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1"/>
  </p:notesMasterIdLst>
  <p:handoutMasterIdLst>
    <p:handoutMasterId r:id="rId22"/>
  </p:handoutMasterIdLst>
  <p:sldIdLst>
    <p:sldId id="680" r:id="rId5"/>
    <p:sldId id="299" r:id="rId6"/>
    <p:sldId id="694" r:id="rId7"/>
    <p:sldId id="695" r:id="rId8"/>
    <p:sldId id="686" r:id="rId9"/>
    <p:sldId id="681" r:id="rId10"/>
    <p:sldId id="684" r:id="rId11"/>
    <p:sldId id="687" r:id="rId12"/>
    <p:sldId id="685" r:id="rId13"/>
    <p:sldId id="688" r:id="rId14"/>
    <p:sldId id="679" r:id="rId15"/>
    <p:sldId id="689" r:id="rId16"/>
    <p:sldId id="690" r:id="rId17"/>
    <p:sldId id="691" r:id="rId18"/>
    <p:sldId id="692" r:id="rId19"/>
    <p:sldId id="69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nie Reese" initials="MR" lastIdx="3" clrIdx="0"/>
  <p:cmAuthor id="2" name="Diana Nadeau" initials="DN" lastIdx="1" clrIdx="1"/>
  <p:cmAuthor id="3" name="Kelly Rauscher" initials="KR" lastIdx="7" clrIdx="2"/>
  <p:cmAuthor id="4" name="Noella Bernal" initials="NB"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1D14CA"/>
    <a:srgbClr val="E0E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9" autoAdjust="0"/>
    <p:restoredTop sz="86393" autoAdjust="0"/>
  </p:normalViewPr>
  <p:slideViewPr>
    <p:cSldViewPr>
      <p:cViewPr varScale="1">
        <p:scale>
          <a:sx n="61" d="100"/>
          <a:sy n="61" d="100"/>
        </p:scale>
        <p:origin x="1674" y="78"/>
      </p:cViewPr>
      <p:guideLst>
        <p:guide orient="horz" pos="2160"/>
        <p:guide pos="2880"/>
      </p:guideLst>
    </p:cSldViewPr>
  </p:slideViewPr>
  <p:outlineViewPr>
    <p:cViewPr>
      <p:scale>
        <a:sx n="33" d="100"/>
        <a:sy n="33" d="100"/>
      </p:scale>
      <p:origin x="0" y="-540"/>
    </p:cViewPr>
  </p:outlineViewPr>
  <p:notesTextViewPr>
    <p:cViewPr>
      <p:scale>
        <a:sx n="1" d="1"/>
        <a:sy n="1" d="1"/>
      </p:scale>
      <p:origin x="0" y="0"/>
    </p:cViewPr>
  </p:notesTextViewPr>
  <p:sorterViewPr>
    <p:cViewPr>
      <p:scale>
        <a:sx n="100" d="100"/>
        <a:sy n="100" d="100"/>
      </p:scale>
      <p:origin x="0" y="5592"/>
    </p:cViewPr>
  </p:sorterViewPr>
  <p:notesViewPr>
    <p:cSldViewPr>
      <p:cViewPr varScale="1">
        <p:scale>
          <a:sx n="45" d="100"/>
          <a:sy n="45" d="100"/>
        </p:scale>
        <p:origin x="1546"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6CAF4AD-71F4-4F3F-80D9-287026CD1D71}" type="datetimeFigureOut">
              <a:rPr lang="en-US" smtClean="0"/>
              <a:t>10/29/2021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C3B2E3F-F879-4720-B1EE-C132AFB63A38}" type="slidenum">
              <a:rPr lang="en-US" smtClean="0"/>
              <a:t>‹#›</a:t>
            </a:fld>
            <a:endParaRPr lang="en-US"/>
          </a:p>
        </p:txBody>
      </p:sp>
    </p:spTree>
    <p:extLst>
      <p:ext uri="{BB962C8B-B14F-4D97-AF65-F5344CB8AC3E}">
        <p14:creationId xmlns:p14="http://schemas.microsoft.com/office/powerpoint/2010/main" val="2083794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CCED24C-F9A4-41E2-BCBF-245128535853}" type="datetimeFigureOut">
              <a:rPr lang="en-US" smtClean="0"/>
              <a:t>10/29/2021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5CACC31-1050-46B4-9F19-2605034B25FF}" type="slidenum">
              <a:rPr lang="en-US" smtClean="0"/>
              <a:t>‹#›</a:t>
            </a:fld>
            <a:endParaRPr lang="en-US"/>
          </a:p>
        </p:txBody>
      </p:sp>
    </p:spTree>
    <p:extLst>
      <p:ext uri="{BB962C8B-B14F-4D97-AF65-F5344CB8AC3E}">
        <p14:creationId xmlns:p14="http://schemas.microsoft.com/office/powerpoint/2010/main" val="372483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a:t>
            </a:fld>
            <a:endParaRPr lang="en-US"/>
          </a:p>
        </p:txBody>
      </p:sp>
    </p:spTree>
    <p:extLst>
      <p:ext uri="{BB962C8B-B14F-4D97-AF65-F5344CB8AC3E}">
        <p14:creationId xmlns:p14="http://schemas.microsoft.com/office/powerpoint/2010/main" val="327305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t>2</a:t>
            </a:fld>
            <a:endParaRPr lang="en-US"/>
          </a:p>
        </p:txBody>
      </p:sp>
    </p:spTree>
    <p:extLst>
      <p:ext uri="{BB962C8B-B14F-4D97-AF65-F5344CB8AC3E}">
        <p14:creationId xmlns:p14="http://schemas.microsoft.com/office/powerpoint/2010/main" val="403474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a:t>
            </a:fld>
            <a:endParaRPr lang="en-US"/>
          </a:p>
        </p:txBody>
      </p:sp>
    </p:spTree>
    <p:extLst>
      <p:ext uri="{BB962C8B-B14F-4D97-AF65-F5344CB8AC3E}">
        <p14:creationId xmlns:p14="http://schemas.microsoft.com/office/powerpoint/2010/main" val="326860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4</a:t>
            </a:fld>
            <a:endParaRPr lang="en-US"/>
          </a:p>
        </p:txBody>
      </p:sp>
    </p:spTree>
    <p:extLst>
      <p:ext uri="{BB962C8B-B14F-4D97-AF65-F5344CB8AC3E}">
        <p14:creationId xmlns:p14="http://schemas.microsoft.com/office/powerpoint/2010/main" val="249289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5</a:t>
            </a:fld>
            <a:endParaRPr lang="en-US"/>
          </a:p>
        </p:txBody>
      </p:sp>
    </p:spTree>
    <p:extLst>
      <p:ext uri="{BB962C8B-B14F-4D97-AF65-F5344CB8AC3E}">
        <p14:creationId xmlns:p14="http://schemas.microsoft.com/office/powerpoint/2010/main" val="76287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CACC31-1050-46B4-9F19-2605034B25FF}" type="slidenum">
              <a:rPr lang="en-US" smtClean="0"/>
              <a:t>6</a:t>
            </a:fld>
            <a:endParaRPr lang="en-US"/>
          </a:p>
        </p:txBody>
      </p:sp>
    </p:spTree>
    <p:extLst>
      <p:ext uri="{BB962C8B-B14F-4D97-AF65-F5344CB8AC3E}">
        <p14:creationId xmlns:p14="http://schemas.microsoft.com/office/powerpoint/2010/main" val="91170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8</a:t>
            </a:fld>
            <a:endParaRPr lang="en-US"/>
          </a:p>
        </p:txBody>
      </p:sp>
    </p:spTree>
    <p:extLst>
      <p:ext uri="{BB962C8B-B14F-4D97-AF65-F5344CB8AC3E}">
        <p14:creationId xmlns:p14="http://schemas.microsoft.com/office/powerpoint/2010/main" val="3332570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F5936F-4E08-4480-A111-39020FFE3CEE}"/>
              </a:ext>
            </a:extLst>
          </p:cNvPr>
          <p:cNvSpPr>
            <a:spLocks noGrp="1"/>
          </p:cNvSpPr>
          <p:nvPr>
            <p:ph type="sldNum" sz="quarter" idx="12"/>
          </p:nvPr>
        </p:nvSpPr>
        <p:spPr>
          <a:xfrm>
            <a:off x="8610600" y="6400800"/>
            <a:ext cx="285750" cy="320675"/>
          </a:xfrm>
        </p:spPr>
        <p:txBody>
          <a:bodyPr/>
          <a:lstStyle/>
          <a:p>
            <a:fld id="{A297CB40-D9BE-4CE6-A22F-5A7D8FBE1E51}" type="slidenum">
              <a:rPr lang="en-US" smtClean="0"/>
              <a:t>‹#›</a:t>
            </a:fld>
            <a:endParaRPr lang="en-US"/>
          </a:p>
        </p:txBody>
      </p:sp>
      <p:sp>
        <p:nvSpPr>
          <p:cNvPr id="8" name="Rectangle 7">
            <a:extLst>
              <a:ext uri="{FF2B5EF4-FFF2-40B4-BE49-F238E27FC236}">
                <a16:creationId xmlns:a16="http://schemas.microsoft.com/office/drawing/2014/main" id="{371E9230-D174-44A9-BA1F-6D49973188C3}"/>
              </a:ext>
            </a:extLst>
          </p:cNvPr>
          <p:cNvSpPr/>
          <p:nvPr userDrawn="1"/>
        </p:nvSpPr>
        <p:spPr>
          <a:xfrm>
            <a:off x="4038600" y="0"/>
            <a:ext cx="51054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7" name="Picture 4" descr="Z:\CADRE\CADRE 5\Web Development 2018-23\CADRE Logo 2019\CADRE Logo Files\JPG\RGB\High Res\CADRE Logo-03 cropped.jpg">
            <a:extLst>
              <a:ext uri="{FF2B5EF4-FFF2-40B4-BE49-F238E27FC236}">
                <a16:creationId xmlns:a16="http://schemas.microsoft.com/office/drawing/2014/main" id="{7A73E401-B03E-44CE-82F5-ABBF66E910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1828800"/>
            <a:ext cx="3278963" cy="23103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4270E7-7EEC-4EF5-A340-D8020FDEAC06}"/>
              </a:ext>
            </a:extLst>
          </p:cNvPr>
          <p:cNvSpPr>
            <a:spLocks noGrp="1"/>
          </p:cNvSpPr>
          <p:nvPr>
            <p:ph type="ctrTitle" hasCustomPrompt="1"/>
          </p:nvPr>
        </p:nvSpPr>
        <p:spPr>
          <a:xfrm>
            <a:off x="4724400" y="1109663"/>
            <a:ext cx="3886200" cy="1625600"/>
          </a:xfrm>
        </p:spPr>
        <p:txBody>
          <a:bodyPr anchor="b">
            <a:normAutofit/>
          </a:bodyPr>
          <a:lstStyle>
            <a:lvl1pPr algn="ctr">
              <a:defRPr sz="4800">
                <a:solidFill>
                  <a:schemeClr val="bg1"/>
                </a:solidFill>
                <a:latin typeface="Candara" panose="020E0502030303020204" pitchFamily="34" charset="0"/>
              </a:defRPr>
            </a:lvl1pPr>
          </a:lstStyle>
          <a:p>
            <a:r>
              <a:rPr lang="en-US" dirty="0"/>
              <a:t>Click to edit Title</a:t>
            </a:r>
          </a:p>
        </p:txBody>
      </p:sp>
      <p:sp>
        <p:nvSpPr>
          <p:cNvPr id="9" name="Title 1">
            <a:extLst>
              <a:ext uri="{FF2B5EF4-FFF2-40B4-BE49-F238E27FC236}">
                <a16:creationId xmlns:a16="http://schemas.microsoft.com/office/drawing/2014/main" id="{53BE5859-D5F5-4A27-9502-5FCD9F232D13}"/>
              </a:ext>
            </a:extLst>
          </p:cNvPr>
          <p:cNvSpPr txBox="1">
            <a:spLocks/>
          </p:cNvSpPr>
          <p:nvPr userDrawn="1"/>
        </p:nvSpPr>
        <p:spPr>
          <a:xfrm>
            <a:off x="4724400" y="2492232"/>
            <a:ext cx="3886200" cy="1625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chemeClr val="bg1"/>
                </a:solidFill>
                <a:latin typeface="Candara" panose="020E0502030303020204" pitchFamily="34" charset="0"/>
                <a:ea typeface="+mj-ea"/>
                <a:cs typeface="+mj-cs"/>
              </a:defRPr>
            </a:lvl1pPr>
          </a:lstStyle>
          <a:p>
            <a:r>
              <a:rPr lang="en-US" sz="2800" dirty="0"/>
              <a:t>Click to edit presenter names</a:t>
            </a:r>
          </a:p>
        </p:txBody>
      </p:sp>
      <p:sp>
        <p:nvSpPr>
          <p:cNvPr id="10" name="Title 1">
            <a:extLst>
              <a:ext uri="{FF2B5EF4-FFF2-40B4-BE49-F238E27FC236}">
                <a16:creationId xmlns:a16="http://schemas.microsoft.com/office/drawing/2014/main" id="{28AA7351-167A-4D8B-B408-6EB5C8C8E1DC}"/>
              </a:ext>
            </a:extLst>
          </p:cNvPr>
          <p:cNvSpPr txBox="1">
            <a:spLocks/>
          </p:cNvSpPr>
          <p:nvPr userDrawn="1"/>
        </p:nvSpPr>
        <p:spPr>
          <a:xfrm>
            <a:off x="4724400" y="5646738"/>
            <a:ext cx="3886200" cy="6175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chemeClr val="bg1"/>
                </a:solidFill>
                <a:latin typeface="Candara" panose="020E0502030303020204" pitchFamily="34" charset="0"/>
                <a:ea typeface="+mj-ea"/>
                <a:cs typeface="+mj-cs"/>
              </a:defRPr>
            </a:lvl1pPr>
          </a:lstStyle>
          <a:p>
            <a:r>
              <a:rPr lang="en-US" sz="1600" dirty="0"/>
              <a:t>Click to add event</a:t>
            </a:r>
          </a:p>
          <a:p>
            <a:r>
              <a:rPr lang="en-US" sz="1600" dirty="0"/>
              <a:t>and date</a:t>
            </a:r>
          </a:p>
        </p:txBody>
      </p:sp>
      <p:sp>
        <p:nvSpPr>
          <p:cNvPr id="11" name="TextBox 10">
            <a:extLst>
              <a:ext uri="{FF2B5EF4-FFF2-40B4-BE49-F238E27FC236}">
                <a16:creationId xmlns:a16="http://schemas.microsoft.com/office/drawing/2014/main" id="{E5ADB085-9469-40C9-9EE1-FCAD505C6D34}"/>
              </a:ext>
            </a:extLst>
          </p:cNvPr>
          <p:cNvSpPr txBox="1"/>
          <p:nvPr userDrawn="1"/>
        </p:nvSpPr>
        <p:spPr>
          <a:xfrm>
            <a:off x="515112" y="6255766"/>
            <a:ext cx="1371600" cy="457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5592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80E7E-899D-42CE-8620-DF7251A8BB5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BA1D5B-6B98-41E4-8CD0-696083E2839D}"/>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854F6F8-E5DF-4891-87BF-3C3375164E1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354774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atin typeface="Candara" panose="020E0502030303020204" pitchFamily="34" charset="0"/>
                <a:cs typeface="Arial" panose="020B0604020202020204" pitchFamily="34" charset="0"/>
              </a:defRPr>
            </a:lvl1pPr>
            <a:lvl2pPr marL="914400" indent="-457200">
              <a:buFont typeface="Wingdings" panose="05000000000000000000" pitchFamily="2" charset="2"/>
              <a:buChar char="§"/>
              <a:defRPr>
                <a:latin typeface="Candara" panose="020E0502030303020204" pitchFamily="34" charset="0"/>
                <a:cs typeface="Arial" panose="020B0604020202020204" pitchFamily="34" charset="0"/>
              </a:defRPr>
            </a:lvl2pPr>
            <a:lvl3pPr marL="1143000" indent="-228600">
              <a:buFont typeface="Wingdings" panose="05000000000000000000" pitchFamily="2" charset="2"/>
              <a:buChar char="q"/>
              <a:defRPr>
                <a:latin typeface="Candara" panose="020E0502030303020204" pitchFamily="34" charset="0"/>
                <a:cs typeface="Arial" panose="020B0604020202020204" pitchFamily="34" charset="0"/>
              </a:defRPr>
            </a:lvl3pPr>
            <a:lvl4pPr>
              <a:defRPr>
                <a:latin typeface="Candara" panose="020E0502030303020204" pitchFamily="34" charset="0"/>
                <a:cs typeface="Arial" panose="020B0604020202020204" pitchFamily="34" charset="0"/>
              </a:defRPr>
            </a:lvl4pPr>
            <a:lvl5pPr>
              <a:defRPr>
                <a:latin typeface="Candara" panose="020E0502030303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D566A3-8B31-4F61-9E36-FB94E47AEC0C}"/>
              </a:ext>
            </a:extLst>
          </p:cNvPr>
          <p:cNvSpPr>
            <a:spLocks noGrp="1"/>
          </p:cNvSpPr>
          <p:nvPr>
            <p:ph type="title"/>
          </p:nvPr>
        </p:nvSpPr>
        <p:spPr/>
        <p:txBody>
          <a:bodyPr/>
          <a:lstStyle/>
          <a:p>
            <a:r>
              <a:rPr lang="en-US" dirty="0"/>
              <a:t>Click to edit Master title style</a:t>
            </a:r>
          </a:p>
        </p:txBody>
      </p:sp>
      <p:sp>
        <p:nvSpPr>
          <p:cNvPr id="9" name="Slide Number Placeholder 5">
            <a:extLst>
              <a:ext uri="{FF2B5EF4-FFF2-40B4-BE49-F238E27FC236}">
                <a16:creationId xmlns:a16="http://schemas.microsoft.com/office/drawing/2014/main" id="{09E5628C-544E-498F-B674-B7A3F83E5072}"/>
              </a:ext>
            </a:extLst>
          </p:cNvPr>
          <p:cNvSpPr>
            <a:spLocks noGrp="1"/>
          </p:cNvSpPr>
          <p:nvPr>
            <p:ph type="sldNum" sz="quarter" idx="12"/>
          </p:nvPr>
        </p:nvSpPr>
        <p:spPr>
          <a:xfrm>
            <a:off x="6457950" y="6356350"/>
            <a:ext cx="2057400" cy="365125"/>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96751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7C3C-972C-4E78-BE66-6EF3220929D0}"/>
              </a:ext>
            </a:extLst>
          </p:cNvPr>
          <p:cNvSpPr>
            <a:spLocks noGrp="1"/>
          </p:cNvSpPr>
          <p:nvPr>
            <p:ph type="title"/>
          </p:nvPr>
        </p:nvSpPr>
        <p:spPr/>
        <p:txBody>
          <a:bodyPr/>
          <a:lstStyle>
            <a:lvl1pPr>
              <a:defRPr>
                <a:latin typeface="Candara" panose="020E05020303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6218FC8-AE96-4BF7-8957-C7C43ED9158A}"/>
              </a:ext>
            </a:extLst>
          </p:cNvPr>
          <p:cNvSpPr>
            <a:spLocks noGrp="1"/>
          </p:cNvSpPr>
          <p:nvPr>
            <p:ph idx="1"/>
          </p:nvPr>
        </p:nvSpPr>
        <p:spPr/>
        <p:txBody>
          <a:bodyPr/>
          <a:lstStyle>
            <a:lvl1pPr marL="0" indent="0">
              <a:buNone/>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6C0FCB3-D5C4-4B4B-99B2-A561ED7C5498}"/>
              </a:ext>
            </a:extLst>
          </p:cNvPr>
          <p:cNvSpPr>
            <a:spLocks noGrp="1"/>
          </p:cNvSpPr>
          <p:nvPr>
            <p:ph type="sldNum" sz="quarter" idx="12"/>
          </p:nvPr>
        </p:nvSpPr>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168404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C90A-3F2C-4645-B93E-404D6C9EC618}"/>
              </a:ext>
            </a:extLst>
          </p:cNvPr>
          <p:cNvSpPr>
            <a:spLocks noGrp="1"/>
          </p:cNvSpPr>
          <p:nvPr>
            <p:ph type="title"/>
          </p:nvPr>
        </p:nvSpPr>
        <p:spPr>
          <a:xfrm>
            <a:off x="623888" y="1709738"/>
            <a:ext cx="7886700" cy="2852737"/>
          </a:xfrm>
        </p:spPr>
        <p:txBody>
          <a:bodyPr anchor="b"/>
          <a:lstStyle>
            <a:lvl1pPr>
              <a:defRPr sz="6000">
                <a:latin typeface="Candara" panose="020E05020303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5AC99A00-34A4-4B4C-90D8-313335AADE3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latin typeface="Candara" panose="020E0502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8F64CCE9-8179-492B-9268-105AD944F11D}"/>
              </a:ext>
            </a:extLst>
          </p:cNvPr>
          <p:cNvSpPr>
            <a:spLocks noGrp="1"/>
          </p:cNvSpPr>
          <p:nvPr>
            <p:ph type="sldNum" sz="quarter" idx="12"/>
          </p:nvPr>
        </p:nvSpPr>
        <p:spPr>
          <a:xfrm>
            <a:off x="6934200" y="6365170"/>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04214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5A2E-9963-4C3A-B95D-C520BDBD5BA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49B000A-66DD-4F73-9CB5-B62515A8A022}"/>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2217A-D50E-4027-818A-4321CF7F331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D52D03A-7B97-4B05-89CF-DF6959BCBF66}"/>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302961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22F-9281-4496-97A7-F6D5CDD5BCC5}"/>
              </a:ext>
            </a:extLst>
          </p:cNvPr>
          <p:cNvSpPr>
            <a:spLocks noGrp="1"/>
          </p:cNvSpPr>
          <p:nvPr>
            <p:ph type="title"/>
          </p:nvPr>
        </p:nvSpPr>
        <p:spPr>
          <a:xfrm>
            <a:off x="630238" y="365125"/>
            <a:ext cx="78867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6C8EC1D-359E-41F9-8B23-EC01A6D06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173F071-9B01-42ED-927E-15218664BD39}"/>
              </a:ext>
            </a:extLst>
          </p:cNvPr>
          <p:cNvSpPr>
            <a:spLocks noGrp="1"/>
          </p:cNvSpPr>
          <p:nvPr>
            <p:ph sz="half" idx="2"/>
          </p:nvPr>
        </p:nvSpPr>
        <p:spPr>
          <a:xfrm>
            <a:off x="630238" y="2505075"/>
            <a:ext cx="386873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67C1FC4-8F62-4B8D-900A-67B9DEF14C4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A81FA6-FFA8-464B-9CAD-C80F2790C6B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536C7E1-444C-40FE-8EEC-5DB59F771CD9}"/>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2011141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EC1B8F-294A-488F-B638-5335081609DD}"/>
              </a:ext>
            </a:extLst>
          </p:cNvPr>
          <p:cNvSpPr>
            <a:spLocks noGrp="1"/>
          </p:cNvSpPr>
          <p:nvPr>
            <p:ph type="sldNum" sz="quarter" idx="12"/>
          </p:nvPr>
        </p:nvSpPr>
        <p:spPr>
          <a:xfrm>
            <a:off x="6934200" y="6400800"/>
            <a:ext cx="2057400" cy="365125"/>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27844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602D-47A0-4FFF-8C19-20C043D6A1A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201114-602F-4853-BDF9-3BE7B80269A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3949A2-C78B-4CD3-A1F6-CE626A46ED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1177745-E152-4C3E-B388-CB4AAEAF2853}"/>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44599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93C0-A27C-40BE-8D91-C2A69DC6DEC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B15A26-AA65-42EB-8C9B-37677B6E814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73E7FF-AED8-4596-85A1-7AEA3103C4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C08A98DE-7460-4C26-84DE-194FE9E6C02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76117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F3B1-4538-4371-9DE6-C2459F212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CD4678-5E3B-4C68-BBB5-3C0D89368D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CB7D898-50AE-414C-9965-8E04EF594F57}"/>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63129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bg1"/>
            </a:gs>
            <a:gs pos="100000">
              <a:schemeClr val="tx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060BC-7486-44B3-AECA-1B4EAAF8958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723207-6DBF-4453-808D-A3C81D97A85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EC478D1-7408-4953-AC5D-20EB60BC6F6D}"/>
              </a:ext>
            </a:extLst>
          </p:cNvPr>
          <p:cNvSpPr>
            <a:spLocks noGrp="1"/>
          </p:cNvSpPr>
          <p:nvPr>
            <p:ph type="sldNum" sz="quarter" idx="4"/>
          </p:nvPr>
        </p:nvSpPr>
        <p:spPr>
          <a:xfrm>
            <a:off x="6934200" y="6365170"/>
            <a:ext cx="2057400" cy="365125"/>
          </a:xfrm>
          <a:prstGeom prst="rect">
            <a:avLst/>
          </a:prstGeom>
        </p:spPr>
        <p:txBody>
          <a:bodyPr vert="horz" lIns="91440" tIns="45720" rIns="91440" bIns="45720" rtlCol="0" anchor="ctr"/>
          <a:lstStyle>
            <a:lvl1pPr algn="r">
              <a:defRPr sz="1200">
                <a:solidFill>
                  <a:schemeClr val="tx1"/>
                </a:solidFill>
              </a:defRPr>
            </a:lvl1pPr>
          </a:lstStyle>
          <a:p>
            <a:fld id="{A297CB40-D9BE-4CE6-A22F-5A7D8FBE1E51}" type="slidenum">
              <a:rPr lang="en-US" smtClean="0"/>
              <a:pPr/>
              <a:t>‹#›</a:t>
            </a:fld>
            <a:endParaRPr lang="en-US" dirty="0"/>
          </a:p>
        </p:txBody>
      </p:sp>
      <p:pic>
        <p:nvPicPr>
          <p:cNvPr id="8" name="Picture 4">
            <a:extLst>
              <a:ext uri="{FF2B5EF4-FFF2-40B4-BE49-F238E27FC236}">
                <a16:creationId xmlns:a16="http://schemas.microsoft.com/office/drawing/2014/main" id="{21D41B55-E513-4CCA-BBBF-FD0B23E36172}"/>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10362" y="6493757"/>
            <a:ext cx="685038" cy="173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526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 id="214748365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Candara" panose="020E0502030303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dreworks.org/resources/cadre-materials/working-together-series"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www.cadreworks.org/working-together"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gif"/><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adreworks.org/dr-coordination-leadershi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DRE Logo">
            <a:extLst>
              <a:ext uri="{FF2B5EF4-FFF2-40B4-BE49-F238E27FC236}">
                <a16:creationId xmlns:a16="http://schemas.microsoft.com/office/drawing/2014/main" id="{4A342BFE-E42B-4E58-8EC4-3B882F63676E}"/>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009617"/>
            <a:ext cx="6409688" cy="2458622"/>
          </a:xfrm>
          <a:prstGeom prst="rect">
            <a:avLst/>
          </a:prstGeom>
        </p:spPr>
      </p:pic>
      <p:sp>
        <p:nvSpPr>
          <p:cNvPr id="2" name="Title 1">
            <a:extLst>
              <a:ext uri="{FF2B5EF4-FFF2-40B4-BE49-F238E27FC236}">
                <a16:creationId xmlns:a16="http://schemas.microsoft.com/office/drawing/2014/main" id="{EE828B79-2844-4CDD-8E28-20A70748BC07}"/>
              </a:ext>
            </a:extLst>
          </p:cNvPr>
          <p:cNvSpPr>
            <a:spLocks noGrp="1"/>
          </p:cNvSpPr>
          <p:nvPr>
            <p:ph type="title"/>
          </p:nvPr>
        </p:nvSpPr>
        <p:spPr>
          <a:xfrm>
            <a:off x="3573294" y="0"/>
            <a:ext cx="5562600" cy="4036654"/>
          </a:xfrm>
          <a:solidFill>
            <a:schemeClr val="accent1">
              <a:lumMod val="50000"/>
            </a:schemeClr>
          </a:solidFill>
        </p:spPr>
        <p:txBody>
          <a:bodyPr>
            <a:normAutofit fontScale="90000"/>
          </a:bodyPr>
          <a:lstStyle/>
          <a:p>
            <a:pPr algn="ctr"/>
            <a:br>
              <a:rPr lang="en-US" dirty="0"/>
            </a:br>
            <a:br>
              <a:rPr lang="en-US" dirty="0"/>
            </a:br>
            <a:br>
              <a:rPr lang="en-US" dirty="0"/>
            </a:b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Highlight of New and </a:t>
            </a:r>
            <a:br>
              <a:rPr lang="en-US"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Featured Resources  </a:t>
            </a:r>
            <a:br>
              <a:rPr lang="en-US" dirty="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p:txBody>
      </p:sp>
      <p:sp>
        <p:nvSpPr>
          <p:cNvPr id="4" name="Content Placeholder 3" descr=" &#10;&#10;">
            <a:extLst>
              <a:ext uri="{FF2B5EF4-FFF2-40B4-BE49-F238E27FC236}">
                <a16:creationId xmlns:a16="http://schemas.microsoft.com/office/drawing/2014/main" id="{2D51B240-EDBC-4D6E-B6AA-7B2EADB8D714}"/>
              </a:ext>
            </a:extLst>
          </p:cNvPr>
          <p:cNvSpPr txBox="1">
            <a:spLocks noGrp="1"/>
          </p:cNvSpPr>
          <p:nvPr>
            <p:ph idx="1"/>
          </p:nvPr>
        </p:nvSpPr>
        <p:spPr>
          <a:xfrm>
            <a:off x="3573294" y="4036654"/>
            <a:ext cx="5562600" cy="2821346"/>
          </a:xfrm>
          <a:solidFill>
            <a:srgbClr val="203864"/>
          </a:solidFill>
        </p:spPr>
        <p:txBody>
          <a:bodyPr>
            <a:normAutofit/>
          </a:bodyPr>
          <a:lstStyle/>
          <a:p>
            <a:pPr algn="ctr"/>
            <a:r>
              <a:rPr lang="en-US" dirty="0">
                <a:solidFill>
                  <a:schemeClr val="bg1"/>
                </a:solidFill>
                <a:latin typeface="Cambria" panose="02040503050406030204" pitchFamily="18" charset="0"/>
                <a:ea typeface="Cambria" panose="02040503050406030204" pitchFamily="18" charset="0"/>
              </a:rPr>
              <a:t>Melanie J. Reese, Ph.D.</a:t>
            </a:r>
          </a:p>
          <a:p>
            <a:pPr algn="ctr"/>
            <a:r>
              <a:rPr lang="en-US" dirty="0">
                <a:solidFill>
                  <a:schemeClr val="bg1"/>
                </a:solidFill>
                <a:latin typeface="Cambria" panose="02040503050406030204" pitchFamily="18" charset="0"/>
                <a:ea typeface="Cambria" panose="02040503050406030204" pitchFamily="18" charset="0"/>
              </a:rPr>
              <a:t>Director of CADRE</a:t>
            </a:r>
          </a:p>
          <a:p>
            <a:pPr algn="ctr"/>
            <a:endParaRPr lang="en-US" dirty="0">
              <a:solidFill>
                <a:schemeClr val="bg1"/>
              </a:solidFill>
              <a:latin typeface="Cambria" panose="02040503050406030204" pitchFamily="18" charset="0"/>
              <a:ea typeface="Cambria" panose="02040503050406030204" pitchFamily="18" charset="0"/>
            </a:endParaRPr>
          </a:p>
          <a:p>
            <a:pPr algn="ctr"/>
            <a:r>
              <a:rPr lang="en-US" sz="1400" dirty="0">
                <a:solidFill>
                  <a:schemeClr val="bg1"/>
                </a:solidFill>
                <a:latin typeface="Cambria" panose="02040503050406030204" pitchFamily="18" charset="0"/>
                <a:ea typeface="Cambria" panose="02040503050406030204" pitchFamily="18" charset="0"/>
              </a:rPr>
              <a:t>Presented at the 8th National CADRE Symposium</a:t>
            </a:r>
          </a:p>
          <a:p>
            <a:pPr algn="ctr"/>
            <a:r>
              <a:rPr lang="en-US" sz="1400" dirty="0">
                <a:solidFill>
                  <a:schemeClr val="bg1"/>
                </a:solidFill>
                <a:latin typeface="Cambria" panose="02040503050406030204" pitchFamily="18" charset="0"/>
                <a:ea typeface="Cambria" panose="02040503050406030204" pitchFamily="18" charset="0"/>
              </a:rPr>
              <a:t>October 29, 2021</a:t>
            </a:r>
          </a:p>
        </p:txBody>
      </p:sp>
    </p:spTree>
    <p:extLst>
      <p:ext uri="{BB962C8B-B14F-4D97-AF65-F5344CB8AC3E}">
        <p14:creationId xmlns:p14="http://schemas.microsoft.com/office/powerpoint/2010/main" val="581868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EB3BE6-79B2-40D5-80DB-63D20C323612}"/>
              </a:ext>
            </a:extLst>
          </p:cNvPr>
          <p:cNvSpPr txBox="1">
            <a:spLocks noGrp="1"/>
          </p:cNvSpPr>
          <p:nvPr>
            <p:ph type="title"/>
          </p:nvPr>
        </p:nvSpPr>
        <p:spPr>
          <a:xfrm>
            <a:off x="628650" y="365125"/>
            <a:ext cx="7886700" cy="1325563"/>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ndara" panose="020E0502030303020204" pitchFamily="34" charset="0"/>
                <a:ea typeface="+mj-ea"/>
                <a:cs typeface="+mj-cs"/>
              </a:defRPr>
            </a:lvl1pPr>
          </a:lstStyle>
          <a:p>
            <a:pPr algn="ctr"/>
            <a:r>
              <a:rPr lang="en-US" b="1" dirty="0">
                <a:solidFill>
                  <a:schemeClr val="bg1"/>
                </a:solidFill>
              </a:rPr>
              <a:t>Features of the </a:t>
            </a:r>
            <a:br>
              <a:rPr lang="en-US" b="1" dirty="0">
                <a:solidFill>
                  <a:schemeClr val="bg1"/>
                </a:solidFill>
              </a:rPr>
            </a:br>
            <a:r>
              <a:rPr lang="en-US" b="1" dirty="0">
                <a:solidFill>
                  <a:schemeClr val="bg1"/>
                </a:solidFill>
              </a:rPr>
              <a:t>Process Manuals</a:t>
            </a:r>
          </a:p>
        </p:txBody>
      </p:sp>
      <p:sp>
        <p:nvSpPr>
          <p:cNvPr id="5" name="Content Placeholder 4">
            <a:extLst>
              <a:ext uri="{FF2B5EF4-FFF2-40B4-BE49-F238E27FC236}">
                <a16:creationId xmlns:a16="http://schemas.microsoft.com/office/drawing/2014/main" id="{5AA8875F-7C28-41F1-9BED-5A7297B46E00}"/>
              </a:ext>
            </a:extLst>
          </p:cNvPr>
          <p:cNvSpPr>
            <a:spLocks noGrp="1"/>
          </p:cNvSpPr>
          <p:nvPr>
            <p:ph idx="1"/>
          </p:nvPr>
        </p:nvSpPr>
        <p:spPr>
          <a:xfrm>
            <a:off x="628650" y="2166251"/>
            <a:ext cx="7886700" cy="4351338"/>
          </a:xfrm>
        </p:spPr>
        <p:txBody>
          <a:bodyPr/>
          <a:lstStyle/>
          <a:p>
            <a:pPr marL="457200" indent="-457200">
              <a:buFont typeface="Arial" panose="020B0604020202020204" pitchFamily="34" charset="0"/>
              <a:buChar char="•"/>
            </a:pPr>
            <a:r>
              <a:rPr lang="en-US" sz="3200" dirty="0">
                <a:latin typeface="Cambria" panose="02040503050406030204" pitchFamily="18" charset="0"/>
                <a:ea typeface="Cambria" panose="02040503050406030204" pitchFamily="18" charset="0"/>
              </a:rPr>
              <a:t>Hyperlinked &amp; searchable expanded table of contents.</a:t>
            </a:r>
          </a:p>
          <a:p>
            <a:pPr marL="457200" indent="-457200">
              <a:buFont typeface="Arial" panose="020B0604020202020204" pitchFamily="34" charset="0"/>
              <a:buChar char="•"/>
            </a:pPr>
            <a:r>
              <a:rPr lang="en-US" sz="3200" dirty="0">
                <a:latin typeface="Cambria" panose="02040503050406030204" pitchFamily="18" charset="0"/>
                <a:ea typeface="Cambria" panose="02040503050406030204" pitchFamily="18" charset="0"/>
              </a:rPr>
              <a:t>Explains required S</a:t>
            </a:r>
            <a:r>
              <a:rPr lang="en-US" sz="100" dirty="0">
                <a:latin typeface="Cambria" panose="02040503050406030204" pitchFamily="18" charset="0"/>
                <a:ea typeface="Cambria" panose="02040503050406030204" pitchFamily="18" charset="0"/>
              </a:rPr>
              <a:t> </a:t>
            </a:r>
            <a:r>
              <a:rPr lang="en-US" sz="3200" dirty="0">
                <a:latin typeface="Cambria" panose="02040503050406030204" pitchFamily="18" charset="0"/>
                <a:ea typeface="Cambria" panose="02040503050406030204" pitchFamily="18" charset="0"/>
              </a:rPr>
              <a:t>E</a:t>
            </a:r>
            <a:r>
              <a:rPr lang="en-US" sz="100" dirty="0">
                <a:latin typeface="Cambria" panose="02040503050406030204" pitchFamily="18" charset="0"/>
                <a:ea typeface="Cambria" panose="02040503050406030204" pitchFamily="18" charset="0"/>
              </a:rPr>
              <a:t> </a:t>
            </a:r>
            <a:r>
              <a:rPr lang="en-US" sz="3200" dirty="0">
                <a:latin typeface="Cambria" panose="02040503050406030204" pitchFamily="18" charset="0"/>
                <a:ea typeface="Cambria" panose="02040503050406030204" pitchFamily="18" charset="0"/>
              </a:rPr>
              <a:t>A procedures under the I</a:t>
            </a:r>
            <a:r>
              <a:rPr lang="en-US" sz="100" dirty="0">
                <a:latin typeface="Cambria" panose="02040503050406030204" pitchFamily="18" charset="0"/>
                <a:ea typeface="Cambria" panose="02040503050406030204" pitchFamily="18" charset="0"/>
              </a:rPr>
              <a:t> </a:t>
            </a:r>
            <a:r>
              <a:rPr lang="en-US" sz="3200" dirty="0">
                <a:latin typeface="Cambria" panose="02040503050406030204" pitchFamily="18" charset="0"/>
                <a:ea typeface="Cambria" panose="02040503050406030204" pitchFamily="18" charset="0"/>
              </a:rPr>
              <a:t>D</a:t>
            </a:r>
            <a:r>
              <a:rPr lang="en-US" sz="100" dirty="0">
                <a:latin typeface="Cambria" panose="02040503050406030204" pitchFamily="18" charset="0"/>
                <a:ea typeface="Cambria" panose="02040503050406030204" pitchFamily="18" charset="0"/>
              </a:rPr>
              <a:t> </a:t>
            </a:r>
            <a:r>
              <a:rPr lang="en-US" sz="3200" dirty="0">
                <a:latin typeface="Cambria" panose="02040503050406030204" pitchFamily="18" charset="0"/>
                <a:ea typeface="Cambria" panose="02040503050406030204" pitchFamily="18" charset="0"/>
              </a:rPr>
              <a:t>E</a:t>
            </a:r>
            <a:r>
              <a:rPr lang="en-US" sz="100" dirty="0">
                <a:latin typeface="Cambria" panose="02040503050406030204" pitchFamily="18" charset="0"/>
                <a:ea typeface="Cambria" panose="02040503050406030204" pitchFamily="18" charset="0"/>
              </a:rPr>
              <a:t> </a:t>
            </a:r>
            <a:r>
              <a:rPr lang="en-US" sz="3200" dirty="0">
                <a:latin typeface="Cambria" panose="02040503050406030204" pitchFamily="18" charset="0"/>
                <a:ea typeface="Cambria" panose="02040503050406030204" pitchFamily="18" charset="0"/>
              </a:rPr>
              <a:t>A, with links to regulations </a:t>
            </a:r>
          </a:p>
          <a:p>
            <a:pPr marL="457200" indent="-457200">
              <a:buFont typeface="Arial" panose="020B0604020202020204" pitchFamily="34" charset="0"/>
              <a:buChar char="•"/>
            </a:pPr>
            <a:r>
              <a:rPr lang="en-US" sz="3200" dirty="0">
                <a:latin typeface="Cambria" panose="02040503050406030204" pitchFamily="18" charset="0"/>
                <a:ea typeface="Cambria" panose="02040503050406030204" pitchFamily="18" charset="0"/>
              </a:rPr>
              <a:t>Hyperlinks to key citations, O</a:t>
            </a:r>
            <a:r>
              <a:rPr lang="en-US" sz="100" dirty="0">
                <a:latin typeface="Cambria" panose="02040503050406030204" pitchFamily="18" charset="0"/>
                <a:ea typeface="Cambria" panose="02040503050406030204" pitchFamily="18" charset="0"/>
              </a:rPr>
              <a:t>  </a:t>
            </a:r>
            <a:r>
              <a:rPr lang="en-US" sz="3200" dirty="0">
                <a:latin typeface="Cambria" panose="02040503050406030204" pitchFamily="18" charset="0"/>
                <a:ea typeface="Cambria" panose="02040503050406030204" pitchFamily="18" charset="0"/>
              </a:rPr>
              <a:t>S</a:t>
            </a:r>
            <a:r>
              <a:rPr lang="en-US" sz="100" dirty="0">
                <a:latin typeface="Cambria" panose="02040503050406030204" pitchFamily="18" charset="0"/>
                <a:ea typeface="Cambria" panose="02040503050406030204" pitchFamily="18" charset="0"/>
              </a:rPr>
              <a:t> </a:t>
            </a:r>
            <a:r>
              <a:rPr lang="en-US" sz="3200" dirty="0">
                <a:latin typeface="Cambria" panose="02040503050406030204" pitchFamily="18" charset="0"/>
                <a:ea typeface="Cambria" panose="02040503050406030204" pitchFamily="18" charset="0"/>
              </a:rPr>
              <a:t>E</a:t>
            </a:r>
            <a:r>
              <a:rPr lang="en-US" sz="100" dirty="0">
                <a:latin typeface="Cambria" panose="02040503050406030204" pitchFamily="18" charset="0"/>
                <a:ea typeface="Cambria" panose="02040503050406030204" pitchFamily="18" charset="0"/>
              </a:rPr>
              <a:t> </a:t>
            </a:r>
            <a:r>
              <a:rPr lang="en-US" sz="3200" dirty="0">
                <a:latin typeface="Cambria" panose="02040503050406030204" pitchFamily="18" charset="0"/>
                <a:ea typeface="Cambria" panose="02040503050406030204" pitchFamily="18" charset="0"/>
              </a:rPr>
              <a:t>P guidance documents and letters, etc. .</a:t>
            </a:r>
          </a:p>
          <a:p>
            <a:pPr marL="457200" indent="-457200">
              <a:buFont typeface="Arial" panose="020B0604020202020204" pitchFamily="34" charset="0"/>
              <a:buChar char="•"/>
            </a:pPr>
            <a:r>
              <a:rPr lang="en-US" sz="3200" dirty="0">
                <a:latin typeface="Cambria" panose="02040503050406030204" pitchFamily="18" charset="0"/>
                <a:ea typeface="Cambria" panose="02040503050406030204" pitchFamily="18" charset="0"/>
              </a:rPr>
              <a:t>Coaching questions to explore system improvement areas .</a:t>
            </a:r>
          </a:p>
          <a:p>
            <a:endParaRPr lang="en-US" dirty="0"/>
          </a:p>
        </p:txBody>
      </p:sp>
    </p:spTree>
    <p:extLst>
      <p:ext uri="{BB962C8B-B14F-4D97-AF65-F5344CB8AC3E}">
        <p14:creationId xmlns:p14="http://schemas.microsoft.com/office/powerpoint/2010/main" val="4122668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1595-BEBC-4573-AA2E-17044BED2122}"/>
              </a:ext>
            </a:extLst>
          </p:cNvPr>
          <p:cNvSpPr>
            <a:spLocks noGrp="1"/>
          </p:cNvSpPr>
          <p:nvPr>
            <p:ph type="title"/>
          </p:nvPr>
        </p:nvSpPr>
        <p:spPr>
          <a:xfrm>
            <a:off x="1647590" y="245966"/>
            <a:ext cx="6073229" cy="829313"/>
          </a:xfrm>
          <a:solidFill>
            <a:schemeClr val="accent1">
              <a:lumMod val="50000"/>
            </a:schemeClr>
          </a:solidFill>
        </p:spPr>
        <p:txBody>
          <a:bodyPr>
            <a:normAutofit fontScale="90000"/>
          </a:bodyPr>
          <a:lstStyle/>
          <a:p>
            <a:pPr algn="ctr"/>
            <a:br>
              <a:rPr lang="en-US" dirty="0"/>
            </a:br>
            <a:r>
              <a:rPr lang="en-US" b="1" dirty="0">
                <a:solidFill>
                  <a:schemeClr val="bg1"/>
                </a:solidFill>
              </a:rPr>
              <a:t>Companion Resources</a:t>
            </a:r>
            <a:br>
              <a:rPr lang="en-US" dirty="0"/>
            </a:br>
            <a:endParaRPr lang="en-US" dirty="0"/>
          </a:p>
        </p:txBody>
      </p:sp>
      <p:pic>
        <p:nvPicPr>
          <p:cNvPr id="6" name="Picture 5" descr="Cover shot of PowerPoint Slide deck on IDEA Written State Complaints">
            <a:extLst>
              <a:ext uri="{FF2B5EF4-FFF2-40B4-BE49-F238E27FC236}">
                <a16:creationId xmlns:a16="http://schemas.microsoft.com/office/drawing/2014/main" id="{A07B7AAA-2D44-4C2F-9937-1AF18C211947}"/>
              </a:ext>
            </a:extLst>
          </p:cNvPr>
          <p:cNvPicPr>
            <a:picLocks noChangeAspect="1"/>
          </p:cNvPicPr>
          <p:nvPr/>
        </p:nvPicPr>
        <p:blipFill>
          <a:blip r:embed="rId2"/>
          <a:stretch>
            <a:fillRect/>
          </a:stretch>
        </p:blipFill>
        <p:spPr>
          <a:xfrm>
            <a:off x="1083730" y="1580786"/>
            <a:ext cx="2830544" cy="2133366"/>
          </a:xfrm>
          <a:prstGeom prst="rect">
            <a:avLst/>
          </a:prstGeom>
          <a:ln>
            <a:noFill/>
          </a:ln>
          <a:effectLst>
            <a:outerShdw blurRad="190500" algn="tl" rotWithShape="0">
              <a:srgbClr val="000000">
                <a:alpha val="70000"/>
              </a:srgbClr>
            </a:outerShdw>
          </a:effectLst>
        </p:spPr>
      </p:pic>
      <p:pic>
        <p:nvPicPr>
          <p:cNvPr id="7" name="Picture 6" descr="Example PowerPoint Slide from IDEA Written State Complaints on who can file a complaint">
            <a:extLst>
              <a:ext uri="{FF2B5EF4-FFF2-40B4-BE49-F238E27FC236}">
                <a16:creationId xmlns:a16="http://schemas.microsoft.com/office/drawing/2014/main" id="{2AB07F73-EDBB-4375-982D-3C44D8BC6404}"/>
              </a:ext>
            </a:extLst>
          </p:cNvPr>
          <p:cNvPicPr>
            <a:picLocks noChangeAspect="1"/>
          </p:cNvPicPr>
          <p:nvPr/>
        </p:nvPicPr>
        <p:blipFill>
          <a:blip r:embed="rId3"/>
          <a:stretch>
            <a:fillRect/>
          </a:stretch>
        </p:blipFill>
        <p:spPr>
          <a:xfrm>
            <a:off x="4375097" y="2647469"/>
            <a:ext cx="2038775" cy="1563061"/>
          </a:xfrm>
          <a:prstGeom prst="rect">
            <a:avLst/>
          </a:prstGeom>
        </p:spPr>
      </p:pic>
      <p:pic>
        <p:nvPicPr>
          <p:cNvPr id="8" name="Picture 7" descr="Example PowerPoint Slide from IDEA Written State Complaints on what is a systemic complaint">
            <a:extLst>
              <a:ext uri="{FF2B5EF4-FFF2-40B4-BE49-F238E27FC236}">
                <a16:creationId xmlns:a16="http://schemas.microsoft.com/office/drawing/2014/main" id="{A5364444-5551-4273-B5B3-E1EDD4C4FB06}"/>
              </a:ext>
            </a:extLst>
          </p:cNvPr>
          <p:cNvPicPr>
            <a:picLocks noChangeAspect="1"/>
          </p:cNvPicPr>
          <p:nvPr/>
        </p:nvPicPr>
        <p:blipFill>
          <a:blip r:embed="rId4"/>
          <a:stretch>
            <a:fillRect/>
          </a:stretch>
        </p:blipFill>
        <p:spPr>
          <a:xfrm>
            <a:off x="5334000" y="1447800"/>
            <a:ext cx="2082561" cy="1568771"/>
          </a:xfrm>
          <a:prstGeom prst="rect">
            <a:avLst/>
          </a:prstGeom>
        </p:spPr>
      </p:pic>
      <p:pic>
        <p:nvPicPr>
          <p:cNvPr id="9" name="Picture 8" descr="Example PowerPoint Slide from IDEA Written State Complaints on complainant's right to provide additional information">
            <a:extLst>
              <a:ext uri="{FF2B5EF4-FFF2-40B4-BE49-F238E27FC236}">
                <a16:creationId xmlns:a16="http://schemas.microsoft.com/office/drawing/2014/main" id="{F39FC551-AAF7-4BA3-94DF-A6F62165155A}"/>
              </a:ext>
            </a:extLst>
          </p:cNvPr>
          <p:cNvPicPr>
            <a:picLocks noChangeAspect="1"/>
          </p:cNvPicPr>
          <p:nvPr/>
        </p:nvPicPr>
        <p:blipFill>
          <a:blip r:embed="rId5"/>
          <a:stretch>
            <a:fillRect/>
          </a:stretch>
        </p:blipFill>
        <p:spPr>
          <a:xfrm>
            <a:off x="6665183" y="2786753"/>
            <a:ext cx="2038775" cy="1547584"/>
          </a:xfrm>
          <a:prstGeom prst="rect">
            <a:avLst/>
          </a:prstGeom>
        </p:spPr>
      </p:pic>
      <p:sp>
        <p:nvSpPr>
          <p:cNvPr id="13" name="TextBox 12">
            <a:extLst>
              <a:ext uri="{FF2B5EF4-FFF2-40B4-BE49-F238E27FC236}">
                <a16:creationId xmlns:a16="http://schemas.microsoft.com/office/drawing/2014/main" id="{CC89BFD4-6EA8-41CC-A283-366969730C62}"/>
              </a:ext>
            </a:extLst>
          </p:cNvPr>
          <p:cNvSpPr txBox="1"/>
          <p:nvPr/>
        </p:nvSpPr>
        <p:spPr>
          <a:xfrm>
            <a:off x="200720" y="4334337"/>
            <a:ext cx="3429000" cy="369332"/>
          </a:xfrm>
          <a:prstGeom prst="rect">
            <a:avLst/>
          </a:prstGeom>
          <a:noFill/>
        </p:spPr>
        <p:txBody>
          <a:bodyPr wrap="square" rtlCol="0">
            <a:spAutoFit/>
          </a:bodyPr>
          <a:lstStyle/>
          <a:p>
            <a:r>
              <a:rPr lang="en-US" dirty="0">
                <a:latin typeface="Candara" panose="020E0502030303020204" pitchFamily="34" charset="0"/>
              </a:rPr>
              <a:t>Other presentations available:</a:t>
            </a:r>
          </a:p>
        </p:txBody>
      </p:sp>
      <p:pic>
        <p:nvPicPr>
          <p:cNvPr id="10" name="Picture 9" descr="Cover shot of PowerPoint Slide deck on IDEA Mediation">
            <a:extLst>
              <a:ext uri="{FF2B5EF4-FFF2-40B4-BE49-F238E27FC236}">
                <a16:creationId xmlns:a16="http://schemas.microsoft.com/office/drawing/2014/main" id="{F9ED2516-6B8C-47D5-8EE2-FD8EC7C814D7}"/>
              </a:ext>
            </a:extLst>
          </p:cNvPr>
          <p:cNvPicPr>
            <a:picLocks noChangeAspect="1"/>
          </p:cNvPicPr>
          <p:nvPr/>
        </p:nvPicPr>
        <p:blipFill>
          <a:blip r:embed="rId6"/>
          <a:stretch>
            <a:fillRect/>
          </a:stretch>
        </p:blipFill>
        <p:spPr>
          <a:xfrm>
            <a:off x="214266" y="4763622"/>
            <a:ext cx="2185335" cy="1660493"/>
          </a:xfrm>
          <a:prstGeom prst="rect">
            <a:avLst/>
          </a:prstGeom>
          <a:ln>
            <a:noFill/>
          </a:ln>
          <a:effectLst>
            <a:outerShdw blurRad="190500" algn="tl" rotWithShape="0">
              <a:srgbClr val="000000">
                <a:alpha val="70000"/>
              </a:srgbClr>
            </a:outerShdw>
          </a:effectLst>
        </p:spPr>
      </p:pic>
      <p:pic>
        <p:nvPicPr>
          <p:cNvPr id="11" name="Picture 10" descr="Cover shot of PowerPoint Slide deck on IDEA Due Process Hearings">
            <a:extLst>
              <a:ext uri="{FF2B5EF4-FFF2-40B4-BE49-F238E27FC236}">
                <a16:creationId xmlns:a16="http://schemas.microsoft.com/office/drawing/2014/main" id="{4A810A09-F2F6-436C-85B2-70555AAE0F22}"/>
              </a:ext>
            </a:extLst>
          </p:cNvPr>
          <p:cNvPicPr>
            <a:picLocks noChangeAspect="1"/>
          </p:cNvPicPr>
          <p:nvPr/>
        </p:nvPicPr>
        <p:blipFill>
          <a:blip r:embed="rId7"/>
          <a:stretch>
            <a:fillRect/>
          </a:stretch>
        </p:blipFill>
        <p:spPr>
          <a:xfrm>
            <a:off x="2442121" y="4779312"/>
            <a:ext cx="2170016" cy="1648853"/>
          </a:xfrm>
          <a:prstGeom prst="rect">
            <a:avLst/>
          </a:prstGeom>
          <a:ln>
            <a:noFill/>
          </a:ln>
          <a:effectLst>
            <a:outerShdw blurRad="190500" algn="tl" rotWithShape="0">
              <a:srgbClr val="000000">
                <a:alpha val="70000"/>
              </a:srgbClr>
            </a:outerShdw>
          </a:effectLst>
        </p:spPr>
      </p:pic>
      <p:pic>
        <p:nvPicPr>
          <p:cNvPr id="12" name="Picture 11" descr="Cover shot of PowerPoint Slide deck on Alternative Dispute Resolution">
            <a:extLst>
              <a:ext uri="{FF2B5EF4-FFF2-40B4-BE49-F238E27FC236}">
                <a16:creationId xmlns:a16="http://schemas.microsoft.com/office/drawing/2014/main" id="{298DCAAE-9E06-4213-9C4B-07789939EDEB}"/>
              </a:ext>
            </a:extLst>
          </p:cNvPr>
          <p:cNvPicPr>
            <a:picLocks noChangeAspect="1"/>
          </p:cNvPicPr>
          <p:nvPr/>
        </p:nvPicPr>
        <p:blipFill>
          <a:blip r:embed="rId8"/>
          <a:stretch>
            <a:fillRect/>
          </a:stretch>
        </p:blipFill>
        <p:spPr>
          <a:xfrm>
            <a:off x="4684205" y="4775262"/>
            <a:ext cx="2187196" cy="1648853"/>
          </a:xfrm>
          <a:prstGeom prst="rect">
            <a:avLst/>
          </a:prstGeom>
          <a:ln>
            <a:noFill/>
          </a:ln>
          <a:effectLst>
            <a:outerShdw blurRad="190500" algn="tl" rotWithShape="0">
              <a:srgbClr val="000000">
                <a:alpha val="70000"/>
              </a:srgbClr>
            </a:outerShdw>
          </a:effectLst>
        </p:spPr>
      </p:pic>
      <p:pic>
        <p:nvPicPr>
          <p:cNvPr id="14" name="Picture 13" descr="Cover shot of PowerPoint Slide deck on The bigger picture">
            <a:extLst>
              <a:ext uri="{FF2B5EF4-FFF2-40B4-BE49-F238E27FC236}">
                <a16:creationId xmlns:a16="http://schemas.microsoft.com/office/drawing/2014/main" id="{36E4C4A4-8C35-4EF7-B47F-AF829F35D218}"/>
              </a:ext>
            </a:extLst>
          </p:cNvPr>
          <p:cNvPicPr>
            <a:picLocks noChangeAspect="1"/>
          </p:cNvPicPr>
          <p:nvPr/>
        </p:nvPicPr>
        <p:blipFill>
          <a:blip r:embed="rId9"/>
          <a:stretch>
            <a:fillRect/>
          </a:stretch>
        </p:blipFill>
        <p:spPr>
          <a:xfrm>
            <a:off x="6884174" y="4778027"/>
            <a:ext cx="2136976" cy="1616137"/>
          </a:xfrm>
          <a:prstGeom prst="rect">
            <a:avLst/>
          </a:prstGeom>
          <a:ln>
            <a:noFill/>
          </a:ln>
          <a:effectLst>
            <a:outerShdw blurRad="190500" algn="tl" rotWithShape="0">
              <a:srgbClr val="000000">
                <a:alpha val="70000"/>
              </a:srgbClr>
            </a:outerShdw>
          </a:effectLst>
        </p:spPr>
      </p:pic>
      <p:sp>
        <p:nvSpPr>
          <p:cNvPr id="15" name="Slide Number Placeholder 5">
            <a:extLst>
              <a:ext uri="{FF2B5EF4-FFF2-40B4-BE49-F238E27FC236}">
                <a16:creationId xmlns:a16="http://schemas.microsoft.com/office/drawing/2014/main" id="{439B7E1D-BBA8-4F9D-8A1D-97133E095A9C}"/>
              </a:ext>
              <a:ext uri="{C183D7F6-B498-43B3-948B-1728B52AA6E4}">
                <adec:decorative xmlns:adec="http://schemas.microsoft.com/office/drawing/2017/decorative" val="1"/>
              </a:ext>
            </a:extLst>
          </p:cNvPr>
          <p:cNvSpPr>
            <a:spLocks noGrp="1"/>
          </p:cNvSpPr>
          <p:nvPr>
            <p:ph type="sldNum" sz="quarter" idx="12"/>
          </p:nvPr>
        </p:nvSpPr>
        <p:spPr>
          <a:xfrm>
            <a:off x="8534400" y="6365170"/>
            <a:ext cx="457200" cy="365125"/>
          </a:xfrm>
        </p:spPr>
        <p:txBody>
          <a:bodyPr/>
          <a:lstStyle>
            <a:lvl1pPr>
              <a:defRPr>
                <a:latin typeface="Candara" panose="020E0502030303020204" pitchFamily="34" charset="0"/>
              </a:defRPr>
            </a:lvl1pPr>
          </a:lstStyle>
          <a:p>
            <a:fld id="{A297CB40-D9BE-4CE6-A22F-5A7D8FBE1E51}" type="slidenum">
              <a:rPr lang="en-US" smtClean="0"/>
              <a:pPr/>
              <a:t>11</a:t>
            </a:fld>
            <a:endParaRPr lang="en-US" dirty="0"/>
          </a:p>
        </p:txBody>
      </p:sp>
    </p:spTree>
    <p:extLst>
      <p:ext uri="{BB962C8B-B14F-4D97-AF65-F5344CB8AC3E}">
        <p14:creationId xmlns:p14="http://schemas.microsoft.com/office/powerpoint/2010/main" val="2230574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126B28-8A93-4055-9A0B-8967FAD7CCCE}"/>
              </a:ext>
            </a:extLst>
          </p:cNvPr>
          <p:cNvSpPr>
            <a:spLocks noGrp="1"/>
          </p:cNvSpPr>
          <p:nvPr>
            <p:ph type="title"/>
          </p:nvPr>
        </p:nvSpPr>
        <p:spPr>
          <a:xfrm>
            <a:off x="3364824" y="457200"/>
            <a:ext cx="4933950" cy="1325563"/>
          </a:xfrm>
          <a:solidFill>
            <a:schemeClr val="accent1">
              <a:lumMod val="50000"/>
            </a:schemeClr>
          </a:solidFill>
        </p:spPr>
        <p:txBody>
          <a:bodyPr/>
          <a:lstStyle/>
          <a:p>
            <a:pPr algn="ctr"/>
            <a:r>
              <a:rPr lang="en-US" b="1" dirty="0">
                <a:solidFill>
                  <a:schemeClr val="bg1"/>
                </a:solidFill>
                <a:effectLst>
                  <a:outerShdw blurRad="38100" dist="38100" dir="2700000" algn="tl">
                    <a:srgbClr val="000000">
                      <a:alpha val="43137"/>
                    </a:srgbClr>
                  </a:outerShdw>
                </a:effectLst>
              </a:rPr>
              <a:t>F</a:t>
            </a:r>
            <a:r>
              <a:rPr lang="en-US" sz="100" b="1" dirty="0">
                <a:solidFill>
                  <a:schemeClr val="bg1"/>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A</a:t>
            </a:r>
            <a:r>
              <a:rPr lang="en-US" sz="100" b="1" dirty="0">
                <a:solidFill>
                  <a:schemeClr val="bg1"/>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Q</a:t>
            </a:r>
            <a:r>
              <a:rPr lang="en-US" sz="100" b="1" dirty="0">
                <a:solidFill>
                  <a:schemeClr val="bg1"/>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s for Families</a:t>
            </a:r>
          </a:p>
        </p:txBody>
      </p:sp>
      <p:pic>
        <p:nvPicPr>
          <p:cNvPr id="9" name="Picture 8" descr="Screenshot from F.A.Q. for Families landing page, found at www.cadreworks.org/for-families/frequently-asked-questions&#10;&#10;Shows drop down menus for four topics:&#10;1. Establishing Positive Relationships&#10;2. Support for the IEP Process&#10;3. Managing Disagreement and Understanding Dispute Resolution Options&#10;4. Additional Assistance and Informaton">
            <a:extLst>
              <a:ext uri="{FF2B5EF4-FFF2-40B4-BE49-F238E27FC236}">
                <a16:creationId xmlns:a16="http://schemas.microsoft.com/office/drawing/2014/main" id="{A2869C4D-455E-4372-8EDA-A08725D459FA}"/>
              </a:ext>
            </a:extLst>
          </p:cNvPr>
          <p:cNvPicPr>
            <a:picLocks noChangeAspect="1"/>
          </p:cNvPicPr>
          <p:nvPr/>
        </p:nvPicPr>
        <p:blipFill>
          <a:blip r:embed="rId2"/>
          <a:stretch>
            <a:fillRect/>
          </a:stretch>
        </p:blipFill>
        <p:spPr>
          <a:xfrm>
            <a:off x="1219200" y="1905000"/>
            <a:ext cx="7079574" cy="4211332"/>
          </a:xfrm>
          <a:prstGeom prst="rect">
            <a:avLst/>
          </a:prstGeom>
        </p:spPr>
      </p:pic>
      <p:pic>
        <p:nvPicPr>
          <p:cNvPr id="8" name="Picture 7" descr="F.A.Q.">
            <a:extLst>
              <a:ext uri="{FF2B5EF4-FFF2-40B4-BE49-F238E27FC236}">
                <a16:creationId xmlns:a16="http://schemas.microsoft.com/office/drawing/2014/main" id="{7A082D32-F2A6-4A4D-9C06-5EEAE6A1EC71}"/>
              </a:ext>
            </a:extLst>
          </p:cNvPr>
          <p:cNvPicPr>
            <a:picLocks noChangeAspect="1"/>
          </p:cNvPicPr>
          <p:nvPr/>
        </p:nvPicPr>
        <p:blipFill>
          <a:blip r:embed="rId3"/>
          <a:stretch>
            <a:fillRect/>
          </a:stretch>
        </p:blipFill>
        <p:spPr>
          <a:xfrm rot="20087007">
            <a:off x="687446" y="369604"/>
            <a:ext cx="2018206" cy="1265858"/>
          </a:xfrm>
          <a:prstGeom prst="rect">
            <a:avLst/>
          </a:prstGeom>
        </p:spPr>
      </p:pic>
      <p:sp>
        <p:nvSpPr>
          <p:cNvPr id="10" name="Slide Number Placeholder 5">
            <a:extLst>
              <a:ext uri="{FF2B5EF4-FFF2-40B4-BE49-F238E27FC236}">
                <a16:creationId xmlns:a16="http://schemas.microsoft.com/office/drawing/2014/main" id="{D8E4A0A3-8808-438B-9410-BFC363D462A0}"/>
              </a:ext>
              <a:ext uri="{C183D7F6-B498-43B3-948B-1728B52AA6E4}">
                <adec:decorative xmlns:adec="http://schemas.microsoft.com/office/drawing/2017/decorative" val="1"/>
              </a:ext>
            </a:extLst>
          </p:cNvPr>
          <p:cNvSpPr>
            <a:spLocks noGrp="1"/>
          </p:cNvSpPr>
          <p:nvPr>
            <p:ph type="sldNum" sz="quarter" idx="12"/>
          </p:nvPr>
        </p:nvSpPr>
        <p:spPr>
          <a:xfrm>
            <a:off x="6934200" y="6365170"/>
            <a:ext cx="2057400" cy="365125"/>
          </a:xfrm>
        </p:spPr>
        <p:txBody>
          <a:bodyPr/>
          <a:lstStyle>
            <a:lvl1pPr>
              <a:defRPr>
                <a:latin typeface="Candara" panose="020E0502030303020204" pitchFamily="34" charset="0"/>
              </a:defRPr>
            </a:lvl1pPr>
          </a:lstStyle>
          <a:p>
            <a:fld id="{A297CB40-D9BE-4CE6-A22F-5A7D8FBE1E51}" type="slidenum">
              <a:rPr lang="en-US" smtClean="0"/>
              <a:pPr/>
              <a:t>12</a:t>
            </a:fld>
            <a:endParaRPr lang="en-US" dirty="0"/>
          </a:p>
        </p:txBody>
      </p:sp>
    </p:spTree>
    <p:extLst>
      <p:ext uri="{BB962C8B-B14F-4D97-AF65-F5344CB8AC3E}">
        <p14:creationId xmlns:p14="http://schemas.microsoft.com/office/powerpoint/2010/main" val="1033452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D8E4A0A3-8808-438B-9410-BFC363D462A0}"/>
              </a:ext>
              <a:ext uri="{C183D7F6-B498-43B3-948B-1728B52AA6E4}">
                <adec:decorative xmlns:adec="http://schemas.microsoft.com/office/drawing/2017/decorative" val="1"/>
              </a:ext>
            </a:extLst>
          </p:cNvPr>
          <p:cNvSpPr>
            <a:spLocks noGrp="1"/>
          </p:cNvSpPr>
          <p:nvPr>
            <p:ph type="sldNum" sz="quarter" idx="12"/>
          </p:nvPr>
        </p:nvSpPr>
        <p:spPr>
          <a:xfrm>
            <a:off x="6934200" y="6365170"/>
            <a:ext cx="2057400" cy="365125"/>
          </a:xfrm>
        </p:spPr>
        <p:txBody>
          <a:bodyPr/>
          <a:lstStyle>
            <a:lvl1pPr>
              <a:defRPr>
                <a:latin typeface="Candara" panose="020E0502030303020204" pitchFamily="34" charset="0"/>
              </a:defRPr>
            </a:lvl1pPr>
          </a:lstStyle>
          <a:p>
            <a:fld id="{A297CB40-D9BE-4CE6-A22F-5A7D8FBE1E51}" type="slidenum">
              <a:rPr lang="en-US" smtClean="0"/>
              <a:pPr/>
              <a:t>13</a:t>
            </a:fld>
            <a:endParaRPr lang="en-US" dirty="0"/>
          </a:p>
        </p:txBody>
      </p:sp>
      <p:sp>
        <p:nvSpPr>
          <p:cNvPr id="5" name="Title 4">
            <a:extLst>
              <a:ext uri="{FF2B5EF4-FFF2-40B4-BE49-F238E27FC236}">
                <a16:creationId xmlns:a16="http://schemas.microsoft.com/office/drawing/2014/main" id="{CF126B28-8A93-4055-9A0B-8967FAD7CCCE}"/>
              </a:ext>
            </a:extLst>
          </p:cNvPr>
          <p:cNvSpPr>
            <a:spLocks noGrp="1"/>
          </p:cNvSpPr>
          <p:nvPr>
            <p:ph type="title"/>
          </p:nvPr>
        </p:nvSpPr>
        <p:spPr>
          <a:xfrm>
            <a:off x="2540000" y="419658"/>
            <a:ext cx="5334000" cy="1325563"/>
          </a:xfrm>
          <a:solidFill>
            <a:schemeClr val="accent1">
              <a:lumMod val="50000"/>
            </a:schemeClr>
          </a:solidFill>
        </p:spPr>
        <p:txBody>
          <a:bodyPr/>
          <a:lstStyle/>
          <a:p>
            <a:pPr algn="ctr"/>
            <a:r>
              <a:rPr lang="en-US" b="1" dirty="0">
                <a:solidFill>
                  <a:schemeClr val="bg1"/>
                </a:solidFill>
                <a:effectLst>
                  <a:outerShdw blurRad="38100" dist="38100" dir="2700000" algn="tl">
                    <a:srgbClr val="000000">
                      <a:alpha val="43137"/>
                    </a:srgbClr>
                  </a:outerShdw>
                </a:effectLst>
              </a:rPr>
              <a:t>F</a:t>
            </a:r>
            <a:r>
              <a:rPr lang="en-US" sz="100" b="1" dirty="0">
                <a:solidFill>
                  <a:schemeClr val="bg1"/>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A</a:t>
            </a:r>
            <a:r>
              <a:rPr lang="en-US" sz="100" b="1" dirty="0">
                <a:solidFill>
                  <a:schemeClr val="bg1"/>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Q</a:t>
            </a:r>
            <a:r>
              <a:rPr lang="en-US" sz="100" b="1" dirty="0">
                <a:solidFill>
                  <a:schemeClr val="bg1"/>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s for Families: Example</a:t>
            </a:r>
          </a:p>
        </p:txBody>
      </p:sp>
      <p:pic>
        <p:nvPicPr>
          <p:cNvPr id="8" name="Picture 7" descr="F.A.Q.">
            <a:extLst>
              <a:ext uri="{FF2B5EF4-FFF2-40B4-BE49-F238E27FC236}">
                <a16:creationId xmlns:a16="http://schemas.microsoft.com/office/drawing/2014/main" id="{7A082D32-F2A6-4A4D-9C06-5EEAE6A1EC71}"/>
              </a:ext>
            </a:extLst>
          </p:cNvPr>
          <p:cNvPicPr>
            <a:picLocks noChangeAspect="1"/>
          </p:cNvPicPr>
          <p:nvPr/>
        </p:nvPicPr>
        <p:blipFill>
          <a:blip r:embed="rId2"/>
          <a:stretch>
            <a:fillRect/>
          </a:stretch>
        </p:blipFill>
        <p:spPr>
          <a:xfrm rot="20087007">
            <a:off x="256862" y="529464"/>
            <a:ext cx="1763263" cy="1105953"/>
          </a:xfrm>
          <a:prstGeom prst="rect">
            <a:avLst/>
          </a:prstGeom>
        </p:spPr>
      </p:pic>
      <p:sp>
        <p:nvSpPr>
          <p:cNvPr id="2" name="TextBox 1">
            <a:extLst>
              <a:ext uri="{FF2B5EF4-FFF2-40B4-BE49-F238E27FC236}">
                <a16:creationId xmlns:a16="http://schemas.microsoft.com/office/drawing/2014/main" id="{AA85CE73-20A1-43E4-B5C8-E67D8D79EE3E}"/>
              </a:ext>
            </a:extLst>
          </p:cNvPr>
          <p:cNvSpPr txBox="1"/>
          <p:nvPr/>
        </p:nvSpPr>
        <p:spPr>
          <a:xfrm>
            <a:off x="838200" y="1850467"/>
            <a:ext cx="7543800" cy="4278094"/>
          </a:xfrm>
          <a:prstGeom prst="rect">
            <a:avLst/>
          </a:prstGeom>
          <a:noFill/>
        </p:spPr>
        <p:txBody>
          <a:bodyPr wrap="square" rtlCol="0">
            <a:spAutoFit/>
          </a:bodyPr>
          <a:lstStyle/>
          <a:p>
            <a:r>
              <a:rPr lang="en-US" sz="1600" b="1" dirty="0">
                <a:latin typeface="Cambria" panose="02040503050406030204" pitchFamily="18" charset="0"/>
                <a:ea typeface="Cambria" panose="02040503050406030204" pitchFamily="18" charset="0"/>
                <a:cs typeface="Calibri" panose="020F0502020204030204" pitchFamily="34" charset="0"/>
              </a:rPr>
              <a:t>+ Support for the IEP Process</a:t>
            </a:r>
          </a:p>
          <a:p>
            <a:endParaRPr lang="en-US" sz="1600" b="1" i="1" dirty="0">
              <a:latin typeface="Cambria" panose="02040503050406030204" pitchFamily="18" charset="0"/>
              <a:ea typeface="Cambria" panose="02040503050406030204" pitchFamily="18" charset="0"/>
              <a:cs typeface="Calibri" panose="020F0502020204030204" pitchFamily="34" charset="0"/>
            </a:endParaRPr>
          </a:p>
          <a:p>
            <a:r>
              <a:rPr lang="en-US" sz="1600" b="1" i="1" dirty="0">
                <a:latin typeface="Cambria" panose="02040503050406030204" pitchFamily="18" charset="0"/>
                <a:ea typeface="Cambria" panose="02040503050406030204" pitchFamily="18" charset="0"/>
                <a:cs typeface="Calibri" panose="020F0502020204030204" pitchFamily="34" charset="0"/>
              </a:rPr>
              <a:t>Where can I learn more about preparing for an IEP meeting?</a:t>
            </a:r>
          </a:p>
          <a:p>
            <a:endParaRPr lang="en-US" sz="1600" b="1" dirty="0">
              <a:latin typeface="Cambria" panose="02040503050406030204" pitchFamily="18" charset="0"/>
              <a:ea typeface="Cambria" panose="02040503050406030204" pitchFamily="18" charset="0"/>
              <a:cs typeface="Calibri" panose="020F0502020204030204" pitchFamily="34" charset="0"/>
            </a:endParaRPr>
          </a:p>
          <a:p>
            <a:r>
              <a:rPr lang="en-US" sz="1600" b="1" dirty="0">
                <a:latin typeface="Cambria" panose="02040503050406030204" pitchFamily="18" charset="0"/>
                <a:ea typeface="Cambria" panose="02040503050406030204" pitchFamily="18" charset="0"/>
                <a:cs typeface="Calibri" panose="020F0502020204030204" pitchFamily="34" charset="0"/>
              </a:rPr>
              <a:t>There are a number of things you can do to feel more prepared to participate in your child’s IEP meeting. You can begin with reviewing CADRE’s </a:t>
            </a:r>
            <a:r>
              <a:rPr lang="en-US" sz="1600" b="1" i="1" dirty="0">
                <a:latin typeface="Cambria" panose="02040503050406030204" pitchFamily="18" charset="0"/>
                <a:ea typeface="Cambria" panose="02040503050406030204" pitchFamily="18" charset="0"/>
                <a:cs typeface="Calibri" panose="020F0502020204030204" pitchFamily="34" charset="0"/>
              </a:rPr>
              <a:t>Working Together Series</a:t>
            </a:r>
            <a:r>
              <a:rPr lang="en-US" sz="1600" b="1" dirty="0">
                <a:latin typeface="Cambria" panose="02040503050406030204" pitchFamily="18" charset="0"/>
                <a:ea typeface="Cambria" panose="02040503050406030204" pitchFamily="18" charset="0"/>
                <a:cs typeface="Calibri" panose="020F0502020204030204" pitchFamily="34" charset="0"/>
              </a:rPr>
              <a:t>. CADRE developed this online learning series for both families and educators. The series contains five courses. While each course covers valuable information, IEP Meetings and Beyond (Course 2) addresses what you can do before, during and after an IEP meeting to be sure you are able to participate fully in the process.</a:t>
            </a:r>
          </a:p>
          <a:p>
            <a:endParaRPr lang="en-US" sz="1600" b="1" dirty="0">
              <a:latin typeface="Cambria" panose="02040503050406030204" pitchFamily="18" charset="0"/>
              <a:ea typeface="Cambria" panose="02040503050406030204" pitchFamily="18" charset="0"/>
              <a:cs typeface="Calibri" panose="020F0502020204030204" pitchFamily="34" charset="0"/>
            </a:endParaRPr>
          </a:p>
          <a:p>
            <a:r>
              <a:rPr lang="en-US" sz="1600" b="1" dirty="0">
                <a:latin typeface="Cambria" panose="02040503050406030204" pitchFamily="18" charset="0"/>
                <a:ea typeface="Cambria" panose="02040503050406030204" pitchFamily="18" charset="0"/>
                <a:cs typeface="Calibri" panose="020F0502020204030204" pitchFamily="34" charset="0"/>
              </a:rPr>
              <a:t>If you need additional information and support, you may want to contact your local parent center. See Question 10 to locate your parent center’s contact information.</a:t>
            </a:r>
          </a:p>
          <a:p>
            <a:endParaRPr lang="en-US" sz="1600" b="1" dirty="0">
              <a:latin typeface="Cambria" panose="02040503050406030204" pitchFamily="18" charset="0"/>
              <a:ea typeface="Cambria" panose="02040503050406030204" pitchFamily="18" charset="0"/>
              <a:cs typeface="Calibri" panose="020F0502020204030204" pitchFamily="34" charset="0"/>
            </a:endParaRPr>
          </a:p>
          <a:p>
            <a:r>
              <a:rPr lang="en-US" sz="1600" b="1" dirty="0">
                <a:latin typeface="Cambria" panose="02040503050406030204" pitchFamily="18" charset="0"/>
                <a:ea typeface="Cambria" panose="02040503050406030204" pitchFamily="18" charset="0"/>
                <a:cs typeface="Calibri" panose="020F0502020204030204" pitchFamily="34" charset="0"/>
              </a:rPr>
              <a:t> </a:t>
            </a:r>
            <a:r>
              <a:rPr lang="en-US" sz="1600" i="1" dirty="0">
                <a:solidFill>
                  <a:srgbClr val="1D14CA"/>
                </a:solidFill>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Working Together Series</a:t>
            </a:r>
            <a:endParaRPr lang="en-US" sz="1600" dirty="0">
              <a:solidFill>
                <a:srgbClr val="1D14CA"/>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328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126B28-8A93-4055-9A0B-8967FAD7CCCE}"/>
              </a:ext>
            </a:extLst>
          </p:cNvPr>
          <p:cNvSpPr>
            <a:spLocks noGrp="1"/>
          </p:cNvSpPr>
          <p:nvPr>
            <p:ph type="title"/>
          </p:nvPr>
        </p:nvSpPr>
        <p:spPr>
          <a:xfrm>
            <a:off x="1290580" y="262558"/>
            <a:ext cx="6717083" cy="1066801"/>
          </a:xfrm>
          <a:solidFill>
            <a:schemeClr val="accent1">
              <a:lumMod val="50000"/>
            </a:schemeClr>
          </a:solidFill>
        </p:spPr>
        <p:txBody>
          <a:bodyPr>
            <a:normAutofit fontScale="90000"/>
          </a:bodyPr>
          <a:lstStyle/>
          <a:p>
            <a:pPr algn="ctr"/>
            <a:r>
              <a:rPr lang="en-US" b="1" dirty="0">
                <a:solidFill>
                  <a:schemeClr val="bg1"/>
                </a:solidFill>
                <a:effectLst>
                  <a:outerShdw blurRad="38100" dist="38100" dir="2700000" algn="tl">
                    <a:srgbClr val="000000">
                      <a:alpha val="43137"/>
                    </a:srgbClr>
                  </a:outerShdw>
                </a:effectLst>
              </a:rPr>
              <a:t>Working Together Series</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(La </a:t>
            </a:r>
            <a:r>
              <a:rPr lang="en-US" b="1" dirty="0" err="1">
                <a:solidFill>
                  <a:schemeClr val="bg1"/>
                </a:solidFill>
                <a:effectLst>
                  <a:outerShdw blurRad="38100" dist="38100" dir="2700000" algn="tl">
                    <a:srgbClr val="000000">
                      <a:alpha val="43137"/>
                    </a:srgbClr>
                  </a:outerShdw>
                </a:effectLst>
              </a:rPr>
              <a:t>serie</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trabajar</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juntos</a:t>
            </a:r>
            <a:r>
              <a:rPr lang="en-US" b="1" dirty="0">
                <a:solidFill>
                  <a:schemeClr val="bg1"/>
                </a:solidFill>
                <a:effectLst>
                  <a:outerShdw blurRad="38100" dist="38100" dir="2700000" algn="tl">
                    <a:srgbClr val="000000">
                      <a:alpha val="43137"/>
                    </a:srgbClr>
                  </a:outerShdw>
                </a:effectLst>
              </a:rPr>
              <a:t>)</a:t>
            </a:r>
          </a:p>
        </p:txBody>
      </p:sp>
      <p:pic>
        <p:nvPicPr>
          <p:cNvPr id="1026" name="Picture 2" descr="Cover slide of Cawdrey's Course 1: Introduction to the Working together Series.">
            <a:extLst>
              <a:ext uri="{FF2B5EF4-FFF2-40B4-BE49-F238E27FC236}">
                <a16:creationId xmlns:a16="http://schemas.microsoft.com/office/drawing/2014/main" id="{EF3AEE27-C22C-496A-92EE-944C14A09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07" y="1573199"/>
            <a:ext cx="3403600" cy="2634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42F623-ABE9-4705-B4C2-8E553D631A01}"/>
              </a:ext>
            </a:extLst>
          </p:cNvPr>
          <p:cNvSpPr txBox="1"/>
          <p:nvPr/>
        </p:nvSpPr>
        <p:spPr>
          <a:xfrm>
            <a:off x="4114800" y="1573199"/>
            <a:ext cx="4724400" cy="2308324"/>
          </a:xfrm>
          <a:prstGeom prst="rect">
            <a:avLst/>
          </a:prstGeom>
          <a:noFill/>
        </p:spPr>
        <p:txBody>
          <a:bodyPr wrap="square" rtlCol="0">
            <a:spAutoFit/>
          </a:bodyPr>
          <a:lstStyle/>
          <a:p>
            <a:r>
              <a:rPr lang="en-US" sz="1800" b="1">
                <a:latin typeface="Cambria" panose="02040503050406030204" pitchFamily="18" charset="0"/>
                <a:ea typeface="Cambria" panose="02040503050406030204" pitchFamily="18" charset="0"/>
              </a:rPr>
              <a:t>Course 1: Introduction to the Working Together Series</a:t>
            </a:r>
            <a:br>
              <a:rPr lang="en-US" sz="1800" b="1">
                <a:latin typeface="Cambria" panose="02040503050406030204" pitchFamily="18" charset="0"/>
                <a:ea typeface="Cambria" panose="02040503050406030204" pitchFamily="18" charset="0"/>
              </a:rPr>
            </a:br>
            <a:r>
              <a:rPr lang="en-US" sz="1800" b="1">
                <a:latin typeface="Cambria" panose="02040503050406030204" pitchFamily="18" charset="0"/>
                <a:ea typeface="Cambria" panose="02040503050406030204" pitchFamily="18" charset="0"/>
              </a:rPr>
              <a:t>Course 2: IEP Meetings and Beyond</a:t>
            </a:r>
            <a:br>
              <a:rPr lang="en-US" sz="1800" b="1">
                <a:latin typeface="Cambria" panose="02040503050406030204" pitchFamily="18" charset="0"/>
                <a:ea typeface="Cambria" panose="02040503050406030204" pitchFamily="18" charset="0"/>
              </a:rPr>
            </a:br>
            <a:r>
              <a:rPr lang="en-US" sz="1800" b="1">
                <a:latin typeface="Cambria" panose="02040503050406030204" pitchFamily="18" charset="0"/>
                <a:ea typeface="Cambria" panose="02040503050406030204" pitchFamily="18" charset="0"/>
              </a:rPr>
              <a:t>Course 3: Listening and Responding Skills</a:t>
            </a:r>
            <a:br>
              <a:rPr lang="en-US" sz="1800" b="1">
                <a:latin typeface="Cambria" panose="02040503050406030204" pitchFamily="18" charset="0"/>
                <a:ea typeface="Cambria" panose="02040503050406030204" pitchFamily="18" charset="0"/>
              </a:rPr>
            </a:br>
            <a:r>
              <a:rPr lang="en-US" sz="1800" b="1">
                <a:latin typeface="Cambria" panose="02040503050406030204" pitchFamily="18" charset="0"/>
                <a:ea typeface="Cambria" panose="02040503050406030204" pitchFamily="18" charset="0"/>
              </a:rPr>
              <a:t>Course 4: Managing and Responding to Emotions</a:t>
            </a:r>
            <a:br>
              <a:rPr lang="en-US" sz="1800" b="1">
                <a:latin typeface="Cambria" panose="02040503050406030204" pitchFamily="18" charset="0"/>
                <a:ea typeface="Cambria" panose="02040503050406030204" pitchFamily="18" charset="0"/>
              </a:rPr>
            </a:br>
            <a:r>
              <a:rPr lang="en-US" sz="1800" b="1">
                <a:latin typeface="Cambria" panose="02040503050406030204" pitchFamily="18" charset="0"/>
                <a:ea typeface="Cambria" panose="02040503050406030204" pitchFamily="18" charset="0"/>
              </a:rPr>
              <a:t>Course 5: Focusing on Interests to Reach Agreement</a:t>
            </a:r>
            <a:endParaRPr lang="en-US" sz="1800" dirty="0">
              <a:latin typeface="Cambria" panose="02040503050406030204" pitchFamily="18" charset="0"/>
              <a:ea typeface="Cambria" panose="02040503050406030204" pitchFamily="18" charset="0"/>
            </a:endParaRPr>
          </a:p>
        </p:txBody>
      </p:sp>
      <p:pic>
        <p:nvPicPr>
          <p:cNvPr id="3" name="Picture 2" descr="Cover page of Facilitator Guide for the Working Together Series by Cawdray">
            <a:extLst>
              <a:ext uri="{FF2B5EF4-FFF2-40B4-BE49-F238E27FC236}">
                <a16:creationId xmlns:a16="http://schemas.microsoft.com/office/drawing/2014/main" id="{8A70D633-5FDF-407D-9928-421E5D22860A}"/>
              </a:ext>
            </a:extLst>
          </p:cNvPr>
          <p:cNvPicPr>
            <a:picLocks noChangeAspect="1"/>
          </p:cNvPicPr>
          <p:nvPr/>
        </p:nvPicPr>
        <p:blipFill>
          <a:blip r:embed="rId3"/>
          <a:stretch>
            <a:fillRect/>
          </a:stretch>
        </p:blipFill>
        <p:spPr>
          <a:xfrm>
            <a:off x="5383426" y="4011142"/>
            <a:ext cx="2005778" cy="2536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EFEDDD33-735A-4019-BDBC-CF37C9674AD1}"/>
              </a:ext>
            </a:extLst>
          </p:cNvPr>
          <p:cNvSpPr txBox="1"/>
          <p:nvPr/>
        </p:nvSpPr>
        <p:spPr>
          <a:xfrm>
            <a:off x="434707" y="4495800"/>
            <a:ext cx="4442095" cy="646331"/>
          </a:xfrm>
          <a:prstGeom prst="rect">
            <a:avLst/>
          </a:prstGeom>
          <a:noFill/>
        </p:spPr>
        <p:txBody>
          <a:bodyPr wrap="square" rtlCol="0">
            <a:spAutoFit/>
          </a:bodyPr>
          <a:lstStyle/>
          <a:p>
            <a:pPr algn="ctr"/>
            <a:r>
              <a:rPr lang="en-US" sz="1800" b="1">
                <a:latin typeface="Cambria" panose="02040503050406030204" pitchFamily="18" charset="0"/>
                <a:ea typeface="Cambria" panose="02040503050406030204" pitchFamily="18" charset="0"/>
              </a:rPr>
              <a:t>With a comprehensive Facilitator Guide, also available in Spanish!</a:t>
            </a:r>
            <a:endParaRPr lang="en-US" sz="18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2C98D88E-8D0C-401C-B384-FC63C7494D54}"/>
              </a:ext>
            </a:extLst>
          </p:cNvPr>
          <p:cNvSpPr txBox="1"/>
          <p:nvPr/>
        </p:nvSpPr>
        <p:spPr>
          <a:xfrm>
            <a:off x="434707" y="5715000"/>
            <a:ext cx="4137293" cy="646331"/>
          </a:xfrm>
          <a:prstGeom prst="rect">
            <a:avLst/>
          </a:prstGeom>
          <a:noFill/>
        </p:spPr>
        <p:txBody>
          <a:bodyPr wrap="square" rtlCol="0">
            <a:spAutoFit/>
          </a:bodyPr>
          <a:lstStyle/>
          <a:p>
            <a:r>
              <a:rPr lang="en-US" i="1" u="sng" dirty="0">
                <a:solidFill>
                  <a:srgbClr val="1D14CA"/>
                </a:solidFill>
                <a:hlinkClick r:id="rId4">
                  <a:extLst>
                    <a:ext uri="{A12FA001-AC4F-418D-AE19-62706E023703}">
                      <ahyp:hlinkClr xmlns:ahyp="http://schemas.microsoft.com/office/drawing/2018/hyperlinkcolor" val="tx"/>
                    </a:ext>
                  </a:extLst>
                </a:hlinkClick>
              </a:rPr>
              <a:t>www.cadreworks.org/working-together</a:t>
            </a:r>
            <a:endParaRPr lang="en-US" i="1" dirty="0">
              <a:solidFill>
                <a:srgbClr val="1D14CA"/>
              </a:solidFill>
            </a:endParaRPr>
          </a:p>
          <a:p>
            <a:endParaRPr lang="en-US" dirty="0"/>
          </a:p>
        </p:txBody>
      </p:sp>
      <p:sp>
        <p:nvSpPr>
          <p:cNvPr id="10" name="Slide Number Placeholder 5">
            <a:extLst>
              <a:ext uri="{FF2B5EF4-FFF2-40B4-BE49-F238E27FC236}">
                <a16:creationId xmlns:a16="http://schemas.microsoft.com/office/drawing/2014/main" id="{D8E4A0A3-8808-438B-9410-BFC363D462A0}"/>
              </a:ext>
              <a:ext uri="{C183D7F6-B498-43B3-948B-1728B52AA6E4}">
                <adec:decorative xmlns:adec="http://schemas.microsoft.com/office/drawing/2017/decorative" val="1"/>
              </a:ext>
            </a:extLst>
          </p:cNvPr>
          <p:cNvSpPr>
            <a:spLocks noGrp="1"/>
          </p:cNvSpPr>
          <p:nvPr>
            <p:ph type="sldNum" sz="quarter" idx="12"/>
          </p:nvPr>
        </p:nvSpPr>
        <p:spPr>
          <a:xfrm>
            <a:off x="8505430" y="6365170"/>
            <a:ext cx="486170" cy="365125"/>
          </a:xfrm>
        </p:spPr>
        <p:txBody>
          <a:bodyPr/>
          <a:lstStyle>
            <a:lvl1pPr>
              <a:defRPr>
                <a:latin typeface="Candara" panose="020E0502030303020204" pitchFamily="34" charset="0"/>
              </a:defRPr>
            </a:lvl1pPr>
          </a:lstStyle>
          <a:p>
            <a:fld id="{A297CB40-D9BE-4CE6-A22F-5A7D8FBE1E51}" type="slidenum">
              <a:rPr lang="en-US" smtClean="0"/>
              <a:pPr/>
              <a:t>14</a:t>
            </a:fld>
            <a:endParaRPr lang="en-US" dirty="0"/>
          </a:p>
        </p:txBody>
      </p:sp>
    </p:spTree>
    <p:extLst>
      <p:ext uri="{BB962C8B-B14F-4D97-AF65-F5344CB8AC3E}">
        <p14:creationId xmlns:p14="http://schemas.microsoft.com/office/powerpoint/2010/main" val="3990424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126B28-8A93-4055-9A0B-8967FAD7CCCE}"/>
              </a:ext>
            </a:extLst>
          </p:cNvPr>
          <p:cNvSpPr>
            <a:spLocks noGrp="1"/>
          </p:cNvSpPr>
          <p:nvPr>
            <p:ph type="title"/>
          </p:nvPr>
        </p:nvSpPr>
        <p:spPr>
          <a:xfrm>
            <a:off x="1676400" y="346364"/>
            <a:ext cx="6045200" cy="1325563"/>
          </a:xfrm>
          <a:solidFill>
            <a:schemeClr val="accent1">
              <a:lumMod val="50000"/>
            </a:schemeClr>
          </a:solidFill>
        </p:spPr>
        <p:txBody>
          <a:bodyPr>
            <a:normAutofit/>
          </a:bodyPr>
          <a:lstStyle/>
          <a:p>
            <a:pPr algn="ctr"/>
            <a:r>
              <a:rPr lang="en-US" b="1" dirty="0">
                <a:solidFill>
                  <a:schemeClr val="bg1"/>
                </a:solidFill>
                <a:effectLst>
                  <a:outerShdw blurRad="38100" dist="38100" dir="2700000" algn="tl">
                    <a:srgbClr val="000000">
                      <a:alpha val="43137"/>
                    </a:srgbClr>
                  </a:outerShdw>
                </a:effectLst>
              </a:rPr>
              <a:t>Dispute Resolution </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Resources for Families</a:t>
            </a:r>
          </a:p>
        </p:txBody>
      </p:sp>
      <p:grpSp>
        <p:nvGrpSpPr>
          <p:cNvPr id="6" name="Group 5" descr="I.D.E.A. Part B Dispute Resolution Parent Guides ">
            <a:extLst>
              <a:ext uri="{FF2B5EF4-FFF2-40B4-BE49-F238E27FC236}">
                <a16:creationId xmlns:a16="http://schemas.microsoft.com/office/drawing/2014/main" id="{DC8DC7E1-ED3D-43B2-91CD-8B5EDC542C5B}"/>
              </a:ext>
            </a:extLst>
          </p:cNvPr>
          <p:cNvGrpSpPr/>
          <p:nvPr/>
        </p:nvGrpSpPr>
        <p:grpSpPr>
          <a:xfrm>
            <a:off x="762000" y="1843277"/>
            <a:ext cx="3557176" cy="2637084"/>
            <a:chOff x="917186" y="1813361"/>
            <a:chExt cx="3401990" cy="2667000"/>
          </a:xfrm>
        </p:grpSpPr>
        <p:pic>
          <p:nvPicPr>
            <p:cNvPr id="11" name="Picture 10" descr="I.D.E.A. Part B Dispute Resolution Parent Guides for Written State Complaints">
              <a:extLst>
                <a:ext uri="{FF2B5EF4-FFF2-40B4-BE49-F238E27FC236}">
                  <a16:creationId xmlns:a16="http://schemas.microsoft.com/office/drawing/2014/main" id="{9BABE78E-858D-4940-A2A3-06E561F42F5A}"/>
                </a:ext>
              </a:extLst>
            </p:cNvPr>
            <p:cNvPicPr>
              <a:picLocks noChangeAspect="1"/>
            </p:cNvPicPr>
            <p:nvPr/>
          </p:nvPicPr>
          <p:blipFill>
            <a:blip r:embed="rId2"/>
            <a:stretch>
              <a:fillRect/>
            </a:stretch>
          </p:blipFill>
          <p:spPr>
            <a:xfrm>
              <a:off x="3077504" y="1813361"/>
              <a:ext cx="1048300" cy="1835182"/>
            </a:xfrm>
            <a:prstGeom prst="rect">
              <a:avLst/>
            </a:prstGeom>
          </p:spPr>
          <p:style>
            <a:lnRef idx="2">
              <a:schemeClr val="dk1"/>
            </a:lnRef>
            <a:fillRef idx="1">
              <a:schemeClr val="lt1"/>
            </a:fillRef>
            <a:effectRef idx="0">
              <a:schemeClr val="dk1"/>
            </a:effectRef>
            <a:fontRef idx="minor">
              <a:schemeClr val="dk1"/>
            </a:fontRef>
          </p:style>
        </p:pic>
        <p:pic>
          <p:nvPicPr>
            <p:cNvPr id="8" name="Picture 7" descr="I.D.E.A. Part B Dispute Resolution Parent Guides for Mediation">
              <a:extLst>
                <a:ext uri="{FF2B5EF4-FFF2-40B4-BE49-F238E27FC236}">
                  <a16:creationId xmlns:a16="http://schemas.microsoft.com/office/drawing/2014/main" id="{5F33EE55-EF6D-45EA-99AC-BF3BF9A63D56}"/>
                </a:ext>
              </a:extLst>
            </p:cNvPr>
            <p:cNvPicPr>
              <a:picLocks noChangeAspect="1"/>
            </p:cNvPicPr>
            <p:nvPr/>
          </p:nvPicPr>
          <p:blipFill>
            <a:blip r:embed="rId3"/>
            <a:stretch>
              <a:fillRect/>
            </a:stretch>
          </p:blipFill>
          <p:spPr>
            <a:xfrm>
              <a:off x="2004443" y="1820929"/>
              <a:ext cx="1040015" cy="1858294"/>
            </a:xfrm>
            <a:prstGeom prst="rect">
              <a:avLst/>
            </a:prstGeom>
          </p:spPr>
          <p:style>
            <a:lnRef idx="2">
              <a:schemeClr val="dk1"/>
            </a:lnRef>
            <a:fillRef idx="1">
              <a:schemeClr val="lt1"/>
            </a:fillRef>
            <a:effectRef idx="0">
              <a:schemeClr val="dk1"/>
            </a:effectRef>
            <a:fontRef idx="minor">
              <a:schemeClr val="dk1"/>
            </a:fontRef>
          </p:style>
        </p:pic>
        <p:pic>
          <p:nvPicPr>
            <p:cNvPr id="4" name="Picture 3" descr="I.D.E.A. Part B Dispute Resolution Parent Guides for Facilitation">
              <a:extLst>
                <a:ext uri="{FF2B5EF4-FFF2-40B4-BE49-F238E27FC236}">
                  <a16:creationId xmlns:a16="http://schemas.microsoft.com/office/drawing/2014/main" id="{22999425-59E4-4AD0-AC2C-894FC650A571}"/>
                </a:ext>
              </a:extLst>
            </p:cNvPr>
            <p:cNvPicPr>
              <a:picLocks noChangeAspect="1"/>
            </p:cNvPicPr>
            <p:nvPr/>
          </p:nvPicPr>
          <p:blipFill>
            <a:blip r:embed="rId4"/>
            <a:stretch>
              <a:fillRect/>
            </a:stretch>
          </p:blipFill>
          <p:spPr>
            <a:xfrm>
              <a:off x="917186" y="1820929"/>
              <a:ext cx="1054211" cy="1860924"/>
            </a:xfrm>
            <a:prstGeom prst="rect">
              <a:avLst/>
            </a:prstGeom>
          </p:spPr>
          <p:style>
            <a:lnRef idx="2">
              <a:schemeClr val="dk1"/>
            </a:lnRef>
            <a:fillRef idx="1">
              <a:schemeClr val="lt1"/>
            </a:fillRef>
            <a:effectRef idx="0">
              <a:schemeClr val="dk1"/>
            </a:effectRef>
            <a:fontRef idx="minor">
              <a:schemeClr val="dk1"/>
            </a:fontRef>
          </p:style>
        </p:pic>
        <p:pic>
          <p:nvPicPr>
            <p:cNvPr id="12" name="Picture 11" descr="I.D.E.A. Part B Dispute Resolution Parent Guides for Due Process Hearings">
              <a:extLst>
                <a:ext uri="{FF2B5EF4-FFF2-40B4-BE49-F238E27FC236}">
                  <a16:creationId xmlns:a16="http://schemas.microsoft.com/office/drawing/2014/main" id="{B5E1C4F3-951B-476A-B89D-B66934314C8D}"/>
                </a:ext>
              </a:extLst>
            </p:cNvPr>
            <p:cNvPicPr>
              <a:picLocks noChangeAspect="1"/>
            </p:cNvPicPr>
            <p:nvPr/>
          </p:nvPicPr>
          <p:blipFill>
            <a:blip r:embed="rId5"/>
            <a:stretch>
              <a:fillRect/>
            </a:stretch>
          </p:blipFill>
          <p:spPr>
            <a:xfrm>
              <a:off x="1212201" y="2663271"/>
              <a:ext cx="1037966" cy="1817090"/>
            </a:xfrm>
            <a:prstGeom prst="rect">
              <a:avLst/>
            </a:prstGeom>
          </p:spPr>
          <p:style>
            <a:lnRef idx="2">
              <a:schemeClr val="dk1"/>
            </a:lnRef>
            <a:fillRef idx="1">
              <a:schemeClr val="lt1"/>
            </a:fillRef>
            <a:effectRef idx="0">
              <a:schemeClr val="dk1"/>
            </a:effectRef>
            <a:fontRef idx="minor">
              <a:schemeClr val="dk1"/>
            </a:fontRef>
          </p:style>
        </p:pic>
        <p:pic>
          <p:nvPicPr>
            <p:cNvPr id="14" name="Picture 13" descr="I.D.E.A. Part B Dispute Resolution Parent Guides for Resolution Meetings">
              <a:extLst>
                <a:ext uri="{FF2B5EF4-FFF2-40B4-BE49-F238E27FC236}">
                  <a16:creationId xmlns:a16="http://schemas.microsoft.com/office/drawing/2014/main" id="{073643EB-C066-4186-8B31-1DF12977407F}"/>
                </a:ext>
              </a:extLst>
            </p:cNvPr>
            <p:cNvPicPr>
              <a:picLocks noChangeAspect="1"/>
            </p:cNvPicPr>
            <p:nvPr/>
          </p:nvPicPr>
          <p:blipFill>
            <a:blip r:embed="rId6"/>
            <a:stretch>
              <a:fillRect/>
            </a:stretch>
          </p:blipFill>
          <p:spPr>
            <a:xfrm>
              <a:off x="2241649" y="2663271"/>
              <a:ext cx="1034318" cy="1817090"/>
            </a:xfrm>
            <a:prstGeom prst="rect">
              <a:avLst/>
            </a:prstGeom>
          </p:spPr>
          <p:style>
            <a:lnRef idx="2">
              <a:schemeClr val="dk1"/>
            </a:lnRef>
            <a:fillRef idx="1">
              <a:schemeClr val="lt1"/>
            </a:fillRef>
            <a:effectRef idx="0">
              <a:schemeClr val="dk1"/>
            </a:effectRef>
            <a:fontRef idx="minor">
              <a:schemeClr val="dk1"/>
            </a:fontRef>
          </p:style>
        </p:pic>
        <p:pic>
          <p:nvPicPr>
            <p:cNvPr id="13" name="Picture 12" descr="I.D.E.A. Part B Dispute Resolution Parent Guides for Expedited Due Process Hearings">
              <a:extLst>
                <a:ext uri="{FF2B5EF4-FFF2-40B4-BE49-F238E27FC236}">
                  <a16:creationId xmlns:a16="http://schemas.microsoft.com/office/drawing/2014/main" id="{54549926-F5DF-4AA9-B791-0EA637219021}"/>
                </a:ext>
              </a:extLst>
            </p:cNvPr>
            <p:cNvPicPr>
              <a:picLocks noChangeAspect="1"/>
            </p:cNvPicPr>
            <p:nvPr/>
          </p:nvPicPr>
          <p:blipFill>
            <a:blip r:embed="rId7"/>
            <a:stretch>
              <a:fillRect/>
            </a:stretch>
          </p:blipFill>
          <p:spPr>
            <a:xfrm>
              <a:off x="3277114" y="2663271"/>
              <a:ext cx="1042062" cy="1817090"/>
            </a:xfrm>
            <a:prstGeom prst="rect">
              <a:avLst/>
            </a:prstGeom>
          </p:spPr>
          <p:style>
            <a:lnRef idx="2">
              <a:schemeClr val="dk1"/>
            </a:lnRef>
            <a:fillRef idx="1">
              <a:schemeClr val="lt1"/>
            </a:fillRef>
            <a:effectRef idx="0">
              <a:schemeClr val="dk1"/>
            </a:effectRef>
            <a:fontRef idx="minor">
              <a:schemeClr val="dk1"/>
            </a:fontRef>
          </p:style>
        </p:pic>
      </p:grpSp>
      <p:grpSp>
        <p:nvGrpSpPr>
          <p:cNvPr id="17" name="Group 16" descr="Cover pictures of the four Early Intervention (Part C) Dispute Resolution Family Guides">
            <a:extLst>
              <a:ext uri="{FF2B5EF4-FFF2-40B4-BE49-F238E27FC236}">
                <a16:creationId xmlns:a16="http://schemas.microsoft.com/office/drawing/2014/main" id="{08527EB5-8405-4485-ADE9-A2E128838F2F}"/>
              </a:ext>
            </a:extLst>
          </p:cNvPr>
          <p:cNvGrpSpPr/>
          <p:nvPr/>
        </p:nvGrpSpPr>
        <p:grpSpPr>
          <a:xfrm>
            <a:off x="304800" y="4572000"/>
            <a:ext cx="4908746" cy="1959966"/>
            <a:chOff x="304800" y="4358011"/>
            <a:chExt cx="5488684" cy="2173955"/>
          </a:xfrm>
        </p:grpSpPr>
        <p:pic>
          <p:nvPicPr>
            <p:cNvPr id="9" name="Picture 8" descr="I.D.E.A. Early Intervention Family Guides Part B Due Process Hearing Procedures for Part C">
              <a:extLst>
                <a:ext uri="{FF2B5EF4-FFF2-40B4-BE49-F238E27FC236}">
                  <a16:creationId xmlns:a16="http://schemas.microsoft.com/office/drawing/2014/main" id="{E5097A91-2846-4AB9-B61E-AD680493E135}"/>
                </a:ext>
              </a:extLst>
            </p:cNvPr>
            <p:cNvPicPr>
              <a:picLocks noChangeAspect="1"/>
            </p:cNvPicPr>
            <p:nvPr/>
          </p:nvPicPr>
          <p:blipFill>
            <a:blip r:embed="rId8"/>
            <a:stretch>
              <a:fillRect/>
            </a:stretch>
          </p:blipFill>
          <p:spPr>
            <a:xfrm>
              <a:off x="4413212" y="4548069"/>
              <a:ext cx="1380272" cy="1865869"/>
            </a:xfrm>
            <a:prstGeom prst="rect">
              <a:avLst/>
            </a:prstGeom>
          </p:spPr>
        </p:pic>
        <p:pic>
          <p:nvPicPr>
            <p:cNvPr id="7" name="Picture 6" descr="I.D.E.A. Early Intervention Family Guides for Part C Due Process Hearings">
              <a:extLst>
                <a:ext uri="{FF2B5EF4-FFF2-40B4-BE49-F238E27FC236}">
                  <a16:creationId xmlns:a16="http://schemas.microsoft.com/office/drawing/2014/main" id="{000BDCE9-5601-4FCB-B4E8-D61CD863A36A}"/>
                </a:ext>
              </a:extLst>
            </p:cNvPr>
            <p:cNvPicPr>
              <a:picLocks noChangeAspect="1"/>
            </p:cNvPicPr>
            <p:nvPr/>
          </p:nvPicPr>
          <p:blipFill>
            <a:blip r:embed="rId9"/>
            <a:stretch>
              <a:fillRect/>
            </a:stretch>
          </p:blipFill>
          <p:spPr>
            <a:xfrm>
              <a:off x="3043742" y="4358011"/>
              <a:ext cx="1380271" cy="1865868"/>
            </a:xfrm>
            <a:prstGeom prst="rect">
              <a:avLst/>
            </a:prstGeom>
          </p:spPr>
        </p:pic>
        <p:pic>
          <p:nvPicPr>
            <p:cNvPr id="3" name="Picture 2" descr="I.D.E.A. Early Intervention Family Guides for Written State Complaints">
              <a:extLst>
                <a:ext uri="{FF2B5EF4-FFF2-40B4-BE49-F238E27FC236}">
                  <a16:creationId xmlns:a16="http://schemas.microsoft.com/office/drawing/2014/main" id="{45F02ED5-0EF9-4BAE-9505-38E999FEDA77}"/>
                </a:ext>
              </a:extLst>
            </p:cNvPr>
            <p:cNvPicPr>
              <a:picLocks noChangeAspect="1"/>
            </p:cNvPicPr>
            <p:nvPr/>
          </p:nvPicPr>
          <p:blipFill>
            <a:blip r:embed="rId10"/>
            <a:stretch>
              <a:fillRect/>
            </a:stretch>
          </p:blipFill>
          <p:spPr>
            <a:xfrm>
              <a:off x="1674271" y="4666098"/>
              <a:ext cx="1387591" cy="1865868"/>
            </a:xfrm>
            <a:prstGeom prst="rect">
              <a:avLst/>
            </a:prstGeom>
          </p:spPr>
        </p:pic>
        <p:pic>
          <p:nvPicPr>
            <p:cNvPr id="2" name="Picture 1" descr="I.D.E.A. Early Intervention Family Guides for Mediation">
              <a:extLst>
                <a:ext uri="{FF2B5EF4-FFF2-40B4-BE49-F238E27FC236}">
                  <a16:creationId xmlns:a16="http://schemas.microsoft.com/office/drawing/2014/main" id="{98C1E28F-1D1C-4487-8CDA-EF1FDE3240E8}"/>
                </a:ext>
              </a:extLst>
            </p:cNvPr>
            <p:cNvPicPr>
              <a:picLocks noChangeAspect="1"/>
            </p:cNvPicPr>
            <p:nvPr/>
          </p:nvPicPr>
          <p:blipFill>
            <a:blip r:embed="rId11"/>
            <a:stretch>
              <a:fillRect/>
            </a:stretch>
          </p:blipFill>
          <p:spPr>
            <a:xfrm>
              <a:off x="304800" y="4410410"/>
              <a:ext cx="1369471" cy="1865868"/>
            </a:xfrm>
            <a:prstGeom prst="rect">
              <a:avLst/>
            </a:prstGeom>
          </p:spPr>
        </p:pic>
      </p:grpSp>
      <p:sp>
        <p:nvSpPr>
          <p:cNvPr id="10" name="Slide Number Placeholder 5">
            <a:extLst>
              <a:ext uri="{FF2B5EF4-FFF2-40B4-BE49-F238E27FC236}">
                <a16:creationId xmlns:a16="http://schemas.microsoft.com/office/drawing/2014/main" id="{D8E4A0A3-8808-438B-9410-BFC363D462A0}"/>
              </a:ext>
              <a:ext uri="{C183D7F6-B498-43B3-948B-1728B52AA6E4}">
                <adec:decorative xmlns:adec="http://schemas.microsoft.com/office/drawing/2017/decorative" val="1"/>
              </a:ext>
            </a:extLst>
          </p:cNvPr>
          <p:cNvSpPr>
            <a:spLocks noGrp="1"/>
          </p:cNvSpPr>
          <p:nvPr>
            <p:ph type="sldNum" sz="quarter" idx="12"/>
          </p:nvPr>
        </p:nvSpPr>
        <p:spPr>
          <a:xfrm>
            <a:off x="8610600" y="6365170"/>
            <a:ext cx="381000" cy="365125"/>
          </a:xfrm>
        </p:spPr>
        <p:txBody>
          <a:bodyPr/>
          <a:lstStyle>
            <a:lvl1pPr>
              <a:defRPr>
                <a:latin typeface="Candara" panose="020E0502030303020204" pitchFamily="34" charset="0"/>
              </a:defRPr>
            </a:lvl1pPr>
          </a:lstStyle>
          <a:p>
            <a:fld id="{A297CB40-D9BE-4CE6-A22F-5A7D8FBE1E51}" type="slidenum">
              <a:rPr lang="en-US" smtClean="0"/>
              <a:pPr/>
              <a:t>15</a:t>
            </a:fld>
            <a:endParaRPr lang="en-US" dirty="0"/>
          </a:p>
        </p:txBody>
      </p:sp>
      <p:sp>
        <p:nvSpPr>
          <p:cNvPr id="15" name="TextBox 14">
            <a:extLst>
              <a:ext uri="{FF2B5EF4-FFF2-40B4-BE49-F238E27FC236}">
                <a16:creationId xmlns:a16="http://schemas.microsoft.com/office/drawing/2014/main" id="{BAB539FE-4813-402D-B284-1FDD05DA517A}"/>
              </a:ext>
            </a:extLst>
          </p:cNvPr>
          <p:cNvSpPr txBox="1"/>
          <p:nvPr/>
        </p:nvSpPr>
        <p:spPr>
          <a:xfrm>
            <a:off x="5325549" y="1981200"/>
            <a:ext cx="3361251"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mbria" panose="02040503050406030204" pitchFamily="18" charset="0"/>
                <a:ea typeface="Cambria" panose="02040503050406030204" pitchFamily="18" charset="0"/>
              </a:rPr>
              <a:t>Printed Guides in multiple languages </a:t>
            </a:r>
          </a:p>
          <a:p>
            <a:pPr marL="285750" indent="-285750">
              <a:buFont typeface="Arial" panose="020B0604020202020204" pitchFamily="34" charset="0"/>
              <a:buChar char="•"/>
            </a:pPr>
            <a:endParaRPr lang="en-US" sz="28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800" dirty="0">
                <a:latin typeface="Cambria" panose="02040503050406030204" pitchFamily="18" charset="0"/>
                <a:ea typeface="Cambria" panose="02040503050406030204" pitchFamily="18" charset="0"/>
              </a:rPr>
              <a:t>Now with Companion Videos in both English and Spanish!</a:t>
            </a:r>
          </a:p>
        </p:txBody>
      </p:sp>
    </p:spTree>
    <p:extLst>
      <p:ext uri="{BB962C8B-B14F-4D97-AF65-F5344CB8AC3E}">
        <p14:creationId xmlns:p14="http://schemas.microsoft.com/office/powerpoint/2010/main" val="83989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DRE's 8th National Symposium on Dispute Resolution: RISE to the Challenge. Resolve. Innovate. Support. Engage.">
            <a:extLst>
              <a:ext uri="{FF2B5EF4-FFF2-40B4-BE49-F238E27FC236}">
                <a16:creationId xmlns:a16="http://schemas.microsoft.com/office/drawing/2014/main" id="{9FAF876B-B540-46C1-AA63-F6FBAFDD13A2}"/>
              </a:ext>
            </a:extLst>
          </p:cNvPr>
          <p:cNvPicPr>
            <a:picLocks noGrp="1" noChangeAspect="1"/>
          </p:cNvPicPr>
          <p:nvPr>
            <p:ph idx="1"/>
          </p:nvPr>
        </p:nvPicPr>
        <p:blipFill>
          <a:blip r:embed="rId2"/>
          <a:stretch>
            <a:fillRect/>
          </a:stretch>
        </p:blipFill>
        <p:spPr>
          <a:xfrm>
            <a:off x="2313826" y="1621295"/>
            <a:ext cx="4516347" cy="4858880"/>
          </a:xfrm>
          <a:prstGeom prst="rect">
            <a:avLst/>
          </a:prstGeom>
        </p:spPr>
      </p:pic>
      <p:sp>
        <p:nvSpPr>
          <p:cNvPr id="3" name="Title 2">
            <a:extLst>
              <a:ext uri="{FF2B5EF4-FFF2-40B4-BE49-F238E27FC236}">
                <a16:creationId xmlns:a16="http://schemas.microsoft.com/office/drawing/2014/main" id="{3E1C3855-DD87-468E-A966-6DDB11DFAA7B}"/>
              </a:ext>
            </a:extLst>
          </p:cNvPr>
          <p:cNvSpPr txBox="1">
            <a:spLocks noGrp="1"/>
          </p:cNvSpPr>
          <p:nvPr>
            <p:ph type="title" idx="4294967295"/>
          </p:nvPr>
        </p:nvSpPr>
        <p:spPr>
          <a:xfrm>
            <a:off x="609600" y="174745"/>
            <a:ext cx="8077200"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Thank you for the opportunity to support your important work!</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467119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82883672-5C54-4671-B597-B5C4401A7334}"/>
              </a:ext>
              <a:ext uri="{C183D7F6-B498-43B3-948B-1728B52AA6E4}">
                <adec:decorative xmlns:adec="http://schemas.microsoft.com/office/drawing/2017/decorative" val="1"/>
              </a:ext>
            </a:extLst>
          </p:cNvPr>
          <p:cNvSpPr txBox="1">
            <a:spLocks/>
          </p:cNvSpPr>
          <p:nvPr/>
        </p:nvSpPr>
        <p:spPr>
          <a:xfrm>
            <a:off x="8686800" y="6365170"/>
            <a:ext cx="30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ndara" panose="020E05020303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97CB40-D9BE-4CE6-A22F-5A7D8FBE1E51}" type="slidenum">
              <a:rPr lang="en-US" smtClean="0"/>
              <a:pPr/>
              <a:t>2</a:t>
            </a:fld>
            <a:endParaRPr lang="en-US" dirty="0"/>
          </a:p>
        </p:txBody>
      </p:sp>
      <p:sp>
        <p:nvSpPr>
          <p:cNvPr id="2" name="Title 1"/>
          <p:cNvSpPr>
            <a:spLocks noGrp="1"/>
          </p:cNvSpPr>
          <p:nvPr>
            <p:ph type="title"/>
          </p:nvPr>
        </p:nvSpPr>
        <p:spPr>
          <a:xfrm>
            <a:off x="1216024" y="674104"/>
            <a:ext cx="6992938" cy="854075"/>
          </a:xfrm>
          <a:solidFill>
            <a:schemeClr val="accent1">
              <a:lumMod val="50000"/>
            </a:schemeClr>
          </a:solidFill>
        </p:spPr>
        <p:txBody>
          <a:bodyPr/>
          <a:lstStyle/>
          <a:p>
            <a:pPr algn="ctr"/>
            <a:r>
              <a:rPr lang="en-US" b="1" dirty="0">
                <a:solidFill>
                  <a:schemeClr val="bg1"/>
                </a:solidFill>
                <a:effectLst>
                  <a:outerShdw blurRad="38100" dist="38100" dir="2700000" algn="tl">
                    <a:srgbClr val="000000">
                      <a:alpha val="43137"/>
                    </a:srgbClr>
                  </a:outerShdw>
                </a:effectLst>
              </a:rPr>
              <a:t>Welcome to Day Two!</a:t>
            </a:r>
          </a:p>
        </p:txBody>
      </p:sp>
      <p:pic>
        <p:nvPicPr>
          <p:cNvPr id="5" name="Content Placeholder 3" descr="CADRE's 8th National Symposium on Dispute Resolution: RISE to the Challenge. Resolve. Innovate. Support. Engage.">
            <a:extLst>
              <a:ext uri="{FF2B5EF4-FFF2-40B4-BE49-F238E27FC236}">
                <a16:creationId xmlns:a16="http://schemas.microsoft.com/office/drawing/2014/main" id="{477EBC0B-06E5-4A88-A81A-3AC4B3BBCC5A}"/>
              </a:ext>
            </a:extLst>
          </p:cNvPr>
          <p:cNvPicPr>
            <a:picLocks noChangeAspect="1"/>
          </p:cNvPicPr>
          <p:nvPr/>
        </p:nvPicPr>
        <p:blipFill>
          <a:blip r:embed="rId3"/>
          <a:stretch>
            <a:fillRect/>
          </a:stretch>
        </p:blipFill>
        <p:spPr>
          <a:xfrm>
            <a:off x="2313826" y="1621295"/>
            <a:ext cx="4516347" cy="4858880"/>
          </a:xfrm>
          <a:prstGeom prst="rect">
            <a:avLst/>
          </a:prstGeom>
        </p:spPr>
      </p:pic>
    </p:spTree>
    <p:extLst>
      <p:ext uri="{BB962C8B-B14F-4D97-AF65-F5344CB8AC3E}">
        <p14:creationId xmlns:p14="http://schemas.microsoft.com/office/powerpoint/2010/main" val="257038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 check boxes. One has a 3D Checkmark on it.">
            <a:extLst>
              <a:ext uri="{FF2B5EF4-FFF2-40B4-BE49-F238E27FC236}">
                <a16:creationId xmlns:a16="http://schemas.microsoft.com/office/drawing/2014/main" id="{F57BB4C1-7D47-4CF5-97E7-8070C82A5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09800"/>
            <a:ext cx="5029200" cy="329915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1CDCB15-3804-4D6A-846D-32110B52AFF2}"/>
              </a:ext>
            </a:extLst>
          </p:cNvPr>
          <p:cNvSpPr>
            <a:spLocks noGrp="1"/>
          </p:cNvSpPr>
          <p:nvPr>
            <p:ph type="title"/>
          </p:nvPr>
        </p:nvSpPr>
        <p:spPr>
          <a:xfrm>
            <a:off x="1216024" y="674104"/>
            <a:ext cx="6992938" cy="854075"/>
          </a:xfrm>
          <a:solidFill>
            <a:schemeClr val="accent1">
              <a:lumMod val="50000"/>
            </a:schemeClr>
          </a:solidFill>
        </p:spPr>
        <p:txBody>
          <a:bodyPr/>
          <a:lstStyle/>
          <a:p>
            <a:pPr algn="ctr"/>
            <a:r>
              <a:rPr lang="en-US" b="1" dirty="0">
                <a:solidFill>
                  <a:schemeClr val="bg1"/>
                </a:solidFill>
                <a:effectLst>
                  <a:outerShdw blurRad="38100" dist="38100" dir="2700000" algn="tl">
                    <a:srgbClr val="000000">
                      <a:alpha val="43137"/>
                    </a:srgbClr>
                  </a:outerShdw>
                </a:effectLst>
              </a:rPr>
              <a:t>Evaluation</a:t>
            </a:r>
          </a:p>
        </p:txBody>
      </p:sp>
    </p:spTree>
    <p:extLst>
      <p:ext uri="{BB962C8B-B14F-4D97-AF65-F5344CB8AC3E}">
        <p14:creationId xmlns:p14="http://schemas.microsoft.com/office/powerpoint/2010/main" val="3287243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C387F-E3D9-4CFD-94E5-B61EEE5C7289}"/>
              </a:ext>
            </a:extLst>
          </p:cNvPr>
          <p:cNvSpPr>
            <a:spLocks noGrp="1"/>
          </p:cNvSpPr>
          <p:nvPr>
            <p:ph type="title"/>
          </p:nvPr>
        </p:nvSpPr>
        <p:spPr>
          <a:xfrm>
            <a:off x="990600" y="159768"/>
            <a:ext cx="7677150" cy="762000"/>
          </a:xfrm>
          <a:solidFill>
            <a:schemeClr val="accent1">
              <a:lumMod val="50000"/>
            </a:schemeClr>
          </a:solidFill>
        </p:spPr>
        <p:txBody>
          <a:bodyPr/>
          <a:lstStyle/>
          <a:p>
            <a:pPr algn="ctr"/>
            <a:r>
              <a:rPr lang="en-US" b="1" dirty="0">
                <a:solidFill>
                  <a:schemeClr val="bg1"/>
                </a:solidFill>
                <a:effectLst>
                  <a:outerShdw blurRad="38100" dist="38100" dir="2700000" algn="tl">
                    <a:srgbClr val="000000">
                      <a:alpha val="43137"/>
                    </a:srgbClr>
                  </a:outerShdw>
                </a:effectLst>
              </a:rPr>
              <a:t>CADRE’s Advisory Board</a:t>
            </a:r>
          </a:p>
        </p:txBody>
      </p:sp>
      <p:pic>
        <p:nvPicPr>
          <p:cNvPr id="4" name="Content Placeholder 3" descr="Photo of Myriam Alizo&#10;Photo of Terry Amsler&#10;Photo of Young Seh Bae">
            <a:extLst>
              <a:ext uri="{FF2B5EF4-FFF2-40B4-BE49-F238E27FC236}">
                <a16:creationId xmlns:a16="http://schemas.microsoft.com/office/drawing/2014/main" id="{05309CBC-4ADE-4B43-9A56-D16A35A1D002}"/>
              </a:ext>
            </a:extLst>
          </p:cNvPr>
          <p:cNvPicPr>
            <a:picLocks noGrp="1" noChangeAspect="1"/>
          </p:cNvPicPr>
          <p:nvPr>
            <p:ph idx="1"/>
          </p:nvPr>
        </p:nvPicPr>
        <p:blipFill>
          <a:blip r:embed="rId3"/>
          <a:stretch>
            <a:fillRect/>
          </a:stretch>
        </p:blipFill>
        <p:spPr>
          <a:xfrm>
            <a:off x="512323" y="995156"/>
            <a:ext cx="4989537" cy="1792689"/>
          </a:xfrm>
          <a:prstGeom prst="rect">
            <a:avLst/>
          </a:prstGeom>
        </p:spPr>
      </p:pic>
      <p:pic>
        <p:nvPicPr>
          <p:cNvPr id="5" name="Picture 4" descr="Photo of Patricia Bourexis&#10;Photo of Kathy Clayton">
            <a:extLst>
              <a:ext uri="{FF2B5EF4-FFF2-40B4-BE49-F238E27FC236}">
                <a16:creationId xmlns:a16="http://schemas.microsoft.com/office/drawing/2014/main" id="{3CCADC1F-C4B7-40A1-A550-B1855BDFEA14}"/>
              </a:ext>
            </a:extLst>
          </p:cNvPr>
          <p:cNvPicPr>
            <a:picLocks noChangeAspect="1"/>
          </p:cNvPicPr>
          <p:nvPr/>
        </p:nvPicPr>
        <p:blipFill>
          <a:blip r:embed="rId4"/>
          <a:stretch>
            <a:fillRect/>
          </a:stretch>
        </p:blipFill>
        <p:spPr>
          <a:xfrm>
            <a:off x="5527800" y="995156"/>
            <a:ext cx="3410277" cy="1822974"/>
          </a:xfrm>
          <a:prstGeom prst="rect">
            <a:avLst/>
          </a:prstGeom>
        </p:spPr>
      </p:pic>
      <p:pic>
        <p:nvPicPr>
          <p:cNvPr id="6" name="Picture 5" descr="Photo of Tawara Good">
            <a:extLst>
              <a:ext uri="{FF2B5EF4-FFF2-40B4-BE49-F238E27FC236}">
                <a16:creationId xmlns:a16="http://schemas.microsoft.com/office/drawing/2014/main" id="{497F02D9-3EC2-4AB2-B4D5-D9C2E1EE794B}"/>
              </a:ext>
            </a:extLst>
          </p:cNvPr>
          <p:cNvPicPr>
            <a:picLocks noChangeAspect="1"/>
          </p:cNvPicPr>
          <p:nvPr/>
        </p:nvPicPr>
        <p:blipFill>
          <a:blip r:embed="rId5"/>
          <a:stretch>
            <a:fillRect/>
          </a:stretch>
        </p:blipFill>
        <p:spPr>
          <a:xfrm>
            <a:off x="540306" y="2861233"/>
            <a:ext cx="1604352" cy="1792689"/>
          </a:xfrm>
          <a:prstGeom prst="rect">
            <a:avLst/>
          </a:prstGeom>
        </p:spPr>
      </p:pic>
      <p:pic>
        <p:nvPicPr>
          <p:cNvPr id="7" name="Picture 6" descr="Photo of John Inglish&#10;Photo of Jamila Pollard&#10;Photo of Luann Purcell&#10;">
            <a:extLst>
              <a:ext uri="{FF2B5EF4-FFF2-40B4-BE49-F238E27FC236}">
                <a16:creationId xmlns:a16="http://schemas.microsoft.com/office/drawing/2014/main" id="{9AF1D033-A6FA-4F7C-AFBA-DC4D46604E12}"/>
              </a:ext>
            </a:extLst>
          </p:cNvPr>
          <p:cNvPicPr>
            <a:picLocks noChangeAspect="1"/>
          </p:cNvPicPr>
          <p:nvPr/>
        </p:nvPicPr>
        <p:blipFill>
          <a:blip r:embed="rId6"/>
          <a:stretch>
            <a:fillRect/>
          </a:stretch>
        </p:blipFill>
        <p:spPr>
          <a:xfrm>
            <a:off x="2228608" y="2856369"/>
            <a:ext cx="4938611" cy="1770573"/>
          </a:xfrm>
          <a:prstGeom prst="rect">
            <a:avLst/>
          </a:prstGeom>
        </p:spPr>
      </p:pic>
      <p:pic>
        <p:nvPicPr>
          <p:cNvPr id="8" name="Picture 7" descr="Photo of Esperanza Reyes">
            <a:extLst>
              <a:ext uri="{FF2B5EF4-FFF2-40B4-BE49-F238E27FC236}">
                <a16:creationId xmlns:a16="http://schemas.microsoft.com/office/drawing/2014/main" id="{3EB51204-5804-41C7-A370-3DC00A890F5D}"/>
              </a:ext>
            </a:extLst>
          </p:cNvPr>
          <p:cNvPicPr>
            <a:picLocks noChangeAspect="1"/>
          </p:cNvPicPr>
          <p:nvPr/>
        </p:nvPicPr>
        <p:blipFill>
          <a:blip r:embed="rId7"/>
          <a:stretch>
            <a:fillRect/>
          </a:stretch>
        </p:blipFill>
        <p:spPr>
          <a:xfrm>
            <a:off x="7242666" y="2787845"/>
            <a:ext cx="1535838" cy="1770573"/>
          </a:xfrm>
          <a:prstGeom prst="rect">
            <a:avLst/>
          </a:prstGeom>
        </p:spPr>
      </p:pic>
      <p:pic>
        <p:nvPicPr>
          <p:cNvPr id="9" name="Picture 8" descr="Photo of Courtney Salzer&#10;Photo of Kerry Smith">
            <a:extLst>
              <a:ext uri="{FF2B5EF4-FFF2-40B4-BE49-F238E27FC236}">
                <a16:creationId xmlns:a16="http://schemas.microsoft.com/office/drawing/2014/main" id="{FF6415AF-AD6B-4FB2-92CF-FC1A80907415}"/>
              </a:ext>
            </a:extLst>
          </p:cNvPr>
          <p:cNvPicPr>
            <a:picLocks noChangeAspect="1"/>
          </p:cNvPicPr>
          <p:nvPr/>
        </p:nvPicPr>
        <p:blipFill>
          <a:blip r:embed="rId8"/>
          <a:stretch>
            <a:fillRect/>
          </a:stretch>
        </p:blipFill>
        <p:spPr>
          <a:xfrm>
            <a:off x="1981200" y="4797699"/>
            <a:ext cx="3381698" cy="1962220"/>
          </a:xfrm>
          <a:prstGeom prst="rect">
            <a:avLst/>
          </a:prstGeom>
        </p:spPr>
      </p:pic>
      <p:pic>
        <p:nvPicPr>
          <p:cNvPr id="10" name="Picture 9" descr="Photo of Sharon Walsh">
            <a:extLst>
              <a:ext uri="{FF2B5EF4-FFF2-40B4-BE49-F238E27FC236}">
                <a16:creationId xmlns:a16="http://schemas.microsoft.com/office/drawing/2014/main" id="{1EC8425F-A6F6-4924-B218-18A32B54D54A}"/>
              </a:ext>
            </a:extLst>
          </p:cNvPr>
          <p:cNvPicPr>
            <a:picLocks noChangeAspect="1"/>
          </p:cNvPicPr>
          <p:nvPr/>
        </p:nvPicPr>
        <p:blipFill>
          <a:blip r:embed="rId9"/>
          <a:stretch>
            <a:fillRect/>
          </a:stretch>
        </p:blipFill>
        <p:spPr>
          <a:xfrm>
            <a:off x="5549726" y="4760751"/>
            <a:ext cx="1692940" cy="1842947"/>
          </a:xfrm>
          <a:prstGeom prst="rect">
            <a:avLst/>
          </a:prstGeom>
        </p:spPr>
      </p:pic>
    </p:spTree>
    <p:extLst>
      <p:ext uri="{BB962C8B-B14F-4D97-AF65-F5344CB8AC3E}">
        <p14:creationId xmlns:p14="http://schemas.microsoft.com/office/powerpoint/2010/main" val="18481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A7E47B-212A-4D07-8C10-4C7B4E1C574B}"/>
              </a:ext>
            </a:extLst>
          </p:cNvPr>
          <p:cNvSpPr>
            <a:spLocks noGrp="1"/>
          </p:cNvSpPr>
          <p:nvPr>
            <p:ph type="title"/>
          </p:nvPr>
        </p:nvSpPr>
        <p:spPr>
          <a:xfrm>
            <a:off x="1724025" y="533400"/>
            <a:ext cx="5695950" cy="854075"/>
          </a:xfrm>
          <a:solidFill>
            <a:schemeClr val="accent1">
              <a:lumMod val="50000"/>
            </a:schemeClr>
          </a:solidFill>
        </p:spPr>
        <p:txBody>
          <a:bodyPr/>
          <a:lstStyle/>
          <a:p>
            <a:pPr algn="ctr"/>
            <a:r>
              <a:rPr lang="en-US" b="1" dirty="0">
                <a:solidFill>
                  <a:schemeClr val="bg1"/>
                </a:solidFill>
              </a:rPr>
              <a:t>Featured Resources</a:t>
            </a:r>
          </a:p>
        </p:txBody>
      </p:sp>
      <p:sp>
        <p:nvSpPr>
          <p:cNvPr id="3" name="Content Placeholder 2">
            <a:extLst>
              <a:ext uri="{FF2B5EF4-FFF2-40B4-BE49-F238E27FC236}">
                <a16:creationId xmlns:a16="http://schemas.microsoft.com/office/drawing/2014/main" id="{9F5D2439-24A4-449F-B9BE-F66659604459}"/>
              </a:ext>
            </a:extLst>
          </p:cNvPr>
          <p:cNvSpPr>
            <a:spLocks noGrp="1"/>
          </p:cNvSpPr>
          <p:nvPr>
            <p:ph idx="1"/>
          </p:nvPr>
        </p:nvSpPr>
        <p:spPr>
          <a:xfrm>
            <a:off x="628650" y="2438399"/>
            <a:ext cx="7886700" cy="3738563"/>
          </a:xfrm>
        </p:spPr>
        <p:txBody>
          <a:bodyPr/>
          <a:lstStyle/>
          <a:p>
            <a:pPr marL="457200" indent="-457200">
              <a:buFont typeface="Arial" panose="020B0604020202020204" pitchFamily="34" charset="0"/>
              <a:buChar char="•"/>
            </a:pPr>
            <a:r>
              <a:rPr lang="en-US" sz="2800" b="1" dirty="0">
                <a:latin typeface="Cambria" panose="02040503050406030204" pitchFamily="18" charset="0"/>
                <a:ea typeface="Cambria" panose="02040503050406030204" pitchFamily="18" charset="0"/>
              </a:rPr>
              <a:t>Dispute Resolution Coordination and Leadership Suite</a:t>
            </a:r>
          </a:p>
          <a:p>
            <a:pPr marL="457200" indent="-457200">
              <a:buFont typeface="Arial" panose="020B0604020202020204" pitchFamily="34" charset="0"/>
              <a:buChar char="•"/>
            </a:pPr>
            <a:r>
              <a:rPr lang="en-US" sz="2800" b="1" dirty="0">
                <a:latin typeface="Cambria" panose="02040503050406030204" pitchFamily="18" charset="0"/>
                <a:ea typeface="Cambria" panose="02040503050406030204" pitchFamily="18" charset="0"/>
              </a:rPr>
              <a:t>F</a:t>
            </a:r>
            <a:r>
              <a:rPr lang="en-US" sz="100" b="1" dirty="0">
                <a:latin typeface="Cambria" panose="02040503050406030204" pitchFamily="18" charset="0"/>
                <a:ea typeface="Cambria" panose="02040503050406030204" pitchFamily="18" charset="0"/>
              </a:rPr>
              <a:t> </a:t>
            </a:r>
            <a:r>
              <a:rPr lang="en-US" sz="2800" b="1" dirty="0">
                <a:latin typeface="Cambria" panose="02040503050406030204" pitchFamily="18" charset="0"/>
                <a:ea typeface="Cambria" panose="02040503050406030204" pitchFamily="18" charset="0"/>
              </a:rPr>
              <a:t>A</a:t>
            </a:r>
            <a:r>
              <a:rPr lang="en-US" sz="100" b="1" dirty="0">
                <a:latin typeface="Cambria" panose="02040503050406030204" pitchFamily="18" charset="0"/>
                <a:ea typeface="Cambria" panose="02040503050406030204" pitchFamily="18" charset="0"/>
              </a:rPr>
              <a:t> </a:t>
            </a:r>
            <a:r>
              <a:rPr lang="en-US" sz="2800" b="1" dirty="0">
                <a:latin typeface="Cambria" panose="02040503050406030204" pitchFamily="18" charset="0"/>
                <a:ea typeface="Cambria" panose="02040503050406030204" pitchFamily="18" charset="0"/>
              </a:rPr>
              <a:t>Qs for Families</a:t>
            </a:r>
          </a:p>
          <a:p>
            <a:pPr marL="457200" indent="-457200">
              <a:buFont typeface="Arial" panose="020B0604020202020204" pitchFamily="34" charset="0"/>
              <a:buChar char="•"/>
            </a:pPr>
            <a:r>
              <a:rPr lang="en-US" sz="2800" b="1" dirty="0">
                <a:latin typeface="Cambria" panose="02040503050406030204" pitchFamily="18" charset="0"/>
                <a:ea typeface="Cambria" panose="02040503050406030204" pitchFamily="18" charset="0"/>
              </a:rPr>
              <a:t>Dispute Resolution Guides</a:t>
            </a:r>
          </a:p>
          <a:p>
            <a:pPr marL="457200" indent="-457200">
              <a:buFont typeface="Arial" panose="020B0604020202020204" pitchFamily="34" charset="0"/>
              <a:buChar char="•"/>
            </a:pPr>
            <a:r>
              <a:rPr lang="en-US" sz="2800" b="1" dirty="0">
                <a:latin typeface="Cambria" panose="02040503050406030204" pitchFamily="18" charset="0"/>
                <a:ea typeface="Cambria" panose="02040503050406030204" pitchFamily="18" charset="0"/>
              </a:rPr>
              <a:t>Working Together Series</a:t>
            </a:r>
          </a:p>
          <a:p>
            <a:endParaRPr lang="en-US" dirty="0"/>
          </a:p>
        </p:txBody>
      </p:sp>
    </p:spTree>
    <p:extLst>
      <p:ext uri="{BB962C8B-B14F-4D97-AF65-F5344CB8AC3E}">
        <p14:creationId xmlns:p14="http://schemas.microsoft.com/office/powerpoint/2010/main" val="341508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0472509-F8EC-4A36-97F8-9FB3B52D9B0A}"/>
              </a:ext>
              <a:ext uri="{C183D7F6-B498-43B3-948B-1728B52AA6E4}">
                <adec:decorative xmlns:adec="http://schemas.microsoft.com/office/drawing/2017/decorative" val="1"/>
              </a:ext>
            </a:extLst>
          </p:cNvPr>
          <p:cNvSpPr>
            <a:spLocks noGrp="1"/>
          </p:cNvSpPr>
          <p:nvPr>
            <p:ph type="sldNum" sz="quarter" idx="12"/>
          </p:nvPr>
        </p:nvSpPr>
        <p:spPr>
          <a:xfrm>
            <a:off x="8610600" y="6365170"/>
            <a:ext cx="381000" cy="365125"/>
          </a:xfrm>
        </p:spPr>
        <p:txBody>
          <a:bodyPr/>
          <a:lstStyle>
            <a:lvl1pPr>
              <a:defRPr>
                <a:latin typeface="Candara" panose="020E0502030303020204" pitchFamily="34" charset="0"/>
              </a:defRPr>
            </a:lvl1pPr>
          </a:lstStyle>
          <a:p>
            <a:fld id="{A297CB40-D9BE-4CE6-A22F-5A7D8FBE1E51}" type="slidenum">
              <a:rPr lang="en-US" smtClean="0"/>
              <a:pPr/>
              <a:t>6</a:t>
            </a:fld>
            <a:endParaRPr lang="en-US" dirty="0"/>
          </a:p>
        </p:txBody>
      </p:sp>
      <p:pic>
        <p:nvPicPr>
          <p:cNvPr id="7" name="Picture 6" descr="Person laying head down on table with a pile of books stacked on top of their head.">
            <a:extLst>
              <a:ext uri="{FF2B5EF4-FFF2-40B4-BE49-F238E27FC236}">
                <a16:creationId xmlns:a16="http://schemas.microsoft.com/office/drawing/2014/main" id="{28731AAC-349B-4637-8D7D-4A877BA785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1" y="2590800"/>
            <a:ext cx="3627119" cy="3200400"/>
          </a:xfrm>
          <a:prstGeom prst="rect">
            <a:avLst/>
          </a:prstGeom>
        </p:spPr>
      </p:pic>
      <p:sp>
        <p:nvSpPr>
          <p:cNvPr id="2" name="Title 1">
            <a:extLst>
              <a:ext uri="{FF2B5EF4-FFF2-40B4-BE49-F238E27FC236}">
                <a16:creationId xmlns:a16="http://schemas.microsoft.com/office/drawing/2014/main" id="{331C3B10-CFEE-4A8C-B630-FBFE30D53779}"/>
              </a:ext>
            </a:extLst>
          </p:cNvPr>
          <p:cNvSpPr>
            <a:spLocks noGrp="1"/>
          </p:cNvSpPr>
          <p:nvPr>
            <p:ph type="title"/>
          </p:nvPr>
        </p:nvSpPr>
        <p:spPr>
          <a:xfrm>
            <a:off x="335281" y="381000"/>
            <a:ext cx="8427719" cy="1905000"/>
          </a:xfrm>
          <a:solidFill>
            <a:schemeClr val="accent1">
              <a:lumMod val="50000"/>
            </a:schemeClr>
          </a:solidFill>
        </p:spPr>
        <p:txBody>
          <a:bodyPr>
            <a:normAutofit/>
          </a:bodyPr>
          <a:lstStyle/>
          <a:p>
            <a:pPr algn="ctr"/>
            <a:r>
              <a:rPr lang="en-US" b="1" dirty="0">
                <a:solidFill>
                  <a:schemeClr val="bg1"/>
                </a:solidFill>
                <a:effectLst>
                  <a:outerShdw blurRad="38100" dist="38100" dir="2700000" algn="tl">
                    <a:srgbClr val="000000">
                      <a:alpha val="43137"/>
                    </a:srgbClr>
                  </a:outerShdw>
                </a:effectLst>
              </a:rPr>
              <a:t>One Person’s Experience as the New Dispute Resolution Coordinator</a:t>
            </a:r>
          </a:p>
        </p:txBody>
      </p:sp>
      <p:sp>
        <p:nvSpPr>
          <p:cNvPr id="3" name="TextBox 2">
            <a:extLst>
              <a:ext uri="{FF2B5EF4-FFF2-40B4-BE49-F238E27FC236}">
                <a16:creationId xmlns:a16="http://schemas.microsoft.com/office/drawing/2014/main" id="{4A8A7DB0-FB57-4AC0-A024-0DD7A5231164}"/>
              </a:ext>
            </a:extLst>
          </p:cNvPr>
          <p:cNvSpPr txBox="1"/>
          <p:nvPr/>
        </p:nvSpPr>
        <p:spPr>
          <a:xfrm>
            <a:off x="4572000" y="2514600"/>
            <a:ext cx="4191000"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Cambria" panose="02040503050406030204" pitchFamily="18" charset="0"/>
                <a:ea typeface="Cambria" panose="02040503050406030204" pitchFamily="18" charset="0"/>
              </a:rPr>
              <a:t>State Special Education Policies</a:t>
            </a:r>
          </a:p>
          <a:p>
            <a:pPr marL="342900" indent="-342900">
              <a:buFont typeface="Arial" panose="020B0604020202020204" pitchFamily="34" charset="0"/>
              <a:buChar char="•"/>
            </a:pPr>
            <a:r>
              <a:rPr lang="en-US" sz="2200" dirty="0">
                <a:latin typeface="Cambria" panose="02040503050406030204" pitchFamily="18" charset="0"/>
                <a:ea typeface="Cambria" panose="02040503050406030204" pitchFamily="18" charset="0"/>
              </a:rPr>
              <a:t>State Agency Policies and Procedures</a:t>
            </a:r>
          </a:p>
          <a:p>
            <a:pPr marL="342900" indent="-342900">
              <a:buFont typeface="Arial" panose="020B0604020202020204" pitchFamily="34" charset="0"/>
              <a:buChar char="•"/>
            </a:pPr>
            <a:r>
              <a:rPr lang="en-US" sz="2200" dirty="0">
                <a:latin typeface="Cambria" panose="02040503050406030204" pitchFamily="18" charset="0"/>
                <a:ea typeface="Cambria" panose="02040503050406030204" pitchFamily="18" charset="0"/>
              </a:rPr>
              <a:t>I</a:t>
            </a:r>
            <a:r>
              <a:rPr lang="en-US" sz="100" dirty="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D</a:t>
            </a:r>
            <a:r>
              <a:rPr lang="en-US" sz="100" dirty="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E</a:t>
            </a:r>
            <a:r>
              <a:rPr lang="en-US" sz="100" dirty="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A Regulations</a:t>
            </a:r>
          </a:p>
        </p:txBody>
      </p:sp>
      <p:pic>
        <p:nvPicPr>
          <p:cNvPr id="1026" name="Picture 2" descr="But wait, there's more!">
            <a:extLst>
              <a:ext uri="{FF2B5EF4-FFF2-40B4-BE49-F238E27FC236}">
                <a16:creationId xmlns:a16="http://schemas.microsoft.com/office/drawing/2014/main" id="{6407C8E7-1E96-4360-8816-B59236093B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4492674"/>
            <a:ext cx="3505200" cy="21717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544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FCA668B4-762B-4CB5-AEE3-C7E980FDF3CF}"/>
              </a:ext>
              <a:ext uri="{C183D7F6-B498-43B3-948B-1728B52AA6E4}">
                <adec:decorative xmlns:adec="http://schemas.microsoft.com/office/drawing/2017/decorative" val="1"/>
              </a:ext>
            </a:extLst>
          </p:cNvPr>
          <p:cNvSpPr>
            <a:spLocks noGrp="1"/>
          </p:cNvSpPr>
          <p:nvPr>
            <p:ph type="sldNum" sz="quarter" idx="12"/>
          </p:nvPr>
        </p:nvSpPr>
        <p:spPr>
          <a:xfrm>
            <a:off x="6934200" y="6365170"/>
            <a:ext cx="2057400" cy="365125"/>
          </a:xfrm>
        </p:spPr>
        <p:txBody>
          <a:bodyPr/>
          <a:lstStyle>
            <a:lvl1pPr>
              <a:defRPr>
                <a:latin typeface="Candara" panose="020E0502030303020204" pitchFamily="34" charset="0"/>
              </a:defRPr>
            </a:lvl1pPr>
          </a:lstStyle>
          <a:p>
            <a:fld id="{A297CB40-D9BE-4CE6-A22F-5A7D8FBE1E51}" type="slidenum">
              <a:rPr lang="en-US" smtClean="0"/>
              <a:pPr/>
              <a:t>7</a:t>
            </a:fld>
            <a:endParaRPr lang="en-US" dirty="0"/>
          </a:p>
        </p:txBody>
      </p:sp>
      <p:sp>
        <p:nvSpPr>
          <p:cNvPr id="2" name="Title 1">
            <a:extLst>
              <a:ext uri="{FF2B5EF4-FFF2-40B4-BE49-F238E27FC236}">
                <a16:creationId xmlns:a16="http://schemas.microsoft.com/office/drawing/2014/main" id="{FDBF9117-C4B5-4870-B5AA-450940C28F3C}"/>
              </a:ext>
            </a:extLst>
          </p:cNvPr>
          <p:cNvSpPr>
            <a:spLocks noGrp="1"/>
          </p:cNvSpPr>
          <p:nvPr>
            <p:ph type="title"/>
          </p:nvPr>
        </p:nvSpPr>
        <p:spPr>
          <a:xfrm>
            <a:off x="628650" y="365126"/>
            <a:ext cx="7886700" cy="812326"/>
          </a:xfrm>
          <a:solidFill>
            <a:schemeClr val="accent1">
              <a:lumMod val="50000"/>
            </a:schemeClr>
          </a:solidFill>
        </p:spPr>
        <p:txBody>
          <a:bodyPr/>
          <a:lstStyle/>
          <a:p>
            <a:pPr algn="ctr"/>
            <a:r>
              <a:rPr lang="en-US" b="1" dirty="0">
                <a:solidFill>
                  <a:schemeClr val="bg1"/>
                </a:solidFill>
              </a:rPr>
              <a:t>Myriad of Resources </a:t>
            </a:r>
          </a:p>
        </p:txBody>
      </p:sp>
      <p:pic>
        <p:nvPicPr>
          <p:cNvPr id="2052" name="Picture 4" descr="IDEA - A Handy Desk Reference to the Law, Regulations and Indicators  (2014):  ">
            <a:extLst>
              <a:ext uri="{FF2B5EF4-FFF2-40B4-BE49-F238E27FC236}">
                <a16:creationId xmlns:a16="http://schemas.microsoft.com/office/drawing/2014/main" id="{32B52CAF-3843-4F8E-B67A-B2B503D9C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84657">
            <a:off x="481549" y="1554155"/>
            <a:ext cx="1979891" cy="25856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ederal Register Front Cover ">
            <a:extLst>
              <a:ext uri="{FF2B5EF4-FFF2-40B4-BE49-F238E27FC236}">
                <a16:creationId xmlns:a16="http://schemas.microsoft.com/office/drawing/2014/main" id="{F12311D2-DFFB-4D84-92A4-9D54C6B9D5DF}"/>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81671" y="1171486"/>
            <a:ext cx="2056203" cy="25719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lip of the Questions and Answers on IDEA Part B Dispute Resolution Procedures (2013). OSEP MEMO 13-08">
            <a:extLst>
              <a:ext uri="{FF2B5EF4-FFF2-40B4-BE49-F238E27FC236}">
                <a16:creationId xmlns:a16="http://schemas.microsoft.com/office/drawing/2014/main" id="{98E1DAEA-3099-43C5-9BE4-AFD10F7018E3}"/>
              </a:ext>
            </a:extLst>
          </p:cNvPr>
          <p:cNvPicPr>
            <a:picLocks noChangeAspect="1"/>
          </p:cNvPicPr>
          <p:nvPr/>
        </p:nvPicPr>
        <p:blipFill rotWithShape="1">
          <a:blip r:embed="rId4"/>
          <a:srcRect l="8308" t="10893" r="7887"/>
          <a:stretch/>
        </p:blipFill>
        <p:spPr>
          <a:xfrm rot="21102322">
            <a:off x="3934739" y="4006668"/>
            <a:ext cx="1746279" cy="1786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Fragment of a Department of Education Dear Colleague letter">
            <a:extLst>
              <a:ext uri="{FF2B5EF4-FFF2-40B4-BE49-F238E27FC236}">
                <a16:creationId xmlns:a16="http://schemas.microsoft.com/office/drawing/2014/main" id="{74AF991C-20A4-40FD-90C9-C350102DBCF5}"/>
              </a:ext>
            </a:extLst>
          </p:cNvPr>
          <p:cNvPicPr>
            <a:picLocks noChangeAspect="1"/>
          </p:cNvPicPr>
          <p:nvPr/>
        </p:nvPicPr>
        <p:blipFill>
          <a:blip r:embed="rId5"/>
          <a:stretch>
            <a:fillRect/>
          </a:stretch>
        </p:blipFill>
        <p:spPr>
          <a:xfrm rot="20740243">
            <a:off x="5881755" y="1300873"/>
            <a:ext cx="2618261" cy="1894540"/>
          </a:xfrm>
          <a:prstGeom prst="rect">
            <a:avLst/>
          </a:prstGeom>
          <a:ln>
            <a:noFill/>
          </a:ln>
          <a:effectLst>
            <a:softEdge rad="112500"/>
          </a:effectLst>
        </p:spPr>
      </p:pic>
      <p:pic>
        <p:nvPicPr>
          <p:cNvPr id="11" name="Picture 10" descr="Clip from IDEA.gov website that shows section for IDEA Section 618 Data Products">
            <a:extLst>
              <a:ext uri="{FF2B5EF4-FFF2-40B4-BE49-F238E27FC236}">
                <a16:creationId xmlns:a16="http://schemas.microsoft.com/office/drawing/2014/main" id="{1954726B-FD5C-47F2-997B-CFDEC5CBDE40}"/>
              </a:ext>
            </a:extLst>
          </p:cNvPr>
          <p:cNvPicPr>
            <a:picLocks noChangeAspect="1"/>
          </p:cNvPicPr>
          <p:nvPr/>
        </p:nvPicPr>
        <p:blipFill>
          <a:blip r:embed="rId6"/>
          <a:stretch>
            <a:fillRect/>
          </a:stretch>
        </p:blipFill>
        <p:spPr>
          <a:xfrm>
            <a:off x="102173" y="4555393"/>
            <a:ext cx="3555427" cy="1445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62" name="Picture 14" descr="Logo for US Department of Education Office for Civil Rights">
            <a:extLst>
              <a:ext uri="{FF2B5EF4-FFF2-40B4-BE49-F238E27FC236}">
                <a16:creationId xmlns:a16="http://schemas.microsoft.com/office/drawing/2014/main" id="{96B267CC-50E6-4A79-BE80-8F6860AD4A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054910">
            <a:off x="5881367" y="3318832"/>
            <a:ext cx="2362200" cy="1764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64" name="Picture 16" descr="Clip Art of  Albert Einstein with a pointer aimed at resources.">
            <a:extLst>
              <a:ext uri="{FF2B5EF4-FFF2-40B4-BE49-F238E27FC236}">
                <a16:creationId xmlns:a16="http://schemas.microsoft.com/office/drawing/2014/main" id="{545327A5-CA16-4A53-BE62-EBC0BB2FB2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6977" y="5249885"/>
            <a:ext cx="1591060" cy="141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487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E02B-84A1-4DFA-A432-91D28D5FBE41}"/>
              </a:ext>
              <a:ext uri="{C183D7F6-B498-43B3-948B-1728B52AA6E4}">
                <adec:decorative xmlns:adec="http://schemas.microsoft.com/office/drawing/2017/decorative" val="1"/>
              </a:ext>
            </a:extLst>
          </p:cNvPr>
          <p:cNvSpPr>
            <a:spLocks noGrp="1"/>
          </p:cNvSpPr>
          <p:nvPr>
            <p:ph type="title"/>
          </p:nvPr>
        </p:nvSpPr>
        <p:spPr>
          <a:xfrm>
            <a:off x="656991" y="152400"/>
            <a:ext cx="7886700" cy="76200"/>
          </a:xfrm>
        </p:spPr>
        <p:txBody>
          <a:bodyPr>
            <a:normAutofit fontScale="90000"/>
          </a:bodyPr>
          <a:lstStyle/>
          <a:p>
            <a:r>
              <a:rPr lang="en-US" sz="800" dirty="0">
                <a:solidFill>
                  <a:schemeClr val="bg1"/>
                </a:solidFill>
              </a:rPr>
              <a:t>SEA Dispute Resolution Coordination &amp; Leadership</a:t>
            </a:r>
          </a:p>
        </p:txBody>
      </p:sp>
      <p:pic>
        <p:nvPicPr>
          <p:cNvPr id="6" name="Content Placeholder 4" descr="Screenshot of the S E A  Dispute Resolution Coordination &amp; Leadership landing page found at">
            <a:extLst>
              <a:ext uri="{FF2B5EF4-FFF2-40B4-BE49-F238E27FC236}">
                <a16:creationId xmlns:a16="http://schemas.microsoft.com/office/drawing/2014/main" id="{94F350DE-02E4-4022-AE14-4CEDCAA649CC}"/>
              </a:ext>
            </a:extLst>
          </p:cNvPr>
          <p:cNvPicPr>
            <a:picLocks noChangeAspect="1"/>
          </p:cNvPicPr>
          <p:nvPr/>
        </p:nvPicPr>
        <p:blipFill>
          <a:blip r:embed="rId3"/>
          <a:stretch>
            <a:fillRect/>
          </a:stretch>
        </p:blipFill>
        <p:spPr>
          <a:xfrm>
            <a:off x="533400" y="152400"/>
            <a:ext cx="8275319" cy="6012108"/>
          </a:xfrm>
          <a:prstGeom prst="rect">
            <a:avLst/>
          </a:prstGeom>
        </p:spPr>
      </p:pic>
      <p:sp>
        <p:nvSpPr>
          <p:cNvPr id="13" name="TextBox 12">
            <a:extLst>
              <a:ext uri="{FF2B5EF4-FFF2-40B4-BE49-F238E27FC236}">
                <a16:creationId xmlns:a16="http://schemas.microsoft.com/office/drawing/2014/main" id="{01BA6285-A5FC-40FB-AD01-5A1B158952EA}"/>
              </a:ext>
            </a:extLst>
          </p:cNvPr>
          <p:cNvSpPr txBox="1"/>
          <p:nvPr/>
        </p:nvSpPr>
        <p:spPr>
          <a:xfrm>
            <a:off x="1828800" y="6248400"/>
            <a:ext cx="5486400" cy="369332"/>
          </a:xfrm>
          <a:prstGeom prst="rect">
            <a:avLst/>
          </a:prstGeom>
          <a:noFill/>
          <a:ln w="19050">
            <a:solidFill>
              <a:schemeClr val="tx1"/>
            </a:solidFill>
          </a:ln>
        </p:spPr>
        <p:txBody>
          <a:bodyPr wrap="square" rtlCol="0">
            <a:spAutoFit/>
          </a:bodyPr>
          <a:lstStyle/>
          <a:p>
            <a:pPr algn="ctr"/>
            <a:r>
              <a:rPr lang="en-US" dirty="0">
                <a:solidFill>
                  <a:srgbClr val="1D14CA"/>
                </a:solidFill>
                <a:hlinkClick r:id="rId4">
                  <a:extLst>
                    <a:ext uri="{A12FA001-AC4F-418D-AE19-62706E023703}">
                      <ahyp:hlinkClr xmlns:ahyp="http://schemas.microsoft.com/office/drawing/2018/hyperlinkcolor" val="tx"/>
                    </a:ext>
                  </a:extLst>
                </a:hlinkClick>
              </a:rPr>
              <a:t>www.cadreworks.org/dr-coordination-leadership</a:t>
            </a:r>
            <a:endParaRPr lang="en-US" dirty="0">
              <a:solidFill>
                <a:srgbClr val="1D14CA"/>
              </a:solidFill>
            </a:endParaRPr>
          </a:p>
        </p:txBody>
      </p:sp>
    </p:spTree>
    <p:extLst>
      <p:ext uri="{BB962C8B-B14F-4D97-AF65-F5344CB8AC3E}">
        <p14:creationId xmlns:p14="http://schemas.microsoft.com/office/powerpoint/2010/main" val="418495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96F328B-2140-4C26-A21A-F0B3B4B8090D}"/>
              </a:ext>
              <a:ext uri="{C183D7F6-B498-43B3-948B-1728B52AA6E4}">
                <adec:decorative xmlns:adec="http://schemas.microsoft.com/office/drawing/2017/decorative" val="1"/>
              </a:ext>
            </a:extLst>
          </p:cNvPr>
          <p:cNvSpPr>
            <a:spLocks noGrp="1"/>
          </p:cNvSpPr>
          <p:nvPr>
            <p:ph type="sldNum" sz="quarter" idx="12"/>
          </p:nvPr>
        </p:nvSpPr>
        <p:spPr>
          <a:xfrm>
            <a:off x="6934200" y="6365170"/>
            <a:ext cx="2057400" cy="365125"/>
          </a:xfrm>
        </p:spPr>
        <p:txBody>
          <a:bodyPr/>
          <a:lstStyle>
            <a:lvl1pPr>
              <a:defRPr>
                <a:latin typeface="Candara" panose="020E0502030303020204" pitchFamily="34" charset="0"/>
              </a:defRPr>
            </a:lvl1pPr>
          </a:lstStyle>
          <a:p>
            <a:fld id="{A297CB40-D9BE-4CE6-A22F-5A7D8FBE1E51}" type="slidenum">
              <a:rPr lang="en-US" smtClean="0"/>
              <a:pPr/>
              <a:t>9</a:t>
            </a:fld>
            <a:endParaRPr lang="en-US" dirty="0"/>
          </a:p>
        </p:txBody>
      </p:sp>
      <p:sp>
        <p:nvSpPr>
          <p:cNvPr id="2" name="Title 1">
            <a:extLst>
              <a:ext uri="{FF2B5EF4-FFF2-40B4-BE49-F238E27FC236}">
                <a16:creationId xmlns:a16="http://schemas.microsoft.com/office/drawing/2014/main" id="{FDBF9117-C4B5-4870-B5AA-450940C28F3C}"/>
              </a:ext>
            </a:extLst>
          </p:cNvPr>
          <p:cNvSpPr>
            <a:spLocks noGrp="1"/>
          </p:cNvSpPr>
          <p:nvPr>
            <p:ph type="title"/>
          </p:nvPr>
        </p:nvSpPr>
        <p:spPr>
          <a:xfrm>
            <a:off x="913821" y="152400"/>
            <a:ext cx="7696200" cy="1076845"/>
          </a:xfrm>
          <a:solidFill>
            <a:schemeClr val="accent1">
              <a:lumMod val="50000"/>
            </a:schemeClr>
          </a:solidFill>
        </p:spPr>
        <p:txBody>
          <a:bodyPr>
            <a:normAutofit fontScale="90000"/>
          </a:bodyPr>
          <a:lstStyle/>
          <a:p>
            <a:pPr algn="ctr"/>
            <a:r>
              <a:rPr lang="en-US" b="1" dirty="0">
                <a:solidFill>
                  <a:schemeClr val="bg1"/>
                </a:solidFill>
              </a:rPr>
              <a:t>I</a:t>
            </a:r>
            <a:r>
              <a:rPr lang="en-US" sz="100" b="1" dirty="0">
                <a:solidFill>
                  <a:schemeClr val="bg1"/>
                </a:solidFill>
              </a:rPr>
              <a:t> </a:t>
            </a:r>
            <a:r>
              <a:rPr lang="en-US" b="1" dirty="0">
                <a:solidFill>
                  <a:schemeClr val="bg1"/>
                </a:solidFill>
              </a:rPr>
              <a:t>D</a:t>
            </a:r>
            <a:r>
              <a:rPr lang="en-US" sz="100" b="1" dirty="0">
                <a:solidFill>
                  <a:schemeClr val="bg1"/>
                </a:solidFill>
              </a:rPr>
              <a:t> </a:t>
            </a:r>
            <a:r>
              <a:rPr lang="en-US" b="1" dirty="0">
                <a:solidFill>
                  <a:schemeClr val="bg1"/>
                </a:solidFill>
              </a:rPr>
              <a:t>E</a:t>
            </a:r>
            <a:r>
              <a:rPr lang="en-US" sz="100" b="1" dirty="0">
                <a:solidFill>
                  <a:schemeClr val="bg1"/>
                </a:solidFill>
              </a:rPr>
              <a:t> </a:t>
            </a:r>
            <a:r>
              <a:rPr lang="en-US" b="1" dirty="0">
                <a:solidFill>
                  <a:schemeClr val="bg1"/>
                </a:solidFill>
              </a:rPr>
              <a:t>A Dispute Resolution</a:t>
            </a:r>
            <a:br>
              <a:rPr lang="en-US" b="1" dirty="0">
                <a:solidFill>
                  <a:schemeClr val="bg1"/>
                </a:solidFill>
              </a:rPr>
            </a:br>
            <a:r>
              <a:rPr lang="en-US" b="1" dirty="0">
                <a:solidFill>
                  <a:schemeClr val="bg1"/>
                </a:solidFill>
              </a:rPr>
              <a:t> Process Manuals</a:t>
            </a:r>
          </a:p>
        </p:txBody>
      </p:sp>
      <p:pic>
        <p:nvPicPr>
          <p:cNvPr id="5" name="Picture 4" descr="Cover picture of the mediation process manual">
            <a:extLst>
              <a:ext uri="{FF2B5EF4-FFF2-40B4-BE49-F238E27FC236}">
                <a16:creationId xmlns:a16="http://schemas.microsoft.com/office/drawing/2014/main" id="{4D6788F1-F94F-4139-9DAA-2A3D02B760CA}"/>
              </a:ext>
            </a:extLst>
          </p:cNvPr>
          <p:cNvPicPr>
            <a:picLocks noChangeAspect="1"/>
          </p:cNvPicPr>
          <p:nvPr/>
        </p:nvPicPr>
        <p:blipFill>
          <a:blip r:embed="rId2"/>
          <a:stretch>
            <a:fillRect/>
          </a:stretch>
        </p:blipFill>
        <p:spPr>
          <a:xfrm>
            <a:off x="194980" y="1447800"/>
            <a:ext cx="2797035" cy="3583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44F748F8-2A6C-48D2-92A2-37C9897984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31639" y="2030064"/>
            <a:ext cx="2742919" cy="3583700"/>
          </a:xfrm>
          <a:prstGeom prst="rect">
            <a:avLst/>
          </a:prstGeom>
          <a:ln>
            <a:noFill/>
          </a:ln>
          <a:effectLst>
            <a:outerShdw blurRad="190500" algn="tl" rotWithShape="0">
              <a:srgbClr val="000000">
                <a:alpha val="70000"/>
              </a:srgbClr>
            </a:outerShdw>
          </a:effectLst>
        </p:spPr>
      </p:pic>
      <p:pic>
        <p:nvPicPr>
          <p:cNvPr id="6" name="Picture 5" descr="Cover picture of the Due process hearing process manual">
            <a:extLst>
              <a:ext uri="{FF2B5EF4-FFF2-40B4-BE49-F238E27FC236}">
                <a16:creationId xmlns:a16="http://schemas.microsoft.com/office/drawing/2014/main" id="{C764FC45-E471-452D-82B0-9AAAF6F6A7BC}"/>
              </a:ext>
            </a:extLst>
          </p:cNvPr>
          <p:cNvPicPr>
            <a:picLocks noChangeAspect="1"/>
          </p:cNvPicPr>
          <p:nvPr/>
        </p:nvPicPr>
        <p:blipFill>
          <a:blip r:embed="rId4"/>
          <a:stretch>
            <a:fillRect/>
          </a:stretch>
        </p:blipFill>
        <p:spPr>
          <a:xfrm>
            <a:off x="6223073" y="1446605"/>
            <a:ext cx="2703063" cy="3549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66A5B6BF-BD57-46E2-8838-5560E83DF161}"/>
              </a:ext>
            </a:extLst>
          </p:cNvPr>
          <p:cNvSpPr txBox="1"/>
          <p:nvPr/>
        </p:nvSpPr>
        <p:spPr>
          <a:xfrm>
            <a:off x="288950" y="5989467"/>
            <a:ext cx="85661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t>Created in Collaboration with Art Cernosia and Reviewed by O</a:t>
            </a:r>
            <a:r>
              <a:rPr lang="en-US" sz="100" dirty="0"/>
              <a:t> </a:t>
            </a:r>
            <a:r>
              <a:rPr lang="en-US" sz="2400" dirty="0"/>
              <a:t>S</a:t>
            </a:r>
            <a:r>
              <a:rPr lang="en-US" sz="100" dirty="0"/>
              <a:t> </a:t>
            </a:r>
            <a:r>
              <a:rPr lang="en-US" sz="2400" dirty="0"/>
              <a:t>E</a:t>
            </a:r>
            <a:r>
              <a:rPr lang="en-US" sz="100" dirty="0"/>
              <a:t> </a:t>
            </a:r>
            <a:r>
              <a:rPr lang="en-US" sz="2400" dirty="0"/>
              <a:t>P</a:t>
            </a:r>
          </a:p>
        </p:txBody>
      </p:sp>
    </p:spTree>
    <p:extLst>
      <p:ext uri="{BB962C8B-B14F-4D97-AF65-F5344CB8AC3E}">
        <p14:creationId xmlns:p14="http://schemas.microsoft.com/office/powerpoint/2010/main" val="38894276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3" ma:contentTypeDescription="Create a new document." ma:contentTypeScope="" ma:versionID="a192d306c77b8468829b8b6d45c15017">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44d547e8c8d6839c9accfb4262c154d3"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82BC3C-F062-48DD-97AA-0ED99DBF40F0}">
  <ds:schemaRefs>
    <ds:schemaRef ds:uri="http://schemas.microsoft.com/sharepoint/v3/contenttype/forms"/>
  </ds:schemaRefs>
</ds:datastoreItem>
</file>

<file path=customXml/itemProps2.xml><?xml version="1.0" encoding="utf-8"?>
<ds:datastoreItem xmlns:ds="http://schemas.openxmlformats.org/officeDocument/2006/customXml" ds:itemID="{908B283E-F49F-44C1-B951-C8F711C41505}">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d0cbbd92-a969-402e-8621-447322a11182"/>
    <ds:schemaRef ds:uri="http://schemas.microsoft.com/office/infopath/2007/PartnerControls"/>
    <ds:schemaRef ds:uri="db903174-bb1c-4609-9d70-465268ead536"/>
    <ds:schemaRef ds:uri="http://www.w3.org/XML/1998/namespace"/>
    <ds:schemaRef ds:uri="http://purl.org/dc/dcmitype/"/>
  </ds:schemaRefs>
</ds:datastoreItem>
</file>

<file path=customXml/itemProps3.xml><?xml version="1.0" encoding="utf-8"?>
<ds:datastoreItem xmlns:ds="http://schemas.openxmlformats.org/officeDocument/2006/customXml" ds:itemID="{70A3DB2B-FB2B-4C6D-B19B-AC024EB55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03174-bb1c-4609-9d70-465268ead536"/>
    <ds:schemaRef ds:uri="d0cbbd92-a969-402e-8621-447322a11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3946</TotalTime>
  <Words>472</Words>
  <Application>Microsoft Office PowerPoint</Application>
  <PresentationFormat>On-screen Show (4:3)</PresentationFormat>
  <Paragraphs>67</Paragraphs>
  <Slides>16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vt:lpstr>
      <vt:lpstr>Candara</vt:lpstr>
      <vt:lpstr>Wingdings</vt:lpstr>
      <vt:lpstr>Custom Design</vt:lpstr>
      <vt:lpstr>    Highlight of New and  Featured Resources   </vt:lpstr>
      <vt:lpstr>Welcome to Day Two!</vt:lpstr>
      <vt:lpstr>Evaluation</vt:lpstr>
      <vt:lpstr>CADRE’s Advisory Board</vt:lpstr>
      <vt:lpstr>Featured Resources</vt:lpstr>
      <vt:lpstr>One Person’s Experience as the New Dispute Resolution Coordinator</vt:lpstr>
      <vt:lpstr>Myriad of Resources </vt:lpstr>
      <vt:lpstr>SEA Dispute Resolution Coordination &amp; Leadership</vt:lpstr>
      <vt:lpstr>I D E A Dispute Resolution  Process Manuals</vt:lpstr>
      <vt:lpstr>Features of the  Process Manuals</vt:lpstr>
      <vt:lpstr> Companion Resources </vt:lpstr>
      <vt:lpstr>F.A.Q.s for Families</vt:lpstr>
      <vt:lpstr>F.A.Q.s for Families: Example</vt:lpstr>
      <vt:lpstr>Working Together Series (La serie trabajar juntos)</vt:lpstr>
      <vt:lpstr>Dispute Resolution  Resources for Families</vt:lpstr>
      <vt:lpstr>Thank you for the opportunity to support your important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Nadeau</dc:creator>
  <cp:lastModifiedBy>Melanie Reese</cp:lastModifiedBy>
  <cp:revision>154</cp:revision>
  <dcterms:created xsi:type="dcterms:W3CDTF">2021-06-07T21:47:19Z</dcterms:created>
  <dcterms:modified xsi:type="dcterms:W3CDTF">2021-10-29T14:04:26Z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