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0" r:id="rId3"/>
    <p:sldId id="299" r:id="rId4"/>
    <p:sldId id="257" r:id="rId5"/>
    <p:sldId id="288" r:id="rId6"/>
    <p:sldId id="295" r:id="rId7"/>
    <p:sldId id="298" r:id="rId8"/>
    <p:sldId id="301" r:id="rId9"/>
    <p:sldId id="279" r:id="rId10"/>
    <p:sldId id="464" r:id="rId11"/>
    <p:sldId id="445" r:id="rId12"/>
    <p:sldId id="425" r:id="rId13"/>
    <p:sldId id="380" r:id="rId14"/>
    <p:sldId id="471" r:id="rId15"/>
    <p:sldId id="379" r:id="rId16"/>
    <p:sldId id="389" r:id="rId17"/>
    <p:sldId id="481" r:id="rId18"/>
    <p:sldId id="473" r:id="rId19"/>
    <p:sldId id="302" r:id="rId20"/>
    <p:sldId id="370" r:id="rId21"/>
    <p:sldId id="483" r:id="rId22"/>
    <p:sldId id="313" r:id="rId23"/>
    <p:sldId id="369" r:id="rId24"/>
    <p:sldId id="372" r:id="rId25"/>
    <p:sldId id="482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B7494CC6-E5A1-974F-8D2D-C72FFE59FC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DD53E449-2702-384A-B836-5C0AD955B57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BB4E0F87-FF40-5845-A54A-141899A4E13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9029" name="Rectangle 5">
            <a:extLst>
              <a:ext uri="{FF2B5EF4-FFF2-40B4-BE49-F238E27FC236}">
                <a16:creationId xmlns:a16="http://schemas.microsoft.com/office/drawing/2014/main" id="{D0E607E1-A578-E047-8A01-960702A9E08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03BC56-3322-2046-8DF8-1C6A1609E89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2E488-071F-1640-8082-850628149ED7}" type="datetimeFigureOut">
              <a:rPr lang="en-US" smtClean="0"/>
              <a:t>10/17/25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BC9BB-3F91-7C40-BE68-EB0C92946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95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07CD0E-3C18-EC4C-9947-0B9E35E5A7B4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9616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>
            <a:extLst>
              <a:ext uri="{FF2B5EF4-FFF2-40B4-BE49-F238E27FC236}">
                <a16:creationId xmlns:a16="http://schemas.microsoft.com/office/drawing/2014/main" id="{16D48725-F5E6-ADFF-CA43-323DF7DDF0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8" name="Notes Placeholder 2">
            <a:extLst>
              <a:ext uri="{FF2B5EF4-FFF2-40B4-BE49-F238E27FC236}">
                <a16:creationId xmlns:a16="http://schemas.microsoft.com/office/drawing/2014/main" id="{BD85994F-F62C-0976-558B-EB7ED4128D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5539" name="Slide Number Placeholder 3">
            <a:extLst>
              <a:ext uri="{FF2B5EF4-FFF2-40B4-BE49-F238E27FC236}">
                <a16:creationId xmlns:a16="http://schemas.microsoft.com/office/drawing/2014/main" id="{92925FF7-88B2-47F5-4893-4F8CA537D4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3A6457-4220-244C-9148-CAF96A509BFD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7CCC8E-185F-5443-94BA-382A4AC5D0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9B2B3B-35E1-8D4E-8102-D11EF9A0D0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4C5ACD-4890-D846-81D6-AE5D50AE63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23323-BF0C-0B42-966F-3F5B36B747D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873482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12B1C4-DA14-9848-953C-DE8850D1FD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155E61-9F22-8343-A8FF-2A08E614C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1A422D-54D8-2841-9264-8E5F3FFCE7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57A10-7D60-4048-B930-8D7DBA5F433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877297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B78501-05A1-2D4B-8212-206980A496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985E61-42DB-CF4F-8DD5-6743FEF5A6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B4EF82-B4CE-D149-A477-02C0786BCB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3C7525-E47A-1847-B88A-8DA2B2E7C07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9492355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7D3C2F-0831-F944-B098-662D84B756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5469C1-9BE1-1F4C-95C3-B426E39AD1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96D53C-08F0-7341-A8A3-012247BD18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47065-4401-5F4C-B999-E2B648DC459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572637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A2CA33-A3C2-B64A-B243-406B0EE968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25BF9D-537C-C44C-BC1E-0E01475566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AC1CFA-2A4D-D841-9784-12017DB13A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BF20F-B8D2-8C4D-9226-F7F6C8293AC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021526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5F1D54-E8E0-844A-AD2C-F955E3EB3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89BB03-3EBF-B34A-9020-3AB73B0EC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E0890B-C73D-5849-BC2C-5CE28FDF7A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62DF3-C77A-3645-AC75-A23DF5FC17E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4536797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1502034-13CA-294F-89FB-29358DDD16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F872EC2-4B5C-BD48-A419-CBBAFD8E82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1AE8B2A-773E-E046-9A68-1925EA2691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B7468-B26D-EF4B-80FF-CCE201604F2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3848421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D943F97-EFA1-1D4B-94CA-539BC521E5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7788F6-8CBA-F440-8559-3EBDB6CB27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24740E-8945-1443-83BB-6A4E47FEE1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B7051-86BA-3540-938F-4149A5488F8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6242941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DCD0E64-8C0F-A548-8E65-74EA11271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E456C15-366C-934C-BBE3-EEA0F4F099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77C5E02-B9EA-7C47-B9B6-586B78A301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C9BD9-72A8-834C-8375-CA94FCC381F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8197497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FE6498-AA31-E340-9A9A-1BACDD2B21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519CA2-ECAD-5C4B-A98A-D28C4B7EB4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53BCC1-3C97-3D4E-9C02-7F665FDB10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43AD2-C750-894F-A5A4-1CD92DA9308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188861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0B1FC9-26B3-E74D-984C-6FD51216F2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5469DF-BC31-9E4C-A599-BAB72E0436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CE8C8E-59AD-E44C-93B1-2E5C991049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1078D-5B6C-764E-B954-D0F51D79A8A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903017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>
            <a:extLst>
              <a:ext uri="{FF2B5EF4-FFF2-40B4-BE49-F238E27FC236}">
                <a16:creationId xmlns:a16="http://schemas.microsoft.com/office/drawing/2014/main" id="{5875198F-F41C-5040-8969-CEFA53450F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99683" name="Rectangle 3">
            <a:extLst>
              <a:ext uri="{FF2B5EF4-FFF2-40B4-BE49-F238E27FC236}">
                <a16:creationId xmlns:a16="http://schemas.microsoft.com/office/drawing/2014/main" id="{7C16D1C0-D667-D647-9463-BB891491C0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9684" name="Rectangle 4">
            <a:extLst>
              <a:ext uri="{FF2B5EF4-FFF2-40B4-BE49-F238E27FC236}">
                <a16:creationId xmlns:a16="http://schemas.microsoft.com/office/drawing/2014/main" id="{F10D4625-B635-8847-9E65-ADE1CB5201C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9685" name="Rectangle 5">
            <a:extLst>
              <a:ext uri="{FF2B5EF4-FFF2-40B4-BE49-F238E27FC236}">
                <a16:creationId xmlns:a16="http://schemas.microsoft.com/office/drawing/2014/main" id="{0C145216-BACA-934C-A2F3-EA16C8B5432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9686" name="Rectangle 6">
            <a:extLst>
              <a:ext uri="{FF2B5EF4-FFF2-40B4-BE49-F238E27FC236}">
                <a16:creationId xmlns:a16="http://schemas.microsoft.com/office/drawing/2014/main" id="{F9AB7C15-C8BF-9045-AAB9-2655534690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BF0D9B2-A221-994F-8652-8BEAE5B1417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2" grpId="0"/>
      <p:bldP spid="199683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96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9968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diate.com/ninameierdin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760EDB6A-5402-E64F-BD83-21A07704DF9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286000"/>
            <a:ext cx="8229600" cy="1600200"/>
          </a:xfrm>
        </p:spPr>
        <p:txBody>
          <a:bodyPr/>
          <a:lstStyle/>
          <a:p>
            <a:pPr eaLnBrk="1" hangingPunct="1"/>
            <a:r>
              <a:rPr lang="en-US" altLang="en-US" sz="7200" dirty="0">
                <a:latin typeface="Impact" panose="020B0806030902050204" pitchFamily="34" charset="0"/>
                <a:ea typeface="ＭＳ Ｐゴシック" panose="020B0600070205080204" pitchFamily="34" charset="-128"/>
              </a:rPr>
              <a:t>Life Lessons Learned  </a:t>
            </a:r>
            <a:br>
              <a:rPr lang="en-US" altLang="en-US" sz="7200" dirty="0">
                <a:latin typeface="Impact" panose="020B0806030902050204" pitchFamily="34" charset="0"/>
                <a:ea typeface="ＭＳ Ｐゴシック" panose="020B0600070205080204" pitchFamily="34" charset="-128"/>
              </a:rPr>
            </a:br>
            <a:endParaRPr lang="en-US" altLang="en-US" sz="7200" dirty="0">
              <a:latin typeface="Impact" panose="020B080603090205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31224802-D0E7-0340-AD78-BAC0A0332F3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00550"/>
            <a:ext cx="6477000" cy="123824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b="1" dirty="0">
                <a:ea typeface="ＭＳ Ｐゴシック" panose="020B0600070205080204" pitchFamily="34" charset="-128"/>
              </a:rPr>
              <a:t>Nina Meierding, MS,JD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chemeClr val="tx2"/>
                </a:solidFill>
                <a:ea typeface="ＭＳ Ｐゴシック" panose="020B0600070205080204" pitchFamily="34" charset="-128"/>
              </a:rPr>
              <a:t>nmeierding@gmail.com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dirty="0">
                <a:solidFill>
                  <a:schemeClr val="tx2"/>
                </a:solidFill>
                <a:ea typeface="ＭＳ Ｐゴシック" panose="020B0600070205080204" pitchFamily="34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www.mediate.com/ninameierding</a:t>
            </a:r>
            <a:endParaRPr lang="en-US" altLang="en-US" sz="2400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1400" dirty="0">
                <a:ea typeface="ＭＳ Ｐゴシック" panose="020B0600070205080204" pitchFamily="34" charset="-128"/>
              </a:rPr>
              <a:t>Copyright©2025, Nina Meierding, all rights reserved.</a:t>
            </a:r>
          </a:p>
          <a:p>
            <a:pPr eaLnBrk="1" hangingPunct="1">
              <a:lnSpc>
                <a:spcPct val="80000"/>
              </a:lnSpc>
            </a:pPr>
            <a:endParaRPr lang="en-US" altLang="en-US" sz="12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38278-A8B9-0CC7-6913-AB677D9BF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Low Uncertainty Avoidance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47DC-C476-5420-CD05-3DE18664B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1529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Flexible about future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Adaptable and pragmatic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Less resistance to change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“We can’t anticipate or know everything, let’s just…”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Try it out.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Wait and see.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Go for it.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Sees high uncertainty avoidance as a lack of trust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1200" b="1" dirty="0"/>
              <a:t>	</a:t>
            </a:r>
            <a:endParaRPr lang="en-US" altLang="en-US" sz="12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19301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3CCDBC39-0BE8-3147-8926-EDFD6CFA18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9067800" cy="1508125"/>
          </a:xfrm>
        </p:spPr>
        <p:txBody>
          <a:bodyPr/>
          <a:lstStyle/>
          <a:p>
            <a:pPr algn="ctr"/>
            <a:r>
              <a:rPr lang="en-US" altLang="en-US" u="sng" dirty="0">
                <a:ea typeface="ＭＳ Ｐゴシック" panose="020B0600070205080204" pitchFamily="34" charset="-128"/>
              </a:rPr>
              <a:t>Situational Distrust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FDA555CD-EE16-0647-B8F4-A89E457946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303713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Situation specific / role specific / and or person specific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Creates reactive devaluation which causes a reluctance to accept or the other’s ideas</a:t>
            </a:r>
          </a:p>
          <a:p>
            <a:endParaRPr lang="en-US" altLang="en-US" sz="3000" dirty="0">
              <a:ea typeface="ＭＳ Ｐゴシック" panose="020B0600070205080204" pitchFamily="34" charset="-128"/>
            </a:endParaRPr>
          </a:p>
          <a:p>
            <a:endParaRPr lang="en-US" altLang="en-US" sz="3000" dirty="0">
              <a:ea typeface="ＭＳ Ｐゴシック" panose="020B0600070205080204" pitchFamily="34" charset="-128"/>
            </a:endParaRPr>
          </a:p>
          <a:p>
            <a:endParaRPr lang="en-US" altLang="en-US" sz="3000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sz="3000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sz="1000" b="1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sz="2000" b="1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endParaRPr lang="en-US" altLang="en-US" sz="3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D3068C02-BB1E-5842-9F36-1CEDB23B2F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" y="457200"/>
            <a:ext cx="9067800" cy="762001"/>
          </a:xfrm>
        </p:spPr>
        <p:txBody>
          <a:bodyPr/>
          <a:lstStyle/>
          <a:p>
            <a:pPr algn="ctr"/>
            <a:r>
              <a:rPr lang="en-US" altLang="en-US" sz="5000" b="1" u="sng" dirty="0">
                <a:ea typeface="ＭＳ Ｐゴシック" panose="020B0600070205080204" pitchFamily="34" charset="-128"/>
              </a:rPr>
              <a:t>TIPS</a:t>
            </a:r>
            <a:br>
              <a:rPr lang="en-US" altLang="en-US" sz="4200" b="1" dirty="0">
                <a:ea typeface="ＭＳ Ｐゴシック" panose="020B0600070205080204" pitchFamily="34" charset="-128"/>
              </a:rPr>
            </a:br>
            <a:r>
              <a:rPr lang="en-US" altLang="en-US" sz="4200" dirty="0">
                <a:ea typeface="ＭＳ Ｐゴシック" panose="020B0600070205080204" pitchFamily="34" charset="-128"/>
              </a:rPr>
              <a:t>Ask Questions to Figure It Out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D880A62A-094D-644C-AACC-26299B8BD2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497888" cy="4379913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“Do you have specific concerns/questions about the process/this meeting?”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“Do you normally like a lot of detail?”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“Tell me about your previous experiences/conversations with _______?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Note that LUA/situational distrust is easy to figure out. The difference between HUA/situational distrust is harder!</a:t>
            </a:r>
          </a:p>
          <a:p>
            <a:pPr marL="0" indent="0">
              <a:buNone/>
            </a:pPr>
            <a:r>
              <a:rPr lang="en-US" sz="1200" b="1" dirty="0">
                <a:ea typeface="ＭＳ Ｐゴシック" panose="020B0600070205080204" pitchFamily="34" charset="-128"/>
              </a:rPr>
              <a:t>         </a:t>
            </a:r>
          </a:p>
          <a:p>
            <a:pPr marL="0" indent="0">
              <a:buNone/>
            </a:pPr>
            <a:r>
              <a:rPr lang="en-US" sz="1200" b="1" dirty="0">
                <a:ea typeface="ＭＳ Ｐゴシック" panose="020B0600070205080204" pitchFamily="34" charset="-128"/>
              </a:rPr>
              <a:t>         	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1BAD4CF-EE8C-5106-5C3B-E398C68F9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752600"/>
          </a:xfrm>
        </p:spPr>
        <p:txBody>
          <a:bodyPr/>
          <a:lstStyle/>
          <a:p>
            <a:r>
              <a:rPr lang="en-US" altLang="en-US" sz="5400" b="1" u="sng" dirty="0">
                <a:ea typeface="ＭＳ Ｐゴシック" panose="020B0600070205080204" pitchFamily="34" charset="-128"/>
              </a:rPr>
              <a:t>TIPS</a:t>
            </a:r>
            <a:br>
              <a:rPr lang="en-US" altLang="en-US" sz="3700" dirty="0">
                <a:ea typeface="ＭＳ Ｐゴシック" panose="020B0600070205080204" pitchFamily="34" charset="-128"/>
              </a:rPr>
            </a:br>
            <a:r>
              <a:rPr lang="en-US" altLang="en-US" sz="3700" dirty="0">
                <a:ea typeface="ＭＳ Ｐゴシック" panose="020B0600070205080204" pitchFamily="34" charset="-128"/>
              </a:rPr>
              <a:t>Working With Low UA People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B4D22AF7-1F35-106B-440F-8CC203DF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305800" cy="480060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Understand their frustration with detail.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Encourage brainstorming and creativity while helping them understand the “sub-culture”.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Depersonalize and normalize regulations and that require more detail.(IEPs and mediation agreements.)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10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1000" dirty="0">
              <a:ea typeface="ＭＳ Ｐゴシック" panose="020B0600070205080204" pitchFamily="34" charset="-128"/>
            </a:endParaRPr>
          </a:p>
          <a:p>
            <a:pPr marL="457200" lvl="1" indent="0">
              <a:buNone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1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96157-C7E6-26FA-045A-16514BE75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u="sng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06261-DC0D-C25B-B0EA-996ED6532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4340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Normalize the need for more detail.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Normalize the personal need of the HUA person.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Be clear if the need for detail is not a trust issue.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>
              <a:buNone/>
            </a:pPr>
            <a:r>
              <a:rPr lang="en-US" sz="1200" b="1" dirty="0"/>
              <a:t>         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34695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E2DF1023-96D9-7383-0577-7383E7197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2401"/>
            <a:ext cx="9220200" cy="1676400"/>
          </a:xfrm>
        </p:spPr>
        <p:txBody>
          <a:bodyPr/>
          <a:lstStyle/>
          <a:p>
            <a:r>
              <a:rPr lang="en-US" altLang="en-US" sz="5400" b="1" u="sng" dirty="0">
                <a:ea typeface="ＭＳ Ｐゴシック" panose="020B0600070205080204" pitchFamily="34" charset="-128"/>
              </a:rPr>
              <a:t>TIPS</a:t>
            </a:r>
            <a:br>
              <a:rPr lang="en-US" altLang="en-US" sz="3700" b="1" dirty="0">
                <a:ea typeface="ＭＳ Ｐゴシック" panose="020B0600070205080204" pitchFamily="34" charset="-128"/>
              </a:rPr>
            </a:br>
            <a:r>
              <a:rPr lang="en-US" altLang="en-US" sz="4000" dirty="0">
                <a:ea typeface="ＭＳ Ｐゴシック" panose="020B0600070205080204" pitchFamily="34" charset="-128"/>
              </a:rPr>
              <a:t>Working With High UA People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F77A4622-5617-B135-892D-F42FB503F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209800"/>
            <a:ext cx="8153400" cy="388620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Be patient with the need for detail.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Don’t tell them “Murphy’s Law”.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You: “Relax. There’s always a possibility that things can change. We’ll deal with that later if an issue arises.”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800" dirty="0">
                <a:ea typeface="ＭＳ Ｐゴシック" panose="020B0600070205080204" pitchFamily="34" charset="-128"/>
              </a:rPr>
              <a:t>Them: “OMG – </a:t>
            </a:r>
            <a:r>
              <a:rPr lang="en-US" altLang="en-US" dirty="0">
                <a:ea typeface="ＭＳ Ｐゴシック" panose="020B0600070205080204" pitchFamily="34" charset="-128"/>
              </a:rPr>
              <a:t>do you think something will happen?</a:t>
            </a:r>
            <a:r>
              <a:rPr lang="en-US" altLang="en-US" sz="2800" dirty="0">
                <a:ea typeface="ＭＳ Ｐゴシック" panose="020B0600070205080204" pitchFamily="34" charset="-128"/>
              </a:rPr>
              <a:t> What should we do?”</a:t>
            </a:r>
          </a:p>
          <a:p>
            <a:pPr lvl="1"/>
            <a:endParaRPr lang="en-US" altLang="en-US" sz="2000" dirty="0">
              <a:ea typeface="ＭＳ Ｐゴシック" panose="020B0600070205080204" pitchFamily="34" charset="-128"/>
            </a:endParaRPr>
          </a:p>
          <a:p>
            <a:pPr marL="457200" lvl="1" indent="0">
              <a:buNone/>
            </a:pPr>
            <a:r>
              <a:rPr lang="en-US" sz="1200" b="1" dirty="0"/>
              <a:t>	</a:t>
            </a:r>
          </a:p>
          <a:p>
            <a:pPr marL="457200" lvl="1" indent="0">
              <a:buNone/>
            </a:pPr>
            <a:r>
              <a:rPr lang="en-US" sz="1200" b="1" dirty="0"/>
              <a:t>	</a:t>
            </a:r>
            <a:endParaRPr lang="en-US" altLang="en-US" sz="12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F5A50-0826-0347-CB48-459D72D0A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u="sng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103D3-A6BE-895A-54AD-A1E7A50B6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57200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Never assume there is a lack of trust if someone wants detail.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Ask questions</a:t>
            </a:r>
            <a:r>
              <a:rPr lang="en-US" altLang="en-US" dirty="0">
                <a:ea typeface="ＭＳ Ｐゴシック" panose="020B0600070205080204" pitchFamily="34" charset="-128"/>
              </a:rPr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“What is your </a:t>
            </a:r>
            <a:r>
              <a:rPr lang="en-US" altLang="en-US" u="sng" dirty="0">
                <a:ea typeface="ＭＳ Ｐゴシック" panose="020B0600070205080204" pitchFamily="34" charset="-128"/>
              </a:rPr>
              <a:t>specific</a:t>
            </a:r>
            <a:r>
              <a:rPr lang="en-US" altLang="en-US" dirty="0">
                <a:ea typeface="ＭＳ Ｐゴシック" panose="020B0600070205080204" pitchFamily="34" charset="-128"/>
              </a:rPr>
              <a:t> concern about </a:t>
            </a:r>
            <a:r>
              <a:rPr lang="en-US" altLang="en-US" u="sng" dirty="0">
                <a:ea typeface="ＭＳ Ｐゴシック" panose="020B0600070205080204" pitchFamily="34" charset="-128"/>
              </a:rPr>
              <a:t>this</a:t>
            </a:r>
            <a:r>
              <a:rPr lang="en-US" altLang="en-US" dirty="0">
                <a:ea typeface="ＭＳ Ｐゴシック" panose="020B0600070205080204" pitchFamily="34" charset="-128"/>
              </a:rPr>
              <a:t>?”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“What could reduce this concern?”</a:t>
            </a:r>
          </a:p>
          <a:p>
            <a:pPr lvl="2"/>
            <a:endParaRPr lang="en-US" altLang="en-US" sz="2800" dirty="0">
              <a:ea typeface="ＭＳ Ｐゴシック" panose="020B0600070205080204" pitchFamily="34" charset="-128"/>
            </a:endParaRPr>
          </a:p>
          <a:p>
            <a:pPr lvl="2"/>
            <a:endParaRPr lang="en-US" altLang="en-US" sz="2800" dirty="0">
              <a:ea typeface="ＭＳ Ｐゴシック" panose="020B0600070205080204" pitchFamily="34" charset="-128"/>
            </a:endParaRPr>
          </a:p>
          <a:p>
            <a:pPr lvl="2"/>
            <a:endParaRPr lang="en-US" altLang="en-US" sz="2000" dirty="0">
              <a:ea typeface="ＭＳ Ｐゴシック" panose="020B0600070205080204" pitchFamily="34" charset="-128"/>
            </a:endParaRPr>
          </a:p>
          <a:p>
            <a:pPr marL="914400" lvl="2" indent="0">
              <a:buNone/>
            </a:pPr>
            <a:endParaRPr lang="en-US" sz="1200" b="1" dirty="0"/>
          </a:p>
          <a:p>
            <a:pPr marL="914400" lvl="2" indent="0">
              <a:buNone/>
            </a:pPr>
            <a:endParaRPr lang="en-US" sz="1200" b="1" dirty="0"/>
          </a:p>
          <a:p>
            <a:pPr marL="914400" lvl="2" indent="0">
              <a:buNone/>
            </a:pPr>
            <a:endParaRPr lang="en-US" sz="1200" b="1" dirty="0"/>
          </a:p>
          <a:p>
            <a:pPr lvl="2"/>
            <a:endParaRPr lang="en-US" altLang="en-US" sz="2600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02333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B55CA-A512-112E-4803-12101C647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 u="sng" dirty="0"/>
              <a:t>TIPS</a:t>
            </a:r>
            <a:br>
              <a:rPr lang="en-US" sz="5400" dirty="0"/>
            </a:br>
            <a:r>
              <a:rPr lang="en-US" sz="4400" dirty="0"/>
              <a:t>Working with Situational Distrust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22BD2-B7D0-8B38-BA59-0A3769200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87680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Ask questions.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“Are you interested </a:t>
            </a:r>
            <a:r>
              <a:rPr lang="en-US" altLang="en-US" dirty="0">
                <a:ea typeface="ＭＳ Ｐゴシック" panose="020B0600070205080204" pitchFamily="34" charset="-128"/>
              </a:rPr>
              <a:t>in rebuilding a relationship /establishing trust?”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“Is there anything I </a:t>
            </a:r>
            <a:r>
              <a:rPr lang="en-US" altLang="en-US" dirty="0">
                <a:ea typeface="ＭＳ Ｐゴシック" panose="020B0600070205080204" pitchFamily="34" charset="-128"/>
              </a:rPr>
              <a:t>can do that would regain your trust?”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“How can we restore trust in each other?”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Questions can also be used by the mediator/facilitator in third party dialogue.</a:t>
            </a:r>
          </a:p>
          <a:p>
            <a:pPr marL="914400" lvl="2" indent="0">
              <a:buNone/>
            </a:pPr>
            <a:endParaRPr lang="en-US" sz="1200" b="1" dirty="0"/>
          </a:p>
          <a:p>
            <a:pPr marL="914400" lvl="2" indent="0">
              <a:buNone/>
            </a:pP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90308605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57591-606D-CE76-69B7-A2DB92115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5A833-B379-15C6-B489-F01F60746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26720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Trust is more apparent when it is missing then when it is present.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10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“Trust can take years to build, seconds to break, and forever to rebuild.”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Apologies (especially partial apologies) are usually not enough.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 Concrete “baby steps” may be necessary.</a:t>
            </a:r>
          </a:p>
          <a:p>
            <a:pPr lvl="1"/>
            <a:endParaRPr lang="en-US" dirty="0"/>
          </a:p>
          <a:p>
            <a:pPr lvl="1"/>
            <a:endParaRPr lang="en-US" sz="2000" dirty="0"/>
          </a:p>
          <a:p>
            <a:pPr marL="457200" lvl="1" indent="0">
              <a:buNone/>
            </a:pPr>
            <a:r>
              <a:rPr lang="en-US" sz="1200" b="1" dirty="0"/>
              <a:t>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488175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432BA-48F0-73D3-02F8-149474D92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196F9-6586-7DCF-6F43-B7853D472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Being Aware of Confirmation and Status Quo Biases</a:t>
            </a:r>
          </a:p>
        </p:txBody>
      </p:sp>
    </p:spTree>
    <p:extLst>
      <p:ext uri="{BB962C8B-B14F-4D97-AF65-F5344CB8AC3E}">
        <p14:creationId xmlns:p14="http://schemas.microsoft.com/office/powerpoint/2010/main" val="98899642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E1E28-E9F7-08FF-0277-F9ACDA75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Keys to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10A2D-F15B-6DBE-6A3C-D28DD2042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Humility and a Growth Curve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Internal desire to learn and be better</a:t>
            </a:r>
            <a:endParaRPr lang="en-US" sz="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Collaborative mind set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“We” instead of “I”</a:t>
            </a:r>
            <a:endParaRPr lang="en-US" sz="4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Patience and Resilience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right answer at the wrong time becomes the wrong answer.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Curiosity and Flexibility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Good listening skills - 80/20 rule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Being able to pivot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30276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D9FCA753-4F56-3AAE-0ECA-88F40DDD0F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u="sng" dirty="0">
                <a:ea typeface="ＭＳ Ｐゴシック" panose="020B0600070205080204" pitchFamily="34" charset="-128"/>
              </a:rPr>
              <a:t>Confirmation Bias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18AEBAAB-BB5A-AE89-71C8-4B2B2E2EFD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038600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We filter and interpret new information to support and confirm our existing beliefs and biases.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We distort and dismiss contradictory information.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 We choose our sources of information.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ea typeface="ＭＳ Ｐゴシック" panose="020B0600070205080204" pitchFamily="34" charset="-128"/>
              </a:rPr>
              <a:t>The “Fox News/MSNBC” syndrome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457200" lvl="1" indent="0">
              <a:buNone/>
            </a:pPr>
            <a:r>
              <a:rPr lang="en-US" sz="1200" b="1" dirty="0"/>
              <a:t>        </a:t>
            </a:r>
          </a:p>
          <a:p>
            <a:pPr lvl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4C7E5-6622-9118-7A85-30517C89B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u="sng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DCCFF-7B16-7B10-0DE0-D2121FFAB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Introduce them to a new version, rather than contradicting their existing version.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10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Link their existing information to new information.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10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Say “yes and” instead of “but”.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10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Use independent verification/outside experts.</a:t>
            </a:r>
          </a:p>
        </p:txBody>
      </p:sp>
    </p:spTree>
    <p:extLst>
      <p:ext uri="{BB962C8B-B14F-4D97-AF65-F5344CB8AC3E}">
        <p14:creationId xmlns:p14="http://schemas.microsoft.com/office/powerpoint/2010/main" val="174574295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A4BFE8C-CD90-7D22-E735-A55E15AE9D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410575" cy="990600"/>
          </a:xfrm>
        </p:spPr>
        <p:txBody>
          <a:bodyPr/>
          <a:lstStyle/>
          <a:p>
            <a:pPr algn="ctr"/>
            <a:r>
              <a:rPr lang="en-US" altLang="en-US" u="sng" dirty="0">
                <a:ea typeface="ＭＳ Ｐゴシック" panose="020B0600070205080204" pitchFamily="34" charset="-128"/>
              </a:rPr>
              <a:t>Status Quo Bias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8F404C27-6AD7-AC6A-ACF6-EAEA70D6B1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574088" cy="4532313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We resist change even when past practice becomes counterproductive.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It may also be connected to risk aversion.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People feel worse about bad outcomes that come from action versus bad outcomes that come from inaction.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People are less likely to try something new if there is a time pressure to do so.</a:t>
            </a:r>
          </a:p>
          <a:p>
            <a:pPr lvl="1"/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1"/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1"/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3F5B0-C029-8943-35E7-EA5A0BF61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5000" b="1" u="sng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TIPS</a:t>
            </a: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45DF12A1-9E7D-D5D2-2723-85AC755F5F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3050" y="1600200"/>
            <a:ext cx="8229600" cy="4525963"/>
          </a:xfrm>
        </p:spPr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en-US" altLang="en-US" sz="30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Use neutral framing (all options are equal in time) vs. status quo framing (one choice framed as the status quo, the others as alternatives).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ja-JP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“</a:t>
            </a:r>
            <a:r>
              <a:rPr lang="en-US" altLang="ja-JP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Here are some ideas…</a:t>
            </a:r>
            <a:r>
              <a:rPr lang="ja-JP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”</a:t>
            </a:r>
            <a:r>
              <a:rPr lang="en-US" altLang="ja-JP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instead of  </a:t>
            </a:r>
            <a:r>
              <a:rPr lang="ja-JP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“</a:t>
            </a:r>
            <a:r>
              <a:rPr lang="en-US" altLang="ja-JP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You may have done it </a:t>
            </a:r>
            <a:r>
              <a:rPr lang="en-US" altLang="ja-JP" u="sng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that</a:t>
            </a:r>
            <a:r>
              <a:rPr lang="en-US" altLang="ja-JP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way in the </a:t>
            </a:r>
            <a:r>
              <a:rPr lang="en-US" altLang="ja-JP" u="sng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past</a:t>
            </a:r>
            <a:r>
              <a:rPr lang="en-US" altLang="ja-JP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, but are you open to </a:t>
            </a:r>
            <a:r>
              <a:rPr lang="en-US" altLang="ja-JP" u="sng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new</a:t>
            </a:r>
            <a:r>
              <a:rPr lang="en-US" altLang="ja-JP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ideas and </a:t>
            </a:r>
            <a:r>
              <a:rPr lang="en-US" altLang="ja-JP" u="sng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possibilities</a:t>
            </a:r>
            <a:r>
              <a:rPr lang="en-US" altLang="ja-JP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?</a:t>
            </a:r>
            <a:r>
              <a:rPr lang="ja-JP" altLang="en-US">
                <a:solidFill>
                  <a:srgbClr val="000000"/>
                </a:solidFill>
                <a:ea typeface="ＭＳ Ｐゴシック" panose="020B0600070205080204" pitchFamily="34" charset="-128"/>
              </a:rPr>
              <a:t>”</a:t>
            </a:r>
            <a:endParaRPr lang="en-US" altLang="ja-JP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ja-JP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 “Yes and..” instead of “but”.</a:t>
            </a:r>
          </a:p>
          <a:p>
            <a:pPr lvl="2" eaLnBrk="1" hangingPunct="1"/>
            <a:endParaRPr lang="en-US" sz="800" b="1" dirty="0"/>
          </a:p>
          <a:p>
            <a:pPr lvl="2" eaLnBrk="1" hangingPunct="1"/>
            <a:endParaRPr lang="en-US" sz="800" b="1" dirty="0"/>
          </a:p>
          <a:p>
            <a:pPr lvl="2" eaLnBrk="1" hangingPunct="1"/>
            <a:endParaRPr lang="en-US" sz="800" b="1" dirty="0"/>
          </a:p>
          <a:p>
            <a:pPr lvl="2" eaLnBrk="1" hangingPunct="1"/>
            <a:endParaRPr lang="en-US" sz="800" b="1" dirty="0"/>
          </a:p>
          <a:p>
            <a:pPr lvl="2" eaLnBrk="1" hangingPunct="1"/>
            <a:endParaRPr lang="en-US" sz="800" b="1" dirty="0"/>
          </a:p>
          <a:p>
            <a:pPr lvl="2" eaLnBrk="1" hangingPunct="1"/>
            <a:endParaRPr lang="en-US" sz="800" b="1" dirty="0"/>
          </a:p>
          <a:p>
            <a:pPr lvl="2" eaLnBrk="1" hangingPunct="1"/>
            <a:endParaRPr lang="en-US" sz="800" b="1" dirty="0"/>
          </a:p>
          <a:p>
            <a:pPr lvl="1" eaLnBrk="1" hangingPunct="1">
              <a:buFont typeface="Courier New" panose="02070309020205020404" pitchFamily="49" charset="0"/>
              <a:buNone/>
            </a:pPr>
            <a:endParaRPr lang="en-US" altLang="en-US" sz="6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buFont typeface="Courier New" panose="02070309020205020404" pitchFamily="49" charset="0"/>
              <a:buNone/>
            </a:pPr>
            <a:endParaRPr lang="en-US" altLang="en-US" sz="6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buFont typeface="Courier New" panose="02070309020205020404" pitchFamily="49" charset="0"/>
              <a:buNone/>
            </a:pPr>
            <a:endParaRPr lang="en-US" altLang="en-US" sz="6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buFont typeface="Courier New" panose="02070309020205020404" pitchFamily="49" charset="0"/>
              <a:buNone/>
            </a:pPr>
            <a:endParaRPr lang="en-US" altLang="en-US" sz="6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1" eaLnBrk="1" hangingPunct="1">
              <a:buFont typeface="Courier New" panose="02070309020205020404" pitchFamily="49" charset="0"/>
              <a:buNone/>
            </a:pPr>
            <a:endParaRPr lang="en-US" altLang="en-US" sz="6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E450422C-0660-17C7-06B8-D5A3A62842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000" b="1" u="sng" dirty="0">
                <a:ea typeface="ＭＳ Ｐゴシック" panose="020B0600070205080204" pitchFamily="34" charset="-128"/>
              </a:rPr>
              <a:t>TIPS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011A0F49-8405-0985-715D-4AE47320A0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8450" y="1600200"/>
            <a:ext cx="8388350" cy="4525963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Be aware of time stressors.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altLang="en-US" sz="10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en-US" altLang="en-US" sz="30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Discuss pros and cons of doing nothing.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Opportunity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Time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Money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Emotions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Quality of life</a:t>
            </a:r>
          </a:p>
          <a:p>
            <a:pPr lvl="1"/>
            <a:endParaRPr lang="en-US" altLang="en-US" sz="24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1">
              <a:buFont typeface="Courier New" panose="02070309020205020404" pitchFamily="49" charset="0"/>
              <a:buNone/>
            </a:pPr>
            <a:endParaRPr lang="en-US" altLang="en-US" sz="20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1">
              <a:buNone/>
            </a:pPr>
            <a:r>
              <a:rPr lang="en-US" sz="1200" b="1" dirty="0"/>
              <a:t>	</a:t>
            </a:r>
          </a:p>
          <a:p>
            <a:pPr lvl="1">
              <a:buFont typeface="Courier New" panose="02070309020205020404" pitchFamily="49" charset="0"/>
              <a:buNone/>
            </a:pPr>
            <a:endParaRPr lang="en-US" altLang="en-US" sz="24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E1E28-E9F7-08FF-0277-F9ACDA75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10A2D-F15B-6DBE-6A3C-D28DD2042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Have a growth curve.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10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Maintain a collaborative mind set.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10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Be patient.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10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Be curious and flexibility.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49784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1F4B6-3401-9E41-F4AB-41B39EBF0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28B39-C07F-B566-D56D-8A3357FE0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b="1" dirty="0"/>
              <a:t>The Art and Science of the Apology</a:t>
            </a:r>
          </a:p>
        </p:txBody>
      </p:sp>
    </p:spTree>
    <p:extLst>
      <p:ext uri="{BB962C8B-B14F-4D97-AF65-F5344CB8AC3E}">
        <p14:creationId xmlns:p14="http://schemas.microsoft.com/office/powerpoint/2010/main" val="280533065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4376E392-2AD9-3648-B3A7-6482FA404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u="sng" dirty="0">
                <a:ea typeface="ＭＳ Ｐゴシック" panose="020B0600070205080204" pitchFamily="34" charset="-128"/>
              </a:rPr>
              <a:t>Types of Apologies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1F07565A-C7A5-A046-A51C-4952DCAEE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Full apology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ja-JP" altLang="en-US" sz="2600">
                <a:ea typeface="ＭＳ Ｐゴシック" panose="020B0600070205080204" pitchFamily="34" charset="-128"/>
              </a:rPr>
              <a:t>“</a:t>
            </a:r>
            <a:r>
              <a:rPr lang="en-US" altLang="ja-JP" sz="2600" dirty="0">
                <a:ea typeface="ＭＳ Ｐゴシック" panose="020B0600070205080204" pitchFamily="34" charset="-128"/>
              </a:rPr>
              <a:t>I</a:t>
            </a:r>
            <a:r>
              <a:rPr lang="en-US" altLang="en-US" sz="2600" dirty="0">
                <a:ea typeface="ＭＳ Ｐゴシック" panose="020B0600070205080204" pitchFamily="34" charset="-128"/>
              </a:rPr>
              <a:t>’</a:t>
            </a:r>
            <a:r>
              <a:rPr lang="en-US" altLang="ja-JP" sz="2600" dirty="0">
                <a:ea typeface="ＭＳ Ｐゴシック" panose="020B0600070205080204" pitchFamily="34" charset="-128"/>
              </a:rPr>
              <a:t>m sorry, it was my fault.</a:t>
            </a:r>
            <a:r>
              <a:rPr lang="ja-JP" altLang="en-US" sz="2600">
                <a:ea typeface="ＭＳ Ｐゴシック" panose="020B0600070205080204" pitchFamily="34" charset="-128"/>
              </a:rPr>
              <a:t>”</a:t>
            </a:r>
            <a:endParaRPr lang="en-US" altLang="ja-JP" sz="2600" dirty="0"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en-US" sz="2300" dirty="0">
                <a:ea typeface="ＭＳ Ｐゴシック" panose="020B0600070205080204" pitchFamily="34" charset="-128"/>
              </a:rPr>
              <a:t>No excuses. Usually with a promise not to repeat the behavior and/or an offer to correct the problem.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 sz="8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Partial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ea typeface="ＭＳ Ｐゴシック" panose="020B0600070205080204" pitchFamily="34" charset="-128"/>
              </a:rPr>
              <a:t>	</a:t>
            </a:r>
            <a:r>
              <a:rPr lang="ja-JP" altLang="en-US" sz="2600">
                <a:ea typeface="ＭＳ Ｐゴシック" panose="020B0600070205080204" pitchFamily="34" charset="-128"/>
              </a:rPr>
              <a:t>“</a:t>
            </a:r>
            <a:r>
              <a:rPr lang="en-US" altLang="ja-JP" sz="2600" dirty="0">
                <a:ea typeface="ＭＳ Ｐゴシック" panose="020B0600070205080204" pitchFamily="34" charset="-128"/>
              </a:rPr>
              <a:t>I</a:t>
            </a:r>
            <a:r>
              <a:rPr lang="en-US" altLang="en-US" sz="2600" dirty="0">
                <a:ea typeface="ＭＳ Ｐゴシック" panose="020B0600070205080204" pitchFamily="34" charset="-128"/>
              </a:rPr>
              <a:t>’</a:t>
            </a:r>
            <a:r>
              <a:rPr lang="en-US" altLang="ja-JP" sz="2600" dirty="0">
                <a:ea typeface="ＭＳ Ｐゴシック" panose="020B0600070205080204" pitchFamily="34" charset="-128"/>
              </a:rPr>
              <a:t>m so sorry that happened.</a:t>
            </a:r>
            <a:r>
              <a:rPr lang="ja-JP" altLang="en-US" sz="2600">
                <a:ea typeface="ＭＳ Ｐゴシック" panose="020B0600070205080204" pitchFamily="34" charset="-128"/>
              </a:rPr>
              <a:t>”</a:t>
            </a:r>
            <a:endParaRPr lang="en-US" altLang="ja-JP" sz="2600" dirty="0">
              <a:ea typeface="ＭＳ Ｐゴシック" panose="020B0600070205080204" pitchFamily="34" charset="-128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en-US" sz="2300" dirty="0">
                <a:ea typeface="ＭＳ Ｐゴシック" panose="020B0600070205080204" pitchFamily="34" charset="-128"/>
              </a:rPr>
              <a:t>May be an expression of sympathy, a rapport apology, or avoiding liability.</a:t>
            </a: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Partial and insincere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altLang="en-US" sz="2600" dirty="0">
                <a:ea typeface="ＭＳ Ｐゴシック" panose="020B0600070205080204" pitchFamily="34" charset="-128"/>
              </a:rPr>
              <a:t>  </a:t>
            </a:r>
            <a:r>
              <a:rPr lang="ja-JP" altLang="en-US" sz="2600">
                <a:ea typeface="ＭＳ Ｐゴシック" panose="020B0600070205080204" pitchFamily="34" charset="-128"/>
              </a:rPr>
              <a:t>“</a:t>
            </a:r>
            <a:r>
              <a:rPr lang="en-US" altLang="ja-JP" sz="2600" dirty="0">
                <a:ea typeface="ＭＳ Ｐゴシック" panose="020B0600070205080204" pitchFamily="34" charset="-128"/>
              </a:rPr>
              <a:t>I apologize</a:t>
            </a:r>
            <a:r>
              <a:rPr lang="en-US" altLang="ja-JP" sz="2600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ja-JP" sz="2600" i="1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IF</a:t>
            </a:r>
            <a:r>
              <a:rPr lang="en-US" altLang="ja-JP" sz="2600" dirty="0">
                <a:solidFill>
                  <a:schemeClr val="accent6">
                    <a:lumMod val="75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ja-JP" sz="2600" dirty="0">
                <a:ea typeface="ＭＳ Ｐゴシック" panose="020B0600070205080204" pitchFamily="34" charset="-128"/>
              </a:rPr>
              <a:t>I hurt your feelings.”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2300" dirty="0">
                <a:ea typeface="ＭＳ Ｐゴシック" panose="020B0600070205080204" pitchFamily="34" charset="-128"/>
              </a:rPr>
              <a:t>Implication the person is too sensitive. Also shifting responsibility -  the “</a:t>
            </a:r>
            <a:r>
              <a:rPr lang="en-US" altLang="ja-JP" sz="2300" dirty="0">
                <a:ea typeface="ＭＳ Ｐゴシック" panose="020B0600070205080204" pitchFamily="34" charset="-128"/>
              </a:rPr>
              <a:t>non-apology apology</a:t>
            </a:r>
            <a:r>
              <a:rPr lang="ja-JP" altLang="en-US" sz="2300">
                <a:ea typeface="ＭＳ Ｐゴシック" panose="020B0600070205080204" pitchFamily="34" charset="-128"/>
              </a:rPr>
              <a:t>”</a:t>
            </a:r>
            <a:endParaRPr lang="en-US" altLang="en-US" sz="23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8398B280-DBF7-DE41-BE7E-D5215ADB7F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53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u="sng" dirty="0">
                <a:ea typeface="+mj-ea"/>
                <a:cs typeface="+mj-cs"/>
              </a:rPr>
              <a:t>Additional Factors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8BA08EFE-5E59-DA43-BBF1-5F5F8E92E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5344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altLang="en-US" sz="3000" dirty="0">
                <a:ea typeface="ＭＳ Ｐゴシック" panose="020B0600070205080204" pitchFamily="34" charset="-128"/>
              </a:rPr>
              <a:t>Unilateral or bilateral</a:t>
            </a: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altLang="en-US" sz="3000" dirty="0">
                <a:ea typeface="ＭＳ Ｐゴシック" panose="020B0600070205080204" pitchFamily="34" charset="-128"/>
              </a:rPr>
              <a:t>Contingency and/or transactional</a:t>
            </a: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r>
              <a:rPr lang="en-US" altLang="en-US" sz="3000" dirty="0">
                <a:ea typeface="ＭＳ Ｐゴシック" panose="020B0600070205080204" pitchFamily="34" charset="-128"/>
              </a:rPr>
              <a:t>Public or private</a:t>
            </a: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  <a:defRPr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Cohesion or dispersion</a:t>
            </a: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Rapport </a:t>
            </a: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Timing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28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7F67B-C641-B549-8061-6FD58A86F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5000" b="1" dirty="0">
                <a:ea typeface="ＭＳ Ｐゴシック" panose="020B0600070205080204" pitchFamily="34" charset="-128"/>
              </a:rPr>
              <a:t>TIPS</a:t>
            </a:r>
            <a:br>
              <a:rPr lang="en-US" altLang="en-US" u="sng" dirty="0">
                <a:ea typeface="ＭＳ Ｐゴシック" panose="020B0600070205080204" pitchFamily="34" charset="-128"/>
              </a:rPr>
            </a:br>
            <a:r>
              <a:rPr lang="en-US" altLang="en-US" u="sng" dirty="0">
                <a:ea typeface="ＭＳ Ｐゴシック" panose="020B0600070205080204" pitchFamily="34" charset="-128"/>
              </a:rPr>
              <a:t>Facilitating an Apology</a:t>
            </a:r>
            <a:endParaRPr lang="en-US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565A6-2D18-4149-AD27-5A0D5A537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05000"/>
            <a:ext cx="8763000" cy="4221163"/>
          </a:xfrm>
        </p:spPr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Ask questions</a:t>
            </a:r>
            <a:r>
              <a:rPr lang="en-US" altLang="en-US" sz="2800" dirty="0">
                <a:ea typeface="ＭＳ Ｐゴシック" panose="020B0600070205080204" pitchFamily="34" charset="-128"/>
              </a:rPr>
              <a:t>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Mediator/Facilitator: “What needs to change in order to resolve this situation/move forward?”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Parent: “I need them to apologize.”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/>
              <a:t>Mediator/Facilitator:  “What is important to you about an apology?”  “What would the apology look like?”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1050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21367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3550B-D374-1CA7-87CE-6F77A8211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b="1" u="sng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70271-9C56-8486-59FE-7C8ACEB1A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6963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sz="3000" dirty="0"/>
              <a:t>If a “bad” apology (proposed to third party)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Mediator/Facilitator:</a:t>
            </a:r>
            <a:r>
              <a:rPr lang="en-US" sz="2400" dirty="0"/>
              <a:t>	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“How do you think they will respond?”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“Do you think that will help resolve the issues?”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“Is there a different way you could phrase it?”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600" dirty="0"/>
              <a:t>“In my experience, that type of apology could  actually make the situation worse.”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2600" dirty="0"/>
              <a:t>”What other way could you phrase it…?” 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en-US" sz="2600" dirty="0"/>
              <a:t>But not rehearsed or insincere</a:t>
            </a:r>
          </a:p>
        </p:txBody>
      </p:sp>
    </p:spTree>
    <p:extLst>
      <p:ext uri="{BB962C8B-B14F-4D97-AF65-F5344CB8AC3E}">
        <p14:creationId xmlns:p14="http://schemas.microsoft.com/office/powerpoint/2010/main" val="4449967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BD4DA-D9F6-2754-8020-7EE0573DB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4EFF9-5EFC-5FCB-773F-85F7E05A5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b="1" dirty="0"/>
              <a:t>Understanding Cultural Differences</a:t>
            </a:r>
          </a:p>
          <a:p>
            <a:pPr marL="0" indent="0" algn="ctr">
              <a:buNone/>
            </a:pPr>
            <a:r>
              <a:rPr lang="en-US" sz="4800" dirty="0"/>
              <a:t>(a deep dive)</a:t>
            </a:r>
          </a:p>
        </p:txBody>
      </p:sp>
    </p:spTree>
    <p:extLst>
      <p:ext uri="{BB962C8B-B14F-4D97-AF65-F5344CB8AC3E}">
        <p14:creationId xmlns:p14="http://schemas.microsoft.com/office/powerpoint/2010/main" val="368747159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513D5718-390E-97A0-8C9C-BCB2906977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943975" cy="1600200"/>
          </a:xfrm>
        </p:spPr>
        <p:txBody>
          <a:bodyPr/>
          <a:lstStyle/>
          <a:p>
            <a:pPr eaLnBrk="1" hangingPunct="1"/>
            <a:r>
              <a:rPr lang="en-US" altLang="en-US" sz="4000" u="sng" dirty="0">
                <a:ea typeface="ＭＳ Ｐゴシック" panose="020B0600070205080204" pitchFamily="34" charset="-128"/>
              </a:rPr>
              <a:t>High Uncertainty Avoidance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BF8883CA-EDDC-20BF-A1E5-FFF9EECF4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497888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Dislikes the</a:t>
            </a:r>
            <a:r>
              <a:rPr lang="en-US" altLang="en-US" sz="3000" i="1" dirty="0">
                <a:ea typeface="ＭＳ Ｐゴシック" panose="020B0600070205080204" pitchFamily="34" charset="-128"/>
              </a:rPr>
              <a:t> feeling </a:t>
            </a:r>
            <a:r>
              <a:rPr lang="en-US" altLang="en-US" sz="3000" dirty="0">
                <a:ea typeface="ＭＳ Ｐゴシック" panose="020B0600070205080204" pitchFamily="34" charset="-128"/>
              </a:rPr>
              <a:t>of uncertainty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Needs to control future and minimize risk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Wants to plan for contingencies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Likes predictability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Asks lots of questions in process and substance</a:t>
            </a: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en-US" sz="3000" dirty="0">
                <a:ea typeface="ＭＳ Ｐゴシック" panose="020B0600070205080204" pitchFamily="34" charset="-128"/>
              </a:rPr>
              <a:t>Sees low uncertainty avoidance as risky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200" b="1" dirty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200" b="1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1200" b="1" dirty="0"/>
              <a:t>	</a:t>
            </a:r>
            <a:endParaRPr lang="en-US" altLang="en-US" sz="1200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E45D93EE09FE48B755B103E8699EE0" ma:contentTypeVersion="20" ma:contentTypeDescription="Create a new document." ma:contentTypeScope="" ma:versionID="805ba7d55169f0f14b383f020274b321">
  <xsd:schema xmlns:xsd="http://www.w3.org/2001/XMLSchema" xmlns:xs="http://www.w3.org/2001/XMLSchema" xmlns:p="http://schemas.microsoft.com/office/2006/metadata/properties" xmlns:ns2="db903174-bb1c-4609-9d70-465268ead536" xmlns:ns3="d0cbbd92-a969-402e-8621-447322a11182" targetNamespace="http://schemas.microsoft.com/office/2006/metadata/properties" ma:root="true" ma:fieldsID="38c128f37e5add975387cf726827ace0" ns2:_="" ns3:_="">
    <xsd:import namespace="db903174-bb1c-4609-9d70-465268ead536"/>
    <xsd:import namespace="d0cbbd92-a969-402e-8621-447322a111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03174-bb1c-4609-9d70-465268ead5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01aec00-7e9a-46c6-9b57-74fbf10536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bbd92-a969-402e-8621-447322a1118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48b6dc5-7623-4a1d-a01d-748b8cf9f295}" ma:internalName="TaxCatchAll" ma:showField="CatchAllData" ma:web="d0cbbd92-a969-402e-8621-447322a111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903174-bb1c-4609-9d70-465268ead536">
      <Terms xmlns="http://schemas.microsoft.com/office/infopath/2007/PartnerControls"/>
    </lcf76f155ced4ddcb4097134ff3c332f>
    <TaxCatchAll xmlns="d0cbbd92-a969-402e-8621-447322a11182" xsi:nil="true"/>
  </documentManagement>
</p:properties>
</file>

<file path=customXml/itemProps1.xml><?xml version="1.0" encoding="utf-8"?>
<ds:datastoreItem xmlns:ds="http://schemas.openxmlformats.org/officeDocument/2006/customXml" ds:itemID="{5440C516-548F-4270-9E34-69B8C4C13DC9}"/>
</file>

<file path=customXml/itemProps2.xml><?xml version="1.0" encoding="utf-8"?>
<ds:datastoreItem xmlns:ds="http://schemas.openxmlformats.org/officeDocument/2006/customXml" ds:itemID="{72E8271F-2552-46F3-8EF5-6F0ED89A531C}"/>
</file>

<file path=customXml/itemProps3.xml><?xml version="1.0" encoding="utf-8"?>
<ds:datastoreItem xmlns:ds="http://schemas.openxmlformats.org/officeDocument/2006/customXml" ds:itemID="{3436EED2-3298-4086-A5C8-5ED4B29E750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28077</TotalTime>
  <Words>1077</Words>
  <Application>Microsoft Macintosh PowerPoint</Application>
  <PresentationFormat>On-screen Show (4:3)</PresentationFormat>
  <Paragraphs>232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Impact</vt:lpstr>
      <vt:lpstr>Wingdings</vt:lpstr>
      <vt:lpstr>Default Design</vt:lpstr>
      <vt:lpstr>Life Lessons Learned   </vt:lpstr>
      <vt:lpstr>Keys to Success</vt:lpstr>
      <vt:lpstr>PowerPoint Presentation</vt:lpstr>
      <vt:lpstr>Types of Apologies</vt:lpstr>
      <vt:lpstr>Additional Factors</vt:lpstr>
      <vt:lpstr>TIPS Facilitating an Apology</vt:lpstr>
      <vt:lpstr>TIPS</vt:lpstr>
      <vt:lpstr>PowerPoint Presentation</vt:lpstr>
      <vt:lpstr>High Uncertainty Avoidance</vt:lpstr>
      <vt:lpstr>Low Uncertainty Avoidance</vt:lpstr>
      <vt:lpstr>Situational Distrust</vt:lpstr>
      <vt:lpstr>TIPS Ask Questions to Figure It Out</vt:lpstr>
      <vt:lpstr>TIPS Working With Low UA People</vt:lpstr>
      <vt:lpstr>TIPS</vt:lpstr>
      <vt:lpstr>TIPS Working With High UA People</vt:lpstr>
      <vt:lpstr>TIPS</vt:lpstr>
      <vt:lpstr>TIPS Working with Situational Distrust</vt:lpstr>
      <vt:lpstr>Remember</vt:lpstr>
      <vt:lpstr>PowerPoint Presentation</vt:lpstr>
      <vt:lpstr>Confirmation Bias</vt:lpstr>
      <vt:lpstr>TIPS</vt:lpstr>
      <vt:lpstr>Status Quo Bias</vt:lpstr>
      <vt:lpstr>TIPS</vt:lpstr>
      <vt:lpstr>TIPS</vt:lpstr>
      <vt:lpstr>Remember</vt:lpstr>
    </vt:vector>
  </TitlesOfParts>
  <Company>Mediation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Artful Apology</dc:title>
  <dc:creator>Nina Meierding</dc:creator>
  <cp:lastModifiedBy>Nina Meierding</cp:lastModifiedBy>
  <cp:revision>89</cp:revision>
  <cp:lastPrinted>2023-04-17T00:32:52Z</cp:lastPrinted>
  <dcterms:created xsi:type="dcterms:W3CDTF">2013-03-12T17:45:07Z</dcterms:created>
  <dcterms:modified xsi:type="dcterms:W3CDTF">2025-10-17T19:21:37Z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0x01010090E45D93EE09FE48B755B103E8699EE0</vt:lpwstr>
  </property>
</Properties>
</file>