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Figtree" panose="020B0604020202020204" charset="0"/>
      <p:regular r:id="rId23"/>
      <p:bold r:id="rId24"/>
      <p:italic r:id="rId25"/>
      <p:boldItalic r:id="rId26"/>
    </p:embeddedFont>
    <p:embeddedFont>
      <p:font typeface="Figtree Light" panose="020B0604020202020204" charset="0"/>
      <p:regular r:id="rId27"/>
      <p:bold r:id="rId28"/>
      <p:italic r:id="rId29"/>
      <p:boldItalic r:id="rId30"/>
    </p:embeddedFont>
    <p:embeddedFont>
      <p:font typeface="Figtree Medium" panose="020B0604020202020204" charset="0"/>
      <p:regular r:id="rId31"/>
      <p:bold r:id="rId32"/>
      <p:italic r:id="rId33"/>
      <p:boldItalic r:id="rId34"/>
    </p:embeddedFont>
    <p:embeddedFont>
      <p:font typeface="Figtree SemiBold" panose="020B0604020202020204" charset="0"/>
      <p:regular r:id="rId35"/>
      <p:bold r:id="rId36"/>
      <p:italic r:id="rId37"/>
      <p:boldItalic r:id="rId38"/>
    </p:embeddedFont>
    <p:embeddedFont>
      <p:font typeface="Helvetica Neue" panose="020B0604020202020204" charset="0"/>
      <p:regular r:id="rId39"/>
      <p:bold r:id="rId40"/>
      <p:italic r:id="rId41"/>
      <p:boldItalic r:id="rId42"/>
    </p:embeddedFont>
    <p:embeddedFont>
      <p:font typeface="Inter" panose="020B0604020202020204" charset="0"/>
      <p:regular r:id="rId43"/>
      <p:bold r:id="rId44"/>
      <p:italic r:id="rId45"/>
      <p:boldItalic r:id="rId46"/>
    </p:embeddedFont>
    <p:embeddedFont>
      <p:font typeface="Roboto" panose="02000000000000000000" pitchFamily="2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29">
          <p15:clr>
            <a:srgbClr val="747775"/>
          </p15:clr>
        </p15:guide>
        <p15:guide id="2" pos="2880">
          <p15:clr>
            <a:srgbClr val="747775"/>
          </p15:clr>
        </p15:guide>
        <p15:guide id="3" pos="49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7589" autoAdjust="0"/>
  </p:normalViewPr>
  <p:slideViewPr>
    <p:cSldViewPr snapToGrid="0">
      <p:cViewPr varScale="1">
        <p:scale>
          <a:sx n="121" d="100"/>
          <a:sy n="121" d="100"/>
        </p:scale>
        <p:origin x="5472" y="90"/>
      </p:cViewPr>
      <p:guideLst>
        <p:guide orient="horz" pos="429"/>
        <p:guide pos="2880"/>
        <p:guide pos="4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50" Type="http://schemas.openxmlformats.org/officeDocument/2006/relationships/font" Target="fonts/font28.fntdata"/><Relationship Id="rId55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font" Target="fonts/font26.fntdata"/><Relationship Id="rId56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0" Type="http://schemas.openxmlformats.org/officeDocument/2006/relationships/slide" Target="slides/slide19.xml"/><Relationship Id="rId41" Type="http://schemas.openxmlformats.org/officeDocument/2006/relationships/font" Target="fonts/font19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font" Target="fonts/font27.fntdata"/><Relationship Id="rId57" Type="http://schemas.openxmlformats.org/officeDocument/2006/relationships/customXml" Target="../customXml/item3.xml"/><Relationship Id="rId10" Type="http://schemas.openxmlformats.org/officeDocument/2006/relationships/slide" Target="slides/slide9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5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2832ca68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2832ca68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8e9fab66e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8e9fab66e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8e9fab66ef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8e9fab66ef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8e9fab66ef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8e9fab66ef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8e9fab66ef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8e9fab66ef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8e9fab66ef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8e9fab66ef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8928599c3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8928599c3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8928599c3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8928599c3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371f29e2ec_2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371f29e2ec_2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8928599c3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8928599c3f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None/>
            </a:pPr>
            <a:endParaRPr sz="1200" dirty="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8e9fab66e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8e9fab66ef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4d5830dc5d_2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4d5830dc5d_2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4d5830dc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4d5830dc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8e9fab66ef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8e9fab66ef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8de75d139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8de75d139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8e9fab66e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8e9fab66e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8e9fab66e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8e9fab66e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8e9fab66e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8e9fab66e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8e9fab66e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8e9fab66e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8e9fab66e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8e9fab66e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 - Cover - paper 1.1">
  <p:cSld name="TITLE_1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t="96011"/>
          <a:stretch/>
        </p:blipFill>
        <p:spPr>
          <a:xfrm>
            <a:off x="0" y="4938351"/>
            <a:ext cx="9144003" cy="20515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540000" y="630000"/>
            <a:ext cx="5197500" cy="14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gtree Medium"/>
              <a:buNone/>
              <a:defRPr sz="4800"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56350" y="2044939"/>
            <a:ext cx="5197500" cy="620100"/>
          </a:xfrm>
          <a:prstGeom prst="rect">
            <a:avLst/>
          </a:prstGeom>
        </p:spPr>
        <p:txBody>
          <a:bodyPr spcFirstLastPara="1" wrap="square" lIns="0" tIns="7200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2" name="Google Shape;12;p2" descr="Everway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25" y="4071525"/>
            <a:ext cx="1791975" cy="4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 - Divider - Black 1.1">
  <p:cSld name="TITLE_1_1_1_1_1_1_1">
    <p:bg>
      <p:bgPr>
        <a:solidFill>
          <a:schemeClr val="dk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1"/>
          <p:cNvPicPr preferRelativeResize="0"/>
          <p:nvPr/>
        </p:nvPicPr>
        <p:blipFill rotWithShape="1">
          <a:blip r:embed="rId2">
            <a:alphaModFix/>
          </a:blip>
          <a:srcRect t="39459"/>
          <a:stretch/>
        </p:blipFill>
        <p:spPr>
          <a:xfrm>
            <a:off x="0" y="2029551"/>
            <a:ext cx="9144003" cy="311395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630000" y="630000"/>
            <a:ext cx="5197500" cy="14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4800"/>
              <a:buFont typeface="Figtree Medium"/>
              <a:buNone/>
              <a:defRPr sz="4800">
                <a:solidFill>
                  <a:srgbClr val="FAF6F0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 - Content - 1 column">
  <p:cSld name="TITLE_1_1_1_1_1_1_1_1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450000" y="450000"/>
            <a:ext cx="85206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450000" y="1332475"/>
            <a:ext cx="6454200" cy="363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ubTitle" idx="2"/>
          </p:nvPr>
        </p:nvSpPr>
        <p:spPr>
          <a:xfrm>
            <a:off x="450000" y="828088"/>
            <a:ext cx="7033200" cy="35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700"/>
              <a:buFont typeface="Figtree SemiBold"/>
              <a:buNone/>
              <a:defRPr sz="1700"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 - Content - 2 column">
  <p:cSld name="TITLE_1_1_1_1_1_1_1_1_1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270000" y="270000"/>
            <a:ext cx="85206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270000" y="1152475"/>
            <a:ext cx="4228500" cy="363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2"/>
          </p:nvPr>
        </p:nvSpPr>
        <p:spPr>
          <a:xfrm>
            <a:off x="270000" y="648088"/>
            <a:ext cx="7033200" cy="35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700"/>
              <a:buFont typeface="Figtree SemiBold"/>
              <a:buNone/>
              <a:defRPr sz="1700"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3"/>
          </p:nvPr>
        </p:nvSpPr>
        <p:spPr>
          <a:xfrm>
            <a:off x="4645500" y="1152475"/>
            <a:ext cx="4228500" cy="363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 - Content - 1 column + image 1.1">
  <p:cSld name="TITLE_1_1_1_1_1_1_1_1_1_1"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270000" y="270000"/>
            <a:ext cx="62889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270000" y="1152475"/>
            <a:ext cx="6085500" cy="363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2"/>
          </p:nvPr>
        </p:nvSpPr>
        <p:spPr>
          <a:xfrm>
            <a:off x="270000" y="648100"/>
            <a:ext cx="6288900" cy="35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700"/>
              <a:buFont typeface="Figtree SemiBold"/>
              <a:buNone/>
              <a:defRPr sz="1700"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6724200" y="-8525"/>
            <a:ext cx="2419800" cy="5151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Insert image here</a:t>
            </a:r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 - Content - 1 column + image 1.2">
  <p:cSld name="TITLE_1_1_1_1_1_1_1_1_1_1_1"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270000" y="270000"/>
            <a:ext cx="4826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270000" y="1152475"/>
            <a:ext cx="4729500" cy="363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2"/>
          </p:nvPr>
        </p:nvSpPr>
        <p:spPr>
          <a:xfrm>
            <a:off x="270000" y="648100"/>
            <a:ext cx="4826700" cy="35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700"/>
              <a:buFont typeface="Figtree SemiBold"/>
              <a:buNone/>
              <a:defRPr sz="1700"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5310425" y="-8525"/>
            <a:ext cx="3833400" cy="5151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Insert image here</a:t>
            </a:r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 - Content - 1 column + image 1.3">
  <p:cSld name="TITLE_1_1_1_1_1_1_1_1_1_1_1_1"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270000" y="270000"/>
            <a:ext cx="41439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270000" y="1152475"/>
            <a:ext cx="4065000" cy="363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270000" y="648100"/>
            <a:ext cx="4166700" cy="35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700"/>
              <a:buFont typeface="Figtree SemiBold"/>
              <a:buNone/>
              <a:defRPr sz="1700"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/>
          <p:nvPr/>
        </p:nvSpPr>
        <p:spPr>
          <a:xfrm>
            <a:off x="4572000" y="-8525"/>
            <a:ext cx="4572000" cy="5151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Insert image here</a:t>
            </a:r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 - Content - Statement - Paper 1.1">
  <p:cSld name="TITLE_1_1_1_1_1_1_1_1_1_1_1_1_1"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270000" y="270000"/>
            <a:ext cx="8520600" cy="45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 - Content - Statement - Black 1.1">
  <p:cSld name="TITLE_1_1_1_1_1_1_1_1_1_1_1_1_1_2"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270000" y="270000"/>
            <a:ext cx="8520600" cy="451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 - Content - Statement - Paper 1.2">
  <p:cSld name="TITLE_1_1_1_1_1_1_1_1_1_1_1_1_1_1"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270000" y="1459566"/>
            <a:ext cx="8520600" cy="24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ubTitle" idx="1"/>
          </p:nvPr>
        </p:nvSpPr>
        <p:spPr>
          <a:xfrm>
            <a:off x="270000" y="1152475"/>
            <a:ext cx="7033200" cy="2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700"/>
              <a:buFont typeface="Figtree SemiBold"/>
              <a:buNone/>
              <a:defRPr sz="1700"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 - Content - Statement - Black 1.2">
  <p:cSld name="TITLE_1_1_1_1_1_1_1_1_1_1_1_1_1_1_1">
    <p:bg>
      <p:bgPr>
        <a:solidFill>
          <a:schemeClr val="dk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270000" y="1459566"/>
            <a:ext cx="8520600" cy="24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ubTitle" idx="1"/>
          </p:nvPr>
        </p:nvSpPr>
        <p:spPr>
          <a:xfrm>
            <a:off x="270000" y="1152475"/>
            <a:ext cx="7033200" cy="2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Figtree SemiBold"/>
              <a:buNone/>
              <a:defRPr sz="17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 - Cover - paper 1.3">
  <p:cSld name="TITLE_1_2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l="62740"/>
          <a:stretch/>
        </p:blipFill>
        <p:spPr>
          <a:xfrm>
            <a:off x="5736977" y="0"/>
            <a:ext cx="340702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540000" y="630000"/>
            <a:ext cx="5197500" cy="14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gtree Medium"/>
              <a:buNone/>
              <a:defRPr sz="4800"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556350" y="2044939"/>
            <a:ext cx="5197500" cy="620100"/>
          </a:xfrm>
          <a:prstGeom prst="rect">
            <a:avLst/>
          </a:prstGeom>
        </p:spPr>
        <p:txBody>
          <a:bodyPr spcFirstLastPara="1" wrap="square" lIns="0" tIns="7200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7" name="Google Shape;17;p3" descr="Everway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25" y="4071525"/>
            <a:ext cx="1791975" cy="4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 - Content - Split - 1.3">
  <p:cSld name="TITLE_1_1_1_1_1_1_1_1_1_1_1_1_1_1_1_1_2"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-7950" y="0"/>
            <a:ext cx="4572000" cy="514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90" name="Google Shape;90;p21"/>
          <p:cNvSpPr txBox="1">
            <a:spLocks noGrp="1"/>
          </p:cNvSpPr>
          <p:nvPr>
            <p:ph type="subTitle" idx="1"/>
          </p:nvPr>
        </p:nvSpPr>
        <p:spPr>
          <a:xfrm>
            <a:off x="360000" y="1149300"/>
            <a:ext cx="3844200" cy="28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Figtree SemiBold"/>
              <a:buNone/>
              <a:defRPr sz="17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  <p:sp>
        <p:nvSpPr>
          <p:cNvPr id="91" name="Google Shape;91;p21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lt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92" name="Google Shape;92;p21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lt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lt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2"/>
          </p:nvPr>
        </p:nvSpPr>
        <p:spPr>
          <a:xfrm>
            <a:off x="5086650" y="1152475"/>
            <a:ext cx="3798000" cy="28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pic>
        <p:nvPicPr>
          <p:cNvPr id="94" name="Google Shape;9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64059" y="2209775"/>
            <a:ext cx="299600" cy="71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 - Content - Split - 1.4">
  <p:cSld name="TITLE_1_1_1_1_1_1_1_1_1_1_1_1_1_1_1_1_2_1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/>
          <p:nvPr/>
        </p:nvSpPr>
        <p:spPr>
          <a:xfrm>
            <a:off x="-7950" y="0"/>
            <a:ext cx="4572000" cy="514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97" name="Google Shape;97;p22"/>
          <p:cNvSpPr txBox="1">
            <a:spLocks noGrp="1"/>
          </p:cNvSpPr>
          <p:nvPr>
            <p:ph type="body" idx="1"/>
          </p:nvPr>
        </p:nvSpPr>
        <p:spPr>
          <a:xfrm>
            <a:off x="5086650" y="1152475"/>
            <a:ext cx="3798000" cy="28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pic>
        <p:nvPicPr>
          <p:cNvPr id="98" name="Google Shape;98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64059" y="2209775"/>
            <a:ext cx="299600" cy="7179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2"/>
          <p:cNvSpPr txBox="1">
            <a:spLocks noGrp="1"/>
          </p:cNvSpPr>
          <p:nvPr>
            <p:ph type="subTitle" idx="2"/>
          </p:nvPr>
        </p:nvSpPr>
        <p:spPr>
          <a:xfrm>
            <a:off x="349725" y="1465000"/>
            <a:ext cx="3473700" cy="251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Figtree SemiBold"/>
              <a:buNone/>
              <a:defRPr sz="17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SemiBold"/>
              <a:buNone/>
              <a:defRPr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  <p:pic>
        <p:nvPicPr>
          <p:cNvPr id="100" name="Google Shape;10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725" y="1152479"/>
            <a:ext cx="484225" cy="16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 - Content - Split - 1.6">
  <p:cSld name="TITLE_1_1_1_1_1_1_1_1_1_1_1_1_1_1_1_1_1_2"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/>
          <p:nvPr/>
        </p:nvSpPr>
        <p:spPr>
          <a:xfrm>
            <a:off x="349715" y="4785250"/>
            <a:ext cx="64911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40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|   Confidential &amp; Proprietary</a:t>
            </a:r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103" name="Google Shape;103;p23"/>
          <p:cNvSpPr txBox="1"/>
          <p:nvPr/>
        </p:nvSpPr>
        <p:spPr>
          <a:xfrm>
            <a:off x="129415" y="4785250"/>
            <a:ext cx="2202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4400" bIns="144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Figtree Light"/>
                <a:ea typeface="Figtree Light"/>
                <a:cs typeface="Figtree Light"/>
                <a:sym typeface="Figtree Light"/>
              </a:rPr>
              <a:t>‹#›</a:t>
            </a:fld>
            <a:endParaRPr sz="800">
              <a:solidFill>
                <a:schemeClr val="dk1"/>
              </a:solidFill>
              <a:latin typeface="Figtree Light"/>
              <a:ea typeface="Figtree Light"/>
              <a:cs typeface="Figtree Light"/>
              <a:sym typeface="Figtree Light"/>
            </a:endParaRPr>
          </a:p>
        </p:txBody>
      </p:sp>
      <p:sp>
        <p:nvSpPr>
          <p:cNvPr id="104" name="Google Shape;104;p23"/>
          <p:cNvSpPr/>
          <p:nvPr/>
        </p:nvSpPr>
        <p:spPr>
          <a:xfrm>
            <a:off x="4572000" y="0"/>
            <a:ext cx="4572000" cy="514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1"/>
          </p:nvPr>
        </p:nvSpPr>
        <p:spPr>
          <a:xfrm>
            <a:off x="270000" y="1152475"/>
            <a:ext cx="4016100" cy="28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title"/>
          </p:nvPr>
        </p:nvSpPr>
        <p:spPr>
          <a:xfrm>
            <a:off x="5310425" y="1503125"/>
            <a:ext cx="3563700" cy="247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pic>
        <p:nvPicPr>
          <p:cNvPr id="107" name="Google Shape;107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1998" y="2278740"/>
            <a:ext cx="299600" cy="586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 - Content - Split - 1.8">
  <p:cSld name="TITLE_1_1_1_1_1_1_1_1_1_1_1_1_1_1_1_1_1_1_1"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/>
          <p:nvPr/>
        </p:nvSpPr>
        <p:spPr>
          <a:xfrm>
            <a:off x="-7950" y="0"/>
            <a:ext cx="4572000" cy="514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1"/>
          </p:nvPr>
        </p:nvSpPr>
        <p:spPr>
          <a:xfrm>
            <a:off x="5086650" y="1152475"/>
            <a:ext cx="3798000" cy="282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●"/>
              <a:defRPr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○"/>
              <a:defRPr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Figtree"/>
              <a:buChar char="■"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pic>
        <p:nvPicPr>
          <p:cNvPr id="111" name="Google Shape;11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64059" y="2209775"/>
            <a:ext cx="299600" cy="71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4"/>
          <p:cNvSpPr txBox="1">
            <a:spLocks noGrp="1"/>
          </p:cNvSpPr>
          <p:nvPr>
            <p:ph type="title"/>
          </p:nvPr>
        </p:nvSpPr>
        <p:spPr>
          <a:xfrm>
            <a:off x="360000" y="1503125"/>
            <a:ext cx="3563700" cy="247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None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 - Content - Headings only 1.1">
  <p:cSld name="TITLE_1_1_1_1_1_1_1_1_1_1_1_1_1_1_1_1_1_1_1_1"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>
            <a:spLocks noGrp="1"/>
          </p:cNvSpPr>
          <p:nvPr>
            <p:ph type="title"/>
          </p:nvPr>
        </p:nvSpPr>
        <p:spPr>
          <a:xfrm>
            <a:off x="270000" y="270000"/>
            <a:ext cx="85206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Figtree"/>
              <a:buNone/>
              <a:defRPr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subTitle" idx="1"/>
          </p:nvPr>
        </p:nvSpPr>
        <p:spPr>
          <a:xfrm>
            <a:off x="270000" y="648088"/>
            <a:ext cx="7033200" cy="35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 - Content - Headings only 1.2">
  <p:cSld name="TITLE_1_1_1_1_1_1_1_1_1_1_1_1_1_1_1_1_1_1_1_1_1"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>
            <a:spLocks noGrp="1"/>
          </p:cNvSpPr>
          <p:nvPr>
            <p:ph type="subTitle" idx="1"/>
          </p:nvPr>
        </p:nvSpPr>
        <p:spPr>
          <a:xfrm>
            <a:off x="270000" y="269988"/>
            <a:ext cx="7033200" cy="35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700"/>
              <a:buFont typeface="Figtree SemiBold"/>
              <a:buNone/>
              <a:defRPr sz="1700"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Figtree SemiBold"/>
              <a:buNone/>
              <a:defRPr>
                <a:latin typeface="Figtree SemiBold"/>
                <a:ea typeface="Figtree SemiBold"/>
                <a:cs typeface="Figtree SemiBold"/>
                <a:sym typeface="Figtree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AF6F0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2">
    <p:bg>
      <p:bgPr>
        <a:solidFill>
          <a:srgbClr val="1D1D1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 - Logo slide">
  <p:cSld name="BLANK_1">
    <p:bg>
      <p:bgPr>
        <a:solidFill>
          <a:schemeClr val="dk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026750"/>
            <a:ext cx="9144003" cy="11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5725" y="2047508"/>
            <a:ext cx="3632549" cy="8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 - Website address">
  <p:cSld name="BLANK_1_1">
    <p:bg>
      <p:bgPr>
        <a:solidFill>
          <a:schemeClr val="dk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/>
          <p:nvPr/>
        </p:nvSpPr>
        <p:spPr>
          <a:xfrm>
            <a:off x="0" y="2212258"/>
            <a:ext cx="91440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CF5ED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everway.com</a:t>
            </a:r>
            <a:endParaRPr sz="2400">
              <a:solidFill>
                <a:srgbClr val="FCF5ED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 - Cover - paper 1.4">
  <p:cSld name="TITLE_1_2_1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l="61939"/>
          <a:stretch/>
        </p:blipFill>
        <p:spPr>
          <a:xfrm>
            <a:off x="5663702" y="0"/>
            <a:ext cx="34803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540000" y="630000"/>
            <a:ext cx="5197500" cy="14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gtree Medium"/>
              <a:buNone/>
              <a:defRPr sz="4800"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556350" y="2044939"/>
            <a:ext cx="5197500" cy="620100"/>
          </a:xfrm>
          <a:prstGeom prst="rect">
            <a:avLst/>
          </a:prstGeom>
        </p:spPr>
        <p:txBody>
          <a:bodyPr spcFirstLastPara="1" wrap="square" lIns="0" tIns="7200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2" name="Google Shape;22;p4" descr="Everway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25" y="4071525"/>
            <a:ext cx="1791975" cy="4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7" name="Google Shape;127;p3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 - Cover - black 1.3 1">
  <p:cSld name="TITLE_1_1_1_2">
    <p:bg>
      <p:bgPr>
        <a:solidFill>
          <a:schemeClr val="dk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2"/>
          <p:cNvPicPr preferRelativeResize="0"/>
          <p:nvPr/>
        </p:nvPicPr>
        <p:blipFill rotWithShape="1">
          <a:blip r:embed="rId2">
            <a:alphaModFix/>
          </a:blip>
          <a:srcRect l="63460"/>
          <a:stretch/>
        </p:blipFill>
        <p:spPr>
          <a:xfrm>
            <a:off x="5802927" y="0"/>
            <a:ext cx="334107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540000" y="630000"/>
            <a:ext cx="5197500" cy="14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4800"/>
              <a:buFont typeface="Figtree Medium"/>
              <a:buNone/>
              <a:defRPr sz="4800">
                <a:solidFill>
                  <a:srgbClr val="FAF6F0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ubTitle" idx="1"/>
          </p:nvPr>
        </p:nvSpPr>
        <p:spPr>
          <a:xfrm>
            <a:off x="556350" y="2044939"/>
            <a:ext cx="5197500" cy="620100"/>
          </a:xfrm>
          <a:prstGeom prst="rect">
            <a:avLst/>
          </a:prstGeom>
        </p:spPr>
        <p:txBody>
          <a:bodyPr spcFirstLastPara="1" wrap="square" lIns="0" tIns="7200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700"/>
              <a:buNone/>
              <a:defRPr sz="1700">
                <a:solidFill>
                  <a:srgbClr val="FAF6F0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 - Cover - paper 1.2">
  <p:cSld name="TITLE_1_2_1_1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5"/>
          <p:cNvPicPr preferRelativeResize="0"/>
          <p:nvPr/>
        </p:nvPicPr>
        <p:blipFill rotWithShape="1">
          <a:blip r:embed="rId2">
            <a:alphaModFix/>
          </a:blip>
          <a:srcRect t="40599"/>
          <a:stretch/>
        </p:blipFill>
        <p:spPr>
          <a:xfrm>
            <a:off x="0" y="2088176"/>
            <a:ext cx="9144003" cy="305532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540000" y="630000"/>
            <a:ext cx="5197500" cy="14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gtree Medium"/>
              <a:buNone/>
              <a:defRPr sz="4800"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556350" y="2044939"/>
            <a:ext cx="5197500" cy="620100"/>
          </a:xfrm>
          <a:prstGeom prst="rect">
            <a:avLst/>
          </a:prstGeom>
        </p:spPr>
        <p:txBody>
          <a:bodyPr spcFirstLastPara="1" wrap="square" lIns="0" tIns="7200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7" name="Google Shape;27;p5" descr="Everway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25" y="4071525"/>
            <a:ext cx="1791975" cy="4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 - Cover - black 1.1">
  <p:cSld name="TITLE_1_1">
    <p:bg>
      <p:bgPr>
        <a:solidFill>
          <a:schemeClr val="dk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/>
          <p:cNvPicPr preferRelativeResize="0"/>
          <p:nvPr/>
        </p:nvPicPr>
        <p:blipFill rotWithShape="1">
          <a:blip r:embed="rId2">
            <a:alphaModFix/>
          </a:blip>
          <a:srcRect t="93589"/>
          <a:stretch/>
        </p:blipFill>
        <p:spPr>
          <a:xfrm>
            <a:off x="0" y="4813801"/>
            <a:ext cx="9144003" cy="32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540000" y="630000"/>
            <a:ext cx="5197500" cy="14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4800"/>
              <a:buFont typeface="Figtree Medium"/>
              <a:buNone/>
              <a:defRPr sz="4800">
                <a:solidFill>
                  <a:srgbClr val="FAF6F0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ubTitle" idx="1"/>
          </p:nvPr>
        </p:nvSpPr>
        <p:spPr>
          <a:xfrm>
            <a:off x="556350" y="2044939"/>
            <a:ext cx="5197500" cy="620100"/>
          </a:xfrm>
          <a:prstGeom prst="rect">
            <a:avLst/>
          </a:prstGeom>
        </p:spPr>
        <p:txBody>
          <a:bodyPr spcFirstLastPara="1" wrap="square" lIns="0" tIns="7200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700"/>
              <a:buNone/>
              <a:defRPr sz="1700">
                <a:solidFill>
                  <a:srgbClr val="FAF6F0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9pPr>
          </a:lstStyle>
          <a:p>
            <a:endParaRPr/>
          </a:p>
        </p:txBody>
      </p:sp>
      <p:pic>
        <p:nvPicPr>
          <p:cNvPr id="32" name="Google Shape;3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715" y="4069475"/>
            <a:ext cx="1792800" cy="435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 - Cover - black 1.3">
  <p:cSld name="TITLE_1_1_1">
    <p:bg>
      <p:bgPr>
        <a:solidFill>
          <a:schemeClr val="dk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 l="63460"/>
          <a:stretch/>
        </p:blipFill>
        <p:spPr>
          <a:xfrm>
            <a:off x="5802927" y="0"/>
            <a:ext cx="334107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540000" y="630000"/>
            <a:ext cx="5197500" cy="14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4800"/>
              <a:buFont typeface="Figtree Medium"/>
              <a:buNone/>
              <a:defRPr sz="4800">
                <a:solidFill>
                  <a:srgbClr val="FAF6F0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1"/>
          </p:nvPr>
        </p:nvSpPr>
        <p:spPr>
          <a:xfrm>
            <a:off x="556350" y="2044939"/>
            <a:ext cx="5197500" cy="620100"/>
          </a:xfrm>
          <a:prstGeom prst="rect">
            <a:avLst/>
          </a:prstGeom>
        </p:spPr>
        <p:txBody>
          <a:bodyPr spcFirstLastPara="1" wrap="square" lIns="0" tIns="7200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700"/>
              <a:buNone/>
              <a:defRPr sz="1700">
                <a:solidFill>
                  <a:srgbClr val="FAF6F0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9pPr>
          </a:lstStyle>
          <a:p>
            <a:endParaRPr/>
          </a:p>
        </p:txBody>
      </p:sp>
      <p:pic>
        <p:nvPicPr>
          <p:cNvPr id="37" name="Google Shape;3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715" y="4069475"/>
            <a:ext cx="1792800" cy="435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 - Cover - black 1.4">
  <p:cSld name="TITLE_1_1_1_1">
    <p:bg>
      <p:bgPr>
        <a:solidFill>
          <a:schemeClr val="dk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8"/>
          <p:cNvPicPr preferRelativeResize="0"/>
          <p:nvPr/>
        </p:nvPicPr>
        <p:blipFill rotWithShape="1">
          <a:blip r:embed="rId2">
            <a:alphaModFix/>
          </a:blip>
          <a:srcRect l="62580"/>
          <a:stretch/>
        </p:blipFill>
        <p:spPr>
          <a:xfrm>
            <a:off x="5722327" y="0"/>
            <a:ext cx="342167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540000" y="630000"/>
            <a:ext cx="5197500" cy="14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4800"/>
              <a:buFont typeface="Figtree Medium"/>
              <a:buNone/>
              <a:defRPr sz="4800">
                <a:solidFill>
                  <a:srgbClr val="FAF6F0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ubTitle" idx="1"/>
          </p:nvPr>
        </p:nvSpPr>
        <p:spPr>
          <a:xfrm>
            <a:off x="556350" y="2044939"/>
            <a:ext cx="5197500" cy="620100"/>
          </a:xfrm>
          <a:prstGeom prst="rect">
            <a:avLst/>
          </a:prstGeom>
        </p:spPr>
        <p:txBody>
          <a:bodyPr spcFirstLastPara="1" wrap="square" lIns="0" tIns="7200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700"/>
              <a:buNone/>
              <a:defRPr sz="1700">
                <a:solidFill>
                  <a:srgbClr val="FAF6F0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9pPr>
          </a:lstStyle>
          <a:p>
            <a:endParaRPr/>
          </a:p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715" y="4069475"/>
            <a:ext cx="1792800" cy="435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 - Cover - black 1.2">
  <p:cSld name="TITLE_1_1_1_1_1">
    <p:bg>
      <p:bgPr>
        <a:solidFill>
          <a:schemeClr val="dk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9"/>
          <p:cNvPicPr preferRelativeResize="0"/>
          <p:nvPr/>
        </p:nvPicPr>
        <p:blipFill rotWithShape="1">
          <a:blip r:embed="rId2">
            <a:alphaModFix/>
          </a:blip>
          <a:srcRect t="39459"/>
          <a:stretch/>
        </p:blipFill>
        <p:spPr>
          <a:xfrm>
            <a:off x="0" y="2029551"/>
            <a:ext cx="9144003" cy="311395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540000" y="630000"/>
            <a:ext cx="5197500" cy="14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4800"/>
              <a:buFont typeface="Figtree Medium"/>
              <a:buNone/>
              <a:defRPr sz="4800">
                <a:solidFill>
                  <a:srgbClr val="FAF6F0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3600"/>
              <a:buNone/>
              <a:defRPr sz="3600">
                <a:solidFill>
                  <a:srgbClr val="FAF6F0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556350" y="2044939"/>
            <a:ext cx="5197500" cy="620100"/>
          </a:xfrm>
          <a:prstGeom prst="rect">
            <a:avLst/>
          </a:prstGeom>
        </p:spPr>
        <p:txBody>
          <a:bodyPr spcFirstLastPara="1" wrap="square" lIns="0" tIns="7200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700"/>
              <a:buNone/>
              <a:defRPr sz="1700">
                <a:solidFill>
                  <a:srgbClr val="FAF6F0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400"/>
              <a:buNone/>
              <a:defRPr>
                <a:solidFill>
                  <a:srgbClr val="FAF6F0"/>
                </a:solidFill>
              </a:defRPr>
            </a:lvl9pPr>
          </a:lstStyle>
          <a:p>
            <a:endParaRPr/>
          </a:p>
        </p:txBody>
      </p:sp>
      <p:pic>
        <p:nvPicPr>
          <p:cNvPr id="47" name="Google Shape;4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715" y="4069475"/>
            <a:ext cx="1792800" cy="435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 - Divider - paper 1.1">
  <p:cSld name="TITLE_1_1_1_1_1_1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 rotWithShape="1">
          <a:blip r:embed="rId2">
            <a:alphaModFix/>
          </a:blip>
          <a:srcRect t="39459"/>
          <a:stretch/>
        </p:blipFill>
        <p:spPr>
          <a:xfrm>
            <a:off x="0" y="2029551"/>
            <a:ext cx="9144003" cy="311395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630000" y="630000"/>
            <a:ext cx="5197500" cy="14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gtree Medium"/>
              <a:buNone/>
              <a:defRPr sz="4800"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AF6F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70000" y="270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SemiBold"/>
              <a:buNone/>
              <a:defRPr sz="2400">
                <a:solidFill>
                  <a:schemeClr val="dk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"/>
              <a:buNone/>
              <a:defRPr sz="24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700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1600"/>
              <a:buFont typeface="Figtree"/>
              <a:buChar char="●"/>
              <a:defRPr sz="1600">
                <a:solidFill>
                  <a:srgbClr val="1D1D1F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1400"/>
              <a:buFont typeface="Figtree"/>
              <a:buChar char="○"/>
              <a:defRPr>
                <a:solidFill>
                  <a:srgbClr val="1D1D1F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1400"/>
              <a:buFont typeface="Figtree"/>
              <a:buChar char="■"/>
              <a:defRPr>
                <a:solidFill>
                  <a:srgbClr val="1D1D1F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1400"/>
              <a:buFont typeface="Figtree"/>
              <a:buChar char="●"/>
              <a:defRPr>
                <a:solidFill>
                  <a:srgbClr val="1D1D1F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1400"/>
              <a:buFont typeface="Figtree"/>
              <a:buChar char="○"/>
              <a:defRPr>
                <a:solidFill>
                  <a:srgbClr val="1D1D1F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1400"/>
              <a:buFont typeface="Figtree"/>
              <a:buChar char="■"/>
              <a:defRPr>
                <a:solidFill>
                  <a:srgbClr val="1D1D1F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1400"/>
              <a:buFont typeface="Figtree"/>
              <a:buChar char="●"/>
              <a:defRPr>
                <a:solidFill>
                  <a:srgbClr val="1D1D1F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1400"/>
              <a:buFont typeface="Figtree"/>
              <a:buChar char="○"/>
              <a:defRPr>
                <a:solidFill>
                  <a:srgbClr val="1D1D1F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F"/>
              </a:buClr>
              <a:buSzPts val="1400"/>
              <a:buFont typeface="Figtree"/>
              <a:buChar char="■"/>
              <a:defRPr>
                <a:solidFill>
                  <a:srgbClr val="1D1D1F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orient="horz" pos="227">
          <p15:clr>
            <a:srgbClr val="E46962"/>
          </p15:clr>
        </p15:guide>
        <p15:guide id="4" pos="227">
          <p15:clr>
            <a:srgbClr val="E46962"/>
          </p15:clr>
        </p15:guide>
        <p15:guide id="5" orient="horz" pos="3013">
          <p15:clr>
            <a:srgbClr val="E46962"/>
          </p15:clr>
        </p15:guide>
        <p15:guide id="6" pos="5533">
          <p15:clr>
            <a:srgbClr val="E46962"/>
          </p15:clr>
        </p15:guide>
        <p15:guide id="7" orient="horz" pos="170">
          <p15:clr>
            <a:srgbClr val="E46962"/>
          </p15:clr>
        </p15:guide>
        <p15:guide id="8" pos="170">
          <p15:clr>
            <a:srgbClr val="E46962"/>
          </p15:clr>
        </p15:guide>
        <p15:guide id="9" pos="5590">
          <p15:clr>
            <a:srgbClr val="E46962"/>
          </p15:clr>
        </p15:guide>
        <p15:guide id="10" pos="1526">
          <p15:clr>
            <a:srgbClr val="E46962"/>
          </p15:clr>
        </p15:guide>
        <p15:guide id="11" pos="4236">
          <p15:clr>
            <a:srgbClr val="E46962"/>
          </p15:clr>
        </p15:guide>
        <p15:guide id="12" pos="1092">
          <p15:clr>
            <a:srgbClr val="E46962"/>
          </p15:clr>
        </p15:guide>
        <p15:guide id="13" pos="2013">
          <p15:clr>
            <a:srgbClr val="E46962"/>
          </p15:clr>
        </p15:guide>
        <p15:guide id="14" pos="3801">
          <p15:clr>
            <a:srgbClr val="E46962"/>
          </p15:clr>
        </p15:guide>
        <p15:guide id="15" pos="4723">
          <p15:clr>
            <a:srgbClr val="E46962"/>
          </p15:clr>
        </p15:guide>
        <p15:guide id="16" orient="horz" pos="726">
          <p15:clr>
            <a:srgbClr val="E46962"/>
          </p15:clr>
        </p15:guide>
        <p15:guide id="17" pos="3345">
          <p15:clr>
            <a:srgbClr val="E46962"/>
          </p15:clr>
        </p15:guide>
        <p15:guide id="18" orient="horz" pos="2514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pcdn.web.wsu.edu/wp-medicine/uploads/sites/3190/2023/03/WSUMED-MD-Mission-Alignment-Worksheet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bettereducate.com/uploads/file/42788_LearningSprintBooklet_LearningSprintBooklet.pdf" TargetMode="External"/><Relationship Id="rId5" Type="http://schemas.openxmlformats.org/officeDocument/2006/relationships/hyperlink" Target="https://www.youtube.com/watch?v=2-x_6IUi6ZY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G.Gallo@everway.co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4.png"/><Relationship Id="rId4" Type="http://schemas.openxmlformats.org/officeDocument/2006/relationships/hyperlink" Target="http://www.linkedin.com/in/glenna-wright-gallo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3"/>
          <p:cNvSpPr txBox="1">
            <a:spLocks noGrp="1"/>
          </p:cNvSpPr>
          <p:nvPr>
            <p:ph type="title"/>
          </p:nvPr>
        </p:nvSpPr>
        <p:spPr>
          <a:xfrm>
            <a:off x="540000" y="630000"/>
            <a:ext cx="5197500" cy="143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Anchored in Mission, Ready for Change</a:t>
            </a:r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ubTitle" idx="1"/>
          </p:nvPr>
        </p:nvSpPr>
        <p:spPr>
          <a:xfrm>
            <a:off x="556350" y="2044939"/>
            <a:ext cx="5197500" cy="620100"/>
          </a:xfrm>
          <a:prstGeom prst="rect">
            <a:avLst/>
          </a:prstGeom>
        </p:spPr>
        <p:txBody>
          <a:bodyPr spcFirstLastPara="1" wrap="square" lIns="0" tIns="7200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Strengthening Systems with Strategy and Innovation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F0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45450" y="0"/>
            <a:ext cx="40986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F21F53-6C29-E642-0602-79B51ECB17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0000" y="-572700"/>
            <a:ext cx="8520600" cy="572700"/>
          </a:xfrm>
        </p:spPr>
        <p:txBody>
          <a:bodyPr spcFirstLastPara="1" wrap="square" lIns="0" tIns="0" rIns="0" bIns="0" anchor="b" anchorCtr="0">
            <a:normAutofit/>
          </a:bodyPr>
          <a:lstStyle/>
          <a:p>
            <a:r>
              <a:rPr lang="en-US" dirty="0"/>
              <a:t>Traditional v innovative compliance models</a:t>
            </a:r>
          </a:p>
        </p:txBody>
      </p:sp>
      <p:sp>
        <p:nvSpPr>
          <p:cNvPr id="215" name="Google Shape;215;p42"/>
          <p:cNvSpPr txBox="1"/>
          <p:nvPr/>
        </p:nvSpPr>
        <p:spPr>
          <a:xfrm>
            <a:off x="316100" y="270000"/>
            <a:ext cx="4212000" cy="10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200">
                <a:solidFill>
                  <a:schemeClr val="dk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Traditional compliance model </a:t>
            </a:r>
            <a:endParaRPr sz="3200" i="0" u="none" strike="noStrike" cap="none">
              <a:solidFill>
                <a:schemeClr val="dk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sp>
        <p:nvSpPr>
          <p:cNvPr id="213" name="Google Shape;213;p42"/>
          <p:cNvSpPr txBox="1"/>
          <p:nvPr/>
        </p:nvSpPr>
        <p:spPr>
          <a:xfrm>
            <a:off x="498147" y="1641140"/>
            <a:ext cx="3300600" cy="11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2400"/>
              <a:buFont typeface="Figtree"/>
              <a:buChar char="●"/>
            </a:pPr>
            <a:r>
              <a:rPr lang="en-GB" sz="2400">
                <a:latin typeface="Figtree"/>
                <a:ea typeface="Figtree"/>
                <a:cs typeface="Figtree"/>
                <a:sym typeface="Figtree"/>
              </a:rPr>
              <a:t>Correction-focused</a:t>
            </a:r>
            <a:endParaRPr sz="2400">
              <a:latin typeface="Figtree"/>
              <a:ea typeface="Figtree"/>
              <a:cs typeface="Figtree"/>
              <a:sym typeface="Figtree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"/>
              <a:buChar char="●"/>
            </a:pPr>
            <a:r>
              <a:rPr lang="en-GB" sz="2400">
                <a:latin typeface="Figtree"/>
                <a:ea typeface="Figtree"/>
                <a:cs typeface="Figtree"/>
                <a:sym typeface="Figtree"/>
              </a:rPr>
              <a:t>Box-checking</a:t>
            </a:r>
            <a:endParaRPr sz="2400">
              <a:latin typeface="Figtree"/>
              <a:ea typeface="Figtree"/>
              <a:cs typeface="Figtree"/>
              <a:sym typeface="Figtree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"/>
              <a:buChar char="●"/>
            </a:pPr>
            <a:r>
              <a:rPr lang="en-GB" sz="2400">
                <a:latin typeface="Figtree"/>
                <a:ea typeface="Figtree"/>
                <a:cs typeface="Figtree"/>
                <a:sym typeface="Figtree"/>
              </a:rPr>
              <a:t>Mandatory, disconnected training</a:t>
            </a:r>
            <a:endParaRPr sz="2400">
              <a:latin typeface="Figtree"/>
              <a:ea typeface="Figtree"/>
              <a:cs typeface="Figtree"/>
              <a:sym typeface="Figtree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"/>
              <a:buChar char="●"/>
            </a:pPr>
            <a:r>
              <a:rPr lang="en-GB" sz="2400">
                <a:latin typeface="Figtree"/>
                <a:ea typeface="Figtree"/>
                <a:cs typeface="Figtree"/>
                <a:sym typeface="Figtree"/>
              </a:rPr>
              <a:t>Measure completion</a:t>
            </a:r>
            <a:endParaRPr sz="24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218" name="Google Shape;218;p42"/>
          <p:cNvSpPr txBox="1"/>
          <p:nvPr/>
        </p:nvSpPr>
        <p:spPr>
          <a:xfrm>
            <a:off x="5318375" y="270000"/>
            <a:ext cx="3833700" cy="10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2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Innovative compliance model </a:t>
            </a:r>
            <a:endParaRPr sz="3200" i="0" u="none" strike="noStrike" cap="none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sp>
        <p:nvSpPr>
          <p:cNvPr id="214" name="Google Shape;214;p42"/>
          <p:cNvSpPr txBox="1"/>
          <p:nvPr/>
        </p:nvSpPr>
        <p:spPr>
          <a:xfrm>
            <a:off x="5560700" y="1641150"/>
            <a:ext cx="3398100" cy="2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Char char="●"/>
            </a:pPr>
            <a:r>
              <a:rPr lang="en-GB" sz="24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Impact-focused</a:t>
            </a:r>
            <a:endParaRPr sz="24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Char char="●"/>
            </a:pPr>
            <a:r>
              <a:rPr lang="en-GB" sz="24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Learning-oriented</a:t>
            </a:r>
            <a:endParaRPr sz="24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Char char="●"/>
            </a:pPr>
            <a:r>
              <a:rPr lang="en-GB" sz="24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Interactive, real-world learning</a:t>
            </a:r>
            <a:endParaRPr sz="24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Char char="●"/>
            </a:pPr>
            <a:r>
              <a:rPr lang="en-GB" sz="24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Measure outcomes</a:t>
            </a:r>
            <a:endParaRPr sz="2400" b="1">
              <a:solidFill>
                <a:srgbClr val="FCF5ED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216" name="Google Shape;216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90314" y="2131965"/>
            <a:ext cx="367870" cy="879577"/>
          </a:xfrm>
          <a:custGeom>
            <a:avLst/>
            <a:gdLst/>
            <a:ahLst/>
            <a:cxnLst/>
            <a:rect l="l" t="t" r="r" b="b"/>
            <a:pathLst>
              <a:path w="70507" h="168582" extrusionOk="0">
                <a:moveTo>
                  <a:pt x="0" y="1"/>
                </a:moveTo>
                <a:lnTo>
                  <a:pt x="0" y="168581"/>
                </a:lnTo>
                <a:lnTo>
                  <a:pt x="55" y="164698"/>
                </a:lnTo>
                <a:lnTo>
                  <a:pt x="711" y="157204"/>
                </a:lnTo>
                <a:lnTo>
                  <a:pt x="2079" y="149875"/>
                </a:lnTo>
                <a:lnTo>
                  <a:pt x="4048" y="142818"/>
                </a:lnTo>
                <a:lnTo>
                  <a:pt x="6564" y="135981"/>
                </a:lnTo>
                <a:lnTo>
                  <a:pt x="9682" y="129472"/>
                </a:lnTo>
                <a:lnTo>
                  <a:pt x="13346" y="123236"/>
                </a:lnTo>
                <a:lnTo>
                  <a:pt x="17504" y="117384"/>
                </a:lnTo>
                <a:lnTo>
                  <a:pt x="22153" y="111914"/>
                </a:lnTo>
                <a:lnTo>
                  <a:pt x="27240" y="106827"/>
                </a:lnTo>
                <a:lnTo>
                  <a:pt x="32764" y="102177"/>
                </a:lnTo>
                <a:lnTo>
                  <a:pt x="38672" y="97966"/>
                </a:lnTo>
                <a:lnTo>
                  <a:pt x="44907" y="94301"/>
                </a:lnTo>
                <a:lnTo>
                  <a:pt x="51526" y="91128"/>
                </a:lnTo>
                <a:lnTo>
                  <a:pt x="58418" y="88503"/>
                </a:lnTo>
                <a:lnTo>
                  <a:pt x="65584" y="86479"/>
                </a:lnTo>
                <a:lnTo>
                  <a:pt x="69248" y="85713"/>
                </a:lnTo>
                <a:lnTo>
                  <a:pt x="69303" y="85659"/>
                </a:lnTo>
                <a:lnTo>
                  <a:pt x="69412" y="85604"/>
                </a:lnTo>
                <a:lnTo>
                  <a:pt x="69850" y="85440"/>
                </a:lnTo>
                <a:lnTo>
                  <a:pt x="70397" y="84729"/>
                </a:lnTo>
                <a:lnTo>
                  <a:pt x="70506" y="84236"/>
                </a:lnTo>
                <a:lnTo>
                  <a:pt x="70397" y="83744"/>
                </a:lnTo>
                <a:lnTo>
                  <a:pt x="69850" y="83088"/>
                </a:lnTo>
                <a:lnTo>
                  <a:pt x="69412" y="82978"/>
                </a:lnTo>
                <a:lnTo>
                  <a:pt x="69303" y="82924"/>
                </a:lnTo>
                <a:lnTo>
                  <a:pt x="69248" y="82869"/>
                </a:lnTo>
                <a:lnTo>
                  <a:pt x="65584" y="82103"/>
                </a:lnTo>
                <a:lnTo>
                  <a:pt x="58418" y="80079"/>
                </a:lnTo>
                <a:lnTo>
                  <a:pt x="51526" y="77399"/>
                </a:lnTo>
                <a:lnTo>
                  <a:pt x="44907" y="74227"/>
                </a:lnTo>
                <a:lnTo>
                  <a:pt x="38672" y="70562"/>
                </a:lnTo>
                <a:lnTo>
                  <a:pt x="32764" y="66350"/>
                </a:lnTo>
                <a:lnTo>
                  <a:pt x="27240" y="61701"/>
                </a:lnTo>
                <a:lnTo>
                  <a:pt x="22153" y="56614"/>
                </a:lnTo>
                <a:lnTo>
                  <a:pt x="17504" y="51144"/>
                </a:lnTo>
                <a:lnTo>
                  <a:pt x="13346" y="45291"/>
                </a:lnTo>
                <a:lnTo>
                  <a:pt x="9682" y="39055"/>
                </a:lnTo>
                <a:lnTo>
                  <a:pt x="6564" y="32546"/>
                </a:lnTo>
                <a:lnTo>
                  <a:pt x="4048" y="25709"/>
                </a:lnTo>
                <a:lnTo>
                  <a:pt x="2079" y="18653"/>
                </a:lnTo>
                <a:lnTo>
                  <a:pt x="711" y="11323"/>
                </a:lnTo>
                <a:lnTo>
                  <a:pt x="55" y="3830"/>
                </a:lnTo>
                <a:lnTo>
                  <a:pt x="0" y="1"/>
                </a:lnTo>
                <a:close/>
              </a:path>
            </a:pathLst>
          </a:custGeom>
          <a:solidFill>
            <a:srgbClr val="FAF6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5432" y="2194966"/>
            <a:ext cx="315166" cy="753562"/>
          </a:xfrm>
          <a:custGeom>
            <a:avLst/>
            <a:gdLst/>
            <a:ahLst/>
            <a:cxnLst/>
            <a:rect l="l" t="t" r="r" b="b"/>
            <a:pathLst>
              <a:path w="70507" h="168582" extrusionOk="0">
                <a:moveTo>
                  <a:pt x="0" y="1"/>
                </a:moveTo>
                <a:lnTo>
                  <a:pt x="0" y="168581"/>
                </a:lnTo>
                <a:lnTo>
                  <a:pt x="55" y="164698"/>
                </a:lnTo>
                <a:lnTo>
                  <a:pt x="711" y="157204"/>
                </a:lnTo>
                <a:lnTo>
                  <a:pt x="2079" y="149875"/>
                </a:lnTo>
                <a:lnTo>
                  <a:pt x="4048" y="142818"/>
                </a:lnTo>
                <a:lnTo>
                  <a:pt x="6564" y="135981"/>
                </a:lnTo>
                <a:lnTo>
                  <a:pt x="9682" y="129472"/>
                </a:lnTo>
                <a:lnTo>
                  <a:pt x="13346" y="123236"/>
                </a:lnTo>
                <a:lnTo>
                  <a:pt x="17504" y="117384"/>
                </a:lnTo>
                <a:lnTo>
                  <a:pt x="22153" y="111914"/>
                </a:lnTo>
                <a:lnTo>
                  <a:pt x="27240" y="106827"/>
                </a:lnTo>
                <a:lnTo>
                  <a:pt x="32764" y="102177"/>
                </a:lnTo>
                <a:lnTo>
                  <a:pt x="38672" y="97966"/>
                </a:lnTo>
                <a:lnTo>
                  <a:pt x="44907" y="94301"/>
                </a:lnTo>
                <a:lnTo>
                  <a:pt x="51526" y="91128"/>
                </a:lnTo>
                <a:lnTo>
                  <a:pt x="58418" y="88503"/>
                </a:lnTo>
                <a:lnTo>
                  <a:pt x="65584" y="86479"/>
                </a:lnTo>
                <a:lnTo>
                  <a:pt x="69248" y="85713"/>
                </a:lnTo>
                <a:lnTo>
                  <a:pt x="69303" y="85659"/>
                </a:lnTo>
                <a:lnTo>
                  <a:pt x="69412" y="85604"/>
                </a:lnTo>
                <a:lnTo>
                  <a:pt x="69850" y="85440"/>
                </a:lnTo>
                <a:lnTo>
                  <a:pt x="70397" y="84729"/>
                </a:lnTo>
                <a:lnTo>
                  <a:pt x="70506" y="84236"/>
                </a:lnTo>
                <a:lnTo>
                  <a:pt x="70397" y="83744"/>
                </a:lnTo>
                <a:lnTo>
                  <a:pt x="69850" y="83088"/>
                </a:lnTo>
                <a:lnTo>
                  <a:pt x="69412" y="82978"/>
                </a:lnTo>
                <a:lnTo>
                  <a:pt x="69303" y="82924"/>
                </a:lnTo>
                <a:lnTo>
                  <a:pt x="69248" y="82869"/>
                </a:lnTo>
                <a:lnTo>
                  <a:pt x="65584" y="82103"/>
                </a:lnTo>
                <a:lnTo>
                  <a:pt x="58418" y="80079"/>
                </a:lnTo>
                <a:lnTo>
                  <a:pt x="51526" y="77399"/>
                </a:lnTo>
                <a:lnTo>
                  <a:pt x="44907" y="74227"/>
                </a:lnTo>
                <a:lnTo>
                  <a:pt x="38672" y="70562"/>
                </a:lnTo>
                <a:lnTo>
                  <a:pt x="32764" y="66350"/>
                </a:lnTo>
                <a:lnTo>
                  <a:pt x="27240" y="61701"/>
                </a:lnTo>
                <a:lnTo>
                  <a:pt x="22153" y="56614"/>
                </a:lnTo>
                <a:lnTo>
                  <a:pt x="17504" y="51144"/>
                </a:lnTo>
                <a:lnTo>
                  <a:pt x="13346" y="45291"/>
                </a:lnTo>
                <a:lnTo>
                  <a:pt x="9682" y="39055"/>
                </a:lnTo>
                <a:lnTo>
                  <a:pt x="6564" y="32546"/>
                </a:lnTo>
                <a:lnTo>
                  <a:pt x="4048" y="25709"/>
                </a:lnTo>
                <a:lnTo>
                  <a:pt x="2079" y="18653"/>
                </a:lnTo>
                <a:lnTo>
                  <a:pt x="711" y="11323"/>
                </a:lnTo>
                <a:lnTo>
                  <a:pt x="55" y="3830"/>
                </a:lnTo>
                <a:lnTo>
                  <a:pt x="0" y="1"/>
                </a:lnTo>
                <a:close/>
              </a:path>
            </a:pathLst>
          </a:custGeom>
          <a:solidFill>
            <a:srgbClr val="FAF6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3"/>
          <p:cNvSpPr txBox="1">
            <a:spLocks noGrp="1"/>
          </p:cNvSpPr>
          <p:nvPr>
            <p:ph type="title" idx="4294967295"/>
          </p:nvPr>
        </p:nvSpPr>
        <p:spPr>
          <a:xfrm>
            <a:off x="0" y="806600"/>
            <a:ext cx="9144000" cy="183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rgbClr val="BFBDBA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Putting the anchors into action</a:t>
            </a:r>
            <a:endParaRPr sz="4400">
              <a:solidFill>
                <a:srgbClr val="FAF6F0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224" name="Google Shape;224;p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735" y="3433500"/>
            <a:ext cx="7326531" cy="171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4"/>
          <p:cNvSpPr txBox="1">
            <a:spLocks noGrp="1"/>
          </p:cNvSpPr>
          <p:nvPr>
            <p:ph type="title" idx="4294967295"/>
          </p:nvPr>
        </p:nvSpPr>
        <p:spPr>
          <a:xfrm>
            <a:off x="270000" y="454325"/>
            <a:ext cx="8514300" cy="698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gtree"/>
                <a:ea typeface="Figtree"/>
                <a:cs typeface="Figtree"/>
                <a:sym typeface="Figtree"/>
              </a:rPr>
              <a:t>Innovating IDEA Dispute Resolution</a:t>
            </a:r>
            <a:endParaRPr kumimoji="0" lang="en-GB" sz="3500" b="0" i="0" u="none" strike="noStrike" kern="0" cap="none" spc="0" normalizeH="0" baseline="0" noProof="0" dirty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pic>
        <p:nvPicPr>
          <p:cNvPr id="230" name="Google Shape;230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633200" y="321050"/>
            <a:ext cx="1104699" cy="26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4"/>
          <p:cNvSpPr/>
          <p:nvPr/>
        </p:nvSpPr>
        <p:spPr>
          <a:xfrm>
            <a:off x="414975" y="1315775"/>
            <a:ext cx="2644800" cy="3384600"/>
          </a:xfrm>
          <a:prstGeom prst="roundRect">
            <a:avLst>
              <a:gd name="adj" fmla="val 5806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ADADAD">
                <a:alpha val="50000"/>
              </a:srgbClr>
            </a:outerShdw>
          </a:effectLst>
        </p:spPr>
        <p:txBody>
          <a:bodyPr spcFirstLastPara="1" wrap="square" lIns="180000" tIns="270000" rIns="180000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1D1D1F"/>
                </a:solidFill>
                <a:highlight>
                  <a:srgbClr val="7DD8FF"/>
                </a:highlight>
                <a:latin typeface="Figtree"/>
                <a:ea typeface="Figtree"/>
                <a:cs typeface="Figtree"/>
                <a:sym typeface="Figtree"/>
              </a:rPr>
              <a:t>Shared goal</a:t>
            </a:r>
            <a:endParaRPr sz="1800" b="1">
              <a:solidFill>
                <a:srgbClr val="1D1D1F"/>
              </a:solidFill>
              <a:highlight>
                <a:srgbClr val="7DD8FF"/>
              </a:highlight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>
                <a:latin typeface="Figtree"/>
                <a:ea typeface="Figtree"/>
                <a:cs typeface="Figtree"/>
                <a:sym typeface="Figtree"/>
              </a:rPr>
              <a:t>Minnesota’s collaborative IEP facilitation program</a:t>
            </a:r>
            <a:endParaRPr sz="2200"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sz="1800"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233" name="Google Shape;233;p44"/>
          <p:cNvSpPr/>
          <p:nvPr/>
        </p:nvSpPr>
        <p:spPr>
          <a:xfrm>
            <a:off x="3249600" y="1315775"/>
            <a:ext cx="2644800" cy="3384600"/>
          </a:xfrm>
          <a:prstGeom prst="roundRect">
            <a:avLst>
              <a:gd name="adj" fmla="val 5806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ADADAD">
                <a:alpha val="50000"/>
              </a:srgbClr>
            </a:outerShdw>
          </a:effectLst>
        </p:spPr>
        <p:txBody>
          <a:bodyPr spcFirstLastPara="1" wrap="square" lIns="180000" tIns="270000" rIns="180000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1D1D1F"/>
                </a:solidFill>
                <a:highlight>
                  <a:srgbClr val="D2D1FF"/>
                </a:highlight>
                <a:latin typeface="Figtree"/>
                <a:ea typeface="Figtree"/>
                <a:cs typeface="Figtree"/>
                <a:sym typeface="Figtree"/>
              </a:rPr>
              <a:t>Accessible, inclusive communication</a:t>
            </a:r>
            <a:endParaRPr sz="1800"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>
                <a:latin typeface="Figtree"/>
                <a:ea typeface="Figtree"/>
                <a:cs typeface="Figtree"/>
                <a:sym typeface="Figtree"/>
              </a:rPr>
              <a:t>New Mexico’s bilingual dispute resolution services</a:t>
            </a:r>
            <a:endParaRPr sz="2000"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800"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231" name="Google Shape;231;p44"/>
          <p:cNvSpPr/>
          <p:nvPr/>
        </p:nvSpPr>
        <p:spPr>
          <a:xfrm>
            <a:off x="6084225" y="1315775"/>
            <a:ext cx="2644800" cy="3384600"/>
          </a:xfrm>
          <a:prstGeom prst="roundRect">
            <a:avLst>
              <a:gd name="adj" fmla="val 5806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ADADAD">
                <a:alpha val="50000"/>
              </a:srgbClr>
            </a:outerShdw>
          </a:effectLst>
        </p:spPr>
        <p:txBody>
          <a:bodyPr spcFirstLastPara="1" wrap="square" lIns="180000" tIns="270000" rIns="180000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1D1D1F"/>
                </a:solidFill>
                <a:highlight>
                  <a:srgbClr val="FCD46D"/>
                </a:highlight>
                <a:latin typeface="Figtree"/>
                <a:ea typeface="Figtree"/>
                <a:cs typeface="Figtree"/>
                <a:sym typeface="Figtree"/>
              </a:rPr>
              <a:t>Dispute resolution as early warning</a:t>
            </a:r>
            <a:endParaRPr sz="1800" b="1">
              <a:solidFill>
                <a:srgbClr val="1D1D1F"/>
              </a:solidFill>
              <a:highlight>
                <a:srgbClr val="FCD46D"/>
              </a:highlight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>
                <a:latin typeface="Figtree"/>
                <a:ea typeface="Figtree"/>
                <a:cs typeface="Figtree"/>
                <a:sym typeface="Figtree"/>
              </a:rPr>
              <a:t>Oregon’s early resolution and mediation initiative</a:t>
            </a:r>
            <a:endParaRPr sz="20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sz="1800" b="1"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F0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5"/>
          <p:cNvSpPr txBox="1">
            <a:spLocks noGrp="1"/>
          </p:cNvSpPr>
          <p:nvPr>
            <p:ph type="title" idx="4294967295"/>
          </p:nvPr>
        </p:nvSpPr>
        <p:spPr>
          <a:xfrm>
            <a:off x="270000" y="454325"/>
            <a:ext cx="8514300" cy="698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gtree"/>
                <a:ea typeface="Figtree"/>
                <a:cs typeface="Figtree"/>
                <a:sym typeface="Figtree"/>
              </a:rPr>
              <a:t>Moving innovation forward</a:t>
            </a:r>
            <a:endParaRPr kumimoji="0" lang="en-GB" sz="3500" b="0" i="0" u="none" strike="noStrike" kern="0" cap="none" spc="0" normalizeH="0" baseline="0" noProof="0" dirty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sp>
        <p:nvSpPr>
          <p:cNvPr id="238" name="Google Shape;238;p45"/>
          <p:cNvSpPr txBox="1"/>
          <p:nvPr/>
        </p:nvSpPr>
        <p:spPr>
          <a:xfrm>
            <a:off x="720000" y="1440000"/>
            <a:ext cx="7778400" cy="3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gtree"/>
              <a:buAutoNum type="arabicPeriod"/>
            </a:pPr>
            <a:r>
              <a:rPr lang="en-GB" sz="1800">
                <a:latin typeface="Figtree"/>
                <a:ea typeface="Figtree"/>
                <a:cs typeface="Figtree"/>
                <a:sym typeface="Figtree"/>
              </a:rPr>
              <a:t>Set a </a:t>
            </a:r>
            <a:r>
              <a:rPr lang="en-GB" sz="1800" b="1">
                <a:latin typeface="Figtree"/>
                <a:ea typeface="Figtree"/>
                <a:cs typeface="Figtree"/>
                <a:sym typeface="Figtree"/>
              </a:rPr>
              <a:t>clear goal</a:t>
            </a:r>
            <a:r>
              <a:rPr lang="en-GB" sz="1800">
                <a:latin typeface="Figtree"/>
                <a:ea typeface="Figtree"/>
                <a:cs typeface="Figtree"/>
                <a:sym typeface="Figtree"/>
              </a:rPr>
              <a:t> for enhancing dispute resolution or IEP practices in your organization.</a:t>
            </a:r>
            <a:endParaRPr sz="1800">
              <a:latin typeface="Figtree"/>
              <a:ea typeface="Figtree"/>
              <a:cs typeface="Figtree"/>
              <a:sym typeface="Figtree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gtree"/>
              <a:buAutoNum type="arabicPeriod"/>
            </a:pPr>
            <a:r>
              <a:rPr lang="en-GB" sz="1800">
                <a:latin typeface="Figtree"/>
                <a:ea typeface="Figtree"/>
                <a:cs typeface="Figtree"/>
                <a:sym typeface="Figtree"/>
              </a:rPr>
              <a:t>Plan a team discussion to </a:t>
            </a:r>
            <a:r>
              <a:rPr lang="en-GB" sz="1800" b="1">
                <a:latin typeface="Figtree"/>
                <a:ea typeface="Figtree"/>
                <a:cs typeface="Figtree"/>
                <a:sym typeface="Figtree"/>
              </a:rPr>
              <a:t>brainstorm new ways</a:t>
            </a:r>
            <a:r>
              <a:rPr lang="en-GB" sz="1800">
                <a:latin typeface="Figtree"/>
                <a:ea typeface="Figtree"/>
                <a:cs typeface="Figtree"/>
                <a:sym typeface="Figtree"/>
              </a:rPr>
              <a:t> of fostering collaboration and inclusive communication.</a:t>
            </a:r>
            <a:endParaRPr sz="1800">
              <a:latin typeface="Figtree"/>
              <a:ea typeface="Figtree"/>
              <a:cs typeface="Figtree"/>
              <a:sym typeface="Figtree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gtree"/>
              <a:buAutoNum type="arabicPeriod"/>
            </a:pPr>
            <a:r>
              <a:rPr lang="en-GB" sz="1800">
                <a:latin typeface="Figtree"/>
                <a:ea typeface="Figtree"/>
                <a:cs typeface="Figtree"/>
                <a:sym typeface="Figtree"/>
              </a:rPr>
              <a:t>Pilot an </a:t>
            </a:r>
            <a:r>
              <a:rPr lang="en-GB" sz="1800" b="1">
                <a:latin typeface="Figtree"/>
                <a:ea typeface="Figtree"/>
                <a:cs typeface="Figtree"/>
                <a:sym typeface="Figtree"/>
              </a:rPr>
              <a:t>early intervention strategy</a:t>
            </a:r>
            <a:r>
              <a:rPr lang="en-GB" sz="1800">
                <a:latin typeface="Figtree"/>
                <a:ea typeface="Figtree"/>
                <a:cs typeface="Figtree"/>
                <a:sym typeface="Figtree"/>
              </a:rPr>
              <a:t>, such as mediation or facilitation, to address issues before escalation.</a:t>
            </a:r>
            <a:endParaRPr sz="1800">
              <a:latin typeface="Figtree"/>
              <a:ea typeface="Figtree"/>
              <a:cs typeface="Figtree"/>
              <a:sym typeface="Figtree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gtree"/>
              <a:buAutoNum type="arabicPeriod"/>
            </a:pPr>
            <a:r>
              <a:rPr lang="en-GB" sz="1800" b="1">
                <a:latin typeface="Figtree"/>
                <a:ea typeface="Figtree"/>
                <a:cs typeface="Figtree"/>
                <a:sym typeface="Figtree"/>
              </a:rPr>
              <a:t>Invest in tools or training</a:t>
            </a:r>
            <a:r>
              <a:rPr lang="en-GB" sz="1800">
                <a:latin typeface="Figtree"/>
                <a:ea typeface="Figtree"/>
                <a:cs typeface="Figtree"/>
                <a:sym typeface="Figtree"/>
              </a:rPr>
              <a:t> that expand language access and equitable participation for all families.</a:t>
            </a:r>
            <a:endParaRPr sz="1800">
              <a:latin typeface="Figtree"/>
              <a:ea typeface="Figtree"/>
              <a:cs typeface="Figtree"/>
              <a:sym typeface="Figtree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gtree"/>
              <a:buAutoNum type="arabicPeriod"/>
            </a:pPr>
            <a:r>
              <a:rPr lang="en-GB" sz="1800" b="1">
                <a:latin typeface="Figtree"/>
                <a:ea typeface="Figtree"/>
                <a:cs typeface="Figtree"/>
                <a:sym typeface="Figtree"/>
              </a:rPr>
              <a:t>Commit to tracking impact and sharing lessons </a:t>
            </a:r>
            <a:r>
              <a:rPr lang="en-GB" sz="1800">
                <a:latin typeface="Figtree"/>
                <a:ea typeface="Figtree"/>
                <a:cs typeface="Figtree"/>
                <a:sym typeface="Figtree"/>
              </a:rPr>
              <a:t>learned to drive continuous improvement and system transformation.</a:t>
            </a:r>
            <a:endParaRPr sz="1800"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239" name="Google Shape;239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636850" y="304810"/>
            <a:ext cx="1126149" cy="27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F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6"/>
          <p:cNvSpPr txBox="1">
            <a:spLocks noGrp="1"/>
          </p:cNvSpPr>
          <p:nvPr>
            <p:ph type="title" idx="4294967295"/>
          </p:nvPr>
        </p:nvSpPr>
        <p:spPr>
          <a:xfrm>
            <a:off x="754424" y="586650"/>
            <a:ext cx="2089800" cy="1232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AF6F0"/>
                </a:solidFill>
                <a:effectLst/>
                <a:uLnTx/>
                <a:uFillTx/>
                <a:latin typeface="Figtree SemiBold"/>
                <a:ea typeface="Figtree SemiBold"/>
                <a:cs typeface="Figtree SemiBold"/>
                <a:sym typeface="Figtree SemiBold"/>
              </a:rPr>
              <a:t>Practice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FAF6F0"/>
              </a:solidFill>
              <a:effectLst/>
              <a:uLnTx/>
              <a:uFillTx/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AF6F0"/>
                </a:solidFill>
                <a:effectLst/>
                <a:uLnTx/>
                <a:uFillTx/>
                <a:latin typeface="Figtree SemiBold"/>
                <a:ea typeface="Figtree SemiBold"/>
                <a:cs typeface="Figtree SemiBold"/>
                <a:sym typeface="Figtree SemiBold"/>
              </a:rPr>
              <a:t>Turning policy change into mission-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AF6F0"/>
                </a:solidFill>
                <a:effectLst/>
                <a:uLnTx/>
                <a:uFillTx/>
                <a:latin typeface="Figtree SemiBold"/>
                <a:ea typeface="Figtree SemiBold"/>
                <a:cs typeface="Figtree SemiBold"/>
                <a:sym typeface="Figtree SemiBold"/>
              </a:rPr>
              <a:t>driven action</a:t>
            </a:r>
          </a:p>
        </p:txBody>
      </p:sp>
      <p:sp>
        <p:nvSpPr>
          <p:cNvPr id="246" name="Google Shape;246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 flipH="1">
            <a:off x="2955125" y="2452050"/>
            <a:ext cx="900000" cy="36000"/>
          </a:xfrm>
          <a:prstGeom prst="rect">
            <a:avLst/>
          </a:prstGeom>
          <a:solidFill>
            <a:srgbClr val="B6B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247" name="Google Shape;247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 flipH="1">
            <a:off x="2847125" y="3917250"/>
            <a:ext cx="1116000" cy="36000"/>
          </a:xfrm>
          <a:prstGeom prst="rect">
            <a:avLst/>
          </a:prstGeom>
          <a:solidFill>
            <a:srgbClr val="23C2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248" name="Google Shape;248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2955145" y="1094709"/>
            <a:ext cx="900000" cy="36300"/>
          </a:xfrm>
          <a:prstGeom prst="rect">
            <a:avLst/>
          </a:prstGeom>
          <a:solidFill>
            <a:srgbClr val="FCD4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249" name="Google Shape;249;p46"/>
          <p:cNvSpPr txBox="1"/>
          <p:nvPr/>
        </p:nvSpPr>
        <p:spPr>
          <a:xfrm>
            <a:off x="3748052" y="662850"/>
            <a:ext cx="47769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AF6F0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Safe Learning → Step 1: Look Back</a:t>
            </a:r>
            <a:endParaRPr sz="2000">
              <a:solidFill>
                <a:srgbClr val="FAF6F0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200"/>
              <a:buFont typeface="Figtree Medium"/>
              <a:buChar char="●"/>
            </a:pPr>
            <a:r>
              <a:rPr lang="en-GB" sz="1200">
                <a:solidFill>
                  <a:srgbClr val="FAF6F0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Recall one corrective action you’ve been involved in. What was the issue? What fix was chosen?</a:t>
            </a: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200"/>
              <a:buFont typeface="Figtree Medium"/>
              <a:buChar char="●"/>
            </a:pPr>
            <a:r>
              <a:rPr lang="en-GB" sz="1200">
                <a:solidFill>
                  <a:srgbClr val="FAF6F0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Did it protect or strengthen learning and progress?</a:t>
            </a: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35999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pic>
        <p:nvPicPr>
          <p:cNvPr id="250" name="Google Shape;250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3200" y="321050"/>
            <a:ext cx="1104699" cy="26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6"/>
          <p:cNvSpPr txBox="1"/>
          <p:nvPr/>
        </p:nvSpPr>
        <p:spPr>
          <a:xfrm>
            <a:off x="3713326" y="2033275"/>
            <a:ext cx="46899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AF6F0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Every Voice → Step 2: Check Impact</a:t>
            </a:r>
            <a:endParaRPr sz="2000">
              <a:solidFill>
                <a:srgbClr val="FAF6F0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200"/>
              <a:buFont typeface="Figtree Medium"/>
              <a:buChar char="●"/>
            </a:pPr>
            <a:r>
              <a:rPr lang="en-GB" sz="1200">
                <a:solidFill>
                  <a:srgbClr val="FAF6F0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Did the action shift adult practice in a way families or students could see or feel?</a:t>
            </a: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F6F0"/>
              </a:buClr>
              <a:buSzPts val="1200"/>
              <a:buFont typeface="Figtree Medium"/>
              <a:buChar char="●"/>
            </a:pPr>
            <a:r>
              <a:rPr lang="en-GB" sz="1200">
                <a:solidFill>
                  <a:srgbClr val="FAF6F0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Could a student describe a better experience as a result?</a:t>
            </a: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sp>
        <p:nvSpPr>
          <p:cNvPr id="245" name="Google Shape;245;p46"/>
          <p:cNvSpPr txBox="1"/>
          <p:nvPr/>
        </p:nvSpPr>
        <p:spPr>
          <a:xfrm>
            <a:off x="3748052" y="3377250"/>
            <a:ext cx="49899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AF6F0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Meaningful Change → Step 3: Redesign</a:t>
            </a:r>
            <a:endParaRPr sz="2000">
              <a:solidFill>
                <a:srgbClr val="FAF6F0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Figtree"/>
              <a:buChar char="●"/>
            </a:pPr>
            <a:r>
              <a:rPr lang="en-GB" sz="12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What alternate approach could both correct the issue </a:t>
            </a:r>
            <a:r>
              <a:rPr lang="en-GB" sz="1200" i="1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and</a:t>
            </a:r>
            <a:r>
              <a:rPr lang="en-GB" sz="12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 change practice?</a:t>
            </a:r>
            <a:endParaRPr sz="12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Figtree"/>
              <a:buChar char="●"/>
            </a:pPr>
            <a:r>
              <a:rPr lang="en-GB" sz="12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How could this support student preparation for life after school?</a:t>
            </a:r>
            <a:endParaRPr sz="1200">
              <a:solidFill>
                <a:srgbClr val="FAF6F0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7"/>
          <p:cNvSpPr txBox="1">
            <a:spLocks noGrp="1"/>
          </p:cNvSpPr>
          <p:nvPr>
            <p:ph type="title" idx="4294967295"/>
          </p:nvPr>
        </p:nvSpPr>
        <p:spPr>
          <a:xfrm>
            <a:off x="270000" y="454325"/>
            <a:ext cx="8514300" cy="698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gtree"/>
                <a:ea typeface="Figtree"/>
                <a:cs typeface="Figtree"/>
                <a:sym typeface="Figtree"/>
              </a:rPr>
              <a:t>Real tools for real change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pic>
        <p:nvPicPr>
          <p:cNvPr id="258" name="Google Shape;258;p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633200" y="321050"/>
            <a:ext cx="1104699" cy="26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7"/>
          <p:cNvSpPr/>
          <p:nvPr/>
        </p:nvSpPr>
        <p:spPr>
          <a:xfrm>
            <a:off x="414975" y="1315775"/>
            <a:ext cx="2644800" cy="3384600"/>
          </a:xfrm>
          <a:prstGeom prst="roundRect">
            <a:avLst>
              <a:gd name="adj" fmla="val 5806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ADADAD">
                <a:alpha val="50000"/>
              </a:srgbClr>
            </a:outerShdw>
          </a:effectLst>
        </p:spPr>
        <p:txBody>
          <a:bodyPr spcFirstLastPara="1" wrap="square" lIns="180000" tIns="270000" rIns="180000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1D1D1F"/>
                </a:solidFill>
                <a:highlight>
                  <a:srgbClr val="7DD8FF"/>
                </a:highlight>
                <a:latin typeface="Figtree"/>
                <a:ea typeface="Figtree"/>
                <a:cs typeface="Figtree"/>
                <a:sym typeface="Figtree"/>
              </a:rPr>
              <a:t>Shared goal</a:t>
            </a:r>
            <a:endParaRPr sz="1800" b="1">
              <a:solidFill>
                <a:srgbClr val="1D1D1F"/>
              </a:solidFill>
              <a:highlight>
                <a:srgbClr val="7DD8FF"/>
              </a:highlight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>
                <a:latin typeface="Figtree"/>
                <a:ea typeface="Figtree"/>
                <a:cs typeface="Figtree"/>
                <a:sym typeface="Figtree"/>
              </a:rPr>
              <a:t>Co-Creating Student-Centered IEPs in Colorado</a:t>
            </a:r>
            <a:endParaRPr sz="2600"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sz="1800"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261" name="Google Shape;261;p47"/>
          <p:cNvSpPr/>
          <p:nvPr/>
        </p:nvSpPr>
        <p:spPr>
          <a:xfrm>
            <a:off x="3249600" y="1315775"/>
            <a:ext cx="2644800" cy="3384600"/>
          </a:xfrm>
          <a:prstGeom prst="roundRect">
            <a:avLst>
              <a:gd name="adj" fmla="val 5806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ADADAD">
                <a:alpha val="50000"/>
              </a:srgbClr>
            </a:outerShdw>
          </a:effectLst>
        </p:spPr>
        <p:txBody>
          <a:bodyPr spcFirstLastPara="1" wrap="square" lIns="180000" tIns="270000" rIns="180000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1D1D1F"/>
                </a:solidFill>
                <a:highlight>
                  <a:srgbClr val="D2D1FF"/>
                </a:highlight>
                <a:latin typeface="Figtree"/>
                <a:ea typeface="Figtree"/>
                <a:cs typeface="Figtree"/>
                <a:sym typeface="Figtree"/>
              </a:rPr>
              <a:t>Accessible, inclusive communication</a:t>
            </a:r>
            <a:endParaRPr sz="1800"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>
                <a:latin typeface="Figtree"/>
                <a:ea typeface="Figtree"/>
                <a:cs typeface="Figtree"/>
                <a:sym typeface="Figtree"/>
              </a:rPr>
              <a:t>Leveraging Technology for Equity in Texas</a:t>
            </a:r>
            <a:endParaRPr sz="1600"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800"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259" name="Google Shape;259;p47"/>
          <p:cNvSpPr/>
          <p:nvPr/>
        </p:nvSpPr>
        <p:spPr>
          <a:xfrm>
            <a:off x="6084225" y="1315775"/>
            <a:ext cx="2644800" cy="3384600"/>
          </a:xfrm>
          <a:prstGeom prst="roundRect">
            <a:avLst>
              <a:gd name="adj" fmla="val 5806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ADADAD">
                <a:alpha val="50000"/>
              </a:srgbClr>
            </a:outerShdw>
          </a:effectLst>
        </p:spPr>
        <p:txBody>
          <a:bodyPr spcFirstLastPara="1" wrap="square" lIns="180000" tIns="270000" rIns="180000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1D1D1F"/>
                </a:solidFill>
                <a:highlight>
                  <a:srgbClr val="FCD46D"/>
                </a:highlight>
                <a:latin typeface="Figtree"/>
                <a:ea typeface="Figtree"/>
                <a:cs typeface="Figtree"/>
                <a:sym typeface="Figtree"/>
              </a:rPr>
              <a:t>Dispute resolution as early warning</a:t>
            </a:r>
            <a:endParaRPr sz="1800" b="1">
              <a:solidFill>
                <a:srgbClr val="1D1D1F"/>
              </a:solidFill>
              <a:highlight>
                <a:srgbClr val="FCD46D"/>
              </a:highlight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>
                <a:latin typeface="Figtree"/>
                <a:ea typeface="Figtree"/>
                <a:cs typeface="Figtree"/>
                <a:sym typeface="Figtree"/>
              </a:rPr>
              <a:t>Peer Mediation and Proactive Support in Chicago</a:t>
            </a:r>
            <a:endParaRPr sz="24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sz="1800" b="1"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F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8"/>
          <p:cNvSpPr txBox="1">
            <a:spLocks noGrp="1"/>
          </p:cNvSpPr>
          <p:nvPr>
            <p:ph type="title" idx="4294967295"/>
          </p:nvPr>
        </p:nvSpPr>
        <p:spPr>
          <a:xfrm>
            <a:off x="754424" y="586650"/>
            <a:ext cx="2089800" cy="1232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solidFill>
                  <a:srgbClr val="FAF6F0"/>
                </a:solidFill>
                <a:effectLst/>
                <a:uLnTx/>
                <a:uFillTx/>
                <a:latin typeface="Figtree SemiBold"/>
                <a:ea typeface="Figtree SemiBold"/>
                <a:cs typeface="Figtree SemiBold"/>
                <a:sym typeface="Figtree SemiBold"/>
              </a:rPr>
              <a:t>Real-world tools and take-aways</a:t>
            </a:r>
          </a:p>
        </p:txBody>
      </p:sp>
      <p:sp>
        <p:nvSpPr>
          <p:cNvPr id="267" name="Google Shape;267;p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 flipH="1">
            <a:off x="2955125" y="2452050"/>
            <a:ext cx="900000" cy="36000"/>
          </a:xfrm>
          <a:prstGeom prst="rect">
            <a:avLst/>
          </a:prstGeom>
          <a:solidFill>
            <a:srgbClr val="B6B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268" name="Google Shape;268;p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 flipH="1">
            <a:off x="2847125" y="3917250"/>
            <a:ext cx="1116000" cy="36000"/>
          </a:xfrm>
          <a:prstGeom prst="rect">
            <a:avLst/>
          </a:prstGeom>
          <a:solidFill>
            <a:srgbClr val="23C2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269" name="Google Shape;269;p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2955145" y="1094709"/>
            <a:ext cx="900000" cy="36300"/>
          </a:xfrm>
          <a:prstGeom prst="rect">
            <a:avLst/>
          </a:prstGeom>
          <a:solidFill>
            <a:srgbClr val="FCD4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270" name="Google Shape;270;p48"/>
          <p:cNvSpPr txBox="1"/>
          <p:nvPr/>
        </p:nvSpPr>
        <p:spPr>
          <a:xfrm>
            <a:off x="3748052" y="662850"/>
            <a:ext cx="47769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u="sng">
                <a:solidFill>
                  <a:schemeClr val="hlink"/>
                </a:solidFill>
                <a:latin typeface="Figtree SemiBold"/>
                <a:ea typeface="Figtree SemiBold"/>
                <a:cs typeface="Figtree SemiBold"/>
                <a:sym typeface="Figtree SemiBold"/>
                <a:hlinkClick r:id="rId3"/>
              </a:rPr>
              <a:t>Mission-alignment worksheet</a:t>
            </a:r>
            <a:endParaRPr sz="2000">
              <a:solidFill>
                <a:srgbClr val="FAF6F0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Figtree"/>
              <a:buChar char="●"/>
            </a:pPr>
            <a:r>
              <a:rPr lang="en-GB" sz="12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Assists teams in aligning decisions and strategies directly with their core mission.</a:t>
            </a:r>
            <a:endParaRPr sz="12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Figtree"/>
              <a:buChar char="●"/>
            </a:pPr>
            <a:r>
              <a:rPr lang="en-GB" sz="12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Includes prompts to clarify who you serve, what you do, and why it matters</a:t>
            </a:r>
            <a:r>
              <a:rPr lang="en-GB" sz="1200">
                <a:latin typeface="Roboto"/>
                <a:ea typeface="Roboto"/>
                <a:cs typeface="Roboto"/>
                <a:sym typeface="Roboto"/>
              </a:rPr>
              <a:t>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35999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pic>
        <p:nvPicPr>
          <p:cNvPr id="271" name="Google Shape;271;p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3200" y="321050"/>
            <a:ext cx="1104699" cy="26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8"/>
          <p:cNvSpPr txBox="1"/>
          <p:nvPr/>
        </p:nvSpPr>
        <p:spPr>
          <a:xfrm>
            <a:off x="3713326" y="2033275"/>
            <a:ext cx="46899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u="sng">
                <a:solidFill>
                  <a:schemeClr val="hlink"/>
                </a:solidFill>
                <a:latin typeface="Figtree SemiBold"/>
                <a:ea typeface="Figtree SemiBold"/>
                <a:cs typeface="Figtree SemiBold"/>
                <a:sym typeface="Figtree SemiBold"/>
                <a:hlinkClick r:id="rId5"/>
              </a:rPr>
              <a:t>School data dashboard</a:t>
            </a:r>
            <a:endParaRPr sz="2000">
              <a:solidFill>
                <a:srgbClr val="FAF6F0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Figtree"/>
              <a:buChar char="●"/>
            </a:pPr>
            <a:r>
              <a:rPr lang="en-GB" sz="1200">
                <a:solidFill>
                  <a:schemeClr val="lt1"/>
                </a:solidFill>
                <a:highlight>
                  <a:schemeClr val="dk1"/>
                </a:highlight>
                <a:latin typeface="Figtree"/>
                <a:ea typeface="Figtree"/>
                <a:cs typeface="Figtree"/>
                <a:sym typeface="Figtree"/>
              </a:rPr>
              <a:t>Visualizes attendance, enrollment, student-faculty ratios, results, and budget trends for quick, informed decision-making.</a:t>
            </a:r>
            <a:endParaRPr sz="1200">
              <a:solidFill>
                <a:schemeClr val="lt1"/>
              </a:solidFill>
              <a:highlight>
                <a:schemeClr val="dk1"/>
              </a:highlight>
              <a:latin typeface="Figtree"/>
              <a:ea typeface="Figtree"/>
              <a:cs typeface="Figtree"/>
              <a:sym typeface="Figtree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Figtree"/>
              <a:buChar char="●"/>
            </a:pPr>
            <a:r>
              <a:rPr lang="en-GB" sz="1200">
                <a:solidFill>
                  <a:schemeClr val="lt1"/>
                </a:solidFill>
                <a:highlight>
                  <a:schemeClr val="dk1"/>
                </a:highlight>
                <a:latin typeface="Figtree"/>
                <a:ea typeface="Figtree"/>
                <a:cs typeface="Figtree"/>
                <a:sym typeface="Figtree"/>
              </a:rPr>
              <a:t>Supports ongoing tracking and team discussion of key </a:t>
            </a:r>
            <a:r>
              <a:rPr lang="en-GB" sz="12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outcome indicators for students and families.</a:t>
            </a:r>
            <a:endParaRPr sz="12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 Medium"/>
              <a:buChar char="●"/>
            </a:pPr>
            <a:endParaRPr sz="1200">
              <a:solidFill>
                <a:schemeClr val="dk1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sp>
        <p:nvSpPr>
          <p:cNvPr id="266" name="Google Shape;266;p48"/>
          <p:cNvSpPr txBox="1"/>
          <p:nvPr/>
        </p:nvSpPr>
        <p:spPr>
          <a:xfrm>
            <a:off x="3748052" y="3712200"/>
            <a:ext cx="49899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u="sng">
                <a:solidFill>
                  <a:schemeClr val="hlink"/>
                </a:solidFill>
                <a:latin typeface="Figtree SemiBold"/>
                <a:ea typeface="Figtree SemiBold"/>
                <a:cs typeface="Figtree SemiBold"/>
                <a:sym typeface="Figtree SemiBold"/>
                <a:hlinkClick r:id="rId6"/>
              </a:rPr>
              <a:t>Continuous improvement sprint template</a:t>
            </a:r>
            <a:endParaRPr sz="200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Figtree"/>
              <a:buChar char="●"/>
            </a:pPr>
            <a:r>
              <a:rPr lang="en-GB" sz="12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Step-by-step structure for rapid, team-based innovation cycles.</a:t>
            </a:r>
            <a:endParaRPr sz="12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Figtree"/>
              <a:buChar char="●"/>
            </a:pPr>
            <a:r>
              <a:rPr lang="en-GB" sz="12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Guides teams to identify barriers, focus on one area, test changes, and review impact in short sprints.</a:t>
            </a:r>
            <a:endParaRPr sz="12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F0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9"/>
          <p:cNvSpPr txBox="1">
            <a:spLocks noGrp="1"/>
          </p:cNvSpPr>
          <p:nvPr>
            <p:ph type="title" idx="4294967295"/>
          </p:nvPr>
        </p:nvSpPr>
        <p:spPr>
          <a:xfrm>
            <a:off x="270000" y="454325"/>
            <a:ext cx="8514300" cy="698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B6B4FF"/>
                </a:highlight>
                <a:uLnTx/>
                <a:uFillTx/>
                <a:latin typeface="Figtree"/>
                <a:ea typeface="Figtree"/>
                <a:cs typeface="Figtree"/>
                <a:sym typeface="Figtree"/>
              </a:rPr>
              <a:t>Table talk: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gtree"/>
                <a:ea typeface="Figtree"/>
                <a:cs typeface="Figtree"/>
                <a:sym typeface="Figtree"/>
              </a:rPr>
              <a:t> Turning policy change into mission-driven action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sp>
        <p:nvSpPr>
          <p:cNvPr id="278" name="Google Shape;278;p49"/>
          <p:cNvSpPr txBox="1"/>
          <p:nvPr/>
        </p:nvSpPr>
        <p:spPr>
          <a:xfrm>
            <a:off x="902500" y="2049900"/>
            <a:ext cx="7381500" cy="19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igtree"/>
              <a:buChar char="●"/>
            </a:pPr>
            <a:r>
              <a:rPr lang="en-GB" sz="2500">
                <a:latin typeface="Figtree"/>
                <a:ea typeface="Figtree"/>
                <a:cs typeface="Figtree"/>
                <a:sym typeface="Figtree"/>
              </a:rPr>
              <a:t>What’s a big policy/funding change you’re facing? </a:t>
            </a:r>
            <a:endParaRPr sz="2500">
              <a:latin typeface="Figtree"/>
              <a:ea typeface="Figtree"/>
              <a:cs typeface="Figtree"/>
              <a:sym typeface="Figtree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igtree"/>
              <a:buChar char="●"/>
            </a:pPr>
            <a:r>
              <a:rPr lang="en-GB" sz="2500">
                <a:latin typeface="Figtree"/>
                <a:ea typeface="Figtree"/>
                <a:cs typeface="Figtree"/>
                <a:sym typeface="Figtree"/>
              </a:rPr>
              <a:t>How could anchoring your team’s response in Safe Learning, Every Voice, and Meaningful Change shift the outcome?”</a:t>
            </a:r>
            <a:endParaRPr sz="2500"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279" name="Google Shape;279;p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636850" y="304810"/>
            <a:ext cx="1126149" cy="27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F0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636850" y="304810"/>
            <a:ext cx="1126149" cy="27109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50"/>
          <p:cNvSpPr txBox="1"/>
          <p:nvPr/>
        </p:nvSpPr>
        <p:spPr>
          <a:xfrm>
            <a:off x="148025" y="454375"/>
            <a:ext cx="85143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3500" dirty="0">
                <a:latin typeface="Figtree"/>
                <a:ea typeface="Figtree"/>
                <a:cs typeface="Figtree"/>
                <a:sym typeface="Figtree"/>
              </a:rPr>
              <a:t>Sustaining change and moving innovation forward</a:t>
            </a:r>
            <a:endParaRPr sz="3500" dirty="0"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3500" dirty="0">
              <a:highlight>
                <a:srgbClr val="B6B4FF"/>
              </a:highlight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287" name="Google Shape;287;p50"/>
          <p:cNvSpPr/>
          <p:nvPr/>
        </p:nvSpPr>
        <p:spPr>
          <a:xfrm>
            <a:off x="107365" y="2351200"/>
            <a:ext cx="1687500" cy="19923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Figtree"/>
                <a:ea typeface="Figtree"/>
                <a:cs typeface="Figtree"/>
                <a:sym typeface="Figtree"/>
              </a:rPr>
              <a:t>Anchor change in shared mission and vision</a:t>
            </a:r>
            <a:endParaRPr sz="1700"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288" name="Google Shape;288;p50"/>
          <p:cNvSpPr/>
          <p:nvPr/>
        </p:nvSpPr>
        <p:spPr>
          <a:xfrm>
            <a:off x="1924216" y="2351200"/>
            <a:ext cx="1687500" cy="19923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Figtree"/>
                <a:ea typeface="Figtree"/>
                <a:cs typeface="Figtree"/>
                <a:sym typeface="Figtree"/>
              </a:rPr>
              <a:t>Build durable infrastructure and capacity</a:t>
            </a:r>
            <a:endParaRPr sz="1700"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289" name="Google Shape;289;p50"/>
          <p:cNvSpPr>
            <a:spLocks noGrp="1"/>
          </p:cNvSpPr>
          <p:nvPr>
            <p:ph type="title" idx="4294967295"/>
          </p:nvPr>
        </p:nvSpPr>
        <p:spPr>
          <a:xfrm>
            <a:off x="3739301" y="2351200"/>
            <a:ext cx="1687500" cy="19923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gtree"/>
                <a:ea typeface="Figtree"/>
                <a:cs typeface="Figtree"/>
                <a:sym typeface="Figtree"/>
              </a:rPr>
              <a:t>Engage diverse stakeholders continuously</a:t>
            </a:r>
          </a:p>
        </p:txBody>
      </p:sp>
      <p:sp>
        <p:nvSpPr>
          <p:cNvPr id="290" name="Google Shape;290;p50"/>
          <p:cNvSpPr/>
          <p:nvPr/>
        </p:nvSpPr>
        <p:spPr>
          <a:xfrm>
            <a:off x="5534055" y="2351200"/>
            <a:ext cx="1687500" cy="19923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Figtree"/>
                <a:ea typeface="Figtree"/>
                <a:cs typeface="Figtree"/>
                <a:sym typeface="Figtree"/>
              </a:rPr>
              <a:t>Implement rapid, data-informed improvement cycles</a:t>
            </a:r>
            <a:endParaRPr sz="1700"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291" name="Google Shape;291;p50"/>
          <p:cNvSpPr/>
          <p:nvPr/>
        </p:nvSpPr>
        <p:spPr>
          <a:xfrm>
            <a:off x="7335845" y="2351200"/>
            <a:ext cx="1687500" cy="19923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Figtree"/>
                <a:ea typeface="Figtree"/>
                <a:cs typeface="Figtree"/>
                <a:sym typeface="Figtree"/>
              </a:rPr>
              <a:t>Commit to transparent accountability and shared learning</a:t>
            </a:r>
            <a:endParaRPr sz="1700"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45450" y="0"/>
            <a:ext cx="4098600" cy="5143500"/>
          </a:xfrm>
          <a:prstGeom prst="rect">
            <a:avLst/>
          </a:prstGeom>
          <a:solidFill>
            <a:srgbClr val="FAF6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300" name="Google Shape;300;p51"/>
          <p:cNvSpPr txBox="1">
            <a:spLocks noGrp="1"/>
          </p:cNvSpPr>
          <p:nvPr>
            <p:ph type="title" idx="4294967295"/>
          </p:nvPr>
        </p:nvSpPr>
        <p:spPr>
          <a:xfrm>
            <a:off x="316100" y="100675"/>
            <a:ext cx="4212000" cy="1051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Figtree SemiBold"/>
                <a:ea typeface="Figtree SemiBold"/>
                <a:cs typeface="Figtree SemiBold"/>
                <a:sym typeface="Figtree SemiBold"/>
              </a:rPr>
              <a:t>Leadership anchors</a:t>
            </a:r>
          </a:p>
        </p:txBody>
      </p:sp>
      <p:sp>
        <p:nvSpPr>
          <p:cNvPr id="297" name="Google Shape;297;p51"/>
          <p:cNvSpPr txBox="1"/>
          <p:nvPr/>
        </p:nvSpPr>
        <p:spPr>
          <a:xfrm>
            <a:off x="348025" y="1112825"/>
            <a:ext cx="4494000" cy="11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9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Char char="•"/>
            </a:pPr>
            <a:r>
              <a:rPr lang="en-GB" sz="2400" b="1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Anchor in mission</a:t>
            </a:r>
            <a:endParaRPr sz="24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216000" lvl="0" indent="-29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Char char="•"/>
            </a:pPr>
            <a:r>
              <a:rPr lang="en-GB" sz="2400" b="1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Lead from every level</a:t>
            </a:r>
            <a:endParaRPr sz="24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216000" lvl="0" indent="-29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Char char="•"/>
            </a:pPr>
            <a:r>
              <a:rPr lang="en-GB" sz="2400" b="1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Move beyond compliance</a:t>
            </a:r>
            <a:endParaRPr sz="24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216000" lvl="0" indent="-29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gtree"/>
              <a:buChar char="•"/>
            </a:pPr>
            <a:r>
              <a:rPr lang="en-GB" sz="2400" b="1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Sustain change together</a:t>
            </a:r>
            <a:endParaRPr sz="24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8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298" name="Google Shape;298;p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739840" y="1636254"/>
            <a:ext cx="31605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1800" i="0" u="none" strike="noStrike" cap="none"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299" name="Google Shape;299;p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41869" y="2194966"/>
            <a:ext cx="315166" cy="753562"/>
          </a:xfrm>
          <a:custGeom>
            <a:avLst/>
            <a:gdLst/>
            <a:ahLst/>
            <a:cxnLst/>
            <a:rect l="l" t="t" r="r" b="b"/>
            <a:pathLst>
              <a:path w="70507" h="168582" extrusionOk="0">
                <a:moveTo>
                  <a:pt x="0" y="1"/>
                </a:moveTo>
                <a:lnTo>
                  <a:pt x="0" y="168581"/>
                </a:lnTo>
                <a:lnTo>
                  <a:pt x="55" y="164698"/>
                </a:lnTo>
                <a:lnTo>
                  <a:pt x="711" y="157204"/>
                </a:lnTo>
                <a:lnTo>
                  <a:pt x="2079" y="149875"/>
                </a:lnTo>
                <a:lnTo>
                  <a:pt x="4048" y="142818"/>
                </a:lnTo>
                <a:lnTo>
                  <a:pt x="6564" y="135981"/>
                </a:lnTo>
                <a:lnTo>
                  <a:pt x="9682" y="129472"/>
                </a:lnTo>
                <a:lnTo>
                  <a:pt x="13346" y="123236"/>
                </a:lnTo>
                <a:lnTo>
                  <a:pt x="17504" y="117384"/>
                </a:lnTo>
                <a:lnTo>
                  <a:pt x="22153" y="111914"/>
                </a:lnTo>
                <a:lnTo>
                  <a:pt x="27240" y="106827"/>
                </a:lnTo>
                <a:lnTo>
                  <a:pt x="32764" y="102177"/>
                </a:lnTo>
                <a:lnTo>
                  <a:pt x="38672" y="97966"/>
                </a:lnTo>
                <a:lnTo>
                  <a:pt x="44907" y="94301"/>
                </a:lnTo>
                <a:lnTo>
                  <a:pt x="51526" y="91128"/>
                </a:lnTo>
                <a:lnTo>
                  <a:pt x="58418" y="88503"/>
                </a:lnTo>
                <a:lnTo>
                  <a:pt x="65584" y="86479"/>
                </a:lnTo>
                <a:lnTo>
                  <a:pt x="69248" y="85713"/>
                </a:lnTo>
                <a:lnTo>
                  <a:pt x="69303" y="85659"/>
                </a:lnTo>
                <a:lnTo>
                  <a:pt x="69412" y="85604"/>
                </a:lnTo>
                <a:lnTo>
                  <a:pt x="69850" y="85440"/>
                </a:lnTo>
                <a:lnTo>
                  <a:pt x="70397" y="84729"/>
                </a:lnTo>
                <a:lnTo>
                  <a:pt x="70506" y="84236"/>
                </a:lnTo>
                <a:lnTo>
                  <a:pt x="70397" y="83744"/>
                </a:lnTo>
                <a:lnTo>
                  <a:pt x="69850" y="83088"/>
                </a:lnTo>
                <a:lnTo>
                  <a:pt x="69412" y="82978"/>
                </a:lnTo>
                <a:lnTo>
                  <a:pt x="69303" y="82924"/>
                </a:lnTo>
                <a:lnTo>
                  <a:pt x="69248" y="82869"/>
                </a:lnTo>
                <a:lnTo>
                  <a:pt x="65584" y="82103"/>
                </a:lnTo>
                <a:lnTo>
                  <a:pt x="58418" y="80079"/>
                </a:lnTo>
                <a:lnTo>
                  <a:pt x="51526" y="77399"/>
                </a:lnTo>
                <a:lnTo>
                  <a:pt x="44907" y="74227"/>
                </a:lnTo>
                <a:lnTo>
                  <a:pt x="38672" y="70562"/>
                </a:lnTo>
                <a:lnTo>
                  <a:pt x="32764" y="66350"/>
                </a:lnTo>
                <a:lnTo>
                  <a:pt x="27240" y="61701"/>
                </a:lnTo>
                <a:lnTo>
                  <a:pt x="22153" y="56614"/>
                </a:lnTo>
                <a:lnTo>
                  <a:pt x="17504" y="51144"/>
                </a:lnTo>
                <a:lnTo>
                  <a:pt x="13346" y="45291"/>
                </a:lnTo>
                <a:lnTo>
                  <a:pt x="9682" y="39055"/>
                </a:lnTo>
                <a:lnTo>
                  <a:pt x="6564" y="32546"/>
                </a:lnTo>
                <a:lnTo>
                  <a:pt x="4048" y="25709"/>
                </a:lnTo>
                <a:lnTo>
                  <a:pt x="2079" y="18653"/>
                </a:lnTo>
                <a:lnTo>
                  <a:pt x="711" y="11323"/>
                </a:lnTo>
                <a:lnTo>
                  <a:pt x="55" y="3830"/>
                </a:lnTo>
                <a:lnTo>
                  <a:pt x="0" y="1"/>
                </a:lnTo>
                <a:close/>
              </a:path>
            </a:pathLst>
          </a:custGeom>
          <a:solidFill>
            <a:srgbClr val="1D1D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51"/>
          <p:cNvSpPr/>
          <p:nvPr/>
        </p:nvSpPr>
        <p:spPr>
          <a:xfrm>
            <a:off x="5556875" y="360000"/>
            <a:ext cx="3317100" cy="41058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 i="1">
                <a:latin typeface="Figtree"/>
                <a:ea typeface="Figtree"/>
                <a:cs typeface="Figtree"/>
                <a:sym typeface="Figtree"/>
              </a:rPr>
              <a:t>What is your commitment?</a:t>
            </a:r>
            <a:endParaRPr sz="2100" b="1" i="1"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 i="1"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 i="1">
                <a:latin typeface="Figtree"/>
                <a:ea typeface="Figtree"/>
                <a:cs typeface="Figtree"/>
                <a:sym typeface="Figtree"/>
              </a:rPr>
              <a:t>What will you start, shift, or share to drive mission-driven, lasting change for students and families in your system?</a:t>
            </a:r>
            <a:endParaRPr sz="2300" b="1"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4"/>
          <p:cNvSpPr txBox="1">
            <a:spLocks noGrp="1"/>
          </p:cNvSpPr>
          <p:nvPr>
            <p:ph type="title"/>
          </p:nvPr>
        </p:nvSpPr>
        <p:spPr>
          <a:xfrm>
            <a:off x="1123950" y="0"/>
            <a:ext cx="5543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</a:rPr>
              <a:t>Glenna Wright-Gallo</a:t>
            </a:r>
            <a:endParaRPr sz="3600">
              <a:solidFill>
                <a:schemeClr val="lt1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B6B4FF"/>
                </a:solidFill>
              </a:rPr>
              <a:t>Vice President, Policy</a:t>
            </a:r>
            <a:endParaRPr sz="2400">
              <a:solidFill>
                <a:srgbClr val="B6B4FF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B6B4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>
              <a:solidFill>
                <a:srgbClr val="B6B4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2"/>
          <p:cNvSpPr txBox="1">
            <a:spLocks noGrp="1"/>
          </p:cNvSpPr>
          <p:nvPr>
            <p:ph type="title" idx="4294967295"/>
          </p:nvPr>
        </p:nvSpPr>
        <p:spPr>
          <a:xfrm>
            <a:off x="0" y="806600"/>
            <a:ext cx="9144000" cy="183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FBDBA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Thank you!</a:t>
            </a:r>
            <a:endParaRPr sz="4800">
              <a:solidFill>
                <a:schemeClr val="lt1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500" u="sng">
                <a:solidFill>
                  <a:schemeClr val="lt1"/>
                </a:solidFill>
                <a:highlight>
                  <a:schemeClr val="dk1"/>
                </a:highlight>
                <a:latin typeface="Figtree Medium"/>
                <a:ea typeface="Figtree Medium"/>
                <a:cs typeface="Figtree Medium"/>
                <a:sym typeface="Figtree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G.Gallo@everway.com</a:t>
            </a:r>
            <a:endParaRPr sz="2500">
              <a:solidFill>
                <a:schemeClr val="lt1"/>
              </a:solidFill>
              <a:highlight>
                <a:schemeClr val="dk1"/>
              </a:highlight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2500" u="sng">
                <a:solidFill>
                  <a:schemeClr val="hlink"/>
                </a:solidFill>
                <a:highlight>
                  <a:schemeClr val="dk1"/>
                </a:highlight>
                <a:latin typeface="Figtree"/>
                <a:ea typeface="Figtree"/>
                <a:cs typeface="Figtree"/>
                <a:sym typeface="Figtree"/>
                <a:hlinkClick r:id="rId4"/>
              </a:rPr>
              <a:t>LinkedIn</a:t>
            </a:r>
            <a:endParaRPr sz="2500">
              <a:solidFill>
                <a:schemeClr val="lt1"/>
              </a:solidFill>
              <a:highlight>
                <a:schemeClr val="dk1"/>
              </a:highlight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pic>
        <p:nvPicPr>
          <p:cNvPr id="307" name="Google Shape;307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8735" y="3433500"/>
            <a:ext cx="7326531" cy="171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45450" y="0"/>
            <a:ext cx="4098600" cy="5143500"/>
          </a:xfrm>
          <a:prstGeom prst="rect">
            <a:avLst/>
          </a:prstGeom>
          <a:solidFill>
            <a:srgbClr val="FAF6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51" name="Google Shape;151;p35"/>
          <p:cNvSpPr txBox="1">
            <a:spLocks noGrp="1"/>
          </p:cNvSpPr>
          <p:nvPr>
            <p:ph type="title" idx="4294967295"/>
          </p:nvPr>
        </p:nvSpPr>
        <p:spPr>
          <a:xfrm>
            <a:off x="633000" y="440515"/>
            <a:ext cx="3386400" cy="1051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FAF6F0"/>
                </a:solidFill>
                <a:effectLst/>
                <a:uLnTx/>
                <a:uFillTx/>
                <a:latin typeface="Figtree SemiBold"/>
                <a:ea typeface="Figtree SemiBold"/>
                <a:cs typeface="Figtree SemiBold"/>
                <a:sym typeface="Figtree SemiBold"/>
              </a:rPr>
              <a:t>Roadmap</a:t>
            </a:r>
          </a:p>
        </p:txBody>
      </p:sp>
      <p:sp>
        <p:nvSpPr>
          <p:cNvPr id="149" name="Google Shape;149;p35"/>
          <p:cNvSpPr txBox="1"/>
          <p:nvPr/>
        </p:nvSpPr>
        <p:spPr>
          <a:xfrm>
            <a:off x="410132" y="1261283"/>
            <a:ext cx="4461600" cy="11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AutoNum type="arabicPeriod"/>
            </a:pPr>
            <a:r>
              <a:rPr lang="en-GB" sz="16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Anchor decisions in mission, using compliance as a springboard for real change</a:t>
            </a:r>
            <a:endParaRPr sz="16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gtree"/>
              <a:buAutoNum type="arabicPeriod"/>
            </a:pPr>
            <a:r>
              <a:rPr lang="en-GB" sz="16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Apply a practical strategy framework to guide adaptation and improvement</a:t>
            </a:r>
            <a:endParaRPr sz="16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gtree"/>
              <a:buAutoNum type="arabicPeriod"/>
            </a:pPr>
            <a:r>
              <a:rPr lang="en-GB" sz="16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Spotlight innovative practices and dispute resolution under IDEA</a:t>
            </a:r>
            <a:endParaRPr sz="16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gtree"/>
              <a:buAutoNum type="arabicPeriod"/>
            </a:pPr>
            <a:r>
              <a:rPr lang="en-GB" sz="16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Engage with actionable tools and participate in a hands-on strategy sprint</a:t>
            </a:r>
            <a:endParaRPr sz="16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gtree"/>
              <a:buAutoNum type="arabicPeriod"/>
            </a:pPr>
            <a:r>
              <a:rPr lang="en-GB" sz="16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Commit to next steps for leading effective, student-centered transformation</a:t>
            </a:r>
            <a:endParaRPr sz="16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endParaRPr sz="18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50" name="Google Shape;150;p35"/>
          <p:cNvSpPr txBox="1"/>
          <p:nvPr/>
        </p:nvSpPr>
        <p:spPr>
          <a:xfrm>
            <a:off x="5682690" y="281198"/>
            <a:ext cx="31605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>
                <a:latin typeface="Figtree"/>
                <a:ea typeface="Figtree"/>
                <a:cs typeface="Figtree"/>
                <a:sym typeface="Figtree"/>
              </a:rPr>
              <a:t>Lead with purpose, leverage IDEA dispute resolution as an engine for innovation, and empower meaningful change for every learner and leader.</a:t>
            </a:r>
            <a:endParaRPr sz="3000" i="0" u="none" strike="noStrike" cap="none"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52" name="Google Shape;152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41869" y="2194966"/>
            <a:ext cx="315166" cy="753562"/>
          </a:xfrm>
          <a:custGeom>
            <a:avLst/>
            <a:gdLst/>
            <a:ahLst/>
            <a:cxnLst/>
            <a:rect l="l" t="t" r="r" b="b"/>
            <a:pathLst>
              <a:path w="70507" h="168582" extrusionOk="0">
                <a:moveTo>
                  <a:pt x="0" y="1"/>
                </a:moveTo>
                <a:lnTo>
                  <a:pt x="0" y="168581"/>
                </a:lnTo>
                <a:lnTo>
                  <a:pt x="55" y="164698"/>
                </a:lnTo>
                <a:lnTo>
                  <a:pt x="711" y="157204"/>
                </a:lnTo>
                <a:lnTo>
                  <a:pt x="2079" y="149875"/>
                </a:lnTo>
                <a:lnTo>
                  <a:pt x="4048" y="142818"/>
                </a:lnTo>
                <a:lnTo>
                  <a:pt x="6564" y="135981"/>
                </a:lnTo>
                <a:lnTo>
                  <a:pt x="9682" y="129472"/>
                </a:lnTo>
                <a:lnTo>
                  <a:pt x="13346" y="123236"/>
                </a:lnTo>
                <a:lnTo>
                  <a:pt x="17504" y="117384"/>
                </a:lnTo>
                <a:lnTo>
                  <a:pt x="22153" y="111914"/>
                </a:lnTo>
                <a:lnTo>
                  <a:pt x="27240" y="106827"/>
                </a:lnTo>
                <a:lnTo>
                  <a:pt x="32764" y="102177"/>
                </a:lnTo>
                <a:lnTo>
                  <a:pt x="38672" y="97966"/>
                </a:lnTo>
                <a:lnTo>
                  <a:pt x="44907" y="94301"/>
                </a:lnTo>
                <a:lnTo>
                  <a:pt x="51526" y="91128"/>
                </a:lnTo>
                <a:lnTo>
                  <a:pt x="58418" y="88503"/>
                </a:lnTo>
                <a:lnTo>
                  <a:pt x="65584" y="86479"/>
                </a:lnTo>
                <a:lnTo>
                  <a:pt x="69248" y="85713"/>
                </a:lnTo>
                <a:lnTo>
                  <a:pt x="69303" y="85659"/>
                </a:lnTo>
                <a:lnTo>
                  <a:pt x="69412" y="85604"/>
                </a:lnTo>
                <a:lnTo>
                  <a:pt x="69850" y="85440"/>
                </a:lnTo>
                <a:lnTo>
                  <a:pt x="70397" y="84729"/>
                </a:lnTo>
                <a:lnTo>
                  <a:pt x="70506" y="84236"/>
                </a:lnTo>
                <a:lnTo>
                  <a:pt x="70397" y="83744"/>
                </a:lnTo>
                <a:lnTo>
                  <a:pt x="69850" y="83088"/>
                </a:lnTo>
                <a:lnTo>
                  <a:pt x="69412" y="82978"/>
                </a:lnTo>
                <a:lnTo>
                  <a:pt x="69303" y="82924"/>
                </a:lnTo>
                <a:lnTo>
                  <a:pt x="69248" y="82869"/>
                </a:lnTo>
                <a:lnTo>
                  <a:pt x="65584" y="82103"/>
                </a:lnTo>
                <a:lnTo>
                  <a:pt x="58418" y="80079"/>
                </a:lnTo>
                <a:lnTo>
                  <a:pt x="51526" y="77399"/>
                </a:lnTo>
                <a:lnTo>
                  <a:pt x="44907" y="74227"/>
                </a:lnTo>
                <a:lnTo>
                  <a:pt x="38672" y="70562"/>
                </a:lnTo>
                <a:lnTo>
                  <a:pt x="32764" y="66350"/>
                </a:lnTo>
                <a:lnTo>
                  <a:pt x="27240" y="61701"/>
                </a:lnTo>
                <a:lnTo>
                  <a:pt x="22153" y="56614"/>
                </a:lnTo>
                <a:lnTo>
                  <a:pt x="17504" y="51144"/>
                </a:lnTo>
                <a:lnTo>
                  <a:pt x="13346" y="45291"/>
                </a:lnTo>
                <a:lnTo>
                  <a:pt x="9682" y="39055"/>
                </a:lnTo>
                <a:lnTo>
                  <a:pt x="6564" y="32546"/>
                </a:lnTo>
                <a:lnTo>
                  <a:pt x="4048" y="25709"/>
                </a:lnTo>
                <a:lnTo>
                  <a:pt x="2079" y="18653"/>
                </a:lnTo>
                <a:lnTo>
                  <a:pt x="711" y="11323"/>
                </a:lnTo>
                <a:lnTo>
                  <a:pt x="55" y="3830"/>
                </a:lnTo>
                <a:lnTo>
                  <a:pt x="0" y="1"/>
                </a:lnTo>
                <a:close/>
              </a:path>
            </a:pathLst>
          </a:custGeom>
          <a:solidFill>
            <a:srgbClr val="1D1D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F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6"/>
          <p:cNvSpPr txBox="1">
            <a:spLocks noGrp="1"/>
          </p:cNvSpPr>
          <p:nvPr>
            <p:ph type="title" idx="4294967295"/>
          </p:nvPr>
        </p:nvSpPr>
        <p:spPr>
          <a:xfrm>
            <a:off x="754424" y="586650"/>
            <a:ext cx="2089800" cy="1232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solidFill>
                  <a:srgbClr val="FAF6F0"/>
                </a:solidFill>
                <a:effectLst/>
                <a:uLnTx/>
                <a:uFillTx/>
                <a:latin typeface="Figtree SemiBold"/>
                <a:ea typeface="Figtree SemiBold"/>
                <a:cs typeface="Figtree SemiBold"/>
                <a:sym typeface="Figtree SemiBold"/>
              </a:rPr>
              <a:t>Why this moment matters</a:t>
            </a:r>
          </a:p>
        </p:txBody>
      </p:sp>
      <p:sp>
        <p:nvSpPr>
          <p:cNvPr id="158" name="Google Shape;158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 flipH="1">
            <a:off x="2955125" y="2452050"/>
            <a:ext cx="900000" cy="36000"/>
          </a:xfrm>
          <a:prstGeom prst="rect">
            <a:avLst/>
          </a:prstGeom>
          <a:solidFill>
            <a:srgbClr val="B6B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59" name="Google Shape;159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 flipH="1">
            <a:off x="2847125" y="3917250"/>
            <a:ext cx="1116000" cy="36000"/>
          </a:xfrm>
          <a:prstGeom prst="rect">
            <a:avLst/>
          </a:prstGeom>
          <a:solidFill>
            <a:srgbClr val="23C2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60" name="Google Shape;160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2955145" y="1094709"/>
            <a:ext cx="900000" cy="36300"/>
          </a:xfrm>
          <a:prstGeom prst="rect">
            <a:avLst/>
          </a:prstGeom>
          <a:solidFill>
            <a:srgbClr val="FCD4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61" name="Google Shape;161;p36"/>
          <p:cNvSpPr txBox="1"/>
          <p:nvPr/>
        </p:nvSpPr>
        <p:spPr>
          <a:xfrm>
            <a:off x="3748052" y="662850"/>
            <a:ext cx="47769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AF6F0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Federal and state education systems are shifting rapidly</a:t>
            </a:r>
            <a:endParaRPr sz="2000">
              <a:solidFill>
                <a:srgbClr val="FAF6F0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35999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pic>
        <p:nvPicPr>
          <p:cNvPr id="162" name="Google Shape;162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3200" y="321050"/>
            <a:ext cx="1104699" cy="26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6"/>
          <p:cNvSpPr txBox="1"/>
          <p:nvPr/>
        </p:nvSpPr>
        <p:spPr>
          <a:xfrm>
            <a:off x="3713326" y="2033275"/>
            <a:ext cx="46899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AF6F0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Budgets are tightening; state accountability is expanding, as is the demand for dispute resolution</a:t>
            </a:r>
            <a:endParaRPr sz="2000">
              <a:solidFill>
                <a:srgbClr val="FAF6F0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 Medium"/>
              <a:buChar char="●"/>
            </a:pPr>
            <a:endParaRPr sz="1200">
              <a:solidFill>
                <a:schemeClr val="dk1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sp>
        <p:nvSpPr>
          <p:cNvPr id="157" name="Google Shape;157;p36"/>
          <p:cNvSpPr txBox="1"/>
          <p:nvPr/>
        </p:nvSpPr>
        <p:spPr>
          <a:xfrm>
            <a:off x="3748052" y="3403700"/>
            <a:ext cx="49899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Uncertainty can feel destabilizing, or it can be a catalyst for reinvention</a:t>
            </a:r>
            <a:endParaRPr sz="200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7"/>
          <p:cNvSpPr txBox="1">
            <a:spLocks noGrp="1"/>
          </p:cNvSpPr>
          <p:nvPr>
            <p:ph type="title" idx="4294967295"/>
          </p:nvPr>
        </p:nvSpPr>
        <p:spPr>
          <a:xfrm>
            <a:off x="0" y="806600"/>
            <a:ext cx="9144000" cy="183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FBDBA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The big picture: </a:t>
            </a:r>
            <a:endParaRPr sz="4800">
              <a:solidFill>
                <a:schemeClr val="lt1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systems in motion</a:t>
            </a:r>
            <a:endParaRPr sz="4800">
              <a:solidFill>
                <a:srgbClr val="FAF6F0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170" name="Google Shape;170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735" y="3433500"/>
            <a:ext cx="7326531" cy="171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8"/>
          <p:cNvSpPr txBox="1">
            <a:spLocks noGrp="1"/>
          </p:cNvSpPr>
          <p:nvPr>
            <p:ph type="title" idx="4294967295"/>
          </p:nvPr>
        </p:nvSpPr>
        <p:spPr>
          <a:xfrm>
            <a:off x="971550" y="454325"/>
            <a:ext cx="7200900" cy="453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Figtree SemiBold"/>
                <a:ea typeface="Figtree SemiBold"/>
                <a:cs typeface="Figtree SemiBold"/>
                <a:sym typeface="Figtree SemiBold"/>
              </a:rPr>
              <a:t>Shifting policy at all levels</a:t>
            </a:r>
          </a:p>
        </p:txBody>
      </p:sp>
      <p:pic>
        <p:nvPicPr>
          <p:cNvPr id="176" name="Google Shape;176;p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633200" y="321050"/>
            <a:ext cx="1104699" cy="26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8"/>
          <p:cNvSpPr/>
          <p:nvPr/>
        </p:nvSpPr>
        <p:spPr>
          <a:xfrm>
            <a:off x="414975" y="1315775"/>
            <a:ext cx="2644800" cy="3384600"/>
          </a:xfrm>
          <a:prstGeom prst="roundRect">
            <a:avLst>
              <a:gd name="adj" fmla="val 5806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ADADAD">
                <a:alpha val="50000"/>
              </a:srgbClr>
            </a:outerShdw>
          </a:effectLst>
        </p:spPr>
        <p:txBody>
          <a:bodyPr spcFirstLastPara="1" wrap="square" lIns="180000" tIns="270000" rIns="180000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1D1D1F"/>
                </a:solidFill>
                <a:highlight>
                  <a:srgbClr val="7DD8FF"/>
                </a:highlight>
                <a:latin typeface="Figtree"/>
                <a:ea typeface="Figtree"/>
                <a:cs typeface="Figtree"/>
                <a:sym typeface="Figtree"/>
              </a:rPr>
              <a:t>Federal landscape</a:t>
            </a:r>
            <a:endParaRPr sz="1800" b="1">
              <a:solidFill>
                <a:srgbClr val="1D1D1F"/>
              </a:solidFill>
              <a:highlight>
                <a:srgbClr val="7DD8FF"/>
              </a:highlight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National shifts, with local consequences</a:t>
            </a:r>
            <a:endParaRPr sz="16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Fewer resources</a:t>
            </a:r>
            <a:endParaRPr sz="16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Faster change</a:t>
            </a:r>
            <a:endParaRPr sz="16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800"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sz="1800"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79" name="Google Shape;179;p38"/>
          <p:cNvSpPr/>
          <p:nvPr/>
        </p:nvSpPr>
        <p:spPr>
          <a:xfrm>
            <a:off x="3249600" y="1315775"/>
            <a:ext cx="2644800" cy="3384600"/>
          </a:xfrm>
          <a:prstGeom prst="roundRect">
            <a:avLst>
              <a:gd name="adj" fmla="val 5806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ADADAD">
                <a:alpha val="50000"/>
              </a:srgbClr>
            </a:outerShdw>
          </a:effectLst>
        </p:spPr>
        <p:txBody>
          <a:bodyPr spcFirstLastPara="1" wrap="square" lIns="180000" tIns="270000" rIns="180000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1D1D1F"/>
                </a:solidFill>
                <a:highlight>
                  <a:srgbClr val="D2D1FF"/>
                </a:highlight>
                <a:latin typeface="Figtree"/>
                <a:ea typeface="Figtree"/>
                <a:cs typeface="Figtree"/>
                <a:sym typeface="Figtree"/>
              </a:rPr>
              <a:t>State responsibility</a:t>
            </a:r>
            <a:endParaRPr sz="1800"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1D1D1F"/>
                </a:solidFill>
                <a:latin typeface="Figtree"/>
                <a:ea typeface="Figtree"/>
                <a:cs typeface="Figtree"/>
                <a:sym typeface="Figtree"/>
              </a:rPr>
              <a:t>Increased leadership responsibility and accountability</a:t>
            </a:r>
            <a:endParaRPr sz="1600"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1D1D1F"/>
                </a:solidFill>
                <a:latin typeface="Figtree"/>
                <a:ea typeface="Figtree"/>
                <a:cs typeface="Figtree"/>
                <a:sym typeface="Figtree"/>
              </a:rPr>
              <a:t>Greater role in local impact</a:t>
            </a:r>
            <a:endParaRPr sz="1600"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800"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77" name="Google Shape;177;p38"/>
          <p:cNvSpPr/>
          <p:nvPr/>
        </p:nvSpPr>
        <p:spPr>
          <a:xfrm>
            <a:off x="6084225" y="1315775"/>
            <a:ext cx="2644800" cy="3384600"/>
          </a:xfrm>
          <a:prstGeom prst="roundRect">
            <a:avLst>
              <a:gd name="adj" fmla="val 5806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ADADAD">
                <a:alpha val="50000"/>
              </a:srgbClr>
            </a:outerShdw>
          </a:effectLst>
        </p:spPr>
        <p:txBody>
          <a:bodyPr spcFirstLastPara="1" wrap="square" lIns="180000" tIns="270000" rIns="180000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1D1D1F"/>
                </a:solidFill>
                <a:highlight>
                  <a:srgbClr val="FCD46D"/>
                </a:highlight>
                <a:latin typeface="Figtree"/>
                <a:ea typeface="Figtree"/>
                <a:cs typeface="Figtree"/>
                <a:sym typeface="Figtree"/>
              </a:rPr>
              <a:t>Student Impact</a:t>
            </a:r>
            <a:endParaRPr sz="1800" b="1">
              <a:solidFill>
                <a:srgbClr val="1D1D1F"/>
              </a:solidFill>
              <a:highlight>
                <a:srgbClr val="FCD46D"/>
              </a:highlight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Keep learners at the center</a:t>
            </a:r>
            <a:endParaRPr sz="16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Protect student opportunity</a:t>
            </a:r>
            <a:endParaRPr sz="16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sz="1800" b="1"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F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9"/>
          <p:cNvSpPr txBox="1">
            <a:spLocks noGrp="1"/>
          </p:cNvSpPr>
          <p:nvPr>
            <p:ph type="title" idx="4294967295"/>
          </p:nvPr>
        </p:nvSpPr>
        <p:spPr>
          <a:xfrm>
            <a:off x="754424" y="586650"/>
            <a:ext cx="2045100" cy="900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solidFill>
                  <a:srgbClr val="FAF6F0"/>
                </a:solidFill>
                <a:effectLst/>
                <a:uLnTx/>
                <a:uFillTx/>
                <a:latin typeface="Figtree SemiBold"/>
                <a:ea typeface="Figtree SemiBold"/>
                <a:cs typeface="Figtree SemiBold"/>
                <a:sym typeface="Figtree SemiBold"/>
              </a:rPr>
              <a:t>Trends in Dispute Resolution</a:t>
            </a:r>
          </a:p>
        </p:txBody>
      </p:sp>
      <p:sp>
        <p:nvSpPr>
          <p:cNvPr id="185" name="Google Shape;185;p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 flipH="1">
            <a:off x="2955125" y="2452050"/>
            <a:ext cx="900000" cy="36000"/>
          </a:xfrm>
          <a:prstGeom prst="rect">
            <a:avLst/>
          </a:prstGeom>
          <a:solidFill>
            <a:srgbClr val="B6B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86" name="Google Shape;186;p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 flipH="1">
            <a:off x="2847125" y="3917250"/>
            <a:ext cx="1116000" cy="36000"/>
          </a:xfrm>
          <a:prstGeom prst="rect">
            <a:avLst/>
          </a:prstGeom>
          <a:solidFill>
            <a:srgbClr val="23C2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87" name="Google Shape;187;p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2955145" y="1094709"/>
            <a:ext cx="900000" cy="36300"/>
          </a:xfrm>
          <a:prstGeom prst="rect">
            <a:avLst/>
          </a:prstGeom>
          <a:solidFill>
            <a:srgbClr val="FCD4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88" name="Google Shape;188;p39"/>
          <p:cNvSpPr txBox="1"/>
          <p:nvPr/>
        </p:nvSpPr>
        <p:spPr>
          <a:xfrm>
            <a:off x="3748050" y="593717"/>
            <a:ext cx="45663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AF6F0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Dispute activity increasing quickly</a:t>
            </a:r>
            <a:endParaRPr sz="2000">
              <a:solidFill>
                <a:srgbClr val="FAF6F0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Figtree"/>
              <a:buChar char="●"/>
            </a:pPr>
            <a:r>
              <a:rPr lang="en-GB" sz="1200" b="1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Risk:</a:t>
            </a:r>
            <a:r>
              <a:rPr lang="en-GB" sz="12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 Rising state complaints add strain and expose system gaps</a:t>
            </a:r>
            <a:endParaRPr sz="12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Figtree"/>
              <a:buChar char="●"/>
            </a:pPr>
            <a:r>
              <a:rPr lang="en-GB" sz="1200" b="1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Opportunity:</a:t>
            </a:r>
            <a:r>
              <a:rPr lang="en-GB" sz="12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 Stronger early resolution can build trust and reduce escalation</a:t>
            </a:r>
            <a:endParaRPr sz="12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marL="35999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pic>
        <p:nvPicPr>
          <p:cNvPr id="189" name="Google Shape;189;p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3200" y="321050"/>
            <a:ext cx="1104699" cy="26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9"/>
          <p:cNvSpPr txBox="1"/>
          <p:nvPr/>
        </p:nvSpPr>
        <p:spPr>
          <a:xfrm>
            <a:off x="3713326" y="2033275"/>
            <a:ext cx="46701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AF6F0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Mediation demand up</a:t>
            </a:r>
            <a:endParaRPr sz="2000">
              <a:solidFill>
                <a:srgbClr val="FAF6F0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Figtree"/>
              <a:buChar char="●"/>
            </a:pPr>
            <a:r>
              <a:rPr lang="en-GB" sz="1200" b="1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Risk:</a:t>
            </a:r>
            <a:r>
              <a:rPr lang="en-GB" sz="12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 Growing demand could overwhelm limited mediator capacity</a:t>
            </a:r>
            <a:endParaRPr sz="12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Figtree"/>
              <a:buChar char="●"/>
            </a:pPr>
            <a:r>
              <a:rPr lang="en-GB" sz="1200" b="1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Opportunity:</a:t>
            </a:r>
            <a:r>
              <a:rPr lang="en-GB" sz="12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 Mediation offers a scalable, collaborative path to resolution</a:t>
            </a:r>
            <a:endParaRPr sz="12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35999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sp>
        <p:nvSpPr>
          <p:cNvPr id="184" name="Google Shape;184;p39"/>
          <p:cNvSpPr txBox="1"/>
          <p:nvPr/>
        </p:nvSpPr>
        <p:spPr>
          <a:xfrm>
            <a:off x="3748050" y="3377250"/>
            <a:ext cx="49899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AF6F0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Hearing decisions less common</a:t>
            </a:r>
            <a:endParaRPr sz="2000">
              <a:solidFill>
                <a:srgbClr val="FAF6F0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Figtree"/>
              <a:buChar char="●"/>
            </a:pPr>
            <a:r>
              <a:rPr lang="en-GB" sz="1200" b="1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Risk:</a:t>
            </a:r>
            <a:r>
              <a:rPr lang="en-GB" sz="12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 Timeliness and staffing shortages risk eroding protections</a:t>
            </a:r>
            <a:endParaRPr sz="12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Figtree"/>
              <a:buChar char="●"/>
            </a:pPr>
            <a:r>
              <a:rPr lang="en-GB" sz="1200" b="1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Opportunity:</a:t>
            </a:r>
            <a:r>
              <a:rPr lang="en-GB" sz="12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 Investment in capacity and quality resolution strengthens outcomes</a:t>
            </a:r>
            <a:endParaRPr sz="12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3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AF6F0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F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4A2E4-8CE2-3169-761A-C0003B5E45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0000" y="-572700"/>
            <a:ext cx="8520600" cy="572700"/>
          </a:xfrm>
        </p:spPr>
        <p:txBody>
          <a:bodyPr spcFirstLastPara="1" wrap="square" lIns="0" tIns="0" rIns="0" bIns="0" anchor="b" anchorCtr="0">
            <a:normAutofit/>
          </a:bodyPr>
          <a:lstStyle/>
          <a:p>
            <a:r>
              <a:rPr lang="en-US" dirty="0"/>
              <a:t>Quote on change</a:t>
            </a:r>
          </a:p>
        </p:txBody>
      </p:sp>
      <p:sp>
        <p:nvSpPr>
          <p:cNvPr id="196" name="Google Shape;196;p40"/>
          <p:cNvSpPr/>
          <p:nvPr/>
        </p:nvSpPr>
        <p:spPr>
          <a:xfrm>
            <a:off x="4263600" y="913800"/>
            <a:ext cx="3925500" cy="3315900"/>
          </a:xfrm>
          <a:prstGeom prst="roundRect">
            <a:avLst>
              <a:gd name="adj" fmla="val 2192"/>
            </a:avLst>
          </a:prstGeom>
          <a:solidFill>
            <a:srgbClr val="303031"/>
          </a:solidFill>
          <a:ln>
            <a:noFill/>
          </a:ln>
        </p:spPr>
        <p:txBody>
          <a:bodyPr spcFirstLastPara="1" wrap="square" lIns="360000" tIns="360000" rIns="360000" bIns="360000" anchor="ctr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“In times of change, learners inherit the earth, while the learned find themselves beautifully equipped to live in a world that no longer exists.”</a:t>
            </a:r>
            <a:endParaRPr sz="23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                   -Eric Hoffer</a:t>
            </a:r>
            <a:endParaRPr sz="23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197" name="Google Shape;197;p40" descr="A photo of a bridge over a stream."/>
          <p:cNvPicPr preferRelativeResize="0"/>
          <p:nvPr/>
        </p:nvPicPr>
        <p:blipFill rotWithShape="1">
          <a:blip r:embed="rId3">
            <a:alphaModFix/>
          </a:blip>
          <a:srcRect l="534" r="544"/>
          <a:stretch/>
        </p:blipFill>
        <p:spPr>
          <a:xfrm>
            <a:off x="954900" y="913800"/>
            <a:ext cx="3087300" cy="3315900"/>
          </a:xfrm>
          <a:prstGeom prst="roundRect">
            <a:avLst>
              <a:gd name="adj" fmla="val 4707"/>
            </a:avLst>
          </a:prstGeom>
          <a:noFill/>
          <a:ln>
            <a:noFill/>
          </a:ln>
          <a:effectLst>
            <a:outerShdw blurRad="57150" dist="19050" dir="5460000" algn="bl" rotWithShape="0">
              <a:srgbClr val="000000">
                <a:alpha val="11000"/>
              </a:srgbClr>
            </a:outerShdw>
          </a:effectLst>
        </p:spPr>
      </p:pic>
      <p:pic>
        <p:nvPicPr>
          <p:cNvPr id="198" name="Google Shape;198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-5008"/>
          <a:stretch/>
        </p:blipFill>
        <p:spPr>
          <a:xfrm>
            <a:off x="954900" y="882625"/>
            <a:ext cx="3087299" cy="3585823"/>
          </a:xfrm>
          <a:prstGeom prst="rect">
            <a:avLst/>
          </a:prstGeom>
          <a:noFill/>
          <a:ln>
            <a:noFill/>
          </a:ln>
          <a:effectLst>
            <a:outerShdw blurRad="57150" dist="19050" dir="5460000" algn="bl" rotWithShape="0">
              <a:srgbClr val="000000">
                <a:alpha val="11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1"/>
          <p:cNvSpPr txBox="1">
            <a:spLocks noGrp="1"/>
          </p:cNvSpPr>
          <p:nvPr>
            <p:ph type="title" idx="4294967295"/>
          </p:nvPr>
        </p:nvSpPr>
        <p:spPr>
          <a:xfrm>
            <a:off x="270000" y="454325"/>
            <a:ext cx="8514300" cy="698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500" b="0" i="0" u="none" strike="noStrike" kern="0" cap="none" spc="0" normalizeH="0" baseline="0" noProof="0" dirty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Figtree SemiBold"/>
                <a:ea typeface="Figtree SemiBold"/>
                <a:cs typeface="Figtree SemiBold"/>
                <a:sym typeface="Figtree SemiBold"/>
              </a:rPr>
              <a:t>Mission anchored &amp; outcome-focused</a:t>
            </a:r>
          </a:p>
        </p:txBody>
      </p:sp>
      <p:pic>
        <p:nvPicPr>
          <p:cNvPr id="204" name="Google Shape;204;p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633200" y="321050"/>
            <a:ext cx="1104699" cy="26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1"/>
          <p:cNvSpPr/>
          <p:nvPr/>
        </p:nvSpPr>
        <p:spPr>
          <a:xfrm>
            <a:off x="414975" y="1315775"/>
            <a:ext cx="2644800" cy="3384600"/>
          </a:xfrm>
          <a:prstGeom prst="roundRect">
            <a:avLst>
              <a:gd name="adj" fmla="val 5806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ADADAD">
                <a:alpha val="50000"/>
              </a:srgbClr>
            </a:outerShdw>
          </a:effectLst>
        </p:spPr>
        <p:txBody>
          <a:bodyPr spcFirstLastPara="1" wrap="square" lIns="180000" tIns="270000" rIns="180000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1D1D1F"/>
                </a:solidFill>
                <a:highlight>
                  <a:srgbClr val="7DD8FF"/>
                </a:highlight>
                <a:latin typeface="Figtree"/>
                <a:ea typeface="Figtree"/>
                <a:cs typeface="Figtree"/>
                <a:sym typeface="Figtree"/>
              </a:rPr>
              <a:t>Shared goal</a:t>
            </a:r>
            <a:endParaRPr sz="1800" b="1">
              <a:solidFill>
                <a:srgbClr val="1D1D1F"/>
              </a:solidFill>
              <a:highlight>
                <a:srgbClr val="7DD8FF"/>
              </a:highlight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One vision: safe, healthy learning for every student that supports meaningful progress</a:t>
            </a:r>
            <a:endParaRPr sz="1800"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sz="1800"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207" name="Google Shape;207;p41"/>
          <p:cNvSpPr/>
          <p:nvPr/>
        </p:nvSpPr>
        <p:spPr>
          <a:xfrm>
            <a:off x="3249600" y="1315775"/>
            <a:ext cx="2644800" cy="3384600"/>
          </a:xfrm>
          <a:prstGeom prst="roundRect">
            <a:avLst>
              <a:gd name="adj" fmla="val 5806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ADADAD">
                <a:alpha val="50000"/>
              </a:srgbClr>
            </a:outerShdw>
          </a:effectLst>
        </p:spPr>
        <p:txBody>
          <a:bodyPr spcFirstLastPara="1" wrap="square" lIns="180000" tIns="270000" rIns="180000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1D1D1F"/>
                </a:solidFill>
                <a:highlight>
                  <a:srgbClr val="D2D1FF"/>
                </a:highlight>
                <a:latin typeface="Figtree"/>
                <a:ea typeface="Figtree"/>
                <a:cs typeface="Figtree"/>
                <a:sym typeface="Figtree"/>
              </a:rPr>
              <a:t>Accessible, inclusive communication</a:t>
            </a:r>
            <a:endParaRPr sz="1800"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1D1D1F"/>
                </a:solidFill>
                <a:latin typeface="Figtree"/>
                <a:ea typeface="Figtree"/>
                <a:cs typeface="Figtree"/>
                <a:sym typeface="Figtree"/>
              </a:rPr>
              <a:t>Strong systems include every voice, including families, schools, and students</a:t>
            </a:r>
            <a:endParaRPr sz="1600"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800"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205" name="Google Shape;205;p41"/>
          <p:cNvSpPr/>
          <p:nvPr/>
        </p:nvSpPr>
        <p:spPr>
          <a:xfrm>
            <a:off x="6084225" y="1315775"/>
            <a:ext cx="2644800" cy="3384600"/>
          </a:xfrm>
          <a:prstGeom prst="roundRect">
            <a:avLst>
              <a:gd name="adj" fmla="val 5806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ADADAD">
                <a:alpha val="50000"/>
              </a:srgbClr>
            </a:outerShdw>
          </a:effectLst>
        </p:spPr>
        <p:txBody>
          <a:bodyPr spcFirstLastPara="1" wrap="square" lIns="180000" tIns="270000" rIns="180000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1D1D1F"/>
                </a:solidFill>
                <a:highlight>
                  <a:srgbClr val="FCD46D"/>
                </a:highlight>
                <a:latin typeface="Figtree"/>
                <a:ea typeface="Figtree"/>
                <a:cs typeface="Figtree"/>
                <a:sym typeface="Figtree"/>
              </a:rPr>
              <a:t>Dispute resolution as early warning</a:t>
            </a:r>
            <a:endParaRPr sz="1800" b="1">
              <a:solidFill>
                <a:srgbClr val="1D1D1F"/>
              </a:solidFill>
              <a:highlight>
                <a:srgbClr val="FCD46D"/>
              </a:highlight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Use conflict to strengthen, not to check boxes</a:t>
            </a:r>
            <a:endParaRPr sz="160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sz="1800" b="1">
              <a:solidFill>
                <a:srgbClr val="1D1D1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verway">
  <a:themeElements>
    <a:clrScheme name="Simple Light">
      <a:dk1>
        <a:srgbClr val="1D1D1F"/>
      </a:dk1>
      <a:lt1>
        <a:srgbClr val="FAF6F0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45D93EE09FE48B755B103E8699EE0" ma:contentTypeVersion="20" ma:contentTypeDescription="Create a new document." ma:contentTypeScope="" ma:versionID="805ba7d55169f0f14b383f020274b321">
  <xsd:schema xmlns:xsd="http://www.w3.org/2001/XMLSchema" xmlns:xs="http://www.w3.org/2001/XMLSchema" xmlns:p="http://schemas.microsoft.com/office/2006/metadata/properties" xmlns:ns2="db903174-bb1c-4609-9d70-465268ead536" xmlns:ns3="d0cbbd92-a969-402e-8621-447322a11182" targetNamespace="http://schemas.microsoft.com/office/2006/metadata/properties" ma:root="true" ma:fieldsID="38c128f37e5add975387cf726827ace0" ns2:_="" ns3:_="">
    <xsd:import namespace="db903174-bb1c-4609-9d70-465268ead536"/>
    <xsd:import namespace="d0cbbd92-a969-402e-8621-447322a11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903174-bb1c-4609-9d70-465268ead5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01aec00-7e9a-46c6-9b57-74fbf10536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cbbd92-a969-402e-8621-447322a1118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48b6dc5-7623-4a1d-a01d-748b8cf9f295}" ma:internalName="TaxCatchAll" ma:showField="CatchAllData" ma:web="d0cbbd92-a969-402e-8621-447322a11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b903174-bb1c-4609-9d70-465268ead536">
      <Terms xmlns="http://schemas.microsoft.com/office/infopath/2007/PartnerControls"/>
    </lcf76f155ced4ddcb4097134ff3c332f>
    <TaxCatchAll xmlns="d0cbbd92-a969-402e-8621-447322a11182" xsi:nil="true"/>
  </documentManagement>
</p:properties>
</file>

<file path=customXml/itemProps1.xml><?xml version="1.0" encoding="utf-8"?>
<ds:datastoreItem xmlns:ds="http://schemas.openxmlformats.org/officeDocument/2006/customXml" ds:itemID="{AD04874E-90C2-4398-95BC-FA6F1C0EE465}"/>
</file>

<file path=customXml/itemProps2.xml><?xml version="1.0" encoding="utf-8"?>
<ds:datastoreItem xmlns:ds="http://schemas.openxmlformats.org/officeDocument/2006/customXml" ds:itemID="{50950744-AAD3-45B8-ADF6-DB4E341B9777}"/>
</file>

<file path=customXml/itemProps3.xml><?xml version="1.0" encoding="utf-8"?>
<ds:datastoreItem xmlns:ds="http://schemas.openxmlformats.org/officeDocument/2006/customXml" ds:itemID="{060CC3C6-058A-4BC5-840F-FDEFA819FFE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871</Words>
  <Application>Microsoft Office PowerPoint</Application>
  <PresentationFormat>On-screen Show (16:9)</PresentationFormat>
  <Paragraphs>162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Helvetica Neue</vt:lpstr>
      <vt:lpstr>Figtree Light</vt:lpstr>
      <vt:lpstr>Figtree</vt:lpstr>
      <vt:lpstr>Figtree SemiBold</vt:lpstr>
      <vt:lpstr>Inter</vt:lpstr>
      <vt:lpstr>Roboto</vt:lpstr>
      <vt:lpstr>Figtree Medium</vt:lpstr>
      <vt:lpstr>Arial</vt:lpstr>
      <vt:lpstr>Everway</vt:lpstr>
      <vt:lpstr>Anchored in Mission, Ready for Change</vt:lpstr>
      <vt:lpstr>Glenna Wright-Gallo Vice President, Policy  </vt:lpstr>
      <vt:lpstr>Roadmap</vt:lpstr>
      <vt:lpstr>Why this moment matters</vt:lpstr>
      <vt:lpstr> The big picture:  systems in motion</vt:lpstr>
      <vt:lpstr>Shifting policy at all levels</vt:lpstr>
      <vt:lpstr>Trends in Dispute Resolution</vt:lpstr>
      <vt:lpstr>Quote on change</vt:lpstr>
      <vt:lpstr>Mission anchored &amp; outcome-focused</vt:lpstr>
      <vt:lpstr>Traditional v innovative compliance models</vt:lpstr>
      <vt:lpstr> Putting the anchors into action</vt:lpstr>
      <vt:lpstr>Innovating IDEA Dispute Resolution</vt:lpstr>
      <vt:lpstr>Moving innovation forward</vt:lpstr>
      <vt:lpstr>Practice  Turning policy change into mission- driven action</vt:lpstr>
      <vt:lpstr>Real tools for real change</vt:lpstr>
      <vt:lpstr>Real-world tools and take-aways</vt:lpstr>
      <vt:lpstr>Table talk: Turning policy change into mission-driven action</vt:lpstr>
      <vt:lpstr>Engage diverse stakeholders continuously</vt:lpstr>
      <vt:lpstr>Leadership anchors</vt:lpstr>
      <vt:lpstr> Thank you!  G.Gallo@everway.com LinkedIn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Glenna Wright-Gallo</cp:lastModifiedBy>
  <cp:revision>1</cp:revision>
  <dcterms:modified xsi:type="dcterms:W3CDTF">2025-10-17T14:24:43Z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0x01010090E45D93EE09FE48B755B103E8699EE0</vt:lpwstr>
  </property>
</Properties>
</file>