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1" r:id="rId5"/>
  </p:sldMasterIdLst>
  <p:notesMasterIdLst>
    <p:notesMasterId r:id="rId43"/>
  </p:notesMasterIdLst>
  <p:handoutMasterIdLst>
    <p:handoutMasterId r:id="rId44"/>
  </p:handoutMasterIdLst>
  <p:sldIdLst>
    <p:sldId id="680" r:id="rId6"/>
    <p:sldId id="853" r:id="rId7"/>
    <p:sldId id="736" r:id="rId8"/>
    <p:sldId id="777" r:id="rId9"/>
    <p:sldId id="854" r:id="rId10"/>
    <p:sldId id="842" r:id="rId11"/>
    <p:sldId id="829" r:id="rId12"/>
    <p:sldId id="834" r:id="rId13"/>
    <p:sldId id="825" r:id="rId14"/>
    <p:sldId id="840" r:id="rId15"/>
    <p:sldId id="258" r:id="rId16"/>
    <p:sldId id="256" r:id="rId17"/>
    <p:sldId id="284" r:id="rId18"/>
    <p:sldId id="278" r:id="rId19"/>
    <p:sldId id="257" r:id="rId20"/>
    <p:sldId id="259" r:id="rId21"/>
    <p:sldId id="856" r:id="rId22"/>
    <p:sldId id="859" r:id="rId23"/>
    <p:sldId id="855" r:id="rId24"/>
    <p:sldId id="858" r:id="rId25"/>
    <p:sldId id="860" r:id="rId26"/>
    <p:sldId id="841" r:id="rId27"/>
    <p:sldId id="836" r:id="rId28"/>
    <p:sldId id="831" r:id="rId29"/>
    <p:sldId id="835" r:id="rId30"/>
    <p:sldId id="833" r:id="rId31"/>
    <p:sldId id="330" r:id="rId32"/>
    <p:sldId id="287" r:id="rId33"/>
    <p:sldId id="288" r:id="rId34"/>
    <p:sldId id="839" r:id="rId35"/>
    <p:sldId id="837" r:id="rId36"/>
    <p:sldId id="290" r:id="rId37"/>
    <p:sldId id="863" r:id="rId38"/>
    <p:sldId id="862" r:id="rId39"/>
    <p:sldId id="838" r:id="rId40"/>
    <p:sldId id="753" r:id="rId41"/>
    <p:sldId id="68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5334B"/>
    <a:srgbClr val="CB3C08"/>
    <a:srgbClr val="4B4B4B"/>
    <a:srgbClr val="8A8A8A"/>
    <a:srgbClr val="931E30"/>
    <a:srgbClr val="D9D9D9"/>
    <a:srgbClr val="214D71"/>
    <a:srgbClr val="25567F"/>
    <a:srgbClr val="9393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6" autoAdjust="0"/>
    <p:restoredTop sz="80024" autoAdjust="0"/>
  </p:normalViewPr>
  <p:slideViewPr>
    <p:cSldViewPr snapToGrid="0">
      <p:cViewPr varScale="1">
        <p:scale>
          <a:sx n="62" d="100"/>
          <a:sy n="62" d="100"/>
        </p:scale>
        <p:origin x="576" y="3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11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8F80D91-9478-0C76-BFB8-3D23D5A6B2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25881B9-F116-E134-5F82-49A30F2C27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934A7D-7B7F-488B-AA78-B5FAFBF5943D}" type="datetimeFigureOut">
              <a:rPr lang="en-US" smtClean="0"/>
              <a:t>10/21/2025</a:t>
            </a:fld>
            <a:endParaRPr lang="en-US"/>
          </a:p>
        </p:txBody>
      </p:sp>
      <p:sp>
        <p:nvSpPr>
          <p:cNvPr id="4" name="Footer Placeholder 3">
            <a:extLst>
              <a:ext uri="{FF2B5EF4-FFF2-40B4-BE49-F238E27FC236}">
                <a16:creationId xmlns:a16="http://schemas.microsoft.com/office/drawing/2014/main" id="{F6ADB68A-42A8-EBBE-E057-230F22A76D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0BA59ED-6A43-5A9D-4A70-C3BB6A6517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90F9C3-2622-45B3-9A75-C0465CA3DBA0}" type="slidenum">
              <a:rPr lang="en-US" smtClean="0"/>
              <a:t>‹#›</a:t>
            </a:fld>
            <a:endParaRPr lang="en-US"/>
          </a:p>
        </p:txBody>
      </p:sp>
    </p:spTree>
    <p:extLst>
      <p:ext uri="{BB962C8B-B14F-4D97-AF65-F5344CB8AC3E}">
        <p14:creationId xmlns:p14="http://schemas.microsoft.com/office/powerpoint/2010/main" val="41104156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CA19A-5E76-4AE2-A453-BFA8D2DACBCC}"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44D15D-94BA-4ED1-A06E-3F83917AB7EC}" type="slidenum">
              <a:rPr lang="en-US" smtClean="0"/>
              <a:t>‹#›</a:t>
            </a:fld>
            <a:endParaRPr lang="en-US"/>
          </a:p>
        </p:txBody>
      </p:sp>
    </p:spTree>
    <p:extLst>
      <p:ext uri="{BB962C8B-B14F-4D97-AF65-F5344CB8AC3E}">
        <p14:creationId xmlns:p14="http://schemas.microsoft.com/office/powerpoint/2010/main" val="8662649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0</a:t>
            </a:r>
          </a:p>
        </p:txBody>
      </p:sp>
      <p:sp>
        <p:nvSpPr>
          <p:cNvPr id="4" name="Slide Number Placeholder 3"/>
          <p:cNvSpPr>
            <a:spLocks noGrp="1"/>
          </p:cNvSpPr>
          <p:nvPr>
            <p:ph type="sldNum" sz="quarter" idx="5"/>
          </p:nvPr>
        </p:nvSpPr>
        <p:spPr/>
        <p:txBody>
          <a:bodyPr/>
          <a:lstStyle/>
          <a:p>
            <a:fld id="{25CACC31-1050-46B4-9F19-2605034B25FF}" type="slidenum">
              <a:rPr lang="en-US" smtClean="0"/>
              <a:t>1</a:t>
            </a:fld>
            <a:endParaRPr lang="en-US"/>
          </a:p>
        </p:txBody>
      </p:sp>
    </p:spTree>
    <p:extLst>
      <p:ext uri="{BB962C8B-B14F-4D97-AF65-F5344CB8AC3E}">
        <p14:creationId xmlns:p14="http://schemas.microsoft.com/office/powerpoint/2010/main" val="3273057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44D15D-94BA-4ED1-A06E-3F83917AB7EC}" type="slidenum">
              <a:rPr lang="en-US" smtClean="0"/>
              <a:t>11</a:t>
            </a:fld>
            <a:endParaRPr lang="en-US"/>
          </a:p>
        </p:txBody>
      </p:sp>
    </p:spTree>
    <p:extLst>
      <p:ext uri="{BB962C8B-B14F-4D97-AF65-F5344CB8AC3E}">
        <p14:creationId xmlns:p14="http://schemas.microsoft.com/office/powerpoint/2010/main" val="785055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NV</a:t>
            </a:r>
          </a:p>
        </p:txBody>
      </p:sp>
      <p:sp>
        <p:nvSpPr>
          <p:cNvPr id="4" name="Slide Number Placeholder 3"/>
          <p:cNvSpPr>
            <a:spLocks noGrp="1"/>
          </p:cNvSpPr>
          <p:nvPr>
            <p:ph type="sldNum" sz="quarter" idx="5"/>
          </p:nvPr>
        </p:nvSpPr>
        <p:spPr/>
        <p:txBody>
          <a:bodyPr/>
          <a:lstStyle/>
          <a:p>
            <a:fld id="{C544D15D-94BA-4ED1-A06E-3F83917AB7EC}" type="slidenum">
              <a:rPr lang="en-US" smtClean="0"/>
              <a:t>15</a:t>
            </a:fld>
            <a:endParaRPr lang="en-US"/>
          </a:p>
        </p:txBody>
      </p:sp>
    </p:spTree>
    <p:extLst>
      <p:ext uri="{BB962C8B-B14F-4D97-AF65-F5344CB8AC3E}">
        <p14:creationId xmlns:p14="http://schemas.microsoft.com/office/powerpoint/2010/main" val="415136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44D15D-94BA-4ED1-A06E-3F83917AB7EC}" type="slidenum">
              <a:rPr lang="en-US" smtClean="0"/>
              <a:t>16</a:t>
            </a:fld>
            <a:endParaRPr lang="en-US"/>
          </a:p>
        </p:txBody>
      </p:sp>
    </p:spTree>
    <p:extLst>
      <p:ext uri="{BB962C8B-B14F-4D97-AF65-F5344CB8AC3E}">
        <p14:creationId xmlns:p14="http://schemas.microsoft.com/office/powerpoint/2010/main" val="3855047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C78C6-C205-CE29-5BB8-3A9CB7AADC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D6AE8-1FC5-13F8-DF60-CD942A8965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26C98B-49CA-885B-8C3E-CBFA8492745A}"/>
              </a:ext>
            </a:extLst>
          </p:cNvPr>
          <p:cNvSpPr>
            <a:spLocks noGrp="1"/>
          </p:cNvSpPr>
          <p:nvPr>
            <p:ph type="body" idx="1"/>
          </p:nvPr>
        </p:nvSpPr>
        <p:spPr/>
        <p:txBody>
          <a:bodyPr/>
          <a:lstStyle/>
          <a:p>
            <a:r>
              <a:rPr kumimoji="0" lang="en-US" sz="1800" b="0" i="0" u="none" strike="noStrike" kern="1200" cap="none" spc="0" normalizeH="0" baseline="0" noProof="0" dirty="0">
                <a:ln>
                  <a:noFill/>
                </a:ln>
                <a:solidFill>
                  <a:prstClr val="black"/>
                </a:solidFill>
                <a:effectLst/>
                <a:uLnTx/>
                <a:uFillTx/>
                <a:latin typeface="Calibri"/>
                <a:ea typeface="+mn-ea"/>
                <a:cs typeface="+mn-cs"/>
              </a:rPr>
              <a:t>I agree that showing up late can signa disrespect for someone’s time.  Given that we planned this together, it makes sense that you’d feel neglected by m showing up late.. </a:t>
            </a:r>
            <a:endParaRPr lang="en-US" dirty="0"/>
          </a:p>
        </p:txBody>
      </p:sp>
      <p:sp>
        <p:nvSpPr>
          <p:cNvPr id="4" name="Slide Number Placeholder 3">
            <a:extLst>
              <a:ext uri="{FF2B5EF4-FFF2-40B4-BE49-F238E27FC236}">
                <a16:creationId xmlns:a16="http://schemas.microsoft.com/office/drawing/2014/main" id="{BB9BB0F9-905C-8BAD-3512-ECD43211D0F8}"/>
              </a:ext>
            </a:extLst>
          </p:cNvPr>
          <p:cNvSpPr>
            <a:spLocks noGrp="1"/>
          </p:cNvSpPr>
          <p:nvPr>
            <p:ph type="sldNum" sz="quarter" idx="5"/>
          </p:nvPr>
        </p:nvSpPr>
        <p:spPr/>
        <p:txBody>
          <a:bodyPr/>
          <a:lstStyle/>
          <a:p>
            <a:fld id="{C544D15D-94BA-4ED1-A06E-3F83917AB7EC}" type="slidenum">
              <a:rPr lang="en-US" smtClean="0"/>
              <a:t>18</a:t>
            </a:fld>
            <a:endParaRPr lang="en-US"/>
          </a:p>
        </p:txBody>
      </p:sp>
    </p:spTree>
    <p:extLst>
      <p:ext uri="{BB962C8B-B14F-4D97-AF65-F5344CB8AC3E}">
        <p14:creationId xmlns:p14="http://schemas.microsoft.com/office/powerpoint/2010/main" val="3742509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followed up and still don’t have what you need to meet our objective. I agree that we need to solve this so we won’t look bad to management.</a:t>
            </a:r>
          </a:p>
        </p:txBody>
      </p:sp>
      <p:sp>
        <p:nvSpPr>
          <p:cNvPr id="4" name="Slide Number Placeholder 3"/>
          <p:cNvSpPr>
            <a:spLocks noGrp="1"/>
          </p:cNvSpPr>
          <p:nvPr>
            <p:ph type="sldNum" sz="quarter" idx="5"/>
          </p:nvPr>
        </p:nvSpPr>
        <p:spPr/>
        <p:txBody>
          <a:bodyPr/>
          <a:lstStyle/>
          <a:p>
            <a:fld id="{C544D15D-94BA-4ED1-A06E-3F83917AB7EC}" type="slidenum">
              <a:rPr lang="en-US" smtClean="0"/>
              <a:t>19</a:t>
            </a:fld>
            <a:endParaRPr lang="en-US"/>
          </a:p>
        </p:txBody>
      </p:sp>
    </p:spTree>
    <p:extLst>
      <p:ext uri="{BB962C8B-B14F-4D97-AF65-F5344CB8AC3E}">
        <p14:creationId xmlns:p14="http://schemas.microsoft.com/office/powerpoint/2010/main" val="3492673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98158-C413-4FE6-843A-BCC94C684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78417A-73BF-4E3A-CC69-052E846B9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BBF6A-2412-70A6-8FF9-6A7FBF45619B}"/>
              </a:ext>
            </a:extLst>
          </p:cNvPr>
          <p:cNvSpPr>
            <a:spLocks noGrp="1"/>
          </p:cNvSpPr>
          <p:nvPr>
            <p:ph type="body" idx="1"/>
          </p:nvPr>
        </p:nvSpPr>
        <p:spPr/>
        <p:txBody>
          <a:bodyPr/>
          <a:lstStyle/>
          <a:p>
            <a:r>
              <a:rPr kumimoji="0" lang="en-US" sz="1800" b="0" i="0" u="none" strike="noStrike" kern="1200" cap="none" spc="0" normalizeH="0" baseline="0" noProof="0" dirty="0">
                <a:ln>
                  <a:noFill/>
                </a:ln>
                <a:solidFill>
                  <a:prstClr val="black"/>
                </a:solidFill>
                <a:effectLst/>
                <a:uLnTx/>
                <a:uFillTx/>
                <a:latin typeface="Calibri"/>
                <a:ea typeface="+mn-ea"/>
                <a:cs typeface="+mn-cs"/>
              </a:rPr>
              <a:t>“You felt hurried and not fully heard on reading supports; with your child’s progress on your mind, it makes complete sense you’d feel worried.”</a:t>
            </a:r>
            <a:endParaRPr lang="en-US" dirty="0"/>
          </a:p>
        </p:txBody>
      </p:sp>
      <p:sp>
        <p:nvSpPr>
          <p:cNvPr id="4" name="Slide Number Placeholder 3">
            <a:extLst>
              <a:ext uri="{FF2B5EF4-FFF2-40B4-BE49-F238E27FC236}">
                <a16:creationId xmlns:a16="http://schemas.microsoft.com/office/drawing/2014/main" id="{30EE9C3F-D38C-E3DA-3438-7E354E8268C3}"/>
              </a:ext>
            </a:extLst>
          </p:cNvPr>
          <p:cNvSpPr>
            <a:spLocks noGrp="1"/>
          </p:cNvSpPr>
          <p:nvPr>
            <p:ph type="sldNum" sz="quarter" idx="5"/>
          </p:nvPr>
        </p:nvSpPr>
        <p:spPr/>
        <p:txBody>
          <a:bodyPr/>
          <a:lstStyle/>
          <a:p>
            <a:fld id="{C544D15D-94BA-4ED1-A06E-3F83917AB7EC}" type="slidenum">
              <a:rPr lang="en-US" smtClean="0"/>
              <a:t>20</a:t>
            </a:fld>
            <a:endParaRPr lang="en-US"/>
          </a:p>
        </p:txBody>
      </p:sp>
    </p:spTree>
    <p:extLst>
      <p:ext uri="{BB962C8B-B14F-4D97-AF65-F5344CB8AC3E}">
        <p14:creationId xmlns:p14="http://schemas.microsoft.com/office/powerpoint/2010/main" val="991788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them and then reveal these additional.</a:t>
            </a:r>
          </a:p>
        </p:txBody>
      </p:sp>
      <p:sp>
        <p:nvSpPr>
          <p:cNvPr id="4" name="Slide Number Placeholder 3"/>
          <p:cNvSpPr>
            <a:spLocks noGrp="1"/>
          </p:cNvSpPr>
          <p:nvPr>
            <p:ph type="sldNum" sz="quarter" idx="5"/>
          </p:nvPr>
        </p:nvSpPr>
        <p:spPr/>
        <p:txBody>
          <a:bodyPr/>
          <a:lstStyle/>
          <a:p>
            <a:fld id="{25CACC31-1050-46B4-9F19-2605034B25FF}" type="slidenum">
              <a:rPr lang="en-US" smtClean="0"/>
              <a:t>22</a:t>
            </a:fld>
            <a:endParaRPr lang="en-US"/>
          </a:p>
        </p:txBody>
      </p:sp>
    </p:spTree>
    <p:extLst>
      <p:ext uri="{BB962C8B-B14F-4D97-AF65-F5344CB8AC3E}">
        <p14:creationId xmlns:p14="http://schemas.microsoft.com/office/powerpoint/2010/main" val="1887823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start with What or How</a:t>
            </a:r>
          </a:p>
          <a:p>
            <a:r>
              <a:rPr lang="en-US" dirty="0" err="1"/>
              <a:t>Vut</a:t>
            </a:r>
            <a:r>
              <a:rPr lang="en-US" dirty="0"/>
              <a:t> Never Why!</a:t>
            </a:r>
          </a:p>
        </p:txBody>
      </p:sp>
      <p:sp>
        <p:nvSpPr>
          <p:cNvPr id="4" name="Slide Number Placeholder 3"/>
          <p:cNvSpPr>
            <a:spLocks noGrp="1"/>
          </p:cNvSpPr>
          <p:nvPr>
            <p:ph type="sldNum" sz="quarter" idx="5"/>
          </p:nvPr>
        </p:nvSpPr>
        <p:spPr/>
        <p:txBody>
          <a:bodyPr/>
          <a:lstStyle/>
          <a:p>
            <a:fld id="{25CACC31-1050-46B4-9F19-2605034B25FF}" type="slidenum">
              <a:rPr lang="en-US" smtClean="0"/>
              <a:t>23</a:t>
            </a:fld>
            <a:endParaRPr lang="en-US"/>
          </a:p>
        </p:txBody>
      </p:sp>
    </p:spTree>
    <p:extLst>
      <p:ext uri="{BB962C8B-B14F-4D97-AF65-F5344CB8AC3E}">
        <p14:creationId xmlns:p14="http://schemas.microsoft.com/office/powerpoint/2010/main" val="3135789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what when where how but never ______</a:t>
            </a:r>
          </a:p>
        </p:txBody>
      </p:sp>
      <p:sp>
        <p:nvSpPr>
          <p:cNvPr id="4" name="Slide Number Placeholder 3"/>
          <p:cNvSpPr>
            <a:spLocks noGrp="1"/>
          </p:cNvSpPr>
          <p:nvPr>
            <p:ph type="sldNum" sz="quarter" idx="5"/>
          </p:nvPr>
        </p:nvSpPr>
        <p:spPr/>
        <p:txBody>
          <a:bodyPr/>
          <a:lstStyle/>
          <a:p>
            <a:fld id="{25CACC31-1050-46B4-9F19-2605034B25FF}" type="slidenum">
              <a:rPr lang="en-US" smtClean="0"/>
              <a:t>25</a:t>
            </a:fld>
            <a:endParaRPr lang="en-US"/>
          </a:p>
        </p:txBody>
      </p:sp>
    </p:spTree>
    <p:extLst>
      <p:ext uri="{BB962C8B-B14F-4D97-AF65-F5344CB8AC3E}">
        <p14:creationId xmlns:p14="http://schemas.microsoft.com/office/powerpoint/2010/main" val="144526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also: </a:t>
            </a:r>
            <a:r>
              <a:rPr lang="en-US" dirty="0" err="1"/>
              <a:t>Brinkert</a:t>
            </a:r>
            <a:r>
              <a:rPr lang="en-US" dirty="0"/>
              <a:t> (2006) </a:t>
            </a:r>
          </a:p>
        </p:txBody>
      </p:sp>
      <p:sp>
        <p:nvSpPr>
          <p:cNvPr id="4" name="Slide Number Placeholder 3"/>
          <p:cNvSpPr>
            <a:spLocks noGrp="1"/>
          </p:cNvSpPr>
          <p:nvPr>
            <p:ph type="sldNum" sz="quarter" idx="10"/>
          </p:nvPr>
        </p:nvSpPr>
        <p:spPr/>
        <p:txBody>
          <a:bodyPr/>
          <a:lstStyle/>
          <a:p>
            <a:fld id="{25CACC31-1050-46B4-9F19-2605034B25FF}" type="slidenum">
              <a:rPr lang="en-US" smtClean="0"/>
              <a:t>27</a:t>
            </a:fld>
            <a:endParaRPr lang="en-US"/>
          </a:p>
        </p:txBody>
      </p:sp>
    </p:spTree>
    <p:extLst>
      <p:ext uri="{BB962C8B-B14F-4D97-AF65-F5344CB8AC3E}">
        <p14:creationId xmlns:p14="http://schemas.microsoft.com/office/powerpoint/2010/main" val="323429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work in the service </a:t>
            </a:r>
            <a:r>
              <a:rPr lang="en-US" dirty="0" err="1"/>
              <a:t>ofThe</a:t>
            </a:r>
            <a:r>
              <a:rPr lang="en-US" dirty="0"/>
              <a:t> potential of children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ACC31-1050-46B4-9F19-2605034B25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5358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03BA2E-2018-A846-8DDA-546EB20EC5B4}" type="slidenum">
              <a:rPr lang="en-US" smtClean="0"/>
              <a:pPr/>
              <a:t>28</a:t>
            </a:fld>
            <a:endParaRPr lang="en-US"/>
          </a:p>
        </p:txBody>
      </p:sp>
      <p:sp>
        <p:nvSpPr>
          <p:cNvPr id="5" name="Date Placeholder 4"/>
          <p:cNvSpPr>
            <a:spLocks noGrp="1"/>
          </p:cNvSpPr>
          <p:nvPr>
            <p:ph type="dt" idx="11"/>
          </p:nvPr>
        </p:nvSpPr>
        <p:spPr/>
        <p:txBody>
          <a:bodyPr/>
          <a:lstStyle/>
          <a:p>
            <a:r>
              <a:rPr lang="en-US"/>
              <a:t>2/4/2020</a:t>
            </a:r>
          </a:p>
        </p:txBody>
      </p:sp>
      <p:sp>
        <p:nvSpPr>
          <p:cNvPr id="6" name="Footer Placeholder 5"/>
          <p:cNvSpPr>
            <a:spLocks noGrp="1"/>
          </p:cNvSpPr>
          <p:nvPr>
            <p:ph type="ftr" sz="quarter" idx="12"/>
          </p:nvPr>
        </p:nvSpPr>
        <p:spPr/>
        <p:txBody>
          <a:bodyPr/>
          <a:lstStyle/>
          <a:p>
            <a:r>
              <a:rPr lang="en-US"/>
              <a:t>CADRE: Melanie Reese</a:t>
            </a:r>
          </a:p>
        </p:txBody>
      </p:sp>
    </p:spTree>
    <p:extLst>
      <p:ext uri="{BB962C8B-B14F-4D97-AF65-F5344CB8AC3E}">
        <p14:creationId xmlns:p14="http://schemas.microsoft.com/office/powerpoint/2010/main" val="3769314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Melanie</a:t>
            </a:r>
          </a:p>
        </p:txBody>
      </p:sp>
      <p:sp>
        <p:nvSpPr>
          <p:cNvPr id="4" name="Slide Number Placeholder 3"/>
          <p:cNvSpPr>
            <a:spLocks noGrp="1"/>
          </p:cNvSpPr>
          <p:nvPr>
            <p:ph type="sldNum" sz="quarter" idx="10"/>
          </p:nvPr>
        </p:nvSpPr>
        <p:spPr/>
        <p:txBody>
          <a:bodyPr/>
          <a:lstStyle/>
          <a:p>
            <a:fld id="{C503BA2E-2018-A846-8DDA-546EB20EC5B4}" type="slidenum">
              <a:rPr lang="en-US" smtClean="0"/>
              <a:pPr/>
              <a:t>29</a:t>
            </a:fld>
            <a:endParaRPr lang="en-US"/>
          </a:p>
        </p:txBody>
      </p:sp>
      <p:sp>
        <p:nvSpPr>
          <p:cNvPr id="5" name="Date Placeholder 4"/>
          <p:cNvSpPr>
            <a:spLocks noGrp="1"/>
          </p:cNvSpPr>
          <p:nvPr>
            <p:ph type="dt" idx="11"/>
          </p:nvPr>
        </p:nvSpPr>
        <p:spPr/>
        <p:txBody>
          <a:bodyPr/>
          <a:lstStyle/>
          <a:p>
            <a:r>
              <a:rPr lang="en-US"/>
              <a:t>2/4/2020</a:t>
            </a:r>
          </a:p>
        </p:txBody>
      </p:sp>
      <p:sp>
        <p:nvSpPr>
          <p:cNvPr id="6" name="Footer Placeholder 5"/>
          <p:cNvSpPr>
            <a:spLocks noGrp="1"/>
          </p:cNvSpPr>
          <p:nvPr>
            <p:ph type="ftr" sz="quarter" idx="12"/>
          </p:nvPr>
        </p:nvSpPr>
        <p:spPr/>
        <p:txBody>
          <a:bodyPr/>
          <a:lstStyle/>
          <a:p>
            <a:r>
              <a:rPr lang="en-US"/>
              <a:t>CADRE: Melanie Reese</a:t>
            </a:r>
          </a:p>
        </p:txBody>
      </p:sp>
    </p:spTree>
    <p:extLst>
      <p:ext uri="{BB962C8B-B14F-4D97-AF65-F5344CB8AC3E}">
        <p14:creationId xmlns:p14="http://schemas.microsoft.com/office/powerpoint/2010/main" val="290445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03BA2E-2018-A846-8DDA-546EB20EC5B4}" type="slidenum">
              <a:rPr lang="en-US" smtClean="0"/>
              <a:pPr/>
              <a:t>30</a:t>
            </a:fld>
            <a:endParaRPr lang="en-US"/>
          </a:p>
        </p:txBody>
      </p:sp>
    </p:spTree>
    <p:extLst>
      <p:ext uri="{BB962C8B-B14F-4D97-AF65-F5344CB8AC3E}">
        <p14:creationId xmlns:p14="http://schemas.microsoft.com/office/powerpoint/2010/main" val="3120380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03BA2E-2018-A846-8DDA-546EB20EC5B4}" type="slidenum">
              <a:rPr lang="en-US" smtClean="0"/>
              <a:pPr/>
              <a:t>31</a:t>
            </a:fld>
            <a:endParaRPr lang="en-US"/>
          </a:p>
        </p:txBody>
      </p:sp>
    </p:spTree>
    <p:extLst>
      <p:ext uri="{BB962C8B-B14F-4D97-AF65-F5344CB8AC3E}">
        <p14:creationId xmlns:p14="http://schemas.microsoft.com/office/powerpoint/2010/main" val="652827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03BA2E-2018-A846-8DDA-546EB20EC5B4}" type="slidenum">
              <a:rPr lang="en-US" smtClean="0"/>
              <a:pPr/>
              <a:t>32</a:t>
            </a:fld>
            <a:endParaRPr lang="en-US"/>
          </a:p>
        </p:txBody>
      </p:sp>
    </p:spTree>
    <p:extLst>
      <p:ext uri="{BB962C8B-B14F-4D97-AF65-F5344CB8AC3E}">
        <p14:creationId xmlns:p14="http://schemas.microsoft.com/office/powerpoint/2010/main" val="3697186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Data</a:t>
            </a:r>
            <a:r>
              <a:rPr lang="en-US" dirty="0"/>
              <a:t> – </a:t>
            </a:r>
            <a:r>
              <a:rPr lang="en-US" i="1" dirty="0"/>
              <a:t>What do we know/need to verify?</a:t>
            </a:r>
            <a:endParaRPr lang="en-US" dirty="0"/>
          </a:p>
          <a:p>
            <a:r>
              <a:rPr lang="en-US" dirty="0"/>
              <a:t>“Which dates show the intervention delivered?”</a:t>
            </a:r>
          </a:p>
          <a:p>
            <a:r>
              <a:rPr lang="en-US" dirty="0"/>
              <a:t>“What recent progress-monitoring scores do we all accept as accurate?”</a:t>
            </a:r>
          </a:p>
          <a:p>
            <a:r>
              <a:rPr lang="en-US" b="1" dirty="0"/>
              <a:t>Interests</a:t>
            </a:r>
            <a:r>
              <a:rPr lang="en-US" dirty="0"/>
              <a:t> – </a:t>
            </a:r>
            <a:r>
              <a:rPr lang="en-US" i="1" dirty="0"/>
              <a:t>What matters/why now?</a:t>
            </a:r>
            <a:endParaRPr lang="en-US" dirty="0"/>
          </a:p>
          <a:p>
            <a:r>
              <a:rPr lang="en-US" dirty="0"/>
              <a:t>“What is most important to you about how the support shows up each week?”</a:t>
            </a:r>
          </a:p>
          <a:p>
            <a:r>
              <a:rPr lang="en-US" dirty="0"/>
              <a:t>“What outcomes are each of us hoping to see in 6 weeks?”</a:t>
            </a:r>
          </a:p>
          <a:p>
            <a:r>
              <a:rPr lang="en-US" b="1" dirty="0"/>
              <a:t>Structural</a:t>
            </a:r>
            <a:r>
              <a:rPr lang="en-US" dirty="0"/>
              <a:t> – </a:t>
            </a:r>
            <a:r>
              <a:rPr lang="en-US" i="1" dirty="0"/>
              <a:t>Systems, roles, resources, time</a:t>
            </a:r>
            <a:endParaRPr lang="en-US" dirty="0"/>
          </a:p>
          <a:p>
            <a:r>
              <a:rPr lang="en-US" dirty="0"/>
              <a:t>“What schedule or coverage constraints are blocking delivery?”</a:t>
            </a:r>
          </a:p>
          <a:p>
            <a:r>
              <a:rPr lang="en-US" dirty="0"/>
              <a:t>“Who is responsible for logging and who reviews?”</a:t>
            </a:r>
          </a:p>
          <a:p>
            <a:r>
              <a:rPr lang="en-US" b="1" dirty="0"/>
              <a:t>Value</a:t>
            </a:r>
            <a:r>
              <a:rPr lang="en-US" dirty="0"/>
              <a:t> – </a:t>
            </a:r>
            <a:r>
              <a:rPr lang="en-US" i="1" dirty="0"/>
              <a:t>Beliefs, principles</a:t>
            </a:r>
            <a:endParaRPr lang="en-US" dirty="0"/>
          </a:p>
          <a:p>
            <a:r>
              <a:rPr lang="en-US" dirty="0"/>
              <a:t>“What does ‘faithful implementation’ mean to each of us?”</a:t>
            </a:r>
          </a:p>
          <a:p>
            <a:r>
              <a:rPr lang="en-US" dirty="0"/>
              <a:t>“How do we define ‘meaningful progress’ for this student?”</a:t>
            </a:r>
          </a:p>
          <a:p>
            <a:r>
              <a:rPr lang="en-US" b="1" dirty="0"/>
              <a:t>Relationship</a:t>
            </a:r>
            <a:r>
              <a:rPr lang="en-US" dirty="0"/>
              <a:t> – </a:t>
            </a:r>
            <a:r>
              <a:rPr lang="en-US" i="1" dirty="0"/>
              <a:t>Trust, history, communication</a:t>
            </a:r>
            <a:endParaRPr lang="en-US" dirty="0"/>
          </a:p>
          <a:p>
            <a:r>
              <a:rPr lang="en-US" dirty="0"/>
              <a:t>“Where did communication break down about missed sessions?”</a:t>
            </a:r>
          </a:p>
          <a:p>
            <a:r>
              <a:rPr lang="en-US"/>
              <a:t>“What check-in rhythm would rebuild confidence?”</a:t>
            </a:r>
          </a:p>
          <a:p>
            <a:endParaRPr lang="en-US"/>
          </a:p>
        </p:txBody>
      </p:sp>
      <p:sp>
        <p:nvSpPr>
          <p:cNvPr id="4" name="Slide Number Placeholder 3"/>
          <p:cNvSpPr>
            <a:spLocks noGrp="1"/>
          </p:cNvSpPr>
          <p:nvPr>
            <p:ph type="sldNum" sz="quarter" idx="5"/>
          </p:nvPr>
        </p:nvSpPr>
        <p:spPr/>
        <p:txBody>
          <a:bodyPr/>
          <a:lstStyle/>
          <a:p>
            <a:fld id="{C544D15D-94BA-4ED1-A06E-3F83917AB7EC}" type="slidenum">
              <a:rPr lang="en-US" smtClean="0"/>
              <a:t>33</a:t>
            </a:fld>
            <a:endParaRPr lang="en-US"/>
          </a:p>
        </p:txBody>
      </p:sp>
    </p:spTree>
    <p:extLst>
      <p:ext uri="{BB962C8B-B14F-4D97-AF65-F5344CB8AC3E}">
        <p14:creationId xmlns:p14="http://schemas.microsoft.com/office/powerpoint/2010/main" val="1037111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Data</a:t>
            </a:r>
            <a:endParaRPr lang="en-US" dirty="0"/>
          </a:p>
          <a:p>
            <a:r>
              <a:rPr lang="en-US" dirty="0"/>
              <a:t>“Which classroom observation notes best represent current performance?”</a:t>
            </a:r>
          </a:p>
          <a:p>
            <a:r>
              <a:rPr lang="en-US" dirty="0"/>
              <a:t>“What goal-by-goal data predicts success in each option?”</a:t>
            </a:r>
          </a:p>
          <a:p>
            <a:r>
              <a:rPr lang="en-US" b="1" dirty="0"/>
              <a:t>Interests</a:t>
            </a:r>
            <a:endParaRPr lang="en-US" dirty="0"/>
          </a:p>
          <a:p>
            <a:r>
              <a:rPr lang="en-US" dirty="0"/>
              <a:t>“What does the parent hope their child experiences during the school day?”</a:t>
            </a:r>
          </a:p>
          <a:p>
            <a:r>
              <a:rPr lang="en-US" dirty="0"/>
              <a:t>“What does the teacher need to confidently deliver grade-level content?”</a:t>
            </a:r>
          </a:p>
          <a:p>
            <a:r>
              <a:rPr lang="en-US" b="1" dirty="0"/>
              <a:t>Structural</a:t>
            </a:r>
            <a:endParaRPr lang="en-US" dirty="0"/>
          </a:p>
          <a:p>
            <a:r>
              <a:rPr lang="en-US" dirty="0"/>
              <a:t>“What staffing/service model exists for push-in vs. pull-out next term?”</a:t>
            </a:r>
          </a:p>
          <a:p>
            <a:r>
              <a:rPr lang="en-US" dirty="0"/>
              <a:t>“How will minutes, transitions, and transport be scheduled?”</a:t>
            </a:r>
          </a:p>
          <a:p>
            <a:r>
              <a:rPr lang="en-US" b="1" dirty="0"/>
              <a:t>Value</a:t>
            </a:r>
            <a:endParaRPr lang="en-US" dirty="0"/>
          </a:p>
          <a:p>
            <a:r>
              <a:rPr lang="en-US" dirty="0"/>
              <a:t>“How is ‘least restrictive environment’ interpreted by each of us?”</a:t>
            </a:r>
          </a:p>
          <a:p>
            <a:r>
              <a:rPr lang="en-US" dirty="0"/>
              <a:t>“What does inclusion mean in practice for peer interaction and dignity?”</a:t>
            </a:r>
          </a:p>
          <a:p>
            <a:r>
              <a:rPr lang="en-US" b="1" dirty="0"/>
              <a:t>Relationship</a:t>
            </a:r>
            <a:endParaRPr lang="en-US" dirty="0"/>
          </a:p>
          <a:p>
            <a:r>
              <a:rPr lang="en-US" dirty="0"/>
              <a:t>“Where do we already agree, even partly?”</a:t>
            </a:r>
          </a:p>
          <a:p>
            <a:r>
              <a:rPr lang="en-US" dirty="0"/>
              <a:t>“What commitments can we make about tone and next steps to keep trust intact?”</a:t>
            </a:r>
          </a:p>
          <a:p>
            <a:endParaRPr lang="en-US" dirty="0"/>
          </a:p>
        </p:txBody>
      </p:sp>
      <p:sp>
        <p:nvSpPr>
          <p:cNvPr id="4" name="Slide Number Placeholder 3"/>
          <p:cNvSpPr>
            <a:spLocks noGrp="1"/>
          </p:cNvSpPr>
          <p:nvPr>
            <p:ph type="sldNum" sz="quarter" idx="5"/>
          </p:nvPr>
        </p:nvSpPr>
        <p:spPr/>
        <p:txBody>
          <a:bodyPr/>
          <a:lstStyle/>
          <a:p>
            <a:fld id="{C544D15D-94BA-4ED1-A06E-3F83917AB7EC}" type="slidenum">
              <a:rPr lang="en-US" smtClean="0"/>
              <a:t>34</a:t>
            </a:fld>
            <a:endParaRPr lang="en-US"/>
          </a:p>
        </p:txBody>
      </p:sp>
    </p:spTree>
    <p:extLst>
      <p:ext uri="{BB962C8B-B14F-4D97-AF65-F5344CB8AC3E}">
        <p14:creationId xmlns:p14="http://schemas.microsoft.com/office/powerpoint/2010/main" val="908930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03BA2E-2018-A846-8DDA-546EB20EC5B4}" type="slidenum">
              <a:rPr lang="en-US" smtClean="0"/>
              <a:pPr/>
              <a:t>35</a:t>
            </a:fld>
            <a:endParaRPr lang="en-US"/>
          </a:p>
        </p:txBody>
      </p:sp>
    </p:spTree>
    <p:extLst>
      <p:ext uri="{BB962C8B-B14F-4D97-AF65-F5344CB8AC3E}">
        <p14:creationId xmlns:p14="http://schemas.microsoft.com/office/powerpoint/2010/main" val="3163726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CACC31-1050-46B4-9F19-2605034B25FF}" type="slidenum">
              <a:rPr lang="en-US" smtClean="0"/>
              <a:t>36</a:t>
            </a:fld>
            <a:endParaRPr lang="en-US"/>
          </a:p>
        </p:txBody>
      </p:sp>
    </p:spTree>
    <p:extLst>
      <p:ext uri="{BB962C8B-B14F-4D97-AF65-F5344CB8AC3E}">
        <p14:creationId xmlns:p14="http://schemas.microsoft.com/office/powerpoint/2010/main" val="2229730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ACC31-1050-46B4-9F19-2605034B25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5494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people thinking and feeling when they call or visit you for help?</a:t>
            </a:r>
          </a:p>
          <a:p>
            <a:endParaRPr lang="en-US" dirty="0"/>
          </a:p>
          <a:p>
            <a:r>
              <a:rPr lang="en-US" dirty="0"/>
              <a:t>Collect answers-  All forms of  STRESS Leads to stress response  Physically and psychologically prepared for danger</a:t>
            </a:r>
          </a:p>
          <a:p>
            <a:endParaRPr lang="en-US" dirty="0"/>
          </a:p>
          <a:p>
            <a:r>
              <a:rPr lang="en-US" dirty="0"/>
              <a:t>Their Immediate need is  to reduce their stress.  We can help if we know what to do and what is causing them stress.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CACC31-1050-46B4-9F19-2605034B25FF}" type="slidenum">
              <a:rPr lang="en-US" smtClean="0"/>
              <a:t>4</a:t>
            </a:fld>
            <a:endParaRPr lang="en-US"/>
          </a:p>
        </p:txBody>
      </p:sp>
    </p:spTree>
    <p:extLst>
      <p:ext uri="{BB962C8B-B14F-4D97-AF65-F5344CB8AC3E}">
        <p14:creationId xmlns:p14="http://schemas.microsoft.com/office/powerpoint/2010/main" val="2289111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Each conflict is unique. Some need more time at the top of this ladder. Others are feeling confident and ready to problem-solve almost immediately.  For those folks who need more reassurance, they are likely feeling as if they are under threat or attack.</a:t>
            </a:r>
          </a:p>
          <a:p>
            <a:endParaRPr lang="en-US" dirty="0"/>
          </a:p>
          <a:p>
            <a:r>
              <a:rPr lang="en-US" dirty="0"/>
              <a:t>Reassure: Agree with them about something or show empathy for their needs.  READ – and needs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ACC31-1050-46B4-9F19-2605034B25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099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Interaction with others. Who had the most influence on who we became?</a:t>
            </a:r>
          </a:p>
          <a:p>
            <a:endParaRPr lang="en-US" dirty="0"/>
          </a:p>
          <a:p>
            <a:r>
              <a:rPr lang="en-US" dirty="0"/>
              <a:t>individuals vs society</a:t>
            </a:r>
          </a:p>
          <a:p>
            <a:endParaRPr lang="en-US" dirty="0"/>
          </a:p>
          <a:p>
            <a:r>
              <a:rPr lang="en-US" dirty="0"/>
              <a:t>Signification/importance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CACC31-1050-46B4-9F19-2605034B25FF}" type="slidenum">
              <a:rPr lang="en-US" smtClean="0"/>
              <a:t>7</a:t>
            </a:fld>
            <a:endParaRPr lang="en-US"/>
          </a:p>
        </p:txBody>
      </p:sp>
    </p:spTree>
    <p:extLst>
      <p:ext uri="{BB962C8B-B14F-4D97-AF65-F5344CB8AC3E}">
        <p14:creationId xmlns:p14="http://schemas.microsoft.com/office/powerpoint/2010/main" val="1224149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Self-esteem- The value we place on our self-concept and how we live up to it</a:t>
            </a:r>
          </a:p>
        </p:txBody>
      </p:sp>
      <p:sp>
        <p:nvSpPr>
          <p:cNvPr id="4" name="Slide Number Placeholder 3"/>
          <p:cNvSpPr>
            <a:spLocks noGrp="1"/>
          </p:cNvSpPr>
          <p:nvPr>
            <p:ph type="sldNum" sz="quarter" idx="5"/>
          </p:nvPr>
        </p:nvSpPr>
        <p:spPr/>
        <p:txBody>
          <a:bodyPr/>
          <a:lstStyle/>
          <a:p>
            <a:fld id="{25CACC31-1050-46B4-9F19-2605034B25FF}" type="slidenum">
              <a:rPr lang="en-US" smtClean="0"/>
              <a:t>8</a:t>
            </a:fld>
            <a:endParaRPr lang="en-US"/>
          </a:p>
        </p:txBody>
      </p:sp>
    </p:spTree>
    <p:extLst>
      <p:ext uri="{BB962C8B-B14F-4D97-AF65-F5344CB8AC3E}">
        <p14:creationId xmlns:p14="http://schemas.microsoft.com/office/powerpoint/2010/main" val="3290044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Communicate value of the person. They’ve come the right place to be heard. They are not alone. There are resources. You empathize with the difficulty. You can provide support and coach in helping them move toward problem-solving.</a:t>
            </a:r>
          </a:p>
          <a:p>
            <a:endParaRPr lang="en-US" dirty="0"/>
          </a:p>
          <a:p>
            <a:r>
              <a:rPr lang="en-US" dirty="0"/>
              <a:t>Self-concept lens</a:t>
            </a:r>
          </a:p>
        </p:txBody>
      </p:sp>
      <p:sp>
        <p:nvSpPr>
          <p:cNvPr id="4" name="Slide Number Placeholder 3"/>
          <p:cNvSpPr>
            <a:spLocks noGrp="1"/>
          </p:cNvSpPr>
          <p:nvPr>
            <p:ph type="sldNum" sz="quarter" idx="5"/>
          </p:nvPr>
        </p:nvSpPr>
        <p:spPr/>
        <p:txBody>
          <a:bodyPr/>
          <a:lstStyle/>
          <a:p>
            <a:fld id="{25CACC31-1050-46B4-9F19-2605034B25FF}" type="slidenum">
              <a:rPr lang="en-US" smtClean="0"/>
              <a:t>9</a:t>
            </a:fld>
            <a:endParaRPr lang="en-US"/>
          </a:p>
        </p:txBody>
      </p:sp>
    </p:spTree>
    <p:extLst>
      <p:ext uri="{BB962C8B-B14F-4D97-AF65-F5344CB8AC3E}">
        <p14:creationId xmlns:p14="http://schemas.microsoft.com/office/powerpoint/2010/main" val="360855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ACC31-1050-46B4-9F19-2605034B25FF}" type="slidenum">
              <a:rPr lang="en-US" smtClean="0"/>
              <a:t>10</a:t>
            </a:fld>
            <a:endParaRPr lang="en-US"/>
          </a:p>
        </p:txBody>
      </p:sp>
    </p:spTree>
    <p:extLst>
      <p:ext uri="{BB962C8B-B14F-4D97-AF65-F5344CB8AC3E}">
        <p14:creationId xmlns:p14="http://schemas.microsoft.com/office/powerpoint/2010/main" val="2354399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672C4-E01C-194E-0925-828D6863F262}"/>
              </a:ext>
            </a:extLst>
          </p:cNvPr>
          <p:cNvSpPr>
            <a:spLocks noGrp="1"/>
          </p:cNvSpPr>
          <p:nvPr>
            <p:ph type="ctrTitle" hasCustomPrompt="1"/>
          </p:nvPr>
        </p:nvSpPr>
        <p:spPr>
          <a:xfrm>
            <a:off x="1322773" y="1263765"/>
            <a:ext cx="9345227" cy="2387600"/>
          </a:xfrm>
        </p:spPr>
        <p:txBody>
          <a:bodyPr anchor="ctr"/>
          <a:lstStyle>
            <a:lvl1pPr algn="ctr">
              <a:defRPr sz="6000"/>
            </a:lvl1pPr>
          </a:lstStyle>
          <a:p>
            <a:r>
              <a:rPr lang="en-US" dirty="0"/>
              <a:t>Presentation Title</a:t>
            </a:r>
          </a:p>
        </p:txBody>
      </p:sp>
      <p:sp>
        <p:nvSpPr>
          <p:cNvPr id="3" name="Subtitle 2">
            <a:extLst>
              <a:ext uri="{FF2B5EF4-FFF2-40B4-BE49-F238E27FC236}">
                <a16:creationId xmlns:a16="http://schemas.microsoft.com/office/drawing/2014/main" id="{A5314416-E843-2B9D-92FE-D7B526339B67}"/>
              </a:ext>
            </a:extLst>
          </p:cNvPr>
          <p:cNvSpPr>
            <a:spLocks noGrp="1"/>
          </p:cNvSpPr>
          <p:nvPr>
            <p:ph type="subTitle" idx="1" hasCustomPrompt="1"/>
          </p:nvPr>
        </p:nvSpPr>
        <p:spPr>
          <a:xfrm>
            <a:off x="1322772" y="4214780"/>
            <a:ext cx="9345227"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Name(s) and Affiliation(s)</a:t>
            </a:r>
          </a:p>
        </p:txBody>
      </p:sp>
    </p:spTree>
    <p:extLst>
      <p:ext uri="{BB962C8B-B14F-4D97-AF65-F5344CB8AC3E}">
        <p14:creationId xmlns:p14="http://schemas.microsoft.com/office/powerpoint/2010/main" val="2367574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27434-DB97-338A-8B1C-422B34A87C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0AFA22-E2F7-4447-E616-86BD337D1A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6526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86EA4E-22B7-83A4-C9CD-7FB28E5335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E7182D-4535-8E8C-C72D-28EEC896E2D0}"/>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8727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1787955"/>
            <a:ext cx="11176000" cy="4667250"/>
          </a:xfrm>
        </p:spPr>
        <p:txBody>
          <a:bodyPr/>
          <a:lstStyle>
            <a:lvl1pPr marL="0" indent="0">
              <a:buNone/>
              <a:defRPr>
                <a:latin typeface="Candara" panose="020E0502030303020204" pitchFamily="34" charset="0"/>
                <a:cs typeface="Arial" panose="020B0604020202020204" pitchFamily="34" charset="0"/>
              </a:defRPr>
            </a:lvl1pPr>
            <a:lvl2pPr marL="914400" indent="-457200">
              <a:buFont typeface="Wingdings" panose="05000000000000000000" pitchFamily="2" charset="2"/>
              <a:buChar char="§"/>
              <a:defRPr>
                <a:latin typeface="Candara" panose="020E0502030303020204" pitchFamily="34" charset="0"/>
                <a:cs typeface="Arial" panose="020B0604020202020204" pitchFamily="34" charset="0"/>
              </a:defRPr>
            </a:lvl2pPr>
            <a:lvl3pPr marL="1143000" indent="-228600">
              <a:buFont typeface="Wingdings" panose="05000000000000000000" pitchFamily="2" charset="2"/>
              <a:buChar char="q"/>
              <a:defRPr>
                <a:latin typeface="Candara" panose="020E0502030303020204" pitchFamily="34" charset="0"/>
                <a:cs typeface="Arial" panose="020B0604020202020204" pitchFamily="34" charset="0"/>
              </a:defRPr>
            </a:lvl3pPr>
            <a:lvl4pPr>
              <a:defRPr>
                <a:latin typeface="Candara" panose="020E0502030303020204" pitchFamily="34" charset="0"/>
                <a:cs typeface="Arial" panose="020B0604020202020204" pitchFamily="34" charset="0"/>
              </a:defRPr>
            </a:lvl4pPr>
            <a:lvl5pPr>
              <a:defRPr>
                <a:latin typeface="Candara" panose="020E0502030303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B1D566A3-8B31-4F61-9E36-FB94E47AEC0C}"/>
              </a:ext>
            </a:extLst>
          </p:cNvPr>
          <p:cNvSpPr>
            <a:spLocks noGrp="1"/>
          </p:cNvSpPr>
          <p:nvPr>
            <p:ph type="title"/>
          </p:nvPr>
        </p:nvSpPr>
        <p:spPr/>
        <p:txBody>
          <a:bodyPr/>
          <a:lstStyle/>
          <a:p>
            <a:r>
              <a:rPr lang="en-US"/>
              <a:t>Click to edit Master title style</a:t>
            </a:r>
          </a:p>
        </p:txBody>
      </p:sp>
      <p:sp>
        <p:nvSpPr>
          <p:cNvPr id="9" name="Slide Number Placeholder 5">
            <a:extLst>
              <a:ext uri="{FF2B5EF4-FFF2-40B4-BE49-F238E27FC236}">
                <a16:creationId xmlns:a16="http://schemas.microsoft.com/office/drawing/2014/main" id="{09E5628C-544E-498F-B674-B7A3F83E5072}"/>
              </a:ext>
            </a:extLst>
          </p:cNvPr>
          <p:cNvSpPr>
            <a:spLocks noGrp="1"/>
          </p:cNvSpPr>
          <p:nvPr>
            <p:ph type="sldNum" sz="quarter" idx="12"/>
          </p:nvPr>
        </p:nvSpPr>
        <p:spPr>
          <a:xfrm>
            <a:off x="9347200" y="6445141"/>
            <a:ext cx="2743200" cy="365125"/>
          </a:xfrm>
        </p:spPr>
        <p:txBody>
          <a:bodyPr/>
          <a:lstStyle>
            <a:lvl1pPr>
              <a:defRPr>
                <a:latin typeface="Candara" panose="020E0502030303020204" pitchFamily="34" charset="0"/>
              </a:defRPr>
            </a:lvl1pPr>
          </a:lstStyle>
          <a:p>
            <a:fld id="{A297CB40-D9BE-4CE6-A22F-5A7D8FBE1E51}" type="slidenum">
              <a:rPr lang="en-US" smtClean="0"/>
              <a:pPr/>
              <a:t>‹#›</a:t>
            </a:fld>
            <a:endParaRPr lang="en-US"/>
          </a:p>
        </p:txBody>
      </p:sp>
      <p:sp>
        <p:nvSpPr>
          <p:cNvPr id="2" name="Date Placeholder 3">
            <a:extLst>
              <a:ext uri="{FF2B5EF4-FFF2-40B4-BE49-F238E27FC236}">
                <a16:creationId xmlns:a16="http://schemas.microsoft.com/office/drawing/2014/main" id="{C45B4DEF-F646-E72E-421C-5A8773C42C4A}"/>
              </a:ext>
            </a:extLst>
          </p:cNvPr>
          <p:cNvSpPr>
            <a:spLocks noGrp="1"/>
          </p:cNvSpPr>
          <p:nvPr>
            <p:ph type="dt" sz="half" idx="2"/>
          </p:nvPr>
        </p:nvSpPr>
        <p:spPr>
          <a:xfrm>
            <a:off x="-101600" y="6505185"/>
            <a:ext cx="2235200" cy="315911"/>
          </a:xfrm>
          <a:prstGeom prst="rect">
            <a:avLst/>
          </a:prstGeom>
        </p:spPr>
        <p:txBody>
          <a:bodyPr/>
          <a:lstStyle>
            <a:lvl1pPr algn="ctr">
              <a:defRPr sz="1100">
                <a:latin typeface="Candara" panose="020E0502030303020204" pitchFamily="34" charset="0"/>
              </a:defRPr>
            </a:lvl1pPr>
          </a:lstStyle>
          <a:p>
            <a:fld id="{AB94EC22-29EE-46E1-9C74-2F0D775390A5}" type="datetime4">
              <a:rPr lang="en-US" smtClean="0"/>
              <a:pPr/>
              <a:t>October 21, 2025</a:t>
            </a:fld>
            <a:endParaRPr lang="en-US"/>
          </a:p>
        </p:txBody>
      </p:sp>
    </p:spTree>
    <p:extLst>
      <p:ext uri="{BB962C8B-B14F-4D97-AF65-F5344CB8AC3E}">
        <p14:creationId xmlns:p14="http://schemas.microsoft.com/office/powerpoint/2010/main" val="415969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672C4-E01C-194E-0925-828D6863F262}"/>
              </a:ext>
            </a:extLst>
          </p:cNvPr>
          <p:cNvSpPr>
            <a:spLocks noGrp="1"/>
          </p:cNvSpPr>
          <p:nvPr>
            <p:ph type="ctrTitle" hasCustomPrompt="1"/>
          </p:nvPr>
        </p:nvSpPr>
        <p:spPr>
          <a:xfrm>
            <a:off x="2296358" y="1290398"/>
            <a:ext cx="9144000" cy="2387600"/>
          </a:xfrm>
        </p:spPr>
        <p:txBody>
          <a:bodyPr anchor="ctr"/>
          <a:lstStyle>
            <a:lvl1pPr algn="ctr">
              <a:defRPr sz="6000"/>
            </a:lvl1pPr>
          </a:lstStyle>
          <a:p>
            <a:r>
              <a:rPr lang="en-US" dirty="0"/>
              <a:t>Presentation Title</a:t>
            </a:r>
          </a:p>
        </p:txBody>
      </p:sp>
      <p:sp>
        <p:nvSpPr>
          <p:cNvPr id="3" name="Subtitle 2">
            <a:extLst>
              <a:ext uri="{FF2B5EF4-FFF2-40B4-BE49-F238E27FC236}">
                <a16:creationId xmlns:a16="http://schemas.microsoft.com/office/drawing/2014/main" id="{A5314416-E843-2B9D-92FE-D7B526339B67}"/>
              </a:ext>
            </a:extLst>
          </p:cNvPr>
          <p:cNvSpPr>
            <a:spLocks noGrp="1"/>
          </p:cNvSpPr>
          <p:nvPr>
            <p:ph type="subTitle" idx="1" hasCustomPrompt="1"/>
          </p:nvPr>
        </p:nvSpPr>
        <p:spPr>
          <a:xfrm>
            <a:off x="2302276" y="4081614"/>
            <a:ext cx="9144000"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Name(s) and Affiliation(s)</a:t>
            </a:r>
          </a:p>
        </p:txBody>
      </p:sp>
    </p:spTree>
    <p:extLst>
      <p:ext uri="{BB962C8B-B14F-4D97-AF65-F5344CB8AC3E}">
        <p14:creationId xmlns:p14="http://schemas.microsoft.com/office/powerpoint/2010/main" val="4450556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DAC7-7355-F618-4DB5-3D6E9ED06945}"/>
              </a:ext>
            </a:extLst>
          </p:cNvPr>
          <p:cNvSpPr>
            <a:spLocks noGrp="1"/>
          </p:cNvSpPr>
          <p:nvPr>
            <p:ph type="title"/>
          </p:nvPr>
        </p:nvSpPr>
        <p:spPr>
          <a:xfrm>
            <a:off x="2162173" y="232647"/>
            <a:ext cx="9423367" cy="1325563"/>
          </a:xfrm>
        </p:spPr>
        <p:txBody>
          <a:bodyPr>
            <a:normAutofit/>
          </a:bodyPr>
          <a:lstStyle>
            <a:lvl1pPr>
              <a:defRPr sz="4400" b="1"/>
            </a:lvl1pPr>
          </a:lstStyle>
          <a:p>
            <a:r>
              <a:rPr lang="en-US" dirty="0"/>
              <a:t>Click to edit Master title style</a:t>
            </a:r>
          </a:p>
        </p:txBody>
      </p:sp>
      <p:sp>
        <p:nvSpPr>
          <p:cNvPr id="3" name="Content Placeholder 2">
            <a:extLst>
              <a:ext uri="{FF2B5EF4-FFF2-40B4-BE49-F238E27FC236}">
                <a16:creationId xmlns:a16="http://schemas.microsoft.com/office/drawing/2014/main" id="{61BF76B1-16D0-D07C-5434-95C11BD1A342}"/>
              </a:ext>
            </a:extLst>
          </p:cNvPr>
          <p:cNvSpPr>
            <a:spLocks noGrp="1"/>
          </p:cNvSpPr>
          <p:nvPr>
            <p:ph idx="1"/>
          </p:nvPr>
        </p:nvSpPr>
        <p:spPr>
          <a:xfrm>
            <a:off x="2162174" y="1850436"/>
            <a:ext cx="9423367" cy="4295840"/>
          </a:xfrm>
        </p:spPr>
        <p:txBody>
          <a:bodyPr/>
          <a:lstStyle>
            <a:lvl1pPr>
              <a:defRPr sz="3600" b="1"/>
            </a:lvl1pPr>
            <a:lvl2pPr>
              <a:defRPr sz="3200"/>
            </a:lvl2pPr>
            <a:lvl3pPr>
              <a:defRPr sz="2800"/>
            </a:lvl3pPr>
            <a:lvl4pPr>
              <a:defRPr sz="26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63091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FEDB0-B6C4-BA95-C99E-A09255C82EA9}"/>
              </a:ext>
            </a:extLst>
          </p:cNvPr>
          <p:cNvSpPr>
            <a:spLocks noGrp="1"/>
          </p:cNvSpPr>
          <p:nvPr>
            <p:ph type="title"/>
          </p:nvPr>
        </p:nvSpPr>
        <p:spPr>
          <a:xfrm>
            <a:off x="2130457" y="830690"/>
            <a:ext cx="9605913" cy="2852737"/>
          </a:xfrm>
        </p:spPr>
        <p:txBody>
          <a:bodyPr anchor="ctr"/>
          <a:lstStyle>
            <a:lvl1pPr algn="ct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0823F8E-A140-C9C6-A4AA-D7BDE7A5F83F}"/>
              </a:ext>
            </a:extLst>
          </p:cNvPr>
          <p:cNvSpPr>
            <a:spLocks noGrp="1"/>
          </p:cNvSpPr>
          <p:nvPr>
            <p:ph type="body" idx="1" hasCustomPrompt="1"/>
          </p:nvPr>
        </p:nvSpPr>
        <p:spPr>
          <a:xfrm>
            <a:off x="2130457" y="4118123"/>
            <a:ext cx="9605913" cy="1500187"/>
          </a:xfrm>
        </p:spPr>
        <p:txBody>
          <a:bodyPr/>
          <a:lstStyle>
            <a:lvl1pPr marL="0" indent="0" algn="ctr">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Speaker Name(s) and Affiliation(s)</a:t>
            </a:r>
          </a:p>
        </p:txBody>
      </p:sp>
    </p:spTree>
    <p:extLst>
      <p:ext uri="{BB962C8B-B14F-4D97-AF65-F5344CB8AC3E}">
        <p14:creationId xmlns:p14="http://schemas.microsoft.com/office/powerpoint/2010/main" val="2734234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91C29-D941-ED2A-1B4F-61694BFFB635}"/>
              </a:ext>
            </a:extLst>
          </p:cNvPr>
          <p:cNvSpPr>
            <a:spLocks noGrp="1"/>
          </p:cNvSpPr>
          <p:nvPr>
            <p:ph type="title"/>
          </p:nvPr>
        </p:nvSpPr>
        <p:spPr>
          <a:xfrm>
            <a:off x="2129272" y="182332"/>
            <a:ext cx="9550537"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4CDC92C-79F3-112E-3B08-10915DB22698}"/>
              </a:ext>
            </a:extLst>
          </p:cNvPr>
          <p:cNvSpPr>
            <a:spLocks noGrp="1"/>
          </p:cNvSpPr>
          <p:nvPr>
            <p:ph sz="half" idx="1"/>
          </p:nvPr>
        </p:nvSpPr>
        <p:spPr>
          <a:xfrm>
            <a:off x="2129272" y="1869682"/>
            <a:ext cx="46060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21FDF4-665D-A937-F5DA-30CEEF2902D2}"/>
              </a:ext>
            </a:extLst>
          </p:cNvPr>
          <p:cNvSpPr>
            <a:spLocks noGrp="1"/>
          </p:cNvSpPr>
          <p:nvPr>
            <p:ph sz="half" idx="2"/>
          </p:nvPr>
        </p:nvSpPr>
        <p:spPr>
          <a:xfrm>
            <a:off x="7073778" y="1869682"/>
            <a:ext cx="460603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0288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FB7D-A164-FC0E-993D-2F30F00DBDFD}"/>
              </a:ext>
            </a:extLst>
          </p:cNvPr>
          <p:cNvSpPr>
            <a:spLocks noGrp="1"/>
          </p:cNvSpPr>
          <p:nvPr>
            <p:ph type="title"/>
          </p:nvPr>
        </p:nvSpPr>
        <p:spPr>
          <a:xfrm>
            <a:off x="2193686" y="394394"/>
            <a:ext cx="943690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259E76-67A4-C053-3F1B-5DD51DE7A0CC}"/>
              </a:ext>
            </a:extLst>
          </p:cNvPr>
          <p:cNvSpPr>
            <a:spLocks noGrp="1"/>
          </p:cNvSpPr>
          <p:nvPr>
            <p:ph type="body" idx="1"/>
          </p:nvPr>
        </p:nvSpPr>
        <p:spPr>
          <a:xfrm>
            <a:off x="2193686" y="1965911"/>
            <a:ext cx="4502101" cy="823912"/>
          </a:xfrm>
        </p:spPr>
        <p:txBody>
          <a:bodyPr anchor="ctr">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4430C8F-D55C-F169-8143-494BE094023A}"/>
              </a:ext>
            </a:extLst>
          </p:cNvPr>
          <p:cNvSpPr>
            <a:spLocks noGrp="1"/>
          </p:cNvSpPr>
          <p:nvPr>
            <p:ph sz="half" idx="2"/>
          </p:nvPr>
        </p:nvSpPr>
        <p:spPr>
          <a:xfrm>
            <a:off x="2193687" y="2789823"/>
            <a:ext cx="4502101" cy="3684588"/>
          </a:xfrm>
        </p:spPr>
        <p:txBody>
          <a:bodyPr/>
          <a:lstStyle>
            <a:lvl1pPr>
              <a:defRPr sz="3200" b="0"/>
            </a:lvl1pPr>
            <a:lvl2pPr>
              <a:defRPr sz="2800"/>
            </a:lvl2pPr>
            <a:lvl3pPr>
              <a:defRPr sz="26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8F15A94-46A0-2EA2-ED8A-608E6C1ABA17}"/>
              </a:ext>
            </a:extLst>
          </p:cNvPr>
          <p:cNvSpPr>
            <a:spLocks noGrp="1"/>
          </p:cNvSpPr>
          <p:nvPr>
            <p:ph type="body" sz="quarter" idx="3"/>
          </p:nvPr>
        </p:nvSpPr>
        <p:spPr>
          <a:xfrm>
            <a:off x="7128493" y="1940850"/>
            <a:ext cx="4502101" cy="823912"/>
          </a:xfrm>
        </p:spPr>
        <p:txBody>
          <a:bodyPr anchor="ctr">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F512458-DD83-FAC5-82E6-E38EFEFF7A5D}"/>
              </a:ext>
            </a:extLst>
          </p:cNvPr>
          <p:cNvSpPr>
            <a:spLocks noGrp="1"/>
          </p:cNvSpPr>
          <p:nvPr>
            <p:ph sz="quarter" idx="4"/>
          </p:nvPr>
        </p:nvSpPr>
        <p:spPr>
          <a:xfrm>
            <a:off x="7128493" y="2789823"/>
            <a:ext cx="4502102" cy="3684588"/>
          </a:xfrm>
        </p:spPr>
        <p:txBody>
          <a:bodyPr/>
          <a:lstStyle>
            <a:lvl1pPr>
              <a:defRPr sz="3200" b="0"/>
            </a:lvl1pPr>
            <a:lvl2pPr>
              <a:defRPr sz="2800"/>
            </a:lvl2pPr>
            <a:lvl3pPr>
              <a:defRPr sz="26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3662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9283-A887-EE27-F2EC-918C88FDC2BE}"/>
              </a:ext>
            </a:extLst>
          </p:cNvPr>
          <p:cNvSpPr>
            <a:spLocks noGrp="1"/>
          </p:cNvSpPr>
          <p:nvPr>
            <p:ph type="title"/>
          </p:nvPr>
        </p:nvSpPr>
        <p:spPr>
          <a:xfrm>
            <a:off x="2129272" y="182332"/>
            <a:ext cx="9580375" cy="1325563"/>
          </a:xfrm>
        </p:spPr>
        <p:txBody>
          <a:bodyPr/>
          <a:lstStyle/>
          <a:p>
            <a:r>
              <a:rPr lang="en-US"/>
              <a:t>Click to edit Master title style</a:t>
            </a:r>
          </a:p>
        </p:txBody>
      </p:sp>
    </p:spTree>
    <p:extLst>
      <p:ext uri="{BB962C8B-B14F-4D97-AF65-F5344CB8AC3E}">
        <p14:creationId xmlns:p14="http://schemas.microsoft.com/office/powerpoint/2010/main" val="2041300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743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DAC7-7355-F618-4DB5-3D6E9ED06945}"/>
              </a:ext>
            </a:extLst>
          </p:cNvPr>
          <p:cNvSpPr>
            <a:spLocks noGrp="1"/>
          </p:cNvSpPr>
          <p:nvPr>
            <p:ph type="title"/>
          </p:nvPr>
        </p:nvSpPr>
        <p:spPr>
          <a:xfrm>
            <a:off x="2047874" y="194939"/>
            <a:ext cx="9132315" cy="1325563"/>
          </a:xfrm>
        </p:spPr>
        <p:txBody>
          <a:bodyPr>
            <a:normAutofit/>
          </a:bodyPr>
          <a:lstStyle>
            <a:lvl1pPr>
              <a:defRPr sz="4400" b="1"/>
            </a:lvl1pPr>
          </a:lstStyle>
          <a:p>
            <a:r>
              <a:rPr lang="en-US" dirty="0"/>
              <a:t>Click to edit Master title style</a:t>
            </a:r>
          </a:p>
        </p:txBody>
      </p:sp>
      <p:sp>
        <p:nvSpPr>
          <p:cNvPr id="3" name="Content Placeholder 2">
            <a:extLst>
              <a:ext uri="{FF2B5EF4-FFF2-40B4-BE49-F238E27FC236}">
                <a16:creationId xmlns:a16="http://schemas.microsoft.com/office/drawing/2014/main" id="{61BF76B1-16D0-D07C-5434-95C11BD1A342}"/>
              </a:ext>
            </a:extLst>
          </p:cNvPr>
          <p:cNvSpPr>
            <a:spLocks noGrp="1"/>
          </p:cNvSpPr>
          <p:nvPr>
            <p:ph idx="1"/>
          </p:nvPr>
        </p:nvSpPr>
        <p:spPr>
          <a:xfrm>
            <a:off x="399495" y="1681760"/>
            <a:ext cx="10901868" cy="4295840"/>
          </a:xfrm>
        </p:spPr>
        <p:txBody>
          <a:bodyPr/>
          <a:lstStyle>
            <a:lvl1pPr>
              <a:defRPr sz="3600" b="1"/>
            </a:lvl1pPr>
            <a:lvl2pPr>
              <a:defRPr sz="3200"/>
            </a:lvl2pPr>
            <a:lvl3pPr>
              <a:defRPr sz="2800"/>
            </a:lvl3pPr>
            <a:lvl4pPr>
              <a:defRPr sz="26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A0CA01D5-CC33-6AA1-FB2C-7A780DA57358}"/>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43ED5872-54D6-FFD0-5703-EDCBAA15C5D1}"/>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dirty="0"/>
          </a:p>
        </p:txBody>
      </p:sp>
    </p:spTree>
    <p:extLst>
      <p:ext uri="{BB962C8B-B14F-4D97-AF65-F5344CB8AC3E}">
        <p14:creationId xmlns:p14="http://schemas.microsoft.com/office/powerpoint/2010/main" val="2711908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5C87-7FB0-8164-2E22-A2BFE6FF3989}"/>
              </a:ext>
            </a:extLst>
          </p:cNvPr>
          <p:cNvSpPr>
            <a:spLocks noGrp="1"/>
          </p:cNvSpPr>
          <p:nvPr>
            <p:ph type="title"/>
          </p:nvPr>
        </p:nvSpPr>
        <p:spPr>
          <a:xfrm>
            <a:off x="2486303" y="769938"/>
            <a:ext cx="3932237" cy="1600200"/>
          </a:xfrm>
        </p:spPr>
        <p:txBody>
          <a:bodyPr anchor="ct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BED01B1F-2DB9-7EA3-5630-ECC3FA9EC552}"/>
              </a:ext>
            </a:extLst>
          </p:cNvPr>
          <p:cNvSpPr>
            <a:spLocks noGrp="1"/>
          </p:cNvSpPr>
          <p:nvPr>
            <p:ph idx="1"/>
          </p:nvPr>
        </p:nvSpPr>
        <p:spPr>
          <a:xfrm>
            <a:off x="6664750" y="769938"/>
            <a:ext cx="4756625" cy="53999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9AF8A53-A0BB-99B1-7248-957C166632FE}"/>
              </a:ext>
            </a:extLst>
          </p:cNvPr>
          <p:cNvSpPr>
            <a:spLocks noGrp="1"/>
          </p:cNvSpPr>
          <p:nvPr>
            <p:ph type="body" sz="half" idx="2"/>
          </p:nvPr>
        </p:nvSpPr>
        <p:spPr>
          <a:xfrm>
            <a:off x="2486302" y="2473833"/>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493928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807A-2234-9935-94FD-28C493E57DD2}"/>
              </a:ext>
            </a:extLst>
          </p:cNvPr>
          <p:cNvSpPr>
            <a:spLocks noGrp="1"/>
          </p:cNvSpPr>
          <p:nvPr>
            <p:ph type="title"/>
          </p:nvPr>
        </p:nvSpPr>
        <p:spPr>
          <a:xfrm>
            <a:off x="2402258" y="457200"/>
            <a:ext cx="3932237" cy="1600200"/>
          </a:xfrm>
        </p:spPr>
        <p:txBody>
          <a:bodyPr anchor="ctr"/>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14A3648A-A9C3-7ADC-34DD-81AFD3F59933}"/>
              </a:ext>
            </a:extLst>
          </p:cNvPr>
          <p:cNvSpPr>
            <a:spLocks noGrp="1"/>
          </p:cNvSpPr>
          <p:nvPr>
            <p:ph type="pic" idx="1"/>
          </p:nvPr>
        </p:nvSpPr>
        <p:spPr>
          <a:xfrm>
            <a:off x="6604986" y="987425"/>
            <a:ext cx="475040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70EEF8-F7D8-01A8-171C-C365304A946A}"/>
              </a:ext>
            </a:extLst>
          </p:cNvPr>
          <p:cNvSpPr>
            <a:spLocks noGrp="1"/>
          </p:cNvSpPr>
          <p:nvPr>
            <p:ph type="body" sz="half" idx="2"/>
          </p:nvPr>
        </p:nvSpPr>
        <p:spPr>
          <a:xfrm>
            <a:off x="2402258" y="2208321"/>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720340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27434-DB97-338A-8B1C-422B34A87C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0AFA22-E2F7-4447-E616-86BD337D1AF5}"/>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662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86EA4E-22B7-83A4-C9CD-7FB28E5335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E7182D-4535-8E8C-C72D-28EEC896E2D0}"/>
              </a:ext>
            </a:extLst>
          </p:cNvPr>
          <p:cNvSpPr>
            <a:spLocks noGrp="1"/>
          </p:cNvSpPr>
          <p:nvPr>
            <p:ph type="body" orient="vert" idx="1"/>
          </p:nvPr>
        </p:nvSpPr>
        <p:spPr>
          <a:xfrm>
            <a:off x="2092750" y="365125"/>
            <a:ext cx="647974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978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257909" y="3067055"/>
            <a:ext cx="4585849" cy="2738503"/>
          </a:xfrm>
          <a:custGeom>
            <a:avLst/>
            <a:gdLst>
              <a:gd name="connsiteX0" fmla="*/ 0 w 4585849"/>
              <a:gd name="connsiteY0" fmla="*/ 0 h 2738503"/>
              <a:gd name="connsiteX1" fmla="*/ 4585849 w 4585849"/>
              <a:gd name="connsiteY1" fmla="*/ 0 h 2738503"/>
              <a:gd name="connsiteX2" fmla="*/ 4585849 w 4585849"/>
              <a:gd name="connsiteY2" fmla="*/ 2738503 h 2738503"/>
              <a:gd name="connsiteX3" fmla="*/ 0 w 4585849"/>
              <a:gd name="connsiteY3" fmla="*/ 2738503 h 2738503"/>
            </a:gdLst>
            <a:ahLst/>
            <a:cxnLst>
              <a:cxn ang="0">
                <a:pos x="connsiteX0" y="connsiteY0"/>
              </a:cxn>
              <a:cxn ang="0">
                <a:pos x="connsiteX1" y="connsiteY1"/>
              </a:cxn>
              <a:cxn ang="0">
                <a:pos x="connsiteX2" y="connsiteY2"/>
              </a:cxn>
              <a:cxn ang="0">
                <a:pos x="connsiteX3" y="connsiteY3"/>
              </a:cxn>
            </a:cxnLst>
            <a:rect l="l" t="t" r="r" b="b"/>
            <a:pathLst>
              <a:path w="4585849" h="2738503">
                <a:moveTo>
                  <a:pt x="0" y="0"/>
                </a:moveTo>
                <a:lnTo>
                  <a:pt x="4585849" y="0"/>
                </a:lnTo>
                <a:lnTo>
                  <a:pt x="4585849" y="2738503"/>
                </a:lnTo>
                <a:lnTo>
                  <a:pt x="0" y="2738503"/>
                </a:lnTo>
                <a:close/>
              </a:path>
            </a:pathLst>
          </a:custGeom>
          <a:solidFill>
            <a:schemeClr val="bg1">
              <a:lumMod val="65000"/>
            </a:schemeClr>
          </a:solidFill>
        </p:spPr>
        <p:txBody>
          <a:bodyPr wrap="square">
            <a:noAutofit/>
          </a:bodyPr>
          <a:lstStyle/>
          <a:p>
            <a:endParaRPr lang="en-US"/>
          </a:p>
        </p:txBody>
      </p:sp>
      <p:sp>
        <p:nvSpPr>
          <p:cNvPr id="15" name="Picture Placeholder 14"/>
          <p:cNvSpPr>
            <a:spLocks noGrp="1"/>
          </p:cNvSpPr>
          <p:nvPr>
            <p:ph type="pic" sz="quarter" idx="11"/>
          </p:nvPr>
        </p:nvSpPr>
        <p:spPr>
          <a:xfrm>
            <a:off x="6373308" y="3067055"/>
            <a:ext cx="4585849" cy="2738503"/>
          </a:xfrm>
          <a:custGeom>
            <a:avLst/>
            <a:gdLst>
              <a:gd name="connsiteX0" fmla="*/ 0 w 4585849"/>
              <a:gd name="connsiteY0" fmla="*/ 0 h 2738503"/>
              <a:gd name="connsiteX1" fmla="*/ 4585849 w 4585849"/>
              <a:gd name="connsiteY1" fmla="*/ 0 h 2738503"/>
              <a:gd name="connsiteX2" fmla="*/ 4585849 w 4585849"/>
              <a:gd name="connsiteY2" fmla="*/ 2738503 h 2738503"/>
              <a:gd name="connsiteX3" fmla="*/ 0 w 4585849"/>
              <a:gd name="connsiteY3" fmla="*/ 2738503 h 2738503"/>
            </a:gdLst>
            <a:ahLst/>
            <a:cxnLst>
              <a:cxn ang="0">
                <a:pos x="connsiteX0" y="connsiteY0"/>
              </a:cxn>
              <a:cxn ang="0">
                <a:pos x="connsiteX1" y="connsiteY1"/>
              </a:cxn>
              <a:cxn ang="0">
                <a:pos x="connsiteX2" y="connsiteY2"/>
              </a:cxn>
              <a:cxn ang="0">
                <a:pos x="connsiteX3" y="connsiteY3"/>
              </a:cxn>
            </a:cxnLst>
            <a:rect l="l" t="t" r="r" b="b"/>
            <a:pathLst>
              <a:path w="4585849" h="2738503">
                <a:moveTo>
                  <a:pt x="0" y="0"/>
                </a:moveTo>
                <a:lnTo>
                  <a:pt x="4585849" y="0"/>
                </a:lnTo>
                <a:lnTo>
                  <a:pt x="4585849" y="2738503"/>
                </a:lnTo>
                <a:lnTo>
                  <a:pt x="0" y="2738503"/>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1664802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708043" y="764921"/>
            <a:ext cx="3569808" cy="2551840"/>
          </a:xfrm>
          <a:custGeom>
            <a:avLst/>
            <a:gdLst>
              <a:gd name="connsiteX0" fmla="*/ 0 w 3569808"/>
              <a:gd name="connsiteY0" fmla="*/ 0 h 2551840"/>
              <a:gd name="connsiteX1" fmla="*/ 3569808 w 3569808"/>
              <a:gd name="connsiteY1" fmla="*/ 0 h 2551840"/>
              <a:gd name="connsiteX2" fmla="*/ 3569808 w 3569808"/>
              <a:gd name="connsiteY2" fmla="*/ 2551840 h 2551840"/>
              <a:gd name="connsiteX3" fmla="*/ 0 w 3569808"/>
              <a:gd name="connsiteY3" fmla="*/ 2551840 h 2551840"/>
            </a:gdLst>
            <a:ahLst/>
            <a:cxnLst>
              <a:cxn ang="0">
                <a:pos x="connsiteX0" y="connsiteY0"/>
              </a:cxn>
              <a:cxn ang="0">
                <a:pos x="connsiteX1" y="connsiteY1"/>
              </a:cxn>
              <a:cxn ang="0">
                <a:pos x="connsiteX2" y="connsiteY2"/>
              </a:cxn>
              <a:cxn ang="0">
                <a:pos x="connsiteX3" y="connsiteY3"/>
              </a:cxn>
            </a:cxnLst>
            <a:rect l="l" t="t" r="r" b="b"/>
            <a:pathLst>
              <a:path w="3569808" h="2551840">
                <a:moveTo>
                  <a:pt x="0" y="0"/>
                </a:moveTo>
                <a:lnTo>
                  <a:pt x="3569808" y="0"/>
                </a:lnTo>
                <a:lnTo>
                  <a:pt x="3569808" y="2551840"/>
                </a:lnTo>
                <a:lnTo>
                  <a:pt x="0" y="2551840"/>
                </a:lnTo>
                <a:close/>
              </a:path>
            </a:pathLst>
          </a:custGeom>
          <a:solidFill>
            <a:schemeClr val="bg1">
              <a:lumMod val="65000"/>
            </a:schemeClr>
          </a:solidFill>
        </p:spPr>
        <p:txBody>
          <a:bodyPr wrap="square">
            <a:noAutofit/>
          </a:bodyPr>
          <a:lstStyle/>
          <a:p>
            <a:endParaRPr lang="en-US"/>
          </a:p>
        </p:txBody>
      </p:sp>
      <p:sp>
        <p:nvSpPr>
          <p:cNvPr id="13" name="Picture Placeholder 12"/>
          <p:cNvSpPr>
            <a:spLocks noGrp="1"/>
          </p:cNvSpPr>
          <p:nvPr>
            <p:ph type="pic" sz="quarter" idx="11"/>
          </p:nvPr>
        </p:nvSpPr>
        <p:spPr>
          <a:xfrm>
            <a:off x="7914151" y="764921"/>
            <a:ext cx="3569808" cy="2551840"/>
          </a:xfrm>
          <a:custGeom>
            <a:avLst/>
            <a:gdLst>
              <a:gd name="connsiteX0" fmla="*/ 0 w 3569808"/>
              <a:gd name="connsiteY0" fmla="*/ 0 h 2551840"/>
              <a:gd name="connsiteX1" fmla="*/ 3569808 w 3569808"/>
              <a:gd name="connsiteY1" fmla="*/ 0 h 2551840"/>
              <a:gd name="connsiteX2" fmla="*/ 3569808 w 3569808"/>
              <a:gd name="connsiteY2" fmla="*/ 2551840 h 2551840"/>
              <a:gd name="connsiteX3" fmla="*/ 0 w 3569808"/>
              <a:gd name="connsiteY3" fmla="*/ 2551840 h 2551840"/>
            </a:gdLst>
            <a:ahLst/>
            <a:cxnLst>
              <a:cxn ang="0">
                <a:pos x="connsiteX0" y="connsiteY0"/>
              </a:cxn>
              <a:cxn ang="0">
                <a:pos x="connsiteX1" y="connsiteY1"/>
              </a:cxn>
              <a:cxn ang="0">
                <a:pos x="connsiteX2" y="connsiteY2"/>
              </a:cxn>
              <a:cxn ang="0">
                <a:pos x="connsiteX3" y="connsiteY3"/>
              </a:cxn>
            </a:cxnLst>
            <a:rect l="l" t="t" r="r" b="b"/>
            <a:pathLst>
              <a:path w="3569808" h="2551840">
                <a:moveTo>
                  <a:pt x="0" y="0"/>
                </a:moveTo>
                <a:lnTo>
                  <a:pt x="3569808" y="0"/>
                </a:lnTo>
                <a:lnTo>
                  <a:pt x="3569808" y="2551840"/>
                </a:lnTo>
                <a:lnTo>
                  <a:pt x="0" y="2551840"/>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2624439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5786167" y="1035974"/>
            <a:ext cx="5227580" cy="4881750"/>
          </a:xfrm>
          <a:custGeom>
            <a:avLst/>
            <a:gdLst>
              <a:gd name="connsiteX0" fmla="*/ 3259042 w 6428477"/>
              <a:gd name="connsiteY0" fmla="*/ 1 h 6003202"/>
              <a:gd name="connsiteX1" fmla="*/ 6428477 w 6428477"/>
              <a:gd name="connsiteY1" fmla="*/ 1 h 6003202"/>
              <a:gd name="connsiteX2" fmla="*/ 6428477 w 6428477"/>
              <a:gd name="connsiteY2" fmla="*/ 5124542 h 6003202"/>
              <a:gd name="connsiteX3" fmla="*/ 3259042 w 6428477"/>
              <a:gd name="connsiteY3" fmla="*/ 5124542 h 6003202"/>
              <a:gd name="connsiteX4" fmla="*/ 0 w 6428477"/>
              <a:gd name="connsiteY4" fmla="*/ 0 h 6003202"/>
              <a:gd name="connsiteX5" fmla="*/ 3169435 w 6428477"/>
              <a:gd name="connsiteY5" fmla="*/ 0 h 6003202"/>
              <a:gd name="connsiteX6" fmla="*/ 3169435 w 6428477"/>
              <a:gd name="connsiteY6" fmla="*/ 6003202 h 6003202"/>
              <a:gd name="connsiteX7" fmla="*/ 0 w 6428477"/>
              <a:gd name="connsiteY7" fmla="*/ 6003202 h 600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477" h="6003202">
                <a:moveTo>
                  <a:pt x="3259042" y="1"/>
                </a:moveTo>
                <a:lnTo>
                  <a:pt x="6428477" y="1"/>
                </a:lnTo>
                <a:lnTo>
                  <a:pt x="6428477" y="5124542"/>
                </a:lnTo>
                <a:lnTo>
                  <a:pt x="3259042" y="5124542"/>
                </a:lnTo>
                <a:close/>
                <a:moveTo>
                  <a:pt x="0" y="0"/>
                </a:moveTo>
                <a:lnTo>
                  <a:pt x="3169435" y="0"/>
                </a:lnTo>
                <a:lnTo>
                  <a:pt x="3169435" y="6003202"/>
                </a:lnTo>
                <a:lnTo>
                  <a:pt x="0" y="6003202"/>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23682414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7498727" y="0"/>
            <a:ext cx="3285388" cy="6134108"/>
          </a:xfrm>
          <a:custGeom>
            <a:avLst/>
            <a:gdLst>
              <a:gd name="connsiteX0" fmla="*/ 0 w 3285388"/>
              <a:gd name="connsiteY0" fmla="*/ 0 h 6134108"/>
              <a:gd name="connsiteX1" fmla="*/ 3285388 w 3285388"/>
              <a:gd name="connsiteY1" fmla="*/ 0 h 6134108"/>
              <a:gd name="connsiteX2" fmla="*/ 3285388 w 3285388"/>
              <a:gd name="connsiteY2" fmla="*/ 6134108 h 6134108"/>
              <a:gd name="connsiteX3" fmla="*/ 0 w 3285388"/>
              <a:gd name="connsiteY3" fmla="*/ 6134108 h 6134108"/>
            </a:gdLst>
            <a:ahLst/>
            <a:cxnLst>
              <a:cxn ang="0">
                <a:pos x="connsiteX0" y="connsiteY0"/>
              </a:cxn>
              <a:cxn ang="0">
                <a:pos x="connsiteX1" y="connsiteY1"/>
              </a:cxn>
              <a:cxn ang="0">
                <a:pos x="connsiteX2" y="connsiteY2"/>
              </a:cxn>
              <a:cxn ang="0">
                <a:pos x="connsiteX3" y="connsiteY3"/>
              </a:cxn>
            </a:cxnLst>
            <a:rect l="l" t="t" r="r" b="b"/>
            <a:pathLst>
              <a:path w="3285388" h="6134108">
                <a:moveTo>
                  <a:pt x="0" y="0"/>
                </a:moveTo>
                <a:lnTo>
                  <a:pt x="3285388" y="0"/>
                </a:lnTo>
                <a:lnTo>
                  <a:pt x="3285388" y="6134108"/>
                </a:lnTo>
                <a:lnTo>
                  <a:pt x="0" y="6134108"/>
                </a:lnTo>
                <a:close/>
              </a:path>
            </a:pathLst>
          </a:custGeom>
          <a:solidFill>
            <a:schemeClr val="bg1">
              <a:lumMod val="65000"/>
            </a:schemeClr>
          </a:solidFill>
        </p:spPr>
        <p:txBody>
          <a:bodyPr wrap="square">
            <a:noAutofit/>
          </a:bodyPr>
          <a:lstStyle/>
          <a:p>
            <a:endParaRPr lang="en-US"/>
          </a:p>
        </p:txBody>
      </p:sp>
      <p:sp>
        <p:nvSpPr>
          <p:cNvPr id="14" name="Picture Placeholder 13"/>
          <p:cNvSpPr>
            <a:spLocks noGrp="1"/>
          </p:cNvSpPr>
          <p:nvPr>
            <p:ph type="pic" sz="quarter" idx="11"/>
          </p:nvPr>
        </p:nvSpPr>
        <p:spPr>
          <a:xfrm>
            <a:off x="1277474" y="3330287"/>
            <a:ext cx="6008153" cy="2803827"/>
          </a:xfrm>
          <a:custGeom>
            <a:avLst/>
            <a:gdLst>
              <a:gd name="connsiteX0" fmla="*/ 0 w 6008153"/>
              <a:gd name="connsiteY0" fmla="*/ 0 h 2803827"/>
              <a:gd name="connsiteX1" fmla="*/ 6008153 w 6008153"/>
              <a:gd name="connsiteY1" fmla="*/ 0 h 2803827"/>
              <a:gd name="connsiteX2" fmla="*/ 6008153 w 6008153"/>
              <a:gd name="connsiteY2" fmla="*/ 2803827 h 2803827"/>
              <a:gd name="connsiteX3" fmla="*/ 0 w 6008153"/>
              <a:gd name="connsiteY3" fmla="*/ 2803827 h 2803827"/>
            </a:gdLst>
            <a:ahLst/>
            <a:cxnLst>
              <a:cxn ang="0">
                <a:pos x="connsiteX0" y="connsiteY0"/>
              </a:cxn>
              <a:cxn ang="0">
                <a:pos x="connsiteX1" y="connsiteY1"/>
              </a:cxn>
              <a:cxn ang="0">
                <a:pos x="connsiteX2" y="connsiteY2"/>
              </a:cxn>
              <a:cxn ang="0">
                <a:pos x="connsiteX3" y="connsiteY3"/>
              </a:cxn>
            </a:cxnLst>
            <a:rect l="l" t="t" r="r" b="b"/>
            <a:pathLst>
              <a:path w="6008153" h="2803827">
                <a:moveTo>
                  <a:pt x="0" y="0"/>
                </a:moveTo>
                <a:lnTo>
                  <a:pt x="6008153" y="0"/>
                </a:lnTo>
                <a:lnTo>
                  <a:pt x="6008153" y="2803827"/>
                </a:lnTo>
                <a:lnTo>
                  <a:pt x="0" y="2803827"/>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292997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FEDB0-B6C4-BA95-C99E-A09255C82EA9}"/>
              </a:ext>
            </a:extLst>
          </p:cNvPr>
          <p:cNvSpPr>
            <a:spLocks noGrp="1"/>
          </p:cNvSpPr>
          <p:nvPr>
            <p:ph type="title"/>
          </p:nvPr>
        </p:nvSpPr>
        <p:spPr>
          <a:xfrm>
            <a:off x="838200" y="1389227"/>
            <a:ext cx="10515600" cy="2852737"/>
          </a:xfrm>
        </p:spPr>
        <p:txBody>
          <a:bodyPr anchor="ctr"/>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90823F8E-A140-C9C6-A4AA-D7BDE7A5F83F}"/>
              </a:ext>
            </a:extLst>
          </p:cNvPr>
          <p:cNvSpPr>
            <a:spLocks noGrp="1"/>
          </p:cNvSpPr>
          <p:nvPr>
            <p:ph type="body" idx="1" hasCustomPrompt="1"/>
          </p:nvPr>
        </p:nvSpPr>
        <p:spPr>
          <a:xfrm>
            <a:off x="831850" y="4589463"/>
            <a:ext cx="10515600" cy="1500187"/>
          </a:xfrm>
        </p:spPr>
        <p:txBody>
          <a:bodyPr anchor="ctr"/>
          <a:lstStyle>
            <a:lvl1pPr marL="0" indent="0" algn="ctr">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Speaker Name(s) and Affiliation(s)</a:t>
            </a:r>
          </a:p>
        </p:txBody>
      </p:sp>
    </p:spTree>
    <p:extLst>
      <p:ext uri="{BB962C8B-B14F-4D97-AF65-F5344CB8AC3E}">
        <p14:creationId xmlns:p14="http://schemas.microsoft.com/office/powerpoint/2010/main" val="1098311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91C29-D941-ED2A-1B4F-61694BFFB63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4CDC92C-79F3-112E-3B08-10915DB22698}"/>
              </a:ext>
            </a:extLst>
          </p:cNvPr>
          <p:cNvSpPr>
            <a:spLocks noGrp="1"/>
          </p:cNvSpPr>
          <p:nvPr>
            <p:ph sz="half" idx="1"/>
          </p:nvPr>
        </p:nvSpPr>
        <p:spPr>
          <a:xfrm>
            <a:off x="838200" y="1825625"/>
            <a:ext cx="518160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521FDF4-665D-A937-F5DA-30CEEF2902D2}"/>
              </a:ext>
            </a:extLst>
          </p:cNvPr>
          <p:cNvSpPr>
            <a:spLocks noGrp="1"/>
          </p:cNvSpPr>
          <p:nvPr>
            <p:ph sz="half" idx="2"/>
          </p:nvPr>
        </p:nvSpPr>
        <p:spPr>
          <a:xfrm>
            <a:off x="6172200" y="1825625"/>
            <a:ext cx="518160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600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FB7D-A164-FC0E-993D-2F30F00DBDFD}"/>
              </a:ext>
            </a:extLst>
          </p:cNvPr>
          <p:cNvSpPr>
            <a:spLocks noGrp="1"/>
          </p:cNvSpPr>
          <p:nvPr>
            <p:ph type="title"/>
          </p:nvPr>
        </p:nvSpPr>
        <p:spPr>
          <a:xfrm>
            <a:off x="2024742" y="365125"/>
            <a:ext cx="816428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259E76-67A4-C053-3F1B-5DD51DE7A0CC}"/>
              </a:ext>
            </a:extLst>
          </p:cNvPr>
          <p:cNvSpPr>
            <a:spLocks noGrp="1"/>
          </p:cNvSpPr>
          <p:nvPr>
            <p:ph type="body" idx="1"/>
          </p:nvPr>
        </p:nvSpPr>
        <p:spPr>
          <a:xfrm>
            <a:off x="839788" y="1681163"/>
            <a:ext cx="5157787" cy="823912"/>
          </a:xfrm>
        </p:spPr>
        <p:txBody>
          <a:bodyPr anchor="ctr">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4430C8F-D55C-F169-8143-494BE094023A}"/>
              </a:ext>
            </a:extLst>
          </p:cNvPr>
          <p:cNvSpPr>
            <a:spLocks noGrp="1"/>
          </p:cNvSpPr>
          <p:nvPr>
            <p:ph sz="half" idx="2"/>
          </p:nvPr>
        </p:nvSpPr>
        <p:spPr>
          <a:xfrm>
            <a:off x="839788" y="2505075"/>
            <a:ext cx="5157787" cy="3684588"/>
          </a:xfrm>
        </p:spPr>
        <p:txBody>
          <a:bodyPr/>
          <a:lstStyle>
            <a:lvl1pPr>
              <a:defRPr sz="3200" b="0"/>
            </a:lvl1pPr>
            <a:lvl2pPr>
              <a:defRPr sz="3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8F15A94-46A0-2EA2-ED8A-608E6C1ABA17}"/>
              </a:ext>
            </a:extLst>
          </p:cNvPr>
          <p:cNvSpPr>
            <a:spLocks noGrp="1"/>
          </p:cNvSpPr>
          <p:nvPr>
            <p:ph type="body" sz="quarter" idx="3"/>
          </p:nvPr>
        </p:nvSpPr>
        <p:spPr>
          <a:xfrm>
            <a:off x="6172200" y="1681163"/>
            <a:ext cx="5183188" cy="823912"/>
          </a:xfrm>
        </p:spPr>
        <p:txBody>
          <a:bodyPr anchor="ctr">
            <a:noAutofit/>
          </a:bodyPr>
          <a:lstStyle>
            <a:lvl1pPr marL="0" indent="0">
              <a:buNone/>
              <a:defRPr lang="en-US" sz="3200" b="1"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p:txBody>
      </p:sp>
      <p:sp>
        <p:nvSpPr>
          <p:cNvPr id="6" name="Content Placeholder 5">
            <a:extLst>
              <a:ext uri="{FF2B5EF4-FFF2-40B4-BE49-F238E27FC236}">
                <a16:creationId xmlns:a16="http://schemas.microsoft.com/office/drawing/2014/main" id="{3F512458-DD83-FAC5-82E6-E38EFEFF7A5D}"/>
              </a:ext>
            </a:extLst>
          </p:cNvPr>
          <p:cNvSpPr>
            <a:spLocks noGrp="1"/>
          </p:cNvSpPr>
          <p:nvPr>
            <p:ph sz="quarter" idx="4"/>
          </p:nvPr>
        </p:nvSpPr>
        <p:spPr>
          <a:xfrm>
            <a:off x="6172200" y="2505075"/>
            <a:ext cx="5183188" cy="3684588"/>
          </a:xfrm>
        </p:spPr>
        <p:txBody>
          <a:bodyPr/>
          <a:lstStyle>
            <a:lvl1pPr>
              <a:defRPr sz="3200" b="0"/>
            </a:lvl1pPr>
            <a:lvl2pPr>
              <a:defRPr sz="3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6189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9283-A887-EE27-F2EC-918C88FDC2BE}"/>
              </a:ext>
            </a:extLst>
          </p:cNvPr>
          <p:cNvSpPr>
            <a:spLocks noGrp="1"/>
          </p:cNvSpPr>
          <p:nvPr>
            <p:ph type="title"/>
          </p:nvPr>
        </p:nvSpPr>
        <p:spPr>
          <a:xfrm>
            <a:off x="2002971" y="184032"/>
            <a:ext cx="9159444" cy="1325563"/>
          </a:xfrm>
        </p:spPr>
        <p:txBody>
          <a:bodyPr/>
          <a:lstStyle/>
          <a:p>
            <a:r>
              <a:rPr lang="en-US"/>
              <a:t>Click to edit Master title style</a:t>
            </a:r>
          </a:p>
        </p:txBody>
      </p:sp>
    </p:spTree>
    <p:extLst>
      <p:ext uri="{BB962C8B-B14F-4D97-AF65-F5344CB8AC3E}">
        <p14:creationId xmlns:p14="http://schemas.microsoft.com/office/powerpoint/2010/main" val="714619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40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5C87-7FB0-8164-2E22-A2BFE6FF3989}"/>
              </a:ext>
            </a:extLst>
          </p:cNvPr>
          <p:cNvSpPr>
            <a:spLocks noGrp="1"/>
          </p:cNvSpPr>
          <p:nvPr>
            <p:ph type="title"/>
          </p:nvPr>
        </p:nvSpPr>
        <p:spPr>
          <a:xfrm>
            <a:off x="1316939" y="821419"/>
            <a:ext cx="3932237" cy="1600200"/>
          </a:xfrm>
        </p:spPr>
        <p:txBody>
          <a:bodyPr anchor="ct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BED01B1F-2DB9-7EA3-5630-ECC3FA9EC552}"/>
              </a:ext>
            </a:extLst>
          </p:cNvPr>
          <p:cNvSpPr>
            <a:spLocks noGrp="1"/>
          </p:cNvSpPr>
          <p:nvPr>
            <p:ph idx="1"/>
          </p:nvPr>
        </p:nvSpPr>
        <p:spPr>
          <a:xfrm>
            <a:off x="5249176" y="811496"/>
            <a:ext cx="6172200" cy="5399939"/>
          </a:xfrm>
        </p:spPr>
        <p:txBody>
          <a:bodyPr>
            <a:normAutofit/>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9AF8A53-A0BB-99B1-7248-957C166632FE}"/>
              </a:ext>
            </a:extLst>
          </p:cNvPr>
          <p:cNvSpPr>
            <a:spLocks noGrp="1"/>
          </p:cNvSpPr>
          <p:nvPr>
            <p:ph type="body" sz="half" idx="2"/>
          </p:nvPr>
        </p:nvSpPr>
        <p:spPr>
          <a:xfrm>
            <a:off x="1290739" y="2470151"/>
            <a:ext cx="3932237" cy="374128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40603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807A-2234-9935-94FD-28C493E57DD2}"/>
              </a:ext>
            </a:extLst>
          </p:cNvPr>
          <p:cNvSpPr>
            <a:spLocks noGrp="1"/>
          </p:cNvSpPr>
          <p:nvPr>
            <p:ph type="title"/>
          </p:nvPr>
        </p:nvSpPr>
        <p:spPr>
          <a:xfrm>
            <a:off x="1366982" y="824138"/>
            <a:ext cx="3405043" cy="1396548"/>
          </a:xfrm>
        </p:spPr>
        <p:txBody>
          <a:bodyPr anchor="ctr"/>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14A3648A-A9C3-7ADC-34DD-81AFD3F599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70EEF8-F7D8-01A8-171C-C365304A946A}"/>
              </a:ext>
            </a:extLst>
          </p:cNvPr>
          <p:cNvSpPr>
            <a:spLocks noGrp="1"/>
          </p:cNvSpPr>
          <p:nvPr>
            <p:ph type="body" sz="half" idx="2"/>
          </p:nvPr>
        </p:nvSpPr>
        <p:spPr>
          <a:xfrm>
            <a:off x="1366982" y="2222274"/>
            <a:ext cx="3405043"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12748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pn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476AE6-808B-F490-4718-376FFD2D4F9F}"/>
              </a:ext>
            </a:extLst>
          </p:cNvPr>
          <p:cNvSpPr>
            <a:spLocks noGrp="1"/>
          </p:cNvSpPr>
          <p:nvPr>
            <p:ph type="title"/>
          </p:nvPr>
        </p:nvSpPr>
        <p:spPr>
          <a:xfrm>
            <a:off x="2033730" y="164373"/>
            <a:ext cx="9235645"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E32F4E3-F7C5-5A5E-205B-BF6086DCC355}"/>
              </a:ext>
            </a:extLst>
          </p:cNvPr>
          <p:cNvSpPr>
            <a:spLocks noGrp="1"/>
          </p:cNvSpPr>
          <p:nvPr>
            <p:ph type="body" idx="1"/>
          </p:nvPr>
        </p:nvSpPr>
        <p:spPr>
          <a:xfrm>
            <a:off x="479394" y="1696430"/>
            <a:ext cx="10789981" cy="43594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iagonal Stripe 6">
            <a:extLst>
              <a:ext uri="{FF2B5EF4-FFF2-40B4-BE49-F238E27FC236}">
                <a16:creationId xmlns:a16="http://schemas.microsoft.com/office/drawing/2014/main" id="{7FD6C132-012A-4C80-81DA-9DE379089711}"/>
              </a:ext>
            </a:extLst>
          </p:cNvPr>
          <p:cNvSpPr/>
          <p:nvPr userDrawn="1"/>
        </p:nvSpPr>
        <p:spPr>
          <a:xfrm>
            <a:off x="-21411" y="-1"/>
            <a:ext cx="1180908" cy="1325563"/>
          </a:xfrm>
          <a:prstGeom prst="diagStripe">
            <a:avLst>
              <a:gd name="adj" fmla="val 54341"/>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8" name="Picture 7" descr="CADRE Symposium Logo. Mapping the Future; Rediscovering our Purpose Together. Portland Oregon. October 21-23, 2025.">
            <a:extLst>
              <a:ext uri="{FF2B5EF4-FFF2-40B4-BE49-F238E27FC236}">
                <a16:creationId xmlns:a16="http://schemas.microsoft.com/office/drawing/2014/main" id="{4620BC93-CF2C-DB9D-F416-CA51BCFE4117}"/>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76B1DACA-4ADE-9F0C-ED95-2143BA78C316}"/>
              </a:ext>
            </a:extLst>
          </p:cNvPr>
          <p:cNvSpPr txBox="1">
            <a:spLocks/>
          </p:cNvSpPr>
          <p:nvPr userDrawn="1"/>
        </p:nvSpPr>
        <p:spPr>
          <a:xfrm>
            <a:off x="9448800" y="6560344"/>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A88592-7BAA-4A46-BB52-D6D1CE2AF784}" type="slidenum">
              <a:rPr lang="en-US" smtClean="0"/>
              <a:pPr/>
              <a:t>‹#›</a:t>
            </a:fld>
            <a:endParaRPr lang="en-US"/>
          </a:p>
        </p:txBody>
      </p:sp>
      <p:sp>
        <p:nvSpPr>
          <p:cNvPr id="11" name="Rectangle 10">
            <a:extLst>
              <a:ext uri="{FF2B5EF4-FFF2-40B4-BE49-F238E27FC236}">
                <a16:creationId xmlns:a16="http://schemas.microsoft.com/office/drawing/2014/main" id="{1D0EED0A-E338-9AB2-880D-6976E39334C4}"/>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A12E8745-24F8-9E5E-2371-8A8E1BB892CD}"/>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dirty="0"/>
          </a:p>
        </p:txBody>
      </p:sp>
      <p:sp>
        <p:nvSpPr>
          <p:cNvPr id="15" name="Diagonal Stripe 14">
            <a:extLst>
              <a:ext uri="{FF2B5EF4-FFF2-40B4-BE49-F238E27FC236}">
                <a16:creationId xmlns:a16="http://schemas.microsoft.com/office/drawing/2014/main" id="{27202A77-DF8A-A9A8-7F83-ADB777D18D75}"/>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0" name="Picture 9" descr="CADRE Logo">
            <a:extLst>
              <a:ext uri="{FF2B5EF4-FFF2-40B4-BE49-F238E27FC236}">
                <a16:creationId xmlns:a16="http://schemas.microsoft.com/office/drawing/2014/main" id="{F4E29ACE-21FD-F823-5305-779C7D5FF76F}"/>
              </a:ext>
            </a:extLst>
          </p:cNvPr>
          <p:cNvPicPr>
            <a:picLocks noChangeAspect="1"/>
          </p:cNvPicPr>
          <p:nvPr userDrawn="1"/>
        </p:nvPicPr>
        <p:blipFill>
          <a:blip r:embed="rId15">
            <a:extLst>
              <a:ext uri="{28A0092B-C50C-407E-A947-70E740481C1C}">
                <a14:useLocalDpi xmlns:a14="http://schemas.microsoft.com/office/drawing/2010/main" val="0"/>
              </a:ext>
            </a:extLst>
          </a:blip>
          <a:srcRect l="21336" t="30027" r="18766" b="28571"/>
          <a:stretch/>
        </p:blipFill>
        <p:spPr>
          <a:xfrm>
            <a:off x="154063" y="6233009"/>
            <a:ext cx="1732451" cy="477637"/>
          </a:xfrm>
          <a:prstGeom prst="rect">
            <a:avLst/>
          </a:prstGeom>
          <a:ln>
            <a:solidFill>
              <a:schemeClr val="tx1">
                <a:lumMod val="50000"/>
                <a:lumOff val="50000"/>
              </a:schemeClr>
            </a:solidFill>
          </a:ln>
        </p:spPr>
      </p:pic>
    </p:spTree>
    <p:extLst>
      <p:ext uri="{BB962C8B-B14F-4D97-AF65-F5344CB8AC3E}">
        <p14:creationId xmlns:p14="http://schemas.microsoft.com/office/powerpoint/2010/main" val="2535995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5334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5F5496-0E4E-DA8E-D6D3-9C368FE63735}"/>
              </a:ext>
            </a:extLst>
          </p:cNvPr>
          <p:cNvSpPr/>
          <p:nvPr userDrawn="1"/>
        </p:nvSpPr>
        <p:spPr>
          <a:xfrm>
            <a:off x="11830639" y="0"/>
            <a:ext cx="366944" cy="6858000"/>
          </a:xfrm>
          <a:prstGeom prst="rect">
            <a:avLst/>
          </a:prstGeom>
          <a:solidFill>
            <a:srgbClr val="C54A1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7AC1312-7862-D5C5-A331-80F19CD7FC3F}"/>
              </a:ext>
            </a:extLst>
          </p:cNvPr>
          <p:cNvSpPr/>
          <p:nvPr userDrawn="1"/>
        </p:nvSpPr>
        <p:spPr>
          <a:xfrm>
            <a:off x="0" y="0"/>
            <a:ext cx="1992384" cy="685800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2476AE6-808B-F490-4718-376FFD2D4F9F}"/>
              </a:ext>
            </a:extLst>
          </p:cNvPr>
          <p:cNvSpPr>
            <a:spLocks noGrp="1"/>
          </p:cNvSpPr>
          <p:nvPr>
            <p:ph type="title"/>
          </p:nvPr>
        </p:nvSpPr>
        <p:spPr>
          <a:xfrm>
            <a:off x="2129272" y="182332"/>
            <a:ext cx="964391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E32F4E3-F7C5-5A5E-205B-BF6086DCC355}"/>
              </a:ext>
            </a:extLst>
          </p:cNvPr>
          <p:cNvSpPr>
            <a:spLocks noGrp="1"/>
          </p:cNvSpPr>
          <p:nvPr>
            <p:ph type="body" idx="1"/>
          </p:nvPr>
        </p:nvSpPr>
        <p:spPr>
          <a:xfrm>
            <a:off x="2049830" y="1755002"/>
            <a:ext cx="9695271" cy="492066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A12E8745-24F8-9E5E-2371-8A8E1BB892CD}"/>
              </a:ext>
            </a:extLst>
          </p:cNvPr>
          <p:cNvSpPr txBox="1">
            <a:spLocks/>
          </p:cNvSpPr>
          <p:nvPr userDrawn="1"/>
        </p:nvSpPr>
        <p:spPr>
          <a:xfrm>
            <a:off x="11773193"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solidFill>
                  <a:schemeClr val="bg1"/>
                </a:solidFill>
              </a:rPr>
              <a:pPr algn="ctr"/>
              <a:t>‹#›</a:t>
            </a:fld>
            <a:endParaRPr lang="en-US" sz="1600" dirty="0">
              <a:solidFill>
                <a:schemeClr val="bg1"/>
              </a:solidFill>
            </a:endParaRPr>
          </a:p>
        </p:txBody>
      </p:sp>
      <p:pic>
        <p:nvPicPr>
          <p:cNvPr id="8" name="Picture 7" descr="Cawdray Symposium Logo. Mapping the Future; Rediscovering our Purpose Together. Portland Oregon. October 21-23, 2025.">
            <a:extLst>
              <a:ext uri="{FF2B5EF4-FFF2-40B4-BE49-F238E27FC236}">
                <a16:creationId xmlns:a16="http://schemas.microsoft.com/office/drawing/2014/main" id="{4620BC93-CF2C-DB9D-F416-CA51BCFE4117}"/>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43165" y="1507895"/>
            <a:ext cx="2078712" cy="130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CADRE Logo.">
            <a:extLst>
              <a:ext uri="{FF2B5EF4-FFF2-40B4-BE49-F238E27FC236}">
                <a16:creationId xmlns:a16="http://schemas.microsoft.com/office/drawing/2014/main" id="{62A01A2E-E348-43BF-25DE-D6E05DBEB85C}"/>
              </a:ext>
            </a:extLst>
          </p:cNvPr>
          <p:cNvPicPr>
            <a:picLocks noChangeAspect="1"/>
          </p:cNvPicPr>
          <p:nvPr userDrawn="1"/>
        </p:nvPicPr>
        <p:blipFill>
          <a:blip r:embed="rId18">
            <a:extLst>
              <a:ext uri="{28A0092B-C50C-407E-A947-70E740481C1C}">
                <a14:useLocalDpi xmlns:a14="http://schemas.microsoft.com/office/drawing/2010/main" val="0"/>
              </a:ext>
            </a:extLst>
          </a:blip>
          <a:srcRect l="28609" t="17982" r="28634" b="17285"/>
          <a:stretch/>
        </p:blipFill>
        <p:spPr>
          <a:xfrm>
            <a:off x="92958" y="3153668"/>
            <a:ext cx="1806465" cy="1061666"/>
          </a:xfrm>
          <a:prstGeom prst="rect">
            <a:avLst/>
          </a:prstGeom>
        </p:spPr>
      </p:pic>
    </p:spTree>
    <p:extLst>
      <p:ext uri="{BB962C8B-B14F-4D97-AF65-F5344CB8AC3E}">
        <p14:creationId xmlns:p14="http://schemas.microsoft.com/office/powerpoint/2010/main" val="416261889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4.png"/><Relationship Id="rId5" Type="http://schemas.openxmlformats.org/officeDocument/2006/relationships/hyperlink" Target="https://www.surveymonkey.com/r/casestrategies" TargetMode="Externa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33983D-DF03-3714-DBEC-62BABE21F581}"/>
              </a:ext>
            </a:extLst>
          </p:cNvPr>
          <p:cNvSpPr/>
          <p:nvPr/>
        </p:nvSpPr>
        <p:spPr>
          <a:xfrm>
            <a:off x="7503090" y="3958225"/>
            <a:ext cx="613776" cy="7969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Presentation Title &quot;But wait, there's more! Resources to Help Navigate IDEA Dispute Resolution&#10;&#10;Presented by Melanie Reese, Ph.D.&#10;at the 83rd NASDSE Conference, October 23, 2021">
            <a:extLst>
              <a:ext uri="{FF2B5EF4-FFF2-40B4-BE49-F238E27FC236}">
                <a16:creationId xmlns:a16="http://schemas.microsoft.com/office/drawing/2014/main" id="{C57EF912-89F7-44DF-BEF0-92AFF3A02DD4}"/>
              </a:ext>
            </a:extLst>
          </p:cNvPr>
          <p:cNvSpPr/>
          <p:nvPr/>
        </p:nvSpPr>
        <p:spPr>
          <a:xfrm>
            <a:off x="4615874" y="16213"/>
            <a:ext cx="7218013" cy="682557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a:p>
            <a:pPr algn="ctr"/>
            <a:endParaRPr lang="en-US" sz="2400" dirty="0"/>
          </a:p>
          <a:p>
            <a:pPr algn="ctr"/>
            <a:endParaRPr lang="en-US" sz="2400" dirty="0"/>
          </a:p>
          <a:p>
            <a:pPr algn="ctr"/>
            <a:endParaRPr lang="en-US" sz="2400" dirty="0"/>
          </a:p>
          <a:p>
            <a:pPr algn="ctr"/>
            <a:r>
              <a:rPr lang="en-US" sz="2400" dirty="0"/>
              <a:t>Randall Reese, M.S.</a:t>
            </a:r>
          </a:p>
          <a:p>
            <a:pPr algn="ctr"/>
            <a:r>
              <a:rPr lang="en-US" sz="2400" dirty="0" err="1"/>
              <a:t>RelationSmart</a:t>
            </a:r>
            <a:endParaRPr lang="en-US" sz="2400" dirty="0"/>
          </a:p>
        </p:txBody>
      </p:sp>
      <p:sp>
        <p:nvSpPr>
          <p:cNvPr id="4" name="Content Placeholder 3" descr=" &#10;&#10;">
            <a:extLst>
              <a:ext uri="{FF2B5EF4-FFF2-40B4-BE49-F238E27FC236}">
                <a16:creationId xmlns:a16="http://schemas.microsoft.com/office/drawing/2014/main" id="{2D51B240-EDBC-4D6E-B6AA-7B2EADB8D714}"/>
              </a:ext>
            </a:extLst>
          </p:cNvPr>
          <p:cNvSpPr txBox="1">
            <a:spLocks noGrp="1"/>
          </p:cNvSpPr>
          <p:nvPr>
            <p:ph idx="1"/>
          </p:nvPr>
        </p:nvSpPr>
        <p:spPr>
          <a:xfrm>
            <a:off x="6096000" y="5047732"/>
            <a:ext cx="4552965" cy="1427077"/>
          </a:xfrm>
        </p:spPr>
        <p:txBody>
          <a:bodyPr>
            <a:normAutofit/>
          </a:bodyPr>
          <a:lstStyle/>
          <a:p>
            <a:pPr marL="0" indent="0" algn="ctr">
              <a:buNone/>
            </a:pPr>
            <a:r>
              <a:rPr lang="en-US" b="1" dirty="0">
                <a:solidFill>
                  <a:schemeClr val="bg1"/>
                </a:solidFill>
                <a:latin typeface="Candara" panose="020E0502030303020204" pitchFamily="34" charset="0"/>
              </a:rPr>
              <a:t>CADRE Symposium</a:t>
            </a:r>
          </a:p>
          <a:p>
            <a:pPr marL="0" indent="0" algn="ctr">
              <a:buNone/>
            </a:pPr>
            <a:r>
              <a:rPr lang="en-US" sz="2400" dirty="0">
                <a:solidFill>
                  <a:schemeClr val="bg1"/>
                </a:solidFill>
                <a:cs typeface="Arial" panose="020B0604020202020204" pitchFamily="34" charset="0"/>
              </a:rPr>
              <a:t>October 20-23, 2025</a:t>
            </a:r>
            <a:endParaRPr lang="en-US" sz="2000" dirty="0">
              <a:solidFill>
                <a:schemeClr val="bg1"/>
              </a:solidFill>
              <a:latin typeface="Candara" panose="020E0502030303020204" pitchFamily="34" charset="0"/>
              <a:cs typeface="Arial" panose="020B0604020202020204" pitchFamily="34" charset="0"/>
            </a:endParaRPr>
          </a:p>
          <a:p>
            <a:pPr marL="0" indent="0" algn="ctr">
              <a:buNone/>
            </a:pPr>
            <a:endParaRPr lang="en-US" sz="1800" dirty="0">
              <a:solidFill>
                <a:schemeClr val="bg1"/>
              </a:solidFill>
            </a:endParaRPr>
          </a:p>
          <a:p>
            <a:pPr algn="ctr"/>
            <a:endParaRPr lang="en-US" sz="1050" dirty="0">
              <a:solidFill>
                <a:schemeClr val="bg1"/>
              </a:solidFill>
              <a:cs typeface="Arial" panose="020B0604020202020204" pitchFamily="34" charset="0"/>
            </a:endParaRPr>
          </a:p>
        </p:txBody>
      </p:sp>
      <p:sp>
        <p:nvSpPr>
          <p:cNvPr id="2" name="Title 1">
            <a:extLst>
              <a:ext uri="{FF2B5EF4-FFF2-40B4-BE49-F238E27FC236}">
                <a16:creationId xmlns:a16="http://schemas.microsoft.com/office/drawing/2014/main" id="{EE828B79-2844-4CDD-8E28-20A70748BC07}"/>
              </a:ext>
            </a:extLst>
          </p:cNvPr>
          <p:cNvSpPr>
            <a:spLocks noGrp="1"/>
          </p:cNvSpPr>
          <p:nvPr>
            <p:ph type="title"/>
          </p:nvPr>
        </p:nvSpPr>
        <p:spPr>
          <a:xfrm>
            <a:off x="4924136" y="614054"/>
            <a:ext cx="6601488" cy="2651051"/>
          </a:xfrm>
        </p:spPr>
        <p:txBody>
          <a:bodyPr>
            <a:normAutofit fontScale="90000"/>
          </a:bodyPr>
          <a:lstStyle/>
          <a:p>
            <a:pPr lvl="0" algn="ctr"/>
            <a:r>
              <a:rPr lang="en-US" dirty="0">
                <a:solidFill>
                  <a:srgbClr val="FFFFFF"/>
                </a:solidFill>
              </a:rPr>
              <a:t>Finding understanding in conflict: Steps, tips, and considerations for productive conversations and resolving differences.</a:t>
            </a:r>
          </a:p>
        </p:txBody>
      </p:sp>
      <p:pic>
        <p:nvPicPr>
          <p:cNvPr id="10" name="Picture 9" descr=" CADRE Logo">
            <a:extLst>
              <a:ext uri="{FF2B5EF4-FFF2-40B4-BE49-F238E27FC236}">
                <a16:creationId xmlns:a16="http://schemas.microsoft.com/office/drawing/2014/main" id="{4A342BFE-E42B-4E58-8EC4-3B882F6367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071" y="1698623"/>
            <a:ext cx="5890838" cy="2259602"/>
          </a:xfrm>
          <a:prstGeom prst="rect">
            <a:avLst/>
          </a:prstGeom>
        </p:spPr>
      </p:pic>
      <p:pic>
        <p:nvPicPr>
          <p:cNvPr id="9" name="Picture 8" descr="RelationSmart Logo with bridge image">
            <a:extLst>
              <a:ext uri="{FF2B5EF4-FFF2-40B4-BE49-F238E27FC236}">
                <a16:creationId xmlns:a16="http://schemas.microsoft.com/office/drawing/2014/main" id="{A8FB5B24-5F92-9DB8-6B2B-258D248EA1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7266" y="3858007"/>
            <a:ext cx="1031845" cy="796959"/>
          </a:xfrm>
          <a:prstGeom prst="rect">
            <a:avLst/>
          </a:prstGeom>
          <a:solidFill>
            <a:schemeClr val="bg1"/>
          </a:solidFill>
        </p:spPr>
      </p:pic>
      <p:sp>
        <p:nvSpPr>
          <p:cNvPr id="3" name="Slide Number Placeholder 2">
            <a:extLst>
              <a:ext uri="{FF2B5EF4-FFF2-40B4-BE49-F238E27FC236}">
                <a16:creationId xmlns:a16="http://schemas.microsoft.com/office/drawing/2014/main" id="{9B0D30FE-0B99-469D-9068-78AEFB171371}"/>
              </a:ext>
            </a:extLst>
          </p:cNvPr>
          <p:cNvSpPr>
            <a:spLocks noGrp="1"/>
          </p:cNvSpPr>
          <p:nvPr>
            <p:ph type="sldNum" sz="quarter" idx="12"/>
          </p:nvPr>
        </p:nvSpPr>
        <p:spPr>
          <a:xfrm>
            <a:off x="6934200" y="636517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Candara" panose="020E05020303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97CB40-D9BE-4CE6-A22F-5A7D8FBE1E51}" type="slidenum">
              <a:rPr lang="en-US" smtClean="0"/>
              <a:pPr/>
              <a:t>1</a:t>
            </a:fld>
            <a:endParaRPr lang="en-US">
              <a:solidFill>
                <a:schemeClr val="accent1">
                  <a:lumMod val="50000"/>
                </a:schemeClr>
              </a:solidFill>
            </a:endParaRPr>
          </a:p>
        </p:txBody>
      </p:sp>
    </p:spTree>
    <p:extLst>
      <p:ext uri="{BB962C8B-B14F-4D97-AF65-F5344CB8AC3E}">
        <p14:creationId xmlns:p14="http://schemas.microsoft.com/office/powerpoint/2010/main" val="581868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E8F78-FC9F-6089-C80B-B306146928C4}"/>
              </a:ext>
            </a:extLst>
          </p:cNvPr>
          <p:cNvSpPr>
            <a:spLocks noGrp="1"/>
          </p:cNvSpPr>
          <p:nvPr>
            <p:ph type="title"/>
          </p:nvPr>
        </p:nvSpPr>
        <p:spPr>
          <a:xfrm>
            <a:off x="2152650" y="365126"/>
            <a:ext cx="7886700" cy="962634"/>
          </a:xfrm>
        </p:spPr>
        <p:txBody>
          <a:bodyPr/>
          <a:lstStyle/>
          <a:p>
            <a:r>
              <a:rPr lang="en-US" dirty="0"/>
              <a:t>Validating and Reframing</a:t>
            </a:r>
          </a:p>
        </p:txBody>
      </p:sp>
      <p:sp>
        <p:nvSpPr>
          <p:cNvPr id="3" name="Content Placeholder 2">
            <a:extLst>
              <a:ext uri="{FF2B5EF4-FFF2-40B4-BE49-F238E27FC236}">
                <a16:creationId xmlns:a16="http://schemas.microsoft.com/office/drawing/2014/main" id="{6876B5E7-D63C-365F-82A8-6006F2409274}"/>
              </a:ext>
            </a:extLst>
          </p:cNvPr>
          <p:cNvSpPr>
            <a:spLocks noGrp="1"/>
          </p:cNvSpPr>
          <p:nvPr>
            <p:ph sz="half" idx="1"/>
          </p:nvPr>
        </p:nvSpPr>
        <p:spPr>
          <a:xfrm>
            <a:off x="947801" y="1640736"/>
            <a:ext cx="4407969" cy="4351338"/>
          </a:xfrm>
        </p:spPr>
        <p:txBody>
          <a:bodyPr>
            <a:normAutofit fontScale="77500" lnSpcReduction="20000"/>
          </a:bodyPr>
          <a:lstStyle/>
          <a:p>
            <a:pPr algn="ctr"/>
            <a:r>
              <a:rPr lang="en-US" b="1" dirty="0"/>
              <a:t>Validation</a:t>
            </a:r>
          </a:p>
          <a:p>
            <a:r>
              <a:rPr lang="en-US" dirty="0">
                <a:solidFill>
                  <a:srgbClr val="7030A0"/>
                </a:solidFill>
              </a:rPr>
              <a:t>“This challenge has been a bit overwhelming.”</a:t>
            </a:r>
          </a:p>
          <a:p>
            <a:r>
              <a:rPr lang="en-US" dirty="0">
                <a:solidFill>
                  <a:srgbClr val="28585C"/>
                </a:solidFill>
              </a:rPr>
              <a:t>“You love Andre and will do anything to make his life better.”</a:t>
            </a:r>
          </a:p>
          <a:p>
            <a:r>
              <a:rPr lang="en-US" dirty="0">
                <a:solidFill>
                  <a:schemeClr val="accent1">
                    <a:lumMod val="50000"/>
                  </a:schemeClr>
                </a:solidFill>
              </a:rPr>
              <a:t>“You’ve struggled finding the resources you need to support the success of your students.</a:t>
            </a:r>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3F202DFE-76AF-FDBD-5094-7B7C300C981D}"/>
              </a:ext>
            </a:extLst>
          </p:cNvPr>
          <p:cNvSpPr>
            <a:spLocks noGrp="1"/>
          </p:cNvSpPr>
          <p:nvPr>
            <p:ph sz="half" idx="2"/>
          </p:nvPr>
        </p:nvSpPr>
        <p:spPr>
          <a:xfrm>
            <a:off x="5960301" y="1640736"/>
            <a:ext cx="5526065" cy="4351338"/>
          </a:xfrm>
        </p:spPr>
        <p:txBody>
          <a:bodyPr>
            <a:noAutofit/>
          </a:bodyPr>
          <a:lstStyle/>
          <a:p>
            <a:r>
              <a:rPr lang="en-US" sz="2800" b="1" dirty="0"/>
              <a:t>Reframing as Interests</a:t>
            </a:r>
          </a:p>
          <a:p>
            <a:r>
              <a:rPr lang="en-US" sz="2800" dirty="0">
                <a:solidFill>
                  <a:srgbClr val="001848"/>
                </a:solidFill>
              </a:rPr>
              <a:t>“You want to feel more included in decisions about </a:t>
            </a:r>
            <a:r>
              <a:rPr lang="en-US" sz="2800" dirty="0" err="1">
                <a:solidFill>
                  <a:srgbClr val="001848"/>
                </a:solidFill>
              </a:rPr>
              <a:t>Acelyn</a:t>
            </a:r>
            <a:r>
              <a:rPr lang="en-US" sz="2800" dirty="0">
                <a:solidFill>
                  <a:srgbClr val="001848"/>
                </a:solidFill>
              </a:rPr>
              <a:t>.”</a:t>
            </a:r>
          </a:p>
          <a:p>
            <a:r>
              <a:rPr lang="en-US" sz="2800" dirty="0">
                <a:solidFill>
                  <a:srgbClr val="0070C0"/>
                </a:solidFill>
              </a:rPr>
              <a:t>“You would like to see more progress in Shelly’s reading.”</a:t>
            </a:r>
          </a:p>
          <a:p>
            <a:r>
              <a:rPr lang="en-US" sz="2800" dirty="0">
                <a:solidFill>
                  <a:schemeClr val="accent2">
                    <a:lumMod val="50000"/>
                  </a:schemeClr>
                </a:solidFill>
              </a:rPr>
              <a:t>“From your perspective, she needs more socialization.”</a:t>
            </a:r>
          </a:p>
          <a:p>
            <a:endParaRPr lang="en-US" sz="3200" dirty="0"/>
          </a:p>
        </p:txBody>
      </p:sp>
    </p:spTree>
    <p:extLst>
      <p:ext uri="{BB962C8B-B14F-4D97-AF65-F5344CB8AC3E}">
        <p14:creationId xmlns:p14="http://schemas.microsoft.com/office/powerpoint/2010/main" val="97902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EC157-3A15-98D8-01DA-2C1493AE1798}"/>
              </a:ext>
            </a:extLst>
          </p:cNvPr>
          <p:cNvSpPr>
            <a:spLocks noGrp="1"/>
          </p:cNvSpPr>
          <p:nvPr>
            <p:ph type="title"/>
          </p:nvPr>
        </p:nvSpPr>
        <p:spPr>
          <a:xfrm>
            <a:off x="2338250" y="104775"/>
            <a:ext cx="8164287" cy="1325563"/>
          </a:xfrm>
        </p:spPr>
        <p:txBody>
          <a:bodyPr/>
          <a:lstStyle/>
          <a:p>
            <a:r>
              <a:rPr lang="en-US" dirty="0"/>
              <a:t>What Validation Is / Is Not</a:t>
            </a:r>
          </a:p>
        </p:txBody>
      </p:sp>
      <p:sp>
        <p:nvSpPr>
          <p:cNvPr id="6" name="Content Placeholder 5">
            <a:extLst>
              <a:ext uri="{FF2B5EF4-FFF2-40B4-BE49-F238E27FC236}">
                <a16:creationId xmlns:a16="http://schemas.microsoft.com/office/drawing/2014/main" id="{32A5E65A-7343-46A1-EE4E-A57324D450F6}"/>
              </a:ext>
            </a:extLst>
          </p:cNvPr>
          <p:cNvSpPr>
            <a:spLocks noGrp="1"/>
          </p:cNvSpPr>
          <p:nvPr>
            <p:ph sz="quarter" idx="4"/>
          </p:nvPr>
        </p:nvSpPr>
        <p:spPr>
          <a:xfrm>
            <a:off x="6420393" y="1602853"/>
            <a:ext cx="5183188" cy="4596964"/>
          </a:xfrm>
        </p:spPr>
        <p:txBody>
          <a:bodyPr>
            <a:normAutofit/>
          </a:bodyPr>
          <a:lstStyle/>
          <a:p>
            <a:pPr>
              <a:defRPr b="1"/>
            </a:pPr>
            <a:r>
              <a:rPr lang="en-US" dirty="0"/>
              <a:t>Validation is NOT…</a:t>
            </a:r>
          </a:p>
          <a:p>
            <a:pPr marL="0" indent="0">
              <a:buNone/>
            </a:pPr>
            <a:r>
              <a:rPr lang="en-US" dirty="0"/>
              <a:t>• Solving the problem or offering advice</a:t>
            </a:r>
          </a:p>
          <a:p>
            <a:pPr marL="0" indent="0">
              <a:buNone/>
            </a:pPr>
            <a:r>
              <a:rPr lang="en-US" dirty="0"/>
              <a:t>• Investigating or fact-checking</a:t>
            </a:r>
          </a:p>
          <a:p>
            <a:pPr marL="0" indent="0">
              <a:buNone/>
            </a:pPr>
            <a:r>
              <a:rPr lang="en-US" dirty="0"/>
              <a:t>• Defending your intent (‘I didn’t mean…’)</a:t>
            </a:r>
          </a:p>
          <a:p>
            <a:pPr marL="0" indent="0">
              <a:buNone/>
            </a:pPr>
            <a:r>
              <a:rPr lang="en-US" dirty="0"/>
              <a:t>• Stacking questions or ‘why’ probes</a:t>
            </a:r>
          </a:p>
        </p:txBody>
      </p:sp>
      <p:sp>
        <p:nvSpPr>
          <p:cNvPr id="7" name="Content Placeholder 6">
            <a:extLst>
              <a:ext uri="{FF2B5EF4-FFF2-40B4-BE49-F238E27FC236}">
                <a16:creationId xmlns:a16="http://schemas.microsoft.com/office/drawing/2014/main" id="{5313B5E1-D55B-EC2A-E8D1-7341274E4965}"/>
              </a:ext>
            </a:extLst>
          </p:cNvPr>
          <p:cNvSpPr txBox="1">
            <a:spLocks noGrp="1"/>
          </p:cNvSpPr>
          <p:nvPr>
            <p:ph sz="half" idx="2"/>
          </p:nvPr>
        </p:nvSpPr>
        <p:spPr>
          <a:xfrm>
            <a:off x="588419" y="1630918"/>
            <a:ext cx="5671004" cy="4153766"/>
          </a:xfrm>
          <a:prstGeom prst="rect">
            <a:avLst/>
          </a:prstGeom>
          <a:noFill/>
        </p:spPr>
        <p:txBody>
          <a:bodyPr wrap="square">
            <a:spAutoFit/>
          </a:bodyPr>
          <a:lstStyle/>
          <a:p>
            <a:pPr>
              <a:defRPr b="1"/>
            </a:pPr>
            <a:r>
              <a:rPr dirty="0"/>
              <a:t>Validation IS…</a:t>
            </a:r>
          </a:p>
          <a:p>
            <a:pPr marL="0" indent="0">
              <a:buNone/>
            </a:pPr>
            <a:r>
              <a:rPr dirty="0"/>
              <a:t>• Reflecting key content in the speaker’s words</a:t>
            </a:r>
          </a:p>
          <a:p>
            <a:pPr marL="0" indent="0">
              <a:buNone/>
            </a:pPr>
            <a:r>
              <a:rPr dirty="0"/>
              <a:t>• Naming emotion/need (even tentatively)</a:t>
            </a:r>
          </a:p>
          <a:p>
            <a:pPr marL="0" indent="0">
              <a:buNone/>
            </a:pPr>
            <a:r>
              <a:rPr dirty="0"/>
              <a:t>• Normalizing: ‘Given X, it makes sense…’</a:t>
            </a:r>
          </a:p>
          <a:p>
            <a:pPr marL="0" indent="0">
              <a:buNone/>
            </a:pPr>
            <a:r>
              <a:rPr dirty="0"/>
              <a:t>• Non-defensive tone; </a:t>
            </a:r>
            <a:r>
              <a:rPr lang="en-US" dirty="0"/>
              <a:t>Brief</a:t>
            </a:r>
            <a:endParaRPr dirty="0"/>
          </a:p>
        </p:txBody>
      </p:sp>
    </p:spTree>
    <p:extLst>
      <p:ext uri="{BB962C8B-B14F-4D97-AF65-F5344CB8AC3E}">
        <p14:creationId xmlns:p14="http://schemas.microsoft.com/office/powerpoint/2010/main" val="89071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34823C-8B93-D130-1302-7C1DA88465AC}"/>
              </a:ext>
            </a:extLst>
          </p:cNvPr>
          <p:cNvSpPr>
            <a:spLocks noGrp="1"/>
          </p:cNvSpPr>
          <p:nvPr>
            <p:ph type="title"/>
          </p:nvPr>
        </p:nvSpPr>
        <p:spPr>
          <a:xfrm>
            <a:off x="2047874" y="194939"/>
            <a:ext cx="9132315" cy="1325563"/>
          </a:xfrm>
        </p:spPr>
        <p:txBody>
          <a:bodyPr/>
          <a:lstStyle/>
          <a:p>
            <a:r>
              <a:rPr lang="en-US" dirty="0"/>
              <a:t>3-Part Validation Formula</a:t>
            </a:r>
          </a:p>
        </p:txBody>
      </p:sp>
      <p:sp>
        <p:nvSpPr>
          <p:cNvPr id="5" name="Content Placeholder 4">
            <a:extLst>
              <a:ext uri="{FF2B5EF4-FFF2-40B4-BE49-F238E27FC236}">
                <a16:creationId xmlns:a16="http://schemas.microsoft.com/office/drawing/2014/main" id="{0748FC6E-32AD-204F-DC6F-9E1E2F65D57B}"/>
              </a:ext>
            </a:extLst>
          </p:cNvPr>
          <p:cNvSpPr>
            <a:spLocks noGrp="1"/>
          </p:cNvSpPr>
          <p:nvPr>
            <p:ph idx="1"/>
          </p:nvPr>
        </p:nvSpPr>
        <p:spPr>
          <a:xfrm>
            <a:off x="399495" y="1681760"/>
            <a:ext cx="10901868" cy="4295840"/>
          </a:xfrm>
        </p:spPr>
        <p:txBody>
          <a:bodyPr>
            <a:normAutofit/>
          </a:bodyPr>
          <a:lstStyle/>
          <a:p>
            <a:br>
              <a:rPr lang="en-US" dirty="0"/>
            </a:br>
            <a:br>
              <a:rPr lang="en-US" dirty="0"/>
            </a:br>
            <a:br>
              <a:rPr lang="en-US" dirty="0"/>
            </a:br>
            <a:br>
              <a:rPr lang="en-US" dirty="0"/>
            </a:br>
            <a:br>
              <a:rPr lang="en-US" dirty="0"/>
            </a:br>
            <a:br>
              <a:rPr lang="en-US" dirty="0"/>
            </a:br>
            <a:endParaRPr lang="en-US" dirty="0"/>
          </a:p>
        </p:txBody>
      </p:sp>
      <p:pic>
        <p:nvPicPr>
          <p:cNvPr id="3" name="Picture 2">
            <a:extLst>
              <a:ext uri="{FF2B5EF4-FFF2-40B4-BE49-F238E27FC236}">
                <a16:creationId xmlns:a16="http://schemas.microsoft.com/office/drawing/2014/main" id="{497A5722-3624-2CF0-8B2A-0FC57B1EFB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6300" y="1324956"/>
            <a:ext cx="3211761" cy="4817642"/>
          </a:xfrm>
          <a:prstGeom prst="rect">
            <a:avLst/>
          </a:prstGeom>
        </p:spPr>
      </p:pic>
      <p:sp>
        <p:nvSpPr>
          <p:cNvPr id="8" name="TextBox 7">
            <a:extLst>
              <a:ext uri="{FF2B5EF4-FFF2-40B4-BE49-F238E27FC236}">
                <a16:creationId xmlns:a16="http://schemas.microsoft.com/office/drawing/2014/main" id="{0F672E76-5001-9187-343B-F15A0884FB15}"/>
              </a:ext>
            </a:extLst>
          </p:cNvPr>
          <p:cNvSpPr txBox="1"/>
          <p:nvPr/>
        </p:nvSpPr>
        <p:spPr>
          <a:xfrm>
            <a:off x="4130458" y="1346399"/>
            <a:ext cx="8260914" cy="1107996"/>
          </a:xfrm>
          <a:prstGeom prst="rect">
            <a:avLst/>
          </a:prstGeom>
          <a:noFill/>
        </p:spPr>
        <p:txBody>
          <a:bodyPr wrap="square">
            <a:spAutoFit/>
          </a:bodyPr>
          <a:lstStyle/>
          <a:p>
            <a:r>
              <a:rPr kumimoji="0" lang="en-US" sz="3600" b="1" i="0" u="none" strike="noStrike" kern="1200" cap="none" spc="0" normalizeH="0" baseline="0" noProof="0" dirty="0">
                <a:ln>
                  <a:noFill/>
                </a:ln>
                <a:solidFill>
                  <a:srgbClr val="000000"/>
                </a:solidFill>
                <a:effectLst/>
                <a:uLnTx/>
                <a:uFillTx/>
                <a:latin typeface="Aptos" panose="02110004020202020204"/>
                <a:ea typeface="+mn-ea"/>
                <a:cs typeface="+mn-cs"/>
              </a:rPr>
              <a:t>F</a:t>
            </a:r>
            <a:r>
              <a:rPr kumimoji="0" lang="en-US" sz="3000" b="1" i="0" u="none" strike="noStrike" kern="1200" cap="none" spc="0" normalizeH="0" baseline="0" noProof="0" dirty="0">
                <a:ln>
                  <a:noFill/>
                </a:ln>
                <a:solidFill>
                  <a:srgbClr val="000000"/>
                </a:solidFill>
                <a:effectLst/>
                <a:uLnTx/>
                <a:uFillTx/>
                <a:latin typeface="Aptos" panose="02110004020202020204"/>
                <a:ea typeface="+mn-ea"/>
                <a:cs typeface="+mn-cs"/>
              </a:rPr>
              <a:t>ormula</a:t>
            </a:r>
            <a:r>
              <a:rPr kumimoji="0" lang="en-US" sz="3000" b="0" i="0" u="none" strike="noStrike" kern="1200" cap="none" spc="0" normalizeH="0" baseline="0" noProof="0" dirty="0">
                <a:ln>
                  <a:noFill/>
                </a:ln>
                <a:solidFill>
                  <a:srgbClr val="000000"/>
                </a:solidFill>
                <a:effectLst/>
                <a:uLnTx/>
                <a:uFillTx/>
                <a:latin typeface="Aptos" panose="02110004020202020204"/>
                <a:ea typeface="+mn-ea"/>
                <a:cs typeface="+mn-cs"/>
              </a:rPr>
              <a:t>: Reflect → Name Emotion/Need → Normalize</a:t>
            </a:r>
            <a:endParaRPr lang="en-US" dirty="0"/>
          </a:p>
        </p:txBody>
      </p:sp>
      <p:sp>
        <p:nvSpPr>
          <p:cNvPr id="10" name="TextBox 9">
            <a:extLst>
              <a:ext uri="{FF2B5EF4-FFF2-40B4-BE49-F238E27FC236}">
                <a16:creationId xmlns:a16="http://schemas.microsoft.com/office/drawing/2014/main" id="{DDF5BF30-0DEF-D8CC-A9AB-6920779DA401}"/>
              </a:ext>
            </a:extLst>
          </p:cNvPr>
          <p:cNvSpPr txBox="1"/>
          <p:nvPr/>
        </p:nvSpPr>
        <p:spPr>
          <a:xfrm>
            <a:off x="4130458" y="2454395"/>
            <a:ext cx="8166970" cy="1015663"/>
          </a:xfrm>
          <a:prstGeom prst="rect">
            <a:avLst/>
          </a:prstGeom>
          <a:noFill/>
        </p:spPr>
        <p:txBody>
          <a:bodyPr wrap="square">
            <a:spAutoFit/>
          </a:bodyPr>
          <a:lstStyle/>
          <a:p>
            <a:r>
              <a:rPr kumimoji="0" lang="en-US" sz="3000" b="1" i="0" u="none" strike="noStrike" kern="1200" cap="none" spc="0" normalizeH="0" baseline="0" noProof="0" dirty="0">
                <a:ln>
                  <a:noFill/>
                </a:ln>
                <a:solidFill>
                  <a:srgbClr val="000000"/>
                </a:solidFill>
                <a:effectLst/>
                <a:uLnTx/>
                <a:uFillTx/>
                <a:latin typeface="Aptos" panose="02110004020202020204"/>
                <a:ea typeface="+mn-ea"/>
                <a:cs typeface="+mn-cs"/>
              </a:rPr>
              <a:t>Stems:</a:t>
            </a:r>
            <a:br>
              <a:rPr kumimoji="0" lang="en-US" sz="3000" b="1" i="0" u="none" strike="noStrike" kern="1200" cap="none" spc="0" normalizeH="0" baseline="0" noProof="0" dirty="0">
                <a:ln>
                  <a:noFill/>
                </a:ln>
                <a:solidFill>
                  <a:srgbClr val="000000"/>
                </a:solidFill>
                <a:effectLst/>
                <a:uLnTx/>
                <a:uFillTx/>
                <a:latin typeface="Aptos" panose="02110004020202020204"/>
                <a:ea typeface="+mn-ea"/>
                <a:cs typeface="+mn-cs"/>
              </a:rPr>
            </a:br>
            <a:r>
              <a:rPr kumimoji="0" lang="en-US" sz="3000" b="0" i="0" u="none" strike="noStrike" kern="1200" cap="none" spc="0" normalizeH="0" baseline="0" noProof="0" dirty="0">
                <a:ln>
                  <a:noFill/>
                </a:ln>
                <a:solidFill>
                  <a:srgbClr val="000000"/>
                </a:solidFill>
                <a:effectLst/>
                <a:uLnTx/>
                <a:uFillTx/>
                <a:latin typeface="Aptos" panose="02110004020202020204"/>
                <a:ea typeface="+mn-ea"/>
                <a:cs typeface="+mn-cs"/>
              </a:rPr>
              <a:t>• “I hear that …” / “I’m </a:t>
            </a:r>
            <a:r>
              <a:rPr kumimoji="0" lang="en-US" sz="2800" b="0" i="0" u="none" strike="noStrike" kern="1200" cap="none" spc="0" normalizeH="0" baseline="0" noProof="0" dirty="0">
                <a:ln>
                  <a:noFill/>
                </a:ln>
                <a:solidFill>
                  <a:srgbClr val="000000"/>
                </a:solidFill>
                <a:effectLst/>
                <a:uLnTx/>
                <a:uFillTx/>
                <a:latin typeface="Aptos" panose="02110004020202020204"/>
                <a:ea typeface="+mn-ea"/>
                <a:cs typeface="+mn-cs"/>
              </a:rPr>
              <a:t>catching</a:t>
            </a:r>
            <a:r>
              <a:rPr kumimoji="0" lang="en-US" sz="3000" b="0" i="0" u="none" strike="noStrike" kern="1200" cap="none" spc="0" normalizeH="0" baseline="0" noProof="0" dirty="0">
                <a:ln>
                  <a:noFill/>
                </a:ln>
                <a:solidFill>
                  <a:srgbClr val="000000"/>
                </a:solidFill>
                <a:effectLst/>
                <a:uLnTx/>
                <a:uFillTx/>
                <a:latin typeface="Aptos" panose="02110004020202020204"/>
                <a:ea typeface="+mn-ea"/>
                <a:cs typeface="+mn-cs"/>
              </a:rPr>
              <a:t> that …”</a:t>
            </a:r>
            <a:endParaRPr lang="en-US" dirty="0"/>
          </a:p>
        </p:txBody>
      </p:sp>
      <p:sp>
        <p:nvSpPr>
          <p:cNvPr id="12" name="TextBox 11">
            <a:extLst>
              <a:ext uri="{FF2B5EF4-FFF2-40B4-BE49-F238E27FC236}">
                <a16:creationId xmlns:a16="http://schemas.microsoft.com/office/drawing/2014/main" id="{8D3D5070-6598-09A8-0241-D585F6FB5362}"/>
              </a:ext>
            </a:extLst>
          </p:cNvPr>
          <p:cNvSpPr txBox="1"/>
          <p:nvPr/>
        </p:nvSpPr>
        <p:spPr>
          <a:xfrm>
            <a:off x="4130458" y="3500677"/>
            <a:ext cx="8166970" cy="553998"/>
          </a:xfrm>
          <a:prstGeom prst="rect">
            <a:avLst/>
          </a:prstGeom>
          <a:noFill/>
        </p:spPr>
        <p:txBody>
          <a:bodyPr wrap="square">
            <a:spAutoFit/>
          </a:bodyPr>
          <a:lstStyle/>
          <a:p>
            <a:r>
              <a:rPr kumimoji="0" lang="en-US" sz="3000" b="0" i="0" u="none" strike="noStrike" kern="1200" cap="none" spc="0" normalizeH="0" baseline="0" noProof="0" dirty="0">
                <a:ln>
                  <a:noFill/>
                </a:ln>
                <a:solidFill>
                  <a:srgbClr val="000000"/>
                </a:solidFill>
                <a:effectLst/>
                <a:uLnTx/>
                <a:uFillTx/>
                <a:latin typeface="Aptos" panose="02110004020202020204"/>
                <a:ea typeface="+mn-ea"/>
                <a:cs typeface="+mn-cs"/>
              </a:rPr>
              <a:t>• “It </a:t>
            </a:r>
            <a:r>
              <a:rPr kumimoji="0" lang="en-US" sz="2800" b="0" i="0" u="none" strike="noStrike" kern="1200" cap="none" spc="0" normalizeH="0" baseline="0" noProof="0" dirty="0">
                <a:ln>
                  <a:noFill/>
                </a:ln>
                <a:solidFill>
                  <a:srgbClr val="000000"/>
                </a:solidFill>
                <a:effectLst/>
                <a:uLnTx/>
                <a:uFillTx/>
                <a:latin typeface="Aptos" panose="02110004020202020204"/>
                <a:ea typeface="+mn-ea"/>
                <a:cs typeface="+mn-cs"/>
              </a:rPr>
              <a:t>sounds</a:t>
            </a:r>
            <a:r>
              <a:rPr kumimoji="0" lang="en-US" sz="3000" b="0" i="0" u="none" strike="noStrike" kern="1200" cap="none" spc="0" normalizeH="0" baseline="0" noProof="0" dirty="0">
                <a:ln>
                  <a:noFill/>
                </a:ln>
                <a:solidFill>
                  <a:srgbClr val="000000"/>
                </a:solidFill>
                <a:effectLst/>
                <a:uLnTx/>
                <a:uFillTx/>
                <a:latin typeface="Aptos" panose="02110004020202020204"/>
                <a:ea typeface="+mn-ea"/>
                <a:cs typeface="+mn-cs"/>
              </a:rPr>
              <a:t> like you’re feeling … because …”</a:t>
            </a:r>
            <a:endParaRPr lang="en-US" dirty="0"/>
          </a:p>
        </p:txBody>
      </p:sp>
      <p:sp>
        <p:nvSpPr>
          <p:cNvPr id="16" name="TextBox 15">
            <a:extLst>
              <a:ext uri="{FF2B5EF4-FFF2-40B4-BE49-F238E27FC236}">
                <a16:creationId xmlns:a16="http://schemas.microsoft.com/office/drawing/2014/main" id="{E43B3C8C-EA27-5B84-A7AA-998CBBDED983}"/>
              </a:ext>
            </a:extLst>
          </p:cNvPr>
          <p:cNvSpPr txBox="1"/>
          <p:nvPr/>
        </p:nvSpPr>
        <p:spPr>
          <a:xfrm>
            <a:off x="4130458" y="4229140"/>
            <a:ext cx="8166970" cy="553998"/>
          </a:xfrm>
          <a:prstGeom prst="rect">
            <a:avLst/>
          </a:prstGeom>
          <a:noFill/>
        </p:spPr>
        <p:txBody>
          <a:bodyPr wrap="square">
            <a:spAutoFit/>
          </a:bodyPr>
          <a:lstStyle/>
          <a:p>
            <a:r>
              <a:rPr kumimoji="0" lang="en-US" sz="3000" b="0" i="0" u="none" strike="noStrike" kern="1200" cap="none" spc="0" normalizeH="0" baseline="0" noProof="0" dirty="0">
                <a:ln>
                  <a:noFill/>
                </a:ln>
                <a:solidFill>
                  <a:srgbClr val="000000"/>
                </a:solidFill>
                <a:effectLst/>
                <a:uLnTx/>
                <a:uFillTx/>
                <a:latin typeface="Aptos" panose="02110004020202020204"/>
                <a:ea typeface="+mn-ea"/>
                <a:cs typeface="+mn-cs"/>
              </a:rPr>
              <a:t>• “Given (context), it makes sense you’d …”</a:t>
            </a:r>
            <a:endParaRPr lang="en-US" dirty="0"/>
          </a:p>
        </p:txBody>
      </p:sp>
      <p:sp>
        <p:nvSpPr>
          <p:cNvPr id="18" name="TextBox 17">
            <a:extLst>
              <a:ext uri="{FF2B5EF4-FFF2-40B4-BE49-F238E27FC236}">
                <a16:creationId xmlns:a16="http://schemas.microsoft.com/office/drawing/2014/main" id="{E5A67FD3-BDC5-200C-8DDE-6A87856049B9}"/>
              </a:ext>
            </a:extLst>
          </p:cNvPr>
          <p:cNvSpPr txBox="1"/>
          <p:nvPr/>
        </p:nvSpPr>
        <p:spPr>
          <a:xfrm>
            <a:off x="4130458" y="4836279"/>
            <a:ext cx="8166970" cy="553998"/>
          </a:xfrm>
          <a:prstGeom prst="rect">
            <a:avLst/>
          </a:prstGeom>
          <a:noFill/>
        </p:spPr>
        <p:txBody>
          <a:bodyPr wrap="square">
            <a:spAutoFit/>
          </a:bodyPr>
          <a:lstStyle/>
          <a:p>
            <a:r>
              <a:rPr kumimoji="0" lang="en-US" sz="3000" b="0" i="0" u="none" strike="noStrike" kern="1200" cap="none" spc="0" normalizeH="0" baseline="0" noProof="0" dirty="0">
                <a:ln>
                  <a:noFill/>
                </a:ln>
                <a:solidFill>
                  <a:srgbClr val="000000"/>
                </a:solidFill>
                <a:effectLst/>
                <a:uLnTx/>
                <a:uFillTx/>
                <a:latin typeface="Aptos" panose="02110004020202020204"/>
                <a:ea typeface="+mn-ea"/>
                <a:cs typeface="+mn-cs"/>
              </a:rPr>
              <a:t>• “I </a:t>
            </a:r>
            <a:r>
              <a:rPr kumimoji="0" lang="en-US" sz="2800" b="0" i="0" u="none" strike="noStrike" kern="1200" cap="none" spc="0" normalizeH="0" baseline="0" noProof="0" dirty="0">
                <a:ln>
                  <a:noFill/>
                </a:ln>
                <a:solidFill>
                  <a:srgbClr val="000000"/>
                </a:solidFill>
                <a:effectLst/>
                <a:uLnTx/>
                <a:uFillTx/>
                <a:latin typeface="Aptos" panose="02110004020202020204"/>
                <a:ea typeface="+mn-ea"/>
                <a:cs typeface="+mn-cs"/>
              </a:rPr>
              <a:t>w</a:t>
            </a:r>
            <a:r>
              <a:rPr kumimoji="0" lang="en-US" sz="3000" b="0" i="0" u="none" strike="noStrike" kern="1200" cap="none" spc="0" normalizeH="0" baseline="0" noProof="0" dirty="0">
                <a:ln>
                  <a:noFill/>
                </a:ln>
                <a:solidFill>
                  <a:srgbClr val="000000"/>
                </a:solidFill>
                <a:effectLst/>
                <a:uLnTx/>
                <a:uFillTx/>
                <a:latin typeface="Aptos" panose="02110004020202020204"/>
                <a:ea typeface="+mn-ea"/>
                <a:cs typeface="+mn-cs"/>
              </a:rPr>
              <a:t>ant to get this right—did I miss anything?”</a:t>
            </a:r>
            <a:endParaRPr lang="en-US" dirty="0"/>
          </a:p>
        </p:txBody>
      </p:sp>
      <p:sp>
        <p:nvSpPr>
          <p:cNvPr id="20" name="TextBox 19">
            <a:extLst>
              <a:ext uri="{FF2B5EF4-FFF2-40B4-BE49-F238E27FC236}">
                <a16:creationId xmlns:a16="http://schemas.microsoft.com/office/drawing/2014/main" id="{AD29AB2B-BDE6-D085-85AB-AAE2BCDB6F91}"/>
              </a:ext>
            </a:extLst>
          </p:cNvPr>
          <p:cNvSpPr txBox="1"/>
          <p:nvPr/>
        </p:nvSpPr>
        <p:spPr>
          <a:xfrm>
            <a:off x="4130458" y="5478364"/>
            <a:ext cx="8166970" cy="870431"/>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2800" b="0" i="0" u="none" strike="noStrike" kern="1200" cap="none" spc="0" normalizeH="0" baseline="0" noProof="0" dirty="0">
                <a:ln>
                  <a:noFill/>
                </a:ln>
                <a:solidFill>
                  <a:srgbClr val="000000"/>
                </a:solidFill>
                <a:effectLst/>
                <a:uLnTx/>
                <a:uFillTx/>
                <a:latin typeface="Aptos" panose="02110004020202020204"/>
                <a:ea typeface="+mn-ea"/>
                <a:cs typeface="+mn-cs"/>
              </a:rPr>
              <a:t>• “We can get to solutions next—first I want to understand .”</a:t>
            </a:r>
          </a:p>
        </p:txBody>
      </p:sp>
    </p:spTree>
    <p:extLst>
      <p:ext uri="{BB962C8B-B14F-4D97-AF65-F5344CB8AC3E}">
        <p14:creationId xmlns:p14="http://schemas.microsoft.com/office/powerpoint/2010/main" val="197775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6"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A005-762A-D630-BF26-B9B6A84B37E9}"/>
              </a:ext>
            </a:extLst>
          </p:cNvPr>
          <p:cNvSpPr>
            <a:spLocks noGrp="1"/>
          </p:cNvSpPr>
          <p:nvPr>
            <p:ph type="title"/>
          </p:nvPr>
        </p:nvSpPr>
        <p:spPr>
          <a:xfrm>
            <a:off x="1844433" y="158145"/>
            <a:ext cx="8503137" cy="959456"/>
          </a:xfrm>
        </p:spPr>
        <p:txBody>
          <a:bodyPr/>
          <a:lstStyle/>
          <a:p>
            <a:r>
              <a:rPr lang="en-US" dirty="0"/>
              <a:t>Reframing</a:t>
            </a:r>
          </a:p>
        </p:txBody>
      </p:sp>
      <p:sp>
        <p:nvSpPr>
          <p:cNvPr id="4" name="Rectangle 1">
            <a:extLst>
              <a:ext uri="{FF2B5EF4-FFF2-40B4-BE49-F238E27FC236}">
                <a16:creationId xmlns:a16="http://schemas.microsoft.com/office/drawing/2014/main" id="{0FD8689C-F3B6-3277-267B-91A2B9F4BF12}"/>
              </a:ext>
            </a:extLst>
          </p:cNvPr>
          <p:cNvSpPr>
            <a:spLocks noGrp="1" noChangeArrowheads="1"/>
          </p:cNvSpPr>
          <p:nvPr>
            <p:ph idx="1"/>
          </p:nvPr>
        </p:nvSpPr>
        <p:spPr bwMode="auto">
          <a:xfrm>
            <a:off x="5405832" y="1367693"/>
            <a:ext cx="615163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282575" indent="-282575" eaLnBrk="0" fontAlgn="base" hangingPunct="0">
              <a:lnSpc>
                <a:spcPct val="100000"/>
              </a:lnSpc>
              <a:spcBef>
                <a:spcPct val="0"/>
              </a:spcBef>
              <a:spcAft>
                <a:spcPct val="0"/>
              </a:spcAft>
              <a:buNone/>
            </a:pPr>
            <a:r>
              <a:rPr lang="en-US" altLang="en-US" sz="2400" dirty="0">
                <a:latin typeface="Arial" panose="020B0604020202020204" pitchFamily="34" charset="0"/>
              </a:rPr>
              <a:t>What Is Reframing?</a:t>
            </a:r>
            <a:br>
              <a:rPr lang="en-US" altLang="en-US" sz="2400" b="0" dirty="0">
                <a:latin typeface="Arial" panose="020B0604020202020204" pitchFamily="34" charset="0"/>
              </a:rPr>
            </a:br>
            <a:r>
              <a:rPr lang="en-US" altLang="en-US" sz="2400" b="0" dirty="0">
                <a:latin typeface="Arial" panose="020B0604020202020204" pitchFamily="34" charset="0"/>
              </a:rPr>
              <a:t>Restating and improving messages that are neither accurate nor useful. </a:t>
            </a:r>
          </a:p>
          <a:p>
            <a:pPr marL="0" indent="0" eaLnBrk="0" fontAlgn="base" hangingPunct="0">
              <a:lnSpc>
                <a:spcPct val="100000"/>
              </a:lnSpc>
              <a:spcBef>
                <a:spcPct val="0"/>
              </a:spcBef>
              <a:spcAft>
                <a:spcPct val="0"/>
              </a:spcAft>
              <a:buNone/>
            </a:pPr>
            <a:r>
              <a:rPr lang="en-US" altLang="en-US" sz="2400" dirty="0">
                <a:latin typeface="Arial" panose="020B0604020202020204" pitchFamily="34" charset="0"/>
              </a:rPr>
              <a:t>Example</a:t>
            </a:r>
          </a:p>
          <a:p>
            <a:pPr marL="282575" indent="0" eaLnBrk="0" fontAlgn="base" hangingPunct="0">
              <a:lnSpc>
                <a:spcPct val="100000"/>
              </a:lnSpc>
              <a:spcBef>
                <a:spcPct val="0"/>
              </a:spcBef>
              <a:spcAft>
                <a:spcPct val="0"/>
              </a:spcAft>
              <a:buNone/>
            </a:pPr>
            <a:r>
              <a:rPr lang="en-US" altLang="en-US" sz="2400" b="0" dirty="0">
                <a:latin typeface="Arial" panose="020B0604020202020204" pitchFamily="34" charset="0"/>
              </a:rPr>
              <a:t>Parent: </a:t>
            </a:r>
            <a:r>
              <a:rPr lang="en-US" altLang="en-US" sz="2400" b="0" i="1" dirty="0">
                <a:latin typeface="Arial" panose="020B0604020202020204" pitchFamily="34" charset="0"/>
              </a:rPr>
              <a:t>"You’re just not listening!"</a:t>
            </a:r>
            <a:br>
              <a:rPr lang="en-US" altLang="en-US" sz="2400" b="0" dirty="0">
                <a:latin typeface="Arial" panose="020B0604020202020204" pitchFamily="34" charset="0"/>
              </a:rPr>
            </a:br>
            <a:r>
              <a:rPr lang="en-US" altLang="en-US" sz="2400" b="0" dirty="0">
                <a:latin typeface="Arial" panose="020B0604020202020204" pitchFamily="34" charset="0"/>
              </a:rPr>
              <a:t>Educator: </a:t>
            </a:r>
            <a:r>
              <a:rPr lang="en-US" altLang="en-US" sz="2400" b="0" i="1" dirty="0">
                <a:latin typeface="Arial" panose="020B0604020202020204" pitchFamily="34" charset="0"/>
              </a:rPr>
              <a:t>“You want me to understand you. Could you tell me more about X?"</a:t>
            </a:r>
            <a:endParaRPr lang="en-US" altLang="en-US" sz="2400" b="0" dirty="0">
              <a:latin typeface="Arial" panose="020B0604020202020204" pitchFamily="34" charset="0"/>
            </a:endParaRPr>
          </a:p>
          <a:p>
            <a:pPr marL="0" indent="0" eaLnBrk="0" fontAlgn="base" hangingPunct="0">
              <a:lnSpc>
                <a:spcPct val="100000"/>
              </a:lnSpc>
              <a:spcBef>
                <a:spcPct val="0"/>
              </a:spcBef>
              <a:spcAft>
                <a:spcPct val="0"/>
              </a:spcAft>
              <a:buNone/>
            </a:pPr>
            <a:r>
              <a:rPr lang="en-US" altLang="en-US" sz="2400" dirty="0">
                <a:latin typeface="Arial" panose="020B0604020202020204" pitchFamily="34" charset="0"/>
              </a:rPr>
              <a:t>Strategies:</a:t>
            </a:r>
            <a:endParaRPr lang="en-US" altLang="en-US" sz="2400" b="0" dirty="0">
              <a:latin typeface="Arial" panose="020B0604020202020204" pitchFamily="34" charset="0"/>
            </a:endParaRPr>
          </a:p>
          <a:p>
            <a:pPr marL="457200" eaLnBrk="0" fontAlgn="base" hangingPunct="0">
              <a:lnSpc>
                <a:spcPct val="100000"/>
              </a:lnSpc>
              <a:spcBef>
                <a:spcPct val="0"/>
              </a:spcBef>
              <a:spcAft>
                <a:spcPct val="0"/>
              </a:spcAft>
              <a:buFontTx/>
              <a:buChar char="•"/>
              <a:tabLst>
                <a:tab pos="514350" algn="l"/>
              </a:tabLst>
            </a:pPr>
            <a:r>
              <a:rPr lang="en-US" altLang="en-US" sz="2400" b="0" dirty="0">
                <a:latin typeface="Arial" panose="020B0604020202020204" pitchFamily="34" charset="0"/>
              </a:rPr>
              <a:t>Ask open-ended questions (e.g., </a:t>
            </a:r>
            <a:r>
              <a:rPr lang="en-US" altLang="en-US" sz="2400" b="0" i="1" dirty="0">
                <a:latin typeface="Arial" panose="020B0604020202020204" pitchFamily="34" charset="0"/>
              </a:rPr>
              <a:t>“What would success look like for you?”</a:t>
            </a:r>
            <a:r>
              <a:rPr lang="en-US" altLang="en-US" sz="2400" b="0" dirty="0">
                <a:latin typeface="Arial" panose="020B0604020202020204" pitchFamily="34" charset="0"/>
              </a:rPr>
              <a:t>)</a:t>
            </a:r>
          </a:p>
          <a:p>
            <a:pPr marL="457200" eaLnBrk="0" fontAlgn="base" hangingPunct="0">
              <a:lnSpc>
                <a:spcPct val="100000"/>
              </a:lnSpc>
              <a:spcBef>
                <a:spcPct val="0"/>
              </a:spcBef>
              <a:spcAft>
                <a:spcPct val="0"/>
              </a:spcAft>
              <a:buFontTx/>
              <a:buChar char="•"/>
              <a:tabLst>
                <a:tab pos="514350" algn="l"/>
              </a:tabLst>
            </a:pPr>
            <a:r>
              <a:rPr lang="en-US" altLang="en-US" sz="2400" b="0" dirty="0">
                <a:latin typeface="Arial" panose="020B0604020202020204" pitchFamily="34" charset="0"/>
              </a:rPr>
              <a:t>Reflect feelings, not just facts</a:t>
            </a:r>
          </a:p>
          <a:p>
            <a:pPr marL="457200" eaLnBrk="0" fontAlgn="base" hangingPunct="0">
              <a:lnSpc>
                <a:spcPct val="100000"/>
              </a:lnSpc>
              <a:spcBef>
                <a:spcPct val="0"/>
              </a:spcBef>
              <a:spcAft>
                <a:spcPct val="0"/>
              </a:spcAft>
              <a:buFontTx/>
              <a:buChar char="•"/>
              <a:tabLst>
                <a:tab pos="514350" algn="l"/>
              </a:tabLst>
            </a:pPr>
            <a:r>
              <a:rPr lang="en-US" altLang="en-US" sz="2400" b="0" dirty="0">
                <a:latin typeface="Arial" panose="020B0604020202020204" pitchFamily="34" charset="0"/>
              </a:rPr>
              <a:t>Look for values or goals beneath the words</a:t>
            </a:r>
            <a:endParaRPr lang="en-US" altLang="en-US" sz="2400" dirty="0">
              <a:latin typeface="Arial" panose="020B0604020202020204" pitchFamily="34" charset="0"/>
            </a:endParaRPr>
          </a:p>
        </p:txBody>
      </p:sp>
      <p:pic>
        <p:nvPicPr>
          <p:cNvPr id="6" name="Picture 5" descr="A person holding a picture frame&#10;&#10;AI-generated content may be incorrect.">
            <a:extLst>
              <a:ext uri="{FF2B5EF4-FFF2-40B4-BE49-F238E27FC236}">
                <a16:creationId xmlns:a16="http://schemas.microsoft.com/office/drawing/2014/main" id="{8BF93EDF-C88B-735C-D41A-26AEBD81F185}"/>
              </a:ext>
            </a:extLst>
          </p:cNvPr>
          <p:cNvPicPr>
            <a:picLocks noChangeAspect="1"/>
          </p:cNvPicPr>
          <p:nvPr/>
        </p:nvPicPr>
        <p:blipFill>
          <a:blip r:embed="rId2"/>
          <a:stretch>
            <a:fillRect/>
          </a:stretch>
        </p:blipFill>
        <p:spPr>
          <a:xfrm>
            <a:off x="1781910" y="1367693"/>
            <a:ext cx="3337169" cy="5005754"/>
          </a:xfrm>
          <a:prstGeom prst="rect">
            <a:avLst/>
          </a:prstGeom>
        </p:spPr>
      </p:pic>
      <p:sp>
        <p:nvSpPr>
          <p:cNvPr id="7" name="TextBox 6">
            <a:extLst>
              <a:ext uri="{FF2B5EF4-FFF2-40B4-BE49-F238E27FC236}">
                <a16:creationId xmlns:a16="http://schemas.microsoft.com/office/drawing/2014/main" id="{E86FB00C-C276-61D7-A930-8C9C2E8D4982}"/>
              </a:ext>
            </a:extLst>
          </p:cNvPr>
          <p:cNvSpPr txBox="1"/>
          <p:nvPr/>
        </p:nvSpPr>
        <p:spPr>
          <a:xfrm>
            <a:off x="10076274" y="6485686"/>
            <a:ext cx="424256" cy="230832"/>
          </a:xfrm>
          <a:prstGeom prst="rect">
            <a:avLst/>
          </a:prstGeom>
          <a:noFill/>
        </p:spPr>
        <p:txBody>
          <a:bodyPr wrap="square" rtlCol="0">
            <a:spAutoFit/>
          </a:bodyPr>
          <a:lstStyle/>
          <a:p>
            <a:pPr algn="ctr" defTabSz="685800">
              <a:defRPr/>
            </a:pPr>
            <a:fld id="{B7E03E9B-E934-2C4D-ADCE-95F69DF73B50}" type="slidenum">
              <a:rPr lang="en-US" sz="900" b="1">
                <a:solidFill>
                  <a:srgbClr val="323261"/>
                </a:solidFill>
                <a:latin typeface="Calibri" panose="020F0502020204030204"/>
              </a:rPr>
              <a:pPr algn="ctr" defTabSz="685800">
                <a:defRPr/>
              </a:pPr>
              <a:t>13</a:t>
            </a:fld>
            <a:endParaRPr lang="en-US" sz="900" b="1" dirty="0">
              <a:solidFill>
                <a:srgbClr val="323261"/>
              </a:solidFill>
              <a:latin typeface="Calibri" panose="020F0502020204030204"/>
            </a:endParaRPr>
          </a:p>
        </p:txBody>
      </p:sp>
    </p:spTree>
    <p:extLst>
      <p:ext uri="{BB962C8B-B14F-4D97-AF65-F5344CB8AC3E}">
        <p14:creationId xmlns:p14="http://schemas.microsoft.com/office/powerpoint/2010/main" val="259941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F8790-8C0E-B1F4-87E9-11E0BB40B605}"/>
              </a:ext>
            </a:extLst>
          </p:cNvPr>
          <p:cNvSpPr>
            <a:spLocks noGrp="1"/>
          </p:cNvSpPr>
          <p:nvPr>
            <p:ph type="title"/>
          </p:nvPr>
        </p:nvSpPr>
        <p:spPr/>
        <p:txBody>
          <a:bodyPr/>
          <a:lstStyle/>
          <a:p>
            <a:r>
              <a:rPr lang="en-US" dirty="0"/>
              <a:t>Interests vs Positions (cont.)</a:t>
            </a:r>
          </a:p>
        </p:txBody>
      </p:sp>
      <p:pic>
        <p:nvPicPr>
          <p:cNvPr id="5" name="Content Placeholder 4" descr="A person and person yelling at each other&#10;&#10;AI-generated content may be incorrect.">
            <a:extLst>
              <a:ext uri="{FF2B5EF4-FFF2-40B4-BE49-F238E27FC236}">
                <a16:creationId xmlns:a16="http://schemas.microsoft.com/office/drawing/2014/main" id="{63B6A95B-9134-871D-5C59-9A94A87359C2}"/>
              </a:ext>
            </a:extLst>
          </p:cNvPr>
          <p:cNvPicPr>
            <a:picLocks noGrp="1" noChangeAspect="1"/>
          </p:cNvPicPr>
          <p:nvPr>
            <p:ph idx="1"/>
          </p:nvPr>
        </p:nvPicPr>
        <p:blipFill>
          <a:blip r:embed="rId2"/>
          <a:stretch>
            <a:fillRect/>
          </a:stretch>
        </p:blipFill>
        <p:spPr>
          <a:xfrm>
            <a:off x="1818827" y="1817958"/>
            <a:ext cx="2607571" cy="3911356"/>
          </a:xfrm>
        </p:spPr>
      </p:pic>
      <p:pic>
        <p:nvPicPr>
          <p:cNvPr id="7" name="Picture 6" descr="A person and person talking in front of a window&#10;&#10;AI-generated content may be incorrect.">
            <a:extLst>
              <a:ext uri="{FF2B5EF4-FFF2-40B4-BE49-F238E27FC236}">
                <a16:creationId xmlns:a16="http://schemas.microsoft.com/office/drawing/2014/main" id="{A3856AAC-670B-BC9C-4A0D-2D09783DC346}"/>
              </a:ext>
            </a:extLst>
          </p:cNvPr>
          <p:cNvPicPr>
            <a:picLocks noChangeAspect="1"/>
          </p:cNvPicPr>
          <p:nvPr/>
        </p:nvPicPr>
        <p:blipFill>
          <a:blip r:embed="rId3"/>
          <a:stretch>
            <a:fillRect/>
          </a:stretch>
        </p:blipFill>
        <p:spPr>
          <a:xfrm>
            <a:off x="4792215" y="1809994"/>
            <a:ext cx="2607571" cy="3911356"/>
          </a:xfrm>
          <a:prstGeom prst="rect">
            <a:avLst/>
          </a:prstGeom>
        </p:spPr>
      </p:pic>
      <p:pic>
        <p:nvPicPr>
          <p:cNvPr id="9" name="Picture 8" descr="A person and person holding a mug&#10;&#10;AI-generated content may be incorrect.">
            <a:extLst>
              <a:ext uri="{FF2B5EF4-FFF2-40B4-BE49-F238E27FC236}">
                <a16:creationId xmlns:a16="http://schemas.microsoft.com/office/drawing/2014/main" id="{A18EA114-A759-1BF6-5CF4-8D703FA2D0FD}"/>
              </a:ext>
            </a:extLst>
          </p:cNvPr>
          <p:cNvPicPr>
            <a:picLocks noChangeAspect="1"/>
          </p:cNvPicPr>
          <p:nvPr/>
        </p:nvPicPr>
        <p:blipFill>
          <a:blip r:embed="rId4"/>
          <a:stretch>
            <a:fillRect/>
          </a:stretch>
        </p:blipFill>
        <p:spPr>
          <a:xfrm>
            <a:off x="7789783" y="1809994"/>
            <a:ext cx="2607571" cy="3911356"/>
          </a:xfrm>
          <a:prstGeom prst="rect">
            <a:avLst/>
          </a:prstGeom>
        </p:spPr>
      </p:pic>
      <p:sp>
        <p:nvSpPr>
          <p:cNvPr id="13" name="TextBox 12">
            <a:extLst>
              <a:ext uri="{FF2B5EF4-FFF2-40B4-BE49-F238E27FC236}">
                <a16:creationId xmlns:a16="http://schemas.microsoft.com/office/drawing/2014/main" id="{8D7DCDA3-31E9-EFBF-2941-345C61413A1E}"/>
              </a:ext>
            </a:extLst>
          </p:cNvPr>
          <p:cNvSpPr txBox="1"/>
          <p:nvPr/>
        </p:nvSpPr>
        <p:spPr>
          <a:xfrm>
            <a:off x="2329841" y="5740381"/>
            <a:ext cx="1470063" cy="461665"/>
          </a:xfrm>
          <a:prstGeom prst="rect">
            <a:avLst/>
          </a:prstGeom>
          <a:noFill/>
        </p:spPr>
        <p:txBody>
          <a:bodyPr wrap="square">
            <a:spAutoFit/>
          </a:bodyPr>
          <a:lstStyle/>
          <a:p>
            <a:r>
              <a:rPr lang="en-US" sz="2400" dirty="0"/>
              <a:t>Positions</a:t>
            </a:r>
          </a:p>
        </p:txBody>
      </p:sp>
      <p:sp>
        <p:nvSpPr>
          <p:cNvPr id="15" name="TextBox 14">
            <a:extLst>
              <a:ext uri="{FF2B5EF4-FFF2-40B4-BE49-F238E27FC236}">
                <a16:creationId xmlns:a16="http://schemas.microsoft.com/office/drawing/2014/main" id="{24DB3DAF-533B-C59B-143D-4ACB12B8C6D7}"/>
              </a:ext>
            </a:extLst>
          </p:cNvPr>
          <p:cNvSpPr txBox="1"/>
          <p:nvPr/>
        </p:nvSpPr>
        <p:spPr>
          <a:xfrm>
            <a:off x="5418707" y="5751811"/>
            <a:ext cx="1354586" cy="461665"/>
          </a:xfrm>
          <a:prstGeom prst="rect">
            <a:avLst/>
          </a:prstGeom>
          <a:noFill/>
        </p:spPr>
        <p:txBody>
          <a:bodyPr wrap="square">
            <a:spAutoFit/>
          </a:bodyPr>
          <a:lstStyle/>
          <a:p>
            <a:r>
              <a:rPr lang="en-US" sz="2400" dirty="0"/>
              <a:t>Interests</a:t>
            </a:r>
          </a:p>
        </p:txBody>
      </p:sp>
      <p:sp>
        <p:nvSpPr>
          <p:cNvPr id="17" name="TextBox 16">
            <a:extLst>
              <a:ext uri="{FF2B5EF4-FFF2-40B4-BE49-F238E27FC236}">
                <a16:creationId xmlns:a16="http://schemas.microsoft.com/office/drawing/2014/main" id="{C622F5A5-AC42-933F-6631-F1F0F855EFAF}"/>
              </a:ext>
            </a:extLst>
          </p:cNvPr>
          <p:cNvSpPr txBox="1"/>
          <p:nvPr/>
        </p:nvSpPr>
        <p:spPr>
          <a:xfrm>
            <a:off x="8066762" y="5751811"/>
            <a:ext cx="2004003" cy="461665"/>
          </a:xfrm>
          <a:prstGeom prst="rect">
            <a:avLst/>
          </a:prstGeom>
          <a:noFill/>
        </p:spPr>
        <p:txBody>
          <a:bodyPr wrap="square">
            <a:spAutoFit/>
          </a:bodyPr>
          <a:lstStyle/>
          <a:p>
            <a:r>
              <a:rPr lang="en-US" sz="2400" dirty="0"/>
              <a:t>Collaboration</a:t>
            </a:r>
          </a:p>
        </p:txBody>
      </p:sp>
      <p:sp>
        <p:nvSpPr>
          <p:cNvPr id="18" name="TextBox 17">
            <a:extLst>
              <a:ext uri="{FF2B5EF4-FFF2-40B4-BE49-F238E27FC236}">
                <a16:creationId xmlns:a16="http://schemas.microsoft.com/office/drawing/2014/main" id="{D0713DEF-9613-8127-377C-50C7EBDCEFED}"/>
              </a:ext>
            </a:extLst>
          </p:cNvPr>
          <p:cNvSpPr txBox="1"/>
          <p:nvPr/>
        </p:nvSpPr>
        <p:spPr>
          <a:xfrm>
            <a:off x="10076274" y="6485686"/>
            <a:ext cx="424256" cy="230832"/>
          </a:xfrm>
          <a:prstGeom prst="rect">
            <a:avLst/>
          </a:prstGeom>
          <a:noFill/>
        </p:spPr>
        <p:txBody>
          <a:bodyPr wrap="square" rtlCol="0">
            <a:spAutoFit/>
          </a:bodyPr>
          <a:lstStyle/>
          <a:p>
            <a:pPr algn="ctr" defTabSz="685800">
              <a:defRPr/>
            </a:pPr>
            <a:fld id="{B7E03E9B-E934-2C4D-ADCE-95F69DF73B50}" type="slidenum">
              <a:rPr lang="en-US" sz="900" b="1">
                <a:solidFill>
                  <a:srgbClr val="323261"/>
                </a:solidFill>
                <a:latin typeface="Calibri" panose="020F0502020204030204"/>
              </a:rPr>
              <a:pPr algn="ctr" defTabSz="685800">
                <a:defRPr/>
              </a:pPr>
              <a:t>14</a:t>
            </a:fld>
            <a:endParaRPr lang="en-US" sz="900" b="1" dirty="0">
              <a:solidFill>
                <a:srgbClr val="323261"/>
              </a:solidFill>
              <a:latin typeface="Calibri" panose="020F0502020204030204"/>
            </a:endParaRPr>
          </a:p>
        </p:txBody>
      </p:sp>
    </p:spTree>
    <p:extLst>
      <p:ext uri="{BB962C8B-B14F-4D97-AF65-F5344CB8AC3E}">
        <p14:creationId xmlns:p14="http://schemas.microsoft.com/office/powerpoint/2010/main" val="1237236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D2F8-6A07-1289-BB63-807C332F2BD3}"/>
              </a:ext>
            </a:extLst>
          </p:cNvPr>
          <p:cNvSpPr>
            <a:spLocks noGrp="1"/>
          </p:cNvSpPr>
          <p:nvPr>
            <p:ph type="title"/>
          </p:nvPr>
        </p:nvSpPr>
        <p:spPr/>
        <p:txBody>
          <a:bodyPr/>
          <a:lstStyle/>
          <a:p>
            <a:r>
              <a:rPr lang="en-US"/>
              <a:t>Responding Non-Defensively</a:t>
            </a:r>
            <a:endParaRPr lang="en-US" dirty="0"/>
          </a:p>
        </p:txBody>
      </p:sp>
      <p:sp>
        <p:nvSpPr>
          <p:cNvPr id="5" name="TextBox 4">
            <a:extLst>
              <a:ext uri="{FF2B5EF4-FFF2-40B4-BE49-F238E27FC236}">
                <a16:creationId xmlns:a16="http://schemas.microsoft.com/office/drawing/2014/main" id="{28258FFE-729C-8878-0C57-3F7BC6EF6A0E}"/>
              </a:ext>
            </a:extLst>
          </p:cNvPr>
          <p:cNvSpPr txBox="1"/>
          <p:nvPr/>
        </p:nvSpPr>
        <p:spPr>
          <a:xfrm>
            <a:off x="576197" y="2146703"/>
            <a:ext cx="5035463"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b="1"/>
            </a:pPr>
            <a:r>
              <a:rPr kumimoji="0" lang="en-US" sz="2800" b="1" i="0" u="none" strike="noStrike" kern="1200" cap="none" spc="0" normalizeH="0" baseline="0" noProof="0" dirty="0">
                <a:ln>
                  <a:noFill/>
                </a:ln>
                <a:solidFill>
                  <a:prstClr val="black"/>
                </a:solidFill>
                <a:effectLst/>
                <a:uLnTx/>
                <a:uFillTx/>
                <a:latin typeface="Calibri"/>
                <a:ea typeface="+mn-ea"/>
                <a:cs typeface="+mn-cs"/>
              </a:rPr>
              <a:t>Instead of…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“That’s not what happened.”</a:t>
            </a:r>
          </a:p>
        </p:txBody>
      </p:sp>
      <p:sp>
        <p:nvSpPr>
          <p:cNvPr id="7" name="TextBox 6">
            <a:extLst>
              <a:ext uri="{FF2B5EF4-FFF2-40B4-BE49-F238E27FC236}">
                <a16:creationId xmlns:a16="http://schemas.microsoft.com/office/drawing/2014/main" id="{838F8209-2BFD-60CD-576F-78F259F6E4CB}"/>
              </a:ext>
            </a:extLst>
          </p:cNvPr>
          <p:cNvSpPr txBox="1"/>
          <p:nvPr/>
        </p:nvSpPr>
        <p:spPr>
          <a:xfrm>
            <a:off x="576197" y="3233971"/>
            <a:ext cx="5035463"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“Calm down.”</a:t>
            </a:r>
          </a:p>
        </p:txBody>
      </p:sp>
      <p:sp>
        <p:nvSpPr>
          <p:cNvPr id="9" name="TextBox 8">
            <a:extLst>
              <a:ext uri="{FF2B5EF4-FFF2-40B4-BE49-F238E27FC236}">
                <a16:creationId xmlns:a16="http://schemas.microsoft.com/office/drawing/2014/main" id="{773C2CF8-B028-72BC-0BA9-170CB36E7926}"/>
              </a:ext>
            </a:extLst>
          </p:cNvPr>
          <p:cNvSpPr txBox="1"/>
          <p:nvPr/>
        </p:nvSpPr>
        <p:spPr>
          <a:xfrm>
            <a:off x="576197" y="3898865"/>
            <a:ext cx="5035463"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“I already explained this.”</a:t>
            </a:r>
          </a:p>
        </p:txBody>
      </p:sp>
      <p:sp>
        <p:nvSpPr>
          <p:cNvPr id="11" name="TextBox 10">
            <a:extLst>
              <a:ext uri="{FF2B5EF4-FFF2-40B4-BE49-F238E27FC236}">
                <a16:creationId xmlns:a16="http://schemas.microsoft.com/office/drawing/2014/main" id="{11FA8DA3-126B-E056-F6A2-23389BE5295D}"/>
              </a:ext>
            </a:extLst>
          </p:cNvPr>
          <p:cNvSpPr txBox="1"/>
          <p:nvPr/>
        </p:nvSpPr>
        <p:spPr>
          <a:xfrm>
            <a:off x="576197" y="4586864"/>
            <a:ext cx="5035463"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“Why didn’t you…?”</a:t>
            </a:r>
          </a:p>
        </p:txBody>
      </p:sp>
      <p:sp>
        <p:nvSpPr>
          <p:cNvPr id="15" name="TextBox 14">
            <a:extLst>
              <a:ext uri="{FF2B5EF4-FFF2-40B4-BE49-F238E27FC236}">
                <a16:creationId xmlns:a16="http://schemas.microsoft.com/office/drawing/2014/main" id="{A6267EE5-76BB-AFA5-7818-31A1493D4F77}"/>
              </a:ext>
            </a:extLst>
          </p:cNvPr>
          <p:cNvSpPr txBox="1"/>
          <p:nvPr/>
        </p:nvSpPr>
        <p:spPr>
          <a:xfrm>
            <a:off x="5348614" y="2138929"/>
            <a:ext cx="6137752"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b="1"/>
            </a:pPr>
            <a:r>
              <a:rPr kumimoji="0" lang="en-US" sz="2800" b="1" i="0" u="none" strike="noStrike" kern="1200" cap="none" spc="0" normalizeH="0" baseline="0" noProof="0" dirty="0">
                <a:ln>
                  <a:noFill/>
                </a:ln>
                <a:solidFill>
                  <a:prstClr val="black"/>
                </a:solidFill>
                <a:effectLst/>
                <a:uLnTx/>
                <a:uFillTx/>
                <a:latin typeface="Calibri"/>
                <a:ea typeface="+mn-ea"/>
                <a:cs typeface="+mn-cs"/>
              </a:rPr>
              <a:t>Try…</a:t>
            </a:r>
          </a:p>
          <a:p>
            <a:pPr marL="0" marR="0" lvl="0" indent="0" algn="l" defTabSz="457200" rtl="0" eaLnBrk="1" fontAlgn="auto" latinLnBrk="0" hangingPunct="1">
              <a:lnSpc>
                <a:spcPct val="100000"/>
              </a:lnSpc>
              <a:spcBef>
                <a:spcPts val="0"/>
              </a:spcBef>
              <a:spcAft>
                <a:spcPts val="0"/>
              </a:spcAft>
              <a:buClrTx/>
              <a:buSzTx/>
              <a:buFontTx/>
              <a:buNone/>
              <a:tabLst/>
              <a:defRPr b="1"/>
            </a:pPr>
            <a:r>
              <a:rPr kumimoji="0" lang="en-US" sz="2800" b="0" i="0" u="none" strike="noStrike" kern="1200" cap="none" spc="0" normalizeH="0" baseline="0" noProof="0" dirty="0">
                <a:ln>
                  <a:noFill/>
                </a:ln>
                <a:solidFill>
                  <a:prstClr val="black"/>
                </a:solidFill>
                <a:effectLst/>
                <a:uLnTx/>
                <a:uFillTx/>
                <a:latin typeface="Calibri"/>
                <a:ea typeface="+mn-ea"/>
                <a:cs typeface="+mn-cs"/>
              </a:rPr>
              <a:t>• “It is clear we are seeing it differently—here’s what I’m hearing from you…”</a:t>
            </a:r>
          </a:p>
          <a:p>
            <a:pPr marL="0" marR="0" lvl="0" indent="0" algn="l" defTabSz="457200" rtl="0" eaLnBrk="1" fontAlgn="auto" latinLnBrk="0" hangingPunct="1">
              <a:lnSpc>
                <a:spcPct val="100000"/>
              </a:lnSpc>
              <a:spcBef>
                <a:spcPts val="0"/>
              </a:spcBef>
              <a:spcAft>
                <a:spcPts val="0"/>
              </a:spcAft>
              <a:buClrTx/>
              <a:buSzTx/>
              <a:buFontTx/>
              <a:buNone/>
              <a:tabLst/>
              <a:defRPr b="1"/>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4FC45474-B7E0-D8F8-C94E-D28B742DEEED}"/>
              </a:ext>
            </a:extLst>
          </p:cNvPr>
          <p:cNvSpPr txBox="1"/>
          <p:nvPr/>
        </p:nvSpPr>
        <p:spPr>
          <a:xfrm>
            <a:off x="5348614" y="3512943"/>
            <a:ext cx="6137752" cy="954107"/>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“This is a lot  to deal with— take your time”</a:t>
            </a:r>
          </a:p>
        </p:txBody>
      </p:sp>
      <p:sp>
        <p:nvSpPr>
          <p:cNvPr id="21" name="TextBox 20">
            <a:extLst>
              <a:ext uri="{FF2B5EF4-FFF2-40B4-BE49-F238E27FC236}">
                <a16:creationId xmlns:a16="http://schemas.microsoft.com/office/drawing/2014/main" id="{5AB29F74-4B2C-2EDF-E2F3-5AE90375C4E5}"/>
              </a:ext>
            </a:extLst>
          </p:cNvPr>
          <p:cNvSpPr txBox="1"/>
          <p:nvPr/>
        </p:nvSpPr>
        <p:spPr>
          <a:xfrm>
            <a:off x="5348614" y="4345065"/>
            <a:ext cx="6173458"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“Let me slow down and make sure I understand you.”</a:t>
            </a:r>
          </a:p>
        </p:txBody>
      </p:sp>
      <p:pic>
        <p:nvPicPr>
          <p:cNvPr id="23" name="Picture 22" descr="A person in a suit talking to another person&#10;&#10;AI-generated content may be incorrect.">
            <a:extLst>
              <a:ext uri="{FF2B5EF4-FFF2-40B4-BE49-F238E27FC236}">
                <a16:creationId xmlns:a16="http://schemas.microsoft.com/office/drawing/2014/main" id="{32D67450-E909-7683-D99A-E896EB5F5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8239" y="138718"/>
            <a:ext cx="2471229" cy="2374218"/>
          </a:xfrm>
          <a:prstGeom prst="rect">
            <a:avLst/>
          </a:prstGeom>
        </p:spPr>
      </p:pic>
      <p:sp>
        <p:nvSpPr>
          <p:cNvPr id="25" name="TextBox 24">
            <a:extLst>
              <a:ext uri="{FF2B5EF4-FFF2-40B4-BE49-F238E27FC236}">
                <a16:creationId xmlns:a16="http://schemas.microsoft.com/office/drawing/2014/main" id="{AF5BB6DD-3890-915C-C7FD-01D517E239F4}"/>
              </a:ext>
            </a:extLst>
          </p:cNvPr>
          <p:cNvSpPr txBox="1"/>
          <p:nvPr/>
        </p:nvSpPr>
        <p:spPr>
          <a:xfrm>
            <a:off x="5348614" y="5299172"/>
            <a:ext cx="6173458"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“What mattered most in that moment?”</a:t>
            </a:r>
          </a:p>
        </p:txBody>
      </p:sp>
    </p:spTree>
    <p:extLst>
      <p:ext uri="{BB962C8B-B14F-4D97-AF65-F5344CB8AC3E}">
        <p14:creationId xmlns:p14="http://schemas.microsoft.com/office/powerpoint/2010/main" val="370708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fade">
                                      <p:cBhvr>
                                        <p:cTn id="30" dur="500"/>
                                        <p:tgtEl>
                                          <p:spTgt spid="1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fade">
                                      <p:cBhvr>
                                        <p:cTn id="35" dur="500"/>
                                        <p:tgtEl>
                                          <p:spTgt spid="1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fade">
                                      <p:cBhvr>
                                        <p:cTn id="40" dur="500"/>
                                        <p:tgtEl>
                                          <p:spTgt spid="2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96850-0E95-B39C-7E0B-6A0C8E3FEEFF}"/>
              </a:ext>
            </a:extLst>
          </p:cNvPr>
          <p:cNvSpPr>
            <a:spLocks noGrp="1"/>
          </p:cNvSpPr>
          <p:nvPr>
            <p:ph type="title"/>
          </p:nvPr>
        </p:nvSpPr>
        <p:spPr/>
        <p:txBody>
          <a:bodyPr anchor="t"/>
          <a:lstStyle/>
          <a:p>
            <a:r>
              <a:rPr lang="en-US" dirty="0"/>
              <a:t>Validate and Reframe Micro-Exercise</a:t>
            </a:r>
          </a:p>
        </p:txBody>
      </p:sp>
      <p:pic>
        <p:nvPicPr>
          <p:cNvPr id="6" name="Content Placeholder 5" descr="A person talking to a person&#10;&#10;AI-generated content may be incorrect.">
            <a:extLst>
              <a:ext uri="{FF2B5EF4-FFF2-40B4-BE49-F238E27FC236}">
                <a16:creationId xmlns:a16="http://schemas.microsoft.com/office/drawing/2014/main" id="{78CE2608-CB03-DB77-8654-059B52A921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15006" y="174507"/>
            <a:ext cx="4339323" cy="6508985"/>
          </a:xfrm>
        </p:spPr>
      </p:pic>
      <p:sp>
        <p:nvSpPr>
          <p:cNvPr id="4" name="Text Placeholder 3">
            <a:extLst>
              <a:ext uri="{FF2B5EF4-FFF2-40B4-BE49-F238E27FC236}">
                <a16:creationId xmlns:a16="http://schemas.microsoft.com/office/drawing/2014/main" id="{ECE3F52E-EDB9-D039-691A-B1DDDE125B33}"/>
              </a:ext>
            </a:extLst>
          </p:cNvPr>
          <p:cNvSpPr>
            <a:spLocks noGrp="1"/>
          </p:cNvSpPr>
          <p:nvPr>
            <p:ph type="body" sz="half" idx="2"/>
          </p:nvPr>
        </p:nvSpPr>
        <p:spPr>
          <a:xfrm>
            <a:off x="847710" y="2076994"/>
            <a:ext cx="5931913" cy="4056064"/>
          </a:xfrm>
        </p:spPr>
        <p:txBody>
          <a:bodyPr>
            <a:normAutofit lnSpcReduction="10000"/>
          </a:bodyPr>
          <a:lstStyle/>
          <a:p>
            <a:r>
              <a:rPr lang="en-US" sz="2800" dirty="0"/>
              <a:t>Spot when a validating response is needed.</a:t>
            </a:r>
          </a:p>
          <a:p>
            <a:r>
              <a:rPr lang="en-US" sz="2800" dirty="0"/>
              <a:t>Use a 3-part validation formula with inclusive language. </a:t>
            </a:r>
          </a:p>
          <a:p>
            <a:r>
              <a:rPr lang="en-US" sz="2800" dirty="0"/>
              <a:t>Reframe positions as interests.</a:t>
            </a:r>
          </a:p>
          <a:p>
            <a:r>
              <a:rPr lang="en-US" sz="2800" dirty="0"/>
              <a:t>Practice in triads with quick, targeted feedback.</a:t>
            </a:r>
          </a:p>
          <a:p>
            <a:r>
              <a:rPr lang="en-US" sz="2800" dirty="0"/>
              <a:t>Timebox: 1 min setup • 1 min demo • 9 min practice (3×3 min) • 4 min debrief.</a:t>
            </a:r>
          </a:p>
          <a:p>
            <a:endParaRPr lang="en-US" dirty="0"/>
          </a:p>
        </p:txBody>
      </p:sp>
    </p:spTree>
    <p:extLst>
      <p:ext uri="{BB962C8B-B14F-4D97-AF65-F5344CB8AC3E}">
        <p14:creationId xmlns:p14="http://schemas.microsoft.com/office/powerpoint/2010/main" val="284183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42ECA-3B06-AF71-D992-192D977C1DCB}"/>
              </a:ext>
            </a:extLst>
          </p:cNvPr>
          <p:cNvSpPr>
            <a:spLocks noGrp="1"/>
          </p:cNvSpPr>
          <p:nvPr>
            <p:ph type="title"/>
          </p:nvPr>
        </p:nvSpPr>
        <p:spPr>
          <a:xfrm>
            <a:off x="3394550" y="-71437"/>
            <a:ext cx="3739401" cy="1449300"/>
          </a:xfrm>
        </p:spPr>
        <p:txBody>
          <a:bodyPr/>
          <a:lstStyle/>
          <a:p>
            <a:r>
              <a:rPr lang="en-US" dirty="0"/>
              <a:t>Role Descriptions</a:t>
            </a:r>
          </a:p>
        </p:txBody>
      </p:sp>
      <p:pic>
        <p:nvPicPr>
          <p:cNvPr id="9" name="Content Placeholder 8" descr="A person and person looking at papers&#10;&#10;AI-generated content may be incorrect.">
            <a:extLst>
              <a:ext uri="{FF2B5EF4-FFF2-40B4-BE49-F238E27FC236}">
                <a16:creationId xmlns:a16="http://schemas.microsoft.com/office/drawing/2014/main" id="{BDF81278-2939-1A84-3C50-595AFDCEAD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838" y="1377863"/>
            <a:ext cx="2974171" cy="4461258"/>
          </a:xfrm>
        </p:spPr>
      </p:pic>
      <p:sp>
        <p:nvSpPr>
          <p:cNvPr id="11" name="TextBox 10">
            <a:extLst>
              <a:ext uri="{FF2B5EF4-FFF2-40B4-BE49-F238E27FC236}">
                <a16:creationId xmlns:a16="http://schemas.microsoft.com/office/drawing/2014/main" id="{AB6FD388-683D-0FFA-A1D4-B7BB8A8F0866}"/>
              </a:ext>
            </a:extLst>
          </p:cNvPr>
          <p:cNvSpPr txBox="1"/>
          <p:nvPr/>
        </p:nvSpPr>
        <p:spPr>
          <a:xfrm>
            <a:off x="3394551" y="980106"/>
            <a:ext cx="8324307" cy="1200329"/>
          </a:xfrm>
          <a:prstGeom prst="rect">
            <a:avLst/>
          </a:prstGeom>
          <a:noFill/>
        </p:spPr>
        <p:txBody>
          <a:bodyPr wrap="square">
            <a:spAutoFit/>
          </a:bodyPr>
          <a:lstStyle/>
          <a:p>
            <a:pPr marL="285750" indent="-285750">
              <a:buFont typeface="Arial" panose="020B0604020202020204" pitchFamily="34" charset="0"/>
              <a:buChar char="•"/>
              <a:defRPr b="1"/>
            </a:pPr>
            <a:r>
              <a:rPr lang="en-US" sz="2400" dirty="0"/>
              <a:t>Speaker</a:t>
            </a:r>
          </a:p>
          <a:p>
            <a:r>
              <a:rPr lang="en-US" sz="2400" dirty="0"/>
              <a:t>1. Read the prompt; Feel free to add details from your world.  2. If the responder starts fixing, repeat your feeling statement.</a:t>
            </a:r>
          </a:p>
        </p:txBody>
      </p:sp>
      <p:sp>
        <p:nvSpPr>
          <p:cNvPr id="13" name="TextBox 12">
            <a:extLst>
              <a:ext uri="{FF2B5EF4-FFF2-40B4-BE49-F238E27FC236}">
                <a16:creationId xmlns:a16="http://schemas.microsoft.com/office/drawing/2014/main" id="{35F615FA-4A6C-AF6C-EB4B-494FD90488EB}"/>
              </a:ext>
            </a:extLst>
          </p:cNvPr>
          <p:cNvSpPr txBox="1"/>
          <p:nvPr/>
        </p:nvSpPr>
        <p:spPr>
          <a:xfrm>
            <a:off x="3394550" y="2228671"/>
            <a:ext cx="8324307" cy="1200329"/>
          </a:xfrm>
          <a:prstGeom prst="rect">
            <a:avLst/>
          </a:prstGeom>
          <a:noFill/>
        </p:spPr>
        <p:txBody>
          <a:bodyPr wrap="square">
            <a:spAutoFit/>
          </a:bodyPr>
          <a:lstStyle/>
          <a:p>
            <a:pPr marL="285750" indent="-285750">
              <a:buFont typeface="Arial" panose="020B0604020202020204" pitchFamily="34" charset="0"/>
              <a:buChar char="•"/>
            </a:pPr>
            <a:r>
              <a:rPr lang="en-US" sz="2400" b="1" dirty="0"/>
              <a:t>Responder</a:t>
            </a:r>
          </a:p>
          <a:p>
            <a:r>
              <a:rPr lang="en-US" sz="2400" dirty="0"/>
              <a:t>Use the 3-part formula to validate and reframe an interest if possible.</a:t>
            </a:r>
          </a:p>
        </p:txBody>
      </p:sp>
      <p:sp>
        <p:nvSpPr>
          <p:cNvPr id="15" name="TextBox 14">
            <a:extLst>
              <a:ext uri="{FF2B5EF4-FFF2-40B4-BE49-F238E27FC236}">
                <a16:creationId xmlns:a16="http://schemas.microsoft.com/office/drawing/2014/main" id="{430E6B99-ABBF-E538-3E67-5BFF4E4A871C}"/>
              </a:ext>
            </a:extLst>
          </p:cNvPr>
          <p:cNvSpPr txBox="1"/>
          <p:nvPr/>
        </p:nvSpPr>
        <p:spPr>
          <a:xfrm>
            <a:off x="3327745" y="3375764"/>
            <a:ext cx="8141917" cy="3693319"/>
          </a:xfrm>
          <a:prstGeom prst="rect">
            <a:avLst/>
          </a:prstGeom>
          <a:noFill/>
        </p:spPr>
        <p:txBody>
          <a:bodyPr wrap="square">
            <a:spAutoFit/>
          </a:bodyPr>
          <a:lstStyle/>
          <a:p>
            <a:pPr marL="341313" indent="-227013">
              <a:buFont typeface="Arial" panose="020B0604020202020204" pitchFamily="34" charset="0"/>
              <a:buChar char="•"/>
            </a:pPr>
            <a:r>
              <a:rPr lang="en-US" sz="2400" b="1" dirty="0"/>
              <a:t>Observer</a:t>
            </a:r>
          </a:p>
          <a:p>
            <a:r>
              <a:rPr lang="en-US" sz="2400" dirty="0"/>
              <a:t>Score 1–3 and note the phrase(s) that worked. </a:t>
            </a:r>
          </a:p>
          <a:p>
            <a:r>
              <a:rPr lang="en-US" sz="2400" dirty="0"/>
              <a:t>1 = Attempts reflection but misses content/emotion; adds advice or defense.</a:t>
            </a:r>
          </a:p>
          <a:p>
            <a:r>
              <a:rPr lang="en-US" sz="2400" dirty="0"/>
              <a:t>2 = Reflects content OR emotion; partial normalization; a bit long (&gt;30s).</a:t>
            </a:r>
          </a:p>
          <a:p>
            <a:r>
              <a:rPr lang="en-US" sz="2400" dirty="0"/>
              <a:t>3 = Clear reflection + emotion/need + normalization; warm tone; ≤30s.</a:t>
            </a:r>
          </a:p>
          <a:p>
            <a:r>
              <a:rPr lang="en-US" sz="2400" dirty="0"/>
              <a:t>*Add a gold star for a reframe!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72977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fade">
                                      <p:cBhvr>
                                        <p:cTn id="18" dur="500"/>
                                        <p:tgtEl>
                                          <p:spTgt spid="1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fade">
                                      <p:cBhvr>
                                        <p:cTn id="23" dur="500"/>
                                        <p:tgtEl>
                                          <p:spTgt spid="15">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fade">
                                      <p:cBhvr>
                                        <p:cTn id="26" dur="500"/>
                                        <p:tgtEl>
                                          <p:spTgt spid="15">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xEl>
                                              <p:pRg st="2" end="2"/>
                                            </p:txEl>
                                          </p:spTgt>
                                        </p:tgtEl>
                                        <p:attrNameLst>
                                          <p:attrName>style.visibility</p:attrName>
                                        </p:attrNameLst>
                                      </p:cBhvr>
                                      <p:to>
                                        <p:strVal val="visible"/>
                                      </p:to>
                                    </p:set>
                                    <p:animEffect transition="in" filter="fade">
                                      <p:cBhvr>
                                        <p:cTn id="29" dur="500"/>
                                        <p:tgtEl>
                                          <p:spTgt spid="15">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xEl>
                                              <p:pRg st="3" end="3"/>
                                            </p:txEl>
                                          </p:spTgt>
                                        </p:tgtEl>
                                        <p:attrNameLst>
                                          <p:attrName>style.visibility</p:attrName>
                                        </p:attrNameLst>
                                      </p:cBhvr>
                                      <p:to>
                                        <p:strVal val="visible"/>
                                      </p:to>
                                    </p:set>
                                    <p:animEffect transition="in" filter="fade">
                                      <p:cBhvr>
                                        <p:cTn id="32" dur="500"/>
                                        <p:tgtEl>
                                          <p:spTgt spid="15">
                                            <p:txEl>
                                              <p:pRg st="3" end="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xEl>
                                              <p:pRg st="4" end="4"/>
                                            </p:txEl>
                                          </p:spTgt>
                                        </p:tgtEl>
                                        <p:attrNameLst>
                                          <p:attrName>style.visibility</p:attrName>
                                        </p:attrNameLst>
                                      </p:cBhvr>
                                      <p:to>
                                        <p:strVal val="visible"/>
                                      </p:to>
                                    </p:set>
                                    <p:animEffect transition="in" filter="fade">
                                      <p:cBhvr>
                                        <p:cTn id="35" dur="500"/>
                                        <p:tgtEl>
                                          <p:spTgt spid="15">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xEl>
                                              <p:pRg st="5" end="5"/>
                                            </p:txEl>
                                          </p:spTgt>
                                        </p:tgtEl>
                                        <p:attrNameLst>
                                          <p:attrName>style.visibility</p:attrName>
                                        </p:attrNameLst>
                                      </p:cBhvr>
                                      <p:to>
                                        <p:strVal val="visible"/>
                                      </p:to>
                                    </p:set>
                                    <p:animEffect transition="in" filter="fade">
                                      <p:cBhvr>
                                        <p:cTn id="38"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E95E9-45B4-C24B-3E80-6D1BDFDFDB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BCB4A2-869D-0F60-EC2C-62EF9F55E1B6}"/>
              </a:ext>
            </a:extLst>
          </p:cNvPr>
          <p:cNvSpPr>
            <a:spLocks noGrp="1"/>
          </p:cNvSpPr>
          <p:nvPr>
            <p:ph type="title"/>
          </p:nvPr>
        </p:nvSpPr>
        <p:spPr>
          <a:xfrm>
            <a:off x="2394177" y="232696"/>
            <a:ext cx="6937713" cy="1600200"/>
          </a:xfrm>
        </p:spPr>
        <p:txBody>
          <a:bodyPr/>
          <a:lstStyle/>
          <a:p>
            <a:r>
              <a:rPr lang="en-US" dirty="0"/>
              <a:t>Exercise1: Interpersonal Conflict</a:t>
            </a:r>
          </a:p>
        </p:txBody>
      </p:sp>
      <p:sp>
        <p:nvSpPr>
          <p:cNvPr id="3" name="Content Placeholder 2">
            <a:extLst>
              <a:ext uri="{FF2B5EF4-FFF2-40B4-BE49-F238E27FC236}">
                <a16:creationId xmlns:a16="http://schemas.microsoft.com/office/drawing/2014/main" id="{82DAFD52-E987-8E64-62C2-FD4B091E89C3}"/>
              </a:ext>
            </a:extLst>
          </p:cNvPr>
          <p:cNvSpPr>
            <a:spLocks noGrp="1"/>
          </p:cNvSpPr>
          <p:nvPr>
            <p:ph idx="1"/>
          </p:nvPr>
        </p:nvSpPr>
        <p:spPr>
          <a:xfrm>
            <a:off x="488515" y="1991638"/>
            <a:ext cx="6937713" cy="3319398"/>
          </a:xfrm>
        </p:spPr>
        <p:txBody>
          <a:bodyPr>
            <a:noAutofit/>
          </a:bodyPr>
          <a:lstStyle/>
          <a:p>
            <a:pPr marL="0" indent="0">
              <a:buNone/>
            </a:pPr>
            <a:r>
              <a:rPr lang="en-US" sz="2600" dirty="0"/>
              <a:t>Context: </a:t>
            </a:r>
            <a:r>
              <a:rPr lang="en-US" sz="2600" b="0" dirty="0"/>
              <a:t>You are meeting a friend for dinner. Your boss asked you to drop a job off to the printer and there was a line when you got there. You want to call, but your phone is in the car charging. Since you are up for a promotion, you choose to be late for dinner and hope your friend will understand even though you have been late before.</a:t>
            </a:r>
          </a:p>
          <a:p>
            <a:pPr marL="0" indent="0">
              <a:buNone/>
            </a:pPr>
            <a:r>
              <a:rPr lang="en-US" sz="2600" dirty="0"/>
              <a:t>Prompt: </a:t>
            </a:r>
            <a:r>
              <a:rPr lang="en-US" sz="2600" b="0" dirty="0"/>
              <a:t>“I have been waiting for over 20 minutes; I feel like my time doesn’t matter to you!.”</a:t>
            </a:r>
          </a:p>
        </p:txBody>
      </p:sp>
      <p:pic>
        <p:nvPicPr>
          <p:cNvPr id="6" name="Picture 5" descr="A woman in a restaraunt looks at her watch as a friend approaches.&#10;">
            <a:extLst>
              <a:ext uri="{FF2B5EF4-FFF2-40B4-BE49-F238E27FC236}">
                <a16:creationId xmlns:a16="http://schemas.microsoft.com/office/drawing/2014/main" id="{2F1211DD-ACA0-A18F-1483-E308A7D710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30246" y="1590805"/>
            <a:ext cx="3332566" cy="4998849"/>
          </a:xfrm>
          <a:prstGeom prst="rect">
            <a:avLst/>
          </a:prstGeom>
        </p:spPr>
      </p:pic>
    </p:spTree>
    <p:extLst>
      <p:ext uri="{BB962C8B-B14F-4D97-AF65-F5344CB8AC3E}">
        <p14:creationId xmlns:p14="http://schemas.microsoft.com/office/powerpoint/2010/main" val="595618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2CD06-0504-8D00-BCD8-082C40EB88E2}"/>
              </a:ext>
            </a:extLst>
          </p:cNvPr>
          <p:cNvSpPr>
            <a:spLocks noGrp="1"/>
          </p:cNvSpPr>
          <p:nvPr>
            <p:ph type="title"/>
          </p:nvPr>
        </p:nvSpPr>
        <p:spPr>
          <a:xfrm>
            <a:off x="2394177" y="232696"/>
            <a:ext cx="6937713" cy="1600200"/>
          </a:xfrm>
        </p:spPr>
        <p:txBody>
          <a:bodyPr/>
          <a:lstStyle/>
          <a:p>
            <a:r>
              <a:rPr lang="en-US" dirty="0"/>
              <a:t>Exercise 2: Workplace Conflict</a:t>
            </a:r>
          </a:p>
        </p:txBody>
      </p:sp>
      <p:sp>
        <p:nvSpPr>
          <p:cNvPr id="3" name="Content Placeholder 2">
            <a:extLst>
              <a:ext uri="{FF2B5EF4-FFF2-40B4-BE49-F238E27FC236}">
                <a16:creationId xmlns:a16="http://schemas.microsoft.com/office/drawing/2014/main" id="{C2959CB3-CF74-911C-9130-7D76124CAF66}"/>
              </a:ext>
            </a:extLst>
          </p:cNvPr>
          <p:cNvSpPr>
            <a:spLocks noGrp="1"/>
          </p:cNvSpPr>
          <p:nvPr>
            <p:ph idx="1"/>
          </p:nvPr>
        </p:nvSpPr>
        <p:spPr>
          <a:xfrm>
            <a:off x="488515" y="1991638"/>
            <a:ext cx="6937713" cy="3319398"/>
          </a:xfrm>
        </p:spPr>
        <p:txBody>
          <a:bodyPr>
            <a:noAutofit/>
          </a:bodyPr>
          <a:lstStyle/>
          <a:p>
            <a:pPr marL="0" indent="0">
              <a:buNone/>
            </a:pPr>
            <a:r>
              <a:rPr lang="en-US" sz="2400" dirty="0"/>
              <a:t>Context: </a:t>
            </a:r>
            <a:r>
              <a:rPr lang="en-US" sz="2400" b="0" dirty="0"/>
              <a:t>You are confronted by a co-worker about some data you and another person are collecting for a major project at work. You are almost done, but your data collecting partner has been getting the runaround from one of your providers  of some particularly critical data.</a:t>
            </a:r>
          </a:p>
          <a:p>
            <a:pPr marL="0" indent="0">
              <a:buNone/>
            </a:pPr>
            <a:r>
              <a:rPr lang="en-US" sz="2600" dirty="0"/>
              <a:t>Prompt: </a:t>
            </a:r>
            <a:r>
              <a:rPr kumimoji="0" lang="en-US" sz="2400" b="0" i="0" u="none" strike="noStrike" kern="1200" cap="none" spc="0" normalizeH="0" baseline="0" noProof="0" dirty="0">
                <a:ln>
                  <a:noFill/>
                </a:ln>
                <a:solidFill>
                  <a:prstClr val="black"/>
                </a:solidFill>
                <a:effectLst/>
                <a:uLnTx/>
                <a:uFillTx/>
                <a:latin typeface="Aptos" panose="020B0004020202020204" pitchFamily="34" charset="0"/>
              </a:rPr>
              <a:t>“I’ve asked you for the data three times and still don’t have it. This project can’t move forward without it. I’m worried I’ll look unprepared.”</a:t>
            </a:r>
            <a:endParaRPr lang="en-US" sz="2400" b="0" dirty="0">
              <a:latin typeface="Aptos" panose="020B0004020202020204" pitchFamily="34" charset="0"/>
            </a:endParaRPr>
          </a:p>
        </p:txBody>
      </p:sp>
      <p:pic>
        <p:nvPicPr>
          <p:cNvPr id="6" name="Picture 5" descr="A person stand asking the person at a desk a question.&#10;">
            <a:extLst>
              <a:ext uri="{FF2B5EF4-FFF2-40B4-BE49-F238E27FC236}">
                <a16:creationId xmlns:a16="http://schemas.microsoft.com/office/drawing/2014/main" id="{FA94D56F-B246-672A-DDB7-F3A4623916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30246" y="1590805"/>
            <a:ext cx="3332566" cy="4998849"/>
          </a:xfrm>
          <a:prstGeom prst="rect">
            <a:avLst/>
          </a:prstGeom>
        </p:spPr>
      </p:pic>
    </p:spTree>
    <p:extLst>
      <p:ext uri="{BB962C8B-B14F-4D97-AF65-F5344CB8AC3E}">
        <p14:creationId xmlns:p14="http://schemas.microsoft.com/office/powerpoint/2010/main" val="3990736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6A60D-6CC8-F7C7-52B4-EF86ED974BDA}"/>
              </a:ext>
            </a:extLst>
          </p:cNvPr>
          <p:cNvSpPr>
            <a:spLocks noGrp="1"/>
          </p:cNvSpPr>
          <p:nvPr>
            <p:ph type="title"/>
          </p:nvPr>
        </p:nvSpPr>
        <p:spPr/>
        <p:txBody>
          <a:bodyPr/>
          <a:lstStyle/>
          <a:p>
            <a:r>
              <a:rPr lang="en-US"/>
              <a:t>How We Roll</a:t>
            </a:r>
          </a:p>
        </p:txBody>
      </p:sp>
      <p:sp>
        <p:nvSpPr>
          <p:cNvPr id="6" name="Content Placeholder 5">
            <a:extLst>
              <a:ext uri="{FF2B5EF4-FFF2-40B4-BE49-F238E27FC236}">
                <a16:creationId xmlns:a16="http://schemas.microsoft.com/office/drawing/2014/main" id="{5A5AF433-477F-5A27-455C-3D38B10FA864}"/>
              </a:ext>
            </a:extLst>
          </p:cNvPr>
          <p:cNvSpPr txBox="1">
            <a:spLocks noGrp="1"/>
          </p:cNvSpPr>
          <p:nvPr>
            <p:ph idx="1"/>
          </p:nvPr>
        </p:nvSpPr>
        <p:spPr>
          <a:xfrm>
            <a:off x="0" y="2359694"/>
            <a:ext cx="6862892" cy="3413242"/>
          </a:xfrm>
          <a:prstGeom prst="rect">
            <a:avLst/>
          </a:prstGeom>
          <a:noFill/>
        </p:spPr>
        <p:txBody>
          <a:bodyPr wrap="square" rtlCol="0">
            <a:spAutoFit/>
          </a:bodyPr>
          <a:lstStyle/>
          <a:p>
            <a:pPr lvl="1"/>
            <a:r>
              <a:rPr lang="en-US" sz="2400" dirty="0"/>
              <a:t>Who we are and why we are here</a:t>
            </a:r>
          </a:p>
          <a:p>
            <a:pPr lvl="1"/>
            <a:r>
              <a:rPr lang="en-US" sz="2400" dirty="0"/>
              <a:t>A brief discussion about conflict and the experience of conflict, and</a:t>
            </a:r>
          </a:p>
          <a:p>
            <a:pPr lvl="1"/>
            <a:r>
              <a:rPr lang="en-US" sz="2400" dirty="0"/>
              <a:t>some principles which inform my mediation work</a:t>
            </a:r>
          </a:p>
          <a:p>
            <a:pPr lvl="1"/>
            <a:r>
              <a:rPr lang="en-US" sz="2400" dirty="0"/>
              <a:t>Some things we can all put into practice to be better at conflict</a:t>
            </a:r>
          </a:p>
          <a:p>
            <a:pPr lvl="1"/>
            <a:r>
              <a:rPr lang="en-US" sz="2400" dirty="0"/>
              <a:t>And we will practice a bit along the way</a:t>
            </a:r>
          </a:p>
          <a:p>
            <a:pPr marL="342900" indent="-342900"/>
            <a:endParaRPr lang="en-US" sz="2000" dirty="0">
              <a:latin typeface="Candara" panose="020E0502030303020204" pitchFamily="34" charset="0"/>
            </a:endParaRPr>
          </a:p>
        </p:txBody>
      </p:sp>
      <p:pic>
        <p:nvPicPr>
          <p:cNvPr id="7" name="Picture 6" descr="A child stamping  hearts on papers">
            <a:extLst>
              <a:ext uri="{FF2B5EF4-FFF2-40B4-BE49-F238E27FC236}">
                <a16:creationId xmlns:a16="http://schemas.microsoft.com/office/drawing/2014/main" id="{63CEF5C4-1BD9-488D-8740-0D22B6B9637E}"/>
              </a:ext>
            </a:extLst>
          </p:cNvPr>
          <p:cNvPicPr>
            <a:picLocks noChangeAspect="1"/>
          </p:cNvPicPr>
          <p:nvPr/>
        </p:nvPicPr>
        <p:blipFill rotWithShape="1">
          <a:blip r:embed="rId3">
            <a:extLst>
              <a:ext uri="{28A0092B-C50C-407E-A947-70E740481C1C}">
                <a14:useLocalDpi xmlns:a14="http://schemas.microsoft.com/office/drawing/2010/main" val="0"/>
              </a:ext>
            </a:extLst>
          </a:blip>
          <a:srcRect r="50352"/>
          <a:stretch/>
        </p:blipFill>
        <p:spPr>
          <a:xfrm>
            <a:off x="7085083" y="2880555"/>
            <a:ext cx="2228409" cy="3287787"/>
          </a:xfrm>
          <a:prstGeom prst="rect">
            <a:avLst/>
          </a:prstGeom>
        </p:spPr>
      </p:pic>
      <p:sp>
        <p:nvSpPr>
          <p:cNvPr id="3" name="TextBox 2">
            <a:extLst>
              <a:ext uri="{FF2B5EF4-FFF2-40B4-BE49-F238E27FC236}">
                <a16:creationId xmlns:a16="http://schemas.microsoft.com/office/drawing/2014/main" id="{6747BFD9-A2E4-5CE9-E9C9-E45B48DF106F}"/>
              </a:ext>
            </a:extLst>
          </p:cNvPr>
          <p:cNvSpPr txBox="1"/>
          <p:nvPr/>
        </p:nvSpPr>
        <p:spPr>
          <a:xfrm>
            <a:off x="538619" y="1678488"/>
            <a:ext cx="3665042" cy="523220"/>
          </a:xfrm>
          <a:prstGeom prst="rect">
            <a:avLst/>
          </a:prstGeom>
          <a:noFill/>
        </p:spPr>
        <p:txBody>
          <a:bodyPr wrap="none" rtlCol="0">
            <a:spAutoFit/>
          </a:bodyPr>
          <a:lstStyle/>
          <a:p>
            <a:r>
              <a:rPr lang="en-US" sz="2800" b="1" dirty="0"/>
              <a:t>Today We Will Cover: </a:t>
            </a:r>
          </a:p>
        </p:txBody>
      </p:sp>
      <p:pic>
        <p:nvPicPr>
          <p:cNvPr id="5" name="Picture 4" descr="A baby with a butterfly on his finger&#10;&#10;AI-generated content may be incorrect.">
            <a:extLst>
              <a:ext uri="{FF2B5EF4-FFF2-40B4-BE49-F238E27FC236}">
                <a16:creationId xmlns:a16="http://schemas.microsoft.com/office/drawing/2014/main" id="{B67A58E4-94B7-0ADC-6097-C1AC94796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3492" y="797950"/>
            <a:ext cx="2082325" cy="3123488"/>
          </a:xfrm>
          <a:prstGeom prst="rect">
            <a:avLst/>
          </a:prstGeom>
        </p:spPr>
      </p:pic>
    </p:spTree>
    <p:extLst>
      <p:ext uri="{BB962C8B-B14F-4D97-AF65-F5344CB8AC3E}">
        <p14:creationId xmlns:p14="http://schemas.microsoft.com/office/powerpoint/2010/main" val="278295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BE944-D228-1A12-75C3-001AF97B1C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02013A-807F-8789-7A85-EF380AE4F9A4}"/>
              </a:ext>
            </a:extLst>
          </p:cNvPr>
          <p:cNvSpPr>
            <a:spLocks noGrp="1"/>
          </p:cNvSpPr>
          <p:nvPr>
            <p:ph type="title"/>
          </p:nvPr>
        </p:nvSpPr>
        <p:spPr>
          <a:xfrm>
            <a:off x="2394177" y="232696"/>
            <a:ext cx="6937713" cy="1600200"/>
          </a:xfrm>
        </p:spPr>
        <p:txBody>
          <a:bodyPr/>
          <a:lstStyle/>
          <a:p>
            <a:r>
              <a:rPr lang="en-US" dirty="0"/>
              <a:t>Exercise3: IDEA Conflict</a:t>
            </a:r>
          </a:p>
        </p:txBody>
      </p:sp>
      <p:sp>
        <p:nvSpPr>
          <p:cNvPr id="3" name="Content Placeholder 2">
            <a:extLst>
              <a:ext uri="{FF2B5EF4-FFF2-40B4-BE49-F238E27FC236}">
                <a16:creationId xmlns:a16="http://schemas.microsoft.com/office/drawing/2014/main" id="{B91FED24-27A2-9052-DA23-1C18123464DC}"/>
              </a:ext>
            </a:extLst>
          </p:cNvPr>
          <p:cNvSpPr>
            <a:spLocks noGrp="1"/>
          </p:cNvSpPr>
          <p:nvPr>
            <p:ph idx="1"/>
          </p:nvPr>
        </p:nvSpPr>
        <p:spPr>
          <a:xfrm>
            <a:off x="455264" y="2315835"/>
            <a:ext cx="6937713" cy="2621925"/>
          </a:xfrm>
        </p:spPr>
        <p:txBody>
          <a:bodyPr>
            <a:noAutofit/>
          </a:bodyPr>
          <a:lstStyle/>
          <a:p>
            <a:pPr marL="0" indent="0">
              <a:buNone/>
            </a:pPr>
            <a:r>
              <a:rPr lang="en-US" sz="2600" dirty="0"/>
              <a:t>Context: </a:t>
            </a:r>
            <a:r>
              <a:rPr lang="en-US" sz="2600" b="0" dirty="0"/>
              <a:t>At the beginning of an annual IEP meeting, the chair asks the parent if they have anything they would like to say. </a:t>
            </a:r>
          </a:p>
          <a:p>
            <a:pPr marL="0" indent="0">
              <a:buNone/>
            </a:pPr>
            <a:r>
              <a:rPr lang="en-US" sz="2600" dirty="0"/>
              <a:t>Prompt: </a:t>
            </a:r>
            <a:r>
              <a:rPr lang="en-US" sz="2600" b="0" dirty="0"/>
              <a:t>: Parent: “At the last IEP, I felt rushed. My reading-support concerns were brushed off and now I’m afraid my child is falling behind.”</a:t>
            </a:r>
          </a:p>
        </p:txBody>
      </p:sp>
      <p:pic>
        <p:nvPicPr>
          <p:cNvPr id="6" name="Picture 5" descr="A parent speaks to the IEP team&#10;">
            <a:extLst>
              <a:ext uri="{FF2B5EF4-FFF2-40B4-BE49-F238E27FC236}">
                <a16:creationId xmlns:a16="http://schemas.microsoft.com/office/drawing/2014/main" id="{95775600-2B56-69A9-E506-3FDBB50B79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39149" y="1233358"/>
            <a:ext cx="3382594" cy="5073891"/>
          </a:xfrm>
          <a:prstGeom prst="rect">
            <a:avLst/>
          </a:prstGeom>
        </p:spPr>
      </p:pic>
    </p:spTree>
    <p:extLst>
      <p:ext uri="{BB962C8B-B14F-4D97-AF65-F5344CB8AC3E}">
        <p14:creationId xmlns:p14="http://schemas.microsoft.com/office/powerpoint/2010/main" val="3201020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308-2696-F272-0BA7-68C77E0E6FE5}"/>
              </a:ext>
            </a:extLst>
          </p:cNvPr>
          <p:cNvSpPr>
            <a:spLocks noGrp="1"/>
          </p:cNvSpPr>
          <p:nvPr>
            <p:ph type="title"/>
          </p:nvPr>
        </p:nvSpPr>
        <p:spPr>
          <a:xfrm>
            <a:off x="683367" y="1039628"/>
            <a:ext cx="5858749" cy="1600200"/>
          </a:xfrm>
        </p:spPr>
        <p:txBody>
          <a:bodyPr/>
          <a:lstStyle/>
          <a:p>
            <a:r>
              <a:rPr lang="en-US" dirty="0"/>
              <a:t>Asking Effective Questions</a:t>
            </a:r>
          </a:p>
        </p:txBody>
      </p:sp>
      <p:pic>
        <p:nvPicPr>
          <p:cNvPr id="6" name="Content Placeholder 5" descr="Two people sit attentively speaking to each other.">
            <a:extLst>
              <a:ext uri="{FF2B5EF4-FFF2-40B4-BE49-F238E27FC236}">
                <a16:creationId xmlns:a16="http://schemas.microsoft.com/office/drawing/2014/main" id="{3E590842-5874-ED94-0EA9-28F36AA50DD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291984" y="1548782"/>
            <a:ext cx="3788880" cy="4683700"/>
          </a:xfrm>
        </p:spPr>
      </p:pic>
      <p:sp>
        <p:nvSpPr>
          <p:cNvPr id="7" name="TextBox 6">
            <a:extLst>
              <a:ext uri="{FF2B5EF4-FFF2-40B4-BE49-F238E27FC236}">
                <a16:creationId xmlns:a16="http://schemas.microsoft.com/office/drawing/2014/main" id="{A963B321-86F7-30D2-9DDA-9851CFDF1626}"/>
              </a:ext>
            </a:extLst>
          </p:cNvPr>
          <p:cNvSpPr txBox="1"/>
          <p:nvPr/>
        </p:nvSpPr>
        <p:spPr>
          <a:xfrm>
            <a:off x="582977" y="2552008"/>
            <a:ext cx="6118085" cy="1569660"/>
          </a:xfrm>
          <a:prstGeom prst="rect">
            <a:avLst/>
          </a:prstGeom>
          <a:noFill/>
        </p:spPr>
        <p:txBody>
          <a:bodyPr wrap="none" rtlCol="0">
            <a:spAutoFit/>
          </a:bodyPr>
          <a:lstStyle/>
          <a:p>
            <a:r>
              <a:rPr lang="en-US" sz="2400" dirty="0"/>
              <a:t>Questions are the perfect accompaniment</a:t>
            </a:r>
          </a:p>
          <a:p>
            <a:r>
              <a:rPr lang="en-US" sz="2400" dirty="0"/>
              <a:t>or follow-up to validations and reframes. The</a:t>
            </a:r>
          </a:p>
          <a:p>
            <a:r>
              <a:rPr lang="en-US" sz="2400" dirty="0"/>
              <a:t>first key to an effective question is knowing </a:t>
            </a:r>
          </a:p>
          <a:p>
            <a:r>
              <a:rPr lang="en-US" sz="2400" dirty="0"/>
              <a:t>the goal of the question.</a:t>
            </a:r>
          </a:p>
        </p:txBody>
      </p:sp>
    </p:spTree>
    <p:extLst>
      <p:ext uri="{BB962C8B-B14F-4D97-AF65-F5344CB8AC3E}">
        <p14:creationId xmlns:p14="http://schemas.microsoft.com/office/powerpoint/2010/main" val="2188745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7ADA8-3523-6F94-61FC-0C3D8E9C3D04}"/>
              </a:ext>
            </a:extLst>
          </p:cNvPr>
          <p:cNvSpPr>
            <a:spLocks noGrp="1"/>
          </p:cNvSpPr>
          <p:nvPr>
            <p:ph type="title"/>
          </p:nvPr>
        </p:nvSpPr>
        <p:spPr>
          <a:xfrm>
            <a:off x="2353850" y="251830"/>
            <a:ext cx="7484301" cy="689955"/>
          </a:xfrm>
        </p:spPr>
        <p:txBody>
          <a:bodyPr anchor="ctr">
            <a:normAutofit/>
          </a:bodyPr>
          <a:lstStyle/>
          <a:p>
            <a:r>
              <a:rPr lang="en-US" sz="3600" dirty="0"/>
              <a:t>Why do we ask questions?</a:t>
            </a:r>
          </a:p>
        </p:txBody>
      </p:sp>
      <p:sp>
        <p:nvSpPr>
          <p:cNvPr id="4" name="Text Placeholder 3">
            <a:extLst>
              <a:ext uri="{FF2B5EF4-FFF2-40B4-BE49-F238E27FC236}">
                <a16:creationId xmlns:a16="http://schemas.microsoft.com/office/drawing/2014/main" id="{184B862A-6B8E-A8E1-FC39-FBA11D25C5A7}"/>
              </a:ext>
            </a:extLst>
          </p:cNvPr>
          <p:cNvSpPr>
            <a:spLocks noGrp="1"/>
          </p:cNvSpPr>
          <p:nvPr>
            <p:ph type="body" sz="half" idx="2"/>
          </p:nvPr>
        </p:nvSpPr>
        <p:spPr>
          <a:xfrm>
            <a:off x="298031" y="1392540"/>
            <a:ext cx="3093561" cy="4758877"/>
          </a:xfrm>
        </p:spPr>
        <p:txBody>
          <a:bodyPr>
            <a:normAutofit/>
          </a:bodyPr>
          <a:lstStyle/>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800" b="0" dirty="0"/>
              <a:t>Gain Knowledge  </a:t>
            </a:r>
          </a:p>
          <a:p>
            <a:pPr marL="285750" indent="-285750">
              <a:buFont typeface="Arial" panose="020B0604020202020204" pitchFamily="34" charset="0"/>
              <a:buChar char="•"/>
            </a:pPr>
            <a:r>
              <a:rPr lang="en-US" sz="2800" b="0" dirty="0"/>
              <a:t>Uncover Issues</a:t>
            </a:r>
          </a:p>
          <a:p>
            <a:pPr marL="285750" indent="-285750">
              <a:buFont typeface="Arial" panose="020B0604020202020204" pitchFamily="34" charset="0"/>
              <a:buChar char="•"/>
            </a:pPr>
            <a:r>
              <a:rPr lang="en-US" sz="2800" b="0" dirty="0"/>
              <a:t>Build Rapport</a:t>
            </a:r>
          </a:p>
          <a:p>
            <a:pPr marL="285750" indent="-285750">
              <a:buFont typeface="Arial" panose="020B0604020202020204" pitchFamily="34" charset="0"/>
              <a:buChar char="•"/>
            </a:pPr>
            <a:r>
              <a:rPr lang="en-US" sz="2800" b="0" dirty="0"/>
              <a:t>Uncover Needs</a:t>
            </a:r>
          </a:p>
          <a:p>
            <a:pPr marL="285750" indent="-285750">
              <a:buFont typeface="Arial" panose="020B0604020202020204" pitchFamily="34" charset="0"/>
              <a:buChar char="•"/>
            </a:pPr>
            <a:r>
              <a:rPr lang="en-US" sz="2800" b="0" dirty="0"/>
              <a:t>Underscore Key Points</a:t>
            </a:r>
          </a:p>
          <a:p>
            <a:pPr marL="285750" indent="-285750">
              <a:buFont typeface="Arial" panose="020B0604020202020204" pitchFamily="34" charset="0"/>
              <a:buChar char="•"/>
            </a:pPr>
            <a:r>
              <a:rPr lang="en-US" sz="2800" b="0" dirty="0"/>
              <a:t>Challenge </a:t>
            </a:r>
            <a:r>
              <a:rPr lang="en-US" sz="2600" b="0" dirty="0"/>
              <a:t>Assumptions</a:t>
            </a:r>
          </a:p>
          <a:p>
            <a:pPr marL="285750" indent="-285750">
              <a:buFont typeface="Arial" panose="020B0604020202020204" pitchFamily="34" charset="0"/>
              <a:buChar char="•"/>
            </a:pPr>
            <a:r>
              <a:rPr lang="en-US" sz="2800" b="0" dirty="0"/>
              <a:t>Show Empathy</a:t>
            </a:r>
          </a:p>
          <a:p>
            <a:pPr marL="285750" indent="-285750">
              <a:buFont typeface="Arial" panose="020B0604020202020204" pitchFamily="34" charset="0"/>
              <a:buChar char="•"/>
            </a:pPr>
            <a:endParaRPr lang="en-US" sz="2800" b="0" dirty="0"/>
          </a:p>
          <a:p>
            <a:pPr marL="285750" indent="-285750">
              <a:buFont typeface="Arial" panose="020B0604020202020204" pitchFamily="34" charset="0"/>
              <a:buChar char="•"/>
            </a:pPr>
            <a:endParaRPr lang="en-US" sz="2800" b="0" dirty="0"/>
          </a:p>
        </p:txBody>
      </p:sp>
      <p:sp>
        <p:nvSpPr>
          <p:cNvPr id="3" name="Text Placeholder 3">
            <a:extLst>
              <a:ext uri="{FF2B5EF4-FFF2-40B4-BE49-F238E27FC236}">
                <a16:creationId xmlns:a16="http://schemas.microsoft.com/office/drawing/2014/main" id="{24D264EB-2C0F-F54D-2A50-69702BEE6C72}"/>
              </a:ext>
            </a:extLst>
          </p:cNvPr>
          <p:cNvSpPr txBox="1">
            <a:spLocks/>
          </p:cNvSpPr>
          <p:nvPr/>
        </p:nvSpPr>
        <p:spPr>
          <a:xfrm>
            <a:off x="7728277" y="2198556"/>
            <a:ext cx="3248013" cy="34042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Candara" panose="020E05020303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andara" panose="020E05020303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andara" panose="020E05020303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andara" panose="020E05020303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andara" panose="020E05020303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344488">
              <a:buFont typeface="Arial" panose="020B0604020202020204" pitchFamily="34" charset="0"/>
              <a:buChar char="•"/>
            </a:pPr>
            <a:endParaRPr lang="en-US" sz="2800" dirty="0"/>
          </a:p>
        </p:txBody>
      </p:sp>
      <p:sp>
        <p:nvSpPr>
          <p:cNvPr id="6" name="Text Placeholder 3">
            <a:extLst>
              <a:ext uri="{FF2B5EF4-FFF2-40B4-BE49-F238E27FC236}">
                <a16:creationId xmlns:a16="http://schemas.microsoft.com/office/drawing/2014/main" id="{E00B26A9-7FED-30F7-D6B3-B1D184AB4CE2}"/>
              </a:ext>
            </a:extLst>
          </p:cNvPr>
          <p:cNvSpPr txBox="1">
            <a:spLocks/>
          </p:cNvSpPr>
          <p:nvPr/>
        </p:nvSpPr>
        <p:spPr>
          <a:xfrm>
            <a:off x="3456896" y="1645920"/>
            <a:ext cx="3450980" cy="4322618"/>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Candara" panose="020E05020303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andara" panose="020E05020303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andara" panose="020E05020303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andara" panose="020E05020303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andara" panose="020E05020303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344488">
              <a:buFont typeface="Arial" panose="020B0604020202020204" pitchFamily="34" charset="0"/>
              <a:buChar char="•"/>
            </a:pPr>
            <a:r>
              <a:rPr lang="en-US" sz="3000" dirty="0"/>
              <a:t>Validate Feelings</a:t>
            </a:r>
          </a:p>
          <a:p>
            <a:pPr marL="457200" indent="-344488">
              <a:buFont typeface="Arial" panose="020B0604020202020204" pitchFamily="34" charset="0"/>
              <a:buChar char="•"/>
            </a:pPr>
            <a:r>
              <a:rPr lang="en-US" sz="3000" dirty="0"/>
              <a:t>Encourage  </a:t>
            </a:r>
          </a:p>
          <a:p>
            <a:pPr marL="457200" indent="-344488">
              <a:buFont typeface="Arial" panose="020B0604020202020204" pitchFamily="34" charset="0"/>
              <a:buChar char="•"/>
            </a:pPr>
            <a:r>
              <a:rPr lang="en-US" sz="3000" dirty="0"/>
              <a:t>Guide Conversation</a:t>
            </a:r>
          </a:p>
          <a:p>
            <a:pPr marL="457200" indent="-344488">
              <a:buFont typeface="Arial" panose="020B0604020202020204" pitchFamily="34" charset="0"/>
              <a:buChar char="•"/>
            </a:pPr>
            <a:r>
              <a:rPr lang="en-US" sz="3000" dirty="0"/>
              <a:t>Allow Other to Process Feelings</a:t>
            </a:r>
          </a:p>
          <a:p>
            <a:pPr marL="457200" indent="-344488">
              <a:buFont typeface="Arial" panose="020B0604020202020204" pitchFamily="34" charset="0"/>
              <a:buChar char="•"/>
            </a:pPr>
            <a:r>
              <a:rPr lang="en-US" sz="3000" dirty="0"/>
              <a:t>Clarification</a:t>
            </a:r>
          </a:p>
          <a:p>
            <a:pPr marL="457200" indent="-344488">
              <a:buFont typeface="Arial" panose="020B0604020202020204" pitchFamily="34" charset="0"/>
              <a:buChar char="•"/>
            </a:pPr>
            <a:r>
              <a:rPr lang="en-US" sz="3000" dirty="0"/>
              <a:t>Encourage Critical Thinking</a:t>
            </a:r>
          </a:p>
          <a:p>
            <a:pPr marL="457200" indent="-344488">
              <a:buFont typeface="Arial" panose="020B0604020202020204" pitchFamily="34" charset="0"/>
              <a:buChar char="•"/>
            </a:pPr>
            <a:r>
              <a:rPr lang="en-US" sz="3000" dirty="0"/>
              <a:t>Facilitate engagement</a:t>
            </a:r>
          </a:p>
          <a:p>
            <a:pPr marL="457200" indent="-344488">
              <a:buFont typeface="Arial" panose="020B0604020202020204" pitchFamily="34" charset="0"/>
              <a:buChar char="•"/>
            </a:pPr>
            <a:endParaRPr lang="en-US" sz="2800" dirty="0"/>
          </a:p>
        </p:txBody>
      </p:sp>
      <p:pic>
        <p:nvPicPr>
          <p:cNvPr id="8" name="Picture 7" descr="A person wearing a hard hat and yellow overalls holding a clipboard and pen points at the list of words.&#10;">
            <a:extLst>
              <a:ext uri="{FF2B5EF4-FFF2-40B4-BE49-F238E27FC236}">
                <a16:creationId xmlns:a16="http://schemas.microsoft.com/office/drawing/2014/main" id="{CA898079-1338-6F0C-448D-058E7C87D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592" y="941785"/>
            <a:ext cx="4271381" cy="5735780"/>
          </a:xfrm>
          <a:prstGeom prst="rect">
            <a:avLst/>
          </a:prstGeom>
        </p:spPr>
      </p:pic>
    </p:spTree>
    <p:extLst>
      <p:ext uri="{BB962C8B-B14F-4D97-AF65-F5344CB8AC3E}">
        <p14:creationId xmlns:p14="http://schemas.microsoft.com/office/powerpoint/2010/main" val="205366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nodePh="1">
                                  <p:stCondLst>
                                    <p:cond delay="0"/>
                                  </p:stCondLst>
                                  <p:endCondLst>
                                    <p:cond evt="begin" delay="0">
                                      <p:tn val="33"/>
                                    </p:cond>
                                  </p:end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94121-4DD1-6A4C-D4DE-16DE69C49445}"/>
              </a:ext>
            </a:extLst>
          </p:cNvPr>
          <p:cNvSpPr>
            <a:spLocks noGrp="1"/>
          </p:cNvSpPr>
          <p:nvPr>
            <p:ph type="title"/>
          </p:nvPr>
        </p:nvSpPr>
        <p:spPr>
          <a:xfrm>
            <a:off x="2357438" y="300471"/>
            <a:ext cx="7886700" cy="1158875"/>
          </a:xfrm>
        </p:spPr>
        <p:txBody>
          <a:bodyPr>
            <a:normAutofit fontScale="90000"/>
          </a:bodyPr>
          <a:lstStyle/>
          <a:p>
            <a:r>
              <a:rPr lang="en-US" dirty="0"/>
              <a:t>Types of Questions: Open-ended</a:t>
            </a:r>
          </a:p>
        </p:txBody>
      </p:sp>
      <p:sp>
        <p:nvSpPr>
          <p:cNvPr id="3" name="TextBox 2">
            <a:extLst>
              <a:ext uri="{FF2B5EF4-FFF2-40B4-BE49-F238E27FC236}">
                <a16:creationId xmlns:a16="http://schemas.microsoft.com/office/drawing/2014/main" id="{CCFD63E3-42E5-BBF7-B4D7-BC61FEA85F5D}"/>
              </a:ext>
            </a:extLst>
          </p:cNvPr>
          <p:cNvSpPr txBox="1"/>
          <p:nvPr/>
        </p:nvSpPr>
        <p:spPr>
          <a:xfrm>
            <a:off x="5483023" y="1780815"/>
            <a:ext cx="6055043" cy="4031873"/>
          </a:xfrm>
          <a:prstGeom prst="rect">
            <a:avLst/>
          </a:prstGeom>
          <a:noFill/>
        </p:spPr>
        <p:txBody>
          <a:bodyPr wrap="square" rtlCol="0">
            <a:spAutoFit/>
          </a:bodyPr>
          <a:lstStyle/>
          <a:p>
            <a:pPr marL="571500" indent="-571500">
              <a:buFont typeface="Arial" panose="020B0604020202020204" pitchFamily="34" charset="0"/>
              <a:buChar char="•"/>
            </a:pPr>
            <a:r>
              <a:rPr lang="en-US" sz="3200" dirty="0">
                <a:latin typeface="Candara" panose="020E0502030303020204" pitchFamily="34" charset="0"/>
              </a:rPr>
              <a:t>A way of asking others to say anything they want to say</a:t>
            </a:r>
          </a:p>
          <a:p>
            <a:pPr marL="571500" indent="-571500">
              <a:buFont typeface="Arial" panose="020B0604020202020204" pitchFamily="34" charset="0"/>
              <a:buChar char="•"/>
            </a:pPr>
            <a:r>
              <a:rPr lang="en-US" sz="3200" dirty="0">
                <a:latin typeface="Candara" panose="020E0502030303020204" pitchFamily="34" charset="0"/>
              </a:rPr>
              <a:t>Usually easy for them to answer</a:t>
            </a:r>
          </a:p>
          <a:p>
            <a:pPr marL="571500" indent="-571500">
              <a:buFont typeface="Arial" panose="020B0604020202020204" pitchFamily="34" charset="0"/>
              <a:buChar char="•"/>
            </a:pPr>
            <a:r>
              <a:rPr lang="en-US" sz="3200" dirty="0">
                <a:latin typeface="Candara" panose="020E0502030303020204" pitchFamily="34" charset="0"/>
              </a:rPr>
              <a:t>Useful for getting people to start or expand their story</a:t>
            </a:r>
          </a:p>
          <a:p>
            <a:pPr marL="571500" indent="-571500">
              <a:buFont typeface="Arial" panose="020B0604020202020204" pitchFamily="34" charset="0"/>
              <a:buChar char="•"/>
            </a:pPr>
            <a:r>
              <a:rPr lang="en-US" sz="3200" dirty="0">
                <a:latin typeface="Candara" panose="020E0502030303020204" pitchFamily="34" charset="0"/>
              </a:rPr>
              <a:t>Can show interest and empathy</a:t>
            </a:r>
          </a:p>
        </p:txBody>
      </p:sp>
      <p:pic>
        <p:nvPicPr>
          <p:cNvPr id="5" name="Picture 4" descr="A cartoon of a person holding a megaphone and saying: &quot;Say Anything!&quot;&#10;&#10;">
            <a:extLst>
              <a:ext uri="{FF2B5EF4-FFF2-40B4-BE49-F238E27FC236}">
                <a16:creationId xmlns:a16="http://schemas.microsoft.com/office/drawing/2014/main" id="{4382DDD1-D011-7199-B3B4-76D5F1BCB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102" y="1459346"/>
            <a:ext cx="3181003" cy="4771504"/>
          </a:xfrm>
          <a:prstGeom prst="rect">
            <a:avLst/>
          </a:prstGeom>
        </p:spPr>
      </p:pic>
    </p:spTree>
    <p:extLst>
      <p:ext uri="{BB962C8B-B14F-4D97-AF65-F5344CB8AC3E}">
        <p14:creationId xmlns:p14="http://schemas.microsoft.com/office/powerpoint/2010/main" val="276286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94121-4DD1-6A4C-D4DE-16DE69C49445}"/>
              </a:ext>
            </a:extLst>
          </p:cNvPr>
          <p:cNvSpPr>
            <a:spLocks noGrp="1"/>
          </p:cNvSpPr>
          <p:nvPr>
            <p:ph type="title"/>
          </p:nvPr>
        </p:nvSpPr>
        <p:spPr>
          <a:xfrm>
            <a:off x="2298147" y="303129"/>
            <a:ext cx="8672945" cy="1158875"/>
          </a:xfrm>
        </p:spPr>
        <p:txBody>
          <a:bodyPr>
            <a:normAutofit/>
          </a:bodyPr>
          <a:lstStyle/>
          <a:p>
            <a:r>
              <a:rPr lang="en-US" dirty="0"/>
              <a:t>Open-ended Examples</a:t>
            </a:r>
          </a:p>
        </p:txBody>
      </p:sp>
      <p:sp>
        <p:nvSpPr>
          <p:cNvPr id="4" name="TextBox 3">
            <a:extLst>
              <a:ext uri="{FF2B5EF4-FFF2-40B4-BE49-F238E27FC236}">
                <a16:creationId xmlns:a16="http://schemas.microsoft.com/office/drawing/2014/main" id="{97958F38-CA4A-26B4-0DFE-4A44E3F01BA0}"/>
              </a:ext>
            </a:extLst>
          </p:cNvPr>
          <p:cNvSpPr txBox="1"/>
          <p:nvPr/>
        </p:nvSpPr>
        <p:spPr>
          <a:xfrm>
            <a:off x="2442575" y="1348800"/>
            <a:ext cx="8072360" cy="5509200"/>
          </a:xfrm>
          <a:prstGeom prst="rect">
            <a:avLst/>
          </a:prstGeom>
          <a:noFill/>
        </p:spPr>
        <p:txBody>
          <a:bodyPr wrap="square" rtlCol="0">
            <a:spAutoFit/>
          </a:bodyPr>
          <a:lstStyle/>
          <a:p>
            <a:r>
              <a:rPr lang="en-US" sz="2800" b="1" dirty="0">
                <a:latin typeface="Candara" panose="020E0502030303020204" pitchFamily="34" charset="0"/>
              </a:rPr>
              <a:t>Opening</a:t>
            </a:r>
          </a:p>
          <a:p>
            <a:r>
              <a:rPr lang="en-US" sz="2800" dirty="0">
                <a:latin typeface="Candara" panose="020E0502030303020204" pitchFamily="34" charset="0"/>
              </a:rPr>
              <a:t>“I’m glad you mentioned that Mrs. Silva; we have a lot of resources and information that will help you. Please tell me as much as you can about your concerns with Malik’s education?”</a:t>
            </a:r>
          </a:p>
          <a:p>
            <a:endParaRPr lang="en-US" sz="2400" dirty="0">
              <a:latin typeface="Candara" panose="020E0502030303020204" pitchFamily="34" charset="0"/>
            </a:endParaRPr>
          </a:p>
          <a:p>
            <a:r>
              <a:rPr lang="en-US" sz="2800" b="1" dirty="0">
                <a:latin typeface="Candara" panose="020E0502030303020204" pitchFamily="34" charset="0"/>
              </a:rPr>
              <a:t>Expanding</a:t>
            </a:r>
          </a:p>
          <a:p>
            <a:r>
              <a:rPr lang="en-US" sz="2800" dirty="0">
                <a:latin typeface="Candara" panose="020E0502030303020204" pitchFamily="34" charset="0"/>
              </a:rPr>
              <a:t>“You want to feel more included in her IEP decisions and you believe Bella should be getting more class time with her peers. Do you have any other concerns?”</a:t>
            </a:r>
          </a:p>
          <a:p>
            <a:endParaRPr lang="en-US" sz="2400" dirty="0"/>
          </a:p>
          <a:p>
            <a:endParaRPr lang="en-US" sz="2400" dirty="0"/>
          </a:p>
        </p:txBody>
      </p:sp>
    </p:spTree>
    <p:extLst>
      <p:ext uri="{BB962C8B-B14F-4D97-AF65-F5344CB8AC3E}">
        <p14:creationId xmlns:p14="http://schemas.microsoft.com/office/powerpoint/2010/main" val="323888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94121-4DD1-6A4C-D4DE-16DE69C49445}"/>
              </a:ext>
            </a:extLst>
          </p:cNvPr>
          <p:cNvSpPr>
            <a:spLocks noGrp="1"/>
          </p:cNvSpPr>
          <p:nvPr>
            <p:ph type="title"/>
          </p:nvPr>
        </p:nvSpPr>
        <p:spPr>
          <a:xfrm>
            <a:off x="2357425" y="127705"/>
            <a:ext cx="8756072" cy="872548"/>
          </a:xfrm>
        </p:spPr>
        <p:txBody>
          <a:bodyPr>
            <a:noAutofit/>
          </a:bodyPr>
          <a:lstStyle/>
          <a:p>
            <a:r>
              <a:rPr lang="en-US" sz="3900" dirty="0"/>
              <a:t>Types of Questions: Probing &amp; Clarifying</a:t>
            </a:r>
          </a:p>
        </p:txBody>
      </p:sp>
      <p:sp>
        <p:nvSpPr>
          <p:cNvPr id="3" name="TextBox 2">
            <a:extLst>
              <a:ext uri="{FF2B5EF4-FFF2-40B4-BE49-F238E27FC236}">
                <a16:creationId xmlns:a16="http://schemas.microsoft.com/office/drawing/2014/main" id="{5506A83C-E886-09D1-6ACD-151C7BC3018E}"/>
              </a:ext>
            </a:extLst>
          </p:cNvPr>
          <p:cNvSpPr txBox="1"/>
          <p:nvPr/>
        </p:nvSpPr>
        <p:spPr>
          <a:xfrm>
            <a:off x="685340" y="1474234"/>
            <a:ext cx="6987308" cy="4764253"/>
          </a:xfrm>
          <a:prstGeom prst="rect">
            <a:avLst/>
          </a:prstGeom>
          <a:noFill/>
        </p:spPr>
        <p:txBody>
          <a:bodyPr wrap="square" rtlCol="0">
            <a:spAutoFit/>
          </a:bodyPr>
          <a:lstStyle/>
          <a:p>
            <a:r>
              <a:rPr lang="en-US" sz="2600" b="1" dirty="0">
                <a:latin typeface="Candara" panose="020E0502030303020204" pitchFamily="34" charset="0"/>
                <a:cs typeface="Calibri" panose="020F0502020204030204" pitchFamily="34" charset="0"/>
              </a:rPr>
              <a:t>Probing questions</a:t>
            </a:r>
          </a:p>
          <a:p>
            <a:pPr marL="457200" indent="-457200">
              <a:buFont typeface="Arial" panose="020B0604020202020204" pitchFamily="34" charset="0"/>
              <a:buChar char="•"/>
            </a:pPr>
            <a:r>
              <a:rPr lang="en-US" sz="2600" kern="0" dirty="0">
                <a:solidFill>
                  <a:srgbClr val="1C2B33"/>
                </a:solidFill>
                <a:latin typeface="Candara" panose="020E0502030303020204" pitchFamily="34" charset="0"/>
                <a:ea typeface="Times New Roman" panose="02020603050405020304" pitchFamily="18" charset="0"/>
                <a:cs typeface="Calibri" panose="020F0502020204030204" pitchFamily="34" charset="0"/>
              </a:rPr>
              <a:t>Search questions that seek to dig deeper or explore “side-streets.”</a:t>
            </a:r>
          </a:p>
          <a:p>
            <a:pPr marL="457200" indent="-457200">
              <a:lnSpc>
                <a:spcPct val="107000"/>
              </a:lnSpc>
              <a:spcAft>
                <a:spcPts val="800"/>
              </a:spcAft>
              <a:buFont typeface="Arial" panose="020B0604020202020204" pitchFamily="34" charset="0"/>
              <a:buChar char="•"/>
            </a:pPr>
            <a:r>
              <a:rPr lang="en-US" sz="2600" kern="0" dirty="0">
                <a:solidFill>
                  <a:srgbClr val="1C2B33"/>
                </a:solidFill>
                <a:latin typeface="Candara" panose="020E0502030303020204" pitchFamily="34" charset="0"/>
                <a:ea typeface="Times New Roman" panose="02020603050405020304" pitchFamily="18" charset="0"/>
                <a:cs typeface="Helvetica" panose="020B0604020202020204" pitchFamily="34" charset="0"/>
              </a:rPr>
              <a:t>Can be a follow-up from a previous question or an attempt to explore new avenues of inquiry.</a:t>
            </a:r>
          </a:p>
          <a:p>
            <a:pPr>
              <a:lnSpc>
                <a:spcPct val="107000"/>
              </a:lnSpc>
              <a:spcAft>
                <a:spcPts val="800"/>
              </a:spcAft>
            </a:pPr>
            <a:r>
              <a:rPr lang="en-US" sz="2600" b="1" kern="0" dirty="0">
                <a:solidFill>
                  <a:srgbClr val="1C2B33"/>
                </a:solidFill>
                <a:latin typeface="Candara" panose="020E0502030303020204" pitchFamily="34" charset="0"/>
                <a:ea typeface="Calibri" panose="020F0502020204030204" pitchFamily="34" charset="0"/>
                <a:cs typeface="Helvetica" panose="020B0604020202020204" pitchFamily="34" charset="0"/>
              </a:rPr>
              <a:t>Clarifying questions</a:t>
            </a:r>
          </a:p>
          <a:p>
            <a:pPr marL="457200" indent="-457200">
              <a:lnSpc>
                <a:spcPct val="107000"/>
              </a:lnSpc>
              <a:spcAft>
                <a:spcPts val="800"/>
              </a:spcAft>
              <a:buFont typeface="Arial" panose="020B0604020202020204" pitchFamily="34" charset="0"/>
              <a:buChar char="•"/>
            </a:pPr>
            <a:r>
              <a:rPr lang="en-US" sz="2600" kern="0" dirty="0">
                <a:solidFill>
                  <a:srgbClr val="1C2B33"/>
                </a:solidFill>
                <a:latin typeface="Candara" panose="020E0502030303020204" pitchFamily="34" charset="0"/>
                <a:ea typeface="Calibri" panose="020F0502020204030204" pitchFamily="34" charset="0"/>
                <a:cs typeface="Helvetica" panose="020B0604020202020204" pitchFamily="34" charset="0"/>
              </a:rPr>
              <a:t>Seek understanding about something.</a:t>
            </a:r>
          </a:p>
          <a:p>
            <a:pPr marL="457200" indent="-457200">
              <a:lnSpc>
                <a:spcPct val="107000"/>
              </a:lnSpc>
              <a:spcAft>
                <a:spcPts val="800"/>
              </a:spcAft>
              <a:buFont typeface="Arial" panose="020B0604020202020204" pitchFamily="34" charset="0"/>
              <a:buChar char="•"/>
            </a:pPr>
            <a:r>
              <a:rPr lang="en-US" sz="2600" kern="0" dirty="0">
                <a:solidFill>
                  <a:srgbClr val="1C2B33"/>
                </a:solidFill>
                <a:latin typeface="Candara" panose="020E0502030303020204" pitchFamily="34" charset="0"/>
                <a:ea typeface="Calibri" panose="020F0502020204030204" pitchFamily="34" charset="0"/>
                <a:cs typeface="Helvetica" panose="020B0604020202020204" pitchFamily="34" charset="0"/>
              </a:rPr>
              <a:t>Can be used to softly challenge ideas.</a:t>
            </a:r>
            <a:endParaRPr lang="en-US" sz="2600" kern="100" dirty="0">
              <a:latin typeface="Candara" panose="020E050203030302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endParaRPr lang="en-US" sz="3200" dirty="0">
              <a:latin typeface="Calibri" panose="020F0502020204030204" pitchFamily="34" charset="0"/>
              <a:cs typeface="Calibri" panose="020F0502020204030204" pitchFamily="34" charset="0"/>
            </a:endParaRPr>
          </a:p>
        </p:txBody>
      </p:sp>
      <p:pic>
        <p:nvPicPr>
          <p:cNvPr id="5" name="Picture 4" descr="A person looking through a microscope&#10;&#10;AI-generated content may be incorrect.">
            <a:extLst>
              <a:ext uri="{FF2B5EF4-FFF2-40B4-BE49-F238E27FC236}">
                <a16:creationId xmlns:a16="http://schemas.microsoft.com/office/drawing/2014/main" id="{B3E7E6E3-9533-DBED-00DD-161BF23E3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297" y="1246908"/>
            <a:ext cx="3559665" cy="5339497"/>
          </a:xfrm>
          <a:prstGeom prst="rect">
            <a:avLst/>
          </a:prstGeom>
        </p:spPr>
      </p:pic>
    </p:spTree>
    <p:extLst>
      <p:ext uri="{BB962C8B-B14F-4D97-AF65-F5344CB8AC3E}">
        <p14:creationId xmlns:p14="http://schemas.microsoft.com/office/powerpoint/2010/main" val="387213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FBEC55-D96B-ADE6-242E-5E68D97C57CA}"/>
              </a:ext>
            </a:extLst>
          </p:cNvPr>
          <p:cNvSpPr>
            <a:spLocks noGrp="1"/>
          </p:cNvSpPr>
          <p:nvPr>
            <p:ph type="title"/>
          </p:nvPr>
        </p:nvSpPr>
        <p:spPr>
          <a:xfrm>
            <a:off x="2051396" y="198871"/>
            <a:ext cx="8654473" cy="881785"/>
          </a:xfrm>
        </p:spPr>
        <p:txBody>
          <a:bodyPr/>
          <a:lstStyle/>
          <a:p>
            <a:r>
              <a:rPr lang="en-US" dirty="0"/>
              <a:t>Probing  &amp; Clarifying Examples </a:t>
            </a:r>
          </a:p>
        </p:txBody>
      </p:sp>
      <p:sp>
        <p:nvSpPr>
          <p:cNvPr id="3" name="Content Placeholder 2">
            <a:extLst>
              <a:ext uri="{FF2B5EF4-FFF2-40B4-BE49-F238E27FC236}">
                <a16:creationId xmlns:a16="http://schemas.microsoft.com/office/drawing/2014/main" id="{1E10D4C0-45E0-B091-6BBE-33139D01A3E1}"/>
              </a:ext>
            </a:extLst>
          </p:cNvPr>
          <p:cNvSpPr>
            <a:spLocks noGrp="1"/>
          </p:cNvSpPr>
          <p:nvPr>
            <p:ph idx="1"/>
          </p:nvPr>
        </p:nvSpPr>
        <p:spPr>
          <a:xfrm>
            <a:off x="2187632" y="1419629"/>
            <a:ext cx="8382000" cy="5060514"/>
          </a:xfrm>
        </p:spPr>
        <p:txBody>
          <a:bodyPr>
            <a:normAutofit fontScale="77500" lnSpcReduction="20000"/>
          </a:bodyPr>
          <a:lstStyle/>
          <a:p>
            <a:r>
              <a:rPr lang="en-US" b="1" dirty="0"/>
              <a:t>Probing:</a:t>
            </a:r>
          </a:p>
          <a:p>
            <a:r>
              <a:rPr lang="en-US" dirty="0"/>
              <a:t>“How long has this been an issue?”</a:t>
            </a:r>
          </a:p>
          <a:p>
            <a:endParaRPr lang="en-US" dirty="0"/>
          </a:p>
          <a:p>
            <a:r>
              <a:rPr lang="en-US" b="1" dirty="0"/>
              <a:t>Clarifying: </a:t>
            </a:r>
          </a:p>
          <a:p>
            <a:r>
              <a:rPr lang="en-US" dirty="0"/>
              <a:t>“What do you mean when you say it is inadequate?”</a:t>
            </a:r>
          </a:p>
          <a:p>
            <a:endParaRPr lang="en-US" dirty="0"/>
          </a:p>
          <a:p>
            <a:r>
              <a:rPr lang="en-US" b="1" dirty="0"/>
              <a:t>Clarifying to challenge ideas:</a:t>
            </a:r>
          </a:p>
          <a:p>
            <a:r>
              <a:rPr lang="en-US" dirty="0"/>
              <a:t>“When you said it was abusive, was that an accurate description?”</a:t>
            </a:r>
          </a:p>
          <a:p>
            <a:endParaRPr lang="en-US" dirty="0"/>
          </a:p>
          <a:p>
            <a:r>
              <a:rPr lang="en-US" b="1" dirty="0"/>
              <a:t>Probing/Clarifying:</a:t>
            </a:r>
          </a:p>
          <a:p>
            <a:r>
              <a:rPr lang="en-US" dirty="0"/>
              <a:t>“Did you feel your efforts were appreciated?”</a:t>
            </a:r>
          </a:p>
        </p:txBody>
      </p:sp>
    </p:spTree>
    <p:extLst>
      <p:ext uri="{BB962C8B-B14F-4D97-AF65-F5344CB8AC3E}">
        <p14:creationId xmlns:p14="http://schemas.microsoft.com/office/powerpoint/2010/main" val="49473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52057"/>
            <a:ext cx="7886700" cy="724766"/>
          </a:xfrm>
        </p:spPr>
        <p:txBody>
          <a:bodyPr>
            <a:normAutofit/>
          </a:bodyPr>
          <a:lstStyle/>
          <a:p>
            <a:r>
              <a:rPr lang="en-US" kern="0" dirty="0">
                <a:latin typeface="Candara" panose="020E0502030303020204" pitchFamily="34" charset="0"/>
                <a:ea typeface="Times New Roman" panose="02020603050405020304" pitchFamily="18" charset="0"/>
                <a:cs typeface="Times New Roman" panose="02020603050405020304" pitchFamily="18" charset="0"/>
              </a:rPr>
              <a:t>Moore's Circle of Conflict </a:t>
            </a:r>
            <a:endParaRPr lang="en-US" dirty="0"/>
          </a:p>
        </p:txBody>
      </p:sp>
      <p:pic>
        <p:nvPicPr>
          <p:cNvPr id="10" name="Picture 9" descr="A wheel cut into five equal wedges labeled: Data (facts, evidence, procedures), Interests (needs, goals, concerns), Structural (roles, resources, rules, time), Values (beliefs, principles, identity), and Relationship (history, trust, communication). The diagram communicates that disputes may arise from one or more of these sources at the same time, guiding users to ask clarifying questions in each area rather than treating the conflict as a single issue.">
            <a:extLst>
              <a:ext uri="{FF2B5EF4-FFF2-40B4-BE49-F238E27FC236}">
                <a16:creationId xmlns:a16="http://schemas.microsoft.com/office/drawing/2014/main" id="{2648A3AD-B174-10BD-DBDA-058827A473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14024" y="951981"/>
            <a:ext cx="5977993" cy="5753963"/>
          </a:xfrm>
          <a:prstGeom prst="rect">
            <a:avLst/>
          </a:prstGeom>
        </p:spPr>
      </p:pic>
      <p:sp>
        <p:nvSpPr>
          <p:cNvPr id="12" name="TextBox 11">
            <a:extLst>
              <a:ext uri="{FF2B5EF4-FFF2-40B4-BE49-F238E27FC236}">
                <a16:creationId xmlns:a16="http://schemas.microsoft.com/office/drawing/2014/main" id="{4817CD24-8F6C-A9E6-688B-0C390A1A3664}"/>
              </a:ext>
            </a:extLst>
          </p:cNvPr>
          <p:cNvSpPr txBox="1"/>
          <p:nvPr/>
        </p:nvSpPr>
        <p:spPr>
          <a:xfrm>
            <a:off x="7423759" y="1344560"/>
            <a:ext cx="3154218" cy="4893647"/>
          </a:xfrm>
          <a:prstGeom prst="rect">
            <a:avLst/>
          </a:prstGeom>
          <a:noFill/>
        </p:spPr>
        <p:txBody>
          <a:bodyPr wrap="square">
            <a:spAutoFit/>
          </a:bodyPr>
          <a:lstStyle/>
          <a:p>
            <a:pPr algn="ctr"/>
            <a:r>
              <a:rPr lang="en-US" sz="2400" kern="0" dirty="0">
                <a:latin typeface="Candara" panose="020E0502030303020204" pitchFamily="34" charset="0"/>
                <a:ea typeface="Times New Roman" panose="02020603050405020304" pitchFamily="18" charset="0"/>
                <a:cs typeface="Times New Roman" panose="02020603050405020304" pitchFamily="18" charset="0"/>
              </a:rPr>
              <a:t>By using the Circle of Conflict as a framework, you can ask targeted questions to learn more about the specific type of dispute. </a:t>
            </a:r>
          </a:p>
          <a:p>
            <a:pPr algn="ctr"/>
            <a:r>
              <a:rPr lang="en-US" sz="2400" kern="0" dirty="0">
                <a:latin typeface="Candara" panose="020E0502030303020204" pitchFamily="34" charset="0"/>
                <a:ea typeface="Times New Roman" panose="02020603050405020304" pitchFamily="18" charset="0"/>
                <a:cs typeface="Times New Roman" panose="02020603050405020304" pitchFamily="18" charset="0"/>
              </a:rPr>
              <a:t>This can help to uncover underlying issues, encourage focus, build trust, and encourage effective conflict engagement.</a:t>
            </a:r>
            <a:endParaRPr lang="en-US" sz="2400" dirty="0">
              <a:latin typeface="Candara" panose="020E0502030303020204" pitchFamily="34" charset="0"/>
            </a:endParaRPr>
          </a:p>
        </p:txBody>
      </p:sp>
    </p:spTree>
    <p:extLst>
      <p:ext uri="{BB962C8B-B14F-4D97-AF65-F5344CB8AC3E}">
        <p14:creationId xmlns:p14="http://schemas.microsoft.com/office/powerpoint/2010/main" val="174801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29740"/>
            <a:ext cx="8382000" cy="858552"/>
          </a:xfrm>
          <a:solidFill>
            <a:srgbClr val="202254"/>
          </a:solidFill>
        </p:spPr>
        <p:txBody>
          <a:bodyPr vert="horz" lIns="91440" tIns="45720" rIns="91440" bIns="45720" rtlCol="0" anchor="ctr">
            <a:normAutofit/>
          </a:bodyPr>
          <a:lstStyle/>
          <a:p>
            <a:r>
              <a:rPr lang="en-US" kern="0" dirty="0">
                <a:solidFill>
                  <a:srgbClr val="FFFFFF"/>
                </a:solidFill>
                <a:effectLst/>
                <a:cs typeface="Times New Roman" panose="02020603050405020304" pitchFamily="18" charset="0"/>
              </a:rPr>
              <a:t>Data Conflicts</a:t>
            </a:r>
          </a:p>
        </p:txBody>
      </p:sp>
      <p:sp>
        <p:nvSpPr>
          <p:cNvPr id="7" name="TextBox 6">
            <a:extLst>
              <a:ext uri="{FF2B5EF4-FFF2-40B4-BE49-F238E27FC236}">
                <a16:creationId xmlns:a16="http://schemas.microsoft.com/office/drawing/2014/main" id="{8A54EE61-393D-B457-87B4-5A41E8FF5C2B}"/>
              </a:ext>
            </a:extLst>
          </p:cNvPr>
          <p:cNvSpPr txBox="1"/>
          <p:nvPr/>
        </p:nvSpPr>
        <p:spPr>
          <a:xfrm>
            <a:off x="1748148" y="1182255"/>
            <a:ext cx="8695704" cy="5047536"/>
          </a:xfrm>
          <a:prstGeom prst="rect">
            <a:avLst/>
          </a:prstGeom>
          <a:noFill/>
        </p:spPr>
        <p:txBody>
          <a:bodyPr wrap="square" rtlCol="0">
            <a:spAutoFit/>
          </a:bodyPr>
          <a:lstStyle/>
          <a:p>
            <a:pPr>
              <a:buSzPts val="1000"/>
              <a:tabLst>
                <a:tab pos="457200" algn="l"/>
              </a:tabLst>
            </a:pPr>
            <a:r>
              <a:rPr lang="en-US" sz="2300" b="1" kern="0" dirty="0">
                <a:latin typeface="Candara" panose="020E0502030303020204" pitchFamily="34" charset="0"/>
                <a:ea typeface="Times New Roman" panose="02020603050405020304" pitchFamily="18" charset="0"/>
                <a:cs typeface="Times New Roman" panose="02020603050405020304" pitchFamily="18" charset="0"/>
              </a:rPr>
              <a:t>Questions to clarify information:</a:t>
            </a:r>
            <a:endParaRPr lang="en-US" sz="2300" kern="100" dirty="0">
              <a:latin typeface="Candara" panose="020E0502030303020204" pitchFamily="34" charset="0"/>
              <a:ea typeface="Calibri" panose="020F0502020204030204" pitchFamily="34" charset="0"/>
              <a:cs typeface="Times New Roman" panose="02020603050405020304" pitchFamily="18" charset="0"/>
            </a:endParaRPr>
          </a:p>
          <a:p>
            <a:pPr marL="400050" lvl="1" indent="-238125">
              <a:buSzPts val="1000"/>
              <a:buFont typeface="Arial" panose="020B0604020202020204" pitchFamily="34" charset="0"/>
              <a:buChar char="•"/>
              <a:tabLst>
                <a:tab pos="914400" algn="l"/>
              </a:tabLst>
            </a:pPr>
            <a:r>
              <a:rPr lang="en-US" sz="2300" kern="0" dirty="0">
                <a:latin typeface="Candara" panose="020E0502030303020204" pitchFamily="34" charset="0"/>
                <a:ea typeface="Times New Roman" panose="02020603050405020304" pitchFamily="18" charset="0"/>
                <a:cs typeface="Times New Roman" panose="02020603050405020304" pitchFamily="18" charset="0"/>
              </a:rPr>
              <a:t>"Can you elaborate on the records or notes that you have regarding the days Tyler was sent home?”</a:t>
            </a:r>
          </a:p>
          <a:p>
            <a:pPr marL="400050" lvl="1" indent="-238125">
              <a:buSzPts val="1000"/>
              <a:buFont typeface="Arial" panose="020B0604020202020204" pitchFamily="34" charset="0"/>
              <a:buChar char="•"/>
              <a:tabLst>
                <a:tab pos="914400" algn="l"/>
              </a:tabLst>
            </a:pPr>
            <a:r>
              <a:rPr lang="en-US" sz="2300" kern="0" dirty="0">
                <a:latin typeface="Candara" panose="020E0502030303020204" pitchFamily="34" charset="0"/>
                <a:ea typeface="Times New Roman" panose="02020603050405020304" pitchFamily="18" charset="0"/>
                <a:cs typeface="Times New Roman" panose="02020603050405020304" pitchFamily="18" charset="0"/>
              </a:rPr>
              <a:t>“You said you have a neuro-psych report? Has the IEP team seen it?"</a:t>
            </a:r>
          </a:p>
          <a:p>
            <a:pPr marL="400050" lvl="1" indent="-238125">
              <a:buSzPts val="1000"/>
              <a:buFont typeface="Arial" panose="020B0604020202020204" pitchFamily="34" charset="0"/>
              <a:buChar char="•"/>
              <a:tabLst>
                <a:tab pos="914400" algn="l"/>
              </a:tabLst>
            </a:pPr>
            <a:r>
              <a:rPr lang="en-US" sz="2300" kern="0" dirty="0">
                <a:latin typeface="Candara" panose="020E0502030303020204" pitchFamily="34" charset="0"/>
                <a:ea typeface="Times New Roman" panose="02020603050405020304" pitchFamily="18" charset="0"/>
                <a:cs typeface="Times New Roman" panose="02020603050405020304" pitchFamily="18" charset="0"/>
              </a:rPr>
              <a:t>"Is there any other information we should look at?"</a:t>
            </a:r>
          </a:p>
          <a:p>
            <a:pPr>
              <a:buSzPts val="1000"/>
              <a:tabLst>
                <a:tab pos="457200" algn="l"/>
              </a:tabLst>
            </a:pPr>
            <a:endParaRPr lang="en-US" sz="2300" b="1" kern="0" dirty="0">
              <a:latin typeface="Candara" panose="020E0502030303020204" pitchFamily="34" charset="0"/>
              <a:ea typeface="Times New Roman" panose="02020603050405020304" pitchFamily="18" charset="0"/>
              <a:cs typeface="Times New Roman" panose="02020603050405020304" pitchFamily="18" charset="0"/>
            </a:endParaRPr>
          </a:p>
          <a:p>
            <a:pPr>
              <a:buSzPts val="1000"/>
              <a:tabLst>
                <a:tab pos="457200" algn="l"/>
              </a:tabLst>
            </a:pPr>
            <a:r>
              <a:rPr lang="en-US" sz="2300" b="1" kern="0" dirty="0">
                <a:latin typeface="Candara" panose="020E0502030303020204" pitchFamily="34" charset="0"/>
                <a:ea typeface="Times New Roman" panose="02020603050405020304" pitchFamily="18" charset="0"/>
                <a:cs typeface="Times New Roman" panose="02020603050405020304" pitchFamily="18" charset="0"/>
              </a:rPr>
              <a:t>Questions to explore interpretations:</a:t>
            </a:r>
            <a:endParaRPr lang="en-US" sz="2300" kern="100" dirty="0">
              <a:latin typeface="Candara" panose="020E0502030303020204" pitchFamily="34" charset="0"/>
              <a:ea typeface="Calibri" panose="020F0502020204030204" pitchFamily="34" charset="0"/>
              <a:cs typeface="Times New Roman" panose="02020603050405020304" pitchFamily="18" charset="0"/>
            </a:endParaRPr>
          </a:p>
          <a:p>
            <a:pPr marL="400050" lvl="1" indent="-238125">
              <a:buSzPts val="1000"/>
              <a:buFont typeface="Arial" panose="020B0604020202020204" pitchFamily="34" charset="0"/>
              <a:buChar char="•"/>
              <a:tabLst>
                <a:tab pos="914400" algn="l"/>
              </a:tabLst>
            </a:pPr>
            <a:r>
              <a:rPr lang="en-US" sz="2300" kern="0" dirty="0">
                <a:latin typeface="Candara" panose="020E0502030303020204" pitchFamily="34" charset="0"/>
                <a:ea typeface="Times New Roman" panose="02020603050405020304" pitchFamily="18" charset="0"/>
                <a:cs typeface="Times New Roman" panose="02020603050405020304" pitchFamily="18" charset="0"/>
              </a:rPr>
              <a:t>"Is there more than one way to interpret the doctor’s report?"</a:t>
            </a:r>
            <a:endParaRPr lang="en-US" sz="2300" kern="100" dirty="0">
              <a:latin typeface="Candara" panose="020E0502030303020204" pitchFamily="34" charset="0"/>
              <a:ea typeface="Calibri" panose="020F0502020204030204" pitchFamily="34" charset="0"/>
              <a:cs typeface="Times New Roman" panose="02020603050405020304" pitchFamily="18" charset="0"/>
            </a:endParaRPr>
          </a:p>
          <a:p>
            <a:pPr marL="400050" lvl="1" indent="-238125">
              <a:buSzPts val="1000"/>
              <a:buFont typeface="Arial" panose="020B0604020202020204" pitchFamily="34" charset="0"/>
              <a:buChar char="•"/>
              <a:tabLst>
                <a:tab pos="914400" algn="l"/>
              </a:tabLst>
            </a:pPr>
            <a:r>
              <a:rPr lang="en-US" sz="2300" kern="0" dirty="0">
                <a:latin typeface="Candara" panose="020E0502030303020204" pitchFamily="34" charset="0"/>
                <a:ea typeface="Times New Roman" panose="02020603050405020304" pitchFamily="18" charset="0"/>
                <a:cs typeface="Times New Roman" panose="02020603050405020304" pitchFamily="18" charset="0"/>
              </a:rPr>
              <a:t>“Do you have questions about how they are tracking progress?"</a:t>
            </a:r>
            <a:endParaRPr lang="en-US" sz="2300" kern="100" dirty="0">
              <a:latin typeface="Candara" panose="020E0502030303020204" pitchFamily="34" charset="0"/>
              <a:ea typeface="Calibri" panose="020F0502020204030204" pitchFamily="34" charset="0"/>
              <a:cs typeface="Times New Roman" panose="02020603050405020304" pitchFamily="18" charset="0"/>
            </a:endParaRPr>
          </a:p>
          <a:p>
            <a:pPr marL="400050" lvl="1" indent="-238125">
              <a:buSzPts val="1000"/>
              <a:buFont typeface="Arial" panose="020B0604020202020204" pitchFamily="34" charset="0"/>
              <a:buChar char="•"/>
              <a:tabLst>
                <a:tab pos="914400" algn="l"/>
              </a:tabLst>
            </a:pPr>
            <a:r>
              <a:rPr lang="en-US" sz="2300" kern="0" dirty="0">
                <a:latin typeface="Candara" panose="020E0502030303020204" pitchFamily="34" charset="0"/>
                <a:ea typeface="Times New Roman" panose="02020603050405020304" pitchFamily="18" charset="0"/>
                <a:cs typeface="Times New Roman" panose="02020603050405020304" pitchFamily="18" charset="0"/>
              </a:rPr>
              <a:t>"Would additional tests provide more clarity or trust in the decision?</a:t>
            </a:r>
            <a:endParaRPr lang="en-US" sz="2300" kern="100" dirty="0">
              <a:latin typeface="Candara" panose="020E0502030303020204" pitchFamily="34" charset="0"/>
              <a:ea typeface="Calibri" panose="020F0502020204030204" pitchFamily="34" charset="0"/>
              <a:cs typeface="Times New Roman" panose="02020603050405020304" pitchFamily="18" charset="0"/>
            </a:endParaRPr>
          </a:p>
          <a:p>
            <a:pPr marL="400050" lvl="1" indent="-238125">
              <a:buSzPts val="1000"/>
              <a:buFont typeface="Arial" panose="020B0604020202020204" pitchFamily="34" charset="0"/>
              <a:buChar char="•"/>
              <a:tabLst>
                <a:tab pos="914400" algn="l"/>
              </a:tabLst>
            </a:pPr>
            <a:r>
              <a:rPr lang="en-US" sz="2300" kern="0" dirty="0">
                <a:latin typeface="Candara" panose="020E0502030303020204" pitchFamily="34" charset="0"/>
                <a:ea typeface="Times New Roman" panose="02020603050405020304" pitchFamily="18" charset="0"/>
                <a:cs typeface="Times New Roman" panose="02020603050405020304" pitchFamily="18" charset="0"/>
              </a:rPr>
              <a:t>“If you got the same information from a trusted source, would that affect your position?”</a:t>
            </a:r>
            <a:endParaRPr lang="en-US" sz="2300" kern="100" dirty="0">
              <a:latin typeface="Candara"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006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2302764" y="191023"/>
            <a:ext cx="8672946" cy="852055"/>
          </a:xfrm>
          <a:solidFill>
            <a:schemeClr val="bg1"/>
          </a:solidFill>
        </p:spPr>
        <p:txBody>
          <a:bodyPr vert="horz" lIns="91440" tIns="45720" rIns="91440" bIns="45720" rtlCol="0" anchor="ctr">
            <a:normAutofit/>
          </a:bodyPr>
          <a:lstStyle/>
          <a:p>
            <a:r>
              <a:rPr lang="en-US" kern="0" dirty="0">
                <a:effectLst/>
                <a:cs typeface="Times New Roman" panose="02020603050405020304" pitchFamily="18" charset="0"/>
              </a:rPr>
              <a:t>Relationship Conflict</a:t>
            </a:r>
          </a:p>
        </p:txBody>
      </p:sp>
      <p:sp>
        <p:nvSpPr>
          <p:cNvPr id="3" name="TextBox 2">
            <a:extLst>
              <a:ext uri="{FF2B5EF4-FFF2-40B4-BE49-F238E27FC236}">
                <a16:creationId xmlns:a16="http://schemas.microsoft.com/office/drawing/2014/main" id="{9CC9D07D-8948-1B3F-1A0D-68C10A81DEA2}"/>
              </a:ext>
            </a:extLst>
          </p:cNvPr>
          <p:cNvSpPr txBox="1"/>
          <p:nvPr/>
        </p:nvSpPr>
        <p:spPr>
          <a:xfrm>
            <a:off x="1676401" y="1330036"/>
            <a:ext cx="8760690" cy="5094856"/>
          </a:xfrm>
          <a:prstGeom prst="rect">
            <a:avLst/>
          </a:prstGeom>
          <a:noFill/>
        </p:spPr>
        <p:txBody>
          <a:bodyPr wrap="square" rtlCol="0">
            <a:spAutoFit/>
          </a:bodyPr>
          <a:lstStyle/>
          <a:p>
            <a:pPr>
              <a:lnSpc>
                <a:spcPct val="107000"/>
              </a:lnSpc>
              <a:spcAft>
                <a:spcPts val="800"/>
              </a:spcAft>
              <a:buSzPts val="1000"/>
              <a:tabLst>
                <a:tab pos="457200" algn="l"/>
              </a:tabLst>
            </a:pPr>
            <a:r>
              <a:rPr lang="en-US" sz="2400" b="1" kern="0" dirty="0">
                <a:latin typeface="Candara" panose="020E0502030303020204" pitchFamily="34" charset="0"/>
                <a:ea typeface="Times New Roman" panose="02020603050405020304" pitchFamily="18" charset="0"/>
                <a:cs typeface="Times New Roman" panose="02020603050405020304" pitchFamily="18" charset="0"/>
              </a:rPr>
              <a:t>Questions to address emotions:</a:t>
            </a:r>
            <a:endParaRPr lang="en-US" sz="2400" kern="100" dirty="0">
              <a:latin typeface="Candara" panose="020E0502030303020204" pitchFamily="34" charset="0"/>
              <a:ea typeface="Calibri" panose="020F0502020204030204" pitchFamily="34" charset="0"/>
              <a:cs typeface="Times New Roman" panose="02020603050405020304" pitchFamily="18" charset="0"/>
            </a:endParaRP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"What was that experience like for you?"</a:t>
            </a: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"How have you been affected by __________?”</a:t>
            </a: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"How has this conflict impacted your relationship?" or, “What was your relationship like before this?”</a:t>
            </a:r>
          </a:p>
          <a:p>
            <a:pPr marL="161925" lvl="1">
              <a:lnSpc>
                <a:spcPct val="107000"/>
              </a:lnSpc>
              <a:spcAft>
                <a:spcPts val="800"/>
              </a:spcAft>
              <a:buSzPts val="1000"/>
              <a:tabLst>
                <a:tab pos="914400" algn="l"/>
              </a:tabLst>
            </a:pPr>
            <a:endParaRPr lang="en-US" sz="2300" kern="0" dirty="0">
              <a:latin typeface="Candara" panose="020E0502030303020204" pitchFamily="34" charset="0"/>
              <a:cs typeface="Times New Roman" panose="02020603050405020304" pitchFamily="18" charset="0"/>
            </a:endParaRPr>
          </a:p>
          <a:p>
            <a:pPr>
              <a:lnSpc>
                <a:spcPct val="107000"/>
              </a:lnSpc>
              <a:spcAft>
                <a:spcPts val="800"/>
              </a:spcAft>
              <a:buSzPts val="1000"/>
              <a:tabLst>
                <a:tab pos="457200" algn="l"/>
              </a:tabLst>
            </a:pPr>
            <a:r>
              <a:rPr lang="en-US" sz="2400" b="1" kern="0" dirty="0">
                <a:latin typeface="Candara" panose="020E0502030303020204" pitchFamily="34" charset="0"/>
                <a:ea typeface="Times New Roman" panose="02020603050405020304" pitchFamily="18" charset="0"/>
                <a:cs typeface="Times New Roman" panose="02020603050405020304" pitchFamily="18" charset="0"/>
              </a:rPr>
              <a:t>Questions to build trust:</a:t>
            </a:r>
            <a:endParaRPr lang="en-US" sz="2400" kern="100" dirty="0">
              <a:latin typeface="Candara" panose="020E0502030303020204" pitchFamily="34" charset="0"/>
              <a:ea typeface="Calibri" panose="020F0502020204030204" pitchFamily="34" charset="0"/>
              <a:cs typeface="Times New Roman" panose="02020603050405020304" pitchFamily="18" charset="0"/>
            </a:endParaRP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"What would it take for you to feel more trust in the other party?"</a:t>
            </a: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“How can we improve communication between you both?”</a:t>
            </a: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“Is there a staff member at the school who you feel has supported you?”</a:t>
            </a:r>
          </a:p>
        </p:txBody>
      </p:sp>
    </p:spTree>
    <p:extLst>
      <p:ext uri="{BB962C8B-B14F-4D97-AF65-F5344CB8AC3E}">
        <p14:creationId xmlns:p14="http://schemas.microsoft.com/office/powerpoint/2010/main" val="52935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9DEA-58C3-C3E0-8945-959C5C3EDBA1}"/>
              </a:ext>
            </a:extLst>
          </p:cNvPr>
          <p:cNvSpPr>
            <a:spLocks noGrp="1"/>
          </p:cNvSpPr>
          <p:nvPr>
            <p:ph type="title"/>
          </p:nvPr>
        </p:nvSpPr>
        <p:spPr>
          <a:xfrm>
            <a:off x="2040426" y="28831"/>
            <a:ext cx="8111148" cy="1346977"/>
          </a:xfrm>
        </p:spPr>
        <p:txBody>
          <a:bodyPr/>
          <a:lstStyle/>
          <a:p>
            <a:r>
              <a:rPr lang="en-US" dirty="0"/>
              <a:t>About Your Facilitator</a:t>
            </a:r>
          </a:p>
        </p:txBody>
      </p:sp>
      <p:pic>
        <p:nvPicPr>
          <p:cNvPr id="1034" name="Picture 10" descr="Outline Map of the state of Idaho  with a red dot in south central of state.">
            <a:extLst>
              <a:ext uri="{FF2B5EF4-FFF2-40B4-BE49-F238E27FC236}">
                <a16:creationId xmlns:a16="http://schemas.microsoft.com/office/drawing/2014/main" id="{3721EF33-C40B-A1F0-4E96-0D841620AC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93" t="5324" r="14180" b="6560"/>
          <a:stretch/>
        </p:blipFill>
        <p:spPr bwMode="auto">
          <a:xfrm>
            <a:off x="9043791" y="203418"/>
            <a:ext cx="1301939" cy="206497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B2382FA0-EB0F-6D83-9879-9FA3BABB425E}"/>
              </a:ext>
            </a:extLst>
          </p:cNvPr>
          <p:cNvSpPr>
            <a:spLocks noGrp="1"/>
          </p:cNvSpPr>
          <p:nvPr>
            <p:ph idx="1"/>
          </p:nvPr>
        </p:nvSpPr>
        <p:spPr>
          <a:xfrm>
            <a:off x="2203561" y="2582320"/>
            <a:ext cx="1792704" cy="423250"/>
          </a:xfrm>
        </p:spPr>
        <p:txBody>
          <a:bodyPr>
            <a:normAutofit fontScale="40000" lnSpcReduction="20000"/>
          </a:bodyPr>
          <a:lstStyle/>
          <a:p>
            <a:pPr marL="0" indent="0">
              <a:buNone/>
            </a:pPr>
            <a:r>
              <a:rPr lang="en-US" sz="6000" b="0" dirty="0"/>
              <a:t>Education:</a:t>
            </a:r>
            <a:r>
              <a:rPr lang="en-US" b="0" dirty="0"/>
              <a:t> </a:t>
            </a:r>
          </a:p>
        </p:txBody>
      </p:sp>
      <p:pic>
        <p:nvPicPr>
          <p:cNvPr id="6" name="Picture 6" descr="Boise State Logo">
            <a:extLst>
              <a:ext uri="{FF2B5EF4-FFF2-40B4-BE49-F238E27FC236}">
                <a16:creationId xmlns:a16="http://schemas.microsoft.com/office/drawing/2014/main" id="{4A26BAC2-42CD-EA1A-7F41-9F4C7EA639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5411" y="2581876"/>
            <a:ext cx="781803" cy="56678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171C0F6-09B2-AC4D-6D28-D335C4DC52EC}"/>
              </a:ext>
            </a:extLst>
          </p:cNvPr>
          <p:cNvSpPr txBox="1"/>
          <p:nvPr/>
        </p:nvSpPr>
        <p:spPr>
          <a:xfrm flipH="1">
            <a:off x="5127774" y="2375430"/>
            <a:ext cx="58907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ptos" panose="02110004020202020204"/>
                <a:ea typeface="+mn-ea"/>
                <a:cs typeface="+mn-cs"/>
              </a:rPr>
              <a:t>B.A. Communication</a:t>
            </a:r>
          </a:p>
        </p:txBody>
      </p:sp>
      <p:sp>
        <p:nvSpPr>
          <p:cNvPr id="19" name="TextBox 18">
            <a:extLst>
              <a:ext uri="{FF2B5EF4-FFF2-40B4-BE49-F238E27FC236}">
                <a16:creationId xmlns:a16="http://schemas.microsoft.com/office/drawing/2014/main" id="{232E5D36-B2F9-3E7D-BFA3-FD3BCA26EADD}"/>
              </a:ext>
            </a:extLst>
          </p:cNvPr>
          <p:cNvSpPr txBox="1"/>
          <p:nvPr/>
        </p:nvSpPr>
        <p:spPr>
          <a:xfrm>
            <a:off x="5146122" y="2804413"/>
            <a:ext cx="58723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ptos" panose="02110004020202020204"/>
                <a:ea typeface="+mn-ea"/>
                <a:cs typeface="+mn-cs"/>
              </a:rPr>
              <a:t>M.S. Human Performance Technology</a:t>
            </a:r>
          </a:p>
        </p:txBody>
      </p:sp>
      <p:sp>
        <p:nvSpPr>
          <p:cNvPr id="23" name="TextBox 22">
            <a:extLst>
              <a:ext uri="{FF2B5EF4-FFF2-40B4-BE49-F238E27FC236}">
                <a16:creationId xmlns:a16="http://schemas.microsoft.com/office/drawing/2014/main" id="{ADE7B8ED-0527-B9C9-0A1E-80E189D4FD95}"/>
              </a:ext>
            </a:extLst>
          </p:cNvPr>
          <p:cNvSpPr txBox="1"/>
          <p:nvPr/>
        </p:nvSpPr>
        <p:spPr>
          <a:xfrm>
            <a:off x="2203560" y="3664812"/>
            <a:ext cx="12783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ptos" panose="02110004020202020204"/>
                <a:ea typeface="+mn-ea"/>
                <a:cs typeface="+mn-cs"/>
              </a:rPr>
              <a:t>Career:</a:t>
            </a:r>
          </a:p>
        </p:txBody>
      </p:sp>
      <p:pic>
        <p:nvPicPr>
          <p:cNvPr id="26" name="Picture 6" descr="Boise State Logo">
            <a:extLst>
              <a:ext uri="{FF2B5EF4-FFF2-40B4-BE49-F238E27FC236}">
                <a16:creationId xmlns:a16="http://schemas.microsoft.com/office/drawing/2014/main" id="{8B81C845-7531-043A-BC9D-11E3A13206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6252" y="3676165"/>
            <a:ext cx="781804" cy="56678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BE545ED-654F-2180-DC37-D0376894A10B}"/>
              </a:ext>
            </a:extLst>
          </p:cNvPr>
          <p:cNvSpPr txBox="1"/>
          <p:nvPr/>
        </p:nvSpPr>
        <p:spPr>
          <a:xfrm>
            <a:off x="5146122" y="3544060"/>
            <a:ext cx="27176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ptos" panose="02110004020202020204"/>
                <a:ea typeface="+mn-ea"/>
                <a:cs typeface="+mn-cs"/>
              </a:rPr>
              <a:t>Communication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ptos" panose="02110004020202020204"/>
                <a:ea typeface="+mn-ea"/>
                <a:cs typeface="+mn-cs"/>
              </a:rPr>
              <a:t>Dispute Resolution</a:t>
            </a:r>
          </a:p>
        </p:txBody>
      </p:sp>
      <p:pic>
        <p:nvPicPr>
          <p:cNvPr id="3" name="Picture 12" descr="College of Western Idaho Logo">
            <a:extLst>
              <a:ext uri="{FF2B5EF4-FFF2-40B4-BE49-F238E27FC236}">
                <a16:creationId xmlns:a16="http://schemas.microsoft.com/office/drawing/2014/main" id="{3C94142A-C9BC-ADEF-55EC-3770C543444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500" t="16667" r="31667" b="16027"/>
          <a:stretch/>
        </p:blipFill>
        <p:spPr bwMode="auto">
          <a:xfrm>
            <a:off x="8111826" y="3687805"/>
            <a:ext cx="561569" cy="55376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A0A4545-1DD7-65B9-74EA-BC0716D5AA2C}"/>
              </a:ext>
            </a:extLst>
          </p:cNvPr>
          <p:cNvSpPr txBox="1"/>
          <p:nvPr/>
        </p:nvSpPr>
        <p:spPr>
          <a:xfrm>
            <a:off x="8901127" y="3480147"/>
            <a:ext cx="15872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ptos" panose="02110004020202020204"/>
                <a:ea typeface="+mn-ea"/>
                <a:cs typeface="+mn-cs"/>
              </a:rPr>
              <a:t>Founding Faculty</a:t>
            </a:r>
          </a:p>
        </p:txBody>
      </p:sp>
      <p:pic>
        <p:nvPicPr>
          <p:cNvPr id="9" name="Picture 8" descr="Relationsmart logo">
            <a:extLst>
              <a:ext uri="{FF2B5EF4-FFF2-40B4-BE49-F238E27FC236}">
                <a16:creationId xmlns:a16="http://schemas.microsoft.com/office/drawing/2014/main" id="{12222B64-48A6-3C21-9BFB-F5F314A0E5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9460" y="4518894"/>
            <a:ext cx="901791" cy="830997"/>
          </a:xfrm>
          <a:prstGeom prst="rect">
            <a:avLst/>
          </a:prstGeom>
          <a:solidFill>
            <a:schemeClr val="bg1"/>
          </a:solidFill>
        </p:spPr>
      </p:pic>
      <p:sp>
        <p:nvSpPr>
          <p:cNvPr id="31" name="TextBox 30">
            <a:extLst>
              <a:ext uri="{FF2B5EF4-FFF2-40B4-BE49-F238E27FC236}">
                <a16:creationId xmlns:a16="http://schemas.microsoft.com/office/drawing/2014/main" id="{02024B25-102B-3892-0CA4-F6CEA41DFA4B}"/>
              </a:ext>
            </a:extLst>
          </p:cNvPr>
          <p:cNvSpPr txBox="1"/>
          <p:nvPr/>
        </p:nvSpPr>
        <p:spPr>
          <a:xfrm>
            <a:off x="5127774" y="4558678"/>
            <a:ext cx="6366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ptos" panose="02110004020202020204"/>
                <a:ea typeface="+mn-ea"/>
                <a:cs typeface="+mn-cs"/>
              </a:rPr>
              <a:t>Mediator</a:t>
            </a:r>
            <a:r>
              <a:rPr kumimoji="0" lang="en-US" sz="2400" b="0" i="0" u="none" strike="noStrike" kern="1200" cap="none" spc="0" normalizeH="0" baseline="0" noProof="0" dirty="0">
                <a:ln>
                  <a:noFill/>
                </a:ln>
                <a:solidFill>
                  <a:srgbClr val="000000"/>
                </a:solidFill>
                <a:effectLst/>
                <a:uLnTx/>
                <a:uFillTx/>
                <a:latin typeface="Aptos" panose="02110004020202020204"/>
                <a:ea typeface="+mn-ea"/>
                <a:cs typeface="+mn-cs"/>
              </a:rPr>
              <a:t>/ </a:t>
            </a:r>
            <a:r>
              <a:rPr kumimoji="0" lang="en-US" sz="2400" b="0" i="0" u="none" strike="noStrike" kern="1200" cap="none" spc="0" normalizeH="0" baseline="0" noProof="0" dirty="0">
                <a:ln>
                  <a:noFill/>
                </a:ln>
                <a:solidFill>
                  <a:srgbClr val="FFFFFF"/>
                </a:solidFill>
                <a:effectLst/>
                <a:uLnTx/>
                <a:uFillTx/>
                <a:latin typeface="Aptos" panose="02110004020202020204"/>
                <a:ea typeface="+mn-ea"/>
                <a:cs typeface="+mn-cs"/>
              </a:rPr>
              <a:t>Facilitator – IMA President </a:t>
            </a:r>
            <a:endParaRPr lang="en-US" sz="2400" dirty="0">
              <a:solidFill>
                <a:srgbClr val="FFFFFF"/>
              </a:solidFill>
              <a:latin typeface="Aptos" panose="0211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FF"/>
                </a:solidFill>
                <a:latin typeface="Aptos" panose="02110004020202020204"/>
              </a:rPr>
              <a:t>Performance Consultant</a:t>
            </a:r>
            <a:endParaRPr kumimoji="0" lang="en-US" sz="2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8" name="Picture 7" descr="CADRE Logo">
            <a:extLst>
              <a:ext uri="{FF2B5EF4-FFF2-40B4-BE49-F238E27FC236}">
                <a16:creationId xmlns:a16="http://schemas.microsoft.com/office/drawing/2014/main" id="{B31BA87A-1695-5452-7F46-BB685D2497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1569" y="5666040"/>
            <a:ext cx="855434" cy="606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90E0E65B-4BBF-2F6B-9C73-6B0015C07BB6}"/>
              </a:ext>
            </a:extLst>
          </p:cNvPr>
          <p:cNvSpPr txBox="1"/>
          <p:nvPr/>
        </p:nvSpPr>
        <p:spPr>
          <a:xfrm>
            <a:off x="5146122" y="5719884"/>
            <a:ext cx="34338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ptos" panose="02110004020202020204"/>
                <a:ea typeface="+mn-ea"/>
                <a:cs typeface="+mn-cs"/>
              </a:rPr>
              <a:t>Senior Consultant</a:t>
            </a:r>
          </a:p>
        </p:txBody>
      </p:sp>
    </p:spTree>
    <p:extLst>
      <p:ext uri="{BB962C8B-B14F-4D97-AF65-F5344CB8AC3E}">
        <p14:creationId xmlns:p14="http://schemas.microsoft.com/office/powerpoint/2010/main" val="47045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359CD-B530-EC4C-9EF7-5366B0876BA5}"/>
              </a:ext>
            </a:extLst>
          </p:cNvPr>
          <p:cNvSpPr>
            <a:spLocks noGrp="1"/>
          </p:cNvSpPr>
          <p:nvPr>
            <p:ph type="title"/>
          </p:nvPr>
        </p:nvSpPr>
        <p:spPr>
          <a:xfrm>
            <a:off x="2246664" y="220630"/>
            <a:ext cx="8675703" cy="787400"/>
          </a:xfrm>
          <a:solidFill>
            <a:srgbClr val="15334B"/>
          </a:solidFill>
        </p:spPr>
        <p:txBody>
          <a:bodyPr vert="horz" lIns="91440" tIns="45720" rIns="91440" bIns="45720" rtlCol="0" anchor="ctr">
            <a:normAutofit/>
          </a:bodyPr>
          <a:lstStyle/>
          <a:p>
            <a:r>
              <a:rPr lang="en-US" kern="0" dirty="0">
                <a:solidFill>
                  <a:srgbClr val="FFFFFF"/>
                </a:solidFill>
                <a:effectLst/>
                <a:cs typeface="Times New Roman" panose="02020603050405020304" pitchFamily="18" charset="0"/>
              </a:rPr>
              <a:t>Structural Conflict</a:t>
            </a:r>
          </a:p>
        </p:txBody>
      </p:sp>
      <p:sp>
        <p:nvSpPr>
          <p:cNvPr id="3" name="TextBox 2">
            <a:extLst>
              <a:ext uri="{FF2B5EF4-FFF2-40B4-BE49-F238E27FC236}">
                <a16:creationId xmlns:a16="http://schemas.microsoft.com/office/drawing/2014/main" id="{5050B653-D01F-0D5D-2FCC-B2416AE1B04E}"/>
              </a:ext>
            </a:extLst>
          </p:cNvPr>
          <p:cNvSpPr txBox="1"/>
          <p:nvPr/>
        </p:nvSpPr>
        <p:spPr>
          <a:xfrm>
            <a:off x="1664677" y="1227992"/>
            <a:ext cx="8769175" cy="5111336"/>
          </a:xfrm>
          <a:prstGeom prst="rect">
            <a:avLst/>
          </a:prstGeom>
          <a:noFill/>
        </p:spPr>
        <p:txBody>
          <a:bodyPr wrap="square" rtlCol="0">
            <a:spAutoFit/>
          </a:bodyPr>
          <a:lstStyle/>
          <a:p>
            <a:pPr>
              <a:lnSpc>
                <a:spcPct val="107000"/>
              </a:lnSpc>
              <a:spcAft>
                <a:spcPts val="800"/>
              </a:spcAft>
              <a:buSzPts val="1000"/>
              <a:tabLst>
                <a:tab pos="457200" algn="l"/>
              </a:tabLst>
            </a:pPr>
            <a:r>
              <a:rPr lang="en-US" sz="2400" b="1" kern="0" dirty="0">
                <a:latin typeface="Candara" panose="020E0502030303020204" pitchFamily="34" charset="0"/>
                <a:ea typeface="Times New Roman" panose="02020603050405020304" pitchFamily="18" charset="0"/>
                <a:cs typeface="Times New Roman" panose="02020603050405020304" pitchFamily="18" charset="0"/>
              </a:rPr>
              <a:t>Questions to identify power imbalances:</a:t>
            </a:r>
            <a:endParaRPr lang="en-US" sz="2400" kern="100" dirty="0">
              <a:latin typeface="Candara" panose="020E0502030303020204" pitchFamily="34" charset="0"/>
              <a:ea typeface="Calibri" panose="020F0502020204030204" pitchFamily="34" charset="0"/>
              <a:cs typeface="Times New Roman" panose="02020603050405020304" pitchFamily="18" charset="0"/>
            </a:endParaRP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"How do you feel about your ability to affect this situation?"</a:t>
            </a: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“How included do you feel in the IEP decisions?”</a:t>
            </a: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“Do you believe that you have access to the information you need to participate effectively?”</a:t>
            </a:r>
          </a:p>
          <a:p>
            <a:pPr>
              <a:lnSpc>
                <a:spcPct val="107000"/>
              </a:lnSpc>
              <a:spcAft>
                <a:spcPts val="800"/>
              </a:spcAft>
              <a:buSzPts val="1000"/>
              <a:tabLst>
                <a:tab pos="457200" algn="l"/>
              </a:tabLst>
            </a:pPr>
            <a:endParaRPr lang="en-US" sz="2400" b="1" kern="0" dirty="0">
              <a:latin typeface="Candara" panose="020E0502030303020204" pitchFamily="34" charset="0"/>
              <a:ea typeface="Times New Roman" panose="02020603050405020304" pitchFamily="18" charset="0"/>
              <a:cs typeface="Times New Roman" panose="02020603050405020304" pitchFamily="18" charset="0"/>
            </a:endParaRPr>
          </a:p>
          <a:p>
            <a:pPr>
              <a:lnSpc>
                <a:spcPct val="107000"/>
              </a:lnSpc>
              <a:spcAft>
                <a:spcPts val="800"/>
              </a:spcAft>
              <a:buSzPts val="1000"/>
              <a:tabLst>
                <a:tab pos="457200" algn="l"/>
              </a:tabLst>
            </a:pPr>
            <a:r>
              <a:rPr lang="en-US" sz="2400" b="1" kern="0" dirty="0">
                <a:latin typeface="Candara" panose="020E0502030303020204" pitchFamily="34" charset="0"/>
                <a:ea typeface="Times New Roman" panose="02020603050405020304" pitchFamily="18" charset="0"/>
                <a:cs typeface="Times New Roman" panose="02020603050405020304" pitchFamily="18" charset="0"/>
              </a:rPr>
              <a:t>Questions to explore options for change:</a:t>
            </a:r>
            <a:endParaRPr lang="en-US" sz="2400" kern="100" dirty="0">
              <a:latin typeface="Candara" panose="020E0502030303020204" pitchFamily="34" charset="0"/>
              <a:ea typeface="Calibri" panose="020F0502020204030204" pitchFamily="34" charset="0"/>
              <a:cs typeface="Times New Roman" panose="02020603050405020304" pitchFamily="18" charset="0"/>
            </a:endParaRP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"What changes could be made to improve communication?"</a:t>
            </a: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"What kind of barriers do you face in solving this situation?"</a:t>
            </a: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“Could you offer your ideas for a short-term solution and then we can come back to see how it worked?”</a:t>
            </a:r>
          </a:p>
        </p:txBody>
      </p:sp>
    </p:spTree>
    <p:extLst>
      <p:ext uri="{BB962C8B-B14F-4D97-AF65-F5344CB8AC3E}">
        <p14:creationId xmlns:p14="http://schemas.microsoft.com/office/powerpoint/2010/main" val="30210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359CD-B530-EC4C-9EF7-5366B0876BA5}"/>
              </a:ext>
            </a:extLst>
          </p:cNvPr>
          <p:cNvSpPr>
            <a:spLocks noGrp="1"/>
          </p:cNvSpPr>
          <p:nvPr>
            <p:ph type="title"/>
          </p:nvPr>
        </p:nvSpPr>
        <p:spPr>
          <a:xfrm>
            <a:off x="2200134" y="154710"/>
            <a:ext cx="8818867" cy="805873"/>
          </a:xfrm>
          <a:solidFill>
            <a:schemeClr val="bg1"/>
          </a:solidFill>
        </p:spPr>
        <p:txBody>
          <a:bodyPr vert="horz" lIns="91440" tIns="45720" rIns="91440" bIns="45720" rtlCol="0" anchor="ctr">
            <a:normAutofit/>
          </a:bodyPr>
          <a:lstStyle/>
          <a:p>
            <a:r>
              <a:rPr lang="en-US" kern="0" dirty="0">
                <a:effectLst/>
                <a:cs typeface="Times New Roman" panose="02020603050405020304" pitchFamily="18" charset="0"/>
              </a:rPr>
              <a:t> Interest Conflict</a:t>
            </a:r>
          </a:p>
        </p:txBody>
      </p:sp>
      <p:sp>
        <p:nvSpPr>
          <p:cNvPr id="3" name="TextBox 2">
            <a:extLst>
              <a:ext uri="{FF2B5EF4-FFF2-40B4-BE49-F238E27FC236}">
                <a16:creationId xmlns:a16="http://schemas.microsoft.com/office/drawing/2014/main" id="{1D6DAFA2-CFD6-4CE5-D0F0-EA9753E370C8}"/>
              </a:ext>
            </a:extLst>
          </p:cNvPr>
          <p:cNvSpPr txBox="1"/>
          <p:nvPr/>
        </p:nvSpPr>
        <p:spPr>
          <a:xfrm>
            <a:off x="1819565" y="960583"/>
            <a:ext cx="8685869" cy="5592621"/>
          </a:xfrm>
          <a:prstGeom prst="rect">
            <a:avLst/>
          </a:prstGeom>
          <a:noFill/>
        </p:spPr>
        <p:txBody>
          <a:bodyPr wrap="square" rtlCol="0">
            <a:spAutoFit/>
          </a:bodyPr>
          <a:lstStyle/>
          <a:p>
            <a:pPr>
              <a:lnSpc>
                <a:spcPct val="107000"/>
              </a:lnSpc>
              <a:spcAft>
                <a:spcPts val="800"/>
              </a:spcAft>
              <a:buSzPts val="1000"/>
              <a:tabLst>
                <a:tab pos="457200" algn="l"/>
              </a:tabLst>
            </a:pPr>
            <a:r>
              <a:rPr lang="en-US" sz="2400" b="1" kern="0" dirty="0">
                <a:latin typeface="Candara" panose="020E0502030303020204" pitchFamily="34" charset="0"/>
                <a:ea typeface="Times New Roman" panose="02020603050405020304" pitchFamily="18" charset="0"/>
                <a:cs typeface="Times New Roman" panose="02020603050405020304" pitchFamily="18" charset="0"/>
              </a:rPr>
              <a:t>Questions to uncover underlying needs:</a:t>
            </a:r>
            <a:endParaRPr lang="en-US" sz="2400" kern="100" dirty="0">
              <a:latin typeface="Candara" panose="020E0502030303020204" pitchFamily="34" charset="0"/>
              <a:ea typeface="Calibri" panose="020F0502020204030204" pitchFamily="34" charset="0"/>
              <a:cs typeface="Times New Roman" panose="02020603050405020304" pitchFamily="18" charset="0"/>
            </a:endParaRP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“What do you hope to accomplish this semester for your child?”</a:t>
            </a: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“What is your most pressing concern?"</a:t>
            </a: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“What does a good outcome look like to you?"</a:t>
            </a:r>
          </a:p>
          <a:p>
            <a:pPr>
              <a:lnSpc>
                <a:spcPct val="107000"/>
              </a:lnSpc>
              <a:spcAft>
                <a:spcPts val="800"/>
              </a:spcAft>
              <a:buSzPts val="1000"/>
              <a:tabLst>
                <a:tab pos="457200" algn="l"/>
              </a:tabLst>
            </a:pPr>
            <a:endParaRPr lang="en-US" sz="2400" b="1" kern="0" dirty="0">
              <a:latin typeface="Candara" panose="020E0502030303020204" pitchFamily="34" charset="0"/>
              <a:cs typeface="Times New Roman" panose="02020603050405020304" pitchFamily="18" charset="0"/>
            </a:endParaRPr>
          </a:p>
          <a:p>
            <a:pPr>
              <a:lnSpc>
                <a:spcPct val="107000"/>
              </a:lnSpc>
              <a:spcAft>
                <a:spcPts val="800"/>
              </a:spcAft>
              <a:buSzPts val="1000"/>
              <a:tabLst>
                <a:tab pos="457200" algn="l"/>
              </a:tabLst>
            </a:pPr>
            <a:r>
              <a:rPr lang="en-US" sz="2400" b="1" kern="0" dirty="0">
                <a:latin typeface="Candara" panose="020E0502030303020204" pitchFamily="34" charset="0"/>
                <a:cs typeface="Times New Roman" panose="02020603050405020304" pitchFamily="18" charset="0"/>
              </a:rPr>
              <a:t>Questions to explore common ground:</a:t>
            </a: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“Are there things that you and the school already agree on?”</a:t>
            </a: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“Do you have any solutions in mind that might be easy to agree upon?”</a:t>
            </a: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“What constraints do you think the school has in this matter?”</a:t>
            </a: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“Are there any solutions that meet your child’s needs and address the school’s concerns?”</a:t>
            </a:r>
          </a:p>
        </p:txBody>
      </p:sp>
    </p:spTree>
    <p:extLst>
      <p:ext uri="{BB962C8B-B14F-4D97-AF65-F5344CB8AC3E}">
        <p14:creationId xmlns:p14="http://schemas.microsoft.com/office/powerpoint/2010/main" val="216131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359CD-B530-EC4C-9EF7-5366B0876BA5}"/>
              </a:ext>
            </a:extLst>
          </p:cNvPr>
          <p:cNvSpPr>
            <a:spLocks noGrp="1"/>
          </p:cNvSpPr>
          <p:nvPr>
            <p:ph type="title"/>
          </p:nvPr>
        </p:nvSpPr>
        <p:spPr>
          <a:xfrm>
            <a:off x="1824183" y="136236"/>
            <a:ext cx="8675703" cy="842818"/>
          </a:xfrm>
          <a:solidFill>
            <a:srgbClr val="202254"/>
          </a:solidFill>
        </p:spPr>
        <p:txBody>
          <a:bodyPr vert="horz" lIns="91440" tIns="45720" rIns="91440" bIns="45720" rtlCol="0" anchor="ctr">
            <a:normAutofit/>
          </a:bodyPr>
          <a:lstStyle/>
          <a:p>
            <a:r>
              <a:rPr lang="en-US" kern="0" dirty="0">
                <a:solidFill>
                  <a:srgbClr val="FFFFFF"/>
                </a:solidFill>
                <a:effectLst/>
                <a:cs typeface="Times New Roman" panose="02020603050405020304" pitchFamily="18" charset="0"/>
              </a:rPr>
              <a:t>Values Conflict</a:t>
            </a:r>
          </a:p>
        </p:txBody>
      </p:sp>
      <p:sp>
        <p:nvSpPr>
          <p:cNvPr id="5" name="TextBox 4">
            <a:extLst>
              <a:ext uri="{FF2B5EF4-FFF2-40B4-BE49-F238E27FC236}">
                <a16:creationId xmlns:a16="http://schemas.microsoft.com/office/drawing/2014/main" id="{F4ED58F0-10DE-9CDB-4236-733F929DE5E8}"/>
              </a:ext>
            </a:extLst>
          </p:cNvPr>
          <p:cNvSpPr txBox="1"/>
          <p:nvPr/>
        </p:nvSpPr>
        <p:spPr>
          <a:xfrm>
            <a:off x="1817255" y="1246909"/>
            <a:ext cx="8557491" cy="4992264"/>
          </a:xfrm>
          <a:prstGeom prst="rect">
            <a:avLst/>
          </a:prstGeom>
          <a:noFill/>
        </p:spPr>
        <p:txBody>
          <a:bodyPr wrap="square" rtlCol="0">
            <a:spAutoFit/>
          </a:bodyPr>
          <a:lstStyle/>
          <a:p>
            <a:pPr>
              <a:lnSpc>
                <a:spcPct val="107000"/>
              </a:lnSpc>
              <a:spcAft>
                <a:spcPts val="800"/>
              </a:spcAft>
              <a:buSzPts val="1000"/>
              <a:tabLst>
                <a:tab pos="457200" algn="l"/>
              </a:tabLst>
            </a:pPr>
            <a:r>
              <a:rPr lang="en-US" sz="2400" b="1" kern="0" dirty="0">
                <a:latin typeface="Candara" panose="020E0502030303020204" pitchFamily="34" charset="0"/>
                <a:cs typeface="Times New Roman" panose="02020603050405020304" pitchFamily="18" charset="0"/>
              </a:rPr>
              <a:t>Questions to understand values:</a:t>
            </a: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"What is the most critical goal for Jackie’s success?"</a:t>
            </a: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“Do you have any family or cultural values that we need to understand and honor?”</a:t>
            </a: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"Can you explain the importance that transparency holds for you?"</a:t>
            </a: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“Which of those ideas would you prioritize?”</a:t>
            </a:r>
          </a:p>
          <a:p>
            <a:pPr>
              <a:lnSpc>
                <a:spcPct val="107000"/>
              </a:lnSpc>
              <a:spcAft>
                <a:spcPts val="800"/>
              </a:spcAft>
              <a:buSzPts val="1000"/>
              <a:tabLst>
                <a:tab pos="457200" algn="l"/>
              </a:tabLst>
            </a:pPr>
            <a:r>
              <a:rPr lang="en-US" sz="2400" b="1" kern="0" dirty="0">
                <a:latin typeface="Candara" panose="020E0502030303020204" pitchFamily="34" charset="0"/>
                <a:cs typeface="Times New Roman" panose="02020603050405020304" pitchFamily="18" charset="0"/>
              </a:rPr>
              <a:t>Questions to find common ground:</a:t>
            </a: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"Are there any shared values that we can build upon?"</a:t>
            </a:r>
          </a:p>
          <a:p>
            <a:pPr marL="400050" lvl="1" indent="-238125">
              <a:lnSpc>
                <a:spcPct val="107000"/>
              </a:lnSpc>
              <a:spcAft>
                <a:spcPts val="800"/>
              </a:spcAft>
              <a:buSzPts val="1000"/>
              <a:buFont typeface="Arial" panose="020B0604020202020204" pitchFamily="34" charset="0"/>
              <a:buChar char="•"/>
              <a:tabLst>
                <a:tab pos="914400" algn="l"/>
              </a:tabLst>
            </a:pPr>
            <a:r>
              <a:rPr lang="en-US" sz="2300" kern="0" dirty="0">
                <a:latin typeface="Candara" panose="020E0502030303020204" pitchFamily="34" charset="0"/>
                <a:cs typeface="Times New Roman" panose="02020603050405020304" pitchFamily="18" charset="0"/>
              </a:rPr>
              <a:t>“Is there a difference between your view and the school’s view of the critical goal for Jaida?"</a:t>
            </a:r>
          </a:p>
        </p:txBody>
      </p:sp>
    </p:spTree>
    <p:extLst>
      <p:ext uri="{BB962C8B-B14F-4D97-AF65-F5344CB8AC3E}">
        <p14:creationId xmlns:p14="http://schemas.microsoft.com/office/powerpoint/2010/main" val="375436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eel cut into five equal wedges labeled: Data (facts, evidence, procedures), Interests (needs, goals, concerns), Structural (roles, resources, rules, time), Values (beliefs, principles, identity), and Relationship (history, trust, communication). The diagram communicates that disputes may arise from one or more of these sources at the same time, guiding users to ask clarifying questions in each area rather than treating the conflict as a single issue.">
            <a:extLst>
              <a:ext uri="{FF2B5EF4-FFF2-40B4-BE49-F238E27FC236}">
                <a16:creationId xmlns:a16="http://schemas.microsoft.com/office/drawing/2014/main" id="{69F99D0A-4556-8612-9879-4A9C016038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39808" y="3265049"/>
            <a:ext cx="3613093" cy="3477689"/>
          </a:xfrm>
          <a:prstGeom prst="rect">
            <a:avLst/>
          </a:prstGeom>
        </p:spPr>
      </p:pic>
      <p:sp>
        <p:nvSpPr>
          <p:cNvPr id="2" name="Title 1">
            <a:extLst>
              <a:ext uri="{FF2B5EF4-FFF2-40B4-BE49-F238E27FC236}">
                <a16:creationId xmlns:a16="http://schemas.microsoft.com/office/drawing/2014/main" id="{A096C57D-578B-BA8C-64BD-D9FF4D739356}"/>
              </a:ext>
            </a:extLst>
          </p:cNvPr>
          <p:cNvSpPr>
            <a:spLocks noGrp="1"/>
          </p:cNvSpPr>
          <p:nvPr>
            <p:ph type="title"/>
          </p:nvPr>
        </p:nvSpPr>
        <p:spPr/>
        <p:txBody>
          <a:bodyPr/>
          <a:lstStyle/>
          <a:p>
            <a:r>
              <a:rPr lang="en-US" dirty="0"/>
              <a:t>Exercise: Reading Supports Not Implemented Consistently</a:t>
            </a:r>
          </a:p>
        </p:txBody>
      </p:sp>
      <p:sp>
        <p:nvSpPr>
          <p:cNvPr id="3" name="Content Placeholder 2">
            <a:extLst>
              <a:ext uri="{FF2B5EF4-FFF2-40B4-BE49-F238E27FC236}">
                <a16:creationId xmlns:a16="http://schemas.microsoft.com/office/drawing/2014/main" id="{43EB6923-8DE5-AE42-4372-4E819CEBA24D}"/>
              </a:ext>
            </a:extLst>
          </p:cNvPr>
          <p:cNvSpPr>
            <a:spLocks noGrp="1"/>
          </p:cNvSpPr>
          <p:nvPr>
            <p:ph idx="1"/>
          </p:nvPr>
        </p:nvSpPr>
        <p:spPr>
          <a:xfrm>
            <a:off x="399495" y="1520502"/>
            <a:ext cx="10901868" cy="4457098"/>
          </a:xfrm>
        </p:spPr>
        <p:txBody>
          <a:bodyPr>
            <a:normAutofit/>
          </a:bodyPr>
          <a:lstStyle/>
          <a:p>
            <a:pPr marL="0" indent="0">
              <a:buNone/>
            </a:pPr>
            <a:r>
              <a:rPr lang="en-US" sz="2400" dirty="0"/>
              <a:t>Scenario:</a:t>
            </a:r>
          </a:p>
          <a:p>
            <a:pPr marL="0" indent="0">
              <a:buNone/>
            </a:pPr>
            <a:r>
              <a:rPr lang="en-US" sz="2400" b="0" dirty="0"/>
              <a:t>A parent says their 4th grader isn’t getting the agreed small-group reading intervention and extended time. The teacher says it happens “most days,” but intervention logs are incomplete. The parent fears regression; the teacher cites tight schedules and staff absences. </a:t>
            </a:r>
          </a:p>
        </p:txBody>
      </p:sp>
      <p:sp>
        <p:nvSpPr>
          <p:cNvPr id="5" name="TextBox 4">
            <a:extLst>
              <a:ext uri="{FF2B5EF4-FFF2-40B4-BE49-F238E27FC236}">
                <a16:creationId xmlns:a16="http://schemas.microsoft.com/office/drawing/2014/main" id="{DB90526E-DEB3-0EED-702E-79F415208324}"/>
              </a:ext>
            </a:extLst>
          </p:cNvPr>
          <p:cNvSpPr txBox="1"/>
          <p:nvPr/>
        </p:nvSpPr>
        <p:spPr>
          <a:xfrm>
            <a:off x="6096000" y="3516284"/>
            <a:ext cx="5311833" cy="2677656"/>
          </a:xfrm>
          <a:prstGeom prst="rect">
            <a:avLst/>
          </a:prstGeom>
          <a:noFill/>
        </p:spPr>
        <p:txBody>
          <a:bodyPr wrap="square" rtlCol="0">
            <a:spAutoFit/>
          </a:bodyPr>
          <a:lstStyle/>
          <a:p>
            <a:r>
              <a:rPr lang="en-US" sz="2400" dirty="0"/>
              <a:t>Assignment: </a:t>
            </a:r>
          </a:p>
          <a:p>
            <a:pPr marL="457200" indent="-457200">
              <a:buAutoNum type="arabicPeriod"/>
            </a:pPr>
            <a:r>
              <a:rPr lang="en-US" sz="2400" dirty="0"/>
              <a:t>In your group, decide which of Moore’s categories you should address</a:t>
            </a:r>
          </a:p>
          <a:p>
            <a:pPr marL="457200" indent="-457200">
              <a:buAutoNum type="arabicPeriod"/>
            </a:pPr>
            <a:r>
              <a:rPr lang="en-US" sz="2400" dirty="0"/>
              <a:t>Validate the parent and the teacher.</a:t>
            </a:r>
          </a:p>
          <a:p>
            <a:pPr marL="457200" indent="-457200">
              <a:buAutoNum type="arabicPeriod"/>
            </a:pPr>
            <a:r>
              <a:rPr lang="en-US" sz="2400" dirty="0"/>
              <a:t>Design three or four good questions as follow-ups using “The Circle”</a:t>
            </a:r>
          </a:p>
        </p:txBody>
      </p:sp>
    </p:spTree>
    <p:extLst>
      <p:ext uri="{BB962C8B-B14F-4D97-AF65-F5344CB8AC3E}">
        <p14:creationId xmlns:p14="http://schemas.microsoft.com/office/powerpoint/2010/main" val="670272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209F0-43CD-2C64-F129-B8F54A61D119}"/>
              </a:ext>
            </a:extLst>
          </p:cNvPr>
          <p:cNvSpPr>
            <a:spLocks noGrp="1"/>
          </p:cNvSpPr>
          <p:nvPr>
            <p:ph type="title"/>
          </p:nvPr>
        </p:nvSpPr>
        <p:spPr/>
        <p:txBody>
          <a:bodyPr/>
          <a:lstStyle/>
          <a:p>
            <a:r>
              <a:rPr lang="en-US" dirty="0"/>
              <a:t>Exercise: Placement Disagreement (LRE vs. Support Intensity)</a:t>
            </a:r>
          </a:p>
        </p:txBody>
      </p:sp>
      <p:sp>
        <p:nvSpPr>
          <p:cNvPr id="3" name="Content Placeholder 2">
            <a:extLst>
              <a:ext uri="{FF2B5EF4-FFF2-40B4-BE49-F238E27FC236}">
                <a16:creationId xmlns:a16="http://schemas.microsoft.com/office/drawing/2014/main" id="{4418EA6F-15C9-960D-D69B-A1A511CEFFED}"/>
              </a:ext>
            </a:extLst>
          </p:cNvPr>
          <p:cNvSpPr>
            <a:spLocks noGrp="1"/>
          </p:cNvSpPr>
          <p:nvPr>
            <p:ph idx="1"/>
          </p:nvPr>
        </p:nvSpPr>
        <p:spPr/>
        <p:txBody>
          <a:bodyPr>
            <a:normAutofit/>
          </a:bodyPr>
          <a:lstStyle/>
          <a:p>
            <a:pPr marL="0" indent="0">
              <a:buNone/>
            </a:pPr>
            <a:r>
              <a:rPr lang="en-US" sz="2400" dirty="0"/>
              <a:t>Scenario:</a:t>
            </a:r>
          </a:p>
          <a:p>
            <a:pPr marL="0" indent="0">
              <a:buNone/>
            </a:pPr>
            <a:r>
              <a:rPr lang="en-US" sz="2400" b="0" dirty="0"/>
              <a:t>The team proposes a specialized program for math and literacy. The parent wants the student in the general education classroom with push-in support, citing social inclusion. The special educator worries current supports aren’t enough to meet goals.</a:t>
            </a:r>
          </a:p>
          <a:p>
            <a:pPr marL="0" indent="0">
              <a:buNone/>
            </a:pPr>
            <a:endParaRPr lang="en-US" sz="2400" b="0" dirty="0"/>
          </a:p>
        </p:txBody>
      </p:sp>
      <p:pic>
        <p:nvPicPr>
          <p:cNvPr id="4" name="Picture 3" descr="A wheel cut into five equal wedges labeled: Data (facts, evidence, procedures), Interests (needs, goals, concerns), Structural (roles, resources, rules, time), Values (beliefs, principles, identity), and Relationship (history, trust, communication). The diagram communicates that disputes may arise from one or more of these sources at the same time, guiding users to ask clarifying questions in each area rather than treating the conflict as a single issue.">
            <a:extLst>
              <a:ext uri="{FF2B5EF4-FFF2-40B4-BE49-F238E27FC236}">
                <a16:creationId xmlns:a16="http://schemas.microsoft.com/office/drawing/2014/main" id="{DB36BC59-7981-18BD-C853-7D0852B2A7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47874" y="3226657"/>
            <a:ext cx="3493842" cy="3362908"/>
          </a:xfrm>
          <a:prstGeom prst="rect">
            <a:avLst/>
          </a:prstGeom>
        </p:spPr>
      </p:pic>
      <p:sp>
        <p:nvSpPr>
          <p:cNvPr id="5" name="TextBox 4">
            <a:extLst>
              <a:ext uri="{FF2B5EF4-FFF2-40B4-BE49-F238E27FC236}">
                <a16:creationId xmlns:a16="http://schemas.microsoft.com/office/drawing/2014/main" id="{3C75A9B3-8ACD-D1A6-953F-9DAB5CAB397C}"/>
              </a:ext>
            </a:extLst>
          </p:cNvPr>
          <p:cNvSpPr txBox="1"/>
          <p:nvPr/>
        </p:nvSpPr>
        <p:spPr>
          <a:xfrm>
            <a:off x="6096000" y="3516284"/>
            <a:ext cx="5311833" cy="2677656"/>
          </a:xfrm>
          <a:prstGeom prst="rect">
            <a:avLst/>
          </a:prstGeom>
          <a:noFill/>
        </p:spPr>
        <p:txBody>
          <a:bodyPr wrap="square" rtlCol="0">
            <a:spAutoFit/>
          </a:bodyPr>
          <a:lstStyle/>
          <a:p>
            <a:r>
              <a:rPr lang="en-US" sz="2400" dirty="0"/>
              <a:t>Assignment: </a:t>
            </a:r>
          </a:p>
          <a:p>
            <a:pPr marL="457200" indent="-457200">
              <a:buAutoNum type="arabicPeriod"/>
            </a:pPr>
            <a:r>
              <a:rPr lang="en-US" sz="2400" dirty="0"/>
              <a:t>In your group, decide which of Moore’s categories you should address</a:t>
            </a:r>
          </a:p>
          <a:p>
            <a:pPr marL="457200" indent="-457200">
              <a:buAutoNum type="arabicPeriod"/>
            </a:pPr>
            <a:r>
              <a:rPr lang="en-US" sz="2400" dirty="0"/>
              <a:t>Validate the educator and parent.</a:t>
            </a:r>
          </a:p>
          <a:p>
            <a:pPr marL="457200" indent="-457200">
              <a:buAutoNum type="arabicPeriod"/>
            </a:pPr>
            <a:r>
              <a:rPr lang="en-US" sz="2400" dirty="0"/>
              <a:t>Design three or four good questions as follow-ups using “The Circle”</a:t>
            </a:r>
          </a:p>
        </p:txBody>
      </p:sp>
    </p:spTree>
    <p:extLst>
      <p:ext uri="{BB962C8B-B14F-4D97-AF65-F5344CB8AC3E}">
        <p14:creationId xmlns:p14="http://schemas.microsoft.com/office/powerpoint/2010/main" val="2262763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359CD-B530-EC4C-9EF7-5366B0876BA5}"/>
              </a:ext>
            </a:extLst>
          </p:cNvPr>
          <p:cNvSpPr>
            <a:spLocks noGrp="1"/>
          </p:cNvSpPr>
          <p:nvPr>
            <p:ph type="title"/>
          </p:nvPr>
        </p:nvSpPr>
        <p:spPr>
          <a:xfrm>
            <a:off x="2021523" y="99690"/>
            <a:ext cx="8675703" cy="812452"/>
          </a:xfrm>
          <a:solidFill>
            <a:schemeClr val="bg1"/>
          </a:solidFill>
        </p:spPr>
        <p:txBody>
          <a:bodyPr vert="horz" lIns="91440" tIns="45720" rIns="91440" bIns="45720" rtlCol="0" anchor="ctr">
            <a:normAutofit/>
          </a:bodyPr>
          <a:lstStyle/>
          <a:p>
            <a:r>
              <a:rPr lang="en-US" kern="0" dirty="0">
                <a:effectLst/>
                <a:cs typeface="Times New Roman" panose="02020603050405020304" pitchFamily="18" charset="0"/>
              </a:rPr>
              <a:t>Additional Tips</a:t>
            </a:r>
          </a:p>
        </p:txBody>
      </p:sp>
      <p:sp>
        <p:nvSpPr>
          <p:cNvPr id="4" name="TextBox 3">
            <a:extLst>
              <a:ext uri="{FF2B5EF4-FFF2-40B4-BE49-F238E27FC236}">
                <a16:creationId xmlns:a16="http://schemas.microsoft.com/office/drawing/2014/main" id="{98D9499E-A7E7-F4CA-F57D-26980D51B703}"/>
              </a:ext>
            </a:extLst>
          </p:cNvPr>
          <p:cNvSpPr txBox="1"/>
          <p:nvPr/>
        </p:nvSpPr>
        <p:spPr>
          <a:xfrm>
            <a:off x="2021523" y="912142"/>
            <a:ext cx="8939079" cy="5583580"/>
          </a:xfrm>
          <a:prstGeom prst="rect">
            <a:avLst/>
          </a:prstGeom>
          <a:solidFill>
            <a:srgbClr val="FFFFFF"/>
          </a:solidFill>
        </p:spPr>
        <p:txBody>
          <a:bodyPr wrap="square">
            <a:spAutoFit/>
          </a:bodyPr>
          <a:lstStyle/>
          <a:p>
            <a:pPr>
              <a:lnSpc>
                <a:spcPct val="107000"/>
              </a:lnSpc>
              <a:spcAft>
                <a:spcPts val="800"/>
              </a:spcAft>
              <a:buSzPts val="1000"/>
              <a:tabLst>
                <a:tab pos="457200" algn="l"/>
              </a:tabLst>
            </a:pPr>
            <a:r>
              <a:rPr lang="en-US" sz="2200" b="1" kern="0" dirty="0">
                <a:solidFill>
                  <a:srgbClr val="1C2B33"/>
                </a:solidFill>
                <a:latin typeface="Candara" panose="020E0502030303020204" pitchFamily="34" charset="0"/>
                <a:ea typeface="Times New Roman" panose="02020603050405020304" pitchFamily="18" charset="0"/>
                <a:cs typeface="Times New Roman" panose="02020603050405020304" pitchFamily="18" charset="0"/>
              </a:rPr>
              <a:t>Tips for avoiding leading questions and maintaining neutrality:</a:t>
            </a:r>
            <a:endParaRPr lang="en-US" sz="2200" b="1" kern="100" dirty="0">
              <a:solidFill>
                <a:srgbClr val="1C2B33"/>
              </a:solidFill>
              <a:latin typeface="Candara" panose="020E0502030303020204" pitchFamily="34" charset="0"/>
              <a:ea typeface="Calibri" panose="020F0502020204030204" pitchFamily="34" charset="0"/>
              <a:cs typeface="Times New Roman" panose="02020603050405020304" pitchFamily="18" charset="0"/>
            </a:endParaRPr>
          </a:p>
          <a:p>
            <a:pPr marL="1201738" lvl="1" indent="-342900">
              <a:lnSpc>
                <a:spcPct val="107000"/>
              </a:lnSpc>
              <a:spcAft>
                <a:spcPts val="800"/>
              </a:spcAft>
              <a:buSzPts val="1000"/>
              <a:buFont typeface="Arial" panose="020B0604020202020204" pitchFamily="34" charset="0"/>
              <a:buChar char="•"/>
              <a:tabLst>
                <a:tab pos="914400" algn="l"/>
              </a:tabLst>
            </a:pPr>
            <a:r>
              <a:rPr lang="en-US" sz="2200" kern="0" dirty="0">
                <a:solidFill>
                  <a:srgbClr val="1C2B33"/>
                </a:solidFill>
                <a:latin typeface="Candara" panose="020E0502030303020204" pitchFamily="34" charset="0"/>
                <a:ea typeface="Times New Roman" panose="02020603050405020304" pitchFamily="18" charset="0"/>
                <a:cs typeface="Times New Roman" panose="02020603050405020304" pitchFamily="18" charset="0"/>
              </a:rPr>
              <a:t>Avoid making assumptions.</a:t>
            </a:r>
            <a:endParaRPr lang="en-US" sz="2200" kern="100" dirty="0">
              <a:solidFill>
                <a:srgbClr val="1C2B33"/>
              </a:solidFill>
              <a:latin typeface="Candara" panose="020E0502030303020204" pitchFamily="34" charset="0"/>
              <a:ea typeface="Times New Roman" panose="02020603050405020304" pitchFamily="18" charset="0"/>
              <a:cs typeface="Times New Roman" panose="02020603050405020304" pitchFamily="18" charset="0"/>
            </a:endParaRPr>
          </a:p>
          <a:p>
            <a:pPr marL="1201738" lvl="1" indent="-342900">
              <a:lnSpc>
                <a:spcPct val="107000"/>
              </a:lnSpc>
              <a:spcAft>
                <a:spcPts val="800"/>
              </a:spcAft>
              <a:buSzPts val="1000"/>
              <a:buFont typeface="Arial" panose="020B0604020202020204" pitchFamily="34" charset="0"/>
              <a:buChar char="•"/>
              <a:tabLst>
                <a:tab pos="914400" algn="l"/>
              </a:tabLst>
            </a:pPr>
            <a:r>
              <a:rPr lang="en-US" sz="2200" kern="0" dirty="0">
                <a:solidFill>
                  <a:srgbClr val="1C2B33"/>
                </a:solidFill>
                <a:latin typeface="Candara" panose="020E0502030303020204" pitchFamily="34" charset="0"/>
                <a:ea typeface="Times New Roman" panose="02020603050405020304" pitchFamily="18" charset="0"/>
                <a:cs typeface="Times New Roman" panose="02020603050405020304" pitchFamily="18" charset="0"/>
              </a:rPr>
              <a:t>Refrain from giving advice.</a:t>
            </a:r>
            <a:endParaRPr lang="en-US" sz="2200" kern="100" dirty="0">
              <a:solidFill>
                <a:srgbClr val="1C2B33"/>
              </a:solidFill>
              <a:latin typeface="Candara" panose="020E0502030303020204" pitchFamily="34" charset="0"/>
              <a:ea typeface="Times New Roman" panose="02020603050405020304" pitchFamily="18" charset="0"/>
              <a:cs typeface="Times New Roman" panose="02020603050405020304" pitchFamily="18" charset="0"/>
            </a:endParaRPr>
          </a:p>
          <a:p>
            <a:pPr marL="1201738" lvl="1" indent="-342900">
              <a:lnSpc>
                <a:spcPct val="107000"/>
              </a:lnSpc>
              <a:spcAft>
                <a:spcPts val="800"/>
              </a:spcAft>
              <a:buSzPts val="1000"/>
              <a:buFont typeface="Arial" panose="020B0604020202020204" pitchFamily="34" charset="0"/>
              <a:buChar char="•"/>
              <a:tabLst>
                <a:tab pos="914400" algn="l"/>
              </a:tabLst>
            </a:pPr>
            <a:r>
              <a:rPr lang="en-US" sz="2200" kern="0" dirty="0">
                <a:solidFill>
                  <a:srgbClr val="1C2B33"/>
                </a:solidFill>
                <a:latin typeface="Candara" panose="020E0502030303020204" pitchFamily="34" charset="0"/>
                <a:ea typeface="Times New Roman" panose="02020603050405020304" pitchFamily="18" charset="0"/>
                <a:cs typeface="Times New Roman" panose="02020603050405020304" pitchFamily="18" charset="0"/>
              </a:rPr>
              <a:t>Use non-judgmental language.</a:t>
            </a:r>
            <a:endParaRPr lang="en-US" sz="2200" kern="100" dirty="0">
              <a:solidFill>
                <a:srgbClr val="1C2B33"/>
              </a:solidFill>
              <a:latin typeface="Candara" panose="020E0502030303020204" pitchFamily="34" charset="0"/>
              <a:ea typeface="Times New Roman" panose="02020603050405020304" pitchFamily="18" charset="0"/>
              <a:cs typeface="Times New Roman" panose="02020603050405020304" pitchFamily="18" charset="0"/>
            </a:endParaRPr>
          </a:p>
          <a:p>
            <a:pPr>
              <a:lnSpc>
                <a:spcPct val="107000"/>
              </a:lnSpc>
              <a:spcAft>
                <a:spcPts val="800"/>
              </a:spcAft>
              <a:buSzPts val="1000"/>
              <a:tabLst>
                <a:tab pos="457200" algn="l"/>
              </a:tabLst>
            </a:pPr>
            <a:r>
              <a:rPr lang="en-US" sz="2200" b="1" kern="0" dirty="0">
                <a:solidFill>
                  <a:srgbClr val="1C2B33"/>
                </a:solidFill>
                <a:latin typeface="Candara" panose="020E0502030303020204" pitchFamily="34" charset="0"/>
                <a:ea typeface="Times New Roman" panose="02020603050405020304" pitchFamily="18" charset="0"/>
                <a:cs typeface="Times New Roman" panose="02020603050405020304" pitchFamily="18" charset="0"/>
              </a:rPr>
              <a:t>Strategies for using questions to identify underlying interests and needs:</a:t>
            </a:r>
            <a:endParaRPr lang="en-US" sz="2200" b="1" kern="100" dirty="0">
              <a:solidFill>
                <a:srgbClr val="1C2B33"/>
              </a:solidFill>
              <a:latin typeface="Candara" panose="020E0502030303020204" pitchFamily="34" charset="0"/>
              <a:ea typeface="Calibri" panose="020F0502020204030204" pitchFamily="34" charset="0"/>
              <a:cs typeface="Times New Roman" panose="02020603050405020304" pitchFamily="18" charset="0"/>
            </a:endParaRPr>
          </a:p>
          <a:p>
            <a:pPr marL="1201738" lvl="1" indent="-342900">
              <a:lnSpc>
                <a:spcPct val="107000"/>
              </a:lnSpc>
              <a:spcAft>
                <a:spcPts val="800"/>
              </a:spcAft>
              <a:buSzPts val="1000"/>
              <a:buFont typeface="Arial" panose="020B0604020202020204" pitchFamily="34" charset="0"/>
              <a:buChar char="•"/>
              <a:tabLst>
                <a:tab pos="914400" algn="l"/>
              </a:tabLst>
            </a:pPr>
            <a:r>
              <a:rPr lang="en-US" sz="2200" kern="0" dirty="0">
                <a:solidFill>
                  <a:srgbClr val="1C2B33"/>
                </a:solidFill>
                <a:latin typeface="Candara" panose="020E0502030303020204" pitchFamily="34" charset="0"/>
                <a:ea typeface="Times New Roman" panose="02020603050405020304" pitchFamily="18" charset="0"/>
                <a:cs typeface="Times New Roman" panose="02020603050405020304" pitchFamily="18" charset="0"/>
              </a:rPr>
              <a:t>Ask about goals and aspirations.</a:t>
            </a:r>
            <a:endParaRPr lang="en-US" sz="2200" kern="100" dirty="0">
              <a:solidFill>
                <a:srgbClr val="1C2B33"/>
              </a:solidFill>
              <a:latin typeface="Candara" panose="020E0502030303020204" pitchFamily="34" charset="0"/>
              <a:ea typeface="Calibri" panose="020F0502020204030204" pitchFamily="34" charset="0"/>
              <a:cs typeface="Times New Roman" panose="02020603050405020304" pitchFamily="18" charset="0"/>
            </a:endParaRPr>
          </a:p>
          <a:p>
            <a:pPr marL="1201738" lvl="1" indent="-342900">
              <a:lnSpc>
                <a:spcPct val="107000"/>
              </a:lnSpc>
              <a:spcAft>
                <a:spcPts val="800"/>
              </a:spcAft>
              <a:buSzPts val="1000"/>
              <a:buFont typeface="Arial" panose="020B0604020202020204" pitchFamily="34" charset="0"/>
              <a:buChar char="•"/>
              <a:tabLst>
                <a:tab pos="914400" algn="l"/>
              </a:tabLst>
            </a:pPr>
            <a:r>
              <a:rPr lang="en-US" sz="2200" kern="0" dirty="0">
                <a:solidFill>
                  <a:srgbClr val="1C2B33"/>
                </a:solidFill>
                <a:latin typeface="Candara" panose="020E0502030303020204" pitchFamily="34" charset="0"/>
                <a:ea typeface="Times New Roman" panose="02020603050405020304" pitchFamily="18" charset="0"/>
                <a:cs typeface="Times New Roman" panose="02020603050405020304" pitchFamily="18" charset="0"/>
              </a:rPr>
              <a:t>Explore past experiences and emotions.</a:t>
            </a:r>
            <a:endParaRPr lang="en-US" sz="2200" kern="100" dirty="0">
              <a:solidFill>
                <a:srgbClr val="1C2B33"/>
              </a:solidFill>
              <a:latin typeface="Candara" panose="020E0502030303020204" pitchFamily="34" charset="0"/>
              <a:ea typeface="Calibri" panose="020F0502020204030204" pitchFamily="34" charset="0"/>
              <a:cs typeface="Times New Roman" panose="02020603050405020304" pitchFamily="18" charset="0"/>
            </a:endParaRPr>
          </a:p>
          <a:p>
            <a:pPr marL="1201738" lvl="1" indent="-342900">
              <a:lnSpc>
                <a:spcPct val="107000"/>
              </a:lnSpc>
              <a:spcAft>
                <a:spcPts val="800"/>
              </a:spcAft>
              <a:buSzPts val="1000"/>
              <a:buFont typeface="Arial" panose="020B0604020202020204" pitchFamily="34" charset="0"/>
              <a:buChar char="•"/>
              <a:tabLst>
                <a:tab pos="914400" algn="l"/>
              </a:tabLst>
            </a:pPr>
            <a:r>
              <a:rPr lang="en-US" sz="2200" kern="0" dirty="0">
                <a:solidFill>
                  <a:srgbClr val="1C2B33"/>
                </a:solidFill>
                <a:latin typeface="Candara" panose="020E0502030303020204" pitchFamily="34" charset="0"/>
                <a:ea typeface="Times New Roman" panose="02020603050405020304" pitchFamily="18" charset="0"/>
                <a:cs typeface="Times New Roman" panose="02020603050405020304" pitchFamily="18" charset="0"/>
              </a:rPr>
              <a:t>Identify key values and concerns.</a:t>
            </a:r>
            <a:endParaRPr lang="en-US" sz="2200" kern="100" dirty="0">
              <a:solidFill>
                <a:srgbClr val="1C2B33"/>
              </a:solidFill>
              <a:latin typeface="Candara" panose="020E0502030303020204" pitchFamily="34" charset="0"/>
              <a:ea typeface="Calibri" panose="020F0502020204030204" pitchFamily="34" charset="0"/>
              <a:cs typeface="Times New Roman" panose="02020603050405020304" pitchFamily="18" charset="0"/>
            </a:endParaRPr>
          </a:p>
          <a:p>
            <a:pPr>
              <a:lnSpc>
                <a:spcPct val="107000"/>
              </a:lnSpc>
              <a:spcAft>
                <a:spcPts val="800"/>
              </a:spcAft>
              <a:buSzPts val="1000"/>
              <a:tabLst>
                <a:tab pos="457200" algn="l"/>
              </a:tabLst>
            </a:pPr>
            <a:r>
              <a:rPr lang="en-US" sz="2200" b="1" kern="0" dirty="0">
                <a:solidFill>
                  <a:srgbClr val="1C2B33"/>
                </a:solidFill>
                <a:latin typeface="Candara" panose="020E0502030303020204" pitchFamily="34" charset="0"/>
                <a:ea typeface="Times New Roman" panose="02020603050405020304" pitchFamily="18" charset="0"/>
                <a:cs typeface="Times New Roman" panose="02020603050405020304" pitchFamily="18" charset="0"/>
              </a:rPr>
              <a:t>Techniques for using questions to explore potential solutions:</a:t>
            </a:r>
            <a:endParaRPr lang="en-US" sz="2200" b="1" kern="100" dirty="0">
              <a:solidFill>
                <a:srgbClr val="1C2B33"/>
              </a:solidFill>
              <a:latin typeface="Candara" panose="020E0502030303020204" pitchFamily="34" charset="0"/>
              <a:ea typeface="Calibri" panose="020F0502020204030204" pitchFamily="34" charset="0"/>
              <a:cs typeface="Times New Roman" panose="02020603050405020304" pitchFamily="18" charset="0"/>
            </a:endParaRPr>
          </a:p>
          <a:p>
            <a:pPr marL="1201738" lvl="1" indent="-342900">
              <a:lnSpc>
                <a:spcPct val="107000"/>
              </a:lnSpc>
              <a:spcAft>
                <a:spcPts val="800"/>
              </a:spcAft>
              <a:buSzPts val="1000"/>
              <a:buFont typeface="Arial" panose="020B0604020202020204" pitchFamily="34" charset="0"/>
              <a:buChar char="•"/>
              <a:tabLst>
                <a:tab pos="914400" algn="l"/>
              </a:tabLst>
            </a:pPr>
            <a:r>
              <a:rPr lang="en-US" sz="2200" kern="0" dirty="0">
                <a:solidFill>
                  <a:srgbClr val="1C2B33"/>
                </a:solidFill>
                <a:latin typeface="Candara" panose="020E0502030303020204" pitchFamily="34" charset="0"/>
                <a:ea typeface="Times New Roman" panose="02020603050405020304" pitchFamily="18" charset="0"/>
                <a:cs typeface="Times New Roman" panose="02020603050405020304" pitchFamily="18" charset="0"/>
              </a:rPr>
              <a:t>Ask about potential solutions and their feasibility.</a:t>
            </a:r>
            <a:endParaRPr lang="en-US" sz="2200" kern="100" dirty="0">
              <a:solidFill>
                <a:srgbClr val="1C2B33"/>
              </a:solidFill>
              <a:latin typeface="Candara" panose="020E0502030303020204" pitchFamily="34" charset="0"/>
              <a:ea typeface="Calibri" panose="020F0502020204030204" pitchFamily="34" charset="0"/>
              <a:cs typeface="Times New Roman" panose="02020603050405020304" pitchFamily="18" charset="0"/>
            </a:endParaRPr>
          </a:p>
          <a:p>
            <a:pPr marL="1201738" lvl="1" indent="-342900">
              <a:lnSpc>
                <a:spcPct val="107000"/>
              </a:lnSpc>
              <a:spcAft>
                <a:spcPts val="800"/>
              </a:spcAft>
              <a:buSzPts val="1000"/>
              <a:buFont typeface="Arial" panose="020B0604020202020204" pitchFamily="34" charset="0"/>
              <a:buChar char="•"/>
              <a:tabLst>
                <a:tab pos="914400" algn="l"/>
              </a:tabLst>
            </a:pPr>
            <a:r>
              <a:rPr lang="en-US" sz="2200" kern="0" dirty="0">
                <a:solidFill>
                  <a:srgbClr val="1C2B33"/>
                </a:solidFill>
                <a:latin typeface="Candara" panose="020E0502030303020204" pitchFamily="34" charset="0"/>
                <a:ea typeface="Times New Roman" panose="02020603050405020304" pitchFamily="18" charset="0"/>
                <a:cs typeface="Times New Roman" panose="02020603050405020304" pitchFamily="18" charset="0"/>
              </a:rPr>
              <a:t>Explore potential obstacles and how to overcome them.</a:t>
            </a:r>
            <a:endParaRPr lang="en-US" sz="2200" kern="100" dirty="0">
              <a:solidFill>
                <a:srgbClr val="1C2B33"/>
              </a:solidFill>
              <a:latin typeface="Candara" panose="020E0502030303020204" pitchFamily="34" charset="0"/>
              <a:ea typeface="Calibri" panose="020F0502020204030204" pitchFamily="34" charset="0"/>
              <a:cs typeface="Times New Roman" panose="02020603050405020304" pitchFamily="18" charset="0"/>
            </a:endParaRPr>
          </a:p>
          <a:p>
            <a:pPr marL="1201738" lvl="1" indent="-342900">
              <a:lnSpc>
                <a:spcPct val="107000"/>
              </a:lnSpc>
              <a:spcAft>
                <a:spcPts val="800"/>
              </a:spcAft>
              <a:buSzPts val="1000"/>
              <a:buFont typeface="Arial" panose="020B0604020202020204" pitchFamily="34" charset="0"/>
              <a:buChar char="•"/>
              <a:tabLst>
                <a:tab pos="914400" algn="l"/>
              </a:tabLst>
            </a:pPr>
            <a:r>
              <a:rPr lang="en-US" sz="2200" kern="0" dirty="0">
                <a:solidFill>
                  <a:srgbClr val="1C2B33"/>
                </a:solidFill>
                <a:latin typeface="Candara" panose="020E0502030303020204" pitchFamily="34" charset="0"/>
                <a:ea typeface="Times New Roman" panose="02020603050405020304" pitchFamily="18" charset="0"/>
                <a:cs typeface="Times New Roman" panose="02020603050405020304" pitchFamily="18" charset="0"/>
              </a:rPr>
              <a:t>Encourage others to think creatively</a:t>
            </a:r>
            <a:r>
              <a:rPr lang="en-US" sz="2400" kern="0" dirty="0">
                <a:solidFill>
                  <a:srgbClr val="1C2B33"/>
                </a:solidFill>
                <a:latin typeface="Candara" panose="020E0502030303020204" pitchFamily="34" charset="0"/>
                <a:ea typeface="Times New Roman" panose="02020603050405020304" pitchFamily="18" charset="0"/>
                <a:cs typeface="Times New Roman" panose="02020603050405020304" pitchFamily="18" charset="0"/>
              </a:rPr>
              <a:t>.</a:t>
            </a:r>
            <a:endParaRPr lang="en-US" sz="2400" kern="100" dirty="0">
              <a:solidFill>
                <a:srgbClr val="1C2B33"/>
              </a:solidFill>
              <a:latin typeface="Candara"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006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valu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239" y="1718489"/>
            <a:ext cx="2914650" cy="15716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F6178EB-3F5B-F832-CBE0-5D5A13ADA611}"/>
              </a:ext>
            </a:extLst>
          </p:cNvPr>
          <p:cNvSpPr txBox="1"/>
          <p:nvPr/>
        </p:nvSpPr>
        <p:spPr>
          <a:xfrm>
            <a:off x="3462560" y="4692995"/>
            <a:ext cx="3124200" cy="984885"/>
          </a:xfrm>
          <a:prstGeom prst="rect">
            <a:avLst/>
          </a:prstGeom>
          <a:noFill/>
        </p:spPr>
        <p:txBody>
          <a:bodyPr wrap="square" rtlCol="0">
            <a:spAutoFit/>
          </a:bodyPr>
          <a:lstStyle/>
          <a:p>
            <a:r>
              <a:rPr lang="en-US" sz="4000" b="1">
                <a:latin typeface="Candara" panose="020E0502030303020204" pitchFamily="34" charset="0"/>
              </a:rPr>
              <a:t>Thank you!</a:t>
            </a:r>
          </a:p>
          <a:p>
            <a:endParaRPr lang="en-US"/>
          </a:p>
        </p:txBody>
      </p:sp>
      <p:sp>
        <p:nvSpPr>
          <p:cNvPr id="4" name="TextBox 3"/>
          <p:cNvSpPr txBox="1"/>
          <p:nvPr/>
        </p:nvSpPr>
        <p:spPr>
          <a:xfrm>
            <a:off x="4809177" y="1413629"/>
            <a:ext cx="5249224" cy="2585323"/>
          </a:xfrm>
          <a:prstGeom prst="rect">
            <a:avLst/>
          </a:prstGeom>
          <a:noFill/>
        </p:spPr>
        <p:txBody>
          <a:bodyPr wrap="square" rtlCol="0">
            <a:spAutoFit/>
          </a:bodyPr>
          <a:lstStyle/>
          <a:p>
            <a:r>
              <a:rPr lang="en-US" sz="3600" b="1">
                <a:latin typeface="Candara" panose="020E0502030303020204" pitchFamily="34" charset="0"/>
              </a:rPr>
              <a:t>CADRE values your feedback! Please fill out a short evaluation on today’s presentation. </a:t>
            </a:r>
          </a:p>
          <a:p>
            <a:endParaRPr lang="en-US"/>
          </a:p>
        </p:txBody>
      </p:sp>
      <p:sp>
        <p:nvSpPr>
          <p:cNvPr id="3" name="Content Placeholder 2" descr=" https://www.surveymonkey.com/r/1123LLDR&#10;"/>
          <p:cNvSpPr>
            <a:spLocks noGrp="1"/>
          </p:cNvSpPr>
          <p:nvPr>
            <p:ph idx="1"/>
          </p:nvPr>
        </p:nvSpPr>
        <p:spPr>
          <a:xfrm>
            <a:off x="2971800" y="6271191"/>
            <a:ext cx="6934200" cy="395617"/>
          </a:xfrm>
        </p:spPr>
        <p:txBody>
          <a:bodyPr>
            <a:noAutofit/>
          </a:bodyPr>
          <a:lstStyle/>
          <a:p>
            <a:pPr marL="0">
              <a:spcBef>
                <a:spcPts val="0"/>
              </a:spcBef>
            </a:pPr>
            <a:r>
              <a:rPr lang="en-US" sz="2400" u="sng" dirty="0">
                <a:solidFill>
                  <a:srgbClr val="0000FF"/>
                </a:solidFill>
                <a:latin typeface="Calibri" panose="020F0502020204030204" pitchFamily="34" charset="0"/>
                <a:ea typeface="Times New Roman" panose="02020603050405020304" pitchFamily="18" charset="0"/>
                <a:cs typeface="Aptos" panose="02110004020202020204"/>
                <a:hlinkClick r:id="rId5"/>
              </a:rPr>
              <a:t>https://www.surveymonkey.com/r/casestrategies</a:t>
            </a:r>
            <a:endParaRPr lang="en-US" sz="2400" dirty="0">
              <a:latin typeface="Aptos" panose="02110004020202020204"/>
              <a:ea typeface="Aptos" panose="02110004020202020204"/>
              <a:cs typeface="Aptos" panose="02110004020202020204"/>
            </a:endParaRPr>
          </a:p>
          <a:p>
            <a:pPr marL="0" indent="0" algn="ctr">
              <a:buNone/>
            </a:pPr>
            <a:endParaRPr lang="en-US" sz="4000" dirty="0"/>
          </a:p>
          <a:p>
            <a:pPr marL="0" indent="0" algn="ctr">
              <a:buNone/>
            </a:pPr>
            <a:endParaRPr lang="en-US" b="1" dirty="0"/>
          </a:p>
          <a:p>
            <a:pPr marL="0" indent="0" algn="ctr">
              <a:buNone/>
            </a:pPr>
            <a:endParaRPr lang="en-US" b="1" dirty="0"/>
          </a:p>
        </p:txBody>
      </p:sp>
      <p:sp>
        <p:nvSpPr>
          <p:cNvPr id="5" name="Slide Number Placeholder 4">
            <a:extLst>
              <a:ext uri="{FF2B5EF4-FFF2-40B4-BE49-F238E27FC236}">
                <a16:creationId xmlns:a16="http://schemas.microsoft.com/office/drawing/2014/main" id="{47F6E109-3769-4023-BB68-A00576BD95D9}"/>
              </a:ext>
            </a:extLst>
          </p:cNvPr>
          <p:cNvSpPr>
            <a:spLocks noGrp="1"/>
          </p:cNvSpPr>
          <p:nvPr>
            <p:ph type="sldNum" sz="quarter" idx="12"/>
          </p:nvPr>
        </p:nvSpPr>
        <p:spPr>
          <a:xfrm>
            <a:off x="6934200" y="636517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Candara" panose="020E05020303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97CB40-D9BE-4CE6-A22F-5A7D8FBE1E51}" type="slidenum">
              <a:rPr lang="en-US" smtClean="0"/>
              <a:pPr/>
              <a:t>36</a:t>
            </a:fld>
            <a:endParaRPr lang="en-US" dirty="0"/>
          </a:p>
        </p:txBody>
      </p:sp>
      <p:sp>
        <p:nvSpPr>
          <p:cNvPr id="10" name="Rounded Rectangle 5">
            <a:extLst>
              <a:ext uri="{FF2B5EF4-FFF2-40B4-BE49-F238E27FC236}">
                <a16:creationId xmlns:a16="http://schemas.microsoft.com/office/drawing/2014/main" id="{FD7FE188-A9B4-1301-C606-9F46E0A8EA42}"/>
              </a:ext>
            </a:extLst>
          </p:cNvPr>
          <p:cNvSpPr/>
          <p:nvPr/>
        </p:nvSpPr>
        <p:spPr>
          <a:xfrm>
            <a:off x="2057400" y="235367"/>
            <a:ext cx="8302514" cy="100393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ndara" panose="020E0502030303020204" pitchFamily="34" charset="0"/>
              </a:rPr>
              <a:t>Feedback, please. . .</a:t>
            </a:r>
          </a:p>
        </p:txBody>
      </p:sp>
      <p:pic>
        <p:nvPicPr>
          <p:cNvPr id="1031" name="Picture 7">
            <a:extLst>
              <a:ext uri="{FF2B5EF4-FFF2-40B4-BE49-F238E27FC236}">
                <a16:creationId xmlns:a16="http://schemas.microsoft.com/office/drawing/2014/main" id="{BA3A2885-FD07-7FA8-BA4D-21E0658B2C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3802" y="3769302"/>
            <a:ext cx="2438400" cy="24384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51395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9163DA66-412B-4D82-BCE8-89ACC9213331}"/>
              </a:ext>
            </a:extLst>
          </p:cNvPr>
          <p:cNvSpPr txBox="1">
            <a:spLocks noChangeArrowheads="1"/>
          </p:cNvSpPr>
          <p:nvPr/>
        </p:nvSpPr>
        <p:spPr bwMode="auto">
          <a:xfrm>
            <a:off x="4032900" y="2978154"/>
            <a:ext cx="255931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126873" eaLnBrk="0" hangingPunct="0">
              <a:spcBef>
                <a:spcPct val="0"/>
              </a:spcBef>
              <a:spcAft>
                <a:spcPts val="600"/>
              </a:spcAft>
              <a:buNone/>
              <a:defRPr/>
            </a:pPr>
            <a:r>
              <a:rPr lang="en-US" altLang="en-US" sz="2800">
                <a:solidFill>
                  <a:prstClr val="black"/>
                </a:solidFill>
                <a:latin typeface="Candara" panose="020E0502030303020204" pitchFamily="34" charset="0"/>
              </a:rPr>
              <a:t>Subscribe to the CADRE Newsletter!</a:t>
            </a:r>
            <a:endParaRPr lang="en-US" altLang="en-US" sz="5400">
              <a:solidFill>
                <a:prstClr val="black"/>
              </a:solidFill>
              <a:latin typeface="Candara" panose="020E0502030303020204" pitchFamily="34" charset="0"/>
            </a:endParaRPr>
          </a:p>
        </p:txBody>
      </p:sp>
      <p:sp>
        <p:nvSpPr>
          <p:cNvPr id="3" name="TextBox 2">
            <a:extLst>
              <a:ext uri="{FF2B5EF4-FFF2-40B4-BE49-F238E27FC236}">
                <a16:creationId xmlns:a16="http://schemas.microsoft.com/office/drawing/2014/main" id="{3ACE41A8-595F-40A6-B101-8AB6EA419889}"/>
              </a:ext>
            </a:extLst>
          </p:cNvPr>
          <p:cNvSpPr txBox="1"/>
          <p:nvPr/>
        </p:nvSpPr>
        <p:spPr>
          <a:xfrm>
            <a:off x="1583901" y="5105377"/>
            <a:ext cx="5040975" cy="400110"/>
          </a:xfrm>
          <a:prstGeom prst="rect">
            <a:avLst/>
          </a:prstGeom>
          <a:noFill/>
        </p:spPr>
        <p:txBody>
          <a:bodyPr wrap="square" rtlCol="0">
            <a:spAutoFit/>
          </a:bodyPr>
          <a:lstStyle/>
          <a:p>
            <a:pPr algn="ctr" defTabSz="338328">
              <a:spcAft>
                <a:spcPts val="600"/>
              </a:spcAft>
            </a:pPr>
            <a:r>
              <a:rPr lang="en-US" sz="2000">
                <a:latin typeface="Candara" panose="020E0502030303020204" pitchFamily="34" charset="0"/>
              </a:rPr>
              <a:t>The QR sends you to the subscription page</a:t>
            </a:r>
            <a:endParaRPr lang="en-US" sz="6600">
              <a:latin typeface="Candara" panose="020E0502030303020204" pitchFamily="34" charset="0"/>
            </a:endParaRPr>
          </a:p>
        </p:txBody>
      </p:sp>
      <p:pic>
        <p:nvPicPr>
          <p:cNvPr id="1026" name="Picture 2" descr="http://eepurl.com/gwa8iT.qr.16">
            <a:extLst>
              <a:ext uri="{FF2B5EF4-FFF2-40B4-BE49-F238E27FC236}">
                <a16:creationId xmlns:a16="http://schemas.microsoft.com/office/drawing/2014/main" id="{82467720-32E2-4339-ABDC-C9905165D8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4192" y="2390992"/>
            <a:ext cx="2559318" cy="2559318"/>
          </a:xfrm>
          <a:prstGeom prst="rect">
            <a:avLst/>
          </a:prstGeom>
          <a:solidFill>
            <a:schemeClr val="accent4"/>
          </a:solidFill>
          <a:ln w="28575">
            <a:solidFill>
              <a:srgbClr val="FF0000"/>
            </a:solidFill>
          </a:ln>
        </p:spPr>
      </p:pic>
      <p:sp>
        <p:nvSpPr>
          <p:cNvPr id="12" name="TextBox 11">
            <a:extLst>
              <a:ext uri="{FF2B5EF4-FFF2-40B4-BE49-F238E27FC236}">
                <a16:creationId xmlns:a16="http://schemas.microsoft.com/office/drawing/2014/main" id="{F1056874-BEB1-450A-3C48-7C9B7A151403}"/>
              </a:ext>
            </a:extLst>
          </p:cNvPr>
          <p:cNvSpPr txBox="1"/>
          <p:nvPr/>
        </p:nvSpPr>
        <p:spPr>
          <a:xfrm>
            <a:off x="3003852" y="1639609"/>
            <a:ext cx="6232953" cy="584775"/>
          </a:xfrm>
          <a:prstGeom prst="rect">
            <a:avLst/>
          </a:prstGeom>
          <a:solidFill>
            <a:schemeClr val="bg2">
              <a:lumMod val="75000"/>
              <a:alpha val="60000"/>
            </a:schemeClr>
          </a:solidFill>
          <a:ln>
            <a:noFill/>
          </a:ln>
        </p:spPr>
        <p:txBody>
          <a:bodyPr wrap="square" rtlCol="0">
            <a:spAutoFit/>
          </a:bodyPr>
          <a:lstStyle/>
          <a:p>
            <a:pPr algn="ctr"/>
            <a:r>
              <a:rPr lang="en-US" sz="3200">
                <a:latin typeface="Candara" panose="020E0502030303020204" pitchFamily="34" charset="0"/>
              </a:rPr>
              <a:t>Find us at: www.cadreworks.org</a:t>
            </a:r>
          </a:p>
        </p:txBody>
      </p:sp>
      <p:sp>
        <p:nvSpPr>
          <p:cNvPr id="6" name="Slide Number Placeholder 3">
            <a:extLst>
              <a:ext uri="{FF2B5EF4-FFF2-40B4-BE49-F238E27FC236}">
                <a16:creationId xmlns:a16="http://schemas.microsoft.com/office/drawing/2014/main" id="{4204DB58-5291-1E89-7B29-56E04CA50480}"/>
              </a:ext>
            </a:extLst>
          </p:cNvPr>
          <p:cNvSpPr>
            <a:spLocks noGrp="1"/>
          </p:cNvSpPr>
          <p:nvPr>
            <p:ph type="sldNum" sz="quarter" idx="12"/>
          </p:nvPr>
        </p:nvSpPr>
        <p:spPr>
          <a:xfrm>
            <a:off x="6934200" y="6365170"/>
            <a:ext cx="20574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solidFill>
                <a:latin typeface="Candara" panose="020E05020303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A297CB40-D9BE-4CE6-A22F-5A7D8FBE1E51}" type="slidenum">
              <a:rPr lang="en-US" smtClean="0"/>
              <a:pPr>
                <a:spcAft>
                  <a:spcPts val="600"/>
                </a:spcAft>
              </a:pPr>
              <a:t>37</a:t>
            </a:fld>
            <a:endParaRPr lang="en-US"/>
          </a:p>
        </p:txBody>
      </p:sp>
      <p:grpSp>
        <p:nvGrpSpPr>
          <p:cNvPr id="2" name="Group 1" descr="facebook logo, youtube logo, linked in logo">
            <a:extLst>
              <a:ext uri="{FF2B5EF4-FFF2-40B4-BE49-F238E27FC236}">
                <a16:creationId xmlns:a16="http://schemas.microsoft.com/office/drawing/2014/main" id="{8B8E2357-F455-E21C-F532-F13C1CAC0BB4}"/>
              </a:ext>
            </a:extLst>
          </p:cNvPr>
          <p:cNvGrpSpPr/>
          <p:nvPr/>
        </p:nvGrpSpPr>
        <p:grpSpPr>
          <a:xfrm>
            <a:off x="6846785" y="2474716"/>
            <a:ext cx="3557504" cy="3948790"/>
            <a:chOff x="5322785" y="2474716"/>
            <a:chExt cx="3557504" cy="3948790"/>
          </a:xfrm>
        </p:grpSpPr>
        <p:pic>
          <p:nvPicPr>
            <p:cNvPr id="7" name="Picture 6" descr="facebook logo, instagram logo, youtube logo, linked in logo. you can follow us everywhere.">
              <a:extLst>
                <a:ext uri="{FF2B5EF4-FFF2-40B4-BE49-F238E27FC236}">
                  <a16:creationId xmlns:a16="http://schemas.microsoft.com/office/drawing/2014/main" id="{23F9F0DD-9AC6-D54C-3F79-CD9B7A668B4E}"/>
                </a:ext>
              </a:extLst>
            </p:cNvPr>
            <p:cNvPicPr>
              <a:picLocks noChangeAspect="1"/>
            </p:cNvPicPr>
            <p:nvPr/>
          </p:nvPicPr>
          <p:blipFill>
            <a:blip r:embed="rId4"/>
            <a:stretch>
              <a:fillRect/>
            </a:stretch>
          </p:blipFill>
          <p:spPr>
            <a:xfrm>
              <a:off x="5322785" y="2611443"/>
              <a:ext cx="3557504" cy="3812063"/>
            </a:xfrm>
            <a:prstGeom prst="rect">
              <a:avLst/>
            </a:prstGeom>
          </p:spPr>
        </p:pic>
        <p:sp>
          <p:nvSpPr>
            <p:cNvPr id="8" name="Rectangle 7">
              <a:extLst>
                <a:ext uri="{FF2B5EF4-FFF2-40B4-BE49-F238E27FC236}">
                  <a16:creationId xmlns:a16="http://schemas.microsoft.com/office/drawing/2014/main" id="{BAA8AC01-E120-75D3-E68E-BE335A6E3448}"/>
                </a:ext>
              </a:extLst>
            </p:cNvPr>
            <p:cNvSpPr/>
            <p:nvPr/>
          </p:nvSpPr>
          <p:spPr>
            <a:xfrm>
              <a:off x="5504873" y="2540000"/>
              <a:ext cx="3261599" cy="18195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pic>
          <p:nvPicPr>
            <p:cNvPr id="9" name="Picture 8">
              <a:extLst>
                <a:ext uri="{FF2B5EF4-FFF2-40B4-BE49-F238E27FC236}">
                  <a16:creationId xmlns:a16="http://schemas.microsoft.com/office/drawing/2014/main" id="{A002F6C1-9BDA-273A-ADEA-DB299C42D140}"/>
                </a:ext>
              </a:extLst>
            </p:cNvPr>
            <p:cNvPicPr>
              <a:picLocks noChangeAspect="1"/>
            </p:cNvPicPr>
            <p:nvPr/>
          </p:nvPicPr>
          <p:blipFill>
            <a:blip r:embed="rId5"/>
            <a:stretch>
              <a:fillRect/>
            </a:stretch>
          </p:blipFill>
          <p:spPr>
            <a:xfrm>
              <a:off x="6104190" y="2474716"/>
              <a:ext cx="1819529" cy="1819529"/>
            </a:xfrm>
            <a:prstGeom prst="rect">
              <a:avLst/>
            </a:prstGeom>
          </p:spPr>
        </p:pic>
      </p:grpSp>
      <p:sp>
        <p:nvSpPr>
          <p:cNvPr id="13" name="Rounded Rectangle 5">
            <a:extLst>
              <a:ext uri="{FF2B5EF4-FFF2-40B4-BE49-F238E27FC236}">
                <a16:creationId xmlns:a16="http://schemas.microsoft.com/office/drawing/2014/main" id="{F3BC83C2-5EE5-87AC-BE20-4827A51AB64B}"/>
              </a:ext>
            </a:extLst>
          </p:cNvPr>
          <p:cNvSpPr/>
          <p:nvPr/>
        </p:nvSpPr>
        <p:spPr>
          <a:xfrm>
            <a:off x="1982788" y="262120"/>
            <a:ext cx="8165229" cy="103328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ndara" panose="020E0502030303020204" pitchFamily="34" charset="0"/>
              </a:rPr>
              <a:t>Interested in Updates from CADRE?</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A0ABD-DE3B-DAAF-A3F0-B1EC607ACB2B}"/>
              </a:ext>
            </a:extLst>
          </p:cNvPr>
          <p:cNvSpPr>
            <a:spLocks noGrp="1"/>
          </p:cNvSpPr>
          <p:nvPr>
            <p:ph type="title"/>
          </p:nvPr>
        </p:nvSpPr>
        <p:spPr>
          <a:xfrm>
            <a:off x="2179542" y="-61544"/>
            <a:ext cx="8482594" cy="1252222"/>
          </a:xfrm>
        </p:spPr>
        <p:txBody>
          <a:bodyPr>
            <a:normAutofit/>
          </a:bodyPr>
          <a:lstStyle/>
          <a:p>
            <a:r>
              <a:rPr lang="en-US" dirty="0"/>
              <a:t>What do People in conflict need?</a:t>
            </a:r>
          </a:p>
        </p:txBody>
      </p:sp>
      <p:grpSp>
        <p:nvGrpSpPr>
          <p:cNvPr id="6" name="Group 5" descr="A collage of people in the following conflicts:  interpersonal, mild physical aggression (between 2 women) , debate, protest, military, political, friendly discussion, academic, parent-child, 8 year old siblings.&#10;">
            <a:extLst>
              <a:ext uri="{FF2B5EF4-FFF2-40B4-BE49-F238E27FC236}">
                <a16:creationId xmlns:a16="http://schemas.microsoft.com/office/drawing/2014/main" id="{715C8659-30D4-BB4D-90B3-B1996AEAEDB1}"/>
              </a:ext>
            </a:extLst>
          </p:cNvPr>
          <p:cNvGrpSpPr/>
          <p:nvPr/>
        </p:nvGrpSpPr>
        <p:grpSpPr>
          <a:xfrm>
            <a:off x="2487830" y="1040366"/>
            <a:ext cx="7014355" cy="5260766"/>
            <a:chOff x="2487830" y="1040366"/>
            <a:chExt cx="7014355" cy="5260766"/>
          </a:xfrm>
        </p:grpSpPr>
        <p:pic>
          <p:nvPicPr>
            <p:cNvPr id="7" name="Picture 6">
              <a:extLst>
                <a:ext uri="{FF2B5EF4-FFF2-40B4-BE49-F238E27FC236}">
                  <a16:creationId xmlns:a16="http://schemas.microsoft.com/office/drawing/2014/main" id="{53BA1BFE-26FF-899C-53F5-47FC5078F0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95008" y="1040366"/>
              <a:ext cx="3507177" cy="5260766"/>
            </a:xfrm>
            <a:prstGeom prst="rect">
              <a:avLst/>
            </a:prstGeom>
          </p:spPr>
        </p:pic>
        <p:pic>
          <p:nvPicPr>
            <p:cNvPr id="5" name="Picture 4" descr="A collage of people yelling at each other&#10;&#10;AI-generated content may be incorrect.">
              <a:extLst>
                <a:ext uri="{FF2B5EF4-FFF2-40B4-BE49-F238E27FC236}">
                  <a16:creationId xmlns:a16="http://schemas.microsoft.com/office/drawing/2014/main" id="{2910A60E-9C3D-30D9-5E90-51A174C7A6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830" y="1040366"/>
              <a:ext cx="3507178" cy="5260766"/>
            </a:xfrm>
            <a:prstGeom prst="rect">
              <a:avLst/>
            </a:prstGeom>
          </p:spPr>
        </p:pic>
      </p:grpSp>
    </p:spTree>
    <p:extLst>
      <p:ext uri="{BB962C8B-B14F-4D97-AF65-F5344CB8AC3E}">
        <p14:creationId xmlns:p14="http://schemas.microsoft.com/office/powerpoint/2010/main" val="2409345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6E46A-882B-96E8-40A6-24B06B0A8426}"/>
              </a:ext>
            </a:extLst>
          </p:cNvPr>
          <p:cNvSpPr>
            <a:spLocks noGrp="1"/>
          </p:cNvSpPr>
          <p:nvPr>
            <p:ph type="title"/>
          </p:nvPr>
        </p:nvSpPr>
        <p:spPr>
          <a:xfrm>
            <a:off x="2508069" y="194939"/>
            <a:ext cx="8672120" cy="1325563"/>
          </a:xfrm>
        </p:spPr>
        <p:txBody>
          <a:bodyPr/>
          <a:lstStyle/>
          <a:p>
            <a:r>
              <a:rPr lang="en-US" dirty="0"/>
              <a:t>People in Conflict</a:t>
            </a:r>
          </a:p>
        </p:txBody>
      </p:sp>
      <p:pic>
        <p:nvPicPr>
          <p:cNvPr id="5" name="Content Placeholder 4" descr="Two pictures one of two people arguing and unhappy, the other with two people talking and smiling.&#10;">
            <a:extLst>
              <a:ext uri="{FF2B5EF4-FFF2-40B4-BE49-F238E27FC236}">
                <a16:creationId xmlns:a16="http://schemas.microsoft.com/office/drawing/2014/main" id="{2A708184-6F40-B88E-2F6D-A4BCCB9438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2383" y="1406843"/>
            <a:ext cx="2863850" cy="4295775"/>
          </a:xfrm>
        </p:spPr>
      </p:pic>
      <p:sp>
        <p:nvSpPr>
          <p:cNvPr id="6" name="Rectangle 5">
            <a:extLst>
              <a:ext uri="{FF2B5EF4-FFF2-40B4-BE49-F238E27FC236}">
                <a16:creationId xmlns:a16="http://schemas.microsoft.com/office/drawing/2014/main" id="{CFEFFA3C-9DF1-7E6A-2AEF-15646E9D099D}"/>
              </a:ext>
            </a:extLst>
          </p:cNvPr>
          <p:cNvSpPr/>
          <p:nvPr/>
        </p:nvSpPr>
        <p:spPr>
          <a:xfrm>
            <a:off x="3735976" y="1423851"/>
            <a:ext cx="7759337" cy="4310743"/>
          </a:xfrm>
          <a:prstGeom prst="rect">
            <a:avLst/>
          </a:prstGeom>
          <a:solidFill>
            <a:srgbClr val="CB3C0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3200" dirty="0"/>
              <a:t>are often experiencing some level of uncertainty.</a:t>
            </a:r>
          </a:p>
          <a:p>
            <a:pPr marL="342900" indent="-342900">
              <a:buFont typeface="Arial" panose="020B0604020202020204" pitchFamily="34" charset="0"/>
              <a:buChar char="•"/>
            </a:pPr>
            <a:r>
              <a:rPr lang="en-US" sz="3200" dirty="0"/>
              <a:t>are often acting on misconceptions.</a:t>
            </a:r>
          </a:p>
          <a:p>
            <a:pPr marL="342900" indent="-342900">
              <a:buFont typeface="Arial" panose="020B0604020202020204" pitchFamily="34" charset="0"/>
              <a:buChar char="•"/>
            </a:pPr>
            <a:r>
              <a:rPr lang="en-US" sz="3200" dirty="0"/>
              <a:t>are usually interpreting things through a defensive lens.</a:t>
            </a:r>
          </a:p>
          <a:p>
            <a:pPr marL="342900" indent="-342900">
              <a:buFont typeface="Arial" panose="020B0604020202020204" pitchFamily="34" charset="0"/>
              <a:buChar char="•"/>
            </a:pPr>
            <a:r>
              <a:rPr lang="en-US" sz="3200" dirty="0"/>
              <a:t>have unmet material and/or relational goals.</a:t>
            </a:r>
          </a:p>
        </p:txBody>
      </p:sp>
    </p:spTree>
    <p:extLst>
      <p:ext uri="{BB962C8B-B14F-4D97-AF65-F5344CB8AC3E}">
        <p14:creationId xmlns:p14="http://schemas.microsoft.com/office/powerpoint/2010/main" val="394395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7732" y="274304"/>
            <a:ext cx="7776196" cy="1117336"/>
          </a:xfrm>
          <a:solidFill>
            <a:schemeClr val="bg1"/>
          </a:solidFill>
        </p:spPr>
        <p:txBody>
          <a:bodyPr vert="horz" lIns="91440" tIns="45720" rIns="91440" bIns="45720" rtlCol="0" anchor="ctr">
            <a:normAutofit/>
          </a:bodyPr>
          <a:lstStyle/>
          <a:p>
            <a:r>
              <a:rPr lang="en-US" dirty="0"/>
              <a:t>Meeting Immediate Needs</a:t>
            </a:r>
          </a:p>
        </p:txBody>
      </p:sp>
      <p:sp>
        <p:nvSpPr>
          <p:cNvPr id="1037" name="Date Placeholder 4">
            <a:extLst>
              <a:ext uri="{FF2B5EF4-FFF2-40B4-BE49-F238E27FC236}">
                <a16:creationId xmlns:a16="http://schemas.microsoft.com/office/drawing/2014/main" id="{112C4036-474C-CDFB-2641-B51988F924AC}"/>
              </a:ext>
            </a:extLst>
          </p:cNvPr>
          <p:cNvSpPr>
            <a:spLocks noGrp="1"/>
          </p:cNvSpPr>
          <p:nvPr>
            <p:ph type="dt" sz="half" idx="10"/>
          </p:nvPr>
        </p:nvSpPr>
        <p:spPr>
          <a:xfrm>
            <a:off x="2716321" y="6331299"/>
            <a:ext cx="20574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37CE1F7C-6564-4601-A655-02A542D3578B}" type="datetime4">
              <a:rPr lang="en-US" sz="1000">
                <a:solidFill>
                  <a:prstClr val="white"/>
                </a:solidFill>
                <a:latin typeface="Calibri" panose="020F0502020204030204"/>
              </a:rPr>
              <a:pPr>
                <a:spcAft>
                  <a:spcPts val="600"/>
                </a:spcAft>
                <a:defRPr/>
              </a:pPr>
              <a:t>October 21, 2025</a:t>
            </a:fld>
            <a:endParaRPr lang="en-US" sz="1000">
              <a:solidFill>
                <a:prstClr val="white"/>
              </a:solidFill>
              <a:latin typeface="Calibri" panose="020F0502020204030204"/>
            </a:endParaRPr>
          </a:p>
        </p:txBody>
      </p:sp>
      <p:grpSp>
        <p:nvGrpSpPr>
          <p:cNvPr id="13" name="Group 12">
            <a:extLst>
              <a:ext uri="{FF2B5EF4-FFF2-40B4-BE49-F238E27FC236}">
                <a16:creationId xmlns:a16="http://schemas.microsoft.com/office/drawing/2014/main" id="{57402EA4-46C9-68D0-ACBA-5DE21B9A54AD}"/>
              </a:ext>
            </a:extLst>
          </p:cNvPr>
          <p:cNvGrpSpPr/>
          <p:nvPr/>
        </p:nvGrpSpPr>
        <p:grpSpPr>
          <a:xfrm>
            <a:off x="2359833" y="1690226"/>
            <a:ext cx="2839212" cy="713256"/>
            <a:chOff x="0" y="-4732"/>
            <a:chExt cx="2839212" cy="713256"/>
          </a:xfrm>
        </p:grpSpPr>
        <p:sp>
          <p:nvSpPr>
            <p:cNvPr id="14" name="Rectangle: Rounded Corners 13">
              <a:extLst>
                <a:ext uri="{FF2B5EF4-FFF2-40B4-BE49-F238E27FC236}">
                  <a16:creationId xmlns:a16="http://schemas.microsoft.com/office/drawing/2014/main" id="{1A92A9FF-9564-674C-2BFB-A0614BE2BEB3}"/>
                </a:ext>
              </a:extLst>
            </p:cNvPr>
            <p:cNvSpPr/>
            <p:nvPr/>
          </p:nvSpPr>
          <p:spPr>
            <a:xfrm>
              <a:off x="0" y="0"/>
              <a:ext cx="2839212" cy="708524"/>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pPr>
                <a:defRPr/>
              </a:pPr>
              <a:endParaRPr lang="en-US">
                <a:solidFill>
                  <a:prstClr val="white"/>
                </a:solidFill>
                <a:latin typeface="Candara"/>
              </a:endParaRPr>
            </a:p>
          </p:txBody>
        </p:sp>
        <p:sp>
          <p:nvSpPr>
            <p:cNvPr id="15" name="Rectangle: Rounded Corners 4">
              <a:extLst>
                <a:ext uri="{FF2B5EF4-FFF2-40B4-BE49-F238E27FC236}">
                  <a16:creationId xmlns:a16="http://schemas.microsoft.com/office/drawing/2014/main" id="{52BD98BB-161A-601B-C1D6-FF613FD01FD6}"/>
                </a:ext>
              </a:extLst>
            </p:cNvPr>
            <p:cNvSpPr txBox="1"/>
            <p:nvPr/>
          </p:nvSpPr>
          <p:spPr>
            <a:xfrm>
              <a:off x="0" y="-4732"/>
              <a:ext cx="2770038" cy="6393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algn="ctr" defTabSz="1555750">
                <a:lnSpc>
                  <a:spcPct val="90000"/>
                </a:lnSpc>
                <a:spcBef>
                  <a:spcPct val="0"/>
                </a:spcBef>
                <a:spcAft>
                  <a:spcPct val="35000"/>
                </a:spcAft>
                <a:defRPr/>
              </a:pPr>
              <a:r>
                <a:rPr lang="en-US" sz="3600" dirty="0">
                  <a:solidFill>
                    <a:prstClr val="white"/>
                  </a:solidFill>
                  <a:latin typeface="Candara"/>
                </a:rPr>
                <a:t>Reassure</a:t>
              </a:r>
            </a:p>
          </p:txBody>
        </p:sp>
      </p:grpSp>
      <p:grpSp>
        <p:nvGrpSpPr>
          <p:cNvPr id="16" name="Group 15">
            <a:extLst>
              <a:ext uri="{FF2B5EF4-FFF2-40B4-BE49-F238E27FC236}">
                <a16:creationId xmlns:a16="http://schemas.microsoft.com/office/drawing/2014/main" id="{13081CF0-075A-B1AF-B501-E25F5A0DFBFC}"/>
              </a:ext>
            </a:extLst>
          </p:cNvPr>
          <p:cNvGrpSpPr/>
          <p:nvPr/>
        </p:nvGrpSpPr>
        <p:grpSpPr>
          <a:xfrm>
            <a:off x="2325415" y="2561856"/>
            <a:ext cx="2839212" cy="705263"/>
            <a:chOff x="0" y="763593"/>
            <a:chExt cx="2839212" cy="705263"/>
          </a:xfrm>
        </p:grpSpPr>
        <p:sp>
          <p:nvSpPr>
            <p:cNvPr id="17" name="Rectangle: Rounded Corners 16">
              <a:extLst>
                <a:ext uri="{FF2B5EF4-FFF2-40B4-BE49-F238E27FC236}">
                  <a16:creationId xmlns:a16="http://schemas.microsoft.com/office/drawing/2014/main" id="{8C1FD1EF-9545-BCA0-B621-C822684D53CA}"/>
                </a:ext>
              </a:extLst>
            </p:cNvPr>
            <p:cNvSpPr/>
            <p:nvPr/>
          </p:nvSpPr>
          <p:spPr>
            <a:xfrm>
              <a:off x="0" y="763593"/>
              <a:ext cx="2839212" cy="705263"/>
            </a:xfrm>
            <a:prstGeom prst="roundRect">
              <a:avLst/>
            </a:prstGeom>
          </p:spPr>
          <p:style>
            <a:lnRef idx="0">
              <a:schemeClr val="lt1">
                <a:hueOff val="0"/>
                <a:satOff val="0"/>
                <a:lumOff val="0"/>
                <a:alphaOff val="0"/>
              </a:schemeClr>
            </a:lnRef>
            <a:fillRef idx="3">
              <a:schemeClr val="accent2">
                <a:hueOff val="-291073"/>
                <a:satOff val="-16786"/>
                <a:lumOff val="1726"/>
                <a:alphaOff val="0"/>
              </a:schemeClr>
            </a:fillRef>
            <a:effectRef idx="2">
              <a:schemeClr val="accent2">
                <a:hueOff val="-291073"/>
                <a:satOff val="-16786"/>
                <a:lumOff val="1726"/>
                <a:alphaOff val="0"/>
              </a:schemeClr>
            </a:effectRef>
            <a:fontRef idx="minor">
              <a:schemeClr val="lt1"/>
            </a:fontRef>
          </p:style>
          <p:txBody>
            <a:bodyPr/>
            <a:lstStyle/>
            <a:p>
              <a:pPr>
                <a:defRPr/>
              </a:pPr>
              <a:endParaRPr lang="en-US">
                <a:solidFill>
                  <a:prstClr val="white"/>
                </a:solidFill>
                <a:latin typeface="Candara"/>
              </a:endParaRPr>
            </a:p>
          </p:txBody>
        </p:sp>
        <p:sp>
          <p:nvSpPr>
            <p:cNvPr id="18" name="Rectangle: Rounded Corners 4">
              <a:extLst>
                <a:ext uri="{FF2B5EF4-FFF2-40B4-BE49-F238E27FC236}">
                  <a16:creationId xmlns:a16="http://schemas.microsoft.com/office/drawing/2014/main" id="{E0F479CB-C7E7-8E9F-FD65-96BE912E8F10}"/>
                </a:ext>
              </a:extLst>
            </p:cNvPr>
            <p:cNvSpPr txBox="1"/>
            <p:nvPr/>
          </p:nvSpPr>
          <p:spPr>
            <a:xfrm>
              <a:off x="34428" y="798021"/>
              <a:ext cx="2770356" cy="6364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Bef>
                  <a:spcPct val="0"/>
                </a:spcBef>
                <a:spcAft>
                  <a:spcPct val="35000"/>
                </a:spcAft>
                <a:defRPr/>
              </a:pPr>
              <a:r>
                <a:rPr lang="en-US" sz="3600" dirty="0">
                  <a:solidFill>
                    <a:prstClr val="white"/>
                  </a:solidFill>
                  <a:latin typeface="Candara"/>
                </a:rPr>
                <a:t>Inquire</a:t>
              </a:r>
            </a:p>
          </p:txBody>
        </p:sp>
      </p:grpSp>
      <p:grpSp>
        <p:nvGrpSpPr>
          <p:cNvPr id="19" name="Group 18">
            <a:extLst>
              <a:ext uri="{FF2B5EF4-FFF2-40B4-BE49-F238E27FC236}">
                <a16:creationId xmlns:a16="http://schemas.microsoft.com/office/drawing/2014/main" id="{677BE16C-B85A-12D7-10FE-67106A2E29F7}"/>
              </a:ext>
            </a:extLst>
          </p:cNvPr>
          <p:cNvGrpSpPr/>
          <p:nvPr/>
        </p:nvGrpSpPr>
        <p:grpSpPr>
          <a:xfrm>
            <a:off x="2290490" y="3440318"/>
            <a:ext cx="2839381" cy="708524"/>
            <a:chOff x="-169" y="1489118"/>
            <a:chExt cx="2839381" cy="708524"/>
          </a:xfrm>
        </p:grpSpPr>
        <p:sp>
          <p:nvSpPr>
            <p:cNvPr id="20" name="Rectangle: Rounded Corners 19">
              <a:extLst>
                <a:ext uri="{FF2B5EF4-FFF2-40B4-BE49-F238E27FC236}">
                  <a16:creationId xmlns:a16="http://schemas.microsoft.com/office/drawing/2014/main" id="{801546E0-BC8B-D16B-7D7C-102EC5A77CC5}"/>
                </a:ext>
              </a:extLst>
            </p:cNvPr>
            <p:cNvSpPr/>
            <p:nvPr/>
          </p:nvSpPr>
          <p:spPr>
            <a:xfrm>
              <a:off x="0" y="1489118"/>
              <a:ext cx="2839212" cy="708524"/>
            </a:xfrm>
            <a:prstGeom prst="roundRect">
              <a:avLst/>
            </a:prstGeom>
          </p:spPr>
          <p:style>
            <a:lnRef idx="0">
              <a:schemeClr val="lt1">
                <a:hueOff val="0"/>
                <a:satOff val="0"/>
                <a:lumOff val="0"/>
                <a:alphaOff val="0"/>
              </a:schemeClr>
            </a:lnRef>
            <a:fillRef idx="3">
              <a:schemeClr val="accent2">
                <a:hueOff val="-582145"/>
                <a:satOff val="-33571"/>
                <a:lumOff val="3451"/>
                <a:alphaOff val="0"/>
              </a:schemeClr>
            </a:fillRef>
            <a:effectRef idx="2">
              <a:schemeClr val="accent2">
                <a:hueOff val="-582145"/>
                <a:satOff val="-33571"/>
                <a:lumOff val="3451"/>
                <a:alphaOff val="0"/>
              </a:schemeClr>
            </a:effectRef>
            <a:fontRef idx="minor">
              <a:schemeClr val="lt1"/>
            </a:fontRef>
          </p:style>
          <p:txBody>
            <a:bodyPr/>
            <a:lstStyle/>
            <a:p>
              <a:pPr>
                <a:defRPr/>
              </a:pPr>
              <a:endParaRPr lang="en-US">
                <a:solidFill>
                  <a:prstClr val="white"/>
                </a:solidFill>
                <a:latin typeface="Candara"/>
              </a:endParaRPr>
            </a:p>
          </p:txBody>
        </p:sp>
        <p:sp>
          <p:nvSpPr>
            <p:cNvPr id="21" name="Rectangle: Rounded Corners 4">
              <a:extLst>
                <a:ext uri="{FF2B5EF4-FFF2-40B4-BE49-F238E27FC236}">
                  <a16:creationId xmlns:a16="http://schemas.microsoft.com/office/drawing/2014/main" id="{3A0A2606-195E-42A6-1B0C-5E97F256FCA8}"/>
                </a:ext>
              </a:extLst>
            </p:cNvPr>
            <p:cNvSpPr txBox="1"/>
            <p:nvPr/>
          </p:nvSpPr>
          <p:spPr>
            <a:xfrm>
              <a:off x="-169" y="1542160"/>
              <a:ext cx="2770038" cy="6393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Bef>
                  <a:spcPct val="0"/>
                </a:spcBef>
                <a:spcAft>
                  <a:spcPct val="35000"/>
                </a:spcAft>
                <a:defRPr/>
              </a:pPr>
              <a:r>
                <a:rPr lang="en-US" sz="3600" dirty="0">
                  <a:solidFill>
                    <a:prstClr val="white"/>
                  </a:solidFill>
                  <a:latin typeface="Candara"/>
                </a:rPr>
                <a:t>Listen</a:t>
              </a:r>
            </a:p>
          </p:txBody>
        </p:sp>
      </p:grpSp>
      <p:grpSp>
        <p:nvGrpSpPr>
          <p:cNvPr id="24" name="Group 23">
            <a:extLst>
              <a:ext uri="{FF2B5EF4-FFF2-40B4-BE49-F238E27FC236}">
                <a16:creationId xmlns:a16="http://schemas.microsoft.com/office/drawing/2014/main" id="{00173CFF-DA78-D25C-830B-35C6E018ACF5}"/>
              </a:ext>
            </a:extLst>
          </p:cNvPr>
          <p:cNvGrpSpPr/>
          <p:nvPr/>
        </p:nvGrpSpPr>
        <p:grpSpPr>
          <a:xfrm>
            <a:off x="2325246" y="4267684"/>
            <a:ext cx="2839212" cy="708524"/>
            <a:chOff x="0" y="2233069"/>
            <a:chExt cx="2839212" cy="708524"/>
          </a:xfrm>
        </p:grpSpPr>
        <p:sp>
          <p:nvSpPr>
            <p:cNvPr id="25" name="Rectangle: Rounded Corners 24">
              <a:extLst>
                <a:ext uri="{FF2B5EF4-FFF2-40B4-BE49-F238E27FC236}">
                  <a16:creationId xmlns:a16="http://schemas.microsoft.com/office/drawing/2014/main" id="{139EE492-C33F-31D1-3780-72B6901D782F}"/>
                </a:ext>
              </a:extLst>
            </p:cNvPr>
            <p:cNvSpPr/>
            <p:nvPr/>
          </p:nvSpPr>
          <p:spPr>
            <a:xfrm>
              <a:off x="0" y="2233069"/>
              <a:ext cx="2839212" cy="708524"/>
            </a:xfrm>
            <a:prstGeom prst="roundRect">
              <a:avLst/>
            </a:prstGeom>
          </p:spPr>
          <p:style>
            <a:lnRef idx="0">
              <a:schemeClr val="lt1">
                <a:hueOff val="0"/>
                <a:satOff val="0"/>
                <a:lumOff val="0"/>
                <a:alphaOff val="0"/>
              </a:schemeClr>
            </a:lnRef>
            <a:fillRef idx="3">
              <a:schemeClr val="accent2">
                <a:hueOff val="-873218"/>
                <a:satOff val="-50357"/>
                <a:lumOff val="5177"/>
                <a:alphaOff val="0"/>
              </a:schemeClr>
            </a:fillRef>
            <a:effectRef idx="2">
              <a:schemeClr val="accent2">
                <a:hueOff val="-873218"/>
                <a:satOff val="-50357"/>
                <a:lumOff val="5177"/>
                <a:alphaOff val="0"/>
              </a:schemeClr>
            </a:effectRef>
            <a:fontRef idx="minor">
              <a:schemeClr val="lt1"/>
            </a:fontRef>
          </p:style>
          <p:txBody>
            <a:bodyPr/>
            <a:lstStyle/>
            <a:p>
              <a:pPr>
                <a:defRPr/>
              </a:pPr>
              <a:endParaRPr lang="en-US">
                <a:solidFill>
                  <a:prstClr val="white"/>
                </a:solidFill>
                <a:latin typeface="Candara"/>
              </a:endParaRPr>
            </a:p>
          </p:txBody>
        </p:sp>
        <p:sp>
          <p:nvSpPr>
            <p:cNvPr id="26" name="Rectangle: Rounded Corners 4">
              <a:extLst>
                <a:ext uri="{FF2B5EF4-FFF2-40B4-BE49-F238E27FC236}">
                  <a16:creationId xmlns:a16="http://schemas.microsoft.com/office/drawing/2014/main" id="{BF7D398E-C086-5F6F-2F0E-4A0A0D794990}"/>
                </a:ext>
              </a:extLst>
            </p:cNvPr>
            <p:cNvSpPr txBox="1"/>
            <p:nvPr/>
          </p:nvSpPr>
          <p:spPr>
            <a:xfrm>
              <a:off x="34587" y="2267656"/>
              <a:ext cx="2770038" cy="6393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Bef>
                  <a:spcPct val="0"/>
                </a:spcBef>
                <a:spcAft>
                  <a:spcPct val="35000"/>
                </a:spcAft>
                <a:defRPr/>
              </a:pPr>
              <a:r>
                <a:rPr lang="en-US" sz="3600" dirty="0">
                  <a:solidFill>
                    <a:prstClr val="white"/>
                  </a:solidFill>
                  <a:latin typeface="Candara"/>
                </a:rPr>
                <a:t>Read</a:t>
              </a:r>
            </a:p>
          </p:txBody>
        </p:sp>
      </p:grpSp>
      <p:grpSp>
        <p:nvGrpSpPr>
          <p:cNvPr id="27" name="Group 26">
            <a:extLst>
              <a:ext uri="{FF2B5EF4-FFF2-40B4-BE49-F238E27FC236}">
                <a16:creationId xmlns:a16="http://schemas.microsoft.com/office/drawing/2014/main" id="{D4D1E338-B270-1349-E763-EFF270264B08}"/>
              </a:ext>
            </a:extLst>
          </p:cNvPr>
          <p:cNvGrpSpPr/>
          <p:nvPr/>
        </p:nvGrpSpPr>
        <p:grpSpPr>
          <a:xfrm>
            <a:off x="2325246" y="5115083"/>
            <a:ext cx="2839212" cy="708524"/>
            <a:chOff x="0" y="2977019"/>
            <a:chExt cx="2839212" cy="708524"/>
          </a:xfrm>
        </p:grpSpPr>
        <p:sp>
          <p:nvSpPr>
            <p:cNvPr id="28" name="Rectangle: Rounded Corners 27">
              <a:extLst>
                <a:ext uri="{FF2B5EF4-FFF2-40B4-BE49-F238E27FC236}">
                  <a16:creationId xmlns:a16="http://schemas.microsoft.com/office/drawing/2014/main" id="{261CB072-09E7-5459-8C62-258089E1B9F7}"/>
                </a:ext>
              </a:extLst>
            </p:cNvPr>
            <p:cNvSpPr/>
            <p:nvPr/>
          </p:nvSpPr>
          <p:spPr>
            <a:xfrm>
              <a:off x="0" y="2977019"/>
              <a:ext cx="2839212" cy="708524"/>
            </a:xfrm>
            <a:prstGeom prst="roundRect">
              <a:avLst/>
            </a:prstGeom>
          </p:spPr>
          <p:style>
            <a:lnRef idx="0">
              <a:schemeClr val="lt1">
                <a:hueOff val="0"/>
                <a:satOff val="0"/>
                <a:lumOff val="0"/>
                <a:alphaOff val="0"/>
              </a:schemeClr>
            </a:lnRef>
            <a:fillRef idx="3">
              <a:schemeClr val="accent2">
                <a:hueOff val="-1164290"/>
                <a:satOff val="-67142"/>
                <a:lumOff val="6902"/>
                <a:alphaOff val="0"/>
              </a:schemeClr>
            </a:fillRef>
            <a:effectRef idx="2">
              <a:schemeClr val="accent2">
                <a:hueOff val="-1164290"/>
                <a:satOff val="-67142"/>
                <a:lumOff val="6902"/>
                <a:alphaOff val="0"/>
              </a:schemeClr>
            </a:effectRef>
            <a:fontRef idx="minor">
              <a:schemeClr val="lt1"/>
            </a:fontRef>
          </p:style>
          <p:txBody>
            <a:bodyPr/>
            <a:lstStyle/>
            <a:p>
              <a:pPr>
                <a:defRPr/>
              </a:pPr>
              <a:endParaRPr lang="en-US">
                <a:solidFill>
                  <a:prstClr val="white"/>
                </a:solidFill>
                <a:latin typeface="Candara"/>
              </a:endParaRPr>
            </a:p>
          </p:txBody>
        </p:sp>
        <p:sp>
          <p:nvSpPr>
            <p:cNvPr id="29" name="Rectangle: Rounded Corners 4">
              <a:extLst>
                <a:ext uri="{FF2B5EF4-FFF2-40B4-BE49-F238E27FC236}">
                  <a16:creationId xmlns:a16="http://schemas.microsoft.com/office/drawing/2014/main" id="{9160F256-2F7D-198B-8ABF-F37C8F5F71E5}"/>
                </a:ext>
              </a:extLst>
            </p:cNvPr>
            <p:cNvSpPr txBox="1"/>
            <p:nvPr/>
          </p:nvSpPr>
          <p:spPr>
            <a:xfrm>
              <a:off x="34587" y="3011606"/>
              <a:ext cx="2770038" cy="6393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Bef>
                  <a:spcPct val="0"/>
                </a:spcBef>
                <a:spcAft>
                  <a:spcPct val="35000"/>
                </a:spcAft>
                <a:defRPr/>
              </a:pPr>
              <a:r>
                <a:rPr lang="en-US" sz="3600" dirty="0">
                  <a:solidFill>
                    <a:prstClr val="white"/>
                  </a:solidFill>
                  <a:latin typeface="Candara"/>
                </a:rPr>
                <a:t>Validate</a:t>
              </a:r>
            </a:p>
          </p:txBody>
        </p:sp>
      </p:grpSp>
      <p:grpSp>
        <p:nvGrpSpPr>
          <p:cNvPr id="30" name="Group 29">
            <a:extLst>
              <a:ext uri="{FF2B5EF4-FFF2-40B4-BE49-F238E27FC236}">
                <a16:creationId xmlns:a16="http://schemas.microsoft.com/office/drawing/2014/main" id="{96B6930D-B065-C72E-5F4B-B23EC2D81148}"/>
              </a:ext>
            </a:extLst>
          </p:cNvPr>
          <p:cNvGrpSpPr/>
          <p:nvPr/>
        </p:nvGrpSpPr>
        <p:grpSpPr>
          <a:xfrm>
            <a:off x="2325246" y="5977036"/>
            <a:ext cx="2839212" cy="708524"/>
            <a:chOff x="0" y="3720970"/>
            <a:chExt cx="2839212" cy="708524"/>
          </a:xfrm>
        </p:grpSpPr>
        <p:sp>
          <p:nvSpPr>
            <p:cNvPr id="31" name="Rectangle: Rounded Corners 30">
              <a:extLst>
                <a:ext uri="{FF2B5EF4-FFF2-40B4-BE49-F238E27FC236}">
                  <a16:creationId xmlns:a16="http://schemas.microsoft.com/office/drawing/2014/main" id="{81A59B4B-9060-E27D-36C3-25B404F9BBEF}"/>
                </a:ext>
              </a:extLst>
            </p:cNvPr>
            <p:cNvSpPr/>
            <p:nvPr/>
          </p:nvSpPr>
          <p:spPr>
            <a:xfrm>
              <a:off x="0" y="3720970"/>
              <a:ext cx="2839212" cy="708524"/>
            </a:xfrm>
            <a:prstGeom prst="roundRect">
              <a:avLst/>
            </a:prstGeom>
          </p:spPr>
          <p:style>
            <a:lnRef idx="0">
              <a:schemeClr val="lt1">
                <a:hueOff val="0"/>
                <a:satOff val="0"/>
                <a:lumOff val="0"/>
                <a:alphaOff val="0"/>
              </a:schemeClr>
            </a:lnRef>
            <a:fillRef idx="3">
              <a:schemeClr val="accent2">
                <a:hueOff val="-1455363"/>
                <a:satOff val="-83928"/>
                <a:lumOff val="8628"/>
                <a:alphaOff val="0"/>
              </a:schemeClr>
            </a:fillRef>
            <a:effectRef idx="2">
              <a:schemeClr val="accent2">
                <a:hueOff val="-1455363"/>
                <a:satOff val="-83928"/>
                <a:lumOff val="8628"/>
                <a:alphaOff val="0"/>
              </a:schemeClr>
            </a:effectRef>
            <a:fontRef idx="minor">
              <a:schemeClr val="lt1"/>
            </a:fontRef>
          </p:style>
          <p:txBody>
            <a:bodyPr/>
            <a:lstStyle/>
            <a:p>
              <a:pPr>
                <a:defRPr/>
              </a:pPr>
              <a:endParaRPr lang="en-US">
                <a:solidFill>
                  <a:prstClr val="white"/>
                </a:solidFill>
                <a:latin typeface="Candara"/>
              </a:endParaRPr>
            </a:p>
          </p:txBody>
        </p:sp>
        <p:sp>
          <p:nvSpPr>
            <p:cNvPr id="1024" name="Rectangle: Rounded Corners 4">
              <a:extLst>
                <a:ext uri="{FF2B5EF4-FFF2-40B4-BE49-F238E27FC236}">
                  <a16:creationId xmlns:a16="http://schemas.microsoft.com/office/drawing/2014/main" id="{E6E95C4E-713E-4393-5C18-25C4038AC1CA}"/>
                </a:ext>
              </a:extLst>
            </p:cNvPr>
            <p:cNvSpPr txBox="1"/>
            <p:nvPr/>
          </p:nvSpPr>
          <p:spPr>
            <a:xfrm>
              <a:off x="34587" y="3755557"/>
              <a:ext cx="2770038" cy="6393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Bef>
                  <a:spcPct val="0"/>
                </a:spcBef>
                <a:spcAft>
                  <a:spcPct val="35000"/>
                </a:spcAft>
                <a:defRPr/>
              </a:pPr>
              <a:r>
                <a:rPr lang="en-US" sz="3600" dirty="0">
                  <a:solidFill>
                    <a:prstClr val="white"/>
                  </a:solidFill>
                  <a:latin typeface="Candara"/>
                </a:rPr>
                <a:t>Reframe</a:t>
              </a:r>
            </a:p>
          </p:txBody>
        </p:sp>
      </p:grpSp>
      <p:sp>
        <p:nvSpPr>
          <p:cNvPr id="1036" name="Flowchart: Alternate Process 1035">
            <a:extLst>
              <a:ext uri="{FF2B5EF4-FFF2-40B4-BE49-F238E27FC236}">
                <a16:creationId xmlns:a16="http://schemas.microsoft.com/office/drawing/2014/main" id="{7C51C659-A562-6A48-F329-B99C7C8D96DA}"/>
              </a:ext>
            </a:extLst>
          </p:cNvPr>
          <p:cNvSpPr/>
          <p:nvPr/>
        </p:nvSpPr>
        <p:spPr>
          <a:xfrm>
            <a:off x="5343511" y="3400787"/>
            <a:ext cx="5650416" cy="708524"/>
          </a:xfrm>
          <a:prstGeom prst="flowChartAlternateProcess">
            <a:avLst/>
          </a:prstGeom>
          <a:solidFill>
            <a:srgbClr val="DB2DC2">
              <a:alpha val="1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ndara"/>
              </a:rPr>
              <a:t>Listen Empathically</a:t>
            </a:r>
          </a:p>
        </p:txBody>
      </p:sp>
      <p:sp>
        <p:nvSpPr>
          <p:cNvPr id="1038" name="Flowchart: Alternate Process 1037">
            <a:extLst>
              <a:ext uri="{FF2B5EF4-FFF2-40B4-BE49-F238E27FC236}">
                <a16:creationId xmlns:a16="http://schemas.microsoft.com/office/drawing/2014/main" id="{84AD88ED-32B6-8CBD-7C7B-4DD004848558}"/>
              </a:ext>
            </a:extLst>
          </p:cNvPr>
          <p:cNvSpPr/>
          <p:nvPr/>
        </p:nvSpPr>
        <p:spPr>
          <a:xfrm>
            <a:off x="5378427" y="2558594"/>
            <a:ext cx="5581073" cy="708524"/>
          </a:xfrm>
          <a:prstGeom prst="flowChartAlternateProcess">
            <a:avLst/>
          </a:prstGeom>
          <a:solidFill>
            <a:srgbClr val="DB2DC2">
              <a:alpha val="1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ndara"/>
              </a:rPr>
              <a:t>Ask Open-ended Questions</a:t>
            </a:r>
          </a:p>
        </p:txBody>
      </p:sp>
      <p:sp>
        <p:nvSpPr>
          <p:cNvPr id="1040" name="Flowchart: Alternate Process 1039">
            <a:extLst>
              <a:ext uri="{FF2B5EF4-FFF2-40B4-BE49-F238E27FC236}">
                <a16:creationId xmlns:a16="http://schemas.microsoft.com/office/drawing/2014/main" id="{54CC5E61-ADC4-3421-C9B7-79EE962E75FA}"/>
              </a:ext>
            </a:extLst>
          </p:cNvPr>
          <p:cNvSpPr/>
          <p:nvPr/>
        </p:nvSpPr>
        <p:spPr>
          <a:xfrm>
            <a:off x="5386356" y="1706761"/>
            <a:ext cx="5581072" cy="708524"/>
          </a:xfrm>
          <a:prstGeom prst="flowChartAlternateProcess">
            <a:avLst/>
          </a:prstGeom>
          <a:solidFill>
            <a:srgbClr val="DB2DC2">
              <a:alpha val="1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ndara"/>
              </a:rPr>
              <a:t>Reassure with Confidence</a:t>
            </a:r>
          </a:p>
        </p:txBody>
      </p:sp>
      <p:sp>
        <p:nvSpPr>
          <p:cNvPr id="1043" name="Flowchart: Alternate Process 1042">
            <a:extLst>
              <a:ext uri="{FF2B5EF4-FFF2-40B4-BE49-F238E27FC236}">
                <a16:creationId xmlns:a16="http://schemas.microsoft.com/office/drawing/2014/main" id="{B97EEB2F-F919-F92E-3D1B-AB74E985C940}"/>
              </a:ext>
            </a:extLst>
          </p:cNvPr>
          <p:cNvSpPr/>
          <p:nvPr/>
        </p:nvSpPr>
        <p:spPr>
          <a:xfrm>
            <a:off x="5378426" y="4261359"/>
            <a:ext cx="5615501" cy="680262"/>
          </a:xfrm>
          <a:prstGeom prst="flowChartAlternateProcess">
            <a:avLst/>
          </a:prstGeom>
          <a:solidFill>
            <a:srgbClr val="DB2DC2">
              <a:alpha val="1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3000" dirty="0">
                <a:solidFill>
                  <a:prstClr val="black"/>
                </a:solidFill>
                <a:latin typeface="Candara"/>
              </a:rPr>
              <a:t>Read the Caller’s Emotional State</a:t>
            </a:r>
          </a:p>
        </p:txBody>
      </p:sp>
      <p:sp>
        <p:nvSpPr>
          <p:cNvPr id="1045" name="Flowchart: Alternate Process 1044">
            <a:extLst>
              <a:ext uri="{FF2B5EF4-FFF2-40B4-BE49-F238E27FC236}">
                <a16:creationId xmlns:a16="http://schemas.microsoft.com/office/drawing/2014/main" id="{77D90125-8FA1-FA5A-D943-62F3FD4CD3A3}"/>
              </a:ext>
            </a:extLst>
          </p:cNvPr>
          <p:cNvSpPr/>
          <p:nvPr/>
        </p:nvSpPr>
        <p:spPr>
          <a:xfrm>
            <a:off x="5317182" y="5121870"/>
            <a:ext cx="5650246" cy="708524"/>
          </a:xfrm>
          <a:prstGeom prst="flowChartAlternateProcess">
            <a:avLst/>
          </a:prstGeom>
          <a:solidFill>
            <a:srgbClr val="DB2DC2">
              <a:alpha val="1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3000" dirty="0">
                <a:solidFill>
                  <a:prstClr val="black"/>
                </a:solidFill>
                <a:latin typeface="Candara"/>
              </a:rPr>
              <a:t>Validate Emotions and Interests</a:t>
            </a:r>
          </a:p>
        </p:txBody>
      </p:sp>
      <p:sp>
        <p:nvSpPr>
          <p:cNvPr id="1047" name="Flowchart: Alternate Process 1046">
            <a:extLst>
              <a:ext uri="{FF2B5EF4-FFF2-40B4-BE49-F238E27FC236}">
                <a16:creationId xmlns:a16="http://schemas.microsoft.com/office/drawing/2014/main" id="{BAF79849-6C0D-9D4E-33C0-CC11216F75C7}"/>
              </a:ext>
            </a:extLst>
          </p:cNvPr>
          <p:cNvSpPr/>
          <p:nvPr/>
        </p:nvSpPr>
        <p:spPr>
          <a:xfrm>
            <a:off x="5331034" y="5970398"/>
            <a:ext cx="5642317" cy="708524"/>
          </a:xfrm>
          <a:prstGeom prst="flowChartAlternateProcess">
            <a:avLst/>
          </a:prstGeom>
          <a:solidFill>
            <a:srgbClr val="DB2DC2">
              <a:alpha val="1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ndara"/>
              </a:rPr>
              <a:t>Reframe Positions as Interests</a:t>
            </a:r>
          </a:p>
        </p:txBody>
      </p:sp>
    </p:spTree>
    <p:extLst>
      <p:ext uri="{BB962C8B-B14F-4D97-AF65-F5344CB8AC3E}">
        <p14:creationId xmlns:p14="http://schemas.microsoft.com/office/powerpoint/2010/main" val="71230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 grpId="0" animBg="1"/>
      <p:bldP spid="1038" grpId="0" animBg="1"/>
      <p:bldP spid="1040" grpId="0" animBg="1"/>
      <p:bldP spid="1043" grpId="0" animBg="1"/>
      <p:bldP spid="1045" grpId="0" animBg="1"/>
      <p:bldP spid="10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267E3B7-F083-A888-E77F-FB65C70EED79}"/>
              </a:ext>
            </a:extLst>
          </p:cNvPr>
          <p:cNvSpPr>
            <a:spLocks noGrp="1"/>
          </p:cNvSpPr>
          <p:nvPr>
            <p:ph type="title"/>
          </p:nvPr>
        </p:nvSpPr>
        <p:spPr>
          <a:xfrm>
            <a:off x="2318289" y="305926"/>
            <a:ext cx="8522791" cy="1698318"/>
          </a:xfrm>
        </p:spPr>
        <p:txBody>
          <a:bodyPr anchor="ctr">
            <a:noAutofit/>
          </a:bodyPr>
          <a:lstStyle/>
          <a:p>
            <a:r>
              <a:rPr lang="en-US" sz="6000" dirty="0"/>
              <a:t>Conflict Threatens Our Self-Concept</a:t>
            </a:r>
          </a:p>
        </p:txBody>
      </p:sp>
      <p:grpSp>
        <p:nvGrpSpPr>
          <p:cNvPr id="5" name="Group 4" descr="Concentric circles showing attitudes encompassing beliefs, which encompass values.">
            <a:extLst>
              <a:ext uri="{FF2B5EF4-FFF2-40B4-BE49-F238E27FC236}">
                <a16:creationId xmlns:a16="http://schemas.microsoft.com/office/drawing/2014/main" id="{6AC1C95F-C186-0A43-F43D-B7513C2FE081}"/>
              </a:ext>
            </a:extLst>
          </p:cNvPr>
          <p:cNvGrpSpPr/>
          <p:nvPr/>
        </p:nvGrpSpPr>
        <p:grpSpPr>
          <a:xfrm>
            <a:off x="1638308" y="3867674"/>
            <a:ext cx="4661047" cy="2465968"/>
            <a:chOff x="-263376" y="3428996"/>
            <a:chExt cx="5475734" cy="2437581"/>
          </a:xfrm>
        </p:grpSpPr>
        <p:sp>
          <p:nvSpPr>
            <p:cNvPr id="4" name="Oval 3">
              <a:extLst>
                <a:ext uri="{FF2B5EF4-FFF2-40B4-BE49-F238E27FC236}">
                  <a16:creationId xmlns:a16="http://schemas.microsoft.com/office/drawing/2014/main" id="{3845F2BF-8398-F972-125C-85140072F703}"/>
                </a:ext>
              </a:extLst>
            </p:cNvPr>
            <p:cNvSpPr/>
            <p:nvPr/>
          </p:nvSpPr>
          <p:spPr>
            <a:xfrm>
              <a:off x="-263376" y="3428996"/>
              <a:ext cx="5415028" cy="24375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en-US" sz="2000" dirty="0">
                  <a:latin typeface="Candara" panose="020E0502030303020204" pitchFamily="34" charset="0"/>
                </a:rPr>
                <a:t>Attitudes</a:t>
              </a:r>
            </a:p>
          </p:txBody>
        </p:sp>
        <p:sp>
          <p:nvSpPr>
            <p:cNvPr id="3" name="Oval 2">
              <a:extLst>
                <a:ext uri="{FF2B5EF4-FFF2-40B4-BE49-F238E27FC236}">
                  <a16:creationId xmlns:a16="http://schemas.microsoft.com/office/drawing/2014/main" id="{D363E8D2-7E36-8952-A54A-41BD103EDD6C}"/>
                </a:ext>
              </a:extLst>
            </p:cNvPr>
            <p:cNvSpPr/>
            <p:nvPr/>
          </p:nvSpPr>
          <p:spPr>
            <a:xfrm>
              <a:off x="1885664" y="3690055"/>
              <a:ext cx="3326694" cy="1915464"/>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vert="horz" rtlCol="0" anchor="ctr"/>
            <a:lstStyle/>
            <a:p>
              <a:r>
                <a:rPr lang="en-US" sz="2000" dirty="0">
                  <a:solidFill>
                    <a:schemeClr val="bg1"/>
                  </a:solidFill>
                  <a:latin typeface="Candara" panose="020E0502030303020204" pitchFamily="34" charset="0"/>
                </a:rPr>
                <a:t>Beliefs</a:t>
              </a:r>
            </a:p>
          </p:txBody>
        </p:sp>
        <p:sp>
          <p:nvSpPr>
            <p:cNvPr id="2" name="Oval 1">
              <a:extLst>
                <a:ext uri="{FF2B5EF4-FFF2-40B4-BE49-F238E27FC236}">
                  <a16:creationId xmlns:a16="http://schemas.microsoft.com/office/drawing/2014/main" id="{15F1229F-77F3-6D7B-48DA-5DACD43D2E80}"/>
                </a:ext>
              </a:extLst>
            </p:cNvPr>
            <p:cNvSpPr/>
            <p:nvPr/>
          </p:nvSpPr>
          <p:spPr>
            <a:xfrm>
              <a:off x="3578502" y="4022694"/>
              <a:ext cx="1633856" cy="12501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ndara" panose="020E0502030303020204" pitchFamily="34" charset="0"/>
                </a:rPr>
                <a:t>Values</a:t>
              </a:r>
            </a:p>
          </p:txBody>
        </p:sp>
      </p:grpSp>
      <p:sp>
        <p:nvSpPr>
          <p:cNvPr id="6" name="TextBox 5">
            <a:extLst>
              <a:ext uri="{FF2B5EF4-FFF2-40B4-BE49-F238E27FC236}">
                <a16:creationId xmlns:a16="http://schemas.microsoft.com/office/drawing/2014/main" id="{DDD71CA8-D1ED-6A48-76C7-65400144E8ED}"/>
              </a:ext>
            </a:extLst>
          </p:cNvPr>
          <p:cNvSpPr txBox="1"/>
          <p:nvPr/>
        </p:nvSpPr>
        <p:spPr>
          <a:xfrm>
            <a:off x="1620520" y="2004244"/>
            <a:ext cx="8950961" cy="1384995"/>
          </a:xfrm>
          <a:prstGeom prst="rect">
            <a:avLst/>
          </a:prstGeom>
          <a:noFill/>
        </p:spPr>
        <p:txBody>
          <a:bodyPr wrap="square" rtlCol="0">
            <a:spAutoFit/>
          </a:bodyPr>
          <a:lstStyle/>
          <a:p>
            <a:r>
              <a:rPr lang="en-US" sz="2800" dirty="0">
                <a:latin typeface="Candara" panose="020E0502030303020204" pitchFamily="34" charset="0"/>
              </a:rPr>
              <a:t>We learn who we are through communicating with others. Difficult communication can threaten our self-concept, causing stress.</a:t>
            </a:r>
          </a:p>
        </p:txBody>
      </p:sp>
      <p:sp>
        <p:nvSpPr>
          <p:cNvPr id="7" name="TextBox 6">
            <a:extLst>
              <a:ext uri="{FF2B5EF4-FFF2-40B4-BE49-F238E27FC236}">
                <a16:creationId xmlns:a16="http://schemas.microsoft.com/office/drawing/2014/main" id="{66000EC1-73D6-79C1-3A9A-42D3B4700C73}"/>
              </a:ext>
            </a:extLst>
          </p:cNvPr>
          <p:cNvSpPr txBox="1"/>
          <p:nvPr/>
        </p:nvSpPr>
        <p:spPr>
          <a:xfrm>
            <a:off x="6474440" y="3566075"/>
            <a:ext cx="3765391" cy="2677656"/>
          </a:xfrm>
          <a:prstGeom prst="rect">
            <a:avLst/>
          </a:prstGeom>
          <a:solidFill>
            <a:schemeClr val="accent4">
              <a:lumMod val="20000"/>
              <a:lumOff val="80000"/>
            </a:schemeClr>
          </a:solidFill>
        </p:spPr>
        <p:txBody>
          <a:bodyPr wrap="square" rtlCol="0">
            <a:spAutoFit/>
          </a:bodyPr>
          <a:lstStyle/>
          <a:p>
            <a:r>
              <a:rPr lang="en-US" sz="2400" dirty="0">
                <a:latin typeface="Candara" panose="020E0502030303020204" pitchFamily="34" charset="0"/>
              </a:rPr>
              <a:t>Threats to Our Perceived:</a:t>
            </a:r>
          </a:p>
          <a:p>
            <a:pPr marL="1489075" indent="-457200">
              <a:buFont typeface="Arial" panose="020B0604020202020204" pitchFamily="34" charset="0"/>
              <a:buChar char="•"/>
            </a:pPr>
            <a:r>
              <a:rPr lang="en-US" sz="2400" dirty="0">
                <a:latin typeface="Candara" panose="020E0502030303020204" pitchFamily="34" charset="0"/>
              </a:rPr>
              <a:t>Roles</a:t>
            </a:r>
          </a:p>
          <a:p>
            <a:pPr marL="1489075" indent="-457200">
              <a:buFont typeface="Arial" panose="020B0604020202020204" pitchFamily="34" charset="0"/>
              <a:buChar char="•"/>
            </a:pPr>
            <a:r>
              <a:rPr lang="en-US" sz="2400" dirty="0">
                <a:latin typeface="Candara" panose="020E0502030303020204" pitchFamily="34" charset="0"/>
              </a:rPr>
              <a:t>Experiences</a:t>
            </a:r>
          </a:p>
          <a:p>
            <a:pPr marL="1489075" indent="-457200">
              <a:buFont typeface="Arial" panose="020B0604020202020204" pitchFamily="34" charset="0"/>
              <a:buChar char="•"/>
            </a:pPr>
            <a:r>
              <a:rPr lang="en-US" sz="2400" dirty="0">
                <a:latin typeface="Candara" panose="020E0502030303020204" pitchFamily="34" charset="0"/>
              </a:rPr>
              <a:t>Personality</a:t>
            </a:r>
          </a:p>
          <a:p>
            <a:pPr marL="1489075" indent="-457200">
              <a:buFont typeface="Arial" panose="020B0604020202020204" pitchFamily="34" charset="0"/>
              <a:buChar char="•"/>
            </a:pPr>
            <a:r>
              <a:rPr lang="en-US" sz="2400" dirty="0">
                <a:latin typeface="Candara" panose="020E0502030303020204" pitchFamily="34" charset="0"/>
              </a:rPr>
              <a:t>Actions</a:t>
            </a:r>
          </a:p>
          <a:p>
            <a:pPr marL="1489075" indent="-457200">
              <a:buFont typeface="Arial" panose="020B0604020202020204" pitchFamily="34" charset="0"/>
              <a:buChar char="•"/>
            </a:pPr>
            <a:r>
              <a:rPr lang="en-US" sz="2400" dirty="0">
                <a:latin typeface="Candara" panose="020E0502030303020204" pitchFamily="34" charset="0"/>
              </a:rPr>
              <a:t>Observations </a:t>
            </a:r>
          </a:p>
          <a:p>
            <a:pPr marL="1489075" indent="-457200">
              <a:buFont typeface="Arial" panose="020B0604020202020204" pitchFamily="34" charset="0"/>
              <a:buChar char="•"/>
            </a:pPr>
            <a:r>
              <a:rPr lang="en-US" sz="2400" dirty="0">
                <a:latin typeface="Candara" panose="020E0502030303020204" pitchFamily="34" charset="0"/>
              </a:rPr>
              <a:t>and more</a:t>
            </a:r>
          </a:p>
        </p:txBody>
      </p:sp>
    </p:spTree>
    <p:extLst>
      <p:ext uri="{BB962C8B-B14F-4D97-AF65-F5344CB8AC3E}">
        <p14:creationId xmlns:p14="http://schemas.microsoft.com/office/powerpoint/2010/main" val="350805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7B356-D42B-AD22-E391-E86A90E931B2}"/>
              </a:ext>
            </a:extLst>
          </p:cNvPr>
          <p:cNvSpPr>
            <a:spLocks noGrp="1"/>
          </p:cNvSpPr>
          <p:nvPr>
            <p:ph type="title"/>
          </p:nvPr>
        </p:nvSpPr>
        <p:spPr>
          <a:xfrm>
            <a:off x="2076894" y="130901"/>
            <a:ext cx="8027689" cy="896214"/>
          </a:xfrm>
        </p:spPr>
        <p:txBody>
          <a:bodyPr anchor="ctr">
            <a:noAutofit/>
          </a:bodyPr>
          <a:lstStyle/>
          <a:p>
            <a:r>
              <a:rPr lang="en-US" sz="3800" dirty="0"/>
              <a:t>Helping People Feel Secure &amp; Valued</a:t>
            </a:r>
          </a:p>
        </p:txBody>
      </p:sp>
      <p:sp>
        <p:nvSpPr>
          <p:cNvPr id="7" name="TextBox 6">
            <a:extLst>
              <a:ext uri="{FF2B5EF4-FFF2-40B4-BE49-F238E27FC236}">
                <a16:creationId xmlns:a16="http://schemas.microsoft.com/office/drawing/2014/main" id="{444E436C-662B-E93D-A9A2-1E7528D06E2E}"/>
              </a:ext>
            </a:extLst>
          </p:cNvPr>
          <p:cNvSpPr txBox="1"/>
          <p:nvPr/>
        </p:nvSpPr>
        <p:spPr>
          <a:xfrm>
            <a:off x="2289096" y="5629194"/>
            <a:ext cx="8691049" cy="1015663"/>
          </a:xfrm>
          <a:prstGeom prst="rect">
            <a:avLst/>
          </a:prstGeom>
          <a:solidFill>
            <a:schemeClr val="accent1">
              <a:lumMod val="40000"/>
              <a:lumOff val="60000"/>
            </a:schemeClr>
          </a:solidFill>
        </p:spPr>
        <p:txBody>
          <a:bodyPr wrap="square" rtlCol="0">
            <a:spAutoFit/>
          </a:bodyPr>
          <a:lstStyle/>
          <a:p>
            <a:pPr algn="ctr"/>
            <a:r>
              <a:rPr lang="en-US" sz="3000" dirty="0">
                <a:latin typeface="Candara" panose="020E0502030303020204" pitchFamily="34" charset="0"/>
              </a:rPr>
              <a:t>The good or bad feelings we have about how we think the world sees us, affects our sense of safety. </a:t>
            </a:r>
          </a:p>
        </p:txBody>
      </p:sp>
      <p:sp>
        <p:nvSpPr>
          <p:cNvPr id="27" name="TextBox 26">
            <a:extLst>
              <a:ext uri="{FF2B5EF4-FFF2-40B4-BE49-F238E27FC236}">
                <a16:creationId xmlns:a16="http://schemas.microsoft.com/office/drawing/2014/main" id="{5BB55211-0D16-D1BD-E81F-8A64B47FF6FF}"/>
              </a:ext>
            </a:extLst>
          </p:cNvPr>
          <p:cNvSpPr txBox="1"/>
          <p:nvPr/>
        </p:nvSpPr>
        <p:spPr>
          <a:xfrm>
            <a:off x="1630325" y="1107002"/>
            <a:ext cx="6450772" cy="4493538"/>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Candara" panose="020E0502030303020204" pitchFamily="34" charset="0"/>
              </a:rPr>
              <a:t>In a conflict we can feel attacked.</a:t>
            </a:r>
          </a:p>
          <a:p>
            <a:pPr marL="285750" indent="-285750">
              <a:buFont typeface="Arial" panose="020B0604020202020204" pitchFamily="34" charset="0"/>
              <a:buChar char="•"/>
            </a:pPr>
            <a:r>
              <a:rPr lang="en-US" sz="2600" dirty="0">
                <a:latin typeface="Candara" panose="020E0502030303020204" pitchFamily="34" charset="0"/>
              </a:rPr>
              <a:t>When we feel attacked, we can accept it or blame the other for misjudging us.</a:t>
            </a:r>
          </a:p>
          <a:p>
            <a:pPr marL="285750" indent="-285750">
              <a:buFont typeface="Arial" panose="020B0604020202020204" pitchFamily="34" charset="0"/>
              <a:buChar char="•"/>
            </a:pPr>
            <a:r>
              <a:rPr lang="en-US" sz="2600" dirty="0">
                <a:latin typeface="Candara" panose="020E0502030303020204" pitchFamily="34" charset="0"/>
              </a:rPr>
              <a:t>We tend to judge our and other’s behavior in ways that support our self-concept.</a:t>
            </a:r>
          </a:p>
          <a:p>
            <a:pPr marL="285750" indent="-285750">
              <a:buFont typeface="Arial" panose="020B0604020202020204" pitchFamily="34" charset="0"/>
              <a:buChar char="•"/>
            </a:pPr>
            <a:r>
              <a:rPr lang="en-US" sz="2600" dirty="0">
                <a:latin typeface="Candara" panose="020E0502030303020204" pitchFamily="34" charset="0"/>
              </a:rPr>
              <a:t>We can lessen the hurt of an attack by finding flaws in the attacker.</a:t>
            </a:r>
          </a:p>
          <a:p>
            <a:pPr marL="285750" indent="-285750">
              <a:buFont typeface="Arial" panose="020B0604020202020204" pitchFamily="34" charset="0"/>
              <a:buChar char="•"/>
            </a:pPr>
            <a:r>
              <a:rPr lang="en-US" sz="2600" dirty="0">
                <a:latin typeface="Candara" panose="020E0502030303020204" pitchFamily="34" charset="0"/>
              </a:rPr>
              <a:t>Feeling powerless is hard on our self-esteem.</a:t>
            </a:r>
          </a:p>
          <a:p>
            <a:pPr marL="285750" indent="-285750">
              <a:buFont typeface="Arial" panose="020B0604020202020204" pitchFamily="34" charset="0"/>
              <a:buChar char="•"/>
            </a:pPr>
            <a:r>
              <a:rPr lang="en-US" sz="2600" dirty="0">
                <a:latin typeface="Candara" panose="020E0502030303020204" pitchFamily="34" charset="0"/>
              </a:rPr>
              <a:t>People often seek 3</a:t>
            </a:r>
            <a:r>
              <a:rPr lang="en-US" sz="2600" baseline="30000" dirty="0">
                <a:latin typeface="Candara" panose="020E0502030303020204" pitchFamily="34" charset="0"/>
              </a:rPr>
              <a:t>rd</a:t>
            </a:r>
            <a:r>
              <a:rPr lang="en-US" sz="2600" dirty="0">
                <a:latin typeface="Candara" panose="020E0502030303020204" pitchFamily="34" charset="0"/>
              </a:rPr>
              <a:t> parties to empower them (validation and support).</a:t>
            </a:r>
          </a:p>
        </p:txBody>
      </p:sp>
      <p:pic>
        <p:nvPicPr>
          <p:cNvPr id="29" name="Picture 28" descr="Two stick figures looking in mirrors. One is smiling, and the other is unhappy.">
            <a:extLst>
              <a:ext uri="{FF2B5EF4-FFF2-40B4-BE49-F238E27FC236}">
                <a16:creationId xmlns:a16="http://schemas.microsoft.com/office/drawing/2014/main" id="{01884ED7-2E1D-45F7-36BE-5F7DBE1F6B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4856" y="1228806"/>
            <a:ext cx="2476669" cy="3785652"/>
          </a:xfrm>
          <a:prstGeom prst="rect">
            <a:avLst/>
          </a:prstGeom>
        </p:spPr>
      </p:pic>
    </p:spTree>
    <p:extLst>
      <p:ext uri="{BB962C8B-B14F-4D97-AF65-F5344CB8AC3E}">
        <p14:creationId xmlns:p14="http://schemas.microsoft.com/office/powerpoint/2010/main" val="93031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093" y="379109"/>
            <a:ext cx="8599665" cy="1098319"/>
          </a:xfrm>
        </p:spPr>
        <p:txBody>
          <a:bodyPr vert="horz" lIns="91440" tIns="45720" rIns="91440" bIns="45720" rtlCol="0" anchor="ctr">
            <a:normAutofit/>
          </a:bodyPr>
          <a:lstStyle/>
          <a:p>
            <a:r>
              <a:rPr lang="en-US" sz="3600" dirty="0"/>
              <a:t>Affirming and Building the Self-Concept</a:t>
            </a:r>
          </a:p>
        </p:txBody>
      </p:sp>
      <p:sp>
        <p:nvSpPr>
          <p:cNvPr id="1037" name="Date Placeholder 4">
            <a:extLst>
              <a:ext uri="{FF2B5EF4-FFF2-40B4-BE49-F238E27FC236}">
                <a16:creationId xmlns:a16="http://schemas.microsoft.com/office/drawing/2014/main" id="{112C4036-474C-CDFB-2641-B51988F924AC}"/>
              </a:ext>
            </a:extLst>
          </p:cNvPr>
          <p:cNvSpPr>
            <a:spLocks noGrp="1"/>
          </p:cNvSpPr>
          <p:nvPr>
            <p:ph type="dt" sz="half" idx="10"/>
          </p:nvPr>
        </p:nvSpPr>
        <p:spPr>
          <a:xfrm>
            <a:off x="2974726" y="6231091"/>
            <a:ext cx="20574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37CE1F7C-6564-4601-A655-02A542D3578B}" type="datetime4">
              <a:rPr lang="en-US" sz="1000">
                <a:solidFill>
                  <a:schemeClr val="tx1"/>
                </a:solidFill>
                <a:latin typeface="Candara" panose="020E0502030303020204" pitchFamily="34" charset="0"/>
              </a:rPr>
              <a:pPr>
                <a:spcAft>
                  <a:spcPts val="600"/>
                </a:spcAft>
                <a:defRPr/>
              </a:pPr>
              <a:t>October 21, 2025</a:t>
            </a:fld>
            <a:endParaRPr lang="en-US" sz="1000">
              <a:solidFill>
                <a:schemeClr val="tx1"/>
              </a:solidFill>
              <a:latin typeface="Candara" panose="020E0502030303020204" pitchFamily="34" charset="0"/>
            </a:endParaRPr>
          </a:p>
        </p:txBody>
      </p:sp>
      <p:grpSp>
        <p:nvGrpSpPr>
          <p:cNvPr id="13" name="Group 12">
            <a:extLst>
              <a:ext uri="{FF2B5EF4-FFF2-40B4-BE49-F238E27FC236}">
                <a16:creationId xmlns:a16="http://schemas.microsoft.com/office/drawing/2014/main" id="{57402EA4-46C9-68D0-ACBA-5DE21B9A54AD}"/>
              </a:ext>
            </a:extLst>
          </p:cNvPr>
          <p:cNvGrpSpPr/>
          <p:nvPr/>
        </p:nvGrpSpPr>
        <p:grpSpPr>
          <a:xfrm>
            <a:off x="2618238" y="1590018"/>
            <a:ext cx="2839212" cy="713256"/>
            <a:chOff x="0" y="-4732"/>
            <a:chExt cx="2839212" cy="713256"/>
          </a:xfrm>
        </p:grpSpPr>
        <p:sp>
          <p:nvSpPr>
            <p:cNvPr id="14" name="Rectangle: Rounded Corners 13">
              <a:extLst>
                <a:ext uri="{FF2B5EF4-FFF2-40B4-BE49-F238E27FC236}">
                  <a16:creationId xmlns:a16="http://schemas.microsoft.com/office/drawing/2014/main" id="{1A92A9FF-9564-674C-2BFB-A0614BE2BEB3}"/>
                </a:ext>
              </a:extLst>
            </p:cNvPr>
            <p:cNvSpPr/>
            <p:nvPr/>
          </p:nvSpPr>
          <p:spPr>
            <a:xfrm>
              <a:off x="0" y="0"/>
              <a:ext cx="2839212" cy="708524"/>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a:latin typeface="Candara" panose="020E0502030303020204" pitchFamily="34" charset="0"/>
              </a:endParaRPr>
            </a:p>
          </p:txBody>
        </p:sp>
        <p:sp>
          <p:nvSpPr>
            <p:cNvPr id="15" name="Rectangle: Rounded Corners 4">
              <a:extLst>
                <a:ext uri="{FF2B5EF4-FFF2-40B4-BE49-F238E27FC236}">
                  <a16:creationId xmlns:a16="http://schemas.microsoft.com/office/drawing/2014/main" id="{52BD98BB-161A-601B-C1D6-FF613FD01FD6}"/>
                </a:ext>
              </a:extLst>
            </p:cNvPr>
            <p:cNvSpPr txBox="1"/>
            <p:nvPr/>
          </p:nvSpPr>
          <p:spPr>
            <a:xfrm>
              <a:off x="0" y="-4732"/>
              <a:ext cx="2770038" cy="6393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algn="ctr" defTabSz="1555750">
                <a:lnSpc>
                  <a:spcPct val="90000"/>
                </a:lnSpc>
                <a:spcBef>
                  <a:spcPct val="0"/>
                </a:spcBef>
                <a:spcAft>
                  <a:spcPct val="35000"/>
                </a:spcAft>
              </a:pPr>
              <a:r>
                <a:rPr lang="en-US" sz="3600" b="1" dirty="0">
                  <a:latin typeface="Candara" panose="020E0502030303020204" pitchFamily="34" charset="0"/>
                </a:rPr>
                <a:t>Reassure</a:t>
              </a:r>
            </a:p>
          </p:txBody>
        </p:sp>
      </p:grpSp>
      <p:grpSp>
        <p:nvGrpSpPr>
          <p:cNvPr id="16" name="Group 15">
            <a:extLst>
              <a:ext uri="{FF2B5EF4-FFF2-40B4-BE49-F238E27FC236}">
                <a16:creationId xmlns:a16="http://schemas.microsoft.com/office/drawing/2014/main" id="{13081CF0-075A-B1AF-B501-E25F5A0DFBFC}"/>
              </a:ext>
            </a:extLst>
          </p:cNvPr>
          <p:cNvGrpSpPr/>
          <p:nvPr/>
        </p:nvGrpSpPr>
        <p:grpSpPr>
          <a:xfrm>
            <a:off x="2583820" y="2461648"/>
            <a:ext cx="2839212" cy="705263"/>
            <a:chOff x="0" y="763593"/>
            <a:chExt cx="2839212" cy="705263"/>
          </a:xfrm>
        </p:grpSpPr>
        <p:sp>
          <p:nvSpPr>
            <p:cNvPr id="17" name="Rectangle: Rounded Corners 16">
              <a:extLst>
                <a:ext uri="{FF2B5EF4-FFF2-40B4-BE49-F238E27FC236}">
                  <a16:creationId xmlns:a16="http://schemas.microsoft.com/office/drawing/2014/main" id="{8C1FD1EF-9545-BCA0-B621-C822684D53CA}"/>
                </a:ext>
              </a:extLst>
            </p:cNvPr>
            <p:cNvSpPr/>
            <p:nvPr/>
          </p:nvSpPr>
          <p:spPr>
            <a:xfrm>
              <a:off x="0" y="763593"/>
              <a:ext cx="2839212" cy="705263"/>
            </a:xfrm>
            <a:prstGeom prst="roundRect">
              <a:avLst/>
            </a:prstGeom>
          </p:spPr>
          <p:style>
            <a:lnRef idx="0">
              <a:schemeClr val="lt1">
                <a:hueOff val="0"/>
                <a:satOff val="0"/>
                <a:lumOff val="0"/>
                <a:alphaOff val="0"/>
              </a:schemeClr>
            </a:lnRef>
            <a:fillRef idx="3">
              <a:schemeClr val="accent2">
                <a:hueOff val="-291073"/>
                <a:satOff val="-16786"/>
                <a:lumOff val="1726"/>
                <a:alphaOff val="0"/>
              </a:schemeClr>
            </a:fillRef>
            <a:effectRef idx="2">
              <a:schemeClr val="accent2">
                <a:hueOff val="-291073"/>
                <a:satOff val="-16786"/>
                <a:lumOff val="1726"/>
                <a:alphaOff val="0"/>
              </a:schemeClr>
            </a:effectRef>
            <a:fontRef idx="minor">
              <a:schemeClr val="lt1"/>
            </a:fontRef>
          </p:style>
          <p:txBody>
            <a:bodyPr/>
            <a:lstStyle/>
            <a:p>
              <a:endParaRPr lang="en-US">
                <a:latin typeface="Candara" panose="020E0502030303020204" pitchFamily="34" charset="0"/>
              </a:endParaRPr>
            </a:p>
          </p:txBody>
        </p:sp>
        <p:sp>
          <p:nvSpPr>
            <p:cNvPr id="18" name="Rectangle: Rounded Corners 4">
              <a:extLst>
                <a:ext uri="{FF2B5EF4-FFF2-40B4-BE49-F238E27FC236}">
                  <a16:creationId xmlns:a16="http://schemas.microsoft.com/office/drawing/2014/main" id="{E0F479CB-C7E7-8E9F-FD65-96BE912E8F10}"/>
                </a:ext>
              </a:extLst>
            </p:cNvPr>
            <p:cNvSpPr txBox="1"/>
            <p:nvPr/>
          </p:nvSpPr>
          <p:spPr>
            <a:xfrm>
              <a:off x="34428" y="798021"/>
              <a:ext cx="2770356" cy="6364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Bef>
                  <a:spcPct val="0"/>
                </a:spcBef>
                <a:spcAft>
                  <a:spcPct val="35000"/>
                </a:spcAft>
              </a:pPr>
              <a:r>
                <a:rPr lang="en-US" sz="3600" b="1" dirty="0">
                  <a:latin typeface="Candara" panose="020E0502030303020204" pitchFamily="34" charset="0"/>
                </a:rPr>
                <a:t>Inquire</a:t>
              </a:r>
            </a:p>
          </p:txBody>
        </p:sp>
      </p:grpSp>
      <p:grpSp>
        <p:nvGrpSpPr>
          <p:cNvPr id="19" name="Group 18">
            <a:extLst>
              <a:ext uri="{FF2B5EF4-FFF2-40B4-BE49-F238E27FC236}">
                <a16:creationId xmlns:a16="http://schemas.microsoft.com/office/drawing/2014/main" id="{677BE16C-B85A-12D7-10FE-67106A2E29F7}"/>
              </a:ext>
            </a:extLst>
          </p:cNvPr>
          <p:cNvGrpSpPr/>
          <p:nvPr/>
        </p:nvGrpSpPr>
        <p:grpSpPr>
          <a:xfrm>
            <a:off x="2583652" y="3300579"/>
            <a:ext cx="2839381" cy="708524"/>
            <a:chOff x="-169" y="1489118"/>
            <a:chExt cx="2839381" cy="708524"/>
          </a:xfrm>
        </p:grpSpPr>
        <p:sp>
          <p:nvSpPr>
            <p:cNvPr id="20" name="Rectangle: Rounded Corners 19">
              <a:extLst>
                <a:ext uri="{FF2B5EF4-FFF2-40B4-BE49-F238E27FC236}">
                  <a16:creationId xmlns:a16="http://schemas.microsoft.com/office/drawing/2014/main" id="{801546E0-BC8B-D16B-7D7C-102EC5A77CC5}"/>
                </a:ext>
              </a:extLst>
            </p:cNvPr>
            <p:cNvSpPr/>
            <p:nvPr/>
          </p:nvSpPr>
          <p:spPr>
            <a:xfrm>
              <a:off x="0" y="1489118"/>
              <a:ext cx="2839212" cy="708524"/>
            </a:xfrm>
            <a:prstGeom prst="roundRect">
              <a:avLst/>
            </a:prstGeom>
          </p:spPr>
          <p:style>
            <a:lnRef idx="0">
              <a:schemeClr val="lt1">
                <a:hueOff val="0"/>
                <a:satOff val="0"/>
                <a:lumOff val="0"/>
                <a:alphaOff val="0"/>
              </a:schemeClr>
            </a:lnRef>
            <a:fillRef idx="3">
              <a:schemeClr val="accent2">
                <a:hueOff val="-582145"/>
                <a:satOff val="-33571"/>
                <a:lumOff val="3451"/>
                <a:alphaOff val="0"/>
              </a:schemeClr>
            </a:fillRef>
            <a:effectRef idx="2">
              <a:schemeClr val="accent2">
                <a:hueOff val="-582145"/>
                <a:satOff val="-33571"/>
                <a:lumOff val="3451"/>
                <a:alphaOff val="0"/>
              </a:schemeClr>
            </a:effectRef>
            <a:fontRef idx="minor">
              <a:schemeClr val="lt1"/>
            </a:fontRef>
          </p:style>
          <p:txBody>
            <a:bodyPr/>
            <a:lstStyle/>
            <a:p>
              <a:endParaRPr lang="en-US">
                <a:latin typeface="Candara" panose="020E0502030303020204" pitchFamily="34" charset="0"/>
              </a:endParaRPr>
            </a:p>
          </p:txBody>
        </p:sp>
        <p:sp>
          <p:nvSpPr>
            <p:cNvPr id="21" name="Rectangle: Rounded Corners 4">
              <a:extLst>
                <a:ext uri="{FF2B5EF4-FFF2-40B4-BE49-F238E27FC236}">
                  <a16:creationId xmlns:a16="http://schemas.microsoft.com/office/drawing/2014/main" id="{3A0A2606-195E-42A6-1B0C-5E97F256FCA8}"/>
                </a:ext>
              </a:extLst>
            </p:cNvPr>
            <p:cNvSpPr txBox="1"/>
            <p:nvPr/>
          </p:nvSpPr>
          <p:spPr>
            <a:xfrm>
              <a:off x="-169" y="1542160"/>
              <a:ext cx="2770038" cy="6393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Bef>
                  <a:spcPct val="0"/>
                </a:spcBef>
                <a:spcAft>
                  <a:spcPct val="35000"/>
                </a:spcAft>
              </a:pPr>
              <a:r>
                <a:rPr lang="en-US" sz="3600" b="1" dirty="0">
                  <a:latin typeface="Candara" panose="020E0502030303020204" pitchFamily="34" charset="0"/>
                </a:rPr>
                <a:t>Listen</a:t>
              </a:r>
            </a:p>
          </p:txBody>
        </p:sp>
      </p:grpSp>
      <p:grpSp>
        <p:nvGrpSpPr>
          <p:cNvPr id="24" name="Group 23">
            <a:extLst>
              <a:ext uri="{FF2B5EF4-FFF2-40B4-BE49-F238E27FC236}">
                <a16:creationId xmlns:a16="http://schemas.microsoft.com/office/drawing/2014/main" id="{00173CFF-DA78-D25C-830B-35C6E018ACF5}"/>
              </a:ext>
            </a:extLst>
          </p:cNvPr>
          <p:cNvGrpSpPr/>
          <p:nvPr/>
        </p:nvGrpSpPr>
        <p:grpSpPr>
          <a:xfrm>
            <a:off x="2583651" y="4167476"/>
            <a:ext cx="2839212" cy="708524"/>
            <a:chOff x="0" y="2233069"/>
            <a:chExt cx="2839212" cy="708524"/>
          </a:xfrm>
        </p:grpSpPr>
        <p:sp>
          <p:nvSpPr>
            <p:cNvPr id="25" name="Rectangle: Rounded Corners 24">
              <a:extLst>
                <a:ext uri="{FF2B5EF4-FFF2-40B4-BE49-F238E27FC236}">
                  <a16:creationId xmlns:a16="http://schemas.microsoft.com/office/drawing/2014/main" id="{139EE492-C33F-31D1-3780-72B6901D782F}"/>
                </a:ext>
              </a:extLst>
            </p:cNvPr>
            <p:cNvSpPr/>
            <p:nvPr/>
          </p:nvSpPr>
          <p:spPr>
            <a:xfrm>
              <a:off x="0" y="2233069"/>
              <a:ext cx="2839212" cy="708524"/>
            </a:xfrm>
            <a:prstGeom prst="roundRect">
              <a:avLst/>
            </a:prstGeom>
          </p:spPr>
          <p:style>
            <a:lnRef idx="0">
              <a:schemeClr val="lt1">
                <a:hueOff val="0"/>
                <a:satOff val="0"/>
                <a:lumOff val="0"/>
                <a:alphaOff val="0"/>
              </a:schemeClr>
            </a:lnRef>
            <a:fillRef idx="3">
              <a:schemeClr val="accent2">
                <a:hueOff val="-873218"/>
                <a:satOff val="-50357"/>
                <a:lumOff val="5177"/>
                <a:alphaOff val="0"/>
              </a:schemeClr>
            </a:fillRef>
            <a:effectRef idx="2">
              <a:schemeClr val="accent2">
                <a:hueOff val="-873218"/>
                <a:satOff val="-50357"/>
                <a:lumOff val="5177"/>
                <a:alphaOff val="0"/>
              </a:schemeClr>
            </a:effectRef>
            <a:fontRef idx="minor">
              <a:schemeClr val="lt1"/>
            </a:fontRef>
          </p:style>
          <p:txBody>
            <a:bodyPr/>
            <a:lstStyle/>
            <a:p>
              <a:endParaRPr lang="en-US">
                <a:latin typeface="Candara" panose="020E0502030303020204" pitchFamily="34" charset="0"/>
              </a:endParaRPr>
            </a:p>
          </p:txBody>
        </p:sp>
        <p:sp>
          <p:nvSpPr>
            <p:cNvPr id="26" name="Rectangle: Rounded Corners 4">
              <a:extLst>
                <a:ext uri="{FF2B5EF4-FFF2-40B4-BE49-F238E27FC236}">
                  <a16:creationId xmlns:a16="http://schemas.microsoft.com/office/drawing/2014/main" id="{BF7D398E-C086-5F6F-2F0E-4A0A0D794990}"/>
                </a:ext>
              </a:extLst>
            </p:cNvPr>
            <p:cNvSpPr txBox="1"/>
            <p:nvPr/>
          </p:nvSpPr>
          <p:spPr>
            <a:xfrm>
              <a:off x="34587" y="2267656"/>
              <a:ext cx="2770038" cy="6393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Bef>
                  <a:spcPct val="0"/>
                </a:spcBef>
                <a:spcAft>
                  <a:spcPct val="35000"/>
                </a:spcAft>
              </a:pPr>
              <a:r>
                <a:rPr lang="en-US" sz="3600" b="1" dirty="0">
                  <a:latin typeface="Candara" panose="020E0502030303020204" pitchFamily="34" charset="0"/>
                </a:rPr>
                <a:t>Read</a:t>
              </a:r>
            </a:p>
          </p:txBody>
        </p:sp>
      </p:grpSp>
      <p:grpSp>
        <p:nvGrpSpPr>
          <p:cNvPr id="27" name="Group 26">
            <a:extLst>
              <a:ext uri="{FF2B5EF4-FFF2-40B4-BE49-F238E27FC236}">
                <a16:creationId xmlns:a16="http://schemas.microsoft.com/office/drawing/2014/main" id="{D4D1E338-B270-1349-E763-EFF270264B08}"/>
              </a:ext>
            </a:extLst>
          </p:cNvPr>
          <p:cNvGrpSpPr/>
          <p:nvPr/>
        </p:nvGrpSpPr>
        <p:grpSpPr>
          <a:xfrm>
            <a:off x="2583651" y="5014875"/>
            <a:ext cx="2839212" cy="708524"/>
            <a:chOff x="0" y="2977019"/>
            <a:chExt cx="2839212" cy="708524"/>
          </a:xfrm>
        </p:grpSpPr>
        <p:sp>
          <p:nvSpPr>
            <p:cNvPr id="28" name="Rectangle: Rounded Corners 27">
              <a:extLst>
                <a:ext uri="{FF2B5EF4-FFF2-40B4-BE49-F238E27FC236}">
                  <a16:creationId xmlns:a16="http://schemas.microsoft.com/office/drawing/2014/main" id="{261CB072-09E7-5459-8C62-258089E1B9F7}"/>
                </a:ext>
              </a:extLst>
            </p:cNvPr>
            <p:cNvSpPr/>
            <p:nvPr/>
          </p:nvSpPr>
          <p:spPr>
            <a:xfrm>
              <a:off x="0" y="2977019"/>
              <a:ext cx="2839212" cy="708524"/>
            </a:xfrm>
            <a:prstGeom prst="roundRect">
              <a:avLst/>
            </a:prstGeom>
          </p:spPr>
          <p:style>
            <a:lnRef idx="0">
              <a:schemeClr val="lt1">
                <a:hueOff val="0"/>
                <a:satOff val="0"/>
                <a:lumOff val="0"/>
                <a:alphaOff val="0"/>
              </a:schemeClr>
            </a:lnRef>
            <a:fillRef idx="3">
              <a:schemeClr val="accent2">
                <a:hueOff val="-1164290"/>
                <a:satOff val="-67142"/>
                <a:lumOff val="6902"/>
                <a:alphaOff val="0"/>
              </a:schemeClr>
            </a:fillRef>
            <a:effectRef idx="2">
              <a:schemeClr val="accent2">
                <a:hueOff val="-1164290"/>
                <a:satOff val="-67142"/>
                <a:lumOff val="6902"/>
                <a:alphaOff val="0"/>
              </a:schemeClr>
            </a:effectRef>
            <a:fontRef idx="minor">
              <a:schemeClr val="lt1"/>
            </a:fontRef>
          </p:style>
          <p:txBody>
            <a:bodyPr/>
            <a:lstStyle/>
            <a:p>
              <a:endParaRPr lang="en-US">
                <a:latin typeface="Candara" panose="020E0502030303020204" pitchFamily="34" charset="0"/>
              </a:endParaRPr>
            </a:p>
          </p:txBody>
        </p:sp>
        <p:sp>
          <p:nvSpPr>
            <p:cNvPr id="29" name="Rectangle: Rounded Corners 4">
              <a:extLst>
                <a:ext uri="{FF2B5EF4-FFF2-40B4-BE49-F238E27FC236}">
                  <a16:creationId xmlns:a16="http://schemas.microsoft.com/office/drawing/2014/main" id="{9160F256-2F7D-198B-8ABF-F37C8F5F71E5}"/>
                </a:ext>
              </a:extLst>
            </p:cNvPr>
            <p:cNvSpPr txBox="1"/>
            <p:nvPr/>
          </p:nvSpPr>
          <p:spPr>
            <a:xfrm>
              <a:off x="34587" y="3011606"/>
              <a:ext cx="2770038" cy="6393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Bef>
                  <a:spcPct val="0"/>
                </a:spcBef>
                <a:spcAft>
                  <a:spcPct val="35000"/>
                </a:spcAft>
              </a:pPr>
              <a:r>
                <a:rPr lang="en-US" sz="3600" b="1" dirty="0">
                  <a:latin typeface="Candara" panose="020E0502030303020204" pitchFamily="34" charset="0"/>
                </a:rPr>
                <a:t>Validate</a:t>
              </a:r>
            </a:p>
          </p:txBody>
        </p:sp>
      </p:grpSp>
      <p:grpSp>
        <p:nvGrpSpPr>
          <p:cNvPr id="30" name="Group 29">
            <a:extLst>
              <a:ext uri="{FF2B5EF4-FFF2-40B4-BE49-F238E27FC236}">
                <a16:creationId xmlns:a16="http://schemas.microsoft.com/office/drawing/2014/main" id="{96B6930D-B065-C72E-5F4B-B23EC2D81148}"/>
              </a:ext>
            </a:extLst>
          </p:cNvPr>
          <p:cNvGrpSpPr/>
          <p:nvPr/>
        </p:nvGrpSpPr>
        <p:grpSpPr>
          <a:xfrm>
            <a:off x="2583651" y="5876828"/>
            <a:ext cx="2839212" cy="708524"/>
            <a:chOff x="0" y="3720970"/>
            <a:chExt cx="2839212" cy="708524"/>
          </a:xfrm>
        </p:grpSpPr>
        <p:sp>
          <p:nvSpPr>
            <p:cNvPr id="31" name="Rectangle: Rounded Corners 30">
              <a:extLst>
                <a:ext uri="{FF2B5EF4-FFF2-40B4-BE49-F238E27FC236}">
                  <a16:creationId xmlns:a16="http://schemas.microsoft.com/office/drawing/2014/main" id="{81A59B4B-9060-E27D-36C3-25B404F9BBEF}"/>
                </a:ext>
              </a:extLst>
            </p:cNvPr>
            <p:cNvSpPr/>
            <p:nvPr/>
          </p:nvSpPr>
          <p:spPr>
            <a:xfrm>
              <a:off x="0" y="3720970"/>
              <a:ext cx="2839212" cy="708524"/>
            </a:xfrm>
            <a:prstGeom prst="roundRect">
              <a:avLst/>
            </a:prstGeom>
          </p:spPr>
          <p:style>
            <a:lnRef idx="0">
              <a:schemeClr val="lt1">
                <a:hueOff val="0"/>
                <a:satOff val="0"/>
                <a:lumOff val="0"/>
                <a:alphaOff val="0"/>
              </a:schemeClr>
            </a:lnRef>
            <a:fillRef idx="3">
              <a:schemeClr val="accent2">
                <a:hueOff val="-1455363"/>
                <a:satOff val="-83928"/>
                <a:lumOff val="8628"/>
                <a:alphaOff val="0"/>
              </a:schemeClr>
            </a:fillRef>
            <a:effectRef idx="2">
              <a:schemeClr val="accent2">
                <a:hueOff val="-1455363"/>
                <a:satOff val="-83928"/>
                <a:lumOff val="8628"/>
                <a:alphaOff val="0"/>
              </a:schemeClr>
            </a:effectRef>
            <a:fontRef idx="minor">
              <a:schemeClr val="lt1"/>
            </a:fontRef>
          </p:style>
          <p:txBody>
            <a:bodyPr/>
            <a:lstStyle/>
            <a:p>
              <a:endParaRPr lang="en-US">
                <a:latin typeface="Candara" panose="020E0502030303020204" pitchFamily="34" charset="0"/>
              </a:endParaRPr>
            </a:p>
          </p:txBody>
        </p:sp>
        <p:sp>
          <p:nvSpPr>
            <p:cNvPr id="1024" name="Rectangle: Rounded Corners 4">
              <a:extLst>
                <a:ext uri="{FF2B5EF4-FFF2-40B4-BE49-F238E27FC236}">
                  <a16:creationId xmlns:a16="http://schemas.microsoft.com/office/drawing/2014/main" id="{E6E95C4E-713E-4393-5C18-25C4038AC1CA}"/>
                </a:ext>
              </a:extLst>
            </p:cNvPr>
            <p:cNvSpPr txBox="1"/>
            <p:nvPr/>
          </p:nvSpPr>
          <p:spPr>
            <a:xfrm>
              <a:off x="34587" y="3755557"/>
              <a:ext cx="2770038" cy="6393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Bef>
                  <a:spcPct val="0"/>
                </a:spcBef>
                <a:spcAft>
                  <a:spcPct val="35000"/>
                </a:spcAft>
              </a:pPr>
              <a:r>
                <a:rPr lang="en-US" sz="3600" b="1" dirty="0">
                  <a:latin typeface="Candara" panose="020E0502030303020204" pitchFamily="34" charset="0"/>
                </a:rPr>
                <a:t>Reframe</a:t>
              </a:r>
            </a:p>
          </p:txBody>
        </p:sp>
      </p:grpSp>
      <p:sp>
        <p:nvSpPr>
          <p:cNvPr id="1036" name="Flowchart: Alternate Process 1035">
            <a:extLst>
              <a:ext uri="{FF2B5EF4-FFF2-40B4-BE49-F238E27FC236}">
                <a16:creationId xmlns:a16="http://schemas.microsoft.com/office/drawing/2014/main" id="{7C51C659-A562-6A48-F329-B99C7C8D96DA}"/>
              </a:ext>
            </a:extLst>
          </p:cNvPr>
          <p:cNvSpPr/>
          <p:nvPr/>
        </p:nvSpPr>
        <p:spPr>
          <a:xfrm>
            <a:off x="5601916" y="3300579"/>
            <a:ext cx="5650416" cy="708524"/>
          </a:xfrm>
          <a:prstGeom prst="flowChartAlternateProcess">
            <a:avLst/>
          </a:prstGeom>
          <a:solidFill>
            <a:srgbClr val="DB2DC2">
              <a:alpha val="1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3200" dirty="0">
                <a:solidFill>
                  <a:schemeClr val="tx1"/>
                </a:solidFill>
                <a:latin typeface="Candara" panose="020E0502030303020204" pitchFamily="34" charset="0"/>
              </a:rPr>
              <a:t>Listen Empathically</a:t>
            </a:r>
          </a:p>
        </p:txBody>
      </p:sp>
      <p:sp>
        <p:nvSpPr>
          <p:cNvPr id="1038" name="Flowchart: Alternate Process 1037">
            <a:extLst>
              <a:ext uri="{FF2B5EF4-FFF2-40B4-BE49-F238E27FC236}">
                <a16:creationId xmlns:a16="http://schemas.microsoft.com/office/drawing/2014/main" id="{84AD88ED-32B6-8CBD-7C7B-4DD004848558}"/>
              </a:ext>
            </a:extLst>
          </p:cNvPr>
          <p:cNvSpPr/>
          <p:nvPr/>
        </p:nvSpPr>
        <p:spPr>
          <a:xfrm>
            <a:off x="5636832" y="2458386"/>
            <a:ext cx="5581073" cy="708524"/>
          </a:xfrm>
          <a:prstGeom prst="flowChartAlternateProcess">
            <a:avLst/>
          </a:prstGeom>
          <a:solidFill>
            <a:srgbClr val="DB2DC2">
              <a:alpha val="1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3200" dirty="0">
                <a:solidFill>
                  <a:schemeClr val="tx1"/>
                </a:solidFill>
                <a:latin typeface="Candara" panose="020E0502030303020204" pitchFamily="34" charset="0"/>
              </a:rPr>
              <a:t>Use Open-ended Questions</a:t>
            </a:r>
          </a:p>
        </p:txBody>
      </p:sp>
      <p:sp>
        <p:nvSpPr>
          <p:cNvPr id="1040" name="Flowchart: Alternate Process 1039">
            <a:extLst>
              <a:ext uri="{FF2B5EF4-FFF2-40B4-BE49-F238E27FC236}">
                <a16:creationId xmlns:a16="http://schemas.microsoft.com/office/drawing/2014/main" id="{54CC5E61-ADC4-3421-C9B7-79EE962E75FA}"/>
              </a:ext>
            </a:extLst>
          </p:cNvPr>
          <p:cNvSpPr/>
          <p:nvPr/>
        </p:nvSpPr>
        <p:spPr>
          <a:xfrm>
            <a:off x="5644761" y="1606553"/>
            <a:ext cx="5581072" cy="708524"/>
          </a:xfrm>
          <a:prstGeom prst="flowChartAlternateProcess">
            <a:avLst/>
          </a:prstGeom>
          <a:solidFill>
            <a:srgbClr val="DB2DC2">
              <a:alpha val="1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3200" dirty="0">
                <a:solidFill>
                  <a:schemeClr val="tx1"/>
                </a:solidFill>
                <a:latin typeface="Candara" panose="020E0502030303020204" pitchFamily="34" charset="0"/>
              </a:rPr>
              <a:t>Reassure with Confidence</a:t>
            </a:r>
          </a:p>
        </p:txBody>
      </p:sp>
      <p:sp>
        <p:nvSpPr>
          <p:cNvPr id="1043" name="Flowchart: Alternate Process 1042">
            <a:extLst>
              <a:ext uri="{FF2B5EF4-FFF2-40B4-BE49-F238E27FC236}">
                <a16:creationId xmlns:a16="http://schemas.microsoft.com/office/drawing/2014/main" id="{B97EEB2F-F919-F92E-3D1B-AB74E985C940}"/>
              </a:ext>
            </a:extLst>
          </p:cNvPr>
          <p:cNvSpPr/>
          <p:nvPr/>
        </p:nvSpPr>
        <p:spPr>
          <a:xfrm>
            <a:off x="5636831" y="4161151"/>
            <a:ext cx="5615501" cy="680262"/>
          </a:xfrm>
          <a:prstGeom prst="flowChartAlternateProcess">
            <a:avLst/>
          </a:prstGeom>
          <a:solidFill>
            <a:srgbClr val="DB2DC2">
              <a:alpha val="1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3000" dirty="0">
                <a:solidFill>
                  <a:schemeClr val="tx1"/>
                </a:solidFill>
                <a:latin typeface="Candara" panose="020E0502030303020204" pitchFamily="34" charset="0"/>
              </a:rPr>
              <a:t>Read the Caller’s Emotional State</a:t>
            </a:r>
          </a:p>
        </p:txBody>
      </p:sp>
      <p:sp>
        <p:nvSpPr>
          <p:cNvPr id="1045" name="Flowchart: Alternate Process 1044">
            <a:extLst>
              <a:ext uri="{FF2B5EF4-FFF2-40B4-BE49-F238E27FC236}">
                <a16:creationId xmlns:a16="http://schemas.microsoft.com/office/drawing/2014/main" id="{77D90125-8FA1-FA5A-D943-62F3FD4CD3A3}"/>
              </a:ext>
            </a:extLst>
          </p:cNvPr>
          <p:cNvSpPr/>
          <p:nvPr/>
        </p:nvSpPr>
        <p:spPr>
          <a:xfrm>
            <a:off x="5575587" y="5021662"/>
            <a:ext cx="5650246" cy="708524"/>
          </a:xfrm>
          <a:prstGeom prst="flowChartAlternateProcess">
            <a:avLst/>
          </a:prstGeom>
          <a:solidFill>
            <a:srgbClr val="DB2DC2">
              <a:alpha val="1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3000" dirty="0">
                <a:solidFill>
                  <a:schemeClr val="tx1"/>
                </a:solidFill>
                <a:latin typeface="Candara" panose="020E0502030303020204" pitchFamily="34" charset="0"/>
              </a:rPr>
              <a:t>Validate Emotions and Interests</a:t>
            </a:r>
          </a:p>
        </p:txBody>
      </p:sp>
      <p:sp>
        <p:nvSpPr>
          <p:cNvPr id="1047" name="Flowchart: Alternate Process 1046">
            <a:extLst>
              <a:ext uri="{FF2B5EF4-FFF2-40B4-BE49-F238E27FC236}">
                <a16:creationId xmlns:a16="http://schemas.microsoft.com/office/drawing/2014/main" id="{BAF79849-6C0D-9D4E-33C0-CC11216F75C7}"/>
              </a:ext>
            </a:extLst>
          </p:cNvPr>
          <p:cNvSpPr/>
          <p:nvPr/>
        </p:nvSpPr>
        <p:spPr>
          <a:xfrm>
            <a:off x="5559801" y="5852258"/>
            <a:ext cx="5642317" cy="708524"/>
          </a:xfrm>
          <a:prstGeom prst="flowChartAlternateProcess">
            <a:avLst/>
          </a:prstGeom>
          <a:solidFill>
            <a:srgbClr val="DB2DC2">
              <a:alpha val="1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3200" dirty="0">
                <a:solidFill>
                  <a:schemeClr val="tx1"/>
                </a:solidFill>
                <a:latin typeface="Candara" panose="020E0502030303020204" pitchFamily="34" charset="0"/>
              </a:rPr>
              <a:t>Reframe Positions as Interests</a:t>
            </a:r>
          </a:p>
        </p:txBody>
      </p:sp>
    </p:spTree>
    <p:extLst>
      <p:ext uri="{BB962C8B-B14F-4D97-AF65-F5344CB8AC3E}">
        <p14:creationId xmlns:p14="http://schemas.microsoft.com/office/powerpoint/2010/main" val="123996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 grpId="0" animBg="1"/>
      <p:bldP spid="1038" grpId="0" animBg="1"/>
      <p:bldP spid="1040" grpId="0" animBg="1"/>
      <p:bldP spid="1043" grpId="0" animBg="1"/>
      <p:bldP spid="1045" grpId="0" animBg="1"/>
      <p:bldP spid="104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ADRE COLORS">
      <a:dk1>
        <a:srgbClr val="000000"/>
      </a:dk1>
      <a:lt1>
        <a:srgbClr val="EBEBEB"/>
      </a:lt1>
      <a:dk2>
        <a:srgbClr val="333333"/>
      </a:dk2>
      <a:lt2>
        <a:srgbClr val="4796B9"/>
      </a:lt2>
      <a:accent1>
        <a:srgbClr val="275B84"/>
      </a:accent1>
      <a:accent2>
        <a:srgbClr val="931E30"/>
      </a:accent2>
      <a:accent3>
        <a:srgbClr val="B58B41"/>
      </a:accent3>
      <a:accent4>
        <a:srgbClr val="BE253E"/>
      </a:accent4>
      <a:accent5>
        <a:srgbClr val="B58B41"/>
      </a:accent5>
      <a:accent6>
        <a:srgbClr val="EBEBEB"/>
      </a:accent6>
      <a:hlink>
        <a:srgbClr val="2414F8"/>
      </a:hlink>
      <a:folHlink>
        <a:srgbClr val="2414F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ustom 2">
      <a:dk1>
        <a:srgbClr val="000000"/>
      </a:dk1>
      <a:lt1>
        <a:srgbClr val="FFFFFF"/>
      </a:lt1>
      <a:dk2>
        <a:srgbClr val="1D4261"/>
      </a:dk2>
      <a:lt2>
        <a:srgbClr val="4796B9"/>
      </a:lt2>
      <a:accent1>
        <a:srgbClr val="275B84"/>
      </a:accent1>
      <a:accent2>
        <a:srgbClr val="931E30"/>
      </a:accent2>
      <a:accent3>
        <a:srgbClr val="B58B41"/>
      </a:accent3>
      <a:accent4>
        <a:srgbClr val="BE253E"/>
      </a:accent4>
      <a:accent5>
        <a:srgbClr val="B58B41"/>
      </a:accent5>
      <a:accent6>
        <a:srgbClr val="EBEBEB"/>
      </a:accent6>
      <a:hlink>
        <a:srgbClr val="EDFB69"/>
      </a:hlink>
      <a:folHlink>
        <a:srgbClr val="2414F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b" anchorCtr="0">
        <a:normAutofit/>
      </a:bodyPr>
      <a:lstStyle>
        <a:defPPr algn="l" defTabSz="914400">
          <a:spcAft>
            <a:spcPts val="600"/>
          </a:spcAft>
          <a:defRPr sz="3200" dirty="0">
            <a:solidFill>
              <a:schemeClr val="bg1"/>
            </a:solidFill>
            <a:latin typeface="+mn-lt"/>
            <a:cs typeface="+mj-cs"/>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0cbbd92-a969-402e-8621-447322a1118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0E45D93EE09FE48B755B103E8699EE0" ma:contentTypeVersion="18" ma:contentTypeDescription="Create a new document." ma:contentTypeScope="" ma:versionID="f90a5e2b44bf7e757613275dac8190de">
  <xsd:schema xmlns:xsd="http://www.w3.org/2001/XMLSchema" xmlns:xs="http://www.w3.org/2001/XMLSchema" xmlns:p="http://schemas.microsoft.com/office/2006/metadata/properties" xmlns:ns2="db903174-bb1c-4609-9d70-465268ead536" xmlns:ns3="d0cbbd92-a969-402e-8621-447322a11182" targetNamespace="http://schemas.microsoft.com/office/2006/metadata/properties" ma:root="true" ma:fieldsID="0a1370c344109cf04dbfa86de38638e2" ns2:_="" ns3:_="">
    <xsd:import namespace="db903174-bb1c-4609-9d70-465268ead536"/>
    <xsd:import namespace="d0cbbd92-a969-402e-8621-447322a111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903174-bb1c-4609-9d70-465268ead5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cbbd92-a969-402e-8621-447322a1118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48b6dc5-7623-4a1d-a01d-748b8cf9f295}" ma:internalName="TaxCatchAll" ma:showField="CatchAllData" ma:web="d0cbbd92-a969-402e-8621-447322a11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BC98DF-0C36-45E4-9FDF-2EF2344C6A6E}">
  <ds:schemaRefs>
    <ds:schemaRef ds:uri="http://schemas.microsoft.com/office/2006/metadata/properties"/>
    <ds:schemaRef ds:uri="http://schemas.microsoft.com/office/infopath/2007/PartnerControls"/>
    <ds:schemaRef ds:uri="d0cbbd92-a969-402e-8621-447322a11182"/>
  </ds:schemaRefs>
</ds:datastoreItem>
</file>

<file path=customXml/itemProps2.xml><?xml version="1.0" encoding="utf-8"?>
<ds:datastoreItem xmlns:ds="http://schemas.openxmlformats.org/officeDocument/2006/customXml" ds:itemID="{B81C4C31-D4DB-4144-9DBE-44F48C4A4740}">
  <ds:schemaRefs>
    <ds:schemaRef ds:uri="http://schemas.microsoft.com/sharepoint/v3/contenttype/forms"/>
  </ds:schemaRefs>
</ds:datastoreItem>
</file>

<file path=customXml/itemProps3.xml><?xml version="1.0" encoding="utf-8"?>
<ds:datastoreItem xmlns:ds="http://schemas.openxmlformats.org/officeDocument/2006/customXml" ds:itemID="{5291FE81-0DF2-4782-B739-F24CE25FE9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903174-bb1c-4609-9d70-465268ead536"/>
    <ds:schemaRef ds:uri="d0cbbd92-a969-402e-8621-447322a111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7789</TotalTime>
  <Words>3046</Words>
  <Application>Microsoft Office PowerPoint</Application>
  <PresentationFormat>Widescreen</PresentationFormat>
  <Paragraphs>399</Paragraphs>
  <Slides>37</Slides>
  <Notes>28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Aptos</vt:lpstr>
      <vt:lpstr>Aptos Display</vt:lpstr>
      <vt:lpstr>Arial</vt:lpstr>
      <vt:lpstr>Calibri</vt:lpstr>
      <vt:lpstr>Candara</vt:lpstr>
      <vt:lpstr>Times New Roman</vt:lpstr>
      <vt:lpstr>Wingdings</vt:lpstr>
      <vt:lpstr>Office Theme</vt:lpstr>
      <vt:lpstr>1_Office Theme</vt:lpstr>
      <vt:lpstr>Finding understanding in conflict: Steps, tips, and considerations for productive conversations and resolving differences.</vt:lpstr>
      <vt:lpstr>How We Roll</vt:lpstr>
      <vt:lpstr>About Your Facilitator</vt:lpstr>
      <vt:lpstr>What do People in conflict need?</vt:lpstr>
      <vt:lpstr>People in Conflict</vt:lpstr>
      <vt:lpstr>Meeting Immediate Needs</vt:lpstr>
      <vt:lpstr>Conflict Threatens Our Self-Concept</vt:lpstr>
      <vt:lpstr>Helping People Feel Secure &amp; Valued</vt:lpstr>
      <vt:lpstr>Affirming and Building the Self-Concept</vt:lpstr>
      <vt:lpstr>Validating and Reframing</vt:lpstr>
      <vt:lpstr>What Validation Is / Is Not</vt:lpstr>
      <vt:lpstr>3-Part Validation Formula</vt:lpstr>
      <vt:lpstr>Reframing</vt:lpstr>
      <vt:lpstr>Interests vs Positions (cont.)</vt:lpstr>
      <vt:lpstr>Responding Non-Defensively</vt:lpstr>
      <vt:lpstr>Validate and Reframe Micro-Exercise</vt:lpstr>
      <vt:lpstr>Role Descriptions</vt:lpstr>
      <vt:lpstr>Exercise1: Interpersonal Conflict</vt:lpstr>
      <vt:lpstr>Exercise 2: Workplace Conflict</vt:lpstr>
      <vt:lpstr>Exercise3: IDEA Conflict</vt:lpstr>
      <vt:lpstr>Asking Effective Questions</vt:lpstr>
      <vt:lpstr>Why do we ask questions?</vt:lpstr>
      <vt:lpstr>Types of Questions: Open-ended</vt:lpstr>
      <vt:lpstr>Open-ended Examples</vt:lpstr>
      <vt:lpstr>Types of Questions: Probing &amp; Clarifying</vt:lpstr>
      <vt:lpstr>Probing  &amp; Clarifying Examples </vt:lpstr>
      <vt:lpstr>Moore's Circle of Conflict </vt:lpstr>
      <vt:lpstr>Data Conflicts</vt:lpstr>
      <vt:lpstr>Relationship Conflict</vt:lpstr>
      <vt:lpstr>Structural Conflict</vt:lpstr>
      <vt:lpstr> Interest Conflict</vt:lpstr>
      <vt:lpstr>Values Conflict</vt:lpstr>
      <vt:lpstr>Exercise: Reading Supports Not Implemented Consistently</vt:lpstr>
      <vt:lpstr>Exercise: Placement Disagreement (LRE vs. Support Intensity)</vt:lpstr>
      <vt:lpstr>Additional Tips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Melanie Reese</dc:creator>
  <cp:lastModifiedBy>Melanie Reese</cp:lastModifiedBy>
  <cp:revision>4</cp:revision>
  <dcterms:created xsi:type="dcterms:W3CDTF">2025-04-28T16:03:12Z</dcterms:created>
  <dcterms:modified xsi:type="dcterms:W3CDTF">2025-10-21T18:40:17Z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0x01010090E45D93EE09FE48B755B103E8699EE0</vt:lpwstr>
  </property>
</Properties>
</file>