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s/comment2.xml" ContentType="application/vnd.openxmlformats-officedocument.presentationml.comments+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DM Sans" pitchFamily="2" charset="77"/>
      <p:regular r:id="rId49"/>
      <p:bold r:id="rId50"/>
      <p:italic r:id="rId51"/>
      <p:boldItalic r:id="rId52"/>
    </p:embeddedFont>
    <p:embeddedFont>
      <p:font typeface="Montserrat" pitchFamily="2" charset="77"/>
      <p:regular r:id="rId53"/>
      <p:bold r:id="rId54"/>
      <p:italic r:id="rId55"/>
      <p:boldItalic r:id="rId56"/>
    </p:embeddedFont>
    <p:embeddedFont>
      <p:font typeface="Nunito Sans" pitchFamily="2" charset="77"/>
      <p:regular r:id="rId57"/>
      <p:bold r:id="rId58"/>
      <p:italic r:id="rId59"/>
      <p:boldItalic r:id="rId60"/>
    </p:embeddedFont>
    <p:embeddedFont>
      <p:font typeface="Play" pitchFamily="2" charset="0"/>
      <p:regular r:id="rId61"/>
      <p:bold r:id="rId62"/>
    </p:embeddedFont>
    <p:embeddedFont>
      <p:font typeface="Questrial" pitchFamily="2" charset="77"/>
      <p:regular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eresa Nicholls" initials="" lastIdx="1" clrIdx="0"/>
  <p:cmAuthor id="1" name="Christina Kozik"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E930C5-D80E-408B-93B1-139A8D7C328F}">
  <a:tblStyle styleId="{26E930C5-D80E-408B-93B1-139A8D7C328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FFEB5D6-A8D2-488E-B035-BC9ED8A6ABA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566C8C6-C85E-4448-B87E-DADC29847F96}"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124" d="100"/>
          <a:sy n="124" d="100"/>
        </p:scale>
        <p:origin x="64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commentAuthors" Target="commentAuthors.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6.fntdata"/><Relationship Id="rId55" Type="http://schemas.openxmlformats.org/officeDocument/2006/relationships/font" Target="fonts/font11.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9-10T20:06:32.065" idx="1">
    <p:pos x="5733" y="1131"/>
    <p:text>recolor with color scheme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5-09-02T17:07:01.946" idx="1">
    <p:pos x="3110" y="1903"/>
    <p:text>Add updated QR code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177/001440291665184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Introductions</a:t>
            </a:r>
            <a:endParaRPr/>
          </a:p>
          <a:p>
            <a:pPr marL="457200" lvl="0" indent="-317500" algn="l" rtl="0">
              <a:spcBef>
                <a:spcPts val="0"/>
              </a:spcBef>
              <a:spcAft>
                <a:spcPts val="0"/>
              </a:spcAft>
              <a:buSzPts val="1400"/>
              <a:buChar char="●"/>
            </a:pPr>
            <a:r>
              <a:rPr lang="en-US"/>
              <a:t>Family Engagement and ADR</a:t>
            </a:r>
            <a:endParaRPr/>
          </a:p>
          <a:p>
            <a:pPr marL="914400" lvl="1" indent="-317500" algn="l" rtl="0">
              <a:spcBef>
                <a:spcPts val="0"/>
              </a:spcBef>
              <a:spcAft>
                <a:spcPts val="0"/>
              </a:spcAft>
              <a:buSzPts val="1400"/>
              <a:buChar char="○"/>
            </a:pPr>
            <a:r>
              <a:rPr lang="en-US"/>
              <a:t>Increases in conflict in special education </a:t>
            </a:r>
            <a:endParaRPr/>
          </a:p>
          <a:p>
            <a:pPr marL="914400" lvl="1" indent="-317500" algn="l" rtl="0">
              <a:spcBef>
                <a:spcPts val="0"/>
              </a:spcBef>
              <a:spcAft>
                <a:spcPts val="0"/>
              </a:spcAft>
              <a:buSzPts val="1400"/>
              <a:buChar char="○"/>
            </a:pPr>
            <a:r>
              <a:rPr lang="en-US"/>
              <a:t>why the increases?</a:t>
            </a:r>
            <a:endParaRPr/>
          </a:p>
          <a:p>
            <a:pPr marL="1371600" lvl="2" indent="-317500" algn="l" rtl="0">
              <a:spcBef>
                <a:spcPts val="0"/>
              </a:spcBef>
              <a:spcAft>
                <a:spcPts val="0"/>
              </a:spcAft>
              <a:buSzPts val="1400"/>
              <a:buChar char="■"/>
            </a:pPr>
            <a:r>
              <a:rPr lang="en-US"/>
              <a:t>tell story to build empathy</a:t>
            </a:r>
            <a:endParaRPr/>
          </a:p>
          <a:p>
            <a:pPr marL="1828800" lvl="3" indent="-317500" algn="l" rtl="0">
              <a:spcBef>
                <a:spcPts val="0"/>
              </a:spcBef>
              <a:spcAft>
                <a:spcPts val="0"/>
              </a:spcAft>
              <a:buSzPts val="1400"/>
              <a:buChar char="●"/>
            </a:pPr>
            <a:r>
              <a:rPr lang="en-US"/>
              <a:t>the system has been set up to instill</a:t>
            </a:r>
            <a:endParaRPr/>
          </a:p>
          <a:p>
            <a:pPr marL="2286000" lvl="4" indent="-317500" algn="l" rtl="0">
              <a:spcBef>
                <a:spcPts val="0"/>
              </a:spcBef>
              <a:spcAft>
                <a:spcPts val="0"/>
              </a:spcAft>
              <a:buSzPts val="1400"/>
              <a:buChar char="○"/>
            </a:pPr>
            <a:r>
              <a:rPr lang="en-US"/>
              <a:t>confusion</a:t>
            </a:r>
            <a:endParaRPr/>
          </a:p>
          <a:p>
            <a:pPr marL="2286000" lvl="4" indent="-317500" algn="l" rtl="0">
              <a:spcBef>
                <a:spcPts val="0"/>
              </a:spcBef>
              <a:spcAft>
                <a:spcPts val="0"/>
              </a:spcAft>
              <a:buSzPts val="1400"/>
              <a:buChar char="○"/>
            </a:pPr>
            <a:r>
              <a:rPr lang="en-US"/>
              <a:t>Frustration</a:t>
            </a:r>
            <a:endParaRPr/>
          </a:p>
          <a:p>
            <a:pPr marL="2286000" lvl="4" indent="-317500" algn="l" rtl="0">
              <a:spcBef>
                <a:spcPts val="0"/>
              </a:spcBef>
              <a:spcAft>
                <a:spcPts val="0"/>
              </a:spcAft>
              <a:buSzPts val="1400"/>
              <a:buChar char="○"/>
            </a:pPr>
            <a:r>
              <a:rPr lang="en-US"/>
              <a:t>stress</a:t>
            </a:r>
            <a:endParaRPr/>
          </a:p>
          <a:p>
            <a:pPr marL="2286000" lvl="4" indent="-317500" algn="l" rtl="0">
              <a:spcBef>
                <a:spcPts val="0"/>
              </a:spcBef>
              <a:spcAft>
                <a:spcPts val="0"/>
              </a:spcAft>
              <a:buSzPts val="1400"/>
              <a:buChar char="○"/>
            </a:pPr>
            <a:r>
              <a:rPr lang="en-US"/>
              <a:t>Distrust</a:t>
            </a:r>
            <a:endParaRPr/>
          </a:p>
          <a:p>
            <a:pPr marL="1371600" lvl="2" indent="-317500" algn="l" rtl="0">
              <a:spcBef>
                <a:spcPts val="0"/>
              </a:spcBef>
              <a:spcAft>
                <a:spcPts val="0"/>
              </a:spcAft>
              <a:buSzPts val="1400"/>
              <a:buChar char="■"/>
            </a:pPr>
            <a:r>
              <a:rPr lang="en-US"/>
              <a:t>How do we build relationships and establish trust with families? </a:t>
            </a:r>
            <a:endParaRPr/>
          </a:p>
          <a:p>
            <a:pPr marL="1371600" lvl="2" indent="-317500" algn="l" rtl="0">
              <a:spcBef>
                <a:spcPts val="0"/>
              </a:spcBef>
              <a:spcAft>
                <a:spcPts val="0"/>
              </a:spcAft>
              <a:buSzPts val="1400"/>
              <a:buChar char="■"/>
            </a:pPr>
            <a:r>
              <a:rPr lang="en-US"/>
              <a:t>Family engagement versus family involvement</a:t>
            </a:r>
            <a:endParaRPr/>
          </a:p>
          <a:p>
            <a:pPr marL="457200" lvl="0" indent="-317500" algn="l" rtl="0">
              <a:spcBef>
                <a:spcPts val="0"/>
              </a:spcBef>
              <a:spcAft>
                <a:spcPts val="0"/>
              </a:spcAft>
              <a:buSzPts val="1400"/>
              <a:buChar char="●"/>
            </a:pPr>
            <a:r>
              <a:rPr lang="en-US"/>
              <a:t>Barriers to family engagement</a:t>
            </a:r>
            <a:endParaRPr/>
          </a:p>
          <a:p>
            <a:pPr marL="914400" lvl="1" indent="-317500" algn="l" rtl="0">
              <a:spcBef>
                <a:spcPts val="0"/>
              </a:spcBef>
              <a:spcAft>
                <a:spcPts val="0"/>
              </a:spcAft>
              <a:buSzPts val="1400"/>
              <a:buChar char="○"/>
            </a:pPr>
            <a:r>
              <a:rPr lang="en-US"/>
              <a:t>small group discussion</a:t>
            </a:r>
            <a:endParaRPr/>
          </a:p>
          <a:p>
            <a:pPr marL="1371600" lvl="2" indent="-317500" algn="l" rtl="0">
              <a:spcBef>
                <a:spcPts val="0"/>
              </a:spcBef>
              <a:spcAft>
                <a:spcPts val="0"/>
              </a:spcAft>
              <a:buSzPts val="1400"/>
              <a:buChar char="■"/>
            </a:pPr>
            <a:r>
              <a:rPr lang="en-US"/>
              <a:t>share out</a:t>
            </a:r>
            <a:endParaRPr/>
          </a:p>
          <a:p>
            <a:pPr marL="1371600" lvl="2" indent="-317500" algn="l" rtl="0">
              <a:spcBef>
                <a:spcPts val="0"/>
              </a:spcBef>
              <a:spcAft>
                <a:spcPts val="0"/>
              </a:spcAft>
              <a:buSzPts val="1400"/>
              <a:buChar char="■"/>
            </a:pPr>
            <a:r>
              <a:rPr lang="en-US"/>
              <a:t>Highlight themes</a:t>
            </a:r>
            <a:endParaRPr/>
          </a:p>
          <a:p>
            <a:pPr marL="1828800" lvl="3" indent="-317500" algn="l" rtl="0">
              <a:spcBef>
                <a:spcPts val="0"/>
              </a:spcBef>
              <a:spcAft>
                <a:spcPts val="0"/>
              </a:spcAft>
              <a:buSzPts val="1400"/>
              <a:buChar char="●"/>
            </a:pPr>
            <a:r>
              <a:rPr lang="en-US"/>
              <a:t>time</a:t>
            </a:r>
            <a:endParaRPr/>
          </a:p>
          <a:p>
            <a:pPr marL="1828800" lvl="3" indent="-317500" algn="l" rtl="0">
              <a:spcBef>
                <a:spcPts val="0"/>
              </a:spcBef>
              <a:spcAft>
                <a:spcPts val="0"/>
              </a:spcAft>
              <a:buSzPts val="1400"/>
              <a:buChar char="●"/>
            </a:pPr>
            <a:r>
              <a:rPr lang="en-US"/>
              <a:t>resources</a:t>
            </a:r>
            <a:endParaRPr/>
          </a:p>
          <a:p>
            <a:pPr marL="1828800" lvl="3" indent="-317500" algn="l" rtl="0">
              <a:spcBef>
                <a:spcPts val="0"/>
              </a:spcBef>
              <a:spcAft>
                <a:spcPts val="0"/>
              </a:spcAft>
              <a:buSzPts val="1400"/>
              <a:buChar char="●"/>
            </a:pPr>
            <a:r>
              <a:rPr lang="en-US"/>
              <a:t>lack of engagement from families</a:t>
            </a:r>
            <a:endParaRPr/>
          </a:p>
          <a:p>
            <a:pPr marL="914400" lvl="1" indent="-317500" algn="l" rtl="0">
              <a:spcBef>
                <a:spcPts val="0"/>
              </a:spcBef>
              <a:spcAft>
                <a:spcPts val="0"/>
              </a:spcAft>
              <a:buSzPts val="1400"/>
              <a:buChar char="○"/>
            </a:pPr>
            <a:r>
              <a:rPr lang="en-US"/>
              <a:t>How do we mitigate those barriers?</a:t>
            </a:r>
            <a:endParaRPr/>
          </a:p>
          <a:p>
            <a:pPr marL="914400" lvl="1" indent="-317500" algn="l" rtl="0">
              <a:spcBef>
                <a:spcPts val="0"/>
              </a:spcBef>
              <a:spcAft>
                <a:spcPts val="0"/>
              </a:spcAft>
              <a:buSzPts val="1400"/>
              <a:buChar char="○"/>
            </a:pPr>
            <a:r>
              <a:rPr lang="en-US"/>
              <a:t>Opportunities</a:t>
            </a:r>
            <a:endParaRPr/>
          </a:p>
          <a:p>
            <a:pPr marL="1371600" lvl="2" indent="-317500" algn="l" rtl="0">
              <a:spcBef>
                <a:spcPts val="0"/>
              </a:spcBef>
              <a:spcAft>
                <a:spcPts val="0"/>
              </a:spcAft>
              <a:buSzPts val="1400"/>
              <a:buChar char="■"/>
            </a:pPr>
            <a:r>
              <a:rPr lang="en-US"/>
              <a:t>Website review </a:t>
            </a:r>
            <a:endParaRPr/>
          </a:p>
          <a:p>
            <a:pPr marL="1828800" lvl="3" indent="-317500" algn="l" rtl="0">
              <a:spcBef>
                <a:spcPts val="0"/>
              </a:spcBef>
              <a:spcAft>
                <a:spcPts val="0"/>
              </a:spcAft>
              <a:buSzPts val="1400"/>
              <a:buChar char="●"/>
            </a:pPr>
            <a:r>
              <a:rPr lang="en-US"/>
              <a:t>Where do you go for information? </a:t>
            </a:r>
            <a:endParaRPr/>
          </a:p>
          <a:p>
            <a:pPr marL="1371600" lvl="2" indent="-317500" algn="l" rtl="0">
              <a:spcBef>
                <a:spcPts val="0"/>
              </a:spcBef>
              <a:spcAft>
                <a:spcPts val="0"/>
              </a:spcAft>
              <a:buSzPts val="1400"/>
              <a:buChar char="■"/>
            </a:pPr>
            <a:r>
              <a:rPr lang="en-US"/>
              <a:t>Meet families where they are</a:t>
            </a:r>
            <a:endParaRPr/>
          </a:p>
          <a:p>
            <a:pPr marL="1828800" lvl="3" indent="-317500" algn="l" rtl="0">
              <a:spcBef>
                <a:spcPts val="0"/>
              </a:spcBef>
              <a:spcAft>
                <a:spcPts val="0"/>
              </a:spcAft>
              <a:buSzPts val="1400"/>
              <a:buChar char="●"/>
            </a:pPr>
            <a:r>
              <a:rPr lang="en-US"/>
              <a:t>incorporate special education  information into existing FE opportunities</a:t>
            </a:r>
            <a:endParaRPr/>
          </a:p>
          <a:p>
            <a:pPr marL="2286000" lvl="4" indent="-317500" algn="l" rtl="0">
              <a:spcBef>
                <a:spcPts val="0"/>
              </a:spcBef>
              <a:spcAft>
                <a:spcPts val="0"/>
              </a:spcAft>
              <a:buSzPts val="1400"/>
              <a:buChar char="○"/>
            </a:pPr>
            <a:r>
              <a:rPr lang="en-US"/>
              <a:t>parent info night</a:t>
            </a:r>
            <a:endParaRPr/>
          </a:p>
          <a:p>
            <a:pPr marL="2286000" lvl="4" indent="-317500" algn="l" rtl="0">
              <a:spcBef>
                <a:spcPts val="0"/>
              </a:spcBef>
              <a:spcAft>
                <a:spcPts val="0"/>
              </a:spcAft>
              <a:buSzPts val="1400"/>
              <a:buChar char="○"/>
            </a:pPr>
            <a:r>
              <a:rPr lang="en-US"/>
              <a:t>open house</a:t>
            </a:r>
            <a:endParaRPr/>
          </a:p>
          <a:p>
            <a:pPr marL="2286000" lvl="4" indent="-317500" algn="l" rtl="0">
              <a:spcBef>
                <a:spcPts val="0"/>
              </a:spcBef>
              <a:spcAft>
                <a:spcPts val="0"/>
              </a:spcAft>
              <a:buSzPts val="1400"/>
              <a:buChar char="○"/>
            </a:pPr>
            <a:r>
              <a:rPr lang="en-US"/>
              <a:t>social media</a:t>
            </a:r>
            <a:endParaRPr/>
          </a:p>
          <a:p>
            <a:pPr marL="2286000" lvl="4" indent="-317500" algn="l" rtl="0">
              <a:spcBef>
                <a:spcPts val="0"/>
              </a:spcBef>
              <a:spcAft>
                <a:spcPts val="0"/>
              </a:spcAft>
              <a:buSzPts val="1400"/>
              <a:buChar char="○"/>
            </a:pPr>
            <a:r>
              <a:rPr lang="en-US"/>
              <a:t>parent conferences</a:t>
            </a:r>
            <a:endParaRPr/>
          </a:p>
          <a:p>
            <a:pPr marL="1371600" lvl="2" indent="-317500" algn="l" rtl="0">
              <a:spcBef>
                <a:spcPts val="0"/>
              </a:spcBef>
              <a:spcAft>
                <a:spcPts val="0"/>
              </a:spcAft>
              <a:buSzPts val="1400"/>
              <a:buChar char="■"/>
            </a:pPr>
            <a:r>
              <a:rPr lang="en-US"/>
              <a:t>IEP meetings/Support through special education process</a:t>
            </a:r>
            <a:endParaRPr/>
          </a:p>
        </p:txBody>
      </p:sp>
      <p:sp>
        <p:nvSpPr>
          <p:cNvPr id="60" name="Google Shape;6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7cac1defd3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Ask participants: what do you think was the most frequently tried IEP- related procedural violation in national due process hearings?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Click to reveal the correct answer: parent participation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Parent participation= The IEP team significantly impeded the parents’ opportunity to participate in the decision-making process regarding the provision of FAPE to the child;</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Citation: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Zirkel, P. A., &amp; Hetrick, A. (2017). Which Procedural Parts of the IEP Process Are the Most Judicially Vulnerable? Exceptional Children, 83(2), 219-235. </a:t>
            </a:r>
            <a:r>
              <a:rPr lang="en-US" u="sng">
                <a:solidFill>
                  <a:srgbClr val="1155CC"/>
                </a:solidFill>
                <a:hlinkClick r:id="rId3">
                  <a:extLst>
                    <a:ext uri="{A12FA001-AC4F-418D-AE19-62706E023703}">
                      <ahyp:hlinkClr xmlns:ahyp="http://schemas.microsoft.com/office/drawing/2018/hyperlinkcolor" val="tx"/>
                    </a:ext>
                  </a:extLst>
                </a:hlinkClick>
              </a:rPr>
              <a:t>https://doi.org/10.1177/0014402916651849</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To provide a missing piece to the legal foundation of professional development and practice for the individualized education program (IEP) process, the authors report the results of a comprehensive systematic analysis of court decisions specific to IEP-related procedural violations after the 2004 amendments of the Individuals With Disabilities Education Act. Research questions focused on the frequency and outcomes of alleged procedural violations in the following categories: (a) IEP components, (b) IEP team, (c) parent participation, and (d) IEP development. Procedural violations in the parent participation category were the most frequently adjudicated; the outcomes ratio in court averaged approximately 3:1 in favor of school districts for cases across all four categories. Implications for practice include reconsideration of current policies and practices to whatever extent that they were based on case law rather than proactive priorities, per the lack of differentiation in prevailing publications and presentations in special education.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According to a recent study by Zirkel and Hetrick, what do you think was the most frequently tried IEP- related procedurally violation in national due process hearings/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Significantly impeded the parents’ opportunity to participate in the decision-making process regarding the provision of FAPE to the child;</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Zirkel, P. A., &amp; Hetrick, A. (2017). Which Procedural Parts of the IEP Process Are the Most Judicially Vulnerable? Exceptional Children, 83(2), 219-235. </a:t>
            </a:r>
            <a:r>
              <a:rPr lang="en-US" u="sng">
                <a:solidFill>
                  <a:srgbClr val="1155CC"/>
                </a:solidFill>
                <a:hlinkClick r:id="rId3">
                  <a:extLst>
                    <a:ext uri="{A12FA001-AC4F-418D-AE19-62706E023703}">
                      <ahyp:hlinkClr xmlns:ahyp="http://schemas.microsoft.com/office/drawing/2018/hyperlinkcolor" val="tx"/>
                    </a:ext>
                  </a:extLst>
                </a:hlinkClick>
              </a:rPr>
              <a:t>https://doi.org/10.1177/0014402916651849</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To provide a missing piece to the legal foundation of professional development and practice for the individualized education program (IEP) process, the authors report the results of a comprehensive systematic analysis of court decisions specific to IEP-related procedural violations after the 2004 amendments of the Individuals With Disabilities Education Act. Research questions focused on the frequency and outcomes of alleged procedural violations in the following categories: (a) IEP components, (b) IEP team, (c) parent participation, and (d) IEP development. Procedural violations in the parent participation category were the most frequently adjudicated; the outcomes ratio in court averaged approximately 3:1 in favor of school districts for cases across all four categories. Implications for practice include reconsideration of current policies and practices to whatever extent that they were based on case law rather than proactive priorities, per the lack of differentiation in prevailing publications and presentations in special education.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
        <p:nvSpPr>
          <p:cNvPr id="156" name="Google Shape;156;g37cac1defd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7cac1defd3_0_1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Let me tell you a story: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1" indent="-317500" algn="l" rtl="0">
              <a:lnSpc>
                <a:spcPct val="115000"/>
              </a:lnSpc>
              <a:spcBef>
                <a:spcPts val="0"/>
              </a:spcBef>
              <a:spcAft>
                <a:spcPts val="0"/>
              </a:spcAft>
              <a:buClr>
                <a:schemeClr val="dk1"/>
              </a:buClr>
              <a:buSzPts val="1400"/>
              <a:buAutoNum type="alphaUcPeriod"/>
            </a:pPr>
            <a:r>
              <a:rPr lang="en-US">
                <a:solidFill>
                  <a:schemeClr val="dk1"/>
                </a:solidFill>
              </a:rPr>
              <a:t>Last week, I had a doctor’s appointment and it wasn’t the best experience. Now I’m not the kind of person to write negative reviews or plaster my bad experience all over social media. But if I was… Let me tell you what happened. </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a:solidFill>
                  <a:schemeClr val="dk1"/>
                </a:solidFill>
              </a:rPr>
              <a:t> I was told to get there early to fill out paperwork. So I did! My appointment was at 1:00 and I got there at 12:45. As someone who is notorious for running late, I thought I was doing good! When I arrived at the reception area, however, the receptionist asked for my name and started checking me in. Before she could even get the paperwork pulled together, she said to me, “Oh, you were supposed to be here at 12:30 to fill out paperwork. We’re going to have to hurry to get this done before your appointment time.” Really? How long does it take to fill out a few forms? And why did this person even feel the need to say anything at all? Just give me the forms and let me get to work. How was I supposed to know? This made me extremely </a:t>
            </a:r>
            <a:r>
              <a:rPr lang="en-US" b="1" u="sng">
                <a:solidFill>
                  <a:schemeClr val="dk1"/>
                </a:solidFill>
              </a:rPr>
              <a:t>frustrated</a:t>
            </a:r>
            <a:r>
              <a:rPr lang="en-US">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a:solidFill>
                  <a:schemeClr val="dk1"/>
                </a:solidFill>
              </a:rPr>
              <a:t>When the nurse came back to get me at 1:00- I had my forms complete, thank you very much- she ran my vitals and rattled off two numbers for my blood pressure. Now I know that I should probably know what those numbers mean but I was already a bit upset and couldn’t remember- Do I want one number to be higher than the other? Is the first number supposed to be higher than the second one? What was my blood pressure last time I was here? What’s a normal blood pressure? I felt </a:t>
            </a:r>
            <a:r>
              <a:rPr lang="en-US" b="1" u="sng">
                <a:solidFill>
                  <a:schemeClr val="dk1"/>
                </a:solidFill>
              </a:rPr>
              <a:t>confused</a:t>
            </a:r>
            <a:r>
              <a:rPr lang="en-US">
                <a:solidFill>
                  <a:schemeClr val="dk1"/>
                </a:solidFill>
              </a:rPr>
              <a:t> but the nurse had already walked away and I assumed I was supposed to follow. </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a:solidFill>
                  <a:schemeClr val="dk1"/>
                </a:solidFill>
              </a:rPr>
              <a:t>Once in the examination room, the nurse asked me a few more questions and then left the room without making eye contact. Now remember, I’m at the doctor’s office. Even as someone who is relatively healthy, there’s always this lingering concern “what if they find something wrong with me?” So now, on top of feeling a bit </a:t>
            </a:r>
            <a:r>
              <a:rPr lang="en-US" b="1" u="sng">
                <a:solidFill>
                  <a:schemeClr val="dk1"/>
                </a:solidFill>
              </a:rPr>
              <a:t>anxious</a:t>
            </a:r>
            <a:r>
              <a:rPr lang="en-US">
                <a:solidFill>
                  <a:schemeClr val="dk1"/>
                </a:solidFill>
              </a:rPr>
              <a:t>, I am now frustrated by these new rules about getting there 30 minutes before my appointment time (why have an appointment time if it’s not the real time? Just tell me my appointment is at 12:30 if that’s what time you want me there. In case you couldn't tell I’m a bit sensitive about being late to things). And now I’m confused about my blood pressure and whether I’m going to have a stroke or a heart attack. </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a:solidFill>
                  <a:schemeClr val="dk1"/>
                </a:solidFill>
              </a:rPr>
              <a:t>When the doctor comes in, it’s clear that she’s in a hurry. No small talk, no “how are you today”, just straight to the point. When I asked her a question, she gave me the name of a website to check out. Within 10 minutes, she was on to the next patient. Do you think that I left there trusting her expertise? That I was healthy and, not, in fact, going to die of a stroke or heart attack? Absolutely not. Instead, I left feeling anxious, confused, frustrated, and </a:t>
            </a:r>
            <a:r>
              <a:rPr lang="en-US" b="1" u="sng">
                <a:solidFill>
                  <a:schemeClr val="dk1"/>
                </a:solidFill>
              </a:rPr>
              <a:t>distrustful</a:t>
            </a:r>
            <a:r>
              <a:rPr lang="en-US">
                <a:solidFill>
                  <a:schemeClr val="dk1"/>
                </a:solidFill>
              </a:rPr>
              <a:t>. When I received the link to provide feedback, you can bet I had a thing or two to say!! </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a:solidFill>
                  <a:schemeClr val="dk1"/>
                </a:solidFill>
              </a:rPr>
              <a:t>Do your families ever leave IEP meetings feeling this way? I’m sure we all would say “I hope not” but the reality is that, I doubt my doctors’ office thought so either! </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137160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
        <p:nvSpPr>
          <p:cNvPr id="173" name="Google Shape;173;g37cac1defd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7cac1defd3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7cac1defd3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Where does family engagement fall within the continuum? </a:t>
            </a:r>
            <a:endParaRPr/>
          </a:p>
        </p:txBody>
      </p:sp>
      <p:sp>
        <p:nvSpPr>
          <p:cNvPr id="189" name="Google Shape;189;g37cac1defd3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796b349cc3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3796b349cc3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96b349cc3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3796b349cc3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796b349cc3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3796b349cc3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796b349cc3_0_1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3796b349cc3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796b349cc3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3796b349cc3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796b349cc3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3796b349cc3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7cac1defd3_0_3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7cac1defd3_0_3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37cac1defd3_0_3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796b349cc3_0_1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Small group discussion and share out</a:t>
            </a:r>
            <a:endParaRPr/>
          </a:p>
        </p:txBody>
      </p:sp>
      <p:sp>
        <p:nvSpPr>
          <p:cNvPr id="275" name="Google Shape;275;g3796b349cc3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7cac1defd3_0_3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Add graphics to represent the most common barriers:</a:t>
            </a:r>
            <a:endParaRPr/>
          </a:p>
          <a:p>
            <a:pPr marL="457200" lvl="0" indent="-317500" algn="l" rtl="0">
              <a:spcBef>
                <a:spcPts val="0"/>
              </a:spcBef>
              <a:spcAft>
                <a:spcPts val="0"/>
              </a:spcAft>
              <a:buSzPts val="1400"/>
              <a:buChar char="●"/>
            </a:pPr>
            <a:r>
              <a:rPr lang="en-US"/>
              <a:t>time</a:t>
            </a:r>
            <a:endParaRPr/>
          </a:p>
          <a:p>
            <a:pPr marL="457200" lvl="0" indent="-317500" algn="l" rtl="0">
              <a:spcBef>
                <a:spcPts val="0"/>
              </a:spcBef>
              <a:spcAft>
                <a:spcPts val="0"/>
              </a:spcAft>
              <a:buSzPts val="1400"/>
              <a:buChar char="●"/>
            </a:pPr>
            <a:r>
              <a:rPr lang="en-US"/>
              <a:t>resources</a:t>
            </a:r>
            <a:endParaRPr/>
          </a:p>
          <a:p>
            <a:pPr marL="457200" lvl="0" indent="-317500" algn="l" rtl="0">
              <a:spcBef>
                <a:spcPts val="0"/>
              </a:spcBef>
              <a:spcAft>
                <a:spcPts val="0"/>
              </a:spcAft>
              <a:buSzPts val="1400"/>
              <a:buChar char="●"/>
            </a:pPr>
            <a:r>
              <a:rPr lang="en-US"/>
              <a:t>lack of engagement from families </a:t>
            </a:r>
            <a:endParaRPr/>
          </a:p>
          <a:p>
            <a:pPr marL="457200" lvl="0" indent="-317500" algn="l" rtl="0">
              <a:spcBef>
                <a:spcPts val="0"/>
              </a:spcBef>
              <a:spcAft>
                <a:spcPts val="0"/>
              </a:spcAft>
              <a:buSzPts val="1400"/>
              <a:buChar char="●"/>
            </a:pPr>
            <a:r>
              <a:rPr lang="en-US"/>
              <a:t>fear of conflict (saying the wrong thing)- barrier to building strong relationships </a:t>
            </a:r>
            <a:endParaRPr/>
          </a:p>
        </p:txBody>
      </p:sp>
      <p:sp>
        <p:nvSpPr>
          <p:cNvPr id="284" name="Google Shape;284;g37cac1defd3_0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7cac1defd3_0_3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Small group discussion and share out</a:t>
            </a:r>
            <a:endParaRPr/>
          </a:p>
        </p:txBody>
      </p:sp>
      <p:sp>
        <p:nvSpPr>
          <p:cNvPr id="301" name="Google Shape;301;g37cac1defd3_0_3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7ca0e0402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How do we mitigate the barriers identified? RELATIONSHIPS </a:t>
            </a:r>
            <a:endParaRPr/>
          </a:p>
          <a:p>
            <a:pPr marL="0" lvl="0" indent="0" algn="l" rtl="0">
              <a:spcBef>
                <a:spcPts val="0"/>
              </a:spcBef>
              <a:spcAft>
                <a:spcPts val="0"/>
              </a:spcAft>
              <a:buClr>
                <a:schemeClr val="dk1"/>
              </a:buClr>
              <a:buSzPts val="1100"/>
              <a:buFont typeface="Arial"/>
              <a:buNone/>
            </a:pPr>
            <a:r>
              <a:rPr lang="en-US"/>
              <a:t>Time</a:t>
            </a:r>
            <a:endParaRPr/>
          </a:p>
          <a:p>
            <a:pPr marL="0" lvl="0" indent="0" algn="l" rtl="0">
              <a:spcBef>
                <a:spcPts val="0"/>
              </a:spcBef>
              <a:spcAft>
                <a:spcPts val="0"/>
              </a:spcAft>
              <a:buClr>
                <a:schemeClr val="dk1"/>
              </a:buClr>
              <a:buSzPts val="1100"/>
              <a:buFont typeface="Arial"/>
              <a:buNone/>
            </a:pPr>
            <a:r>
              <a:rPr lang="en-US"/>
              <a:t>Resources</a:t>
            </a:r>
            <a:endParaRPr/>
          </a:p>
          <a:p>
            <a:pPr marL="0" lvl="0" indent="0" algn="l" rtl="0">
              <a:spcBef>
                <a:spcPts val="0"/>
              </a:spcBef>
              <a:spcAft>
                <a:spcPts val="0"/>
              </a:spcAft>
              <a:buClr>
                <a:schemeClr val="dk1"/>
              </a:buClr>
              <a:buSzPts val="1100"/>
              <a:buFont typeface="Arial"/>
              <a:buNone/>
            </a:pPr>
            <a:r>
              <a:rPr lang="en-US"/>
              <a:t>lack of engagement </a:t>
            </a:r>
            <a:endParaRPr/>
          </a:p>
          <a:p>
            <a:pPr marL="457200" lvl="0" indent="-317500" algn="l" rtl="0">
              <a:spcBef>
                <a:spcPts val="0"/>
              </a:spcBef>
              <a:spcAft>
                <a:spcPts val="0"/>
              </a:spcAft>
              <a:buClr>
                <a:schemeClr val="dk1"/>
              </a:buClr>
              <a:buSzPts val="1400"/>
              <a:buChar char="●"/>
            </a:pPr>
            <a:r>
              <a:rPr lang="en-US"/>
              <a:t>power dynamics</a:t>
            </a:r>
            <a:endParaRPr/>
          </a:p>
          <a:p>
            <a:pPr marL="457200" lvl="0" indent="-317500" algn="l" rtl="0">
              <a:spcBef>
                <a:spcPts val="0"/>
              </a:spcBef>
              <a:spcAft>
                <a:spcPts val="0"/>
              </a:spcAft>
              <a:buClr>
                <a:schemeClr val="dk1"/>
              </a:buClr>
              <a:buSzPts val="1400"/>
              <a:buChar char="●"/>
            </a:pPr>
            <a:r>
              <a:rPr lang="en-US"/>
              <a:t>family experiences in school </a:t>
            </a:r>
            <a:endParaRPr/>
          </a:p>
          <a:p>
            <a:pPr marL="457200" lvl="0" indent="-317500" algn="l" rtl="0">
              <a:spcBef>
                <a:spcPts val="0"/>
              </a:spcBef>
              <a:spcAft>
                <a:spcPts val="0"/>
              </a:spcAft>
              <a:buClr>
                <a:schemeClr val="dk1"/>
              </a:buClr>
              <a:buSzPts val="1400"/>
              <a:buChar char="●"/>
            </a:pPr>
            <a:r>
              <a:rPr lang="en-US"/>
              <a:t>fear </a:t>
            </a:r>
            <a:endParaRPr/>
          </a:p>
          <a:p>
            <a:pPr marL="0" lvl="0" indent="0" algn="l" rtl="0">
              <a:spcBef>
                <a:spcPts val="0"/>
              </a:spcBef>
              <a:spcAft>
                <a:spcPts val="0"/>
              </a:spcAft>
              <a:buClr>
                <a:schemeClr val="dk1"/>
              </a:buClr>
              <a:buSzPts val="1100"/>
              <a:buFont typeface="Arial"/>
              <a:buNone/>
            </a:pPr>
            <a:r>
              <a:rPr lang="en-US"/>
              <a:t>Fear of staff that they’ll say the wrong thing </a:t>
            </a:r>
            <a:endParaRPr/>
          </a:p>
          <a:p>
            <a:pPr marL="457200" lvl="0" indent="-317500" algn="l" rtl="0">
              <a:spcBef>
                <a:spcPts val="0"/>
              </a:spcBef>
              <a:spcAft>
                <a:spcPts val="0"/>
              </a:spcAft>
              <a:buClr>
                <a:schemeClr val="dk1"/>
              </a:buClr>
              <a:buSzPts val="1400"/>
              <a:buChar char="●"/>
            </a:pPr>
            <a:r>
              <a:rPr lang="en-US"/>
              <a:t>families</a:t>
            </a:r>
            <a:endParaRPr/>
          </a:p>
          <a:p>
            <a:pPr marL="457200" lvl="0" indent="-317500" algn="l" rtl="0">
              <a:spcBef>
                <a:spcPts val="0"/>
              </a:spcBef>
              <a:spcAft>
                <a:spcPts val="0"/>
              </a:spcAft>
              <a:buClr>
                <a:schemeClr val="dk1"/>
              </a:buClr>
              <a:buSzPts val="1400"/>
              <a:buChar char="●"/>
            </a:pPr>
            <a:r>
              <a:rPr lang="en-US"/>
              <a:t>district</a:t>
            </a:r>
            <a:endParaRPr/>
          </a:p>
          <a:p>
            <a:pPr marL="457200" lvl="0" indent="-317500" algn="l" rtl="0">
              <a:spcBef>
                <a:spcPts val="0"/>
              </a:spcBef>
              <a:spcAft>
                <a:spcPts val="0"/>
              </a:spcAft>
              <a:buClr>
                <a:schemeClr val="dk1"/>
              </a:buClr>
              <a:buSzPts val="1400"/>
              <a:buChar char="●"/>
            </a:pPr>
            <a:r>
              <a:rPr lang="en-US"/>
              <a:t>state</a:t>
            </a:r>
            <a:endParaRPr/>
          </a:p>
          <a:p>
            <a:pPr marL="457200" lvl="0" indent="-317500" algn="l" rtl="0">
              <a:spcBef>
                <a:spcPts val="0"/>
              </a:spcBef>
              <a:spcAft>
                <a:spcPts val="0"/>
              </a:spcAft>
              <a:buClr>
                <a:schemeClr val="dk1"/>
              </a:buClr>
              <a:buSzPts val="1400"/>
              <a:buChar char="●"/>
            </a:pPr>
            <a:r>
              <a:rPr lang="en-US"/>
              <a:t>outside organizations (moms for liberty)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Website review</a:t>
            </a:r>
            <a:endParaRPr/>
          </a:p>
          <a:p>
            <a:pPr marL="0" lvl="0" indent="0" algn="l" rtl="0">
              <a:spcBef>
                <a:spcPts val="0"/>
              </a:spcBef>
              <a:spcAft>
                <a:spcPts val="0"/>
              </a:spcAft>
              <a:buClr>
                <a:schemeClr val="dk1"/>
              </a:buClr>
              <a:buSzPts val="1100"/>
              <a:buFont typeface="Arial"/>
              <a:buNone/>
            </a:pPr>
            <a:r>
              <a:rPr lang="en-US"/>
              <a:t>Existing opportunities</a:t>
            </a:r>
            <a:endParaRPr/>
          </a:p>
          <a:p>
            <a:pPr marL="0" lvl="0" indent="0" algn="l" rtl="0">
              <a:spcBef>
                <a:spcPts val="0"/>
              </a:spcBef>
              <a:spcAft>
                <a:spcPts val="0"/>
              </a:spcAft>
              <a:buClr>
                <a:schemeClr val="dk1"/>
              </a:buClr>
              <a:buSzPts val="1100"/>
              <a:buFont typeface="Arial"/>
              <a:buNone/>
            </a:pPr>
            <a:r>
              <a:rPr lang="en-US"/>
              <a:t>IEP meeting/special education processes </a:t>
            </a:r>
            <a:endParaRPr/>
          </a:p>
          <a:p>
            <a:pPr marL="457200" lvl="0" indent="-317500" algn="l" rtl="0">
              <a:spcBef>
                <a:spcPts val="0"/>
              </a:spcBef>
              <a:spcAft>
                <a:spcPts val="0"/>
              </a:spcAft>
              <a:buClr>
                <a:schemeClr val="dk1"/>
              </a:buClr>
              <a:buSzPts val="1400"/>
              <a:buChar char="●"/>
            </a:pPr>
            <a:r>
              <a:rPr lang="en-US"/>
              <a:t>relationships matter </a:t>
            </a:r>
            <a:endParaRPr/>
          </a:p>
        </p:txBody>
      </p:sp>
      <p:sp>
        <p:nvSpPr>
          <p:cNvPr id="310" name="Google Shape;310;g37ca0e0402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7cc3d1d46d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Start with the way we get information these days. When you want to know more about something what do you do? [search online]</a:t>
            </a:r>
            <a:endParaRPr/>
          </a:p>
          <a:p>
            <a:pPr marL="0" lvl="0" indent="0" algn="l" rtl="0">
              <a:spcBef>
                <a:spcPts val="0"/>
              </a:spcBef>
              <a:spcAft>
                <a:spcPts val="0"/>
              </a:spcAft>
              <a:buNone/>
            </a:pPr>
            <a:endParaRPr/>
          </a:p>
          <a:p>
            <a:pPr marL="0" lvl="0" indent="0" algn="l" rtl="0">
              <a:spcBef>
                <a:spcPts val="0"/>
              </a:spcBef>
              <a:spcAft>
                <a:spcPts val="0"/>
              </a:spcAft>
              <a:buNone/>
            </a:pPr>
            <a:r>
              <a:rPr lang="en-US"/>
              <a:t>Information: Where do your families go for information? Do they go to your website? Does that provide honest, reliable, and transparent information? If you were a family member that just found out your child was being tested, or were preparing for their first IEP meeting, could they trust the school based on what they find on your website? Or would they have to look elsewhere? Where do you think they might look instead? [FB groups, advocacy groups, etc]</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How do families provide input and feedback? Are there opportunities for families to share information about their experiences? Are there opportunities for families to share their feedback when considering changes or improvements? </a:t>
            </a:r>
            <a:endParaRPr/>
          </a:p>
          <a:p>
            <a:pPr marL="0" lvl="0" indent="0" algn="l" rtl="0">
              <a:spcBef>
                <a:spcPts val="0"/>
              </a:spcBef>
              <a:spcAft>
                <a:spcPts val="0"/>
              </a:spcAft>
              <a:buNone/>
            </a:pPr>
            <a:endParaRPr/>
          </a:p>
          <a:p>
            <a:pPr marL="0" lvl="0" indent="0" algn="l" rtl="0">
              <a:spcBef>
                <a:spcPts val="0"/>
              </a:spcBef>
              <a:spcAft>
                <a:spcPts val="0"/>
              </a:spcAft>
              <a:buNone/>
            </a:pPr>
            <a:r>
              <a:rPr lang="en-US"/>
              <a:t>Networking and Support: </a:t>
            </a:r>
            <a:endParaRPr/>
          </a:p>
          <a:p>
            <a:pPr marL="0" lvl="0" indent="0" algn="l" rtl="0">
              <a:spcBef>
                <a:spcPts val="0"/>
              </a:spcBef>
              <a:spcAft>
                <a:spcPts val="0"/>
              </a:spcAft>
              <a:buNone/>
            </a:pPr>
            <a:endParaRPr/>
          </a:p>
          <a:p>
            <a:pPr marL="0" lvl="0" indent="0" algn="l" rtl="0">
              <a:spcBef>
                <a:spcPts val="0"/>
              </a:spcBef>
              <a:spcAft>
                <a:spcPts val="0"/>
              </a:spcAft>
              <a:buNone/>
            </a:pPr>
            <a:r>
              <a:rPr lang="en-US"/>
              <a:t>Collaborative IEP meetings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0" name="Google Shape;320;g37cc3d1d46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7cac1defd3_0_5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With families and your teams. </a:t>
            </a:r>
            <a:endParaRPr/>
          </a:p>
          <a:p>
            <a:pPr marL="0" lvl="0" indent="0" algn="l" rtl="0">
              <a:spcBef>
                <a:spcPts val="0"/>
              </a:spcBef>
              <a:spcAft>
                <a:spcPts val="0"/>
              </a:spcAft>
              <a:buNone/>
            </a:pPr>
            <a:endParaRPr/>
          </a:p>
          <a:p>
            <a:pPr marL="0" lvl="0" indent="0" algn="l" rtl="0">
              <a:spcBef>
                <a:spcPts val="0"/>
              </a:spcBef>
              <a:spcAft>
                <a:spcPts val="0"/>
              </a:spcAft>
              <a:buNone/>
            </a:pPr>
            <a:r>
              <a:rPr lang="en-US"/>
              <a:t>“The single biggest problem in communication is the illusion that it has taken place.” - George Bernard Shaw</a:t>
            </a:r>
            <a:endParaRPr/>
          </a:p>
          <a:p>
            <a:pPr marL="0" lvl="0" indent="0" algn="l" rtl="0">
              <a:spcBef>
                <a:spcPts val="0"/>
              </a:spcBef>
              <a:spcAft>
                <a:spcPts val="0"/>
              </a:spcAft>
              <a:buNone/>
            </a:pPr>
            <a:endParaRPr/>
          </a:p>
          <a:p>
            <a:pPr marL="0" lvl="0" indent="0" algn="l" rtl="0">
              <a:spcBef>
                <a:spcPts val="0"/>
              </a:spcBef>
              <a:spcAft>
                <a:spcPts val="0"/>
              </a:spcAft>
              <a:buNone/>
            </a:pPr>
            <a:r>
              <a:rPr lang="en-US"/>
              <a:t>Building trust </a:t>
            </a:r>
            <a:endParaRPr/>
          </a:p>
        </p:txBody>
      </p:sp>
      <p:sp>
        <p:nvSpPr>
          <p:cNvPr id="337" name="Google Shape;337;g37cac1defd3_0_5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796b349cc3_0_1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3796b349cc3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796b349cc3_0_2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3796b349cc3_0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796b349cc3_0_2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3796b349cc3_0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796b349cc3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3796b349cc3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7cac1defd3_0_3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work with state agencies, school districts, and families, to examine the underlying causes of conflict in special education to find solutions. </a:t>
            </a:r>
            <a:endParaRPr/>
          </a:p>
        </p:txBody>
      </p:sp>
      <p:sp>
        <p:nvSpPr>
          <p:cNvPr id="81" name="Google Shape;81;g37cac1defd3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796b349cc3_0_2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g3796b349cc3_0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796b349cc3_0_2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Turn and discuss with shoulder partner. Ask for a few answers.</a:t>
            </a:r>
            <a:endParaRPr/>
          </a:p>
        </p:txBody>
      </p:sp>
      <p:sp>
        <p:nvSpPr>
          <p:cNvPr id="406" name="Google Shape;406;g3796b349cc3_0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796b349cc3_0_2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g3796b349cc3_0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7a17094aa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g37a17094aa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7a17094aa4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g37a17094aa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7a17094aa4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g37a17094aa4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37a17094aa4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g37a17094aa4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7a17094aa4_0_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g37a17094aa4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7a17094aa4_0_1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g37a17094aa4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37a17094aa4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g37a17094aa4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7cac1defd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37cac1defd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37a17094aa4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g37a17094aa4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7a17094aa4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g37a17094aa4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37cac1defd3_0_4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37cac1defd3_0_4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g37cac1defd3_0_4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7cac1defd3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37cac1defd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796b349cc3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g3796b349cc3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7cac1defd3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7cac1defd3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 name="Google Shape;136;g37cac1defd3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cac1defd3_0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Due process hearings have been on the rise in the last several years, with a noticeable increase since COVID</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p>
        </p:txBody>
      </p:sp>
      <p:sp>
        <p:nvSpPr>
          <p:cNvPr id="145" name="Google Shape;145;g37cac1defd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2033730" y="164373"/>
            <a:ext cx="92356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1"/>
          <p:cNvSpPr txBox="1">
            <a:spLocks noGrp="1"/>
          </p:cNvSpPr>
          <p:nvPr>
            <p:ph type="body" idx="1"/>
          </p:nvPr>
        </p:nvSpPr>
        <p:spPr>
          <a:xfrm rot="5400000">
            <a:off x="3694647" y="-1518823"/>
            <a:ext cx="4359475" cy="107899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
          <p:cNvSpPr txBox="1">
            <a:spLocks noGrp="1"/>
          </p:cNvSpPr>
          <p:nvPr>
            <p:ph type="ctrTitle"/>
          </p:nvPr>
        </p:nvSpPr>
        <p:spPr>
          <a:xfrm>
            <a:off x="1322773" y="1263765"/>
            <a:ext cx="9345227"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ubTitle" idx="1"/>
          </p:nvPr>
        </p:nvSpPr>
        <p:spPr>
          <a:xfrm>
            <a:off x="1322772" y="4214780"/>
            <a:ext cx="9345227" cy="165576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047874" y="194939"/>
            <a:ext cx="913231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Play"/>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399495" y="1681760"/>
            <a:ext cx="10901868" cy="4295840"/>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Char char="•"/>
              <a:defRPr sz="3600" b="1"/>
            </a:lvl1pPr>
            <a:lvl2pPr marL="914400" lvl="1" indent="-431800" algn="l">
              <a:lnSpc>
                <a:spcPct val="90000"/>
              </a:lnSpc>
              <a:spcBef>
                <a:spcPts val="500"/>
              </a:spcBef>
              <a:spcAft>
                <a:spcPts val="0"/>
              </a:spcAft>
              <a:buClr>
                <a:schemeClr val="dk1"/>
              </a:buClr>
              <a:buSzPts val="3200"/>
              <a:buChar char="•"/>
              <a:defRPr sz="3200"/>
            </a:lvl2pPr>
            <a:lvl3pPr marL="1371600" lvl="2" indent="-406400" algn="l">
              <a:lnSpc>
                <a:spcPct val="90000"/>
              </a:lnSpc>
              <a:spcBef>
                <a:spcPts val="500"/>
              </a:spcBef>
              <a:spcAft>
                <a:spcPts val="0"/>
              </a:spcAft>
              <a:buClr>
                <a:schemeClr val="dk1"/>
              </a:buClr>
              <a:buSzPts val="2800"/>
              <a:buChar char="•"/>
              <a:defRPr sz="2800"/>
            </a:lvl3pPr>
            <a:lvl4pPr marL="1828800" lvl="3" indent="-393700" algn="l">
              <a:lnSpc>
                <a:spcPct val="90000"/>
              </a:lnSpc>
              <a:spcBef>
                <a:spcPts val="500"/>
              </a:spcBef>
              <a:spcAft>
                <a:spcPts val="0"/>
              </a:spcAft>
              <a:buClr>
                <a:schemeClr val="dk1"/>
              </a:buClr>
              <a:buSzPts val="2600"/>
              <a:buChar char="•"/>
              <a:defRPr sz="2600"/>
            </a:lvl4pPr>
            <a:lvl5pPr marL="2286000" lvl="4" indent="-381000" algn="l">
              <a:lnSpc>
                <a:spcPct val="90000"/>
              </a:lnSpc>
              <a:spcBef>
                <a:spcPts val="500"/>
              </a:spcBef>
              <a:spcAft>
                <a:spcPts val="0"/>
              </a:spcAft>
              <a:buClr>
                <a:schemeClr val="dk1"/>
              </a:buClr>
              <a:buSzPts val="2400"/>
              <a:buChar char="•"/>
              <a:defRPr sz="2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p:nvPr/>
        </p:nvSpPr>
        <p:spPr>
          <a:xfrm>
            <a:off x="11715749" y="0"/>
            <a:ext cx="476249" cy="6858000"/>
          </a:xfrm>
          <a:prstGeom prst="rect">
            <a:avLst/>
          </a:prstGeom>
          <a:solidFill>
            <a:srgbClr val="1533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Google Shape;27;p4"/>
          <p:cNvSpPr txBox="1"/>
          <p:nvPr/>
        </p:nvSpPr>
        <p:spPr>
          <a:xfrm>
            <a:off x="11762885" y="6492875"/>
            <a:ext cx="47625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600" b="0" i="0" u="none" strike="noStrike" cap="none">
                <a:solidFill>
                  <a:schemeClr val="lt1"/>
                </a:solidFill>
                <a:latin typeface="Arial"/>
                <a:ea typeface="Arial"/>
                <a:cs typeface="Arial"/>
                <a:sym typeface="Arial"/>
              </a:rPr>
              <a:t>‹#›</a:t>
            </a:fld>
            <a:endParaRPr sz="16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2024742" y="365125"/>
            <a:ext cx="816428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3200"/>
              <a:buNone/>
              <a:defRPr sz="32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a:lvl1pPr>
            <a:lvl2pPr marL="914400" lvl="1" indent="-419100" algn="l">
              <a:lnSpc>
                <a:spcPct val="90000"/>
              </a:lnSpc>
              <a:spcBef>
                <a:spcPts val="500"/>
              </a:spcBef>
              <a:spcAft>
                <a:spcPts val="0"/>
              </a:spcAft>
              <a:buClr>
                <a:schemeClr val="dk1"/>
              </a:buClr>
              <a:buSzPts val="3000"/>
              <a:buChar char="•"/>
              <a:defRPr sz="3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3200"/>
              <a:buNone/>
              <a:defRPr sz="3200" b="1">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a:lvl1pPr>
            <a:lvl2pPr marL="914400" lvl="1" indent="-419100" algn="l">
              <a:lnSpc>
                <a:spcPct val="90000"/>
              </a:lnSpc>
              <a:spcBef>
                <a:spcPts val="500"/>
              </a:spcBef>
              <a:spcAft>
                <a:spcPts val="0"/>
              </a:spcAft>
              <a:buClr>
                <a:schemeClr val="dk1"/>
              </a:buClr>
              <a:buSzPts val="3000"/>
              <a:buChar char="•"/>
              <a:defRPr sz="3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1316939" y="821419"/>
            <a:ext cx="3932237" cy="1600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5249176" y="811496"/>
            <a:ext cx="6172200" cy="5399939"/>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Char char="•"/>
              <a:defRPr sz="3600"/>
            </a:lvl1pPr>
            <a:lvl2pPr marL="914400" lvl="1" indent="-431800" algn="l">
              <a:lnSpc>
                <a:spcPct val="90000"/>
              </a:lnSpc>
              <a:spcBef>
                <a:spcPts val="500"/>
              </a:spcBef>
              <a:spcAft>
                <a:spcPts val="0"/>
              </a:spcAft>
              <a:buClr>
                <a:schemeClr val="dk1"/>
              </a:buClr>
              <a:buSzPts val="3200"/>
              <a:buChar char="•"/>
              <a:defRPr sz="3200"/>
            </a:lvl2pPr>
            <a:lvl3pPr marL="1371600" lvl="2" indent="-406400" algn="l">
              <a:lnSpc>
                <a:spcPct val="90000"/>
              </a:lnSpc>
              <a:spcBef>
                <a:spcPts val="500"/>
              </a:spcBef>
              <a:spcAft>
                <a:spcPts val="0"/>
              </a:spcAft>
              <a:buClr>
                <a:schemeClr val="dk1"/>
              </a:buClr>
              <a:buSzPts val="2800"/>
              <a:buChar char="•"/>
              <a:defRPr sz="28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6"/>
          <p:cNvSpPr txBox="1">
            <a:spLocks noGrp="1"/>
          </p:cNvSpPr>
          <p:nvPr>
            <p:ph type="body" idx="2"/>
          </p:nvPr>
        </p:nvSpPr>
        <p:spPr>
          <a:xfrm>
            <a:off x="1290739" y="2470151"/>
            <a:ext cx="3932237" cy="37412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38200" y="1389227"/>
            <a:ext cx="10515600" cy="28527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2033730" y="164373"/>
            <a:ext cx="92356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Char char="•"/>
              <a:defRPr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Char char="•"/>
              <a:defRPr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2002971" y="184032"/>
            <a:ext cx="915944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1366982" y="824138"/>
            <a:ext cx="3405043" cy="139654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0"/>
          <p:cNvSpPr>
            <a:spLocks noGrp="1"/>
          </p:cNvSpPr>
          <p:nvPr>
            <p:ph type="pic" idx="2"/>
          </p:nvPr>
        </p:nvSpPr>
        <p:spPr>
          <a:xfrm>
            <a:off x="5183188" y="987425"/>
            <a:ext cx="6172200" cy="4873625"/>
          </a:xfrm>
          <a:prstGeom prst="rect">
            <a:avLst/>
          </a:prstGeom>
          <a:noFill/>
          <a:ln>
            <a:noFill/>
          </a:ln>
        </p:spPr>
      </p:sp>
      <p:sp>
        <p:nvSpPr>
          <p:cNvPr id="50" name="Google Shape;50;p10"/>
          <p:cNvSpPr txBox="1">
            <a:spLocks noGrp="1"/>
          </p:cNvSpPr>
          <p:nvPr>
            <p:ph type="body" idx="1"/>
          </p:nvPr>
        </p:nvSpPr>
        <p:spPr>
          <a:xfrm>
            <a:off x="1366982" y="2222274"/>
            <a:ext cx="34050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033730" y="164373"/>
            <a:ext cx="923564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1"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79394" y="1696430"/>
            <a:ext cx="10789981" cy="4359475"/>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chemeClr val="dk1"/>
              </a:buClr>
              <a:buSzPts val="3600"/>
              <a:buFont typeface="Arial"/>
              <a:buChar char="•"/>
              <a:defRPr sz="3600" b="1" i="0" u="none" strike="noStrike" cap="none">
                <a:solidFill>
                  <a:schemeClr val="dk1"/>
                </a:solidFill>
                <a:latin typeface="Arial"/>
                <a:ea typeface="Arial"/>
                <a:cs typeface="Arial"/>
                <a:sym typeface="Arial"/>
              </a:defRPr>
            </a:lvl1pPr>
            <a:lvl2pPr marL="914400" marR="0" lvl="1"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600" marR="0" lvl="2"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p:nvPr/>
        </p:nvSpPr>
        <p:spPr>
          <a:xfrm>
            <a:off x="-21411" y="-1"/>
            <a:ext cx="1180908" cy="1325563"/>
          </a:xfrm>
          <a:prstGeom prst="diagStripe">
            <a:avLst>
              <a:gd name="adj" fmla="val 54341"/>
            </a:avLst>
          </a:prstGeom>
          <a:solidFill>
            <a:srgbClr val="4B4B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 name="Google Shape;13;p1" descr="CADRE Symposium Logo. Mapping the Future; Rediscovering our Purpose Together. Portland Oregon. October 21-23, 2025."/>
          <p:cNvPicPr preferRelativeResize="0"/>
          <p:nvPr/>
        </p:nvPicPr>
        <p:blipFill rotWithShape="1">
          <a:blip r:embed="rId13">
            <a:alphaModFix/>
          </a:blip>
          <a:srcRect/>
          <a:stretch/>
        </p:blipFill>
        <p:spPr>
          <a:xfrm>
            <a:off x="-33768" y="-2"/>
            <a:ext cx="2108114" cy="1325563"/>
          </a:xfrm>
          <a:prstGeom prst="rect">
            <a:avLst/>
          </a:prstGeom>
          <a:noFill/>
          <a:ln>
            <a:noFill/>
          </a:ln>
        </p:spPr>
      </p:pic>
      <p:sp>
        <p:nvSpPr>
          <p:cNvPr id="14" name="Google Shape;14;p1"/>
          <p:cNvSpPr txBox="1"/>
          <p:nvPr/>
        </p:nvSpPr>
        <p:spPr>
          <a:xfrm>
            <a:off x="9448800" y="6560344"/>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5" name="Google Shape;15;p1"/>
          <p:cNvSpPr/>
          <p:nvPr/>
        </p:nvSpPr>
        <p:spPr>
          <a:xfrm>
            <a:off x="11715749" y="0"/>
            <a:ext cx="476249" cy="6858000"/>
          </a:xfrm>
          <a:prstGeom prst="rect">
            <a:avLst/>
          </a:prstGeom>
          <a:solidFill>
            <a:srgbClr val="1533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1"/>
          <p:cNvSpPr txBox="1"/>
          <p:nvPr/>
        </p:nvSpPr>
        <p:spPr>
          <a:xfrm>
            <a:off x="11762885" y="6492875"/>
            <a:ext cx="47625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600" b="0" i="0" u="none" strike="noStrike" cap="none">
                <a:solidFill>
                  <a:schemeClr val="lt1"/>
                </a:solidFill>
                <a:latin typeface="Arial"/>
                <a:ea typeface="Arial"/>
                <a:cs typeface="Arial"/>
                <a:sym typeface="Arial"/>
              </a:rPr>
              <a:t>‹#›</a:t>
            </a:fld>
            <a:endParaRPr sz="1600" b="0" i="0" u="none" strike="noStrike" cap="none">
              <a:solidFill>
                <a:schemeClr val="lt1"/>
              </a:solidFill>
              <a:latin typeface="Arial"/>
              <a:ea typeface="Arial"/>
              <a:cs typeface="Arial"/>
              <a:sym typeface="Arial"/>
            </a:endParaRPr>
          </a:p>
        </p:txBody>
      </p:sp>
      <p:sp>
        <p:nvSpPr>
          <p:cNvPr id="17" name="Google Shape;17;p1"/>
          <p:cNvSpPr/>
          <p:nvPr/>
        </p:nvSpPr>
        <p:spPr>
          <a:xfrm rot="-5400000">
            <a:off x="79587" y="5649748"/>
            <a:ext cx="1155278" cy="1325562"/>
          </a:xfrm>
          <a:prstGeom prst="diagStripe">
            <a:avLst>
              <a:gd name="adj" fmla="val 51496"/>
            </a:avLst>
          </a:prstGeom>
          <a:solidFill>
            <a:srgbClr val="4B4B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 name="Google Shape;18;p1" descr="CADRE Logo"/>
          <p:cNvPicPr preferRelativeResize="0"/>
          <p:nvPr/>
        </p:nvPicPr>
        <p:blipFill rotWithShape="1">
          <a:blip r:embed="rId14">
            <a:alphaModFix/>
          </a:blip>
          <a:srcRect l="21336" t="30026" r="18765" b="28570"/>
          <a:stretch/>
        </p:blipFill>
        <p:spPr>
          <a:xfrm>
            <a:off x="154063" y="6233009"/>
            <a:ext cx="1732451" cy="477637"/>
          </a:xfrm>
          <a:prstGeom prst="rect">
            <a:avLst/>
          </a:prstGeom>
          <a:noFill/>
          <a:ln w="9525" cap="flat" cmpd="sng">
            <a:solidFill>
              <a:srgbClr val="7F7F7F"/>
            </a:solidFill>
            <a:prstDash val="solid"/>
            <a:round/>
            <a:headEnd type="none" w="sm" len="sm"/>
            <a:tailEnd type="none" w="sm" len="sm"/>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doi.org/10.1177/0014402916651849" TargetMode="External"/><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pn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8" Type="http://schemas.openxmlformats.org/officeDocument/2006/relationships/hyperlink" Target="https://exceptionallives.org/cuales-servicios-de-educacion-especial-disponibles/" TargetMode="External"/><Relationship Id="rId13" Type="http://schemas.openxmlformats.org/officeDocument/2006/relationships/hyperlink" Target="https://exceptionallives.org/resources-for-autistic-child/" TargetMode="External"/><Relationship Id="rId3" Type="http://schemas.openxmlformats.org/officeDocument/2006/relationships/hyperlink" Target="https://exceptionallives.org/what-special-education-services-available/" TargetMode="External"/><Relationship Id="rId7" Type="http://schemas.openxmlformats.org/officeDocument/2006/relationships/hyperlink" Target="https://exceptionallives.org/for-schools/" TargetMode="External"/><Relationship Id="rId12" Type="http://schemas.openxmlformats.org/officeDocument/2006/relationships/hyperlink" Target="https://exceptionallives.org/how-to-improve-child-reading-writing-skills/" TargetMode="External"/><Relationship Id="rId2" Type="http://schemas.openxmlformats.org/officeDocument/2006/relationships/notesSlide" Target="../notesSlides/notesSlide36.xml"/><Relationship Id="rId16"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s://exceptionallives.org/educacion-especial-terminos-acronimos/" TargetMode="External"/><Relationship Id="rId11" Type="http://schemas.openxmlformats.org/officeDocument/2006/relationships/hyperlink" Target="https://exceptionallives.org/ssi-disability-benefits/" TargetMode="External"/><Relationship Id="rId5" Type="http://schemas.openxmlformats.org/officeDocument/2006/relationships/hyperlink" Target="https://exceptionallives.org/special-education-terms-acronyms/" TargetMode="External"/><Relationship Id="rId15" Type="http://schemas.openxmlformats.org/officeDocument/2006/relationships/image" Target="../media/image4.png"/><Relationship Id="rId10" Type="http://schemas.openxmlformats.org/officeDocument/2006/relationships/hyperlink" Target="https://exceptionallives.org/resourcedb/?state=ma&amp;lang=es#LANDING_PAGE" TargetMode="External"/><Relationship Id="rId4" Type="http://schemas.openxmlformats.org/officeDocument/2006/relationships/hyperlink" Target="https://us14.list-manage.com/survey?u=97ed4f5786541161a07b91e74&amp;id=7f26709efc&amp;attribution=false" TargetMode="External"/><Relationship Id="rId9" Type="http://schemas.openxmlformats.org/officeDocument/2006/relationships/hyperlink" Target="https://exceptionallives.org/resourcedb/#LANDING_PAGE" TargetMode="External"/><Relationship Id="rId14" Type="http://schemas.openxmlformats.org/officeDocument/2006/relationships/hyperlink" Target="https://exceptionallives.org/resourcedb/?state=la#LANDING_PAG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exceptionallives.org/blog/building-school-climate-welcome-families/" TargetMode="External"/><Relationship Id="rId7"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exceptionallives.org/blog/introducing-families-to-special-education-build-a-great-relationship-from-the-beginning/" TargetMode="External"/><Relationship Id="rId5" Type="http://schemas.openxmlformats.org/officeDocument/2006/relationships/hyperlink" Target="https://exceptionallives.org/blog/using-plain-language-for-effective-communication-with-parents/" TargetMode="External"/><Relationship Id="rId4" Type="http://schemas.openxmlformats.org/officeDocument/2006/relationships/hyperlink" Target="https://exceptionallives.org/blog/communicate-parents-special-ed-stude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hyperlink" Target="http://www.exceptionallives.org" TargetMode="External"/><Relationship Id="rId7"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mailto:christina.kozik@exceptionallives.org" TargetMode="External"/><Relationship Id="rId4" Type="http://schemas.openxmlformats.org/officeDocument/2006/relationships/hyperlink" Target="mailto:nell.questcurran@exceptionallives.or"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tnicholls@partneredsolutions.org"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www.partneredsolutions.org" TargetMode="Externa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subTitle" idx="1"/>
          </p:nvPr>
        </p:nvSpPr>
        <p:spPr>
          <a:xfrm>
            <a:off x="3909326" y="3939350"/>
            <a:ext cx="4493400" cy="165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3000">
                <a:solidFill>
                  <a:srgbClr val="15334B"/>
                </a:solidFill>
                <a:latin typeface="Questrial"/>
                <a:ea typeface="Questrial"/>
                <a:cs typeface="Questrial"/>
                <a:sym typeface="Questrial"/>
              </a:rPr>
              <a:t>Theresa Nicholls</a:t>
            </a:r>
            <a:endParaRPr sz="3000">
              <a:solidFill>
                <a:srgbClr val="15334B"/>
              </a:solidFill>
              <a:latin typeface="Questrial"/>
              <a:ea typeface="Questrial"/>
              <a:cs typeface="Questrial"/>
              <a:sym typeface="Questrial"/>
            </a:endParaRPr>
          </a:p>
          <a:p>
            <a:pPr marL="0" lvl="0" indent="0" algn="l" rtl="0">
              <a:lnSpc>
                <a:spcPct val="90000"/>
              </a:lnSpc>
              <a:spcBef>
                <a:spcPts val="0"/>
              </a:spcBef>
              <a:spcAft>
                <a:spcPts val="0"/>
              </a:spcAft>
              <a:buClr>
                <a:schemeClr val="dk1"/>
              </a:buClr>
              <a:buSzPts val="2400"/>
              <a:buNone/>
            </a:pPr>
            <a:r>
              <a:rPr lang="en-US" sz="3000">
                <a:solidFill>
                  <a:srgbClr val="15334B"/>
                </a:solidFill>
                <a:latin typeface="Questrial"/>
                <a:ea typeface="Questrial"/>
                <a:cs typeface="Questrial"/>
                <a:sym typeface="Questrial"/>
              </a:rPr>
              <a:t>Nell Quest Curran</a:t>
            </a:r>
            <a:endParaRPr sz="3000">
              <a:solidFill>
                <a:srgbClr val="15334B"/>
              </a:solidFill>
              <a:latin typeface="Questrial"/>
              <a:ea typeface="Questrial"/>
              <a:cs typeface="Questrial"/>
              <a:sym typeface="Questrial"/>
            </a:endParaRPr>
          </a:p>
          <a:p>
            <a:pPr marL="0" lvl="0" indent="0" algn="l" rtl="0">
              <a:lnSpc>
                <a:spcPct val="90000"/>
              </a:lnSpc>
              <a:spcBef>
                <a:spcPts val="0"/>
              </a:spcBef>
              <a:spcAft>
                <a:spcPts val="0"/>
              </a:spcAft>
              <a:buClr>
                <a:schemeClr val="dk1"/>
              </a:buClr>
              <a:buSzPts val="2400"/>
              <a:buNone/>
            </a:pPr>
            <a:r>
              <a:rPr lang="en-US" sz="3000">
                <a:solidFill>
                  <a:srgbClr val="15334B"/>
                </a:solidFill>
                <a:latin typeface="Questrial"/>
                <a:ea typeface="Questrial"/>
                <a:cs typeface="Questrial"/>
                <a:sym typeface="Questrial"/>
              </a:rPr>
              <a:t>Christina Kozik</a:t>
            </a:r>
            <a:endParaRPr sz="3000">
              <a:solidFill>
                <a:srgbClr val="15334B"/>
              </a:solidFill>
              <a:latin typeface="Questrial"/>
              <a:ea typeface="Questrial"/>
              <a:cs typeface="Questrial"/>
              <a:sym typeface="Questrial"/>
            </a:endParaRPr>
          </a:p>
        </p:txBody>
      </p:sp>
      <p:sp>
        <p:nvSpPr>
          <p:cNvPr id="63" name="Google Shape;63;p13"/>
          <p:cNvSpPr/>
          <p:nvPr/>
        </p:nvSpPr>
        <p:spPr>
          <a:xfrm>
            <a:off x="1262804" y="1189161"/>
            <a:ext cx="9666300" cy="2486100"/>
          </a:xfrm>
          <a:prstGeom prst="roundRect">
            <a:avLst>
              <a:gd name="adj" fmla="val 16667"/>
            </a:avLst>
          </a:prstGeom>
          <a:solidFill>
            <a:srgbClr val="DE6D24"/>
          </a:solidFill>
          <a:ln w="5225" cap="flat" cmpd="sng">
            <a:solidFill>
              <a:srgbClr val="1F497D"/>
            </a:solidFill>
            <a:prstDash val="solid"/>
            <a:round/>
            <a:headEnd type="none" w="sm" len="sm"/>
            <a:tailEnd type="none" w="sm" len="sm"/>
          </a:ln>
        </p:spPr>
        <p:txBody>
          <a:bodyPr spcFirstLastPara="1" wrap="square" lIns="50250" tIns="50250" rIns="50250" bIns="50250" anchor="ctr" anchorCtr="0">
            <a:noAutofit/>
          </a:bodyPr>
          <a:lstStyle/>
          <a:p>
            <a:pPr marL="0" lvl="0" indent="0" algn="ctr" rtl="0">
              <a:spcBef>
                <a:spcPts val="0"/>
              </a:spcBef>
              <a:spcAft>
                <a:spcPts val="0"/>
              </a:spcAft>
              <a:buNone/>
            </a:pPr>
            <a:endParaRPr sz="769">
              <a:latin typeface="Calibri"/>
              <a:ea typeface="Calibri"/>
              <a:cs typeface="Calibri"/>
              <a:sym typeface="Calibri"/>
            </a:endParaRPr>
          </a:p>
        </p:txBody>
      </p:sp>
      <p:sp>
        <p:nvSpPr>
          <p:cNvPr id="64" name="Google Shape;64;p13"/>
          <p:cNvSpPr txBox="1"/>
          <p:nvPr/>
        </p:nvSpPr>
        <p:spPr>
          <a:xfrm>
            <a:off x="1476182" y="1679285"/>
            <a:ext cx="9239700" cy="1505700"/>
          </a:xfrm>
          <a:prstGeom prst="rect">
            <a:avLst/>
          </a:prstGeom>
          <a:noFill/>
          <a:ln>
            <a:noFill/>
          </a:ln>
        </p:spPr>
        <p:txBody>
          <a:bodyPr spcFirstLastPara="1" wrap="square" lIns="0" tIns="0" rIns="0" bIns="0" anchor="t" anchorCtr="0">
            <a:spAutoFit/>
          </a:bodyPr>
          <a:lstStyle/>
          <a:p>
            <a:pPr marL="0" marR="0" lvl="0" indent="0" algn="ctr" rtl="0">
              <a:lnSpc>
                <a:spcPct val="102002"/>
              </a:lnSpc>
              <a:spcBef>
                <a:spcPts val="0"/>
              </a:spcBef>
              <a:spcAft>
                <a:spcPts val="0"/>
              </a:spcAft>
              <a:buClr>
                <a:srgbClr val="000000"/>
              </a:buClr>
              <a:buSzPts val="4967"/>
              <a:buFont typeface="Arial"/>
              <a:buNone/>
            </a:pPr>
            <a:r>
              <a:rPr lang="en-US" sz="4842" b="1">
                <a:solidFill>
                  <a:srgbClr val="FFFFFF"/>
                </a:solidFill>
                <a:latin typeface="Questrial"/>
                <a:ea typeface="Questrial"/>
                <a:cs typeface="Questrial"/>
                <a:sym typeface="Questrial"/>
              </a:rPr>
              <a:t>Re-thinking Family Engagement in Special Education</a:t>
            </a:r>
            <a:endParaRPr sz="4842" b="1" i="0" u="none" strike="noStrike" cap="none">
              <a:solidFill>
                <a:srgbClr val="DE6D24"/>
              </a:solidFill>
              <a:latin typeface="Questrial"/>
              <a:ea typeface="Questrial"/>
              <a:cs typeface="Questrial"/>
              <a:sym typeface="Questrial"/>
            </a:endParaRPr>
          </a:p>
        </p:txBody>
      </p:sp>
      <p:grpSp>
        <p:nvGrpSpPr>
          <p:cNvPr id="65" name="Google Shape;65;p13"/>
          <p:cNvGrpSpPr/>
          <p:nvPr/>
        </p:nvGrpSpPr>
        <p:grpSpPr>
          <a:xfrm>
            <a:off x="2734804" y="5595044"/>
            <a:ext cx="4120457" cy="1121631"/>
            <a:chOff x="2734804" y="5595044"/>
            <a:chExt cx="4120457" cy="1121631"/>
          </a:xfrm>
        </p:grpSpPr>
        <p:sp>
          <p:nvSpPr>
            <p:cNvPr id="66" name="Google Shape;66;p13"/>
            <p:cNvSpPr/>
            <p:nvPr/>
          </p:nvSpPr>
          <p:spPr>
            <a:xfrm>
              <a:off x="2734804" y="5595044"/>
              <a:ext cx="4120457" cy="1027549"/>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3">
                <a:alphaModFix/>
              </a:blip>
              <a:stretch>
                <a:fillRect/>
              </a:stretch>
            </a:blipFill>
            <a:ln>
              <a:noFill/>
            </a:ln>
          </p:spPr>
        </p:sp>
        <p:sp>
          <p:nvSpPr>
            <p:cNvPr id="67" name="Google Shape;67;p13"/>
            <p:cNvSpPr txBox="1"/>
            <p:nvPr/>
          </p:nvSpPr>
          <p:spPr>
            <a:xfrm>
              <a:off x="3995525" y="6397475"/>
              <a:ext cx="1599000"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pic>
        <p:nvPicPr>
          <p:cNvPr id="68" name="Google Shape;68;p13" title="1.png"/>
          <p:cNvPicPr preferRelativeResize="0"/>
          <p:nvPr/>
        </p:nvPicPr>
        <p:blipFill rotWithShape="1">
          <a:blip r:embed="rId4">
            <a:alphaModFix/>
          </a:blip>
          <a:srcRect t="29042" b="36193"/>
          <a:stretch/>
        </p:blipFill>
        <p:spPr>
          <a:xfrm>
            <a:off x="7482100" y="5455024"/>
            <a:ext cx="3766300" cy="130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7"/>
        <p:cNvGrpSpPr/>
        <p:nvPr/>
      </p:nvGrpSpPr>
      <p:grpSpPr>
        <a:xfrm>
          <a:off x="0" y="0"/>
          <a:ext cx="0" cy="0"/>
          <a:chOff x="0" y="0"/>
          <a:chExt cx="0" cy="0"/>
        </a:xfrm>
      </p:grpSpPr>
      <p:sp>
        <p:nvSpPr>
          <p:cNvPr id="158" name="Google Shape;158;p22"/>
          <p:cNvSpPr txBox="1">
            <a:spLocks noGrp="1"/>
          </p:cNvSpPr>
          <p:nvPr>
            <p:ph type="title"/>
          </p:nvPr>
        </p:nvSpPr>
        <p:spPr>
          <a:xfrm>
            <a:off x="2113599" y="191238"/>
            <a:ext cx="8144305" cy="701690"/>
          </a:xfrm>
          <a:prstGeom prst="rect">
            <a:avLst/>
          </a:prstGeom>
        </p:spPr>
        <p:txBody>
          <a:bodyPr spcFirstLastPara="1" wrap="square" lIns="91425" tIns="45700" rIns="91425" bIns="45700" anchor="ctr" anchorCtr="0">
            <a:spAutoFit/>
          </a:bodyPr>
          <a:lstStyle/>
          <a:p>
            <a:pPr marL="0" lvl="0" indent="0" algn="l" rtl="0">
              <a:spcBef>
                <a:spcPts val="0"/>
              </a:spcBef>
              <a:spcAft>
                <a:spcPts val="0"/>
              </a:spcAft>
              <a:buSzPts val="700"/>
              <a:buNone/>
            </a:pPr>
            <a:r>
              <a:rPr lang="en-US" dirty="0">
                <a:solidFill>
                  <a:srgbClr val="DE6D24"/>
                </a:solidFill>
                <a:latin typeface="Questrial"/>
                <a:ea typeface="Questrial"/>
                <a:cs typeface="Questrial"/>
                <a:sym typeface="Questrial"/>
              </a:rPr>
              <a:t>National</a:t>
            </a:r>
            <a:r>
              <a:rPr lang="en-US" sz="3800" dirty="0">
                <a:solidFill>
                  <a:srgbClr val="DE6D24"/>
                </a:solidFill>
                <a:latin typeface="Questrial"/>
                <a:ea typeface="Questrial"/>
                <a:cs typeface="Questrial"/>
                <a:sym typeface="Questrial"/>
              </a:rPr>
              <a:t> Due Process Hearings</a:t>
            </a:r>
            <a:endParaRPr sz="3800" dirty="0">
              <a:solidFill>
                <a:srgbClr val="DE6D24"/>
              </a:solidFill>
              <a:latin typeface="Questrial"/>
              <a:ea typeface="Questrial"/>
              <a:cs typeface="Questrial"/>
              <a:sym typeface="Questrial"/>
            </a:endParaRPr>
          </a:p>
        </p:txBody>
      </p:sp>
      <p:sp>
        <p:nvSpPr>
          <p:cNvPr id="159" name="Google Shape;159;p22"/>
          <p:cNvSpPr txBox="1"/>
          <p:nvPr/>
        </p:nvSpPr>
        <p:spPr>
          <a:xfrm>
            <a:off x="2113598" y="6002650"/>
            <a:ext cx="6199500" cy="834300"/>
          </a:xfrm>
          <a:prstGeom prst="rect">
            <a:avLst/>
          </a:prstGeom>
          <a:noFill/>
          <a:ln>
            <a:noFill/>
          </a:ln>
        </p:spPr>
        <p:txBody>
          <a:bodyPr spcFirstLastPara="1" wrap="square" lIns="60950" tIns="60950" rIns="60950" bIns="60950" anchor="t" anchorCtr="0">
            <a:spAutoFit/>
          </a:bodyPr>
          <a:lstStyle/>
          <a:p>
            <a:pPr marL="0" lvl="0" indent="0" algn="l" rtl="0">
              <a:lnSpc>
                <a:spcPct val="115000"/>
              </a:lnSpc>
              <a:spcBef>
                <a:spcPts val="0"/>
              </a:spcBef>
              <a:spcAft>
                <a:spcPts val="0"/>
              </a:spcAft>
              <a:buNone/>
            </a:pPr>
            <a:r>
              <a:rPr lang="en-US">
                <a:solidFill>
                  <a:schemeClr val="dk1"/>
                </a:solidFill>
                <a:latin typeface="Questrial"/>
                <a:ea typeface="Questrial"/>
                <a:cs typeface="Questrial"/>
                <a:sym typeface="Questrial"/>
              </a:rPr>
              <a:t>Zirkel, P. A., &amp; Hetrick, A. (2017). Which Procedural Parts of the IEP Process Are the Most Judicially Vulnerable? Exceptional Children, 83(2), 219-235. </a:t>
            </a:r>
            <a:endParaRPr>
              <a:solidFill>
                <a:schemeClr val="dk1"/>
              </a:solidFill>
              <a:latin typeface="Questrial"/>
              <a:ea typeface="Questrial"/>
              <a:cs typeface="Questrial"/>
              <a:sym typeface="Questrial"/>
            </a:endParaRPr>
          </a:p>
          <a:p>
            <a:pPr marL="0" lvl="0" indent="0" algn="l" rtl="0">
              <a:lnSpc>
                <a:spcPct val="115000"/>
              </a:lnSpc>
              <a:spcBef>
                <a:spcPts val="0"/>
              </a:spcBef>
              <a:spcAft>
                <a:spcPts val="0"/>
              </a:spcAft>
              <a:buNone/>
            </a:pPr>
            <a:r>
              <a:rPr lang="en-US">
                <a:solidFill>
                  <a:schemeClr val="dk1"/>
                </a:solidFill>
                <a:latin typeface="Questrial"/>
                <a:ea typeface="Questrial"/>
                <a:cs typeface="Questrial"/>
                <a:sym typeface="Questrial"/>
              </a:rPr>
              <a:t>Accessed July 22, 2024: </a:t>
            </a:r>
            <a:r>
              <a:rPr lang="en-US" u="sng">
                <a:solidFill>
                  <a:srgbClr val="1155CC"/>
                </a:solidFill>
                <a:latin typeface="Questrial"/>
                <a:ea typeface="Questrial"/>
                <a:cs typeface="Questrial"/>
                <a:sym typeface="Questrial"/>
                <a:hlinkClick r:id="rId3">
                  <a:extLst>
                    <a:ext uri="{A12FA001-AC4F-418D-AE19-62706E023703}">
                      <ahyp:hlinkClr xmlns:ahyp="http://schemas.microsoft.com/office/drawing/2018/hyperlinkcolor" val="tx"/>
                    </a:ext>
                  </a:extLst>
                </a:hlinkClick>
              </a:rPr>
              <a:t>https://doi.org/10.1177/0014402916651849</a:t>
            </a:r>
            <a:endParaRPr sz="2800">
              <a:solidFill>
                <a:schemeClr val="dk1"/>
              </a:solidFill>
              <a:latin typeface="Questrial"/>
              <a:ea typeface="Questrial"/>
              <a:cs typeface="Questrial"/>
              <a:sym typeface="Questrial"/>
            </a:endParaRPr>
          </a:p>
        </p:txBody>
      </p:sp>
      <p:grpSp>
        <p:nvGrpSpPr>
          <p:cNvPr id="160" name="Google Shape;160;p22"/>
          <p:cNvGrpSpPr/>
          <p:nvPr/>
        </p:nvGrpSpPr>
        <p:grpSpPr>
          <a:xfrm>
            <a:off x="1401750" y="1149067"/>
            <a:ext cx="8638033" cy="4530626"/>
            <a:chOff x="1288600" y="1472017"/>
            <a:chExt cx="8638033" cy="4530626"/>
          </a:xfrm>
        </p:grpSpPr>
        <p:sp>
          <p:nvSpPr>
            <p:cNvPr id="161" name="Google Shape;161;p22"/>
            <p:cNvSpPr txBox="1"/>
            <p:nvPr/>
          </p:nvSpPr>
          <p:spPr>
            <a:xfrm>
              <a:off x="2609033" y="1730233"/>
              <a:ext cx="7317600" cy="4109700"/>
            </a:xfrm>
            <a:prstGeom prst="rect">
              <a:avLst/>
            </a:prstGeom>
            <a:noFill/>
            <a:ln>
              <a:noFill/>
            </a:ln>
          </p:spPr>
          <p:txBody>
            <a:bodyPr spcFirstLastPara="1" wrap="square" lIns="60950" tIns="60950" rIns="60950" bIns="60950" anchor="t" anchorCtr="0">
              <a:spAutoFit/>
            </a:bodyPr>
            <a:lstStyle/>
            <a:p>
              <a:pPr marL="304800" lvl="0" indent="0" algn="l" rtl="0">
                <a:spcBef>
                  <a:spcPts val="0"/>
                </a:spcBef>
                <a:spcAft>
                  <a:spcPts val="0"/>
                </a:spcAft>
                <a:buNone/>
              </a:pPr>
              <a:r>
                <a:rPr lang="en-US" sz="3700">
                  <a:solidFill>
                    <a:schemeClr val="dk1"/>
                  </a:solidFill>
                  <a:latin typeface="Nunito Sans"/>
                  <a:ea typeface="Nunito Sans"/>
                  <a:cs typeface="Nunito Sans"/>
                  <a:sym typeface="Nunito Sans"/>
                </a:rPr>
                <a:t>IEP components</a:t>
              </a:r>
              <a:endParaRPr sz="3700">
                <a:solidFill>
                  <a:schemeClr val="dk1"/>
                </a:solidFill>
                <a:latin typeface="Nunito Sans"/>
                <a:ea typeface="Nunito Sans"/>
                <a:cs typeface="Nunito Sans"/>
                <a:sym typeface="Nunito Sans"/>
              </a:endParaRPr>
            </a:p>
            <a:p>
              <a:pPr marL="304800" lvl="0" indent="0" algn="l" rtl="0">
                <a:spcBef>
                  <a:spcPts val="0"/>
                </a:spcBef>
                <a:spcAft>
                  <a:spcPts val="0"/>
                </a:spcAft>
                <a:buNone/>
              </a:pPr>
              <a:endParaRPr sz="3700">
                <a:solidFill>
                  <a:schemeClr val="dk1"/>
                </a:solidFill>
                <a:latin typeface="Nunito Sans"/>
                <a:ea typeface="Nunito Sans"/>
                <a:cs typeface="Nunito Sans"/>
                <a:sym typeface="Nunito Sans"/>
              </a:endParaRPr>
            </a:p>
            <a:p>
              <a:pPr marL="304800" lvl="0" indent="0" algn="l" rtl="0">
                <a:spcBef>
                  <a:spcPts val="0"/>
                </a:spcBef>
                <a:spcAft>
                  <a:spcPts val="0"/>
                </a:spcAft>
                <a:buNone/>
              </a:pPr>
              <a:r>
                <a:rPr lang="en-US" sz="3700">
                  <a:solidFill>
                    <a:schemeClr val="dk1"/>
                  </a:solidFill>
                  <a:latin typeface="Nunito Sans"/>
                  <a:ea typeface="Nunito Sans"/>
                  <a:cs typeface="Nunito Sans"/>
                  <a:sym typeface="Nunito Sans"/>
                </a:rPr>
                <a:t>IEP team</a:t>
              </a:r>
              <a:endParaRPr sz="3700">
                <a:solidFill>
                  <a:schemeClr val="dk1"/>
                </a:solidFill>
                <a:latin typeface="Nunito Sans"/>
                <a:ea typeface="Nunito Sans"/>
                <a:cs typeface="Nunito Sans"/>
                <a:sym typeface="Nunito Sans"/>
              </a:endParaRPr>
            </a:p>
            <a:p>
              <a:pPr marL="304800" lvl="0" indent="0" algn="l" rtl="0">
                <a:spcBef>
                  <a:spcPts val="0"/>
                </a:spcBef>
                <a:spcAft>
                  <a:spcPts val="0"/>
                </a:spcAft>
                <a:buNone/>
              </a:pPr>
              <a:endParaRPr sz="3700">
                <a:solidFill>
                  <a:schemeClr val="dk1"/>
                </a:solidFill>
                <a:latin typeface="Nunito Sans"/>
                <a:ea typeface="Nunito Sans"/>
                <a:cs typeface="Nunito Sans"/>
                <a:sym typeface="Nunito Sans"/>
              </a:endParaRPr>
            </a:p>
            <a:p>
              <a:pPr marL="304800" lvl="0" indent="0" algn="l" rtl="0">
                <a:spcBef>
                  <a:spcPts val="0"/>
                </a:spcBef>
                <a:spcAft>
                  <a:spcPts val="0"/>
                </a:spcAft>
                <a:buNone/>
              </a:pPr>
              <a:r>
                <a:rPr lang="en-US" sz="3700">
                  <a:solidFill>
                    <a:schemeClr val="dk1"/>
                  </a:solidFill>
                  <a:latin typeface="Nunito Sans"/>
                  <a:ea typeface="Nunito Sans"/>
                  <a:cs typeface="Nunito Sans"/>
                  <a:sym typeface="Nunito Sans"/>
                </a:rPr>
                <a:t>Parent participation</a:t>
              </a:r>
              <a:endParaRPr sz="3700">
                <a:solidFill>
                  <a:schemeClr val="dk1"/>
                </a:solidFill>
                <a:latin typeface="Nunito Sans"/>
                <a:ea typeface="Nunito Sans"/>
                <a:cs typeface="Nunito Sans"/>
                <a:sym typeface="Nunito Sans"/>
              </a:endParaRPr>
            </a:p>
            <a:p>
              <a:pPr marL="304800" lvl="0" indent="0" algn="l" rtl="0">
                <a:spcBef>
                  <a:spcPts val="0"/>
                </a:spcBef>
                <a:spcAft>
                  <a:spcPts val="0"/>
                </a:spcAft>
                <a:buNone/>
              </a:pPr>
              <a:endParaRPr sz="3700">
                <a:solidFill>
                  <a:schemeClr val="dk1"/>
                </a:solidFill>
                <a:latin typeface="Nunito Sans"/>
                <a:ea typeface="Nunito Sans"/>
                <a:cs typeface="Nunito Sans"/>
                <a:sym typeface="Nunito Sans"/>
              </a:endParaRPr>
            </a:p>
            <a:p>
              <a:pPr marL="304800" lvl="0" indent="0" algn="l" rtl="0">
                <a:spcBef>
                  <a:spcPts val="0"/>
                </a:spcBef>
                <a:spcAft>
                  <a:spcPts val="0"/>
                </a:spcAft>
                <a:buNone/>
              </a:pPr>
              <a:r>
                <a:rPr lang="en-US" sz="3700">
                  <a:solidFill>
                    <a:schemeClr val="dk1"/>
                  </a:solidFill>
                  <a:latin typeface="Nunito Sans"/>
                  <a:ea typeface="Nunito Sans"/>
                  <a:cs typeface="Nunito Sans"/>
                  <a:sym typeface="Nunito Sans"/>
                </a:rPr>
                <a:t>IEP development</a:t>
              </a:r>
              <a:endParaRPr sz="3700">
                <a:solidFill>
                  <a:schemeClr val="dk1"/>
                </a:solidFill>
                <a:latin typeface="Nunito Sans"/>
                <a:ea typeface="Nunito Sans"/>
                <a:cs typeface="Nunito Sans"/>
                <a:sym typeface="Nunito Sans"/>
              </a:endParaRPr>
            </a:p>
          </p:txBody>
        </p:sp>
        <p:pic>
          <p:nvPicPr>
            <p:cNvPr id="162" name="Google Shape;162;p22"/>
            <p:cNvPicPr preferRelativeResize="0"/>
            <p:nvPr/>
          </p:nvPicPr>
          <p:blipFill>
            <a:blip r:embed="rId4">
              <a:alphaModFix/>
            </a:blip>
            <a:stretch>
              <a:fillRect/>
            </a:stretch>
          </p:blipFill>
          <p:spPr>
            <a:xfrm>
              <a:off x="1472540" y="1472017"/>
              <a:ext cx="1105427" cy="1043634"/>
            </a:xfrm>
            <a:prstGeom prst="rect">
              <a:avLst/>
            </a:prstGeom>
            <a:noFill/>
            <a:ln>
              <a:noFill/>
            </a:ln>
          </p:spPr>
        </p:pic>
        <p:pic>
          <p:nvPicPr>
            <p:cNvPr id="163" name="Google Shape;163;p22"/>
            <p:cNvPicPr preferRelativeResize="0"/>
            <p:nvPr/>
          </p:nvPicPr>
          <p:blipFill>
            <a:blip r:embed="rId5">
              <a:alphaModFix/>
            </a:blip>
            <a:stretch>
              <a:fillRect/>
            </a:stretch>
          </p:blipFill>
          <p:spPr>
            <a:xfrm>
              <a:off x="1472533" y="2620992"/>
              <a:ext cx="1246567" cy="1043637"/>
            </a:xfrm>
            <a:prstGeom prst="rect">
              <a:avLst/>
            </a:prstGeom>
            <a:noFill/>
            <a:ln>
              <a:noFill/>
            </a:ln>
          </p:spPr>
        </p:pic>
        <p:pic>
          <p:nvPicPr>
            <p:cNvPr id="164" name="Google Shape;164;p22"/>
            <p:cNvPicPr preferRelativeResize="0"/>
            <p:nvPr/>
          </p:nvPicPr>
          <p:blipFill>
            <a:blip r:embed="rId6">
              <a:alphaModFix/>
            </a:blip>
            <a:stretch>
              <a:fillRect/>
            </a:stretch>
          </p:blipFill>
          <p:spPr>
            <a:xfrm>
              <a:off x="1472525" y="3769983"/>
              <a:ext cx="1178522" cy="1043633"/>
            </a:xfrm>
            <a:prstGeom prst="rect">
              <a:avLst/>
            </a:prstGeom>
            <a:noFill/>
            <a:ln>
              <a:noFill/>
            </a:ln>
          </p:spPr>
        </p:pic>
        <p:pic>
          <p:nvPicPr>
            <p:cNvPr id="165" name="Google Shape;165;p22"/>
            <p:cNvPicPr preferRelativeResize="0"/>
            <p:nvPr/>
          </p:nvPicPr>
          <p:blipFill>
            <a:blip r:embed="rId7">
              <a:alphaModFix/>
            </a:blip>
            <a:stretch>
              <a:fillRect/>
            </a:stretch>
          </p:blipFill>
          <p:spPr>
            <a:xfrm>
              <a:off x="1447000" y="4918967"/>
              <a:ext cx="1297650" cy="1083676"/>
            </a:xfrm>
            <a:prstGeom prst="rect">
              <a:avLst/>
            </a:prstGeom>
            <a:noFill/>
            <a:ln>
              <a:noFill/>
            </a:ln>
          </p:spPr>
        </p:pic>
        <p:sp>
          <p:nvSpPr>
            <p:cNvPr id="166" name="Google Shape;166;p22"/>
            <p:cNvSpPr/>
            <p:nvPr/>
          </p:nvSpPr>
          <p:spPr>
            <a:xfrm>
              <a:off x="1288600" y="3647400"/>
              <a:ext cx="6290100" cy="1271700"/>
            </a:xfrm>
            <a:prstGeom prst="roundRect">
              <a:avLst>
                <a:gd name="adj" fmla="val 16667"/>
              </a:avLst>
            </a:prstGeom>
            <a:noFill/>
            <a:ln w="50800" cap="flat" cmpd="sng">
              <a:solidFill>
                <a:srgbClr val="545454"/>
              </a:solidFill>
              <a:prstDash val="solid"/>
              <a:round/>
              <a:headEnd type="none" w="sm" len="sm"/>
              <a:tailEnd type="none" w="sm" len="sm"/>
            </a:ln>
          </p:spPr>
          <p:txBody>
            <a:bodyPr spcFirstLastPara="1" wrap="square" lIns="60950" tIns="60950" rIns="60950" bIns="60950" anchor="ctr" anchorCtr="0">
              <a:noAutofit/>
            </a:bodyPr>
            <a:lstStyle/>
            <a:p>
              <a:pPr marL="0" lvl="0" indent="0" algn="ctr" rtl="0">
                <a:spcBef>
                  <a:spcPts val="0"/>
                </a:spcBef>
                <a:spcAft>
                  <a:spcPts val="0"/>
                </a:spcAft>
                <a:buNone/>
              </a:pPr>
              <a:endParaRPr sz="900">
                <a:latin typeface="Calibri"/>
                <a:ea typeface="Calibri"/>
                <a:cs typeface="Calibri"/>
                <a:sym typeface="Calibri"/>
              </a:endParaRPr>
            </a:p>
          </p:txBody>
        </p:sp>
      </p:grpSp>
      <p:pic>
        <p:nvPicPr>
          <p:cNvPr id="2" name="Google Shape;86;p15" title="1.png">
            <a:extLst>
              <a:ext uri="{FF2B5EF4-FFF2-40B4-BE49-F238E27FC236}">
                <a16:creationId xmlns:a16="http://schemas.microsoft.com/office/drawing/2014/main" id="{9EAA3A8A-1E62-4F0F-5B8D-87AC48C63333}"/>
              </a:ext>
            </a:extLst>
          </p:cNvPr>
          <p:cNvPicPr preferRelativeResize="0"/>
          <p:nvPr/>
        </p:nvPicPr>
        <p:blipFill rotWithShape="1">
          <a:blip r:embed="rId8">
            <a:alphaModFix/>
          </a:blip>
          <a:srcRect t="29042" b="36193"/>
          <a:stretch/>
        </p:blipFill>
        <p:spPr>
          <a:xfrm>
            <a:off x="8520801" y="4964517"/>
            <a:ext cx="2798225" cy="972400"/>
          </a:xfrm>
          <a:prstGeom prst="rect">
            <a:avLst/>
          </a:prstGeom>
          <a:noFill/>
          <a:ln>
            <a:noFill/>
          </a:ln>
        </p:spPr>
      </p:pic>
      <p:grpSp>
        <p:nvGrpSpPr>
          <p:cNvPr id="3" name="Group 2">
            <a:extLst>
              <a:ext uri="{FF2B5EF4-FFF2-40B4-BE49-F238E27FC236}">
                <a16:creationId xmlns:a16="http://schemas.microsoft.com/office/drawing/2014/main" id="{25ADEB42-5C61-156E-6B0B-4F30FEDD6E7F}"/>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AD275EF8-FF91-570A-BB74-21F77E3B82FA}"/>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9">
                <a:alphaModFix/>
              </a:blip>
              <a:stretch>
                <a:fillRect/>
              </a:stretch>
            </a:blipFill>
            <a:ln>
              <a:noFill/>
            </a:ln>
          </p:spPr>
        </p:sp>
        <p:sp>
          <p:nvSpPr>
            <p:cNvPr id="5" name="Google Shape;89;p15">
              <a:extLst>
                <a:ext uri="{FF2B5EF4-FFF2-40B4-BE49-F238E27FC236}">
                  <a16:creationId xmlns:a16="http://schemas.microsoft.com/office/drawing/2014/main" id="{A03F2C40-9C0D-A7A9-E15E-CF1C94B97119}"/>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4"/>
        <p:cNvGrpSpPr/>
        <p:nvPr/>
      </p:nvGrpSpPr>
      <p:grpSpPr>
        <a:xfrm>
          <a:off x="0" y="0"/>
          <a:ext cx="0" cy="0"/>
          <a:chOff x="0" y="0"/>
          <a:chExt cx="0" cy="0"/>
        </a:xfrm>
      </p:grpSpPr>
      <p:sp>
        <p:nvSpPr>
          <p:cNvPr id="176" name="Google Shape;176;p23"/>
          <p:cNvSpPr txBox="1">
            <a:spLocks noGrp="1"/>
          </p:cNvSpPr>
          <p:nvPr>
            <p:ph type="title"/>
          </p:nvPr>
        </p:nvSpPr>
        <p:spPr>
          <a:xfrm>
            <a:off x="2123617" y="161083"/>
            <a:ext cx="7342500" cy="702000"/>
          </a:xfrm>
          <a:prstGeom prst="rect">
            <a:avLst/>
          </a:prstGeom>
        </p:spPr>
        <p:txBody>
          <a:bodyPr spcFirstLastPara="1" wrap="square" lIns="91425" tIns="45700" rIns="91425" bIns="45700" anchor="ctr" anchorCtr="0">
            <a:spAutoFit/>
          </a:bodyPr>
          <a:lstStyle/>
          <a:p>
            <a:pPr marL="0" lvl="0" indent="0" algn="l" rtl="0">
              <a:spcBef>
                <a:spcPts val="0"/>
              </a:spcBef>
              <a:spcAft>
                <a:spcPts val="0"/>
              </a:spcAft>
              <a:buSzPts val="700"/>
              <a:buNone/>
            </a:pPr>
            <a:r>
              <a:rPr lang="en-US" dirty="0">
                <a:solidFill>
                  <a:srgbClr val="DE6D24"/>
                </a:solidFill>
                <a:latin typeface="Questrial"/>
                <a:ea typeface="Questrial"/>
                <a:cs typeface="Questrial"/>
                <a:sym typeface="Questrial"/>
              </a:rPr>
              <a:t>Conditions for Conflict</a:t>
            </a:r>
            <a:endParaRPr dirty="0">
              <a:solidFill>
                <a:srgbClr val="DE6D24"/>
              </a:solidFill>
              <a:latin typeface="Questrial"/>
              <a:ea typeface="Questrial"/>
              <a:cs typeface="Questrial"/>
              <a:sym typeface="Questrial"/>
            </a:endParaRPr>
          </a:p>
        </p:txBody>
      </p:sp>
      <p:sp>
        <p:nvSpPr>
          <p:cNvPr id="177" name="Google Shape;177;p23"/>
          <p:cNvSpPr txBox="1"/>
          <p:nvPr/>
        </p:nvSpPr>
        <p:spPr>
          <a:xfrm>
            <a:off x="2935133" y="2634067"/>
            <a:ext cx="5719500" cy="6156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endParaRPr sz="3200" b="1">
              <a:solidFill>
                <a:srgbClr val="3D3D3D"/>
              </a:solidFill>
              <a:latin typeface="Nunito Sans"/>
              <a:ea typeface="Nunito Sans"/>
              <a:cs typeface="Nunito Sans"/>
              <a:sym typeface="Nunito Sans"/>
            </a:endParaRPr>
          </a:p>
        </p:txBody>
      </p:sp>
      <p:pic>
        <p:nvPicPr>
          <p:cNvPr id="178" name="Google Shape;178;p23"/>
          <p:cNvPicPr preferRelativeResize="0"/>
          <p:nvPr/>
        </p:nvPicPr>
        <p:blipFill>
          <a:blip r:embed="rId3">
            <a:alphaModFix/>
          </a:blip>
          <a:stretch>
            <a:fillRect/>
          </a:stretch>
        </p:blipFill>
        <p:spPr>
          <a:xfrm>
            <a:off x="774117" y="2997200"/>
            <a:ext cx="2188700" cy="1617737"/>
          </a:xfrm>
          <a:prstGeom prst="rect">
            <a:avLst/>
          </a:prstGeom>
          <a:noFill/>
          <a:ln>
            <a:noFill/>
          </a:ln>
        </p:spPr>
      </p:pic>
      <p:pic>
        <p:nvPicPr>
          <p:cNvPr id="179" name="Google Shape;179;p23"/>
          <p:cNvPicPr preferRelativeResize="0"/>
          <p:nvPr/>
        </p:nvPicPr>
        <p:blipFill>
          <a:blip r:embed="rId4">
            <a:alphaModFix/>
          </a:blip>
          <a:stretch>
            <a:fillRect/>
          </a:stretch>
        </p:blipFill>
        <p:spPr>
          <a:xfrm>
            <a:off x="3378715" y="2788767"/>
            <a:ext cx="2188700" cy="1953364"/>
          </a:xfrm>
          <a:prstGeom prst="rect">
            <a:avLst/>
          </a:prstGeom>
          <a:noFill/>
          <a:ln>
            <a:noFill/>
          </a:ln>
        </p:spPr>
      </p:pic>
      <p:pic>
        <p:nvPicPr>
          <p:cNvPr id="180" name="Google Shape;180;p23"/>
          <p:cNvPicPr preferRelativeResize="0"/>
          <p:nvPr/>
        </p:nvPicPr>
        <p:blipFill>
          <a:blip r:embed="rId5">
            <a:alphaModFix/>
          </a:blip>
          <a:stretch>
            <a:fillRect/>
          </a:stretch>
        </p:blipFill>
        <p:spPr>
          <a:xfrm>
            <a:off x="5829983" y="2849731"/>
            <a:ext cx="2900671" cy="1912669"/>
          </a:xfrm>
          <a:prstGeom prst="rect">
            <a:avLst/>
          </a:prstGeom>
          <a:noFill/>
          <a:ln>
            <a:noFill/>
          </a:ln>
        </p:spPr>
      </p:pic>
      <p:pic>
        <p:nvPicPr>
          <p:cNvPr id="181" name="Google Shape;181;p23"/>
          <p:cNvPicPr preferRelativeResize="0"/>
          <p:nvPr/>
        </p:nvPicPr>
        <p:blipFill>
          <a:blip r:embed="rId6">
            <a:alphaModFix/>
          </a:blip>
          <a:stretch>
            <a:fillRect/>
          </a:stretch>
        </p:blipFill>
        <p:spPr>
          <a:xfrm>
            <a:off x="9309517" y="2788767"/>
            <a:ext cx="1789677" cy="1953367"/>
          </a:xfrm>
          <a:prstGeom prst="rect">
            <a:avLst/>
          </a:prstGeom>
          <a:noFill/>
          <a:ln>
            <a:noFill/>
          </a:ln>
        </p:spPr>
      </p:pic>
      <p:pic>
        <p:nvPicPr>
          <p:cNvPr id="2" name="Google Shape;86;p15" title="1.png">
            <a:extLst>
              <a:ext uri="{FF2B5EF4-FFF2-40B4-BE49-F238E27FC236}">
                <a16:creationId xmlns:a16="http://schemas.microsoft.com/office/drawing/2014/main" id="{639C4DB0-99F9-6A84-0D75-D3688BCC10A7}"/>
              </a:ext>
            </a:extLst>
          </p:cNvPr>
          <p:cNvPicPr preferRelativeResize="0"/>
          <p:nvPr/>
        </p:nvPicPr>
        <p:blipFill rotWithShape="1">
          <a:blip r:embed="rId7">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877715F2-3B2B-4559-538A-AE3FF16F2D8E}"/>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CD480F86-097C-0CE2-66F4-CAE0E488A019}"/>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8">
                <a:alphaModFix/>
              </a:blip>
              <a:stretch>
                <a:fillRect/>
              </a:stretch>
            </a:blipFill>
            <a:ln>
              <a:noFill/>
            </a:ln>
          </p:spPr>
        </p:sp>
        <p:sp>
          <p:nvSpPr>
            <p:cNvPr id="5" name="Google Shape;89;p15">
              <a:extLst>
                <a:ext uri="{FF2B5EF4-FFF2-40B4-BE49-F238E27FC236}">
                  <a16:creationId xmlns:a16="http://schemas.microsoft.com/office/drawing/2014/main" id="{07681823-AC30-7872-DBF8-A409B0949677}"/>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4"/>
          <p:cNvSpPr txBox="1">
            <a:spLocks noGrp="1"/>
          </p:cNvSpPr>
          <p:nvPr>
            <p:ph type="title"/>
          </p:nvPr>
        </p:nvSpPr>
        <p:spPr>
          <a:xfrm>
            <a:off x="2002974" y="184025"/>
            <a:ext cx="6624900" cy="702000"/>
          </a:xfrm>
          <a:prstGeom prst="rect">
            <a:avLst/>
          </a:prstGeom>
        </p:spPr>
        <p:txBody>
          <a:bodyPr spcFirstLastPara="1" wrap="square" lIns="91425" tIns="45700" rIns="91425" bIns="45700" anchor="ctr" anchorCtr="0">
            <a:spAutoFit/>
          </a:bodyPr>
          <a:lstStyle/>
          <a:p>
            <a:pPr marL="0" lvl="0" indent="0" algn="l" rtl="0">
              <a:spcBef>
                <a:spcPts val="0"/>
              </a:spcBef>
              <a:spcAft>
                <a:spcPts val="0"/>
              </a:spcAft>
              <a:buNone/>
            </a:pPr>
            <a:r>
              <a:rPr lang="en-US" dirty="0">
                <a:solidFill>
                  <a:srgbClr val="DE6D24"/>
                </a:solidFill>
                <a:latin typeface="Questrial"/>
                <a:ea typeface="Questrial"/>
                <a:cs typeface="Questrial"/>
                <a:sym typeface="Questrial"/>
              </a:rPr>
              <a:t>The ADR Continuum</a:t>
            </a:r>
            <a:endParaRPr dirty="0">
              <a:solidFill>
                <a:srgbClr val="DE6D24"/>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69DAB363-5D45-392C-27EF-AFF03A43F02B}"/>
              </a:ext>
            </a:extLst>
          </p:cNvPr>
          <p:cNvPicPr preferRelativeResize="0"/>
          <p:nvPr/>
        </p:nvPicPr>
        <p:blipFill rotWithShape="1">
          <a:blip r:embed="rId3">
            <a:alphaModFix/>
          </a:blip>
          <a:srcRect t="29042" b="36193"/>
          <a:stretch/>
        </p:blipFill>
        <p:spPr>
          <a:xfrm>
            <a:off x="5722575" y="5788037"/>
            <a:ext cx="2798225" cy="972400"/>
          </a:xfrm>
          <a:prstGeom prst="rect">
            <a:avLst/>
          </a:prstGeom>
          <a:noFill/>
          <a:ln>
            <a:noFill/>
          </a:ln>
        </p:spPr>
      </p:pic>
      <p:pic>
        <p:nvPicPr>
          <p:cNvPr id="193" name="Google Shape;193;p24" title="Screenshot 2025-09-08 at 11.42.32 AM.png"/>
          <p:cNvPicPr preferRelativeResize="0"/>
          <p:nvPr/>
        </p:nvPicPr>
        <p:blipFill>
          <a:blip r:embed="rId4">
            <a:alphaModFix/>
          </a:blip>
          <a:stretch>
            <a:fillRect/>
          </a:stretch>
        </p:blipFill>
        <p:spPr>
          <a:xfrm>
            <a:off x="1386075" y="826725"/>
            <a:ext cx="8904525" cy="4991950"/>
          </a:xfrm>
          <a:prstGeom prst="rect">
            <a:avLst/>
          </a:prstGeom>
          <a:noFill/>
          <a:ln>
            <a:noFill/>
          </a:ln>
        </p:spPr>
      </p:pic>
      <p:grpSp>
        <p:nvGrpSpPr>
          <p:cNvPr id="3" name="Group 2">
            <a:extLst>
              <a:ext uri="{FF2B5EF4-FFF2-40B4-BE49-F238E27FC236}">
                <a16:creationId xmlns:a16="http://schemas.microsoft.com/office/drawing/2014/main" id="{40A996D3-4C94-0EA0-6DB4-5CBFB05DB5E5}"/>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02BA3675-8E6F-17FB-5B8F-550AED29C22F}"/>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5">
                <a:alphaModFix/>
              </a:blip>
              <a:stretch>
                <a:fillRect/>
              </a:stretch>
            </a:blipFill>
            <a:ln>
              <a:noFill/>
            </a:ln>
          </p:spPr>
        </p:sp>
        <p:sp>
          <p:nvSpPr>
            <p:cNvPr id="5" name="Google Shape;89;p15">
              <a:extLst>
                <a:ext uri="{FF2B5EF4-FFF2-40B4-BE49-F238E27FC236}">
                  <a16:creationId xmlns:a16="http://schemas.microsoft.com/office/drawing/2014/main" id="{50029A2F-8071-FEF2-E49F-D180F3C4B495}"/>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5"/>
          <p:cNvPicPr preferRelativeResize="0"/>
          <p:nvPr/>
        </p:nvPicPr>
        <p:blipFill>
          <a:blip r:embed="rId3">
            <a:alphaModFix/>
          </a:blip>
          <a:stretch>
            <a:fillRect/>
          </a:stretch>
        </p:blipFill>
        <p:spPr>
          <a:xfrm>
            <a:off x="8429613" y="1810500"/>
            <a:ext cx="3236976" cy="3236976"/>
          </a:xfrm>
          <a:prstGeom prst="rect">
            <a:avLst/>
          </a:prstGeom>
          <a:noFill/>
          <a:ln>
            <a:noFill/>
          </a:ln>
        </p:spPr>
      </p:pic>
      <p:sp>
        <p:nvSpPr>
          <p:cNvPr id="202" name="Google Shape;202;p25"/>
          <p:cNvSpPr txBox="1">
            <a:spLocks noGrp="1"/>
          </p:cNvSpPr>
          <p:nvPr>
            <p:ph type="title"/>
          </p:nvPr>
        </p:nvSpPr>
        <p:spPr>
          <a:xfrm>
            <a:off x="1808025" y="843150"/>
            <a:ext cx="6895200" cy="5171700"/>
          </a:xfrm>
          <a:prstGeom prst="rect">
            <a:avLst/>
          </a:prstGeom>
          <a:noFill/>
          <a:ln>
            <a:noFill/>
          </a:ln>
        </p:spPr>
        <p:txBody>
          <a:bodyPr spcFirstLastPara="1" wrap="square" lIns="91425" tIns="45700" rIns="91425" bIns="45700" anchor="ctr" anchorCtr="0">
            <a:spAutoFit/>
          </a:bodyPr>
          <a:lstStyle/>
          <a:p>
            <a:pPr marL="0" lvl="0" indent="0" algn="l" rtl="0">
              <a:lnSpc>
                <a:spcPct val="150000"/>
              </a:lnSpc>
              <a:spcBef>
                <a:spcPts val="0"/>
              </a:spcBef>
              <a:spcAft>
                <a:spcPts val="0"/>
              </a:spcAft>
              <a:buClr>
                <a:schemeClr val="dk1"/>
              </a:buClr>
              <a:buSzPts val="6132"/>
              <a:buFont typeface="Arial"/>
              <a:buNone/>
            </a:pPr>
            <a:r>
              <a:rPr lang="en-US" sz="6000" dirty="0">
                <a:solidFill>
                  <a:srgbClr val="1F497D"/>
                </a:solidFill>
                <a:latin typeface="Questrial"/>
                <a:ea typeface="Questrial"/>
                <a:cs typeface="Questrial"/>
                <a:sym typeface="Questrial"/>
              </a:rPr>
              <a:t>What is real family engagement and why does it matter in SPED?</a:t>
            </a:r>
            <a:endParaRPr sz="6000" dirty="0">
              <a:solidFill>
                <a:srgbClr val="1F497D"/>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D0F584BB-F82A-B852-5193-1ECFA60F4F7F}"/>
              </a:ext>
            </a:extLst>
          </p:cNvPr>
          <p:cNvPicPr preferRelativeResize="0"/>
          <p:nvPr/>
        </p:nvPicPr>
        <p:blipFill rotWithShape="1">
          <a:blip r:embed="rId4">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8C6E1F2B-2B40-6010-0180-5FB89E312010}"/>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9BEAA14B-57F3-DC4C-4D1A-E60A62F4BE51}"/>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5">
                <a:alphaModFix/>
              </a:blip>
              <a:stretch>
                <a:fillRect/>
              </a:stretch>
            </a:blipFill>
            <a:ln>
              <a:noFill/>
            </a:ln>
          </p:spPr>
        </p:sp>
        <p:sp>
          <p:nvSpPr>
            <p:cNvPr id="5" name="Google Shape;89;p15">
              <a:extLst>
                <a:ext uri="{FF2B5EF4-FFF2-40B4-BE49-F238E27FC236}">
                  <a16:creationId xmlns:a16="http://schemas.microsoft.com/office/drawing/2014/main" id="{112A913B-DC9F-C231-43D6-2896298AE0E6}"/>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26"/>
          <p:cNvSpPr txBox="1">
            <a:spLocks noGrp="1"/>
          </p:cNvSpPr>
          <p:nvPr>
            <p:ph type="title"/>
          </p:nvPr>
        </p:nvSpPr>
        <p:spPr>
          <a:xfrm>
            <a:off x="2047875" y="263308"/>
            <a:ext cx="9429000" cy="657384"/>
          </a:xfrm>
          <a:prstGeom prst="rect">
            <a:avLst/>
          </a:prstGeom>
          <a:noFill/>
          <a:ln>
            <a:noFill/>
          </a:ln>
        </p:spPr>
        <p:txBody>
          <a:bodyPr spcFirstLastPara="1" wrap="square" lIns="91425" tIns="45700" rIns="91425" bIns="45700" anchor="ctr" anchorCtr="0">
            <a:spAutoFit/>
          </a:bodyPr>
          <a:lstStyle/>
          <a:p>
            <a:pPr marL="0" lvl="0" indent="0" algn="l" rtl="0">
              <a:lnSpc>
                <a:spcPct val="102006"/>
              </a:lnSpc>
              <a:spcBef>
                <a:spcPts val="0"/>
              </a:spcBef>
              <a:spcAft>
                <a:spcPts val="0"/>
              </a:spcAft>
              <a:buClr>
                <a:schemeClr val="dk1"/>
              </a:buClr>
              <a:buSzPts val="5516"/>
              <a:buFont typeface="Arial"/>
              <a:buNone/>
            </a:pPr>
            <a:r>
              <a:rPr lang="en-US" sz="3600" dirty="0">
                <a:solidFill>
                  <a:srgbClr val="DE6D24"/>
                </a:solidFill>
                <a:latin typeface="Questrial"/>
                <a:ea typeface="Questrial"/>
                <a:cs typeface="Questrial"/>
                <a:sym typeface="Questrial"/>
              </a:rPr>
              <a:t>Family </a:t>
            </a:r>
            <a:r>
              <a:rPr lang="en-US" sz="3600" u="sng" dirty="0">
                <a:solidFill>
                  <a:srgbClr val="DE6D24"/>
                </a:solidFill>
                <a:latin typeface="Questrial"/>
                <a:ea typeface="Questrial"/>
                <a:cs typeface="Questrial"/>
                <a:sym typeface="Questrial"/>
              </a:rPr>
              <a:t>involvement</a:t>
            </a:r>
            <a:r>
              <a:rPr lang="en-US" sz="3600" dirty="0">
                <a:solidFill>
                  <a:srgbClr val="DE6D24"/>
                </a:solidFill>
                <a:latin typeface="Questrial"/>
                <a:ea typeface="Questrial"/>
                <a:cs typeface="Questrial"/>
                <a:sym typeface="Questrial"/>
              </a:rPr>
              <a:t> or family </a:t>
            </a:r>
            <a:r>
              <a:rPr lang="en-US" sz="3600" u="sng" dirty="0">
                <a:solidFill>
                  <a:srgbClr val="DE6D24"/>
                </a:solidFill>
                <a:latin typeface="Questrial"/>
                <a:ea typeface="Questrial"/>
                <a:cs typeface="Questrial"/>
                <a:sym typeface="Questrial"/>
              </a:rPr>
              <a:t>engagement</a:t>
            </a:r>
            <a:r>
              <a:rPr lang="en-US" sz="3600" dirty="0">
                <a:solidFill>
                  <a:srgbClr val="DE6D24"/>
                </a:solidFill>
                <a:latin typeface="Questrial"/>
                <a:ea typeface="Questrial"/>
                <a:cs typeface="Questrial"/>
                <a:sym typeface="Questrial"/>
              </a:rPr>
              <a:t>?</a:t>
            </a:r>
            <a:endParaRPr sz="3600" dirty="0">
              <a:solidFill>
                <a:srgbClr val="DE6D24"/>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E925397D-4BB5-1EEF-442F-10A09D85E072}"/>
              </a:ext>
            </a:extLst>
          </p:cNvPr>
          <p:cNvPicPr preferRelativeResize="0"/>
          <p:nvPr/>
        </p:nvPicPr>
        <p:blipFill rotWithShape="1">
          <a:blip r:embed="rId3">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C59F9610-80B2-2EBE-1D16-689C82D4BF1E}"/>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E3123AB7-BEBE-2C05-3AE3-A495B18A0A47}"/>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4">
                <a:alphaModFix/>
              </a:blip>
              <a:stretch>
                <a:fillRect/>
              </a:stretch>
            </a:blipFill>
            <a:ln>
              <a:noFill/>
            </a:ln>
          </p:spPr>
        </p:sp>
        <p:sp>
          <p:nvSpPr>
            <p:cNvPr id="5" name="Google Shape;89;p15">
              <a:extLst>
                <a:ext uri="{FF2B5EF4-FFF2-40B4-BE49-F238E27FC236}">
                  <a16:creationId xmlns:a16="http://schemas.microsoft.com/office/drawing/2014/main" id="{6585C53B-3CA2-7C52-8150-941DB170E3E4}"/>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graphicFrame>
        <p:nvGraphicFramePr>
          <p:cNvPr id="213" name="Google Shape;213;p26"/>
          <p:cNvGraphicFramePr/>
          <p:nvPr/>
        </p:nvGraphicFramePr>
        <p:xfrm>
          <a:off x="1281375" y="1106823"/>
          <a:ext cx="10274250" cy="4744974"/>
        </p:xfrm>
        <a:graphic>
          <a:graphicData uri="http://schemas.openxmlformats.org/drawingml/2006/table">
            <a:tbl>
              <a:tblPr>
                <a:noFill/>
                <a:tableStyleId>{26E930C5-D80E-408B-93B1-139A8D7C328F}</a:tableStyleId>
              </a:tblPr>
              <a:tblGrid>
                <a:gridCol w="4835200">
                  <a:extLst>
                    <a:ext uri="{9D8B030D-6E8A-4147-A177-3AD203B41FA5}">
                      <a16:colId xmlns:a16="http://schemas.microsoft.com/office/drawing/2014/main" val="20000"/>
                    </a:ext>
                  </a:extLst>
                </a:gridCol>
                <a:gridCol w="5439050">
                  <a:extLst>
                    <a:ext uri="{9D8B030D-6E8A-4147-A177-3AD203B41FA5}">
                      <a16:colId xmlns:a16="http://schemas.microsoft.com/office/drawing/2014/main" val="20001"/>
                    </a:ext>
                  </a:extLst>
                </a:gridCol>
              </a:tblGrid>
              <a:tr h="720500">
                <a:tc>
                  <a:txBody>
                    <a:bodyPr/>
                    <a:lstStyle/>
                    <a:p>
                      <a:pPr marL="0" marR="0" lvl="0" indent="0" algn="l" rtl="0">
                        <a:lnSpc>
                          <a:spcPct val="140000"/>
                        </a:lnSpc>
                        <a:spcBef>
                          <a:spcPts val="0"/>
                        </a:spcBef>
                        <a:spcAft>
                          <a:spcPts val="0"/>
                        </a:spcAft>
                        <a:buClr>
                          <a:srgbClr val="000000"/>
                        </a:buClr>
                        <a:buSzPts val="3200"/>
                        <a:buFont typeface="Arial"/>
                        <a:buNone/>
                      </a:pPr>
                      <a:r>
                        <a:rPr lang="en-US" sz="2600" b="1" u="none" strike="noStrike" cap="none" dirty="0">
                          <a:solidFill>
                            <a:srgbClr val="FFFFFF"/>
                          </a:solidFill>
                          <a:latin typeface="Questrial"/>
                          <a:ea typeface="Questrial"/>
                          <a:cs typeface="Questrial"/>
                          <a:sym typeface="Questrial"/>
                        </a:rPr>
                        <a:t>Involvement</a:t>
                      </a:r>
                      <a:endParaRPr sz="2600" b="1" u="none" strike="noStrike" cap="none" dirty="0">
                        <a:latin typeface="Questrial"/>
                        <a:ea typeface="Questrial"/>
                        <a:cs typeface="Questrial"/>
                        <a:sym typeface="Questrial"/>
                      </a:endParaRPr>
                    </a:p>
                  </a:txBody>
                  <a:tcPr marL="180975" marR="180975" marT="180975" marB="180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55899"/>
                    </a:solidFill>
                  </a:tcPr>
                </a:tc>
                <a:tc>
                  <a:txBody>
                    <a:bodyPr/>
                    <a:lstStyle/>
                    <a:p>
                      <a:pPr marL="0" marR="0" lvl="0" indent="0" algn="l" rtl="0">
                        <a:lnSpc>
                          <a:spcPct val="140000"/>
                        </a:lnSpc>
                        <a:spcBef>
                          <a:spcPts val="0"/>
                        </a:spcBef>
                        <a:spcAft>
                          <a:spcPts val="0"/>
                        </a:spcAft>
                        <a:buClr>
                          <a:srgbClr val="000000"/>
                        </a:buClr>
                        <a:buSzPts val="3200"/>
                        <a:buFont typeface="Arial"/>
                        <a:buNone/>
                      </a:pPr>
                      <a:r>
                        <a:rPr lang="en-US" sz="2600" b="1" u="none" strike="noStrike" cap="none">
                          <a:solidFill>
                            <a:srgbClr val="FFFFFF"/>
                          </a:solidFill>
                          <a:latin typeface="Questrial"/>
                          <a:ea typeface="Questrial"/>
                          <a:cs typeface="Questrial"/>
                          <a:sym typeface="Questrial"/>
                        </a:rPr>
                        <a:t>Engagement</a:t>
                      </a:r>
                      <a:endParaRPr sz="2600" b="1" u="none" strike="noStrike" cap="none">
                        <a:latin typeface="Questrial"/>
                        <a:ea typeface="Questrial"/>
                        <a:cs typeface="Questrial"/>
                        <a:sym typeface="Questrial"/>
                      </a:endParaRPr>
                    </a:p>
                  </a:txBody>
                  <a:tcPr marL="180975" marR="180975" marT="180975" marB="180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55899"/>
                    </a:solidFill>
                  </a:tcPr>
                </a:tc>
                <a:extLst>
                  <a:ext uri="{0D108BD9-81ED-4DB2-BD59-A6C34878D82A}">
                    <a16:rowId xmlns:a16="http://schemas.microsoft.com/office/drawing/2014/main" val="10000"/>
                  </a:ext>
                </a:extLst>
              </a:tr>
              <a:tr h="923275">
                <a:tc>
                  <a:txBody>
                    <a:bodyPr/>
                    <a:lstStyle/>
                    <a:p>
                      <a:pPr marL="0" marR="0" lvl="0" indent="0" algn="l" rtl="0">
                        <a:lnSpc>
                          <a:spcPct val="100000"/>
                        </a:lnSpc>
                        <a:spcBef>
                          <a:spcPts val="0"/>
                        </a:spcBef>
                        <a:spcAft>
                          <a:spcPts val="0"/>
                        </a:spcAft>
                        <a:buClr>
                          <a:srgbClr val="000000"/>
                        </a:buClr>
                        <a:buSzPts val="2400"/>
                        <a:buFont typeface="Arial"/>
                        <a:buNone/>
                      </a:pPr>
                      <a:r>
                        <a:rPr lang="en-US" sz="2000" u="none" strike="noStrike" cap="none">
                          <a:solidFill>
                            <a:srgbClr val="1E1E49"/>
                          </a:solidFill>
                          <a:latin typeface="Questrial"/>
                          <a:ea typeface="Questrial"/>
                          <a:cs typeface="Questrial"/>
                          <a:sym typeface="Questrial"/>
                        </a:rPr>
                        <a:t>School-based activities: </a:t>
                      </a:r>
                      <a:r>
                        <a:rPr lang="en-US" sz="2000">
                          <a:solidFill>
                            <a:srgbClr val="1E1E49"/>
                          </a:solidFill>
                          <a:latin typeface="Questrial"/>
                          <a:ea typeface="Questrial"/>
                          <a:cs typeface="Questrial"/>
                          <a:sym typeface="Questrial"/>
                        </a:rPr>
                        <a:t>school plays, PTO coffee, potlucks, etc.</a:t>
                      </a:r>
                      <a:endParaRPr sz="2000">
                        <a:solidFill>
                          <a:srgbClr val="1E1E49"/>
                        </a:solidFill>
                        <a:latin typeface="Questrial"/>
                        <a:ea typeface="Questrial"/>
                        <a:cs typeface="Questrial"/>
                        <a:sym typeface="Questrial"/>
                      </a:endParaRPr>
                    </a:p>
                  </a:txBody>
                  <a:tcPr marL="180975" marR="180975" marT="180975" marB="1809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4ECF1"/>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000" u="none" strike="noStrike" cap="none">
                          <a:solidFill>
                            <a:srgbClr val="1E1E49"/>
                          </a:solidFill>
                          <a:latin typeface="Questrial"/>
                          <a:ea typeface="Questrial"/>
                          <a:cs typeface="Questrial"/>
                          <a:sym typeface="Questrial"/>
                        </a:rPr>
                        <a:t>Takes place both at home and in school</a:t>
                      </a:r>
                      <a:endParaRPr sz="2000" u="none" strike="noStrike" cap="none">
                        <a:solidFill>
                          <a:srgbClr val="1E1E49"/>
                        </a:solidFill>
                        <a:latin typeface="Questrial"/>
                        <a:ea typeface="Questrial"/>
                        <a:cs typeface="Questrial"/>
                        <a:sym typeface="Questrial"/>
                      </a:endParaRPr>
                    </a:p>
                  </a:txBody>
                  <a:tcPr marL="180975" marR="180975" marT="180975" marB="1809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4ECF1"/>
                    </a:solidFill>
                  </a:tcPr>
                </a:tc>
                <a:extLst>
                  <a:ext uri="{0D108BD9-81ED-4DB2-BD59-A6C34878D82A}">
                    <a16:rowId xmlns:a16="http://schemas.microsoft.com/office/drawing/2014/main" val="10001"/>
                  </a:ext>
                </a:extLst>
              </a:tr>
              <a:tr h="923275">
                <a:tc>
                  <a:txBody>
                    <a:bodyPr/>
                    <a:lstStyle/>
                    <a:p>
                      <a:pPr marL="0" marR="0" lvl="0" indent="0" algn="l" rtl="0">
                        <a:lnSpc>
                          <a:spcPct val="100000"/>
                        </a:lnSpc>
                        <a:spcBef>
                          <a:spcPts val="0"/>
                        </a:spcBef>
                        <a:spcAft>
                          <a:spcPts val="0"/>
                        </a:spcAft>
                        <a:buNone/>
                      </a:pPr>
                      <a:r>
                        <a:rPr lang="en-US" sz="2000">
                          <a:solidFill>
                            <a:srgbClr val="1E1E49"/>
                          </a:solidFill>
                          <a:latin typeface="Questrial"/>
                          <a:ea typeface="Questrial"/>
                          <a:cs typeface="Questrial"/>
                          <a:sym typeface="Questrial"/>
                        </a:rPr>
                        <a:t>General announcements and mingling with many families</a:t>
                      </a:r>
                      <a:endParaRPr sz="2000" u="none" strike="noStrike" cap="none">
                        <a:solidFill>
                          <a:srgbClr val="1E1E49"/>
                        </a:solidFill>
                        <a:latin typeface="Questrial"/>
                        <a:ea typeface="Questrial"/>
                        <a:cs typeface="Questrial"/>
                        <a:sym typeface="Questrial"/>
                      </a:endParaRPr>
                    </a:p>
                  </a:txBody>
                  <a:tcPr marL="180975" marR="180975" marT="180975" marB="1809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4ECF1"/>
                    </a:solidFill>
                  </a:tcPr>
                </a:tc>
                <a:tc>
                  <a:txBody>
                    <a:bodyPr/>
                    <a:lstStyle/>
                    <a:p>
                      <a:pPr marL="0" marR="0" lvl="0" indent="0" algn="l" rtl="0">
                        <a:lnSpc>
                          <a:spcPct val="100000"/>
                        </a:lnSpc>
                        <a:spcBef>
                          <a:spcPts val="0"/>
                        </a:spcBef>
                        <a:spcAft>
                          <a:spcPts val="0"/>
                        </a:spcAft>
                        <a:buNone/>
                      </a:pPr>
                      <a:r>
                        <a:rPr lang="en-US" sz="2000">
                          <a:solidFill>
                            <a:srgbClr val="1E1E49"/>
                          </a:solidFill>
                          <a:latin typeface="Questrial"/>
                          <a:ea typeface="Questrial"/>
                          <a:cs typeface="Questrial"/>
                          <a:sym typeface="Questrial"/>
                        </a:rPr>
                        <a:t>Focus on individual family and student</a:t>
                      </a:r>
                      <a:endParaRPr sz="2000" u="none" strike="noStrike" cap="none">
                        <a:solidFill>
                          <a:srgbClr val="1E1E49"/>
                        </a:solidFill>
                        <a:latin typeface="Questrial"/>
                        <a:ea typeface="Questrial"/>
                        <a:cs typeface="Questrial"/>
                        <a:sym typeface="Questrial"/>
                      </a:endParaRPr>
                    </a:p>
                  </a:txBody>
                  <a:tcPr marL="180975" marR="180975" marT="180975" marB="1809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4ECF1"/>
                    </a:solidFill>
                  </a:tcPr>
                </a:tc>
                <a:extLst>
                  <a:ext uri="{0D108BD9-81ED-4DB2-BD59-A6C34878D82A}">
                    <a16:rowId xmlns:a16="http://schemas.microsoft.com/office/drawing/2014/main" val="10002"/>
                  </a:ext>
                </a:extLst>
              </a:tr>
              <a:tr h="923275">
                <a:tc>
                  <a:txBody>
                    <a:bodyPr/>
                    <a:lstStyle/>
                    <a:p>
                      <a:pPr marL="0" marR="0" lvl="0" indent="0" algn="l" rtl="0">
                        <a:lnSpc>
                          <a:spcPct val="100000"/>
                        </a:lnSpc>
                        <a:spcBef>
                          <a:spcPts val="0"/>
                        </a:spcBef>
                        <a:spcAft>
                          <a:spcPts val="0"/>
                        </a:spcAft>
                        <a:buClr>
                          <a:srgbClr val="000000"/>
                        </a:buClr>
                        <a:buSzPts val="2400"/>
                        <a:buFont typeface="Arial"/>
                        <a:buNone/>
                      </a:pPr>
                      <a:r>
                        <a:rPr lang="en-US" sz="2000" u="none" strike="noStrike" cap="none">
                          <a:solidFill>
                            <a:srgbClr val="1E1E49"/>
                          </a:solidFill>
                          <a:latin typeface="Questrial"/>
                          <a:ea typeface="Questrial"/>
                          <a:cs typeface="Questrial"/>
                          <a:sym typeface="Questrial"/>
                        </a:rPr>
                        <a:t>Directed by the school</a:t>
                      </a:r>
                      <a:endParaRPr sz="2000" u="none" strike="noStrike" cap="none">
                        <a:solidFill>
                          <a:srgbClr val="1E1E49"/>
                        </a:solidFill>
                        <a:latin typeface="Questrial"/>
                        <a:ea typeface="Questrial"/>
                        <a:cs typeface="Questrial"/>
                        <a:sym typeface="Questrial"/>
                      </a:endParaRPr>
                    </a:p>
                  </a:txBody>
                  <a:tcPr marL="180975" marR="180975" marT="180975" marB="1809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4ECF1"/>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000" u="none" strike="noStrike" cap="none">
                          <a:solidFill>
                            <a:srgbClr val="1E1E49"/>
                          </a:solidFill>
                          <a:latin typeface="Questrial"/>
                          <a:ea typeface="Questrial"/>
                          <a:cs typeface="Questrial"/>
                          <a:sym typeface="Questrial"/>
                        </a:rPr>
                        <a:t>Relationship-building, efforts in both directions</a:t>
                      </a:r>
                      <a:endParaRPr sz="2000" u="none" strike="noStrike" cap="none">
                        <a:solidFill>
                          <a:srgbClr val="1E1E49"/>
                        </a:solidFill>
                        <a:latin typeface="Questrial"/>
                        <a:ea typeface="Questrial"/>
                        <a:cs typeface="Questrial"/>
                        <a:sym typeface="Questrial"/>
                      </a:endParaRPr>
                    </a:p>
                  </a:txBody>
                  <a:tcPr marL="180975" marR="180975" marT="180975" marB="1809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4ECF1"/>
                    </a:solidFill>
                  </a:tcPr>
                </a:tc>
                <a:extLst>
                  <a:ext uri="{0D108BD9-81ED-4DB2-BD59-A6C34878D82A}">
                    <a16:rowId xmlns:a16="http://schemas.microsoft.com/office/drawing/2014/main" val="10003"/>
                  </a:ext>
                </a:extLst>
              </a:tr>
              <a:tr h="923275">
                <a:tc>
                  <a:txBody>
                    <a:bodyPr/>
                    <a:lstStyle/>
                    <a:p>
                      <a:pPr marL="0" marR="0" lvl="0" indent="0" algn="l" rtl="0">
                        <a:lnSpc>
                          <a:spcPct val="100000"/>
                        </a:lnSpc>
                        <a:spcBef>
                          <a:spcPts val="0"/>
                        </a:spcBef>
                        <a:spcAft>
                          <a:spcPts val="0"/>
                        </a:spcAft>
                        <a:buClr>
                          <a:srgbClr val="000000"/>
                        </a:buClr>
                        <a:buSzPts val="2400"/>
                        <a:buFont typeface="Arial"/>
                        <a:buNone/>
                      </a:pPr>
                      <a:r>
                        <a:rPr lang="en-US" sz="2000" u="none" strike="noStrike" cap="none">
                          <a:solidFill>
                            <a:srgbClr val="1E1E49"/>
                          </a:solidFill>
                          <a:latin typeface="Questrial"/>
                          <a:ea typeface="Questrial"/>
                          <a:cs typeface="Questrial"/>
                          <a:sym typeface="Questrial"/>
                        </a:rPr>
                        <a:t>Success measured by turnout </a:t>
                      </a:r>
                      <a:endParaRPr sz="2000" u="none" strike="noStrike" cap="none">
                        <a:solidFill>
                          <a:srgbClr val="1E1E49"/>
                        </a:solidFill>
                        <a:latin typeface="Questrial"/>
                        <a:ea typeface="Questrial"/>
                        <a:cs typeface="Questrial"/>
                        <a:sym typeface="Questrial"/>
                      </a:endParaRPr>
                    </a:p>
                  </a:txBody>
                  <a:tcPr marL="180975" marR="180975" marT="180975" marB="1809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4ECF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2000" u="none" strike="noStrike" cap="none" dirty="0">
                          <a:solidFill>
                            <a:srgbClr val="1E1E49"/>
                          </a:solidFill>
                          <a:latin typeface="Questrial"/>
                          <a:ea typeface="Questrial"/>
                          <a:cs typeface="Questrial"/>
                          <a:sym typeface="Questrial"/>
                        </a:rPr>
                        <a:t>Mutual understanding and feeling of being heard and seen</a:t>
                      </a:r>
                      <a:endParaRPr sz="2000" u="none" strike="noStrike" cap="none" dirty="0">
                        <a:solidFill>
                          <a:srgbClr val="1E1E49"/>
                        </a:solidFill>
                        <a:latin typeface="Questrial"/>
                        <a:ea typeface="Questrial"/>
                        <a:cs typeface="Questrial"/>
                        <a:sym typeface="Questrial"/>
                      </a:endParaRPr>
                    </a:p>
                  </a:txBody>
                  <a:tcPr marL="180975" marR="180975" marT="180975" marB="1809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4ECF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txBox="1"/>
          <p:nvPr/>
        </p:nvSpPr>
        <p:spPr>
          <a:xfrm>
            <a:off x="2047875" y="2350900"/>
            <a:ext cx="5534100" cy="4063500"/>
          </a:xfrm>
          <a:prstGeom prst="rect">
            <a:avLst/>
          </a:prstGeom>
          <a:noFill/>
          <a:ln>
            <a:noFill/>
          </a:ln>
        </p:spPr>
        <p:txBody>
          <a:bodyPr spcFirstLastPara="1" wrap="square" lIns="91425" tIns="91425" rIns="91425" bIns="91425" anchor="t" anchorCtr="0">
            <a:spAutoFit/>
          </a:bodyPr>
          <a:lstStyle/>
          <a:p>
            <a:pPr marL="457200" marR="0" lvl="0" indent="-406400" algn="l" rtl="0">
              <a:lnSpc>
                <a:spcPct val="100000"/>
              </a:lnSpc>
              <a:spcBef>
                <a:spcPts val="0"/>
              </a:spcBef>
              <a:spcAft>
                <a:spcPts val="0"/>
              </a:spcAft>
              <a:buClr>
                <a:srgbClr val="1E1E49"/>
              </a:buClr>
              <a:buSzPts val="2800"/>
              <a:buFont typeface="Questrial"/>
              <a:buChar char="●"/>
            </a:pPr>
            <a:r>
              <a:rPr lang="en-US" sz="2800">
                <a:solidFill>
                  <a:srgbClr val="1E1E49"/>
                </a:solidFill>
                <a:latin typeface="Questrial"/>
                <a:ea typeface="Questrial"/>
                <a:cs typeface="Questrial"/>
                <a:sym typeface="Questrial"/>
              </a:rPr>
              <a:t>Clear communication</a:t>
            </a:r>
            <a:endParaRPr sz="2800">
              <a:solidFill>
                <a:srgbClr val="1E1E49"/>
              </a:solidFill>
              <a:latin typeface="Questrial"/>
              <a:ea typeface="Questrial"/>
              <a:cs typeface="Questrial"/>
              <a:sym typeface="Questrial"/>
            </a:endParaRPr>
          </a:p>
          <a:p>
            <a:pPr marL="457200" marR="0" lvl="0" indent="0" algn="l" rtl="0">
              <a:lnSpc>
                <a:spcPct val="100000"/>
              </a:lnSpc>
              <a:spcBef>
                <a:spcPts val="0"/>
              </a:spcBef>
              <a:spcAft>
                <a:spcPts val="0"/>
              </a:spcAft>
              <a:buNone/>
            </a:pPr>
            <a:endParaRPr sz="2800">
              <a:solidFill>
                <a:srgbClr val="1E1E49"/>
              </a:solidFill>
              <a:latin typeface="Questrial"/>
              <a:ea typeface="Questrial"/>
              <a:cs typeface="Questrial"/>
              <a:sym typeface="Questrial"/>
            </a:endParaRPr>
          </a:p>
          <a:p>
            <a:pPr marL="457200" marR="0" lvl="0" indent="-406400" algn="l" rtl="0">
              <a:lnSpc>
                <a:spcPct val="100000"/>
              </a:lnSpc>
              <a:spcBef>
                <a:spcPts val="0"/>
              </a:spcBef>
              <a:spcAft>
                <a:spcPts val="0"/>
              </a:spcAft>
              <a:buClr>
                <a:srgbClr val="1E1E49"/>
              </a:buClr>
              <a:buSzPts val="2800"/>
              <a:buFont typeface="Questrial"/>
              <a:buChar char="●"/>
            </a:pPr>
            <a:r>
              <a:rPr lang="en-US" sz="2800">
                <a:solidFill>
                  <a:srgbClr val="1E1E49"/>
                </a:solidFill>
                <a:latin typeface="Questrial"/>
                <a:ea typeface="Questrial"/>
                <a:cs typeface="Questrial"/>
                <a:sym typeface="Questrial"/>
              </a:rPr>
              <a:t>Both sides build trust</a:t>
            </a:r>
            <a:endParaRPr sz="2800">
              <a:solidFill>
                <a:srgbClr val="1E1E49"/>
              </a:solidFill>
              <a:latin typeface="Questrial"/>
              <a:ea typeface="Questrial"/>
              <a:cs typeface="Questrial"/>
              <a:sym typeface="Questrial"/>
            </a:endParaRPr>
          </a:p>
          <a:p>
            <a:pPr marL="457200" marR="0" lvl="0" indent="0" algn="l" rtl="0">
              <a:lnSpc>
                <a:spcPct val="100000"/>
              </a:lnSpc>
              <a:spcBef>
                <a:spcPts val="0"/>
              </a:spcBef>
              <a:spcAft>
                <a:spcPts val="0"/>
              </a:spcAft>
              <a:buNone/>
            </a:pPr>
            <a:endParaRPr sz="2800">
              <a:solidFill>
                <a:srgbClr val="1E1E49"/>
              </a:solidFill>
              <a:latin typeface="Questrial"/>
              <a:ea typeface="Questrial"/>
              <a:cs typeface="Questrial"/>
              <a:sym typeface="Questrial"/>
            </a:endParaRPr>
          </a:p>
          <a:p>
            <a:pPr marL="457200" marR="0" lvl="0" indent="-406400" algn="l" rtl="0">
              <a:lnSpc>
                <a:spcPct val="100000"/>
              </a:lnSpc>
              <a:spcBef>
                <a:spcPts val="0"/>
              </a:spcBef>
              <a:spcAft>
                <a:spcPts val="0"/>
              </a:spcAft>
              <a:buClr>
                <a:srgbClr val="1E1E49"/>
              </a:buClr>
              <a:buSzPts val="2800"/>
              <a:buFont typeface="Questrial"/>
              <a:buChar char="●"/>
            </a:pPr>
            <a:r>
              <a:rPr lang="en-US" sz="2800">
                <a:solidFill>
                  <a:srgbClr val="1E1E49"/>
                </a:solidFill>
                <a:latin typeface="Questrial"/>
                <a:ea typeface="Questrial"/>
                <a:cs typeface="Questrial"/>
                <a:sym typeface="Questrial"/>
              </a:rPr>
              <a:t>Asset-based view</a:t>
            </a:r>
            <a:endParaRPr sz="2800">
              <a:solidFill>
                <a:srgbClr val="1E1E49"/>
              </a:solidFill>
              <a:latin typeface="Questrial"/>
              <a:ea typeface="Questrial"/>
              <a:cs typeface="Questrial"/>
              <a:sym typeface="Questrial"/>
            </a:endParaRPr>
          </a:p>
          <a:p>
            <a:pPr marL="457200" marR="0" lvl="0" indent="0" algn="l" rtl="0">
              <a:lnSpc>
                <a:spcPct val="100000"/>
              </a:lnSpc>
              <a:spcBef>
                <a:spcPts val="0"/>
              </a:spcBef>
              <a:spcAft>
                <a:spcPts val="0"/>
              </a:spcAft>
              <a:buNone/>
            </a:pPr>
            <a:endParaRPr sz="2800">
              <a:solidFill>
                <a:srgbClr val="1E1E49"/>
              </a:solidFill>
              <a:latin typeface="Questrial"/>
              <a:ea typeface="Questrial"/>
              <a:cs typeface="Questrial"/>
              <a:sym typeface="Questrial"/>
            </a:endParaRPr>
          </a:p>
          <a:p>
            <a:pPr marL="457200" marR="0" lvl="0" indent="-406400" algn="l" rtl="0">
              <a:lnSpc>
                <a:spcPct val="100000"/>
              </a:lnSpc>
              <a:spcBef>
                <a:spcPts val="0"/>
              </a:spcBef>
              <a:spcAft>
                <a:spcPts val="0"/>
              </a:spcAft>
              <a:buClr>
                <a:srgbClr val="1E1E49"/>
              </a:buClr>
              <a:buSzPts val="2800"/>
              <a:buFont typeface="Questrial"/>
              <a:buChar char="●"/>
            </a:pPr>
            <a:r>
              <a:rPr lang="en-US" sz="2800">
                <a:solidFill>
                  <a:srgbClr val="1E1E49"/>
                </a:solidFill>
                <a:latin typeface="Questrial"/>
                <a:ea typeface="Questrial"/>
                <a:cs typeface="Questrial"/>
                <a:sym typeface="Questrial"/>
              </a:rPr>
              <a:t>Power dynamic</a:t>
            </a:r>
            <a:endParaRPr sz="2800">
              <a:solidFill>
                <a:srgbClr val="1E1E49"/>
              </a:solidFill>
              <a:latin typeface="Questrial"/>
              <a:ea typeface="Questrial"/>
              <a:cs typeface="Questrial"/>
              <a:sym typeface="Questrial"/>
            </a:endParaRPr>
          </a:p>
          <a:p>
            <a:pPr marL="457200" marR="0" lvl="0" indent="0" algn="l" rtl="0">
              <a:lnSpc>
                <a:spcPct val="100000"/>
              </a:lnSpc>
              <a:spcBef>
                <a:spcPts val="0"/>
              </a:spcBef>
              <a:spcAft>
                <a:spcPts val="0"/>
              </a:spcAft>
              <a:buNone/>
            </a:pPr>
            <a:endParaRPr sz="2800">
              <a:solidFill>
                <a:srgbClr val="1E1E49"/>
              </a:solidFill>
              <a:latin typeface="Questrial"/>
              <a:ea typeface="Questrial"/>
              <a:cs typeface="Questrial"/>
              <a:sym typeface="Questrial"/>
            </a:endParaRPr>
          </a:p>
          <a:p>
            <a:pPr marL="457200" marR="0" lvl="0" indent="-406400" algn="l" rtl="0">
              <a:lnSpc>
                <a:spcPct val="100000"/>
              </a:lnSpc>
              <a:spcBef>
                <a:spcPts val="0"/>
              </a:spcBef>
              <a:spcAft>
                <a:spcPts val="0"/>
              </a:spcAft>
              <a:buClr>
                <a:srgbClr val="1E1E49"/>
              </a:buClr>
              <a:buSzPts val="2800"/>
              <a:buFont typeface="Questrial"/>
              <a:buChar char="●"/>
            </a:pPr>
            <a:r>
              <a:rPr lang="en-US" sz="2800">
                <a:solidFill>
                  <a:srgbClr val="1E1E49"/>
                </a:solidFill>
                <a:latin typeface="Questrial"/>
                <a:ea typeface="Questrial"/>
                <a:cs typeface="Questrial"/>
                <a:sym typeface="Questrial"/>
              </a:rPr>
              <a:t>Collaboration</a:t>
            </a:r>
            <a:endParaRPr sz="2800">
              <a:solidFill>
                <a:srgbClr val="1E1E49"/>
              </a:solidFill>
              <a:latin typeface="Questrial"/>
              <a:ea typeface="Questrial"/>
              <a:cs typeface="Questrial"/>
              <a:sym typeface="Questrial"/>
            </a:endParaRPr>
          </a:p>
        </p:txBody>
      </p:sp>
      <p:sp>
        <p:nvSpPr>
          <p:cNvPr id="222" name="Google Shape;222;p27"/>
          <p:cNvSpPr txBox="1">
            <a:spLocks noGrp="1"/>
          </p:cNvSpPr>
          <p:nvPr>
            <p:ph type="title"/>
          </p:nvPr>
        </p:nvSpPr>
        <p:spPr>
          <a:xfrm>
            <a:off x="2047875" y="214000"/>
            <a:ext cx="6600900" cy="1465500"/>
          </a:xfrm>
          <a:prstGeom prst="rect">
            <a:avLst/>
          </a:prstGeom>
          <a:noFill/>
          <a:ln>
            <a:noFill/>
          </a:ln>
        </p:spPr>
        <p:txBody>
          <a:bodyPr spcFirstLastPara="1" wrap="square" lIns="91425" tIns="45700" rIns="91425" bIns="45700" anchor="ctr" anchorCtr="0">
            <a:spAutoFit/>
          </a:bodyPr>
          <a:lstStyle/>
          <a:p>
            <a:pPr marL="0" lvl="0" indent="0" algn="l" rtl="0">
              <a:lnSpc>
                <a:spcPct val="102006"/>
              </a:lnSpc>
              <a:spcBef>
                <a:spcPts val="0"/>
              </a:spcBef>
              <a:spcAft>
                <a:spcPts val="0"/>
              </a:spcAft>
              <a:buClr>
                <a:schemeClr val="dk1"/>
              </a:buClr>
              <a:buSzPts val="5516"/>
              <a:buFont typeface="Arial"/>
              <a:buNone/>
            </a:pPr>
            <a:r>
              <a:rPr lang="en-US" dirty="0">
                <a:solidFill>
                  <a:srgbClr val="DE6D24"/>
                </a:solidFill>
                <a:latin typeface="Questrial"/>
                <a:ea typeface="Questrial"/>
                <a:cs typeface="Questrial"/>
                <a:sym typeface="Questrial"/>
              </a:rPr>
              <a:t>Key elements of family engagement</a:t>
            </a:r>
            <a:endParaRPr dirty="0">
              <a:solidFill>
                <a:srgbClr val="DE6D24"/>
              </a:solidFill>
              <a:latin typeface="Questrial"/>
              <a:ea typeface="Questrial"/>
              <a:cs typeface="Questrial"/>
              <a:sym typeface="Questrial"/>
            </a:endParaRPr>
          </a:p>
        </p:txBody>
      </p:sp>
      <p:pic>
        <p:nvPicPr>
          <p:cNvPr id="223" name="Google Shape;223;p27"/>
          <p:cNvPicPr preferRelativeResize="0"/>
          <p:nvPr/>
        </p:nvPicPr>
        <p:blipFill>
          <a:blip r:embed="rId3">
            <a:alphaModFix/>
          </a:blip>
          <a:stretch>
            <a:fillRect/>
          </a:stretch>
        </p:blipFill>
        <p:spPr>
          <a:xfrm>
            <a:off x="7581975" y="1600200"/>
            <a:ext cx="3657600" cy="3657600"/>
          </a:xfrm>
          <a:prstGeom prst="rect">
            <a:avLst/>
          </a:prstGeom>
          <a:noFill/>
          <a:ln>
            <a:noFill/>
          </a:ln>
        </p:spPr>
      </p:pic>
      <p:pic>
        <p:nvPicPr>
          <p:cNvPr id="2" name="Google Shape;86;p15" title="1.png">
            <a:extLst>
              <a:ext uri="{FF2B5EF4-FFF2-40B4-BE49-F238E27FC236}">
                <a16:creationId xmlns:a16="http://schemas.microsoft.com/office/drawing/2014/main" id="{7B0D3A50-51AC-1048-F4CE-BAA2A57FBB0F}"/>
              </a:ext>
            </a:extLst>
          </p:cNvPr>
          <p:cNvPicPr preferRelativeResize="0"/>
          <p:nvPr/>
        </p:nvPicPr>
        <p:blipFill rotWithShape="1">
          <a:blip r:embed="rId4">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4C4C9488-82D7-F1A1-1A97-09C568C5EA2F}"/>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9CB31F22-71CB-9712-50CD-DA3F36EE2261}"/>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5">
                <a:alphaModFix/>
              </a:blip>
              <a:stretch>
                <a:fillRect/>
              </a:stretch>
            </a:blipFill>
            <a:ln>
              <a:noFill/>
            </a:ln>
          </p:spPr>
        </p:sp>
        <p:sp>
          <p:nvSpPr>
            <p:cNvPr id="5" name="Google Shape;89;p15">
              <a:extLst>
                <a:ext uri="{FF2B5EF4-FFF2-40B4-BE49-F238E27FC236}">
                  <a16:creationId xmlns:a16="http://schemas.microsoft.com/office/drawing/2014/main" id="{715D377F-67B2-4701-F663-DC79F2AB81A4}"/>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 name="Google Shape;86;p15" title="1.png">
            <a:extLst>
              <a:ext uri="{FF2B5EF4-FFF2-40B4-BE49-F238E27FC236}">
                <a16:creationId xmlns:a16="http://schemas.microsoft.com/office/drawing/2014/main" id="{92A3394A-D66F-D240-7B95-6D1826E2B6E1}"/>
              </a:ext>
            </a:extLst>
          </p:cNvPr>
          <p:cNvPicPr preferRelativeResize="0"/>
          <p:nvPr/>
        </p:nvPicPr>
        <p:blipFill rotWithShape="1">
          <a:blip r:embed="rId3">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F59F4A1C-BA6E-4C26-6834-32800B1F2213}"/>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69DA962F-2215-D2F9-4F68-54B2575A4EEB}"/>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4">
                <a:alphaModFix/>
              </a:blip>
              <a:stretch>
                <a:fillRect/>
              </a:stretch>
            </a:blipFill>
            <a:ln>
              <a:noFill/>
            </a:ln>
          </p:spPr>
        </p:sp>
        <p:sp>
          <p:nvSpPr>
            <p:cNvPr id="5" name="Google Shape;89;p15">
              <a:extLst>
                <a:ext uri="{FF2B5EF4-FFF2-40B4-BE49-F238E27FC236}">
                  <a16:creationId xmlns:a16="http://schemas.microsoft.com/office/drawing/2014/main" id="{56EA5ADF-A538-EA6D-83DC-779B429D883B}"/>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
        <p:nvSpPr>
          <p:cNvPr id="233" name="Google Shape;233;p28"/>
          <p:cNvSpPr txBox="1">
            <a:spLocks noGrp="1"/>
          </p:cNvSpPr>
          <p:nvPr>
            <p:ph type="title"/>
          </p:nvPr>
        </p:nvSpPr>
        <p:spPr>
          <a:xfrm>
            <a:off x="2047875" y="252667"/>
            <a:ext cx="9429000" cy="625965"/>
          </a:xfrm>
          <a:prstGeom prst="rect">
            <a:avLst/>
          </a:prstGeom>
          <a:noFill/>
          <a:ln>
            <a:noFill/>
          </a:ln>
        </p:spPr>
        <p:txBody>
          <a:bodyPr spcFirstLastPara="1" wrap="square" lIns="91425" tIns="45700" rIns="91425" bIns="45700" anchor="ctr" anchorCtr="0">
            <a:spAutoFit/>
          </a:bodyPr>
          <a:lstStyle/>
          <a:p>
            <a:pPr marL="0" lvl="0" indent="0" algn="l" rtl="0">
              <a:lnSpc>
                <a:spcPct val="102006"/>
              </a:lnSpc>
              <a:spcBef>
                <a:spcPts val="0"/>
              </a:spcBef>
              <a:spcAft>
                <a:spcPts val="0"/>
              </a:spcAft>
              <a:buClr>
                <a:schemeClr val="dk1"/>
              </a:buClr>
              <a:buSzPts val="5516"/>
              <a:buFont typeface="Arial"/>
              <a:buNone/>
            </a:pPr>
            <a:r>
              <a:rPr lang="en-US" sz="3400" dirty="0">
                <a:solidFill>
                  <a:srgbClr val="DE6D24"/>
                </a:solidFill>
                <a:latin typeface="Questrial"/>
                <a:ea typeface="Questrial"/>
                <a:cs typeface="Questrial"/>
                <a:sym typeface="Questrial"/>
              </a:rPr>
              <a:t>Tailoring family engagement for SPED families</a:t>
            </a:r>
            <a:endParaRPr sz="3400" dirty="0">
              <a:solidFill>
                <a:srgbClr val="DE6D24"/>
              </a:solidFill>
              <a:latin typeface="Questrial"/>
              <a:ea typeface="Questrial"/>
              <a:cs typeface="Questrial"/>
              <a:sym typeface="Questrial"/>
            </a:endParaRPr>
          </a:p>
        </p:txBody>
      </p:sp>
      <p:sp>
        <p:nvSpPr>
          <p:cNvPr id="234" name="Google Shape;234;p28"/>
          <p:cNvSpPr txBox="1"/>
          <p:nvPr/>
        </p:nvSpPr>
        <p:spPr>
          <a:xfrm>
            <a:off x="288300" y="1220400"/>
            <a:ext cx="3010200" cy="537600"/>
          </a:xfrm>
          <a:prstGeom prst="rect">
            <a:avLst/>
          </a:prstGeom>
          <a:noFill/>
          <a:ln>
            <a:noFill/>
          </a:ln>
        </p:spPr>
        <p:txBody>
          <a:bodyPr spcFirstLastPara="1" wrap="square" lIns="66550" tIns="66550" rIns="66550" bIns="66550" anchor="t" anchorCtr="0">
            <a:spAutoFit/>
          </a:bodyPr>
          <a:lstStyle/>
          <a:p>
            <a:pPr marL="0" lvl="0" indent="0" algn="l" rtl="0">
              <a:lnSpc>
                <a:spcPct val="102005"/>
              </a:lnSpc>
              <a:spcBef>
                <a:spcPts val="0"/>
              </a:spcBef>
              <a:spcAft>
                <a:spcPts val="0"/>
              </a:spcAft>
              <a:buNone/>
            </a:pPr>
            <a:r>
              <a:rPr lang="en-US" sz="2620" b="1">
                <a:solidFill>
                  <a:srgbClr val="DE6D24"/>
                </a:solidFill>
                <a:latin typeface="Questrial"/>
                <a:ea typeface="Questrial"/>
                <a:cs typeface="Questrial"/>
                <a:sym typeface="Questrial"/>
              </a:rPr>
              <a:t>Elements:</a:t>
            </a:r>
            <a:endParaRPr sz="4366">
              <a:solidFill>
                <a:srgbClr val="000000"/>
              </a:solidFill>
              <a:latin typeface="Questrial"/>
              <a:ea typeface="Questrial"/>
              <a:cs typeface="Questrial"/>
              <a:sym typeface="Questrial"/>
            </a:endParaRPr>
          </a:p>
        </p:txBody>
      </p:sp>
      <p:sp>
        <p:nvSpPr>
          <p:cNvPr id="235" name="Google Shape;235;p28"/>
          <p:cNvSpPr txBox="1"/>
          <p:nvPr/>
        </p:nvSpPr>
        <p:spPr>
          <a:xfrm>
            <a:off x="4241976" y="1221900"/>
            <a:ext cx="3520800" cy="534600"/>
          </a:xfrm>
          <a:prstGeom prst="rect">
            <a:avLst/>
          </a:prstGeom>
          <a:noFill/>
          <a:ln>
            <a:noFill/>
          </a:ln>
        </p:spPr>
        <p:txBody>
          <a:bodyPr spcFirstLastPara="1" wrap="square" lIns="66550" tIns="66550" rIns="66550" bIns="66550" anchor="t" anchorCtr="0">
            <a:spAutoFit/>
          </a:bodyPr>
          <a:lstStyle/>
          <a:p>
            <a:pPr marL="0" lvl="0" indent="0" algn="l" rtl="0">
              <a:lnSpc>
                <a:spcPct val="102005"/>
              </a:lnSpc>
              <a:spcBef>
                <a:spcPts val="0"/>
              </a:spcBef>
              <a:spcAft>
                <a:spcPts val="0"/>
              </a:spcAft>
              <a:buNone/>
            </a:pPr>
            <a:r>
              <a:rPr lang="en-US" sz="2600" b="1">
                <a:solidFill>
                  <a:srgbClr val="DE6D24"/>
                </a:solidFill>
                <a:latin typeface="Questrial"/>
                <a:ea typeface="Questrial"/>
                <a:cs typeface="Questrial"/>
                <a:sym typeface="Questrial"/>
              </a:rPr>
              <a:t>For SPED:</a:t>
            </a:r>
            <a:endParaRPr sz="2600">
              <a:solidFill>
                <a:srgbClr val="000000"/>
              </a:solidFill>
              <a:latin typeface="Questrial"/>
              <a:ea typeface="Questrial"/>
              <a:cs typeface="Questrial"/>
              <a:sym typeface="Questrial"/>
            </a:endParaRPr>
          </a:p>
        </p:txBody>
      </p:sp>
      <p:cxnSp>
        <p:nvCxnSpPr>
          <p:cNvPr id="236" name="Google Shape;236;p28"/>
          <p:cNvCxnSpPr/>
          <p:nvPr/>
        </p:nvCxnSpPr>
        <p:spPr>
          <a:xfrm>
            <a:off x="152345" y="1816441"/>
            <a:ext cx="11172900" cy="21600"/>
          </a:xfrm>
          <a:prstGeom prst="straightConnector1">
            <a:avLst/>
          </a:prstGeom>
          <a:noFill/>
          <a:ln w="27725" cap="flat" cmpd="sng">
            <a:solidFill>
              <a:srgbClr val="DE6D24"/>
            </a:solidFill>
            <a:prstDash val="solid"/>
            <a:round/>
            <a:headEnd type="none" w="med" len="med"/>
            <a:tailEnd type="none" w="med" len="med"/>
          </a:ln>
        </p:spPr>
      </p:cxnSp>
      <p:graphicFrame>
        <p:nvGraphicFramePr>
          <p:cNvPr id="237" name="Google Shape;237;p28"/>
          <p:cNvGraphicFramePr/>
          <p:nvPr/>
        </p:nvGraphicFramePr>
        <p:xfrm>
          <a:off x="288300" y="1816438"/>
          <a:ext cx="11084100" cy="4659375"/>
        </p:xfrm>
        <a:graphic>
          <a:graphicData uri="http://schemas.openxmlformats.org/drawingml/2006/table">
            <a:tbl>
              <a:tblPr>
                <a:noFill/>
                <a:tableStyleId>{9FFEB5D6-A8D2-488E-B035-BC9ED8A6ABAF}</a:tableStyleId>
              </a:tblPr>
              <a:tblGrid>
                <a:gridCol w="3728050">
                  <a:extLst>
                    <a:ext uri="{9D8B030D-6E8A-4147-A177-3AD203B41FA5}">
                      <a16:colId xmlns:a16="http://schemas.microsoft.com/office/drawing/2014/main" val="20000"/>
                    </a:ext>
                  </a:extLst>
                </a:gridCol>
                <a:gridCol w="7356050">
                  <a:extLst>
                    <a:ext uri="{9D8B030D-6E8A-4147-A177-3AD203B41FA5}">
                      <a16:colId xmlns:a16="http://schemas.microsoft.com/office/drawing/2014/main" val="20001"/>
                    </a:ext>
                  </a:extLst>
                </a:gridCol>
              </a:tblGrid>
              <a:tr h="929975">
                <a:tc>
                  <a:txBody>
                    <a:bodyPr/>
                    <a:lstStyle/>
                    <a:p>
                      <a:pPr marL="332750" lvl="0" indent="-318775" algn="l" rtl="0">
                        <a:lnSpc>
                          <a:spcPct val="115000"/>
                        </a:lnSpc>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Clear communication</a:t>
                      </a:r>
                      <a:endParaRPr>
                        <a:solidFill>
                          <a:srgbClr val="1E1E49"/>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332750" lvl="0" indent="-318775" algn="l" rtl="0">
                        <a:lnSpc>
                          <a:spcPct val="115000"/>
                        </a:lnSpc>
                        <a:spcBef>
                          <a:spcPts val="0"/>
                        </a:spcBef>
                        <a:spcAft>
                          <a:spcPts val="728"/>
                        </a:spcAft>
                        <a:buClr>
                          <a:srgbClr val="1E1E49"/>
                        </a:buClr>
                        <a:buSzPts val="2400"/>
                        <a:buFont typeface="Questrial"/>
                        <a:buChar char="●"/>
                      </a:pPr>
                      <a:r>
                        <a:rPr lang="en-US" sz="2400">
                          <a:solidFill>
                            <a:srgbClr val="1E1E49"/>
                          </a:solidFill>
                          <a:latin typeface="Questrial"/>
                          <a:ea typeface="Questrial"/>
                          <a:cs typeface="Questrial"/>
                          <a:sym typeface="Questrial"/>
                        </a:rPr>
                        <a:t>More frequent communication: make sure it’s clear and invite feedback</a:t>
                      </a:r>
                      <a:endParaRPr>
                        <a:solidFill>
                          <a:srgbClr val="1E1E49"/>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929975">
                <a:tc>
                  <a:txBody>
                    <a:bodyPr/>
                    <a:lstStyle/>
                    <a:p>
                      <a:pPr marL="332750" lvl="0" indent="-318775" algn="l" rtl="0">
                        <a:lnSpc>
                          <a:spcPct val="115000"/>
                        </a:lnSpc>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Both sides build trust</a:t>
                      </a:r>
                      <a:endParaRPr>
                        <a:solidFill>
                          <a:srgbClr val="1E1E49"/>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332750" lvl="0" indent="-318775" algn="l" rtl="0">
                        <a:lnSpc>
                          <a:spcPct val="115000"/>
                        </a:lnSpc>
                        <a:spcBef>
                          <a:spcPts val="0"/>
                        </a:spcBef>
                        <a:spcAft>
                          <a:spcPts val="728"/>
                        </a:spcAft>
                        <a:buClr>
                          <a:srgbClr val="1E1E49"/>
                        </a:buClr>
                        <a:buSzPts val="2400"/>
                        <a:buFont typeface="Questrial"/>
                        <a:buChar char="●"/>
                      </a:pPr>
                      <a:r>
                        <a:rPr lang="en-US" sz="2400">
                          <a:solidFill>
                            <a:srgbClr val="1E1E49"/>
                          </a:solidFill>
                          <a:latin typeface="Questrial"/>
                          <a:ea typeface="Questrial"/>
                          <a:cs typeface="Questrial"/>
                          <a:sym typeface="Questrial"/>
                        </a:rPr>
                        <a:t>Be explicit about wanting to build trust and work together</a:t>
                      </a:r>
                      <a:endParaRPr>
                        <a:solidFill>
                          <a:srgbClr val="1E1E49"/>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988700">
                <a:tc>
                  <a:txBody>
                    <a:bodyPr/>
                    <a:lstStyle/>
                    <a:p>
                      <a:pPr marL="332750" lvl="0" indent="-318775" algn="l" rtl="0">
                        <a:lnSpc>
                          <a:spcPct val="115000"/>
                        </a:lnSpc>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Asset-based view</a:t>
                      </a:r>
                      <a:endParaRPr>
                        <a:solidFill>
                          <a:srgbClr val="1E1E49"/>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332750" lvl="0" indent="-318775" algn="l" rtl="0">
                        <a:lnSpc>
                          <a:spcPct val="115000"/>
                        </a:lnSpc>
                        <a:spcBef>
                          <a:spcPts val="0"/>
                        </a:spcBef>
                        <a:spcAft>
                          <a:spcPts val="728"/>
                        </a:spcAft>
                        <a:buClr>
                          <a:srgbClr val="1E1E49"/>
                        </a:buClr>
                        <a:buSzPts val="2400"/>
                        <a:buFont typeface="Questrial"/>
                        <a:buChar char="●"/>
                      </a:pPr>
                      <a:r>
                        <a:rPr lang="en-US" sz="2400">
                          <a:solidFill>
                            <a:srgbClr val="1E1E49"/>
                          </a:solidFill>
                          <a:latin typeface="Questrial"/>
                          <a:ea typeface="Questrial"/>
                          <a:cs typeface="Questrial"/>
                          <a:sym typeface="Questrial"/>
                        </a:rPr>
                        <a:t>Emphasize the assets of the family and student and include them in the planning</a:t>
                      </a:r>
                      <a:endParaRPr>
                        <a:solidFill>
                          <a:srgbClr val="1E1E49"/>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689475">
                <a:tc>
                  <a:txBody>
                    <a:bodyPr/>
                    <a:lstStyle/>
                    <a:p>
                      <a:pPr marL="332750" lvl="0" indent="-318775" algn="l" rtl="0">
                        <a:lnSpc>
                          <a:spcPct val="115000"/>
                        </a:lnSpc>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Power dynamic</a:t>
                      </a:r>
                      <a:endParaRPr>
                        <a:solidFill>
                          <a:srgbClr val="1E1E49"/>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332750" lvl="0" indent="-318775" algn="l" rtl="0">
                        <a:lnSpc>
                          <a:spcPct val="115000"/>
                        </a:lnSpc>
                        <a:spcBef>
                          <a:spcPts val="0"/>
                        </a:spcBef>
                        <a:spcAft>
                          <a:spcPts val="728"/>
                        </a:spcAft>
                        <a:buClr>
                          <a:srgbClr val="1E1E49"/>
                        </a:buClr>
                        <a:buSzPts val="2400"/>
                        <a:buFont typeface="Questrial"/>
                        <a:buChar char="●"/>
                      </a:pPr>
                      <a:r>
                        <a:rPr lang="en-US" sz="2400">
                          <a:solidFill>
                            <a:srgbClr val="1E1E49"/>
                          </a:solidFill>
                          <a:latin typeface="Questrial"/>
                          <a:ea typeface="Questrial"/>
                          <a:cs typeface="Questrial"/>
                          <a:sym typeface="Questrial"/>
                        </a:rPr>
                        <a:t>Treat families as equals: and make this clear</a:t>
                      </a:r>
                      <a:endParaRPr>
                        <a:solidFill>
                          <a:srgbClr val="1E1E49"/>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929975">
                <a:tc>
                  <a:txBody>
                    <a:bodyPr/>
                    <a:lstStyle/>
                    <a:p>
                      <a:pPr marL="332750" lvl="0" indent="-318775" algn="l" rtl="0">
                        <a:lnSpc>
                          <a:spcPct val="115000"/>
                        </a:lnSpc>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Collaboration</a:t>
                      </a:r>
                      <a:endParaRPr>
                        <a:solidFill>
                          <a:srgbClr val="1E1E49"/>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332750" lvl="0" indent="-318775" algn="l" rtl="0">
                        <a:lnSpc>
                          <a:spcPct val="115000"/>
                        </a:lnSpc>
                        <a:spcBef>
                          <a:spcPts val="0"/>
                        </a:spcBef>
                        <a:spcAft>
                          <a:spcPts val="728"/>
                        </a:spcAft>
                        <a:buClr>
                          <a:srgbClr val="1E1E49"/>
                        </a:buClr>
                        <a:buSzPts val="2400"/>
                        <a:buFont typeface="Questrial"/>
                        <a:buChar char="●"/>
                      </a:pPr>
                      <a:r>
                        <a:rPr lang="en-US" sz="2400" dirty="0">
                          <a:solidFill>
                            <a:srgbClr val="1E1E49"/>
                          </a:solidFill>
                          <a:latin typeface="Questrial"/>
                          <a:ea typeface="Questrial"/>
                          <a:cs typeface="Questrial"/>
                          <a:sym typeface="Questrial"/>
                        </a:rPr>
                        <a:t>Families and also  team members: SPED, admin and </a:t>
                      </a:r>
                      <a:r>
                        <a:rPr lang="en-US" sz="2400" dirty="0" err="1">
                          <a:solidFill>
                            <a:srgbClr val="1E1E49"/>
                          </a:solidFill>
                          <a:latin typeface="Questrial"/>
                          <a:ea typeface="Questrial"/>
                          <a:cs typeface="Questrial"/>
                          <a:sym typeface="Questrial"/>
                        </a:rPr>
                        <a:t>GenEd</a:t>
                      </a:r>
                      <a:endParaRPr dirty="0">
                        <a:solidFill>
                          <a:srgbClr val="1E1E49"/>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cxnSp>
        <p:nvCxnSpPr>
          <p:cNvPr id="241" name="Google Shape;241;p28"/>
          <p:cNvCxnSpPr/>
          <p:nvPr/>
        </p:nvCxnSpPr>
        <p:spPr>
          <a:xfrm>
            <a:off x="3912125" y="1378675"/>
            <a:ext cx="0" cy="51375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 name="Google Shape;86;p15" title="1.png">
            <a:extLst>
              <a:ext uri="{FF2B5EF4-FFF2-40B4-BE49-F238E27FC236}">
                <a16:creationId xmlns:a16="http://schemas.microsoft.com/office/drawing/2014/main" id="{3EDDB3E8-322D-5BD6-F7BE-BF9F0E279735}"/>
              </a:ext>
            </a:extLst>
          </p:cNvPr>
          <p:cNvPicPr preferRelativeResize="0"/>
          <p:nvPr/>
        </p:nvPicPr>
        <p:blipFill rotWithShape="1">
          <a:blip r:embed="rId3">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E5B37447-1CD9-6498-61E8-C2CE51E05FEB}"/>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C5057706-75EE-BF59-7F67-5A4E68549FD8}"/>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4">
                <a:alphaModFix/>
              </a:blip>
              <a:stretch>
                <a:fillRect/>
              </a:stretch>
            </a:blipFill>
            <a:ln>
              <a:noFill/>
            </a:ln>
          </p:spPr>
        </p:sp>
        <p:sp>
          <p:nvSpPr>
            <p:cNvPr id="5" name="Google Shape;89;p15">
              <a:extLst>
                <a:ext uri="{FF2B5EF4-FFF2-40B4-BE49-F238E27FC236}">
                  <a16:creationId xmlns:a16="http://schemas.microsoft.com/office/drawing/2014/main" id="{C842601A-9F5D-852C-CCDE-AFE05D92AC1B}"/>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pic>
        <p:nvPicPr>
          <p:cNvPr id="246" name="Google Shape;246;p29"/>
          <p:cNvPicPr preferRelativeResize="0"/>
          <p:nvPr/>
        </p:nvPicPr>
        <p:blipFill>
          <a:blip r:embed="rId5">
            <a:alphaModFix/>
          </a:blip>
          <a:stretch>
            <a:fillRect/>
          </a:stretch>
        </p:blipFill>
        <p:spPr>
          <a:xfrm>
            <a:off x="8304688" y="1809138"/>
            <a:ext cx="3239700" cy="3239724"/>
          </a:xfrm>
          <a:prstGeom prst="rect">
            <a:avLst/>
          </a:prstGeom>
          <a:noFill/>
          <a:ln>
            <a:noFill/>
          </a:ln>
        </p:spPr>
      </p:pic>
      <p:sp>
        <p:nvSpPr>
          <p:cNvPr id="247" name="Google Shape;247;p29"/>
          <p:cNvSpPr txBox="1">
            <a:spLocks noGrp="1"/>
          </p:cNvSpPr>
          <p:nvPr>
            <p:ph type="title"/>
          </p:nvPr>
        </p:nvSpPr>
        <p:spPr>
          <a:xfrm>
            <a:off x="1931450" y="843150"/>
            <a:ext cx="6895200" cy="5171700"/>
          </a:xfrm>
          <a:prstGeom prst="rect">
            <a:avLst/>
          </a:prstGeom>
          <a:noFill/>
          <a:ln>
            <a:noFill/>
          </a:ln>
        </p:spPr>
        <p:txBody>
          <a:bodyPr spcFirstLastPara="1" wrap="square" lIns="91425" tIns="45700" rIns="91425" bIns="45700" anchor="ctr" anchorCtr="0">
            <a:spAutoFit/>
          </a:bodyPr>
          <a:lstStyle/>
          <a:p>
            <a:pPr marL="0" lvl="0" indent="0" algn="l" rtl="0">
              <a:lnSpc>
                <a:spcPct val="150000"/>
              </a:lnSpc>
              <a:spcBef>
                <a:spcPts val="0"/>
              </a:spcBef>
              <a:spcAft>
                <a:spcPts val="0"/>
              </a:spcAft>
              <a:buClr>
                <a:schemeClr val="dk1"/>
              </a:buClr>
              <a:buSzPts val="6132"/>
              <a:buFont typeface="Arial"/>
              <a:buNone/>
            </a:pPr>
            <a:r>
              <a:rPr lang="en-US" sz="6000" dirty="0">
                <a:solidFill>
                  <a:srgbClr val="1F497D"/>
                </a:solidFill>
                <a:latin typeface="Questrial"/>
                <a:ea typeface="Questrial"/>
                <a:cs typeface="Questrial"/>
                <a:sym typeface="Questrial"/>
              </a:rPr>
              <a:t>Building trust and relationships starts before the IEP meeting</a:t>
            </a:r>
            <a:endParaRPr sz="6000" dirty="0">
              <a:solidFill>
                <a:srgbClr val="1F497D"/>
              </a:solidFill>
              <a:latin typeface="Questrial"/>
              <a:ea typeface="Questrial"/>
              <a:cs typeface="Questrial"/>
              <a:sym typeface="Quest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0"/>
          <p:cNvSpPr txBox="1"/>
          <p:nvPr/>
        </p:nvSpPr>
        <p:spPr>
          <a:xfrm>
            <a:off x="2047875" y="2597850"/>
            <a:ext cx="55341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200" dirty="0">
                <a:solidFill>
                  <a:srgbClr val="1E1E49"/>
                </a:solidFill>
                <a:latin typeface="Questrial"/>
                <a:ea typeface="Questrial"/>
                <a:cs typeface="Questrial"/>
                <a:sym typeface="Questrial"/>
              </a:rPr>
              <a:t>Why is this important?</a:t>
            </a:r>
            <a:endParaRPr sz="3200" dirty="0">
              <a:solidFill>
                <a:srgbClr val="1E1E49"/>
              </a:solidFill>
              <a:latin typeface="Questrial"/>
              <a:ea typeface="Questrial"/>
              <a:cs typeface="Questrial"/>
              <a:sym typeface="Questrial"/>
            </a:endParaRPr>
          </a:p>
          <a:p>
            <a:pPr marL="0" marR="0" lvl="0" indent="0" algn="l" rtl="0">
              <a:lnSpc>
                <a:spcPct val="100000"/>
              </a:lnSpc>
              <a:spcBef>
                <a:spcPts val="0"/>
              </a:spcBef>
              <a:spcAft>
                <a:spcPts val="0"/>
              </a:spcAft>
              <a:buNone/>
            </a:pPr>
            <a:endParaRPr sz="3200" dirty="0">
              <a:solidFill>
                <a:srgbClr val="1E1E49"/>
              </a:solidFill>
              <a:latin typeface="Questrial"/>
              <a:ea typeface="Questrial"/>
              <a:cs typeface="Questrial"/>
              <a:sym typeface="Questrial"/>
            </a:endParaRPr>
          </a:p>
          <a:p>
            <a:pPr marL="0" marR="0" lvl="0" indent="0" algn="l" rtl="0">
              <a:lnSpc>
                <a:spcPct val="100000"/>
              </a:lnSpc>
              <a:spcBef>
                <a:spcPts val="0"/>
              </a:spcBef>
              <a:spcAft>
                <a:spcPts val="0"/>
              </a:spcAft>
              <a:buNone/>
            </a:pPr>
            <a:r>
              <a:rPr lang="en-US" sz="3200" dirty="0">
                <a:solidFill>
                  <a:srgbClr val="1E1E49"/>
                </a:solidFill>
                <a:latin typeface="Questrial"/>
                <a:ea typeface="Questrial"/>
                <a:cs typeface="Questrial"/>
                <a:sym typeface="Questrial"/>
              </a:rPr>
              <a:t>How do you do it?</a:t>
            </a:r>
            <a:endParaRPr sz="3200" dirty="0">
              <a:solidFill>
                <a:srgbClr val="1E1E49"/>
              </a:solidFill>
              <a:latin typeface="Questrial"/>
              <a:ea typeface="Questrial"/>
              <a:cs typeface="Questrial"/>
              <a:sym typeface="Questrial"/>
            </a:endParaRPr>
          </a:p>
        </p:txBody>
      </p:sp>
      <p:sp>
        <p:nvSpPr>
          <p:cNvPr id="257" name="Google Shape;257;p30"/>
          <p:cNvSpPr txBox="1">
            <a:spLocks noGrp="1"/>
          </p:cNvSpPr>
          <p:nvPr>
            <p:ph type="title"/>
          </p:nvPr>
        </p:nvSpPr>
        <p:spPr>
          <a:xfrm>
            <a:off x="2047875" y="194950"/>
            <a:ext cx="7513500" cy="1465500"/>
          </a:xfrm>
          <a:prstGeom prst="rect">
            <a:avLst/>
          </a:prstGeom>
          <a:noFill/>
          <a:ln>
            <a:noFill/>
          </a:ln>
        </p:spPr>
        <p:txBody>
          <a:bodyPr spcFirstLastPara="1" wrap="square" lIns="91425" tIns="45700" rIns="91425" bIns="45700" anchor="ctr" anchorCtr="0">
            <a:spAutoFit/>
          </a:bodyPr>
          <a:lstStyle/>
          <a:p>
            <a:pPr marL="0" lvl="0" indent="0" algn="l" rtl="0">
              <a:lnSpc>
                <a:spcPct val="102006"/>
              </a:lnSpc>
              <a:spcBef>
                <a:spcPts val="0"/>
              </a:spcBef>
              <a:spcAft>
                <a:spcPts val="0"/>
              </a:spcAft>
              <a:buClr>
                <a:schemeClr val="dk1"/>
              </a:buClr>
              <a:buSzPts val="5516"/>
              <a:buFont typeface="Arial"/>
              <a:buNone/>
            </a:pPr>
            <a:r>
              <a:rPr lang="en-US" dirty="0">
                <a:solidFill>
                  <a:srgbClr val="DE6D24"/>
                </a:solidFill>
                <a:latin typeface="Questrial"/>
                <a:ea typeface="Questrial"/>
                <a:cs typeface="Questrial"/>
                <a:sym typeface="Questrial"/>
              </a:rPr>
              <a:t>Building relationships before the meeting</a:t>
            </a:r>
            <a:endParaRPr dirty="0">
              <a:solidFill>
                <a:srgbClr val="DE6D24"/>
              </a:solidFill>
              <a:latin typeface="Questrial"/>
              <a:ea typeface="Questrial"/>
              <a:cs typeface="Questrial"/>
              <a:sym typeface="Questrial"/>
            </a:endParaRPr>
          </a:p>
        </p:txBody>
      </p:sp>
      <p:pic>
        <p:nvPicPr>
          <p:cNvPr id="258" name="Google Shape;258;p30"/>
          <p:cNvPicPr preferRelativeResize="0"/>
          <p:nvPr/>
        </p:nvPicPr>
        <p:blipFill>
          <a:blip r:embed="rId3">
            <a:alphaModFix/>
          </a:blip>
          <a:stretch>
            <a:fillRect/>
          </a:stretch>
        </p:blipFill>
        <p:spPr>
          <a:xfrm>
            <a:off x="7961850" y="1810513"/>
            <a:ext cx="3236976" cy="3236976"/>
          </a:xfrm>
          <a:prstGeom prst="rect">
            <a:avLst/>
          </a:prstGeom>
          <a:noFill/>
          <a:ln>
            <a:noFill/>
          </a:ln>
        </p:spPr>
      </p:pic>
      <p:pic>
        <p:nvPicPr>
          <p:cNvPr id="2" name="Google Shape;86;p15" title="1.png">
            <a:extLst>
              <a:ext uri="{FF2B5EF4-FFF2-40B4-BE49-F238E27FC236}">
                <a16:creationId xmlns:a16="http://schemas.microsoft.com/office/drawing/2014/main" id="{4DF2E579-8FEA-E075-3A47-70F8F0EC32AC}"/>
              </a:ext>
            </a:extLst>
          </p:cNvPr>
          <p:cNvPicPr preferRelativeResize="0"/>
          <p:nvPr/>
        </p:nvPicPr>
        <p:blipFill rotWithShape="1">
          <a:blip r:embed="rId4">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4F738AB3-CC89-E781-5FB8-19010B20000E}"/>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488345B8-634F-0666-72A9-DAEC379C6F5B}"/>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5">
                <a:alphaModFix/>
              </a:blip>
              <a:stretch>
                <a:fillRect/>
              </a:stretch>
            </a:blipFill>
            <a:ln>
              <a:noFill/>
            </a:ln>
          </p:spPr>
        </p:sp>
        <p:sp>
          <p:nvSpPr>
            <p:cNvPr id="5" name="Google Shape;89;p15">
              <a:extLst>
                <a:ext uri="{FF2B5EF4-FFF2-40B4-BE49-F238E27FC236}">
                  <a16:creationId xmlns:a16="http://schemas.microsoft.com/office/drawing/2014/main" id="{ED999867-3E90-28F0-AF5B-CCE36C77568B}"/>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1"/>
          <p:cNvSpPr txBox="1">
            <a:spLocks noGrp="1"/>
          </p:cNvSpPr>
          <p:nvPr>
            <p:ph type="title"/>
          </p:nvPr>
        </p:nvSpPr>
        <p:spPr>
          <a:xfrm>
            <a:off x="1531250" y="1843650"/>
            <a:ext cx="8652300" cy="2739900"/>
          </a:xfrm>
          <a:prstGeom prst="rect">
            <a:avLst/>
          </a:prstGeom>
        </p:spPr>
        <p:txBody>
          <a:bodyPr spcFirstLastPara="1" wrap="square" lIns="91425" tIns="45700" rIns="91425" bIns="45700" anchor="ctr" anchorCtr="0">
            <a:spAutoFit/>
          </a:bodyPr>
          <a:lstStyle/>
          <a:p>
            <a:pPr marL="0" lvl="0" indent="0" algn="l" rtl="0">
              <a:lnSpc>
                <a:spcPct val="115000"/>
              </a:lnSpc>
              <a:spcBef>
                <a:spcPts val="0"/>
              </a:spcBef>
              <a:spcAft>
                <a:spcPts val="0"/>
              </a:spcAft>
              <a:buNone/>
            </a:pPr>
            <a:r>
              <a:rPr lang="en-US" sz="8000" dirty="0">
                <a:solidFill>
                  <a:srgbClr val="1F497D"/>
                </a:solidFill>
                <a:latin typeface="Questrial"/>
                <a:ea typeface="Questrial"/>
                <a:cs typeface="Questrial"/>
                <a:sym typeface="Questrial"/>
              </a:rPr>
              <a:t>Barriers to family engagement</a:t>
            </a:r>
            <a:endParaRPr sz="8000" dirty="0">
              <a:solidFill>
                <a:srgbClr val="1F497D"/>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C70F7EB4-D512-875D-5678-C98C85353FAE}"/>
              </a:ext>
            </a:extLst>
          </p:cNvPr>
          <p:cNvPicPr preferRelativeResize="0"/>
          <p:nvPr/>
        </p:nvPicPr>
        <p:blipFill rotWithShape="1">
          <a:blip r:embed="rId3">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13B25638-01CF-7455-4981-9F8BA4704579}"/>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BAA5D1ED-B659-ADDF-9C54-474B12664055}"/>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4">
                <a:alphaModFix/>
              </a:blip>
              <a:stretch>
                <a:fillRect/>
              </a:stretch>
            </a:blipFill>
            <a:ln>
              <a:noFill/>
            </a:ln>
          </p:spPr>
        </p:sp>
        <p:sp>
          <p:nvSpPr>
            <p:cNvPr id="5" name="Google Shape;89;p15">
              <a:extLst>
                <a:ext uri="{FF2B5EF4-FFF2-40B4-BE49-F238E27FC236}">
                  <a16:creationId xmlns:a16="http://schemas.microsoft.com/office/drawing/2014/main" id="{DDEA45EE-4E4F-5507-FB35-18B0C7D02F7B}"/>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2065866" y="-11"/>
            <a:ext cx="91143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2005"/>
              </a:lnSpc>
              <a:spcBef>
                <a:spcPts val="0"/>
              </a:spcBef>
              <a:spcAft>
                <a:spcPts val="0"/>
              </a:spcAft>
              <a:buClr>
                <a:schemeClr val="dk1"/>
              </a:buClr>
              <a:buSzPts val="6132"/>
              <a:buFont typeface="Arial"/>
              <a:buNone/>
            </a:pPr>
            <a:r>
              <a:rPr lang="en-US" sz="6032" dirty="0">
                <a:solidFill>
                  <a:srgbClr val="DE6D24"/>
                </a:solidFill>
                <a:latin typeface="Questrial"/>
                <a:ea typeface="Questrial"/>
                <a:cs typeface="Questrial"/>
                <a:sym typeface="Questrial"/>
              </a:rPr>
              <a:t>Who is Exceptional Lives?</a:t>
            </a:r>
            <a:endParaRPr sz="4300" dirty="0"/>
          </a:p>
        </p:txBody>
      </p:sp>
      <p:sp>
        <p:nvSpPr>
          <p:cNvPr id="74" name="Google Shape;74;p14"/>
          <p:cNvSpPr txBox="1"/>
          <p:nvPr/>
        </p:nvSpPr>
        <p:spPr>
          <a:xfrm>
            <a:off x="433900" y="1375275"/>
            <a:ext cx="10746300" cy="4354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US" sz="2300" b="1" i="0" u="none" strike="noStrike" cap="none" dirty="0">
                <a:solidFill>
                  <a:srgbClr val="1E1E49"/>
                </a:solidFill>
                <a:latin typeface="Questrial"/>
                <a:ea typeface="Questrial"/>
                <a:cs typeface="Questrial"/>
                <a:sym typeface="Questrial"/>
              </a:rPr>
              <a:t>We support families and educators of children with disabilities so our kids can thrive.</a:t>
            </a:r>
            <a:endParaRPr sz="2300" b="1" i="0" u="none" strike="noStrike" cap="none" dirty="0">
              <a:solidFill>
                <a:srgbClr val="1E1E49"/>
              </a:solidFill>
              <a:latin typeface="Questrial"/>
              <a:ea typeface="Questrial"/>
              <a:cs typeface="Questrial"/>
              <a:sym typeface="Questrial"/>
            </a:endParaRPr>
          </a:p>
          <a:p>
            <a:pPr marL="0" marR="0" lvl="0" indent="0" algn="l" rtl="0">
              <a:lnSpc>
                <a:spcPct val="115000"/>
              </a:lnSpc>
              <a:spcBef>
                <a:spcPts val="0"/>
              </a:spcBef>
              <a:spcAft>
                <a:spcPts val="0"/>
              </a:spcAft>
              <a:buClr>
                <a:srgbClr val="000000"/>
              </a:buClr>
              <a:buSzPts val="1100"/>
              <a:buFont typeface="Arial"/>
              <a:buNone/>
            </a:pPr>
            <a:endParaRPr i="0" u="none" strike="noStrike" cap="none" dirty="0">
              <a:solidFill>
                <a:srgbClr val="1E1E49"/>
              </a:solidFill>
              <a:latin typeface="Questrial"/>
              <a:ea typeface="Questrial"/>
              <a:cs typeface="Questrial"/>
              <a:sym typeface="Questrial"/>
            </a:endParaRPr>
          </a:p>
          <a:p>
            <a:pPr marL="0" marR="0" lvl="0" indent="0" algn="l" rtl="0">
              <a:lnSpc>
                <a:spcPct val="115000"/>
              </a:lnSpc>
              <a:spcBef>
                <a:spcPts val="0"/>
              </a:spcBef>
              <a:spcAft>
                <a:spcPts val="0"/>
              </a:spcAft>
              <a:buClr>
                <a:srgbClr val="000000"/>
              </a:buClr>
              <a:buSzPts val="1100"/>
              <a:buFont typeface="Arial"/>
              <a:buNone/>
            </a:pPr>
            <a:r>
              <a:rPr lang="en-US" sz="2300" b="1" i="0" u="none" strike="noStrike" cap="none" dirty="0">
                <a:solidFill>
                  <a:srgbClr val="1E1E49"/>
                </a:solidFill>
                <a:latin typeface="Questrial"/>
                <a:ea typeface="Questrial"/>
                <a:cs typeface="Questrial"/>
                <a:sym typeface="Questrial"/>
              </a:rPr>
              <a:t>We provide clear guidance to families </a:t>
            </a:r>
            <a:r>
              <a:rPr lang="en-US" sz="2300" i="0" u="none" strike="noStrike" cap="none" dirty="0">
                <a:solidFill>
                  <a:srgbClr val="1E1E49"/>
                </a:solidFill>
                <a:latin typeface="Questrial"/>
                <a:ea typeface="Questrial"/>
                <a:cs typeface="Questrial"/>
                <a:sym typeface="Questrial"/>
              </a:rPr>
              <a:t>to help access</a:t>
            </a:r>
            <a:r>
              <a:rPr lang="en-US" sz="2300" b="1" i="0" u="none" strike="noStrike" cap="none" dirty="0">
                <a:solidFill>
                  <a:srgbClr val="1E1E49"/>
                </a:solidFill>
                <a:latin typeface="Questrial"/>
                <a:ea typeface="Questrial"/>
                <a:cs typeface="Questrial"/>
                <a:sym typeface="Questrial"/>
              </a:rPr>
              <a:t> </a:t>
            </a:r>
            <a:r>
              <a:rPr lang="en-US" sz="2300" i="0" u="none" strike="noStrike" cap="none" dirty="0">
                <a:solidFill>
                  <a:srgbClr val="1E1E49"/>
                </a:solidFill>
                <a:latin typeface="Questrial"/>
                <a:ea typeface="Questrial"/>
                <a:cs typeface="Questrial"/>
                <a:sym typeface="Questrial"/>
              </a:rPr>
              <a:t>resources, navigate school systems, communicate needs, and understand rights.</a:t>
            </a:r>
            <a:endParaRPr sz="2300" i="0" u="none" strike="noStrike" cap="none" dirty="0">
              <a:solidFill>
                <a:srgbClr val="1E1E49"/>
              </a:solidFill>
              <a:latin typeface="Questrial"/>
              <a:ea typeface="Questrial"/>
              <a:cs typeface="Questrial"/>
              <a:sym typeface="Questrial"/>
            </a:endParaRPr>
          </a:p>
          <a:p>
            <a:pPr marL="0" marR="0" lvl="0" indent="0" algn="l" rtl="0">
              <a:lnSpc>
                <a:spcPct val="115000"/>
              </a:lnSpc>
              <a:spcBef>
                <a:spcPts val="0"/>
              </a:spcBef>
              <a:spcAft>
                <a:spcPts val="0"/>
              </a:spcAft>
              <a:buClr>
                <a:srgbClr val="000000"/>
              </a:buClr>
              <a:buSzPts val="1100"/>
              <a:buFont typeface="Arial"/>
              <a:buNone/>
            </a:pPr>
            <a:endParaRPr i="0" u="none" strike="noStrike" cap="none" dirty="0">
              <a:solidFill>
                <a:srgbClr val="1E1E49"/>
              </a:solidFill>
              <a:latin typeface="Questrial"/>
              <a:ea typeface="Questrial"/>
              <a:cs typeface="Questrial"/>
              <a:sym typeface="Questrial"/>
            </a:endParaRPr>
          </a:p>
          <a:p>
            <a:pPr marL="0" marR="0" lvl="0" indent="0" algn="l" rtl="0">
              <a:lnSpc>
                <a:spcPct val="115000"/>
              </a:lnSpc>
              <a:spcBef>
                <a:spcPts val="0"/>
              </a:spcBef>
              <a:spcAft>
                <a:spcPts val="0"/>
              </a:spcAft>
              <a:buClr>
                <a:srgbClr val="000000"/>
              </a:buClr>
              <a:buSzPts val="1100"/>
              <a:buFont typeface="Arial"/>
              <a:buNone/>
            </a:pPr>
            <a:r>
              <a:rPr lang="en-US" sz="2300" b="1" i="0" u="none" strike="noStrike" cap="none" dirty="0">
                <a:solidFill>
                  <a:srgbClr val="1E1E49"/>
                </a:solidFill>
                <a:latin typeface="Questrial"/>
                <a:ea typeface="Questrial"/>
                <a:cs typeface="Questrial"/>
                <a:sym typeface="Questrial"/>
              </a:rPr>
              <a:t>We</a:t>
            </a:r>
            <a:r>
              <a:rPr lang="en-US" sz="2300" b="1" dirty="0">
                <a:solidFill>
                  <a:srgbClr val="1E1E49"/>
                </a:solidFill>
                <a:latin typeface="Questrial"/>
                <a:ea typeface="Questrial"/>
                <a:cs typeface="Questrial"/>
                <a:sym typeface="Questrial"/>
              </a:rPr>
              <a:t>’</a:t>
            </a:r>
            <a:r>
              <a:rPr lang="en-US" sz="2300" b="1" i="0" u="none" strike="noStrike" cap="none" dirty="0">
                <a:solidFill>
                  <a:srgbClr val="1E1E49"/>
                </a:solidFill>
                <a:latin typeface="Questrial"/>
                <a:ea typeface="Questrial"/>
                <a:cs typeface="Questrial"/>
                <a:sym typeface="Questrial"/>
              </a:rPr>
              <a:t>re a trusted partner for schools</a:t>
            </a:r>
            <a:r>
              <a:rPr lang="en-US" sz="2300" i="0" u="none" strike="noStrike" cap="none" dirty="0">
                <a:solidFill>
                  <a:srgbClr val="1E1E49"/>
                </a:solidFill>
                <a:latin typeface="Questrial"/>
                <a:ea typeface="Questrial"/>
                <a:cs typeface="Questrial"/>
                <a:sym typeface="Questrial"/>
              </a:rPr>
              <a:t>, </a:t>
            </a:r>
            <a:r>
              <a:rPr lang="en-US" sz="2300" dirty="0">
                <a:solidFill>
                  <a:srgbClr val="1E1E49"/>
                </a:solidFill>
                <a:latin typeface="Questrial"/>
                <a:ea typeface="Questrial"/>
                <a:cs typeface="Questrial"/>
                <a:sym typeface="Questrial"/>
              </a:rPr>
              <a:t>offering</a:t>
            </a:r>
            <a:r>
              <a:rPr lang="en-US" sz="2300" i="0" u="none" strike="noStrike" cap="none" dirty="0">
                <a:solidFill>
                  <a:srgbClr val="1E1E49"/>
                </a:solidFill>
                <a:latin typeface="Questrial"/>
                <a:ea typeface="Questrial"/>
                <a:cs typeface="Questrial"/>
                <a:sym typeface="Questrial"/>
              </a:rPr>
              <a:t> comprehensive staff training, communication and compliance support, and tools for fostering strong relationships between schools, families, and the community.</a:t>
            </a:r>
            <a:endParaRPr sz="2300" i="0" u="none" strike="noStrike" cap="none" dirty="0">
              <a:solidFill>
                <a:srgbClr val="1E1E49"/>
              </a:solidFill>
              <a:latin typeface="Questrial"/>
              <a:ea typeface="Questrial"/>
              <a:cs typeface="Questrial"/>
              <a:sym typeface="Questrial"/>
            </a:endParaRPr>
          </a:p>
          <a:p>
            <a:pPr marL="0" marR="0" lvl="0" indent="0" algn="l" rtl="0">
              <a:lnSpc>
                <a:spcPct val="115000"/>
              </a:lnSpc>
              <a:spcBef>
                <a:spcPts val="0"/>
              </a:spcBef>
              <a:spcAft>
                <a:spcPts val="0"/>
              </a:spcAft>
              <a:buClr>
                <a:srgbClr val="000000"/>
              </a:buClr>
              <a:buSzPts val="1100"/>
              <a:buFont typeface="Arial"/>
              <a:buNone/>
            </a:pPr>
            <a:endParaRPr i="0" u="none" strike="noStrike" cap="none" dirty="0">
              <a:solidFill>
                <a:srgbClr val="1E1E49"/>
              </a:solidFill>
              <a:latin typeface="Questrial"/>
              <a:ea typeface="Questrial"/>
              <a:cs typeface="Questrial"/>
              <a:sym typeface="Questrial"/>
            </a:endParaRPr>
          </a:p>
          <a:p>
            <a:pPr marL="0" marR="0" lvl="0" indent="0" algn="l" rtl="0">
              <a:lnSpc>
                <a:spcPct val="115000"/>
              </a:lnSpc>
              <a:spcBef>
                <a:spcPts val="0"/>
              </a:spcBef>
              <a:spcAft>
                <a:spcPts val="0"/>
              </a:spcAft>
              <a:buClr>
                <a:srgbClr val="000000"/>
              </a:buClr>
              <a:buSzPts val="1100"/>
              <a:buFont typeface="Arial"/>
              <a:buNone/>
            </a:pPr>
            <a:r>
              <a:rPr lang="en-US" sz="2300" i="0" u="none" strike="noStrike" cap="none" dirty="0">
                <a:solidFill>
                  <a:srgbClr val="1E1E49"/>
                </a:solidFill>
                <a:latin typeface="Questrial"/>
                <a:ea typeface="Questrial"/>
                <a:cs typeface="Questrial"/>
                <a:sym typeface="Questrial"/>
              </a:rPr>
              <a:t>By bridging the gap between families and education </a:t>
            </a:r>
            <a:r>
              <a:rPr lang="en-US" sz="2300" dirty="0">
                <a:solidFill>
                  <a:srgbClr val="1E1E49"/>
                </a:solidFill>
                <a:latin typeface="Questrial"/>
                <a:ea typeface="Questrial"/>
                <a:cs typeface="Questrial"/>
                <a:sym typeface="Questrial"/>
              </a:rPr>
              <a:t>teams,</a:t>
            </a:r>
            <a:r>
              <a:rPr lang="en-US" sz="2300" i="0" u="none" strike="noStrike" cap="none" dirty="0">
                <a:solidFill>
                  <a:srgbClr val="1E1E49"/>
                </a:solidFill>
                <a:latin typeface="Questrial"/>
                <a:ea typeface="Questrial"/>
                <a:cs typeface="Questrial"/>
                <a:sym typeface="Questrial"/>
              </a:rPr>
              <a:t> we ensure that every child </a:t>
            </a:r>
            <a:r>
              <a:rPr lang="en-US" sz="2300" dirty="0">
                <a:solidFill>
                  <a:srgbClr val="1E1E49"/>
                </a:solidFill>
                <a:latin typeface="Questrial"/>
                <a:ea typeface="Questrial"/>
                <a:cs typeface="Questrial"/>
                <a:sym typeface="Questrial"/>
              </a:rPr>
              <a:t>gets </a:t>
            </a:r>
            <a:r>
              <a:rPr lang="en-US" sz="2300" i="0" u="none" strike="noStrike" cap="none" dirty="0">
                <a:solidFill>
                  <a:srgbClr val="1E1E49"/>
                </a:solidFill>
                <a:latin typeface="Questrial"/>
                <a:ea typeface="Questrial"/>
                <a:cs typeface="Questrial"/>
                <a:sym typeface="Questrial"/>
              </a:rPr>
              <a:t>the care, attention, and opportunities they deserve</a:t>
            </a:r>
            <a:r>
              <a:rPr lang="en-US" sz="2300" dirty="0">
                <a:solidFill>
                  <a:srgbClr val="1E1E49"/>
                </a:solidFill>
                <a:latin typeface="Questrial"/>
                <a:ea typeface="Questrial"/>
                <a:cs typeface="Questrial"/>
                <a:sym typeface="Questrial"/>
              </a:rPr>
              <a:t>!</a:t>
            </a:r>
            <a:endParaRPr sz="2300" i="0" u="none" strike="noStrike" cap="none" dirty="0">
              <a:solidFill>
                <a:srgbClr val="1E1E49"/>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3F00BD14-8D4A-3AFB-3E7D-415E56AD0841}"/>
              </a:ext>
            </a:extLst>
          </p:cNvPr>
          <p:cNvPicPr preferRelativeResize="0"/>
          <p:nvPr/>
        </p:nvPicPr>
        <p:blipFill rotWithShape="1">
          <a:blip r:embed="rId3">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F527E95E-6EB5-D815-980B-2FFB52B057C5}"/>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8847003E-3BC7-494C-86D8-23841AA2682F}"/>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4">
                <a:alphaModFix/>
              </a:blip>
              <a:stretch>
                <a:fillRect/>
              </a:stretch>
            </a:blipFill>
            <a:ln>
              <a:noFill/>
            </a:ln>
          </p:spPr>
        </p:sp>
        <p:sp>
          <p:nvSpPr>
            <p:cNvPr id="5" name="Google Shape;89;p15">
              <a:extLst>
                <a:ext uri="{FF2B5EF4-FFF2-40B4-BE49-F238E27FC236}">
                  <a16:creationId xmlns:a16="http://schemas.microsoft.com/office/drawing/2014/main" id="{39328B99-3266-3F25-6DB4-6CF3A55D3158}"/>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2"/>
          <p:cNvSpPr txBox="1">
            <a:spLocks noGrp="1"/>
          </p:cNvSpPr>
          <p:nvPr>
            <p:ph type="title"/>
          </p:nvPr>
        </p:nvSpPr>
        <p:spPr>
          <a:xfrm>
            <a:off x="1668975" y="1351050"/>
            <a:ext cx="8910600" cy="4613100"/>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0"/>
              </a:spcBef>
              <a:spcAft>
                <a:spcPts val="0"/>
              </a:spcAft>
              <a:buClr>
                <a:schemeClr val="dk1"/>
              </a:buClr>
              <a:buSzPts val="6132"/>
              <a:buFont typeface="Arial"/>
              <a:buNone/>
            </a:pPr>
            <a:r>
              <a:rPr lang="en-US" sz="6600" dirty="0">
                <a:solidFill>
                  <a:srgbClr val="DE6D24"/>
                </a:solidFill>
                <a:latin typeface="Questrial"/>
                <a:ea typeface="Questrial"/>
                <a:cs typeface="Questrial"/>
                <a:sym typeface="Questrial"/>
              </a:rPr>
              <a:t>What barriers have you experienced in your efforts to engage families? </a:t>
            </a:r>
            <a:endParaRPr sz="6600" dirty="0">
              <a:solidFill>
                <a:srgbClr val="DE6D24"/>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8A55B2CA-B67A-5375-007B-229BCB4EAF1C}"/>
              </a:ext>
            </a:extLst>
          </p:cNvPr>
          <p:cNvPicPr preferRelativeResize="0"/>
          <p:nvPr/>
        </p:nvPicPr>
        <p:blipFill rotWithShape="1">
          <a:blip r:embed="rId3">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3D4F3B67-679A-8A41-9BE3-B8A4397DE652}"/>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20330D83-ED4E-F33E-BB6B-CDFA0209B49E}"/>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4">
                <a:alphaModFix/>
              </a:blip>
              <a:stretch>
                <a:fillRect/>
              </a:stretch>
            </a:blipFill>
            <a:ln>
              <a:noFill/>
            </a:ln>
          </p:spPr>
        </p:sp>
        <p:sp>
          <p:nvSpPr>
            <p:cNvPr id="5" name="Google Shape;89;p15">
              <a:extLst>
                <a:ext uri="{FF2B5EF4-FFF2-40B4-BE49-F238E27FC236}">
                  <a16:creationId xmlns:a16="http://schemas.microsoft.com/office/drawing/2014/main" id="{FEB064B3-FB2B-B69F-239F-97EED0DA7207}"/>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33" title="Screenshot 2025-09-09 at 11.36.43 AM.png"/>
          <p:cNvPicPr preferRelativeResize="0"/>
          <p:nvPr/>
        </p:nvPicPr>
        <p:blipFill>
          <a:blip r:embed="rId3">
            <a:alphaModFix/>
          </a:blip>
          <a:stretch>
            <a:fillRect/>
          </a:stretch>
        </p:blipFill>
        <p:spPr>
          <a:xfrm>
            <a:off x="1077700" y="2381250"/>
            <a:ext cx="1747150" cy="1657350"/>
          </a:xfrm>
          <a:prstGeom prst="rect">
            <a:avLst/>
          </a:prstGeom>
          <a:noFill/>
          <a:ln>
            <a:noFill/>
          </a:ln>
        </p:spPr>
      </p:pic>
      <p:sp>
        <p:nvSpPr>
          <p:cNvPr id="287" name="Google Shape;287;p33"/>
          <p:cNvSpPr txBox="1">
            <a:spLocks noGrp="1"/>
          </p:cNvSpPr>
          <p:nvPr>
            <p:ph type="title"/>
          </p:nvPr>
        </p:nvSpPr>
        <p:spPr>
          <a:xfrm>
            <a:off x="2066524" y="194939"/>
            <a:ext cx="9132300" cy="7020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en-US" dirty="0">
                <a:solidFill>
                  <a:srgbClr val="DE6D24"/>
                </a:solidFill>
                <a:latin typeface="Questrial"/>
                <a:ea typeface="Questrial"/>
                <a:cs typeface="Questrial"/>
                <a:sym typeface="Questrial"/>
              </a:rPr>
              <a:t>Barriers to Family Engagement</a:t>
            </a:r>
            <a:endParaRPr dirty="0">
              <a:solidFill>
                <a:srgbClr val="DE6D24"/>
              </a:solidFill>
              <a:latin typeface="Questrial"/>
              <a:ea typeface="Questrial"/>
              <a:cs typeface="Questrial"/>
              <a:sym typeface="Questrial"/>
            </a:endParaRPr>
          </a:p>
        </p:txBody>
      </p:sp>
      <p:pic>
        <p:nvPicPr>
          <p:cNvPr id="288" name="Google Shape;288;p33" title="Screenshot 2025-09-09 at 11.38.34 AM.png"/>
          <p:cNvPicPr preferRelativeResize="0"/>
          <p:nvPr/>
        </p:nvPicPr>
        <p:blipFill>
          <a:blip r:embed="rId4">
            <a:alphaModFix/>
          </a:blip>
          <a:stretch>
            <a:fillRect/>
          </a:stretch>
        </p:blipFill>
        <p:spPr>
          <a:xfrm>
            <a:off x="3265700" y="2381260"/>
            <a:ext cx="2490075" cy="1810075"/>
          </a:xfrm>
          <a:prstGeom prst="rect">
            <a:avLst/>
          </a:prstGeom>
          <a:noFill/>
          <a:ln>
            <a:noFill/>
          </a:ln>
        </p:spPr>
      </p:pic>
      <p:pic>
        <p:nvPicPr>
          <p:cNvPr id="289" name="Google Shape;289;p33" title="Screenshot 2025-09-09 at 11.40.05 AM.png"/>
          <p:cNvPicPr preferRelativeResize="0"/>
          <p:nvPr/>
        </p:nvPicPr>
        <p:blipFill rotWithShape="1">
          <a:blip r:embed="rId5">
            <a:alphaModFix/>
          </a:blip>
          <a:srcRect l="18659"/>
          <a:stretch/>
        </p:blipFill>
        <p:spPr>
          <a:xfrm>
            <a:off x="6055175" y="2345600"/>
            <a:ext cx="2490074" cy="1881368"/>
          </a:xfrm>
          <a:prstGeom prst="rect">
            <a:avLst/>
          </a:prstGeom>
          <a:noFill/>
          <a:ln>
            <a:noFill/>
          </a:ln>
        </p:spPr>
      </p:pic>
      <p:pic>
        <p:nvPicPr>
          <p:cNvPr id="290" name="Google Shape;290;p33" title="Screenshot 2025-09-09 at 11.43.04 AM.png"/>
          <p:cNvPicPr preferRelativeResize="0"/>
          <p:nvPr/>
        </p:nvPicPr>
        <p:blipFill>
          <a:blip r:embed="rId6">
            <a:alphaModFix/>
          </a:blip>
          <a:stretch>
            <a:fillRect/>
          </a:stretch>
        </p:blipFill>
        <p:spPr>
          <a:xfrm>
            <a:off x="8729724" y="2488323"/>
            <a:ext cx="2490075" cy="1645221"/>
          </a:xfrm>
          <a:prstGeom prst="rect">
            <a:avLst/>
          </a:prstGeom>
          <a:noFill/>
          <a:ln>
            <a:noFill/>
          </a:ln>
        </p:spPr>
      </p:pic>
      <p:sp>
        <p:nvSpPr>
          <p:cNvPr id="291" name="Google Shape;291;p33"/>
          <p:cNvSpPr txBox="1"/>
          <p:nvPr/>
        </p:nvSpPr>
        <p:spPr>
          <a:xfrm>
            <a:off x="1077700" y="4191325"/>
            <a:ext cx="15375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a:solidFill>
                  <a:srgbClr val="1E1E49"/>
                </a:solidFill>
                <a:latin typeface="Questrial"/>
                <a:ea typeface="Questrial"/>
                <a:cs typeface="Questrial"/>
                <a:sym typeface="Questrial"/>
              </a:rPr>
              <a:t>Time</a:t>
            </a:r>
            <a:endParaRPr sz="3200">
              <a:solidFill>
                <a:srgbClr val="1E1E49"/>
              </a:solidFill>
              <a:latin typeface="Questrial"/>
              <a:ea typeface="Questrial"/>
              <a:cs typeface="Questrial"/>
              <a:sym typeface="Questrial"/>
            </a:endParaRPr>
          </a:p>
        </p:txBody>
      </p:sp>
      <p:sp>
        <p:nvSpPr>
          <p:cNvPr id="292" name="Google Shape;292;p33"/>
          <p:cNvSpPr txBox="1"/>
          <p:nvPr/>
        </p:nvSpPr>
        <p:spPr>
          <a:xfrm>
            <a:off x="3537850" y="4191325"/>
            <a:ext cx="2160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a:solidFill>
                  <a:srgbClr val="1E1E49"/>
                </a:solidFill>
                <a:latin typeface="Questrial"/>
                <a:ea typeface="Questrial"/>
                <a:cs typeface="Questrial"/>
                <a:sym typeface="Questrial"/>
              </a:rPr>
              <a:t>Resources</a:t>
            </a:r>
            <a:endParaRPr sz="3200">
              <a:solidFill>
                <a:srgbClr val="1E1E49"/>
              </a:solidFill>
              <a:latin typeface="Questrial"/>
              <a:ea typeface="Questrial"/>
              <a:cs typeface="Questrial"/>
              <a:sym typeface="Questrial"/>
            </a:endParaRPr>
          </a:p>
        </p:txBody>
      </p:sp>
      <p:sp>
        <p:nvSpPr>
          <p:cNvPr id="293" name="Google Shape;293;p33"/>
          <p:cNvSpPr txBox="1"/>
          <p:nvPr/>
        </p:nvSpPr>
        <p:spPr>
          <a:xfrm>
            <a:off x="6428025" y="4226975"/>
            <a:ext cx="15375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a:solidFill>
                  <a:srgbClr val="1E1E49"/>
                </a:solidFill>
                <a:latin typeface="Questrial"/>
                <a:ea typeface="Questrial"/>
                <a:cs typeface="Questrial"/>
                <a:sym typeface="Questrial"/>
              </a:rPr>
              <a:t>Worry</a:t>
            </a:r>
            <a:endParaRPr sz="3200">
              <a:solidFill>
                <a:srgbClr val="1E1E49"/>
              </a:solidFill>
              <a:latin typeface="Questrial"/>
              <a:ea typeface="Questrial"/>
              <a:cs typeface="Questrial"/>
              <a:sym typeface="Questrial"/>
            </a:endParaRPr>
          </a:p>
        </p:txBody>
      </p:sp>
      <p:sp>
        <p:nvSpPr>
          <p:cNvPr id="294" name="Google Shape;294;p33"/>
          <p:cNvSpPr txBox="1"/>
          <p:nvPr/>
        </p:nvSpPr>
        <p:spPr>
          <a:xfrm>
            <a:off x="8613250" y="4191325"/>
            <a:ext cx="26067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a:solidFill>
                  <a:srgbClr val="1E1E49"/>
                </a:solidFill>
                <a:latin typeface="Questrial"/>
                <a:ea typeface="Questrial"/>
                <a:cs typeface="Questrial"/>
                <a:sym typeface="Questrial"/>
              </a:rPr>
              <a:t>Lack of participation</a:t>
            </a:r>
            <a:endParaRPr sz="3200">
              <a:solidFill>
                <a:srgbClr val="1E1E49"/>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0AA3241F-D704-775F-0CF7-17775A9DD39D}"/>
              </a:ext>
            </a:extLst>
          </p:cNvPr>
          <p:cNvPicPr preferRelativeResize="0"/>
          <p:nvPr/>
        </p:nvPicPr>
        <p:blipFill rotWithShape="1">
          <a:blip r:embed="rId7">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261A3C4E-8EA3-057E-2FC2-EFBB78ABA425}"/>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08A00A36-65E6-EFCC-78FB-D3CA7CCBACFB}"/>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8">
                <a:alphaModFix/>
              </a:blip>
              <a:stretch>
                <a:fillRect/>
              </a:stretch>
            </a:blipFill>
            <a:ln>
              <a:noFill/>
            </a:ln>
          </p:spPr>
        </p:sp>
        <p:sp>
          <p:nvSpPr>
            <p:cNvPr id="5" name="Google Shape;89;p15">
              <a:extLst>
                <a:ext uri="{FF2B5EF4-FFF2-40B4-BE49-F238E27FC236}">
                  <a16:creationId xmlns:a16="http://schemas.microsoft.com/office/drawing/2014/main" id="{30F6F10D-EA14-6CA4-AF28-CCE4B76C2128}"/>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4"/>
          <p:cNvSpPr txBox="1">
            <a:spLocks noGrp="1"/>
          </p:cNvSpPr>
          <p:nvPr>
            <p:ph type="title"/>
          </p:nvPr>
        </p:nvSpPr>
        <p:spPr>
          <a:xfrm>
            <a:off x="1753850" y="1535700"/>
            <a:ext cx="8896500" cy="4202100"/>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0"/>
              </a:spcBef>
              <a:spcAft>
                <a:spcPts val="0"/>
              </a:spcAft>
              <a:buClr>
                <a:schemeClr val="dk1"/>
              </a:buClr>
              <a:buSzPts val="6132"/>
              <a:buFont typeface="Arial"/>
              <a:buNone/>
            </a:pPr>
            <a:r>
              <a:rPr lang="en-US" sz="6000">
                <a:solidFill>
                  <a:srgbClr val="DE6D24"/>
                </a:solidFill>
                <a:latin typeface="Questrial"/>
                <a:ea typeface="Questrial"/>
                <a:cs typeface="Questrial"/>
                <a:sym typeface="Questrial"/>
              </a:rPr>
              <a:t>We must think differently about how we engage families in Special Education!</a:t>
            </a:r>
            <a:r>
              <a:rPr lang="en-US" sz="6000">
                <a:solidFill>
                  <a:srgbClr val="1F497D"/>
                </a:solidFill>
                <a:latin typeface="Questrial"/>
                <a:ea typeface="Questrial"/>
                <a:cs typeface="Questrial"/>
                <a:sym typeface="Questrial"/>
              </a:rPr>
              <a:t> </a:t>
            </a:r>
            <a:endParaRPr sz="6000">
              <a:solidFill>
                <a:srgbClr val="1F497D"/>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A6248D7F-0628-5BE1-584E-6E43016AA37E}"/>
              </a:ext>
            </a:extLst>
          </p:cNvPr>
          <p:cNvPicPr preferRelativeResize="0"/>
          <p:nvPr/>
        </p:nvPicPr>
        <p:blipFill rotWithShape="1">
          <a:blip r:embed="rId3">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19D50B9D-70E0-E713-CB40-591F206AD7CE}"/>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3FA3F5BE-B06D-5750-A1FD-7462CAAB1A41}"/>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4">
                <a:alphaModFix/>
              </a:blip>
              <a:stretch>
                <a:fillRect/>
              </a:stretch>
            </a:blipFill>
            <a:ln>
              <a:noFill/>
            </a:ln>
          </p:spPr>
        </p:sp>
        <p:sp>
          <p:nvSpPr>
            <p:cNvPr id="5" name="Google Shape;89;p15">
              <a:extLst>
                <a:ext uri="{FF2B5EF4-FFF2-40B4-BE49-F238E27FC236}">
                  <a16:creationId xmlns:a16="http://schemas.microsoft.com/office/drawing/2014/main" id="{82184E25-7FCF-FFB4-40D5-6EF305C011BB}"/>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5"/>
          <p:cNvSpPr txBox="1">
            <a:spLocks noGrp="1"/>
          </p:cNvSpPr>
          <p:nvPr>
            <p:ph type="title"/>
          </p:nvPr>
        </p:nvSpPr>
        <p:spPr>
          <a:xfrm>
            <a:off x="895325" y="1535700"/>
            <a:ext cx="7265700" cy="3140100"/>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0"/>
              </a:spcBef>
              <a:spcAft>
                <a:spcPts val="0"/>
              </a:spcAft>
              <a:buClr>
                <a:schemeClr val="dk1"/>
              </a:buClr>
              <a:buSzPts val="6132"/>
              <a:buFont typeface="Arial"/>
              <a:buNone/>
            </a:pPr>
            <a:r>
              <a:rPr lang="en-US" sz="6000">
                <a:solidFill>
                  <a:srgbClr val="1F497D"/>
                </a:solidFill>
                <a:latin typeface="Questrial"/>
                <a:ea typeface="Questrial"/>
                <a:cs typeface="Questrial"/>
                <a:sym typeface="Questrial"/>
              </a:rPr>
              <a:t>Re-imagining family engagement in Special Education</a:t>
            </a:r>
            <a:endParaRPr sz="6000">
              <a:solidFill>
                <a:srgbClr val="1F497D"/>
              </a:solidFill>
              <a:latin typeface="Questrial"/>
              <a:ea typeface="Questrial"/>
              <a:cs typeface="Questrial"/>
              <a:sym typeface="Questrial"/>
            </a:endParaRPr>
          </a:p>
        </p:txBody>
      </p:sp>
      <p:pic>
        <p:nvPicPr>
          <p:cNvPr id="313" name="Google Shape;313;p35"/>
          <p:cNvPicPr preferRelativeResize="0"/>
          <p:nvPr/>
        </p:nvPicPr>
        <p:blipFill>
          <a:blip r:embed="rId3">
            <a:alphaModFix/>
          </a:blip>
          <a:stretch>
            <a:fillRect/>
          </a:stretch>
        </p:blipFill>
        <p:spPr>
          <a:xfrm>
            <a:off x="8239800" y="1810513"/>
            <a:ext cx="3236976" cy="3236976"/>
          </a:xfrm>
          <a:prstGeom prst="rect">
            <a:avLst/>
          </a:prstGeom>
          <a:noFill/>
          <a:ln>
            <a:noFill/>
          </a:ln>
        </p:spPr>
      </p:pic>
      <p:pic>
        <p:nvPicPr>
          <p:cNvPr id="2" name="Google Shape;86;p15" title="1.png">
            <a:extLst>
              <a:ext uri="{FF2B5EF4-FFF2-40B4-BE49-F238E27FC236}">
                <a16:creationId xmlns:a16="http://schemas.microsoft.com/office/drawing/2014/main" id="{8461CBE4-2CDD-BB4C-9B80-23C8C6CF033F}"/>
              </a:ext>
            </a:extLst>
          </p:cNvPr>
          <p:cNvPicPr preferRelativeResize="0"/>
          <p:nvPr/>
        </p:nvPicPr>
        <p:blipFill rotWithShape="1">
          <a:blip r:embed="rId4">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A7840BD3-2D80-F858-1BE1-93D6FCC37DBE}"/>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8317DDB0-51BA-4AC0-1D88-938E17B7F265}"/>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5">
                <a:alphaModFix/>
              </a:blip>
              <a:stretch>
                <a:fillRect/>
              </a:stretch>
            </a:blipFill>
            <a:ln>
              <a:noFill/>
            </a:ln>
          </p:spPr>
        </p:sp>
        <p:sp>
          <p:nvSpPr>
            <p:cNvPr id="5" name="Google Shape;89;p15">
              <a:extLst>
                <a:ext uri="{FF2B5EF4-FFF2-40B4-BE49-F238E27FC236}">
                  <a16:creationId xmlns:a16="http://schemas.microsoft.com/office/drawing/2014/main" id="{2088462D-78DC-B8D0-F54A-843AE098CC15}"/>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21"/>
        <p:cNvGrpSpPr/>
        <p:nvPr/>
      </p:nvGrpSpPr>
      <p:grpSpPr>
        <a:xfrm>
          <a:off x="0" y="0"/>
          <a:ext cx="0" cy="0"/>
          <a:chOff x="0" y="0"/>
          <a:chExt cx="0" cy="0"/>
        </a:xfrm>
      </p:grpSpPr>
      <p:pic>
        <p:nvPicPr>
          <p:cNvPr id="322" name="Google Shape;322;p36" title="Screenshot 2025-04-08 at 2.40.37 PM.png"/>
          <p:cNvPicPr preferRelativeResize="0"/>
          <p:nvPr/>
        </p:nvPicPr>
        <p:blipFill>
          <a:blip r:embed="rId3">
            <a:alphaModFix/>
          </a:blip>
          <a:stretch>
            <a:fillRect/>
          </a:stretch>
        </p:blipFill>
        <p:spPr>
          <a:xfrm>
            <a:off x="9102544" y="1795766"/>
            <a:ext cx="2987306" cy="2655384"/>
          </a:xfrm>
          <a:prstGeom prst="rect">
            <a:avLst/>
          </a:prstGeom>
          <a:noFill/>
          <a:ln>
            <a:noFill/>
          </a:ln>
        </p:spPr>
      </p:pic>
      <p:sp>
        <p:nvSpPr>
          <p:cNvPr id="323" name="Google Shape;323;p36"/>
          <p:cNvSpPr txBox="1">
            <a:spLocks noGrp="1"/>
          </p:cNvSpPr>
          <p:nvPr>
            <p:ph type="title"/>
          </p:nvPr>
        </p:nvSpPr>
        <p:spPr>
          <a:xfrm>
            <a:off x="1908825" y="188930"/>
            <a:ext cx="9534000" cy="646290"/>
          </a:xfrm>
          <a:prstGeom prst="rect">
            <a:avLst/>
          </a:prstGeom>
        </p:spPr>
        <p:txBody>
          <a:bodyPr spcFirstLastPara="1" wrap="square" lIns="91425" tIns="45700" rIns="91425" bIns="45700" anchor="ctr" anchorCtr="0">
            <a:spAutoFit/>
          </a:bodyPr>
          <a:lstStyle/>
          <a:p>
            <a:pPr marL="0" lvl="0" indent="0" algn="l" rtl="0">
              <a:spcBef>
                <a:spcPts val="0"/>
              </a:spcBef>
              <a:spcAft>
                <a:spcPts val="0"/>
              </a:spcAft>
              <a:buSzPts val="700"/>
              <a:buNone/>
            </a:pPr>
            <a:r>
              <a:rPr lang="en-US" sz="4000" dirty="0">
                <a:solidFill>
                  <a:srgbClr val="DE6D24"/>
                </a:solidFill>
                <a:latin typeface="Questrial"/>
                <a:ea typeface="Questrial"/>
                <a:cs typeface="Questrial"/>
                <a:sym typeface="Questrial"/>
              </a:rPr>
              <a:t>How Do We Build Trust With Families?</a:t>
            </a:r>
            <a:endParaRPr sz="4000" dirty="0">
              <a:solidFill>
                <a:srgbClr val="DE6D24"/>
              </a:solidFill>
              <a:latin typeface="Questrial"/>
              <a:ea typeface="Questrial"/>
              <a:cs typeface="Questrial"/>
              <a:sym typeface="Questrial"/>
            </a:endParaRPr>
          </a:p>
        </p:txBody>
      </p:sp>
      <p:pic>
        <p:nvPicPr>
          <p:cNvPr id="324" name="Google Shape;324;p36" title="Screenshot 2025-04-08 at 1.57.50 PM.png"/>
          <p:cNvPicPr preferRelativeResize="0"/>
          <p:nvPr/>
        </p:nvPicPr>
        <p:blipFill>
          <a:blip r:embed="rId4">
            <a:alphaModFix/>
          </a:blip>
          <a:stretch>
            <a:fillRect/>
          </a:stretch>
        </p:blipFill>
        <p:spPr>
          <a:xfrm>
            <a:off x="102150" y="1932183"/>
            <a:ext cx="2849683" cy="2382533"/>
          </a:xfrm>
          <a:prstGeom prst="rect">
            <a:avLst/>
          </a:prstGeom>
          <a:noFill/>
          <a:ln>
            <a:noFill/>
          </a:ln>
        </p:spPr>
      </p:pic>
      <p:pic>
        <p:nvPicPr>
          <p:cNvPr id="325" name="Google Shape;325;p36" title="Screenshot 2025-04-08 at 1.58.11 PM.png"/>
          <p:cNvPicPr preferRelativeResize="0"/>
          <p:nvPr/>
        </p:nvPicPr>
        <p:blipFill>
          <a:blip r:embed="rId5">
            <a:alphaModFix/>
          </a:blip>
          <a:stretch>
            <a:fillRect/>
          </a:stretch>
        </p:blipFill>
        <p:spPr>
          <a:xfrm>
            <a:off x="3079225" y="1795758"/>
            <a:ext cx="3170987" cy="2655383"/>
          </a:xfrm>
          <a:prstGeom prst="rect">
            <a:avLst/>
          </a:prstGeom>
          <a:noFill/>
          <a:ln>
            <a:noFill/>
          </a:ln>
        </p:spPr>
      </p:pic>
      <p:pic>
        <p:nvPicPr>
          <p:cNvPr id="326" name="Google Shape;326;p36" title="Screenshot 2025-04-08 at 1.58.47 PM.png"/>
          <p:cNvPicPr preferRelativeResize="0"/>
          <p:nvPr/>
        </p:nvPicPr>
        <p:blipFill>
          <a:blip r:embed="rId6">
            <a:alphaModFix/>
          </a:blip>
          <a:stretch>
            <a:fillRect/>
          </a:stretch>
        </p:blipFill>
        <p:spPr>
          <a:xfrm>
            <a:off x="6080350" y="1795750"/>
            <a:ext cx="3170983" cy="2954776"/>
          </a:xfrm>
          <a:prstGeom prst="rect">
            <a:avLst/>
          </a:prstGeom>
          <a:noFill/>
          <a:ln>
            <a:noFill/>
          </a:ln>
        </p:spPr>
      </p:pic>
      <p:sp>
        <p:nvSpPr>
          <p:cNvPr id="327" name="Google Shape;327;p36"/>
          <p:cNvSpPr txBox="1"/>
          <p:nvPr/>
        </p:nvSpPr>
        <p:spPr>
          <a:xfrm>
            <a:off x="315692" y="4593317"/>
            <a:ext cx="2422500" cy="12315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400">
                <a:solidFill>
                  <a:srgbClr val="1E1E49"/>
                </a:solidFill>
                <a:latin typeface="Questrial"/>
                <a:ea typeface="Questrial"/>
                <a:cs typeface="Questrial"/>
                <a:sym typeface="Questrial"/>
              </a:rPr>
              <a:t>Become a reliable source of information</a:t>
            </a:r>
            <a:endParaRPr sz="2400">
              <a:solidFill>
                <a:srgbClr val="1E1E49"/>
              </a:solidFill>
              <a:latin typeface="Questrial"/>
              <a:ea typeface="Questrial"/>
              <a:cs typeface="Questrial"/>
              <a:sym typeface="Questrial"/>
            </a:endParaRPr>
          </a:p>
        </p:txBody>
      </p:sp>
      <p:sp>
        <p:nvSpPr>
          <p:cNvPr id="328" name="Google Shape;328;p36"/>
          <p:cNvSpPr txBox="1"/>
          <p:nvPr/>
        </p:nvSpPr>
        <p:spPr>
          <a:xfrm>
            <a:off x="3453417" y="4593317"/>
            <a:ext cx="2422500" cy="12315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400">
                <a:solidFill>
                  <a:srgbClr val="1E1E49"/>
                </a:solidFill>
                <a:latin typeface="Questrial"/>
                <a:ea typeface="Questrial"/>
                <a:cs typeface="Questrial"/>
                <a:sym typeface="Questrial"/>
              </a:rPr>
              <a:t>Provide opportunities for feedback </a:t>
            </a:r>
            <a:endParaRPr sz="2400">
              <a:solidFill>
                <a:srgbClr val="1E1E49"/>
              </a:solidFill>
              <a:latin typeface="Questrial"/>
              <a:ea typeface="Questrial"/>
              <a:cs typeface="Questrial"/>
              <a:sym typeface="Questrial"/>
            </a:endParaRPr>
          </a:p>
        </p:txBody>
      </p:sp>
      <p:sp>
        <p:nvSpPr>
          <p:cNvPr id="329" name="Google Shape;329;p36"/>
          <p:cNvSpPr txBox="1"/>
          <p:nvPr/>
        </p:nvSpPr>
        <p:spPr>
          <a:xfrm>
            <a:off x="6250217" y="4593317"/>
            <a:ext cx="2422500" cy="12315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400">
                <a:solidFill>
                  <a:srgbClr val="1E1E49"/>
                </a:solidFill>
                <a:latin typeface="Questrial"/>
                <a:ea typeface="Questrial"/>
                <a:cs typeface="Questrial"/>
                <a:sym typeface="Questrial"/>
              </a:rPr>
              <a:t>Offer networking and support opportunities</a:t>
            </a:r>
            <a:endParaRPr sz="2400">
              <a:solidFill>
                <a:srgbClr val="1E1E49"/>
              </a:solidFill>
              <a:latin typeface="Questrial"/>
              <a:ea typeface="Questrial"/>
              <a:cs typeface="Questrial"/>
              <a:sym typeface="Questrial"/>
            </a:endParaRPr>
          </a:p>
        </p:txBody>
      </p:sp>
      <p:sp>
        <p:nvSpPr>
          <p:cNvPr id="330" name="Google Shape;330;p36"/>
          <p:cNvSpPr txBox="1"/>
          <p:nvPr/>
        </p:nvSpPr>
        <p:spPr>
          <a:xfrm>
            <a:off x="9251333" y="4593317"/>
            <a:ext cx="2422500" cy="12315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400">
                <a:solidFill>
                  <a:srgbClr val="1E1E49"/>
                </a:solidFill>
                <a:latin typeface="Questrial"/>
                <a:ea typeface="Questrial"/>
                <a:cs typeface="Questrial"/>
                <a:sym typeface="Questrial"/>
              </a:rPr>
              <a:t>Conduct collaborative IEP meetings</a:t>
            </a:r>
            <a:endParaRPr sz="2400">
              <a:solidFill>
                <a:srgbClr val="1E1E49"/>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CA299599-DE7F-D900-F4C0-0930D7AC94A5}"/>
              </a:ext>
            </a:extLst>
          </p:cNvPr>
          <p:cNvPicPr preferRelativeResize="0"/>
          <p:nvPr/>
        </p:nvPicPr>
        <p:blipFill rotWithShape="1">
          <a:blip r:embed="rId7">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46DF8544-3BCF-828D-335F-8ECF211C865D}"/>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30DAE370-BE13-1A8F-B1C2-E5C053ADBA84}"/>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8">
                <a:alphaModFix/>
              </a:blip>
              <a:stretch>
                <a:fillRect/>
              </a:stretch>
            </a:blipFill>
            <a:ln>
              <a:noFill/>
            </a:ln>
          </p:spPr>
        </p:sp>
        <p:sp>
          <p:nvSpPr>
            <p:cNvPr id="5" name="Google Shape;89;p15">
              <a:extLst>
                <a:ext uri="{FF2B5EF4-FFF2-40B4-BE49-F238E27FC236}">
                  <a16:creationId xmlns:a16="http://schemas.microsoft.com/office/drawing/2014/main" id="{3BD37FB5-B35B-68A6-A509-650B481F7467}"/>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37"/>
          <p:cNvPicPr preferRelativeResize="0"/>
          <p:nvPr/>
        </p:nvPicPr>
        <p:blipFill>
          <a:blip r:embed="rId3">
            <a:alphaModFix/>
          </a:blip>
          <a:stretch>
            <a:fillRect/>
          </a:stretch>
        </p:blipFill>
        <p:spPr>
          <a:xfrm>
            <a:off x="8500338" y="1810538"/>
            <a:ext cx="3236976" cy="3236976"/>
          </a:xfrm>
          <a:prstGeom prst="rect">
            <a:avLst/>
          </a:prstGeom>
          <a:noFill/>
          <a:ln>
            <a:noFill/>
          </a:ln>
        </p:spPr>
      </p:pic>
      <p:sp>
        <p:nvSpPr>
          <p:cNvPr id="340" name="Google Shape;340;p37"/>
          <p:cNvSpPr txBox="1">
            <a:spLocks noGrp="1"/>
          </p:cNvSpPr>
          <p:nvPr>
            <p:ph type="title"/>
          </p:nvPr>
        </p:nvSpPr>
        <p:spPr>
          <a:xfrm>
            <a:off x="457200" y="2011350"/>
            <a:ext cx="8486400" cy="2835300"/>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0"/>
              </a:spcBef>
              <a:spcAft>
                <a:spcPts val="0"/>
              </a:spcAft>
              <a:buClr>
                <a:schemeClr val="dk1"/>
              </a:buClr>
              <a:buSzPts val="6132"/>
              <a:buFont typeface="Arial"/>
              <a:buNone/>
            </a:pPr>
            <a:r>
              <a:rPr lang="en-US" sz="5400">
                <a:solidFill>
                  <a:srgbClr val="DE6D24"/>
                </a:solidFill>
                <a:latin typeface="Questrial"/>
                <a:ea typeface="Questrial"/>
                <a:cs typeface="Questrial"/>
                <a:sym typeface="Questrial"/>
              </a:rPr>
              <a:t>Every communication is an opportunity to build trust or lose trust.</a:t>
            </a:r>
            <a:endParaRPr sz="5400">
              <a:solidFill>
                <a:srgbClr val="DE6D24"/>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F525321C-9681-AEBA-D588-F74888987439}"/>
              </a:ext>
            </a:extLst>
          </p:cNvPr>
          <p:cNvPicPr preferRelativeResize="0"/>
          <p:nvPr/>
        </p:nvPicPr>
        <p:blipFill rotWithShape="1">
          <a:blip r:embed="rId4">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A572E005-C37D-6E44-B68C-0D8F67B542FF}"/>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184981BA-059D-1359-CCEE-39467ED2E22B}"/>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5">
                <a:alphaModFix/>
              </a:blip>
              <a:stretch>
                <a:fillRect/>
              </a:stretch>
            </a:blipFill>
            <a:ln>
              <a:noFill/>
            </a:ln>
          </p:spPr>
        </p:sp>
        <p:sp>
          <p:nvSpPr>
            <p:cNvPr id="5" name="Google Shape;89;p15">
              <a:extLst>
                <a:ext uri="{FF2B5EF4-FFF2-40B4-BE49-F238E27FC236}">
                  <a16:creationId xmlns:a16="http://schemas.microsoft.com/office/drawing/2014/main" id="{00FDD701-6361-94D5-8757-E485930C585A}"/>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8"/>
          <p:cNvSpPr txBox="1">
            <a:spLocks noGrp="1"/>
          </p:cNvSpPr>
          <p:nvPr>
            <p:ph type="title"/>
          </p:nvPr>
        </p:nvSpPr>
        <p:spPr>
          <a:xfrm>
            <a:off x="2047875" y="234400"/>
            <a:ext cx="9429000" cy="708000"/>
          </a:xfrm>
          <a:prstGeom prst="rect">
            <a:avLst/>
          </a:prstGeom>
          <a:noFill/>
          <a:ln>
            <a:noFill/>
          </a:ln>
        </p:spPr>
        <p:txBody>
          <a:bodyPr spcFirstLastPara="1" wrap="square" lIns="91425" tIns="45700" rIns="91425" bIns="45700" anchor="ctr" anchorCtr="0">
            <a:spAutoFit/>
          </a:bodyPr>
          <a:lstStyle/>
          <a:p>
            <a:pPr marL="0" lvl="0" indent="0" algn="l" rtl="0">
              <a:lnSpc>
                <a:spcPct val="102006"/>
              </a:lnSpc>
              <a:spcBef>
                <a:spcPts val="0"/>
              </a:spcBef>
              <a:spcAft>
                <a:spcPts val="0"/>
              </a:spcAft>
              <a:buClr>
                <a:schemeClr val="dk1"/>
              </a:buClr>
              <a:buSzPts val="5516"/>
              <a:buFont typeface="Arial"/>
              <a:buNone/>
            </a:pPr>
            <a:r>
              <a:rPr lang="en-US" sz="4000">
                <a:solidFill>
                  <a:srgbClr val="DE6D24"/>
                </a:solidFill>
                <a:latin typeface="Questrial"/>
                <a:ea typeface="Questrial"/>
                <a:cs typeface="Questrial"/>
                <a:sym typeface="Questrial"/>
              </a:rPr>
              <a:t>What do we mean by communication?</a:t>
            </a:r>
            <a:endParaRPr sz="3000">
              <a:solidFill>
                <a:srgbClr val="DE6D24"/>
              </a:solidFill>
              <a:latin typeface="Questrial"/>
              <a:ea typeface="Questrial"/>
              <a:cs typeface="Questrial"/>
              <a:sym typeface="Questrial"/>
            </a:endParaRPr>
          </a:p>
        </p:txBody>
      </p:sp>
      <p:graphicFrame>
        <p:nvGraphicFramePr>
          <p:cNvPr id="350" name="Google Shape;350;p38"/>
          <p:cNvGraphicFramePr/>
          <p:nvPr/>
        </p:nvGraphicFramePr>
        <p:xfrm>
          <a:off x="383188" y="1338800"/>
          <a:ext cx="12758375" cy="4821575"/>
        </p:xfrm>
        <a:graphic>
          <a:graphicData uri="http://schemas.openxmlformats.org/drawingml/2006/table">
            <a:tbl>
              <a:tblPr>
                <a:noFill/>
                <a:tableStyleId>{A566C8C6-C85E-4448-B87E-DADC29847F96}</a:tableStyleId>
              </a:tblPr>
              <a:tblGrid>
                <a:gridCol w="1523375">
                  <a:extLst>
                    <a:ext uri="{9D8B030D-6E8A-4147-A177-3AD203B41FA5}">
                      <a16:colId xmlns:a16="http://schemas.microsoft.com/office/drawing/2014/main" val="20000"/>
                    </a:ext>
                  </a:extLst>
                </a:gridCol>
                <a:gridCol w="5617500">
                  <a:extLst>
                    <a:ext uri="{9D8B030D-6E8A-4147-A177-3AD203B41FA5}">
                      <a16:colId xmlns:a16="http://schemas.microsoft.com/office/drawing/2014/main" val="20001"/>
                    </a:ext>
                  </a:extLst>
                </a:gridCol>
                <a:gridCol w="5617500">
                  <a:extLst>
                    <a:ext uri="{9D8B030D-6E8A-4147-A177-3AD203B41FA5}">
                      <a16:colId xmlns:a16="http://schemas.microsoft.com/office/drawing/2014/main" val="20002"/>
                    </a:ext>
                  </a:extLst>
                </a:gridCol>
              </a:tblGrid>
              <a:tr h="156840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182850" marR="182850" marT="182850" marB="182850">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0"/>
                        <a:buFont typeface="Arial"/>
                        <a:buNone/>
                      </a:pPr>
                      <a:r>
                        <a:rPr lang="en-US" sz="4000" u="none" strike="noStrike" cap="none">
                          <a:solidFill>
                            <a:srgbClr val="1E1E49"/>
                          </a:solidFill>
                          <a:latin typeface="Questrial"/>
                          <a:ea typeface="Questrial"/>
                          <a:cs typeface="Questrial"/>
                          <a:sym typeface="Questrial"/>
                        </a:rPr>
                        <a:t>Written</a:t>
                      </a:r>
                      <a:endParaRPr sz="4000" u="none" strike="noStrike" cap="none">
                        <a:solidFill>
                          <a:srgbClr val="1E1E49"/>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4000"/>
                        <a:buFont typeface="Arial"/>
                        <a:buNone/>
                      </a:pPr>
                      <a:endParaRPr sz="4000" u="none" strike="noStrike" cap="none">
                        <a:solidFill>
                          <a:srgbClr val="394040"/>
                        </a:solidFill>
                        <a:latin typeface="Questrial"/>
                        <a:ea typeface="Questrial"/>
                        <a:cs typeface="Questrial"/>
                        <a:sym typeface="Questrial"/>
                      </a:endParaRPr>
                    </a:p>
                  </a:txBody>
                  <a:tcPr marL="182850" marR="182850" marT="182850" marB="18285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4000" u="none" strike="noStrike" cap="none">
                          <a:solidFill>
                            <a:srgbClr val="1E1E49"/>
                          </a:solidFill>
                          <a:latin typeface="Questrial"/>
                          <a:ea typeface="Questrial"/>
                          <a:cs typeface="Questrial"/>
                          <a:sym typeface="Questrial"/>
                        </a:rPr>
                        <a:t>Verbal</a:t>
                      </a:r>
                      <a:endParaRPr sz="4000" u="none" strike="noStrike" cap="none">
                        <a:solidFill>
                          <a:srgbClr val="1E1E49"/>
                        </a:solidFill>
                        <a:latin typeface="Questrial"/>
                        <a:ea typeface="Questrial"/>
                        <a:cs typeface="Questrial"/>
                        <a:sym typeface="Questrial"/>
                      </a:endParaRPr>
                    </a:p>
                  </a:txBody>
                  <a:tcPr marL="182850" marR="182850" marT="182850" marB="18285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r h="1651775">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182850" marR="182850" marT="182850" marB="182850">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0"/>
                        <a:buFont typeface="Arial"/>
                        <a:buNone/>
                      </a:pPr>
                      <a:r>
                        <a:rPr lang="en-US" sz="4000" u="none" strike="noStrike" cap="none">
                          <a:solidFill>
                            <a:srgbClr val="1E1E49"/>
                          </a:solidFill>
                          <a:latin typeface="Questrial"/>
                          <a:ea typeface="Questrial"/>
                          <a:cs typeface="Questrial"/>
                          <a:sym typeface="Questrial"/>
                        </a:rPr>
                        <a:t>Non-verbal</a:t>
                      </a:r>
                      <a:endParaRPr sz="4000" u="none" strike="noStrike" cap="none">
                        <a:solidFill>
                          <a:srgbClr val="1E1E49"/>
                        </a:solidFill>
                        <a:latin typeface="Questrial"/>
                        <a:ea typeface="Questrial"/>
                        <a:cs typeface="Questrial"/>
                        <a:sym typeface="Questrial"/>
                      </a:endParaRPr>
                    </a:p>
                  </a:txBody>
                  <a:tcPr marL="182850" marR="182850" marT="182850" marB="18285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200"/>
                        <a:buFont typeface="Arial"/>
                        <a:buNone/>
                      </a:pPr>
                      <a:r>
                        <a:rPr lang="en-US" sz="4000" u="none" strike="noStrike" cap="none">
                          <a:solidFill>
                            <a:srgbClr val="1E1E49"/>
                          </a:solidFill>
                          <a:latin typeface="Questrial"/>
                          <a:ea typeface="Questrial"/>
                          <a:cs typeface="Questrial"/>
                          <a:sym typeface="Questrial"/>
                        </a:rPr>
                        <a:t>Cultural context </a:t>
                      </a:r>
                      <a:endParaRPr sz="4000" u="none" strike="noStrike" cap="none">
                        <a:solidFill>
                          <a:srgbClr val="1E1E49"/>
                        </a:solidFill>
                        <a:latin typeface="Questrial"/>
                        <a:ea typeface="Questrial"/>
                        <a:cs typeface="Questrial"/>
                        <a:sym typeface="Questrial"/>
                      </a:endParaRPr>
                    </a:p>
                  </a:txBody>
                  <a:tcPr marL="182850" marR="182850" marT="182850" marB="18285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1"/>
                  </a:ext>
                </a:extLst>
              </a:tr>
              <a:tr h="14649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182850" marR="182850" marT="182850" marB="182850">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0"/>
                        <a:buFont typeface="Arial"/>
                        <a:buNone/>
                      </a:pPr>
                      <a:r>
                        <a:rPr lang="en-US" sz="4000" u="none" strike="noStrike" cap="none">
                          <a:solidFill>
                            <a:srgbClr val="1E1E49"/>
                          </a:solidFill>
                          <a:latin typeface="Questrial"/>
                          <a:ea typeface="Questrial"/>
                          <a:cs typeface="Questrial"/>
                          <a:sym typeface="Questrial"/>
                        </a:rPr>
                        <a:t>Listening</a:t>
                      </a:r>
                      <a:endParaRPr sz="4000" u="none" strike="noStrike" cap="none">
                        <a:solidFill>
                          <a:srgbClr val="1E1E49"/>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4000"/>
                        <a:buFont typeface="Arial"/>
                        <a:buNone/>
                      </a:pPr>
                      <a:endParaRPr sz="4000" u="none" strike="noStrike" cap="none">
                        <a:solidFill>
                          <a:srgbClr val="394040"/>
                        </a:solidFill>
                        <a:latin typeface="Questrial"/>
                        <a:ea typeface="Questrial"/>
                        <a:cs typeface="Questrial"/>
                        <a:sym typeface="Questrial"/>
                      </a:endParaRPr>
                    </a:p>
                  </a:txBody>
                  <a:tcPr marL="182850" marR="182850" marT="182850" marB="18285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0"/>
                        <a:buFont typeface="Arial"/>
                        <a:buNone/>
                      </a:pPr>
                      <a:endParaRPr sz="4000" u="none" strike="noStrike" cap="none">
                        <a:solidFill>
                          <a:srgbClr val="394040"/>
                        </a:solidFill>
                        <a:latin typeface="Questrial"/>
                        <a:ea typeface="Questrial"/>
                        <a:cs typeface="Questrial"/>
                        <a:sym typeface="Questrial"/>
                      </a:endParaRPr>
                    </a:p>
                  </a:txBody>
                  <a:tcPr marL="182850" marR="182850" marT="182850" marB="182850">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351" name="Google Shape;351;p38"/>
          <p:cNvPicPr preferRelativeResize="0"/>
          <p:nvPr/>
        </p:nvPicPr>
        <p:blipFill rotWithShape="1">
          <a:blip r:embed="rId3">
            <a:alphaModFix/>
          </a:blip>
          <a:srcRect r="-12981" b="19"/>
          <a:stretch/>
        </p:blipFill>
        <p:spPr>
          <a:xfrm>
            <a:off x="524575" y="1403525"/>
            <a:ext cx="1523300" cy="1348650"/>
          </a:xfrm>
          <a:prstGeom prst="rect">
            <a:avLst/>
          </a:prstGeom>
          <a:noFill/>
          <a:ln>
            <a:noFill/>
          </a:ln>
        </p:spPr>
      </p:pic>
      <p:pic>
        <p:nvPicPr>
          <p:cNvPr id="352" name="Google Shape;352;p38"/>
          <p:cNvPicPr preferRelativeResize="0"/>
          <p:nvPr/>
        </p:nvPicPr>
        <p:blipFill rotWithShape="1">
          <a:blip r:embed="rId4">
            <a:alphaModFix/>
          </a:blip>
          <a:srcRect/>
          <a:stretch/>
        </p:blipFill>
        <p:spPr>
          <a:xfrm>
            <a:off x="6088062" y="1338798"/>
            <a:ext cx="1348650" cy="1219200"/>
          </a:xfrm>
          <a:prstGeom prst="rect">
            <a:avLst/>
          </a:prstGeom>
          <a:noFill/>
          <a:ln>
            <a:noFill/>
          </a:ln>
        </p:spPr>
      </p:pic>
      <p:pic>
        <p:nvPicPr>
          <p:cNvPr id="353" name="Google Shape;353;p38"/>
          <p:cNvPicPr preferRelativeResize="0"/>
          <p:nvPr/>
        </p:nvPicPr>
        <p:blipFill rotWithShape="1">
          <a:blip r:embed="rId5">
            <a:alphaModFix/>
          </a:blip>
          <a:srcRect/>
          <a:stretch/>
        </p:blipFill>
        <p:spPr>
          <a:xfrm>
            <a:off x="220422" y="2557997"/>
            <a:ext cx="1827450" cy="1827450"/>
          </a:xfrm>
          <a:prstGeom prst="rect">
            <a:avLst/>
          </a:prstGeom>
          <a:noFill/>
          <a:ln>
            <a:noFill/>
          </a:ln>
        </p:spPr>
      </p:pic>
      <p:pic>
        <p:nvPicPr>
          <p:cNvPr id="354" name="Google Shape;354;p38"/>
          <p:cNvPicPr preferRelativeResize="0"/>
          <p:nvPr/>
        </p:nvPicPr>
        <p:blipFill rotWithShape="1">
          <a:blip r:embed="rId6">
            <a:alphaModFix/>
          </a:blip>
          <a:srcRect/>
          <a:stretch/>
        </p:blipFill>
        <p:spPr>
          <a:xfrm>
            <a:off x="6152779" y="2819385"/>
            <a:ext cx="1219200" cy="1219240"/>
          </a:xfrm>
          <a:prstGeom prst="rect">
            <a:avLst/>
          </a:prstGeom>
          <a:noFill/>
          <a:ln>
            <a:noFill/>
          </a:ln>
        </p:spPr>
      </p:pic>
      <p:pic>
        <p:nvPicPr>
          <p:cNvPr id="355" name="Google Shape;355;p38"/>
          <p:cNvPicPr preferRelativeResize="0"/>
          <p:nvPr/>
        </p:nvPicPr>
        <p:blipFill rotWithShape="1">
          <a:blip r:embed="rId7">
            <a:alphaModFix/>
          </a:blip>
          <a:srcRect/>
          <a:stretch/>
        </p:blipFill>
        <p:spPr>
          <a:xfrm>
            <a:off x="676625" y="4495850"/>
            <a:ext cx="1219200" cy="1219200"/>
          </a:xfrm>
          <a:prstGeom prst="rect">
            <a:avLst/>
          </a:prstGeom>
          <a:noFill/>
          <a:ln>
            <a:noFill/>
          </a:ln>
        </p:spPr>
      </p:pic>
      <p:pic>
        <p:nvPicPr>
          <p:cNvPr id="2" name="Google Shape;86;p15" title="1.png">
            <a:extLst>
              <a:ext uri="{FF2B5EF4-FFF2-40B4-BE49-F238E27FC236}">
                <a16:creationId xmlns:a16="http://schemas.microsoft.com/office/drawing/2014/main" id="{504CD75D-CEA7-6774-21F0-9973FE7A2D16}"/>
              </a:ext>
            </a:extLst>
          </p:cNvPr>
          <p:cNvPicPr preferRelativeResize="0"/>
          <p:nvPr/>
        </p:nvPicPr>
        <p:blipFill rotWithShape="1">
          <a:blip r:embed="rId8">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E2E0B031-E998-0D1B-3BEB-361A2B309883}"/>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459D27B5-E81D-A22B-6143-8533B7CC8F5D}"/>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9">
                <a:alphaModFix/>
              </a:blip>
              <a:stretch>
                <a:fillRect/>
              </a:stretch>
            </a:blipFill>
            <a:ln>
              <a:noFill/>
            </a:ln>
          </p:spPr>
        </p:sp>
        <p:sp>
          <p:nvSpPr>
            <p:cNvPr id="5" name="Google Shape;89;p15">
              <a:extLst>
                <a:ext uri="{FF2B5EF4-FFF2-40B4-BE49-F238E27FC236}">
                  <a16:creationId xmlns:a16="http://schemas.microsoft.com/office/drawing/2014/main" id="{F07D5D66-417B-4498-97E2-6525635B7996}"/>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9"/>
          <p:cNvSpPr txBox="1">
            <a:spLocks noGrp="1"/>
          </p:cNvSpPr>
          <p:nvPr>
            <p:ph type="title"/>
          </p:nvPr>
        </p:nvSpPr>
        <p:spPr>
          <a:xfrm>
            <a:off x="2047875" y="234400"/>
            <a:ext cx="9429000" cy="708000"/>
          </a:xfrm>
          <a:prstGeom prst="rect">
            <a:avLst/>
          </a:prstGeom>
          <a:noFill/>
          <a:ln>
            <a:noFill/>
          </a:ln>
        </p:spPr>
        <p:txBody>
          <a:bodyPr spcFirstLastPara="1" wrap="square" lIns="91425" tIns="45700" rIns="91425" bIns="45700" anchor="ctr" anchorCtr="0">
            <a:spAutoFit/>
          </a:bodyPr>
          <a:lstStyle/>
          <a:p>
            <a:pPr marL="0" lvl="0" indent="0" algn="l" rtl="0">
              <a:lnSpc>
                <a:spcPct val="102006"/>
              </a:lnSpc>
              <a:spcBef>
                <a:spcPts val="0"/>
              </a:spcBef>
              <a:spcAft>
                <a:spcPts val="0"/>
              </a:spcAft>
              <a:buClr>
                <a:schemeClr val="dk1"/>
              </a:buClr>
              <a:buSzPts val="5516"/>
              <a:buFont typeface="Arial"/>
              <a:buNone/>
            </a:pPr>
            <a:r>
              <a:rPr lang="en-US" sz="4000">
                <a:solidFill>
                  <a:srgbClr val="DE6D24"/>
                </a:solidFill>
                <a:latin typeface="Questrial"/>
                <a:ea typeface="Questrial"/>
                <a:cs typeface="Questrial"/>
                <a:sym typeface="Questrial"/>
              </a:rPr>
              <a:t>Strategies for great communication</a:t>
            </a:r>
            <a:endParaRPr sz="3000">
              <a:solidFill>
                <a:srgbClr val="DE6D24"/>
              </a:solidFill>
              <a:latin typeface="Questrial"/>
              <a:ea typeface="Questrial"/>
              <a:cs typeface="Questrial"/>
              <a:sym typeface="Questrial"/>
            </a:endParaRPr>
          </a:p>
        </p:txBody>
      </p:sp>
      <p:sp>
        <p:nvSpPr>
          <p:cNvPr id="365" name="Google Shape;365;p39"/>
          <p:cNvSpPr txBox="1"/>
          <p:nvPr/>
        </p:nvSpPr>
        <p:spPr>
          <a:xfrm>
            <a:off x="400725" y="1905000"/>
            <a:ext cx="8099700" cy="3848100"/>
          </a:xfrm>
          <a:prstGeom prst="rect">
            <a:avLst/>
          </a:prstGeom>
          <a:noFill/>
          <a:ln>
            <a:noFill/>
          </a:ln>
        </p:spPr>
        <p:txBody>
          <a:bodyPr spcFirstLastPara="1" wrap="square" lIns="91425" tIns="91425" rIns="91425" bIns="91425" anchor="t" anchorCtr="0">
            <a:spAutoFit/>
          </a:bodyPr>
          <a:lstStyle/>
          <a:p>
            <a:pPr marL="457200" marR="0" lvl="0" indent="-406400" algn="l" rtl="0">
              <a:lnSpc>
                <a:spcPct val="150000"/>
              </a:lnSpc>
              <a:spcBef>
                <a:spcPts val="0"/>
              </a:spcBef>
              <a:spcAft>
                <a:spcPts val="0"/>
              </a:spcAft>
              <a:buClr>
                <a:srgbClr val="1E1E49"/>
              </a:buClr>
              <a:buSzPts val="2800"/>
              <a:buFont typeface="Questrial"/>
              <a:buChar char="●"/>
            </a:pPr>
            <a:r>
              <a:rPr lang="en-US" sz="2800">
                <a:solidFill>
                  <a:srgbClr val="1E1E49"/>
                </a:solidFill>
                <a:latin typeface="Questrial"/>
                <a:ea typeface="Questrial"/>
                <a:cs typeface="Questrial"/>
                <a:sym typeface="Questrial"/>
              </a:rPr>
              <a:t>Keep it human. Use your empathy.</a:t>
            </a:r>
            <a:endParaRPr sz="2800">
              <a:solidFill>
                <a:srgbClr val="1E1E49"/>
              </a:solidFill>
              <a:latin typeface="Questrial"/>
              <a:ea typeface="Questrial"/>
              <a:cs typeface="Questrial"/>
              <a:sym typeface="Questrial"/>
            </a:endParaRPr>
          </a:p>
          <a:p>
            <a:pPr marL="457200" marR="0" lvl="0" indent="-406400" algn="l" rtl="0">
              <a:lnSpc>
                <a:spcPct val="150000"/>
              </a:lnSpc>
              <a:spcBef>
                <a:spcPts val="0"/>
              </a:spcBef>
              <a:spcAft>
                <a:spcPts val="0"/>
              </a:spcAft>
              <a:buClr>
                <a:srgbClr val="1E1E49"/>
              </a:buClr>
              <a:buSzPts val="2800"/>
              <a:buFont typeface="Questrial"/>
              <a:buChar char="●"/>
            </a:pPr>
            <a:r>
              <a:rPr lang="en-US" sz="2800">
                <a:solidFill>
                  <a:srgbClr val="1E1E49"/>
                </a:solidFill>
                <a:latin typeface="Questrial"/>
                <a:ea typeface="Questrial"/>
                <a:cs typeface="Questrial"/>
                <a:sym typeface="Questrial"/>
              </a:rPr>
              <a:t>Keep it moving in both directions. Ask questions. Listen.</a:t>
            </a:r>
            <a:endParaRPr sz="2800">
              <a:solidFill>
                <a:srgbClr val="1E1E49"/>
              </a:solidFill>
              <a:latin typeface="Questrial"/>
              <a:ea typeface="Questrial"/>
              <a:cs typeface="Questrial"/>
              <a:sym typeface="Questrial"/>
            </a:endParaRPr>
          </a:p>
          <a:p>
            <a:pPr marL="457200" marR="0" lvl="0" indent="-406400" algn="l" rtl="0">
              <a:lnSpc>
                <a:spcPct val="150000"/>
              </a:lnSpc>
              <a:spcBef>
                <a:spcPts val="0"/>
              </a:spcBef>
              <a:spcAft>
                <a:spcPts val="0"/>
              </a:spcAft>
              <a:buClr>
                <a:srgbClr val="1E1E49"/>
              </a:buClr>
              <a:buSzPts val="2800"/>
              <a:buFont typeface="Questrial"/>
              <a:buChar char="●"/>
            </a:pPr>
            <a:r>
              <a:rPr lang="en-US" sz="2800">
                <a:solidFill>
                  <a:srgbClr val="1E1E49"/>
                </a:solidFill>
                <a:latin typeface="Questrial"/>
                <a:ea typeface="Questrial"/>
                <a:cs typeface="Questrial"/>
                <a:sym typeface="Questrial"/>
              </a:rPr>
              <a:t>Be explicit that you’re a team and you value their input.</a:t>
            </a:r>
            <a:endParaRPr sz="2800">
              <a:solidFill>
                <a:srgbClr val="1E1E49"/>
              </a:solidFill>
              <a:latin typeface="Questrial"/>
              <a:ea typeface="Questrial"/>
              <a:cs typeface="Questrial"/>
              <a:sym typeface="Questrial"/>
            </a:endParaRPr>
          </a:p>
          <a:p>
            <a:pPr marL="457200" marR="0" lvl="0" indent="-406400" algn="l" rtl="0">
              <a:lnSpc>
                <a:spcPct val="150000"/>
              </a:lnSpc>
              <a:spcBef>
                <a:spcPts val="0"/>
              </a:spcBef>
              <a:spcAft>
                <a:spcPts val="0"/>
              </a:spcAft>
              <a:buClr>
                <a:srgbClr val="1E1E49"/>
              </a:buClr>
              <a:buSzPts val="2800"/>
              <a:buFont typeface="Questrial"/>
              <a:buChar char="●"/>
            </a:pPr>
            <a:r>
              <a:rPr lang="en-US" sz="2800">
                <a:solidFill>
                  <a:srgbClr val="1E1E49"/>
                </a:solidFill>
                <a:latin typeface="Questrial"/>
                <a:ea typeface="Questrial"/>
                <a:cs typeface="Questrial"/>
                <a:sym typeface="Questrial"/>
              </a:rPr>
              <a:t>Keep it clear and simple. Use Plain Language.</a:t>
            </a:r>
            <a:endParaRPr sz="2800">
              <a:solidFill>
                <a:srgbClr val="1E1E49"/>
              </a:solidFill>
              <a:latin typeface="Questrial"/>
              <a:ea typeface="Questrial"/>
              <a:cs typeface="Questrial"/>
              <a:sym typeface="Questrial"/>
            </a:endParaRPr>
          </a:p>
        </p:txBody>
      </p:sp>
      <p:pic>
        <p:nvPicPr>
          <p:cNvPr id="366" name="Google Shape;366;p39"/>
          <p:cNvPicPr preferRelativeResize="0"/>
          <p:nvPr/>
        </p:nvPicPr>
        <p:blipFill>
          <a:blip r:embed="rId3">
            <a:alphaModFix/>
          </a:blip>
          <a:stretch>
            <a:fillRect/>
          </a:stretch>
        </p:blipFill>
        <p:spPr>
          <a:xfrm>
            <a:off x="8306050" y="1810500"/>
            <a:ext cx="3236976" cy="3236976"/>
          </a:xfrm>
          <a:prstGeom prst="rect">
            <a:avLst/>
          </a:prstGeom>
          <a:noFill/>
          <a:ln>
            <a:noFill/>
          </a:ln>
        </p:spPr>
      </p:pic>
      <p:pic>
        <p:nvPicPr>
          <p:cNvPr id="2" name="Google Shape;86;p15" title="1.png">
            <a:extLst>
              <a:ext uri="{FF2B5EF4-FFF2-40B4-BE49-F238E27FC236}">
                <a16:creationId xmlns:a16="http://schemas.microsoft.com/office/drawing/2014/main" id="{DB3E254F-9F11-5AD1-AC4F-6CCD28EEFD44}"/>
              </a:ext>
            </a:extLst>
          </p:cNvPr>
          <p:cNvPicPr preferRelativeResize="0"/>
          <p:nvPr/>
        </p:nvPicPr>
        <p:blipFill rotWithShape="1">
          <a:blip r:embed="rId4">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1A676ED1-D26F-188A-D74B-86120F1D5150}"/>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81FA11CA-1FF9-5AD4-3CAB-462E7E7691FC}"/>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5">
                <a:alphaModFix/>
              </a:blip>
              <a:stretch>
                <a:fillRect/>
              </a:stretch>
            </a:blipFill>
            <a:ln>
              <a:noFill/>
            </a:ln>
          </p:spPr>
        </p:sp>
        <p:sp>
          <p:nvSpPr>
            <p:cNvPr id="5" name="Google Shape;89;p15">
              <a:extLst>
                <a:ext uri="{FF2B5EF4-FFF2-40B4-BE49-F238E27FC236}">
                  <a16:creationId xmlns:a16="http://schemas.microsoft.com/office/drawing/2014/main" id="{3DF91E4E-7CDE-1E17-CC2A-0E4EB29A36B6}"/>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0"/>
          <p:cNvSpPr txBox="1">
            <a:spLocks noGrp="1"/>
          </p:cNvSpPr>
          <p:nvPr>
            <p:ph type="title"/>
          </p:nvPr>
        </p:nvSpPr>
        <p:spPr>
          <a:xfrm>
            <a:off x="895325" y="1535688"/>
            <a:ext cx="8143500" cy="3140100"/>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0"/>
              </a:spcBef>
              <a:spcAft>
                <a:spcPts val="0"/>
              </a:spcAft>
              <a:buClr>
                <a:schemeClr val="dk1"/>
              </a:buClr>
              <a:buSzPts val="6132"/>
              <a:buFont typeface="Arial"/>
              <a:buNone/>
            </a:pPr>
            <a:r>
              <a:rPr lang="en-US" sz="6000">
                <a:solidFill>
                  <a:srgbClr val="1F497D"/>
                </a:solidFill>
                <a:latin typeface="Questrial"/>
                <a:ea typeface="Questrial"/>
                <a:cs typeface="Questrial"/>
                <a:sym typeface="Questrial"/>
              </a:rPr>
              <a:t>Helping families navigate the SPED process</a:t>
            </a:r>
            <a:endParaRPr sz="6000">
              <a:solidFill>
                <a:srgbClr val="1F497D"/>
              </a:solidFill>
              <a:latin typeface="Questrial"/>
              <a:ea typeface="Questrial"/>
              <a:cs typeface="Questrial"/>
              <a:sym typeface="Questrial"/>
            </a:endParaRPr>
          </a:p>
        </p:txBody>
      </p:sp>
      <p:pic>
        <p:nvPicPr>
          <p:cNvPr id="376" name="Google Shape;376;p40"/>
          <p:cNvPicPr preferRelativeResize="0"/>
          <p:nvPr/>
        </p:nvPicPr>
        <p:blipFill>
          <a:blip r:embed="rId3">
            <a:alphaModFix/>
          </a:blip>
          <a:stretch>
            <a:fillRect/>
          </a:stretch>
        </p:blipFill>
        <p:spPr>
          <a:xfrm>
            <a:off x="8372300" y="1810513"/>
            <a:ext cx="3236976" cy="3236976"/>
          </a:xfrm>
          <a:prstGeom prst="rect">
            <a:avLst/>
          </a:prstGeom>
          <a:noFill/>
          <a:ln>
            <a:noFill/>
          </a:ln>
        </p:spPr>
      </p:pic>
      <p:pic>
        <p:nvPicPr>
          <p:cNvPr id="2" name="Google Shape;86;p15" title="1.png">
            <a:extLst>
              <a:ext uri="{FF2B5EF4-FFF2-40B4-BE49-F238E27FC236}">
                <a16:creationId xmlns:a16="http://schemas.microsoft.com/office/drawing/2014/main" id="{8134CBB4-3861-41C3-D691-71F8FEAB61AB}"/>
              </a:ext>
            </a:extLst>
          </p:cNvPr>
          <p:cNvPicPr preferRelativeResize="0"/>
          <p:nvPr/>
        </p:nvPicPr>
        <p:blipFill rotWithShape="1">
          <a:blip r:embed="rId4">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B06BCC72-ED12-5C20-2390-3F20A211C03B}"/>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FA76FCDB-E7D8-8E35-CF46-5D5D28848E37}"/>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5">
                <a:alphaModFix/>
              </a:blip>
              <a:stretch>
                <a:fillRect/>
              </a:stretch>
            </a:blipFill>
            <a:ln>
              <a:noFill/>
            </a:ln>
          </p:spPr>
        </p:sp>
        <p:sp>
          <p:nvSpPr>
            <p:cNvPr id="5" name="Google Shape;89;p15">
              <a:extLst>
                <a:ext uri="{FF2B5EF4-FFF2-40B4-BE49-F238E27FC236}">
                  <a16:creationId xmlns:a16="http://schemas.microsoft.com/office/drawing/2014/main" id="{47358129-FDA5-9474-FA5D-44FC6ED56EE4}"/>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1"/>
          <p:cNvSpPr txBox="1">
            <a:spLocks noGrp="1"/>
          </p:cNvSpPr>
          <p:nvPr>
            <p:ph type="title"/>
          </p:nvPr>
        </p:nvSpPr>
        <p:spPr>
          <a:xfrm>
            <a:off x="2047875" y="234400"/>
            <a:ext cx="9429000" cy="1015800"/>
          </a:xfrm>
          <a:prstGeom prst="rect">
            <a:avLst/>
          </a:prstGeom>
          <a:noFill/>
          <a:ln>
            <a:noFill/>
          </a:ln>
        </p:spPr>
        <p:txBody>
          <a:bodyPr spcFirstLastPara="1" wrap="square" lIns="91425" tIns="45700" rIns="91425" bIns="45700" anchor="ctr" anchorCtr="0">
            <a:spAutoFit/>
          </a:bodyPr>
          <a:lstStyle/>
          <a:p>
            <a:pPr marL="0" lvl="0" indent="0" algn="l" rtl="0">
              <a:lnSpc>
                <a:spcPct val="102006"/>
              </a:lnSpc>
              <a:spcBef>
                <a:spcPts val="0"/>
              </a:spcBef>
              <a:spcAft>
                <a:spcPts val="0"/>
              </a:spcAft>
              <a:buClr>
                <a:schemeClr val="dk1"/>
              </a:buClr>
              <a:buSzPts val="5516"/>
              <a:buFont typeface="Arial"/>
              <a:buNone/>
            </a:pPr>
            <a:r>
              <a:rPr lang="en-US" sz="6000">
                <a:solidFill>
                  <a:srgbClr val="DE6D24"/>
                </a:solidFill>
                <a:latin typeface="Questrial"/>
                <a:ea typeface="Questrial"/>
                <a:cs typeface="Questrial"/>
                <a:sym typeface="Questrial"/>
              </a:rPr>
              <a:t>The IEP process</a:t>
            </a:r>
            <a:endParaRPr sz="6000">
              <a:solidFill>
                <a:srgbClr val="DE6D24"/>
              </a:solidFill>
              <a:latin typeface="Questrial"/>
              <a:ea typeface="Questrial"/>
              <a:cs typeface="Questrial"/>
              <a:sym typeface="Questrial"/>
            </a:endParaRPr>
          </a:p>
        </p:txBody>
      </p:sp>
      <p:sp>
        <p:nvSpPr>
          <p:cNvPr id="386" name="Google Shape;386;p41"/>
          <p:cNvSpPr txBox="1"/>
          <p:nvPr/>
        </p:nvSpPr>
        <p:spPr>
          <a:xfrm>
            <a:off x="2047875" y="1810500"/>
            <a:ext cx="4800000" cy="4494600"/>
          </a:xfrm>
          <a:prstGeom prst="rect">
            <a:avLst/>
          </a:prstGeom>
          <a:noFill/>
          <a:ln>
            <a:noFill/>
          </a:ln>
        </p:spPr>
        <p:txBody>
          <a:bodyPr spcFirstLastPara="1" wrap="square" lIns="91425" tIns="91425" rIns="91425" bIns="91425" anchor="t" anchorCtr="0">
            <a:spAutoFit/>
          </a:bodyPr>
          <a:lstStyle/>
          <a:p>
            <a:pPr marL="457200" marR="0" lvl="0" indent="-406400" algn="l" rtl="0">
              <a:lnSpc>
                <a:spcPct val="150000"/>
              </a:lnSpc>
              <a:spcBef>
                <a:spcPts val="0"/>
              </a:spcBef>
              <a:spcAft>
                <a:spcPts val="0"/>
              </a:spcAft>
              <a:buClr>
                <a:srgbClr val="1E1E49"/>
              </a:buClr>
              <a:buSzPts val="2800"/>
              <a:buFont typeface="Questrial"/>
              <a:buChar char="●"/>
            </a:pPr>
            <a:r>
              <a:rPr lang="en-US" sz="2800">
                <a:solidFill>
                  <a:srgbClr val="1E1E49"/>
                </a:solidFill>
                <a:latin typeface="Questrial"/>
                <a:ea typeface="Questrial"/>
                <a:cs typeface="Questrial"/>
                <a:sym typeface="Questrial"/>
              </a:rPr>
              <a:t>Referral</a:t>
            </a:r>
            <a:endParaRPr sz="2800">
              <a:solidFill>
                <a:srgbClr val="1E1E49"/>
              </a:solidFill>
              <a:latin typeface="Questrial"/>
              <a:ea typeface="Questrial"/>
              <a:cs typeface="Questrial"/>
              <a:sym typeface="Questrial"/>
            </a:endParaRPr>
          </a:p>
          <a:p>
            <a:pPr marL="457200" marR="0" lvl="0" indent="-406400" algn="l" rtl="0">
              <a:lnSpc>
                <a:spcPct val="150000"/>
              </a:lnSpc>
              <a:spcBef>
                <a:spcPts val="0"/>
              </a:spcBef>
              <a:spcAft>
                <a:spcPts val="0"/>
              </a:spcAft>
              <a:buClr>
                <a:srgbClr val="1E1E49"/>
              </a:buClr>
              <a:buSzPts val="2800"/>
              <a:buFont typeface="Questrial"/>
              <a:buChar char="●"/>
            </a:pPr>
            <a:r>
              <a:rPr lang="en-US" sz="2800">
                <a:solidFill>
                  <a:srgbClr val="1E1E49"/>
                </a:solidFill>
                <a:latin typeface="Questrial"/>
                <a:ea typeface="Questrial"/>
                <a:cs typeface="Questrial"/>
                <a:sym typeface="Questrial"/>
              </a:rPr>
              <a:t>Consent </a:t>
            </a:r>
            <a:endParaRPr sz="2800">
              <a:solidFill>
                <a:srgbClr val="1E1E49"/>
              </a:solidFill>
              <a:latin typeface="Questrial"/>
              <a:ea typeface="Questrial"/>
              <a:cs typeface="Questrial"/>
              <a:sym typeface="Questrial"/>
            </a:endParaRPr>
          </a:p>
          <a:p>
            <a:pPr marL="457200" marR="0" lvl="0" indent="-406400" algn="l" rtl="0">
              <a:lnSpc>
                <a:spcPct val="150000"/>
              </a:lnSpc>
              <a:spcBef>
                <a:spcPts val="0"/>
              </a:spcBef>
              <a:spcAft>
                <a:spcPts val="0"/>
              </a:spcAft>
              <a:buClr>
                <a:srgbClr val="1E1E49"/>
              </a:buClr>
              <a:buSzPts val="2800"/>
              <a:buFont typeface="Questrial"/>
              <a:buChar char="●"/>
            </a:pPr>
            <a:r>
              <a:rPr lang="en-US" sz="2800">
                <a:solidFill>
                  <a:srgbClr val="1E1E49"/>
                </a:solidFill>
                <a:latin typeface="Questrial"/>
                <a:ea typeface="Questrial"/>
                <a:cs typeface="Questrial"/>
                <a:sym typeface="Questrial"/>
              </a:rPr>
              <a:t>Evaluation</a:t>
            </a:r>
            <a:endParaRPr sz="2800">
              <a:solidFill>
                <a:srgbClr val="1E1E49"/>
              </a:solidFill>
              <a:latin typeface="Questrial"/>
              <a:ea typeface="Questrial"/>
              <a:cs typeface="Questrial"/>
              <a:sym typeface="Questrial"/>
            </a:endParaRPr>
          </a:p>
          <a:p>
            <a:pPr marL="457200" marR="0" lvl="0" indent="-406400" algn="l" rtl="0">
              <a:lnSpc>
                <a:spcPct val="150000"/>
              </a:lnSpc>
              <a:spcBef>
                <a:spcPts val="0"/>
              </a:spcBef>
              <a:spcAft>
                <a:spcPts val="0"/>
              </a:spcAft>
              <a:buClr>
                <a:srgbClr val="1E1E49"/>
              </a:buClr>
              <a:buSzPts val="2800"/>
              <a:buFont typeface="Questrial"/>
              <a:buChar char="●"/>
            </a:pPr>
            <a:r>
              <a:rPr lang="en-US" sz="2800">
                <a:solidFill>
                  <a:srgbClr val="1E1E49"/>
                </a:solidFill>
                <a:latin typeface="Questrial"/>
                <a:ea typeface="Questrial"/>
                <a:cs typeface="Questrial"/>
                <a:sym typeface="Questrial"/>
              </a:rPr>
              <a:t>Eligibility meeting</a:t>
            </a:r>
            <a:endParaRPr sz="2800">
              <a:solidFill>
                <a:srgbClr val="1E1E49"/>
              </a:solidFill>
              <a:latin typeface="Questrial"/>
              <a:ea typeface="Questrial"/>
              <a:cs typeface="Questrial"/>
              <a:sym typeface="Questrial"/>
            </a:endParaRPr>
          </a:p>
          <a:p>
            <a:pPr marL="457200" marR="0" lvl="0" indent="-406400" algn="l" rtl="0">
              <a:lnSpc>
                <a:spcPct val="150000"/>
              </a:lnSpc>
              <a:spcBef>
                <a:spcPts val="0"/>
              </a:spcBef>
              <a:spcAft>
                <a:spcPts val="0"/>
              </a:spcAft>
              <a:buClr>
                <a:srgbClr val="1E1E49"/>
              </a:buClr>
              <a:buSzPts val="2800"/>
              <a:buFont typeface="Questrial"/>
              <a:buChar char="●"/>
            </a:pPr>
            <a:r>
              <a:rPr lang="en-US" sz="2800">
                <a:solidFill>
                  <a:srgbClr val="1E1E49"/>
                </a:solidFill>
                <a:latin typeface="Questrial"/>
                <a:ea typeface="Questrial"/>
                <a:cs typeface="Questrial"/>
                <a:sym typeface="Questrial"/>
              </a:rPr>
              <a:t>Sign IEP</a:t>
            </a:r>
            <a:endParaRPr sz="2800">
              <a:solidFill>
                <a:srgbClr val="1E1E49"/>
              </a:solidFill>
              <a:latin typeface="Questrial"/>
              <a:ea typeface="Questrial"/>
              <a:cs typeface="Questrial"/>
              <a:sym typeface="Questrial"/>
            </a:endParaRPr>
          </a:p>
          <a:p>
            <a:pPr marL="457200" marR="0" lvl="0" indent="-406400" algn="l" rtl="0">
              <a:lnSpc>
                <a:spcPct val="150000"/>
              </a:lnSpc>
              <a:spcBef>
                <a:spcPts val="0"/>
              </a:spcBef>
              <a:spcAft>
                <a:spcPts val="0"/>
              </a:spcAft>
              <a:buClr>
                <a:srgbClr val="1E1E49"/>
              </a:buClr>
              <a:buSzPts val="2800"/>
              <a:buFont typeface="Questrial"/>
              <a:buChar char="●"/>
            </a:pPr>
            <a:r>
              <a:rPr lang="en-US" sz="2800">
                <a:solidFill>
                  <a:srgbClr val="1E1E49"/>
                </a:solidFill>
                <a:latin typeface="Questrial"/>
                <a:ea typeface="Questrial"/>
                <a:cs typeface="Questrial"/>
                <a:sym typeface="Questrial"/>
              </a:rPr>
              <a:t>Services start</a:t>
            </a:r>
            <a:endParaRPr sz="2800">
              <a:solidFill>
                <a:srgbClr val="1E1E49"/>
              </a:solidFill>
              <a:latin typeface="Questrial"/>
              <a:ea typeface="Questrial"/>
              <a:cs typeface="Questrial"/>
              <a:sym typeface="Questrial"/>
            </a:endParaRPr>
          </a:p>
          <a:p>
            <a:pPr marL="457200" marR="0" lvl="0" indent="-406400" algn="l" rtl="0">
              <a:lnSpc>
                <a:spcPct val="150000"/>
              </a:lnSpc>
              <a:spcBef>
                <a:spcPts val="0"/>
              </a:spcBef>
              <a:spcAft>
                <a:spcPts val="0"/>
              </a:spcAft>
              <a:buClr>
                <a:srgbClr val="1E1E49"/>
              </a:buClr>
              <a:buSzPts val="2800"/>
              <a:buFont typeface="Questrial"/>
              <a:buChar char="●"/>
            </a:pPr>
            <a:r>
              <a:rPr lang="en-US" sz="2800">
                <a:solidFill>
                  <a:srgbClr val="1E1E49"/>
                </a:solidFill>
                <a:latin typeface="Questrial"/>
                <a:ea typeface="Questrial"/>
                <a:cs typeface="Questrial"/>
                <a:sym typeface="Questrial"/>
              </a:rPr>
              <a:t>Monitor progress</a:t>
            </a:r>
            <a:endParaRPr sz="2800">
              <a:solidFill>
                <a:srgbClr val="1E1E49"/>
              </a:solidFill>
              <a:latin typeface="Questrial"/>
              <a:ea typeface="Questrial"/>
              <a:cs typeface="Questrial"/>
              <a:sym typeface="Questrial"/>
            </a:endParaRPr>
          </a:p>
        </p:txBody>
      </p:sp>
      <p:pic>
        <p:nvPicPr>
          <p:cNvPr id="387" name="Google Shape;387;p41"/>
          <p:cNvPicPr preferRelativeResize="0"/>
          <p:nvPr/>
        </p:nvPicPr>
        <p:blipFill>
          <a:blip r:embed="rId3">
            <a:alphaModFix/>
          </a:blip>
          <a:stretch>
            <a:fillRect/>
          </a:stretch>
        </p:blipFill>
        <p:spPr>
          <a:xfrm>
            <a:off x="8239800" y="1810513"/>
            <a:ext cx="3236976" cy="3236976"/>
          </a:xfrm>
          <a:prstGeom prst="rect">
            <a:avLst/>
          </a:prstGeom>
          <a:noFill/>
          <a:ln>
            <a:noFill/>
          </a:ln>
        </p:spPr>
      </p:pic>
      <p:pic>
        <p:nvPicPr>
          <p:cNvPr id="2" name="Google Shape;86;p15" title="1.png">
            <a:extLst>
              <a:ext uri="{FF2B5EF4-FFF2-40B4-BE49-F238E27FC236}">
                <a16:creationId xmlns:a16="http://schemas.microsoft.com/office/drawing/2014/main" id="{C129AC7B-D5F4-F308-BA45-6B255623E897}"/>
              </a:ext>
            </a:extLst>
          </p:cNvPr>
          <p:cNvPicPr preferRelativeResize="0"/>
          <p:nvPr/>
        </p:nvPicPr>
        <p:blipFill rotWithShape="1">
          <a:blip r:embed="rId4">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DF80F8C1-E450-3D84-EEC5-B0680C82A69B}"/>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C3F2C8E8-279A-A226-0EED-A0F0961925D1}"/>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5">
                <a:alphaModFix/>
              </a:blip>
              <a:stretch>
                <a:fillRect/>
              </a:stretch>
            </a:blipFill>
            <a:ln>
              <a:noFill/>
            </a:ln>
          </p:spPr>
        </p:sp>
        <p:sp>
          <p:nvSpPr>
            <p:cNvPr id="5" name="Google Shape;89;p15">
              <a:extLst>
                <a:ext uri="{FF2B5EF4-FFF2-40B4-BE49-F238E27FC236}">
                  <a16:creationId xmlns:a16="http://schemas.microsoft.com/office/drawing/2014/main" id="{D0E5B3B8-733B-2FBC-2804-93CB6E76CF9A}"/>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2133225" y="321500"/>
            <a:ext cx="8229000" cy="812700"/>
          </a:xfrm>
          <a:prstGeom prst="rect">
            <a:avLst/>
          </a:prstGeom>
        </p:spPr>
        <p:txBody>
          <a:bodyPr spcFirstLastPara="1" wrap="square" lIns="91425" tIns="45700" rIns="91425" bIns="45700" anchor="ctr" anchorCtr="0">
            <a:noAutofit/>
          </a:bodyPr>
          <a:lstStyle/>
          <a:p>
            <a:pPr marL="0" lvl="0" indent="0" algn="l" rtl="0">
              <a:lnSpc>
                <a:spcPct val="102005"/>
              </a:lnSpc>
              <a:spcBef>
                <a:spcPts val="0"/>
              </a:spcBef>
              <a:spcAft>
                <a:spcPts val="0"/>
              </a:spcAft>
              <a:buClr>
                <a:schemeClr val="dk1"/>
              </a:buClr>
              <a:buSzPts val="6132"/>
              <a:buFont typeface="Arial"/>
              <a:buNone/>
            </a:pPr>
            <a:r>
              <a:rPr lang="en-US" sz="6000" dirty="0" err="1">
                <a:solidFill>
                  <a:srgbClr val="DE6D24"/>
                </a:solidFill>
                <a:latin typeface="Questrial"/>
                <a:ea typeface="Questrial"/>
                <a:cs typeface="Questrial"/>
                <a:sym typeface="Questrial"/>
              </a:rPr>
              <a:t>PartnerEd</a:t>
            </a:r>
            <a:r>
              <a:rPr lang="en-US" sz="6032" dirty="0">
                <a:solidFill>
                  <a:srgbClr val="DE6D24"/>
                </a:solidFill>
                <a:latin typeface="Questrial"/>
                <a:ea typeface="Questrial"/>
                <a:cs typeface="Questrial"/>
                <a:sym typeface="Questrial"/>
              </a:rPr>
              <a:t> Solutions</a:t>
            </a:r>
            <a:endParaRPr sz="4300" dirty="0"/>
          </a:p>
          <a:p>
            <a:pPr marL="0" lvl="0" indent="0" algn="l" rtl="0">
              <a:spcBef>
                <a:spcPts val="0"/>
              </a:spcBef>
              <a:spcAft>
                <a:spcPts val="0"/>
              </a:spcAft>
              <a:buSzPts val="700"/>
              <a:buNone/>
            </a:pPr>
            <a:endParaRPr sz="2700" dirty="0">
              <a:solidFill>
                <a:srgbClr val="0E5A82"/>
              </a:solidFill>
              <a:latin typeface="Montserrat"/>
              <a:ea typeface="Montserrat"/>
              <a:cs typeface="Montserrat"/>
              <a:sym typeface="Montserrat"/>
            </a:endParaRPr>
          </a:p>
        </p:txBody>
      </p:sp>
      <p:sp>
        <p:nvSpPr>
          <p:cNvPr id="84" name="Google Shape;84;p15"/>
          <p:cNvSpPr txBox="1"/>
          <p:nvPr/>
        </p:nvSpPr>
        <p:spPr>
          <a:xfrm>
            <a:off x="1275383" y="1000800"/>
            <a:ext cx="9944700" cy="1046700"/>
          </a:xfrm>
          <a:prstGeom prst="rect">
            <a:avLst/>
          </a:prstGeom>
          <a:noFill/>
          <a:ln>
            <a:noFill/>
          </a:ln>
        </p:spPr>
        <p:txBody>
          <a:bodyPr spcFirstLastPara="1" wrap="square" lIns="60950" tIns="60950" rIns="60950" bIns="60950" anchor="t" anchorCtr="0">
            <a:spAutoFit/>
          </a:bodyPr>
          <a:lstStyle/>
          <a:p>
            <a:pPr marL="0" lvl="0" indent="0" algn="l" rtl="0">
              <a:spcBef>
                <a:spcPts val="0"/>
              </a:spcBef>
              <a:spcAft>
                <a:spcPts val="0"/>
              </a:spcAft>
              <a:buNone/>
            </a:pPr>
            <a:r>
              <a:rPr lang="en-US" sz="3000" b="1" dirty="0" err="1">
                <a:solidFill>
                  <a:srgbClr val="545454"/>
                </a:solidFill>
                <a:latin typeface="Questrial"/>
                <a:ea typeface="Questrial"/>
                <a:cs typeface="Questrial"/>
                <a:sym typeface="Questrial"/>
              </a:rPr>
              <a:t>PartnerEd</a:t>
            </a:r>
            <a:r>
              <a:rPr lang="en-US" sz="3000" b="1" dirty="0">
                <a:solidFill>
                  <a:srgbClr val="545454"/>
                </a:solidFill>
                <a:latin typeface="Questrial"/>
                <a:ea typeface="Questrial"/>
                <a:cs typeface="Questrial"/>
                <a:sym typeface="Questrial"/>
              </a:rPr>
              <a:t> Solutions offers a comprehensive approach to preventing and resolving conflict in special education</a:t>
            </a:r>
            <a:endParaRPr sz="4400" dirty="0">
              <a:solidFill>
                <a:srgbClr val="545454"/>
              </a:solidFill>
              <a:latin typeface="Questrial"/>
              <a:ea typeface="Questrial"/>
              <a:cs typeface="Questrial"/>
              <a:sym typeface="Questrial"/>
            </a:endParaRPr>
          </a:p>
        </p:txBody>
      </p:sp>
      <p:pic>
        <p:nvPicPr>
          <p:cNvPr id="85" name="Google Shape;85;p15"/>
          <p:cNvPicPr preferRelativeResize="0"/>
          <p:nvPr/>
        </p:nvPicPr>
        <p:blipFill>
          <a:blip r:embed="rId3">
            <a:alphaModFix/>
          </a:blip>
          <a:stretch>
            <a:fillRect/>
          </a:stretch>
        </p:blipFill>
        <p:spPr>
          <a:xfrm>
            <a:off x="995800" y="2105775"/>
            <a:ext cx="10503850" cy="4024050"/>
          </a:xfrm>
          <a:prstGeom prst="rect">
            <a:avLst/>
          </a:prstGeom>
          <a:noFill/>
          <a:ln>
            <a:noFill/>
          </a:ln>
        </p:spPr>
      </p:pic>
      <p:pic>
        <p:nvPicPr>
          <p:cNvPr id="86" name="Google Shape;86;p15" title="1.png"/>
          <p:cNvPicPr preferRelativeResize="0"/>
          <p:nvPr/>
        </p:nvPicPr>
        <p:blipFill rotWithShape="1">
          <a:blip r:embed="rId4">
            <a:alphaModFix/>
          </a:blip>
          <a:srcRect t="29042" b="36193"/>
          <a:stretch/>
        </p:blipFill>
        <p:spPr>
          <a:xfrm>
            <a:off x="5722575" y="5788037"/>
            <a:ext cx="2798225" cy="972400"/>
          </a:xfrm>
          <a:prstGeom prst="rect">
            <a:avLst/>
          </a:prstGeom>
          <a:noFill/>
          <a:ln>
            <a:noFill/>
          </a:ln>
        </p:spPr>
      </p:pic>
      <p:grpSp>
        <p:nvGrpSpPr>
          <p:cNvPr id="2" name="Group 1">
            <a:extLst>
              <a:ext uri="{FF2B5EF4-FFF2-40B4-BE49-F238E27FC236}">
                <a16:creationId xmlns:a16="http://schemas.microsoft.com/office/drawing/2014/main" id="{81914C8D-58BC-8804-482B-07D7B2621420}"/>
              </a:ext>
            </a:extLst>
          </p:cNvPr>
          <p:cNvGrpSpPr/>
          <p:nvPr/>
        </p:nvGrpSpPr>
        <p:grpSpPr>
          <a:xfrm>
            <a:off x="8520801" y="5818686"/>
            <a:ext cx="3104454" cy="911089"/>
            <a:chOff x="8520801" y="5818686"/>
            <a:chExt cx="3104454" cy="911089"/>
          </a:xfrm>
        </p:grpSpPr>
        <p:sp>
          <p:nvSpPr>
            <p:cNvPr id="88" name="Google Shape;88;p15"/>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5">
                <a:alphaModFix/>
              </a:blip>
              <a:stretch>
                <a:fillRect/>
              </a:stretch>
            </a:blipFill>
            <a:ln>
              <a:noFill/>
            </a:ln>
          </p:spPr>
        </p:sp>
        <p:sp>
          <p:nvSpPr>
            <p:cNvPr id="89" name="Google Shape;89;p15"/>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2"/>
          <p:cNvSpPr txBox="1">
            <a:spLocks noGrp="1"/>
          </p:cNvSpPr>
          <p:nvPr>
            <p:ph type="title"/>
          </p:nvPr>
        </p:nvSpPr>
        <p:spPr>
          <a:xfrm>
            <a:off x="2047875" y="234400"/>
            <a:ext cx="9429000" cy="708000"/>
          </a:xfrm>
          <a:prstGeom prst="rect">
            <a:avLst/>
          </a:prstGeom>
          <a:noFill/>
          <a:ln>
            <a:noFill/>
          </a:ln>
        </p:spPr>
        <p:txBody>
          <a:bodyPr spcFirstLastPara="1" wrap="square" lIns="91425" tIns="45700" rIns="91425" bIns="45700" anchor="ctr" anchorCtr="0">
            <a:spAutoFit/>
          </a:bodyPr>
          <a:lstStyle/>
          <a:p>
            <a:pPr marL="0" lvl="0" indent="0" algn="l" rtl="0">
              <a:lnSpc>
                <a:spcPct val="102005"/>
              </a:lnSpc>
              <a:spcBef>
                <a:spcPts val="0"/>
              </a:spcBef>
              <a:spcAft>
                <a:spcPts val="0"/>
              </a:spcAft>
              <a:buClr>
                <a:schemeClr val="dk1"/>
              </a:buClr>
              <a:buSzPts val="6132"/>
              <a:buFont typeface="Arial"/>
              <a:buNone/>
            </a:pPr>
            <a:r>
              <a:rPr lang="en-US" sz="4000">
                <a:solidFill>
                  <a:srgbClr val="DE6D24"/>
                </a:solidFill>
                <a:latin typeface="Montserrat"/>
                <a:ea typeface="Montserrat"/>
                <a:cs typeface="Montserrat"/>
                <a:sym typeface="Montserrat"/>
              </a:rPr>
              <a:t>What do families need to know?</a:t>
            </a:r>
            <a:endParaRPr sz="4000">
              <a:solidFill>
                <a:srgbClr val="DE6D24"/>
              </a:solidFill>
              <a:latin typeface="Questrial"/>
              <a:ea typeface="Questrial"/>
              <a:cs typeface="Questrial"/>
              <a:sym typeface="Questrial"/>
            </a:endParaRPr>
          </a:p>
        </p:txBody>
      </p:sp>
      <p:sp>
        <p:nvSpPr>
          <p:cNvPr id="397" name="Google Shape;397;p42"/>
          <p:cNvSpPr txBox="1"/>
          <p:nvPr/>
        </p:nvSpPr>
        <p:spPr>
          <a:xfrm>
            <a:off x="1408250" y="1286450"/>
            <a:ext cx="6357600" cy="3417000"/>
          </a:xfrm>
          <a:prstGeom prst="rect">
            <a:avLst/>
          </a:prstGeom>
          <a:noFill/>
          <a:ln>
            <a:noFill/>
          </a:ln>
        </p:spPr>
        <p:txBody>
          <a:bodyPr spcFirstLastPara="1" wrap="square" lIns="91425" tIns="91425" rIns="91425" bIns="91425" anchor="t" anchorCtr="0">
            <a:spAutoFit/>
          </a:bodyPr>
          <a:lstStyle/>
          <a:p>
            <a:pPr marL="457200" lvl="0" indent="-419100" algn="l" rtl="0">
              <a:lnSpc>
                <a:spcPct val="150000"/>
              </a:lnSpc>
              <a:spcBef>
                <a:spcPts val="0"/>
              </a:spcBef>
              <a:spcAft>
                <a:spcPts val="0"/>
              </a:spcAft>
              <a:buClr>
                <a:srgbClr val="1E1E49"/>
              </a:buClr>
              <a:buSzPts val="3000"/>
              <a:buFont typeface="Questrial"/>
              <a:buChar char="●"/>
            </a:pPr>
            <a:r>
              <a:rPr lang="en-US" sz="3000">
                <a:solidFill>
                  <a:srgbClr val="1E1E49"/>
                </a:solidFill>
                <a:latin typeface="Questrial"/>
                <a:ea typeface="Questrial"/>
                <a:cs typeface="Questrial"/>
                <a:sym typeface="Questrial"/>
              </a:rPr>
              <a:t>Acronyms and jargon</a:t>
            </a:r>
            <a:endParaRPr sz="3000">
              <a:solidFill>
                <a:srgbClr val="1E1E49"/>
              </a:solidFill>
              <a:latin typeface="Questrial"/>
              <a:ea typeface="Questrial"/>
              <a:cs typeface="Questrial"/>
              <a:sym typeface="Questrial"/>
            </a:endParaRPr>
          </a:p>
          <a:p>
            <a:pPr marL="457200" lvl="0" indent="-419100" algn="l" rtl="0">
              <a:lnSpc>
                <a:spcPct val="150000"/>
              </a:lnSpc>
              <a:spcBef>
                <a:spcPts val="0"/>
              </a:spcBef>
              <a:spcAft>
                <a:spcPts val="0"/>
              </a:spcAft>
              <a:buClr>
                <a:srgbClr val="1E1E49"/>
              </a:buClr>
              <a:buSzPts val="3000"/>
              <a:buFont typeface="Questrial"/>
              <a:buChar char="●"/>
            </a:pPr>
            <a:r>
              <a:rPr lang="en-US" sz="3000">
                <a:solidFill>
                  <a:srgbClr val="1E1E49"/>
                </a:solidFill>
                <a:latin typeface="Questrial"/>
                <a:ea typeface="Questrial"/>
                <a:cs typeface="Questrial"/>
                <a:sym typeface="Questrial"/>
              </a:rPr>
              <a:t>The evaluation process</a:t>
            </a:r>
            <a:endParaRPr sz="3000">
              <a:solidFill>
                <a:srgbClr val="1E1E49"/>
              </a:solidFill>
              <a:latin typeface="Questrial"/>
              <a:ea typeface="Questrial"/>
              <a:cs typeface="Questrial"/>
              <a:sym typeface="Questrial"/>
            </a:endParaRPr>
          </a:p>
          <a:p>
            <a:pPr marL="457200" lvl="0" indent="-419100" algn="l" rtl="0">
              <a:lnSpc>
                <a:spcPct val="150000"/>
              </a:lnSpc>
              <a:spcBef>
                <a:spcPts val="0"/>
              </a:spcBef>
              <a:spcAft>
                <a:spcPts val="0"/>
              </a:spcAft>
              <a:buClr>
                <a:srgbClr val="1E1E49"/>
              </a:buClr>
              <a:buSzPts val="3000"/>
              <a:buFont typeface="Questrial"/>
              <a:buChar char="●"/>
            </a:pPr>
            <a:r>
              <a:rPr lang="en-US" sz="3000">
                <a:solidFill>
                  <a:srgbClr val="1E1E49"/>
                </a:solidFill>
                <a:latin typeface="Questrial"/>
                <a:ea typeface="Questrial"/>
                <a:cs typeface="Questrial"/>
                <a:sym typeface="Questrial"/>
              </a:rPr>
              <a:t>Their rights through IDEA</a:t>
            </a:r>
            <a:endParaRPr sz="3000">
              <a:solidFill>
                <a:srgbClr val="1E1E49"/>
              </a:solidFill>
              <a:latin typeface="Questrial"/>
              <a:ea typeface="Questrial"/>
              <a:cs typeface="Questrial"/>
              <a:sym typeface="Questrial"/>
            </a:endParaRPr>
          </a:p>
          <a:p>
            <a:pPr marL="457200" lvl="0" indent="-419100" algn="l" rtl="0">
              <a:lnSpc>
                <a:spcPct val="150000"/>
              </a:lnSpc>
              <a:spcBef>
                <a:spcPts val="0"/>
              </a:spcBef>
              <a:spcAft>
                <a:spcPts val="0"/>
              </a:spcAft>
              <a:buClr>
                <a:srgbClr val="1E1E49"/>
              </a:buClr>
              <a:buSzPts val="3000"/>
              <a:buFont typeface="Questrial"/>
              <a:buChar char="●"/>
            </a:pPr>
            <a:r>
              <a:rPr lang="en-US" sz="3000">
                <a:solidFill>
                  <a:srgbClr val="1E1E49"/>
                </a:solidFill>
                <a:latin typeface="Questrial"/>
                <a:ea typeface="Questrial"/>
                <a:cs typeface="Questrial"/>
                <a:sym typeface="Questrial"/>
              </a:rPr>
              <a:t>Timelines</a:t>
            </a:r>
            <a:endParaRPr sz="3000">
              <a:solidFill>
                <a:srgbClr val="1E1E49"/>
              </a:solidFill>
              <a:latin typeface="Questrial"/>
              <a:ea typeface="Questrial"/>
              <a:cs typeface="Questrial"/>
              <a:sym typeface="Questrial"/>
            </a:endParaRPr>
          </a:p>
          <a:p>
            <a:pPr marL="457200" lvl="0" indent="-419100" algn="l" rtl="0">
              <a:lnSpc>
                <a:spcPct val="150000"/>
              </a:lnSpc>
              <a:spcBef>
                <a:spcPts val="0"/>
              </a:spcBef>
              <a:spcAft>
                <a:spcPts val="0"/>
              </a:spcAft>
              <a:buClr>
                <a:srgbClr val="1E1E49"/>
              </a:buClr>
              <a:buSzPts val="3000"/>
              <a:buFont typeface="Questrial"/>
              <a:buChar char="●"/>
            </a:pPr>
            <a:r>
              <a:rPr lang="en-US" sz="3000">
                <a:solidFill>
                  <a:srgbClr val="1E1E49"/>
                </a:solidFill>
                <a:latin typeface="Questrial"/>
                <a:ea typeface="Questrial"/>
                <a:cs typeface="Questrial"/>
                <a:sym typeface="Questrial"/>
              </a:rPr>
              <a:t>Who to contact with questions</a:t>
            </a:r>
            <a:endParaRPr sz="3000">
              <a:solidFill>
                <a:srgbClr val="1E1E49"/>
              </a:solidFill>
              <a:latin typeface="Questrial"/>
              <a:ea typeface="Questrial"/>
              <a:cs typeface="Questrial"/>
              <a:sym typeface="Questrial"/>
            </a:endParaRPr>
          </a:p>
        </p:txBody>
      </p:sp>
      <p:sp>
        <p:nvSpPr>
          <p:cNvPr id="398" name="Google Shape;398;p42"/>
          <p:cNvSpPr txBox="1"/>
          <p:nvPr/>
        </p:nvSpPr>
        <p:spPr>
          <a:xfrm>
            <a:off x="1408250" y="5047500"/>
            <a:ext cx="6116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solidFill>
                  <a:srgbClr val="1E1E49"/>
                </a:solidFill>
                <a:latin typeface="Calibri"/>
                <a:ea typeface="Calibri"/>
                <a:cs typeface="Calibri"/>
                <a:sym typeface="Calibri"/>
              </a:rPr>
              <a:t>How to collaborate with the school to best support their child!</a:t>
            </a:r>
            <a:endParaRPr sz="3000" b="1">
              <a:solidFill>
                <a:srgbClr val="1E1E49"/>
              </a:solidFill>
              <a:latin typeface="Calibri"/>
              <a:ea typeface="Calibri"/>
              <a:cs typeface="Calibri"/>
              <a:sym typeface="Calibri"/>
            </a:endParaRPr>
          </a:p>
        </p:txBody>
      </p:sp>
      <p:pic>
        <p:nvPicPr>
          <p:cNvPr id="399" name="Google Shape;399;p42"/>
          <p:cNvPicPr preferRelativeResize="0"/>
          <p:nvPr/>
        </p:nvPicPr>
        <p:blipFill>
          <a:blip r:embed="rId3">
            <a:alphaModFix/>
          </a:blip>
          <a:stretch>
            <a:fillRect/>
          </a:stretch>
        </p:blipFill>
        <p:spPr>
          <a:xfrm>
            <a:off x="8239800" y="1810512"/>
            <a:ext cx="3236976" cy="3236976"/>
          </a:xfrm>
          <a:prstGeom prst="rect">
            <a:avLst/>
          </a:prstGeom>
          <a:noFill/>
          <a:ln>
            <a:noFill/>
          </a:ln>
        </p:spPr>
      </p:pic>
      <p:pic>
        <p:nvPicPr>
          <p:cNvPr id="2" name="Google Shape;86;p15" title="1.png">
            <a:extLst>
              <a:ext uri="{FF2B5EF4-FFF2-40B4-BE49-F238E27FC236}">
                <a16:creationId xmlns:a16="http://schemas.microsoft.com/office/drawing/2014/main" id="{EEB4FA87-0754-8C9E-A180-7F99EE695C21}"/>
              </a:ext>
            </a:extLst>
          </p:cNvPr>
          <p:cNvPicPr preferRelativeResize="0"/>
          <p:nvPr/>
        </p:nvPicPr>
        <p:blipFill rotWithShape="1">
          <a:blip r:embed="rId4">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88F7DDAD-6413-5889-8AE9-B9E08B279637}"/>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967D1E33-50D2-FFB3-F523-545C5210EA51}"/>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5">
                <a:alphaModFix/>
              </a:blip>
              <a:stretch>
                <a:fillRect/>
              </a:stretch>
            </a:blipFill>
            <a:ln>
              <a:noFill/>
            </a:ln>
          </p:spPr>
        </p:sp>
        <p:sp>
          <p:nvSpPr>
            <p:cNvPr id="5" name="Google Shape;89;p15">
              <a:extLst>
                <a:ext uri="{FF2B5EF4-FFF2-40B4-BE49-F238E27FC236}">
                  <a16:creationId xmlns:a16="http://schemas.microsoft.com/office/drawing/2014/main" id="{B9C28805-5C66-B3A5-034B-3D3991F47F95}"/>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3"/>
          <p:cNvSpPr txBox="1">
            <a:spLocks noGrp="1"/>
          </p:cNvSpPr>
          <p:nvPr>
            <p:ph type="title"/>
          </p:nvPr>
        </p:nvSpPr>
        <p:spPr>
          <a:xfrm>
            <a:off x="2047875" y="234400"/>
            <a:ext cx="9429000" cy="708000"/>
          </a:xfrm>
          <a:prstGeom prst="rect">
            <a:avLst/>
          </a:prstGeom>
          <a:noFill/>
          <a:ln>
            <a:noFill/>
          </a:ln>
        </p:spPr>
        <p:txBody>
          <a:bodyPr spcFirstLastPara="1" wrap="square" lIns="91425" tIns="45700" rIns="91425" bIns="45700" anchor="ctr" anchorCtr="0">
            <a:spAutoFit/>
          </a:bodyPr>
          <a:lstStyle/>
          <a:p>
            <a:pPr marL="0" lvl="0" indent="0" algn="l" rtl="0">
              <a:lnSpc>
                <a:spcPct val="102006"/>
              </a:lnSpc>
              <a:spcBef>
                <a:spcPts val="0"/>
              </a:spcBef>
              <a:spcAft>
                <a:spcPts val="0"/>
              </a:spcAft>
              <a:buClr>
                <a:schemeClr val="dk1"/>
              </a:buClr>
              <a:buSzPts val="5516"/>
              <a:buFont typeface="Arial"/>
              <a:buNone/>
            </a:pPr>
            <a:r>
              <a:rPr lang="en-US" sz="4000">
                <a:solidFill>
                  <a:srgbClr val="DE6D24"/>
                </a:solidFill>
                <a:latin typeface="Questrial"/>
                <a:ea typeface="Questrial"/>
                <a:cs typeface="Questrial"/>
                <a:sym typeface="Questrial"/>
              </a:rPr>
              <a:t>Let’s discuss:</a:t>
            </a:r>
            <a:endParaRPr sz="4000">
              <a:solidFill>
                <a:srgbClr val="DE6D24"/>
              </a:solidFill>
              <a:latin typeface="Montserrat"/>
              <a:ea typeface="Montserrat"/>
              <a:cs typeface="Montserrat"/>
              <a:sym typeface="Montserrat"/>
            </a:endParaRPr>
          </a:p>
        </p:txBody>
      </p:sp>
      <p:sp>
        <p:nvSpPr>
          <p:cNvPr id="409" name="Google Shape;409;p43"/>
          <p:cNvSpPr txBox="1"/>
          <p:nvPr/>
        </p:nvSpPr>
        <p:spPr>
          <a:xfrm>
            <a:off x="1427300" y="2066863"/>
            <a:ext cx="6357600" cy="2724300"/>
          </a:xfrm>
          <a:prstGeom prst="rect">
            <a:avLst/>
          </a:prstGeom>
          <a:noFill/>
          <a:ln>
            <a:noFill/>
          </a:ln>
        </p:spPr>
        <p:txBody>
          <a:bodyPr spcFirstLastPara="1" wrap="square" lIns="91425" tIns="91425" rIns="91425" bIns="91425" anchor="t" anchorCtr="0">
            <a:spAutoFit/>
          </a:bodyPr>
          <a:lstStyle/>
          <a:p>
            <a:pPr marL="457200" lvl="0" indent="-419100" algn="l" rtl="0">
              <a:lnSpc>
                <a:spcPct val="150000"/>
              </a:lnSpc>
              <a:spcBef>
                <a:spcPts val="0"/>
              </a:spcBef>
              <a:spcAft>
                <a:spcPts val="0"/>
              </a:spcAft>
              <a:buClr>
                <a:srgbClr val="1E1E49"/>
              </a:buClr>
              <a:buSzPts val="3000"/>
              <a:buFont typeface="Questrial"/>
              <a:buChar char="●"/>
            </a:pPr>
            <a:r>
              <a:rPr lang="en-US" sz="3000">
                <a:solidFill>
                  <a:srgbClr val="1E1E49"/>
                </a:solidFill>
                <a:latin typeface="Questrial"/>
                <a:ea typeface="Questrial"/>
                <a:cs typeface="Questrial"/>
                <a:sym typeface="Questrial"/>
              </a:rPr>
              <a:t>Why do IEP meetings not go well?</a:t>
            </a:r>
            <a:endParaRPr sz="3000">
              <a:solidFill>
                <a:srgbClr val="1E1E49"/>
              </a:solidFill>
              <a:latin typeface="Questrial"/>
              <a:ea typeface="Questrial"/>
              <a:cs typeface="Questrial"/>
              <a:sym typeface="Questrial"/>
            </a:endParaRPr>
          </a:p>
          <a:p>
            <a:pPr marL="457200" lvl="0" indent="0" algn="l" rtl="0">
              <a:lnSpc>
                <a:spcPct val="150000"/>
              </a:lnSpc>
              <a:spcBef>
                <a:spcPts val="0"/>
              </a:spcBef>
              <a:spcAft>
                <a:spcPts val="0"/>
              </a:spcAft>
              <a:buNone/>
            </a:pPr>
            <a:endParaRPr sz="3000">
              <a:solidFill>
                <a:srgbClr val="1E1E49"/>
              </a:solidFill>
              <a:latin typeface="Questrial"/>
              <a:ea typeface="Questrial"/>
              <a:cs typeface="Questrial"/>
              <a:sym typeface="Questrial"/>
            </a:endParaRPr>
          </a:p>
          <a:p>
            <a:pPr marL="457200" lvl="0" indent="-419100" algn="l" rtl="0">
              <a:lnSpc>
                <a:spcPct val="150000"/>
              </a:lnSpc>
              <a:spcBef>
                <a:spcPts val="0"/>
              </a:spcBef>
              <a:spcAft>
                <a:spcPts val="0"/>
              </a:spcAft>
              <a:buClr>
                <a:srgbClr val="1E1E49"/>
              </a:buClr>
              <a:buSzPts val="3000"/>
              <a:buFont typeface="Questrial"/>
              <a:buChar char="●"/>
            </a:pPr>
            <a:r>
              <a:rPr lang="en-US" sz="3000">
                <a:solidFill>
                  <a:srgbClr val="1E1E49"/>
                </a:solidFill>
                <a:latin typeface="Questrial"/>
                <a:ea typeface="Questrial"/>
                <a:cs typeface="Questrial"/>
                <a:sym typeface="Questrial"/>
              </a:rPr>
              <a:t>What is a reason a parent files a complaint?</a:t>
            </a:r>
            <a:endParaRPr sz="3000">
              <a:solidFill>
                <a:srgbClr val="1E1E49"/>
              </a:solidFill>
              <a:latin typeface="Questrial"/>
              <a:ea typeface="Questrial"/>
              <a:cs typeface="Questrial"/>
              <a:sym typeface="Questrial"/>
            </a:endParaRPr>
          </a:p>
        </p:txBody>
      </p:sp>
      <p:pic>
        <p:nvPicPr>
          <p:cNvPr id="410" name="Google Shape;410;p43"/>
          <p:cNvPicPr preferRelativeResize="0"/>
          <p:nvPr/>
        </p:nvPicPr>
        <p:blipFill>
          <a:blip r:embed="rId3">
            <a:alphaModFix/>
          </a:blip>
          <a:stretch>
            <a:fillRect/>
          </a:stretch>
        </p:blipFill>
        <p:spPr>
          <a:xfrm>
            <a:off x="8101400" y="1810513"/>
            <a:ext cx="3236976" cy="3236976"/>
          </a:xfrm>
          <a:prstGeom prst="rect">
            <a:avLst/>
          </a:prstGeom>
          <a:noFill/>
          <a:ln>
            <a:noFill/>
          </a:ln>
        </p:spPr>
      </p:pic>
      <p:pic>
        <p:nvPicPr>
          <p:cNvPr id="2" name="Google Shape;86;p15" title="1.png">
            <a:extLst>
              <a:ext uri="{FF2B5EF4-FFF2-40B4-BE49-F238E27FC236}">
                <a16:creationId xmlns:a16="http://schemas.microsoft.com/office/drawing/2014/main" id="{FBFC92B5-C7E1-AC3E-D2AC-0EA11E072359}"/>
              </a:ext>
            </a:extLst>
          </p:cNvPr>
          <p:cNvPicPr preferRelativeResize="0"/>
          <p:nvPr/>
        </p:nvPicPr>
        <p:blipFill rotWithShape="1">
          <a:blip r:embed="rId4">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46273981-8DCD-9227-C5F4-7886014FF398}"/>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43CC7B85-A546-F5CB-6965-924FAD811C09}"/>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5">
                <a:alphaModFix/>
              </a:blip>
              <a:stretch>
                <a:fillRect/>
              </a:stretch>
            </a:blipFill>
            <a:ln>
              <a:noFill/>
            </a:ln>
          </p:spPr>
        </p:sp>
        <p:sp>
          <p:nvSpPr>
            <p:cNvPr id="5" name="Google Shape;89;p15">
              <a:extLst>
                <a:ext uri="{FF2B5EF4-FFF2-40B4-BE49-F238E27FC236}">
                  <a16:creationId xmlns:a16="http://schemas.microsoft.com/office/drawing/2014/main" id="{90FBEBB7-D2C0-853C-D724-DD7A487B7F5A}"/>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44"/>
          <p:cNvPicPr preferRelativeResize="0"/>
          <p:nvPr/>
        </p:nvPicPr>
        <p:blipFill>
          <a:blip r:embed="rId3">
            <a:alphaModFix/>
          </a:blip>
          <a:stretch>
            <a:fillRect/>
          </a:stretch>
        </p:blipFill>
        <p:spPr>
          <a:xfrm>
            <a:off x="7961850" y="1810500"/>
            <a:ext cx="3236976" cy="3236976"/>
          </a:xfrm>
          <a:prstGeom prst="rect">
            <a:avLst/>
          </a:prstGeom>
          <a:noFill/>
          <a:ln>
            <a:noFill/>
          </a:ln>
        </p:spPr>
      </p:pic>
      <p:sp>
        <p:nvSpPr>
          <p:cNvPr id="420" name="Google Shape;420;p44"/>
          <p:cNvSpPr txBox="1">
            <a:spLocks noGrp="1"/>
          </p:cNvSpPr>
          <p:nvPr>
            <p:ph type="title"/>
          </p:nvPr>
        </p:nvSpPr>
        <p:spPr>
          <a:xfrm>
            <a:off x="2047875" y="234400"/>
            <a:ext cx="9429000" cy="708000"/>
          </a:xfrm>
          <a:prstGeom prst="rect">
            <a:avLst/>
          </a:prstGeom>
          <a:noFill/>
          <a:ln>
            <a:noFill/>
          </a:ln>
        </p:spPr>
        <p:txBody>
          <a:bodyPr spcFirstLastPara="1" wrap="square" lIns="91425" tIns="45700" rIns="91425" bIns="45700" anchor="ctr" anchorCtr="0">
            <a:spAutoFit/>
          </a:bodyPr>
          <a:lstStyle/>
          <a:p>
            <a:pPr marL="0" lvl="0" indent="0" algn="l" rtl="0">
              <a:lnSpc>
                <a:spcPct val="102005"/>
              </a:lnSpc>
              <a:spcBef>
                <a:spcPts val="0"/>
              </a:spcBef>
              <a:spcAft>
                <a:spcPts val="0"/>
              </a:spcAft>
              <a:buClr>
                <a:schemeClr val="dk1"/>
              </a:buClr>
              <a:buSzPts val="6132"/>
              <a:buFont typeface="Arial"/>
              <a:buNone/>
            </a:pPr>
            <a:r>
              <a:rPr lang="en-US" sz="4000">
                <a:solidFill>
                  <a:srgbClr val="DE6D24"/>
                </a:solidFill>
                <a:latin typeface="Questrial"/>
                <a:ea typeface="Questrial"/>
                <a:cs typeface="Questrial"/>
                <a:sym typeface="Questrial"/>
              </a:rPr>
              <a:t>At the meeting: tips to make it positive</a:t>
            </a:r>
            <a:endParaRPr sz="4000">
              <a:solidFill>
                <a:srgbClr val="DE6D24"/>
              </a:solidFill>
              <a:latin typeface="Questrial"/>
              <a:ea typeface="Questrial"/>
              <a:cs typeface="Questrial"/>
              <a:sym typeface="Questrial"/>
            </a:endParaRPr>
          </a:p>
        </p:txBody>
      </p:sp>
      <p:sp>
        <p:nvSpPr>
          <p:cNvPr id="421" name="Google Shape;421;p44"/>
          <p:cNvSpPr txBox="1"/>
          <p:nvPr/>
        </p:nvSpPr>
        <p:spPr>
          <a:xfrm>
            <a:off x="571550" y="1692700"/>
            <a:ext cx="9296400" cy="3879000"/>
          </a:xfrm>
          <a:prstGeom prst="rect">
            <a:avLst/>
          </a:prstGeom>
          <a:noFill/>
          <a:ln>
            <a:noFill/>
          </a:ln>
        </p:spPr>
        <p:txBody>
          <a:bodyPr spcFirstLastPara="1" wrap="square" lIns="91425" tIns="91425" rIns="91425" bIns="91425" anchor="t" anchorCtr="0">
            <a:spAutoFit/>
          </a:bodyPr>
          <a:lstStyle/>
          <a:p>
            <a:pPr marL="457200" lvl="0" indent="-381000" algn="l" rtl="0">
              <a:lnSpc>
                <a:spcPct val="150000"/>
              </a:lnSpc>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Preparation </a:t>
            </a:r>
            <a:endParaRPr sz="2400">
              <a:solidFill>
                <a:srgbClr val="1E1E49"/>
              </a:solidFill>
              <a:latin typeface="Questrial"/>
              <a:ea typeface="Questrial"/>
              <a:cs typeface="Questrial"/>
              <a:sym typeface="Questrial"/>
            </a:endParaRPr>
          </a:p>
          <a:p>
            <a:pPr marL="457200" lvl="0" indent="-381000" algn="l" rtl="0">
              <a:lnSpc>
                <a:spcPct val="150000"/>
              </a:lnSpc>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Do introductions and have an agenda</a:t>
            </a:r>
            <a:endParaRPr sz="2400">
              <a:solidFill>
                <a:srgbClr val="1E1E49"/>
              </a:solidFill>
              <a:latin typeface="Questrial"/>
              <a:ea typeface="Questrial"/>
              <a:cs typeface="Questrial"/>
              <a:sym typeface="Questrial"/>
            </a:endParaRPr>
          </a:p>
          <a:p>
            <a:pPr marL="457200" lvl="0" indent="-381000" algn="l" rtl="0">
              <a:lnSpc>
                <a:spcPct val="150000"/>
              </a:lnSpc>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Actively listen</a:t>
            </a:r>
            <a:endParaRPr sz="2400">
              <a:solidFill>
                <a:srgbClr val="1E1E49"/>
              </a:solidFill>
              <a:latin typeface="Questrial"/>
              <a:ea typeface="Questrial"/>
              <a:cs typeface="Questrial"/>
              <a:sym typeface="Questrial"/>
            </a:endParaRPr>
          </a:p>
          <a:p>
            <a:pPr marL="457200" lvl="0" indent="-381000" algn="l" rtl="0">
              <a:lnSpc>
                <a:spcPct val="150000"/>
              </a:lnSpc>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Be aware of the power dynamic</a:t>
            </a:r>
            <a:endParaRPr sz="2400">
              <a:solidFill>
                <a:srgbClr val="1E1E49"/>
              </a:solidFill>
              <a:latin typeface="Questrial"/>
              <a:ea typeface="Questrial"/>
              <a:cs typeface="Questrial"/>
              <a:sym typeface="Questrial"/>
            </a:endParaRPr>
          </a:p>
          <a:p>
            <a:pPr marL="457200" lvl="0" indent="-381000" algn="l" rtl="0">
              <a:lnSpc>
                <a:spcPct val="150000"/>
              </a:lnSpc>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Explicitly value the family’s contributions and ideas</a:t>
            </a:r>
            <a:endParaRPr sz="2400">
              <a:solidFill>
                <a:srgbClr val="1E1E49"/>
              </a:solidFill>
              <a:latin typeface="Questrial"/>
              <a:ea typeface="Questrial"/>
              <a:cs typeface="Questrial"/>
              <a:sym typeface="Questrial"/>
            </a:endParaRPr>
          </a:p>
          <a:p>
            <a:pPr marL="457200" lvl="0" indent="-381000" algn="l" rtl="0">
              <a:lnSpc>
                <a:spcPct val="150000"/>
              </a:lnSpc>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Make sure they understand everything–encourage questions</a:t>
            </a:r>
            <a:endParaRPr sz="2400">
              <a:solidFill>
                <a:srgbClr val="1E1E49"/>
              </a:solidFill>
              <a:latin typeface="Questrial"/>
              <a:ea typeface="Questrial"/>
              <a:cs typeface="Questrial"/>
              <a:sym typeface="Questrial"/>
            </a:endParaRPr>
          </a:p>
          <a:p>
            <a:pPr marL="457200" lvl="0" indent="-381000" algn="l" rtl="0">
              <a:lnSpc>
                <a:spcPct val="150000"/>
              </a:lnSpc>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Keep it human</a:t>
            </a:r>
            <a:endParaRPr sz="2400">
              <a:solidFill>
                <a:srgbClr val="1E1E49"/>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442AEA8A-7F47-AFEC-0F81-84BDB47794F9}"/>
              </a:ext>
            </a:extLst>
          </p:cNvPr>
          <p:cNvPicPr preferRelativeResize="0"/>
          <p:nvPr/>
        </p:nvPicPr>
        <p:blipFill rotWithShape="1">
          <a:blip r:embed="rId4">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309146EF-421C-2078-1097-86AF731E99CD}"/>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8C2A3CE5-F29F-2D90-1730-0DEFD6219FEE}"/>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5">
                <a:alphaModFix/>
              </a:blip>
              <a:stretch>
                <a:fillRect/>
              </a:stretch>
            </a:blipFill>
            <a:ln>
              <a:noFill/>
            </a:ln>
          </p:spPr>
        </p:sp>
        <p:sp>
          <p:nvSpPr>
            <p:cNvPr id="5" name="Google Shape;89;p15">
              <a:extLst>
                <a:ext uri="{FF2B5EF4-FFF2-40B4-BE49-F238E27FC236}">
                  <a16:creationId xmlns:a16="http://schemas.microsoft.com/office/drawing/2014/main" id="{1B615BF3-75EB-34D1-7A43-FF403CE833E1}"/>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5"/>
          <p:cNvSpPr txBox="1">
            <a:spLocks noGrp="1"/>
          </p:cNvSpPr>
          <p:nvPr>
            <p:ph type="title"/>
          </p:nvPr>
        </p:nvSpPr>
        <p:spPr>
          <a:xfrm>
            <a:off x="2047875" y="234400"/>
            <a:ext cx="9429000" cy="1574700"/>
          </a:xfrm>
          <a:prstGeom prst="rect">
            <a:avLst/>
          </a:prstGeom>
          <a:noFill/>
          <a:ln>
            <a:noFill/>
          </a:ln>
        </p:spPr>
        <p:txBody>
          <a:bodyPr spcFirstLastPara="1" wrap="square" lIns="91425" tIns="45700" rIns="91425" bIns="45700" anchor="ctr" anchorCtr="0">
            <a:spAutoFit/>
          </a:bodyPr>
          <a:lstStyle/>
          <a:p>
            <a:pPr marL="0" lvl="0" indent="0" algn="l" rtl="0">
              <a:lnSpc>
                <a:spcPct val="102005"/>
              </a:lnSpc>
              <a:spcBef>
                <a:spcPts val="0"/>
              </a:spcBef>
              <a:spcAft>
                <a:spcPts val="0"/>
              </a:spcAft>
              <a:buClr>
                <a:schemeClr val="dk1"/>
              </a:buClr>
              <a:buSzPts val="6132"/>
              <a:buFont typeface="Arial"/>
              <a:buNone/>
            </a:pPr>
            <a:r>
              <a:rPr lang="en-US" sz="4000">
                <a:solidFill>
                  <a:srgbClr val="DE6D24"/>
                </a:solidFill>
                <a:latin typeface="Questrial"/>
                <a:ea typeface="Questrial"/>
                <a:cs typeface="Questrial"/>
                <a:sym typeface="Questrial"/>
              </a:rPr>
              <a:t>What’s next?</a:t>
            </a:r>
            <a:endParaRPr sz="4000">
              <a:solidFill>
                <a:srgbClr val="DE6D24"/>
              </a:solidFill>
              <a:latin typeface="Questrial"/>
              <a:ea typeface="Questrial"/>
              <a:cs typeface="Questrial"/>
              <a:sym typeface="Questrial"/>
            </a:endParaRPr>
          </a:p>
          <a:p>
            <a:pPr marL="0" lvl="0" indent="0" algn="l" rtl="0">
              <a:lnSpc>
                <a:spcPct val="102005"/>
              </a:lnSpc>
              <a:spcBef>
                <a:spcPts val="0"/>
              </a:spcBef>
              <a:spcAft>
                <a:spcPts val="0"/>
              </a:spcAft>
              <a:buClr>
                <a:schemeClr val="dk1"/>
              </a:buClr>
              <a:buSzPts val="6132"/>
              <a:buFont typeface="Arial"/>
              <a:buNone/>
            </a:pPr>
            <a:endParaRPr sz="2500">
              <a:solidFill>
                <a:srgbClr val="DE6D24"/>
              </a:solidFill>
              <a:latin typeface="Questrial"/>
              <a:ea typeface="Questrial"/>
              <a:cs typeface="Questrial"/>
              <a:sym typeface="Questrial"/>
            </a:endParaRPr>
          </a:p>
          <a:p>
            <a:pPr marL="0" lvl="0" indent="0" algn="l" rtl="0">
              <a:lnSpc>
                <a:spcPct val="102005"/>
              </a:lnSpc>
              <a:spcBef>
                <a:spcPts val="0"/>
              </a:spcBef>
              <a:spcAft>
                <a:spcPts val="0"/>
              </a:spcAft>
              <a:buClr>
                <a:schemeClr val="dk1"/>
              </a:buClr>
              <a:buSzPts val="6132"/>
              <a:buFont typeface="Arial"/>
              <a:buNone/>
            </a:pPr>
            <a:r>
              <a:rPr lang="en-US" sz="3000">
                <a:solidFill>
                  <a:srgbClr val="DE6D24"/>
                </a:solidFill>
                <a:latin typeface="Questrial"/>
                <a:ea typeface="Questrial"/>
                <a:cs typeface="Questrial"/>
                <a:sym typeface="Questrial"/>
              </a:rPr>
              <a:t>How to keep relationships going in between meetings?</a:t>
            </a:r>
            <a:endParaRPr sz="3000">
              <a:solidFill>
                <a:srgbClr val="DE6D24"/>
              </a:solidFill>
              <a:latin typeface="Questrial"/>
              <a:ea typeface="Questrial"/>
              <a:cs typeface="Questrial"/>
              <a:sym typeface="Questrial"/>
            </a:endParaRPr>
          </a:p>
        </p:txBody>
      </p:sp>
      <p:sp>
        <p:nvSpPr>
          <p:cNvPr id="431" name="Google Shape;431;p45"/>
          <p:cNvSpPr txBox="1"/>
          <p:nvPr/>
        </p:nvSpPr>
        <p:spPr>
          <a:xfrm>
            <a:off x="2047875" y="2314225"/>
            <a:ext cx="9296400" cy="3324600"/>
          </a:xfrm>
          <a:prstGeom prst="rect">
            <a:avLst/>
          </a:prstGeom>
          <a:noFill/>
          <a:ln>
            <a:noFill/>
          </a:ln>
        </p:spPr>
        <p:txBody>
          <a:bodyPr spcFirstLastPara="1" wrap="square" lIns="91425" tIns="91425" rIns="91425" bIns="91425" anchor="t" anchorCtr="0">
            <a:spAutoFit/>
          </a:bodyPr>
          <a:lstStyle/>
          <a:p>
            <a:pPr marL="457200" lvl="0" indent="-381000" algn="l" rtl="0">
              <a:lnSpc>
                <a:spcPct val="150000"/>
              </a:lnSpc>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It's important to follow up</a:t>
            </a:r>
            <a:endParaRPr sz="2400">
              <a:solidFill>
                <a:srgbClr val="1E1E49"/>
              </a:solidFill>
              <a:latin typeface="Questrial"/>
              <a:ea typeface="Questrial"/>
              <a:cs typeface="Questrial"/>
              <a:sym typeface="Questrial"/>
            </a:endParaRPr>
          </a:p>
          <a:p>
            <a:pPr marL="457200" lvl="0" indent="-381000" algn="l" rtl="0">
              <a:lnSpc>
                <a:spcPct val="150000"/>
              </a:lnSpc>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Monitor child’s progress and make sure family knows how to interpret progress reports </a:t>
            </a:r>
            <a:endParaRPr sz="2400">
              <a:solidFill>
                <a:srgbClr val="1E1E49"/>
              </a:solidFill>
              <a:latin typeface="Questrial"/>
              <a:ea typeface="Questrial"/>
              <a:cs typeface="Questrial"/>
              <a:sym typeface="Questrial"/>
            </a:endParaRPr>
          </a:p>
          <a:p>
            <a:pPr marL="457200" lvl="0" indent="-381000" algn="l" rtl="0">
              <a:lnSpc>
                <a:spcPct val="150000"/>
              </a:lnSpc>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How do you stay in touch with the family?</a:t>
            </a:r>
            <a:endParaRPr sz="2400">
              <a:solidFill>
                <a:srgbClr val="1E1E49"/>
              </a:solidFill>
              <a:latin typeface="Questrial"/>
              <a:ea typeface="Questrial"/>
              <a:cs typeface="Questrial"/>
              <a:sym typeface="Questrial"/>
            </a:endParaRPr>
          </a:p>
          <a:p>
            <a:pPr marL="457200" lvl="0" indent="-381000" algn="l" rtl="0">
              <a:lnSpc>
                <a:spcPct val="150000"/>
              </a:lnSpc>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Regular check-ins? Does anyone do those?</a:t>
            </a:r>
            <a:endParaRPr sz="2400">
              <a:solidFill>
                <a:srgbClr val="1E1E49"/>
              </a:solidFill>
              <a:latin typeface="Questrial"/>
              <a:ea typeface="Questrial"/>
              <a:cs typeface="Questrial"/>
              <a:sym typeface="Questrial"/>
            </a:endParaRPr>
          </a:p>
          <a:p>
            <a:pPr marL="457200" lvl="0" indent="-381000" algn="l" rtl="0">
              <a:lnSpc>
                <a:spcPct val="150000"/>
              </a:lnSpc>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Recognize the family’s need for other services</a:t>
            </a:r>
            <a:endParaRPr sz="2400">
              <a:solidFill>
                <a:srgbClr val="1E1E49"/>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BFD59DCC-F37D-3E31-8868-4F35CA30D7F5}"/>
              </a:ext>
            </a:extLst>
          </p:cNvPr>
          <p:cNvPicPr preferRelativeResize="0"/>
          <p:nvPr/>
        </p:nvPicPr>
        <p:blipFill rotWithShape="1">
          <a:blip r:embed="rId3">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9E8CD34C-0D06-5560-5F8B-558F300AB22C}"/>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2BAE9F83-C00F-87BD-345E-8316621949A2}"/>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4">
                <a:alphaModFix/>
              </a:blip>
              <a:stretch>
                <a:fillRect/>
              </a:stretch>
            </a:blipFill>
            <a:ln>
              <a:noFill/>
            </a:ln>
          </p:spPr>
        </p:sp>
        <p:sp>
          <p:nvSpPr>
            <p:cNvPr id="5" name="Google Shape;89;p15">
              <a:extLst>
                <a:ext uri="{FF2B5EF4-FFF2-40B4-BE49-F238E27FC236}">
                  <a16:creationId xmlns:a16="http://schemas.microsoft.com/office/drawing/2014/main" id="{6BC69874-F1AC-7B0D-D4B8-41E38701FC49}"/>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46"/>
          <p:cNvSpPr txBox="1">
            <a:spLocks noGrp="1"/>
          </p:cNvSpPr>
          <p:nvPr>
            <p:ph type="title"/>
          </p:nvPr>
        </p:nvSpPr>
        <p:spPr>
          <a:xfrm>
            <a:off x="2758925" y="1351050"/>
            <a:ext cx="6279900" cy="4155900"/>
          </a:xfrm>
          <a:prstGeom prst="rect">
            <a:avLst/>
          </a:prstGeom>
          <a:noFill/>
          <a:ln>
            <a:noFill/>
          </a:ln>
        </p:spPr>
        <p:txBody>
          <a:bodyPr spcFirstLastPara="1" wrap="square" lIns="91425" tIns="45700" rIns="91425" bIns="45700" anchor="ctr" anchorCtr="0">
            <a:spAutoFit/>
          </a:bodyPr>
          <a:lstStyle/>
          <a:p>
            <a:pPr marL="0" lvl="0" indent="0" algn="ctr" rtl="0">
              <a:lnSpc>
                <a:spcPct val="115000"/>
              </a:lnSpc>
              <a:spcBef>
                <a:spcPts val="0"/>
              </a:spcBef>
              <a:spcAft>
                <a:spcPts val="0"/>
              </a:spcAft>
              <a:buClr>
                <a:schemeClr val="dk1"/>
              </a:buClr>
              <a:buSzPts val="6132"/>
              <a:buFont typeface="Arial"/>
              <a:buNone/>
            </a:pPr>
            <a:r>
              <a:rPr lang="en-US" sz="8000">
                <a:solidFill>
                  <a:srgbClr val="1F497D"/>
                </a:solidFill>
                <a:latin typeface="Questrial"/>
                <a:ea typeface="Questrial"/>
                <a:cs typeface="Questrial"/>
                <a:sym typeface="Questrial"/>
              </a:rPr>
              <a:t>Review</a:t>
            </a:r>
            <a:endParaRPr sz="8000">
              <a:solidFill>
                <a:srgbClr val="1F497D"/>
              </a:solidFill>
              <a:latin typeface="Questrial"/>
              <a:ea typeface="Questrial"/>
              <a:cs typeface="Questrial"/>
              <a:sym typeface="Questrial"/>
            </a:endParaRPr>
          </a:p>
          <a:p>
            <a:pPr marL="0" lvl="0" indent="0" algn="ctr" rtl="0">
              <a:lnSpc>
                <a:spcPct val="115000"/>
              </a:lnSpc>
              <a:spcBef>
                <a:spcPts val="0"/>
              </a:spcBef>
              <a:spcAft>
                <a:spcPts val="0"/>
              </a:spcAft>
              <a:buClr>
                <a:schemeClr val="dk1"/>
              </a:buClr>
              <a:buSzPts val="6132"/>
              <a:buFont typeface="Arial"/>
              <a:buNone/>
            </a:pPr>
            <a:r>
              <a:rPr lang="en-US" sz="8000">
                <a:solidFill>
                  <a:srgbClr val="1F497D"/>
                </a:solidFill>
                <a:latin typeface="Questrial"/>
                <a:ea typeface="Questrial"/>
                <a:cs typeface="Questrial"/>
                <a:sym typeface="Questrial"/>
              </a:rPr>
              <a:t>&amp;</a:t>
            </a:r>
            <a:endParaRPr sz="8000">
              <a:solidFill>
                <a:srgbClr val="1F497D"/>
              </a:solidFill>
              <a:latin typeface="Questrial"/>
              <a:ea typeface="Questrial"/>
              <a:cs typeface="Questrial"/>
              <a:sym typeface="Questrial"/>
            </a:endParaRPr>
          </a:p>
          <a:p>
            <a:pPr marL="0" lvl="0" indent="0" algn="ctr" rtl="0">
              <a:lnSpc>
                <a:spcPct val="115000"/>
              </a:lnSpc>
              <a:spcBef>
                <a:spcPts val="0"/>
              </a:spcBef>
              <a:spcAft>
                <a:spcPts val="0"/>
              </a:spcAft>
              <a:buClr>
                <a:schemeClr val="dk1"/>
              </a:buClr>
              <a:buSzPts val="6132"/>
              <a:buFont typeface="Arial"/>
              <a:buNone/>
            </a:pPr>
            <a:r>
              <a:rPr lang="en-US" sz="8000">
                <a:solidFill>
                  <a:srgbClr val="1F497D"/>
                </a:solidFill>
                <a:latin typeface="Questrial"/>
                <a:ea typeface="Questrial"/>
                <a:cs typeface="Questrial"/>
                <a:sym typeface="Questrial"/>
              </a:rPr>
              <a:t>Resources</a:t>
            </a:r>
            <a:endParaRPr sz="8000">
              <a:solidFill>
                <a:srgbClr val="1F497D"/>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1670C6C2-1624-5B4B-44D1-9CF104544332}"/>
              </a:ext>
            </a:extLst>
          </p:cNvPr>
          <p:cNvPicPr preferRelativeResize="0"/>
          <p:nvPr/>
        </p:nvPicPr>
        <p:blipFill rotWithShape="1">
          <a:blip r:embed="rId3">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1D64930E-6393-0D33-F883-38E14705225F}"/>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20139FBE-8F0B-475A-A4F4-2B8093200213}"/>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4">
                <a:alphaModFix/>
              </a:blip>
              <a:stretch>
                <a:fillRect/>
              </a:stretch>
            </a:blipFill>
            <a:ln>
              <a:noFill/>
            </a:ln>
          </p:spPr>
        </p:sp>
        <p:sp>
          <p:nvSpPr>
            <p:cNvPr id="5" name="Google Shape;89;p15">
              <a:extLst>
                <a:ext uri="{FF2B5EF4-FFF2-40B4-BE49-F238E27FC236}">
                  <a16:creationId xmlns:a16="http://schemas.microsoft.com/office/drawing/2014/main" id="{1FD1D5C7-227B-C930-CE64-47BD0DDBA22E}"/>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7"/>
          <p:cNvSpPr txBox="1">
            <a:spLocks noGrp="1"/>
          </p:cNvSpPr>
          <p:nvPr>
            <p:ph type="title"/>
          </p:nvPr>
        </p:nvSpPr>
        <p:spPr>
          <a:xfrm>
            <a:off x="2047875" y="234400"/>
            <a:ext cx="9429000" cy="708000"/>
          </a:xfrm>
          <a:prstGeom prst="rect">
            <a:avLst/>
          </a:prstGeom>
          <a:noFill/>
          <a:ln>
            <a:noFill/>
          </a:ln>
        </p:spPr>
        <p:txBody>
          <a:bodyPr spcFirstLastPara="1" wrap="square" lIns="91425" tIns="45700" rIns="91425" bIns="45700" anchor="ctr" anchorCtr="0">
            <a:spAutoFit/>
          </a:bodyPr>
          <a:lstStyle/>
          <a:p>
            <a:pPr marL="0" lvl="0" indent="0" algn="l" rtl="0">
              <a:lnSpc>
                <a:spcPct val="102005"/>
              </a:lnSpc>
              <a:spcBef>
                <a:spcPts val="0"/>
              </a:spcBef>
              <a:spcAft>
                <a:spcPts val="0"/>
              </a:spcAft>
              <a:buClr>
                <a:schemeClr val="dk1"/>
              </a:buClr>
              <a:buSzPts val="6132"/>
              <a:buFont typeface="Arial"/>
              <a:buNone/>
            </a:pPr>
            <a:r>
              <a:rPr lang="en-US" sz="4000">
                <a:solidFill>
                  <a:srgbClr val="DE6D24"/>
                </a:solidFill>
                <a:latin typeface="Questrial"/>
                <a:ea typeface="Questrial"/>
                <a:cs typeface="Questrial"/>
                <a:sym typeface="Questrial"/>
              </a:rPr>
              <a:t>Bottom line: recap</a:t>
            </a:r>
            <a:endParaRPr sz="4000">
              <a:solidFill>
                <a:srgbClr val="DE6D24"/>
              </a:solidFill>
              <a:latin typeface="Questrial"/>
              <a:ea typeface="Questrial"/>
              <a:cs typeface="Questrial"/>
              <a:sym typeface="Questrial"/>
            </a:endParaRPr>
          </a:p>
        </p:txBody>
      </p:sp>
      <p:sp>
        <p:nvSpPr>
          <p:cNvPr id="450" name="Google Shape;450;p47"/>
          <p:cNvSpPr txBox="1"/>
          <p:nvPr/>
        </p:nvSpPr>
        <p:spPr>
          <a:xfrm>
            <a:off x="1754925" y="2706741"/>
            <a:ext cx="8324700" cy="799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16">
                <a:solidFill>
                  <a:srgbClr val="1E1E49"/>
                </a:solidFill>
                <a:latin typeface="Questrial"/>
                <a:ea typeface="Questrial"/>
                <a:cs typeface="Questrial"/>
                <a:sym typeface="Questrial"/>
              </a:rPr>
              <a:t>Clear, respectful communication builds trust with families and helps them engage with their child’s education.</a:t>
            </a:r>
            <a:endParaRPr sz="2416">
              <a:latin typeface="Questrial"/>
              <a:ea typeface="Questrial"/>
              <a:cs typeface="Questrial"/>
              <a:sym typeface="Questrial"/>
            </a:endParaRPr>
          </a:p>
        </p:txBody>
      </p:sp>
      <p:sp>
        <p:nvSpPr>
          <p:cNvPr id="451" name="Google Shape;451;p47"/>
          <p:cNvSpPr txBox="1"/>
          <p:nvPr/>
        </p:nvSpPr>
        <p:spPr>
          <a:xfrm>
            <a:off x="1791301" y="1499950"/>
            <a:ext cx="8251800" cy="799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16">
                <a:solidFill>
                  <a:srgbClr val="1E1E49"/>
                </a:solidFill>
                <a:latin typeface="Questrial"/>
                <a:ea typeface="Questrial"/>
                <a:cs typeface="Questrial"/>
                <a:sym typeface="Questrial"/>
              </a:rPr>
              <a:t>Family engagement is critical for SPED families. It takes intention, commitment, and grace.</a:t>
            </a:r>
            <a:endParaRPr sz="2416">
              <a:solidFill>
                <a:srgbClr val="1E1E49"/>
              </a:solidFill>
              <a:latin typeface="Questrial"/>
              <a:ea typeface="Questrial"/>
              <a:cs typeface="Questrial"/>
              <a:sym typeface="Questrial"/>
            </a:endParaRPr>
          </a:p>
        </p:txBody>
      </p:sp>
      <p:sp>
        <p:nvSpPr>
          <p:cNvPr id="452" name="Google Shape;452;p47"/>
          <p:cNvSpPr txBox="1"/>
          <p:nvPr/>
        </p:nvSpPr>
        <p:spPr>
          <a:xfrm>
            <a:off x="1791297" y="5159100"/>
            <a:ext cx="5490000" cy="799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16">
                <a:solidFill>
                  <a:srgbClr val="1E1E49"/>
                </a:solidFill>
                <a:latin typeface="Questrial"/>
                <a:ea typeface="Questrial"/>
                <a:cs typeface="Questrial"/>
                <a:sym typeface="Questrial"/>
              </a:rPr>
              <a:t>Share resources that are easy to understand.</a:t>
            </a:r>
            <a:endParaRPr sz="2416">
              <a:solidFill>
                <a:srgbClr val="1E1E49"/>
              </a:solidFill>
              <a:latin typeface="Questrial"/>
              <a:ea typeface="Questrial"/>
              <a:cs typeface="Questrial"/>
              <a:sym typeface="Questrial"/>
            </a:endParaRPr>
          </a:p>
        </p:txBody>
      </p:sp>
      <p:sp>
        <p:nvSpPr>
          <p:cNvPr id="453" name="Google Shape;453;p47"/>
          <p:cNvSpPr txBox="1"/>
          <p:nvPr/>
        </p:nvSpPr>
        <p:spPr>
          <a:xfrm>
            <a:off x="1754926" y="3847613"/>
            <a:ext cx="9199800" cy="799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16">
                <a:solidFill>
                  <a:srgbClr val="1E1E49"/>
                </a:solidFill>
                <a:latin typeface="Questrial"/>
                <a:ea typeface="Questrial"/>
                <a:cs typeface="Questrial"/>
                <a:sym typeface="Questrial"/>
              </a:rPr>
              <a:t>Families need to learn about Early Intervention and Special Ed. When schools help, it can strengthen the relationship.</a:t>
            </a:r>
            <a:endParaRPr sz="2416">
              <a:solidFill>
                <a:srgbClr val="1E1E49"/>
              </a:solidFill>
              <a:latin typeface="Questrial"/>
              <a:ea typeface="Questrial"/>
              <a:cs typeface="Questrial"/>
              <a:sym typeface="Questrial"/>
            </a:endParaRPr>
          </a:p>
        </p:txBody>
      </p:sp>
      <p:pic>
        <p:nvPicPr>
          <p:cNvPr id="454" name="Google Shape;454;p47"/>
          <p:cNvPicPr preferRelativeResize="0"/>
          <p:nvPr/>
        </p:nvPicPr>
        <p:blipFill>
          <a:blip r:embed="rId3">
            <a:alphaModFix/>
          </a:blip>
          <a:stretch>
            <a:fillRect/>
          </a:stretch>
        </p:blipFill>
        <p:spPr>
          <a:xfrm>
            <a:off x="699076" y="1450899"/>
            <a:ext cx="881427" cy="881406"/>
          </a:xfrm>
          <a:prstGeom prst="rect">
            <a:avLst/>
          </a:prstGeom>
          <a:noFill/>
          <a:ln>
            <a:noFill/>
          </a:ln>
        </p:spPr>
      </p:pic>
      <p:pic>
        <p:nvPicPr>
          <p:cNvPr id="455" name="Google Shape;455;p47"/>
          <p:cNvPicPr preferRelativeResize="0"/>
          <p:nvPr/>
        </p:nvPicPr>
        <p:blipFill>
          <a:blip r:embed="rId4">
            <a:alphaModFix/>
          </a:blip>
          <a:stretch>
            <a:fillRect/>
          </a:stretch>
        </p:blipFill>
        <p:spPr>
          <a:xfrm>
            <a:off x="699077" y="2649245"/>
            <a:ext cx="881427" cy="881427"/>
          </a:xfrm>
          <a:prstGeom prst="rect">
            <a:avLst/>
          </a:prstGeom>
          <a:noFill/>
          <a:ln>
            <a:noFill/>
          </a:ln>
        </p:spPr>
      </p:pic>
      <p:pic>
        <p:nvPicPr>
          <p:cNvPr id="456" name="Google Shape;456;p47"/>
          <p:cNvPicPr preferRelativeResize="0"/>
          <p:nvPr/>
        </p:nvPicPr>
        <p:blipFill>
          <a:blip r:embed="rId5">
            <a:alphaModFix/>
          </a:blip>
          <a:stretch>
            <a:fillRect/>
          </a:stretch>
        </p:blipFill>
        <p:spPr>
          <a:xfrm>
            <a:off x="699077" y="3847615"/>
            <a:ext cx="881427" cy="881427"/>
          </a:xfrm>
          <a:prstGeom prst="rect">
            <a:avLst/>
          </a:prstGeom>
          <a:noFill/>
          <a:ln>
            <a:noFill/>
          </a:ln>
        </p:spPr>
      </p:pic>
      <p:pic>
        <p:nvPicPr>
          <p:cNvPr id="457" name="Google Shape;457;p47"/>
          <p:cNvPicPr preferRelativeResize="0"/>
          <p:nvPr/>
        </p:nvPicPr>
        <p:blipFill>
          <a:blip r:embed="rId6">
            <a:alphaModFix/>
          </a:blip>
          <a:stretch>
            <a:fillRect/>
          </a:stretch>
        </p:blipFill>
        <p:spPr>
          <a:xfrm>
            <a:off x="699077" y="5133247"/>
            <a:ext cx="881427" cy="881427"/>
          </a:xfrm>
          <a:prstGeom prst="rect">
            <a:avLst/>
          </a:prstGeom>
          <a:noFill/>
          <a:ln>
            <a:noFill/>
          </a:ln>
        </p:spPr>
      </p:pic>
      <p:pic>
        <p:nvPicPr>
          <p:cNvPr id="2" name="Google Shape;86;p15" title="1.png">
            <a:extLst>
              <a:ext uri="{FF2B5EF4-FFF2-40B4-BE49-F238E27FC236}">
                <a16:creationId xmlns:a16="http://schemas.microsoft.com/office/drawing/2014/main" id="{8F6A6883-2A34-E427-20D5-5C8756B23DDA}"/>
              </a:ext>
            </a:extLst>
          </p:cNvPr>
          <p:cNvPicPr preferRelativeResize="0"/>
          <p:nvPr/>
        </p:nvPicPr>
        <p:blipFill rotWithShape="1">
          <a:blip r:embed="rId7">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2D278290-BF8C-A435-75F9-78B453F1BFF9}"/>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E0FF6388-CBD1-A026-951A-184F40066DA7}"/>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8">
                <a:alphaModFix/>
              </a:blip>
              <a:stretch>
                <a:fillRect/>
              </a:stretch>
            </a:blipFill>
            <a:ln>
              <a:noFill/>
            </a:ln>
          </p:spPr>
        </p:sp>
        <p:sp>
          <p:nvSpPr>
            <p:cNvPr id="5" name="Google Shape;89;p15">
              <a:extLst>
                <a:ext uri="{FF2B5EF4-FFF2-40B4-BE49-F238E27FC236}">
                  <a16:creationId xmlns:a16="http://schemas.microsoft.com/office/drawing/2014/main" id="{914F10CC-F19D-A417-8F42-1E7C37FD64E7}"/>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8"/>
          <p:cNvSpPr txBox="1">
            <a:spLocks noGrp="1"/>
          </p:cNvSpPr>
          <p:nvPr>
            <p:ph type="title"/>
          </p:nvPr>
        </p:nvSpPr>
        <p:spPr>
          <a:xfrm>
            <a:off x="2047875" y="234400"/>
            <a:ext cx="9429000" cy="708000"/>
          </a:xfrm>
          <a:prstGeom prst="rect">
            <a:avLst/>
          </a:prstGeom>
          <a:noFill/>
          <a:ln>
            <a:noFill/>
          </a:ln>
        </p:spPr>
        <p:txBody>
          <a:bodyPr spcFirstLastPara="1" wrap="square" lIns="91425" tIns="45700" rIns="91425" bIns="45700" anchor="ctr" anchorCtr="0">
            <a:spAutoFit/>
          </a:bodyPr>
          <a:lstStyle/>
          <a:p>
            <a:pPr marL="0" lvl="0" indent="0" algn="l" rtl="0">
              <a:lnSpc>
                <a:spcPct val="102005"/>
              </a:lnSpc>
              <a:spcBef>
                <a:spcPts val="0"/>
              </a:spcBef>
              <a:spcAft>
                <a:spcPts val="0"/>
              </a:spcAft>
              <a:buClr>
                <a:schemeClr val="dk1"/>
              </a:buClr>
              <a:buSzPts val="6132"/>
              <a:buFont typeface="Arial"/>
              <a:buNone/>
            </a:pPr>
            <a:r>
              <a:rPr lang="en-US" sz="4000">
                <a:solidFill>
                  <a:srgbClr val="DE6D24"/>
                </a:solidFill>
                <a:latin typeface="Questrial"/>
                <a:ea typeface="Questrial"/>
                <a:cs typeface="Questrial"/>
                <a:sym typeface="Questrial"/>
              </a:rPr>
              <a:t>Resources from Exceptional Lives</a:t>
            </a:r>
            <a:endParaRPr sz="4000">
              <a:solidFill>
                <a:srgbClr val="DE6D24"/>
              </a:solidFill>
              <a:latin typeface="Questrial"/>
              <a:ea typeface="Questrial"/>
              <a:cs typeface="Questrial"/>
              <a:sym typeface="Questrial"/>
            </a:endParaRPr>
          </a:p>
        </p:txBody>
      </p:sp>
      <p:sp>
        <p:nvSpPr>
          <p:cNvPr id="467" name="Google Shape;467;p48"/>
          <p:cNvSpPr txBox="1"/>
          <p:nvPr/>
        </p:nvSpPr>
        <p:spPr>
          <a:xfrm>
            <a:off x="643674" y="1364002"/>
            <a:ext cx="3332417" cy="307764"/>
          </a:xfrm>
          <a:prstGeom prst="rect">
            <a:avLst/>
          </a:prstGeom>
          <a:noFill/>
          <a:ln>
            <a:noFill/>
          </a:ln>
        </p:spPr>
        <p:txBody>
          <a:bodyPr spcFirstLastPara="1" wrap="square" lIns="0" tIns="0" rIns="0" bIns="0" anchor="t" anchorCtr="0">
            <a:spAutoFit/>
          </a:bodyPr>
          <a:lstStyle/>
          <a:p>
            <a:pPr marL="0" lvl="0" indent="0" algn="l" rtl="0">
              <a:lnSpc>
                <a:spcPct val="140000"/>
              </a:lnSpc>
              <a:spcBef>
                <a:spcPts val="0"/>
              </a:spcBef>
              <a:spcAft>
                <a:spcPts val="0"/>
              </a:spcAft>
              <a:buClr>
                <a:srgbClr val="000000"/>
              </a:buClr>
              <a:buSzPts val="1527"/>
              <a:buFont typeface="Arial"/>
              <a:buNone/>
            </a:pPr>
            <a:r>
              <a:rPr lang="en-US" sz="2000" b="1" u="sng">
                <a:solidFill>
                  <a:srgbClr val="1F497D"/>
                </a:solidFill>
                <a:latin typeface="Questrial"/>
                <a:ea typeface="Questrial"/>
                <a:cs typeface="Questrial"/>
                <a:sym typeface="Questrial"/>
                <a:hlinkClick r:id="rId3">
                  <a:extLst>
                    <a:ext uri="{A12FA001-AC4F-418D-AE19-62706E023703}">
                      <ahyp:hlinkClr xmlns:ahyp="http://schemas.microsoft.com/office/drawing/2018/hyperlinkcolor" val="tx"/>
                    </a:ext>
                  </a:extLst>
                </a:hlinkClick>
              </a:rPr>
              <a:t>Special Ed Hub</a:t>
            </a:r>
            <a:endParaRPr sz="2000" b="1" i="0" u="none" strike="noStrike" cap="none">
              <a:solidFill>
                <a:srgbClr val="1F497D"/>
              </a:solidFill>
              <a:latin typeface="Questrial"/>
              <a:ea typeface="Questrial"/>
              <a:cs typeface="Questrial"/>
              <a:sym typeface="Questrial"/>
            </a:endParaRPr>
          </a:p>
        </p:txBody>
      </p:sp>
      <p:sp>
        <p:nvSpPr>
          <p:cNvPr id="468" name="Google Shape;468;p48"/>
          <p:cNvSpPr txBox="1"/>
          <p:nvPr/>
        </p:nvSpPr>
        <p:spPr>
          <a:xfrm>
            <a:off x="4429798" y="1364002"/>
            <a:ext cx="3332400" cy="307800"/>
          </a:xfrm>
          <a:prstGeom prst="rect">
            <a:avLst/>
          </a:prstGeom>
          <a:noFill/>
          <a:ln>
            <a:noFill/>
          </a:ln>
        </p:spPr>
        <p:txBody>
          <a:bodyPr spcFirstLastPara="1" wrap="square" lIns="0" tIns="0" rIns="0" bIns="0" anchor="t" anchorCtr="0">
            <a:spAutoFit/>
          </a:bodyPr>
          <a:lstStyle/>
          <a:p>
            <a:pPr marL="0" lvl="0" indent="0" algn="l" rtl="0">
              <a:lnSpc>
                <a:spcPct val="140000"/>
              </a:lnSpc>
              <a:spcBef>
                <a:spcPts val="0"/>
              </a:spcBef>
              <a:spcAft>
                <a:spcPts val="0"/>
              </a:spcAft>
              <a:buClr>
                <a:srgbClr val="000000"/>
              </a:buClr>
              <a:buSzPts val="1527"/>
              <a:buFont typeface="Arial"/>
              <a:buNone/>
            </a:pPr>
            <a:r>
              <a:rPr lang="en-US" sz="2000" b="1" u="sng">
                <a:solidFill>
                  <a:srgbClr val="1F497D"/>
                </a:solidFill>
                <a:latin typeface="Questrial"/>
                <a:ea typeface="Questrial"/>
                <a:cs typeface="Questrial"/>
                <a:sym typeface="Questrial"/>
                <a:hlinkClick r:id="rId4">
                  <a:extLst>
                    <a:ext uri="{A12FA001-AC4F-418D-AE19-62706E023703}">
                      <ahyp:hlinkClr xmlns:ahyp="http://schemas.microsoft.com/office/drawing/2018/hyperlinkcolor" val="tx"/>
                    </a:ext>
                  </a:extLst>
                </a:hlinkClick>
              </a:rPr>
              <a:t>IEP Welcome Kit</a:t>
            </a:r>
            <a:endParaRPr sz="2000" b="1" i="0" u="none" strike="noStrike" cap="none">
              <a:solidFill>
                <a:srgbClr val="1F497D"/>
              </a:solidFill>
              <a:latin typeface="Questrial"/>
              <a:ea typeface="Questrial"/>
              <a:cs typeface="Questrial"/>
              <a:sym typeface="Questrial"/>
            </a:endParaRPr>
          </a:p>
        </p:txBody>
      </p:sp>
      <p:sp>
        <p:nvSpPr>
          <p:cNvPr id="469" name="Google Shape;469;p48"/>
          <p:cNvSpPr txBox="1"/>
          <p:nvPr/>
        </p:nvSpPr>
        <p:spPr>
          <a:xfrm>
            <a:off x="8170598" y="1786862"/>
            <a:ext cx="3332400" cy="708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527"/>
              <a:buFont typeface="Arial"/>
              <a:buNone/>
            </a:pPr>
            <a:r>
              <a:rPr lang="en-US" sz="2000" b="1" u="sng">
                <a:solidFill>
                  <a:srgbClr val="1F497D"/>
                </a:solidFill>
                <a:latin typeface="Questrial"/>
                <a:ea typeface="Questrial"/>
                <a:cs typeface="Questrial"/>
                <a:sym typeface="Questrial"/>
                <a:hlinkClick r:id="rId5">
                  <a:extLst>
                    <a:ext uri="{A12FA001-AC4F-418D-AE19-62706E023703}">
                      <ahyp:hlinkClr xmlns:ahyp="http://schemas.microsoft.com/office/drawing/2018/hyperlinkcolor" val="tx"/>
                    </a:ext>
                  </a:extLst>
                </a:hlinkClick>
              </a:rPr>
              <a:t>SPED</a:t>
            </a:r>
            <a:r>
              <a:rPr lang="en-US" sz="2000" b="1" u="sng">
                <a:solidFill>
                  <a:srgbClr val="1F497D"/>
                </a:solidFill>
                <a:latin typeface="Questrial"/>
                <a:ea typeface="Questrial"/>
                <a:cs typeface="Questrial"/>
                <a:sym typeface="Questrial"/>
                <a:hlinkClick r:id="rId5">
                  <a:extLst>
                    <a:ext uri="{A12FA001-AC4F-418D-AE19-62706E023703}">
                      <ahyp:hlinkClr xmlns:ahyp="http://schemas.microsoft.com/office/drawing/2018/hyperlinkcolor" val="tx"/>
                    </a:ext>
                  </a:extLst>
                </a:hlinkClick>
              </a:rPr>
              <a:t> Glossary</a:t>
            </a:r>
            <a:endParaRPr sz="2000" b="1">
              <a:solidFill>
                <a:srgbClr val="1F497D"/>
              </a:solidFill>
              <a:latin typeface="Questrial"/>
              <a:ea typeface="Questrial"/>
              <a:cs typeface="Questrial"/>
              <a:sym typeface="Questrial"/>
            </a:endParaRPr>
          </a:p>
          <a:p>
            <a:pPr marL="0" lvl="0" indent="0" algn="l" rtl="0">
              <a:lnSpc>
                <a:spcPct val="115000"/>
              </a:lnSpc>
              <a:spcBef>
                <a:spcPts val="0"/>
              </a:spcBef>
              <a:spcAft>
                <a:spcPts val="0"/>
              </a:spcAft>
              <a:buClr>
                <a:srgbClr val="000000"/>
              </a:buClr>
              <a:buSzPts val="730"/>
              <a:buFont typeface="Arial"/>
              <a:buNone/>
            </a:pPr>
            <a:r>
              <a:rPr lang="en-US" sz="1800" b="1">
                <a:solidFill>
                  <a:srgbClr val="1F497D"/>
                </a:solidFill>
                <a:latin typeface="Questrial"/>
                <a:ea typeface="Questrial"/>
                <a:cs typeface="Questrial"/>
                <a:sym typeface="Questrial"/>
              </a:rPr>
              <a:t>       (</a:t>
            </a:r>
            <a:r>
              <a:rPr lang="en-US" sz="1800" b="1" u="sng">
                <a:solidFill>
                  <a:srgbClr val="1F497D"/>
                </a:solidFill>
                <a:latin typeface="Questrial"/>
                <a:ea typeface="Questrial"/>
                <a:cs typeface="Questrial"/>
                <a:sym typeface="Questrial"/>
                <a:hlinkClick r:id="rId6">
                  <a:extLst>
                    <a:ext uri="{A12FA001-AC4F-418D-AE19-62706E023703}">
                      <ahyp:hlinkClr xmlns:ahyp="http://schemas.microsoft.com/office/drawing/2018/hyperlinkcolor" val="tx"/>
                    </a:ext>
                  </a:extLst>
                </a:hlinkClick>
              </a:rPr>
              <a:t>en español</a:t>
            </a:r>
            <a:r>
              <a:rPr lang="en-US" sz="1800" b="1">
                <a:solidFill>
                  <a:srgbClr val="1F497D"/>
                </a:solidFill>
                <a:latin typeface="Questrial"/>
                <a:ea typeface="Questrial"/>
                <a:cs typeface="Questrial"/>
                <a:sym typeface="Questrial"/>
              </a:rPr>
              <a:t>)</a:t>
            </a:r>
            <a:endParaRPr sz="1800" b="1">
              <a:solidFill>
                <a:srgbClr val="1F497D"/>
              </a:solidFill>
              <a:latin typeface="Questrial"/>
              <a:ea typeface="Questrial"/>
              <a:cs typeface="Questrial"/>
              <a:sym typeface="Questrial"/>
            </a:endParaRPr>
          </a:p>
        </p:txBody>
      </p:sp>
      <p:sp>
        <p:nvSpPr>
          <p:cNvPr id="470" name="Google Shape;470;p48"/>
          <p:cNvSpPr txBox="1"/>
          <p:nvPr/>
        </p:nvSpPr>
        <p:spPr>
          <a:xfrm>
            <a:off x="4004241" y="3806991"/>
            <a:ext cx="4183500" cy="307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527"/>
              <a:buFont typeface="Arial"/>
              <a:buNone/>
            </a:pPr>
            <a:r>
              <a:rPr lang="en-US" sz="2000" b="1">
                <a:solidFill>
                  <a:srgbClr val="1F497D"/>
                </a:solidFill>
                <a:latin typeface="Questrial"/>
                <a:ea typeface="Questrial"/>
                <a:cs typeface="Questrial"/>
                <a:sym typeface="Questrial"/>
              </a:rPr>
              <a:t>Other Supports for Families</a:t>
            </a:r>
            <a:endParaRPr sz="2000" b="1" i="0" u="none" strike="noStrike" cap="none">
              <a:solidFill>
                <a:srgbClr val="1F497D"/>
              </a:solidFill>
              <a:latin typeface="Questrial"/>
              <a:ea typeface="Questrial"/>
              <a:cs typeface="Questrial"/>
              <a:sym typeface="Questrial"/>
            </a:endParaRPr>
          </a:p>
        </p:txBody>
      </p:sp>
      <p:sp>
        <p:nvSpPr>
          <p:cNvPr id="471" name="Google Shape;471;p48"/>
          <p:cNvSpPr txBox="1"/>
          <p:nvPr/>
        </p:nvSpPr>
        <p:spPr>
          <a:xfrm>
            <a:off x="643666" y="3827268"/>
            <a:ext cx="3332417" cy="30776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527"/>
              <a:buFont typeface="Arial"/>
              <a:buNone/>
            </a:pPr>
            <a:r>
              <a:rPr lang="en-US" sz="2000" b="1" u="sng">
                <a:solidFill>
                  <a:srgbClr val="1F497D"/>
                </a:solidFill>
                <a:latin typeface="Questrial"/>
                <a:ea typeface="Questrial"/>
                <a:cs typeface="Questrial"/>
                <a:sym typeface="Questrial"/>
                <a:hlinkClick r:id="rId7">
                  <a:extLst>
                    <a:ext uri="{A12FA001-AC4F-418D-AE19-62706E023703}">
                      <ahyp:hlinkClr xmlns:ahyp="http://schemas.microsoft.com/office/drawing/2018/hyperlinkcolor" val="tx"/>
                    </a:ext>
                  </a:extLst>
                </a:hlinkClick>
              </a:rPr>
              <a:t>Tools for Educators</a:t>
            </a:r>
            <a:endParaRPr sz="2000" b="1" i="0" u="none" strike="noStrike" cap="none">
              <a:solidFill>
                <a:srgbClr val="1F497D"/>
              </a:solidFill>
              <a:latin typeface="Questrial"/>
              <a:ea typeface="Questrial"/>
              <a:cs typeface="Questrial"/>
              <a:sym typeface="Questrial"/>
            </a:endParaRPr>
          </a:p>
        </p:txBody>
      </p:sp>
      <p:sp>
        <p:nvSpPr>
          <p:cNvPr id="472" name="Google Shape;472;p48"/>
          <p:cNvSpPr txBox="1"/>
          <p:nvPr/>
        </p:nvSpPr>
        <p:spPr>
          <a:xfrm>
            <a:off x="4461425" y="1786851"/>
            <a:ext cx="2921100" cy="1175700"/>
          </a:xfrm>
          <a:prstGeom prst="rect">
            <a:avLst/>
          </a:prstGeom>
          <a:noFill/>
          <a:ln>
            <a:noFill/>
          </a:ln>
        </p:spPr>
        <p:txBody>
          <a:bodyPr spcFirstLastPara="1" wrap="square" lIns="60700" tIns="60700" rIns="60700" bIns="60700" anchor="t" anchorCtr="0">
            <a:spAutoFit/>
          </a:bodyPr>
          <a:lstStyle/>
          <a:p>
            <a:pPr marL="0" lvl="0" indent="0" algn="l" rtl="0">
              <a:lnSpc>
                <a:spcPct val="140028"/>
              </a:lnSpc>
              <a:spcBef>
                <a:spcPts val="0"/>
              </a:spcBef>
              <a:spcAft>
                <a:spcPts val="0"/>
              </a:spcAft>
              <a:buClr>
                <a:srgbClr val="000000"/>
              </a:buClr>
              <a:buSzPts val="730"/>
              <a:buFont typeface="Arial"/>
              <a:buNone/>
            </a:pPr>
            <a:r>
              <a:rPr lang="en-US" sz="1800">
                <a:solidFill>
                  <a:srgbClr val="1E1E49"/>
                </a:solidFill>
                <a:latin typeface="Questrial"/>
                <a:ea typeface="Questrial"/>
                <a:cs typeface="Questrial"/>
                <a:sym typeface="Questrial"/>
              </a:rPr>
              <a:t>Customizable tools for welcoming families new to the IEP process.</a:t>
            </a:r>
            <a:endParaRPr sz="1800">
              <a:solidFill>
                <a:srgbClr val="1E1E49"/>
              </a:solidFill>
              <a:latin typeface="Questrial"/>
              <a:ea typeface="Questrial"/>
              <a:cs typeface="Questrial"/>
              <a:sym typeface="Questrial"/>
            </a:endParaRPr>
          </a:p>
        </p:txBody>
      </p:sp>
      <p:sp>
        <p:nvSpPr>
          <p:cNvPr id="473" name="Google Shape;473;p48"/>
          <p:cNvSpPr txBox="1"/>
          <p:nvPr/>
        </p:nvSpPr>
        <p:spPr>
          <a:xfrm>
            <a:off x="643675" y="1786850"/>
            <a:ext cx="3259200" cy="1951500"/>
          </a:xfrm>
          <a:prstGeom prst="rect">
            <a:avLst/>
          </a:prstGeom>
          <a:noFill/>
          <a:ln>
            <a:noFill/>
          </a:ln>
        </p:spPr>
        <p:txBody>
          <a:bodyPr spcFirstLastPara="1" wrap="square" lIns="60700" tIns="60700" rIns="60700" bIns="60700" anchor="t" anchorCtr="0">
            <a:spAutoFit/>
          </a:bodyPr>
          <a:lstStyle/>
          <a:p>
            <a:pPr marL="0" lvl="0" indent="0" algn="l" rtl="0">
              <a:lnSpc>
                <a:spcPct val="140028"/>
              </a:lnSpc>
              <a:spcBef>
                <a:spcPts val="0"/>
              </a:spcBef>
              <a:spcAft>
                <a:spcPts val="0"/>
              </a:spcAft>
              <a:buNone/>
            </a:pPr>
            <a:r>
              <a:rPr lang="en-US" sz="1800">
                <a:solidFill>
                  <a:srgbClr val="1E1E49"/>
                </a:solidFill>
                <a:latin typeface="Questrial"/>
                <a:ea typeface="Questrial"/>
                <a:cs typeface="Questrial"/>
                <a:sym typeface="Questrial"/>
              </a:rPr>
              <a:t>Articles, blog posts, videos, and podcasts on Early Intervention and the transition into Special Ed.</a:t>
            </a:r>
            <a:endParaRPr sz="1800">
              <a:solidFill>
                <a:srgbClr val="1E1E49"/>
              </a:solidFill>
              <a:latin typeface="Questrial"/>
              <a:ea typeface="Questrial"/>
              <a:cs typeface="Questrial"/>
              <a:sym typeface="Questrial"/>
            </a:endParaRPr>
          </a:p>
          <a:p>
            <a:pPr marL="0" lvl="0" indent="0" algn="ctr" rtl="0">
              <a:lnSpc>
                <a:spcPct val="140000"/>
              </a:lnSpc>
              <a:spcBef>
                <a:spcPts val="0"/>
              </a:spcBef>
              <a:spcAft>
                <a:spcPts val="0"/>
              </a:spcAft>
              <a:buClr>
                <a:srgbClr val="000000"/>
              </a:buClr>
              <a:buSzPts val="1527"/>
              <a:buFont typeface="Arial"/>
              <a:buNone/>
            </a:pPr>
            <a:r>
              <a:rPr lang="en-US" sz="1800" b="1">
                <a:solidFill>
                  <a:srgbClr val="1F497D"/>
                </a:solidFill>
                <a:latin typeface="Questrial"/>
                <a:ea typeface="Questrial"/>
                <a:cs typeface="Questrial"/>
                <a:sym typeface="Questrial"/>
              </a:rPr>
              <a:t>(</a:t>
            </a:r>
            <a:r>
              <a:rPr lang="en-US" sz="1800" b="1" u="sng">
                <a:solidFill>
                  <a:srgbClr val="1F497D"/>
                </a:solidFill>
                <a:latin typeface="Questrial"/>
                <a:ea typeface="Questrial"/>
                <a:cs typeface="Questrial"/>
                <a:sym typeface="Questrial"/>
                <a:hlinkClick r:id="rId8">
                  <a:extLst>
                    <a:ext uri="{A12FA001-AC4F-418D-AE19-62706E023703}">
                      <ahyp:hlinkClr xmlns:ahyp="http://schemas.microsoft.com/office/drawing/2018/hyperlinkcolor" val="tx"/>
                    </a:ext>
                  </a:extLst>
                </a:hlinkClick>
              </a:rPr>
              <a:t>en español</a:t>
            </a:r>
            <a:r>
              <a:rPr lang="en-US" sz="1800" b="1">
                <a:solidFill>
                  <a:srgbClr val="1F497D"/>
                </a:solidFill>
                <a:latin typeface="Questrial"/>
                <a:ea typeface="Questrial"/>
                <a:cs typeface="Questrial"/>
                <a:sym typeface="Questrial"/>
              </a:rPr>
              <a:t>)</a:t>
            </a:r>
            <a:endParaRPr sz="1800">
              <a:solidFill>
                <a:srgbClr val="1F497D"/>
              </a:solidFill>
              <a:latin typeface="Questrial"/>
              <a:ea typeface="Questrial"/>
              <a:cs typeface="Questrial"/>
              <a:sym typeface="Questrial"/>
            </a:endParaRPr>
          </a:p>
        </p:txBody>
      </p:sp>
      <p:sp>
        <p:nvSpPr>
          <p:cNvPr id="474" name="Google Shape;474;p48"/>
          <p:cNvSpPr txBox="1"/>
          <p:nvPr/>
        </p:nvSpPr>
        <p:spPr>
          <a:xfrm>
            <a:off x="8125278" y="3296937"/>
            <a:ext cx="3423000" cy="708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527"/>
              <a:buFont typeface="Arial"/>
              <a:buNone/>
            </a:pPr>
            <a:r>
              <a:rPr lang="en-US" sz="2000" b="1" u="sng">
                <a:solidFill>
                  <a:srgbClr val="1F497D"/>
                </a:solidFill>
                <a:latin typeface="Questrial"/>
                <a:ea typeface="Questrial"/>
                <a:cs typeface="Questrial"/>
                <a:sym typeface="Questrial"/>
                <a:hlinkClick r:id="rId9">
                  <a:extLst>
                    <a:ext uri="{A12FA001-AC4F-418D-AE19-62706E023703}">
                      <ahyp:hlinkClr xmlns:ahyp="http://schemas.microsoft.com/office/drawing/2018/hyperlinkcolor" val="tx"/>
                    </a:ext>
                  </a:extLst>
                </a:hlinkClick>
              </a:rPr>
              <a:t>Disability Services Finder</a:t>
            </a:r>
            <a:endParaRPr sz="2000" b="1">
              <a:solidFill>
                <a:srgbClr val="1F497D"/>
              </a:solidFill>
              <a:latin typeface="Questrial"/>
              <a:ea typeface="Questrial"/>
              <a:cs typeface="Questrial"/>
              <a:sym typeface="Questrial"/>
            </a:endParaRPr>
          </a:p>
          <a:p>
            <a:pPr marL="0" marR="0" lvl="0" indent="0" algn="l" rtl="0">
              <a:lnSpc>
                <a:spcPct val="140000"/>
              </a:lnSpc>
              <a:spcBef>
                <a:spcPts val="0"/>
              </a:spcBef>
              <a:spcAft>
                <a:spcPts val="0"/>
              </a:spcAft>
              <a:buClr>
                <a:srgbClr val="000000"/>
              </a:buClr>
              <a:buSzPts val="1527"/>
              <a:buFont typeface="Arial"/>
              <a:buNone/>
            </a:pPr>
            <a:r>
              <a:rPr lang="en-US" sz="1800" b="1">
                <a:solidFill>
                  <a:srgbClr val="1F497D"/>
                </a:solidFill>
                <a:latin typeface="Questrial"/>
                <a:ea typeface="Questrial"/>
                <a:cs typeface="Questrial"/>
                <a:sym typeface="Questrial"/>
              </a:rPr>
              <a:t>       (</a:t>
            </a:r>
            <a:r>
              <a:rPr lang="en-US" sz="1800" b="1" u="sng">
                <a:solidFill>
                  <a:srgbClr val="1F497D"/>
                </a:solidFill>
                <a:latin typeface="Questrial"/>
                <a:ea typeface="Questrial"/>
                <a:cs typeface="Questrial"/>
                <a:sym typeface="Questrial"/>
                <a:hlinkClick r:id="rId10">
                  <a:extLst>
                    <a:ext uri="{A12FA001-AC4F-418D-AE19-62706E023703}">
                      <ahyp:hlinkClr xmlns:ahyp="http://schemas.microsoft.com/office/drawing/2018/hyperlinkcolor" val="tx"/>
                    </a:ext>
                  </a:extLst>
                </a:hlinkClick>
              </a:rPr>
              <a:t>en español</a:t>
            </a:r>
            <a:r>
              <a:rPr lang="en-US" sz="1800" b="1">
                <a:solidFill>
                  <a:srgbClr val="1F497D"/>
                </a:solidFill>
                <a:latin typeface="Questrial"/>
                <a:ea typeface="Questrial"/>
                <a:cs typeface="Questrial"/>
                <a:sym typeface="Questrial"/>
              </a:rPr>
              <a:t>)</a:t>
            </a:r>
            <a:endParaRPr sz="1800" b="1">
              <a:solidFill>
                <a:srgbClr val="1F497D"/>
              </a:solidFill>
              <a:latin typeface="Questrial"/>
              <a:ea typeface="Questrial"/>
              <a:cs typeface="Questrial"/>
              <a:sym typeface="Questrial"/>
            </a:endParaRPr>
          </a:p>
        </p:txBody>
      </p:sp>
      <p:sp>
        <p:nvSpPr>
          <p:cNvPr id="475" name="Google Shape;475;p48"/>
          <p:cNvSpPr txBox="1"/>
          <p:nvPr/>
        </p:nvSpPr>
        <p:spPr>
          <a:xfrm>
            <a:off x="643666" y="4306384"/>
            <a:ext cx="3141600" cy="1563600"/>
          </a:xfrm>
          <a:prstGeom prst="rect">
            <a:avLst/>
          </a:prstGeom>
          <a:noFill/>
          <a:ln>
            <a:noFill/>
          </a:ln>
        </p:spPr>
        <p:txBody>
          <a:bodyPr spcFirstLastPara="1" wrap="square" lIns="60700" tIns="60700" rIns="60700" bIns="60700" anchor="t" anchorCtr="0">
            <a:spAutoFit/>
          </a:bodyPr>
          <a:lstStyle/>
          <a:p>
            <a:pPr marL="0" lvl="0" indent="0" algn="l" rtl="0">
              <a:lnSpc>
                <a:spcPct val="140028"/>
              </a:lnSpc>
              <a:spcBef>
                <a:spcPts val="0"/>
              </a:spcBef>
              <a:spcAft>
                <a:spcPts val="0"/>
              </a:spcAft>
              <a:buClr>
                <a:srgbClr val="000000"/>
              </a:buClr>
              <a:buSzPts val="730"/>
              <a:buFont typeface="Arial"/>
              <a:buNone/>
            </a:pPr>
            <a:r>
              <a:rPr lang="en-US" sz="1800">
                <a:solidFill>
                  <a:srgbClr val="1E1E49"/>
                </a:solidFill>
                <a:latin typeface="Questrial"/>
                <a:ea typeface="Questrial"/>
                <a:cs typeface="Questrial"/>
                <a:sym typeface="Questrial"/>
              </a:rPr>
              <a:t>Resources and tools for teachers, administrators, and support staff working with families in Special Education.</a:t>
            </a:r>
            <a:endParaRPr sz="1800">
              <a:solidFill>
                <a:srgbClr val="1E1E49"/>
              </a:solidFill>
              <a:latin typeface="Questrial"/>
              <a:ea typeface="Questrial"/>
              <a:cs typeface="Questrial"/>
              <a:sym typeface="Questrial"/>
            </a:endParaRPr>
          </a:p>
        </p:txBody>
      </p:sp>
      <p:sp>
        <p:nvSpPr>
          <p:cNvPr id="476" name="Google Shape;476;p48"/>
          <p:cNvSpPr txBox="1"/>
          <p:nvPr/>
        </p:nvSpPr>
        <p:spPr>
          <a:xfrm>
            <a:off x="3987230" y="4306375"/>
            <a:ext cx="3423000" cy="1992900"/>
          </a:xfrm>
          <a:prstGeom prst="rect">
            <a:avLst/>
          </a:prstGeom>
          <a:noFill/>
          <a:ln>
            <a:noFill/>
          </a:ln>
        </p:spPr>
        <p:txBody>
          <a:bodyPr spcFirstLastPara="1" wrap="square" lIns="60700" tIns="60700" rIns="60700" bIns="60700" anchor="t" anchorCtr="0">
            <a:spAutoFit/>
          </a:bodyPr>
          <a:lstStyle/>
          <a:p>
            <a:pPr marL="303604" lvl="0" indent="-266103" algn="l" rtl="0">
              <a:lnSpc>
                <a:spcPct val="115000"/>
              </a:lnSpc>
              <a:spcBef>
                <a:spcPts val="0"/>
              </a:spcBef>
              <a:spcAft>
                <a:spcPts val="0"/>
              </a:spcAft>
              <a:buClr>
                <a:srgbClr val="1E1E49"/>
              </a:buClr>
              <a:buSzPts val="1800"/>
              <a:buFont typeface="Questrial"/>
              <a:buChar char="●"/>
            </a:pPr>
            <a:r>
              <a:rPr lang="en-US" sz="1800" u="sng">
                <a:solidFill>
                  <a:srgbClr val="1E1E49"/>
                </a:solidFill>
                <a:latin typeface="Questrial"/>
                <a:ea typeface="Questrial"/>
                <a:cs typeface="Questrial"/>
                <a:sym typeface="Questrial"/>
                <a:hlinkClick r:id="rId11">
                  <a:extLst>
                    <a:ext uri="{A12FA001-AC4F-418D-AE19-62706E023703}">
                      <ahyp:hlinkClr xmlns:ahyp="http://schemas.microsoft.com/office/drawing/2018/hyperlinkcolor" val="tx"/>
                    </a:ext>
                  </a:extLst>
                </a:hlinkClick>
              </a:rPr>
              <a:t>SSI &amp; Financial Benefits</a:t>
            </a:r>
            <a:r>
              <a:rPr lang="en-US" sz="1800">
                <a:solidFill>
                  <a:srgbClr val="1E1E49"/>
                </a:solidFill>
                <a:latin typeface="Questrial"/>
                <a:ea typeface="Questrial"/>
                <a:cs typeface="Questrial"/>
                <a:sym typeface="Questrial"/>
              </a:rPr>
              <a:t> </a:t>
            </a:r>
            <a:endParaRPr sz="1800">
              <a:solidFill>
                <a:srgbClr val="1E1E49"/>
              </a:solidFill>
              <a:latin typeface="Questrial"/>
              <a:ea typeface="Questrial"/>
              <a:cs typeface="Questrial"/>
              <a:sym typeface="Questrial"/>
            </a:endParaRPr>
          </a:p>
          <a:p>
            <a:pPr marL="303604" lvl="0" indent="-266103" algn="l" rtl="0">
              <a:lnSpc>
                <a:spcPct val="115000"/>
              </a:lnSpc>
              <a:spcBef>
                <a:spcPts val="0"/>
              </a:spcBef>
              <a:spcAft>
                <a:spcPts val="0"/>
              </a:spcAft>
              <a:buClr>
                <a:srgbClr val="1E1E49"/>
              </a:buClr>
              <a:buSzPts val="1800"/>
              <a:buFont typeface="Questrial"/>
              <a:buChar char="●"/>
            </a:pPr>
            <a:r>
              <a:rPr lang="en-US" sz="1800" u="sng">
                <a:solidFill>
                  <a:srgbClr val="1E1E49"/>
                </a:solidFill>
                <a:latin typeface="Questrial"/>
                <a:ea typeface="Questrial"/>
                <a:cs typeface="Questrial"/>
                <a:sym typeface="Questrial"/>
                <a:hlinkClick r:id="rId11">
                  <a:extLst>
                    <a:ext uri="{A12FA001-AC4F-418D-AE19-62706E023703}">
                      <ahyp:hlinkClr xmlns:ahyp="http://schemas.microsoft.com/office/drawing/2018/hyperlinkcolor" val="tx"/>
                    </a:ext>
                  </a:extLst>
                </a:hlinkClick>
              </a:rPr>
              <a:t>Health Insurance (inc. Medicaid)</a:t>
            </a:r>
            <a:endParaRPr sz="1800">
              <a:solidFill>
                <a:srgbClr val="1E1E49"/>
              </a:solidFill>
              <a:latin typeface="Questrial"/>
              <a:ea typeface="Questrial"/>
              <a:cs typeface="Questrial"/>
              <a:sym typeface="Questrial"/>
            </a:endParaRPr>
          </a:p>
          <a:p>
            <a:pPr marL="303604" lvl="0" indent="-266103" algn="l" rtl="0">
              <a:lnSpc>
                <a:spcPct val="115000"/>
              </a:lnSpc>
              <a:spcBef>
                <a:spcPts val="0"/>
              </a:spcBef>
              <a:spcAft>
                <a:spcPts val="0"/>
              </a:spcAft>
              <a:buClr>
                <a:srgbClr val="1E1E49"/>
              </a:buClr>
              <a:buSzPts val="1800"/>
              <a:buFont typeface="Questrial"/>
              <a:buChar char="●"/>
            </a:pPr>
            <a:r>
              <a:rPr lang="en-US" sz="1800" u="sng">
                <a:solidFill>
                  <a:srgbClr val="1E1E49"/>
                </a:solidFill>
                <a:latin typeface="Questrial"/>
                <a:ea typeface="Questrial"/>
                <a:cs typeface="Questrial"/>
                <a:sym typeface="Questrial"/>
                <a:hlinkClick r:id="rId12">
                  <a:extLst>
                    <a:ext uri="{A12FA001-AC4F-418D-AE19-62706E023703}">
                      <ahyp:hlinkClr xmlns:ahyp="http://schemas.microsoft.com/office/drawing/2018/hyperlinkcolor" val="tx"/>
                    </a:ext>
                  </a:extLst>
                </a:hlinkClick>
              </a:rPr>
              <a:t>Reading &amp; Literacy</a:t>
            </a:r>
            <a:endParaRPr sz="1800">
              <a:solidFill>
                <a:srgbClr val="1E1E49"/>
              </a:solidFill>
              <a:latin typeface="Questrial"/>
              <a:ea typeface="Questrial"/>
              <a:cs typeface="Questrial"/>
              <a:sym typeface="Questrial"/>
            </a:endParaRPr>
          </a:p>
          <a:p>
            <a:pPr marL="303604" lvl="0" indent="-266103" algn="l" rtl="0">
              <a:lnSpc>
                <a:spcPct val="115000"/>
              </a:lnSpc>
              <a:spcBef>
                <a:spcPts val="0"/>
              </a:spcBef>
              <a:spcAft>
                <a:spcPts val="0"/>
              </a:spcAft>
              <a:buClr>
                <a:srgbClr val="1E1E49"/>
              </a:buClr>
              <a:buSzPts val="1800"/>
              <a:buFont typeface="Questrial"/>
              <a:buChar char="●"/>
            </a:pPr>
            <a:r>
              <a:rPr lang="en-US" sz="1800" u="sng">
                <a:solidFill>
                  <a:srgbClr val="1E1E49"/>
                </a:solidFill>
                <a:latin typeface="Questrial"/>
                <a:ea typeface="Questrial"/>
                <a:cs typeface="Questrial"/>
                <a:sym typeface="Questrial"/>
                <a:hlinkClick r:id="rId13">
                  <a:extLst>
                    <a:ext uri="{A12FA001-AC4F-418D-AE19-62706E023703}">
                      <ahyp:hlinkClr xmlns:ahyp="http://schemas.microsoft.com/office/drawing/2018/hyperlinkcolor" val="tx"/>
                    </a:ext>
                  </a:extLst>
                </a:hlinkClick>
              </a:rPr>
              <a:t>Autism Information</a:t>
            </a:r>
            <a:endParaRPr sz="1800">
              <a:solidFill>
                <a:srgbClr val="1E1E49"/>
              </a:solidFill>
              <a:latin typeface="Questrial"/>
              <a:ea typeface="Questrial"/>
              <a:cs typeface="Questrial"/>
              <a:sym typeface="Questrial"/>
            </a:endParaRPr>
          </a:p>
          <a:p>
            <a:pPr marL="303604" lvl="0" indent="-266103" algn="l" rtl="0">
              <a:lnSpc>
                <a:spcPct val="115000"/>
              </a:lnSpc>
              <a:spcBef>
                <a:spcPts val="0"/>
              </a:spcBef>
              <a:spcAft>
                <a:spcPts val="0"/>
              </a:spcAft>
              <a:buClr>
                <a:srgbClr val="1E1E49"/>
              </a:buClr>
              <a:buSzPts val="1800"/>
              <a:buFont typeface="Questrial"/>
              <a:buChar char="●"/>
            </a:pPr>
            <a:r>
              <a:rPr lang="en-US" sz="1800" u="sng">
                <a:solidFill>
                  <a:srgbClr val="1E1E49"/>
                </a:solidFill>
                <a:latin typeface="Questrial"/>
                <a:ea typeface="Questrial"/>
                <a:cs typeface="Questrial"/>
                <a:sym typeface="Questrial"/>
                <a:hlinkClick r:id="rId14">
                  <a:extLst>
                    <a:ext uri="{A12FA001-AC4F-418D-AE19-62706E023703}">
                      <ahyp:hlinkClr xmlns:ahyp="http://schemas.microsoft.com/office/drawing/2018/hyperlinkcolor" val="tx"/>
                    </a:ext>
                  </a:extLst>
                </a:hlinkClick>
              </a:rPr>
              <a:t>Disability Services Finder</a:t>
            </a:r>
            <a:endParaRPr sz="1800" b="1">
              <a:solidFill>
                <a:srgbClr val="1E1E49"/>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C6E898AF-915E-FDEF-F2F2-74E13F858993}"/>
              </a:ext>
            </a:extLst>
          </p:cNvPr>
          <p:cNvPicPr preferRelativeResize="0"/>
          <p:nvPr/>
        </p:nvPicPr>
        <p:blipFill rotWithShape="1">
          <a:blip r:embed="rId15">
            <a:alphaModFix/>
          </a:blip>
          <a:srcRect t="29042" b="36193"/>
          <a:stretch/>
        </p:blipFill>
        <p:spPr>
          <a:xfrm>
            <a:off x="8187741" y="4816625"/>
            <a:ext cx="2798225" cy="972400"/>
          </a:xfrm>
          <a:prstGeom prst="rect">
            <a:avLst/>
          </a:prstGeom>
          <a:noFill/>
          <a:ln>
            <a:noFill/>
          </a:ln>
        </p:spPr>
      </p:pic>
      <p:grpSp>
        <p:nvGrpSpPr>
          <p:cNvPr id="3" name="Group 2">
            <a:extLst>
              <a:ext uri="{FF2B5EF4-FFF2-40B4-BE49-F238E27FC236}">
                <a16:creationId xmlns:a16="http://schemas.microsoft.com/office/drawing/2014/main" id="{B9F0BB14-96EB-86D3-916E-052F675959B5}"/>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054BACCA-A90B-671B-CE24-633C4F9362D1}"/>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16">
                <a:alphaModFix/>
              </a:blip>
              <a:stretch>
                <a:fillRect/>
              </a:stretch>
            </a:blipFill>
            <a:ln>
              <a:noFill/>
            </a:ln>
          </p:spPr>
        </p:sp>
        <p:sp>
          <p:nvSpPr>
            <p:cNvPr id="5" name="Google Shape;89;p15">
              <a:extLst>
                <a:ext uri="{FF2B5EF4-FFF2-40B4-BE49-F238E27FC236}">
                  <a16:creationId xmlns:a16="http://schemas.microsoft.com/office/drawing/2014/main" id="{AC43BA78-EABC-905C-EC9D-355C44C0AE6F}"/>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7" name="Google Shape;487;p49"/>
          <p:cNvSpPr txBox="1">
            <a:spLocks noGrp="1"/>
          </p:cNvSpPr>
          <p:nvPr>
            <p:ph type="title"/>
          </p:nvPr>
        </p:nvSpPr>
        <p:spPr>
          <a:xfrm>
            <a:off x="2047875" y="234400"/>
            <a:ext cx="9429000" cy="708000"/>
          </a:xfrm>
          <a:prstGeom prst="rect">
            <a:avLst/>
          </a:prstGeom>
          <a:noFill/>
          <a:ln>
            <a:noFill/>
          </a:ln>
        </p:spPr>
        <p:txBody>
          <a:bodyPr spcFirstLastPara="1" wrap="square" lIns="91425" tIns="45700" rIns="91425" bIns="45700" anchor="ctr" anchorCtr="0">
            <a:spAutoFit/>
          </a:bodyPr>
          <a:lstStyle/>
          <a:p>
            <a:pPr marL="0" lvl="0" indent="0" algn="l" rtl="0">
              <a:lnSpc>
                <a:spcPct val="102005"/>
              </a:lnSpc>
              <a:spcBef>
                <a:spcPts val="0"/>
              </a:spcBef>
              <a:spcAft>
                <a:spcPts val="0"/>
              </a:spcAft>
              <a:buClr>
                <a:schemeClr val="dk1"/>
              </a:buClr>
              <a:buSzPts val="6132"/>
              <a:buFont typeface="Arial"/>
              <a:buNone/>
            </a:pPr>
            <a:r>
              <a:rPr lang="en-US" sz="4000">
                <a:solidFill>
                  <a:srgbClr val="DE6D24"/>
                </a:solidFill>
                <a:latin typeface="Questrial"/>
                <a:ea typeface="Questrial"/>
                <a:cs typeface="Questrial"/>
                <a:sym typeface="Questrial"/>
              </a:rPr>
              <a:t>Special Education Glossary</a:t>
            </a:r>
            <a:endParaRPr sz="4000">
              <a:solidFill>
                <a:srgbClr val="DE6D24"/>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B099B0EC-0196-5A21-B448-FBCC86233F44}"/>
              </a:ext>
            </a:extLst>
          </p:cNvPr>
          <p:cNvPicPr preferRelativeResize="0"/>
          <p:nvPr/>
        </p:nvPicPr>
        <p:blipFill rotWithShape="1">
          <a:blip r:embed="rId3">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28EBAF08-3AAD-A095-DCBC-60CF1FD99FFD}"/>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46A89E39-E76F-0B93-1363-CE38C872FDFB}"/>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4">
                <a:alphaModFix/>
              </a:blip>
              <a:stretch>
                <a:fillRect/>
              </a:stretch>
            </a:blipFill>
            <a:ln>
              <a:noFill/>
            </a:ln>
          </p:spPr>
        </p:sp>
        <p:sp>
          <p:nvSpPr>
            <p:cNvPr id="5" name="Google Shape;89;p15">
              <a:extLst>
                <a:ext uri="{FF2B5EF4-FFF2-40B4-BE49-F238E27FC236}">
                  <a16:creationId xmlns:a16="http://schemas.microsoft.com/office/drawing/2014/main" id="{8E2B57EC-A58D-BA93-0A7A-21D2873D670E}"/>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grpSp>
        <p:nvGrpSpPr>
          <p:cNvPr id="488" name="Google Shape;488;p49"/>
          <p:cNvGrpSpPr/>
          <p:nvPr/>
        </p:nvGrpSpPr>
        <p:grpSpPr>
          <a:xfrm>
            <a:off x="1381983" y="1385959"/>
            <a:ext cx="9428032" cy="4494343"/>
            <a:chOff x="447788" y="1657699"/>
            <a:chExt cx="17417388" cy="8319775"/>
          </a:xfrm>
        </p:grpSpPr>
        <p:pic>
          <p:nvPicPr>
            <p:cNvPr id="489" name="Google Shape;489;p49"/>
            <p:cNvPicPr preferRelativeResize="0"/>
            <p:nvPr/>
          </p:nvPicPr>
          <p:blipFill rotWithShape="1">
            <a:blip r:embed="rId5">
              <a:alphaModFix/>
            </a:blip>
            <a:srcRect t="55394"/>
            <a:stretch/>
          </p:blipFill>
          <p:spPr>
            <a:xfrm>
              <a:off x="472750" y="4661775"/>
              <a:ext cx="17392425" cy="5315699"/>
            </a:xfrm>
            <a:prstGeom prst="rect">
              <a:avLst/>
            </a:prstGeom>
            <a:noFill/>
            <a:ln>
              <a:noFill/>
            </a:ln>
          </p:spPr>
        </p:pic>
        <p:pic>
          <p:nvPicPr>
            <p:cNvPr id="490" name="Google Shape;490;p49"/>
            <p:cNvPicPr preferRelativeResize="0"/>
            <p:nvPr/>
          </p:nvPicPr>
          <p:blipFill rotWithShape="1">
            <a:blip r:embed="rId5">
              <a:alphaModFix/>
            </a:blip>
            <a:srcRect b="68326"/>
            <a:stretch/>
          </p:blipFill>
          <p:spPr>
            <a:xfrm>
              <a:off x="447788" y="1657699"/>
              <a:ext cx="17392425" cy="2693301"/>
            </a:xfrm>
            <a:prstGeom prst="rect">
              <a:avLst/>
            </a:prstGeom>
            <a:noFill/>
            <a:ln>
              <a:noFill/>
            </a:ln>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9" name="Google Shape;499;p50"/>
          <p:cNvSpPr txBox="1">
            <a:spLocks noGrp="1"/>
          </p:cNvSpPr>
          <p:nvPr>
            <p:ph type="title"/>
          </p:nvPr>
        </p:nvSpPr>
        <p:spPr>
          <a:xfrm>
            <a:off x="2047875" y="234400"/>
            <a:ext cx="9429000" cy="708000"/>
          </a:xfrm>
          <a:prstGeom prst="rect">
            <a:avLst/>
          </a:prstGeom>
          <a:noFill/>
          <a:ln>
            <a:noFill/>
          </a:ln>
        </p:spPr>
        <p:txBody>
          <a:bodyPr spcFirstLastPara="1" wrap="square" lIns="91425" tIns="45700" rIns="91425" bIns="45700" anchor="ctr" anchorCtr="0">
            <a:spAutoFit/>
          </a:bodyPr>
          <a:lstStyle/>
          <a:p>
            <a:pPr marL="0" lvl="0" indent="0" algn="l" rtl="0">
              <a:lnSpc>
                <a:spcPct val="102005"/>
              </a:lnSpc>
              <a:spcBef>
                <a:spcPts val="0"/>
              </a:spcBef>
              <a:spcAft>
                <a:spcPts val="0"/>
              </a:spcAft>
              <a:buClr>
                <a:schemeClr val="dk1"/>
              </a:buClr>
              <a:buSzPts val="6132"/>
              <a:buFont typeface="Arial"/>
              <a:buNone/>
            </a:pPr>
            <a:r>
              <a:rPr lang="en-US" sz="4000">
                <a:solidFill>
                  <a:srgbClr val="DE6D24"/>
                </a:solidFill>
                <a:latin typeface="Questrial"/>
                <a:ea typeface="Questrial"/>
                <a:cs typeface="Questrial"/>
                <a:sym typeface="Questrial"/>
              </a:rPr>
              <a:t>Professional Development Offerings</a:t>
            </a:r>
            <a:endParaRPr sz="4000">
              <a:solidFill>
                <a:srgbClr val="DE6D24"/>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F65FDCC9-EDD9-974A-641B-A2D0FD70181B}"/>
              </a:ext>
            </a:extLst>
          </p:cNvPr>
          <p:cNvPicPr preferRelativeResize="0"/>
          <p:nvPr/>
        </p:nvPicPr>
        <p:blipFill rotWithShape="1">
          <a:blip r:embed="rId3">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D1D3F90A-506E-4047-873B-D1377F0000C2}"/>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261A0CB7-9D46-505A-84CD-8183B89EB477}"/>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4">
                <a:alphaModFix/>
              </a:blip>
              <a:stretch>
                <a:fillRect/>
              </a:stretch>
            </a:blipFill>
            <a:ln>
              <a:noFill/>
            </a:ln>
          </p:spPr>
        </p:sp>
        <p:sp>
          <p:nvSpPr>
            <p:cNvPr id="5" name="Google Shape;89;p15">
              <a:extLst>
                <a:ext uri="{FF2B5EF4-FFF2-40B4-BE49-F238E27FC236}">
                  <a16:creationId xmlns:a16="http://schemas.microsoft.com/office/drawing/2014/main" id="{E57FA8C6-A5FC-341E-4821-F8FDF69E4E25}"/>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pic>
        <p:nvPicPr>
          <p:cNvPr id="500" name="Google Shape;500;p50"/>
          <p:cNvPicPr preferRelativeResize="0"/>
          <p:nvPr/>
        </p:nvPicPr>
        <p:blipFill>
          <a:blip r:embed="rId5">
            <a:alphaModFix/>
          </a:blip>
          <a:stretch>
            <a:fillRect/>
          </a:stretch>
        </p:blipFill>
        <p:spPr>
          <a:xfrm>
            <a:off x="1699600" y="1133900"/>
            <a:ext cx="8792801" cy="47463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1"/>
          <p:cNvSpPr txBox="1">
            <a:spLocks noGrp="1"/>
          </p:cNvSpPr>
          <p:nvPr>
            <p:ph type="title"/>
          </p:nvPr>
        </p:nvSpPr>
        <p:spPr>
          <a:xfrm>
            <a:off x="2047875" y="234400"/>
            <a:ext cx="9429000" cy="708000"/>
          </a:xfrm>
          <a:prstGeom prst="rect">
            <a:avLst/>
          </a:prstGeom>
          <a:noFill/>
          <a:ln>
            <a:noFill/>
          </a:ln>
        </p:spPr>
        <p:txBody>
          <a:bodyPr spcFirstLastPara="1" wrap="square" lIns="91425" tIns="45700" rIns="91425" bIns="45700" anchor="ctr" anchorCtr="0">
            <a:spAutoFit/>
          </a:bodyPr>
          <a:lstStyle/>
          <a:p>
            <a:pPr marL="0" lvl="0" indent="0" algn="l" rtl="0">
              <a:lnSpc>
                <a:spcPct val="102005"/>
              </a:lnSpc>
              <a:spcBef>
                <a:spcPts val="0"/>
              </a:spcBef>
              <a:spcAft>
                <a:spcPts val="0"/>
              </a:spcAft>
              <a:buClr>
                <a:schemeClr val="dk1"/>
              </a:buClr>
              <a:buSzPts val="6132"/>
              <a:buFont typeface="Arial"/>
              <a:buNone/>
            </a:pPr>
            <a:r>
              <a:rPr lang="en-US" sz="4000">
                <a:solidFill>
                  <a:srgbClr val="DE6D24"/>
                </a:solidFill>
                <a:latin typeface="Questrial"/>
                <a:ea typeface="Questrial"/>
                <a:cs typeface="Questrial"/>
                <a:sym typeface="Questrial"/>
              </a:rPr>
              <a:t>Quick links to specific resources:</a:t>
            </a:r>
            <a:endParaRPr sz="4000">
              <a:solidFill>
                <a:srgbClr val="DE6D24"/>
              </a:solidFill>
              <a:latin typeface="Questrial"/>
              <a:ea typeface="Questrial"/>
              <a:cs typeface="Questrial"/>
              <a:sym typeface="Questrial"/>
            </a:endParaRPr>
          </a:p>
        </p:txBody>
      </p:sp>
      <p:sp>
        <p:nvSpPr>
          <p:cNvPr id="506" name="Google Shape;506;p51"/>
          <p:cNvSpPr txBox="1"/>
          <p:nvPr/>
        </p:nvSpPr>
        <p:spPr>
          <a:xfrm>
            <a:off x="623250" y="1461850"/>
            <a:ext cx="10072800" cy="4294500"/>
          </a:xfrm>
          <a:prstGeom prst="rect">
            <a:avLst/>
          </a:prstGeom>
          <a:noFill/>
          <a:ln>
            <a:noFill/>
          </a:ln>
        </p:spPr>
        <p:txBody>
          <a:bodyPr spcFirstLastPara="1" wrap="square" lIns="91425" tIns="91425" rIns="91425" bIns="91425" anchor="t" anchorCtr="0">
            <a:spAutoFit/>
          </a:bodyPr>
          <a:lstStyle/>
          <a:p>
            <a:pPr marL="457200" lvl="0" indent="-381000" algn="l" rtl="0">
              <a:lnSpc>
                <a:spcPct val="150000"/>
              </a:lnSpc>
              <a:spcBef>
                <a:spcPts val="0"/>
              </a:spcBef>
              <a:spcAft>
                <a:spcPts val="0"/>
              </a:spcAft>
              <a:buClr>
                <a:srgbClr val="1F497D"/>
              </a:buClr>
              <a:buSzPts val="2400"/>
              <a:buFont typeface="Questrial"/>
              <a:buChar char="●"/>
            </a:pPr>
            <a:r>
              <a:rPr lang="en-US" sz="2400" u="sng">
                <a:solidFill>
                  <a:srgbClr val="1F497D"/>
                </a:solidFill>
                <a:latin typeface="Questrial"/>
                <a:ea typeface="Questrial"/>
                <a:cs typeface="Questrial"/>
                <a:sym typeface="Questrial"/>
                <a:hlinkClick r:id="rId3">
                  <a:extLst>
                    <a:ext uri="{A12FA001-AC4F-418D-AE19-62706E023703}">
                      <ahyp:hlinkClr xmlns:ahyp="http://schemas.microsoft.com/office/drawing/2018/hyperlinkcolor" val="tx"/>
                    </a:ext>
                  </a:extLst>
                </a:hlinkClick>
              </a:rPr>
              <a:t>Building a school climate that welcomes families of children with disabilities</a:t>
            </a:r>
            <a:endParaRPr sz="2400">
              <a:solidFill>
                <a:srgbClr val="1F497D"/>
              </a:solidFill>
              <a:latin typeface="Questrial"/>
              <a:ea typeface="Questrial"/>
              <a:cs typeface="Questrial"/>
              <a:sym typeface="Questrial"/>
            </a:endParaRPr>
          </a:p>
          <a:p>
            <a:pPr marL="457200" lvl="0" indent="0" algn="l" rtl="0">
              <a:lnSpc>
                <a:spcPct val="150000"/>
              </a:lnSpc>
              <a:spcBef>
                <a:spcPts val="0"/>
              </a:spcBef>
              <a:spcAft>
                <a:spcPts val="0"/>
              </a:spcAft>
              <a:buNone/>
            </a:pPr>
            <a:endParaRPr>
              <a:solidFill>
                <a:srgbClr val="1F497D"/>
              </a:solidFill>
              <a:latin typeface="Questrial"/>
              <a:ea typeface="Questrial"/>
              <a:cs typeface="Questrial"/>
              <a:sym typeface="Questrial"/>
            </a:endParaRPr>
          </a:p>
          <a:p>
            <a:pPr marL="457200" lvl="0" indent="-381000" algn="l" rtl="0">
              <a:lnSpc>
                <a:spcPct val="150000"/>
              </a:lnSpc>
              <a:spcBef>
                <a:spcPts val="0"/>
              </a:spcBef>
              <a:spcAft>
                <a:spcPts val="0"/>
              </a:spcAft>
              <a:buClr>
                <a:srgbClr val="1F497D"/>
              </a:buClr>
              <a:buSzPts val="2400"/>
              <a:buFont typeface="Questrial"/>
              <a:buChar char="●"/>
            </a:pPr>
            <a:r>
              <a:rPr lang="en-US" sz="2400" u="sng">
                <a:solidFill>
                  <a:srgbClr val="1F497D"/>
                </a:solidFill>
                <a:latin typeface="Questrial"/>
                <a:ea typeface="Questrial"/>
                <a:cs typeface="Questrial"/>
                <a:sym typeface="Questrial"/>
                <a:hlinkClick r:id="rId4">
                  <a:extLst>
                    <a:ext uri="{A12FA001-AC4F-418D-AE19-62706E023703}">
                      <ahyp:hlinkClr xmlns:ahyp="http://schemas.microsoft.com/office/drawing/2018/hyperlinkcolor" val="tx"/>
                    </a:ext>
                  </a:extLst>
                </a:hlinkClick>
              </a:rPr>
              <a:t>How to communicate with parents of SPED students: 5 tips for an IEP veteran</a:t>
            </a:r>
            <a:endParaRPr sz="2400">
              <a:solidFill>
                <a:srgbClr val="1F497D"/>
              </a:solidFill>
              <a:latin typeface="Questrial"/>
              <a:ea typeface="Questrial"/>
              <a:cs typeface="Questrial"/>
              <a:sym typeface="Questrial"/>
            </a:endParaRPr>
          </a:p>
          <a:p>
            <a:pPr marL="457200" lvl="0" indent="0" algn="l" rtl="0">
              <a:lnSpc>
                <a:spcPct val="150000"/>
              </a:lnSpc>
              <a:spcBef>
                <a:spcPts val="0"/>
              </a:spcBef>
              <a:spcAft>
                <a:spcPts val="0"/>
              </a:spcAft>
              <a:buNone/>
            </a:pPr>
            <a:endParaRPr>
              <a:solidFill>
                <a:srgbClr val="1F497D"/>
              </a:solidFill>
              <a:latin typeface="Questrial"/>
              <a:ea typeface="Questrial"/>
              <a:cs typeface="Questrial"/>
              <a:sym typeface="Questrial"/>
            </a:endParaRPr>
          </a:p>
          <a:p>
            <a:pPr marL="457200" lvl="0" indent="-381000" algn="l" rtl="0">
              <a:lnSpc>
                <a:spcPct val="150000"/>
              </a:lnSpc>
              <a:spcBef>
                <a:spcPts val="0"/>
              </a:spcBef>
              <a:spcAft>
                <a:spcPts val="0"/>
              </a:spcAft>
              <a:buClr>
                <a:srgbClr val="1F497D"/>
              </a:buClr>
              <a:buSzPts val="2400"/>
              <a:buFont typeface="Questrial"/>
              <a:buChar char="●"/>
            </a:pPr>
            <a:r>
              <a:rPr lang="en-US" sz="2400" u="sng">
                <a:solidFill>
                  <a:srgbClr val="1F497D"/>
                </a:solidFill>
                <a:latin typeface="Questrial"/>
                <a:ea typeface="Questrial"/>
                <a:cs typeface="Questrial"/>
                <a:sym typeface="Questrial"/>
                <a:hlinkClick r:id="rId5">
                  <a:extLst>
                    <a:ext uri="{A12FA001-AC4F-418D-AE19-62706E023703}">
                      <ahyp:hlinkClr xmlns:ahyp="http://schemas.microsoft.com/office/drawing/2018/hyperlinkcolor" val="tx"/>
                    </a:ext>
                  </a:extLst>
                </a:hlinkClick>
              </a:rPr>
              <a:t>Using Plain Language for effective communication with parents</a:t>
            </a:r>
            <a:endParaRPr sz="2400">
              <a:solidFill>
                <a:srgbClr val="1F497D"/>
              </a:solidFill>
              <a:latin typeface="Questrial"/>
              <a:ea typeface="Questrial"/>
              <a:cs typeface="Questrial"/>
              <a:sym typeface="Questrial"/>
            </a:endParaRPr>
          </a:p>
          <a:p>
            <a:pPr marL="0" lvl="0" indent="0" algn="l" rtl="0">
              <a:lnSpc>
                <a:spcPct val="150000"/>
              </a:lnSpc>
              <a:spcBef>
                <a:spcPts val="0"/>
              </a:spcBef>
              <a:spcAft>
                <a:spcPts val="0"/>
              </a:spcAft>
              <a:buNone/>
            </a:pPr>
            <a:endParaRPr>
              <a:solidFill>
                <a:srgbClr val="1F497D"/>
              </a:solidFill>
              <a:latin typeface="Questrial"/>
              <a:ea typeface="Questrial"/>
              <a:cs typeface="Questrial"/>
              <a:sym typeface="Questrial"/>
            </a:endParaRPr>
          </a:p>
          <a:p>
            <a:pPr marL="457200" lvl="0" indent="-381000" algn="l" rtl="0">
              <a:lnSpc>
                <a:spcPct val="150000"/>
              </a:lnSpc>
              <a:spcBef>
                <a:spcPts val="0"/>
              </a:spcBef>
              <a:spcAft>
                <a:spcPts val="0"/>
              </a:spcAft>
              <a:buClr>
                <a:srgbClr val="1F497D"/>
              </a:buClr>
              <a:buSzPts val="2400"/>
              <a:buFont typeface="Questrial"/>
              <a:buChar char="●"/>
            </a:pPr>
            <a:r>
              <a:rPr lang="en-US" sz="2400" u="sng">
                <a:solidFill>
                  <a:srgbClr val="1F497D"/>
                </a:solidFill>
                <a:latin typeface="Questrial"/>
                <a:ea typeface="Questrial"/>
                <a:cs typeface="Questrial"/>
                <a:sym typeface="Questrial"/>
                <a:hlinkClick r:id="rId6">
                  <a:extLst>
                    <a:ext uri="{A12FA001-AC4F-418D-AE19-62706E023703}">
                      <ahyp:hlinkClr xmlns:ahyp="http://schemas.microsoft.com/office/drawing/2018/hyperlinkcolor" val="tx"/>
                    </a:ext>
                  </a:extLst>
                </a:hlinkClick>
              </a:rPr>
              <a:t>Introducing families to SPED</a:t>
            </a:r>
            <a:endParaRPr sz="2400">
              <a:solidFill>
                <a:srgbClr val="1F497D"/>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64D9A7E6-7128-549A-142F-5949D93D964E}"/>
              </a:ext>
            </a:extLst>
          </p:cNvPr>
          <p:cNvPicPr preferRelativeResize="0"/>
          <p:nvPr/>
        </p:nvPicPr>
        <p:blipFill rotWithShape="1">
          <a:blip r:embed="rId7">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EA96821C-980F-A493-C0B4-245E5592226B}"/>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8D9E0CB5-1660-C694-B123-6537B0A32717}"/>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8">
                <a:alphaModFix/>
              </a:blip>
              <a:stretch>
                <a:fillRect/>
              </a:stretch>
            </a:blipFill>
            <a:ln>
              <a:noFill/>
            </a:ln>
          </p:spPr>
        </p:sp>
        <p:sp>
          <p:nvSpPr>
            <p:cNvPr id="5" name="Google Shape;89;p15">
              <a:extLst>
                <a:ext uri="{FF2B5EF4-FFF2-40B4-BE49-F238E27FC236}">
                  <a16:creationId xmlns:a16="http://schemas.microsoft.com/office/drawing/2014/main" id="{7B6F24D3-0888-5D81-15D5-87B29D619E51}"/>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6"/>
          <p:cNvSpPr txBox="1"/>
          <p:nvPr/>
        </p:nvSpPr>
        <p:spPr>
          <a:xfrm>
            <a:off x="1000050" y="1729275"/>
            <a:ext cx="10191900" cy="27705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Understand the role of family engagement in the ADR continuum. </a:t>
            </a:r>
            <a:endParaRPr sz="2400">
              <a:solidFill>
                <a:srgbClr val="1E1E49"/>
              </a:solidFill>
              <a:latin typeface="Questrial"/>
              <a:ea typeface="Questrial"/>
              <a:cs typeface="Questrial"/>
              <a:sym typeface="Questrial"/>
            </a:endParaRPr>
          </a:p>
          <a:p>
            <a:pPr marL="0" lvl="0" indent="0" algn="l" rtl="0">
              <a:spcBef>
                <a:spcPts val="0"/>
              </a:spcBef>
              <a:spcAft>
                <a:spcPts val="0"/>
              </a:spcAft>
              <a:buNone/>
            </a:pPr>
            <a:endParaRPr sz="2400">
              <a:solidFill>
                <a:srgbClr val="1E1E49"/>
              </a:solidFill>
              <a:latin typeface="Questrial"/>
              <a:ea typeface="Questrial"/>
              <a:cs typeface="Questrial"/>
              <a:sym typeface="Questrial"/>
            </a:endParaRPr>
          </a:p>
          <a:p>
            <a:pPr marL="457200" lvl="0" indent="-381000" algn="l" rtl="0">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Reflect on the barriers to meaningful family engagement in special education. </a:t>
            </a:r>
            <a:endParaRPr sz="2400">
              <a:solidFill>
                <a:srgbClr val="1E1E49"/>
              </a:solidFill>
              <a:latin typeface="Questrial"/>
              <a:ea typeface="Questrial"/>
              <a:cs typeface="Questrial"/>
              <a:sym typeface="Questrial"/>
            </a:endParaRPr>
          </a:p>
          <a:p>
            <a:pPr marL="0" lvl="0" indent="0" algn="l" rtl="0">
              <a:spcBef>
                <a:spcPts val="0"/>
              </a:spcBef>
              <a:spcAft>
                <a:spcPts val="0"/>
              </a:spcAft>
              <a:buNone/>
            </a:pPr>
            <a:endParaRPr sz="2400">
              <a:solidFill>
                <a:srgbClr val="1E1E49"/>
              </a:solidFill>
              <a:latin typeface="Questrial"/>
              <a:ea typeface="Questrial"/>
              <a:cs typeface="Questrial"/>
              <a:sym typeface="Questrial"/>
            </a:endParaRPr>
          </a:p>
          <a:p>
            <a:pPr marL="457200" lvl="0" indent="-381000" algn="l" rtl="0">
              <a:spcBef>
                <a:spcPts val="0"/>
              </a:spcBef>
              <a:spcAft>
                <a:spcPts val="0"/>
              </a:spcAft>
              <a:buClr>
                <a:srgbClr val="1E1E49"/>
              </a:buClr>
              <a:buSzPts val="2400"/>
              <a:buFont typeface="Questrial"/>
              <a:buChar char="●"/>
            </a:pPr>
            <a:r>
              <a:rPr lang="en-US" sz="2400">
                <a:solidFill>
                  <a:srgbClr val="1E1E49"/>
                </a:solidFill>
                <a:latin typeface="Questrial"/>
                <a:ea typeface="Questrial"/>
                <a:cs typeface="Questrial"/>
                <a:sym typeface="Questrial"/>
              </a:rPr>
              <a:t>Identify untapped opportunities to engage families in the special education process. </a:t>
            </a:r>
            <a:endParaRPr sz="3100">
              <a:solidFill>
                <a:srgbClr val="1E1E49"/>
              </a:solidFill>
            </a:endParaRPr>
          </a:p>
        </p:txBody>
      </p:sp>
      <p:sp>
        <p:nvSpPr>
          <p:cNvPr id="94" name="Google Shape;94;p16"/>
          <p:cNvSpPr txBox="1">
            <a:spLocks noGrp="1"/>
          </p:cNvSpPr>
          <p:nvPr>
            <p:ph type="title"/>
          </p:nvPr>
        </p:nvSpPr>
        <p:spPr>
          <a:xfrm>
            <a:off x="2065866" y="-11"/>
            <a:ext cx="9114300" cy="1375286"/>
          </a:xfrm>
          <a:prstGeom prst="rect">
            <a:avLst/>
          </a:prstGeom>
          <a:noFill/>
          <a:ln>
            <a:noFill/>
          </a:ln>
        </p:spPr>
        <p:txBody>
          <a:bodyPr spcFirstLastPara="1" wrap="square" lIns="91425" tIns="45700" rIns="91425" bIns="45700" anchor="ctr" anchorCtr="0">
            <a:normAutofit/>
          </a:bodyPr>
          <a:lstStyle/>
          <a:p>
            <a:pPr marL="0" lvl="0" indent="0" algn="l" rtl="0">
              <a:lnSpc>
                <a:spcPct val="102005"/>
              </a:lnSpc>
              <a:spcBef>
                <a:spcPts val="0"/>
              </a:spcBef>
              <a:spcAft>
                <a:spcPts val="0"/>
              </a:spcAft>
              <a:buClr>
                <a:schemeClr val="dk1"/>
              </a:buClr>
              <a:buSzPts val="6132"/>
              <a:buFont typeface="Arial"/>
              <a:buNone/>
            </a:pPr>
            <a:r>
              <a:rPr lang="en-US" sz="6000" dirty="0">
                <a:solidFill>
                  <a:srgbClr val="DE6D24"/>
                </a:solidFill>
                <a:latin typeface="Questrial"/>
                <a:ea typeface="Questrial"/>
                <a:cs typeface="Questrial"/>
                <a:sym typeface="Questrial"/>
              </a:rPr>
              <a:t>Session</a:t>
            </a:r>
            <a:r>
              <a:rPr lang="en-US" sz="6032" dirty="0">
                <a:solidFill>
                  <a:srgbClr val="DE6D24"/>
                </a:solidFill>
                <a:latin typeface="Questrial"/>
                <a:ea typeface="Questrial"/>
                <a:cs typeface="Questrial"/>
                <a:sym typeface="Questrial"/>
              </a:rPr>
              <a:t> Objectives</a:t>
            </a:r>
            <a:endParaRPr sz="4300" dirty="0"/>
          </a:p>
        </p:txBody>
      </p:sp>
      <p:pic>
        <p:nvPicPr>
          <p:cNvPr id="2" name="Google Shape;86;p15" title="1.png">
            <a:extLst>
              <a:ext uri="{FF2B5EF4-FFF2-40B4-BE49-F238E27FC236}">
                <a16:creationId xmlns:a16="http://schemas.microsoft.com/office/drawing/2014/main" id="{E8A816CA-CDB5-3589-B4E2-E3F494CF2C35}"/>
              </a:ext>
            </a:extLst>
          </p:cNvPr>
          <p:cNvPicPr preferRelativeResize="0"/>
          <p:nvPr/>
        </p:nvPicPr>
        <p:blipFill rotWithShape="1">
          <a:blip r:embed="rId3">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C4B65F1D-AFBE-8699-C82E-F34455574273}"/>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ABC8204C-8F1E-D496-6F0C-377A228D270A}"/>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4">
                <a:alphaModFix/>
              </a:blip>
              <a:stretch>
                <a:fillRect/>
              </a:stretch>
            </a:blipFill>
            <a:ln>
              <a:noFill/>
            </a:ln>
          </p:spPr>
        </p:sp>
        <p:sp>
          <p:nvSpPr>
            <p:cNvPr id="5" name="Google Shape;89;p15">
              <a:extLst>
                <a:ext uri="{FF2B5EF4-FFF2-40B4-BE49-F238E27FC236}">
                  <a16:creationId xmlns:a16="http://schemas.microsoft.com/office/drawing/2014/main" id="{E10329C4-3ABE-BE92-00D2-BEBC31A02041}"/>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2"/>
          <p:cNvSpPr txBox="1">
            <a:spLocks noGrp="1"/>
          </p:cNvSpPr>
          <p:nvPr>
            <p:ph type="title"/>
          </p:nvPr>
        </p:nvSpPr>
        <p:spPr>
          <a:xfrm>
            <a:off x="2047875" y="234400"/>
            <a:ext cx="9429000" cy="708000"/>
          </a:xfrm>
          <a:prstGeom prst="rect">
            <a:avLst/>
          </a:prstGeom>
          <a:noFill/>
          <a:ln>
            <a:noFill/>
          </a:ln>
        </p:spPr>
        <p:txBody>
          <a:bodyPr spcFirstLastPara="1" wrap="square" lIns="91425" tIns="45700" rIns="91425" bIns="45700" anchor="ctr" anchorCtr="0">
            <a:spAutoFit/>
          </a:bodyPr>
          <a:lstStyle/>
          <a:p>
            <a:pPr marL="0" lvl="0" indent="0" algn="l" rtl="0">
              <a:lnSpc>
                <a:spcPct val="102005"/>
              </a:lnSpc>
              <a:spcBef>
                <a:spcPts val="0"/>
              </a:spcBef>
              <a:spcAft>
                <a:spcPts val="0"/>
              </a:spcAft>
              <a:buClr>
                <a:schemeClr val="dk1"/>
              </a:buClr>
              <a:buSzPts val="6132"/>
              <a:buFont typeface="Arial"/>
              <a:buNone/>
            </a:pPr>
            <a:r>
              <a:rPr lang="en-US" sz="4000">
                <a:solidFill>
                  <a:srgbClr val="DE6D24"/>
                </a:solidFill>
                <a:latin typeface="Questrial"/>
                <a:ea typeface="Questrial"/>
                <a:cs typeface="Questrial"/>
                <a:sym typeface="Questrial"/>
              </a:rPr>
              <a:t>Discussion questions for your team</a:t>
            </a:r>
            <a:endParaRPr sz="4000">
              <a:solidFill>
                <a:srgbClr val="DE6D24"/>
              </a:solidFill>
              <a:latin typeface="Questrial"/>
              <a:ea typeface="Questrial"/>
              <a:cs typeface="Questrial"/>
              <a:sym typeface="Questrial"/>
            </a:endParaRPr>
          </a:p>
        </p:txBody>
      </p:sp>
      <p:sp>
        <p:nvSpPr>
          <p:cNvPr id="516" name="Google Shape;516;p52"/>
          <p:cNvSpPr txBox="1"/>
          <p:nvPr/>
        </p:nvSpPr>
        <p:spPr>
          <a:xfrm>
            <a:off x="571550" y="1692700"/>
            <a:ext cx="6289200" cy="4322400"/>
          </a:xfrm>
          <a:prstGeom prst="rect">
            <a:avLst/>
          </a:prstGeom>
          <a:noFill/>
          <a:ln>
            <a:noFill/>
          </a:ln>
        </p:spPr>
        <p:txBody>
          <a:bodyPr spcFirstLastPara="1" wrap="square" lIns="91425" tIns="91425" rIns="91425" bIns="91425" anchor="t" anchorCtr="0">
            <a:spAutoFit/>
          </a:bodyPr>
          <a:lstStyle/>
          <a:p>
            <a:pPr marL="457200" lvl="0" indent="-381000" algn="l" rtl="0">
              <a:lnSpc>
                <a:spcPct val="102005"/>
              </a:lnSpc>
              <a:spcBef>
                <a:spcPts val="0"/>
              </a:spcBef>
              <a:spcAft>
                <a:spcPts val="0"/>
              </a:spcAft>
              <a:buClr>
                <a:srgbClr val="1A237E"/>
              </a:buClr>
              <a:buSzPts val="2400"/>
              <a:buFont typeface="Questrial"/>
              <a:buChar char="●"/>
            </a:pPr>
            <a:r>
              <a:rPr lang="en-US" sz="2400">
                <a:solidFill>
                  <a:srgbClr val="1A237E"/>
                </a:solidFill>
                <a:latin typeface="Questrial"/>
                <a:ea typeface="Questrial"/>
                <a:cs typeface="Questrial"/>
                <a:sym typeface="Questrial"/>
              </a:rPr>
              <a:t>How do you communicate with families to explain the Special Education process?</a:t>
            </a:r>
            <a:endParaRPr sz="2400">
              <a:solidFill>
                <a:srgbClr val="1A237E"/>
              </a:solidFill>
              <a:latin typeface="Questrial"/>
              <a:ea typeface="Questrial"/>
              <a:cs typeface="Questrial"/>
              <a:sym typeface="Questrial"/>
            </a:endParaRPr>
          </a:p>
          <a:p>
            <a:pPr marL="457200" lvl="0" indent="0" algn="l" rtl="0">
              <a:lnSpc>
                <a:spcPct val="102005"/>
              </a:lnSpc>
              <a:spcBef>
                <a:spcPts val="0"/>
              </a:spcBef>
              <a:spcAft>
                <a:spcPts val="0"/>
              </a:spcAft>
              <a:buNone/>
            </a:pPr>
            <a:endParaRPr sz="2400">
              <a:solidFill>
                <a:srgbClr val="1A237E"/>
              </a:solidFill>
              <a:latin typeface="Questrial"/>
              <a:ea typeface="Questrial"/>
              <a:cs typeface="Questrial"/>
              <a:sym typeface="Questrial"/>
            </a:endParaRPr>
          </a:p>
          <a:p>
            <a:pPr marL="457200" lvl="0" indent="-381000" algn="l" rtl="0">
              <a:lnSpc>
                <a:spcPct val="102005"/>
              </a:lnSpc>
              <a:spcBef>
                <a:spcPts val="0"/>
              </a:spcBef>
              <a:spcAft>
                <a:spcPts val="0"/>
              </a:spcAft>
              <a:buClr>
                <a:srgbClr val="1A237E"/>
              </a:buClr>
              <a:buSzPts val="2400"/>
              <a:buFont typeface="Questrial"/>
              <a:buChar char="●"/>
            </a:pPr>
            <a:r>
              <a:rPr lang="en-US" sz="2400">
                <a:solidFill>
                  <a:srgbClr val="1A237E"/>
                </a:solidFill>
                <a:latin typeface="Questrial"/>
                <a:ea typeface="Questrial"/>
                <a:cs typeface="Questrial"/>
                <a:sym typeface="Questrial"/>
              </a:rPr>
              <a:t>What does your school do to encourage family engagement?</a:t>
            </a:r>
            <a:endParaRPr sz="2400">
              <a:solidFill>
                <a:srgbClr val="1A237E"/>
              </a:solidFill>
              <a:latin typeface="Questrial"/>
              <a:ea typeface="Questrial"/>
              <a:cs typeface="Questrial"/>
              <a:sym typeface="Questrial"/>
            </a:endParaRPr>
          </a:p>
          <a:p>
            <a:pPr marL="0" lvl="0" indent="0" algn="l" rtl="0">
              <a:lnSpc>
                <a:spcPct val="102005"/>
              </a:lnSpc>
              <a:spcBef>
                <a:spcPts val="0"/>
              </a:spcBef>
              <a:spcAft>
                <a:spcPts val="0"/>
              </a:spcAft>
              <a:buNone/>
            </a:pPr>
            <a:endParaRPr sz="2400">
              <a:solidFill>
                <a:srgbClr val="1A237E"/>
              </a:solidFill>
              <a:latin typeface="Questrial"/>
              <a:ea typeface="Questrial"/>
              <a:cs typeface="Questrial"/>
              <a:sym typeface="Questrial"/>
            </a:endParaRPr>
          </a:p>
          <a:p>
            <a:pPr marL="457200" lvl="0" indent="-381000" algn="l" rtl="0">
              <a:lnSpc>
                <a:spcPct val="102005"/>
              </a:lnSpc>
              <a:spcBef>
                <a:spcPts val="0"/>
              </a:spcBef>
              <a:spcAft>
                <a:spcPts val="0"/>
              </a:spcAft>
              <a:buClr>
                <a:srgbClr val="1A237E"/>
              </a:buClr>
              <a:buSzPts val="2400"/>
              <a:buFont typeface="Questrial"/>
              <a:buChar char="●"/>
            </a:pPr>
            <a:r>
              <a:rPr lang="en-US" sz="2400">
                <a:solidFill>
                  <a:srgbClr val="1A237E"/>
                </a:solidFill>
                <a:latin typeface="Questrial"/>
                <a:ea typeface="Questrial"/>
                <a:cs typeface="Questrial"/>
                <a:sym typeface="Questrial"/>
              </a:rPr>
              <a:t>How can you do better? Think about: </a:t>
            </a:r>
            <a:endParaRPr sz="2400">
              <a:solidFill>
                <a:srgbClr val="1A237E"/>
              </a:solidFill>
              <a:latin typeface="Questrial"/>
              <a:ea typeface="Questrial"/>
              <a:cs typeface="Questrial"/>
              <a:sym typeface="Questrial"/>
            </a:endParaRPr>
          </a:p>
          <a:p>
            <a:pPr marL="914400" lvl="1" indent="-381000" algn="l" rtl="0">
              <a:lnSpc>
                <a:spcPct val="102005"/>
              </a:lnSpc>
              <a:spcBef>
                <a:spcPts val="0"/>
              </a:spcBef>
              <a:spcAft>
                <a:spcPts val="0"/>
              </a:spcAft>
              <a:buClr>
                <a:srgbClr val="1A237E"/>
              </a:buClr>
              <a:buSzPts val="2400"/>
              <a:buFont typeface="Questrial"/>
              <a:buChar char="○"/>
            </a:pPr>
            <a:r>
              <a:rPr lang="en-US" sz="2400">
                <a:solidFill>
                  <a:srgbClr val="1A237E"/>
                </a:solidFill>
                <a:latin typeface="Questrial"/>
                <a:ea typeface="Questrial"/>
                <a:cs typeface="Questrial"/>
                <a:sym typeface="Questrial"/>
              </a:rPr>
              <a:t>Getting buy-in</a:t>
            </a:r>
            <a:endParaRPr sz="2400">
              <a:solidFill>
                <a:srgbClr val="1A237E"/>
              </a:solidFill>
              <a:latin typeface="Questrial"/>
              <a:ea typeface="Questrial"/>
              <a:cs typeface="Questrial"/>
              <a:sym typeface="Questrial"/>
            </a:endParaRPr>
          </a:p>
          <a:p>
            <a:pPr marL="914400" lvl="1" indent="-381000" algn="l" rtl="0">
              <a:lnSpc>
                <a:spcPct val="102005"/>
              </a:lnSpc>
              <a:spcBef>
                <a:spcPts val="0"/>
              </a:spcBef>
              <a:spcAft>
                <a:spcPts val="0"/>
              </a:spcAft>
              <a:buClr>
                <a:srgbClr val="1A237E"/>
              </a:buClr>
              <a:buSzPts val="2400"/>
              <a:buFont typeface="Questrial"/>
              <a:buChar char="○"/>
            </a:pPr>
            <a:r>
              <a:rPr lang="en-US" sz="2400">
                <a:solidFill>
                  <a:srgbClr val="1A237E"/>
                </a:solidFill>
                <a:latin typeface="Questrial"/>
                <a:ea typeface="Questrial"/>
                <a:cs typeface="Questrial"/>
                <a:sym typeface="Questrial"/>
              </a:rPr>
              <a:t>Building awareness</a:t>
            </a:r>
            <a:endParaRPr sz="2400">
              <a:solidFill>
                <a:srgbClr val="1A237E"/>
              </a:solidFill>
              <a:latin typeface="Questrial"/>
              <a:ea typeface="Questrial"/>
              <a:cs typeface="Questrial"/>
              <a:sym typeface="Questrial"/>
            </a:endParaRPr>
          </a:p>
          <a:p>
            <a:pPr marL="914400" lvl="1" indent="-381000" algn="l" rtl="0">
              <a:lnSpc>
                <a:spcPct val="102005"/>
              </a:lnSpc>
              <a:spcBef>
                <a:spcPts val="0"/>
              </a:spcBef>
              <a:spcAft>
                <a:spcPts val="0"/>
              </a:spcAft>
              <a:buClr>
                <a:srgbClr val="1A237E"/>
              </a:buClr>
              <a:buSzPts val="2400"/>
              <a:buFont typeface="Questrial"/>
              <a:buChar char="○"/>
            </a:pPr>
            <a:r>
              <a:rPr lang="en-US" sz="2400">
                <a:solidFill>
                  <a:srgbClr val="1A237E"/>
                </a:solidFill>
                <a:latin typeface="Questrial"/>
                <a:ea typeface="Questrial"/>
                <a:cs typeface="Questrial"/>
                <a:sym typeface="Questrial"/>
              </a:rPr>
              <a:t>Creating policies </a:t>
            </a:r>
            <a:endParaRPr sz="2400">
              <a:solidFill>
                <a:srgbClr val="1A237E"/>
              </a:solidFill>
              <a:latin typeface="Questrial"/>
              <a:ea typeface="Questrial"/>
              <a:cs typeface="Questrial"/>
              <a:sym typeface="Questrial"/>
            </a:endParaRPr>
          </a:p>
          <a:p>
            <a:pPr marL="914400" lvl="1" indent="-381000" algn="l" rtl="0">
              <a:lnSpc>
                <a:spcPct val="102005"/>
              </a:lnSpc>
              <a:spcBef>
                <a:spcPts val="0"/>
              </a:spcBef>
              <a:spcAft>
                <a:spcPts val="0"/>
              </a:spcAft>
              <a:buClr>
                <a:srgbClr val="1A237E"/>
              </a:buClr>
              <a:buSzPts val="2400"/>
              <a:buFont typeface="Questrial"/>
              <a:buChar char="○"/>
            </a:pPr>
            <a:r>
              <a:rPr lang="en-US" sz="2400">
                <a:solidFill>
                  <a:srgbClr val="1A237E"/>
                </a:solidFill>
                <a:latin typeface="Questrial"/>
                <a:ea typeface="Questrial"/>
                <a:cs typeface="Questrial"/>
                <a:sym typeface="Questrial"/>
              </a:rPr>
              <a:t>Offering training</a:t>
            </a:r>
            <a:endParaRPr sz="2400">
              <a:latin typeface="Questrial"/>
              <a:ea typeface="Questrial"/>
              <a:cs typeface="Questrial"/>
              <a:sym typeface="Questrial"/>
            </a:endParaRPr>
          </a:p>
        </p:txBody>
      </p:sp>
      <p:pic>
        <p:nvPicPr>
          <p:cNvPr id="517" name="Google Shape;517;p52"/>
          <p:cNvPicPr preferRelativeResize="0"/>
          <p:nvPr/>
        </p:nvPicPr>
        <p:blipFill>
          <a:blip r:embed="rId3">
            <a:alphaModFix/>
          </a:blip>
          <a:stretch>
            <a:fillRect/>
          </a:stretch>
        </p:blipFill>
        <p:spPr>
          <a:xfrm>
            <a:off x="7786450" y="1810513"/>
            <a:ext cx="3236976" cy="3236976"/>
          </a:xfrm>
          <a:prstGeom prst="rect">
            <a:avLst/>
          </a:prstGeom>
          <a:noFill/>
          <a:ln>
            <a:noFill/>
          </a:ln>
        </p:spPr>
      </p:pic>
      <p:pic>
        <p:nvPicPr>
          <p:cNvPr id="2" name="Google Shape;86;p15" title="1.png">
            <a:extLst>
              <a:ext uri="{FF2B5EF4-FFF2-40B4-BE49-F238E27FC236}">
                <a16:creationId xmlns:a16="http://schemas.microsoft.com/office/drawing/2014/main" id="{4E08E733-7D28-A30F-F098-E4348102F7F4}"/>
              </a:ext>
            </a:extLst>
          </p:cNvPr>
          <p:cNvPicPr preferRelativeResize="0"/>
          <p:nvPr/>
        </p:nvPicPr>
        <p:blipFill rotWithShape="1">
          <a:blip r:embed="rId4">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1BFFB931-B081-5B57-10C9-9FDADE7450CC}"/>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3AD48C05-DDAE-846C-AFA9-B0EB8A816A51}"/>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5">
                <a:alphaModFix/>
              </a:blip>
              <a:stretch>
                <a:fillRect/>
              </a:stretch>
            </a:blipFill>
            <a:ln>
              <a:noFill/>
            </a:ln>
          </p:spPr>
        </p:sp>
        <p:sp>
          <p:nvSpPr>
            <p:cNvPr id="5" name="Google Shape;89;p15">
              <a:extLst>
                <a:ext uri="{FF2B5EF4-FFF2-40B4-BE49-F238E27FC236}">
                  <a16:creationId xmlns:a16="http://schemas.microsoft.com/office/drawing/2014/main" id="{1D970786-F83D-465F-A17A-A629D22DA75A}"/>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3"/>
          <p:cNvSpPr txBox="1"/>
          <p:nvPr/>
        </p:nvSpPr>
        <p:spPr>
          <a:xfrm>
            <a:off x="5011761" y="6180500"/>
            <a:ext cx="2168470" cy="385200"/>
          </a:xfrm>
          <a:prstGeom prst="rect">
            <a:avLst/>
          </a:prstGeom>
          <a:noFill/>
          <a:ln>
            <a:noFill/>
          </a:ln>
        </p:spPr>
        <p:txBody>
          <a:bodyPr spcFirstLastPara="1" wrap="square" lIns="47650" tIns="47650" rIns="47650" bIns="47650" anchor="t" anchorCtr="0">
            <a:spAutoFit/>
          </a:bodyPr>
          <a:lstStyle/>
          <a:p>
            <a:pPr marL="0" marR="0" lvl="0" indent="0" algn="l" rtl="0">
              <a:lnSpc>
                <a:spcPct val="100000"/>
              </a:lnSpc>
              <a:spcBef>
                <a:spcPts val="0"/>
              </a:spcBef>
              <a:spcAft>
                <a:spcPts val="0"/>
              </a:spcAft>
              <a:buClr>
                <a:srgbClr val="000000"/>
              </a:buClr>
              <a:buSzPts val="1876"/>
              <a:buFont typeface="Arial"/>
              <a:buNone/>
            </a:pPr>
            <a:r>
              <a:rPr lang="en-US" sz="1876" b="1" u="sng">
                <a:solidFill>
                  <a:srgbClr val="1E1E4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exceptionallives.org</a:t>
            </a:r>
            <a:r>
              <a:rPr lang="en-US" sz="1876" b="1" i="0" u="none" strike="noStrike" cap="none">
                <a:solidFill>
                  <a:srgbClr val="1E1E49"/>
                </a:solidFill>
                <a:latin typeface="Calibri"/>
                <a:ea typeface="Calibri"/>
                <a:cs typeface="Calibri"/>
                <a:sym typeface="Calibri"/>
              </a:rPr>
              <a:t> </a:t>
            </a:r>
            <a:endParaRPr sz="1876" b="1" i="0" u="none" strike="noStrike" cap="none">
              <a:solidFill>
                <a:srgbClr val="1E1E49"/>
              </a:solidFill>
              <a:latin typeface="Calibri"/>
              <a:ea typeface="Calibri"/>
              <a:cs typeface="Calibri"/>
              <a:sym typeface="Calibri"/>
            </a:endParaRPr>
          </a:p>
        </p:txBody>
      </p:sp>
      <p:sp>
        <p:nvSpPr>
          <p:cNvPr id="527" name="Google Shape;527;p53"/>
          <p:cNvSpPr txBox="1"/>
          <p:nvPr/>
        </p:nvSpPr>
        <p:spPr>
          <a:xfrm>
            <a:off x="482885" y="5575100"/>
            <a:ext cx="10985065" cy="483536"/>
          </a:xfrm>
          <a:prstGeom prst="rect">
            <a:avLst/>
          </a:prstGeom>
          <a:noFill/>
          <a:ln>
            <a:noFill/>
          </a:ln>
        </p:spPr>
        <p:txBody>
          <a:bodyPr spcFirstLastPara="1" wrap="square" lIns="56550" tIns="56550" rIns="56550" bIns="56550" anchor="t" anchorCtr="0">
            <a:spAutoFit/>
          </a:bodyPr>
          <a:lstStyle/>
          <a:p>
            <a:pPr marL="0" marR="0" lvl="0" indent="0" algn="l" rtl="0">
              <a:lnSpc>
                <a:spcPct val="100000"/>
              </a:lnSpc>
              <a:spcBef>
                <a:spcPts val="0"/>
              </a:spcBef>
              <a:spcAft>
                <a:spcPts val="0"/>
              </a:spcAft>
              <a:buClr>
                <a:srgbClr val="000000"/>
              </a:buClr>
              <a:buSzPts val="1979"/>
              <a:buFont typeface="Arial"/>
              <a:buNone/>
            </a:pPr>
            <a:r>
              <a:rPr lang="en-US" sz="2400" u="sng" dirty="0" err="1">
                <a:solidFill>
                  <a:srgbClr val="1F497D"/>
                </a:solidFill>
                <a:latin typeface="Questrial"/>
                <a:ea typeface="Questrial"/>
                <a:cs typeface="Questrial"/>
                <a:sym typeface="Questrial"/>
                <a:hlinkClick r:id="rId4">
                  <a:extLst>
                    <a:ext uri="{A12FA001-AC4F-418D-AE19-62706E023703}">
                      <ahyp:hlinkClr xmlns:ahyp="http://schemas.microsoft.com/office/drawing/2018/hyperlinkcolor" val="tx"/>
                    </a:ext>
                  </a:extLst>
                </a:hlinkClick>
              </a:rPr>
              <a:t>n</a:t>
            </a:r>
            <a:r>
              <a:rPr lang="en-US" sz="2400" i="0" u="sng" strike="noStrike" cap="none" dirty="0" err="1">
                <a:solidFill>
                  <a:srgbClr val="1F497D"/>
                </a:solidFill>
                <a:latin typeface="Questrial"/>
                <a:ea typeface="Questrial"/>
                <a:cs typeface="Questrial"/>
                <a:sym typeface="Questrial"/>
                <a:hlinkClick r:id="rId4">
                  <a:extLst>
                    <a:ext uri="{A12FA001-AC4F-418D-AE19-62706E023703}">
                      <ahyp:hlinkClr xmlns:ahyp="http://schemas.microsoft.com/office/drawing/2018/hyperlinkcolor" val="tx"/>
                    </a:ext>
                  </a:extLst>
                </a:hlinkClick>
              </a:rPr>
              <a:t>ell.questcurran@exceptionallives.or</a:t>
            </a:r>
            <a:r>
              <a:rPr lang="en-US" sz="2400" i="0" u="sng" strike="noStrike" cap="none" dirty="0" err="1">
                <a:solidFill>
                  <a:srgbClr val="1F497D"/>
                </a:solidFill>
                <a:latin typeface="Questrial"/>
                <a:ea typeface="Questrial"/>
                <a:cs typeface="Questrial"/>
                <a:sym typeface="Questrial"/>
              </a:rPr>
              <a:t>g</a:t>
            </a:r>
            <a:r>
              <a:rPr lang="en-US" dirty="0"/>
              <a:t>	        </a:t>
            </a:r>
            <a:r>
              <a:rPr lang="en-US" sz="2400" u="sng" dirty="0" err="1">
                <a:solidFill>
                  <a:srgbClr val="1F497D"/>
                </a:solidFill>
                <a:latin typeface="Questrial"/>
                <a:ea typeface="Questrial"/>
                <a:cs typeface="Questrial"/>
                <a:sym typeface="Questrial"/>
              </a:rPr>
              <a:t>c</a:t>
            </a:r>
            <a:r>
              <a:rPr lang="en-US" sz="2400" u="sng" dirty="0" err="1">
                <a:solidFill>
                  <a:srgbClr val="1F497D"/>
                </a:solidFill>
                <a:latin typeface="Questrial"/>
                <a:ea typeface="Questrial"/>
                <a:cs typeface="Questrial"/>
                <a:sym typeface="Questrial"/>
                <a:hlinkClick r:id="rId5">
                  <a:extLst>
                    <a:ext uri="{A12FA001-AC4F-418D-AE19-62706E023703}">
                      <ahyp:hlinkClr xmlns:ahyp="http://schemas.microsoft.com/office/drawing/2018/hyperlinkcolor" val="tx"/>
                    </a:ext>
                  </a:extLst>
                </a:hlinkClick>
              </a:rPr>
              <a:t>hristina.kozik@exceptionallives.org</a:t>
            </a:r>
            <a:endParaRPr sz="2400" i="0" u="none" strike="noStrike" cap="none" dirty="0">
              <a:solidFill>
                <a:srgbClr val="1F497D"/>
              </a:solidFill>
              <a:latin typeface="Questrial"/>
              <a:ea typeface="Questrial"/>
              <a:cs typeface="Questrial"/>
              <a:sym typeface="Questrial"/>
            </a:endParaRPr>
          </a:p>
        </p:txBody>
      </p:sp>
      <p:sp>
        <p:nvSpPr>
          <p:cNvPr id="528" name="Google Shape;528;p53"/>
          <p:cNvSpPr txBox="1"/>
          <p:nvPr/>
        </p:nvSpPr>
        <p:spPr>
          <a:xfrm>
            <a:off x="912160" y="2648949"/>
            <a:ext cx="10367700" cy="373500"/>
          </a:xfrm>
          <a:prstGeom prst="rect">
            <a:avLst/>
          </a:prstGeom>
          <a:noFill/>
          <a:ln>
            <a:noFill/>
          </a:ln>
        </p:spPr>
        <p:txBody>
          <a:bodyPr spcFirstLastPara="1" wrap="square" lIns="0" tIns="0" rIns="0" bIns="0" anchor="t" anchorCtr="0">
            <a:spAutoFit/>
          </a:bodyPr>
          <a:lstStyle/>
          <a:p>
            <a:pPr marL="0" marR="0" lvl="0" indent="0" algn="l" rtl="0">
              <a:lnSpc>
                <a:spcPct val="102005"/>
              </a:lnSpc>
              <a:spcBef>
                <a:spcPts val="0"/>
              </a:spcBef>
              <a:spcAft>
                <a:spcPts val="0"/>
              </a:spcAft>
              <a:buClr>
                <a:srgbClr val="000000"/>
              </a:buClr>
              <a:buSzPts val="3793"/>
              <a:buFont typeface="Arial"/>
              <a:buNone/>
            </a:pPr>
            <a:r>
              <a:rPr lang="en-US" sz="2426" b="1">
                <a:solidFill>
                  <a:srgbClr val="1F497D"/>
                </a:solidFill>
                <a:latin typeface="Questrial"/>
                <a:ea typeface="Questrial"/>
                <a:cs typeface="Questrial"/>
                <a:sym typeface="Questrial"/>
              </a:rPr>
              <a:t>Keep in Touch! </a:t>
            </a:r>
            <a:endParaRPr sz="2426" b="1" u="sng">
              <a:solidFill>
                <a:srgbClr val="1F497D"/>
              </a:solidFill>
              <a:latin typeface="Questrial"/>
              <a:ea typeface="Questrial"/>
              <a:cs typeface="Questrial"/>
              <a:sym typeface="Questrial"/>
            </a:endParaRPr>
          </a:p>
        </p:txBody>
      </p:sp>
      <p:sp>
        <p:nvSpPr>
          <p:cNvPr id="529" name="Google Shape;529;p53"/>
          <p:cNvSpPr/>
          <p:nvPr/>
        </p:nvSpPr>
        <p:spPr>
          <a:xfrm>
            <a:off x="3584223" y="239270"/>
            <a:ext cx="5023570" cy="1215933"/>
          </a:xfrm>
          <a:custGeom>
            <a:avLst/>
            <a:gdLst/>
            <a:ahLst/>
            <a:cxnLst/>
            <a:rect l="l" t="t" r="r" b="b"/>
            <a:pathLst>
              <a:path w="5644461" h="1370065" extrusionOk="0">
                <a:moveTo>
                  <a:pt x="0" y="0"/>
                </a:moveTo>
                <a:lnTo>
                  <a:pt x="5644461" y="0"/>
                </a:lnTo>
                <a:lnTo>
                  <a:pt x="5644461" y="1370065"/>
                </a:lnTo>
                <a:lnTo>
                  <a:pt x="0" y="1370065"/>
                </a:lnTo>
                <a:lnTo>
                  <a:pt x="0" y="0"/>
                </a:lnTo>
                <a:close/>
              </a:path>
            </a:pathLst>
          </a:custGeom>
          <a:blipFill rotWithShape="1">
            <a:blip r:embed="rId6">
              <a:alphaModFix/>
            </a:blip>
            <a:stretch>
              <a:fillRect/>
            </a:stretch>
          </a:blipFill>
          <a:ln>
            <a:noFill/>
          </a:ln>
        </p:spPr>
      </p:sp>
      <p:sp>
        <p:nvSpPr>
          <p:cNvPr id="530" name="Google Shape;530;p53"/>
          <p:cNvSpPr txBox="1"/>
          <p:nvPr/>
        </p:nvSpPr>
        <p:spPr>
          <a:xfrm>
            <a:off x="912150" y="3093100"/>
            <a:ext cx="3050400" cy="473400"/>
          </a:xfrm>
          <a:prstGeom prst="rect">
            <a:avLst/>
          </a:prstGeom>
          <a:noFill/>
          <a:ln>
            <a:noFill/>
          </a:ln>
        </p:spPr>
        <p:txBody>
          <a:bodyPr spcFirstLastPara="1" wrap="square" lIns="51475" tIns="51475" rIns="51475" bIns="51475" anchor="t" anchorCtr="0">
            <a:spAutoFit/>
          </a:bodyPr>
          <a:lstStyle/>
          <a:p>
            <a:pPr marL="0" lvl="0" indent="0" algn="l" rtl="0">
              <a:spcBef>
                <a:spcPts val="0"/>
              </a:spcBef>
              <a:spcAft>
                <a:spcPts val="0"/>
              </a:spcAft>
              <a:buNone/>
            </a:pPr>
            <a:r>
              <a:rPr lang="en-US" sz="2400">
                <a:solidFill>
                  <a:srgbClr val="1E1E49"/>
                </a:solidFill>
                <a:latin typeface="Questrial"/>
                <a:ea typeface="Questrial"/>
                <a:cs typeface="Questrial"/>
                <a:sym typeface="Questrial"/>
              </a:rPr>
              <a:t>Slides and newsletter</a:t>
            </a:r>
            <a:endParaRPr sz="2400">
              <a:solidFill>
                <a:srgbClr val="1E1E49"/>
              </a:solidFill>
              <a:latin typeface="Questrial"/>
              <a:ea typeface="Questrial"/>
              <a:cs typeface="Questrial"/>
              <a:sym typeface="Questrial"/>
            </a:endParaRPr>
          </a:p>
        </p:txBody>
      </p:sp>
      <p:cxnSp>
        <p:nvCxnSpPr>
          <p:cNvPr id="531" name="Google Shape;531;p53"/>
          <p:cNvCxnSpPr/>
          <p:nvPr/>
        </p:nvCxnSpPr>
        <p:spPr>
          <a:xfrm>
            <a:off x="3044366" y="3637159"/>
            <a:ext cx="1568100" cy="656400"/>
          </a:xfrm>
          <a:prstGeom prst="straightConnector1">
            <a:avLst/>
          </a:prstGeom>
          <a:noFill/>
          <a:ln w="42900" cap="flat" cmpd="sng">
            <a:solidFill>
              <a:srgbClr val="FF0000"/>
            </a:solidFill>
            <a:prstDash val="solid"/>
            <a:round/>
            <a:headEnd type="none" w="med" len="med"/>
            <a:tailEnd type="triangle" w="med" len="med"/>
          </a:ln>
        </p:spPr>
      </p:cxnSp>
      <p:pic>
        <p:nvPicPr>
          <p:cNvPr id="532" name="Google Shape;532;p53" title="SPEDtopia Google Form.png"/>
          <p:cNvPicPr preferRelativeResize="0"/>
          <p:nvPr/>
        </p:nvPicPr>
        <p:blipFill>
          <a:blip r:embed="rId7">
            <a:alphaModFix/>
          </a:blip>
          <a:stretch>
            <a:fillRect/>
          </a:stretch>
        </p:blipFill>
        <p:spPr>
          <a:xfrm>
            <a:off x="4937869" y="3022459"/>
            <a:ext cx="2316255" cy="2316255"/>
          </a:xfrm>
          <a:prstGeom prst="rect">
            <a:avLst/>
          </a:prstGeom>
          <a:noFill/>
          <a:ln>
            <a:noFill/>
          </a:ln>
        </p:spPr>
      </p:pic>
      <p:sp>
        <p:nvSpPr>
          <p:cNvPr id="533" name="Google Shape;533;p53"/>
          <p:cNvSpPr txBox="1"/>
          <p:nvPr/>
        </p:nvSpPr>
        <p:spPr>
          <a:xfrm>
            <a:off x="912156" y="1555749"/>
            <a:ext cx="10367700" cy="861300"/>
          </a:xfrm>
          <a:prstGeom prst="rect">
            <a:avLst/>
          </a:prstGeom>
          <a:noFill/>
          <a:ln>
            <a:noFill/>
          </a:ln>
        </p:spPr>
        <p:txBody>
          <a:bodyPr spcFirstLastPara="1" wrap="square" lIns="56550" tIns="56550" rIns="56550" bIns="56550" anchor="t" anchorCtr="0">
            <a:spAutoFit/>
          </a:bodyPr>
          <a:lstStyle/>
          <a:p>
            <a:pPr marL="0" lvl="0" indent="0" algn="l" rtl="0">
              <a:spcBef>
                <a:spcPts val="0"/>
              </a:spcBef>
              <a:spcAft>
                <a:spcPts val="0"/>
              </a:spcAft>
              <a:buNone/>
            </a:pPr>
            <a:r>
              <a:rPr lang="en-US" sz="2426" b="1">
                <a:solidFill>
                  <a:srgbClr val="1F497D"/>
                </a:solidFill>
                <a:latin typeface="Questrial"/>
                <a:ea typeface="Questrial"/>
                <a:cs typeface="Questrial"/>
                <a:sym typeface="Questrial"/>
              </a:rPr>
              <a:t>Reflection: </a:t>
            </a:r>
            <a:endParaRPr sz="2426" b="1">
              <a:solidFill>
                <a:srgbClr val="1F497D"/>
              </a:solidFill>
              <a:latin typeface="Questrial"/>
              <a:ea typeface="Questrial"/>
              <a:cs typeface="Questrial"/>
              <a:sym typeface="Questrial"/>
            </a:endParaRPr>
          </a:p>
          <a:p>
            <a:pPr marL="0" lvl="0" indent="0" algn="l" rtl="0">
              <a:spcBef>
                <a:spcPts val="0"/>
              </a:spcBef>
              <a:spcAft>
                <a:spcPts val="0"/>
              </a:spcAft>
              <a:buNone/>
            </a:pPr>
            <a:r>
              <a:rPr lang="en-US" sz="2426">
                <a:solidFill>
                  <a:srgbClr val="1E1E49"/>
                </a:solidFill>
                <a:latin typeface="Questrial"/>
                <a:ea typeface="Questrial"/>
                <a:cs typeface="Questrial"/>
                <a:sym typeface="Questrial"/>
              </a:rPr>
              <a:t>What is one thing you’ll do differently as a result of this training?</a:t>
            </a:r>
            <a:endParaRPr sz="2426">
              <a:solidFill>
                <a:srgbClr val="1E1E49"/>
              </a:solidFill>
              <a:latin typeface="Questrial"/>
              <a:ea typeface="Questrial"/>
              <a:cs typeface="Questrial"/>
              <a:sym typeface="Quest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4"/>
          <p:cNvSpPr txBox="1">
            <a:spLocks noGrp="1"/>
          </p:cNvSpPr>
          <p:nvPr>
            <p:ph type="body" idx="1"/>
          </p:nvPr>
        </p:nvSpPr>
        <p:spPr>
          <a:xfrm>
            <a:off x="399495" y="1681760"/>
            <a:ext cx="10902000" cy="4295700"/>
          </a:xfrm>
          <a:prstGeom prst="rect">
            <a:avLst/>
          </a:prstGeom>
        </p:spPr>
        <p:txBody>
          <a:bodyPr spcFirstLastPara="1" wrap="square" lIns="91425" tIns="45700" rIns="91425" bIns="45700" anchor="t" anchorCtr="0">
            <a:normAutofit/>
          </a:bodyPr>
          <a:lstStyle/>
          <a:p>
            <a:pPr marL="0" lvl="0" indent="0" algn="ctr" rtl="0">
              <a:lnSpc>
                <a:spcPct val="110000"/>
              </a:lnSpc>
              <a:spcBef>
                <a:spcPts val="0"/>
              </a:spcBef>
              <a:spcAft>
                <a:spcPts val="0"/>
              </a:spcAft>
              <a:buClr>
                <a:schemeClr val="dk1"/>
              </a:buClr>
              <a:buFont typeface="Arial"/>
              <a:buNone/>
            </a:pPr>
            <a:r>
              <a:rPr lang="en-US" sz="4900" b="0">
                <a:solidFill>
                  <a:srgbClr val="1E1E49"/>
                </a:solidFill>
                <a:latin typeface="Questrial"/>
                <a:ea typeface="Questrial"/>
                <a:cs typeface="Questrial"/>
                <a:sym typeface="Questrial"/>
              </a:rPr>
              <a:t>Theresa Nicholls</a:t>
            </a:r>
            <a:endParaRPr sz="4900" b="0">
              <a:solidFill>
                <a:srgbClr val="1E1E49"/>
              </a:solidFill>
              <a:latin typeface="Questrial"/>
              <a:ea typeface="Questrial"/>
              <a:cs typeface="Questrial"/>
              <a:sym typeface="Questrial"/>
            </a:endParaRPr>
          </a:p>
          <a:p>
            <a:pPr marL="0" lvl="0" indent="0" algn="ctr" rtl="0">
              <a:lnSpc>
                <a:spcPct val="110000"/>
              </a:lnSpc>
              <a:spcBef>
                <a:spcPts val="0"/>
              </a:spcBef>
              <a:spcAft>
                <a:spcPts val="0"/>
              </a:spcAft>
              <a:buClr>
                <a:schemeClr val="dk1"/>
              </a:buClr>
              <a:buFont typeface="Arial"/>
              <a:buNone/>
            </a:pPr>
            <a:r>
              <a:rPr lang="en-US" sz="3000" b="0" u="sng">
                <a:solidFill>
                  <a:srgbClr val="1E1E49"/>
                </a:solidFill>
                <a:latin typeface="Questrial"/>
                <a:ea typeface="Questrial"/>
                <a:cs typeface="Questrial"/>
                <a:sym typeface="Questrial"/>
                <a:hlinkClick r:id="rId3">
                  <a:extLst>
                    <a:ext uri="{A12FA001-AC4F-418D-AE19-62706E023703}">
                      <ahyp:hlinkClr xmlns:ahyp="http://schemas.microsoft.com/office/drawing/2018/hyperlinkcolor" val="tx"/>
                    </a:ext>
                  </a:extLst>
                </a:hlinkClick>
              </a:rPr>
              <a:t>tnicholls@partneredsolutions.org</a:t>
            </a:r>
            <a:endParaRPr sz="3000" b="0">
              <a:solidFill>
                <a:srgbClr val="1E1E49"/>
              </a:solidFill>
              <a:latin typeface="Questrial"/>
              <a:ea typeface="Questrial"/>
              <a:cs typeface="Questrial"/>
              <a:sym typeface="Questrial"/>
            </a:endParaRPr>
          </a:p>
          <a:p>
            <a:pPr marL="0" lvl="0" indent="0" algn="ctr" rtl="0">
              <a:lnSpc>
                <a:spcPct val="110000"/>
              </a:lnSpc>
              <a:spcBef>
                <a:spcPts val="0"/>
              </a:spcBef>
              <a:spcAft>
                <a:spcPts val="0"/>
              </a:spcAft>
              <a:buClr>
                <a:schemeClr val="dk1"/>
              </a:buClr>
              <a:buFont typeface="Arial"/>
              <a:buNone/>
            </a:pPr>
            <a:r>
              <a:rPr lang="en-US" sz="3000" b="0">
                <a:solidFill>
                  <a:srgbClr val="1E1E49"/>
                </a:solidFill>
                <a:latin typeface="Questrial"/>
                <a:ea typeface="Questrial"/>
                <a:cs typeface="Questrial"/>
                <a:sym typeface="Questrial"/>
              </a:rPr>
              <a:t>615-207-3594</a:t>
            </a:r>
            <a:endParaRPr sz="3000" b="0">
              <a:solidFill>
                <a:srgbClr val="1E1E49"/>
              </a:solidFill>
              <a:latin typeface="Questrial"/>
              <a:ea typeface="Questrial"/>
              <a:cs typeface="Questrial"/>
              <a:sym typeface="Questrial"/>
            </a:endParaRPr>
          </a:p>
          <a:p>
            <a:pPr marL="0" lvl="0" indent="0" algn="ctr" rtl="0">
              <a:lnSpc>
                <a:spcPct val="110000"/>
              </a:lnSpc>
              <a:spcBef>
                <a:spcPts val="0"/>
              </a:spcBef>
              <a:spcAft>
                <a:spcPts val="0"/>
              </a:spcAft>
              <a:buClr>
                <a:schemeClr val="dk1"/>
              </a:buClr>
              <a:buFont typeface="Arial"/>
              <a:buNone/>
            </a:pPr>
            <a:endParaRPr sz="3000" b="0">
              <a:solidFill>
                <a:srgbClr val="FFFFFF"/>
              </a:solidFill>
              <a:latin typeface="DM Sans"/>
              <a:ea typeface="DM Sans"/>
              <a:cs typeface="DM Sans"/>
              <a:sym typeface="DM Sans"/>
            </a:endParaRPr>
          </a:p>
          <a:p>
            <a:pPr marL="0" lvl="0" indent="0" algn="l" rtl="0">
              <a:spcBef>
                <a:spcPts val="1000"/>
              </a:spcBef>
              <a:spcAft>
                <a:spcPts val="0"/>
              </a:spcAft>
              <a:buNone/>
            </a:pPr>
            <a:endParaRPr/>
          </a:p>
        </p:txBody>
      </p:sp>
      <p:pic>
        <p:nvPicPr>
          <p:cNvPr id="540" name="Google Shape;540;p54"/>
          <p:cNvPicPr preferRelativeResize="0"/>
          <p:nvPr/>
        </p:nvPicPr>
        <p:blipFill>
          <a:blip r:embed="rId4">
            <a:alphaModFix/>
          </a:blip>
          <a:stretch>
            <a:fillRect/>
          </a:stretch>
        </p:blipFill>
        <p:spPr>
          <a:xfrm>
            <a:off x="5005329" y="3665950"/>
            <a:ext cx="2181350" cy="2156350"/>
          </a:xfrm>
          <a:prstGeom prst="rect">
            <a:avLst/>
          </a:prstGeom>
          <a:noFill/>
          <a:ln>
            <a:noFill/>
          </a:ln>
        </p:spPr>
      </p:pic>
      <p:sp>
        <p:nvSpPr>
          <p:cNvPr id="541" name="Google Shape;541;p54"/>
          <p:cNvSpPr txBox="1"/>
          <p:nvPr/>
        </p:nvSpPr>
        <p:spPr>
          <a:xfrm>
            <a:off x="3049050" y="5822300"/>
            <a:ext cx="60939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u="sng">
                <a:solidFill>
                  <a:srgbClr val="1E1E49"/>
                </a:solidFill>
                <a:hlinkClick r:id="rId5">
                  <a:extLst>
                    <a:ext uri="{A12FA001-AC4F-418D-AE19-62706E023703}">
                      <ahyp:hlinkClr xmlns:ahyp="http://schemas.microsoft.com/office/drawing/2018/hyperlinkcolor" val="tx"/>
                    </a:ext>
                  </a:extLst>
                </a:hlinkClick>
              </a:rPr>
              <a:t>www.partneredsolutions.org</a:t>
            </a:r>
            <a:r>
              <a:rPr lang="en-US" sz="3600">
                <a:solidFill>
                  <a:schemeClr val="dk1"/>
                </a:solidFill>
              </a:rPr>
              <a:t> </a:t>
            </a:r>
            <a:endParaRPr sz="3600">
              <a:solidFill>
                <a:schemeClr val="dk1"/>
              </a:solidFill>
            </a:endParaRPr>
          </a:p>
        </p:txBody>
      </p:sp>
      <p:pic>
        <p:nvPicPr>
          <p:cNvPr id="542" name="Google Shape;542;p54" title="1.png"/>
          <p:cNvPicPr preferRelativeResize="0"/>
          <p:nvPr/>
        </p:nvPicPr>
        <p:blipFill rotWithShape="1">
          <a:blip r:embed="rId6">
            <a:alphaModFix/>
          </a:blip>
          <a:srcRect t="29042" b="36193"/>
          <a:stretch/>
        </p:blipFill>
        <p:spPr>
          <a:xfrm>
            <a:off x="3640238" y="145568"/>
            <a:ext cx="4420525" cy="1536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2066524" y="126445"/>
            <a:ext cx="9132300" cy="1034089"/>
          </a:xfrm>
          <a:prstGeom prst="rect">
            <a:avLst/>
          </a:prstGeom>
          <a:noFill/>
          <a:ln>
            <a:noFill/>
          </a:ln>
        </p:spPr>
        <p:txBody>
          <a:bodyPr spcFirstLastPara="1" wrap="square" lIns="91425" tIns="45700" rIns="91425" bIns="45700" anchor="ctr" anchorCtr="0">
            <a:spAutoFit/>
          </a:bodyPr>
          <a:lstStyle/>
          <a:p>
            <a:pPr marL="0" lvl="0" indent="0" algn="l" rtl="0">
              <a:lnSpc>
                <a:spcPct val="102006"/>
              </a:lnSpc>
              <a:spcBef>
                <a:spcPts val="0"/>
              </a:spcBef>
              <a:spcAft>
                <a:spcPts val="0"/>
              </a:spcAft>
              <a:buClr>
                <a:schemeClr val="dk1"/>
              </a:buClr>
              <a:buSzPts val="6129"/>
              <a:buFont typeface="Arial"/>
              <a:buNone/>
            </a:pPr>
            <a:r>
              <a:rPr lang="en-US" sz="6000" dirty="0">
                <a:solidFill>
                  <a:srgbClr val="DE6D24"/>
                </a:solidFill>
                <a:latin typeface="Questrial"/>
                <a:ea typeface="Questrial"/>
                <a:cs typeface="Questrial"/>
                <a:sym typeface="Questrial"/>
              </a:rPr>
              <a:t>Agenda</a:t>
            </a:r>
            <a:endParaRPr sz="6000" dirty="0">
              <a:latin typeface="Questrial"/>
              <a:ea typeface="Questrial"/>
              <a:cs typeface="Questrial"/>
              <a:sym typeface="Questrial"/>
            </a:endParaRPr>
          </a:p>
        </p:txBody>
      </p:sp>
      <p:graphicFrame>
        <p:nvGraphicFramePr>
          <p:cNvPr id="106" name="Google Shape;106;p17"/>
          <p:cNvGraphicFramePr/>
          <p:nvPr>
            <p:extLst>
              <p:ext uri="{D42A27DB-BD31-4B8C-83A1-F6EECF244321}">
                <p14:modId xmlns:p14="http://schemas.microsoft.com/office/powerpoint/2010/main" val="3840314643"/>
              </p:ext>
            </p:extLst>
          </p:nvPr>
        </p:nvGraphicFramePr>
        <p:xfrm>
          <a:off x="757525" y="1443361"/>
          <a:ext cx="10688700" cy="4323282"/>
        </p:xfrm>
        <a:graphic>
          <a:graphicData uri="http://schemas.openxmlformats.org/drawingml/2006/table">
            <a:tbl>
              <a:tblPr>
                <a:noFill/>
                <a:tableStyleId>{26E930C5-D80E-408B-93B1-139A8D7C328F}</a:tableStyleId>
              </a:tblPr>
              <a:tblGrid>
                <a:gridCol w="10688700">
                  <a:extLst>
                    <a:ext uri="{9D8B030D-6E8A-4147-A177-3AD203B41FA5}">
                      <a16:colId xmlns:a16="http://schemas.microsoft.com/office/drawing/2014/main" val="20000"/>
                    </a:ext>
                  </a:extLst>
                </a:gridCol>
              </a:tblGrid>
              <a:tr h="543381">
                <a:tc>
                  <a:txBody>
                    <a:bodyPr/>
                    <a:lstStyle/>
                    <a:p>
                      <a:pPr marL="0" marR="0" lvl="0" indent="0" algn="l" rtl="0">
                        <a:lnSpc>
                          <a:spcPct val="140000"/>
                        </a:lnSpc>
                        <a:spcBef>
                          <a:spcPts val="0"/>
                        </a:spcBef>
                        <a:spcAft>
                          <a:spcPts val="0"/>
                        </a:spcAft>
                        <a:buClr>
                          <a:srgbClr val="000000"/>
                        </a:buClr>
                        <a:buSzPts val="1800"/>
                        <a:buFont typeface="Arial"/>
                        <a:buNone/>
                      </a:pPr>
                      <a:endParaRPr sz="800" u="none" strike="noStrike" cap="none" dirty="0"/>
                    </a:p>
                  </a:txBody>
                  <a:tcPr marL="180975" marR="180975" marT="180975" marB="180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55899"/>
                    </a:solidFill>
                  </a:tcPr>
                </a:tc>
                <a:extLst>
                  <a:ext uri="{0D108BD9-81ED-4DB2-BD59-A6C34878D82A}">
                    <a16:rowId xmlns:a16="http://schemas.microsoft.com/office/drawing/2014/main" val="10000"/>
                  </a:ext>
                </a:extLst>
              </a:tr>
              <a:tr h="717825">
                <a:tc>
                  <a:txBody>
                    <a:bodyPr/>
                    <a:lstStyle/>
                    <a:p>
                      <a:pPr marL="0" lvl="0" indent="0" algn="l" rtl="0">
                        <a:lnSpc>
                          <a:spcPct val="140000"/>
                        </a:lnSpc>
                        <a:spcBef>
                          <a:spcPts val="0"/>
                        </a:spcBef>
                        <a:spcAft>
                          <a:spcPts val="0"/>
                        </a:spcAft>
                        <a:buClr>
                          <a:srgbClr val="000000"/>
                        </a:buClr>
                        <a:buSzPts val="1800"/>
                        <a:buFont typeface="Arial"/>
                        <a:buNone/>
                      </a:pPr>
                      <a:r>
                        <a:rPr lang="en-US" sz="2400" b="1">
                          <a:solidFill>
                            <a:srgbClr val="1E1E49"/>
                          </a:solidFill>
                          <a:latin typeface="Questrial"/>
                          <a:ea typeface="Questrial"/>
                          <a:cs typeface="Questrial"/>
                          <a:sym typeface="Questrial"/>
                        </a:rPr>
                        <a:t>Introductions</a:t>
                      </a:r>
                      <a:endParaRPr sz="2400" b="1" u="none" strike="noStrike" cap="none">
                        <a:latin typeface="Questrial"/>
                        <a:ea typeface="Questrial"/>
                        <a:cs typeface="Questrial"/>
                        <a:sym typeface="Questrial"/>
                      </a:endParaRPr>
                    </a:p>
                  </a:txBody>
                  <a:tcPr marL="180975" marR="180975" marT="180975" marB="1809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4ECF1"/>
                    </a:solidFill>
                  </a:tcPr>
                </a:tc>
                <a:extLst>
                  <a:ext uri="{0D108BD9-81ED-4DB2-BD59-A6C34878D82A}">
                    <a16:rowId xmlns:a16="http://schemas.microsoft.com/office/drawing/2014/main" val="10001"/>
                  </a:ext>
                </a:extLst>
              </a:tr>
              <a:tr h="717825">
                <a:tc>
                  <a:txBody>
                    <a:bodyPr/>
                    <a:lstStyle/>
                    <a:p>
                      <a:pPr marL="0" lvl="0" indent="0" algn="l" rtl="0">
                        <a:lnSpc>
                          <a:spcPct val="115000"/>
                        </a:lnSpc>
                        <a:spcBef>
                          <a:spcPts val="0"/>
                        </a:spcBef>
                        <a:spcAft>
                          <a:spcPts val="0"/>
                        </a:spcAft>
                        <a:buClr>
                          <a:srgbClr val="000000"/>
                        </a:buClr>
                        <a:buSzPts val="1100"/>
                        <a:buFont typeface="Arial"/>
                        <a:buNone/>
                      </a:pPr>
                      <a:r>
                        <a:rPr lang="en-US" sz="2400" b="1">
                          <a:latin typeface="Questrial"/>
                          <a:ea typeface="Questrial"/>
                          <a:cs typeface="Questrial"/>
                          <a:sym typeface="Questrial"/>
                        </a:rPr>
                        <a:t>Family Engagement and ADR</a:t>
                      </a:r>
                      <a:endParaRPr sz="2400" b="1">
                        <a:latin typeface="Questrial"/>
                        <a:ea typeface="Questrial"/>
                        <a:cs typeface="Questrial"/>
                        <a:sym typeface="Questrial"/>
                      </a:endParaRPr>
                    </a:p>
                  </a:txBody>
                  <a:tcPr marL="180975" marR="180975" marT="180975" marB="1809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4ECF1"/>
                    </a:solidFill>
                  </a:tcPr>
                </a:tc>
                <a:extLst>
                  <a:ext uri="{0D108BD9-81ED-4DB2-BD59-A6C34878D82A}">
                    <a16:rowId xmlns:a16="http://schemas.microsoft.com/office/drawing/2014/main" val="10002"/>
                  </a:ext>
                </a:extLst>
              </a:tr>
              <a:tr h="717825">
                <a:tc>
                  <a:txBody>
                    <a:bodyPr/>
                    <a:lstStyle/>
                    <a:p>
                      <a:pPr marL="0" lvl="0" indent="0" algn="l" rtl="0">
                        <a:lnSpc>
                          <a:spcPct val="115000"/>
                        </a:lnSpc>
                        <a:spcBef>
                          <a:spcPts val="0"/>
                        </a:spcBef>
                        <a:spcAft>
                          <a:spcPts val="0"/>
                        </a:spcAft>
                        <a:buNone/>
                      </a:pPr>
                      <a:r>
                        <a:rPr lang="en-US" sz="2400" b="1">
                          <a:latin typeface="Questrial"/>
                          <a:ea typeface="Questrial"/>
                          <a:cs typeface="Questrial"/>
                          <a:sym typeface="Questrial"/>
                        </a:rPr>
                        <a:t>Barriers to Family Engagement</a:t>
                      </a:r>
                      <a:endParaRPr sz="2400" b="1">
                        <a:latin typeface="Questrial"/>
                        <a:ea typeface="Questrial"/>
                        <a:cs typeface="Questrial"/>
                        <a:sym typeface="Questrial"/>
                      </a:endParaRPr>
                    </a:p>
                  </a:txBody>
                  <a:tcPr marL="180975" marR="180975" marT="180975" marB="1809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4ECF1"/>
                    </a:solidFill>
                  </a:tcPr>
                </a:tc>
                <a:extLst>
                  <a:ext uri="{0D108BD9-81ED-4DB2-BD59-A6C34878D82A}">
                    <a16:rowId xmlns:a16="http://schemas.microsoft.com/office/drawing/2014/main" val="10003"/>
                  </a:ext>
                </a:extLst>
              </a:tr>
              <a:tr h="717825">
                <a:tc>
                  <a:txBody>
                    <a:bodyPr/>
                    <a:lstStyle/>
                    <a:p>
                      <a:pPr marL="0" lvl="0" indent="0" algn="l" rtl="0">
                        <a:spcBef>
                          <a:spcPts val="0"/>
                        </a:spcBef>
                        <a:spcAft>
                          <a:spcPts val="0"/>
                        </a:spcAft>
                        <a:buNone/>
                      </a:pPr>
                      <a:r>
                        <a:rPr lang="en-US" sz="2400" b="1">
                          <a:latin typeface="Questrial"/>
                          <a:ea typeface="Questrial"/>
                          <a:cs typeface="Questrial"/>
                          <a:sym typeface="Questrial"/>
                        </a:rPr>
                        <a:t>Opportunities to engage families in the special education process</a:t>
                      </a:r>
                      <a:endParaRPr sz="2400" b="1">
                        <a:latin typeface="Questrial"/>
                        <a:ea typeface="Questrial"/>
                        <a:cs typeface="Questrial"/>
                        <a:sym typeface="Questrial"/>
                      </a:endParaRPr>
                    </a:p>
                  </a:txBody>
                  <a:tcPr marL="180975" marR="180975" marT="180975" marB="1809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4ECF1"/>
                    </a:solidFill>
                  </a:tcPr>
                </a:tc>
                <a:extLst>
                  <a:ext uri="{0D108BD9-81ED-4DB2-BD59-A6C34878D82A}">
                    <a16:rowId xmlns:a16="http://schemas.microsoft.com/office/drawing/2014/main" val="10004"/>
                  </a:ext>
                </a:extLst>
              </a:tr>
              <a:tr h="717825">
                <a:tc>
                  <a:txBody>
                    <a:bodyPr/>
                    <a:lstStyle/>
                    <a:p>
                      <a:pPr marL="0" lvl="0" indent="0" algn="l" rtl="0">
                        <a:spcBef>
                          <a:spcPts val="0"/>
                        </a:spcBef>
                        <a:spcAft>
                          <a:spcPts val="0"/>
                        </a:spcAft>
                        <a:buClr>
                          <a:srgbClr val="000000"/>
                        </a:buClr>
                        <a:buSzPts val="1100"/>
                        <a:buFont typeface="Arial"/>
                        <a:buNone/>
                      </a:pPr>
                      <a:r>
                        <a:rPr lang="en-US" sz="2400" b="1" dirty="0">
                          <a:solidFill>
                            <a:srgbClr val="000000"/>
                          </a:solidFill>
                          <a:latin typeface="Questrial"/>
                          <a:ea typeface="Questrial"/>
                          <a:cs typeface="Questrial"/>
                          <a:sym typeface="Questrial"/>
                        </a:rPr>
                        <a:t>Review and Resources </a:t>
                      </a:r>
                      <a:endParaRPr sz="2400" b="1" dirty="0">
                        <a:latin typeface="Questrial"/>
                        <a:ea typeface="Questrial"/>
                        <a:cs typeface="Questrial"/>
                        <a:sym typeface="Questrial"/>
                      </a:endParaRPr>
                    </a:p>
                  </a:txBody>
                  <a:tcPr marL="180975" marR="180975" marT="180975" marB="1809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4ECF1"/>
                    </a:solidFill>
                  </a:tcPr>
                </a:tc>
                <a:extLst>
                  <a:ext uri="{0D108BD9-81ED-4DB2-BD59-A6C34878D82A}">
                    <a16:rowId xmlns:a16="http://schemas.microsoft.com/office/drawing/2014/main" val="10005"/>
                  </a:ext>
                </a:extLst>
              </a:tr>
            </a:tbl>
          </a:graphicData>
        </a:graphic>
      </p:graphicFrame>
      <p:pic>
        <p:nvPicPr>
          <p:cNvPr id="2" name="Google Shape;86;p15" title="1.png">
            <a:extLst>
              <a:ext uri="{FF2B5EF4-FFF2-40B4-BE49-F238E27FC236}">
                <a16:creationId xmlns:a16="http://schemas.microsoft.com/office/drawing/2014/main" id="{D428B173-B495-0270-E0DF-EAD5661596AC}"/>
              </a:ext>
            </a:extLst>
          </p:cNvPr>
          <p:cNvPicPr preferRelativeResize="0"/>
          <p:nvPr/>
        </p:nvPicPr>
        <p:blipFill rotWithShape="1">
          <a:blip r:embed="rId3">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44E452F6-2A57-D836-6E7D-0E56C4D6FE13}"/>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B6232D5F-9724-B0C5-DA12-ADA4260F58E5}"/>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4">
                <a:alphaModFix/>
              </a:blip>
              <a:stretch>
                <a:fillRect/>
              </a:stretch>
            </a:blipFill>
            <a:ln>
              <a:noFill/>
            </a:ln>
          </p:spPr>
        </p:sp>
        <p:sp>
          <p:nvSpPr>
            <p:cNvPr id="5" name="Google Shape;89;p15">
              <a:extLst>
                <a:ext uri="{FF2B5EF4-FFF2-40B4-BE49-F238E27FC236}">
                  <a16:creationId xmlns:a16="http://schemas.microsoft.com/office/drawing/2014/main" id="{086AD1C7-710F-1924-9BCA-2A8F7EEFF8A0}"/>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2066525" y="61378"/>
            <a:ext cx="9132300" cy="1038642"/>
          </a:xfrm>
          <a:prstGeom prst="rect">
            <a:avLst/>
          </a:prstGeom>
          <a:noFill/>
          <a:ln>
            <a:noFill/>
          </a:ln>
        </p:spPr>
        <p:txBody>
          <a:bodyPr spcFirstLastPara="1" wrap="square" lIns="91425" tIns="45700" rIns="91425" bIns="45700" anchor="ctr" anchorCtr="0">
            <a:spAutoFit/>
          </a:bodyPr>
          <a:lstStyle/>
          <a:p>
            <a:pPr marL="0" lvl="0" indent="0" algn="l" rtl="0">
              <a:lnSpc>
                <a:spcPct val="102006"/>
              </a:lnSpc>
              <a:spcBef>
                <a:spcPts val="0"/>
              </a:spcBef>
              <a:spcAft>
                <a:spcPts val="0"/>
              </a:spcAft>
              <a:buClr>
                <a:schemeClr val="dk1"/>
              </a:buClr>
              <a:buSzPts val="6129"/>
              <a:buFont typeface="Arial"/>
              <a:buNone/>
            </a:pPr>
            <a:r>
              <a:rPr lang="en-US" sz="6000" dirty="0">
                <a:solidFill>
                  <a:srgbClr val="DE6D24"/>
                </a:solidFill>
                <a:latin typeface="Questrial"/>
                <a:ea typeface="Questrial"/>
                <a:cs typeface="Questrial"/>
                <a:sym typeface="Questrial"/>
              </a:rPr>
              <a:t>Main</a:t>
            </a:r>
            <a:r>
              <a:rPr lang="en-US" sz="6029" dirty="0">
                <a:solidFill>
                  <a:srgbClr val="DE6D24"/>
                </a:solidFill>
                <a:latin typeface="Questrial"/>
                <a:ea typeface="Questrial"/>
                <a:cs typeface="Questrial"/>
                <a:sym typeface="Questrial"/>
              </a:rPr>
              <a:t> point up front:</a:t>
            </a:r>
            <a:endParaRPr sz="4300" dirty="0">
              <a:latin typeface="Questrial"/>
              <a:ea typeface="Questrial"/>
              <a:cs typeface="Questrial"/>
              <a:sym typeface="Questrial"/>
            </a:endParaRPr>
          </a:p>
        </p:txBody>
      </p:sp>
      <p:sp>
        <p:nvSpPr>
          <p:cNvPr id="116" name="Google Shape;116;p18"/>
          <p:cNvSpPr/>
          <p:nvPr/>
        </p:nvSpPr>
        <p:spPr>
          <a:xfrm>
            <a:off x="761848" y="1421250"/>
            <a:ext cx="10668300" cy="4015500"/>
          </a:xfrm>
          <a:prstGeom prst="wedgeRoundRectCallout">
            <a:avLst>
              <a:gd name="adj1" fmla="val -20833"/>
              <a:gd name="adj2" fmla="val 62500"/>
              <a:gd name="adj3" fmla="val 0"/>
            </a:avLst>
          </a:prstGeom>
          <a:solidFill>
            <a:srgbClr val="255899"/>
          </a:solidFill>
          <a:ln w="6400" cap="flat" cmpd="sng">
            <a:solidFill>
              <a:srgbClr val="255899"/>
            </a:solidFill>
            <a:prstDash val="solid"/>
            <a:round/>
            <a:headEnd type="none" w="sm" len="sm"/>
            <a:tailEnd type="none" w="sm" len="sm"/>
          </a:ln>
        </p:spPr>
        <p:txBody>
          <a:bodyPr spcFirstLastPara="1" wrap="square" lIns="61300" tIns="61300" rIns="61300" bIns="61300" anchor="ctr" anchorCtr="0">
            <a:noAutofit/>
          </a:bodyPr>
          <a:lstStyle/>
          <a:p>
            <a:pPr marL="0" marR="0" lvl="0" indent="0" algn="ctr" rtl="0">
              <a:lnSpc>
                <a:spcPct val="100000"/>
              </a:lnSpc>
              <a:spcBef>
                <a:spcPts val="0"/>
              </a:spcBef>
              <a:spcAft>
                <a:spcPts val="0"/>
              </a:spcAft>
              <a:buClr>
                <a:srgbClr val="000000"/>
              </a:buClr>
              <a:buSzPts val="938"/>
              <a:buFont typeface="Arial"/>
              <a:buNone/>
            </a:pPr>
            <a:endParaRPr sz="938" b="0" i="0" u="none" strike="noStrike" cap="none">
              <a:solidFill>
                <a:srgbClr val="000000"/>
              </a:solidFill>
              <a:latin typeface="Calibri"/>
              <a:ea typeface="Calibri"/>
              <a:cs typeface="Calibri"/>
              <a:sym typeface="Calibri"/>
            </a:endParaRPr>
          </a:p>
        </p:txBody>
      </p:sp>
      <p:sp>
        <p:nvSpPr>
          <p:cNvPr id="117" name="Google Shape;117;p18"/>
          <p:cNvSpPr txBox="1"/>
          <p:nvPr/>
        </p:nvSpPr>
        <p:spPr>
          <a:xfrm>
            <a:off x="1619973" y="1831827"/>
            <a:ext cx="8829300" cy="3322800"/>
          </a:xfrm>
          <a:prstGeom prst="rect">
            <a:avLst/>
          </a:prstGeom>
          <a:noFill/>
          <a:ln>
            <a:noFill/>
          </a:ln>
        </p:spPr>
        <p:txBody>
          <a:bodyPr spcFirstLastPara="1" wrap="square" lIns="61300" tIns="61300" rIns="61300" bIns="61300" anchor="t" anchorCtr="0">
            <a:noAutofit/>
          </a:bodyPr>
          <a:lstStyle/>
          <a:p>
            <a:pPr marL="0" lvl="0" indent="0" algn="l" rtl="0">
              <a:lnSpc>
                <a:spcPct val="115000"/>
              </a:lnSpc>
              <a:spcBef>
                <a:spcPts val="0"/>
              </a:spcBef>
              <a:spcAft>
                <a:spcPts val="0"/>
              </a:spcAft>
              <a:buClr>
                <a:srgbClr val="000000"/>
              </a:buClr>
              <a:buSzPts val="737"/>
              <a:buFont typeface="Arial"/>
              <a:buNone/>
            </a:pPr>
            <a:r>
              <a:rPr lang="en-US" sz="3016">
                <a:solidFill>
                  <a:srgbClr val="FFFFFF"/>
                </a:solidFill>
                <a:latin typeface="Questrial"/>
                <a:ea typeface="Questrial"/>
                <a:cs typeface="Questrial"/>
                <a:sym typeface="Questrial"/>
              </a:rPr>
              <a:t>Clear, respectful communication with families builds trust and contributes to effective family engagement.</a:t>
            </a:r>
            <a:endParaRPr sz="3016">
              <a:solidFill>
                <a:srgbClr val="FFFFFF"/>
              </a:solidFill>
              <a:latin typeface="Questrial"/>
              <a:ea typeface="Questrial"/>
              <a:cs typeface="Questrial"/>
              <a:sym typeface="Questrial"/>
            </a:endParaRPr>
          </a:p>
          <a:p>
            <a:pPr marL="0" lvl="0" indent="0" algn="l" rtl="0">
              <a:lnSpc>
                <a:spcPct val="115000"/>
              </a:lnSpc>
              <a:spcBef>
                <a:spcPts val="0"/>
              </a:spcBef>
              <a:spcAft>
                <a:spcPts val="0"/>
              </a:spcAft>
              <a:buClr>
                <a:srgbClr val="000000"/>
              </a:buClr>
              <a:buSzPts val="737"/>
              <a:buFont typeface="Arial"/>
              <a:buNone/>
            </a:pPr>
            <a:endParaRPr sz="3016">
              <a:solidFill>
                <a:srgbClr val="FFFFFF"/>
              </a:solidFill>
              <a:latin typeface="Questrial"/>
              <a:ea typeface="Questrial"/>
              <a:cs typeface="Questrial"/>
              <a:sym typeface="Questrial"/>
            </a:endParaRPr>
          </a:p>
          <a:p>
            <a:pPr marL="0" lvl="0" indent="0" algn="l" rtl="0">
              <a:lnSpc>
                <a:spcPct val="115000"/>
              </a:lnSpc>
              <a:spcBef>
                <a:spcPts val="0"/>
              </a:spcBef>
              <a:spcAft>
                <a:spcPts val="0"/>
              </a:spcAft>
              <a:buClr>
                <a:srgbClr val="000000"/>
              </a:buClr>
              <a:buSzPts val="737"/>
              <a:buFont typeface="Arial"/>
              <a:buNone/>
            </a:pPr>
            <a:r>
              <a:rPr lang="en-US" sz="3016">
                <a:solidFill>
                  <a:srgbClr val="FFFFFF"/>
                </a:solidFill>
                <a:latin typeface="Questrial"/>
                <a:ea typeface="Questrial"/>
                <a:cs typeface="Questrial"/>
                <a:sym typeface="Questrial"/>
              </a:rPr>
              <a:t>This improves experiences and outcomes for students, families, teachers and schools.</a:t>
            </a:r>
            <a:endParaRPr sz="3016">
              <a:solidFill>
                <a:srgbClr val="FFFFFF"/>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8F720B61-B070-1741-E1E6-6B7DACCB8FC4}"/>
              </a:ext>
            </a:extLst>
          </p:cNvPr>
          <p:cNvPicPr preferRelativeResize="0"/>
          <p:nvPr/>
        </p:nvPicPr>
        <p:blipFill rotWithShape="1">
          <a:blip r:embed="rId3">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E60A0753-C2BE-AF76-AEF1-151CCDE83669}"/>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B54429C2-05AC-748C-7126-DDC5CA242A90}"/>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4">
                <a:alphaModFix/>
              </a:blip>
              <a:stretch>
                <a:fillRect/>
              </a:stretch>
            </a:blipFill>
            <a:ln>
              <a:noFill/>
            </a:ln>
          </p:spPr>
        </p:sp>
        <p:sp>
          <p:nvSpPr>
            <p:cNvPr id="5" name="Google Shape;89;p15">
              <a:extLst>
                <a:ext uri="{FF2B5EF4-FFF2-40B4-BE49-F238E27FC236}">
                  <a16:creationId xmlns:a16="http://schemas.microsoft.com/office/drawing/2014/main" id="{98BB3A46-F419-685E-8A3B-5B71F3BF6544}"/>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2047874" y="99689"/>
            <a:ext cx="9132300" cy="1015800"/>
          </a:xfrm>
          <a:prstGeom prst="rect">
            <a:avLst/>
          </a:prstGeom>
          <a:noFill/>
          <a:ln>
            <a:noFill/>
          </a:ln>
        </p:spPr>
        <p:txBody>
          <a:bodyPr spcFirstLastPara="1" wrap="square" lIns="91425" tIns="45700" rIns="91425" bIns="45700" anchor="ctr" anchorCtr="0">
            <a:spAutoFit/>
          </a:bodyPr>
          <a:lstStyle/>
          <a:p>
            <a:pPr marL="0" lvl="0" indent="0" algn="l" rtl="0">
              <a:lnSpc>
                <a:spcPct val="102006"/>
              </a:lnSpc>
              <a:spcBef>
                <a:spcPts val="0"/>
              </a:spcBef>
              <a:spcAft>
                <a:spcPts val="0"/>
              </a:spcAft>
              <a:buClr>
                <a:schemeClr val="dk1"/>
              </a:buClr>
              <a:buSzPts val="6129"/>
              <a:buFont typeface="Arial"/>
              <a:buNone/>
            </a:pPr>
            <a:r>
              <a:rPr lang="en-US" sz="6000" dirty="0">
                <a:solidFill>
                  <a:srgbClr val="DE6D24"/>
                </a:solidFill>
                <a:latin typeface="Questrial"/>
                <a:ea typeface="Questrial"/>
                <a:cs typeface="Questrial"/>
                <a:sym typeface="Questrial"/>
              </a:rPr>
              <a:t>Introductions</a:t>
            </a:r>
            <a:endParaRPr sz="6000" dirty="0">
              <a:solidFill>
                <a:srgbClr val="DE6D24"/>
              </a:solidFill>
              <a:latin typeface="Questrial"/>
              <a:ea typeface="Questrial"/>
              <a:cs typeface="Questrial"/>
              <a:sym typeface="Questrial"/>
            </a:endParaRPr>
          </a:p>
        </p:txBody>
      </p:sp>
      <p:sp>
        <p:nvSpPr>
          <p:cNvPr id="127" name="Google Shape;127;p19"/>
          <p:cNvSpPr txBox="1"/>
          <p:nvPr/>
        </p:nvSpPr>
        <p:spPr>
          <a:xfrm>
            <a:off x="2047875" y="2926800"/>
            <a:ext cx="4467300" cy="100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4800">
                <a:solidFill>
                  <a:srgbClr val="1E1E49"/>
                </a:solidFill>
                <a:latin typeface="Questrial"/>
                <a:ea typeface="Questrial"/>
                <a:cs typeface="Questrial"/>
                <a:sym typeface="Questrial"/>
              </a:rPr>
              <a:t>Who is here?</a:t>
            </a:r>
            <a:endParaRPr sz="4800" i="0" u="none" strike="noStrike" cap="none">
              <a:solidFill>
                <a:srgbClr val="1E1E49"/>
              </a:solidFill>
              <a:latin typeface="Questrial"/>
              <a:ea typeface="Questrial"/>
              <a:cs typeface="Questrial"/>
              <a:sym typeface="Questrial"/>
            </a:endParaRPr>
          </a:p>
        </p:txBody>
      </p:sp>
      <p:pic>
        <p:nvPicPr>
          <p:cNvPr id="128" name="Google Shape;128;p19"/>
          <p:cNvPicPr preferRelativeResize="0"/>
          <p:nvPr/>
        </p:nvPicPr>
        <p:blipFill>
          <a:blip r:embed="rId3">
            <a:alphaModFix/>
          </a:blip>
          <a:stretch>
            <a:fillRect/>
          </a:stretch>
        </p:blipFill>
        <p:spPr>
          <a:xfrm>
            <a:off x="7143200" y="1600192"/>
            <a:ext cx="3657600" cy="3657600"/>
          </a:xfrm>
          <a:prstGeom prst="rect">
            <a:avLst/>
          </a:prstGeom>
          <a:noFill/>
          <a:ln>
            <a:noFill/>
          </a:ln>
        </p:spPr>
      </p:pic>
      <p:pic>
        <p:nvPicPr>
          <p:cNvPr id="2" name="Google Shape;86;p15" title="1.png">
            <a:extLst>
              <a:ext uri="{FF2B5EF4-FFF2-40B4-BE49-F238E27FC236}">
                <a16:creationId xmlns:a16="http://schemas.microsoft.com/office/drawing/2014/main" id="{60659591-E2F3-94E3-E51D-04B7776909C6}"/>
              </a:ext>
            </a:extLst>
          </p:cNvPr>
          <p:cNvPicPr preferRelativeResize="0"/>
          <p:nvPr/>
        </p:nvPicPr>
        <p:blipFill rotWithShape="1">
          <a:blip r:embed="rId4">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1C2DF8B3-6131-98E1-8E17-5978399987DF}"/>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C0BD4BE1-8F9F-D92D-0555-CB747F8BD134}"/>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5">
                <a:alphaModFix/>
              </a:blip>
              <a:stretch>
                <a:fillRect/>
              </a:stretch>
            </a:blipFill>
            <a:ln>
              <a:noFill/>
            </a:ln>
          </p:spPr>
        </p:sp>
        <p:sp>
          <p:nvSpPr>
            <p:cNvPr id="5" name="Google Shape;89;p15">
              <a:extLst>
                <a:ext uri="{FF2B5EF4-FFF2-40B4-BE49-F238E27FC236}">
                  <a16:creationId xmlns:a16="http://schemas.microsoft.com/office/drawing/2014/main" id="{E8CE3F27-00B8-4C75-A0A9-F3BA97AEED58}"/>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1258125" y="2059050"/>
            <a:ext cx="9858900" cy="2739900"/>
          </a:xfrm>
          <a:prstGeom prst="rect">
            <a:avLst/>
          </a:prstGeom>
        </p:spPr>
        <p:txBody>
          <a:bodyPr spcFirstLastPara="1" wrap="square" lIns="91425" tIns="45700" rIns="91425" bIns="45700" anchor="ctr" anchorCtr="0">
            <a:spAutoFit/>
          </a:bodyPr>
          <a:lstStyle/>
          <a:p>
            <a:pPr marL="0" lvl="0" indent="0" algn="l" rtl="0">
              <a:lnSpc>
                <a:spcPct val="115000"/>
              </a:lnSpc>
              <a:spcBef>
                <a:spcPts val="0"/>
              </a:spcBef>
              <a:spcAft>
                <a:spcPts val="0"/>
              </a:spcAft>
              <a:buNone/>
            </a:pPr>
            <a:r>
              <a:rPr lang="en-US" sz="8000" dirty="0">
                <a:solidFill>
                  <a:srgbClr val="1F497D"/>
                </a:solidFill>
                <a:latin typeface="Questrial"/>
                <a:ea typeface="Questrial"/>
                <a:cs typeface="Questrial"/>
                <a:sym typeface="Questrial"/>
              </a:rPr>
              <a:t>The role of family engagement in ADR</a:t>
            </a:r>
            <a:endParaRPr sz="8000" dirty="0">
              <a:solidFill>
                <a:srgbClr val="1F497D"/>
              </a:solidFill>
              <a:latin typeface="Questrial"/>
              <a:ea typeface="Questrial"/>
              <a:cs typeface="Questrial"/>
              <a:sym typeface="Questrial"/>
            </a:endParaRPr>
          </a:p>
        </p:txBody>
      </p:sp>
      <p:pic>
        <p:nvPicPr>
          <p:cNvPr id="2" name="Google Shape;86;p15" title="1.png">
            <a:extLst>
              <a:ext uri="{FF2B5EF4-FFF2-40B4-BE49-F238E27FC236}">
                <a16:creationId xmlns:a16="http://schemas.microsoft.com/office/drawing/2014/main" id="{F7CDD776-92EA-A25D-CD7B-C853C0F66FB6}"/>
              </a:ext>
            </a:extLst>
          </p:cNvPr>
          <p:cNvPicPr preferRelativeResize="0"/>
          <p:nvPr/>
        </p:nvPicPr>
        <p:blipFill rotWithShape="1">
          <a:blip r:embed="rId3">
            <a:alphaModFix/>
          </a:blip>
          <a:srcRect t="29042" b="36193"/>
          <a:stretch/>
        </p:blipFill>
        <p:spPr>
          <a:xfrm>
            <a:off x="5722575" y="5788037"/>
            <a:ext cx="2798225" cy="972400"/>
          </a:xfrm>
          <a:prstGeom prst="rect">
            <a:avLst/>
          </a:prstGeom>
          <a:noFill/>
          <a:ln>
            <a:noFill/>
          </a:ln>
        </p:spPr>
      </p:pic>
      <p:grpSp>
        <p:nvGrpSpPr>
          <p:cNvPr id="3" name="Group 2">
            <a:extLst>
              <a:ext uri="{FF2B5EF4-FFF2-40B4-BE49-F238E27FC236}">
                <a16:creationId xmlns:a16="http://schemas.microsoft.com/office/drawing/2014/main" id="{73176255-D3F8-7F6A-EE14-A01FFA9E46BE}"/>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68C9A072-98F8-79B3-48AC-F3069DC4BEBA}"/>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4">
                <a:alphaModFix/>
              </a:blip>
              <a:stretch>
                <a:fillRect/>
              </a:stretch>
            </a:blipFill>
            <a:ln>
              <a:noFill/>
            </a:ln>
          </p:spPr>
        </p:sp>
        <p:sp>
          <p:nvSpPr>
            <p:cNvPr id="5" name="Google Shape;89;p15">
              <a:extLst>
                <a:ext uri="{FF2B5EF4-FFF2-40B4-BE49-F238E27FC236}">
                  <a16:creationId xmlns:a16="http://schemas.microsoft.com/office/drawing/2014/main" id="{600D146B-B18D-A2D6-EF4D-6C4C6F30F8D0}"/>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6"/>
        <p:cNvGrpSpPr/>
        <p:nvPr/>
      </p:nvGrpSpPr>
      <p:grpSpPr>
        <a:xfrm>
          <a:off x="0" y="0"/>
          <a:ext cx="0" cy="0"/>
          <a:chOff x="0" y="0"/>
          <a:chExt cx="0" cy="0"/>
        </a:xfrm>
      </p:grpSpPr>
      <p:pic>
        <p:nvPicPr>
          <p:cNvPr id="2" name="Google Shape;86;p15" title="1.png">
            <a:extLst>
              <a:ext uri="{FF2B5EF4-FFF2-40B4-BE49-F238E27FC236}">
                <a16:creationId xmlns:a16="http://schemas.microsoft.com/office/drawing/2014/main" id="{519D5746-97E1-E3DD-DA35-21A02AAF1F90}"/>
              </a:ext>
            </a:extLst>
          </p:cNvPr>
          <p:cNvPicPr preferRelativeResize="0"/>
          <p:nvPr/>
        </p:nvPicPr>
        <p:blipFill rotWithShape="1">
          <a:blip r:embed="rId3">
            <a:alphaModFix/>
          </a:blip>
          <a:srcRect t="29042" b="36193"/>
          <a:stretch/>
        </p:blipFill>
        <p:spPr>
          <a:xfrm>
            <a:off x="5879187" y="5788037"/>
            <a:ext cx="2798225" cy="972400"/>
          </a:xfrm>
          <a:prstGeom prst="rect">
            <a:avLst/>
          </a:prstGeom>
          <a:noFill/>
          <a:ln>
            <a:noFill/>
          </a:ln>
        </p:spPr>
      </p:pic>
      <p:sp>
        <p:nvSpPr>
          <p:cNvPr id="148" name="Google Shape;148;p21"/>
          <p:cNvSpPr txBox="1">
            <a:spLocks noGrp="1"/>
          </p:cNvSpPr>
          <p:nvPr>
            <p:ph type="title"/>
          </p:nvPr>
        </p:nvSpPr>
        <p:spPr>
          <a:xfrm>
            <a:off x="2149425" y="161075"/>
            <a:ext cx="8013300" cy="76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700"/>
              <a:buNone/>
            </a:pPr>
            <a:r>
              <a:rPr lang="en-US" dirty="0">
                <a:solidFill>
                  <a:srgbClr val="DE6D24"/>
                </a:solidFill>
                <a:latin typeface="Questrial"/>
                <a:ea typeface="Questrial"/>
                <a:cs typeface="Questrial"/>
                <a:sym typeface="Questrial"/>
              </a:rPr>
              <a:t>National</a:t>
            </a:r>
            <a:r>
              <a:rPr lang="en-US" sz="3800" dirty="0">
                <a:solidFill>
                  <a:srgbClr val="DE6D24"/>
                </a:solidFill>
                <a:latin typeface="Questrial"/>
                <a:ea typeface="Questrial"/>
                <a:cs typeface="Questrial"/>
                <a:sym typeface="Questrial"/>
              </a:rPr>
              <a:t> Due Process Hearings</a:t>
            </a:r>
            <a:endParaRPr sz="3800" dirty="0">
              <a:solidFill>
                <a:srgbClr val="DE6D24"/>
              </a:solidFill>
              <a:latin typeface="Questrial"/>
              <a:ea typeface="Questrial"/>
              <a:cs typeface="Questrial"/>
              <a:sym typeface="Questrial"/>
            </a:endParaRPr>
          </a:p>
        </p:txBody>
      </p:sp>
      <p:pic>
        <p:nvPicPr>
          <p:cNvPr id="149" name="Google Shape;149;p21"/>
          <p:cNvPicPr preferRelativeResize="0"/>
          <p:nvPr/>
        </p:nvPicPr>
        <p:blipFill>
          <a:blip r:embed="rId4">
            <a:alphaModFix/>
          </a:blip>
          <a:stretch>
            <a:fillRect/>
          </a:stretch>
        </p:blipFill>
        <p:spPr>
          <a:xfrm>
            <a:off x="2149424" y="971651"/>
            <a:ext cx="7477701" cy="4914698"/>
          </a:xfrm>
          <a:prstGeom prst="rect">
            <a:avLst/>
          </a:prstGeom>
          <a:noFill/>
          <a:ln>
            <a:noFill/>
          </a:ln>
        </p:spPr>
      </p:pic>
      <p:sp>
        <p:nvSpPr>
          <p:cNvPr id="150" name="Google Shape;150;p21"/>
          <p:cNvSpPr txBox="1"/>
          <p:nvPr/>
        </p:nvSpPr>
        <p:spPr>
          <a:xfrm>
            <a:off x="1904072" y="6452637"/>
            <a:ext cx="4613106" cy="307800"/>
          </a:xfrm>
          <a:prstGeom prst="rect">
            <a:avLst/>
          </a:prstGeom>
          <a:noFill/>
          <a:ln>
            <a:noFill/>
          </a:ln>
        </p:spPr>
        <p:txBody>
          <a:bodyPr spcFirstLastPara="1" wrap="square" lIns="60950" tIns="60950" rIns="60950" bIns="60950" anchor="t" anchorCtr="0">
            <a:spAutoFit/>
          </a:bodyPr>
          <a:lstStyle/>
          <a:p>
            <a:pPr marL="0" lvl="0" indent="0" algn="l" rtl="0">
              <a:spcBef>
                <a:spcPts val="0"/>
              </a:spcBef>
              <a:spcAft>
                <a:spcPts val="0"/>
              </a:spcAft>
              <a:buNone/>
            </a:pPr>
            <a:r>
              <a:rPr lang="en-US" sz="1200" dirty="0">
                <a:solidFill>
                  <a:schemeClr val="dk1"/>
                </a:solidFill>
                <a:latin typeface="Questrial"/>
                <a:ea typeface="Questrial"/>
                <a:cs typeface="Questrial"/>
                <a:sym typeface="Questrial"/>
              </a:rPr>
              <a:t>https://</a:t>
            </a:r>
            <a:r>
              <a:rPr lang="en-US" sz="1200" dirty="0" err="1">
                <a:solidFill>
                  <a:schemeClr val="dk1"/>
                </a:solidFill>
                <a:latin typeface="Questrial"/>
                <a:ea typeface="Questrial"/>
                <a:cs typeface="Questrial"/>
                <a:sym typeface="Questrial"/>
              </a:rPr>
              <a:t>www.cadreworks.org</a:t>
            </a:r>
            <a:r>
              <a:rPr lang="en-US" sz="1200" dirty="0">
                <a:solidFill>
                  <a:schemeClr val="dk1"/>
                </a:solidFill>
                <a:latin typeface="Questrial"/>
                <a:ea typeface="Questrial"/>
                <a:cs typeface="Questrial"/>
                <a:sym typeface="Questrial"/>
              </a:rPr>
              <a:t>/national-state-</a:t>
            </a:r>
            <a:r>
              <a:rPr lang="en-US" sz="1200" dirty="0" err="1">
                <a:solidFill>
                  <a:schemeClr val="dk1"/>
                </a:solidFill>
                <a:latin typeface="Questrial"/>
                <a:ea typeface="Questrial"/>
                <a:cs typeface="Questrial"/>
                <a:sym typeface="Questrial"/>
              </a:rPr>
              <a:t>dr</a:t>
            </a:r>
            <a:r>
              <a:rPr lang="en-US" sz="1200" dirty="0">
                <a:solidFill>
                  <a:schemeClr val="dk1"/>
                </a:solidFill>
                <a:latin typeface="Questrial"/>
                <a:ea typeface="Questrial"/>
                <a:cs typeface="Questrial"/>
                <a:sym typeface="Questrial"/>
              </a:rPr>
              <a:t>-data-dashboard</a:t>
            </a:r>
            <a:endParaRPr sz="1200" dirty="0">
              <a:solidFill>
                <a:schemeClr val="dk1"/>
              </a:solidFill>
              <a:latin typeface="Questrial"/>
              <a:ea typeface="Questrial"/>
              <a:cs typeface="Questrial"/>
              <a:sym typeface="Questrial"/>
            </a:endParaRPr>
          </a:p>
        </p:txBody>
      </p:sp>
      <p:grpSp>
        <p:nvGrpSpPr>
          <p:cNvPr id="3" name="Group 2">
            <a:extLst>
              <a:ext uri="{FF2B5EF4-FFF2-40B4-BE49-F238E27FC236}">
                <a16:creationId xmlns:a16="http://schemas.microsoft.com/office/drawing/2014/main" id="{FF7A389F-B116-8010-7136-2724448F57CA}"/>
              </a:ext>
            </a:extLst>
          </p:cNvPr>
          <p:cNvGrpSpPr/>
          <p:nvPr/>
        </p:nvGrpSpPr>
        <p:grpSpPr>
          <a:xfrm>
            <a:off x="8520801" y="5818686"/>
            <a:ext cx="3104454" cy="911089"/>
            <a:chOff x="8520801" y="5818686"/>
            <a:chExt cx="3104454" cy="911089"/>
          </a:xfrm>
        </p:grpSpPr>
        <p:sp>
          <p:nvSpPr>
            <p:cNvPr id="4" name="Google Shape;88;p15">
              <a:extLst>
                <a:ext uri="{FF2B5EF4-FFF2-40B4-BE49-F238E27FC236}">
                  <a16:creationId xmlns:a16="http://schemas.microsoft.com/office/drawing/2014/main" id="{AF3BF5A6-8167-0EFF-EB72-EBE4B88EB59F}"/>
                </a:ext>
              </a:extLst>
            </p:cNvPr>
            <p:cNvSpPr/>
            <p:nvPr/>
          </p:nvSpPr>
          <p:spPr>
            <a:xfrm>
              <a:off x="8520801" y="5818686"/>
              <a:ext cx="3104454" cy="770662"/>
            </a:xfrm>
            <a:custGeom>
              <a:avLst/>
              <a:gdLst/>
              <a:ahLst/>
              <a:cxnLst/>
              <a:rect l="l" t="t" r="r" b="b"/>
              <a:pathLst>
                <a:path w="5644461" h="1370065" extrusionOk="0">
                  <a:moveTo>
                    <a:pt x="0" y="0"/>
                  </a:moveTo>
                  <a:lnTo>
                    <a:pt x="5644461" y="0"/>
                  </a:lnTo>
                  <a:lnTo>
                    <a:pt x="5644461" y="1370064"/>
                  </a:lnTo>
                  <a:lnTo>
                    <a:pt x="0" y="1370064"/>
                  </a:lnTo>
                  <a:lnTo>
                    <a:pt x="0" y="0"/>
                  </a:lnTo>
                  <a:close/>
                </a:path>
              </a:pathLst>
            </a:custGeom>
            <a:blipFill rotWithShape="1">
              <a:blip r:embed="rId5">
                <a:alphaModFix/>
              </a:blip>
              <a:stretch>
                <a:fillRect/>
              </a:stretch>
            </a:blipFill>
            <a:ln>
              <a:noFill/>
            </a:ln>
          </p:spPr>
        </p:sp>
        <p:sp>
          <p:nvSpPr>
            <p:cNvPr id="5" name="Google Shape;89;p15">
              <a:extLst>
                <a:ext uri="{FF2B5EF4-FFF2-40B4-BE49-F238E27FC236}">
                  <a16:creationId xmlns:a16="http://schemas.microsoft.com/office/drawing/2014/main" id="{F6689824-CBE6-AE30-B1F0-157DBA957887}"/>
                </a:ext>
              </a:extLst>
            </p:cNvPr>
            <p:cNvSpPr txBox="1"/>
            <p:nvPr/>
          </p:nvSpPr>
          <p:spPr>
            <a:xfrm>
              <a:off x="9281923" y="6410575"/>
              <a:ext cx="1618957" cy="319200"/>
            </a:xfrm>
            <a:prstGeom prst="rect">
              <a:avLst/>
            </a:prstGeom>
            <a:noFill/>
            <a:ln>
              <a:noFill/>
            </a:ln>
          </p:spPr>
          <p:txBody>
            <a:bodyPr spcFirstLastPara="1" wrap="square" lIns="47400" tIns="47400" rIns="47400" bIns="47400" anchor="t" anchorCtr="0">
              <a:spAutoFit/>
            </a:bodyPr>
            <a:lstStyle/>
            <a:p>
              <a:pPr marL="0" lvl="0" indent="0" algn="l" rtl="0">
                <a:spcBef>
                  <a:spcPts val="0"/>
                </a:spcBef>
                <a:spcAft>
                  <a:spcPts val="0"/>
                </a:spcAft>
                <a:buClr>
                  <a:srgbClr val="000000"/>
                </a:buClr>
                <a:buSzPts val="570"/>
                <a:buFont typeface="Arial"/>
                <a:buNone/>
              </a:pPr>
              <a:r>
                <a:rPr lang="en-US" sz="1452">
                  <a:solidFill>
                    <a:srgbClr val="1F497D"/>
                  </a:solidFill>
                  <a:latin typeface="Calibri"/>
                  <a:ea typeface="Calibri"/>
                  <a:cs typeface="Calibri"/>
                  <a:sym typeface="Calibri"/>
                </a:rPr>
                <a:t>exceptionallives.org</a:t>
              </a:r>
              <a:endParaRPr sz="1659">
                <a:solidFill>
                  <a:srgbClr val="1F497D"/>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CADRE COLORS">
      <a:dk1>
        <a:srgbClr val="000000"/>
      </a:dk1>
      <a:lt1>
        <a:srgbClr val="EBEBEB"/>
      </a:lt1>
      <a:dk2>
        <a:srgbClr val="333333"/>
      </a:dk2>
      <a:lt2>
        <a:srgbClr val="4796B9"/>
      </a:lt2>
      <a:accent1>
        <a:srgbClr val="275B84"/>
      </a:accent1>
      <a:accent2>
        <a:srgbClr val="931E30"/>
      </a:accent2>
      <a:accent3>
        <a:srgbClr val="B58B41"/>
      </a:accent3>
      <a:accent4>
        <a:srgbClr val="BE253E"/>
      </a:accent4>
      <a:accent5>
        <a:srgbClr val="B58B41"/>
      </a:accent5>
      <a:accent6>
        <a:srgbClr val="EBEBEB"/>
      </a:accent6>
      <a:hlink>
        <a:srgbClr val="2414F8"/>
      </a:hlink>
      <a:folHlink>
        <a:srgbClr val="2414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20" ma:contentTypeDescription="Create a new document." ma:contentTypeScope="" ma:versionID="805ba7d55169f0f14b383f020274b32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38c128f37e5add975387cf726827ace0"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element ref="ns2:MediaServiceObjectDetectorVersions" minOccurs="0"/>
                <xsd:element ref="ns2:MediaServiceSearchPropertie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01aec00-7e9a-46c6-9b57-74fbf10536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903174-bb1c-4609-9d70-465268ead536">
      <Terms xmlns="http://schemas.microsoft.com/office/infopath/2007/PartnerControls"/>
    </lcf76f155ced4ddcb4097134ff3c332f>
    <TaxCatchAll xmlns="d0cbbd92-a969-402e-8621-447322a11182" xsi:nil="true"/>
  </documentManagement>
</p:properties>
</file>

<file path=customXml/itemProps1.xml><?xml version="1.0" encoding="utf-8"?>
<ds:datastoreItem xmlns:ds="http://schemas.openxmlformats.org/officeDocument/2006/customXml" ds:itemID="{DD7C582B-C0EC-4400-BF82-3F741E809FBA}"/>
</file>

<file path=customXml/itemProps2.xml><?xml version="1.0" encoding="utf-8"?>
<ds:datastoreItem xmlns:ds="http://schemas.openxmlformats.org/officeDocument/2006/customXml" ds:itemID="{D2E3D1D9-AAD6-4FDC-B3FC-A33F55C6D668}"/>
</file>

<file path=customXml/itemProps3.xml><?xml version="1.0" encoding="utf-8"?>
<ds:datastoreItem xmlns:ds="http://schemas.openxmlformats.org/officeDocument/2006/customXml" ds:itemID="{66430753-18AD-46FB-938E-F72B561FB7F8}"/>
</file>

<file path=docProps/app.xml><?xml version="1.0" encoding="utf-8"?>
<Properties xmlns="http://schemas.openxmlformats.org/officeDocument/2006/extended-properties" xmlns:vt="http://schemas.openxmlformats.org/officeDocument/2006/docPropsVTypes">
  <TotalTime>0</TotalTime>
  <Words>2926</Words>
  <Application>Microsoft Macintosh PowerPoint</Application>
  <PresentationFormat>Widescreen</PresentationFormat>
  <Paragraphs>358</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DM Sans</vt:lpstr>
      <vt:lpstr>Montserrat</vt:lpstr>
      <vt:lpstr>Arial</vt:lpstr>
      <vt:lpstr>Questrial</vt:lpstr>
      <vt:lpstr>Calibri</vt:lpstr>
      <vt:lpstr>Play</vt:lpstr>
      <vt:lpstr>Nunito Sans</vt:lpstr>
      <vt:lpstr>Office Theme</vt:lpstr>
      <vt:lpstr>PowerPoint Presentation</vt:lpstr>
      <vt:lpstr>Who is Exceptional Lives?</vt:lpstr>
      <vt:lpstr>PartnerEd Solutions </vt:lpstr>
      <vt:lpstr>Session Objectives</vt:lpstr>
      <vt:lpstr>Agenda</vt:lpstr>
      <vt:lpstr>Main point up front:</vt:lpstr>
      <vt:lpstr>Introductions</vt:lpstr>
      <vt:lpstr>The role of family engagement in ADR</vt:lpstr>
      <vt:lpstr>National Due Process Hearings</vt:lpstr>
      <vt:lpstr>National Due Process Hearings</vt:lpstr>
      <vt:lpstr>Conditions for Conflict</vt:lpstr>
      <vt:lpstr>The ADR Continuum</vt:lpstr>
      <vt:lpstr>What is real family engagement and why does it matter in SPED?</vt:lpstr>
      <vt:lpstr>Family involvement or family engagement?</vt:lpstr>
      <vt:lpstr>Key elements of family engagement</vt:lpstr>
      <vt:lpstr>Tailoring family engagement for SPED families</vt:lpstr>
      <vt:lpstr>Building trust and relationships starts before the IEP meeting</vt:lpstr>
      <vt:lpstr>Building relationships before the meeting</vt:lpstr>
      <vt:lpstr>Barriers to family engagement</vt:lpstr>
      <vt:lpstr>What barriers have you experienced in your efforts to engage families? </vt:lpstr>
      <vt:lpstr>Barriers to Family Engagement</vt:lpstr>
      <vt:lpstr>We must think differently about how we engage families in Special Education! </vt:lpstr>
      <vt:lpstr>Re-imagining family engagement in Special Education</vt:lpstr>
      <vt:lpstr>How Do We Build Trust With Families?</vt:lpstr>
      <vt:lpstr>Every communication is an opportunity to build trust or lose trust.</vt:lpstr>
      <vt:lpstr>What do we mean by communication?</vt:lpstr>
      <vt:lpstr>Strategies for great communication</vt:lpstr>
      <vt:lpstr>Helping families navigate the SPED process</vt:lpstr>
      <vt:lpstr>The IEP process</vt:lpstr>
      <vt:lpstr>What do families need to know?</vt:lpstr>
      <vt:lpstr>Let’s discuss:</vt:lpstr>
      <vt:lpstr>At the meeting: tips to make it positive</vt:lpstr>
      <vt:lpstr>What’s next?  How to keep relationships going in between meetings?</vt:lpstr>
      <vt:lpstr>Review &amp; Resources</vt:lpstr>
      <vt:lpstr>Bottom line: recap</vt:lpstr>
      <vt:lpstr>Resources from Exceptional Lives</vt:lpstr>
      <vt:lpstr>Special Education Glossary</vt:lpstr>
      <vt:lpstr>Professional Development Offerings</vt:lpstr>
      <vt:lpstr>Quick links to specific resources:</vt:lpstr>
      <vt:lpstr>Discussion questions for your team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2025-09-11T20:25:04Z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