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1.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21.xml" ContentType="application/vnd.openxmlformats-officedocument.presentationml.slide+xml"/>
  <Override PartName="/ppt/slides/slide34.xml" ContentType="application/vnd.openxmlformats-officedocument.presentationml.slide+xml"/>
  <Override PartName="/ppt/slides/slide19.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1.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5.xml" ContentType="application/vnd.openxmlformats-officedocument.presentationml.notesSlide+xml"/>
  <Override PartName="/ppt/slideMasters/slideMaster1.xml" ContentType="application/vnd.openxmlformats-officedocument.presentationml.slideMaster+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4.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Play" panose="020B0604020202020204" charset="0"/>
      <p:regular r:id="rId42"/>
      <p:bold r:id="rId43"/>
    </p:embeddedFont>
    <p:embeddedFont>
      <p:font typeface="Roboto" panose="020B060402020202020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iqYLFiyRC3DcZUjVV8ovIdediFF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38E4BA-3D19-4021-B532-361AFC6089FA}">
  <a:tblStyle styleId="{E038E4BA-3D19-4021-B532-361AFC6089F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674" autoAdjust="0"/>
  </p:normalViewPr>
  <p:slideViewPr>
    <p:cSldViewPr snapToGrid="0">
      <p:cViewPr varScale="1">
        <p:scale>
          <a:sx n="68" d="100"/>
          <a:sy n="68" d="100"/>
        </p:scale>
        <p:origin x="59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0" name="Google Shape;6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8f2e228387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0" name="Google Shape;120;g38f2e228387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804baa1315_1_88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804baa1315_1_88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3" name="Google Shape;133;g3804baa1315_1_88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83adf9306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0" name="Google Shape;140;g383adf930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8f2e228387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8f2e228387_0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9" name="Google Shape;149;g38f2e228387_0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7f686192d2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7f686192d2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8" name="Google Shape;158;g37f686192d2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8" name="Google Shape;16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804baa1315_1_87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804baa1315_1_87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5" name="Google Shape;185;g3804baa1315_1_87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892f3e4d0d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892f3e4d0d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7" name="Google Shape;197;g3892f3e4d0d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25454"/>
              </a:lnSpc>
              <a:spcBef>
                <a:spcPts val="0"/>
              </a:spcBef>
              <a:spcAft>
                <a:spcPts val="0"/>
              </a:spcAft>
              <a:buClr>
                <a:schemeClr val="dk1"/>
              </a:buClr>
              <a:buSzPts val="1100"/>
              <a:buFont typeface="Arial"/>
              <a:buNone/>
            </a:pPr>
            <a:endParaRPr dirty="0"/>
          </a:p>
          <a:p>
            <a:pPr marL="0" lvl="0" indent="0" algn="l" rtl="0">
              <a:spcBef>
                <a:spcPts val="800"/>
              </a:spcBef>
              <a:spcAft>
                <a:spcPts val="0"/>
              </a:spcAft>
              <a:buNone/>
            </a:pPr>
            <a:endParaRPr dirty="0"/>
          </a:p>
        </p:txBody>
      </p:sp>
      <p:sp>
        <p:nvSpPr>
          <p:cNvPr id="66" name="Google Shape;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8f2e228387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8f2e228387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endParaRPr dirty="0"/>
          </a:p>
        </p:txBody>
      </p:sp>
      <p:sp>
        <p:nvSpPr>
          <p:cNvPr id="206" name="Google Shape;206;g38f2e228387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892f3e4d0d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892f3e4d0d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dirty="0"/>
          </a:p>
        </p:txBody>
      </p:sp>
      <p:sp>
        <p:nvSpPr>
          <p:cNvPr id="213" name="Google Shape;213;g3892f3e4d0d_0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804baa1315_1_88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804baa1315_1_88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0" name="Google Shape;220;g3804baa1315_1_88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83b42e348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83b42e348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6" name="Google Shape;226;g383b42e348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61f9996d2467ef6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61f9996d2467ef66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5" name="Google Shape;235;g61f9996d2467ef66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88bbdeac37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88bbdeac37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2" name="Google Shape;242;g388bbdeac37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8ea6d9530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8ea6d9530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50" name="Google Shape;250;g38ea6d9530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8ab7fc1dcd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8ab7fc1dcd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57" name="Google Shape;257;g38ab7fc1dcd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8ea6d95304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38ea6d95304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dirty="0"/>
              <a:t>J</a:t>
            </a:r>
            <a:endParaRPr sz="1100" dirty="0"/>
          </a:p>
          <a:p>
            <a:pPr marL="0" lvl="0" indent="0" algn="l" rtl="0">
              <a:spcBef>
                <a:spcPts val="0"/>
              </a:spcBef>
              <a:spcAft>
                <a:spcPts val="0"/>
              </a:spcAft>
              <a:buNone/>
            </a:pPr>
            <a:endParaRPr dirty="0"/>
          </a:p>
        </p:txBody>
      </p:sp>
      <p:sp>
        <p:nvSpPr>
          <p:cNvPr id="265" name="Google Shape;265;g38ea6d95304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8e9d59d87b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8e9d59d87b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3" name="Google Shape;273;g38e9d59d87b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892f3e4d0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2" name="Google Shape;72;g3892f3e4d0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8ea6d95304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8ea6d95304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38ea6d95304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840fb06b9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840fb06b9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0" name="Google Shape;290;g3840fb06b9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840fb06b9d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840fb06b9d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8" name="Google Shape;298;g3840fb06b9d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893574c379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893574c379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305" name="Google Shape;305;g3893574c379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8ac0212983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8ac0212983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g38ac0212983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8e75b273b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8e75b273b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g38e75b273b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7f686192d2_1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9" name="Google Shape;79;g37f686192d2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7f686192d2_1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g37f686192d2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7f686192d2_1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Clr>
                <a:schemeClr val="dk1"/>
              </a:buClr>
              <a:buSzPts val="1200"/>
              <a:buFont typeface="Arial"/>
              <a:buNone/>
            </a:pPr>
            <a:endParaRPr dirty="0"/>
          </a:p>
        </p:txBody>
      </p:sp>
      <p:sp>
        <p:nvSpPr>
          <p:cNvPr id="93" name="Google Shape;93;g37f686192d2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7f686192d2_1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2" name="Google Shape;102;g37f686192d2_1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892f3e4d0d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8" name="Google Shape;108;g3892f3e4d0d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8f2e228387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4" name="Google Shape;114;g38f2e228387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9"/>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17"/>
          <p:cNvSpPr txBox="1">
            <a:spLocks noGrp="1"/>
          </p:cNvSpPr>
          <p:nvPr>
            <p:ph type="title"/>
          </p:nvPr>
        </p:nvSpPr>
        <p:spPr>
          <a:xfrm>
            <a:off x="2033730" y="164373"/>
            <a:ext cx="923564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7"/>
          <p:cNvSpPr txBox="1">
            <a:spLocks noGrp="1"/>
          </p:cNvSpPr>
          <p:nvPr>
            <p:ph type="body" idx="1"/>
          </p:nvPr>
        </p:nvSpPr>
        <p:spPr>
          <a:xfrm rot="5400000">
            <a:off x="3694647" y="-1518823"/>
            <a:ext cx="4359475" cy="1078998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4"/>
        <p:cNvGrpSpPr/>
        <p:nvPr/>
      </p:nvGrpSpPr>
      <p:grpSpPr>
        <a:xfrm>
          <a:off x="0" y="0"/>
          <a:ext cx="0" cy="0"/>
          <a:chOff x="0" y="0"/>
          <a:chExt cx="0" cy="0"/>
        </a:xfrm>
      </p:grpSpPr>
      <p:sp>
        <p:nvSpPr>
          <p:cNvPr id="55" name="Google Shape;55;p1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
        <p:cNvGrpSpPr/>
        <p:nvPr/>
      </p:nvGrpSpPr>
      <p:grpSpPr>
        <a:xfrm>
          <a:off x="0" y="0"/>
          <a:ext cx="0" cy="0"/>
          <a:chOff x="0" y="0"/>
          <a:chExt cx="0" cy="0"/>
        </a:xfrm>
      </p:grpSpPr>
      <p:sp>
        <p:nvSpPr>
          <p:cNvPr id="21" name="Google Shape;21;p9"/>
          <p:cNvSpPr txBox="1">
            <a:spLocks noGrp="1"/>
          </p:cNvSpPr>
          <p:nvPr>
            <p:ph type="ctrTitle"/>
          </p:nvPr>
        </p:nvSpPr>
        <p:spPr>
          <a:xfrm>
            <a:off x="1322773" y="1263765"/>
            <a:ext cx="9345227" cy="23876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9"/>
          <p:cNvSpPr txBox="1">
            <a:spLocks noGrp="1"/>
          </p:cNvSpPr>
          <p:nvPr>
            <p:ph type="subTitle" idx="1"/>
          </p:nvPr>
        </p:nvSpPr>
        <p:spPr>
          <a:xfrm>
            <a:off x="1322772" y="4214780"/>
            <a:ext cx="9345227" cy="165576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10"/>
          <p:cNvSpPr txBox="1">
            <a:spLocks noGrp="1"/>
          </p:cNvSpPr>
          <p:nvPr>
            <p:ph type="title"/>
          </p:nvPr>
        </p:nvSpPr>
        <p:spPr>
          <a:xfrm>
            <a:off x="2047874" y="194939"/>
            <a:ext cx="913231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0"/>
          <p:cNvSpPr txBox="1">
            <a:spLocks noGrp="1"/>
          </p:cNvSpPr>
          <p:nvPr>
            <p:ph type="body" idx="1"/>
          </p:nvPr>
        </p:nvSpPr>
        <p:spPr>
          <a:xfrm>
            <a:off x="399495" y="1681760"/>
            <a:ext cx="10901868" cy="4295840"/>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000"/>
              </a:spcBef>
              <a:spcAft>
                <a:spcPts val="0"/>
              </a:spcAft>
              <a:buClr>
                <a:schemeClr val="dk1"/>
              </a:buClr>
              <a:buSzPts val="3600"/>
              <a:buChar char="•"/>
              <a:defRPr sz="3600" b="1"/>
            </a:lvl1pPr>
            <a:lvl2pPr marL="914400" lvl="1" indent="-431800" algn="l">
              <a:lnSpc>
                <a:spcPct val="90000"/>
              </a:lnSpc>
              <a:spcBef>
                <a:spcPts val="500"/>
              </a:spcBef>
              <a:spcAft>
                <a:spcPts val="0"/>
              </a:spcAft>
              <a:buClr>
                <a:schemeClr val="dk1"/>
              </a:buClr>
              <a:buSzPts val="3200"/>
              <a:buChar char="•"/>
              <a:defRPr sz="3200"/>
            </a:lvl2pPr>
            <a:lvl3pPr marL="1371600" lvl="2" indent="-406400" algn="l">
              <a:lnSpc>
                <a:spcPct val="90000"/>
              </a:lnSpc>
              <a:spcBef>
                <a:spcPts val="500"/>
              </a:spcBef>
              <a:spcAft>
                <a:spcPts val="0"/>
              </a:spcAft>
              <a:buClr>
                <a:schemeClr val="dk1"/>
              </a:buClr>
              <a:buSzPts val="2800"/>
              <a:buChar char="•"/>
              <a:defRPr sz="2800"/>
            </a:lvl3pPr>
            <a:lvl4pPr marL="1828800" lvl="3" indent="-393700" algn="l">
              <a:lnSpc>
                <a:spcPct val="90000"/>
              </a:lnSpc>
              <a:spcBef>
                <a:spcPts val="500"/>
              </a:spcBef>
              <a:spcAft>
                <a:spcPts val="0"/>
              </a:spcAft>
              <a:buClr>
                <a:schemeClr val="dk1"/>
              </a:buClr>
              <a:buSzPts val="2600"/>
              <a:buChar char="•"/>
              <a:defRPr sz="2600"/>
            </a:lvl4pPr>
            <a:lvl5pPr marL="2286000" lvl="4" indent="-381000" algn="l">
              <a:lnSpc>
                <a:spcPct val="90000"/>
              </a:lnSpc>
              <a:spcBef>
                <a:spcPts val="500"/>
              </a:spcBef>
              <a:spcAft>
                <a:spcPts val="0"/>
              </a:spcAft>
              <a:buClr>
                <a:schemeClr val="dk1"/>
              </a:buClr>
              <a:buSzPts val="2400"/>
              <a:buChar char="•"/>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0"/>
          <p:cNvSpPr/>
          <p:nvPr/>
        </p:nvSpPr>
        <p:spPr>
          <a:xfrm>
            <a:off x="11715749" y="0"/>
            <a:ext cx="476249" cy="6858000"/>
          </a:xfrm>
          <a:prstGeom prst="rect">
            <a:avLst/>
          </a:prstGeom>
          <a:solidFill>
            <a:srgbClr val="1533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10"/>
          <p:cNvSpPr txBox="1"/>
          <p:nvPr/>
        </p:nvSpPr>
        <p:spPr>
          <a:xfrm>
            <a:off x="11762885" y="6492875"/>
            <a:ext cx="476250" cy="3651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600" b="0" i="0" u="none" strike="noStrike" cap="none">
                <a:solidFill>
                  <a:schemeClr val="lt1"/>
                </a:solidFill>
                <a:latin typeface="Arial"/>
                <a:ea typeface="Arial"/>
                <a:cs typeface="Arial"/>
                <a:sym typeface="Arial"/>
              </a:rPr>
              <a:t>‹#›</a:t>
            </a:fld>
            <a:endParaRPr sz="16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11"/>
          <p:cNvSpPr txBox="1">
            <a:spLocks noGrp="1"/>
          </p:cNvSpPr>
          <p:nvPr>
            <p:ph type="title"/>
          </p:nvPr>
        </p:nvSpPr>
        <p:spPr>
          <a:xfrm>
            <a:off x="2024742" y="365125"/>
            <a:ext cx="816428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3200"/>
              <a:buNone/>
              <a:defRPr sz="32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b="0"/>
            </a:lvl1pPr>
            <a:lvl2pPr marL="914400" lvl="1" indent="-419100" algn="l">
              <a:lnSpc>
                <a:spcPct val="90000"/>
              </a:lnSpc>
              <a:spcBef>
                <a:spcPts val="500"/>
              </a:spcBef>
              <a:spcAft>
                <a:spcPts val="0"/>
              </a:spcAft>
              <a:buClr>
                <a:schemeClr val="dk1"/>
              </a:buClr>
              <a:buSzPts val="3000"/>
              <a:buChar char="•"/>
              <a:defRPr sz="30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3200"/>
              <a:buNone/>
              <a:defRPr sz="3200" b="1">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b="0"/>
            </a:lvl1pPr>
            <a:lvl2pPr marL="914400" lvl="1" indent="-419100" algn="l">
              <a:lnSpc>
                <a:spcPct val="90000"/>
              </a:lnSpc>
              <a:spcBef>
                <a:spcPts val="500"/>
              </a:spcBef>
              <a:spcAft>
                <a:spcPts val="0"/>
              </a:spcAft>
              <a:buClr>
                <a:schemeClr val="dk1"/>
              </a:buClr>
              <a:buSzPts val="3000"/>
              <a:buChar char="•"/>
              <a:defRPr sz="30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12"/>
          <p:cNvSpPr txBox="1">
            <a:spLocks noGrp="1"/>
          </p:cNvSpPr>
          <p:nvPr>
            <p:ph type="title"/>
          </p:nvPr>
        </p:nvSpPr>
        <p:spPr>
          <a:xfrm>
            <a:off x="1316939" y="821419"/>
            <a:ext cx="3932237" cy="1600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2"/>
          <p:cNvSpPr txBox="1">
            <a:spLocks noGrp="1"/>
          </p:cNvSpPr>
          <p:nvPr>
            <p:ph type="body" idx="1"/>
          </p:nvPr>
        </p:nvSpPr>
        <p:spPr>
          <a:xfrm>
            <a:off x="5249176" y="811496"/>
            <a:ext cx="6172200" cy="5399939"/>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000"/>
              </a:spcBef>
              <a:spcAft>
                <a:spcPts val="0"/>
              </a:spcAft>
              <a:buClr>
                <a:schemeClr val="dk1"/>
              </a:buClr>
              <a:buSzPts val="3600"/>
              <a:buChar char="•"/>
              <a:defRPr sz="3600"/>
            </a:lvl1pPr>
            <a:lvl2pPr marL="914400" lvl="1" indent="-431800" algn="l">
              <a:lnSpc>
                <a:spcPct val="90000"/>
              </a:lnSpc>
              <a:spcBef>
                <a:spcPts val="500"/>
              </a:spcBef>
              <a:spcAft>
                <a:spcPts val="0"/>
              </a:spcAft>
              <a:buClr>
                <a:schemeClr val="dk1"/>
              </a:buClr>
              <a:buSzPts val="3200"/>
              <a:buChar char="•"/>
              <a:defRPr sz="3200"/>
            </a:lvl2pPr>
            <a:lvl3pPr marL="1371600" lvl="2" indent="-406400" algn="l">
              <a:lnSpc>
                <a:spcPct val="90000"/>
              </a:lnSpc>
              <a:spcBef>
                <a:spcPts val="500"/>
              </a:spcBef>
              <a:spcAft>
                <a:spcPts val="0"/>
              </a:spcAft>
              <a:buClr>
                <a:schemeClr val="dk1"/>
              </a:buClr>
              <a:buSzPts val="2800"/>
              <a:buChar char="•"/>
              <a:defRPr sz="2800"/>
            </a:lvl3pPr>
            <a:lvl4pPr marL="1828800" lvl="3" indent="-381000" algn="l">
              <a:lnSpc>
                <a:spcPct val="90000"/>
              </a:lnSpc>
              <a:spcBef>
                <a:spcPts val="500"/>
              </a:spcBef>
              <a:spcAft>
                <a:spcPts val="0"/>
              </a:spcAft>
              <a:buClr>
                <a:schemeClr val="dk1"/>
              </a:buClr>
              <a:buSzPts val="2400"/>
              <a:buChar char="•"/>
              <a:defRPr sz="2400"/>
            </a:lvl4pPr>
            <a:lvl5pPr marL="2286000" lvl="4" indent="-381000" algn="l">
              <a:lnSpc>
                <a:spcPct val="90000"/>
              </a:lnSpc>
              <a:spcBef>
                <a:spcPts val="500"/>
              </a:spcBef>
              <a:spcAft>
                <a:spcPts val="0"/>
              </a:spcAft>
              <a:buClr>
                <a:schemeClr val="dk1"/>
              </a:buClr>
              <a:buSzPts val="2400"/>
              <a:buChar char="•"/>
              <a:defRPr sz="2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12"/>
          <p:cNvSpPr txBox="1">
            <a:spLocks noGrp="1"/>
          </p:cNvSpPr>
          <p:nvPr>
            <p:ph type="body" idx="2"/>
          </p:nvPr>
        </p:nvSpPr>
        <p:spPr>
          <a:xfrm>
            <a:off x="1290739" y="2470151"/>
            <a:ext cx="3932237" cy="374128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13"/>
          <p:cNvSpPr txBox="1">
            <a:spLocks noGrp="1"/>
          </p:cNvSpPr>
          <p:nvPr>
            <p:ph type="title"/>
          </p:nvPr>
        </p:nvSpPr>
        <p:spPr>
          <a:xfrm>
            <a:off x="838200" y="1389227"/>
            <a:ext cx="10515600" cy="285273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14"/>
          <p:cNvSpPr txBox="1">
            <a:spLocks noGrp="1"/>
          </p:cNvSpPr>
          <p:nvPr>
            <p:ph type="title"/>
          </p:nvPr>
        </p:nvSpPr>
        <p:spPr>
          <a:xfrm>
            <a:off x="2033730" y="164373"/>
            <a:ext cx="923564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000"/>
              </a:spcBef>
              <a:spcAft>
                <a:spcPts val="0"/>
              </a:spcAft>
              <a:buClr>
                <a:schemeClr val="dk1"/>
              </a:buClr>
              <a:buSzPts val="3600"/>
              <a:buChar char="•"/>
              <a:defRPr b="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000"/>
              </a:spcBef>
              <a:spcAft>
                <a:spcPts val="0"/>
              </a:spcAft>
              <a:buClr>
                <a:schemeClr val="dk1"/>
              </a:buClr>
              <a:buSzPts val="3600"/>
              <a:buChar char="•"/>
              <a:defRPr b="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2002971" y="184032"/>
            <a:ext cx="915944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7"/>
        <p:cNvGrpSpPr/>
        <p:nvPr/>
      </p:nvGrpSpPr>
      <p:grpSpPr>
        <a:xfrm>
          <a:off x="0" y="0"/>
          <a:ext cx="0" cy="0"/>
          <a:chOff x="0" y="0"/>
          <a:chExt cx="0" cy="0"/>
        </a:xfrm>
      </p:grpSpPr>
      <p:sp>
        <p:nvSpPr>
          <p:cNvPr id="48" name="Google Shape;48;p16"/>
          <p:cNvSpPr txBox="1">
            <a:spLocks noGrp="1"/>
          </p:cNvSpPr>
          <p:nvPr>
            <p:ph type="title"/>
          </p:nvPr>
        </p:nvSpPr>
        <p:spPr>
          <a:xfrm>
            <a:off x="1366982" y="824138"/>
            <a:ext cx="3405043" cy="139654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6"/>
          <p:cNvSpPr>
            <a:spLocks noGrp="1"/>
          </p:cNvSpPr>
          <p:nvPr>
            <p:ph type="pic" idx="2"/>
          </p:nvPr>
        </p:nvSpPr>
        <p:spPr>
          <a:xfrm>
            <a:off x="5183188" y="987425"/>
            <a:ext cx="6172200" cy="4873625"/>
          </a:xfrm>
          <a:prstGeom prst="rect">
            <a:avLst/>
          </a:prstGeom>
          <a:noFill/>
          <a:ln>
            <a:noFill/>
          </a:ln>
        </p:spPr>
      </p:sp>
      <p:sp>
        <p:nvSpPr>
          <p:cNvPr id="50" name="Google Shape;50;p16"/>
          <p:cNvSpPr txBox="1">
            <a:spLocks noGrp="1"/>
          </p:cNvSpPr>
          <p:nvPr>
            <p:ph type="body" idx="1"/>
          </p:nvPr>
        </p:nvSpPr>
        <p:spPr>
          <a:xfrm>
            <a:off x="1366982" y="2222274"/>
            <a:ext cx="3405043"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2033730" y="164373"/>
            <a:ext cx="9235645"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1"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
          <p:cNvSpPr txBox="1">
            <a:spLocks noGrp="1"/>
          </p:cNvSpPr>
          <p:nvPr>
            <p:ph type="body" idx="1"/>
          </p:nvPr>
        </p:nvSpPr>
        <p:spPr>
          <a:xfrm>
            <a:off x="479394" y="1696430"/>
            <a:ext cx="10789981" cy="4359475"/>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chemeClr val="dk1"/>
              </a:buClr>
              <a:buSzPts val="3600"/>
              <a:buFont typeface="Arial"/>
              <a:buChar char="•"/>
              <a:defRPr sz="3600" b="1" i="0" u="none" strike="noStrike" cap="none">
                <a:solidFill>
                  <a:schemeClr val="dk1"/>
                </a:solidFill>
                <a:latin typeface="Arial"/>
                <a:ea typeface="Arial"/>
                <a:cs typeface="Arial"/>
                <a:sym typeface="Arial"/>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7"/>
          <p:cNvSpPr/>
          <p:nvPr/>
        </p:nvSpPr>
        <p:spPr>
          <a:xfrm>
            <a:off x="-21411" y="-1"/>
            <a:ext cx="1180908" cy="1325563"/>
          </a:xfrm>
          <a:prstGeom prst="diagStripe">
            <a:avLst>
              <a:gd name="adj" fmla="val 54341"/>
            </a:avLst>
          </a:prstGeom>
          <a:solidFill>
            <a:srgbClr val="4B4B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3" name="Google Shape;13;p7" descr="CADRE Symposium Logo. Mapping the Future; Rediscovering our Purpose Together. Portland Oregon. October 21-23, 2025."/>
          <p:cNvPicPr preferRelativeResize="0"/>
          <p:nvPr/>
        </p:nvPicPr>
        <p:blipFill rotWithShape="1">
          <a:blip r:embed="rId13">
            <a:alphaModFix/>
          </a:blip>
          <a:srcRect/>
          <a:stretch/>
        </p:blipFill>
        <p:spPr>
          <a:xfrm>
            <a:off x="-33768" y="-2"/>
            <a:ext cx="2108114" cy="1325563"/>
          </a:xfrm>
          <a:prstGeom prst="rect">
            <a:avLst/>
          </a:prstGeom>
          <a:noFill/>
          <a:ln>
            <a:noFill/>
          </a:ln>
        </p:spPr>
      </p:pic>
      <p:sp>
        <p:nvSpPr>
          <p:cNvPr id="14" name="Google Shape;14;p7"/>
          <p:cNvSpPr txBox="1"/>
          <p:nvPr/>
        </p:nvSpPr>
        <p:spPr>
          <a:xfrm>
            <a:off x="9448800" y="6560344"/>
            <a:ext cx="27432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b="0" i="0" u="none" strike="noStrike" cap="none">
                <a:solidFill>
                  <a:schemeClr val="lt1"/>
                </a:solidFill>
                <a:latin typeface="Arial"/>
                <a:ea typeface="Arial"/>
                <a:cs typeface="Arial"/>
                <a:sym typeface="Arial"/>
              </a:rPr>
              <a:t>‹#›</a:t>
            </a:fld>
            <a:endParaRPr sz="1800" b="0" i="0" u="none" strike="noStrike" cap="none">
              <a:solidFill>
                <a:schemeClr val="lt1"/>
              </a:solidFill>
              <a:latin typeface="Arial"/>
              <a:ea typeface="Arial"/>
              <a:cs typeface="Arial"/>
              <a:sym typeface="Arial"/>
            </a:endParaRPr>
          </a:p>
        </p:txBody>
      </p:sp>
      <p:sp>
        <p:nvSpPr>
          <p:cNvPr id="15" name="Google Shape;15;p7"/>
          <p:cNvSpPr/>
          <p:nvPr/>
        </p:nvSpPr>
        <p:spPr>
          <a:xfrm>
            <a:off x="11715749" y="0"/>
            <a:ext cx="476249" cy="6858000"/>
          </a:xfrm>
          <a:prstGeom prst="rect">
            <a:avLst/>
          </a:prstGeom>
          <a:solidFill>
            <a:srgbClr val="1533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7"/>
          <p:cNvSpPr txBox="1"/>
          <p:nvPr/>
        </p:nvSpPr>
        <p:spPr>
          <a:xfrm>
            <a:off x="11762885" y="6492875"/>
            <a:ext cx="476250" cy="3651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600" b="0" i="0" u="none" strike="noStrike" cap="none">
                <a:solidFill>
                  <a:schemeClr val="lt1"/>
                </a:solidFill>
                <a:latin typeface="Arial"/>
                <a:ea typeface="Arial"/>
                <a:cs typeface="Arial"/>
                <a:sym typeface="Arial"/>
              </a:rPr>
              <a:t>‹#›</a:t>
            </a:fld>
            <a:endParaRPr sz="1600" b="0" i="0" u="none" strike="noStrike" cap="none">
              <a:solidFill>
                <a:schemeClr val="lt1"/>
              </a:solidFill>
              <a:latin typeface="Arial"/>
              <a:ea typeface="Arial"/>
              <a:cs typeface="Arial"/>
              <a:sym typeface="Arial"/>
            </a:endParaRPr>
          </a:p>
        </p:txBody>
      </p:sp>
      <p:sp>
        <p:nvSpPr>
          <p:cNvPr id="17" name="Google Shape;17;p7"/>
          <p:cNvSpPr/>
          <p:nvPr/>
        </p:nvSpPr>
        <p:spPr>
          <a:xfrm rot="-5400000">
            <a:off x="79587" y="5649748"/>
            <a:ext cx="1155278" cy="1325562"/>
          </a:xfrm>
          <a:prstGeom prst="diagStripe">
            <a:avLst>
              <a:gd name="adj" fmla="val 51496"/>
            </a:avLst>
          </a:prstGeom>
          <a:solidFill>
            <a:srgbClr val="4B4B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8" name="Google Shape;18;p7" descr="CADRE Logo"/>
          <p:cNvPicPr preferRelativeResize="0"/>
          <p:nvPr/>
        </p:nvPicPr>
        <p:blipFill rotWithShape="1">
          <a:blip r:embed="rId14">
            <a:alphaModFix/>
          </a:blip>
          <a:srcRect l="21336" t="30026" r="18765" b="28570"/>
          <a:stretch/>
        </p:blipFill>
        <p:spPr>
          <a:xfrm>
            <a:off x="154063" y="6233009"/>
            <a:ext cx="1732451" cy="477637"/>
          </a:xfrm>
          <a:prstGeom prst="rect">
            <a:avLst/>
          </a:prstGeom>
          <a:noFill/>
          <a:ln w="9525" cap="flat" cmpd="sng">
            <a:solidFill>
              <a:srgbClr val="7F7F7F"/>
            </a:solidFill>
            <a:prstDash val="solid"/>
            <a:round/>
            <a:headEnd type="none" w="sm" len="sm"/>
            <a:tailEnd type="none" w="sm" len="sm"/>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TJIHrKB4ugY?si=i5VuNmOiSt7NKgBR"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hyperlink" Target="https://seac-hawaii.org/" TargetMode="Externa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s://spinconference.org/" TargetMode="External"/><Relationship Id="rId4" Type="http://schemas.openxmlformats.org/officeDocument/2006/relationships/hyperlink" Target="https://spinhawaii.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familyvoices.org/wp-content/uploads/2018/06/Leading_by_Convening_Guide.pdf"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hawaiipublicschools.org/school-services/parent-rights/dispute-resolutions-and-mediations/"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cadreworks.org/national-state-dr-data-dashboard"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spinhawaii.org/infographics/" TargetMode="External"/><Relationship Id="rId3" Type="http://schemas.openxmlformats.org/officeDocument/2006/relationships/hyperlink" Target="https://hawaiipublicschools.org/school-services/parent-rights/dispute-resolutions-and-mediations/" TargetMode="External"/><Relationship Id="rId7" Type="http://schemas.openxmlformats.org/officeDocument/2006/relationships/hyperlink" Target="https://spinhawaii.org/"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hyperlink" Target="https://seac-hawaii.org/infographics/" TargetMode="External"/><Relationship Id="rId5" Type="http://schemas.openxmlformats.org/officeDocument/2006/relationships/hyperlink" Target="https://seac-hawaii.org/" TargetMode="External"/><Relationship Id="rId4" Type="http://schemas.openxmlformats.org/officeDocument/2006/relationships/hyperlink" Target="https://ncsi.wested.org/resource/leading-by-convening-a-user-guid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vimeo.com/219016009"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2"/>
          <p:cNvSpPr txBox="1">
            <a:spLocks noGrp="1"/>
          </p:cNvSpPr>
          <p:nvPr>
            <p:ph type="ctrTitle"/>
          </p:nvPr>
        </p:nvSpPr>
        <p:spPr>
          <a:xfrm>
            <a:off x="1524000" y="484900"/>
            <a:ext cx="9144000" cy="3597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Play"/>
              <a:buNone/>
            </a:pPr>
            <a:r>
              <a:rPr lang="en-US" sz="4500">
                <a:latin typeface="Arial"/>
                <a:ea typeface="Arial"/>
                <a:cs typeface="Arial"/>
                <a:sym typeface="Arial"/>
              </a:rPr>
              <a:t>Enhancing Hawai</a:t>
            </a:r>
            <a:r>
              <a:rPr lang="en-US" sz="4500">
                <a:highlight>
                  <a:srgbClr val="FFFFFF"/>
                </a:highlight>
                <a:latin typeface="Arial"/>
                <a:ea typeface="Arial"/>
                <a:cs typeface="Arial"/>
                <a:sym typeface="Arial"/>
              </a:rPr>
              <a:t>‘</a:t>
            </a:r>
            <a:r>
              <a:rPr lang="en-US" sz="4500">
                <a:latin typeface="Arial"/>
                <a:ea typeface="Arial"/>
                <a:cs typeface="Arial"/>
                <a:sym typeface="Arial"/>
              </a:rPr>
              <a:t>i’s Dispute Resolution System: A Collaborative Journey with Educational and Community Partners </a:t>
            </a:r>
            <a:endParaRPr sz="4500">
              <a:latin typeface="Arial"/>
              <a:ea typeface="Arial"/>
              <a:cs typeface="Arial"/>
              <a:sym typeface="Arial"/>
            </a:endParaRPr>
          </a:p>
        </p:txBody>
      </p:sp>
      <p:sp>
        <p:nvSpPr>
          <p:cNvPr id="63" name="Google Shape;63;p2"/>
          <p:cNvSpPr txBox="1">
            <a:spLocks noGrp="1"/>
          </p:cNvSpPr>
          <p:nvPr>
            <p:ph type="subTitle" idx="1"/>
          </p:nvPr>
        </p:nvSpPr>
        <p:spPr>
          <a:xfrm>
            <a:off x="1626522" y="4598430"/>
            <a:ext cx="9345300" cy="1655700"/>
          </a:xfrm>
          <a:prstGeom prst="rect">
            <a:avLst/>
          </a:prstGeom>
          <a:noFill/>
          <a:ln>
            <a:noFill/>
          </a:ln>
        </p:spPr>
        <p:txBody>
          <a:bodyPr spcFirstLastPara="1" wrap="square" lIns="91425" tIns="45700" rIns="91425" bIns="45700" anchor="ctr" anchorCtr="0">
            <a:normAutofit lnSpcReduction="10000"/>
          </a:bodyPr>
          <a:lstStyle/>
          <a:p>
            <a:pPr marL="0" lvl="0" indent="0" algn="ctr" rtl="0">
              <a:lnSpc>
                <a:spcPct val="90000"/>
              </a:lnSpc>
              <a:spcBef>
                <a:spcPts val="0"/>
              </a:spcBef>
              <a:spcAft>
                <a:spcPts val="0"/>
              </a:spcAft>
              <a:buClr>
                <a:schemeClr val="dk1"/>
              </a:buClr>
              <a:buSzPts val="2400"/>
              <a:buNone/>
            </a:pPr>
            <a:r>
              <a:rPr lang="en-US" b="0"/>
              <a:t>Allison Eby, </a:t>
            </a:r>
            <a:r>
              <a:rPr lang="en-US" b="0">
                <a:highlight>
                  <a:srgbClr val="FFFFFF"/>
                </a:highlight>
              </a:rPr>
              <a:t>Hawai‘i State </a:t>
            </a:r>
            <a:r>
              <a:rPr lang="en-US" b="0"/>
              <a:t>Department of Education</a:t>
            </a:r>
            <a:endParaRPr b="0"/>
          </a:p>
          <a:p>
            <a:pPr marL="0" lvl="0" indent="0" algn="ctr" rtl="0">
              <a:spcBef>
                <a:spcPts val="0"/>
              </a:spcBef>
              <a:spcAft>
                <a:spcPts val="0"/>
              </a:spcAft>
              <a:buClr>
                <a:schemeClr val="dk1"/>
              </a:buClr>
              <a:buSzPts val="2400"/>
              <a:buNone/>
            </a:pPr>
            <a:r>
              <a:rPr lang="en-US" b="0"/>
              <a:t>Amanda Kaahanui, Special Information Parent Network (SPIN)</a:t>
            </a:r>
            <a:endParaRPr b="0"/>
          </a:p>
          <a:p>
            <a:pPr marL="0" lvl="0" indent="0" algn="ctr" rtl="0">
              <a:spcBef>
                <a:spcPts val="0"/>
              </a:spcBef>
              <a:spcAft>
                <a:spcPts val="0"/>
              </a:spcAft>
              <a:buClr>
                <a:schemeClr val="dk1"/>
              </a:buClr>
              <a:buSzPts val="2400"/>
              <a:buNone/>
            </a:pPr>
            <a:r>
              <a:rPr lang="en-US" b="0"/>
              <a:t>Brikena White, </a:t>
            </a:r>
            <a:r>
              <a:rPr lang="en-US" b="0">
                <a:highlight>
                  <a:srgbClr val="FFFFFF"/>
                </a:highlight>
              </a:rPr>
              <a:t>Hawai‘i State </a:t>
            </a:r>
            <a:r>
              <a:rPr lang="en-US" b="0"/>
              <a:t>Department of Education </a:t>
            </a:r>
            <a:endParaRPr b="0"/>
          </a:p>
          <a:p>
            <a:pPr marL="0" lvl="0" indent="0" algn="ctr" rtl="0">
              <a:spcBef>
                <a:spcPts val="0"/>
              </a:spcBef>
              <a:spcAft>
                <a:spcPts val="0"/>
              </a:spcAft>
              <a:buClr>
                <a:schemeClr val="dk1"/>
              </a:buClr>
              <a:buSzPts val="2400"/>
              <a:buNone/>
            </a:pPr>
            <a:r>
              <a:rPr lang="en-US" b="0"/>
              <a:t>Jasmine Williams, Parent/Grandparent of a Student with a Disability </a:t>
            </a:r>
            <a:endParaRPr b="0"/>
          </a:p>
          <a:p>
            <a:pPr marL="0" lvl="0" indent="0" algn="ctr" rtl="0">
              <a:lnSpc>
                <a:spcPct val="90000"/>
              </a:lnSpc>
              <a:spcBef>
                <a:spcPts val="0"/>
              </a:spcBef>
              <a:spcAft>
                <a:spcPts val="0"/>
              </a:spcAft>
              <a:buClr>
                <a:schemeClr val="dk1"/>
              </a:buClr>
              <a:buSzPts val="2400"/>
              <a:buNone/>
            </a:pPr>
            <a:r>
              <a:rPr lang="en-US" b="0"/>
              <a:t>Steven Vannatta, Community Children’s Councils </a:t>
            </a:r>
            <a:endParaRPr b="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38f2e228387_0_33"/>
          <p:cNvSpPr txBox="1">
            <a:spLocks noGrp="1"/>
          </p:cNvSpPr>
          <p:nvPr>
            <p:ph type="title"/>
          </p:nvPr>
        </p:nvSpPr>
        <p:spPr>
          <a:xfrm>
            <a:off x="1798125" y="245400"/>
            <a:ext cx="9682800" cy="985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FFFF"/>
              </a:buClr>
              <a:buSzPts val="4800"/>
              <a:buFont typeface="Arial"/>
              <a:buNone/>
            </a:pPr>
            <a:r>
              <a:rPr lang="en-US" sz="4022">
                <a:latin typeface="Arial"/>
                <a:ea typeface="Arial"/>
                <a:cs typeface="Arial"/>
                <a:sym typeface="Arial"/>
              </a:rPr>
              <a:t>          Building Capacity </a:t>
            </a:r>
            <a:endParaRPr sz="4000"/>
          </a:p>
        </p:txBody>
      </p:sp>
      <p:sp>
        <p:nvSpPr>
          <p:cNvPr id="123" name="Google Shape;123;g38f2e228387_0_33"/>
          <p:cNvSpPr txBox="1"/>
          <p:nvPr/>
        </p:nvSpPr>
        <p:spPr>
          <a:xfrm>
            <a:off x="526700" y="1513325"/>
            <a:ext cx="10829400" cy="463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dk1"/>
                </a:solidFill>
              </a:rPr>
              <a:t>Statewide training for Administrators, District Educational Specialists, State Office Staff, Parents, Advocates and Parent Support and Training Centers by </a:t>
            </a:r>
            <a:r>
              <a:rPr lang="en-US" sz="2400">
                <a:solidFill>
                  <a:schemeClr val="dk2"/>
                </a:solidFill>
              </a:rPr>
              <a:t>Special </a:t>
            </a:r>
            <a:r>
              <a:rPr lang="en-US" sz="2400">
                <a:solidFill>
                  <a:schemeClr val="dk1"/>
                </a:solidFill>
              </a:rPr>
              <a:t>Education Solutions, LLC &amp; Mediation Center of the Pacific. </a:t>
            </a:r>
            <a:endParaRPr sz="2400">
              <a:solidFill>
                <a:schemeClr val="dk1"/>
              </a:solidFill>
            </a:endParaRPr>
          </a:p>
          <a:p>
            <a:pPr marL="0" lvl="0" indent="0" algn="l" rtl="0">
              <a:spcBef>
                <a:spcPts val="0"/>
              </a:spcBef>
              <a:spcAft>
                <a:spcPts val="0"/>
              </a:spcAft>
              <a:buNone/>
            </a:pPr>
            <a:endParaRPr sz="2400">
              <a:solidFill>
                <a:schemeClr val="dk1"/>
              </a:solidFill>
            </a:endParaRPr>
          </a:p>
          <a:p>
            <a:pPr marL="457200" lvl="0" indent="-381000" algn="l" rtl="0">
              <a:spcBef>
                <a:spcPts val="0"/>
              </a:spcBef>
              <a:spcAft>
                <a:spcPts val="0"/>
              </a:spcAft>
              <a:buClr>
                <a:schemeClr val="dk1"/>
              </a:buClr>
              <a:buSzPts val="2400"/>
              <a:buChar char="●"/>
            </a:pPr>
            <a:r>
              <a:rPr lang="en-US" sz="2400">
                <a:solidFill>
                  <a:schemeClr val="dk1"/>
                </a:solidFill>
              </a:rPr>
              <a:t>Individuals with Disabilities Education Act Training for Underrepresented Parents (Pro Se) </a:t>
            </a:r>
            <a:endParaRPr sz="2400">
              <a:solidFill>
                <a:schemeClr val="dk1"/>
              </a:solidFill>
            </a:endParaRPr>
          </a:p>
          <a:p>
            <a:pPr marL="0" lvl="0" indent="0" algn="l" rtl="0">
              <a:spcBef>
                <a:spcPts val="0"/>
              </a:spcBef>
              <a:spcAft>
                <a:spcPts val="0"/>
              </a:spcAft>
              <a:buNone/>
            </a:pP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US" sz="2400">
                <a:solidFill>
                  <a:schemeClr val="dk1"/>
                </a:solidFill>
              </a:rPr>
              <a:t>IDEA Boot Camp: Building Capacity in Special Education Law</a:t>
            </a:r>
            <a:endParaRPr sz="2400">
              <a:solidFill>
                <a:schemeClr val="dk1"/>
              </a:solidFill>
            </a:endParaRPr>
          </a:p>
          <a:p>
            <a:pPr marL="457200" lvl="0" indent="0" algn="l" rtl="0">
              <a:lnSpc>
                <a:spcPct val="115000"/>
              </a:lnSpc>
              <a:spcBef>
                <a:spcPts val="0"/>
              </a:spcBef>
              <a:spcAft>
                <a:spcPts val="0"/>
              </a:spcAft>
              <a:buNone/>
            </a:pPr>
            <a:endParaRPr sz="2400">
              <a:solidFill>
                <a:schemeClr val="dk1"/>
              </a:solidFill>
            </a:endParaRPr>
          </a:p>
          <a:p>
            <a:pPr marL="0" lvl="0" indent="0" algn="l" rtl="0">
              <a:lnSpc>
                <a:spcPct val="115000"/>
              </a:lnSpc>
              <a:spcBef>
                <a:spcPts val="0"/>
              </a:spcBef>
              <a:spcAft>
                <a:spcPts val="0"/>
              </a:spcAft>
              <a:buNone/>
            </a:pPr>
            <a:endParaRPr sz="1100">
              <a:solidFill>
                <a:srgbClr val="202124"/>
              </a:solidFill>
            </a:endParaRPr>
          </a:p>
          <a:p>
            <a:pPr marL="457200" lvl="0" indent="-381000" algn="l" rtl="0">
              <a:spcBef>
                <a:spcPts val="0"/>
              </a:spcBef>
              <a:spcAft>
                <a:spcPts val="0"/>
              </a:spcAft>
              <a:buClr>
                <a:schemeClr val="dk1"/>
              </a:buClr>
              <a:buSzPts val="2400"/>
              <a:buChar char="●"/>
            </a:pPr>
            <a:r>
              <a:rPr lang="en-US" sz="2400">
                <a:solidFill>
                  <a:schemeClr val="dk1"/>
                </a:solidFill>
              </a:rPr>
              <a:t>Conflict Resolution and Mediation Training </a:t>
            </a:r>
            <a:endParaRPr sz="2400">
              <a:solidFill>
                <a:schemeClr val="dk1"/>
              </a:solidFill>
            </a:endParaRPr>
          </a:p>
          <a:p>
            <a:pPr marL="0" lvl="0" indent="0" algn="l" rtl="0">
              <a:lnSpc>
                <a:spcPct val="107000"/>
              </a:lnSpc>
              <a:spcBef>
                <a:spcPts val="600"/>
              </a:spcBef>
              <a:spcAft>
                <a:spcPts val="0"/>
              </a:spcAft>
              <a:buNone/>
            </a:pPr>
            <a:endParaRPr sz="24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txBox="1">
            <a:spLocks noGrp="1"/>
          </p:cNvSpPr>
          <p:nvPr>
            <p:ph type="title"/>
          </p:nvPr>
        </p:nvSpPr>
        <p:spPr>
          <a:xfrm>
            <a:off x="2047875" y="194948"/>
            <a:ext cx="9132300" cy="10893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5333"/>
              <a:buFont typeface="Arial"/>
              <a:buNone/>
            </a:pPr>
            <a:r>
              <a:rPr lang="en-US" sz="3600">
                <a:solidFill>
                  <a:srgbClr val="0F1115"/>
                </a:solidFill>
                <a:highlight>
                  <a:srgbClr val="FFFFFF"/>
                </a:highlight>
                <a:latin typeface="Arial"/>
                <a:ea typeface="Arial"/>
                <a:cs typeface="Arial"/>
                <a:sym typeface="Arial"/>
              </a:rPr>
              <a:t>Community Children’s Council (CCC)</a:t>
            </a:r>
            <a:endParaRPr sz="3600">
              <a:solidFill>
                <a:srgbClr val="0F1115"/>
              </a:solidFill>
              <a:highlight>
                <a:srgbClr val="FFFFFF"/>
              </a:highlight>
              <a:latin typeface="Arial"/>
              <a:ea typeface="Arial"/>
              <a:cs typeface="Arial"/>
              <a:sym typeface="Arial"/>
            </a:endParaRPr>
          </a:p>
          <a:p>
            <a:pPr marL="0" lvl="0" indent="0" algn="ctr" rtl="0">
              <a:spcBef>
                <a:spcPts val="0"/>
              </a:spcBef>
              <a:spcAft>
                <a:spcPts val="0"/>
              </a:spcAft>
              <a:buClr>
                <a:schemeClr val="dk1"/>
              </a:buClr>
              <a:buSzPts val="5333"/>
              <a:buFont typeface="Arial"/>
              <a:buNone/>
            </a:pPr>
            <a:r>
              <a:rPr lang="en-US" sz="2400" b="0" i="1">
                <a:solidFill>
                  <a:srgbClr val="0F1115"/>
                </a:solidFill>
                <a:highlight>
                  <a:srgbClr val="FFFFFF"/>
                </a:highlight>
                <a:latin typeface="Arial"/>
                <a:ea typeface="Arial"/>
                <a:cs typeface="Arial"/>
                <a:sym typeface="Arial"/>
              </a:rPr>
              <a:t>Local Forums for Systemic Impact</a:t>
            </a:r>
            <a:endParaRPr sz="5300" b="0" i="1">
              <a:solidFill>
                <a:srgbClr val="0F1115"/>
              </a:solidFill>
              <a:highlight>
                <a:srgbClr val="FFFFFF"/>
              </a:highlight>
              <a:latin typeface="Arial"/>
              <a:ea typeface="Arial"/>
              <a:cs typeface="Arial"/>
              <a:sym typeface="Arial"/>
            </a:endParaRPr>
          </a:p>
        </p:txBody>
      </p:sp>
      <p:graphicFrame>
        <p:nvGraphicFramePr>
          <p:cNvPr id="129" name="Google Shape;129;p4"/>
          <p:cNvGraphicFramePr/>
          <p:nvPr/>
        </p:nvGraphicFramePr>
        <p:xfrm>
          <a:off x="337725" y="1380975"/>
          <a:ext cx="11120100" cy="5303460"/>
        </p:xfrm>
        <a:graphic>
          <a:graphicData uri="http://schemas.openxmlformats.org/drawingml/2006/table">
            <a:tbl>
              <a:tblPr>
                <a:noFill/>
                <a:tableStyleId>{E038E4BA-3D19-4021-B532-361AFC6089FA}</a:tableStyleId>
              </a:tblPr>
              <a:tblGrid>
                <a:gridCol w="4182475">
                  <a:extLst>
                    <a:ext uri="{9D8B030D-6E8A-4147-A177-3AD203B41FA5}">
                      <a16:colId xmlns:a16="http://schemas.microsoft.com/office/drawing/2014/main" val="20000"/>
                    </a:ext>
                  </a:extLst>
                </a:gridCol>
                <a:gridCol w="4141825">
                  <a:extLst>
                    <a:ext uri="{9D8B030D-6E8A-4147-A177-3AD203B41FA5}">
                      <a16:colId xmlns:a16="http://schemas.microsoft.com/office/drawing/2014/main" val="20001"/>
                    </a:ext>
                  </a:extLst>
                </a:gridCol>
                <a:gridCol w="2795800">
                  <a:extLst>
                    <a:ext uri="{9D8B030D-6E8A-4147-A177-3AD203B41FA5}">
                      <a16:colId xmlns:a16="http://schemas.microsoft.com/office/drawing/2014/main" val="20002"/>
                    </a:ext>
                  </a:extLst>
                </a:gridCol>
              </a:tblGrid>
              <a:tr h="533225">
                <a:tc>
                  <a:txBody>
                    <a:bodyPr/>
                    <a:lstStyle/>
                    <a:p>
                      <a:pPr marL="0" lvl="0" indent="0" algn="ctr" rtl="0">
                        <a:spcBef>
                          <a:spcPts val="0"/>
                        </a:spcBef>
                        <a:spcAft>
                          <a:spcPts val="0"/>
                        </a:spcAft>
                        <a:buNone/>
                      </a:pPr>
                      <a:r>
                        <a:rPr lang="en-US" sz="2400" b="1">
                          <a:solidFill>
                            <a:srgbClr val="0F1115"/>
                          </a:solidFill>
                          <a:latin typeface="Roboto"/>
                          <a:ea typeface="Roboto"/>
                          <a:cs typeface="Roboto"/>
                          <a:sym typeface="Roboto"/>
                        </a:rPr>
                        <a:t>Role &amp; Mission</a:t>
                      </a:r>
                      <a:endParaRPr sz="2400" b="1"/>
                    </a:p>
                  </a:txBody>
                  <a:tcPr marL="91425" marR="91425" marT="91425" marB="91425">
                    <a:solidFill>
                      <a:srgbClr val="D0E0E3"/>
                    </a:solidFill>
                  </a:tcPr>
                </a:tc>
                <a:tc>
                  <a:txBody>
                    <a:bodyPr/>
                    <a:lstStyle/>
                    <a:p>
                      <a:pPr marL="0" lvl="0" indent="0" algn="ctr" rtl="0">
                        <a:spcBef>
                          <a:spcPts val="0"/>
                        </a:spcBef>
                        <a:spcAft>
                          <a:spcPts val="0"/>
                        </a:spcAft>
                        <a:buClr>
                          <a:schemeClr val="dk1"/>
                        </a:buClr>
                        <a:buSzPts val="1100"/>
                        <a:buFont typeface="Arial"/>
                        <a:buNone/>
                      </a:pPr>
                      <a:r>
                        <a:rPr lang="en-US" sz="2400" b="1">
                          <a:solidFill>
                            <a:srgbClr val="0F1115"/>
                          </a:solidFill>
                          <a:latin typeface="Roboto"/>
                          <a:ea typeface="Roboto"/>
                          <a:cs typeface="Roboto"/>
                          <a:sym typeface="Roboto"/>
                        </a:rPr>
                        <a:t>Activity &amp; Focus</a:t>
                      </a:r>
                      <a:endParaRPr sz="2400"/>
                    </a:p>
                  </a:txBody>
                  <a:tcPr marL="91425" marR="91425" marT="91425" marB="91425">
                    <a:solidFill>
                      <a:srgbClr val="D0E0E3"/>
                    </a:solidFill>
                  </a:tcPr>
                </a:tc>
                <a:tc>
                  <a:txBody>
                    <a:bodyPr/>
                    <a:lstStyle/>
                    <a:p>
                      <a:pPr marL="0" lvl="0" indent="0" algn="ctr" rtl="0">
                        <a:spcBef>
                          <a:spcPts val="0"/>
                        </a:spcBef>
                        <a:spcAft>
                          <a:spcPts val="0"/>
                        </a:spcAft>
                        <a:buClr>
                          <a:schemeClr val="dk1"/>
                        </a:buClr>
                        <a:buSzPts val="1100"/>
                        <a:buFont typeface="Arial"/>
                        <a:buNone/>
                      </a:pPr>
                      <a:r>
                        <a:rPr lang="en-US" sz="2400" b="1">
                          <a:solidFill>
                            <a:srgbClr val="0F1115"/>
                          </a:solidFill>
                          <a:latin typeface="Roboto"/>
                          <a:ea typeface="Roboto"/>
                          <a:cs typeface="Roboto"/>
                          <a:sym typeface="Roboto"/>
                        </a:rPr>
                        <a:t>Collaboration</a:t>
                      </a:r>
                      <a:endParaRPr sz="2400"/>
                    </a:p>
                  </a:txBody>
                  <a:tcPr marL="91425" marR="91425" marT="91425" marB="91425">
                    <a:solidFill>
                      <a:srgbClr val="D0E0E3"/>
                    </a:solidFill>
                  </a:tcPr>
                </a:tc>
                <a:extLst>
                  <a:ext uri="{0D108BD9-81ED-4DB2-BD59-A6C34878D82A}">
                    <a16:rowId xmlns:a16="http://schemas.microsoft.com/office/drawing/2014/main" val="10000"/>
                  </a:ext>
                </a:extLst>
              </a:tr>
              <a:tr h="4408250">
                <a:tc>
                  <a:txBody>
                    <a:bodyPr/>
                    <a:lstStyle/>
                    <a:p>
                      <a:pPr marL="457200" lvl="0" indent="-381000" algn="l" rtl="0">
                        <a:lnSpc>
                          <a:spcPct val="100000"/>
                        </a:lnSpc>
                        <a:spcBef>
                          <a:spcPts val="0"/>
                        </a:spcBef>
                        <a:spcAft>
                          <a:spcPts val="0"/>
                        </a:spcAft>
                        <a:buClr>
                          <a:srgbClr val="0F1115"/>
                        </a:buClr>
                        <a:buSzPts val="2400"/>
                        <a:buFont typeface="Roboto"/>
                        <a:buChar char="●"/>
                      </a:pPr>
                      <a:r>
                        <a:rPr lang="en-US" sz="2400" b="1">
                          <a:solidFill>
                            <a:schemeClr val="dk1"/>
                          </a:solidFill>
                        </a:rPr>
                        <a:t>Host forums</a:t>
                      </a:r>
                      <a:r>
                        <a:rPr lang="en-US" sz="2400">
                          <a:solidFill>
                            <a:schemeClr val="dk1"/>
                          </a:solidFill>
                        </a:rPr>
                        <a:t> in 17 Hawaiʻi communities</a:t>
                      </a:r>
                      <a:endParaRPr sz="2400">
                        <a:solidFill>
                          <a:schemeClr val="dk1"/>
                        </a:solidFill>
                      </a:endParaRPr>
                    </a:p>
                    <a:p>
                      <a:pPr marL="457200" lvl="0" indent="0" algn="l" rtl="0">
                        <a:lnSpc>
                          <a:spcPct val="100000"/>
                        </a:lnSpc>
                        <a:spcBef>
                          <a:spcPts val="0"/>
                        </a:spcBef>
                        <a:spcAft>
                          <a:spcPts val="0"/>
                        </a:spcAft>
                        <a:buNone/>
                      </a:pPr>
                      <a:endParaRPr sz="2400">
                        <a:solidFill>
                          <a:schemeClr val="dk1"/>
                        </a:solidFill>
                      </a:endParaRPr>
                    </a:p>
                    <a:p>
                      <a:pPr marL="457200" lvl="0" indent="-381000" algn="l" rtl="0">
                        <a:lnSpc>
                          <a:spcPct val="100000"/>
                        </a:lnSpc>
                        <a:spcBef>
                          <a:spcPts val="0"/>
                        </a:spcBef>
                        <a:spcAft>
                          <a:spcPts val="0"/>
                        </a:spcAft>
                        <a:buClr>
                          <a:srgbClr val="0F1115"/>
                        </a:buClr>
                        <a:buSzPts val="2400"/>
                        <a:buFont typeface="Roboto"/>
                        <a:buChar char="●"/>
                      </a:pPr>
                      <a:r>
                        <a:rPr lang="en-US" sz="2400" b="1">
                          <a:solidFill>
                            <a:schemeClr val="dk1"/>
                          </a:solidFill>
                        </a:rPr>
                        <a:t>Unite members as equal partners</a:t>
                      </a:r>
                      <a:r>
                        <a:rPr lang="en-US" sz="2400">
                          <a:solidFill>
                            <a:schemeClr val="dk1"/>
                          </a:solidFill>
                        </a:rPr>
                        <a:t> to address systems-level issues</a:t>
                      </a:r>
                      <a:br>
                        <a:rPr lang="en-US" sz="2400">
                          <a:solidFill>
                            <a:schemeClr val="dk1"/>
                          </a:solidFill>
                        </a:rPr>
                      </a:br>
                      <a:endParaRPr sz="1200">
                        <a:solidFill>
                          <a:schemeClr val="dk1"/>
                        </a:solidFill>
                      </a:endParaRPr>
                    </a:p>
                    <a:p>
                      <a:pPr marL="457200" lvl="0" indent="-381000" algn="l" rtl="0">
                        <a:lnSpc>
                          <a:spcPct val="100000"/>
                        </a:lnSpc>
                        <a:spcBef>
                          <a:spcPts val="0"/>
                        </a:spcBef>
                        <a:spcAft>
                          <a:spcPts val="0"/>
                        </a:spcAft>
                        <a:buClr>
                          <a:srgbClr val="0F1115"/>
                        </a:buClr>
                        <a:buSzPts val="2400"/>
                        <a:buFont typeface="Roboto"/>
                        <a:buChar char="●"/>
                      </a:pPr>
                      <a:r>
                        <a:rPr lang="en-US" sz="2400" b="1">
                          <a:solidFill>
                            <a:schemeClr val="dk1"/>
                          </a:solidFill>
                        </a:rPr>
                        <a:t>Advance solutions</a:t>
                      </a:r>
                      <a:r>
                        <a:rPr lang="en-US" sz="2400">
                          <a:solidFill>
                            <a:schemeClr val="dk1"/>
                          </a:solidFill>
                        </a:rPr>
                        <a:t> that benefit all students, families, and communities</a:t>
                      </a:r>
                      <a:endParaRPr sz="2400"/>
                    </a:p>
                  </a:txBody>
                  <a:tcPr marL="91425" marR="91425" marT="91425" marB="91425"/>
                </a:tc>
                <a:tc>
                  <a:txBody>
                    <a:bodyPr/>
                    <a:lstStyle/>
                    <a:p>
                      <a:pPr marL="457200" lvl="0" indent="-381000" algn="l" rtl="0">
                        <a:lnSpc>
                          <a:spcPct val="100000"/>
                        </a:lnSpc>
                        <a:spcBef>
                          <a:spcPts val="0"/>
                        </a:spcBef>
                        <a:spcAft>
                          <a:spcPts val="0"/>
                        </a:spcAft>
                        <a:buClr>
                          <a:srgbClr val="0F1115"/>
                        </a:buClr>
                        <a:buSzPts val="2400"/>
                        <a:buFont typeface="Roboto"/>
                        <a:buChar char="●"/>
                      </a:pPr>
                      <a:r>
                        <a:rPr lang="en-US" sz="2400" b="1">
                          <a:solidFill>
                            <a:schemeClr val="dk1"/>
                          </a:solidFill>
                        </a:rPr>
                        <a:t>Safe, welcoming space</a:t>
                      </a:r>
                      <a:r>
                        <a:rPr lang="en-US" sz="2400">
                          <a:solidFill>
                            <a:schemeClr val="dk1"/>
                          </a:solidFill>
                        </a:rPr>
                        <a:t> for community engagement</a:t>
                      </a:r>
                      <a:br>
                        <a:rPr lang="en-US" sz="2400">
                          <a:solidFill>
                            <a:schemeClr val="dk1"/>
                          </a:solidFill>
                        </a:rPr>
                      </a:br>
                      <a:endParaRPr sz="1200">
                        <a:solidFill>
                          <a:schemeClr val="dk1"/>
                        </a:solidFill>
                      </a:endParaRPr>
                    </a:p>
                    <a:p>
                      <a:pPr marL="457200" lvl="0" indent="-381000" algn="l" rtl="0">
                        <a:lnSpc>
                          <a:spcPct val="100000"/>
                        </a:lnSpc>
                        <a:spcBef>
                          <a:spcPts val="0"/>
                        </a:spcBef>
                        <a:spcAft>
                          <a:spcPts val="0"/>
                        </a:spcAft>
                        <a:buClr>
                          <a:srgbClr val="0F1115"/>
                        </a:buClr>
                        <a:buSzPts val="2400"/>
                        <a:buFont typeface="Roboto"/>
                        <a:buChar char="●"/>
                      </a:pPr>
                      <a:r>
                        <a:rPr lang="en-US" sz="2400" b="1">
                          <a:solidFill>
                            <a:schemeClr val="dk1"/>
                          </a:solidFill>
                        </a:rPr>
                        <a:t>Build relationships</a:t>
                      </a:r>
                      <a:r>
                        <a:rPr lang="en-US" sz="2400">
                          <a:solidFill>
                            <a:schemeClr val="dk1"/>
                          </a:solidFill>
                        </a:rPr>
                        <a:t> &amp; </a:t>
                      </a:r>
                      <a:r>
                        <a:rPr lang="en-US" sz="2400" b="1">
                          <a:solidFill>
                            <a:schemeClr val="dk1"/>
                          </a:solidFill>
                        </a:rPr>
                        <a:t>solve problems together</a:t>
                      </a:r>
                      <a:br>
                        <a:rPr lang="en-US" sz="2400" b="1">
                          <a:solidFill>
                            <a:schemeClr val="dk1"/>
                          </a:solidFill>
                        </a:rPr>
                      </a:br>
                      <a:endParaRPr sz="1200" b="1">
                        <a:solidFill>
                          <a:schemeClr val="dk1"/>
                        </a:solidFill>
                      </a:endParaRPr>
                    </a:p>
                    <a:p>
                      <a:pPr marL="457200" lvl="0" indent="-381000" algn="l" rtl="0">
                        <a:lnSpc>
                          <a:spcPct val="100000"/>
                        </a:lnSpc>
                        <a:spcBef>
                          <a:spcPts val="0"/>
                        </a:spcBef>
                        <a:spcAft>
                          <a:spcPts val="0"/>
                        </a:spcAft>
                        <a:buClr>
                          <a:srgbClr val="0F1115"/>
                        </a:buClr>
                        <a:buSzPts val="2400"/>
                        <a:buFont typeface="Roboto"/>
                        <a:buChar char="●"/>
                      </a:pPr>
                      <a:r>
                        <a:rPr lang="en-US" sz="2400" b="1">
                          <a:solidFill>
                            <a:schemeClr val="dk1"/>
                          </a:solidFill>
                        </a:rPr>
                        <a:t>Volunteer opportunities</a:t>
                      </a:r>
                      <a:r>
                        <a:rPr lang="en-US" sz="2400">
                          <a:solidFill>
                            <a:schemeClr val="dk1"/>
                          </a:solidFill>
                        </a:rPr>
                        <a:t> to strengthen communities</a:t>
                      </a:r>
                      <a:br>
                        <a:rPr lang="en-US" sz="2400">
                          <a:solidFill>
                            <a:schemeClr val="dk1"/>
                          </a:solidFill>
                        </a:rPr>
                      </a:br>
                      <a:endParaRPr sz="1200">
                        <a:solidFill>
                          <a:schemeClr val="dk1"/>
                        </a:solidFill>
                      </a:endParaRPr>
                    </a:p>
                    <a:p>
                      <a:pPr marL="457200" lvl="0" indent="-381000" algn="l" rtl="0">
                        <a:lnSpc>
                          <a:spcPct val="100000"/>
                        </a:lnSpc>
                        <a:spcBef>
                          <a:spcPts val="0"/>
                        </a:spcBef>
                        <a:spcAft>
                          <a:spcPts val="0"/>
                        </a:spcAft>
                        <a:buClr>
                          <a:srgbClr val="0F1115"/>
                        </a:buClr>
                        <a:buSzPts val="2400"/>
                        <a:buFont typeface="Roboto"/>
                        <a:buChar char="●"/>
                      </a:pPr>
                      <a:r>
                        <a:rPr lang="en-US" sz="2400" b="1">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Focuses </a:t>
                      </a:r>
                      <a:r>
                        <a:rPr lang="en-US" sz="24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rPr>
                        <a:t>on needs, resources, and activities</a:t>
                      </a:r>
                      <a:endParaRPr sz="2400">
                        <a:solidFill>
                          <a:srgbClr val="0F1115"/>
                        </a:solidFill>
                        <a:latin typeface="Roboto"/>
                        <a:ea typeface="Roboto"/>
                        <a:cs typeface="Roboto"/>
                        <a:sym typeface="Roboto"/>
                      </a:endParaRPr>
                    </a:p>
                  </a:txBody>
                  <a:tcPr marL="91425" marR="91425" marT="91425" marB="91425"/>
                </a:tc>
                <a:tc>
                  <a:txBody>
                    <a:bodyPr/>
                    <a:lstStyle/>
                    <a:p>
                      <a:pPr marL="0" lvl="0" indent="0" algn="l" rtl="0">
                        <a:lnSpc>
                          <a:spcPct val="100000"/>
                        </a:lnSpc>
                        <a:spcBef>
                          <a:spcPts val="0"/>
                        </a:spcBef>
                        <a:spcAft>
                          <a:spcPts val="0"/>
                        </a:spcAft>
                        <a:buNone/>
                      </a:pPr>
                      <a:r>
                        <a:rPr lang="en-US" sz="2400" b="1">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rPr>
                        <a:t>Collaborate across agencies</a:t>
                      </a:r>
                      <a:r>
                        <a:rPr lang="en-US" sz="24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rPr>
                        <a:t> serving children:</a:t>
                      </a:r>
                      <a:endParaRPr sz="2400">
                        <a:solidFill>
                          <a:schemeClr val="dk1"/>
                        </a:solidFill>
                      </a:endParaRPr>
                    </a:p>
                    <a:p>
                      <a:pPr marL="0" lvl="0" indent="0" algn="l" rtl="0">
                        <a:lnSpc>
                          <a:spcPct val="100000"/>
                        </a:lnSpc>
                        <a:spcBef>
                          <a:spcPts val="0"/>
                        </a:spcBef>
                        <a:spcAft>
                          <a:spcPts val="0"/>
                        </a:spcAft>
                        <a:buNone/>
                      </a:pPr>
                      <a:endParaRPr sz="2400">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a:solidFill>
                            <a:schemeClr val="dk1"/>
                          </a:solidFill>
                        </a:rPr>
                        <a:t>Education</a:t>
                      </a:r>
                      <a:br>
                        <a:rPr lang="en-US" sz="2400">
                          <a:solidFill>
                            <a:schemeClr val="dk1"/>
                          </a:solidFill>
                        </a:rPr>
                      </a:br>
                      <a:endParaRPr sz="1200">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a:solidFill>
                            <a:schemeClr val="dk1"/>
                          </a:solidFill>
                        </a:rPr>
                        <a:t>Medical</a:t>
                      </a:r>
                      <a:br>
                        <a:rPr lang="en-US" sz="2400">
                          <a:solidFill>
                            <a:schemeClr val="dk1"/>
                          </a:solidFill>
                        </a:rPr>
                      </a:br>
                      <a:endParaRPr sz="1200">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a:solidFill>
                            <a:schemeClr val="dk1"/>
                          </a:solidFill>
                        </a:rPr>
                        <a:t>Vocational</a:t>
                      </a:r>
                      <a:br>
                        <a:rPr lang="en-US" sz="2400">
                          <a:solidFill>
                            <a:schemeClr val="dk1"/>
                          </a:solidFill>
                        </a:rPr>
                      </a:br>
                      <a:endParaRPr sz="1200">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a:solidFill>
                            <a:schemeClr val="dk1"/>
                          </a:solidFill>
                        </a:rPr>
                        <a:t>Judicial</a:t>
                      </a:r>
                      <a:endParaRPr sz="240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3804baa1315_1_8802"/>
          <p:cNvSpPr txBox="1">
            <a:spLocks noGrp="1"/>
          </p:cNvSpPr>
          <p:nvPr>
            <p:ph type="title"/>
          </p:nvPr>
        </p:nvSpPr>
        <p:spPr>
          <a:xfrm>
            <a:off x="2241250" y="61072"/>
            <a:ext cx="9132300" cy="9852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3933">
                <a:latin typeface="Arial"/>
                <a:ea typeface="Arial"/>
                <a:cs typeface="Arial"/>
                <a:sym typeface="Arial"/>
              </a:rPr>
              <a:t>Conflict Resolution &amp; Finding Agreement</a:t>
            </a:r>
            <a:endParaRPr sz="3933">
              <a:latin typeface="Arial"/>
              <a:ea typeface="Arial"/>
              <a:cs typeface="Arial"/>
              <a:sym typeface="Arial"/>
            </a:endParaRPr>
          </a:p>
        </p:txBody>
      </p:sp>
      <p:sp>
        <p:nvSpPr>
          <p:cNvPr id="136" name="Google Shape;136;g3804baa1315_1_8802"/>
          <p:cNvSpPr txBox="1">
            <a:spLocks noGrp="1"/>
          </p:cNvSpPr>
          <p:nvPr>
            <p:ph type="body" idx="1"/>
          </p:nvPr>
        </p:nvSpPr>
        <p:spPr>
          <a:xfrm>
            <a:off x="6668825" y="1450925"/>
            <a:ext cx="4578900" cy="4356000"/>
          </a:xfrm>
          <a:prstGeom prst="rect">
            <a:avLst/>
          </a:prstGeom>
        </p:spPr>
        <p:txBody>
          <a:bodyPr spcFirstLastPara="1" wrap="square" lIns="91425" tIns="45700" rIns="91425" bIns="45700" anchor="t" anchorCtr="0">
            <a:noAutofit/>
          </a:bodyPr>
          <a:lstStyle/>
          <a:p>
            <a:pPr marL="0" lvl="0" indent="0" algn="l" rtl="0">
              <a:lnSpc>
                <a:spcPct val="105000"/>
              </a:lnSpc>
              <a:spcBef>
                <a:spcPts val="0"/>
              </a:spcBef>
              <a:spcAft>
                <a:spcPts val="0"/>
              </a:spcAft>
              <a:buNone/>
            </a:pPr>
            <a:r>
              <a:rPr lang="en-US" sz="2400" i="1"/>
              <a:t>What Did Participants Learn?</a:t>
            </a:r>
            <a:endParaRPr sz="2400" i="1"/>
          </a:p>
          <a:p>
            <a:pPr marL="0" lvl="0" indent="0" algn="l" rtl="0">
              <a:lnSpc>
                <a:spcPct val="105000"/>
              </a:lnSpc>
              <a:spcBef>
                <a:spcPts val="0"/>
              </a:spcBef>
              <a:spcAft>
                <a:spcPts val="0"/>
              </a:spcAft>
              <a:buNone/>
            </a:pPr>
            <a:endParaRPr sz="2400" b="0"/>
          </a:p>
          <a:p>
            <a:pPr marL="457200" lvl="0" indent="-381000" algn="l" rtl="0">
              <a:lnSpc>
                <a:spcPct val="105000"/>
              </a:lnSpc>
              <a:spcBef>
                <a:spcPts val="0"/>
              </a:spcBef>
              <a:spcAft>
                <a:spcPts val="0"/>
              </a:spcAft>
              <a:buSzPts val="2400"/>
              <a:buChar char="•"/>
            </a:pPr>
            <a:r>
              <a:rPr lang="en-US" sz="2400" b="0"/>
              <a:t>Communication tools &amp; techniques </a:t>
            </a:r>
            <a:endParaRPr sz="2400" b="0"/>
          </a:p>
          <a:p>
            <a:pPr marL="457200" lvl="0" indent="-381000" algn="l" rtl="0">
              <a:lnSpc>
                <a:spcPct val="105000"/>
              </a:lnSpc>
              <a:spcBef>
                <a:spcPts val="0"/>
              </a:spcBef>
              <a:spcAft>
                <a:spcPts val="0"/>
              </a:spcAft>
              <a:buSzPts val="2400"/>
              <a:buChar char="•"/>
            </a:pPr>
            <a:r>
              <a:rPr lang="en-US" sz="2400" b="0"/>
              <a:t>Practical application through practice </a:t>
            </a:r>
            <a:endParaRPr sz="2400" b="0"/>
          </a:p>
          <a:p>
            <a:pPr marL="457200" lvl="0" indent="-381000" algn="l" rtl="0">
              <a:lnSpc>
                <a:spcPct val="105000"/>
              </a:lnSpc>
              <a:spcBef>
                <a:spcPts val="0"/>
              </a:spcBef>
              <a:spcAft>
                <a:spcPts val="0"/>
              </a:spcAft>
              <a:buSzPts val="2400"/>
              <a:buChar char="•"/>
            </a:pPr>
            <a:r>
              <a:rPr lang="en-US" sz="2400" b="0"/>
              <a:t>Understanding conflict styles and perspectives </a:t>
            </a:r>
            <a:endParaRPr sz="2400" b="0"/>
          </a:p>
          <a:p>
            <a:pPr marL="457200" lvl="0" indent="-381000" algn="l" rtl="0">
              <a:lnSpc>
                <a:spcPct val="105000"/>
              </a:lnSpc>
              <a:spcBef>
                <a:spcPts val="0"/>
              </a:spcBef>
              <a:spcAft>
                <a:spcPts val="0"/>
              </a:spcAft>
              <a:buSzPts val="2400"/>
              <a:buChar char="•"/>
            </a:pPr>
            <a:r>
              <a:rPr lang="en-US" sz="2400" b="0"/>
              <a:t>Personal growth and mindset shifts </a:t>
            </a:r>
            <a:endParaRPr sz="2400" b="0"/>
          </a:p>
          <a:p>
            <a:pPr marL="0" lvl="0" indent="0" algn="l" rtl="0">
              <a:lnSpc>
                <a:spcPct val="105000"/>
              </a:lnSpc>
              <a:spcBef>
                <a:spcPts val="0"/>
              </a:spcBef>
              <a:spcAft>
                <a:spcPts val="0"/>
              </a:spcAft>
              <a:buNone/>
            </a:pPr>
            <a:endParaRPr sz="2400" b="0"/>
          </a:p>
        </p:txBody>
      </p:sp>
      <p:pic>
        <p:nvPicPr>
          <p:cNvPr id="137" name="Google Shape;137;g3804baa1315_1_8802"/>
          <p:cNvPicPr preferRelativeResize="0"/>
          <p:nvPr/>
        </p:nvPicPr>
        <p:blipFill>
          <a:blip r:embed="rId3">
            <a:alphaModFix/>
          </a:blip>
          <a:stretch>
            <a:fillRect/>
          </a:stretch>
        </p:blipFill>
        <p:spPr>
          <a:xfrm>
            <a:off x="546525" y="1450925"/>
            <a:ext cx="5575824" cy="41353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383adf93068_0_0"/>
          <p:cNvSpPr txBox="1">
            <a:spLocks noGrp="1"/>
          </p:cNvSpPr>
          <p:nvPr>
            <p:ph type="title"/>
          </p:nvPr>
        </p:nvSpPr>
        <p:spPr>
          <a:xfrm>
            <a:off x="2047875" y="308922"/>
            <a:ext cx="9132300" cy="9423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21212"/>
              <a:buFont typeface="Arial"/>
              <a:buNone/>
            </a:pPr>
            <a:endParaRPr/>
          </a:p>
          <a:p>
            <a:pPr marL="0" lvl="0" indent="0" algn="ctr" rtl="0">
              <a:spcBef>
                <a:spcPts val="0"/>
              </a:spcBef>
              <a:spcAft>
                <a:spcPts val="0"/>
              </a:spcAft>
              <a:buClr>
                <a:schemeClr val="dk1"/>
              </a:buClr>
              <a:buSzPct val="121212"/>
              <a:buFont typeface="Arial"/>
              <a:buNone/>
            </a:pPr>
            <a:r>
              <a:rPr lang="en-US">
                <a:latin typeface="Arial"/>
                <a:ea typeface="Arial"/>
                <a:cs typeface="Arial"/>
                <a:sym typeface="Arial"/>
              </a:rPr>
              <a:t>Interests &amp; Position</a:t>
            </a:r>
            <a:endParaRPr>
              <a:latin typeface="Arial"/>
              <a:ea typeface="Arial"/>
              <a:cs typeface="Arial"/>
              <a:sym typeface="Arial"/>
            </a:endParaRPr>
          </a:p>
          <a:p>
            <a:pPr marL="0" lvl="0" indent="0" algn="ctr" rtl="0">
              <a:spcBef>
                <a:spcPts val="0"/>
              </a:spcBef>
              <a:spcAft>
                <a:spcPts val="0"/>
              </a:spcAft>
              <a:buClr>
                <a:schemeClr val="dk1"/>
              </a:buClr>
              <a:buSzPct val="121212"/>
              <a:buFont typeface="Arial"/>
              <a:buNone/>
            </a:pPr>
            <a:r>
              <a:rPr lang="en-US">
                <a:latin typeface="Arial"/>
                <a:ea typeface="Arial"/>
                <a:cs typeface="Arial"/>
                <a:sym typeface="Arial"/>
              </a:rPr>
              <a:t>Video</a:t>
            </a:r>
            <a:endParaRPr>
              <a:latin typeface="Arial"/>
              <a:ea typeface="Arial"/>
              <a:cs typeface="Arial"/>
              <a:sym typeface="Arial"/>
            </a:endParaRPr>
          </a:p>
          <a:p>
            <a:pPr marL="0" lvl="0" indent="0" algn="l" rtl="0">
              <a:spcBef>
                <a:spcPts val="0"/>
              </a:spcBef>
              <a:spcAft>
                <a:spcPts val="0"/>
              </a:spcAft>
              <a:buClr>
                <a:schemeClr val="dk1"/>
              </a:buClr>
              <a:buSzPct val="121212"/>
              <a:buFont typeface="Arial"/>
              <a:buNone/>
            </a:pPr>
            <a:endParaRPr/>
          </a:p>
        </p:txBody>
      </p:sp>
      <p:sp>
        <p:nvSpPr>
          <p:cNvPr id="143" name="Google Shape;143;g383adf93068_0_0"/>
          <p:cNvSpPr txBox="1">
            <a:spLocks noGrp="1"/>
          </p:cNvSpPr>
          <p:nvPr>
            <p:ph type="body" idx="1"/>
          </p:nvPr>
        </p:nvSpPr>
        <p:spPr>
          <a:xfrm>
            <a:off x="382150" y="1375511"/>
            <a:ext cx="10902000" cy="488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en-US" u="sng">
                <a:solidFill>
                  <a:schemeClr val="hlink"/>
                </a:solidFill>
                <a:hlinkClick r:id="rId3"/>
              </a:rPr>
              <a:t>YouTube:</a:t>
            </a:r>
            <a:endParaRPr/>
          </a:p>
        </p:txBody>
      </p:sp>
      <p:pic>
        <p:nvPicPr>
          <p:cNvPr id="144" name="Google Shape;144;g383adf93068_0_0" title="Screenshot 2025-09-25 at 8.50.32 AM.png">
            <a:hlinkClick r:id="rId3"/>
          </p:cNvPr>
          <p:cNvPicPr preferRelativeResize="0"/>
          <p:nvPr/>
        </p:nvPicPr>
        <p:blipFill>
          <a:blip r:embed="rId4">
            <a:alphaModFix/>
          </a:blip>
          <a:stretch>
            <a:fillRect/>
          </a:stretch>
        </p:blipFill>
        <p:spPr>
          <a:xfrm>
            <a:off x="609425" y="2101751"/>
            <a:ext cx="6686126" cy="3431226"/>
          </a:xfrm>
          <a:prstGeom prst="rect">
            <a:avLst/>
          </a:prstGeom>
          <a:noFill/>
          <a:ln>
            <a:noFill/>
          </a:ln>
        </p:spPr>
      </p:pic>
      <p:pic>
        <p:nvPicPr>
          <p:cNvPr id="145" name="Google Shape;145;g383adf93068_0_0">
            <a:hlinkClick r:id="rId5"/>
          </p:cNvPr>
          <p:cNvPicPr preferRelativeResize="0"/>
          <p:nvPr/>
        </p:nvPicPr>
        <p:blipFill>
          <a:blip r:embed="rId6">
            <a:alphaModFix/>
          </a:blip>
          <a:stretch>
            <a:fillRect/>
          </a:stretch>
        </p:blipFill>
        <p:spPr>
          <a:xfrm>
            <a:off x="7712250" y="4977950"/>
            <a:ext cx="3734300" cy="1579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38f2e228387_0_39"/>
          <p:cNvSpPr txBox="1">
            <a:spLocks noGrp="1"/>
          </p:cNvSpPr>
          <p:nvPr>
            <p:ph type="title"/>
          </p:nvPr>
        </p:nvSpPr>
        <p:spPr>
          <a:xfrm>
            <a:off x="2241250" y="61072"/>
            <a:ext cx="9132300" cy="985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a:latin typeface="Arial"/>
                <a:ea typeface="Arial"/>
                <a:cs typeface="Arial"/>
                <a:sym typeface="Arial"/>
              </a:rPr>
              <a:t>SPIN - 42 Years of Advocacy</a:t>
            </a:r>
            <a:endParaRPr sz="3600">
              <a:latin typeface="Arial"/>
              <a:ea typeface="Arial"/>
              <a:cs typeface="Arial"/>
              <a:sym typeface="Arial"/>
            </a:endParaRPr>
          </a:p>
        </p:txBody>
      </p:sp>
      <p:sp>
        <p:nvSpPr>
          <p:cNvPr id="152" name="Google Shape;152;g38f2e228387_0_39"/>
          <p:cNvSpPr txBox="1">
            <a:spLocks noGrp="1"/>
          </p:cNvSpPr>
          <p:nvPr>
            <p:ph type="body" idx="1"/>
          </p:nvPr>
        </p:nvSpPr>
        <p:spPr>
          <a:xfrm>
            <a:off x="503500" y="1371925"/>
            <a:ext cx="7969200" cy="4764600"/>
          </a:xfrm>
          <a:prstGeom prst="rect">
            <a:avLst/>
          </a:prstGeom>
        </p:spPr>
        <p:txBody>
          <a:bodyPr spcFirstLastPara="1" wrap="square" lIns="91425" tIns="45700" rIns="91425" bIns="45700" anchor="t" anchorCtr="0">
            <a:noAutofit/>
          </a:bodyPr>
          <a:lstStyle/>
          <a:p>
            <a:pPr marL="0" lvl="0" indent="0" algn="l" rtl="0">
              <a:lnSpc>
                <a:spcPct val="105000"/>
              </a:lnSpc>
              <a:spcBef>
                <a:spcPts val="0"/>
              </a:spcBef>
              <a:spcAft>
                <a:spcPts val="0"/>
              </a:spcAft>
              <a:buClr>
                <a:schemeClr val="dk1"/>
              </a:buClr>
              <a:buSzPts val="852"/>
              <a:buFont typeface="Arial"/>
              <a:buNone/>
            </a:pPr>
            <a:r>
              <a:rPr lang="en-US" sz="2400"/>
              <a:t>Who We Are</a:t>
            </a:r>
            <a:endParaRPr sz="2400"/>
          </a:p>
          <a:p>
            <a:pPr marL="457200" lvl="0" indent="-381000" algn="l" rtl="0">
              <a:lnSpc>
                <a:spcPct val="105000"/>
              </a:lnSpc>
              <a:spcBef>
                <a:spcPts val="0"/>
              </a:spcBef>
              <a:spcAft>
                <a:spcPts val="0"/>
              </a:spcAft>
              <a:buSzPts val="2400"/>
              <a:buChar char="●"/>
            </a:pPr>
            <a:r>
              <a:rPr lang="en-US" sz="2400" b="0"/>
              <a:t>A two-mama team dedicated to empowering families.</a:t>
            </a:r>
            <a:endParaRPr sz="2400" b="0"/>
          </a:p>
          <a:p>
            <a:pPr marL="457200" lvl="0" indent="-381000" algn="l" rtl="0">
              <a:lnSpc>
                <a:spcPct val="105000"/>
              </a:lnSpc>
              <a:spcBef>
                <a:spcPts val="0"/>
              </a:spcBef>
              <a:spcAft>
                <a:spcPts val="0"/>
              </a:spcAft>
              <a:buSzPts val="2400"/>
              <a:buChar char="●"/>
            </a:pPr>
            <a:r>
              <a:rPr lang="en-US" sz="2400" b="0"/>
              <a:t>Susan Rocco – 41 years with SPIN</a:t>
            </a:r>
            <a:endParaRPr sz="2400" b="0"/>
          </a:p>
          <a:p>
            <a:pPr marL="457200" lvl="0" indent="-381000" algn="l" rtl="0">
              <a:lnSpc>
                <a:spcPct val="105000"/>
              </a:lnSpc>
              <a:spcBef>
                <a:spcPts val="0"/>
              </a:spcBef>
              <a:spcAft>
                <a:spcPts val="0"/>
              </a:spcAft>
              <a:buSzPts val="2400"/>
              <a:buChar char="●"/>
            </a:pPr>
            <a:r>
              <a:rPr lang="en-US" sz="2400" b="0"/>
              <a:t>Amanda Kaahanui</a:t>
            </a:r>
            <a:r>
              <a:rPr lang="en-US" sz="2400"/>
              <a:t> </a:t>
            </a:r>
            <a:r>
              <a:rPr lang="en-US" sz="2400" b="0"/>
              <a:t>– 11 years with SPIN</a:t>
            </a:r>
            <a:endParaRPr sz="2400" b="0"/>
          </a:p>
          <a:p>
            <a:pPr marL="0" lvl="0" indent="0" algn="l" rtl="0">
              <a:lnSpc>
                <a:spcPct val="105000"/>
              </a:lnSpc>
              <a:spcBef>
                <a:spcPts val="0"/>
              </a:spcBef>
              <a:spcAft>
                <a:spcPts val="0"/>
              </a:spcAft>
              <a:buSzPts val="852"/>
              <a:buNone/>
            </a:pPr>
            <a:endParaRPr sz="2400"/>
          </a:p>
          <a:p>
            <a:pPr marL="0" lvl="0" indent="0" algn="l" rtl="0">
              <a:lnSpc>
                <a:spcPct val="105000"/>
              </a:lnSpc>
              <a:spcBef>
                <a:spcPts val="0"/>
              </a:spcBef>
              <a:spcAft>
                <a:spcPts val="0"/>
              </a:spcAft>
              <a:buSzPts val="852"/>
              <a:buNone/>
            </a:pPr>
            <a:r>
              <a:rPr lang="en-US" sz="2400"/>
              <a:t>What We Do</a:t>
            </a:r>
            <a:endParaRPr sz="2400"/>
          </a:p>
          <a:p>
            <a:pPr marL="457200" lvl="0" indent="-381000" algn="l" rtl="0">
              <a:lnSpc>
                <a:spcPct val="105000"/>
              </a:lnSpc>
              <a:spcBef>
                <a:spcPts val="0"/>
              </a:spcBef>
              <a:spcAft>
                <a:spcPts val="0"/>
              </a:spcAft>
              <a:buSzPts val="2400"/>
              <a:buChar char="●"/>
            </a:pPr>
            <a:r>
              <a:rPr lang="en-US" sz="2400" b="0"/>
              <a:t>Partner with HIDOE through an annual contract to provide:</a:t>
            </a:r>
            <a:br>
              <a:rPr lang="en-US" sz="2400" b="0"/>
            </a:br>
            <a:endParaRPr sz="2400" b="0"/>
          </a:p>
          <a:p>
            <a:pPr marL="914400" lvl="1" indent="-381000" algn="l" rtl="0">
              <a:lnSpc>
                <a:spcPct val="105000"/>
              </a:lnSpc>
              <a:spcBef>
                <a:spcPts val="0"/>
              </a:spcBef>
              <a:spcAft>
                <a:spcPts val="0"/>
              </a:spcAft>
              <a:buSzPts val="2400"/>
              <a:buChar char="○"/>
            </a:pPr>
            <a:r>
              <a:rPr lang="en-US" sz="2400"/>
              <a:t>Family information and resources</a:t>
            </a:r>
            <a:endParaRPr sz="2400"/>
          </a:p>
          <a:p>
            <a:pPr marL="914400" lvl="1" indent="-381000" algn="l" rtl="0">
              <a:lnSpc>
                <a:spcPct val="105000"/>
              </a:lnSpc>
              <a:spcBef>
                <a:spcPts val="0"/>
              </a:spcBef>
              <a:spcAft>
                <a:spcPts val="0"/>
              </a:spcAft>
              <a:buSzPts val="2400"/>
              <a:buChar char="○"/>
            </a:pPr>
            <a:r>
              <a:rPr lang="en-US" sz="2400"/>
              <a:t>Support for the Advisory Council - SEAC</a:t>
            </a:r>
            <a:endParaRPr sz="2400"/>
          </a:p>
          <a:p>
            <a:pPr marL="914400" lvl="1" indent="-381000" algn="l" rtl="0">
              <a:lnSpc>
                <a:spcPct val="105000"/>
              </a:lnSpc>
              <a:spcBef>
                <a:spcPts val="0"/>
              </a:spcBef>
              <a:spcAft>
                <a:spcPts val="0"/>
              </a:spcAft>
              <a:buSzPts val="2400"/>
              <a:buChar char="○"/>
            </a:pPr>
            <a:r>
              <a:rPr lang="en-US" sz="2400"/>
              <a:t>An annual statewide parent conference</a:t>
            </a:r>
            <a:endParaRPr sz="2400" b="0"/>
          </a:p>
        </p:txBody>
      </p:sp>
      <p:pic>
        <p:nvPicPr>
          <p:cNvPr id="153" name="Google Shape;153;g38f2e228387_0_39"/>
          <p:cNvPicPr preferRelativeResize="0"/>
          <p:nvPr/>
        </p:nvPicPr>
        <p:blipFill>
          <a:blip r:embed="rId3">
            <a:alphaModFix/>
          </a:blip>
          <a:stretch>
            <a:fillRect/>
          </a:stretch>
        </p:blipFill>
        <p:spPr>
          <a:xfrm>
            <a:off x="8926400" y="1948675"/>
            <a:ext cx="2447150" cy="2960650"/>
          </a:xfrm>
          <a:prstGeom prst="rect">
            <a:avLst/>
          </a:prstGeom>
          <a:noFill/>
          <a:ln>
            <a:noFill/>
          </a:ln>
        </p:spPr>
      </p:pic>
      <p:sp>
        <p:nvSpPr>
          <p:cNvPr id="154" name="Google Shape;154;g38f2e228387_0_39"/>
          <p:cNvSpPr txBox="1"/>
          <p:nvPr/>
        </p:nvSpPr>
        <p:spPr>
          <a:xfrm>
            <a:off x="3515325" y="6328300"/>
            <a:ext cx="4830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u="sng">
                <a:solidFill>
                  <a:schemeClr val="hlink"/>
                </a:solidFill>
                <a:hlinkClick r:id="rId4"/>
              </a:rPr>
              <a:t>https://spinhawaii.org/</a:t>
            </a:r>
            <a:r>
              <a:rPr lang="en-US" sz="1600"/>
              <a:t>; </a:t>
            </a:r>
            <a:r>
              <a:rPr lang="en-US" sz="1600" u="sng">
                <a:solidFill>
                  <a:schemeClr val="hlink"/>
                </a:solidFill>
                <a:hlinkClick r:id="rId5"/>
              </a:rPr>
              <a:t>https://spinconference.org/</a:t>
            </a:r>
            <a:r>
              <a:rPr lang="en-US" sz="1600">
                <a:solidFill>
                  <a:schemeClr val="dk1"/>
                </a:solidFill>
              </a:rPr>
              <a:t> </a:t>
            </a:r>
            <a:endParaRPr sz="1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37f686192d2_2_0"/>
          <p:cNvSpPr txBox="1">
            <a:spLocks noGrp="1"/>
          </p:cNvSpPr>
          <p:nvPr>
            <p:ph type="title"/>
          </p:nvPr>
        </p:nvSpPr>
        <p:spPr>
          <a:xfrm>
            <a:off x="2340025" y="112825"/>
            <a:ext cx="8995800" cy="859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Play"/>
              <a:buNone/>
            </a:pPr>
            <a:r>
              <a:rPr lang="en-US" sz="3600">
                <a:latin typeface="Arial"/>
                <a:ea typeface="Arial"/>
                <a:cs typeface="Arial"/>
                <a:sym typeface="Arial"/>
              </a:rPr>
              <a:t>Infographics </a:t>
            </a:r>
            <a:endParaRPr sz="3600">
              <a:latin typeface="Arial"/>
              <a:ea typeface="Arial"/>
              <a:cs typeface="Arial"/>
              <a:sym typeface="Arial"/>
            </a:endParaRPr>
          </a:p>
        </p:txBody>
      </p:sp>
      <p:sp>
        <p:nvSpPr>
          <p:cNvPr id="161" name="Google Shape;161;g37f686192d2_2_0"/>
          <p:cNvSpPr txBox="1">
            <a:spLocks noGrp="1"/>
          </p:cNvSpPr>
          <p:nvPr>
            <p:ph type="body" idx="2"/>
          </p:nvPr>
        </p:nvSpPr>
        <p:spPr>
          <a:xfrm>
            <a:off x="1557050" y="972025"/>
            <a:ext cx="9778800" cy="1086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b="0"/>
              <a:t>Partner with HIDOE to develop infographics to help parents better understand the special education process and rights. </a:t>
            </a:r>
            <a:endParaRPr b="0"/>
          </a:p>
        </p:txBody>
      </p:sp>
      <p:sp>
        <p:nvSpPr>
          <p:cNvPr id="162" name="Google Shape;162;g37f686192d2_2_0"/>
          <p:cNvSpPr txBox="1"/>
          <p:nvPr/>
        </p:nvSpPr>
        <p:spPr>
          <a:xfrm>
            <a:off x="2105825" y="63054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https://spinhawaii.org/infographics/</a:t>
            </a:r>
            <a:endParaRPr/>
          </a:p>
        </p:txBody>
      </p:sp>
      <p:pic>
        <p:nvPicPr>
          <p:cNvPr id="163" name="Google Shape;163;g37f686192d2_2_0"/>
          <p:cNvPicPr preferRelativeResize="0"/>
          <p:nvPr/>
        </p:nvPicPr>
        <p:blipFill>
          <a:blip r:embed="rId3">
            <a:alphaModFix/>
          </a:blip>
          <a:stretch>
            <a:fillRect/>
          </a:stretch>
        </p:blipFill>
        <p:spPr>
          <a:xfrm>
            <a:off x="1469375" y="2158944"/>
            <a:ext cx="2932218" cy="3784695"/>
          </a:xfrm>
          <a:prstGeom prst="rect">
            <a:avLst/>
          </a:prstGeom>
          <a:noFill/>
          <a:ln>
            <a:noFill/>
          </a:ln>
        </p:spPr>
      </p:pic>
      <p:pic>
        <p:nvPicPr>
          <p:cNvPr id="164" name="Google Shape;164;g37f686192d2_2_0"/>
          <p:cNvPicPr preferRelativeResize="0"/>
          <p:nvPr/>
        </p:nvPicPr>
        <p:blipFill>
          <a:blip r:embed="rId4">
            <a:alphaModFix/>
          </a:blip>
          <a:stretch>
            <a:fillRect/>
          </a:stretch>
        </p:blipFill>
        <p:spPr>
          <a:xfrm>
            <a:off x="4764072" y="2058026"/>
            <a:ext cx="3228331" cy="3965732"/>
          </a:xfrm>
          <a:prstGeom prst="rect">
            <a:avLst/>
          </a:prstGeom>
          <a:noFill/>
          <a:ln>
            <a:noFill/>
          </a:ln>
        </p:spPr>
      </p:pic>
      <p:pic>
        <p:nvPicPr>
          <p:cNvPr id="165" name="Google Shape;165;g37f686192d2_2_0"/>
          <p:cNvPicPr preferRelativeResize="0"/>
          <p:nvPr/>
        </p:nvPicPr>
        <p:blipFill>
          <a:blip r:embed="rId5">
            <a:alphaModFix/>
          </a:blip>
          <a:stretch>
            <a:fillRect/>
          </a:stretch>
        </p:blipFill>
        <p:spPr>
          <a:xfrm>
            <a:off x="8120090" y="2058025"/>
            <a:ext cx="3402734" cy="41042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5"/>
          <p:cNvSpPr txBox="1">
            <a:spLocks noGrp="1"/>
          </p:cNvSpPr>
          <p:nvPr>
            <p:ph type="title"/>
          </p:nvPr>
        </p:nvSpPr>
        <p:spPr>
          <a:xfrm>
            <a:off x="2044489" y="191044"/>
            <a:ext cx="3932100" cy="16002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200"/>
              <a:buFont typeface="Play"/>
              <a:buNone/>
            </a:pPr>
            <a:r>
              <a:rPr lang="en-US">
                <a:latin typeface="Arial"/>
                <a:ea typeface="Arial"/>
                <a:cs typeface="Arial"/>
                <a:sym typeface="Arial"/>
              </a:rPr>
              <a:t>Resolving Disagreements Through Mediation</a:t>
            </a:r>
            <a:endParaRPr>
              <a:latin typeface="Arial"/>
              <a:ea typeface="Arial"/>
              <a:cs typeface="Arial"/>
              <a:sym typeface="Arial"/>
            </a:endParaRPr>
          </a:p>
        </p:txBody>
      </p:sp>
      <p:sp>
        <p:nvSpPr>
          <p:cNvPr id="171" name="Google Shape;171;p5"/>
          <p:cNvSpPr txBox="1">
            <a:spLocks noGrp="1"/>
          </p:cNvSpPr>
          <p:nvPr>
            <p:ph type="body" idx="2"/>
          </p:nvPr>
        </p:nvSpPr>
        <p:spPr>
          <a:xfrm>
            <a:off x="196800" y="2074375"/>
            <a:ext cx="5779800" cy="3771900"/>
          </a:xfrm>
          <a:prstGeom prst="rect">
            <a:avLst/>
          </a:prstGeom>
          <a:noFill/>
          <a:ln>
            <a:noFill/>
          </a:ln>
        </p:spPr>
        <p:txBody>
          <a:bodyPr spcFirstLastPara="1" wrap="square" lIns="91425" tIns="45700" rIns="91425" bIns="45700" anchor="t" anchorCtr="0">
            <a:noAutofit/>
          </a:bodyPr>
          <a:lstStyle/>
          <a:p>
            <a:pPr marL="203200" lvl="0" indent="0" algn="l" rtl="0">
              <a:lnSpc>
                <a:spcPct val="90000"/>
              </a:lnSpc>
              <a:spcBef>
                <a:spcPts val="0"/>
              </a:spcBef>
              <a:spcAft>
                <a:spcPts val="0"/>
              </a:spcAft>
              <a:buClr>
                <a:schemeClr val="dk1"/>
              </a:buClr>
              <a:buSzPts val="3200"/>
              <a:buNone/>
            </a:pPr>
            <a:r>
              <a:rPr lang="en-US" b="0"/>
              <a:t>Mediation can be confusing for families unfamiliar with the process. Developing clear, visual infographics helps parents understand what mediation is, how to access it, and the benefits it offers. By simplifying complex information, these tools empower parents to participate confidently, make informed decisions, and work collaboratively with schools to resolve special education concerns.</a:t>
            </a:r>
            <a:endParaRPr b="0"/>
          </a:p>
        </p:txBody>
      </p:sp>
      <p:pic>
        <p:nvPicPr>
          <p:cNvPr id="172" name="Google Shape;172;p5" title="Mediation.png"/>
          <p:cNvPicPr preferRelativeResize="0"/>
          <p:nvPr/>
        </p:nvPicPr>
        <p:blipFill>
          <a:blip r:embed="rId3">
            <a:alphaModFix/>
          </a:blip>
          <a:stretch>
            <a:fillRect/>
          </a:stretch>
        </p:blipFill>
        <p:spPr>
          <a:xfrm>
            <a:off x="6238000" y="191050"/>
            <a:ext cx="5005557" cy="6475899"/>
          </a:xfrm>
          <a:prstGeom prst="rect">
            <a:avLst/>
          </a:prstGeom>
          <a:noFill/>
          <a:ln>
            <a:noFill/>
          </a:ln>
        </p:spPr>
      </p:pic>
      <p:sp>
        <p:nvSpPr>
          <p:cNvPr id="173" name="Google Shape;173;p5"/>
          <p:cNvSpPr txBox="1"/>
          <p:nvPr/>
        </p:nvSpPr>
        <p:spPr>
          <a:xfrm>
            <a:off x="2222850" y="6266750"/>
            <a:ext cx="357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https://spinhawaii.org/school-collection/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6"/>
          <p:cNvSpPr txBox="1">
            <a:spLocks noGrp="1"/>
          </p:cNvSpPr>
          <p:nvPr>
            <p:ph type="title"/>
          </p:nvPr>
        </p:nvSpPr>
        <p:spPr>
          <a:xfrm>
            <a:off x="1994650" y="296401"/>
            <a:ext cx="3932100" cy="1386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80"/>
              <a:buFont typeface="Play"/>
              <a:buNone/>
            </a:pPr>
            <a:r>
              <a:rPr lang="en-US" sz="3680">
                <a:latin typeface="Arial"/>
                <a:ea typeface="Arial"/>
                <a:cs typeface="Arial"/>
                <a:sym typeface="Arial"/>
              </a:rPr>
              <a:t>Written State Complaint </a:t>
            </a:r>
            <a:endParaRPr sz="3680">
              <a:latin typeface="Arial"/>
              <a:ea typeface="Arial"/>
              <a:cs typeface="Arial"/>
              <a:sym typeface="Arial"/>
            </a:endParaRPr>
          </a:p>
        </p:txBody>
      </p:sp>
      <p:sp>
        <p:nvSpPr>
          <p:cNvPr id="179" name="Google Shape;179;p6"/>
          <p:cNvSpPr txBox="1">
            <a:spLocks noGrp="1"/>
          </p:cNvSpPr>
          <p:nvPr>
            <p:ph type="body" idx="2"/>
          </p:nvPr>
        </p:nvSpPr>
        <p:spPr>
          <a:xfrm>
            <a:off x="237850" y="1905625"/>
            <a:ext cx="5688900" cy="395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b="0"/>
              <a:t>Filing a state written complaint can be complex and overwhelming for parents. SPIN’s infographic breaks down the process visually, showing step-by-step instructions, key timelines, and important considerations. By simplifying this information, parents can navigate the complaint process with confidence, ensuring their child’s rights are protected and that they can actively participate in resolving issues.</a:t>
            </a:r>
            <a:endParaRPr b="0"/>
          </a:p>
        </p:txBody>
      </p:sp>
      <p:pic>
        <p:nvPicPr>
          <p:cNvPr id="180" name="Google Shape;180;p6" title="Written Complaint.png"/>
          <p:cNvPicPr preferRelativeResize="0"/>
          <p:nvPr/>
        </p:nvPicPr>
        <p:blipFill>
          <a:blip r:embed="rId3">
            <a:alphaModFix/>
          </a:blip>
          <a:stretch>
            <a:fillRect/>
          </a:stretch>
        </p:blipFill>
        <p:spPr>
          <a:xfrm>
            <a:off x="6208100" y="0"/>
            <a:ext cx="5147971" cy="6660152"/>
          </a:xfrm>
          <a:prstGeom prst="rect">
            <a:avLst/>
          </a:prstGeom>
          <a:noFill/>
          <a:ln>
            <a:noFill/>
          </a:ln>
        </p:spPr>
      </p:pic>
      <p:sp>
        <p:nvSpPr>
          <p:cNvPr id="181" name="Google Shape;181;p6"/>
          <p:cNvSpPr txBox="1"/>
          <p:nvPr/>
        </p:nvSpPr>
        <p:spPr>
          <a:xfrm>
            <a:off x="2119400" y="6259950"/>
            <a:ext cx="408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https://spinhawaii.org/school-collection/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3804baa1315_1_8765"/>
          <p:cNvSpPr txBox="1">
            <a:spLocks noGrp="1"/>
          </p:cNvSpPr>
          <p:nvPr>
            <p:ph type="title"/>
          </p:nvPr>
        </p:nvSpPr>
        <p:spPr>
          <a:xfrm>
            <a:off x="2089350" y="299202"/>
            <a:ext cx="3932100" cy="1623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latin typeface="Arial"/>
                <a:ea typeface="Arial"/>
                <a:cs typeface="Arial"/>
                <a:sym typeface="Arial"/>
              </a:rPr>
              <a:t>Infographic Development at SEAC Meetings</a:t>
            </a:r>
            <a:endParaRPr>
              <a:latin typeface="Arial"/>
              <a:ea typeface="Arial"/>
              <a:cs typeface="Arial"/>
              <a:sym typeface="Arial"/>
            </a:endParaRPr>
          </a:p>
        </p:txBody>
      </p:sp>
      <p:sp>
        <p:nvSpPr>
          <p:cNvPr id="188" name="Google Shape;188;g3804baa1315_1_8765"/>
          <p:cNvSpPr txBox="1">
            <a:spLocks noGrp="1"/>
          </p:cNvSpPr>
          <p:nvPr>
            <p:ph type="body" idx="2"/>
          </p:nvPr>
        </p:nvSpPr>
        <p:spPr>
          <a:xfrm>
            <a:off x="342625" y="2298386"/>
            <a:ext cx="5223300" cy="3192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b="0"/>
              <a:t>During monthly SEAC meetings, members and guests collaborate to develop infographics that address issues important to families. These visual tools simplify complex information, making it easier for parents to understand their rights, navigate special education processes, and access support.</a:t>
            </a:r>
            <a:endParaRPr b="0"/>
          </a:p>
          <a:p>
            <a:pPr marL="0" lvl="0" indent="0" algn="l" rtl="0">
              <a:spcBef>
                <a:spcPts val="1000"/>
              </a:spcBef>
              <a:spcAft>
                <a:spcPts val="0"/>
              </a:spcAft>
              <a:buNone/>
            </a:pPr>
            <a:endParaRPr b="0"/>
          </a:p>
        </p:txBody>
      </p:sp>
      <p:pic>
        <p:nvPicPr>
          <p:cNvPr id="189" name="Google Shape;189;g3804baa1315_1_8765"/>
          <p:cNvPicPr preferRelativeResize="0"/>
          <p:nvPr/>
        </p:nvPicPr>
        <p:blipFill>
          <a:blip r:embed="rId3">
            <a:alphaModFix/>
          </a:blip>
          <a:stretch>
            <a:fillRect/>
          </a:stretch>
        </p:blipFill>
        <p:spPr>
          <a:xfrm>
            <a:off x="6253025" y="74200"/>
            <a:ext cx="5051699" cy="3193050"/>
          </a:xfrm>
          <a:prstGeom prst="rect">
            <a:avLst/>
          </a:prstGeom>
          <a:noFill/>
          <a:ln>
            <a:noFill/>
          </a:ln>
        </p:spPr>
      </p:pic>
      <p:pic>
        <p:nvPicPr>
          <p:cNvPr id="190" name="Google Shape;190;g3804baa1315_1_8765"/>
          <p:cNvPicPr preferRelativeResize="0"/>
          <p:nvPr/>
        </p:nvPicPr>
        <p:blipFill rotWithShape="1">
          <a:blip r:embed="rId4">
            <a:alphaModFix/>
          </a:blip>
          <a:srcRect l="51380"/>
          <a:stretch/>
        </p:blipFill>
        <p:spPr>
          <a:xfrm>
            <a:off x="8636744" y="3267250"/>
            <a:ext cx="2698305" cy="3477650"/>
          </a:xfrm>
          <a:prstGeom prst="rect">
            <a:avLst/>
          </a:prstGeom>
          <a:noFill/>
          <a:ln>
            <a:noFill/>
          </a:ln>
        </p:spPr>
      </p:pic>
      <p:sp>
        <p:nvSpPr>
          <p:cNvPr id="191" name="Google Shape;191;g3804baa1315_1_8765"/>
          <p:cNvSpPr txBox="1"/>
          <p:nvPr/>
        </p:nvSpPr>
        <p:spPr>
          <a:xfrm>
            <a:off x="2089350" y="6259975"/>
            <a:ext cx="328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https://seac-hawaii.org/infographics/</a:t>
            </a:r>
            <a:endParaRPr/>
          </a:p>
        </p:txBody>
      </p:sp>
      <p:pic>
        <p:nvPicPr>
          <p:cNvPr id="192" name="Google Shape;192;g3804baa1315_1_8765"/>
          <p:cNvPicPr preferRelativeResize="0"/>
          <p:nvPr/>
        </p:nvPicPr>
        <p:blipFill>
          <a:blip r:embed="rId5">
            <a:alphaModFix/>
          </a:blip>
          <a:stretch>
            <a:fillRect/>
          </a:stretch>
        </p:blipFill>
        <p:spPr>
          <a:xfrm>
            <a:off x="6253025" y="5049475"/>
            <a:ext cx="2375438" cy="1808525"/>
          </a:xfrm>
          <a:prstGeom prst="rect">
            <a:avLst/>
          </a:prstGeom>
          <a:noFill/>
          <a:ln>
            <a:noFill/>
          </a:ln>
        </p:spPr>
      </p:pic>
      <p:pic>
        <p:nvPicPr>
          <p:cNvPr id="193" name="Google Shape;193;g3804baa1315_1_8765"/>
          <p:cNvPicPr preferRelativeResize="0"/>
          <p:nvPr/>
        </p:nvPicPr>
        <p:blipFill>
          <a:blip r:embed="rId6">
            <a:alphaModFix/>
          </a:blip>
          <a:stretch>
            <a:fillRect/>
          </a:stretch>
        </p:blipFill>
        <p:spPr>
          <a:xfrm>
            <a:off x="6253025" y="3266825"/>
            <a:ext cx="2383725" cy="184231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3892f3e4d0d_0_29"/>
          <p:cNvSpPr txBox="1">
            <a:spLocks noGrp="1"/>
          </p:cNvSpPr>
          <p:nvPr>
            <p:ph type="title"/>
          </p:nvPr>
        </p:nvSpPr>
        <p:spPr>
          <a:xfrm>
            <a:off x="2089350" y="151550"/>
            <a:ext cx="9182100" cy="9531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latin typeface="Arial"/>
                <a:ea typeface="Arial"/>
                <a:cs typeface="Arial"/>
                <a:sym typeface="Arial"/>
              </a:rPr>
              <a:t>State Performance Plan/Annual Performance Report Engagement</a:t>
            </a:r>
            <a:endParaRPr>
              <a:latin typeface="Arial"/>
              <a:ea typeface="Arial"/>
              <a:cs typeface="Arial"/>
              <a:sym typeface="Arial"/>
            </a:endParaRPr>
          </a:p>
        </p:txBody>
      </p:sp>
      <p:sp>
        <p:nvSpPr>
          <p:cNvPr id="200" name="Google Shape;200;g3892f3e4d0d_0_29"/>
          <p:cNvSpPr txBox="1">
            <a:spLocks noGrp="1"/>
          </p:cNvSpPr>
          <p:nvPr>
            <p:ph type="body" idx="2"/>
          </p:nvPr>
        </p:nvSpPr>
        <p:spPr>
          <a:xfrm>
            <a:off x="293400" y="1473563"/>
            <a:ext cx="7614600" cy="44175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0"/>
              <a:t>HIDOE engages educational partners through multiple avenues:</a:t>
            </a:r>
            <a:endParaRPr b="0"/>
          </a:p>
          <a:p>
            <a:pPr marL="457200" lvl="0" indent="-381000" algn="l" rtl="0">
              <a:lnSpc>
                <a:spcPct val="100000"/>
              </a:lnSpc>
              <a:spcBef>
                <a:spcPts val="0"/>
              </a:spcBef>
              <a:spcAft>
                <a:spcPts val="0"/>
              </a:spcAft>
              <a:buSzPts val="2400"/>
              <a:buChar char="●"/>
            </a:pPr>
            <a:r>
              <a:rPr lang="en-US" b="0"/>
              <a:t>Ongoing monthly SEAC meetings </a:t>
            </a:r>
            <a:endParaRPr b="0"/>
          </a:p>
          <a:p>
            <a:pPr marL="457200" lvl="0" indent="-381000" algn="l" rtl="0">
              <a:lnSpc>
                <a:spcPct val="100000"/>
              </a:lnSpc>
              <a:spcBef>
                <a:spcPts val="0"/>
              </a:spcBef>
              <a:spcAft>
                <a:spcPts val="0"/>
              </a:spcAft>
              <a:buSzPts val="2400"/>
              <a:buChar char="●"/>
            </a:pPr>
            <a:r>
              <a:rPr lang="en-US" b="0"/>
              <a:t>Annual full-day engagement meeting where partners review SPP/APR indicator data and provide feedback on improvement strategies.</a:t>
            </a:r>
            <a:endParaRPr b="0"/>
          </a:p>
          <a:p>
            <a:pPr marL="0" lvl="0" indent="0" algn="l" rtl="0">
              <a:lnSpc>
                <a:spcPct val="100000"/>
              </a:lnSpc>
              <a:spcBef>
                <a:spcPts val="0"/>
              </a:spcBef>
              <a:spcAft>
                <a:spcPts val="0"/>
              </a:spcAft>
              <a:buNone/>
            </a:pPr>
            <a:endParaRPr b="0"/>
          </a:p>
          <a:p>
            <a:pPr marL="0" lvl="0" indent="0" algn="l" rtl="0">
              <a:lnSpc>
                <a:spcPct val="100000"/>
              </a:lnSpc>
              <a:spcBef>
                <a:spcPts val="0"/>
              </a:spcBef>
              <a:spcAft>
                <a:spcPts val="0"/>
              </a:spcAft>
              <a:buNone/>
            </a:pPr>
            <a:r>
              <a:rPr lang="en-US" b="0"/>
              <a:t>For each indicator, infographics are developed to simplify complex data, helping both parents and educational partners understand the information and actively participate in discussions and decision-making.</a:t>
            </a:r>
            <a:endParaRPr sz="2600" b="0"/>
          </a:p>
        </p:txBody>
      </p:sp>
      <p:sp>
        <p:nvSpPr>
          <p:cNvPr id="201" name="Google Shape;201;g3892f3e4d0d_0_29"/>
          <p:cNvSpPr txBox="1"/>
          <p:nvPr/>
        </p:nvSpPr>
        <p:spPr>
          <a:xfrm>
            <a:off x="2335450" y="6259975"/>
            <a:ext cx="328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https://seac-hawaii.org/infographics/</a:t>
            </a:r>
            <a:endParaRPr/>
          </a:p>
        </p:txBody>
      </p:sp>
      <p:pic>
        <p:nvPicPr>
          <p:cNvPr id="202" name="Google Shape;202;g3892f3e4d0d_0_29"/>
          <p:cNvPicPr preferRelativeResize="0"/>
          <p:nvPr/>
        </p:nvPicPr>
        <p:blipFill>
          <a:blip r:embed="rId3">
            <a:alphaModFix/>
          </a:blip>
          <a:stretch>
            <a:fillRect/>
          </a:stretch>
        </p:blipFill>
        <p:spPr>
          <a:xfrm>
            <a:off x="7683025" y="1832075"/>
            <a:ext cx="3979201" cy="482809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3"/>
          <p:cNvSpPr txBox="1">
            <a:spLocks noGrp="1"/>
          </p:cNvSpPr>
          <p:nvPr>
            <p:ph type="title"/>
          </p:nvPr>
        </p:nvSpPr>
        <p:spPr>
          <a:xfrm>
            <a:off x="2065866" y="194939"/>
            <a:ext cx="911432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latin typeface="Arial"/>
                <a:ea typeface="Arial"/>
                <a:cs typeface="Arial"/>
                <a:sym typeface="Arial"/>
              </a:rPr>
              <a:t>Session Description </a:t>
            </a:r>
            <a:endParaRPr>
              <a:latin typeface="Arial"/>
              <a:ea typeface="Arial"/>
              <a:cs typeface="Arial"/>
              <a:sym typeface="Arial"/>
            </a:endParaRPr>
          </a:p>
        </p:txBody>
      </p:sp>
      <p:sp>
        <p:nvSpPr>
          <p:cNvPr id="69" name="Google Shape;69;p3"/>
          <p:cNvSpPr txBox="1">
            <a:spLocks noGrp="1"/>
          </p:cNvSpPr>
          <p:nvPr>
            <p:ph type="body" idx="1"/>
          </p:nvPr>
        </p:nvSpPr>
        <p:spPr>
          <a:xfrm>
            <a:off x="399500" y="1430099"/>
            <a:ext cx="10902000" cy="4659000"/>
          </a:xfrm>
          <a:prstGeom prst="rect">
            <a:avLst/>
          </a:prstGeom>
          <a:noFill/>
          <a:ln>
            <a:noFill/>
          </a:ln>
        </p:spPr>
        <p:txBody>
          <a:bodyPr spcFirstLastPara="1" wrap="square" lIns="91425" tIns="45700" rIns="91425" bIns="45700" anchor="t" anchorCtr="0">
            <a:noAutofit/>
          </a:bodyPr>
          <a:lstStyle/>
          <a:p>
            <a:pPr marL="228600" lvl="0" indent="0" algn="l" rtl="0">
              <a:lnSpc>
                <a:spcPct val="80000"/>
              </a:lnSpc>
              <a:spcBef>
                <a:spcPts val="0"/>
              </a:spcBef>
              <a:spcAft>
                <a:spcPts val="0"/>
              </a:spcAft>
              <a:buClr>
                <a:schemeClr val="dk1"/>
              </a:buClr>
              <a:buSzPts val="2250"/>
              <a:buNone/>
            </a:pPr>
            <a:r>
              <a:rPr lang="en-US" sz="2450" b="0" dirty="0"/>
              <a:t>This session will explore the </a:t>
            </a:r>
            <a:r>
              <a:rPr lang="en-US" sz="2400" b="0" dirty="0" err="1"/>
              <a:t>Hawaiʻi</a:t>
            </a:r>
            <a:r>
              <a:rPr lang="en-US" sz="2400" b="0" dirty="0"/>
              <a:t> </a:t>
            </a:r>
            <a:r>
              <a:rPr lang="en-US" sz="2450" b="0" dirty="0"/>
              <a:t>State Department of Education’s (HIDOE) journey and innovative efforts to enhance its Dispute Resolution System by engaging educational partners and community organizations. HIDOE has transformed its approach to conflict resolution by leveraging alternative collaborative dispute resolution methods, such as IEP facilitation, mediation, and conflict resolution training for staff and parents. </a:t>
            </a:r>
            <a:endParaRPr sz="2450" b="0" dirty="0"/>
          </a:p>
          <a:p>
            <a:pPr marL="228600" lvl="0" indent="0" algn="l" rtl="0">
              <a:lnSpc>
                <a:spcPct val="80000"/>
              </a:lnSpc>
              <a:spcBef>
                <a:spcPts val="0"/>
              </a:spcBef>
              <a:spcAft>
                <a:spcPts val="0"/>
              </a:spcAft>
              <a:buClr>
                <a:schemeClr val="dk1"/>
              </a:buClr>
              <a:buSzPts val="2250"/>
              <a:buNone/>
            </a:pPr>
            <a:endParaRPr sz="2450" b="0" dirty="0"/>
          </a:p>
          <a:p>
            <a:pPr marL="228600" lvl="0" indent="0" algn="l" rtl="0">
              <a:lnSpc>
                <a:spcPct val="80000"/>
              </a:lnSpc>
              <a:spcBef>
                <a:spcPts val="0"/>
              </a:spcBef>
              <a:spcAft>
                <a:spcPts val="0"/>
              </a:spcAft>
              <a:buClr>
                <a:schemeClr val="dk1"/>
              </a:buClr>
              <a:buSzPts val="2250"/>
              <a:buNone/>
            </a:pPr>
            <a:r>
              <a:rPr lang="en-US" sz="2450" b="0" dirty="0"/>
              <a:t>The presentation will be facilitated by HIDOE’s Monitoring and Compliance Branch in collaboration with the Special Education Advisory Council (SEAC). HIDOE’s journey in improving its Dispute Resolution System highlights the power of community engagement, cross-sector collaboration, and culturally sensitive practices. HIDOE has created a more inclusive and effective system for resolving conflicts through educational outreach, training, and integrating alternative dispute resolution options. </a:t>
            </a:r>
            <a:endParaRPr sz="2450" b="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38f2e228387_0_1"/>
          <p:cNvSpPr txBox="1">
            <a:spLocks noGrp="1"/>
          </p:cNvSpPr>
          <p:nvPr>
            <p:ph type="title"/>
          </p:nvPr>
        </p:nvSpPr>
        <p:spPr>
          <a:xfrm>
            <a:off x="2443425" y="71000"/>
            <a:ext cx="8311200" cy="1049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Co-Training with HIDOE Staff </a:t>
            </a:r>
            <a:endParaRPr sz="3600">
              <a:latin typeface="Arial"/>
              <a:ea typeface="Arial"/>
              <a:cs typeface="Arial"/>
              <a:sym typeface="Arial"/>
            </a:endParaRPr>
          </a:p>
        </p:txBody>
      </p:sp>
      <p:sp>
        <p:nvSpPr>
          <p:cNvPr id="209" name="Google Shape;209;g38f2e228387_0_1"/>
          <p:cNvSpPr txBox="1">
            <a:spLocks noGrp="1"/>
          </p:cNvSpPr>
          <p:nvPr>
            <p:ph type="body" idx="2"/>
          </p:nvPr>
        </p:nvSpPr>
        <p:spPr>
          <a:xfrm>
            <a:off x="452600" y="1384400"/>
            <a:ext cx="11113200" cy="4760700"/>
          </a:xfrm>
          <a:prstGeom prst="rect">
            <a:avLst/>
          </a:prstGeom>
        </p:spPr>
        <p:txBody>
          <a:bodyPr spcFirstLastPara="1" wrap="square" lIns="91425" tIns="45700" rIns="91425" bIns="45700" anchor="t" anchorCtr="0">
            <a:normAutofit/>
          </a:bodyPr>
          <a:lstStyle/>
          <a:p>
            <a:pPr marL="457200" lvl="0" indent="-381000" algn="l" rtl="0">
              <a:lnSpc>
                <a:spcPct val="150000"/>
              </a:lnSpc>
              <a:spcBef>
                <a:spcPts val="1200"/>
              </a:spcBef>
              <a:spcAft>
                <a:spcPts val="0"/>
              </a:spcAft>
              <a:buSzPts val="2400"/>
              <a:buChar char="●"/>
            </a:pPr>
            <a:r>
              <a:rPr lang="en-US" b="0"/>
              <a:t>Zoom support for IDEA Boot Camp &amp; Pro Se Training</a:t>
            </a:r>
            <a:endParaRPr b="0"/>
          </a:p>
          <a:p>
            <a:pPr marL="457200" lvl="0" indent="-381000" algn="l" rtl="0">
              <a:lnSpc>
                <a:spcPct val="150000"/>
              </a:lnSpc>
              <a:spcBef>
                <a:spcPts val="0"/>
              </a:spcBef>
              <a:spcAft>
                <a:spcPts val="0"/>
              </a:spcAft>
              <a:buSzPts val="2400"/>
              <a:buChar char="●"/>
            </a:pPr>
            <a:r>
              <a:rPr lang="en-US" b="0"/>
              <a:t>Guest speaker on partnerships &amp; family engagement at new SPED teacher trainings</a:t>
            </a:r>
            <a:endParaRPr b="0"/>
          </a:p>
          <a:p>
            <a:pPr marL="457200" lvl="0" indent="-381000" algn="l" rtl="0">
              <a:lnSpc>
                <a:spcPct val="150000"/>
              </a:lnSpc>
              <a:spcBef>
                <a:spcPts val="0"/>
              </a:spcBef>
              <a:spcAft>
                <a:spcPts val="0"/>
              </a:spcAft>
              <a:buSzPts val="2400"/>
              <a:buChar char="●"/>
            </a:pPr>
            <a:r>
              <a:rPr lang="en-US" b="0"/>
              <a:t>Speducator Conference – sessions on IEPs &amp; transition</a:t>
            </a:r>
            <a:endParaRPr b="0"/>
          </a:p>
          <a:p>
            <a:pPr marL="457200" lvl="0" indent="-381000" algn="l" rtl="0">
              <a:lnSpc>
                <a:spcPct val="150000"/>
              </a:lnSpc>
              <a:spcBef>
                <a:spcPts val="0"/>
              </a:spcBef>
              <a:spcAft>
                <a:spcPts val="0"/>
              </a:spcAft>
              <a:buSzPts val="2400"/>
              <a:buChar char="●"/>
            </a:pPr>
            <a:r>
              <a:rPr lang="en-US" b="0"/>
              <a:t>Special Education &amp; Transition Conferences – statewide participation</a:t>
            </a:r>
            <a:endParaRPr b="0"/>
          </a:p>
          <a:p>
            <a:pPr marL="457200" lvl="0" indent="-381000" algn="l" rtl="0">
              <a:lnSpc>
                <a:spcPct val="150000"/>
              </a:lnSpc>
              <a:spcBef>
                <a:spcPts val="0"/>
              </a:spcBef>
              <a:spcAft>
                <a:spcPts val="0"/>
              </a:spcAft>
              <a:buSzPts val="2400"/>
              <a:buChar char="●"/>
            </a:pPr>
            <a:r>
              <a:rPr lang="en-US" b="0"/>
              <a:t>SPIN Conference – co-training by parents &amp; teachers to model collaboration</a:t>
            </a:r>
            <a:endParaRPr sz="1100" b="0"/>
          </a:p>
          <a:p>
            <a:pPr marL="457200" lvl="0" indent="-381000" algn="l" rtl="0">
              <a:lnSpc>
                <a:spcPct val="150000"/>
              </a:lnSpc>
              <a:spcBef>
                <a:spcPts val="0"/>
              </a:spcBef>
              <a:spcAft>
                <a:spcPts val="0"/>
              </a:spcAft>
              <a:buSzPts val="2400"/>
              <a:buChar char="●"/>
            </a:pPr>
            <a:r>
              <a:rPr lang="en-US" b="0"/>
              <a:t>2024 Workshop – conflict resolution strategies co-presented by a parent &amp; HIDOE</a:t>
            </a:r>
            <a:endParaRPr b="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3892f3e4d0d_0_42"/>
          <p:cNvSpPr txBox="1">
            <a:spLocks noGrp="1"/>
          </p:cNvSpPr>
          <p:nvPr>
            <p:ph type="title"/>
          </p:nvPr>
        </p:nvSpPr>
        <p:spPr>
          <a:xfrm>
            <a:off x="2443425" y="71000"/>
            <a:ext cx="8311200" cy="1049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a:latin typeface="Arial"/>
                <a:ea typeface="Arial"/>
                <a:cs typeface="Arial"/>
                <a:sym typeface="Arial"/>
              </a:rPr>
              <a:t>SPIN Outreach &amp; Parent Support</a:t>
            </a:r>
            <a:endParaRPr sz="3600">
              <a:latin typeface="Arial"/>
              <a:ea typeface="Arial"/>
              <a:cs typeface="Arial"/>
              <a:sym typeface="Arial"/>
            </a:endParaRPr>
          </a:p>
        </p:txBody>
      </p:sp>
      <p:sp>
        <p:nvSpPr>
          <p:cNvPr id="216" name="Google Shape;216;g3892f3e4d0d_0_42"/>
          <p:cNvSpPr txBox="1">
            <a:spLocks noGrp="1"/>
          </p:cNvSpPr>
          <p:nvPr>
            <p:ph type="body" idx="2"/>
          </p:nvPr>
        </p:nvSpPr>
        <p:spPr>
          <a:xfrm>
            <a:off x="504950" y="1417300"/>
            <a:ext cx="11113200" cy="5129100"/>
          </a:xfrm>
          <a:prstGeom prst="rect">
            <a:avLst/>
          </a:prstGeom>
        </p:spPr>
        <p:txBody>
          <a:bodyPr spcFirstLastPara="1" wrap="square" lIns="91425" tIns="45700" rIns="91425" bIns="45700" anchor="t" anchorCtr="0">
            <a:normAutofit fontScale="70000" lnSpcReduction="20000"/>
          </a:bodyPr>
          <a:lstStyle/>
          <a:p>
            <a:pPr marL="0" lvl="0" indent="0" algn="l" rtl="0">
              <a:lnSpc>
                <a:spcPct val="115000"/>
              </a:lnSpc>
              <a:spcBef>
                <a:spcPts val="1200"/>
              </a:spcBef>
              <a:spcAft>
                <a:spcPts val="0"/>
              </a:spcAft>
              <a:buNone/>
            </a:pPr>
            <a:r>
              <a:rPr lang="en-US" sz="3400" b="0"/>
              <a:t>SPIN shares resources through multiple voluntary channels, including:</a:t>
            </a:r>
            <a:endParaRPr sz="3400" b="0"/>
          </a:p>
          <a:p>
            <a:pPr marL="457200" lvl="0" indent="-379730" algn="l" rtl="0">
              <a:lnSpc>
                <a:spcPct val="115000"/>
              </a:lnSpc>
              <a:spcBef>
                <a:spcPts val="1200"/>
              </a:spcBef>
              <a:spcAft>
                <a:spcPts val="0"/>
              </a:spcAft>
              <a:buSzPct val="100000"/>
              <a:buChar char="●"/>
            </a:pPr>
            <a:r>
              <a:rPr lang="en-US" sz="3400"/>
              <a:t>E-Blasts:</a:t>
            </a:r>
            <a:r>
              <a:rPr lang="en-US" sz="3400" b="0"/>
              <a:t> ~1,000 recipients</a:t>
            </a:r>
            <a:br>
              <a:rPr lang="en-US" sz="3400" b="0"/>
            </a:br>
            <a:endParaRPr sz="3400" b="0"/>
          </a:p>
          <a:p>
            <a:pPr marL="457200" lvl="0" indent="-379730" algn="l" rtl="0">
              <a:lnSpc>
                <a:spcPct val="115000"/>
              </a:lnSpc>
              <a:spcBef>
                <a:spcPts val="0"/>
              </a:spcBef>
              <a:spcAft>
                <a:spcPts val="0"/>
              </a:spcAft>
              <a:buSzPct val="100000"/>
              <a:buChar char="●"/>
            </a:pPr>
            <a:r>
              <a:rPr lang="en-US" sz="3400"/>
              <a:t>Newsletter:</a:t>
            </a:r>
            <a:r>
              <a:rPr lang="en-US" sz="3400" b="0"/>
              <a:t> ~1,000 recipients</a:t>
            </a:r>
            <a:br>
              <a:rPr lang="en-US" sz="3400" b="0"/>
            </a:br>
            <a:endParaRPr sz="3400" b="0"/>
          </a:p>
          <a:p>
            <a:pPr marL="457200" lvl="0" indent="-379730" algn="l" rtl="0">
              <a:lnSpc>
                <a:spcPct val="115000"/>
              </a:lnSpc>
              <a:spcBef>
                <a:spcPts val="0"/>
              </a:spcBef>
              <a:spcAft>
                <a:spcPts val="0"/>
              </a:spcAft>
              <a:buSzPct val="100000"/>
              <a:buChar char="●"/>
            </a:pPr>
            <a:r>
              <a:rPr lang="en-US" sz="3400"/>
              <a:t>Facebook:</a:t>
            </a:r>
            <a:r>
              <a:rPr lang="en-US" sz="3400" b="0"/>
              <a:t> ~1,000 followers</a:t>
            </a:r>
            <a:br>
              <a:rPr lang="en-US" sz="3400" b="0"/>
            </a:br>
            <a:endParaRPr sz="3400" b="0"/>
          </a:p>
          <a:p>
            <a:pPr marL="457200" lvl="0" indent="-379730" algn="l" rtl="0">
              <a:lnSpc>
                <a:spcPct val="115000"/>
              </a:lnSpc>
              <a:spcBef>
                <a:spcPts val="0"/>
              </a:spcBef>
              <a:spcAft>
                <a:spcPts val="0"/>
              </a:spcAft>
              <a:buSzPct val="100000"/>
              <a:buChar char="●"/>
            </a:pPr>
            <a:r>
              <a:rPr lang="en-US" sz="3400"/>
              <a:t>SPIN website:</a:t>
            </a:r>
            <a:r>
              <a:rPr lang="en-US" sz="3400" b="0"/>
              <a:t> &lt;4,000 page views on infographic resources</a:t>
            </a:r>
            <a:br>
              <a:rPr lang="en-US" sz="3400" b="0"/>
            </a:br>
            <a:endParaRPr sz="3400" b="0"/>
          </a:p>
          <a:p>
            <a:pPr marL="0" lvl="0" indent="0" algn="l" rtl="0">
              <a:lnSpc>
                <a:spcPct val="115000"/>
              </a:lnSpc>
              <a:spcBef>
                <a:spcPts val="1200"/>
              </a:spcBef>
              <a:spcAft>
                <a:spcPts val="1200"/>
              </a:spcAft>
              <a:buNone/>
            </a:pPr>
            <a:r>
              <a:rPr lang="en-US" sz="3400" b="0"/>
              <a:t>While these channels are voluntary and do not reach all special education families, they provide critical access to information, helping parents understand their rights, navigate special education processes, and engage confidently with schools.</a:t>
            </a:r>
            <a:endParaRPr sz="3400" b="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3804baa1315_1_8815"/>
          <p:cNvSpPr txBox="1">
            <a:spLocks noGrp="1"/>
          </p:cNvSpPr>
          <p:nvPr>
            <p:ph type="title"/>
          </p:nvPr>
        </p:nvSpPr>
        <p:spPr>
          <a:xfrm>
            <a:off x="838200" y="1389227"/>
            <a:ext cx="10515600" cy="2852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0">
                <a:latin typeface="Arial"/>
                <a:ea typeface="Arial"/>
                <a:cs typeface="Arial"/>
                <a:sym typeface="Arial"/>
              </a:rPr>
              <a:t>How do you share information with families? </a:t>
            </a:r>
            <a:endParaRPr b="0">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383b42e348c_0_0"/>
          <p:cNvSpPr txBox="1">
            <a:spLocks noGrp="1"/>
          </p:cNvSpPr>
          <p:nvPr>
            <p:ph type="title"/>
          </p:nvPr>
        </p:nvSpPr>
        <p:spPr>
          <a:xfrm>
            <a:off x="1422775" y="439250"/>
            <a:ext cx="10515600" cy="10689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500">
                <a:latin typeface="Arial"/>
                <a:ea typeface="Arial"/>
                <a:cs typeface="Arial"/>
                <a:sym typeface="Arial"/>
              </a:rPr>
              <a:t>30 + Years of Advocacy</a:t>
            </a:r>
            <a:endParaRPr sz="4500">
              <a:latin typeface="Arial"/>
              <a:ea typeface="Arial"/>
              <a:cs typeface="Arial"/>
              <a:sym typeface="Arial"/>
            </a:endParaRPr>
          </a:p>
        </p:txBody>
      </p:sp>
      <p:pic>
        <p:nvPicPr>
          <p:cNvPr id="229" name="Google Shape;229;g383b42e348c_0_0"/>
          <p:cNvPicPr preferRelativeResize="0"/>
          <p:nvPr/>
        </p:nvPicPr>
        <p:blipFill>
          <a:blip r:embed="rId3">
            <a:alphaModFix/>
          </a:blip>
          <a:stretch>
            <a:fillRect/>
          </a:stretch>
        </p:blipFill>
        <p:spPr>
          <a:xfrm rot="5400000">
            <a:off x="4652263" y="1860587"/>
            <a:ext cx="3732800" cy="4961725"/>
          </a:xfrm>
          <a:prstGeom prst="rect">
            <a:avLst/>
          </a:prstGeom>
          <a:noFill/>
          <a:ln>
            <a:noFill/>
          </a:ln>
        </p:spPr>
      </p:pic>
      <p:sp>
        <p:nvSpPr>
          <p:cNvPr id="230" name="Google Shape;230;g383b42e348c_0_0"/>
          <p:cNvSpPr txBox="1">
            <a:spLocks noGrp="1"/>
          </p:cNvSpPr>
          <p:nvPr>
            <p:ph type="body" idx="1"/>
          </p:nvPr>
        </p:nvSpPr>
        <p:spPr>
          <a:xfrm>
            <a:off x="4264087" y="2725325"/>
            <a:ext cx="4690800" cy="29331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None/>
            </a:pPr>
            <a:r>
              <a:rPr lang="en-US" sz="3000">
                <a:solidFill>
                  <a:schemeClr val="lt1"/>
                </a:solidFill>
              </a:rPr>
              <a:t>Mother</a:t>
            </a:r>
            <a:endParaRPr sz="3000">
              <a:solidFill>
                <a:schemeClr val="lt1"/>
              </a:solidFill>
            </a:endParaRPr>
          </a:p>
          <a:p>
            <a:pPr marL="0" lvl="0" indent="0" algn="ctr" rtl="0">
              <a:spcBef>
                <a:spcPts val="1000"/>
              </a:spcBef>
              <a:spcAft>
                <a:spcPts val="0"/>
              </a:spcAft>
              <a:buNone/>
            </a:pPr>
            <a:r>
              <a:rPr lang="en-US" sz="3000">
                <a:solidFill>
                  <a:schemeClr val="lt1"/>
                </a:solidFill>
              </a:rPr>
              <a:t>Grandmother</a:t>
            </a:r>
            <a:endParaRPr sz="3000">
              <a:solidFill>
                <a:schemeClr val="lt1"/>
              </a:solidFill>
            </a:endParaRPr>
          </a:p>
          <a:p>
            <a:pPr marL="0" lvl="0" indent="0" algn="ctr" rtl="0">
              <a:spcBef>
                <a:spcPts val="1000"/>
              </a:spcBef>
              <a:spcAft>
                <a:spcPts val="0"/>
              </a:spcAft>
              <a:buNone/>
            </a:pPr>
            <a:r>
              <a:rPr lang="en-US" sz="3000">
                <a:solidFill>
                  <a:schemeClr val="lt1"/>
                </a:solidFill>
              </a:rPr>
              <a:t>Advocate</a:t>
            </a:r>
            <a:endParaRPr sz="3000">
              <a:solidFill>
                <a:schemeClr val="lt1"/>
              </a:solidFill>
            </a:endParaRPr>
          </a:p>
        </p:txBody>
      </p:sp>
      <p:pic>
        <p:nvPicPr>
          <p:cNvPr id="231" name="Google Shape;231;g383b42e348c_0_0"/>
          <p:cNvPicPr preferRelativeResize="0"/>
          <p:nvPr/>
        </p:nvPicPr>
        <p:blipFill>
          <a:blip r:embed="rId4">
            <a:alphaModFix/>
          </a:blip>
          <a:stretch>
            <a:fillRect/>
          </a:stretch>
        </p:blipFill>
        <p:spPr>
          <a:xfrm>
            <a:off x="837825" y="2030300"/>
            <a:ext cx="2790429" cy="25190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61f9996d2467ef66_0"/>
          <p:cNvSpPr txBox="1">
            <a:spLocks noGrp="1"/>
          </p:cNvSpPr>
          <p:nvPr>
            <p:ph type="title"/>
          </p:nvPr>
        </p:nvSpPr>
        <p:spPr>
          <a:xfrm>
            <a:off x="1520400" y="378000"/>
            <a:ext cx="8668800" cy="1051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sz="4200">
                <a:latin typeface="Arial"/>
                <a:ea typeface="Arial"/>
                <a:cs typeface="Arial"/>
                <a:sym typeface="Arial"/>
              </a:rPr>
              <a:t>Introduction</a:t>
            </a:r>
            <a:endParaRPr sz="4200">
              <a:latin typeface="Arial"/>
              <a:ea typeface="Arial"/>
              <a:cs typeface="Arial"/>
              <a:sym typeface="Arial"/>
            </a:endParaRPr>
          </a:p>
          <a:p>
            <a:pPr marL="0" lvl="0" indent="0" algn="ctr" rtl="0">
              <a:spcBef>
                <a:spcPts val="0"/>
              </a:spcBef>
              <a:spcAft>
                <a:spcPts val="0"/>
              </a:spcAft>
              <a:buNone/>
            </a:pPr>
            <a:r>
              <a:rPr lang="en-US" sz="3600" i="1">
                <a:latin typeface="Arial"/>
                <a:ea typeface="Arial"/>
                <a:cs typeface="Arial"/>
                <a:sym typeface="Arial"/>
              </a:rPr>
              <a:t>To the World of Special Education</a:t>
            </a:r>
            <a:endParaRPr sz="3600" i="1">
              <a:latin typeface="Arial"/>
              <a:ea typeface="Arial"/>
              <a:cs typeface="Arial"/>
              <a:sym typeface="Arial"/>
            </a:endParaRPr>
          </a:p>
        </p:txBody>
      </p:sp>
      <p:sp>
        <p:nvSpPr>
          <p:cNvPr id="238" name="Google Shape;238;g61f9996d2467ef66_0"/>
          <p:cNvSpPr txBox="1">
            <a:spLocks noGrp="1"/>
          </p:cNvSpPr>
          <p:nvPr>
            <p:ph type="body" idx="1"/>
          </p:nvPr>
        </p:nvSpPr>
        <p:spPr>
          <a:xfrm>
            <a:off x="976800" y="2166000"/>
            <a:ext cx="8173800" cy="3428400"/>
          </a:xfrm>
          <a:prstGeom prst="rect">
            <a:avLst/>
          </a:prstGeom>
        </p:spPr>
        <p:txBody>
          <a:bodyPr spcFirstLastPara="1" wrap="square" lIns="91425" tIns="45700" rIns="91425" bIns="45700" anchor="t" anchorCtr="0">
            <a:normAutofit fontScale="25000" lnSpcReduction="20000"/>
          </a:bodyPr>
          <a:lstStyle/>
          <a:p>
            <a:pPr marL="0" lvl="0" indent="0" algn="l" rtl="0">
              <a:spcBef>
                <a:spcPts val="1000"/>
              </a:spcBef>
              <a:spcAft>
                <a:spcPts val="0"/>
              </a:spcAft>
              <a:buNone/>
            </a:pPr>
            <a:endParaRPr sz="2300"/>
          </a:p>
          <a:p>
            <a:pPr marL="457200" lvl="0" indent="-421449" algn="l" rtl="0">
              <a:spcBef>
                <a:spcPts val="1000"/>
              </a:spcBef>
              <a:spcAft>
                <a:spcPts val="0"/>
              </a:spcAft>
              <a:buSzPct val="100000"/>
              <a:buChar char="•"/>
            </a:pPr>
            <a:r>
              <a:rPr lang="en-US" sz="12147" b="0"/>
              <a:t>Personal advocacy</a:t>
            </a:r>
            <a:endParaRPr sz="12147" b="0"/>
          </a:p>
          <a:p>
            <a:pPr marL="457200" lvl="0" indent="0" algn="l" rtl="0">
              <a:spcBef>
                <a:spcPts val="1000"/>
              </a:spcBef>
              <a:spcAft>
                <a:spcPts val="0"/>
              </a:spcAft>
              <a:buNone/>
            </a:pPr>
            <a:endParaRPr sz="12147" b="0"/>
          </a:p>
          <a:p>
            <a:pPr marL="457200" lvl="0" indent="-419100" algn="l" rtl="0">
              <a:spcBef>
                <a:spcPts val="1000"/>
              </a:spcBef>
              <a:spcAft>
                <a:spcPts val="0"/>
              </a:spcAft>
              <a:buSzPct val="100000"/>
              <a:buChar char="•"/>
            </a:pPr>
            <a:r>
              <a:rPr lang="en-US" sz="12000" b="0"/>
              <a:t>Special education has its own language, acronyms, procedures, and laws, which can be confusing for parents and families.</a:t>
            </a:r>
            <a:endParaRPr sz="12000" b="0"/>
          </a:p>
          <a:p>
            <a:pPr marL="457200" lvl="0" indent="0" algn="l" rtl="0">
              <a:spcBef>
                <a:spcPts val="1000"/>
              </a:spcBef>
              <a:spcAft>
                <a:spcPts val="0"/>
              </a:spcAft>
              <a:buNone/>
            </a:pPr>
            <a:r>
              <a:rPr lang="en-US" sz="12147" b="0"/>
              <a:t>	</a:t>
            </a:r>
            <a:endParaRPr sz="12147" b="0"/>
          </a:p>
          <a:p>
            <a:pPr marL="457200" lvl="0" indent="-419100" algn="l" rtl="0">
              <a:spcBef>
                <a:spcPts val="1000"/>
              </a:spcBef>
              <a:spcAft>
                <a:spcPts val="0"/>
              </a:spcAft>
              <a:buSzPct val="100000"/>
              <a:buChar char="•"/>
            </a:pPr>
            <a:r>
              <a:rPr lang="en-US" sz="12000" b="0"/>
              <a:t>Focus on active participation in the IEP team</a:t>
            </a:r>
            <a:endParaRPr sz="12000" b="0"/>
          </a:p>
          <a:p>
            <a:pPr marL="457200" lvl="0" indent="0" algn="l" rtl="0">
              <a:spcBef>
                <a:spcPts val="1000"/>
              </a:spcBef>
              <a:spcAft>
                <a:spcPts val="0"/>
              </a:spcAft>
              <a:buNone/>
            </a:pPr>
            <a:endParaRPr sz="6571"/>
          </a:p>
          <a:p>
            <a:pPr marL="457200" lvl="0" indent="0" algn="l" rtl="0">
              <a:spcBef>
                <a:spcPts val="1000"/>
              </a:spcBef>
              <a:spcAft>
                <a:spcPts val="0"/>
              </a:spcAft>
              <a:buNone/>
            </a:pPr>
            <a:endParaRPr sz="3300"/>
          </a:p>
          <a:p>
            <a:pPr marL="914400" lvl="0" indent="0" algn="l" rtl="0">
              <a:spcBef>
                <a:spcPts val="100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g388bbdeac37_1_0"/>
          <p:cNvPicPr preferRelativeResize="0"/>
          <p:nvPr/>
        </p:nvPicPr>
        <p:blipFill>
          <a:blip r:embed="rId3">
            <a:alphaModFix/>
          </a:blip>
          <a:stretch>
            <a:fillRect/>
          </a:stretch>
        </p:blipFill>
        <p:spPr>
          <a:xfrm>
            <a:off x="8790634" y="2503175"/>
            <a:ext cx="2643216" cy="3524251"/>
          </a:xfrm>
          <a:prstGeom prst="rect">
            <a:avLst/>
          </a:prstGeom>
          <a:noFill/>
          <a:ln>
            <a:noFill/>
          </a:ln>
        </p:spPr>
      </p:pic>
      <p:sp>
        <p:nvSpPr>
          <p:cNvPr id="245" name="Google Shape;245;g388bbdeac37_1_0"/>
          <p:cNvSpPr txBox="1">
            <a:spLocks noGrp="1"/>
          </p:cNvSpPr>
          <p:nvPr>
            <p:ph type="body" idx="1"/>
          </p:nvPr>
        </p:nvSpPr>
        <p:spPr>
          <a:xfrm>
            <a:off x="803900" y="2503175"/>
            <a:ext cx="7691700" cy="2933700"/>
          </a:xfrm>
          <a:prstGeom prst="rect">
            <a:avLst/>
          </a:prstGeom>
        </p:spPr>
        <p:txBody>
          <a:bodyPr spcFirstLastPara="1" wrap="square" lIns="91425" tIns="45700" rIns="91425" bIns="45700" anchor="t" anchorCtr="0">
            <a:normAutofit/>
          </a:bodyPr>
          <a:lstStyle/>
          <a:p>
            <a:pPr marL="457200" lvl="0" indent="-419100" algn="l" rtl="0">
              <a:spcBef>
                <a:spcPts val="1000"/>
              </a:spcBef>
              <a:spcAft>
                <a:spcPts val="0"/>
              </a:spcAft>
              <a:buSzPts val="3000"/>
              <a:buChar char="●"/>
            </a:pPr>
            <a:r>
              <a:rPr lang="en-US" sz="3000" b="0"/>
              <a:t>Hawaiʻi Parent Training &amp; Information Center (PTI)</a:t>
            </a:r>
            <a:endParaRPr sz="3000" b="0"/>
          </a:p>
          <a:p>
            <a:pPr marL="0" lvl="0" indent="0" algn="l" rtl="0">
              <a:spcBef>
                <a:spcPts val="1000"/>
              </a:spcBef>
              <a:spcAft>
                <a:spcPts val="0"/>
              </a:spcAft>
              <a:buNone/>
            </a:pPr>
            <a:endParaRPr sz="3000" b="0"/>
          </a:p>
          <a:p>
            <a:pPr marL="457200" lvl="0" indent="-419100" algn="l" rtl="0">
              <a:spcBef>
                <a:spcPts val="1000"/>
              </a:spcBef>
              <a:spcAft>
                <a:spcPts val="0"/>
              </a:spcAft>
              <a:buSzPts val="3000"/>
              <a:buChar char="●"/>
            </a:pPr>
            <a:r>
              <a:rPr lang="en-US" sz="3000" b="0"/>
              <a:t>Special Education Advisory Council (SEAC)</a:t>
            </a:r>
            <a:endParaRPr sz="3000" b="0"/>
          </a:p>
        </p:txBody>
      </p:sp>
      <p:sp>
        <p:nvSpPr>
          <p:cNvPr id="246" name="Google Shape;246;g388bbdeac37_1_0"/>
          <p:cNvSpPr txBox="1">
            <a:spLocks noGrp="1"/>
          </p:cNvSpPr>
          <p:nvPr>
            <p:ph type="title"/>
          </p:nvPr>
        </p:nvSpPr>
        <p:spPr>
          <a:xfrm>
            <a:off x="1581550" y="248175"/>
            <a:ext cx="8351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3900">
                <a:latin typeface="Arial"/>
                <a:ea typeface="Arial"/>
                <a:cs typeface="Arial"/>
                <a:sym typeface="Arial"/>
              </a:rPr>
              <a:t>Introduction </a:t>
            </a:r>
            <a:endParaRPr sz="3900">
              <a:latin typeface="Arial"/>
              <a:ea typeface="Arial"/>
              <a:cs typeface="Arial"/>
              <a:sym typeface="Arial"/>
            </a:endParaRPr>
          </a:p>
          <a:p>
            <a:pPr marL="0" lvl="0" indent="0" algn="ctr" rtl="0">
              <a:spcBef>
                <a:spcPts val="0"/>
              </a:spcBef>
              <a:spcAft>
                <a:spcPts val="0"/>
              </a:spcAft>
              <a:buNone/>
            </a:pPr>
            <a:r>
              <a:rPr lang="en-US" sz="3200" i="1">
                <a:latin typeface="Arial"/>
                <a:ea typeface="Arial"/>
                <a:cs typeface="Arial"/>
                <a:sym typeface="Arial"/>
              </a:rPr>
              <a:t>To Systems Advocacy</a:t>
            </a:r>
            <a:endParaRPr sz="3200" i="1">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38ea6d95304_0_0"/>
          <p:cNvSpPr txBox="1">
            <a:spLocks noGrp="1"/>
          </p:cNvSpPr>
          <p:nvPr>
            <p:ph type="body" idx="1"/>
          </p:nvPr>
        </p:nvSpPr>
        <p:spPr>
          <a:xfrm>
            <a:off x="288000" y="1562375"/>
            <a:ext cx="11364300" cy="49275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2400"/>
              <a:t>Membership:</a:t>
            </a:r>
            <a:r>
              <a:rPr lang="en-US" sz="2400" b="0"/>
              <a:t> 27 members representing a diverse group of parents, individuals with disabilities, and professionals with expertise in special education and related areas. A majority are parents of children with disabilities (age 26 or younger) and persons with disabilities.</a:t>
            </a:r>
            <a:endParaRPr sz="2400" b="0"/>
          </a:p>
          <a:p>
            <a:pPr marL="0" lvl="0" indent="0" algn="l" rtl="0">
              <a:lnSpc>
                <a:spcPct val="100000"/>
              </a:lnSpc>
              <a:spcBef>
                <a:spcPts val="0"/>
              </a:spcBef>
              <a:spcAft>
                <a:spcPts val="0"/>
              </a:spcAft>
              <a:buClr>
                <a:schemeClr val="dk1"/>
              </a:buClr>
              <a:buSzPts val="1100"/>
              <a:buFont typeface="Arial"/>
              <a:buNone/>
            </a:pPr>
            <a:r>
              <a:rPr lang="en-US" sz="2400"/>
              <a:t>Purpose:</a:t>
            </a:r>
            <a:r>
              <a:rPr lang="en-US" sz="2400" b="0"/>
              <a:t> Provide policy guidance to the Hawaiʻi Department of Education on special education and related services for children with disabilities (34 C.F.R. § 300.167).</a:t>
            </a:r>
            <a:endParaRPr sz="2400" b="0"/>
          </a:p>
          <a:p>
            <a:pPr marL="0" lvl="0" indent="0" algn="l" rtl="0">
              <a:lnSpc>
                <a:spcPct val="100000"/>
              </a:lnSpc>
              <a:spcBef>
                <a:spcPts val="0"/>
              </a:spcBef>
              <a:spcAft>
                <a:spcPts val="0"/>
              </a:spcAft>
              <a:buClr>
                <a:schemeClr val="dk1"/>
              </a:buClr>
              <a:buSzPts val="1100"/>
              <a:buFont typeface="Arial"/>
              <a:buNone/>
            </a:pPr>
            <a:r>
              <a:rPr lang="en-US" sz="2400"/>
              <a:t>Vision:</a:t>
            </a:r>
            <a:r>
              <a:rPr lang="en-US" sz="2400" b="0"/>
              <a:t> A proactive, supportive public education system that optimizes the achievement of every child through collaboration among students, families, and educators.</a:t>
            </a:r>
            <a:endParaRPr sz="2400" b="0"/>
          </a:p>
          <a:p>
            <a:pPr marL="0" lvl="0" indent="0" algn="l" rtl="0">
              <a:lnSpc>
                <a:spcPct val="100000"/>
              </a:lnSpc>
              <a:spcBef>
                <a:spcPts val="0"/>
              </a:spcBef>
              <a:spcAft>
                <a:spcPts val="0"/>
              </a:spcAft>
              <a:buClr>
                <a:schemeClr val="dk1"/>
              </a:buClr>
              <a:buSzPts val="1100"/>
              <a:buFont typeface="Arial"/>
              <a:buNone/>
            </a:pPr>
            <a:r>
              <a:rPr lang="en-US" sz="2400"/>
              <a:t>Mission:</a:t>
            </a:r>
            <a:r>
              <a:rPr lang="en-US" sz="2400" b="0"/>
              <a:t> To guide and assist the Hawaiʻi Department of Education in meeting the individual needs of children with disabilities.</a:t>
            </a:r>
            <a:endParaRPr sz="2400" b="0"/>
          </a:p>
          <a:p>
            <a:pPr marL="0" lvl="0" indent="0" algn="l" rtl="0">
              <a:spcBef>
                <a:spcPts val="1000"/>
              </a:spcBef>
              <a:spcAft>
                <a:spcPts val="0"/>
              </a:spcAft>
              <a:buNone/>
            </a:pPr>
            <a:endParaRPr sz="2400"/>
          </a:p>
        </p:txBody>
      </p:sp>
      <p:sp>
        <p:nvSpPr>
          <p:cNvPr id="253" name="Google Shape;253;g38ea6d95304_0_0"/>
          <p:cNvSpPr txBox="1"/>
          <p:nvPr/>
        </p:nvSpPr>
        <p:spPr>
          <a:xfrm>
            <a:off x="2206200" y="135300"/>
            <a:ext cx="7781400" cy="11544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3500" b="1">
                <a:solidFill>
                  <a:schemeClr val="dk1"/>
                </a:solidFill>
              </a:rPr>
              <a:t>Special Education Advisory Council (SEAC)</a:t>
            </a:r>
            <a:endParaRPr sz="35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38ab7fc1dcd_0_8"/>
          <p:cNvSpPr txBox="1">
            <a:spLocks noGrp="1"/>
          </p:cNvSpPr>
          <p:nvPr>
            <p:ph type="body" idx="1"/>
          </p:nvPr>
        </p:nvSpPr>
        <p:spPr>
          <a:xfrm>
            <a:off x="308850" y="1427802"/>
            <a:ext cx="11197500" cy="5061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n-US" sz="2400" b="0"/>
              <a:t>Review and discuss current issues, policies, and data related to special education and related services.</a:t>
            </a:r>
            <a:br>
              <a:rPr lang="en-US" sz="2400" b="0"/>
            </a:br>
            <a:endParaRPr sz="1800" b="0"/>
          </a:p>
          <a:p>
            <a:pPr marL="0" lvl="0" indent="0" algn="l" rtl="0">
              <a:spcBef>
                <a:spcPts val="1000"/>
              </a:spcBef>
              <a:spcAft>
                <a:spcPts val="0"/>
              </a:spcAft>
              <a:buClr>
                <a:schemeClr val="dk1"/>
              </a:buClr>
              <a:buSzPts val="1100"/>
              <a:buFont typeface="Arial"/>
              <a:buNone/>
            </a:pPr>
            <a:r>
              <a:rPr lang="en-US" sz="2400" b="0"/>
              <a:t>Advise HIDOE leadership on proposed policies, initiatives, and program improvements.</a:t>
            </a:r>
            <a:br>
              <a:rPr lang="en-US" sz="2400" b="0"/>
            </a:br>
            <a:endParaRPr sz="1800" b="0"/>
          </a:p>
          <a:p>
            <a:pPr marL="0" lvl="0" indent="0" algn="l" rtl="0">
              <a:spcBef>
                <a:spcPts val="1000"/>
              </a:spcBef>
              <a:spcAft>
                <a:spcPts val="0"/>
              </a:spcAft>
              <a:buClr>
                <a:schemeClr val="dk1"/>
              </a:buClr>
              <a:buSzPts val="1100"/>
              <a:buFont typeface="Arial"/>
              <a:buNone/>
            </a:pPr>
            <a:r>
              <a:rPr lang="en-US" sz="2400" b="0"/>
              <a:t>Gather input from families, educators, and community partners to ensure diverse perspectives are represented.</a:t>
            </a:r>
            <a:br>
              <a:rPr lang="en-US" sz="2400" b="0"/>
            </a:br>
            <a:endParaRPr sz="1800" b="0"/>
          </a:p>
          <a:p>
            <a:pPr marL="0" lvl="0" indent="0" algn="l" rtl="0">
              <a:spcBef>
                <a:spcPts val="1000"/>
              </a:spcBef>
              <a:spcAft>
                <a:spcPts val="0"/>
              </a:spcAft>
              <a:buClr>
                <a:schemeClr val="dk1"/>
              </a:buClr>
              <a:buSzPts val="1100"/>
              <a:buFont typeface="Arial"/>
              <a:buNone/>
            </a:pPr>
            <a:r>
              <a:rPr lang="en-US" sz="2400" b="0"/>
              <a:t>Monitor progress toward improving outcomes for students with disabilities.</a:t>
            </a:r>
            <a:br>
              <a:rPr lang="en-US" sz="2400" b="0"/>
            </a:br>
            <a:endParaRPr sz="1800" b="0"/>
          </a:p>
          <a:p>
            <a:pPr marL="0" lvl="0" indent="0" algn="l" rtl="0">
              <a:spcBef>
                <a:spcPts val="1000"/>
              </a:spcBef>
              <a:spcAft>
                <a:spcPts val="0"/>
              </a:spcAft>
              <a:buClr>
                <a:schemeClr val="dk1"/>
              </a:buClr>
              <a:buSzPts val="1100"/>
              <a:buFont typeface="Arial"/>
              <a:buNone/>
            </a:pPr>
            <a:r>
              <a:rPr lang="en-US" sz="2400" b="0"/>
              <a:t>Promote collaboration among stakeholders to strengthen the delivery of equitable and effective services statewide.</a:t>
            </a:r>
            <a:endParaRPr sz="2400" b="0"/>
          </a:p>
        </p:txBody>
      </p:sp>
      <p:sp>
        <p:nvSpPr>
          <p:cNvPr id="260" name="Google Shape;260;g38ab7fc1dcd_0_8"/>
          <p:cNvSpPr txBox="1"/>
          <p:nvPr/>
        </p:nvSpPr>
        <p:spPr>
          <a:xfrm>
            <a:off x="2205300" y="260375"/>
            <a:ext cx="7781400" cy="66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3500" b="1">
                <a:solidFill>
                  <a:schemeClr val="dk1"/>
                </a:solidFill>
              </a:rPr>
              <a:t>SEAC Monthly Meetings </a:t>
            </a:r>
            <a:endParaRPr sz="3500"/>
          </a:p>
        </p:txBody>
      </p:sp>
      <p:sp>
        <p:nvSpPr>
          <p:cNvPr id="261" name="Google Shape;261;g38ab7fc1dcd_0_8"/>
          <p:cNvSpPr txBox="1"/>
          <p:nvPr/>
        </p:nvSpPr>
        <p:spPr>
          <a:xfrm>
            <a:off x="4857025" y="63107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https://seac-hawaii.org/</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38ea6d95304_0_13"/>
          <p:cNvSpPr txBox="1">
            <a:spLocks noGrp="1"/>
          </p:cNvSpPr>
          <p:nvPr>
            <p:ph type="title"/>
          </p:nvPr>
        </p:nvSpPr>
        <p:spPr>
          <a:xfrm>
            <a:off x="1241925" y="217771"/>
            <a:ext cx="9132300" cy="8541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sz="3600">
                <a:latin typeface="Arial"/>
                <a:ea typeface="Arial"/>
                <a:cs typeface="Arial"/>
                <a:sym typeface="Arial"/>
              </a:rPr>
              <a:t> SEAC &amp; HIDOE Priorities</a:t>
            </a:r>
            <a:endParaRPr sz="3600">
              <a:latin typeface="Arial"/>
              <a:ea typeface="Arial"/>
              <a:cs typeface="Arial"/>
              <a:sym typeface="Arial"/>
            </a:endParaRPr>
          </a:p>
          <a:p>
            <a:pPr marL="0" lvl="0" indent="0" algn="ctr" rtl="0">
              <a:spcBef>
                <a:spcPts val="0"/>
              </a:spcBef>
              <a:spcAft>
                <a:spcPts val="0"/>
              </a:spcAft>
              <a:buNone/>
            </a:pPr>
            <a:r>
              <a:rPr lang="en-US" sz="3600">
                <a:latin typeface="Arial"/>
                <a:ea typeface="Arial"/>
                <a:cs typeface="Arial"/>
                <a:sym typeface="Arial"/>
              </a:rPr>
              <a:t>School Year 2025-2026 </a:t>
            </a:r>
            <a:endParaRPr sz="3600">
              <a:latin typeface="Arial"/>
              <a:ea typeface="Arial"/>
              <a:cs typeface="Arial"/>
              <a:sym typeface="Arial"/>
            </a:endParaRPr>
          </a:p>
        </p:txBody>
      </p:sp>
      <p:pic>
        <p:nvPicPr>
          <p:cNvPr id="268" name="Google Shape;268;g38ea6d95304_0_13"/>
          <p:cNvPicPr preferRelativeResize="0"/>
          <p:nvPr/>
        </p:nvPicPr>
        <p:blipFill>
          <a:blip r:embed="rId3">
            <a:alphaModFix/>
          </a:blip>
          <a:stretch>
            <a:fillRect/>
          </a:stretch>
        </p:blipFill>
        <p:spPr>
          <a:xfrm>
            <a:off x="6276275" y="2702825"/>
            <a:ext cx="5416226" cy="4022426"/>
          </a:xfrm>
          <a:prstGeom prst="rect">
            <a:avLst/>
          </a:prstGeom>
          <a:noFill/>
          <a:ln>
            <a:noFill/>
          </a:ln>
        </p:spPr>
      </p:pic>
      <p:sp>
        <p:nvSpPr>
          <p:cNvPr id="269" name="Google Shape;269;g38ea6d95304_0_13"/>
          <p:cNvSpPr txBox="1"/>
          <p:nvPr/>
        </p:nvSpPr>
        <p:spPr>
          <a:xfrm>
            <a:off x="898625" y="1582250"/>
            <a:ext cx="9049500" cy="46176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Char char="●"/>
            </a:pPr>
            <a:r>
              <a:rPr lang="en-US" sz="2400">
                <a:solidFill>
                  <a:schemeClr val="dk1"/>
                </a:solidFill>
              </a:rPr>
              <a:t>Preschool</a:t>
            </a:r>
            <a:endParaRPr sz="2400">
              <a:solidFill>
                <a:schemeClr val="dk1"/>
              </a:solidFill>
            </a:endParaRPr>
          </a:p>
          <a:p>
            <a:pPr marL="457200" lvl="0" indent="0" algn="l" rtl="0">
              <a:spcBef>
                <a:spcPts val="0"/>
              </a:spcBef>
              <a:spcAft>
                <a:spcPts val="0"/>
              </a:spcAft>
              <a:buNone/>
            </a:pPr>
            <a:endParaRPr sz="2400">
              <a:solidFill>
                <a:schemeClr val="dk1"/>
              </a:solidFill>
            </a:endParaRPr>
          </a:p>
          <a:p>
            <a:pPr marL="457200" lvl="0" indent="-381000" algn="l" rtl="0">
              <a:spcBef>
                <a:spcPts val="0"/>
              </a:spcBef>
              <a:spcAft>
                <a:spcPts val="0"/>
              </a:spcAft>
              <a:buClr>
                <a:schemeClr val="dk1"/>
              </a:buClr>
              <a:buSzPts val="2400"/>
              <a:buChar char="●"/>
            </a:pPr>
            <a:r>
              <a:rPr lang="en-US" sz="2400">
                <a:solidFill>
                  <a:schemeClr val="dk1"/>
                </a:solidFill>
              </a:rPr>
              <a:t>High Quality Individualized Education Programs (IEPs)</a:t>
            </a:r>
            <a:endParaRPr sz="2400">
              <a:solidFill>
                <a:schemeClr val="dk1"/>
              </a:solidFill>
            </a:endParaRPr>
          </a:p>
          <a:p>
            <a:pPr marL="457200" lvl="0" indent="0" algn="l" rtl="0">
              <a:spcBef>
                <a:spcPts val="0"/>
              </a:spcBef>
              <a:spcAft>
                <a:spcPts val="0"/>
              </a:spcAft>
              <a:buNone/>
            </a:pPr>
            <a:endParaRPr sz="2400">
              <a:solidFill>
                <a:schemeClr val="dk1"/>
              </a:solidFill>
            </a:endParaRPr>
          </a:p>
          <a:p>
            <a:pPr marL="457200" lvl="0" indent="-381000" algn="l" rtl="0">
              <a:spcBef>
                <a:spcPts val="0"/>
              </a:spcBef>
              <a:spcAft>
                <a:spcPts val="0"/>
              </a:spcAft>
              <a:buClr>
                <a:schemeClr val="dk1"/>
              </a:buClr>
              <a:buSzPts val="2400"/>
              <a:buChar char="●"/>
            </a:pPr>
            <a:r>
              <a:rPr lang="en-US" sz="2400">
                <a:solidFill>
                  <a:schemeClr val="dk1"/>
                </a:solidFill>
              </a:rPr>
              <a:t>Dispute Resolution</a:t>
            </a:r>
            <a:endParaRPr sz="2400">
              <a:solidFill>
                <a:schemeClr val="dk1"/>
              </a:solidFill>
            </a:endParaRPr>
          </a:p>
          <a:p>
            <a:pPr marL="457200" lvl="0" indent="0" algn="l" rtl="0">
              <a:spcBef>
                <a:spcPts val="0"/>
              </a:spcBef>
              <a:spcAft>
                <a:spcPts val="0"/>
              </a:spcAft>
              <a:buNone/>
            </a:pPr>
            <a:endParaRPr sz="2400">
              <a:solidFill>
                <a:schemeClr val="dk1"/>
              </a:solidFill>
            </a:endParaRPr>
          </a:p>
          <a:p>
            <a:pPr marL="457200" lvl="0" indent="-381000" algn="l" rtl="0">
              <a:spcBef>
                <a:spcPts val="0"/>
              </a:spcBef>
              <a:spcAft>
                <a:spcPts val="0"/>
              </a:spcAft>
              <a:buClr>
                <a:schemeClr val="dk1"/>
              </a:buClr>
              <a:buSzPts val="2400"/>
              <a:buChar char="●"/>
            </a:pPr>
            <a:r>
              <a:rPr lang="en-US" sz="2400">
                <a:solidFill>
                  <a:schemeClr val="dk1"/>
                </a:solidFill>
              </a:rPr>
              <a:t>Transitions</a:t>
            </a:r>
            <a:endParaRPr sz="2400">
              <a:solidFill>
                <a:schemeClr val="dk1"/>
              </a:solidFill>
            </a:endParaRPr>
          </a:p>
          <a:p>
            <a:pPr marL="914400" lvl="1" indent="-381000" algn="l" rtl="0">
              <a:spcBef>
                <a:spcPts val="0"/>
              </a:spcBef>
              <a:spcAft>
                <a:spcPts val="0"/>
              </a:spcAft>
              <a:buClr>
                <a:schemeClr val="dk1"/>
              </a:buClr>
              <a:buSzPts val="2400"/>
              <a:buChar char="○"/>
            </a:pPr>
            <a:r>
              <a:rPr lang="en-US" sz="2400">
                <a:solidFill>
                  <a:schemeClr val="dk1"/>
                </a:solidFill>
              </a:rPr>
              <a:t>Early Intervention to HIDOE</a:t>
            </a:r>
            <a:endParaRPr sz="2400">
              <a:solidFill>
                <a:schemeClr val="dk1"/>
              </a:solidFill>
            </a:endParaRPr>
          </a:p>
          <a:p>
            <a:pPr marL="914400" lvl="1" indent="-381000" algn="l" rtl="0">
              <a:spcBef>
                <a:spcPts val="0"/>
              </a:spcBef>
              <a:spcAft>
                <a:spcPts val="0"/>
              </a:spcAft>
              <a:buClr>
                <a:schemeClr val="dk1"/>
              </a:buClr>
              <a:buSzPts val="2400"/>
              <a:buChar char="○"/>
            </a:pPr>
            <a:r>
              <a:rPr lang="en-US" sz="2400">
                <a:solidFill>
                  <a:schemeClr val="dk1"/>
                </a:solidFill>
              </a:rPr>
              <a:t>Elementary → Middle → High School</a:t>
            </a:r>
            <a:endParaRPr sz="2400">
              <a:solidFill>
                <a:schemeClr val="dk1"/>
              </a:solidFill>
            </a:endParaRPr>
          </a:p>
          <a:p>
            <a:pPr marL="914400" lvl="1" indent="-381000" algn="l" rtl="0">
              <a:spcBef>
                <a:spcPts val="0"/>
              </a:spcBef>
              <a:spcAft>
                <a:spcPts val="0"/>
              </a:spcAft>
              <a:buClr>
                <a:schemeClr val="dk1"/>
              </a:buClr>
              <a:buSzPts val="2400"/>
              <a:buChar char="○"/>
            </a:pPr>
            <a:r>
              <a:rPr lang="en-US" sz="2400">
                <a:solidFill>
                  <a:schemeClr val="dk1"/>
                </a:solidFill>
              </a:rPr>
              <a:t>Post-Secondary</a:t>
            </a:r>
            <a:endParaRPr sz="2400">
              <a:solidFill>
                <a:schemeClr val="dk1"/>
              </a:solidFill>
            </a:endParaRPr>
          </a:p>
          <a:p>
            <a:pPr marL="914400" lvl="0" indent="0" algn="l" rtl="0">
              <a:spcBef>
                <a:spcPts val="0"/>
              </a:spcBef>
              <a:spcAft>
                <a:spcPts val="0"/>
              </a:spcAft>
              <a:buNone/>
            </a:pPr>
            <a:endParaRPr sz="2400">
              <a:solidFill>
                <a:schemeClr val="dk1"/>
              </a:solidFill>
            </a:endParaRPr>
          </a:p>
          <a:p>
            <a:pPr marL="457200" lvl="0" indent="-381000" algn="l" rtl="0">
              <a:spcBef>
                <a:spcPts val="0"/>
              </a:spcBef>
              <a:spcAft>
                <a:spcPts val="0"/>
              </a:spcAft>
              <a:buClr>
                <a:schemeClr val="dk1"/>
              </a:buClr>
              <a:buSzPts val="2400"/>
              <a:buChar char="●"/>
            </a:pPr>
            <a:r>
              <a:rPr lang="en-US" sz="2400">
                <a:solidFill>
                  <a:schemeClr val="dk1"/>
                </a:solidFill>
              </a:rPr>
              <a:t>Joint Training for Parents and HIDOE Personnel </a:t>
            </a:r>
            <a:endParaRPr sz="24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38e9d59d87b_0_5"/>
          <p:cNvSpPr txBox="1">
            <a:spLocks noGrp="1"/>
          </p:cNvSpPr>
          <p:nvPr>
            <p:ph type="title"/>
          </p:nvPr>
        </p:nvSpPr>
        <p:spPr>
          <a:xfrm>
            <a:off x="2047875" y="194946"/>
            <a:ext cx="9132300" cy="854100"/>
          </a:xfrm>
          <a:prstGeom prst="rect">
            <a:avLst/>
          </a:prstGeom>
        </p:spPr>
        <p:txBody>
          <a:bodyPr spcFirstLastPara="1" wrap="square" lIns="91425" tIns="45700" rIns="91425" bIns="45700" anchor="ctr" anchorCtr="0">
            <a:normAutofit/>
          </a:bodyPr>
          <a:lstStyle/>
          <a:p>
            <a:pPr marL="0" lvl="0" indent="457200" algn="l" rtl="0">
              <a:spcBef>
                <a:spcPts val="0"/>
              </a:spcBef>
              <a:spcAft>
                <a:spcPts val="0"/>
              </a:spcAft>
              <a:buNone/>
            </a:pPr>
            <a:r>
              <a:rPr lang="en-US">
                <a:latin typeface="Arial"/>
                <a:ea typeface="Arial"/>
                <a:cs typeface="Arial"/>
                <a:sym typeface="Arial"/>
              </a:rPr>
              <a:t>    </a:t>
            </a:r>
            <a:r>
              <a:rPr lang="en-US" sz="3500">
                <a:latin typeface="Arial"/>
                <a:ea typeface="Arial"/>
                <a:cs typeface="Arial"/>
                <a:sym typeface="Arial"/>
              </a:rPr>
              <a:t>    Legislative Advocacy</a:t>
            </a:r>
            <a:endParaRPr sz="3500">
              <a:latin typeface="Arial"/>
              <a:ea typeface="Arial"/>
              <a:cs typeface="Arial"/>
              <a:sym typeface="Arial"/>
            </a:endParaRPr>
          </a:p>
        </p:txBody>
      </p:sp>
      <p:pic>
        <p:nvPicPr>
          <p:cNvPr id="276" name="Google Shape;276;g38e9d59d87b_0_5" descr="Close up of a hibiscus (Provided by Getty Images)"/>
          <p:cNvPicPr preferRelativeResize="0"/>
          <p:nvPr/>
        </p:nvPicPr>
        <p:blipFill>
          <a:blip r:embed="rId3">
            <a:alphaModFix/>
          </a:blip>
          <a:stretch>
            <a:fillRect/>
          </a:stretch>
        </p:blipFill>
        <p:spPr>
          <a:xfrm>
            <a:off x="496125" y="2056425"/>
            <a:ext cx="3432873" cy="2410474"/>
          </a:xfrm>
          <a:prstGeom prst="rect">
            <a:avLst/>
          </a:prstGeom>
          <a:noFill/>
          <a:ln>
            <a:noFill/>
          </a:ln>
        </p:spPr>
      </p:pic>
      <p:sp>
        <p:nvSpPr>
          <p:cNvPr id="277" name="Google Shape;277;g38e9d59d87b_0_5"/>
          <p:cNvSpPr txBox="1"/>
          <p:nvPr/>
        </p:nvSpPr>
        <p:spPr>
          <a:xfrm>
            <a:off x="4744000" y="1784013"/>
            <a:ext cx="56730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chemeClr val="dk1"/>
                </a:solidFill>
              </a:rPr>
              <a:t>SEAC actively engages in legislative advocacy to support students with disabilities.</a:t>
            </a:r>
            <a:endParaRPr sz="3000">
              <a:solidFill>
                <a:schemeClr val="dk1"/>
              </a:solidFill>
            </a:endParaRPr>
          </a:p>
          <a:p>
            <a:pPr marL="0" lvl="0" indent="0" algn="l" rtl="0">
              <a:spcBef>
                <a:spcPts val="0"/>
              </a:spcBef>
              <a:spcAft>
                <a:spcPts val="0"/>
              </a:spcAft>
              <a:buNone/>
            </a:pPr>
            <a:endParaRPr sz="3000">
              <a:solidFill>
                <a:schemeClr val="dk1"/>
              </a:solidFill>
            </a:endParaRPr>
          </a:p>
          <a:p>
            <a:pPr marL="0" lvl="0" indent="0" algn="l" rtl="0">
              <a:spcBef>
                <a:spcPts val="0"/>
              </a:spcBef>
              <a:spcAft>
                <a:spcPts val="0"/>
              </a:spcAft>
              <a:buNone/>
            </a:pPr>
            <a:r>
              <a:rPr lang="en-US" sz="3000">
                <a:solidFill>
                  <a:schemeClr val="dk1"/>
                </a:solidFill>
              </a:rPr>
              <a:t>SY 24-25, SEAC supported </a:t>
            </a:r>
            <a:endParaRPr sz="3000">
              <a:solidFill>
                <a:schemeClr val="dk1"/>
              </a:solidFill>
            </a:endParaRPr>
          </a:p>
          <a:p>
            <a:pPr marL="0" lvl="0" indent="0" algn="l" rtl="0">
              <a:spcBef>
                <a:spcPts val="0"/>
              </a:spcBef>
              <a:spcAft>
                <a:spcPts val="0"/>
              </a:spcAft>
              <a:buNone/>
            </a:pPr>
            <a:r>
              <a:rPr lang="en-US" sz="3000">
                <a:solidFill>
                  <a:schemeClr val="dk1"/>
                </a:solidFill>
              </a:rPr>
              <a:t>8 Bills, 4 passed.</a:t>
            </a:r>
            <a:endParaRPr sz="3000">
              <a:solidFill>
                <a:schemeClr val="dk1"/>
              </a:solidFill>
            </a:endParaRPr>
          </a:p>
          <a:p>
            <a:pPr marL="0" lvl="0" indent="0" algn="l" rtl="0">
              <a:spcBef>
                <a:spcPts val="0"/>
              </a:spcBef>
              <a:spcAft>
                <a:spcPts val="0"/>
              </a:spcAft>
              <a:buNone/>
            </a:pPr>
            <a:endParaRPr sz="30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3892f3e4d0d_0_0"/>
          <p:cNvSpPr txBox="1">
            <a:spLocks noGrp="1"/>
          </p:cNvSpPr>
          <p:nvPr>
            <p:ph type="title"/>
          </p:nvPr>
        </p:nvSpPr>
        <p:spPr>
          <a:xfrm>
            <a:off x="1817175" y="169197"/>
            <a:ext cx="9132300" cy="10092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FFFF"/>
              </a:buClr>
              <a:buSzPct val="100000"/>
              <a:buFont typeface="Arial"/>
              <a:buNone/>
            </a:pPr>
            <a:endParaRPr sz="4800">
              <a:latin typeface="Arial"/>
              <a:ea typeface="Arial"/>
              <a:cs typeface="Arial"/>
              <a:sym typeface="Arial"/>
            </a:endParaRPr>
          </a:p>
          <a:p>
            <a:pPr marL="0" lvl="0" indent="0" algn="l" rtl="0">
              <a:spcBef>
                <a:spcPts val="0"/>
              </a:spcBef>
              <a:spcAft>
                <a:spcPts val="0"/>
              </a:spcAft>
              <a:buClr>
                <a:srgbClr val="FFFFFF"/>
              </a:buClr>
              <a:buSzPct val="107462"/>
              <a:buFont typeface="Arial"/>
              <a:buNone/>
            </a:pPr>
            <a:r>
              <a:rPr lang="en-US" sz="4466">
                <a:latin typeface="Arial"/>
                <a:ea typeface="Arial"/>
                <a:cs typeface="Arial"/>
                <a:sym typeface="Arial"/>
              </a:rPr>
              <a:t>      Leading By Convening </a:t>
            </a:r>
            <a:br>
              <a:rPr lang="en-US" sz="4800">
                <a:latin typeface="Calibri"/>
                <a:ea typeface="Calibri"/>
                <a:cs typeface="Calibri"/>
                <a:sym typeface="Calibri"/>
              </a:rPr>
            </a:br>
            <a:endParaRPr sz="4900"/>
          </a:p>
        </p:txBody>
      </p:sp>
      <p:pic>
        <p:nvPicPr>
          <p:cNvPr id="75" name="Google Shape;75;g3892f3e4d0d_0_0" title="LBC cover.png">
            <a:hlinkClick r:id="rId3"/>
          </p:cNvPr>
          <p:cNvPicPr preferRelativeResize="0"/>
          <p:nvPr/>
        </p:nvPicPr>
        <p:blipFill rotWithShape="1">
          <a:blip r:embed="rId4">
            <a:alphaModFix/>
          </a:blip>
          <a:srcRect l="7815" t="9889" r="5152" b="6083"/>
          <a:stretch/>
        </p:blipFill>
        <p:spPr>
          <a:xfrm>
            <a:off x="7321847" y="1194184"/>
            <a:ext cx="4318598" cy="5394227"/>
          </a:xfrm>
          <a:prstGeom prst="rect">
            <a:avLst/>
          </a:prstGeom>
          <a:noFill/>
          <a:ln>
            <a:noFill/>
          </a:ln>
        </p:spPr>
      </p:pic>
      <p:sp>
        <p:nvSpPr>
          <p:cNvPr id="76" name="Google Shape;76;g3892f3e4d0d_0_0"/>
          <p:cNvSpPr txBox="1"/>
          <p:nvPr/>
        </p:nvSpPr>
        <p:spPr>
          <a:xfrm>
            <a:off x="640625" y="1568400"/>
            <a:ext cx="6620400" cy="4032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en-US" sz="2500">
                <a:solidFill>
                  <a:schemeClr val="dk1"/>
                </a:solidFill>
              </a:rPr>
              <a:t>Preparing our students for Hawai‘i’s future depends on our united, collective effort — ne‘epapa. </a:t>
            </a:r>
            <a:endParaRPr sz="2500">
              <a:solidFill>
                <a:schemeClr val="dk1"/>
              </a:solidFill>
            </a:endParaRPr>
          </a:p>
          <a:p>
            <a:pPr marL="0" lvl="0" indent="0" algn="l" rtl="0">
              <a:spcBef>
                <a:spcPts val="0"/>
              </a:spcBef>
              <a:spcAft>
                <a:spcPts val="0"/>
              </a:spcAft>
              <a:buClr>
                <a:schemeClr val="dk1"/>
              </a:buClr>
              <a:buFont typeface="Arial"/>
              <a:buNone/>
            </a:pPr>
            <a:endParaRPr sz="2500">
              <a:solidFill>
                <a:schemeClr val="dk1"/>
              </a:solidFill>
            </a:endParaRPr>
          </a:p>
          <a:p>
            <a:pPr marL="0" lvl="0" indent="0" algn="l" rtl="0">
              <a:spcBef>
                <a:spcPts val="0"/>
              </a:spcBef>
              <a:spcAft>
                <a:spcPts val="0"/>
              </a:spcAft>
              <a:buNone/>
            </a:pPr>
            <a:r>
              <a:rPr lang="en-US" sz="2500" i="1">
                <a:solidFill>
                  <a:schemeClr val="dk1"/>
                </a:solidFill>
              </a:rPr>
              <a:t>The Leading by Convening </a:t>
            </a:r>
            <a:r>
              <a:rPr lang="en-US" sz="2500">
                <a:solidFill>
                  <a:schemeClr val="dk1"/>
                </a:solidFill>
              </a:rPr>
              <a:t>becomes a reality when we routinely: </a:t>
            </a:r>
            <a:endParaRPr sz="2500">
              <a:solidFill>
                <a:schemeClr val="dk1"/>
              </a:solidFill>
            </a:endParaRPr>
          </a:p>
          <a:p>
            <a:pPr marL="0" lvl="0" indent="0" algn="l" rtl="0">
              <a:spcBef>
                <a:spcPts val="0"/>
              </a:spcBef>
              <a:spcAft>
                <a:spcPts val="0"/>
              </a:spcAft>
              <a:buClr>
                <a:schemeClr val="dk1"/>
              </a:buClr>
              <a:buFont typeface="Arial"/>
              <a:buNone/>
            </a:pPr>
            <a:endParaRPr sz="2500">
              <a:solidFill>
                <a:schemeClr val="dk1"/>
              </a:solidFill>
            </a:endParaRPr>
          </a:p>
          <a:p>
            <a:pPr marL="342900" lvl="0" indent="-374650" algn="l" rtl="0">
              <a:spcBef>
                <a:spcPts val="0"/>
              </a:spcBef>
              <a:spcAft>
                <a:spcPts val="0"/>
              </a:spcAft>
              <a:buClr>
                <a:schemeClr val="dk1"/>
              </a:buClr>
              <a:buSzPts val="2500"/>
              <a:buChar char="•"/>
            </a:pPr>
            <a:r>
              <a:rPr lang="en-US" sz="2500">
                <a:solidFill>
                  <a:schemeClr val="dk1"/>
                </a:solidFill>
              </a:rPr>
              <a:t>Coalesce Around Issues </a:t>
            </a:r>
            <a:endParaRPr sz="2500">
              <a:solidFill>
                <a:schemeClr val="dk1"/>
              </a:solidFill>
            </a:endParaRPr>
          </a:p>
          <a:p>
            <a:pPr marL="342900" lvl="0" indent="-374650" algn="l" rtl="0">
              <a:spcBef>
                <a:spcPts val="0"/>
              </a:spcBef>
              <a:spcAft>
                <a:spcPts val="0"/>
              </a:spcAft>
              <a:buClr>
                <a:schemeClr val="dk1"/>
              </a:buClr>
              <a:buSzPts val="2500"/>
              <a:buChar char="•"/>
            </a:pPr>
            <a:r>
              <a:rPr lang="en-US" sz="2500">
                <a:solidFill>
                  <a:schemeClr val="dk1"/>
                </a:solidFill>
              </a:rPr>
              <a:t>Ensure Relevant Participation </a:t>
            </a:r>
            <a:endParaRPr sz="2500">
              <a:solidFill>
                <a:schemeClr val="dk1"/>
              </a:solidFill>
            </a:endParaRPr>
          </a:p>
          <a:p>
            <a:pPr marL="342900" lvl="0" indent="-374650" algn="l" rtl="0">
              <a:spcBef>
                <a:spcPts val="0"/>
              </a:spcBef>
              <a:spcAft>
                <a:spcPts val="0"/>
              </a:spcAft>
              <a:buClr>
                <a:schemeClr val="dk1"/>
              </a:buClr>
              <a:buSzPts val="2500"/>
              <a:buChar char="•"/>
            </a:pPr>
            <a:r>
              <a:rPr lang="en-US" sz="2500">
                <a:solidFill>
                  <a:schemeClr val="dk1"/>
                </a:solidFill>
              </a:rPr>
              <a:t>Do the Work Together </a:t>
            </a:r>
            <a:endParaRPr sz="25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38ea6d95304_0_20"/>
          <p:cNvSpPr txBox="1">
            <a:spLocks noGrp="1"/>
          </p:cNvSpPr>
          <p:nvPr>
            <p:ph type="title"/>
          </p:nvPr>
        </p:nvSpPr>
        <p:spPr>
          <a:xfrm>
            <a:off x="2408050" y="255275"/>
            <a:ext cx="3594900" cy="81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a:latin typeface="Arial"/>
                <a:ea typeface="Arial"/>
                <a:cs typeface="Arial"/>
                <a:sym typeface="Arial"/>
              </a:rPr>
              <a:t>Annual Report</a:t>
            </a:r>
            <a:endParaRPr sz="3600">
              <a:latin typeface="Arial"/>
              <a:ea typeface="Arial"/>
              <a:cs typeface="Arial"/>
              <a:sym typeface="Arial"/>
            </a:endParaRPr>
          </a:p>
        </p:txBody>
      </p:sp>
      <p:pic>
        <p:nvPicPr>
          <p:cNvPr id="284" name="Google Shape;284;g38ea6d95304_0_20"/>
          <p:cNvPicPr preferRelativeResize="0"/>
          <p:nvPr/>
        </p:nvPicPr>
        <p:blipFill>
          <a:blip r:embed="rId3">
            <a:alphaModFix/>
          </a:blip>
          <a:stretch>
            <a:fillRect/>
          </a:stretch>
        </p:blipFill>
        <p:spPr>
          <a:xfrm>
            <a:off x="6513725" y="152400"/>
            <a:ext cx="5069283" cy="6553200"/>
          </a:xfrm>
          <a:prstGeom prst="rect">
            <a:avLst/>
          </a:prstGeom>
          <a:noFill/>
          <a:ln>
            <a:noFill/>
          </a:ln>
        </p:spPr>
      </p:pic>
      <p:sp>
        <p:nvSpPr>
          <p:cNvPr id="285" name="Google Shape;285;g38ea6d95304_0_20"/>
          <p:cNvSpPr txBox="1"/>
          <p:nvPr/>
        </p:nvSpPr>
        <p:spPr>
          <a:xfrm>
            <a:off x="378375" y="1765725"/>
            <a:ext cx="54513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One of SEAC’s most important duties is to advise HIDOE of the unmet needs of students with disabilities.</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Annually, based on the HIDOE’s and SEAC’s priorities, and discussions during monthly meetings, an annual report is developed to HIDOE’s Superintendent of Schools.  </a:t>
            </a:r>
            <a:endParaRPr sz="2400"/>
          </a:p>
        </p:txBody>
      </p:sp>
      <p:sp>
        <p:nvSpPr>
          <p:cNvPr id="286" name="Google Shape;286;g38ea6d95304_0_20"/>
          <p:cNvSpPr txBox="1"/>
          <p:nvPr/>
        </p:nvSpPr>
        <p:spPr>
          <a:xfrm>
            <a:off x="2408050" y="62274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https://seac-hawaii.org/reports/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3840fb06b9d_0_0"/>
          <p:cNvSpPr txBox="1">
            <a:spLocks noGrp="1"/>
          </p:cNvSpPr>
          <p:nvPr>
            <p:ph type="title"/>
          </p:nvPr>
        </p:nvSpPr>
        <p:spPr>
          <a:xfrm>
            <a:off x="1786800" y="194950"/>
            <a:ext cx="8935200" cy="8679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sz="3900">
                <a:latin typeface="Arial"/>
                <a:ea typeface="Arial"/>
                <a:cs typeface="Arial"/>
                <a:sym typeface="Arial"/>
              </a:rPr>
              <a:t>Dispute Resolution </a:t>
            </a:r>
            <a:endParaRPr sz="3900">
              <a:latin typeface="Arial"/>
              <a:ea typeface="Arial"/>
              <a:cs typeface="Arial"/>
              <a:sym typeface="Arial"/>
            </a:endParaRPr>
          </a:p>
          <a:p>
            <a:pPr marL="0" lvl="0" indent="0" algn="ctr" rtl="0">
              <a:spcBef>
                <a:spcPts val="0"/>
              </a:spcBef>
              <a:spcAft>
                <a:spcPts val="0"/>
              </a:spcAft>
              <a:buNone/>
            </a:pPr>
            <a:r>
              <a:rPr lang="en-US" sz="3900">
                <a:latin typeface="Arial"/>
                <a:ea typeface="Arial"/>
                <a:cs typeface="Arial"/>
                <a:sym typeface="Arial"/>
              </a:rPr>
              <a:t>Feedback on Revisions of Materials </a:t>
            </a:r>
            <a:endParaRPr sz="3900">
              <a:latin typeface="Arial"/>
              <a:ea typeface="Arial"/>
              <a:cs typeface="Arial"/>
              <a:sym typeface="Arial"/>
            </a:endParaRPr>
          </a:p>
        </p:txBody>
      </p:sp>
      <p:sp>
        <p:nvSpPr>
          <p:cNvPr id="293" name="Google Shape;293;g3840fb06b9d_0_0"/>
          <p:cNvSpPr txBox="1">
            <a:spLocks noGrp="1"/>
          </p:cNvSpPr>
          <p:nvPr>
            <p:ph type="body" idx="1"/>
          </p:nvPr>
        </p:nvSpPr>
        <p:spPr>
          <a:xfrm>
            <a:off x="467725" y="1521500"/>
            <a:ext cx="6085800" cy="4677000"/>
          </a:xfrm>
          <a:prstGeom prst="rect">
            <a:avLst/>
          </a:prstGeom>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SzPts val="2400"/>
              <a:buChar char="•"/>
            </a:pPr>
            <a:r>
              <a:rPr lang="en-US" sz="2400" b="0"/>
              <a:t>Participated in revising/updating Mediation, State Written Complaint, and Due Process model forms and other materials such as flyers</a:t>
            </a:r>
            <a:br>
              <a:rPr lang="en-US" sz="2400"/>
            </a:br>
            <a:endParaRPr sz="2400"/>
          </a:p>
          <a:p>
            <a:pPr marL="457200" lvl="0" indent="-381000" algn="l" rtl="0">
              <a:lnSpc>
                <a:spcPct val="100000"/>
              </a:lnSpc>
              <a:spcBef>
                <a:spcPts val="0"/>
              </a:spcBef>
              <a:spcAft>
                <a:spcPts val="0"/>
              </a:spcAft>
              <a:buSzPts val="2400"/>
              <a:buChar char="•"/>
            </a:pPr>
            <a:r>
              <a:rPr lang="en-US" sz="2400" b="0"/>
              <a:t>Incorporated feedback from educational partner groups and refined content for clarity and accessibility</a:t>
            </a:r>
            <a:endParaRPr sz="2400" b="0"/>
          </a:p>
          <a:p>
            <a:pPr marL="457200" lvl="0" indent="0" algn="l" rtl="0">
              <a:lnSpc>
                <a:spcPct val="100000"/>
              </a:lnSpc>
              <a:spcBef>
                <a:spcPts val="0"/>
              </a:spcBef>
              <a:spcAft>
                <a:spcPts val="0"/>
              </a:spcAft>
              <a:buNone/>
            </a:pPr>
            <a:endParaRPr sz="2400" b="0"/>
          </a:p>
          <a:p>
            <a:pPr marL="457200" lvl="0" indent="-381000" algn="l" rtl="0">
              <a:lnSpc>
                <a:spcPct val="100000"/>
              </a:lnSpc>
              <a:spcBef>
                <a:spcPts val="0"/>
              </a:spcBef>
              <a:spcAft>
                <a:spcPts val="0"/>
              </a:spcAft>
              <a:buSzPts val="2400"/>
              <a:buChar char="•"/>
            </a:pPr>
            <a:r>
              <a:rPr lang="en-US" sz="2400" b="0"/>
              <a:t>Access the updated forms and resources on </a:t>
            </a:r>
            <a:r>
              <a:rPr lang="en-US" sz="2400" b="0" u="sng">
                <a:solidFill>
                  <a:schemeClr val="hlink"/>
                </a:solidFill>
                <a:hlinkClick r:id="rId3"/>
              </a:rPr>
              <a:t>HIDOE’s Dispute Resolution Website</a:t>
            </a:r>
            <a:r>
              <a:rPr lang="en-US" sz="2400" b="0"/>
              <a:t>. </a:t>
            </a:r>
            <a:endParaRPr sz="2400" b="0"/>
          </a:p>
          <a:p>
            <a:pPr marL="457200" lvl="0" indent="0" algn="l" rtl="0">
              <a:spcBef>
                <a:spcPts val="1000"/>
              </a:spcBef>
              <a:spcAft>
                <a:spcPts val="0"/>
              </a:spcAft>
              <a:buNone/>
            </a:pPr>
            <a:endParaRPr sz="3000" b="0"/>
          </a:p>
          <a:p>
            <a:pPr marL="457200" lvl="0" indent="0" algn="l" rtl="0">
              <a:spcBef>
                <a:spcPts val="1000"/>
              </a:spcBef>
              <a:spcAft>
                <a:spcPts val="0"/>
              </a:spcAft>
              <a:buNone/>
            </a:pPr>
            <a:endParaRPr sz="3000" b="0"/>
          </a:p>
        </p:txBody>
      </p:sp>
      <p:pic>
        <p:nvPicPr>
          <p:cNvPr id="294" name="Google Shape;294;g3840fb06b9d_0_0"/>
          <p:cNvPicPr preferRelativeResize="0"/>
          <p:nvPr/>
        </p:nvPicPr>
        <p:blipFill rotWithShape="1">
          <a:blip r:embed="rId4">
            <a:alphaModFix/>
          </a:blip>
          <a:srcRect/>
          <a:stretch/>
        </p:blipFill>
        <p:spPr>
          <a:xfrm>
            <a:off x="7198925" y="1312400"/>
            <a:ext cx="4101225" cy="5248749"/>
          </a:xfrm>
          <a:prstGeom prst="rect">
            <a:avLst/>
          </a:prstGeom>
          <a:noFill/>
          <a:ln w="9525" cap="flat" cmpd="sng">
            <a:solidFill>
              <a:srgbClr val="4A86E8"/>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3840fb06b9d_0_7"/>
          <p:cNvSpPr txBox="1">
            <a:spLocks noGrp="1"/>
          </p:cNvSpPr>
          <p:nvPr>
            <p:ph type="body" idx="1"/>
          </p:nvPr>
        </p:nvSpPr>
        <p:spPr>
          <a:xfrm>
            <a:off x="614825" y="1779325"/>
            <a:ext cx="10769400" cy="4077000"/>
          </a:xfrm>
          <a:prstGeom prst="rect">
            <a:avLst/>
          </a:prstGeom>
        </p:spPr>
        <p:txBody>
          <a:bodyPr spcFirstLastPara="1" wrap="square" lIns="91425" tIns="45700" rIns="91425" bIns="45700" anchor="t" anchorCtr="0">
            <a:noAutofit/>
          </a:bodyPr>
          <a:lstStyle/>
          <a:p>
            <a:pPr marL="457200" lvl="0" indent="-419100" algn="l" rtl="0">
              <a:lnSpc>
                <a:spcPct val="100000"/>
              </a:lnSpc>
              <a:spcBef>
                <a:spcPts val="0"/>
              </a:spcBef>
              <a:spcAft>
                <a:spcPts val="0"/>
              </a:spcAft>
              <a:buSzPts val="3000"/>
              <a:buChar char="•"/>
            </a:pPr>
            <a:r>
              <a:rPr lang="en-US" sz="3000" b="0"/>
              <a:t>How does your Department/Local Educational Agencies/Schools engage parents?</a:t>
            </a:r>
            <a:endParaRPr sz="3000" b="0"/>
          </a:p>
          <a:p>
            <a:pPr marL="457200" lvl="0" indent="0" algn="l" rtl="0">
              <a:lnSpc>
                <a:spcPct val="100000"/>
              </a:lnSpc>
              <a:spcBef>
                <a:spcPts val="0"/>
              </a:spcBef>
              <a:spcAft>
                <a:spcPts val="0"/>
              </a:spcAft>
              <a:buNone/>
            </a:pPr>
            <a:endParaRPr sz="3000" b="0"/>
          </a:p>
          <a:p>
            <a:pPr marL="457200" lvl="0" indent="-419100" algn="l" rtl="0">
              <a:lnSpc>
                <a:spcPct val="100000"/>
              </a:lnSpc>
              <a:spcBef>
                <a:spcPts val="0"/>
              </a:spcBef>
              <a:spcAft>
                <a:spcPts val="0"/>
              </a:spcAft>
              <a:buSzPts val="3000"/>
              <a:buChar char="•"/>
            </a:pPr>
            <a:r>
              <a:rPr lang="en-US" sz="3000" b="0"/>
              <a:t>How do you work together with State Advisory Panel to make systemic changes?</a:t>
            </a:r>
            <a:endParaRPr sz="3000" b="0"/>
          </a:p>
          <a:p>
            <a:pPr marL="457200" lvl="0" indent="0" algn="l" rtl="0">
              <a:lnSpc>
                <a:spcPct val="100000"/>
              </a:lnSpc>
              <a:spcBef>
                <a:spcPts val="0"/>
              </a:spcBef>
              <a:spcAft>
                <a:spcPts val="0"/>
              </a:spcAft>
              <a:buNone/>
            </a:pPr>
            <a:endParaRPr sz="3000" b="0"/>
          </a:p>
          <a:p>
            <a:pPr marL="457200" lvl="0" indent="-419100" algn="l" rtl="0">
              <a:lnSpc>
                <a:spcPct val="100000"/>
              </a:lnSpc>
              <a:spcBef>
                <a:spcPts val="0"/>
              </a:spcBef>
              <a:spcAft>
                <a:spcPts val="0"/>
              </a:spcAft>
              <a:buSzPts val="3000"/>
              <a:buChar char="•"/>
            </a:pPr>
            <a:r>
              <a:rPr lang="en-US" sz="3000" b="0"/>
              <a:t>To parents and advocates - what things have the state/schools done to actively engage you that has made you felt truly listened to?</a:t>
            </a:r>
            <a:endParaRPr sz="3000"/>
          </a:p>
        </p:txBody>
      </p:sp>
      <p:sp>
        <p:nvSpPr>
          <p:cNvPr id="301" name="Google Shape;301;g3840fb06b9d_0_7"/>
          <p:cNvSpPr txBox="1"/>
          <p:nvPr/>
        </p:nvSpPr>
        <p:spPr>
          <a:xfrm>
            <a:off x="1829625" y="171250"/>
            <a:ext cx="91269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a:solidFill>
                  <a:schemeClr val="dk1"/>
                </a:solidFill>
              </a:rPr>
              <a:t>Parent Engagement &amp; Collaboration Activity</a:t>
            </a:r>
            <a:endParaRPr sz="4500" b="1">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3893574c379_0_3"/>
          <p:cNvSpPr txBox="1"/>
          <p:nvPr/>
        </p:nvSpPr>
        <p:spPr>
          <a:xfrm>
            <a:off x="2111175" y="329650"/>
            <a:ext cx="9126900" cy="723300"/>
          </a:xfrm>
          <a:prstGeom prst="rect">
            <a:avLst/>
          </a:prstGeom>
          <a:noFill/>
          <a:ln>
            <a:noFill/>
          </a:ln>
        </p:spPr>
        <p:txBody>
          <a:bodyPr spcFirstLastPara="1" wrap="square" lIns="91425" tIns="91425" rIns="91425" bIns="91425" anchor="t" anchorCtr="0">
            <a:spAutoFit/>
          </a:bodyPr>
          <a:lstStyle/>
          <a:p>
            <a:pPr marL="0" lvl="0" indent="0" algn="l" rtl="0">
              <a:lnSpc>
                <a:spcPct val="106999"/>
              </a:lnSpc>
              <a:spcBef>
                <a:spcPts val="0"/>
              </a:spcBef>
              <a:spcAft>
                <a:spcPts val="0"/>
              </a:spcAft>
              <a:buClr>
                <a:schemeClr val="dk1"/>
              </a:buClr>
              <a:buSzPts val="1100"/>
              <a:buFont typeface="Arial"/>
              <a:buNone/>
            </a:pPr>
            <a:r>
              <a:rPr lang="en-US" sz="3100" b="1">
                <a:solidFill>
                  <a:srgbClr val="1B1B1B"/>
                </a:solidFill>
                <a:highlight>
                  <a:srgbClr val="FFFFFF"/>
                </a:highlight>
              </a:rPr>
              <a:t> </a:t>
            </a:r>
            <a:r>
              <a:rPr lang="en-US" sz="3500" b="1">
                <a:solidFill>
                  <a:srgbClr val="1B1B1B"/>
                </a:solidFill>
                <a:highlight>
                  <a:srgbClr val="FFFFFF"/>
                </a:highlight>
              </a:rPr>
              <a:t>Dispute Resolution Data in </a:t>
            </a:r>
            <a:r>
              <a:rPr lang="en-US" sz="3500" b="1">
                <a:solidFill>
                  <a:schemeClr val="dk1"/>
                </a:solidFill>
              </a:rPr>
              <a:t>Hawai‘i</a:t>
            </a:r>
            <a:r>
              <a:rPr lang="en-US" sz="3500" b="1">
                <a:solidFill>
                  <a:srgbClr val="1B1B1B"/>
                </a:solidFill>
                <a:highlight>
                  <a:srgbClr val="FFFFFF"/>
                </a:highlight>
              </a:rPr>
              <a:t> </a:t>
            </a:r>
            <a:endParaRPr sz="6900" b="1">
              <a:solidFill>
                <a:schemeClr val="dk1"/>
              </a:solidFill>
            </a:endParaRPr>
          </a:p>
        </p:txBody>
      </p:sp>
      <p:pic>
        <p:nvPicPr>
          <p:cNvPr id="308" name="Google Shape;308;g3893574c379_0_3" title="Chart"/>
          <p:cNvPicPr preferRelativeResize="0"/>
          <p:nvPr/>
        </p:nvPicPr>
        <p:blipFill>
          <a:blip r:embed="rId3">
            <a:alphaModFix/>
          </a:blip>
          <a:stretch>
            <a:fillRect/>
          </a:stretch>
        </p:blipFill>
        <p:spPr>
          <a:xfrm>
            <a:off x="2186925" y="1132275"/>
            <a:ext cx="8820600" cy="5055350"/>
          </a:xfrm>
          <a:prstGeom prst="rect">
            <a:avLst/>
          </a:prstGeom>
          <a:noFill/>
          <a:ln w="12700" cap="flat" cmpd="sng">
            <a:solidFill>
              <a:srgbClr val="000000"/>
            </a:solidFill>
            <a:prstDash val="solid"/>
            <a:miter lim="8000"/>
            <a:headEnd type="none" w="sm" len="sm"/>
            <a:tailEnd type="none" w="sm" len="sm"/>
          </a:ln>
        </p:spPr>
      </p:pic>
      <p:sp>
        <p:nvSpPr>
          <p:cNvPr id="309" name="Google Shape;309;g3893574c379_0_3"/>
          <p:cNvSpPr txBox="1"/>
          <p:nvPr/>
        </p:nvSpPr>
        <p:spPr>
          <a:xfrm>
            <a:off x="2149125" y="6187625"/>
            <a:ext cx="9051000" cy="535200"/>
          </a:xfrm>
          <a:prstGeom prst="rect">
            <a:avLst/>
          </a:prstGeom>
          <a:noFill/>
          <a:ln>
            <a:noFill/>
          </a:ln>
        </p:spPr>
        <p:txBody>
          <a:bodyPr spcFirstLastPara="1" wrap="square" lIns="91425" tIns="91425" rIns="91425" bIns="91425" anchor="t" anchorCtr="0">
            <a:spAutoFit/>
          </a:bodyPr>
          <a:lstStyle/>
          <a:p>
            <a:pPr marL="0" lvl="0" indent="0" algn="l" rtl="0">
              <a:lnSpc>
                <a:spcPct val="106999"/>
              </a:lnSpc>
              <a:spcBef>
                <a:spcPts val="0"/>
              </a:spcBef>
              <a:spcAft>
                <a:spcPts val="0"/>
              </a:spcAft>
              <a:buNone/>
            </a:pPr>
            <a:r>
              <a:rPr lang="en-US" sz="1100" i="1">
                <a:solidFill>
                  <a:schemeClr val="dk1"/>
                </a:solidFill>
                <a:highlight>
                  <a:srgbClr val="FFFFFF"/>
                </a:highlight>
              </a:rPr>
              <a:t>The Center for Appropriate Dispute Resolution in Special Education (CADRE), Data Dashboard </a:t>
            </a:r>
            <a:r>
              <a:rPr lang="en-US" sz="1100" i="1" u="sng">
                <a:solidFill>
                  <a:srgbClr val="1155CC"/>
                </a:solidFill>
                <a:highlight>
                  <a:srgbClr val="FFFFFF"/>
                </a:highlight>
                <a:hlinkClick r:id="rId4">
                  <a:extLst>
                    <a:ext uri="{A12FA001-AC4F-418D-AE19-62706E023703}">
                      <ahyp:hlinkClr xmlns:ahyp="http://schemas.microsoft.com/office/drawing/2018/hyperlinkcolor" val="tx"/>
                    </a:ext>
                  </a:extLst>
                </a:hlinkClick>
              </a:rPr>
              <a:t>https://cadreworks.org/national-state-dr-data-dashboard</a:t>
            </a:r>
            <a:r>
              <a:rPr lang="en-US" sz="1100" i="1">
                <a:solidFill>
                  <a:srgbClr val="1B1B1B"/>
                </a:solidFill>
                <a:highlight>
                  <a:srgbClr val="FFFFFF"/>
                </a:highlight>
              </a:rPr>
              <a:t>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38ac0212983_0_6"/>
          <p:cNvSpPr txBox="1">
            <a:spLocks noGrp="1"/>
          </p:cNvSpPr>
          <p:nvPr>
            <p:ph type="title"/>
          </p:nvPr>
        </p:nvSpPr>
        <p:spPr>
          <a:xfrm>
            <a:off x="1703150" y="210125"/>
            <a:ext cx="74019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latin typeface="Arial"/>
                <a:ea typeface="Arial"/>
                <a:cs typeface="Arial"/>
                <a:sym typeface="Arial"/>
              </a:rPr>
              <a:t>Resources</a:t>
            </a:r>
            <a:endParaRPr>
              <a:latin typeface="Arial"/>
              <a:ea typeface="Arial"/>
              <a:cs typeface="Arial"/>
              <a:sym typeface="Arial"/>
            </a:endParaRPr>
          </a:p>
        </p:txBody>
      </p:sp>
      <p:sp>
        <p:nvSpPr>
          <p:cNvPr id="316" name="Google Shape;316;g38ac0212983_0_6"/>
          <p:cNvSpPr txBox="1">
            <a:spLocks noGrp="1"/>
          </p:cNvSpPr>
          <p:nvPr>
            <p:ph type="body" idx="1"/>
          </p:nvPr>
        </p:nvSpPr>
        <p:spPr>
          <a:xfrm>
            <a:off x="471500" y="1430850"/>
            <a:ext cx="11161200" cy="429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b="0"/>
              <a:t>HIDOE Dispute Resolution: </a:t>
            </a:r>
            <a:r>
              <a:rPr lang="en-US" sz="2400" b="0" u="sng">
                <a:solidFill>
                  <a:schemeClr val="hlink"/>
                </a:solidFill>
                <a:hlinkClick r:id="rId3"/>
              </a:rPr>
              <a:t>https://hawaiipublicschools.org/school-services/parent-rights/dispute-resolutions-and-mediations/</a:t>
            </a:r>
            <a:endParaRPr sz="2400" b="0"/>
          </a:p>
          <a:p>
            <a:pPr marL="0" lvl="0" indent="0" algn="l" rtl="0">
              <a:spcBef>
                <a:spcPts val="0"/>
              </a:spcBef>
              <a:spcAft>
                <a:spcPts val="0"/>
              </a:spcAft>
              <a:buNone/>
            </a:pPr>
            <a:endParaRPr sz="2400" b="0"/>
          </a:p>
          <a:p>
            <a:pPr marL="0" lvl="0" indent="0" algn="l" rtl="0">
              <a:spcBef>
                <a:spcPts val="0"/>
              </a:spcBef>
              <a:spcAft>
                <a:spcPts val="0"/>
              </a:spcAft>
              <a:buNone/>
            </a:pPr>
            <a:r>
              <a:rPr lang="en-US" sz="2400" b="0"/>
              <a:t>NCSI Leading by Convening: </a:t>
            </a:r>
            <a:r>
              <a:rPr lang="en-US" sz="2400" b="0" u="sng">
                <a:solidFill>
                  <a:schemeClr val="hlink"/>
                </a:solidFill>
                <a:hlinkClick r:id="rId4"/>
              </a:rPr>
              <a:t>https://ncsi.wested.org/resource/leading-by-convening-a-user-guide/</a:t>
            </a:r>
            <a:r>
              <a:rPr lang="en-US" sz="2400" b="0"/>
              <a:t> </a:t>
            </a:r>
            <a:endParaRPr sz="2400" b="0"/>
          </a:p>
          <a:p>
            <a:pPr marL="0" lvl="0" indent="0" algn="l" rtl="0">
              <a:spcBef>
                <a:spcPts val="0"/>
              </a:spcBef>
              <a:spcAft>
                <a:spcPts val="0"/>
              </a:spcAft>
              <a:buNone/>
            </a:pPr>
            <a:endParaRPr sz="2400" b="0"/>
          </a:p>
          <a:p>
            <a:pPr marL="0" lvl="0" indent="0" algn="l" rtl="0">
              <a:spcBef>
                <a:spcPts val="0"/>
              </a:spcBef>
              <a:spcAft>
                <a:spcPts val="0"/>
              </a:spcAft>
              <a:buNone/>
            </a:pPr>
            <a:r>
              <a:rPr lang="en-US" sz="2400" b="0"/>
              <a:t>SEAC Homepage:		</a:t>
            </a:r>
            <a:r>
              <a:rPr lang="en-US" sz="2400" b="0" u="sng">
                <a:solidFill>
                  <a:schemeClr val="hlink"/>
                </a:solidFill>
                <a:hlinkClick r:id="rId5"/>
              </a:rPr>
              <a:t>https://seac-hawaii.org/</a:t>
            </a:r>
            <a:endParaRPr sz="2400" b="0"/>
          </a:p>
          <a:p>
            <a:pPr marL="0" lvl="0" indent="0" algn="l" rtl="0">
              <a:spcBef>
                <a:spcPts val="0"/>
              </a:spcBef>
              <a:spcAft>
                <a:spcPts val="0"/>
              </a:spcAft>
              <a:buNone/>
            </a:pPr>
            <a:endParaRPr sz="2400" b="0"/>
          </a:p>
          <a:p>
            <a:pPr marL="0" lvl="0" indent="0" algn="l" rtl="0">
              <a:spcBef>
                <a:spcPts val="0"/>
              </a:spcBef>
              <a:spcAft>
                <a:spcPts val="0"/>
              </a:spcAft>
              <a:buNone/>
            </a:pPr>
            <a:r>
              <a:rPr lang="en-US" sz="2400" b="0"/>
              <a:t>SEAC Infographics:		</a:t>
            </a:r>
            <a:r>
              <a:rPr lang="en-US" sz="2400" b="0" u="sng">
                <a:solidFill>
                  <a:schemeClr val="hlink"/>
                </a:solidFill>
                <a:hlinkClick r:id="rId6"/>
              </a:rPr>
              <a:t>https://seac-hawaii.org/infographics/</a:t>
            </a:r>
            <a:endParaRPr sz="2400" b="0"/>
          </a:p>
          <a:p>
            <a:pPr marL="0" lvl="0" indent="0" algn="l" rtl="0">
              <a:spcBef>
                <a:spcPts val="0"/>
              </a:spcBef>
              <a:spcAft>
                <a:spcPts val="0"/>
              </a:spcAft>
              <a:buNone/>
            </a:pPr>
            <a:endParaRPr sz="2400" b="0"/>
          </a:p>
          <a:p>
            <a:pPr marL="0" lvl="0" indent="0" algn="l" rtl="0">
              <a:spcBef>
                <a:spcPts val="0"/>
              </a:spcBef>
              <a:spcAft>
                <a:spcPts val="0"/>
              </a:spcAft>
              <a:buNone/>
            </a:pPr>
            <a:r>
              <a:rPr lang="en-US" sz="2400" b="0"/>
              <a:t>SPIN Homepage:		</a:t>
            </a:r>
            <a:r>
              <a:rPr lang="en-US" sz="2400" b="0" u="sng">
                <a:solidFill>
                  <a:schemeClr val="hlink"/>
                </a:solidFill>
                <a:hlinkClick r:id="rId7"/>
              </a:rPr>
              <a:t>https://spinhawaii.org/</a:t>
            </a:r>
            <a:endParaRPr sz="2400" b="0"/>
          </a:p>
          <a:p>
            <a:pPr marL="0" lvl="0" indent="0" algn="l" rtl="0">
              <a:spcBef>
                <a:spcPts val="0"/>
              </a:spcBef>
              <a:spcAft>
                <a:spcPts val="0"/>
              </a:spcAft>
              <a:buNone/>
            </a:pPr>
            <a:endParaRPr sz="2400" b="0"/>
          </a:p>
          <a:p>
            <a:pPr marL="0" lvl="0" indent="0" algn="l" rtl="0">
              <a:spcBef>
                <a:spcPts val="0"/>
              </a:spcBef>
              <a:spcAft>
                <a:spcPts val="0"/>
              </a:spcAft>
              <a:buNone/>
            </a:pPr>
            <a:r>
              <a:rPr lang="en-US" sz="2400" b="0"/>
              <a:t>SPIN Infographics:		</a:t>
            </a:r>
            <a:r>
              <a:rPr lang="en-US" sz="2400" b="0" u="sng">
                <a:solidFill>
                  <a:schemeClr val="hlink"/>
                </a:solidFill>
                <a:hlinkClick r:id="rId8"/>
              </a:rPr>
              <a:t>https://spinhawaii.org/infographics/</a:t>
            </a:r>
            <a:endParaRPr sz="2400" b="0"/>
          </a:p>
          <a:p>
            <a:pPr marL="0" lvl="0" indent="0" algn="l" rtl="0">
              <a:spcBef>
                <a:spcPts val="0"/>
              </a:spcBef>
              <a:spcAft>
                <a:spcPts val="0"/>
              </a:spcAft>
              <a:buNone/>
            </a:pPr>
            <a:endParaRPr sz="2400"/>
          </a:p>
          <a:p>
            <a:pPr marL="0" lvl="0" indent="0" algn="l" rtl="0">
              <a:spcBef>
                <a:spcPts val="0"/>
              </a:spcBef>
              <a:spcAft>
                <a:spcPts val="0"/>
              </a:spcAft>
              <a:buNone/>
            </a:pPr>
            <a:endParaRPr sz="2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g38e75b273b6_0_0" title="Ala Moana Sunset.jpg"/>
          <p:cNvPicPr preferRelativeResize="0"/>
          <p:nvPr/>
        </p:nvPicPr>
        <p:blipFill>
          <a:blip r:embed="rId3">
            <a:alphaModFix/>
          </a:blip>
          <a:stretch>
            <a:fillRect/>
          </a:stretch>
        </p:blipFill>
        <p:spPr>
          <a:xfrm>
            <a:off x="1644425" y="1001600"/>
            <a:ext cx="9291474" cy="5088176"/>
          </a:xfrm>
          <a:prstGeom prst="rect">
            <a:avLst/>
          </a:prstGeom>
          <a:noFill/>
          <a:ln>
            <a:noFill/>
          </a:ln>
        </p:spPr>
      </p:pic>
      <p:sp>
        <p:nvSpPr>
          <p:cNvPr id="323" name="Google Shape;323;g38e75b273b6_0_0"/>
          <p:cNvSpPr txBox="1">
            <a:spLocks noGrp="1"/>
          </p:cNvSpPr>
          <p:nvPr>
            <p:ph type="title"/>
          </p:nvPr>
        </p:nvSpPr>
        <p:spPr>
          <a:xfrm>
            <a:off x="1644425" y="1001600"/>
            <a:ext cx="9291600" cy="15315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MAHALO</a:t>
            </a:r>
            <a:endParaRPr/>
          </a:p>
        </p:txBody>
      </p:sp>
      <p:sp>
        <p:nvSpPr>
          <p:cNvPr id="324" name="Google Shape;324;g38e75b273b6_0_0"/>
          <p:cNvSpPr txBox="1">
            <a:spLocks noGrp="1"/>
          </p:cNvSpPr>
          <p:nvPr>
            <p:ph type="body" idx="1"/>
          </p:nvPr>
        </p:nvSpPr>
        <p:spPr>
          <a:xfrm>
            <a:off x="1644425" y="4063175"/>
            <a:ext cx="9291600" cy="20268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None/>
            </a:pPr>
            <a:r>
              <a:rPr lang="en-US" sz="2800"/>
              <a:t>Aloha Pumehana A Hui Hou</a:t>
            </a:r>
            <a:endParaRPr sz="2800"/>
          </a:p>
          <a:p>
            <a:pPr marL="0" lvl="0" indent="0" algn="ctr" rtl="0">
              <a:spcBef>
                <a:spcPts val="1000"/>
              </a:spcBef>
              <a:spcAft>
                <a:spcPts val="0"/>
              </a:spcAft>
              <a:buNone/>
            </a:pPr>
            <a:r>
              <a:rPr lang="en-US" sz="2800"/>
              <a:t>With warm regard, until we meet again</a:t>
            </a:r>
            <a:endParaRPr sz="2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37f686192d2_1_4"/>
          <p:cNvSpPr txBox="1">
            <a:spLocks noGrp="1"/>
          </p:cNvSpPr>
          <p:nvPr>
            <p:ph type="title"/>
          </p:nvPr>
        </p:nvSpPr>
        <p:spPr>
          <a:xfrm>
            <a:off x="2028900" y="102625"/>
            <a:ext cx="9378300" cy="1100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333"/>
              <a:buFont typeface="Arial"/>
              <a:buNone/>
            </a:pPr>
            <a:r>
              <a:rPr lang="en-US" sz="3600">
                <a:latin typeface="Arial"/>
                <a:ea typeface="Arial"/>
                <a:cs typeface="Arial"/>
                <a:sym typeface="Arial"/>
              </a:rPr>
              <a:t>A Glance at</a:t>
            </a:r>
            <a:br>
              <a:rPr lang="en-US" sz="3600">
                <a:latin typeface="Arial"/>
                <a:ea typeface="Arial"/>
                <a:cs typeface="Arial"/>
                <a:sym typeface="Arial"/>
              </a:rPr>
            </a:br>
            <a:r>
              <a:rPr lang="en-US" sz="3600">
                <a:latin typeface="Arial"/>
                <a:ea typeface="Arial"/>
                <a:cs typeface="Arial"/>
                <a:sym typeface="Arial"/>
              </a:rPr>
              <a:t>Hawaiʻi State Department of Education </a:t>
            </a:r>
            <a:endParaRPr sz="3600"/>
          </a:p>
        </p:txBody>
      </p:sp>
      <p:sp>
        <p:nvSpPr>
          <p:cNvPr id="82" name="Google Shape;82;g37f686192d2_1_4"/>
          <p:cNvSpPr txBox="1">
            <a:spLocks noGrp="1"/>
          </p:cNvSpPr>
          <p:nvPr>
            <p:ph type="body" idx="1"/>
          </p:nvPr>
        </p:nvSpPr>
        <p:spPr>
          <a:xfrm>
            <a:off x="3874775" y="1408125"/>
            <a:ext cx="7617900" cy="521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One SEA/LEA	</a:t>
            </a:r>
            <a:endParaRPr sz="2400" b="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endParaRPr>
          </a:p>
          <a:p>
            <a:pPr marL="0" lvl="0" indent="0" algn="l" rtl="0">
              <a:lnSpc>
                <a:spcPct val="100000"/>
              </a:lnSpc>
              <a:spcBef>
                <a:spcPts val="0"/>
              </a:spcBef>
              <a:spcAft>
                <a:spcPts val="0"/>
              </a:spcAft>
              <a:buClr>
                <a:schemeClr val="dk1"/>
              </a:buClr>
              <a:buSzPts val="1100"/>
              <a:buFont typeface="Arial"/>
              <a:buNone/>
            </a:pPr>
            <a:r>
              <a:rPr lang="en-US" sz="2400" b="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Schools - </a:t>
            </a:r>
            <a:r>
              <a:rPr lang="en-US" sz="2400" b="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296 </a:t>
            </a:r>
            <a:endParaRPr sz="2400" b="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endParaRPr>
          </a:p>
          <a:p>
            <a:pPr marL="0" lvl="0" indent="0" algn="l" rtl="0">
              <a:lnSpc>
                <a:spcPct val="100000"/>
              </a:lnSpc>
              <a:spcBef>
                <a:spcPts val="0"/>
              </a:spcBef>
              <a:spcAft>
                <a:spcPts val="0"/>
              </a:spcAft>
              <a:buClr>
                <a:schemeClr val="dk1"/>
              </a:buClr>
              <a:buSzPts val="1100"/>
              <a:buFont typeface="Arial"/>
              <a:buNone/>
            </a:pPr>
            <a:r>
              <a:rPr lang="en-US" sz="2400" b="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Student Enrollment - 165,347</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												  </a:t>
            </a:r>
            <a:endParaRPr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endParaRPr>
          </a:p>
          <a:p>
            <a:pPr marL="0" lvl="0" indent="0" algn="l" rtl="0">
              <a:lnSpc>
                <a:spcPct val="100000"/>
              </a:lnSpc>
              <a:spcBef>
                <a:spcPts val="0"/>
              </a:spcBef>
              <a:spcAft>
                <a:spcPts val="0"/>
              </a:spcAft>
              <a:buClr>
                <a:schemeClr val="dk1"/>
              </a:buClr>
              <a:buFont typeface="Arial"/>
              <a:buNone/>
            </a:pPr>
            <a:r>
              <a:rPr lang="en-US" sz="2400" b="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Economically Disadvantaged - 41%</a:t>
            </a:r>
            <a:endParaRPr sz="2400" b="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endParaRPr>
          </a:p>
          <a:p>
            <a:pPr marL="0" lvl="0" indent="0" algn="l" rtl="0">
              <a:lnSpc>
                <a:spcPct val="100000"/>
              </a:lnSpc>
              <a:spcBef>
                <a:spcPts val="0"/>
              </a:spcBef>
              <a:spcAft>
                <a:spcPts val="0"/>
              </a:spcAft>
              <a:buClr>
                <a:schemeClr val="dk1"/>
              </a:buClr>
              <a:buSzPts val="2300"/>
              <a:buFont typeface="Arial"/>
              <a:buNone/>
            </a:pPr>
            <a:r>
              <a:rPr lang="en-US" sz="2400" b="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Special Education Students - 12% 		</a:t>
            </a:r>
            <a:endParaRPr sz="2400" b="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endParaRPr>
          </a:p>
          <a:p>
            <a:pPr marL="0" lvl="0" indent="0" algn="l" rtl="0">
              <a:lnSpc>
                <a:spcPct val="100000"/>
              </a:lnSpc>
              <a:spcBef>
                <a:spcPts val="0"/>
              </a:spcBef>
              <a:spcAft>
                <a:spcPts val="0"/>
              </a:spcAft>
              <a:buClr>
                <a:schemeClr val="dk1"/>
              </a:buClr>
              <a:buSzPts val="2300"/>
              <a:buFont typeface="Arial"/>
              <a:buNone/>
            </a:pPr>
            <a:r>
              <a:rPr lang="en-US" sz="2400" b="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English Language Learners - 10% </a:t>
            </a:r>
            <a:endParaRPr sz="2400" b="0">
              <a:solidFill>
                <a:srgbClr val="0000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endParaRPr>
          </a:p>
          <a:p>
            <a:pPr marL="0" lvl="0" indent="0" algn="l" rtl="0">
              <a:lnSpc>
                <a:spcPct val="100000"/>
              </a:lnSpc>
              <a:spcBef>
                <a:spcPts val="0"/>
              </a:spcBef>
              <a:spcAft>
                <a:spcPts val="0"/>
              </a:spcAft>
              <a:buClr>
                <a:schemeClr val="dk1"/>
              </a:buClr>
              <a:buSzPts val="2300"/>
              <a:buFont typeface="Arial"/>
              <a:buNone/>
            </a:pPr>
            <a:endParaRPr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endParaRPr>
          </a:p>
          <a:p>
            <a:pPr marL="0" lvl="0" indent="0" algn="l" rtl="0">
              <a:lnSpc>
                <a:spcPct val="100000"/>
              </a:lnSpc>
              <a:spcBef>
                <a:spcPts val="0"/>
              </a:spcBef>
              <a:spcAft>
                <a:spcPts val="0"/>
              </a:spcAft>
              <a:buClr>
                <a:schemeClr val="dk1"/>
              </a:buClr>
              <a:buSzPts val="2300"/>
              <a:buFont typeface="Arial"/>
              <a:buNone/>
            </a:pP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Official Languages</a:t>
            </a:r>
            <a:endParaRPr sz="2400" b="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endParaRPr>
          </a:p>
          <a:p>
            <a:pPr marL="0" lvl="0" indent="0" algn="l" rtl="0">
              <a:lnSpc>
                <a:spcPct val="100000"/>
              </a:lnSpc>
              <a:spcBef>
                <a:spcPts val="0"/>
              </a:spcBef>
              <a:spcAft>
                <a:spcPts val="0"/>
              </a:spcAft>
              <a:buClr>
                <a:schemeClr val="dk1"/>
              </a:buClr>
              <a:buSzPts val="2300"/>
              <a:buFont typeface="Arial"/>
              <a:buNone/>
            </a:pPr>
            <a:r>
              <a:rPr lang="en-US" sz="2400" b="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English &amp; Hawaiian</a:t>
            </a:r>
            <a:endParaRPr sz="2400" b="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endParaRPr>
          </a:p>
          <a:p>
            <a:pPr marL="0" lvl="0" indent="0" algn="l" rtl="0">
              <a:lnSpc>
                <a:spcPct val="100000"/>
              </a:lnSpc>
              <a:spcBef>
                <a:spcPts val="0"/>
              </a:spcBef>
              <a:spcAft>
                <a:spcPts val="0"/>
              </a:spcAft>
              <a:buClr>
                <a:schemeClr val="dk1"/>
              </a:buClr>
              <a:buSzPts val="2300"/>
              <a:buFont typeface="Arial"/>
              <a:buNone/>
            </a:pPr>
            <a:endParaRPr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endParaRPr>
          </a:p>
          <a:p>
            <a:pPr marL="0" lvl="0" indent="0" algn="l" rtl="0">
              <a:lnSpc>
                <a:spcPct val="100000"/>
              </a:lnSpc>
              <a:spcBef>
                <a:spcPts val="0"/>
              </a:spcBef>
              <a:spcAft>
                <a:spcPts val="0"/>
              </a:spcAft>
              <a:buClr>
                <a:schemeClr val="dk1"/>
              </a:buClr>
              <a:buSzPts val="2300"/>
              <a:buFont typeface="Arial"/>
              <a:buNone/>
            </a:pP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Most Common Languages </a:t>
            </a:r>
            <a:endParaRPr sz="2400" b="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endParaRPr>
          </a:p>
          <a:p>
            <a:pPr marL="0" lvl="1" indent="0" algn="l" rtl="0">
              <a:lnSpc>
                <a:spcPct val="100000"/>
              </a:lnSpc>
              <a:spcBef>
                <a:spcPts val="0"/>
              </a:spcBef>
              <a:spcAft>
                <a:spcPts val="0"/>
              </a:spcAft>
              <a:buClr>
                <a:schemeClr val="dk1"/>
              </a:buClr>
              <a:buSzPts val="2300"/>
              <a:buFont typeface="Arial"/>
              <a:buNone/>
            </a:pP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Ilocano, Chuukese, Marshallese, Tagalog, Spanish, Japanese, Mandarin, and Samoan</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 </a:t>
            </a:r>
            <a:endParaRPr sz="2400"/>
          </a:p>
        </p:txBody>
      </p:sp>
      <p:pic>
        <p:nvPicPr>
          <p:cNvPr id="83" name="Google Shape;83;g37f686192d2_1_4"/>
          <p:cNvPicPr preferRelativeResize="0"/>
          <p:nvPr/>
        </p:nvPicPr>
        <p:blipFill rotWithShape="1">
          <a:blip r:embed="rId3">
            <a:alphaModFix/>
          </a:blip>
          <a:srcRect/>
          <a:stretch/>
        </p:blipFill>
        <p:spPr>
          <a:xfrm>
            <a:off x="553725" y="2140575"/>
            <a:ext cx="2826426" cy="2802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37f686192d2_1_18"/>
          <p:cNvSpPr txBox="1">
            <a:spLocks noGrp="1"/>
          </p:cNvSpPr>
          <p:nvPr>
            <p:ph type="title"/>
          </p:nvPr>
        </p:nvSpPr>
        <p:spPr>
          <a:xfrm>
            <a:off x="2047875" y="194947"/>
            <a:ext cx="9132300" cy="10092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FFFF"/>
              </a:buClr>
              <a:buSzPts val="4400"/>
              <a:buFont typeface="Arial"/>
              <a:buNone/>
            </a:pPr>
            <a:r>
              <a:rPr lang="en-US" sz="3500">
                <a:latin typeface="Arial"/>
                <a:ea typeface="Arial"/>
                <a:cs typeface="Arial"/>
                <a:sym typeface="Arial"/>
              </a:rPr>
              <a:t>Globally Competitive, Locally Committed</a:t>
            </a:r>
            <a:endParaRPr sz="4900"/>
          </a:p>
        </p:txBody>
      </p:sp>
      <p:sp>
        <p:nvSpPr>
          <p:cNvPr id="89" name="Google Shape;89;g37f686192d2_1_18"/>
          <p:cNvSpPr txBox="1">
            <a:spLocks noGrp="1"/>
          </p:cNvSpPr>
          <p:nvPr>
            <p:ph type="body" idx="1"/>
          </p:nvPr>
        </p:nvSpPr>
        <p:spPr>
          <a:xfrm>
            <a:off x="399498" y="1681750"/>
            <a:ext cx="5739000" cy="4295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sz="2600" b="0"/>
              <a:t>We envision a K-12 public education system that prepares all graduates to be </a:t>
            </a:r>
            <a:r>
              <a:rPr lang="en-US" sz="2600"/>
              <a:t>Globally Competitive, Locally Committed</a:t>
            </a:r>
            <a:r>
              <a:rPr lang="en-US" sz="2600" b="0"/>
              <a:t>. That means our students not only have the academic knowledge and skills to thrive and be successful, but also possess that special sense of responsibility to give back to our communities and island home.</a:t>
            </a:r>
            <a:endParaRPr sz="3800"/>
          </a:p>
        </p:txBody>
      </p:sp>
      <p:pic>
        <p:nvPicPr>
          <p:cNvPr id="90" name="Google Shape;90;g37f686192d2_1_18"/>
          <p:cNvPicPr preferRelativeResize="0"/>
          <p:nvPr/>
        </p:nvPicPr>
        <p:blipFill rotWithShape="1">
          <a:blip r:embed="rId3">
            <a:alphaModFix/>
          </a:blip>
          <a:srcRect/>
          <a:stretch/>
        </p:blipFill>
        <p:spPr>
          <a:xfrm>
            <a:off x="6298500" y="1681750"/>
            <a:ext cx="4881676" cy="39852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g37f686192d2_1_24"/>
          <p:cNvSpPr txBox="1">
            <a:spLocks noGrp="1"/>
          </p:cNvSpPr>
          <p:nvPr>
            <p:ph type="title"/>
          </p:nvPr>
        </p:nvSpPr>
        <p:spPr>
          <a:xfrm>
            <a:off x="1817175" y="83897"/>
            <a:ext cx="9132300" cy="10092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FFFF"/>
              </a:buClr>
              <a:buSzPct val="100000"/>
              <a:buFont typeface="Arial"/>
              <a:buNone/>
            </a:pPr>
            <a:endParaRPr sz="4800">
              <a:latin typeface="Arial"/>
              <a:ea typeface="Arial"/>
              <a:cs typeface="Arial"/>
              <a:sym typeface="Arial"/>
            </a:endParaRPr>
          </a:p>
          <a:p>
            <a:pPr marL="0" lvl="0" indent="0" algn="ctr" rtl="0">
              <a:spcBef>
                <a:spcPts val="0"/>
              </a:spcBef>
              <a:spcAft>
                <a:spcPts val="0"/>
              </a:spcAft>
              <a:buClr>
                <a:srgbClr val="FFFFFF"/>
              </a:buClr>
              <a:buSzPct val="100000"/>
              <a:buFont typeface="Arial"/>
              <a:buNone/>
            </a:pPr>
            <a:r>
              <a:rPr lang="en-US" sz="4800">
                <a:latin typeface="Arial"/>
                <a:ea typeface="Arial"/>
                <a:cs typeface="Arial"/>
                <a:sym typeface="Arial"/>
              </a:rPr>
              <a:t>Nā Hopena A‘o HĀ: BREATH</a:t>
            </a:r>
            <a:br>
              <a:rPr lang="en-US" sz="4800">
                <a:latin typeface="Calibri"/>
                <a:ea typeface="Calibri"/>
                <a:cs typeface="Calibri"/>
                <a:sym typeface="Calibri"/>
              </a:rPr>
            </a:br>
            <a:endParaRPr sz="4900"/>
          </a:p>
        </p:txBody>
      </p:sp>
      <p:sp>
        <p:nvSpPr>
          <p:cNvPr id="96" name="Google Shape;96;g37f686192d2_1_24"/>
          <p:cNvSpPr txBox="1">
            <a:spLocks noGrp="1"/>
          </p:cNvSpPr>
          <p:nvPr>
            <p:ph type="body" idx="1"/>
          </p:nvPr>
        </p:nvSpPr>
        <p:spPr>
          <a:xfrm>
            <a:off x="399498" y="1681750"/>
            <a:ext cx="5739000" cy="429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FFFF"/>
              </a:buClr>
              <a:buSzPts val="4800"/>
              <a:buFont typeface="Arial"/>
              <a:buNone/>
            </a:pPr>
            <a:r>
              <a:rPr lang="en-US" sz="3000">
                <a:solidFill>
                  <a:srgbClr val="FFFFFF"/>
                </a:solidFill>
              </a:rPr>
              <a:t>Nā Hopena A‘o HĀ: BREATH</a:t>
            </a:r>
            <a:br>
              <a:rPr lang="en-US" sz="3000">
                <a:latin typeface="Calibri"/>
                <a:ea typeface="Calibri"/>
                <a:cs typeface="Calibri"/>
                <a:sym typeface="Calibri"/>
              </a:rPr>
            </a:br>
            <a:endParaRPr/>
          </a:p>
        </p:txBody>
      </p:sp>
      <p:sp>
        <p:nvSpPr>
          <p:cNvPr id="97" name="Google Shape;97;g37f686192d2_1_24"/>
          <p:cNvSpPr txBox="1"/>
          <p:nvPr/>
        </p:nvSpPr>
        <p:spPr>
          <a:xfrm>
            <a:off x="640625" y="1568400"/>
            <a:ext cx="5411700" cy="4032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a:solidFill>
                  <a:srgbClr val="000000"/>
                </a:solidFill>
              </a:rPr>
              <a:t>What makes Hawai‘i</a:t>
            </a:r>
            <a:r>
              <a:rPr lang="en-US" sz="2500"/>
              <a:t> </a:t>
            </a:r>
            <a:r>
              <a:rPr lang="en-US" sz="2500">
                <a:solidFill>
                  <a:srgbClr val="000000"/>
                </a:solidFill>
              </a:rPr>
              <a:t>a place unlike anywhere else are the unique values and qualities of the indigenous language and culture. ‘O Hawai‘i ke kahua o ka ho‘ona‘auao. Hawai‘i is the foundation of our learning. Th</a:t>
            </a:r>
            <a:r>
              <a:rPr lang="en-US" sz="2500"/>
              <a:t>e </a:t>
            </a:r>
            <a:r>
              <a:rPr lang="en-US" sz="2500">
                <a:solidFill>
                  <a:srgbClr val="000000"/>
                </a:solidFill>
              </a:rPr>
              <a:t>following learning outcomes, Nā Hopena A‘o, are rooted in Hawai‘i, and we become a reflection of this special place. </a:t>
            </a:r>
            <a:endParaRPr sz="2100"/>
          </a:p>
        </p:txBody>
      </p:sp>
      <p:pic>
        <p:nvPicPr>
          <p:cNvPr id="98" name="Google Shape;98;g37f686192d2_1_24">
            <a:hlinkClick r:id="rId3"/>
          </p:cNvPr>
          <p:cNvPicPr preferRelativeResize="0"/>
          <p:nvPr/>
        </p:nvPicPr>
        <p:blipFill rotWithShape="1">
          <a:blip r:embed="rId4">
            <a:alphaModFix/>
          </a:blip>
          <a:srcRect/>
          <a:stretch/>
        </p:blipFill>
        <p:spPr>
          <a:xfrm>
            <a:off x="7664487" y="5443412"/>
            <a:ext cx="2413650" cy="1213850"/>
          </a:xfrm>
          <a:prstGeom prst="rect">
            <a:avLst/>
          </a:prstGeom>
          <a:noFill/>
          <a:ln>
            <a:noFill/>
          </a:ln>
        </p:spPr>
      </p:pic>
      <p:pic>
        <p:nvPicPr>
          <p:cNvPr id="99" name="Google Shape;99;g37f686192d2_1_24"/>
          <p:cNvPicPr preferRelativeResize="0"/>
          <p:nvPr/>
        </p:nvPicPr>
        <p:blipFill>
          <a:blip r:embed="rId5">
            <a:alphaModFix/>
          </a:blip>
          <a:stretch>
            <a:fillRect/>
          </a:stretch>
        </p:blipFill>
        <p:spPr>
          <a:xfrm>
            <a:off x="6319937" y="1204150"/>
            <a:ext cx="5102750" cy="4044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37f686192d2_1_33"/>
          <p:cNvSpPr txBox="1">
            <a:spLocks noGrp="1"/>
          </p:cNvSpPr>
          <p:nvPr>
            <p:ph type="title"/>
          </p:nvPr>
        </p:nvSpPr>
        <p:spPr>
          <a:xfrm>
            <a:off x="1817175" y="169197"/>
            <a:ext cx="9132300" cy="10092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FFFF"/>
              </a:buClr>
              <a:buSzPct val="100000"/>
              <a:buFont typeface="Arial"/>
              <a:buNone/>
            </a:pPr>
            <a:endParaRPr sz="4800">
              <a:latin typeface="Arial"/>
              <a:ea typeface="Arial"/>
              <a:cs typeface="Arial"/>
              <a:sym typeface="Arial"/>
            </a:endParaRPr>
          </a:p>
          <a:p>
            <a:pPr marL="0" lvl="0" indent="0" algn="ctr" rtl="0">
              <a:spcBef>
                <a:spcPts val="0"/>
              </a:spcBef>
              <a:spcAft>
                <a:spcPts val="0"/>
              </a:spcAft>
              <a:buClr>
                <a:srgbClr val="FFFFFF"/>
              </a:buClr>
              <a:buSzPct val="107462"/>
              <a:buFont typeface="Arial"/>
              <a:buNone/>
            </a:pPr>
            <a:r>
              <a:rPr lang="en-US" sz="4466">
                <a:latin typeface="Arial"/>
                <a:ea typeface="Arial"/>
                <a:cs typeface="Arial"/>
                <a:sym typeface="Arial"/>
              </a:rPr>
              <a:t>Dispute Resolution Improvements </a:t>
            </a:r>
            <a:br>
              <a:rPr lang="en-US" sz="4800">
                <a:latin typeface="Calibri"/>
                <a:ea typeface="Calibri"/>
                <a:cs typeface="Calibri"/>
                <a:sym typeface="Calibri"/>
              </a:rPr>
            </a:br>
            <a:endParaRPr sz="4900"/>
          </a:p>
        </p:txBody>
      </p:sp>
      <p:sp>
        <p:nvSpPr>
          <p:cNvPr id="105" name="Google Shape;105;g37f686192d2_1_33"/>
          <p:cNvSpPr txBox="1"/>
          <p:nvPr/>
        </p:nvSpPr>
        <p:spPr>
          <a:xfrm>
            <a:off x="640625" y="1568400"/>
            <a:ext cx="10448100" cy="42483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Char char="●"/>
            </a:pPr>
            <a:r>
              <a:rPr lang="en-US" sz="2400">
                <a:solidFill>
                  <a:schemeClr val="dk1"/>
                </a:solidFill>
              </a:rPr>
              <a:t>HIDOE collaborated with WestEd consultants to conduct interviews and surveys on the dispute resolution system</a:t>
            </a:r>
            <a:br>
              <a:rPr lang="en-US" sz="2400">
                <a:solidFill>
                  <a:schemeClr val="dk1"/>
                </a:solidFill>
              </a:rPr>
            </a:br>
            <a:endParaRPr sz="2400">
              <a:solidFill>
                <a:schemeClr val="dk1"/>
              </a:solidFill>
            </a:endParaRPr>
          </a:p>
          <a:p>
            <a:pPr marL="457200" lvl="0" indent="-381000" algn="l" rtl="0">
              <a:spcBef>
                <a:spcPts val="0"/>
              </a:spcBef>
              <a:spcAft>
                <a:spcPts val="0"/>
              </a:spcAft>
              <a:buClr>
                <a:schemeClr val="dk1"/>
              </a:buClr>
              <a:buSzPts val="2400"/>
              <a:buChar char="●"/>
            </a:pPr>
            <a:r>
              <a:rPr lang="en-US" sz="2400">
                <a:solidFill>
                  <a:schemeClr val="dk1"/>
                </a:solidFill>
              </a:rPr>
              <a:t>Reviewed procedures, procedural safeguards, data systems, and public materials</a:t>
            </a:r>
            <a:br>
              <a:rPr lang="en-US" sz="2400">
                <a:solidFill>
                  <a:schemeClr val="dk1"/>
                </a:solidFill>
              </a:rPr>
            </a:br>
            <a:endParaRPr sz="2400">
              <a:solidFill>
                <a:schemeClr val="dk1"/>
              </a:solidFill>
            </a:endParaRPr>
          </a:p>
          <a:p>
            <a:pPr marL="457200" lvl="0" indent="-381000" algn="l" rtl="0">
              <a:spcBef>
                <a:spcPts val="0"/>
              </a:spcBef>
              <a:spcAft>
                <a:spcPts val="0"/>
              </a:spcAft>
              <a:buClr>
                <a:schemeClr val="dk1"/>
              </a:buClr>
              <a:buSzPts val="2400"/>
              <a:buChar char="●"/>
            </a:pPr>
            <a:r>
              <a:rPr lang="en-US" sz="2400">
                <a:solidFill>
                  <a:schemeClr val="dk1"/>
                </a:solidFill>
              </a:rPr>
              <a:t>Analyzed findings using a Strengths, Weakness, Opportunities and Threats (SWOT) framework</a:t>
            </a:r>
            <a:br>
              <a:rPr lang="en-US" sz="2400">
                <a:solidFill>
                  <a:schemeClr val="dk1"/>
                </a:solidFill>
              </a:rPr>
            </a:br>
            <a:endParaRPr sz="2400">
              <a:solidFill>
                <a:schemeClr val="dk1"/>
              </a:solidFill>
            </a:endParaRPr>
          </a:p>
          <a:p>
            <a:pPr marL="457200" lvl="0" indent="-381000" algn="l" rtl="0">
              <a:spcBef>
                <a:spcPts val="0"/>
              </a:spcBef>
              <a:spcAft>
                <a:spcPts val="0"/>
              </a:spcAft>
              <a:buClr>
                <a:schemeClr val="dk1"/>
              </a:buClr>
              <a:buSzPts val="2400"/>
              <a:buChar char="●"/>
            </a:pPr>
            <a:r>
              <a:rPr lang="en-US" sz="2400">
                <a:solidFill>
                  <a:schemeClr val="dk1"/>
                </a:solidFill>
              </a:rPr>
              <a:t>Developed recommendations to strengthen systems and partnerships</a:t>
            </a:r>
            <a:endParaRPr sz="2400">
              <a:solidFill>
                <a:schemeClr val="dk1"/>
              </a:solidFill>
            </a:endParaRPr>
          </a:p>
          <a:p>
            <a:pPr marL="0" lvl="0" indent="0" algn="l" rtl="0">
              <a:spcBef>
                <a:spcPts val="0"/>
              </a:spcBef>
              <a:spcAft>
                <a:spcPts val="0"/>
              </a:spcAft>
              <a:buNone/>
            </a:pPr>
            <a:endParaRPr sz="24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3892f3e4d0d_0_6"/>
          <p:cNvSpPr txBox="1">
            <a:spLocks noGrp="1"/>
          </p:cNvSpPr>
          <p:nvPr>
            <p:ph type="title"/>
          </p:nvPr>
        </p:nvSpPr>
        <p:spPr>
          <a:xfrm>
            <a:off x="1817175" y="169197"/>
            <a:ext cx="9132300" cy="10092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FFFF"/>
              </a:buClr>
              <a:buSzPct val="100000"/>
              <a:buFont typeface="Arial"/>
              <a:buNone/>
            </a:pPr>
            <a:endParaRPr sz="4800">
              <a:latin typeface="Arial"/>
              <a:ea typeface="Arial"/>
              <a:cs typeface="Arial"/>
              <a:sym typeface="Arial"/>
            </a:endParaRPr>
          </a:p>
          <a:p>
            <a:pPr marL="0" lvl="0" indent="0" algn="ctr" rtl="0">
              <a:spcBef>
                <a:spcPts val="0"/>
              </a:spcBef>
              <a:spcAft>
                <a:spcPts val="0"/>
              </a:spcAft>
              <a:buClr>
                <a:srgbClr val="FFFFFF"/>
              </a:buClr>
              <a:buSzPct val="107462"/>
              <a:buFont typeface="Arial"/>
              <a:buNone/>
            </a:pPr>
            <a:r>
              <a:rPr lang="en-US" sz="4466">
                <a:latin typeface="Arial"/>
                <a:ea typeface="Arial"/>
                <a:cs typeface="Arial"/>
                <a:sym typeface="Arial"/>
              </a:rPr>
              <a:t>Recommendation Highlights</a:t>
            </a:r>
            <a:br>
              <a:rPr lang="en-US" sz="4800">
                <a:latin typeface="Calibri"/>
                <a:ea typeface="Calibri"/>
                <a:cs typeface="Calibri"/>
                <a:sym typeface="Calibri"/>
              </a:rPr>
            </a:br>
            <a:endParaRPr sz="4900"/>
          </a:p>
        </p:txBody>
      </p:sp>
      <p:sp>
        <p:nvSpPr>
          <p:cNvPr id="111" name="Google Shape;111;g3892f3e4d0d_0_6"/>
          <p:cNvSpPr txBox="1"/>
          <p:nvPr/>
        </p:nvSpPr>
        <p:spPr>
          <a:xfrm>
            <a:off x="519300" y="1589775"/>
            <a:ext cx="11153400" cy="4248300"/>
          </a:xfrm>
          <a:prstGeom prst="rect">
            <a:avLst/>
          </a:prstGeom>
          <a:noFill/>
          <a:ln>
            <a:noFill/>
          </a:ln>
        </p:spPr>
        <p:txBody>
          <a:bodyPr spcFirstLastPara="1" wrap="square" lIns="91425" tIns="91425" rIns="91425" bIns="91425" anchor="t" anchorCtr="0">
            <a:spAutoFit/>
          </a:bodyPr>
          <a:lstStyle/>
          <a:p>
            <a:pPr marL="457200" lvl="0" indent="-381000" algn="l" rtl="0">
              <a:lnSpc>
                <a:spcPct val="100000"/>
              </a:lnSpc>
              <a:spcBef>
                <a:spcPts val="0"/>
              </a:spcBef>
              <a:spcAft>
                <a:spcPts val="0"/>
              </a:spcAft>
              <a:buClr>
                <a:schemeClr val="dk1"/>
              </a:buClr>
              <a:buSzPts val="2400"/>
              <a:buChar char="●"/>
            </a:pPr>
            <a:r>
              <a:rPr lang="en-US" sz="2400">
                <a:solidFill>
                  <a:schemeClr val="dk1"/>
                </a:solidFill>
              </a:rPr>
              <a:t>Update and translate State Complaint and Due Process forms</a:t>
            </a:r>
            <a:br>
              <a:rPr lang="en-US" sz="2400">
                <a:solidFill>
                  <a:schemeClr val="dk1"/>
                </a:solidFill>
              </a:rPr>
            </a:br>
            <a:endParaRPr sz="2400">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a:solidFill>
                  <a:schemeClr val="dk1"/>
                </a:solidFill>
              </a:rPr>
              <a:t>Develop parent and community guidance for completing the forms</a:t>
            </a:r>
            <a:br>
              <a:rPr lang="en-US" sz="2400">
                <a:solidFill>
                  <a:schemeClr val="dk1"/>
                </a:solidFill>
              </a:rPr>
            </a:br>
            <a:endParaRPr sz="2400">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a:solidFill>
                  <a:schemeClr val="dk1"/>
                </a:solidFill>
              </a:rPr>
              <a:t>Simplify and tailor the Procedural Safeguards Notice (PSN) in an understandable format</a:t>
            </a:r>
            <a:br>
              <a:rPr lang="en-US" sz="2400">
                <a:solidFill>
                  <a:schemeClr val="dk1"/>
                </a:solidFill>
              </a:rPr>
            </a:br>
            <a:endParaRPr sz="2400">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a:solidFill>
                  <a:schemeClr val="dk1"/>
                </a:solidFill>
              </a:rPr>
              <a:t>Train administrators and parents on conflict resolution and mediation skills</a:t>
            </a:r>
            <a:br>
              <a:rPr lang="en-US" sz="2400">
                <a:solidFill>
                  <a:schemeClr val="dk1"/>
                </a:solidFill>
              </a:rPr>
            </a:br>
            <a:endParaRPr sz="2400">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a:solidFill>
                  <a:schemeClr val="dk1"/>
                </a:solidFill>
              </a:rPr>
              <a:t>Increase mediation awareness among parents and staff</a:t>
            </a:r>
            <a:endParaRPr sz="2400">
              <a:solidFill>
                <a:schemeClr val="dk1"/>
              </a:solidFill>
            </a:endParaRPr>
          </a:p>
          <a:p>
            <a:pPr marL="0" lvl="0" indent="0" algn="l" rtl="0">
              <a:lnSpc>
                <a:spcPct val="100000"/>
              </a:lnSpc>
              <a:spcBef>
                <a:spcPts val="0"/>
              </a:spcBef>
              <a:spcAft>
                <a:spcPts val="0"/>
              </a:spcAft>
              <a:buNone/>
            </a:pPr>
            <a:endParaRPr sz="24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38f2e228387_0_21"/>
          <p:cNvSpPr txBox="1">
            <a:spLocks noGrp="1"/>
          </p:cNvSpPr>
          <p:nvPr>
            <p:ph type="title"/>
          </p:nvPr>
        </p:nvSpPr>
        <p:spPr>
          <a:xfrm>
            <a:off x="1817175" y="169200"/>
            <a:ext cx="9682800" cy="10092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FFFF"/>
              </a:buClr>
              <a:buSzPct val="100000"/>
              <a:buFont typeface="Arial"/>
              <a:buNone/>
            </a:pPr>
            <a:endParaRPr sz="4800">
              <a:latin typeface="Arial"/>
              <a:ea typeface="Arial"/>
              <a:cs typeface="Arial"/>
              <a:sym typeface="Arial"/>
            </a:endParaRPr>
          </a:p>
          <a:p>
            <a:pPr marL="0" lvl="0" indent="0" algn="l" rtl="0">
              <a:spcBef>
                <a:spcPts val="0"/>
              </a:spcBef>
              <a:spcAft>
                <a:spcPts val="0"/>
              </a:spcAft>
              <a:buClr>
                <a:srgbClr val="FFFFFF"/>
              </a:buClr>
              <a:buSzPct val="107462"/>
              <a:buFont typeface="Arial"/>
              <a:buNone/>
            </a:pPr>
            <a:r>
              <a:rPr lang="en-US" sz="4466">
                <a:latin typeface="Arial"/>
                <a:ea typeface="Arial"/>
                <a:cs typeface="Arial"/>
                <a:sym typeface="Arial"/>
              </a:rPr>
              <a:t>    Recommendation Highlights Cont…</a:t>
            </a:r>
            <a:br>
              <a:rPr lang="en-US" sz="4800">
                <a:latin typeface="Calibri"/>
                <a:ea typeface="Calibri"/>
                <a:cs typeface="Calibri"/>
                <a:sym typeface="Calibri"/>
              </a:rPr>
            </a:br>
            <a:endParaRPr sz="4900"/>
          </a:p>
        </p:txBody>
      </p:sp>
      <p:sp>
        <p:nvSpPr>
          <p:cNvPr id="117" name="Google Shape;117;g38f2e228387_0_21"/>
          <p:cNvSpPr txBox="1"/>
          <p:nvPr/>
        </p:nvSpPr>
        <p:spPr>
          <a:xfrm>
            <a:off x="372425" y="1413125"/>
            <a:ext cx="11127600" cy="4617600"/>
          </a:xfrm>
          <a:prstGeom prst="rect">
            <a:avLst/>
          </a:prstGeom>
          <a:noFill/>
          <a:ln>
            <a:noFill/>
          </a:ln>
        </p:spPr>
        <p:txBody>
          <a:bodyPr spcFirstLastPara="1" wrap="square" lIns="91425" tIns="91425" rIns="91425" bIns="91425" anchor="t" anchorCtr="0">
            <a:spAutoFit/>
          </a:bodyPr>
          <a:lstStyle/>
          <a:p>
            <a:pPr marL="457200" lvl="0" indent="-381000" algn="l" rtl="0">
              <a:lnSpc>
                <a:spcPct val="100000"/>
              </a:lnSpc>
              <a:spcBef>
                <a:spcPts val="0"/>
              </a:spcBef>
              <a:spcAft>
                <a:spcPts val="0"/>
              </a:spcAft>
              <a:buClr>
                <a:schemeClr val="dk1"/>
              </a:buClr>
              <a:buSzPts val="2400"/>
              <a:buChar char="●"/>
            </a:pPr>
            <a:r>
              <a:rPr lang="en-US" sz="2400">
                <a:solidFill>
                  <a:schemeClr val="dk1"/>
                </a:solidFill>
              </a:rPr>
              <a:t>Establish policies and procedures for data collection</a:t>
            </a:r>
            <a:endParaRPr sz="2400">
              <a:solidFill>
                <a:schemeClr val="dk1"/>
              </a:solidFill>
            </a:endParaRPr>
          </a:p>
          <a:p>
            <a:pPr marL="457200" lvl="0" indent="0" algn="l" rtl="0">
              <a:lnSpc>
                <a:spcPct val="100000"/>
              </a:lnSpc>
              <a:spcBef>
                <a:spcPts val="0"/>
              </a:spcBef>
              <a:spcAft>
                <a:spcPts val="0"/>
              </a:spcAft>
              <a:buNone/>
            </a:pPr>
            <a:endParaRPr sz="2400">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a:solidFill>
                  <a:schemeClr val="dk1"/>
                </a:solidFill>
              </a:rPr>
              <a:t>Develop business rules for data management</a:t>
            </a:r>
            <a:endParaRPr sz="2400">
              <a:solidFill>
                <a:schemeClr val="dk1"/>
              </a:solidFill>
            </a:endParaRPr>
          </a:p>
          <a:p>
            <a:pPr marL="457200" lvl="0" indent="0" algn="l" rtl="0">
              <a:lnSpc>
                <a:spcPct val="100000"/>
              </a:lnSpc>
              <a:spcBef>
                <a:spcPts val="0"/>
              </a:spcBef>
              <a:spcAft>
                <a:spcPts val="0"/>
              </a:spcAft>
              <a:buNone/>
            </a:pPr>
            <a:endParaRPr sz="2400">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a:solidFill>
                  <a:schemeClr val="dk1"/>
                </a:solidFill>
              </a:rPr>
              <a:t>Generate and</a:t>
            </a:r>
            <a:r>
              <a:rPr lang="en-US" sz="24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 analyze dispute resolution data</a:t>
            </a:r>
            <a:endParaRPr sz="2400">
              <a:solidFill>
                <a:schemeClr val="dk1"/>
              </a:solidFill>
            </a:endParaRPr>
          </a:p>
          <a:p>
            <a:pPr marL="457200" lvl="0" indent="0" algn="l" rtl="0">
              <a:lnSpc>
                <a:spcPct val="100000"/>
              </a:lnSpc>
              <a:spcBef>
                <a:spcPts val="0"/>
              </a:spcBef>
              <a:spcAft>
                <a:spcPts val="0"/>
              </a:spcAft>
              <a:buNone/>
            </a:pPr>
            <a:endParaRPr sz="2400">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a:solidFill>
                  <a:schemeClr val="dk1"/>
                </a:solidFill>
              </a:rPr>
              <a:t>Partner with the Special Education Advisory Council (SEAC), and parent support and training centers to co-develop accessible informational materials for parents</a:t>
            </a:r>
            <a:endParaRPr sz="2400">
              <a:solidFill>
                <a:schemeClr val="dk1"/>
              </a:solidFill>
            </a:endParaRPr>
          </a:p>
          <a:p>
            <a:pPr marL="457200" lvl="0" indent="0" algn="l" rtl="0">
              <a:lnSpc>
                <a:spcPct val="100000"/>
              </a:lnSpc>
              <a:spcBef>
                <a:spcPts val="0"/>
              </a:spcBef>
              <a:spcAft>
                <a:spcPts val="0"/>
              </a:spcAft>
              <a:buNone/>
            </a:pPr>
            <a:endParaRPr sz="2400">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a:solidFill>
                  <a:schemeClr val="dk1"/>
                </a:solidFill>
              </a:rPr>
              <a:t>Conduct parent trainings to increase understanding of dispute resolution option and promote early collaborative problem-solving</a:t>
            </a:r>
            <a:endParaRPr sz="2400">
              <a:solidFill>
                <a:schemeClr val="dk1"/>
              </a:solidFill>
            </a:endParaRPr>
          </a:p>
        </p:txBody>
      </p:sp>
    </p:spTree>
  </p:cSld>
  <p:clrMapOvr>
    <a:masterClrMapping/>
  </p:clrMapOvr>
</p:sld>
</file>

<file path=ppt/theme/theme1.xml><?xml version="1.0" encoding="utf-8"?>
<a:theme xmlns:a="http://schemas.openxmlformats.org/drawingml/2006/main" name="Office Theme">
  <a:themeElements>
    <a:clrScheme name="CADRE COLORS">
      <a:dk1>
        <a:srgbClr val="000000"/>
      </a:dk1>
      <a:lt1>
        <a:srgbClr val="EBEBEB"/>
      </a:lt1>
      <a:dk2>
        <a:srgbClr val="333333"/>
      </a:dk2>
      <a:lt2>
        <a:srgbClr val="4796B9"/>
      </a:lt2>
      <a:accent1>
        <a:srgbClr val="275B84"/>
      </a:accent1>
      <a:accent2>
        <a:srgbClr val="931E30"/>
      </a:accent2>
      <a:accent3>
        <a:srgbClr val="B58B41"/>
      </a:accent3>
      <a:accent4>
        <a:srgbClr val="BE253E"/>
      </a:accent4>
      <a:accent5>
        <a:srgbClr val="B58B41"/>
      </a:accent5>
      <a:accent6>
        <a:srgbClr val="EBEBEB"/>
      </a:accent6>
      <a:hlink>
        <a:srgbClr val="2414F8"/>
      </a:hlink>
      <a:folHlink>
        <a:srgbClr val="2414F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E45D93EE09FE48B755B103E8699EE0" ma:contentTypeVersion="20" ma:contentTypeDescription="Create a new document." ma:contentTypeScope="" ma:versionID="805ba7d55169f0f14b383f020274b321">
  <xsd:schema xmlns:xsd="http://www.w3.org/2001/XMLSchema" xmlns:xs="http://www.w3.org/2001/XMLSchema" xmlns:p="http://schemas.microsoft.com/office/2006/metadata/properties" xmlns:ns2="db903174-bb1c-4609-9d70-465268ead536" xmlns:ns3="d0cbbd92-a969-402e-8621-447322a11182" targetNamespace="http://schemas.microsoft.com/office/2006/metadata/properties" ma:root="true" ma:fieldsID="38c128f37e5add975387cf726827ace0" ns2:_="" ns3:_="">
    <xsd:import namespace="db903174-bb1c-4609-9d70-465268ead536"/>
    <xsd:import namespace="d0cbbd92-a969-402e-8621-447322a111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3:TaxCatchAll" minOccurs="0"/>
                <xsd:element ref="ns2:MediaServiceObjectDetectorVersions" minOccurs="0"/>
                <xsd:element ref="ns2:MediaServiceSearchPropertie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903174-bb1c-4609-9d70-465268ead5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01aec00-7e9a-46c6-9b57-74fbf105366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0cbbd92-a969-402e-8621-447322a1118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48b6dc5-7623-4a1d-a01d-748b8cf9f295}" ma:internalName="TaxCatchAll" ma:showField="CatchAllData" ma:web="d0cbbd92-a969-402e-8621-447322a11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b903174-bb1c-4609-9d70-465268ead536">
      <Terms xmlns="http://schemas.microsoft.com/office/infopath/2007/PartnerControls"/>
    </lcf76f155ced4ddcb4097134ff3c332f>
    <TaxCatchAll xmlns="d0cbbd92-a969-402e-8621-447322a11182" xsi:nil="true"/>
  </documentManagement>
</p:properties>
</file>

<file path=customXml/itemProps1.xml><?xml version="1.0" encoding="utf-8"?>
<ds:datastoreItem xmlns:ds="http://schemas.openxmlformats.org/officeDocument/2006/customXml" ds:itemID="{5304E8FB-4BA8-4536-B392-CED7C3FD599C}"/>
</file>

<file path=customXml/itemProps2.xml><?xml version="1.0" encoding="utf-8"?>
<ds:datastoreItem xmlns:ds="http://schemas.openxmlformats.org/officeDocument/2006/customXml" ds:itemID="{A3FAE047-C5E9-4B4B-9E9A-04BD3047BC6A}"/>
</file>

<file path=customXml/itemProps3.xml><?xml version="1.0" encoding="utf-8"?>
<ds:datastoreItem xmlns:ds="http://schemas.openxmlformats.org/officeDocument/2006/customXml" ds:itemID="{057D0D1D-8A61-4BDB-B74D-7F1580DA73C0}"/>
</file>

<file path=docProps/app.xml><?xml version="1.0" encoding="utf-8"?>
<Properties xmlns="http://schemas.openxmlformats.org/officeDocument/2006/extended-properties" xmlns:vt="http://schemas.openxmlformats.org/officeDocument/2006/docPropsVTypes">
  <TotalTime>1</TotalTime>
  <Words>2041</Words>
  <Application>Microsoft Office PowerPoint</Application>
  <PresentationFormat>Widescreen</PresentationFormat>
  <Paragraphs>253</Paragraphs>
  <Slides>35</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Roboto</vt:lpstr>
      <vt:lpstr>Play</vt:lpstr>
      <vt:lpstr>Office Theme</vt:lpstr>
      <vt:lpstr>Enhancing Hawai‘i’s Dispute Resolution System: A Collaborative Journey with Educational and Community Partners </vt:lpstr>
      <vt:lpstr>Session Description </vt:lpstr>
      <vt:lpstr>       Leading By Convening  </vt:lpstr>
      <vt:lpstr>A Glance at Hawaiʻi State Department of Education </vt:lpstr>
      <vt:lpstr>Globally Competitive, Locally Committed</vt:lpstr>
      <vt:lpstr> Nā Hopena A‘o HĀ: BREATH </vt:lpstr>
      <vt:lpstr> Dispute Resolution Improvements  </vt:lpstr>
      <vt:lpstr> Recommendation Highlights </vt:lpstr>
      <vt:lpstr>     Recommendation Highlights Cont… </vt:lpstr>
      <vt:lpstr>          Building Capacity </vt:lpstr>
      <vt:lpstr>Community Children’s Council (CCC) Local Forums for Systemic Impact</vt:lpstr>
      <vt:lpstr>Conflict Resolution &amp; Finding Agreement</vt:lpstr>
      <vt:lpstr> Interests &amp; Position Video </vt:lpstr>
      <vt:lpstr>SPIN - 42 Years of Advocacy</vt:lpstr>
      <vt:lpstr>Infographics </vt:lpstr>
      <vt:lpstr>Resolving Disagreements Through Mediation</vt:lpstr>
      <vt:lpstr>Written State Complaint </vt:lpstr>
      <vt:lpstr>Infographic Development at SEAC Meetings</vt:lpstr>
      <vt:lpstr>State Performance Plan/Annual Performance Report Engagement</vt:lpstr>
      <vt:lpstr>Co-Training with HIDOE Staff </vt:lpstr>
      <vt:lpstr>SPIN Outreach &amp; Parent Support</vt:lpstr>
      <vt:lpstr>How do you share information with families? </vt:lpstr>
      <vt:lpstr>30 + Years of Advocacy</vt:lpstr>
      <vt:lpstr>Introduction To the World of Special Education</vt:lpstr>
      <vt:lpstr>Introduction  To Systems Advocacy</vt:lpstr>
      <vt:lpstr>PowerPoint Presentation</vt:lpstr>
      <vt:lpstr>PowerPoint Presentation</vt:lpstr>
      <vt:lpstr> SEAC &amp; HIDOE Priorities School Year 2025-2026 </vt:lpstr>
      <vt:lpstr>        Legislative Advocacy</vt:lpstr>
      <vt:lpstr>Annual Report</vt:lpstr>
      <vt:lpstr>Dispute Resolution  Feedback on Revisions of Materials </vt:lpstr>
      <vt:lpstr>PowerPoint Presentation</vt:lpstr>
      <vt:lpstr>PowerPoint Presentation</vt:lpstr>
      <vt:lpstr>Resources</vt:lpstr>
      <vt:lpstr>MAHALO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Hawai‘i’s Dispute Resolution System: A Collaborative Journey with Educational and Community Partners</dc:title>
  <dc:creator>Melanie Reese</dc:creator>
  <cp:lastModifiedBy>bwhite</cp:lastModifiedBy>
  <cp:revision>3</cp:revision>
  <dcterms:created xsi:type="dcterms:W3CDTF">2025-04-28T16:03:12Z</dcterms:created>
  <dcterms:modified xsi:type="dcterms:W3CDTF">2025-10-09T23:22:16Z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0x01010090E45D93EE09FE48B755B103E8699EE0</vt:lpwstr>
  </property>
</Properties>
</file>