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entation.xml" ContentType="application/vnd.openxmlformats-officedocument.presentationml.presentation.main+xml"/>
  <Override PartName="/ppt/diagrams/data2.xml" ContentType="application/vnd.openxmlformats-officedocument.drawingml.diagramData+xml"/>
  <Override PartName="/ppt/diagrams/data1.xml" ContentType="application/vnd.openxmlformats-officedocument.drawingml.diagramData+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87.xml" ContentType="application/vnd.openxmlformats-officedocument.presentationml.slideLayou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49.xml" ContentType="application/vnd.openxmlformats-officedocument.presentationml.slideLayout+xml"/>
  <Override PartName="/ppt/notesMasters/notesMaster1.xml" ContentType="application/vnd.openxmlformats-officedocument.presentationml.notesMaster+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modernComment_A18_7FD33E53.xml" ContentType="application/vnd.ms-powerpoint.comments+xml"/>
  <Override PartName="/ppt/authors.xml" ContentType="application/vnd.ms-powerpoint.authors+xml"/>
  <Override PartName="/ppt/theme/theme1.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74" r:id="rId2"/>
    <p:sldMasterId id="2147483915" r:id="rId3"/>
  </p:sldMasterIdLst>
  <p:notesMasterIdLst>
    <p:notesMasterId r:id="rId47"/>
  </p:notesMasterIdLst>
  <p:sldIdLst>
    <p:sldId id="2561" r:id="rId4"/>
    <p:sldId id="2585" r:id="rId5"/>
    <p:sldId id="2596" r:id="rId6"/>
    <p:sldId id="2562" r:id="rId7"/>
    <p:sldId id="2586" r:id="rId8"/>
    <p:sldId id="2563" r:id="rId9"/>
    <p:sldId id="2564" r:id="rId10"/>
    <p:sldId id="2565" r:id="rId11"/>
    <p:sldId id="2566" r:id="rId12"/>
    <p:sldId id="2567" r:id="rId13"/>
    <p:sldId id="2568" r:id="rId14"/>
    <p:sldId id="2587" r:id="rId15"/>
    <p:sldId id="2588" r:id="rId16"/>
    <p:sldId id="2591" r:id="rId17"/>
    <p:sldId id="2590" r:id="rId18"/>
    <p:sldId id="2589" r:id="rId19"/>
    <p:sldId id="2569" r:id="rId20"/>
    <p:sldId id="2570" r:id="rId21"/>
    <p:sldId id="2571" r:id="rId22"/>
    <p:sldId id="2572" r:id="rId23"/>
    <p:sldId id="2573" r:id="rId24"/>
    <p:sldId id="2592" r:id="rId25"/>
    <p:sldId id="2594" r:id="rId26"/>
    <p:sldId id="2597" r:id="rId27"/>
    <p:sldId id="2593" r:id="rId28"/>
    <p:sldId id="2574" r:id="rId29"/>
    <p:sldId id="2575" r:id="rId30"/>
    <p:sldId id="2576" r:id="rId31"/>
    <p:sldId id="2577" r:id="rId32"/>
    <p:sldId id="2578" r:id="rId33"/>
    <p:sldId id="2579" r:id="rId34"/>
    <p:sldId id="2580" r:id="rId35"/>
    <p:sldId id="2581" r:id="rId36"/>
    <p:sldId id="2582" r:id="rId37"/>
    <p:sldId id="344" r:id="rId38"/>
    <p:sldId id="356" r:id="rId39"/>
    <p:sldId id="359" r:id="rId40"/>
    <p:sldId id="360" r:id="rId41"/>
    <p:sldId id="361" r:id="rId42"/>
    <p:sldId id="357" r:id="rId43"/>
    <p:sldId id="2583" r:id="rId44"/>
    <p:sldId id="2595" r:id="rId45"/>
    <p:sldId id="2584" r:id="rId4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he Future of IDEA State Complaint Investigations: Enhancing Special Education Accountability" id="{05199A99-3D9C-4C94-8DC1-821D2477B49F}">
          <p14:sldIdLst>
            <p14:sldId id="2561"/>
            <p14:sldId id="2585"/>
            <p14:sldId id="2596"/>
            <p14:sldId id="2562"/>
            <p14:sldId id="2586"/>
          </p14:sldIdLst>
        </p14:section>
        <p14:section name="Current Framework of IDEA State Complaint Investigations" id="{3E7D0DB4-2D3B-4392-958C-CDEA57C99401}">
          <p14:sldIdLst>
            <p14:sldId id="2563"/>
            <p14:sldId id="2564"/>
            <p14:sldId id="2565"/>
            <p14:sldId id="2566"/>
          </p14:sldIdLst>
        </p14:section>
        <p14:section name="Challenges in Existing Complaint Investigation Procedures" id="{B20226AF-8B1F-4E2C-82DA-CB66444EC766}">
          <p14:sldIdLst>
            <p14:sldId id="2567"/>
            <p14:sldId id="2568"/>
            <p14:sldId id="2587"/>
            <p14:sldId id="2588"/>
            <p14:sldId id="2591"/>
            <p14:sldId id="2590"/>
            <p14:sldId id="2589"/>
            <p14:sldId id="2569"/>
            <p14:sldId id="2570"/>
            <p14:sldId id="2571"/>
          </p14:sldIdLst>
        </p14:section>
        <p14:section name="Innovative Approaches and Emerging Technologies" id="{FB0DCF06-C469-447B-883C-4BAA9D207567}">
          <p14:sldIdLst>
            <p14:sldId id="2572"/>
            <p14:sldId id="2573"/>
            <p14:sldId id="2592"/>
            <p14:sldId id="2594"/>
            <p14:sldId id="2597"/>
            <p14:sldId id="2593"/>
            <p14:sldId id="2574"/>
          </p14:sldIdLst>
        </p14:section>
        <p14:section name="Policy Trends and Future Directions" id="{E986999E-F2E4-4ED9-A716-EB098E46203C}">
          <p14:sldIdLst>
            <p14:sldId id="2575"/>
            <p14:sldId id="2576"/>
            <p14:sldId id="2577"/>
            <p14:sldId id="2578"/>
          </p14:sldIdLst>
        </p14:section>
        <p14:section name="Building a Robust System for Tomorrow" id="{E45F0150-8FA4-49E1-94C0-6B456AF57F73}">
          <p14:sldIdLst>
            <p14:sldId id="2579"/>
            <p14:sldId id="2580"/>
            <p14:sldId id="2581"/>
            <p14:sldId id="2582"/>
            <p14:sldId id="344"/>
            <p14:sldId id="356"/>
            <p14:sldId id="359"/>
            <p14:sldId id="360"/>
            <p14:sldId id="361"/>
            <p14:sldId id="357"/>
          </p14:sldIdLst>
        </p14:section>
        <p14:section name="Conclusion" id="{976BBD8F-1AA9-4558-A7B3-17713CC7643D}">
          <p14:sldIdLst>
            <p14:sldId id="2583"/>
            <p14:sldId id="2595"/>
            <p14:sldId id="258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0CB94B-937F-8A49-8423-59A2194878BD}" name="Campbell, Natalie, PED" initials="NC" userId="S::natalie.campbell@ped.nm.gov::b1650a47-e536-48b8-8299-e7daeb332c98" providerId="AD"/>
  <p188:author id="{2EB8AF83-415D-8D8F-FAE8-AD059156713C}" name="Claudette Rushing" initials="CR" userId="8a4e0c4e2499e258"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885210-0CB7-4B00-890A-E71265D3A1AB}" v="184" dt="2025-10-07T21:49:13.0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94660"/>
  </p:normalViewPr>
  <p:slideViewPr>
    <p:cSldViewPr snapToGrid="0">
      <p:cViewPr varScale="1">
        <p:scale>
          <a:sx n="70" d="100"/>
          <a:sy n="70" d="100"/>
        </p:scale>
        <p:origin x="221" y="2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55" Type="http://schemas.openxmlformats.org/officeDocument/2006/relationships/customXml" Target="../customXml/item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microsoft.com/office/2018/10/relationships/authors" Target="author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56" Type="http://schemas.openxmlformats.org/officeDocument/2006/relationships/customXml" Target="../customXml/item3.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s>
</file>

<file path=ppt/comments/modernComment_A18_7FD33E53.xml><?xml version="1.0" encoding="utf-8"?>
<p188:cmLst xmlns:a="http://schemas.openxmlformats.org/drawingml/2006/main" xmlns:r="http://schemas.openxmlformats.org/officeDocument/2006/relationships" xmlns:p188="http://schemas.microsoft.com/office/powerpoint/2018/8/main">
  <p188:cm id="{40E4E5A2-A087-4527-A059-8A916122E3E9}" authorId="{2EB8AF83-415D-8D8F-FAE8-AD059156713C}" created="2025-10-03T17:12:08.652">
    <ac:txMkLst xmlns:ac="http://schemas.microsoft.com/office/drawing/2013/main/command">
      <pc:docMk xmlns:pc="http://schemas.microsoft.com/office/powerpoint/2013/main/command"/>
      <pc:sldMk xmlns:pc="http://schemas.microsoft.com/office/powerpoint/2013/main/command" cId="2144550483" sldId="2584"/>
      <ac:spMk id="3" creationId="{C7570E5F-285A-DC07-5793-6017CD7A26CC}"/>
      <ac:txMk cp="23" len="76">
        <ac:context len="198" hash="83527786"/>
      </ac:txMk>
    </ac:txMkLst>
    <p188:pos x="6916501" y="1030363"/>
    <p188:txBody>
      <a:bodyPr/>
      <a:lstStyle/>
      <a:p>
        <a:r>
          <a:rPr lang="en-US"/>
          <a:t>Natalie can you add your contact info if you want them to follow up?</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E75BD5-7F67-4AEF-94B4-B4DA28E2AC06}" type="doc">
      <dgm:prSet loTypeId="urn:microsoft.com/office/officeart/2024/3/layout/verticalVisualTextBlock1" loCatId="Picture" qsTypeId="urn:microsoft.com/office/officeart/2005/8/quickstyle/simple4" qsCatId="simple" csTypeId="urn:microsoft.com/office/officeart/2005/8/colors/accent0_3" csCatId="mainScheme" phldr="1"/>
      <dgm:spPr/>
      <dgm:t>
        <a:bodyPr/>
        <a:lstStyle/>
        <a:p>
          <a:endParaRPr lang="en-US"/>
        </a:p>
      </dgm:t>
    </dgm:pt>
    <dgm:pt modelId="{91A3388D-B89C-48C3-B330-B0B375A258CF}">
      <dgm:prSet custT="1"/>
      <dgm:spPr/>
      <dgm:t>
        <a:bodyPr/>
        <a:lstStyle/>
        <a:p>
          <a:pPr>
            <a:lnSpc>
              <a:spcPct val="100000"/>
            </a:lnSpc>
            <a:defRPr b="1"/>
          </a:pPr>
          <a:r>
            <a:rPr lang="en-US" sz="2000" dirty="0"/>
            <a:t>Document Analysis</a:t>
          </a:r>
        </a:p>
      </dgm:t>
    </dgm:pt>
    <dgm:pt modelId="{B434C38C-65A4-4C07-AF06-366648AD5890}" type="parTrans" cxnId="{F2BE2BF0-D7BC-4C32-B762-52FA30745E88}">
      <dgm:prSet/>
      <dgm:spPr/>
      <dgm:t>
        <a:bodyPr/>
        <a:lstStyle/>
        <a:p>
          <a:endParaRPr lang="en-US"/>
        </a:p>
      </dgm:t>
    </dgm:pt>
    <dgm:pt modelId="{E36BC538-3820-40C0-A5FC-FB6CFE7C2A7E}" type="sibTrans" cxnId="{F2BE2BF0-D7BC-4C32-B762-52FA30745E88}">
      <dgm:prSet/>
      <dgm:spPr/>
      <dgm:t>
        <a:bodyPr/>
        <a:lstStyle/>
        <a:p>
          <a:pPr>
            <a:lnSpc>
              <a:spcPct val="100000"/>
            </a:lnSpc>
            <a:defRPr b="1"/>
          </a:pPr>
          <a:endParaRPr lang="en-US"/>
        </a:p>
      </dgm:t>
    </dgm:pt>
    <dgm:pt modelId="{91AB31E6-00F1-4E8F-924D-CCE5B24A012B}">
      <dgm:prSet custT="1"/>
      <dgm:spPr/>
      <dgm:t>
        <a:bodyPr/>
        <a:lstStyle/>
        <a:p>
          <a:pPr>
            <a:lnSpc>
              <a:spcPct val="100000"/>
            </a:lnSpc>
          </a:pPr>
          <a:r>
            <a:rPr lang="en-US" sz="2000" dirty="0"/>
            <a:t>AI aids in analyzing large volumes of documents quickly to extract relevant information</a:t>
          </a:r>
          <a:r>
            <a:rPr lang="en-US" sz="1400" dirty="0"/>
            <a:t>.</a:t>
          </a:r>
        </a:p>
      </dgm:t>
    </dgm:pt>
    <dgm:pt modelId="{DF6359A6-EAE7-4D78-9F04-61C362F45384}" type="parTrans" cxnId="{F2D42A3C-E57C-483A-859A-587808FC7579}">
      <dgm:prSet/>
      <dgm:spPr/>
      <dgm:t>
        <a:bodyPr/>
        <a:lstStyle/>
        <a:p>
          <a:endParaRPr lang="en-US"/>
        </a:p>
      </dgm:t>
    </dgm:pt>
    <dgm:pt modelId="{37C17081-AEDF-4958-98D1-AE9525C81543}" type="sibTrans" cxnId="{F2D42A3C-E57C-483A-859A-587808FC7579}">
      <dgm:prSet/>
      <dgm:spPr/>
      <dgm:t>
        <a:bodyPr/>
        <a:lstStyle/>
        <a:p>
          <a:endParaRPr lang="en-US"/>
        </a:p>
      </dgm:t>
    </dgm:pt>
    <dgm:pt modelId="{BE856351-8A73-4443-A0C4-F7A86FFD842E}">
      <dgm:prSet custT="1"/>
      <dgm:spPr/>
      <dgm:t>
        <a:bodyPr/>
        <a:lstStyle/>
        <a:p>
          <a:pPr>
            <a:lnSpc>
              <a:spcPct val="100000"/>
            </a:lnSpc>
            <a:defRPr b="1"/>
          </a:pPr>
          <a:r>
            <a:rPr lang="en-US" sz="2000" dirty="0"/>
            <a:t>Pattern Recognition</a:t>
          </a:r>
        </a:p>
      </dgm:t>
    </dgm:pt>
    <dgm:pt modelId="{1777DF1D-9303-4DEE-A594-1FC80D886FD6}" type="parTrans" cxnId="{67537FB4-0D64-4A33-A55D-311909EEE94A}">
      <dgm:prSet/>
      <dgm:spPr/>
      <dgm:t>
        <a:bodyPr/>
        <a:lstStyle/>
        <a:p>
          <a:endParaRPr lang="en-US"/>
        </a:p>
      </dgm:t>
    </dgm:pt>
    <dgm:pt modelId="{8413FC9F-5C9F-4E7D-BF55-79D1304B4EE5}" type="sibTrans" cxnId="{67537FB4-0D64-4A33-A55D-311909EEE94A}">
      <dgm:prSet/>
      <dgm:spPr/>
      <dgm:t>
        <a:bodyPr/>
        <a:lstStyle/>
        <a:p>
          <a:pPr>
            <a:lnSpc>
              <a:spcPct val="100000"/>
            </a:lnSpc>
            <a:defRPr b="1"/>
          </a:pPr>
          <a:endParaRPr lang="en-US"/>
        </a:p>
      </dgm:t>
    </dgm:pt>
    <dgm:pt modelId="{558599E3-0C32-45CB-A53D-A3330B5AF66A}">
      <dgm:prSet custT="1"/>
      <dgm:spPr/>
      <dgm:t>
        <a:bodyPr/>
        <a:lstStyle/>
        <a:p>
          <a:pPr>
            <a:lnSpc>
              <a:spcPct val="100000"/>
            </a:lnSpc>
          </a:pPr>
          <a:r>
            <a:rPr lang="en-US" sz="2000" dirty="0"/>
            <a:t>AI identifies hidden patterns and connections within data to support investigations</a:t>
          </a:r>
          <a:r>
            <a:rPr lang="en-US" sz="1400" dirty="0"/>
            <a:t>.</a:t>
          </a:r>
        </a:p>
      </dgm:t>
    </dgm:pt>
    <dgm:pt modelId="{6B45DFBF-9E6D-4597-A440-7392BE19B42D}" type="parTrans" cxnId="{7508B5A3-A818-43BD-ABC1-1E44BA841A7B}">
      <dgm:prSet/>
      <dgm:spPr/>
      <dgm:t>
        <a:bodyPr/>
        <a:lstStyle/>
        <a:p>
          <a:endParaRPr lang="en-US"/>
        </a:p>
      </dgm:t>
    </dgm:pt>
    <dgm:pt modelId="{E2C6C137-B926-4401-B45F-903E67D1FDDA}" type="sibTrans" cxnId="{7508B5A3-A818-43BD-ABC1-1E44BA841A7B}">
      <dgm:prSet/>
      <dgm:spPr/>
      <dgm:t>
        <a:bodyPr/>
        <a:lstStyle/>
        <a:p>
          <a:endParaRPr lang="en-US"/>
        </a:p>
      </dgm:t>
    </dgm:pt>
    <dgm:pt modelId="{D472A9F0-8B97-4427-824D-2FACC514094B}">
      <dgm:prSet custT="1"/>
      <dgm:spPr/>
      <dgm:t>
        <a:bodyPr/>
        <a:lstStyle/>
        <a:p>
          <a:pPr>
            <a:lnSpc>
              <a:spcPct val="100000"/>
            </a:lnSpc>
            <a:defRPr b="1"/>
          </a:pPr>
          <a:r>
            <a:rPr lang="en-US" sz="2000" dirty="0"/>
            <a:t>Case Prioritization</a:t>
          </a:r>
        </a:p>
      </dgm:t>
    </dgm:pt>
    <dgm:pt modelId="{F8A8A078-98BC-4284-AA60-8A120A34C17E}" type="parTrans" cxnId="{00DE9B24-FCEC-48D1-BA90-8BE7C1A594F6}">
      <dgm:prSet/>
      <dgm:spPr/>
      <dgm:t>
        <a:bodyPr/>
        <a:lstStyle/>
        <a:p>
          <a:endParaRPr lang="en-US"/>
        </a:p>
      </dgm:t>
    </dgm:pt>
    <dgm:pt modelId="{C02CBF7E-1682-45D5-9762-8467D89D8C38}" type="sibTrans" cxnId="{00DE9B24-FCEC-48D1-BA90-8BE7C1A594F6}">
      <dgm:prSet/>
      <dgm:spPr/>
      <dgm:t>
        <a:bodyPr/>
        <a:lstStyle/>
        <a:p>
          <a:endParaRPr lang="en-US"/>
        </a:p>
      </dgm:t>
    </dgm:pt>
    <dgm:pt modelId="{82F3DFED-D461-4777-B08D-51CF86008926}">
      <dgm:prSet custT="1"/>
      <dgm:spPr/>
      <dgm:t>
        <a:bodyPr/>
        <a:lstStyle/>
        <a:p>
          <a:pPr>
            <a:lnSpc>
              <a:spcPct val="100000"/>
            </a:lnSpc>
          </a:pPr>
          <a:r>
            <a:rPr lang="en-US" sz="2000" dirty="0"/>
            <a:t>AI helps prioritize cases to optimize resource allocation and investigative focus</a:t>
          </a:r>
          <a:r>
            <a:rPr lang="en-US" sz="1400" dirty="0"/>
            <a:t>.</a:t>
          </a:r>
        </a:p>
      </dgm:t>
    </dgm:pt>
    <dgm:pt modelId="{6F169252-6E6B-4663-8BE0-E5FBEE0CA039}" type="parTrans" cxnId="{DE8F06FD-C1AD-4B84-BA9B-51CF2A28AD29}">
      <dgm:prSet/>
      <dgm:spPr/>
      <dgm:t>
        <a:bodyPr/>
        <a:lstStyle/>
        <a:p>
          <a:endParaRPr lang="en-US"/>
        </a:p>
      </dgm:t>
    </dgm:pt>
    <dgm:pt modelId="{3E256553-448B-4141-B805-B438BE218C46}" type="sibTrans" cxnId="{DE8F06FD-C1AD-4B84-BA9B-51CF2A28AD29}">
      <dgm:prSet/>
      <dgm:spPr/>
      <dgm:t>
        <a:bodyPr/>
        <a:lstStyle/>
        <a:p>
          <a:endParaRPr lang="en-US"/>
        </a:p>
      </dgm:t>
    </dgm:pt>
    <dgm:pt modelId="{770368E0-2D93-40A9-AC99-15F70B16ED1D}" type="pres">
      <dgm:prSet presAssocID="{37E75BD5-7F67-4AEF-94B4-B4DA28E2AC06}" presName="Root" presStyleCnt="0">
        <dgm:presLayoutVars>
          <dgm:dir/>
          <dgm:resizeHandles val="exact"/>
        </dgm:presLayoutVars>
      </dgm:prSet>
      <dgm:spPr/>
    </dgm:pt>
    <dgm:pt modelId="{33B82B85-2CFD-4431-8FDB-FAFFA919B440}" type="pres">
      <dgm:prSet presAssocID="{91A3388D-B89C-48C3-B330-B0B375A258CF}" presName="Composite" presStyleCnt="0"/>
      <dgm:spPr/>
    </dgm:pt>
    <dgm:pt modelId="{80BB0FAF-38DA-4299-B786-0C3C35698649}" type="pres">
      <dgm:prSet presAssocID="{91A3388D-B89C-48C3-B330-B0B375A258CF}"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2388" r="20858" b="-6"/>
          <a:stretch/>
        </a:blipFill>
      </dgm:spPr>
      <dgm:extLst>
        <a:ext uri="{E40237B7-FDA0-4F09-8148-C483321AD2D9}">
          <dgm14:cNvPr xmlns:dgm14="http://schemas.microsoft.com/office/drawing/2010/diagram" id="0" name="" descr="Decorative only- random geographic desin">
            <a:extLst>
              <a:ext uri="{C183D7F6-B498-43B3-948B-1728B52AA6E4}">
                <adec:decorative xmlns:adec="http://schemas.microsoft.com/office/drawing/2017/decorative" val="1"/>
              </a:ext>
            </a:extLst>
          </dgm14:cNvPr>
        </a:ext>
      </dgm:extLst>
    </dgm:pt>
    <dgm:pt modelId="{F18F7265-D946-4F31-ACF8-70F979D0C6A8}" type="pres">
      <dgm:prSet presAssocID="{91A3388D-B89C-48C3-B330-B0B375A258CF}" presName="Subtitle" presStyleLbl="revTx" presStyleIdx="0" presStyleCnt="6">
        <dgm:presLayoutVars>
          <dgm:chMax val="0"/>
          <dgm:bulletEnabled/>
        </dgm:presLayoutVars>
      </dgm:prSet>
      <dgm:spPr/>
    </dgm:pt>
    <dgm:pt modelId="{B85220C2-47F3-4A17-9398-866078D9A6D3}" type="pres">
      <dgm:prSet presAssocID="{91A3388D-B89C-48C3-B330-B0B375A258CF}" presName="Description" presStyleLbl="revTx" presStyleIdx="1" presStyleCnt="6">
        <dgm:presLayoutVars>
          <dgm:bulletEnabled/>
        </dgm:presLayoutVars>
      </dgm:prSet>
      <dgm:spPr/>
    </dgm:pt>
    <dgm:pt modelId="{2064F5BC-10EA-4083-A0EE-C33F59983E0B}" type="pres">
      <dgm:prSet presAssocID="{E36BC538-3820-40C0-A5FC-FB6CFE7C2A7E}" presName="sibTrans" presStyleLbl="sibTrans2D1" presStyleIdx="0" presStyleCnt="0"/>
      <dgm:spPr/>
    </dgm:pt>
    <dgm:pt modelId="{A1E8FD7C-B569-4ACF-8840-3C090AA6FFDB}" type="pres">
      <dgm:prSet presAssocID="{BE856351-8A73-4443-A0C4-F7A86FFD842E}" presName="Composite" presStyleCnt="0"/>
      <dgm:spPr/>
    </dgm:pt>
    <dgm:pt modelId="{A2F35F32-D94E-426A-BE9D-90AFC8045C29}" type="pres">
      <dgm:prSet presAssocID="{BE856351-8A73-4443-A0C4-F7A86FFD842E}"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43752" r="-3" b="-2"/>
          <a:stretch/>
        </a:blipFill>
      </dgm:spPr>
      <dgm:extLst>
        <a:ext uri="{E40237B7-FDA0-4F09-8148-C483321AD2D9}">
          <dgm14:cNvPr xmlns:dgm14="http://schemas.microsoft.com/office/drawing/2010/diagram" id="0" name="" descr="Decorative only- random geographic desin">
            <a:extLst>
              <a:ext uri="{C183D7F6-B498-43B3-948B-1728B52AA6E4}">
                <adec:decorative xmlns:adec="http://schemas.microsoft.com/office/drawing/2017/decorative" val="1"/>
              </a:ext>
            </a:extLst>
          </dgm14:cNvPr>
        </a:ext>
      </dgm:extLst>
    </dgm:pt>
    <dgm:pt modelId="{B5FBDB2A-4296-4882-A79D-B0B27873B2DE}" type="pres">
      <dgm:prSet presAssocID="{BE856351-8A73-4443-A0C4-F7A86FFD842E}" presName="Subtitle" presStyleLbl="revTx" presStyleIdx="2" presStyleCnt="6">
        <dgm:presLayoutVars>
          <dgm:chMax val="0"/>
          <dgm:bulletEnabled/>
        </dgm:presLayoutVars>
      </dgm:prSet>
      <dgm:spPr/>
    </dgm:pt>
    <dgm:pt modelId="{83D515F6-A05B-4F1F-AC39-6BEC0005BAF3}" type="pres">
      <dgm:prSet presAssocID="{BE856351-8A73-4443-A0C4-F7A86FFD842E}" presName="Description" presStyleLbl="revTx" presStyleIdx="3" presStyleCnt="6">
        <dgm:presLayoutVars>
          <dgm:bulletEnabled/>
        </dgm:presLayoutVars>
      </dgm:prSet>
      <dgm:spPr/>
    </dgm:pt>
    <dgm:pt modelId="{A32023C7-3559-40C8-B971-9320EADBC0A3}" type="pres">
      <dgm:prSet presAssocID="{8413FC9F-5C9F-4E7D-BF55-79D1304B4EE5}" presName="sibTrans" presStyleLbl="sibTrans2D1" presStyleIdx="0" presStyleCnt="0"/>
      <dgm:spPr/>
    </dgm:pt>
    <dgm:pt modelId="{73138D98-CF3A-4FEC-96E6-6560BAF89A81}" type="pres">
      <dgm:prSet presAssocID="{D472A9F0-8B97-4427-824D-2FACC514094B}" presName="Composite" presStyleCnt="0"/>
      <dgm:spPr/>
    </dgm:pt>
    <dgm:pt modelId="{D669E021-D5B4-4ED5-910A-9B417DF9F099}" type="pres">
      <dgm:prSet presAssocID="{D472A9F0-8B97-4427-824D-2FACC514094B}"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21860" r="3143" b="3"/>
          <a:stretch/>
        </a:blipFill>
      </dgm:spPr>
      <dgm:extLst>
        <a:ext uri="{E40237B7-FDA0-4F09-8148-C483321AD2D9}">
          <dgm14:cNvPr xmlns:dgm14="http://schemas.microsoft.com/office/drawing/2010/diagram" id="0" name="" descr="Decorative only- random geographic ">
            <a:extLst>
              <a:ext uri="{C183D7F6-B498-43B3-948B-1728B52AA6E4}">
                <adec:decorative xmlns:adec="http://schemas.microsoft.com/office/drawing/2017/decorative" val="0"/>
              </a:ext>
            </a:extLst>
          </dgm14:cNvPr>
        </a:ext>
      </dgm:extLst>
    </dgm:pt>
    <dgm:pt modelId="{589667B2-80E4-4C4C-B3C9-D38FCEC38833}" type="pres">
      <dgm:prSet presAssocID="{D472A9F0-8B97-4427-824D-2FACC514094B}" presName="Subtitle" presStyleLbl="revTx" presStyleIdx="4" presStyleCnt="6">
        <dgm:presLayoutVars>
          <dgm:chMax val="0"/>
          <dgm:bulletEnabled/>
        </dgm:presLayoutVars>
      </dgm:prSet>
      <dgm:spPr/>
    </dgm:pt>
    <dgm:pt modelId="{AE984FBE-EEC4-4D7D-B52A-A74C4148B8F4}" type="pres">
      <dgm:prSet presAssocID="{D472A9F0-8B97-4427-824D-2FACC514094B}" presName="Description" presStyleLbl="revTx" presStyleIdx="5" presStyleCnt="6">
        <dgm:presLayoutVars>
          <dgm:bulletEnabled/>
        </dgm:presLayoutVars>
      </dgm:prSet>
      <dgm:spPr/>
    </dgm:pt>
  </dgm:ptLst>
  <dgm:cxnLst>
    <dgm:cxn modelId="{00DE9B24-FCEC-48D1-BA90-8BE7C1A594F6}" srcId="{37E75BD5-7F67-4AEF-94B4-B4DA28E2AC06}" destId="{D472A9F0-8B97-4427-824D-2FACC514094B}" srcOrd="2" destOrd="0" parTransId="{F8A8A078-98BC-4284-AA60-8A120A34C17E}" sibTransId="{C02CBF7E-1682-45D5-9762-8467D89D8C38}"/>
    <dgm:cxn modelId="{3BE75634-5F67-4DD5-B660-293B24A4F1A0}" type="presOf" srcId="{91AB31E6-00F1-4E8F-924D-CCE5B24A012B}" destId="{B85220C2-47F3-4A17-9398-866078D9A6D3}" srcOrd="0" destOrd="0" presId="urn:microsoft.com/office/officeart/2024/3/layout/verticalVisualTextBlock1"/>
    <dgm:cxn modelId="{07A6543A-9FF2-4C55-BD43-C404EB7730DF}" type="presOf" srcId="{91A3388D-B89C-48C3-B330-B0B375A258CF}" destId="{F18F7265-D946-4F31-ACF8-70F979D0C6A8}" srcOrd="0" destOrd="0" presId="urn:microsoft.com/office/officeart/2024/3/layout/verticalVisualTextBlock1"/>
    <dgm:cxn modelId="{F2D42A3C-E57C-483A-859A-587808FC7579}" srcId="{91A3388D-B89C-48C3-B330-B0B375A258CF}" destId="{91AB31E6-00F1-4E8F-924D-CCE5B24A012B}" srcOrd="0" destOrd="0" parTransId="{DF6359A6-EAE7-4D78-9F04-61C362F45384}" sibTransId="{37C17081-AEDF-4958-98D1-AE9525C81543}"/>
    <dgm:cxn modelId="{A5061442-AE4A-40F0-AE87-C639FA32656C}" type="presOf" srcId="{37E75BD5-7F67-4AEF-94B4-B4DA28E2AC06}" destId="{770368E0-2D93-40A9-AC99-15F70B16ED1D}" srcOrd="0" destOrd="0" presId="urn:microsoft.com/office/officeart/2024/3/layout/verticalVisualTextBlock1"/>
    <dgm:cxn modelId="{AC339A7A-87F5-4512-A662-342B563A644E}" type="presOf" srcId="{D472A9F0-8B97-4427-824D-2FACC514094B}" destId="{589667B2-80E4-4C4C-B3C9-D38FCEC38833}" srcOrd="0" destOrd="0" presId="urn:microsoft.com/office/officeart/2024/3/layout/verticalVisualTextBlock1"/>
    <dgm:cxn modelId="{0695DE89-C842-48FE-8E17-E42CB9E7E82F}" type="presOf" srcId="{8413FC9F-5C9F-4E7D-BF55-79D1304B4EE5}" destId="{A32023C7-3559-40C8-B971-9320EADBC0A3}" srcOrd="0" destOrd="0" presId="urn:microsoft.com/office/officeart/2024/3/layout/verticalVisualTextBlock1"/>
    <dgm:cxn modelId="{7508B5A3-A818-43BD-ABC1-1E44BA841A7B}" srcId="{BE856351-8A73-4443-A0C4-F7A86FFD842E}" destId="{558599E3-0C32-45CB-A53D-A3330B5AF66A}" srcOrd="0" destOrd="0" parTransId="{6B45DFBF-9E6D-4597-A440-7392BE19B42D}" sibTransId="{E2C6C137-B926-4401-B45F-903E67D1FDDA}"/>
    <dgm:cxn modelId="{789ACDA4-6DB4-4E83-B5E0-704F084A0C1A}" type="presOf" srcId="{558599E3-0C32-45CB-A53D-A3330B5AF66A}" destId="{83D515F6-A05B-4F1F-AC39-6BEC0005BAF3}" srcOrd="0" destOrd="0" presId="urn:microsoft.com/office/officeart/2024/3/layout/verticalVisualTextBlock1"/>
    <dgm:cxn modelId="{D900C8A9-71D3-4959-AEB6-12A85E70DB67}" type="presOf" srcId="{82F3DFED-D461-4777-B08D-51CF86008926}" destId="{AE984FBE-EEC4-4D7D-B52A-A74C4148B8F4}" srcOrd="0" destOrd="0" presId="urn:microsoft.com/office/officeart/2024/3/layout/verticalVisualTextBlock1"/>
    <dgm:cxn modelId="{67537FB4-0D64-4A33-A55D-311909EEE94A}" srcId="{37E75BD5-7F67-4AEF-94B4-B4DA28E2AC06}" destId="{BE856351-8A73-4443-A0C4-F7A86FFD842E}" srcOrd="1" destOrd="0" parTransId="{1777DF1D-9303-4DEE-A594-1FC80D886FD6}" sibTransId="{8413FC9F-5C9F-4E7D-BF55-79D1304B4EE5}"/>
    <dgm:cxn modelId="{C5E42EC7-6E7A-4EFD-941E-7A4581CBAA16}" type="presOf" srcId="{BE856351-8A73-4443-A0C4-F7A86FFD842E}" destId="{B5FBDB2A-4296-4882-A79D-B0B27873B2DE}" srcOrd="0" destOrd="0" presId="urn:microsoft.com/office/officeart/2024/3/layout/verticalVisualTextBlock1"/>
    <dgm:cxn modelId="{E4872CE8-7655-4EFB-831F-E305A06DD0C2}" type="presOf" srcId="{E36BC538-3820-40C0-A5FC-FB6CFE7C2A7E}" destId="{2064F5BC-10EA-4083-A0EE-C33F59983E0B}" srcOrd="0" destOrd="0" presId="urn:microsoft.com/office/officeart/2024/3/layout/verticalVisualTextBlock1"/>
    <dgm:cxn modelId="{F2BE2BF0-D7BC-4C32-B762-52FA30745E88}" srcId="{37E75BD5-7F67-4AEF-94B4-B4DA28E2AC06}" destId="{91A3388D-B89C-48C3-B330-B0B375A258CF}" srcOrd="0" destOrd="0" parTransId="{B434C38C-65A4-4C07-AF06-366648AD5890}" sibTransId="{E36BC538-3820-40C0-A5FC-FB6CFE7C2A7E}"/>
    <dgm:cxn modelId="{DE8F06FD-C1AD-4B84-BA9B-51CF2A28AD29}" srcId="{D472A9F0-8B97-4427-824D-2FACC514094B}" destId="{82F3DFED-D461-4777-B08D-51CF86008926}" srcOrd="0" destOrd="0" parTransId="{6F169252-6E6B-4663-8BE0-E5FBEE0CA039}" sibTransId="{3E256553-448B-4141-B805-B438BE218C46}"/>
    <dgm:cxn modelId="{98189DF5-D2A7-4EDD-9B7B-5D5498921D73}" type="presParOf" srcId="{770368E0-2D93-40A9-AC99-15F70B16ED1D}" destId="{33B82B85-2CFD-4431-8FDB-FAFFA919B440}" srcOrd="0" destOrd="0" presId="urn:microsoft.com/office/officeart/2024/3/layout/verticalVisualTextBlock1"/>
    <dgm:cxn modelId="{D05E4353-C393-442C-80FE-6CEFF9FF0173}" type="presParOf" srcId="{33B82B85-2CFD-4431-8FDB-FAFFA919B440}" destId="{80BB0FAF-38DA-4299-B786-0C3C35698649}" srcOrd="0" destOrd="0" presId="urn:microsoft.com/office/officeart/2024/3/layout/verticalVisualTextBlock1"/>
    <dgm:cxn modelId="{6D3D023F-2554-4518-8DD4-23BC20A32C8D}" type="presParOf" srcId="{33B82B85-2CFD-4431-8FDB-FAFFA919B440}" destId="{F18F7265-D946-4F31-ACF8-70F979D0C6A8}" srcOrd="1" destOrd="0" presId="urn:microsoft.com/office/officeart/2024/3/layout/verticalVisualTextBlock1"/>
    <dgm:cxn modelId="{206ABF7B-A0B8-4026-AF7C-E6B2A7A5A249}" type="presParOf" srcId="{33B82B85-2CFD-4431-8FDB-FAFFA919B440}" destId="{B85220C2-47F3-4A17-9398-866078D9A6D3}" srcOrd="2" destOrd="0" presId="urn:microsoft.com/office/officeart/2024/3/layout/verticalVisualTextBlock1"/>
    <dgm:cxn modelId="{DA8BA49F-94D7-4D4E-A90C-0E2A7790C10E}" type="presParOf" srcId="{770368E0-2D93-40A9-AC99-15F70B16ED1D}" destId="{2064F5BC-10EA-4083-A0EE-C33F59983E0B}" srcOrd="1" destOrd="0" presId="urn:microsoft.com/office/officeart/2024/3/layout/verticalVisualTextBlock1"/>
    <dgm:cxn modelId="{5D6F2BB3-B4E2-4C38-A2BD-93C0D9FC14DF}" type="presParOf" srcId="{770368E0-2D93-40A9-AC99-15F70B16ED1D}" destId="{A1E8FD7C-B569-4ACF-8840-3C090AA6FFDB}" srcOrd="2" destOrd="0" presId="urn:microsoft.com/office/officeart/2024/3/layout/verticalVisualTextBlock1"/>
    <dgm:cxn modelId="{E2642BF1-9642-46CC-B4A4-78A17A3EEBF6}" type="presParOf" srcId="{A1E8FD7C-B569-4ACF-8840-3C090AA6FFDB}" destId="{A2F35F32-D94E-426A-BE9D-90AFC8045C29}" srcOrd="0" destOrd="0" presId="urn:microsoft.com/office/officeart/2024/3/layout/verticalVisualTextBlock1"/>
    <dgm:cxn modelId="{BF4D7137-572E-4792-8FE6-83366C62C706}" type="presParOf" srcId="{A1E8FD7C-B569-4ACF-8840-3C090AA6FFDB}" destId="{B5FBDB2A-4296-4882-A79D-B0B27873B2DE}" srcOrd="1" destOrd="0" presId="urn:microsoft.com/office/officeart/2024/3/layout/verticalVisualTextBlock1"/>
    <dgm:cxn modelId="{FFF70A7D-9BF7-48C2-AD76-3846F603F3D0}" type="presParOf" srcId="{A1E8FD7C-B569-4ACF-8840-3C090AA6FFDB}" destId="{83D515F6-A05B-4F1F-AC39-6BEC0005BAF3}" srcOrd="2" destOrd="0" presId="urn:microsoft.com/office/officeart/2024/3/layout/verticalVisualTextBlock1"/>
    <dgm:cxn modelId="{00F353E6-709A-4515-9420-51C05A5F62AB}" type="presParOf" srcId="{770368E0-2D93-40A9-AC99-15F70B16ED1D}" destId="{A32023C7-3559-40C8-B971-9320EADBC0A3}" srcOrd="3" destOrd="0" presId="urn:microsoft.com/office/officeart/2024/3/layout/verticalVisualTextBlock1"/>
    <dgm:cxn modelId="{06E645F3-7CAC-4B70-B923-01714DA70861}" type="presParOf" srcId="{770368E0-2D93-40A9-AC99-15F70B16ED1D}" destId="{73138D98-CF3A-4FEC-96E6-6560BAF89A81}" srcOrd="4" destOrd="0" presId="urn:microsoft.com/office/officeart/2024/3/layout/verticalVisualTextBlock1"/>
    <dgm:cxn modelId="{EDD5301E-1AC0-460D-8C20-C0A866932181}" type="presParOf" srcId="{73138D98-CF3A-4FEC-96E6-6560BAF89A81}" destId="{D669E021-D5B4-4ED5-910A-9B417DF9F099}" srcOrd="0" destOrd="0" presId="urn:microsoft.com/office/officeart/2024/3/layout/verticalVisualTextBlock1"/>
    <dgm:cxn modelId="{2698E21A-B43F-4F39-9B06-56E97EC75B18}" type="presParOf" srcId="{73138D98-CF3A-4FEC-96E6-6560BAF89A81}" destId="{589667B2-80E4-4C4C-B3C9-D38FCEC38833}" srcOrd="1" destOrd="0" presId="urn:microsoft.com/office/officeart/2024/3/layout/verticalVisualTextBlock1"/>
    <dgm:cxn modelId="{7C0ABA50-9410-4770-9062-A354BF5DE6AB}" type="presParOf" srcId="{73138D98-CF3A-4FEC-96E6-6560BAF89A81}" destId="{AE984FBE-EEC4-4D7D-B52A-A74C4148B8F4}"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B8748D-D2C0-4891-BA69-F35D398D6F4C}"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F9D02A20-FB12-4B7A-9AD1-E90F22A0BC71}">
      <dgm:prSet custT="1"/>
      <dgm:spPr/>
      <dgm:t>
        <a:bodyPr/>
        <a:lstStyle/>
        <a:p>
          <a:pPr>
            <a:lnSpc>
              <a:spcPct val="100000"/>
            </a:lnSpc>
            <a:defRPr b="1"/>
          </a:pPr>
          <a:r>
            <a:rPr lang="en-US" sz="2000" dirty="0">
              <a:solidFill>
                <a:schemeClr val="accent1">
                  <a:lumMod val="40000"/>
                  <a:lumOff val="60000"/>
                </a:schemeClr>
              </a:solidFill>
            </a:rPr>
            <a:t>Addressing Challenges</a:t>
          </a:r>
        </a:p>
      </dgm:t>
    </dgm:pt>
    <dgm:pt modelId="{AAFAB8E9-8445-471E-9E08-80F4B13D4D86}" type="parTrans" cxnId="{B2D76D51-9A27-4EC9-B9C9-3AE225022AAE}">
      <dgm:prSet/>
      <dgm:spPr/>
      <dgm:t>
        <a:bodyPr/>
        <a:lstStyle/>
        <a:p>
          <a:endParaRPr lang="en-US"/>
        </a:p>
      </dgm:t>
    </dgm:pt>
    <dgm:pt modelId="{57ABDD50-36A1-4A38-A5D7-1DD90E721B27}" type="sibTrans" cxnId="{B2D76D51-9A27-4EC9-B9C9-3AE225022AAE}">
      <dgm:prSet/>
      <dgm:spPr/>
      <dgm:t>
        <a:bodyPr/>
        <a:lstStyle/>
        <a:p>
          <a:pPr>
            <a:lnSpc>
              <a:spcPct val="100000"/>
            </a:lnSpc>
            <a:defRPr b="1"/>
          </a:pPr>
          <a:endParaRPr lang="en-US"/>
        </a:p>
      </dgm:t>
    </dgm:pt>
    <dgm:pt modelId="{97E8C0D5-D27E-46F2-B220-6FC8D24055B3}">
      <dgm:prSet custT="1"/>
      <dgm:spPr/>
      <dgm:t>
        <a:bodyPr/>
        <a:lstStyle/>
        <a:p>
          <a:pPr>
            <a:lnSpc>
              <a:spcPct val="100000"/>
            </a:lnSpc>
          </a:pPr>
          <a:r>
            <a:rPr lang="en-US" sz="2000" dirty="0"/>
            <a:t>Improving investigations by tackling current issues with innovative solutions and updated policies.</a:t>
          </a:r>
        </a:p>
      </dgm:t>
    </dgm:pt>
    <dgm:pt modelId="{CFE3E508-98AA-403C-AA1B-4E4830160740}" type="parTrans" cxnId="{11A49B7D-FE9C-4524-8914-A426A4BCFC66}">
      <dgm:prSet/>
      <dgm:spPr/>
      <dgm:t>
        <a:bodyPr/>
        <a:lstStyle/>
        <a:p>
          <a:endParaRPr lang="en-US"/>
        </a:p>
      </dgm:t>
    </dgm:pt>
    <dgm:pt modelId="{6A0AA06B-2758-47B2-ADB8-FA17C909993A}" type="sibTrans" cxnId="{11A49B7D-FE9C-4524-8914-A426A4BCFC66}">
      <dgm:prSet/>
      <dgm:spPr/>
      <dgm:t>
        <a:bodyPr/>
        <a:lstStyle/>
        <a:p>
          <a:endParaRPr lang="en-US"/>
        </a:p>
      </dgm:t>
    </dgm:pt>
    <dgm:pt modelId="{B13691AF-1DAE-4BBF-9420-FAE38F287ED9}">
      <dgm:prSet custT="1"/>
      <dgm:spPr/>
      <dgm:t>
        <a:bodyPr/>
        <a:lstStyle/>
        <a:p>
          <a:pPr>
            <a:lnSpc>
              <a:spcPct val="100000"/>
            </a:lnSpc>
            <a:defRPr b="1"/>
          </a:pPr>
          <a:r>
            <a:rPr lang="en-US" sz="2000" dirty="0">
              <a:solidFill>
                <a:schemeClr val="accent3">
                  <a:lumMod val="40000"/>
                  <a:lumOff val="60000"/>
                </a:schemeClr>
              </a:solidFill>
            </a:rPr>
            <a:t>Technology Integration</a:t>
          </a:r>
        </a:p>
      </dgm:t>
    </dgm:pt>
    <dgm:pt modelId="{CD3FE3EB-1C3E-4303-A593-166935D43451}" type="parTrans" cxnId="{77187109-CE19-4C71-AD57-02A31B6999AB}">
      <dgm:prSet/>
      <dgm:spPr/>
      <dgm:t>
        <a:bodyPr/>
        <a:lstStyle/>
        <a:p>
          <a:endParaRPr lang="en-US"/>
        </a:p>
      </dgm:t>
    </dgm:pt>
    <dgm:pt modelId="{FF3BCF25-58A2-4B16-B52A-E856DAC4C678}" type="sibTrans" cxnId="{77187109-CE19-4C71-AD57-02A31B6999AB}">
      <dgm:prSet/>
      <dgm:spPr/>
      <dgm:t>
        <a:bodyPr/>
        <a:lstStyle/>
        <a:p>
          <a:pPr>
            <a:lnSpc>
              <a:spcPct val="100000"/>
            </a:lnSpc>
            <a:defRPr b="1"/>
          </a:pPr>
          <a:endParaRPr lang="en-US"/>
        </a:p>
      </dgm:t>
    </dgm:pt>
    <dgm:pt modelId="{B1454B54-E40A-4619-8A0F-3601B8D0F2B2}">
      <dgm:prSet custT="1"/>
      <dgm:spPr/>
      <dgm:t>
        <a:bodyPr/>
        <a:lstStyle/>
        <a:p>
          <a:pPr>
            <a:lnSpc>
              <a:spcPct val="100000"/>
            </a:lnSpc>
          </a:pPr>
          <a:r>
            <a:rPr lang="en-US" sz="2000" dirty="0"/>
            <a:t>Utilizing modern technology to streamline complaint investigations and improve accuracy.</a:t>
          </a:r>
        </a:p>
      </dgm:t>
    </dgm:pt>
    <dgm:pt modelId="{C4F70FCB-C9B6-47C0-B452-692A8BE85C3B}" type="parTrans" cxnId="{5DAE469A-4498-49B1-9489-18FD40071589}">
      <dgm:prSet/>
      <dgm:spPr/>
      <dgm:t>
        <a:bodyPr/>
        <a:lstStyle/>
        <a:p>
          <a:endParaRPr lang="en-US"/>
        </a:p>
      </dgm:t>
    </dgm:pt>
    <dgm:pt modelId="{90CAF2FF-1993-4397-843C-C37C6B6656B8}" type="sibTrans" cxnId="{5DAE469A-4498-49B1-9489-18FD40071589}">
      <dgm:prSet/>
      <dgm:spPr/>
      <dgm:t>
        <a:bodyPr/>
        <a:lstStyle/>
        <a:p>
          <a:endParaRPr lang="en-US"/>
        </a:p>
      </dgm:t>
    </dgm:pt>
    <dgm:pt modelId="{03C6989E-AB44-43CE-9742-978A73DFFE0A}">
      <dgm:prSet custT="1"/>
      <dgm:spPr/>
      <dgm:t>
        <a:bodyPr/>
        <a:lstStyle/>
        <a:p>
          <a:pPr>
            <a:lnSpc>
              <a:spcPct val="100000"/>
            </a:lnSpc>
            <a:defRPr b="1"/>
          </a:pPr>
          <a:r>
            <a:rPr lang="en-US" sz="2000" dirty="0">
              <a:solidFill>
                <a:schemeClr val="accent3">
                  <a:lumMod val="75000"/>
                </a:schemeClr>
              </a:solidFill>
            </a:rPr>
            <a:t>Community Support and Engagement / Viable CA</a:t>
          </a:r>
        </a:p>
      </dgm:t>
    </dgm:pt>
    <dgm:pt modelId="{E5DCCC17-3E30-40DE-8592-98BEBC88C12D}" type="parTrans" cxnId="{8BC987C7-3CB5-40C5-8456-786D12E40BC9}">
      <dgm:prSet/>
      <dgm:spPr/>
      <dgm:t>
        <a:bodyPr/>
        <a:lstStyle/>
        <a:p>
          <a:endParaRPr lang="en-US"/>
        </a:p>
      </dgm:t>
    </dgm:pt>
    <dgm:pt modelId="{75DD0CA1-0ACE-4939-8B7D-FE87E4D95F00}" type="sibTrans" cxnId="{8BC987C7-3CB5-40C5-8456-786D12E40BC9}">
      <dgm:prSet/>
      <dgm:spPr/>
      <dgm:t>
        <a:bodyPr/>
        <a:lstStyle/>
        <a:p>
          <a:endParaRPr lang="en-US"/>
        </a:p>
      </dgm:t>
    </dgm:pt>
    <dgm:pt modelId="{33EE38D2-3432-441A-AAA2-BFCD2B5B1DC4}">
      <dgm:prSet custT="1"/>
      <dgm:spPr/>
      <dgm:t>
        <a:bodyPr/>
        <a:lstStyle/>
        <a:p>
          <a:pPr>
            <a:lnSpc>
              <a:spcPct val="100000"/>
            </a:lnSpc>
          </a:pPr>
          <a:r>
            <a:rPr lang="en-US" sz="2000" dirty="0"/>
            <a:t>Involving diverse stakeholders ensures accountability and equitable education services for all students.</a:t>
          </a:r>
        </a:p>
      </dgm:t>
    </dgm:pt>
    <dgm:pt modelId="{70C0A5EC-CEBA-41D9-842F-A380BB929290}" type="parTrans" cxnId="{42EE2A3B-453C-423C-8461-A92BF2BB8D87}">
      <dgm:prSet/>
      <dgm:spPr/>
      <dgm:t>
        <a:bodyPr/>
        <a:lstStyle/>
        <a:p>
          <a:endParaRPr lang="en-US"/>
        </a:p>
      </dgm:t>
    </dgm:pt>
    <dgm:pt modelId="{1DDD2201-8416-479E-A53F-AB0D86D2696F}" type="sibTrans" cxnId="{42EE2A3B-453C-423C-8461-A92BF2BB8D87}">
      <dgm:prSet/>
      <dgm:spPr/>
      <dgm:t>
        <a:bodyPr/>
        <a:lstStyle/>
        <a:p>
          <a:endParaRPr lang="en-US"/>
        </a:p>
      </dgm:t>
    </dgm:pt>
    <dgm:pt modelId="{3BA887A9-01DC-4E89-A54C-9F0EC072313C}" type="pres">
      <dgm:prSet presAssocID="{16B8748D-D2C0-4891-BA69-F35D398D6F4C}" presName="Name0" presStyleCnt="0">
        <dgm:presLayoutVars>
          <dgm:dir/>
          <dgm:resizeHandles val="exact"/>
        </dgm:presLayoutVars>
      </dgm:prSet>
      <dgm:spPr/>
    </dgm:pt>
    <dgm:pt modelId="{C91F8FCA-EA33-4DC9-940B-24DDF67A6E33}" type="pres">
      <dgm:prSet presAssocID="{F9D02A20-FB12-4B7A-9AD1-E90F22A0BC71}" presName="compNode" presStyleCnt="0"/>
      <dgm:spPr/>
    </dgm:pt>
    <dgm:pt modelId="{B1643CBE-74E5-46E3-8067-833F7E48C9E8}" type="pres">
      <dgm:prSet presAssocID="{F9D02A20-FB12-4B7A-9AD1-E90F22A0BC71}" presName="pictRect" presStyleLbl="revTx" presStyleIdx="0" presStyleCnt="6" custScaleX="104636" custScaleY="121513">
        <dgm:presLayoutVars>
          <dgm:chMax val="0"/>
          <dgm:bulletEnabled/>
        </dgm:presLayoutVars>
      </dgm:prSet>
      <dgm:spPr/>
    </dgm:pt>
    <dgm:pt modelId="{4CB63AAF-0A86-4246-82D7-F6A23778288D}" type="pres">
      <dgm:prSet presAssocID="{F9D02A20-FB12-4B7A-9AD1-E90F22A0BC71}" presName="textRect" presStyleLbl="revTx" presStyleIdx="1" presStyleCnt="6">
        <dgm:presLayoutVars>
          <dgm:bulletEnabled/>
        </dgm:presLayoutVars>
      </dgm:prSet>
      <dgm:spPr/>
    </dgm:pt>
    <dgm:pt modelId="{B180F71E-4293-401B-936F-231160F0828C}" type="pres">
      <dgm:prSet presAssocID="{57ABDD50-36A1-4A38-A5D7-1DD90E721B27}" presName="sibTrans" presStyleLbl="sibTrans2D1" presStyleIdx="0" presStyleCnt="0"/>
      <dgm:spPr/>
    </dgm:pt>
    <dgm:pt modelId="{742ABE04-D13B-4AAD-B77E-005896B107BF}" type="pres">
      <dgm:prSet presAssocID="{B13691AF-1DAE-4BBF-9420-FAE38F287ED9}" presName="compNode" presStyleCnt="0"/>
      <dgm:spPr/>
    </dgm:pt>
    <dgm:pt modelId="{69FE68BE-5B50-4757-AB02-561899A0F458}" type="pres">
      <dgm:prSet presAssocID="{B13691AF-1DAE-4BBF-9420-FAE38F287ED9}" presName="pictRect" presStyleLbl="revTx" presStyleIdx="2" presStyleCnt="6">
        <dgm:presLayoutVars>
          <dgm:chMax val="0"/>
          <dgm:bulletEnabled/>
        </dgm:presLayoutVars>
      </dgm:prSet>
      <dgm:spPr/>
    </dgm:pt>
    <dgm:pt modelId="{83CB5DBD-DDC7-4E77-AC6B-E8269402DC10}" type="pres">
      <dgm:prSet presAssocID="{B13691AF-1DAE-4BBF-9420-FAE38F287ED9}" presName="textRect" presStyleLbl="revTx" presStyleIdx="3" presStyleCnt="6">
        <dgm:presLayoutVars>
          <dgm:bulletEnabled/>
        </dgm:presLayoutVars>
      </dgm:prSet>
      <dgm:spPr/>
    </dgm:pt>
    <dgm:pt modelId="{C7317C68-F03E-495C-997A-8B0E09A1645A}" type="pres">
      <dgm:prSet presAssocID="{FF3BCF25-58A2-4B16-B52A-E856DAC4C678}" presName="sibTrans" presStyleLbl="sibTrans2D1" presStyleIdx="0" presStyleCnt="0"/>
      <dgm:spPr/>
    </dgm:pt>
    <dgm:pt modelId="{4CE470A2-4D06-4FA8-8DB5-FDD2D58B18A4}" type="pres">
      <dgm:prSet presAssocID="{03C6989E-AB44-43CE-9742-978A73DFFE0A}" presName="compNode" presStyleCnt="0"/>
      <dgm:spPr/>
    </dgm:pt>
    <dgm:pt modelId="{BCBB28FD-661C-436E-9382-64160212DEA4}" type="pres">
      <dgm:prSet presAssocID="{03C6989E-AB44-43CE-9742-978A73DFFE0A}" presName="pictRect" presStyleLbl="revTx" presStyleIdx="4" presStyleCnt="6">
        <dgm:presLayoutVars>
          <dgm:chMax val="0"/>
          <dgm:bulletEnabled/>
        </dgm:presLayoutVars>
      </dgm:prSet>
      <dgm:spPr/>
    </dgm:pt>
    <dgm:pt modelId="{7B1247EE-BDDE-4D3F-A6F2-0BD8A493DE63}" type="pres">
      <dgm:prSet presAssocID="{03C6989E-AB44-43CE-9742-978A73DFFE0A}" presName="textRect" presStyleLbl="revTx" presStyleIdx="5" presStyleCnt="6">
        <dgm:presLayoutVars>
          <dgm:bulletEnabled/>
        </dgm:presLayoutVars>
      </dgm:prSet>
      <dgm:spPr/>
    </dgm:pt>
  </dgm:ptLst>
  <dgm:cxnLst>
    <dgm:cxn modelId="{605BB208-D403-4157-9951-B89F6B4BE8CC}" type="presOf" srcId="{F9D02A20-FB12-4B7A-9AD1-E90F22A0BC71}" destId="{B1643CBE-74E5-46E3-8067-833F7E48C9E8}" srcOrd="0" destOrd="0" presId="urn:microsoft.com/office/officeart/2024/3/layout/hArchList1"/>
    <dgm:cxn modelId="{77187109-CE19-4C71-AD57-02A31B6999AB}" srcId="{16B8748D-D2C0-4891-BA69-F35D398D6F4C}" destId="{B13691AF-1DAE-4BBF-9420-FAE38F287ED9}" srcOrd="1" destOrd="0" parTransId="{CD3FE3EB-1C3E-4303-A593-166935D43451}" sibTransId="{FF3BCF25-58A2-4B16-B52A-E856DAC4C678}"/>
    <dgm:cxn modelId="{60E9190C-5D9E-463A-AF39-426DED0B49D7}" type="presOf" srcId="{03C6989E-AB44-43CE-9742-978A73DFFE0A}" destId="{BCBB28FD-661C-436E-9382-64160212DEA4}" srcOrd="0" destOrd="0" presId="urn:microsoft.com/office/officeart/2024/3/layout/hArchList1"/>
    <dgm:cxn modelId="{15645017-88E4-4671-B64B-6BC5FDCB715C}" type="presOf" srcId="{57ABDD50-36A1-4A38-A5D7-1DD90E721B27}" destId="{B180F71E-4293-401B-936F-231160F0828C}" srcOrd="0" destOrd="0" presId="urn:microsoft.com/office/officeart/2024/3/layout/hArchList1"/>
    <dgm:cxn modelId="{F06D5021-2930-4DF5-9D7B-B8E49E98A137}" type="presOf" srcId="{B1454B54-E40A-4619-8A0F-3601B8D0F2B2}" destId="{83CB5DBD-DDC7-4E77-AC6B-E8269402DC10}" srcOrd="0" destOrd="0" presId="urn:microsoft.com/office/officeart/2024/3/layout/hArchList1"/>
    <dgm:cxn modelId="{9DC8792E-09E7-483C-A11A-6C795B3F650C}" type="presOf" srcId="{16B8748D-D2C0-4891-BA69-F35D398D6F4C}" destId="{3BA887A9-01DC-4E89-A54C-9F0EC072313C}" srcOrd="0" destOrd="0" presId="urn:microsoft.com/office/officeart/2024/3/layout/hArchList1"/>
    <dgm:cxn modelId="{42EE2A3B-453C-423C-8461-A92BF2BB8D87}" srcId="{03C6989E-AB44-43CE-9742-978A73DFFE0A}" destId="{33EE38D2-3432-441A-AAA2-BFCD2B5B1DC4}" srcOrd="0" destOrd="0" parTransId="{70C0A5EC-CEBA-41D9-842F-A380BB929290}" sibTransId="{1DDD2201-8416-479E-A53F-AB0D86D2696F}"/>
    <dgm:cxn modelId="{18D86068-E534-4A25-8D75-A2411ADFEEC8}" type="presOf" srcId="{FF3BCF25-58A2-4B16-B52A-E856DAC4C678}" destId="{C7317C68-F03E-495C-997A-8B0E09A1645A}" srcOrd="0" destOrd="0" presId="urn:microsoft.com/office/officeart/2024/3/layout/hArchList1"/>
    <dgm:cxn modelId="{B2D76D51-9A27-4EC9-B9C9-3AE225022AAE}" srcId="{16B8748D-D2C0-4891-BA69-F35D398D6F4C}" destId="{F9D02A20-FB12-4B7A-9AD1-E90F22A0BC71}" srcOrd="0" destOrd="0" parTransId="{AAFAB8E9-8445-471E-9E08-80F4B13D4D86}" sibTransId="{57ABDD50-36A1-4A38-A5D7-1DD90E721B27}"/>
    <dgm:cxn modelId="{11A49B7D-FE9C-4524-8914-A426A4BCFC66}" srcId="{F9D02A20-FB12-4B7A-9AD1-E90F22A0BC71}" destId="{97E8C0D5-D27E-46F2-B220-6FC8D24055B3}" srcOrd="0" destOrd="0" parTransId="{CFE3E508-98AA-403C-AA1B-4E4830160740}" sibTransId="{6A0AA06B-2758-47B2-ADB8-FA17C909993A}"/>
    <dgm:cxn modelId="{6A026886-A05F-417F-9FB9-4698F7412BC4}" type="presOf" srcId="{B13691AF-1DAE-4BBF-9420-FAE38F287ED9}" destId="{69FE68BE-5B50-4757-AB02-561899A0F458}" srcOrd="0" destOrd="0" presId="urn:microsoft.com/office/officeart/2024/3/layout/hArchList1"/>
    <dgm:cxn modelId="{5DAE469A-4498-49B1-9489-18FD40071589}" srcId="{B13691AF-1DAE-4BBF-9420-FAE38F287ED9}" destId="{B1454B54-E40A-4619-8A0F-3601B8D0F2B2}" srcOrd="0" destOrd="0" parTransId="{C4F70FCB-C9B6-47C0-B452-692A8BE85C3B}" sibTransId="{90CAF2FF-1993-4397-843C-C37C6B6656B8}"/>
    <dgm:cxn modelId="{10BA61AD-48FD-46D5-8C49-B80C8B8EF40C}" type="presOf" srcId="{33EE38D2-3432-441A-AAA2-BFCD2B5B1DC4}" destId="{7B1247EE-BDDE-4D3F-A6F2-0BD8A493DE63}" srcOrd="0" destOrd="0" presId="urn:microsoft.com/office/officeart/2024/3/layout/hArchList1"/>
    <dgm:cxn modelId="{8BC987C7-3CB5-40C5-8456-786D12E40BC9}" srcId="{16B8748D-D2C0-4891-BA69-F35D398D6F4C}" destId="{03C6989E-AB44-43CE-9742-978A73DFFE0A}" srcOrd="2" destOrd="0" parTransId="{E5DCCC17-3E30-40DE-8592-98BEBC88C12D}" sibTransId="{75DD0CA1-0ACE-4939-8B7D-FE87E4D95F00}"/>
    <dgm:cxn modelId="{DC6C35D8-2C81-48D7-A177-3AF83ADAF1E2}" type="presOf" srcId="{97E8C0D5-D27E-46F2-B220-6FC8D24055B3}" destId="{4CB63AAF-0A86-4246-82D7-F6A23778288D}" srcOrd="0" destOrd="0" presId="urn:microsoft.com/office/officeart/2024/3/layout/hArchList1"/>
    <dgm:cxn modelId="{6D548668-5560-4416-9974-84FC2DBE3CE5}" type="presParOf" srcId="{3BA887A9-01DC-4E89-A54C-9F0EC072313C}" destId="{C91F8FCA-EA33-4DC9-940B-24DDF67A6E33}" srcOrd="0" destOrd="0" presId="urn:microsoft.com/office/officeart/2024/3/layout/hArchList1"/>
    <dgm:cxn modelId="{DB7C4CF8-6D53-44EB-9C14-ACE76E233E46}" type="presParOf" srcId="{C91F8FCA-EA33-4DC9-940B-24DDF67A6E33}" destId="{B1643CBE-74E5-46E3-8067-833F7E48C9E8}" srcOrd="0" destOrd="0" presId="urn:microsoft.com/office/officeart/2024/3/layout/hArchList1"/>
    <dgm:cxn modelId="{798A14D1-9ED1-4750-8ABF-2BB2679772F4}" type="presParOf" srcId="{C91F8FCA-EA33-4DC9-940B-24DDF67A6E33}" destId="{4CB63AAF-0A86-4246-82D7-F6A23778288D}" srcOrd="1" destOrd="0" presId="urn:microsoft.com/office/officeart/2024/3/layout/hArchList1"/>
    <dgm:cxn modelId="{A3597D86-9812-436E-B14B-A628A41C20FA}" type="presParOf" srcId="{3BA887A9-01DC-4E89-A54C-9F0EC072313C}" destId="{B180F71E-4293-401B-936F-231160F0828C}" srcOrd="1" destOrd="0" presId="urn:microsoft.com/office/officeart/2024/3/layout/hArchList1"/>
    <dgm:cxn modelId="{4D982CAF-0A34-4ACE-99FF-AAC8F3B05934}" type="presParOf" srcId="{3BA887A9-01DC-4E89-A54C-9F0EC072313C}" destId="{742ABE04-D13B-4AAD-B77E-005896B107BF}" srcOrd="2" destOrd="0" presId="urn:microsoft.com/office/officeart/2024/3/layout/hArchList1"/>
    <dgm:cxn modelId="{2BAE40B5-D796-4045-A28E-C520F670D118}" type="presParOf" srcId="{742ABE04-D13B-4AAD-B77E-005896B107BF}" destId="{69FE68BE-5B50-4757-AB02-561899A0F458}" srcOrd="0" destOrd="0" presId="urn:microsoft.com/office/officeart/2024/3/layout/hArchList1"/>
    <dgm:cxn modelId="{8DDC5FE1-D338-4E7D-AC4D-FB7BD3076E02}" type="presParOf" srcId="{742ABE04-D13B-4AAD-B77E-005896B107BF}" destId="{83CB5DBD-DDC7-4E77-AC6B-E8269402DC10}" srcOrd="1" destOrd="0" presId="urn:microsoft.com/office/officeart/2024/3/layout/hArchList1"/>
    <dgm:cxn modelId="{F787E9D2-AC2C-45AB-84C3-0CD0A9655154}" type="presParOf" srcId="{3BA887A9-01DC-4E89-A54C-9F0EC072313C}" destId="{C7317C68-F03E-495C-997A-8B0E09A1645A}" srcOrd="3" destOrd="0" presId="urn:microsoft.com/office/officeart/2024/3/layout/hArchList1"/>
    <dgm:cxn modelId="{FC80063B-9E37-4A4A-933A-B80E94B0E8EE}" type="presParOf" srcId="{3BA887A9-01DC-4E89-A54C-9F0EC072313C}" destId="{4CE470A2-4D06-4FA8-8DB5-FDD2D58B18A4}" srcOrd="4" destOrd="0" presId="urn:microsoft.com/office/officeart/2024/3/layout/hArchList1"/>
    <dgm:cxn modelId="{F163B1AA-4D88-4BA8-8A90-DD01B41C740C}" type="presParOf" srcId="{4CE470A2-4D06-4FA8-8DB5-FDD2D58B18A4}" destId="{BCBB28FD-661C-436E-9382-64160212DEA4}" srcOrd="0" destOrd="0" presId="urn:microsoft.com/office/officeart/2024/3/layout/hArchList1"/>
    <dgm:cxn modelId="{1961E863-687F-4D11-8D1B-0062AEE2A1CB}" type="presParOf" srcId="{4CE470A2-4D06-4FA8-8DB5-FDD2D58B18A4}" destId="{7B1247EE-BDDE-4D3F-A6F2-0BD8A493DE63}"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BB0FAF-38DA-4299-B786-0C3C35698649}">
      <dsp:nvSpPr>
        <dsp:cNvPr id="0" name=""/>
        <dsp:cNvSpPr/>
      </dsp:nvSpPr>
      <dsp:spPr>
        <a:xfrm>
          <a:off x="0" y="0"/>
          <a:ext cx="1327565" cy="132756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2388" r="20858" b="-6"/>
          <a:stretch/>
        </a:blip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F18F7265-D946-4F31-ACF8-70F979D0C6A8}">
      <dsp:nvSpPr>
        <dsp:cNvPr id="0" name=""/>
        <dsp:cNvSpPr/>
      </dsp:nvSpPr>
      <dsp:spPr>
        <a:xfrm>
          <a:off x="1507565" y="0"/>
          <a:ext cx="8908459" cy="454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defRPr b="1"/>
          </a:pPr>
          <a:r>
            <a:rPr lang="en-US" sz="2000" kern="1200" dirty="0"/>
            <a:t>Document Analysis</a:t>
          </a:r>
        </a:p>
      </dsp:txBody>
      <dsp:txXfrm>
        <a:off x="1507565" y="0"/>
        <a:ext cx="8908459" cy="454377"/>
      </dsp:txXfrm>
    </dsp:sp>
    <dsp:sp modelId="{B85220C2-47F3-4A17-9398-866078D9A6D3}">
      <dsp:nvSpPr>
        <dsp:cNvPr id="0" name=""/>
        <dsp:cNvSpPr/>
      </dsp:nvSpPr>
      <dsp:spPr>
        <a:xfrm>
          <a:off x="1507565" y="454377"/>
          <a:ext cx="8908459" cy="873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en-US" sz="2000" kern="1200" dirty="0"/>
            <a:t>AI aids in analyzing large volumes of documents quickly to extract relevant information</a:t>
          </a:r>
          <a:r>
            <a:rPr lang="en-US" sz="1400" kern="1200" dirty="0"/>
            <a:t>.</a:t>
          </a:r>
        </a:p>
      </dsp:txBody>
      <dsp:txXfrm>
        <a:off x="1507565" y="454377"/>
        <a:ext cx="8908459" cy="873187"/>
      </dsp:txXfrm>
    </dsp:sp>
    <dsp:sp modelId="{A2F35F32-D94E-426A-BE9D-90AFC8045C29}">
      <dsp:nvSpPr>
        <dsp:cNvPr id="0" name=""/>
        <dsp:cNvSpPr/>
      </dsp:nvSpPr>
      <dsp:spPr>
        <a:xfrm>
          <a:off x="0" y="1433770"/>
          <a:ext cx="1327565" cy="132756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43752" r="-3" b="-2"/>
          <a:stretch/>
        </a:blip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B5FBDB2A-4296-4882-A79D-B0B27873B2DE}">
      <dsp:nvSpPr>
        <dsp:cNvPr id="0" name=""/>
        <dsp:cNvSpPr/>
      </dsp:nvSpPr>
      <dsp:spPr>
        <a:xfrm>
          <a:off x="1507565" y="1433770"/>
          <a:ext cx="8908459" cy="454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defRPr b="1"/>
          </a:pPr>
          <a:r>
            <a:rPr lang="en-US" sz="2000" kern="1200" dirty="0"/>
            <a:t>Pattern Recognition</a:t>
          </a:r>
        </a:p>
      </dsp:txBody>
      <dsp:txXfrm>
        <a:off x="1507565" y="1433770"/>
        <a:ext cx="8908459" cy="454377"/>
      </dsp:txXfrm>
    </dsp:sp>
    <dsp:sp modelId="{83D515F6-A05B-4F1F-AC39-6BEC0005BAF3}">
      <dsp:nvSpPr>
        <dsp:cNvPr id="0" name=""/>
        <dsp:cNvSpPr/>
      </dsp:nvSpPr>
      <dsp:spPr>
        <a:xfrm>
          <a:off x="1507565" y="1888148"/>
          <a:ext cx="8908459" cy="873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en-US" sz="2000" kern="1200" dirty="0"/>
            <a:t>AI identifies hidden patterns and connections within data to support investigations</a:t>
          </a:r>
          <a:r>
            <a:rPr lang="en-US" sz="1400" kern="1200" dirty="0"/>
            <a:t>.</a:t>
          </a:r>
        </a:p>
      </dsp:txBody>
      <dsp:txXfrm>
        <a:off x="1507565" y="1888148"/>
        <a:ext cx="8908459" cy="873187"/>
      </dsp:txXfrm>
    </dsp:sp>
    <dsp:sp modelId="{D669E021-D5B4-4ED5-910A-9B417DF9F099}">
      <dsp:nvSpPr>
        <dsp:cNvPr id="0" name=""/>
        <dsp:cNvSpPr/>
      </dsp:nvSpPr>
      <dsp:spPr>
        <a:xfrm>
          <a:off x="0" y="2867541"/>
          <a:ext cx="1327565" cy="132756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21860" r="3143" b="3"/>
          <a:stretch/>
        </a:blip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589667B2-80E4-4C4C-B3C9-D38FCEC38833}">
      <dsp:nvSpPr>
        <dsp:cNvPr id="0" name=""/>
        <dsp:cNvSpPr/>
      </dsp:nvSpPr>
      <dsp:spPr>
        <a:xfrm>
          <a:off x="1507565" y="2867541"/>
          <a:ext cx="8908459" cy="454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defRPr b="1"/>
          </a:pPr>
          <a:r>
            <a:rPr lang="en-US" sz="2000" kern="1200" dirty="0"/>
            <a:t>Case Prioritization</a:t>
          </a:r>
        </a:p>
      </dsp:txBody>
      <dsp:txXfrm>
        <a:off x="1507565" y="2867541"/>
        <a:ext cx="8908459" cy="454377"/>
      </dsp:txXfrm>
    </dsp:sp>
    <dsp:sp modelId="{AE984FBE-EEC4-4D7D-B52A-A74C4148B8F4}">
      <dsp:nvSpPr>
        <dsp:cNvPr id="0" name=""/>
        <dsp:cNvSpPr/>
      </dsp:nvSpPr>
      <dsp:spPr>
        <a:xfrm>
          <a:off x="1507565" y="3321918"/>
          <a:ext cx="8908459" cy="873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en-US" sz="2000" kern="1200" dirty="0"/>
            <a:t>AI helps prioritize cases to optimize resource allocation and investigative focus</a:t>
          </a:r>
          <a:r>
            <a:rPr lang="en-US" sz="1400" kern="1200" dirty="0"/>
            <a:t>.</a:t>
          </a:r>
        </a:p>
      </dsp:txBody>
      <dsp:txXfrm>
        <a:off x="1507565" y="3321918"/>
        <a:ext cx="8908459" cy="8731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643CBE-74E5-46E3-8067-833F7E48C9E8}">
      <dsp:nvSpPr>
        <dsp:cNvPr id="0" name=""/>
        <dsp:cNvSpPr/>
      </dsp:nvSpPr>
      <dsp:spPr>
        <a:xfrm>
          <a:off x="0" y="0"/>
          <a:ext cx="3534629" cy="830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5400" rIns="25400" bIns="25400" numCol="1" spcCol="1270" anchor="t" anchorCtr="0">
          <a:noAutofit/>
        </a:bodyPr>
        <a:lstStyle/>
        <a:p>
          <a:pPr marL="0" lvl="0" indent="0" algn="l" defTabSz="889000">
            <a:lnSpc>
              <a:spcPct val="100000"/>
            </a:lnSpc>
            <a:spcBef>
              <a:spcPct val="0"/>
            </a:spcBef>
            <a:spcAft>
              <a:spcPct val="35000"/>
            </a:spcAft>
            <a:buNone/>
            <a:defRPr b="1"/>
          </a:pPr>
          <a:r>
            <a:rPr lang="en-US" sz="2000" kern="1200" dirty="0">
              <a:solidFill>
                <a:schemeClr val="accent1">
                  <a:lumMod val="40000"/>
                  <a:lumOff val="60000"/>
                </a:schemeClr>
              </a:solidFill>
            </a:rPr>
            <a:t>Addressing Challenges</a:t>
          </a:r>
        </a:p>
      </dsp:txBody>
      <dsp:txXfrm>
        <a:off x="0" y="0"/>
        <a:ext cx="3534629" cy="830635"/>
      </dsp:txXfrm>
    </dsp:sp>
    <dsp:sp modelId="{4CB63AAF-0A86-4246-82D7-F6A23778288D}">
      <dsp:nvSpPr>
        <dsp:cNvPr id="0" name=""/>
        <dsp:cNvSpPr/>
      </dsp:nvSpPr>
      <dsp:spPr>
        <a:xfrm>
          <a:off x="78302" y="757106"/>
          <a:ext cx="3378024" cy="273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5400" rIns="25400" bIns="25400" numCol="1" spcCol="1270" anchor="t" anchorCtr="0">
          <a:noAutofit/>
        </a:bodyPr>
        <a:lstStyle/>
        <a:p>
          <a:pPr marL="0" lvl="0" indent="0" algn="l" defTabSz="889000">
            <a:lnSpc>
              <a:spcPct val="100000"/>
            </a:lnSpc>
            <a:spcBef>
              <a:spcPct val="0"/>
            </a:spcBef>
            <a:spcAft>
              <a:spcPct val="35000"/>
            </a:spcAft>
            <a:buNone/>
          </a:pPr>
          <a:r>
            <a:rPr lang="en-US" sz="2000" kern="1200" dirty="0"/>
            <a:t>Improving investigations by tackling current issues with innovative solutions and updated policies.</a:t>
          </a:r>
        </a:p>
      </dsp:txBody>
      <dsp:txXfrm>
        <a:off x="78302" y="757106"/>
        <a:ext cx="3378024" cy="2732830"/>
      </dsp:txXfrm>
    </dsp:sp>
    <dsp:sp modelId="{69FE68BE-5B50-4757-AB02-561899A0F458}">
      <dsp:nvSpPr>
        <dsp:cNvPr id="0" name=""/>
        <dsp:cNvSpPr/>
      </dsp:nvSpPr>
      <dsp:spPr>
        <a:xfrm>
          <a:off x="3872432" y="36764"/>
          <a:ext cx="3378024" cy="683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5400" rIns="25400" bIns="25400" numCol="1" spcCol="1270" anchor="t" anchorCtr="0">
          <a:noAutofit/>
        </a:bodyPr>
        <a:lstStyle/>
        <a:p>
          <a:pPr marL="0" lvl="0" indent="0" algn="l" defTabSz="889000">
            <a:lnSpc>
              <a:spcPct val="100000"/>
            </a:lnSpc>
            <a:spcBef>
              <a:spcPct val="0"/>
            </a:spcBef>
            <a:spcAft>
              <a:spcPct val="35000"/>
            </a:spcAft>
            <a:buNone/>
            <a:defRPr b="1"/>
          </a:pPr>
          <a:r>
            <a:rPr lang="en-US" sz="2000" kern="1200" dirty="0">
              <a:solidFill>
                <a:schemeClr val="accent3">
                  <a:lumMod val="40000"/>
                  <a:lumOff val="60000"/>
                </a:schemeClr>
              </a:solidFill>
            </a:rPr>
            <a:t>Technology Integration</a:t>
          </a:r>
        </a:p>
      </dsp:txBody>
      <dsp:txXfrm>
        <a:off x="3872432" y="36764"/>
        <a:ext cx="3378024" cy="683577"/>
      </dsp:txXfrm>
    </dsp:sp>
    <dsp:sp modelId="{83CB5DBD-DDC7-4E77-AC6B-E8269402DC10}">
      <dsp:nvSpPr>
        <dsp:cNvPr id="0" name=""/>
        <dsp:cNvSpPr/>
      </dsp:nvSpPr>
      <dsp:spPr>
        <a:xfrm>
          <a:off x="3872432" y="720341"/>
          <a:ext cx="3378024" cy="273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5400" rIns="25400" bIns="25400" numCol="1" spcCol="1270" anchor="t" anchorCtr="0">
          <a:noAutofit/>
        </a:bodyPr>
        <a:lstStyle/>
        <a:p>
          <a:pPr marL="0" lvl="0" indent="0" algn="l" defTabSz="889000">
            <a:lnSpc>
              <a:spcPct val="100000"/>
            </a:lnSpc>
            <a:spcBef>
              <a:spcPct val="0"/>
            </a:spcBef>
            <a:spcAft>
              <a:spcPct val="35000"/>
            </a:spcAft>
            <a:buNone/>
          </a:pPr>
          <a:r>
            <a:rPr lang="en-US" sz="2000" kern="1200" dirty="0"/>
            <a:t>Utilizing modern technology to streamline complaint investigations and improve accuracy.</a:t>
          </a:r>
        </a:p>
      </dsp:txBody>
      <dsp:txXfrm>
        <a:off x="3872432" y="720341"/>
        <a:ext cx="3378024" cy="2732830"/>
      </dsp:txXfrm>
    </dsp:sp>
    <dsp:sp modelId="{BCBB28FD-661C-436E-9382-64160212DEA4}">
      <dsp:nvSpPr>
        <dsp:cNvPr id="0" name=""/>
        <dsp:cNvSpPr/>
      </dsp:nvSpPr>
      <dsp:spPr>
        <a:xfrm>
          <a:off x="7588259" y="36764"/>
          <a:ext cx="3378024" cy="683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5400" rIns="25400" bIns="25400" numCol="1" spcCol="1270" anchor="t" anchorCtr="0">
          <a:noAutofit/>
        </a:bodyPr>
        <a:lstStyle/>
        <a:p>
          <a:pPr marL="0" lvl="0" indent="0" algn="l" defTabSz="889000">
            <a:lnSpc>
              <a:spcPct val="100000"/>
            </a:lnSpc>
            <a:spcBef>
              <a:spcPct val="0"/>
            </a:spcBef>
            <a:spcAft>
              <a:spcPct val="35000"/>
            </a:spcAft>
            <a:buNone/>
            <a:defRPr b="1"/>
          </a:pPr>
          <a:r>
            <a:rPr lang="en-US" sz="2000" kern="1200" dirty="0">
              <a:solidFill>
                <a:schemeClr val="accent3">
                  <a:lumMod val="75000"/>
                </a:schemeClr>
              </a:solidFill>
            </a:rPr>
            <a:t>Community Support and Engagement / Viable CA</a:t>
          </a:r>
        </a:p>
      </dsp:txBody>
      <dsp:txXfrm>
        <a:off x="7588259" y="36764"/>
        <a:ext cx="3378024" cy="683577"/>
      </dsp:txXfrm>
    </dsp:sp>
    <dsp:sp modelId="{7B1247EE-BDDE-4D3F-A6F2-0BD8A493DE63}">
      <dsp:nvSpPr>
        <dsp:cNvPr id="0" name=""/>
        <dsp:cNvSpPr/>
      </dsp:nvSpPr>
      <dsp:spPr>
        <a:xfrm>
          <a:off x="7588259" y="720341"/>
          <a:ext cx="3378024" cy="273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5400" rIns="25400" bIns="25400" numCol="1" spcCol="1270" anchor="t" anchorCtr="0">
          <a:noAutofit/>
        </a:bodyPr>
        <a:lstStyle/>
        <a:p>
          <a:pPr marL="0" lvl="0" indent="0" algn="l" defTabSz="889000">
            <a:lnSpc>
              <a:spcPct val="100000"/>
            </a:lnSpc>
            <a:spcBef>
              <a:spcPct val="0"/>
            </a:spcBef>
            <a:spcAft>
              <a:spcPct val="35000"/>
            </a:spcAft>
            <a:buNone/>
          </a:pPr>
          <a:r>
            <a:rPr lang="en-US" sz="2000" kern="1200" dirty="0"/>
            <a:t>Involving diverse stakeholders ensures accountability and equitable education services for all students.</a:t>
          </a:r>
        </a:p>
      </dsp:txBody>
      <dsp:txXfrm>
        <a:off x="7588259" y="720341"/>
        <a:ext cx="3378024" cy="2732830"/>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3AA3706-1CF5-44FE-8C67-831A865B0978}" type="datetimeFigureOut">
              <a:rPr lang="en-US" smtClean="0"/>
              <a:t>10/7/2025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737E4B0F-AA63-4866-A48D-CFD657B10B7C}" type="slidenum">
              <a:rPr lang="en-US" smtClean="0"/>
              <a:t>‹#›</a:t>
            </a:fld>
            <a:endParaRPr lang="en-US"/>
          </a:p>
        </p:txBody>
      </p:sp>
    </p:spTree>
    <p:extLst>
      <p:ext uri="{BB962C8B-B14F-4D97-AF65-F5344CB8AC3E}">
        <p14:creationId xmlns:p14="http://schemas.microsoft.com/office/powerpoint/2010/main" val="1330528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k12dive.com/news/special-education-teacher-shortage-panel-commission-civil-rights/733153/"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usccr.gov/files/2025-09/teacher-shortage-report-final.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AI-generated content may be incorrect.
---
This presentation explores the evolving landscape of IDEA State Complaint Investigations, focusing on enhancing accountability in special education. We will examine the current framework, challenges, emerging technologies, policy trends, and strategies to build a robust future system.
</a:t>
            </a:r>
          </a:p>
        </p:txBody>
      </p:sp>
      <p:sp>
        <p:nvSpPr>
          <p:cNvPr id="4" name="Slide Number Placeholder 3"/>
          <p:cNvSpPr>
            <a:spLocks noGrp="1"/>
          </p:cNvSpPr>
          <p:nvPr>
            <p:ph type="sldNum" sz="quarter" idx="5"/>
          </p:nvPr>
        </p:nvSpPr>
        <p:spPr/>
        <p:txBody>
          <a:bodyPr/>
          <a:lstStyle/>
          <a:p>
            <a:fld id="{46A4430F-6AB8-436B-82FE-A41319ED2F33}" type="slidenum">
              <a:rPr lang="en-US" smtClean="0"/>
              <a:t>1</a:t>
            </a:fld>
            <a:endParaRPr lang="en-US"/>
          </a:p>
        </p:txBody>
      </p:sp>
    </p:spTree>
    <p:extLst>
      <p:ext uri="{BB962C8B-B14F-4D97-AF65-F5344CB8AC3E}">
        <p14:creationId xmlns:p14="http://schemas.microsoft.com/office/powerpoint/2010/main" val="2689135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all results in issues for children with disabilities in particular  in public schools- letters sent to President and Congress to detail the findings in September of this year</a:t>
            </a:r>
          </a:p>
          <a:p>
            <a:r>
              <a:rPr lang="en-US" dirty="0"/>
              <a:t>Notes that SPED staffing issues are worse post COVID details case studies from: Maine, Kansas, Mississippi, North Dakota,  Nevada, and West Virginia in the report.</a:t>
            </a:r>
          </a:p>
          <a:p>
            <a:endParaRPr lang="en-US" dirty="0"/>
          </a:p>
          <a:p>
            <a:r>
              <a:rPr lang="en-US" dirty="0"/>
              <a:t>The report urges eight things:</a:t>
            </a:r>
          </a:p>
          <a:p>
            <a:endParaRPr lang="en-US" dirty="0"/>
          </a:p>
          <a:p>
            <a:r>
              <a:rPr lang="en-US" dirty="0"/>
              <a:t>1) Fully fund IDEA, 2) Pay teachers more, 3) recruit and train teachers through a robust pipeline 4) promote a representative educator workforce 5) strengthen state-federal collaboration and 6) collect and publish federal data 7) protect parental rights under IDEA and 8) ensure ethical and transparent hiring in school districts and government agencies</a:t>
            </a:r>
          </a:p>
          <a:p>
            <a:endParaRPr lang="en-US" dirty="0"/>
          </a:p>
          <a:p>
            <a:r>
              <a:rPr lang="en-US" dirty="0"/>
              <a:t>See: chrome-extension://</a:t>
            </a:r>
            <a:r>
              <a:rPr lang="en-US" dirty="0" err="1"/>
              <a:t>efaidnbmnnnibpcajpcglclefindmkaj</a:t>
            </a:r>
            <a:r>
              <a:rPr lang="en-US" dirty="0"/>
              <a:t>/https://www.usccr.gov/files/2025-09/teacher-shortage-report-final.pdf</a:t>
            </a:r>
          </a:p>
        </p:txBody>
      </p:sp>
      <p:sp>
        <p:nvSpPr>
          <p:cNvPr id="4" name="Slide Number Placeholder 3"/>
          <p:cNvSpPr>
            <a:spLocks noGrp="1"/>
          </p:cNvSpPr>
          <p:nvPr>
            <p:ph type="sldNum" sz="quarter" idx="5"/>
          </p:nvPr>
        </p:nvSpPr>
        <p:spPr/>
        <p:txBody>
          <a:bodyPr/>
          <a:lstStyle/>
          <a:p>
            <a:fld id="{737E4B0F-AA63-4866-A48D-CFD657B10B7C}" type="slidenum">
              <a:rPr lang="en-US" smtClean="0"/>
              <a:t>13</a:t>
            </a:fld>
            <a:endParaRPr lang="en-US"/>
          </a:p>
        </p:txBody>
      </p:sp>
    </p:spTree>
    <p:extLst>
      <p:ext uri="{BB962C8B-B14F-4D97-AF65-F5344CB8AC3E}">
        <p14:creationId xmlns:p14="http://schemas.microsoft.com/office/powerpoint/2010/main" val="3545755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Remaining employees impacted by the RIF, were placed on </a:t>
            </a:r>
            <a:r>
              <a:rPr lang="en-US" b="1" u="sng" dirty="0"/>
              <a:t>paid</a:t>
            </a:r>
            <a:r>
              <a:rPr lang="en-US" dirty="0"/>
              <a:t> administrative leave, beginning March 21, 2025</a:t>
            </a:r>
          </a:p>
        </p:txBody>
      </p:sp>
      <p:sp>
        <p:nvSpPr>
          <p:cNvPr id="4" name="Slide Number Placeholder 3"/>
          <p:cNvSpPr>
            <a:spLocks noGrp="1"/>
          </p:cNvSpPr>
          <p:nvPr>
            <p:ph type="sldNum" sz="quarter" idx="5"/>
          </p:nvPr>
        </p:nvSpPr>
        <p:spPr/>
        <p:txBody>
          <a:bodyPr/>
          <a:lstStyle/>
          <a:p>
            <a:fld id="{737E4B0F-AA63-4866-A48D-CFD657B10B7C}" type="slidenum">
              <a:rPr lang="en-US" smtClean="0"/>
              <a:t>14</a:t>
            </a:fld>
            <a:endParaRPr lang="en-US"/>
          </a:p>
        </p:txBody>
      </p:sp>
    </p:spTree>
    <p:extLst>
      <p:ext uri="{BB962C8B-B14F-4D97-AF65-F5344CB8AC3E}">
        <p14:creationId xmlns:p14="http://schemas.microsoft.com/office/powerpoint/2010/main" val="1022603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2024 Congressional Report for ED</a:t>
            </a:r>
          </a:p>
          <a:p>
            <a:r>
              <a:rPr lang="en-US" dirty="0"/>
              <a:t>chrome-extension://</a:t>
            </a:r>
            <a:r>
              <a:rPr lang="en-US" dirty="0" err="1"/>
              <a:t>efaidnbmnnnibpcajpcglclefindmkaj</a:t>
            </a:r>
            <a:r>
              <a:rPr lang="en-US" dirty="0"/>
              <a:t>/https://www.ed.gov/media/document/ocr-report-president-and-secretary-of-education-2024-109012.pdf</a:t>
            </a:r>
          </a:p>
          <a:p>
            <a:endParaRPr lang="en-US" dirty="0"/>
          </a:p>
        </p:txBody>
      </p:sp>
      <p:sp>
        <p:nvSpPr>
          <p:cNvPr id="4" name="Slide Number Placeholder 3"/>
          <p:cNvSpPr>
            <a:spLocks noGrp="1"/>
          </p:cNvSpPr>
          <p:nvPr>
            <p:ph type="sldNum" sz="quarter" idx="5"/>
          </p:nvPr>
        </p:nvSpPr>
        <p:spPr/>
        <p:txBody>
          <a:bodyPr/>
          <a:lstStyle/>
          <a:p>
            <a:fld id="{737E4B0F-AA63-4866-A48D-CFD657B10B7C}" type="slidenum">
              <a:rPr lang="en-US" smtClean="0"/>
              <a:t>15</a:t>
            </a:fld>
            <a:endParaRPr lang="en-US"/>
          </a:p>
        </p:txBody>
      </p:sp>
    </p:spTree>
    <p:extLst>
      <p:ext uri="{BB962C8B-B14F-4D97-AF65-F5344CB8AC3E}">
        <p14:creationId xmlns:p14="http://schemas.microsoft.com/office/powerpoint/2010/main" val="1552666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https://www.k12dive.com/news/increase-in-special-education-complaints-parents-school-dispute-resolution/759435/ </a:t>
            </a:r>
          </a:p>
          <a:p>
            <a:r>
              <a:rPr lang="en-US" dirty="0"/>
              <a:t>https://www.napsa.com/states-struggle-with-increase-in-special-ed-complaints/</a:t>
            </a:r>
          </a:p>
          <a:p>
            <a:r>
              <a:rPr lang="en-US" dirty="0"/>
              <a:t>https://www.napsa.com/states-struggle-with-increase-in-special-ed-complaints/</a:t>
            </a:r>
          </a:p>
          <a:p>
            <a:endParaRPr lang="en-US" dirty="0"/>
          </a:p>
        </p:txBody>
      </p:sp>
      <p:sp>
        <p:nvSpPr>
          <p:cNvPr id="4" name="Slide Number Placeholder 3"/>
          <p:cNvSpPr>
            <a:spLocks noGrp="1"/>
          </p:cNvSpPr>
          <p:nvPr>
            <p:ph type="sldNum" sz="quarter" idx="5"/>
          </p:nvPr>
        </p:nvSpPr>
        <p:spPr/>
        <p:txBody>
          <a:bodyPr/>
          <a:lstStyle/>
          <a:p>
            <a:fld id="{737E4B0F-AA63-4866-A48D-CFD657B10B7C}" type="slidenum">
              <a:rPr lang="en-US" smtClean="0"/>
              <a:t>16</a:t>
            </a:fld>
            <a:endParaRPr lang="en-US"/>
          </a:p>
        </p:txBody>
      </p:sp>
    </p:spTree>
    <p:extLst>
      <p:ext uri="{BB962C8B-B14F-4D97-AF65-F5344CB8AC3E}">
        <p14:creationId xmlns:p14="http://schemas.microsoft.com/office/powerpoint/2010/main" val="407717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
Variability in investigation outcomes and limited transparency can erode trust. Standardized protocols and clear communication are needed to ensure fair and understandable processes.
Image source: Microsoft 365 content library
</a:t>
            </a:r>
          </a:p>
        </p:txBody>
      </p:sp>
      <p:sp>
        <p:nvSpPr>
          <p:cNvPr id="4" name="Slide Number Placeholder 3"/>
          <p:cNvSpPr>
            <a:spLocks noGrp="1"/>
          </p:cNvSpPr>
          <p:nvPr>
            <p:ph type="sldNum" sz="quarter" idx="5"/>
          </p:nvPr>
        </p:nvSpPr>
        <p:spPr/>
        <p:txBody>
          <a:bodyPr/>
          <a:lstStyle/>
          <a:p>
            <a:fld id="{46A4430F-6AB8-436B-82FE-A41319ED2F33}" type="slidenum">
              <a:rPr lang="en-US" smtClean="0"/>
              <a:t>17</a:t>
            </a:fld>
            <a:endParaRPr lang="en-US"/>
          </a:p>
        </p:txBody>
      </p:sp>
    </p:spTree>
    <p:extLst>
      <p:ext uri="{BB962C8B-B14F-4D97-AF65-F5344CB8AC3E}">
        <p14:creationId xmlns:p14="http://schemas.microsoft.com/office/powerpoint/2010/main" val="1150375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IDEA is still only partially funded by the federal government 
---
Many state agencies operate with constrained budgets and staffing shortages, limiting their capacity to conduct thorough investigations and timely resolutions.
Image source: Microsoft 365 content library
</a:t>
            </a:r>
          </a:p>
        </p:txBody>
      </p:sp>
      <p:sp>
        <p:nvSpPr>
          <p:cNvPr id="4" name="Slide Number Placeholder 3"/>
          <p:cNvSpPr>
            <a:spLocks noGrp="1"/>
          </p:cNvSpPr>
          <p:nvPr>
            <p:ph type="sldNum" sz="quarter" idx="5"/>
          </p:nvPr>
        </p:nvSpPr>
        <p:spPr/>
        <p:txBody>
          <a:bodyPr/>
          <a:lstStyle/>
          <a:p>
            <a:fld id="{46A4430F-6AB8-436B-82FE-A41319ED2F33}" type="slidenum">
              <a:rPr lang="en-US" smtClean="0"/>
              <a:t>18</a:t>
            </a:fld>
            <a:endParaRPr lang="en-US"/>
          </a:p>
        </p:txBody>
      </p:sp>
    </p:spTree>
    <p:extLst>
      <p:ext uri="{BB962C8B-B14F-4D97-AF65-F5344CB8AC3E}">
        <p14:creationId xmlns:p14="http://schemas.microsoft.com/office/powerpoint/2010/main" val="4076277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Technological advancements offer opportunities to improve complaint investigations. This section highlights digital platforms, artificial intelligence, and virtual tools enhancing efficiency and access.</a:t>
            </a:r>
          </a:p>
        </p:txBody>
      </p:sp>
      <p:sp>
        <p:nvSpPr>
          <p:cNvPr id="4" name="Slide Number Placeholder 3"/>
          <p:cNvSpPr>
            <a:spLocks noGrp="1"/>
          </p:cNvSpPr>
          <p:nvPr>
            <p:ph type="sldNum" sz="quarter" idx="5"/>
          </p:nvPr>
        </p:nvSpPr>
        <p:spPr/>
        <p:txBody>
          <a:bodyPr/>
          <a:lstStyle/>
          <a:p>
            <a:fld id="{46A4430F-6AB8-436B-82FE-A41319ED2F33}" type="slidenum">
              <a:rPr lang="en-US" smtClean="0"/>
              <a:t>19</a:t>
            </a:fld>
            <a:endParaRPr lang="en-US"/>
          </a:p>
        </p:txBody>
      </p:sp>
    </p:spTree>
    <p:extLst>
      <p:ext uri="{BB962C8B-B14F-4D97-AF65-F5344CB8AC3E}">
        <p14:creationId xmlns:p14="http://schemas.microsoft.com/office/powerpoint/2010/main" val="1009048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Examples:</a:t>
            </a:r>
          </a:p>
          <a:p>
            <a:endParaRPr lang="en-US" dirty="0"/>
          </a:p>
          <a:p>
            <a:r>
              <a:rPr lang="en-US" dirty="0"/>
              <a:t> Share File/ MS SharePoint sites/ Google platforms and shared files</a:t>
            </a:r>
          </a:p>
          <a:p>
            <a:r>
              <a:rPr lang="en-US" dirty="0"/>
              <a:t>Others?
---
Centralized digital systems streamline complaint submissions, track progress, and manage documentation, improving accuracy and stakeholder access to information.
Image source: Microsoft 365 content library
</a:t>
            </a:r>
          </a:p>
        </p:txBody>
      </p:sp>
      <p:sp>
        <p:nvSpPr>
          <p:cNvPr id="4" name="Slide Number Placeholder 3"/>
          <p:cNvSpPr>
            <a:spLocks noGrp="1"/>
          </p:cNvSpPr>
          <p:nvPr>
            <p:ph type="sldNum" sz="quarter" idx="5"/>
          </p:nvPr>
        </p:nvSpPr>
        <p:spPr/>
        <p:txBody>
          <a:bodyPr/>
          <a:lstStyle/>
          <a:p>
            <a:fld id="{46A4430F-6AB8-436B-82FE-A41319ED2F33}" type="slidenum">
              <a:rPr lang="en-US" smtClean="0"/>
              <a:t>20</a:t>
            </a:fld>
            <a:endParaRPr lang="en-US"/>
          </a:p>
        </p:txBody>
      </p:sp>
    </p:spTree>
    <p:extLst>
      <p:ext uri="{BB962C8B-B14F-4D97-AF65-F5344CB8AC3E}">
        <p14:creationId xmlns:p14="http://schemas.microsoft.com/office/powerpoint/2010/main" val="1857408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AI can also be used to generate standard legal text/find citations/ draft general legal standards templates/ create training materials/ generate interview questions</a:t>
            </a:r>
          </a:p>
          <a:p>
            <a:endParaRPr lang="en-US" dirty="0"/>
          </a:p>
          <a:p>
            <a:r>
              <a:rPr lang="en-US" dirty="0"/>
              <a:t>Run demo on Claude AI</a:t>
            </a:r>
          </a:p>
          <a:p>
            <a:r>
              <a:rPr lang="en-US" dirty="0"/>
              <a:t>Any other uses?
---
AI can assist in analyzing documents, identifying patterns, and prioritizing cases, helping investigators allocate resources effectively and uncover critical insights.
Image source: Microsoft 365 content library
</a:t>
            </a:r>
          </a:p>
        </p:txBody>
      </p:sp>
      <p:sp>
        <p:nvSpPr>
          <p:cNvPr id="4" name="Slide Number Placeholder 3"/>
          <p:cNvSpPr>
            <a:spLocks noGrp="1"/>
          </p:cNvSpPr>
          <p:nvPr>
            <p:ph type="sldNum" sz="quarter" idx="5"/>
          </p:nvPr>
        </p:nvSpPr>
        <p:spPr/>
        <p:txBody>
          <a:bodyPr/>
          <a:lstStyle/>
          <a:p>
            <a:fld id="{46A4430F-6AB8-436B-82FE-A41319ED2F33}" type="slidenum">
              <a:rPr lang="en-US" smtClean="0"/>
              <a:t>21</a:t>
            </a:fld>
            <a:endParaRPr lang="en-US"/>
          </a:p>
        </p:txBody>
      </p:sp>
    </p:spTree>
    <p:extLst>
      <p:ext uri="{BB962C8B-B14F-4D97-AF65-F5344CB8AC3E}">
        <p14:creationId xmlns:p14="http://schemas.microsoft.com/office/powerpoint/2010/main" val="1663437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 Helps to accommodate work schedules/ limited staffing/ parents with no respite support for caregiving, etc. 
---
Virtual hearings and online evidence submission increase accessibility, reduce delays, and allow broader stakeholder participation, especially in geographically dispersed areas.
Image source: Microsoft 365 content library
</a:t>
            </a:r>
          </a:p>
        </p:txBody>
      </p:sp>
      <p:sp>
        <p:nvSpPr>
          <p:cNvPr id="4" name="Slide Number Placeholder 3"/>
          <p:cNvSpPr>
            <a:spLocks noGrp="1"/>
          </p:cNvSpPr>
          <p:nvPr>
            <p:ph type="sldNum" sz="quarter" idx="5"/>
          </p:nvPr>
        </p:nvSpPr>
        <p:spPr/>
        <p:txBody>
          <a:bodyPr/>
          <a:lstStyle/>
          <a:p>
            <a:fld id="{46A4430F-6AB8-436B-82FE-A41319ED2F33}" type="slidenum">
              <a:rPr lang="en-US" smtClean="0"/>
              <a:t>26</a:t>
            </a:fld>
            <a:endParaRPr lang="en-US"/>
          </a:p>
        </p:txBody>
      </p:sp>
    </p:spTree>
    <p:extLst>
      <p:ext uri="{BB962C8B-B14F-4D97-AF65-F5344CB8AC3E}">
        <p14:creationId xmlns:p14="http://schemas.microsoft.com/office/powerpoint/2010/main" val="992545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Today's session covers five key areas: the existing framework of IDEA complaint investigations, challenges faced, innovative technological approaches, policy trends shaping the future, and building a stronger system for accountability and family support.</a:t>
            </a:r>
          </a:p>
        </p:txBody>
      </p:sp>
      <p:sp>
        <p:nvSpPr>
          <p:cNvPr id="4" name="Slide Number Placeholder 3"/>
          <p:cNvSpPr>
            <a:spLocks noGrp="1"/>
          </p:cNvSpPr>
          <p:nvPr>
            <p:ph type="sldNum" sz="quarter" idx="5"/>
          </p:nvPr>
        </p:nvSpPr>
        <p:spPr/>
        <p:txBody>
          <a:bodyPr/>
          <a:lstStyle/>
          <a:p>
            <a:fld id="{46A4430F-6AB8-436B-82FE-A41319ED2F33}" type="slidenum">
              <a:rPr lang="en-US" smtClean="0"/>
              <a:t>4</a:t>
            </a:fld>
            <a:endParaRPr lang="en-US"/>
          </a:p>
        </p:txBody>
      </p:sp>
    </p:spTree>
    <p:extLst>
      <p:ext uri="{BB962C8B-B14F-4D97-AF65-F5344CB8AC3E}">
        <p14:creationId xmlns:p14="http://schemas.microsoft.com/office/powerpoint/2010/main" val="2198901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Emerging policy initiatives aim to reform complaint investigations by enhancing equity, community engagement, and accountability. This section explores the latest federal and state proposals.</a:t>
            </a:r>
          </a:p>
        </p:txBody>
      </p:sp>
      <p:sp>
        <p:nvSpPr>
          <p:cNvPr id="4" name="Slide Number Placeholder 3"/>
          <p:cNvSpPr>
            <a:spLocks noGrp="1"/>
          </p:cNvSpPr>
          <p:nvPr>
            <p:ph type="sldNum" sz="quarter" idx="5"/>
          </p:nvPr>
        </p:nvSpPr>
        <p:spPr/>
        <p:txBody>
          <a:bodyPr/>
          <a:lstStyle/>
          <a:p>
            <a:fld id="{46A4430F-6AB8-436B-82FE-A41319ED2F33}" type="slidenum">
              <a:rPr lang="en-US" smtClean="0"/>
              <a:t>27</a:t>
            </a:fld>
            <a:endParaRPr lang="en-US"/>
          </a:p>
        </p:txBody>
      </p:sp>
    </p:spTree>
    <p:extLst>
      <p:ext uri="{BB962C8B-B14F-4D97-AF65-F5344CB8AC3E}">
        <p14:creationId xmlns:p14="http://schemas.microsoft.com/office/powerpoint/2010/main" val="11619521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
Reform efforts focus on streamlining procedures, increasing funding, and establishing clearer guidelines to ensure timely and effective complaint resolutions.
Image source: Microsoft 365 content library
</a:t>
            </a:r>
          </a:p>
        </p:txBody>
      </p:sp>
      <p:sp>
        <p:nvSpPr>
          <p:cNvPr id="4" name="Slide Number Placeholder 3"/>
          <p:cNvSpPr>
            <a:spLocks noGrp="1"/>
          </p:cNvSpPr>
          <p:nvPr>
            <p:ph type="sldNum" sz="quarter" idx="5"/>
          </p:nvPr>
        </p:nvSpPr>
        <p:spPr/>
        <p:txBody>
          <a:bodyPr/>
          <a:lstStyle/>
          <a:p>
            <a:fld id="{46A4430F-6AB8-436B-82FE-A41319ED2F33}" type="slidenum">
              <a:rPr lang="en-US" smtClean="0"/>
              <a:t>28</a:t>
            </a:fld>
            <a:endParaRPr lang="en-US"/>
          </a:p>
        </p:txBody>
      </p:sp>
    </p:spTree>
    <p:extLst>
      <p:ext uri="{BB962C8B-B14F-4D97-AF65-F5344CB8AC3E}">
        <p14:creationId xmlns:p14="http://schemas.microsoft.com/office/powerpoint/2010/main" val="1683762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
Involving families, advocates, and educators in policy development promotes transparency and responsiveness, ensuring systems reflect community needs.
Image source: Microsoft 365 content library
</a:t>
            </a:r>
          </a:p>
        </p:txBody>
      </p:sp>
      <p:sp>
        <p:nvSpPr>
          <p:cNvPr id="4" name="Slide Number Placeholder 3"/>
          <p:cNvSpPr>
            <a:spLocks noGrp="1"/>
          </p:cNvSpPr>
          <p:nvPr>
            <p:ph type="sldNum" sz="quarter" idx="5"/>
          </p:nvPr>
        </p:nvSpPr>
        <p:spPr/>
        <p:txBody>
          <a:bodyPr/>
          <a:lstStyle/>
          <a:p>
            <a:fld id="{46A4430F-6AB8-436B-82FE-A41319ED2F33}" type="slidenum">
              <a:rPr lang="en-US" smtClean="0"/>
              <a:t>29</a:t>
            </a:fld>
            <a:endParaRPr lang="en-US"/>
          </a:p>
        </p:txBody>
      </p:sp>
    </p:spTree>
    <p:extLst>
      <p:ext uri="{BB962C8B-B14F-4D97-AF65-F5344CB8AC3E}">
        <p14:creationId xmlns:p14="http://schemas.microsoft.com/office/powerpoint/2010/main" val="3546651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 Discuss MSFT accessibility check features
---
Policies are emphasizing equitable access to complaint mechanisms for all students and families, addressing language barriers, disabilities, and socioeconomic factors.
Image source: Microsoft 365 content library
</a:t>
            </a:r>
          </a:p>
        </p:txBody>
      </p:sp>
      <p:sp>
        <p:nvSpPr>
          <p:cNvPr id="4" name="Slide Number Placeholder 3"/>
          <p:cNvSpPr>
            <a:spLocks noGrp="1"/>
          </p:cNvSpPr>
          <p:nvPr>
            <p:ph type="sldNum" sz="quarter" idx="5"/>
          </p:nvPr>
        </p:nvSpPr>
        <p:spPr/>
        <p:txBody>
          <a:bodyPr/>
          <a:lstStyle/>
          <a:p>
            <a:fld id="{46A4430F-6AB8-436B-82FE-A41319ED2F33}" type="slidenum">
              <a:rPr lang="en-US" smtClean="0"/>
              <a:t>30</a:t>
            </a:fld>
            <a:endParaRPr lang="en-US"/>
          </a:p>
        </p:txBody>
      </p:sp>
    </p:spTree>
    <p:extLst>
      <p:ext uri="{BB962C8B-B14F-4D97-AF65-F5344CB8AC3E}">
        <p14:creationId xmlns:p14="http://schemas.microsoft.com/office/powerpoint/2010/main" val="1039596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To meet future demands, the complaint system requires ongoing improvements including training, outcome measurement, and family support mechanisms.</a:t>
            </a:r>
          </a:p>
        </p:txBody>
      </p:sp>
      <p:sp>
        <p:nvSpPr>
          <p:cNvPr id="4" name="Slide Number Placeholder 3"/>
          <p:cNvSpPr>
            <a:spLocks noGrp="1"/>
          </p:cNvSpPr>
          <p:nvPr>
            <p:ph type="sldNum" sz="quarter" idx="5"/>
          </p:nvPr>
        </p:nvSpPr>
        <p:spPr/>
        <p:txBody>
          <a:bodyPr/>
          <a:lstStyle/>
          <a:p>
            <a:fld id="{46A4430F-6AB8-436B-82FE-A41319ED2F33}" type="slidenum">
              <a:rPr lang="en-US" smtClean="0"/>
              <a:t>31</a:t>
            </a:fld>
            <a:endParaRPr lang="en-US"/>
          </a:p>
        </p:txBody>
      </p:sp>
    </p:spTree>
    <p:extLst>
      <p:ext uri="{BB962C8B-B14F-4D97-AF65-F5344CB8AC3E}">
        <p14:creationId xmlns:p14="http://schemas.microsoft.com/office/powerpoint/2010/main" val="3302927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
Regular professional development ensures investigators stay current on laws, cultural competency, and best practices, enhancing investigation quality and fairness.
Image source: Microsoft 365 content library
</a:t>
            </a:r>
          </a:p>
        </p:txBody>
      </p:sp>
      <p:sp>
        <p:nvSpPr>
          <p:cNvPr id="4" name="Slide Number Placeholder 3"/>
          <p:cNvSpPr>
            <a:spLocks noGrp="1"/>
          </p:cNvSpPr>
          <p:nvPr>
            <p:ph type="sldNum" sz="quarter" idx="5"/>
          </p:nvPr>
        </p:nvSpPr>
        <p:spPr/>
        <p:txBody>
          <a:bodyPr/>
          <a:lstStyle/>
          <a:p>
            <a:fld id="{46A4430F-6AB8-436B-82FE-A41319ED2F33}" type="slidenum">
              <a:rPr lang="en-US" smtClean="0"/>
              <a:t>32</a:t>
            </a:fld>
            <a:endParaRPr lang="en-US"/>
          </a:p>
        </p:txBody>
      </p:sp>
    </p:spTree>
    <p:extLst>
      <p:ext uri="{BB962C8B-B14F-4D97-AF65-F5344CB8AC3E}">
        <p14:creationId xmlns:p14="http://schemas.microsoft.com/office/powerpoint/2010/main" val="57375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
Implementing metrics to assess investigation effectiveness fosters accountability and informs continuous system improvements.
Image source: Microsoft 365 content library
</a:t>
            </a:r>
          </a:p>
        </p:txBody>
      </p:sp>
      <p:sp>
        <p:nvSpPr>
          <p:cNvPr id="4" name="Slide Number Placeholder 3"/>
          <p:cNvSpPr>
            <a:spLocks noGrp="1"/>
          </p:cNvSpPr>
          <p:nvPr>
            <p:ph type="sldNum" sz="quarter" idx="5"/>
          </p:nvPr>
        </p:nvSpPr>
        <p:spPr/>
        <p:txBody>
          <a:bodyPr/>
          <a:lstStyle/>
          <a:p>
            <a:fld id="{46A4430F-6AB8-436B-82FE-A41319ED2F33}" type="slidenum">
              <a:rPr lang="en-US" smtClean="0"/>
              <a:t>33</a:t>
            </a:fld>
            <a:endParaRPr lang="en-US"/>
          </a:p>
        </p:txBody>
      </p:sp>
    </p:spTree>
    <p:extLst>
      <p:ext uri="{BB962C8B-B14F-4D97-AF65-F5344CB8AC3E}">
        <p14:creationId xmlns:p14="http://schemas.microsoft.com/office/powerpoint/2010/main" val="25388085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
Providing clear guidance, resources, and advocacy support empowers families to participate confidently and effectively in investigations.
Image source: Microsoft 365 content library
</a:t>
            </a:r>
          </a:p>
        </p:txBody>
      </p:sp>
      <p:sp>
        <p:nvSpPr>
          <p:cNvPr id="4" name="Slide Number Placeholder 3"/>
          <p:cNvSpPr>
            <a:spLocks noGrp="1"/>
          </p:cNvSpPr>
          <p:nvPr>
            <p:ph type="sldNum" sz="quarter" idx="5"/>
          </p:nvPr>
        </p:nvSpPr>
        <p:spPr/>
        <p:txBody>
          <a:bodyPr/>
          <a:lstStyle/>
          <a:p>
            <a:fld id="{46A4430F-6AB8-436B-82FE-A41319ED2F33}" type="slidenum">
              <a:rPr lang="en-US" smtClean="0"/>
              <a:t>34</a:t>
            </a:fld>
            <a:endParaRPr lang="en-US"/>
          </a:p>
        </p:txBody>
      </p:sp>
    </p:spTree>
    <p:extLst>
      <p:ext uri="{BB962C8B-B14F-4D97-AF65-F5344CB8AC3E}">
        <p14:creationId xmlns:p14="http://schemas.microsoft.com/office/powerpoint/2010/main" val="4169584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Enhancing IDEA State Complaint Investigations involves addressing current challenges through technology, policy reform, and community engagement. Together, these efforts will strengthen accountability and ensure equitable special education services for all students.</a:t>
            </a:r>
          </a:p>
        </p:txBody>
      </p:sp>
      <p:sp>
        <p:nvSpPr>
          <p:cNvPr id="4" name="Slide Number Placeholder 3"/>
          <p:cNvSpPr>
            <a:spLocks noGrp="1"/>
          </p:cNvSpPr>
          <p:nvPr>
            <p:ph type="sldNum" sz="quarter" idx="5"/>
          </p:nvPr>
        </p:nvSpPr>
        <p:spPr/>
        <p:txBody>
          <a:bodyPr/>
          <a:lstStyle/>
          <a:p>
            <a:fld id="{46A4430F-6AB8-436B-82FE-A41319ED2F33}" type="slidenum">
              <a:rPr lang="en-US" smtClean="0"/>
              <a:t>41</a:t>
            </a:fld>
            <a:endParaRPr lang="en-US"/>
          </a:p>
        </p:txBody>
      </p:sp>
    </p:spTree>
    <p:extLst>
      <p:ext uri="{BB962C8B-B14F-4D97-AF65-F5344CB8AC3E}">
        <p14:creationId xmlns:p14="http://schemas.microsoft.com/office/powerpoint/2010/main" val="2019031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Understanding the current structure and purpose of IDEA complaint investigations is essential. This section outlines the law’s intent, procedural steps, timelines, and key players involved in the investigation process.</a:t>
            </a:r>
          </a:p>
        </p:txBody>
      </p:sp>
      <p:sp>
        <p:nvSpPr>
          <p:cNvPr id="4" name="Slide Number Placeholder 3"/>
          <p:cNvSpPr>
            <a:spLocks noGrp="1"/>
          </p:cNvSpPr>
          <p:nvPr>
            <p:ph type="sldNum" sz="quarter" idx="5"/>
          </p:nvPr>
        </p:nvSpPr>
        <p:spPr/>
        <p:txBody>
          <a:bodyPr/>
          <a:lstStyle/>
          <a:p>
            <a:fld id="{46A4430F-6AB8-436B-82FE-A41319ED2F33}" type="slidenum">
              <a:rPr lang="en-US" smtClean="0"/>
              <a:t>6</a:t>
            </a:fld>
            <a:endParaRPr lang="en-US"/>
          </a:p>
        </p:txBody>
      </p:sp>
    </p:spTree>
    <p:extLst>
      <p:ext uri="{BB962C8B-B14F-4D97-AF65-F5344CB8AC3E}">
        <p14:creationId xmlns:p14="http://schemas.microsoft.com/office/powerpoint/2010/main" val="1670849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
The Individuals with Disabilities Education Act (IDEA) ensures students with disabilities receive a free appropriate public education. State complaint investigations address allegations of noncompliance to protect students' rights and improve educational outcomes.
Image source: Microsoft 365 content library
</a:t>
            </a:r>
          </a:p>
        </p:txBody>
      </p:sp>
      <p:sp>
        <p:nvSpPr>
          <p:cNvPr id="4" name="Slide Number Placeholder 3"/>
          <p:cNvSpPr>
            <a:spLocks noGrp="1"/>
          </p:cNvSpPr>
          <p:nvPr>
            <p:ph type="sldNum" sz="quarter" idx="5"/>
          </p:nvPr>
        </p:nvSpPr>
        <p:spPr/>
        <p:txBody>
          <a:bodyPr/>
          <a:lstStyle/>
          <a:p>
            <a:fld id="{46A4430F-6AB8-436B-82FE-A41319ED2F33}" type="slidenum">
              <a:rPr lang="en-US" smtClean="0"/>
              <a:t>7</a:t>
            </a:fld>
            <a:endParaRPr lang="en-US"/>
          </a:p>
        </p:txBody>
      </p:sp>
    </p:spTree>
    <p:extLst>
      <p:ext uri="{BB962C8B-B14F-4D97-AF65-F5344CB8AC3E}">
        <p14:creationId xmlns:p14="http://schemas.microsoft.com/office/powerpoint/2010/main" val="2075472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
State complaints follow a formal process including filing, investigation, and resolution, typically within a 60-day timeline. This ensures timely responses to concerns raised by families or advocates.
Image source: Microsoft 365 content library
</a:t>
            </a:r>
          </a:p>
        </p:txBody>
      </p:sp>
      <p:sp>
        <p:nvSpPr>
          <p:cNvPr id="4" name="Slide Number Placeholder 3"/>
          <p:cNvSpPr>
            <a:spLocks noGrp="1"/>
          </p:cNvSpPr>
          <p:nvPr>
            <p:ph type="sldNum" sz="quarter" idx="5"/>
          </p:nvPr>
        </p:nvSpPr>
        <p:spPr/>
        <p:txBody>
          <a:bodyPr/>
          <a:lstStyle/>
          <a:p>
            <a:fld id="{46A4430F-6AB8-436B-82FE-A41319ED2F33}" type="slidenum">
              <a:rPr lang="en-US" smtClean="0"/>
              <a:t>8</a:t>
            </a:fld>
            <a:endParaRPr lang="en-US"/>
          </a:p>
        </p:txBody>
      </p:sp>
    </p:spTree>
    <p:extLst>
      <p:ext uri="{BB962C8B-B14F-4D97-AF65-F5344CB8AC3E}">
        <p14:creationId xmlns:p14="http://schemas.microsoft.com/office/powerpoint/2010/main" val="1234036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
Stakeholders include families, schools, state education agencies, advocates, and legal representatives. Collaboration among these parties is critical for thorough and fair investigations.
Image source: Microsoft 365 content library
</a:t>
            </a:r>
          </a:p>
        </p:txBody>
      </p:sp>
      <p:sp>
        <p:nvSpPr>
          <p:cNvPr id="4" name="Slide Number Placeholder 3"/>
          <p:cNvSpPr>
            <a:spLocks noGrp="1"/>
          </p:cNvSpPr>
          <p:nvPr>
            <p:ph type="sldNum" sz="quarter" idx="5"/>
          </p:nvPr>
        </p:nvSpPr>
        <p:spPr/>
        <p:txBody>
          <a:bodyPr/>
          <a:lstStyle/>
          <a:p>
            <a:fld id="{46A4430F-6AB8-436B-82FE-A41319ED2F33}" type="slidenum">
              <a:rPr lang="en-US" smtClean="0"/>
              <a:t>9</a:t>
            </a:fld>
            <a:endParaRPr lang="en-US"/>
          </a:p>
        </p:txBody>
      </p:sp>
    </p:spTree>
    <p:extLst>
      <p:ext uri="{BB962C8B-B14F-4D97-AF65-F5344CB8AC3E}">
        <p14:creationId xmlns:p14="http://schemas.microsoft.com/office/powerpoint/2010/main" val="3046657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Despite its importance, IDEA complaint investigations face challenges such as barriers for families and schools, inconsistent procedures, and limited resources for agencies. These impact effectiveness and equity.</a:t>
            </a:r>
          </a:p>
        </p:txBody>
      </p:sp>
      <p:sp>
        <p:nvSpPr>
          <p:cNvPr id="4" name="Slide Number Placeholder 3"/>
          <p:cNvSpPr>
            <a:spLocks noGrp="1"/>
          </p:cNvSpPr>
          <p:nvPr>
            <p:ph type="sldNum" sz="quarter" idx="5"/>
          </p:nvPr>
        </p:nvSpPr>
        <p:spPr/>
        <p:txBody>
          <a:bodyPr/>
          <a:lstStyle/>
          <a:p>
            <a:fld id="{46A4430F-6AB8-436B-82FE-A41319ED2F33}" type="slidenum">
              <a:rPr lang="en-US" smtClean="0"/>
              <a:t>10</a:t>
            </a:fld>
            <a:endParaRPr lang="en-US"/>
          </a:p>
        </p:txBody>
      </p:sp>
    </p:spTree>
    <p:extLst>
      <p:ext uri="{BB962C8B-B14F-4D97-AF65-F5344CB8AC3E}">
        <p14:creationId xmlns:p14="http://schemas.microsoft.com/office/powerpoint/2010/main" val="2768751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SPED staffing shortage National Data as of 10-3-25:</a:t>
            </a:r>
          </a:p>
          <a:p>
            <a:r>
              <a:rPr lang="en-US" dirty="0"/>
              <a:t>https://nycdailypost.com/2025/10/02/education/special-education-staffing-gaps-ongoing-demand/</a:t>
            </a:r>
          </a:p>
          <a:p>
            <a:r>
              <a:rPr lang="en-US" sz="1300" dirty="0"/>
              <a:t>e </a:t>
            </a:r>
            <a:r>
              <a:rPr lang="en-US" sz="1300" dirty="0">
                <a:hlinkClick r:id="rId3"/>
              </a:rPr>
              <a:t>U.S. Commission on Civil Rights</a:t>
            </a:r>
            <a:r>
              <a:rPr lang="en-US" sz="1300" dirty="0"/>
              <a:t> (USCCR), a persistent </a:t>
            </a:r>
            <a:r>
              <a:rPr lang="en-US" sz="1300" dirty="0">
                <a:hlinkClick r:id="rId4"/>
              </a:rPr>
              <a:t>shortage of special education teachers</a:t>
            </a:r>
            <a:r>
              <a:rPr lang="en-US" sz="1300" dirty="0"/>
              <a:t> nationwide is leading to a lack of supports and services needed to help students with disabilities thrive in schools. The investigation into special educator shortages comes amid an increase in the population of students with disabilities qualifying for services under the Individuals with Disabilities Education Act. During the 2023-24 school year, there were 7.9 million IDEA-eligible students ages 3-21. The previous year, there were 7.6 million, according to data from the U.S. Department of Education (USDE) analyzed by The Advocacy Institute.</a:t>
            </a:r>
            <a:endParaRPr lang="en-US" dirty="0"/>
          </a:p>
          <a:p>
            <a:endParaRPr lang="en-US" dirty="0"/>
          </a:p>
          <a:p>
            <a:r>
              <a:rPr lang="en-US" dirty="0"/>
              <a:t>
---
Families often encounter difficulties accessing information and navigating procedures, while schools face challenges responding promptly. Language, cultural differences, and lack of awareness can hinder participation.
Image source: Microsoft 365 content library
</a:t>
            </a:r>
          </a:p>
        </p:txBody>
      </p:sp>
      <p:sp>
        <p:nvSpPr>
          <p:cNvPr id="4" name="Slide Number Placeholder 3"/>
          <p:cNvSpPr>
            <a:spLocks noGrp="1"/>
          </p:cNvSpPr>
          <p:nvPr>
            <p:ph type="sldNum" sz="quarter" idx="5"/>
          </p:nvPr>
        </p:nvSpPr>
        <p:spPr/>
        <p:txBody>
          <a:bodyPr/>
          <a:lstStyle/>
          <a:p>
            <a:fld id="{46A4430F-6AB8-436B-82FE-A41319ED2F33}" type="slidenum">
              <a:rPr lang="en-US" smtClean="0"/>
              <a:t>11</a:t>
            </a:fld>
            <a:endParaRPr lang="en-US"/>
          </a:p>
        </p:txBody>
      </p:sp>
    </p:spTree>
    <p:extLst>
      <p:ext uri="{BB962C8B-B14F-4D97-AF65-F5344CB8AC3E}">
        <p14:creationId xmlns:p14="http://schemas.microsoft.com/office/powerpoint/2010/main" val="3792800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https://papsa-web.org/usccr-issues-report-on-sp-ed-teacher-shortage-october-1-2025/ </a:t>
            </a:r>
          </a:p>
          <a:p>
            <a:endParaRPr lang="en-US" dirty="0"/>
          </a:p>
          <a:p>
            <a:endParaRPr lang="en-US" dirty="0"/>
          </a:p>
          <a:p>
            <a:r>
              <a:rPr lang="en-US" sz="1300" dirty="0"/>
              <a:t>On September 29, 2025, the USCCR reported the growing population of students with disabilities, combined with a lag in special education hiring, “has resulted in a dearth of special educators, thus depriving students with disabilities of their right to a free appropriate public education.” The report also found that special education teacher shortages are being caused by a myriad of factors, including both a lack of people interested in the field and retention challenges stemming from demanding workloads, administrative burdens, high student loan debt and poor working conditions.</a:t>
            </a:r>
            <a:endParaRPr lang="en-US" dirty="0"/>
          </a:p>
        </p:txBody>
      </p:sp>
      <p:sp>
        <p:nvSpPr>
          <p:cNvPr id="4" name="Slide Number Placeholder 3"/>
          <p:cNvSpPr>
            <a:spLocks noGrp="1"/>
          </p:cNvSpPr>
          <p:nvPr>
            <p:ph type="sldNum" sz="quarter" idx="5"/>
          </p:nvPr>
        </p:nvSpPr>
        <p:spPr/>
        <p:txBody>
          <a:bodyPr/>
          <a:lstStyle/>
          <a:p>
            <a:fld id="{737E4B0F-AA63-4866-A48D-CFD657B10B7C}" type="slidenum">
              <a:rPr lang="en-US" smtClean="0"/>
              <a:t>12</a:t>
            </a:fld>
            <a:endParaRPr lang="en-US"/>
          </a:p>
        </p:txBody>
      </p:sp>
    </p:spTree>
    <p:extLst>
      <p:ext uri="{BB962C8B-B14F-4D97-AF65-F5344CB8AC3E}">
        <p14:creationId xmlns:p14="http://schemas.microsoft.com/office/powerpoint/2010/main" val="28362822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7FFB9803-9D1D-4898-AAE2-D2FBD12BA93E}"/>
              </a:ext>
              <a:ext uri="{C183D7F6-B498-43B3-948B-1728B52AA6E4}">
                <adec:decorative xmlns:adec="http://schemas.microsoft.com/office/drawing/2017/decorative" val="1"/>
              </a:ext>
            </a:extLst>
          </p:cNvPr>
          <p:cNvSpPr/>
          <p:nvPr/>
        </p:nvSpPr>
        <p:spPr>
          <a:xfrm>
            <a:off x="1" y="0"/>
            <a:ext cx="12191999" cy="4939393"/>
          </a:xfrm>
          <a:prstGeom prst="rect">
            <a:avLst/>
          </a:prstGeom>
          <a:ln>
            <a:noFill/>
          </a:ln>
          <a:effectLst>
            <a:outerShdw blurRad="292100" dist="63500" dir="5400000" sx="96000" sy="96000" algn="t" rotWithShape="0">
              <a:srgbClr val="000000">
                <a:alpha val="4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57199" y="5121129"/>
            <a:ext cx="11277604" cy="786384"/>
          </a:xfrm>
        </p:spPr>
        <p:txBody>
          <a:bodyPr vert="horz" lIns="91440" tIns="45720" rIns="91440" bIns="45720" rtlCol="0" anchor="b">
            <a:normAutofit/>
          </a:bodyPr>
          <a:lstStyle>
            <a:lvl1pPr>
              <a:defRPr lang="en-US" sz="36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57198" y="5915481"/>
            <a:ext cx="11277603" cy="480373"/>
          </a:xfrm>
        </p:spPr>
        <p:txBody>
          <a:bodyPr vert="horz" lIns="91440" tIns="45720" rIns="91440" bIns="45720" rtlCol="0">
            <a:normAutofit/>
          </a:bodyPr>
          <a:lstStyle>
            <a:lvl1pPr marL="0" indent="0">
              <a:buNone/>
              <a:defRPr lang="en-US" sz="1800" dirty="0"/>
            </a:lvl1pPr>
          </a:lstStyle>
          <a:p>
            <a:pPr lvl="0"/>
            <a:r>
              <a:rPr lang="en-US"/>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1" y="0"/>
            <a:ext cx="12191999" cy="4944351"/>
          </a:xfrm>
          <a:blipFill dpi="0" rotWithShape="1">
            <a:blip r:embed="rId2">
              <a:alphaModFix amt="70000"/>
            </a:blip>
            <a:srcRect/>
            <a:stretch>
              <a:fillRect/>
            </a:stretch>
          </a:blipFill>
        </p:spPr>
        <p:txBody>
          <a:bodyPr/>
          <a:lstStyle>
            <a:lvl1pPr marL="0" indent="0">
              <a:buNone/>
              <a:defRPr/>
            </a:lvl1pPr>
          </a:lstStyle>
          <a:p>
            <a:r>
              <a:rPr lang="en-US" dirty="0"/>
              <a:t> </a:t>
            </a:r>
          </a:p>
        </p:txBody>
      </p:sp>
      <p:sp>
        <p:nvSpPr>
          <p:cNvPr id="7" name="Date Placeholder 6">
            <a:extLst>
              <a:ext uri="{FF2B5EF4-FFF2-40B4-BE49-F238E27FC236}">
                <a16:creationId xmlns:a16="http://schemas.microsoft.com/office/drawing/2014/main" id="{1AA6C9C7-A264-237A-7F3C-46E6A7A9646D}"/>
              </a:ext>
            </a:extLst>
          </p:cNvPr>
          <p:cNvSpPr>
            <a:spLocks noGrp="1"/>
          </p:cNvSpPr>
          <p:nvPr>
            <p:ph type="dt" sz="half" idx="14"/>
          </p:nvPr>
        </p:nvSpPr>
        <p:spPr/>
        <p:txBody>
          <a:bodyPr/>
          <a:lstStyle/>
          <a:p>
            <a:fld id="{DC81B6CB-43CE-466F-88A9-8B8F4CFE8975}" type="datetime1">
              <a:rPr lang="en-US" smtClean="0"/>
              <a:t>10/7/2025</a:t>
            </a:fld>
            <a:endParaRPr lang="en-US"/>
          </a:p>
        </p:txBody>
      </p:sp>
      <p:sp>
        <p:nvSpPr>
          <p:cNvPr id="8" name="Footer Placeholder 7">
            <a:extLst>
              <a:ext uri="{FF2B5EF4-FFF2-40B4-BE49-F238E27FC236}">
                <a16:creationId xmlns:a16="http://schemas.microsoft.com/office/drawing/2014/main" id="{1B5B8C48-05E9-5280-3F6A-22F8BCBB477E}"/>
              </a:ext>
            </a:extLst>
          </p:cNvPr>
          <p:cNvSpPr>
            <a:spLocks noGrp="1"/>
          </p:cNvSpPr>
          <p:nvPr>
            <p:ph type="ftr" sz="quarter" idx="15"/>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47BC820F-C031-6832-5CA0-B972903E0D5F}"/>
              </a:ext>
            </a:extLst>
          </p:cNvPr>
          <p:cNvSpPr>
            <a:spLocks noGrp="1"/>
          </p:cNvSpPr>
          <p:nvPr>
            <p:ph type="sldNum" sz="quarter" idx="16"/>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8652496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48D240F-8668-0DFF-3268-B576F3C300A3}"/>
              </a:ext>
              <a:ext uri="{C183D7F6-B498-43B3-948B-1728B52AA6E4}">
                <adec:decorative xmlns:adec="http://schemas.microsoft.com/office/drawing/2017/decorative" val="1"/>
              </a:ext>
            </a:extLst>
          </p:cNvPr>
          <p:cNvSpPr/>
          <p:nvPr/>
        </p:nvSpPr>
        <p:spPr>
          <a:xfrm>
            <a:off x="-1" y="0"/>
            <a:ext cx="12192001" cy="2797024"/>
          </a:xfrm>
          <a:prstGeom prst="rect">
            <a:avLst/>
          </a:prstGeom>
          <a:ln>
            <a:noFill/>
          </a:ln>
          <a:effectLst>
            <a:outerShdw blurRad="266700" dist="25400" dir="5400000" sx="96000" sy="96000" algn="t" rotWithShape="0">
              <a:srgbClr val="000000">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57199" y="462844"/>
            <a:ext cx="11238090" cy="2147328"/>
          </a:xfrm>
        </p:spPr>
        <p:txBody>
          <a:bodyPr anchor="b">
            <a:normAutofit/>
          </a:bodyPr>
          <a:lstStyle>
            <a:lvl1pPr>
              <a:defRPr sz="8800">
                <a:solidFill>
                  <a:schemeClr val="accent1"/>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159022" y="3073016"/>
            <a:ext cx="6536267" cy="3226184"/>
          </a:xfrm>
        </p:spPr>
        <p:txBody>
          <a:bodyPr>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66008813-F68C-4D6B-A0D2-5D7526AA9642}" type="datetime1">
              <a:rPr lang="en-US" smtClean="0"/>
              <a:t>10/7/2025</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758510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with Picture">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48D240F-8668-0DFF-3268-B576F3C300A3}"/>
              </a:ext>
              <a:ext uri="{C183D7F6-B498-43B3-948B-1728B52AA6E4}">
                <adec:decorative xmlns:adec="http://schemas.microsoft.com/office/drawing/2017/decorative" val="1"/>
              </a:ext>
            </a:extLst>
          </p:cNvPr>
          <p:cNvSpPr/>
          <p:nvPr/>
        </p:nvSpPr>
        <p:spPr>
          <a:xfrm>
            <a:off x="-1" y="1"/>
            <a:ext cx="12192001" cy="2892972"/>
          </a:xfrm>
          <a:prstGeom prst="rect">
            <a:avLst/>
          </a:prstGeom>
          <a:ln>
            <a:noFill/>
          </a:ln>
          <a:effectLst>
            <a:outerShdw blurRad="266700" dist="25400" dir="540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57198" y="457200"/>
            <a:ext cx="11232931" cy="2215056"/>
          </a:xfrm>
        </p:spPr>
        <p:txBody>
          <a:bodyPr anchor="b">
            <a:normAutofit/>
          </a:bodyPr>
          <a:lstStyle>
            <a:lvl1pPr>
              <a:defRPr sz="8800">
                <a:solidFill>
                  <a:schemeClr val="accent1"/>
                </a:solidFill>
              </a:defRPr>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E54F8487-233E-737D-E06C-88B1E20DDF41}"/>
              </a:ext>
            </a:extLst>
          </p:cNvPr>
          <p:cNvSpPr>
            <a:spLocks noGrp="1"/>
          </p:cNvSpPr>
          <p:nvPr>
            <p:ph type="pic" sz="quarter" idx="14" hasCustomPrompt="1"/>
          </p:nvPr>
        </p:nvSpPr>
        <p:spPr>
          <a:xfrm>
            <a:off x="0" y="2892425"/>
            <a:ext cx="5888421" cy="3965575"/>
          </a:xfrm>
          <a:blipFill dpi="0" rotWithShape="1">
            <a:blip r:embed="rId2">
              <a:alphaModFix amt="70000"/>
            </a:blip>
            <a:srcRect/>
            <a:stretch>
              <a:fillRect/>
            </a:stretch>
          </a:blipFill>
        </p:spPr>
        <p:txBody>
          <a:bodyPr/>
          <a:lstStyle>
            <a:lvl1pPr marL="0" indent="0">
              <a:buNone/>
              <a:defRPr/>
            </a:lvl1pPr>
          </a:lstStyle>
          <a:p>
            <a:r>
              <a:rPr lang="en-US" dirty="0"/>
              <a:t> </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361385" y="3231931"/>
            <a:ext cx="5328745" cy="2791839"/>
          </a:xfrm>
        </p:spPr>
        <p:txBody>
          <a:bodyPr>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6361385" y="6397586"/>
            <a:ext cx="2435774" cy="365125"/>
          </a:xfrm>
        </p:spPr>
        <p:txBody>
          <a:bodyPr/>
          <a:lstStyle/>
          <a:p>
            <a:fld id="{CA9DE485-2DDC-4C87-9D36-DE45D8017C41}" type="datetime1">
              <a:rPr lang="en-US" smtClean="0"/>
              <a:t>10/7/2025</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8678917" y="6397586"/>
            <a:ext cx="2883406" cy="365125"/>
          </a:xfrm>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771380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BC7D191-B699-A268-2B37-AF87FB6A1A97}"/>
              </a:ext>
              <a:ext uri="{C183D7F6-B498-43B3-948B-1728B52AA6E4}">
                <adec:decorative xmlns:adec="http://schemas.microsoft.com/office/drawing/2017/decorative" val="1"/>
              </a:ext>
            </a:extLst>
          </p:cNvPr>
          <p:cNvSpPr/>
          <p:nvPr/>
        </p:nvSpPr>
        <p:spPr>
          <a:xfrm>
            <a:off x="5158292" y="0"/>
            <a:ext cx="7033708" cy="6858000"/>
          </a:xfrm>
          <a:prstGeom prst="rect">
            <a:avLst/>
          </a:prstGeom>
          <a:ln>
            <a:noFill/>
          </a:ln>
          <a:effectLst>
            <a:outerShdw blurRad="304800" dist="50800" dir="5400000" sx="96000" sy="96000" algn="t" rotWithShape="0">
              <a:srgbClr val="000000">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65415" y="2385975"/>
            <a:ext cx="3635640" cy="2561582"/>
          </a:xfrm>
        </p:spPr>
        <p:txBody>
          <a:bodyPr anchor="t">
            <a:normAutofit/>
          </a:bodyPr>
          <a:lstStyle>
            <a:lvl1pPr>
              <a:defRPr sz="44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5679626" y="2386584"/>
            <a:ext cx="4827810" cy="2459736"/>
          </a:xfrm>
        </p:spPr>
        <p:txBody>
          <a:bodyPr>
            <a:normAutofit/>
          </a:bodyPr>
          <a:lstStyle>
            <a:lvl1pPr marL="0" indent="0">
              <a:buNone/>
              <a:defRPr sz="2000"/>
            </a:lvl1pPr>
            <a:lvl2pPr marL="228600" indent="0">
              <a:buNone/>
              <a:defRPr sz="1800"/>
            </a:lvl2pPr>
            <a:lvl3pPr marL="457200" indent="0">
              <a:buNone/>
              <a:defRPr sz="1600"/>
            </a:lvl3pPr>
            <a:lvl4pPr marL="685800" indent="0">
              <a:buNone/>
              <a:defRPr sz="1400"/>
            </a:lvl4pPr>
            <a:lvl5pPr marL="9144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6CA3412E-88C0-423A-B33B-2B668DA927D6}" type="datetime1">
              <a:rPr lang="en-US" smtClean="0"/>
              <a:t>10/7/2025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98193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DC977C0-EDF0-01D2-4B36-D815C4C62A90}"/>
              </a:ext>
              <a:ext uri="{C183D7F6-B498-43B3-948B-1728B52AA6E4}">
                <adec:decorative xmlns:adec="http://schemas.microsoft.com/office/drawing/2017/decorative" val="1"/>
              </a:ext>
            </a:extLst>
          </p:cNvPr>
          <p:cNvSpPr/>
          <p:nvPr/>
        </p:nvSpPr>
        <p:spPr>
          <a:xfrm>
            <a:off x="1" y="0"/>
            <a:ext cx="4998404" cy="6858000"/>
          </a:xfrm>
          <a:prstGeom prst="rect">
            <a:avLst/>
          </a:prstGeom>
          <a:ln>
            <a:noFill/>
          </a:ln>
          <a:effectLst>
            <a:outerShdw blurRad="304800" dist="50800" dir="5400000" sx="95000" sy="95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57199" y="1861457"/>
            <a:ext cx="3902530" cy="3900335"/>
          </a:xfrm>
        </p:spPr>
        <p:txBody>
          <a:bodyPr vert="horz" lIns="91440" tIns="45720" rIns="91440" bIns="45720" rtlCol="0" anchor="t">
            <a:normAutofit/>
          </a:bodyPr>
          <a:lstStyle>
            <a:lvl1pPr>
              <a:defRPr lang="en-US" sz="3200" dirty="0"/>
            </a:lvl1pPr>
          </a:lstStyle>
          <a:p>
            <a:pPr lvl="0"/>
            <a:r>
              <a:rPr lang="en-US"/>
              <a:t>Click to edit Master title style</a:t>
            </a:r>
            <a:endParaRPr lang="en-US" dirty="0"/>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519738" y="1861457"/>
            <a:ext cx="4956175" cy="3895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21C159D-7D89-42C2-8281-5FCE30E88AB1}" type="datetime1">
              <a:rPr lang="en-US" smtClean="0"/>
              <a:t>10/7/2025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313649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E9EC3E4-62E5-4C6F-9887-208672447376}"/>
              </a:ext>
              <a:ext uri="{C183D7F6-B498-43B3-948B-1728B52AA6E4}">
                <adec:decorative xmlns:adec="http://schemas.microsoft.com/office/drawing/2017/decorative" val="1"/>
              </a:ext>
            </a:extLst>
          </p:cNvPr>
          <p:cNvSpPr/>
          <p:nvPr/>
        </p:nvSpPr>
        <p:spPr>
          <a:xfrm>
            <a:off x="4998404" y="0"/>
            <a:ext cx="7193595" cy="6858000"/>
          </a:xfrm>
          <a:prstGeom prst="rect">
            <a:avLst/>
          </a:prstGeom>
          <a:ln>
            <a:noFill/>
          </a:ln>
          <a:effectLst>
            <a:outerShdw blurRad="304800" dist="50800" dir="5400000" sx="96000" sy="96000" algn="t" rotWithShape="0">
              <a:srgbClr val="000000">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57199" y="1331997"/>
            <a:ext cx="4023360" cy="4638825"/>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519738" y="1332432"/>
            <a:ext cx="5681662" cy="4818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BAA75D23-C9DC-452B-8F85-54BA06AADDEA}" type="datetime1">
              <a:rPr lang="en-US" smtClean="0"/>
              <a:t>10/7/2025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059313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43CD6CB-7CF3-6170-4CDE-A7067B3BA6DE}"/>
              </a:ext>
              <a:ext uri="{C183D7F6-B498-43B3-948B-1728B52AA6E4}">
                <adec:decorative xmlns:adec="http://schemas.microsoft.com/office/drawing/2017/decorative" val="1"/>
              </a:ext>
            </a:extLst>
          </p:cNvPr>
          <p:cNvSpPr/>
          <p:nvPr/>
        </p:nvSpPr>
        <p:spPr>
          <a:xfrm>
            <a:off x="0" y="1"/>
            <a:ext cx="4998404" cy="6858000"/>
          </a:xfrm>
          <a:prstGeom prst="rect">
            <a:avLst/>
          </a:prstGeom>
          <a:ln>
            <a:noFill/>
          </a:ln>
          <a:effectLst>
            <a:outerShdw blurRad="292100" dist="25400" dir="5400000" sx="95000" sy="95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57199" y="894391"/>
            <a:ext cx="4031619" cy="4940661"/>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522913" y="894391"/>
            <a:ext cx="6159500" cy="539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52F8042-124F-4460-862E-75BE885F369D}" type="datetime1">
              <a:rPr lang="en-US" smtClean="0"/>
              <a:t>10/7/2025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567327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57199" y="457200"/>
            <a:ext cx="3409648" cy="5719639"/>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504268" y="457200"/>
            <a:ext cx="7315200" cy="5806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475BD655-1974-42EB-ABB7-731D89BD082B}" type="datetime1">
              <a:rPr lang="en-US" smtClean="0"/>
              <a:t>10/7/2025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60721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7">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4889D7E3-7299-8FE5-8307-00CC93EFE205}"/>
              </a:ext>
              <a:ext uri="{C183D7F6-B498-43B3-948B-1728B52AA6E4}">
                <adec:decorative xmlns:adec="http://schemas.microsoft.com/office/drawing/2017/decorative" val="1"/>
              </a:ext>
            </a:extLst>
          </p:cNvPr>
          <p:cNvSpPr/>
          <p:nvPr/>
        </p:nvSpPr>
        <p:spPr>
          <a:xfrm>
            <a:off x="0" y="0"/>
            <a:ext cx="3973690" cy="6858000"/>
          </a:xfrm>
          <a:prstGeom prst="rect">
            <a:avLst/>
          </a:prstGeom>
          <a:ln>
            <a:noFill/>
          </a:ln>
          <a:effectLst>
            <a:outerShdw blurRad="254000" dist="25400" dir="5400000" sx="94000" sy="94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57199" y="457200"/>
            <a:ext cx="3409648" cy="5719639"/>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504268" y="457200"/>
            <a:ext cx="7315200" cy="5806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47820626-3D88-4D67-8337-214C7DE03941}" type="datetime1">
              <a:rPr lang="en-US" smtClean="0"/>
              <a:t>10/7/2025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2693534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ntent 8">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418F682-5C62-E822-83E8-6084E0F4BDDD}"/>
              </a:ext>
              <a:ext uri="{C183D7F6-B498-43B3-948B-1728B52AA6E4}">
                <adec:decorative xmlns:adec="http://schemas.microsoft.com/office/drawing/2017/decorative" val="1"/>
              </a:ext>
            </a:extLst>
          </p:cNvPr>
          <p:cNvSpPr/>
          <p:nvPr/>
        </p:nvSpPr>
        <p:spPr>
          <a:xfrm>
            <a:off x="0" y="-1"/>
            <a:ext cx="12191999" cy="1347109"/>
          </a:xfrm>
          <a:prstGeom prst="rect">
            <a:avLst/>
          </a:prstGeom>
          <a:ln>
            <a:noFill/>
          </a:ln>
          <a:effectLst>
            <a:outerShdw blurRad="228600" dist="25400" dir="5400000" sx="94000" sy="94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57200" y="457201"/>
            <a:ext cx="10809026" cy="693682"/>
          </a:xfrm>
        </p:spPr>
        <p:txBody>
          <a:bodyPr anchor="t"/>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A9FAA9E-3664-422A-86BF-374713D410C7}" type="datetime1">
              <a:rPr lang="en-US" smtClean="0"/>
              <a:t>10/7/2025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088902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9F1FBB-CDF9-0670-184F-9A88B51EF4DF}"/>
              </a:ext>
              <a:ext uri="{C183D7F6-B498-43B3-948B-1728B52AA6E4}">
                <adec:decorative xmlns:adec="http://schemas.microsoft.com/office/drawing/2017/decorative" val="1"/>
              </a:ext>
            </a:extLst>
          </p:cNvPr>
          <p:cNvSpPr/>
          <p:nvPr/>
        </p:nvSpPr>
        <p:spPr>
          <a:xfrm>
            <a:off x="0" y="0"/>
            <a:ext cx="4710407" cy="6858000"/>
          </a:xfrm>
          <a:prstGeom prst="rect">
            <a:avLst/>
          </a:prstGeom>
          <a:ln>
            <a:noFill/>
          </a:ln>
          <a:effectLst>
            <a:outerShdw blurRad="279400" dist="381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232827" y="722294"/>
            <a:ext cx="6399335" cy="1143000"/>
          </a:xfrm>
        </p:spPr>
        <p:txBody>
          <a:bodyPr anchor="b"/>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4710407" cy="6858000"/>
          </a:xfrm>
          <a:blipFill>
            <a:blip r:embed="rId2">
              <a:alphaModFix amt="70000"/>
            </a:blip>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233913" y="2038167"/>
            <a:ext cx="6376640" cy="42379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5232827" y="6397585"/>
            <a:ext cx="3091366" cy="365125"/>
          </a:xfrm>
        </p:spPr>
        <p:txBody>
          <a:bodyPr/>
          <a:lstStyle/>
          <a:p>
            <a:fld id="{B01855B3-81BD-4EB3-93B8-24149614A5C2}" type="datetime1">
              <a:rPr lang="en-US" smtClean="0"/>
              <a:t>10/7/2025</a:t>
            </a:fld>
            <a:endParaRPr lang="en-US"/>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p:txBody>
          <a:bodyPr/>
          <a:lstStyle/>
          <a:p>
            <a:r>
              <a:rPr lang="en-US"/>
              <a:t>Sample Footer Text</a:t>
            </a:r>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17863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57200" y="457201"/>
            <a:ext cx="10809026" cy="971006"/>
          </a:xfrm>
        </p:spPr>
        <p:txBody>
          <a:bodyPr anchor="b"/>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08FB5FE-74B1-47DA-9CAE-F43A0B55E4F1}" type="datetime1">
              <a:rPr lang="en-US" smtClean="0"/>
              <a:t>10/7/2025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240418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835C6F1D-29B8-BAD8-4A04-26165093EC9E}"/>
              </a:ext>
              <a:ext uri="{C183D7F6-B498-43B3-948B-1728B52AA6E4}">
                <adec:decorative xmlns:adec="http://schemas.microsoft.com/office/drawing/2017/decorative" val="1"/>
              </a:ext>
            </a:extLst>
          </p:cNvPr>
          <p:cNvSpPr/>
          <p:nvPr/>
        </p:nvSpPr>
        <p:spPr>
          <a:xfrm>
            <a:off x="0" y="-1"/>
            <a:ext cx="12191999" cy="1715534"/>
          </a:xfrm>
          <a:prstGeom prst="rect">
            <a:avLst/>
          </a:prstGeom>
          <a:ln>
            <a:noFill/>
          </a:ln>
          <a:effectLst>
            <a:outerShdw blurRad="228600" dist="25400" dir="5400000" sx="94000" sy="94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5">
            <a:extLst>
              <a:ext uri="{FF2B5EF4-FFF2-40B4-BE49-F238E27FC236}">
                <a16:creationId xmlns:a16="http://schemas.microsoft.com/office/drawing/2014/main" id="{C5ACC7DB-B90B-195F-A4A9-CBAC728A259F}"/>
              </a:ext>
              <a:ext uri="{C183D7F6-B498-43B3-948B-1728B52AA6E4}">
                <adec:decorative xmlns:adec="http://schemas.microsoft.com/office/drawing/2017/decorative" val="1"/>
              </a:ext>
            </a:extLst>
          </p:cNvPr>
          <p:cNvSpPr/>
          <p:nvPr/>
        </p:nvSpPr>
        <p:spPr>
          <a:xfrm>
            <a:off x="7400542" y="0"/>
            <a:ext cx="4791457" cy="6858000"/>
          </a:xfrm>
          <a:prstGeom prst="rect">
            <a:avLst/>
          </a:prstGeom>
          <a:ln>
            <a:noFill/>
          </a:ln>
          <a:effectLst>
            <a:outerShdw blurRad="304800" dist="508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200" y="438912"/>
            <a:ext cx="6249032" cy="987552"/>
          </a:xfrm>
        </p:spPr>
        <p:txBody>
          <a:bodyPr anchor="b"/>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57200" y="2031143"/>
            <a:ext cx="6249032" cy="42034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a:extLst>
              <a:ext uri="{FF2B5EF4-FFF2-40B4-BE49-F238E27FC236}">
                <a16:creationId xmlns:a16="http://schemas.microsoft.com/office/drawing/2014/main" id="{81177663-FC76-DF36-EEB7-5BE4C6C82F3A}"/>
              </a:ext>
            </a:extLst>
          </p:cNvPr>
          <p:cNvSpPr>
            <a:spLocks noGrp="1"/>
          </p:cNvSpPr>
          <p:nvPr>
            <p:ph type="dt" sz="half" idx="15"/>
          </p:nvPr>
        </p:nvSpPr>
        <p:spPr>
          <a:xfrm>
            <a:off x="457200" y="6397586"/>
            <a:ext cx="3307438" cy="365125"/>
          </a:xfrm>
        </p:spPr>
        <p:txBody>
          <a:bodyPr/>
          <a:lstStyle/>
          <a:p>
            <a:fld id="{05C068A9-E788-4706-91DE-7660DC7E7F0B}" type="datetime1">
              <a:rPr lang="en-US" smtClean="0"/>
              <a:t>10/7/2025</a:t>
            </a:fld>
            <a:endParaRPr lang="en-US"/>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a:off x="3950591" y="6397490"/>
            <a:ext cx="2755641" cy="365125"/>
          </a:xfrm>
        </p:spPr>
        <p:txBody>
          <a:bodyPr/>
          <a:lstStyle/>
          <a:p>
            <a:r>
              <a:rPr lang="en-US"/>
              <a:t>Sample Footer Text</a:t>
            </a:r>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6706232" y="6397490"/>
            <a:ext cx="429207" cy="365125"/>
          </a:xfrm>
        </p:spPr>
        <p:txBody>
          <a:bodyPr/>
          <a:lstStyle/>
          <a:p>
            <a:fld id="{CC057153-B650-4DEB-B370-79DDCFDCE934}" type="slidenum">
              <a:rPr lang="en-US" smtClean="0"/>
              <a:t>‹#›</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400544" y="0"/>
            <a:ext cx="4791456" cy="6858000"/>
          </a:xfrm>
          <a:blipFill>
            <a:blip r:embed="rId2">
              <a:alphaModFix amt="70000"/>
            </a:blip>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3918913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F35C4E8-9A24-3BEF-0D59-22000916970C}"/>
              </a:ext>
              <a:ext uri="{C183D7F6-B498-43B3-948B-1728B52AA6E4}">
                <adec:decorative xmlns:adec="http://schemas.microsoft.com/office/drawing/2017/decorative" val="1"/>
              </a:ext>
            </a:extLst>
          </p:cNvPr>
          <p:cNvSpPr/>
          <p:nvPr/>
        </p:nvSpPr>
        <p:spPr>
          <a:xfrm>
            <a:off x="0" y="0"/>
            <a:ext cx="4019930" cy="6858000"/>
          </a:xfrm>
          <a:prstGeom prst="rect">
            <a:avLst/>
          </a:prstGeom>
          <a:ln>
            <a:noFill/>
          </a:ln>
          <a:effectLst>
            <a:outerShdw blurRad="304800" dist="508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41264" y="320040"/>
            <a:ext cx="7062472" cy="1105348"/>
          </a:xfrm>
        </p:spPr>
        <p:txBody>
          <a:bodyPr anchor="b"/>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4019930" cy="6858000"/>
          </a:xfrm>
          <a:blipFill>
            <a:blip r:embed="rId2">
              <a:alphaModFix amt="70000"/>
            </a:blip>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541264" y="1595300"/>
            <a:ext cx="7062472" cy="47689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4541264" y="6397586"/>
            <a:ext cx="3698786" cy="365125"/>
          </a:xfrm>
        </p:spPr>
        <p:txBody>
          <a:bodyPr/>
          <a:lstStyle/>
          <a:p>
            <a:fld id="{C8311AF8-7954-47E6-837D-7F81EAFD6BAB}" type="datetime1">
              <a:rPr lang="en-US" smtClean="0"/>
              <a:t>10/7/2025</a:t>
            </a:fld>
            <a:endParaRPr lang="en-US"/>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a:xfrm>
            <a:off x="8326257" y="6397586"/>
            <a:ext cx="3184635" cy="365125"/>
          </a:xfrm>
        </p:spPr>
        <p:txBody>
          <a:bodyPr/>
          <a:lstStyle/>
          <a:p>
            <a:r>
              <a:rPr lang="en-US"/>
              <a:t>Sample Footer Text</a:t>
            </a:r>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67243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C09B6B00-AC17-D2DA-234C-12A24C08F5E0}"/>
              </a:ext>
              <a:ext uri="{C183D7F6-B498-43B3-948B-1728B52AA6E4}">
                <adec:decorative xmlns:adec="http://schemas.microsoft.com/office/drawing/2017/decorative" val="1"/>
              </a:ext>
            </a:extLst>
          </p:cNvPr>
          <p:cNvSpPr/>
          <p:nvPr/>
        </p:nvSpPr>
        <p:spPr>
          <a:xfrm>
            <a:off x="8091732" y="0"/>
            <a:ext cx="4100268" cy="6858000"/>
          </a:xfrm>
          <a:prstGeom prst="rect">
            <a:avLst/>
          </a:prstGeom>
          <a:ln>
            <a:noFill/>
          </a:ln>
          <a:effectLst>
            <a:outerShdw blurRad="304800" dist="508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200" y="457200"/>
            <a:ext cx="7084142" cy="968895"/>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57199" y="1596044"/>
            <a:ext cx="7084143" cy="4686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457200" y="6397586"/>
            <a:ext cx="3643070" cy="365125"/>
          </a:xfrm>
        </p:spPr>
        <p:txBody>
          <a:bodyPr/>
          <a:lstStyle/>
          <a:p>
            <a:fld id="{6680B6FE-65B2-439C-A510-29C1D5265E18}" type="datetime1">
              <a:rPr lang="en-US" smtClean="0"/>
              <a:t>10/7/2025</a:t>
            </a:fld>
            <a:endParaRPr lang="en-US"/>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4301338" y="6397956"/>
            <a:ext cx="2988813" cy="365125"/>
          </a:xfrm>
        </p:spPr>
        <p:txBody>
          <a:bodyPr/>
          <a:lstStyle/>
          <a:p>
            <a:r>
              <a:rPr lang="en-US"/>
              <a:t>Sample Footer Text</a:t>
            </a:r>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290151" y="6397956"/>
            <a:ext cx="499902" cy="364755"/>
          </a:xfrm>
        </p:spPr>
        <p:txBody>
          <a:bodyPr/>
          <a:lstStyle/>
          <a:p>
            <a:fld id="{CC057153-B650-4DEB-B370-79DDCFDCE934}" type="slidenum">
              <a:rPr lang="en-US" smtClean="0"/>
              <a:t>‹#›</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8091732" y="0"/>
            <a:ext cx="4100267" cy="6858000"/>
          </a:xfrm>
          <a:blipFill>
            <a:blip r:embed="rId2">
              <a:alphaModFix amt="70000"/>
            </a:blip>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4033935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76B02D-6E01-2EBF-F325-B8DA3911406C}"/>
              </a:ext>
              <a:ext uri="{C183D7F6-B498-43B3-948B-1728B52AA6E4}">
                <adec:decorative xmlns:adec="http://schemas.microsoft.com/office/drawing/2017/decorative" val="1"/>
              </a:ext>
            </a:extLst>
          </p:cNvPr>
          <p:cNvSpPr/>
          <p:nvPr/>
        </p:nvSpPr>
        <p:spPr>
          <a:xfrm>
            <a:off x="0" y="0"/>
            <a:ext cx="6721068" cy="6858000"/>
          </a:xfrm>
          <a:prstGeom prst="rect">
            <a:avLst/>
          </a:prstGeom>
          <a:ln>
            <a:noFill/>
          </a:ln>
          <a:effectLst>
            <a:outerShdw blurRad="254000" dist="50800" dir="5400000" sx="96000" sy="96000" algn="t"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242526" y="457200"/>
            <a:ext cx="4437283" cy="1410020"/>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6721068" cy="6858000"/>
          </a:xfrm>
          <a:blipFill>
            <a:blip r:embed="rId2">
              <a:alphaModFix amt="70000"/>
            </a:blip>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242463" y="2034314"/>
            <a:ext cx="4437283" cy="4274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757C14F0-7A62-A99F-32EF-20CD6D158758}"/>
              </a:ext>
            </a:extLst>
          </p:cNvPr>
          <p:cNvSpPr>
            <a:spLocks noGrp="1"/>
          </p:cNvSpPr>
          <p:nvPr>
            <p:ph type="dt" sz="half" idx="15"/>
          </p:nvPr>
        </p:nvSpPr>
        <p:spPr>
          <a:xfrm>
            <a:off x="7242464" y="6397586"/>
            <a:ext cx="1081730" cy="365125"/>
          </a:xfrm>
        </p:spPr>
        <p:txBody>
          <a:bodyPr/>
          <a:lstStyle/>
          <a:p>
            <a:fld id="{8B57DA0F-C87F-4899-B3EC-A249D58CEB65}" type="datetime1">
              <a:rPr lang="en-US" smtClean="0"/>
              <a:t>10/7/2025</a:t>
            </a:fld>
            <a:endParaRPr lang="en-US"/>
          </a:p>
        </p:txBody>
      </p:sp>
      <p:sp>
        <p:nvSpPr>
          <p:cNvPr id="4" name="Footer Placeholder 3">
            <a:extLst>
              <a:ext uri="{FF2B5EF4-FFF2-40B4-BE49-F238E27FC236}">
                <a16:creationId xmlns:a16="http://schemas.microsoft.com/office/drawing/2014/main" id="{049D7113-6F8F-6484-6394-7073CDE0310F}"/>
              </a:ext>
            </a:extLst>
          </p:cNvPr>
          <p:cNvSpPr>
            <a:spLocks noGrp="1"/>
          </p:cNvSpPr>
          <p:nvPr>
            <p:ph type="ftr" sz="quarter" idx="16"/>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7D98A66-183A-7844-870D-C3A684106A1A}"/>
              </a:ext>
            </a:extLst>
          </p:cNvPr>
          <p:cNvSpPr>
            <a:spLocks noGrp="1"/>
          </p:cNvSpPr>
          <p:nvPr>
            <p:ph type="sldNum" sz="quarter" idx="17"/>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867707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97EE1131-07A4-11FC-0FF4-FD66B6F29C1E}"/>
              </a:ext>
              <a:ext uri="{C183D7F6-B498-43B3-948B-1728B52AA6E4}">
                <adec:decorative xmlns:adec="http://schemas.microsoft.com/office/drawing/2017/decorative" val="1"/>
              </a:ext>
            </a:extLst>
          </p:cNvPr>
          <p:cNvSpPr/>
          <p:nvPr/>
        </p:nvSpPr>
        <p:spPr>
          <a:xfrm>
            <a:off x="5666014" y="0"/>
            <a:ext cx="6525986" cy="6858000"/>
          </a:xfrm>
          <a:prstGeom prst="rect">
            <a:avLst/>
          </a:prstGeom>
          <a:ln>
            <a:noFill/>
          </a:ln>
          <a:effectLst>
            <a:outerShdw blurRad="254000" dist="50800" dir="5400000" sx="96000" sy="96000" algn="t"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200" y="457199"/>
            <a:ext cx="4596493" cy="1843237"/>
          </a:xfrm>
        </p:spPr>
        <p:txBody>
          <a:bodyPr anchor="b"/>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57200" y="2467530"/>
            <a:ext cx="4596493" cy="3841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457200" y="6400801"/>
            <a:ext cx="2103432" cy="365125"/>
          </a:xfrm>
        </p:spPr>
        <p:txBody>
          <a:bodyPr/>
          <a:lstStyle/>
          <a:p>
            <a:fld id="{09BF27F9-1986-4E12-BC85-E6598B06D7AD}" type="datetime1">
              <a:rPr lang="en-US" smtClean="0"/>
              <a:t>10/7/2025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560632" y="6400801"/>
            <a:ext cx="2386925" cy="365125"/>
          </a:xfrm>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5030576" y="6400801"/>
            <a:ext cx="429207" cy="365125"/>
          </a:xfrm>
        </p:spPr>
        <p:txBody>
          <a:bodyPr/>
          <a:lstStyle>
            <a:lvl1pPr>
              <a:defRPr>
                <a:solidFill>
                  <a:schemeClr val="tx1"/>
                </a:solidFill>
                <a:effectLst/>
              </a:defRPr>
            </a:lvl1pPr>
          </a:lstStyle>
          <a:p>
            <a:fld id="{CC057153-B650-4DEB-B370-79DDCFDCE934}" type="slidenum">
              <a:rPr lang="en-US" smtClean="0"/>
              <a:pPr/>
              <a:t>‹#›</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666014" y="0"/>
            <a:ext cx="6525986" cy="6858000"/>
          </a:xfrm>
          <a:blipFill>
            <a:blip r:embed="rId2">
              <a:alphaModFix amt="70000"/>
            </a:blip>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2872255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9893A28-9D93-5E59-7AE5-C62D4A70F2D7}"/>
              </a:ext>
              <a:ext uri="{C183D7F6-B498-43B3-948B-1728B52AA6E4}">
                <adec:decorative xmlns:adec="http://schemas.microsoft.com/office/drawing/2017/decorative" val="1"/>
              </a:ext>
            </a:extLst>
          </p:cNvPr>
          <p:cNvSpPr/>
          <p:nvPr/>
        </p:nvSpPr>
        <p:spPr>
          <a:xfrm>
            <a:off x="5666012" y="0"/>
            <a:ext cx="6525988" cy="6858000"/>
          </a:xfrm>
          <a:prstGeom prst="rect">
            <a:avLst/>
          </a:prstGeom>
          <a:ln>
            <a:noFill/>
          </a:ln>
          <a:effectLst>
            <a:outerShdw blurRad="304800" dist="508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198" y="457200"/>
            <a:ext cx="4702629" cy="967512"/>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57200" y="1596593"/>
            <a:ext cx="4702629" cy="4765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457200" y="6400800"/>
            <a:ext cx="1926771" cy="365125"/>
          </a:xfrm>
        </p:spPr>
        <p:txBody>
          <a:bodyPr/>
          <a:lstStyle/>
          <a:p>
            <a:fld id="{E47FC9F7-7102-4089-9AD9-CE2C2E265FF0}" type="datetime1">
              <a:rPr lang="en-US" smtClean="0"/>
              <a:t>10/7/2025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383971" y="6400800"/>
            <a:ext cx="2530929" cy="365125"/>
          </a:xfrm>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80215" y="6400800"/>
            <a:ext cx="529680" cy="365125"/>
          </a:xfrm>
        </p:spPr>
        <p:txBody>
          <a:bodyPr/>
          <a:lstStyle>
            <a:lvl1pPr>
              <a:defRPr>
                <a:solidFill>
                  <a:schemeClr val="tx1"/>
                </a:solidFill>
                <a:effectLst/>
              </a:defRPr>
            </a:lvl1pPr>
          </a:lstStyle>
          <a:p>
            <a:fld id="{CC057153-B650-4DEB-B370-79DDCFDCE934}" type="slidenum">
              <a:rPr lang="en-US" smtClean="0"/>
              <a:pPr/>
              <a:t>‹#›</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666014" y="0"/>
            <a:ext cx="6525985" cy="6858000"/>
          </a:xfrm>
          <a:blipFill>
            <a:blip r:embed="rId2">
              <a:alphaModFix amt="70000"/>
            </a:blip>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16756260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BF16A2-8C4A-C525-68AF-0E38D15F04E0}"/>
              </a:ext>
              <a:ext uri="{C183D7F6-B498-43B3-948B-1728B52AA6E4}">
                <adec:decorative xmlns:adec="http://schemas.microsoft.com/office/drawing/2017/decorative" val="1"/>
              </a:ext>
            </a:extLst>
          </p:cNvPr>
          <p:cNvSpPr/>
          <p:nvPr/>
        </p:nvSpPr>
        <p:spPr>
          <a:xfrm>
            <a:off x="0" y="0"/>
            <a:ext cx="7542724" cy="6858000"/>
          </a:xfrm>
          <a:prstGeom prst="rect">
            <a:avLst/>
          </a:prstGeom>
          <a:ln>
            <a:noFill/>
          </a:ln>
          <a:effectLst>
            <a:outerShdw blurRad="254000" dist="50800" dir="5400000" sx="96000" sy="96000" algn="t"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064062" y="457199"/>
            <a:ext cx="3617863" cy="1860331"/>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7542725" cy="6858000"/>
          </a:xfrm>
          <a:blipFill>
            <a:blip r:embed="rId2">
              <a:alphaModFix amt="70000"/>
            </a:blip>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064061" y="2486370"/>
            <a:ext cx="3617863" cy="3857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8064061" y="6397585"/>
            <a:ext cx="1070974" cy="365125"/>
          </a:xfrm>
        </p:spPr>
        <p:txBody>
          <a:bodyPr/>
          <a:lstStyle/>
          <a:p>
            <a:fld id="{880626D8-FAEA-4A7A-8E86-9292DD2FB9F3}" type="datetime1">
              <a:rPr lang="en-US" smtClean="0"/>
              <a:t>10/7/2025</a:t>
            </a:fld>
            <a:endParaRPr lang="en-US"/>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9135035" y="6397586"/>
            <a:ext cx="2546891" cy="365125"/>
          </a:xfrm>
        </p:spPr>
        <p:txBody>
          <a:bodyPr/>
          <a:lstStyle/>
          <a:p>
            <a:r>
              <a:rPr lang="en-US"/>
              <a:t>Sample Footer Text</a:t>
            </a:r>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335995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47FFA00-F19D-35C4-43F5-7774CF783AFE}"/>
              </a:ext>
              <a:ext uri="{C183D7F6-B498-43B3-948B-1728B52AA6E4}">
                <adec:decorative xmlns:adec="http://schemas.microsoft.com/office/drawing/2017/decorative" val="1"/>
              </a:ext>
            </a:extLst>
          </p:cNvPr>
          <p:cNvSpPr/>
          <p:nvPr/>
        </p:nvSpPr>
        <p:spPr>
          <a:xfrm>
            <a:off x="0" y="-2"/>
            <a:ext cx="12191999" cy="2028525"/>
          </a:xfrm>
          <a:prstGeom prst="rect">
            <a:avLst/>
          </a:prstGeom>
          <a:ln>
            <a:noFill/>
          </a:ln>
          <a:effectLst>
            <a:outerShdw blurRad="228600" dist="25400" dir="5400000" sx="94000" sy="94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3">
            <a:extLst>
              <a:ext uri="{FF2B5EF4-FFF2-40B4-BE49-F238E27FC236}">
                <a16:creationId xmlns:a16="http://schemas.microsoft.com/office/drawing/2014/main" id="{4A3749AB-C065-8805-5DB3-B2B6037D958D}"/>
              </a:ext>
              <a:ext uri="{C183D7F6-B498-43B3-948B-1728B52AA6E4}">
                <adec:decorative xmlns:adec="http://schemas.microsoft.com/office/drawing/2017/decorative" val="1"/>
              </a:ext>
            </a:extLst>
          </p:cNvPr>
          <p:cNvSpPr/>
          <p:nvPr/>
        </p:nvSpPr>
        <p:spPr>
          <a:xfrm>
            <a:off x="4761780" y="0"/>
            <a:ext cx="7430220" cy="6858000"/>
          </a:xfrm>
          <a:prstGeom prst="rect">
            <a:avLst/>
          </a:prstGeom>
          <a:ln>
            <a:noFill/>
          </a:ln>
          <a:effectLst>
            <a:outerShdw blurRad="304800" dist="508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200" y="433551"/>
            <a:ext cx="3836126" cy="1434662"/>
          </a:xfrm>
        </p:spPr>
        <p:txBody>
          <a:bodyPr vert="horz" lIns="91440" tIns="45720" rIns="91440" bIns="45720" rtlCol="0" anchor="b">
            <a:normAutofit/>
          </a:bodyPr>
          <a:lstStyle>
            <a:lvl1pPr>
              <a:defRPr lang="en-US"/>
            </a:lvl1pPr>
          </a:lstStyle>
          <a:p>
            <a:pPr lvl="0"/>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57200" y="2413678"/>
            <a:ext cx="3836126" cy="38925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457200" y="6398016"/>
            <a:ext cx="1505607" cy="365125"/>
          </a:xfrm>
        </p:spPr>
        <p:txBody>
          <a:bodyPr/>
          <a:lstStyle/>
          <a:p>
            <a:fld id="{E8B55424-EBC7-46E1-8859-6D5273AFBC59}" type="datetime1">
              <a:rPr lang="en-US" smtClean="0"/>
              <a:t>10/7/2025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962807" y="6398016"/>
            <a:ext cx="2204852" cy="365125"/>
          </a:xfrm>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160345" y="6398016"/>
            <a:ext cx="512380" cy="365125"/>
          </a:xfrm>
        </p:spPr>
        <p:txBody>
          <a:bodyPr/>
          <a:lstStyle>
            <a:lvl1pPr>
              <a:defRPr>
                <a:solidFill>
                  <a:schemeClr val="tx1"/>
                </a:solidFill>
                <a:effectLst/>
              </a:defRPr>
            </a:lvl1pPr>
          </a:lstStyle>
          <a:p>
            <a:fld id="{CC057153-B650-4DEB-B370-79DDCFDCE934}" type="slidenum">
              <a:rPr lang="en-US" smtClean="0"/>
              <a:pPr/>
              <a:t>‹#›</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4761780" y="0"/>
            <a:ext cx="7430219" cy="6858000"/>
          </a:xfrm>
          <a:blipFill>
            <a:blip r:embed="rId2">
              <a:alphaModFix amt="70000"/>
            </a:blip>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147298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E37833-A2C4-7FCB-8584-0EB3A49F1699}"/>
              </a:ext>
              <a:ext uri="{C183D7F6-B498-43B3-948B-1728B52AA6E4}">
                <adec:decorative xmlns:adec="http://schemas.microsoft.com/office/drawing/2017/decorative" val="1"/>
              </a:ext>
            </a:extLst>
          </p:cNvPr>
          <p:cNvSpPr/>
          <p:nvPr/>
        </p:nvSpPr>
        <p:spPr>
          <a:xfrm>
            <a:off x="0" y="0"/>
            <a:ext cx="7820774" cy="6858000"/>
          </a:xfrm>
          <a:prstGeom prst="rect">
            <a:avLst/>
          </a:prstGeom>
          <a:ln>
            <a:noFill/>
          </a:ln>
          <a:effectLst>
            <a:outerShdw blurRad="304800" dist="38100" dir="5400000" sx="97000" sy="97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43102" y="1078992"/>
            <a:ext cx="3273552" cy="1942773"/>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7820774" cy="6858000"/>
          </a:xfrm>
          <a:blipFill>
            <a:blip r:embed="rId2">
              <a:alphaModFix amt="70000"/>
            </a:blip>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44096" y="3188858"/>
            <a:ext cx="3273552" cy="2864469"/>
          </a:xfrm>
        </p:spPr>
        <p:txBody>
          <a:bodyPr>
            <a:normAutofit/>
          </a:bodyPr>
          <a:lstStyle>
            <a:lvl1pPr marL="0" indent="0">
              <a:buNone/>
              <a:defRPr sz="1600"/>
            </a:lvl1pPr>
            <a:lvl2pPr marL="228600" indent="0">
              <a:buNone/>
              <a:defRPr sz="1400"/>
            </a:lvl2pPr>
            <a:lvl3pPr marL="457200" indent="0">
              <a:buNone/>
              <a:defRPr sz="1400"/>
            </a:lvl3pPr>
            <a:lvl4pPr marL="685800" indent="0">
              <a:buNone/>
              <a:defRPr sz="1400"/>
            </a:lvl4pPr>
            <a:lvl5pPr marL="9144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8343102" y="6397586"/>
            <a:ext cx="1003659" cy="365125"/>
          </a:xfrm>
        </p:spPr>
        <p:txBody>
          <a:bodyPr/>
          <a:lstStyle>
            <a:lvl1pPr>
              <a:defRPr>
                <a:solidFill>
                  <a:schemeClr val="tx1"/>
                </a:solidFill>
                <a:effectLst/>
              </a:defRPr>
            </a:lvl1pPr>
          </a:lstStyle>
          <a:p>
            <a:fld id="{687E338B-BF3D-4703-A59F-B3957392DDB6}" type="datetime1">
              <a:rPr lang="en-US" smtClean="0"/>
              <a:t>10/7/2025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9346761" y="6397586"/>
            <a:ext cx="2335165" cy="365125"/>
          </a:xfr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89398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B6CED154-A4D5-E707-22BD-0D80A9C97293}"/>
              </a:ext>
              <a:ext uri="{C183D7F6-B498-43B3-948B-1728B52AA6E4}">
                <adec:decorative xmlns:adec="http://schemas.microsoft.com/office/drawing/2017/decorative" val="1"/>
              </a:ext>
            </a:extLst>
          </p:cNvPr>
          <p:cNvSpPr/>
          <p:nvPr/>
        </p:nvSpPr>
        <p:spPr>
          <a:xfrm>
            <a:off x="0" y="1"/>
            <a:ext cx="12192000" cy="4635132"/>
          </a:xfrm>
          <a:prstGeom prst="rect">
            <a:avLst/>
          </a:prstGeom>
          <a:ln>
            <a:noFill/>
          </a:ln>
          <a:effectLst>
            <a:outerShdw blurRad="254000" dist="50800" dir="5400000" sx="97000" sy="97000" algn="t"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199" y="5012268"/>
            <a:ext cx="4028615" cy="1390330"/>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12192000" cy="4635132"/>
          </a:xfrm>
          <a:blipFill>
            <a:blip r:embed="rId2">
              <a:alphaModFix amt="70000"/>
            </a:blip>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5012267"/>
            <a:ext cx="6400800" cy="1390330"/>
          </a:xfrm>
        </p:spPr>
        <p:txBody>
          <a:bodyPr>
            <a:norm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400"/>
            </a:lvl3pPr>
            <a:lvl4pPr marL="685800" indent="0">
              <a:buFont typeface="Arial" panose="020B0604020202020204" pitchFamily="34" charset="0"/>
              <a:buNone/>
              <a:defRPr sz="1400"/>
            </a:lvl4pPr>
            <a:lvl5pPr marL="914400" indent="0">
              <a:buFont typeface="Arial" panose="020B0604020202020204" pitchFamily="34" charse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8A38637-30A6-46A1-905D-C43BFC64E403}" type="datetime1">
              <a:rPr lang="en-US" smtClean="0"/>
              <a:t>10/7/2025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642123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503EC21-D784-9EDB-F275-60428E050E28}"/>
              </a:ext>
              <a:ext uri="{C183D7F6-B498-43B3-948B-1728B52AA6E4}">
                <adec:decorative xmlns:adec="http://schemas.microsoft.com/office/drawing/2017/decorative" val="1"/>
              </a:ext>
            </a:extLst>
          </p:cNvPr>
          <p:cNvSpPr/>
          <p:nvPr/>
        </p:nvSpPr>
        <p:spPr>
          <a:xfrm>
            <a:off x="1" y="0"/>
            <a:ext cx="12191999" cy="4939393"/>
          </a:xfrm>
          <a:prstGeom prst="rect">
            <a:avLst/>
          </a:prstGeom>
          <a:ln>
            <a:noFill/>
          </a:ln>
          <a:effectLst>
            <a:outerShdw blurRad="304800" dist="508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85AEA52D-0CD6-21E0-5777-2F16DC4C910A}"/>
              </a:ext>
              <a:ext uri="{C183D7F6-B498-43B3-948B-1728B52AA6E4}">
                <adec:decorative xmlns:adec="http://schemas.microsoft.com/office/drawing/2017/decorative" val="1"/>
              </a:ext>
            </a:extLst>
          </p:cNvPr>
          <p:cNvSpPr/>
          <p:nvPr/>
        </p:nvSpPr>
        <p:spPr>
          <a:xfrm>
            <a:off x="15767" y="0"/>
            <a:ext cx="6584949" cy="6858000"/>
          </a:xfrm>
          <a:prstGeom prst="rect">
            <a:avLst/>
          </a:prstGeom>
          <a:ln>
            <a:noFill/>
          </a:ln>
          <a:effectLst>
            <a:outerShdw blurRad="457200" dist="76200" sx="96000" sy="96000" algn="t" rotWithShape="0">
              <a:srgbClr val="000000">
                <a:alpha val="1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168896" y="555706"/>
            <a:ext cx="4361688" cy="4049084"/>
          </a:xfrm>
        </p:spPr>
        <p:txBody>
          <a:bodyPr vert="horz" lIns="91440" tIns="45720" rIns="91440" bIns="45720" rtlCol="0" anchor="t">
            <a:normAutofit/>
          </a:bodyPr>
          <a:lstStyle>
            <a:lvl1pPr>
              <a:defRPr lang="en-US" sz="48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168896" y="5298623"/>
            <a:ext cx="4371463" cy="971015"/>
          </a:xfrm>
        </p:spPr>
        <p:txBody>
          <a:bodyPr vert="horz" lIns="91440" tIns="45720" rIns="91440" bIns="45720" rtlCol="0" anchor="ctr">
            <a:normAutofit/>
          </a:bodyPr>
          <a:lstStyle>
            <a:lvl1pPr marL="0" indent="0">
              <a:buNone/>
              <a:defRPr lang="en-US" sz="2000"/>
            </a:lvl1pPr>
          </a:lstStyle>
          <a:p>
            <a:pPr lvl="0"/>
            <a:r>
              <a:rPr lang="en-US"/>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15766" y="0"/>
            <a:ext cx="6663325" cy="6858000"/>
          </a:xfrm>
          <a:blipFill dpi="0" rotWithShape="1">
            <a:blip r:embed="rId2">
              <a:alphaModFix amt="70000"/>
            </a:blip>
            <a:srcRect/>
            <a:stretch>
              <a:fillRect/>
            </a:stretch>
          </a:blipFill>
        </p:spPr>
        <p:txBody>
          <a:bodyPr/>
          <a:lstStyle>
            <a:lvl1pPr marL="0" indent="0">
              <a:buNone/>
              <a:defRPr/>
            </a:lvl1pPr>
          </a:lstStyle>
          <a:p>
            <a:r>
              <a:rPr lang="en-US" dirty="0"/>
              <a:t> </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7168895" y="6397585"/>
            <a:ext cx="1707625" cy="365125"/>
          </a:xfrm>
        </p:spPr>
        <p:txBody>
          <a:bodyPr/>
          <a:lstStyle>
            <a:lvl1pPr>
              <a:defRPr>
                <a:solidFill>
                  <a:schemeClr val="tx1"/>
                </a:solidFill>
                <a:effectLst/>
              </a:defRPr>
            </a:lvl1pPr>
          </a:lstStyle>
          <a:p>
            <a:fld id="{29891205-2E48-438F-8E2D-D4AB8C3C065A}" type="datetime1">
              <a:rPr lang="en-US" smtClean="0"/>
              <a:t>10/7/2025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65380828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461C5781-4169-FC90-2551-F1D73FBC7AA7}"/>
              </a:ext>
              <a:ext uri="{C183D7F6-B498-43B3-948B-1728B52AA6E4}">
                <adec:decorative xmlns:adec="http://schemas.microsoft.com/office/drawing/2017/decorative" val="1"/>
              </a:ext>
            </a:extLst>
          </p:cNvPr>
          <p:cNvSpPr/>
          <p:nvPr/>
        </p:nvSpPr>
        <p:spPr>
          <a:xfrm>
            <a:off x="0" y="1"/>
            <a:ext cx="12192000" cy="3778270"/>
          </a:xfrm>
          <a:prstGeom prst="rect">
            <a:avLst/>
          </a:prstGeom>
          <a:ln>
            <a:noFill/>
          </a:ln>
          <a:effectLst>
            <a:outerShdw blurRad="228600" dist="50800" dir="5400000" sx="97000" sy="97000" algn="t"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200" y="4162318"/>
            <a:ext cx="2953618" cy="2060682"/>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3778270"/>
          </a:xfrm>
          <a:blipFill>
            <a:blip r:embed="rId2">
              <a:alphaModFix amt="70000"/>
            </a:blip>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158015"/>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25DBAE6-5400-4DF5-8C4B-BBB4EE1BC900}" type="datetime1">
              <a:rPr lang="en-US" smtClean="0"/>
              <a:t>10/7/2025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86459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82B848B-B9C7-8732-7DEB-4C1970F465A2}"/>
              </a:ext>
              <a:ext uri="{C183D7F6-B498-43B3-948B-1728B52AA6E4}">
                <adec:decorative xmlns:adec="http://schemas.microsoft.com/office/drawing/2017/decorative" val="1"/>
              </a:ext>
            </a:extLst>
          </p:cNvPr>
          <p:cNvSpPr/>
          <p:nvPr/>
        </p:nvSpPr>
        <p:spPr>
          <a:xfrm>
            <a:off x="0" y="-1"/>
            <a:ext cx="12191999" cy="1347109"/>
          </a:xfrm>
          <a:prstGeom prst="rect">
            <a:avLst/>
          </a:prstGeom>
          <a:ln>
            <a:noFill/>
          </a:ln>
          <a:effectLst>
            <a:outerShdw blurRad="228600" dist="25400" dir="5400000" sx="94000" sy="94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200" y="457200"/>
            <a:ext cx="11128248" cy="524577"/>
          </a:xfrm>
        </p:spPr>
        <p:txBody>
          <a:bodyPr anchor="b"/>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1347108"/>
            <a:ext cx="6831915" cy="5510891"/>
          </a:xfrm>
          <a:blipFill>
            <a:blip r:embed="rId2">
              <a:alphaModFix amt="70000"/>
            </a:blip>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362494" y="1804308"/>
            <a:ext cx="4251960" cy="44256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362494" y="6397586"/>
            <a:ext cx="961699" cy="365125"/>
          </a:xfrm>
        </p:spPr>
        <p:txBody>
          <a:bodyPr/>
          <a:lstStyle/>
          <a:p>
            <a:fld id="{0A184987-775C-414E-A434-6A26397CAAA1}" type="datetime1">
              <a:rPr lang="en-US" smtClean="0"/>
              <a:t>10/7/2025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374138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2655112C-BE7C-E373-6111-176B47FC81A6}"/>
              </a:ext>
              <a:ext uri="{C183D7F6-B498-43B3-948B-1728B52AA6E4}">
                <adec:decorative xmlns:adec="http://schemas.microsoft.com/office/drawing/2017/decorative" val="1"/>
              </a:ext>
            </a:extLst>
          </p:cNvPr>
          <p:cNvSpPr/>
          <p:nvPr/>
        </p:nvSpPr>
        <p:spPr>
          <a:xfrm>
            <a:off x="0" y="0"/>
            <a:ext cx="5586984" cy="6858000"/>
          </a:xfrm>
          <a:prstGeom prst="rect">
            <a:avLst/>
          </a:prstGeom>
          <a:solidFill>
            <a:schemeClr val="bg1"/>
          </a:solidFill>
          <a:ln>
            <a:noFill/>
          </a:ln>
          <a:effectLst>
            <a:outerShdw blurRad="228600" dist="38100" dir="5400000" sx="94000" sy="94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199" y="457200"/>
            <a:ext cx="4482573" cy="1453896"/>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59502" y="2175642"/>
            <a:ext cx="4380271" cy="4124756"/>
          </a:xfrm>
          <a:blipFill>
            <a:blip r:embed="rId2">
              <a:alphaModFix amt="70000"/>
            </a:blip>
            <a:stretch>
              <a:fillRect/>
            </a:stretch>
          </a:blipFill>
        </p:spPr>
        <p:txBody>
          <a:bodyPr/>
          <a:lstStyle>
            <a:lvl1pPr marL="0" indent="0">
              <a:buNone/>
              <a:defRPr/>
            </a:lvl1pPr>
          </a:lstStyle>
          <a:p>
            <a:r>
              <a:rPr lang="en-US" dirty="0"/>
              <a:t> </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FB7A35F-A8C8-4DA9-BE13-530FB142BCA4}" type="datetime1">
              <a:rPr lang="en-US" smtClean="0"/>
              <a:t>10/7/2025</a:t>
            </a:fld>
            <a:endParaRPr lang="en-US"/>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457201"/>
            <a:ext cx="5585925" cy="5875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966466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2655112C-BE7C-E373-6111-176B47FC81A6}"/>
              </a:ext>
              <a:ext uri="{C183D7F6-B498-43B3-948B-1728B52AA6E4}">
                <adec:decorative xmlns:adec="http://schemas.microsoft.com/office/drawing/2017/decorative" val="1"/>
              </a:ext>
            </a:extLst>
          </p:cNvPr>
          <p:cNvSpPr/>
          <p:nvPr/>
        </p:nvSpPr>
        <p:spPr>
          <a:xfrm>
            <a:off x="-1" y="0"/>
            <a:ext cx="5584207" cy="6858000"/>
          </a:xfrm>
          <a:prstGeom prst="rect">
            <a:avLst/>
          </a:prstGeom>
          <a:solidFill>
            <a:schemeClr val="bg1"/>
          </a:solidFill>
          <a:ln>
            <a:noFill/>
          </a:ln>
          <a:effectLst>
            <a:outerShdw blurRad="228600" dist="38100" dir="5400000" sx="94000" sy="94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200" y="457200"/>
            <a:ext cx="4380272" cy="1453896"/>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2175642"/>
            <a:ext cx="5584206" cy="4682358"/>
          </a:xfrm>
          <a:blipFill>
            <a:blip r:embed="rId2">
              <a:alphaModFix amt="70000"/>
            </a:blip>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457201"/>
            <a:ext cx="5585925" cy="5875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6096000" y="6397586"/>
            <a:ext cx="2228193" cy="365125"/>
          </a:xfrm>
        </p:spPr>
        <p:txBody>
          <a:bodyPr/>
          <a:lstStyle/>
          <a:p>
            <a:fld id="{2E427443-1453-43D2-A6BE-3418A0D36CD6}" type="datetime1">
              <a:rPr lang="en-US" smtClean="0"/>
              <a:t>10/7/2025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56430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5809B3C-AC74-5DC3-09FA-57A871BE9AD3}"/>
              </a:ext>
              <a:ext uri="{C183D7F6-B498-43B3-948B-1728B52AA6E4}">
                <adec:decorative xmlns:adec="http://schemas.microsoft.com/office/drawing/2017/decorative" val="1"/>
              </a:ext>
            </a:extLst>
          </p:cNvPr>
          <p:cNvSpPr/>
          <p:nvPr/>
        </p:nvSpPr>
        <p:spPr>
          <a:xfrm>
            <a:off x="1" y="-1"/>
            <a:ext cx="4612921" cy="6858001"/>
          </a:xfrm>
          <a:prstGeom prst="rect">
            <a:avLst/>
          </a:prstGeom>
          <a:ln>
            <a:noFill/>
          </a:ln>
          <a:effectLst>
            <a:outerShdw blurRad="228600" dist="25400" dir="5400000" sx="94000" sy="94000" algn="t" rotWithShape="0">
              <a:srgbClr val="000000">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200" y="457200"/>
            <a:ext cx="3815079" cy="1453896"/>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59503" y="2295144"/>
            <a:ext cx="3515063" cy="4005253"/>
          </a:xfrm>
          <a:blipFill>
            <a:blip r:embed="rId2">
              <a:alphaModFix amt="70000"/>
            </a:blip>
            <a:stretch>
              <a:fillRect/>
            </a:stretch>
          </a:blipFill>
        </p:spPr>
        <p:txBody>
          <a:bodyPr/>
          <a:lstStyle>
            <a:lvl1pPr marL="0" indent="0">
              <a:buNone/>
              <a:defRPr/>
            </a:lvl1pPr>
          </a:lstStyle>
          <a:p>
            <a:r>
              <a:rPr lang="en-US" dirty="0"/>
              <a:t> </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1EF4EFF-C2CF-47AD-8F36-4EE8C96E9290}" type="datetime1">
              <a:rPr lang="en-US" smtClean="0"/>
              <a:t>10/7/2025</a:t>
            </a:fld>
            <a:endParaRPr lang="en-US"/>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43500" y="457200"/>
            <a:ext cx="6434138"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6342951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umber Lar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16C637-FAC3-7DF2-CC8F-FE7D220ADEB3}"/>
              </a:ext>
              <a:ext uri="{C183D7F6-B498-43B3-948B-1728B52AA6E4}">
                <adec:decorative xmlns:adec="http://schemas.microsoft.com/office/drawing/2017/decorative" val="1"/>
              </a:ext>
            </a:extLst>
          </p:cNvPr>
          <p:cNvSpPr/>
          <p:nvPr/>
        </p:nvSpPr>
        <p:spPr>
          <a:xfrm>
            <a:off x="1" y="0"/>
            <a:ext cx="8068234" cy="6858000"/>
          </a:xfrm>
          <a:prstGeom prst="rect">
            <a:avLst/>
          </a:prstGeom>
          <a:solidFill>
            <a:schemeClr val="bg1"/>
          </a:solidFill>
          <a:ln>
            <a:noFill/>
          </a:ln>
          <a:effectLst>
            <a:outerShdw blurRad="304800" dist="508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Title 1">
            <a:extLst>
              <a:ext uri="{FF2B5EF4-FFF2-40B4-BE49-F238E27FC236}">
                <a16:creationId xmlns:a16="http://schemas.microsoft.com/office/drawing/2014/main" id="{8F12B57A-5AF8-8EF0-32CC-A60A2FCCA442}"/>
              </a:ext>
            </a:extLst>
          </p:cNvPr>
          <p:cNvSpPr>
            <a:spLocks noGrp="1"/>
          </p:cNvSpPr>
          <p:nvPr>
            <p:ph type="title"/>
          </p:nvPr>
        </p:nvSpPr>
        <p:spPr>
          <a:xfrm>
            <a:off x="8513064" y="1490472"/>
            <a:ext cx="3191256" cy="3886200"/>
          </a:xfrm>
        </p:spPr>
        <p:txBody>
          <a:bodyPr anchor="ctr">
            <a:normAutofit/>
          </a:bodyPr>
          <a:lstStyle>
            <a:lvl1pPr>
              <a:lnSpc>
                <a:spcPct val="110000"/>
              </a:lnSpc>
              <a:defRPr sz="2800"/>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2EC150EA-B3AC-0583-FF59-664CCE07E947}"/>
              </a:ext>
            </a:extLst>
          </p:cNvPr>
          <p:cNvSpPr>
            <a:spLocks noGrp="1"/>
          </p:cNvSpPr>
          <p:nvPr>
            <p:ph sz="quarter" idx="13" hasCustomPrompt="1"/>
          </p:nvPr>
        </p:nvSpPr>
        <p:spPr>
          <a:xfrm>
            <a:off x="457200" y="1078992"/>
            <a:ext cx="7068312" cy="4709160"/>
          </a:xfrm>
        </p:spPr>
        <p:txBody>
          <a:bodyPr anchor="ctr">
            <a:normAutofit/>
          </a:bodyPr>
          <a:lstStyle>
            <a:lvl1pPr marL="0" indent="0" algn="ctr">
              <a:lnSpc>
                <a:spcPct val="90000"/>
              </a:lnSpc>
              <a:buNone/>
              <a:defRPr sz="22500">
                <a:solidFill>
                  <a:schemeClr val="accent1"/>
                </a:solidFill>
              </a:defRPr>
            </a:lvl1pPr>
          </a:lstStyle>
          <a:p>
            <a:pPr lvl="0"/>
            <a:r>
              <a:rPr lang="en-US" dirty="0"/>
              <a:t>##%</a:t>
            </a:r>
          </a:p>
        </p:txBody>
      </p:sp>
      <p:sp>
        <p:nvSpPr>
          <p:cNvPr id="3" name="Date Placeholder 2">
            <a:extLst>
              <a:ext uri="{FF2B5EF4-FFF2-40B4-BE49-F238E27FC236}">
                <a16:creationId xmlns:a16="http://schemas.microsoft.com/office/drawing/2014/main" id="{14E54E3B-6896-DB25-3CE5-508BA2AF4BCB}"/>
              </a:ext>
            </a:extLst>
          </p:cNvPr>
          <p:cNvSpPr>
            <a:spLocks noGrp="1"/>
          </p:cNvSpPr>
          <p:nvPr>
            <p:ph type="dt" sz="half" idx="10"/>
          </p:nvPr>
        </p:nvSpPr>
        <p:spPr/>
        <p:txBody>
          <a:bodyPr/>
          <a:lstStyle/>
          <a:p>
            <a:fld id="{4F8A6790-75BA-414B-8318-2A9AAE2CCA04}" type="datetime1">
              <a:rPr lang="en-US" smtClean="0"/>
              <a:t>10/7/2025</a:t>
            </a:fld>
            <a:endParaRPr lang="en-US"/>
          </a:p>
        </p:txBody>
      </p:sp>
      <p:sp>
        <p:nvSpPr>
          <p:cNvPr id="4" name="Footer Placeholder 3">
            <a:extLst>
              <a:ext uri="{FF2B5EF4-FFF2-40B4-BE49-F238E27FC236}">
                <a16:creationId xmlns:a16="http://schemas.microsoft.com/office/drawing/2014/main" id="{945F8CBA-49FB-D90D-DFD0-9B5213A6557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429D571-ECED-7C02-93F2-7A94DE270319}"/>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6955034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Number Large 2">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840E309F-AAB7-BC84-BA3D-1B758FB35CCC}"/>
              </a:ext>
              <a:ext uri="{C183D7F6-B498-43B3-948B-1728B52AA6E4}">
                <adec:decorative xmlns:adec="http://schemas.microsoft.com/office/drawing/2017/decorative" val="1"/>
              </a:ext>
            </a:extLst>
          </p:cNvPr>
          <p:cNvSpPr/>
          <p:nvPr/>
        </p:nvSpPr>
        <p:spPr>
          <a:xfrm>
            <a:off x="1" y="0"/>
            <a:ext cx="12191999" cy="4939393"/>
          </a:xfrm>
          <a:prstGeom prst="rect">
            <a:avLst/>
          </a:prstGeom>
          <a:ln>
            <a:noFill/>
          </a:ln>
          <a:effectLst>
            <a:outerShdw blurRad="304800" dist="508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12B57A-5AF8-8EF0-32CC-A60A2FCCA442}"/>
              </a:ext>
            </a:extLst>
          </p:cNvPr>
          <p:cNvSpPr>
            <a:spLocks noGrp="1"/>
          </p:cNvSpPr>
          <p:nvPr>
            <p:ph type="title"/>
          </p:nvPr>
        </p:nvSpPr>
        <p:spPr>
          <a:xfrm>
            <a:off x="1225296" y="5202936"/>
            <a:ext cx="9738360" cy="1152144"/>
          </a:xfrm>
        </p:spPr>
        <p:txBody>
          <a:bodyPr anchor="ctr">
            <a:normAutofit/>
          </a:bodyPr>
          <a:lstStyle>
            <a:lvl1pPr algn="ctr">
              <a:lnSpc>
                <a:spcPct val="110000"/>
              </a:lnSpc>
              <a:defRPr sz="2800"/>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2EC150EA-B3AC-0583-FF59-664CCE07E947}"/>
              </a:ext>
            </a:extLst>
          </p:cNvPr>
          <p:cNvSpPr>
            <a:spLocks noGrp="1"/>
          </p:cNvSpPr>
          <p:nvPr>
            <p:ph sz="quarter" idx="13" hasCustomPrompt="1"/>
          </p:nvPr>
        </p:nvSpPr>
        <p:spPr>
          <a:xfrm>
            <a:off x="822960" y="676656"/>
            <a:ext cx="10543032" cy="3675888"/>
          </a:xfrm>
        </p:spPr>
        <p:txBody>
          <a:bodyPr anchor="b">
            <a:normAutofit/>
          </a:bodyPr>
          <a:lstStyle>
            <a:lvl1pPr marL="0" indent="0" algn="ctr">
              <a:lnSpc>
                <a:spcPct val="90000"/>
              </a:lnSpc>
              <a:buNone/>
              <a:defRPr sz="23200">
                <a:solidFill>
                  <a:schemeClr val="accent1"/>
                </a:solidFill>
              </a:defRPr>
            </a:lvl1pPr>
          </a:lstStyle>
          <a:p>
            <a:pPr lvl="0"/>
            <a:r>
              <a:rPr lang="en-US" dirty="0"/>
              <a:t>##%</a:t>
            </a:r>
          </a:p>
        </p:txBody>
      </p:sp>
      <p:sp>
        <p:nvSpPr>
          <p:cNvPr id="3" name="Date Placeholder 2">
            <a:extLst>
              <a:ext uri="{FF2B5EF4-FFF2-40B4-BE49-F238E27FC236}">
                <a16:creationId xmlns:a16="http://schemas.microsoft.com/office/drawing/2014/main" id="{14E54E3B-6896-DB25-3CE5-508BA2AF4BCB}"/>
              </a:ext>
            </a:extLst>
          </p:cNvPr>
          <p:cNvSpPr>
            <a:spLocks noGrp="1"/>
          </p:cNvSpPr>
          <p:nvPr>
            <p:ph type="dt" sz="half" idx="10"/>
          </p:nvPr>
        </p:nvSpPr>
        <p:spPr/>
        <p:txBody>
          <a:bodyPr/>
          <a:lstStyle/>
          <a:p>
            <a:fld id="{A7207974-E5D4-4A20-A93A-AE6E2A45EC40}" type="datetime1">
              <a:rPr lang="en-US" smtClean="0"/>
              <a:t>10/7/2025</a:t>
            </a:fld>
            <a:endParaRPr lang="en-US"/>
          </a:p>
        </p:txBody>
      </p:sp>
      <p:sp>
        <p:nvSpPr>
          <p:cNvPr id="4" name="Footer Placeholder 3">
            <a:extLst>
              <a:ext uri="{FF2B5EF4-FFF2-40B4-BE49-F238E27FC236}">
                <a16:creationId xmlns:a16="http://schemas.microsoft.com/office/drawing/2014/main" id="{945F8CBA-49FB-D90D-DFD0-9B5213A6557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429D571-ECED-7C02-93F2-7A94DE270319}"/>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4908079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Number Larg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DFEE4E-D15F-E3E3-4D23-B7EF7744FFDB}"/>
              </a:ext>
            </a:extLst>
          </p:cNvPr>
          <p:cNvSpPr/>
          <p:nvPr/>
        </p:nvSpPr>
        <p:spPr>
          <a:xfrm>
            <a:off x="0" y="4939392"/>
            <a:ext cx="12192000" cy="1918607"/>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12B57A-5AF8-8EF0-32CC-A60A2FCCA442}"/>
              </a:ext>
            </a:extLst>
          </p:cNvPr>
          <p:cNvSpPr>
            <a:spLocks noGrp="1"/>
          </p:cNvSpPr>
          <p:nvPr>
            <p:ph type="title"/>
          </p:nvPr>
        </p:nvSpPr>
        <p:spPr>
          <a:xfrm>
            <a:off x="1225296" y="5321808"/>
            <a:ext cx="9738360" cy="1152144"/>
          </a:xfrm>
        </p:spPr>
        <p:txBody>
          <a:bodyPr anchor="ctr">
            <a:normAutofit/>
          </a:bodyPr>
          <a:lstStyle>
            <a:lvl1pPr algn="ctr">
              <a:lnSpc>
                <a:spcPct val="110000"/>
              </a:lnSpc>
              <a:defRPr sz="2800">
                <a:solidFill>
                  <a:schemeClr val="bg1"/>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2EC150EA-B3AC-0583-FF59-664CCE07E947}"/>
              </a:ext>
            </a:extLst>
          </p:cNvPr>
          <p:cNvSpPr>
            <a:spLocks noGrp="1"/>
          </p:cNvSpPr>
          <p:nvPr>
            <p:ph sz="quarter" idx="13" hasCustomPrompt="1"/>
          </p:nvPr>
        </p:nvSpPr>
        <p:spPr>
          <a:xfrm>
            <a:off x="822960" y="676656"/>
            <a:ext cx="10543032" cy="3675888"/>
          </a:xfrm>
        </p:spPr>
        <p:txBody>
          <a:bodyPr anchor="b">
            <a:normAutofit/>
          </a:bodyPr>
          <a:lstStyle>
            <a:lvl1pPr marL="0" indent="0" algn="ctr">
              <a:lnSpc>
                <a:spcPct val="90000"/>
              </a:lnSpc>
              <a:buNone/>
              <a:defRPr sz="23200">
                <a:solidFill>
                  <a:schemeClr val="tx2"/>
                </a:solidFill>
              </a:defRPr>
            </a:lvl1pPr>
          </a:lstStyle>
          <a:p>
            <a:pPr lvl="0"/>
            <a:r>
              <a:rPr lang="en-US" dirty="0"/>
              <a:t>##%</a:t>
            </a:r>
          </a:p>
        </p:txBody>
      </p:sp>
      <p:sp>
        <p:nvSpPr>
          <p:cNvPr id="3" name="Date Placeholder 2">
            <a:extLst>
              <a:ext uri="{FF2B5EF4-FFF2-40B4-BE49-F238E27FC236}">
                <a16:creationId xmlns:a16="http://schemas.microsoft.com/office/drawing/2014/main" id="{14E54E3B-6896-DB25-3CE5-508BA2AF4BCB}"/>
              </a:ext>
            </a:extLst>
          </p:cNvPr>
          <p:cNvSpPr>
            <a:spLocks noGrp="1"/>
          </p:cNvSpPr>
          <p:nvPr>
            <p:ph type="dt" sz="half" idx="10"/>
          </p:nvPr>
        </p:nvSpPr>
        <p:spPr/>
        <p:txBody>
          <a:bodyPr/>
          <a:lstStyle>
            <a:lvl1pPr>
              <a:defRPr>
                <a:solidFill>
                  <a:schemeClr val="bg1"/>
                </a:solidFill>
              </a:defRPr>
            </a:lvl1pPr>
          </a:lstStyle>
          <a:p>
            <a:fld id="{48B62F48-34F7-4906-AB1E-DB67FF6A62C8}" type="datetime1">
              <a:rPr lang="en-US" smtClean="0"/>
              <a:t>10/7/2025</a:t>
            </a:fld>
            <a:endParaRPr lang="en-US"/>
          </a:p>
        </p:txBody>
      </p:sp>
      <p:sp>
        <p:nvSpPr>
          <p:cNvPr id="4" name="Footer Placeholder 3">
            <a:extLst>
              <a:ext uri="{FF2B5EF4-FFF2-40B4-BE49-F238E27FC236}">
                <a16:creationId xmlns:a16="http://schemas.microsoft.com/office/drawing/2014/main" id="{945F8CBA-49FB-D90D-DFD0-9B5213A65574}"/>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5" name="Slide Number Placeholder 4">
            <a:extLst>
              <a:ext uri="{FF2B5EF4-FFF2-40B4-BE49-F238E27FC236}">
                <a16:creationId xmlns:a16="http://schemas.microsoft.com/office/drawing/2014/main" id="{1429D571-ECED-7C02-93F2-7A94DE270319}"/>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780622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Statem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19864DF-9848-D6C8-9258-3A5CE47778FD}"/>
              </a:ext>
              <a:ext uri="{C183D7F6-B498-43B3-948B-1728B52AA6E4}">
                <adec:decorative xmlns:adec="http://schemas.microsoft.com/office/drawing/2017/decorative" val="1"/>
              </a:ext>
            </a:extLst>
          </p:cNvPr>
          <p:cNvSpPr/>
          <p:nvPr/>
        </p:nvSpPr>
        <p:spPr>
          <a:xfrm>
            <a:off x="-18907" y="0"/>
            <a:ext cx="9039922" cy="6858000"/>
          </a:xfrm>
          <a:prstGeom prst="rect">
            <a:avLst/>
          </a:prstGeom>
          <a:solidFill>
            <a:schemeClr val="bg1"/>
          </a:solidFill>
          <a:ln>
            <a:noFill/>
          </a:ln>
          <a:effectLst>
            <a:outerShdw blurRad="368300" dist="63500" dir="5400000" sx="97000" sy="97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lvl1pPr>
              <a:defRPr>
                <a:solidFill>
                  <a:schemeClr val="tx2"/>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57200" y="417786"/>
            <a:ext cx="7811814" cy="5478517"/>
          </a:xfrm>
        </p:spPr>
        <p:txBody>
          <a:bodyPr anchor="t">
            <a:normAutofit/>
          </a:bodyPr>
          <a:lstStyle>
            <a:lvl1pPr marL="0" indent="0">
              <a:lnSpc>
                <a:spcPct val="100000"/>
              </a:lnSpc>
              <a:buNone/>
              <a:defRPr sz="5400" b="0">
                <a:solidFill>
                  <a:schemeClr val="tx2"/>
                </a:solidFill>
              </a:defRPr>
            </a:lvl1pPr>
            <a:lvl2pPr marL="228600" indent="0">
              <a:lnSpc>
                <a:spcPct val="100000"/>
              </a:lnSpc>
              <a:buNone/>
              <a:defRPr sz="4800" b="0">
                <a:solidFill>
                  <a:schemeClr val="tx2"/>
                </a:solidFill>
              </a:defRPr>
            </a:lvl2pPr>
            <a:lvl3pPr marL="457200" indent="0">
              <a:lnSpc>
                <a:spcPct val="100000"/>
              </a:lnSpc>
              <a:buNone/>
              <a:defRPr sz="4400" b="0">
                <a:solidFill>
                  <a:schemeClr val="tx2"/>
                </a:solidFill>
              </a:defRPr>
            </a:lvl3pPr>
            <a:lvl4pPr marL="685800" indent="0">
              <a:lnSpc>
                <a:spcPct val="100000"/>
              </a:lnSpc>
              <a:buNone/>
              <a:defRPr sz="4000" b="0">
                <a:solidFill>
                  <a:schemeClr val="tx2"/>
                </a:solidFill>
              </a:defRPr>
            </a:lvl4pPr>
            <a:lvl5pPr marL="914400" indent="0">
              <a:lnSpc>
                <a:spcPct val="100000"/>
              </a:lnSpc>
              <a:buNone/>
              <a:defRPr sz="3600" b="0">
                <a:solidFill>
                  <a:schemeClr val="tx2"/>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tx2"/>
                </a:solidFill>
              </a:defRPr>
            </a:lvl1pPr>
          </a:lstStyle>
          <a:p>
            <a:fld id="{B60EF676-3A05-40A6-B180-72322A5ACAD8}" type="datetime1">
              <a:rPr lang="en-US" smtClean="0"/>
              <a:t>10/7/2025</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9572351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57199" y="1929384"/>
            <a:ext cx="8421625" cy="4142232"/>
          </a:xfrm>
        </p:spPr>
        <p:txBody>
          <a:bodyPr anchor="b">
            <a:normAutofit/>
          </a:bodyPr>
          <a:lstStyle>
            <a:lvl1pPr marL="0" indent="0">
              <a:lnSpc>
                <a:spcPct val="100000"/>
              </a:lnSpc>
              <a:buNone/>
              <a:defRPr sz="5000" b="1">
                <a:solidFill>
                  <a:schemeClr val="accent1"/>
                </a:solidFill>
              </a:defRPr>
            </a:lvl1pPr>
            <a:lvl2pPr marL="228600" indent="0">
              <a:lnSpc>
                <a:spcPct val="100000"/>
              </a:lnSpc>
              <a:buNone/>
              <a:defRPr sz="4400" b="1">
                <a:solidFill>
                  <a:schemeClr val="accent1"/>
                </a:solidFill>
              </a:defRPr>
            </a:lvl2pPr>
            <a:lvl3pPr marL="457200" indent="0">
              <a:lnSpc>
                <a:spcPct val="100000"/>
              </a:lnSpc>
              <a:buNone/>
              <a:defRPr sz="4000" b="1">
                <a:solidFill>
                  <a:schemeClr val="accent1"/>
                </a:solidFill>
              </a:defRPr>
            </a:lvl3pPr>
            <a:lvl4pPr marL="685800" indent="0">
              <a:lnSpc>
                <a:spcPct val="100000"/>
              </a:lnSpc>
              <a:buNone/>
              <a:defRPr sz="3600" b="1">
                <a:solidFill>
                  <a:schemeClr val="accent1"/>
                </a:solidFill>
              </a:defRPr>
            </a:lvl4pPr>
            <a:lvl5pPr marL="914400" indent="0">
              <a:lnSpc>
                <a:spcPct val="100000"/>
              </a:lnSpc>
              <a:buNone/>
              <a:defRPr sz="3200" b="1">
                <a:solidFill>
                  <a:schemeClr val="accent1"/>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B90933F6-6BEC-43B7-8100-A475DA47F46D}" type="datetime1">
              <a:rPr lang="en-US" smtClean="0"/>
              <a:t>10/7/2025</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3378848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Picture 3">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49B523C6-1C5C-6DE8-4A3F-21360DF86013}"/>
              </a:ext>
              <a:ext uri="{C183D7F6-B498-43B3-948B-1728B52AA6E4}">
                <adec:decorative xmlns:adec="http://schemas.microsoft.com/office/drawing/2017/decorative" val="1"/>
              </a:ext>
            </a:extLst>
          </p:cNvPr>
          <p:cNvSpPr/>
          <p:nvPr/>
        </p:nvSpPr>
        <p:spPr>
          <a:xfrm>
            <a:off x="2" y="0"/>
            <a:ext cx="5059528" cy="4939393"/>
          </a:xfrm>
          <a:prstGeom prst="rect">
            <a:avLst/>
          </a:prstGeom>
          <a:ln>
            <a:noFill/>
          </a:ln>
          <a:effectLst>
            <a:outerShdw blurRad="304800" dist="508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57200" y="457200"/>
            <a:ext cx="4025153" cy="3739896"/>
          </a:xfrm>
        </p:spPr>
        <p:txBody>
          <a:bodyPr vert="horz" lIns="91440" tIns="45720" rIns="91440" bIns="45720" rtlCol="0" anchor="t">
            <a:normAutofit/>
          </a:bodyPr>
          <a:lstStyle>
            <a:lvl1pPr>
              <a:defRPr lang="en-US" sz="44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57200" y="5332780"/>
            <a:ext cx="4025153" cy="1016813"/>
          </a:xfrm>
        </p:spPr>
        <p:txBody>
          <a:bodyPr vert="horz" lIns="91440" tIns="45720" rIns="91440" bIns="45720" rtlCol="0" anchor="ctr">
            <a:normAutofit/>
          </a:bodyPr>
          <a:lstStyle>
            <a:lvl1pPr marL="0" indent="0">
              <a:buNone/>
              <a:defRPr lang="en-US" sz="2000" dirty="0"/>
            </a:lvl1pPr>
          </a:lstStyle>
          <a:p>
            <a:pPr lvl="0"/>
            <a:r>
              <a:rPr lang="en-US"/>
              <a:t>Click to edit Master subtitle style</a:t>
            </a:r>
            <a:endParaRPr lang="en-US" dirty="0"/>
          </a:p>
        </p:txBody>
      </p:sp>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a:off x="457200" y="6396802"/>
            <a:ext cx="1631737" cy="365125"/>
          </a:xfrm>
        </p:spPr>
        <p:txBody>
          <a:bodyPr/>
          <a:lstStyle/>
          <a:p>
            <a:fld id="{D5F03827-1D21-4134-AE54-D5524D64DCEC}" type="datetime1">
              <a:rPr lang="en-US" smtClean="0"/>
              <a:t>10/7/2025</a:t>
            </a:fld>
            <a:endParaRPr lang="en-US"/>
          </a:p>
        </p:txBody>
      </p: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a:off x="1963428" y="6396802"/>
            <a:ext cx="2540857" cy="365125"/>
          </a:xfrm>
        </p:spPr>
        <p:txBody>
          <a:bodyPr/>
          <a:lstStyle/>
          <a:p>
            <a:r>
              <a:rPr lang="en-US"/>
              <a:t>Sample Footer Text</a:t>
            </a:r>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4519970" y="6396802"/>
            <a:ext cx="539560" cy="365125"/>
          </a:xfrm>
        </p:spPr>
        <p:txBody>
          <a:bodyPr/>
          <a:lstStyle/>
          <a:p>
            <a:fld id="{CC057153-B650-4DEB-B370-79DDCFDCE934}" type="slidenum">
              <a:rPr lang="en-US" smtClean="0"/>
              <a:t>‹#›</a:t>
            </a:fld>
            <a:endParaRPr lang="en-US"/>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5029201" y="0"/>
            <a:ext cx="7162800" cy="6858000"/>
          </a:xfrm>
          <a:blipFill dpi="0" rotWithShape="1">
            <a:blip r:embed="rId2">
              <a:alphaModFix amt="70000"/>
            </a:blip>
            <a:srcRect/>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58831926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Statement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lvl1pPr>
              <a:defRPr>
                <a:solidFill>
                  <a:schemeClr val="bg2"/>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57199" y="1929384"/>
            <a:ext cx="8421625" cy="4142232"/>
          </a:xfrm>
        </p:spPr>
        <p:txBody>
          <a:bodyPr anchor="b">
            <a:normAutofit/>
          </a:bodyPr>
          <a:lstStyle>
            <a:lvl1pPr marL="0" indent="0">
              <a:lnSpc>
                <a:spcPct val="100000"/>
              </a:lnSpc>
              <a:buNone/>
              <a:defRPr sz="5000" b="1">
                <a:solidFill>
                  <a:schemeClr val="tx1"/>
                </a:solidFill>
              </a:defRPr>
            </a:lvl1pPr>
            <a:lvl2pPr marL="228600" indent="0">
              <a:lnSpc>
                <a:spcPct val="100000"/>
              </a:lnSpc>
              <a:buNone/>
              <a:defRPr sz="4400" b="1">
                <a:solidFill>
                  <a:schemeClr val="tx1"/>
                </a:solidFill>
              </a:defRPr>
            </a:lvl2pPr>
            <a:lvl3pPr marL="457200" indent="0">
              <a:lnSpc>
                <a:spcPct val="100000"/>
              </a:lnSpc>
              <a:buNone/>
              <a:defRPr sz="4000" b="1">
                <a:solidFill>
                  <a:schemeClr val="tx1"/>
                </a:solidFill>
              </a:defRPr>
            </a:lvl3pPr>
            <a:lvl4pPr marL="685800" indent="0">
              <a:lnSpc>
                <a:spcPct val="100000"/>
              </a:lnSpc>
              <a:buNone/>
              <a:defRPr sz="3600" b="1">
                <a:solidFill>
                  <a:schemeClr val="tx1"/>
                </a:solidFill>
              </a:defRPr>
            </a:lvl4pPr>
            <a:lvl5pPr marL="914400" indent="0">
              <a:lnSpc>
                <a:spcPct val="100000"/>
              </a:lnSpc>
              <a:buNone/>
              <a:defRPr sz="3200" b="1">
                <a:solidFill>
                  <a:schemeClr val="tx1"/>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tx1"/>
                </a:solidFill>
              </a:defRPr>
            </a:lvl1pPr>
          </a:lstStyle>
          <a:p>
            <a:fld id="{AE38DC96-A184-437F-B9D7-7C48236B62EE}" type="datetime1">
              <a:rPr lang="en-US" smtClean="0"/>
              <a:t>10/7/2025</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163413926"/>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88044ED-5E9D-7194-BECA-3B3CCEF31AFB}"/>
              </a:ext>
              <a:ext uri="{C183D7F6-B498-43B3-948B-1728B52AA6E4}">
                <adec:decorative xmlns:adec="http://schemas.microsoft.com/office/drawing/2017/decorative" val="1"/>
              </a:ext>
            </a:extLst>
          </p:cNvPr>
          <p:cNvSpPr/>
          <p:nvPr/>
        </p:nvSpPr>
        <p:spPr>
          <a:xfrm>
            <a:off x="1" y="0"/>
            <a:ext cx="12191999" cy="4939393"/>
          </a:xfrm>
          <a:prstGeom prst="rect">
            <a:avLst/>
          </a:prstGeom>
          <a:ln>
            <a:noFill/>
          </a:ln>
          <a:effectLst>
            <a:outerShdw blurRad="304800" dist="508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BDC66A-C0BD-2A7E-C00B-2DB0DFCFA704}"/>
              </a:ext>
            </a:extLst>
          </p:cNvPr>
          <p:cNvSpPr>
            <a:spLocks noGrp="1"/>
          </p:cNvSpPr>
          <p:nvPr>
            <p:ph type="title" hasCustomPrompt="1"/>
          </p:nvPr>
        </p:nvSpPr>
        <p:spPr>
          <a:xfrm>
            <a:off x="1518799" y="5592286"/>
            <a:ext cx="9288461" cy="612820"/>
          </a:xfrm>
        </p:spPr>
        <p:txBody>
          <a:bodyPr anchor="ctr">
            <a:normAutofit/>
          </a:bodyPr>
          <a:lstStyle>
            <a:lvl1pPr>
              <a:lnSpc>
                <a:spcPct val="120000"/>
              </a:lnSpc>
              <a:defRPr sz="2200"/>
            </a:lvl1pPr>
          </a:lstStyle>
          <a:p>
            <a:r>
              <a:rPr lang="en-US" dirty="0"/>
              <a:t>Quote Author</a:t>
            </a:r>
          </a:p>
        </p:txBody>
      </p:sp>
      <p:sp>
        <p:nvSpPr>
          <p:cNvPr id="6" name="Content Placeholder 5">
            <a:extLst>
              <a:ext uri="{FF2B5EF4-FFF2-40B4-BE49-F238E27FC236}">
                <a16:creationId xmlns:a16="http://schemas.microsoft.com/office/drawing/2014/main" id="{D0E101DD-071D-875F-2EFE-1B5F7F94E90B}"/>
              </a:ext>
            </a:extLst>
          </p:cNvPr>
          <p:cNvSpPr>
            <a:spLocks noGrp="1"/>
          </p:cNvSpPr>
          <p:nvPr>
            <p:ph sz="quarter" idx="13" hasCustomPrompt="1"/>
          </p:nvPr>
        </p:nvSpPr>
        <p:spPr>
          <a:xfrm>
            <a:off x="1334073" y="706213"/>
            <a:ext cx="9473188" cy="3526970"/>
          </a:xfrm>
        </p:spPr>
        <p:txBody>
          <a:bodyPr anchor="ctr">
            <a:normAutofit/>
          </a:bodyPr>
          <a:lstStyle>
            <a:lvl1pPr marL="173736" indent="-173736">
              <a:lnSpc>
                <a:spcPct val="100000"/>
              </a:lnSpc>
              <a:buNone/>
              <a:defRPr sz="5400">
                <a:solidFill>
                  <a:schemeClr val="accent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Quote</a:t>
            </a:r>
          </a:p>
        </p:txBody>
      </p:sp>
      <p:sp>
        <p:nvSpPr>
          <p:cNvPr id="3" name="Date Placeholder 2">
            <a:extLst>
              <a:ext uri="{FF2B5EF4-FFF2-40B4-BE49-F238E27FC236}">
                <a16:creationId xmlns:a16="http://schemas.microsoft.com/office/drawing/2014/main" id="{56EC3402-09CE-02D1-1430-5F8B461337BA}"/>
              </a:ext>
            </a:extLst>
          </p:cNvPr>
          <p:cNvSpPr>
            <a:spLocks noGrp="1"/>
          </p:cNvSpPr>
          <p:nvPr>
            <p:ph type="dt" sz="half" idx="10"/>
          </p:nvPr>
        </p:nvSpPr>
        <p:spPr/>
        <p:txBody>
          <a:bodyPr/>
          <a:lstStyle/>
          <a:p>
            <a:fld id="{F56E31BB-E6D8-4FC3-85ED-2E82AF5557ED}" type="datetime1">
              <a:rPr lang="en-US" smtClean="0"/>
              <a:t>10/7/2025</a:t>
            </a:fld>
            <a:endParaRPr lang="en-US"/>
          </a:p>
        </p:txBody>
      </p:sp>
      <p:sp>
        <p:nvSpPr>
          <p:cNvPr id="4" name="Footer Placeholder 3">
            <a:extLst>
              <a:ext uri="{FF2B5EF4-FFF2-40B4-BE49-F238E27FC236}">
                <a16:creationId xmlns:a16="http://schemas.microsoft.com/office/drawing/2014/main" id="{50A1E84E-4052-C573-9A98-749E34E1025D}"/>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52975E38-B7A2-CB8F-C4CD-E2DC374D404B}"/>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31618569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2">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88044ED-5E9D-7194-BECA-3B3CCEF31AFB}"/>
              </a:ext>
              <a:ext uri="{C183D7F6-B498-43B3-948B-1728B52AA6E4}">
                <adec:decorative xmlns:adec="http://schemas.microsoft.com/office/drawing/2017/decorative" val="1"/>
              </a:ext>
            </a:extLst>
          </p:cNvPr>
          <p:cNvSpPr/>
          <p:nvPr/>
        </p:nvSpPr>
        <p:spPr>
          <a:xfrm>
            <a:off x="1" y="0"/>
            <a:ext cx="12191999" cy="4939393"/>
          </a:xfrm>
          <a:prstGeom prst="rect">
            <a:avLst/>
          </a:prstGeom>
          <a:ln>
            <a:noFill/>
          </a:ln>
          <a:effectLst>
            <a:outerShdw blurRad="304800" dist="508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BDC66A-C0BD-2A7E-C00B-2DB0DFCFA704}"/>
              </a:ext>
            </a:extLst>
          </p:cNvPr>
          <p:cNvSpPr>
            <a:spLocks noGrp="1"/>
          </p:cNvSpPr>
          <p:nvPr>
            <p:ph type="title" hasCustomPrompt="1"/>
          </p:nvPr>
        </p:nvSpPr>
        <p:spPr>
          <a:xfrm>
            <a:off x="603504" y="5522976"/>
            <a:ext cx="8970264" cy="758952"/>
          </a:xfrm>
        </p:spPr>
        <p:txBody>
          <a:bodyPr anchor="ctr">
            <a:normAutofit/>
          </a:bodyPr>
          <a:lstStyle>
            <a:lvl1pPr>
              <a:lnSpc>
                <a:spcPct val="120000"/>
              </a:lnSpc>
              <a:defRPr sz="2200" b="1">
                <a:solidFill>
                  <a:schemeClr val="accent1"/>
                </a:solidFill>
              </a:defRPr>
            </a:lvl1pPr>
          </a:lstStyle>
          <a:p>
            <a:r>
              <a:rPr lang="en-US" dirty="0"/>
              <a:t>Quote Author</a:t>
            </a:r>
          </a:p>
        </p:txBody>
      </p:sp>
      <p:sp>
        <p:nvSpPr>
          <p:cNvPr id="6" name="Content Placeholder 5">
            <a:extLst>
              <a:ext uri="{FF2B5EF4-FFF2-40B4-BE49-F238E27FC236}">
                <a16:creationId xmlns:a16="http://schemas.microsoft.com/office/drawing/2014/main" id="{D0E101DD-071D-875F-2EFE-1B5F7F94E90B}"/>
              </a:ext>
            </a:extLst>
          </p:cNvPr>
          <p:cNvSpPr>
            <a:spLocks noGrp="1"/>
          </p:cNvSpPr>
          <p:nvPr>
            <p:ph sz="quarter" idx="13" hasCustomPrompt="1"/>
          </p:nvPr>
        </p:nvSpPr>
        <p:spPr>
          <a:xfrm>
            <a:off x="457200" y="493776"/>
            <a:ext cx="9116568" cy="3785616"/>
          </a:xfrm>
        </p:spPr>
        <p:txBody>
          <a:bodyPr anchor="t">
            <a:normAutofit/>
          </a:bodyPr>
          <a:lstStyle>
            <a:lvl1pPr marL="173736" indent="-173736">
              <a:lnSpc>
                <a:spcPct val="100000"/>
              </a:lnSpc>
              <a:buNone/>
              <a:defRPr sz="4400">
                <a:solidFill>
                  <a:schemeClr val="tx2"/>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Quote</a:t>
            </a:r>
          </a:p>
        </p:txBody>
      </p:sp>
      <p:sp>
        <p:nvSpPr>
          <p:cNvPr id="3" name="Date Placeholder 2">
            <a:extLst>
              <a:ext uri="{FF2B5EF4-FFF2-40B4-BE49-F238E27FC236}">
                <a16:creationId xmlns:a16="http://schemas.microsoft.com/office/drawing/2014/main" id="{56EC3402-09CE-02D1-1430-5F8B461337BA}"/>
              </a:ext>
            </a:extLst>
          </p:cNvPr>
          <p:cNvSpPr>
            <a:spLocks noGrp="1"/>
          </p:cNvSpPr>
          <p:nvPr>
            <p:ph type="dt" sz="half" idx="10"/>
          </p:nvPr>
        </p:nvSpPr>
        <p:spPr/>
        <p:txBody>
          <a:bodyPr/>
          <a:lstStyle/>
          <a:p>
            <a:fld id="{E1D0B44A-3E31-40DB-9C1C-EA37B8CF3D29}" type="datetime1">
              <a:rPr lang="en-US" smtClean="0"/>
              <a:t>10/7/2025</a:t>
            </a:fld>
            <a:endParaRPr lang="en-US"/>
          </a:p>
        </p:txBody>
      </p:sp>
      <p:sp>
        <p:nvSpPr>
          <p:cNvPr id="4" name="Footer Placeholder 3">
            <a:extLst>
              <a:ext uri="{FF2B5EF4-FFF2-40B4-BE49-F238E27FC236}">
                <a16:creationId xmlns:a16="http://schemas.microsoft.com/office/drawing/2014/main" id="{50A1E84E-4052-C573-9A98-749E34E1025D}"/>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52975E38-B7A2-CB8F-C4CD-E2DC374D404B}"/>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726751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Quote 3">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DC66A-C0BD-2A7E-C00B-2DB0DFCFA704}"/>
              </a:ext>
            </a:extLst>
          </p:cNvPr>
          <p:cNvSpPr>
            <a:spLocks noGrp="1"/>
          </p:cNvSpPr>
          <p:nvPr>
            <p:ph type="title" hasCustomPrompt="1"/>
          </p:nvPr>
        </p:nvSpPr>
        <p:spPr>
          <a:xfrm>
            <a:off x="1645920" y="5349240"/>
            <a:ext cx="9125712" cy="466344"/>
          </a:xfrm>
        </p:spPr>
        <p:txBody>
          <a:bodyPr anchor="ctr">
            <a:normAutofit/>
          </a:bodyPr>
          <a:lstStyle>
            <a:lvl1pPr>
              <a:lnSpc>
                <a:spcPct val="120000"/>
              </a:lnSpc>
              <a:defRPr sz="2200" b="1">
                <a:solidFill>
                  <a:schemeClr val="accent1">
                    <a:lumMod val="40000"/>
                    <a:lumOff val="60000"/>
                  </a:schemeClr>
                </a:solidFill>
              </a:defRPr>
            </a:lvl1pPr>
          </a:lstStyle>
          <a:p>
            <a:r>
              <a:rPr lang="en-US" dirty="0"/>
              <a:t>Quote Author</a:t>
            </a:r>
          </a:p>
        </p:txBody>
      </p:sp>
      <p:sp>
        <p:nvSpPr>
          <p:cNvPr id="6" name="Content Placeholder 5">
            <a:extLst>
              <a:ext uri="{FF2B5EF4-FFF2-40B4-BE49-F238E27FC236}">
                <a16:creationId xmlns:a16="http://schemas.microsoft.com/office/drawing/2014/main" id="{D0E101DD-071D-875F-2EFE-1B5F7F94E90B}"/>
              </a:ext>
            </a:extLst>
          </p:cNvPr>
          <p:cNvSpPr>
            <a:spLocks noGrp="1"/>
          </p:cNvSpPr>
          <p:nvPr>
            <p:ph sz="quarter" idx="13" hasCustomPrompt="1"/>
          </p:nvPr>
        </p:nvSpPr>
        <p:spPr>
          <a:xfrm>
            <a:off x="1499616" y="1344168"/>
            <a:ext cx="9272016" cy="3291840"/>
          </a:xfrm>
        </p:spPr>
        <p:txBody>
          <a:bodyPr anchor="ctr">
            <a:normAutofit/>
          </a:bodyPr>
          <a:lstStyle>
            <a:lvl1pPr marL="155448" indent="-155448">
              <a:lnSpc>
                <a:spcPct val="100000"/>
              </a:lnSpc>
              <a:spcBef>
                <a:spcPts val="0"/>
              </a:spcBef>
              <a:buNone/>
              <a:defRPr sz="4000">
                <a:solidFill>
                  <a:schemeClr val="tx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Quote</a:t>
            </a:r>
          </a:p>
        </p:txBody>
      </p:sp>
      <p:sp>
        <p:nvSpPr>
          <p:cNvPr id="3" name="Date Placeholder 2">
            <a:extLst>
              <a:ext uri="{FF2B5EF4-FFF2-40B4-BE49-F238E27FC236}">
                <a16:creationId xmlns:a16="http://schemas.microsoft.com/office/drawing/2014/main" id="{56EC3402-09CE-02D1-1430-5F8B461337BA}"/>
              </a:ext>
            </a:extLst>
          </p:cNvPr>
          <p:cNvSpPr>
            <a:spLocks noGrp="1"/>
          </p:cNvSpPr>
          <p:nvPr>
            <p:ph type="dt" sz="half" idx="10"/>
          </p:nvPr>
        </p:nvSpPr>
        <p:spPr/>
        <p:txBody>
          <a:bodyPr/>
          <a:lstStyle/>
          <a:p>
            <a:fld id="{930C5EF5-452C-4906-9430-46AFA6914090}" type="datetime1">
              <a:rPr lang="en-US" smtClean="0"/>
              <a:t>10/7/2025</a:t>
            </a:fld>
            <a:endParaRPr lang="en-US" dirty="0"/>
          </a:p>
        </p:txBody>
      </p:sp>
      <p:sp>
        <p:nvSpPr>
          <p:cNvPr id="4" name="Footer Placeholder 3">
            <a:extLst>
              <a:ext uri="{FF2B5EF4-FFF2-40B4-BE49-F238E27FC236}">
                <a16:creationId xmlns:a16="http://schemas.microsoft.com/office/drawing/2014/main" id="{50A1E84E-4052-C573-9A98-749E34E1025D}"/>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52975E38-B7A2-CB8F-C4CD-E2DC374D404B}"/>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633693722"/>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26E94611-9B68-3A55-1A34-78D9B5624A62}"/>
              </a:ext>
              <a:ext uri="{C183D7F6-B498-43B3-948B-1728B52AA6E4}">
                <adec:decorative xmlns:adec="http://schemas.microsoft.com/office/drawing/2017/decorative" val="1"/>
              </a:ext>
            </a:extLst>
          </p:cNvPr>
          <p:cNvSpPr/>
          <p:nvPr/>
        </p:nvSpPr>
        <p:spPr>
          <a:xfrm>
            <a:off x="0" y="-1"/>
            <a:ext cx="12191999" cy="1347109"/>
          </a:xfrm>
          <a:prstGeom prst="rect">
            <a:avLst/>
          </a:prstGeom>
          <a:ln>
            <a:noFill/>
          </a:ln>
          <a:effectLst>
            <a:outerShdw blurRad="203200" dist="25400" dir="5400000" sx="93000" sy="93000" algn="t" rotWithShape="0">
              <a:srgbClr val="000000">
                <a:alpha val="1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7198" y="457200"/>
            <a:ext cx="10896601" cy="693682"/>
          </a:xfrm>
        </p:spPr>
        <p:txBody>
          <a:bodyPr anchor="t"/>
          <a:lstStyle/>
          <a:p>
            <a:r>
              <a:rPr lang="en-US"/>
              <a:t>Click to edit Master title style</a:t>
            </a:r>
            <a:endParaRPr lang="en-US" dirty="0"/>
          </a:p>
        </p:txBody>
      </p:sp>
      <p:sp>
        <p:nvSpPr>
          <p:cNvPr id="12" name="Content Placeholder 11">
            <a:extLst>
              <a:ext uri="{FF2B5EF4-FFF2-40B4-BE49-F238E27FC236}">
                <a16:creationId xmlns:a16="http://schemas.microsoft.com/office/drawing/2014/main" id="{F459E97E-8FC7-B733-70B9-149BF8E5673B}"/>
              </a:ext>
            </a:extLst>
          </p:cNvPr>
          <p:cNvSpPr>
            <a:spLocks noGrp="1"/>
          </p:cNvSpPr>
          <p:nvPr>
            <p:ph sz="quarter" idx="15"/>
          </p:nvPr>
        </p:nvSpPr>
        <p:spPr>
          <a:xfrm>
            <a:off x="457200" y="1801813"/>
            <a:ext cx="5184775"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8138CB4F-4B83-4189-07B7-090705EAE731}"/>
              </a:ext>
            </a:extLst>
          </p:cNvPr>
          <p:cNvSpPr>
            <a:spLocks noGrp="1"/>
          </p:cNvSpPr>
          <p:nvPr>
            <p:ph sz="quarter" idx="16"/>
          </p:nvPr>
        </p:nvSpPr>
        <p:spPr>
          <a:xfrm>
            <a:off x="6172200" y="1801813"/>
            <a:ext cx="5181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6C7A8A9E-6014-4EAF-AF8C-DE506112FCE3}" type="datetime1">
              <a:rPr lang="en-US" smtClean="0"/>
              <a:t>10/7/2025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3905531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19884ADE-F00C-2AA5-CD3A-1CBC4D425BFF}"/>
              </a:ext>
              <a:ext uri="{C183D7F6-B498-43B3-948B-1728B52AA6E4}">
                <adec:decorative xmlns:adec="http://schemas.microsoft.com/office/drawing/2017/decorative" val="1"/>
              </a:ext>
            </a:extLst>
          </p:cNvPr>
          <p:cNvSpPr/>
          <p:nvPr/>
        </p:nvSpPr>
        <p:spPr>
          <a:xfrm>
            <a:off x="0" y="-1"/>
            <a:ext cx="12191999" cy="1347109"/>
          </a:xfrm>
          <a:prstGeom prst="rect">
            <a:avLst/>
          </a:prstGeom>
          <a:ln>
            <a:noFill/>
          </a:ln>
          <a:effectLst>
            <a:outerShdw blurRad="215900" dist="25400" dir="5400000" sx="93000" sy="93000" algn="t" rotWithShape="0">
              <a:srgbClr val="000000">
                <a:alpha val="1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57199" y="457201"/>
            <a:ext cx="10898189" cy="693682"/>
          </a:xfrm>
        </p:spPr>
        <p:txBody>
          <a:bodyPr anchor="t"/>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57200" y="1804308"/>
            <a:ext cx="5184648" cy="534033"/>
          </a:xfrm>
        </p:spPr>
        <p:txBody>
          <a:bodyPr anchor="b">
            <a:normAutofit/>
          </a:bodyPr>
          <a:lstStyle>
            <a:lvl1pPr marL="0" indent="0">
              <a:lnSpc>
                <a:spcPct val="90000"/>
              </a:lnSpc>
              <a:buNone/>
              <a:defRPr sz="1800" b="1" cap="all" spc="15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13">
            <a:extLst>
              <a:ext uri="{FF2B5EF4-FFF2-40B4-BE49-F238E27FC236}">
                <a16:creationId xmlns:a16="http://schemas.microsoft.com/office/drawing/2014/main" id="{FF6CC536-A5EA-3E8E-C528-86BFE808AB6A}"/>
              </a:ext>
            </a:extLst>
          </p:cNvPr>
          <p:cNvSpPr>
            <a:spLocks noGrp="1"/>
          </p:cNvSpPr>
          <p:nvPr>
            <p:ph sz="quarter" idx="15"/>
          </p:nvPr>
        </p:nvSpPr>
        <p:spPr>
          <a:xfrm>
            <a:off x="457200" y="2479675"/>
            <a:ext cx="5184775" cy="3856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804308"/>
            <a:ext cx="5183188" cy="534033"/>
          </a:xfrm>
        </p:spPr>
        <p:txBody>
          <a:bodyPr anchor="b">
            <a:normAutofit/>
          </a:bodyPr>
          <a:lstStyle>
            <a:lvl1pPr marL="0" indent="0">
              <a:lnSpc>
                <a:spcPct val="90000"/>
              </a:lnSpc>
              <a:buNone/>
              <a:defRPr sz="1800" b="1" cap="all" spc="15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15">
            <a:extLst>
              <a:ext uri="{FF2B5EF4-FFF2-40B4-BE49-F238E27FC236}">
                <a16:creationId xmlns:a16="http://schemas.microsoft.com/office/drawing/2014/main" id="{168B3863-5AFD-7644-B21D-D6057B97D829}"/>
              </a:ext>
            </a:extLst>
          </p:cNvPr>
          <p:cNvSpPr>
            <a:spLocks noGrp="1"/>
          </p:cNvSpPr>
          <p:nvPr>
            <p:ph sz="quarter" idx="16"/>
          </p:nvPr>
        </p:nvSpPr>
        <p:spPr>
          <a:xfrm>
            <a:off x="6172200" y="2479675"/>
            <a:ext cx="5183188" cy="3854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D7B17D5E-8A79-4DD3-BE13-DF14ED636E04}" type="datetime1">
              <a:rPr lang="en-US" smtClean="0"/>
              <a:t>10/7/2025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9000968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457200" y="457200"/>
            <a:ext cx="10809026" cy="1132258"/>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5A9CCB83-67C0-4146-80A2-38BF8BF923CD}" type="datetime1">
              <a:rPr lang="en-US" smtClean="0"/>
              <a:t>10/7/2025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3547919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358AEF15-3690-448A-9A10-B99AE5FD6247}" type="datetime1">
              <a:rPr lang="en-US" smtClean="0"/>
              <a:t>10/7/2025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8458430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45E2D00-4497-60C5-E8FC-FA83BE12E58E}"/>
              </a:ext>
              <a:ext uri="{C183D7F6-B498-43B3-948B-1728B52AA6E4}">
                <adec:decorative xmlns:adec="http://schemas.microsoft.com/office/drawing/2017/decorative" val="1"/>
              </a:ext>
            </a:extLst>
          </p:cNvPr>
          <p:cNvSpPr/>
          <p:nvPr/>
        </p:nvSpPr>
        <p:spPr>
          <a:xfrm>
            <a:off x="1" y="-2"/>
            <a:ext cx="4604129" cy="6858001"/>
          </a:xfrm>
          <a:prstGeom prst="rect">
            <a:avLst/>
          </a:prstGeom>
          <a:solidFill>
            <a:schemeClr val="bg1"/>
          </a:solidFill>
          <a:ln>
            <a:noFill/>
          </a:ln>
          <a:effectLst>
            <a:outerShdw blurRad="228600" dist="25400" dir="5400000" sx="94000" sy="94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57199" y="457200"/>
            <a:ext cx="3657601" cy="1757505"/>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57199" y="2585544"/>
            <a:ext cx="3657601" cy="3675231"/>
          </a:xfrm>
        </p:spPr>
        <p:txBody>
          <a:bodyPr anchor="b">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457201"/>
            <a:ext cx="6440258" cy="585152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36229EA-0834-493E-B1B3-967EBDB83C2A}" type="datetime1">
              <a:rPr lang="en-US" smtClean="0"/>
              <a:t>10/7/2025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3915405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4FBFB14-839E-7A12-0510-8689D86E6846}"/>
              </a:ext>
              <a:ext uri="{C183D7F6-B498-43B3-948B-1728B52AA6E4}">
                <adec:decorative xmlns:adec="http://schemas.microsoft.com/office/drawing/2017/decorative" val="1"/>
              </a:ext>
            </a:extLst>
          </p:cNvPr>
          <p:cNvSpPr/>
          <p:nvPr/>
        </p:nvSpPr>
        <p:spPr>
          <a:xfrm>
            <a:off x="4605423" y="0"/>
            <a:ext cx="7586578" cy="6858000"/>
          </a:xfrm>
          <a:prstGeom prst="rect">
            <a:avLst/>
          </a:prstGeom>
          <a:solidFill>
            <a:schemeClr val="bg1"/>
          </a:solidFill>
          <a:ln>
            <a:noFill/>
          </a:ln>
          <a:effectLst>
            <a:outerShdw blurRad="228600" dist="25400" dir="5400000" sx="97000" sy="97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57199" y="457200"/>
            <a:ext cx="3688868" cy="2212313"/>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72823" y="2826137"/>
            <a:ext cx="367350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0CF1A882-A300-45C5-B296-61F099B2F728}" type="datetime1">
              <a:rPr lang="en-US" smtClean="0"/>
              <a:t>10/7/2025</a:t>
            </a:fld>
            <a:endParaRPr lang="en-US"/>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hasCustomPrompt="1"/>
          </p:nvPr>
        </p:nvSpPr>
        <p:spPr>
          <a:xfrm>
            <a:off x="5163207" y="557785"/>
            <a:ext cx="6471008" cy="5742430"/>
          </a:xfrm>
          <a:blipFill>
            <a:blip r:embed="rId2">
              <a:alphaModFix amt="70000"/>
            </a:blip>
            <a:stretch>
              <a:fillRect/>
            </a:stretch>
          </a:blipFill>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55852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BE31160-AF08-1CA6-A9BD-8666BB28452A}"/>
              </a:ext>
              <a:ext uri="{C183D7F6-B498-43B3-948B-1728B52AA6E4}">
                <adec:decorative xmlns:adec="http://schemas.microsoft.com/office/drawing/2017/decorative" val="1"/>
              </a:ext>
            </a:extLst>
          </p:cNvPr>
          <p:cNvSpPr/>
          <p:nvPr/>
        </p:nvSpPr>
        <p:spPr>
          <a:xfrm>
            <a:off x="1" y="0"/>
            <a:ext cx="12191999" cy="4939393"/>
          </a:xfrm>
          <a:prstGeom prst="rect">
            <a:avLst/>
          </a:prstGeom>
          <a:ln>
            <a:noFill/>
          </a:ln>
          <a:effectLst>
            <a:outerShdw blurRad="304800" dist="508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49279" y="441434"/>
            <a:ext cx="7638277" cy="3743005"/>
          </a:xfrm>
        </p:spPr>
        <p:txBody>
          <a:bodyPr vert="horz" lIns="91440" tIns="45720" rIns="91440" bIns="45720" rtlCol="0" anchor="t">
            <a:normAutofit/>
          </a:bodyPr>
          <a:lstStyle>
            <a:lvl1pPr>
              <a:defRPr lang="en-US" sz="70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57199" y="5479642"/>
            <a:ext cx="7543001" cy="775044"/>
          </a:xfrm>
        </p:spPr>
        <p:txBody>
          <a:bodyPr vert="horz" lIns="91440" tIns="45720" rIns="91440" bIns="45720" rtlCol="0" anchor="ctr">
            <a:normAutofit/>
          </a:bodyPr>
          <a:lstStyle>
            <a:lvl1pPr marL="0" indent="0">
              <a:buNone/>
              <a:defRPr lang="en-US" sz="2400" dirty="0">
                <a:solidFill>
                  <a:schemeClr val="accent1"/>
                </a:solidFill>
              </a:defRPr>
            </a:lvl1pPr>
          </a:lstStyle>
          <a:p>
            <a:pPr lvl="0"/>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83248D1D-0000-4046-B84B-B9CEFCDA17B6}" type="datetime1">
              <a:rPr lang="en-US" smtClean="0"/>
              <a:t>10/7/2025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3642338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Conclusion">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655738-04DB-F8B9-B985-BD4FFF625D43}"/>
              </a:ext>
              <a:ext uri="{C183D7F6-B498-43B3-948B-1728B52AA6E4}">
                <adec:decorative xmlns:adec="http://schemas.microsoft.com/office/drawing/2017/decorative" val="1"/>
              </a:ext>
            </a:extLst>
          </p:cNvPr>
          <p:cNvSpPr/>
          <p:nvPr/>
        </p:nvSpPr>
        <p:spPr>
          <a:xfrm>
            <a:off x="1" y="-5418"/>
            <a:ext cx="12191999" cy="2583080"/>
          </a:xfrm>
          <a:prstGeom prst="rect">
            <a:avLst/>
          </a:prstGeom>
          <a:solidFill>
            <a:schemeClr val="bg1">
              <a:alpha val="50000"/>
            </a:schemeClr>
          </a:solidFill>
          <a:ln>
            <a:noFill/>
          </a:ln>
          <a:effectLst>
            <a:outerShdw blurRad="228600" dist="25400" dir="5400000" sx="94000" sy="94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57200" y="835572"/>
            <a:ext cx="10894348" cy="1434662"/>
          </a:xfrm>
        </p:spPr>
        <p:txBody>
          <a:bodyPr anchor="b">
            <a:normAutofit/>
          </a:bodyPr>
          <a:lstStyle>
            <a:lvl1pPr>
              <a:defRPr sz="6000">
                <a:solidFill>
                  <a:schemeClr val="tx1"/>
                </a:solidFill>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61044" y="3593592"/>
            <a:ext cx="10890504" cy="2743200"/>
          </a:xfrm>
        </p:spPr>
        <p:txBody>
          <a:bodyPr/>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FB303336-736F-4DC6-8BCC-19A34886AFBB}" type="datetime1">
              <a:rPr lang="en-US" smtClean="0"/>
              <a:t>10/7/2025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091500857"/>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936B30-203F-4712-8AB4-D6468F071EE8}"/>
              </a:ext>
              <a:ext uri="{C183D7F6-B498-43B3-948B-1728B52AA6E4}">
                <adec:decorative xmlns:adec="http://schemas.microsoft.com/office/drawing/2017/decorative" val="1"/>
              </a:ext>
            </a:extLst>
          </p:cNvPr>
          <p:cNvSpPr/>
          <p:nvPr/>
        </p:nvSpPr>
        <p:spPr>
          <a:xfrm>
            <a:off x="1" y="-24264"/>
            <a:ext cx="12191999" cy="4299183"/>
          </a:xfrm>
          <a:prstGeom prst="rect">
            <a:avLst/>
          </a:prstGeom>
          <a:solidFill>
            <a:schemeClr val="bg1"/>
          </a:solidFill>
          <a:ln>
            <a:noFill/>
          </a:ln>
          <a:effectLst>
            <a:outerShdw blurRad="254000" dist="254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57200" y="1001111"/>
            <a:ext cx="8430767" cy="2940268"/>
          </a:xfrm>
        </p:spPr>
        <p:txBody>
          <a:bodyPr anchor="b">
            <a:normAutofit/>
          </a:bodyPr>
          <a:lstStyle>
            <a:lvl1pPr>
              <a:defRPr sz="6000">
                <a:solidFill>
                  <a:schemeClr val="accent1"/>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57200" y="4696445"/>
            <a:ext cx="8430639" cy="1279615"/>
          </a:xfrm>
        </p:spPr>
        <p:txBody>
          <a:bodyPr>
            <a:normAutofit/>
          </a:bodyPr>
          <a:lstStyle>
            <a:lvl1pPr marL="0" indent="0">
              <a:buNone/>
              <a:defRPr sz="2400">
                <a:solidFill>
                  <a:schemeClr val="tx2"/>
                </a:solidFill>
              </a:defRPr>
            </a:lvl1pPr>
            <a:lvl2pPr marL="228600" indent="0">
              <a:buNone/>
              <a:defRPr sz="2000">
                <a:solidFill>
                  <a:schemeClr val="tx2"/>
                </a:solidFill>
              </a:defRPr>
            </a:lvl2pPr>
            <a:lvl3pPr marL="457200" indent="0">
              <a:buNone/>
              <a:defRPr sz="1800">
                <a:solidFill>
                  <a:schemeClr val="tx2"/>
                </a:solidFill>
              </a:defRPr>
            </a:lvl3pPr>
            <a:lvl4pPr marL="685800" indent="0">
              <a:buNone/>
              <a:defRPr sz="1600">
                <a:solidFill>
                  <a:schemeClr val="tx2"/>
                </a:solidFill>
              </a:defRPr>
            </a:lvl4pPr>
            <a:lvl5pPr marL="914400" indent="0">
              <a:buNone/>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22EB525-A897-439A-8E04-7CB2CC010758}" type="datetime1">
              <a:rPr lang="en-US" smtClean="0"/>
              <a:t>10/7/2025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686408813"/>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2CB6EF1-C97E-4439-84B9-F600DFD8C04B}" type="datetime1">
              <a:rPr lang="en-US" smtClean="0"/>
              <a:t>10/7/2025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04297892"/>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A2CB6EF1-C97E-4439-84B9-F600DFD8C04B}" type="datetime1">
              <a:rPr lang="en-US" smtClean="0"/>
              <a:t>10/7/2025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439879483"/>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CB6EF1-C97E-4439-84B9-F600DFD8C04B}" type="datetime1">
              <a:rPr lang="en-US" smtClean="0"/>
              <a:t>10/7/2025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163381974"/>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CB6EF1-C97E-4439-84B9-F600DFD8C04B}" type="datetime1">
              <a:rPr lang="en-US" smtClean="0"/>
              <a:t>10/7/2025</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844245965"/>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2CB6EF1-C97E-4439-84B9-F600DFD8C04B}" type="datetime1">
              <a:rPr lang="en-US" smtClean="0"/>
              <a:t>10/7/2025</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3651559313"/>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5A9CCB83-67C0-4146-80A2-38BF8BF923CD}" type="datetime1">
              <a:rPr lang="en-US" smtClean="0"/>
              <a:t>10/7/2025</a:t>
            </a:fld>
            <a:endParaRPr lang="en-US"/>
          </a:p>
        </p:txBody>
      </p:sp>
      <p:sp>
        <p:nvSpPr>
          <p:cNvPr id="5" name="Footer Placeholder 3"/>
          <p:cNvSpPr>
            <a:spLocks noGrp="1"/>
          </p:cNvSpPr>
          <p:nvPr>
            <p:ph type="ftr" sz="quarter" idx="11"/>
          </p:nvPr>
        </p:nvSpPr>
        <p:spPr/>
        <p:txBody>
          <a:bodyPr/>
          <a:lstStyle/>
          <a:p>
            <a:r>
              <a:rPr lang="en-US"/>
              <a:t>Sample Footer Text</a:t>
            </a:r>
          </a:p>
        </p:txBody>
      </p:sp>
      <p:sp>
        <p:nvSpPr>
          <p:cNvPr id="6" name="Slide Number Placeholder 4"/>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065891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2CB6EF1-C97E-4439-84B9-F600DFD8C04B}" type="datetime1">
              <a:rPr lang="en-US" smtClean="0"/>
              <a:t>10/7/2025</a:t>
            </a:fld>
            <a:endParaRPr lang="en-US"/>
          </a:p>
        </p:txBody>
      </p:sp>
      <p:sp>
        <p:nvSpPr>
          <p:cNvPr id="5" name="Footer Placeholder 2"/>
          <p:cNvSpPr>
            <a:spLocks noGrp="1"/>
          </p:cNvSpPr>
          <p:nvPr>
            <p:ph type="ftr" sz="quarter" idx="11"/>
          </p:nvPr>
        </p:nvSpPr>
        <p:spPr/>
        <p:txBody>
          <a:bodyPr/>
          <a:lstStyle/>
          <a:p>
            <a:r>
              <a:rPr lang="en-US"/>
              <a:t>Sample Footer Text</a:t>
            </a:r>
          </a:p>
        </p:txBody>
      </p:sp>
      <p:sp>
        <p:nvSpPr>
          <p:cNvPr id="6" name="Slide Number Placeholder 3"/>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4127670699"/>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736229EA-0834-493E-B1B3-967EBDB83C2A}" type="datetime1">
              <a:rPr lang="en-US" smtClean="0"/>
              <a:t>10/7/2025</a:t>
            </a:fld>
            <a:endParaRPr lang="en-US"/>
          </a:p>
        </p:txBody>
      </p:sp>
      <p:sp>
        <p:nvSpPr>
          <p:cNvPr id="5" name="Footer Placeholder 5"/>
          <p:cNvSpPr>
            <a:spLocks noGrp="1"/>
          </p:cNvSpPr>
          <p:nvPr>
            <p:ph type="ftr" sz="quarter" idx="11"/>
          </p:nvPr>
        </p:nvSpPr>
        <p:spPr/>
        <p:txBody>
          <a:bodyPr/>
          <a:lstStyle/>
          <a:p>
            <a:r>
              <a:rPr lang="en-US"/>
              <a:t>Sample Footer Text</a:t>
            </a:r>
          </a:p>
        </p:txBody>
      </p:sp>
      <p:sp>
        <p:nvSpPr>
          <p:cNvPr id="6" name="Slide Number Placeholder 6"/>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96612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BE31160-AF08-1CA6-A9BD-8666BB28452A}"/>
              </a:ext>
              <a:ext uri="{C183D7F6-B498-43B3-948B-1728B52AA6E4}">
                <adec:decorative xmlns:adec="http://schemas.microsoft.com/office/drawing/2017/decorative" val="1"/>
              </a:ext>
            </a:extLst>
          </p:cNvPr>
          <p:cNvSpPr/>
          <p:nvPr/>
        </p:nvSpPr>
        <p:spPr>
          <a:xfrm>
            <a:off x="1" y="0"/>
            <a:ext cx="12191999" cy="4939393"/>
          </a:xfrm>
          <a:prstGeom prst="rect">
            <a:avLst/>
          </a:prstGeom>
          <a:ln>
            <a:noFill/>
          </a:ln>
          <a:effectLst>
            <a:outerShdw blurRad="304800" dist="508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49278" y="441434"/>
            <a:ext cx="7955280" cy="3743005"/>
          </a:xfrm>
        </p:spPr>
        <p:txBody>
          <a:bodyPr vert="horz" lIns="91440" tIns="45720" rIns="91440" bIns="45720" rtlCol="0" anchor="t">
            <a:normAutofit/>
          </a:bodyPr>
          <a:lstStyle>
            <a:lvl1pPr>
              <a:defRPr lang="en-US" sz="8000" dirty="0">
                <a:solidFill>
                  <a:schemeClr val="accent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57199" y="5479642"/>
            <a:ext cx="7866993" cy="775044"/>
          </a:xfrm>
        </p:spPr>
        <p:txBody>
          <a:bodyPr vert="horz" lIns="91440" tIns="45720" rIns="91440" bIns="45720" rtlCol="0" anchor="ctr">
            <a:normAutofit/>
          </a:bodyPr>
          <a:lstStyle>
            <a:lvl1pPr marL="0" indent="0">
              <a:buNone/>
              <a:defRPr lang="en-US" sz="2200" dirty="0"/>
            </a:lvl1pPr>
          </a:lstStyle>
          <a:p>
            <a:pPr lvl="0"/>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80221960-FE29-4EC6-B6FC-C22016F1BE24}" type="datetime1">
              <a:rPr lang="en-US" smtClean="0"/>
              <a:t>10/7/2025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08544659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F1A882-A300-45C5-B296-61F099B2F728}" type="datetime1">
              <a:rPr lang="en-US" smtClean="0"/>
              <a:t>10/7/2025</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994840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CB6EF1-C97E-4439-84B9-F600DFD8C04B}" type="datetime1">
              <a:rPr lang="en-US" smtClean="0"/>
              <a:t>10/7/2025</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519408859"/>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2CB6EF1-C97E-4439-84B9-F600DFD8C04B}" type="datetime1">
              <a:rPr lang="en-US" smtClean="0"/>
              <a:t>10/7/2025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981113668"/>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2CB6EF1-C97E-4439-84B9-F600DFD8C04B}" type="datetime1">
              <a:rPr lang="en-US" smtClean="0"/>
              <a:t>10/7/2025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C057153-B650-4DEB-B370-79DDCFDCE934}" type="slidenum">
              <a:rPr lang="en-US" smtClean="0"/>
              <a:pPr/>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131980365"/>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CB6EF1-C97E-4439-84B9-F600DFD8C04B}" type="datetime1">
              <a:rPr lang="en-US" smtClean="0"/>
              <a:t>10/7/2025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3041180771"/>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2CB6EF1-C97E-4439-84B9-F600DFD8C04B}" type="datetime1">
              <a:rPr lang="en-US" smtClean="0"/>
              <a:t>10/7/2025</a:t>
            </a:fld>
            <a:endParaRPr lang="en-US"/>
          </a:p>
        </p:txBody>
      </p:sp>
      <p:sp>
        <p:nvSpPr>
          <p:cNvPr id="4"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4269382285"/>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2CB6EF1-C97E-4439-84B9-F600DFD8C04B}" type="datetime1">
              <a:rPr lang="en-US" smtClean="0"/>
              <a:t>10/7/2025</a:t>
            </a:fld>
            <a:endParaRPr lang="en-US"/>
          </a:p>
        </p:txBody>
      </p:sp>
      <p:sp>
        <p:nvSpPr>
          <p:cNvPr id="4"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035130753"/>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CB6EF1-C97E-4439-84B9-F600DFD8C04B}" type="datetime1">
              <a:rPr lang="en-US" smtClean="0"/>
              <a:t>10/7/2025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827212884"/>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CB6EF1-C97E-4439-84B9-F600DFD8C04B}" type="datetime1">
              <a:rPr lang="en-US" smtClean="0"/>
              <a:t>10/7/2025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445302016"/>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57199" y="462844"/>
            <a:ext cx="11238090" cy="2147328"/>
          </a:xfrm>
        </p:spPr>
        <p:txBody>
          <a:bodyPr anchor="b">
            <a:normAutofit/>
          </a:bodyPr>
          <a:lstStyle>
            <a:lvl1pPr>
              <a:defRPr sz="8800">
                <a:solidFill>
                  <a:schemeClr val="accent1"/>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159022" y="3073016"/>
            <a:ext cx="6536267" cy="3226184"/>
          </a:xfrm>
        </p:spPr>
        <p:txBody>
          <a:bodyPr>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66008813-F68C-4D6B-A0D2-5D7526AA9642}" type="datetime1">
              <a:rPr lang="en-US" smtClean="0"/>
              <a:t>10/7/2025</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42852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F3B096F-F950-72C3-095D-2538032D98C8}"/>
              </a:ext>
              <a:ext uri="{C183D7F6-B498-43B3-948B-1728B52AA6E4}">
                <adec:decorative xmlns:adec="http://schemas.microsoft.com/office/drawing/2017/decorative" val="1"/>
              </a:ext>
            </a:extLst>
          </p:cNvPr>
          <p:cNvSpPr/>
          <p:nvPr/>
        </p:nvSpPr>
        <p:spPr>
          <a:xfrm>
            <a:off x="1" y="0"/>
            <a:ext cx="12191999" cy="4939393"/>
          </a:xfrm>
          <a:prstGeom prst="rect">
            <a:avLst/>
          </a:prstGeom>
          <a:ln>
            <a:noFill/>
          </a:ln>
          <a:effectLst>
            <a:outerShdw blurRad="304800" dist="50800" dir="5400000" sx="96000" sy="96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57199" y="925186"/>
            <a:ext cx="7876287" cy="3592629"/>
          </a:xfrm>
        </p:spPr>
        <p:txBody>
          <a:bodyPr vert="horz" lIns="91440" tIns="45720" rIns="91440" bIns="45720" rtlCol="0" anchor="b">
            <a:normAutofit/>
          </a:bodyPr>
          <a:lstStyle>
            <a:lvl1pPr>
              <a:defRPr lang="en-US" sz="7200" dirty="0">
                <a:solidFill>
                  <a:schemeClr val="accent1"/>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57198" y="5376439"/>
            <a:ext cx="7876287" cy="981451"/>
          </a:xfrm>
        </p:spPr>
        <p:txBody>
          <a:bodyPr vert="horz" lIns="91440" tIns="45720" rIns="91440" bIns="45720" rtlCol="0" anchor="ctr">
            <a:normAutofit/>
          </a:bodyPr>
          <a:lstStyle>
            <a:lvl1pPr marL="0" indent="0">
              <a:buNone/>
              <a:defRPr lang="en-US" sz="2000" dirty="0"/>
            </a:lvl1pPr>
          </a:lstStyle>
          <a:p>
            <a:pPr lvl="0"/>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457199" y="6397585"/>
            <a:ext cx="4043855" cy="365125"/>
          </a:xfrm>
        </p:spPr>
        <p:txBody>
          <a:bodyPr/>
          <a:lstStyle/>
          <a:p>
            <a:fld id="{5D9D788B-2E73-40B9-BCA6-1E765B601FEF}" type="datetime1">
              <a:rPr lang="en-US" smtClean="0"/>
              <a:t>10/7/2025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9032292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cSld name="Section Header 2">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57197" y="3507830"/>
            <a:ext cx="7772400" cy="2944368"/>
          </a:xfrm>
        </p:spPr>
        <p:txBody>
          <a:bodyPr vert="horz" lIns="91440" tIns="45720" rIns="91440" bIns="45720" rtlCol="0" anchor="b">
            <a:normAutofit/>
          </a:bodyPr>
          <a:lstStyle>
            <a:lvl1pPr>
              <a:defRPr lang="en-US" sz="8000" dirty="0">
                <a:solidFill>
                  <a:schemeClr val="accent1"/>
                </a:solidFill>
              </a:defRPr>
            </a:lvl1pPr>
          </a:lstStyle>
          <a:p>
            <a:pPr lvl="0"/>
            <a:r>
              <a:rPr lang="en-US"/>
              <a:t>Click to edit Master 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095D0CDF-3021-486C-B3C2-8B0F2ECF95F9}" type="datetime1">
              <a:rPr lang="en-US" smtClean="0"/>
              <a:t>10/7/2025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1654364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242526" y="457200"/>
            <a:ext cx="4437283" cy="1410020"/>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6721068" cy="6858000"/>
          </a:xfrm>
          <a:blipFill>
            <a:blip r:embed="rId2">
              <a:alphaModFix amt="70000"/>
            </a:blip>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242463" y="2034314"/>
            <a:ext cx="4437283" cy="4274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757C14F0-7A62-A99F-32EF-20CD6D158758}"/>
              </a:ext>
            </a:extLst>
          </p:cNvPr>
          <p:cNvSpPr>
            <a:spLocks noGrp="1"/>
          </p:cNvSpPr>
          <p:nvPr>
            <p:ph type="dt" sz="half" idx="15"/>
          </p:nvPr>
        </p:nvSpPr>
        <p:spPr>
          <a:xfrm>
            <a:off x="7242464" y="6397586"/>
            <a:ext cx="1081730" cy="365125"/>
          </a:xfrm>
        </p:spPr>
        <p:txBody>
          <a:bodyPr/>
          <a:lstStyle/>
          <a:p>
            <a:fld id="{8B57DA0F-C87F-4899-B3EC-A249D58CEB65}" type="datetime1">
              <a:rPr lang="en-US" smtClean="0"/>
              <a:t>10/7/2025</a:t>
            </a:fld>
            <a:endParaRPr lang="en-US"/>
          </a:p>
        </p:txBody>
      </p:sp>
      <p:sp>
        <p:nvSpPr>
          <p:cNvPr id="4" name="Footer Placeholder 3">
            <a:extLst>
              <a:ext uri="{FF2B5EF4-FFF2-40B4-BE49-F238E27FC236}">
                <a16:creationId xmlns:a16="http://schemas.microsoft.com/office/drawing/2014/main" id="{049D7113-6F8F-6484-6394-7073CDE0310F}"/>
              </a:ext>
            </a:extLst>
          </p:cNvPr>
          <p:cNvSpPr>
            <a:spLocks noGrp="1"/>
          </p:cNvSpPr>
          <p:nvPr>
            <p:ph type="ftr" sz="quarter" idx="16"/>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7D98A66-183A-7844-870D-C3A684106A1A}"/>
              </a:ext>
            </a:extLst>
          </p:cNvPr>
          <p:cNvSpPr>
            <a:spLocks noGrp="1"/>
          </p:cNvSpPr>
          <p:nvPr>
            <p:ph type="sldNum" sz="quarter" idx="17"/>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1888298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064062" y="457199"/>
            <a:ext cx="3617863" cy="1860331"/>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7542725" cy="6858000"/>
          </a:xfrm>
          <a:blipFill>
            <a:blip r:embed="rId2">
              <a:alphaModFix amt="70000"/>
            </a:blip>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064061" y="2486370"/>
            <a:ext cx="3617863" cy="3857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8064061" y="6397585"/>
            <a:ext cx="1070974" cy="365125"/>
          </a:xfrm>
        </p:spPr>
        <p:txBody>
          <a:bodyPr/>
          <a:lstStyle/>
          <a:p>
            <a:fld id="{880626D8-FAEA-4A7A-8E86-9292DD2FB9F3}" type="datetime1">
              <a:rPr lang="en-US" smtClean="0"/>
              <a:t>10/7/2025</a:t>
            </a:fld>
            <a:endParaRPr lang="en-US"/>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9135035" y="6397586"/>
            <a:ext cx="2546891" cy="365125"/>
          </a:xfrm>
        </p:spPr>
        <p:txBody>
          <a:bodyPr/>
          <a:lstStyle/>
          <a:p>
            <a:r>
              <a:rPr lang="en-US"/>
              <a:t>Sample Footer Text</a:t>
            </a:r>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163296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232827" y="722294"/>
            <a:ext cx="6399335" cy="1143000"/>
          </a:xfrm>
        </p:spPr>
        <p:txBody>
          <a:bodyPr anchor="b"/>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4710407" cy="6858000"/>
          </a:xfrm>
          <a:blipFill>
            <a:blip r:embed="rId2">
              <a:alphaModFix amt="70000"/>
            </a:blip>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233913" y="2038167"/>
            <a:ext cx="6376640" cy="42379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5232827" y="6397585"/>
            <a:ext cx="3091366" cy="365125"/>
          </a:xfrm>
        </p:spPr>
        <p:txBody>
          <a:bodyPr/>
          <a:lstStyle/>
          <a:p>
            <a:fld id="{B01855B3-81BD-4EB3-93B8-24149614A5C2}" type="datetime1">
              <a:rPr lang="en-US" smtClean="0"/>
              <a:t>10/7/2025</a:t>
            </a:fld>
            <a:endParaRPr lang="en-US"/>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p:txBody>
          <a:bodyPr/>
          <a:lstStyle/>
          <a:p>
            <a:r>
              <a:rPr lang="en-US"/>
              <a:t>Sample Footer Text</a:t>
            </a:r>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52889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57200" y="835572"/>
            <a:ext cx="10894348" cy="1434662"/>
          </a:xfrm>
        </p:spPr>
        <p:txBody>
          <a:bodyPr anchor="b">
            <a:normAutofit/>
          </a:bodyPr>
          <a:lstStyle>
            <a:lvl1pPr>
              <a:defRPr sz="6000">
                <a:solidFill>
                  <a:schemeClr val="tx1"/>
                </a:solidFill>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61044" y="3593592"/>
            <a:ext cx="10890504" cy="2743200"/>
          </a:xfrm>
        </p:spPr>
        <p:txBody>
          <a:bodyPr/>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FB303336-736F-4DC6-8BCC-19A34886AFBB}" type="datetime1">
              <a:rPr lang="en-US" smtClean="0"/>
              <a:t>10/7/2025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750336628"/>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036DC3D-D610-44CB-9A6C-CFC145643693}" type="datetimeFigureOut">
              <a:rPr lang="en-US" smtClean="0"/>
              <a:t>10/7/2025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214D88-52C0-432E-B524-750207D980E7}" type="slidenum">
              <a:rPr lang="en-US" smtClean="0"/>
              <a:t>‹#›</a:t>
            </a:fld>
            <a:endParaRPr lang="en-US" dirty="0"/>
          </a:p>
        </p:txBody>
      </p:sp>
    </p:spTree>
    <p:extLst>
      <p:ext uri="{BB962C8B-B14F-4D97-AF65-F5344CB8AC3E}">
        <p14:creationId xmlns:p14="http://schemas.microsoft.com/office/powerpoint/2010/main" val="41378057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E036DC3D-D610-44CB-9A6C-CFC145643693}" type="datetimeFigureOut">
              <a:rPr lang="en-US" smtClean="0"/>
              <a:t>10/7/2025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214D88-52C0-432E-B524-750207D980E7}" type="slidenum">
              <a:rPr lang="en-US" smtClean="0"/>
              <a:t>‹#›</a:t>
            </a:fld>
            <a:endParaRPr lang="en-US" dirty="0"/>
          </a:p>
        </p:txBody>
      </p:sp>
    </p:spTree>
    <p:extLst>
      <p:ext uri="{BB962C8B-B14F-4D97-AF65-F5344CB8AC3E}">
        <p14:creationId xmlns:p14="http://schemas.microsoft.com/office/powerpoint/2010/main" val="6796710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6DC3D-D610-44CB-9A6C-CFC145643693}" type="datetimeFigureOut">
              <a:rPr lang="en-US" smtClean="0"/>
              <a:t>10/7/2025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214D88-52C0-432E-B524-750207D980E7}" type="slidenum">
              <a:rPr lang="en-US" smtClean="0"/>
              <a:t>‹#›</a:t>
            </a:fld>
            <a:endParaRPr lang="en-US" dirty="0"/>
          </a:p>
        </p:txBody>
      </p:sp>
    </p:spTree>
    <p:extLst>
      <p:ext uri="{BB962C8B-B14F-4D97-AF65-F5344CB8AC3E}">
        <p14:creationId xmlns:p14="http://schemas.microsoft.com/office/powerpoint/2010/main" val="2593883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36DC3D-D610-44CB-9A6C-CFC145643693}" type="datetimeFigureOut">
              <a:rPr lang="en-US" smtClean="0"/>
              <a:t>10/7/2025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F214D88-52C0-432E-B524-750207D980E7}" type="slidenum">
              <a:rPr lang="en-US" smtClean="0"/>
              <a:t>‹#›</a:t>
            </a:fld>
            <a:endParaRPr lang="en-US" dirty="0"/>
          </a:p>
        </p:txBody>
      </p:sp>
    </p:spTree>
    <p:extLst>
      <p:ext uri="{BB962C8B-B14F-4D97-AF65-F5344CB8AC3E}">
        <p14:creationId xmlns:p14="http://schemas.microsoft.com/office/powerpoint/2010/main" val="35686742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36DC3D-D610-44CB-9A6C-CFC145643693}" type="datetimeFigureOut">
              <a:rPr lang="en-US" smtClean="0"/>
              <a:t>10/7/2025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F214D88-52C0-432E-B524-750207D980E7}" type="slidenum">
              <a:rPr lang="en-US" smtClean="0"/>
              <a:t>‹#›</a:t>
            </a:fld>
            <a:endParaRPr lang="en-US" dirty="0"/>
          </a:p>
        </p:txBody>
      </p:sp>
    </p:spTree>
    <p:extLst>
      <p:ext uri="{BB962C8B-B14F-4D97-AF65-F5344CB8AC3E}">
        <p14:creationId xmlns:p14="http://schemas.microsoft.com/office/powerpoint/2010/main" val="3713757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57197" y="3507830"/>
            <a:ext cx="7772400" cy="2944368"/>
          </a:xfrm>
        </p:spPr>
        <p:txBody>
          <a:bodyPr vert="horz" lIns="91440" tIns="45720" rIns="91440" bIns="45720" rtlCol="0" anchor="b">
            <a:normAutofit/>
          </a:bodyPr>
          <a:lstStyle>
            <a:lvl1pPr>
              <a:defRPr lang="en-US" sz="8000" dirty="0">
                <a:solidFill>
                  <a:schemeClr val="accent1">
                    <a:lumMod val="20000"/>
                    <a:lumOff val="80000"/>
                  </a:schemeClr>
                </a:solidFill>
              </a:defRPr>
            </a:lvl1pPr>
          </a:lstStyle>
          <a:p>
            <a:pPr lvl="0"/>
            <a:r>
              <a:rPr lang="en-US"/>
              <a:t>Click to edit Master 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accent1">
                    <a:lumMod val="20000"/>
                    <a:lumOff val="80000"/>
                  </a:schemeClr>
                </a:solidFill>
              </a:defRPr>
            </a:lvl1pPr>
          </a:lstStyle>
          <a:p>
            <a:fld id="{C4D6F1DF-7200-4B91-8050-F635DAB9B966}" type="datetime1">
              <a:rPr lang="en-US" smtClean="0"/>
              <a:t>10/7/2025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accent1">
                    <a:lumMod val="20000"/>
                    <a:lumOff val="80000"/>
                  </a:schemeClr>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accent1">
                    <a:lumMod val="20000"/>
                    <a:lumOff val="80000"/>
                  </a:schemeClr>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5319220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84">
          <p15:clr>
            <a:srgbClr val="FBAE40"/>
          </p15:clr>
        </p15:guide>
        <p15:guide id="6"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E036DC3D-D610-44CB-9A6C-CFC145643693}" type="datetimeFigureOut">
              <a:rPr lang="en-US" smtClean="0"/>
              <a:t>10/7/2025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3F214D88-52C0-432E-B524-750207D980E7}" type="slidenum">
              <a:rPr lang="en-US" smtClean="0"/>
              <a:t>‹#›</a:t>
            </a:fld>
            <a:endParaRPr lang="en-US" dirty="0"/>
          </a:p>
        </p:txBody>
      </p:sp>
    </p:spTree>
    <p:extLst>
      <p:ext uri="{BB962C8B-B14F-4D97-AF65-F5344CB8AC3E}">
        <p14:creationId xmlns:p14="http://schemas.microsoft.com/office/powerpoint/2010/main" val="29393599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036DC3D-D610-44CB-9A6C-CFC145643693}" type="datetimeFigureOut">
              <a:rPr lang="en-US" smtClean="0"/>
              <a:t>10/7/2025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3F214D88-52C0-432E-B524-750207D980E7}" type="slidenum">
              <a:rPr lang="en-US" smtClean="0"/>
              <a:t>‹#›</a:t>
            </a:fld>
            <a:endParaRPr lang="en-US" dirty="0"/>
          </a:p>
        </p:txBody>
      </p:sp>
    </p:spTree>
    <p:extLst>
      <p:ext uri="{BB962C8B-B14F-4D97-AF65-F5344CB8AC3E}">
        <p14:creationId xmlns:p14="http://schemas.microsoft.com/office/powerpoint/2010/main" val="16264026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E036DC3D-D610-44CB-9A6C-CFC145643693}" type="datetimeFigureOut">
              <a:rPr lang="en-US" smtClean="0"/>
              <a:t>10/7/2025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3F214D88-52C0-432E-B524-750207D980E7}" type="slidenum">
              <a:rPr lang="en-US" smtClean="0"/>
              <a:t>‹#›</a:t>
            </a:fld>
            <a:endParaRPr lang="en-US" dirty="0"/>
          </a:p>
        </p:txBody>
      </p:sp>
    </p:spTree>
    <p:extLst>
      <p:ext uri="{BB962C8B-B14F-4D97-AF65-F5344CB8AC3E}">
        <p14:creationId xmlns:p14="http://schemas.microsoft.com/office/powerpoint/2010/main" val="40214367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36DC3D-D610-44CB-9A6C-CFC145643693}" type="datetimeFigureOut">
              <a:rPr lang="en-US" smtClean="0"/>
              <a:t>10/7/2025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F214D88-52C0-432E-B524-750207D980E7}" type="slidenum">
              <a:rPr lang="en-US" smtClean="0"/>
              <a:t>‹#›</a:t>
            </a:fld>
            <a:endParaRPr lang="en-US" dirty="0"/>
          </a:p>
        </p:txBody>
      </p:sp>
    </p:spTree>
    <p:extLst>
      <p:ext uri="{BB962C8B-B14F-4D97-AF65-F5344CB8AC3E}">
        <p14:creationId xmlns:p14="http://schemas.microsoft.com/office/powerpoint/2010/main" val="20938936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36DC3D-D610-44CB-9A6C-CFC145643693}" type="datetimeFigureOut">
              <a:rPr lang="en-US" smtClean="0"/>
              <a:t>10/7/2025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F214D88-52C0-432E-B524-750207D980E7}" type="slidenum">
              <a:rPr lang="en-US" smtClean="0"/>
              <a:t>‹#›</a:t>
            </a:fld>
            <a:endParaRPr lang="en-US" dirty="0"/>
          </a:p>
        </p:txBody>
      </p:sp>
    </p:spTree>
    <p:extLst>
      <p:ext uri="{BB962C8B-B14F-4D97-AF65-F5344CB8AC3E}">
        <p14:creationId xmlns:p14="http://schemas.microsoft.com/office/powerpoint/2010/main" val="38487478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036DC3D-D610-44CB-9A6C-CFC145643693}" type="datetimeFigureOut">
              <a:rPr lang="en-US" smtClean="0"/>
              <a:t>10/7/2025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214D88-52C0-432E-B524-750207D980E7}" type="slidenum">
              <a:rPr lang="en-US" smtClean="0"/>
              <a:t>‹#›</a:t>
            </a:fld>
            <a:endParaRPr lang="en-US" dirty="0"/>
          </a:p>
        </p:txBody>
      </p:sp>
    </p:spTree>
    <p:extLst>
      <p:ext uri="{BB962C8B-B14F-4D97-AF65-F5344CB8AC3E}">
        <p14:creationId xmlns:p14="http://schemas.microsoft.com/office/powerpoint/2010/main" val="24545090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036DC3D-D610-44CB-9A6C-CFC145643693}" type="datetimeFigureOut">
              <a:rPr lang="en-US" smtClean="0"/>
              <a:t>10/7/2025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214D88-52C0-432E-B524-750207D980E7}"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0715431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6DC3D-D610-44CB-9A6C-CFC145643693}" type="datetimeFigureOut">
              <a:rPr lang="en-US" smtClean="0"/>
              <a:t>10/7/2025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214D88-52C0-432E-B524-750207D980E7}" type="slidenum">
              <a:rPr lang="en-US" smtClean="0"/>
              <a:t>‹#›</a:t>
            </a:fld>
            <a:endParaRPr lang="en-US" dirty="0"/>
          </a:p>
        </p:txBody>
      </p:sp>
    </p:spTree>
    <p:extLst>
      <p:ext uri="{BB962C8B-B14F-4D97-AF65-F5344CB8AC3E}">
        <p14:creationId xmlns:p14="http://schemas.microsoft.com/office/powerpoint/2010/main" val="37989306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036DC3D-D610-44CB-9A6C-CFC145643693}" type="datetimeFigureOut">
              <a:rPr lang="en-US" smtClean="0"/>
              <a:t>10/7/2025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214D88-52C0-432E-B524-750207D980E7}" type="slidenum">
              <a:rPr lang="en-US" smtClean="0"/>
              <a:t>‹#›</a:t>
            </a:fld>
            <a:endParaRPr lang="en-US" dirty="0"/>
          </a:p>
        </p:txBody>
      </p:sp>
    </p:spTree>
    <p:extLst>
      <p:ext uri="{BB962C8B-B14F-4D97-AF65-F5344CB8AC3E}">
        <p14:creationId xmlns:p14="http://schemas.microsoft.com/office/powerpoint/2010/main" val="13146568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036DC3D-D610-44CB-9A6C-CFC145643693}" type="datetimeFigureOut">
              <a:rPr lang="en-US" smtClean="0"/>
              <a:t>10/7/2025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214D88-52C0-432E-B524-750207D980E7}" type="slidenum">
              <a:rPr lang="en-US" smtClean="0"/>
              <a:t>‹#›</a:t>
            </a:fld>
            <a:endParaRPr lang="en-US" dirty="0"/>
          </a:p>
        </p:txBody>
      </p:sp>
    </p:spTree>
    <p:extLst>
      <p:ext uri="{BB962C8B-B14F-4D97-AF65-F5344CB8AC3E}">
        <p14:creationId xmlns:p14="http://schemas.microsoft.com/office/powerpoint/2010/main" val="228473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ection Header 2">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57197" y="3507830"/>
            <a:ext cx="7772400" cy="2944368"/>
          </a:xfrm>
        </p:spPr>
        <p:txBody>
          <a:bodyPr vert="horz" lIns="91440" tIns="45720" rIns="91440" bIns="45720" rtlCol="0" anchor="b">
            <a:normAutofit/>
          </a:bodyPr>
          <a:lstStyle>
            <a:lvl1pPr>
              <a:defRPr lang="en-US" sz="8000" dirty="0">
                <a:solidFill>
                  <a:schemeClr val="accent1"/>
                </a:solidFill>
              </a:defRPr>
            </a:lvl1pPr>
          </a:lstStyle>
          <a:p>
            <a:pPr lvl="0"/>
            <a:r>
              <a:rPr lang="en-US"/>
              <a:t>Click to edit Master 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095D0CDF-3021-486C-B3C2-8B0F2ECF95F9}" type="datetime1">
              <a:rPr lang="en-US" smtClean="0"/>
              <a:t>10/7/2025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4595912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84">
          <p15:clr>
            <a:srgbClr val="FBAE40"/>
          </p15:clr>
        </p15:guide>
        <p15:guide id="6"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36DC3D-D610-44CB-9A6C-CFC145643693}" type="datetimeFigureOut">
              <a:rPr lang="en-US" smtClean="0"/>
              <a:t>10/7/2025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214D88-52C0-432E-B524-750207D980E7}" type="slidenum">
              <a:rPr lang="en-US" smtClean="0"/>
              <a:t>‹#›</a:t>
            </a:fld>
            <a:endParaRPr lang="en-US" dirty="0"/>
          </a:p>
        </p:txBody>
      </p:sp>
    </p:spTree>
    <p:extLst>
      <p:ext uri="{BB962C8B-B14F-4D97-AF65-F5344CB8AC3E}">
        <p14:creationId xmlns:p14="http://schemas.microsoft.com/office/powerpoint/2010/main" val="24551970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36DC3D-D610-44CB-9A6C-CFC145643693}" type="datetimeFigureOut">
              <a:rPr lang="en-US" smtClean="0"/>
              <a:t>10/7/2025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214D88-52C0-432E-B524-750207D980E7}" type="slidenum">
              <a:rPr lang="en-US" smtClean="0"/>
              <a:t>‹#›</a:t>
            </a:fld>
            <a:endParaRPr lang="en-US" dirty="0"/>
          </a:p>
        </p:txBody>
      </p:sp>
    </p:spTree>
    <p:extLst>
      <p:ext uri="{BB962C8B-B14F-4D97-AF65-F5344CB8AC3E}">
        <p14:creationId xmlns:p14="http://schemas.microsoft.com/office/powerpoint/2010/main" val="25071480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1_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6DC3D-D610-44CB-9A6C-CFC145643693}" type="datetimeFigureOut">
              <a:rPr lang="en-US" smtClean="0"/>
              <a:t>10/7/2025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214D88-52C0-432E-B524-750207D980E7}" type="slidenum">
              <a:rPr lang="en-US" smtClean="0"/>
              <a:t>‹#›</a:t>
            </a:fld>
            <a:endParaRPr lang="en-US" dirty="0"/>
          </a:p>
        </p:txBody>
      </p:sp>
    </p:spTree>
    <p:extLst>
      <p:ext uri="{BB962C8B-B14F-4D97-AF65-F5344CB8AC3E}">
        <p14:creationId xmlns:p14="http://schemas.microsoft.com/office/powerpoint/2010/main" val="197587691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image" Target="../media/image11.png"/><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image" Target="../media/image10.png"/><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theme" Target="../theme/theme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image" Target="../media/image13.png"/><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image" Target="../media/image1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21" Type="http://schemas.openxmlformats.org/officeDocument/2006/relationships/image" Target="../media/image11.png"/><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image" Target="../media/image10.png"/><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image" Target="../media/image13.png"/><Relationship Id="rId10" Type="http://schemas.openxmlformats.org/officeDocument/2006/relationships/slideLayout" Target="../slideLayouts/slideLayout84.xml"/><Relationship Id="rId19" Type="http://schemas.openxmlformats.org/officeDocument/2006/relationships/theme" Target="../theme/theme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int">
            <a:extLst>
              <a:ext uri="{FF2B5EF4-FFF2-40B4-BE49-F238E27FC236}">
                <a16:creationId xmlns:a16="http://schemas.microsoft.com/office/drawing/2014/main" id="{F3CE03C6-DBD5-2C9E-3C9A-B3B83F63A567}"/>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57200" y="457200"/>
            <a:ext cx="10809026" cy="97020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57201" y="1595301"/>
            <a:ext cx="10809026" cy="471405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57199" y="6397586"/>
            <a:ext cx="4043855" cy="365125"/>
          </a:xfrm>
          <a:prstGeom prst="rect">
            <a:avLst/>
          </a:prstGeom>
        </p:spPr>
        <p:txBody>
          <a:bodyPr vert="horz" lIns="91440" tIns="45720" rIns="91440" bIns="45720" rtlCol="0" anchor="ctr"/>
          <a:lstStyle>
            <a:lvl1pPr algn="l">
              <a:defRPr sz="900">
                <a:solidFill>
                  <a:schemeClr val="tx2"/>
                </a:solidFill>
              </a:defRPr>
            </a:lvl1pPr>
          </a:lstStyle>
          <a:p>
            <a:fld id="{A2CB6EF1-C97E-4439-84B9-F600DFD8C04B}" type="datetime1">
              <a:rPr lang="en-US" smtClean="0"/>
              <a:t>10/7/2025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324193" y="6397586"/>
            <a:ext cx="3238130" cy="365125"/>
          </a:xfrm>
          <a:prstGeom prst="rect">
            <a:avLst/>
          </a:prstGeom>
        </p:spPr>
        <p:txBody>
          <a:bodyPr vert="horz" lIns="91440" tIns="45720" rIns="91440" bIns="45720" rtlCol="0" anchor="ctr"/>
          <a:lstStyle>
            <a:lvl1pPr algn="r">
              <a:defRPr sz="900">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562323" y="6397586"/>
            <a:ext cx="530578" cy="365125"/>
          </a:xfrm>
          <a:prstGeom prst="rect">
            <a:avLst/>
          </a:prstGeom>
        </p:spPr>
        <p:txBody>
          <a:bodyPr vert="horz" lIns="91440" tIns="45720" rIns="91440" bIns="45720" rtlCol="0" anchor="ctr"/>
          <a:lstStyle>
            <a:lvl1pPr algn="ctr">
              <a:defRPr sz="1200" b="1">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0084021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Lst>
  <p:hf sldNum="0" hdr="0" ftr="0" dt="0"/>
  <p:txStyles>
    <p:titleStyle>
      <a:lvl1pPr algn="l" defTabSz="914400" rtl="0" eaLnBrk="1" latinLnBrk="0" hangingPunct="1">
        <a:lnSpc>
          <a:spcPct val="90000"/>
        </a:lnSpc>
        <a:spcBef>
          <a:spcPct val="0"/>
        </a:spcBef>
        <a:buNone/>
        <a:defRPr sz="2800" b="0"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400" kern="1200">
          <a:solidFill>
            <a:schemeClr val="tx2"/>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5">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6">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 name="Picture 8"/>
          <p:cNvPicPr>
            <a:picLocks noChangeAspect="1"/>
          </p:cNvPicPr>
          <p:nvPr/>
        </p:nvPicPr>
        <p:blipFill rotWithShape="1">
          <a:blip r:embed="rId27">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8">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2CB6EF1-C97E-4439-84B9-F600DFD8C04B}" type="datetime1">
              <a:rPr lang="en-US" smtClean="0"/>
              <a:t>10/7/2025</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Sample Footer Text</a:t>
            </a: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4100958800"/>
      </p:ext>
    </p:extLst>
  </p:cSld>
  <p:clrMap bg1="dk1" tx1="lt1" bg2="dk2" tx2="lt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 id="2147483893" r:id="rId19"/>
    <p:sldLayoutId id="2147483894" r:id="rId20"/>
    <p:sldLayoutId id="2147483895" r:id="rId21"/>
    <p:sldLayoutId id="2147483896" r:id="rId22"/>
    <p:sldLayoutId id="2147483897" r:id="rId23"/>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2CB6EF1-C97E-4439-84B9-F600DFD8C04B}" type="datetime1">
              <a:rPr lang="en-US" smtClean="0"/>
              <a:t>10/7/2025</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Sample Footer Text</a:t>
            </a: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182970751"/>
      </p:ext>
    </p:extLst>
  </p:cSld>
  <p:clrMap bg1="dk1" tx1="lt1" bg2="dk2" tx2="lt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71.xml"/><Relationship Id="rId5" Type="http://schemas.openxmlformats.org/officeDocument/2006/relationships/hyperlink" Target="https://creativecommons.org/licenses/by/3.0/" TargetMode="External"/><Relationship Id="rId4" Type="http://schemas.openxmlformats.org/officeDocument/2006/relationships/hyperlink" Target="https://www.flickr.com/photos/mdgovpics/2795384537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5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hyperlink" Target="https://macbeomki.com/entry/%ED%81%B4%EB%A1%9C%EB%93%9C-AI" TargetMode="External"/><Relationship Id="rId2" Type="http://schemas.openxmlformats.org/officeDocument/2006/relationships/image" Target="../media/image30.png"/><Relationship Id="rId1" Type="http://schemas.openxmlformats.org/officeDocument/2006/relationships/slideLayout" Target="../slideLayouts/slideLayout59.xml"/><Relationship Id="rId4" Type="http://schemas.openxmlformats.org/officeDocument/2006/relationships/hyperlink" Target="https://creativecommons.org/licenses/by-nc-nd/3.0/"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7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3.xml.rels><?xml version="1.0" encoding="UTF-8" standalone="yes"?>
<Relationships xmlns="http://schemas.openxmlformats.org/package/2006/relationships"><Relationship Id="rId3" Type="http://schemas.openxmlformats.org/officeDocument/2006/relationships/hyperlink" Target="mailto:claudetterushing@educationlawnorthwest.com" TargetMode="External"/><Relationship Id="rId2" Type="http://schemas.microsoft.com/office/2018/10/relationships/comments" Target="../comments/modernComment_A18_7FD33E53.xml"/><Relationship Id="rId1" Type="http://schemas.openxmlformats.org/officeDocument/2006/relationships/slideLayout" Target="../slideLayouts/slideLayout74.xml"/><Relationship Id="rId6" Type="http://schemas.openxmlformats.org/officeDocument/2006/relationships/image" Target="../media/image39.jpg"/><Relationship Id="rId5" Type="http://schemas.openxmlformats.org/officeDocument/2006/relationships/hyperlink" Target="mailto:Natalie.Campbell@ped.nm.gov" TargetMode="External"/><Relationship Id="rId4" Type="http://schemas.openxmlformats.org/officeDocument/2006/relationships/hyperlink" Target="http://www.educationlawnorthwest.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E51DB-3906-5F77-A94D-602099FC4A5C}"/>
              </a:ext>
            </a:extLst>
          </p:cNvPr>
          <p:cNvSpPr>
            <a:spLocks noGrp="1"/>
          </p:cNvSpPr>
          <p:nvPr>
            <p:ph type="ctrTitle"/>
          </p:nvPr>
        </p:nvSpPr>
        <p:spPr>
          <a:xfrm>
            <a:off x="576885" y="99419"/>
            <a:ext cx="10280301" cy="3329581"/>
          </a:xfrm>
        </p:spPr>
        <p:txBody>
          <a:bodyPr anchor="b">
            <a:normAutofit/>
          </a:bodyPr>
          <a:lstStyle/>
          <a:p>
            <a:r>
              <a:rPr lang="en-US" sz="4400" dirty="0"/>
              <a:t>The Future of IDEA State Complaint Investigations: Protecting and Enhancing Special Education Accountability</a:t>
            </a:r>
          </a:p>
        </p:txBody>
      </p:sp>
      <p:sp>
        <p:nvSpPr>
          <p:cNvPr id="3" name="Subtitle 2">
            <a:extLst>
              <a:ext uri="{FF2B5EF4-FFF2-40B4-BE49-F238E27FC236}">
                <a16:creationId xmlns:a16="http://schemas.microsoft.com/office/drawing/2014/main" id="{D578DDBC-5D79-E8B0-7E59-03D9D1BF834D}"/>
              </a:ext>
            </a:extLst>
          </p:cNvPr>
          <p:cNvSpPr>
            <a:spLocks noGrp="1"/>
          </p:cNvSpPr>
          <p:nvPr>
            <p:ph type="subTitle" idx="1"/>
          </p:nvPr>
        </p:nvSpPr>
        <p:spPr>
          <a:xfrm>
            <a:off x="1281079" y="3621242"/>
            <a:ext cx="8825658" cy="861420"/>
          </a:xfrm>
        </p:spPr>
        <p:txBody>
          <a:bodyPr anchor="ctr">
            <a:normAutofit/>
          </a:bodyPr>
          <a:lstStyle/>
          <a:p>
            <a:r>
              <a:rPr lang="en-US" sz="2400" dirty="0">
                <a:solidFill>
                  <a:srgbClr val="FFFF00"/>
                </a:solidFill>
              </a:rPr>
              <a:t>Improving frameworks and strategies for CONTINUOUS special education oversight</a:t>
            </a:r>
          </a:p>
        </p:txBody>
      </p:sp>
      <p:sp>
        <p:nvSpPr>
          <p:cNvPr id="5" name="TextBox 4">
            <a:extLst>
              <a:ext uri="{FF2B5EF4-FFF2-40B4-BE49-F238E27FC236}">
                <a16:creationId xmlns:a16="http://schemas.microsoft.com/office/drawing/2014/main" id="{2F4F6E6F-92C1-DF3C-BC69-09EFA74F8A33}"/>
              </a:ext>
            </a:extLst>
          </p:cNvPr>
          <p:cNvSpPr txBox="1"/>
          <p:nvPr/>
        </p:nvSpPr>
        <p:spPr>
          <a:xfrm>
            <a:off x="294290" y="4937635"/>
            <a:ext cx="11603420" cy="1938992"/>
          </a:xfrm>
          <a:prstGeom prst="rect">
            <a:avLst/>
          </a:prstGeom>
          <a:noFill/>
        </p:spPr>
        <p:txBody>
          <a:bodyPr wrap="square" rtlCol="0">
            <a:spAutoFit/>
          </a:bodyPr>
          <a:lstStyle/>
          <a:p>
            <a:r>
              <a:rPr lang="en-US" sz="2000" dirty="0"/>
              <a:t>Presented By: Claudette Rushing, M.ED., JD – Principal Attorney, Education Resolutions, LLC</a:t>
            </a:r>
          </a:p>
          <a:p>
            <a:r>
              <a:rPr lang="en-US" sz="2000" dirty="0"/>
              <a:t>Natalie Campbell, Supervising Attorney, New Mexico Office of Special Education- Office of General Counsel</a:t>
            </a:r>
          </a:p>
          <a:p>
            <a:endParaRPr lang="en-US" dirty="0"/>
          </a:p>
          <a:p>
            <a:endParaRPr lang="en-US" dirty="0"/>
          </a:p>
          <a:p>
            <a:r>
              <a:rPr lang="en-US" dirty="0"/>
              <a:t>			      </a:t>
            </a:r>
            <a:r>
              <a:rPr lang="en-US" sz="2400" dirty="0"/>
              <a:t>CADRE Fall Conference- 2025</a:t>
            </a:r>
          </a:p>
        </p:txBody>
      </p:sp>
    </p:spTree>
    <p:extLst>
      <p:ext uri="{BB962C8B-B14F-4D97-AF65-F5344CB8AC3E}">
        <p14:creationId xmlns:p14="http://schemas.microsoft.com/office/powerpoint/2010/main" val="388450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42" presetClass="entr" presetSubtype="0" fill="hold" grpId="1" nodeType="withEffect">
                                  <p:stCondLst>
                                    <p:cond delay="250"/>
                                  </p:stCondLst>
                                  <p:iterate type="wd">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82225-85CF-2AAF-24EC-1169475F75F6}"/>
              </a:ext>
            </a:extLst>
          </p:cNvPr>
          <p:cNvSpPr>
            <a:spLocks noGrp="1"/>
          </p:cNvSpPr>
          <p:nvPr>
            <p:ph type="ctrTitle"/>
          </p:nvPr>
        </p:nvSpPr>
        <p:spPr/>
        <p:txBody>
          <a:bodyPr anchor="b">
            <a:normAutofit fontScale="90000"/>
          </a:bodyPr>
          <a:lstStyle/>
          <a:p>
            <a:r>
              <a:rPr lang="en-US" sz="5600" dirty="0"/>
              <a:t>Challenges in Existing Complaint Investigation Procedures</a:t>
            </a:r>
          </a:p>
        </p:txBody>
      </p:sp>
    </p:spTree>
    <p:extLst>
      <p:ext uri="{BB962C8B-B14F-4D97-AF65-F5344CB8AC3E}">
        <p14:creationId xmlns:p14="http://schemas.microsoft.com/office/powerpoint/2010/main" val="249977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1F570-C40B-CCA0-F006-E58A44CBE343}"/>
              </a:ext>
            </a:extLst>
          </p:cNvPr>
          <p:cNvSpPr>
            <a:spLocks noGrp="1"/>
          </p:cNvSpPr>
          <p:nvPr>
            <p:ph type="title"/>
          </p:nvPr>
        </p:nvSpPr>
        <p:spPr/>
        <p:txBody>
          <a:bodyPr anchor="b">
            <a:normAutofit fontScale="90000"/>
          </a:bodyPr>
          <a:lstStyle/>
          <a:p>
            <a:r>
              <a:rPr lang="en-US" dirty="0"/>
              <a:t>Current Barriers Faced by Families and Schools</a:t>
            </a:r>
          </a:p>
        </p:txBody>
      </p:sp>
      <p:pic>
        <p:nvPicPr>
          <p:cNvPr id="5" name="Content Placeholder 4" descr="Social Distancing or teamwork or network concept of 3d people on rustic wood background with chalk lines drawn connecting the network of people.">
            <a:extLst>
              <a:ext uri="{FF2B5EF4-FFF2-40B4-BE49-F238E27FC236}">
                <a16:creationId xmlns:a16="http://schemas.microsoft.com/office/drawing/2014/main" id="{D89FB333-0A33-46C9-8B7B-60C8E67F5DCB}"/>
              </a:ext>
            </a:extLst>
          </p:cNvPr>
          <p:cNvPicPr>
            <a:picLocks noGrp="1" noChangeAspect="1"/>
          </p:cNvPicPr>
          <p:nvPr>
            <p:ph type="pic" sz="quarter" idx="13"/>
          </p:nvPr>
        </p:nvPicPr>
        <p:blipFill>
          <a:blip r:embed="rId3"/>
          <a:srcRect l="17338" r="17338"/>
          <a:stretch>
            <a:fillRect/>
          </a:stretch>
        </p:blipFill>
        <p:spPr>
          <a:prstGeom prst="rect">
            <a:avLst/>
          </a:prstGeom>
          <a:noFill/>
        </p:spPr>
      </p:pic>
      <p:sp>
        <p:nvSpPr>
          <p:cNvPr id="4" name="Content Placeholder 3">
            <a:extLst>
              <a:ext uri="{FF2B5EF4-FFF2-40B4-BE49-F238E27FC236}">
                <a16:creationId xmlns:a16="http://schemas.microsoft.com/office/drawing/2014/main" id="{234353A5-9D4E-6801-B3CD-90BBCFA66358}"/>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721068" y="2034314"/>
            <a:ext cx="5302765" cy="4274411"/>
          </a:xfrm>
        </p:spPr>
        <p:txBody>
          <a:bodyPr>
            <a:noAutofit/>
          </a:bodyPr>
          <a:lstStyle/>
          <a:p>
            <a:pPr marL="0" indent="0">
              <a:spcBef>
                <a:spcPts val="2500"/>
              </a:spcBef>
              <a:buFont typeface="Arial" panose="020B0604020202020204" pitchFamily="34" charset="0"/>
              <a:buNone/>
            </a:pPr>
            <a:r>
              <a:rPr lang="en-US" b="1" dirty="0"/>
              <a:t>Information Access/Cultural Challenges</a:t>
            </a:r>
          </a:p>
          <a:p>
            <a:pPr marL="0" lvl="1" indent="0">
              <a:buFont typeface="Arial" panose="020B0604020202020204" pitchFamily="34" charset="0"/>
              <a:buNone/>
            </a:pPr>
            <a:r>
              <a:rPr sz="2000" dirty="0"/>
              <a:t>Families struggle to access necessary</a:t>
            </a:r>
            <a:r>
              <a:rPr lang="en-US" sz="2000" dirty="0"/>
              <a:t> legal</a:t>
            </a:r>
            <a:r>
              <a:rPr sz="2000" dirty="0"/>
              <a:t> information and navigate complex procedures, impacting effective engagement.</a:t>
            </a:r>
            <a:endParaRPr lang="en-US" sz="2000" dirty="0"/>
          </a:p>
          <a:p>
            <a:pPr marL="0" indent="0">
              <a:spcBef>
                <a:spcPts val="2500"/>
              </a:spcBef>
              <a:buFont typeface="Arial" panose="020B0604020202020204" pitchFamily="34" charset="0"/>
              <a:buNone/>
            </a:pPr>
            <a:r>
              <a:rPr lang="en-US" b="1" dirty="0"/>
              <a:t>School Responsiveness Issues</a:t>
            </a:r>
          </a:p>
          <a:p>
            <a:pPr marL="0" lvl="1" indent="0">
              <a:buFont typeface="Arial" panose="020B0604020202020204" pitchFamily="34" charset="0"/>
              <a:buNone/>
            </a:pPr>
            <a:r>
              <a:rPr sz="2000" dirty="0"/>
              <a:t>Schools often face challenges in providing timely responses to family inquiries and concerns, limiting collaboration.</a:t>
            </a:r>
            <a:endParaRPr lang="en-US" sz="2000" dirty="0"/>
          </a:p>
          <a:p>
            <a:pPr marL="0" lvl="1" indent="0">
              <a:buFont typeface="Arial" panose="020B0604020202020204" pitchFamily="34" charset="0"/>
              <a:buNone/>
            </a:pPr>
            <a:endParaRPr lang="en-US" sz="2000" dirty="0"/>
          </a:p>
          <a:p>
            <a:pPr marL="0" lvl="1" indent="0">
              <a:buFont typeface="Arial" panose="020B0604020202020204" pitchFamily="34" charset="0"/>
              <a:buNone/>
            </a:pPr>
            <a:r>
              <a:rPr lang="en-US" sz="2000" b="1" dirty="0"/>
              <a:t>SPED Staffing Shortages</a:t>
            </a:r>
          </a:p>
          <a:p>
            <a:pPr marL="0" indent="0">
              <a:spcBef>
                <a:spcPts val="2500"/>
              </a:spcBef>
              <a:buFont typeface="Arial" panose="020B0604020202020204" pitchFamily="34" charset="0"/>
              <a:buNone/>
            </a:pPr>
            <a:r>
              <a:rPr sz="2000" dirty="0"/>
              <a:t>.</a:t>
            </a:r>
            <a:endParaRPr lang="en-US" sz="2000" dirty="0"/>
          </a:p>
        </p:txBody>
      </p:sp>
    </p:spTree>
    <p:extLst>
      <p:ext uri="{BB962C8B-B14F-4D97-AF65-F5344CB8AC3E}">
        <p14:creationId xmlns:p14="http://schemas.microsoft.com/office/powerpoint/2010/main" val="7932168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0F11C-4B49-21A3-C3AF-184963E80B10}"/>
              </a:ext>
            </a:extLst>
          </p:cNvPr>
          <p:cNvSpPr>
            <a:spLocks noGrp="1"/>
          </p:cNvSpPr>
          <p:nvPr>
            <p:ph type="title"/>
          </p:nvPr>
        </p:nvSpPr>
        <p:spPr/>
        <p:txBody>
          <a:bodyPr>
            <a:normAutofit fontScale="90000"/>
          </a:bodyPr>
          <a:lstStyle/>
          <a:p>
            <a:r>
              <a:rPr lang="en-US" dirty="0"/>
              <a:t>Increasing IDEA Eligibility &amp; School Enrollment</a:t>
            </a:r>
          </a:p>
        </p:txBody>
      </p:sp>
      <p:pic>
        <p:nvPicPr>
          <p:cNvPr id="14" name="Picture Placeholder 13" descr="Classmate pushing student in wheelchair">
            <a:extLst>
              <a:ext uri="{FF2B5EF4-FFF2-40B4-BE49-F238E27FC236}">
                <a16:creationId xmlns:a16="http://schemas.microsoft.com/office/drawing/2014/main" id="{D99FF50D-5149-65AC-D13A-EBAA1A9E11E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7314" r="17314"/>
          <a:stretch>
            <a:fillRect/>
          </a:stretch>
        </p:blipFill>
        <p:spPr/>
      </p:pic>
      <p:sp>
        <p:nvSpPr>
          <p:cNvPr id="12" name="Content Placeholder 11">
            <a:extLst>
              <a:ext uri="{FF2B5EF4-FFF2-40B4-BE49-F238E27FC236}">
                <a16:creationId xmlns:a16="http://schemas.microsoft.com/office/drawing/2014/main" id="{2121F727-3315-998C-35AE-C7F1A3D61B9C}"/>
              </a:ext>
            </a:extLst>
          </p:cNvPr>
          <p:cNvSpPr>
            <a:spLocks noGrp="1"/>
          </p:cNvSpPr>
          <p:nvPr>
            <p:ph sz="quarter" idx="14"/>
          </p:nvPr>
        </p:nvSpPr>
        <p:spPr/>
        <p:txBody>
          <a:bodyPr>
            <a:normAutofit lnSpcReduction="10000"/>
          </a:bodyPr>
          <a:lstStyle/>
          <a:p>
            <a:r>
              <a:rPr lang="en-US" dirty="0"/>
              <a:t>US Commission on Civil Rights (USCCR) issued a report on September 29, 2025</a:t>
            </a:r>
          </a:p>
          <a:p>
            <a:r>
              <a:rPr lang="en-US" dirty="0"/>
              <a:t>Focused on increased SPED students and decreased SPED staffing options</a:t>
            </a:r>
          </a:p>
          <a:p>
            <a:r>
              <a:rPr lang="en-US" dirty="0"/>
              <a:t>During the </a:t>
            </a:r>
            <a:r>
              <a:rPr lang="en-US" b="1" dirty="0">
                <a:solidFill>
                  <a:schemeClr val="accent2">
                    <a:lumMod val="60000"/>
                    <a:lumOff val="40000"/>
                  </a:schemeClr>
                </a:solidFill>
              </a:rPr>
              <a:t>2023-24</a:t>
            </a:r>
            <a:r>
              <a:rPr lang="en-US" dirty="0"/>
              <a:t> school year, there were </a:t>
            </a:r>
            <a:r>
              <a:rPr lang="en-US" b="1" u="sng" dirty="0">
                <a:solidFill>
                  <a:schemeClr val="accent2">
                    <a:lumMod val="60000"/>
                    <a:lumOff val="40000"/>
                  </a:schemeClr>
                </a:solidFill>
              </a:rPr>
              <a:t>7.9 million IDEA-eligible </a:t>
            </a:r>
            <a:r>
              <a:rPr lang="en-US" u="sng" dirty="0"/>
              <a:t>s</a:t>
            </a:r>
            <a:r>
              <a:rPr lang="en-US" dirty="0"/>
              <a:t>tudents ages 3-21. The </a:t>
            </a:r>
            <a:r>
              <a:rPr lang="en-US" b="1" dirty="0">
                <a:solidFill>
                  <a:schemeClr val="accent6">
                    <a:lumMod val="60000"/>
                    <a:lumOff val="40000"/>
                  </a:schemeClr>
                </a:solidFill>
              </a:rPr>
              <a:t>previous year, there were </a:t>
            </a:r>
            <a:r>
              <a:rPr lang="en-US" b="1" u="sng" dirty="0">
                <a:solidFill>
                  <a:schemeClr val="accent6">
                    <a:lumMod val="60000"/>
                    <a:lumOff val="40000"/>
                  </a:schemeClr>
                </a:solidFill>
              </a:rPr>
              <a:t>7.6 million</a:t>
            </a:r>
            <a:r>
              <a:rPr lang="en-US" b="1" dirty="0">
                <a:solidFill>
                  <a:schemeClr val="accent1"/>
                </a:solidFill>
              </a:rPr>
              <a:t>, </a:t>
            </a:r>
            <a:r>
              <a:rPr lang="en-US" dirty="0"/>
              <a:t>according to data from the U.S. Department of Education (USDE) analyzed by The Advocacy Institute.</a:t>
            </a:r>
          </a:p>
        </p:txBody>
      </p:sp>
    </p:spTree>
    <p:extLst>
      <p:ext uri="{BB962C8B-B14F-4D97-AF65-F5344CB8AC3E}">
        <p14:creationId xmlns:p14="http://schemas.microsoft.com/office/powerpoint/2010/main" val="3282265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D78BC-7916-101D-9515-CF4CDAE48A36}"/>
              </a:ext>
            </a:extLst>
          </p:cNvPr>
          <p:cNvSpPr>
            <a:spLocks noGrp="1"/>
          </p:cNvSpPr>
          <p:nvPr>
            <p:ph type="title"/>
          </p:nvPr>
        </p:nvSpPr>
        <p:spPr/>
        <p:txBody>
          <a:bodyPr>
            <a:normAutofit fontScale="90000"/>
          </a:bodyPr>
          <a:lstStyle/>
          <a:p>
            <a:r>
              <a:rPr lang="en-US" dirty="0"/>
              <a:t>2025 Civil Rights Report on SPED Staffing Shortages</a:t>
            </a:r>
          </a:p>
        </p:txBody>
      </p:sp>
      <p:pic>
        <p:nvPicPr>
          <p:cNvPr id="6" name="Picture Placeholder 5" descr="Teacher and students in laboratory">
            <a:extLst>
              <a:ext uri="{FF2B5EF4-FFF2-40B4-BE49-F238E27FC236}">
                <a16:creationId xmlns:a16="http://schemas.microsoft.com/office/drawing/2014/main" id="{C7F02401-8D7C-A755-762D-FF74D6B85D2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7330" r="17330"/>
          <a:stretch>
            <a:fillRect/>
          </a:stretch>
        </p:blipFill>
        <p:spPr/>
      </p:pic>
      <p:sp>
        <p:nvSpPr>
          <p:cNvPr id="4" name="Content Placeholder 3">
            <a:extLst>
              <a:ext uri="{FF2B5EF4-FFF2-40B4-BE49-F238E27FC236}">
                <a16:creationId xmlns:a16="http://schemas.microsoft.com/office/drawing/2014/main" id="{62D5C55C-85A4-C26B-795F-527F4B4B3938}"/>
              </a:ext>
            </a:extLst>
          </p:cNvPr>
          <p:cNvSpPr>
            <a:spLocks noGrp="1"/>
          </p:cNvSpPr>
          <p:nvPr>
            <p:ph sz="quarter" idx="14"/>
          </p:nvPr>
        </p:nvSpPr>
        <p:spPr/>
        <p:txBody>
          <a:bodyPr>
            <a:normAutofit fontScale="77500" lnSpcReduction="20000"/>
          </a:bodyPr>
          <a:lstStyle/>
          <a:p>
            <a:r>
              <a:rPr lang="en-US" dirty="0"/>
              <a:t>On September 30, 2025, the U.S. Commission on Civil Rights issued a report related to staffing shortages for public schools</a:t>
            </a:r>
          </a:p>
          <a:p>
            <a:r>
              <a:rPr lang="en-US" dirty="0"/>
              <a:t>Independent bipartisan agency established by Congress in 1957</a:t>
            </a:r>
          </a:p>
          <a:p>
            <a:r>
              <a:rPr lang="en-US" dirty="0"/>
              <a:t>Nearly half of all public schools report SPED vacancies that could not be filled, from 2022-2024</a:t>
            </a:r>
          </a:p>
          <a:p>
            <a:r>
              <a:rPr lang="en-US" dirty="0"/>
              <a:t>There is no federal database or metric to track educational staffing shortages</a:t>
            </a:r>
          </a:p>
          <a:p>
            <a:endParaRPr lang="en-US" i="1" dirty="0"/>
          </a:p>
          <a:p>
            <a:r>
              <a:rPr lang="en-US" i="1" dirty="0"/>
              <a:t>See </a:t>
            </a:r>
            <a:r>
              <a:rPr lang="en-US" dirty="0"/>
              <a:t>https://www.usccr.gov/news/2025/us-commission-civil-rights-releases-report-federal-response-teacher-shortage-impacts</a:t>
            </a:r>
          </a:p>
        </p:txBody>
      </p:sp>
    </p:spTree>
    <p:extLst>
      <p:ext uri="{BB962C8B-B14F-4D97-AF65-F5344CB8AC3E}">
        <p14:creationId xmlns:p14="http://schemas.microsoft.com/office/powerpoint/2010/main" val="632378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19EEC-0035-8B45-7CEA-CFC409ACCEE7}"/>
              </a:ext>
            </a:extLst>
          </p:cNvPr>
          <p:cNvSpPr>
            <a:spLocks noGrp="1"/>
          </p:cNvSpPr>
          <p:nvPr>
            <p:ph type="title"/>
          </p:nvPr>
        </p:nvSpPr>
        <p:spPr/>
        <p:txBody>
          <a:bodyPr>
            <a:normAutofit fontScale="90000"/>
          </a:bodyPr>
          <a:lstStyle/>
          <a:p>
            <a:r>
              <a:rPr lang="en-US" dirty="0"/>
              <a:t>Less Options for Filing Federal Complaints</a:t>
            </a:r>
          </a:p>
        </p:txBody>
      </p:sp>
      <p:pic>
        <p:nvPicPr>
          <p:cNvPr id="6" name="Picture Placeholder 5" descr="A sign with a tree and text">
            <a:extLst>
              <a:ext uri="{FF2B5EF4-FFF2-40B4-BE49-F238E27FC236}">
                <a16:creationId xmlns:a16="http://schemas.microsoft.com/office/drawing/2014/main" id="{D6E4D669-81D0-DD12-A083-917F9E17D4F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0806" r="10806"/>
          <a:stretch>
            <a:fillRect/>
          </a:stretch>
        </p:blipFill>
        <p:spPr/>
      </p:pic>
      <p:sp>
        <p:nvSpPr>
          <p:cNvPr id="4" name="Content Placeholder 3">
            <a:extLst>
              <a:ext uri="{FF2B5EF4-FFF2-40B4-BE49-F238E27FC236}">
                <a16:creationId xmlns:a16="http://schemas.microsoft.com/office/drawing/2014/main" id="{E34EDAE4-A0A0-D272-73CA-5A17CFC7EA52}"/>
              </a:ext>
            </a:extLst>
          </p:cNvPr>
          <p:cNvSpPr>
            <a:spLocks noGrp="1"/>
          </p:cNvSpPr>
          <p:nvPr>
            <p:ph sz="quarter" idx="14"/>
          </p:nvPr>
        </p:nvSpPr>
        <p:spPr>
          <a:xfrm>
            <a:off x="6721069" y="1867221"/>
            <a:ext cx="5470931" cy="4990780"/>
          </a:xfrm>
        </p:spPr>
        <p:txBody>
          <a:bodyPr>
            <a:noAutofit/>
          </a:bodyPr>
          <a:lstStyle/>
          <a:p>
            <a:r>
              <a:rPr lang="en-US" dirty="0"/>
              <a:t>ED Issued a press report on March 11, 2025, which announced a 50% reduction in force (RIF)</a:t>
            </a:r>
          </a:p>
          <a:p>
            <a:r>
              <a:rPr lang="en-US" dirty="0"/>
              <a:t>All ED divisions are impacted with some “requiring significant reorganization”</a:t>
            </a:r>
          </a:p>
          <a:p>
            <a:r>
              <a:rPr lang="en-US" dirty="0"/>
              <a:t>This press statement said that on inauguration day, ED reported 4,133 workers after actions associated with the press release, there would be 2,183 workers</a:t>
            </a:r>
          </a:p>
          <a:p>
            <a:r>
              <a:rPr lang="en-US" dirty="0"/>
              <a:t>Nearly 600 ED workers “accepted voluntary resignation opportunities and retirement”</a:t>
            </a:r>
          </a:p>
          <a:p>
            <a:r>
              <a:rPr lang="en-US" dirty="0"/>
              <a:t>Many ED employees on Admin Leave.</a:t>
            </a:r>
          </a:p>
        </p:txBody>
      </p:sp>
      <p:sp>
        <p:nvSpPr>
          <p:cNvPr id="7" name="TextBox 6">
            <a:extLst>
              <a:ext uri="{FF2B5EF4-FFF2-40B4-BE49-F238E27FC236}">
                <a16:creationId xmlns:a16="http://schemas.microsoft.com/office/drawing/2014/main" id="{46BCB673-641D-9A18-53EC-A46A752560D0}"/>
              </a:ext>
            </a:extLst>
          </p:cNvPr>
          <p:cNvSpPr txBox="1"/>
          <p:nvPr/>
        </p:nvSpPr>
        <p:spPr>
          <a:xfrm>
            <a:off x="0" y="6858000"/>
            <a:ext cx="6721068" cy="230832"/>
          </a:xfrm>
          <a:prstGeom prst="rect">
            <a:avLst/>
          </a:prstGeom>
          <a:noFill/>
        </p:spPr>
        <p:txBody>
          <a:bodyPr wrap="square" rtlCol="0">
            <a:spAutoFit/>
          </a:bodyPr>
          <a:lstStyle/>
          <a:p>
            <a:r>
              <a:rPr lang="en-US" sz="900">
                <a:hlinkClick r:id="rId4" tooltip="https://www.flickr.com/photos/mdgovpics/27953845374"/>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3681502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BE0059-CC20-49FB-67B4-C1FD89594160}"/>
              </a:ext>
            </a:extLst>
          </p:cNvPr>
          <p:cNvSpPr>
            <a:spLocks noGrp="1"/>
          </p:cNvSpPr>
          <p:nvPr>
            <p:ph type="title"/>
          </p:nvPr>
        </p:nvSpPr>
        <p:spPr/>
        <p:txBody>
          <a:bodyPr/>
          <a:lstStyle/>
          <a:p>
            <a:r>
              <a:rPr lang="en-US" dirty="0"/>
              <a:t>ED OCR </a:t>
            </a:r>
            <a:r>
              <a:rPr lang="en-US"/>
              <a:t>Before 2025</a:t>
            </a:r>
            <a:endParaRPr lang="en-US" dirty="0"/>
          </a:p>
        </p:txBody>
      </p:sp>
      <p:sp>
        <p:nvSpPr>
          <p:cNvPr id="7" name="Content Placeholder 6">
            <a:extLst>
              <a:ext uri="{FF2B5EF4-FFF2-40B4-BE49-F238E27FC236}">
                <a16:creationId xmlns:a16="http://schemas.microsoft.com/office/drawing/2014/main" id="{ABEF14A8-404F-2061-C996-80C9BC15A77F}"/>
              </a:ext>
            </a:extLst>
          </p:cNvPr>
          <p:cNvSpPr>
            <a:spLocks noGrp="1"/>
          </p:cNvSpPr>
          <p:nvPr>
            <p:ph sz="quarter" idx="14"/>
          </p:nvPr>
        </p:nvSpPr>
        <p:spPr>
          <a:xfrm flipH="1" flipV="1">
            <a:off x="11679746" y="6308725"/>
            <a:ext cx="1121854" cy="92075"/>
          </a:xfrm>
        </p:spPr>
        <p:txBody>
          <a:bodyPr>
            <a:normAutofit fontScale="25000" lnSpcReduction="20000"/>
          </a:bodyPr>
          <a:lstStyle/>
          <a:p>
            <a:endParaRPr lang="en-US" dirty="0"/>
          </a:p>
        </p:txBody>
      </p:sp>
      <p:pic>
        <p:nvPicPr>
          <p:cNvPr id="20" name="Picture 19" descr="Map">
            <a:extLst>
              <a:ext uri="{FF2B5EF4-FFF2-40B4-BE49-F238E27FC236}">
                <a16:creationId xmlns:a16="http://schemas.microsoft.com/office/drawing/2014/main" id="{8668CF66-4F48-2836-2B1A-14FF8477418C}"/>
              </a:ext>
            </a:extLst>
          </p:cNvPr>
          <p:cNvPicPr>
            <a:picLocks noChangeAspect="1"/>
          </p:cNvPicPr>
          <p:nvPr/>
        </p:nvPicPr>
        <p:blipFill>
          <a:blip r:embed="rId3"/>
          <a:stretch>
            <a:fillRect/>
          </a:stretch>
        </p:blipFill>
        <p:spPr>
          <a:xfrm>
            <a:off x="120073" y="365180"/>
            <a:ext cx="6853382" cy="6155693"/>
          </a:xfrm>
          <a:prstGeom prst="rect">
            <a:avLst/>
          </a:prstGeom>
        </p:spPr>
      </p:pic>
    </p:spTree>
    <p:extLst>
      <p:ext uri="{BB962C8B-B14F-4D97-AF65-F5344CB8AC3E}">
        <p14:creationId xmlns:p14="http://schemas.microsoft.com/office/powerpoint/2010/main" val="1291462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C3DCD-A99E-0E04-789E-0FFBD14B4616}"/>
              </a:ext>
            </a:extLst>
          </p:cNvPr>
          <p:cNvSpPr>
            <a:spLocks noGrp="1"/>
          </p:cNvSpPr>
          <p:nvPr>
            <p:ph type="title"/>
          </p:nvPr>
        </p:nvSpPr>
        <p:spPr/>
        <p:txBody>
          <a:bodyPr/>
          <a:lstStyle/>
          <a:p>
            <a:r>
              <a:rPr lang="en-US" dirty="0"/>
              <a:t>Impacts on IDEA State Complaints</a:t>
            </a:r>
          </a:p>
        </p:txBody>
      </p:sp>
      <p:sp>
        <p:nvSpPr>
          <p:cNvPr id="3" name="Content Placeholder 2">
            <a:extLst>
              <a:ext uri="{FF2B5EF4-FFF2-40B4-BE49-F238E27FC236}">
                <a16:creationId xmlns:a16="http://schemas.microsoft.com/office/drawing/2014/main" id="{F2069CD9-E298-BAEB-6FA4-D35AB2CAF48A}"/>
              </a:ext>
            </a:extLst>
          </p:cNvPr>
          <p:cNvSpPr>
            <a:spLocks noGrp="1"/>
          </p:cNvSpPr>
          <p:nvPr>
            <p:ph idx="1"/>
          </p:nvPr>
        </p:nvSpPr>
        <p:spPr>
          <a:xfrm>
            <a:off x="443346" y="2052918"/>
            <a:ext cx="9606508" cy="4195481"/>
          </a:xfrm>
        </p:spPr>
        <p:txBody>
          <a:bodyPr/>
          <a:lstStyle/>
          <a:p>
            <a:r>
              <a:rPr lang="en-US" dirty="0"/>
              <a:t>Significant Increases in State IDEA Complaints Filings Nationally</a:t>
            </a:r>
          </a:p>
          <a:p>
            <a:r>
              <a:rPr lang="en-US" dirty="0"/>
              <a:t>Some “frequent filers” from ED OCR are now filing IDEA complaints with SEAs</a:t>
            </a:r>
          </a:p>
          <a:p>
            <a:r>
              <a:rPr lang="en-US" dirty="0"/>
              <a:t>CADRE data shows that IDEA state compliant filings jumped 22% in the 2022-2023 school year, compared to data from the prior year</a:t>
            </a:r>
          </a:p>
          <a:p>
            <a:r>
              <a:rPr lang="en-US" dirty="0"/>
              <a:t>There were 9,927 written state complaints filed in 2023-24, which represents a 79% rise over the previous 10-year average of 5,537. CADRE’s analysis is based on data collected by the U.S. Department of Education</a:t>
            </a:r>
          </a:p>
        </p:txBody>
      </p:sp>
    </p:spTree>
    <p:extLst>
      <p:ext uri="{BB962C8B-B14F-4D97-AF65-F5344CB8AC3E}">
        <p14:creationId xmlns:p14="http://schemas.microsoft.com/office/powerpoint/2010/main" val="1129736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6A2C1-55CC-9C6F-80C6-261E45B3A3DC}"/>
              </a:ext>
            </a:extLst>
          </p:cNvPr>
          <p:cNvSpPr>
            <a:spLocks noGrp="1"/>
          </p:cNvSpPr>
          <p:nvPr>
            <p:ph type="title"/>
          </p:nvPr>
        </p:nvSpPr>
        <p:spPr/>
        <p:txBody>
          <a:bodyPr anchor="b">
            <a:normAutofit fontScale="90000"/>
          </a:bodyPr>
          <a:lstStyle/>
          <a:p>
            <a:r>
              <a:rPr lang="en-US" dirty="0"/>
              <a:t>Complaint Consistency and Transparency Concerns</a:t>
            </a:r>
          </a:p>
        </p:txBody>
      </p:sp>
      <p:pic>
        <p:nvPicPr>
          <p:cNvPr id="5" name="Content Placeholder 4" descr="Female drawing flow chart">
            <a:extLst>
              <a:ext uri="{FF2B5EF4-FFF2-40B4-BE49-F238E27FC236}">
                <a16:creationId xmlns:a16="http://schemas.microsoft.com/office/drawing/2014/main" id="{A58905D3-5C90-49D1-A3D5-427680C8DFA9}"/>
              </a:ext>
            </a:extLst>
          </p:cNvPr>
          <p:cNvPicPr>
            <a:picLocks noGrp="1" noChangeAspect="1"/>
          </p:cNvPicPr>
          <p:nvPr>
            <p:ph type="pic" sz="quarter" idx="13"/>
          </p:nvPr>
        </p:nvPicPr>
        <p:blipFill>
          <a:blip r:embed="rId3"/>
          <a:srcRect l="17889" r="17889"/>
          <a:stretch>
            <a:fillRect/>
          </a:stretch>
        </p:blipFill>
        <p:spPr>
          <a:prstGeom prst="rect">
            <a:avLst/>
          </a:prstGeom>
          <a:noFill/>
        </p:spPr>
      </p:pic>
      <p:sp>
        <p:nvSpPr>
          <p:cNvPr id="4" name="Content Placeholder 3">
            <a:extLst>
              <a:ext uri="{FF2B5EF4-FFF2-40B4-BE49-F238E27FC236}">
                <a16:creationId xmlns:a16="http://schemas.microsoft.com/office/drawing/2014/main" id="{CA2DF1E1-35EF-7D31-8A0F-48DB49F32CEC}"/>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721068" y="2034314"/>
            <a:ext cx="5729549" cy="4823686"/>
          </a:xfrm>
        </p:spPr>
        <p:txBody>
          <a:bodyPr>
            <a:normAutofit/>
          </a:bodyPr>
          <a:lstStyle/>
          <a:p>
            <a:pPr marL="0" indent="0">
              <a:spcBef>
                <a:spcPts val="2500"/>
              </a:spcBef>
              <a:buFont typeface="Arial" panose="020B0604020202020204" pitchFamily="34" charset="0"/>
              <a:buNone/>
            </a:pPr>
            <a:r>
              <a:rPr lang="en-US" b="1" dirty="0"/>
              <a:t>Impact of Outcome Variability</a:t>
            </a:r>
          </a:p>
          <a:p>
            <a:pPr marL="0" lvl="1" indent="0">
              <a:buFont typeface="Arial" panose="020B0604020202020204" pitchFamily="34" charset="0"/>
              <a:buNone/>
            </a:pPr>
            <a:r>
              <a:rPr sz="2000" dirty="0"/>
              <a:t>Variation in investigation results can decrease public trust and raise questions about fairness.</a:t>
            </a:r>
            <a:endParaRPr lang="en-US" sz="2000" dirty="0"/>
          </a:p>
          <a:p>
            <a:pPr marL="0" indent="0">
              <a:spcBef>
                <a:spcPts val="2500"/>
              </a:spcBef>
              <a:buFont typeface="Arial" panose="020B0604020202020204" pitchFamily="34" charset="0"/>
              <a:buNone/>
            </a:pPr>
            <a:r>
              <a:rPr lang="en-US" b="1" dirty="0"/>
              <a:t>Need for Standardized Protocols</a:t>
            </a:r>
          </a:p>
          <a:p>
            <a:pPr marL="0" lvl="1" indent="0">
              <a:buFont typeface="Arial" panose="020B0604020202020204" pitchFamily="34" charset="0"/>
              <a:buNone/>
            </a:pPr>
            <a:r>
              <a:rPr sz="2000" dirty="0"/>
              <a:t>Standard protocols help ensure investigations are uniform, increasing fairness and reliability.</a:t>
            </a:r>
            <a:endParaRPr lang="en-US" sz="2000" dirty="0"/>
          </a:p>
          <a:p>
            <a:pPr marL="0" indent="0">
              <a:spcBef>
                <a:spcPts val="2500"/>
              </a:spcBef>
              <a:buFont typeface="Arial" panose="020B0604020202020204" pitchFamily="34" charset="0"/>
              <a:buNone/>
            </a:pPr>
            <a:r>
              <a:rPr lang="en-US" b="1" dirty="0"/>
              <a:t>Importance of Clear Communication</a:t>
            </a:r>
          </a:p>
          <a:p>
            <a:pPr marL="0" lvl="1" indent="0">
              <a:buFont typeface="Arial" panose="020B0604020202020204" pitchFamily="34" charset="0"/>
              <a:buNone/>
            </a:pPr>
            <a:r>
              <a:rPr sz="2000" dirty="0"/>
              <a:t>Transparent and clear communication enhances understanding and builds confidence in the process.</a:t>
            </a:r>
            <a:endParaRPr lang="en-US" sz="2000" dirty="0"/>
          </a:p>
        </p:txBody>
      </p:sp>
    </p:spTree>
    <p:extLst>
      <p:ext uri="{BB962C8B-B14F-4D97-AF65-F5344CB8AC3E}">
        <p14:creationId xmlns:p14="http://schemas.microsoft.com/office/powerpoint/2010/main" val="4017239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17A74-BC07-7A97-71FE-FC5668A09EC0}"/>
              </a:ext>
            </a:extLst>
          </p:cNvPr>
          <p:cNvSpPr>
            <a:spLocks noGrp="1"/>
          </p:cNvSpPr>
          <p:nvPr>
            <p:ph type="title"/>
          </p:nvPr>
        </p:nvSpPr>
        <p:spPr/>
        <p:txBody>
          <a:bodyPr anchor="b">
            <a:normAutofit fontScale="90000"/>
          </a:bodyPr>
          <a:lstStyle/>
          <a:p>
            <a:r>
              <a:rPr lang="en-US"/>
              <a:t>Resource Limitations for State Agencies</a:t>
            </a:r>
          </a:p>
        </p:txBody>
      </p:sp>
      <p:pic>
        <p:nvPicPr>
          <p:cNvPr id="5" name="Content Placeholder 4" descr="A room filled with stacks of office paper.">
            <a:extLst>
              <a:ext uri="{FF2B5EF4-FFF2-40B4-BE49-F238E27FC236}">
                <a16:creationId xmlns:a16="http://schemas.microsoft.com/office/drawing/2014/main" id="{C92CA535-1A2A-4546-A1AC-45AC6E2B5FF5}"/>
              </a:ext>
            </a:extLst>
          </p:cNvPr>
          <p:cNvPicPr>
            <a:picLocks noGrp="1" noChangeAspect="1"/>
          </p:cNvPicPr>
          <p:nvPr>
            <p:ph type="pic" sz="quarter" idx="13"/>
          </p:nvPr>
        </p:nvPicPr>
        <p:blipFill>
          <a:blip r:embed="rId3"/>
          <a:srcRect l="13247" r="13247"/>
          <a:stretch>
            <a:fillRect/>
          </a:stretch>
        </p:blipFill>
        <p:spPr>
          <a:prstGeom prst="rect">
            <a:avLst/>
          </a:prstGeom>
          <a:noFill/>
        </p:spPr>
      </p:pic>
      <p:sp>
        <p:nvSpPr>
          <p:cNvPr id="4" name="Content Placeholder 3">
            <a:extLst>
              <a:ext uri="{FF2B5EF4-FFF2-40B4-BE49-F238E27FC236}">
                <a16:creationId xmlns:a16="http://schemas.microsoft.com/office/drawing/2014/main" id="{835CB9EC-DBE9-CD2B-FECE-F02C0E8E14A4}"/>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a:bodyPr>
          <a:lstStyle/>
          <a:p>
            <a:pPr marL="0" indent="0">
              <a:spcBef>
                <a:spcPts val="2500"/>
              </a:spcBef>
              <a:buFont typeface="Arial" panose="020B0604020202020204" pitchFamily="34" charset="0"/>
              <a:buNone/>
            </a:pPr>
            <a:r>
              <a:rPr lang="en-US" b="1" dirty="0"/>
              <a:t>Budget Constraints</a:t>
            </a:r>
          </a:p>
          <a:p>
            <a:pPr marL="0" lvl="1" indent="0">
              <a:buFont typeface="Arial" panose="020B0604020202020204" pitchFamily="34" charset="0"/>
              <a:buNone/>
            </a:pPr>
            <a:r>
              <a:rPr sz="2000" dirty="0"/>
              <a:t>Limited financial resources restrict state agencies from expanding operations and investing in necessary tools.</a:t>
            </a:r>
            <a:endParaRPr lang="en-US" sz="2000" dirty="0"/>
          </a:p>
          <a:p>
            <a:pPr marL="0" indent="0">
              <a:spcBef>
                <a:spcPts val="2500"/>
              </a:spcBef>
              <a:buFont typeface="Arial" panose="020B0604020202020204" pitchFamily="34" charset="0"/>
              <a:buNone/>
            </a:pPr>
            <a:r>
              <a:rPr lang="en-US" b="1" dirty="0"/>
              <a:t>Staffing Shortages</a:t>
            </a:r>
          </a:p>
          <a:p>
            <a:pPr marL="0" lvl="1" indent="0">
              <a:buFont typeface="Arial" panose="020B0604020202020204" pitchFamily="34" charset="0"/>
              <a:buNone/>
            </a:pPr>
            <a:r>
              <a:rPr sz="2000" dirty="0"/>
              <a:t>Insufficient staff numbers reduce agencies' ability to conduct thorough investigations and resolve cases promptly.</a:t>
            </a:r>
            <a:endParaRPr lang="en-US" sz="2000" dirty="0"/>
          </a:p>
        </p:txBody>
      </p:sp>
    </p:spTree>
    <p:extLst>
      <p:ext uri="{BB962C8B-B14F-4D97-AF65-F5344CB8AC3E}">
        <p14:creationId xmlns:p14="http://schemas.microsoft.com/office/powerpoint/2010/main" val="17844155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54120-5A8C-889D-5E02-D96EE55AAAD3}"/>
              </a:ext>
            </a:extLst>
          </p:cNvPr>
          <p:cNvSpPr>
            <a:spLocks noGrp="1"/>
          </p:cNvSpPr>
          <p:nvPr>
            <p:ph type="ctrTitle"/>
          </p:nvPr>
        </p:nvSpPr>
        <p:spPr/>
        <p:txBody>
          <a:bodyPr anchor="b">
            <a:normAutofit fontScale="90000"/>
          </a:bodyPr>
          <a:lstStyle/>
          <a:p>
            <a:r>
              <a:rPr lang="en-US" sz="5600" dirty="0"/>
              <a:t>Innovative Approaches and Emerging Technologies to Help SEAs</a:t>
            </a:r>
          </a:p>
        </p:txBody>
      </p:sp>
    </p:spTree>
    <p:extLst>
      <p:ext uri="{BB962C8B-B14F-4D97-AF65-F5344CB8AC3E}">
        <p14:creationId xmlns:p14="http://schemas.microsoft.com/office/powerpoint/2010/main" val="203427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44137-4DF4-40C5-AFBF-A452950116E4}"/>
              </a:ext>
            </a:extLst>
          </p:cNvPr>
          <p:cNvSpPr>
            <a:spLocks noGrp="1"/>
          </p:cNvSpPr>
          <p:nvPr>
            <p:ph type="title"/>
          </p:nvPr>
        </p:nvSpPr>
        <p:spPr/>
        <p:txBody>
          <a:bodyPr/>
          <a:lstStyle/>
          <a:p>
            <a:r>
              <a:rPr lang="en-US" dirty="0">
                <a:solidFill>
                  <a:schemeClr val="tx1"/>
                </a:solidFill>
              </a:rPr>
              <a:t>Meet the Presenters</a:t>
            </a:r>
          </a:p>
        </p:txBody>
      </p:sp>
      <p:sp>
        <p:nvSpPr>
          <p:cNvPr id="3" name="Content Placeholder 2">
            <a:extLst>
              <a:ext uri="{FF2B5EF4-FFF2-40B4-BE49-F238E27FC236}">
                <a16:creationId xmlns:a16="http://schemas.microsoft.com/office/drawing/2014/main" id="{702EFCA1-7BCE-C7C6-B882-9CE80F5DDCC7}"/>
              </a:ext>
            </a:extLst>
          </p:cNvPr>
          <p:cNvSpPr>
            <a:spLocks noGrp="1"/>
          </p:cNvSpPr>
          <p:nvPr>
            <p:ph sz="quarter" idx="13"/>
          </p:nvPr>
        </p:nvSpPr>
        <p:spPr>
          <a:xfrm>
            <a:off x="5801710" y="2610172"/>
            <a:ext cx="6177854" cy="4612664"/>
          </a:xfrm>
        </p:spPr>
        <p:txBody>
          <a:bodyPr>
            <a:normAutofit fontScale="77500" lnSpcReduction="20000"/>
          </a:bodyPr>
          <a:lstStyle/>
          <a:p>
            <a:r>
              <a:rPr lang="en-US" b="1" u="sng" dirty="0">
                <a:solidFill>
                  <a:srgbClr val="FFFF00"/>
                </a:solidFill>
              </a:rPr>
              <a:t>Claudette Rushing, M.Ed., JD</a:t>
            </a:r>
          </a:p>
          <a:p>
            <a:pPr marL="0" indent="0">
              <a:buNone/>
            </a:pPr>
            <a:endParaRPr lang="en-US" b="1" u="sng" dirty="0">
              <a:solidFill>
                <a:srgbClr val="FFFF00"/>
              </a:solidFill>
            </a:endParaRPr>
          </a:p>
          <a:p>
            <a:pPr marL="0" indent="0">
              <a:buNone/>
            </a:pPr>
            <a:r>
              <a:rPr lang="en-US" dirty="0"/>
              <a:t>- </a:t>
            </a:r>
            <a:r>
              <a:rPr lang="en-US" sz="2900" dirty="0"/>
              <a:t>Former General and SPED Teacher</a:t>
            </a:r>
          </a:p>
          <a:p>
            <a:pPr marL="0" indent="0">
              <a:buNone/>
            </a:pPr>
            <a:r>
              <a:rPr lang="en-US" sz="2900" dirty="0"/>
              <a:t>- Attorney, Hearing Officer, Investigator, Mediator</a:t>
            </a:r>
          </a:p>
          <a:p>
            <a:pPr marL="0" indent="0">
              <a:buNone/>
            </a:pPr>
            <a:r>
              <a:rPr lang="en-US" sz="2900" dirty="0"/>
              <a:t>- Owner of National IDEA Consulting Company</a:t>
            </a:r>
          </a:p>
          <a:p>
            <a:pPr marL="0" indent="0">
              <a:buNone/>
            </a:pPr>
            <a:r>
              <a:rPr lang="en-US" sz="2900" dirty="0"/>
              <a:t>- Former Attorney, US Department of Education, Office of Civil Rights  (Seattle) and 	the  U.S. Department of the Interior- Office of the Solicitor General (DC and Remote)</a:t>
            </a:r>
          </a:p>
          <a:p>
            <a:pPr marL="0" indent="0">
              <a:buNone/>
            </a:pPr>
            <a:r>
              <a:rPr lang="en-US" sz="2900" dirty="0"/>
              <a:t>- Person with a Disability/Mom</a:t>
            </a:r>
          </a:p>
          <a:p>
            <a:pPr marL="0" indent="0">
              <a:buNone/>
            </a:pPr>
            <a:r>
              <a:rPr lang="en-US" sz="2900" dirty="0"/>
              <a:t>-</a:t>
            </a:r>
          </a:p>
        </p:txBody>
      </p:sp>
      <p:sp>
        <p:nvSpPr>
          <p:cNvPr id="4" name="TextBox 3">
            <a:extLst>
              <a:ext uri="{FF2B5EF4-FFF2-40B4-BE49-F238E27FC236}">
                <a16:creationId xmlns:a16="http://schemas.microsoft.com/office/drawing/2014/main" id="{7870B082-5F7C-7050-FC11-ACA3ADEBD331}"/>
              </a:ext>
            </a:extLst>
          </p:cNvPr>
          <p:cNvSpPr txBox="1"/>
          <p:nvPr/>
        </p:nvSpPr>
        <p:spPr>
          <a:xfrm>
            <a:off x="457199" y="2575115"/>
            <a:ext cx="5344511" cy="4308872"/>
          </a:xfrm>
          <a:prstGeom prst="rect">
            <a:avLst/>
          </a:prstGeom>
          <a:noFill/>
        </p:spPr>
        <p:txBody>
          <a:bodyPr wrap="square" rtlCol="0">
            <a:spAutoFit/>
          </a:bodyPr>
          <a:lstStyle/>
          <a:p>
            <a:r>
              <a:rPr lang="en-US" b="1" u="sng" dirty="0">
                <a:solidFill>
                  <a:srgbClr val="FFFF00"/>
                </a:solidFill>
              </a:rPr>
              <a:t>Natalie Campbell, B.S. Zoology/Chemistry, M.Ed., JD</a:t>
            </a:r>
          </a:p>
          <a:p>
            <a:endParaRPr lang="en-US" sz="2000" b="1" u="sng" dirty="0"/>
          </a:p>
          <a:p>
            <a:pPr marL="285750" indent="-285750">
              <a:buFontTx/>
              <a:buChar char="-"/>
            </a:pPr>
            <a:r>
              <a:rPr lang="en-US" sz="2000" dirty="0"/>
              <a:t>Former General Ed Teacher</a:t>
            </a:r>
          </a:p>
          <a:p>
            <a:endParaRPr lang="en-US" sz="2000" dirty="0"/>
          </a:p>
          <a:p>
            <a:pPr marL="285750" indent="-285750">
              <a:buFontTx/>
              <a:buChar char="-"/>
            </a:pPr>
            <a:r>
              <a:rPr lang="en-US" sz="2000" dirty="0"/>
              <a:t>Investigator, Supervising Attorney, Office of Spec. Ed., NM</a:t>
            </a:r>
          </a:p>
          <a:p>
            <a:endParaRPr lang="en-US" sz="2000" dirty="0"/>
          </a:p>
          <a:p>
            <a:pPr marL="285750" indent="-285750">
              <a:buFontTx/>
              <a:buChar char="-"/>
            </a:pPr>
            <a:r>
              <a:rPr lang="en-US" sz="2000" dirty="0"/>
              <a:t>Former Asst. Gen. Counsel, Human Services Dept, NM; Asst. District Attorney, Defense Atty</a:t>
            </a:r>
          </a:p>
          <a:p>
            <a:r>
              <a:rPr lang="en-US" sz="2000" dirty="0"/>
              <a:t>    </a:t>
            </a:r>
          </a:p>
          <a:p>
            <a:r>
              <a:rPr lang="en-US" sz="2000" dirty="0"/>
              <a:t>-   Veteran</a:t>
            </a:r>
          </a:p>
          <a:p>
            <a:endParaRPr lang="en-US" dirty="0"/>
          </a:p>
        </p:txBody>
      </p:sp>
    </p:spTree>
    <p:extLst>
      <p:ext uri="{BB962C8B-B14F-4D97-AF65-F5344CB8AC3E}">
        <p14:creationId xmlns:p14="http://schemas.microsoft.com/office/powerpoint/2010/main" val="1832380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BC68C-9F71-522E-089B-4688A2CF2312}"/>
              </a:ext>
            </a:extLst>
          </p:cNvPr>
          <p:cNvSpPr>
            <a:spLocks noGrp="1"/>
          </p:cNvSpPr>
          <p:nvPr>
            <p:ph type="title"/>
          </p:nvPr>
        </p:nvSpPr>
        <p:spPr/>
        <p:txBody>
          <a:bodyPr anchor="b">
            <a:normAutofit fontScale="90000"/>
          </a:bodyPr>
          <a:lstStyle/>
          <a:p>
            <a:r>
              <a:rPr lang="en-US"/>
              <a:t>Digital Platforms and Data Management</a:t>
            </a:r>
          </a:p>
        </p:txBody>
      </p:sp>
      <p:pic>
        <p:nvPicPr>
          <p:cNvPr id="5" name="Content Placeholder 4" descr="Check mark and folders on digital display">
            <a:extLst>
              <a:ext uri="{FF2B5EF4-FFF2-40B4-BE49-F238E27FC236}">
                <a16:creationId xmlns:a16="http://schemas.microsoft.com/office/drawing/2014/main" id="{10C69564-88F4-492E-842D-58D48B68093B}"/>
              </a:ext>
            </a:extLst>
          </p:cNvPr>
          <p:cNvPicPr>
            <a:picLocks noGrp="1" noChangeAspect="1"/>
          </p:cNvPicPr>
          <p:nvPr>
            <p:ph type="pic" sz="quarter" idx="13"/>
          </p:nvPr>
        </p:nvPicPr>
        <p:blipFill>
          <a:blip r:embed="rId3"/>
          <a:srcRect l="15017" r="15017"/>
          <a:stretch>
            <a:fillRect/>
          </a:stretch>
        </p:blipFill>
        <p:spPr>
          <a:prstGeom prst="rect">
            <a:avLst/>
          </a:prstGeom>
          <a:noFill/>
        </p:spPr>
      </p:pic>
      <p:sp>
        <p:nvSpPr>
          <p:cNvPr id="4" name="Content Placeholder 3">
            <a:extLst>
              <a:ext uri="{FF2B5EF4-FFF2-40B4-BE49-F238E27FC236}">
                <a16:creationId xmlns:a16="http://schemas.microsoft.com/office/drawing/2014/main" id="{79076635-9CEB-2DDD-CA32-DC51A18717D7}"/>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807201" y="2034314"/>
            <a:ext cx="5292436" cy="4689759"/>
          </a:xfrm>
        </p:spPr>
        <p:txBody>
          <a:bodyPr>
            <a:normAutofit fontScale="92500" lnSpcReduction="10000"/>
          </a:bodyPr>
          <a:lstStyle/>
          <a:p>
            <a:pPr marL="0" indent="0">
              <a:spcBef>
                <a:spcPts val="2500"/>
              </a:spcBef>
              <a:buFont typeface="Arial" panose="020B0604020202020204" pitchFamily="34" charset="0"/>
              <a:buNone/>
            </a:pPr>
            <a:r>
              <a:rPr lang="en-US" sz="2200" b="1" dirty="0"/>
              <a:t>Streamlined Complaint Submission</a:t>
            </a:r>
          </a:p>
          <a:p>
            <a:pPr marL="0" lvl="1" indent="0">
              <a:buFont typeface="Arial" panose="020B0604020202020204" pitchFamily="34" charset="0"/>
              <a:buNone/>
            </a:pPr>
            <a:r>
              <a:rPr sz="2200" dirty="0"/>
              <a:t>Centralized digital platforms enable easy and efficient submission of complaints by users.</a:t>
            </a:r>
            <a:endParaRPr lang="en-US" sz="2200" dirty="0"/>
          </a:p>
          <a:p>
            <a:pPr marL="0" indent="0">
              <a:spcBef>
                <a:spcPts val="2500"/>
              </a:spcBef>
              <a:buFont typeface="Arial" panose="020B0604020202020204" pitchFamily="34" charset="0"/>
              <a:buNone/>
            </a:pPr>
            <a:r>
              <a:rPr lang="en-US" sz="2200" b="1" dirty="0"/>
              <a:t>Progress Tracking</a:t>
            </a:r>
          </a:p>
          <a:p>
            <a:pPr marL="0" lvl="1" indent="0">
              <a:buFont typeface="Arial" panose="020B0604020202020204" pitchFamily="34" charset="0"/>
              <a:buNone/>
            </a:pPr>
            <a:r>
              <a:rPr sz="2200" dirty="0"/>
              <a:t>Digital systems track complaint progress to keep stakeholders informed in real-time</a:t>
            </a:r>
            <a:r>
              <a:rPr lang="en-US" sz="2200" dirty="0"/>
              <a:t> and ensure staff meet complaint deadlines</a:t>
            </a:r>
          </a:p>
          <a:p>
            <a:pPr marL="0" indent="0">
              <a:spcBef>
                <a:spcPts val="2500"/>
              </a:spcBef>
              <a:buFont typeface="Arial" panose="020B0604020202020204" pitchFamily="34" charset="0"/>
              <a:buNone/>
            </a:pPr>
            <a:r>
              <a:rPr lang="en-US" sz="2200" b="1" dirty="0"/>
              <a:t>Document Management</a:t>
            </a:r>
          </a:p>
          <a:p>
            <a:pPr marL="0" lvl="1" indent="0">
              <a:buFont typeface="Arial" panose="020B0604020202020204" pitchFamily="34" charset="0"/>
              <a:buNone/>
            </a:pPr>
            <a:r>
              <a:rPr sz="2200" dirty="0"/>
              <a:t>Managing and organizing documents digitally improves accuracy and accessibility for stakeholders.</a:t>
            </a:r>
            <a:endParaRPr lang="en-US" sz="2200" dirty="0"/>
          </a:p>
          <a:p>
            <a:pPr marL="0" lvl="1" indent="0">
              <a:buFont typeface="Arial" panose="020B0604020202020204" pitchFamily="34" charset="0"/>
              <a:buNone/>
            </a:pPr>
            <a:endParaRPr lang="en-US" dirty="0"/>
          </a:p>
        </p:txBody>
      </p:sp>
    </p:spTree>
    <p:extLst>
      <p:ext uri="{BB962C8B-B14F-4D97-AF65-F5344CB8AC3E}">
        <p14:creationId xmlns:p14="http://schemas.microsoft.com/office/powerpoint/2010/main" val="363515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B9709-C6B5-D7C2-8559-72A2415E9355}"/>
              </a:ext>
            </a:extLst>
          </p:cNvPr>
          <p:cNvSpPr>
            <a:spLocks noGrp="1"/>
          </p:cNvSpPr>
          <p:nvPr>
            <p:ph type="title"/>
          </p:nvPr>
        </p:nvSpPr>
        <p:spPr/>
        <p:txBody>
          <a:bodyPr anchor="b">
            <a:normAutofit/>
          </a:bodyPr>
          <a:lstStyle/>
          <a:p>
            <a:r>
              <a:rPr lang="en-US"/>
              <a:t>Use of Artificial Intelligence in Investigations</a:t>
            </a:r>
          </a:p>
        </p:txBody>
      </p:sp>
      <p:graphicFrame>
        <p:nvGraphicFramePr>
          <p:cNvPr id="4" name="Content Placeholder 4">
            <a:extLst>
              <a:ext uri="{FF2B5EF4-FFF2-40B4-BE49-F238E27FC236}">
                <a16:creationId xmlns:a16="http://schemas.microsoft.com/office/drawing/2014/main" id="{FD65B7BB-194F-41E4-96F9-A80314424B1F}"/>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337005123"/>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966677" y="2209520"/>
          <a:ext cx="10416025" cy="4195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129562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056E4-3FD7-2CC5-6117-06FC241C7104}"/>
              </a:ext>
            </a:extLst>
          </p:cNvPr>
          <p:cNvSpPr>
            <a:spLocks noGrp="1"/>
          </p:cNvSpPr>
          <p:nvPr>
            <p:ph type="title"/>
          </p:nvPr>
        </p:nvSpPr>
        <p:spPr/>
        <p:txBody>
          <a:bodyPr/>
          <a:lstStyle/>
          <a:p>
            <a:r>
              <a:rPr lang="en-US" dirty="0"/>
              <a:t>Other Uses of AI for IDEA Complaint Investigations</a:t>
            </a:r>
          </a:p>
        </p:txBody>
      </p:sp>
      <p:sp>
        <p:nvSpPr>
          <p:cNvPr id="3" name="Content Placeholder 2">
            <a:extLst>
              <a:ext uri="{FF2B5EF4-FFF2-40B4-BE49-F238E27FC236}">
                <a16:creationId xmlns:a16="http://schemas.microsoft.com/office/drawing/2014/main" id="{200FE731-8751-082A-6BF1-DC5C776E9CC6}"/>
              </a:ext>
            </a:extLst>
          </p:cNvPr>
          <p:cNvSpPr>
            <a:spLocks noGrp="1"/>
          </p:cNvSpPr>
          <p:nvPr>
            <p:ph idx="1"/>
          </p:nvPr>
        </p:nvSpPr>
        <p:spPr/>
        <p:txBody>
          <a:bodyPr/>
          <a:lstStyle/>
          <a:p>
            <a:r>
              <a:rPr lang="en-US" dirty="0"/>
              <a:t>Generate Interview Questions with a Neutral Tone</a:t>
            </a:r>
          </a:p>
          <a:p>
            <a:r>
              <a:rPr lang="en-US" dirty="0"/>
              <a:t>Create standard legal information paragraphs to cut and paste into MS Word</a:t>
            </a:r>
          </a:p>
          <a:p>
            <a:r>
              <a:rPr lang="en-US" dirty="0"/>
              <a:t>Find citations for state and federal rules</a:t>
            </a:r>
          </a:p>
          <a:p>
            <a:r>
              <a:rPr lang="en-US" dirty="0"/>
              <a:t>Translation into other Languages</a:t>
            </a:r>
          </a:p>
          <a:p>
            <a:r>
              <a:rPr lang="en-US" dirty="0"/>
              <a:t>Create training materials for new staff </a:t>
            </a:r>
          </a:p>
          <a:p>
            <a:r>
              <a:rPr lang="en-US" dirty="0"/>
              <a:t>AI systems to use for free include- Chat GPT,  Claude, MS PowerPoint, Google, others?</a:t>
            </a:r>
          </a:p>
        </p:txBody>
      </p:sp>
      <p:sp>
        <p:nvSpPr>
          <p:cNvPr id="4" name="Text Placeholder 3">
            <a:extLst>
              <a:ext uri="{FF2B5EF4-FFF2-40B4-BE49-F238E27FC236}">
                <a16:creationId xmlns:a16="http://schemas.microsoft.com/office/drawing/2014/main" id="{93005DD2-664A-B28C-8517-93C280870D8A}"/>
              </a:ext>
            </a:extLst>
          </p:cNvPr>
          <p:cNvSpPr>
            <a:spLocks noGrp="1"/>
          </p:cNvSpPr>
          <p:nvPr>
            <p:ph type="body" sz="half" idx="2"/>
          </p:nvPr>
        </p:nvSpPr>
        <p:spPr/>
        <p:txBody>
          <a:bodyPr/>
          <a:lstStyle/>
          <a:p>
            <a:endParaRPr lang="en-US" dirty="0"/>
          </a:p>
        </p:txBody>
      </p:sp>
      <p:pic>
        <p:nvPicPr>
          <p:cNvPr id="8" name="Picture 7" descr="3D face graphic">
            <a:extLst>
              <a:ext uri="{FF2B5EF4-FFF2-40B4-BE49-F238E27FC236}">
                <a16:creationId xmlns:a16="http://schemas.microsoft.com/office/drawing/2014/main" id="{B6C205CE-8CA0-CA6A-3327-30D1D36FA7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664" y="3129280"/>
            <a:ext cx="3508352" cy="2895599"/>
          </a:xfrm>
          <a:prstGeom prst="rect">
            <a:avLst/>
          </a:prstGeom>
        </p:spPr>
      </p:pic>
    </p:spTree>
    <p:extLst>
      <p:ext uri="{BB962C8B-B14F-4D97-AF65-F5344CB8AC3E}">
        <p14:creationId xmlns:p14="http://schemas.microsoft.com/office/powerpoint/2010/main" val="3951642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EE01C-3799-1A4A-894E-17464B4CDE80}"/>
              </a:ext>
            </a:extLst>
          </p:cNvPr>
          <p:cNvSpPr>
            <a:spLocks noGrp="1"/>
          </p:cNvSpPr>
          <p:nvPr>
            <p:ph type="title"/>
          </p:nvPr>
        </p:nvSpPr>
        <p:spPr>
          <a:xfrm>
            <a:off x="672632" y="322384"/>
            <a:ext cx="3401064" cy="1447800"/>
          </a:xfrm>
        </p:spPr>
        <p:txBody>
          <a:bodyPr/>
          <a:lstStyle/>
          <a:p>
            <a:r>
              <a:rPr lang="en-US" dirty="0"/>
              <a:t>IDEA and AI Demo</a:t>
            </a:r>
          </a:p>
        </p:txBody>
      </p:sp>
      <p:sp>
        <p:nvSpPr>
          <p:cNvPr id="3" name="Content Placeholder 2">
            <a:extLst>
              <a:ext uri="{FF2B5EF4-FFF2-40B4-BE49-F238E27FC236}">
                <a16:creationId xmlns:a16="http://schemas.microsoft.com/office/drawing/2014/main" id="{BFC069BA-32AA-B21E-0D06-5B504683EEC5}"/>
              </a:ext>
            </a:extLst>
          </p:cNvPr>
          <p:cNvSpPr>
            <a:spLocks noGrp="1"/>
          </p:cNvSpPr>
          <p:nvPr>
            <p:ph idx="1"/>
          </p:nvPr>
        </p:nvSpPr>
        <p:spPr>
          <a:xfrm>
            <a:off x="5841050" y="-350855"/>
            <a:ext cx="5195997" cy="4572000"/>
          </a:xfrm>
        </p:spPr>
        <p:txBody>
          <a:bodyPr/>
          <a:lstStyle/>
          <a:p>
            <a:r>
              <a:rPr lang="en-US" dirty="0"/>
              <a:t>Using Claude AI </a:t>
            </a:r>
          </a:p>
          <a:p>
            <a:r>
              <a:rPr lang="en-US" dirty="0"/>
              <a:t>We will focus on Generative AI features</a:t>
            </a:r>
          </a:p>
          <a:p>
            <a:r>
              <a:rPr lang="en-US" dirty="0"/>
              <a:t>Feel free to follow along on your computer</a:t>
            </a:r>
          </a:p>
          <a:p>
            <a:r>
              <a:rPr lang="en-US" dirty="0"/>
              <a:t>What do you want to see it do?</a:t>
            </a:r>
          </a:p>
        </p:txBody>
      </p:sp>
      <p:sp>
        <p:nvSpPr>
          <p:cNvPr id="4" name="Text Placeholder 3">
            <a:extLst>
              <a:ext uri="{FF2B5EF4-FFF2-40B4-BE49-F238E27FC236}">
                <a16:creationId xmlns:a16="http://schemas.microsoft.com/office/drawing/2014/main" id="{95F97A56-728D-486B-AB45-58C56E44CB0E}"/>
              </a:ext>
            </a:extLst>
          </p:cNvPr>
          <p:cNvSpPr>
            <a:spLocks noGrp="1"/>
          </p:cNvSpPr>
          <p:nvPr>
            <p:ph type="body" sz="half" idx="2"/>
          </p:nvPr>
        </p:nvSpPr>
        <p:spPr/>
        <p:txBody>
          <a:bodyPr/>
          <a:lstStyle/>
          <a:p>
            <a:endParaRPr lang="en-US" dirty="0"/>
          </a:p>
        </p:txBody>
      </p:sp>
      <p:pic>
        <p:nvPicPr>
          <p:cNvPr id="6" name="Picture 5">
            <a:extLst>
              <a:ext uri="{FF2B5EF4-FFF2-40B4-BE49-F238E27FC236}">
                <a16:creationId xmlns:a16="http://schemas.microsoft.com/office/drawing/2014/main" id="{DE332F4D-8BE3-7C78-74A5-5B6EB426DA4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34147" y="3129280"/>
            <a:ext cx="6136992" cy="3162984"/>
          </a:xfrm>
          <a:prstGeom prst="rect">
            <a:avLst/>
          </a:prstGeom>
        </p:spPr>
      </p:pic>
      <p:sp>
        <p:nvSpPr>
          <p:cNvPr id="7" name="TextBox 6">
            <a:extLst>
              <a:ext uri="{FF2B5EF4-FFF2-40B4-BE49-F238E27FC236}">
                <a16:creationId xmlns:a16="http://schemas.microsoft.com/office/drawing/2014/main" id="{39B0F776-8323-5195-16FD-B1A8F15D2AB5}"/>
              </a:ext>
            </a:extLst>
          </p:cNvPr>
          <p:cNvSpPr txBox="1"/>
          <p:nvPr/>
        </p:nvSpPr>
        <p:spPr>
          <a:xfrm>
            <a:off x="252809" y="6480284"/>
            <a:ext cx="4417507" cy="230832"/>
          </a:xfrm>
          <a:prstGeom prst="rect">
            <a:avLst/>
          </a:prstGeom>
          <a:noFill/>
        </p:spPr>
        <p:txBody>
          <a:bodyPr wrap="square" rtlCol="0">
            <a:spAutoFit/>
          </a:bodyPr>
          <a:lstStyle/>
          <a:p>
            <a:r>
              <a:rPr lang="en-US" sz="900">
                <a:hlinkClick r:id="rId3" tooltip="https://macbeomki.com/entry/%ED%81%B4%EB%A1%9C%EB%93%9C-AI"/>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3868099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6346E-001E-68A8-37AD-4D5625B519A8}"/>
              </a:ext>
            </a:extLst>
          </p:cNvPr>
          <p:cNvSpPr>
            <a:spLocks noGrp="1"/>
          </p:cNvSpPr>
          <p:nvPr>
            <p:ph type="title"/>
          </p:nvPr>
        </p:nvSpPr>
        <p:spPr/>
        <p:txBody>
          <a:bodyPr/>
          <a:lstStyle/>
          <a:p>
            <a:r>
              <a:rPr lang="en-US" dirty="0"/>
              <a:t>AI DEMO</a:t>
            </a:r>
          </a:p>
        </p:txBody>
      </p:sp>
      <p:sp>
        <p:nvSpPr>
          <p:cNvPr id="3" name="Content Placeholder 2">
            <a:extLst>
              <a:ext uri="{FF2B5EF4-FFF2-40B4-BE49-F238E27FC236}">
                <a16:creationId xmlns:a16="http://schemas.microsoft.com/office/drawing/2014/main" id="{C6C03CF1-3FF1-9E7F-CACC-59C7B26E5615}"/>
              </a:ext>
            </a:extLst>
          </p:cNvPr>
          <p:cNvSpPr>
            <a:spLocks noGrp="1"/>
          </p:cNvSpPr>
          <p:nvPr>
            <p:ph idx="1"/>
          </p:nvPr>
        </p:nvSpPr>
        <p:spPr/>
        <p:txBody>
          <a:bodyPr>
            <a:normAutofit lnSpcReduction="10000"/>
          </a:bodyPr>
          <a:lstStyle/>
          <a:p>
            <a:r>
              <a:rPr lang="en-US" i="1" dirty="0"/>
              <a:t>Demo Scenario: You are an SEA Complaint Coordinator and on a team of two. Your coworker is on extended leave, and you just received 10 new complaints, from different families, for the same issues in 10 different districts. You have never heard of the disability, which apparently makes children eat random things all of the time. The complaints do not use standard IDEA legal language for the allegations. How can you use AI to generate a quick opening letter for 10 people? One family filed in Spanish. </a:t>
            </a:r>
          </a:p>
          <a:p>
            <a:endParaRPr lang="en-US" dirty="0"/>
          </a:p>
        </p:txBody>
      </p:sp>
      <p:sp>
        <p:nvSpPr>
          <p:cNvPr id="4" name="Text Placeholder 3">
            <a:extLst>
              <a:ext uri="{FF2B5EF4-FFF2-40B4-BE49-F238E27FC236}">
                <a16:creationId xmlns:a16="http://schemas.microsoft.com/office/drawing/2014/main" id="{C1918EB7-FD9F-81AE-BB50-D3BADBAF118D}"/>
              </a:ext>
            </a:extLst>
          </p:cNvPr>
          <p:cNvSpPr>
            <a:spLocks noGrp="1"/>
          </p:cNvSpPr>
          <p:nvPr>
            <p:ph type="body" sz="half" idx="2"/>
          </p:nvPr>
        </p:nvSpPr>
        <p:spPr/>
        <p:txBody>
          <a:bodyPr/>
          <a:lstStyle/>
          <a:p>
            <a:endParaRPr lang="en-US"/>
          </a:p>
        </p:txBody>
      </p:sp>
      <p:pic>
        <p:nvPicPr>
          <p:cNvPr id="6" name="Picture 5" descr="Worker typing on laptop">
            <a:extLst>
              <a:ext uri="{FF2B5EF4-FFF2-40B4-BE49-F238E27FC236}">
                <a16:creationId xmlns:a16="http://schemas.microsoft.com/office/drawing/2014/main" id="{92D9200F-E89D-C302-CF10-8A628B5EFC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481" y="3012439"/>
            <a:ext cx="4172835" cy="3129280"/>
          </a:xfrm>
          <a:prstGeom prst="rect">
            <a:avLst/>
          </a:prstGeom>
        </p:spPr>
      </p:pic>
    </p:spTree>
    <p:extLst>
      <p:ext uri="{BB962C8B-B14F-4D97-AF65-F5344CB8AC3E}">
        <p14:creationId xmlns:p14="http://schemas.microsoft.com/office/powerpoint/2010/main" val="517195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F41ED-082A-299A-4228-ABCBA76C0EDF}"/>
              </a:ext>
            </a:extLst>
          </p:cNvPr>
          <p:cNvSpPr>
            <a:spLocks noGrp="1"/>
          </p:cNvSpPr>
          <p:nvPr>
            <p:ph type="title"/>
          </p:nvPr>
        </p:nvSpPr>
        <p:spPr>
          <a:xfrm>
            <a:off x="893697" y="348343"/>
            <a:ext cx="8825659" cy="1981200"/>
          </a:xfrm>
        </p:spPr>
        <p:txBody>
          <a:bodyPr/>
          <a:lstStyle/>
          <a:p>
            <a:r>
              <a:rPr lang="en-US" dirty="0"/>
              <a:t>Concerns with Use of AI for IDEA Complaints</a:t>
            </a:r>
          </a:p>
        </p:txBody>
      </p:sp>
      <p:sp>
        <p:nvSpPr>
          <p:cNvPr id="3" name="Text Placeholder 2">
            <a:extLst>
              <a:ext uri="{FF2B5EF4-FFF2-40B4-BE49-F238E27FC236}">
                <a16:creationId xmlns:a16="http://schemas.microsoft.com/office/drawing/2014/main" id="{8A7F20AB-29AE-8EB4-3610-68F7844C1A3D}"/>
              </a:ext>
            </a:extLst>
          </p:cNvPr>
          <p:cNvSpPr>
            <a:spLocks noGrp="1"/>
          </p:cNvSpPr>
          <p:nvPr>
            <p:ph type="body" sz="half" idx="2"/>
          </p:nvPr>
        </p:nvSpPr>
        <p:spPr>
          <a:xfrm>
            <a:off x="1154954" y="1970314"/>
            <a:ext cx="8825659" cy="4049486"/>
          </a:xfrm>
        </p:spPr>
        <p:txBody>
          <a:bodyPr/>
          <a:lstStyle/>
          <a:p>
            <a:r>
              <a:rPr lang="en-US" dirty="0"/>
              <a:t>Brainstorming examples:  privacy risks, loss of human experience brought to analysis (e.g. when informal change of location is removal), loss of individualization in process itself when IDEA Part B steeped in individual nature of special education, i.e. tailoring to needs of particular student…</a:t>
            </a:r>
            <a:r>
              <a:rPr lang="en-US" i="1" dirty="0"/>
              <a:t>others?</a:t>
            </a:r>
            <a:endParaRPr lang="en-US" dirty="0"/>
          </a:p>
          <a:p>
            <a:endParaRPr lang="en-US" dirty="0"/>
          </a:p>
          <a:p>
            <a:r>
              <a:rPr lang="en-US" dirty="0"/>
              <a:t>How mitigate potential risks/weaknesses?  </a:t>
            </a:r>
          </a:p>
          <a:p>
            <a:pPr marL="285750" indent="-285750">
              <a:buFont typeface="Arial" panose="020B0604020202020204" pitchFamily="34" charset="0"/>
              <a:buChar char="•"/>
            </a:pPr>
            <a:r>
              <a:rPr lang="en-US" dirty="0"/>
              <a:t>Use for administrative tasks, not for applying law to unique facts</a:t>
            </a:r>
          </a:p>
          <a:p>
            <a:pPr marL="285750" indent="-285750">
              <a:buFont typeface="Arial" panose="020B0604020202020204" pitchFamily="34" charset="0"/>
              <a:buChar char="•"/>
            </a:pPr>
            <a:r>
              <a:rPr lang="en-US" dirty="0"/>
              <a:t>Rules built into AI, e.g. recognition of PII and rule to not share with non-parent complainant during process.</a:t>
            </a:r>
          </a:p>
          <a:p>
            <a:pPr marL="285750" indent="-285750">
              <a:buFont typeface="Arial" panose="020B0604020202020204" pitchFamily="34" charset="0"/>
              <a:buChar char="•"/>
            </a:pPr>
            <a:r>
              <a:rPr lang="en-US" i="1" dirty="0"/>
              <a:t>Others?</a:t>
            </a:r>
          </a:p>
          <a:p>
            <a:endParaRPr lang="en-US" dirty="0"/>
          </a:p>
        </p:txBody>
      </p:sp>
    </p:spTree>
    <p:extLst>
      <p:ext uri="{BB962C8B-B14F-4D97-AF65-F5344CB8AC3E}">
        <p14:creationId xmlns:p14="http://schemas.microsoft.com/office/powerpoint/2010/main" val="2309105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356A2-21B7-00A4-46A5-F92A7A445932}"/>
              </a:ext>
            </a:extLst>
          </p:cNvPr>
          <p:cNvSpPr>
            <a:spLocks noGrp="1"/>
          </p:cNvSpPr>
          <p:nvPr>
            <p:ph type="title"/>
          </p:nvPr>
        </p:nvSpPr>
        <p:spPr/>
        <p:txBody>
          <a:bodyPr anchor="b">
            <a:normAutofit fontScale="90000"/>
          </a:bodyPr>
          <a:lstStyle/>
          <a:p>
            <a:r>
              <a:rPr lang="en-US" dirty="0"/>
              <a:t>Virtual Interviews - Remote Evidence Gathering</a:t>
            </a:r>
          </a:p>
        </p:txBody>
      </p:sp>
      <p:pic>
        <p:nvPicPr>
          <p:cNvPr id="5" name="Content Placeholder 4" descr="A business person on a video conference call using a laptop computer in an office.">
            <a:extLst>
              <a:ext uri="{FF2B5EF4-FFF2-40B4-BE49-F238E27FC236}">
                <a16:creationId xmlns:a16="http://schemas.microsoft.com/office/drawing/2014/main" id="{3AFB1ABF-CA30-4A93-829F-CB41875A5E7D}"/>
              </a:ext>
            </a:extLst>
          </p:cNvPr>
          <p:cNvPicPr>
            <a:picLocks noGrp="1" noChangeAspect="1"/>
          </p:cNvPicPr>
          <p:nvPr>
            <p:ph type="pic" sz="quarter" idx="13"/>
          </p:nvPr>
        </p:nvPicPr>
        <p:blipFill>
          <a:blip r:embed="rId3"/>
          <a:srcRect l="13247" r="13247"/>
          <a:stretch>
            <a:fillRect/>
          </a:stretch>
        </p:blipFill>
        <p:spPr>
          <a:prstGeom prst="rect">
            <a:avLst/>
          </a:prstGeom>
          <a:noFill/>
        </p:spPr>
      </p:pic>
      <p:sp>
        <p:nvSpPr>
          <p:cNvPr id="4" name="Content Placeholder 3">
            <a:extLst>
              <a:ext uri="{FF2B5EF4-FFF2-40B4-BE49-F238E27FC236}">
                <a16:creationId xmlns:a16="http://schemas.microsoft.com/office/drawing/2014/main" id="{39226E81-4133-80E8-EE8B-EE81CD5DAB74}"/>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788727" y="2034314"/>
            <a:ext cx="5569528" cy="4717468"/>
          </a:xfrm>
        </p:spPr>
        <p:txBody>
          <a:bodyPr>
            <a:noAutofit/>
          </a:bodyPr>
          <a:lstStyle/>
          <a:p>
            <a:pPr marL="0" indent="0">
              <a:spcBef>
                <a:spcPts val="2500"/>
              </a:spcBef>
              <a:buFont typeface="Arial" panose="020B0604020202020204" pitchFamily="34" charset="0"/>
              <a:buNone/>
            </a:pPr>
            <a:r>
              <a:rPr lang="en-US" b="1" dirty="0"/>
              <a:t>Increased Accessibility</a:t>
            </a:r>
          </a:p>
          <a:p>
            <a:pPr marL="0" lvl="1" indent="0">
              <a:buFont typeface="Arial" panose="020B0604020202020204" pitchFamily="34" charset="0"/>
              <a:buNone/>
            </a:pPr>
            <a:r>
              <a:rPr sz="2000" dirty="0"/>
              <a:t>Virtual hearings make legal processes accessible to</a:t>
            </a:r>
            <a:r>
              <a:rPr lang="en-US" sz="2000" dirty="0"/>
              <a:t> more</a:t>
            </a:r>
            <a:r>
              <a:rPr sz="2000" dirty="0"/>
              <a:t> participants </a:t>
            </a:r>
            <a:endParaRPr lang="en-US" sz="2000" dirty="0"/>
          </a:p>
          <a:p>
            <a:pPr marL="0" lvl="1" indent="0">
              <a:buFont typeface="Arial" panose="020B0604020202020204" pitchFamily="34" charset="0"/>
              <a:buNone/>
            </a:pPr>
            <a:r>
              <a:rPr lang="en-US" b="1" dirty="0"/>
              <a:t>Reduced Delays</a:t>
            </a:r>
          </a:p>
          <a:p>
            <a:pPr marL="0" lvl="1" indent="0">
              <a:buFont typeface="Arial" panose="020B0604020202020204" pitchFamily="34" charset="0"/>
              <a:buNone/>
            </a:pPr>
            <a:r>
              <a:rPr sz="2000" dirty="0"/>
              <a:t>Online evidence submission speeds up case processing by minimizing scheduling conflicts and physical document handling.</a:t>
            </a:r>
            <a:endParaRPr lang="en-US" sz="2000" dirty="0"/>
          </a:p>
          <a:p>
            <a:pPr marL="0" indent="0">
              <a:spcBef>
                <a:spcPts val="2500"/>
              </a:spcBef>
              <a:buFont typeface="Arial" panose="020B0604020202020204" pitchFamily="34" charset="0"/>
              <a:buNone/>
            </a:pPr>
            <a:r>
              <a:rPr lang="en-US" b="1" dirty="0"/>
              <a:t>Broader Stakeholder Involvement</a:t>
            </a:r>
          </a:p>
          <a:p>
            <a:pPr marL="0" lvl="1" indent="0">
              <a:buFont typeface="Arial" panose="020B0604020202020204" pitchFamily="34" charset="0"/>
              <a:buNone/>
            </a:pPr>
            <a:r>
              <a:rPr sz="2000" dirty="0"/>
              <a:t>Remote hearings enable wider participation from stakeholders dispersed geographically, improving collaboration.</a:t>
            </a:r>
            <a:endParaRPr lang="en-US" sz="2000" dirty="0"/>
          </a:p>
        </p:txBody>
      </p:sp>
    </p:spTree>
    <p:extLst>
      <p:ext uri="{BB962C8B-B14F-4D97-AF65-F5344CB8AC3E}">
        <p14:creationId xmlns:p14="http://schemas.microsoft.com/office/powerpoint/2010/main" val="821044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6B1C-2298-DFDB-8315-75F34035AC46}"/>
              </a:ext>
            </a:extLst>
          </p:cNvPr>
          <p:cNvSpPr>
            <a:spLocks noGrp="1"/>
          </p:cNvSpPr>
          <p:nvPr>
            <p:ph type="ctrTitle"/>
          </p:nvPr>
        </p:nvSpPr>
        <p:spPr/>
        <p:txBody>
          <a:bodyPr anchor="b">
            <a:normAutofit fontScale="90000"/>
          </a:bodyPr>
          <a:lstStyle/>
          <a:p>
            <a:r>
              <a:rPr lang="en-US" sz="7400"/>
              <a:t>Policy Trends and Future Directions</a:t>
            </a:r>
          </a:p>
        </p:txBody>
      </p:sp>
    </p:spTree>
    <p:extLst>
      <p:ext uri="{BB962C8B-B14F-4D97-AF65-F5344CB8AC3E}">
        <p14:creationId xmlns:p14="http://schemas.microsoft.com/office/powerpoint/2010/main" val="1979612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D0ECA-CF03-8EC7-DA0F-1C0E58BF69D4}"/>
              </a:ext>
            </a:extLst>
          </p:cNvPr>
          <p:cNvSpPr>
            <a:spLocks noGrp="1"/>
          </p:cNvSpPr>
          <p:nvPr>
            <p:ph type="title"/>
          </p:nvPr>
        </p:nvSpPr>
        <p:spPr/>
        <p:txBody>
          <a:bodyPr anchor="b">
            <a:normAutofit fontScale="90000"/>
          </a:bodyPr>
          <a:lstStyle/>
          <a:p>
            <a:r>
              <a:rPr lang="en-US"/>
              <a:t>Proposed Federal and State Reforms</a:t>
            </a:r>
          </a:p>
        </p:txBody>
      </p:sp>
      <p:pic>
        <p:nvPicPr>
          <p:cNvPr id="5" name="Content Placeholder 4" descr="White mouse cable forming a bank symbol on blue background. Horizontal composition with copy space. Online banking concept.">
            <a:extLst>
              <a:ext uri="{FF2B5EF4-FFF2-40B4-BE49-F238E27FC236}">
                <a16:creationId xmlns:a16="http://schemas.microsoft.com/office/drawing/2014/main" id="{A980EB7B-8260-48C3-9D1D-0D7B4156EEFB}"/>
              </a:ext>
            </a:extLst>
          </p:cNvPr>
          <p:cNvPicPr>
            <a:picLocks noGrp="1" noChangeAspect="1"/>
          </p:cNvPicPr>
          <p:nvPr>
            <p:ph type="pic" sz="quarter" idx="13"/>
          </p:nvPr>
        </p:nvPicPr>
        <p:blipFill>
          <a:blip r:embed="rId3"/>
          <a:srcRect l="20066" r="20066"/>
          <a:stretch>
            <a:fillRect/>
          </a:stretch>
        </p:blipFill>
        <p:spPr>
          <a:prstGeom prst="rect">
            <a:avLst/>
          </a:prstGeom>
          <a:noFill/>
        </p:spPr>
      </p:pic>
      <p:sp>
        <p:nvSpPr>
          <p:cNvPr id="4" name="Content Placeholder 3">
            <a:extLst>
              <a:ext uri="{FF2B5EF4-FFF2-40B4-BE49-F238E27FC236}">
                <a16:creationId xmlns:a16="http://schemas.microsoft.com/office/drawing/2014/main" id="{89F26E1E-6CFF-F763-41E8-73F2E1D739CF}"/>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42463" y="2034314"/>
            <a:ext cx="4949537" cy="4754413"/>
          </a:xfrm>
        </p:spPr>
        <p:txBody>
          <a:bodyPr>
            <a:noAutofit/>
          </a:bodyPr>
          <a:lstStyle/>
          <a:p>
            <a:pPr marL="0" indent="0">
              <a:spcBef>
                <a:spcPts val="2500"/>
              </a:spcBef>
              <a:buFont typeface="Arial" panose="020B0604020202020204" pitchFamily="34" charset="0"/>
              <a:buNone/>
            </a:pPr>
            <a:r>
              <a:rPr lang="en-US" b="1" dirty="0"/>
              <a:t>Streamlining Procedures</a:t>
            </a:r>
          </a:p>
          <a:p>
            <a:pPr marL="0" lvl="1" indent="0">
              <a:buFont typeface="Arial" panose="020B0604020202020204" pitchFamily="34" charset="0"/>
              <a:buNone/>
            </a:pPr>
            <a:r>
              <a:rPr sz="2000" dirty="0"/>
              <a:t>Reform efforts aim to simplify and speed up complaint handling processes for better efficiency.</a:t>
            </a:r>
            <a:endParaRPr lang="en-US" sz="2000" dirty="0"/>
          </a:p>
          <a:p>
            <a:pPr marL="0" indent="0">
              <a:spcBef>
                <a:spcPts val="2500"/>
              </a:spcBef>
              <a:buFont typeface="Arial" panose="020B0604020202020204" pitchFamily="34" charset="0"/>
              <a:buNone/>
            </a:pPr>
            <a:r>
              <a:rPr lang="en-US" b="1" dirty="0"/>
              <a:t>Increasing Funding</a:t>
            </a:r>
          </a:p>
          <a:p>
            <a:pPr marL="0" lvl="1" indent="0">
              <a:buFont typeface="Arial" panose="020B0604020202020204" pitchFamily="34" charset="0"/>
              <a:buNone/>
            </a:pPr>
            <a:r>
              <a:rPr sz="2000" dirty="0"/>
              <a:t>Additional financial resources are proposed to support complaint resolution systems and reforms.</a:t>
            </a:r>
            <a:endParaRPr lang="en-US" sz="2000" dirty="0"/>
          </a:p>
          <a:p>
            <a:pPr marL="0" indent="0">
              <a:spcBef>
                <a:spcPts val="2500"/>
              </a:spcBef>
              <a:buFont typeface="Arial" panose="020B0604020202020204" pitchFamily="34" charset="0"/>
              <a:buNone/>
            </a:pPr>
            <a:r>
              <a:rPr lang="en-US" b="1" dirty="0"/>
              <a:t>Clearer Guidelines</a:t>
            </a:r>
          </a:p>
          <a:p>
            <a:pPr marL="0" lvl="1" indent="0">
              <a:buFont typeface="Arial" panose="020B0604020202020204" pitchFamily="34" charset="0"/>
              <a:buNone/>
            </a:pPr>
            <a:r>
              <a:rPr sz="2000" dirty="0"/>
              <a:t>Establishing explicit rules and standards to ensure consistent and timely complaint resolutions.</a:t>
            </a:r>
            <a:endParaRPr lang="en-US" sz="2000" dirty="0"/>
          </a:p>
        </p:txBody>
      </p:sp>
    </p:spTree>
    <p:extLst>
      <p:ext uri="{BB962C8B-B14F-4D97-AF65-F5344CB8AC3E}">
        <p14:creationId xmlns:p14="http://schemas.microsoft.com/office/powerpoint/2010/main" val="67993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B9065-16B0-249B-B594-60F3DFEF6B2D}"/>
              </a:ext>
            </a:extLst>
          </p:cNvPr>
          <p:cNvSpPr>
            <a:spLocks noGrp="1"/>
          </p:cNvSpPr>
          <p:nvPr>
            <p:ph type="title"/>
          </p:nvPr>
        </p:nvSpPr>
        <p:spPr/>
        <p:txBody>
          <a:bodyPr anchor="b">
            <a:normAutofit fontScale="90000"/>
          </a:bodyPr>
          <a:lstStyle/>
          <a:p>
            <a:r>
              <a:rPr lang="en-US"/>
              <a:t>Community and Stakeholder Engagement</a:t>
            </a:r>
          </a:p>
        </p:txBody>
      </p:sp>
      <p:pic>
        <p:nvPicPr>
          <p:cNvPr id="5" name="Content Placeholder 4" descr="Business team brainstorming">
            <a:extLst>
              <a:ext uri="{FF2B5EF4-FFF2-40B4-BE49-F238E27FC236}">
                <a16:creationId xmlns:a16="http://schemas.microsoft.com/office/drawing/2014/main" id="{330AA7DD-EA2A-4054-823B-30811864D20C}"/>
              </a:ext>
            </a:extLst>
          </p:cNvPr>
          <p:cNvPicPr>
            <a:picLocks noGrp="1" noChangeAspect="1"/>
          </p:cNvPicPr>
          <p:nvPr>
            <p:ph type="pic" sz="quarter" idx="13"/>
          </p:nvPr>
        </p:nvPicPr>
        <p:blipFill>
          <a:blip r:embed="rId3"/>
          <a:srcRect l="27112" r="27112"/>
          <a:stretch>
            <a:fillRect/>
          </a:stretch>
        </p:blipFill>
        <p:spPr>
          <a:prstGeom prst="rect">
            <a:avLst/>
          </a:prstGeom>
          <a:noFill/>
        </p:spPr>
      </p:pic>
      <p:sp>
        <p:nvSpPr>
          <p:cNvPr id="4" name="Content Placeholder 3">
            <a:extLst>
              <a:ext uri="{FF2B5EF4-FFF2-40B4-BE49-F238E27FC236}">
                <a16:creationId xmlns:a16="http://schemas.microsoft.com/office/drawing/2014/main" id="{22749C6E-43AD-CCD1-D0B5-1103917C5490}"/>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a:bodyPr>
          <a:lstStyle/>
          <a:p>
            <a:pPr marL="0" indent="0">
              <a:spcBef>
                <a:spcPts val="2500"/>
              </a:spcBef>
              <a:buFont typeface="Arial" panose="020B0604020202020204" pitchFamily="34" charset="0"/>
              <a:buNone/>
            </a:pPr>
            <a:r>
              <a:rPr lang="en-US" b="1" dirty="0"/>
              <a:t>Inclusive Participation</a:t>
            </a:r>
          </a:p>
          <a:p>
            <a:pPr marL="0" lvl="1" indent="0">
              <a:buFont typeface="Arial" panose="020B0604020202020204" pitchFamily="34" charset="0"/>
              <a:buNone/>
            </a:pPr>
            <a:r>
              <a:rPr sz="2000" dirty="0"/>
              <a:t>Engaging families, advocates, and educators fosters diverse perspectives in policy making.</a:t>
            </a:r>
            <a:endParaRPr lang="en-US" sz="2000" dirty="0"/>
          </a:p>
          <a:p>
            <a:pPr marL="0" indent="0">
              <a:spcBef>
                <a:spcPts val="2500"/>
              </a:spcBef>
              <a:buFont typeface="Arial" panose="020B0604020202020204" pitchFamily="34" charset="0"/>
              <a:buNone/>
            </a:pPr>
            <a:r>
              <a:rPr lang="en-US" b="1" dirty="0"/>
              <a:t>Transparency in Development</a:t>
            </a:r>
          </a:p>
          <a:p>
            <a:pPr marL="0" lvl="1" indent="0">
              <a:buFont typeface="Arial" panose="020B0604020202020204" pitchFamily="34" charset="0"/>
              <a:buNone/>
            </a:pPr>
            <a:r>
              <a:rPr sz="2000" dirty="0"/>
              <a:t>Community involvement ensures open and transparent policy development processes.</a:t>
            </a:r>
            <a:endParaRPr lang="en-US" sz="2000" dirty="0"/>
          </a:p>
          <a:p>
            <a:pPr marL="0" indent="0">
              <a:spcBef>
                <a:spcPts val="2500"/>
              </a:spcBef>
              <a:buFont typeface="Arial" panose="020B0604020202020204" pitchFamily="34" charset="0"/>
              <a:buNone/>
            </a:pPr>
            <a:r>
              <a:rPr lang="en-US" b="1" dirty="0"/>
              <a:t>Responsive Systems</a:t>
            </a:r>
          </a:p>
          <a:p>
            <a:pPr marL="0" lvl="1" indent="0">
              <a:buFont typeface="Arial" panose="020B0604020202020204" pitchFamily="34" charset="0"/>
              <a:buNone/>
            </a:pPr>
            <a:r>
              <a:rPr sz="2000" dirty="0"/>
              <a:t>Policies created reflect the real needs and concerns of the community served.</a:t>
            </a:r>
            <a:endParaRPr lang="en-US" sz="2000" dirty="0"/>
          </a:p>
        </p:txBody>
      </p:sp>
    </p:spTree>
    <p:extLst>
      <p:ext uri="{BB962C8B-B14F-4D97-AF65-F5344CB8AC3E}">
        <p14:creationId xmlns:p14="http://schemas.microsoft.com/office/powerpoint/2010/main" val="826925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61A8F-CB8A-3677-07CF-8021437AD1C4}"/>
              </a:ext>
            </a:extLst>
          </p:cNvPr>
          <p:cNvSpPr>
            <a:spLocks noGrp="1"/>
          </p:cNvSpPr>
          <p:nvPr>
            <p:ph type="title"/>
          </p:nvPr>
        </p:nvSpPr>
        <p:spPr/>
        <p:txBody>
          <a:bodyPr/>
          <a:lstStyle/>
          <a:p>
            <a:r>
              <a:rPr lang="en-US" dirty="0">
                <a:solidFill>
                  <a:schemeClr val="accent2">
                    <a:lumMod val="60000"/>
                    <a:lumOff val="40000"/>
                  </a:schemeClr>
                </a:solidFill>
              </a:rPr>
              <a:t>DISCLAIMERS</a:t>
            </a:r>
          </a:p>
        </p:txBody>
      </p:sp>
      <p:sp>
        <p:nvSpPr>
          <p:cNvPr id="3" name="Text Placeholder 2">
            <a:extLst>
              <a:ext uri="{FF2B5EF4-FFF2-40B4-BE49-F238E27FC236}">
                <a16:creationId xmlns:a16="http://schemas.microsoft.com/office/drawing/2014/main" id="{B6607A64-A364-1F02-FEF8-47EA73237E30}"/>
              </a:ext>
            </a:extLst>
          </p:cNvPr>
          <p:cNvSpPr>
            <a:spLocks noGrp="1"/>
          </p:cNvSpPr>
          <p:nvPr>
            <p:ph type="body" sz="half" idx="2"/>
          </p:nvPr>
        </p:nvSpPr>
        <p:spPr>
          <a:xfrm>
            <a:off x="637717" y="2817089"/>
            <a:ext cx="8825659" cy="3149601"/>
          </a:xfrm>
        </p:spPr>
        <p:txBody>
          <a:bodyPr>
            <a:normAutofit/>
          </a:bodyPr>
          <a:lstStyle/>
          <a:p>
            <a:r>
              <a:rPr lang="en-US" sz="2400" b="1" i="1" dirty="0"/>
              <a:t>The following slides are for </a:t>
            </a:r>
            <a:r>
              <a:rPr lang="en-US" sz="2400" b="1" i="1" u="sng" dirty="0">
                <a:solidFill>
                  <a:schemeClr val="accent1">
                    <a:lumMod val="40000"/>
                    <a:lumOff val="60000"/>
                  </a:schemeClr>
                </a:solidFill>
              </a:rPr>
              <a:t>informational purposes only</a:t>
            </a:r>
            <a:r>
              <a:rPr lang="en-US" sz="2400" b="1" i="1" dirty="0">
                <a:solidFill>
                  <a:schemeClr val="accent1">
                    <a:lumMod val="40000"/>
                    <a:lumOff val="60000"/>
                  </a:schemeClr>
                </a:solidFill>
              </a:rPr>
              <a:t>.</a:t>
            </a:r>
          </a:p>
          <a:p>
            <a:r>
              <a:rPr lang="en-US" sz="2400" b="1" i="1" dirty="0"/>
              <a:t>This training is </a:t>
            </a:r>
            <a:r>
              <a:rPr lang="en-US" sz="2400" b="1" i="1" u="sng" dirty="0"/>
              <a:t>not legal advice</a:t>
            </a:r>
            <a:r>
              <a:rPr lang="en-US" sz="2400" b="1" i="1" dirty="0"/>
              <a:t>.</a:t>
            </a:r>
          </a:p>
          <a:p>
            <a:r>
              <a:rPr lang="en-US" sz="2400" b="1" i="1" dirty="0"/>
              <a:t>The views and opinions expressed in this presentation are wholly those of the individual speakers, and not representative of CADRE; Education Resolutions, LLC; any state or federal entity; or any other organization.</a:t>
            </a:r>
          </a:p>
        </p:txBody>
      </p:sp>
    </p:spTree>
    <p:extLst>
      <p:ext uri="{BB962C8B-B14F-4D97-AF65-F5344CB8AC3E}">
        <p14:creationId xmlns:p14="http://schemas.microsoft.com/office/powerpoint/2010/main" val="986914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AA02C-FAF6-FF51-94B8-08C0413DA28A}"/>
              </a:ext>
            </a:extLst>
          </p:cNvPr>
          <p:cNvSpPr>
            <a:spLocks noGrp="1"/>
          </p:cNvSpPr>
          <p:nvPr>
            <p:ph type="title"/>
          </p:nvPr>
        </p:nvSpPr>
        <p:spPr/>
        <p:txBody>
          <a:bodyPr anchor="b">
            <a:normAutofit fontScale="90000"/>
          </a:bodyPr>
          <a:lstStyle/>
          <a:p>
            <a:r>
              <a:rPr lang="en-US"/>
              <a:t>Ensuring Equity and Accessibility</a:t>
            </a:r>
          </a:p>
        </p:txBody>
      </p:sp>
      <p:pic>
        <p:nvPicPr>
          <p:cNvPr id="5" name="Content Placeholder 4" descr="[size=12]Young people connected together on network.[/size]&#10;&#10;[url=/file_closeup.php?id=19601238][img]/file_thumbview_approve.php?size=2&amp;id=19601238[/img][/url]&#10;&#10;[url=http://www.istockphoto.com/search/lightbox/12668632#b15145e][img] http://goo.gl/8dZgK[/img][/url]&#10;&#10;[url=http://www.istockphoto.com/search/lightbox/12807596#1e398fe7][img]http://goo.gl/CiEFc[/img][/url]&#10;&#10;[url=http://www.istockphoto.com/search/lightbox/10732031#1fe17be1][img] http://goo.gl/XkTJi[/img][/url]&#10;&#10;[url=http://www.istockphoto.com/search/lightbox/4384066#247f948][img] http://goo.gl/MXqcb[/img][/url]&#10;&#10;[img]http://goo.gl/Ioj7f[/img]">
            <a:extLst>
              <a:ext uri="{FF2B5EF4-FFF2-40B4-BE49-F238E27FC236}">
                <a16:creationId xmlns:a16="http://schemas.microsoft.com/office/drawing/2014/main" id="{D197C353-95C7-4F36-9426-8AE92009B9D8}"/>
              </a:ext>
            </a:extLst>
          </p:cNvPr>
          <p:cNvPicPr>
            <a:picLocks noGrp="1" noChangeAspect="1"/>
          </p:cNvPicPr>
          <p:nvPr>
            <p:ph type="pic" sz="quarter" idx="13"/>
          </p:nvPr>
        </p:nvPicPr>
        <p:blipFill>
          <a:blip r:embed="rId3"/>
          <a:srcRect l="13869" r="13869"/>
          <a:stretch>
            <a:fillRect/>
          </a:stretch>
        </p:blipFill>
        <p:spPr>
          <a:prstGeom prst="rect">
            <a:avLst/>
          </a:prstGeom>
          <a:noFill/>
        </p:spPr>
      </p:pic>
      <p:sp>
        <p:nvSpPr>
          <p:cNvPr id="4" name="Content Placeholder 3">
            <a:extLst>
              <a:ext uri="{FF2B5EF4-FFF2-40B4-BE49-F238E27FC236}">
                <a16:creationId xmlns:a16="http://schemas.microsoft.com/office/drawing/2014/main" id="{5171C0F2-A2B3-4768-086D-8E189AD39323}"/>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816436" y="2034314"/>
            <a:ext cx="5375563" cy="4823686"/>
          </a:xfrm>
        </p:spPr>
        <p:txBody>
          <a:bodyPr>
            <a:noAutofit/>
          </a:bodyPr>
          <a:lstStyle/>
          <a:p>
            <a:pPr marL="0" indent="0">
              <a:spcBef>
                <a:spcPts val="2500"/>
              </a:spcBef>
              <a:buFont typeface="Arial" panose="020B0604020202020204" pitchFamily="34" charset="0"/>
              <a:buNone/>
            </a:pPr>
            <a:r>
              <a:rPr lang="en-US" b="1" dirty="0"/>
              <a:t>Equitable Access to Complaints</a:t>
            </a:r>
          </a:p>
          <a:p>
            <a:pPr marL="0" lvl="1" indent="0">
              <a:buFont typeface="Arial" panose="020B0604020202020204" pitchFamily="34" charset="0"/>
              <a:buNone/>
            </a:pPr>
            <a:r>
              <a:rPr sz="2000" dirty="0"/>
              <a:t>Policies ensure all students and families can access complaint mechanisms.</a:t>
            </a:r>
            <a:endParaRPr lang="en-US" sz="2000" dirty="0"/>
          </a:p>
          <a:p>
            <a:pPr marL="0" indent="0">
              <a:spcBef>
                <a:spcPts val="2500"/>
              </a:spcBef>
              <a:buFont typeface="Arial" panose="020B0604020202020204" pitchFamily="34" charset="0"/>
              <a:buNone/>
            </a:pPr>
            <a:r>
              <a:rPr lang="en-US" b="1" dirty="0"/>
              <a:t>Addressing Language Barriers</a:t>
            </a:r>
          </a:p>
          <a:p>
            <a:pPr marL="0" lvl="1" indent="0">
              <a:buFont typeface="Arial" panose="020B0604020202020204" pitchFamily="34" charset="0"/>
              <a:buNone/>
            </a:pPr>
            <a:r>
              <a:rPr sz="2000" dirty="0"/>
              <a:t>Support systems are designed to overcome language barriers for effective communication </a:t>
            </a:r>
            <a:endParaRPr lang="en-US" sz="2000" dirty="0"/>
          </a:p>
          <a:p>
            <a:pPr marL="0" lvl="1" indent="0">
              <a:buFont typeface="Arial" panose="020B0604020202020204" pitchFamily="34" charset="0"/>
              <a:buNone/>
            </a:pPr>
            <a:endParaRPr lang="en-US" sz="2000" b="1" dirty="0"/>
          </a:p>
          <a:p>
            <a:pPr marL="0" lvl="1" indent="0">
              <a:buFont typeface="Arial" panose="020B0604020202020204" pitchFamily="34" charset="0"/>
              <a:buNone/>
            </a:pPr>
            <a:r>
              <a:rPr lang="en-US" sz="2000" b="1" dirty="0"/>
              <a:t>Inclusion of Disabilities and Socioeconomic Factors</a:t>
            </a:r>
          </a:p>
          <a:p>
            <a:pPr marL="0" lvl="1" indent="0">
              <a:buFont typeface="Arial" panose="020B0604020202020204" pitchFamily="34" charset="0"/>
              <a:buNone/>
            </a:pPr>
            <a:r>
              <a:rPr sz="2000" dirty="0"/>
              <a:t>Complaint mechanisms accommodate disabilities</a:t>
            </a:r>
            <a:r>
              <a:rPr lang="en-US" sz="2000" dirty="0"/>
              <a:t> &amp; socioeconomic challenges</a:t>
            </a:r>
          </a:p>
        </p:txBody>
      </p:sp>
    </p:spTree>
    <p:extLst>
      <p:ext uri="{BB962C8B-B14F-4D97-AF65-F5344CB8AC3E}">
        <p14:creationId xmlns:p14="http://schemas.microsoft.com/office/powerpoint/2010/main" val="53424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F1AAA-A97C-FB9C-C724-3235E83D86EF}"/>
              </a:ext>
            </a:extLst>
          </p:cNvPr>
          <p:cNvSpPr>
            <a:spLocks noGrp="1"/>
          </p:cNvSpPr>
          <p:nvPr>
            <p:ph type="ctrTitle"/>
          </p:nvPr>
        </p:nvSpPr>
        <p:spPr/>
        <p:txBody>
          <a:bodyPr anchor="b">
            <a:normAutofit fontScale="90000"/>
          </a:bodyPr>
          <a:lstStyle/>
          <a:p>
            <a:r>
              <a:rPr lang="en-US" sz="6800"/>
              <a:t>Building a Robust System for Tomorrow</a:t>
            </a:r>
          </a:p>
        </p:txBody>
      </p:sp>
    </p:spTree>
    <p:extLst>
      <p:ext uri="{BB962C8B-B14F-4D97-AF65-F5344CB8AC3E}">
        <p14:creationId xmlns:p14="http://schemas.microsoft.com/office/powerpoint/2010/main" val="4257331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F52AD-9D80-C9C7-CEF9-7B429824C589}"/>
              </a:ext>
            </a:extLst>
          </p:cNvPr>
          <p:cNvSpPr>
            <a:spLocks noGrp="1"/>
          </p:cNvSpPr>
          <p:nvPr>
            <p:ph type="title"/>
          </p:nvPr>
        </p:nvSpPr>
        <p:spPr>
          <a:xfrm>
            <a:off x="7731552" y="0"/>
            <a:ext cx="3617863" cy="1860331"/>
          </a:xfrm>
        </p:spPr>
        <p:txBody>
          <a:bodyPr anchor="b">
            <a:normAutofit fontScale="90000"/>
          </a:bodyPr>
          <a:lstStyle/>
          <a:p>
            <a:r>
              <a:rPr lang="en-US" dirty="0"/>
              <a:t>Continuous Training for Investigators</a:t>
            </a:r>
          </a:p>
        </p:txBody>
      </p:sp>
      <p:pic>
        <p:nvPicPr>
          <p:cNvPr id="5" name="Content Placeholder 4" descr="Young woman vlogging in textile factory, presenting new line with senior designer.">
            <a:extLst>
              <a:ext uri="{FF2B5EF4-FFF2-40B4-BE49-F238E27FC236}">
                <a16:creationId xmlns:a16="http://schemas.microsoft.com/office/drawing/2014/main" id="{B939F9D3-CE55-4FC0-8738-1941B9EF94E1}"/>
              </a:ext>
            </a:extLst>
          </p:cNvPr>
          <p:cNvPicPr>
            <a:picLocks noGrp="1" noChangeAspect="1"/>
          </p:cNvPicPr>
          <p:nvPr>
            <p:ph type="pic" sz="quarter" idx="13"/>
          </p:nvPr>
        </p:nvPicPr>
        <p:blipFill>
          <a:blip r:embed="rId3"/>
          <a:srcRect l="13350" r="13350"/>
          <a:stretch>
            <a:fillRect/>
          </a:stretch>
        </p:blipFill>
        <p:spPr>
          <a:prstGeom prst="rect">
            <a:avLst/>
          </a:prstGeom>
          <a:noFill/>
        </p:spPr>
      </p:pic>
      <p:sp>
        <p:nvSpPr>
          <p:cNvPr id="4" name="Content Placeholder 3">
            <a:extLst>
              <a:ext uri="{FF2B5EF4-FFF2-40B4-BE49-F238E27FC236}">
                <a16:creationId xmlns:a16="http://schemas.microsoft.com/office/drawing/2014/main" id="{496D10A0-123F-B3F7-4BDA-9AA29EBBEAE9}"/>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731552" y="1969133"/>
            <a:ext cx="4649275" cy="4200757"/>
          </a:xfrm>
        </p:spPr>
        <p:txBody>
          <a:bodyPr>
            <a:noAutofit/>
          </a:bodyPr>
          <a:lstStyle/>
          <a:p>
            <a:pPr marL="0" indent="0">
              <a:spcBef>
                <a:spcPts val="2500"/>
              </a:spcBef>
              <a:buFont typeface="Arial" panose="020B0604020202020204" pitchFamily="34" charset="0"/>
              <a:buNone/>
            </a:pPr>
            <a:r>
              <a:rPr lang="en-US" b="1" dirty="0"/>
              <a:t>Ongoing Recruitment, Training and Professional Development</a:t>
            </a:r>
          </a:p>
          <a:p>
            <a:pPr marL="0" lvl="1" indent="0">
              <a:buFont typeface="Arial" panose="020B0604020202020204" pitchFamily="34" charset="0"/>
              <a:buNone/>
            </a:pPr>
            <a:r>
              <a:rPr sz="2000" dirty="0"/>
              <a:t>Continuous training keeps investigators updated on evolving laws and investigative procedures.</a:t>
            </a:r>
            <a:endParaRPr lang="en-US" sz="2000" dirty="0"/>
          </a:p>
          <a:p>
            <a:pPr marL="0" indent="0">
              <a:spcBef>
                <a:spcPts val="2500"/>
              </a:spcBef>
              <a:buFont typeface="Arial" panose="020B0604020202020204" pitchFamily="34" charset="0"/>
              <a:buNone/>
            </a:pPr>
            <a:r>
              <a:rPr lang="en-US" b="1" dirty="0"/>
              <a:t>Cultural Competency</a:t>
            </a:r>
          </a:p>
          <a:p>
            <a:pPr marL="0" lvl="1" indent="0">
              <a:buFont typeface="Arial" panose="020B0604020202020204" pitchFamily="34" charset="0"/>
              <a:buNone/>
            </a:pPr>
            <a:r>
              <a:rPr sz="2000" dirty="0"/>
              <a:t>Training enhances investigators' understanding of </a:t>
            </a:r>
            <a:r>
              <a:rPr lang="en-US" sz="2000" dirty="0"/>
              <a:t>other</a:t>
            </a:r>
            <a:r>
              <a:rPr sz="2000" dirty="0"/>
              <a:t> cultures to ensure fair investigations.</a:t>
            </a:r>
            <a:endParaRPr lang="en-US" sz="2000" dirty="0"/>
          </a:p>
          <a:p>
            <a:pPr marL="0" indent="0">
              <a:spcBef>
                <a:spcPts val="2500"/>
              </a:spcBef>
              <a:buFont typeface="Arial" panose="020B0604020202020204" pitchFamily="34" charset="0"/>
              <a:buNone/>
            </a:pPr>
            <a:r>
              <a:rPr lang="en-US" b="1" dirty="0"/>
              <a:t>Improved Investigation Quality</a:t>
            </a:r>
          </a:p>
          <a:p>
            <a:pPr marL="0" lvl="1" indent="0">
              <a:buFont typeface="Arial" panose="020B0604020202020204" pitchFamily="34" charset="0"/>
              <a:buNone/>
            </a:pPr>
            <a:r>
              <a:rPr sz="2000" dirty="0"/>
              <a:t>Regular training</a:t>
            </a:r>
            <a:r>
              <a:rPr lang="en-US" sz="2000" dirty="0"/>
              <a:t> needed</a:t>
            </a:r>
          </a:p>
        </p:txBody>
      </p:sp>
    </p:spTree>
    <p:extLst>
      <p:ext uri="{BB962C8B-B14F-4D97-AF65-F5344CB8AC3E}">
        <p14:creationId xmlns:p14="http://schemas.microsoft.com/office/powerpoint/2010/main" val="3896481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1AC3A-02E4-8846-6752-F829B3538D3F}"/>
              </a:ext>
            </a:extLst>
          </p:cNvPr>
          <p:cNvSpPr>
            <a:spLocks noGrp="1"/>
          </p:cNvSpPr>
          <p:nvPr>
            <p:ph type="title"/>
          </p:nvPr>
        </p:nvSpPr>
        <p:spPr/>
        <p:txBody>
          <a:bodyPr anchor="b">
            <a:normAutofit fontScale="90000"/>
          </a:bodyPr>
          <a:lstStyle/>
          <a:p>
            <a:r>
              <a:rPr lang="en-US"/>
              <a:t>Measuring Outcomes and Accountability</a:t>
            </a:r>
          </a:p>
        </p:txBody>
      </p:sp>
      <p:pic>
        <p:nvPicPr>
          <p:cNvPr id="5" name="Content Placeholder 4" descr="3d illustration">
            <a:extLst>
              <a:ext uri="{FF2B5EF4-FFF2-40B4-BE49-F238E27FC236}">
                <a16:creationId xmlns:a16="http://schemas.microsoft.com/office/drawing/2014/main" id="{1B167B0C-EBAE-4145-B641-8ACD7D0FC004}"/>
              </a:ext>
            </a:extLst>
          </p:cNvPr>
          <p:cNvPicPr>
            <a:picLocks noGrp="1" noChangeAspect="1"/>
          </p:cNvPicPr>
          <p:nvPr>
            <p:ph type="pic" sz="quarter" idx="13"/>
          </p:nvPr>
        </p:nvPicPr>
        <p:blipFill>
          <a:blip r:embed="rId3"/>
          <a:srcRect l="15660" r="15660"/>
          <a:stretch>
            <a:fillRect/>
          </a:stretch>
        </p:blipFill>
        <p:spPr>
          <a:prstGeom prst="rect">
            <a:avLst/>
          </a:prstGeom>
          <a:noFill/>
        </p:spPr>
      </p:pic>
      <p:sp>
        <p:nvSpPr>
          <p:cNvPr id="4" name="Content Placeholder 3">
            <a:extLst>
              <a:ext uri="{FF2B5EF4-FFF2-40B4-BE49-F238E27FC236}">
                <a16:creationId xmlns:a16="http://schemas.microsoft.com/office/drawing/2014/main" id="{9F7E9F3E-C6BB-2CD7-7F5F-A1B803AF838C}"/>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233913" y="2038167"/>
            <a:ext cx="6376640" cy="4695142"/>
          </a:xfrm>
        </p:spPr>
        <p:txBody>
          <a:bodyPr>
            <a:normAutofit lnSpcReduction="10000"/>
          </a:bodyPr>
          <a:lstStyle/>
          <a:p>
            <a:pPr marL="0" indent="0">
              <a:spcBef>
                <a:spcPts val="2500"/>
              </a:spcBef>
              <a:buFont typeface="Arial" panose="020B0604020202020204" pitchFamily="34" charset="0"/>
              <a:buNone/>
            </a:pPr>
            <a:r>
              <a:rPr lang="en-US" b="1" dirty="0"/>
              <a:t>Importance of Metrics</a:t>
            </a:r>
          </a:p>
          <a:p>
            <a:pPr marL="0" lvl="1" indent="0">
              <a:buFont typeface="Arial" panose="020B0604020202020204" pitchFamily="34" charset="0"/>
              <a:buNone/>
            </a:pPr>
            <a:r>
              <a:rPr sz="2000" dirty="0"/>
              <a:t>Using metrics helps evaluate investigation effectiveness and supports accountability in processes.</a:t>
            </a:r>
            <a:endParaRPr lang="en-US" sz="2000" dirty="0"/>
          </a:p>
          <a:p>
            <a:pPr marL="0" indent="0">
              <a:spcBef>
                <a:spcPts val="2500"/>
              </a:spcBef>
              <a:buFont typeface="Arial" panose="020B0604020202020204" pitchFamily="34" charset="0"/>
              <a:buNone/>
            </a:pPr>
            <a:r>
              <a:rPr lang="en-US" b="1" dirty="0"/>
              <a:t>Fostering Accountability</a:t>
            </a:r>
          </a:p>
          <a:p>
            <a:pPr marL="0" lvl="1" indent="0">
              <a:buFont typeface="Arial" panose="020B0604020202020204" pitchFamily="34" charset="0"/>
              <a:buNone/>
            </a:pPr>
            <a:r>
              <a:rPr sz="2000" dirty="0"/>
              <a:t>Metrics promote transparency and responsibility by monitoring outcomes and performance consistently.</a:t>
            </a:r>
            <a:endParaRPr lang="en-US" sz="2000" dirty="0"/>
          </a:p>
          <a:p>
            <a:pPr marL="0" indent="0">
              <a:spcBef>
                <a:spcPts val="2500"/>
              </a:spcBef>
              <a:buFont typeface="Arial" panose="020B0604020202020204" pitchFamily="34" charset="0"/>
              <a:buNone/>
            </a:pPr>
            <a:r>
              <a:rPr lang="en-US" b="1" dirty="0"/>
              <a:t>Continuous Improvement</a:t>
            </a:r>
          </a:p>
          <a:p>
            <a:pPr marL="0" lvl="1" indent="0">
              <a:buFont typeface="Arial" panose="020B0604020202020204" pitchFamily="34" charset="0"/>
              <a:buNone/>
            </a:pPr>
            <a:r>
              <a:rPr sz="2000" dirty="0"/>
              <a:t>Outcome assessments guide ongoing enhancements to systems and investigation procedures</a:t>
            </a:r>
            <a:r>
              <a:rPr dirty="0"/>
              <a:t>.</a:t>
            </a:r>
            <a:endParaRPr lang="en-US" dirty="0"/>
          </a:p>
        </p:txBody>
      </p:sp>
    </p:spTree>
    <p:extLst>
      <p:ext uri="{BB962C8B-B14F-4D97-AF65-F5344CB8AC3E}">
        <p14:creationId xmlns:p14="http://schemas.microsoft.com/office/powerpoint/2010/main" val="1504318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46A5-0A4B-F8B3-2B43-2349303DAF09}"/>
              </a:ext>
            </a:extLst>
          </p:cNvPr>
          <p:cNvSpPr>
            <a:spLocks noGrp="1"/>
          </p:cNvSpPr>
          <p:nvPr>
            <p:ph type="title"/>
          </p:nvPr>
        </p:nvSpPr>
        <p:spPr/>
        <p:txBody>
          <a:bodyPr anchor="b">
            <a:normAutofit fontScale="90000"/>
          </a:bodyPr>
          <a:lstStyle/>
          <a:p>
            <a:r>
              <a:rPr lang="en-US"/>
              <a:t>Supporting Families Through the Process</a:t>
            </a:r>
          </a:p>
        </p:txBody>
      </p:sp>
      <p:pic>
        <p:nvPicPr>
          <p:cNvPr id="5" name="Content Placeholder 4" descr="People in group therapy">
            <a:extLst>
              <a:ext uri="{FF2B5EF4-FFF2-40B4-BE49-F238E27FC236}">
                <a16:creationId xmlns:a16="http://schemas.microsoft.com/office/drawing/2014/main" id="{67919729-75A5-4CE2-8E56-C1043BA785B4}"/>
              </a:ext>
            </a:extLst>
          </p:cNvPr>
          <p:cNvPicPr>
            <a:picLocks noGrp="1" noChangeAspect="1"/>
          </p:cNvPicPr>
          <p:nvPr>
            <p:ph type="pic" sz="quarter" idx="13"/>
          </p:nvPr>
        </p:nvPicPr>
        <p:blipFill>
          <a:blip r:embed="rId3"/>
          <a:srcRect l="17338" r="17338"/>
          <a:stretch>
            <a:fillRect/>
          </a:stretch>
        </p:blipFill>
        <p:spPr>
          <a:prstGeom prst="rect">
            <a:avLst/>
          </a:prstGeom>
          <a:noFill/>
        </p:spPr>
      </p:pic>
      <p:sp>
        <p:nvSpPr>
          <p:cNvPr id="4" name="Content Placeholder 3">
            <a:extLst>
              <a:ext uri="{FF2B5EF4-FFF2-40B4-BE49-F238E27FC236}">
                <a16:creationId xmlns:a16="http://schemas.microsoft.com/office/drawing/2014/main" id="{66BB7685-CD32-CD2C-C4E8-1042F31E3AC3}"/>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721069" y="2034314"/>
            <a:ext cx="5336954" cy="4823686"/>
          </a:xfrm>
        </p:spPr>
        <p:txBody>
          <a:bodyPr>
            <a:noAutofit/>
          </a:bodyPr>
          <a:lstStyle/>
          <a:p>
            <a:pPr marL="0" indent="0">
              <a:spcBef>
                <a:spcPts val="2500"/>
              </a:spcBef>
              <a:buFont typeface="Arial" panose="020B0604020202020204" pitchFamily="34" charset="0"/>
              <a:buNone/>
            </a:pPr>
            <a:r>
              <a:rPr lang="en-US" b="1" dirty="0"/>
              <a:t>Clear Guidance</a:t>
            </a:r>
          </a:p>
          <a:p>
            <a:pPr marL="0" lvl="1" indent="0">
              <a:buFont typeface="Arial" panose="020B0604020202020204" pitchFamily="34" charset="0"/>
              <a:buNone/>
            </a:pPr>
            <a:r>
              <a:rPr sz="2000" dirty="0"/>
              <a:t>Offering straightforward and understandable instructions helps families navigate complex processes with confidence.</a:t>
            </a:r>
            <a:endParaRPr lang="en-US" sz="2000" dirty="0"/>
          </a:p>
          <a:p>
            <a:pPr marL="0" indent="0">
              <a:spcBef>
                <a:spcPts val="2500"/>
              </a:spcBef>
              <a:buFont typeface="Arial" panose="020B0604020202020204" pitchFamily="34" charset="0"/>
              <a:buNone/>
            </a:pPr>
            <a:r>
              <a:rPr lang="en-US" b="1" dirty="0"/>
              <a:t>Access to Resources</a:t>
            </a:r>
          </a:p>
          <a:p>
            <a:pPr marL="0" lvl="1" indent="0">
              <a:buFont typeface="Arial" panose="020B0604020202020204" pitchFamily="34" charset="0"/>
              <a:buNone/>
            </a:pPr>
            <a:r>
              <a:rPr sz="2000" dirty="0"/>
              <a:t>Providing families with necessary resources ensures they have the tools needed to engage effectively in investigations.</a:t>
            </a:r>
            <a:endParaRPr lang="en-US" sz="2000" dirty="0"/>
          </a:p>
          <a:p>
            <a:pPr marL="0" indent="0">
              <a:spcBef>
                <a:spcPts val="2500"/>
              </a:spcBef>
              <a:buFont typeface="Arial" panose="020B0604020202020204" pitchFamily="34" charset="0"/>
              <a:buNone/>
            </a:pPr>
            <a:r>
              <a:rPr lang="en-US" b="1" dirty="0"/>
              <a:t>Increased Advocacy Support</a:t>
            </a:r>
          </a:p>
          <a:p>
            <a:pPr marL="0" lvl="1" indent="0">
              <a:buFont typeface="Arial" panose="020B0604020202020204" pitchFamily="34" charset="0"/>
              <a:buNone/>
            </a:pPr>
            <a:r>
              <a:rPr sz="2000" dirty="0"/>
              <a:t>Advocates empower families</a:t>
            </a:r>
            <a:r>
              <a:rPr lang="en-US" sz="2000" dirty="0"/>
              <a:t> </a:t>
            </a:r>
          </a:p>
        </p:txBody>
      </p:sp>
    </p:spTree>
    <p:extLst>
      <p:ext uri="{BB962C8B-B14F-4D97-AF65-F5344CB8AC3E}">
        <p14:creationId xmlns:p14="http://schemas.microsoft.com/office/powerpoint/2010/main" val="1104138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867D3-9C98-9398-DB53-CDD49F577D94}"/>
              </a:ext>
            </a:extLst>
          </p:cNvPr>
          <p:cNvSpPr>
            <a:spLocks noGrp="1"/>
          </p:cNvSpPr>
          <p:nvPr>
            <p:ph type="title"/>
          </p:nvPr>
        </p:nvSpPr>
        <p:spPr>
          <a:xfrm>
            <a:off x="585895" y="103237"/>
            <a:ext cx="8596668" cy="1268362"/>
          </a:xfrm>
        </p:spPr>
        <p:txBody>
          <a:bodyPr>
            <a:normAutofit/>
          </a:bodyPr>
          <a:lstStyle/>
          <a:p>
            <a:r>
              <a:rPr lang="en-US" sz="2700" b="1" dirty="0"/>
              <a:t>WHY do we do State Complaints?</a:t>
            </a:r>
            <a:r>
              <a:rPr lang="en-US" sz="2700" b="1" dirty="0">
                <a:effectLst/>
              </a:rPr>
              <a:t> </a:t>
            </a:r>
            <a:r>
              <a:rPr lang="en-US" sz="2700" dirty="0">
                <a:effectLst/>
              </a:rPr>
              <a:t> </a:t>
            </a:r>
            <a:endParaRPr lang="en-US" dirty="0"/>
          </a:p>
        </p:txBody>
      </p:sp>
      <p:sp>
        <p:nvSpPr>
          <p:cNvPr id="3" name="Text Placeholder 2">
            <a:extLst>
              <a:ext uri="{FF2B5EF4-FFF2-40B4-BE49-F238E27FC236}">
                <a16:creationId xmlns:a16="http://schemas.microsoft.com/office/drawing/2014/main" id="{107B874F-E7A5-DA07-CCEE-FD6989C823CC}"/>
              </a:ext>
            </a:extLst>
          </p:cNvPr>
          <p:cNvSpPr>
            <a:spLocks noGrp="1"/>
          </p:cNvSpPr>
          <p:nvPr>
            <p:ph type="body" idx="1"/>
          </p:nvPr>
        </p:nvSpPr>
        <p:spPr>
          <a:xfrm>
            <a:off x="110836" y="1371599"/>
            <a:ext cx="11199421" cy="5314335"/>
          </a:xfrm>
        </p:spPr>
        <p:txBody>
          <a:bodyPr>
            <a:normAutofit fontScale="25000" lnSpcReduction="20000"/>
          </a:bodyPr>
          <a:lstStyle/>
          <a:p>
            <a:pPr>
              <a:buNone/>
            </a:pPr>
            <a:r>
              <a:rPr lang="en-US" sz="8000" b="1" dirty="0">
                <a:effectLst/>
                <a:latin typeface="Aptos" panose="020B0004020202020204" pitchFamily="34" charset="0"/>
              </a:rPr>
              <a:t>Yes, federal law requires it. 34 C.F.R. Section 300.151-153 [20 U.S.C. 1400 </a:t>
            </a:r>
            <a:r>
              <a:rPr lang="en-US" sz="8000" b="1" i="1" dirty="0">
                <a:effectLst/>
                <a:latin typeface="Aptos" panose="020B0004020202020204" pitchFamily="34" charset="0"/>
              </a:rPr>
              <a:t>et. seq.]</a:t>
            </a:r>
          </a:p>
          <a:p>
            <a:pPr>
              <a:buNone/>
            </a:pPr>
            <a:r>
              <a:rPr lang="en-US" sz="8000" b="1" dirty="0">
                <a:latin typeface="Aptos" panose="020B0004020202020204" pitchFamily="34" charset="0"/>
              </a:rPr>
              <a:t>Yes, in New Mexico, our state law requires it. Section 6.31.2 et. seq. NMAC</a:t>
            </a:r>
          </a:p>
          <a:p>
            <a:pPr>
              <a:buNone/>
            </a:pPr>
            <a:endParaRPr lang="en-US" sz="5000" dirty="0">
              <a:effectLst/>
              <a:latin typeface="Aptos" panose="020B0004020202020204" pitchFamily="34" charset="0"/>
            </a:endParaRPr>
          </a:p>
          <a:p>
            <a:pPr>
              <a:buNone/>
            </a:pPr>
            <a:r>
              <a:rPr lang="en-US" sz="9600" u="sng" dirty="0">
                <a:effectLst/>
                <a:latin typeface="Aldhabi" panose="020F0502020204030204" pitchFamily="2" charset="-78"/>
                <a:cs typeface="Aldhabi" panose="020F0502020204030204" pitchFamily="2" charset="-78"/>
              </a:rPr>
              <a:t>Why is it </a:t>
            </a:r>
            <a:r>
              <a:rPr lang="en-US" sz="9600" u="sng" dirty="0">
                <a:latin typeface="Aldhabi" panose="020F0502020204030204" pitchFamily="2" charset="-78"/>
                <a:cs typeface="Aldhabi" panose="020F0502020204030204" pitchFamily="2" charset="-78"/>
              </a:rPr>
              <a:t>important? What are practical goals of state complaints?</a:t>
            </a:r>
          </a:p>
          <a:p>
            <a:pPr>
              <a:buNone/>
            </a:pPr>
            <a:endParaRPr lang="en-US" sz="8000" dirty="0">
              <a:effectLst/>
              <a:latin typeface="Aptos" panose="020B0004020202020204" pitchFamily="34" charset="0"/>
            </a:endParaRPr>
          </a:p>
          <a:p>
            <a:pPr marL="285750" indent="-285750">
              <a:buFont typeface="Arial" panose="020B0604020202020204" pitchFamily="34" charset="0"/>
              <a:buChar char="•"/>
            </a:pPr>
            <a:r>
              <a:rPr lang="en-US" sz="8000" b="1" dirty="0">
                <a:latin typeface="Aptos" panose="020B0004020202020204" pitchFamily="34" charset="0"/>
              </a:rPr>
              <a:t>Bring Local Education Agencies (LEAs) into compliance with the law</a:t>
            </a:r>
          </a:p>
          <a:p>
            <a:pPr marL="285750" indent="-285750">
              <a:buFont typeface="Arial" panose="020B0604020202020204" pitchFamily="34" charset="0"/>
              <a:buChar char="•"/>
            </a:pPr>
            <a:r>
              <a:rPr lang="en-US" sz="8000" b="1" dirty="0">
                <a:latin typeface="Aptos" panose="020B0004020202020204" pitchFamily="34" charset="0"/>
              </a:rPr>
              <a:t>Ensure students eligible for special education and related services receive them </a:t>
            </a:r>
          </a:p>
          <a:p>
            <a:pPr marL="742950" lvl="1" indent="-285750">
              <a:buFont typeface="Arial" panose="020B0604020202020204" pitchFamily="34" charset="0"/>
              <a:buChar char="•"/>
            </a:pPr>
            <a:r>
              <a:rPr lang="en-US" sz="8000" dirty="0">
                <a:solidFill>
                  <a:schemeClr val="tx1"/>
                </a:solidFill>
                <a:effectLst/>
                <a:latin typeface="Aptos" panose="020B0004020202020204" pitchFamily="34" charset="0"/>
              </a:rPr>
              <a:t>Timely identification of eligibility (Child Find)</a:t>
            </a:r>
          </a:p>
          <a:p>
            <a:pPr marL="742950" lvl="1" indent="-285750">
              <a:buFont typeface="Arial" panose="020B0604020202020204" pitchFamily="34" charset="0"/>
              <a:buChar char="•"/>
            </a:pPr>
            <a:r>
              <a:rPr lang="en-US" sz="8000" dirty="0">
                <a:solidFill>
                  <a:schemeClr val="tx1"/>
                </a:solidFill>
                <a:latin typeface="Aptos" panose="020B0004020202020204" pitchFamily="34" charset="0"/>
              </a:rPr>
              <a:t>Timely, comprehensive evaluation</a:t>
            </a:r>
          </a:p>
          <a:p>
            <a:pPr marL="742950" lvl="1" indent="-285750">
              <a:buFont typeface="Arial" panose="020B0604020202020204" pitchFamily="34" charset="0"/>
              <a:buChar char="•"/>
            </a:pPr>
            <a:r>
              <a:rPr lang="en-US" sz="8000" dirty="0">
                <a:solidFill>
                  <a:schemeClr val="tx1"/>
                </a:solidFill>
                <a:effectLst/>
                <a:latin typeface="Aptos" panose="020B0004020202020204" pitchFamily="34" charset="0"/>
              </a:rPr>
              <a:t>Development of IEP </a:t>
            </a:r>
            <a:endParaRPr lang="en-US" sz="8000" dirty="0">
              <a:solidFill>
                <a:schemeClr val="tx1"/>
              </a:solidFill>
              <a:latin typeface="Aptos" panose="020B0004020202020204" pitchFamily="34" charset="0"/>
            </a:endParaRPr>
          </a:p>
          <a:p>
            <a:pPr marL="742950" lvl="1" indent="-285750">
              <a:buFont typeface="Arial" panose="020B0604020202020204" pitchFamily="34" charset="0"/>
              <a:buChar char="•"/>
            </a:pPr>
            <a:r>
              <a:rPr lang="en-US" sz="8000" dirty="0">
                <a:solidFill>
                  <a:schemeClr val="tx1"/>
                </a:solidFill>
                <a:effectLst/>
                <a:latin typeface="Aptos" panose="020B0004020202020204" pitchFamily="34" charset="0"/>
              </a:rPr>
              <a:t>Implementation of IEP with fidelity</a:t>
            </a:r>
          </a:p>
          <a:p>
            <a:pPr marL="742950" lvl="1" indent="-285750">
              <a:buFont typeface="Arial" panose="020B0604020202020204" pitchFamily="34" charset="0"/>
              <a:buChar char="•"/>
            </a:pPr>
            <a:r>
              <a:rPr lang="en-US" sz="8000" dirty="0">
                <a:solidFill>
                  <a:schemeClr val="tx1"/>
                </a:solidFill>
                <a:effectLst/>
                <a:latin typeface="Aptos" panose="020B0004020202020204" pitchFamily="34" charset="0"/>
              </a:rPr>
              <a:t>Least Restrictive Environment</a:t>
            </a:r>
          </a:p>
          <a:p>
            <a:pPr marL="742950" lvl="1" indent="-285750">
              <a:buFont typeface="Arial" panose="020B0604020202020204" pitchFamily="34" charset="0"/>
              <a:buChar char="•"/>
            </a:pPr>
            <a:r>
              <a:rPr lang="en-US" sz="8000" dirty="0">
                <a:solidFill>
                  <a:schemeClr val="tx1"/>
                </a:solidFill>
                <a:effectLst/>
                <a:latin typeface="Aptos" panose="020B0004020202020204" pitchFamily="34" charset="0"/>
              </a:rPr>
              <a:t>Parental participation</a:t>
            </a:r>
          </a:p>
          <a:p>
            <a:pPr marL="742950" lvl="1" indent="-285750">
              <a:buFont typeface="Arial" panose="020B0604020202020204" pitchFamily="34" charset="0"/>
              <a:buChar char="•"/>
            </a:pPr>
            <a:r>
              <a:rPr lang="en-US" sz="8000" dirty="0">
                <a:solidFill>
                  <a:schemeClr val="tx1"/>
                </a:solidFill>
                <a:effectLst/>
                <a:latin typeface="Aptos" panose="020B0004020202020204" pitchFamily="34" charset="0"/>
              </a:rPr>
              <a:t>Appropriate decisions around discipline (MDR, provision of services, FBA/BIP)</a:t>
            </a:r>
          </a:p>
          <a:p>
            <a:pPr>
              <a:buNone/>
            </a:pPr>
            <a:endParaRPr lang="en-US" dirty="0">
              <a:latin typeface="Aptos" panose="020B0004020202020204" pitchFamily="34" charset="0"/>
            </a:endParaRPr>
          </a:p>
          <a:p>
            <a:pPr>
              <a:buNone/>
            </a:pPr>
            <a:r>
              <a:rPr lang="en-US" sz="1800" dirty="0">
                <a:effectLst/>
                <a:latin typeface="Aptos" panose="020B0004020202020204" pitchFamily="34" charset="0"/>
              </a:rPr>
              <a:t> </a:t>
            </a:r>
            <a:endParaRPr lang="en-US" dirty="0">
              <a:effectLst/>
              <a:latin typeface="Aptos" panose="020B0004020202020204" pitchFamily="34" charset="0"/>
            </a:endParaRPr>
          </a:p>
          <a:p>
            <a:pPr>
              <a:buNone/>
            </a:pPr>
            <a:r>
              <a:rPr lang="en-US" dirty="0">
                <a:effectLst/>
                <a:latin typeface="Aptos" panose="020B0004020202020204" pitchFamily="34" charset="0"/>
              </a:rPr>
              <a:t> </a:t>
            </a:r>
            <a:endParaRPr lang="en-US" sz="1600" dirty="0">
              <a:latin typeface="Aptos" panose="020B0004020202020204" pitchFamily="34" charset="0"/>
            </a:endParaRPr>
          </a:p>
          <a:p>
            <a:endParaRPr lang="en-US" dirty="0"/>
          </a:p>
        </p:txBody>
      </p:sp>
    </p:spTree>
    <p:extLst>
      <p:ext uri="{BB962C8B-B14F-4D97-AF65-F5344CB8AC3E}">
        <p14:creationId xmlns:p14="http://schemas.microsoft.com/office/powerpoint/2010/main" val="17920915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41043-E944-8A0F-C637-218A56FE00BC}"/>
              </a:ext>
            </a:extLst>
          </p:cNvPr>
          <p:cNvSpPr>
            <a:spLocks noGrp="1"/>
          </p:cNvSpPr>
          <p:nvPr>
            <p:ph type="title"/>
          </p:nvPr>
        </p:nvSpPr>
        <p:spPr>
          <a:xfrm>
            <a:off x="677334" y="609600"/>
            <a:ext cx="8596668" cy="1303284"/>
          </a:xfrm>
        </p:spPr>
        <p:txBody>
          <a:bodyPr>
            <a:normAutofit fontScale="90000"/>
          </a:bodyPr>
          <a:lstStyle/>
          <a:p>
            <a:pPr algn="ctr"/>
            <a:r>
              <a:rPr lang="en-US" dirty="0">
                <a:solidFill>
                  <a:schemeClr val="accent3">
                    <a:lumMod val="60000"/>
                    <a:lumOff val="40000"/>
                  </a:schemeClr>
                </a:solidFill>
              </a:rPr>
              <a:t>Types of corrective actions NMPED issues to help LEAs comply with IDEA Part B</a:t>
            </a:r>
            <a:br>
              <a:rPr lang="en-US" dirty="0">
                <a:solidFill>
                  <a:srgbClr val="00B050"/>
                </a:solidFill>
              </a:rPr>
            </a:br>
            <a:endParaRPr lang="en-US" dirty="0">
              <a:solidFill>
                <a:srgbClr val="00B050"/>
              </a:solidFill>
            </a:endParaRPr>
          </a:p>
        </p:txBody>
      </p:sp>
      <p:sp>
        <p:nvSpPr>
          <p:cNvPr id="3" name="TextBox 2">
            <a:extLst>
              <a:ext uri="{FF2B5EF4-FFF2-40B4-BE49-F238E27FC236}">
                <a16:creationId xmlns:a16="http://schemas.microsoft.com/office/drawing/2014/main" id="{99BF3CA2-DC54-09C2-F720-C79E34EFA160}"/>
              </a:ext>
            </a:extLst>
          </p:cNvPr>
          <p:cNvSpPr txBox="1"/>
          <p:nvPr/>
        </p:nvSpPr>
        <p:spPr>
          <a:xfrm>
            <a:off x="141372" y="2051771"/>
            <a:ext cx="9885563" cy="1569660"/>
          </a:xfrm>
          <a:prstGeom prst="rect">
            <a:avLst/>
          </a:prstGeom>
          <a:noFill/>
        </p:spPr>
        <p:txBody>
          <a:bodyPr wrap="square" rtlCol="0">
            <a:spAutoFit/>
          </a:bodyPr>
          <a:lstStyle/>
          <a:p>
            <a:pPr algn="l"/>
            <a:endParaRPr lang="en-US" sz="2400" dirty="0">
              <a:latin typeface="Calibri" panose="020F0502020204030204" pitchFamily="34" charset="0"/>
            </a:endParaRPr>
          </a:p>
          <a:p>
            <a:pPr algn="l"/>
            <a:r>
              <a:rPr lang="en-US" sz="2400" dirty="0">
                <a:latin typeface="Calibri" panose="020F0502020204030204" pitchFamily="34" charset="0"/>
              </a:rPr>
              <a:t>T</a:t>
            </a:r>
            <a:r>
              <a:rPr lang="en-US" sz="2400" b="0" i="0" u="none" strike="noStrike" baseline="0" dirty="0">
                <a:latin typeface="Calibri" panose="020F0502020204030204" pitchFamily="34" charset="0"/>
              </a:rPr>
              <a:t>he District will submit a written assurance to the PED OSE Corrective Action Plan Monitor that it will abide by the provisions of this Corrective Action Plan (CAP).</a:t>
            </a:r>
            <a:endParaRPr lang="en-US" sz="2400" dirty="0"/>
          </a:p>
        </p:txBody>
      </p:sp>
      <p:sp>
        <p:nvSpPr>
          <p:cNvPr id="4" name="TextBox 3">
            <a:extLst>
              <a:ext uri="{FF2B5EF4-FFF2-40B4-BE49-F238E27FC236}">
                <a16:creationId xmlns:a16="http://schemas.microsoft.com/office/drawing/2014/main" id="{368B3E31-CE07-90C3-C8E6-ECB74DD62F9A}"/>
              </a:ext>
            </a:extLst>
          </p:cNvPr>
          <p:cNvSpPr txBox="1"/>
          <p:nvPr/>
        </p:nvSpPr>
        <p:spPr>
          <a:xfrm>
            <a:off x="271307" y="3390988"/>
            <a:ext cx="9625694" cy="3046988"/>
          </a:xfrm>
          <a:prstGeom prst="rect">
            <a:avLst/>
          </a:prstGeom>
          <a:noFill/>
        </p:spPr>
        <p:txBody>
          <a:bodyPr wrap="square" rtlCol="0">
            <a:spAutoFit/>
          </a:bodyPr>
          <a:lstStyle/>
          <a:p>
            <a:pPr algn="l"/>
            <a:endParaRPr lang="en-US" sz="2400" b="0" i="0" u="none" strike="noStrike" baseline="0" dirty="0">
              <a:solidFill>
                <a:schemeClr val="accent1">
                  <a:lumMod val="75000"/>
                </a:schemeClr>
              </a:solidFill>
              <a:latin typeface="Calibri" panose="020F0502020204030204" pitchFamily="34" charset="0"/>
            </a:endParaRPr>
          </a:p>
          <a:p>
            <a:pPr algn="l"/>
            <a:r>
              <a:rPr lang="en-US" sz="2400" b="0" i="0" u="none" strike="noStrike" baseline="0" dirty="0">
                <a:solidFill>
                  <a:schemeClr val="accent1">
                    <a:lumMod val="75000"/>
                  </a:schemeClr>
                </a:solidFill>
                <a:latin typeface="Calibri" panose="020F0502020204030204" pitchFamily="34" charset="0"/>
              </a:rPr>
              <a:t>The District Special Education Director and the school principal shall meet with the PED OSE Education Administrator assigned to the District and the PED OSE CAP Monitor to review the Complaint Resolution Report, the Corrective Action Plan, and any other measures that the District plans to take to ensure that the violations are corrected and do not recur. The District Special Education Director shall be responsible for arranging this meeting with OSE.</a:t>
            </a:r>
            <a:endParaRPr lang="en-US" sz="2400" dirty="0">
              <a:solidFill>
                <a:schemeClr val="accent1">
                  <a:lumMod val="75000"/>
                </a:schemeClr>
              </a:solidFill>
            </a:endParaRPr>
          </a:p>
        </p:txBody>
      </p:sp>
    </p:spTree>
    <p:extLst>
      <p:ext uri="{BB962C8B-B14F-4D97-AF65-F5344CB8AC3E}">
        <p14:creationId xmlns:p14="http://schemas.microsoft.com/office/powerpoint/2010/main" val="1818213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C422F4-AB2C-4F83-D7C6-37C4F98F3189}"/>
              </a:ext>
            </a:extLst>
          </p:cNvPr>
          <p:cNvSpPr txBox="1">
            <a:spLocks noGrp="1"/>
          </p:cNvSpPr>
          <p:nvPr>
            <p:ph type="title" idx="4294967295"/>
          </p:nvPr>
        </p:nvSpPr>
        <p:spPr>
          <a:xfrm>
            <a:off x="1229360" y="399710"/>
            <a:ext cx="906407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Sample Corrective Action for Districts</a:t>
            </a:r>
          </a:p>
        </p:txBody>
      </p:sp>
      <p:sp>
        <p:nvSpPr>
          <p:cNvPr id="3" name="TextBox 2">
            <a:extLst>
              <a:ext uri="{FF2B5EF4-FFF2-40B4-BE49-F238E27FC236}">
                <a16:creationId xmlns:a16="http://schemas.microsoft.com/office/drawing/2014/main" id="{9A372857-DBDA-2DAD-5BA2-A2AE6E9AB270}"/>
              </a:ext>
            </a:extLst>
          </p:cNvPr>
          <p:cNvSpPr txBox="1"/>
          <p:nvPr/>
        </p:nvSpPr>
        <p:spPr>
          <a:xfrm>
            <a:off x="589279" y="3801117"/>
            <a:ext cx="9704159" cy="3385542"/>
          </a:xfrm>
          <a:prstGeom prst="rect">
            <a:avLst/>
          </a:prstGeom>
          <a:noFill/>
        </p:spPr>
        <p:txBody>
          <a:bodyPr wrap="square" rtlCol="0">
            <a:spAutoFit/>
          </a:bodyPr>
          <a:lstStyle/>
          <a:p>
            <a:r>
              <a:rPr lang="en-US" sz="2000" b="1" dirty="0">
                <a:solidFill>
                  <a:srgbClr val="FFFF00"/>
                </a:solidFill>
              </a:rPr>
              <a:t>IF IEP DEVELOPMENT/IMPLEMENTATION IS AN ISSUE – MAY HAVE ONE OR MORE ACTIONS:</a:t>
            </a:r>
          </a:p>
          <a:p>
            <a:endParaRPr lang="en-US" sz="2400" b="1" dirty="0">
              <a:solidFill>
                <a:srgbClr val="FFFF00"/>
              </a:solidFill>
            </a:endParaRPr>
          </a:p>
          <a:p>
            <a:r>
              <a:rPr lang="en-US" sz="2400" dirty="0">
                <a:solidFill>
                  <a:srgbClr val="FFFF00"/>
                </a:solidFill>
              </a:rPr>
              <a:t>*Comprehensive Evaluation </a:t>
            </a:r>
          </a:p>
          <a:p>
            <a:r>
              <a:rPr lang="en-US" sz="2400" dirty="0">
                <a:solidFill>
                  <a:srgbClr val="FFFF00"/>
                </a:solidFill>
              </a:rPr>
              <a:t>*REED [Review of Existing Evaluation Data]</a:t>
            </a:r>
          </a:p>
          <a:p>
            <a:r>
              <a:rPr lang="en-US" sz="2400" dirty="0">
                <a:solidFill>
                  <a:srgbClr val="FFFF00"/>
                </a:solidFill>
              </a:rPr>
              <a:t>*Functional Behavior Assessment – Behavioral Intervention Plan</a:t>
            </a:r>
          </a:p>
          <a:p>
            <a:r>
              <a:rPr lang="en-US" sz="2400" dirty="0">
                <a:solidFill>
                  <a:srgbClr val="FFFF00"/>
                </a:solidFill>
              </a:rPr>
              <a:t>*Facilitated IEP – NMPED provides and pays for facilitators</a:t>
            </a:r>
          </a:p>
          <a:p>
            <a:endParaRPr lang="en-US" dirty="0"/>
          </a:p>
          <a:p>
            <a:endParaRPr lang="en-US" dirty="0"/>
          </a:p>
          <a:p>
            <a:endParaRPr lang="en-US" dirty="0"/>
          </a:p>
        </p:txBody>
      </p:sp>
      <p:sp>
        <p:nvSpPr>
          <p:cNvPr id="2" name="TextBox 1">
            <a:extLst>
              <a:ext uri="{FF2B5EF4-FFF2-40B4-BE49-F238E27FC236}">
                <a16:creationId xmlns:a16="http://schemas.microsoft.com/office/drawing/2014/main" id="{13776ED6-ED5B-7159-FBAD-C41C916B1100}"/>
              </a:ext>
            </a:extLst>
          </p:cNvPr>
          <p:cNvSpPr txBox="1"/>
          <p:nvPr/>
        </p:nvSpPr>
        <p:spPr>
          <a:xfrm>
            <a:off x="388313" y="1229359"/>
            <a:ext cx="9704159" cy="2308324"/>
          </a:xfrm>
          <a:prstGeom prst="rect">
            <a:avLst/>
          </a:prstGeom>
          <a:noFill/>
        </p:spPr>
        <p:txBody>
          <a:bodyPr wrap="square" rtlCol="0">
            <a:spAutoFit/>
          </a:bodyPr>
          <a:lstStyle/>
          <a:p>
            <a:pPr algn="l"/>
            <a:endParaRPr lang="en-US" sz="2400" b="0" i="0" u="none" strike="noStrike" baseline="0" dirty="0">
              <a:latin typeface="Calibri" panose="020F0502020204030204" pitchFamily="34" charset="0"/>
            </a:endParaRPr>
          </a:p>
          <a:p>
            <a:pPr algn="l"/>
            <a:r>
              <a:rPr lang="en-US" sz="2400" b="0" i="0" u="none" strike="noStrike" baseline="0" dirty="0">
                <a:latin typeface="Calibri" panose="020F0502020204030204" pitchFamily="34" charset="0"/>
              </a:rPr>
              <a:t>The District Special Education Director will meet with Student’s special education teachers, related service providers, principal, and general education teachers to review the Complaint Resolution Report to ensure that those persons understand the complaint, the violations that were found, and the corrective actions that will be taken to address the violations.</a:t>
            </a:r>
            <a:endParaRPr lang="en-US" sz="2400" dirty="0"/>
          </a:p>
        </p:txBody>
      </p:sp>
    </p:spTree>
    <p:extLst>
      <p:ext uri="{BB962C8B-B14F-4D97-AF65-F5344CB8AC3E}">
        <p14:creationId xmlns:p14="http://schemas.microsoft.com/office/powerpoint/2010/main" val="4269600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1CA0C-192D-329F-04F3-BF9CB6D6860B}"/>
              </a:ext>
            </a:extLst>
          </p:cNvPr>
          <p:cNvSpPr txBox="1">
            <a:spLocks noGrp="1"/>
          </p:cNvSpPr>
          <p:nvPr>
            <p:ph type="title" idx="4294967295"/>
          </p:nvPr>
        </p:nvSpPr>
        <p:spPr>
          <a:xfrm>
            <a:off x="602055" y="816033"/>
            <a:ext cx="9134374" cy="20621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75000"/>
                  </a:schemeClr>
                </a:solidFill>
                <a:effectLst/>
                <a:uLnTx/>
                <a:uFillTx/>
                <a:latin typeface="+mn-lt"/>
                <a:ea typeface="+mn-ea"/>
                <a:cs typeface="+mn-cs"/>
              </a:rPr>
              <a:t>If </a:t>
            </a:r>
            <a:r>
              <a:rPr kumimoji="0" lang="en-US" sz="2400" b="1" i="0" u="sng" strike="noStrike" kern="1200" cap="none" spc="0" normalizeH="0" baseline="0" noProof="0" dirty="0">
                <a:ln>
                  <a:noFill/>
                </a:ln>
                <a:solidFill>
                  <a:schemeClr val="tx1">
                    <a:lumMod val="75000"/>
                  </a:schemeClr>
                </a:solidFill>
                <a:effectLst/>
                <a:uLnTx/>
                <a:uFillTx/>
                <a:latin typeface="+mn-lt"/>
                <a:ea typeface="+mn-ea"/>
                <a:cs typeface="+mn-cs"/>
              </a:rPr>
              <a:t>behaviors impact Student’s learning/learning of others </a:t>
            </a:r>
            <a:r>
              <a:rPr kumimoji="0" lang="en-US" sz="2400" b="1" i="0" u="none" strike="noStrike" kern="1200" cap="none" spc="0" normalizeH="0" baseline="0" noProof="0" dirty="0">
                <a:ln>
                  <a:noFill/>
                </a:ln>
                <a:solidFill>
                  <a:schemeClr val="tx1">
                    <a:lumMod val="75000"/>
                  </a:schemeClr>
                </a:solidFill>
                <a:effectLst/>
                <a:uLnTx/>
                <a:uFillTx/>
                <a:latin typeface="+mn-lt"/>
                <a:ea typeface="+mn-ea"/>
                <a:cs typeface="+mn-cs"/>
              </a:rPr>
              <a:t>with or without proposed discipline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FBA, BIP work – look at data and develop appropriate functional behavioral goals, positive behavioral interventions and supports, appropriate accommodations – this may be done as part of an FIEP.</a:t>
            </a:r>
          </a:p>
        </p:txBody>
      </p:sp>
      <p:sp>
        <p:nvSpPr>
          <p:cNvPr id="3" name="TextBox 2">
            <a:extLst>
              <a:ext uri="{FF2B5EF4-FFF2-40B4-BE49-F238E27FC236}">
                <a16:creationId xmlns:a16="http://schemas.microsoft.com/office/drawing/2014/main" id="{1F0B60FE-F867-8959-4657-1BF10A337A0C}"/>
              </a:ext>
            </a:extLst>
          </p:cNvPr>
          <p:cNvSpPr txBox="1"/>
          <p:nvPr/>
        </p:nvSpPr>
        <p:spPr>
          <a:xfrm>
            <a:off x="695346" y="3429000"/>
            <a:ext cx="10450319" cy="2308324"/>
          </a:xfrm>
          <a:prstGeom prst="rect">
            <a:avLst/>
          </a:prstGeom>
          <a:noFill/>
        </p:spPr>
        <p:txBody>
          <a:bodyPr wrap="square" rtlCol="0">
            <a:spAutoFit/>
          </a:bodyPr>
          <a:lstStyle/>
          <a:p>
            <a:r>
              <a:rPr lang="en-US" b="1" dirty="0">
                <a:solidFill>
                  <a:srgbClr val="FFFF00"/>
                </a:solidFill>
              </a:rPr>
              <a:t>If Discipline imposed, 10+ times either at one time or per set of removals = pattern and a Manifestation Determination Hearing/Report was not done or was not done in valid manner, </a:t>
            </a:r>
          </a:p>
          <a:p>
            <a:endParaRPr lang="en-US" dirty="0"/>
          </a:p>
          <a:p>
            <a:r>
              <a:rPr lang="en-US" dirty="0"/>
              <a:t>Then such shall be conducted &gt; can be done with facilitator.</a:t>
            </a:r>
          </a:p>
          <a:p>
            <a:endParaRPr lang="en-US" dirty="0"/>
          </a:p>
          <a:p>
            <a:r>
              <a:rPr lang="en-US" dirty="0"/>
              <a:t>**Law does not REQUIRE FBA or BIP – NM has correction actions that are best practices. States who have appeals to State complaints or view role more narrowly may do it differently. NM’s Due Process Hearings are much narrower in scope and remedy.</a:t>
            </a:r>
          </a:p>
        </p:txBody>
      </p:sp>
    </p:spTree>
    <p:extLst>
      <p:ext uri="{BB962C8B-B14F-4D97-AF65-F5344CB8AC3E}">
        <p14:creationId xmlns:p14="http://schemas.microsoft.com/office/powerpoint/2010/main" val="42672425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8D94A-FC8D-B67E-C6D1-055791A0607B}"/>
              </a:ext>
            </a:extLst>
          </p:cNvPr>
          <p:cNvSpPr txBox="1">
            <a:spLocks noGrp="1"/>
          </p:cNvSpPr>
          <p:nvPr>
            <p:ph type="title" idx="4294967295"/>
          </p:nvPr>
        </p:nvSpPr>
        <p:spPr>
          <a:xfrm>
            <a:off x="577515" y="914400"/>
            <a:ext cx="9288379"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mn-lt"/>
                <a:ea typeface="+mn-ea"/>
                <a:cs typeface="+mn-cs"/>
              </a:rPr>
              <a:t>Sometimes if the violation occurred at administrative level, or there are unique circumstances, the CAP will require LEA to have virtual meeting with Counsel for OSE. This meeting is meant to be positive, forward-looking chance to have a dialogue. Also – I have invited LEA to help craft CAP in unique cases.</a:t>
            </a:r>
          </a:p>
        </p:txBody>
      </p:sp>
      <p:sp>
        <p:nvSpPr>
          <p:cNvPr id="3" name="TextBox 2">
            <a:extLst>
              <a:ext uri="{FF2B5EF4-FFF2-40B4-BE49-F238E27FC236}">
                <a16:creationId xmlns:a16="http://schemas.microsoft.com/office/drawing/2014/main" id="{7251AFF9-7295-E44C-1285-F84F0D022CAB}"/>
              </a:ext>
            </a:extLst>
          </p:cNvPr>
          <p:cNvSpPr txBox="1"/>
          <p:nvPr/>
        </p:nvSpPr>
        <p:spPr>
          <a:xfrm>
            <a:off x="770021" y="3409883"/>
            <a:ext cx="9095873" cy="2677656"/>
          </a:xfrm>
          <a:prstGeom prst="rect">
            <a:avLst/>
          </a:prstGeom>
          <a:noFill/>
        </p:spPr>
        <p:txBody>
          <a:bodyPr wrap="square" rtlCol="0">
            <a:spAutoFit/>
          </a:bodyPr>
          <a:lstStyle/>
          <a:p>
            <a:r>
              <a:rPr lang="en-US" sz="2400" dirty="0">
                <a:solidFill>
                  <a:schemeClr val="tx1">
                    <a:lumMod val="75000"/>
                  </a:schemeClr>
                </a:solidFill>
              </a:rPr>
              <a:t>It is </a:t>
            </a:r>
            <a:r>
              <a:rPr lang="en-US" sz="2400" i="1" dirty="0">
                <a:solidFill>
                  <a:schemeClr val="tx1">
                    <a:lumMod val="75000"/>
                  </a:schemeClr>
                </a:solidFill>
              </a:rPr>
              <a:t>rare that CAP </a:t>
            </a:r>
            <a:r>
              <a:rPr lang="en-US" sz="2400" i="1" u="sng" dirty="0">
                <a:solidFill>
                  <a:schemeClr val="tx1">
                    <a:lumMod val="75000"/>
                  </a:schemeClr>
                </a:solidFill>
              </a:rPr>
              <a:t>will not include </a:t>
            </a:r>
            <a:r>
              <a:rPr lang="en-US" sz="2400" b="1" i="1" dirty="0">
                <a:solidFill>
                  <a:schemeClr val="tx1">
                    <a:lumMod val="75000"/>
                  </a:schemeClr>
                </a:solidFill>
              </a:rPr>
              <a:t>training</a:t>
            </a:r>
            <a:r>
              <a:rPr lang="en-US" sz="2400" dirty="0">
                <a:solidFill>
                  <a:schemeClr val="tx1">
                    <a:lumMod val="75000"/>
                  </a:schemeClr>
                </a:solidFill>
              </a:rPr>
              <a:t>.</a:t>
            </a:r>
          </a:p>
          <a:p>
            <a:endParaRPr lang="en-US" sz="2400" dirty="0">
              <a:solidFill>
                <a:schemeClr val="tx1">
                  <a:lumMod val="75000"/>
                </a:schemeClr>
              </a:solidFill>
            </a:endParaRPr>
          </a:p>
          <a:p>
            <a:r>
              <a:rPr lang="en-US" sz="2400" dirty="0">
                <a:solidFill>
                  <a:schemeClr val="tx1">
                    <a:lumMod val="75000"/>
                  </a:schemeClr>
                </a:solidFill>
              </a:rPr>
              <a:t>The breadth and type of training will be directly related to the particular IDEA violations.</a:t>
            </a:r>
          </a:p>
          <a:p>
            <a:endParaRPr lang="en-US" sz="2400" dirty="0">
              <a:solidFill>
                <a:schemeClr val="tx1">
                  <a:lumMod val="75000"/>
                </a:schemeClr>
              </a:solidFill>
            </a:endParaRPr>
          </a:p>
          <a:p>
            <a:r>
              <a:rPr lang="en-US" sz="2400" dirty="0">
                <a:solidFill>
                  <a:schemeClr val="tx1">
                    <a:lumMod val="75000"/>
                  </a:schemeClr>
                </a:solidFill>
              </a:rPr>
              <a:t>Often, training by experienced external individuals or with NMPED is required.</a:t>
            </a:r>
          </a:p>
        </p:txBody>
      </p:sp>
    </p:spTree>
    <p:extLst>
      <p:ext uri="{BB962C8B-B14F-4D97-AF65-F5344CB8AC3E}">
        <p14:creationId xmlns:p14="http://schemas.microsoft.com/office/powerpoint/2010/main" val="2835812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D7CC9-A3E7-E1DC-FA6D-55A1687FE40F}"/>
              </a:ext>
            </a:extLst>
          </p:cNvPr>
          <p:cNvSpPr>
            <a:spLocks noGrp="1"/>
          </p:cNvSpPr>
          <p:nvPr>
            <p:ph type="title"/>
          </p:nvPr>
        </p:nvSpPr>
        <p:spPr/>
        <p:txBody>
          <a:bodyPr anchor="b">
            <a:normAutofit/>
          </a:bodyPr>
          <a:lstStyle/>
          <a:p>
            <a:r>
              <a:rPr lang="en-US" dirty="0">
                <a:solidFill>
                  <a:schemeClr val="tx1"/>
                </a:solidFill>
              </a:rPr>
              <a:t>Session Roadmap</a:t>
            </a:r>
          </a:p>
        </p:txBody>
      </p:sp>
      <p:sp>
        <p:nvSpPr>
          <p:cNvPr id="3" name="Content Placeholder 2">
            <a:extLst>
              <a:ext uri="{FF2B5EF4-FFF2-40B4-BE49-F238E27FC236}">
                <a16:creationId xmlns:a16="http://schemas.microsoft.com/office/drawing/2014/main" id="{31101E80-CC52-096B-800A-890B9CF76814}"/>
              </a:ext>
            </a:extLst>
          </p:cNvPr>
          <p:cNvSpPr>
            <a:spLocks noGrp="1"/>
          </p:cNvSpPr>
          <p:nvPr>
            <p:ph sz="quarter" idx="13"/>
            <p:extLst>
              <p:ext uri="{E7BDC344-281C-4309-B0C6-D0EE65EED2A8}">
                <p202:designPr xmlns:p202="http://schemas.microsoft.com/office/powerpoint/2020/02/main">
                  <p202:designTagLst>
                    <p202:designTag name="ARCH:1:CLS" val="BulletedText"/>
                  </p202:designTagLst>
                </p202:designPr>
              </p:ext>
            </p:extLst>
          </p:nvPr>
        </p:nvSpPr>
        <p:spPr/>
        <p:txBody>
          <a:bodyPr>
            <a:normAutofit lnSpcReduction="10000"/>
          </a:bodyPr>
          <a:lstStyle/>
          <a:p>
            <a:pPr>
              <a:buFont typeface="Arial" panose="020B0604020202020204" pitchFamily="34" charset="0"/>
              <a:buChar char="•"/>
            </a:pPr>
            <a:r>
              <a:rPr dirty="0"/>
              <a:t>Current Framework of IDEA State Complaint Investigations</a:t>
            </a:r>
          </a:p>
          <a:p>
            <a:pPr>
              <a:buFont typeface="Arial" panose="020B0604020202020204" pitchFamily="34" charset="0"/>
              <a:buChar char="•"/>
            </a:pPr>
            <a:r>
              <a:rPr dirty="0"/>
              <a:t>Challenges in Existing Complaint Investigation Procedures</a:t>
            </a:r>
            <a:r>
              <a:rPr lang="en-US" dirty="0"/>
              <a:t> and State Systems</a:t>
            </a:r>
            <a:endParaRPr dirty="0"/>
          </a:p>
          <a:p>
            <a:pPr>
              <a:buFont typeface="Arial" panose="020B0604020202020204" pitchFamily="34" charset="0"/>
              <a:buChar char="•"/>
            </a:pPr>
            <a:r>
              <a:rPr dirty="0"/>
              <a:t>Innovative Approaches and Emerging Technologies</a:t>
            </a:r>
          </a:p>
          <a:p>
            <a:pPr>
              <a:buFont typeface="Arial" panose="020B0604020202020204" pitchFamily="34" charset="0"/>
              <a:buChar char="•"/>
            </a:pPr>
            <a:r>
              <a:rPr dirty="0"/>
              <a:t>Policy Trends and Future Directions</a:t>
            </a:r>
          </a:p>
          <a:p>
            <a:pPr>
              <a:buFont typeface="Arial" panose="020B0604020202020204" pitchFamily="34" charset="0"/>
              <a:buChar char="•"/>
            </a:pPr>
            <a:r>
              <a:rPr dirty="0"/>
              <a:t>Building a Robust</a:t>
            </a:r>
            <a:r>
              <a:rPr lang="en-US" dirty="0"/>
              <a:t> State Complaint</a:t>
            </a:r>
            <a:r>
              <a:rPr dirty="0"/>
              <a:t> </a:t>
            </a:r>
            <a:r>
              <a:rPr lang="en-US" dirty="0"/>
              <a:t>and IDEA State General Supervision </a:t>
            </a:r>
            <a:r>
              <a:rPr dirty="0"/>
              <a:t>System for Tomorrow</a:t>
            </a:r>
            <a:endParaRPr lang="en-US" dirty="0"/>
          </a:p>
        </p:txBody>
      </p:sp>
      <p:pic>
        <p:nvPicPr>
          <p:cNvPr id="5" name="Picture 4" descr="Couple reading map">
            <a:extLst>
              <a:ext uri="{FF2B5EF4-FFF2-40B4-BE49-F238E27FC236}">
                <a16:creationId xmlns:a16="http://schemas.microsoft.com/office/drawing/2014/main" id="{C3211D98-7030-6B59-E1AC-1ED741F25E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291" y="2753712"/>
            <a:ext cx="4561488" cy="3226184"/>
          </a:xfrm>
          <a:prstGeom prst="rect">
            <a:avLst/>
          </a:prstGeom>
        </p:spPr>
      </p:pic>
    </p:spTree>
    <p:extLst>
      <p:ext uri="{BB962C8B-B14F-4D97-AF65-F5344CB8AC3E}">
        <p14:creationId xmlns:p14="http://schemas.microsoft.com/office/powerpoint/2010/main" val="2121708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A41B-20E6-A7C0-99AE-E948E61B59A9}"/>
              </a:ext>
            </a:extLst>
          </p:cNvPr>
          <p:cNvSpPr>
            <a:spLocks noGrp="1"/>
          </p:cNvSpPr>
          <p:nvPr>
            <p:ph type="title"/>
          </p:nvPr>
        </p:nvSpPr>
        <p:spPr>
          <a:xfrm>
            <a:off x="677334" y="609600"/>
            <a:ext cx="8596668" cy="672662"/>
          </a:xfrm>
        </p:spPr>
        <p:txBody>
          <a:bodyPr/>
          <a:lstStyle/>
          <a:p>
            <a:pPr algn="ctr"/>
            <a:r>
              <a:rPr lang="en-US" b="1" dirty="0">
                <a:solidFill>
                  <a:srgbClr val="FFFF00"/>
                </a:solidFill>
              </a:rPr>
              <a:t>Things LEAs can do</a:t>
            </a:r>
          </a:p>
        </p:txBody>
      </p:sp>
      <p:sp>
        <p:nvSpPr>
          <p:cNvPr id="3" name="TextBox 2">
            <a:extLst>
              <a:ext uri="{FF2B5EF4-FFF2-40B4-BE49-F238E27FC236}">
                <a16:creationId xmlns:a16="http://schemas.microsoft.com/office/drawing/2014/main" id="{B9873E59-AB90-3157-C1ED-2FFCD6AFDE88}"/>
              </a:ext>
            </a:extLst>
          </p:cNvPr>
          <p:cNvSpPr txBox="1"/>
          <p:nvPr/>
        </p:nvSpPr>
        <p:spPr>
          <a:xfrm>
            <a:off x="129328" y="1466864"/>
            <a:ext cx="2885673" cy="5078313"/>
          </a:xfrm>
          <a:prstGeom prst="rect">
            <a:avLst/>
          </a:prstGeom>
          <a:noFill/>
        </p:spPr>
        <p:txBody>
          <a:bodyPr wrap="square" rtlCol="0">
            <a:spAutoFit/>
          </a:bodyPr>
          <a:lstStyle/>
          <a:p>
            <a:r>
              <a:rPr lang="en-US" sz="2400" b="1" dirty="0">
                <a:solidFill>
                  <a:srgbClr val="FF0000"/>
                </a:solidFill>
              </a:rPr>
              <a:t>PROACTIVELY</a:t>
            </a:r>
          </a:p>
          <a:p>
            <a:endParaRPr lang="en-US" sz="2400" dirty="0"/>
          </a:p>
          <a:p>
            <a:pPr marL="342900" indent="-342900">
              <a:buAutoNum type="arabicPeriod"/>
            </a:pPr>
            <a:r>
              <a:rPr lang="en-US" sz="2400" u="sng" dirty="0"/>
              <a:t>Train</a:t>
            </a:r>
            <a:r>
              <a:rPr lang="en-US" sz="2400" dirty="0"/>
              <a:t> administrators and staff using experienced practitioners</a:t>
            </a:r>
          </a:p>
          <a:p>
            <a:pPr marL="342900" indent="-342900">
              <a:buAutoNum type="arabicPeriod"/>
            </a:pPr>
            <a:r>
              <a:rPr lang="en-US" sz="2400" u="sng" dirty="0"/>
              <a:t>Self-monitor</a:t>
            </a:r>
          </a:p>
          <a:p>
            <a:pPr marL="342900" indent="-342900">
              <a:buAutoNum type="arabicPeriod"/>
            </a:pPr>
            <a:r>
              <a:rPr lang="en-US" sz="2400" u="sng" dirty="0"/>
              <a:t>Reach out </a:t>
            </a:r>
            <a:r>
              <a:rPr lang="en-US" sz="2400" dirty="0"/>
              <a:t>to SEA team with questions as they come up</a:t>
            </a:r>
          </a:p>
          <a:p>
            <a:endParaRPr lang="en-US" dirty="0"/>
          </a:p>
          <a:p>
            <a:pPr marL="342900" indent="-342900">
              <a:buAutoNum type="arabicPeriod"/>
            </a:pPr>
            <a:endParaRPr lang="en-US" dirty="0"/>
          </a:p>
        </p:txBody>
      </p:sp>
      <p:sp>
        <p:nvSpPr>
          <p:cNvPr id="4" name="TextBox 3">
            <a:extLst>
              <a:ext uri="{FF2B5EF4-FFF2-40B4-BE49-F238E27FC236}">
                <a16:creationId xmlns:a16="http://schemas.microsoft.com/office/drawing/2014/main" id="{8379203E-A267-A240-0394-1717C023C2CD}"/>
              </a:ext>
            </a:extLst>
          </p:cNvPr>
          <p:cNvSpPr txBox="1"/>
          <p:nvPr/>
        </p:nvSpPr>
        <p:spPr>
          <a:xfrm>
            <a:off x="2779236" y="1466864"/>
            <a:ext cx="3478924" cy="4401205"/>
          </a:xfrm>
          <a:prstGeom prst="rect">
            <a:avLst/>
          </a:prstGeom>
          <a:noFill/>
        </p:spPr>
        <p:txBody>
          <a:bodyPr wrap="square" rtlCol="0">
            <a:spAutoFit/>
          </a:bodyPr>
          <a:lstStyle/>
          <a:p>
            <a:r>
              <a:rPr lang="en-US" sz="2000" b="1" dirty="0">
                <a:solidFill>
                  <a:srgbClr val="FF0000"/>
                </a:solidFill>
              </a:rPr>
              <a:t>During Complaint Process</a:t>
            </a:r>
          </a:p>
          <a:p>
            <a:endParaRPr lang="en-US" sz="2000" dirty="0"/>
          </a:p>
          <a:p>
            <a:pPr marL="342900" indent="-342900">
              <a:buAutoNum type="arabicPeriod"/>
            </a:pPr>
            <a:r>
              <a:rPr lang="en-US" sz="2000" dirty="0"/>
              <a:t>Cooperate by providing requested information</a:t>
            </a:r>
          </a:p>
          <a:p>
            <a:pPr marL="342900" indent="-342900">
              <a:buAutoNum type="arabicPeriod"/>
            </a:pPr>
            <a:r>
              <a:rPr lang="en-US" sz="2000" dirty="0"/>
              <a:t>Agree to participate in alternative disputes resolution – e.g. Mediation, Facilitated IEPs</a:t>
            </a:r>
          </a:p>
          <a:p>
            <a:pPr marL="342900" indent="-342900">
              <a:buAutoNum type="arabicPeriod"/>
            </a:pPr>
            <a:r>
              <a:rPr lang="en-US" sz="2000" dirty="0"/>
              <a:t>Work to informally correct non-compliance if discovered through their own investigation before CAP issued</a:t>
            </a:r>
          </a:p>
        </p:txBody>
      </p:sp>
      <p:sp>
        <p:nvSpPr>
          <p:cNvPr id="5" name="TextBox 4">
            <a:extLst>
              <a:ext uri="{FF2B5EF4-FFF2-40B4-BE49-F238E27FC236}">
                <a16:creationId xmlns:a16="http://schemas.microsoft.com/office/drawing/2014/main" id="{14F79652-8081-E50B-C587-E2428E8CC2A7}"/>
              </a:ext>
            </a:extLst>
          </p:cNvPr>
          <p:cNvSpPr txBox="1"/>
          <p:nvPr/>
        </p:nvSpPr>
        <p:spPr>
          <a:xfrm>
            <a:off x="6453697" y="1458318"/>
            <a:ext cx="3478924" cy="4093428"/>
          </a:xfrm>
          <a:prstGeom prst="rect">
            <a:avLst/>
          </a:prstGeom>
          <a:noFill/>
        </p:spPr>
        <p:txBody>
          <a:bodyPr wrap="square" rtlCol="0">
            <a:spAutoFit/>
          </a:bodyPr>
          <a:lstStyle/>
          <a:p>
            <a:r>
              <a:rPr lang="en-US" sz="2000" b="1" dirty="0">
                <a:solidFill>
                  <a:srgbClr val="FF0000"/>
                </a:solidFill>
              </a:rPr>
              <a:t>Post Complaint Process</a:t>
            </a:r>
          </a:p>
          <a:p>
            <a:endParaRPr lang="en-US" sz="2000" dirty="0"/>
          </a:p>
          <a:p>
            <a:pPr marL="342900" indent="-342900">
              <a:buAutoNum type="arabicPeriod"/>
            </a:pPr>
            <a:r>
              <a:rPr lang="en-US" sz="2000" dirty="0"/>
              <a:t>Diligently work to accomplish each action in CAP</a:t>
            </a:r>
          </a:p>
          <a:p>
            <a:pPr marL="342900" indent="-342900">
              <a:buAutoNum type="arabicPeriod"/>
            </a:pPr>
            <a:r>
              <a:rPr lang="en-US" sz="2000" dirty="0"/>
              <a:t>If lateness on step/task becomes an issue, communicate such with CAP monitor at your State agency</a:t>
            </a:r>
          </a:p>
          <a:p>
            <a:pPr marL="342900" indent="-342900">
              <a:buAutoNum type="arabicPeriod"/>
            </a:pPr>
            <a:r>
              <a:rPr lang="en-US" sz="2000" b="1" u="sng" dirty="0"/>
              <a:t>Ask questions of CAP Monitor or assigned state agency staff</a:t>
            </a:r>
            <a:endParaRPr lang="en-US" dirty="0"/>
          </a:p>
        </p:txBody>
      </p:sp>
    </p:spTree>
    <p:extLst>
      <p:ext uri="{BB962C8B-B14F-4D97-AF65-F5344CB8AC3E}">
        <p14:creationId xmlns:p14="http://schemas.microsoft.com/office/powerpoint/2010/main" val="1952929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67B6-F38D-F8A3-E303-51F7B98C64A9}"/>
              </a:ext>
            </a:extLst>
          </p:cNvPr>
          <p:cNvSpPr>
            <a:spLocks noGrp="1"/>
          </p:cNvSpPr>
          <p:nvPr>
            <p:ph type="title"/>
          </p:nvPr>
        </p:nvSpPr>
        <p:spPr/>
        <p:txBody>
          <a:bodyPr anchor="b">
            <a:normAutofit/>
          </a:bodyPr>
          <a:lstStyle/>
          <a:p>
            <a:r>
              <a:rPr lang="en-US"/>
              <a:t>Conclusion</a:t>
            </a:r>
          </a:p>
        </p:txBody>
      </p:sp>
      <p:graphicFrame>
        <p:nvGraphicFramePr>
          <p:cNvPr id="7" name="Content Placeholder 2">
            <a:extLst>
              <a:ext uri="{FF2B5EF4-FFF2-40B4-BE49-F238E27FC236}">
                <a16:creationId xmlns:a16="http://schemas.microsoft.com/office/drawing/2014/main" id="{CC88B2E0-6880-E9F0-D3B2-EC73668BC1DC}"/>
              </a:ext>
              <a:ext uri="{C183D7F6-B498-43B3-948B-1728B52AA6E4}">
                <adec:decorative xmlns:adec="http://schemas.microsoft.com/office/drawing/2017/decorative" val="1"/>
              </a:ext>
            </a:extLst>
          </p:cNvPr>
          <p:cNvGraphicFramePr>
            <a:graphicFrameLocks noGrp="1"/>
          </p:cNvGraphicFramePr>
          <p:nvPr>
            <p:ph sz="quarter" idx="13"/>
            <p:extLst>
              <p:ext uri="{D42A27DB-BD31-4B8C-83A1-F6EECF244321}">
                <p14:modId xmlns:p14="http://schemas.microsoft.com/office/powerpoint/2010/main" val="2405868227"/>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360218" y="2909455"/>
          <a:ext cx="10991995" cy="342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051523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A678-2922-4CE8-AF07-A7CD8CDC1B7A}"/>
              </a:ext>
            </a:extLst>
          </p:cNvPr>
          <p:cNvSpPr>
            <a:spLocks noGrp="1"/>
          </p:cNvSpPr>
          <p:nvPr>
            <p:ph type="title"/>
          </p:nvPr>
        </p:nvSpPr>
        <p:spPr/>
        <p:txBody>
          <a:bodyPr>
            <a:normAutofit/>
          </a:bodyPr>
          <a:lstStyle/>
          <a:p>
            <a:r>
              <a:rPr lang="en-US" sz="4400" dirty="0"/>
              <a:t>CADRE Time Capsule- Predictions, Hopes for Complaints and our Work</a:t>
            </a:r>
          </a:p>
        </p:txBody>
      </p:sp>
      <p:sp>
        <p:nvSpPr>
          <p:cNvPr id="3" name="Content Placeholder 2">
            <a:extLst>
              <a:ext uri="{FF2B5EF4-FFF2-40B4-BE49-F238E27FC236}">
                <a16:creationId xmlns:a16="http://schemas.microsoft.com/office/drawing/2014/main" id="{57DBA414-6280-2573-0082-2DFDFC77F441}"/>
              </a:ext>
            </a:extLst>
          </p:cNvPr>
          <p:cNvSpPr>
            <a:spLocks noGrp="1"/>
          </p:cNvSpPr>
          <p:nvPr>
            <p:ph sz="quarter" idx="13"/>
          </p:nvPr>
        </p:nvSpPr>
        <p:spPr>
          <a:xfrm>
            <a:off x="453356" y="2332138"/>
            <a:ext cx="10894348" cy="3783435"/>
          </a:xfrm>
        </p:spPr>
        <p:txBody>
          <a:bodyPr>
            <a:normAutofit/>
          </a:bodyPr>
          <a:lstStyle/>
          <a:p>
            <a:pPr marL="342900" indent="-342900">
              <a:buFontTx/>
              <a:buChar char="-"/>
            </a:pPr>
            <a:r>
              <a:rPr lang="en-US" dirty="0"/>
              <a:t>Before you leave, please write your predictions/hopes/wishes for CADRE and IDEA Complaints/Dispute Resolution on the sheet of paper you were provided </a:t>
            </a:r>
          </a:p>
          <a:p>
            <a:pPr marL="342900" indent="-342900">
              <a:buFontTx/>
              <a:buChar char="-"/>
            </a:pPr>
            <a:r>
              <a:rPr lang="en-US" dirty="0"/>
              <a:t>Write you commitment to a community organization or entity that you pledge to support for the next decade</a:t>
            </a:r>
          </a:p>
          <a:p>
            <a:pPr marL="342900" indent="-342900">
              <a:buFontTx/>
              <a:buChar char="-"/>
            </a:pPr>
            <a:r>
              <a:rPr lang="en-US" dirty="0"/>
              <a:t>Feel free to get creative, doodle, draw, collage, etc.</a:t>
            </a:r>
          </a:p>
          <a:p>
            <a:pPr marL="342900" indent="-342900">
              <a:buFontTx/>
              <a:buChar char="-"/>
            </a:pPr>
            <a:r>
              <a:rPr lang="en-US" dirty="0"/>
              <a:t>You can leave your name, state, agency, or leave it anonymous</a:t>
            </a:r>
          </a:p>
          <a:p>
            <a:pPr marL="342900" indent="-342900">
              <a:buFontTx/>
              <a:buChar char="-"/>
            </a:pPr>
            <a:r>
              <a:rPr lang="en-US" dirty="0"/>
              <a:t>We have extra paper up front</a:t>
            </a:r>
          </a:p>
          <a:p>
            <a:pPr marL="342900" indent="-342900">
              <a:buFontTx/>
              <a:buChar char="-"/>
            </a:pPr>
            <a:r>
              <a:rPr lang="en-US" dirty="0"/>
              <a:t>You can submit more than 1!</a:t>
            </a:r>
          </a:p>
          <a:p>
            <a:pPr marL="342900" indent="-342900">
              <a:buFontTx/>
              <a:buChar char="-"/>
            </a:pPr>
            <a:r>
              <a:rPr lang="en-US" dirty="0"/>
              <a:t>Please provide Claudette or Natalie with your paper slips before you head out!</a:t>
            </a:r>
          </a:p>
        </p:txBody>
      </p:sp>
    </p:spTree>
    <p:extLst>
      <p:ext uri="{BB962C8B-B14F-4D97-AF65-F5344CB8AC3E}">
        <p14:creationId xmlns:p14="http://schemas.microsoft.com/office/powerpoint/2010/main" val="5790412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A1127-C242-BDA5-C4E9-6B5200E31493}"/>
              </a:ext>
            </a:extLst>
          </p:cNvPr>
          <p:cNvSpPr>
            <a:spLocks noGrp="1"/>
          </p:cNvSpPr>
          <p:nvPr>
            <p:ph type="title"/>
          </p:nvPr>
        </p:nvSpPr>
        <p:spPr/>
        <p:txBody>
          <a:bodyPr/>
          <a:lstStyle/>
          <a:p>
            <a:r>
              <a:rPr lang="en-US" dirty="0"/>
              <a:t>Questions and Thank you!</a:t>
            </a:r>
          </a:p>
        </p:txBody>
      </p:sp>
      <p:sp>
        <p:nvSpPr>
          <p:cNvPr id="3" name="Content Placeholder 2">
            <a:extLst>
              <a:ext uri="{FF2B5EF4-FFF2-40B4-BE49-F238E27FC236}">
                <a16:creationId xmlns:a16="http://schemas.microsoft.com/office/drawing/2014/main" id="{C7570E5F-285A-DC07-5793-6017CD7A26CC}"/>
              </a:ext>
            </a:extLst>
          </p:cNvPr>
          <p:cNvSpPr>
            <a:spLocks noGrp="1"/>
          </p:cNvSpPr>
          <p:nvPr>
            <p:ph sz="quarter" idx="13"/>
          </p:nvPr>
        </p:nvSpPr>
        <p:spPr/>
        <p:txBody>
          <a:bodyPr/>
          <a:lstStyle/>
          <a:p>
            <a:pPr algn="ctr"/>
            <a:r>
              <a:rPr lang="en-US" i="1" dirty="0"/>
              <a:t>Thanks for attending!</a:t>
            </a:r>
          </a:p>
          <a:p>
            <a:endParaRPr lang="en-US" dirty="0"/>
          </a:p>
          <a:p>
            <a:r>
              <a:rPr lang="en-US" dirty="0"/>
              <a:t>Email: </a:t>
            </a:r>
            <a:r>
              <a:rPr lang="en-US" dirty="0">
                <a:solidFill>
                  <a:schemeClr val="accent3">
                    <a:lumMod val="60000"/>
                    <a:lumOff val="40000"/>
                  </a:schemeClr>
                </a:solidFill>
                <a:hlinkClick r:id="rId3">
                  <a:extLst>
                    <a:ext uri="{A12FA001-AC4F-418D-AE19-62706E023703}">
                      <ahyp:hlinkClr xmlns:ahyp="http://schemas.microsoft.com/office/drawing/2018/hyperlinkcolor" val="tx"/>
                    </a:ext>
                  </a:extLst>
                </a:hlinkClick>
              </a:rPr>
              <a:t>claudetterushing@educationlawnorthwest.com</a:t>
            </a:r>
            <a:r>
              <a:rPr lang="en-US" dirty="0">
                <a:solidFill>
                  <a:schemeClr val="accent3">
                    <a:lumMod val="60000"/>
                    <a:lumOff val="40000"/>
                  </a:schemeClr>
                </a:solidFill>
              </a:rPr>
              <a:t> </a:t>
            </a:r>
          </a:p>
          <a:p>
            <a:r>
              <a:rPr lang="en-US" dirty="0">
                <a:solidFill>
                  <a:schemeClr val="accent3">
                    <a:lumMod val="60000"/>
                    <a:lumOff val="40000"/>
                  </a:schemeClr>
                </a:solidFill>
                <a:hlinkClick r:id="rId4">
                  <a:extLst>
                    <a:ext uri="{A12FA001-AC4F-418D-AE19-62706E023703}">
                      <ahyp:hlinkClr xmlns:ahyp="http://schemas.microsoft.com/office/drawing/2018/hyperlinkcolor" val="tx"/>
                    </a:ext>
                  </a:extLst>
                </a:hlinkClick>
              </a:rPr>
              <a:t>WWW.educationlawnorthwest.com</a:t>
            </a:r>
            <a:r>
              <a:rPr lang="en-US" dirty="0"/>
              <a:t> </a:t>
            </a:r>
          </a:p>
          <a:p>
            <a:r>
              <a:rPr lang="en-US" dirty="0"/>
              <a:t>&amp; New Mexico Department of Education- Office of General Counsel</a:t>
            </a:r>
          </a:p>
          <a:p>
            <a:r>
              <a:rPr lang="en-US" dirty="0">
                <a:solidFill>
                  <a:schemeClr val="accent3">
                    <a:lumMod val="60000"/>
                    <a:lumOff val="40000"/>
                  </a:schemeClr>
                </a:solidFill>
                <a:hlinkClick r:id="rId5">
                  <a:extLst>
                    <a:ext uri="{A12FA001-AC4F-418D-AE19-62706E023703}">
                      <ahyp:hlinkClr xmlns:ahyp="http://schemas.microsoft.com/office/drawing/2018/hyperlinkcolor" val="tx"/>
                    </a:ext>
                  </a:extLst>
                </a:hlinkClick>
              </a:rPr>
              <a:t>Natalie.Campbell@ped.nm.gov</a:t>
            </a:r>
            <a:r>
              <a:rPr lang="en-US" dirty="0">
                <a:solidFill>
                  <a:schemeClr val="accent3">
                    <a:lumMod val="60000"/>
                    <a:lumOff val="40000"/>
                  </a:schemeClr>
                </a:solidFill>
              </a:rPr>
              <a:t> </a:t>
            </a:r>
          </a:p>
        </p:txBody>
      </p:sp>
      <p:pic>
        <p:nvPicPr>
          <p:cNvPr id="5" name="Picture 4" descr="Question mark on green pastel background">
            <a:extLst>
              <a:ext uri="{FF2B5EF4-FFF2-40B4-BE49-F238E27FC236}">
                <a16:creationId xmlns:a16="http://schemas.microsoft.com/office/drawing/2014/main" id="{8DCD8C83-778F-6629-84D7-903FB114F9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1430" y="2493313"/>
            <a:ext cx="2057401" cy="2471879"/>
          </a:xfrm>
          <a:prstGeom prst="rect">
            <a:avLst/>
          </a:prstGeom>
        </p:spPr>
      </p:pic>
    </p:spTree>
    <p:extLst>
      <p:ext uri="{BB962C8B-B14F-4D97-AF65-F5344CB8AC3E}">
        <p14:creationId xmlns:p14="http://schemas.microsoft.com/office/powerpoint/2010/main" val="2144550483"/>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9587C-FECC-1B67-FDF3-BEA4471A53DC}"/>
              </a:ext>
            </a:extLst>
          </p:cNvPr>
          <p:cNvSpPr>
            <a:spLocks noGrp="1"/>
          </p:cNvSpPr>
          <p:nvPr>
            <p:ph type="title"/>
          </p:nvPr>
        </p:nvSpPr>
        <p:spPr/>
        <p:txBody>
          <a:bodyPr>
            <a:normAutofit fontScale="90000"/>
          </a:bodyPr>
          <a:lstStyle/>
          <a:p>
            <a:r>
              <a:rPr lang="en-US" dirty="0">
                <a:solidFill>
                  <a:schemeClr val="tx1"/>
                </a:solidFill>
              </a:rPr>
              <a:t>Who is Attending </a:t>
            </a:r>
            <a:br>
              <a:rPr lang="en-US" dirty="0">
                <a:solidFill>
                  <a:schemeClr val="tx1"/>
                </a:solidFill>
              </a:rPr>
            </a:br>
            <a:r>
              <a:rPr lang="en-US" dirty="0">
                <a:solidFill>
                  <a:schemeClr val="tx1"/>
                </a:solidFill>
              </a:rPr>
              <a:t>this Session?</a:t>
            </a:r>
          </a:p>
        </p:txBody>
      </p:sp>
      <p:sp>
        <p:nvSpPr>
          <p:cNvPr id="3" name="Content Placeholder 2">
            <a:extLst>
              <a:ext uri="{FF2B5EF4-FFF2-40B4-BE49-F238E27FC236}">
                <a16:creationId xmlns:a16="http://schemas.microsoft.com/office/drawing/2014/main" id="{C1DB3E05-B44A-738B-D0E1-D44464CC6CA3}"/>
              </a:ext>
            </a:extLst>
          </p:cNvPr>
          <p:cNvSpPr>
            <a:spLocks noGrp="1"/>
          </p:cNvSpPr>
          <p:nvPr>
            <p:ph sz="quarter" idx="13"/>
          </p:nvPr>
        </p:nvSpPr>
        <p:spPr>
          <a:xfrm>
            <a:off x="1007435" y="3009954"/>
            <a:ext cx="10687854" cy="3226184"/>
          </a:xfrm>
        </p:spPr>
        <p:txBody>
          <a:bodyPr>
            <a:normAutofit fontScale="85000" lnSpcReduction="20000"/>
          </a:bodyPr>
          <a:lstStyle/>
          <a:p>
            <a:r>
              <a:rPr lang="en-US" dirty="0"/>
              <a:t>Please prepare to raise your hand, or otherwise indicate what group you most align with:</a:t>
            </a:r>
          </a:p>
          <a:p>
            <a:endParaRPr lang="en-US" dirty="0"/>
          </a:p>
          <a:p>
            <a:pPr lvl="1"/>
            <a:r>
              <a:rPr lang="en-US" sz="2600" dirty="0"/>
              <a:t>State Agency Employees?</a:t>
            </a:r>
          </a:p>
          <a:p>
            <a:pPr lvl="1"/>
            <a:r>
              <a:rPr lang="en-US" sz="2600" dirty="0"/>
              <a:t>Complaint Investigators?</a:t>
            </a:r>
          </a:p>
          <a:p>
            <a:pPr lvl="1"/>
            <a:r>
              <a:rPr lang="en-US" sz="2600" dirty="0"/>
              <a:t>Federal Employees?</a:t>
            </a:r>
          </a:p>
          <a:p>
            <a:pPr lvl="1"/>
            <a:r>
              <a:rPr lang="en-US" sz="2600" dirty="0"/>
              <a:t>Consultants?</a:t>
            </a:r>
          </a:p>
          <a:p>
            <a:pPr lvl="1"/>
            <a:r>
              <a:rPr lang="en-US" sz="2600" dirty="0"/>
              <a:t>Parents?</a:t>
            </a:r>
          </a:p>
          <a:p>
            <a:pPr lvl="1"/>
            <a:r>
              <a:rPr lang="en-US" sz="2600" dirty="0"/>
              <a:t>Other?</a:t>
            </a:r>
          </a:p>
        </p:txBody>
      </p:sp>
    </p:spTree>
    <p:extLst>
      <p:ext uri="{BB962C8B-B14F-4D97-AF65-F5344CB8AC3E}">
        <p14:creationId xmlns:p14="http://schemas.microsoft.com/office/powerpoint/2010/main" val="3709794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9A515-D742-1912-1B82-0DDB27307F8C}"/>
              </a:ext>
            </a:extLst>
          </p:cNvPr>
          <p:cNvSpPr>
            <a:spLocks noGrp="1"/>
          </p:cNvSpPr>
          <p:nvPr>
            <p:ph type="ctrTitle"/>
          </p:nvPr>
        </p:nvSpPr>
        <p:spPr/>
        <p:txBody>
          <a:bodyPr anchor="b">
            <a:normAutofit fontScale="90000"/>
          </a:bodyPr>
          <a:lstStyle/>
          <a:p>
            <a:r>
              <a:rPr lang="en-US" sz="6200"/>
              <a:t>Current Framework of IDEA State Complaint Investigations</a:t>
            </a:r>
          </a:p>
        </p:txBody>
      </p:sp>
    </p:spTree>
    <p:extLst>
      <p:ext uri="{BB962C8B-B14F-4D97-AF65-F5344CB8AC3E}">
        <p14:creationId xmlns:p14="http://schemas.microsoft.com/office/powerpoint/2010/main" val="3076722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EF136-EA5B-74FB-76E1-046F65166D05}"/>
              </a:ext>
            </a:extLst>
          </p:cNvPr>
          <p:cNvSpPr>
            <a:spLocks noGrp="1"/>
          </p:cNvSpPr>
          <p:nvPr>
            <p:ph type="title"/>
          </p:nvPr>
        </p:nvSpPr>
        <p:spPr/>
        <p:txBody>
          <a:bodyPr anchor="b">
            <a:normAutofit fontScale="90000"/>
          </a:bodyPr>
          <a:lstStyle/>
          <a:p>
            <a:r>
              <a:rPr lang="en-US"/>
              <a:t>Overview of IDEA and Its Purpose</a:t>
            </a:r>
          </a:p>
        </p:txBody>
      </p:sp>
      <p:pic>
        <p:nvPicPr>
          <p:cNvPr id="5" name="Content Placeholder 4" descr="I love seeing an engaged class">
            <a:extLst>
              <a:ext uri="{FF2B5EF4-FFF2-40B4-BE49-F238E27FC236}">
                <a16:creationId xmlns:a16="http://schemas.microsoft.com/office/drawing/2014/main" id="{DAC6125F-772E-4C93-887C-DAC821DC0454}"/>
              </a:ext>
            </a:extLst>
          </p:cNvPr>
          <p:cNvPicPr>
            <a:picLocks noGrp="1" noChangeAspect="1"/>
          </p:cNvPicPr>
          <p:nvPr>
            <p:ph type="pic" sz="quarter" idx="13"/>
          </p:nvPr>
        </p:nvPicPr>
        <p:blipFill>
          <a:blip r:embed="rId3"/>
          <a:srcRect l="17243" r="17243"/>
          <a:stretch>
            <a:fillRect/>
          </a:stretch>
        </p:blipFill>
        <p:spPr>
          <a:prstGeom prst="rect">
            <a:avLst/>
          </a:prstGeom>
          <a:noFill/>
        </p:spPr>
      </p:pic>
      <p:sp>
        <p:nvSpPr>
          <p:cNvPr id="4" name="Content Placeholder 3">
            <a:extLst>
              <a:ext uri="{FF2B5EF4-FFF2-40B4-BE49-F238E27FC236}">
                <a16:creationId xmlns:a16="http://schemas.microsoft.com/office/drawing/2014/main" id="{9EC22F20-A03C-E57A-BBE3-F010FBA0B876}"/>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831725" y="2034314"/>
            <a:ext cx="5360276" cy="4274411"/>
          </a:xfrm>
        </p:spPr>
        <p:txBody>
          <a:bodyPr>
            <a:normAutofit lnSpcReduction="10000"/>
          </a:bodyPr>
          <a:lstStyle/>
          <a:p>
            <a:pPr marL="0" indent="0">
              <a:spcBef>
                <a:spcPts val="2500"/>
              </a:spcBef>
              <a:buFont typeface="Arial" panose="020B0604020202020204" pitchFamily="34" charset="0"/>
              <a:buNone/>
            </a:pPr>
            <a:r>
              <a:rPr lang="en-US" b="1" u="sng" dirty="0"/>
              <a:t>IDEA Educational Rights</a:t>
            </a:r>
          </a:p>
          <a:p>
            <a:pPr marL="0" lvl="1" indent="0">
              <a:buFont typeface="Arial" panose="020B0604020202020204" pitchFamily="34" charset="0"/>
              <a:buNone/>
            </a:pPr>
            <a:r>
              <a:rPr lang="en-US" sz="2200" dirty="0"/>
              <a:t>Based on a </a:t>
            </a:r>
            <a:r>
              <a:rPr lang="en-US" sz="2200" i="1" dirty="0"/>
              <a:t>Student’s Individual Needs</a:t>
            </a:r>
          </a:p>
          <a:p>
            <a:pPr marL="0" indent="0">
              <a:spcBef>
                <a:spcPts val="2500"/>
              </a:spcBef>
              <a:buFont typeface="Arial" panose="020B0604020202020204" pitchFamily="34" charset="0"/>
              <a:buNone/>
            </a:pPr>
            <a:r>
              <a:rPr lang="en-US" sz="2200" b="1" u="sng" dirty="0"/>
              <a:t>IDEA State Complaint Investigations</a:t>
            </a:r>
          </a:p>
          <a:p>
            <a:pPr marL="0" lvl="1" indent="0">
              <a:buFont typeface="Arial" panose="020B0604020202020204" pitchFamily="34" charset="0"/>
              <a:buNone/>
            </a:pPr>
            <a:r>
              <a:rPr sz="2200" dirty="0"/>
              <a:t>Investigations ensure compliance with IDEA to protect rights and improve educational outcomes.</a:t>
            </a:r>
            <a:endParaRPr lang="en-US" sz="2200" dirty="0"/>
          </a:p>
          <a:p>
            <a:pPr marL="0" lvl="1" indent="0">
              <a:buFont typeface="Arial" panose="020B0604020202020204" pitchFamily="34" charset="0"/>
              <a:buNone/>
            </a:pPr>
            <a:r>
              <a:rPr lang="en-US" sz="2200" dirty="0"/>
              <a:t>	- Part of the State General Supervision System</a:t>
            </a:r>
          </a:p>
          <a:p>
            <a:pPr marL="0" lvl="1" indent="0">
              <a:buFont typeface="Arial" panose="020B0604020202020204" pitchFamily="34" charset="0"/>
              <a:buNone/>
            </a:pPr>
            <a:r>
              <a:rPr lang="en-US" sz="2200" dirty="0"/>
              <a:t>	- Tied to federal funding, based on enrolled eligible IDEA students</a:t>
            </a:r>
          </a:p>
        </p:txBody>
      </p:sp>
    </p:spTree>
    <p:extLst>
      <p:ext uri="{BB962C8B-B14F-4D97-AF65-F5344CB8AC3E}">
        <p14:creationId xmlns:p14="http://schemas.microsoft.com/office/powerpoint/2010/main" val="3945252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072A3-650F-D3E1-3D2C-76042C6F7546}"/>
              </a:ext>
            </a:extLst>
          </p:cNvPr>
          <p:cNvSpPr>
            <a:spLocks noGrp="1"/>
          </p:cNvSpPr>
          <p:nvPr>
            <p:ph type="title"/>
          </p:nvPr>
        </p:nvSpPr>
        <p:spPr>
          <a:xfrm>
            <a:off x="7777018" y="96981"/>
            <a:ext cx="3617863" cy="1860331"/>
          </a:xfrm>
        </p:spPr>
        <p:txBody>
          <a:bodyPr anchor="b">
            <a:normAutofit/>
          </a:bodyPr>
          <a:lstStyle/>
          <a:p>
            <a:r>
              <a:rPr lang="en-US" sz="2800" dirty="0"/>
              <a:t>Process and Timeline for State Complaints</a:t>
            </a:r>
          </a:p>
        </p:txBody>
      </p:sp>
      <p:pic>
        <p:nvPicPr>
          <p:cNvPr id="5" name="Content Placeholder 4" descr="Big data mining information technology drawing notepad">
            <a:extLst>
              <a:ext uri="{FF2B5EF4-FFF2-40B4-BE49-F238E27FC236}">
                <a16:creationId xmlns:a16="http://schemas.microsoft.com/office/drawing/2014/main" id="{1A727C19-8DAE-4D75-B13F-BF1D400EFCA4}"/>
              </a:ext>
            </a:extLst>
          </p:cNvPr>
          <p:cNvPicPr>
            <a:picLocks noGrp="1" noChangeAspect="1"/>
          </p:cNvPicPr>
          <p:nvPr>
            <p:ph type="pic" sz="quarter" idx="13"/>
          </p:nvPr>
        </p:nvPicPr>
        <p:blipFill>
          <a:blip r:embed="rId3"/>
          <a:srcRect l="8759" r="8759"/>
          <a:stretch>
            <a:fillRect/>
          </a:stretch>
        </p:blipFill>
        <p:spPr>
          <a:prstGeom prst="rect">
            <a:avLst/>
          </a:prstGeom>
          <a:noFill/>
        </p:spPr>
      </p:pic>
      <p:sp>
        <p:nvSpPr>
          <p:cNvPr id="4" name="Content Placeholder 3">
            <a:extLst>
              <a:ext uri="{FF2B5EF4-FFF2-40B4-BE49-F238E27FC236}">
                <a16:creationId xmlns:a16="http://schemas.microsoft.com/office/drawing/2014/main" id="{29C78037-D6F8-65D5-E496-4877A843F8F2}"/>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656946" y="2033788"/>
            <a:ext cx="4294909" cy="3857186"/>
          </a:xfrm>
        </p:spPr>
        <p:txBody>
          <a:bodyPr>
            <a:noAutofit/>
          </a:bodyPr>
          <a:lstStyle/>
          <a:p>
            <a:pPr marL="0" indent="0">
              <a:lnSpc>
                <a:spcPct val="110000"/>
              </a:lnSpc>
              <a:spcBef>
                <a:spcPts val="2500"/>
              </a:spcBef>
              <a:buFont typeface="Arial" panose="020B0604020202020204" pitchFamily="34" charset="0"/>
              <a:buNone/>
            </a:pPr>
            <a:r>
              <a:rPr lang="en-US" b="1" dirty="0"/>
              <a:t>Formal Filing Process</a:t>
            </a:r>
          </a:p>
          <a:p>
            <a:pPr marL="0" lvl="1" indent="0">
              <a:lnSpc>
                <a:spcPct val="110000"/>
              </a:lnSpc>
              <a:buFont typeface="Arial" panose="020B0604020202020204" pitchFamily="34" charset="0"/>
              <a:buNone/>
            </a:pPr>
            <a:r>
              <a:rPr sz="2000" dirty="0"/>
              <a:t>Complaints begin with a formal filing step where concerns are submitted </a:t>
            </a:r>
            <a:r>
              <a:rPr lang="en-US" sz="2000" dirty="0"/>
              <a:t>in writing </a:t>
            </a:r>
            <a:r>
              <a:rPr sz="2000" dirty="0"/>
              <a:t>by families or advocates.</a:t>
            </a:r>
            <a:endParaRPr lang="en-US" sz="2000" dirty="0"/>
          </a:p>
          <a:p>
            <a:pPr marL="0" indent="0">
              <a:lnSpc>
                <a:spcPct val="110000"/>
              </a:lnSpc>
              <a:spcBef>
                <a:spcPts val="2500"/>
              </a:spcBef>
              <a:buFont typeface="Arial" panose="020B0604020202020204" pitchFamily="34" charset="0"/>
              <a:buNone/>
            </a:pPr>
            <a:r>
              <a:rPr lang="en-US" b="1" dirty="0"/>
              <a:t>Investigation Phase</a:t>
            </a:r>
          </a:p>
          <a:p>
            <a:pPr marL="0" lvl="1" indent="0">
              <a:lnSpc>
                <a:spcPct val="110000"/>
              </a:lnSpc>
              <a:buFont typeface="Arial" panose="020B0604020202020204" pitchFamily="34" charset="0"/>
              <a:buNone/>
            </a:pPr>
            <a:r>
              <a:rPr sz="2000" dirty="0"/>
              <a:t>An investigation is conducted to review the complaint details and gather relevant information.</a:t>
            </a:r>
            <a:r>
              <a:rPr lang="en-US" sz="2000" dirty="0"/>
              <a:t> </a:t>
            </a:r>
            <a:r>
              <a:rPr lang="en-US" b="1" dirty="0"/>
              <a:t>Resolution Timeline</a:t>
            </a:r>
          </a:p>
          <a:p>
            <a:pPr marL="0" lvl="1" indent="0">
              <a:lnSpc>
                <a:spcPct val="110000"/>
              </a:lnSpc>
              <a:buFont typeface="Arial" panose="020B0604020202020204" pitchFamily="34" charset="0"/>
              <a:buNone/>
            </a:pPr>
            <a:r>
              <a:rPr lang="en-US" sz="2000" dirty="0"/>
              <a:t>R</a:t>
            </a:r>
            <a:r>
              <a:rPr sz="2000" dirty="0"/>
              <a:t>esolve issues within </a:t>
            </a:r>
            <a:r>
              <a:rPr sz="2000" b="1" i="1" u="sng" dirty="0"/>
              <a:t>a 60-day timeframe </a:t>
            </a:r>
            <a:r>
              <a:rPr sz="2000" dirty="0"/>
              <a:t>.</a:t>
            </a:r>
            <a:endParaRPr lang="en-US" sz="2000" dirty="0"/>
          </a:p>
        </p:txBody>
      </p:sp>
    </p:spTree>
    <p:extLst>
      <p:ext uri="{BB962C8B-B14F-4D97-AF65-F5344CB8AC3E}">
        <p14:creationId xmlns:p14="http://schemas.microsoft.com/office/powerpoint/2010/main" val="644540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6E80C-62B1-3BB5-ABB6-9795AB785B73}"/>
              </a:ext>
            </a:extLst>
          </p:cNvPr>
          <p:cNvSpPr>
            <a:spLocks noGrp="1"/>
          </p:cNvSpPr>
          <p:nvPr>
            <p:ph type="title"/>
          </p:nvPr>
        </p:nvSpPr>
        <p:spPr/>
        <p:txBody>
          <a:bodyPr anchor="b">
            <a:normAutofit fontScale="90000"/>
          </a:bodyPr>
          <a:lstStyle/>
          <a:p>
            <a:r>
              <a:rPr lang="en-US"/>
              <a:t>Key Stakeholders in Investigations</a:t>
            </a:r>
          </a:p>
        </p:txBody>
      </p:sp>
      <p:pic>
        <p:nvPicPr>
          <p:cNvPr id="5" name="Content Placeholder 4" descr="Business group discussing something using documents and technology at a hotel lounge - High angle view. **DESIGN ON DOCUMENTS AND SCREENS WERE MADE FROM SCRATCH BY US**">
            <a:extLst>
              <a:ext uri="{FF2B5EF4-FFF2-40B4-BE49-F238E27FC236}">
                <a16:creationId xmlns:a16="http://schemas.microsoft.com/office/drawing/2014/main" id="{393109AC-53AD-476A-A629-CBA69BC12F22}"/>
              </a:ext>
            </a:extLst>
          </p:cNvPr>
          <p:cNvPicPr>
            <a:picLocks noGrp="1" noChangeAspect="1"/>
          </p:cNvPicPr>
          <p:nvPr>
            <p:ph type="pic" sz="quarter" idx="13"/>
          </p:nvPr>
        </p:nvPicPr>
        <p:blipFill>
          <a:blip r:embed="rId3"/>
          <a:srcRect l="17314" r="17314"/>
          <a:stretch>
            <a:fillRect/>
          </a:stretch>
        </p:blipFill>
        <p:spPr>
          <a:prstGeom prst="rect">
            <a:avLst/>
          </a:prstGeom>
          <a:noFill/>
        </p:spPr>
      </p:pic>
      <p:sp>
        <p:nvSpPr>
          <p:cNvPr id="4" name="Content Placeholder 3">
            <a:extLst>
              <a:ext uri="{FF2B5EF4-FFF2-40B4-BE49-F238E27FC236}">
                <a16:creationId xmlns:a16="http://schemas.microsoft.com/office/drawing/2014/main" id="{9929D7E4-EDE9-CB11-45D2-55C35C89C61C}"/>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a:bodyPr>
          <a:lstStyle/>
          <a:p>
            <a:pPr marL="0" indent="0">
              <a:spcBef>
                <a:spcPts val="2500"/>
              </a:spcBef>
              <a:buFont typeface="Arial" panose="020B0604020202020204" pitchFamily="34" charset="0"/>
              <a:buNone/>
            </a:pPr>
            <a:r>
              <a:rPr lang="en-US" b="1" dirty="0"/>
              <a:t>Diverse Stakeholders</a:t>
            </a:r>
          </a:p>
          <a:p>
            <a:pPr marL="0" lvl="1" indent="0">
              <a:buFont typeface="Arial" panose="020B0604020202020204" pitchFamily="34" charset="0"/>
              <a:buNone/>
            </a:pPr>
            <a:r>
              <a:rPr sz="2000" dirty="0"/>
              <a:t>Investigations involve families, schools, education agencies, advocates, and legal representatives as key participants.</a:t>
            </a:r>
            <a:endParaRPr lang="en-US" sz="2000" dirty="0"/>
          </a:p>
          <a:p>
            <a:pPr marL="0" indent="0">
              <a:spcBef>
                <a:spcPts val="2500"/>
              </a:spcBef>
              <a:buFont typeface="Arial" panose="020B0604020202020204" pitchFamily="34" charset="0"/>
              <a:buNone/>
            </a:pPr>
            <a:r>
              <a:rPr lang="en-US" b="1" dirty="0"/>
              <a:t>Importance of Collaboration</a:t>
            </a:r>
          </a:p>
          <a:p>
            <a:pPr marL="0" lvl="1" indent="0">
              <a:buFont typeface="Arial" panose="020B0604020202020204" pitchFamily="34" charset="0"/>
              <a:buNone/>
            </a:pPr>
            <a:r>
              <a:rPr sz="2000" dirty="0"/>
              <a:t>Effective collaboration among stakeholders ensures thorough and fair investigative processes.</a:t>
            </a:r>
            <a:endParaRPr lang="en-US" sz="2000" dirty="0"/>
          </a:p>
        </p:txBody>
      </p:sp>
    </p:spTree>
    <p:extLst>
      <p:ext uri="{BB962C8B-B14F-4D97-AF65-F5344CB8AC3E}">
        <p14:creationId xmlns:p14="http://schemas.microsoft.com/office/powerpoint/2010/main" val="2594540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9.jpeg"/></Relationships>
</file>

<file path=ppt/theme/_rels/theme3.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Bevel">
  <a:themeElements>
    <a:clrScheme name="Bevel">
      <a:dk1>
        <a:srgbClr val="090909"/>
      </a:dk1>
      <a:lt1>
        <a:sysClr val="window" lastClr="FFFFFF"/>
      </a:lt1>
      <a:dk2>
        <a:srgbClr val="1D1D1D"/>
      </a:dk2>
      <a:lt2>
        <a:srgbClr val="F1F2F3"/>
      </a:lt2>
      <a:accent1>
        <a:srgbClr val="2A38D5"/>
      </a:accent1>
      <a:accent2>
        <a:srgbClr val="F15928"/>
      </a:accent2>
      <a:accent3>
        <a:srgbClr val="00B4E6"/>
      </a:accent3>
      <a:accent4>
        <a:srgbClr val="0372FF"/>
      </a:accent4>
      <a:accent5>
        <a:srgbClr val="9196F3"/>
      </a:accent5>
      <a:accent6>
        <a:srgbClr val="90A0AD"/>
      </a:accent6>
      <a:hlink>
        <a:srgbClr val="F15928"/>
      </a:hlink>
      <a:folHlink>
        <a:srgbClr val="00B4E6"/>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vel" id="{100FCF00-15B7-4133-8EAA-9E95FFA55C03}" vid="{3D76F99D-2F24-4330-96C8-43722B676102}"/>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1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E45D93EE09FE48B755B103E8699EE0" ma:contentTypeVersion="20" ma:contentTypeDescription="Create a new document." ma:contentTypeScope="" ma:versionID="805ba7d55169f0f14b383f020274b321">
  <xsd:schema xmlns:xsd="http://www.w3.org/2001/XMLSchema" xmlns:xs="http://www.w3.org/2001/XMLSchema" xmlns:p="http://schemas.microsoft.com/office/2006/metadata/properties" xmlns:ns2="db903174-bb1c-4609-9d70-465268ead536" xmlns:ns3="d0cbbd92-a969-402e-8621-447322a11182" targetNamespace="http://schemas.microsoft.com/office/2006/metadata/properties" ma:root="true" ma:fieldsID="38c128f37e5add975387cf726827ace0" ns2:_="" ns3:_="">
    <xsd:import namespace="db903174-bb1c-4609-9d70-465268ead536"/>
    <xsd:import namespace="d0cbbd92-a969-402e-8621-447322a111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3:TaxCatchAll" minOccurs="0"/>
                <xsd:element ref="ns2:MediaServiceObjectDetectorVersions" minOccurs="0"/>
                <xsd:element ref="ns2:MediaServiceSearchPropertie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903174-bb1c-4609-9d70-465268ead5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01aec00-7e9a-46c6-9b57-74fbf105366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0cbbd92-a969-402e-8621-447322a1118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48b6dc5-7623-4a1d-a01d-748b8cf9f295}" ma:internalName="TaxCatchAll" ma:showField="CatchAllData" ma:web="d0cbbd92-a969-402e-8621-447322a111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b903174-bb1c-4609-9d70-465268ead536">
      <Terms xmlns="http://schemas.microsoft.com/office/infopath/2007/PartnerControls"/>
    </lcf76f155ced4ddcb4097134ff3c332f>
    <TaxCatchAll xmlns="d0cbbd92-a969-402e-8621-447322a11182" xsi:nil="true"/>
  </documentManagement>
</p:properties>
</file>

<file path=customXml/itemProps1.xml><?xml version="1.0" encoding="utf-8"?>
<ds:datastoreItem xmlns:ds="http://schemas.openxmlformats.org/officeDocument/2006/customXml" ds:itemID="{C3B98EA3-5BB3-4C7A-AC4C-568229AD4C61}"/>
</file>

<file path=customXml/itemProps2.xml><?xml version="1.0" encoding="utf-8"?>
<ds:datastoreItem xmlns:ds="http://schemas.openxmlformats.org/officeDocument/2006/customXml" ds:itemID="{10135EAD-208B-4D79-8AB0-3CF0B8A5E54C}"/>
</file>

<file path=customXml/itemProps3.xml><?xml version="1.0" encoding="utf-8"?>
<ds:datastoreItem xmlns:ds="http://schemas.openxmlformats.org/officeDocument/2006/customXml" ds:itemID="{E6024FE5-A972-4A74-AC6B-F4FB4D7277DB}"/>
</file>

<file path=docMetadata/LabelInfo.xml><?xml version="1.0" encoding="utf-8"?>
<clbl:labelList xmlns:clbl="http://schemas.microsoft.com/office/2020/mipLabelMetadata">
  <clbl:label id="{04aa6bf4-d436-426f-bfa4-04b7a70e60ff}" enabled="0" method="" siteId="{04aa6bf4-d436-426f-bfa4-04b7a70e60ff}" removed="1"/>
</clbl:labelList>
</file>

<file path=docProps/app.xml><?xml version="1.0" encoding="utf-8"?>
<Properties xmlns="http://schemas.openxmlformats.org/officeDocument/2006/extended-properties" xmlns:vt="http://schemas.openxmlformats.org/officeDocument/2006/docPropsVTypes">
  <TotalTime>229</TotalTime>
  <Words>4109</Words>
  <Application>Microsoft Office PowerPoint</Application>
  <PresentationFormat>Widescreen</PresentationFormat>
  <Paragraphs>361</Paragraphs>
  <Slides>43</Slides>
  <Notes>28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43</vt:i4>
      </vt:variant>
    </vt:vector>
  </HeadingPairs>
  <TitlesOfParts>
    <vt:vector size="53" baseType="lpstr">
      <vt:lpstr>Aldhabi</vt:lpstr>
      <vt:lpstr>Aptos</vt:lpstr>
      <vt:lpstr>Arial</vt:lpstr>
      <vt:lpstr>Bierstadt</vt:lpstr>
      <vt:lpstr>Calibri</vt:lpstr>
      <vt:lpstr>Century Gothic</vt:lpstr>
      <vt:lpstr>Wingdings 3</vt:lpstr>
      <vt:lpstr>Bevel</vt:lpstr>
      <vt:lpstr>Ion</vt:lpstr>
      <vt:lpstr>1_Ion</vt:lpstr>
      <vt:lpstr>The Future of IDEA State Complaint Investigations: Protecting and Enhancing Special Education Accountability</vt:lpstr>
      <vt:lpstr>Meet the Presenters</vt:lpstr>
      <vt:lpstr>DISCLAIMERS</vt:lpstr>
      <vt:lpstr>Session Roadmap</vt:lpstr>
      <vt:lpstr>Who is Attending  this Session?</vt:lpstr>
      <vt:lpstr>Current Framework of IDEA State Complaint Investigations</vt:lpstr>
      <vt:lpstr>Overview of IDEA and Its Purpose</vt:lpstr>
      <vt:lpstr>Process and Timeline for State Complaints</vt:lpstr>
      <vt:lpstr>Key Stakeholders in Investigations</vt:lpstr>
      <vt:lpstr>Challenges in Existing Complaint Investigation Procedures</vt:lpstr>
      <vt:lpstr>Current Barriers Faced by Families and Schools</vt:lpstr>
      <vt:lpstr>Increasing IDEA Eligibility &amp; School Enrollment</vt:lpstr>
      <vt:lpstr>2025 Civil Rights Report on SPED Staffing Shortages</vt:lpstr>
      <vt:lpstr>Less Options for Filing Federal Complaints</vt:lpstr>
      <vt:lpstr>ED OCR Before 2025</vt:lpstr>
      <vt:lpstr>Impacts on IDEA State Complaints</vt:lpstr>
      <vt:lpstr>Complaint Consistency and Transparency Concerns</vt:lpstr>
      <vt:lpstr>Resource Limitations for State Agencies</vt:lpstr>
      <vt:lpstr>Innovative Approaches and Emerging Technologies to Help SEAs</vt:lpstr>
      <vt:lpstr>Digital Platforms and Data Management</vt:lpstr>
      <vt:lpstr>Use of Artificial Intelligence in Investigations</vt:lpstr>
      <vt:lpstr>Other Uses of AI for IDEA Complaint Investigations</vt:lpstr>
      <vt:lpstr>IDEA and AI Demo</vt:lpstr>
      <vt:lpstr>AI DEMO</vt:lpstr>
      <vt:lpstr>Concerns with Use of AI for IDEA Complaints</vt:lpstr>
      <vt:lpstr>Virtual Interviews - Remote Evidence Gathering</vt:lpstr>
      <vt:lpstr>Policy Trends and Future Directions</vt:lpstr>
      <vt:lpstr>Proposed Federal and State Reforms</vt:lpstr>
      <vt:lpstr>Community and Stakeholder Engagement</vt:lpstr>
      <vt:lpstr>Ensuring Equity and Accessibility</vt:lpstr>
      <vt:lpstr>Building a Robust System for Tomorrow</vt:lpstr>
      <vt:lpstr>Continuous Training for Investigators</vt:lpstr>
      <vt:lpstr>Measuring Outcomes and Accountability</vt:lpstr>
      <vt:lpstr>Supporting Families Through the Process</vt:lpstr>
      <vt:lpstr>WHY do we do State Complaints?  </vt:lpstr>
      <vt:lpstr>Types of corrective actions NMPED issues to help LEAs comply with IDEA Part B </vt:lpstr>
      <vt:lpstr>Sample Corrective Action for Districts</vt:lpstr>
      <vt:lpstr>If behaviors impact Student’s learning/learning of others with or without proposed discipline –  FBA, BIP work – look at data and develop appropriate functional behavioral goals, positive behavioral interventions and supports, appropriate accommodations – this may be done as part of an FIEP.</vt:lpstr>
      <vt:lpstr>Sometimes if the violation occurred at administrative level, or there are unique circumstances, the CAP will require LEA to have virtual meeting with Counsel for OSE. This meeting is meant to be positive, forward-looking chance to have a dialogue. Also – I have invited LEA to help craft CAP in unique cases.</vt:lpstr>
      <vt:lpstr>Things LEAs can do</vt:lpstr>
      <vt:lpstr>Conclusion</vt:lpstr>
      <vt:lpstr>CADRE Time Capsule- Predictions, Hopes for Complaints and our Work</vt:lpstr>
      <vt:lpstr>Questions and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Claudette Rushing</dc:creator>
  <cp:lastModifiedBy>Claudette Rushing</cp:lastModifiedBy>
  <cp:revision>9</cp:revision>
  <dcterms:created xsi:type="dcterms:W3CDTF">2025-10-03T16:19:47Z</dcterms:created>
  <dcterms:modified xsi:type="dcterms:W3CDTF">2025-10-07T21:50:33Z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0x01010090E45D93EE09FE48B755B103E8699EE0</vt:lpwstr>
  </property>
</Properties>
</file>