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6"/>
  </p:notesMasterIdLst>
  <p:handoutMasterIdLst>
    <p:handoutMasterId r:id="rId37"/>
  </p:handoutMasterIdLst>
  <p:sldIdLst>
    <p:sldId id="261" r:id="rId5"/>
    <p:sldId id="256" r:id="rId6"/>
    <p:sldId id="257" r:id="rId7"/>
    <p:sldId id="262" r:id="rId8"/>
    <p:sldId id="263" r:id="rId9"/>
    <p:sldId id="266" r:id="rId10"/>
    <p:sldId id="265" r:id="rId11"/>
    <p:sldId id="267" r:id="rId12"/>
    <p:sldId id="264" r:id="rId13"/>
    <p:sldId id="268" r:id="rId14"/>
    <p:sldId id="269" r:id="rId15"/>
    <p:sldId id="291" r:id="rId16"/>
    <p:sldId id="270" r:id="rId17"/>
    <p:sldId id="271" r:id="rId18"/>
    <p:sldId id="290" r:id="rId19"/>
    <p:sldId id="289" r:id="rId20"/>
    <p:sldId id="288" r:id="rId21"/>
    <p:sldId id="287" r:id="rId22"/>
    <p:sldId id="286" r:id="rId23"/>
    <p:sldId id="285" r:id="rId24"/>
    <p:sldId id="292" r:id="rId25"/>
    <p:sldId id="284" r:id="rId26"/>
    <p:sldId id="283" r:id="rId27"/>
    <p:sldId id="282" r:id="rId28"/>
    <p:sldId id="281" r:id="rId29"/>
    <p:sldId id="280" r:id="rId30"/>
    <p:sldId id="279" r:id="rId31"/>
    <p:sldId id="278" r:id="rId32"/>
    <p:sldId id="277" r:id="rId33"/>
    <p:sldId id="276" r:id="rId34"/>
    <p:sldId id="27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5334B"/>
    <a:srgbClr val="4B4B4B"/>
    <a:srgbClr val="8A8A8A"/>
    <a:srgbClr val="931E30"/>
    <a:srgbClr val="D9D9D9"/>
    <a:srgbClr val="214D71"/>
    <a:srgbClr val="25567F"/>
    <a:srgbClr val="9393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EB2976-181B-4EE7-A569-633315E69DAE}" v="174" dt="2025-04-29T21:59:59.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80000" autoAdjust="0"/>
  </p:normalViewPr>
  <p:slideViewPr>
    <p:cSldViewPr snapToGrid="0">
      <p:cViewPr varScale="1">
        <p:scale>
          <a:sx n="100" d="100"/>
          <a:sy n="100" d="100"/>
        </p:scale>
        <p:origin x="1584" y="17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1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F80D91-9478-0C76-BFB8-3D23D5A6B27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5881B9-F116-E134-5F82-49A30F2C27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934A7D-7B7F-488B-AA78-B5FAFBF5943D}" type="datetimeFigureOut">
              <a:rPr lang="en-US" smtClean="0"/>
              <a:t>10/6/25</a:t>
            </a:fld>
            <a:endParaRPr lang="en-US"/>
          </a:p>
        </p:txBody>
      </p:sp>
      <p:sp>
        <p:nvSpPr>
          <p:cNvPr id="4" name="Footer Placeholder 3">
            <a:extLst>
              <a:ext uri="{FF2B5EF4-FFF2-40B4-BE49-F238E27FC236}">
                <a16:creationId xmlns:a16="http://schemas.microsoft.com/office/drawing/2014/main" id="{F6ADB68A-42A8-EBBE-E057-230F22A76D8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0BA59ED-6A43-5A9D-4A70-C3BB6A6517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90F9C3-2622-45B3-9A75-C0465CA3DBA0}" type="slidenum">
              <a:rPr lang="en-US" smtClean="0"/>
              <a:t>‹#›</a:t>
            </a:fld>
            <a:endParaRPr lang="en-US"/>
          </a:p>
        </p:txBody>
      </p:sp>
    </p:spTree>
    <p:extLst>
      <p:ext uri="{BB962C8B-B14F-4D97-AF65-F5344CB8AC3E}">
        <p14:creationId xmlns:p14="http://schemas.microsoft.com/office/powerpoint/2010/main" val="4110415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ECA19A-5E76-4AE2-A453-BFA8D2DACBCC}" type="datetimeFigureOut">
              <a:rPr lang="en-US" smtClean="0"/>
              <a:t>10/6/25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44D15D-94BA-4ED1-A06E-3F83917AB7EC}" type="slidenum">
              <a:rPr lang="en-US" smtClean="0"/>
              <a:t>‹#›</a:t>
            </a:fld>
            <a:endParaRPr lang="en-US"/>
          </a:p>
        </p:txBody>
      </p:sp>
    </p:spTree>
    <p:extLst>
      <p:ext uri="{BB962C8B-B14F-4D97-AF65-F5344CB8AC3E}">
        <p14:creationId xmlns:p14="http://schemas.microsoft.com/office/powerpoint/2010/main" val="8662649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544D15D-94BA-4ED1-A06E-3F83917AB7EC}" type="slidenum">
              <a:rPr lang="en-US" smtClean="0"/>
              <a:t>1</a:t>
            </a:fld>
            <a:endParaRPr lang="en-US"/>
          </a:p>
        </p:txBody>
      </p:sp>
    </p:spTree>
    <p:extLst>
      <p:ext uri="{BB962C8B-B14F-4D97-AF65-F5344CB8AC3E}">
        <p14:creationId xmlns:p14="http://schemas.microsoft.com/office/powerpoint/2010/main" val="1314798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Biases:</a:t>
            </a:r>
          </a:p>
          <a:p>
            <a:pPr marL="171450" indent="-171450">
              <a:buFont typeface="Arial" panose="020B0604020202020204" pitchFamily="34" charset="0"/>
              <a:buChar char="•"/>
            </a:pPr>
            <a:r>
              <a:rPr lang="en-US" b="1" dirty="0"/>
              <a:t>Gender bias:</a:t>
            </a:r>
            <a:r>
              <a:rPr lang="en-US" dirty="0"/>
              <a:t> The teacher assumes that </a:t>
            </a:r>
            <a:r>
              <a:rPr lang="en-US" b="1" dirty="0"/>
              <a:t>technical and leadership roles</a:t>
            </a:r>
            <a:r>
              <a:rPr lang="en-US" dirty="0"/>
              <a:t> are more appropriate for boys and that girls are better suited for organizational or aesthetic tasks.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b="1" dirty="0"/>
              <a:t>Disability bias:</a:t>
            </a:r>
            <a:r>
              <a:rPr lang="en-US" dirty="0"/>
              <a:t> Emily’s </a:t>
            </a:r>
            <a:r>
              <a:rPr lang="en-US" b="1" dirty="0"/>
              <a:t>communication style (direct, literal)</a:t>
            </a:r>
            <a:r>
              <a:rPr lang="en-US" dirty="0"/>
              <a:t> — common among autistic individuals — is perceived as inappropriate or socially off-putting, especially because it violates gendered expectations that girls should be “pleasant” and “agreeable.”</a:t>
            </a:r>
          </a:p>
          <a:p>
            <a:endParaRPr lang="en-US" dirty="0"/>
          </a:p>
          <a:p>
            <a:endParaRPr lang="en-US" dirty="0"/>
          </a:p>
          <a:p>
            <a:r>
              <a:rPr lang="en-US" dirty="0"/>
              <a:t>Impact:</a:t>
            </a:r>
          </a:p>
          <a:p>
            <a:pPr marL="171450" indent="-171450">
              <a:buFont typeface="Arial" panose="020B0604020202020204" pitchFamily="34" charset="0"/>
              <a:buChar char="•"/>
            </a:pPr>
            <a:r>
              <a:rPr lang="en-US" dirty="0"/>
              <a:t>Emily loses opportunities to practice technical and leadership skills aligned with her strengths.</a:t>
            </a:r>
          </a:p>
          <a:p>
            <a:pPr marL="171450" indent="-171450">
              <a:buFont typeface="Arial" panose="020B0604020202020204" pitchFamily="34" charset="0"/>
              <a:buChar char="•"/>
            </a:pPr>
            <a:r>
              <a:rPr lang="en-US" dirty="0"/>
              <a:t>Her confidence declines, and she begins to withdraw from group activities.</a:t>
            </a:r>
          </a:p>
          <a:p>
            <a:pPr marL="171450" indent="-171450">
              <a:buFont typeface="Arial" panose="020B0604020202020204" pitchFamily="34" charset="0"/>
              <a:buChar char="•"/>
            </a:pPr>
            <a:r>
              <a:rPr lang="en-US" dirty="0"/>
              <a:t>Her peers reinforce the bias by assuming Emily isn’t as “tech-savvy” as the boys.</a:t>
            </a:r>
          </a:p>
          <a:p>
            <a:pPr marL="171450" indent="-171450">
              <a:buFont typeface="Arial" panose="020B0604020202020204" pitchFamily="34" charset="0"/>
              <a:buChar char="•"/>
            </a:pPr>
            <a:r>
              <a:rPr lang="en-US" dirty="0"/>
              <a:t>Her IEP goals related to social engagement and self-advocacy become harder to meet because she’s excluded from authentic collaborative experiences.</a:t>
            </a:r>
          </a:p>
          <a:p>
            <a:endParaRPr lang="en-US" dirty="0"/>
          </a:p>
        </p:txBody>
      </p:sp>
      <p:sp>
        <p:nvSpPr>
          <p:cNvPr id="4" name="Slide Number Placeholder 3"/>
          <p:cNvSpPr>
            <a:spLocks noGrp="1"/>
          </p:cNvSpPr>
          <p:nvPr>
            <p:ph type="sldNum" sz="quarter" idx="5"/>
          </p:nvPr>
        </p:nvSpPr>
        <p:spPr/>
        <p:txBody>
          <a:bodyPr/>
          <a:lstStyle/>
          <a:p>
            <a:fld id="{C544D15D-94BA-4ED1-A06E-3F83917AB7EC}" type="slidenum">
              <a:rPr lang="en-US" smtClean="0"/>
              <a:t>10</a:t>
            </a:fld>
            <a:endParaRPr lang="en-US"/>
          </a:p>
        </p:txBody>
      </p:sp>
    </p:spTree>
    <p:extLst>
      <p:ext uri="{BB962C8B-B14F-4D97-AF65-F5344CB8AC3E}">
        <p14:creationId xmlns:p14="http://schemas.microsoft.com/office/powerpoint/2010/main" val="2994827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03CDB-740E-F584-575B-F1DD8EA13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99AAD7-5E0B-E31A-FA77-1E385D5E8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71400-BF05-B805-59E6-AD238EAFA26A}"/>
              </a:ext>
            </a:extLst>
          </p:cNvPr>
          <p:cNvSpPr>
            <a:spLocks noGrp="1"/>
          </p:cNvSpPr>
          <p:nvPr>
            <p:ph type="body" idx="1"/>
          </p:nvPr>
        </p:nvSpPr>
        <p:spPr/>
        <p:txBody>
          <a:bodyPr/>
          <a:lstStyle/>
          <a:p>
            <a:r>
              <a:rPr lang="en-US" dirty="0"/>
              <a:t>Biases:</a:t>
            </a:r>
          </a:p>
          <a:p>
            <a:pPr marL="171450" indent="-171450">
              <a:buFont typeface="Arial" panose="020B0604020202020204" pitchFamily="34" charset="0"/>
              <a:buChar char="•"/>
            </a:pPr>
            <a:r>
              <a:rPr lang="en-US" b="1" dirty="0"/>
              <a:t>Gender bias:</a:t>
            </a:r>
            <a:r>
              <a:rPr lang="en-US" dirty="0"/>
              <a:t> The teacher assumes that </a:t>
            </a:r>
            <a:r>
              <a:rPr lang="en-US" b="1" dirty="0"/>
              <a:t>technical and leadership roles</a:t>
            </a:r>
            <a:r>
              <a:rPr lang="en-US" dirty="0"/>
              <a:t> are more appropriate for boys and that girls are better suited for organizational or aesthetic tasks.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b="1" dirty="0"/>
              <a:t>Disability bias:</a:t>
            </a:r>
            <a:r>
              <a:rPr lang="en-US" dirty="0"/>
              <a:t> Emily’s </a:t>
            </a:r>
            <a:r>
              <a:rPr lang="en-US" b="1" dirty="0"/>
              <a:t>communication style (direct, literal)</a:t>
            </a:r>
            <a:r>
              <a:rPr lang="en-US" dirty="0"/>
              <a:t> — common among autistic individuals — is perceived as inappropriate or socially off-putting, especially because it violates gendered expectations that girls should be “pleasant” and “agreeable.”</a:t>
            </a:r>
          </a:p>
          <a:p>
            <a:endParaRPr lang="en-US" dirty="0"/>
          </a:p>
          <a:p>
            <a:endParaRPr lang="en-US" dirty="0"/>
          </a:p>
          <a:p>
            <a:r>
              <a:rPr lang="en-US" dirty="0"/>
              <a:t>Impact:</a:t>
            </a:r>
          </a:p>
          <a:p>
            <a:pPr marL="171450" indent="-171450">
              <a:buFont typeface="Arial" panose="020B0604020202020204" pitchFamily="34" charset="0"/>
              <a:buChar char="•"/>
            </a:pPr>
            <a:r>
              <a:rPr lang="en-US" dirty="0"/>
              <a:t>Emily loses opportunities to practice technical and leadership skills aligned with her strengths.</a:t>
            </a:r>
          </a:p>
          <a:p>
            <a:pPr marL="171450" indent="-171450">
              <a:buFont typeface="Arial" panose="020B0604020202020204" pitchFamily="34" charset="0"/>
              <a:buChar char="•"/>
            </a:pPr>
            <a:r>
              <a:rPr lang="en-US" dirty="0"/>
              <a:t>Her confidence declines, and she begins to withdraw from group activities.</a:t>
            </a:r>
          </a:p>
          <a:p>
            <a:pPr marL="171450" indent="-171450">
              <a:buFont typeface="Arial" panose="020B0604020202020204" pitchFamily="34" charset="0"/>
              <a:buChar char="•"/>
            </a:pPr>
            <a:r>
              <a:rPr lang="en-US" dirty="0"/>
              <a:t>Her peers reinforce the bias by assuming Emily isn’t as “tech-savvy” as the boys.</a:t>
            </a:r>
          </a:p>
          <a:p>
            <a:pPr marL="171450" indent="-171450">
              <a:buFont typeface="Arial" panose="020B0604020202020204" pitchFamily="34" charset="0"/>
              <a:buChar char="•"/>
            </a:pPr>
            <a:r>
              <a:rPr lang="en-US" dirty="0"/>
              <a:t>Her IEP goals related to social engagement and self-advocacy become harder to meet because she’s excluded from authentic collaborative experiences.</a:t>
            </a:r>
          </a:p>
          <a:p>
            <a:pPr marL="171450" indent="-171450">
              <a:buFont typeface="Arial" panose="020B0604020202020204" pitchFamily="34" charset="0"/>
              <a:buChar char="•"/>
            </a:pPr>
            <a:endParaRPr lang="en-US" dirty="0"/>
          </a:p>
          <a:p>
            <a:r>
              <a:rPr lang="en-US" sz="1200" b="0" i="0" u="none" strike="noStrike" kern="1200" dirty="0">
                <a:solidFill>
                  <a:schemeClr val="tx1"/>
                </a:solidFill>
                <a:effectLst/>
                <a:latin typeface="+mn-lt"/>
                <a:ea typeface="+mn-ea"/>
                <a:cs typeface="+mn-cs"/>
              </a:rPr>
              <a:t>Alternative:</a:t>
            </a:r>
          </a:p>
          <a:p>
            <a:r>
              <a:rPr lang="en-US" sz="1200" b="1" i="0" u="none" strike="noStrike" kern="1200" dirty="0">
                <a:solidFill>
                  <a:schemeClr val="tx1"/>
                </a:solidFill>
                <a:effectLst/>
                <a:latin typeface="+mn-lt"/>
                <a:ea typeface="+mn-ea"/>
                <a:cs typeface="+mn-cs"/>
              </a:rPr>
              <a:t>Review data</a:t>
            </a:r>
            <a:r>
              <a:rPr lang="en-US" sz="1200" b="0" i="0" u="none" strike="noStrike" kern="1200" dirty="0">
                <a:solidFill>
                  <a:schemeClr val="tx1"/>
                </a:solidFill>
                <a:effectLst/>
                <a:latin typeface="+mn-lt"/>
                <a:ea typeface="+mn-ea"/>
                <a:cs typeface="+mn-cs"/>
              </a:rPr>
              <a:t> on Emily’s strengths and areas of need from her IEP rather than relying on gender norms.</a:t>
            </a:r>
          </a:p>
          <a:p>
            <a:r>
              <a:rPr lang="en-US" sz="1200" b="1" i="0" u="none" strike="noStrike" kern="1200" dirty="0">
                <a:solidFill>
                  <a:schemeClr val="tx1"/>
                </a:solidFill>
                <a:effectLst/>
                <a:latin typeface="+mn-lt"/>
                <a:ea typeface="+mn-ea"/>
                <a:cs typeface="+mn-cs"/>
              </a:rPr>
              <a:t>Provide structured collaboration supports</a:t>
            </a:r>
            <a:r>
              <a:rPr lang="en-US" sz="1200" b="0" i="0" u="none" strike="noStrike" kern="1200" dirty="0">
                <a:solidFill>
                  <a:schemeClr val="tx1"/>
                </a:solidFill>
                <a:effectLst/>
                <a:latin typeface="+mn-lt"/>
                <a:ea typeface="+mn-ea"/>
                <a:cs typeface="+mn-cs"/>
              </a:rPr>
              <a:t> (e.g., role rotation, clear communication norms) to help all students engage equitably.</a:t>
            </a:r>
          </a:p>
          <a:p>
            <a:r>
              <a:rPr lang="en-US" sz="1200" b="1" i="0" u="none" strike="noStrike" kern="1200" dirty="0">
                <a:solidFill>
                  <a:schemeClr val="tx1"/>
                </a:solidFill>
                <a:effectLst/>
                <a:latin typeface="+mn-lt"/>
                <a:ea typeface="+mn-ea"/>
                <a:cs typeface="+mn-cs"/>
              </a:rPr>
              <a:t>Collect behavioral and academic data</a:t>
            </a:r>
            <a:r>
              <a:rPr lang="en-US" sz="1200" b="0" i="0" u="none" strike="noStrike" kern="1200" dirty="0">
                <a:solidFill>
                  <a:schemeClr val="tx1"/>
                </a:solidFill>
                <a:effectLst/>
                <a:latin typeface="+mn-lt"/>
                <a:ea typeface="+mn-ea"/>
                <a:cs typeface="+mn-cs"/>
              </a:rPr>
              <a:t> to understand what triggers stress or disengagement.</a:t>
            </a:r>
          </a:p>
          <a:p>
            <a:r>
              <a:rPr lang="en-US" sz="1200" b="1" i="0" u="none" strike="noStrike" kern="1200" dirty="0">
                <a:solidFill>
                  <a:schemeClr val="tx1"/>
                </a:solidFill>
                <a:effectLst/>
                <a:latin typeface="+mn-lt"/>
                <a:ea typeface="+mn-ea"/>
                <a:cs typeface="+mn-cs"/>
              </a:rPr>
              <a:t>Reflect on bias</a:t>
            </a:r>
            <a:r>
              <a:rPr lang="en-US" sz="1200" b="0" i="0" u="none" strike="noStrike" kern="1200" dirty="0">
                <a:solidFill>
                  <a:schemeClr val="tx1"/>
                </a:solidFill>
                <a:effectLst/>
                <a:latin typeface="+mn-lt"/>
                <a:ea typeface="+mn-ea"/>
                <a:cs typeface="+mn-cs"/>
              </a:rPr>
              <a:t> by asking: “Would I interpret this behavior the same way if a male student acted this way?”</a:t>
            </a:r>
          </a:p>
          <a:p>
            <a:r>
              <a:rPr lang="en-US" sz="1200" b="1" i="0" u="none" strike="noStrike" kern="1200" dirty="0">
                <a:solidFill>
                  <a:schemeClr val="tx1"/>
                </a:solidFill>
                <a:effectLst/>
                <a:latin typeface="+mn-lt"/>
                <a:ea typeface="+mn-ea"/>
                <a:cs typeface="+mn-cs"/>
              </a:rPr>
              <a:t>Create inclusive opportunities</a:t>
            </a:r>
            <a:r>
              <a:rPr lang="en-US" sz="1200" b="0" i="0" u="none" strike="noStrike" kern="1200" dirty="0">
                <a:solidFill>
                  <a:schemeClr val="tx1"/>
                </a:solidFill>
                <a:effectLst/>
                <a:latin typeface="+mn-lt"/>
                <a:ea typeface="+mn-ea"/>
                <a:cs typeface="+mn-cs"/>
              </a:rPr>
              <a:t> for Emily to use her strengths in STEM and support her through coaching and sensory regulation tools rather than exclusion.</a:t>
            </a:r>
          </a:p>
          <a:p>
            <a:pPr marL="0" indent="0">
              <a:buFont typeface="Arial" panose="020B0604020202020204" pitchFamily="34" charset="0"/>
              <a:buNone/>
            </a:pPr>
            <a:endParaRPr lang="en-US" dirty="0"/>
          </a:p>
          <a:p>
            <a:endParaRPr lang="en-US" dirty="0"/>
          </a:p>
        </p:txBody>
      </p:sp>
      <p:sp>
        <p:nvSpPr>
          <p:cNvPr id="4" name="Slide Number Placeholder 3">
            <a:extLst>
              <a:ext uri="{FF2B5EF4-FFF2-40B4-BE49-F238E27FC236}">
                <a16:creationId xmlns:a16="http://schemas.microsoft.com/office/drawing/2014/main" id="{AFBFA59D-A5AA-012D-B983-A9B82FE0A99F}"/>
              </a:ext>
            </a:extLst>
          </p:cNvPr>
          <p:cNvSpPr>
            <a:spLocks noGrp="1"/>
          </p:cNvSpPr>
          <p:nvPr>
            <p:ph type="sldNum" sz="quarter" idx="5"/>
          </p:nvPr>
        </p:nvSpPr>
        <p:spPr/>
        <p:txBody>
          <a:bodyPr/>
          <a:lstStyle/>
          <a:p>
            <a:fld id="{C544D15D-94BA-4ED1-A06E-3F83917AB7EC}" type="slidenum">
              <a:rPr lang="en-US" smtClean="0"/>
              <a:t>11</a:t>
            </a:fld>
            <a:endParaRPr lang="en-US"/>
          </a:p>
        </p:txBody>
      </p:sp>
    </p:spTree>
    <p:extLst>
      <p:ext uri="{BB962C8B-B14F-4D97-AF65-F5344CB8AC3E}">
        <p14:creationId xmlns:p14="http://schemas.microsoft.com/office/powerpoint/2010/main" val="2208776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Being assigned a role or task only because of gender</a:t>
            </a:r>
          </a:p>
          <a:p>
            <a:endParaRPr lang="en-US" dirty="0"/>
          </a:p>
        </p:txBody>
      </p:sp>
      <p:sp>
        <p:nvSpPr>
          <p:cNvPr id="4" name="Slide Number Placeholder 3"/>
          <p:cNvSpPr>
            <a:spLocks noGrp="1"/>
          </p:cNvSpPr>
          <p:nvPr>
            <p:ph type="sldNum" sz="quarter" idx="5"/>
          </p:nvPr>
        </p:nvSpPr>
        <p:spPr/>
        <p:txBody>
          <a:bodyPr/>
          <a:lstStyle/>
          <a:p>
            <a:fld id="{C544D15D-94BA-4ED1-A06E-3F83917AB7EC}" type="slidenum">
              <a:rPr lang="en-US" smtClean="0"/>
              <a:t>18</a:t>
            </a:fld>
            <a:endParaRPr lang="en-US"/>
          </a:p>
        </p:txBody>
      </p:sp>
    </p:spTree>
    <p:extLst>
      <p:ext uri="{BB962C8B-B14F-4D97-AF65-F5344CB8AC3E}">
        <p14:creationId xmlns:p14="http://schemas.microsoft.com/office/powerpoint/2010/main" val="577879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672C4-E01C-194E-0925-828D6863F262}"/>
              </a:ext>
            </a:extLst>
          </p:cNvPr>
          <p:cNvSpPr>
            <a:spLocks noGrp="1"/>
          </p:cNvSpPr>
          <p:nvPr>
            <p:ph type="ctrTitle" hasCustomPrompt="1"/>
          </p:nvPr>
        </p:nvSpPr>
        <p:spPr>
          <a:xfrm>
            <a:off x="1322773" y="1263765"/>
            <a:ext cx="9345227" cy="2387600"/>
          </a:xfrm>
        </p:spPr>
        <p:txBody>
          <a:bodyPr anchor="ctr"/>
          <a:lstStyle>
            <a:lvl1pPr algn="ctr">
              <a:defRPr sz="6000"/>
            </a:lvl1pPr>
          </a:lstStyle>
          <a:p>
            <a:r>
              <a:rPr lang="en-US" dirty="0"/>
              <a:t>Presentation Title</a:t>
            </a:r>
          </a:p>
        </p:txBody>
      </p:sp>
      <p:sp>
        <p:nvSpPr>
          <p:cNvPr id="3" name="Subtitle 2">
            <a:extLst>
              <a:ext uri="{FF2B5EF4-FFF2-40B4-BE49-F238E27FC236}">
                <a16:creationId xmlns:a16="http://schemas.microsoft.com/office/drawing/2014/main" id="{A5314416-E843-2B9D-92FE-D7B526339B67}"/>
              </a:ext>
            </a:extLst>
          </p:cNvPr>
          <p:cNvSpPr>
            <a:spLocks noGrp="1"/>
          </p:cNvSpPr>
          <p:nvPr>
            <p:ph type="subTitle" idx="1" hasCustomPrompt="1"/>
          </p:nvPr>
        </p:nvSpPr>
        <p:spPr>
          <a:xfrm>
            <a:off x="1322772" y="4214780"/>
            <a:ext cx="9345227" cy="1655762"/>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Speaker Name(s) and Affiliation(s)</a:t>
            </a:r>
          </a:p>
        </p:txBody>
      </p:sp>
    </p:spTree>
    <p:extLst>
      <p:ext uri="{BB962C8B-B14F-4D97-AF65-F5344CB8AC3E}">
        <p14:creationId xmlns:p14="http://schemas.microsoft.com/office/powerpoint/2010/main" val="2367574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27434-DB97-338A-8B1C-422B34A87C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0AFA22-E2F7-4447-E616-86BD337D1A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6526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86EA4E-22B7-83A4-C9CD-7FB28E5335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E7182D-4535-8E8C-C72D-28EEC896E2D0}"/>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8872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BDAC7-7355-F618-4DB5-3D6E9ED06945}"/>
              </a:ext>
            </a:extLst>
          </p:cNvPr>
          <p:cNvSpPr>
            <a:spLocks noGrp="1"/>
          </p:cNvSpPr>
          <p:nvPr>
            <p:ph type="title"/>
          </p:nvPr>
        </p:nvSpPr>
        <p:spPr>
          <a:xfrm>
            <a:off x="2047874" y="194939"/>
            <a:ext cx="9132315" cy="1325563"/>
          </a:xfrm>
        </p:spPr>
        <p:txBody>
          <a:bodyPr>
            <a:normAutofit/>
          </a:bodyPr>
          <a:lstStyle>
            <a:lvl1pPr>
              <a:defRPr sz="4400" b="1"/>
            </a:lvl1pPr>
          </a:lstStyle>
          <a:p>
            <a:r>
              <a:rPr lang="en-US" dirty="0"/>
              <a:t>Click to edit Master title style</a:t>
            </a:r>
          </a:p>
        </p:txBody>
      </p:sp>
      <p:sp>
        <p:nvSpPr>
          <p:cNvPr id="3" name="Content Placeholder 2">
            <a:extLst>
              <a:ext uri="{FF2B5EF4-FFF2-40B4-BE49-F238E27FC236}">
                <a16:creationId xmlns:a16="http://schemas.microsoft.com/office/drawing/2014/main" id="{61BF76B1-16D0-D07C-5434-95C11BD1A342}"/>
              </a:ext>
            </a:extLst>
          </p:cNvPr>
          <p:cNvSpPr>
            <a:spLocks noGrp="1"/>
          </p:cNvSpPr>
          <p:nvPr>
            <p:ph idx="1"/>
          </p:nvPr>
        </p:nvSpPr>
        <p:spPr>
          <a:xfrm>
            <a:off x="399495" y="1681760"/>
            <a:ext cx="10901868" cy="4295840"/>
          </a:xfrm>
        </p:spPr>
        <p:txBody>
          <a:bodyPr/>
          <a:lstStyle>
            <a:lvl1pPr>
              <a:defRPr sz="3600" b="1"/>
            </a:lvl1pPr>
            <a:lvl2pPr>
              <a:defRPr sz="3200"/>
            </a:lvl2pPr>
            <a:lvl3pPr>
              <a:defRPr sz="2800"/>
            </a:lvl3pPr>
            <a:lvl4pPr>
              <a:defRPr sz="26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a:extLst>
              <a:ext uri="{FF2B5EF4-FFF2-40B4-BE49-F238E27FC236}">
                <a16:creationId xmlns:a16="http://schemas.microsoft.com/office/drawing/2014/main" id="{A0CA01D5-CC33-6AA1-FB2C-7A780DA57358}"/>
              </a:ext>
            </a:extLst>
          </p:cNvPr>
          <p:cNvSpPr/>
          <p:nvPr userDrawn="1"/>
        </p:nvSpPr>
        <p:spPr>
          <a:xfrm>
            <a:off x="11715749" y="0"/>
            <a:ext cx="476249" cy="6858000"/>
          </a:xfrm>
          <a:prstGeom prst="rect">
            <a:avLst/>
          </a:prstGeom>
          <a:solidFill>
            <a:srgbClr val="1533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43ED5872-54D6-FFD0-5703-EDCBAA15C5D1}"/>
              </a:ext>
            </a:extLst>
          </p:cNvPr>
          <p:cNvSpPr txBox="1">
            <a:spLocks/>
          </p:cNvSpPr>
          <p:nvPr userDrawn="1"/>
        </p:nvSpPr>
        <p:spPr>
          <a:xfrm>
            <a:off x="11762885" y="6492875"/>
            <a:ext cx="47625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smtClean="0"/>
              <a:pPr algn="ctr"/>
              <a:t>‹#›</a:t>
            </a:fld>
            <a:endParaRPr lang="en-US" sz="1600" dirty="0"/>
          </a:p>
        </p:txBody>
      </p:sp>
    </p:spTree>
    <p:extLst>
      <p:ext uri="{BB962C8B-B14F-4D97-AF65-F5344CB8AC3E}">
        <p14:creationId xmlns:p14="http://schemas.microsoft.com/office/powerpoint/2010/main" val="2711908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EDB0-B6C4-BA95-C99E-A09255C82EA9}"/>
              </a:ext>
            </a:extLst>
          </p:cNvPr>
          <p:cNvSpPr>
            <a:spLocks noGrp="1"/>
          </p:cNvSpPr>
          <p:nvPr>
            <p:ph type="title"/>
          </p:nvPr>
        </p:nvSpPr>
        <p:spPr>
          <a:xfrm>
            <a:off x="838200" y="1389227"/>
            <a:ext cx="10515600" cy="2852737"/>
          </a:xfrm>
        </p:spPr>
        <p:txBody>
          <a:bodyPr anchor="ctr"/>
          <a:lstStyle>
            <a:lvl1pPr algn="ctr">
              <a:defRPr sz="6000"/>
            </a:lvl1pPr>
          </a:lstStyle>
          <a:p>
            <a:r>
              <a:rPr lang="en-US"/>
              <a:t>Click to edit Master title style</a:t>
            </a:r>
          </a:p>
        </p:txBody>
      </p:sp>
      <p:sp>
        <p:nvSpPr>
          <p:cNvPr id="3" name="Text Placeholder 2">
            <a:extLst>
              <a:ext uri="{FF2B5EF4-FFF2-40B4-BE49-F238E27FC236}">
                <a16:creationId xmlns:a16="http://schemas.microsoft.com/office/drawing/2014/main" id="{90823F8E-A140-C9C6-A4AA-D7BDE7A5F83F}"/>
              </a:ext>
            </a:extLst>
          </p:cNvPr>
          <p:cNvSpPr>
            <a:spLocks noGrp="1"/>
          </p:cNvSpPr>
          <p:nvPr>
            <p:ph type="body" idx="1" hasCustomPrompt="1"/>
          </p:nvPr>
        </p:nvSpPr>
        <p:spPr>
          <a:xfrm>
            <a:off x="831850" y="4589463"/>
            <a:ext cx="10515600" cy="1500187"/>
          </a:xfrm>
        </p:spPr>
        <p:txBody>
          <a:bodyPr anchor="ctr"/>
          <a:lstStyle>
            <a:lvl1pPr marL="0" indent="0" algn="ctr">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Speaker Name(s) and Affiliation(s)</a:t>
            </a:r>
          </a:p>
        </p:txBody>
      </p:sp>
    </p:spTree>
    <p:extLst>
      <p:ext uri="{BB962C8B-B14F-4D97-AF65-F5344CB8AC3E}">
        <p14:creationId xmlns:p14="http://schemas.microsoft.com/office/powerpoint/2010/main" val="109831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91C29-D941-ED2A-1B4F-61694BFFB635}"/>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4CDC92C-79F3-112E-3B08-10915DB22698}"/>
              </a:ext>
            </a:extLst>
          </p:cNvPr>
          <p:cNvSpPr>
            <a:spLocks noGrp="1"/>
          </p:cNvSpPr>
          <p:nvPr>
            <p:ph sz="half" idx="1"/>
          </p:nvPr>
        </p:nvSpPr>
        <p:spPr>
          <a:xfrm>
            <a:off x="838200" y="1825625"/>
            <a:ext cx="5181600" cy="4351338"/>
          </a:xfrm>
        </p:spPr>
        <p:txBody>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521FDF4-665D-A937-F5DA-30CEEF2902D2}"/>
              </a:ext>
            </a:extLst>
          </p:cNvPr>
          <p:cNvSpPr>
            <a:spLocks noGrp="1"/>
          </p:cNvSpPr>
          <p:nvPr>
            <p:ph sz="half" idx="2"/>
          </p:nvPr>
        </p:nvSpPr>
        <p:spPr>
          <a:xfrm>
            <a:off x="6172200" y="1825625"/>
            <a:ext cx="5181600" cy="4351338"/>
          </a:xfrm>
        </p:spPr>
        <p:txBody>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600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DFB7D-A164-FC0E-993D-2F30F00DBDFD}"/>
              </a:ext>
            </a:extLst>
          </p:cNvPr>
          <p:cNvSpPr>
            <a:spLocks noGrp="1"/>
          </p:cNvSpPr>
          <p:nvPr>
            <p:ph type="title"/>
          </p:nvPr>
        </p:nvSpPr>
        <p:spPr>
          <a:xfrm>
            <a:off x="2024742" y="365125"/>
            <a:ext cx="81642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259E76-67A4-C053-3F1B-5DD51DE7A0CC}"/>
              </a:ext>
            </a:extLst>
          </p:cNvPr>
          <p:cNvSpPr>
            <a:spLocks noGrp="1"/>
          </p:cNvSpPr>
          <p:nvPr>
            <p:ph type="body" idx="1"/>
          </p:nvPr>
        </p:nvSpPr>
        <p:spPr>
          <a:xfrm>
            <a:off x="839788" y="1681163"/>
            <a:ext cx="5157787" cy="823912"/>
          </a:xfrm>
        </p:spPr>
        <p:txBody>
          <a:bodyPr anchor="ctr">
            <a:no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4430C8F-D55C-F169-8143-494BE094023A}"/>
              </a:ext>
            </a:extLst>
          </p:cNvPr>
          <p:cNvSpPr>
            <a:spLocks noGrp="1"/>
          </p:cNvSpPr>
          <p:nvPr>
            <p:ph sz="half" idx="2"/>
          </p:nvPr>
        </p:nvSpPr>
        <p:spPr>
          <a:xfrm>
            <a:off x="839788" y="2505075"/>
            <a:ext cx="5157787" cy="3684588"/>
          </a:xfrm>
        </p:spPr>
        <p:txBody>
          <a:bodyPr/>
          <a:lstStyle>
            <a:lvl1pPr>
              <a:defRPr sz="3200" b="0"/>
            </a:lvl1pPr>
            <a:lvl2pPr>
              <a:defRPr sz="30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8F15A94-46A0-2EA2-ED8A-608E6C1ABA17}"/>
              </a:ext>
            </a:extLst>
          </p:cNvPr>
          <p:cNvSpPr>
            <a:spLocks noGrp="1"/>
          </p:cNvSpPr>
          <p:nvPr>
            <p:ph type="body" sz="quarter" idx="3"/>
          </p:nvPr>
        </p:nvSpPr>
        <p:spPr>
          <a:xfrm>
            <a:off x="6172200" y="1681163"/>
            <a:ext cx="5183188" cy="823912"/>
          </a:xfrm>
        </p:spPr>
        <p:txBody>
          <a:bodyPr anchor="ctr">
            <a:noAutofit/>
          </a:bodyPr>
          <a:lstStyle>
            <a:lvl1pPr marL="0" indent="0">
              <a:buNone/>
              <a:defRPr lang="en-US" sz="3200" b="1" kern="1200" dirty="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dirty="0"/>
              <a:t>Click to edit Master text styles</a:t>
            </a:r>
          </a:p>
        </p:txBody>
      </p:sp>
      <p:sp>
        <p:nvSpPr>
          <p:cNvPr id="6" name="Content Placeholder 5">
            <a:extLst>
              <a:ext uri="{FF2B5EF4-FFF2-40B4-BE49-F238E27FC236}">
                <a16:creationId xmlns:a16="http://schemas.microsoft.com/office/drawing/2014/main" id="{3F512458-DD83-FAC5-82E6-E38EFEFF7A5D}"/>
              </a:ext>
            </a:extLst>
          </p:cNvPr>
          <p:cNvSpPr>
            <a:spLocks noGrp="1"/>
          </p:cNvSpPr>
          <p:nvPr>
            <p:ph sz="quarter" idx="4"/>
          </p:nvPr>
        </p:nvSpPr>
        <p:spPr>
          <a:xfrm>
            <a:off x="6172200" y="2505075"/>
            <a:ext cx="5183188" cy="3684588"/>
          </a:xfrm>
        </p:spPr>
        <p:txBody>
          <a:bodyPr/>
          <a:lstStyle>
            <a:lvl1pPr>
              <a:defRPr sz="3200" b="0"/>
            </a:lvl1pPr>
            <a:lvl2pPr>
              <a:defRPr sz="30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06189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29283-A887-EE27-F2EC-918C88FDC2BE}"/>
              </a:ext>
            </a:extLst>
          </p:cNvPr>
          <p:cNvSpPr>
            <a:spLocks noGrp="1"/>
          </p:cNvSpPr>
          <p:nvPr>
            <p:ph type="title"/>
          </p:nvPr>
        </p:nvSpPr>
        <p:spPr>
          <a:xfrm>
            <a:off x="2002971" y="184032"/>
            <a:ext cx="9159444" cy="1325563"/>
          </a:xfrm>
        </p:spPr>
        <p:txBody>
          <a:bodyPr/>
          <a:lstStyle/>
          <a:p>
            <a:r>
              <a:rPr lang="en-US"/>
              <a:t>Click to edit Master title style</a:t>
            </a:r>
          </a:p>
        </p:txBody>
      </p:sp>
    </p:spTree>
    <p:extLst>
      <p:ext uri="{BB962C8B-B14F-4D97-AF65-F5344CB8AC3E}">
        <p14:creationId xmlns:p14="http://schemas.microsoft.com/office/powerpoint/2010/main" val="71461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9640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D5C87-7FB0-8164-2E22-A2BFE6FF3989}"/>
              </a:ext>
            </a:extLst>
          </p:cNvPr>
          <p:cNvSpPr>
            <a:spLocks noGrp="1"/>
          </p:cNvSpPr>
          <p:nvPr>
            <p:ph type="title"/>
          </p:nvPr>
        </p:nvSpPr>
        <p:spPr>
          <a:xfrm>
            <a:off x="1316939" y="821419"/>
            <a:ext cx="3932237" cy="1600200"/>
          </a:xfrm>
        </p:spPr>
        <p:txBody>
          <a:bodyPr anchor="ct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BED01B1F-2DB9-7EA3-5630-ECC3FA9EC552}"/>
              </a:ext>
            </a:extLst>
          </p:cNvPr>
          <p:cNvSpPr>
            <a:spLocks noGrp="1"/>
          </p:cNvSpPr>
          <p:nvPr>
            <p:ph idx="1"/>
          </p:nvPr>
        </p:nvSpPr>
        <p:spPr>
          <a:xfrm>
            <a:off x="5249176" y="811496"/>
            <a:ext cx="6172200" cy="539993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9AF8A53-A0BB-99B1-7248-957C166632FE}"/>
              </a:ext>
            </a:extLst>
          </p:cNvPr>
          <p:cNvSpPr>
            <a:spLocks noGrp="1"/>
          </p:cNvSpPr>
          <p:nvPr>
            <p:ph type="body" sz="half" idx="2"/>
          </p:nvPr>
        </p:nvSpPr>
        <p:spPr>
          <a:xfrm>
            <a:off x="1290739" y="2470151"/>
            <a:ext cx="3932237" cy="374128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140603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D807A-2234-9935-94FD-28C493E57DD2}"/>
              </a:ext>
            </a:extLst>
          </p:cNvPr>
          <p:cNvSpPr>
            <a:spLocks noGrp="1"/>
          </p:cNvSpPr>
          <p:nvPr>
            <p:ph type="title"/>
          </p:nvPr>
        </p:nvSpPr>
        <p:spPr>
          <a:xfrm>
            <a:off x="1366982" y="824138"/>
            <a:ext cx="3405043" cy="1396548"/>
          </a:xfrm>
        </p:spPr>
        <p:txBody>
          <a:bodyPr anchor="ctr"/>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4A3648A-A9C3-7ADC-34DD-81AFD3F599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70EEF8-F7D8-01A8-171C-C365304A946A}"/>
              </a:ext>
            </a:extLst>
          </p:cNvPr>
          <p:cNvSpPr>
            <a:spLocks noGrp="1"/>
          </p:cNvSpPr>
          <p:nvPr>
            <p:ph type="body" sz="half" idx="2"/>
          </p:nvPr>
        </p:nvSpPr>
        <p:spPr>
          <a:xfrm>
            <a:off x="1366982" y="2222274"/>
            <a:ext cx="3405043" cy="3811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127485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476AE6-808B-F490-4718-376FFD2D4F9F}"/>
              </a:ext>
            </a:extLst>
          </p:cNvPr>
          <p:cNvSpPr>
            <a:spLocks noGrp="1"/>
          </p:cNvSpPr>
          <p:nvPr>
            <p:ph type="title"/>
          </p:nvPr>
        </p:nvSpPr>
        <p:spPr>
          <a:xfrm>
            <a:off x="2033730" y="164373"/>
            <a:ext cx="9235645"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E32F4E3-F7C5-5A5E-205B-BF6086DCC355}"/>
              </a:ext>
            </a:extLst>
          </p:cNvPr>
          <p:cNvSpPr>
            <a:spLocks noGrp="1"/>
          </p:cNvSpPr>
          <p:nvPr>
            <p:ph type="body" idx="1"/>
          </p:nvPr>
        </p:nvSpPr>
        <p:spPr>
          <a:xfrm>
            <a:off x="479394" y="1696430"/>
            <a:ext cx="10789981" cy="43594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iagonal Stripe 6">
            <a:extLst>
              <a:ext uri="{FF2B5EF4-FFF2-40B4-BE49-F238E27FC236}">
                <a16:creationId xmlns:a16="http://schemas.microsoft.com/office/drawing/2014/main" id="{7FD6C132-012A-4C80-81DA-9DE379089711}"/>
              </a:ext>
            </a:extLst>
          </p:cNvPr>
          <p:cNvSpPr/>
          <p:nvPr userDrawn="1"/>
        </p:nvSpPr>
        <p:spPr>
          <a:xfrm>
            <a:off x="-21411" y="-1"/>
            <a:ext cx="1180908" cy="1325563"/>
          </a:xfrm>
          <a:prstGeom prst="diagStripe">
            <a:avLst>
              <a:gd name="adj" fmla="val 54341"/>
            </a:avLst>
          </a:prstGeom>
          <a:solidFill>
            <a:srgbClr val="4B4B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US"/>
          </a:p>
        </p:txBody>
      </p:sp>
      <p:pic>
        <p:nvPicPr>
          <p:cNvPr id="8" name="Picture 7" descr="CADRE Symposium Logo. Mapping the Future; Rediscovering our Purpose Together. Portland Oregon. October 21-23, 2025.">
            <a:extLst>
              <a:ext uri="{FF2B5EF4-FFF2-40B4-BE49-F238E27FC236}">
                <a16:creationId xmlns:a16="http://schemas.microsoft.com/office/drawing/2014/main" id="{4620BC93-CF2C-DB9D-F416-CA51BCFE4117}"/>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3768" y="-2"/>
            <a:ext cx="2108114"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76B1DACA-4ADE-9F0C-ED95-2143BA78C316}"/>
              </a:ext>
            </a:extLst>
          </p:cNvPr>
          <p:cNvSpPr txBox="1">
            <a:spLocks/>
          </p:cNvSpPr>
          <p:nvPr userDrawn="1"/>
        </p:nvSpPr>
        <p:spPr>
          <a:xfrm>
            <a:off x="9448800" y="6560344"/>
            <a:ext cx="274320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A88592-7BAA-4A46-BB52-D6D1CE2AF784}" type="slidenum">
              <a:rPr lang="en-US" smtClean="0"/>
              <a:pPr/>
              <a:t>‹#›</a:t>
            </a:fld>
            <a:endParaRPr lang="en-US"/>
          </a:p>
        </p:txBody>
      </p:sp>
      <p:sp>
        <p:nvSpPr>
          <p:cNvPr id="11" name="Rectangle 10">
            <a:extLst>
              <a:ext uri="{FF2B5EF4-FFF2-40B4-BE49-F238E27FC236}">
                <a16:creationId xmlns:a16="http://schemas.microsoft.com/office/drawing/2014/main" id="{1D0EED0A-E338-9AB2-880D-6976E39334C4}"/>
              </a:ext>
            </a:extLst>
          </p:cNvPr>
          <p:cNvSpPr/>
          <p:nvPr userDrawn="1"/>
        </p:nvSpPr>
        <p:spPr>
          <a:xfrm>
            <a:off x="11715749" y="0"/>
            <a:ext cx="476249" cy="6858000"/>
          </a:xfrm>
          <a:prstGeom prst="rect">
            <a:avLst/>
          </a:prstGeom>
          <a:solidFill>
            <a:srgbClr val="1533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5">
            <a:extLst>
              <a:ext uri="{FF2B5EF4-FFF2-40B4-BE49-F238E27FC236}">
                <a16:creationId xmlns:a16="http://schemas.microsoft.com/office/drawing/2014/main" id="{A12E8745-24F8-9E5E-2371-8A8E1BB892CD}"/>
              </a:ext>
            </a:extLst>
          </p:cNvPr>
          <p:cNvSpPr txBox="1">
            <a:spLocks/>
          </p:cNvSpPr>
          <p:nvPr userDrawn="1"/>
        </p:nvSpPr>
        <p:spPr>
          <a:xfrm>
            <a:off x="11762885" y="6492875"/>
            <a:ext cx="476250" cy="365125"/>
          </a:xfrm>
          <a:prstGeom prst="rect">
            <a:avLst/>
          </a:prstGeom>
        </p:spPr>
        <p:txBody>
          <a:bodyPr/>
          <a:lstStyle>
            <a:defPPr>
              <a:defRPr lang="en-US"/>
            </a:defPPr>
            <a:lvl1pPr marL="0" algn="l"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5A88592-7BAA-4A46-BB52-D6D1CE2AF784}" type="slidenum">
              <a:rPr lang="en-US" sz="1600" smtClean="0"/>
              <a:pPr algn="ctr"/>
              <a:t>‹#›</a:t>
            </a:fld>
            <a:endParaRPr lang="en-US" sz="1600" dirty="0"/>
          </a:p>
        </p:txBody>
      </p:sp>
      <p:sp>
        <p:nvSpPr>
          <p:cNvPr id="15" name="Diagonal Stripe 14">
            <a:extLst>
              <a:ext uri="{FF2B5EF4-FFF2-40B4-BE49-F238E27FC236}">
                <a16:creationId xmlns:a16="http://schemas.microsoft.com/office/drawing/2014/main" id="{27202A77-DF8A-A9A8-7F83-ADB777D18D75}"/>
              </a:ext>
            </a:extLst>
          </p:cNvPr>
          <p:cNvSpPr/>
          <p:nvPr userDrawn="1"/>
        </p:nvSpPr>
        <p:spPr>
          <a:xfrm rot="16200000">
            <a:off x="79587" y="5649748"/>
            <a:ext cx="1155278" cy="1325562"/>
          </a:xfrm>
          <a:prstGeom prst="diagStripe">
            <a:avLst>
              <a:gd name="adj" fmla="val 51496"/>
            </a:avLst>
          </a:prstGeom>
          <a:solidFill>
            <a:srgbClr val="4B4B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US"/>
          </a:p>
        </p:txBody>
      </p:sp>
      <p:pic>
        <p:nvPicPr>
          <p:cNvPr id="10" name="Picture 9" descr="CADRE Logo">
            <a:extLst>
              <a:ext uri="{FF2B5EF4-FFF2-40B4-BE49-F238E27FC236}">
                <a16:creationId xmlns:a16="http://schemas.microsoft.com/office/drawing/2014/main" id="{F4E29ACE-21FD-F823-5305-779C7D5FF76F}"/>
              </a:ext>
            </a:extLst>
          </p:cNvPr>
          <p:cNvPicPr>
            <a:picLocks noChangeAspect="1"/>
          </p:cNvPicPr>
          <p:nvPr userDrawn="1"/>
        </p:nvPicPr>
        <p:blipFill>
          <a:blip r:embed="rId14">
            <a:extLst>
              <a:ext uri="{28A0092B-C50C-407E-A947-70E740481C1C}">
                <a14:useLocalDpi xmlns:a14="http://schemas.microsoft.com/office/drawing/2010/main" val="0"/>
              </a:ext>
            </a:extLst>
          </a:blip>
          <a:srcRect l="21336" t="30027" r="18766" b="28571"/>
          <a:stretch/>
        </p:blipFill>
        <p:spPr>
          <a:xfrm>
            <a:off x="154063" y="6233009"/>
            <a:ext cx="1732451" cy="477637"/>
          </a:xfrm>
          <a:prstGeom prst="rect">
            <a:avLst/>
          </a:prstGeom>
          <a:ln>
            <a:solidFill>
              <a:schemeClr val="tx1">
                <a:lumMod val="50000"/>
                <a:lumOff val="50000"/>
              </a:schemeClr>
            </a:solidFill>
          </a:ln>
        </p:spPr>
      </p:pic>
    </p:spTree>
    <p:extLst>
      <p:ext uri="{BB962C8B-B14F-4D97-AF65-F5344CB8AC3E}">
        <p14:creationId xmlns:p14="http://schemas.microsoft.com/office/powerpoint/2010/main" val="2535995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6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implicit.harvard.edu/implicit/takeatest.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9591D-47DD-C229-4C0D-59B380EC7536}"/>
              </a:ext>
            </a:extLst>
          </p:cNvPr>
          <p:cNvSpPr>
            <a:spLocks noGrp="1"/>
          </p:cNvSpPr>
          <p:nvPr>
            <p:ph type="ctrTitle"/>
          </p:nvPr>
        </p:nvSpPr>
        <p:spPr>
          <a:xfrm>
            <a:off x="1524000" y="1052098"/>
            <a:ext cx="9144000" cy="2387600"/>
          </a:xfrm>
        </p:spPr>
        <p:txBody>
          <a:bodyPr>
            <a:normAutofit fontScale="90000"/>
          </a:bodyPr>
          <a:lstStyle/>
          <a:p>
            <a:r>
              <a:rPr lang="en-US" dirty="0"/>
              <a:t>Name It to Tame It:</a:t>
            </a:r>
            <a:br>
              <a:rPr lang="en-US" dirty="0"/>
            </a:br>
            <a:r>
              <a:rPr lang="en-US" dirty="0"/>
              <a:t>Overcoming Implicit Bias in Special Education</a:t>
            </a:r>
          </a:p>
        </p:txBody>
      </p:sp>
      <p:sp>
        <p:nvSpPr>
          <p:cNvPr id="3" name="Subtitle 2">
            <a:extLst>
              <a:ext uri="{FF2B5EF4-FFF2-40B4-BE49-F238E27FC236}">
                <a16:creationId xmlns:a16="http://schemas.microsoft.com/office/drawing/2014/main" id="{803E5AF3-EB52-1E19-09B1-6AA11E6046BF}"/>
              </a:ext>
            </a:extLst>
          </p:cNvPr>
          <p:cNvSpPr>
            <a:spLocks noGrp="1"/>
          </p:cNvSpPr>
          <p:nvPr>
            <p:ph type="subTitle" idx="1"/>
          </p:nvPr>
        </p:nvSpPr>
        <p:spPr/>
        <p:txBody>
          <a:bodyPr/>
          <a:lstStyle/>
          <a:p>
            <a:r>
              <a:rPr lang="en-US" dirty="0"/>
              <a:t>Jason A. Harper</a:t>
            </a:r>
          </a:p>
          <a:p>
            <a:r>
              <a:rPr lang="en-US" dirty="0"/>
              <a:t>Harper Conflict Resolution LLC </a:t>
            </a:r>
          </a:p>
        </p:txBody>
      </p:sp>
    </p:spTree>
    <p:extLst>
      <p:ext uri="{BB962C8B-B14F-4D97-AF65-F5344CB8AC3E}">
        <p14:creationId xmlns:p14="http://schemas.microsoft.com/office/powerpoint/2010/main" val="210148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D5AD3-0687-7912-77EF-C1FFB7D07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FD6EC7-CDBA-C4E8-DF34-B00D52280CB6}"/>
              </a:ext>
            </a:extLst>
          </p:cNvPr>
          <p:cNvSpPr>
            <a:spLocks noGrp="1"/>
          </p:cNvSpPr>
          <p:nvPr>
            <p:ph type="title"/>
          </p:nvPr>
        </p:nvSpPr>
        <p:spPr/>
        <p:txBody>
          <a:bodyPr/>
          <a:lstStyle/>
          <a:p>
            <a:r>
              <a:rPr lang="en-US" dirty="0"/>
              <a:t>Implicit Bias Scenario</a:t>
            </a:r>
          </a:p>
        </p:txBody>
      </p:sp>
      <p:sp>
        <p:nvSpPr>
          <p:cNvPr id="3" name="Content Placeholder 2">
            <a:extLst>
              <a:ext uri="{FF2B5EF4-FFF2-40B4-BE49-F238E27FC236}">
                <a16:creationId xmlns:a16="http://schemas.microsoft.com/office/drawing/2014/main" id="{D3C1A05A-5C72-4CE6-E1CB-5D2F03B4E33D}"/>
              </a:ext>
            </a:extLst>
          </p:cNvPr>
          <p:cNvSpPr>
            <a:spLocks noGrp="1"/>
          </p:cNvSpPr>
          <p:nvPr>
            <p:ph idx="1"/>
          </p:nvPr>
        </p:nvSpPr>
        <p:spPr/>
        <p:txBody>
          <a:bodyPr>
            <a:normAutofit fontScale="92500" lnSpcReduction="10000"/>
          </a:bodyPr>
          <a:lstStyle/>
          <a:p>
            <a:r>
              <a:rPr lang="en-US" sz="2800" dirty="0"/>
              <a:t>During group work in her STEM class, Emily often takes charge of technical tasks and prefers to focus on the project rather than socializing. Her teacher, Mr. Grant, interprets her quietness and direct communication style as “rude” or “uncooperative.”</a:t>
            </a:r>
          </a:p>
          <a:p>
            <a:r>
              <a:rPr lang="en-US" sz="2800" dirty="0"/>
              <a:t>When the robotics club is forming teams for a competition, Mr. Grant encourages the boys to lead the engineering tasks and assigns Emily to the “presentation and decoration” roles, saying, “You’re great with details and organization—this will be a good fit for you.”</a:t>
            </a:r>
          </a:p>
          <a:p>
            <a:r>
              <a:rPr lang="en-US" sz="2800" dirty="0"/>
              <a:t>Later, when Emily becomes frustrated that her technical ideas are ignored, she has a brief meltdown due to sensory overload. Mr. Grant interprets it as “emotional immaturity” and suggests that “maybe robotics is too stressful for her.”</a:t>
            </a:r>
          </a:p>
        </p:txBody>
      </p:sp>
    </p:spTree>
    <p:extLst>
      <p:ext uri="{BB962C8B-B14F-4D97-AF65-F5344CB8AC3E}">
        <p14:creationId xmlns:p14="http://schemas.microsoft.com/office/powerpoint/2010/main" val="676189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9C3AA-8BF8-4A65-A124-BB22F896F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BD947-8966-CF93-5087-32586995D88C}"/>
              </a:ext>
            </a:extLst>
          </p:cNvPr>
          <p:cNvSpPr>
            <a:spLocks noGrp="1"/>
          </p:cNvSpPr>
          <p:nvPr>
            <p:ph type="title"/>
          </p:nvPr>
        </p:nvSpPr>
        <p:spPr/>
        <p:txBody>
          <a:bodyPr/>
          <a:lstStyle/>
          <a:p>
            <a:r>
              <a:rPr lang="en-US" dirty="0"/>
              <a:t>Implicit Bias Scenario</a:t>
            </a:r>
          </a:p>
        </p:txBody>
      </p:sp>
      <p:sp>
        <p:nvSpPr>
          <p:cNvPr id="3" name="Content Placeholder 2">
            <a:extLst>
              <a:ext uri="{FF2B5EF4-FFF2-40B4-BE49-F238E27FC236}">
                <a16:creationId xmlns:a16="http://schemas.microsoft.com/office/drawing/2014/main" id="{CDAC4BF0-8088-DCFF-2ABB-6B86FBCF55BD}"/>
              </a:ext>
            </a:extLst>
          </p:cNvPr>
          <p:cNvSpPr>
            <a:spLocks noGrp="1"/>
          </p:cNvSpPr>
          <p:nvPr>
            <p:ph idx="1"/>
          </p:nvPr>
        </p:nvSpPr>
        <p:spPr/>
        <p:txBody>
          <a:bodyPr>
            <a:normAutofit/>
          </a:bodyPr>
          <a:lstStyle/>
          <a:p>
            <a:r>
              <a:rPr lang="en-US" sz="2800" dirty="0"/>
              <a:t>Reflection:</a:t>
            </a:r>
          </a:p>
          <a:p>
            <a:endParaRPr lang="en-US" sz="2800" dirty="0"/>
          </a:p>
          <a:p>
            <a:pPr marL="514350" indent="-514350">
              <a:buFont typeface="+mj-lt"/>
              <a:buAutoNum type="arabicPeriod"/>
            </a:pPr>
            <a:r>
              <a:rPr lang="en-US" sz="2800" dirty="0"/>
              <a:t>What biases appear to be evident in this situation?</a:t>
            </a:r>
          </a:p>
          <a:p>
            <a:pPr marL="514350" indent="-514350">
              <a:buFont typeface="+mj-lt"/>
              <a:buAutoNum type="arabicPeriod"/>
            </a:pPr>
            <a:endParaRPr lang="en-US" sz="2800" dirty="0"/>
          </a:p>
          <a:p>
            <a:pPr marL="514350" indent="-514350">
              <a:buFont typeface="+mj-lt"/>
              <a:buAutoNum type="arabicPeriod"/>
            </a:pPr>
            <a:r>
              <a:rPr lang="en-US" sz="2800" dirty="0"/>
              <a:t>What’s the potential impact on Emily?</a:t>
            </a:r>
          </a:p>
          <a:p>
            <a:pPr marL="514350" indent="-514350">
              <a:buFont typeface="+mj-lt"/>
              <a:buAutoNum type="arabicPeriod"/>
            </a:pPr>
            <a:endParaRPr lang="en-US" sz="2800" dirty="0"/>
          </a:p>
          <a:p>
            <a:pPr marL="514350" indent="-514350">
              <a:buFont typeface="+mj-lt"/>
              <a:buAutoNum type="arabicPeriod"/>
            </a:pPr>
            <a:r>
              <a:rPr lang="en-US" sz="2800" dirty="0"/>
              <a:t>What’s another way to handle the situation?</a:t>
            </a:r>
          </a:p>
        </p:txBody>
      </p:sp>
    </p:spTree>
    <p:extLst>
      <p:ext uri="{BB962C8B-B14F-4D97-AF65-F5344CB8AC3E}">
        <p14:creationId xmlns:p14="http://schemas.microsoft.com/office/powerpoint/2010/main" val="1919468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7C02B-6D1E-B7AF-A979-EF05822A4D9D}"/>
              </a:ext>
            </a:extLst>
          </p:cNvPr>
          <p:cNvSpPr>
            <a:spLocks noGrp="1"/>
          </p:cNvSpPr>
          <p:nvPr>
            <p:ph type="title"/>
          </p:nvPr>
        </p:nvSpPr>
        <p:spPr/>
        <p:txBody>
          <a:bodyPr/>
          <a:lstStyle/>
          <a:p>
            <a:r>
              <a:rPr lang="en-US" dirty="0"/>
              <a:t>Microaggressions</a:t>
            </a:r>
          </a:p>
        </p:txBody>
      </p:sp>
      <p:sp>
        <p:nvSpPr>
          <p:cNvPr id="3" name="Text Placeholder 2">
            <a:extLst>
              <a:ext uri="{FF2B5EF4-FFF2-40B4-BE49-F238E27FC236}">
                <a16:creationId xmlns:a16="http://schemas.microsoft.com/office/drawing/2014/main" id="{02BD14F0-87F2-712D-DB05-303E52ACB23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84701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1CD86-72EA-BBF4-74D7-72AA0A520741}"/>
              </a:ext>
            </a:extLst>
          </p:cNvPr>
          <p:cNvSpPr>
            <a:spLocks noGrp="1"/>
          </p:cNvSpPr>
          <p:nvPr>
            <p:ph type="title"/>
          </p:nvPr>
        </p:nvSpPr>
        <p:spPr/>
        <p:txBody>
          <a:bodyPr/>
          <a:lstStyle/>
          <a:p>
            <a:r>
              <a:rPr lang="en-US" altLang="en-US" b="0" kern="0" dirty="0"/>
              <a:t>It’s All in the Family: Microaggressions</a:t>
            </a:r>
            <a:endParaRPr lang="en-US" dirty="0"/>
          </a:p>
        </p:txBody>
      </p:sp>
      <p:sp>
        <p:nvSpPr>
          <p:cNvPr id="3" name="Content Placeholder 2">
            <a:extLst>
              <a:ext uri="{FF2B5EF4-FFF2-40B4-BE49-F238E27FC236}">
                <a16:creationId xmlns:a16="http://schemas.microsoft.com/office/drawing/2014/main" id="{1801117A-007F-B877-85F7-C62E08D08C49}"/>
              </a:ext>
            </a:extLst>
          </p:cNvPr>
          <p:cNvSpPr>
            <a:spLocks noGrp="1"/>
          </p:cNvSpPr>
          <p:nvPr>
            <p:ph idx="1"/>
          </p:nvPr>
        </p:nvSpPr>
        <p:spPr/>
        <p:txBody>
          <a:bodyPr>
            <a:noAutofit/>
          </a:bodyPr>
          <a:lstStyle/>
          <a:p>
            <a:pPr>
              <a:buFont typeface="Wingdings" pitchFamily="2" charset="2"/>
              <a:buChar char="§"/>
              <a:defRPr/>
            </a:pPr>
            <a:r>
              <a:rPr lang="en-US" sz="2800" dirty="0">
                <a:solidFill>
                  <a:srgbClr val="404040"/>
                </a:solidFill>
                <a:sym typeface="Georgia"/>
              </a:rPr>
              <a:t>Everyday verbal, non-verbal, and environmental slights, snubs, or insults, whether intentional or unintentional, which communicate hostile, derogatory, or negative messages to target persons based solely on their marginalized group membership.</a:t>
            </a:r>
            <a:endParaRPr lang="en-US" altLang="en-US" sz="2800" kern="0" dirty="0">
              <a:solidFill>
                <a:srgbClr val="545454"/>
              </a:solidFill>
            </a:endParaRPr>
          </a:p>
          <a:p>
            <a:pPr marL="914400" lvl="3">
              <a:spcAft>
                <a:spcPts val="1600"/>
              </a:spcAft>
              <a:buFont typeface="Wingdings" pitchFamily="2" charset="2"/>
              <a:buChar char="§"/>
            </a:pPr>
            <a:r>
              <a:rPr lang="en-US" sz="2800" dirty="0">
                <a:solidFill>
                  <a:srgbClr val="404040"/>
                </a:solidFill>
                <a:sym typeface="Georgia"/>
              </a:rPr>
              <a:t>Bias in behavioral form</a:t>
            </a:r>
          </a:p>
          <a:p>
            <a:pPr marL="914400" lvl="3">
              <a:spcAft>
                <a:spcPts val="1600"/>
              </a:spcAft>
              <a:buFont typeface="Wingdings" pitchFamily="2" charset="2"/>
              <a:buChar char="§"/>
            </a:pPr>
            <a:r>
              <a:rPr lang="en-US" sz="2800" dirty="0">
                <a:solidFill>
                  <a:srgbClr val="404040"/>
                </a:solidFill>
                <a:sym typeface="Georgia"/>
              </a:rPr>
              <a:t>Can be verbal: “You don’t sound black.”</a:t>
            </a:r>
          </a:p>
          <a:p>
            <a:pPr marL="914400" lvl="3">
              <a:spcAft>
                <a:spcPts val="1600"/>
              </a:spcAft>
              <a:buFont typeface="Wingdings" pitchFamily="2" charset="2"/>
              <a:buChar char="§"/>
            </a:pPr>
            <a:r>
              <a:rPr lang="en-US" sz="2800" dirty="0">
                <a:solidFill>
                  <a:srgbClr val="404040"/>
                </a:solidFill>
                <a:sym typeface="Georgia"/>
              </a:rPr>
              <a:t>Non-verbal: Being ignored, being followed in the store, clutching purse</a:t>
            </a:r>
          </a:p>
          <a:p>
            <a:pPr marL="914400" lvl="3">
              <a:spcAft>
                <a:spcPts val="1600"/>
              </a:spcAft>
              <a:buFont typeface="Wingdings" pitchFamily="2" charset="2"/>
              <a:buChar char="§"/>
            </a:pPr>
            <a:r>
              <a:rPr lang="en-US" sz="2800" dirty="0">
                <a:solidFill>
                  <a:srgbClr val="404040"/>
                </a:solidFill>
                <a:sym typeface="Georgia"/>
              </a:rPr>
              <a:t>Environmental: Mascots, seating in class, flags, statues</a:t>
            </a:r>
            <a:endParaRPr lang="en-US" sz="2800" dirty="0"/>
          </a:p>
        </p:txBody>
      </p:sp>
    </p:spTree>
    <p:extLst>
      <p:ext uri="{BB962C8B-B14F-4D97-AF65-F5344CB8AC3E}">
        <p14:creationId xmlns:p14="http://schemas.microsoft.com/office/powerpoint/2010/main" val="3684985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ECD93-8612-6A15-7F87-55AE9BB48569}"/>
              </a:ext>
            </a:extLst>
          </p:cNvPr>
          <p:cNvSpPr>
            <a:spLocks noGrp="1"/>
          </p:cNvSpPr>
          <p:nvPr>
            <p:ph type="title"/>
          </p:nvPr>
        </p:nvSpPr>
        <p:spPr/>
        <p:txBody>
          <a:bodyPr/>
          <a:lstStyle/>
          <a:p>
            <a:pPr algn="ctr"/>
            <a:r>
              <a:rPr lang="en-US" dirty="0"/>
              <a:t>Microaggressions</a:t>
            </a:r>
          </a:p>
        </p:txBody>
      </p:sp>
      <p:sp>
        <p:nvSpPr>
          <p:cNvPr id="3" name="Content Placeholder 2">
            <a:extLst>
              <a:ext uri="{FF2B5EF4-FFF2-40B4-BE49-F238E27FC236}">
                <a16:creationId xmlns:a16="http://schemas.microsoft.com/office/drawing/2014/main" id="{5A6E867C-EAF1-F84A-9FF5-7B22986FC8FB}"/>
              </a:ext>
            </a:extLst>
          </p:cNvPr>
          <p:cNvSpPr>
            <a:spLocks noGrp="1"/>
          </p:cNvSpPr>
          <p:nvPr>
            <p:ph idx="1"/>
          </p:nvPr>
        </p:nvSpPr>
        <p:spPr>
          <a:xfrm>
            <a:off x="399495" y="1681759"/>
            <a:ext cx="10901868" cy="4419237"/>
          </a:xfrm>
        </p:spPr>
        <p:txBody>
          <a:bodyPr>
            <a:noAutofit/>
          </a:bodyPr>
          <a:lstStyle/>
          <a:p>
            <a:pPr>
              <a:buFont typeface="Wingdings" pitchFamily="2" charset="2"/>
              <a:buChar char="§"/>
            </a:pPr>
            <a:r>
              <a:rPr lang="en-US" sz="2400" b="0" dirty="0"/>
              <a:t>Can represent unconscious and ingrained beliefs and attitudes</a:t>
            </a:r>
          </a:p>
          <a:p>
            <a:pPr>
              <a:buFont typeface="Wingdings" pitchFamily="2" charset="2"/>
              <a:buChar char="§"/>
            </a:pPr>
            <a:r>
              <a:rPr lang="en-US" sz="2400" b="0" dirty="0"/>
              <a:t>More likely to occur when people pretend to not notice differences</a:t>
            </a:r>
          </a:p>
          <a:p>
            <a:pPr>
              <a:buFont typeface="Wingdings" pitchFamily="2" charset="2"/>
              <a:buChar char="§"/>
            </a:pPr>
            <a:r>
              <a:rPr lang="en-US" sz="2400" b="0" dirty="0"/>
              <a:t>Active manifestations and/or a reflection on our worldviews of inclusion/exclusion, superiority/inferiority, normality/abnormality, and desirability/undesirability.</a:t>
            </a:r>
          </a:p>
          <a:p>
            <a:pPr marL="0" indent="0">
              <a:buNone/>
            </a:pPr>
            <a:endParaRPr lang="en-US" sz="2400" b="0" dirty="0"/>
          </a:p>
          <a:p>
            <a:pPr>
              <a:buFont typeface="Wingdings" pitchFamily="2" charset="2"/>
              <a:buChar char="§"/>
            </a:pPr>
            <a:r>
              <a:rPr lang="en-US" sz="2400" b="0" dirty="0"/>
              <a:t>Most frequently occurs with marginalized groups:</a:t>
            </a:r>
          </a:p>
          <a:p>
            <a:pPr lvl="2">
              <a:buFont typeface="Wingdings" pitchFamily="2" charset="2"/>
              <a:buChar char="§"/>
            </a:pPr>
            <a:r>
              <a:rPr lang="en-US" sz="2400" dirty="0"/>
              <a:t>Race</a:t>
            </a:r>
          </a:p>
          <a:p>
            <a:pPr lvl="2">
              <a:buFont typeface="Wingdings" pitchFamily="2" charset="2"/>
              <a:buChar char="§"/>
            </a:pPr>
            <a:r>
              <a:rPr lang="en-US" sz="2400" dirty="0"/>
              <a:t>Gender</a:t>
            </a:r>
          </a:p>
          <a:p>
            <a:pPr lvl="2">
              <a:buFont typeface="Wingdings" pitchFamily="2" charset="2"/>
              <a:buChar char="§"/>
            </a:pPr>
            <a:r>
              <a:rPr lang="en-US" sz="2400" dirty="0"/>
              <a:t>Sexual orientation</a:t>
            </a:r>
          </a:p>
          <a:p>
            <a:pPr lvl="2">
              <a:buFont typeface="Wingdings" pitchFamily="2" charset="2"/>
              <a:buChar char="§"/>
            </a:pPr>
            <a:r>
              <a:rPr lang="en-US" sz="2400" dirty="0"/>
              <a:t>Abilities</a:t>
            </a:r>
          </a:p>
        </p:txBody>
      </p:sp>
    </p:spTree>
    <p:extLst>
      <p:ext uri="{BB962C8B-B14F-4D97-AF65-F5344CB8AC3E}">
        <p14:creationId xmlns:p14="http://schemas.microsoft.com/office/powerpoint/2010/main" val="2307958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C0EBC-0A3B-EA16-BC6E-82BB2D32D1BB}"/>
              </a:ext>
            </a:extLst>
          </p:cNvPr>
          <p:cNvSpPr>
            <a:spLocks noGrp="1"/>
          </p:cNvSpPr>
          <p:nvPr>
            <p:ph type="title"/>
          </p:nvPr>
        </p:nvSpPr>
        <p:spPr/>
        <p:txBody>
          <a:bodyPr/>
          <a:lstStyle/>
          <a:p>
            <a:pPr algn="ctr"/>
            <a:r>
              <a:rPr lang="en-US" dirty="0"/>
              <a:t>Impact of Microaggressions</a:t>
            </a:r>
          </a:p>
        </p:txBody>
      </p:sp>
      <p:sp>
        <p:nvSpPr>
          <p:cNvPr id="3" name="Content Placeholder 2">
            <a:extLst>
              <a:ext uri="{FF2B5EF4-FFF2-40B4-BE49-F238E27FC236}">
                <a16:creationId xmlns:a16="http://schemas.microsoft.com/office/drawing/2014/main" id="{7BC380DE-E866-F7F7-5CE3-A1FC108D9804}"/>
              </a:ext>
            </a:extLst>
          </p:cNvPr>
          <p:cNvSpPr>
            <a:spLocks noGrp="1"/>
          </p:cNvSpPr>
          <p:nvPr>
            <p:ph idx="1"/>
          </p:nvPr>
        </p:nvSpPr>
        <p:spPr/>
        <p:txBody>
          <a:bodyPr>
            <a:normAutofit/>
          </a:bodyPr>
          <a:lstStyle/>
          <a:p>
            <a:pPr>
              <a:buFont typeface="Wingdings" pitchFamily="2" charset="2"/>
              <a:buChar char="§"/>
            </a:pPr>
            <a:r>
              <a:rPr lang="en-US" sz="2800" dirty="0">
                <a:solidFill>
                  <a:srgbClr val="404040"/>
                </a:solidFill>
              </a:rPr>
              <a:t>Any one microaggression alone may be minimally impactful. But their cumulative nature can have detrimental consequences.</a:t>
            </a:r>
          </a:p>
          <a:p>
            <a:pPr lvl="1">
              <a:buFont typeface="Wingdings" pitchFamily="2" charset="2"/>
              <a:buChar char="§"/>
            </a:pPr>
            <a:r>
              <a:rPr lang="en-US" sz="2800" dirty="0">
                <a:solidFill>
                  <a:srgbClr val="404040"/>
                </a:solidFill>
              </a:rPr>
              <a:t>Physical Effects: Exposure to chronic stressors lowers immune system</a:t>
            </a:r>
          </a:p>
          <a:p>
            <a:pPr lvl="1">
              <a:buFont typeface="Wingdings" pitchFamily="2" charset="2"/>
              <a:buChar char="§"/>
            </a:pPr>
            <a:r>
              <a:rPr lang="en-US" sz="2800" dirty="0">
                <a:solidFill>
                  <a:srgbClr val="404040"/>
                </a:solidFill>
              </a:rPr>
              <a:t>Cognitive Effects: Stereotype threat</a:t>
            </a:r>
          </a:p>
          <a:p>
            <a:pPr lvl="1">
              <a:buFont typeface="Wingdings" pitchFamily="2" charset="2"/>
              <a:buChar char="§"/>
            </a:pPr>
            <a:r>
              <a:rPr lang="en-US" sz="2800" dirty="0">
                <a:solidFill>
                  <a:srgbClr val="404040"/>
                </a:solidFill>
              </a:rPr>
              <a:t>Emotional Effects: Depression, anxiety, anger, etc.</a:t>
            </a:r>
          </a:p>
          <a:p>
            <a:pPr lvl="1">
              <a:buFont typeface="Wingdings" pitchFamily="2" charset="2"/>
              <a:buChar char="§"/>
            </a:pPr>
            <a:r>
              <a:rPr lang="en-US" sz="2800" dirty="0">
                <a:solidFill>
                  <a:srgbClr val="404040"/>
                </a:solidFill>
              </a:rPr>
              <a:t>Behavioral Effects: Hypervigilance, skepticism, disengagement, etc.</a:t>
            </a:r>
          </a:p>
        </p:txBody>
      </p:sp>
    </p:spTree>
    <p:extLst>
      <p:ext uri="{BB962C8B-B14F-4D97-AF65-F5344CB8AC3E}">
        <p14:creationId xmlns:p14="http://schemas.microsoft.com/office/powerpoint/2010/main" val="3316658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71FDB-60EE-D8F9-6A09-5874F6E9ED43}"/>
              </a:ext>
            </a:extLst>
          </p:cNvPr>
          <p:cNvSpPr>
            <a:spLocks noGrp="1"/>
          </p:cNvSpPr>
          <p:nvPr>
            <p:ph type="title"/>
          </p:nvPr>
        </p:nvSpPr>
        <p:spPr/>
        <p:txBody>
          <a:bodyPr/>
          <a:lstStyle/>
          <a:p>
            <a:pPr algn="ctr"/>
            <a:r>
              <a:rPr lang="en-US" dirty="0"/>
              <a:t>Erosion of Trust</a:t>
            </a:r>
          </a:p>
        </p:txBody>
      </p:sp>
      <p:sp>
        <p:nvSpPr>
          <p:cNvPr id="3" name="Content Placeholder 2">
            <a:extLst>
              <a:ext uri="{FF2B5EF4-FFF2-40B4-BE49-F238E27FC236}">
                <a16:creationId xmlns:a16="http://schemas.microsoft.com/office/drawing/2014/main" id="{1E9FB77D-7ADB-483A-AF9F-61640D91A6E3}"/>
              </a:ext>
            </a:extLst>
          </p:cNvPr>
          <p:cNvSpPr>
            <a:spLocks noGrp="1"/>
          </p:cNvSpPr>
          <p:nvPr>
            <p:ph idx="1"/>
          </p:nvPr>
        </p:nvSpPr>
        <p:spPr/>
        <p:txBody>
          <a:bodyPr/>
          <a:lstStyle/>
          <a:p>
            <a:pPr marL="0" indent="0" fontAlgn="base">
              <a:buNone/>
            </a:pPr>
            <a:r>
              <a:rPr lang="en-US" sz="2800" dirty="0"/>
              <a:t>In the context of special education:  </a:t>
            </a:r>
          </a:p>
          <a:p>
            <a:pPr marL="0" indent="0" fontAlgn="base">
              <a:spcAft>
                <a:spcPts val="1200"/>
              </a:spcAft>
              <a:buNone/>
            </a:pPr>
            <a:br>
              <a:rPr lang="en-US" sz="2800" dirty="0"/>
            </a:br>
            <a:r>
              <a:rPr lang="en-US" sz="2800" dirty="0"/>
              <a:t>When a microaggression occurs, it can slowly erode trust and pick away at a relationship that is important to maintain. Special education is </a:t>
            </a:r>
            <a:r>
              <a:rPr lang="en-US" sz="2800" i="1" dirty="0"/>
              <a:t>relationship-oriented</a:t>
            </a:r>
            <a:r>
              <a:rPr lang="en-US" sz="2800" dirty="0"/>
              <a:t>.</a:t>
            </a:r>
          </a:p>
          <a:p>
            <a:pPr lvl="2">
              <a:buFont typeface="Wingdings" pitchFamily="2" charset="2"/>
              <a:buChar char="§"/>
            </a:pPr>
            <a:r>
              <a:rPr lang="en-US" dirty="0"/>
              <a:t>IEP meeting or the parent-teacher conference</a:t>
            </a:r>
          </a:p>
          <a:p>
            <a:pPr lvl="2">
              <a:buFont typeface="Wingdings" pitchFamily="2" charset="2"/>
              <a:buChar char="§"/>
            </a:pPr>
            <a:r>
              <a:rPr lang="en-US" dirty="0"/>
              <a:t>Conversations with family </a:t>
            </a:r>
          </a:p>
          <a:p>
            <a:pPr lvl="2">
              <a:buFont typeface="Wingdings" pitchFamily="2" charset="2"/>
              <a:buChar char="§"/>
            </a:pPr>
            <a:r>
              <a:rPr lang="en-US" dirty="0"/>
              <a:t>Mediation</a:t>
            </a:r>
          </a:p>
          <a:p>
            <a:endParaRPr lang="en-US" dirty="0"/>
          </a:p>
        </p:txBody>
      </p:sp>
    </p:spTree>
    <p:extLst>
      <p:ext uri="{BB962C8B-B14F-4D97-AF65-F5344CB8AC3E}">
        <p14:creationId xmlns:p14="http://schemas.microsoft.com/office/powerpoint/2010/main" val="2307120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EDD48-86DB-230A-845C-01BD880D3835}"/>
              </a:ext>
            </a:extLst>
          </p:cNvPr>
          <p:cNvSpPr>
            <a:spLocks noGrp="1"/>
          </p:cNvSpPr>
          <p:nvPr>
            <p:ph type="title"/>
          </p:nvPr>
        </p:nvSpPr>
        <p:spPr/>
        <p:txBody>
          <a:bodyPr/>
          <a:lstStyle/>
          <a:p>
            <a:r>
              <a:rPr lang="en-US" dirty="0"/>
              <a:t>Microaggression: Race</a:t>
            </a:r>
          </a:p>
        </p:txBody>
      </p:sp>
      <p:sp>
        <p:nvSpPr>
          <p:cNvPr id="3" name="Content Placeholder 2">
            <a:extLst>
              <a:ext uri="{FF2B5EF4-FFF2-40B4-BE49-F238E27FC236}">
                <a16:creationId xmlns:a16="http://schemas.microsoft.com/office/drawing/2014/main" id="{B63C91D8-4FE5-E83E-D8D7-84B31D0CA8B7}"/>
              </a:ext>
            </a:extLst>
          </p:cNvPr>
          <p:cNvSpPr>
            <a:spLocks noGrp="1"/>
          </p:cNvSpPr>
          <p:nvPr>
            <p:ph idx="1"/>
          </p:nvPr>
        </p:nvSpPr>
        <p:spPr>
          <a:xfrm>
            <a:off x="399495" y="1681759"/>
            <a:ext cx="10901868" cy="4479197"/>
          </a:xfrm>
        </p:spPr>
        <p:txBody>
          <a:bodyPr>
            <a:noAutofit/>
          </a:bodyPr>
          <a:lstStyle/>
          <a:p>
            <a:pPr>
              <a:buFont typeface="Wingdings" pitchFamily="2" charset="2"/>
              <a:buChar char="§"/>
            </a:pPr>
            <a:r>
              <a:rPr lang="en-US" sz="2400" dirty="0"/>
              <a:t>A consequence of individual racism, systemic racism, </a:t>
            </a:r>
            <a:br>
              <a:rPr lang="en-US" sz="2400" dirty="0"/>
            </a:br>
            <a:r>
              <a:rPr lang="en-US" sz="2400" dirty="0"/>
              <a:t>and cultural racism.</a:t>
            </a:r>
          </a:p>
          <a:p>
            <a:pPr>
              <a:buFont typeface="Wingdings" pitchFamily="2" charset="2"/>
              <a:buChar char="§"/>
            </a:pPr>
            <a:endParaRPr lang="en-US" sz="2400" dirty="0"/>
          </a:p>
          <a:p>
            <a:pPr>
              <a:spcBef>
                <a:spcPts val="0"/>
              </a:spcBef>
              <a:buFont typeface="Wingdings" pitchFamily="2" charset="2"/>
              <a:buChar char="§"/>
            </a:pPr>
            <a:r>
              <a:rPr lang="en-US" sz="2400" dirty="0"/>
              <a:t>Generally occurs below the level of awareness of well-intentioned people. However, the meta-messages (message within the message) present a subtle act of exclusion.</a:t>
            </a:r>
          </a:p>
          <a:p>
            <a:pPr marL="400050" lvl="1" indent="0">
              <a:spcBef>
                <a:spcPts val="0"/>
              </a:spcBef>
              <a:buNone/>
            </a:pPr>
            <a:r>
              <a:rPr lang="en-US" sz="2400" dirty="0"/>
              <a:t>	</a:t>
            </a:r>
            <a:br>
              <a:rPr lang="en-US" sz="2400" dirty="0"/>
            </a:br>
            <a:r>
              <a:rPr lang="en-US" sz="2400" dirty="0"/>
              <a:t>Examples:</a:t>
            </a:r>
          </a:p>
          <a:p>
            <a:pPr lvl="2">
              <a:buFont typeface="Wingdings" pitchFamily="2" charset="2"/>
              <a:buChar char="§"/>
            </a:pPr>
            <a:r>
              <a:rPr lang="en-US" sz="2400" dirty="0"/>
              <a:t>”You’re one of the good ones.”</a:t>
            </a:r>
          </a:p>
          <a:p>
            <a:pPr lvl="2">
              <a:buFont typeface="Wingdings" pitchFamily="2" charset="2"/>
              <a:buChar char="§"/>
            </a:pPr>
            <a:r>
              <a:rPr lang="en-US" sz="2400" dirty="0"/>
              <a:t>“Oh, I know how y’all are! I have several Black friends.”</a:t>
            </a:r>
          </a:p>
          <a:p>
            <a:pPr lvl="2">
              <a:buFont typeface="Wingdings" pitchFamily="2" charset="2"/>
              <a:buChar char="§"/>
            </a:pPr>
            <a:r>
              <a:rPr lang="en-US" sz="2400" dirty="0"/>
              <a:t>“Why do you have to be so loud/animated?”</a:t>
            </a:r>
          </a:p>
          <a:p>
            <a:pPr lvl="2">
              <a:buFont typeface="Wingdings" pitchFamily="2" charset="2"/>
              <a:buChar char="§"/>
            </a:pPr>
            <a:r>
              <a:rPr lang="en-US" sz="2400" dirty="0"/>
              <a:t>________________________</a:t>
            </a:r>
          </a:p>
        </p:txBody>
      </p:sp>
    </p:spTree>
    <p:extLst>
      <p:ext uri="{BB962C8B-B14F-4D97-AF65-F5344CB8AC3E}">
        <p14:creationId xmlns:p14="http://schemas.microsoft.com/office/powerpoint/2010/main" val="2901797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00AD-809C-0B78-6150-B72856391433}"/>
              </a:ext>
            </a:extLst>
          </p:cNvPr>
          <p:cNvSpPr>
            <a:spLocks noGrp="1"/>
          </p:cNvSpPr>
          <p:nvPr>
            <p:ph type="title"/>
          </p:nvPr>
        </p:nvSpPr>
        <p:spPr/>
        <p:txBody>
          <a:bodyPr/>
          <a:lstStyle/>
          <a:p>
            <a:pPr algn="ctr"/>
            <a:r>
              <a:rPr lang="en-US" dirty="0"/>
              <a:t>Microaggressions: Gender</a:t>
            </a:r>
          </a:p>
        </p:txBody>
      </p:sp>
      <p:sp>
        <p:nvSpPr>
          <p:cNvPr id="3" name="Content Placeholder 2">
            <a:extLst>
              <a:ext uri="{FF2B5EF4-FFF2-40B4-BE49-F238E27FC236}">
                <a16:creationId xmlns:a16="http://schemas.microsoft.com/office/drawing/2014/main" id="{E84E93A2-CD4A-DF04-2CBF-78A65FB7E6BC}"/>
              </a:ext>
            </a:extLst>
          </p:cNvPr>
          <p:cNvSpPr>
            <a:spLocks noGrp="1"/>
          </p:cNvSpPr>
          <p:nvPr>
            <p:ph idx="1"/>
          </p:nvPr>
        </p:nvSpPr>
        <p:spPr>
          <a:xfrm>
            <a:off x="399495" y="1681760"/>
            <a:ext cx="10901868" cy="4539158"/>
          </a:xfrm>
        </p:spPr>
        <p:txBody>
          <a:bodyPr>
            <a:noAutofit/>
          </a:bodyPr>
          <a:lstStyle/>
          <a:p>
            <a:pPr>
              <a:buFont typeface="Wingdings" pitchFamily="2" charset="2"/>
              <a:buChar char="§"/>
            </a:pPr>
            <a:r>
              <a:rPr lang="en-US" sz="2400" dirty="0"/>
              <a:t>Theories of sexism take both overt and covert forms.</a:t>
            </a:r>
          </a:p>
          <a:p>
            <a:pPr lvl="1">
              <a:buFont typeface="Wingdings" pitchFamily="2" charset="2"/>
              <a:buChar char="§"/>
            </a:pPr>
            <a:r>
              <a:rPr lang="en-US" sz="2400" dirty="0"/>
              <a:t>Hostile: Shows like “The Handmaid’s Tale” and “Mad Men” displaying the perceived inherent superiority of men</a:t>
            </a:r>
          </a:p>
          <a:p>
            <a:pPr lvl="1">
              <a:buFont typeface="Wingdings" pitchFamily="2" charset="2"/>
              <a:buChar char="§"/>
            </a:pPr>
            <a:r>
              <a:rPr lang="en-US" sz="2400" dirty="0"/>
              <a:t>Covert: Known as benevolent sexism, which refers to chivalrous expressions of male superiority. Refers to restricting women’s roles and perpetuates male dominance through stereotypic views of women (nurturing, deserving of men’s protection, etc.)</a:t>
            </a:r>
          </a:p>
          <a:p>
            <a:pPr>
              <a:buFont typeface="Wingdings" pitchFamily="2" charset="2"/>
              <a:buChar char="§"/>
            </a:pPr>
            <a:r>
              <a:rPr lang="en-US" sz="2400" dirty="0"/>
              <a:t>Examples:</a:t>
            </a:r>
          </a:p>
          <a:p>
            <a:pPr lvl="1">
              <a:buFont typeface="Wingdings" pitchFamily="2" charset="2"/>
              <a:buChar char="§"/>
            </a:pPr>
            <a:r>
              <a:rPr lang="en-US" sz="2400" dirty="0"/>
              <a:t>Having competence or seniority questioned</a:t>
            </a:r>
          </a:p>
          <a:p>
            <a:pPr lvl="1">
              <a:buFont typeface="Wingdings" pitchFamily="2" charset="2"/>
              <a:buChar char="§"/>
            </a:pPr>
            <a:r>
              <a:rPr lang="en-US" sz="2400" dirty="0"/>
              <a:t>Having men restate ideas and get credit for it</a:t>
            </a:r>
          </a:p>
          <a:p>
            <a:pPr lvl="1">
              <a:buFont typeface="Wingdings" pitchFamily="2" charset="2"/>
              <a:buChar char="§"/>
            </a:pPr>
            <a:r>
              <a:rPr lang="en-US" sz="2400" dirty="0"/>
              <a:t>Being told to dress/present themselves a certain way (professionalism)</a:t>
            </a:r>
          </a:p>
          <a:p>
            <a:pPr lvl="1">
              <a:buFont typeface="Wingdings" pitchFamily="2" charset="2"/>
              <a:buChar char="§"/>
            </a:pPr>
            <a:r>
              <a:rPr lang="en-US" sz="2400" dirty="0"/>
              <a:t>_______________________________</a:t>
            </a:r>
            <a:endParaRPr lang="en-US" sz="2400" dirty="0">
              <a:solidFill>
                <a:srgbClr val="404040"/>
              </a:solidFill>
              <a:sym typeface="Georgia"/>
            </a:endParaRPr>
          </a:p>
        </p:txBody>
      </p:sp>
    </p:spTree>
    <p:extLst>
      <p:ext uri="{BB962C8B-B14F-4D97-AF65-F5344CB8AC3E}">
        <p14:creationId xmlns:p14="http://schemas.microsoft.com/office/powerpoint/2010/main" val="1099905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5C25B-AA32-AF34-A4AD-856F19F77558}"/>
              </a:ext>
            </a:extLst>
          </p:cNvPr>
          <p:cNvSpPr>
            <a:spLocks noGrp="1"/>
          </p:cNvSpPr>
          <p:nvPr>
            <p:ph type="title"/>
          </p:nvPr>
        </p:nvSpPr>
        <p:spPr/>
        <p:txBody>
          <a:bodyPr/>
          <a:lstStyle/>
          <a:p>
            <a:pPr algn="ctr"/>
            <a:r>
              <a:rPr lang="en-US" dirty="0"/>
              <a:t>Microaggressions: Sexual Orientation</a:t>
            </a:r>
          </a:p>
        </p:txBody>
      </p:sp>
      <p:sp>
        <p:nvSpPr>
          <p:cNvPr id="3" name="Content Placeholder 2">
            <a:extLst>
              <a:ext uri="{FF2B5EF4-FFF2-40B4-BE49-F238E27FC236}">
                <a16:creationId xmlns:a16="http://schemas.microsoft.com/office/drawing/2014/main" id="{42C42E95-CD5C-5426-B7B1-F06B3C460043}"/>
              </a:ext>
            </a:extLst>
          </p:cNvPr>
          <p:cNvSpPr>
            <a:spLocks noGrp="1"/>
          </p:cNvSpPr>
          <p:nvPr>
            <p:ph idx="1"/>
          </p:nvPr>
        </p:nvSpPr>
        <p:spPr>
          <a:xfrm>
            <a:off x="399495" y="1681759"/>
            <a:ext cx="10901868" cy="4449217"/>
          </a:xfrm>
        </p:spPr>
        <p:txBody>
          <a:bodyPr>
            <a:noAutofit/>
          </a:bodyPr>
          <a:lstStyle/>
          <a:p>
            <a:pPr>
              <a:buFont typeface="Wingdings" pitchFamily="2" charset="2"/>
              <a:buChar char="§"/>
            </a:pPr>
            <a:r>
              <a:rPr lang="en-US" sz="2400" dirty="0"/>
              <a:t>Refers to “sexual prejudice” in describing the society’s negative stance toward anything that is not heterosexual.</a:t>
            </a:r>
          </a:p>
          <a:p>
            <a:pPr>
              <a:spcAft>
                <a:spcPts val="1200"/>
              </a:spcAft>
              <a:buFont typeface="Wingdings" pitchFamily="2" charset="2"/>
              <a:buChar char="§"/>
            </a:pPr>
            <a:r>
              <a:rPr lang="en-US" sz="2400" dirty="0"/>
              <a:t>Serves to denigrate sexual minority identity, behavior, and communities.</a:t>
            </a:r>
          </a:p>
          <a:p>
            <a:pPr>
              <a:buFont typeface="Wingdings" pitchFamily="2" charset="2"/>
              <a:buChar char="§"/>
            </a:pPr>
            <a:r>
              <a:rPr lang="en-US" sz="2400" dirty="0"/>
              <a:t>Common Examples:</a:t>
            </a:r>
          </a:p>
          <a:p>
            <a:pPr lvl="1">
              <a:buFont typeface="Wingdings" pitchFamily="2" charset="2"/>
              <a:buChar char="§"/>
            </a:pPr>
            <a:r>
              <a:rPr lang="en-US" sz="2400" dirty="0"/>
              <a:t>Gay students being made to feel uncomfortable when fellow classmates describe silly or stupid behavior as “gay”</a:t>
            </a:r>
          </a:p>
          <a:p>
            <a:pPr lvl="1">
              <a:buFont typeface="Wingdings" pitchFamily="2" charset="2"/>
              <a:buChar char="§"/>
            </a:pPr>
            <a:r>
              <a:rPr lang="en-US" sz="2400" dirty="0"/>
              <a:t>Reassertion of heterosexual masculinity by saying “I love you, no homo” or “This test is long. Pause.”</a:t>
            </a:r>
          </a:p>
          <a:p>
            <a:pPr lvl="1">
              <a:buFont typeface="Wingdings" pitchFamily="2" charset="2"/>
              <a:buChar char="§"/>
            </a:pPr>
            <a:r>
              <a:rPr lang="en-US" sz="2400" dirty="0"/>
              <a:t>Equating homosexuality to other forms of affection such as: “Oh, you’re into women? That’s cool. I had a client who was into dogs.”</a:t>
            </a:r>
          </a:p>
          <a:p>
            <a:pPr lvl="1">
              <a:buFont typeface="Wingdings" pitchFamily="2" charset="2"/>
              <a:buChar char="§"/>
            </a:pPr>
            <a:r>
              <a:rPr lang="en-US" sz="2400" dirty="0"/>
              <a:t>_____________________________</a:t>
            </a:r>
          </a:p>
        </p:txBody>
      </p:sp>
    </p:spTree>
    <p:extLst>
      <p:ext uri="{BB962C8B-B14F-4D97-AF65-F5344CB8AC3E}">
        <p14:creationId xmlns:p14="http://schemas.microsoft.com/office/powerpoint/2010/main" val="135705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34823C-8B93-D130-1302-7C1DA88465AC}"/>
              </a:ext>
            </a:extLst>
          </p:cNvPr>
          <p:cNvSpPr>
            <a:spLocks noGrp="1"/>
          </p:cNvSpPr>
          <p:nvPr>
            <p:ph type="title"/>
          </p:nvPr>
        </p:nvSpPr>
        <p:spPr>
          <a:xfrm>
            <a:off x="2065866" y="194939"/>
            <a:ext cx="9114323" cy="1325563"/>
          </a:xfrm>
        </p:spPr>
        <p:txBody>
          <a:bodyPr/>
          <a:lstStyle/>
          <a:p>
            <a:pPr algn="ctr"/>
            <a:r>
              <a:rPr lang="en-US" dirty="0"/>
              <a:t>Agenda</a:t>
            </a:r>
          </a:p>
        </p:txBody>
      </p:sp>
      <p:sp>
        <p:nvSpPr>
          <p:cNvPr id="5" name="Content Placeholder 4">
            <a:extLst>
              <a:ext uri="{FF2B5EF4-FFF2-40B4-BE49-F238E27FC236}">
                <a16:creationId xmlns:a16="http://schemas.microsoft.com/office/drawing/2014/main" id="{0748FC6E-32AD-204F-DC6F-9E1E2F65D57B}"/>
              </a:ext>
            </a:extLst>
          </p:cNvPr>
          <p:cNvSpPr>
            <a:spLocks noGrp="1"/>
          </p:cNvSpPr>
          <p:nvPr>
            <p:ph idx="1"/>
          </p:nvPr>
        </p:nvSpPr>
        <p:spPr/>
        <p:txBody>
          <a:bodyPr>
            <a:normAutofit/>
          </a:bodyPr>
          <a:lstStyle/>
          <a:p>
            <a:pPr marL="742950" indent="-742950">
              <a:buFont typeface="+mj-lt"/>
              <a:buAutoNum type="arabicPeriod"/>
            </a:pPr>
            <a:r>
              <a:rPr lang="en-US" sz="2800" dirty="0"/>
              <a:t>Identify implicit bias and its effect on instruction, student assessment, and discipline</a:t>
            </a:r>
          </a:p>
          <a:p>
            <a:pPr marL="742950" indent="-742950">
              <a:buFont typeface="+mj-lt"/>
              <a:buAutoNum type="arabicPeriod"/>
            </a:pPr>
            <a:endParaRPr lang="en-US" sz="2800" dirty="0"/>
          </a:p>
          <a:p>
            <a:pPr marL="742950" indent="-742950">
              <a:buFont typeface="+mj-lt"/>
              <a:buAutoNum type="arabicPeriod"/>
            </a:pPr>
            <a:r>
              <a:rPr lang="en-US" sz="2800" dirty="0"/>
              <a:t>Understand microaggressions and how they affect relationships</a:t>
            </a:r>
          </a:p>
          <a:p>
            <a:pPr marL="742950" indent="-742950">
              <a:buFont typeface="+mj-lt"/>
              <a:buAutoNum type="arabicPeriod"/>
            </a:pPr>
            <a:endParaRPr lang="en-US" sz="2800" dirty="0"/>
          </a:p>
          <a:p>
            <a:pPr marL="742950" indent="-742950">
              <a:buFont typeface="+mj-lt"/>
              <a:buAutoNum type="arabicPeriod"/>
            </a:pPr>
            <a:r>
              <a:rPr lang="en-US" sz="2800" dirty="0"/>
              <a:t>Examine ways to address and counteract implicit bias and microaggressions when working with school and family members of IEP team</a:t>
            </a:r>
          </a:p>
        </p:txBody>
      </p:sp>
    </p:spTree>
    <p:extLst>
      <p:ext uri="{BB962C8B-B14F-4D97-AF65-F5344CB8AC3E}">
        <p14:creationId xmlns:p14="http://schemas.microsoft.com/office/powerpoint/2010/main" val="2025062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6F0DA-EAE2-FF9C-F560-16DD02ECA986}"/>
              </a:ext>
            </a:extLst>
          </p:cNvPr>
          <p:cNvSpPr>
            <a:spLocks noGrp="1"/>
          </p:cNvSpPr>
          <p:nvPr>
            <p:ph type="title"/>
          </p:nvPr>
        </p:nvSpPr>
        <p:spPr/>
        <p:txBody>
          <a:bodyPr/>
          <a:lstStyle/>
          <a:p>
            <a:pPr algn="ctr"/>
            <a:r>
              <a:rPr lang="en-US" dirty="0"/>
              <a:t>Microaggressions: Ableism</a:t>
            </a:r>
          </a:p>
        </p:txBody>
      </p:sp>
      <p:sp>
        <p:nvSpPr>
          <p:cNvPr id="3" name="Content Placeholder 2">
            <a:extLst>
              <a:ext uri="{FF2B5EF4-FFF2-40B4-BE49-F238E27FC236}">
                <a16:creationId xmlns:a16="http://schemas.microsoft.com/office/drawing/2014/main" id="{67231924-21A5-B1F6-B319-8A5EE6AFB221}"/>
              </a:ext>
            </a:extLst>
          </p:cNvPr>
          <p:cNvSpPr>
            <a:spLocks noGrp="1"/>
          </p:cNvSpPr>
          <p:nvPr>
            <p:ph idx="1"/>
          </p:nvPr>
        </p:nvSpPr>
        <p:spPr>
          <a:xfrm>
            <a:off x="399495" y="1681759"/>
            <a:ext cx="10901868" cy="4464207"/>
          </a:xfrm>
        </p:spPr>
        <p:txBody>
          <a:bodyPr>
            <a:noAutofit/>
          </a:bodyPr>
          <a:lstStyle/>
          <a:p>
            <a:pPr>
              <a:spcAft>
                <a:spcPts val="1200"/>
              </a:spcAft>
              <a:buFont typeface="Wingdings" pitchFamily="2" charset="2"/>
              <a:buChar char="§"/>
            </a:pPr>
            <a:r>
              <a:rPr lang="en-US" sz="2400" dirty="0"/>
              <a:t>Ableism is the expression of a discriminatory preference for someone without a disability.</a:t>
            </a:r>
          </a:p>
          <a:p>
            <a:pPr>
              <a:buFont typeface="Wingdings" pitchFamily="2" charset="2"/>
              <a:buChar char="§"/>
            </a:pPr>
            <a:r>
              <a:rPr lang="en-US" sz="2400" dirty="0"/>
              <a:t>Includes behaviors like minimizing the need for mobility devices, accessible parking cards, assistive technology, sign language interpreters, frequent appointments, etc.</a:t>
            </a:r>
          </a:p>
          <a:p>
            <a:pPr>
              <a:buFont typeface="Wingdings" pitchFamily="2" charset="2"/>
              <a:buChar char="§"/>
            </a:pPr>
            <a:r>
              <a:rPr lang="en-US" sz="2400" dirty="0"/>
              <a:t>Examples:</a:t>
            </a:r>
          </a:p>
          <a:p>
            <a:pPr lvl="1">
              <a:buFont typeface="Wingdings" pitchFamily="2" charset="2"/>
              <a:buChar char="§"/>
            </a:pPr>
            <a:r>
              <a:rPr lang="en-US" sz="2400" dirty="0"/>
              <a:t>“You’re too young to have that problem.”</a:t>
            </a:r>
          </a:p>
          <a:p>
            <a:pPr lvl="1">
              <a:buFont typeface="Wingdings" pitchFamily="2" charset="2"/>
              <a:buChar char="§"/>
            </a:pPr>
            <a:r>
              <a:rPr lang="en-US" sz="2400" dirty="0"/>
              <a:t>“Must be nice not to have to walk everywhere!”</a:t>
            </a:r>
          </a:p>
          <a:p>
            <a:pPr lvl="1">
              <a:buFont typeface="Wingdings" pitchFamily="2" charset="2"/>
              <a:buChar char="§"/>
            </a:pPr>
            <a:r>
              <a:rPr lang="en-US" sz="2400" dirty="0"/>
              <a:t>Maybe if you’d exercise more, you’d get better.”</a:t>
            </a:r>
          </a:p>
          <a:p>
            <a:pPr lvl="1">
              <a:buFont typeface="Wingdings" pitchFamily="2" charset="2"/>
              <a:buChar char="§"/>
            </a:pPr>
            <a:r>
              <a:rPr lang="en-US" sz="2400" dirty="0"/>
              <a:t>“I should get my pet a vest like that. Then I could take him everywhere too!”</a:t>
            </a:r>
          </a:p>
          <a:p>
            <a:pPr lvl="1">
              <a:buFont typeface="Wingdings" pitchFamily="2" charset="2"/>
              <a:buChar char="§"/>
            </a:pPr>
            <a:r>
              <a:rPr lang="en-US" sz="2400" dirty="0"/>
              <a:t>_______________________</a:t>
            </a:r>
          </a:p>
        </p:txBody>
      </p:sp>
    </p:spTree>
    <p:extLst>
      <p:ext uri="{BB962C8B-B14F-4D97-AF65-F5344CB8AC3E}">
        <p14:creationId xmlns:p14="http://schemas.microsoft.com/office/powerpoint/2010/main" val="1021293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3D202-6D45-2CCA-9B52-AC384C818129}"/>
              </a:ext>
            </a:extLst>
          </p:cNvPr>
          <p:cNvSpPr>
            <a:spLocks noGrp="1"/>
          </p:cNvSpPr>
          <p:nvPr>
            <p:ph type="title"/>
          </p:nvPr>
        </p:nvSpPr>
        <p:spPr/>
        <p:txBody>
          <a:bodyPr/>
          <a:lstStyle/>
          <a:p>
            <a:r>
              <a:rPr lang="en-US" dirty="0"/>
              <a:t>Intervention &amp; Mitigation Strategies</a:t>
            </a:r>
          </a:p>
        </p:txBody>
      </p:sp>
      <p:sp>
        <p:nvSpPr>
          <p:cNvPr id="3" name="Text Placeholder 2">
            <a:extLst>
              <a:ext uri="{FF2B5EF4-FFF2-40B4-BE49-F238E27FC236}">
                <a16:creationId xmlns:a16="http://schemas.microsoft.com/office/drawing/2014/main" id="{16AABD43-AE3E-1936-28A5-9411704872D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88721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94D1D-C1A2-6161-12F6-CB73C86F345C}"/>
              </a:ext>
            </a:extLst>
          </p:cNvPr>
          <p:cNvSpPr>
            <a:spLocks noGrp="1"/>
          </p:cNvSpPr>
          <p:nvPr>
            <p:ph type="title"/>
          </p:nvPr>
        </p:nvSpPr>
        <p:spPr/>
        <p:txBody>
          <a:bodyPr/>
          <a:lstStyle/>
          <a:p>
            <a:pPr algn="ctr"/>
            <a:r>
              <a:rPr lang="en-US" dirty="0"/>
              <a:t>Humble Yourself</a:t>
            </a:r>
          </a:p>
        </p:txBody>
      </p:sp>
      <p:sp>
        <p:nvSpPr>
          <p:cNvPr id="3" name="Content Placeholder 2">
            <a:extLst>
              <a:ext uri="{FF2B5EF4-FFF2-40B4-BE49-F238E27FC236}">
                <a16:creationId xmlns:a16="http://schemas.microsoft.com/office/drawing/2014/main" id="{A2257FF7-FEB9-EC14-F531-18246F977E81}"/>
              </a:ext>
            </a:extLst>
          </p:cNvPr>
          <p:cNvSpPr>
            <a:spLocks noGrp="1"/>
          </p:cNvSpPr>
          <p:nvPr>
            <p:ph idx="1"/>
          </p:nvPr>
        </p:nvSpPr>
        <p:spPr/>
        <p:txBody>
          <a:bodyPr>
            <a:normAutofit/>
          </a:bodyPr>
          <a:lstStyle/>
          <a:p>
            <a:pPr>
              <a:buFont typeface="Wingdings" pitchFamily="2" charset="2"/>
              <a:buChar char="§"/>
            </a:pPr>
            <a:r>
              <a:rPr lang="en-US" sz="2800" dirty="0"/>
              <a:t>Assume and acknowledge fallibility</a:t>
            </a:r>
          </a:p>
          <a:p>
            <a:pPr>
              <a:buFont typeface="Wingdings" pitchFamily="2" charset="2"/>
              <a:buChar char="§"/>
            </a:pPr>
            <a:endParaRPr lang="en-US" sz="2800" dirty="0"/>
          </a:p>
          <a:p>
            <a:pPr>
              <a:buFont typeface="Wingdings" pitchFamily="2" charset="2"/>
              <a:buChar char="§"/>
            </a:pPr>
            <a:r>
              <a:rPr lang="en-US" sz="2800" dirty="0"/>
              <a:t>When we assume we already get things right, we pay less attention</a:t>
            </a:r>
          </a:p>
          <a:p>
            <a:pPr>
              <a:buFont typeface="Wingdings" pitchFamily="2" charset="2"/>
              <a:buChar char="§"/>
            </a:pPr>
            <a:endParaRPr lang="en-US" sz="2800" dirty="0"/>
          </a:p>
          <a:p>
            <a:pPr>
              <a:buFont typeface="Wingdings" pitchFamily="2" charset="2"/>
              <a:buChar char="§"/>
            </a:pPr>
            <a:r>
              <a:rPr lang="en-US" sz="2800" dirty="0"/>
              <a:t>Potential danger of implicit bias education</a:t>
            </a:r>
          </a:p>
        </p:txBody>
      </p:sp>
    </p:spTree>
    <p:extLst>
      <p:ext uri="{BB962C8B-B14F-4D97-AF65-F5344CB8AC3E}">
        <p14:creationId xmlns:p14="http://schemas.microsoft.com/office/powerpoint/2010/main" val="261980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B7EAE-D665-0825-CCAB-0A77C5765BD5}"/>
              </a:ext>
            </a:extLst>
          </p:cNvPr>
          <p:cNvSpPr>
            <a:spLocks noGrp="1"/>
          </p:cNvSpPr>
          <p:nvPr>
            <p:ph type="title"/>
          </p:nvPr>
        </p:nvSpPr>
        <p:spPr/>
        <p:txBody>
          <a:bodyPr/>
          <a:lstStyle/>
          <a:p>
            <a:pPr algn="ctr"/>
            <a:r>
              <a:rPr lang="en-US" dirty="0"/>
              <a:t>Self-Assessment</a:t>
            </a:r>
          </a:p>
        </p:txBody>
      </p:sp>
      <p:sp>
        <p:nvSpPr>
          <p:cNvPr id="3" name="Content Placeholder 2">
            <a:extLst>
              <a:ext uri="{FF2B5EF4-FFF2-40B4-BE49-F238E27FC236}">
                <a16:creationId xmlns:a16="http://schemas.microsoft.com/office/drawing/2014/main" id="{55AFCD8C-7997-4D4B-FD62-81A4681A5BD6}"/>
              </a:ext>
            </a:extLst>
          </p:cNvPr>
          <p:cNvSpPr>
            <a:spLocks noGrp="1"/>
          </p:cNvSpPr>
          <p:nvPr>
            <p:ph idx="1"/>
          </p:nvPr>
        </p:nvSpPr>
        <p:spPr/>
        <p:txBody>
          <a:bodyPr>
            <a:normAutofit fontScale="77500" lnSpcReduction="20000"/>
          </a:bodyPr>
          <a:lstStyle/>
          <a:p>
            <a:pPr marL="0" indent="0">
              <a:buNone/>
            </a:pPr>
            <a:r>
              <a:rPr lang="en-US" dirty="0">
                <a:solidFill>
                  <a:srgbClr val="404040"/>
                </a:solidFill>
              </a:rPr>
              <a:t>The Implicit Association Test is a measure within social psychology designed to detect the strength of a person’s subconscious association between mental representations of objects (concepts) in memory.</a:t>
            </a:r>
          </a:p>
          <a:p>
            <a:pPr marL="0">
              <a:buFont typeface="Wingdings" pitchFamily="2" charset="2"/>
              <a:buChar char="§"/>
            </a:pPr>
            <a:endParaRPr lang="en-US" dirty="0">
              <a:solidFill>
                <a:srgbClr val="404040"/>
              </a:solidFill>
            </a:endParaRPr>
          </a:p>
          <a:p>
            <a:pPr marL="0" indent="0">
              <a:buNone/>
            </a:pPr>
            <a:r>
              <a:rPr lang="en-US" dirty="0">
                <a:solidFill>
                  <a:srgbClr val="404040"/>
                </a:solidFill>
              </a:rPr>
              <a:t>IAT: </a:t>
            </a:r>
            <a:r>
              <a:rPr lang="en-US" u="sng" dirty="0">
                <a:solidFill>
                  <a:srgbClr val="404040"/>
                </a:solidFill>
                <a:hlinkClick r:id="rId2"/>
              </a:rPr>
              <a:t>https://implicit.harvard.edu/implicit/takeatest.html</a:t>
            </a:r>
            <a:r>
              <a:rPr lang="en-US" u="sng" dirty="0">
                <a:solidFill>
                  <a:srgbClr val="404040"/>
                </a:solidFill>
              </a:rPr>
              <a:t> </a:t>
            </a:r>
            <a:endParaRPr lang="en-US" dirty="0">
              <a:solidFill>
                <a:srgbClr val="404040"/>
              </a:solidFill>
            </a:endParaRPr>
          </a:p>
          <a:p>
            <a:pPr marL="514339" indent="-285750">
              <a:buSzPts val="1800"/>
              <a:buFont typeface="Wingdings" pitchFamily="2" charset="2"/>
              <a:buChar char="§"/>
            </a:pPr>
            <a:endParaRPr lang="en-US" dirty="0">
              <a:solidFill>
                <a:srgbClr val="404040"/>
              </a:solidFill>
            </a:endParaRPr>
          </a:p>
          <a:p>
            <a:pPr marL="514339" indent="-285750">
              <a:buSzPts val="1800"/>
              <a:buFont typeface="Wingdings" pitchFamily="2" charset="2"/>
              <a:buChar char="§"/>
            </a:pPr>
            <a:r>
              <a:rPr lang="en-US" dirty="0">
                <a:solidFill>
                  <a:srgbClr val="404040"/>
                </a:solidFill>
              </a:rPr>
              <a:t>Race</a:t>
            </a:r>
          </a:p>
          <a:p>
            <a:pPr marL="514339" indent="-285750">
              <a:buSzPts val="1800"/>
              <a:buFont typeface="Wingdings" pitchFamily="2" charset="2"/>
              <a:buChar char="§"/>
            </a:pPr>
            <a:r>
              <a:rPr lang="en-US" dirty="0">
                <a:solidFill>
                  <a:srgbClr val="404040"/>
                </a:solidFill>
              </a:rPr>
              <a:t>Arab/Muslim</a:t>
            </a:r>
          </a:p>
          <a:p>
            <a:pPr marL="514339" indent="-285750">
              <a:buSzPts val="1800"/>
              <a:buFont typeface="Wingdings" pitchFamily="2" charset="2"/>
              <a:buChar char="§"/>
            </a:pPr>
            <a:r>
              <a:rPr lang="en-US" dirty="0">
                <a:solidFill>
                  <a:srgbClr val="404040"/>
                </a:solidFill>
              </a:rPr>
              <a:t>Gender/Science</a:t>
            </a:r>
          </a:p>
          <a:p>
            <a:pPr marL="514339" indent="-285750">
              <a:buSzPts val="1800"/>
              <a:buFont typeface="Wingdings" pitchFamily="2" charset="2"/>
              <a:buChar char="§"/>
            </a:pPr>
            <a:r>
              <a:rPr lang="en-US" dirty="0">
                <a:solidFill>
                  <a:srgbClr val="404040"/>
                </a:solidFill>
              </a:rPr>
              <a:t>Skin tone</a:t>
            </a:r>
          </a:p>
          <a:p>
            <a:endParaRPr lang="en-US" dirty="0"/>
          </a:p>
        </p:txBody>
      </p:sp>
    </p:spTree>
    <p:extLst>
      <p:ext uri="{BB962C8B-B14F-4D97-AF65-F5344CB8AC3E}">
        <p14:creationId xmlns:p14="http://schemas.microsoft.com/office/powerpoint/2010/main" val="40333133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8FE6-8BDB-2065-2BF5-40AF7996638E}"/>
              </a:ext>
            </a:extLst>
          </p:cNvPr>
          <p:cNvSpPr>
            <a:spLocks noGrp="1"/>
          </p:cNvSpPr>
          <p:nvPr>
            <p:ph type="title"/>
          </p:nvPr>
        </p:nvSpPr>
        <p:spPr/>
        <p:txBody>
          <a:bodyPr/>
          <a:lstStyle/>
          <a:p>
            <a:pPr algn="ctr"/>
            <a:r>
              <a:rPr lang="en-US" dirty="0"/>
              <a:t>Increase Interaction</a:t>
            </a:r>
          </a:p>
        </p:txBody>
      </p:sp>
      <p:sp>
        <p:nvSpPr>
          <p:cNvPr id="3" name="Content Placeholder 2">
            <a:extLst>
              <a:ext uri="{FF2B5EF4-FFF2-40B4-BE49-F238E27FC236}">
                <a16:creationId xmlns:a16="http://schemas.microsoft.com/office/drawing/2014/main" id="{AC26C5E8-44CE-1430-722E-17547112F09F}"/>
              </a:ext>
            </a:extLst>
          </p:cNvPr>
          <p:cNvSpPr>
            <a:spLocks noGrp="1"/>
          </p:cNvSpPr>
          <p:nvPr>
            <p:ph idx="1"/>
          </p:nvPr>
        </p:nvSpPr>
        <p:spPr/>
        <p:txBody>
          <a:bodyPr/>
          <a:lstStyle/>
          <a:p>
            <a:pPr>
              <a:buFont typeface="Wingdings" pitchFamily="2" charset="2"/>
              <a:buChar char="§"/>
            </a:pPr>
            <a:r>
              <a:rPr lang="en-US" sz="2800" dirty="0"/>
              <a:t>Implicit bias is malleable and can be changed by exposure to people that defy the stereotype.</a:t>
            </a:r>
          </a:p>
          <a:p>
            <a:pPr>
              <a:buFont typeface="Wingdings" pitchFamily="2" charset="2"/>
              <a:buChar char="§"/>
            </a:pPr>
            <a:endParaRPr lang="en-US" sz="2800" dirty="0"/>
          </a:p>
          <a:p>
            <a:pPr>
              <a:buFont typeface="Wingdings" pitchFamily="2" charset="2"/>
              <a:buChar char="§"/>
            </a:pPr>
            <a:r>
              <a:rPr lang="en-US" sz="2800" dirty="0"/>
              <a:t>Short-term “spot cleaning” vs. long-term interactions</a:t>
            </a:r>
          </a:p>
          <a:p>
            <a:pPr>
              <a:buFont typeface="Wingdings" pitchFamily="2" charset="2"/>
              <a:buChar char="§"/>
            </a:pPr>
            <a:endParaRPr lang="en-US" sz="2800" dirty="0"/>
          </a:p>
          <a:p>
            <a:pPr>
              <a:buFont typeface="Wingdings" pitchFamily="2" charset="2"/>
              <a:buChar char="§"/>
            </a:pPr>
            <a:r>
              <a:rPr lang="en-US" sz="2800" dirty="0"/>
              <a:t>Remember the IEP meeting vs. the IEP process</a:t>
            </a:r>
          </a:p>
          <a:p>
            <a:endParaRPr lang="en-US" dirty="0"/>
          </a:p>
        </p:txBody>
      </p:sp>
    </p:spTree>
    <p:extLst>
      <p:ext uri="{BB962C8B-B14F-4D97-AF65-F5344CB8AC3E}">
        <p14:creationId xmlns:p14="http://schemas.microsoft.com/office/powerpoint/2010/main" val="1319167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D2909-650F-84B5-2767-40EF04C3E351}"/>
              </a:ext>
            </a:extLst>
          </p:cNvPr>
          <p:cNvSpPr>
            <a:spLocks noGrp="1"/>
          </p:cNvSpPr>
          <p:nvPr>
            <p:ph type="title"/>
          </p:nvPr>
        </p:nvSpPr>
        <p:spPr/>
        <p:txBody>
          <a:bodyPr/>
          <a:lstStyle/>
          <a:p>
            <a:pPr algn="ctr"/>
            <a:r>
              <a:rPr lang="en-US" dirty="0"/>
              <a:t>Give Yourself Time</a:t>
            </a:r>
          </a:p>
        </p:txBody>
      </p:sp>
      <p:sp>
        <p:nvSpPr>
          <p:cNvPr id="3" name="Content Placeholder 2">
            <a:extLst>
              <a:ext uri="{FF2B5EF4-FFF2-40B4-BE49-F238E27FC236}">
                <a16:creationId xmlns:a16="http://schemas.microsoft.com/office/drawing/2014/main" id="{44AE5B23-7B22-CBFE-6ED9-ED1A0702BDDF}"/>
              </a:ext>
            </a:extLst>
          </p:cNvPr>
          <p:cNvSpPr>
            <a:spLocks noGrp="1"/>
          </p:cNvSpPr>
          <p:nvPr>
            <p:ph idx="1"/>
          </p:nvPr>
        </p:nvSpPr>
        <p:spPr/>
        <p:txBody>
          <a:bodyPr>
            <a:normAutofit/>
          </a:bodyPr>
          <a:lstStyle/>
          <a:p>
            <a:pPr lvl="0">
              <a:buFont typeface="Wingdings" pitchFamily="2" charset="2"/>
              <a:buChar char="§"/>
            </a:pPr>
            <a:r>
              <a:rPr lang="en-US" sz="2600" dirty="0"/>
              <a:t>Relying on your “gut” can open the door for your own biases to impact decision making.</a:t>
            </a:r>
          </a:p>
          <a:p>
            <a:pPr>
              <a:buFont typeface="Wingdings" pitchFamily="2" charset="2"/>
              <a:buChar char="§"/>
            </a:pPr>
            <a:endParaRPr lang="en-US" sz="2600" dirty="0"/>
          </a:p>
          <a:p>
            <a:pPr lvl="0">
              <a:buFont typeface="Wingdings" pitchFamily="2" charset="2"/>
              <a:buChar char="§"/>
            </a:pPr>
            <a:r>
              <a:rPr lang="en-US" sz="2600" dirty="0"/>
              <a:t>Time pressure can produce more errors.</a:t>
            </a:r>
          </a:p>
          <a:p>
            <a:pPr>
              <a:buFont typeface="Wingdings" pitchFamily="2" charset="2"/>
              <a:buChar char="§"/>
            </a:pPr>
            <a:endParaRPr lang="en-US" sz="2600" dirty="0"/>
          </a:p>
          <a:p>
            <a:pPr lvl="0">
              <a:buFont typeface="Wingdings" pitchFamily="2" charset="2"/>
              <a:buChar char="§"/>
            </a:pPr>
            <a:r>
              <a:rPr lang="en-US" sz="2600" dirty="0"/>
              <a:t>Ambiguity is resolved by seeking information, not by preconceived notions.</a:t>
            </a:r>
          </a:p>
          <a:p>
            <a:pPr>
              <a:buFont typeface="Wingdings" pitchFamily="2" charset="2"/>
              <a:buChar char="§"/>
            </a:pPr>
            <a:endParaRPr lang="en-US" sz="2600" dirty="0"/>
          </a:p>
          <a:p>
            <a:pPr lvl="0">
              <a:buFont typeface="Wingdings" pitchFamily="2" charset="2"/>
              <a:buChar char="§"/>
            </a:pPr>
            <a:r>
              <a:rPr lang="en-US" sz="2600" dirty="0"/>
              <a:t>Regularly remind yourself to deliberate carefully.</a:t>
            </a:r>
          </a:p>
          <a:p>
            <a:endParaRPr lang="en-US" dirty="0"/>
          </a:p>
        </p:txBody>
      </p:sp>
    </p:spTree>
    <p:extLst>
      <p:ext uri="{BB962C8B-B14F-4D97-AF65-F5344CB8AC3E}">
        <p14:creationId xmlns:p14="http://schemas.microsoft.com/office/powerpoint/2010/main" val="8731444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4A116-FDCD-BE4E-5D67-A054E6BA0EC3}"/>
              </a:ext>
            </a:extLst>
          </p:cNvPr>
          <p:cNvSpPr>
            <a:spLocks noGrp="1"/>
          </p:cNvSpPr>
          <p:nvPr>
            <p:ph type="title"/>
          </p:nvPr>
        </p:nvSpPr>
        <p:spPr/>
        <p:txBody>
          <a:bodyPr/>
          <a:lstStyle/>
          <a:p>
            <a:pPr algn="ctr"/>
            <a:r>
              <a:rPr lang="en-US" dirty="0"/>
              <a:t>Micro-Interventions</a:t>
            </a:r>
          </a:p>
        </p:txBody>
      </p:sp>
      <p:sp>
        <p:nvSpPr>
          <p:cNvPr id="3" name="Content Placeholder 2">
            <a:extLst>
              <a:ext uri="{FF2B5EF4-FFF2-40B4-BE49-F238E27FC236}">
                <a16:creationId xmlns:a16="http://schemas.microsoft.com/office/drawing/2014/main" id="{049E94A9-8A11-54B7-10BC-7175697E9D0A}"/>
              </a:ext>
            </a:extLst>
          </p:cNvPr>
          <p:cNvSpPr>
            <a:spLocks noGrp="1"/>
          </p:cNvSpPr>
          <p:nvPr>
            <p:ph idx="1"/>
          </p:nvPr>
        </p:nvSpPr>
        <p:spPr/>
        <p:txBody>
          <a:bodyPr>
            <a:normAutofit/>
          </a:bodyPr>
          <a:lstStyle/>
          <a:p>
            <a:pPr>
              <a:buFont typeface="Wingdings" pitchFamily="2" charset="2"/>
              <a:buChar char="§"/>
            </a:pPr>
            <a:r>
              <a:rPr lang="en-US" sz="2800" dirty="0">
                <a:solidFill>
                  <a:srgbClr val="404040"/>
                </a:solidFill>
              </a:rPr>
              <a:t>4 strategies for microinterventions:</a:t>
            </a:r>
          </a:p>
          <a:p>
            <a:pPr lvl="2">
              <a:buFont typeface="Wingdings" pitchFamily="2" charset="2"/>
              <a:buChar char="§"/>
            </a:pPr>
            <a:r>
              <a:rPr lang="en-US" dirty="0">
                <a:solidFill>
                  <a:srgbClr val="404040"/>
                </a:solidFill>
              </a:rPr>
              <a:t>Make the “invisible” visible</a:t>
            </a:r>
          </a:p>
          <a:p>
            <a:pPr lvl="2">
              <a:buFont typeface="Wingdings" pitchFamily="2" charset="2"/>
              <a:buChar char="§"/>
            </a:pPr>
            <a:r>
              <a:rPr lang="en-US" dirty="0">
                <a:solidFill>
                  <a:srgbClr val="404040"/>
                </a:solidFill>
              </a:rPr>
              <a:t>Disarm the microaggression</a:t>
            </a:r>
          </a:p>
          <a:p>
            <a:pPr lvl="2">
              <a:buFont typeface="Wingdings" pitchFamily="2" charset="2"/>
              <a:buChar char="§"/>
            </a:pPr>
            <a:r>
              <a:rPr lang="en-US" dirty="0">
                <a:solidFill>
                  <a:srgbClr val="404040"/>
                </a:solidFill>
              </a:rPr>
              <a:t>Educate the offender</a:t>
            </a:r>
          </a:p>
          <a:p>
            <a:pPr lvl="2">
              <a:buFont typeface="Wingdings" pitchFamily="2" charset="2"/>
              <a:buChar char="§"/>
            </a:pPr>
            <a:r>
              <a:rPr lang="en-US" dirty="0">
                <a:solidFill>
                  <a:srgbClr val="404040"/>
                </a:solidFill>
              </a:rPr>
              <a:t>Seek external intervention</a:t>
            </a:r>
            <a:endParaRPr lang="en-US" dirty="0"/>
          </a:p>
        </p:txBody>
      </p:sp>
    </p:spTree>
    <p:extLst>
      <p:ext uri="{BB962C8B-B14F-4D97-AF65-F5344CB8AC3E}">
        <p14:creationId xmlns:p14="http://schemas.microsoft.com/office/powerpoint/2010/main" val="4275551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F9069-9407-1B1B-582A-CABD6A271B23}"/>
              </a:ext>
            </a:extLst>
          </p:cNvPr>
          <p:cNvSpPr>
            <a:spLocks noGrp="1"/>
          </p:cNvSpPr>
          <p:nvPr>
            <p:ph type="title"/>
          </p:nvPr>
        </p:nvSpPr>
        <p:spPr/>
        <p:txBody>
          <a:bodyPr/>
          <a:lstStyle/>
          <a:p>
            <a:pPr algn="ctr"/>
            <a:r>
              <a:rPr lang="en-US" dirty="0"/>
              <a:t>Make the Invisible Visible</a:t>
            </a:r>
          </a:p>
        </p:txBody>
      </p:sp>
      <p:sp>
        <p:nvSpPr>
          <p:cNvPr id="3" name="Content Placeholder 2">
            <a:extLst>
              <a:ext uri="{FF2B5EF4-FFF2-40B4-BE49-F238E27FC236}">
                <a16:creationId xmlns:a16="http://schemas.microsoft.com/office/drawing/2014/main" id="{C248B5A7-ED48-ED31-8138-9D7B3FC66595}"/>
              </a:ext>
            </a:extLst>
          </p:cNvPr>
          <p:cNvSpPr>
            <a:spLocks noGrp="1"/>
          </p:cNvSpPr>
          <p:nvPr>
            <p:ph idx="1"/>
          </p:nvPr>
        </p:nvSpPr>
        <p:spPr>
          <a:xfrm>
            <a:off x="399495" y="1681759"/>
            <a:ext cx="10901868" cy="4419237"/>
          </a:xfrm>
        </p:spPr>
        <p:txBody>
          <a:bodyPr>
            <a:noAutofit/>
          </a:bodyPr>
          <a:lstStyle/>
          <a:p>
            <a:pPr>
              <a:buFont typeface="Wingdings" pitchFamily="2" charset="2"/>
              <a:buChar char="§"/>
            </a:pPr>
            <a:r>
              <a:rPr lang="en-US" sz="2400" dirty="0">
                <a:solidFill>
                  <a:srgbClr val="404040"/>
                </a:solidFill>
              </a:rPr>
              <a:t>Objective: Bring the microaggression to the forefront of the person’s awareness, ultimately defending oneself or coming to the defense of others.</a:t>
            </a:r>
          </a:p>
          <a:p>
            <a:pPr lvl="1">
              <a:buFont typeface="Wingdings" pitchFamily="2" charset="2"/>
              <a:buChar char="§"/>
            </a:pPr>
            <a:r>
              <a:rPr lang="en-US" sz="2400" dirty="0">
                <a:solidFill>
                  <a:srgbClr val="404040"/>
                </a:solidFill>
              </a:rPr>
              <a:t>Example: “I might be Black, but that does not make me dangerous.”</a:t>
            </a:r>
          </a:p>
          <a:p>
            <a:pPr>
              <a:buFont typeface="Wingdings" pitchFamily="2" charset="2"/>
              <a:buChar char="§"/>
            </a:pPr>
            <a:endParaRPr lang="en-US" sz="2400" dirty="0">
              <a:solidFill>
                <a:srgbClr val="404040"/>
              </a:solidFill>
            </a:endParaRPr>
          </a:p>
          <a:p>
            <a:pPr>
              <a:buFont typeface="Wingdings" pitchFamily="2" charset="2"/>
              <a:buChar char="§"/>
            </a:pPr>
            <a:r>
              <a:rPr lang="en-US" sz="2400" dirty="0">
                <a:solidFill>
                  <a:srgbClr val="404040"/>
                </a:solidFill>
              </a:rPr>
              <a:t>Scenario:</a:t>
            </a:r>
          </a:p>
          <a:p>
            <a:pPr lvl="1">
              <a:buFont typeface="Wingdings" pitchFamily="2" charset="2"/>
              <a:buChar char="§"/>
            </a:pPr>
            <a:r>
              <a:rPr lang="en-US" sz="2400" dirty="0"/>
              <a:t>During an Individualized Education Program (IEP) meeting for their child at school, a Black parent expresses concerns about their child's academic progress and requests additional support. The special education teacher, who is White, responds by saying, "Well, maybe if they had more discipline at home, they would do better in school." The parent is taken aback by the comment and feels insulted by the implication that their parenting is inadequate due to their race</a:t>
            </a:r>
          </a:p>
        </p:txBody>
      </p:sp>
    </p:spTree>
    <p:extLst>
      <p:ext uri="{BB962C8B-B14F-4D97-AF65-F5344CB8AC3E}">
        <p14:creationId xmlns:p14="http://schemas.microsoft.com/office/powerpoint/2010/main" val="518947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980E-A3AA-8142-FEE2-7154B07D5959}"/>
              </a:ext>
            </a:extLst>
          </p:cNvPr>
          <p:cNvSpPr>
            <a:spLocks noGrp="1"/>
          </p:cNvSpPr>
          <p:nvPr>
            <p:ph type="title"/>
          </p:nvPr>
        </p:nvSpPr>
        <p:spPr/>
        <p:txBody>
          <a:bodyPr/>
          <a:lstStyle/>
          <a:p>
            <a:pPr algn="ctr"/>
            <a:r>
              <a:rPr lang="en-US" dirty="0"/>
              <a:t>Disarm the Microaggression</a:t>
            </a:r>
          </a:p>
        </p:txBody>
      </p:sp>
      <p:sp>
        <p:nvSpPr>
          <p:cNvPr id="3" name="Content Placeholder 2">
            <a:extLst>
              <a:ext uri="{FF2B5EF4-FFF2-40B4-BE49-F238E27FC236}">
                <a16:creationId xmlns:a16="http://schemas.microsoft.com/office/drawing/2014/main" id="{355221A3-7B79-3A44-D1B7-E0CBF1164F75}"/>
              </a:ext>
            </a:extLst>
          </p:cNvPr>
          <p:cNvSpPr>
            <a:spLocks noGrp="1"/>
          </p:cNvSpPr>
          <p:nvPr>
            <p:ph idx="1"/>
          </p:nvPr>
        </p:nvSpPr>
        <p:spPr>
          <a:xfrm>
            <a:off x="399495" y="1681759"/>
            <a:ext cx="10901868" cy="4419237"/>
          </a:xfrm>
        </p:spPr>
        <p:txBody>
          <a:bodyPr>
            <a:normAutofit fontScale="92500"/>
          </a:bodyPr>
          <a:lstStyle/>
          <a:p>
            <a:pPr>
              <a:spcBef>
                <a:spcPts val="0"/>
              </a:spcBef>
              <a:buFont typeface="Wingdings" pitchFamily="2" charset="2"/>
              <a:buChar char="§"/>
            </a:pPr>
            <a:r>
              <a:rPr lang="en-US" sz="2800" dirty="0">
                <a:solidFill>
                  <a:srgbClr val="404040"/>
                </a:solidFill>
              </a:rPr>
              <a:t>Objective: Instantly stop or deflect the microaggression. </a:t>
            </a:r>
          </a:p>
          <a:p>
            <a:pPr lvl="1">
              <a:buFont typeface="Wingdings" pitchFamily="2" charset="2"/>
              <a:buChar char="§"/>
            </a:pPr>
            <a:r>
              <a:rPr lang="en-US" sz="2800" dirty="0">
                <a:solidFill>
                  <a:srgbClr val="404040"/>
                </a:solidFill>
              </a:rPr>
              <a:t>Example: “That’s not how I view it.” or “You know that respect and tolerance are important values to me, and I understand that you have the right to say what you want, but I’m asking you to show a little more respect by not making those comments.”</a:t>
            </a:r>
            <a:endParaRPr lang="en-US" sz="2800" dirty="0"/>
          </a:p>
          <a:p>
            <a:pPr>
              <a:buFont typeface="Wingdings" pitchFamily="2" charset="2"/>
              <a:buChar char="§"/>
            </a:pPr>
            <a:r>
              <a:rPr lang="en-US" sz="2800" dirty="0"/>
              <a:t>Scenario:</a:t>
            </a:r>
          </a:p>
          <a:p>
            <a:pPr lvl="1">
              <a:buFont typeface="Wingdings" pitchFamily="2" charset="2"/>
              <a:buChar char="§"/>
            </a:pPr>
            <a:r>
              <a:rPr lang="en-US" sz="2800" dirty="0"/>
              <a:t>In an IEP meeting, a parent of a non-binary student is discussing their child's academic progress with a group of teachers and school administrators. As the parent talks about their child's strengths and challenges, one of the teachers interrupts and says, "Well, I'm sure your child would do better if they just picked a gender and stuck to it."</a:t>
            </a:r>
          </a:p>
          <a:p>
            <a:endParaRPr lang="en-US" dirty="0"/>
          </a:p>
        </p:txBody>
      </p:sp>
    </p:spTree>
    <p:extLst>
      <p:ext uri="{BB962C8B-B14F-4D97-AF65-F5344CB8AC3E}">
        <p14:creationId xmlns:p14="http://schemas.microsoft.com/office/powerpoint/2010/main" val="3904515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962A-C863-6404-FBB5-4BCC6573AE64}"/>
              </a:ext>
            </a:extLst>
          </p:cNvPr>
          <p:cNvSpPr>
            <a:spLocks noGrp="1"/>
          </p:cNvSpPr>
          <p:nvPr>
            <p:ph type="title"/>
          </p:nvPr>
        </p:nvSpPr>
        <p:spPr/>
        <p:txBody>
          <a:bodyPr/>
          <a:lstStyle/>
          <a:p>
            <a:pPr algn="ctr"/>
            <a:r>
              <a:rPr lang="en-US" dirty="0"/>
              <a:t>Educate the Offender</a:t>
            </a:r>
          </a:p>
        </p:txBody>
      </p:sp>
      <p:sp>
        <p:nvSpPr>
          <p:cNvPr id="3" name="Content Placeholder 2">
            <a:extLst>
              <a:ext uri="{FF2B5EF4-FFF2-40B4-BE49-F238E27FC236}">
                <a16:creationId xmlns:a16="http://schemas.microsoft.com/office/drawing/2014/main" id="{28893192-97AB-6799-A1EF-99407DF36D38}"/>
              </a:ext>
            </a:extLst>
          </p:cNvPr>
          <p:cNvSpPr>
            <a:spLocks noGrp="1"/>
          </p:cNvSpPr>
          <p:nvPr>
            <p:ph idx="1"/>
          </p:nvPr>
        </p:nvSpPr>
        <p:spPr/>
        <p:txBody>
          <a:bodyPr>
            <a:normAutofit fontScale="92500" lnSpcReduction="10000"/>
          </a:bodyPr>
          <a:lstStyle/>
          <a:p>
            <a:pPr>
              <a:buFont typeface="Wingdings" pitchFamily="2" charset="2"/>
              <a:buChar char="§"/>
            </a:pPr>
            <a:r>
              <a:rPr lang="en-US" sz="2800" dirty="0">
                <a:solidFill>
                  <a:srgbClr val="404040"/>
                </a:solidFill>
              </a:rPr>
              <a:t>Objective: Engage in a dialogue with the offender to indicate how and why what was said is offensive to you or others.</a:t>
            </a:r>
          </a:p>
          <a:p>
            <a:pPr lvl="1">
              <a:buFont typeface="Wingdings" pitchFamily="2" charset="2"/>
              <a:buChar char="§"/>
            </a:pPr>
            <a:r>
              <a:rPr lang="en-US" sz="2800" dirty="0">
                <a:solidFill>
                  <a:srgbClr val="404040"/>
                </a:solidFill>
              </a:rPr>
              <a:t>Example: “I know you didn’t realize this, but that comment you made was demeaning to Maryam because not all Arab Americans are a threat to national security.”</a:t>
            </a:r>
          </a:p>
          <a:p>
            <a:pPr>
              <a:buFont typeface="Wingdings" pitchFamily="2" charset="2"/>
              <a:buChar char="§"/>
            </a:pPr>
            <a:endParaRPr lang="en-US" sz="2800" dirty="0"/>
          </a:p>
          <a:p>
            <a:pPr>
              <a:buFont typeface="Wingdings" pitchFamily="2" charset="2"/>
              <a:buChar char="§"/>
            </a:pPr>
            <a:r>
              <a:rPr lang="en-US" sz="2800" dirty="0"/>
              <a:t>Scenario:</a:t>
            </a:r>
          </a:p>
          <a:p>
            <a:pPr lvl="1">
              <a:buFont typeface="Wingdings" pitchFamily="2" charset="2"/>
              <a:buChar char="§"/>
            </a:pPr>
            <a:r>
              <a:rPr lang="en-US" sz="2800" dirty="0"/>
              <a:t>During an IEP meeting for their child, a parent named Alex becomes excited to hear about the progress their child has made in school. However, as the meeting continues, a teacher makes a remark about how Alex's child should "be careful about that lifestyle" referring to their child's disclosure of their sexual orientation.</a:t>
            </a:r>
          </a:p>
          <a:p>
            <a:endParaRPr lang="en-US" dirty="0"/>
          </a:p>
        </p:txBody>
      </p:sp>
    </p:spTree>
    <p:extLst>
      <p:ext uri="{BB962C8B-B14F-4D97-AF65-F5344CB8AC3E}">
        <p14:creationId xmlns:p14="http://schemas.microsoft.com/office/powerpoint/2010/main" val="3239034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BD2F8-6A07-1289-BB63-807C332F2BD3}"/>
              </a:ext>
            </a:extLst>
          </p:cNvPr>
          <p:cNvSpPr>
            <a:spLocks noGrp="1"/>
          </p:cNvSpPr>
          <p:nvPr>
            <p:ph type="title"/>
          </p:nvPr>
        </p:nvSpPr>
        <p:spPr/>
        <p:txBody>
          <a:bodyPr/>
          <a:lstStyle/>
          <a:p>
            <a:pPr algn="ctr"/>
            <a:r>
              <a:rPr lang="en-US" dirty="0"/>
              <a:t>Culture and Conflict</a:t>
            </a:r>
          </a:p>
        </p:txBody>
      </p:sp>
      <p:sp>
        <p:nvSpPr>
          <p:cNvPr id="3" name="Content Placeholder 2">
            <a:extLst>
              <a:ext uri="{FF2B5EF4-FFF2-40B4-BE49-F238E27FC236}">
                <a16:creationId xmlns:a16="http://schemas.microsoft.com/office/drawing/2014/main" id="{C28D9FD2-AD96-7E91-1E95-AD976655E5BC}"/>
              </a:ext>
            </a:extLst>
          </p:cNvPr>
          <p:cNvSpPr>
            <a:spLocks noGrp="1"/>
          </p:cNvSpPr>
          <p:nvPr>
            <p:ph idx="1"/>
          </p:nvPr>
        </p:nvSpPr>
        <p:spPr/>
        <p:txBody>
          <a:bodyPr/>
          <a:lstStyle/>
          <a:p>
            <a:pPr marL="0" indent="0">
              <a:buNone/>
              <a:defRPr/>
            </a:pPr>
            <a:r>
              <a:rPr lang="en-US" altLang="en-US" kern="0" dirty="0">
                <a:solidFill>
                  <a:srgbClr val="545454"/>
                </a:solidFill>
              </a:rPr>
              <a:t>“To form categories is to be human, yet our unique cultures play a role in determining what categories we create in our minds, what we place in them, and how we label them.”</a:t>
            </a:r>
          </a:p>
          <a:p>
            <a:pPr marL="0" indent="0">
              <a:buNone/>
              <a:defRPr/>
            </a:pPr>
            <a:endParaRPr lang="en-US" altLang="en-US" sz="2800" kern="0" dirty="0">
              <a:solidFill>
                <a:srgbClr val="545454"/>
              </a:solidFill>
            </a:endParaRPr>
          </a:p>
          <a:p>
            <a:pPr marL="0" indent="0">
              <a:buNone/>
              <a:defRPr/>
            </a:pPr>
            <a:r>
              <a:rPr lang="en-US" altLang="en-US" sz="2800" kern="0" dirty="0">
                <a:solidFill>
                  <a:srgbClr val="545454"/>
                </a:solidFill>
              </a:rPr>
              <a:t>			- Jennifer Eberhardt, Ph.D.</a:t>
            </a:r>
            <a:endParaRPr lang="en-US" altLang="en-US" kern="0" dirty="0">
              <a:solidFill>
                <a:srgbClr val="545454"/>
              </a:solidFill>
            </a:endParaRPr>
          </a:p>
          <a:p>
            <a:endParaRPr lang="en-US" dirty="0"/>
          </a:p>
        </p:txBody>
      </p:sp>
    </p:spTree>
    <p:extLst>
      <p:ext uri="{BB962C8B-B14F-4D97-AF65-F5344CB8AC3E}">
        <p14:creationId xmlns:p14="http://schemas.microsoft.com/office/powerpoint/2010/main" val="931629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F9713-E45F-8A51-CF6C-44C6A3B89380}"/>
              </a:ext>
            </a:extLst>
          </p:cNvPr>
          <p:cNvSpPr>
            <a:spLocks noGrp="1"/>
          </p:cNvSpPr>
          <p:nvPr>
            <p:ph type="title"/>
          </p:nvPr>
        </p:nvSpPr>
        <p:spPr/>
        <p:txBody>
          <a:bodyPr/>
          <a:lstStyle/>
          <a:p>
            <a:pPr algn="ctr"/>
            <a:r>
              <a:rPr lang="en-US" dirty="0"/>
              <a:t>Seek External Intervention</a:t>
            </a:r>
          </a:p>
        </p:txBody>
      </p:sp>
      <p:sp>
        <p:nvSpPr>
          <p:cNvPr id="3" name="Content Placeholder 2">
            <a:extLst>
              <a:ext uri="{FF2B5EF4-FFF2-40B4-BE49-F238E27FC236}">
                <a16:creationId xmlns:a16="http://schemas.microsoft.com/office/drawing/2014/main" id="{4C9BB15E-2341-1BB2-A446-F538672AF229}"/>
              </a:ext>
            </a:extLst>
          </p:cNvPr>
          <p:cNvSpPr>
            <a:spLocks noGrp="1"/>
          </p:cNvSpPr>
          <p:nvPr>
            <p:ph idx="1"/>
          </p:nvPr>
        </p:nvSpPr>
        <p:spPr/>
        <p:txBody>
          <a:bodyPr/>
          <a:lstStyle/>
          <a:p>
            <a:pPr>
              <a:buFont typeface="Wingdings" pitchFamily="2" charset="2"/>
              <a:buChar char="§"/>
            </a:pPr>
            <a:r>
              <a:rPr lang="en-US" sz="2800" dirty="0">
                <a:solidFill>
                  <a:srgbClr val="404040"/>
                </a:solidFill>
              </a:rPr>
              <a:t>Objective: Engaging in regular self-care to maintain psychological and physical wellness.</a:t>
            </a:r>
          </a:p>
          <a:p>
            <a:pPr lvl="1">
              <a:buFont typeface="Wingdings" pitchFamily="2" charset="2"/>
              <a:buChar char="§"/>
            </a:pPr>
            <a:r>
              <a:rPr lang="en-US" sz="2800" dirty="0">
                <a:solidFill>
                  <a:srgbClr val="404040"/>
                </a:solidFill>
              </a:rPr>
              <a:t>It can mitigate the harm associated with microaggressions and can serve to remind targets and allies that they are not alone in the battle.</a:t>
            </a:r>
          </a:p>
          <a:p>
            <a:pPr>
              <a:buFont typeface="Wingdings" pitchFamily="2" charset="2"/>
              <a:buChar char="§"/>
            </a:pPr>
            <a:endParaRPr lang="en-US" sz="2800" dirty="0">
              <a:solidFill>
                <a:srgbClr val="404040"/>
              </a:solidFill>
            </a:endParaRPr>
          </a:p>
          <a:p>
            <a:pPr>
              <a:buFont typeface="Wingdings" pitchFamily="2" charset="2"/>
              <a:buChar char="§"/>
            </a:pPr>
            <a:r>
              <a:rPr lang="en-US" sz="2800" dirty="0">
                <a:solidFill>
                  <a:srgbClr val="404040"/>
                </a:solidFill>
              </a:rPr>
              <a:t>Example: Alert leadership, report the incident, seek counseling, find a support group</a:t>
            </a:r>
          </a:p>
          <a:p>
            <a:endParaRPr lang="en-US" dirty="0"/>
          </a:p>
        </p:txBody>
      </p:sp>
    </p:spTree>
    <p:extLst>
      <p:ext uri="{BB962C8B-B14F-4D97-AF65-F5344CB8AC3E}">
        <p14:creationId xmlns:p14="http://schemas.microsoft.com/office/powerpoint/2010/main" val="36835723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CCA44-0335-D79F-5B61-DBCB1E6B8CD6}"/>
              </a:ext>
            </a:extLst>
          </p:cNvPr>
          <p:cNvSpPr>
            <a:spLocks noGrp="1"/>
          </p:cNvSpPr>
          <p:nvPr>
            <p:ph type="title"/>
          </p:nvPr>
        </p:nvSpPr>
        <p:spPr/>
        <p:txBody>
          <a:bodyPr/>
          <a:lstStyle/>
          <a:p>
            <a:pPr algn="ctr"/>
            <a:r>
              <a:rPr lang="en-US" dirty="0"/>
              <a:t>Contact</a:t>
            </a:r>
          </a:p>
        </p:txBody>
      </p:sp>
      <p:sp>
        <p:nvSpPr>
          <p:cNvPr id="3" name="Content Placeholder 2">
            <a:extLst>
              <a:ext uri="{FF2B5EF4-FFF2-40B4-BE49-F238E27FC236}">
                <a16:creationId xmlns:a16="http://schemas.microsoft.com/office/drawing/2014/main" id="{880E2CBD-3D01-D19B-11AD-E482C852F15F}"/>
              </a:ext>
            </a:extLst>
          </p:cNvPr>
          <p:cNvSpPr>
            <a:spLocks noGrp="1"/>
          </p:cNvSpPr>
          <p:nvPr>
            <p:ph idx="1"/>
          </p:nvPr>
        </p:nvSpPr>
        <p:spPr/>
        <p:txBody>
          <a:bodyPr/>
          <a:lstStyle/>
          <a:p>
            <a:pPr>
              <a:buFont typeface="Wingdings" pitchFamily="2" charset="2"/>
              <a:buChar char="§"/>
            </a:pPr>
            <a:r>
              <a:rPr lang="en-US" sz="2800" dirty="0">
                <a:solidFill>
                  <a:srgbClr val="404040"/>
                </a:solidFill>
              </a:rPr>
              <a:t>Website:</a:t>
            </a:r>
          </a:p>
          <a:p>
            <a:pPr lvl="1"/>
            <a:r>
              <a:rPr lang="en-US" sz="2800" dirty="0" err="1">
                <a:solidFill>
                  <a:srgbClr val="404040"/>
                </a:solidFill>
              </a:rPr>
              <a:t>www.hcrservices.com</a:t>
            </a:r>
            <a:endParaRPr lang="en-US" sz="2800" dirty="0">
              <a:solidFill>
                <a:srgbClr val="404040"/>
              </a:solidFill>
            </a:endParaRPr>
          </a:p>
          <a:p>
            <a:pPr marL="57150" indent="0">
              <a:buNone/>
            </a:pPr>
            <a:endParaRPr lang="en-US" sz="2800" dirty="0">
              <a:solidFill>
                <a:srgbClr val="404040"/>
              </a:solidFill>
            </a:endParaRPr>
          </a:p>
          <a:p>
            <a:pPr indent="-285750">
              <a:buFont typeface="Wingdings" pitchFamily="2" charset="2"/>
              <a:buChar char="§"/>
            </a:pPr>
            <a:r>
              <a:rPr lang="en-US" sz="2800" dirty="0">
                <a:solidFill>
                  <a:srgbClr val="404040"/>
                </a:solidFill>
              </a:rPr>
              <a:t>Email:</a:t>
            </a:r>
          </a:p>
          <a:p>
            <a:pPr lvl="1">
              <a:buFont typeface="Wingdings" pitchFamily="2" charset="2"/>
              <a:buChar char="§"/>
            </a:pPr>
            <a:r>
              <a:rPr lang="en-US" sz="2800" dirty="0" err="1">
                <a:solidFill>
                  <a:srgbClr val="404040"/>
                </a:solidFill>
              </a:rPr>
              <a:t>jharper@hcrservices.com</a:t>
            </a:r>
            <a:endParaRPr lang="en-US" sz="2800" dirty="0">
              <a:solidFill>
                <a:srgbClr val="404040"/>
              </a:solidFill>
            </a:endParaRPr>
          </a:p>
          <a:p>
            <a:endParaRPr lang="en-US" dirty="0"/>
          </a:p>
        </p:txBody>
      </p:sp>
    </p:spTree>
    <p:extLst>
      <p:ext uri="{BB962C8B-B14F-4D97-AF65-F5344CB8AC3E}">
        <p14:creationId xmlns:p14="http://schemas.microsoft.com/office/powerpoint/2010/main" val="361755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CCB2F-A3BA-E6FE-3AF2-7A4B92CF908B}"/>
              </a:ext>
            </a:extLst>
          </p:cNvPr>
          <p:cNvSpPr>
            <a:spLocks noGrp="1"/>
          </p:cNvSpPr>
          <p:nvPr>
            <p:ph type="title"/>
          </p:nvPr>
        </p:nvSpPr>
        <p:spPr/>
        <p:txBody>
          <a:bodyPr/>
          <a:lstStyle/>
          <a:p>
            <a:pPr algn="ctr"/>
            <a:r>
              <a:rPr lang="en-US" dirty="0"/>
              <a:t>It’s All in the Family: Stereotypes</a:t>
            </a:r>
          </a:p>
        </p:txBody>
      </p:sp>
      <p:sp>
        <p:nvSpPr>
          <p:cNvPr id="3" name="Content Placeholder 2">
            <a:extLst>
              <a:ext uri="{FF2B5EF4-FFF2-40B4-BE49-F238E27FC236}">
                <a16:creationId xmlns:a16="http://schemas.microsoft.com/office/drawing/2014/main" id="{E686C7B5-BB77-7C40-85CE-36A1C3A7EE4C}"/>
              </a:ext>
            </a:extLst>
          </p:cNvPr>
          <p:cNvSpPr>
            <a:spLocks noGrp="1"/>
          </p:cNvSpPr>
          <p:nvPr>
            <p:ph idx="1"/>
          </p:nvPr>
        </p:nvSpPr>
        <p:spPr/>
        <p:txBody>
          <a:bodyPr>
            <a:normAutofit/>
          </a:bodyPr>
          <a:lstStyle/>
          <a:p>
            <a:pPr marL="0" indent="0">
              <a:buNone/>
              <a:defRPr/>
            </a:pPr>
            <a:r>
              <a:rPr lang="en-US" altLang="en-US" sz="2800" kern="0" dirty="0">
                <a:solidFill>
                  <a:srgbClr val="545454"/>
                </a:solidFill>
              </a:rPr>
              <a:t>Stereotypes</a:t>
            </a:r>
          </a:p>
          <a:p>
            <a:pPr lvl="0">
              <a:lnSpc>
                <a:spcPct val="100000"/>
              </a:lnSpc>
              <a:buClr>
                <a:srgbClr val="9BAFB5"/>
              </a:buClr>
              <a:buFont typeface="Wingdings" pitchFamily="2" charset="2"/>
              <a:buChar char="§"/>
              <a:defRPr/>
            </a:pPr>
            <a:r>
              <a:rPr lang="en-US" sz="2800" b="0" dirty="0">
                <a:solidFill>
                  <a:srgbClr val="000000"/>
                </a:solidFill>
              </a:rPr>
              <a:t>A widely held but </a:t>
            </a:r>
            <a:r>
              <a:rPr lang="en-US" sz="2800" b="0" i="1" dirty="0">
                <a:solidFill>
                  <a:srgbClr val="000000"/>
                </a:solidFill>
              </a:rPr>
              <a:t>fixed and oversimplified</a:t>
            </a:r>
            <a:r>
              <a:rPr lang="en-US" sz="2800" b="0" dirty="0">
                <a:solidFill>
                  <a:srgbClr val="000000"/>
                </a:solidFill>
              </a:rPr>
              <a:t> image or idea of a particular type of person or thing.</a:t>
            </a:r>
          </a:p>
          <a:p>
            <a:pPr lvl="1" fontAlgn="auto">
              <a:spcBef>
                <a:spcPts val="1000"/>
              </a:spcBef>
              <a:spcAft>
                <a:spcPts val="0"/>
              </a:spcAft>
              <a:buClr>
                <a:srgbClr val="9BAFB5"/>
              </a:buClr>
              <a:buFont typeface="Wingdings" pitchFamily="2" charset="2"/>
              <a:buChar char="§"/>
              <a:defRPr/>
            </a:pPr>
            <a:r>
              <a:rPr lang="en-US" altLang="en-US" sz="2800" kern="0" dirty="0"/>
              <a:t>A cognitive shortcut that allows brains to make snap judgments</a:t>
            </a:r>
          </a:p>
          <a:p>
            <a:pPr lvl="1" fontAlgn="auto">
              <a:spcBef>
                <a:spcPts val="1000"/>
              </a:spcBef>
              <a:spcAft>
                <a:spcPts val="0"/>
              </a:spcAft>
              <a:buClr>
                <a:srgbClr val="9BAFB5"/>
              </a:buClr>
              <a:buFont typeface="Wingdings" pitchFamily="2" charset="2"/>
              <a:buChar char="§"/>
              <a:defRPr/>
            </a:pPr>
            <a:r>
              <a:rPr lang="en-US" altLang="en-US" sz="2800" kern="0" dirty="0"/>
              <a:t>Stereotypes do not allow us to see people for who they are individually and what they bring to a given situation.</a:t>
            </a:r>
          </a:p>
          <a:p>
            <a:pPr lvl="1" fontAlgn="auto">
              <a:spcBef>
                <a:spcPts val="1000"/>
              </a:spcBef>
              <a:spcAft>
                <a:spcPts val="0"/>
              </a:spcAft>
              <a:buClr>
                <a:srgbClr val="9BAFB5"/>
              </a:buClr>
              <a:buFont typeface="Wingdings" pitchFamily="2" charset="2"/>
              <a:buChar char="§"/>
              <a:defRPr/>
            </a:pPr>
            <a:r>
              <a:rPr lang="en-US" altLang="en-US" sz="2800" kern="0" dirty="0"/>
              <a:t>Leaning on stereotypes can create bias.</a:t>
            </a:r>
            <a:endParaRPr lang="en-US" sz="2800" dirty="0"/>
          </a:p>
        </p:txBody>
      </p:sp>
    </p:spTree>
    <p:extLst>
      <p:ext uri="{BB962C8B-B14F-4D97-AF65-F5344CB8AC3E}">
        <p14:creationId xmlns:p14="http://schemas.microsoft.com/office/powerpoint/2010/main" val="1632725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33BE7-065C-C042-9C13-31E3C50922BA}"/>
              </a:ext>
            </a:extLst>
          </p:cNvPr>
          <p:cNvSpPr>
            <a:spLocks noGrp="1"/>
          </p:cNvSpPr>
          <p:nvPr>
            <p:ph type="title"/>
          </p:nvPr>
        </p:nvSpPr>
        <p:spPr/>
        <p:txBody>
          <a:bodyPr/>
          <a:lstStyle/>
          <a:p>
            <a:r>
              <a:rPr lang="en-US" dirty="0"/>
              <a:t>It’s All in the Family: Implicit Bias</a:t>
            </a:r>
          </a:p>
        </p:txBody>
      </p:sp>
      <p:sp>
        <p:nvSpPr>
          <p:cNvPr id="3" name="Content Placeholder 2">
            <a:extLst>
              <a:ext uri="{FF2B5EF4-FFF2-40B4-BE49-F238E27FC236}">
                <a16:creationId xmlns:a16="http://schemas.microsoft.com/office/drawing/2014/main" id="{2AF1E729-2391-C416-BC64-9066C6C2C0F6}"/>
              </a:ext>
            </a:extLst>
          </p:cNvPr>
          <p:cNvSpPr>
            <a:spLocks noGrp="1"/>
          </p:cNvSpPr>
          <p:nvPr>
            <p:ph idx="1"/>
          </p:nvPr>
        </p:nvSpPr>
        <p:spPr/>
        <p:txBody>
          <a:bodyPr/>
          <a:lstStyle/>
          <a:p>
            <a:pPr marL="0" indent="0">
              <a:buNone/>
              <a:defRPr/>
            </a:pPr>
            <a:r>
              <a:rPr lang="en-US" altLang="en-US" sz="2800" kern="0" dirty="0">
                <a:solidFill>
                  <a:srgbClr val="545454"/>
                </a:solidFill>
              </a:rPr>
              <a:t>Implicit Bias</a:t>
            </a:r>
          </a:p>
          <a:p>
            <a:pPr lvl="0">
              <a:lnSpc>
                <a:spcPct val="100000"/>
              </a:lnSpc>
              <a:buClr>
                <a:srgbClr val="9BAFB5"/>
              </a:buClr>
              <a:buFont typeface="Wingdings" pitchFamily="2" charset="2"/>
              <a:buChar char="§"/>
              <a:defRPr/>
            </a:pPr>
            <a:r>
              <a:rPr lang="en-US" sz="2800" b="0" dirty="0">
                <a:solidFill>
                  <a:srgbClr val="000000"/>
                </a:solidFill>
              </a:rPr>
              <a:t>Any assumption that affects our understanding, actions, or decisions in an unconscious manner.</a:t>
            </a:r>
          </a:p>
          <a:p>
            <a:pPr lvl="1" fontAlgn="auto">
              <a:spcBef>
                <a:spcPts val="1000"/>
              </a:spcBef>
              <a:spcAft>
                <a:spcPts val="0"/>
              </a:spcAft>
              <a:buClr>
                <a:srgbClr val="9BAFB5"/>
              </a:buClr>
              <a:buFont typeface="Wingdings" pitchFamily="2" charset="2"/>
              <a:buChar char="§"/>
              <a:defRPr/>
            </a:pPr>
            <a:r>
              <a:rPr lang="en-US" altLang="en-US" sz="2800" kern="0" dirty="0"/>
              <a:t>Covers a range of responses, from benign to pivotal</a:t>
            </a:r>
          </a:p>
          <a:p>
            <a:pPr lvl="1" fontAlgn="auto">
              <a:spcBef>
                <a:spcPts val="1000"/>
              </a:spcBef>
              <a:spcAft>
                <a:spcPts val="0"/>
              </a:spcAft>
              <a:buClr>
                <a:srgbClr val="9BAFB5"/>
              </a:buClr>
              <a:buFont typeface="Wingdings" pitchFamily="2" charset="2"/>
              <a:buChar char="§"/>
              <a:defRPr/>
            </a:pPr>
            <a:r>
              <a:rPr lang="en-US" altLang="en-US" sz="2800" kern="0" dirty="0"/>
              <a:t>May not necessarily align with our core beliefs</a:t>
            </a:r>
          </a:p>
          <a:p>
            <a:pPr lvl="1" fontAlgn="auto">
              <a:spcBef>
                <a:spcPts val="1000"/>
              </a:spcBef>
              <a:spcAft>
                <a:spcPts val="0"/>
              </a:spcAft>
              <a:buClr>
                <a:srgbClr val="9BAFB5"/>
              </a:buClr>
              <a:buFont typeface="Wingdings" pitchFamily="2" charset="2"/>
              <a:buChar char="§"/>
              <a:defRPr/>
            </a:pPr>
            <a:r>
              <a:rPr lang="en-US" altLang="en-US" sz="2800" kern="0" dirty="0"/>
              <a:t>Biases can manifest in various forms of discrimination including those related to gender, sexual orientation, and race</a:t>
            </a:r>
          </a:p>
          <a:p>
            <a:pPr marL="0" indent="0">
              <a:buNone/>
            </a:pPr>
            <a:endParaRPr lang="en-US" dirty="0"/>
          </a:p>
        </p:txBody>
      </p:sp>
    </p:spTree>
    <p:extLst>
      <p:ext uri="{BB962C8B-B14F-4D97-AF65-F5344CB8AC3E}">
        <p14:creationId xmlns:p14="http://schemas.microsoft.com/office/powerpoint/2010/main" val="5143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DEB32-307C-BEBC-471C-64ADAE1080B0}"/>
              </a:ext>
            </a:extLst>
          </p:cNvPr>
          <p:cNvSpPr>
            <a:spLocks noGrp="1"/>
          </p:cNvSpPr>
          <p:nvPr>
            <p:ph type="title"/>
          </p:nvPr>
        </p:nvSpPr>
        <p:spPr/>
        <p:txBody>
          <a:bodyPr/>
          <a:lstStyle/>
          <a:p>
            <a:pPr algn="ctr"/>
            <a:r>
              <a:rPr lang="en-US" dirty="0"/>
              <a:t>Implicit Bias</a:t>
            </a:r>
          </a:p>
        </p:txBody>
      </p:sp>
      <p:sp>
        <p:nvSpPr>
          <p:cNvPr id="3" name="Content Placeholder 2">
            <a:extLst>
              <a:ext uri="{FF2B5EF4-FFF2-40B4-BE49-F238E27FC236}">
                <a16:creationId xmlns:a16="http://schemas.microsoft.com/office/drawing/2014/main" id="{117303A9-48ED-22D8-1F79-5384CBEBB71E}"/>
              </a:ext>
            </a:extLst>
          </p:cNvPr>
          <p:cNvSpPr>
            <a:spLocks noGrp="1"/>
          </p:cNvSpPr>
          <p:nvPr>
            <p:ph idx="1"/>
          </p:nvPr>
        </p:nvSpPr>
        <p:spPr/>
        <p:txBody>
          <a:bodyPr>
            <a:normAutofit/>
          </a:bodyPr>
          <a:lstStyle/>
          <a:p>
            <a:pPr marL="0" indent="0">
              <a:buNone/>
              <a:defRPr/>
            </a:pPr>
            <a:r>
              <a:rPr lang="en-US" altLang="en-US" sz="3000" kern="0" dirty="0">
                <a:solidFill>
                  <a:srgbClr val="545454"/>
                </a:solidFill>
              </a:rPr>
              <a:t>Research shows that we all -- regardless of gender or race -- perceive and treat people based on biases associated with their race/gender/social group.</a:t>
            </a:r>
          </a:p>
          <a:p>
            <a:pPr lvl="0">
              <a:lnSpc>
                <a:spcPct val="100000"/>
              </a:lnSpc>
              <a:buClr>
                <a:srgbClr val="9BAFB5"/>
              </a:buClr>
              <a:buFont typeface="Wingdings" pitchFamily="2" charset="2"/>
              <a:buChar char="§"/>
              <a:defRPr/>
            </a:pPr>
            <a:r>
              <a:rPr lang="en-US" sz="3000" b="0" dirty="0">
                <a:solidFill>
                  <a:srgbClr val="000000"/>
                </a:solidFill>
              </a:rPr>
              <a:t>Both men and women hold them about gender.</a:t>
            </a:r>
          </a:p>
          <a:p>
            <a:pPr lvl="0">
              <a:lnSpc>
                <a:spcPct val="100000"/>
              </a:lnSpc>
              <a:buClr>
                <a:srgbClr val="9BAFB5"/>
              </a:buClr>
              <a:buFont typeface="Wingdings" pitchFamily="2" charset="2"/>
              <a:buChar char="§"/>
              <a:defRPr/>
            </a:pPr>
            <a:r>
              <a:rPr lang="en-US" sz="3000" b="0" dirty="0">
                <a:solidFill>
                  <a:srgbClr val="000000"/>
                </a:solidFill>
              </a:rPr>
              <a:t>Both white people and people of color hold them about race.</a:t>
            </a:r>
          </a:p>
          <a:p>
            <a:pPr lvl="0">
              <a:lnSpc>
                <a:spcPct val="100000"/>
              </a:lnSpc>
              <a:buClr>
                <a:srgbClr val="9BAFB5"/>
              </a:buClr>
              <a:buFont typeface="Wingdings" pitchFamily="2" charset="2"/>
              <a:buChar char="§"/>
              <a:defRPr/>
            </a:pPr>
            <a:r>
              <a:rPr lang="en-US" sz="3000" b="0" dirty="0">
                <a:solidFill>
                  <a:srgbClr val="000000"/>
                </a:solidFill>
              </a:rPr>
              <a:t>People are not typically aware of them but can change them with effort.</a:t>
            </a:r>
          </a:p>
          <a:p>
            <a:endParaRPr lang="en-US" dirty="0"/>
          </a:p>
        </p:txBody>
      </p:sp>
    </p:spTree>
    <p:extLst>
      <p:ext uri="{BB962C8B-B14F-4D97-AF65-F5344CB8AC3E}">
        <p14:creationId xmlns:p14="http://schemas.microsoft.com/office/powerpoint/2010/main" val="3616927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D4269-CB8D-900D-DA8D-6BAD5FAFA112}"/>
              </a:ext>
            </a:extLst>
          </p:cNvPr>
          <p:cNvSpPr>
            <a:spLocks noGrp="1"/>
          </p:cNvSpPr>
          <p:nvPr>
            <p:ph type="title"/>
          </p:nvPr>
        </p:nvSpPr>
        <p:spPr/>
        <p:txBody>
          <a:bodyPr/>
          <a:lstStyle/>
          <a:p>
            <a:pPr algn="ctr"/>
            <a:r>
              <a:rPr lang="en-US" dirty="0"/>
              <a:t>Examples of Bias</a:t>
            </a:r>
          </a:p>
        </p:txBody>
      </p:sp>
      <p:sp>
        <p:nvSpPr>
          <p:cNvPr id="3" name="Content Placeholder 2">
            <a:extLst>
              <a:ext uri="{FF2B5EF4-FFF2-40B4-BE49-F238E27FC236}">
                <a16:creationId xmlns:a16="http://schemas.microsoft.com/office/drawing/2014/main" id="{66EE6375-823C-7573-7858-15353FB5752F}"/>
              </a:ext>
            </a:extLst>
          </p:cNvPr>
          <p:cNvSpPr>
            <a:spLocks noGrp="1"/>
          </p:cNvSpPr>
          <p:nvPr>
            <p:ph idx="1"/>
          </p:nvPr>
        </p:nvSpPr>
        <p:spPr/>
        <p:txBody>
          <a:bodyPr>
            <a:normAutofit fontScale="85000" lnSpcReduction="20000"/>
          </a:bodyPr>
          <a:lstStyle/>
          <a:p>
            <a:pPr>
              <a:spcBef>
                <a:spcPts val="0"/>
              </a:spcBef>
              <a:buFont typeface="Wingdings" pitchFamily="2" charset="2"/>
              <a:buChar char="§"/>
            </a:pPr>
            <a:r>
              <a:rPr lang="en-US" dirty="0"/>
              <a:t>People under the age of 30 don’t know what it means to work hard.</a:t>
            </a:r>
          </a:p>
          <a:p>
            <a:pPr>
              <a:spcBef>
                <a:spcPts val="0"/>
              </a:spcBef>
              <a:buFont typeface="Wingdings" pitchFamily="2" charset="2"/>
              <a:buChar char="§"/>
            </a:pPr>
            <a:endParaRPr lang="en-US" dirty="0"/>
          </a:p>
          <a:p>
            <a:pPr>
              <a:spcBef>
                <a:spcPts val="0"/>
              </a:spcBef>
              <a:buFont typeface="Wingdings" pitchFamily="2" charset="2"/>
              <a:buChar char="§"/>
            </a:pPr>
            <a:r>
              <a:rPr lang="en-US" dirty="0"/>
              <a:t>All Asian people are good at math.</a:t>
            </a:r>
          </a:p>
          <a:p>
            <a:pPr>
              <a:spcBef>
                <a:spcPts val="0"/>
              </a:spcBef>
              <a:buFont typeface="Wingdings" pitchFamily="2" charset="2"/>
              <a:buChar char="§"/>
            </a:pPr>
            <a:endParaRPr lang="en-US" dirty="0"/>
          </a:p>
          <a:p>
            <a:pPr>
              <a:spcBef>
                <a:spcPts val="0"/>
              </a:spcBef>
              <a:buFont typeface="Wingdings" pitchFamily="2" charset="2"/>
              <a:buChar char="§"/>
            </a:pPr>
            <a:r>
              <a:rPr lang="en-US" dirty="0"/>
              <a:t>Women aren’t funny.</a:t>
            </a:r>
          </a:p>
          <a:p>
            <a:pPr>
              <a:spcBef>
                <a:spcPts val="0"/>
              </a:spcBef>
              <a:buFont typeface="Wingdings" pitchFamily="2" charset="2"/>
              <a:buChar char="§"/>
            </a:pPr>
            <a:endParaRPr lang="en-US" dirty="0"/>
          </a:p>
          <a:p>
            <a:pPr>
              <a:spcBef>
                <a:spcPts val="0"/>
              </a:spcBef>
              <a:buFont typeface="Wingdings" pitchFamily="2" charset="2"/>
              <a:buChar char="§"/>
            </a:pPr>
            <a:r>
              <a:rPr lang="en-US" dirty="0"/>
              <a:t>All Black people are good at dancing/performing.</a:t>
            </a:r>
          </a:p>
          <a:p>
            <a:pPr>
              <a:spcBef>
                <a:spcPts val="0"/>
              </a:spcBef>
              <a:buFont typeface="Wingdings" pitchFamily="2" charset="2"/>
              <a:buChar char="§"/>
            </a:pPr>
            <a:endParaRPr lang="en-US" dirty="0"/>
          </a:p>
          <a:p>
            <a:pPr>
              <a:spcBef>
                <a:spcPts val="0"/>
              </a:spcBef>
              <a:buFont typeface="Wingdings" pitchFamily="2" charset="2"/>
              <a:buChar char="§"/>
            </a:pPr>
            <a:r>
              <a:rPr lang="en-US" dirty="0"/>
              <a:t>All attorneys are _______________ .</a:t>
            </a:r>
          </a:p>
          <a:p>
            <a:pPr>
              <a:spcBef>
                <a:spcPts val="0"/>
              </a:spcBef>
              <a:buFont typeface="Wingdings" pitchFamily="2" charset="2"/>
              <a:buChar char="§"/>
            </a:pPr>
            <a:endParaRPr lang="en-US" dirty="0"/>
          </a:p>
          <a:p>
            <a:pPr>
              <a:spcBef>
                <a:spcPts val="0"/>
              </a:spcBef>
              <a:buFont typeface="Wingdings" pitchFamily="2" charset="2"/>
              <a:buChar char="§"/>
            </a:pPr>
            <a:r>
              <a:rPr lang="en-US" dirty="0"/>
              <a:t>All parents are ________________ .</a:t>
            </a:r>
          </a:p>
          <a:p>
            <a:endParaRPr lang="en-US" dirty="0"/>
          </a:p>
        </p:txBody>
      </p:sp>
    </p:spTree>
    <p:extLst>
      <p:ext uri="{BB962C8B-B14F-4D97-AF65-F5344CB8AC3E}">
        <p14:creationId xmlns:p14="http://schemas.microsoft.com/office/powerpoint/2010/main" val="3417170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E1BF1-B2CB-52DC-4EAF-BEECF3F2395B}"/>
              </a:ext>
            </a:extLst>
          </p:cNvPr>
          <p:cNvSpPr>
            <a:spLocks noGrp="1"/>
          </p:cNvSpPr>
          <p:nvPr>
            <p:ph type="title"/>
          </p:nvPr>
        </p:nvSpPr>
        <p:spPr/>
        <p:txBody>
          <a:bodyPr/>
          <a:lstStyle/>
          <a:p>
            <a:pPr algn="ctr"/>
            <a:r>
              <a:rPr lang="en-US" dirty="0"/>
              <a:t>Implicit Bias in Special Education</a:t>
            </a:r>
          </a:p>
        </p:txBody>
      </p:sp>
      <p:sp>
        <p:nvSpPr>
          <p:cNvPr id="3" name="Content Placeholder 2">
            <a:extLst>
              <a:ext uri="{FF2B5EF4-FFF2-40B4-BE49-F238E27FC236}">
                <a16:creationId xmlns:a16="http://schemas.microsoft.com/office/drawing/2014/main" id="{16B1C77A-963F-CD8A-2032-F608A121926E}"/>
              </a:ext>
            </a:extLst>
          </p:cNvPr>
          <p:cNvSpPr>
            <a:spLocks noGrp="1"/>
          </p:cNvSpPr>
          <p:nvPr>
            <p:ph idx="1"/>
          </p:nvPr>
        </p:nvSpPr>
        <p:spPr/>
        <p:txBody>
          <a:bodyPr/>
          <a:lstStyle/>
          <a:p>
            <a:pPr marL="0" indent="0">
              <a:buNone/>
              <a:defRPr/>
            </a:pPr>
            <a:r>
              <a:rPr lang="en-US" altLang="en-US" sz="2800" kern="0" dirty="0">
                <a:solidFill>
                  <a:srgbClr val="545454"/>
                </a:solidFill>
              </a:rPr>
              <a:t>Areas where implicit bias affects special education include:</a:t>
            </a:r>
          </a:p>
          <a:p>
            <a:pPr marL="800100" lvl="1" indent="-342900">
              <a:buFont typeface="+mj-lt"/>
              <a:buAutoNum type="arabicPeriod"/>
              <a:defRPr/>
            </a:pPr>
            <a:r>
              <a:rPr lang="en-US" altLang="en-US" sz="2800" kern="0" dirty="0">
                <a:solidFill>
                  <a:srgbClr val="545454"/>
                </a:solidFill>
              </a:rPr>
              <a:t>Disproportionality in discipline</a:t>
            </a:r>
          </a:p>
          <a:p>
            <a:pPr marL="800100" lvl="1" indent="-342900">
              <a:buFont typeface="+mj-lt"/>
              <a:buAutoNum type="arabicPeriod"/>
              <a:defRPr/>
            </a:pPr>
            <a:endParaRPr lang="en-US" altLang="en-US" sz="2800" kern="0" dirty="0">
              <a:solidFill>
                <a:srgbClr val="545454"/>
              </a:solidFill>
            </a:endParaRPr>
          </a:p>
          <a:p>
            <a:pPr marL="800100" lvl="1" indent="-342900">
              <a:buFont typeface="+mj-lt"/>
              <a:buAutoNum type="arabicPeriod"/>
              <a:defRPr/>
            </a:pPr>
            <a:r>
              <a:rPr lang="en-US" altLang="en-US" sz="2800" kern="0" dirty="0">
                <a:solidFill>
                  <a:srgbClr val="545454"/>
                </a:solidFill>
              </a:rPr>
              <a:t>Disproportionality in referrals for assessment</a:t>
            </a:r>
          </a:p>
          <a:p>
            <a:pPr marL="800100" lvl="1" indent="-342900">
              <a:buFont typeface="+mj-lt"/>
              <a:buAutoNum type="arabicPeriod"/>
              <a:defRPr/>
            </a:pPr>
            <a:endParaRPr lang="en-US" altLang="en-US" sz="2800" kern="0" dirty="0">
              <a:solidFill>
                <a:srgbClr val="545454"/>
              </a:solidFill>
            </a:endParaRPr>
          </a:p>
          <a:p>
            <a:pPr marL="800100" lvl="1" indent="-342900">
              <a:buFont typeface="+mj-lt"/>
              <a:buAutoNum type="arabicPeriod"/>
              <a:defRPr/>
            </a:pPr>
            <a:r>
              <a:rPr lang="en-US" altLang="en-US" sz="2800" kern="0" dirty="0">
                <a:solidFill>
                  <a:srgbClr val="545454"/>
                </a:solidFill>
              </a:rPr>
              <a:t>Teacher mindsets and beliefs</a:t>
            </a:r>
          </a:p>
          <a:p>
            <a:pPr marL="800100" lvl="1" indent="-342900">
              <a:buFont typeface="+mj-lt"/>
              <a:buAutoNum type="arabicPeriod"/>
              <a:defRPr/>
            </a:pPr>
            <a:endParaRPr lang="en-US" altLang="en-US" sz="2800" kern="0" dirty="0">
              <a:solidFill>
                <a:srgbClr val="545454"/>
              </a:solidFill>
            </a:endParaRPr>
          </a:p>
          <a:p>
            <a:pPr marL="800100" lvl="1" indent="-342900">
              <a:buFont typeface="+mj-lt"/>
              <a:buAutoNum type="arabicPeriod"/>
              <a:defRPr/>
            </a:pPr>
            <a:r>
              <a:rPr lang="en-US" altLang="en-US" sz="2800" kern="0" dirty="0">
                <a:solidFill>
                  <a:srgbClr val="545454"/>
                </a:solidFill>
              </a:rPr>
              <a:t>Tracking</a:t>
            </a:r>
          </a:p>
          <a:p>
            <a:endParaRPr lang="en-US" dirty="0"/>
          </a:p>
        </p:txBody>
      </p:sp>
    </p:spTree>
    <p:extLst>
      <p:ext uri="{BB962C8B-B14F-4D97-AF65-F5344CB8AC3E}">
        <p14:creationId xmlns:p14="http://schemas.microsoft.com/office/powerpoint/2010/main" val="1226217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B1608-AC55-A111-D4C3-D97AF3B0D890}"/>
              </a:ext>
            </a:extLst>
          </p:cNvPr>
          <p:cNvSpPr>
            <a:spLocks noGrp="1"/>
          </p:cNvSpPr>
          <p:nvPr>
            <p:ph type="title"/>
          </p:nvPr>
        </p:nvSpPr>
        <p:spPr/>
        <p:txBody>
          <a:bodyPr/>
          <a:lstStyle/>
          <a:p>
            <a:r>
              <a:rPr lang="en-US" dirty="0"/>
              <a:t>Implicit Bias Scenario</a:t>
            </a:r>
          </a:p>
        </p:txBody>
      </p:sp>
      <p:sp>
        <p:nvSpPr>
          <p:cNvPr id="3" name="Content Placeholder 2">
            <a:extLst>
              <a:ext uri="{FF2B5EF4-FFF2-40B4-BE49-F238E27FC236}">
                <a16:creationId xmlns:a16="http://schemas.microsoft.com/office/drawing/2014/main" id="{83ACAF9A-1F09-3867-78D2-7DA438CFD841}"/>
              </a:ext>
            </a:extLst>
          </p:cNvPr>
          <p:cNvSpPr>
            <a:spLocks noGrp="1"/>
          </p:cNvSpPr>
          <p:nvPr>
            <p:ph idx="1"/>
          </p:nvPr>
        </p:nvSpPr>
        <p:spPr/>
        <p:txBody>
          <a:bodyPr>
            <a:normAutofit/>
          </a:bodyPr>
          <a:lstStyle/>
          <a:p>
            <a:r>
              <a:rPr lang="en-US" sz="2800" dirty="0"/>
              <a:t>Emily is a 7th-grade student who has autism spectrum disorder (ASD). She excels in math and science, has a strong memory, and enjoys robotics. However, she struggles with social interactions, sensory sensitivities, and interpreting subtle social cues.</a:t>
            </a:r>
          </a:p>
          <a:p>
            <a:endParaRPr lang="en-US" sz="2800" dirty="0"/>
          </a:p>
          <a:p>
            <a:r>
              <a:rPr lang="en-US" sz="2800" dirty="0"/>
              <a:t>Emily’s IEP includes goals for social communication and sensory regulation, and she receives speech-language therapy twice a week.</a:t>
            </a:r>
          </a:p>
        </p:txBody>
      </p:sp>
    </p:spTree>
    <p:extLst>
      <p:ext uri="{BB962C8B-B14F-4D97-AF65-F5344CB8AC3E}">
        <p14:creationId xmlns:p14="http://schemas.microsoft.com/office/powerpoint/2010/main" val="1125713659"/>
      </p:ext>
    </p:extLst>
  </p:cSld>
  <p:clrMapOvr>
    <a:masterClrMapping/>
  </p:clrMapOvr>
</p:sld>
</file>

<file path=ppt/theme/theme1.xml><?xml version="1.0" encoding="utf-8"?>
<a:theme xmlns:a="http://schemas.openxmlformats.org/drawingml/2006/main" name="Office Theme">
  <a:themeElements>
    <a:clrScheme name="CADRE COLORS">
      <a:dk1>
        <a:srgbClr val="000000"/>
      </a:dk1>
      <a:lt1>
        <a:srgbClr val="EBEBEB"/>
      </a:lt1>
      <a:dk2>
        <a:srgbClr val="333333"/>
      </a:dk2>
      <a:lt2>
        <a:srgbClr val="4796B9"/>
      </a:lt2>
      <a:accent1>
        <a:srgbClr val="275B84"/>
      </a:accent1>
      <a:accent2>
        <a:srgbClr val="931E30"/>
      </a:accent2>
      <a:accent3>
        <a:srgbClr val="B58B41"/>
      </a:accent3>
      <a:accent4>
        <a:srgbClr val="BE253E"/>
      </a:accent4>
      <a:accent5>
        <a:srgbClr val="B58B41"/>
      </a:accent5>
      <a:accent6>
        <a:srgbClr val="EBEBEB"/>
      </a:accent6>
      <a:hlink>
        <a:srgbClr val="2414F8"/>
      </a:hlink>
      <a:folHlink>
        <a:srgbClr val="2414F8"/>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0cbbd92-a969-402e-8621-447322a11182" xsi:nil="true"/>
    <lcf76f155ced4ddcb4097134ff3c332f xmlns="db903174-bb1c-4609-9d70-465268ead53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E45D93EE09FE48B755B103E8699EE0" ma:contentTypeVersion="20" ma:contentTypeDescription="Create a new document." ma:contentTypeScope="" ma:versionID="805ba7d55169f0f14b383f020274b321">
  <xsd:schema xmlns:xsd="http://www.w3.org/2001/XMLSchema" xmlns:xs="http://www.w3.org/2001/XMLSchema" xmlns:p="http://schemas.microsoft.com/office/2006/metadata/properties" xmlns:ns2="db903174-bb1c-4609-9d70-465268ead536" xmlns:ns3="d0cbbd92-a969-402e-8621-447322a11182" targetNamespace="http://schemas.microsoft.com/office/2006/metadata/properties" ma:root="true" ma:fieldsID="38c128f37e5add975387cf726827ace0" ns2:_="" ns3:_="">
    <xsd:import namespace="db903174-bb1c-4609-9d70-465268ead536"/>
    <xsd:import namespace="d0cbbd92-a969-402e-8621-447322a1118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3:TaxCatchAll" minOccurs="0"/>
                <xsd:element ref="ns2:MediaServiceObjectDetectorVersions" minOccurs="0"/>
                <xsd:element ref="ns2:MediaServiceSearchProperties"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903174-bb1c-4609-9d70-465268ead5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01aec00-7e9a-46c6-9b57-74fbf105366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0cbbd92-a969-402e-8621-447322a11182"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8b6dc5-7623-4a1d-a01d-748b8cf9f295}" ma:internalName="TaxCatchAll" ma:showField="CatchAllData" ma:web="d0cbbd92-a969-402e-8621-447322a111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BC98DF-0C36-45E4-9FDF-2EF2344C6A6E}">
  <ds:schemaRefs>
    <ds:schemaRef ds:uri="http://schemas.microsoft.com/office/2006/metadata/properties"/>
    <ds:schemaRef ds:uri="http://schemas.microsoft.com/office/infopath/2007/PartnerControls"/>
    <ds:schemaRef ds:uri="d0cbbd92-a969-402e-8621-447322a11182"/>
  </ds:schemaRefs>
</ds:datastoreItem>
</file>

<file path=customXml/itemProps2.xml><?xml version="1.0" encoding="utf-8"?>
<ds:datastoreItem xmlns:ds="http://schemas.openxmlformats.org/officeDocument/2006/customXml" ds:itemID="{59C57EB7-A6FA-427D-8032-12B48A7B07FC}"/>
</file>

<file path=customXml/itemProps3.xml><?xml version="1.0" encoding="utf-8"?>
<ds:datastoreItem xmlns:ds="http://schemas.openxmlformats.org/officeDocument/2006/customXml" ds:itemID="{B81C4C31-D4DB-4144-9DBE-44F48C4A474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1495</TotalTime>
  <Words>2324</Words>
  <Application>Microsoft Macintosh PowerPoint</Application>
  <PresentationFormat>Widescreen</PresentationFormat>
  <Paragraphs>229</Paragraphs>
  <Slides>31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Aptos Display</vt:lpstr>
      <vt:lpstr>Arial</vt:lpstr>
      <vt:lpstr>Georgia</vt:lpstr>
      <vt:lpstr>Wingdings</vt:lpstr>
      <vt:lpstr>Office Theme</vt:lpstr>
      <vt:lpstr>Name It to Tame It: Overcoming Implicit Bias in Special Education</vt:lpstr>
      <vt:lpstr>Agenda</vt:lpstr>
      <vt:lpstr>Culture and Conflict</vt:lpstr>
      <vt:lpstr>It’s All in the Family: Stereotypes</vt:lpstr>
      <vt:lpstr>It’s All in the Family: Implicit Bias</vt:lpstr>
      <vt:lpstr>Implicit Bias</vt:lpstr>
      <vt:lpstr>Examples of Bias</vt:lpstr>
      <vt:lpstr>Implicit Bias in Special Education</vt:lpstr>
      <vt:lpstr>Implicit Bias Scenario</vt:lpstr>
      <vt:lpstr>Implicit Bias Scenario</vt:lpstr>
      <vt:lpstr>Implicit Bias Scenario</vt:lpstr>
      <vt:lpstr>Microaggressions</vt:lpstr>
      <vt:lpstr>It’s All in the Family: Microaggressions</vt:lpstr>
      <vt:lpstr>Microaggressions</vt:lpstr>
      <vt:lpstr>Impact of Microaggressions</vt:lpstr>
      <vt:lpstr>Erosion of Trust</vt:lpstr>
      <vt:lpstr>Microaggression: Race</vt:lpstr>
      <vt:lpstr>Microaggressions: Gender</vt:lpstr>
      <vt:lpstr>Microaggressions: Sexual Orientation</vt:lpstr>
      <vt:lpstr>Microaggressions: Ableism</vt:lpstr>
      <vt:lpstr>Intervention &amp; Mitigation Strategies</vt:lpstr>
      <vt:lpstr>Humble Yourself</vt:lpstr>
      <vt:lpstr>Self-Assessment</vt:lpstr>
      <vt:lpstr>Increase Interaction</vt:lpstr>
      <vt:lpstr>Give Yourself Time</vt:lpstr>
      <vt:lpstr>Micro-Interventions</vt:lpstr>
      <vt:lpstr>Make the Invisible Visible</vt:lpstr>
      <vt:lpstr>Disarm the Microaggression</vt:lpstr>
      <vt:lpstr>Educate the Offender</vt:lpstr>
      <vt:lpstr>Seek External Intervention</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Melanie Reese</dc:creator>
  <cp:lastModifiedBy>Jason Harper</cp:lastModifiedBy>
  <cp:revision>3</cp:revision>
  <dcterms:created xsi:type="dcterms:W3CDTF">2025-04-28T16:03:12Z</dcterms:created>
  <dcterms:modified xsi:type="dcterms:W3CDTF">2025-10-07T05:02:16Z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0x01010090E45D93EE09FE48B755B103E8699EE0</vt:lpwstr>
  </property>
</Properties>
</file>