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Play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Jzkk6QcAz6Etekytxb/8uMtY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d107aaa1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d107aaa1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d107aaa1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7d107aaa10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7d107aaa10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d107aaa1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d107aaa1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d107aaa10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d107aaa10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Activity:  Card Sort.  What is Technical?  and What is Adaptive?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d107aaa1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d107aaa10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7d107aaa1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d107aaa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d107aaa1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d107aaa1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7d107aaa1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d107aaa1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d107aaa1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7d107aaa10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d107aaa10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7d107aaa10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Thinking of that earlier dispute, what are 3-5 strategic questions that would help you understand the adaptive challenges that lead to the dispute.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d107aaa1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7d107aaa1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Surface problem?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Underlying issues?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questions to dig deeper?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d107aaa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7d107aaa1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Surface problem?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Underlying issues?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questions to dig deeper?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d107aaa1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d107aaa1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d107aaa1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7d107aaa1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7d107aaa10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d107aaa1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7d107aaa1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7d107aaa10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7d107aaa10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7d107aaa10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d107aaa10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7d107aaa10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d107aaa1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7d107aaa1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d107aaa10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d107aaa10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d107aaa1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d107aaa1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d107aaa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d107aaa1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7d107aaa1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d107aaa1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d107aaa1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d107aaa1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d107aaa1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7d107aaa1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d107aaa10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d107aaa10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d107aaa1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d107aaa1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7d107aaa10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d107aaa1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d107aaa1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Surface problem?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Underlying issues?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questions to dig deeper?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1322773" y="1263765"/>
            <a:ext cx="934522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1322772" y="4214780"/>
            <a:ext cx="934522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366982" y="824138"/>
            <a:ext cx="3405043" cy="139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366982" y="2222274"/>
            <a:ext cx="34050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033730" y="164373"/>
            <a:ext cx="9235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 rot="5400000">
            <a:off x="3694647" y="-1518823"/>
            <a:ext cx="4359475" cy="1078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d107aaa10_1_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4" name="Google Shape;84;g37d107aaa10_1_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2pPr>
            <a:lvl3pPr marL="1371600" lvl="2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4pPr>
            <a:lvl5pPr marL="2286000" lvl="4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85" name="Google Shape;85;g37d107aaa10_1_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d107aaa10_1_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88" name="Google Shape;88;g37d107aaa10_1_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g37d107aaa10_1_3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g37d107aaa10_1_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1868" cy="4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1"/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/>
          <p:nvPr/>
        </p:nvSpPr>
        <p:spPr>
          <a:xfrm>
            <a:off x="11715749" y="0"/>
            <a:ext cx="476249" cy="6858000"/>
          </a:xfrm>
          <a:prstGeom prst="rect">
            <a:avLst/>
          </a:prstGeom>
          <a:solidFill>
            <a:srgbClr val="153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/>
          <p:nvPr/>
        </p:nvSpPr>
        <p:spPr>
          <a:xfrm>
            <a:off x="11762885" y="6492875"/>
            <a:ext cx="476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 2">
  <p:cSld name="CUSTOM_2_1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77dbae63e3_0_257"/>
          <p:cNvSpPr txBox="1">
            <a:spLocks noGrp="1"/>
          </p:cNvSpPr>
          <p:nvPr>
            <p:ph type="ctrTitle"/>
          </p:nvPr>
        </p:nvSpPr>
        <p:spPr>
          <a:xfrm flipH="1">
            <a:off x="1027600" y="624600"/>
            <a:ext cx="10794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3" name="Google Shape;33;g377dbae63e3_0_257"/>
          <p:cNvCxnSpPr/>
          <p:nvPr/>
        </p:nvCxnSpPr>
        <p:spPr>
          <a:xfrm>
            <a:off x="664035" y="-2139533"/>
            <a:ext cx="0" cy="35532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4" name="Google Shape;34;g377dbae63e3_0_257"/>
          <p:cNvGrpSpPr/>
          <p:nvPr/>
        </p:nvGrpSpPr>
        <p:grpSpPr>
          <a:xfrm rot="10800000" flipH="1">
            <a:off x="8528349" y="5412516"/>
            <a:ext cx="3681886" cy="1459454"/>
            <a:chOff x="5543377" y="-26649"/>
            <a:chExt cx="3613944" cy="1432522"/>
          </a:xfrm>
        </p:grpSpPr>
        <p:sp>
          <p:nvSpPr>
            <p:cNvPr id="35" name="Google Shape;35;g377dbae63e3_0_25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377dbae63e3_0_25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377dbae63e3_0_25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377dbae63e3_0_25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377dbae63e3_0_25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377dbae63e3_0_25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377dbae63e3_0_25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377dbae63e3_0_25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377dbae63e3_0_25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377dbae63e3_0_25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377dbae63e3_0_25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377dbae63e3_0_25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377dbae63e3_0_25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377dbae63e3_0_25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377dbae63e3_0_25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377dbae63e3_0_25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377dbae63e3_0_25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377dbae63e3_0_25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377dbae63e3_0_25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g377dbae63e3_0_25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377dbae63e3_0_25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024742" y="365125"/>
            <a:ext cx="81642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316939" y="82141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249176" y="811496"/>
            <a:ext cx="6172200" cy="5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1290739" y="2470151"/>
            <a:ext cx="3932237" cy="374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033730" y="164373"/>
            <a:ext cx="9235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002971" y="184032"/>
            <a:ext cx="91594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2033730" y="164373"/>
            <a:ext cx="92356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79394" y="1696430"/>
            <a:ext cx="10789981" cy="435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>
            <a:off x="-21411" y="-1"/>
            <a:ext cx="1180908" cy="1325563"/>
          </a:xfrm>
          <a:prstGeom prst="diagStripe">
            <a:avLst>
              <a:gd name="adj" fmla="val 54341"/>
            </a:avLst>
          </a:prstGeom>
          <a:solidFill>
            <a:srgbClr val="4B4B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7" descr="CADRE Symposium Logo. Mapping the Future; Rediscovering our Purpose Together. Portland Oregon. October 21-23, 2025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33768" y="-2"/>
            <a:ext cx="210811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/>
        </p:nvSpPr>
        <p:spPr>
          <a:xfrm>
            <a:off x="9448800" y="65603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11715749" y="0"/>
            <a:ext cx="476249" cy="6858000"/>
          </a:xfrm>
          <a:prstGeom prst="rect">
            <a:avLst/>
          </a:prstGeom>
          <a:solidFill>
            <a:srgbClr val="153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/>
          <p:nvPr/>
        </p:nvSpPr>
        <p:spPr>
          <a:xfrm>
            <a:off x="11762885" y="6492875"/>
            <a:ext cx="476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 rot="-5400000">
            <a:off x="79587" y="5649748"/>
            <a:ext cx="1155278" cy="1325562"/>
          </a:xfrm>
          <a:prstGeom prst="diagStripe">
            <a:avLst>
              <a:gd name="adj" fmla="val 51496"/>
            </a:avLst>
          </a:prstGeom>
          <a:solidFill>
            <a:srgbClr val="4B4B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7" descr="CADRE Logo"/>
          <p:cNvPicPr preferRelativeResize="0"/>
          <p:nvPr/>
        </p:nvPicPr>
        <p:blipFill rotWithShape="1">
          <a:blip r:embed="rId17">
            <a:alphaModFix/>
          </a:blip>
          <a:srcRect l="21336" t="30025" r="18764" b="28570"/>
          <a:stretch/>
        </p:blipFill>
        <p:spPr>
          <a:xfrm>
            <a:off x="154063" y="6233009"/>
            <a:ext cx="1732451" cy="47763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ffelfingerco.com/blog/unleashing-the-power-of-disruption-5-adaptive-leadershi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rosborough@limestoneeducation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ddavis@pittstate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d107aaa10_1_0"/>
          <p:cNvSpPr txBox="1">
            <a:spLocks noGrp="1"/>
          </p:cNvSpPr>
          <p:nvPr>
            <p:ph type="ctrTitle"/>
          </p:nvPr>
        </p:nvSpPr>
        <p:spPr>
          <a:xfrm>
            <a:off x="1322773" y="1263765"/>
            <a:ext cx="9345300" cy="238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000"/>
              <a:t>Despite Best Intentions...Unraveling the Mess</a:t>
            </a:r>
            <a:endParaRPr sz="9500"/>
          </a:p>
        </p:txBody>
      </p:sp>
      <p:sp>
        <p:nvSpPr>
          <p:cNvPr id="96" name="Google Shape;96;g37d107aaa10_1_0"/>
          <p:cNvSpPr txBox="1">
            <a:spLocks noGrp="1"/>
          </p:cNvSpPr>
          <p:nvPr>
            <p:ph type="subTitle" idx="1"/>
          </p:nvPr>
        </p:nvSpPr>
        <p:spPr>
          <a:xfrm>
            <a:off x="1322772" y="4214780"/>
            <a:ext cx="9345300" cy="165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375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Using Strategic Questions to Address Systemic Challenges in Special Education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d107aaa10_0_92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Debundling the Problem</a:t>
            </a:r>
            <a:endParaRPr/>
          </a:p>
        </p:txBody>
      </p:sp>
      <p:sp>
        <p:nvSpPr>
          <p:cNvPr id="157" name="Google Shape;157;g37d107aaa10_0_9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d107aaa10_0_87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Framework</a:t>
            </a:r>
            <a:endParaRPr/>
          </a:p>
        </p:txBody>
      </p:sp>
      <p:sp>
        <p:nvSpPr>
          <p:cNvPr id="163" name="Google Shape;163;g37d107aaa10_0_87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Identify bundled problems. 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>
                <a:highlight>
                  <a:srgbClr val="FFFF00"/>
                </a:highlight>
              </a:rPr>
              <a:t>Separate technical from adaptive.</a:t>
            </a:r>
            <a:endParaRPr sz="2700" b="0">
              <a:highlight>
                <a:srgbClr val="FFFF00"/>
              </a:highlight>
            </a:endParaRPr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Apply strategic questions to uncover barriers.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Developing actions for change. </a:t>
            </a: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d107aaa10_1_38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vs. Adaptive </a:t>
            </a:r>
            <a:endParaRPr/>
          </a:p>
        </p:txBody>
      </p:sp>
      <p:sp>
        <p:nvSpPr>
          <p:cNvPr id="169" name="Google Shape;169;g37d107aaa10_1_38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Technical:  </a:t>
            </a:r>
            <a:r>
              <a:rPr lang="en-US" sz="2600" b="0"/>
              <a:t>Clear steps, compliance-driven, procedural fixes</a:t>
            </a: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Adaptive:  </a:t>
            </a:r>
            <a:r>
              <a:rPr lang="en-US" sz="2600" b="0"/>
              <a:t>Beliefs, relationship, culture change </a:t>
            </a: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Example:</a:t>
            </a:r>
            <a:endParaRPr sz="260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Technical:  </a:t>
            </a:r>
            <a:r>
              <a:rPr lang="en-US" sz="2600" b="0"/>
              <a:t>New progress monitoring form</a:t>
            </a:r>
            <a:endParaRPr sz="2600" b="0"/>
          </a:p>
          <a:p>
            <a:pPr marL="609600" lvl="0" indent="-4254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2600"/>
              <a:t>Adaptive:  </a:t>
            </a:r>
            <a:r>
              <a:rPr lang="en-US" sz="2600" b="0"/>
              <a:t>Trust between general education and special education </a:t>
            </a:r>
            <a:endParaRPr sz="2600" b="0"/>
          </a:p>
        </p:txBody>
      </p:sp>
      <p:sp>
        <p:nvSpPr>
          <p:cNvPr id="170" name="Google Shape;170;g37d107aaa10_1_38"/>
          <p:cNvSpPr txBox="1"/>
          <p:nvPr/>
        </p:nvSpPr>
        <p:spPr>
          <a:xfrm>
            <a:off x="776533" y="6091833"/>
            <a:ext cx="696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pic>
        <p:nvPicPr>
          <p:cNvPr id="171" name="Google Shape;171;g37d107aaa10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050" y="2273550"/>
            <a:ext cx="3551525" cy="20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7d107aaa10_1_38"/>
          <p:cNvSpPr txBox="1"/>
          <p:nvPr/>
        </p:nvSpPr>
        <p:spPr>
          <a:xfrm>
            <a:off x="4427725" y="6410775"/>
            <a:ext cx="720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Image accessed at: 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https://www.heffelfingerco.com/blog/unleashing-the-power-of-disruption-5-adaptive-leadership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d107aaa10_0_27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</a:t>
            </a:r>
            <a:endParaRPr/>
          </a:p>
        </p:txBody>
      </p:sp>
      <p:sp>
        <p:nvSpPr>
          <p:cNvPr id="179" name="Google Shape;179;g37d107aaa10_0_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d107aaa10_0_98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Framework</a:t>
            </a:r>
            <a:endParaRPr/>
          </a:p>
        </p:txBody>
      </p:sp>
      <p:sp>
        <p:nvSpPr>
          <p:cNvPr id="185" name="Google Shape;185;g37d107aaa10_0_98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Identify bundled problems. 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Separate technical from adaptive.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>
                <a:highlight>
                  <a:srgbClr val="FFFF00"/>
                </a:highlight>
              </a:rPr>
              <a:t>Apply strategic questions to uncover barriers.</a:t>
            </a:r>
            <a:endParaRPr sz="2700" b="0">
              <a:highlight>
                <a:srgbClr val="FFFF00"/>
              </a:highlight>
            </a:endParaRPr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Developing actions for change. </a:t>
            </a: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d107aaa10_1_50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Strategic Questions</a:t>
            </a:r>
            <a:r>
              <a:rPr lang="en-US" sz="1900"/>
              <a:t> </a:t>
            </a:r>
            <a:endParaRPr sz="1900"/>
          </a:p>
        </p:txBody>
      </p:sp>
      <p:sp>
        <p:nvSpPr>
          <p:cNvPr id="191" name="Google Shape;191;g37d107aaa10_1_50"/>
          <p:cNvSpPr txBox="1">
            <a:spLocks noGrp="1"/>
          </p:cNvSpPr>
          <p:nvPr>
            <p:ph type="body" idx="1"/>
          </p:nvPr>
        </p:nvSpPr>
        <p:spPr>
          <a:xfrm>
            <a:off x="399500" y="1374475"/>
            <a:ext cx="10902000" cy="508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32"/>
              <a:t>Strategic Questions are crafted to uncover root causes, challenge assumptions, and open pathways to systemic solutions.</a:t>
            </a:r>
            <a:endParaRPr sz="2332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32"/>
              <a:t>Key Characteristics:</a:t>
            </a:r>
            <a:endParaRPr sz="2332"/>
          </a:p>
          <a:p>
            <a:pPr marL="609600" lvl="0" indent="-427509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Open-ended (cannot be answered with yes/no)</a:t>
            </a:r>
            <a:endParaRPr sz="2332" b="0"/>
          </a:p>
          <a:p>
            <a:pPr marL="609600" lvl="0" indent="-427509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Focused on systems, not individuals</a:t>
            </a:r>
            <a:endParaRPr sz="2332" b="0"/>
          </a:p>
          <a:p>
            <a:pPr marL="609600" lvl="0" indent="-427509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Encourage reflection and exploration</a:t>
            </a:r>
            <a:endParaRPr sz="2332" b="0"/>
          </a:p>
          <a:p>
            <a:pPr marL="609600" lvl="0" indent="-427509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Aim to reveal patterns, relationships, and impacts</a:t>
            </a:r>
            <a:endParaRPr sz="2332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32"/>
              <a:t>Examples:</a:t>
            </a:r>
            <a:endParaRPr sz="2332"/>
          </a:p>
          <a:p>
            <a:pPr marL="609600" lvl="0" indent="-4275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“How does our current process support or hinder collaboration between gen ed and special ed?"</a:t>
            </a:r>
            <a:endParaRPr sz="2332" b="0"/>
          </a:p>
          <a:p>
            <a:pPr marL="609600" lvl="0" indent="-4275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2"/>
              <a:buChar char="•"/>
            </a:pPr>
            <a:r>
              <a:rPr lang="en-US" sz="2332" b="0"/>
              <a:t>"What patterns have emerged in dispute cases over the past year?"</a:t>
            </a:r>
            <a:endParaRPr sz="2332"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d107aaa10_0_45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Turn </a:t>
            </a:r>
            <a:endParaRPr/>
          </a:p>
        </p:txBody>
      </p:sp>
      <p:sp>
        <p:nvSpPr>
          <p:cNvPr id="198" name="Google Shape;198;g37d107aaa10_0_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Asking the “Right” Questions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d107aaa10_1_60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 Brainstorm </a:t>
            </a:r>
            <a:endParaRPr/>
          </a:p>
        </p:txBody>
      </p:sp>
      <p:sp>
        <p:nvSpPr>
          <p:cNvPr id="204" name="Google Shape;204;g37d107aaa10_1_60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700" b="1"/>
              <a:t>Instructions:</a:t>
            </a:r>
            <a:endParaRPr sz="2700" b="1"/>
          </a:p>
          <a:p>
            <a:pPr marL="609600" lvl="0" indent="-5080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700" b="0"/>
              <a:t>Think of that earlier dispute.</a:t>
            </a:r>
            <a:endParaRPr sz="2700" b="0"/>
          </a:p>
          <a:p>
            <a:pPr marL="609600" lvl="0" indent="-5080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700" b="0"/>
              <a:t>Write 3–5 strategic questions that could open deeper insight into one of the problems you identified.  Remember:  Adaptive and technical. </a:t>
            </a:r>
            <a:endParaRPr sz="2700" b="0"/>
          </a:p>
          <a:p>
            <a:pPr marL="609600" lvl="0" indent="-5080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700" b="0"/>
              <a:t>Swap with a partner and have them add at least one more question.</a:t>
            </a: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d107aaa10_0_103"/>
          <p:cNvSpPr txBox="1">
            <a:spLocks noGrp="1"/>
          </p:cNvSpPr>
          <p:nvPr>
            <p:ph type="title"/>
          </p:nvPr>
        </p:nvSpPr>
        <p:spPr>
          <a:xfrm>
            <a:off x="2002971" y="184032"/>
            <a:ext cx="9159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Autopsy of a Dispute</a:t>
            </a:r>
            <a:endParaRPr/>
          </a:p>
        </p:txBody>
      </p:sp>
      <p:sp>
        <p:nvSpPr>
          <p:cNvPr id="210" name="Google Shape;210;g37d107aaa10_0_103"/>
          <p:cNvSpPr txBox="1">
            <a:spLocks noGrp="1"/>
          </p:cNvSpPr>
          <p:nvPr>
            <p:ph type="body" idx="4294967295"/>
          </p:nvPr>
        </p:nvSpPr>
        <p:spPr>
          <a:xfrm>
            <a:off x="464400" y="1207150"/>
            <a:ext cx="7967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2100" b="0"/>
              <a:t>Scenario</a:t>
            </a:r>
            <a:endParaRPr sz="2100" b="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100" b="0"/>
              <a:t>Aiden, a 4th-grade student with an IEP for reading and written expression, receives 45 minutes of daily specialized reading instruction with the special education teacher.</a:t>
            </a:r>
            <a:endParaRPr sz="2100" b="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100" b="0"/>
              <a:t>This year, the district adopted a 90-minute literacy block for all 4th graders, co-taught by two general education teachers. The new schedule eliminates the pull-out reading time and instead includes occasional in-class support from the special education teacher.</a:t>
            </a:r>
            <a:endParaRPr sz="2100" b="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-US" sz="2100" b="0"/>
              <a:t>After two months, Aiden’s reading progress has plateaued. Parents are concerned, and the special education teacher has expressed that her time is stretched thin due to the new schedule.</a:t>
            </a:r>
            <a:endParaRPr sz="2100" b="0"/>
          </a:p>
        </p:txBody>
      </p:sp>
      <p:sp>
        <p:nvSpPr>
          <p:cNvPr id="211" name="Google Shape;211;g37d107aaa10_0_103"/>
          <p:cNvSpPr txBox="1">
            <a:spLocks noGrp="1"/>
          </p:cNvSpPr>
          <p:nvPr>
            <p:ph type="body" idx="4294967295"/>
          </p:nvPr>
        </p:nvSpPr>
        <p:spPr>
          <a:xfrm>
            <a:off x="8285725" y="1280350"/>
            <a:ext cx="333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900" b="0"/>
              <a:t>Your Turn: </a:t>
            </a:r>
            <a:endParaRPr sz="1900" b="0"/>
          </a:p>
          <a:p>
            <a:pPr marL="60960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1900" b="0"/>
              <a:t>Write 3–5 strategic questions that could open deeper insight into one of the problems you identified.  </a:t>
            </a:r>
            <a:r>
              <a:rPr lang="en-US" sz="1900"/>
              <a:t>Remember:</a:t>
            </a:r>
            <a:r>
              <a:rPr lang="en-US" sz="1900" b="0"/>
              <a:t>  Adaptive and technical. </a:t>
            </a:r>
            <a:endParaRPr sz="1900" b="0"/>
          </a:p>
          <a:p>
            <a:pPr marL="609600" lvl="0" indent="-4572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1900" b="0"/>
              <a:t>Swap with a partner and have them add at least one more question.</a:t>
            </a:r>
            <a:endParaRPr sz="1900" b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9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d107aaa10_0_114"/>
          <p:cNvSpPr txBox="1">
            <a:spLocks noGrp="1"/>
          </p:cNvSpPr>
          <p:nvPr>
            <p:ph type="title"/>
          </p:nvPr>
        </p:nvSpPr>
        <p:spPr>
          <a:xfrm>
            <a:off x="2002971" y="184032"/>
            <a:ext cx="9159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Autopsy of a Dispute</a:t>
            </a:r>
            <a:endParaRPr/>
          </a:p>
        </p:txBody>
      </p:sp>
      <p:sp>
        <p:nvSpPr>
          <p:cNvPr id="217" name="Google Shape;217;g37d107aaa10_0_114"/>
          <p:cNvSpPr txBox="1">
            <a:spLocks noGrp="1"/>
          </p:cNvSpPr>
          <p:nvPr>
            <p:ph type="body" idx="4294967295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Scenario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/>
              <a:t>Aiden, a 4th-grade student with an IEP for reading and written expression, receives 45 minutes of daily specialized reading instruction with the special education teacher.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/>
              <a:t>This year, the district adopted a 90-minute literacy block for all 4th graders, co-taught by two general education teachers. The new schedule eliminates the pull-out reading time and instead includes occasional in-class support from the special education teacher.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After two months, Aiden’s reading progress has plateaued. Parents are concerned, and the special education teacher has expressed that her time is stretched thin due to the new schedule.</a:t>
            </a:r>
            <a:endParaRPr sz="1600"/>
          </a:p>
        </p:txBody>
      </p:sp>
      <p:sp>
        <p:nvSpPr>
          <p:cNvPr id="218" name="Google Shape;218;g37d107aaa10_0_114"/>
          <p:cNvSpPr txBox="1">
            <a:spLocks noGrp="1"/>
          </p:cNvSpPr>
          <p:nvPr>
            <p:ph type="body" idx="4294967295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/>
              <a:t>Strategic Question 1 – Compliance Angle</a:t>
            </a:r>
            <a:endParaRPr sz="1600" b="1"/>
          </a:p>
          <a:p>
            <a:pPr marL="508000" marR="50800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“What legal or policy requirements apply to the delivery of Aiden’s IEP services, and how do these intersect with the new district literacy block schedule?”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/>
              <a:t>Strategic Question 2 – Systems &amp; Communication</a:t>
            </a:r>
            <a:endParaRPr sz="1600" b="1"/>
          </a:p>
          <a:p>
            <a:pPr marL="508000" marR="50800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“How are general education and special education staff coordinating to ensure IEP services are implemented consistently across all subject areas?”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/>
              <a:t>Strategic Question 3 – Resource &amp; Capacity</a:t>
            </a:r>
            <a:endParaRPr sz="1600" b="1"/>
          </a:p>
          <a:p>
            <a:pPr marL="508000" marR="50800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“What structural or resource barriers (time, staffing, technology) are preventing consistent delivery of services, and what system-level changes could remove them?”</a:t>
            </a: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Welcome and Introductions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Jana Rosborough, Limestone Education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Kevin Davis, Pittsburg State University | Kansas TASN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d107aaa10_0_51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Framework</a:t>
            </a:r>
            <a:endParaRPr/>
          </a:p>
        </p:txBody>
      </p:sp>
      <p:sp>
        <p:nvSpPr>
          <p:cNvPr id="224" name="Google Shape;224;g37d107aaa10_0_51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Identify bundled problems. </a:t>
            </a:r>
            <a:endParaRPr sz="270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Separate technical from adaptive.</a:t>
            </a:r>
            <a:endParaRPr sz="270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Apply strategic questions to uncover barriers.</a:t>
            </a:r>
            <a:endParaRPr sz="270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>
                <a:highlight>
                  <a:srgbClr val="FFFF00"/>
                </a:highlight>
              </a:rPr>
              <a:t>Developing actions for change. 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d107aaa10_0_56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Into Action</a:t>
            </a:r>
            <a:endParaRPr/>
          </a:p>
        </p:txBody>
      </p:sp>
      <p:sp>
        <p:nvSpPr>
          <p:cNvPr id="231" name="Google Shape;231;g37d107aaa10_0_56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0"/>
              <a:t>From the strategic questions you generated </a:t>
            </a:r>
            <a:endParaRPr sz="2700" b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b="0"/>
              <a:t>What is a best next action for the team? Why?</a:t>
            </a: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Possible Places to Begin: </a:t>
            </a:r>
            <a:endParaRPr sz="27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Empathy Interviews</a:t>
            </a:r>
            <a:endParaRPr sz="2800" b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Data</a:t>
            </a:r>
            <a:endParaRPr sz="2800" b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Process Maps </a:t>
            </a:r>
            <a:endParaRPr sz="2800" b="0"/>
          </a:p>
        </p:txBody>
      </p:sp>
      <p:pic>
        <p:nvPicPr>
          <p:cNvPr id="232" name="Google Shape;232;g37d107aaa10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450" y="2985475"/>
            <a:ext cx="4801401" cy="33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d107aaa10_0_68"/>
          <p:cNvSpPr txBox="1">
            <a:spLocks noGrp="1"/>
          </p:cNvSpPr>
          <p:nvPr>
            <p:ph type="title"/>
          </p:nvPr>
        </p:nvSpPr>
        <p:spPr>
          <a:xfrm>
            <a:off x="831850" y="739577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Elephant in the Room </a:t>
            </a:r>
            <a:endParaRPr/>
          </a:p>
        </p:txBody>
      </p:sp>
      <p:sp>
        <p:nvSpPr>
          <p:cNvPr id="239" name="Google Shape;239;g37d107aaa10_0_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Adaptive Considerations</a:t>
            </a:r>
            <a:endParaRPr/>
          </a:p>
        </p:txBody>
      </p:sp>
      <p:pic>
        <p:nvPicPr>
          <p:cNvPr id="240" name="Google Shape;240;g37d107aaa10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8913" y="3592263"/>
            <a:ext cx="336232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d107aaa10_1_70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Sustaining Change </a:t>
            </a:r>
            <a:endParaRPr/>
          </a:p>
        </p:txBody>
      </p:sp>
      <p:sp>
        <p:nvSpPr>
          <p:cNvPr id="246" name="Google Shape;246;g37d107aaa10_1_70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Build readiness before changes. 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Strengthen relationships.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Document what and why. 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Keep feedback loops open. </a:t>
            </a: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0"/>
              <a:t>“People don’t resist change.  They resist being changed.”  - Peter Senge </a:t>
            </a:r>
            <a:endParaRPr sz="260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d107aaa10_1_75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Beyond the Hero Model </a:t>
            </a:r>
            <a:endParaRPr/>
          </a:p>
        </p:txBody>
      </p:sp>
      <p:sp>
        <p:nvSpPr>
          <p:cNvPr id="252" name="Google Shape;252;g37d107aaa10_1_75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Hero = </a:t>
            </a:r>
            <a:r>
              <a:rPr lang="en-US" sz="2600" b="0"/>
              <a:t>one person, unstainable</a:t>
            </a: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Team = </a:t>
            </a:r>
            <a:r>
              <a:rPr lang="en-US" sz="2600" b="0"/>
              <a:t>collective responsibility </a:t>
            </a:r>
            <a:endParaRPr sz="2600" b="0"/>
          </a:p>
        </p:txBody>
      </p:sp>
      <p:pic>
        <p:nvPicPr>
          <p:cNvPr id="253" name="Google Shape;253;g37d107aaa10_1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33" y="1925233"/>
            <a:ext cx="6214634" cy="357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d107aaa10_1_81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Leave Today</a:t>
            </a:r>
            <a:endParaRPr/>
          </a:p>
        </p:txBody>
      </p:sp>
      <p:sp>
        <p:nvSpPr>
          <p:cNvPr id="259" name="Google Shape;259;g37d107aaa10_1_81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/>
              <a:t>Reflect on Your System.</a:t>
            </a:r>
            <a:endParaRPr sz="31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/>
              <a:t>Identify one systemic question to ask in the next month.</a:t>
            </a:r>
            <a:endParaRPr sz="31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/>
              <a:t>Reminder:  </a:t>
            </a:r>
            <a:endParaRPr sz="3100"/>
          </a:p>
          <a:p>
            <a:pPr marL="457200" lvl="0" indent="-404336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91" b="0"/>
              <a:t>Should address a bundled problem (technical and adaptive).</a:t>
            </a:r>
            <a:endParaRPr sz="2991" b="0"/>
          </a:p>
          <a:p>
            <a:pPr marL="457200" lvl="0" indent="-404336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91" b="0"/>
              <a:t>Should be related to something that is an actual problem.</a:t>
            </a:r>
            <a:endParaRPr sz="2991" b="0"/>
          </a:p>
          <a:p>
            <a:pPr marL="457200" lvl="0" indent="-410686" algn="l" rtl="0">
              <a:spcBef>
                <a:spcPts val="0"/>
              </a:spcBef>
              <a:spcAft>
                <a:spcPts val="0"/>
              </a:spcAft>
              <a:buSzPct val="103613"/>
              <a:buAutoNum type="arabicPeriod"/>
            </a:pPr>
            <a:r>
              <a:rPr lang="en-US" sz="2991" b="0"/>
              <a:t>Should need additional information to come up with a possible “solution.”</a:t>
            </a:r>
            <a:r>
              <a:rPr lang="en-US" sz="3100" b="0"/>
              <a:t> </a:t>
            </a:r>
            <a:endParaRPr sz="3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endParaRPr sz="3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d107aaa10_1_86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Thank You!</a:t>
            </a:r>
            <a:endParaRPr sz="5300"/>
          </a:p>
        </p:txBody>
      </p:sp>
      <p:sp>
        <p:nvSpPr>
          <p:cNvPr id="265" name="Google Shape;265;g37d107aaa10_1_8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/>
              <a:t>Jana Rosborough,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jana.rosborough@limestoneeducation.org</a:t>
            </a:r>
            <a:endParaRPr sz="19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/>
              <a:t>Kevin Davis, </a:t>
            </a:r>
            <a:r>
              <a:rPr lang="en-US" sz="1900" u="sng">
                <a:solidFill>
                  <a:schemeClr val="hlink"/>
                </a:solidFill>
                <a:hlinkClick r:id="rId4"/>
              </a:rPr>
              <a:t>kddavis@pittstate.edu</a:t>
            </a:r>
            <a:endParaRPr sz="19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d107aaa10_1_7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108" name="Google Shape;108;g37d107aaa10_1_7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69900" algn="l" rtl="0">
              <a:spcBef>
                <a:spcPts val="1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0"/>
              <a:t>View special education through a systemic lens to understand the interconnected challenges.</a:t>
            </a:r>
            <a:endParaRPr sz="2600" b="0"/>
          </a:p>
          <a:p>
            <a:pPr marL="609600" lvl="0" indent="-469900" algn="l" rtl="0">
              <a:spcBef>
                <a:spcPts val="1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0"/>
              <a:t>Gain insight into the nature of complex, systemic issues and how they impact student outcomes.</a:t>
            </a:r>
            <a:endParaRPr sz="2600" b="0"/>
          </a:p>
          <a:p>
            <a:pPr marL="609600" lvl="0" indent="-469900" algn="l" rtl="0">
              <a:spcBef>
                <a:spcPts val="1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 b="0"/>
              <a:t>Learn a process for identifying actionable steps and solutions to address complex challenges, driving progress and improving educational outcomes.</a:t>
            </a:r>
            <a:endParaRPr sz="26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d107aaa10_0_1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Questioning</a:t>
            </a:r>
            <a:endParaRPr/>
          </a:p>
        </p:txBody>
      </p:sp>
      <p:sp>
        <p:nvSpPr>
          <p:cNvPr id="115" name="Google Shape;115;g37d107aaa10_0_1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What is the actual problem?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What’s underneath the action?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How do policies, procedures, and practices interact?</a:t>
            </a:r>
            <a:endParaRPr sz="2600" b="0"/>
          </a:p>
          <a:p>
            <a:pPr marL="609600" lvl="0" indent="-4699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0"/>
              <a:t>Where is readiness for change - strong or weak? </a:t>
            </a:r>
            <a:endParaRPr sz="31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d107aaa10_1_16"/>
          <p:cNvSpPr txBox="1">
            <a:spLocks noGrp="1"/>
          </p:cNvSpPr>
          <p:nvPr>
            <p:ph type="title" idx="4294967295"/>
          </p:nvPr>
        </p:nvSpPr>
        <p:spPr>
          <a:xfrm>
            <a:off x="2305810" y="296825"/>
            <a:ext cx="7580400" cy="160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44"/>
              <a:t>The Reality Check </a:t>
            </a:r>
            <a:endParaRPr sz="50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21" name="Google Shape;121;g37d107aaa10_1_16"/>
          <p:cNvSpPr txBox="1">
            <a:spLocks noGrp="1"/>
          </p:cNvSpPr>
          <p:nvPr>
            <p:ph type="body" idx="4294967295"/>
          </p:nvPr>
        </p:nvSpPr>
        <p:spPr>
          <a:xfrm>
            <a:off x="6060250" y="2045975"/>
            <a:ext cx="4988100" cy="411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Challenges rarely stem from bad intentions. </a:t>
            </a:r>
            <a:endParaRPr sz="2800" b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Visible problems are just the tip. </a:t>
            </a:r>
            <a:endParaRPr sz="2800" b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/>
              <a:t>Problems come bundled - technical + adaptive.  </a:t>
            </a:r>
            <a:endParaRPr sz="2800" b="0"/>
          </a:p>
        </p:txBody>
      </p:sp>
      <p:pic>
        <p:nvPicPr>
          <p:cNvPr id="122" name="Google Shape;122;g37d107aaa10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00" y="1805850"/>
            <a:ext cx="5185450" cy="441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d107aaa10_0_9"/>
          <p:cNvSpPr txBox="1">
            <a:spLocks noGrp="1"/>
          </p:cNvSpPr>
          <p:nvPr>
            <p:ph type="title"/>
          </p:nvPr>
        </p:nvSpPr>
        <p:spPr>
          <a:xfrm>
            <a:off x="838200" y="1389227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Dive In</a:t>
            </a:r>
            <a:endParaRPr/>
          </a:p>
        </p:txBody>
      </p:sp>
      <p:sp>
        <p:nvSpPr>
          <p:cNvPr id="129" name="Google Shape;129;g37d107aaa10_0_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d107aaa10_1_55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Framework</a:t>
            </a:r>
            <a:endParaRPr/>
          </a:p>
        </p:txBody>
      </p:sp>
      <p:sp>
        <p:nvSpPr>
          <p:cNvPr id="135" name="Google Shape;135;g37d107aaa10_1_55"/>
          <p:cNvSpPr txBox="1">
            <a:spLocks noGrp="1"/>
          </p:cNvSpPr>
          <p:nvPr>
            <p:ph type="body" idx="1"/>
          </p:nvPr>
        </p:nvSpPr>
        <p:spPr>
          <a:xfrm>
            <a:off x="399495" y="1681760"/>
            <a:ext cx="10902000" cy="4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>
                <a:highlight>
                  <a:srgbClr val="FFFF00"/>
                </a:highlight>
              </a:rPr>
              <a:t>Identify bundled problems. </a:t>
            </a:r>
            <a:endParaRPr sz="2700" b="0">
              <a:highlight>
                <a:srgbClr val="FFFF00"/>
              </a:highlight>
            </a:endParaRPr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Separate technical from adaptive.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Apply strategic questions to uncover barriers.</a:t>
            </a:r>
            <a:endParaRPr sz="2700" b="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b="0"/>
              <a:t>Developing actions for change. </a:t>
            </a:r>
            <a:endParaRPr sz="27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d107aaa10_0_79"/>
          <p:cNvSpPr txBox="1">
            <a:spLocks noGrp="1"/>
          </p:cNvSpPr>
          <p:nvPr>
            <p:ph type="title"/>
          </p:nvPr>
        </p:nvSpPr>
        <p:spPr>
          <a:xfrm>
            <a:off x="2047874" y="194939"/>
            <a:ext cx="9132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Questioning</a:t>
            </a:r>
            <a:endParaRPr/>
          </a:p>
        </p:txBody>
      </p:sp>
      <p:sp>
        <p:nvSpPr>
          <p:cNvPr id="142" name="Google Shape;142;g37d107aaa10_0_79"/>
          <p:cNvSpPr txBox="1">
            <a:spLocks noGrp="1"/>
          </p:cNvSpPr>
          <p:nvPr>
            <p:ph type="body" idx="1"/>
          </p:nvPr>
        </p:nvSpPr>
        <p:spPr>
          <a:xfrm>
            <a:off x="399500" y="1681750"/>
            <a:ext cx="11254200" cy="48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Defining the Problem: </a:t>
            </a:r>
            <a:endParaRPr sz="2800"/>
          </a:p>
          <a:p>
            <a:pPr marL="22860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Something you care about</a:t>
            </a:r>
            <a:endParaRPr sz="2800" b="0"/>
          </a:p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A barrier to your organization's priorities</a:t>
            </a:r>
            <a:endParaRPr sz="2800" b="0"/>
          </a:p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Is within your control</a:t>
            </a:r>
            <a:endParaRPr sz="2800" b="0"/>
          </a:p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Is regularly occurring</a:t>
            </a:r>
            <a:endParaRPr sz="2800" b="0"/>
          </a:p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Is the right level of specificity</a:t>
            </a:r>
            <a:endParaRPr sz="2800" b="0"/>
          </a:p>
          <a:p>
            <a:pPr marL="2286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Doesn’t include an implied solution</a:t>
            </a:r>
            <a:r>
              <a:rPr lang="en-US" sz="2800"/>
              <a:t> 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3" name="Google Shape;143;g37d107aaa10_0_79"/>
          <p:cNvSpPr txBox="1"/>
          <p:nvPr/>
        </p:nvSpPr>
        <p:spPr>
          <a:xfrm>
            <a:off x="7543925" y="3320725"/>
            <a:ext cx="41097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accent1"/>
                </a:solidFill>
              </a:rPr>
              <a:t>“We fail more often because we solve the wrong problem than because we get the wrong solution to the right problem.” </a:t>
            </a:r>
            <a:endParaRPr sz="260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112000"/>
              </a:lnSpc>
              <a:spcBef>
                <a:spcPts val="1333"/>
              </a:spcBef>
              <a:spcAft>
                <a:spcPts val="13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accent1"/>
                </a:solidFill>
              </a:rPr>
              <a:t>– Russell L. Ackoff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d107aaa10_1_27"/>
          <p:cNvSpPr txBox="1">
            <a:spLocks noGrp="1"/>
          </p:cNvSpPr>
          <p:nvPr>
            <p:ph type="title"/>
          </p:nvPr>
        </p:nvSpPr>
        <p:spPr>
          <a:xfrm>
            <a:off x="2002971" y="184032"/>
            <a:ext cx="91593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Autopsy of a Dispute</a:t>
            </a:r>
            <a:endParaRPr/>
          </a:p>
        </p:txBody>
      </p:sp>
      <p:sp>
        <p:nvSpPr>
          <p:cNvPr id="149" name="Google Shape;149;g37d107aaa10_1_27"/>
          <p:cNvSpPr txBox="1">
            <a:spLocks noGrp="1"/>
          </p:cNvSpPr>
          <p:nvPr>
            <p:ph type="body" idx="4294967295"/>
          </p:nvPr>
        </p:nvSpPr>
        <p:spPr>
          <a:xfrm>
            <a:off x="415600" y="1208425"/>
            <a:ext cx="7308900" cy="52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2100"/>
              <a:t>Scenario</a:t>
            </a:r>
            <a:endParaRPr sz="210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100" b="0"/>
              <a:t>Aiden, a 4th-grade student with an IEP for reading and written expression, receives 45 minutes of daily specialized reading instruction with the special education teacher.</a:t>
            </a:r>
            <a:endParaRPr sz="2100" b="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100" b="0"/>
              <a:t>This year, the district adopted a 90-minute literacy block for all 4th graders, co-taught by two general education teachers. The new schedule eliminates the pull-out reading time and instead includes occasional in-class support from the special education teacher.</a:t>
            </a:r>
            <a:endParaRPr sz="2100" b="0"/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-US" sz="2100" b="0"/>
              <a:t>After two months, Aiden’s reading progress has plateaued. Parents are concerned, and the special education teacher has expressed that her time is stretched thin due to the new schedule.</a:t>
            </a:r>
            <a:endParaRPr sz="2100" b="0"/>
          </a:p>
        </p:txBody>
      </p:sp>
      <p:sp>
        <p:nvSpPr>
          <p:cNvPr id="150" name="Google Shape;150;g37d107aaa10_1_27"/>
          <p:cNvSpPr txBox="1">
            <a:spLocks noGrp="1"/>
          </p:cNvSpPr>
          <p:nvPr>
            <p:ph type="body" idx="4294967295"/>
          </p:nvPr>
        </p:nvSpPr>
        <p:spPr>
          <a:xfrm>
            <a:off x="7895225" y="1208425"/>
            <a:ext cx="3844500" cy="532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Question:  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What are the problems? 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Capture on a notecard - one problem per card</a:t>
            </a: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Problems should be</a:t>
            </a:r>
            <a:endParaRPr sz="2100"/>
          </a:p>
          <a:p>
            <a:pPr marL="228600" lvl="0" indent="-1841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Something you care about</a:t>
            </a:r>
            <a:endParaRPr sz="2100" b="0"/>
          </a:p>
          <a:p>
            <a:pPr marL="228600" lvl="0" indent="-184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A barrier to your organization's priorities</a:t>
            </a:r>
            <a:endParaRPr sz="2100" b="0"/>
          </a:p>
          <a:p>
            <a:pPr marL="228600" lvl="0" indent="-184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Is within your control</a:t>
            </a:r>
            <a:endParaRPr sz="2100" b="0"/>
          </a:p>
          <a:p>
            <a:pPr marL="228600" lvl="0" indent="-184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Is regularly occurring</a:t>
            </a:r>
            <a:endParaRPr sz="2100" b="0"/>
          </a:p>
          <a:p>
            <a:pPr marL="228600" lvl="0" indent="-184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Is the right level of specificity</a:t>
            </a:r>
            <a:endParaRPr sz="2100" b="0"/>
          </a:p>
          <a:p>
            <a:pPr marL="228600" lvl="0" indent="-184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Doesn’t include an implied solution</a:t>
            </a:r>
            <a:endParaRPr sz="2100" b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DRE COLORS">
      <a:dk1>
        <a:srgbClr val="000000"/>
      </a:dk1>
      <a:lt1>
        <a:srgbClr val="EBEBEB"/>
      </a:lt1>
      <a:dk2>
        <a:srgbClr val="333333"/>
      </a:dk2>
      <a:lt2>
        <a:srgbClr val="4796B9"/>
      </a:lt2>
      <a:accent1>
        <a:srgbClr val="275B84"/>
      </a:accent1>
      <a:accent2>
        <a:srgbClr val="931E30"/>
      </a:accent2>
      <a:accent3>
        <a:srgbClr val="B58B41"/>
      </a:accent3>
      <a:accent4>
        <a:srgbClr val="BE253E"/>
      </a:accent4>
      <a:accent5>
        <a:srgbClr val="B58B41"/>
      </a:accent5>
      <a:accent6>
        <a:srgbClr val="EBEBEB"/>
      </a:accent6>
      <a:hlink>
        <a:srgbClr val="2414F8"/>
      </a:hlink>
      <a:folHlink>
        <a:srgbClr val="2414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20" ma:contentTypeDescription="Create a new document." ma:contentTypeScope="" ma:versionID="805ba7d55169f0f14b383f020274b32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38c128f37e5add975387cf726827ace0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01aec00-7e9a-46c6-9b57-74fbf1053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903174-bb1c-4609-9d70-465268ead536">
      <Terms xmlns="http://schemas.microsoft.com/office/infopath/2007/PartnerControls"/>
    </lcf76f155ced4ddcb4097134ff3c332f>
    <TaxCatchAll xmlns="d0cbbd92-a969-402e-8621-447322a11182" xsi:nil="true"/>
  </documentManagement>
</p:properties>
</file>

<file path=customXml/itemProps1.xml><?xml version="1.0" encoding="utf-8"?>
<ds:datastoreItem xmlns:ds="http://schemas.openxmlformats.org/officeDocument/2006/customXml" ds:itemID="{674A642C-9E75-4BEE-9ECD-709F4C2839B5}"/>
</file>

<file path=customXml/itemProps2.xml><?xml version="1.0" encoding="utf-8"?>
<ds:datastoreItem xmlns:ds="http://schemas.openxmlformats.org/officeDocument/2006/customXml" ds:itemID="{E0059B13-FB9E-464D-81E6-56F3AE379AA4}"/>
</file>

<file path=customXml/itemProps3.xml><?xml version="1.0" encoding="utf-8"?>
<ds:datastoreItem xmlns:ds="http://schemas.openxmlformats.org/officeDocument/2006/customXml" ds:itemID="{129423A1-D276-47CD-B5EB-1FD10AB376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Macintosh PowerPoint</Application>
  <PresentationFormat>Widescreen</PresentationFormat>
  <Paragraphs>178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Play</vt:lpstr>
      <vt:lpstr>Arial</vt:lpstr>
      <vt:lpstr>Office Theme</vt:lpstr>
      <vt:lpstr>Despite Best Intentions...Unraveling the Mess</vt:lpstr>
      <vt:lpstr>Welcome and Introductions</vt:lpstr>
      <vt:lpstr>Session Objectives</vt:lpstr>
      <vt:lpstr>Strategic Questioning</vt:lpstr>
      <vt:lpstr>The Reality Check   </vt:lpstr>
      <vt:lpstr>Let’s Dive In</vt:lpstr>
      <vt:lpstr>Action Framework</vt:lpstr>
      <vt:lpstr>Strategic Questioning</vt:lpstr>
      <vt:lpstr>Autopsy of a Dispute</vt:lpstr>
      <vt:lpstr>Debundling the Problem</vt:lpstr>
      <vt:lpstr>Action Framework</vt:lpstr>
      <vt:lpstr>Technical vs. Adaptive </vt:lpstr>
      <vt:lpstr>Application</vt:lpstr>
      <vt:lpstr>Action Framework</vt:lpstr>
      <vt:lpstr>Defining Strategic Questions </vt:lpstr>
      <vt:lpstr>Your Turn </vt:lpstr>
      <vt:lpstr>Strategic Question Brainstorm </vt:lpstr>
      <vt:lpstr>Autopsy of a Dispute</vt:lpstr>
      <vt:lpstr>Autopsy of a Dispute</vt:lpstr>
      <vt:lpstr>Action Framework</vt:lpstr>
      <vt:lpstr>Moving Into Action</vt:lpstr>
      <vt:lpstr>Change:  Elephant in the Room </vt:lpstr>
      <vt:lpstr>Sustaining Change </vt:lpstr>
      <vt:lpstr>Moving Beyond the Hero Model </vt:lpstr>
      <vt:lpstr>Before We Leave Today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Despite Best Intentions...Unraveling the Mess</dc:title>
  <dc:creator>Melanie Reese</dc:creator>
  <cp:lastModifiedBy>Jana Rosborough</cp:lastModifiedBy>
  <cp:revision>1</cp:revision>
  <dcterms:created xsi:type="dcterms:W3CDTF">2025-04-28T16:03:12Z</dcterms:created>
  <dcterms:modified xsi:type="dcterms:W3CDTF">2025-09-15T14:17:04Z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