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entation.xml" ContentType="application/vnd.openxmlformats-officedocument.presentationml.presentation.main+xml"/>
  <Override PartName="/ppt/notesSlides/notesSlide20.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slideLayouts/slideLayout13.xml" ContentType="application/vnd.openxmlformats-officedocument.presentationml.slideLayou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4"/>
  </p:notesMasterIdLst>
  <p:sldIdLst>
    <p:sldId id="256" r:id="rId2"/>
    <p:sldId id="257" r:id="rId3"/>
    <p:sldId id="258" r:id="rId4"/>
    <p:sldId id="259" r:id="rId5"/>
    <p:sldId id="260" r:id="rId6"/>
    <p:sldId id="261" r:id="rId7"/>
    <p:sldId id="263" r:id="rId8"/>
    <p:sldId id="288" r:id="rId9"/>
    <p:sldId id="264" r:id="rId10"/>
    <p:sldId id="265" r:id="rId11"/>
    <p:sldId id="266" r:id="rId12"/>
    <p:sldId id="267" r:id="rId13"/>
    <p:sldId id="289" r:id="rId14"/>
    <p:sldId id="268" r:id="rId15"/>
    <p:sldId id="269" r:id="rId16"/>
    <p:sldId id="270" r:id="rId17"/>
    <p:sldId id="286" r:id="rId18"/>
    <p:sldId id="271" r:id="rId19"/>
    <p:sldId id="272" r:id="rId20"/>
    <p:sldId id="287" r:id="rId21"/>
    <p:sldId id="274" r:id="rId22"/>
    <p:sldId id="285" r:id="rId23"/>
    <p:sldId id="275" r:id="rId24"/>
    <p:sldId id="276" r:id="rId25"/>
    <p:sldId id="277" r:id="rId26"/>
    <p:sldId id="278" r:id="rId27"/>
    <p:sldId id="279" r:id="rId28"/>
    <p:sldId id="280" r:id="rId29"/>
    <p:sldId id="281" r:id="rId30"/>
    <p:sldId id="284" r:id="rId31"/>
    <p:sldId id="282" r:id="rId32"/>
    <p:sldId id="283" r:id="rId33"/>
  </p:sldIdLst>
  <p:sldSz cx="9144000" cy="5143500" type="screen16x9"/>
  <p:notesSz cx="6858000" cy="9144000"/>
  <p:embeddedFontLst>
    <p:embeddedFont>
      <p:font typeface="Aptos" panose="020B0004020202020204" pitchFamily="34" charset="0"/>
      <p:regular r:id="rId35"/>
      <p:bold r:id="rId36"/>
      <p:italic r:id="rId37"/>
      <p:boldItalic r:id="rId38"/>
    </p:embeddedFont>
    <p:embeddedFont>
      <p:font typeface="Aptos Display" panose="020B0004020202020204" pitchFamily="34" charset="0"/>
      <p:regular r:id="rId39"/>
      <p:bold r:id="rId40"/>
      <p:italic r:id="rId41"/>
      <p:boldItalic r:id="rId42"/>
    </p:embeddedFont>
    <p:embeddedFont>
      <p:font typeface="Merriweather" pitchFamily="2" charset="77"/>
      <p:regular r:id="rId43"/>
      <p:bold r:id="rId44"/>
      <p:italic r:id="rId45"/>
      <p:boldItalic r:id="rId46"/>
    </p:embeddedFont>
    <p:embeddedFont>
      <p:font typeface="Verdana" panose="020B0604030504040204" pitchFamily="34" charset="0"/>
      <p:regular r:id="rId47"/>
      <p:bold r:id="rId48"/>
      <p:italic r:id="rId49"/>
      <p:boldItalic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p:restoredTop sz="94798"/>
  </p:normalViewPr>
  <p:slideViewPr>
    <p:cSldViewPr snapToGrid="0">
      <p:cViewPr varScale="1">
        <p:scale>
          <a:sx n="152" d="100"/>
          <a:sy n="152" d="100"/>
        </p:scale>
        <p:origin x="584" y="1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7.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 Id="rId57" Type="http://schemas.openxmlformats.org/officeDocument/2006/relationships/customXml" Target="../customXml/item3.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docs.google.com/document/d/1rzygelZR3ie9FyyIX_6xFhA4WqRxtgjUSq6mNZK3jVA/edit"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7b4b5eee2d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37b4b5eee2d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7b4b5eee2d_0_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37b4b5eee2d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7b4b5eee2d_0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7b4b5eee2d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a:extLst>
            <a:ext uri="{FF2B5EF4-FFF2-40B4-BE49-F238E27FC236}">
              <a16:creationId xmlns:a16="http://schemas.microsoft.com/office/drawing/2014/main" id="{F816409A-2925-0971-AE7C-38AD1999E1BC}"/>
            </a:ext>
          </a:extLst>
        </p:cNvPr>
        <p:cNvGrpSpPr/>
        <p:nvPr/>
      </p:nvGrpSpPr>
      <p:grpSpPr>
        <a:xfrm>
          <a:off x="0" y="0"/>
          <a:ext cx="0" cy="0"/>
          <a:chOff x="0" y="0"/>
          <a:chExt cx="0" cy="0"/>
        </a:xfrm>
      </p:grpSpPr>
      <p:sp>
        <p:nvSpPr>
          <p:cNvPr id="133" name="Google Shape;133;g37b4b5eee2d_0_261:notes">
            <a:extLst>
              <a:ext uri="{FF2B5EF4-FFF2-40B4-BE49-F238E27FC236}">
                <a16:creationId xmlns:a16="http://schemas.microsoft.com/office/drawing/2014/main" id="{FD11FD4D-6A98-05BA-3B14-65121C2EDF3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7b4b5eee2d_0_261:notes">
            <a:extLst>
              <a:ext uri="{FF2B5EF4-FFF2-40B4-BE49-F238E27FC236}">
                <a16:creationId xmlns:a16="http://schemas.microsoft.com/office/drawing/2014/main" id="{D7E3746A-8E25-F969-E4ED-9F554D44A0A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0436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ae5e5d8755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2ae5e5d8755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100"/>
              <a:buFont typeface="Arial"/>
              <a:buNone/>
            </a:pPr>
            <a:r>
              <a:rPr lang="en">
                <a:solidFill>
                  <a:schemeClr val="dk1"/>
                </a:solidFill>
              </a:rPr>
              <a:t>Talk about the challenge of having so many different frameworks guiding this practice and the value of one shared and comprehensive framework. The Sunshine Model is a research-based model for enacting trusting family professional partnerships that was developed by a team of researchers and practitioners led by Drs. Ann and Rud Turnbull. We created the model based on seminal research exploring the specific interactions between families and professionals that ultimately lead to trusting partnerships. You will find on the inner ring of the sun, the core dimensions (equity, respect, commitment, communication and advocacy). We call these the HOW of the model and they represent effort and behaviors we can engage in to foster trusting family-professional partnerships. The rays of the model, represent the opportunities or contexts where partnership occurs. For example, we may partner with families around supporting a child’s behavioral needs. We may also partner with families as they navigate transitions or in the context of a meeting. </a:t>
            </a:r>
            <a:endParaRPr sz="1800">
              <a:solidFill>
                <a:srgbClr val="595959"/>
              </a:solidFill>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7b4b5eee2d_0_3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g37b4b5eee2d_0_3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How this model can be used to guide research, professional development and practice.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7b4b5eee2d_0_6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g37b4b5eee2d_0_6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a:extLst>
            <a:ext uri="{FF2B5EF4-FFF2-40B4-BE49-F238E27FC236}">
              <a16:creationId xmlns:a16="http://schemas.microsoft.com/office/drawing/2014/main" id="{852F2A0F-A84F-9685-F432-EE20AD315800}"/>
            </a:ext>
          </a:extLst>
        </p:cNvPr>
        <p:cNvGrpSpPr/>
        <p:nvPr/>
      </p:nvGrpSpPr>
      <p:grpSpPr>
        <a:xfrm>
          <a:off x="0" y="0"/>
          <a:ext cx="0" cy="0"/>
          <a:chOff x="0" y="0"/>
          <a:chExt cx="0" cy="0"/>
        </a:xfrm>
      </p:grpSpPr>
      <p:sp>
        <p:nvSpPr>
          <p:cNvPr id="153" name="Google Shape;153;g37b4b5eee2d_0_620:notes">
            <a:extLst>
              <a:ext uri="{FF2B5EF4-FFF2-40B4-BE49-F238E27FC236}">
                <a16:creationId xmlns:a16="http://schemas.microsoft.com/office/drawing/2014/main" id="{065D702D-920B-D10F-D0C7-C8AEEE1C1D3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g37b4b5eee2d_0_620:notes">
            <a:extLst>
              <a:ext uri="{FF2B5EF4-FFF2-40B4-BE49-F238E27FC236}">
                <a16:creationId xmlns:a16="http://schemas.microsoft.com/office/drawing/2014/main" id="{98824E83-1553-B7CB-6584-72270853C1D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072225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7b4b5eee2d_0_4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 name="Google Shape;161;g37b4b5eee2d_0_4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7b4b5eee2d_0_5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g37b4b5eee2d_0_5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ae5e5d875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ae5e5d875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After we introduce ourselves we can ask participants to raise hands to indicate what roles are represented in our audience (some may represent more than 1 group): </a:t>
            </a:r>
            <a:endParaRPr/>
          </a:p>
          <a:p>
            <a:pPr marL="0" lvl="0" indent="0" algn="l" rtl="0">
              <a:spcBef>
                <a:spcPts val="0"/>
              </a:spcBef>
              <a:spcAft>
                <a:spcPts val="0"/>
              </a:spcAft>
              <a:buNone/>
            </a:pPr>
            <a:r>
              <a:rPr lang="en" sz="1500">
                <a:solidFill>
                  <a:srgbClr val="333333"/>
                </a:solidFill>
                <a:highlight>
                  <a:schemeClr val="lt1"/>
                </a:highlight>
              </a:rPr>
              <a:t>Parent Center</a:t>
            </a:r>
            <a:r>
              <a:rPr lang="en" sz="1500">
                <a:solidFill>
                  <a:srgbClr val="333333"/>
                </a:solidFill>
                <a:highlight>
                  <a:schemeClr val="lt1"/>
                </a:highlight>
                <a:latin typeface="Merriweather"/>
                <a:ea typeface="Merriweather"/>
                <a:cs typeface="Merriweather"/>
                <a:sym typeface="Merriweather"/>
              </a:rPr>
              <a:t>  </a:t>
            </a:r>
            <a:endParaRPr sz="1500">
              <a:solidFill>
                <a:srgbClr val="333333"/>
              </a:solidFill>
              <a:highlight>
                <a:schemeClr val="lt1"/>
              </a:highlight>
              <a:latin typeface="Merriweather"/>
              <a:ea typeface="Merriweather"/>
              <a:cs typeface="Merriweather"/>
              <a:sym typeface="Merriweather"/>
            </a:endParaRPr>
          </a:p>
          <a:p>
            <a:pPr marL="0" lvl="0" indent="0" algn="l" rtl="0">
              <a:lnSpc>
                <a:spcPct val="115000"/>
              </a:lnSpc>
              <a:spcBef>
                <a:spcPts val="0"/>
              </a:spcBef>
              <a:spcAft>
                <a:spcPts val="0"/>
              </a:spcAft>
              <a:buClr>
                <a:schemeClr val="dk1"/>
              </a:buClr>
              <a:buSzPts val="1100"/>
              <a:buFont typeface="Arial"/>
              <a:buNone/>
            </a:pPr>
            <a:r>
              <a:rPr lang="en" sz="1500">
                <a:solidFill>
                  <a:srgbClr val="333333"/>
                </a:solidFill>
                <a:highlight>
                  <a:schemeClr val="lt1"/>
                </a:highlight>
              </a:rPr>
              <a:t>State Education Agency Staff</a:t>
            </a:r>
            <a:r>
              <a:rPr lang="en" sz="1500">
                <a:solidFill>
                  <a:srgbClr val="333333"/>
                </a:solidFill>
                <a:highlight>
                  <a:schemeClr val="lt1"/>
                </a:highlight>
                <a:latin typeface="Merriweather"/>
                <a:ea typeface="Merriweather"/>
                <a:cs typeface="Merriweather"/>
                <a:sym typeface="Merriweather"/>
              </a:rPr>
              <a:t> </a:t>
            </a:r>
            <a:endParaRPr sz="1500">
              <a:solidFill>
                <a:srgbClr val="333333"/>
              </a:solidFill>
              <a:highlight>
                <a:schemeClr val="lt1"/>
              </a:highlight>
              <a:latin typeface="Merriweather"/>
              <a:ea typeface="Merriweather"/>
              <a:cs typeface="Merriweather"/>
              <a:sym typeface="Merriweather"/>
            </a:endParaRPr>
          </a:p>
          <a:p>
            <a:pPr marL="0" lvl="0" indent="0" algn="l" rtl="0">
              <a:lnSpc>
                <a:spcPct val="115000"/>
              </a:lnSpc>
              <a:spcBef>
                <a:spcPts val="0"/>
              </a:spcBef>
              <a:spcAft>
                <a:spcPts val="0"/>
              </a:spcAft>
              <a:buClr>
                <a:schemeClr val="dk1"/>
              </a:buClr>
              <a:buSzPts val="1100"/>
              <a:buFont typeface="Arial"/>
              <a:buNone/>
            </a:pPr>
            <a:r>
              <a:rPr lang="en" sz="1500">
                <a:solidFill>
                  <a:srgbClr val="333333"/>
                </a:solidFill>
                <a:highlight>
                  <a:schemeClr val="lt1"/>
                </a:highlight>
              </a:rPr>
              <a:t>Practitioners</a:t>
            </a:r>
            <a:r>
              <a:rPr lang="en" sz="1500">
                <a:solidFill>
                  <a:srgbClr val="333333"/>
                </a:solidFill>
                <a:highlight>
                  <a:schemeClr val="lt1"/>
                </a:highlight>
                <a:latin typeface="Merriweather"/>
                <a:ea typeface="Merriweather"/>
                <a:cs typeface="Merriweather"/>
                <a:sym typeface="Merriweather"/>
              </a:rPr>
              <a:t> </a:t>
            </a:r>
            <a:r>
              <a:rPr lang="en" sz="1500">
                <a:solidFill>
                  <a:srgbClr val="333333"/>
                </a:solidFill>
                <a:highlight>
                  <a:schemeClr val="lt1"/>
                </a:highlight>
              </a:rPr>
              <a:t>Early Intervention </a:t>
            </a:r>
            <a:endParaRPr sz="1500">
              <a:solidFill>
                <a:srgbClr val="333333"/>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r>
              <a:rPr lang="en" sz="1500">
                <a:solidFill>
                  <a:srgbClr val="333333"/>
                </a:solidFill>
                <a:highlight>
                  <a:schemeClr val="lt1"/>
                </a:highlight>
              </a:rPr>
              <a:t>Lead Agency Staff</a:t>
            </a:r>
            <a:r>
              <a:rPr lang="en" sz="1500">
                <a:solidFill>
                  <a:srgbClr val="333333"/>
                </a:solidFill>
                <a:highlight>
                  <a:schemeClr val="lt1"/>
                </a:highlight>
                <a:latin typeface="Merriweather"/>
                <a:ea typeface="Merriweather"/>
                <a:cs typeface="Merriweather"/>
                <a:sym typeface="Merriweather"/>
              </a:rPr>
              <a:t>  </a:t>
            </a:r>
            <a:endParaRPr sz="1500">
              <a:solidFill>
                <a:srgbClr val="333333"/>
              </a:solidFill>
              <a:highlight>
                <a:schemeClr val="lt1"/>
              </a:highlight>
              <a:latin typeface="Merriweather"/>
              <a:ea typeface="Merriweather"/>
              <a:cs typeface="Merriweather"/>
              <a:sym typeface="Merriweather"/>
            </a:endParaRPr>
          </a:p>
          <a:p>
            <a:pPr marL="0" lvl="0" indent="0" algn="l" rtl="0">
              <a:lnSpc>
                <a:spcPct val="115000"/>
              </a:lnSpc>
              <a:spcBef>
                <a:spcPts val="0"/>
              </a:spcBef>
              <a:spcAft>
                <a:spcPts val="0"/>
              </a:spcAft>
              <a:buClr>
                <a:schemeClr val="dk1"/>
              </a:buClr>
              <a:buSzPts val="1100"/>
              <a:buFont typeface="Arial"/>
              <a:buNone/>
            </a:pPr>
            <a:r>
              <a:rPr lang="en" sz="1500">
                <a:solidFill>
                  <a:srgbClr val="333333"/>
                </a:solidFill>
                <a:highlight>
                  <a:schemeClr val="lt1"/>
                </a:highlight>
              </a:rPr>
              <a:t>District/Local Education Agency</a:t>
            </a:r>
            <a:r>
              <a:rPr lang="en" sz="1500">
                <a:solidFill>
                  <a:srgbClr val="333333"/>
                </a:solidFill>
                <a:highlight>
                  <a:schemeClr val="lt1"/>
                </a:highlight>
                <a:latin typeface="Merriweather"/>
                <a:ea typeface="Merriweather"/>
                <a:cs typeface="Merriweather"/>
                <a:sym typeface="Merriweather"/>
              </a:rPr>
              <a:t>  </a:t>
            </a:r>
            <a:endParaRPr sz="1500">
              <a:solidFill>
                <a:srgbClr val="333333"/>
              </a:solidFill>
              <a:highlight>
                <a:schemeClr val="lt1"/>
              </a:highlight>
              <a:latin typeface="Merriweather"/>
              <a:ea typeface="Merriweather"/>
              <a:cs typeface="Merriweather"/>
              <a:sym typeface="Merriweather"/>
            </a:endParaRPr>
          </a:p>
          <a:p>
            <a:pPr marL="0" lvl="0" indent="0" algn="l" rtl="0">
              <a:lnSpc>
                <a:spcPct val="115000"/>
              </a:lnSpc>
              <a:spcBef>
                <a:spcPts val="0"/>
              </a:spcBef>
              <a:spcAft>
                <a:spcPts val="0"/>
              </a:spcAft>
              <a:buClr>
                <a:schemeClr val="dk1"/>
              </a:buClr>
              <a:buSzPts val="1100"/>
              <a:buFont typeface="Arial"/>
              <a:buNone/>
            </a:pPr>
            <a:r>
              <a:rPr lang="en" sz="1500">
                <a:solidFill>
                  <a:srgbClr val="333333"/>
                </a:solidFill>
                <a:highlight>
                  <a:schemeClr val="lt1"/>
                </a:highlight>
              </a:rPr>
              <a:t>Other</a:t>
            </a:r>
            <a:endParaRPr sz="1500">
              <a:solidFill>
                <a:srgbClr val="333333"/>
              </a:solidFill>
              <a:highlight>
                <a:schemeClr val="lt1"/>
              </a:highlight>
            </a:endParaRPr>
          </a:p>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a:extLst>
            <a:ext uri="{FF2B5EF4-FFF2-40B4-BE49-F238E27FC236}">
              <a16:creationId xmlns:a16="http://schemas.microsoft.com/office/drawing/2014/main" id="{669CC3C7-C597-9567-1C1D-820E66074A62}"/>
            </a:ext>
          </a:extLst>
        </p:cNvPr>
        <p:cNvGrpSpPr/>
        <p:nvPr/>
      </p:nvGrpSpPr>
      <p:grpSpPr>
        <a:xfrm>
          <a:off x="0" y="0"/>
          <a:ext cx="0" cy="0"/>
          <a:chOff x="0" y="0"/>
          <a:chExt cx="0" cy="0"/>
        </a:xfrm>
      </p:grpSpPr>
      <p:sp>
        <p:nvSpPr>
          <p:cNvPr id="167" name="Google Shape;167;g37b4b5eee2d_0_518:notes">
            <a:extLst>
              <a:ext uri="{FF2B5EF4-FFF2-40B4-BE49-F238E27FC236}">
                <a16:creationId xmlns:a16="http://schemas.microsoft.com/office/drawing/2014/main" id="{A8B28647-4011-D058-28E6-21ACFC7B77F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g37b4b5eee2d_0_518:notes">
            <a:extLst>
              <a:ext uri="{FF2B5EF4-FFF2-40B4-BE49-F238E27FC236}">
                <a16:creationId xmlns:a16="http://schemas.microsoft.com/office/drawing/2014/main" id="{A08C73B2-F59A-8984-8EE9-4C0ABA8984F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437337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7b4b5eee2d_0_6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g37b4b5eee2d_0_6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a:extLst>
            <a:ext uri="{FF2B5EF4-FFF2-40B4-BE49-F238E27FC236}">
              <a16:creationId xmlns:a16="http://schemas.microsoft.com/office/drawing/2014/main" id="{0A7C12B9-F1F3-C4E5-8DBF-8D826FBA6359}"/>
            </a:ext>
          </a:extLst>
        </p:cNvPr>
        <p:cNvGrpSpPr/>
        <p:nvPr/>
      </p:nvGrpSpPr>
      <p:grpSpPr>
        <a:xfrm>
          <a:off x="0" y="0"/>
          <a:ext cx="0" cy="0"/>
          <a:chOff x="0" y="0"/>
          <a:chExt cx="0" cy="0"/>
        </a:xfrm>
      </p:grpSpPr>
      <p:sp>
        <p:nvSpPr>
          <p:cNvPr id="181" name="Google Shape;181;g37b4b5eee2d_0_671:notes">
            <a:extLst>
              <a:ext uri="{FF2B5EF4-FFF2-40B4-BE49-F238E27FC236}">
                <a16:creationId xmlns:a16="http://schemas.microsoft.com/office/drawing/2014/main" id="{07FC3666-9440-ECA4-4963-762718E5B99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g37b4b5eee2d_0_671:notes">
            <a:extLst>
              <a:ext uri="{FF2B5EF4-FFF2-40B4-BE49-F238E27FC236}">
                <a16:creationId xmlns:a16="http://schemas.microsoft.com/office/drawing/2014/main" id="{89115FFA-84B4-AE94-E1FC-B0A97D92667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688814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b345d999eb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2b345d999eb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37b4b5eee2d_0_7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1" name="Google Shape;201;g37b4b5eee2d_0_7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a:t>Core Dimensions of trusting family partnerships on screen as a visual cue on the screen while people share out about the dimension they picked.</a:t>
            </a:r>
            <a:endParaRPr/>
          </a:p>
          <a:p>
            <a:pPr marL="0" lvl="0" indent="0" algn="l" rtl="0">
              <a:lnSpc>
                <a:spcPct val="115000"/>
              </a:lnSpc>
              <a:spcBef>
                <a:spcPts val="1200"/>
              </a:spcBef>
              <a:spcAft>
                <a:spcPts val="1200"/>
              </a:spcAft>
              <a:buClr>
                <a:schemeClr val="dk1"/>
              </a:buClr>
              <a:buSzPts val="1100"/>
              <a:buFont typeface="Arial"/>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7b4b5eee2d_0_3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1" name="Google Shape;211;g37b4b5eee2d_0_3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Talk about the rays as the partnership opportunities or contexts where partnership occurs.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b3bc3f5ea0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2b3bc3f5ea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b3bc3f5ea0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2b3bc3f5ea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Graphic Organizer</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ae5e5d875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2ae5e5d875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7b4b5eee2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37b4b5eee2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Slide where we talk more about what we’ve done and what’s coming (PLS, CopPs, module)? </a:t>
            </a:r>
            <a:r>
              <a:rPr lang="en">
                <a:solidFill>
                  <a:schemeClr val="dk1"/>
                </a:solidFill>
              </a:rPr>
              <a:t>Can update this slide once teams are in place and we have an idea of the roles/organizations that are represented in the PLS participants this fall.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ae5e5d8755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ae5e5d8755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rPr>
              <a:t>The Partnerships for Effective Practices in Transition and Inclusion is a personnel development project addressing critical needs in early intervention, early education, and transition services. Supported by a</a:t>
            </a:r>
            <a:r>
              <a:rPr lang="en" sz="1200">
                <a:solidFill>
                  <a:srgbClr val="333333"/>
                </a:solidFill>
              </a:rPr>
              <a:t> State Personnel Development Grant from the Office of Special Education, PEPTI is administered by the Napa County Office of Education in collaboration </a:t>
            </a:r>
            <a:r>
              <a:rPr lang="en" sz="1200">
                <a:solidFill>
                  <a:schemeClr val="dk1"/>
                </a:solidFill>
              </a:rPr>
              <a:t>between the California Department of Education’s Special Education and Early Childhood Divisions and the Department of Developmental Services. </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a:extLst>
            <a:ext uri="{FF2B5EF4-FFF2-40B4-BE49-F238E27FC236}">
              <a16:creationId xmlns:a16="http://schemas.microsoft.com/office/drawing/2014/main" id="{D86E7ABE-CF7C-5F61-7E19-F7FE53172593}"/>
            </a:ext>
          </a:extLst>
        </p:cNvPr>
        <p:cNvGrpSpPr/>
        <p:nvPr/>
      </p:nvGrpSpPr>
      <p:grpSpPr>
        <a:xfrm>
          <a:off x="0" y="0"/>
          <a:ext cx="0" cy="0"/>
          <a:chOff x="0" y="0"/>
          <a:chExt cx="0" cy="0"/>
        </a:xfrm>
      </p:grpSpPr>
      <p:sp>
        <p:nvSpPr>
          <p:cNvPr id="237" name="Google Shape;237;g37b4b5eee2d_0_0:notes">
            <a:extLst>
              <a:ext uri="{FF2B5EF4-FFF2-40B4-BE49-F238E27FC236}">
                <a16:creationId xmlns:a16="http://schemas.microsoft.com/office/drawing/2014/main" id="{F5245BFC-B7D6-A117-2767-234889219D6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37b4b5eee2d_0_0:notes">
            <a:extLst>
              <a:ext uri="{FF2B5EF4-FFF2-40B4-BE49-F238E27FC236}">
                <a16:creationId xmlns:a16="http://schemas.microsoft.com/office/drawing/2014/main" id="{85BB458D-936E-AF5A-66EB-39DD60DA7DE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Slide where we talk more about what we’ve done and what’s coming (PLS, CopPs, module)? </a:t>
            </a:r>
            <a:r>
              <a:rPr lang="en">
                <a:solidFill>
                  <a:schemeClr val="dk1"/>
                </a:solidFill>
              </a:rPr>
              <a:t>Can update this slide once teams are in place and we have an idea of the roles/organizations that are represented in the PLS participants this fall. </a:t>
            </a:r>
            <a:endParaRPr>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1225393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b47d60ee92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2b47d60ee92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0000"/>
              </a:lnSpc>
              <a:spcBef>
                <a:spcPts val="0"/>
              </a:spcBef>
              <a:spcAft>
                <a:spcPts val="0"/>
              </a:spcAft>
              <a:buClr>
                <a:schemeClr val="dk1"/>
              </a:buClr>
              <a:buSzPts val="1100"/>
              <a:buFont typeface="Arial"/>
              <a:buNone/>
            </a:pPr>
            <a:endParaRPr sz="1200" b="1">
              <a:solidFill>
                <a:schemeClr val="dk1"/>
              </a:solidFill>
              <a:highlight>
                <a:srgbClr val="FFFFFF"/>
              </a:highlight>
              <a:latin typeface="Verdana"/>
              <a:ea typeface="Verdana"/>
              <a:cs typeface="Verdana"/>
              <a:sym typeface="Verdana"/>
            </a:endParaRPr>
          </a:p>
          <a:p>
            <a:pPr marL="457200" lvl="0" indent="-228600" algn="l" rtl="0">
              <a:lnSpc>
                <a:spcPct val="110000"/>
              </a:lnSpc>
              <a:spcBef>
                <a:spcPts val="0"/>
              </a:spcBef>
              <a:spcAft>
                <a:spcPts val="0"/>
              </a:spcAft>
              <a:buClr>
                <a:schemeClr val="dk1"/>
              </a:buClr>
              <a:buSzPts val="1200"/>
              <a:buFont typeface="Verdana"/>
              <a:buNone/>
            </a:pPr>
            <a:endParaRPr sz="1200">
              <a:solidFill>
                <a:schemeClr val="dk1"/>
              </a:solidFill>
              <a:highlight>
                <a:srgbClr val="FFFFFF"/>
              </a:highlight>
              <a:latin typeface="Verdana"/>
              <a:ea typeface="Verdana"/>
              <a:cs typeface="Verdana"/>
              <a:sym typeface="Verdana"/>
            </a:endParaRPr>
          </a:p>
          <a:p>
            <a:pPr marL="0" lvl="0" indent="0" algn="l" rtl="0">
              <a:spcBef>
                <a:spcPts val="230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ae5e5d8755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2ae5e5d8755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ae5e5d875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2ae5e5d875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7b4b5eee2d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37b4b5eee2d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7b4b5eee2d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7b4b5eee2d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work of partnership involves these three things together. </a:t>
            </a:r>
            <a:endParaRPr/>
          </a:p>
          <a:p>
            <a:pPr marL="0" lvl="0" indent="0" algn="l" rtl="0">
              <a:spcBef>
                <a:spcPts val="0"/>
              </a:spcBef>
              <a:spcAft>
                <a:spcPts val="0"/>
              </a:spcAft>
              <a:buNone/>
            </a:pPr>
            <a:r>
              <a:rPr lang="en"/>
              <a:t>Cognitive - thinking and reason</a:t>
            </a:r>
            <a:endParaRPr/>
          </a:p>
          <a:p>
            <a:pPr marL="0" lvl="0" indent="0" algn="l" rtl="0">
              <a:spcBef>
                <a:spcPts val="0"/>
              </a:spcBef>
              <a:spcAft>
                <a:spcPts val="0"/>
              </a:spcAft>
              <a:buNone/>
            </a:pPr>
            <a:r>
              <a:rPr lang="en"/>
              <a:t>Affective - feelings and attitudes</a:t>
            </a:r>
            <a:endParaRPr/>
          </a:p>
          <a:p>
            <a:pPr marL="0" lvl="0" indent="0" algn="l" rtl="0">
              <a:spcBef>
                <a:spcPts val="0"/>
              </a:spcBef>
              <a:spcAft>
                <a:spcPts val="0"/>
              </a:spcAft>
              <a:buNone/>
            </a:pPr>
            <a:r>
              <a:rPr lang="en"/>
              <a:t>Behavioral - actions, how one conducts oneself</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7b4b5eee2d_0_7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37b4b5eee2d_0_7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684F975D-3E34-3BBC-5044-A1DDD292E5E4}"/>
            </a:ext>
          </a:extLst>
        </p:cNvPr>
        <p:cNvGrpSpPr/>
        <p:nvPr/>
      </p:nvGrpSpPr>
      <p:grpSpPr>
        <a:xfrm>
          <a:off x="0" y="0"/>
          <a:ext cx="0" cy="0"/>
          <a:chOff x="0" y="0"/>
          <a:chExt cx="0" cy="0"/>
        </a:xfrm>
      </p:grpSpPr>
      <p:sp>
        <p:nvSpPr>
          <p:cNvPr id="105" name="Google Shape;105;g37b4b5eee2d_0_791:notes">
            <a:extLst>
              <a:ext uri="{FF2B5EF4-FFF2-40B4-BE49-F238E27FC236}">
                <a16:creationId xmlns:a16="http://schemas.microsoft.com/office/drawing/2014/main" id="{8282E518-9267-DFC9-8DAB-D115DA6EC45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37b4b5eee2d_0_791:notes">
            <a:extLst>
              <a:ext uri="{FF2B5EF4-FFF2-40B4-BE49-F238E27FC236}">
                <a16:creationId xmlns:a16="http://schemas.microsoft.com/office/drawing/2014/main" id="{8C6940B3-6CBA-3B9B-5D72-B4543312015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0033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7b4b5eee2d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7b4b5eee2d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672C4-E01C-194E-0925-828D6863F262}"/>
              </a:ext>
            </a:extLst>
          </p:cNvPr>
          <p:cNvSpPr>
            <a:spLocks noGrp="1"/>
          </p:cNvSpPr>
          <p:nvPr>
            <p:ph type="ctrTitle" hasCustomPrompt="1"/>
          </p:nvPr>
        </p:nvSpPr>
        <p:spPr>
          <a:xfrm>
            <a:off x="1722269" y="967799"/>
            <a:ext cx="6858000" cy="1790700"/>
          </a:xfrm>
        </p:spPr>
        <p:txBody>
          <a:bodyPr anchor="ctr"/>
          <a:lstStyle>
            <a:lvl1pPr algn="ctr">
              <a:defRPr sz="4500"/>
            </a:lvl1pPr>
          </a:lstStyle>
          <a:p>
            <a:r>
              <a:rPr lang="en-US" dirty="0"/>
              <a:t>Presentation Title</a:t>
            </a:r>
          </a:p>
        </p:txBody>
      </p:sp>
      <p:sp>
        <p:nvSpPr>
          <p:cNvPr id="3" name="Subtitle 2">
            <a:extLst>
              <a:ext uri="{FF2B5EF4-FFF2-40B4-BE49-F238E27FC236}">
                <a16:creationId xmlns:a16="http://schemas.microsoft.com/office/drawing/2014/main" id="{A5314416-E843-2B9D-92FE-D7B526339B67}"/>
              </a:ext>
            </a:extLst>
          </p:cNvPr>
          <p:cNvSpPr>
            <a:spLocks noGrp="1"/>
          </p:cNvSpPr>
          <p:nvPr>
            <p:ph type="subTitle" idx="1" hasCustomPrompt="1"/>
          </p:nvPr>
        </p:nvSpPr>
        <p:spPr>
          <a:xfrm>
            <a:off x="1726707" y="3061210"/>
            <a:ext cx="6858000" cy="1241822"/>
          </a:xfrm>
        </p:spPr>
        <p:txBody>
          <a:bodyPr anchor="ct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Speaker Name(s) and Affiliation(s)</a:t>
            </a:r>
          </a:p>
        </p:txBody>
      </p:sp>
    </p:spTree>
    <p:extLst>
      <p:ext uri="{BB962C8B-B14F-4D97-AF65-F5344CB8AC3E}">
        <p14:creationId xmlns:p14="http://schemas.microsoft.com/office/powerpoint/2010/main" val="6558642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27434-DB97-338A-8B1C-422B34A87C4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70AFA22-E2F7-4447-E616-86BD337D1A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1897869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86EA4E-22B7-83A4-C9CD-7FB28E5335ED}"/>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E7182D-4535-8E8C-C72D-28EEC896E2D0}"/>
              </a:ext>
            </a:extLst>
          </p:cNvPr>
          <p:cNvSpPr>
            <a:spLocks noGrp="1"/>
          </p:cNvSpPr>
          <p:nvPr>
            <p:ph type="body" orient="vert" idx="1"/>
          </p:nvPr>
        </p:nvSpPr>
        <p:spPr>
          <a:xfrm>
            <a:off x="1569563" y="273844"/>
            <a:ext cx="4859812"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39610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073763"/>
              </a:buClr>
              <a:buSzPts val="2800"/>
              <a:buNone/>
              <a:defRPr>
                <a:solidFill>
                  <a:srgbClr val="073763"/>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rgbClr val="073763"/>
              </a:buClr>
              <a:buSzPts val="1800"/>
              <a:buChar char="●"/>
              <a:defRPr>
                <a:solidFill>
                  <a:srgbClr val="073763"/>
                </a:solidFill>
              </a:defRPr>
            </a:lvl1pPr>
            <a:lvl2pPr marL="914400" lvl="1" indent="-317500" rtl="0">
              <a:spcBef>
                <a:spcPts val="0"/>
              </a:spcBef>
              <a:spcAft>
                <a:spcPts val="0"/>
              </a:spcAft>
              <a:buClr>
                <a:srgbClr val="073763"/>
              </a:buClr>
              <a:buSzPts val="1400"/>
              <a:buChar char="○"/>
              <a:defRPr>
                <a:solidFill>
                  <a:srgbClr val="073763"/>
                </a:solidFill>
              </a:defRPr>
            </a:lvl2pPr>
            <a:lvl3pPr marL="1371600" lvl="2" indent="-317500" rtl="0">
              <a:spcBef>
                <a:spcPts val="0"/>
              </a:spcBef>
              <a:spcAft>
                <a:spcPts val="0"/>
              </a:spcAft>
              <a:buClr>
                <a:srgbClr val="073763"/>
              </a:buClr>
              <a:buSzPts val="1400"/>
              <a:buChar char="■"/>
              <a:defRPr>
                <a:solidFill>
                  <a:srgbClr val="073763"/>
                </a:solidFill>
              </a:defRPr>
            </a:lvl3pPr>
            <a:lvl4pPr marL="1828800" lvl="3" indent="-317500" rtl="0">
              <a:spcBef>
                <a:spcPts val="0"/>
              </a:spcBef>
              <a:spcAft>
                <a:spcPts val="0"/>
              </a:spcAft>
              <a:buClr>
                <a:srgbClr val="073763"/>
              </a:buClr>
              <a:buSzPts val="1400"/>
              <a:buChar char="●"/>
              <a:defRPr>
                <a:solidFill>
                  <a:srgbClr val="073763"/>
                </a:solidFill>
              </a:defRPr>
            </a:lvl4pPr>
            <a:lvl5pPr marL="2286000" lvl="4" indent="-317500" rtl="0">
              <a:spcBef>
                <a:spcPts val="0"/>
              </a:spcBef>
              <a:spcAft>
                <a:spcPts val="0"/>
              </a:spcAft>
              <a:buClr>
                <a:srgbClr val="073763"/>
              </a:buClr>
              <a:buSzPts val="1400"/>
              <a:buChar char="○"/>
              <a:defRPr>
                <a:solidFill>
                  <a:srgbClr val="073763"/>
                </a:solidFill>
              </a:defRPr>
            </a:lvl5pPr>
            <a:lvl6pPr marL="2743200" lvl="5" indent="-317500" rtl="0">
              <a:spcBef>
                <a:spcPts val="0"/>
              </a:spcBef>
              <a:spcAft>
                <a:spcPts val="0"/>
              </a:spcAft>
              <a:buClr>
                <a:srgbClr val="073763"/>
              </a:buClr>
              <a:buSzPts val="1400"/>
              <a:buChar char="■"/>
              <a:defRPr>
                <a:solidFill>
                  <a:srgbClr val="073763"/>
                </a:solidFill>
              </a:defRPr>
            </a:lvl6pPr>
            <a:lvl7pPr marL="3200400" lvl="6" indent="-317500" rtl="0">
              <a:spcBef>
                <a:spcPts val="0"/>
              </a:spcBef>
              <a:spcAft>
                <a:spcPts val="0"/>
              </a:spcAft>
              <a:buClr>
                <a:srgbClr val="073763"/>
              </a:buClr>
              <a:buSzPts val="1400"/>
              <a:buChar char="●"/>
              <a:defRPr>
                <a:solidFill>
                  <a:srgbClr val="073763"/>
                </a:solidFill>
              </a:defRPr>
            </a:lvl7pPr>
            <a:lvl8pPr marL="3657600" lvl="7" indent="-317500" rtl="0">
              <a:spcBef>
                <a:spcPts val="0"/>
              </a:spcBef>
              <a:spcAft>
                <a:spcPts val="0"/>
              </a:spcAft>
              <a:buClr>
                <a:srgbClr val="073763"/>
              </a:buClr>
              <a:buSzPts val="1400"/>
              <a:buChar char="○"/>
              <a:defRPr>
                <a:solidFill>
                  <a:srgbClr val="073763"/>
                </a:solidFill>
              </a:defRPr>
            </a:lvl8pPr>
            <a:lvl9pPr marL="4114800" lvl="8" indent="-317500" rtl="0">
              <a:spcBef>
                <a:spcPts val="0"/>
              </a:spcBef>
              <a:spcAft>
                <a:spcPts val="0"/>
              </a:spcAft>
              <a:buClr>
                <a:srgbClr val="073763"/>
              </a:buClr>
              <a:buSzPts val="1400"/>
              <a:buChar char="■"/>
              <a:defRPr>
                <a:solidFill>
                  <a:srgbClr val="073763"/>
                </a:solidFill>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713093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299000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BDAC7-7355-F618-4DB5-3D6E9ED06945}"/>
              </a:ext>
            </a:extLst>
          </p:cNvPr>
          <p:cNvSpPr>
            <a:spLocks noGrp="1"/>
          </p:cNvSpPr>
          <p:nvPr>
            <p:ph type="title"/>
          </p:nvPr>
        </p:nvSpPr>
        <p:spPr>
          <a:xfrm>
            <a:off x="1621630" y="174486"/>
            <a:ext cx="7067525" cy="994172"/>
          </a:xfrm>
        </p:spPr>
        <p:txBody>
          <a:bodyPr>
            <a:normAutofit/>
          </a:bodyPr>
          <a:lstStyle>
            <a:lvl1pPr>
              <a:defRPr sz="3300" b="1"/>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BF76B1-16D0-D07C-5434-95C11BD1A342}"/>
              </a:ext>
            </a:extLst>
          </p:cNvPr>
          <p:cNvSpPr>
            <a:spLocks noGrp="1"/>
          </p:cNvSpPr>
          <p:nvPr>
            <p:ph idx="1"/>
          </p:nvPr>
        </p:nvSpPr>
        <p:spPr>
          <a:xfrm>
            <a:off x="1621631" y="1387827"/>
            <a:ext cx="7067525" cy="3221880"/>
          </a:xfrm>
        </p:spPr>
        <p:txBody>
          <a:bodyPr/>
          <a:lstStyle>
            <a:lvl1pPr>
              <a:defRPr sz="2700" b="1"/>
            </a:lvl1pPr>
            <a:lvl2pPr>
              <a:defRPr sz="2400"/>
            </a:lvl2pPr>
            <a:lvl3pPr>
              <a:defRPr sz="2100"/>
            </a:lvl3pPr>
            <a:lvl4pPr>
              <a:defRPr sz="195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402693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FEDB0-B6C4-BA95-C99E-A09255C82EA9}"/>
              </a:ext>
            </a:extLst>
          </p:cNvPr>
          <p:cNvSpPr>
            <a:spLocks noGrp="1"/>
          </p:cNvSpPr>
          <p:nvPr>
            <p:ph type="title"/>
          </p:nvPr>
        </p:nvSpPr>
        <p:spPr>
          <a:xfrm>
            <a:off x="1597843" y="623018"/>
            <a:ext cx="7204435" cy="2139553"/>
          </a:xfrm>
        </p:spPr>
        <p:txBody>
          <a:bodyPr anchor="ctr"/>
          <a:lstStyle>
            <a:lvl1pPr algn="ctr">
              <a:defRPr sz="45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0823F8E-A140-C9C6-A4AA-D7BDE7A5F83F}"/>
              </a:ext>
            </a:extLst>
          </p:cNvPr>
          <p:cNvSpPr>
            <a:spLocks noGrp="1"/>
          </p:cNvSpPr>
          <p:nvPr>
            <p:ph type="body" idx="1" hasCustomPrompt="1"/>
          </p:nvPr>
        </p:nvSpPr>
        <p:spPr>
          <a:xfrm>
            <a:off x="1597843" y="3088593"/>
            <a:ext cx="7204435" cy="1125140"/>
          </a:xfrm>
        </p:spPr>
        <p:txBody>
          <a:bodyPr/>
          <a:lstStyle>
            <a:lvl1pPr marL="0" indent="0" algn="ctr">
              <a:buNone/>
              <a:defRPr sz="1800">
                <a:solidFill>
                  <a:schemeClr val="bg1"/>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dirty="0"/>
              <a:t>Speaker Name(s) and Affiliation(s)</a:t>
            </a:r>
          </a:p>
        </p:txBody>
      </p:sp>
    </p:spTree>
    <p:extLst>
      <p:ext uri="{BB962C8B-B14F-4D97-AF65-F5344CB8AC3E}">
        <p14:creationId xmlns:p14="http://schemas.microsoft.com/office/powerpoint/2010/main" val="329999181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91C29-D941-ED2A-1B4F-61694BFFB635}"/>
              </a:ext>
            </a:extLst>
          </p:cNvPr>
          <p:cNvSpPr>
            <a:spLocks noGrp="1"/>
          </p:cNvSpPr>
          <p:nvPr>
            <p:ph type="title"/>
          </p:nvPr>
        </p:nvSpPr>
        <p:spPr>
          <a:xfrm>
            <a:off x="1596954" y="136750"/>
            <a:ext cx="7162903" cy="99417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4CDC92C-79F3-112E-3B08-10915DB22698}"/>
              </a:ext>
            </a:extLst>
          </p:cNvPr>
          <p:cNvSpPr>
            <a:spLocks noGrp="1"/>
          </p:cNvSpPr>
          <p:nvPr>
            <p:ph sz="half" idx="1"/>
          </p:nvPr>
        </p:nvSpPr>
        <p:spPr>
          <a:xfrm>
            <a:off x="1596955" y="1402261"/>
            <a:ext cx="3454523"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21FDF4-665D-A937-F5DA-30CEEF2902D2}"/>
              </a:ext>
            </a:extLst>
          </p:cNvPr>
          <p:cNvSpPr>
            <a:spLocks noGrp="1"/>
          </p:cNvSpPr>
          <p:nvPr>
            <p:ph sz="half" idx="2"/>
          </p:nvPr>
        </p:nvSpPr>
        <p:spPr>
          <a:xfrm>
            <a:off x="5305334" y="1402261"/>
            <a:ext cx="3454523"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7258338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DFB7D-A164-FC0E-993D-2F30F00DBDFD}"/>
              </a:ext>
            </a:extLst>
          </p:cNvPr>
          <p:cNvSpPr>
            <a:spLocks noGrp="1"/>
          </p:cNvSpPr>
          <p:nvPr>
            <p:ph type="title"/>
          </p:nvPr>
        </p:nvSpPr>
        <p:spPr>
          <a:xfrm>
            <a:off x="1645265" y="295796"/>
            <a:ext cx="707768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259E76-67A4-C053-3F1B-5DD51DE7A0CC}"/>
              </a:ext>
            </a:extLst>
          </p:cNvPr>
          <p:cNvSpPr>
            <a:spLocks noGrp="1"/>
          </p:cNvSpPr>
          <p:nvPr>
            <p:ph type="body" idx="1"/>
          </p:nvPr>
        </p:nvSpPr>
        <p:spPr>
          <a:xfrm>
            <a:off x="1645265" y="1474433"/>
            <a:ext cx="3376576" cy="617934"/>
          </a:xfrm>
        </p:spPr>
        <p:txBody>
          <a:bodyPr anchor="ctr">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4430C8F-D55C-F169-8143-494BE094023A}"/>
              </a:ext>
            </a:extLst>
          </p:cNvPr>
          <p:cNvSpPr>
            <a:spLocks noGrp="1"/>
          </p:cNvSpPr>
          <p:nvPr>
            <p:ph sz="half" idx="2"/>
          </p:nvPr>
        </p:nvSpPr>
        <p:spPr>
          <a:xfrm>
            <a:off x="1645266" y="2092367"/>
            <a:ext cx="3376576" cy="2763441"/>
          </a:xfrm>
        </p:spPr>
        <p:txBody>
          <a:bodyPr/>
          <a:lstStyle>
            <a:lvl1pPr>
              <a:defRPr sz="2400" b="0"/>
            </a:lvl1pPr>
            <a:lvl2pPr>
              <a:defRPr sz="2100"/>
            </a:lvl2pPr>
            <a:lvl3pPr>
              <a:defRPr sz="195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8F15A94-46A0-2EA2-ED8A-608E6C1ABA17}"/>
              </a:ext>
            </a:extLst>
          </p:cNvPr>
          <p:cNvSpPr>
            <a:spLocks noGrp="1"/>
          </p:cNvSpPr>
          <p:nvPr>
            <p:ph type="body" sz="quarter" idx="3"/>
          </p:nvPr>
        </p:nvSpPr>
        <p:spPr>
          <a:xfrm>
            <a:off x="5346370" y="1455638"/>
            <a:ext cx="3376576" cy="617934"/>
          </a:xfrm>
        </p:spPr>
        <p:txBody>
          <a:bodyPr anchor="ctr">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F512458-DD83-FAC5-82E6-E38EFEFF7A5D}"/>
              </a:ext>
            </a:extLst>
          </p:cNvPr>
          <p:cNvSpPr>
            <a:spLocks noGrp="1"/>
          </p:cNvSpPr>
          <p:nvPr>
            <p:ph sz="quarter" idx="4"/>
          </p:nvPr>
        </p:nvSpPr>
        <p:spPr>
          <a:xfrm>
            <a:off x="5346370" y="2092367"/>
            <a:ext cx="3376577" cy="2763441"/>
          </a:xfrm>
        </p:spPr>
        <p:txBody>
          <a:bodyPr/>
          <a:lstStyle>
            <a:lvl1pPr>
              <a:defRPr sz="2400" b="0"/>
            </a:lvl1pPr>
            <a:lvl2pPr>
              <a:defRPr sz="2100"/>
            </a:lvl2pPr>
            <a:lvl3pPr>
              <a:defRPr sz="195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7650764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29283-A887-EE27-F2EC-918C88FDC2BE}"/>
              </a:ext>
            </a:extLst>
          </p:cNvPr>
          <p:cNvSpPr>
            <a:spLocks noGrp="1"/>
          </p:cNvSpPr>
          <p:nvPr>
            <p:ph type="title"/>
          </p:nvPr>
        </p:nvSpPr>
        <p:spPr>
          <a:xfrm>
            <a:off x="1596955" y="136750"/>
            <a:ext cx="7185281" cy="994172"/>
          </a:xfrm>
        </p:spPr>
        <p:txBody>
          <a:bodyPr/>
          <a:lstStyle/>
          <a:p>
            <a:r>
              <a:rPr lang="en-US"/>
              <a:t>Click to edit Master title style</a:t>
            </a:r>
          </a:p>
        </p:txBody>
      </p:sp>
    </p:spTree>
    <p:extLst>
      <p:ext uri="{BB962C8B-B14F-4D97-AF65-F5344CB8AC3E}">
        <p14:creationId xmlns:p14="http://schemas.microsoft.com/office/powerpoint/2010/main" val="43239787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7800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D5C87-7FB0-8164-2E22-A2BFE6FF3989}"/>
              </a:ext>
            </a:extLst>
          </p:cNvPr>
          <p:cNvSpPr>
            <a:spLocks noGrp="1"/>
          </p:cNvSpPr>
          <p:nvPr>
            <p:ph type="title"/>
          </p:nvPr>
        </p:nvSpPr>
        <p:spPr>
          <a:xfrm>
            <a:off x="1864728" y="577454"/>
            <a:ext cx="2949178" cy="1200150"/>
          </a:xfrm>
        </p:spPr>
        <p:txBody>
          <a:bodyPr anchor="ctr"/>
          <a:lstStyle>
            <a:lvl1pPr>
              <a:defRPr sz="2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ED01B1F-2DB9-7EA3-5630-ECC3FA9EC552}"/>
              </a:ext>
            </a:extLst>
          </p:cNvPr>
          <p:cNvSpPr>
            <a:spLocks noGrp="1"/>
          </p:cNvSpPr>
          <p:nvPr>
            <p:ph idx="1"/>
          </p:nvPr>
        </p:nvSpPr>
        <p:spPr>
          <a:xfrm>
            <a:off x="4998563" y="577454"/>
            <a:ext cx="3567469" cy="40499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39AF8A53-A0BB-99B1-7248-957C166632FE}"/>
              </a:ext>
            </a:extLst>
          </p:cNvPr>
          <p:cNvSpPr>
            <a:spLocks noGrp="1"/>
          </p:cNvSpPr>
          <p:nvPr>
            <p:ph type="body" sz="half" idx="2"/>
          </p:nvPr>
        </p:nvSpPr>
        <p:spPr>
          <a:xfrm>
            <a:off x="1864727" y="1855375"/>
            <a:ext cx="2949178" cy="2858691"/>
          </a:xfrm>
        </p:spPr>
        <p:txBody>
          <a:bodyPr>
            <a:normAutofit/>
          </a:bodyPr>
          <a:lstStyle>
            <a:lvl1pPr marL="0" indent="0">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66867758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D807A-2234-9935-94FD-28C493E57DD2}"/>
              </a:ext>
            </a:extLst>
          </p:cNvPr>
          <p:cNvSpPr>
            <a:spLocks noGrp="1"/>
          </p:cNvSpPr>
          <p:nvPr>
            <p:ph type="title"/>
          </p:nvPr>
        </p:nvSpPr>
        <p:spPr>
          <a:xfrm>
            <a:off x="1801694" y="342900"/>
            <a:ext cx="2949178" cy="1200150"/>
          </a:xfrm>
        </p:spPr>
        <p:txBody>
          <a:bodyPr anchor="ctr"/>
          <a:lstStyle>
            <a:lvl1pPr>
              <a:defRPr sz="2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A3648A-A9C3-7ADC-34DD-81AFD3F59933}"/>
              </a:ext>
            </a:extLst>
          </p:cNvPr>
          <p:cNvSpPr>
            <a:spLocks noGrp="1"/>
          </p:cNvSpPr>
          <p:nvPr>
            <p:ph type="pic" idx="1"/>
          </p:nvPr>
        </p:nvSpPr>
        <p:spPr>
          <a:xfrm>
            <a:off x="4953739" y="740569"/>
            <a:ext cx="3562802"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ED70EEF8-F7D8-01A8-171C-C365304A946A}"/>
              </a:ext>
            </a:extLst>
          </p:cNvPr>
          <p:cNvSpPr>
            <a:spLocks noGrp="1"/>
          </p:cNvSpPr>
          <p:nvPr>
            <p:ph type="body" sz="half" idx="2"/>
          </p:nvPr>
        </p:nvSpPr>
        <p:spPr>
          <a:xfrm>
            <a:off x="1801694" y="1656241"/>
            <a:ext cx="2949178" cy="2858691"/>
          </a:xfrm>
        </p:spPr>
        <p:txBody>
          <a:bodyPr>
            <a:normAutofit/>
          </a:bodyPr>
          <a:lstStyle>
            <a:lvl1pPr marL="0" indent="0">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193480652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5334B"/>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5F5496-0E4E-DA8E-D6D3-9C368FE63735}"/>
              </a:ext>
            </a:extLst>
          </p:cNvPr>
          <p:cNvSpPr/>
          <p:nvPr/>
        </p:nvSpPr>
        <p:spPr>
          <a:xfrm>
            <a:off x="8872979" y="0"/>
            <a:ext cx="275208" cy="5143500"/>
          </a:xfrm>
          <a:prstGeom prst="rect">
            <a:avLst/>
          </a:prstGeom>
          <a:solidFill>
            <a:srgbClr val="C54A1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 name="Rectangle 18">
            <a:extLst>
              <a:ext uri="{FF2B5EF4-FFF2-40B4-BE49-F238E27FC236}">
                <a16:creationId xmlns:a16="http://schemas.microsoft.com/office/drawing/2014/main" id="{D7AC1312-7862-D5C5-A331-80F19CD7FC3F}"/>
              </a:ext>
            </a:extLst>
          </p:cNvPr>
          <p:cNvSpPr/>
          <p:nvPr/>
        </p:nvSpPr>
        <p:spPr>
          <a:xfrm>
            <a:off x="0" y="0"/>
            <a:ext cx="1494288" cy="5143500"/>
          </a:xfrm>
          <a:prstGeom prst="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Placeholder 1">
            <a:extLst>
              <a:ext uri="{FF2B5EF4-FFF2-40B4-BE49-F238E27FC236}">
                <a16:creationId xmlns:a16="http://schemas.microsoft.com/office/drawing/2014/main" id="{F2476AE6-808B-F490-4718-376FFD2D4F9F}"/>
              </a:ext>
            </a:extLst>
          </p:cNvPr>
          <p:cNvSpPr>
            <a:spLocks noGrp="1"/>
          </p:cNvSpPr>
          <p:nvPr>
            <p:ph type="title"/>
          </p:nvPr>
        </p:nvSpPr>
        <p:spPr>
          <a:xfrm>
            <a:off x="1596955" y="136750"/>
            <a:ext cx="7232939"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32F4E3-F7C5-5A5E-205B-BF6086DCC355}"/>
              </a:ext>
            </a:extLst>
          </p:cNvPr>
          <p:cNvSpPr>
            <a:spLocks noGrp="1"/>
          </p:cNvSpPr>
          <p:nvPr>
            <p:ph type="body" idx="1"/>
          </p:nvPr>
        </p:nvSpPr>
        <p:spPr>
          <a:xfrm>
            <a:off x="1537373" y="1316252"/>
            <a:ext cx="7271453" cy="36904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a:extLst>
              <a:ext uri="{FF2B5EF4-FFF2-40B4-BE49-F238E27FC236}">
                <a16:creationId xmlns:a16="http://schemas.microsoft.com/office/drawing/2014/main" id="{A12E8745-24F8-9E5E-2371-8A8E1BB892CD}"/>
              </a:ext>
            </a:extLst>
          </p:cNvPr>
          <p:cNvSpPr txBox="1">
            <a:spLocks/>
          </p:cNvSpPr>
          <p:nvPr/>
        </p:nvSpPr>
        <p:spPr>
          <a:xfrm>
            <a:off x="8829895" y="4869657"/>
            <a:ext cx="357188" cy="273844"/>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5A88592-7BAA-4A46-BB52-D6D1CE2AF784}" type="slidenum">
              <a:rPr lang="en-US" sz="1200" smtClean="0">
                <a:solidFill>
                  <a:schemeClr val="bg1"/>
                </a:solidFill>
              </a:rPr>
              <a:pPr algn="ctr"/>
              <a:t>‹#›</a:t>
            </a:fld>
            <a:endParaRPr lang="en-US" sz="1200" dirty="0">
              <a:solidFill>
                <a:schemeClr val="bg1"/>
              </a:solidFill>
            </a:endParaRPr>
          </a:p>
        </p:txBody>
      </p:sp>
      <p:pic>
        <p:nvPicPr>
          <p:cNvPr id="8" name="Picture 7" descr="Cawdray Symposium Logo. Mapping the Future; Rediscovering our Purpose Together. Portland Oregon. October 21-23, 2025.">
            <a:extLst>
              <a:ext uri="{FF2B5EF4-FFF2-40B4-BE49-F238E27FC236}">
                <a16:creationId xmlns:a16="http://schemas.microsoft.com/office/drawing/2014/main" id="{4620BC93-CF2C-DB9D-F416-CA51BCFE4117}"/>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2374" y="1130922"/>
            <a:ext cx="1559034" cy="980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CADRE Logo.">
            <a:extLst>
              <a:ext uri="{FF2B5EF4-FFF2-40B4-BE49-F238E27FC236}">
                <a16:creationId xmlns:a16="http://schemas.microsoft.com/office/drawing/2014/main" id="{62A01A2E-E348-43BF-25DE-D6E05DBEB85C}"/>
              </a:ext>
            </a:extLst>
          </p:cNvPr>
          <p:cNvPicPr>
            <a:picLocks noChangeAspect="1"/>
          </p:cNvPicPr>
          <p:nvPr/>
        </p:nvPicPr>
        <p:blipFill>
          <a:blip r:embed="rId16">
            <a:extLst>
              <a:ext uri="{28A0092B-C50C-407E-A947-70E740481C1C}">
                <a14:useLocalDpi xmlns:a14="http://schemas.microsoft.com/office/drawing/2010/main" val="0"/>
              </a:ext>
            </a:extLst>
          </a:blip>
          <a:srcRect l="28609" t="17982" r="28634" b="17285"/>
          <a:stretch/>
        </p:blipFill>
        <p:spPr>
          <a:xfrm>
            <a:off x="69719" y="2365251"/>
            <a:ext cx="1354849" cy="796250"/>
          </a:xfrm>
          <a:prstGeom prst="rect">
            <a:avLst/>
          </a:prstGeom>
        </p:spPr>
      </p:pic>
    </p:spTree>
    <p:extLst>
      <p:ext uri="{BB962C8B-B14F-4D97-AF65-F5344CB8AC3E}">
        <p14:creationId xmlns:p14="http://schemas.microsoft.com/office/powerpoint/2010/main" val="30233885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l" defTabSz="685800" rtl="0" eaLnBrk="1" latinLnBrk="0" hangingPunct="1">
        <a:lnSpc>
          <a:spcPct val="90000"/>
        </a:lnSpc>
        <a:spcBef>
          <a:spcPct val="0"/>
        </a:spcBef>
        <a:buNone/>
        <a:defRPr sz="3300" b="1" kern="1200">
          <a:solidFill>
            <a:schemeClr val="bg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700" b="1"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1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clkc.ohs.acf.hhs.gov/school-readiness/article/parent-family-community-engagement-pfce-framework"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sites.ed.gov/idea/statuteregulation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ed.gov/media/document/policy-statement-family-engagementpdf-7553.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ed.gov/media/document/policy-statement-family-engagementpdf-7553.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docs.google.com/document/d/1rzygelZR3ie9FyyIX_6xFhA4WqRxtgjUSq6mNZK3jVA/edit"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docs.google.com/document/d/1rzygelZR3ie9FyyIX_6xFhA4WqRxtgjUSq6mNZK3jVA/edit"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pearson.com/en-us/subject-catalog/p/families-and-professionals-trusting-partnerships-in-general-and-special-education/P200000001966/9780136768715" TargetMode="External"/><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1657350" y="591225"/>
            <a:ext cx="7174958" cy="2052600"/>
          </a:xfrm>
          <a:prstGeom prst="rect">
            <a:avLst/>
          </a:prstGeom>
        </p:spPr>
        <p:txBody>
          <a:bodyPr spcFirstLastPara="1" wrap="square" lIns="91425" tIns="91425" rIns="91425" bIns="91425" anchor="b" anchorCtr="0">
            <a:normAutofit/>
          </a:bodyPr>
          <a:lstStyle/>
          <a:p>
            <a:pPr marL="0" lvl="0" indent="0" algn="ctr" rtl="0">
              <a:lnSpc>
                <a:spcPct val="115000"/>
              </a:lnSpc>
              <a:spcBef>
                <a:spcPts val="0"/>
              </a:spcBef>
              <a:spcAft>
                <a:spcPts val="0"/>
              </a:spcAft>
              <a:buSzPts val="990"/>
              <a:buNone/>
            </a:pPr>
            <a:r>
              <a:rPr lang="en" sz="3200" b="1" dirty="0"/>
              <a:t>Building Family-Professional Partnerships Using the Sunshine Model:</a:t>
            </a:r>
            <a:endParaRPr sz="3200" b="1" dirty="0"/>
          </a:p>
          <a:p>
            <a:pPr marL="0" lvl="0" indent="0" algn="ctr" rtl="0">
              <a:lnSpc>
                <a:spcPct val="115000"/>
              </a:lnSpc>
              <a:spcBef>
                <a:spcPts val="0"/>
              </a:spcBef>
              <a:spcAft>
                <a:spcPts val="0"/>
              </a:spcAft>
              <a:buSzPts val="990"/>
              <a:buNone/>
            </a:pPr>
            <a:r>
              <a:rPr lang="en" sz="3200" b="1" dirty="0"/>
              <a:t>The PEPTI Project</a:t>
            </a:r>
            <a:endParaRPr sz="3200" b="1" dirty="0">
              <a:solidFill>
                <a:srgbClr val="073763"/>
              </a:solidFill>
            </a:endParaRPr>
          </a:p>
        </p:txBody>
      </p:sp>
      <p:sp>
        <p:nvSpPr>
          <p:cNvPr id="55" name="Google Shape;55;p13"/>
          <p:cNvSpPr txBox="1">
            <a:spLocks noGrp="1"/>
          </p:cNvSpPr>
          <p:nvPr>
            <p:ph type="subTitle" idx="1"/>
          </p:nvPr>
        </p:nvSpPr>
        <p:spPr>
          <a:xfrm>
            <a:off x="1657342" y="2857725"/>
            <a:ext cx="7174958" cy="792600"/>
          </a:xfrm>
          <a:prstGeom prst="rect">
            <a:avLst/>
          </a:prstGeom>
        </p:spPr>
        <p:txBody>
          <a:bodyPr spcFirstLastPara="1" wrap="square" lIns="91425" tIns="91425" rIns="91425" bIns="91425" anchor="t" anchorCtr="0">
            <a:normAutofit/>
          </a:bodyPr>
          <a:lstStyle/>
          <a:p>
            <a:pPr marL="0" lvl="0" indent="0" algn="ctr" rtl="0">
              <a:lnSpc>
                <a:spcPct val="80000"/>
              </a:lnSpc>
              <a:spcBef>
                <a:spcPts val="0"/>
              </a:spcBef>
              <a:spcAft>
                <a:spcPts val="0"/>
              </a:spcAft>
              <a:buSzPts val="935"/>
              <a:buNone/>
            </a:pPr>
            <a:r>
              <a:rPr lang="en" sz="2400" dirty="0"/>
              <a:t>Dr. Natalie Holdren</a:t>
            </a:r>
            <a:endParaRPr sz="2400" dirty="0"/>
          </a:p>
          <a:p>
            <a:pPr marL="0" lvl="0" indent="0" algn="ctr" rtl="0">
              <a:lnSpc>
                <a:spcPct val="80000"/>
              </a:lnSpc>
              <a:spcBef>
                <a:spcPts val="0"/>
              </a:spcBef>
              <a:spcAft>
                <a:spcPts val="0"/>
              </a:spcAft>
              <a:buSzPts val="935"/>
              <a:buNone/>
            </a:pPr>
            <a:r>
              <a:rPr lang="en" sz="2400" dirty="0"/>
              <a:t>Sarah Hughes Thompson</a:t>
            </a:r>
            <a:endParaRPr sz="2400" dirty="0">
              <a:solidFill>
                <a:srgbClr val="073763"/>
              </a:solidFill>
            </a:endParaRPr>
          </a:p>
        </p:txBody>
      </p:sp>
      <p:pic>
        <p:nvPicPr>
          <p:cNvPr id="3" name="Picture 2" descr="Partnerships for Effective Practices in Transition and Inclusion Logo">
            <a:extLst>
              <a:ext uri="{FF2B5EF4-FFF2-40B4-BE49-F238E27FC236}">
                <a16:creationId xmlns:a16="http://schemas.microsoft.com/office/drawing/2014/main" id="{22F26CAA-1848-E5FB-DB26-B66982B8BDED}"/>
              </a:ext>
            </a:extLst>
          </p:cNvPr>
          <p:cNvPicPr>
            <a:picLocks noChangeAspect="1"/>
          </p:cNvPicPr>
          <p:nvPr/>
        </p:nvPicPr>
        <p:blipFill>
          <a:blip r:embed="rId3"/>
          <a:stretch>
            <a:fillRect/>
          </a:stretch>
        </p:blipFill>
        <p:spPr>
          <a:xfrm>
            <a:off x="4384963" y="3700153"/>
            <a:ext cx="1430964" cy="127346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2"/>
          <p:cNvSpPr txBox="1">
            <a:spLocks noGrp="1"/>
          </p:cNvSpPr>
          <p:nvPr>
            <p:ph type="title"/>
          </p:nvPr>
        </p:nvSpPr>
        <p:spPr>
          <a:xfrm>
            <a:off x="1621630" y="174486"/>
            <a:ext cx="7067525" cy="994172"/>
          </a:xfrm>
        </p:spPr>
        <p:txBody>
          <a:bodyPr spcFirstLastPara="1" lIns="91425" tIns="91425" rIns="91425" bIns="91425" anchor="ctr" anchorCtr="0">
            <a:normAutofit fontScale="90000"/>
          </a:bodyPr>
          <a:lstStyle/>
          <a:p>
            <a:pPr marL="0" lvl="0" indent="0" algn="ctr" rtl="0">
              <a:spcBef>
                <a:spcPts val="0"/>
              </a:spcBef>
              <a:spcAft>
                <a:spcPts val="0"/>
              </a:spcAft>
              <a:buClr>
                <a:schemeClr val="dk1"/>
              </a:buClr>
              <a:buSzPct val="42672"/>
              <a:buFont typeface="Arial"/>
              <a:buNone/>
            </a:pPr>
            <a:r>
              <a:rPr lang="en-US" sz="3000" b="1" dirty="0"/>
              <a:t>Laws, Policies &amp; Professional Standards (cont</a:t>
            </a:r>
            <a:r>
              <a:rPr lang="en-US" sz="3000" dirty="0"/>
              <a:t>inued</a:t>
            </a:r>
            <a:r>
              <a:rPr lang="en-US" sz="3000" b="1" dirty="0"/>
              <a:t>)</a:t>
            </a:r>
            <a:endParaRPr lang="en-US" sz="2800" b="1" dirty="0"/>
          </a:p>
        </p:txBody>
      </p:sp>
      <p:sp>
        <p:nvSpPr>
          <p:cNvPr id="125" name="Google Shape;125;p22"/>
          <p:cNvSpPr txBox="1">
            <a:spLocks noGrp="1"/>
          </p:cNvSpPr>
          <p:nvPr>
            <p:ph idx="1"/>
          </p:nvPr>
        </p:nvSpPr>
        <p:spPr>
          <a:xfrm>
            <a:off x="1621631" y="907473"/>
            <a:ext cx="7067525" cy="3702234"/>
          </a:xfrm>
        </p:spPr>
        <p:txBody>
          <a:bodyPr spcFirstLastPara="1" lIns="91425" tIns="91425" rIns="91425" bIns="91425" anchorCtr="0">
            <a:noAutofit/>
          </a:bodyPr>
          <a:lstStyle/>
          <a:p>
            <a:pPr marL="0" lvl="0" indent="0" rtl="0">
              <a:spcBef>
                <a:spcPts val="1000"/>
              </a:spcBef>
              <a:spcAft>
                <a:spcPts val="0"/>
              </a:spcAft>
              <a:buNone/>
            </a:pPr>
            <a:r>
              <a:rPr lang="en-US" sz="2400" dirty="0"/>
              <a:t>“Family engagement is an interactive process through which program staff and families, family members, and their children build positive and goal-oriented relationships. It is a shared responsibility of families and professionals that requires mutual respect for the roles and strengths each has to offer. Family engagement means doing with—not doing to or for—families.”</a:t>
            </a:r>
          </a:p>
          <a:p>
            <a:pPr marL="0" lvl="0" indent="0" rtl="0">
              <a:spcBef>
                <a:spcPts val="1200"/>
              </a:spcBef>
              <a:spcAft>
                <a:spcPts val="0"/>
              </a:spcAft>
              <a:buNone/>
            </a:pPr>
            <a:endParaRPr lang="en-US" sz="2400" dirty="0"/>
          </a:p>
          <a:p>
            <a:pPr marL="0" lvl="0" indent="0" rtl="0">
              <a:spcBef>
                <a:spcPts val="1200"/>
              </a:spcBef>
              <a:spcAft>
                <a:spcPts val="1200"/>
              </a:spcAft>
              <a:buClr>
                <a:schemeClr val="dk1"/>
              </a:buClr>
              <a:buSzPct val="61111"/>
              <a:buFont typeface="Arial"/>
              <a:buNone/>
            </a:pPr>
            <a:r>
              <a:rPr lang="en-US" sz="2400" b="0" u="sng" dirty="0">
                <a:hlinkClick r:id="rId3" tooltip="Head Start's Parent, Family, and Community Engagement Framework">
                  <a:extLst>
                    <a:ext uri="{A12FA001-AC4F-418D-AE19-62706E023703}">
                      <ahyp:hlinkClr xmlns:ahyp="http://schemas.microsoft.com/office/drawing/2018/hyperlinkcolor" val="tx"/>
                    </a:ext>
                  </a:extLst>
                </a:hlinkClick>
              </a:rPr>
              <a:t>Head Start’s Parent, Family &amp; Community Engagement (PFCE) Framework</a:t>
            </a:r>
            <a:endParaRPr lang="en-US" sz="2400" b="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3"/>
          <p:cNvSpPr txBox="1">
            <a:spLocks noGrp="1"/>
          </p:cNvSpPr>
          <p:nvPr>
            <p:ph type="title"/>
          </p:nvPr>
        </p:nvSpPr>
        <p:spPr>
          <a:xfrm>
            <a:off x="1621630" y="174486"/>
            <a:ext cx="7067525" cy="994172"/>
          </a:xfrm>
        </p:spPr>
        <p:txBody>
          <a:bodyPr spcFirstLastPara="1" lIns="91425" tIns="91425" rIns="91425" bIns="91425" anchor="ctr" anchorCtr="0">
            <a:normAutofit fontScale="90000"/>
          </a:bodyPr>
          <a:lstStyle/>
          <a:p>
            <a:pPr marL="0" lvl="0" indent="0" algn="ctr" rtl="0">
              <a:spcBef>
                <a:spcPts val="0"/>
              </a:spcBef>
              <a:spcAft>
                <a:spcPts val="0"/>
              </a:spcAft>
              <a:buClr>
                <a:schemeClr val="dk1"/>
              </a:buClr>
              <a:buSzPct val="42672"/>
              <a:buFont typeface="Arial"/>
              <a:buNone/>
            </a:pPr>
            <a:r>
              <a:rPr lang="en-US" sz="3000" b="1" dirty="0"/>
              <a:t>Laws, Policies &amp; Professional Standards </a:t>
            </a:r>
            <a:br>
              <a:rPr lang="en-US" sz="3000" b="1" dirty="0"/>
            </a:br>
            <a:r>
              <a:rPr lang="en-US" sz="3000" b="1" dirty="0"/>
              <a:t>(IDEA)</a:t>
            </a:r>
          </a:p>
          <a:p>
            <a:pPr marL="0" lvl="0" indent="0" rtl="0">
              <a:spcBef>
                <a:spcPts val="0"/>
              </a:spcBef>
              <a:spcAft>
                <a:spcPts val="0"/>
              </a:spcAft>
              <a:buNone/>
            </a:pPr>
            <a:endParaRPr lang="en-US" sz="2800" b="1" dirty="0"/>
          </a:p>
        </p:txBody>
      </p:sp>
      <p:sp>
        <p:nvSpPr>
          <p:cNvPr id="131" name="Google Shape;131;p23"/>
          <p:cNvSpPr txBox="1">
            <a:spLocks noGrp="1"/>
          </p:cNvSpPr>
          <p:nvPr>
            <p:ph idx="1"/>
          </p:nvPr>
        </p:nvSpPr>
        <p:spPr>
          <a:xfrm>
            <a:off x="1621631" y="1387827"/>
            <a:ext cx="7067525" cy="3221880"/>
          </a:xfrm>
        </p:spPr>
        <p:txBody>
          <a:bodyPr spcFirstLastPara="1" lIns="91425" tIns="91425" rIns="91425" bIns="91425" anchorCtr="0">
            <a:normAutofit lnSpcReduction="10000"/>
          </a:bodyPr>
          <a:lstStyle/>
          <a:p>
            <a:pPr marL="0" lvl="0" indent="0" rtl="0">
              <a:spcBef>
                <a:spcPts val="0"/>
              </a:spcBef>
              <a:spcAft>
                <a:spcPts val="0"/>
              </a:spcAft>
              <a:buNone/>
            </a:pPr>
            <a:r>
              <a:rPr lang="en-US" sz="2400" b="1" u="sng" dirty="0">
                <a:hlinkClick r:id="rId3" tooltip="Individuals with Disabilities Education Act (IDEA)"/>
              </a:rPr>
              <a:t>Individuals with Disabilities Education Act (IDEA)</a:t>
            </a:r>
            <a:endParaRPr lang="en-US" sz="2400" b="1" dirty="0"/>
          </a:p>
          <a:p>
            <a:pPr marL="0" lvl="0" indent="0" rtl="0">
              <a:spcBef>
                <a:spcPts val="1200"/>
              </a:spcBef>
              <a:spcAft>
                <a:spcPts val="0"/>
              </a:spcAft>
              <a:buNone/>
            </a:pPr>
            <a:endParaRPr lang="en-US" sz="2400" dirty="0"/>
          </a:p>
          <a:p>
            <a:pPr marL="0" lvl="0" indent="0" rtl="0">
              <a:spcBef>
                <a:spcPts val="1200"/>
              </a:spcBef>
              <a:spcAft>
                <a:spcPts val="0"/>
              </a:spcAft>
              <a:buNone/>
            </a:pPr>
            <a:r>
              <a:rPr lang="en-US" sz="2400" dirty="0"/>
              <a:t>The IDEA supports the right of parents to be a member of the IEP team and involved in each step of the IEP process. Parents are to be provided opportunities to actively participate in the development of the IEP and in discussions regarding their child’s educational program. (34 C.F.R. § 300.322-300.327)</a:t>
            </a:r>
          </a:p>
          <a:p>
            <a:pPr marL="0" lvl="0" indent="0" rtl="0">
              <a:spcBef>
                <a:spcPts val="1200"/>
              </a:spcBef>
              <a:spcAft>
                <a:spcPts val="600"/>
              </a:spcAft>
              <a:buNone/>
            </a:pPr>
            <a:endParaRPr lang="en-US" sz="21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4"/>
          <p:cNvSpPr txBox="1">
            <a:spLocks noGrp="1"/>
          </p:cNvSpPr>
          <p:nvPr>
            <p:ph type="title"/>
          </p:nvPr>
        </p:nvSpPr>
        <p:spPr>
          <a:xfrm>
            <a:off x="1621630" y="174486"/>
            <a:ext cx="7067525" cy="994172"/>
          </a:xfrm>
        </p:spPr>
        <p:txBody>
          <a:bodyPr spcFirstLastPara="1" lIns="91425" tIns="91425" rIns="91425" bIns="91425" anchor="ctr" anchorCtr="0">
            <a:normAutofit fontScale="90000"/>
          </a:bodyPr>
          <a:lstStyle/>
          <a:p>
            <a:pPr marL="0" lvl="0" indent="0" algn="ctr" rtl="0">
              <a:spcBef>
                <a:spcPts val="0"/>
              </a:spcBef>
              <a:spcAft>
                <a:spcPts val="0"/>
              </a:spcAft>
              <a:buClr>
                <a:schemeClr val="dk1"/>
              </a:buClr>
              <a:buSzPct val="42672"/>
              <a:buFont typeface="Arial"/>
              <a:buNone/>
            </a:pPr>
            <a:r>
              <a:rPr lang="en-US" sz="3000" b="1" dirty="0"/>
              <a:t>Laws, Policies &amp; Professional Standards </a:t>
            </a:r>
            <a:br>
              <a:rPr lang="en-US" sz="3000" b="1" dirty="0"/>
            </a:br>
            <a:r>
              <a:rPr lang="en-US" sz="3000" b="1" dirty="0"/>
              <a:t>(Policy Statement)</a:t>
            </a:r>
          </a:p>
          <a:p>
            <a:pPr marL="0" lvl="0" indent="0" rtl="0">
              <a:spcBef>
                <a:spcPts val="0"/>
              </a:spcBef>
              <a:spcAft>
                <a:spcPts val="0"/>
              </a:spcAft>
              <a:buNone/>
            </a:pPr>
            <a:endParaRPr lang="en-US" sz="2800" b="1" dirty="0"/>
          </a:p>
        </p:txBody>
      </p:sp>
      <p:sp>
        <p:nvSpPr>
          <p:cNvPr id="137" name="Google Shape;137;p24"/>
          <p:cNvSpPr txBox="1">
            <a:spLocks noGrp="1"/>
          </p:cNvSpPr>
          <p:nvPr>
            <p:ph idx="1"/>
          </p:nvPr>
        </p:nvSpPr>
        <p:spPr>
          <a:xfrm>
            <a:off x="1621631" y="1260763"/>
            <a:ext cx="7067525" cy="3348943"/>
          </a:xfrm>
        </p:spPr>
        <p:txBody>
          <a:bodyPr spcFirstLastPara="1" lIns="91425" tIns="91425" rIns="91425" bIns="91425" anchorCtr="0">
            <a:noAutofit/>
          </a:bodyPr>
          <a:lstStyle/>
          <a:p>
            <a:pPr marL="0" lvl="0" indent="0" rtl="0">
              <a:spcBef>
                <a:spcPts val="0"/>
              </a:spcBef>
              <a:spcAft>
                <a:spcPts val="0"/>
              </a:spcAft>
              <a:buNone/>
            </a:pPr>
            <a:r>
              <a:rPr lang="en-US" sz="2400" b="1" u="sng" dirty="0">
                <a:hlinkClick r:id="rId3" tooltip="Joint policy statement by the Departments of Education and Health and Human Services on Family Engagement"/>
              </a:rPr>
              <a:t>Joint policy statement by the Departments of Education and Health and Human Services on Family Engagement</a:t>
            </a:r>
            <a:endParaRPr lang="en-US" sz="2400" b="1" dirty="0"/>
          </a:p>
          <a:p>
            <a:pPr marL="0" lvl="0" indent="0" rtl="0">
              <a:spcBef>
                <a:spcPts val="1200"/>
              </a:spcBef>
              <a:spcAft>
                <a:spcPts val="0"/>
              </a:spcAft>
              <a:buNone/>
            </a:pPr>
            <a:r>
              <a:rPr lang="en-US" sz="2400" dirty="0"/>
              <a:t>“For family engagement to be integrated throughout early childhood systems and programs, providers and schools must engage families as </a:t>
            </a:r>
            <a:r>
              <a:rPr lang="en-US" sz="2400" b="1" dirty="0"/>
              <a:t>essential partners </a:t>
            </a:r>
            <a:r>
              <a:rPr lang="en-US" sz="2400" dirty="0"/>
              <a:t>when providing services that promote children’s learning and development, nurture </a:t>
            </a:r>
            <a:r>
              <a:rPr lang="en-US" sz="2400" b="1" dirty="0"/>
              <a:t>positive relationships between families and staff</a:t>
            </a:r>
            <a:r>
              <a:rPr lang="en-US" sz="2400" dirty="0"/>
              <a:t>, and support families” (p. 1).</a:t>
            </a:r>
          </a:p>
          <a:p>
            <a:pPr marL="0" lvl="0" indent="0" rtl="0">
              <a:spcBef>
                <a:spcPts val="600"/>
              </a:spcBef>
              <a:spcAft>
                <a:spcPts val="0"/>
              </a:spcAft>
              <a:buNone/>
            </a:pPr>
            <a:endParaRPr lang="en-US" sz="2400" dirty="0"/>
          </a:p>
          <a:p>
            <a:pPr marL="0" lvl="0" indent="0" rtl="0">
              <a:spcBef>
                <a:spcPts val="600"/>
              </a:spcBef>
              <a:spcAft>
                <a:spcPts val="600"/>
              </a:spcAft>
              <a:buNone/>
            </a:pPr>
            <a:r>
              <a:rPr lang="en-US" sz="2400" dirty="0"/>
              <a:t>“It is the goal of the Departments that all early childhood systems recognize and support </a:t>
            </a:r>
            <a:r>
              <a:rPr lang="en-US" sz="2400" b="1" dirty="0"/>
              <a:t>families as essential partners </a:t>
            </a:r>
            <a:r>
              <a:rPr lang="en-US" sz="2400" dirty="0"/>
              <a:t>in providing services that improve children’s development, learning, and wellness” (p. 2).</a:t>
            </a:r>
            <a:endParaRPr lang="en-US" sz="24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
          <a:extLst>
            <a:ext uri="{FF2B5EF4-FFF2-40B4-BE49-F238E27FC236}">
              <a16:creationId xmlns:a16="http://schemas.microsoft.com/office/drawing/2014/main" id="{C2C2144E-6158-2B62-0785-E49BFA821204}"/>
            </a:ext>
          </a:extLst>
        </p:cNvPr>
        <p:cNvGrpSpPr/>
        <p:nvPr/>
      </p:nvGrpSpPr>
      <p:grpSpPr>
        <a:xfrm>
          <a:off x="0" y="0"/>
          <a:ext cx="0" cy="0"/>
          <a:chOff x="0" y="0"/>
          <a:chExt cx="0" cy="0"/>
        </a:xfrm>
      </p:grpSpPr>
      <p:sp>
        <p:nvSpPr>
          <p:cNvPr id="136" name="Google Shape;136;p24">
            <a:extLst>
              <a:ext uri="{FF2B5EF4-FFF2-40B4-BE49-F238E27FC236}">
                <a16:creationId xmlns:a16="http://schemas.microsoft.com/office/drawing/2014/main" id="{BF6B361E-1A94-97CA-39DA-E1461249F0A8}"/>
              </a:ext>
            </a:extLst>
          </p:cNvPr>
          <p:cNvSpPr txBox="1">
            <a:spLocks noGrp="1"/>
          </p:cNvSpPr>
          <p:nvPr>
            <p:ph type="title"/>
          </p:nvPr>
        </p:nvSpPr>
        <p:spPr>
          <a:xfrm>
            <a:off x="1621630" y="174486"/>
            <a:ext cx="7067525" cy="994172"/>
          </a:xfrm>
        </p:spPr>
        <p:txBody>
          <a:bodyPr spcFirstLastPara="1" lIns="91425" tIns="91425" rIns="91425" bIns="91425" anchor="ctr" anchorCtr="0">
            <a:normAutofit fontScale="90000"/>
          </a:bodyPr>
          <a:lstStyle/>
          <a:p>
            <a:pPr marL="0" lvl="0" indent="0" algn="ctr" rtl="0">
              <a:spcBef>
                <a:spcPts val="0"/>
              </a:spcBef>
              <a:spcAft>
                <a:spcPts val="0"/>
              </a:spcAft>
              <a:buClr>
                <a:schemeClr val="dk1"/>
              </a:buClr>
              <a:buSzPct val="42672"/>
              <a:buFont typeface="Arial"/>
              <a:buNone/>
            </a:pPr>
            <a:r>
              <a:rPr lang="en-US" sz="3000" b="1" dirty="0"/>
              <a:t>Laws, Policies &amp; Professional Standards </a:t>
            </a:r>
            <a:br>
              <a:rPr lang="en-US" sz="3000" b="1" dirty="0"/>
            </a:br>
            <a:r>
              <a:rPr lang="en-US" sz="3000" b="1" dirty="0"/>
              <a:t>(Policy Statement continued)</a:t>
            </a:r>
          </a:p>
          <a:p>
            <a:pPr marL="0" lvl="0" indent="0" rtl="0">
              <a:spcBef>
                <a:spcPts val="0"/>
              </a:spcBef>
              <a:spcAft>
                <a:spcPts val="0"/>
              </a:spcAft>
              <a:buNone/>
            </a:pPr>
            <a:endParaRPr lang="en-US" sz="2800" b="1" dirty="0"/>
          </a:p>
        </p:txBody>
      </p:sp>
      <p:sp>
        <p:nvSpPr>
          <p:cNvPr id="137" name="Google Shape;137;p24">
            <a:extLst>
              <a:ext uri="{FF2B5EF4-FFF2-40B4-BE49-F238E27FC236}">
                <a16:creationId xmlns:a16="http://schemas.microsoft.com/office/drawing/2014/main" id="{03131FAA-8912-576A-2AD4-072E51B917C3}"/>
              </a:ext>
            </a:extLst>
          </p:cNvPr>
          <p:cNvSpPr txBox="1">
            <a:spLocks noGrp="1"/>
          </p:cNvSpPr>
          <p:nvPr>
            <p:ph idx="1"/>
          </p:nvPr>
        </p:nvSpPr>
        <p:spPr>
          <a:xfrm>
            <a:off x="1621631" y="1260763"/>
            <a:ext cx="7067525" cy="3348943"/>
          </a:xfrm>
        </p:spPr>
        <p:txBody>
          <a:bodyPr spcFirstLastPara="1" lIns="91425" tIns="91425" rIns="91425" bIns="91425" anchorCtr="0">
            <a:noAutofit/>
          </a:bodyPr>
          <a:lstStyle/>
          <a:p>
            <a:pPr marL="0" lvl="0" indent="0" rtl="0">
              <a:spcBef>
                <a:spcPts val="0"/>
              </a:spcBef>
              <a:spcAft>
                <a:spcPts val="0"/>
              </a:spcAft>
              <a:buNone/>
            </a:pPr>
            <a:r>
              <a:rPr lang="en-US" sz="2400" b="1" u="sng" dirty="0">
                <a:hlinkClick r:id="rId3" tooltip="Joint policy statement by the Departments of Education and Health and Human Services on Family Engagement"/>
              </a:rPr>
              <a:t>Joint policy statement by the Departments of Education and Health and Human Services on Family Engagement</a:t>
            </a:r>
            <a:endParaRPr lang="en-US" sz="2400" b="1" dirty="0"/>
          </a:p>
          <a:p>
            <a:pPr marL="0" lvl="0" indent="0" rtl="0">
              <a:spcBef>
                <a:spcPts val="600"/>
              </a:spcBef>
              <a:spcAft>
                <a:spcPts val="0"/>
              </a:spcAft>
              <a:buNone/>
            </a:pPr>
            <a:endParaRPr lang="en-US" sz="2400" dirty="0"/>
          </a:p>
          <a:p>
            <a:pPr marL="0" lvl="0" indent="0" rtl="0">
              <a:spcBef>
                <a:spcPts val="600"/>
              </a:spcBef>
              <a:spcAft>
                <a:spcPts val="600"/>
              </a:spcAft>
              <a:buNone/>
            </a:pPr>
            <a:r>
              <a:rPr lang="en-US" sz="2400" dirty="0"/>
              <a:t>“It is the goal of the Departments that all early childhood systems recognize and support </a:t>
            </a:r>
            <a:r>
              <a:rPr lang="en-US" sz="2400" b="1" dirty="0"/>
              <a:t>families as essential partners </a:t>
            </a:r>
            <a:r>
              <a:rPr lang="en-US" sz="2400" dirty="0"/>
              <a:t>in providing services that improve children’s development, learning, and wellness” (p. 2).</a:t>
            </a:r>
            <a:endParaRPr lang="en-US" sz="2400" b="1" dirty="0"/>
          </a:p>
        </p:txBody>
      </p:sp>
    </p:spTree>
    <p:extLst>
      <p:ext uri="{BB962C8B-B14F-4D97-AF65-F5344CB8AC3E}">
        <p14:creationId xmlns:p14="http://schemas.microsoft.com/office/powerpoint/2010/main" val="1984392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5"/>
          <p:cNvSpPr txBox="1">
            <a:spLocks noGrp="1"/>
          </p:cNvSpPr>
          <p:nvPr>
            <p:ph type="title"/>
          </p:nvPr>
        </p:nvSpPr>
        <p:spPr>
          <a:xfrm>
            <a:off x="1596954" y="136750"/>
            <a:ext cx="7162903" cy="994172"/>
          </a:xfrm>
        </p:spPr>
        <p:txBody>
          <a:bodyPr spcFirstLastPara="1" lIns="91425" tIns="91425" rIns="91425" bIns="91425" anchor="ctr" anchorCtr="0">
            <a:noAutofit/>
          </a:bodyPr>
          <a:lstStyle/>
          <a:p>
            <a:pPr marL="0" lvl="0" indent="0" algn="ctr" rtl="0">
              <a:spcBef>
                <a:spcPts val="0"/>
              </a:spcBef>
              <a:spcAft>
                <a:spcPts val="0"/>
              </a:spcAft>
              <a:buSzPts val="990"/>
              <a:buNone/>
            </a:pPr>
            <a:r>
              <a:rPr lang="en-US" sz="3000" b="1" dirty="0"/>
              <a:t>The Sunshine Model of Trusting Family Professional Partnership</a:t>
            </a:r>
          </a:p>
        </p:txBody>
      </p:sp>
      <p:sp>
        <p:nvSpPr>
          <p:cNvPr id="143" name="Google Shape;143;p25">
            <a:extLst>
              <a:ext uri="{C183D7F6-B498-43B3-948B-1728B52AA6E4}">
                <adec:decorative xmlns:adec="http://schemas.microsoft.com/office/drawing/2017/decorative" val="1"/>
              </a:ext>
            </a:extLst>
          </p:cNvPr>
          <p:cNvSpPr txBox="1">
            <a:spLocks noGrp="1"/>
          </p:cNvSpPr>
          <p:nvPr>
            <p:ph sz="half" idx="1"/>
          </p:nvPr>
        </p:nvSpPr>
        <p:spPr>
          <a:xfrm>
            <a:off x="1596955" y="1402261"/>
            <a:ext cx="3454523" cy="3263504"/>
          </a:xfrm>
        </p:spPr>
        <p:txBody>
          <a:bodyPr spcFirstLastPara="1" lIns="91425" tIns="91425" rIns="91425" bIns="91425" anchorCtr="0">
            <a:normAutofit/>
          </a:bodyPr>
          <a:lstStyle/>
          <a:p>
            <a:pPr marL="0" lvl="0" indent="0" rtl="0">
              <a:spcBef>
                <a:spcPts val="0"/>
              </a:spcBef>
              <a:spcAft>
                <a:spcPts val="0"/>
              </a:spcAft>
              <a:buNone/>
            </a:pPr>
            <a:endParaRPr lang="en-US" dirty="0"/>
          </a:p>
          <a:p>
            <a:pPr marL="0" lvl="0" indent="0" rtl="0">
              <a:spcBef>
                <a:spcPts val="1200"/>
              </a:spcBef>
              <a:spcAft>
                <a:spcPts val="1200"/>
              </a:spcAft>
              <a:buNone/>
            </a:pPr>
            <a:endParaRPr lang="en-US" dirty="0"/>
          </a:p>
        </p:txBody>
      </p:sp>
      <p:pic>
        <p:nvPicPr>
          <p:cNvPr id="144" name="Google Shape;144;p25" descr="This image of the Sunshine Model, a sun, shows the dimensions and rays of the model. The dimensions are Respect, Equity, Communication, Advocacy, and Committment. The rays are academic learning, social-emotional learning, behavior, student assessment, special meetings, student transitions, and school capacity enhancement. "/>
          <p:cNvPicPr preferRelativeResize="0"/>
          <p:nvPr/>
        </p:nvPicPr>
        <p:blipFill>
          <a:blip r:embed="rId3"/>
          <a:stretch>
            <a:fillRect/>
          </a:stretch>
        </p:blipFill>
        <p:spPr>
          <a:xfrm>
            <a:off x="3157961" y="1263715"/>
            <a:ext cx="3924482" cy="348008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6"/>
          <p:cNvSpPr txBox="1">
            <a:spLocks noGrp="1"/>
          </p:cNvSpPr>
          <p:nvPr>
            <p:ph type="title"/>
          </p:nvPr>
        </p:nvSpPr>
        <p:spPr>
          <a:xfrm>
            <a:off x="1596955" y="136750"/>
            <a:ext cx="7162902" cy="687595"/>
          </a:xfrm>
        </p:spPr>
        <p:txBody>
          <a:bodyPr spcFirstLastPara="1" lIns="91425" tIns="91425" rIns="91425" bIns="91425" anchor="ctr" anchorCtr="0">
            <a:normAutofit/>
          </a:bodyPr>
          <a:lstStyle/>
          <a:p>
            <a:pPr marL="0" lvl="0" indent="0" rtl="0">
              <a:spcBef>
                <a:spcPts val="0"/>
              </a:spcBef>
              <a:spcAft>
                <a:spcPts val="0"/>
              </a:spcAft>
              <a:buSzPts val="4667"/>
              <a:buNone/>
            </a:pPr>
            <a:r>
              <a:rPr lang="en" sz="3000" b="1" dirty="0"/>
              <a:t>Sunshine Model</a:t>
            </a:r>
            <a:endParaRPr lang="en-US" sz="3000" b="1" dirty="0"/>
          </a:p>
        </p:txBody>
      </p:sp>
      <p:sp>
        <p:nvSpPr>
          <p:cNvPr id="151" name="Google Shape;151;p26"/>
          <p:cNvSpPr txBox="1">
            <a:spLocks noGrp="1"/>
          </p:cNvSpPr>
          <p:nvPr>
            <p:ph sz="half" idx="1"/>
          </p:nvPr>
        </p:nvSpPr>
        <p:spPr>
          <a:xfrm>
            <a:off x="1596955" y="1130922"/>
            <a:ext cx="7162902" cy="3932913"/>
          </a:xfrm>
        </p:spPr>
        <p:txBody>
          <a:bodyPr spcFirstLastPara="1" lIns="91425" tIns="91425" rIns="91425" bIns="91425" anchorCtr="0">
            <a:normAutofit/>
          </a:bodyPr>
          <a:lstStyle/>
          <a:p>
            <a:pPr marL="0" lvl="0" indent="0" rtl="0">
              <a:spcBef>
                <a:spcPts val="0"/>
              </a:spcBef>
              <a:spcAft>
                <a:spcPts val="0"/>
              </a:spcAft>
              <a:buNone/>
            </a:pPr>
            <a:r>
              <a:rPr lang="en-US" sz="2400" b="1" dirty="0"/>
              <a:t>Potential application</a:t>
            </a:r>
          </a:p>
          <a:p>
            <a:pPr marL="0" lvl="0" indent="0" rtl="0">
              <a:spcBef>
                <a:spcPts val="0"/>
              </a:spcBef>
              <a:spcAft>
                <a:spcPts val="0"/>
              </a:spcAft>
              <a:buNone/>
            </a:pPr>
            <a:endParaRPr lang="en-US" sz="2400" b="1" dirty="0"/>
          </a:p>
          <a:p>
            <a:pPr marL="457200" lvl="0" indent="-342900" rtl="0">
              <a:spcBef>
                <a:spcPts val="0"/>
              </a:spcBef>
              <a:spcAft>
                <a:spcPts val="0"/>
              </a:spcAft>
              <a:buSzPts val="1800"/>
              <a:buChar char="●"/>
            </a:pPr>
            <a:r>
              <a:rPr lang="en-US" sz="2400" dirty="0"/>
              <a:t>As a model for evaluating what FPP research exists and what needs further investigation</a:t>
            </a:r>
          </a:p>
          <a:p>
            <a:pPr marL="457200" lvl="0" indent="-342900" rtl="0">
              <a:spcBef>
                <a:spcPts val="0"/>
              </a:spcBef>
              <a:spcAft>
                <a:spcPts val="0"/>
              </a:spcAft>
              <a:buSzPts val="1800"/>
              <a:buChar char="●"/>
            </a:pPr>
            <a:r>
              <a:rPr lang="en-US" sz="2400" dirty="0"/>
              <a:t>As a framework to guide collaborative professional development for both families and professionals </a:t>
            </a:r>
          </a:p>
          <a:p>
            <a:pPr marL="457200" lvl="0" indent="-342900" rtl="0">
              <a:spcBef>
                <a:spcPts val="0"/>
              </a:spcBef>
              <a:spcAft>
                <a:spcPts val="0"/>
              </a:spcAft>
              <a:buSzPts val="1800"/>
              <a:buChar char="●"/>
            </a:pPr>
            <a:r>
              <a:rPr lang="en-US" sz="2400" dirty="0"/>
              <a:t>As a tool for self-assessment of partnerships strengths and areas for growth (as an individual or an organization)</a:t>
            </a:r>
          </a:p>
          <a:p>
            <a:pPr marL="0" lvl="0" indent="0" rtl="0">
              <a:spcBef>
                <a:spcPts val="1200"/>
              </a:spcBef>
              <a:spcAft>
                <a:spcPts val="0"/>
              </a:spcAft>
              <a:buNone/>
            </a:pPr>
            <a:endParaRPr lang="en-US" sz="1500" b="1" dirty="0"/>
          </a:p>
          <a:p>
            <a:pPr marL="0" lvl="0" indent="0" rtl="0">
              <a:spcBef>
                <a:spcPts val="1200"/>
              </a:spcBef>
              <a:spcAft>
                <a:spcPts val="0"/>
              </a:spcAft>
              <a:buNone/>
            </a:pPr>
            <a:endParaRPr lang="en-US" sz="1500"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7"/>
          <p:cNvSpPr txBox="1">
            <a:spLocks noGrp="1"/>
          </p:cNvSpPr>
          <p:nvPr>
            <p:ph type="title"/>
          </p:nvPr>
        </p:nvSpPr>
        <p:spPr>
          <a:xfrm>
            <a:off x="1758043" y="242453"/>
            <a:ext cx="6999514" cy="851561"/>
          </a:xfrm>
          <a:prstGeom prst="rect">
            <a:avLst/>
          </a:prstGeom>
          <a:noFill/>
          <a:ln>
            <a:noFill/>
          </a:ln>
        </p:spPr>
        <p:txBody>
          <a:bodyPr spcFirstLastPara="1" wrap="square" lIns="91425" tIns="91425" rIns="91425" bIns="91425" anchor="b" anchorCtr="0">
            <a:noAutofit/>
          </a:bodyPr>
          <a:lstStyle/>
          <a:p>
            <a:pPr>
              <a:lnSpc>
                <a:spcPct val="100000"/>
              </a:lnSpc>
              <a:buSzPts val="4667"/>
            </a:pPr>
            <a:r>
              <a:rPr lang="en" sz="3000" b="1" dirty="0"/>
              <a:t>Sunshine Model</a:t>
            </a:r>
            <a:br>
              <a:rPr lang="en" sz="3000" b="1" dirty="0"/>
            </a:br>
            <a:r>
              <a:rPr lang="en-US" sz="2400" dirty="0"/>
              <a:t>Core Dimensions &amp; Indicators:</a:t>
            </a:r>
            <a:endParaRPr sz="3000" b="1" dirty="0"/>
          </a:p>
        </p:txBody>
      </p:sp>
      <p:sp>
        <p:nvSpPr>
          <p:cNvPr id="158" name="Google Shape;158;p27"/>
          <p:cNvSpPr txBox="1">
            <a:spLocks noGrp="1"/>
          </p:cNvSpPr>
          <p:nvPr>
            <p:ph type="body" idx="2"/>
          </p:nvPr>
        </p:nvSpPr>
        <p:spPr>
          <a:xfrm>
            <a:off x="1551214" y="1001486"/>
            <a:ext cx="7592862" cy="4222439"/>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None/>
            </a:pPr>
            <a:r>
              <a:rPr lang="en" sz="2400" b="1" dirty="0"/>
              <a:t>Communication</a:t>
            </a:r>
            <a:endParaRPr sz="2400" b="1" dirty="0"/>
          </a:p>
          <a:p>
            <a:pPr marL="0" lvl="0" indent="0" algn="l" rtl="0">
              <a:lnSpc>
                <a:spcPct val="100000"/>
              </a:lnSpc>
              <a:spcBef>
                <a:spcPts val="0"/>
              </a:spcBef>
              <a:spcAft>
                <a:spcPts val="0"/>
              </a:spcAft>
              <a:buNone/>
            </a:pPr>
            <a:r>
              <a:rPr lang="en" sz="2400" b="1" u="sng" dirty="0"/>
              <a:t>Definition</a:t>
            </a:r>
            <a:r>
              <a:rPr lang="en" sz="2400" b="1" dirty="0"/>
              <a:t>:</a:t>
            </a:r>
            <a:endParaRPr sz="2400" b="1" dirty="0"/>
          </a:p>
          <a:p>
            <a:pPr marL="0" lvl="0" indent="0" algn="l" rtl="0">
              <a:lnSpc>
                <a:spcPct val="100000"/>
              </a:lnSpc>
              <a:spcBef>
                <a:spcPts val="0"/>
              </a:spcBef>
              <a:spcAft>
                <a:spcPts val="0"/>
              </a:spcAft>
              <a:buNone/>
            </a:pPr>
            <a:r>
              <a:rPr lang="en" sz="2400" dirty="0"/>
              <a:t>Listening, connecting and expressing perspectives within two-way, frequent, and regular interactions. Communication should be grounded in cultural responsiveness and empathy.</a:t>
            </a:r>
          </a:p>
          <a:p>
            <a:pPr marL="0" lvl="0" indent="0" algn="l" rtl="0">
              <a:lnSpc>
                <a:spcPct val="105000"/>
              </a:lnSpc>
              <a:spcBef>
                <a:spcPts val="0"/>
              </a:spcBef>
              <a:spcAft>
                <a:spcPts val="0"/>
              </a:spcAft>
              <a:buNone/>
            </a:pPr>
            <a:endParaRPr lang="en-US" b="1" dirty="0"/>
          </a:p>
          <a:p>
            <a:pPr marL="0" lvl="0" indent="0" algn="l" rtl="0">
              <a:lnSpc>
                <a:spcPct val="105000"/>
              </a:lnSpc>
              <a:spcBef>
                <a:spcPts val="0"/>
              </a:spcBef>
              <a:spcAft>
                <a:spcPts val="0"/>
              </a:spcAft>
              <a:buNone/>
            </a:pPr>
            <a:endParaRPr lang="en-US" dirty="0"/>
          </a:p>
          <a:p>
            <a:pPr marL="0" lvl="0" indent="0" algn="l" rtl="0">
              <a:lnSpc>
                <a:spcPct val="105000"/>
              </a:lnSpc>
              <a:spcBef>
                <a:spcPts val="0"/>
              </a:spcBef>
              <a:spcAft>
                <a:spcPts val="0"/>
              </a:spcAft>
              <a:buNone/>
            </a:pPr>
            <a:endParaRPr lang="en-US" b="1" dirty="0"/>
          </a:p>
          <a:p>
            <a:pPr marL="0" lvl="0" indent="0" algn="l" rtl="0">
              <a:lnSpc>
                <a:spcPct val="105000"/>
              </a:lnSpc>
              <a:spcBef>
                <a:spcPts val="0"/>
              </a:spcBef>
              <a:spcAft>
                <a:spcPts val="0"/>
              </a:spcAft>
              <a:buNone/>
            </a:pPr>
            <a:endParaRPr lang="en-US" dirty="0"/>
          </a:p>
          <a:p>
            <a:pPr marL="0" lvl="0" indent="0" algn="l" rtl="0">
              <a:lnSpc>
                <a:spcPct val="105000"/>
              </a:lnSpc>
              <a:spcBef>
                <a:spcPts val="0"/>
              </a:spcBef>
              <a:spcAft>
                <a:spcPts val="0"/>
              </a:spcAft>
              <a:buNone/>
            </a:pPr>
            <a:endParaRPr b="1" dirty="0"/>
          </a:p>
        </p:txBody>
      </p:sp>
      <p:pic>
        <p:nvPicPr>
          <p:cNvPr id="157" name="Google Shape;157;p27" descr="An image of a sun labeled Trusting Partnerships with an inner ring naming five core dimensions: Equity, Respect, Communication, Advocacy, and Commitment and seven outer sun rays: 1) academic learning, 2) socio-emotional learning, 3) behavior, 4) student assessment, 5) special meetings, 6) student transitions, and 7) school capacity enhancement. "/>
          <p:cNvPicPr preferRelativeResize="0"/>
          <p:nvPr/>
        </p:nvPicPr>
        <p:blipFill rotWithShape="1">
          <a:blip r:embed="rId3">
            <a:alphaModFix/>
          </a:blip>
          <a:srcRect/>
          <a:stretch/>
        </p:blipFill>
        <p:spPr>
          <a:xfrm>
            <a:off x="3902825" y="3291535"/>
            <a:ext cx="2400994" cy="185196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5">
          <a:extLst>
            <a:ext uri="{FF2B5EF4-FFF2-40B4-BE49-F238E27FC236}">
              <a16:creationId xmlns:a16="http://schemas.microsoft.com/office/drawing/2014/main" id="{46F2277C-558A-0A92-EF32-F3E525B5C44D}"/>
            </a:ext>
          </a:extLst>
        </p:cNvPr>
        <p:cNvGrpSpPr/>
        <p:nvPr/>
      </p:nvGrpSpPr>
      <p:grpSpPr>
        <a:xfrm>
          <a:off x="0" y="0"/>
          <a:ext cx="0" cy="0"/>
          <a:chOff x="0" y="0"/>
          <a:chExt cx="0" cy="0"/>
        </a:xfrm>
      </p:grpSpPr>
      <p:sp>
        <p:nvSpPr>
          <p:cNvPr id="156" name="Google Shape;156;p27">
            <a:extLst>
              <a:ext uri="{FF2B5EF4-FFF2-40B4-BE49-F238E27FC236}">
                <a16:creationId xmlns:a16="http://schemas.microsoft.com/office/drawing/2014/main" id="{BFC39958-72D4-8ABC-3B61-D10BDFA49392}"/>
              </a:ext>
            </a:extLst>
          </p:cNvPr>
          <p:cNvSpPr txBox="1">
            <a:spLocks noGrp="1"/>
          </p:cNvSpPr>
          <p:nvPr>
            <p:ph type="title"/>
          </p:nvPr>
        </p:nvSpPr>
        <p:spPr>
          <a:xfrm>
            <a:off x="1776152" y="131617"/>
            <a:ext cx="6910648" cy="138694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667"/>
              <a:buNone/>
            </a:pPr>
            <a:r>
              <a:rPr lang="en" sz="3000" b="1" dirty="0"/>
              <a:t>Sunshine Model</a:t>
            </a:r>
            <a:br>
              <a:rPr lang="en" sz="3000" b="1" dirty="0"/>
            </a:br>
            <a:r>
              <a:rPr lang="en" sz="2400" b="1" dirty="0"/>
              <a:t>Core Dimensions &amp; Indicators:</a:t>
            </a:r>
            <a:br>
              <a:rPr lang="en" sz="2400" b="1" dirty="0"/>
            </a:br>
            <a:r>
              <a:rPr lang="en" sz="2400" b="1" dirty="0"/>
              <a:t>Communication</a:t>
            </a:r>
            <a:endParaRPr sz="2400" b="1" dirty="0"/>
          </a:p>
        </p:txBody>
      </p:sp>
      <p:sp>
        <p:nvSpPr>
          <p:cNvPr id="158" name="Google Shape;158;p27">
            <a:extLst>
              <a:ext uri="{FF2B5EF4-FFF2-40B4-BE49-F238E27FC236}">
                <a16:creationId xmlns:a16="http://schemas.microsoft.com/office/drawing/2014/main" id="{2E49EB7A-B58C-26A1-EDC2-8F36C556B2D8}"/>
              </a:ext>
            </a:extLst>
          </p:cNvPr>
          <p:cNvSpPr txBox="1">
            <a:spLocks noGrp="1"/>
          </p:cNvSpPr>
          <p:nvPr>
            <p:ph type="body" idx="2"/>
          </p:nvPr>
        </p:nvSpPr>
        <p:spPr>
          <a:xfrm>
            <a:off x="1447800" y="1104900"/>
            <a:ext cx="7696200" cy="4119025"/>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Aft>
                <a:spcPts val="0"/>
              </a:spcAft>
              <a:buNone/>
            </a:pPr>
            <a:endParaRPr sz="2400" b="1" dirty="0"/>
          </a:p>
          <a:p>
            <a:pPr marL="0" lvl="0" indent="0" algn="ctr" rtl="0">
              <a:lnSpc>
                <a:spcPct val="100000"/>
              </a:lnSpc>
              <a:spcAft>
                <a:spcPts val="0"/>
              </a:spcAft>
              <a:buNone/>
            </a:pPr>
            <a:endParaRPr sz="2400" b="1" dirty="0"/>
          </a:p>
          <a:p>
            <a:pPr marL="0" lvl="0" indent="0" algn="l" rtl="0">
              <a:lnSpc>
                <a:spcPct val="100000"/>
              </a:lnSpc>
              <a:spcBef>
                <a:spcPts val="0"/>
              </a:spcBef>
              <a:spcAft>
                <a:spcPts val="0"/>
              </a:spcAft>
              <a:buNone/>
            </a:pPr>
            <a:r>
              <a:rPr lang="en-US" sz="2400" u="sng" dirty="0"/>
              <a:t>Indicators/Strategies</a:t>
            </a:r>
            <a:r>
              <a:rPr lang="en-US" sz="2400" dirty="0"/>
              <a:t>:</a:t>
            </a:r>
          </a:p>
          <a:p>
            <a:pPr lvl="0">
              <a:lnSpc>
                <a:spcPct val="105000"/>
              </a:lnSpc>
            </a:pPr>
            <a:r>
              <a:rPr lang="en-US" sz="2400" dirty="0"/>
              <a:t>Listening in order to understand</a:t>
            </a:r>
          </a:p>
          <a:p>
            <a:pPr lvl="0">
              <a:lnSpc>
                <a:spcPct val="105000"/>
              </a:lnSpc>
            </a:pPr>
            <a:r>
              <a:rPr lang="en-US" sz="2400" dirty="0"/>
              <a:t>Connecting with families through empathy</a:t>
            </a:r>
          </a:p>
          <a:p>
            <a:pPr lvl="0">
              <a:lnSpc>
                <a:spcPct val="105000"/>
              </a:lnSpc>
            </a:pPr>
            <a:r>
              <a:rPr lang="en-US" sz="2400" dirty="0"/>
              <a:t>Expressing perspectives honestly, with kindness and clarity</a:t>
            </a:r>
          </a:p>
          <a:p>
            <a:pPr lvl="0">
              <a:lnSpc>
                <a:spcPct val="105000"/>
              </a:lnSpc>
            </a:pPr>
            <a:endParaRPr lang="en-US" sz="2400" b="1" dirty="0"/>
          </a:p>
          <a:p>
            <a:pPr lvl="0">
              <a:lnSpc>
                <a:spcPct val="105000"/>
              </a:lnSpc>
            </a:pPr>
            <a:endParaRPr lang="en-US" sz="2400" dirty="0"/>
          </a:p>
          <a:p>
            <a:pPr lvl="0">
              <a:lnSpc>
                <a:spcPct val="105000"/>
              </a:lnSpc>
            </a:pPr>
            <a:endParaRPr lang="en-US" sz="2400" b="1" dirty="0"/>
          </a:p>
          <a:p>
            <a:pPr lvl="0">
              <a:lnSpc>
                <a:spcPct val="105000"/>
              </a:lnSpc>
            </a:pPr>
            <a:endParaRPr sz="2400" b="1" dirty="0"/>
          </a:p>
          <a:p>
            <a:pPr marL="0" lvl="0" indent="0" algn="l" rtl="0">
              <a:lnSpc>
                <a:spcPct val="105000"/>
              </a:lnSpc>
              <a:spcBef>
                <a:spcPts val="0"/>
              </a:spcBef>
              <a:spcAft>
                <a:spcPts val="0"/>
              </a:spcAft>
              <a:buNone/>
            </a:pPr>
            <a:endParaRPr b="1" dirty="0"/>
          </a:p>
        </p:txBody>
      </p:sp>
      <p:pic>
        <p:nvPicPr>
          <p:cNvPr id="157" name="Google Shape;157;p27" descr="An image of a sun labeled Trusting Partnerships with an inner ring naming five core dimensions: Equity, Respect, Communication, Advocacy, and Commitment and seven outer sun rays: 1) academic learning, 2) socio-emotional learning, 3) behavior, 4) student assessment, 5) special meetings, 6) student transitions, and 7) school capacity enhancement. ">
            <a:extLst>
              <a:ext uri="{FF2B5EF4-FFF2-40B4-BE49-F238E27FC236}">
                <a16:creationId xmlns:a16="http://schemas.microsoft.com/office/drawing/2014/main" id="{9BE85A0F-7B2E-AF3B-AA6F-9C85DE5D2BB5}"/>
              </a:ext>
            </a:extLst>
          </p:cNvPr>
          <p:cNvPicPr preferRelativeResize="0"/>
          <p:nvPr/>
        </p:nvPicPr>
        <p:blipFill rotWithShape="1">
          <a:blip r:embed="rId3">
            <a:alphaModFix/>
          </a:blip>
          <a:srcRect/>
          <a:stretch/>
        </p:blipFill>
        <p:spPr>
          <a:xfrm>
            <a:off x="3955472" y="3208917"/>
            <a:ext cx="2347635" cy="1841066"/>
          </a:xfrm>
          <a:prstGeom prst="rect">
            <a:avLst/>
          </a:prstGeom>
          <a:noFill/>
          <a:ln>
            <a:noFill/>
          </a:ln>
        </p:spPr>
      </p:pic>
    </p:spTree>
    <p:extLst>
      <p:ext uri="{BB962C8B-B14F-4D97-AF65-F5344CB8AC3E}">
        <p14:creationId xmlns:p14="http://schemas.microsoft.com/office/powerpoint/2010/main" val="1795598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8"/>
          <p:cNvSpPr txBox="1">
            <a:spLocks noGrp="1"/>
          </p:cNvSpPr>
          <p:nvPr>
            <p:ph type="title"/>
          </p:nvPr>
        </p:nvSpPr>
        <p:spPr>
          <a:xfrm>
            <a:off x="1831493" y="216494"/>
            <a:ext cx="6947682" cy="1187003"/>
          </a:xfrm>
        </p:spPr>
        <p:txBody>
          <a:bodyPr spcFirstLastPara="1" lIns="91425" tIns="91425" rIns="91425" bIns="91425" anchor="ctr" anchorCtr="0">
            <a:normAutofit fontScale="90000"/>
          </a:bodyPr>
          <a:lstStyle/>
          <a:p>
            <a:pPr lvl="0" algn="ctr">
              <a:spcBef>
                <a:spcPts val="0"/>
              </a:spcBef>
            </a:pPr>
            <a:r>
              <a:rPr lang="en" b="1" dirty="0"/>
              <a:t>Sunshine Model</a:t>
            </a:r>
            <a:br>
              <a:rPr lang="en" b="1" dirty="0"/>
            </a:br>
            <a:r>
              <a:rPr lang="en-US" sz="2700" dirty="0"/>
              <a:t>Core Dimensions &amp; Indicators:</a:t>
            </a:r>
            <a:br>
              <a:rPr lang="en-US" sz="2700" dirty="0"/>
            </a:br>
            <a:r>
              <a:rPr lang="en-US" sz="2700" dirty="0"/>
              <a:t>Equity</a:t>
            </a:r>
            <a:br>
              <a:rPr lang="en-US" sz="3600" dirty="0"/>
            </a:br>
            <a:endParaRPr lang="en-US" b="1" dirty="0"/>
          </a:p>
        </p:txBody>
      </p:sp>
      <p:sp>
        <p:nvSpPr>
          <p:cNvPr id="165" name="Google Shape;165;p28"/>
          <p:cNvSpPr txBox="1">
            <a:spLocks noGrp="1"/>
          </p:cNvSpPr>
          <p:nvPr>
            <p:ph sz="half" idx="1"/>
          </p:nvPr>
        </p:nvSpPr>
        <p:spPr>
          <a:xfrm>
            <a:off x="1674627" y="834656"/>
            <a:ext cx="6650666" cy="4726172"/>
          </a:xfrm>
        </p:spPr>
        <p:txBody>
          <a:bodyPr spcFirstLastPara="1" lIns="91425" tIns="91425" rIns="91425" bIns="91425" anchorCtr="0">
            <a:noAutofit/>
          </a:bodyPr>
          <a:lstStyle/>
          <a:p>
            <a:pPr marL="0" lvl="0" indent="0" rtl="0">
              <a:spcBef>
                <a:spcPts val="0"/>
              </a:spcBef>
              <a:spcAft>
                <a:spcPts val="0"/>
              </a:spcAft>
              <a:buNone/>
            </a:pPr>
            <a:endParaRPr lang="en-US" sz="2000" b="1" dirty="0"/>
          </a:p>
          <a:p>
            <a:pPr marL="0" lvl="0" indent="0" rtl="0">
              <a:spcBef>
                <a:spcPts val="0"/>
              </a:spcBef>
              <a:spcAft>
                <a:spcPts val="0"/>
              </a:spcAft>
              <a:buNone/>
            </a:pPr>
            <a:r>
              <a:rPr lang="en-US" sz="2400" b="1" u="sng" dirty="0"/>
              <a:t>Definition</a:t>
            </a:r>
            <a:r>
              <a:rPr lang="en-US" sz="2400" b="1" dirty="0"/>
              <a:t>:</a:t>
            </a:r>
          </a:p>
          <a:p>
            <a:pPr marL="0" lvl="0" indent="0" rtl="0">
              <a:spcBef>
                <a:spcPts val="0"/>
              </a:spcBef>
              <a:spcAft>
                <a:spcPts val="0"/>
              </a:spcAft>
              <a:buNone/>
            </a:pPr>
            <a:r>
              <a:rPr lang="en-US" sz="2400" b="0" dirty="0"/>
              <a:t>Ensuring that partnerships are </a:t>
            </a:r>
          </a:p>
          <a:p>
            <a:pPr marL="0" lvl="0" indent="0" rtl="0">
              <a:spcBef>
                <a:spcPts val="0"/>
              </a:spcBef>
              <a:spcAft>
                <a:spcPts val="0"/>
              </a:spcAft>
              <a:buNone/>
            </a:pPr>
            <a:r>
              <a:rPr lang="en-US" sz="2400" b="0" dirty="0"/>
              <a:t>characterized by equal </a:t>
            </a:r>
          </a:p>
          <a:p>
            <a:pPr marL="0" lvl="0" indent="0" rtl="0">
              <a:spcBef>
                <a:spcPts val="0"/>
              </a:spcBef>
              <a:spcAft>
                <a:spcPts val="0"/>
              </a:spcAft>
              <a:buNone/>
            </a:pPr>
            <a:r>
              <a:rPr lang="en-US" sz="2400" b="0" dirty="0"/>
              <a:t>opportunity that strengthens </a:t>
            </a:r>
          </a:p>
          <a:p>
            <a:pPr marL="0" lvl="0" indent="0" rtl="0">
              <a:spcBef>
                <a:spcPts val="0"/>
              </a:spcBef>
              <a:spcAft>
                <a:spcPts val="0"/>
              </a:spcAft>
              <a:buNone/>
            </a:pPr>
            <a:r>
              <a:rPr lang="en-US" sz="2400" b="0" dirty="0"/>
              <a:t>the social justice of education. </a:t>
            </a:r>
          </a:p>
          <a:p>
            <a:pPr marL="0" lvl="0" indent="0" rtl="0">
              <a:spcBef>
                <a:spcPts val="0"/>
              </a:spcBef>
              <a:spcAft>
                <a:spcPts val="0"/>
              </a:spcAft>
              <a:buNone/>
            </a:pPr>
            <a:endParaRPr lang="en-US" sz="2400" b="1" dirty="0"/>
          </a:p>
          <a:p>
            <a:pPr marL="0" lvl="0" indent="0" rtl="0">
              <a:spcBef>
                <a:spcPts val="0"/>
              </a:spcBef>
              <a:spcAft>
                <a:spcPts val="0"/>
              </a:spcAft>
              <a:buNone/>
            </a:pPr>
            <a:r>
              <a:rPr lang="en-US" sz="2400" b="1" u="sng" dirty="0"/>
              <a:t>Indicators/Strategies</a:t>
            </a:r>
            <a:r>
              <a:rPr lang="en-US" sz="2400" b="1" dirty="0"/>
              <a:t>:</a:t>
            </a:r>
          </a:p>
          <a:p>
            <a:pPr marL="457200" lvl="0" indent="-342900" rtl="0">
              <a:spcBef>
                <a:spcPts val="0"/>
              </a:spcBef>
              <a:spcAft>
                <a:spcPts val="0"/>
              </a:spcAft>
              <a:buSzPts val="1800"/>
              <a:buChar char="●"/>
            </a:pPr>
            <a:r>
              <a:rPr lang="en-US" sz="2400" b="0" dirty="0"/>
              <a:t>Getting to know families</a:t>
            </a:r>
          </a:p>
          <a:p>
            <a:pPr marL="457200" lvl="0" indent="-342900" rtl="0">
              <a:spcBef>
                <a:spcPts val="0"/>
              </a:spcBef>
              <a:spcAft>
                <a:spcPts val="0"/>
              </a:spcAft>
              <a:buSzPts val="1800"/>
              <a:buChar char="●"/>
            </a:pPr>
            <a:r>
              <a:rPr lang="en-US" sz="2400" b="0" dirty="0"/>
              <a:t>Addressing your implicit biases</a:t>
            </a:r>
          </a:p>
          <a:p>
            <a:pPr marL="457200" lvl="0" indent="-342900" rtl="0">
              <a:spcBef>
                <a:spcPts val="0"/>
              </a:spcBef>
              <a:spcAft>
                <a:spcPts val="0"/>
              </a:spcAft>
              <a:buSzPts val="1800"/>
              <a:buChar char="●"/>
            </a:pPr>
            <a:r>
              <a:rPr lang="en-US" sz="2400" b="0" dirty="0"/>
              <a:t>Becoming familiar with resources</a:t>
            </a:r>
          </a:p>
          <a:p>
            <a:pPr marL="457200" lvl="0" indent="-342900" rtl="0">
              <a:spcBef>
                <a:spcPts val="0"/>
              </a:spcBef>
              <a:spcAft>
                <a:spcPts val="0"/>
              </a:spcAft>
              <a:buSzPts val="1800"/>
              <a:buChar char="●"/>
            </a:pPr>
            <a:r>
              <a:rPr lang="en-US" sz="2400" b="0" dirty="0"/>
              <a:t>Sharing information</a:t>
            </a:r>
          </a:p>
          <a:p>
            <a:pPr marL="457200" lvl="0" indent="-342900" rtl="0">
              <a:spcBef>
                <a:spcPts val="0"/>
              </a:spcBef>
              <a:spcAft>
                <a:spcPts val="0"/>
              </a:spcAft>
              <a:buSzPts val="1800"/>
              <a:buChar char="●"/>
            </a:pPr>
            <a:r>
              <a:rPr lang="en-US" sz="2400" b="0" dirty="0"/>
              <a:t>Overcoming logistical barriers</a:t>
            </a:r>
          </a:p>
          <a:p>
            <a:pPr marL="457200" lvl="0" indent="0" rtl="0">
              <a:spcBef>
                <a:spcPts val="0"/>
              </a:spcBef>
              <a:spcAft>
                <a:spcPts val="0"/>
              </a:spcAft>
              <a:buNone/>
            </a:pPr>
            <a:endParaRPr lang="en-US" sz="2400" dirty="0"/>
          </a:p>
          <a:p>
            <a:pPr marL="0" lvl="0" indent="0" rtl="0">
              <a:spcBef>
                <a:spcPts val="0"/>
              </a:spcBef>
              <a:spcAft>
                <a:spcPts val="0"/>
              </a:spcAft>
              <a:buClr>
                <a:schemeClr val="dk1"/>
              </a:buClr>
              <a:buSzPts val="1100"/>
              <a:buFont typeface="Arial"/>
              <a:buNone/>
            </a:pPr>
            <a:endParaRPr lang="en-US" sz="2000" b="1" dirty="0"/>
          </a:p>
          <a:p>
            <a:pPr marL="0" lvl="0" indent="0" rtl="0">
              <a:spcBef>
                <a:spcPts val="1200"/>
              </a:spcBef>
              <a:spcAft>
                <a:spcPts val="0"/>
              </a:spcAft>
              <a:buNone/>
            </a:pPr>
            <a:endParaRPr lang="en-US" sz="2000" b="1" dirty="0"/>
          </a:p>
        </p:txBody>
      </p:sp>
      <p:pic>
        <p:nvPicPr>
          <p:cNvPr id="164" name="Google Shape;164;p28" descr="An image of a sun labeled Trusting Partnerships with an inner ring naming five core dimensions: Equity, Respect, Communication, Advocacy, and Commitment and seven outer sun rays: 1) academic learning, 2) socio-emotional learning, 3) behavior, 4) student assessment, 5) special meetings, 6) student transitions, and 7) school capacity enhancement. "/>
          <p:cNvPicPr preferRelativeResize="0"/>
          <p:nvPr/>
        </p:nvPicPr>
        <p:blipFill rotWithShape="1">
          <a:blip r:embed="rId3"/>
          <a:stretch/>
        </p:blipFill>
        <p:spPr>
          <a:xfrm>
            <a:off x="5830011" y="1167650"/>
            <a:ext cx="2949164" cy="257235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9"/>
          <p:cNvSpPr txBox="1">
            <a:spLocks noGrp="1"/>
          </p:cNvSpPr>
          <p:nvPr>
            <p:ph type="title"/>
          </p:nvPr>
        </p:nvSpPr>
        <p:spPr>
          <a:xfrm>
            <a:off x="1642730" y="477734"/>
            <a:ext cx="7117127" cy="653187"/>
          </a:xfrm>
        </p:spPr>
        <p:txBody>
          <a:bodyPr spcFirstLastPara="1" lIns="91425" tIns="91425" rIns="91425" bIns="91425" anchor="ctr" anchorCtr="0">
            <a:normAutofit fontScale="90000"/>
          </a:bodyPr>
          <a:lstStyle/>
          <a:p>
            <a:pPr lvl="0" algn="ctr">
              <a:spcBef>
                <a:spcPts val="0"/>
              </a:spcBef>
            </a:pPr>
            <a:r>
              <a:rPr lang="en" b="1" dirty="0"/>
              <a:t>Sunshine Model</a:t>
            </a:r>
            <a:br>
              <a:rPr lang="en" b="1" dirty="0"/>
            </a:br>
            <a:r>
              <a:rPr lang="en-US" sz="2700" dirty="0"/>
              <a:t>Core Dimensions &amp; Indicators:</a:t>
            </a:r>
            <a:br>
              <a:rPr lang="en-US" sz="2700" dirty="0"/>
            </a:br>
            <a:r>
              <a:rPr lang="en-US" sz="2700" dirty="0"/>
              <a:t>Respect</a:t>
            </a:r>
            <a:br>
              <a:rPr lang="en-US" sz="3600" dirty="0"/>
            </a:br>
            <a:endParaRPr lang="en-US" b="1" dirty="0"/>
          </a:p>
        </p:txBody>
      </p:sp>
      <p:pic>
        <p:nvPicPr>
          <p:cNvPr id="171" name="Google Shape;171;p29" descr="An image of a sun labeled Trusting Partnerships with an inner ring naming five core dimensions: Equity, Respect, Communication, Advocacy, and Commitment and seven outer sun rays: 1) academic learning, 2) socio-emotional learning, 3) behavior, 4) student assessment, 5) special meetings, 6) student transitions, and 7) school capacity enhancement. "/>
          <p:cNvPicPr preferRelativeResize="0"/>
          <p:nvPr/>
        </p:nvPicPr>
        <p:blipFill rotWithShape="1">
          <a:blip r:embed="rId3"/>
          <a:stretch/>
        </p:blipFill>
        <p:spPr>
          <a:xfrm>
            <a:off x="1596955" y="1496751"/>
            <a:ext cx="2751761" cy="2612734"/>
          </a:xfrm>
          <a:prstGeom prst="rect">
            <a:avLst/>
          </a:prstGeom>
          <a:noFill/>
          <a:ln>
            <a:noFill/>
          </a:ln>
        </p:spPr>
      </p:pic>
      <p:sp>
        <p:nvSpPr>
          <p:cNvPr id="172" name="Google Shape;172;p29"/>
          <p:cNvSpPr txBox="1">
            <a:spLocks noGrp="1"/>
          </p:cNvSpPr>
          <p:nvPr>
            <p:ph sz="half" idx="2"/>
          </p:nvPr>
        </p:nvSpPr>
        <p:spPr>
          <a:xfrm>
            <a:off x="4492256" y="1212111"/>
            <a:ext cx="4267602" cy="4295553"/>
          </a:xfrm>
        </p:spPr>
        <p:txBody>
          <a:bodyPr spcFirstLastPara="1" lIns="91425" tIns="91425" rIns="91425" bIns="91425" anchorCtr="0">
            <a:normAutofit fontScale="77500" lnSpcReduction="20000"/>
          </a:bodyPr>
          <a:lstStyle/>
          <a:p>
            <a:pPr marL="0" lvl="0" indent="0" rtl="0">
              <a:spcBef>
                <a:spcPts val="0"/>
              </a:spcBef>
              <a:spcAft>
                <a:spcPts val="0"/>
              </a:spcAft>
              <a:buNone/>
            </a:pPr>
            <a:r>
              <a:rPr lang="en-US" sz="3100" b="1" u="sng" dirty="0"/>
              <a:t>Definition</a:t>
            </a:r>
            <a:r>
              <a:rPr lang="en-US" sz="3100" b="1" dirty="0"/>
              <a:t>:</a:t>
            </a:r>
          </a:p>
          <a:p>
            <a:pPr marL="0" lvl="0" indent="0" rtl="0">
              <a:spcBef>
                <a:spcPts val="0"/>
              </a:spcBef>
              <a:spcAft>
                <a:spcPts val="0"/>
              </a:spcAft>
              <a:buNone/>
            </a:pPr>
            <a:r>
              <a:rPr lang="en-US" sz="3100" b="0" dirty="0"/>
              <a:t>Conveying appreciation for good or valuable qualities and having genuine concern for families’ needs and feelings. </a:t>
            </a:r>
          </a:p>
          <a:p>
            <a:pPr marL="0" lvl="0" indent="0" rtl="0">
              <a:spcBef>
                <a:spcPts val="0"/>
              </a:spcBef>
              <a:spcAft>
                <a:spcPts val="0"/>
              </a:spcAft>
              <a:buNone/>
            </a:pPr>
            <a:endParaRPr lang="en-US" sz="3100" b="1" dirty="0"/>
          </a:p>
          <a:p>
            <a:pPr marL="0" lvl="0" indent="0" rtl="0">
              <a:spcBef>
                <a:spcPts val="0"/>
              </a:spcBef>
              <a:spcAft>
                <a:spcPts val="0"/>
              </a:spcAft>
              <a:buNone/>
            </a:pPr>
            <a:r>
              <a:rPr lang="en-US" sz="3100" b="1" u="sng" dirty="0"/>
              <a:t>Indicators/Strategies</a:t>
            </a:r>
            <a:r>
              <a:rPr lang="en-US" sz="3100" b="1" dirty="0"/>
              <a:t>:</a:t>
            </a:r>
          </a:p>
          <a:p>
            <a:pPr marL="457200" lvl="0" indent="-342900" rtl="0">
              <a:spcBef>
                <a:spcPts val="0"/>
              </a:spcBef>
              <a:spcAft>
                <a:spcPts val="0"/>
              </a:spcAft>
              <a:buSzPts val="1800"/>
              <a:buChar char="●"/>
            </a:pPr>
            <a:r>
              <a:rPr lang="en-US" sz="3100" b="0" dirty="0"/>
              <a:t>Treating students and families with dignity </a:t>
            </a:r>
          </a:p>
          <a:p>
            <a:pPr marL="457200" lvl="0" indent="-342900" rtl="0">
              <a:spcBef>
                <a:spcPts val="0"/>
              </a:spcBef>
              <a:spcAft>
                <a:spcPts val="0"/>
              </a:spcAft>
              <a:buSzPts val="1800"/>
              <a:buChar char="●"/>
            </a:pPr>
            <a:r>
              <a:rPr lang="en-US" sz="3100" b="0" dirty="0"/>
              <a:t>Being empathetic</a:t>
            </a:r>
          </a:p>
          <a:p>
            <a:pPr marL="457200" lvl="0" indent="-342900" rtl="0">
              <a:spcBef>
                <a:spcPts val="0"/>
              </a:spcBef>
              <a:spcAft>
                <a:spcPts val="0"/>
              </a:spcAft>
              <a:buSzPts val="1800"/>
              <a:buChar char="●"/>
            </a:pPr>
            <a:r>
              <a:rPr lang="en-US" sz="3100" b="0" dirty="0"/>
              <a:t>Honoring diversity of backgrounds and perspectives</a:t>
            </a:r>
          </a:p>
          <a:p>
            <a:pPr marL="457200" lvl="0" indent="-342900" rtl="0">
              <a:spcBef>
                <a:spcPts val="0"/>
              </a:spcBef>
              <a:spcAft>
                <a:spcPts val="0"/>
              </a:spcAft>
              <a:buSzPts val="1800"/>
              <a:buChar char="●"/>
            </a:pPr>
            <a:r>
              <a:rPr lang="en-US" sz="3100" b="0" dirty="0"/>
              <a:t>Being responsive to family concerns</a:t>
            </a:r>
          </a:p>
          <a:p>
            <a:pPr marL="0" lvl="0" indent="0" rtl="0">
              <a:spcBef>
                <a:spcPts val="0"/>
              </a:spcBef>
              <a:spcAft>
                <a:spcPts val="0"/>
              </a:spcAft>
              <a:buNone/>
            </a:pPr>
            <a:endParaRPr lang="en-US" sz="2400" b="1" dirty="0"/>
          </a:p>
          <a:p>
            <a:pPr marL="0" lvl="0" indent="0" rtl="0">
              <a:spcBef>
                <a:spcPts val="1200"/>
              </a:spcBef>
              <a:spcAft>
                <a:spcPts val="0"/>
              </a:spcAft>
              <a:buNone/>
            </a:pPr>
            <a:endParaRPr lang="en-US" sz="2400" b="1" dirty="0"/>
          </a:p>
          <a:p>
            <a:pPr marL="0" lvl="0" indent="0" rtl="0">
              <a:spcBef>
                <a:spcPts val="0"/>
              </a:spcBef>
              <a:spcAft>
                <a:spcPts val="0"/>
              </a:spcAft>
              <a:buNone/>
            </a:pPr>
            <a:endParaRPr lang="en-US" sz="13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1600200" y="445025"/>
            <a:ext cx="7232100" cy="567346"/>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dirty="0">
                <a:solidFill>
                  <a:schemeClr val="bg1"/>
                </a:solidFill>
              </a:rPr>
              <a:t>Welcome &amp; Introductions</a:t>
            </a:r>
            <a:endParaRPr b="1" dirty="0">
              <a:solidFill>
                <a:schemeClr val="bg1"/>
              </a:solidFill>
            </a:endParaRPr>
          </a:p>
        </p:txBody>
      </p:sp>
      <p:pic>
        <p:nvPicPr>
          <p:cNvPr id="64" name="Google Shape;64;p14" descr="Seal | UC Santa Barbara | Brand Guidelines"/>
          <p:cNvPicPr preferRelativeResize="0"/>
          <p:nvPr/>
        </p:nvPicPr>
        <p:blipFill>
          <a:blip r:embed="rId3">
            <a:alphaModFix/>
          </a:blip>
          <a:stretch>
            <a:fillRect/>
          </a:stretch>
        </p:blipFill>
        <p:spPr>
          <a:xfrm>
            <a:off x="1756677" y="1510723"/>
            <a:ext cx="1315875" cy="1241275"/>
          </a:xfrm>
          <a:prstGeom prst="rect">
            <a:avLst/>
          </a:prstGeom>
          <a:noFill/>
          <a:ln>
            <a:noFill/>
          </a:ln>
        </p:spPr>
      </p:pic>
      <p:sp>
        <p:nvSpPr>
          <p:cNvPr id="62" name="Google Shape;62;p14"/>
          <p:cNvSpPr txBox="1">
            <a:spLocks noGrp="1"/>
          </p:cNvSpPr>
          <p:nvPr>
            <p:ph type="body" idx="1"/>
          </p:nvPr>
        </p:nvSpPr>
        <p:spPr>
          <a:xfrm>
            <a:off x="3273879" y="1224643"/>
            <a:ext cx="5486400" cy="1693994"/>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2609" dirty="0">
              <a:solidFill>
                <a:srgbClr val="073763"/>
              </a:solidFill>
            </a:endParaRPr>
          </a:p>
          <a:p>
            <a:pPr marL="75321" lvl="0" indent="0" algn="l" rtl="0">
              <a:spcBef>
                <a:spcPts val="1200"/>
              </a:spcBef>
              <a:spcAft>
                <a:spcPts val="0"/>
              </a:spcAft>
              <a:buClr>
                <a:srgbClr val="073763"/>
              </a:buClr>
              <a:buSzPct val="100000"/>
              <a:buNone/>
            </a:pPr>
            <a:r>
              <a:rPr lang="en" sz="2609" dirty="0">
                <a:solidFill>
                  <a:schemeClr val="bg1"/>
                </a:solidFill>
              </a:rPr>
              <a:t>Natalie Holdren</a:t>
            </a:r>
            <a:endParaRPr sz="2609" dirty="0">
              <a:solidFill>
                <a:schemeClr val="bg1"/>
              </a:solidFill>
            </a:endParaRPr>
          </a:p>
          <a:p>
            <a:pPr marL="556016" lvl="1" indent="0" algn="l" rtl="0">
              <a:spcBef>
                <a:spcPts val="0"/>
              </a:spcBef>
              <a:spcAft>
                <a:spcPts val="0"/>
              </a:spcAft>
              <a:buClr>
                <a:srgbClr val="073763"/>
              </a:buClr>
              <a:buSzPct val="100000"/>
              <a:buNone/>
            </a:pPr>
            <a:r>
              <a:rPr lang="en" sz="2209" dirty="0">
                <a:solidFill>
                  <a:schemeClr val="bg1"/>
                </a:solidFill>
              </a:rPr>
              <a:t>Teacher Educator, UC Santa Barbara </a:t>
            </a:r>
            <a:endParaRPr sz="2209" dirty="0">
              <a:solidFill>
                <a:schemeClr val="bg1"/>
              </a:solidFill>
            </a:endParaRPr>
          </a:p>
          <a:p>
            <a:pPr marL="556016" lvl="1" indent="0" algn="l" rtl="0">
              <a:spcBef>
                <a:spcPts val="0"/>
              </a:spcBef>
              <a:spcAft>
                <a:spcPts val="0"/>
              </a:spcAft>
              <a:buClr>
                <a:srgbClr val="073763"/>
              </a:buClr>
              <a:buSzPct val="100000"/>
              <a:buNone/>
            </a:pPr>
            <a:r>
              <a:rPr lang="en" sz="2209" dirty="0">
                <a:solidFill>
                  <a:schemeClr val="bg1"/>
                </a:solidFill>
              </a:rPr>
              <a:t>Educational Consultant, PEPTI Project</a:t>
            </a:r>
            <a:endParaRPr sz="2209" dirty="0">
              <a:solidFill>
                <a:schemeClr val="bg1"/>
              </a:solidFill>
            </a:endParaRPr>
          </a:p>
          <a:p>
            <a:pPr marL="914400" indent="0">
              <a:spcBef>
                <a:spcPts val="1200"/>
              </a:spcBef>
              <a:buNone/>
            </a:pPr>
            <a:endParaRPr sz="2609" dirty="0">
              <a:solidFill>
                <a:schemeClr val="bg1"/>
              </a:solidFill>
            </a:endParaRPr>
          </a:p>
        </p:txBody>
      </p:sp>
      <p:pic>
        <p:nvPicPr>
          <p:cNvPr id="3" name="Picture 2" descr="Napa County Office of Education Logo&#10;">
            <a:extLst>
              <a:ext uri="{FF2B5EF4-FFF2-40B4-BE49-F238E27FC236}">
                <a16:creationId xmlns:a16="http://schemas.microsoft.com/office/drawing/2014/main" id="{2A66E7EF-FDB8-AEDB-6C14-58F8C922BE0C}"/>
              </a:ext>
            </a:extLst>
          </p:cNvPr>
          <p:cNvPicPr>
            <a:picLocks noChangeAspect="1"/>
          </p:cNvPicPr>
          <p:nvPr/>
        </p:nvPicPr>
        <p:blipFill>
          <a:blip r:embed="rId4"/>
          <a:stretch>
            <a:fillRect/>
          </a:stretch>
        </p:blipFill>
        <p:spPr>
          <a:xfrm>
            <a:off x="1756677" y="3419319"/>
            <a:ext cx="1315875" cy="1072306"/>
          </a:xfrm>
          <a:prstGeom prst="rect">
            <a:avLst/>
          </a:prstGeom>
        </p:spPr>
      </p:pic>
      <p:sp>
        <p:nvSpPr>
          <p:cNvPr id="2" name="TextBox 1">
            <a:extLst>
              <a:ext uri="{FF2B5EF4-FFF2-40B4-BE49-F238E27FC236}">
                <a16:creationId xmlns:a16="http://schemas.microsoft.com/office/drawing/2014/main" id="{9C27CAD5-2D9E-2134-F466-17923D8B855A}"/>
              </a:ext>
            </a:extLst>
          </p:cNvPr>
          <p:cNvSpPr txBox="1"/>
          <p:nvPr/>
        </p:nvSpPr>
        <p:spPr>
          <a:xfrm>
            <a:off x="3374571" y="3352800"/>
            <a:ext cx="5918285" cy="1173783"/>
          </a:xfrm>
          <a:prstGeom prst="rect">
            <a:avLst/>
          </a:prstGeom>
          <a:noFill/>
        </p:spPr>
        <p:txBody>
          <a:bodyPr wrap="square" rtlCol="0">
            <a:spAutoFit/>
          </a:bodyPr>
          <a:lstStyle/>
          <a:p>
            <a:pPr marL="75321" lvl="0">
              <a:spcBef>
                <a:spcPts val="1200"/>
              </a:spcBef>
              <a:buClr>
                <a:srgbClr val="073763"/>
              </a:buClr>
              <a:buSzPct val="100000"/>
            </a:pPr>
            <a:r>
              <a:rPr lang="en-US" sz="2609" b="1" dirty="0">
                <a:solidFill>
                  <a:schemeClr val="bg1"/>
                </a:solidFill>
              </a:rPr>
              <a:t>Sarah Hughes Thompson</a:t>
            </a:r>
          </a:p>
          <a:p>
            <a:pPr marL="556016" lvl="1">
              <a:buClr>
                <a:srgbClr val="073763"/>
              </a:buClr>
              <a:buSzPct val="100000"/>
            </a:pPr>
            <a:r>
              <a:rPr lang="en-US" sz="2209" dirty="0">
                <a:solidFill>
                  <a:schemeClr val="bg1"/>
                </a:solidFill>
              </a:rPr>
              <a:t>Napa County Office of Education</a:t>
            </a:r>
          </a:p>
          <a:p>
            <a:pPr marL="556016" lvl="1">
              <a:buClr>
                <a:srgbClr val="073763"/>
              </a:buClr>
              <a:buSzPct val="100000"/>
            </a:pPr>
            <a:r>
              <a:rPr lang="en-US" sz="2209" dirty="0">
                <a:solidFill>
                  <a:schemeClr val="bg1"/>
                </a:solidFill>
              </a:rPr>
              <a:t>Program Manager, PEPTI Project</a:t>
            </a:r>
            <a:endParaRPr lang="en-US"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9">
          <a:extLst>
            <a:ext uri="{FF2B5EF4-FFF2-40B4-BE49-F238E27FC236}">
              <a16:creationId xmlns:a16="http://schemas.microsoft.com/office/drawing/2014/main" id="{FB590BFA-15DA-A53C-C24E-BC06918668FD}"/>
            </a:ext>
          </a:extLst>
        </p:cNvPr>
        <p:cNvGrpSpPr/>
        <p:nvPr/>
      </p:nvGrpSpPr>
      <p:grpSpPr>
        <a:xfrm>
          <a:off x="0" y="0"/>
          <a:ext cx="0" cy="0"/>
          <a:chOff x="0" y="0"/>
          <a:chExt cx="0" cy="0"/>
        </a:xfrm>
      </p:grpSpPr>
      <p:sp>
        <p:nvSpPr>
          <p:cNvPr id="170" name="Google Shape;170;p29">
            <a:extLst>
              <a:ext uri="{FF2B5EF4-FFF2-40B4-BE49-F238E27FC236}">
                <a16:creationId xmlns:a16="http://schemas.microsoft.com/office/drawing/2014/main" id="{329A0707-F449-49D8-252E-55BD5780B33D}"/>
              </a:ext>
            </a:extLst>
          </p:cNvPr>
          <p:cNvSpPr txBox="1">
            <a:spLocks noGrp="1"/>
          </p:cNvSpPr>
          <p:nvPr>
            <p:ph type="title"/>
          </p:nvPr>
        </p:nvSpPr>
        <p:spPr>
          <a:xfrm>
            <a:off x="1642730" y="477734"/>
            <a:ext cx="7117127" cy="653187"/>
          </a:xfrm>
        </p:spPr>
        <p:txBody>
          <a:bodyPr spcFirstLastPara="1" lIns="91425" tIns="91425" rIns="91425" bIns="91425" anchor="ctr" anchorCtr="0">
            <a:normAutofit fontScale="90000"/>
          </a:bodyPr>
          <a:lstStyle/>
          <a:p>
            <a:pPr lvl="0" algn="ctr">
              <a:spcBef>
                <a:spcPts val="0"/>
              </a:spcBef>
            </a:pPr>
            <a:r>
              <a:rPr lang="en" b="1" dirty="0"/>
              <a:t>Sunshine Model</a:t>
            </a:r>
            <a:br>
              <a:rPr lang="en" b="1" dirty="0"/>
            </a:br>
            <a:r>
              <a:rPr lang="en-US" sz="2700" dirty="0"/>
              <a:t>Core Dimensions &amp; Indicators:</a:t>
            </a:r>
            <a:br>
              <a:rPr lang="en-US" sz="2700" dirty="0"/>
            </a:br>
            <a:r>
              <a:rPr lang="en-US" sz="2700" dirty="0"/>
              <a:t>Advocacy</a:t>
            </a:r>
            <a:br>
              <a:rPr lang="en-US" sz="3600" dirty="0"/>
            </a:br>
            <a:endParaRPr lang="en-US" b="1" dirty="0"/>
          </a:p>
        </p:txBody>
      </p:sp>
      <p:pic>
        <p:nvPicPr>
          <p:cNvPr id="171" name="Google Shape;171;p29" descr="An image of a sun labeled Trusting Partnerships with an inner ring naming five core dimensions: Equity, Respect, Communication, Advocacy, and Commitment and seven outer sun rays: 1) academic learning, 2) socio-emotional learning, 3) behavior, 4) student assessment, 5) special meetings, 6) student transitions, and 7) school capacity enhancement. ">
            <a:extLst>
              <a:ext uri="{FF2B5EF4-FFF2-40B4-BE49-F238E27FC236}">
                <a16:creationId xmlns:a16="http://schemas.microsoft.com/office/drawing/2014/main" id="{4D41172A-825C-53AF-2550-5EE9C12E1859}"/>
              </a:ext>
            </a:extLst>
          </p:cNvPr>
          <p:cNvPicPr preferRelativeResize="0"/>
          <p:nvPr/>
        </p:nvPicPr>
        <p:blipFill rotWithShape="1">
          <a:blip r:embed="rId3"/>
          <a:stretch/>
        </p:blipFill>
        <p:spPr>
          <a:xfrm>
            <a:off x="1596955" y="1496751"/>
            <a:ext cx="2751761" cy="2612734"/>
          </a:xfrm>
          <a:prstGeom prst="rect">
            <a:avLst/>
          </a:prstGeom>
          <a:noFill/>
          <a:ln>
            <a:noFill/>
          </a:ln>
        </p:spPr>
      </p:pic>
      <p:sp>
        <p:nvSpPr>
          <p:cNvPr id="172" name="Google Shape;172;p29">
            <a:extLst>
              <a:ext uri="{FF2B5EF4-FFF2-40B4-BE49-F238E27FC236}">
                <a16:creationId xmlns:a16="http://schemas.microsoft.com/office/drawing/2014/main" id="{E3F9A0B0-7E23-D0C8-157B-CD4AC8EB35BC}"/>
              </a:ext>
            </a:extLst>
          </p:cNvPr>
          <p:cNvSpPr txBox="1">
            <a:spLocks noGrp="1"/>
          </p:cNvSpPr>
          <p:nvPr>
            <p:ph sz="half" idx="2"/>
          </p:nvPr>
        </p:nvSpPr>
        <p:spPr>
          <a:xfrm>
            <a:off x="4492256" y="1212111"/>
            <a:ext cx="4267602" cy="4295553"/>
          </a:xfrm>
        </p:spPr>
        <p:txBody>
          <a:bodyPr spcFirstLastPara="1" lIns="91425" tIns="91425" rIns="91425" bIns="91425" anchorCtr="0">
            <a:normAutofit fontScale="70000" lnSpcReduction="20000"/>
          </a:bodyPr>
          <a:lstStyle/>
          <a:p>
            <a:pPr marL="0" lvl="0" indent="0">
              <a:spcBef>
                <a:spcPts val="0"/>
              </a:spcBef>
              <a:buNone/>
            </a:pPr>
            <a:r>
              <a:rPr lang="en-US" sz="3400" u="sng" dirty="0"/>
              <a:t>Definition</a:t>
            </a:r>
            <a:r>
              <a:rPr lang="en-US" sz="3400" dirty="0"/>
              <a:t>:</a:t>
            </a:r>
          </a:p>
          <a:p>
            <a:pPr marL="0" lvl="0" indent="0">
              <a:spcBef>
                <a:spcPts val="0"/>
              </a:spcBef>
              <a:buNone/>
            </a:pPr>
            <a:r>
              <a:rPr lang="en-US" sz="3400" b="0" dirty="0"/>
              <a:t>Taking action to solve problems or remove barriers to accomplish valued outcomes.</a:t>
            </a:r>
          </a:p>
          <a:p>
            <a:pPr marL="0" lvl="0" indent="0">
              <a:spcBef>
                <a:spcPts val="0"/>
              </a:spcBef>
              <a:buNone/>
            </a:pPr>
            <a:endParaRPr lang="en-US" sz="3400" dirty="0"/>
          </a:p>
          <a:p>
            <a:pPr marL="0" lvl="0" indent="0">
              <a:spcBef>
                <a:spcPts val="0"/>
              </a:spcBef>
              <a:buNone/>
            </a:pPr>
            <a:r>
              <a:rPr lang="en-US" sz="3400" u="sng" dirty="0"/>
              <a:t>Indicators/Strategies</a:t>
            </a:r>
            <a:r>
              <a:rPr lang="en-US" sz="3400" dirty="0"/>
              <a:t>:</a:t>
            </a:r>
          </a:p>
          <a:p>
            <a:pPr marL="457200" lvl="0" indent="-342900">
              <a:spcBef>
                <a:spcPts val="0"/>
              </a:spcBef>
              <a:buSzPts val="1800"/>
              <a:buChar char="●"/>
            </a:pPr>
            <a:r>
              <a:rPr lang="en-US" sz="3400" b="0" dirty="0"/>
              <a:t>Develop viewpoints on key issues</a:t>
            </a:r>
          </a:p>
          <a:p>
            <a:pPr marL="457200" lvl="0" indent="-342900">
              <a:spcBef>
                <a:spcPts val="0"/>
              </a:spcBef>
              <a:buSzPts val="1800"/>
              <a:buChar char="●"/>
            </a:pPr>
            <a:r>
              <a:rPr lang="en-US" sz="3400" b="0" dirty="0"/>
              <a:t>Pinpoint and document concerns</a:t>
            </a:r>
          </a:p>
          <a:p>
            <a:pPr marL="457200" lvl="0" indent="-342900">
              <a:spcBef>
                <a:spcPts val="0"/>
              </a:spcBef>
              <a:buSzPts val="1800"/>
              <a:buChar char="●"/>
            </a:pPr>
            <a:r>
              <a:rPr lang="en-US" sz="3400" b="0" dirty="0"/>
              <a:t>Identify all key players and work to find a common ground</a:t>
            </a:r>
          </a:p>
          <a:p>
            <a:pPr marL="457200" lvl="0" indent="-342900">
              <a:spcBef>
                <a:spcPts val="0"/>
              </a:spcBef>
              <a:buSzPts val="1800"/>
              <a:buChar char="●"/>
            </a:pPr>
            <a:r>
              <a:rPr lang="en-US" sz="3400" b="0" dirty="0"/>
              <a:t>Generate solutions</a:t>
            </a:r>
            <a:endParaRPr lang="en-US" sz="2400" b="0" dirty="0"/>
          </a:p>
          <a:p>
            <a:pPr marL="0" lvl="0" indent="0" rtl="0">
              <a:spcBef>
                <a:spcPts val="1200"/>
              </a:spcBef>
              <a:spcAft>
                <a:spcPts val="0"/>
              </a:spcAft>
              <a:buNone/>
            </a:pPr>
            <a:endParaRPr lang="en-US" sz="2400" b="1" dirty="0"/>
          </a:p>
          <a:p>
            <a:pPr marL="0" lvl="0" indent="0" rtl="0">
              <a:spcBef>
                <a:spcPts val="0"/>
              </a:spcBef>
              <a:spcAft>
                <a:spcPts val="0"/>
              </a:spcAft>
              <a:buNone/>
            </a:pPr>
            <a:endParaRPr lang="en-US" sz="1300" b="1" dirty="0"/>
          </a:p>
        </p:txBody>
      </p:sp>
    </p:spTree>
    <p:extLst>
      <p:ext uri="{BB962C8B-B14F-4D97-AF65-F5344CB8AC3E}">
        <p14:creationId xmlns:p14="http://schemas.microsoft.com/office/powerpoint/2010/main" val="857216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1"/>
          <p:cNvSpPr txBox="1">
            <a:spLocks noGrp="1"/>
          </p:cNvSpPr>
          <p:nvPr>
            <p:ph type="title"/>
          </p:nvPr>
        </p:nvSpPr>
        <p:spPr>
          <a:xfrm>
            <a:off x="1614055" y="164352"/>
            <a:ext cx="7155872" cy="1156856"/>
          </a:xfrm>
          <a:prstGeom prst="rect">
            <a:avLst/>
          </a:prstGeom>
          <a:noFill/>
          <a:ln>
            <a:noFill/>
          </a:ln>
        </p:spPr>
        <p:txBody>
          <a:bodyPr spcFirstLastPara="1" wrap="square" lIns="91425" tIns="91425" rIns="91425" bIns="91425" anchor="b" anchorCtr="0">
            <a:noAutofit/>
          </a:bodyPr>
          <a:lstStyle/>
          <a:p>
            <a:pPr lvl="0">
              <a:lnSpc>
                <a:spcPct val="100000"/>
              </a:lnSpc>
            </a:pPr>
            <a:r>
              <a:rPr lang="en" sz="3000" b="1" dirty="0"/>
              <a:t>Sunshine Model</a:t>
            </a:r>
            <a:br>
              <a:rPr lang="en" sz="2000" b="1" dirty="0"/>
            </a:br>
            <a:r>
              <a:rPr lang="en-US" sz="2400" dirty="0"/>
              <a:t>Core Dimensions &amp; Indicators:</a:t>
            </a:r>
            <a:br>
              <a:rPr lang="en-US" sz="2400" dirty="0"/>
            </a:br>
            <a:r>
              <a:rPr lang="en-US" sz="2400" dirty="0"/>
              <a:t>Commitment</a:t>
            </a:r>
            <a:endParaRPr sz="2400" b="1" dirty="0"/>
          </a:p>
        </p:txBody>
      </p:sp>
      <p:pic>
        <p:nvPicPr>
          <p:cNvPr id="185" name="Google Shape;185;p31" descr="An image of a sun labeled Trusting Partnerships with an inner ring naming five core dimensions: Equity, Respect, Communication, Advocacy, and Commitment and seven outer sun rays: 1) academic learning, 2) socio-emotional learning, 3) behavior, 4) student assessment, 5) special meetings, 6) student transitions, and 7) school capacity enhancement. "/>
          <p:cNvPicPr preferRelativeResize="0"/>
          <p:nvPr/>
        </p:nvPicPr>
        <p:blipFill rotWithShape="1">
          <a:blip r:embed="rId3">
            <a:alphaModFix/>
          </a:blip>
          <a:srcRect/>
          <a:stretch/>
        </p:blipFill>
        <p:spPr>
          <a:xfrm>
            <a:off x="1716107" y="1624373"/>
            <a:ext cx="3181475" cy="2781372"/>
          </a:xfrm>
          <a:prstGeom prst="rect">
            <a:avLst/>
          </a:prstGeom>
          <a:noFill/>
          <a:ln>
            <a:noFill/>
          </a:ln>
        </p:spPr>
      </p:pic>
      <p:sp>
        <p:nvSpPr>
          <p:cNvPr id="186" name="Google Shape;186;p31"/>
          <p:cNvSpPr txBox="1">
            <a:spLocks noGrp="1"/>
          </p:cNvSpPr>
          <p:nvPr>
            <p:ph type="body" idx="2"/>
          </p:nvPr>
        </p:nvSpPr>
        <p:spPr>
          <a:xfrm>
            <a:off x="4958084" y="1321208"/>
            <a:ext cx="3969402" cy="3916571"/>
          </a:xfrm>
          <a:prstGeom prst="rect">
            <a:avLst/>
          </a:prstGeom>
          <a:noFill/>
          <a:ln>
            <a:noFill/>
          </a:ln>
        </p:spPr>
        <p:txBody>
          <a:bodyPr spcFirstLastPara="1" wrap="square" lIns="91425" tIns="91425" rIns="91425" bIns="91425" anchor="ctr" anchorCtr="0">
            <a:noAutofit/>
          </a:bodyPr>
          <a:lstStyle/>
          <a:p>
            <a:pPr marL="114300" lvl="0" indent="0">
              <a:lnSpc>
                <a:spcPct val="105000"/>
              </a:lnSpc>
              <a:buNone/>
            </a:pPr>
            <a:r>
              <a:rPr lang="en-US" sz="2400" u="sng" dirty="0"/>
              <a:t>Definition</a:t>
            </a:r>
            <a:r>
              <a:rPr lang="en-US" sz="2400" dirty="0"/>
              <a:t>:</a:t>
            </a:r>
          </a:p>
          <a:p>
            <a:pPr marL="114300" lvl="0" indent="0">
              <a:lnSpc>
                <a:spcPct val="105000"/>
              </a:lnSpc>
              <a:buNone/>
            </a:pPr>
            <a:r>
              <a:rPr lang="en-US" sz="2400" b="0" dirty="0"/>
              <a:t>Remaining dedicated to and responsible for building and sustaining partnership.</a:t>
            </a:r>
          </a:p>
          <a:p>
            <a:pPr marL="0" lvl="0" indent="0" algn="l" rtl="0">
              <a:lnSpc>
                <a:spcPct val="105000"/>
              </a:lnSpc>
              <a:spcBef>
                <a:spcPts val="0"/>
              </a:spcBef>
              <a:spcAft>
                <a:spcPts val="0"/>
              </a:spcAft>
              <a:buNone/>
            </a:pPr>
            <a:endParaRPr sz="2400"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3">
          <a:extLst>
            <a:ext uri="{FF2B5EF4-FFF2-40B4-BE49-F238E27FC236}">
              <a16:creationId xmlns:a16="http://schemas.microsoft.com/office/drawing/2014/main" id="{648792AB-C670-7206-CD8D-24CD8D3D52FD}"/>
            </a:ext>
          </a:extLst>
        </p:cNvPr>
        <p:cNvGrpSpPr/>
        <p:nvPr/>
      </p:nvGrpSpPr>
      <p:grpSpPr>
        <a:xfrm>
          <a:off x="0" y="0"/>
          <a:ext cx="0" cy="0"/>
          <a:chOff x="0" y="0"/>
          <a:chExt cx="0" cy="0"/>
        </a:xfrm>
      </p:grpSpPr>
      <p:sp>
        <p:nvSpPr>
          <p:cNvPr id="184" name="Google Shape;184;p31">
            <a:extLst>
              <a:ext uri="{FF2B5EF4-FFF2-40B4-BE49-F238E27FC236}">
                <a16:creationId xmlns:a16="http://schemas.microsoft.com/office/drawing/2014/main" id="{72001FD7-F5FC-54A9-20D2-E086D33F6AA5}"/>
              </a:ext>
            </a:extLst>
          </p:cNvPr>
          <p:cNvSpPr txBox="1">
            <a:spLocks noGrp="1"/>
          </p:cNvSpPr>
          <p:nvPr>
            <p:ph type="title"/>
          </p:nvPr>
        </p:nvSpPr>
        <p:spPr>
          <a:xfrm>
            <a:off x="1614055" y="164352"/>
            <a:ext cx="7155872" cy="1577362"/>
          </a:xfrm>
          <a:prstGeom prst="rect">
            <a:avLst/>
          </a:prstGeom>
          <a:noFill/>
          <a:ln>
            <a:noFill/>
          </a:ln>
        </p:spPr>
        <p:txBody>
          <a:bodyPr spcFirstLastPara="1" wrap="square" lIns="91425" tIns="91425" rIns="91425" bIns="91425" anchor="b" anchorCtr="0">
            <a:noAutofit/>
          </a:bodyPr>
          <a:lstStyle/>
          <a:p>
            <a:pPr lvl="0">
              <a:lnSpc>
                <a:spcPct val="100000"/>
              </a:lnSpc>
            </a:pPr>
            <a:r>
              <a:rPr lang="en" sz="3000" b="1" dirty="0"/>
              <a:t>Sunshine Model</a:t>
            </a:r>
            <a:br>
              <a:rPr lang="en" sz="2000" b="1" dirty="0"/>
            </a:br>
            <a:r>
              <a:rPr lang="en-US" sz="2400" dirty="0"/>
              <a:t>Core Dimensions &amp; Indicators:</a:t>
            </a:r>
            <a:br>
              <a:rPr lang="en-US" sz="2400" dirty="0"/>
            </a:br>
            <a:r>
              <a:rPr lang="en-US" sz="2400" dirty="0"/>
              <a:t>Commitment</a:t>
            </a:r>
            <a:br>
              <a:rPr lang="en-US" sz="2400" dirty="0"/>
            </a:br>
            <a:r>
              <a:rPr lang="en-US" sz="2400" dirty="0"/>
              <a:t>                              Indicators/Strategies:</a:t>
            </a:r>
            <a:endParaRPr sz="2400" b="1" dirty="0"/>
          </a:p>
        </p:txBody>
      </p:sp>
      <p:sp>
        <p:nvSpPr>
          <p:cNvPr id="186" name="Google Shape;186;p31">
            <a:extLst>
              <a:ext uri="{FF2B5EF4-FFF2-40B4-BE49-F238E27FC236}">
                <a16:creationId xmlns:a16="http://schemas.microsoft.com/office/drawing/2014/main" id="{BCB60FEF-F0EB-45E4-9BCC-CDE40E6BB029}"/>
              </a:ext>
            </a:extLst>
          </p:cNvPr>
          <p:cNvSpPr txBox="1">
            <a:spLocks noGrp="1"/>
          </p:cNvSpPr>
          <p:nvPr>
            <p:ph type="body" idx="2"/>
          </p:nvPr>
        </p:nvSpPr>
        <p:spPr>
          <a:xfrm>
            <a:off x="4518920" y="1551709"/>
            <a:ext cx="4458900" cy="3686070"/>
          </a:xfrm>
          <a:prstGeom prst="rect">
            <a:avLst/>
          </a:prstGeom>
          <a:noFill/>
          <a:ln>
            <a:noFill/>
          </a:ln>
        </p:spPr>
        <p:txBody>
          <a:bodyPr spcFirstLastPara="1" wrap="square" lIns="91425" tIns="91425" rIns="91425" bIns="91425" anchor="ctr" anchorCtr="0">
            <a:noAutofit/>
          </a:bodyPr>
          <a:lstStyle/>
          <a:p>
            <a:pPr marL="0" lvl="0" indent="0" algn="l" rtl="0">
              <a:lnSpc>
                <a:spcPct val="105000"/>
              </a:lnSpc>
              <a:spcBef>
                <a:spcPts val="0"/>
              </a:spcBef>
              <a:spcAft>
                <a:spcPts val="0"/>
              </a:spcAft>
              <a:buNone/>
            </a:pPr>
            <a:endParaRPr sz="2400" b="1" dirty="0"/>
          </a:p>
          <a:p>
            <a:pPr marL="457200" lvl="0" indent="-342900" algn="l" rtl="0">
              <a:lnSpc>
                <a:spcPct val="105000"/>
              </a:lnSpc>
              <a:spcBef>
                <a:spcPts val="0"/>
              </a:spcBef>
              <a:spcAft>
                <a:spcPts val="0"/>
              </a:spcAft>
              <a:buSzPts val="1800"/>
              <a:buChar char="●"/>
            </a:pPr>
            <a:r>
              <a:rPr lang="en" sz="2400" b="0" dirty="0"/>
              <a:t>Define goals and reasons for expanding your partnership commitment</a:t>
            </a:r>
            <a:endParaRPr sz="2400" b="0" dirty="0"/>
          </a:p>
          <a:p>
            <a:pPr marL="457200" lvl="0" indent="-342900" algn="l" rtl="0">
              <a:lnSpc>
                <a:spcPct val="105000"/>
              </a:lnSpc>
              <a:spcBef>
                <a:spcPts val="0"/>
              </a:spcBef>
              <a:spcAft>
                <a:spcPts val="0"/>
              </a:spcAft>
              <a:buSzPts val="1800"/>
              <a:buChar char="●"/>
            </a:pPr>
            <a:r>
              <a:rPr lang="en" sz="2400" b="0" dirty="0"/>
              <a:t>Develop and implement reasonable action plans </a:t>
            </a:r>
            <a:endParaRPr sz="2400" b="0" dirty="0"/>
          </a:p>
          <a:p>
            <a:pPr marL="457200" lvl="0" indent="-342900" algn="l" rtl="0">
              <a:lnSpc>
                <a:spcPct val="105000"/>
              </a:lnSpc>
              <a:spcBef>
                <a:spcPts val="0"/>
              </a:spcBef>
              <a:spcAft>
                <a:spcPts val="0"/>
              </a:spcAft>
              <a:buSzPts val="1800"/>
              <a:buChar char="●"/>
            </a:pPr>
            <a:r>
              <a:rPr lang="en" sz="2400" b="0" dirty="0"/>
              <a:t>Work to prioritize and manage your commitments (and remember that trusting partnership is an investment)</a:t>
            </a:r>
            <a:endParaRPr sz="2400" b="0" dirty="0"/>
          </a:p>
          <a:p>
            <a:pPr marL="457200" lvl="0" indent="0" algn="l" rtl="0">
              <a:lnSpc>
                <a:spcPct val="105000"/>
              </a:lnSpc>
              <a:spcBef>
                <a:spcPts val="0"/>
              </a:spcBef>
              <a:spcAft>
                <a:spcPts val="0"/>
              </a:spcAft>
              <a:buNone/>
            </a:pPr>
            <a:endParaRPr sz="2400" b="1" dirty="0"/>
          </a:p>
        </p:txBody>
      </p:sp>
      <p:pic>
        <p:nvPicPr>
          <p:cNvPr id="3" name="Google Shape;185;p31" descr="An image of a sun labeled Trusting Partnerships with an inner ring naming five core dimensions: Equity, Respect, Communication, Advocacy, and Commitment and seven outer sun rays: 1) academic learning, 2) socio-emotional learning, 3) behavior, 4) student assessment, 5) special meetings, 6) student transitions, and 7) school capacity enhancement. ">
            <a:extLst>
              <a:ext uri="{FF2B5EF4-FFF2-40B4-BE49-F238E27FC236}">
                <a16:creationId xmlns:a16="http://schemas.microsoft.com/office/drawing/2014/main" id="{0D3BD9DA-9B25-1F3C-0A40-08AD7DB7219A}"/>
              </a:ext>
              <a:ext uri="{C183D7F6-B498-43B3-948B-1728B52AA6E4}">
                <adec:decorative xmlns:adec="http://schemas.microsoft.com/office/drawing/2017/decorative" val="0"/>
              </a:ext>
            </a:extLst>
          </p:cNvPr>
          <p:cNvPicPr preferRelativeResize="0"/>
          <p:nvPr/>
        </p:nvPicPr>
        <p:blipFill rotWithShape="1">
          <a:blip r:embed="rId3">
            <a:alphaModFix/>
          </a:blip>
          <a:srcRect/>
          <a:stretch/>
        </p:blipFill>
        <p:spPr>
          <a:xfrm>
            <a:off x="1614055" y="1906462"/>
            <a:ext cx="2855893" cy="2507672"/>
          </a:xfrm>
          <a:prstGeom prst="rect">
            <a:avLst/>
          </a:prstGeom>
          <a:noFill/>
          <a:ln>
            <a:noFill/>
          </a:ln>
        </p:spPr>
      </p:pic>
    </p:spTree>
    <p:extLst>
      <p:ext uri="{BB962C8B-B14F-4D97-AF65-F5344CB8AC3E}">
        <p14:creationId xmlns:p14="http://schemas.microsoft.com/office/powerpoint/2010/main" val="2865020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2"/>
          <p:cNvSpPr txBox="1">
            <a:spLocks noGrp="1"/>
          </p:cNvSpPr>
          <p:nvPr>
            <p:ph type="title"/>
          </p:nvPr>
        </p:nvSpPr>
        <p:spPr>
          <a:xfrm>
            <a:off x="1568302" y="140125"/>
            <a:ext cx="7306528"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dirty="0">
                <a:solidFill>
                  <a:schemeClr val="bg1"/>
                </a:solidFill>
              </a:rPr>
              <a:t>Reflect &amp; Connect</a:t>
            </a:r>
            <a:endParaRPr b="1" dirty="0">
              <a:solidFill>
                <a:schemeClr val="bg1"/>
              </a:solidFill>
            </a:endParaRPr>
          </a:p>
        </p:txBody>
      </p:sp>
      <p:sp>
        <p:nvSpPr>
          <p:cNvPr id="192" name="Google Shape;192;p32"/>
          <p:cNvSpPr txBox="1">
            <a:spLocks noGrp="1"/>
          </p:cNvSpPr>
          <p:nvPr>
            <p:ph type="body" idx="1"/>
          </p:nvPr>
        </p:nvSpPr>
        <p:spPr>
          <a:xfrm>
            <a:off x="1568302" y="616688"/>
            <a:ext cx="7263998" cy="3817437"/>
          </a:xfrm>
          <a:prstGeom prst="rect">
            <a:avLst/>
          </a:prstGeom>
        </p:spPr>
        <p:txBody>
          <a:bodyPr spcFirstLastPara="1" wrap="square" lIns="91425" tIns="91425" rIns="91425" bIns="91425" anchor="t" anchorCtr="0">
            <a:normAutofit/>
          </a:bodyPr>
          <a:lstStyle/>
          <a:p>
            <a:pPr lvl="0" indent="-457200" algn="l" rtl="0">
              <a:lnSpc>
                <a:spcPct val="100000"/>
              </a:lnSpc>
              <a:spcAft>
                <a:spcPts val="0"/>
              </a:spcAft>
              <a:buClr>
                <a:schemeClr val="bg1"/>
              </a:buClr>
              <a:buFont typeface="Arial" panose="020B0604020202020204" pitchFamily="34" charset="0"/>
              <a:buChar char="•"/>
            </a:pPr>
            <a:r>
              <a:rPr lang="en" dirty="0">
                <a:solidFill>
                  <a:schemeClr val="bg1"/>
                </a:solidFill>
              </a:rPr>
              <a:t>On your own:</a:t>
            </a:r>
            <a:endParaRPr dirty="0">
              <a:solidFill>
                <a:schemeClr val="bg1"/>
              </a:solidFill>
            </a:endParaRPr>
          </a:p>
          <a:p>
            <a:pPr lvl="1">
              <a:lnSpc>
                <a:spcPct val="100000"/>
              </a:lnSpc>
              <a:buClr>
                <a:schemeClr val="bg1"/>
              </a:buClr>
              <a:buSzPts val="1800"/>
              <a:buFont typeface="Arial" panose="020B0604020202020204" pitchFamily="34" charset="0"/>
              <a:buChar char="•"/>
            </a:pPr>
            <a:r>
              <a:rPr lang="en" dirty="0">
                <a:solidFill>
                  <a:schemeClr val="bg1"/>
                </a:solidFill>
              </a:rPr>
              <a:t>Choose a core dimension that resonates with you  and reflect on ways you put it into practice in your work with families</a:t>
            </a:r>
            <a:endParaRPr dirty="0">
              <a:solidFill>
                <a:schemeClr val="bg1"/>
              </a:solidFill>
            </a:endParaRPr>
          </a:p>
          <a:p>
            <a:pPr lvl="0" indent="-457200" algn="l" rtl="0">
              <a:lnSpc>
                <a:spcPct val="100000"/>
              </a:lnSpc>
              <a:spcAft>
                <a:spcPts val="0"/>
              </a:spcAft>
              <a:buClr>
                <a:schemeClr val="bg1"/>
              </a:buClr>
              <a:buFont typeface="Arial" panose="020B0604020202020204" pitchFamily="34" charset="0"/>
              <a:buChar char="•"/>
            </a:pPr>
            <a:r>
              <a:rPr lang="en" dirty="0">
                <a:solidFill>
                  <a:schemeClr val="bg1"/>
                </a:solidFill>
              </a:rPr>
              <a:t>With a partner:</a:t>
            </a:r>
            <a:endParaRPr dirty="0">
              <a:solidFill>
                <a:schemeClr val="bg1"/>
              </a:solidFill>
            </a:endParaRPr>
          </a:p>
          <a:p>
            <a:pPr lvl="1">
              <a:lnSpc>
                <a:spcPct val="100000"/>
              </a:lnSpc>
              <a:buClr>
                <a:schemeClr val="bg1"/>
              </a:buClr>
              <a:buSzPts val="1800"/>
              <a:buFont typeface="Arial" panose="020B0604020202020204" pitchFamily="34" charset="0"/>
              <a:buChar char="•"/>
            </a:pPr>
            <a:r>
              <a:rPr lang="en" dirty="0">
                <a:solidFill>
                  <a:schemeClr val="bg1"/>
                </a:solidFill>
              </a:rPr>
              <a:t>Introduce yourself and your role as it relates to family partnership</a:t>
            </a:r>
            <a:endParaRPr dirty="0">
              <a:solidFill>
                <a:schemeClr val="bg1"/>
              </a:solidFill>
            </a:endParaRPr>
          </a:p>
          <a:p>
            <a:pPr lvl="1">
              <a:lnSpc>
                <a:spcPct val="100000"/>
              </a:lnSpc>
              <a:buClr>
                <a:schemeClr val="bg1"/>
              </a:buClr>
              <a:buSzPts val="1800"/>
              <a:buFont typeface="Arial" panose="020B0604020202020204" pitchFamily="34" charset="0"/>
              <a:buChar char="•"/>
            </a:pPr>
            <a:r>
              <a:rPr lang="en" dirty="0">
                <a:solidFill>
                  <a:schemeClr val="bg1"/>
                </a:solidFill>
              </a:rPr>
              <a:t>Take turns sharing examples of how you put this dimension into practice</a:t>
            </a:r>
            <a:endParaRPr dirty="0">
              <a:solidFill>
                <a:schemeClr val="bg1"/>
              </a:solidFill>
            </a:endParaRPr>
          </a:p>
          <a:p>
            <a:pPr marL="0" lvl="0" indent="0" algn="l" rtl="0">
              <a:spcBef>
                <a:spcPts val="1200"/>
              </a:spcBef>
              <a:spcAft>
                <a:spcPts val="1200"/>
              </a:spcAft>
              <a:buNone/>
            </a:pPr>
            <a:endParaRPr dirty="0"/>
          </a:p>
        </p:txBody>
      </p:sp>
      <p:sp>
        <p:nvSpPr>
          <p:cNvPr id="193" name="Google Shape;193;p32"/>
          <p:cNvSpPr/>
          <p:nvPr/>
        </p:nvSpPr>
        <p:spPr>
          <a:xfrm>
            <a:off x="51147" y="4114799"/>
            <a:ext cx="1474625" cy="910575"/>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rgbClr val="073763"/>
                </a:solidFill>
                <a:ea typeface="Georgia"/>
                <a:cs typeface="Georgia"/>
                <a:sym typeface="Georgia"/>
              </a:rPr>
              <a:t>Equity</a:t>
            </a:r>
            <a:endParaRPr sz="2400" b="1" dirty="0">
              <a:solidFill>
                <a:srgbClr val="073763"/>
              </a:solidFill>
              <a:ea typeface="Georgia"/>
              <a:cs typeface="Georgia"/>
              <a:sym typeface="Georgia"/>
            </a:endParaRPr>
          </a:p>
        </p:txBody>
      </p:sp>
      <p:sp>
        <p:nvSpPr>
          <p:cNvPr id="194" name="Google Shape;194;p32"/>
          <p:cNvSpPr/>
          <p:nvPr/>
        </p:nvSpPr>
        <p:spPr>
          <a:xfrm>
            <a:off x="1686521" y="4114798"/>
            <a:ext cx="1514037" cy="910576"/>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rgbClr val="073763"/>
                </a:solidFill>
                <a:ea typeface="Georgia"/>
                <a:cs typeface="Georgia"/>
                <a:sym typeface="Georgia"/>
              </a:rPr>
              <a:t>Respect</a:t>
            </a:r>
            <a:endParaRPr sz="2400" b="1" dirty="0">
              <a:solidFill>
                <a:srgbClr val="073763"/>
              </a:solidFill>
              <a:ea typeface="Georgia"/>
              <a:cs typeface="Georgia"/>
              <a:sym typeface="Georgia"/>
            </a:endParaRPr>
          </a:p>
        </p:txBody>
      </p:sp>
      <p:sp>
        <p:nvSpPr>
          <p:cNvPr id="195" name="Google Shape;195;p32"/>
          <p:cNvSpPr/>
          <p:nvPr/>
        </p:nvSpPr>
        <p:spPr>
          <a:xfrm>
            <a:off x="3457688" y="4114798"/>
            <a:ext cx="1904332" cy="910576"/>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700" b="1" dirty="0">
                <a:solidFill>
                  <a:srgbClr val="073763"/>
                </a:solidFill>
                <a:ea typeface="Georgia"/>
                <a:cs typeface="Georgia"/>
                <a:sym typeface="Georgia"/>
              </a:rPr>
              <a:t>Communication</a:t>
            </a:r>
            <a:endParaRPr sz="1700" b="1" dirty="0">
              <a:solidFill>
                <a:srgbClr val="073763"/>
              </a:solidFill>
              <a:ea typeface="Georgia"/>
              <a:cs typeface="Georgia"/>
              <a:sym typeface="Georgia"/>
            </a:endParaRPr>
          </a:p>
        </p:txBody>
      </p:sp>
      <p:sp>
        <p:nvSpPr>
          <p:cNvPr id="196" name="Google Shape;196;p32"/>
          <p:cNvSpPr/>
          <p:nvPr/>
        </p:nvSpPr>
        <p:spPr>
          <a:xfrm>
            <a:off x="5560405" y="4114798"/>
            <a:ext cx="1492615" cy="910576"/>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100" b="1" dirty="0">
                <a:solidFill>
                  <a:srgbClr val="073763"/>
                </a:solidFill>
                <a:ea typeface="Georgia"/>
                <a:cs typeface="Georgia"/>
                <a:sym typeface="Georgia"/>
              </a:rPr>
              <a:t>Advocacy</a:t>
            </a:r>
            <a:endParaRPr sz="2100" b="1" dirty="0">
              <a:solidFill>
                <a:srgbClr val="073763"/>
              </a:solidFill>
              <a:ea typeface="Georgia"/>
              <a:cs typeface="Georgia"/>
              <a:sym typeface="Georgia"/>
            </a:endParaRPr>
          </a:p>
        </p:txBody>
      </p:sp>
      <p:sp>
        <p:nvSpPr>
          <p:cNvPr id="197" name="Google Shape;197;p32"/>
          <p:cNvSpPr/>
          <p:nvPr/>
        </p:nvSpPr>
        <p:spPr>
          <a:xfrm>
            <a:off x="7251406" y="4114797"/>
            <a:ext cx="1580894" cy="910577"/>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700" b="1" dirty="0">
                <a:solidFill>
                  <a:srgbClr val="073763"/>
                </a:solidFill>
                <a:ea typeface="Georgia"/>
                <a:cs typeface="Georgia"/>
                <a:sym typeface="Georgia"/>
              </a:rPr>
              <a:t>Commitment</a:t>
            </a:r>
            <a:endParaRPr sz="1700" b="1" dirty="0">
              <a:solidFill>
                <a:srgbClr val="073763"/>
              </a:solidFill>
              <a:ea typeface="Georgia"/>
              <a:cs typeface="Georgia"/>
              <a:sym typeface="Georgi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8" name="Google Shape;208;p33"/>
          <p:cNvSpPr txBox="1">
            <a:spLocks noGrp="1"/>
          </p:cNvSpPr>
          <p:nvPr>
            <p:ph type="title" idx="4294967295"/>
          </p:nvPr>
        </p:nvSpPr>
        <p:spPr>
          <a:xfrm>
            <a:off x="1433945" y="-1"/>
            <a:ext cx="7528405" cy="104641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mn-lt"/>
                <a:ea typeface="Georgia"/>
                <a:cs typeface="Georgia"/>
                <a:sym typeface="Georgia"/>
              </a:rPr>
              <a:t>Core Dimensions Activity: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mn-lt"/>
                <a:ea typeface="Georgia"/>
                <a:cs typeface="Georgia"/>
                <a:sym typeface="Georgia"/>
              </a:rPr>
              <a:t>Share Out</a:t>
            </a:r>
          </a:p>
        </p:txBody>
      </p:sp>
      <p:sp>
        <p:nvSpPr>
          <p:cNvPr id="203" name="Google Shape;203;p33"/>
          <p:cNvSpPr/>
          <p:nvPr/>
        </p:nvSpPr>
        <p:spPr>
          <a:xfrm>
            <a:off x="1541722" y="1215524"/>
            <a:ext cx="2447368" cy="1928102"/>
          </a:xfrm>
          <a:prstGeom prst="roundRect">
            <a:avLst>
              <a:gd name="adj" fmla="val 16667"/>
            </a:avLst>
          </a:prstGeom>
          <a:solidFill>
            <a:srgbClr val="46B5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600" b="1" i="0" u="none" strike="noStrike" cap="none" dirty="0">
                <a:solidFill>
                  <a:srgbClr val="073763"/>
                </a:solidFill>
                <a:ea typeface="Georgia"/>
                <a:cs typeface="Georgia"/>
                <a:sym typeface="Georgia"/>
              </a:rPr>
              <a:t>Equity</a:t>
            </a:r>
            <a:endParaRPr sz="1600" b="0" i="0" u="none" strike="noStrike" cap="none" dirty="0">
              <a:solidFill>
                <a:srgbClr val="073763"/>
              </a:solidFill>
              <a:ea typeface="Georgia"/>
              <a:cs typeface="Georgia"/>
              <a:sym typeface="Georgia"/>
            </a:endParaRPr>
          </a:p>
          <a:p>
            <a:pPr marL="0" marR="0" lvl="0" indent="0" algn="ctr" rtl="0">
              <a:lnSpc>
                <a:spcPct val="100000"/>
              </a:lnSpc>
              <a:spcBef>
                <a:spcPts val="0"/>
              </a:spcBef>
              <a:spcAft>
                <a:spcPts val="0"/>
              </a:spcAft>
              <a:buClr>
                <a:srgbClr val="000000"/>
              </a:buClr>
              <a:buSzPts val="1400"/>
              <a:buFont typeface="Arial"/>
              <a:buNone/>
            </a:pPr>
            <a:r>
              <a:rPr lang="en" sz="1600" b="0" i="0" u="none" strike="noStrike" cap="none" dirty="0">
                <a:solidFill>
                  <a:srgbClr val="073763"/>
                </a:solidFill>
                <a:ea typeface="Georgia"/>
                <a:cs typeface="Georgia"/>
                <a:sym typeface="Georgia"/>
              </a:rPr>
              <a:t>Ensuring that partnerships are characterized by equal oppor</a:t>
            </a:r>
            <a:r>
              <a:rPr lang="en" sz="1600" dirty="0">
                <a:solidFill>
                  <a:srgbClr val="073763"/>
                </a:solidFill>
                <a:ea typeface="Georgia"/>
                <a:cs typeface="Georgia"/>
                <a:sym typeface="Georgia"/>
              </a:rPr>
              <a:t>tunity that strengthens the social social justice of education. </a:t>
            </a:r>
            <a:endParaRPr sz="1600" b="0" i="0" u="none" strike="noStrike" cap="none" dirty="0">
              <a:solidFill>
                <a:srgbClr val="073763"/>
              </a:solidFill>
              <a:ea typeface="Georgia"/>
              <a:cs typeface="Georgia"/>
              <a:sym typeface="Georgia"/>
            </a:endParaRPr>
          </a:p>
        </p:txBody>
      </p:sp>
      <p:sp>
        <p:nvSpPr>
          <p:cNvPr id="207" name="Google Shape;207;p33"/>
          <p:cNvSpPr/>
          <p:nvPr/>
        </p:nvSpPr>
        <p:spPr>
          <a:xfrm>
            <a:off x="4022070" y="1215523"/>
            <a:ext cx="2402959" cy="1928103"/>
          </a:xfrm>
          <a:prstGeom prst="roundRect">
            <a:avLst>
              <a:gd name="adj" fmla="val 16667"/>
            </a:avLst>
          </a:prstGeom>
          <a:solidFill>
            <a:srgbClr val="2F81AC">
              <a:alpha val="9333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600" b="1" i="0" u="none" strike="noStrike" cap="none" dirty="0">
                <a:solidFill>
                  <a:srgbClr val="073763"/>
                </a:solidFill>
                <a:ea typeface="Georgia"/>
                <a:cs typeface="Georgia"/>
                <a:sym typeface="Georgia"/>
              </a:rPr>
              <a:t>Commitment</a:t>
            </a:r>
            <a:endParaRPr sz="1600" b="1" i="0" u="none" strike="noStrike" cap="none" dirty="0">
              <a:solidFill>
                <a:srgbClr val="073763"/>
              </a:solidFill>
              <a:ea typeface="Georgia"/>
              <a:cs typeface="Georgia"/>
              <a:sym typeface="Georgia"/>
            </a:endParaRPr>
          </a:p>
          <a:p>
            <a:pPr marL="0" marR="0" lvl="0" indent="0" algn="ctr" rtl="0">
              <a:lnSpc>
                <a:spcPct val="100000"/>
              </a:lnSpc>
              <a:spcBef>
                <a:spcPts val="0"/>
              </a:spcBef>
              <a:spcAft>
                <a:spcPts val="0"/>
              </a:spcAft>
              <a:buClr>
                <a:srgbClr val="000000"/>
              </a:buClr>
              <a:buSzPts val="1400"/>
              <a:buFont typeface="Arial"/>
              <a:buNone/>
            </a:pPr>
            <a:r>
              <a:rPr lang="en" sz="1600" dirty="0">
                <a:solidFill>
                  <a:srgbClr val="073763"/>
                </a:solidFill>
                <a:ea typeface="Georgia"/>
                <a:cs typeface="Georgia"/>
                <a:sym typeface="Georgia"/>
              </a:rPr>
              <a:t>Remaining dedicated to and responsible for building and sustaining partnership.</a:t>
            </a:r>
            <a:endParaRPr sz="1600" dirty="0">
              <a:solidFill>
                <a:srgbClr val="073763"/>
              </a:solidFill>
              <a:ea typeface="Georgia"/>
              <a:cs typeface="Georgia"/>
              <a:sym typeface="Georgia"/>
            </a:endParaRPr>
          </a:p>
        </p:txBody>
      </p:sp>
      <p:sp>
        <p:nvSpPr>
          <p:cNvPr id="205" name="Google Shape;205;p33"/>
          <p:cNvSpPr/>
          <p:nvPr/>
        </p:nvSpPr>
        <p:spPr>
          <a:xfrm>
            <a:off x="6470047" y="1215523"/>
            <a:ext cx="2333512" cy="1881209"/>
          </a:xfrm>
          <a:prstGeom prst="roundRect">
            <a:avLst>
              <a:gd name="adj" fmla="val 16667"/>
            </a:avLst>
          </a:prstGeom>
          <a:solidFill>
            <a:srgbClr val="EBA4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600" b="1" i="0" u="none" strike="noStrike" cap="none" dirty="0">
                <a:solidFill>
                  <a:srgbClr val="073763"/>
                </a:solidFill>
                <a:ea typeface="Georgia"/>
                <a:cs typeface="Georgia"/>
                <a:sym typeface="Georgia"/>
              </a:rPr>
              <a:t>Communication</a:t>
            </a:r>
            <a:endParaRPr sz="1600" b="1" i="0" u="none" strike="noStrike" cap="none" dirty="0">
              <a:solidFill>
                <a:srgbClr val="073763"/>
              </a:solidFill>
              <a:ea typeface="Georgia"/>
              <a:cs typeface="Georgia"/>
              <a:sym typeface="Georgia"/>
            </a:endParaRPr>
          </a:p>
          <a:p>
            <a:pPr marL="0" marR="0" lvl="0" indent="0" algn="ctr" rtl="0">
              <a:lnSpc>
                <a:spcPct val="100000"/>
              </a:lnSpc>
              <a:spcBef>
                <a:spcPts val="0"/>
              </a:spcBef>
              <a:spcAft>
                <a:spcPts val="0"/>
              </a:spcAft>
              <a:buClr>
                <a:srgbClr val="000000"/>
              </a:buClr>
              <a:buSzPts val="1400"/>
              <a:buFont typeface="Arial"/>
              <a:buNone/>
            </a:pPr>
            <a:r>
              <a:rPr lang="en" sz="1600" dirty="0">
                <a:solidFill>
                  <a:srgbClr val="073763"/>
                </a:solidFill>
                <a:ea typeface="Georgia"/>
                <a:cs typeface="Georgia"/>
                <a:sym typeface="Georgia"/>
              </a:rPr>
              <a:t>Listening, connecting, and expressing perspectives within two-way, frequent, and regular interactions.  </a:t>
            </a:r>
            <a:endParaRPr sz="1600" b="0" i="0" u="none" strike="noStrike" cap="none" dirty="0">
              <a:solidFill>
                <a:srgbClr val="073763"/>
              </a:solidFill>
              <a:ea typeface="Georgia"/>
              <a:cs typeface="Georgia"/>
              <a:sym typeface="Georgia"/>
            </a:endParaRPr>
          </a:p>
        </p:txBody>
      </p:sp>
      <p:sp>
        <p:nvSpPr>
          <p:cNvPr id="206" name="Google Shape;206;p33"/>
          <p:cNvSpPr/>
          <p:nvPr/>
        </p:nvSpPr>
        <p:spPr>
          <a:xfrm>
            <a:off x="2526037" y="3190520"/>
            <a:ext cx="2402959" cy="1881210"/>
          </a:xfrm>
          <a:prstGeom prst="roundRect">
            <a:avLst>
              <a:gd name="adj" fmla="val 16667"/>
            </a:avLst>
          </a:prstGeom>
          <a:solidFill>
            <a:srgbClr val="86AA6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600" b="1" i="0" u="none" strike="noStrike" cap="none" dirty="0">
                <a:solidFill>
                  <a:srgbClr val="073763"/>
                </a:solidFill>
                <a:ea typeface="Georgia"/>
                <a:cs typeface="Georgia"/>
                <a:sym typeface="Georgia"/>
              </a:rPr>
              <a:t>Advocacy</a:t>
            </a:r>
            <a:endParaRPr sz="1600" b="1" i="0" u="none" strike="noStrike" cap="none" dirty="0">
              <a:solidFill>
                <a:srgbClr val="073763"/>
              </a:solidFill>
              <a:ea typeface="Georgia"/>
              <a:cs typeface="Georgia"/>
              <a:sym typeface="Georgia"/>
            </a:endParaRPr>
          </a:p>
          <a:p>
            <a:pPr marL="0" marR="0" lvl="0" indent="0" algn="ctr" rtl="0">
              <a:lnSpc>
                <a:spcPct val="100000"/>
              </a:lnSpc>
              <a:spcBef>
                <a:spcPts val="0"/>
              </a:spcBef>
              <a:spcAft>
                <a:spcPts val="0"/>
              </a:spcAft>
              <a:buClr>
                <a:srgbClr val="000000"/>
              </a:buClr>
              <a:buSzPts val="1400"/>
              <a:buFont typeface="Arial"/>
              <a:buNone/>
            </a:pPr>
            <a:r>
              <a:rPr lang="en" sz="1600" b="0" i="0" u="none" strike="noStrike" cap="none" dirty="0">
                <a:solidFill>
                  <a:srgbClr val="073763"/>
                </a:solidFill>
                <a:ea typeface="Georgia"/>
                <a:cs typeface="Georgia"/>
                <a:sym typeface="Georgia"/>
              </a:rPr>
              <a:t>Taking action to solve problems or remove barriers to accomplish valued outcomes.</a:t>
            </a:r>
            <a:endParaRPr sz="1600" b="0" i="0" u="none" strike="noStrike" cap="none" dirty="0">
              <a:solidFill>
                <a:srgbClr val="073763"/>
              </a:solidFill>
              <a:ea typeface="Georgia"/>
              <a:cs typeface="Georgia"/>
              <a:sym typeface="Georgia"/>
            </a:endParaRPr>
          </a:p>
        </p:txBody>
      </p:sp>
      <p:sp>
        <p:nvSpPr>
          <p:cNvPr id="204" name="Google Shape;204;p33"/>
          <p:cNvSpPr/>
          <p:nvPr/>
        </p:nvSpPr>
        <p:spPr>
          <a:xfrm>
            <a:off x="5348178" y="3190520"/>
            <a:ext cx="2333512" cy="1881210"/>
          </a:xfrm>
          <a:prstGeom prst="roundRect">
            <a:avLst>
              <a:gd name="adj" fmla="val 16667"/>
            </a:avLst>
          </a:prstGeom>
          <a:solidFill>
            <a:srgbClr val="F68B5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600" b="1" i="0" u="none" strike="noStrike" cap="none" dirty="0">
                <a:solidFill>
                  <a:srgbClr val="073763"/>
                </a:solidFill>
                <a:ea typeface="Georgia"/>
                <a:cs typeface="Georgia"/>
                <a:sym typeface="Georgia"/>
              </a:rPr>
              <a:t>Respect</a:t>
            </a:r>
            <a:endParaRPr sz="1600" b="1" i="0" u="none" strike="noStrike" cap="none" dirty="0">
              <a:solidFill>
                <a:srgbClr val="073763"/>
              </a:solidFill>
              <a:ea typeface="Georgia"/>
              <a:cs typeface="Georgia"/>
              <a:sym typeface="Georgia"/>
            </a:endParaRPr>
          </a:p>
          <a:p>
            <a:pPr marL="0" marR="0" lvl="0" indent="0" algn="ctr" rtl="0">
              <a:lnSpc>
                <a:spcPct val="100000"/>
              </a:lnSpc>
              <a:spcBef>
                <a:spcPts val="0"/>
              </a:spcBef>
              <a:spcAft>
                <a:spcPts val="0"/>
              </a:spcAft>
              <a:buClr>
                <a:srgbClr val="000000"/>
              </a:buClr>
              <a:buSzPts val="1400"/>
              <a:buFont typeface="Arial"/>
              <a:buNone/>
            </a:pPr>
            <a:r>
              <a:rPr lang="en" sz="1600" b="0" i="0" u="none" strike="noStrike" cap="none" dirty="0">
                <a:solidFill>
                  <a:srgbClr val="073763"/>
                </a:solidFill>
                <a:ea typeface="Georgia"/>
                <a:cs typeface="Georgia"/>
                <a:sym typeface="Georgia"/>
              </a:rPr>
              <a:t>Conveying appreciation for good or valuable qualities and having genuine concern for families’ needs and feelings. </a:t>
            </a:r>
            <a:endParaRPr sz="1600" b="0" i="0" u="none" strike="noStrike" cap="none" dirty="0">
              <a:solidFill>
                <a:srgbClr val="073763"/>
              </a:solidFill>
              <a:ea typeface="Georgia"/>
              <a:cs typeface="Georgia"/>
              <a:sym typeface="Georgi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4"/>
          <p:cNvSpPr txBox="1">
            <a:spLocks noGrp="1"/>
          </p:cNvSpPr>
          <p:nvPr>
            <p:ph type="title"/>
          </p:nvPr>
        </p:nvSpPr>
        <p:spPr>
          <a:xfrm>
            <a:off x="1648692" y="136750"/>
            <a:ext cx="7111166" cy="528268"/>
          </a:xfrm>
        </p:spPr>
        <p:txBody>
          <a:bodyPr spcFirstLastPara="1" lIns="91425" tIns="91425" rIns="91425" bIns="91425" anchor="ctr" anchorCtr="0">
            <a:normAutofit fontScale="90000"/>
          </a:bodyPr>
          <a:lstStyle/>
          <a:p>
            <a:pPr marL="0" lvl="0" indent="0" rtl="0">
              <a:spcBef>
                <a:spcPts val="0"/>
              </a:spcBef>
              <a:spcAft>
                <a:spcPts val="0"/>
              </a:spcAft>
              <a:buSzPts val="4667"/>
              <a:buNone/>
            </a:pPr>
            <a:r>
              <a:rPr lang="en" b="1" dirty="0"/>
              <a:t>Sunshine Model</a:t>
            </a:r>
            <a:r>
              <a:rPr lang="en" dirty="0"/>
              <a:t>: </a:t>
            </a:r>
            <a:r>
              <a:rPr lang="en" b="1" dirty="0"/>
              <a:t>The Rays</a:t>
            </a:r>
            <a:endParaRPr lang="en-US" b="1" dirty="0"/>
          </a:p>
        </p:txBody>
      </p:sp>
      <p:sp>
        <p:nvSpPr>
          <p:cNvPr id="215" name="Google Shape;215;p34"/>
          <p:cNvSpPr txBox="1">
            <a:spLocks noGrp="1"/>
          </p:cNvSpPr>
          <p:nvPr>
            <p:ph sz="half" idx="1"/>
          </p:nvPr>
        </p:nvSpPr>
        <p:spPr>
          <a:xfrm>
            <a:off x="5305334" y="547338"/>
            <a:ext cx="3454523" cy="4459412"/>
          </a:xfrm>
        </p:spPr>
        <p:txBody>
          <a:bodyPr spcFirstLastPara="1" lIns="91425" tIns="91425" rIns="91425" bIns="91425" anchorCtr="0">
            <a:normAutofit fontScale="92500" lnSpcReduction="10000"/>
          </a:bodyPr>
          <a:lstStyle/>
          <a:p>
            <a:pPr marL="0" lvl="0" indent="0" rtl="0">
              <a:spcBef>
                <a:spcPts val="0"/>
              </a:spcBef>
              <a:spcAft>
                <a:spcPts val="600"/>
              </a:spcAft>
              <a:buNone/>
            </a:pPr>
            <a:endParaRPr lang="en-US" sz="2600" b="1" dirty="0"/>
          </a:p>
          <a:p>
            <a:pPr marL="0" lvl="0" indent="0" rtl="0">
              <a:spcBef>
                <a:spcPts val="0"/>
              </a:spcBef>
              <a:spcAft>
                <a:spcPts val="600"/>
              </a:spcAft>
              <a:buNone/>
            </a:pPr>
            <a:r>
              <a:rPr lang="en-US" sz="2600" b="1" dirty="0"/>
              <a:t>Partnership Opportunities</a:t>
            </a:r>
          </a:p>
          <a:p>
            <a:pPr marL="457200" lvl="0" indent="-342900" rtl="0">
              <a:spcBef>
                <a:spcPts val="0"/>
              </a:spcBef>
              <a:spcAft>
                <a:spcPts val="600"/>
              </a:spcAft>
              <a:buSzPts val="1800"/>
              <a:buChar char="●"/>
            </a:pPr>
            <a:r>
              <a:rPr lang="en-US" sz="2600" dirty="0"/>
              <a:t>Academic Learning</a:t>
            </a:r>
          </a:p>
          <a:p>
            <a:pPr marL="457200" lvl="0" indent="-342900" rtl="0">
              <a:spcBef>
                <a:spcPts val="0"/>
              </a:spcBef>
              <a:spcAft>
                <a:spcPts val="600"/>
              </a:spcAft>
              <a:buSzPts val="1800"/>
              <a:buChar char="●"/>
            </a:pPr>
            <a:r>
              <a:rPr lang="en-US" sz="2600" dirty="0"/>
              <a:t>Social-Emotional Learning</a:t>
            </a:r>
          </a:p>
          <a:p>
            <a:pPr marL="457200" lvl="0" indent="-342900" rtl="0">
              <a:spcBef>
                <a:spcPts val="0"/>
              </a:spcBef>
              <a:spcAft>
                <a:spcPts val="600"/>
              </a:spcAft>
              <a:buSzPts val="1800"/>
              <a:buChar char="●"/>
            </a:pPr>
            <a:r>
              <a:rPr lang="en-US" sz="2600" dirty="0"/>
              <a:t>Behavior</a:t>
            </a:r>
          </a:p>
          <a:p>
            <a:pPr marL="457200" lvl="0" indent="-342900" rtl="0">
              <a:spcBef>
                <a:spcPts val="0"/>
              </a:spcBef>
              <a:spcAft>
                <a:spcPts val="600"/>
              </a:spcAft>
              <a:buSzPts val="1800"/>
              <a:buChar char="●"/>
            </a:pPr>
            <a:r>
              <a:rPr lang="en-US" sz="2600" dirty="0"/>
              <a:t>Student Assessment</a:t>
            </a:r>
          </a:p>
          <a:p>
            <a:pPr marL="457200" lvl="0" indent="-342900" rtl="0">
              <a:spcBef>
                <a:spcPts val="0"/>
              </a:spcBef>
              <a:spcAft>
                <a:spcPts val="600"/>
              </a:spcAft>
              <a:buSzPts val="1800"/>
              <a:buChar char="●"/>
            </a:pPr>
            <a:r>
              <a:rPr lang="en-US" sz="2600" dirty="0"/>
              <a:t>Special Meetings</a:t>
            </a:r>
          </a:p>
          <a:p>
            <a:pPr marL="457200" lvl="0" indent="-342900" rtl="0">
              <a:spcBef>
                <a:spcPts val="0"/>
              </a:spcBef>
              <a:spcAft>
                <a:spcPts val="600"/>
              </a:spcAft>
              <a:buSzPts val="1800"/>
              <a:buChar char="●"/>
            </a:pPr>
            <a:r>
              <a:rPr lang="en-US" sz="2600" dirty="0"/>
              <a:t>Student Transitions</a:t>
            </a:r>
          </a:p>
          <a:p>
            <a:pPr marL="457200" lvl="0" indent="-342900" rtl="0">
              <a:spcBef>
                <a:spcPts val="0"/>
              </a:spcBef>
              <a:spcAft>
                <a:spcPts val="600"/>
              </a:spcAft>
              <a:buSzPts val="1800"/>
              <a:buChar char="●"/>
            </a:pPr>
            <a:r>
              <a:rPr lang="en-US" sz="2600" dirty="0"/>
              <a:t>School Capacity Enhancement</a:t>
            </a:r>
          </a:p>
        </p:txBody>
      </p:sp>
      <p:pic>
        <p:nvPicPr>
          <p:cNvPr id="214" name="Google Shape;214;p34" descr="An image of a sun labeled Trusting Partnerships with an inner ring naming five core dimensions: Equity, Respect, Communication, Advocacy, and Commitment and seven outer sun rays which are partnership opportunities: 1) academic learning, 2) socio-emotional learning, 3) behavior, 4) student assessment, 5) special meetings, 6) student transitions, and 7) school capacity enhancement. "/>
          <p:cNvPicPr preferRelativeResize="0"/>
          <p:nvPr/>
        </p:nvPicPr>
        <p:blipFill rotWithShape="1">
          <a:blip r:embed="rId3"/>
          <a:srcRect l="3946" r="1843" b="-2"/>
          <a:stretch>
            <a:fillRect/>
          </a:stretch>
        </p:blipFill>
        <p:spPr>
          <a:xfrm>
            <a:off x="1596954" y="1130922"/>
            <a:ext cx="3454523" cy="326350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5"/>
          <p:cNvSpPr txBox="1">
            <a:spLocks noGrp="1"/>
          </p:cNvSpPr>
          <p:nvPr>
            <p:ph type="title"/>
          </p:nvPr>
        </p:nvSpPr>
        <p:spPr>
          <a:xfrm>
            <a:off x="1621630" y="174486"/>
            <a:ext cx="7067525" cy="573659"/>
          </a:xfrm>
        </p:spPr>
        <p:txBody>
          <a:bodyPr spcFirstLastPara="1" lIns="91425" tIns="91425" rIns="91425" bIns="91425" anchor="ctr" anchorCtr="0">
            <a:normAutofit fontScale="90000"/>
          </a:bodyPr>
          <a:lstStyle/>
          <a:p>
            <a:pPr marL="0" lvl="0" indent="0" rtl="0">
              <a:spcBef>
                <a:spcPts val="0"/>
              </a:spcBef>
              <a:spcAft>
                <a:spcPts val="0"/>
              </a:spcAft>
              <a:buNone/>
            </a:pPr>
            <a:r>
              <a:rPr lang="en" b="1" dirty="0"/>
              <a:t>Reflect (On your own)</a:t>
            </a:r>
            <a:endParaRPr lang="en-US" b="1" dirty="0"/>
          </a:p>
        </p:txBody>
      </p:sp>
      <p:sp>
        <p:nvSpPr>
          <p:cNvPr id="222" name="Google Shape;222;p35"/>
          <p:cNvSpPr txBox="1">
            <a:spLocks noGrp="1"/>
          </p:cNvSpPr>
          <p:nvPr>
            <p:ph idx="1"/>
          </p:nvPr>
        </p:nvSpPr>
        <p:spPr>
          <a:xfrm>
            <a:off x="1621631" y="962892"/>
            <a:ext cx="7067525" cy="4087090"/>
          </a:xfrm>
        </p:spPr>
        <p:txBody>
          <a:bodyPr spcFirstLastPara="1" lIns="91425" tIns="91425" rIns="91425" bIns="91425" anchorCtr="0">
            <a:normAutofit lnSpcReduction="10000"/>
          </a:bodyPr>
          <a:lstStyle/>
          <a:p>
            <a:pPr marL="457200" lvl="0" indent="-355600" rtl="0">
              <a:spcBef>
                <a:spcPts val="0"/>
              </a:spcBef>
              <a:spcAft>
                <a:spcPts val="0"/>
              </a:spcAft>
              <a:buSzPts val="2000"/>
              <a:buChar char="●"/>
            </a:pPr>
            <a:r>
              <a:rPr lang="en-US" sz="2400" b="0" dirty="0"/>
              <a:t>Choose a Sunshine Model “ray” or opportunity for partnership that you engage in often in your work (special meetings, transition, etc.)</a:t>
            </a:r>
          </a:p>
          <a:p>
            <a:pPr marL="457200" lvl="0" indent="-355600" rtl="0">
              <a:spcBef>
                <a:spcPts val="0"/>
              </a:spcBef>
              <a:spcAft>
                <a:spcPts val="0"/>
              </a:spcAft>
              <a:buSzPts val="2000"/>
              <a:buChar char="●"/>
            </a:pPr>
            <a:r>
              <a:rPr lang="en-US" sz="2400" b="0" dirty="0"/>
              <a:t>Using the </a:t>
            </a:r>
            <a:r>
              <a:rPr lang="en-US" sz="2400" b="0" u="sng" dirty="0">
                <a:hlinkClick r:id="rId3" tooltip="graphic organizer"/>
              </a:rPr>
              <a:t>graphic organizer</a:t>
            </a:r>
            <a:r>
              <a:rPr lang="en-US" sz="2400" b="0" dirty="0"/>
              <a:t>:</a:t>
            </a:r>
          </a:p>
          <a:p>
            <a:pPr marL="914400" lvl="0" indent="-355600" rtl="0">
              <a:spcBef>
                <a:spcPts val="0"/>
              </a:spcBef>
              <a:spcAft>
                <a:spcPts val="0"/>
              </a:spcAft>
              <a:buSzPts val="2000"/>
              <a:buAutoNum type="arabicParenR"/>
            </a:pPr>
            <a:r>
              <a:rPr lang="en-US" sz="2400" b="0" dirty="0"/>
              <a:t>Reflect on your chosen “ray” as it relates to the 5 core dimensions (equity, communication, respect, etc.)</a:t>
            </a:r>
          </a:p>
          <a:p>
            <a:pPr marL="914400" lvl="0" indent="-355600" rtl="0">
              <a:spcBef>
                <a:spcPts val="0"/>
              </a:spcBef>
              <a:spcAft>
                <a:spcPts val="0"/>
              </a:spcAft>
              <a:buSzPts val="2000"/>
              <a:buAutoNum type="arabicParenR"/>
            </a:pPr>
            <a:r>
              <a:rPr lang="en-US" sz="2400" b="0" dirty="0"/>
              <a:t>Note areas of strength (ways you or your agency/organization succeed at putting these dimensions into practice)</a:t>
            </a:r>
          </a:p>
          <a:p>
            <a:pPr marL="914400" lvl="0" indent="-355600" rtl="0">
              <a:spcBef>
                <a:spcPts val="0"/>
              </a:spcBef>
              <a:spcAft>
                <a:spcPts val="0"/>
              </a:spcAft>
              <a:buSzPts val="2000"/>
              <a:buAutoNum type="arabicParenR"/>
            </a:pPr>
            <a:r>
              <a:rPr lang="en-US" sz="2400" b="0" dirty="0"/>
              <a:t>Note barriers or challenges to this work (things that hinder or get in the way of this work)</a:t>
            </a:r>
          </a:p>
          <a:p>
            <a:pPr marL="1828800" lvl="0" indent="0" rtl="0">
              <a:spcBef>
                <a:spcPts val="1200"/>
              </a:spcBef>
              <a:spcAft>
                <a:spcPts val="1200"/>
              </a:spcAft>
              <a:buNone/>
            </a:pPr>
            <a:endParaRPr lang="en-US" sz="17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6"/>
          <p:cNvSpPr txBox="1">
            <a:spLocks noGrp="1"/>
          </p:cNvSpPr>
          <p:nvPr>
            <p:ph type="title"/>
          </p:nvPr>
        </p:nvSpPr>
        <p:spPr>
          <a:xfrm>
            <a:off x="1641764" y="138546"/>
            <a:ext cx="7035581" cy="540328"/>
          </a:xfrm>
        </p:spPr>
        <p:txBody>
          <a:bodyPr spcFirstLastPara="1" lIns="91425" tIns="91425" rIns="91425" bIns="91425" anchor="ctr" anchorCtr="0">
            <a:normAutofit fontScale="90000"/>
          </a:bodyPr>
          <a:lstStyle/>
          <a:p>
            <a:pPr marL="0" lvl="0" indent="0" rtl="0">
              <a:spcBef>
                <a:spcPts val="0"/>
              </a:spcBef>
              <a:spcAft>
                <a:spcPts val="0"/>
              </a:spcAft>
              <a:buNone/>
            </a:pPr>
            <a:r>
              <a:rPr lang="en-US" b="1" dirty="0"/>
              <a:t>Connect (With a partner)</a:t>
            </a:r>
          </a:p>
        </p:txBody>
      </p:sp>
      <p:sp>
        <p:nvSpPr>
          <p:cNvPr id="2" name="TextBox 1">
            <a:extLst>
              <a:ext uri="{FF2B5EF4-FFF2-40B4-BE49-F238E27FC236}">
                <a16:creationId xmlns:a16="http://schemas.microsoft.com/office/drawing/2014/main" id="{9053F496-878E-EEE9-F18B-7FC3A8D20CD1}"/>
              </a:ext>
            </a:extLst>
          </p:cNvPr>
          <p:cNvSpPr txBox="1"/>
          <p:nvPr/>
        </p:nvSpPr>
        <p:spPr>
          <a:xfrm>
            <a:off x="1828800" y="956930"/>
            <a:ext cx="6778256" cy="3785652"/>
          </a:xfrm>
          <a:prstGeom prst="rect">
            <a:avLst/>
          </a:prstGeom>
          <a:noFill/>
        </p:spPr>
        <p:txBody>
          <a:bodyPr wrap="square" rtlCol="0">
            <a:spAutoFit/>
          </a:bodyPr>
          <a:lstStyle/>
          <a:p>
            <a:pPr marL="342900" indent="-342900" fontAlgn="base">
              <a:buFont typeface="Arial" panose="020B0604020202020204" pitchFamily="34" charset="0"/>
              <a:buChar char="•"/>
            </a:pPr>
            <a:r>
              <a:rPr lang="en-US" sz="2400" dirty="0">
                <a:solidFill>
                  <a:schemeClr val="bg1"/>
                </a:solidFill>
              </a:rPr>
              <a:t>Identify a barrier or challenge that you would like to overcome</a:t>
            </a:r>
          </a:p>
          <a:p>
            <a:pPr marL="342900" indent="-342900" fontAlgn="base">
              <a:buFont typeface="Arial" panose="020B0604020202020204" pitchFamily="34" charset="0"/>
              <a:buChar char="•"/>
            </a:pPr>
            <a:r>
              <a:rPr lang="en-US" sz="2400" dirty="0">
                <a:solidFill>
                  <a:schemeClr val="bg1"/>
                </a:solidFill>
              </a:rPr>
              <a:t>Using the </a:t>
            </a:r>
            <a:r>
              <a:rPr lang="en-US" sz="2400" u="sng" dirty="0">
                <a:solidFill>
                  <a:schemeClr val="bg1"/>
                </a:solidFill>
                <a:hlinkClick r:id="rId3" tooltip="graphic organizer">
                  <a:extLst>
                    <a:ext uri="{A12FA001-AC4F-418D-AE19-62706E023703}">
                      <ahyp:hlinkClr xmlns:ahyp="http://schemas.microsoft.com/office/drawing/2018/hyperlinkcolor" val="tx"/>
                    </a:ext>
                  </a:extLst>
                </a:hlinkClick>
              </a:rPr>
              <a:t>graphic organizer</a:t>
            </a:r>
            <a:r>
              <a:rPr lang="en-US" sz="2400" dirty="0">
                <a:solidFill>
                  <a:schemeClr val="bg1"/>
                </a:solidFill>
              </a:rPr>
              <a:t>:</a:t>
            </a:r>
          </a:p>
          <a:p>
            <a:pPr marL="914400" lvl="1" indent="-457200" fontAlgn="base">
              <a:buFont typeface="+mj-lt"/>
              <a:buAutoNum type="arabicPeriod"/>
            </a:pPr>
            <a:r>
              <a:rPr lang="en-US" sz="2400" dirty="0">
                <a:solidFill>
                  <a:schemeClr val="bg1"/>
                </a:solidFill>
              </a:rPr>
              <a:t>Share the details of the barrier or challenge with your partner</a:t>
            </a:r>
          </a:p>
          <a:p>
            <a:pPr marL="914400" lvl="1" indent="-457200" fontAlgn="base">
              <a:buFont typeface="+mj-lt"/>
              <a:buAutoNum type="arabicPeriod"/>
            </a:pPr>
            <a:r>
              <a:rPr lang="en-US" sz="2400" dirty="0">
                <a:solidFill>
                  <a:schemeClr val="bg1"/>
                </a:solidFill>
              </a:rPr>
              <a:t>Together, take turns talking through actionable next steps to help you persist through the challenge</a:t>
            </a:r>
          </a:p>
          <a:p>
            <a:pPr marL="914400" lvl="1" indent="-457200" fontAlgn="base">
              <a:buFont typeface="+mj-lt"/>
              <a:buAutoNum type="arabicPeriod"/>
            </a:pPr>
            <a:r>
              <a:rPr lang="en-US" sz="2400" dirty="0">
                <a:solidFill>
                  <a:schemeClr val="bg1"/>
                </a:solidFill>
              </a:rPr>
              <a:t>Identify and note resources or partnerships that might make this work more feasible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7"/>
          <p:cNvSpPr txBox="1">
            <a:spLocks noGrp="1"/>
          </p:cNvSpPr>
          <p:nvPr>
            <p:ph type="title"/>
          </p:nvPr>
        </p:nvSpPr>
        <p:spPr>
          <a:xfrm>
            <a:off x="1586346" y="136750"/>
            <a:ext cx="7173512" cy="542123"/>
          </a:xfrm>
        </p:spPr>
        <p:txBody>
          <a:bodyPr spcFirstLastPara="1" lIns="91425" tIns="91425" rIns="91425" bIns="91425" anchor="ctr" anchorCtr="0">
            <a:normAutofit fontScale="90000"/>
          </a:bodyPr>
          <a:lstStyle/>
          <a:p>
            <a:pPr marL="0" lvl="0" indent="0" rtl="0">
              <a:spcBef>
                <a:spcPts val="0"/>
              </a:spcBef>
              <a:spcAft>
                <a:spcPts val="0"/>
              </a:spcAft>
              <a:buNone/>
            </a:pPr>
            <a:r>
              <a:rPr lang="en" b="1" dirty="0"/>
              <a:t>Volunteers to Share Out?</a:t>
            </a:r>
            <a:endParaRPr lang="en-US" b="1" dirty="0"/>
          </a:p>
        </p:txBody>
      </p:sp>
      <p:pic>
        <p:nvPicPr>
          <p:cNvPr id="235" name="Google Shape;235;p37">
            <a:extLst>
              <a:ext uri="{C183D7F6-B498-43B3-948B-1728B52AA6E4}">
                <adec:decorative xmlns:adec="http://schemas.microsoft.com/office/drawing/2017/decorative" val="1"/>
              </a:ext>
            </a:extLst>
          </p:cNvPr>
          <p:cNvPicPr preferRelativeResize="0"/>
          <p:nvPr/>
        </p:nvPicPr>
        <p:blipFill>
          <a:blip r:embed="rId3"/>
          <a:srcRect l="20279" r="9065" b="1"/>
          <a:stretch>
            <a:fillRect/>
          </a:stretch>
        </p:blipFill>
        <p:spPr>
          <a:xfrm>
            <a:off x="1723882" y="1080835"/>
            <a:ext cx="3454523" cy="3263504"/>
          </a:xfrm>
          <a:prstGeom prst="rect">
            <a:avLst/>
          </a:prstGeom>
          <a:noFill/>
          <a:ln>
            <a:noFill/>
          </a:ln>
        </p:spPr>
      </p:pic>
      <p:sp>
        <p:nvSpPr>
          <p:cNvPr id="234" name="Google Shape;234;p37"/>
          <p:cNvSpPr txBox="1">
            <a:spLocks noGrp="1"/>
          </p:cNvSpPr>
          <p:nvPr>
            <p:ph sz="half" idx="2"/>
          </p:nvPr>
        </p:nvSpPr>
        <p:spPr>
          <a:xfrm>
            <a:off x="5246611" y="774673"/>
            <a:ext cx="3454523" cy="3875828"/>
          </a:xfrm>
        </p:spPr>
        <p:txBody>
          <a:bodyPr spcFirstLastPara="1" lIns="91425" tIns="91425" rIns="91425" bIns="91425" anchorCtr="0">
            <a:normAutofit lnSpcReduction="10000"/>
          </a:bodyPr>
          <a:lstStyle/>
          <a:p>
            <a:pPr marL="457200" lvl="0" indent="-355600" rtl="0">
              <a:spcBef>
                <a:spcPts val="0"/>
              </a:spcBef>
              <a:spcAft>
                <a:spcPts val="0"/>
              </a:spcAft>
              <a:buSzPts val="2000"/>
              <a:buChar char="●"/>
            </a:pPr>
            <a:r>
              <a:rPr lang="en-US" sz="2400" dirty="0"/>
              <a:t>Examples of strengths &amp; barriers</a:t>
            </a:r>
          </a:p>
          <a:p>
            <a:pPr marL="457200" lvl="0" indent="-355600" rtl="0">
              <a:spcBef>
                <a:spcPts val="0"/>
              </a:spcBef>
              <a:spcAft>
                <a:spcPts val="0"/>
              </a:spcAft>
              <a:buSzPts val="2000"/>
              <a:buChar char="●"/>
            </a:pPr>
            <a:r>
              <a:rPr lang="en-US" sz="2400" dirty="0"/>
              <a:t>Actionable next steps</a:t>
            </a:r>
          </a:p>
          <a:p>
            <a:pPr marL="457200" lvl="0" indent="-355600" rtl="0">
              <a:spcBef>
                <a:spcPts val="0"/>
              </a:spcBef>
              <a:spcAft>
                <a:spcPts val="0"/>
              </a:spcAft>
              <a:buSzPts val="2000"/>
              <a:buChar char="●"/>
            </a:pPr>
            <a:r>
              <a:rPr lang="en-US" sz="2400" dirty="0"/>
              <a:t>How might you use this process with your team to further this work?</a:t>
            </a:r>
          </a:p>
          <a:p>
            <a:pPr marL="457200" lvl="0" indent="-355600" rtl="0">
              <a:spcBef>
                <a:spcPts val="0"/>
              </a:spcBef>
              <a:spcAft>
                <a:spcPts val="0"/>
              </a:spcAft>
              <a:buSzPts val="2000"/>
              <a:buChar char="●"/>
            </a:pPr>
            <a:r>
              <a:rPr lang="en-US" sz="2400" dirty="0"/>
              <a:t>How might you modify it to make it more useful for your setting?</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1" name="Google Shape;241;p38"/>
          <p:cNvSpPr txBox="1">
            <a:spLocks noGrp="1"/>
          </p:cNvSpPr>
          <p:nvPr>
            <p:ph type="title" idx="4294967295"/>
          </p:nvPr>
        </p:nvSpPr>
        <p:spPr>
          <a:xfrm>
            <a:off x="1568302" y="174486"/>
            <a:ext cx="7120853" cy="3281096"/>
          </a:xfrm>
          <a:prstGeom prst="rect">
            <a:avLst/>
          </a:prstGeom>
          <a:noFill/>
          <a:ln>
            <a:noFill/>
            <a:prstDash/>
          </a:ln>
          <a:effectLst/>
        </p:spPr>
        <p:txBody>
          <a:bodyPr rot="0" spcFirstLastPara="1" vertOverflow="overflow" horzOverflow="overflow" vert="horz" wrap="square" lIns="91440" tIns="45720" rIns="91440" bIns="45720" numCol="1" spcCol="0" rtlCol="0" fromWordArt="0" anchor="ctr" anchorCtr="0" forceAA="0" compatLnSpc="1">
            <a:prstTxWarp prst="textNoShape">
              <a:avLst/>
            </a:prstTxWarp>
            <a:noAutofit/>
          </a:bodyPr>
          <a:lstStyle/>
          <a:p>
            <a:pPr marL="171450" marR="0" lvl="0" indent="-171450" algn="l" defTabSz="685800" rtl="0" eaLnBrk="1" fontAlgn="auto" latinLnBrk="0" hangingPunct="1">
              <a:lnSpc>
                <a:spcPct val="90000"/>
              </a:lnSpc>
              <a:spcBef>
                <a:spcPct val="0"/>
              </a:spcBef>
              <a:spcAft>
                <a:spcPts val="600"/>
              </a:spcAft>
              <a:buClr>
                <a:schemeClr val="dk1"/>
              </a:buClr>
              <a:buSzPts val="1100"/>
              <a:buFontTx/>
              <a:buNone/>
              <a:tabLst/>
              <a:defRPr/>
            </a:pPr>
            <a:r>
              <a:rPr kumimoji="0" lang="en-US" sz="3200" b="1" i="0" u="none" strike="noStrike" kern="1200" cap="none" spc="0" normalizeH="0" baseline="0" noProof="0" dirty="0">
                <a:ln>
                  <a:noFill/>
                </a:ln>
                <a:solidFill>
                  <a:schemeClr val="bg1"/>
                </a:solidFill>
                <a:effectLst/>
                <a:uLnTx/>
                <a:uFillTx/>
                <a:latin typeface="+mj-lt"/>
                <a:ea typeface="+mj-ea"/>
                <a:cs typeface="+mj-cs"/>
              </a:rPr>
              <a:t>PEPTI Sunshine Model Activities</a:t>
            </a:r>
            <a:endParaRPr kumimoji="0" lang="en-US" sz="2400" b="1" i="0" u="none" strike="noStrike" kern="1200" cap="none" spc="0" normalizeH="0" baseline="0" noProof="0" dirty="0">
              <a:ln>
                <a:noFill/>
              </a:ln>
              <a:solidFill>
                <a:schemeClr val="bg1"/>
              </a:solidFill>
              <a:effectLst/>
              <a:uLnTx/>
              <a:uFillTx/>
              <a:latin typeface="+mj-lt"/>
              <a:ea typeface="+mj-ea"/>
              <a:cs typeface="+mj-cs"/>
            </a:endParaRPr>
          </a:p>
          <a:p>
            <a:pPr marL="342900" marR="0" lvl="0" indent="-342900" algn="l" defTabSz="685800" rtl="0" eaLnBrk="1" fontAlgn="auto" latinLnBrk="0" hangingPunct="1">
              <a:lnSpc>
                <a:spcPct val="90000"/>
              </a:lnSpc>
              <a:spcBef>
                <a:spcPct val="0"/>
              </a:spcBef>
              <a:spcAft>
                <a:spcPts val="600"/>
              </a:spcAft>
              <a:buClr>
                <a:schemeClr val="bg1"/>
              </a:buClr>
              <a:buSzPts val="1800"/>
              <a:buFont typeface="Arial" panose="020B0604020202020204" pitchFamily="34" charset="0"/>
              <a:buChar char="•"/>
              <a:tabLst/>
              <a:defRPr/>
            </a:pPr>
            <a:r>
              <a:rPr kumimoji="0" lang="en-US" sz="2400" b="1" i="0" u="none" strike="noStrike" kern="1200" cap="none" spc="0" normalizeH="0" baseline="0" noProof="0" dirty="0">
                <a:ln>
                  <a:noFill/>
                </a:ln>
                <a:solidFill>
                  <a:schemeClr val="bg1"/>
                </a:solidFill>
                <a:effectLst/>
                <a:uLnTx/>
                <a:uFillTx/>
                <a:latin typeface="+mj-lt"/>
                <a:ea typeface="+mj-ea"/>
                <a:cs typeface="+mj-cs"/>
              </a:rPr>
              <a:t>In Spring 2024, PEPTI offered a Professional Learning Series (PLS) on the Sunshine Model for Family Resource Center Staff.</a:t>
            </a:r>
          </a:p>
          <a:p>
            <a:pPr marL="342900" marR="0" lvl="0" indent="-342900" algn="l" defTabSz="685800" rtl="0" eaLnBrk="1" fontAlgn="auto" latinLnBrk="0" hangingPunct="1">
              <a:lnSpc>
                <a:spcPct val="90000"/>
              </a:lnSpc>
              <a:spcBef>
                <a:spcPct val="0"/>
              </a:spcBef>
              <a:spcAft>
                <a:spcPts val="600"/>
              </a:spcAft>
              <a:buClr>
                <a:schemeClr val="bg1"/>
              </a:buClr>
              <a:buSzPts val="1800"/>
              <a:buFont typeface="Arial" panose="020B0604020202020204" pitchFamily="34" charset="0"/>
              <a:buChar char="•"/>
              <a:tabLst/>
              <a:defRPr/>
            </a:pPr>
            <a:r>
              <a:rPr kumimoji="0" lang="en-US" sz="2400" b="1" i="0" u="none" strike="noStrike" kern="1200" cap="none" spc="0" normalizeH="0" baseline="0" noProof="0" dirty="0">
                <a:ln>
                  <a:noFill/>
                </a:ln>
                <a:solidFill>
                  <a:schemeClr val="bg1"/>
                </a:solidFill>
                <a:effectLst/>
                <a:uLnTx/>
                <a:uFillTx/>
                <a:latin typeface="+mj-lt"/>
                <a:ea typeface="+mj-ea"/>
                <a:cs typeface="+mj-cs"/>
              </a:rPr>
              <a:t>Following the PLS, participants were invited to join a Community of Practice to dig deeper into the model.</a:t>
            </a:r>
          </a:p>
          <a:p>
            <a:pPr marL="0" marR="0" lvl="0" indent="0" algn="l" defTabSz="685800" rtl="0" eaLnBrk="1" fontAlgn="auto" latinLnBrk="0" hangingPunct="1">
              <a:lnSpc>
                <a:spcPct val="90000"/>
              </a:lnSpc>
              <a:spcBef>
                <a:spcPct val="0"/>
              </a:spcBef>
              <a:spcAft>
                <a:spcPts val="600"/>
              </a:spcAft>
              <a:buClr>
                <a:schemeClr val="bg1"/>
              </a:buClr>
              <a:buSzPts val="1800"/>
              <a:buFontTx/>
              <a:buNone/>
              <a:tabLst/>
              <a:defRPr/>
            </a:pPr>
            <a:endParaRPr kumimoji="0" lang="en-US" sz="2400" b="1" i="0" u="none" strike="noStrike" kern="1200" cap="none" spc="0" normalizeH="0" baseline="0" noProof="0" dirty="0">
              <a:ln>
                <a:noFill/>
              </a:ln>
              <a:solidFill>
                <a:schemeClr val="bg1"/>
              </a:solidFill>
              <a:effectLst/>
              <a:uLnTx/>
              <a:uFillTx/>
              <a:latin typeface="+mj-lt"/>
              <a:ea typeface="+mj-ea"/>
              <a:cs typeface="+mj-cs"/>
            </a:endParaRPr>
          </a:p>
        </p:txBody>
      </p:sp>
      <p:pic>
        <p:nvPicPr>
          <p:cNvPr id="3" name="Picture 2" descr="Partnerships for Effective Practices in Transition and Inclusion Logo">
            <a:extLst>
              <a:ext uri="{FF2B5EF4-FFF2-40B4-BE49-F238E27FC236}">
                <a16:creationId xmlns:a16="http://schemas.microsoft.com/office/drawing/2014/main" id="{E1F83280-99FC-3B4E-4A2A-476D7C2A4984}"/>
              </a:ext>
            </a:extLst>
          </p:cNvPr>
          <p:cNvPicPr>
            <a:picLocks noChangeAspect="1"/>
          </p:cNvPicPr>
          <p:nvPr/>
        </p:nvPicPr>
        <p:blipFill>
          <a:blip r:embed="rId3"/>
          <a:stretch>
            <a:fillRect/>
          </a:stretch>
        </p:blipFill>
        <p:spPr>
          <a:xfrm>
            <a:off x="2535865" y="3138187"/>
            <a:ext cx="5583156" cy="167494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idx="4294967295"/>
          </p:nvPr>
        </p:nvSpPr>
        <p:spPr>
          <a:xfrm>
            <a:off x="1808163" y="161925"/>
            <a:ext cx="6878637" cy="3789363"/>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rmAutofit/>
          </a:bodyPr>
          <a:lstStyle/>
          <a:p>
            <a:pPr marL="0" marR="0" lvl="0" indent="0" algn="l" defTabSz="685800" rtl="0" eaLnBrk="1" fontAlgn="auto" latinLnBrk="0" hangingPunct="1">
              <a:lnSpc>
                <a:spcPct val="90000"/>
              </a:lnSpc>
              <a:spcBef>
                <a:spcPts val="1200"/>
              </a:spcBef>
              <a:spcAft>
                <a:spcPts val="0"/>
              </a:spcAft>
              <a:buClr>
                <a:srgbClr val="073763"/>
              </a:buClr>
              <a:buSzPts val="1800"/>
              <a:buFont typeface="Arial" panose="020B0604020202020204" pitchFamily="34" charset="0"/>
              <a:buNone/>
              <a:tabLst/>
              <a:defRPr/>
            </a:pPr>
            <a:r>
              <a:rPr kumimoji="0" lang="en-US" sz="3000" b="1" i="0" u="none" strike="noStrike" kern="1200" cap="none" spc="0" normalizeH="0" baseline="0" noProof="0" dirty="0">
                <a:ln>
                  <a:noFill/>
                </a:ln>
                <a:solidFill>
                  <a:schemeClr val="bg1"/>
                </a:solidFill>
                <a:effectLst/>
                <a:uLnTx/>
                <a:uFillTx/>
                <a:latin typeface="+mn-lt"/>
                <a:ea typeface="+mn-ea"/>
                <a:cs typeface="+mn-cs"/>
              </a:rPr>
              <a:t>About the PEPTI project</a:t>
            </a:r>
          </a:p>
          <a:p>
            <a:pPr marL="114300" marR="0" lvl="0" indent="0" algn="l" defTabSz="685800" rtl="0" eaLnBrk="1" fontAlgn="auto" latinLnBrk="0" hangingPunct="1">
              <a:lnSpc>
                <a:spcPct val="90000"/>
              </a:lnSpc>
              <a:spcBef>
                <a:spcPts val="1200"/>
              </a:spcBef>
              <a:spcAft>
                <a:spcPts val="0"/>
              </a:spcAft>
              <a:buClr>
                <a:srgbClr val="073763"/>
              </a:buClr>
              <a:buSzPts val="1800"/>
              <a:buFont typeface="Arial" panose="020B0604020202020204" pitchFamily="34" charset="0"/>
              <a:buNone/>
              <a:tabLst/>
              <a:defRPr/>
            </a:pPr>
            <a:r>
              <a:rPr kumimoji="0" lang="en-US" sz="2400" b="1" i="0" u="none" strike="noStrike" kern="1200" cap="none" spc="0" normalizeH="0" baseline="0" noProof="0" dirty="0">
                <a:ln>
                  <a:noFill/>
                </a:ln>
                <a:solidFill>
                  <a:schemeClr val="bg1"/>
                </a:solidFill>
                <a:effectLst/>
                <a:uLnTx/>
                <a:uFillTx/>
                <a:latin typeface="+mn-lt"/>
                <a:ea typeface="+mn-ea"/>
                <a:cs typeface="+mn-cs"/>
              </a:rPr>
              <a:t>Focused on personnel development in early intervention, early education, and transition services</a:t>
            </a:r>
          </a:p>
          <a:p>
            <a:pPr marL="0" marR="0" lvl="0" indent="0" algn="l" defTabSz="685800" rtl="0" eaLnBrk="1" fontAlgn="auto" latinLnBrk="0" hangingPunct="1">
              <a:lnSpc>
                <a:spcPct val="90000"/>
              </a:lnSpc>
              <a:spcBef>
                <a:spcPts val="1200"/>
              </a:spcBef>
              <a:spcAft>
                <a:spcPts val="0"/>
              </a:spcAft>
              <a:buClr>
                <a:srgbClr val="073763"/>
              </a:buClr>
              <a:buSzPts val="1800"/>
              <a:buFont typeface="Arial" panose="020B0604020202020204" pitchFamily="34" charset="0"/>
              <a:buNone/>
              <a:tabLst/>
              <a:defRPr/>
            </a:pPr>
            <a:endParaRPr kumimoji="0" lang="en-US" sz="2400" b="1" i="0" u="none" strike="noStrike" kern="1200" cap="none" spc="0" normalizeH="0" baseline="0" noProof="0" dirty="0">
              <a:ln>
                <a:noFill/>
              </a:ln>
              <a:solidFill>
                <a:schemeClr val="bg1"/>
              </a:solidFill>
              <a:effectLst/>
              <a:uLnTx/>
              <a:uFillTx/>
              <a:latin typeface="+mn-lt"/>
              <a:ea typeface="+mn-ea"/>
              <a:cs typeface="+mn-cs"/>
            </a:endParaRPr>
          </a:p>
          <a:p>
            <a:pPr marL="114300" marR="0" lvl="0" indent="0" algn="l" defTabSz="685800" rtl="0" eaLnBrk="1" fontAlgn="auto" latinLnBrk="0" hangingPunct="1">
              <a:lnSpc>
                <a:spcPct val="90000"/>
              </a:lnSpc>
              <a:spcBef>
                <a:spcPts val="1200"/>
              </a:spcBef>
              <a:spcAft>
                <a:spcPts val="0"/>
              </a:spcAft>
              <a:buClr>
                <a:srgbClr val="073763"/>
              </a:buClr>
              <a:buSzPts val="1800"/>
              <a:buFont typeface="Arial" panose="020B0604020202020204" pitchFamily="34" charset="0"/>
              <a:buNone/>
              <a:tabLst/>
              <a:defRPr/>
            </a:pPr>
            <a:r>
              <a:rPr kumimoji="0" lang="en-US" sz="2400" b="1" i="0" u="none" strike="noStrike" kern="1200" cap="none" spc="0" normalizeH="0" baseline="0" noProof="0" dirty="0">
                <a:ln>
                  <a:noFill/>
                </a:ln>
                <a:solidFill>
                  <a:schemeClr val="bg1"/>
                </a:solidFill>
                <a:effectLst/>
                <a:uLnTx/>
                <a:uFillTx/>
                <a:latin typeface="+mn-lt"/>
                <a:ea typeface="+mn-ea"/>
                <a:cs typeface="+mn-cs"/>
              </a:rPr>
              <a:t>Supported by a State Personnel Development Grant from the Office of Special Education Programs</a:t>
            </a:r>
          </a:p>
          <a:p>
            <a:pPr marL="0" marR="0" lvl="0" indent="0" algn="l" defTabSz="685800" rtl="0" eaLnBrk="1" fontAlgn="auto" latinLnBrk="0" hangingPunct="1">
              <a:lnSpc>
                <a:spcPct val="90000"/>
              </a:lnSpc>
              <a:spcBef>
                <a:spcPts val="1200"/>
              </a:spcBef>
              <a:spcAft>
                <a:spcPts val="0"/>
              </a:spcAft>
              <a:buClr>
                <a:srgbClr val="073763"/>
              </a:buClr>
              <a:buSzPts val="1800"/>
              <a:buFont typeface="Arial" panose="020B0604020202020204" pitchFamily="34" charset="0"/>
              <a:buNone/>
              <a:tabLst/>
              <a:defRPr/>
            </a:pPr>
            <a:endParaRPr kumimoji="0" lang="en-US" sz="1211" b="1" i="0" u="none" strike="noStrike" kern="1200" cap="none" spc="0" normalizeH="0" baseline="0" noProof="0" dirty="0">
              <a:ln>
                <a:noFill/>
              </a:ln>
              <a:solidFill>
                <a:schemeClr val="bg1"/>
              </a:solidFill>
              <a:effectLst/>
              <a:uLnTx/>
              <a:uFillTx/>
              <a:latin typeface="+mn-lt"/>
              <a:ea typeface="+mn-ea"/>
              <a:cs typeface="+mn-cs"/>
            </a:endParaRPr>
          </a:p>
          <a:p>
            <a:pPr marL="0" marR="0" lvl="0" indent="0" algn="l" defTabSz="685800" rtl="0" eaLnBrk="1" fontAlgn="auto" latinLnBrk="0" hangingPunct="1">
              <a:lnSpc>
                <a:spcPct val="90000"/>
              </a:lnSpc>
              <a:spcBef>
                <a:spcPts val="1200"/>
              </a:spcBef>
              <a:spcAft>
                <a:spcPts val="1200"/>
              </a:spcAft>
              <a:buClr>
                <a:srgbClr val="073763"/>
              </a:buClr>
              <a:buSzPts val="1800"/>
              <a:buFont typeface="Arial" panose="020B0604020202020204" pitchFamily="34" charset="0"/>
              <a:buNone/>
              <a:tabLst/>
              <a:defRPr/>
            </a:pPr>
            <a:endParaRPr kumimoji="0" lang="en-US" sz="2700" b="1" i="0" u="none" strike="noStrike" kern="1200" cap="none" spc="0" normalizeH="0" baseline="0" noProof="0" dirty="0">
              <a:ln>
                <a:noFill/>
              </a:ln>
              <a:solidFill>
                <a:srgbClr val="073763"/>
              </a:solidFill>
              <a:effectLst/>
              <a:uLnTx/>
              <a:uFillTx/>
              <a:latin typeface="+mn-lt"/>
              <a:ea typeface="+mn-ea"/>
              <a:cs typeface="+mn-cs"/>
            </a:endParaRPr>
          </a:p>
        </p:txBody>
      </p:sp>
      <p:pic>
        <p:nvPicPr>
          <p:cNvPr id="2" name="Picture 1" descr="California Department of Education, Department of Developmental Services, Office of Special Education Programs U.S. Department of Education Logos">
            <a:extLst>
              <a:ext uri="{FF2B5EF4-FFF2-40B4-BE49-F238E27FC236}">
                <a16:creationId xmlns:a16="http://schemas.microsoft.com/office/drawing/2014/main" id="{01FA0B92-F3E9-54F3-DF7D-993B1C41A910}"/>
              </a:ext>
            </a:extLst>
          </p:cNvPr>
          <p:cNvPicPr>
            <a:picLocks noChangeAspect="1"/>
          </p:cNvPicPr>
          <p:nvPr/>
        </p:nvPicPr>
        <p:blipFill>
          <a:blip r:embed="rId3"/>
          <a:stretch>
            <a:fillRect/>
          </a:stretch>
        </p:blipFill>
        <p:spPr>
          <a:xfrm>
            <a:off x="1999065" y="3744281"/>
            <a:ext cx="6441621" cy="1162454"/>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9">
          <a:extLst>
            <a:ext uri="{FF2B5EF4-FFF2-40B4-BE49-F238E27FC236}">
              <a16:creationId xmlns:a16="http://schemas.microsoft.com/office/drawing/2014/main" id="{F345189C-FD5E-AFD6-C18D-27AC117B217E}"/>
            </a:ext>
          </a:extLst>
        </p:cNvPr>
        <p:cNvGrpSpPr/>
        <p:nvPr/>
      </p:nvGrpSpPr>
      <p:grpSpPr>
        <a:xfrm>
          <a:off x="0" y="0"/>
          <a:ext cx="0" cy="0"/>
          <a:chOff x="0" y="0"/>
          <a:chExt cx="0" cy="0"/>
        </a:xfrm>
      </p:grpSpPr>
      <p:sp>
        <p:nvSpPr>
          <p:cNvPr id="241" name="Google Shape;241;p38">
            <a:extLst>
              <a:ext uri="{FF2B5EF4-FFF2-40B4-BE49-F238E27FC236}">
                <a16:creationId xmlns:a16="http://schemas.microsoft.com/office/drawing/2014/main" id="{47E72AA0-F527-B580-9305-91163A0E998F}"/>
              </a:ext>
            </a:extLst>
          </p:cNvPr>
          <p:cNvSpPr txBox="1"/>
          <p:nvPr/>
        </p:nvSpPr>
        <p:spPr>
          <a:xfrm>
            <a:off x="1670956" y="929172"/>
            <a:ext cx="7018199" cy="2285793"/>
          </a:xfrm>
          <a:prstGeom prst="rect">
            <a:avLst/>
          </a:prstGeom>
        </p:spPr>
        <p:txBody>
          <a:bodyPr spcFirstLastPara="1" vert="horz" lIns="91440" tIns="45720" rIns="91440" bIns="45720" rtlCol="0" anchor="ctr" anchorCtr="0">
            <a:noAutofit/>
          </a:bodyPr>
          <a:lstStyle/>
          <a:p>
            <a:pPr marL="342900" lvl="0" indent="-342900" defTabSz="685800">
              <a:lnSpc>
                <a:spcPct val="90000"/>
              </a:lnSpc>
              <a:spcBef>
                <a:spcPct val="0"/>
              </a:spcBef>
              <a:spcAft>
                <a:spcPts val="600"/>
              </a:spcAft>
              <a:buClr>
                <a:schemeClr val="bg1"/>
              </a:buClr>
              <a:buSzPts val="1800"/>
              <a:buFont typeface="Arial" panose="020B0604020202020204" pitchFamily="34" charset="0"/>
              <a:buChar char="•"/>
            </a:pPr>
            <a:r>
              <a:rPr lang="en-US" sz="2400" b="1" kern="1200" dirty="0">
                <a:solidFill>
                  <a:schemeClr val="bg1"/>
                </a:solidFill>
                <a:latin typeface="+mj-lt"/>
                <a:ea typeface="+mj-ea"/>
                <a:cs typeface="+mj-cs"/>
              </a:rPr>
              <a:t>In 2025-26, PEPTI will offer the PLS again followed by a Community of Practice for teams who support families through the transition from Part C to Part B services.</a:t>
            </a:r>
          </a:p>
          <a:p>
            <a:pPr marL="342900" lvl="0" indent="-342900" defTabSz="685800">
              <a:lnSpc>
                <a:spcPct val="90000"/>
              </a:lnSpc>
              <a:spcBef>
                <a:spcPct val="0"/>
              </a:spcBef>
              <a:spcAft>
                <a:spcPts val="600"/>
              </a:spcAft>
              <a:buClr>
                <a:schemeClr val="bg1"/>
              </a:buClr>
              <a:buSzPts val="1800"/>
              <a:buFont typeface="Arial" panose="020B0604020202020204" pitchFamily="34" charset="0"/>
              <a:buChar char="•"/>
            </a:pPr>
            <a:r>
              <a:rPr lang="en-US" sz="2400" b="1" kern="1200" dirty="0">
                <a:solidFill>
                  <a:schemeClr val="bg1"/>
                </a:solidFill>
                <a:latin typeface="+mj-lt"/>
                <a:ea typeface="+mj-ea"/>
                <a:cs typeface="+mj-cs"/>
              </a:rPr>
              <a:t>An e-learning course on the Sunshine Model is in development.</a:t>
            </a:r>
          </a:p>
        </p:txBody>
      </p:sp>
      <p:pic>
        <p:nvPicPr>
          <p:cNvPr id="3" name="Picture 2" descr="Partnerships for Effective Practices in Transition and Inclusion Logo">
            <a:extLst>
              <a:ext uri="{FF2B5EF4-FFF2-40B4-BE49-F238E27FC236}">
                <a16:creationId xmlns:a16="http://schemas.microsoft.com/office/drawing/2014/main" id="{ED035DCA-AFA8-87C4-5AB8-8BB1D0C6084B}"/>
              </a:ext>
            </a:extLst>
          </p:cNvPr>
          <p:cNvPicPr>
            <a:picLocks noChangeAspect="1"/>
          </p:cNvPicPr>
          <p:nvPr/>
        </p:nvPicPr>
        <p:blipFill>
          <a:blip r:embed="rId3"/>
          <a:stretch>
            <a:fillRect/>
          </a:stretch>
        </p:blipFill>
        <p:spPr>
          <a:xfrm>
            <a:off x="2519438" y="3284773"/>
            <a:ext cx="5478063" cy="1643418"/>
          </a:xfrm>
          <a:prstGeom prst="rect">
            <a:avLst/>
          </a:prstGeom>
          <a:noFill/>
        </p:spPr>
      </p:pic>
      <p:sp>
        <p:nvSpPr>
          <p:cNvPr id="4" name="Title 3">
            <a:extLst>
              <a:ext uri="{FF2B5EF4-FFF2-40B4-BE49-F238E27FC236}">
                <a16:creationId xmlns:a16="http://schemas.microsoft.com/office/drawing/2014/main" id="{92C2E754-7611-6AF4-5304-31EDE1964FCE}"/>
              </a:ext>
            </a:extLst>
          </p:cNvPr>
          <p:cNvSpPr>
            <a:spLocks noGrp="1"/>
          </p:cNvSpPr>
          <p:nvPr>
            <p:ph type="title"/>
          </p:nvPr>
        </p:nvSpPr>
        <p:spPr>
          <a:xfrm>
            <a:off x="1621630" y="60835"/>
            <a:ext cx="7067525" cy="994172"/>
          </a:xfrm>
        </p:spPr>
        <p:txBody>
          <a:bodyPr>
            <a:normAutofit/>
          </a:bodyPr>
          <a:lstStyle/>
          <a:p>
            <a:pPr marL="171450" lvl="0" indent="-171450">
              <a:spcAft>
                <a:spcPts val="600"/>
              </a:spcAft>
            </a:pPr>
            <a:r>
              <a:rPr lang="en-US" sz="3100" dirty="0"/>
              <a:t>PEPTI Sunshine Model Activities in 25-26</a:t>
            </a:r>
          </a:p>
        </p:txBody>
      </p:sp>
    </p:spTree>
    <p:extLst>
      <p:ext uri="{BB962C8B-B14F-4D97-AF65-F5344CB8AC3E}">
        <p14:creationId xmlns:p14="http://schemas.microsoft.com/office/powerpoint/2010/main" val="30501345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9"/>
          <p:cNvSpPr txBox="1">
            <a:spLocks noGrp="1"/>
          </p:cNvSpPr>
          <p:nvPr>
            <p:ph type="title"/>
          </p:nvPr>
        </p:nvSpPr>
        <p:spPr>
          <a:xfrm>
            <a:off x="1623236" y="126371"/>
            <a:ext cx="6828063" cy="481475"/>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dirty="0">
                <a:solidFill>
                  <a:schemeClr val="bg1"/>
                </a:solidFill>
              </a:rPr>
              <a:t>Resources</a:t>
            </a:r>
            <a:endParaRPr b="1" dirty="0">
              <a:solidFill>
                <a:schemeClr val="bg1"/>
              </a:solidFill>
            </a:endParaRPr>
          </a:p>
        </p:txBody>
      </p:sp>
      <p:sp>
        <p:nvSpPr>
          <p:cNvPr id="247" name="Google Shape;247;p39"/>
          <p:cNvSpPr txBox="1">
            <a:spLocks noGrp="1"/>
          </p:cNvSpPr>
          <p:nvPr>
            <p:ph type="body" idx="1"/>
          </p:nvPr>
        </p:nvSpPr>
        <p:spPr>
          <a:xfrm>
            <a:off x="1759688" y="831273"/>
            <a:ext cx="7326112" cy="4312227"/>
          </a:xfrm>
          <a:prstGeom prst="rect">
            <a:avLst/>
          </a:prstGeom>
        </p:spPr>
        <p:txBody>
          <a:bodyPr spcFirstLastPara="1" wrap="square" lIns="91425" tIns="91425" rIns="91425" bIns="91425" anchor="t" anchorCtr="0">
            <a:noAutofit/>
          </a:bodyPr>
          <a:lstStyle/>
          <a:p>
            <a:pPr marL="0" lvl="0" indent="0" algn="l" rtl="0">
              <a:lnSpc>
                <a:spcPct val="100000"/>
              </a:lnSpc>
              <a:spcAft>
                <a:spcPts val="0"/>
              </a:spcAft>
              <a:buNone/>
            </a:pPr>
            <a:r>
              <a:rPr lang="en" sz="2400" dirty="0">
                <a:solidFill>
                  <a:schemeClr val="bg1"/>
                </a:solidFill>
              </a:rPr>
              <a:t>To learn more about the </a:t>
            </a:r>
            <a:r>
              <a:rPr lang="en" sz="2400" u="sng" dirty="0">
                <a:solidFill>
                  <a:schemeClr val="bg1"/>
                </a:solidFill>
                <a:hlinkClick r:id="rId3" tooltip="Sunshine Model Book">
                  <a:extLst>
                    <a:ext uri="{A12FA001-AC4F-418D-AE19-62706E023703}">
                      <ahyp:hlinkClr xmlns:ahyp="http://schemas.microsoft.com/office/drawing/2018/hyperlinkcolor" val="tx"/>
                    </a:ext>
                  </a:extLst>
                </a:hlinkClick>
              </a:rPr>
              <a:t>Sunshine Model</a:t>
            </a:r>
            <a:r>
              <a:rPr lang="en" sz="2400" dirty="0">
                <a:solidFill>
                  <a:schemeClr val="bg1"/>
                </a:solidFill>
              </a:rPr>
              <a:t>, </a:t>
            </a:r>
            <a:endParaRPr sz="2400" dirty="0">
              <a:solidFill>
                <a:schemeClr val="bg1"/>
              </a:solidFill>
            </a:endParaRPr>
          </a:p>
          <a:p>
            <a:pPr marL="0" lvl="0" indent="0" algn="l" rtl="0">
              <a:lnSpc>
                <a:spcPct val="100000"/>
              </a:lnSpc>
              <a:spcAft>
                <a:spcPts val="0"/>
              </a:spcAft>
              <a:buNone/>
            </a:pPr>
            <a:r>
              <a:rPr lang="en" sz="2400" dirty="0">
                <a:solidFill>
                  <a:schemeClr val="bg1"/>
                </a:solidFill>
              </a:rPr>
              <a:t>Check out the book</a:t>
            </a:r>
          </a:p>
          <a:p>
            <a:pPr marL="0" lvl="0" indent="0" algn="l" rtl="0">
              <a:lnSpc>
                <a:spcPct val="100000"/>
              </a:lnSpc>
              <a:spcAft>
                <a:spcPts val="0"/>
              </a:spcAft>
              <a:buNone/>
            </a:pPr>
            <a:endParaRPr lang="en" sz="2400" dirty="0">
              <a:solidFill>
                <a:schemeClr val="bg1"/>
              </a:solidFill>
            </a:endParaRPr>
          </a:p>
          <a:p>
            <a:pPr marL="0" lvl="0" indent="0" algn="l" rtl="0">
              <a:lnSpc>
                <a:spcPct val="100000"/>
              </a:lnSpc>
              <a:spcAft>
                <a:spcPts val="0"/>
              </a:spcAft>
              <a:buNone/>
            </a:pPr>
            <a:r>
              <a:rPr lang="en" sz="2400" b="1" i="1" dirty="0">
                <a:solidFill>
                  <a:schemeClr val="bg1"/>
                </a:solidFill>
              </a:rPr>
              <a:t>Families and Professionals: </a:t>
            </a:r>
            <a:endParaRPr sz="2400" b="1" i="1" dirty="0">
              <a:solidFill>
                <a:schemeClr val="bg1"/>
              </a:solidFill>
            </a:endParaRPr>
          </a:p>
          <a:p>
            <a:pPr marL="0" lvl="0" indent="0" algn="l" rtl="0">
              <a:lnSpc>
                <a:spcPct val="100000"/>
              </a:lnSpc>
              <a:spcAft>
                <a:spcPts val="0"/>
              </a:spcAft>
              <a:buNone/>
            </a:pPr>
            <a:r>
              <a:rPr lang="en" sz="2400" b="1" i="1" dirty="0">
                <a:solidFill>
                  <a:schemeClr val="bg1"/>
                </a:solidFill>
              </a:rPr>
              <a:t>Trusting Partnerships in </a:t>
            </a:r>
            <a:endParaRPr sz="2400" b="1" i="1" dirty="0">
              <a:solidFill>
                <a:schemeClr val="bg1"/>
              </a:solidFill>
            </a:endParaRPr>
          </a:p>
          <a:p>
            <a:pPr marL="0" lvl="0" indent="0" algn="l" rtl="0">
              <a:lnSpc>
                <a:spcPct val="100000"/>
              </a:lnSpc>
              <a:spcAft>
                <a:spcPts val="0"/>
              </a:spcAft>
              <a:buNone/>
            </a:pPr>
            <a:r>
              <a:rPr lang="en" sz="2400" b="1" i="1" dirty="0">
                <a:solidFill>
                  <a:schemeClr val="bg1"/>
                </a:solidFill>
              </a:rPr>
              <a:t>General and Special Education, </a:t>
            </a:r>
          </a:p>
          <a:p>
            <a:pPr marL="0" lvl="0" indent="0" algn="l" rtl="0">
              <a:lnSpc>
                <a:spcPct val="100000"/>
              </a:lnSpc>
              <a:spcAft>
                <a:spcPts val="0"/>
              </a:spcAft>
              <a:buNone/>
            </a:pPr>
            <a:r>
              <a:rPr lang="en" sz="2400" b="1" i="1" dirty="0">
                <a:solidFill>
                  <a:schemeClr val="bg1"/>
                </a:solidFill>
              </a:rPr>
              <a:t>8th edition</a:t>
            </a:r>
            <a:endParaRPr sz="2400" b="1" i="1" dirty="0">
              <a:solidFill>
                <a:schemeClr val="bg1"/>
              </a:solidFill>
            </a:endParaRPr>
          </a:p>
          <a:p>
            <a:pPr marL="0" lvl="0" indent="0" algn="l" rtl="0">
              <a:lnSpc>
                <a:spcPct val="100000"/>
              </a:lnSpc>
              <a:spcAft>
                <a:spcPts val="0"/>
              </a:spcAft>
              <a:buClr>
                <a:schemeClr val="dk1"/>
              </a:buClr>
              <a:buSzPts val="1100"/>
              <a:buFont typeface="Arial"/>
              <a:buNone/>
            </a:pPr>
            <a:endParaRPr sz="2400" b="1" dirty="0">
              <a:solidFill>
                <a:schemeClr val="bg1"/>
              </a:solidFill>
            </a:endParaRPr>
          </a:p>
        </p:txBody>
      </p:sp>
      <p:pic>
        <p:nvPicPr>
          <p:cNvPr id="248" name="Google Shape;248;p39" descr="Families and Professionals: &#10;Trusting Partnerships in &#10;General and Special Education, &#10;8th edition Book Cover&#10;"/>
          <p:cNvPicPr preferRelativeResize="0"/>
          <p:nvPr/>
        </p:nvPicPr>
        <p:blipFill>
          <a:blip r:embed="rId4">
            <a:alphaModFix/>
          </a:blip>
          <a:stretch>
            <a:fillRect/>
          </a:stretch>
        </p:blipFill>
        <p:spPr>
          <a:xfrm>
            <a:off x="6274965" y="1781135"/>
            <a:ext cx="2491346" cy="31264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8" name="Google Shape;258;p40"/>
          <p:cNvSpPr txBox="1">
            <a:spLocks noGrp="1"/>
          </p:cNvSpPr>
          <p:nvPr>
            <p:ph type="title"/>
          </p:nvPr>
        </p:nvSpPr>
        <p:spPr>
          <a:xfrm>
            <a:off x="1589566" y="95693"/>
            <a:ext cx="7558883" cy="584791"/>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dirty="0">
                <a:solidFill>
                  <a:schemeClr val="bg1"/>
                </a:solidFill>
              </a:rPr>
              <a:t>Questions &amp; Feedback?</a:t>
            </a:r>
            <a:endParaRPr b="1" dirty="0">
              <a:solidFill>
                <a:schemeClr val="bg1"/>
              </a:solidFill>
            </a:endParaRPr>
          </a:p>
        </p:txBody>
      </p:sp>
      <p:sp>
        <p:nvSpPr>
          <p:cNvPr id="254" name="Google Shape;254;p40">
            <a:extLst>
              <a:ext uri="{C183D7F6-B498-43B3-948B-1728B52AA6E4}">
                <adec:decorative xmlns:adec="http://schemas.microsoft.com/office/drawing/2017/decorative" val="1"/>
              </a:ext>
            </a:extLst>
          </p:cNvPr>
          <p:cNvSpPr txBox="1">
            <a:spLocks noGrp="1"/>
          </p:cNvSpPr>
          <p:nvPr>
            <p:ph type="body" idx="1"/>
          </p:nvPr>
        </p:nvSpPr>
        <p:spPr>
          <a:xfrm>
            <a:off x="2091925" y="1152475"/>
            <a:ext cx="49545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dirty="0"/>
          </a:p>
          <a:p>
            <a:pPr marL="0" lvl="0" indent="0" algn="l" rtl="0">
              <a:spcBef>
                <a:spcPts val="1200"/>
              </a:spcBef>
              <a:spcAft>
                <a:spcPts val="1200"/>
              </a:spcAft>
              <a:buNone/>
            </a:pPr>
            <a:endParaRPr dirty="0"/>
          </a:p>
        </p:txBody>
      </p:sp>
      <p:pic>
        <p:nvPicPr>
          <p:cNvPr id="1026" name="Picture 2" descr="An image of a chalkboard with the words &quot;Thank You&quot; written on it. ">
            <a:extLst>
              <a:ext uri="{FF2B5EF4-FFF2-40B4-BE49-F238E27FC236}">
                <a16:creationId xmlns:a16="http://schemas.microsoft.com/office/drawing/2014/main" id="{F998A1EE-A462-9F68-2E0D-9E6E785D62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0998" y="2555123"/>
            <a:ext cx="2438628" cy="1617432"/>
          </a:xfrm>
          <a:prstGeom prst="rect">
            <a:avLst/>
          </a:prstGeom>
          <a:noFill/>
          <a:extLst>
            <a:ext uri="{909E8E84-426E-40DD-AFC4-6F175D3DCCD1}">
              <a14:hiddenFill xmlns:a14="http://schemas.microsoft.com/office/drawing/2010/main">
                <a:solidFill>
                  <a:srgbClr val="FFFFFF"/>
                </a:solidFill>
              </a14:hiddenFill>
            </a:ext>
          </a:extLst>
        </p:spPr>
      </p:pic>
      <p:sp>
        <p:nvSpPr>
          <p:cNvPr id="257" name="Google Shape;257;p40"/>
          <p:cNvSpPr txBox="1"/>
          <p:nvPr/>
        </p:nvSpPr>
        <p:spPr>
          <a:xfrm>
            <a:off x="1589566" y="574625"/>
            <a:ext cx="7455385" cy="199712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solidFill>
                  <a:schemeClr val="bg1"/>
                </a:solidFill>
                <a:ea typeface="Montserrat"/>
                <a:cs typeface="Montserrat"/>
                <a:sym typeface="Montserrat"/>
              </a:rPr>
              <a:t>Feel free to contact us:</a:t>
            </a:r>
          </a:p>
          <a:p>
            <a:pPr marL="457200" lvl="0" algn="ctr"/>
            <a:r>
              <a:rPr lang="en-US" sz="2400" dirty="0">
                <a:solidFill>
                  <a:schemeClr val="bg1"/>
                </a:solidFill>
                <a:ea typeface="Montserrat"/>
                <a:cs typeface="Montserrat"/>
                <a:sym typeface="Montserrat"/>
              </a:rPr>
              <a:t>Natalie Holdren       </a:t>
            </a:r>
          </a:p>
          <a:p>
            <a:pPr marL="457200" lvl="0" algn="ctr"/>
            <a:r>
              <a:rPr lang="en-US" sz="2400" b="1" dirty="0">
                <a:solidFill>
                  <a:schemeClr val="bg1"/>
                </a:solidFill>
                <a:ea typeface="Montserrat"/>
                <a:cs typeface="Montserrat"/>
                <a:sym typeface="Montserrat"/>
              </a:rPr>
              <a:t>nholdren@education.ucsb.edu</a:t>
            </a:r>
          </a:p>
          <a:p>
            <a:pPr marL="457200" lvl="0" algn="ctr"/>
            <a:r>
              <a:rPr lang="en-US" sz="2400" dirty="0">
                <a:solidFill>
                  <a:schemeClr val="bg1"/>
                </a:solidFill>
                <a:ea typeface="Montserrat"/>
                <a:cs typeface="Montserrat"/>
                <a:sym typeface="Montserrat"/>
              </a:rPr>
              <a:t>Sarah Hughes Thompson            </a:t>
            </a:r>
          </a:p>
          <a:p>
            <a:pPr marL="457200" lvl="0" algn="ctr"/>
            <a:r>
              <a:rPr lang="en-US" sz="2400" b="1" dirty="0">
                <a:solidFill>
                  <a:schemeClr val="bg1"/>
                </a:solidFill>
                <a:ea typeface="Montserrat"/>
                <a:cs typeface="Montserrat"/>
                <a:sym typeface="Montserrat"/>
              </a:rPr>
              <a:t>sthompson@napacoe.org</a:t>
            </a:r>
          </a:p>
        </p:txBody>
      </p:sp>
      <p:sp>
        <p:nvSpPr>
          <p:cNvPr id="256" name="Google Shape;256;p40"/>
          <p:cNvSpPr txBox="1"/>
          <p:nvPr/>
        </p:nvSpPr>
        <p:spPr>
          <a:xfrm>
            <a:off x="1470514" y="4172555"/>
            <a:ext cx="7389495" cy="108512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dirty="0">
                <a:solidFill>
                  <a:schemeClr val="bg1"/>
                </a:solidFill>
                <a:ea typeface="Calibri"/>
                <a:cs typeface="Calibri"/>
                <a:sym typeface="Calibri"/>
              </a:rPr>
              <a:t>© 2025 The contents of this presentation were developed through a federally funded State Personnel Development Grant (SPDG), provided from the U.S. Department of Education, Office of Special Education Projects, Part D of the Individuals with Disabilities Education Act (IDEA), #H322A220004, Project Officer Sunyoung.Ahn@ed.gov. The SPDG funds are competitively awarded to the California Department of Education, Special Education Division and administered by the Napa County Office of Education – Research and Professional Development Center. The contents of this presentation do not necessarily represent the policy of the US Department of Education and no assumption of endorsement by the Federal government should be made.​</a:t>
            </a:r>
            <a:endParaRPr sz="900" dirty="0">
              <a:solidFill>
                <a:schemeClr val="bg1"/>
              </a:solidFill>
              <a:ea typeface="Georgia"/>
              <a:cs typeface="Georgia"/>
              <a:sym typeface="Georgi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1596954" y="0"/>
            <a:ext cx="7162903" cy="994172"/>
          </a:xfrm>
        </p:spPr>
        <p:txBody>
          <a:bodyPr spcFirstLastPara="1" lIns="91425" tIns="91425" rIns="91425" bIns="91425" anchor="ctr" anchorCtr="0">
            <a:normAutofit/>
          </a:bodyPr>
          <a:lstStyle/>
          <a:p>
            <a:pPr marL="0" lvl="0" indent="0" rtl="0">
              <a:spcBef>
                <a:spcPts val="0"/>
              </a:spcBef>
              <a:spcAft>
                <a:spcPts val="0"/>
              </a:spcAft>
              <a:buNone/>
            </a:pPr>
            <a:r>
              <a:rPr lang="en" b="1" dirty="0"/>
              <a:t>Today’s Agenda</a:t>
            </a:r>
            <a:endParaRPr lang="en-US" b="1" dirty="0"/>
          </a:p>
        </p:txBody>
      </p:sp>
      <p:sp>
        <p:nvSpPr>
          <p:cNvPr id="79" name="Google Shape;79;p16"/>
          <p:cNvSpPr txBox="1">
            <a:spLocks noGrp="1"/>
          </p:cNvSpPr>
          <p:nvPr>
            <p:ph sz="half" idx="1"/>
          </p:nvPr>
        </p:nvSpPr>
        <p:spPr>
          <a:xfrm>
            <a:off x="1596955" y="1402261"/>
            <a:ext cx="3454523" cy="3263504"/>
          </a:xfrm>
        </p:spPr>
        <p:txBody>
          <a:bodyPr spcFirstLastPara="1" lIns="91425" tIns="91425" rIns="91425" bIns="91425" anchorCtr="0">
            <a:normAutofit/>
          </a:bodyPr>
          <a:lstStyle/>
          <a:p>
            <a:pPr marL="457200" lvl="0" indent="-361950" rtl="0">
              <a:spcBef>
                <a:spcPts val="0"/>
              </a:spcBef>
              <a:spcAft>
                <a:spcPts val="0"/>
              </a:spcAft>
              <a:buSzPts val="2100"/>
              <a:buChar char="●"/>
            </a:pPr>
            <a:r>
              <a:rPr lang="en" sz="2100" dirty="0"/>
              <a:t>Family-professional partnership (FPP) and its benefits</a:t>
            </a:r>
            <a:endParaRPr lang="en-US" sz="2100" dirty="0"/>
          </a:p>
          <a:p>
            <a:pPr marL="457200" lvl="0" indent="-361950" rtl="0">
              <a:spcBef>
                <a:spcPts val="0"/>
              </a:spcBef>
              <a:spcAft>
                <a:spcPts val="0"/>
              </a:spcAft>
              <a:buSzPts val="2100"/>
              <a:buChar char="●"/>
            </a:pPr>
            <a:r>
              <a:rPr lang="en" sz="2100" dirty="0"/>
              <a:t>The Sunshine Model of Trusting FPP</a:t>
            </a:r>
            <a:endParaRPr lang="en-US" sz="2100" dirty="0"/>
          </a:p>
          <a:p>
            <a:pPr marL="914400" lvl="1" indent="-361950" rtl="0">
              <a:spcBef>
                <a:spcPts val="0"/>
              </a:spcBef>
              <a:spcAft>
                <a:spcPts val="0"/>
              </a:spcAft>
              <a:buSzPts val="2100"/>
              <a:buChar char="○"/>
            </a:pPr>
            <a:r>
              <a:rPr lang="en" sz="2100" dirty="0"/>
              <a:t>Core dimensions </a:t>
            </a:r>
            <a:endParaRPr lang="en-US" sz="2100" dirty="0"/>
          </a:p>
          <a:p>
            <a:pPr marL="914400" lvl="1" indent="-361950" rtl="0">
              <a:spcBef>
                <a:spcPts val="0"/>
              </a:spcBef>
              <a:spcAft>
                <a:spcPts val="0"/>
              </a:spcAft>
              <a:buSzPts val="2100"/>
              <a:buChar char="○"/>
            </a:pPr>
            <a:r>
              <a:rPr lang="en" sz="2100" dirty="0"/>
              <a:t>Opportunities</a:t>
            </a:r>
            <a:endParaRPr lang="en-US" sz="2100" dirty="0"/>
          </a:p>
          <a:p>
            <a:pPr marL="457200" lvl="0" indent="-361950" rtl="0">
              <a:spcBef>
                <a:spcPts val="0"/>
              </a:spcBef>
              <a:spcAft>
                <a:spcPts val="0"/>
              </a:spcAft>
              <a:buSzPts val="2100"/>
              <a:buChar char="●"/>
            </a:pPr>
            <a:r>
              <a:rPr lang="en" sz="2100" dirty="0"/>
              <a:t>Reflect &amp; connect </a:t>
            </a:r>
            <a:endParaRPr lang="en-US" sz="2100" dirty="0"/>
          </a:p>
          <a:p>
            <a:pPr marL="457200" lvl="0" indent="-361950" rtl="0">
              <a:spcBef>
                <a:spcPts val="0"/>
              </a:spcBef>
              <a:spcAft>
                <a:spcPts val="0"/>
              </a:spcAft>
              <a:buSzPts val="2100"/>
              <a:buChar char="●"/>
            </a:pPr>
            <a:r>
              <a:rPr lang="en" sz="2100" dirty="0"/>
              <a:t>PEPTI project</a:t>
            </a:r>
            <a:endParaRPr lang="en-US" sz="2100" dirty="0"/>
          </a:p>
          <a:p>
            <a:pPr marL="457200" lvl="0" indent="-361950" rtl="0">
              <a:spcBef>
                <a:spcPts val="0"/>
              </a:spcBef>
              <a:spcAft>
                <a:spcPts val="0"/>
              </a:spcAft>
              <a:buSzPts val="2100"/>
              <a:buChar char="●"/>
            </a:pPr>
            <a:r>
              <a:rPr lang="en" sz="2100" dirty="0"/>
              <a:t>Questions &amp; feedback</a:t>
            </a:r>
            <a:endParaRPr lang="en-US" sz="2100" dirty="0"/>
          </a:p>
          <a:p>
            <a:pPr marL="0" lvl="0" indent="0" rtl="0">
              <a:spcBef>
                <a:spcPts val="1200"/>
              </a:spcBef>
              <a:spcAft>
                <a:spcPts val="1200"/>
              </a:spcAft>
              <a:buNone/>
            </a:pPr>
            <a:endParaRPr lang="en-US" sz="2100" dirty="0"/>
          </a:p>
        </p:txBody>
      </p:sp>
      <p:pic>
        <p:nvPicPr>
          <p:cNvPr id="80" name="Google Shape;80;p16">
            <a:extLst>
              <a:ext uri="{C183D7F6-B498-43B3-948B-1728B52AA6E4}">
                <adec:decorative xmlns:adec="http://schemas.microsoft.com/office/drawing/2017/decorative" val="1"/>
              </a:ext>
            </a:extLst>
          </p:cNvPr>
          <p:cNvPicPr preferRelativeResize="0"/>
          <p:nvPr/>
        </p:nvPicPr>
        <p:blipFill>
          <a:blip r:embed="rId3"/>
          <a:srcRect l="9496" r="17464" b="-2"/>
          <a:stretch>
            <a:fillRect/>
          </a:stretch>
        </p:blipFill>
        <p:spPr>
          <a:xfrm>
            <a:off x="5305334" y="1402261"/>
            <a:ext cx="3454523" cy="326350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1755321" y="91239"/>
            <a:ext cx="7150457" cy="542854"/>
          </a:xfrm>
          <a:prstGeom prst="rect">
            <a:avLst/>
          </a:prstGeom>
        </p:spPr>
        <p:txBody>
          <a:bodyPr spcFirstLastPara="1" wrap="square" lIns="91425" tIns="91425" rIns="91425" bIns="91425" anchor="t" anchorCtr="0">
            <a:normAutofit fontScale="90000"/>
          </a:bodyPr>
          <a:lstStyle/>
          <a:p>
            <a:pPr marL="0" lvl="0" indent="0" rtl="0">
              <a:spcBef>
                <a:spcPts val="0"/>
              </a:spcBef>
              <a:spcAft>
                <a:spcPts val="0"/>
              </a:spcAft>
              <a:buNone/>
            </a:pPr>
            <a:r>
              <a:rPr lang="en" b="1" dirty="0">
                <a:solidFill>
                  <a:schemeClr val="bg1"/>
                </a:solidFill>
              </a:rPr>
              <a:t>Trusting Family-Professional Partnerships Definition</a:t>
            </a:r>
            <a:endParaRPr b="1" dirty="0">
              <a:solidFill>
                <a:schemeClr val="bg1"/>
              </a:solidFill>
            </a:endParaRPr>
          </a:p>
        </p:txBody>
      </p:sp>
      <p:sp>
        <p:nvSpPr>
          <p:cNvPr id="86" name="Google Shape;86;p17"/>
          <p:cNvSpPr txBox="1">
            <a:spLocks noGrp="1"/>
          </p:cNvSpPr>
          <p:nvPr>
            <p:ph type="body" idx="1"/>
          </p:nvPr>
        </p:nvSpPr>
        <p:spPr>
          <a:xfrm>
            <a:off x="1755321" y="1156099"/>
            <a:ext cx="6854004" cy="3542375"/>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900" b="0" dirty="0">
                <a:solidFill>
                  <a:schemeClr val="bg1"/>
                </a:solidFill>
              </a:rPr>
              <a:t>An alliance in which families and professionals confidently build on each other’s word, judgment, and wise actions to increase benefits (educational, behavioral, social emotional, etc.) for their children and themselves.</a:t>
            </a:r>
            <a:endParaRPr sz="2900" b="0" dirty="0">
              <a:solidFill>
                <a:schemeClr val="bg1"/>
              </a:solidFill>
            </a:endParaRPr>
          </a:p>
          <a:p>
            <a:pPr marL="0" lvl="0" indent="0" algn="l" rtl="0">
              <a:spcBef>
                <a:spcPts val="1200"/>
              </a:spcBef>
              <a:spcAft>
                <a:spcPts val="0"/>
              </a:spcAft>
              <a:buNone/>
            </a:pPr>
            <a:endParaRPr dirty="0"/>
          </a:p>
          <a:p>
            <a:pPr marL="0" lvl="0" indent="0" algn="l" rtl="0">
              <a:spcBef>
                <a:spcPts val="1200"/>
              </a:spcBef>
              <a:spcAft>
                <a:spcPts val="1200"/>
              </a:spcAft>
              <a:buNone/>
            </a:pPr>
            <a:endParaRPr dirty="0"/>
          </a:p>
        </p:txBody>
      </p:sp>
      <p:pic>
        <p:nvPicPr>
          <p:cNvPr id="87" name="Google Shape;87;p1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104467" y="3742267"/>
            <a:ext cx="2727832" cy="140123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a:spLocks noGrp="1"/>
          </p:cNvSpPr>
          <p:nvPr>
            <p:ph type="title"/>
          </p:nvPr>
        </p:nvSpPr>
        <p:spPr>
          <a:xfrm>
            <a:off x="1608362" y="126370"/>
            <a:ext cx="7223936" cy="616332"/>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b="1" dirty="0">
                <a:solidFill>
                  <a:schemeClr val="bg1"/>
                </a:solidFill>
              </a:rPr>
              <a:t>Trusting Family-Professional Partnerships</a:t>
            </a:r>
            <a:endParaRPr b="1" dirty="0">
              <a:solidFill>
                <a:schemeClr val="bg1"/>
              </a:solidFill>
            </a:endParaRPr>
          </a:p>
          <a:p>
            <a:pPr marL="0" lvl="0" indent="0" algn="l" rtl="0">
              <a:spcBef>
                <a:spcPts val="0"/>
              </a:spcBef>
              <a:spcAft>
                <a:spcPts val="0"/>
              </a:spcAft>
              <a:buNone/>
            </a:pPr>
            <a:endParaRPr b="1" dirty="0"/>
          </a:p>
        </p:txBody>
      </p:sp>
      <p:sp>
        <p:nvSpPr>
          <p:cNvPr id="93" name="Google Shape;93;p18"/>
          <p:cNvSpPr txBox="1">
            <a:spLocks noGrp="1"/>
          </p:cNvSpPr>
          <p:nvPr>
            <p:ph type="body" idx="1"/>
          </p:nvPr>
        </p:nvSpPr>
        <p:spPr>
          <a:xfrm>
            <a:off x="1608362" y="1152475"/>
            <a:ext cx="7223937" cy="3386868"/>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00" dirty="0">
                <a:solidFill>
                  <a:schemeClr val="bg1"/>
                </a:solidFill>
              </a:rPr>
              <a:t>Trust occurs as a conscious effort. Families and professionals build trust and partnerships together.  </a:t>
            </a:r>
            <a:endParaRPr sz="2000" dirty="0">
              <a:solidFill>
                <a:schemeClr val="bg1"/>
              </a:solidFill>
            </a:endParaRPr>
          </a:p>
          <a:p>
            <a:pPr marL="0" lvl="0" indent="0" algn="l" rtl="0">
              <a:spcBef>
                <a:spcPts val="1200"/>
              </a:spcBef>
              <a:spcAft>
                <a:spcPts val="0"/>
              </a:spcAft>
              <a:buNone/>
            </a:pPr>
            <a:r>
              <a:rPr lang="en" sz="2000" dirty="0">
                <a:solidFill>
                  <a:schemeClr val="bg1"/>
                </a:solidFill>
              </a:rPr>
              <a:t>When deciding whether or not they can trust their team, families usually decide cognitively, affectively, and behaviorally (Forsyth, Adams, &amp; Hoy, 2011)</a:t>
            </a:r>
            <a:endParaRPr sz="2000" dirty="0">
              <a:solidFill>
                <a:schemeClr val="bg1"/>
              </a:solidFill>
            </a:endParaRPr>
          </a:p>
          <a:p>
            <a:pPr marL="457200" lvl="0" indent="0" algn="l" rtl="0">
              <a:spcBef>
                <a:spcPts val="1200"/>
              </a:spcBef>
              <a:spcAft>
                <a:spcPts val="1200"/>
              </a:spcAft>
              <a:buNone/>
            </a:pPr>
            <a:endParaRPr dirty="0"/>
          </a:p>
        </p:txBody>
      </p:sp>
      <p:pic>
        <p:nvPicPr>
          <p:cNvPr id="94" name="Google Shape;94;p1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645228" y="3616778"/>
            <a:ext cx="5429173" cy="125177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0"/>
          <p:cNvSpPr txBox="1">
            <a:spLocks noGrp="1"/>
          </p:cNvSpPr>
          <p:nvPr>
            <p:ph type="title"/>
          </p:nvPr>
        </p:nvSpPr>
        <p:spPr>
          <a:xfrm>
            <a:off x="1698171" y="187779"/>
            <a:ext cx="7134129" cy="829946"/>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b="1" dirty="0">
                <a:solidFill>
                  <a:schemeClr val="bg1"/>
                </a:solidFill>
              </a:rPr>
              <a:t>The Benefits of Family-Professional Partnership For Children</a:t>
            </a:r>
            <a:endParaRPr b="1" dirty="0">
              <a:solidFill>
                <a:schemeClr val="bg1"/>
              </a:solidFill>
            </a:endParaRPr>
          </a:p>
        </p:txBody>
      </p:sp>
      <p:sp>
        <p:nvSpPr>
          <p:cNvPr id="109" name="Google Shape;109;p20"/>
          <p:cNvSpPr txBox="1">
            <a:spLocks noGrp="1"/>
          </p:cNvSpPr>
          <p:nvPr>
            <p:ph type="body" idx="1"/>
          </p:nvPr>
        </p:nvSpPr>
        <p:spPr>
          <a:xfrm>
            <a:off x="1771650" y="1162949"/>
            <a:ext cx="7060650" cy="3271175"/>
          </a:xfrm>
          <a:prstGeom prst="rect">
            <a:avLst/>
          </a:prstGeom>
        </p:spPr>
        <p:txBody>
          <a:bodyPr spcFirstLastPara="1" wrap="square" lIns="91425" tIns="91425" rIns="91425" bIns="91425" anchor="t" anchorCtr="0">
            <a:normAutofit/>
          </a:bodyPr>
          <a:lstStyle/>
          <a:p>
            <a:pPr marL="49165" indent="0">
              <a:buClr>
                <a:schemeClr val="bg1"/>
              </a:buClr>
              <a:buSzPct val="100000"/>
              <a:buNone/>
            </a:pPr>
            <a:endParaRPr lang="en-US" sz="2400" dirty="0">
              <a:solidFill>
                <a:schemeClr val="bg1"/>
              </a:solidFill>
            </a:endParaRPr>
          </a:p>
          <a:p>
            <a:pPr marL="849265" lvl="1">
              <a:buClr>
                <a:schemeClr val="bg1"/>
              </a:buClr>
              <a:buSzPct val="100000"/>
              <a:buFont typeface="Arial" panose="020B0604020202020204" pitchFamily="34" charset="0"/>
              <a:buChar char="•"/>
            </a:pPr>
            <a:r>
              <a:rPr lang="en-US" dirty="0">
                <a:solidFill>
                  <a:schemeClr val="bg1"/>
                </a:solidFill>
              </a:rPr>
              <a:t>Greater academic achievement </a:t>
            </a:r>
          </a:p>
          <a:p>
            <a:pPr marL="849265" lvl="1">
              <a:buClr>
                <a:schemeClr val="bg1"/>
              </a:buClr>
              <a:buSzPct val="100000"/>
              <a:buFont typeface="Arial" panose="020B0604020202020204" pitchFamily="34" charset="0"/>
              <a:buChar char="•"/>
            </a:pPr>
            <a:r>
              <a:rPr lang="en-US" dirty="0">
                <a:solidFill>
                  <a:schemeClr val="bg1"/>
                </a:solidFill>
              </a:rPr>
              <a:t>Improved behavioral outcomes</a:t>
            </a:r>
          </a:p>
          <a:p>
            <a:pPr marL="849265" lvl="1">
              <a:buClr>
                <a:schemeClr val="bg1"/>
              </a:buClr>
              <a:buSzPct val="100000"/>
              <a:buFont typeface="Arial" panose="020B0604020202020204" pitchFamily="34" charset="0"/>
              <a:buChar char="•"/>
            </a:pPr>
            <a:r>
              <a:rPr lang="en-US" dirty="0">
                <a:solidFill>
                  <a:schemeClr val="bg1"/>
                </a:solidFill>
              </a:rPr>
              <a:t>More time spent in general education classrooms</a:t>
            </a:r>
          </a:p>
          <a:p>
            <a:pPr marL="0" lvl="0" indent="0" algn="l" rtl="0">
              <a:spcBef>
                <a:spcPts val="1200"/>
              </a:spcBef>
              <a:spcAft>
                <a:spcPts val="1200"/>
              </a:spcAft>
              <a:buNone/>
            </a:pPr>
            <a:endParaRPr dirty="0"/>
          </a:p>
        </p:txBody>
      </p:sp>
      <p:pic>
        <p:nvPicPr>
          <p:cNvPr id="111" name="Google Shape;111;p2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842667" y="2959898"/>
            <a:ext cx="2587402" cy="16194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D5F3E4AA-61D7-6145-7841-9104264F956D}"/>
            </a:ext>
          </a:extLst>
        </p:cNvPr>
        <p:cNvGrpSpPr/>
        <p:nvPr/>
      </p:nvGrpSpPr>
      <p:grpSpPr>
        <a:xfrm>
          <a:off x="0" y="0"/>
          <a:ext cx="0" cy="0"/>
          <a:chOff x="0" y="0"/>
          <a:chExt cx="0" cy="0"/>
        </a:xfrm>
      </p:grpSpPr>
      <p:sp>
        <p:nvSpPr>
          <p:cNvPr id="108" name="Google Shape;108;p20">
            <a:extLst>
              <a:ext uri="{FF2B5EF4-FFF2-40B4-BE49-F238E27FC236}">
                <a16:creationId xmlns:a16="http://schemas.microsoft.com/office/drawing/2014/main" id="{495FCE1C-26FE-150F-848D-A577C49C2C4F}"/>
              </a:ext>
            </a:extLst>
          </p:cNvPr>
          <p:cNvSpPr txBox="1">
            <a:spLocks noGrp="1"/>
          </p:cNvSpPr>
          <p:nvPr>
            <p:ph type="title"/>
          </p:nvPr>
        </p:nvSpPr>
        <p:spPr>
          <a:xfrm>
            <a:off x="1698171" y="187779"/>
            <a:ext cx="7134129" cy="829946"/>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b="1" dirty="0">
                <a:solidFill>
                  <a:schemeClr val="bg1"/>
                </a:solidFill>
              </a:rPr>
              <a:t>The Benefits of Family-Professional Partnerships</a:t>
            </a:r>
            <a:r>
              <a:rPr lang="en" dirty="0">
                <a:solidFill>
                  <a:schemeClr val="bg1"/>
                </a:solidFill>
              </a:rPr>
              <a:t> </a:t>
            </a:r>
            <a:endParaRPr b="1" dirty="0">
              <a:solidFill>
                <a:schemeClr val="bg1"/>
              </a:solidFill>
            </a:endParaRPr>
          </a:p>
        </p:txBody>
      </p:sp>
      <p:sp>
        <p:nvSpPr>
          <p:cNvPr id="109" name="Google Shape;109;p20">
            <a:extLst>
              <a:ext uri="{FF2B5EF4-FFF2-40B4-BE49-F238E27FC236}">
                <a16:creationId xmlns:a16="http://schemas.microsoft.com/office/drawing/2014/main" id="{CCBDAACB-951E-4E5B-0B8B-872B35EA43B8}"/>
              </a:ext>
            </a:extLst>
          </p:cNvPr>
          <p:cNvSpPr txBox="1">
            <a:spLocks noGrp="1"/>
          </p:cNvSpPr>
          <p:nvPr>
            <p:ph type="body" idx="1"/>
          </p:nvPr>
        </p:nvSpPr>
        <p:spPr>
          <a:xfrm>
            <a:off x="1771650" y="1162949"/>
            <a:ext cx="7060650" cy="3271175"/>
          </a:xfrm>
          <a:prstGeom prst="rect">
            <a:avLst/>
          </a:prstGeom>
        </p:spPr>
        <p:txBody>
          <a:bodyPr spcFirstLastPara="1" wrap="square" lIns="91425" tIns="91425" rIns="91425" bIns="91425" anchor="t" anchorCtr="0">
            <a:normAutofit/>
          </a:bodyPr>
          <a:lstStyle/>
          <a:p>
            <a:pPr marL="417465">
              <a:buClr>
                <a:schemeClr val="bg1"/>
              </a:buClr>
              <a:buSzPts val="2426"/>
              <a:buFont typeface="Arial" panose="020B0604020202020204" pitchFamily="34" charset="0"/>
              <a:buChar char="•"/>
            </a:pPr>
            <a:r>
              <a:rPr lang="en" sz="2400" dirty="0">
                <a:solidFill>
                  <a:schemeClr val="bg1"/>
                </a:solidFill>
              </a:rPr>
              <a:t>For families:</a:t>
            </a:r>
            <a:endParaRPr sz="2400" dirty="0">
              <a:solidFill>
                <a:schemeClr val="bg1"/>
              </a:solidFill>
            </a:endParaRPr>
          </a:p>
          <a:p>
            <a:pPr marL="900065" lvl="1" indent="-342900">
              <a:buClr>
                <a:schemeClr val="bg1"/>
              </a:buClr>
              <a:buSzPts val="2026"/>
              <a:buFont typeface="Arial" panose="020B0604020202020204" pitchFamily="34" charset="0"/>
              <a:buChar char="•"/>
            </a:pPr>
            <a:r>
              <a:rPr lang="en" dirty="0">
                <a:solidFill>
                  <a:schemeClr val="bg1"/>
                </a:solidFill>
              </a:rPr>
              <a:t>Reduction in family stress </a:t>
            </a:r>
            <a:endParaRPr dirty="0">
              <a:solidFill>
                <a:schemeClr val="bg1"/>
              </a:solidFill>
            </a:endParaRPr>
          </a:p>
          <a:p>
            <a:pPr marL="900065" lvl="1" indent="-342900">
              <a:buClr>
                <a:schemeClr val="bg1"/>
              </a:buClr>
              <a:buSzPts val="2026"/>
              <a:buFont typeface="Arial" panose="020B0604020202020204" pitchFamily="34" charset="0"/>
              <a:buChar char="•"/>
            </a:pPr>
            <a:r>
              <a:rPr lang="en" dirty="0">
                <a:solidFill>
                  <a:schemeClr val="bg1"/>
                </a:solidFill>
              </a:rPr>
              <a:t>Increase in family quality of life measures</a:t>
            </a:r>
            <a:endParaRPr dirty="0">
              <a:solidFill>
                <a:schemeClr val="bg1"/>
              </a:solidFill>
            </a:endParaRPr>
          </a:p>
          <a:p>
            <a:pPr marL="900065" lvl="1" indent="-342900">
              <a:buClr>
                <a:schemeClr val="bg1"/>
              </a:buClr>
              <a:buSzPts val="2026"/>
              <a:buFont typeface="Arial" panose="020B0604020202020204" pitchFamily="34" charset="0"/>
              <a:buChar char="•"/>
            </a:pPr>
            <a:r>
              <a:rPr lang="en" dirty="0">
                <a:solidFill>
                  <a:schemeClr val="bg1"/>
                </a:solidFill>
              </a:rPr>
              <a:t>Greater satisfaction with the school experience</a:t>
            </a:r>
            <a:endParaRPr dirty="0">
              <a:solidFill>
                <a:schemeClr val="bg1"/>
              </a:solidFill>
            </a:endParaRPr>
          </a:p>
          <a:p>
            <a:pPr marL="457200" lvl="0" indent="-382635" algn="l" rtl="0">
              <a:spcBef>
                <a:spcPts val="0"/>
              </a:spcBef>
              <a:spcAft>
                <a:spcPts val="0"/>
              </a:spcAft>
              <a:buClr>
                <a:schemeClr val="bg1"/>
              </a:buClr>
              <a:buSzPts val="2426"/>
              <a:buFont typeface="Arial" panose="020B0604020202020204" pitchFamily="34" charset="0"/>
              <a:buChar char="•"/>
            </a:pPr>
            <a:r>
              <a:rPr lang="en" sz="2400" dirty="0">
                <a:solidFill>
                  <a:schemeClr val="bg1"/>
                </a:solidFill>
              </a:rPr>
              <a:t>For professionals:</a:t>
            </a:r>
            <a:endParaRPr sz="2400" dirty="0">
              <a:solidFill>
                <a:schemeClr val="bg1"/>
              </a:solidFill>
            </a:endParaRPr>
          </a:p>
          <a:p>
            <a:pPr marL="914400" lvl="1" indent="-357235" algn="l" rtl="0">
              <a:spcBef>
                <a:spcPts val="0"/>
              </a:spcBef>
              <a:spcAft>
                <a:spcPts val="0"/>
              </a:spcAft>
              <a:buClr>
                <a:schemeClr val="bg1"/>
              </a:buClr>
              <a:buSzPts val="2026"/>
              <a:buFont typeface="Arial" panose="020B0604020202020204" pitchFamily="34" charset="0"/>
              <a:buChar char="•"/>
            </a:pPr>
            <a:r>
              <a:rPr lang="en" dirty="0">
                <a:solidFill>
                  <a:schemeClr val="bg1"/>
                </a:solidFill>
              </a:rPr>
              <a:t>Positive, productive, collaborative experiences </a:t>
            </a:r>
            <a:endParaRPr dirty="0">
              <a:solidFill>
                <a:schemeClr val="bg1"/>
              </a:solidFill>
            </a:endParaRPr>
          </a:p>
          <a:p>
            <a:pPr marL="0" lvl="0" indent="0" algn="l" rtl="0">
              <a:spcBef>
                <a:spcPts val="1200"/>
              </a:spcBef>
              <a:spcAft>
                <a:spcPts val="1200"/>
              </a:spcAft>
              <a:buNone/>
            </a:pPr>
            <a:endParaRPr dirty="0"/>
          </a:p>
        </p:txBody>
      </p:sp>
    </p:spTree>
    <p:extLst>
      <p:ext uri="{BB962C8B-B14F-4D97-AF65-F5344CB8AC3E}">
        <p14:creationId xmlns:p14="http://schemas.microsoft.com/office/powerpoint/2010/main" val="3014512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1"/>
          <p:cNvSpPr txBox="1">
            <a:spLocks noGrp="1"/>
          </p:cNvSpPr>
          <p:nvPr>
            <p:ph type="title"/>
          </p:nvPr>
        </p:nvSpPr>
        <p:spPr>
          <a:xfrm>
            <a:off x="1510145" y="136750"/>
            <a:ext cx="7342909" cy="994172"/>
          </a:xfrm>
        </p:spPr>
        <p:txBody>
          <a:bodyPr spcFirstLastPara="1" vert="horz" lIns="91440" tIns="45720" rIns="91440" bIns="45720" rtlCol="0" anchor="ctr" anchorCtr="0">
            <a:normAutofit/>
          </a:bodyPr>
          <a:lstStyle/>
          <a:p>
            <a:pPr marL="0" lvl="0" indent="0" algn="ctr">
              <a:spcAft>
                <a:spcPts val="0"/>
              </a:spcAft>
              <a:buSzPts val="990"/>
            </a:pPr>
            <a:r>
              <a:rPr lang="en-US" sz="3000" b="1" kern="1200" dirty="0">
                <a:latin typeface="+mj-lt"/>
                <a:ea typeface="+mj-ea"/>
                <a:cs typeface="+mj-cs"/>
              </a:rPr>
              <a:t>Laws, Policies &amp; Professional Standards Guiding FPP</a:t>
            </a:r>
          </a:p>
        </p:txBody>
      </p:sp>
      <p:sp>
        <p:nvSpPr>
          <p:cNvPr id="118" name="Google Shape;118;p21"/>
          <p:cNvSpPr txBox="1"/>
          <p:nvPr/>
        </p:nvSpPr>
        <p:spPr>
          <a:xfrm>
            <a:off x="1596956" y="1402261"/>
            <a:ext cx="3313096" cy="3474898"/>
          </a:xfrm>
          <a:prstGeom prst="rect">
            <a:avLst/>
          </a:prstGeom>
        </p:spPr>
        <p:txBody>
          <a:bodyPr spcFirstLastPara="1" vert="horz" lIns="91440" tIns="45720" rIns="91440" bIns="45720" rtlCol="0" anchorCtr="0">
            <a:normAutofit/>
          </a:bodyPr>
          <a:lstStyle/>
          <a:p>
            <a:pPr marL="171450" lvl="0" indent="-171450" defTabSz="685800">
              <a:lnSpc>
                <a:spcPct val="90000"/>
              </a:lnSpc>
              <a:spcBef>
                <a:spcPts val="750"/>
              </a:spcBef>
              <a:spcAft>
                <a:spcPts val="0"/>
              </a:spcAft>
              <a:buFont typeface="Arial" panose="020B0604020202020204" pitchFamily="34" charset="0"/>
              <a:buChar char="•"/>
            </a:pPr>
            <a:r>
              <a:rPr lang="en-US" sz="2700" dirty="0">
                <a:solidFill>
                  <a:schemeClr val="bg1"/>
                </a:solidFill>
              </a:rPr>
              <a:t>Head Start’s Parent, Family &amp; Community Engagement (PFCE) Framework</a:t>
            </a:r>
          </a:p>
        </p:txBody>
      </p:sp>
      <p:pic>
        <p:nvPicPr>
          <p:cNvPr id="119" name="Google Shape;119;p21" descr="A chart of relationships showing how positive and goal-oriented relationships along with cultural and linguistic responsiveness creates a positive impact on Program foundations, Program Impact Areas, Family Outcomes, and Child Outcomes. "/>
          <p:cNvPicPr preferRelativeResize="0"/>
          <p:nvPr/>
        </p:nvPicPr>
        <p:blipFill>
          <a:blip r:embed="rId3"/>
          <a:stretch>
            <a:fillRect/>
          </a:stretch>
        </p:blipFill>
        <p:spPr>
          <a:xfrm>
            <a:off x="4947830" y="1130922"/>
            <a:ext cx="3905224" cy="3474898"/>
          </a:xfrm>
          <a:prstGeom prst="rect">
            <a:avLst/>
          </a:prstGeom>
          <a:noFill/>
          <a:ln>
            <a:noFill/>
          </a:ln>
        </p:spPr>
      </p:pic>
    </p:spTree>
  </p:cSld>
  <p:clrMapOvr>
    <a:masterClrMapping/>
  </p:clrMapOvr>
</p:sld>
</file>

<file path=ppt/theme/theme1.xml><?xml version="1.0" encoding="utf-8"?>
<a:theme xmlns:a="http://schemas.openxmlformats.org/drawingml/2006/main" name="Master Slides 2">
  <a:themeElements>
    <a:clrScheme name="Custom 2">
      <a:dk1>
        <a:srgbClr val="000000"/>
      </a:dk1>
      <a:lt1>
        <a:srgbClr val="FFFFFF"/>
      </a:lt1>
      <a:dk2>
        <a:srgbClr val="1D4261"/>
      </a:dk2>
      <a:lt2>
        <a:srgbClr val="4796B9"/>
      </a:lt2>
      <a:accent1>
        <a:srgbClr val="275B84"/>
      </a:accent1>
      <a:accent2>
        <a:srgbClr val="931E30"/>
      </a:accent2>
      <a:accent3>
        <a:srgbClr val="B58B41"/>
      </a:accent3>
      <a:accent4>
        <a:srgbClr val="BE253E"/>
      </a:accent4>
      <a:accent5>
        <a:srgbClr val="B58B41"/>
      </a:accent5>
      <a:accent6>
        <a:srgbClr val="EBEBEB"/>
      </a:accent6>
      <a:hlink>
        <a:srgbClr val="EDFB69"/>
      </a:hlink>
      <a:folHlink>
        <a:srgbClr val="2414F8"/>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E45D93EE09FE48B755B103E8699EE0" ma:contentTypeVersion="20" ma:contentTypeDescription="Create a new document." ma:contentTypeScope="" ma:versionID="805ba7d55169f0f14b383f020274b321">
  <xsd:schema xmlns:xsd="http://www.w3.org/2001/XMLSchema" xmlns:xs="http://www.w3.org/2001/XMLSchema" xmlns:p="http://schemas.microsoft.com/office/2006/metadata/properties" xmlns:ns2="db903174-bb1c-4609-9d70-465268ead536" xmlns:ns3="d0cbbd92-a969-402e-8621-447322a11182" targetNamespace="http://schemas.microsoft.com/office/2006/metadata/properties" ma:root="true" ma:fieldsID="38c128f37e5add975387cf726827ace0" ns2:_="" ns3:_="">
    <xsd:import namespace="db903174-bb1c-4609-9d70-465268ead536"/>
    <xsd:import namespace="d0cbbd92-a969-402e-8621-447322a1118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element ref="ns3:TaxCatchAll" minOccurs="0"/>
                <xsd:element ref="ns2:MediaServiceObjectDetectorVersions" minOccurs="0"/>
                <xsd:element ref="ns2:MediaServiceSearchProperties"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903174-bb1c-4609-9d70-465268ead5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c01aec00-7e9a-46c6-9b57-74fbf105366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0cbbd92-a969-402e-8621-447322a11182"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948b6dc5-7623-4a1d-a01d-748b8cf9f295}" ma:internalName="TaxCatchAll" ma:showField="CatchAllData" ma:web="d0cbbd92-a969-402e-8621-447322a111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b903174-bb1c-4609-9d70-465268ead536">
      <Terms xmlns="http://schemas.microsoft.com/office/infopath/2007/PartnerControls"/>
    </lcf76f155ced4ddcb4097134ff3c332f>
    <TaxCatchAll xmlns="d0cbbd92-a969-402e-8621-447322a11182" xsi:nil="true"/>
  </documentManagement>
</p:properties>
</file>

<file path=customXml/itemProps1.xml><?xml version="1.0" encoding="utf-8"?>
<ds:datastoreItem xmlns:ds="http://schemas.openxmlformats.org/officeDocument/2006/customXml" ds:itemID="{A70FD3F7-A776-4D97-AE21-4E5A86EE3BD8}"/>
</file>

<file path=customXml/itemProps2.xml><?xml version="1.0" encoding="utf-8"?>
<ds:datastoreItem xmlns:ds="http://schemas.openxmlformats.org/officeDocument/2006/customXml" ds:itemID="{A09CB14C-E8A6-48C7-B2A0-F8EDF40B2D91}"/>
</file>

<file path=customXml/itemProps3.xml><?xml version="1.0" encoding="utf-8"?>
<ds:datastoreItem xmlns:ds="http://schemas.openxmlformats.org/officeDocument/2006/customXml" ds:itemID="{58EB1252-BBDA-4170-96B4-9B22E8FF6373}"/>
</file>

<file path=docProps/app.xml><?xml version="1.0" encoding="utf-8"?>
<Properties xmlns="http://schemas.openxmlformats.org/officeDocument/2006/extended-properties" xmlns:vt="http://schemas.openxmlformats.org/officeDocument/2006/docPropsVTypes">
  <Template>Master Slides 2</Template>
  <TotalTime>7369</TotalTime>
  <Words>2089</Words>
  <Application>Microsoft Macintosh PowerPoint</Application>
  <PresentationFormat>On-screen Show (16:9)</PresentationFormat>
  <Paragraphs>217</Paragraphs>
  <Slides>32</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Aptos</vt:lpstr>
      <vt:lpstr>Arial</vt:lpstr>
      <vt:lpstr>Merriweather</vt:lpstr>
      <vt:lpstr>Aptos Display</vt:lpstr>
      <vt:lpstr>Verdana</vt:lpstr>
      <vt:lpstr>Master Slides 2</vt:lpstr>
      <vt:lpstr>Building Family-Professional Partnerships Using the Sunshine Model: The PEPTI Project</vt:lpstr>
      <vt:lpstr>Welcome &amp; Introductions</vt:lpstr>
      <vt:lpstr>About the PEPTI project Focused on personnel development in early intervention, early education, and transition services  Supported by a State Personnel Development Grant from the Office of Special Education Programs  </vt:lpstr>
      <vt:lpstr>Today’s Agenda</vt:lpstr>
      <vt:lpstr>Trusting Family-Professional Partnerships Definition</vt:lpstr>
      <vt:lpstr>Trusting Family-Professional Partnerships </vt:lpstr>
      <vt:lpstr>The Benefits of Family-Professional Partnership For Children</vt:lpstr>
      <vt:lpstr>The Benefits of Family-Professional Partnerships </vt:lpstr>
      <vt:lpstr>Laws, Policies &amp; Professional Standards Guiding FPP</vt:lpstr>
      <vt:lpstr>Laws, Policies &amp; Professional Standards (continued)</vt:lpstr>
      <vt:lpstr>Laws, Policies &amp; Professional Standards  (IDEA) </vt:lpstr>
      <vt:lpstr>Laws, Policies &amp; Professional Standards  (Policy Statement) </vt:lpstr>
      <vt:lpstr>Laws, Policies &amp; Professional Standards  (Policy Statement continued) </vt:lpstr>
      <vt:lpstr>The Sunshine Model of Trusting Family Professional Partnership</vt:lpstr>
      <vt:lpstr>Sunshine Model</vt:lpstr>
      <vt:lpstr>Sunshine Model Core Dimensions &amp; Indicators:</vt:lpstr>
      <vt:lpstr>Sunshine Model Core Dimensions &amp; Indicators: Communication</vt:lpstr>
      <vt:lpstr>Sunshine Model Core Dimensions &amp; Indicators: Equity </vt:lpstr>
      <vt:lpstr>Sunshine Model Core Dimensions &amp; Indicators: Respect </vt:lpstr>
      <vt:lpstr>Sunshine Model Core Dimensions &amp; Indicators: Advocacy </vt:lpstr>
      <vt:lpstr>Sunshine Model Core Dimensions &amp; Indicators: Commitment</vt:lpstr>
      <vt:lpstr>Sunshine Model Core Dimensions &amp; Indicators: Commitment                               Indicators/Strategies:</vt:lpstr>
      <vt:lpstr>Reflect &amp; Connect</vt:lpstr>
      <vt:lpstr>Core Dimensions Activity: Share Out</vt:lpstr>
      <vt:lpstr>Sunshine Model: The Rays</vt:lpstr>
      <vt:lpstr>Reflect (On your own)</vt:lpstr>
      <vt:lpstr>Connect (With a partner)</vt:lpstr>
      <vt:lpstr>Volunteers to Share Out?</vt:lpstr>
      <vt:lpstr>PEPTI Sunshine Model Activities In Spring 2024, PEPTI offered a Professional Learning Series (PLS) on the Sunshine Model for Family Resource Center Staff. Following the PLS, participants were invited to join a Community of Practice to dig deeper into the model. </vt:lpstr>
      <vt:lpstr>PEPTI Sunshine Model Activities in 25-26</vt:lpstr>
      <vt:lpstr>Resources</vt:lpstr>
      <vt:lpstr>Questions &amp;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Family-Professional Partnerships Using the Sunshine Model: The PEPTI Project</dc:title>
  <dc:creator>Sarah Thompson</dc:creator>
  <cp:lastModifiedBy>Natalie R. Holdren</cp:lastModifiedBy>
  <cp:revision>11</cp:revision>
  <dcterms:modified xsi:type="dcterms:W3CDTF">2025-09-11T15:08:00Z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0x01010090E45D93EE09FE48B755B103E8699EE0</vt:lpwstr>
  </property>
</Properties>
</file>