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handoutMasterIdLst>
    <p:handoutMasterId r:id="rId35"/>
  </p:handoutMasterIdLst>
  <p:sldIdLst>
    <p:sldId id="289" r:id="rId5"/>
    <p:sldId id="293" r:id="rId6"/>
    <p:sldId id="294" r:id="rId7"/>
    <p:sldId id="308" r:id="rId8"/>
    <p:sldId id="286" r:id="rId9"/>
    <p:sldId id="305" r:id="rId10"/>
    <p:sldId id="307" r:id="rId11"/>
    <p:sldId id="310" r:id="rId12"/>
    <p:sldId id="311" r:id="rId13"/>
    <p:sldId id="323" r:id="rId14"/>
    <p:sldId id="324" r:id="rId15"/>
    <p:sldId id="325" r:id="rId16"/>
    <p:sldId id="297" r:id="rId17"/>
    <p:sldId id="309" r:id="rId18"/>
    <p:sldId id="313" r:id="rId19"/>
    <p:sldId id="320" r:id="rId20"/>
    <p:sldId id="321" r:id="rId21"/>
    <p:sldId id="314" r:id="rId22"/>
    <p:sldId id="317" r:id="rId23"/>
    <p:sldId id="315" r:id="rId24"/>
    <p:sldId id="318" r:id="rId25"/>
    <p:sldId id="319" r:id="rId26"/>
    <p:sldId id="322" r:id="rId27"/>
    <p:sldId id="326" r:id="rId28"/>
    <p:sldId id="327" r:id="rId29"/>
    <p:sldId id="328" r:id="rId30"/>
    <p:sldId id="303" r:id="rId31"/>
    <p:sldId id="329"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a:srgbClr val="0160A1"/>
    <a:srgbClr val="014675"/>
    <a:srgbClr val="015995"/>
    <a:srgbClr val="014B7D"/>
    <a:srgbClr val="C0CEFA"/>
    <a:srgbClr val="01426F"/>
    <a:srgbClr val="014573"/>
    <a:srgbClr val="013C65"/>
    <a:srgbClr val="666666"/>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040" autoAdjust="0"/>
  </p:normalViewPr>
  <p:slideViewPr>
    <p:cSldViewPr snapToGrid="0">
      <p:cViewPr varScale="1">
        <p:scale>
          <a:sx n="95" d="100"/>
          <a:sy n="95" d="100"/>
        </p:scale>
        <p:origin x="1194" y="84"/>
      </p:cViewPr>
      <p:guideLst>
        <p:guide pos="3840"/>
        <p:guide orient="horz" pos="2160"/>
      </p:guideLst>
    </p:cSldViewPr>
  </p:slideViewPr>
  <p:outlineViewPr>
    <p:cViewPr>
      <p:scale>
        <a:sx n="33" d="100"/>
        <a:sy n="33" d="100"/>
      </p:scale>
      <p:origin x="0" y="-984"/>
    </p:cViewPr>
  </p:outlin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Olivier" userId="71ecf66a-d534-4766-b928-cf6c4e00e101" providerId="ADAL" clId="{ECABF505-D7CD-45AF-8FF8-737A8DDB08C8}"/>
    <pc:docChg chg="undo custSel delSld modSld">
      <pc:chgData name="Heather Olivier" userId="71ecf66a-d534-4766-b928-cf6c4e00e101" providerId="ADAL" clId="{ECABF505-D7CD-45AF-8FF8-737A8DDB08C8}" dt="2025-09-24T21:36:34.592" v="27" actId="20577"/>
      <pc:docMkLst>
        <pc:docMk/>
      </pc:docMkLst>
      <pc:sldChg chg="del">
        <pc:chgData name="Heather Olivier" userId="71ecf66a-d534-4766-b928-cf6c4e00e101" providerId="ADAL" clId="{ECABF505-D7CD-45AF-8FF8-737A8DDB08C8}" dt="2025-09-24T21:25:00.931" v="0" actId="2696"/>
        <pc:sldMkLst>
          <pc:docMk/>
          <pc:sldMk cId="2120481518" sldId="312"/>
        </pc:sldMkLst>
      </pc:sldChg>
      <pc:sldChg chg="modSp mod">
        <pc:chgData name="Heather Olivier" userId="71ecf66a-d534-4766-b928-cf6c4e00e101" providerId="ADAL" clId="{ECABF505-D7CD-45AF-8FF8-737A8DDB08C8}" dt="2025-09-24T21:35:04.630" v="21" actId="20577"/>
        <pc:sldMkLst>
          <pc:docMk/>
          <pc:sldMk cId="1912117119" sldId="323"/>
        </pc:sldMkLst>
        <pc:spChg chg="mod">
          <ac:chgData name="Heather Olivier" userId="71ecf66a-d534-4766-b928-cf6c4e00e101" providerId="ADAL" clId="{ECABF505-D7CD-45AF-8FF8-737A8DDB08C8}" dt="2025-09-24T21:35:04.630" v="21" actId="20577"/>
          <ac:spMkLst>
            <pc:docMk/>
            <pc:sldMk cId="1912117119" sldId="323"/>
            <ac:spMk id="13" creationId="{90D4660A-79A6-BF9C-E848-D88287090668}"/>
          </ac:spMkLst>
        </pc:spChg>
      </pc:sldChg>
      <pc:sldChg chg="modSp mod">
        <pc:chgData name="Heather Olivier" userId="71ecf66a-d534-4766-b928-cf6c4e00e101" providerId="ADAL" clId="{ECABF505-D7CD-45AF-8FF8-737A8DDB08C8}" dt="2025-09-24T21:36:03.442" v="24" actId="2711"/>
        <pc:sldMkLst>
          <pc:docMk/>
          <pc:sldMk cId="1764559622" sldId="324"/>
        </pc:sldMkLst>
        <pc:spChg chg="mod">
          <ac:chgData name="Heather Olivier" userId="71ecf66a-d534-4766-b928-cf6c4e00e101" providerId="ADAL" clId="{ECABF505-D7CD-45AF-8FF8-737A8DDB08C8}" dt="2025-09-24T21:35:36.441" v="22" actId="20577"/>
          <ac:spMkLst>
            <pc:docMk/>
            <pc:sldMk cId="1764559622" sldId="324"/>
            <ac:spMk id="11" creationId="{7979E97B-61CB-E5AA-BFB2-A3CF6BB83BC5}"/>
          </ac:spMkLst>
        </pc:spChg>
        <pc:spChg chg="mod">
          <ac:chgData name="Heather Olivier" userId="71ecf66a-d534-4766-b928-cf6c4e00e101" providerId="ADAL" clId="{ECABF505-D7CD-45AF-8FF8-737A8DDB08C8}" dt="2025-09-24T21:36:03.442" v="24" actId="2711"/>
          <ac:spMkLst>
            <pc:docMk/>
            <pc:sldMk cId="1764559622" sldId="324"/>
            <ac:spMk id="13" creationId="{9C797C63-976F-68B0-7F91-10527B6BB218}"/>
          </ac:spMkLst>
        </pc:spChg>
      </pc:sldChg>
      <pc:sldChg chg="modSp mod">
        <pc:chgData name="Heather Olivier" userId="71ecf66a-d534-4766-b928-cf6c4e00e101" providerId="ADAL" clId="{ECABF505-D7CD-45AF-8FF8-737A8DDB08C8}" dt="2025-09-24T21:36:34.592" v="27" actId="20577"/>
        <pc:sldMkLst>
          <pc:docMk/>
          <pc:sldMk cId="3973129586" sldId="325"/>
        </pc:sldMkLst>
        <pc:spChg chg="mod">
          <ac:chgData name="Heather Olivier" userId="71ecf66a-d534-4766-b928-cf6c4e00e101" providerId="ADAL" clId="{ECABF505-D7CD-45AF-8FF8-737A8DDB08C8}" dt="2025-09-24T21:36:34.592" v="27" actId="20577"/>
          <ac:spMkLst>
            <pc:docMk/>
            <pc:sldMk cId="3973129586" sldId="325"/>
            <ac:spMk id="11" creationId="{816898E3-7B2D-8219-3713-36CD43B5A81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16046222769986385"/>
          <c:w val="0.9770833333333333"/>
          <c:h val="0.58833714124825431"/>
        </c:manualLayout>
      </c:layout>
      <c:barChart>
        <c:barDir val="col"/>
        <c:grouping val="clustered"/>
        <c:varyColors val="0"/>
        <c:ser>
          <c:idx val="0"/>
          <c:order val="0"/>
          <c:tx>
            <c:strRef>
              <c:f>Sheet1!$B$1</c:f>
              <c:strCache>
                <c:ptCount val="1"/>
                <c:pt idx="0">
                  <c:v>108th Congress (2004)</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Black</c:v>
                </c:pt>
                <c:pt idx="2">
                  <c:v>Hispanic/Latino</c:v>
                </c:pt>
                <c:pt idx="3">
                  <c:v>Asian or Pacific Islander</c:v>
                </c:pt>
                <c:pt idx="4">
                  <c:v>Native American or Alaska Native</c:v>
                </c:pt>
                <c:pt idx="5">
                  <c:v>Two or More Races</c:v>
                </c:pt>
              </c:strCache>
            </c:strRef>
          </c:cat>
          <c:val>
            <c:numRef>
              <c:f>Sheet1!$B$2:$B$7</c:f>
              <c:numCache>
                <c:formatCode>General</c:formatCode>
                <c:ptCount val="6"/>
                <c:pt idx="0">
                  <c:v>88</c:v>
                </c:pt>
                <c:pt idx="1">
                  <c:v>7</c:v>
                </c:pt>
                <c:pt idx="2">
                  <c:v>4</c:v>
                </c:pt>
                <c:pt idx="3">
                  <c:v>1</c:v>
                </c:pt>
                <c:pt idx="4">
                  <c:v>0</c:v>
                </c:pt>
                <c:pt idx="5">
                  <c:v>0</c:v>
                </c:pt>
              </c:numCache>
            </c:numRef>
          </c:val>
          <c:extLst>
            <c:ext xmlns:c16="http://schemas.microsoft.com/office/drawing/2014/chart" uri="{C3380CC4-5D6E-409C-BE32-E72D297353CC}">
              <c16:uniqueId val="{00000000-3ABE-449C-BA29-237163E68001}"/>
            </c:ext>
          </c:extLst>
        </c:ser>
        <c:ser>
          <c:idx val="1"/>
          <c:order val="1"/>
          <c:tx>
            <c:strRef>
              <c:f>Sheet1!$C$1</c:f>
              <c:strCache>
                <c:ptCount val="1"/>
                <c:pt idx="0">
                  <c:v>Educators (2020)</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Black</c:v>
                </c:pt>
                <c:pt idx="2">
                  <c:v>Hispanic/Latino</c:v>
                </c:pt>
                <c:pt idx="3">
                  <c:v>Asian or Pacific Islander</c:v>
                </c:pt>
                <c:pt idx="4">
                  <c:v>Native American or Alaska Native</c:v>
                </c:pt>
                <c:pt idx="5">
                  <c:v>Two or More Races</c:v>
                </c:pt>
              </c:strCache>
            </c:strRef>
          </c:cat>
          <c:val>
            <c:numRef>
              <c:f>Sheet1!$C$2:$C$7</c:f>
              <c:numCache>
                <c:formatCode>General</c:formatCode>
                <c:ptCount val="6"/>
                <c:pt idx="0">
                  <c:v>80</c:v>
                </c:pt>
                <c:pt idx="1">
                  <c:v>7</c:v>
                </c:pt>
                <c:pt idx="2">
                  <c:v>9</c:v>
                </c:pt>
                <c:pt idx="3">
                  <c:v>0</c:v>
                </c:pt>
                <c:pt idx="4">
                  <c:v>1</c:v>
                </c:pt>
                <c:pt idx="5">
                  <c:v>2</c:v>
                </c:pt>
              </c:numCache>
            </c:numRef>
          </c:val>
          <c:extLst>
            <c:ext xmlns:c16="http://schemas.microsoft.com/office/drawing/2014/chart" uri="{C3380CC4-5D6E-409C-BE32-E72D297353CC}">
              <c16:uniqueId val="{00000001-3ABE-449C-BA29-237163E68001}"/>
            </c:ext>
          </c:extLst>
        </c:ser>
        <c:ser>
          <c:idx val="2"/>
          <c:order val="2"/>
          <c:tx>
            <c:strRef>
              <c:f>Sheet1!$D$1</c:f>
              <c:strCache>
                <c:ptCount val="1"/>
                <c:pt idx="0">
                  <c:v>Eligible Students Ages 3 – 21 (2020)</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Black</c:v>
                </c:pt>
                <c:pt idx="2">
                  <c:v>Hispanic/Latino</c:v>
                </c:pt>
                <c:pt idx="3">
                  <c:v>Asian or Pacific Islander</c:v>
                </c:pt>
                <c:pt idx="4">
                  <c:v>Native American or Alaska Native</c:v>
                </c:pt>
                <c:pt idx="5">
                  <c:v>Two or More Races</c:v>
                </c:pt>
              </c:strCache>
            </c:strRef>
          </c:cat>
          <c:val>
            <c:numRef>
              <c:f>Sheet1!$D$2:$D$7</c:f>
              <c:numCache>
                <c:formatCode>General</c:formatCode>
                <c:ptCount val="6"/>
                <c:pt idx="0">
                  <c:v>16</c:v>
                </c:pt>
                <c:pt idx="1">
                  <c:v>18</c:v>
                </c:pt>
                <c:pt idx="2">
                  <c:v>14</c:v>
                </c:pt>
                <c:pt idx="3">
                  <c:v>18</c:v>
                </c:pt>
                <c:pt idx="4">
                  <c:v>19</c:v>
                </c:pt>
                <c:pt idx="5">
                  <c:v>15</c:v>
                </c:pt>
              </c:numCache>
            </c:numRef>
          </c:val>
          <c:extLst>
            <c:ext xmlns:c16="http://schemas.microsoft.com/office/drawing/2014/chart" uri="{C3380CC4-5D6E-409C-BE32-E72D297353CC}">
              <c16:uniqueId val="{00000002-3ABE-449C-BA29-237163E68001}"/>
            </c:ext>
          </c:extLst>
        </c:ser>
        <c:dLbls>
          <c:dLblPos val="outEnd"/>
          <c:showLegendKey val="0"/>
          <c:showVal val="1"/>
          <c:showCatName val="0"/>
          <c:showSerName val="0"/>
          <c:showPercent val="0"/>
          <c:showBubbleSize val="0"/>
        </c:dLbls>
        <c:gapWidth val="219"/>
        <c:overlap val="-27"/>
        <c:axId val="631639192"/>
        <c:axId val="631639552"/>
      </c:barChart>
      <c:catAx>
        <c:axId val="631639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631639552"/>
        <c:crosses val="autoZero"/>
        <c:auto val="1"/>
        <c:lblAlgn val="ctr"/>
        <c:lblOffset val="100"/>
        <c:noMultiLvlLbl val="0"/>
      </c:catAx>
      <c:valAx>
        <c:axId val="63163955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631639192"/>
        <c:crosses val="autoZero"/>
        <c:crossBetween val="between"/>
      </c:valAx>
      <c:spPr>
        <a:noFill/>
        <a:ln>
          <a:noFill/>
        </a:ln>
        <a:effectLst/>
      </c:spPr>
    </c:plotArea>
    <c:legend>
      <c:legendPos val="b"/>
      <c:layout>
        <c:manualLayout>
          <c:xMode val="edge"/>
          <c:yMode val="edge"/>
          <c:x val="3.8954806430446187E-2"/>
          <c:y val="0.8067198295907223"/>
          <c:w val="0.94624491232074248"/>
          <c:h val="7.365596513072530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solidFill>
            <a:schemeClr val="bg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0CD203-8C31-4968-BA4C-FE3C94522F2C}" type="doc">
      <dgm:prSet loTypeId="urn:microsoft.com/office/officeart/2005/8/layout/hierarchy3" loCatId="list" qsTypeId="urn:microsoft.com/office/officeart/2005/8/quickstyle/simple5" qsCatId="simple" csTypeId="urn:microsoft.com/office/officeart/2005/8/colors/accent1_2" csCatId="accent1" phldr="1"/>
      <dgm:spPr/>
      <dgm:t>
        <a:bodyPr/>
        <a:lstStyle/>
        <a:p>
          <a:endParaRPr lang="en-US"/>
        </a:p>
      </dgm:t>
    </dgm:pt>
    <dgm:pt modelId="{9A45851D-7EFD-4C33-916D-3ADB2336A188}">
      <dgm:prSet custT="1"/>
      <dgm:spPr/>
      <dgm:t>
        <a:bodyPr/>
        <a:lstStyle/>
        <a:p>
          <a:r>
            <a:rPr lang="en-US" sz="2800" b="1" dirty="0">
              <a:latin typeface="+mj-lt"/>
            </a:rPr>
            <a:t>Explore Barriers</a:t>
          </a:r>
        </a:p>
      </dgm:t>
    </dgm:pt>
    <dgm:pt modelId="{905950A9-7AF4-4DC0-9E20-E0A046C9B1E0}" type="parTrans" cxnId="{0D96E06D-E87C-462D-B81B-D612C4134CC0}">
      <dgm:prSet/>
      <dgm:spPr/>
      <dgm:t>
        <a:bodyPr/>
        <a:lstStyle/>
        <a:p>
          <a:endParaRPr lang="en-US" sz="2800" b="1">
            <a:latin typeface="+mj-lt"/>
          </a:endParaRPr>
        </a:p>
      </dgm:t>
    </dgm:pt>
    <dgm:pt modelId="{DDF48FB8-52D6-4CEC-89E0-2EFF2B64C26C}" type="sibTrans" cxnId="{0D96E06D-E87C-462D-B81B-D612C4134CC0}">
      <dgm:prSet/>
      <dgm:spPr/>
      <dgm:t>
        <a:bodyPr/>
        <a:lstStyle/>
        <a:p>
          <a:endParaRPr lang="en-US" sz="2800" b="1">
            <a:latin typeface="+mj-lt"/>
          </a:endParaRPr>
        </a:p>
      </dgm:t>
    </dgm:pt>
    <dgm:pt modelId="{2712E08B-E6B6-4D7F-9638-E10F812B397A}">
      <dgm:prSet custT="1"/>
      <dgm:spPr/>
      <dgm:t>
        <a:bodyPr/>
        <a:lstStyle/>
        <a:p>
          <a:r>
            <a:rPr lang="en-US" sz="2800" b="1" dirty="0">
              <a:latin typeface="+mj-lt"/>
            </a:rPr>
            <a:t>Review Research &amp; Results</a:t>
          </a:r>
        </a:p>
      </dgm:t>
    </dgm:pt>
    <dgm:pt modelId="{93D5F2E7-FEBE-45EA-AF8F-33279F38C995}" type="parTrans" cxnId="{873AAB28-8FCF-47CE-9F39-3D563A763940}">
      <dgm:prSet/>
      <dgm:spPr/>
      <dgm:t>
        <a:bodyPr/>
        <a:lstStyle/>
        <a:p>
          <a:endParaRPr lang="en-US" sz="2800" b="1">
            <a:latin typeface="+mj-lt"/>
          </a:endParaRPr>
        </a:p>
      </dgm:t>
    </dgm:pt>
    <dgm:pt modelId="{4C0E77FF-A60A-4530-B14E-FB109D8F0F09}" type="sibTrans" cxnId="{873AAB28-8FCF-47CE-9F39-3D563A763940}">
      <dgm:prSet/>
      <dgm:spPr/>
      <dgm:t>
        <a:bodyPr/>
        <a:lstStyle/>
        <a:p>
          <a:endParaRPr lang="en-US" sz="2800" b="1">
            <a:latin typeface="+mj-lt"/>
          </a:endParaRPr>
        </a:p>
      </dgm:t>
    </dgm:pt>
    <dgm:pt modelId="{5F0A31C9-9AE4-457A-8526-0455F30FD512}">
      <dgm:prSet custT="1"/>
      <dgm:spPr/>
      <dgm:t>
        <a:bodyPr/>
        <a:lstStyle/>
        <a:p>
          <a:r>
            <a:rPr lang="en-US" sz="2800" b="1" dirty="0">
              <a:latin typeface="+mj-lt"/>
            </a:rPr>
            <a:t>Discuss Implications</a:t>
          </a:r>
        </a:p>
      </dgm:t>
    </dgm:pt>
    <dgm:pt modelId="{9CBA6CB6-39F1-4CAE-AC50-D89DEEFC1632}" type="parTrans" cxnId="{3017E6AC-8B67-4090-BF2C-00F4D2C62C2F}">
      <dgm:prSet/>
      <dgm:spPr/>
      <dgm:t>
        <a:bodyPr/>
        <a:lstStyle/>
        <a:p>
          <a:endParaRPr lang="en-US" sz="2800" b="1"/>
        </a:p>
      </dgm:t>
    </dgm:pt>
    <dgm:pt modelId="{30119CF4-5C40-45A5-8211-CBE897250180}" type="sibTrans" cxnId="{3017E6AC-8B67-4090-BF2C-00F4D2C62C2F}">
      <dgm:prSet/>
      <dgm:spPr/>
      <dgm:t>
        <a:bodyPr/>
        <a:lstStyle/>
        <a:p>
          <a:endParaRPr lang="en-US" sz="2800" b="1"/>
        </a:p>
      </dgm:t>
    </dgm:pt>
    <dgm:pt modelId="{FFAAFECC-F620-4AB5-BDF1-BE24E7E92843}">
      <dgm:prSet custT="1"/>
      <dgm:spPr/>
      <dgm:t>
        <a:bodyPr/>
        <a:lstStyle/>
        <a:p>
          <a:r>
            <a:rPr lang="en-US" sz="2800" b="1" dirty="0">
              <a:latin typeface="+mj-lt"/>
            </a:rPr>
            <a:t>Engage in Q&amp;A</a:t>
          </a:r>
        </a:p>
      </dgm:t>
    </dgm:pt>
    <dgm:pt modelId="{E13D8110-28EA-4EC8-B458-FC30710124EA}" type="parTrans" cxnId="{A7A525FB-84DF-4BA6-A456-24063DFB8699}">
      <dgm:prSet/>
      <dgm:spPr/>
      <dgm:t>
        <a:bodyPr/>
        <a:lstStyle/>
        <a:p>
          <a:endParaRPr lang="en-US" sz="2800" b="1"/>
        </a:p>
      </dgm:t>
    </dgm:pt>
    <dgm:pt modelId="{1395C49A-80D6-469E-9878-E296B964D265}" type="sibTrans" cxnId="{A7A525FB-84DF-4BA6-A456-24063DFB8699}">
      <dgm:prSet/>
      <dgm:spPr/>
      <dgm:t>
        <a:bodyPr/>
        <a:lstStyle/>
        <a:p>
          <a:endParaRPr lang="en-US" sz="2800" b="1"/>
        </a:p>
      </dgm:t>
    </dgm:pt>
    <dgm:pt modelId="{B53B19F5-66B4-4967-B701-1CD81AC7472A}" type="pres">
      <dgm:prSet presAssocID="{340CD203-8C31-4968-BA4C-FE3C94522F2C}" presName="diagram" presStyleCnt="0">
        <dgm:presLayoutVars>
          <dgm:chPref val="1"/>
          <dgm:dir/>
          <dgm:animOne val="branch"/>
          <dgm:animLvl val="lvl"/>
          <dgm:resizeHandles/>
        </dgm:presLayoutVars>
      </dgm:prSet>
      <dgm:spPr/>
    </dgm:pt>
    <dgm:pt modelId="{8D3A36FF-D6C2-4B3E-9F65-D153B97E2A3F}" type="pres">
      <dgm:prSet presAssocID="{9A45851D-7EFD-4C33-916D-3ADB2336A188}" presName="root" presStyleCnt="0"/>
      <dgm:spPr/>
    </dgm:pt>
    <dgm:pt modelId="{92ABDFD1-8BCC-4BD0-9CE4-14069D1E14C3}" type="pres">
      <dgm:prSet presAssocID="{9A45851D-7EFD-4C33-916D-3ADB2336A188}" presName="rootComposite" presStyleCnt="0"/>
      <dgm:spPr/>
    </dgm:pt>
    <dgm:pt modelId="{E16ACF80-EBFD-43FF-BA71-B5D1FFDF98B3}" type="pres">
      <dgm:prSet presAssocID="{9A45851D-7EFD-4C33-916D-3ADB2336A188}" presName="rootText" presStyleLbl="node1" presStyleIdx="0" presStyleCnt="4" custScaleY="147729"/>
      <dgm:spPr/>
    </dgm:pt>
    <dgm:pt modelId="{02376B53-6A0F-4C2B-95F4-AC4F7964A9E0}" type="pres">
      <dgm:prSet presAssocID="{9A45851D-7EFD-4C33-916D-3ADB2336A188}" presName="rootConnector" presStyleLbl="node1" presStyleIdx="0" presStyleCnt="4"/>
      <dgm:spPr/>
    </dgm:pt>
    <dgm:pt modelId="{9B5BB33E-E50E-4845-9A18-2810648A163E}" type="pres">
      <dgm:prSet presAssocID="{9A45851D-7EFD-4C33-916D-3ADB2336A188}" presName="childShape" presStyleCnt="0"/>
      <dgm:spPr/>
    </dgm:pt>
    <dgm:pt modelId="{A97A66EE-EBA7-4986-A0DA-C6F3E931313F}" type="pres">
      <dgm:prSet presAssocID="{2712E08B-E6B6-4D7F-9638-E10F812B397A}" presName="root" presStyleCnt="0"/>
      <dgm:spPr/>
    </dgm:pt>
    <dgm:pt modelId="{22886887-8F62-48B1-86AE-E809882C677A}" type="pres">
      <dgm:prSet presAssocID="{2712E08B-E6B6-4D7F-9638-E10F812B397A}" presName="rootComposite" presStyleCnt="0"/>
      <dgm:spPr/>
    </dgm:pt>
    <dgm:pt modelId="{D60E62A2-BE34-4147-959A-F20C83030ACD}" type="pres">
      <dgm:prSet presAssocID="{2712E08B-E6B6-4D7F-9638-E10F812B397A}" presName="rootText" presStyleLbl="node1" presStyleIdx="1" presStyleCnt="4" custScaleY="151074"/>
      <dgm:spPr/>
    </dgm:pt>
    <dgm:pt modelId="{B39EC6EB-1531-4235-A86C-96A2F72C3C67}" type="pres">
      <dgm:prSet presAssocID="{2712E08B-E6B6-4D7F-9638-E10F812B397A}" presName="rootConnector" presStyleLbl="node1" presStyleIdx="1" presStyleCnt="4"/>
      <dgm:spPr/>
    </dgm:pt>
    <dgm:pt modelId="{C5C6BE32-EBFD-44E6-84FA-D7392948D1AA}" type="pres">
      <dgm:prSet presAssocID="{2712E08B-E6B6-4D7F-9638-E10F812B397A}" presName="childShape" presStyleCnt="0"/>
      <dgm:spPr/>
    </dgm:pt>
    <dgm:pt modelId="{7D3A2D07-949E-45AA-9CE0-4468D2BA6232}" type="pres">
      <dgm:prSet presAssocID="{5F0A31C9-9AE4-457A-8526-0455F30FD512}" presName="root" presStyleCnt="0"/>
      <dgm:spPr/>
    </dgm:pt>
    <dgm:pt modelId="{FDD9557C-25A4-42E5-A75E-A19ADF1B04CE}" type="pres">
      <dgm:prSet presAssocID="{5F0A31C9-9AE4-457A-8526-0455F30FD512}" presName="rootComposite" presStyleCnt="0"/>
      <dgm:spPr/>
    </dgm:pt>
    <dgm:pt modelId="{736264CE-CEF5-4E95-BD44-90586D0C565D}" type="pres">
      <dgm:prSet presAssocID="{5F0A31C9-9AE4-457A-8526-0455F30FD512}" presName="rootText" presStyleLbl="node1" presStyleIdx="2" presStyleCnt="4" custScaleX="103241" custScaleY="151074"/>
      <dgm:spPr/>
    </dgm:pt>
    <dgm:pt modelId="{C4743BAC-3D57-472F-B320-D9F37B6E7492}" type="pres">
      <dgm:prSet presAssocID="{5F0A31C9-9AE4-457A-8526-0455F30FD512}" presName="rootConnector" presStyleLbl="node1" presStyleIdx="2" presStyleCnt="4"/>
      <dgm:spPr/>
    </dgm:pt>
    <dgm:pt modelId="{2C9C6A87-21F1-4B65-A403-D13A21EB19E0}" type="pres">
      <dgm:prSet presAssocID="{5F0A31C9-9AE4-457A-8526-0455F30FD512}" presName="childShape" presStyleCnt="0"/>
      <dgm:spPr/>
    </dgm:pt>
    <dgm:pt modelId="{01E7C285-67C7-413C-B013-3F948ADD8696}" type="pres">
      <dgm:prSet presAssocID="{FFAAFECC-F620-4AB5-BDF1-BE24E7E92843}" presName="root" presStyleCnt="0"/>
      <dgm:spPr/>
    </dgm:pt>
    <dgm:pt modelId="{E264CEF8-5E5D-4D8B-A288-2148463ACD23}" type="pres">
      <dgm:prSet presAssocID="{FFAAFECC-F620-4AB5-BDF1-BE24E7E92843}" presName="rootComposite" presStyleCnt="0"/>
      <dgm:spPr/>
    </dgm:pt>
    <dgm:pt modelId="{460CB5BA-F7F4-44B2-8B38-C48441A5E0DF}" type="pres">
      <dgm:prSet presAssocID="{FFAAFECC-F620-4AB5-BDF1-BE24E7E92843}" presName="rootText" presStyleLbl="node1" presStyleIdx="3" presStyleCnt="4" custScaleY="146189"/>
      <dgm:spPr/>
    </dgm:pt>
    <dgm:pt modelId="{0A964EFE-FCD7-4B2F-B7DD-F88D2007A33B}" type="pres">
      <dgm:prSet presAssocID="{FFAAFECC-F620-4AB5-BDF1-BE24E7E92843}" presName="rootConnector" presStyleLbl="node1" presStyleIdx="3" presStyleCnt="4"/>
      <dgm:spPr/>
    </dgm:pt>
    <dgm:pt modelId="{1763AF6F-B4AC-4B0F-B779-A18EBC1D569A}" type="pres">
      <dgm:prSet presAssocID="{FFAAFECC-F620-4AB5-BDF1-BE24E7E92843}" presName="childShape" presStyleCnt="0"/>
      <dgm:spPr/>
    </dgm:pt>
  </dgm:ptLst>
  <dgm:cxnLst>
    <dgm:cxn modelId="{873AAB28-8FCF-47CE-9F39-3D563A763940}" srcId="{340CD203-8C31-4968-BA4C-FE3C94522F2C}" destId="{2712E08B-E6B6-4D7F-9638-E10F812B397A}" srcOrd="1" destOrd="0" parTransId="{93D5F2E7-FEBE-45EA-AF8F-33279F38C995}" sibTransId="{4C0E77FF-A60A-4530-B14E-FB109D8F0F09}"/>
    <dgm:cxn modelId="{4626A82F-858A-4CA7-9B48-83DD58692B4F}" type="presOf" srcId="{FFAAFECC-F620-4AB5-BDF1-BE24E7E92843}" destId="{0A964EFE-FCD7-4B2F-B7DD-F88D2007A33B}" srcOrd="1" destOrd="0" presId="urn:microsoft.com/office/officeart/2005/8/layout/hierarchy3"/>
    <dgm:cxn modelId="{DFB7773D-3F56-4014-82A4-83486275E3EF}" type="presOf" srcId="{2712E08B-E6B6-4D7F-9638-E10F812B397A}" destId="{D60E62A2-BE34-4147-959A-F20C83030ACD}" srcOrd="0" destOrd="0" presId="urn:microsoft.com/office/officeart/2005/8/layout/hierarchy3"/>
    <dgm:cxn modelId="{34E9775C-052C-4CF5-B65C-55091FBA6E58}" type="presOf" srcId="{5F0A31C9-9AE4-457A-8526-0455F30FD512}" destId="{C4743BAC-3D57-472F-B320-D9F37B6E7492}" srcOrd="1" destOrd="0" presId="urn:microsoft.com/office/officeart/2005/8/layout/hierarchy3"/>
    <dgm:cxn modelId="{B664604B-DAD2-452A-A768-C333716F8638}" type="presOf" srcId="{FFAAFECC-F620-4AB5-BDF1-BE24E7E92843}" destId="{460CB5BA-F7F4-44B2-8B38-C48441A5E0DF}" srcOrd="0" destOrd="0" presId="urn:microsoft.com/office/officeart/2005/8/layout/hierarchy3"/>
    <dgm:cxn modelId="{0D96E06D-E87C-462D-B81B-D612C4134CC0}" srcId="{340CD203-8C31-4968-BA4C-FE3C94522F2C}" destId="{9A45851D-7EFD-4C33-916D-3ADB2336A188}" srcOrd="0" destOrd="0" parTransId="{905950A9-7AF4-4DC0-9E20-E0A046C9B1E0}" sibTransId="{DDF48FB8-52D6-4CEC-89E0-2EFF2B64C26C}"/>
    <dgm:cxn modelId="{C6709A5A-FD23-478A-914B-77F445E9C541}" type="presOf" srcId="{9A45851D-7EFD-4C33-916D-3ADB2336A188}" destId="{E16ACF80-EBFD-43FF-BA71-B5D1FFDF98B3}" srcOrd="0" destOrd="0" presId="urn:microsoft.com/office/officeart/2005/8/layout/hierarchy3"/>
    <dgm:cxn modelId="{98082A7D-E98F-47B4-8F6E-E6711DC92073}" type="presOf" srcId="{9A45851D-7EFD-4C33-916D-3ADB2336A188}" destId="{02376B53-6A0F-4C2B-95F4-AC4F7964A9E0}" srcOrd="1" destOrd="0" presId="urn:microsoft.com/office/officeart/2005/8/layout/hierarchy3"/>
    <dgm:cxn modelId="{4AC16085-ACD4-4AB0-AA03-E5A7C596F833}" type="presOf" srcId="{340CD203-8C31-4968-BA4C-FE3C94522F2C}" destId="{B53B19F5-66B4-4967-B701-1CD81AC7472A}" srcOrd="0" destOrd="0" presId="urn:microsoft.com/office/officeart/2005/8/layout/hierarchy3"/>
    <dgm:cxn modelId="{3017E6AC-8B67-4090-BF2C-00F4D2C62C2F}" srcId="{340CD203-8C31-4968-BA4C-FE3C94522F2C}" destId="{5F0A31C9-9AE4-457A-8526-0455F30FD512}" srcOrd="2" destOrd="0" parTransId="{9CBA6CB6-39F1-4CAE-AC50-D89DEEFC1632}" sibTransId="{30119CF4-5C40-45A5-8211-CBE897250180}"/>
    <dgm:cxn modelId="{FD0146B8-513E-4E13-900B-18597722D5F2}" type="presOf" srcId="{2712E08B-E6B6-4D7F-9638-E10F812B397A}" destId="{B39EC6EB-1531-4235-A86C-96A2F72C3C67}" srcOrd="1" destOrd="0" presId="urn:microsoft.com/office/officeart/2005/8/layout/hierarchy3"/>
    <dgm:cxn modelId="{3C665CE0-BF07-42BD-881F-543621472CC5}" type="presOf" srcId="{5F0A31C9-9AE4-457A-8526-0455F30FD512}" destId="{736264CE-CEF5-4E95-BD44-90586D0C565D}" srcOrd="0" destOrd="0" presId="urn:microsoft.com/office/officeart/2005/8/layout/hierarchy3"/>
    <dgm:cxn modelId="{A7A525FB-84DF-4BA6-A456-24063DFB8699}" srcId="{340CD203-8C31-4968-BA4C-FE3C94522F2C}" destId="{FFAAFECC-F620-4AB5-BDF1-BE24E7E92843}" srcOrd="3" destOrd="0" parTransId="{E13D8110-28EA-4EC8-B458-FC30710124EA}" sibTransId="{1395C49A-80D6-469E-9878-E296B964D265}"/>
    <dgm:cxn modelId="{3D023BC7-D65A-4876-A9F4-5EAE6BD4C4E7}" type="presParOf" srcId="{B53B19F5-66B4-4967-B701-1CD81AC7472A}" destId="{8D3A36FF-D6C2-4B3E-9F65-D153B97E2A3F}" srcOrd="0" destOrd="0" presId="urn:microsoft.com/office/officeart/2005/8/layout/hierarchy3"/>
    <dgm:cxn modelId="{0798F42F-FCB3-4980-8B3E-91386FCB0722}" type="presParOf" srcId="{8D3A36FF-D6C2-4B3E-9F65-D153B97E2A3F}" destId="{92ABDFD1-8BCC-4BD0-9CE4-14069D1E14C3}" srcOrd="0" destOrd="0" presId="urn:microsoft.com/office/officeart/2005/8/layout/hierarchy3"/>
    <dgm:cxn modelId="{7A27C829-8AC3-4C26-A794-3F0F7B436CB6}" type="presParOf" srcId="{92ABDFD1-8BCC-4BD0-9CE4-14069D1E14C3}" destId="{E16ACF80-EBFD-43FF-BA71-B5D1FFDF98B3}" srcOrd="0" destOrd="0" presId="urn:microsoft.com/office/officeart/2005/8/layout/hierarchy3"/>
    <dgm:cxn modelId="{A9EF7A27-7EB8-40F9-BA5C-36E873181409}" type="presParOf" srcId="{92ABDFD1-8BCC-4BD0-9CE4-14069D1E14C3}" destId="{02376B53-6A0F-4C2B-95F4-AC4F7964A9E0}" srcOrd="1" destOrd="0" presId="urn:microsoft.com/office/officeart/2005/8/layout/hierarchy3"/>
    <dgm:cxn modelId="{D3E4964A-B899-47D4-BB14-20F5E0BB5851}" type="presParOf" srcId="{8D3A36FF-D6C2-4B3E-9F65-D153B97E2A3F}" destId="{9B5BB33E-E50E-4845-9A18-2810648A163E}" srcOrd="1" destOrd="0" presId="urn:microsoft.com/office/officeart/2005/8/layout/hierarchy3"/>
    <dgm:cxn modelId="{C5D99FCB-FD0E-484A-B3C7-486FD8477242}" type="presParOf" srcId="{B53B19F5-66B4-4967-B701-1CD81AC7472A}" destId="{A97A66EE-EBA7-4986-A0DA-C6F3E931313F}" srcOrd="1" destOrd="0" presId="urn:microsoft.com/office/officeart/2005/8/layout/hierarchy3"/>
    <dgm:cxn modelId="{9E93EBD4-9247-4922-8C4D-B36BCFBB57AE}" type="presParOf" srcId="{A97A66EE-EBA7-4986-A0DA-C6F3E931313F}" destId="{22886887-8F62-48B1-86AE-E809882C677A}" srcOrd="0" destOrd="0" presId="urn:microsoft.com/office/officeart/2005/8/layout/hierarchy3"/>
    <dgm:cxn modelId="{26EBA840-2827-43E2-92A7-1363DACA89FD}" type="presParOf" srcId="{22886887-8F62-48B1-86AE-E809882C677A}" destId="{D60E62A2-BE34-4147-959A-F20C83030ACD}" srcOrd="0" destOrd="0" presId="urn:microsoft.com/office/officeart/2005/8/layout/hierarchy3"/>
    <dgm:cxn modelId="{971A2274-4BEA-45CC-9F59-7175969EFE84}" type="presParOf" srcId="{22886887-8F62-48B1-86AE-E809882C677A}" destId="{B39EC6EB-1531-4235-A86C-96A2F72C3C67}" srcOrd="1" destOrd="0" presId="urn:microsoft.com/office/officeart/2005/8/layout/hierarchy3"/>
    <dgm:cxn modelId="{80D5DF5E-1136-4681-93C0-09B985326EEF}" type="presParOf" srcId="{A97A66EE-EBA7-4986-A0DA-C6F3E931313F}" destId="{C5C6BE32-EBFD-44E6-84FA-D7392948D1AA}" srcOrd="1" destOrd="0" presId="urn:microsoft.com/office/officeart/2005/8/layout/hierarchy3"/>
    <dgm:cxn modelId="{EA6F5F20-303D-4B91-BB5B-4E68CC572558}" type="presParOf" srcId="{B53B19F5-66B4-4967-B701-1CD81AC7472A}" destId="{7D3A2D07-949E-45AA-9CE0-4468D2BA6232}" srcOrd="2" destOrd="0" presId="urn:microsoft.com/office/officeart/2005/8/layout/hierarchy3"/>
    <dgm:cxn modelId="{FB060B0C-2E15-4404-A35F-03C2BCA902C4}" type="presParOf" srcId="{7D3A2D07-949E-45AA-9CE0-4468D2BA6232}" destId="{FDD9557C-25A4-42E5-A75E-A19ADF1B04CE}" srcOrd="0" destOrd="0" presId="urn:microsoft.com/office/officeart/2005/8/layout/hierarchy3"/>
    <dgm:cxn modelId="{E8603597-621C-499C-8A62-875C78A769B6}" type="presParOf" srcId="{FDD9557C-25A4-42E5-A75E-A19ADF1B04CE}" destId="{736264CE-CEF5-4E95-BD44-90586D0C565D}" srcOrd="0" destOrd="0" presId="urn:microsoft.com/office/officeart/2005/8/layout/hierarchy3"/>
    <dgm:cxn modelId="{F23035E6-5300-40C8-BC03-EF5B27581992}" type="presParOf" srcId="{FDD9557C-25A4-42E5-A75E-A19ADF1B04CE}" destId="{C4743BAC-3D57-472F-B320-D9F37B6E7492}" srcOrd="1" destOrd="0" presId="urn:microsoft.com/office/officeart/2005/8/layout/hierarchy3"/>
    <dgm:cxn modelId="{C58B2995-A4D3-4C32-827C-C531171A28F9}" type="presParOf" srcId="{7D3A2D07-949E-45AA-9CE0-4468D2BA6232}" destId="{2C9C6A87-21F1-4B65-A403-D13A21EB19E0}" srcOrd="1" destOrd="0" presId="urn:microsoft.com/office/officeart/2005/8/layout/hierarchy3"/>
    <dgm:cxn modelId="{7ABC02C4-A504-44E5-9882-D137FC5B1E1B}" type="presParOf" srcId="{B53B19F5-66B4-4967-B701-1CD81AC7472A}" destId="{01E7C285-67C7-413C-B013-3F948ADD8696}" srcOrd="3" destOrd="0" presId="urn:microsoft.com/office/officeart/2005/8/layout/hierarchy3"/>
    <dgm:cxn modelId="{187050BA-566B-4E4D-A7ED-678F8D198F4C}" type="presParOf" srcId="{01E7C285-67C7-413C-B013-3F948ADD8696}" destId="{E264CEF8-5E5D-4D8B-A288-2148463ACD23}" srcOrd="0" destOrd="0" presId="urn:microsoft.com/office/officeart/2005/8/layout/hierarchy3"/>
    <dgm:cxn modelId="{B5DD9C66-3BB6-4566-9300-E0858CFCA5FF}" type="presParOf" srcId="{E264CEF8-5E5D-4D8B-A288-2148463ACD23}" destId="{460CB5BA-F7F4-44B2-8B38-C48441A5E0DF}" srcOrd="0" destOrd="0" presId="urn:microsoft.com/office/officeart/2005/8/layout/hierarchy3"/>
    <dgm:cxn modelId="{2FFD38D2-C618-4424-988F-679C7C476CAD}" type="presParOf" srcId="{E264CEF8-5E5D-4D8B-A288-2148463ACD23}" destId="{0A964EFE-FCD7-4B2F-B7DD-F88D2007A33B}" srcOrd="1" destOrd="0" presId="urn:microsoft.com/office/officeart/2005/8/layout/hierarchy3"/>
    <dgm:cxn modelId="{BAF7FEBE-1C00-4BB3-9C13-F7CC04E7CCB0}" type="presParOf" srcId="{01E7C285-67C7-413C-B013-3F948ADD8696}" destId="{1763AF6F-B4AC-4B0F-B779-A18EBC1D569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ACF80-EBFD-43FF-BA71-B5D1FFDF98B3}">
      <dsp:nvSpPr>
        <dsp:cNvPr id="0" name=""/>
        <dsp:cNvSpPr/>
      </dsp:nvSpPr>
      <dsp:spPr>
        <a:xfrm>
          <a:off x="2897" y="1632553"/>
          <a:ext cx="2197596" cy="16232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j-lt"/>
            </a:rPr>
            <a:t>Explore Barriers</a:t>
          </a:r>
        </a:p>
      </dsp:txBody>
      <dsp:txXfrm>
        <a:off x="50440" y="1680096"/>
        <a:ext cx="2102510" cy="1528157"/>
      </dsp:txXfrm>
    </dsp:sp>
    <dsp:sp modelId="{D60E62A2-BE34-4147-959A-F20C83030ACD}">
      <dsp:nvSpPr>
        <dsp:cNvPr id="0" name=""/>
        <dsp:cNvSpPr/>
      </dsp:nvSpPr>
      <dsp:spPr>
        <a:xfrm>
          <a:off x="2749892" y="1632553"/>
          <a:ext cx="2197596" cy="16599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j-lt"/>
            </a:rPr>
            <a:t>Review Research &amp; Results</a:t>
          </a:r>
        </a:p>
      </dsp:txBody>
      <dsp:txXfrm>
        <a:off x="2798512" y="1681173"/>
        <a:ext cx="2100356" cy="1562758"/>
      </dsp:txXfrm>
    </dsp:sp>
    <dsp:sp modelId="{736264CE-CEF5-4E95-BD44-90586D0C565D}">
      <dsp:nvSpPr>
        <dsp:cNvPr id="0" name=""/>
        <dsp:cNvSpPr/>
      </dsp:nvSpPr>
      <dsp:spPr>
        <a:xfrm>
          <a:off x="5496887" y="1632553"/>
          <a:ext cx="2268820" cy="16599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j-lt"/>
            </a:rPr>
            <a:t>Discuss Implications</a:t>
          </a:r>
        </a:p>
      </dsp:txBody>
      <dsp:txXfrm>
        <a:off x="5545507" y="1681173"/>
        <a:ext cx="2171580" cy="1562758"/>
      </dsp:txXfrm>
    </dsp:sp>
    <dsp:sp modelId="{460CB5BA-F7F4-44B2-8B38-C48441A5E0DF}">
      <dsp:nvSpPr>
        <dsp:cNvPr id="0" name=""/>
        <dsp:cNvSpPr/>
      </dsp:nvSpPr>
      <dsp:spPr>
        <a:xfrm>
          <a:off x="8315106" y="1632553"/>
          <a:ext cx="2197596" cy="16063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j-lt"/>
            </a:rPr>
            <a:t>Engage in Q&amp;A</a:t>
          </a:r>
        </a:p>
      </dsp:txBody>
      <dsp:txXfrm>
        <a:off x="8362154" y="1679601"/>
        <a:ext cx="2103500" cy="15122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0.56494</cdr:x>
      <cdr:y>0.9139</cdr:y>
    </cdr:from>
    <cdr:to>
      <cdr:x>0.86591</cdr:x>
      <cdr:y>0.96632</cdr:y>
    </cdr:to>
    <cdr:sp macro="" textlink="">
      <cdr:nvSpPr>
        <cdr:cNvPr id="3" name="TextBox 2">
          <a:extLst xmlns:a="http://schemas.openxmlformats.org/drawingml/2006/main">
            <a:ext uri="{FF2B5EF4-FFF2-40B4-BE49-F238E27FC236}">
              <a16:creationId xmlns:a16="http://schemas.microsoft.com/office/drawing/2014/main" id="{9F6B8590-1689-5D61-6C00-05A6F27912AF}"/>
            </a:ext>
          </a:extLst>
        </cdr:cNvPr>
        <cdr:cNvSpPr txBox="1"/>
      </cdr:nvSpPr>
      <cdr:spPr>
        <a:xfrm xmlns:a="http://schemas.openxmlformats.org/drawingml/2006/main">
          <a:off x="6887688" y="6365174"/>
          <a:ext cx="3669476" cy="365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0.63488</cdr:x>
      <cdr:y>0.90192</cdr:y>
    </cdr:from>
    <cdr:to>
      <cdr:x>0.95533</cdr:x>
      <cdr:y>0.96846</cdr:y>
    </cdr:to>
    <cdr:sp macro="" textlink="">
      <cdr:nvSpPr>
        <cdr:cNvPr id="4" name="TextBox 3">
          <a:extLst xmlns:a="http://schemas.openxmlformats.org/drawingml/2006/main">
            <a:ext uri="{FF2B5EF4-FFF2-40B4-BE49-F238E27FC236}">
              <a16:creationId xmlns:a16="http://schemas.microsoft.com/office/drawing/2014/main" id="{15EC687C-BCF9-6266-4E97-E7E517292CC9}"/>
            </a:ext>
          </a:extLst>
        </cdr:cNvPr>
        <cdr:cNvSpPr txBox="1"/>
      </cdr:nvSpPr>
      <cdr:spPr>
        <a:xfrm xmlns:a="http://schemas.openxmlformats.org/drawingml/2006/main">
          <a:off x="7740421" y="6281780"/>
          <a:ext cx="3906981" cy="4634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kern="1200" dirty="0"/>
            <a:t>(Irwin, 2021; National Center for Education Statistics, 2020; Pew Research Center, 2023)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F7A84F-E231-42BE-A9F8-B5131853C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CB813BC-9E49-4ABB-A3C3-CEE0885B02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EBDBEE-1FDA-4F57-947F-5759FA6ABC55}" type="datetimeFigureOut">
              <a:rPr lang="en-US" smtClean="0"/>
              <a:t>9/29/2025</a:t>
            </a:fld>
            <a:endParaRPr lang="en-US" dirty="0"/>
          </a:p>
        </p:txBody>
      </p:sp>
      <p:sp>
        <p:nvSpPr>
          <p:cNvPr id="4" name="Footer Placeholder 3">
            <a:extLst>
              <a:ext uri="{FF2B5EF4-FFF2-40B4-BE49-F238E27FC236}">
                <a16:creationId xmlns:a16="http://schemas.microsoft.com/office/drawing/2014/main" id="{47ADFF29-9BE4-4CDF-A198-BBEE303F0E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D4AFC6-5A97-4417-A16A-485E5801A6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A8C659-3DDB-48CB-A056-6A658A161B7C}" type="slidenum">
              <a:rPr lang="en-US" smtClean="0"/>
              <a:t>‹#›</a:t>
            </a:fld>
            <a:endParaRPr lang="en-US" dirty="0"/>
          </a:p>
        </p:txBody>
      </p:sp>
    </p:spTree>
    <p:extLst>
      <p:ext uri="{BB962C8B-B14F-4D97-AF65-F5344CB8AC3E}">
        <p14:creationId xmlns:p14="http://schemas.microsoft.com/office/powerpoint/2010/main" val="2360767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6A9CD-5E57-4C86-B862-09CA519924BA}" type="datetimeFigureOut">
              <a:rPr lang="en-US" smtClean="0"/>
              <a:t>9/29/2025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004F4-F240-48F9-8AE1-486585C7F00D}" type="slidenum">
              <a:rPr lang="en-US" smtClean="0"/>
              <a:t>‹#›</a:t>
            </a:fld>
            <a:endParaRPr lang="en-US"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a:t>
            </a:fld>
            <a:endParaRPr lang="en-US" dirty="0"/>
          </a:p>
        </p:txBody>
      </p:sp>
    </p:spTree>
    <p:extLst>
      <p:ext uri="{BB962C8B-B14F-4D97-AF65-F5344CB8AC3E}">
        <p14:creationId xmlns:p14="http://schemas.microsoft.com/office/powerpoint/2010/main" val="322885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4</a:t>
            </a:fld>
            <a:endParaRPr lang="en-US" dirty="0"/>
          </a:p>
        </p:txBody>
      </p:sp>
    </p:spTree>
    <p:extLst>
      <p:ext uri="{BB962C8B-B14F-4D97-AF65-F5344CB8AC3E}">
        <p14:creationId xmlns:p14="http://schemas.microsoft.com/office/powerpoint/2010/main" val="2983747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5</a:t>
            </a:fld>
            <a:endParaRPr lang="en-US" dirty="0"/>
          </a:p>
        </p:txBody>
      </p:sp>
    </p:spTree>
    <p:extLst>
      <p:ext uri="{BB962C8B-B14F-4D97-AF65-F5344CB8AC3E}">
        <p14:creationId xmlns:p14="http://schemas.microsoft.com/office/powerpoint/2010/main" val="260908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539 members</a:t>
            </a:r>
          </a:p>
          <a:p>
            <a:r>
              <a:rPr lang="en-US" sz="1200" dirty="0"/>
              <a:t>Senate - 86 men, 14 women</a:t>
            </a:r>
          </a:p>
          <a:p>
            <a:r>
              <a:rPr lang="en-US" sz="1200" dirty="0"/>
              <a:t>House of Representatives – 376 men, 63 women</a:t>
            </a:r>
          </a:p>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7</a:t>
            </a:fld>
            <a:endParaRPr lang="en-US" dirty="0"/>
          </a:p>
        </p:txBody>
      </p:sp>
    </p:spTree>
    <p:extLst>
      <p:ext uri="{BB962C8B-B14F-4D97-AF65-F5344CB8AC3E}">
        <p14:creationId xmlns:p14="http://schemas.microsoft.com/office/powerpoint/2010/main" val="2076477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10</a:t>
            </a:fld>
            <a:endParaRPr lang="en-US" dirty="0"/>
          </a:p>
        </p:txBody>
      </p:sp>
    </p:spTree>
    <p:extLst>
      <p:ext uri="{BB962C8B-B14F-4D97-AF65-F5344CB8AC3E}">
        <p14:creationId xmlns:p14="http://schemas.microsoft.com/office/powerpoint/2010/main" val="1665658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25</a:t>
            </a:fld>
            <a:endParaRPr lang="en-US" dirty="0"/>
          </a:p>
        </p:txBody>
      </p:sp>
    </p:spTree>
    <p:extLst>
      <p:ext uri="{BB962C8B-B14F-4D97-AF65-F5344CB8AC3E}">
        <p14:creationId xmlns:p14="http://schemas.microsoft.com/office/powerpoint/2010/main" val="1590495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29</a:t>
            </a:fld>
            <a:endParaRPr lang="en-US" dirty="0"/>
          </a:p>
        </p:txBody>
      </p:sp>
    </p:spTree>
    <p:extLst>
      <p:ext uri="{BB962C8B-B14F-4D97-AF65-F5344CB8AC3E}">
        <p14:creationId xmlns:p14="http://schemas.microsoft.com/office/powerpoint/2010/main" val="4032744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D165-49B0-44FF-A267-367F5A6EE306}"/>
              </a:ext>
            </a:extLst>
          </p:cNvPr>
          <p:cNvSpPr>
            <a:spLocks noGrp="1"/>
          </p:cNvSpPr>
          <p:nvPr>
            <p:ph type="ctrTitle"/>
          </p:nvPr>
        </p:nvSpPr>
        <p:spPr>
          <a:xfrm>
            <a:off x="1524000" y="2039514"/>
            <a:ext cx="9144000" cy="2128049"/>
          </a:xfrm>
        </p:spPr>
        <p:txBody>
          <a:bodyPr anchor="b"/>
          <a:lstStyle>
            <a:lvl1pPr algn="ctr">
              <a:lnSpc>
                <a:spcPct val="125000"/>
              </a:lnSpc>
              <a:defRPr sz="60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mn-lt"/>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4" name="Date Placeholder 3">
            <a:extLst>
              <a:ext uri="{FF2B5EF4-FFF2-40B4-BE49-F238E27FC236}">
                <a16:creationId xmlns:a16="http://schemas.microsoft.com/office/drawing/2014/main" id="{88B91F7B-C4AF-4FC6-A6BE-657DEF6D5358}"/>
              </a:ext>
            </a:extLst>
          </p:cNvPr>
          <p:cNvSpPr>
            <a:spLocks noGrp="1"/>
          </p:cNvSpPr>
          <p:nvPr>
            <p:ph type="dt" sz="half" idx="10"/>
          </p:nvPr>
        </p:nvSpPr>
        <p:spPr/>
        <p:txBody>
          <a:bodyPr/>
          <a:lstStyle/>
          <a:p>
            <a:fld id="{8DA08ED5-AEFE-4443-9040-726EF6690995}" type="datetime1">
              <a:rPr lang="en-US" noProof="0" smtClean="0"/>
              <a:t>9/29/2025</a:t>
            </a:fld>
            <a:endParaRPr lang="en-US" noProof="0" dirty="0"/>
          </a:p>
        </p:txBody>
      </p:sp>
      <p:sp>
        <p:nvSpPr>
          <p:cNvPr id="5" name="Footer Placeholder 4">
            <a:extLst>
              <a:ext uri="{FF2B5EF4-FFF2-40B4-BE49-F238E27FC236}">
                <a16:creationId xmlns:a16="http://schemas.microsoft.com/office/drawing/2014/main" id="{5BED32F8-B0C7-4332-B0A5-BC19DD8C4CF5}"/>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B0030946-D0C7-4F78-94B0-427DAA6D5CB0}"/>
              </a:ext>
            </a:extLst>
          </p:cNvPr>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18950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1141-A77D-4E0E-8CAF-4CD3B279937B}"/>
              </a:ext>
            </a:extLst>
          </p:cNvPr>
          <p:cNvSpPr>
            <a:spLocks noGrp="1"/>
          </p:cNvSpPr>
          <p:nvPr>
            <p:ph type="title"/>
          </p:nvPr>
        </p:nvSpPr>
        <p:spPr/>
        <p:txBody>
          <a:bodyPr/>
          <a:lstStyle>
            <a:lvl1pPr>
              <a:defRPr cap="all" baseline="0">
                <a:ln>
                  <a:solidFill>
                    <a:schemeClr val="accent3">
                      <a:lumMod val="60000"/>
                      <a:lumOff val="40000"/>
                    </a:schemeClr>
                  </a:solidFill>
                </a:ln>
                <a:solidFill>
                  <a:srgbClr val="FFB71B"/>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17EFDE0-5A54-402A-B0C3-6BC0BB739C25}"/>
              </a:ext>
            </a:extLst>
          </p:cNvPr>
          <p:cNvSpPr>
            <a:spLocks noGrp="1"/>
          </p:cNvSpPr>
          <p:nvPr>
            <p:ph idx="1"/>
          </p:nvPr>
        </p:nvSpPr>
        <p:spPr/>
        <p:txBody>
          <a:bodyPr/>
          <a:lstStyle>
            <a:lvl1pPr>
              <a:defRPr sz="2800">
                <a:solidFill>
                  <a:schemeClr val="bg1"/>
                </a:solidFill>
              </a:defRPr>
            </a:lvl1pPr>
            <a:lvl2pPr>
              <a:defRPr sz="2400">
                <a:solidFill>
                  <a:srgbClr val="FFB71B"/>
                </a:solidFill>
              </a:defRPr>
            </a:lvl2pPr>
            <a:lvl3pPr>
              <a:defRPr sz="1800">
                <a:solidFill>
                  <a:schemeClr val="accent2">
                    <a:lumMod val="20000"/>
                    <a:lumOff val="80000"/>
                  </a:schemeClr>
                </a:solidFill>
              </a:defRPr>
            </a:lvl3pPr>
            <a:lvl4pPr>
              <a:defRPr>
                <a:solidFill>
                  <a:srgbClr val="666666"/>
                </a:solidFill>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a:extLst>
              <a:ext uri="{FF2B5EF4-FFF2-40B4-BE49-F238E27FC236}">
                <a16:creationId xmlns:a16="http://schemas.microsoft.com/office/drawing/2014/main" id="{8A2825AD-4585-4E37-A076-3D0070C9300C}"/>
              </a:ext>
            </a:extLst>
          </p:cNvPr>
          <p:cNvSpPr>
            <a:spLocks noGrp="1"/>
          </p:cNvSpPr>
          <p:nvPr>
            <p:ph type="dt" sz="half" idx="10"/>
          </p:nvPr>
        </p:nvSpPr>
        <p:spPr/>
        <p:txBody>
          <a:bodyPr/>
          <a:lstStyle/>
          <a:p>
            <a:fld id="{0312561F-7E45-400C-8758-912CDFE9410A}" type="datetime1">
              <a:rPr lang="en-US" noProof="0" smtClean="0"/>
              <a:t>9/29/2025</a:t>
            </a:fld>
            <a:endParaRPr lang="en-US" noProof="0" dirty="0"/>
          </a:p>
        </p:txBody>
      </p:sp>
      <p:sp>
        <p:nvSpPr>
          <p:cNvPr id="5" name="Footer Placeholder 4">
            <a:extLst>
              <a:ext uri="{FF2B5EF4-FFF2-40B4-BE49-F238E27FC236}">
                <a16:creationId xmlns:a16="http://schemas.microsoft.com/office/drawing/2014/main" id="{512064AD-EDC3-4B13-8CD6-49EB60099ED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7890FD1E-16F6-49B1-A938-8CE601ED7AFC}"/>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noProof="0" dirty="0"/>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838200" y="1825625"/>
            <a:ext cx="5181600" cy="4351338"/>
          </a:xfrm>
        </p:spPr>
        <p:txBody>
          <a:bodyPr/>
          <a:lstStyle>
            <a:lvl1pPr marL="0" indent="0">
              <a:buNone/>
              <a:defRPr/>
            </a:lvl1pPr>
            <a:lvl3pPr>
              <a:defRPr>
                <a:solidFill>
                  <a:schemeClr val="bg2">
                    <a:lumMod val="20000"/>
                    <a:lumOff val="80000"/>
                  </a:schemeClr>
                </a:solidFill>
              </a:defRPr>
            </a:lvl3pPr>
            <a:lvl5pPr marL="1828800" indent="0">
              <a:buNone/>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Gill Sans MT"/>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B71B"/>
                </a:solidFill>
                <a:effectLst/>
                <a:uLnTx/>
                <a:uFillTx/>
                <a:latin typeface="Gill Sans M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Gill Sans M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Gill Sans MT"/>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Gill Sans MT"/>
                <a:ea typeface="+mn-ea"/>
                <a:cs typeface="+mn-cs"/>
              </a:rPr>
              <a:t>Fifth level</a:t>
            </a:r>
          </a:p>
          <a:p>
            <a:pPr lvl="0"/>
            <a:endParaRPr lang="en-US" noProof="0" dirty="0"/>
          </a:p>
        </p:txBody>
      </p:sp>
      <p:sp>
        <p:nvSpPr>
          <p:cNvPr id="4" name="Content Placeholder 3">
            <a:extLst>
              <a:ext uri="{FF2B5EF4-FFF2-40B4-BE49-F238E27FC236}">
                <a16:creationId xmlns:a16="http://schemas.microsoft.com/office/drawing/2014/main" id="{E4387105-2538-4216-9A7E-445FA092F960}"/>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9/29/2025</a:t>
            </a:fld>
            <a:endParaRPr lang="en-US"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dirty="0"/>
          </a:p>
        </p:txBody>
      </p:sp>
    </p:spTree>
    <p:extLst>
      <p:ext uri="{BB962C8B-B14F-4D97-AF65-F5344CB8AC3E}">
        <p14:creationId xmlns:p14="http://schemas.microsoft.com/office/powerpoint/2010/main" val="132503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a:lstStyle/>
          <a:p>
            <a:r>
              <a:rPr lang="en-US" noProof="0"/>
              <a:t>Click to edit Master title style</a:t>
            </a:r>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83978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noProof="0" smtClean="0"/>
              <a:t>9/29/2025</a:t>
            </a:fld>
            <a:endParaRPr lang="en-US" noProof="0"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403276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9EF5-3FD9-4423-A9E8-B67B4E902E9B}"/>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30D7191-31B4-440E-A4E9-F412FA55824C}"/>
              </a:ext>
            </a:extLst>
          </p:cNvPr>
          <p:cNvSpPr>
            <a:spLocks noGrp="1"/>
          </p:cNvSpPr>
          <p:nvPr>
            <p:ph type="dt" sz="half" idx="10"/>
          </p:nvPr>
        </p:nvSpPr>
        <p:spPr/>
        <p:txBody>
          <a:bodyPr/>
          <a:lstStyle/>
          <a:p>
            <a:fld id="{4BE4379E-9B58-41EA-B928-5B1C8436A60E}" type="datetime1">
              <a:rPr lang="en-US" noProof="0" smtClean="0"/>
              <a:t>9/29/2025</a:t>
            </a:fld>
            <a:endParaRPr lang="en-US" noProof="0" dirty="0"/>
          </a:p>
        </p:txBody>
      </p:sp>
      <p:sp>
        <p:nvSpPr>
          <p:cNvPr id="4" name="Footer Placeholder 3">
            <a:extLst>
              <a:ext uri="{FF2B5EF4-FFF2-40B4-BE49-F238E27FC236}">
                <a16:creationId xmlns:a16="http://schemas.microsoft.com/office/drawing/2014/main" id="{8EC85CB6-0880-4BF0-8E98-291E70C71377}"/>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E4A5E74-F26F-4C7A-BED1-6EE66C0B3A54}"/>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369190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5C546-684A-45B9-8890-66DC55DF7D06}"/>
              </a:ext>
            </a:extLst>
          </p:cNvPr>
          <p:cNvSpPr>
            <a:spLocks noGrp="1"/>
          </p:cNvSpPr>
          <p:nvPr>
            <p:ph type="dt" sz="half" idx="10"/>
          </p:nvPr>
        </p:nvSpPr>
        <p:spPr/>
        <p:txBody>
          <a:bodyPr/>
          <a:lstStyle/>
          <a:p>
            <a:fld id="{40B0A371-51FE-4D99-BD87-6A650FCE519D}" type="datetime1">
              <a:rPr lang="en-US" noProof="0" smtClean="0"/>
              <a:t>9/29/2025</a:t>
            </a:fld>
            <a:endParaRPr lang="en-US" noProof="0" dirty="0"/>
          </a:p>
        </p:txBody>
      </p:sp>
      <p:sp>
        <p:nvSpPr>
          <p:cNvPr id="3" name="Footer Placeholder 2">
            <a:extLst>
              <a:ext uri="{FF2B5EF4-FFF2-40B4-BE49-F238E27FC236}">
                <a16:creationId xmlns:a16="http://schemas.microsoft.com/office/drawing/2014/main" id="{4543EBDF-D696-42F7-B962-56F5FEE120CC}"/>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6789D77E-1675-4F9D-9113-B274CB0E87FA}"/>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7460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9C90-06AB-49B5-9970-F5791DE93A41}"/>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3" name="Content Placeholder 2">
            <a:extLst>
              <a:ext uri="{FF2B5EF4-FFF2-40B4-BE49-F238E27FC236}">
                <a16:creationId xmlns:a16="http://schemas.microsoft.com/office/drawing/2014/main" id="{EFFB0071-932D-4CA0-92FB-A6E75AC8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ext Placeholder 3">
            <a:extLst>
              <a:ext uri="{FF2B5EF4-FFF2-40B4-BE49-F238E27FC236}">
                <a16:creationId xmlns:a16="http://schemas.microsoft.com/office/drawing/2014/main" id="{71C8D9F5-8B70-4BDD-9CB5-BBF87CF55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7989DE91-7A80-4682-9D32-2CD41DEFB7B2}"/>
              </a:ext>
            </a:extLst>
          </p:cNvPr>
          <p:cNvSpPr>
            <a:spLocks noGrp="1"/>
          </p:cNvSpPr>
          <p:nvPr>
            <p:ph type="dt" sz="half" idx="10"/>
          </p:nvPr>
        </p:nvSpPr>
        <p:spPr/>
        <p:txBody>
          <a:bodyPr/>
          <a:lstStyle/>
          <a:p>
            <a:fld id="{5FCF8CFF-A1C0-4B6C-AA8D-BE72CB14468D}" type="datetime1">
              <a:rPr lang="en-US" noProof="0" smtClean="0"/>
              <a:t>9/29/2025</a:t>
            </a:fld>
            <a:endParaRPr lang="en-US" noProof="0" dirty="0"/>
          </a:p>
        </p:txBody>
      </p:sp>
      <p:sp>
        <p:nvSpPr>
          <p:cNvPr id="6" name="Footer Placeholder 5">
            <a:extLst>
              <a:ext uri="{FF2B5EF4-FFF2-40B4-BE49-F238E27FC236}">
                <a16:creationId xmlns:a16="http://schemas.microsoft.com/office/drawing/2014/main" id="{7B9E2482-2E7D-4868-95A7-4A55B40FECE1}"/>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F4E84CF-C3E5-4475-84C7-21CBAC064B74}"/>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962625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noProof="0" smtClean="0"/>
              <a:t>9/29/2025</a:t>
            </a:fld>
            <a:endParaRPr lang="en-US" noProof="0"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13C65"/>
            </a:gs>
            <a:gs pos="41000">
              <a:srgbClr val="01426F"/>
            </a:gs>
            <a:gs pos="81000">
              <a:srgbClr val="015995"/>
            </a:gs>
            <a:gs pos="100000">
              <a:srgbClr val="0160A1"/>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Arial "/>
                <a:ea typeface="+mn-ea"/>
                <a:cs typeface="+mn-cs"/>
              </a:rPr>
              <a:t>Fifth level</a:t>
            </a:r>
            <a:endParaRPr lang="en-US" noProof="0" dirty="0"/>
          </a:p>
        </p:txBody>
      </p:sp>
      <p:sp>
        <p:nvSpPr>
          <p:cNvPr id="4" name="Date Placeholder 3">
            <a:extLst>
              <a:ext uri="{FF2B5EF4-FFF2-40B4-BE49-F238E27FC236}">
                <a16:creationId xmlns:a16="http://schemas.microsoft.com/office/drawing/2014/main"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591E0-5367-4F2F-9C30-2087D79A846D}" type="datetime1">
              <a:rPr lang="en-US" noProof="0" smtClean="0"/>
              <a:t>9/29/2025</a:t>
            </a:fld>
            <a:endParaRPr lang="en-US" noProof="0" dirty="0"/>
          </a:p>
        </p:txBody>
      </p:sp>
      <p:sp>
        <p:nvSpPr>
          <p:cNvPr id="5" name="Footer Placeholder 4">
            <a:extLst>
              <a:ext uri="{FF2B5EF4-FFF2-40B4-BE49-F238E27FC236}">
                <a16:creationId xmlns:a16="http://schemas.microsoft.com/office/drawing/2014/main"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0" name="Oval 9">
            <a:extLst>
              <a:ext uri="{FF2B5EF4-FFF2-40B4-BE49-F238E27FC236}">
                <a16:creationId xmlns:a16="http://schemas.microsoft.com/office/drawing/2014/main"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fld id="{82EE24B5-652C-4DB5-B7C3-B5BBEC1280B1}" type="slidenum">
              <a:rPr lang="en-US" noProof="0" smtClean="0"/>
              <a:pPr/>
              <a:t>‹#›</a:t>
            </a:fld>
            <a:endParaRPr lang="en-US"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hdr="0" ftr="0" dt="0"/>
  <p:txStyles>
    <p:titleStyle>
      <a:lvl1pPr algn="l" defTabSz="914400" rtl="0" eaLnBrk="1" latinLnBrk="0" hangingPunct="1">
        <a:lnSpc>
          <a:spcPct val="90000"/>
        </a:lnSpc>
        <a:spcBef>
          <a:spcPct val="0"/>
        </a:spcBef>
        <a:buNone/>
        <a:defRPr sz="3200" b="1" kern="1200">
          <a:solidFill>
            <a:srgbClr val="FFB71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FFB7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C91D-4B22-49F1-9A0B-ABEB9E1F5A26}"/>
              </a:ext>
            </a:extLst>
          </p:cNvPr>
          <p:cNvSpPr>
            <a:spLocks noGrp="1"/>
          </p:cNvSpPr>
          <p:nvPr>
            <p:ph type="ctrTitle"/>
          </p:nvPr>
        </p:nvSpPr>
        <p:spPr bwMode="ltGray">
          <a:xfrm>
            <a:off x="866160" y="2270225"/>
            <a:ext cx="10602684" cy="2248414"/>
          </a:xfrm>
        </p:spPr>
        <p:txBody>
          <a:bodyPr>
            <a:normAutofit/>
          </a:bodyPr>
          <a:lstStyle/>
          <a:p>
            <a:pPr>
              <a:lnSpc>
                <a:spcPct val="100000"/>
              </a:lnSpc>
            </a:pPr>
            <a:r>
              <a:rPr lang="en-US" sz="4000" dirty="0"/>
              <a:t>Breaking Barriers:</a:t>
            </a:r>
            <a:br>
              <a:rPr lang="en-US" sz="4000" dirty="0"/>
            </a:br>
            <a:r>
              <a:rPr lang="en-US" sz="3600" dirty="0"/>
              <a:t>Strengthening Family Engagement &amp; Advocacy in Special Education</a:t>
            </a:r>
          </a:p>
        </p:txBody>
      </p:sp>
      <p:sp>
        <p:nvSpPr>
          <p:cNvPr id="3" name="Subtitle 2">
            <a:extLst>
              <a:ext uri="{FF2B5EF4-FFF2-40B4-BE49-F238E27FC236}">
                <a16:creationId xmlns:a16="http://schemas.microsoft.com/office/drawing/2014/main" id="{2F8CF06A-B594-4BA2-8B1E-D649096D742F}"/>
              </a:ext>
            </a:extLst>
          </p:cNvPr>
          <p:cNvSpPr>
            <a:spLocks noGrp="1"/>
          </p:cNvSpPr>
          <p:nvPr>
            <p:ph type="subTitle" idx="1"/>
          </p:nvPr>
        </p:nvSpPr>
        <p:spPr bwMode="blackGray">
          <a:xfrm>
            <a:off x="1295400" y="4806558"/>
            <a:ext cx="10058400" cy="1741712"/>
          </a:xfrm>
          <a:noFill/>
        </p:spPr>
        <p:txBody>
          <a:bodyPr anchor="ctr" anchorCtr="0">
            <a:noAutofit/>
          </a:bodyPr>
          <a:lstStyle/>
          <a:p>
            <a:pPr algn="l">
              <a:lnSpc>
                <a:spcPct val="100000"/>
              </a:lnSpc>
              <a:spcBef>
                <a:spcPts val="0"/>
              </a:spcBef>
            </a:pPr>
            <a:r>
              <a:rPr lang="en-US" sz="2000" dirty="0">
                <a:latin typeface="+mj-lt"/>
              </a:rPr>
              <a:t>Presented by: Diana Cruz, UNCO                      CADRE’s 10</a:t>
            </a:r>
            <a:r>
              <a:rPr lang="en-US" sz="2000" baseline="30000" dirty="0">
                <a:latin typeface="+mj-lt"/>
              </a:rPr>
              <a:t>th</a:t>
            </a:r>
            <a:r>
              <a:rPr lang="en-US" sz="2000" dirty="0">
                <a:latin typeface="+mj-lt"/>
              </a:rPr>
              <a:t> National Symposium</a:t>
            </a:r>
          </a:p>
          <a:p>
            <a:pPr algn="l">
              <a:lnSpc>
                <a:spcPct val="100000"/>
              </a:lnSpc>
              <a:spcBef>
                <a:spcPts val="0"/>
              </a:spcBef>
            </a:pPr>
            <a:r>
              <a:rPr lang="en-US" sz="2000" dirty="0">
                <a:latin typeface="+mj-lt"/>
              </a:rPr>
              <a:t>Heather Oliver, FACT Oregon                                                      Portland, Oregon</a:t>
            </a:r>
          </a:p>
          <a:p>
            <a:pPr algn="l">
              <a:lnSpc>
                <a:spcPct val="100000"/>
              </a:lnSpc>
              <a:spcBef>
                <a:spcPts val="0"/>
              </a:spcBef>
            </a:pPr>
            <a:r>
              <a:rPr lang="en-US" sz="2000" b="1" i="1" spc="65" dirty="0">
                <a:solidFill>
                  <a:schemeClr val="accent1"/>
                </a:solidFill>
                <a:latin typeface="+mj-lt"/>
                <a:cs typeface="Arial"/>
              </a:rPr>
              <a:t>Britania Vazquez-Elorza, FACT Oregon</a:t>
            </a:r>
          </a:p>
        </p:txBody>
      </p:sp>
      <p:sp>
        <p:nvSpPr>
          <p:cNvPr id="6" name="object 7" descr="Beige rectangle">
            <a:extLst>
              <a:ext uri="{FF2B5EF4-FFF2-40B4-BE49-F238E27FC236}">
                <a16:creationId xmlns:a16="http://schemas.microsoft.com/office/drawing/2014/main" id="{B36975AA-C62E-46BE-9382-E2CF56FDF817}"/>
              </a:ext>
            </a:extLst>
          </p:cNvPr>
          <p:cNvSpPr/>
          <p:nvPr/>
        </p:nvSpPr>
        <p:spPr bwMode="white">
          <a:xfrm>
            <a:off x="4044000" y="3394432"/>
            <a:ext cx="4104000" cy="0"/>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endParaRPr lang="en-US" dirty="0"/>
          </a:p>
        </p:txBody>
      </p:sp>
      <p:pic>
        <p:nvPicPr>
          <p:cNvPr id="7" name="Picture 6">
            <a:extLst>
              <a:ext uri="{FF2B5EF4-FFF2-40B4-BE49-F238E27FC236}">
                <a16:creationId xmlns:a16="http://schemas.microsoft.com/office/drawing/2014/main" id="{8555EB43-0C68-1DD2-5E76-12FF9FD741D4}"/>
              </a:ext>
            </a:extLst>
          </p:cNvPr>
          <p:cNvPicPr>
            <a:picLocks noChangeAspect="1"/>
          </p:cNvPicPr>
          <p:nvPr/>
        </p:nvPicPr>
        <p:blipFill>
          <a:blip r:embed="rId3"/>
          <a:stretch>
            <a:fillRect/>
          </a:stretch>
        </p:blipFill>
        <p:spPr>
          <a:xfrm>
            <a:off x="5111901" y="309730"/>
            <a:ext cx="1968198" cy="2050896"/>
          </a:xfrm>
          <a:prstGeom prst="rect">
            <a:avLst/>
          </a:prstGeom>
        </p:spPr>
      </p:pic>
      <p:sp>
        <p:nvSpPr>
          <p:cNvPr id="8" name="Slide Number Placeholder 3">
            <a:extLst>
              <a:ext uri="{FF2B5EF4-FFF2-40B4-BE49-F238E27FC236}">
                <a16:creationId xmlns:a16="http://schemas.microsoft.com/office/drawing/2014/main" id="{15D0E255-2902-1FE2-A884-05E18B7F749B}"/>
              </a:ext>
            </a:extLst>
          </p:cNvPr>
          <p:cNvSpPr>
            <a:spLocks noGrp="1"/>
          </p:cNvSpPr>
          <p:nvPr>
            <p:ph type="sldNum" sz="quarter" idx="12"/>
          </p:nvPr>
        </p:nvSpPr>
        <p:spPr>
          <a:xfrm>
            <a:off x="11468844" y="6174902"/>
            <a:ext cx="357116" cy="365125"/>
          </a:xfrm>
        </p:spPr>
        <p:txBody>
          <a:bodyPr anchor="ctr">
            <a:normAutofit/>
          </a:bodyPr>
          <a:lstStyle/>
          <a:p>
            <a:pPr>
              <a:spcAft>
                <a:spcPts val="600"/>
              </a:spcAft>
            </a:pPr>
            <a:fld id="{82EE24B5-652C-4DB5-B7C3-B5BBEC1280B1}" type="slidenum">
              <a:rPr lang="en-US" noProof="0" smtClean="0"/>
              <a:pPr>
                <a:spcAft>
                  <a:spcPts val="600"/>
                </a:spcAft>
              </a:pPr>
              <a:t>1</a:t>
            </a:fld>
            <a:endParaRPr lang="en-US" noProof="0" dirty="0"/>
          </a:p>
        </p:txBody>
      </p:sp>
    </p:spTree>
    <p:extLst>
      <p:ext uri="{BB962C8B-B14F-4D97-AF65-F5344CB8AC3E}">
        <p14:creationId xmlns:p14="http://schemas.microsoft.com/office/powerpoint/2010/main" val="109355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04DB6EB-2700-6BF4-FB42-A44441F0D94A}"/>
              </a:ext>
            </a:extLst>
          </p:cNvPr>
          <p:cNvSpPr>
            <a:spLocks noGrp="1"/>
          </p:cNvSpPr>
          <p:nvPr>
            <p:ph type="title"/>
          </p:nvPr>
        </p:nvSpPr>
        <p:spPr/>
        <p:txBody>
          <a:bodyPr>
            <a:normAutofit/>
          </a:bodyPr>
          <a:lstStyle/>
          <a:p>
            <a:r>
              <a:rPr kumimoji="0" lang="en-US" sz="3200" b="1" i="0" u="none" strike="noStrike" kern="1200" cap="all" spc="0" normalizeH="0" baseline="0" noProof="0" dirty="0">
                <a:ln>
                  <a:solidFill>
                    <a:srgbClr val="FFD67D">
                      <a:lumMod val="60000"/>
                      <a:lumOff val="40000"/>
                    </a:srgbClr>
                  </a:solidFill>
                </a:ln>
                <a:solidFill>
                  <a:srgbClr val="FFB71B"/>
                </a:solidFill>
                <a:effectLst/>
                <a:uLnTx/>
                <a:uFillTx/>
                <a:latin typeface="Gill Sans MT"/>
                <a:ea typeface="+mj-ea"/>
                <a:cs typeface="+mj-cs"/>
              </a:rPr>
              <a:t>Activate  Your  Advocacy</a:t>
            </a:r>
            <a:endParaRPr lang="en-US" sz="3600" dirty="0"/>
          </a:p>
        </p:txBody>
      </p:sp>
      <p:sp>
        <p:nvSpPr>
          <p:cNvPr id="10" name="Text Placeholder 9">
            <a:extLst>
              <a:ext uri="{FF2B5EF4-FFF2-40B4-BE49-F238E27FC236}">
                <a16:creationId xmlns:a16="http://schemas.microsoft.com/office/drawing/2014/main" id="{C0ED253E-3D3B-D5EC-956A-946A843CF267}"/>
              </a:ext>
            </a:extLst>
          </p:cNvPr>
          <p:cNvSpPr>
            <a:spLocks noGrp="1"/>
          </p:cNvSpPr>
          <p:nvPr>
            <p:ph type="body" idx="1"/>
          </p:nvPr>
        </p:nvSpPr>
        <p:spPr/>
        <p:txBody>
          <a:bodyPr/>
          <a:lstStyle/>
          <a:p>
            <a:r>
              <a:rPr lang="en-US" dirty="0">
                <a:solidFill>
                  <a:schemeClr val="accent1"/>
                </a:solidFill>
              </a:rPr>
              <a:t>About the Program</a:t>
            </a:r>
          </a:p>
        </p:txBody>
      </p:sp>
      <p:sp>
        <p:nvSpPr>
          <p:cNvPr id="11" name="Content Placeholder 10">
            <a:extLst>
              <a:ext uri="{FF2B5EF4-FFF2-40B4-BE49-F238E27FC236}">
                <a16:creationId xmlns:a16="http://schemas.microsoft.com/office/drawing/2014/main" id="{1B65220A-42FA-2D51-A853-8AC695D2C429}"/>
              </a:ext>
            </a:extLst>
          </p:cNvPr>
          <p:cNvSpPr>
            <a:spLocks noGrp="1"/>
          </p:cNvSpPr>
          <p:nvPr>
            <p:ph sz="half" idx="2"/>
          </p:nvPr>
        </p:nvSpPr>
        <p:spPr/>
        <p:txBody>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noFill/>
                </a:ln>
                <a:solidFill>
                  <a:prstClr val="white"/>
                </a:solidFill>
                <a:effectLst/>
                <a:uLnTx/>
                <a:uFillTx/>
                <a:ea typeface="+mn-ea"/>
                <a:cs typeface="+mn-cs"/>
              </a:rPr>
              <a:t>FACT Oregon’s signature leadership and advocacy training</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noFill/>
                </a:ln>
                <a:solidFill>
                  <a:prstClr val="white"/>
                </a:solidFill>
                <a:effectLst/>
                <a:uLnTx/>
                <a:uFillTx/>
                <a:ea typeface="+mn-ea"/>
                <a:cs typeface="+mn-cs"/>
              </a:rPr>
              <a:t>Designed for parents, caregivers, and family members of children with disabilities</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noFill/>
                </a:ln>
                <a:solidFill>
                  <a:prstClr val="white"/>
                </a:solidFill>
                <a:effectLst/>
                <a:uLnTx/>
                <a:uFillTx/>
                <a:ea typeface="+mn-ea"/>
                <a:cs typeface="+mn-cs"/>
              </a:rPr>
              <a:t>Focuses on building knowledge, skills, and confidence to advocate within education systems and beyond</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noFill/>
                </a:ln>
                <a:solidFill>
                  <a:prstClr val="white"/>
                </a:solidFill>
                <a:effectLst/>
                <a:uLnTx/>
                <a:uFillTx/>
                <a:ea typeface="+mn-ea"/>
                <a:cs typeface="+mn-cs"/>
              </a:rPr>
              <a:t>Graduates become part of a growing statewide network of advocates</a:t>
            </a:r>
          </a:p>
          <a:p>
            <a:endParaRPr lang="en-US" dirty="0"/>
          </a:p>
        </p:txBody>
      </p:sp>
      <p:sp>
        <p:nvSpPr>
          <p:cNvPr id="12" name="Text Placeholder 11">
            <a:extLst>
              <a:ext uri="{FF2B5EF4-FFF2-40B4-BE49-F238E27FC236}">
                <a16:creationId xmlns:a16="http://schemas.microsoft.com/office/drawing/2014/main" id="{417F6FB9-F445-4DAF-4048-A0DF9ADC1559}"/>
              </a:ext>
            </a:extLst>
          </p:cNvPr>
          <p:cNvSpPr>
            <a:spLocks noGrp="1"/>
          </p:cNvSpPr>
          <p:nvPr>
            <p:ph type="body" sz="quarter" idx="3"/>
          </p:nvPr>
        </p:nvSpPr>
        <p:spPr/>
        <p:txBody>
          <a:bodyPr/>
          <a:lstStyle/>
          <a:p>
            <a:r>
              <a:rPr lang="en-US" dirty="0">
                <a:solidFill>
                  <a:schemeClr val="accent1"/>
                </a:solidFill>
              </a:rPr>
              <a:t>Goals and Objectives</a:t>
            </a:r>
          </a:p>
        </p:txBody>
      </p:sp>
      <p:sp>
        <p:nvSpPr>
          <p:cNvPr id="13" name="Content Placeholder 12">
            <a:extLst>
              <a:ext uri="{FF2B5EF4-FFF2-40B4-BE49-F238E27FC236}">
                <a16:creationId xmlns:a16="http://schemas.microsoft.com/office/drawing/2014/main" id="{90D4660A-79A6-BF9C-E848-D88287090668}"/>
              </a:ext>
            </a:extLst>
          </p:cNvPr>
          <p:cNvSpPr>
            <a:spLocks noGrp="1"/>
          </p:cNvSpPr>
          <p:nvPr>
            <p:ph sz="quarter" idx="4"/>
          </p:nvPr>
        </p:nvSpPr>
        <p:spPr/>
        <p:txBody>
          <a:bodyPr>
            <a:normAutofit/>
          </a:bodyPr>
          <a:lstStyle/>
          <a:p>
            <a:r>
              <a:rPr lang="en-US" sz="2000" b="1" dirty="0"/>
              <a:t>Empower families </a:t>
            </a:r>
            <a:r>
              <a:rPr lang="en-US" sz="2000" dirty="0"/>
              <a:t>with tools to effectively advocate for their child and others</a:t>
            </a:r>
          </a:p>
          <a:p>
            <a:r>
              <a:rPr lang="en-US" sz="2000" b="1" dirty="0"/>
              <a:t>Develop leadership skills </a:t>
            </a:r>
            <a:r>
              <a:rPr lang="en-US" sz="2000" dirty="0"/>
              <a:t>to influence systems change in education and community services</a:t>
            </a:r>
          </a:p>
          <a:p>
            <a:r>
              <a:rPr lang="en-US" sz="2000" b="1" dirty="0"/>
              <a:t>Foster collaboration </a:t>
            </a:r>
            <a:r>
              <a:rPr lang="en-US" sz="2000" dirty="0"/>
              <a:t>between families, schools, and agencies to improve outcomes for students</a:t>
            </a:r>
          </a:p>
          <a:p>
            <a:r>
              <a:rPr lang="en-US" sz="2000" b="1" dirty="0"/>
              <a:t>Cultivate a network </a:t>
            </a:r>
            <a:r>
              <a:rPr lang="en-US" sz="2000" dirty="0"/>
              <a:t>of informed advocates who can support each other and amplify impact</a:t>
            </a:r>
          </a:p>
        </p:txBody>
      </p:sp>
      <p:sp>
        <p:nvSpPr>
          <p:cNvPr id="4" name="Slide Number Placeholder 3">
            <a:extLst>
              <a:ext uri="{FF2B5EF4-FFF2-40B4-BE49-F238E27FC236}">
                <a16:creationId xmlns:a16="http://schemas.microsoft.com/office/drawing/2014/main" id="{600D3FA7-29E2-5501-32DF-D9744347163E}"/>
              </a:ext>
            </a:extLst>
          </p:cNvPr>
          <p:cNvSpPr>
            <a:spLocks noGrp="1"/>
          </p:cNvSpPr>
          <p:nvPr>
            <p:ph type="sldNum" sz="quarter" idx="12"/>
          </p:nvPr>
        </p:nvSpPr>
        <p:spPr/>
        <p:txBody>
          <a:bodyPr/>
          <a:lstStyle/>
          <a:p>
            <a:fld id="{82EE24B5-652C-4DB5-B7C3-B5BBEC1280B1}" type="slidenum">
              <a:rPr lang="en-US" noProof="0" smtClean="0"/>
              <a:t>10</a:t>
            </a:fld>
            <a:endParaRPr lang="en-US" noProof="0" dirty="0"/>
          </a:p>
        </p:txBody>
      </p:sp>
    </p:spTree>
    <p:extLst>
      <p:ext uri="{BB962C8B-B14F-4D97-AF65-F5344CB8AC3E}">
        <p14:creationId xmlns:p14="http://schemas.microsoft.com/office/powerpoint/2010/main" val="1912117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41C26-7207-A009-164C-B7714D1349B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DCC58A99-CEDF-9EFB-92E7-BBACF2EDF24F}"/>
              </a:ext>
            </a:extLst>
          </p:cNvPr>
          <p:cNvSpPr>
            <a:spLocks noGrp="1"/>
          </p:cNvSpPr>
          <p:nvPr>
            <p:ph type="title"/>
          </p:nvPr>
        </p:nvSpPr>
        <p:spPr/>
        <p:txBody>
          <a:bodyPr>
            <a:normAutofit/>
          </a:bodyPr>
          <a:lstStyle/>
          <a:p>
            <a:r>
              <a:rPr kumimoji="0" lang="en-US" sz="3200" b="1" i="0" u="none" strike="noStrike" kern="1200" cap="all" spc="0" normalizeH="0" baseline="0" noProof="0" dirty="0">
                <a:ln>
                  <a:solidFill>
                    <a:srgbClr val="FFD67D">
                      <a:lumMod val="60000"/>
                      <a:lumOff val="40000"/>
                    </a:srgbClr>
                  </a:solidFill>
                </a:ln>
                <a:solidFill>
                  <a:srgbClr val="FFB71B"/>
                </a:solidFill>
                <a:effectLst/>
                <a:uLnTx/>
                <a:uFillTx/>
                <a:latin typeface="Gill Sans MT"/>
                <a:ea typeface="+mj-ea"/>
                <a:cs typeface="+mj-cs"/>
              </a:rPr>
              <a:t>Activate  Your  Advocacy</a:t>
            </a:r>
            <a:endParaRPr lang="en-US" sz="3600" dirty="0"/>
          </a:p>
        </p:txBody>
      </p:sp>
      <p:sp>
        <p:nvSpPr>
          <p:cNvPr id="10" name="Text Placeholder 9">
            <a:extLst>
              <a:ext uri="{FF2B5EF4-FFF2-40B4-BE49-F238E27FC236}">
                <a16:creationId xmlns:a16="http://schemas.microsoft.com/office/drawing/2014/main" id="{7CA8879C-0479-74FC-76F7-CB9345D9D076}"/>
              </a:ext>
            </a:extLst>
          </p:cNvPr>
          <p:cNvSpPr>
            <a:spLocks noGrp="1"/>
          </p:cNvSpPr>
          <p:nvPr>
            <p:ph type="body" idx="1"/>
          </p:nvPr>
        </p:nvSpPr>
        <p:spPr/>
        <p:txBody>
          <a:bodyPr/>
          <a:lstStyle/>
          <a:p>
            <a:r>
              <a:rPr lang="en-US" dirty="0">
                <a:solidFill>
                  <a:schemeClr val="accent1"/>
                </a:solidFill>
              </a:rPr>
              <a:t>Recruitment and Selection Process</a:t>
            </a:r>
          </a:p>
        </p:txBody>
      </p:sp>
      <p:sp>
        <p:nvSpPr>
          <p:cNvPr id="11" name="Content Placeholder 10">
            <a:extLst>
              <a:ext uri="{FF2B5EF4-FFF2-40B4-BE49-F238E27FC236}">
                <a16:creationId xmlns:a16="http://schemas.microsoft.com/office/drawing/2014/main" id="{7979E97B-61CB-E5AA-BFB2-A3CF6BB83BC5}"/>
              </a:ext>
            </a:extLst>
          </p:cNvPr>
          <p:cNvSpPr>
            <a:spLocks noGrp="1"/>
          </p:cNvSpPr>
          <p:nvPr>
            <p:ph sz="half" idx="2"/>
          </p:nvPr>
        </p:nvSpPr>
        <p:spPr/>
        <p:txBody>
          <a:bodyPr>
            <a:normAutofit/>
          </a:bodyPr>
          <a:lstStyle/>
          <a:p>
            <a:r>
              <a:rPr lang="en-US" sz="2000" dirty="0"/>
              <a:t>Application process open to parents and family members across Oregon</a:t>
            </a:r>
          </a:p>
          <a:p>
            <a:r>
              <a:rPr lang="en-US" sz="2000" dirty="0"/>
              <a:t>Recruitment outreach through schools, community partners, and disability networks</a:t>
            </a:r>
          </a:p>
          <a:p>
            <a:r>
              <a:rPr lang="en-US" sz="2000" dirty="0"/>
              <a:t>Selection emphasizes:</a:t>
            </a:r>
          </a:p>
          <a:p>
            <a:pPr lvl="1"/>
            <a:r>
              <a:rPr lang="en-US" sz="2000" dirty="0"/>
              <a:t>Commitment to advocacy</a:t>
            </a:r>
          </a:p>
          <a:p>
            <a:pPr lvl="1"/>
            <a:r>
              <a:rPr lang="en-US" sz="2000" dirty="0"/>
              <a:t>Representation from diverse communities and regions</a:t>
            </a:r>
          </a:p>
          <a:p>
            <a:pPr lvl="1"/>
            <a:r>
              <a:rPr lang="en-US" sz="2000" dirty="0"/>
              <a:t>Readiness to engage in both learning and action</a:t>
            </a:r>
          </a:p>
        </p:txBody>
      </p:sp>
      <p:sp>
        <p:nvSpPr>
          <p:cNvPr id="12" name="Text Placeholder 11">
            <a:extLst>
              <a:ext uri="{FF2B5EF4-FFF2-40B4-BE49-F238E27FC236}">
                <a16:creationId xmlns:a16="http://schemas.microsoft.com/office/drawing/2014/main" id="{35FCBB47-C01D-EC87-7610-FEB8846354D2}"/>
              </a:ext>
            </a:extLst>
          </p:cNvPr>
          <p:cNvSpPr>
            <a:spLocks noGrp="1"/>
          </p:cNvSpPr>
          <p:nvPr>
            <p:ph type="body" sz="quarter" idx="3"/>
          </p:nvPr>
        </p:nvSpPr>
        <p:spPr/>
        <p:txBody>
          <a:bodyPr/>
          <a:lstStyle/>
          <a:p>
            <a:r>
              <a:rPr lang="en-US" dirty="0">
                <a:solidFill>
                  <a:schemeClr val="accent1"/>
                </a:solidFill>
              </a:rPr>
              <a:t>Course Schedule and Delivery</a:t>
            </a:r>
          </a:p>
        </p:txBody>
      </p:sp>
      <p:sp>
        <p:nvSpPr>
          <p:cNvPr id="13" name="Content Placeholder 12">
            <a:extLst>
              <a:ext uri="{FF2B5EF4-FFF2-40B4-BE49-F238E27FC236}">
                <a16:creationId xmlns:a16="http://schemas.microsoft.com/office/drawing/2014/main" id="{9C797C63-976F-68B0-7F91-10527B6BB218}"/>
              </a:ext>
            </a:extLst>
          </p:cNvPr>
          <p:cNvSpPr>
            <a:spLocks noGrp="1"/>
          </p:cNvSpPr>
          <p:nvPr>
            <p:ph sz="quarter" idx="4"/>
          </p:nvPr>
        </p:nvSpPr>
        <p:spPr/>
        <p:txBody>
          <a:bodyPr>
            <a:noAutofit/>
          </a:bodyPr>
          <a:lstStyle/>
          <a:p>
            <a:r>
              <a:rPr lang="en-US" sz="2000" dirty="0"/>
              <a:t>Cohort-based learning model (small group, high interaction)</a:t>
            </a:r>
          </a:p>
          <a:p>
            <a:r>
              <a:rPr lang="en-US" sz="2000" dirty="0"/>
              <a:t>Multi-session series delivered over several weeks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ea typeface="+mn-ea"/>
                <a:cs typeface="+mn-cs"/>
              </a:rPr>
              <a:t>Virtual delivery</a:t>
            </a:r>
            <a:r>
              <a:rPr kumimoji="0" lang="en-US" sz="2000" b="0" i="0" u="none" strike="noStrike" kern="1200" cap="none" spc="0" normalizeH="0" baseline="0" noProof="0" dirty="0">
                <a:ln>
                  <a:noFill/>
                </a:ln>
                <a:solidFill>
                  <a:prstClr val="white"/>
                </a:solidFill>
                <a:effectLst/>
                <a:uLnTx/>
                <a:uFillTx/>
                <a:ea typeface="+mn-ea"/>
                <a:cs typeface="+mn-cs"/>
              </a:rPr>
              <a:t> → Increased accessibility statewide</a:t>
            </a:r>
            <a:endParaRPr lang="en-US" sz="2000" dirty="0"/>
          </a:p>
          <a:p>
            <a:r>
              <a:rPr lang="en-US" sz="2000" dirty="0"/>
              <a:t>Mix of </a:t>
            </a:r>
            <a:r>
              <a:rPr lang="en-US" sz="2000" b="1" dirty="0"/>
              <a:t>virtual workshops, interactive discussions</a:t>
            </a:r>
            <a:r>
              <a:rPr lang="en-US" sz="2000" dirty="0"/>
              <a:t>, and </a:t>
            </a:r>
            <a:r>
              <a:rPr lang="en-US" sz="2000" b="1" dirty="0"/>
              <a:t>action assignments</a:t>
            </a:r>
          </a:p>
          <a:p>
            <a:r>
              <a:rPr lang="en-US" sz="2000" dirty="0"/>
              <a:t>Includes practical application</a:t>
            </a:r>
          </a:p>
          <a:p>
            <a:r>
              <a:rPr lang="en-US" sz="2000" dirty="0"/>
              <a:t>Culminates in a personal or community advocacy project</a:t>
            </a:r>
          </a:p>
        </p:txBody>
      </p:sp>
      <p:sp>
        <p:nvSpPr>
          <p:cNvPr id="4" name="Slide Number Placeholder 3">
            <a:extLst>
              <a:ext uri="{FF2B5EF4-FFF2-40B4-BE49-F238E27FC236}">
                <a16:creationId xmlns:a16="http://schemas.microsoft.com/office/drawing/2014/main" id="{76432121-CA92-D4D2-A9D6-3AE69E9EB30B}"/>
              </a:ext>
            </a:extLst>
          </p:cNvPr>
          <p:cNvSpPr>
            <a:spLocks noGrp="1"/>
          </p:cNvSpPr>
          <p:nvPr>
            <p:ph type="sldNum" sz="quarter" idx="12"/>
          </p:nvPr>
        </p:nvSpPr>
        <p:spPr/>
        <p:txBody>
          <a:bodyPr/>
          <a:lstStyle/>
          <a:p>
            <a:fld id="{82EE24B5-652C-4DB5-B7C3-B5BBEC1280B1}" type="slidenum">
              <a:rPr lang="en-US" noProof="0" smtClean="0"/>
              <a:t>11</a:t>
            </a:fld>
            <a:endParaRPr lang="en-US" noProof="0" dirty="0"/>
          </a:p>
        </p:txBody>
      </p:sp>
    </p:spTree>
    <p:extLst>
      <p:ext uri="{BB962C8B-B14F-4D97-AF65-F5344CB8AC3E}">
        <p14:creationId xmlns:p14="http://schemas.microsoft.com/office/powerpoint/2010/main" val="1764559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C3EEF-BDA1-C6D8-4A3D-CA8E01E8F7B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E2EE134-19DE-971E-3C42-B1C808EA864F}"/>
              </a:ext>
            </a:extLst>
          </p:cNvPr>
          <p:cNvSpPr>
            <a:spLocks noGrp="1"/>
          </p:cNvSpPr>
          <p:nvPr>
            <p:ph type="title"/>
          </p:nvPr>
        </p:nvSpPr>
        <p:spPr/>
        <p:txBody>
          <a:bodyPr>
            <a:normAutofit/>
          </a:bodyPr>
          <a:lstStyle/>
          <a:p>
            <a:r>
              <a:rPr kumimoji="0" lang="en-US" sz="3200" b="1" i="0" u="none" strike="noStrike" kern="1200" cap="all" spc="0" normalizeH="0" baseline="0" noProof="0" dirty="0">
                <a:ln>
                  <a:solidFill>
                    <a:srgbClr val="FFD67D">
                      <a:lumMod val="60000"/>
                      <a:lumOff val="40000"/>
                    </a:srgbClr>
                  </a:solidFill>
                </a:ln>
                <a:solidFill>
                  <a:srgbClr val="FFB71B"/>
                </a:solidFill>
                <a:effectLst/>
                <a:uLnTx/>
                <a:uFillTx/>
                <a:latin typeface="Gill Sans MT"/>
                <a:ea typeface="+mj-ea"/>
                <a:cs typeface="+mj-cs"/>
              </a:rPr>
              <a:t>Activate  Your  Advocacy</a:t>
            </a:r>
            <a:endParaRPr lang="en-US" sz="3600" dirty="0"/>
          </a:p>
        </p:txBody>
      </p:sp>
      <p:sp>
        <p:nvSpPr>
          <p:cNvPr id="4" name="Slide Number Placeholder 3">
            <a:extLst>
              <a:ext uri="{FF2B5EF4-FFF2-40B4-BE49-F238E27FC236}">
                <a16:creationId xmlns:a16="http://schemas.microsoft.com/office/drawing/2014/main" id="{E0E34C3E-45CE-0C63-A22B-2708FCB193C1}"/>
              </a:ext>
            </a:extLst>
          </p:cNvPr>
          <p:cNvSpPr>
            <a:spLocks noGrp="1"/>
          </p:cNvSpPr>
          <p:nvPr>
            <p:ph type="sldNum" sz="quarter" idx="12"/>
          </p:nvPr>
        </p:nvSpPr>
        <p:spPr/>
        <p:txBody>
          <a:bodyPr/>
          <a:lstStyle/>
          <a:p>
            <a:fld id="{82EE24B5-652C-4DB5-B7C3-B5BBEC1280B1}" type="slidenum">
              <a:rPr lang="en-US" noProof="0" smtClean="0"/>
              <a:t>12</a:t>
            </a:fld>
            <a:endParaRPr lang="en-US" noProof="0" dirty="0"/>
          </a:p>
        </p:txBody>
      </p:sp>
      <p:sp>
        <p:nvSpPr>
          <p:cNvPr id="10" name="Text Placeholder 9">
            <a:extLst>
              <a:ext uri="{FF2B5EF4-FFF2-40B4-BE49-F238E27FC236}">
                <a16:creationId xmlns:a16="http://schemas.microsoft.com/office/drawing/2014/main" id="{76A53FAA-DD95-4154-AB81-E53C0172F10E}"/>
              </a:ext>
            </a:extLst>
          </p:cNvPr>
          <p:cNvSpPr>
            <a:spLocks noGrp="1"/>
          </p:cNvSpPr>
          <p:nvPr>
            <p:ph type="body" idx="1"/>
          </p:nvPr>
        </p:nvSpPr>
        <p:spPr>
          <a:xfrm>
            <a:off x="839788" y="1681163"/>
            <a:ext cx="7832635" cy="823912"/>
          </a:xfrm>
        </p:spPr>
        <p:txBody>
          <a:bodyPr>
            <a:normAutofit/>
          </a:bodyPr>
          <a:lstStyle/>
          <a:p>
            <a:r>
              <a:rPr lang="en-US" sz="3600" dirty="0">
                <a:solidFill>
                  <a:schemeClr val="accent1"/>
                </a:solidFill>
              </a:rPr>
              <a:t>About the Facilitators</a:t>
            </a:r>
          </a:p>
        </p:txBody>
      </p:sp>
      <p:sp>
        <p:nvSpPr>
          <p:cNvPr id="11" name="Content Placeholder 10">
            <a:extLst>
              <a:ext uri="{FF2B5EF4-FFF2-40B4-BE49-F238E27FC236}">
                <a16:creationId xmlns:a16="http://schemas.microsoft.com/office/drawing/2014/main" id="{816898E3-7B2D-8219-3713-36CD43B5A816}"/>
              </a:ext>
            </a:extLst>
          </p:cNvPr>
          <p:cNvSpPr>
            <a:spLocks noGrp="1"/>
          </p:cNvSpPr>
          <p:nvPr>
            <p:ph sz="half" idx="2"/>
          </p:nvPr>
        </p:nvSpPr>
        <p:spPr>
          <a:xfrm>
            <a:off x="839788" y="2505075"/>
            <a:ext cx="10179020" cy="3684588"/>
          </a:xfrm>
        </p:spPr>
        <p:txBody>
          <a:bodyPr>
            <a:normAutofit/>
          </a:bodyPr>
          <a:lstStyle/>
          <a:p>
            <a:r>
              <a:rPr lang="en-US" sz="2800" dirty="0"/>
              <a:t>Experienced advocates and family leaders with lived experience</a:t>
            </a:r>
          </a:p>
          <a:p>
            <a:r>
              <a:rPr lang="en-US" sz="2800" dirty="0"/>
              <a:t>Deep knowledge of special education law, policy, and systems navigation</a:t>
            </a:r>
          </a:p>
          <a:p>
            <a:r>
              <a:rPr lang="en-US" sz="2800" dirty="0"/>
              <a:t>Skilled trainers who model collaborative problem-solving</a:t>
            </a:r>
          </a:p>
          <a:p>
            <a:r>
              <a:rPr lang="en-US" sz="2800" dirty="0"/>
              <a:t>Serve as ongoing mentors and connectors to statewide advocacy efforts</a:t>
            </a:r>
          </a:p>
        </p:txBody>
      </p:sp>
    </p:spTree>
    <p:extLst>
      <p:ext uri="{BB962C8B-B14F-4D97-AF65-F5344CB8AC3E}">
        <p14:creationId xmlns:p14="http://schemas.microsoft.com/office/powerpoint/2010/main" val="3973129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A693-0C38-2F9E-2886-BACA0BB22997}"/>
              </a:ext>
            </a:extLst>
          </p:cNvPr>
          <p:cNvSpPr>
            <a:spLocks noGrp="1"/>
          </p:cNvSpPr>
          <p:nvPr>
            <p:ph type="title"/>
          </p:nvPr>
        </p:nvSpPr>
        <p:spPr/>
        <p:txBody>
          <a:bodyPr>
            <a:normAutofit/>
          </a:bodyPr>
          <a:lstStyle/>
          <a:p>
            <a:r>
              <a:rPr lang="en-US" sz="2800" cap="all" dirty="0">
                <a:ln>
                  <a:solidFill>
                    <a:schemeClr val="accent3">
                      <a:lumMod val="60000"/>
                      <a:lumOff val="40000"/>
                    </a:schemeClr>
                  </a:solidFill>
                </a:ln>
              </a:rPr>
              <a:t>Purpose of Study</a:t>
            </a:r>
          </a:p>
        </p:txBody>
      </p:sp>
      <p:sp>
        <p:nvSpPr>
          <p:cNvPr id="3" name="Content Placeholder 2">
            <a:extLst>
              <a:ext uri="{FF2B5EF4-FFF2-40B4-BE49-F238E27FC236}">
                <a16:creationId xmlns:a16="http://schemas.microsoft.com/office/drawing/2014/main" id="{32DD1F93-7E0F-2590-47B8-46E3276EFF22}"/>
              </a:ext>
            </a:extLst>
          </p:cNvPr>
          <p:cNvSpPr>
            <a:spLocks noGrp="1"/>
          </p:cNvSpPr>
          <p:nvPr>
            <p:ph idx="1"/>
          </p:nvPr>
        </p:nvSpPr>
        <p:spPr>
          <a:xfrm>
            <a:off x="5296644" y="1411680"/>
            <a:ext cx="6172200" cy="4558461"/>
          </a:xfrm>
        </p:spPr>
        <p:txBody>
          <a:bodyPr>
            <a:normAutofit fontScale="70000" lnSpcReduction="20000"/>
          </a:bodyPr>
          <a:lstStyle/>
          <a:p>
            <a:pPr marL="457200" marR="0" indent="0">
              <a:lnSpc>
                <a:spcPct val="100000"/>
              </a:lnSpc>
              <a:spcBef>
                <a:spcPts val="0"/>
              </a:spcBef>
              <a:spcAft>
                <a:spcPts val="0"/>
              </a:spcAft>
              <a:buNone/>
            </a:pPr>
            <a:endParaRPr lang="en-US" sz="1800" dirty="0">
              <a:effectLst/>
              <a:ea typeface="Calibri" panose="020F0502020204030204" pitchFamily="34" charset="0"/>
              <a:cs typeface="Calibri" panose="020F0502020204030204" pitchFamily="34" charset="0"/>
            </a:endParaRPr>
          </a:p>
          <a:p>
            <a:pPr marL="0" indent="0">
              <a:buNone/>
            </a:pPr>
            <a:r>
              <a:rPr lang="en-US" sz="4000" b="1" cap="all" dirty="0">
                <a:ln>
                  <a:solidFill>
                    <a:schemeClr val="accent3">
                      <a:lumMod val="60000"/>
                      <a:lumOff val="40000"/>
                    </a:schemeClr>
                  </a:solidFill>
                </a:ln>
                <a:solidFill>
                  <a:srgbClr val="FFB71B"/>
                </a:solidFill>
                <a:ea typeface="+mj-ea"/>
                <a:cs typeface="+mj-cs"/>
              </a:rPr>
              <a:t>Research Questions:</a:t>
            </a:r>
          </a:p>
          <a:p>
            <a:pPr>
              <a:lnSpc>
                <a:spcPct val="120000"/>
              </a:lnSpc>
            </a:pPr>
            <a:r>
              <a:rPr lang="en-US" dirty="0">
                <a:effectLst/>
                <a:ea typeface="Calibri" panose="020F0502020204030204" pitchFamily="34" charset="0"/>
                <a:cs typeface="Calibri" panose="020F0502020204030204" pitchFamily="34" charset="0"/>
              </a:rPr>
              <a:t>What are the factors that led CLD families of students with disabilities to participate in the AYA leadership program offered through the PTIC?</a:t>
            </a:r>
          </a:p>
          <a:p>
            <a:pPr lvl="1">
              <a:lnSpc>
                <a:spcPct val="120000"/>
              </a:lnSpc>
              <a:spcAft>
                <a:spcPts val="600"/>
              </a:spcAft>
            </a:pPr>
            <a:r>
              <a:rPr lang="en-US" dirty="0">
                <a:effectLst/>
                <a:ea typeface="Calibri" panose="020F0502020204030204" pitchFamily="34" charset="0"/>
                <a:cs typeface="Calibri" panose="020F0502020204030204" pitchFamily="34" charset="0"/>
              </a:rPr>
              <a:t>What are the experiences of CLD families of students with disabilities who participated in the AYA parent leadership program offered through the PTIC?</a:t>
            </a:r>
          </a:p>
          <a:p>
            <a:pPr lvl="1">
              <a:lnSpc>
                <a:spcPct val="120000"/>
              </a:lnSpc>
              <a:spcAft>
                <a:spcPts val="600"/>
              </a:spcAft>
            </a:pPr>
            <a:r>
              <a:rPr lang="en-US" dirty="0">
                <a:effectLst/>
                <a:ea typeface="Calibri" panose="020F0502020204030204" pitchFamily="34" charset="0"/>
                <a:cs typeface="Calibri" panose="020F0502020204030204" pitchFamily="34" charset="0"/>
              </a:rPr>
              <a:t>How did CLD families’ participation in the AYA program support their involvement in special education processes with their children’s schools and within their communities?</a:t>
            </a:r>
          </a:p>
        </p:txBody>
      </p:sp>
      <p:sp>
        <p:nvSpPr>
          <p:cNvPr id="4" name="Text Placeholder 3">
            <a:extLst>
              <a:ext uri="{FF2B5EF4-FFF2-40B4-BE49-F238E27FC236}">
                <a16:creationId xmlns:a16="http://schemas.microsoft.com/office/drawing/2014/main" id="{E940CE84-FB9F-F623-1EF8-089424415E51}"/>
              </a:ext>
            </a:extLst>
          </p:cNvPr>
          <p:cNvSpPr>
            <a:spLocks noGrp="1"/>
          </p:cNvSpPr>
          <p:nvPr>
            <p:ph type="body" sz="half" idx="2"/>
          </p:nvPr>
        </p:nvSpPr>
        <p:spPr/>
        <p:txBody>
          <a:bodyPr/>
          <a:lstStyle/>
          <a:p>
            <a:r>
              <a:rPr lang="en-US" sz="2400" dirty="0"/>
              <a:t>The purpose of this qualitative study was to explore the experiences of CLD families of students with disabilities who participated in a parent leadership training program titled “Activate Your Advocacy,” offered through the parent training and information center.</a:t>
            </a:r>
          </a:p>
          <a:p>
            <a:endParaRPr lang="en-US" dirty="0"/>
          </a:p>
        </p:txBody>
      </p:sp>
      <p:sp>
        <p:nvSpPr>
          <p:cNvPr id="5" name="Slide Number Placeholder 4">
            <a:extLst>
              <a:ext uri="{FF2B5EF4-FFF2-40B4-BE49-F238E27FC236}">
                <a16:creationId xmlns:a16="http://schemas.microsoft.com/office/drawing/2014/main" id="{69C8FA00-CBBF-F725-3526-D02A2B1DE769}"/>
              </a:ext>
            </a:extLst>
          </p:cNvPr>
          <p:cNvSpPr>
            <a:spLocks noGrp="1"/>
          </p:cNvSpPr>
          <p:nvPr>
            <p:ph type="sldNum" sz="quarter" idx="12"/>
          </p:nvPr>
        </p:nvSpPr>
        <p:spPr/>
        <p:txBody>
          <a:bodyPr/>
          <a:lstStyle/>
          <a:p>
            <a:fld id="{82EE24B5-652C-4DB5-B7C3-B5BBEC1280B1}" type="slidenum">
              <a:rPr lang="en-US" noProof="0" smtClean="0"/>
              <a:t>13</a:t>
            </a:fld>
            <a:endParaRPr lang="en-US" noProof="0" dirty="0"/>
          </a:p>
        </p:txBody>
      </p:sp>
      <p:pic>
        <p:nvPicPr>
          <p:cNvPr id="6" name="Picture 5">
            <a:extLst>
              <a:ext uri="{FF2B5EF4-FFF2-40B4-BE49-F238E27FC236}">
                <a16:creationId xmlns:a16="http://schemas.microsoft.com/office/drawing/2014/main" id="{12080CCB-46FB-B48A-B1D5-AF0BD1EEE739}"/>
              </a:ext>
            </a:extLst>
          </p:cNvPr>
          <p:cNvPicPr>
            <a:picLocks noChangeAspect="1"/>
          </p:cNvPicPr>
          <p:nvPr/>
        </p:nvPicPr>
        <p:blipFill>
          <a:blip r:embed="rId2"/>
          <a:stretch>
            <a:fillRect/>
          </a:stretch>
        </p:blipFill>
        <p:spPr>
          <a:xfrm>
            <a:off x="836612" y="412624"/>
            <a:ext cx="1103246" cy="1149601"/>
          </a:xfrm>
          <a:prstGeom prst="rect">
            <a:avLst/>
          </a:prstGeom>
        </p:spPr>
      </p:pic>
    </p:spTree>
    <p:extLst>
      <p:ext uri="{BB962C8B-B14F-4D97-AF65-F5344CB8AC3E}">
        <p14:creationId xmlns:p14="http://schemas.microsoft.com/office/powerpoint/2010/main" val="3349118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EF1FA7-216B-233A-D286-7375F28F97C9}"/>
              </a:ext>
            </a:extLst>
          </p:cNvPr>
          <p:cNvSpPr>
            <a:spLocks noGrp="1"/>
          </p:cNvSpPr>
          <p:nvPr>
            <p:ph type="sldNum" sz="quarter" idx="12"/>
          </p:nvPr>
        </p:nvSpPr>
        <p:spPr/>
        <p:txBody>
          <a:bodyPr/>
          <a:lstStyle/>
          <a:p>
            <a:fld id="{82EE24B5-652C-4DB5-B7C3-B5BBEC1280B1}" type="slidenum">
              <a:rPr lang="en-US" noProof="0" smtClean="0"/>
              <a:t>14</a:t>
            </a:fld>
            <a:endParaRPr lang="en-US" noProof="0" dirty="0"/>
          </a:p>
        </p:txBody>
      </p:sp>
      <p:graphicFrame>
        <p:nvGraphicFramePr>
          <p:cNvPr id="7" name="Table 6">
            <a:extLst>
              <a:ext uri="{FF2B5EF4-FFF2-40B4-BE49-F238E27FC236}">
                <a16:creationId xmlns:a16="http://schemas.microsoft.com/office/drawing/2014/main" id="{4861C877-64B7-ED26-2EBD-A38494A0DEA7}"/>
              </a:ext>
            </a:extLst>
          </p:cNvPr>
          <p:cNvGraphicFramePr>
            <a:graphicFrameLocks noGrp="1"/>
          </p:cNvGraphicFramePr>
          <p:nvPr>
            <p:extLst>
              <p:ext uri="{D42A27DB-BD31-4B8C-83A1-F6EECF244321}">
                <p14:modId xmlns:p14="http://schemas.microsoft.com/office/powerpoint/2010/main" val="92955631"/>
              </p:ext>
            </p:extLst>
          </p:nvPr>
        </p:nvGraphicFramePr>
        <p:xfrm>
          <a:off x="0" y="-59377"/>
          <a:ext cx="12192000" cy="6917381"/>
        </p:xfrm>
        <a:graphic>
          <a:graphicData uri="http://schemas.openxmlformats.org/drawingml/2006/table">
            <a:tbl>
              <a:tblPr firstRow="1" firstCol="1" bandRow="1">
                <a:tableStyleId>{5C22544A-7EE6-4342-B048-85BDC9FD1C3A}</a:tableStyleId>
              </a:tblPr>
              <a:tblGrid>
                <a:gridCol w="1181400">
                  <a:extLst>
                    <a:ext uri="{9D8B030D-6E8A-4147-A177-3AD203B41FA5}">
                      <a16:colId xmlns:a16="http://schemas.microsoft.com/office/drawing/2014/main" val="940120137"/>
                    </a:ext>
                  </a:extLst>
                </a:gridCol>
                <a:gridCol w="1311644">
                  <a:extLst>
                    <a:ext uri="{9D8B030D-6E8A-4147-A177-3AD203B41FA5}">
                      <a16:colId xmlns:a16="http://schemas.microsoft.com/office/drawing/2014/main" val="888572639"/>
                    </a:ext>
                  </a:extLst>
                </a:gridCol>
                <a:gridCol w="758108">
                  <a:extLst>
                    <a:ext uri="{9D8B030D-6E8A-4147-A177-3AD203B41FA5}">
                      <a16:colId xmlns:a16="http://schemas.microsoft.com/office/drawing/2014/main" val="739065745"/>
                    </a:ext>
                  </a:extLst>
                </a:gridCol>
                <a:gridCol w="1877216">
                  <a:extLst>
                    <a:ext uri="{9D8B030D-6E8A-4147-A177-3AD203B41FA5}">
                      <a16:colId xmlns:a16="http://schemas.microsoft.com/office/drawing/2014/main" val="3641988829"/>
                    </a:ext>
                  </a:extLst>
                </a:gridCol>
                <a:gridCol w="1612482">
                  <a:extLst>
                    <a:ext uri="{9D8B030D-6E8A-4147-A177-3AD203B41FA5}">
                      <a16:colId xmlns:a16="http://schemas.microsoft.com/office/drawing/2014/main" val="1543918864"/>
                    </a:ext>
                  </a:extLst>
                </a:gridCol>
                <a:gridCol w="1805017">
                  <a:extLst>
                    <a:ext uri="{9D8B030D-6E8A-4147-A177-3AD203B41FA5}">
                      <a16:colId xmlns:a16="http://schemas.microsoft.com/office/drawing/2014/main" val="499779337"/>
                    </a:ext>
                  </a:extLst>
                </a:gridCol>
                <a:gridCol w="1143177">
                  <a:extLst>
                    <a:ext uri="{9D8B030D-6E8A-4147-A177-3AD203B41FA5}">
                      <a16:colId xmlns:a16="http://schemas.microsoft.com/office/drawing/2014/main" val="2834093601"/>
                    </a:ext>
                  </a:extLst>
                </a:gridCol>
                <a:gridCol w="1105626">
                  <a:extLst>
                    <a:ext uri="{9D8B030D-6E8A-4147-A177-3AD203B41FA5}">
                      <a16:colId xmlns:a16="http://schemas.microsoft.com/office/drawing/2014/main" val="9484289"/>
                    </a:ext>
                  </a:extLst>
                </a:gridCol>
                <a:gridCol w="1397330">
                  <a:extLst>
                    <a:ext uri="{9D8B030D-6E8A-4147-A177-3AD203B41FA5}">
                      <a16:colId xmlns:a16="http://schemas.microsoft.com/office/drawing/2014/main" val="974599120"/>
                    </a:ext>
                  </a:extLst>
                </a:gridCol>
              </a:tblGrid>
              <a:tr h="1156588">
                <a:tc>
                  <a:txBody>
                    <a:bodyPr/>
                    <a:lstStyle/>
                    <a:p>
                      <a:pPr marL="0" marR="0" indent="0" algn="ctr">
                        <a:lnSpc>
                          <a:spcPct val="100000"/>
                        </a:lnSpc>
                        <a:buNone/>
                      </a:pPr>
                      <a:r>
                        <a:rPr lang="en-US" sz="1400" kern="100" dirty="0">
                          <a:effectLst/>
                        </a:rPr>
                        <a:t>Participant Pseudonym</a:t>
                      </a:r>
                      <a:endParaRPr lang="en-US" sz="1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400" kern="100" dirty="0">
                          <a:effectLst/>
                        </a:rPr>
                        <a:t>Gender Identity</a:t>
                      </a:r>
                      <a:endParaRPr lang="en-US" sz="1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400" kern="100" dirty="0">
                          <a:effectLst/>
                        </a:rPr>
                        <a:t>Age</a:t>
                      </a:r>
                      <a:endParaRPr lang="en-US" sz="1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400" kern="100" dirty="0">
                          <a:effectLst/>
                        </a:rPr>
                        <a:t>Age of Child with Disability</a:t>
                      </a:r>
                      <a:endParaRPr lang="en-US" sz="1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400" kern="100" dirty="0">
                          <a:effectLst/>
                        </a:rPr>
                        <a:t>Race/ Ethnicity</a:t>
                      </a:r>
                      <a:endParaRPr lang="en-US" sz="1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400" kern="100" dirty="0">
                          <a:effectLst/>
                        </a:rPr>
                        <a:t>Participant Disability Status</a:t>
                      </a:r>
                      <a:endParaRPr lang="en-US" sz="1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400" kern="100" dirty="0">
                          <a:effectLst/>
                        </a:rPr>
                        <a:t>Language </a:t>
                      </a:r>
                      <a:endParaRPr lang="en-US" sz="1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400" kern="100" dirty="0">
                          <a:effectLst/>
                        </a:rPr>
                        <a:t>Annual Household Income</a:t>
                      </a:r>
                      <a:endParaRPr lang="en-US" sz="1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400" kern="100" dirty="0">
                          <a:effectLst/>
                        </a:rPr>
                        <a:t>Highest Level of Education</a:t>
                      </a:r>
                      <a:endParaRPr lang="en-US" sz="1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extLst>
                  <a:ext uri="{0D108BD9-81ED-4DB2-BD59-A6C34878D82A}">
                    <a16:rowId xmlns:a16="http://schemas.microsoft.com/office/drawing/2014/main" val="529891967"/>
                  </a:ext>
                </a:extLst>
              </a:tr>
              <a:tr h="819424">
                <a:tc>
                  <a:txBody>
                    <a:bodyPr/>
                    <a:lstStyle/>
                    <a:p>
                      <a:pPr marL="0" marR="0" indent="0" algn="ctr">
                        <a:lnSpc>
                          <a:spcPct val="100000"/>
                        </a:lnSpc>
                        <a:buNone/>
                      </a:pPr>
                      <a:r>
                        <a:rPr lang="en-US" sz="1600" kern="100" dirty="0">
                          <a:effectLst/>
                        </a:rPr>
                        <a:t>Abigale</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Female</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48</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3-5 years old,</a:t>
                      </a:r>
                      <a:br>
                        <a:rPr lang="en-US" sz="1600" kern="100">
                          <a:effectLst/>
                        </a:rPr>
                      </a:br>
                      <a:r>
                        <a:rPr lang="en-US" sz="1600" kern="100">
                          <a:effectLst/>
                        </a:rPr>
                        <a:t>16-21 years old</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Hispanic/Latino</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Individual w/ Disability</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Spanish</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Less than $30,000 </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High school diploma/GED</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extLst>
                  <a:ext uri="{0D108BD9-81ED-4DB2-BD59-A6C34878D82A}">
                    <a16:rowId xmlns:a16="http://schemas.microsoft.com/office/drawing/2014/main" val="181582941"/>
                  </a:ext>
                </a:extLst>
              </a:tr>
              <a:tr h="549041">
                <a:tc>
                  <a:txBody>
                    <a:bodyPr/>
                    <a:lstStyle/>
                    <a:p>
                      <a:pPr marL="0" marR="0" indent="0" algn="ctr">
                        <a:lnSpc>
                          <a:spcPct val="100000"/>
                        </a:lnSpc>
                        <a:buNone/>
                      </a:pPr>
                      <a:r>
                        <a:rPr lang="en-US" sz="1600" kern="100">
                          <a:effectLst/>
                        </a:rPr>
                        <a:t>Aya </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Female</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47</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11-15 years old</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Black or African American</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Undisclosed</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Bilingual</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$60,000 - $99,999</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Masters</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extLst>
                  <a:ext uri="{0D108BD9-81ED-4DB2-BD59-A6C34878D82A}">
                    <a16:rowId xmlns:a16="http://schemas.microsoft.com/office/drawing/2014/main" val="2604672346"/>
                  </a:ext>
                </a:extLst>
              </a:tr>
              <a:tr h="549041">
                <a:tc>
                  <a:txBody>
                    <a:bodyPr/>
                    <a:lstStyle/>
                    <a:p>
                      <a:pPr marL="0" marR="0" indent="0" algn="ctr">
                        <a:lnSpc>
                          <a:spcPct val="100000"/>
                        </a:lnSpc>
                        <a:buNone/>
                      </a:pPr>
                      <a:r>
                        <a:rPr lang="en-US" sz="1600" kern="100">
                          <a:effectLst/>
                        </a:rPr>
                        <a:t>Chris</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Prefer not to say</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32</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6-10 years old</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White</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Individual w/ Disability</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English</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Less than $30,000</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Some college</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extLst>
                  <a:ext uri="{0D108BD9-81ED-4DB2-BD59-A6C34878D82A}">
                    <a16:rowId xmlns:a16="http://schemas.microsoft.com/office/drawing/2014/main" val="3216737755"/>
                  </a:ext>
                </a:extLst>
              </a:tr>
              <a:tr h="549041">
                <a:tc>
                  <a:txBody>
                    <a:bodyPr/>
                    <a:lstStyle/>
                    <a:p>
                      <a:pPr marL="0" marR="0" indent="0" algn="ctr">
                        <a:lnSpc>
                          <a:spcPct val="100000"/>
                        </a:lnSpc>
                        <a:buNone/>
                      </a:pPr>
                      <a:r>
                        <a:rPr lang="en-US" sz="1600" kern="100">
                          <a:effectLst/>
                        </a:rPr>
                        <a:t>Emma</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Female</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31</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6-10 years old</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Hispanic/Latino</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Nondisabled</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Bilingual</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Less than $30,000</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Some college</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extLst>
                  <a:ext uri="{0D108BD9-81ED-4DB2-BD59-A6C34878D82A}">
                    <a16:rowId xmlns:a16="http://schemas.microsoft.com/office/drawing/2014/main" val="3884897009"/>
                  </a:ext>
                </a:extLst>
              </a:tr>
              <a:tr h="549041">
                <a:tc>
                  <a:txBody>
                    <a:bodyPr/>
                    <a:lstStyle/>
                    <a:p>
                      <a:pPr marL="0" marR="0" indent="0" algn="ctr">
                        <a:lnSpc>
                          <a:spcPct val="100000"/>
                        </a:lnSpc>
                        <a:buNone/>
                      </a:pPr>
                      <a:r>
                        <a:rPr lang="en-US" sz="1600" kern="100">
                          <a:effectLst/>
                        </a:rPr>
                        <a:t>George</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Male</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42</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6-10 years old,</a:t>
                      </a:r>
                      <a:br>
                        <a:rPr lang="en-US" sz="1600" kern="100">
                          <a:effectLst/>
                        </a:rPr>
                      </a:br>
                      <a:r>
                        <a:rPr lang="en-US" sz="1600" kern="100">
                          <a:effectLst/>
                        </a:rPr>
                        <a:t>11-15 years old</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Hispanic/Latino</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Nondisabled</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English</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$100,000 or more</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Masters</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extLst>
                  <a:ext uri="{0D108BD9-81ED-4DB2-BD59-A6C34878D82A}">
                    <a16:rowId xmlns:a16="http://schemas.microsoft.com/office/drawing/2014/main" val="1859662021"/>
                  </a:ext>
                </a:extLst>
              </a:tr>
              <a:tr h="549041">
                <a:tc>
                  <a:txBody>
                    <a:bodyPr/>
                    <a:lstStyle/>
                    <a:p>
                      <a:pPr marL="0" marR="0" indent="0" algn="ctr">
                        <a:lnSpc>
                          <a:spcPct val="100000"/>
                        </a:lnSpc>
                        <a:buNone/>
                      </a:pPr>
                      <a:r>
                        <a:rPr lang="en-US" sz="1600" kern="100">
                          <a:effectLst/>
                        </a:rPr>
                        <a:t>Jess</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Female</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44</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6-10 years old</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White</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Individual w/ Disability</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English</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Less than $30,000</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Masters</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extLst>
                  <a:ext uri="{0D108BD9-81ED-4DB2-BD59-A6C34878D82A}">
                    <a16:rowId xmlns:a16="http://schemas.microsoft.com/office/drawing/2014/main" val="3419094280"/>
                  </a:ext>
                </a:extLst>
              </a:tr>
              <a:tr h="549041">
                <a:tc>
                  <a:txBody>
                    <a:bodyPr/>
                    <a:lstStyle/>
                    <a:p>
                      <a:pPr marL="0" marR="0" indent="0" algn="ctr">
                        <a:lnSpc>
                          <a:spcPct val="100000"/>
                        </a:lnSpc>
                        <a:buNone/>
                      </a:pPr>
                      <a:r>
                        <a:rPr lang="en-US" sz="1600" kern="100">
                          <a:effectLst/>
                        </a:rPr>
                        <a:t>Ka'mara</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Female</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41</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6-10 years old</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White</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Individual w/ Disability</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English</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Less than $30,000</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Associates</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extLst>
                  <a:ext uri="{0D108BD9-81ED-4DB2-BD59-A6C34878D82A}">
                    <a16:rowId xmlns:a16="http://schemas.microsoft.com/office/drawing/2014/main" val="3053012925"/>
                  </a:ext>
                </a:extLst>
              </a:tr>
              <a:tr h="549041">
                <a:tc>
                  <a:txBody>
                    <a:bodyPr/>
                    <a:lstStyle/>
                    <a:p>
                      <a:pPr marL="0" marR="0" indent="0" algn="ctr">
                        <a:lnSpc>
                          <a:spcPct val="100000"/>
                        </a:lnSpc>
                        <a:buNone/>
                      </a:pPr>
                      <a:r>
                        <a:rPr lang="en-US" sz="1600" kern="100">
                          <a:effectLst/>
                        </a:rPr>
                        <a:t>Kirsten</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Female</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48</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11-15 years old</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White</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Individual w/ Disability</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Bilingual</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Less than $30,000</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Bachelors</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extLst>
                  <a:ext uri="{0D108BD9-81ED-4DB2-BD59-A6C34878D82A}">
                    <a16:rowId xmlns:a16="http://schemas.microsoft.com/office/drawing/2014/main" val="241391128"/>
                  </a:ext>
                </a:extLst>
              </a:tr>
              <a:tr h="549041">
                <a:tc>
                  <a:txBody>
                    <a:bodyPr/>
                    <a:lstStyle/>
                    <a:p>
                      <a:pPr marL="0" marR="0" indent="0" algn="ctr">
                        <a:lnSpc>
                          <a:spcPct val="100000"/>
                        </a:lnSpc>
                        <a:buNone/>
                      </a:pPr>
                      <a:r>
                        <a:rPr lang="en-US" sz="1600" kern="100">
                          <a:effectLst/>
                        </a:rPr>
                        <a:t>Serena</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Female</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39</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11-15 years old</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Hispanic/Latino</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Undisclosed</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a:effectLst/>
                        </a:rPr>
                        <a:t>Bilingual</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$100,000 or more</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Some college</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extLst>
                  <a:ext uri="{0D108BD9-81ED-4DB2-BD59-A6C34878D82A}">
                    <a16:rowId xmlns:a16="http://schemas.microsoft.com/office/drawing/2014/main" val="4033580135"/>
                  </a:ext>
                </a:extLst>
              </a:tr>
              <a:tr h="549041">
                <a:tc>
                  <a:txBody>
                    <a:bodyPr/>
                    <a:lstStyle/>
                    <a:p>
                      <a:pPr marL="0" marR="0" indent="0" algn="ctr">
                        <a:lnSpc>
                          <a:spcPct val="100000"/>
                        </a:lnSpc>
                        <a:buNone/>
                      </a:pPr>
                      <a:r>
                        <a:rPr lang="en-US" sz="1600" kern="100" dirty="0">
                          <a:effectLst/>
                        </a:rPr>
                        <a:t>Zendaya</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Female</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43</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11-15 years old</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Two or more races</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Individual w/ Disability</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English</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$30,000 - $59,999</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tc>
                  <a:txBody>
                    <a:bodyPr/>
                    <a:lstStyle/>
                    <a:p>
                      <a:pPr marL="0" marR="0" indent="0" algn="ctr">
                        <a:lnSpc>
                          <a:spcPct val="100000"/>
                        </a:lnSpc>
                        <a:buNone/>
                      </a:pPr>
                      <a:r>
                        <a:rPr lang="en-US" sz="1600" kern="100" dirty="0">
                          <a:effectLst/>
                        </a:rPr>
                        <a:t>Bachelors</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53725" marR="53725" marT="7462" marB="0" anchor="ctr"/>
                </a:tc>
                <a:extLst>
                  <a:ext uri="{0D108BD9-81ED-4DB2-BD59-A6C34878D82A}">
                    <a16:rowId xmlns:a16="http://schemas.microsoft.com/office/drawing/2014/main" val="3637011854"/>
                  </a:ext>
                </a:extLst>
              </a:tr>
            </a:tbl>
          </a:graphicData>
        </a:graphic>
      </p:graphicFrame>
    </p:spTree>
    <p:extLst>
      <p:ext uri="{BB962C8B-B14F-4D97-AF65-F5344CB8AC3E}">
        <p14:creationId xmlns:p14="http://schemas.microsoft.com/office/powerpoint/2010/main" val="2180618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8E8E8D-1C8C-5597-6E71-EFAE20EA3B02}"/>
              </a:ext>
            </a:extLst>
          </p:cNvPr>
          <p:cNvSpPr>
            <a:spLocks noGrp="1"/>
          </p:cNvSpPr>
          <p:nvPr>
            <p:ph type="title"/>
          </p:nvPr>
        </p:nvSpPr>
        <p:spPr>
          <a:xfrm>
            <a:off x="838200" y="472003"/>
            <a:ext cx="10515600" cy="1325563"/>
          </a:xfrm>
        </p:spPr>
        <p:txBody>
          <a:bodyPr/>
          <a:lstStyle/>
          <a:p>
            <a:r>
              <a:rPr lang="en-US" sz="2800" cap="all" dirty="0">
                <a:ln>
                  <a:solidFill>
                    <a:schemeClr val="accent3">
                      <a:lumMod val="60000"/>
                      <a:lumOff val="40000"/>
                    </a:schemeClr>
                  </a:solidFill>
                </a:ln>
              </a:rPr>
              <a:t>Motivation to Participate in AYA</a:t>
            </a:r>
          </a:p>
        </p:txBody>
      </p:sp>
      <p:sp>
        <p:nvSpPr>
          <p:cNvPr id="6" name="Text Placeholder 5">
            <a:extLst>
              <a:ext uri="{FF2B5EF4-FFF2-40B4-BE49-F238E27FC236}">
                <a16:creationId xmlns:a16="http://schemas.microsoft.com/office/drawing/2014/main" id="{B61D08D5-4DA1-23BE-5ED5-978D3688BFD5}"/>
              </a:ext>
            </a:extLst>
          </p:cNvPr>
          <p:cNvSpPr>
            <a:spLocks noGrp="1"/>
          </p:cNvSpPr>
          <p:nvPr>
            <p:ph type="body" idx="1"/>
          </p:nvPr>
        </p:nvSpPr>
        <p:spPr/>
        <p:txBody>
          <a:bodyPr>
            <a:normAutofit/>
          </a:bodyPr>
          <a:lstStyle/>
          <a:p>
            <a:r>
              <a:rPr lang="en-US" sz="3200" dirty="0"/>
              <a:t>The Struggle</a:t>
            </a:r>
          </a:p>
        </p:txBody>
      </p:sp>
      <p:sp>
        <p:nvSpPr>
          <p:cNvPr id="7" name="Content Placeholder 6">
            <a:extLst>
              <a:ext uri="{FF2B5EF4-FFF2-40B4-BE49-F238E27FC236}">
                <a16:creationId xmlns:a16="http://schemas.microsoft.com/office/drawing/2014/main" id="{D298F2F2-58CB-5441-7590-5BB6054333CF}"/>
              </a:ext>
            </a:extLst>
          </p:cNvPr>
          <p:cNvSpPr>
            <a:spLocks noGrp="1"/>
          </p:cNvSpPr>
          <p:nvPr>
            <p:ph sz="half" idx="2"/>
          </p:nvPr>
        </p:nvSpPr>
        <p:spPr>
          <a:xfrm>
            <a:off x="578531" y="2533959"/>
            <a:ext cx="4999277" cy="3684588"/>
          </a:xfrm>
        </p:spPr>
        <p:txBody>
          <a:bodyPr>
            <a:normAutofit/>
          </a:bodyPr>
          <a:lstStyle/>
          <a:p>
            <a:pPr marL="742950" lvl="1" indent="-285750">
              <a:lnSpc>
                <a:spcPct val="100000"/>
              </a:lnSpc>
            </a:pPr>
            <a:r>
              <a:rPr lang="en-US" sz="2600" dirty="0"/>
              <a:t>Navigating diagnosis and disability</a:t>
            </a:r>
          </a:p>
          <a:p>
            <a:pPr marL="742950" lvl="1" indent="-285750">
              <a:lnSpc>
                <a:spcPct val="100000"/>
              </a:lnSpc>
            </a:pPr>
            <a:r>
              <a:rPr lang="en-US" sz="2600" dirty="0"/>
              <a:t>Navigating cultural barriers</a:t>
            </a:r>
          </a:p>
          <a:p>
            <a:pPr marL="742950" lvl="1" indent="-285750">
              <a:lnSpc>
                <a:spcPct val="100000"/>
              </a:lnSpc>
            </a:pPr>
            <a:r>
              <a:rPr lang="en-US" sz="2600" dirty="0"/>
              <a:t>Navigating systems</a:t>
            </a:r>
          </a:p>
          <a:p>
            <a:pPr marL="742950" lvl="1" indent="-285750">
              <a:lnSpc>
                <a:spcPct val="100000"/>
              </a:lnSpc>
            </a:pPr>
            <a:r>
              <a:rPr lang="en-US" sz="2600" dirty="0"/>
              <a:t>Navigating the pandemic</a:t>
            </a:r>
          </a:p>
        </p:txBody>
      </p:sp>
      <p:sp>
        <p:nvSpPr>
          <p:cNvPr id="8" name="Text Placeholder 7">
            <a:extLst>
              <a:ext uri="{FF2B5EF4-FFF2-40B4-BE49-F238E27FC236}">
                <a16:creationId xmlns:a16="http://schemas.microsoft.com/office/drawing/2014/main" id="{1BB25439-A7A8-6AFA-8FBA-721ED6C2EF47}"/>
              </a:ext>
            </a:extLst>
          </p:cNvPr>
          <p:cNvSpPr>
            <a:spLocks noGrp="1"/>
          </p:cNvSpPr>
          <p:nvPr>
            <p:ph type="body" sz="quarter" idx="3"/>
          </p:nvPr>
        </p:nvSpPr>
        <p:spPr>
          <a:xfrm>
            <a:off x="5449043" y="1710047"/>
            <a:ext cx="6019801" cy="823912"/>
          </a:xfrm>
        </p:spPr>
        <p:txBody>
          <a:bodyPr>
            <a:normAutofit/>
          </a:bodyPr>
          <a:lstStyle/>
          <a:p>
            <a:r>
              <a:rPr lang="en-US" sz="2800" dirty="0"/>
              <a:t>The Hope for Improved Outcomes</a:t>
            </a:r>
          </a:p>
        </p:txBody>
      </p:sp>
      <p:sp>
        <p:nvSpPr>
          <p:cNvPr id="9" name="Content Placeholder 8">
            <a:extLst>
              <a:ext uri="{FF2B5EF4-FFF2-40B4-BE49-F238E27FC236}">
                <a16:creationId xmlns:a16="http://schemas.microsoft.com/office/drawing/2014/main" id="{0C732AA5-9CF3-568F-657E-F2289F6820EC}"/>
              </a:ext>
            </a:extLst>
          </p:cNvPr>
          <p:cNvSpPr>
            <a:spLocks noGrp="1"/>
          </p:cNvSpPr>
          <p:nvPr>
            <p:ph sz="quarter" idx="4"/>
          </p:nvPr>
        </p:nvSpPr>
        <p:spPr>
          <a:xfrm>
            <a:off x="5722371" y="2672876"/>
            <a:ext cx="5259388" cy="3684588"/>
          </a:xfrm>
        </p:spPr>
        <p:txBody>
          <a:bodyPr>
            <a:normAutofit/>
          </a:bodyPr>
          <a:lstStyle/>
          <a:p>
            <a:r>
              <a:rPr lang="en-US" sz="2600" dirty="0">
                <a:solidFill>
                  <a:srgbClr val="FFB71B"/>
                </a:solidFill>
              </a:rPr>
              <a:t>For self and child</a:t>
            </a:r>
          </a:p>
          <a:p>
            <a:r>
              <a:rPr lang="en-US" sz="2600" dirty="0">
                <a:solidFill>
                  <a:srgbClr val="FFB71B"/>
                </a:solidFill>
              </a:rPr>
              <a:t>For other parents</a:t>
            </a:r>
          </a:p>
          <a:p>
            <a:r>
              <a:rPr lang="en-US" sz="2600" dirty="0">
                <a:solidFill>
                  <a:srgbClr val="FFB71B"/>
                </a:solidFill>
              </a:rPr>
              <a:t>For education systems</a:t>
            </a:r>
          </a:p>
        </p:txBody>
      </p:sp>
      <p:sp>
        <p:nvSpPr>
          <p:cNvPr id="2" name="Slide Number Placeholder 1">
            <a:extLst>
              <a:ext uri="{FF2B5EF4-FFF2-40B4-BE49-F238E27FC236}">
                <a16:creationId xmlns:a16="http://schemas.microsoft.com/office/drawing/2014/main" id="{E8C34459-5EE3-2887-331C-E9A11AB8AE00}"/>
              </a:ext>
            </a:extLst>
          </p:cNvPr>
          <p:cNvSpPr>
            <a:spLocks noGrp="1"/>
          </p:cNvSpPr>
          <p:nvPr>
            <p:ph type="sldNum" sz="quarter" idx="12"/>
          </p:nvPr>
        </p:nvSpPr>
        <p:spPr/>
        <p:txBody>
          <a:bodyPr/>
          <a:lstStyle/>
          <a:p>
            <a:fld id="{82EE24B5-652C-4DB5-B7C3-B5BBEC1280B1}" type="slidenum">
              <a:rPr lang="en-US" noProof="0" smtClean="0"/>
              <a:t>15</a:t>
            </a:fld>
            <a:endParaRPr lang="en-US" noProof="0" dirty="0"/>
          </a:p>
        </p:txBody>
      </p:sp>
    </p:spTree>
    <p:extLst>
      <p:ext uri="{BB962C8B-B14F-4D97-AF65-F5344CB8AC3E}">
        <p14:creationId xmlns:p14="http://schemas.microsoft.com/office/powerpoint/2010/main" val="3001567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D9AC138-985C-A559-A668-8BC91258CFBE}"/>
              </a:ext>
            </a:extLst>
          </p:cNvPr>
          <p:cNvSpPr>
            <a:spLocks noGrp="1"/>
          </p:cNvSpPr>
          <p:nvPr>
            <p:ph type="title"/>
          </p:nvPr>
        </p:nvSpPr>
        <p:spPr/>
        <p:txBody>
          <a:bodyPr/>
          <a:lstStyle/>
          <a:p>
            <a:r>
              <a:rPr lang="en-US" dirty="0"/>
              <a:t>Participant Quotes - Struggle</a:t>
            </a:r>
          </a:p>
        </p:txBody>
      </p:sp>
      <p:sp>
        <p:nvSpPr>
          <p:cNvPr id="9" name="Content Placeholder 8">
            <a:extLst>
              <a:ext uri="{FF2B5EF4-FFF2-40B4-BE49-F238E27FC236}">
                <a16:creationId xmlns:a16="http://schemas.microsoft.com/office/drawing/2014/main" id="{3FD635EF-AD34-689D-74F2-150C9AEFB7F5}"/>
              </a:ext>
            </a:extLst>
          </p:cNvPr>
          <p:cNvSpPr>
            <a:spLocks noGrp="1"/>
          </p:cNvSpPr>
          <p:nvPr>
            <p:ph idx="1"/>
          </p:nvPr>
        </p:nvSpPr>
        <p:spPr>
          <a:xfrm>
            <a:off x="838200" y="1436914"/>
            <a:ext cx="10515600" cy="5055961"/>
          </a:xfrm>
        </p:spPr>
        <p:txBody>
          <a:bodyPr>
            <a:normAutofit fontScale="85000" lnSpcReduction="20000"/>
          </a:bodyPr>
          <a:lstStyle/>
          <a:p>
            <a:r>
              <a:rPr lang="en-US" dirty="0"/>
              <a:t>[Son] was diagnosed… And it's like, ever since then, everything that he has needed to be in this world and interact with it has been a struggle to get for him.</a:t>
            </a:r>
          </a:p>
          <a:p>
            <a:r>
              <a:rPr lang="en-US" dirty="0">
                <a:solidFill>
                  <a:schemeClr val="accent1"/>
                </a:solidFill>
              </a:rPr>
              <a:t>When we first enter into these services, what we as parents have experienced is years of struggle. </a:t>
            </a:r>
          </a:p>
          <a:p>
            <a:r>
              <a:rPr lang="en-US" dirty="0"/>
              <a:t>The meltdowns that come with autism, it's constant noise and struggle that makes neighbors dislike us. It causes struggles with the landlord. We actually got evicted twice because of my son's behavior.</a:t>
            </a:r>
          </a:p>
          <a:p>
            <a:r>
              <a:rPr lang="en-US" dirty="0">
                <a:solidFill>
                  <a:schemeClr val="accent1"/>
                </a:solidFill>
              </a:rPr>
              <a:t>Disability to some communities of color, especially for immigrants, it is the shame of like, like hiding their children and thinking that their child is sick</a:t>
            </a:r>
          </a:p>
          <a:p>
            <a:r>
              <a:rPr lang="en-US" dirty="0"/>
              <a:t>Sometimes in our countries as Hispanics, we think that the doctor, the priest, the teacher, even the town healer, is 100% correct and we sometimes stay quiet.</a:t>
            </a:r>
          </a:p>
          <a:p>
            <a:r>
              <a:rPr lang="en-US" dirty="0">
                <a:solidFill>
                  <a:schemeClr val="accent1"/>
                </a:solidFill>
              </a:rPr>
              <a:t>It felt like there was a baseline of knowledge that I was expected to already have. That I wasn't up to par.</a:t>
            </a:r>
          </a:p>
          <a:p>
            <a:r>
              <a:rPr lang="en-US" dirty="0"/>
              <a:t>I was primarily socializing through social media. I was so isolated that was my only real connection to community.</a:t>
            </a:r>
          </a:p>
        </p:txBody>
      </p:sp>
      <p:sp>
        <p:nvSpPr>
          <p:cNvPr id="7" name="Slide Number Placeholder 6">
            <a:extLst>
              <a:ext uri="{FF2B5EF4-FFF2-40B4-BE49-F238E27FC236}">
                <a16:creationId xmlns:a16="http://schemas.microsoft.com/office/drawing/2014/main" id="{42D593FC-E6A5-7348-CA15-7ED2BEFF798D}"/>
              </a:ext>
            </a:extLst>
          </p:cNvPr>
          <p:cNvSpPr>
            <a:spLocks noGrp="1"/>
          </p:cNvSpPr>
          <p:nvPr>
            <p:ph type="sldNum" sz="quarter" idx="12"/>
          </p:nvPr>
        </p:nvSpPr>
        <p:spPr/>
        <p:txBody>
          <a:bodyPr/>
          <a:lstStyle/>
          <a:p>
            <a:fld id="{82EE24B5-652C-4DB5-B7C3-B5BBEC1280B1}" type="slidenum">
              <a:rPr lang="en-US" noProof="0" smtClean="0"/>
              <a:t>16</a:t>
            </a:fld>
            <a:endParaRPr lang="en-US" noProof="0" dirty="0"/>
          </a:p>
        </p:txBody>
      </p:sp>
    </p:spTree>
    <p:extLst>
      <p:ext uri="{BB962C8B-B14F-4D97-AF65-F5344CB8AC3E}">
        <p14:creationId xmlns:p14="http://schemas.microsoft.com/office/powerpoint/2010/main" val="399918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83695-3558-0B70-D7F6-443C3820EA2B}"/>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03AC5B2-D999-2300-F7BE-60844C81D3E4}"/>
              </a:ext>
            </a:extLst>
          </p:cNvPr>
          <p:cNvSpPr>
            <a:spLocks noGrp="1"/>
          </p:cNvSpPr>
          <p:nvPr>
            <p:ph type="title"/>
          </p:nvPr>
        </p:nvSpPr>
        <p:spPr/>
        <p:txBody>
          <a:bodyPr/>
          <a:lstStyle/>
          <a:p>
            <a:r>
              <a:rPr lang="en-US" dirty="0"/>
              <a:t>Participant Quotes - Hope</a:t>
            </a:r>
          </a:p>
        </p:txBody>
      </p:sp>
      <p:sp>
        <p:nvSpPr>
          <p:cNvPr id="9" name="Content Placeholder 8">
            <a:extLst>
              <a:ext uri="{FF2B5EF4-FFF2-40B4-BE49-F238E27FC236}">
                <a16:creationId xmlns:a16="http://schemas.microsoft.com/office/drawing/2014/main" id="{53AD1A1E-EA0D-7CE4-7183-86C10C82C7C6}"/>
              </a:ext>
            </a:extLst>
          </p:cNvPr>
          <p:cNvSpPr>
            <a:spLocks noGrp="1"/>
          </p:cNvSpPr>
          <p:nvPr>
            <p:ph idx="1"/>
          </p:nvPr>
        </p:nvSpPr>
        <p:spPr>
          <a:xfrm>
            <a:off x="838200" y="1436914"/>
            <a:ext cx="10515600" cy="5055961"/>
          </a:xfrm>
        </p:spPr>
        <p:txBody>
          <a:bodyPr>
            <a:normAutofit fontScale="92500"/>
          </a:bodyPr>
          <a:lstStyle/>
          <a:p>
            <a:r>
              <a:rPr lang="en-US" dirty="0"/>
              <a:t>I wanted to know how to get the district to do what they were supposed to be doing for my child.</a:t>
            </a:r>
          </a:p>
          <a:p>
            <a:r>
              <a:rPr lang="en-US" dirty="0">
                <a:solidFill>
                  <a:schemeClr val="accent1"/>
                </a:solidFill>
              </a:rPr>
              <a:t>I was hoping to get a more concrete idea of different things that I could do around the IEP process and, kind of some of the very specifics of it</a:t>
            </a:r>
          </a:p>
          <a:p>
            <a:r>
              <a:rPr lang="en-US" dirty="0"/>
              <a:t>I just wanted to learn, and the driving force was to break that stigma barrier for my son, within our family, within our community. </a:t>
            </a:r>
          </a:p>
          <a:p>
            <a:r>
              <a:rPr lang="en-US" dirty="0">
                <a:solidFill>
                  <a:schemeClr val="accent1"/>
                </a:solidFill>
              </a:rPr>
              <a:t>That was my big motivation. Hope. Being able to know on my own level that I have, like, done everything possible, to help keep [Daughter] thriving and growing in a positive manner. My hope to find resources and become better educated about being a parent of a neurodivergent child</a:t>
            </a:r>
          </a:p>
          <a:p>
            <a:r>
              <a:rPr lang="en-US" dirty="0"/>
              <a:t>I was really excited to have the kind of knowledge to be able to support other families. Like just people I know, people in my personal community.</a:t>
            </a:r>
          </a:p>
        </p:txBody>
      </p:sp>
      <p:sp>
        <p:nvSpPr>
          <p:cNvPr id="7" name="Slide Number Placeholder 6">
            <a:extLst>
              <a:ext uri="{FF2B5EF4-FFF2-40B4-BE49-F238E27FC236}">
                <a16:creationId xmlns:a16="http://schemas.microsoft.com/office/drawing/2014/main" id="{B16C38D6-7464-C120-EFE1-FE8920BD6FEC}"/>
              </a:ext>
            </a:extLst>
          </p:cNvPr>
          <p:cNvSpPr>
            <a:spLocks noGrp="1"/>
          </p:cNvSpPr>
          <p:nvPr>
            <p:ph type="sldNum" sz="quarter" idx="12"/>
          </p:nvPr>
        </p:nvSpPr>
        <p:spPr/>
        <p:txBody>
          <a:bodyPr/>
          <a:lstStyle/>
          <a:p>
            <a:fld id="{82EE24B5-652C-4DB5-B7C3-B5BBEC1280B1}" type="slidenum">
              <a:rPr lang="en-US" noProof="0" smtClean="0"/>
              <a:t>17</a:t>
            </a:fld>
            <a:endParaRPr lang="en-US" noProof="0" dirty="0"/>
          </a:p>
        </p:txBody>
      </p:sp>
    </p:spTree>
    <p:extLst>
      <p:ext uri="{BB962C8B-B14F-4D97-AF65-F5344CB8AC3E}">
        <p14:creationId xmlns:p14="http://schemas.microsoft.com/office/powerpoint/2010/main" val="192082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D67081E-0341-82C7-82D9-70628A7BD780}"/>
              </a:ext>
            </a:extLst>
          </p:cNvPr>
          <p:cNvSpPr>
            <a:spLocks noGrp="1"/>
          </p:cNvSpPr>
          <p:nvPr>
            <p:ph type="sldNum" sz="quarter" idx="12"/>
          </p:nvPr>
        </p:nvSpPr>
        <p:spPr/>
        <p:txBody>
          <a:bodyPr/>
          <a:lstStyle/>
          <a:p>
            <a:fld id="{82EE24B5-652C-4DB5-B7C3-B5BBEC1280B1}" type="slidenum">
              <a:rPr lang="en-US" noProof="0" smtClean="0"/>
              <a:t>18</a:t>
            </a:fld>
            <a:endParaRPr lang="en-US" noProof="0" dirty="0"/>
          </a:p>
        </p:txBody>
      </p:sp>
      <p:sp>
        <p:nvSpPr>
          <p:cNvPr id="10" name="Title 9">
            <a:extLst>
              <a:ext uri="{FF2B5EF4-FFF2-40B4-BE49-F238E27FC236}">
                <a16:creationId xmlns:a16="http://schemas.microsoft.com/office/drawing/2014/main" id="{D6902614-6C09-B55A-22C2-EF9D0FA84690}"/>
              </a:ext>
            </a:extLst>
          </p:cNvPr>
          <p:cNvSpPr>
            <a:spLocks noGrp="1"/>
          </p:cNvSpPr>
          <p:nvPr>
            <p:ph type="title"/>
          </p:nvPr>
        </p:nvSpPr>
        <p:spPr/>
        <p:txBody>
          <a:bodyPr>
            <a:normAutofit/>
          </a:bodyPr>
          <a:lstStyle/>
          <a:p>
            <a:r>
              <a:rPr lang="en-US" sz="2800" cap="all" dirty="0">
                <a:ln>
                  <a:solidFill>
                    <a:schemeClr val="accent3">
                      <a:lumMod val="60000"/>
                      <a:lumOff val="40000"/>
                    </a:schemeClr>
                  </a:solidFill>
                </a:ln>
              </a:rPr>
              <a:t>AYA Experiences</a:t>
            </a:r>
          </a:p>
        </p:txBody>
      </p:sp>
      <p:sp>
        <p:nvSpPr>
          <p:cNvPr id="11" name="Content Placeholder 10">
            <a:extLst>
              <a:ext uri="{FF2B5EF4-FFF2-40B4-BE49-F238E27FC236}">
                <a16:creationId xmlns:a16="http://schemas.microsoft.com/office/drawing/2014/main" id="{565B380D-4FD3-2466-8DFB-2892BD5095C7}"/>
              </a:ext>
            </a:extLst>
          </p:cNvPr>
          <p:cNvSpPr>
            <a:spLocks noGrp="1"/>
          </p:cNvSpPr>
          <p:nvPr>
            <p:ph sz="half" idx="1"/>
          </p:nvPr>
        </p:nvSpPr>
        <p:spPr>
          <a:xfrm>
            <a:off x="838200" y="1555668"/>
            <a:ext cx="5181600" cy="4621295"/>
          </a:xfrm>
        </p:spPr>
        <p:txBody>
          <a:bodyPr>
            <a:normAutofit fontScale="92500" lnSpcReduction="20000"/>
          </a:bodyPr>
          <a:lstStyle/>
          <a:p>
            <a:pPr marL="285750" indent="-285750">
              <a:buFont typeface="Arial" panose="020B0604020202020204" pitchFamily="34" charset="0"/>
              <a:buChar char="•"/>
            </a:pPr>
            <a:r>
              <a:rPr lang="en-US" sz="3200" dirty="0"/>
              <a:t>Course content</a:t>
            </a:r>
          </a:p>
          <a:p>
            <a:pPr marL="742950" lvl="1" indent="-285750"/>
            <a:r>
              <a:rPr lang="en-US" sz="2800" dirty="0"/>
              <a:t>Comprehensive</a:t>
            </a:r>
          </a:p>
          <a:p>
            <a:pPr marL="742950" lvl="1" indent="-285750"/>
            <a:r>
              <a:rPr lang="en-US" sz="2800" dirty="0"/>
              <a:t>Disability history</a:t>
            </a:r>
          </a:p>
          <a:p>
            <a:pPr marL="742950" lvl="1" indent="-285750"/>
            <a:r>
              <a:rPr lang="en-US" sz="2800" dirty="0"/>
              <a:t>IEP process and content</a:t>
            </a:r>
          </a:p>
          <a:p>
            <a:pPr marL="742950" lvl="1" indent="-285750"/>
            <a:r>
              <a:rPr lang="en-US" sz="2800" dirty="0"/>
              <a:t>Introducing disability</a:t>
            </a:r>
          </a:p>
          <a:p>
            <a:pPr marL="742950" lvl="1" indent="-285750"/>
            <a:r>
              <a:rPr lang="en-US" sz="2800" dirty="0"/>
              <a:t>Ideology embedded within course</a:t>
            </a:r>
          </a:p>
          <a:p>
            <a:pPr marL="285750" indent="-285750">
              <a:buFont typeface="Arial" panose="020B0604020202020204" pitchFamily="34" charset="0"/>
              <a:buChar char="•"/>
            </a:pPr>
            <a:r>
              <a:rPr lang="en-US" sz="3200" dirty="0"/>
              <a:t>Tools and strategies</a:t>
            </a:r>
          </a:p>
          <a:p>
            <a:pPr marL="971550" lvl="1" indent="-285750"/>
            <a:r>
              <a:rPr lang="en-US" sz="2800" dirty="0"/>
              <a:t>One page profile</a:t>
            </a:r>
          </a:p>
          <a:p>
            <a:pPr marL="971550" lvl="1" indent="-285750"/>
            <a:r>
              <a:rPr lang="en-US" sz="2800" dirty="0"/>
              <a:t>Parent input form</a:t>
            </a:r>
          </a:p>
          <a:p>
            <a:pPr marL="971550" lvl="1" indent="-285750"/>
            <a:r>
              <a:rPr lang="en-US" sz="2800" dirty="0"/>
              <a:t>Prioritizing Requests</a:t>
            </a:r>
          </a:p>
          <a:p>
            <a:pPr marL="971550" lvl="1" indent="-285750"/>
            <a:r>
              <a:rPr lang="en-US" sz="2800" dirty="0"/>
              <a:t>Documenting</a:t>
            </a:r>
          </a:p>
          <a:p>
            <a:pPr marL="971550" lvl="1" indent="-285750"/>
            <a:r>
              <a:rPr lang="en-US" sz="2800" dirty="0"/>
              <a:t>Template letters</a:t>
            </a:r>
          </a:p>
        </p:txBody>
      </p:sp>
      <p:sp>
        <p:nvSpPr>
          <p:cNvPr id="13" name="Content Placeholder 12">
            <a:extLst>
              <a:ext uri="{FF2B5EF4-FFF2-40B4-BE49-F238E27FC236}">
                <a16:creationId xmlns:a16="http://schemas.microsoft.com/office/drawing/2014/main" id="{2A07981F-9317-1F40-ED23-67939D0D3A1B}"/>
              </a:ext>
            </a:extLst>
          </p:cNvPr>
          <p:cNvSpPr>
            <a:spLocks noGrp="1"/>
          </p:cNvSpPr>
          <p:nvPr>
            <p:ph sz="half" idx="2"/>
          </p:nvPr>
        </p:nvSpPr>
        <p:spPr>
          <a:xfrm>
            <a:off x="6172200" y="1436914"/>
            <a:ext cx="5181600" cy="4740049"/>
          </a:xfrm>
        </p:spPr>
        <p:txBody>
          <a:bodyPr>
            <a:normAutofit fontScale="92500" lnSpcReduction="20000"/>
          </a:bodyPr>
          <a:lstStyle/>
          <a:p>
            <a:pPr marL="285750" indent="-285750"/>
            <a:r>
              <a:rPr lang="en-US" sz="3200" dirty="0"/>
              <a:t>Access and delivery</a:t>
            </a:r>
          </a:p>
          <a:p>
            <a:pPr marL="742950" lvl="1" indent="-285750"/>
            <a:r>
              <a:rPr lang="en-US" sz="2800" dirty="0"/>
              <a:t>Virtual </a:t>
            </a:r>
          </a:p>
          <a:p>
            <a:pPr marL="742950" lvl="1" indent="-285750"/>
            <a:r>
              <a:rPr lang="en-US" sz="2800" dirty="0"/>
              <a:t>Two evenings a week</a:t>
            </a:r>
          </a:p>
          <a:p>
            <a:pPr marL="742950" lvl="1" indent="-285750"/>
            <a:r>
              <a:rPr lang="en-US" sz="2800" dirty="0"/>
              <a:t>Translation and interpretation</a:t>
            </a:r>
          </a:p>
          <a:p>
            <a:pPr marL="742950" lvl="1" indent="-285750"/>
            <a:r>
              <a:rPr lang="en-US" sz="2800" dirty="0"/>
              <a:t>Challenges with accommodations for individuals with disabilities</a:t>
            </a:r>
          </a:p>
          <a:p>
            <a:pPr marL="742950" lvl="1" indent="-285750"/>
            <a:r>
              <a:rPr lang="en-US" sz="2800" dirty="0"/>
              <a:t>Facilitation challenges</a:t>
            </a:r>
          </a:p>
          <a:p>
            <a:pPr marL="285750" indent="-285750"/>
            <a:r>
              <a:rPr lang="en-US" sz="3200" dirty="0"/>
              <a:t>Relationships and connection</a:t>
            </a:r>
          </a:p>
          <a:p>
            <a:pPr lvl="1"/>
            <a:r>
              <a:rPr lang="en-US" sz="3200" dirty="0"/>
              <a:t>Less along</a:t>
            </a:r>
          </a:p>
          <a:p>
            <a:pPr lvl="1"/>
            <a:r>
              <a:rPr lang="en-US" sz="3200" dirty="0"/>
              <a:t>Connection to other parents</a:t>
            </a:r>
          </a:p>
          <a:p>
            <a:pPr lvl="1"/>
            <a:r>
              <a:rPr lang="en-US" sz="3200" dirty="0"/>
              <a:t>Lived experiences</a:t>
            </a:r>
          </a:p>
        </p:txBody>
      </p:sp>
    </p:spTree>
    <p:extLst>
      <p:ext uri="{BB962C8B-B14F-4D97-AF65-F5344CB8AC3E}">
        <p14:creationId xmlns:p14="http://schemas.microsoft.com/office/powerpoint/2010/main" val="4284960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4C90285-8B0B-7B7B-FAF0-83956B91D10F}"/>
              </a:ext>
            </a:extLst>
          </p:cNvPr>
          <p:cNvSpPr>
            <a:spLocks noGrp="1"/>
          </p:cNvSpPr>
          <p:nvPr>
            <p:ph type="title"/>
          </p:nvPr>
        </p:nvSpPr>
        <p:spPr/>
        <p:txBody>
          <a:bodyPr/>
          <a:lstStyle/>
          <a:p>
            <a:r>
              <a:rPr lang="en-US" dirty="0"/>
              <a:t>Participant Quotes – </a:t>
            </a:r>
          </a:p>
        </p:txBody>
      </p:sp>
      <p:sp>
        <p:nvSpPr>
          <p:cNvPr id="7" name="Slide Number Placeholder 6">
            <a:extLst>
              <a:ext uri="{FF2B5EF4-FFF2-40B4-BE49-F238E27FC236}">
                <a16:creationId xmlns:a16="http://schemas.microsoft.com/office/drawing/2014/main" id="{32C8BDA6-EDAA-D280-823D-099A7E313FF3}"/>
              </a:ext>
            </a:extLst>
          </p:cNvPr>
          <p:cNvSpPr>
            <a:spLocks noGrp="1"/>
          </p:cNvSpPr>
          <p:nvPr>
            <p:ph type="sldNum" sz="quarter" idx="12"/>
          </p:nvPr>
        </p:nvSpPr>
        <p:spPr/>
        <p:txBody>
          <a:bodyPr/>
          <a:lstStyle/>
          <a:p>
            <a:fld id="{82EE24B5-652C-4DB5-B7C3-B5BBEC1280B1}" type="slidenum">
              <a:rPr lang="en-US" noProof="0" smtClean="0"/>
              <a:t>19</a:t>
            </a:fld>
            <a:endParaRPr lang="en-US" noProof="0" dirty="0"/>
          </a:p>
        </p:txBody>
      </p:sp>
      <p:sp>
        <p:nvSpPr>
          <p:cNvPr id="13" name="Content Placeholder 11">
            <a:extLst>
              <a:ext uri="{FF2B5EF4-FFF2-40B4-BE49-F238E27FC236}">
                <a16:creationId xmlns:a16="http://schemas.microsoft.com/office/drawing/2014/main" id="{9AE65EF9-903F-9855-002B-BAEEBEFD03FA}"/>
              </a:ext>
            </a:extLst>
          </p:cNvPr>
          <p:cNvSpPr txBox="1">
            <a:spLocks/>
          </p:cNvSpPr>
          <p:nvPr/>
        </p:nvSpPr>
        <p:spPr>
          <a:xfrm>
            <a:off x="838200" y="1425039"/>
            <a:ext cx="10515600" cy="511498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B7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20000"/>
                    <a:lumOff val="80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66666"/>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Comprehensive soup to nuts training.</a:t>
            </a:r>
          </a:p>
          <a:p>
            <a:r>
              <a:rPr lang="en-US" sz="3600" dirty="0">
                <a:solidFill>
                  <a:schemeClr val="accent1"/>
                </a:solidFill>
              </a:rPr>
              <a:t>It was just giving me a new perspective. You know, a new insight into the disability system</a:t>
            </a:r>
          </a:p>
          <a:p>
            <a:r>
              <a:rPr lang="en-US" sz="3600" dirty="0"/>
              <a:t>I felt that we were given tools to have a voice.</a:t>
            </a:r>
          </a:p>
          <a:p>
            <a:r>
              <a:rPr lang="en-US" sz="3600" dirty="0">
                <a:solidFill>
                  <a:schemeClr val="accent1"/>
                </a:solidFill>
              </a:rPr>
              <a:t>There were some issues with accessibility for my particular disability</a:t>
            </a:r>
          </a:p>
          <a:p>
            <a:r>
              <a:rPr lang="en-US" sz="3600" dirty="0"/>
              <a:t>There were two facets to the benefits of this program. One was obviously the education, right, like just learning about it and being more prepared and having all the information and having all the context for supporting my kid. The other side, it was really healing to be able to be in a meeting with a bunch of other families who were feeling the same feelings I was feeling, asking the same questions</a:t>
            </a:r>
          </a:p>
          <a:p>
            <a:r>
              <a:rPr lang="en-US" sz="3600" dirty="0">
                <a:solidFill>
                  <a:schemeClr val="accent1"/>
                </a:solidFill>
              </a:rPr>
              <a:t>I learned so much from the other Moms. And above all, what they gave us (Spanish-speaking participants) was a sense of worth as a mother. Even though we did not speak English.</a:t>
            </a:r>
          </a:p>
          <a:p>
            <a:r>
              <a:rPr lang="en-US" sz="3600" dirty="0"/>
              <a:t>I felt so much less alone</a:t>
            </a:r>
          </a:p>
        </p:txBody>
      </p:sp>
      <p:sp>
        <p:nvSpPr>
          <p:cNvPr id="14" name="Content Placeholder 11">
            <a:extLst>
              <a:ext uri="{FF2B5EF4-FFF2-40B4-BE49-F238E27FC236}">
                <a16:creationId xmlns:a16="http://schemas.microsoft.com/office/drawing/2014/main" id="{D702FE0C-E44B-7925-DFCF-E5782E488F07}"/>
              </a:ext>
            </a:extLst>
          </p:cNvPr>
          <p:cNvSpPr txBox="1">
            <a:spLocks/>
          </p:cNvSpPr>
          <p:nvPr/>
        </p:nvSpPr>
        <p:spPr>
          <a:xfrm>
            <a:off x="1131802" y="509133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B71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20000"/>
                    <a:lumOff val="80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66666"/>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dirty="0"/>
          </a:p>
        </p:txBody>
      </p:sp>
    </p:spTree>
    <p:extLst>
      <p:ext uri="{BB962C8B-B14F-4D97-AF65-F5344CB8AC3E}">
        <p14:creationId xmlns:p14="http://schemas.microsoft.com/office/powerpoint/2010/main" val="89620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fade">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fade">
                                      <p:cBhvr>
                                        <p:cTn id="37"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DDCF0-9C97-0590-0DFA-4CBFBEAFB80B}"/>
              </a:ext>
            </a:extLst>
          </p:cNvPr>
          <p:cNvSpPr>
            <a:spLocks noGrp="1"/>
          </p:cNvSpPr>
          <p:nvPr>
            <p:ph type="title"/>
          </p:nvPr>
        </p:nvSpPr>
        <p:spPr>
          <a:xfrm>
            <a:off x="838200" y="452210"/>
            <a:ext cx="10515600" cy="1325563"/>
          </a:xfrm>
        </p:spPr>
        <p:txBody>
          <a:bodyPr anchor="ctr">
            <a:normAutofit/>
          </a:bodyPr>
          <a:lstStyle/>
          <a:p>
            <a:r>
              <a:rPr lang="en-US" sz="4000" dirty="0"/>
              <a:t>Session Overview</a:t>
            </a:r>
          </a:p>
        </p:txBody>
      </p:sp>
      <p:sp>
        <p:nvSpPr>
          <p:cNvPr id="4" name="Slide Number Placeholder 3">
            <a:extLst>
              <a:ext uri="{FF2B5EF4-FFF2-40B4-BE49-F238E27FC236}">
                <a16:creationId xmlns:a16="http://schemas.microsoft.com/office/drawing/2014/main" id="{5B90B9F8-EDE4-B3A7-9010-102440D336DB}"/>
              </a:ext>
            </a:extLst>
          </p:cNvPr>
          <p:cNvSpPr>
            <a:spLocks noGrp="1"/>
          </p:cNvSpPr>
          <p:nvPr>
            <p:ph type="sldNum" sz="quarter" idx="12"/>
          </p:nvPr>
        </p:nvSpPr>
        <p:spPr>
          <a:xfrm>
            <a:off x="11468844" y="6174902"/>
            <a:ext cx="357116" cy="365125"/>
          </a:xfrm>
        </p:spPr>
        <p:txBody>
          <a:bodyPr anchor="ctr">
            <a:normAutofit/>
          </a:bodyPr>
          <a:lstStyle/>
          <a:p>
            <a:pPr>
              <a:spcAft>
                <a:spcPts val="600"/>
              </a:spcAft>
            </a:pPr>
            <a:fld id="{82EE24B5-652C-4DB5-B7C3-B5BBEC1280B1}" type="slidenum">
              <a:rPr lang="en-US" noProof="0" smtClean="0"/>
              <a:pPr>
                <a:spcAft>
                  <a:spcPts val="600"/>
                </a:spcAft>
              </a:pPr>
              <a:t>2</a:t>
            </a:fld>
            <a:endParaRPr lang="en-US" noProof="0" dirty="0"/>
          </a:p>
        </p:txBody>
      </p:sp>
      <p:graphicFrame>
        <p:nvGraphicFramePr>
          <p:cNvPr id="6" name="Content Placeholder 2">
            <a:extLst>
              <a:ext uri="{FF2B5EF4-FFF2-40B4-BE49-F238E27FC236}">
                <a16:creationId xmlns:a16="http://schemas.microsoft.com/office/drawing/2014/main" id="{1F82D582-01AF-74FD-D5B1-4B28C1F933FD}"/>
              </a:ext>
            </a:extLst>
          </p:cNvPr>
          <p:cNvGraphicFramePr>
            <a:graphicFrameLocks noGrp="1"/>
          </p:cNvGraphicFramePr>
          <p:nvPr>
            <p:ph idx="1"/>
            <p:extLst>
              <p:ext uri="{D42A27DB-BD31-4B8C-83A1-F6EECF244321}">
                <p14:modId xmlns:p14="http://schemas.microsoft.com/office/powerpoint/2010/main" val="1822981810"/>
              </p:ext>
            </p:extLst>
          </p:nvPr>
        </p:nvGraphicFramePr>
        <p:xfrm>
          <a:off x="838200" y="1251858"/>
          <a:ext cx="10515600" cy="492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071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F37A59-D527-3C73-C475-EF1F6693FB84}"/>
              </a:ext>
            </a:extLst>
          </p:cNvPr>
          <p:cNvSpPr>
            <a:spLocks noGrp="1"/>
          </p:cNvSpPr>
          <p:nvPr>
            <p:ph type="sldNum" sz="quarter" idx="12"/>
          </p:nvPr>
        </p:nvSpPr>
        <p:spPr/>
        <p:txBody>
          <a:bodyPr/>
          <a:lstStyle/>
          <a:p>
            <a:fld id="{82EE24B5-652C-4DB5-B7C3-B5BBEC1280B1}" type="slidenum">
              <a:rPr lang="en-US" noProof="0" smtClean="0"/>
              <a:t>20</a:t>
            </a:fld>
            <a:endParaRPr lang="en-US" noProof="0" dirty="0"/>
          </a:p>
        </p:txBody>
      </p:sp>
      <p:sp>
        <p:nvSpPr>
          <p:cNvPr id="2" name="Title 1">
            <a:extLst>
              <a:ext uri="{FF2B5EF4-FFF2-40B4-BE49-F238E27FC236}">
                <a16:creationId xmlns:a16="http://schemas.microsoft.com/office/drawing/2014/main" id="{BCD68A97-D2B2-1034-7FDD-491B55131A45}"/>
              </a:ext>
            </a:extLst>
          </p:cNvPr>
          <p:cNvSpPr>
            <a:spLocks noGrp="1"/>
          </p:cNvSpPr>
          <p:nvPr>
            <p:ph type="title"/>
          </p:nvPr>
        </p:nvSpPr>
        <p:spPr/>
        <p:txBody>
          <a:bodyPr/>
          <a:lstStyle/>
          <a:p>
            <a:r>
              <a:rPr lang="en-US" sz="2800" cap="all" dirty="0">
                <a:ln>
                  <a:solidFill>
                    <a:schemeClr val="accent3">
                      <a:lumMod val="60000"/>
                      <a:lumOff val="40000"/>
                    </a:schemeClr>
                  </a:solidFill>
                </a:ln>
              </a:rPr>
              <a:t>Application to Advocacy</a:t>
            </a:r>
          </a:p>
        </p:txBody>
      </p:sp>
      <p:sp>
        <p:nvSpPr>
          <p:cNvPr id="3" name="Content Placeholder 2">
            <a:extLst>
              <a:ext uri="{FF2B5EF4-FFF2-40B4-BE49-F238E27FC236}">
                <a16:creationId xmlns:a16="http://schemas.microsoft.com/office/drawing/2014/main" id="{A705CA61-B7CE-C246-CA9D-883B9C9406F9}"/>
              </a:ext>
            </a:extLst>
          </p:cNvPr>
          <p:cNvSpPr>
            <a:spLocks noGrp="1"/>
          </p:cNvSpPr>
          <p:nvPr>
            <p:ph sz="half" idx="1"/>
          </p:nvPr>
        </p:nvSpPr>
        <p:spPr/>
        <p:txBody>
          <a:bodyPr>
            <a:normAutofit/>
          </a:bodyPr>
          <a:lstStyle/>
          <a:p>
            <a:r>
              <a:rPr lang="en-US" sz="2800" dirty="0"/>
              <a:t>Individual advocacy </a:t>
            </a:r>
          </a:p>
          <a:p>
            <a:pPr lvl="1"/>
            <a:r>
              <a:rPr lang="en-US" sz="2400" dirty="0"/>
              <a:t>Meaningful participation</a:t>
            </a:r>
          </a:p>
          <a:p>
            <a:pPr lvl="1"/>
            <a:r>
              <a:rPr lang="en-US" sz="2400" dirty="0"/>
              <a:t>Achieved desired outcomes</a:t>
            </a:r>
          </a:p>
          <a:p>
            <a:pPr lvl="1"/>
            <a:r>
              <a:rPr lang="en-US" sz="2400" dirty="0"/>
              <a:t>Confidence</a:t>
            </a:r>
          </a:p>
          <a:p>
            <a:r>
              <a:rPr lang="en-US" sz="2800" dirty="0"/>
              <a:t>Community advocacy</a:t>
            </a:r>
          </a:p>
          <a:p>
            <a:pPr lvl="1"/>
            <a:r>
              <a:rPr lang="en-US" sz="2400" dirty="0"/>
              <a:t>Share on social media</a:t>
            </a:r>
          </a:p>
          <a:p>
            <a:pPr lvl="1"/>
            <a:r>
              <a:rPr lang="en-US" sz="2400" dirty="0"/>
              <a:t>Bring information to work colleagues</a:t>
            </a:r>
          </a:p>
          <a:p>
            <a:pPr lvl="1"/>
            <a:r>
              <a:rPr lang="en-US" sz="2400" dirty="0"/>
              <a:t>Community specific parent groups</a:t>
            </a:r>
          </a:p>
        </p:txBody>
      </p:sp>
      <p:sp>
        <p:nvSpPr>
          <p:cNvPr id="5" name="Content Placeholder 4">
            <a:extLst>
              <a:ext uri="{FF2B5EF4-FFF2-40B4-BE49-F238E27FC236}">
                <a16:creationId xmlns:a16="http://schemas.microsoft.com/office/drawing/2014/main" id="{50CE02D7-4DB5-D53D-8E03-FAF64AA8FE90}"/>
              </a:ext>
            </a:extLst>
          </p:cNvPr>
          <p:cNvSpPr>
            <a:spLocks noGrp="1"/>
          </p:cNvSpPr>
          <p:nvPr>
            <p:ph sz="half" idx="2"/>
          </p:nvPr>
        </p:nvSpPr>
        <p:spPr/>
        <p:txBody>
          <a:bodyPr>
            <a:normAutofit/>
          </a:bodyPr>
          <a:lstStyle/>
          <a:p>
            <a:r>
              <a:rPr lang="en-US" sz="2800" dirty="0"/>
              <a:t>System-level advocacy</a:t>
            </a:r>
          </a:p>
          <a:p>
            <a:pPr lvl="1"/>
            <a:r>
              <a:rPr lang="en-US" sz="2400" dirty="0"/>
              <a:t>District advisory boards</a:t>
            </a:r>
          </a:p>
          <a:p>
            <a:pPr lvl="1"/>
            <a:r>
              <a:rPr lang="en-US" sz="2400" dirty="0"/>
              <a:t>State advisory boards</a:t>
            </a:r>
          </a:p>
          <a:p>
            <a:pPr lvl="1"/>
            <a:r>
              <a:rPr lang="en-US" sz="2400" dirty="0"/>
              <a:t>Planning committees</a:t>
            </a:r>
          </a:p>
          <a:p>
            <a:pPr lvl="1"/>
            <a:r>
              <a:rPr lang="en-US" sz="2400" dirty="0"/>
              <a:t>Legislative advocacy</a:t>
            </a:r>
          </a:p>
          <a:p>
            <a:endParaRPr lang="en-US" sz="2800" dirty="0"/>
          </a:p>
        </p:txBody>
      </p:sp>
    </p:spTree>
    <p:extLst>
      <p:ext uri="{BB962C8B-B14F-4D97-AF65-F5344CB8AC3E}">
        <p14:creationId xmlns:p14="http://schemas.microsoft.com/office/powerpoint/2010/main" val="2784213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770E0-68DF-949F-4857-30461115E8A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93E2B7E-82EA-93D7-93FA-F2EB70588671}"/>
              </a:ext>
            </a:extLst>
          </p:cNvPr>
          <p:cNvSpPr>
            <a:spLocks noGrp="1"/>
          </p:cNvSpPr>
          <p:nvPr>
            <p:ph type="title"/>
          </p:nvPr>
        </p:nvSpPr>
        <p:spPr/>
        <p:txBody>
          <a:bodyPr/>
          <a:lstStyle/>
          <a:p>
            <a:r>
              <a:rPr lang="en-US" dirty="0"/>
              <a:t>Participant Quotes – Advocacy</a:t>
            </a:r>
          </a:p>
        </p:txBody>
      </p:sp>
      <p:sp>
        <p:nvSpPr>
          <p:cNvPr id="12" name="Content Placeholder 11">
            <a:extLst>
              <a:ext uri="{FF2B5EF4-FFF2-40B4-BE49-F238E27FC236}">
                <a16:creationId xmlns:a16="http://schemas.microsoft.com/office/drawing/2014/main" id="{24C04766-0668-9986-3556-56FAF1CE3400}"/>
              </a:ext>
            </a:extLst>
          </p:cNvPr>
          <p:cNvSpPr>
            <a:spLocks noGrp="1"/>
          </p:cNvSpPr>
          <p:nvPr>
            <p:ph idx="1"/>
          </p:nvPr>
        </p:nvSpPr>
        <p:spPr>
          <a:xfrm>
            <a:off x="645654" y="1690688"/>
            <a:ext cx="10515600" cy="4351338"/>
          </a:xfrm>
        </p:spPr>
        <p:txBody>
          <a:bodyPr>
            <a:normAutofit fontScale="92500" lnSpcReduction="10000"/>
          </a:bodyPr>
          <a:lstStyle/>
          <a:p>
            <a:r>
              <a:rPr lang="en-US" dirty="0"/>
              <a:t>I am an active participant in his education. At this point, I have the confidence to be able to reach out to his teachers and start those conversations and be proactive. I was not confident before, and now I am confident. day. </a:t>
            </a:r>
          </a:p>
          <a:p>
            <a:r>
              <a:rPr lang="en-US" dirty="0">
                <a:solidFill>
                  <a:schemeClr val="accent1"/>
                </a:solidFill>
              </a:rPr>
              <a:t>I'm working with families of color and marginalized groups to understand disability and all that.</a:t>
            </a:r>
          </a:p>
          <a:p>
            <a:r>
              <a:rPr lang="en-US" dirty="0"/>
              <a:t>I do one on one support with families. I attend IEP meetings.</a:t>
            </a:r>
            <a:endParaRPr lang="en-US" sz="3200" dirty="0"/>
          </a:p>
          <a:p>
            <a:r>
              <a:rPr lang="en-US" dirty="0">
                <a:solidFill>
                  <a:schemeClr val="accent1"/>
                </a:solidFill>
              </a:rPr>
              <a:t>I get invited to the Latino group that I mentioned and I share. And I also organize the meetings with other parents.</a:t>
            </a:r>
          </a:p>
          <a:p>
            <a:r>
              <a:rPr lang="en-US" dirty="0"/>
              <a:t>We ended up we've come together to connect and build ourselves into an advocacy corps.</a:t>
            </a:r>
          </a:p>
        </p:txBody>
      </p:sp>
      <p:sp>
        <p:nvSpPr>
          <p:cNvPr id="7" name="Slide Number Placeholder 6">
            <a:extLst>
              <a:ext uri="{FF2B5EF4-FFF2-40B4-BE49-F238E27FC236}">
                <a16:creationId xmlns:a16="http://schemas.microsoft.com/office/drawing/2014/main" id="{B9B31416-9AD9-D928-8616-531CE87309DC}"/>
              </a:ext>
            </a:extLst>
          </p:cNvPr>
          <p:cNvSpPr>
            <a:spLocks noGrp="1"/>
          </p:cNvSpPr>
          <p:nvPr>
            <p:ph type="sldNum" sz="quarter" idx="12"/>
          </p:nvPr>
        </p:nvSpPr>
        <p:spPr/>
        <p:txBody>
          <a:bodyPr/>
          <a:lstStyle/>
          <a:p>
            <a:fld id="{82EE24B5-652C-4DB5-B7C3-B5BBEC1280B1}" type="slidenum">
              <a:rPr lang="en-US" noProof="0" smtClean="0"/>
              <a:t>21</a:t>
            </a:fld>
            <a:endParaRPr lang="en-US" noProof="0" dirty="0"/>
          </a:p>
        </p:txBody>
      </p:sp>
    </p:spTree>
    <p:extLst>
      <p:ext uri="{BB962C8B-B14F-4D97-AF65-F5344CB8AC3E}">
        <p14:creationId xmlns:p14="http://schemas.microsoft.com/office/powerpoint/2010/main" val="1861720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C7125A-F6A1-9921-C564-8A95DC42F079}"/>
              </a:ext>
            </a:extLst>
          </p:cNvPr>
          <p:cNvSpPr>
            <a:spLocks noGrp="1"/>
          </p:cNvSpPr>
          <p:nvPr>
            <p:ph type="title"/>
          </p:nvPr>
        </p:nvSpPr>
        <p:spPr/>
        <p:txBody>
          <a:bodyPr/>
          <a:lstStyle/>
          <a:p>
            <a:r>
              <a:rPr lang="en-US" cap="all" dirty="0">
                <a:ln>
                  <a:solidFill>
                    <a:schemeClr val="accent3">
                      <a:lumMod val="60000"/>
                      <a:lumOff val="40000"/>
                    </a:schemeClr>
                  </a:solidFill>
                </a:ln>
              </a:rPr>
              <a:t>Discussion Points</a:t>
            </a:r>
          </a:p>
        </p:txBody>
      </p:sp>
      <p:sp>
        <p:nvSpPr>
          <p:cNvPr id="4" name="Content Placeholder 3">
            <a:extLst>
              <a:ext uri="{FF2B5EF4-FFF2-40B4-BE49-F238E27FC236}">
                <a16:creationId xmlns:a16="http://schemas.microsoft.com/office/drawing/2014/main" id="{0B7D2CF2-118B-1BAD-73B7-06C118B86ABA}"/>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sz="2800" dirty="0"/>
              <a:t>Struggles fueled their hope - motivation</a:t>
            </a:r>
          </a:p>
          <a:p>
            <a:pPr marL="457200" indent="-457200">
              <a:buFont typeface="Arial" panose="020B0604020202020204" pitchFamily="34" charset="0"/>
              <a:buChar char="•"/>
            </a:pPr>
            <a:r>
              <a:rPr lang="en-US" sz="2800" dirty="0"/>
              <a:t>Participants directly tied AYA to advocacy successes and positive outcomes</a:t>
            </a:r>
          </a:p>
          <a:p>
            <a:pPr marL="457200" indent="-457200">
              <a:buFont typeface="Arial" panose="020B0604020202020204" pitchFamily="34" charset="0"/>
              <a:buChar char="•"/>
            </a:pPr>
            <a:r>
              <a:rPr lang="en-US" sz="2800" dirty="0"/>
              <a:t>One participant took AYA prior to first IEP meeting, no negative experiences with the school</a:t>
            </a:r>
          </a:p>
          <a:p>
            <a:pPr marL="457200" indent="-457200">
              <a:buFont typeface="Arial" panose="020B0604020202020204" pitchFamily="34" charset="0"/>
              <a:buChar char="•"/>
            </a:pPr>
            <a:r>
              <a:rPr lang="en-US" sz="2800" dirty="0"/>
              <a:t>“Tools to have a voice” – social/cultural capital</a:t>
            </a:r>
          </a:p>
          <a:p>
            <a:pPr marL="457200" indent="-457200"/>
            <a:r>
              <a:rPr lang="en-US" dirty="0"/>
              <a:t>AYA used many principles from Equitable Collaboration </a:t>
            </a:r>
          </a:p>
          <a:p>
            <a:pPr marL="457200" indent="-457200"/>
            <a:r>
              <a:rPr lang="en-US" dirty="0"/>
              <a:t>Participants described serving as cultural brokers</a:t>
            </a:r>
          </a:p>
          <a:p>
            <a:pPr marL="457200" indent="-457200"/>
            <a:r>
              <a:rPr lang="en-US" dirty="0"/>
              <a:t>Intersectional impact of multiple marginalized identities = potential for unintended exclusion </a:t>
            </a:r>
          </a:p>
          <a:p>
            <a:pPr marL="0" indent="0">
              <a:buNone/>
            </a:pPr>
            <a:endParaRPr lang="en-US" sz="2800" dirty="0"/>
          </a:p>
        </p:txBody>
      </p:sp>
      <p:sp>
        <p:nvSpPr>
          <p:cNvPr id="2" name="Slide Number Placeholder 1">
            <a:extLst>
              <a:ext uri="{FF2B5EF4-FFF2-40B4-BE49-F238E27FC236}">
                <a16:creationId xmlns:a16="http://schemas.microsoft.com/office/drawing/2014/main" id="{C377D16A-A304-670D-92D6-E9DFCD376C3C}"/>
              </a:ext>
            </a:extLst>
          </p:cNvPr>
          <p:cNvSpPr>
            <a:spLocks noGrp="1"/>
          </p:cNvSpPr>
          <p:nvPr>
            <p:ph type="sldNum" sz="quarter" idx="12"/>
          </p:nvPr>
        </p:nvSpPr>
        <p:spPr/>
        <p:txBody>
          <a:bodyPr/>
          <a:lstStyle/>
          <a:p>
            <a:fld id="{82EE24B5-652C-4DB5-B7C3-B5BBEC1280B1}" type="slidenum">
              <a:rPr lang="en-US" noProof="0" smtClean="0"/>
              <a:t>22</a:t>
            </a:fld>
            <a:endParaRPr lang="en-US" noProof="0" dirty="0"/>
          </a:p>
        </p:txBody>
      </p:sp>
    </p:spTree>
    <p:extLst>
      <p:ext uri="{BB962C8B-B14F-4D97-AF65-F5344CB8AC3E}">
        <p14:creationId xmlns:p14="http://schemas.microsoft.com/office/powerpoint/2010/main" val="4247401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26306-0545-B2E9-7E0F-4D831FE76A61}"/>
              </a:ext>
            </a:extLst>
          </p:cNvPr>
          <p:cNvSpPr>
            <a:spLocks noGrp="1"/>
          </p:cNvSpPr>
          <p:nvPr>
            <p:ph type="title"/>
          </p:nvPr>
        </p:nvSpPr>
        <p:spPr/>
        <p:txBody>
          <a:bodyPr/>
          <a:lstStyle/>
          <a:p>
            <a:r>
              <a:rPr lang="en-US" dirty="0"/>
              <a:t>FACT – lessons learned/ changes to AYA</a:t>
            </a:r>
          </a:p>
        </p:txBody>
      </p:sp>
      <p:sp>
        <p:nvSpPr>
          <p:cNvPr id="3" name="Content Placeholder 2">
            <a:extLst>
              <a:ext uri="{FF2B5EF4-FFF2-40B4-BE49-F238E27FC236}">
                <a16:creationId xmlns:a16="http://schemas.microsoft.com/office/drawing/2014/main" id="{25B376D3-D1F0-ED1E-17DD-B8DB83A2521B}"/>
              </a:ext>
            </a:extLst>
          </p:cNvPr>
          <p:cNvSpPr>
            <a:spLocks noGrp="1"/>
          </p:cNvSpPr>
          <p:nvPr>
            <p:ph idx="1"/>
          </p:nvPr>
        </p:nvSpPr>
        <p:spPr/>
        <p:txBody>
          <a:bodyPr/>
          <a:lstStyle/>
          <a:p>
            <a:pPr>
              <a:buNone/>
            </a:pPr>
            <a:r>
              <a:rPr lang="en-US" b="1" dirty="0">
                <a:solidFill>
                  <a:schemeClr val="accent1"/>
                </a:solidFill>
              </a:rPr>
              <a:t>Lessons Learned</a:t>
            </a:r>
          </a:p>
          <a:p>
            <a:pPr>
              <a:buFont typeface="Arial" panose="020B0604020202020204" pitchFamily="34" charset="0"/>
              <a:buChar char="•"/>
            </a:pPr>
            <a:r>
              <a:rPr lang="en-US" dirty="0"/>
              <a:t>Families need both </a:t>
            </a:r>
            <a:r>
              <a:rPr lang="en-US" b="1" dirty="0"/>
              <a:t>knowledge and practice</a:t>
            </a:r>
            <a:r>
              <a:rPr lang="en-US" dirty="0"/>
              <a:t> → Practical application of learning was most effective</a:t>
            </a:r>
          </a:p>
          <a:p>
            <a:pPr>
              <a:buFont typeface="Arial" panose="020B0604020202020204" pitchFamily="34" charset="0"/>
              <a:buChar char="•"/>
            </a:pPr>
            <a:r>
              <a:rPr lang="en-US" b="1" dirty="0"/>
              <a:t>Representation matters</a:t>
            </a:r>
            <a:r>
              <a:rPr lang="en-US" dirty="0"/>
              <a:t> → Stronger cohorts when participants reflected Oregon’s diversity</a:t>
            </a:r>
          </a:p>
          <a:p>
            <a:pPr>
              <a:buFont typeface="Arial" panose="020B0604020202020204" pitchFamily="34" charset="0"/>
              <a:buChar char="•"/>
            </a:pPr>
            <a:r>
              <a:rPr lang="en-US" b="1" dirty="0"/>
              <a:t>Connection is as valuable as content</a:t>
            </a:r>
            <a:r>
              <a:rPr lang="en-US" dirty="0"/>
              <a:t> → Peer networks increased engagement and confidence</a:t>
            </a:r>
          </a:p>
          <a:p>
            <a:pPr>
              <a:buFont typeface="Arial" panose="020B0604020202020204" pitchFamily="34" charset="0"/>
              <a:buChar char="•"/>
            </a:pPr>
            <a:r>
              <a:rPr lang="en-US" dirty="0"/>
              <a:t>Advocacy grows in </a:t>
            </a:r>
            <a:r>
              <a:rPr lang="en-US" b="1" dirty="0"/>
              <a:t>stages</a:t>
            </a:r>
            <a:r>
              <a:rPr lang="en-US" dirty="0"/>
              <a:t> → Participants often shift from </a:t>
            </a:r>
            <a:r>
              <a:rPr lang="en-US" i="1" dirty="0"/>
              <a:t>personal advocacy</a:t>
            </a:r>
            <a:r>
              <a:rPr lang="en-US" dirty="0"/>
              <a:t> to </a:t>
            </a:r>
            <a:r>
              <a:rPr lang="en-US" i="1" dirty="0"/>
              <a:t>systems-level advocacy</a:t>
            </a:r>
            <a:endParaRPr lang="en-US" dirty="0"/>
          </a:p>
        </p:txBody>
      </p:sp>
      <p:sp>
        <p:nvSpPr>
          <p:cNvPr id="4" name="Slide Number Placeholder 3">
            <a:extLst>
              <a:ext uri="{FF2B5EF4-FFF2-40B4-BE49-F238E27FC236}">
                <a16:creationId xmlns:a16="http://schemas.microsoft.com/office/drawing/2014/main" id="{25F10EA7-8E57-90EF-2B3D-67A73F680B5C}"/>
              </a:ext>
            </a:extLst>
          </p:cNvPr>
          <p:cNvSpPr>
            <a:spLocks noGrp="1"/>
          </p:cNvSpPr>
          <p:nvPr>
            <p:ph type="sldNum" sz="quarter" idx="12"/>
          </p:nvPr>
        </p:nvSpPr>
        <p:spPr/>
        <p:txBody>
          <a:bodyPr/>
          <a:lstStyle/>
          <a:p>
            <a:fld id="{82EE24B5-652C-4DB5-B7C3-B5BBEC1280B1}" type="slidenum">
              <a:rPr lang="en-US" noProof="0" smtClean="0"/>
              <a:t>23</a:t>
            </a:fld>
            <a:endParaRPr lang="en-US" noProof="0" dirty="0"/>
          </a:p>
        </p:txBody>
      </p:sp>
    </p:spTree>
    <p:extLst>
      <p:ext uri="{BB962C8B-B14F-4D97-AF65-F5344CB8AC3E}">
        <p14:creationId xmlns:p14="http://schemas.microsoft.com/office/powerpoint/2010/main" val="445537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0B5DA-78A3-6936-46A3-A666036A1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36F01-416C-65B1-C5C8-D976EABBE621}"/>
              </a:ext>
            </a:extLst>
          </p:cNvPr>
          <p:cNvSpPr>
            <a:spLocks noGrp="1"/>
          </p:cNvSpPr>
          <p:nvPr>
            <p:ph type="title"/>
          </p:nvPr>
        </p:nvSpPr>
        <p:spPr/>
        <p:txBody>
          <a:bodyPr/>
          <a:lstStyle/>
          <a:p>
            <a:r>
              <a:rPr lang="en-US" dirty="0"/>
              <a:t>FACT – lessons learned/ changes to AYA</a:t>
            </a:r>
          </a:p>
        </p:txBody>
      </p:sp>
      <p:sp>
        <p:nvSpPr>
          <p:cNvPr id="3" name="Content Placeholder 2">
            <a:extLst>
              <a:ext uri="{FF2B5EF4-FFF2-40B4-BE49-F238E27FC236}">
                <a16:creationId xmlns:a16="http://schemas.microsoft.com/office/drawing/2014/main" id="{E80EE89C-B55E-CD99-13F6-17A1E89E888A}"/>
              </a:ext>
            </a:extLst>
          </p:cNvPr>
          <p:cNvSpPr>
            <a:spLocks noGrp="1"/>
          </p:cNvSpPr>
          <p:nvPr>
            <p:ph idx="1"/>
          </p:nvPr>
        </p:nvSpPr>
        <p:spPr/>
        <p:txBody>
          <a:bodyPr>
            <a:normAutofit/>
          </a:bodyPr>
          <a:lstStyle/>
          <a:p>
            <a:pPr>
              <a:buNone/>
            </a:pPr>
            <a:r>
              <a:rPr lang="en-US" b="1" dirty="0">
                <a:solidFill>
                  <a:schemeClr val="accent1"/>
                </a:solidFill>
              </a:rPr>
              <a:t>Program Changes</a:t>
            </a:r>
          </a:p>
          <a:p>
            <a:pPr>
              <a:buFont typeface="Arial" panose="020B0604020202020204" pitchFamily="34" charset="0"/>
              <a:buChar char="•"/>
            </a:pPr>
            <a:r>
              <a:rPr lang="en-US" b="1" dirty="0"/>
              <a:t>AYA 2.0 launched</a:t>
            </a:r>
            <a:r>
              <a:rPr lang="en-US" dirty="0"/>
              <a:t> → Advanced training series for alumni ready for systemic advocacy</a:t>
            </a:r>
          </a:p>
          <a:p>
            <a:pPr>
              <a:buFont typeface="Arial" panose="020B0604020202020204" pitchFamily="34" charset="0"/>
              <a:buChar char="•"/>
            </a:pPr>
            <a:r>
              <a:rPr lang="en-US" b="1" dirty="0"/>
              <a:t>Refined curriculum</a:t>
            </a:r>
            <a:r>
              <a:rPr lang="en-US" dirty="0"/>
              <a:t> → More interactive learning, streamlined sessions, focus on applied practice</a:t>
            </a:r>
          </a:p>
          <a:p>
            <a:pPr>
              <a:buFont typeface="Arial" panose="020B0604020202020204" pitchFamily="34" charset="0"/>
              <a:buChar char="•"/>
            </a:pPr>
            <a:r>
              <a:rPr lang="en-US" b="1" dirty="0"/>
              <a:t>Enhanced recruitment &amp; selection</a:t>
            </a:r>
            <a:r>
              <a:rPr lang="en-US" dirty="0"/>
              <a:t> → Prioritized readiness, commitment, and diverse representation</a:t>
            </a:r>
          </a:p>
          <a:p>
            <a:pPr>
              <a:buFont typeface="Arial" panose="020B0604020202020204" pitchFamily="34" charset="0"/>
              <a:buChar char="•"/>
            </a:pPr>
            <a:r>
              <a:rPr lang="en-US" b="1" dirty="0"/>
              <a:t>Action projects added</a:t>
            </a:r>
            <a:r>
              <a:rPr lang="en-US" dirty="0"/>
              <a:t> → Structured opportunities to put advocacy into practice</a:t>
            </a:r>
          </a:p>
        </p:txBody>
      </p:sp>
      <p:sp>
        <p:nvSpPr>
          <p:cNvPr id="4" name="Slide Number Placeholder 3">
            <a:extLst>
              <a:ext uri="{FF2B5EF4-FFF2-40B4-BE49-F238E27FC236}">
                <a16:creationId xmlns:a16="http://schemas.microsoft.com/office/drawing/2014/main" id="{BC84A2B1-2C3B-A2E3-3102-41164E6CFED7}"/>
              </a:ext>
            </a:extLst>
          </p:cNvPr>
          <p:cNvSpPr>
            <a:spLocks noGrp="1"/>
          </p:cNvSpPr>
          <p:nvPr>
            <p:ph type="sldNum" sz="quarter" idx="12"/>
          </p:nvPr>
        </p:nvSpPr>
        <p:spPr/>
        <p:txBody>
          <a:bodyPr/>
          <a:lstStyle/>
          <a:p>
            <a:fld id="{82EE24B5-652C-4DB5-B7C3-B5BBEC1280B1}" type="slidenum">
              <a:rPr lang="en-US" noProof="0" smtClean="0"/>
              <a:t>24</a:t>
            </a:fld>
            <a:endParaRPr lang="en-US" noProof="0" dirty="0"/>
          </a:p>
        </p:txBody>
      </p:sp>
    </p:spTree>
    <p:extLst>
      <p:ext uri="{BB962C8B-B14F-4D97-AF65-F5344CB8AC3E}">
        <p14:creationId xmlns:p14="http://schemas.microsoft.com/office/powerpoint/2010/main" val="4149351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7DAD4-8CF6-D7C5-493A-7B01879EF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01FA6-5A9F-1070-3B80-35C19576CF1C}"/>
              </a:ext>
            </a:extLst>
          </p:cNvPr>
          <p:cNvSpPr>
            <a:spLocks noGrp="1"/>
          </p:cNvSpPr>
          <p:nvPr>
            <p:ph type="title"/>
          </p:nvPr>
        </p:nvSpPr>
        <p:spPr/>
        <p:txBody>
          <a:bodyPr/>
          <a:lstStyle/>
          <a:p>
            <a:r>
              <a:rPr kumimoji="0" lang="en-US" sz="3200" b="1" i="0" u="none" strike="noStrike" kern="1200" cap="all" spc="0" normalizeH="0" baseline="0" noProof="0" dirty="0">
                <a:ln>
                  <a:solidFill>
                    <a:srgbClr val="FFD67D">
                      <a:lumMod val="60000"/>
                      <a:lumOff val="40000"/>
                    </a:srgbClr>
                  </a:solidFill>
                </a:ln>
                <a:solidFill>
                  <a:srgbClr val="FFB71B"/>
                </a:solidFill>
                <a:effectLst/>
                <a:uLnTx/>
                <a:uFillTx/>
                <a:latin typeface="Gill Sans MT"/>
                <a:ea typeface="+mj-ea"/>
                <a:cs typeface="+mj-cs"/>
              </a:rPr>
              <a:t>FACT – lessons learned/ changes to AYA</a:t>
            </a:r>
            <a:endParaRPr lang="en-US" dirty="0"/>
          </a:p>
        </p:txBody>
      </p:sp>
      <p:sp>
        <p:nvSpPr>
          <p:cNvPr id="3" name="Content Placeholder 2">
            <a:extLst>
              <a:ext uri="{FF2B5EF4-FFF2-40B4-BE49-F238E27FC236}">
                <a16:creationId xmlns:a16="http://schemas.microsoft.com/office/drawing/2014/main" id="{AA03D355-3AE6-9A05-76DA-405B682BCE83}"/>
              </a:ext>
            </a:extLst>
          </p:cNvPr>
          <p:cNvSpPr>
            <a:spLocks noGrp="1"/>
          </p:cNvSpPr>
          <p:nvPr>
            <p:ph idx="1"/>
          </p:nvPr>
        </p:nvSpPr>
        <p:spPr/>
        <p:txBody>
          <a:bodyPr>
            <a:normAutofit/>
          </a:bodyPr>
          <a:lstStyle/>
          <a:p>
            <a:pPr>
              <a:buNone/>
            </a:pPr>
            <a:r>
              <a:rPr lang="en-US" b="1" dirty="0">
                <a:solidFill>
                  <a:schemeClr val="accent1"/>
                </a:solidFill>
              </a:rPr>
              <a:t>What’s Next for AYA</a:t>
            </a:r>
          </a:p>
          <a:p>
            <a:pPr>
              <a:buFont typeface="Arial" panose="020B0604020202020204" pitchFamily="34" charset="0"/>
              <a:buChar char="•"/>
            </a:pPr>
            <a:r>
              <a:rPr lang="en-US" dirty="0"/>
              <a:t>Continue growing the </a:t>
            </a:r>
            <a:r>
              <a:rPr lang="en-US" b="1" dirty="0"/>
              <a:t>AYA alumni network</a:t>
            </a:r>
            <a:r>
              <a:rPr lang="en-US" dirty="0"/>
              <a:t> as a statewide advocacy community</a:t>
            </a:r>
          </a:p>
          <a:p>
            <a:pPr>
              <a:buFont typeface="Arial" panose="020B0604020202020204" pitchFamily="34" charset="0"/>
              <a:buChar char="•"/>
            </a:pPr>
            <a:r>
              <a:rPr lang="en-US" dirty="0"/>
              <a:t>Expand </a:t>
            </a:r>
            <a:r>
              <a:rPr lang="en-US" b="1" dirty="0"/>
              <a:t>AYA 2.0 offerings</a:t>
            </a:r>
            <a:r>
              <a:rPr lang="en-US" dirty="0"/>
              <a:t> with deeper dives into systems change and leadership development</a:t>
            </a:r>
          </a:p>
          <a:p>
            <a:pPr>
              <a:buFont typeface="Arial" panose="020B0604020202020204" pitchFamily="34" charset="0"/>
              <a:buChar char="•"/>
            </a:pPr>
            <a:r>
              <a:rPr lang="en-US" dirty="0"/>
              <a:t>Strengthen partnerships with schools, agencies, and community organizations</a:t>
            </a:r>
          </a:p>
          <a:p>
            <a:pPr>
              <a:buFont typeface="Arial" panose="020B0604020202020204" pitchFamily="34" charset="0"/>
              <a:buChar char="•"/>
            </a:pPr>
            <a:r>
              <a:rPr lang="en-US" dirty="0"/>
              <a:t>Support alumni in moving from </a:t>
            </a:r>
            <a:r>
              <a:rPr lang="en-US" b="1" dirty="0"/>
              <a:t>personal advocacy to policy influence</a:t>
            </a:r>
            <a:endParaRPr lang="en-US" dirty="0"/>
          </a:p>
        </p:txBody>
      </p:sp>
      <p:sp>
        <p:nvSpPr>
          <p:cNvPr id="4" name="Slide Number Placeholder 3">
            <a:extLst>
              <a:ext uri="{FF2B5EF4-FFF2-40B4-BE49-F238E27FC236}">
                <a16:creationId xmlns:a16="http://schemas.microsoft.com/office/drawing/2014/main" id="{77326A3A-FC92-5C30-FF28-3AC29D957D73}"/>
              </a:ext>
            </a:extLst>
          </p:cNvPr>
          <p:cNvSpPr>
            <a:spLocks noGrp="1"/>
          </p:cNvSpPr>
          <p:nvPr>
            <p:ph type="sldNum" sz="quarter" idx="12"/>
          </p:nvPr>
        </p:nvSpPr>
        <p:spPr/>
        <p:txBody>
          <a:bodyPr/>
          <a:lstStyle/>
          <a:p>
            <a:fld id="{82EE24B5-652C-4DB5-B7C3-B5BBEC1280B1}" type="slidenum">
              <a:rPr lang="en-US" noProof="0" smtClean="0"/>
              <a:t>25</a:t>
            </a:fld>
            <a:endParaRPr lang="en-US" noProof="0" dirty="0"/>
          </a:p>
        </p:txBody>
      </p:sp>
    </p:spTree>
    <p:extLst>
      <p:ext uri="{BB962C8B-B14F-4D97-AF65-F5344CB8AC3E}">
        <p14:creationId xmlns:p14="http://schemas.microsoft.com/office/powerpoint/2010/main" val="1034887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67F7D-EAA8-C065-8B63-1203ABA4AAE5}"/>
              </a:ext>
            </a:extLst>
          </p:cNvPr>
          <p:cNvSpPr>
            <a:spLocks noGrp="1"/>
          </p:cNvSpPr>
          <p:nvPr>
            <p:ph type="title"/>
          </p:nvPr>
        </p:nvSpPr>
        <p:spPr/>
        <p:txBody>
          <a:bodyPr/>
          <a:lstStyle/>
          <a:p>
            <a:r>
              <a:rPr lang="en-US" dirty="0"/>
              <a:t>Turn and Talk - Engaging CLD Parents </a:t>
            </a:r>
          </a:p>
        </p:txBody>
      </p:sp>
      <p:sp>
        <p:nvSpPr>
          <p:cNvPr id="3" name="Content Placeholder 2">
            <a:extLst>
              <a:ext uri="{FF2B5EF4-FFF2-40B4-BE49-F238E27FC236}">
                <a16:creationId xmlns:a16="http://schemas.microsoft.com/office/drawing/2014/main" id="{D89632FC-53E1-6BC3-C1D4-7784585C40C6}"/>
              </a:ext>
            </a:extLst>
          </p:cNvPr>
          <p:cNvSpPr>
            <a:spLocks noGrp="1"/>
          </p:cNvSpPr>
          <p:nvPr>
            <p:ph idx="1"/>
          </p:nvPr>
        </p:nvSpPr>
        <p:spPr/>
        <p:txBody>
          <a:bodyPr/>
          <a:lstStyle/>
          <a:p>
            <a:r>
              <a:rPr lang="en-US" dirty="0"/>
              <a:t>What methods do you use to engage hard to reach communities?</a:t>
            </a:r>
          </a:p>
          <a:p>
            <a:r>
              <a:rPr lang="en-US" dirty="0"/>
              <a:t>How do you build parent capacity to participate in special education?</a:t>
            </a:r>
          </a:p>
          <a:p>
            <a:r>
              <a:rPr lang="en-US" dirty="0"/>
              <a:t>What stands out to you about the information presented today?</a:t>
            </a:r>
          </a:p>
        </p:txBody>
      </p:sp>
      <p:sp>
        <p:nvSpPr>
          <p:cNvPr id="4" name="Slide Number Placeholder 3">
            <a:extLst>
              <a:ext uri="{FF2B5EF4-FFF2-40B4-BE49-F238E27FC236}">
                <a16:creationId xmlns:a16="http://schemas.microsoft.com/office/drawing/2014/main" id="{BE186338-738A-2EBB-13ED-BE0FAE44CF59}"/>
              </a:ext>
            </a:extLst>
          </p:cNvPr>
          <p:cNvSpPr>
            <a:spLocks noGrp="1"/>
          </p:cNvSpPr>
          <p:nvPr>
            <p:ph type="sldNum" sz="quarter" idx="12"/>
          </p:nvPr>
        </p:nvSpPr>
        <p:spPr/>
        <p:txBody>
          <a:bodyPr/>
          <a:lstStyle/>
          <a:p>
            <a:fld id="{82EE24B5-652C-4DB5-B7C3-B5BBEC1280B1}" type="slidenum">
              <a:rPr lang="en-US" noProof="0" smtClean="0"/>
              <a:t>26</a:t>
            </a:fld>
            <a:endParaRPr lang="en-US" noProof="0" dirty="0"/>
          </a:p>
        </p:txBody>
      </p:sp>
    </p:spTree>
    <p:extLst>
      <p:ext uri="{BB962C8B-B14F-4D97-AF65-F5344CB8AC3E}">
        <p14:creationId xmlns:p14="http://schemas.microsoft.com/office/powerpoint/2010/main" val="2512472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BF99-47C4-FED2-70AE-D3F576DFDC03}"/>
              </a:ext>
            </a:extLst>
          </p:cNvPr>
          <p:cNvSpPr>
            <a:spLocks noGrp="1"/>
          </p:cNvSpPr>
          <p:nvPr>
            <p:ph type="title"/>
          </p:nvPr>
        </p:nvSpPr>
        <p:spPr/>
        <p:txBody>
          <a:bodyPr>
            <a:normAutofit/>
          </a:bodyPr>
          <a:lstStyle/>
          <a:p>
            <a:r>
              <a:rPr lang="en-US" sz="6000" cap="all" dirty="0">
                <a:ln>
                  <a:solidFill>
                    <a:schemeClr val="accent3">
                      <a:lumMod val="60000"/>
                      <a:lumOff val="40000"/>
                    </a:schemeClr>
                  </a:solidFill>
                </a:ln>
              </a:rPr>
              <a:t>Questions</a:t>
            </a:r>
          </a:p>
        </p:txBody>
      </p:sp>
      <p:sp>
        <p:nvSpPr>
          <p:cNvPr id="3" name="Slide Number Placeholder 2">
            <a:extLst>
              <a:ext uri="{FF2B5EF4-FFF2-40B4-BE49-F238E27FC236}">
                <a16:creationId xmlns:a16="http://schemas.microsoft.com/office/drawing/2014/main" id="{B2BF7598-DBC6-AF8D-0EA0-C7F9EA3E298F}"/>
              </a:ext>
            </a:extLst>
          </p:cNvPr>
          <p:cNvSpPr>
            <a:spLocks noGrp="1"/>
          </p:cNvSpPr>
          <p:nvPr>
            <p:ph type="sldNum" sz="quarter" idx="12"/>
          </p:nvPr>
        </p:nvSpPr>
        <p:spPr/>
        <p:txBody>
          <a:bodyPr/>
          <a:lstStyle/>
          <a:p>
            <a:fld id="{82EE24B5-652C-4DB5-B7C3-B5BBEC1280B1}" type="slidenum">
              <a:rPr lang="en-US" noProof="0" smtClean="0"/>
              <a:t>27</a:t>
            </a:fld>
            <a:endParaRPr lang="en-US" noProof="0" dirty="0"/>
          </a:p>
        </p:txBody>
      </p:sp>
      <p:sp>
        <p:nvSpPr>
          <p:cNvPr id="7" name="Speech Bubble: Oval 6">
            <a:extLst>
              <a:ext uri="{FF2B5EF4-FFF2-40B4-BE49-F238E27FC236}">
                <a16:creationId xmlns:a16="http://schemas.microsoft.com/office/drawing/2014/main" id="{15FA495C-100B-7779-4214-CA82E2999B13}"/>
              </a:ext>
            </a:extLst>
          </p:cNvPr>
          <p:cNvSpPr/>
          <p:nvPr/>
        </p:nvSpPr>
        <p:spPr>
          <a:xfrm>
            <a:off x="8022445" y="1690688"/>
            <a:ext cx="3803515" cy="3249038"/>
          </a:xfrm>
          <a:prstGeom prst="wedgeEllipseCallou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latin typeface="+mj-lt"/>
              </a:rPr>
              <a:t>???</a:t>
            </a:r>
          </a:p>
        </p:txBody>
      </p:sp>
      <p:sp>
        <p:nvSpPr>
          <p:cNvPr id="8" name="Speech Bubble: Oval 7">
            <a:extLst>
              <a:ext uri="{FF2B5EF4-FFF2-40B4-BE49-F238E27FC236}">
                <a16:creationId xmlns:a16="http://schemas.microsoft.com/office/drawing/2014/main" id="{E01D7441-1809-F0A2-A99F-8D915C70F4D0}"/>
              </a:ext>
            </a:extLst>
          </p:cNvPr>
          <p:cNvSpPr/>
          <p:nvPr/>
        </p:nvSpPr>
        <p:spPr>
          <a:xfrm>
            <a:off x="4468484" y="3389658"/>
            <a:ext cx="3803515" cy="2544793"/>
          </a:xfrm>
          <a:prstGeom prst="wedgeEllipseCallout">
            <a:avLst>
              <a:gd name="adj1" fmla="val 37455"/>
              <a:gd name="adj2" fmla="val 57754"/>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latin typeface="+mj-lt"/>
              </a:rPr>
              <a:t>!!!</a:t>
            </a:r>
          </a:p>
        </p:txBody>
      </p:sp>
    </p:spTree>
    <p:extLst>
      <p:ext uri="{BB962C8B-B14F-4D97-AF65-F5344CB8AC3E}">
        <p14:creationId xmlns:p14="http://schemas.microsoft.com/office/powerpoint/2010/main" val="4081079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133A6-039E-1627-A08A-CB1853708A3B}"/>
              </a:ext>
            </a:extLst>
          </p:cNvPr>
          <p:cNvSpPr>
            <a:spLocks noGrp="1"/>
          </p:cNvSpPr>
          <p:nvPr>
            <p:ph type="title"/>
          </p:nvPr>
        </p:nvSpPr>
        <p:spPr/>
        <p:txBody>
          <a:bodyPr/>
          <a:lstStyle/>
          <a:p>
            <a:r>
              <a:rPr lang="en-US" cap="all" dirty="0">
                <a:ln>
                  <a:solidFill>
                    <a:schemeClr val="accent3">
                      <a:lumMod val="60000"/>
                      <a:lumOff val="40000"/>
                    </a:schemeClr>
                  </a:solidFill>
                </a:ln>
              </a:rPr>
              <a:t>Take aways</a:t>
            </a:r>
          </a:p>
        </p:txBody>
      </p:sp>
      <p:sp>
        <p:nvSpPr>
          <p:cNvPr id="4" name="Content Placeholder 3">
            <a:extLst>
              <a:ext uri="{FF2B5EF4-FFF2-40B4-BE49-F238E27FC236}">
                <a16:creationId xmlns:a16="http://schemas.microsoft.com/office/drawing/2014/main" id="{9FD2E36F-5F55-A642-6C3A-5C23E18578AE}"/>
              </a:ext>
            </a:extLst>
          </p:cNvPr>
          <p:cNvSpPr>
            <a:spLocks noGrp="1"/>
          </p:cNvSpPr>
          <p:nvPr>
            <p:ph idx="1"/>
          </p:nvPr>
        </p:nvSpPr>
        <p:spPr>
          <a:xfrm>
            <a:off x="838200" y="1567543"/>
            <a:ext cx="10515600" cy="4609420"/>
          </a:xfrm>
        </p:spPr>
        <p:txBody>
          <a:bodyPr/>
          <a:lstStyle/>
          <a:p>
            <a:r>
              <a:rPr lang="en-US" dirty="0"/>
              <a:t>CLD families face unique and persistent barriers, but also demonstrate incredible resilience and hope</a:t>
            </a:r>
          </a:p>
          <a:p>
            <a:r>
              <a:rPr lang="en-US" dirty="0"/>
              <a:t>Parent leadership programs work:</a:t>
            </a:r>
          </a:p>
          <a:p>
            <a:pPr lvl="1"/>
            <a:r>
              <a:rPr lang="en-US" dirty="0"/>
              <a:t>Increase knowledge and skills</a:t>
            </a:r>
          </a:p>
          <a:p>
            <a:pPr lvl="1"/>
            <a:r>
              <a:rPr lang="en-US" dirty="0"/>
              <a:t>Develop support networks in communities</a:t>
            </a:r>
          </a:p>
          <a:p>
            <a:r>
              <a:rPr lang="en-US" dirty="0"/>
              <a:t>Parents learn from and support their peers</a:t>
            </a:r>
          </a:p>
          <a:p>
            <a:r>
              <a:rPr lang="en-US" dirty="0"/>
              <a:t>Accessibility for individuals with disabilities should be considered early and often in planning processes</a:t>
            </a:r>
          </a:p>
          <a:p>
            <a:endParaRPr lang="en-US" dirty="0"/>
          </a:p>
        </p:txBody>
      </p:sp>
      <p:sp>
        <p:nvSpPr>
          <p:cNvPr id="3" name="Slide Number Placeholder 2">
            <a:extLst>
              <a:ext uri="{FF2B5EF4-FFF2-40B4-BE49-F238E27FC236}">
                <a16:creationId xmlns:a16="http://schemas.microsoft.com/office/drawing/2014/main" id="{7C6A0A18-4AF2-4083-15E7-4DCB45F5A35C}"/>
              </a:ext>
            </a:extLst>
          </p:cNvPr>
          <p:cNvSpPr>
            <a:spLocks noGrp="1"/>
          </p:cNvSpPr>
          <p:nvPr>
            <p:ph type="sldNum" sz="quarter" idx="12"/>
          </p:nvPr>
        </p:nvSpPr>
        <p:spPr/>
        <p:txBody>
          <a:bodyPr/>
          <a:lstStyle/>
          <a:p>
            <a:fld id="{82EE24B5-652C-4DB5-B7C3-B5BBEC1280B1}" type="slidenum">
              <a:rPr lang="en-US" noProof="0" smtClean="0"/>
              <a:t>28</a:t>
            </a:fld>
            <a:endParaRPr lang="en-US" noProof="0" dirty="0"/>
          </a:p>
        </p:txBody>
      </p:sp>
    </p:spTree>
    <p:extLst>
      <p:ext uri="{BB962C8B-B14F-4D97-AF65-F5344CB8AC3E}">
        <p14:creationId xmlns:p14="http://schemas.microsoft.com/office/powerpoint/2010/main" val="2601025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5537408-2125-4CE5-92A7-F7E0FCBA31D0}"/>
              </a:ext>
            </a:extLst>
          </p:cNvPr>
          <p:cNvSpPr txBox="1">
            <a:spLocks/>
          </p:cNvSpPr>
          <p:nvPr/>
        </p:nvSpPr>
        <p:spPr>
          <a:xfrm>
            <a:off x="-1" y="1270660"/>
            <a:ext cx="12192001" cy="4210979"/>
          </a:xfrm>
          <a:prstGeom prst="rect">
            <a:avLst/>
          </a:prstGeom>
          <a:solidFill>
            <a:schemeClr val="accent2"/>
          </a:solidFill>
        </p:spPr>
        <p:txBody>
          <a:bodyPr lIns="1548000" tIns="216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100"/>
              </a:spcBef>
              <a:buFont typeface="Arial" panose="020B0604020202020204" pitchFamily="34" charset="0"/>
              <a:buNone/>
            </a:pPr>
            <a:r>
              <a:rPr lang="en-US" sz="2500" b="1" i="1" spc="60" dirty="0">
                <a:solidFill>
                  <a:schemeClr val="bg2">
                    <a:lumMod val="20000"/>
                    <a:lumOff val="80000"/>
                    <a:alpha val="75000"/>
                  </a:schemeClr>
                </a:solidFill>
                <a:cs typeface="Arial"/>
              </a:rPr>
              <a:t>Diana Cruz					   Heather Oliver</a:t>
            </a:r>
            <a:endParaRPr lang="en-US" sz="2500" b="1" i="1" dirty="0">
              <a:solidFill>
                <a:schemeClr val="bg2">
                  <a:lumMod val="20000"/>
                  <a:lumOff val="80000"/>
                  <a:alpha val="75000"/>
                </a:schemeClr>
              </a:solidFill>
              <a:cs typeface="Arial"/>
            </a:endParaRPr>
          </a:p>
          <a:p>
            <a:pPr marL="0" marR="5080" indent="0">
              <a:spcAft>
                <a:spcPts val="600"/>
              </a:spcAft>
              <a:buFont typeface="Arial" panose="020B0604020202020204" pitchFamily="34" charset="0"/>
              <a:buNone/>
            </a:pPr>
            <a:r>
              <a:rPr lang="en-US" sz="2500" b="1" i="1" spc="70" dirty="0">
                <a:solidFill>
                  <a:schemeClr val="bg2">
                    <a:lumMod val="20000"/>
                    <a:lumOff val="80000"/>
                    <a:alpha val="75000"/>
                  </a:schemeClr>
                </a:solidFill>
                <a:cs typeface="Arial"/>
              </a:rPr>
              <a:t>cruz0926@bears.unco.edu		   heather@factoregon.org</a:t>
            </a:r>
          </a:p>
          <a:p>
            <a:pPr marL="0" marR="5080" indent="0">
              <a:buFont typeface="Arial" panose="020B0604020202020204" pitchFamily="34" charset="0"/>
              <a:buNone/>
            </a:pPr>
            <a:r>
              <a:rPr lang="en-US" sz="2500" b="1" i="1" spc="70" dirty="0">
                <a:solidFill>
                  <a:schemeClr val="bg2">
                    <a:lumMod val="20000"/>
                    <a:lumOff val="80000"/>
                    <a:alpha val="75000"/>
                  </a:schemeClr>
                </a:solidFill>
                <a:cs typeface="Arial"/>
              </a:rPr>
              <a:t>			Britania Vazquez-Elorza</a:t>
            </a:r>
          </a:p>
          <a:p>
            <a:pPr marL="0" marR="5080" indent="0">
              <a:buFont typeface="Arial" panose="020B0604020202020204" pitchFamily="34" charset="0"/>
              <a:buNone/>
            </a:pPr>
            <a:r>
              <a:rPr lang="en-US" sz="2500" b="1" i="1" spc="70" dirty="0">
                <a:solidFill>
                  <a:schemeClr val="bg2">
                    <a:lumMod val="20000"/>
                    <a:lumOff val="80000"/>
                    <a:alpha val="75000"/>
                  </a:schemeClr>
                </a:solidFill>
                <a:cs typeface="Arial"/>
              </a:rPr>
              <a:t>			britania@factoregon.org</a:t>
            </a:r>
          </a:p>
        </p:txBody>
      </p:sp>
      <p:sp>
        <p:nvSpPr>
          <p:cNvPr id="6" name="object 6" descr="Beige rectangle">
            <a:extLst>
              <a:ext uri="{FF2B5EF4-FFF2-40B4-BE49-F238E27FC236}">
                <a16:creationId xmlns:a16="http://schemas.microsoft.com/office/drawing/2014/main" id="{B0C70F64-F3E5-413B-AF4F-E15CE944B761}"/>
              </a:ext>
            </a:extLst>
          </p:cNvPr>
          <p:cNvSpPr/>
          <p:nvPr/>
        </p:nvSpPr>
        <p:spPr bwMode="ltGray">
          <a:xfrm>
            <a:off x="931203" y="2894901"/>
            <a:ext cx="4176000" cy="0"/>
          </a:xfrm>
          <a:custGeom>
            <a:avLst/>
            <a:gdLst/>
            <a:ahLst/>
            <a:cxnLst/>
            <a:rect l="l" t="t" r="r" b="b"/>
            <a:pathLst>
              <a:path w="4206240">
                <a:moveTo>
                  <a:pt x="0" y="0"/>
                </a:moveTo>
                <a:lnTo>
                  <a:pt x="4206240" y="0"/>
                </a:lnTo>
              </a:path>
            </a:pathLst>
          </a:custGeom>
          <a:ln w="54863">
            <a:solidFill>
              <a:schemeClr val="accent1"/>
            </a:solidFill>
          </a:ln>
        </p:spPr>
        <p:txBody>
          <a:bodyPr wrap="square" lIns="0" tIns="0" rIns="0" bIns="0" rtlCol="0"/>
          <a:lstStyle/>
          <a:p>
            <a:endParaRPr lang="en-US" dirty="0"/>
          </a:p>
        </p:txBody>
      </p:sp>
      <p:sp>
        <p:nvSpPr>
          <p:cNvPr id="2" name="Title 1">
            <a:extLst>
              <a:ext uri="{FF2B5EF4-FFF2-40B4-BE49-F238E27FC236}">
                <a16:creationId xmlns:a16="http://schemas.microsoft.com/office/drawing/2014/main" id="{1BD43A5E-77DF-44FD-800D-158434A3ABC6}"/>
              </a:ext>
            </a:extLst>
          </p:cNvPr>
          <p:cNvSpPr>
            <a:spLocks noGrp="1"/>
          </p:cNvSpPr>
          <p:nvPr>
            <p:ph type="title"/>
          </p:nvPr>
        </p:nvSpPr>
        <p:spPr bwMode="ltGray">
          <a:xfrm>
            <a:off x="838200" y="1701559"/>
            <a:ext cx="4859215" cy="1325563"/>
          </a:xfrm>
        </p:spPr>
        <p:txBody>
          <a:bodyPr>
            <a:normAutofit/>
          </a:bodyPr>
          <a:lstStyle/>
          <a:p>
            <a:r>
              <a:rPr lang="en-US" sz="5000" dirty="0">
                <a:solidFill>
                  <a:schemeClr val="bg1"/>
                </a:solidFill>
              </a:rPr>
              <a:t>THANK YOU!</a:t>
            </a:r>
            <a:endParaRPr lang="en-US" sz="5000" dirty="0"/>
          </a:p>
        </p:txBody>
      </p:sp>
      <p:pic>
        <p:nvPicPr>
          <p:cNvPr id="11" name="Graphic 10" descr="Person icon">
            <a:extLst>
              <a:ext uri="{FF2B5EF4-FFF2-40B4-BE49-F238E27FC236}">
                <a16:creationId xmlns:a16="http://schemas.microsoft.com/office/drawing/2014/main" id="{623730AD-04DB-4D31-90B9-486007BC48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5237" y="3470503"/>
            <a:ext cx="342900" cy="352425"/>
          </a:xfrm>
          <a:prstGeom prst="rect">
            <a:avLst/>
          </a:prstGeom>
        </p:spPr>
      </p:pic>
      <p:pic>
        <p:nvPicPr>
          <p:cNvPr id="12" name="Graphic 11" descr="Mail icon">
            <a:extLst>
              <a:ext uri="{FF2B5EF4-FFF2-40B4-BE49-F238E27FC236}">
                <a16:creationId xmlns:a16="http://schemas.microsoft.com/office/drawing/2014/main" id="{A19DD78C-1BBA-435D-AB9C-910A5A3B50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5237" y="3965704"/>
            <a:ext cx="342900" cy="342900"/>
          </a:xfrm>
          <a:prstGeom prst="rect">
            <a:avLst/>
          </a:prstGeom>
        </p:spPr>
      </p:pic>
      <p:pic>
        <p:nvPicPr>
          <p:cNvPr id="3" name="Graphic 2" descr="Person icon">
            <a:extLst>
              <a:ext uri="{FF2B5EF4-FFF2-40B4-BE49-F238E27FC236}">
                <a16:creationId xmlns:a16="http://schemas.microsoft.com/office/drawing/2014/main" id="{F99C170B-03A6-7C33-46CE-99FEA9558E16}"/>
              </a:ext>
            </a:extLst>
          </p:cNvPr>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6752160" y="3444778"/>
            <a:ext cx="342900" cy="352425"/>
          </a:xfrm>
          <a:prstGeom prst="rect">
            <a:avLst/>
          </a:prstGeom>
        </p:spPr>
      </p:pic>
      <p:pic>
        <p:nvPicPr>
          <p:cNvPr id="4" name="Graphic 3" descr="Mail icon">
            <a:extLst>
              <a:ext uri="{FF2B5EF4-FFF2-40B4-BE49-F238E27FC236}">
                <a16:creationId xmlns:a16="http://schemas.microsoft.com/office/drawing/2014/main" id="{53B09193-7F64-79B5-F69C-C624244BA3F8}"/>
              </a:ext>
            </a:extLst>
          </p:cNvPr>
          <p:cNvPicPr>
            <a:picLocks noChangeAspect="1"/>
          </p:cNvPicPr>
          <p:nvPr/>
        </p:nvPicPr>
        <p:blipFill>
          <a:blip r:embed="rId5">
            <a:extLst>
              <a:ext uri="{96DAC541-7B7A-43D3-8B79-37D633B846F1}">
                <asvg:svgBlip xmlns:asvg="http://schemas.microsoft.com/office/drawing/2016/SVG/main" r:embed="rId8"/>
              </a:ext>
            </a:extLst>
          </a:blip>
          <a:stretch>
            <a:fillRect/>
          </a:stretch>
        </p:blipFill>
        <p:spPr>
          <a:xfrm>
            <a:off x="6752160" y="3939979"/>
            <a:ext cx="342900" cy="342900"/>
          </a:xfrm>
          <a:prstGeom prst="rect">
            <a:avLst/>
          </a:prstGeom>
        </p:spPr>
      </p:pic>
      <p:pic>
        <p:nvPicPr>
          <p:cNvPr id="7" name="Graphic 6" descr="Person icon">
            <a:extLst>
              <a:ext uri="{FF2B5EF4-FFF2-40B4-BE49-F238E27FC236}">
                <a16:creationId xmlns:a16="http://schemas.microsoft.com/office/drawing/2014/main" id="{B7A2FB37-06F0-0FB3-74FE-EF025FBB8C3E}"/>
              </a:ext>
            </a:extLst>
          </p:cNvPr>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3723968" y="4501678"/>
            <a:ext cx="342900" cy="352425"/>
          </a:xfrm>
          <a:prstGeom prst="rect">
            <a:avLst/>
          </a:prstGeom>
        </p:spPr>
      </p:pic>
      <p:pic>
        <p:nvPicPr>
          <p:cNvPr id="8" name="Graphic 7" descr="Mail icon">
            <a:extLst>
              <a:ext uri="{FF2B5EF4-FFF2-40B4-BE49-F238E27FC236}">
                <a16:creationId xmlns:a16="http://schemas.microsoft.com/office/drawing/2014/main" id="{E50CEEDC-3B26-5210-5F5D-E77C777D89C8}"/>
              </a:ext>
            </a:extLst>
          </p:cNvPr>
          <p:cNvPicPr>
            <a:picLocks noChangeAspect="1"/>
          </p:cNvPicPr>
          <p:nvPr/>
        </p:nvPicPr>
        <p:blipFill>
          <a:blip r:embed="rId5">
            <a:extLst>
              <a:ext uri="{96DAC541-7B7A-43D3-8B79-37D633B846F1}">
                <asvg:svgBlip xmlns:asvg="http://schemas.microsoft.com/office/drawing/2016/SVG/main" r:embed="rId8"/>
              </a:ext>
            </a:extLst>
          </a:blip>
          <a:stretch>
            <a:fillRect/>
          </a:stretch>
        </p:blipFill>
        <p:spPr>
          <a:xfrm>
            <a:off x="3723968" y="4996879"/>
            <a:ext cx="342900" cy="342900"/>
          </a:xfrm>
          <a:prstGeom prst="rect">
            <a:avLst/>
          </a:prstGeom>
        </p:spPr>
      </p:pic>
    </p:spTree>
    <p:extLst>
      <p:ext uri="{BB962C8B-B14F-4D97-AF65-F5344CB8AC3E}">
        <p14:creationId xmlns:p14="http://schemas.microsoft.com/office/powerpoint/2010/main" val="1486951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0C38-5C99-65DE-4A7D-A58EF889BB5A}"/>
              </a:ext>
            </a:extLst>
          </p:cNvPr>
          <p:cNvSpPr>
            <a:spLocks noGrp="1"/>
          </p:cNvSpPr>
          <p:nvPr>
            <p:ph type="title"/>
          </p:nvPr>
        </p:nvSpPr>
        <p:spPr/>
        <p:txBody>
          <a:bodyPr/>
          <a:lstStyle/>
          <a:p>
            <a:r>
              <a:rPr lang="en-US" dirty="0"/>
              <a:t>Why This Work Matters</a:t>
            </a:r>
          </a:p>
        </p:txBody>
      </p:sp>
      <p:sp>
        <p:nvSpPr>
          <p:cNvPr id="3" name="Content Placeholder 2">
            <a:extLst>
              <a:ext uri="{FF2B5EF4-FFF2-40B4-BE49-F238E27FC236}">
                <a16:creationId xmlns:a16="http://schemas.microsoft.com/office/drawing/2014/main" id="{E29B5B9F-7F14-7670-BC99-752005607691}"/>
              </a:ext>
            </a:extLst>
          </p:cNvPr>
          <p:cNvSpPr>
            <a:spLocks noGrp="1"/>
          </p:cNvSpPr>
          <p:nvPr>
            <p:ph idx="1"/>
          </p:nvPr>
        </p:nvSpPr>
        <p:spPr/>
        <p:txBody>
          <a:bodyPr>
            <a:normAutofit/>
          </a:bodyPr>
          <a:lstStyle/>
          <a:p>
            <a:pPr marL="0" indent="0">
              <a:buNone/>
            </a:pPr>
            <a:r>
              <a:rPr lang="en-US" sz="3200" dirty="0"/>
              <a:t>Almost 30 years of research and experience has demonstrated that the education of children with disabilities can be made more effective by – strengthening the role and responsibility of parents and ensuring that families… have meaningful opportunities to participate in the education of their children at school and at home. (IDEA, 2004, 20 U.S.C. § 1400 (c)(5)(B))</a:t>
            </a:r>
          </a:p>
          <a:p>
            <a:endParaRPr lang="en-US" sz="3200" dirty="0"/>
          </a:p>
          <a:p>
            <a:endParaRPr lang="en-US" dirty="0"/>
          </a:p>
        </p:txBody>
      </p:sp>
      <p:sp>
        <p:nvSpPr>
          <p:cNvPr id="4" name="Slide Number Placeholder 3">
            <a:extLst>
              <a:ext uri="{FF2B5EF4-FFF2-40B4-BE49-F238E27FC236}">
                <a16:creationId xmlns:a16="http://schemas.microsoft.com/office/drawing/2014/main" id="{4E38F930-8BF3-642A-5533-39498CF3E877}"/>
              </a:ext>
            </a:extLst>
          </p:cNvPr>
          <p:cNvSpPr>
            <a:spLocks noGrp="1"/>
          </p:cNvSpPr>
          <p:nvPr>
            <p:ph type="sldNum" sz="quarter" idx="12"/>
          </p:nvPr>
        </p:nvSpPr>
        <p:spPr/>
        <p:txBody>
          <a:bodyPr/>
          <a:lstStyle/>
          <a:p>
            <a:fld id="{82EE24B5-652C-4DB5-B7C3-B5BBEC1280B1}" type="slidenum">
              <a:rPr lang="en-US" noProof="0" smtClean="0"/>
              <a:t>3</a:t>
            </a:fld>
            <a:endParaRPr lang="en-US" noProof="0" dirty="0"/>
          </a:p>
        </p:txBody>
      </p:sp>
    </p:spTree>
    <p:extLst>
      <p:ext uri="{BB962C8B-B14F-4D97-AF65-F5344CB8AC3E}">
        <p14:creationId xmlns:p14="http://schemas.microsoft.com/office/powerpoint/2010/main" val="263516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2326CC-BE9B-283B-3B56-BC7BDC858AF8}"/>
              </a:ext>
            </a:extLst>
          </p:cNvPr>
          <p:cNvSpPr>
            <a:spLocks noGrp="1"/>
          </p:cNvSpPr>
          <p:nvPr>
            <p:ph type="sldNum" sz="quarter" idx="12"/>
          </p:nvPr>
        </p:nvSpPr>
        <p:spPr/>
        <p:txBody>
          <a:bodyPr/>
          <a:lstStyle/>
          <a:p>
            <a:fld id="{82EE24B5-652C-4DB5-B7C3-B5BBEC1280B1}" type="slidenum">
              <a:rPr lang="en-US" noProof="0" smtClean="0"/>
              <a:t>4</a:t>
            </a:fld>
            <a:endParaRPr lang="en-US" noProof="0" dirty="0"/>
          </a:p>
        </p:txBody>
      </p:sp>
      <p:sp>
        <p:nvSpPr>
          <p:cNvPr id="2" name="Title 1">
            <a:extLst>
              <a:ext uri="{FF2B5EF4-FFF2-40B4-BE49-F238E27FC236}">
                <a16:creationId xmlns:a16="http://schemas.microsoft.com/office/drawing/2014/main" id="{A98CDBEF-FCCE-F06D-CB54-D74B336F0504}"/>
              </a:ext>
            </a:extLst>
          </p:cNvPr>
          <p:cNvSpPr>
            <a:spLocks noGrp="1"/>
          </p:cNvSpPr>
          <p:nvPr>
            <p:ph type="title"/>
          </p:nvPr>
        </p:nvSpPr>
        <p:spPr/>
        <p:txBody>
          <a:bodyPr/>
          <a:lstStyle/>
          <a:p>
            <a:r>
              <a:rPr lang="en-US" cap="all" dirty="0">
                <a:ln>
                  <a:solidFill>
                    <a:schemeClr val="accent3">
                      <a:lumMod val="60000"/>
                      <a:lumOff val="40000"/>
                    </a:schemeClr>
                  </a:solidFill>
                </a:ln>
              </a:rPr>
              <a:t>Parent Participation – IDEA Core Principle</a:t>
            </a:r>
          </a:p>
        </p:txBody>
      </p:sp>
      <p:sp>
        <p:nvSpPr>
          <p:cNvPr id="3" name="Content Placeholder 2">
            <a:extLst>
              <a:ext uri="{FF2B5EF4-FFF2-40B4-BE49-F238E27FC236}">
                <a16:creationId xmlns:a16="http://schemas.microsoft.com/office/drawing/2014/main" id="{A9059940-88A9-871E-4591-4DDE64605C4C}"/>
              </a:ext>
            </a:extLst>
          </p:cNvPr>
          <p:cNvSpPr>
            <a:spLocks noGrp="1"/>
          </p:cNvSpPr>
          <p:nvPr>
            <p:ph sz="half" idx="1"/>
          </p:nvPr>
        </p:nvSpPr>
        <p:spPr/>
        <p:txBody>
          <a:bodyPr>
            <a:normAutofit fontScale="92500" lnSpcReduction="20000"/>
          </a:bodyPr>
          <a:lstStyle/>
          <a:p>
            <a:r>
              <a:rPr lang="en-US" sz="3200" dirty="0"/>
              <a:t>Informed Consent</a:t>
            </a:r>
          </a:p>
          <a:p>
            <a:pPr lvl="1"/>
            <a:r>
              <a:rPr lang="en-US" sz="3200" dirty="0"/>
              <a:t>For evaluation</a:t>
            </a:r>
          </a:p>
          <a:p>
            <a:pPr lvl="1"/>
            <a:r>
              <a:rPr lang="en-US" sz="3200" dirty="0"/>
              <a:t>For initial provision of services</a:t>
            </a:r>
          </a:p>
          <a:p>
            <a:pPr lvl="1"/>
            <a:r>
              <a:rPr lang="en-US" sz="3200" dirty="0"/>
              <a:t>To release PII</a:t>
            </a:r>
          </a:p>
          <a:p>
            <a:r>
              <a:rPr lang="en-US" sz="3200" dirty="0"/>
              <a:t> Meaningful Participation</a:t>
            </a:r>
          </a:p>
          <a:p>
            <a:pPr lvl="1"/>
            <a:r>
              <a:rPr lang="en-US" sz="2800" dirty="0"/>
              <a:t>Prereferral</a:t>
            </a:r>
          </a:p>
          <a:p>
            <a:pPr lvl="1"/>
            <a:r>
              <a:rPr lang="en-US" sz="2800" dirty="0"/>
              <a:t>Evaluation</a:t>
            </a:r>
          </a:p>
          <a:p>
            <a:pPr lvl="1"/>
            <a:r>
              <a:rPr lang="en-US" sz="2800" dirty="0"/>
              <a:t>Eligibility</a:t>
            </a:r>
          </a:p>
          <a:p>
            <a:pPr lvl="1"/>
            <a:r>
              <a:rPr lang="en-US" sz="2800" dirty="0"/>
              <a:t>IEP development</a:t>
            </a:r>
          </a:p>
          <a:p>
            <a:pPr lvl="1"/>
            <a:r>
              <a:rPr lang="en-US" sz="2800" dirty="0"/>
              <a:t>Placement</a:t>
            </a:r>
          </a:p>
          <a:p>
            <a:pPr lvl="1"/>
            <a:endParaRPr lang="en-US" sz="2800" dirty="0"/>
          </a:p>
        </p:txBody>
      </p:sp>
      <p:sp>
        <p:nvSpPr>
          <p:cNvPr id="8" name="Content Placeholder 7">
            <a:extLst>
              <a:ext uri="{FF2B5EF4-FFF2-40B4-BE49-F238E27FC236}">
                <a16:creationId xmlns:a16="http://schemas.microsoft.com/office/drawing/2014/main" id="{C221507E-1345-1BFA-50B7-5C1B302E536E}"/>
              </a:ext>
            </a:extLst>
          </p:cNvPr>
          <p:cNvSpPr>
            <a:spLocks noGrp="1"/>
          </p:cNvSpPr>
          <p:nvPr>
            <p:ph sz="half" idx="2"/>
          </p:nvPr>
        </p:nvSpPr>
        <p:spPr/>
        <p:txBody>
          <a:bodyPr>
            <a:normAutofit fontScale="92500" lnSpcReduction="20000"/>
          </a:bodyPr>
          <a:lstStyle/>
          <a:p>
            <a:r>
              <a:rPr lang="en-US" sz="3000" dirty="0"/>
              <a:t>Procedural Safeguards</a:t>
            </a:r>
          </a:p>
          <a:p>
            <a:pPr lvl="1"/>
            <a:r>
              <a:rPr lang="en-US" sz="3000" dirty="0"/>
              <a:t>Prior Written Notice</a:t>
            </a:r>
          </a:p>
          <a:p>
            <a:pPr lvl="1"/>
            <a:r>
              <a:rPr lang="en-US" sz="3000" dirty="0"/>
              <a:t>Manifestation determinations</a:t>
            </a:r>
          </a:p>
          <a:p>
            <a:pPr lvl="1"/>
            <a:r>
              <a:rPr lang="en-US" sz="3000" dirty="0"/>
              <a:t>Dispute resolution</a:t>
            </a:r>
          </a:p>
          <a:p>
            <a:pPr lvl="1"/>
            <a:r>
              <a:rPr lang="en-US" sz="3000" dirty="0"/>
              <a:t>Record access</a:t>
            </a:r>
          </a:p>
          <a:p>
            <a:r>
              <a:rPr lang="en-US" sz="3000" dirty="0"/>
              <a:t>State Performance Plan</a:t>
            </a:r>
          </a:p>
          <a:p>
            <a:pPr lvl="1"/>
            <a:r>
              <a:rPr lang="en-US" sz="3000" dirty="0"/>
              <a:t>Indicator 8 – parent survey</a:t>
            </a:r>
          </a:p>
          <a:p>
            <a:pPr lvl="1"/>
            <a:r>
              <a:rPr lang="en-US" sz="3000" dirty="0"/>
              <a:t>Performance indicator target setting</a:t>
            </a:r>
          </a:p>
          <a:p>
            <a:r>
              <a:rPr lang="en-US" sz="3000" dirty="0"/>
              <a:t>Special Education Advisory Panel</a:t>
            </a:r>
          </a:p>
          <a:p>
            <a:r>
              <a:rPr lang="en-US" sz="3000" dirty="0"/>
              <a:t>And more…</a:t>
            </a:r>
          </a:p>
        </p:txBody>
      </p:sp>
    </p:spTree>
    <p:extLst>
      <p:ext uri="{BB962C8B-B14F-4D97-AF65-F5344CB8AC3E}">
        <p14:creationId xmlns:p14="http://schemas.microsoft.com/office/powerpoint/2010/main" val="1747741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descr="Beige rectangle">
            <a:extLst>
              <a:ext uri="{FF2B5EF4-FFF2-40B4-BE49-F238E27FC236}">
                <a16:creationId xmlns:a16="http://schemas.microsoft.com/office/drawing/2014/main" id="{DCF29767-6635-4A46-AB77-672CC90C6FBE}"/>
              </a:ext>
            </a:extLst>
          </p:cNvPr>
          <p:cNvSpPr/>
          <p:nvPr/>
        </p:nvSpPr>
        <p:spPr>
          <a:xfrm>
            <a:off x="8181340" y="1359001"/>
            <a:ext cx="4010660" cy="4194074"/>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9FABC344-E043-45BE-8588-06C658DBCE70}"/>
              </a:ext>
            </a:extLst>
          </p:cNvPr>
          <p:cNvSpPr/>
          <p:nvPr/>
        </p:nvSpPr>
        <p:spPr>
          <a:xfrm>
            <a:off x="5502275" y="1692008"/>
            <a:ext cx="6689725" cy="3528060"/>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345C5720-51D4-4632-91CD-936B8AB96750}"/>
              </a:ext>
            </a:extLst>
          </p:cNvPr>
          <p:cNvSpPr>
            <a:spLocks noGrp="1"/>
          </p:cNvSpPr>
          <p:nvPr>
            <p:ph type="title"/>
          </p:nvPr>
        </p:nvSpPr>
        <p:spPr bwMode="white">
          <a:xfrm>
            <a:off x="6198107" y="2331086"/>
            <a:ext cx="5165558" cy="833856"/>
          </a:xfrm>
        </p:spPr>
        <p:txBody>
          <a:bodyPr/>
          <a:lstStyle/>
          <a:p>
            <a:r>
              <a:rPr lang="en-US" dirty="0">
                <a:solidFill>
                  <a:schemeClr val="bg1"/>
                </a:solidFill>
              </a:rPr>
              <a:t>THE PROBLEM</a:t>
            </a:r>
            <a:endParaRPr lang="en-US" dirty="0"/>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5</a:t>
            </a:fld>
            <a:endParaRPr lang="en-US" dirty="0"/>
          </a:p>
        </p:txBody>
      </p:sp>
      <p:sp>
        <p:nvSpPr>
          <p:cNvPr id="7" name="object 9" descr="Beige rectangle">
            <a:extLst>
              <a:ext uri="{FF2B5EF4-FFF2-40B4-BE49-F238E27FC236}">
                <a16:creationId xmlns:a16="http://schemas.microsoft.com/office/drawing/2014/main" id="{02C6628C-972C-4717-AAF3-D882B30F6658}"/>
              </a:ext>
            </a:extLst>
          </p:cNvPr>
          <p:cNvSpPr/>
          <p:nvPr/>
        </p:nvSpPr>
        <p:spPr bwMode="white">
          <a:xfrm>
            <a:off x="6313932" y="3042424"/>
            <a:ext cx="2970000" cy="0"/>
          </a:xfrm>
          <a:custGeom>
            <a:avLst/>
            <a:gdLst/>
            <a:ahLst/>
            <a:cxnLst/>
            <a:rect l="l" t="t" r="r" b="b"/>
            <a:pathLst>
              <a:path w="2642870">
                <a:moveTo>
                  <a:pt x="0" y="0"/>
                </a:moveTo>
                <a:lnTo>
                  <a:pt x="2642616" y="0"/>
                </a:lnTo>
              </a:path>
            </a:pathLst>
          </a:custGeom>
          <a:ln w="54863">
            <a:solidFill>
              <a:schemeClr val="accent1"/>
            </a:solidFill>
          </a:ln>
        </p:spPr>
        <p:txBody>
          <a:bodyPr wrap="square" lIns="0" tIns="0" rIns="0" bIns="0" rtlCol="0"/>
          <a:lstStyle/>
          <a:p>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bwMode="white">
          <a:xfrm>
            <a:off x="6188242" y="3217631"/>
            <a:ext cx="5181600" cy="1603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spc="-25" dirty="0">
                <a:solidFill>
                  <a:schemeClr val="bg2">
                    <a:lumMod val="20000"/>
                    <a:lumOff val="80000"/>
                  </a:schemeClr>
                </a:solidFill>
                <a:latin typeface="+mj-lt"/>
                <a:cs typeface="Arial"/>
              </a:rPr>
              <a:t>Education systems do not adequately support the meaningful participation of culturally and linguistically diverse families of students with disabilities.</a:t>
            </a:r>
          </a:p>
        </p:txBody>
      </p:sp>
      <p:pic>
        <p:nvPicPr>
          <p:cNvPr id="10" name="Picture 9">
            <a:extLst>
              <a:ext uri="{FF2B5EF4-FFF2-40B4-BE49-F238E27FC236}">
                <a16:creationId xmlns:a16="http://schemas.microsoft.com/office/drawing/2014/main" id="{CA51CDB9-B344-0065-1A40-F1A0180A9588}"/>
              </a:ext>
            </a:extLst>
          </p:cNvPr>
          <p:cNvPicPr>
            <a:picLocks noChangeAspect="1"/>
          </p:cNvPicPr>
          <p:nvPr/>
        </p:nvPicPr>
        <p:blipFill>
          <a:blip r:embed="rId3"/>
          <a:stretch>
            <a:fillRect/>
          </a:stretch>
        </p:blipFill>
        <p:spPr>
          <a:xfrm>
            <a:off x="-1943921" y="873042"/>
            <a:ext cx="7947680" cy="5165992"/>
          </a:xfrm>
          <a:prstGeom prst="rect">
            <a:avLst/>
          </a:prstGeom>
        </p:spPr>
      </p:pic>
    </p:spTree>
    <p:extLst>
      <p:ext uri="{BB962C8B-B14F-4D97-AF65-F5344CB8AC3E}">
        <p14:creationId xmlns:p14="http://schemas.microsoft.com/office/powerpoint/2010/main" val="1793949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80CF4C-BFE1-F1F4-8F96-69D6BED77386}"/>
              </a:ext>
            </a:extLst>
          </p:cNvPr>
          <p:cNvSpPr>
            <a:spLocks noGrp="1"/>
          </p:cNvSpPr>
          <p:nvPr>
            <p:ph type="sldNum" sz="quarter" idx="12"/>
          </p:nvPr>
        </p:nvSpPr>
        <p:spPr/>
        <p:txBody>
          <a:bodyPr/>
          <a:lstStyle/>
          <a:p>
            <a:fld id="{82EE24B5-652C-4DB5-B7C3-B5BBEC1280B1}" type="slidenum">
              <a:rPr lang="en-US" noProof="0" smtClean="0"/>
              <a:t>6</a:t>
            </a:fld>
            <a:endParaRPr lang="en-US" noProof="0" dirty="0"/>
          </a:p>
        </p:txBody>
      </p:sp>
      <p:sp>
        <p:nvSpPr>
          <p:cNvPr id="2" name="Title 1">
            <a:extLst>
              <a:ext uri="{FF2B5EF4-FFF2-40B4-BE49-F238E27FC236}">
                <a16:creationId xmlns:a16="http://schemas.microsoft.com/office/drawing/2014/main" id="{CECB4AF4-C5BA-929B-12BE-490B142FEBEE}"/>
              </a:ext>
            </a:extLst>
          </p:cNvPr>
          <p:cNvSpPr>
            <a:spLocks noGrp="1"/>
          </p:cNvSpPr>
          <p:nvPr>
            <p:ph type="title"/>
          </p:nvPr>
        </p:nvSpPr>
        <p:spPr/>
        <p:txBody>
          <a:bodyPr>
            <a:normAutofit/>
          </a:bodyPr>
          <a:lstStyle/>
          <a:p>
            <a:r>
              <a:rPr lang="en-US" cap="all" dirty="0">
                <a:ln>
                  <a:solidFill>
                    <a:schemeClr val="accent3">
                      <a:lumMod val="60000"/>
                      <a:lumOff val="40000"/>
                    </a:schemeClr>
                  </a:solidFill>
                </a:ln>
              </a:rPr>
              <a:t>Unique Challenges for CLD families</a:t>
            </a:r>
          </a:p>
        </p:txBody>
      </p:sp>
      <p:sp>
        <p:nvSpPr>
          <p:cNvPr id="3" name="Content Placeholder 2">
            <a:extLst>
              <a:ext uri="{FF2B5EF4-FFF2-40B4-BE49-F238E27FC236}">
                <a16:creationId xmlns:a16="http://schemas.microsoft.com/office/drawing/2014/main" id="{E195BDB7-0EF8-B0BB-6909-137293CCBE17}"/>
              </a:ext>
            </a:extLst>
          </p:cNvPr>
          <p:cNvSpPr>
            <a:spLocks noGrp="1"/>
          </p:cNvSpPr>
          <p:nvPr>
            <p:ph sz="half" idx="1"/>
          </p:nvPr>
        </p:nvSpPr>
        <p:spPr>
          <a:xfrm>
            <a:off x="838200" y="1825625"/>
            <a:ext cx="5334000" cy="4351338"/>
          </a:xfrm>
        </p:spPr>
        <p:txBody>
          <a:bodyPr>
            <a:normAutofit/>
          </a:bodyPr>
          <a:lstStyle/>
          <a:p>
            <a:pPr marL="457200" indent="-457200">
              <a:buFont typeface="Arial" panose="020B0604020202020204" pitchFamily="34" charset="0"/>
              <a:buChar char="•"/>
            </a:pPr>
            <a:r>
              <a:rPr lang="en-US" sz="3000" dirty="0"/>
              <a:t>Unique barriers limiting participation in special education processes:</a:t>
            </a:r>
          </a:p>
          <a:p>
            <a:pPr marL="1143000" lvl="1" indent="-457200"/>
            <a:r>
              <a:rPr lang="en-US" sz="2800" dirty="0"/>
              <a:t>Language access</a:t>
            </a:r>
          </a:p>
          <a:p>
            <a:pPr marL="1143000" lvl="1" indent="-457200"/>
            <a:r>
              <a:rPr lang="en-US" sz="2800" dirty="0"/>
              <a:t>Discrimination</a:t>
            </a:r>
          </a:p>
          <a:p>
            <a:pPr marL="1143000" lvl="1" indent="-457200"/>
            <a:r>
              <a:rPr lang="en-US" sz="2800" dirty="0"/>
              <a:t>Deficit views</a:t>
            </a:r>
          </a:p>
          <a:p>
            <a:pPr marL="1143000" lvl="1" indent="-457200"/>
            <a:r>
              <a:rPr lang="en-US" sz="2800" dirty="0"/>
              <a:t>Fixed work schedules</a:t>
            </a:r>
          </a:p>
          <a:p>
            <a:pPr marL="1143000" lvl="1" indent="-457200"/>
            <a:r>
              <a:rPr lang="en-US" sz="2800" dirty="0"/>
              <a:t>Access to accommodations</a:t>
            </a:r>
          </a:p>
          <a:p>
            <a:pPr marL="1143000" lvl="1" indent="-457200"/>
            <a:endParaRPr lang="en-US" sz="3000" dirty="0"/>
          </a:p>
        </p:txBody>
      </p:sp>
      <p:sp>
        <p:nvSpPr>
          <p:cNvPr id="5" name="Content Placeholder 4">
            <a:extLst>
              <a:ext uri="{FF2B5EF4-FFF2-40B4-BE49-F238E27FC236}">
                <a16:creationId xmlns:a16="http://schemas.microsoft.com/office/drawing/2014/main" id="{FB291903-CD74-F7C4-3623-35482D15CE78}"/>
              </a:ext>
            </a:extLst>
          </p:cNvPr>
          <p:cNvSpPr>
            <a:spLocks noGrp="1"/>
          </p:cNvSpPr>
          <p:nvPr>
            <p:ph sz="half" idx="2"/>
          </p:nvPr>
        </p:nvSpPr>
        <p:spPr/>
        <p:txBody>
          <a:bodyPr>
            <a:normAutofit/>
          </a:bodyPr>
          <a:lstStyle/>
          <a:p>
            <a:r>
              <a:rPr lang="en-US" sz="2800" dirty="0"/>
              <a:t>Cultural norms often clash with IDEA participation and advocacy expectations:</a:t>
            </a:r>
          </a:p>
          <a:p>
            <a:pPr lvl="1"/>
            <a:r>
              <a:rPr lang="en-US" sz="2800" dirty="0"/>
              <a:t>Communication norms</a:t>
            </a:r>
          </a:p>
          <a:p>
            <a:pPr lvl="1"/>
            <a:r>
              <a:rPr lang="en-US" sz="2800" dirty="0"/>
              <a:t>Views on disability</a:t>
            </a:r>
          </a:p>
          <a:p>
            <a:pPr lvl="1"/>
            <a:r>
              <a:rPr lang="en-US" sz="2800" dirty="0"/>
              <a:t>Hierarchy and respect</a:t>
            </a:r>
          </a:p>
          <a:p>
            <a:pPr lvl="1"/>
            <a:r>
              <a:rPr lang="en-US" sz="2800" dirty="0"/>
              <a:t>Trust in government systems</a:t>
            </a:r>
          </a:p>
          <a:p>
            <a:pPr lvl="1"/>
            <a:r>
              <a:rPr lang="en-US" sz="2800" dirty="0"/>
              <a:t>Views on education</a:t>
            </a:r>
          </a:p>
          <a:p>
            <a:pPr lvl="1"/>
            <a:r>
              <a:rPr lang="en-US" sz="2800" dirty="0"/>
              <a:t>Pursuit of individualism </a:t>
            </a:r>
          </a:p>
        </p:txBody>
      </p:sp>
    </p:spTree>
    <p:extLst>
      <p:ext uri="{BB962C8B-B14F-4D97-AF65-F5344CB8AC3E}">
        <p14:creationId xmlns:p14="http://schemas.microsoft.com/office/powerpoint/2010/main" val="661760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25">
            <a:extLst>
              <a:ext uri="{FF2B5EF4-FFF2-40B4-BE49-F238E27FC236}">
                <a16:creationId xmlns:a16="http://schemas.microsoft.com/office/drawing/2014/main" id="{9E035FCD-CC82-B9D8-1161-90BE028E2112}"/>
              </a:ext>
            </a:extLst>
          </p:cNvPr>
          <p:cNvGraphicFramePr>
            <a:graphicFrameLocks noGrp="1"/>
          </p:cNvGraphicFramePr>
          <p:nvPr>
            <p:ph idx="1"/>
            <p:extLst>
              <p:ext uri="{D42A27DB-BD31-4B8C-83A1-F6EECF244321}">
                <p14:modId xmlns:p14="http://schemas.microsoft.com/office/powerpoint/2010/main" val="2426858002"/>
              </p:ext>
            </p:extLst>
          </p:nvPr>
        </p:nvGraphicFramePr>
        <p:xfrm>
          <a:off x="0" y="-106878"/>
          <a:ext cx="12192000" cy="696487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4D86CA5-D2F0-5BA4-8CA5-168CA6F00FBC}"/>
              </a:ext>
            </a:extLst>
          </p:cNvPr>
          <p:cNvSpPr>
            <a:spLocks noGrp="1"/>
          </p:cNvSpPr>
          <p:nvPr>
            <p:ph type="title"/>
          </p:nvPr>
        </p:nvSpPr>
        <p:spPr>
          <a:xfrm>
            <a:off x="1816925" y="0"/>
            <a:ext cx="9651919" cy="1325563"/>
          </a:xfrm>
        </p:spPr>
        <p:txBody>
          <a:bodyPr>
            <a:normAutofit fontScale="90000"/>
          </a:bodyPr>
          <a:lstStyle/>
          <a:p>
            <a:r>
              <a:rPr lang="en-US" dirty="0">
                <a:ln>
                  <a:solidFill>
                    <a:schemeClr val="bg2"/>
                  </a:solidFill>
                </a:ln>
                <a:solidFill>
                  <a:schemeClr val="bg2"/>
                </a:solidFill>
              </a:rPr>
              <a:t>Demographics of IDEA Writers,</a:t>
            </a:r>
            <a:br>
              <a:rPr lang="en-US" dirty="0">
                <a:ln>
                  <a:solidFill>
                    <a:schemeClr val="bg2"/>
                  </a:solidFill>
                </a:ln>
                <a:solidFill>
                  <a:schemeClr val="bg2"/>
                </a:solidFill>
              </a:rPr>
            </a:br>
            <a:r>
              <a:rPr lang="en-US" dirty="0">
                <a:ln>
                  <a:solidFill>
                    <a:schemeClr val="bg2"/>
                  </a:solidFill>
                </a:ln>
                <a:solidFill>
                  <a:schemeClr val="bg2"/>
                </a:solidFill>
              </a:rPr>
              <a:t>Implementors &amp; End Users by Percentage </a:t>
            </a:r>
          </a:p>
        </p:txBody>
      </p:sp>
      <p:sp>
        <p:nvSpPr>
          <p:cNvPr id="4" name="Slide Number Placeholder 3">
            <a:extLst>
              <a:ext uri="{FF2B5EF4-FFF2-40B4-BE49-F238E27FC236}">
                <a16:creationId xmlns:a16="http://schemas.microsoft.com/office/drawing/2014/main" id="{B9CA6878-FF70-7B43-37D5-C98F943DCBE1}"/>
              </a:ext>
            </a:extLst>
          </p:cNvPr>
          <p:cNvSpPr>
            <a:spLocks noGrp="1"/>
          </p:cNvSpPr>
          <p:nvPr>
            <p:ph type="sldNum" sz="quarter" idx="12"/>
          </p:nvPr>
        </p:nvSpPr>
        <p:spPr/>
        <p:txBody>
          <a:bodyPr/>
          <a:lstStyle/>
          <a:p>
            <a:fld id="{82EE24B5-652C-4DB5-B7C3-B5BBEC1280B1}" type="slidenum">
              <a:rPr lang="en-US" noProof="0" smtClean="0"/>
              <a:t>7</a:t>
            </a:fld>
            <a:endParaRPr lang="en-US" noProof="0" dirty="0"/>
          </a:p>
        </p:txBody>
      </p:sp>
    </p:spTree>
    <p:extLst>
      <p:ext uri="{BB962C8B-B14F-4D97-AF65-F5344CB8AC3E}">
        <p14:creationId xmlns:p14="http://schemas.microsoft.com/office/powerpoint/2010/main" val="205145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42BF6B-E89A-96E8-365C-9E4EDB2D1E9D}"/>
              </a:ext>
            </a:extLst>
          </p:cNvPr>
          <p:cNvSpPr>
            <a:spLocks noGrp="1"/>
          </p:cNvSpPr>
          <p:nvPr>
            <p:ph type="title"/>
          </p:nvPr>
        </p:nvSpPr>
        <p:spPr/>
        <p:txBody>
          <a:bodyPr/>
          <a:lstStyle/>
          <a:p>
            <a:r>
              <a:rPr lang="en-US" cap="all" dirty="0">
                <a:ln>
                  <a:solidFill>
                    <a:schemeClr val="accent3">
                      <a:lumMod val="60000"/>
                      <a:lumOff val="40000"/>
                    </a:schemeClr>
                  </a:solidFill>
                </a:ln>
              </a:rPr>
              <a:t>Theory Considerations</a:t>
            </a:r>
          </a:p>
        </p:txBody>
      </p:sp>
      <p:sp>
        <p:nvSpPr>
          <p:cNvPr id="7" name="Text Placeholder 6">
            <a:extLst>
              <a:ext uri="{FF2B5EF4-FFF2-40B4-BE49-F238E27FC236}">
                <a16:creationId xmlns:a16="http://schemas.microsoft.com/office/drawing/2014/main" id="{C634E860-73B0-9916-3298-1DBA8FD6ABA6}"/>
              </a:ext>
            </a:extLst>
          </p:cNvPr>
          <p:cNvSpPr>
            <a:spLocks noGrp="1"/>
          </p:cNvSpPr>
          <p:nvPr>
            <p:ph type="body" idx="1"/>
          </p:nvPr>
        </p:nvSpPr>
        <p:spPr>
          <a:xfrm>
            <a:off x="839788" y="1448790"/>
            <a:ext cx="10334893" cy="783771"/>
          </a:xfrm>
        </p:spPr>
        <p:txBody>
          <a:bodyPr>
            <a:normAutofit/>
          </a:bodyPr>
          <a:lstStyle/>
          <a:p>
            <a:pPr algn="ctr"/>
            <a:r>
              <a:rPr lang="en-US" sz="2800" dirty="0"/>
              <a:t>Bourdieu Social Cultural Capital Theory</a:t>
            </a:r>
          </a:p>
        </p:txBody>
      </p:sp>
      <p:pic>
        <p:nvPicPr>
          <p:cNvPr id="10" name="Content Placeholder 9">
            <a:extLst>
              <a:ext uri="{FF2B5EF4-FFF2-40B4-BE49-F238E27FC236}">
                <a16:creationId xmlns:a16="http://schemas.microsoft.com/office/drawing/2014/main" id="{E7760E33-A251-4467-9931-46D226B98A91}"/>
              </a:ext>
            </a:extLst>
          </p:cNvPr>
          <p:cNvPicPr>
            <a:picLocks noGrp="1" noChangeAspect="1"/>
          </p:cNvPicPr>
          <p:nvPr>
            <p:ph sz="half" idx="2"/>
          </p:nvPr>
        </p:nvPicPr>
        <p:blipFill>
          <a:blip r:embed="rId2"/>
          <a:stretch>
            <a:fillRect/>
          </a:stretch>
        </p:blipFill>
        <p:spPr>
          <a:xfrm>
            <a:off x="2031463" y="2510632"/>
            <a:ext cx="7951541" cy="3684588"/>
          </a:xfrm>
          <a:prstGeom prst="rect">
            <a:avLst/>
          </a:prstGeom>
        </p:spPr>
      </p:pic>
      <p:sp>
        <p:nvSpPr>
          <p:cNvPr id="3" name="Slide Number Placeholder 2">
            <a:extLst>
              <a:ext uri="{FF2B5EF4-FFF2-40B4-BE49-F238E27FC236}">
                <a16:creationId xmlns:a16="http://schemas.microsoft.com/office/drawing/2014/main" id="{13151A52-EA24-E89A-02E1-3728B669A4BB}"/>
              </a:ext>
            </a:extLst>
          </p:cNvPr>
          <p:cNvSpPr>
            <a:spLocks noGrp="1"/>
          </p:cNvSpPr>
          <p:nvPr>
            <p:ph type="sldNum" sz="quarter" idx="12"/>
          </p:nvPr>
        </p:nvSpPr>
        <p:spPr/>
        <p:txBody>
          <a:bodyPr/>
          <a:lstStyle/>
          <a:p>
            <a:fld id="{82EE24B5-652C-4DB5-B7C3-B5BBEC1280B1}" type="slidenum">
              <a:rPr lang="en-US" noProof="0" smtClean="0"/>
              <a:t>8</a:t>
            </a:fld>
            <a:endParaRPr lang="en-US" noProof="0" dirty="0"/>
          </a:p>
        </p:txBody>
      </p:sp>
    </p:spTree>
    <p:extLst>
      <p:ext uri="{BB962C8B-B14F-4D97-AF65-F5344CB8AC3E}">
        <p14:creationId xmlns:p14="http://schemas.microsoft.com/office/powerpoint/2010/main" val="297233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46C73-78DB-6800-B477-25E22C8162D0}"/>
              </a:ext>
            </a:extLst>
          </p:cNvPr>
          <p:cNvSpPr>
            <a:spLocks noGrp="1"/>
          </p:cNvSpPr>
          <p:nvPr>
            <p:ph type="title"/>
          </p:nvPr>
        </p:nvSpPr>
        <p:spPr/>
        <p:txBody>
          <a:bodyPr/>
          <a:lstStyle/>
          <a:p>
            <a:r>
              <a:rPr lang="en-US" dirty="0"/>
              <a:t>The Promise of Ishimaru’s Equitable Collaboration</a:t>
            </a:r>
          </a:p>
        </p:txBody>
      </p:sp>
      <p:graphicFrame>
        <p:nvGraphicFramePr>
          <p:cNvPr id="5" name="Content Placeholder 4">
            <a:extLst>
              <a:ext uri="{FF2B5EF4-FFF2-40B4-BE49-F238E27FC236}">
                <a16:creationId xmlns:a16="http://schemas.microsoft.com/office/drawing/2014/main" id="{0577B8B0-539E-67D0-A347-45C866C6C968}"/>
              </a:ext>
            </a:extLst>
          </p:cNvPr>
          <p:cNvGraphicFramePr>
            <a:graphicFrameLocks noGrp="1"/>
          </p:cNvGraphicFramePr>
          <p:nvPr>
            <p:ph idx="1"/>
            <p:extLst>
              <p:ext uri="{D42A27DB-BD31-4B8C-83A1-F6EECF244321}">
                <p14:modId xmlns:p14="http://schemas.microsoft.com/office/powerpoint/2010/main" val="2930725585"/>
              </p:ext>
            </p:extLst>
          </p:nvPr>
        </p:nvGraphicFramePr>
        <p:xfrm>
          <a:off x="999507" y="1896731"/>
          <a:ext cx="10008919" cy="4460733"/>
        </p:xfrm>
        <a:graphic>
          <a:graphicData uri="http://schemas.openxmlformats.org/drawingml/2006/table">
            <a:tbl>
              <a:tblPr>
                <a:tableStyleId>{B301B821-A1FF-4177-AEE7-76D212191A09}</a:tableStyleId>
              </a:tblPr>
              <a:tblGrid>
                <a:gridCol w="2503714">
                  <a:extLst>
                    <a:ext uri="{9D8B030D-6E8A-4147-A177-3AD203B41FA5}">
                      <a16:colId xmlns:a16="http://schemas.microsoft.com/office/drawing/2014/main" val="1054598994"/>
                    </a:ext>
                  </a:extLst>
                </a:gridCol>
                <a:gridCol w="3906982">
                  <a:extLst>
                    <a:ext uri="{9D8B030D-6E8A-4147-A177-3AD203B41FA5}">
                      <a16:colId xmlns:a16="http://schemas.microsoft.com/office/drawing/2014/main" val="1089623340"/>
                    </a:ext>
                  </a:extLst>
                </a:gridCol>
                <a:gridCol w="3598223">
                  <a:extLst>
                    <a:ext uri="{9D8B030D-6E8A-4147-A177-3AD203B41FA5}">
                      <a16:colId xmlns:a16="http://schemas.microsoft.com/office/drawing/2014/main" val="2183165217"/>
                    </a:ext>
                  </a:extLst>
                </a:gridCol>
              </a:tblGrid>
              <a:tr h="811920">
                <a:tc>
                  <a:txBody>
                    <a:bodyPr/>
                    <a:lstStyle/>
                    <a:p>
                      <a:pPr marL="0" marR="0" indent="0" algn="l">
                        <a:lnSpc>
                          <a:spcPct val="100000"/>
                        </a:lnSpc>
                        <a:buNone/>
                      </a:pPr>
                      <a:r>
                        <a:rPr lang="en-US" sz="2400" b="1" kern="100" dirty="0">
                          <a:solidFill>
                            <a:schemeClr val="bg2"/>
                          </a:solidFill>
                          <a:effectLst/>
                        </a:rPr>
                        <a:t>Concept</a:t>
                      </a:r>
                      <a:endParaRPr lang="en-US" sz="2400" b="1" kern="100" dirty="0">
                        <a:solidFill>
                          <a:schemeClr val="bg2"/>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tc>
                <a:tc>
                  <a:txBody>
                    <a:bodyPr/>
                    <a:lstStyle/>
                    <a:p>
                      <a:pPr marL="0" marR="0" indent="0" algn="l">
                        <a:lnSpc>
                          <a:spcPct val="100000"/>
                        </a:lnSpc>
                        <a:buNone/>
                      </a:pPr>
                      <a:r>
                        <a:rPr lang="en-US" sz="2400" b="1" kern="100" dirty="0">
                          <a:solidFill>
                            <a:schemeClr val="bg2"/>
                          </a:solidFill>
                          <a:effectLst/>
                        </a:rPr>
                        <a:t>Traditional Engagement </a:t>
                      </a:r>
                      <a:endParaRPr lang="en-US" sz="2400" b="1" kern="100" dirty="0">
                        <a:solidFill>
                          <a:schemeClr val="bg2"/>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tc>
                <a:tc>
                  <a:txBody>
                    <a:bodyPr/>
                    <a:lstStyle/>
                    <a:p>
                      <a:pPr marL="0" marR="0" indent="0" algn="l">
                        <a:lnSpc>
                          <a:spcPct val="100000"/>
                        </a:lnSpc>
                        <a:buNone/>
                      </a:pPr>
                      <a:r>
                        <a:rPr lang="en-US" sz="2400" b="1" kern="100" dirty="0">
                          <a:solidFill>
                            <a:schemeClr val="bg2"/>
                          </a:solidFill>
                          <a:effectLst/>
                        </a:rPr>
                        <a:t>Equitable Collaboration </a:t>
                      </a:r>
                      <a:endParaRPr lang="en-US" sz="2400" b="1" kern="100" dirty="0">
                        <a:solidFill>
                          <a:schemeClr val="bg2"/>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228892361"/>
                  </a:ext>
                </a:extLst>
              </a:tr>
              <a:tr h="1213053">
                <a:tc>
                  <a:txBody>
                    <a:bodyPr/>
                    <a:lstStyle/>
                    <a:p>
                      <a:pPr marL="0" marR="0" indent="0" algn="l">
                        <a:lnSpc>
                          <a:spcPct val="100000"/>
                        </a:lnSpc>
                        <a:buNone/>
                      </a:pPr>
                      <a:r>
                        <a:rPr lang="en-US" sz="2400" kern="100" dirty="0">
                          <a:effectLst/>
                        </a:rPr>
                        <a:t>Roles</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tc>
                <a:tc>
                  <a:txBody>
                    <a:bodyPr/>
                    <a:lstStyle/>
                    <a:p>
                      <a:pPr marL="0" marR="0" indent="0" algn="l">
                        <a:lnSpc>
                          <a:spcPct val="100000"/>
                        </a:lnSpc>
                        <a:buNone/>
                      </a:pPr>
                      <a:r>
                        <a:rPr lang="en-US" sz="2400" kern="100" dirty="0">
                          <a:effectLst/>
                        </a:rPr>
                        <a:t>Families as beneficiaries</a:t>
                      </a:r>
                    </a:p>
                    <a:p>
                      <a:pPr marL="0" marR="0" indent="0" algn="l">
                        <a:lnSpc>
                          <a:spcPct val="100000"/>
                        </a:lnSpc>
                        <a:buNone/>
                      </a:pPr>
                      <a:r>
                        <a:rPr lang="en-US" sz="2400" kern="100" dirty="0">
                          <a:effectLst/>
                        </a:rPr>
                        <a:t>Educators as experts</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tc>
                <a:tc>
                  <a:txBody>
                    <a:bodyPr/>
                    <a:lstStyle/>
                    <a:p>
                      <a:pPr marL="0" marR="0" indent="0" algn="l">
                        <a:lnSpc>
                          <a:spcPct val="100000"/>
                        </a:lnSpc>
                        <a:buNone/>
                      </a:pPr>
                      <a:r>
                        <a:rPr lang="en-US" sz="2400" kern="100" dirty="0">
                          <a:effectLst/>
                        </a:rPr>
                        <a:t>Families as leaders</a:t>
                      </a:r>
                    </a:p>
                    <a:p>
                      <a:pPr marL="0" marR="0" indent="0" algn="l">
                        <a:lnSpc>
                          <a:spcPct val="100000"/>
                        </a:lnSpc>
                        <a:buNone/>
                      </a:pPr>
                      <a:r>
                        <a:rPr lang="en-US" sz="2400" kern="100" dirty="0">
                          <a:effectLst/>
                        </a:rPr>
                        <a:t>Educators as learners</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84325287"/>
                  </a:ext>
                </a:extLst>
              </a:tr>
              <a:tr h="811920">
                <a:tc>
                  <a:txBody>
                    <a:bodyPr/>
                    <a:lstStyle/>
                    <a:p>
                      <a:pPr marL="0" marR="0" indent="0" algn="l">
                        <a:lnSpc>
                          <a:spcPct val="100000"/>
                        </a:lnSpc>
                        <a:buNone/>
                      </a:pPr>
                      <a:r>
                        <a:rPr lang="en-US" sz="2400" kern="100" dirty="0">
                          <a:effectLst/>
                        </a:rPr>
                        <a:t>Goals</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tc>
                <a:tc>
                  <a:txBody>
                    <a:bodyPr/>
                    <a:lstStyle/>
                    <a:p>
                      <a:pPr marL="0" marR="0" indent="0" algn="l">
                        <a:lnSpc>
                          <a:spcPct val="100000"/>
                        </a:lnSpc>
                        <a:buNone/>
                      </a:pPr>
                      <a:r>
                        <a:rPr lang="en-US" sz="2400" kern="100" dirty="0">
                          <a:effectLst/>
                        </a:rPr>
                        <a:t>System-driven goals</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tc>
                <a:tc>
                  <a:txBody>
                    <a:bodyPr/>
                    <a:lstStyle/>
                    <a:p>
                      <a:pPr marL="0" marR="0" indent="0" algn="l">
                        <a:lnSpc>
                          <a:spcPct val="100000"/>
                        </a:lnSpc>
                        <a:buNone/>
                      </a:pPr>
                      <a:r>
                        <a:rPr lang="en-US" sz="2400" kern="100" dirty="0">
                          <a:effectLst/>
                        </a:rPr>
                        <a:t>Family-driven goals </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835295038"/>
                  </a:ext>
                </a:extLst>
              </a:tr>
              <a:tr h="811920">
                <a:tc>
                  <a:txBody>
                    <a:bodyPr/>
                    <a:lstStyle/>
                    <a:p>
                      <a:pPr marL="0" marR="0" indent="0" algn="l">
                        <a:lnSpc>
                          <a:spcPct val="100000"/>
                        </a:lnSpc>
                        <a:buNone/>
                      </a:pPr>
                      <a:r>
                        <a:rPr lang="en-US" sz="2400" kern="100" dirty="0">
                          <a:effectLst/>
                        </a:rPr>
                        <a:t>Strategies</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tc>
                <a:tc>
                  <a:txBody>
                    <a:bodyPr/>
                    <a:lstStyle/>
                    <a:p>
                      <a:pPr marL="0" marR="0" indent="0" algn="l">
                        <a:lnSpc>
                          <a:spcPct val="100000"/>
                        </a:lnSpc>
                        <a:buNone/>
                      </a:pPr>
                      <a:r>
                        <a:rPr lang="en-US" sz="2400" kern="100" dirty="0">
                          <a:effectLst/>
                        </a:rPr>
                        <a:t>Build educator capacity</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tc>
                <a:tc>
                  <a:txBody>
                    <a:bodyPr/>
                    <a:lstStyle/>
                    <a:p>
                      <a:pPr marL="0" marR="0" indent="0" algn="l">
                        <a:lnSpc>
                          <a:spcPct val="100000"/>
                        </a:lnSpc>
                        <a:buNone/>
                      </a:pPr>
                      <a:r>
                        <a:rPr lang="en-US" sz="2400" kern="100" dirty="0">
                          <a:effectLst/>
                        </a:rPr>
                        <a:t>Build educator and  family capacity</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577640983"/>
                  </a:ext>
                </a:extLst>
              </a:tr>
              <a:tr h="811920">
                <a:tc>
                  <a:txBody>
                    <a:bodyPr/>
                    <a:lstStyle/>
                    <a:p>
                      <a:pPr marL="0" marR="0" indent="0" algn="l">
                        <a:lnSpc>
                          <a:spcPct val="100000"/>
                        </a:lnSpc>
                        <a:buNone/>
                      </a:pPr>
                      <a:r>
                        <a:rPr lang="en-US" sz="2400" kern="100">
                          <a:effectLst/>
                        </a:rPr>
                        <a:t>Educational Change</a:t>
                      </a:r>
                      <a:endParaRPr lang="en-US" sz="2400" kern="1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tc>
                <a:tc>
                  <a:txBody>
                    <a:bodyPr/>
                    <a:lstStyle/>
                    <a:p>
                      <a:pPr marL="0" marR="0" indent="0" algn="l">
                        <a:lnSpc>
                          <a:spcPct val="100000"/>
                        </a:lnSpc>
                        <a:buNone/>
                      </a:pPr>
                      <a:r>
                        <a:rPr lang="en-US" sz="2400" kern="100" dirty="0">
                          <a:effectLst/>
                        </a:rPr>
                        <a:t>Individual student or   family focus</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tc>
                <a:tc>
                  <a:txBody>
                    <a:bodyPr/>
                    <a:lstStyle/>
                    <a:p>
                      <a:pPr marL="0" marR="0" indent="0" algn="l">
                        <a:lnSpc>
                          <a:spcPct val="100000"/>
                        </a:lnSpc>
                        <a:buNone/>
                      </a:pPr>
                      <a:r>
                        <a:rPr lang="en-US" sz="2400" kern="100" dirty="0">
                          <a:effectLst/>
                        </a:rPr>
                        <a:t>Community focus</a:t>
                      </a:r>
                      <a:endParaRPr lang="en-US" sz="2400" kern="1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81042906"/>
                  </a:ext>
                </a:extLst>
              </a:tr>
            </a:tbl>
          </a:graphicData>
        </a:graphic>
      </p:graphicFrame>
      <p:sp>
        <p:nvSpPr>
          <p:cNvPr id="4" name="Slide Number Placeholder 3">
            <a:extLst>
              <a:ext uri="{FF2B5EF4-FFF2-40B4-BE49-F238E27FC236}">
                <a16:creationId xmlns:a16="http://schemas.microsoft.com/office/drawing/2014/main" id="{471F0D05-F7B1-47F5-85AD-082FC929B868}"/>
              </a:ext>
            </a:extLst>
          </p:cNvPr>
          <p:cNvSpPr>
            <a:spLocks noGrp="1"/>
          </p:cNvSpPr>
          <p:nvPr>
            <p:ph type="sldNum" sz="quarter" idx="12"/>
          </p:nvPr>
        </p:nvSpPr>
        <p:spPr/>
        <p:txBody>
          <a:bodyPr/>
          <a:lstStyle/>
          <a:p>
            <a:fld id="{82EE24B5-652C-4DB5-B7C3-B5BBEC1280B1}" type="slidenum">
              <a:rPr lang="en-US" noProof="0" smtClean="0"/>
              <a:t>9</a:t>
            </a:fld>
            <a:endParaRPr lang="en-US" noProof="0" dirty="0"/>
          </a:p>
        </p:txBody>
      </p:sp>
    </p:spTree>
    <p:extLst>
      <p:ext uri="{BB962C8B-B14F-4D97-AF65-F5344CB8AC3E}">
        <p14:creationId xmlns:p14="http://schemas.microsoft.com/office/powerpoint/2010/main" val="35971551"/>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00292E"/>
      </a:dk2>
      <a:lt2>
        <a:srgbClr val="013C65"/>
      </a:lt2>
      <a:accent1>
        <a:srgbClr val="FFB71B"/>
      </a:accent1>
      <a:accent2>
        <a:srgbClr val="013C65"/>
      </a:accent2>
      <a:accent3>
        <a:srgbClr val="FFD67D"/>
      </a:accent3>
      <a:accent4>
        <a:srgbClr val="666666"/>
      </a:accent4>
      <a:accent5>
        <a:srgbClr val="FFB71B"/>
      </a:accent5>
      <a:accent6>
        <a:srgbClr val="EC7216"/>
      </a:accent6>
      <a:hlink>
        <a:srgbClr val="000000"/>
      </a:hlink>
      <a:folHlink>
        <a:srgbClr val="000000"/>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23188392_Professional services pitch deck_SL_V1.potx" id="{A16A60D7-542B-43C6-BB27-7BA8168B4019}" vid="{8C6CFC53-4DED-4518-8264-5814B6A371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20" ma:contentTypeDescription="Create a new document." ma:contentTypeScope="" ma:versionID="805ba7d55169f0f14b383f020274b321">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38c128f37e5add975387cf726827ace0"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element ref="ns2:MediaServiceObjectDetectorVersions" minOccurs="0"/>
                <xsd:element ref="ns2:MediaServiceSearchPropertie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01aec00-7e9a-46c6-9b57-74fbf105366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db903174-bb1c-4609-9d70-465268ead536" xsi:nil="true"/>
    <lcf76f155ced4ddcb4097134ff3c332f xmlns="db903174-bb1c-4609-9d70-465268ead536">
      <Terms xmlns="http://schemas.microsoft.com/office/infopath/2007/PartnerControls"/>
    </lcf76f155ced4ddcb4097134ff3c332f>
    <TaxCatchAll xmlns="d0cbbd92-a969-402e-8621-447322a11182" xsi:nil="true"/>
  </documentManagement>
</p:properties>
</file>

<file path=customXml/itemProps1.xml><?xml version="1.0" encoding="utf-8"?>
<ds:datastoreItem xmlns:ds="http://schemas.openxmlformats.org/officeDocument/2006/customXml" ds:itemID="{72DAF9E5-DED4-4A50-A81B-4CC218A03F2B}">
  <ds:schemaRefs>
    <ds:schemaRef ds:uri="http://schemas.microsoft.com/sharepoint/v3/contenttype/forms"/>
  </ds:schemaRefs>
</ds:datastoreItem>
</file>

<file path=customXml/itemProps2.xml><?xml version="1.0" encoding="utf-8"?>
<ds:datastoreItem xmlns:ds="http://schemas.openxmlformats.org/officeDocument/2006/customXml" ds:itemID="{5FDD8A9B-00B0-4FFB-86F3-CE4E2DD13896}"/>
</file>

<file path=customXml/itemProps3.xml><?xml version="1.0" encoding="utf-8"?>
<ds:datastoreItem xmlns:ds="http://schemas.openxmlformats.org/officeDocument/2006/customXml" ds:itemID="{171946EF-A3EA-4ECB-8D9A-56C36FFF4075}">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10304</TotalTime>
  <Words>2174</Words>
  <Application>Microsoft Office PowerPoint</Application>
  <PresentationFormat>Widescreen</PresentationFormat>
  <Paragraphs>366</Paragraphs>
  <Slides>29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vt:lpstr>
      <vt:lpstr>Calibri</vt:lpstr>
      <vt:lpstr>Gill Sans MT</vt:lpstr>
      <vt:lpstr>Times New Roman</vt:lpstr>
      <vt:lpstr>Office Theme</vt:lpstr>
      <vt:lpstr>Breaking Barriers: Strengthening Family Engagement &amp; Advocacy in Special Education</vt:lpstr>
      <vt:lpstr>Session Overview</vt:lpstr>
      <vt:lpstr>Why This Work Matters</vt:lpstr>
      <vt:lpstr>Parent Participation – IDEA Core Principle</vt:lpstr>
      <vt:lpstr>THE PROBLEM</vt:lpstr>
      <vt:lpstr>Unique Challenges for CLD families</vt:lpstr>
      <vt:lpstr>Demographics of IDEA Writers, Implementors &amp; End Users by Percentage </vt:lpstr>
      <vt:lpstr>Theory Considerations</vt:lpstr>
      <vt:lpstr>The Promise of Ishimaru’s Equitable Collaboration</vt:lpstr>
      <vt:lpstr>Activate  Your  Advocacy</vt:lpstr>
      <vt:lpstr>Activate  Your  Advocacy</vt:lpstr>
      <vt:lpstr>Activate  Your  Advocacy</vt:lpstr>
      <vt:lpstr>Purpose of Study</vt:lpstr>
      <vt:lpstr>PowerPoint Presentation</vt:lpstr>
      <vt:lpstr>Motivation to Participate in AYA</vt:lpstr>
      <vt:lpstr>Participant Quotes - Struggle</vt:lpstr>
      <vt:lpstr>Participant Quotes - Hope</vt:lpstr>
      <vt:lpstr>AYA Experiences</vt:lpstr>
      <vt:lpstr>Participant Quotes – </vt:lpstr>
      <vt:lpstr>Application to Advocacy</vt:lpstr>
      <vt:lpstr>Participant Quotes – Advocacy</vt:lpstr>
      <vt:lpstr>Discussion Points</vt:lpstr>
      <vt:lpstr>FACT – lessons learned/ changes to AYA</vt:lpstr>
      <vt:lpstr>FACT – lessons learned/ changes to AYA</vt:lpstr>
      <vt:lpstr>FACT – lessons learned/ changes to AYA</vt:lpstr>
      <vt:lpstr>Turn and Talk - Engaging CLD Parents </vt:lpstr>
      <vt:lpstr>Questions</vt:lpstr>
      <vt:lpstr>Take 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Proposal Defense</dc:title>
  <dc:creator>D C</dc:creator>
  <cp:lastModifiedBy>Diana Cruz</cp:lastModifiedBy>
  <cp:revision>23</cp:revision>
  <dcterms:created xsi:type="dcterms:W3CDTF">2024-04-07T19:15:36Z</dcterms:created>
  <dcterms:modified xsi:type="dcterms:W3CDTF">2025-09-29T16:43:55Z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