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7"/>
  </p:notesMasterIdLst>
  <p:handoutMasterIdLst>
    <p:handoutMasterId r:id="rId48"/>
  </p:handoutMasterIdLst>
  <p:sldIdLst>
    <p:sldId id="450" r:id="rId5"/>
    <p:sldId id="316" r:id="rId6"/>
    <p:sldId id="266" r:id="rId7"/>
    <p:sldId id="487" r:id="rId8"/>
    <p:sldId id="458" r:id="rId9"/>
    <p:sldId id="452" r:id="rId10"/>
    <p:sldId id="279" r:id="rId11"/>
    <p:sldId id="280" r:id="rId12"/>
    <p:sldId id="284" r:id="rId13"/>
    <p:sldId id="274" r:id="rId14"/>
    <p:sldId id="451" r:id="rId15"/>
    <p:sldId id="454" r:id="rId16"/>
    <p:sldId id="285" r:id="rId17"/>
    <p:sldId id="283" r:id="rId18"/>
    <p:sldId id="296" r:id="rId19"/>
    <p:sldId id="297" r:id="rId20"/>
    <p:sldId id="298" r:id="rId21"/>
    <p:sldId id="486" r:id="rId22"/>
    <p:sldId id="485" r:id="rId23"/>
    <p:sldId id="281" r:id="rId24"/>
    <p:sldId id="301" r:id="rId25"/>
    <p:sldId id="282" r:id="rId26"/>
    <p:sldId id="488" r:id="rId27"/>
    <p:sldId id="317" r:id="rId28"/>
    <p:sldId id="489" r:id="rId29"/>
    <p:sldId id="490" r:id="rId30"/>
    <p:sldId id="491" r:id="rId31"/>
    <p:sldId id="305" r:id="rId32"/>
    <p:sldId id="278" r:id="rId33"/>
    <p:sldId id="482" r:id="rId34"/>
    <p:sldId id="308" r:id="rId35"/>
    <p:sldId id="311" r:id="rId36"/>
    <p:sldId id="453" r:id="rId37"/>
    <p:sldId id="319" r:id="rId38"/>
    <p:sldId id="455" r:id="rId39"/>
    <p:sldId id="456" r:id="rId40"/>
    <p:sldId id="457" r:id="rId41"/>
    <p:sldId id="407" r:id="rId42"/>
    <p:sldId id="443" r:id="rId43"/>
    <p:sldId id="445" r:id="rId44"/>
    <p:sldId id="447" r:id="rId45"/>
    <p:sldId id="44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5334B"/>
    <a:srgbClr val="4B4B4B"/>
    <a:srgbClr val="8A8A8A"/>
    <a:srgbClr val="931E30"/>
    <a:srgbClr val="D9D9D9"/>
    <a:srgbClr val="214D71"/>
    <a:srgbClr val="25567F"/>
    <a:srgbClr val="9393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B7CFC9-8071-E14D-9F3F-F6231A71C715}" v="164" dt="2025-09-25T19:46:15.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80070" autoAdjust="0"/>
  </p:normalViewPr>
  <p:slideViewPr>
    <p:cSldViewPr snapToGrid="0">
      <p:cViewPr varScale="1">
        <p:scale>
          <a:sx n="90" d="100"/>
          <a:sy n="90" d="100"/>
        </p:scale>
        <p:origin x="224" y="2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11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D1120E-CAEA-4ECC-BA67-C1B70E83514C}" type="doc">
      <dgm:prSet loTypeId="urn:microsoft.com/office/officeart/2005/8/layout/cycle8" loCatId="relationship" qsTypeId="urn:microsoft.com/office/officeart/2005/8/quickstyle/simple1" qsCatId="simple" csTypeId="urn:microsoft.com/office/officeart/2005/8/colors/accent1_2" csCatId="accent1" phldr="1"/>
      <dgm:spPr/>
    </dgm:pt>
    <dgm:pt modelId="{32568333-7757-4B09-84BC-99444540CD87}">
      <dgm:prSet phldrT="[Text]" custT="1"/>
      <dgm:spPr>
        <a:solidFill>
          <a:srgbClr val="FFD200">
            <a:alpha val="80000"/>
          </a:srgbClr>
        </a:solidFill>
      </dgm:spPr>
      <dgm:t>
        <a:bodyPr/>
        <a:lstStyle/>
        <a:p>
          <a:r>
            <a:rPr lang="en-US" sz="1400" b="1">
              <a:solidFill>
                <a:srgbClr val="00539F"/>
              </a:solidFill>
            </a:rPr>
            <a:t>Free</a:t>
          </a:r>
        </a:p>
      </dgm:t>
    </dgm:pt>
    <dgm:pt modelId="{21B5A567-A26B-475C-A5B4-C5BDF6271F76}" type="parTrans" cxnId="{84F31A6B-B77E-4286-B137-39EA641C6C50}">
      <dgm:prSet/>
      <dgm:spPr/>
      <dgm:t>
        <a:bodyPr/>
        <a:lstStyle/>
        <a:p>
          <a:endParaRPr lang="en-US"/>
        </a:p>
      </dgm:t>
    </dgm:pt>
    <dgm:pt modelId="{ABB6EF4D-E86B-486D-BB13-26AF35B0E312}" type="sibTrans" cxnId="{84F31A6B-B77E-4286-B137-39EA641C6C50}">
      <dgm:prSet/>
      <dgm:spPr/>
      <dgm:t>
        <a:bodyPr/>
        <a:lstStyle/>
        <a:p>
          <a:endParaRPr lang="en-US"/>
        </a:p>
      </dgm:t>
    </dgm:pt>
    <dgm:pt modelId="{463D4701-D577-4C3C-B158-05D0E6956DF7}">
      <dgm:prSet phldrT="[Text]" custT="1"/>
      <dgm:spPr>
        <a:solidFill>
          <a:srgbClr val="FFD200">
            <a:alpha val="80000"/>
          </a:srgbClr>
        </a:solidFill>
      </dgm:spPr>
      <dgm:t>
        <a:bodyPr/>
        <a:lstStyle/>
        <a:p>
          <a:r>
            <a:rPr lang="en-US" sz="1400" b="1">
              <a:solidFill>
                <a:srgbClr val="00539F"/>
              </a:solidFill>
            </a:rPr>
            <a:t>Confidential</a:t>
          </a:r>
        </a:p>
      </dgm:t>
    </dgm:pt>
    <dgm:pt modelId="{51D70B0D-C868-40F8-A23F-A5B50A7FAFDD}" type="parTrans" cxnId="{6E49B0EC-E95D-4FC8-9725-0956006AB177}">
      <dgm:prSet/>
      <dgm:spPr/>
      <dgm:t>
        <a:bodyPr/>
        <a:lstStyle/>
        <a:p>
          <a:endParaRPr lang="en-US"/>
        </a:p>
      </dgm:t>
    </dgm:pt>
    <dgm:pt modelId="{C51EA00E-B3D1-40E1-A4B3-3E171134CBE9}" type="sibTrans" cxnId="{6E49B0EC-E95D-4FC8-9725-0956006AB177}">
      <dgm:prSet/>
      <dgm:spPr/>
      <dgm:t>
        <a:bodyPr/>
        <a:lstStyle/>
        <a:p>
          <a:endParaRPr lang="en-US"/>
        </a:p>
      </dgm:t>
    </dgm:pt>
    <dgm:pt modelId="{647B901E-0D57-4F8A-82B8-BC7E623DE0CC}">
      <dgm:prSet phldrT="[Text]" custT="1"/>
      <dgm:spPr>
        <a:solidFill>
          <a:srgbClr val="FFD200">
            <a:alpha val="80000"/>
          </a:srgbClr>
        </a:solidFill>
      </dgm:spPr>
      <dgm:t>
        <a:bodyPr/>
        <a:lstStyle/>
        <a:p>
          <a:r>
            <a:rPr lang="en-US" sz="1400" b="1">
              <a:solidFill>
                <a:srgbClr val="00539F"/>
              </a:solidFill>
            </a:rPr>
            <a:t>Voluntary</a:t>
          </a:r>
        </a:p>
      </dgm:t>
    </dgm:pt>
    <dgm:pt modelId="{9F522253-A4F1-47F9-BE15-BB47E0B53A23}" type="parTrans" cxnId="{89473FA5-DB3A-4658-A37A-AAB1A1174567}">
      <dgm:prSet/>
      <dgm:spPr/>
      <dgm:t>
        <a:bodyPr/>
        <a:lstStyle/>
        <a:p>
          <a:endParaRPr lang="en-US"/>
        </a:p>
      </dgm:t>
    </dgm:pt>
    <dgm:pt modelId="{B625C5A4-BD3B-4FE3-A201-D718DBDC54CD}" type="sibTrans" cxnId="{89473FA5-DB3A-4658-A37A-AAB1A1174567}">
      <dgm:prSet/>
      <dgm:spPr/>
      <dgm:t>
        <a:bodyPr/>
        <a:lstStyle/>
        <a:p>
          <a:endParaRPr lang="en-US"/>
        </a:p>
      </dgm:t>
    </dgm:pt>
    <dgm:pt modelId="{79EA822F-E884-6449-9C72-921DA3C523AA}" type="pres">
      <dgm:prSet presAssocID="{9AD1120E-CAEA-4ECC-BA67-C1B70E83514C}" presName="compositeShape" presStyleCnt="0">
        <dgm:presLayoutVars>
          <dgm:chMax val="7"/>
          <dgm:dir/>
          <dgm:resizeHandles val="exact"/>
        </dgm:presLayoutVars>
      </dgm:prSet>
      <dgm:spPr/>
    </dgm:pt>
    <dgm:pt modelId="{A94CEBAB-04E9-B94A-97D0-467555CF6A56}" type="pres">
      <dgm:prSet presAssocID="{9AD1120E-CAEA-4ECC-BA67-C1B70E83514C}" presName="wedge1" presStyleLbl="node1" presStyleIdx="0" presStyleCnt="3"/>
      <dgm:spPr/>
    </dgm:pt>
    <dgm:pt modelId="{58FB5DEC-8506-B746-9AA5-E45AC1B16CC7}" type="pres">
      <dgm:prSet presAssocID="{9AD1120E-CAEA-4ECC-BA67-C1B70E83514C}" presName="dummy1a" presStyleCnt="0"/>
      <dgm:spPr/>
    </dgm:pt>
    <dgm:pt modelId="{5DC20796-5581-9C45-A4E5-8643520B23B2}" type="pres">
      <dgm:prSet presAssocID="{9AD1120E-CAEA-4ECC-BA67-C1B70E83514C}" presName="dummy1b" presStyleCnt="0"/>
      <dgm:spPr/>
    </dgm:pt>
    <dgm:pt modelId="{F9CE0FF2-5910-6C49-8F4C-76B533843313}" type="pres">
      <dgm:prSet presAssocID="{9AD1120E-CAEA-4ECC-BA67-C1B70E83514C}" presName="wedge1Tx" presStyleLbl="node1" presStyleIdx="0" presStyleCnt="3">
        <dgm:presLayoutVars>
          <dgm:chMax val="0"/>
          <dgm:chPref val="0"/>
          <dgm:bulletEnabled val="1"/>
        </dgm:presLayoutVars>
      </dgm:prSet>
      <dgm:spPr/>
    </dgm:pt>
    <dgm:pt modelId="{27DF1F67-2C27-564B-B957-34A628F7344E}" type="pres">
      <dgm:prSet presAssocID="{9AD1120E-CAEA-4ECC-BA67-C1B70E83514C}" presName="wedge2" presStyleLbl="node1" presStyleIdx="1" presStyleCnt="3"/>
      <dgm:spPr/>
    </dgm:pt>
    <dgm:pt modelId="{27B6C1EA-A6BB-884C-91F6-73649BB8D6E4}" type="pres">
      <dgm:prSet presAssocID="{9AD1120E-CAEA-4ECC-BA67-C1B70E83514C}" presName="dummy2a" presStyleCnt="0"/>
      <dgm:spPr/>
    </dgm:pt>
    <dgm:pt modelId="{6E61FAC4-5322-8447-AFC3-ACFD0EF592EF}" type="pres">
      <dgm:prSet presAssocID="{9AD1120E-CAEA-4ECC-BA67-C1B70E83514C}" presName="dummy2b" presStyleCnt="0"/>
      <dgm:spPr/>
    </dgm:pt>
    <dgm:pt modelId="{939E3C91-1C2C-8648-B8C5-1E12F3AE8E2A}" type="pres">
      <dgm:prSet presAssocID="{9AD1120E-CAEA-4ECC-BA67-C1B70E83514C}" presName="wedge2Tx" presStyleLbl="node1" presStyleIdx="1" presStyleCnt="3">
        <dgm:presLayoutVars>
          <dgm:chMax val="0"/>
          <dgm:chPref val="0"/>
          <dgm:bulletEnabled val="1"/>
        </dgm:presLayoutVars>
      </dgm:prSet>
      <dgm:spPr/>
    </dgm:pt>
    <dgm:pt modelId="{2DB176E3-DA19-3D42-B72C-034A7E2F44A4}" type="pres">
      <dgm:prSet presAssocID="{9AD1120E-CAEA-4ECC-BA67-C1B70E83514C}" presName="wedge3" presStyleLbl="node1" presStyleIdx="2" presStyleCnt="3"/>
      <dgm:spPr/>
    </dgm:pt>
    <dgm:pt modelId="{6045D972-3354-884E-8EB6-7C53A9CFD781}" type="pres">
      <dgm:prSet presAssocID="{9AD1120E-CAEA-4ECC-BA67-C1B70E83514C}" presName="dummy3a" presStyleCnt="0"/>
      <dgm:spPr/>
    </dgm:pt>
    <dgm:pt modelId="{59703574-A8B7-544F-8D3B-3EFAFDD7119C}" type="pres">
      <dgm:prSet presAssocID="{9AD1120E-CAEA-4ECC-BA67-C1B70E83514C}" presName="dummy3b" presStyleCnt="0"/>
      <dgm:spPr/>
    </dgm:pt>
    <dgm:pt modelId="{9C588895-1F42-3D46-B78B-97FE707F4906}" type="pres">
      <dgm:prSet presAssocID="{9AD1120E-CAEA-4ECC-BA67-C1B70E83514C}" presName="wedge3Tx" presStyleLbl="node1" presStyleIdx="2" presStyleCnt="3">
        <dgm:presLayoutVars>
          <dgm:chMax val="0"/>
          <dgm:chPref val="0"/>
          <dgm:bulletEnabled val="1"/>
        </dgm:presLayoutVars>
      </dgm:prSet>
      <dgm:spPr/>
    </dgm:pt>
    <dgm:pt modelId="{DD0086A1-E49F-8345-A27E-6CCDD1BA17B5}" type="pres">
      <dgm:prSet presAssocID="{ABB6EF4D-E86B-486D-BB13-26AF35B0E312}" presName="arrowWedge1" presStyleLbl="fgSibTrans2D1" presStyleIdx="0" presStyleCnt="3"/>
      <dgm:spPr>
        <a:solidFill>
          <a:srgbClr val="003C71"/>
        </a:solidFill>
      </dgm:spPr>
    </dgm:pt>
    <dgm:pt modelId="{B29AF8DD-361A-7340-8BD8-BE20508C2057}" type="pres">
      <dgm:prSet presAssocID="{C51EA00E-B3D1-40E1-A4B3-3E171134CBE9}" presName="arrowWedge2" presStyleLbl="fgSibTrans2D1" presStyleIdx="1" presStyleCnt="3"/>
      <dgm:spPr>
        <a:solidFill>
          <a:srgbClr val="00539F"/>
        </a:solidFill>
      </dgm:spPr>
    </dgm:pt>
    <dgm:pt modelId="{E17A2D3D-73EB-B74C-95D6-C761F53C60C7}" type="pres">
      <dgm:prSet presAssocID="{B625C5A4-BD3B-4FE3-A201-D718DBDC54CD}" presName="arrowWedge3" presStyleLbl="fgSibTrans2D1" presStyleIdx="2" presStyleCnt="3"/>
      <dgm:spPr>
        <a:solidFill>
          <a:srgbClr val="00A0DF"/>
        </a:solidFill>
      </dgm:spPr>
    </dgm:pt>
  </dgm:ptLst>
  <dgm:cxnLst>
    <dgm:cxn modelId="{FED41A69-B611-974E-9DAC-6A9C8BBD9676}" type="presOf" srcId="{32568333-7757-4B09-84BC-99444540CD87}" destId="{F9CE0FF2-5910-6C49-8F4C-76B533843313}" srcOrd="1" destOrd="0" presId="urn:microsoft.com/office/officeart/2005/8/layout/cycle8"/>
    <dgm:cxn modelId="{84F31A6B-B77E-4286-B137-39EA641C6C50}" srcId="{9AD1120E-CAEA-4ECC-BA67-C1B70E83514C}" destId="{32568333-7757-4B09-84BC-99444540CD87}" srcOrd="0" destOrd="0" parTransId="{21B5A567-A26B-475C-A5B4-C5BDF6271F76}" sibTransId="{ABB6EF4D-E86B-486D-BB13-26AF35B0E312}"/>
    <dgm:cxn modelId="{C643C488-20D5-1C41-9472-DA08ADF7C388}" type="presOf" srcId="{32568333-7757-4B09-84BC-99444540CD87}" destId="{A94CEBAB-04E9-B94A-97D0-467555CF6A56}" srcOrd="0" destOrd="0" presId="urn:microsoft.com/office/officeart/2005/8/layout/cycle8"/>
    <dgm:cxn modelId="{6213028D-649A-2B40-B6C6-E7DE13087626}" type="presOf" srcId="{463D4701-D577-4C3C-B158-05D0E6956DF7}" destId="{27DF1F67-2C27-564B-B957-34A628F7344E}" srcOrd="0" destOrd="0" presId="urn:microsoft.com/office/officeart/2005/8/layout/cycle8"/>
    <dgm:cxn modelId="{4D2F4E96-546E-C34C-BA71-8D80BD1DC5DE}" type="presOf" srcId="{9AD1120E-CAEA-4ECC-BA67-C1B70E83514C}" destId="{79EA822F-E884-6449-9C72-921DA3C523AA}" srcOrd="0" destOrd="0" presId="urn:microsoft.com/office/officeart/2005/8/layout/cycle8"/>
    <dgm:cxn modelId="{89473FA5-DB3A-4658-A37A-AAB1A1174567}" srcId="{9AD1120E-CAEA-4ECC-BA67-C1B70E83514C}" destId="{647B901E-0D57-4F8A-82B8-BC7E623DE0CC}" srcOrd="2" destOrd="0" parTransId="{9F522253-A4F1-47F9-BE15-BB47E0B53A23}" sibTransId="{B625C5A4-BD3B-4FE3-A201-D718DBDC54CD}"/>
    <dgm:cxn modelId="{B69123AA-1ABC-C045-B199-FADD22314D79}" type="presOf" srcId="{463D4701-D577-4C3C-B158-05D0E6956DF7}" destId="{939E3C91-1C2C-8648-B8C5-1E12F3AE8E2A}" srcOrd="1" destOrd="0" presId="urn:microsoft.com/office/officeart/2005/8/layout/cycle8"/>
    <dgm:cxn modelId="{CBC891AC-3792-0E43-A718-E27CC1AD30DD}" type="presOf" srcId="{647B901E-0D57-4F8A-82B8-BC7E623DE0CC}" destId="{2DB176E3-DA19-3D42-B72C-034A7E2F44A4}" srcOrd="0" destOrd="0" presId="urn:microsoft.com/office/officeart/2005/8/layout/cycle8"/>
    <dgm:cxn modelId="{52DBADE4-BB69-6241-9694-CBA98E135B5E}" type="presOf" srcId="{647B901E-0D57-4F8A-82B8-BC7E623DE0CC}" destId="{9C588895-1F42-3D46-B78B-97FE707F4906}" srcOrd="1" destOrd="0" presId="urn:microsoft.com/office/officeart/2005/8/layout/cycle8"/>
    <dgm:cxn modelId="{6E49B0EC-E95D-4FC8-9725-0956006AB177}" srcId="{9AD1120E-CAEA-4ECC-BA67-C1B70E83514C}" destId="{463D4701-D577-4C3C-B158-05D0E6956DF7}" srcOrd="1" destOrd="0" parTransId="{51D70B0D-C868-40F8-A23F-A5B50A7FAFDD}" sibTransId="{C51EA00E-B3D1-40E1-A4B3-3E171134CBE9}"/>
    <dgm:cxn modelId="{54C25AB6-8C26-4043-BD80-2DCC4E5D57EA}" type="presParOf" srcId="{79EA822F-E884-6449-9C72-921DA3C523AA}" destId="{A94CEBAB-04E9-B94A-97D0-467555CF6A56}" srcOrd="0" destOrd="0" presId="urn:microsoft.com/office/officeart/2005/8/layout/cycle8"/>
    <dgm:cxn modelId="{D4DF6E5A-489D-1F44-B440-BF24EF8A3425}" type="presParOf" srcId="{79EA822F-E884-6449-9C72-921DA3C523AA}" destId="{58FB5DEC-8506-B746-9AA5-E45AC1B16CC7}" srcOrd="1" destOrd="0" presId="urn:microsoft.com/office/officeart/2005/8/layout/cycle8"/>
    <dgm:cxn modelId="{63599FA1-BC4D-3946-85B1-BB0C325374D9}" type="presParOf" srcId="{79EA822F-E884-6449-9C72-921DA3C523AA}" destId="{5DC20796-5581-9C45-A4E5-8643520B23B2}" srcOrd="2" destOrd="0" presId="urn:microsoft.com/office/officeart/2005/8/layout/cycle8"/>
    <dgm:cxn modelId="{70EE29BC-12DF-9D4D-A8D9-F3C3E984E6C1}" type="presParOf" srcId="{79EA822F-E884-6449-9C72-921DA3C523AA}" destId="{F9CE0FF2-5910-6C49-8F4C-76B533843313}" srcOrd="3" destOrd="0" presId="urn:microsoft.com/office/officeart/2005/8/layout/cycle8"/>
    <dgm:cxn modelId="{2201F6B0-9215-3A49-9860-8CBCAE69EC36}" type="presParOf" srcId="{79EA822F-E884-6449-9C72-921DA3C523AA}" destId="{27DF1F67-2C27-564B-B957-34A628F7344E}" srcOrd="4" destOrd="0" presId="urn:microsoft.com/office/officeart/2005/8/layout/cycle8"/>
    <dgm:cxn modelId="{C10C41B8-0702-8342-9B49-E1B9375D37F4}" type="presParOf" srcId="{79EA822F-E884-6449-9C72-921DA3C523AA}" destId="{27B6C1EA-A6BB-884C-91F6-73649BB8D6E4}" srcOrd="5" destOrd="0" presId="urn:microsoft.com/office/officeart/2005/8/layout/cycle8"/>
    <dgm:cxn modelId="{EF300B6B-4062-D142-8653-85640589413C}" type="presParOf" srcId="{79EA822F-E884-6449-9C72-921DA3C523AA}" destId="{6E61FAC4-5322-8447-AFC3-ACFD0EF592EF}" srcOrd="6" destOrd="0" presId="urn:microsoft.com/office/officeart/2005/8/layout/cycle8"/>
    <dgm:cxn modelId="{4B4B5BEE-6A4D-9248-9736-FD68FBA1CF07}" type="presParOf" srcId="{79EA822F-E884-6449-9C72-921DA3C523AA}" destId="{939E3C91-1C2C-8648-B8C5-1E12F3AE8E2A}" srcOrd="7" destOrd="0" presId="urn:microsoft.com/office/officeart/2005/8/layout/cycle8"/>
    <dgm:cxn modelId="{35924199-440E-074B-AEE2-B4BD783442C8}" type="presParOf" srcId="{79EA822F-E884-6449-9C72-921DA3C523AA}" destId="{2DB176E3-DA19-3D42-B72C-034A7E2F44A4}" srcOrd="8" destOrd="0" presId="urn:microsoft.com/office/officeart/2005/8/layout/cycle8"/>
    <dgm:cxn modelId="{CF04B2E6-3B07-F24B-B6CF-690CF50996E5}" type="presParOf" srcId="{79EA822F-E884-6449-9C72-921DA3C523AA}" destId="{6045D972-3354-884E-8EB6-7C53A9CFD781}" srcOrd="9" destOrd="0" presId="urn:microsoft.com/office/officeart/2005/8/layout/cycle8"/>
    <dgm:cxn modelId="{DF749F66-9566-9346-8584-05DA563DF1AF}" type="presParOf" srcId="{79EA822F-E884-6449-9C72-921DA3C523AA}" destId="{59703574-A8B7-544F-8D3B-3EFAFDD7119C}" srcOrd="10" destOrd="0" presId="urn:microsoft.com/office/officeart/2005/8/layout/cycle8"/>
    <dgm:cxn modelId="{8E438174-9B55-AD4B-82BB-3B6173DF7D6B}" type="presParOf" srcId="{79EA822F-E884-6449-9C72-921DA3C523AA}" destId="{9C588895-1F42-3D46-B78B-97FE707F4906}" srcOrd="11" destOrd="0" presId="urn:microsoft.com/office/officeart/2005/8/layout/cycle8"/>
    <dgm:cxn modelId="{74C248CD-29C2-7246-A6F1-3CC8085AD65F}" type="presParOf" srcId="{79EA822F-E884-6449-9C72-921DA3C523AA}" destId="{DD0086A1-E49F-8345-A27E-6CCDD1BA17B5}" srcOrd="12" destOrd="0" presId="urn:microsoft.com/office/officeart/2005/8/layout/cycle8"/>
    <dgm:cxn modelId="{965E3AAA-8C3A-9443-AB96-57129424C40D}" type="presParOf" srcId="{79EA822F-E884-6449-9C72-921DA3C523AA}" destId="{B29AF8DD-361A-7340-8BD8-BE20508C2057}" srcOrd="13" destOrd="0" presId="urn:microsoft.com/office/officeart/2005/8/layout/cycle8"/>
    <dgm:cxn modelId="{E12A7772-ECE9-B047-B1AA-3C9981E5FC67}" type="presParOf" srcId="{79EA822F-E884-6449-9C72-921DA3C523AA}" destId="{E17A2D3D-73EB-B74C-95D6-C761F53C60C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CEBAB-04E9-B94A-97D0-467555CF6A56}">
      <dsp:nvSpPr>
        <dsp:cNvPr id="0" name=""/>
        <dsp:cNvSpPr/>
      </dsp:nvSpPr>
      <dsp:spPr>
        <a:xfrm>
          <a:off x="1234820" y="266390"/>
          <a:ext cx="3442578" cy="3442578"/>
        </a:xfrm>
        <a:prstGeom prst="pie">
          <a:avLst>
            <a:gd name="adj1" fmla="val 16200000"/>
            <a:gd name="adj2" fmla="val 1800000"/>
          </a:avLst>
        </a:prstGeom>
        <a:solidFill>
          <a:srgbClr val="FFD200">
            <a:alpha val="8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00539F"/>
              </a:solidFill>
            </a:rPr>
            <a:t>Free</a:t>
          </a:r>
        </a:p>
      </dsp:txBody>
      <dsp:txXfrm>
        <a:off x="3049141" y="995888"/>
        <a:ext cx="1229492" cy="1024577"/>
      </dsp:txXfrm>
    </dsp:sp>
    <dsp:sp modelId="{27DF1F67-2C27-564B-B957-34A628F7344E}">
      <dsp:nvSpPr>
        <dsp:cNvPr id="0" name=""/>
        <dsp:cNvSpPr/>
      </dsp:nvSpPr>
      <dsp:spPr>
        <a:xfrm>
          <a:off x="1163920" y="389339"/>
          <a:ext cx="3442578" cy="3442578"/>
        </a:xfrm>
        <a:prstGeom prst="pie">
          <a:avLst>
            <a:gd name="adj1" fmla="val 1800000"/>
            <a:gd name="adj2" fmla="val 9000000"/>
          </a:avLst>
        </a:prstGeom>
        <a:solidFill>
          <a:srgbClr val="FFD200">
            <a:alpha val="8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00539F"/>
              </a:solidFill>
            </a:rPr>
            <a:t>Confidential</a:t>
          </a:r>
        </a:p>
      </dsp:txBody>
      <dsp:txXfrm>
        <a:off x="1983581" y="2622917"/>
        <a:ext cx="1844238" cy="901627"/>
      </dsp:txXfrm>
    </dsp:sp>
    <dsp:sp modelId="{2DB176E3-DA19-3D42-B72C-034A7E2F44A4}">
      <dsp:nvSpPr>
        <dsp:cNvPr id="0" name=""/>
        <dsp:cNvSpPr/>
      </dsp:nvSpPr>
      <dsp:spPr>
        <a:xfrm>
          <a:off x="1093019" y="266390"/>
          <a:ext cx="3442578" cy="3442578"/>
        </a:xfrm>
        <a:prstGeom prst="pie">
          <a:avLst>
            <a:gd name="adj1" fmla="val 9000000"/>
            <a:gd name="adj2" fmla="val 16200000"/>
          </a:avLst>
        </a:prstGeom>
        <a:solidFill>
          <a:srgbClr val="FFD200">
            <a:alpha val="8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00539F"/>
              </a:solidFill>
            </a:rPr>
            <a:t>Voluntary</a:t>
          </a:r>
        </a:p>
      </dsp:txBody>
      <dsp:txXfrm>
        <a:off x="1491784" y="995888"/>
        <a:ext cx="1229492" cy="1024577"/>
      </dsp:txXfrm>
    </dsp:sp>
    <dsp:sp modelId="{DD0086A1-E49F-8345-A27E-6CCDD1BA17B5}">
      <dsp:nvSpPr>
        <dsp:cNvPr id="0" name=""/>
        <dsp:cNvSpPr/>
      </dsp:nvSpPr>
      <dsp:spPr>
        <a:xfrm>
          <a:off x="1021993" y="53277"/>
          <a:ext cx="3868802" cy="3868802"/>
        </a:xfrm>
        <a:prstGeom prst="circularArrow">
          <a:avLst>
            <a:gd name="adj1" fmla="val 5085"/>
            <a:gd name="adj2" fmla="val 327528"/>
            <a:gd name="adj3" fmla="val 1472472"/>
            <a:gd name="adj4" fmla="val 16199432"/>
            <a:gd name="adj5" fmla="val 5932"/>
          </a:avLst>
        </a:prstGeom>
        <a:solidFill>
          <a:srgbClr val="003C71"/>
        </a:solidFill>
        <a:ln>
          <a:noFill/>
        </a:ln>
        <a:effectLst/>
      </dsp:spPr>
      <dsp:style>
        <a:lnRef idx="0">
          <a:scrgbClr r="0" g="0" b="0"/>
        </a:lnRef>
        <a:fillRef idx="1">
          <a:scrgbClr r="0" g="0" b="0"/>
        </a:fillRef>
        <a:effectRef idx="0">
          <a:scrgbClr r="0" g="0" b="0"/>
        </a:effectRef>
        <a:fontRef idx="minor">
          <a:schemeClr val="lt1"/>
        </a:fontRef>
      </dsp:style>
    </dsp:sp>
    <dsp:sp modelId="{B29AF8DD-361A-7340-8BD8-BE20508C2057}">
      <dsp:nvSpPr>
        <dsp:cNvPr id="0" name=""/>
        <dsp:cNvSpPr/>
      </dsp:nvSpPr>
      <dsp:spPr>
        <a:xfrm>
          <a:off x="950808" y="176009"/>
          <a:ext cx="3868802" cy="3868802"/>
        </a:xfrm>
        <a:prstGeom prst="circularArrow">
          <a:avLst>
            <a:gd name="adj1" fmla="val 5085"/>
            <a:gd name="adj2" fmla="val 327528"/>
            <a:gd name="adj3" fmla="val 8671970"/>
            <a:gd name="adj4" fmla="val 1800502"/>
            <a:gd name="adj5" fmla="val 5932"/>
          </a:avLst>
        </a:prstGeom>
        <a:solidFill>
          <a:srgbClr val="00539F"/>
        </a:solidFill>
        <a:ln>
          <a:noFill/>
        </a:ln>
        <a:effectLst/>
      </dsp:spPr>
      <dsp:style>
        <a:lnRef idx="0">
          <a:scrgbClr r="0" g="0" b="0"/>
        </a:lnRef>
        <a:fillRef idx="1">
          <a:scrgbClr r="0" g="0" b="0"/>
        </a:fillRef>
        <a:effectRef idx="0">
          <a:scrgbClr r="0" g="0" b="0"/>
        </a:effectRef>
        <a:fontRef idx="minor">
          <a:schemeClr val="lt1"/>
        </a:fontRef>
      </dsp:style>
    </dsp:sp>
    <dsp:sp modelId="{E17A2D3D-73EB-B74C-95D6-C761F53C60C7}">
      <dsp:nvSpPr>
        <dsp:cNvPr id="0" name=""/>
        <dsp:cNvSpPr/>
      </dsp:nvSpPr>
      <dsp:spPr>
        <a:xfrm>
          <a:off x="879623" y="53277"/>
          <a:ext cx="3868802" cy="3868802"/>
        </a:xfrm>
        <a:prstGeom prst="circularArrow">
          <a:avLst>
            <a:gd name="adj1" fmla="val 5085"/>
            <a:gd name="adj2" fmla="val 327528"/>
            <a:gd name="adj3" fmla="val 15873039"/>
            <a:gd name="adj4" fmla="val 9000000"/>
            <a:gd name="adj5" fmla="val 5932"/>
          </a:avLst>
        </a:prstGeom>
        <a:solidFill>
          <a:srgbClr val="00A0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F80D91-9478-0C76-BFB8-3D23D5A6B2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5881B9-F116-E134-5F82-49A30F2C27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934A7D-7B7F-488B-AA78-B5FAFBF5943D}" type="datetimeFigureOut">
              <a:rPr lang="en-US" smtClean="0"/>
              <a:t>9/25/25</a:t>
            </a:fld>
            <a:endParaRPr lang="en-US"/>
          </a:p>
        </p:txBody>
      </p:sp>
      <p:sp>
        <p:nvSpPr>
          <p:cNvPr id="4" name="Footer Placeholder 3">
            <a:extLst>
              <a:ext uri="{FF2B5EF4-FFF2-40B4-BE49-F238E27FC236}">
                <a16:creationId xmlns:a16="http://schemas.microsoft.com/office/drawing/2014/main" id="{F6ADB68A-42A8-EBBE-E057-230F22A76D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0BA59ED-6A43-5A9D-4A70-C3BB6A6517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90F9C3-2622-45B3-9A75-C0465CA3DBA0}" type="slidenum">
              <a:rPr lang="en-US" smtClean="0"/>
              <a:t>‹#›</a:t>
            </a:fld>
            <a:endParaRPr lang="en-US"/>
          </a:p>
        </p:txBody>
      </p:sp>
    </p:spTree>
    <p:extLst>
      <p:ext uri="{BB962C8B-B14F-4D97-AF65-F5344CB8AC3E}">
        <p14:creationId xmlns:p14="http://schemas.microsoft.com/office/powerpoint/2010/main" val="41104156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CA19A-5E76-4AE2-A453-BFA8D2DACBCC}" type="datetimeFigureOut">
              <a:rPr lang="en-US" smtClean="0"/>
              <a:t>9/25/25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4D15D-94BA-4ED1-A06E-3F83917AB7EC}" type="slidenum">
              <a:rPr lang="en-US" smtClean="0"/>
              <a:t>‹#›</a:t>
            </a:fld>
            <a:endParaRPr lang="en-US"/>
          </a:p>
        </p:txBody>
      </p:sp>
    </p:spTree>
    <p:extLst>
      <p:ext uri="{BB962C8B-B14F-4D97-AF65-F5344CB8AC3E}">
        <p14:creationId xmlns:p14="http://schemas.microsoft.com/office/powerpoint/2010/main" val="8662649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D17F6B14-02C3-FA48-9AD8-BC40B9932E40}" type="slidenum">
              <a:rPr lang="en-US" smtClean="0"/>
              <a:t>1</a:t>
            </a:fld>
            <a:endParaRPr lang="en-US"/>
          </a:p>
        </p:txBody>
      </p:sp>
    </p:spTree>
    <p:extLst>
      <p:ext uri="{BB962C8B-B14F-4D97-AF65-F5344CB8AC3E}">
        <p14:creationId xmlns:p14="http://schemas.microsoft.com/office/powerpoint/2010/main" val="175708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We approach circumstances with a unique lens associated with our identities. </a:t>
            </a:r>
          </a:p>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11</a:t>
            </a:fld>
            <a:endParaRPr lang="en-US"/>
          </a:p>
        </p:txBody>
      </p:sp>
    </p:spTree>
    <p:extLst>
      <p:ext uri="{BB962C8B-B14F-4D97-AF65-F5344CB8AC3E}">
        <p14:creationId xmlns:p14="http://schemas.microsoft.com/office/powerpoint/2010/main" val="3856282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635A8-7017-BA0E-3CAE-ABA1EE0F8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3A68E-79C3-CCAF-7B2B-14FAAB932A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F5CE52-30B3-6E70-1401-F862903669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630C82-9F77-76F8-4EFD-BF21076B21DE}"/>
              </a:ext>
            </a:extLst>
          </p:cNvPr>
          <p:cNvSpPr>
            <a:spLocks noGrp="1"/>
          </p:cNvSpPr>
          <p:nvPr>
            <p:ph type="sldNum" sz="quarter" idx="5"/>
          </p:nvPr>
        </p:nvSpPr>
        <p:spPr/>
        <p:txBody>
          <a:bodyPr/>
          <a:lstStyle/>
          <a:p>
            <a:pPr>
              <a:defRPr/>
            </a:pPr>
            <a:fld id="{CFE6EDC6-DD80-2D48-A9E8-763FB51E6E0C}" type="slidenum">
              <a:rPr lang="en-US" smtClean="0"/>
              <a:pPr>
                <a:defRPr/>
              </a:pPr>
              <a:t>12</a:t>
            </a:fld>
            <a:endParaRPr lang="en-US"/>
          </a:p>
        </p:txBody>
      </p:sp>
    </p:spTree>
    <p:extLst>
      <p:ext uri="{BB962C8B-B14F-4D97-AF65-F5344CB8AC3E}">
        <p14:creationId xmlns:p14="http://schemas.microsoft.com/office/powerpoint/2010/main" val="3725685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nSpc>
                <a:spcPct val="150000"/>
              </a:lnSpc>
              <a:spcBef>
                <a:spcPts val="0"/>
              </a:spcBef>
              <a:spcAft>
                <a:spcPts val="0"/>
              </a:spcAft>
              <a:buFont typeface="+mj-lt"/>
              <a:buAutoNum type="arabicPeriod"/>
            </a:pPr>
            <a:r>
              <a:rPr lang="en-US" kern="0">
                <a:latin typeface="Aptos" panose="020B0004020202020204" pitchFamily="34" charset="0"/>
                <a:ea typeface="Times New Roman" panose="02020603050405020304" pitchFamily="18" charset="0"/>
                <a:cs typeface="Times New Roman" panose="02020603050405020304" pitchFamily="18" charset="0"/>
              </a:rPr>
              <a:t>How do we learn to interact with students, parents and teachers from different cultures? By working towards cultural competence</a:t>
            </a:r>
          </a:p>
          <a:p>
            <a:pPr marL="342900" indent="-342900">
              <a:lnSpc>
                <a:spcPct val="150000"/>
              </a:lnSpc>
              <a:spcBef>
                <a:spcPts val="0"/>
              </a:spcBef>
              <a:spcAft>
                <a:spcPts val="0"/>
              </a:spcAft>
              <a:buFont typeface="+mj-lt"/>
              <a:buAutoNum type="arabicPeriod"/>
            </a:pPr>
            <a:endParaRPr lang="en-US" kern="0">
              <a:latin typeface="Aptos" panose="020B0004020202020204" pitchFamily="34" charset="0"/>
              <a:ea typeface="Times New Roman" panose="02020603050405020304" pitchFamily="18" charset="0"/>
              <a:cs typeface="Times New Roman" panose="02020603050405020304" pitchFamily="18" charset="0"/>
            </a:endParaRPr>
          </a:p>
          <a:p>
            <a:pPr marL="342900" indent="-342900">
              <a:lnSpc>
                <a:spcPct val="150000"/>
              </a:lnSpc>
              <a:spcBef>
                <a:spcPts val="0"/>
              </a:spcBef>
              <a:spcAft>
                <a:spcPts val="0"/>
              </a:spcAft>
              <a:buFont typeface="+mj-lt"/>
              <a:buAutoNum type="arabicPeriod"/>
            </a:pPr>
            <a:r>
              <a:rPr lang="en-US" kern="0">
                <a:latin typeface="Aptos" panose="020B0004020202020204" pitchFamily="34" charset="0"/>
                <a:ea typeface="Times New Roman" panose="02020603050405020304" pitchFamily="18" charset="0"/>
                <a:cs typeface="Times New Roman" panose="02020603050405020304" pitchFamily="18" charset="0"/>
              </a:rPr>
              <a:t>Cultural Competence is …</a:t>
            </a:r>
          </a:p>
          <a:p>
            <a:pPr marL="342900" indent="-342900">
              <a:lnSpc>
                <a:spcPct val="150000"/>
              </a:lnSpc>
              <a:spcBef>
                <a:spcPts val="0"/>
              </a:spcBef>
              <a:spcAft>
                <a:spcPts val="0"/>
              </a:spcAft>
              <a:buFont typeface="+mj-lt"/>
              <a:buAutoNum type="arabicPeriod"/>
            </a:pPr>
            <a:endParaRPr lang="en-US" kern="0">
              <a:latin typeface="Aptos" panose="020B0004020202020204" pitchFamily="34" charset="0"/>
              <a:ea typeface="Times New Roman" panose="02020603050405020304" pitchFamily="18" charset="0"/>
              <a:cs typeface="Times New Roman" panose="02020603050405020304" pitchFamily="18" charset="0"/>
            </a:endParaRPr>
          </a:p>
          <a:p>
            <a:pPr marL="342900" indent="-342900">
              <a:lnSpc>
                <a:spcPct val="150000"/>
              </a:lnSpc>
              <a:spcBef>
                <a:spcPts val="0"/>
              </a:spcBef>
              <a:spcAft>
                <a:spcPts val="0"/>
              </a:spcAft>
              <a:buFont typeface="+mj-lt"/>
              <a:buAutoNum type="arabicPeriod"/>
            </a:pPr>
            <a:r>
              <a:rPr lang="en-US" kern="0">
                <a:latin typeface="Aptos" panose="020B0004020202020204" pitchFamily="34" charset="0"/>
                <a:ea typeface="Times New Roman" panose="02020603050405020304" pitchFamily="18" charset="0"/>
                <a:cs typeface="Times New Roman" panose="02020603050405020304" pitchFamily="18" charset="0"/>
              </a:rPr>
              <a:t>Culture Competence is not about changing others to be more like you.</a:t>
            </a:r>
          </a:p>
          <a:p>
            <a:pPr marL="342900" indent="-342900">
              <a:lnSpc>
                <a:spcPct val="150000"/>
              </a:lnSpc>
              <a:spcBef>
                <a:spcPts val="0"/>
              </a:spcBef>
              <a:spcAft>
                <a:spcPts val="0"/>
              </a:spcAft>
              <a:buFont typeface="+mj-lt"/>
              <a:buAutoNum type="arabicPeriod"/>
            </a:pPr>
            <a:endParaRPr lang="en-US" sz="1400" kern="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50000"/>
              </a:lnSpc>
              <a:spcBef>
                <a:spcPts val="0"/>
              </a:spcBef>
              <a:spcAft>
                <a:spcPts val="0"/>
              </a:spcAft>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It involves exploring and honoring your own culture while learning about and honoring other people’s cultures. </a:t>
            </a:r>
          </a:p>
          <a:p>
            <a:pPr marL="342900" indent="-342900">
              <a:lnSpc>
                <a:spcPct val="150000"/>
              </a:lnSpc>
              <a:spcBef>
                <a:spcPts val="0"/>
              </a:spcBef>
              <a:spcAft>
                <a:spcPts val="0"/>
              </a:spcAft>
              <a:buFont typeface="+mj-lt"/>
              <a:buAutoNum type="arabicPeriod"/>
            </a:pPr>
            <a:endParaRPr lang="en-US" kern="100">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Developing cultural competence allows better engagement between parents, families and schools</a:t>
            </a:r>
          </a:p>
          <a:p>
            <a:pPr marL="342900" marR="0" lvl="0" indent="-342900">
              <a:lnSpc>
                <a:spcPct val="150000"/>
              </a:lnSpc>
              <a:spcBef>
                <a:spcPts val="0"/>
              </a:spcBef>
              <a:spcAft>
                <a:spcPts val="0"/>
              </a:spcAft>
              <a:buFont typeface="+mj-lt"/>
              <a:buAutoNum type="arabicPeriod"/>
            </a:pPr>
            <a:endParaRPr lang="en-US" kern="100">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And it allows for parents, families and educators to value and respect each other</a:t>
            </a:r>
          </a:p>
          <a:p>
            <a:pPr marL="342900" marR="0" lvl="0" indent="-342900">
              <a:lnSpc>
                <a:spcPct val="150000"/>
              </a:lnSpc>
              <a:spcBef>
                <a:spcPts val="0"/>
              </a:spcBef>
              <a:spcAft>
                <a:spcPts val="0"/>
              </a:spcAft>
              <a:buFont typeface="+mj-lt"/>
              <a:buAutoNum type="arabicPeriod"/>
            </a:pPr>
            <a:endParaRPr lang="en-US"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50000"/>
              </a:lnSpc>
              <a:spcBef>
                <a:spcPts val="0"/>
              </a:spcBef>
              <a:spcAft>
                <a:spcPts val="0"/>
              </a:spcAft>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How do you develop knowledge and experience to become culturally competent? Let’s take a look at steps in the process to developing cultural competency.</a:t>
            </a: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13</a:t>
            </a:fld>
            <a:endParaRPr lang="en-US"/>
          </a:p>
        </p:txBody>
      </p:sp>
    </p:spTree>
    <p:extLst>
      <p:ext uri="{BB962C8B-B14F-4D97-AF65-F5344CB8AC3E}">
        <p14:creationId xmlns:p14="http://schemas.microsoft.com/office/powerpoint/2010/main" val="4036097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Starts with cultural awareness – familiarizing yourself with social norms, understanding culture’s role in personal identities, daily life, mental and physical health of different groups of people</a:t>
            </a:r>
          </a:p>
          <a:p>
            <a:endParaRPr lang="en-US"/>
          </a:p>
          <a:p>
            <a:r>
              <a:rPr lang="en-US"/>
              <a:t>It’s Seeking meaningful opportunities to participate in activities that expose you to interactions with different cultures</a:t>
            </a:r>
          </a:p>
          <a:p>
            <a:endParaRPr lang="en-US"/>
          </a:p>
          <a:p>
            <a:r>
              <a:rPr lang="en-US"/>
              <a:t>Being culturally aware results in more cultural connections and less cultural conflict</a:t>
            </a:r>
          </a:p>
          <a:p>
            <a:endParaRPr lang="en-US"/>
          </a:p>
          <a:p>
            <a:r>
              <a:rPr lang="en-US"/>
              <a:t>Developing cultural awareness is the first step in becoming proficient in working well with people from a variety of cultures </a:t>
            </a: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14</a:t>
            </a:fld>
            <a:endParaRPr lang="en-US"/>
          </a:p>
        </p:txBody>
      </p:sp>
    </p:spTree>
    <p:extLst>
      <p:ext uri="{BB962C8B-B14F-4D97-AF65-F5344CB8AC3E}">
        <p14:creationId xmlns:p14="http://schemas.microsoft.com/office/powerpoint/2010/main" val="2367898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2518410"/>
          </a:xfrm>
        </p:spPr>
        <p:txBody>
          <a:bodyPr/>
          <a:lstStyle/>
          <a:p>
            <a:pPr lvl="0">
              <a:lnSpc>
                <a:spcPct val="150000"/>
              </a:lnSpc>
              <a:spcBef>
                <a:spcPts val="0"/>
              </a:spcBef>
              <a:spcAft>
                <a:spcPts val="0"/>
              </a:spcAft>
            </a:pPr>
            <a:r>
              <a:rPr lang="en-US">
                <a:latin typeface="Calibri" panose="020F0502020204030204" pitchFamily="34" charset="0"/>
                <a:ea typeface="Geneva"/>
                <a:cs typeface="Times New Roman" panose="02020603050405020304" pitchFamily="18" charset="0"/>
              </a:rPr>
              <a:t>Cultural Knowledge </a:t>
            </a:r>
          </a:p>
          <a:p>
            <a:pPr marL="285750" lvl="0" indent="-285750">
              <a:lnSpc>
                <a:spcPct val="150000"/>
              </a:lnSpc>
              <a:spcBef>
                <a:spcPts val="0"/>
              </a:spcBef>
              <a:spcAft>
                <a:spcPts val="0"/>
              </a:spcAft>
              <a:buFont typeface="Arial" panose="020B0604020202020204" pitchFamily="34" charset="0"/>
              <a:buChar char="•"/>
            </a:pPr>
            <a:r>
              <a:rPr lang="en-US">
                <a:ea typeface="Geneva"/>
                <a:cs typeface="Times New Roman" panose="02020603050405020304" pitchFamily="18" charset="0"/>
              </a:rPr>
              <a:t>It is the desire and effort to learn more about different cultures. </a:t>
            </a:r>
          </a:p>
          <a:p>
            <a:pPr marL="285750" lvl="0" indent="-285750">
              <a:lnSpc>
                <a:spcPct val="150000"/>
              </a:lnSpc>
              <a:spcBef>
                <a:spcPts val="0"/>
              </a:spcBef>
              <a:spcAft>
                <a:spcPts val="0"/>
              </a:spcAft>
              <a:buFont typeface="Arial" panose="020B0604020202020204" pitchFamily="34" charset="0"/>
              <a:buChar char="•"/>
            </a:pPr>
            <a:r>
              <a:rPr lang="en-US">
                <a:ea typeface="Geneva"/>
                <a:cs typeface="Times New Roman" panose="02020603050405020304" pitchFamily="18" charset="0"/>
              </a:rPr>
              <a:t>It’s learning about the differences and similarities between cultures</a:t>
            </a:r>
            <a:endParaRPr lang="en-US" kern="100">
              <a:ea typeface="Geneva"/>
              <a:cs typeface="Times New Roman" panose="02020603050405020304" pitchFamily="18" charset="0"/>
            </a:endParaRPr>
          </a:p>
          <a:p>
            <a:pPr marL="285750" lvl="0" indent="-285750">
              <a:lnSpc>
                <a:spcPct val="150000"/>
              </a:lnSpc>
              <a:spcBef>
                <a:spcPts val="0"/>
              </a:spcBef>
              <a:spcAft>
                <a:spcPts val="0"/>
              </a:spcAft>
              <a:buFont typeface="Arial" panose="020B0604020202020204" pitchFamily="34" charset="0"/>
              <a:buChar char="•"/>
            </a:pPr>
            <a:r>
              <a:rPr lang="en-US" kern="100">
                <a:ea typeface="Aptos" panose="020B0004020202020204" pitchFamily="34" charset="0"/>
                <a:cs typeface="Times New Roman" panose="02020603050405020304" pitchFamily="18" charset="0"/>
              </a:rPr>
              <a:t>It’s seeking opportunities to interact with other cultures and not being fearful of the new experiences</a:t>
            </a:r>
          </a:p>
          <a:p>
            <a:pPr marL="285750" lvl="0" indent="-285750">
              <a:lnSpc>
                <a:spcPct val="150000"/>
              </a:lnSpc>
              <a:spcBef>
                <a:spcPts val="0"/>
              </a:spcBef>
              <a:spcAft>
                <a:spcPts val="0"/>
              </a:spcAft>
              <a:buFont typeface="Arial" panose="020B0604020202020204" pitchFamily="34" charset="0"/>
              <a:buChar char="•"/>
            </a:pPr>
            <a:r>
              <a:rPr lang="en-US" kern="100">
                <a:ea typeface="Aptos" panose="020B0004020202020204" pitchFamily="34" charset="0"/>
                <a:cs typeface="Times New Roman" panose="02020603050405020304" pitchFamily="18" charset="0"/>
              </a:rPr>
              <a:t>It requires you to understand your own culture and your personal biases</a:t>
            </a: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15</a:t>
            </a:fld>
            <a:endParaRPr lang="en-US"/>
          </a:p>
        </p:txBody>
      </p:sp>
    </p:spTree>
    <p:extLst>
      <p:ext uri="{BB962C8B-B14F-4D97-AF65-F5344CB8AC3E}">
        <p14:creationId xmlns:p14="http://schemas.microsoft.com/office/powerpoint/2010/main" val="1281621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Bef>
                <a:spcPts val="0"/>
              </a:spcBef>
              <a:spcAft>
                <a:spcPts val="0"/>
              </a:spcAft>
              <a:buFont typeface="+mj-lt"/>
              <a:buAutoNum type="arabicPeriod"/>
            </a:pPr>
            <a:r>
              <a:rPr lang="en-US" kern="100">
                <a:ea typeface="Aptos" panose="020B0004020202020204" pitchFamily="34" charset="0"/>
                <a:cs typeface="Times New Roman" panose="02020603050405020304" pitchFamily="18" charset="0"/>
              </a:rPr>
              <a:t>The final step on your journey to cultural competence is developing cultural sensitivity</a:t>
            </a:r>
          </a:p>
          <a:p>
            <a:pPr marR="0" lvl="0">
              <a:lnSpc>
                <a:spcPct val="107000"/>
              </a:lnSpc>
              <a:spcBef>
                <a:spcPts val="0"/>
              </a:spcBef>
              <a:spcAft>
                <a:spcPts val="0"/>
              </a:spcAft>
            </a:pPr>
            <a:endParaRPr lang="en-US" kern="100">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Cultural sensitivity is recognizing differences and similarities but not assigning a value to those difference or similarities – such as this behavior is appropriate or inappropriate</a:t>
            </a:r>
          </a:p>
          <a:p>
            <a:pPr marL="342900" marR="0" lvl="0" indent="-342900">
              <a:lnSpc>
                <a:spcPct val="107000"/>
              </a:lnSpc>
              <a:spcBef>
                <a:spcPts val="0"/>
              </a:spcBef>
              <a:spcAft>
                <a:spcPts val="0"/>
              </a:spcAft>
              <a:buFont typeface="+mj-lt"/>
              <a:buAutoNum type="arabicPeriod"/>
            </a:pPr>
            <a:endParaRPr lang="en-US" kern="100">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spcBef>
                <a:spcPts val="0"/>
              </a:spcBef>
              <a:spcAft>
                <a:spcPts val="0"/>
              </a:spcAft>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Or this is not a good ideal family structure, or not a bad family structure</a:t>
            </a:r>
          </a:p>
          <a:p>
            <a:pPr marL="800100" lvl="1" indent="-342900">
              <a:lnSpc>
                <a:spcPct val="107000"/>
              </a:lnSpc>
              <a:spcBef>
                <a:spcPts val="0"/>
              </a:spcBef>
              <a:spcAft>
                <a:spcPts val="0"/>
              </a:spcAft>
              <a:buFont typeface="+mj-lt"/>
              <a:buAutoNum type="arabicPeriod"/>
            </a:pPr>
            <a:endParaRPr lang="en-US" kern="100">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spcBef>
                <a:spcPts val="0"/>
              </a:spcBef>
              <a:spcAft>
                <a:spcPts val="0"/>
              </a:spcAft>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Or this person belongs to the other group, but they speak the right language – our language. Which is good. </a:t>
            </a: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16</a:t>
            </a:fld>
            <a:endParaRPr lang="en-US"/>
          </a:p>
        </p:txBody>
      </p:sp>
    </p:spTree>
    <p:extLst>
      <p:ext uri="{BB962C8B-B14F-4D97-AF65-F5344CB8AC3E}">
        <p14:creationId xmlns:p14="http://schemas.microsoft.com/office/powerpoint/2010/main" val="479633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a:t>Once you traveled through these steps, you have developed some cultural competency, but it’s </a:t>
            </a:r>
            <a:r>
              <a:rPr lang="en-US" kern="0">
                <a:latin typeface="Aptos" panose="020B0004020202020204" pitchFamily="34" charset="0"/>
                <a:ea typeface="Times New Roman" panose="02020603050405020304" pitchFamily="18" charset="0"/>
                <a:cs typeface="Times New Roman" panose="02020603050405020304" pitchFamily="18" charset="0"/>
              </a:rPr>
              <a:t>not something that you master once and then forget about it. </a:t>
            </a:r>
          </a:p>
          <a:p>
            <a:pPr>
              <a:lnSpc>
                <a:spcPct val="150000"/>
              </a:lnSpc>
            </a:pPr>
            <a:endParaRPr lang="en-US" kern="0">
              <a:latin typeface="Aptos" panose="020B0004020202020204" pitchFamily="34" charset="0"/>
              <a:ea typeface="Times New Roman" panose="02020603050405020304" pitchFamily="18" charset="0"/>
              <a:cs typeface="Times New Roman" panose="02020603050405020304" pitchFamily="18" charset="0"/>
            </a:endParaRPr>
          </a:p>
          <a:p>
            <a:pPr>
              <a:lnSpc>
                <a:spcPct val="150000"/>
              </a:lnSpc>
            </a:pPr>
            <a:r>
              <a:rPr lang="en-US" kern="0">
                <a:latin typeface="Aptos" panose="020B0004020202020204" pitchFamily="34" charset="0"/>
                <a:ea typeface="Times New Roman" panose="02020603050405020304" pitchFamily="18" charset="0"/>
                <a:cs typeface="Times New Roman" panose="02020603050405020304" pitchFamily="18" charset="0"/>
              </a:rPr>
              <a:t>Because you are culturally competent with one group does not mean that you are competent with another</a:t>
            </a:r>
          </a:p>
          <a:p>
            <a:pPr>
              <a:lnSpc>
                <a:spcPct val="150000"/>
              </a:lnSpc>
              <a:spcBef>
                <a:spcPts val="0"/>
              </a:spcBef>
              <a:spcAft>
                <a:spcPts val="0"/>
              </a:spcAft>
            </a:pPr>
            <a:endParaRPr lang="en-US" kern="100">
              <a:latin typeface="Aptos" panose="020B0004020202020204" pitchFamily="34" charset="0"/>
              <a:ea typeface="Times New Roman" panose="02020603050405020304" pitchFamily="18" charset="0"/>
              <a:cs typeface="Times New Roman" panose="02020603050405020304" pitchFamily="18" charset="0"/>
            </a:endParaRPr>
          </a:p>
          <a:p>
            <a:pPr>
              <a:lnSpc>
                <a:spcPct val="150000"/>
              </a:lnSpc>
              <a:spcBef>
                <a:spcPts val="0"/>
              </a:spcBef>
              <a:spcAft>
                <a:spcPts val="0"/>
              </a:spcAft>
            </a:pPr>
            <a:r>
              <a:rPr lang="en-US">
                <a:solidFill>
                  <a:srgbClr val="1F212E"/>
                </a:solidFill>
                <a:latin typeface="Nunito Sans" pitchFamily="2" charset="0"/>
              </a:rPr>
              <a:t>Developing cultural competency is never ending. It is built on increases in knowledge and skill development</a:t>
            </a:r>
            <a:endParaRPr lang="en-US" kern="100">
              <a:latin typeface="Aptos" panose="020B0004020202020204" pitchFamily="34" charset="0"/>
              <a:ea typeface="Aptos" panose="020B0004020202020204" pitchFamily="34" charset="0"/>
              <a:cs typeface="Times New Roman" panose="02020603050405020304" pitchFamily="18" charset="0"/>
            </a:endParaRPr>
          </a:p>
          <a:p>
            <a:pPr>
              <a:lnSpc>
                <a:spcPct val="150000"/>
              </a:lnSpc>
              <a:spcBef>
                <a:spcPts val="0"/>
              </a:spcBef>
              <a:spcAft>
                <a:spcPts val="0"/>
              </a:spcAft>
            </a:pPr>
            <a:endParaRPr lang="en-US" kern="100">
              <a:latin typeface="Aptos" panose="020B0004020202020204" pitchFamily="34" charset="0"/>
              <a:ea typeface="Times New Roman" panose="02020603050405020304" pitchFamily="18" charset="0"/>
              <a:cs typeface="Times New Roman" panose="02020603050405020304" pitchFamily="18" charset="0"/>
            </a:endParaRPr>
          </a:p>
          <a:p>
            <a:pPr>
              <a:lnSpc>
                <a:spcPct val="150000"/>
              </a:lnSpc>
              <a:spcBef>
                <a:spcPts val="0"/>
              </a:spcBef>
              <a:spcAft>
                <a:spcPts val="0"/>
              </a:spcAft>
            </a:pPr>
            <a:r>
              <a:rPr lang="en-US" kern="0">
                <a:latin typeface="Aptos" panose="020B0004020202020204" pitchFamily="34" charset="0"/>
                <a:ea typeface="Times New Roman" panose="02020603050405020304" pitchFamily="18" charset="0"/>
                <a:cs typeface="Times New Roman" panose="02020603050405020304" pitchFamily="18" charset="0"/>
              </a:rPr>
              <a:t>Developing the ability to be culturally competent and responsive is a life-time journey</a:t>
            </a: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17</a:t>
            </a:fld>
            <a:endParaRPr lang="en-US"/>
          </a:p>
        </p:txBody>
      </p:sp>
    </p:spTree>
    <p:extLst>
      <p:ext uri="{BB962C8B-B14F-4D97-AF65-F5344CB8AC3E}">
        <p14:creationId xmlns:p14="http://schemas.microsoft.com/office/powerpoint/2010/main" val="2767789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E9D67-22FE-5C56-BBEF-174D0415E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C96870-8DBA-0A41-AD77-110C624E52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CD76B-505B-D41A-E000-D1ADD6C8AF48}"/>
              </a:ext>
            </a:extLst>
          </p:cNvPr>
          <p:cNvSpPr>
            <a:spLocks noGrp="1"/>
          </p:cNvSpPr>
          <p:nvPr>
            <p:ph type="body" idx="1"/>
          </p:nvPr>
        </p:nvSpPr>
        <p:spPr/>
        <p:txBody>
          <a:bodyPr/>
          <a:lstStyle/>
          <a:p>
            <a:pPr marL="0" indent="0">
              <a:buNone/>
            </a:pPr>
            <a:r>
              <a:rPr lang="en-US" sz="1200"/>
              <a:t>Breakout Room</a:t>
            </a:r>
          </a:p>
          <a:p>
            <a:pPr marL="0" indent="0">
              <a:buNone/>
            </a:pPr>
            <a:r>
              <a:rPr lang="en-US" sz="1200"/>
              <a:t>We approach circumstances with a unique lens associated with our identities. </a:t>
            </a:r>
          </a:p>
          <a:p>
            <a:endParaRPr lang="en-US"/>
          </a:p>
        </p:txBody>
      </p:sp>
      <p:sp>
        <p:nvSpPr>
          <p:cNvPr id="4" name="Slide Number Placeholder 3">
            <a:extLst>
              <a:ext uri="{FF2B5EF4-FFF2-40B4-BE49-F238E27FC236}">
                <a16:creationId xmlns:a16="http://schemas.microsoft.com/office/drawing/2014/main" id="{4F55D3D7-55B5-1E34-8F8A-ED6A8EA78313}"/>
              </a:ext>
            </a:extLst>
          </p:cNvPr>
          <p:cNvSpPr>
            <a:spLocks noGrp="1"/>
          </p:cNvSpPr>
          <p:nvPr>
            <p:ph type="sldNum" sz="quarter" idx="5"/>
          </p:nvPr>
        </p:nvSpPr>
        <p:spPr/>
        <p:txBody>
          <a:bodyPr/>
          <a:lstStyle/>
          <a:p>
            <a:pPr>
              <a:defRPr/>
            </a:pPr>
            <a:fld id="{CFE6EDC6-DD80-2D48-A9E8-763FB51E6E0C}" type="slidenum">
              <a:rPr lang="en-US" smtClean="0"/>
              <a:pPr>
                <a:defRPr/>
              </a:pPr>
              <a:t>18</a:t>
            </a:fld>
            <a:endParaRPr lang="en-US"/>
          </a:p>
        </p:txBody>
      </p:sp>
    </p:spTree>
    <p:extLst>
      <p:ext uri="{BB962C8B-B14F-4D97-AF65-F5344CB8AC3E}">
        <p14:creationId xmlns:p14="http://schemas.microsoft.com/office/powerpoint/2010/main" val="1451938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496DB-176B-9195-288E-FECDAD08B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263EF-1DBF-0BCC-B0DF-8ED2EC8C60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B92EFA-A8E0-0E91-182F-C1765ED6EE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36FF09-41DC-86A7-DC67-2FAAB24DEED3}"/>
              </a:ext>
            </a:extLst>
          </p:cNvPr>
          <p:cNvSpPr>
            <a:spLocks noGrp="1"/>
          </p:cNvSpPr>
          <p:nvPr>
            <p:ph type="sldNum" sz="quarter" idx="5"/>
          </p:nvPr>
        </p:nvSpPr>
        <p:spPr/>
        <p:txBody>
          <a:bodyPr/>
          <a:lstStyle/>
          <a:p>
            <a:pPr>
              <a:defRPr/>
            </a:pPr>
            <a:fld id="{CFE6EDC6-DD80-2D48-A9E8-763FB51E6E0C}" type="slidenum">
              <a:rPr lang="en-US" smtClean="0"/>
              <a:pPr>
                <a:defRPr/>
              </a:pPr>
              <a:t>19</a:t>
            </a:fld>
            <a:endParaRPr lang="en-US"/>
          </a:p>
        </p:txBody>
      </p:sp>
    </p:spTree>
    <p:extLst>
      <p:ext uri="{BB962C8B-B14F-4D97-AF65-F5344CB8AC3E}">
        <p14:creationId xmlns:p14="http://schemas.microsoft.com/office/powerpoint/2010/main" val="3122361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Equity in Culture.  Read slide</a:t>
            </a:r>
          </a:p>
          <a:p>
            <a:endParaRPr lang="en-US"/>
          </a:p>
          <a:p>
            <a:pPr marL="171450" indent="-171450">
              <a:lnSpc>
                <a:spcPct val="150000"/>
              </a:lnSpc>
              <a:buFont typeface="Arial" panose="020B0604020202020204" pitchFamily="34" charset="0"/>
              <a:buChar char="•"/>
            </a:pPr>
            <a:r>
              <a:rPr lang="en-US">
                <a:solidFill>
                  <a:srgbClr val="464646"/>
                </a:solidFill>
                <a:latin typeface="Open Sans" panose="020B0606030504020204" pitchFamily="34" charset="0"/>
              </a:rPr>
              <a:t>Equality is providing the same for everyone, Equity recognizes and acknowledges that we do not all start from the same place and may need adjustments to create balance. </a:t>
            </a:r>
          </a:p>
          <a:p>
            <a:pPr marL="171450" indent="-171450">
              <a:lnSpc>
                <a:spcPct val="150000"/>
              </a:lnSpc>
              <a:buFont typeface="Arial" panose="020B0604020202020204" pitchFamily="34" charset="0"/>
              <a:buChar char="•"/>
            </a:pPr>
            <a:endParaRPr lang="en-US">
              <a:solidFill>
                <a:srgbClr val="464646"/>
              </a:solidFill>
              <a:latin typeface="Open Sans" panose="020B0606030504020204" pitchFamily="34" charset="0"/>
            </a:endParaRPr>
          </a:p>
          <a:p>
            <a:pPr marL="171450" indent="-171450">
              <a:lnSpc>
                <a:spcPct val="150000"/>
              </a:lnSpc>
              <a:buFont typeface="Arial" panose="020B0604020202020204" pitchFamily="34" charset="0"/>
              <a:buChar char="•"/>
            </a:pPr>
            <a:r>
              <a:rPr lang="en-US">
                <a:solidFill>
                  <a:srgbClr val="464646"/>
                </a:solidFill>
                <a:latin typeface="Open Sans" panose="020B0606030504020204" pitchFamily="34" charset="0"/>
              </a:rPr>
              <a:t>Cultural Equity is valuing all cultures where one is not valued more than another or considered better than another. </a:t>
            </a:r>
          </a:p>
          <a:p>
            <a:pPr marL="171450" indent="-171450">
              <a:lnSpc>
                <a:spcPct val="150000"/>
              </a:lnSpc>
              <a:buFont typeface="Arial" panose="020B0604020202020204" pitchFamily="34" charset="0"/>
              <a:buChar char="•"/>
            </a:pPr>
            <a:endParaRPr lang="en-US">
              <a:solidFill>
                <a:srgbClr val="464646"/>
              </a:solidFill>
              <a:latin typeface="Open Sans" panose="020B0606030504020204" pitchFamily="34" charset="0"/>
            </a:endParaRPr>
          </a:p>
          <a:p>
            <a:pPr marL="171450" indent="-171450">
              <a:lnSpc>
                <a:spcPct val="150000"/>
              </a:lnSpc>
              <a:buFont typeface="Arial" panose="020B0604020202020204" pitchFamily="34" charset="0"/>
              <a:buChar char="•"/>
            </a:pPr>
            <a:r>
              <a:rPr lang="en-US">
                <a:solidFill>
                  <a:srgbClr val="464646"/>
                </a:solidFill>
                <a:latin typeface="Open Sans" panose="020B0606030504020204" pitchFamily="34" charset="0"/>
              </a:rPr>
              <a:t>No culture should be considered the dominate or preferred culture</a:t>
            </a:r>
          </a:p>
          <a:p>
            <a:pPr marL="171450" indent="-171450">
              <a:lnSpc>
                <a:spcPct val="150000"/>
              </a:lnSpc>
              <a:buFont typeface="Arial" panose="020B0604020202020204" pitchFamily="34" charset="0"/>
              <a:buChar char="•"/>
            </a:pPr>
            <a:endParaRPr lang="en-US">
              <a:solidFill>
                <a:srgbClr val="464646"/>
              </a:solidFill>
              <a:latin typeface="Open Sans" panose="020B0606030504020204" pitchFamily="34" charset="0"/>
            </a:endParaRPr>
          </a:p>
          <a:p>
            <a:pPr marL="171450" indent="-171450">
              <a:lnSpc>
                <a:spcPct val="150000"/>
              </a:lnSpc>
              <a:buFont typeface="Arial" panose="020B0604020202020204" pitchFamily="34" charset="0"/>
              <a:buChar char="•"/>
            </a:pPr>
            <a:r>
              <a:rPr lang="en-US">
                <a:solidFill>
                  <a:srgbClr val="464646"/>
                </a:solidFill>
                <a:latin typeface="Open Sans" panose="020B0606030504020204" pitchFamily="34" charset="0"/>
              </a:rPr>
              <a:t>Creating Equity is creating an environment where all cultures can thrive</a:t>
            </a:r>
            <a:endParaRPr lang="en-US"/>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20</a:t>
            </a:fld>
            <a:endParaRPr lang="en-US"/>
          </a:p>
        </p:txBody>
      </p:sp>
    </p:spTree>
    <p:extLst>
      <p:ext uri="{BB962C8B-B14F-4D97-AF65-F5344CB8AC3E}">
        <p14:creationId xmlns:p14="http://schemas.microsoft.com/office/powerpoint/2010/main" val="2968935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latin typeface="Aptos" panose="020B0004020202020204" pitchFamily="34" charset="0"/>
              </a:rPr>
              <a:t>We work with schools, parent and families to create a positive way to resolve conflict by creating conditions for constructive 	dialogue and collaborative decision-making</a:t>
            </a:r>
          </a:p>
          <a:p>
            <a:pPr marL="228600" indent="-228600">
              <a:buAutoNum type="arabicPeriod" startAt="3"/>
            </a:pPr>
            <a:endParaRPr lang="en-US" dirty="0">
              <a:latin typeface="Aptos" panose="020B0004020202020204" pitchFamily="34" charset="0"/>
            </a:endParaRPr>
          </a:p>
          <a:p>
            <a:r>
              <a:rPr lang="en-US" dirty="0">
                <a:latin typeface="Aptos" panose="020B0004020202020204" pitchFamily="34" charset="0"/>
              </a:rPr>
              <a:t>2. Process is built on respect and self-determination to nurture the family and school relationship.</a:t>
            </a:r>
          </a:p>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2</a:t>
            </a:fld>
            <a:endParaRPr lang="en-US"/>
          </a:p>
        </p:txBody>
      </p:sp>
    </p:spTree>
    <p:extLst>
      <p:ext uri="{BB962C8B-B14F-4D97-AF65-F5344CB8AC3E}">
        <p14:creationId xmlns:p14="http://schemas.microsoft.com/office/powerpoint/2010/main" val="1822121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Read slide</a:t>
            </a:r>
          </a:p>
          <a:p>
            <a:endParaRPr lang="en-US"/>
          </a:p>
          <a:p>
            <a:pPr marL="171450" indent="-171450">
              <a:lnSpc>
                <a:spcPct val="150000"/>
              </a:lnSpc>
              <a:buFont typeface="Arial" panose="020B0604020202020204" pitchFamily="34" charset="0"/>
              <a:buChar char="•"/>
            </a:pPr>
            <a:r>
              <a:rPr lang="en-US"/>
              <a:t>Cultural inclusion is incorporating the values and needs of individuals from diverse cultures into an environment for engagement and collaboration.</a:t>
            </a:r>
          </a:p>
          <a:p>
            <a:pPr>
              <a:lnSpc>
                <a:spcPct val="150000"/>
              </a:lnSpc>
            </a:pPr>
            <a:endParaRPr lang="en-US"/>
          </a:p>
          <a:p>
            <a:pPr marL="171450" indent="-171450">
              <a:lnSpc>
                <a:spcPct val="150000"/>
              </a:lnSpc>
              <a:buFont typeface="Arial" panose="020B0604020202020204" pitchFamily="34" charset="0"/>
              <a:buChar char="•"/>
            </a:pPr>
            <a:r>
              <a:rPr lang="en-US"/>
              <a:t>It’s creating an environment where all cultures feel welcomed and their input valued.</a:t>
            </a: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21</a:t>
            </a:fld>
            <a:endParaRPr lang="en-US"/>
          </a:p>
        </p:txBody>
      </p:sp>
    </p:spTree>
    <p:extLst>
      <p:ext uri="{BB962C8B-B14F-4D97-AF65-F5344CB8AC3E}">
        <p14:creationId xmlns:p14="http://schemas.microsoft.com/office/powerpoint/2010/main" val="3067947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Bef>
                <a:spcPts val="0"/>
              </a:spcBef>
              <a:spcAft>
                <a:spcPts val="800"/>
              </a:spcAft>
              <a:buFont typeface="Arial" panose="020B0604020202020204" pitchFamily="34" charset="0"/>
              <a:buChar char="•"/>
            </a:pPr>
            <a:r>
              <a:rPr lang="en-US" kern="100">
                <a:solidFill>
                  <a:srgbClr val="3B444F"/>
                </a:solidFill>
                <a:latin typeface="Aptos" panose="020B0004020202020204" pitchFamily="34" charset="0"/>
                <a:ea typeface="Aptos" panose="020B0004020202020204" pitchFamily="34" charset="0"/>
                <a:cs typeface="Times New Roman" panose="02020603050405020304" pitchFamily="18" charset="0"/>
              </a:rPr>
              <a:t>In developing Cultural Competence, be aware of developing stereotypes</a:t>
            </a:r>
          </a:p>
          <a:p>
            <a:pPr marL="171450" indent="-171450">
              <a:lnSpc>
                <a:spcPct val="107000"/>
              </a:lnSpc>
              <a:spcBef>
                <a:spcPts val="0"/>
              </a:spcBef>
              <a:spcAft>
                <a:spcPts val="800"/>
              </a:spcAft>
              <a:buFont typeface="Arial" panose="020B0604020202020204" pitchFamily="34" charset="0"/>
              <a:buChar char="•"/>
            </a:pPr>
            <a:r>
              <a:rPr lang="en-US" kern="100">
                <a:solidFill>
                  <a:srgbClr val="3B444F"/>
                </a:solidFill>
                <a:latin typeface="Aptos" panose="020B0004020202020204" pitchFamily="34" charset="0"/>
                <a:ea typeface="Aptos" panose="020B0004020202020204" pitchFamily="34" charset="0"/>
                <a:cs typeface="Times New Roman" panose="02020603050405020304" pitchFamily="18" charset="0"/>
              </a:rPr>
              <a:t>Stereotypes can, and often do, lead to prejudice and intentional or unintentional discrimination. They </a:t>
            </a:r>
            <a:r>
              <a:rPr lang="en-US" b="1" kern="100">
                <a:solidFill>
                  <a:srgbClr val="3B444F"/>
                </a:solidFill>
                <a:latin typeface="Aptos" panose="020B0004020202020204" pitchFamily="34" charset="0"/>
                <a:ea typeface="Aptos" panose="020B0004020202020204" pitchFamily="34" charset="0"/>
                <a:cs typeface="Times New Roman" panose="02020603050405020304" pitchFamily="18" charset="0"/>
              </a:rPr>
              <a:t>tend to lead to negative ideas and negative assumptions</a:t>
            </a:r>
            <a:endParaRPr lang="en-US" kern="100">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Bef>
                <a:spcPts val="0"/>
              </a:spcBef>
              <a:spcAft>
                <a:spcPts val="800"/>
              </a:spcAft>
              <a:buFont typeface="Arial" panose="020B0604020202020204" pitchFamily="34" charset="0"/>
              <a:buChar char="•"/>
            </a:pPr>
            <a:endParaRPr lang="en-US" kern="100">
              <a:solidFill>
                <a:srgbClr val="040C28"/>
              </a:solidFill>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Bef>
                <a:spcPts val="0"/>
              </a:spcBef>
              <a:spcAft>
                <a:spcPts val="800"/>
              </a:spcAft>
              <a:buFont typeface="Arial" panose="020B0604020202020204" pitchFamily="34" charset="0"/>
              <a:buChar char="•"/>
            </a:pPr>
            <a:r>
              <a:rPr lang="en-US" kern="100">
                <a:solidFill>
                  <a:srgbClr val="040C28"/>
                </a:solidFill>
                <a:latin typeface="Aptos" panose="020B0004020202020204" pitchFamily="34" charset="0"/>
                <a:ea typeface="Aptos" panose="020B0004020202020204" pitchFamily="34" charset="0"/>
                <a:cs typeface="Times New Roman" panose="02020603050405020304" pitchFamily="18" charset="0"/>
              </a:rPr>
              <a:t>They are traits and characteristics, attributed to a social group and to its individual members</a:t>
            </a:r>
            <a:r>
              <a:rPr lang="en-US" kern="100">
                <a:solidFill>
                  <a:srgbClr val="1F1F1F"/>
                </a:solidFill>
                <a:latin typeface="Aptos" panose="020B0004020202020204" pitchFamily="34" charset="0"/>
                <a:ea typeface="Aptos" panose="020B0004020202020204" pitchFamily="34" charset="0"/>
                <a:cs typeface="Times New Roman" panose="02020603050405020304" pitchFamily="18" charset="0"/>
              </a:rPr>
              <a:t>.</a:t>
            </a:r>
            <a:endParaRPr lang="en-US" kern="100">
              <a:latin typeface="Aptos" panose="020B0004020202020204" pitchFamily="34" charset="0"/>
              <a:ea typeface="Aptos" panose="020B000402020202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endParaRPr lang="en-US" b="1" kern="100">
              <a:solidFill>
                <a:srgbClr val="3B444F"/>
              </a:solidFill>
              <a:latin typeface="Aptos" panose="020B0004020202020204" pitchFamily="34" charset="0"/>
              <a:ea typeface="Aptos" panose="020B000402020202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kern="100">
                <a:solidFill>
                  <a:srgbClr val="040C28"/>
                </a:solidFill>
                <a:latin typeface="Aptos" panose="020B0004020202020204" pitchFamily="34" charset="0"/>
                <a:ea typeface="Aptos" panose="020B0004020202020204" pitchFamily="34" charset="0"/>
                <a:cs typeface="Times New Roman" panose="02020603050405020304" pitchFamily="18" charset="0"/>
              </a:rPr>
              <a:t>A stereo type can be negative or positive. A positive stereotype is an evaluation of a group that indicates an advantage over another group</a:t>
            </a:r>
            <a:r>
              <a:rPr lang="en-US" kern="100">
                <a:solidFill>
                  <a:srgbClr val="1F1F1F"/>
                </a:solidFill>
                <a:latin typeface="Aptos" panose="020B0004020202020204" pitchFamily="34" charset="0"/>
                <a:ea typeface="Aptos" panose="020B0004020202020204" pitchFamily="34" charset="0"/>
                <a:cs typeface="Times New Roman" panose="02020603050405020304" pitchFamily="18" charset="0"/>
              </a:rPr>
              <a:t>. It can lead to negative assumptions</a:t>
            </a:r>
            <a:endParaRPr lang="en-US" kern="100">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kern="100">
                <a:solidFill>
                  <a:srgbClr val="1F1F1F"/>
                </a:solidFill>
                <a:latin typeface="Aptos" panose="020B0004020202020204" pitchFamily="34" charset="0"/>
                <a:ea typeface="Aptos" panose="020B0004020202020204" pitchFamily="34" charset="0"/>
                <a:cs typeface="Times New Roman" panose="02020603050405020304" pitchFamily="18" charset="0"/>
              </a:rPr>
              <a:t>For example, certain groups are better in science and math, or certain groups are better athletes</a:t>
            </a: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22</a:t>
            </a:fld>
            <a:endParaRPr lang="en-US"/>
          </a:p>
        </p:txBody>
      </p:sp>
    </p:spTree>
    <p:extLst>
      <p:ext uri="{BB962C8B-B14F-4D97-AF65-F5344CB8AC3E}">
        <p14:creationId xmlns:p14="http://schemas.microsoft.com/office/powerpoint/2010/main" val="1113192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E3A41-BD5E-01DD-99B2-B8FB515B3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57B96B-D7C0-1E93-1924-F62380A9B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AEE915-4326-5649-71EF-CB6A3D7A6105}"/>
              </a:ext>
            </a:extLst>
          </p:cNvPr>
          <p:cNvSpPr>
            <a:spLocks noGrp="1"/>
          </p:cNvSpPr>
          <p:nvPr>
            <p:ph type="body" idx="1"/>
          </p:nvPr>
        </p:nvSpPr>
        <p:spPr/>
        <p:txBody>
          <a:bodyPr/>
          <a:lstStyle/>
          <a:p>
            <a:r>
              <a:rPr lang="en-US"/>
              <a:t>Why are we talking about communication?  The number 1 reason for conflict between home and school is miscommunication or no communication</a:t>
            </a:r>
          </a:p>
          <a:p>
            <a:endParaRPr lang="en-US"/>
          </a:p>
          <a:p>
            <a:r>
              <a:rPr lang="en-US"/>
              <a:t>It’s easier to be culturally competent and inclusive if you are a good communicator</a:t>
            </a:r>
          </a:p>
          <a:p>
            <a:endParaRPr lang="en-US"/>
          </a:p>
          <a:p>
            <a:r>
              <a:rPr lang="en-US"/>
              <a:t>At its basic, communication is an exchange of information or ideas.</a:t>
            </a:r>
          </a:p>
          <a:p>
            <a:endParaRPr lang="en-US"/>
          </a:p>
          <a:p>
            <a:r>
              <a:rPr lang="en-US"/>
              <a:t>It can be verbal and non-verbal, written, it can be gestures and behaviors, etc.</a:t>
            </a:r>
          </a:p>
          <a:p>
            <a:endParaRPr lang="en-US"/>
          </a:p>
          <a:p>
            <a:r>
              <a:rPr lang="en-US"/>
              <a:t>The goal is to deliver your message in a culturally sensitive, respectful way. </a:t>
            </a:r>
          </a:p>
          <a:p>
            <a:endParaRPr lang="en-US"/>
          </a:p>
        </p:txBody>
      </p:sp>
      <p:sp>
        <p:nvSpPr>
          <p:cNvPr id="4" name="Slide Number Placeholder 3">
            <a:extLst>
              <a:ext uri="{FF2B5EF4-FFF2-40B4-BE49-F238E27FC236}">
                <a16:creationId xmlns:a16="http://schemas.microsoft.com/office/drawing/2014/main" id="{265E3157-0357-E7A1-8142-760992B51DB5}"/>
              </a:ext>
            </a:extLst>
          </p:cNvPr>
          <p:cNvSpPr>
            <a:spLocks noGrp="1"/>
          </p:cNvSpPr>
          <p:nvPr>
            <p:ph type="sldNum" sz="quarter" idx="5"/>
          </p:nvPr>
        </p:nvSpPr>
        <p:spPr/>
        <p:txBody>
          <a:bodyPr/>
          <a:lstStyle/>
          <a:p>
            <a:pPr>
              <a:defRPr/>
            </a:pPr>
            <a:fld id="{CFE6EDC6-DD80-2D48-A9E8-763FB51E6E0C}" type="slidenum">
              <a:rPr lang="en-US" smtClean="0"/>
              <a:pPr>
                <a:defRPr/>
              </a:pPr>
              <a:t>23</a:t>
            </a:fld>
            <a:endParaRPr lang="en-US"/>
          </a:p>
        </p:txBody>
      </p:sp>
    </p:spTree>
    <p:extLst>
      <p:ext uri="{BB962C8B-B14F-4D97-AF65-F5344CB8AC3E}">
        <p14:creationId xmlns:p14="http://schemas.microsoft.com/office/powerpoint/2010/main" val="1125404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nSpc>
                <a:spcPct val="170000"/>
              </a:lnSpc>
              <a:spcBef>
                <a:spcPts val="0"/>
              </a:spcBef>
              <a:spcAft>
                <a:spcPts val="0"/>
              </a:spcAft>
            </a:pPr>
            <a:r>
              <a:rPr lang="en-US" b="1" kern="100">
                <a:solidFill>
                  <a:srgbClr val="3C4245"/>
                </a:solidFill>
                <a:latin typeface="Aptos" panose="020B0004020202020204" pitchFamily="34" charset="0"/>
                <a:ea typeface="Aptos" panose="020B0004020202020204" pitchFamily="34" charset="0"/>
                <a:cs typeface="Noto Sans" panose="020B0502040204020203" pitchFamily="34" charset="0"/>
              </a:rPr>
              <a:t>Bullet 1</a:t>
            </a:r>
          </a:p>
          <a:p>
            <a:pPr>
              <a:lnSpc>
                <a:spcPct val="170000"/>
              </a:lnSpc>
              <a:spcBef>
                <a:spcPts val="0"/>
              </a:spcBef>
              <a:spcAft>
                <a:spcPts val="0"/>
              </a:spcAft>
            </a:pPr>
            <a:r>
              <a:rPr lang="en-US" kern="100">
                <a:solidFill>
                  <a:srgbClr val="3C4245"/>
                </a:solidFill>
                <a:latin typeface="Aptos" panose="020B0004020202020204" pitchFamily="34" charset="0"/>
                <a:ea typeface="Aptos" panose="020B0004020202020204" pitchFamily="34" charset="0"/>
                <a:cs typeface="Noto Sans" panose="020B0502040204020203" pitchFamily="34" charset="0"/>
              </a:rPr>
              <a:t>Culture can impact how individuals recognize, accept and treat mental illness</a:t>
            </a:r>
          </a:p>
          <a:p>
            <a:pPr>
              <a:lnSpc>
                <a:spcPct val="170000"/>
              </a:lnSpc>
              <a:spcBef>
                <a:spcPts val="0"/>
              </a:spcBef>
              <a:spcAft>
                <a:spcPts val="0"/>
              </a:spcAft>
            </a:pPr>
            <a:endParaRPr lang="en-US" b="1" kern="100">
              <a:solidFill>
                <a:srgbClr val="3C4245"/>
              </a:solidFill>
              <a:latin typeface="Aptos" panose="020B0004020202020204" pitchFamily="34" charset="0"/>
              <a:ea typeface="Aptos" panose="020B0004020202020204" pitchFamily="34" charset="0"/>
              <a:cs typeface="Noto Sans" panose="020B0502040204020203" pitchFamily="34" charset="0"/>
            </a:endParaRPr>
          </a:p>
          <a:p>
            <a:pPr>
              <a:lnSpc>
                <a:spcPct val="170000"/>
              </a:lnSpc>
              <a:spcBef>
                <a:spcPts val="0"/>
              </a:spcBef>
              <a:spcAft>
                <a:spcPts val="0"/>
              </a:spcAft>
            </a:pPr>
            <a:r>
              <a:rPr lang="en-US" b="1" kern="100">
                <a:solidFill>
                  <a:srgbClr val="3C4245"/>
                </a:solidFill>
                <a:latin typeface="Aptos" panose="020B0004020202020204" pitchFamily="34" charset="0"/>
                <a:ea typeface="Aptos" panose="020B0004020202020204" pitchFamily="34" charset="0"/>
                <a:cs typeface="Noto Sans" panose="020B0502040204020203" pitchFamily="34" charset="0"/>
              </a:rPr>
              <a:t>Bullet 2</a:t>
            </a:r>
          </a:p>
          <a:p>
            <a:pPr>
              <a:lnSpc>
                <a:spcPct val="170000"/>
              </a:lnSpc>
              <a:spcBef>
                <a:spcPts val="0"/>
              </a:spcBef>
              <a:spcAft>
                <a:spcPts val="0"/>
              </a:spcAft>
            </a:pPr>
            <a:r>
              <a:rPr lang="en-US" kern="100">
                <a:solidFill>
                  <a:srgbClr val="3C4245"/>
                </a:solidFill>
                <a:latin typeface="Aptos" panose="020B0004020202020204" pitchFamily="34" charset="0"/>
                <a:ea typeface="Aptos" panose="020B0004020202020204" pitchFamily="34" charset="0"/>
                <a:cs typeface="Noto Sans" panose="020B0502040204020203" pitchFamily="34" charset="0"/>
              </a:rPr>
              <a:t>Different cultures are impacted differently environmentally which  increases their risk of experiencing mental health conditions. Environment includes poverty, violence, inequality and environmental deprivation (clean water and air, access to green spaces and shopping facilities.)</a:t>
            </a:r>
          </a:p>
          <a:p>
            <a:pPr>
              <a:lnSpc>
                <a:spcPct val="170000"/>
              </a:lnSpc>
              <a:spcBef>
                <a:spcPts val="0"/>
              </a:spcBef>
              <a:spcAft>
                <a:spcPts val="0"/>
              </a:spcAft>
            </a:pPr>
            <a:endParaRPr lang="en-US" b="1" kern="100">
              <a:latin typeface="Aptos" panose="020B0004020202020204" pitchFamily="34" charset="0"/>
              <a:ea typeface="Aptos" panose="020B0004020202020204" pitchFamily="34" charset="0"/>
              <a:cs typeface="Times New Roman" panose="02020603050405020304" pitchFamily="18" charset="0"/>
            </a:endParaRPr>
          </a:p>
          <a:p>
            <a:pPr>
              <a:lnSpc>
                <a:spcPct val="170000"/>
              </a:lnSpc>
              <a:spcBef>
                <a:spcPts val="0"/>
              </a:spcBef>
              <a:spcAft>
                <a:spcPts val="0"/>
              </a:spcAft>
            </a:pPr>
            <a:r>
              <a:rPr lang="en-US" b="1" kern="100">
                <a:latin typeface="Aptos" panose="020B0004020202020204" pitchFamily="34" charset="0"/>
                <a:ea typeface="Aptos" panose="020B0004020202020204" pitchFamily="34" charset="0"/>
                <a:cs typeface="Times New Roman" panose="02020603050405020304" pitchFamily="18" charset="0"/>
              </a:rPr>
              <a:t>Bullet 3</a:t>
            </a:r>
          </a:p>
          <a:p>
            <a:pPr marL="0" marR="0">
              <a:lnSpc>
                <a:spcPct val="170000"/>
              </a:lnSpc>
              <a:spcBef>
                <a:spcPts val="0"/>
              </a:spcBef>
              <a:spcAft>
                <a:spcPts val="0"/>
              </a:spcAft>
            </a:pPr>
            <a:r>
              <a:rPr lang="en-US" kern="100">
                <a:latin typeface="Aptos" panose="020B0004020202020204" pitchFamily="34" charset="0"/>
                <a:ea typeface="Aptos" panose="020B0004020202020204" pitchFamily="34" charset="0"/>
                <a:cs typeface="Times New Roman" panose="02020603050405020304" pitchFamily="18" charset="0"/>
              </a:rPr>
              <a:t>For some groups, their mental health is at crisis levels. For example, Generation or Gen Z (13- 23) is experiencing elevated stress and depression. They are still feeling the impact of COVID.</a:t>
            </a:r>
          </a:p>
          <a:p>
            <a:pPr marL="0" marR="0">
              <a:lnSpc>
                <a:spcPct val="170000"/>
              </a:lnSpc>
              <a:spcBef>
                <a:spcPts val="0"/>
              </a:spcBef>
              <a:spcAft>
                <a:spcPts val="0"/>
              </a:spcAft>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a:lnSpc>
                <a:spcPct val="170000"/>
              </a:lnSpc>
              <a:spcBef>
                <a:spcPts val="0"/>
              </a:spcBef>
              <a:spcAft>
                <a:spcPts val="0"/>
              </a:spcAft>
            </a:pPr>
            <a:r>
              <a:rPr lang="en-US" kern="100">
                <a:latin typeface="Aptos" panose="020B0004020202020204" pitchFamily="34" charset="0"/>
                <a:ea typeface="Aptos" panose="020B0004020202020204" pitchFamily="34" charset="0"/>
                <a:cs typeface="Times New Roman" panose="02020603050405020304" pitchFamily="18" charset="0"/>
              </a:rPr>
              <a:t>Illnesses in households impacts family interactions and student behaviors</a:t>
            </a:r>
          </a:p>
          <a:p>
            <a:pPr marL="0" marR="0">
              <a:lnSpc>
                <a:spcPct val="170000"/>
              </a:lnSpc>
              <a:spcBef>
                <a:spcPts val="0"/>
              </a:spcBef>
              <a:spcAft>
                <a:spcPts val="0"/>
              </a:spcAft>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a:lnSpc>
                <a:spcPct val="170000"/>
              </a:lnSpc>
              <a:spcBef>
                <a:spcPts val="0"/>
              </a:spcBef>
              <a:spcAft>
                <a:spcPts val="0"/>
              </a:spcAft>
            </a:pPr>
            <a:r>
              <a:rPr lang="en-US" b="1">
                <a:solidFill>
                  <a:srgbClr val="444444"/>
                </a:solidFill>
                <a:highlight>
                  <a:srgbClr val="FFFFFF"/>
                </a:highlight>
                <a:latin typeface="Aptos" panose="020B0004020202020204" pitchFamily="34" charset="0"/>
                <a:ea typeface="Geneva"/>
                <a:cs typeface="Geneva"/>
              </a:rPr>
              <a:t>LIFESTYLE</a:t>
            </a:r>
            <a:r>
              <a:rPr lang="en-US">
                <a:solidFill>
                  <a:srgbClr val="444444"/>
                </a:solidFill>
                <a:highlight>
                  <a:srgbClr val="FFFFFF"/>
                </a:highlight>
                <a:latin typeface="Aptos" panose="020B0004020202020204" pitchFamily="34" charset="0"/>
                <a:ea typeface="Geneva"/>
                <a:cs typeface="Geneva"/>
              </a:rPr>
              <a:t>, such as diet and physical activity, can impact families and educators</a:t>
            </a:r>
            <a:endParaRPr lang="en-US" kern="100">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24</a:t>
            </a:fld>
            <a:endParaRPr lang="en-US"/>
          </a:p>
        </p:txBody>
      </p:sp>
    </p:spTree>
    <p:extLst>
      <p:ext uri="{BB962C8B-B14F-4D97-AF65-F5344CB8AC3E}">
        <p14:creationId xmlns:p14="http://schemas.microsoft.com/office/powerpoint/2010/main" val="3153921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CC375-BC22-8E46-6271-6FBF74CAB6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8F5B6-7DA3-32A2-B0A7-34AACD41E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01B80B-3B23-65A4-3A2F-0ED009E6D562}"/>
              </a:ext>
            </a:extLst>
          </p:cNvPr>
          <p:cNvSpPr>
            <a:spLocks noGrp="1"/>
          </p:cNvSpPr>
          <p:nvPr>
            <p:ph type="body" idx="1"/>
          </p:nvPr>
        </p:nvSpPr>
        <p:spPr/>
        <p:txBody>
          <a:bodyPr>
            <a:normAutofit fontScale="85000" lnSpcReduction="20000"/>
          </a:bodyPr>
          <a:lstStyle/>
          <a:p>
            <a:pPr>
              <a:lnSpc>
                <a:spcPct val="170000"/>
              </a:lnSpc>
              <a:spcBef>
                <a:spcPts val="0"/>
              </a:spcBef>
              <a:spcAft>
                <a:spcPts val="0"/>
              </a:spcAft>
            </a:pPr>
            <a:r>
              <a:rPr lang="en-US" b="1" kern="100">
                <a:solidFill>
                  <a:srgbClr val="3C4245"/>
                </a:solidFill>
                <a:latin typeface="Aptos" panose="020B0004020202020204" pitchFamily="34" charset="0"/>
                <a:ea typeface="Aptos" panose="020B0004020202020204" pitchFamily="34" charset="0"/>
                <a:cs typeface="Noto Sans" panose="020B0502040204020203" pitchFamily="34" charset="0"/>
              </a:rPr>
              <a:t>Bullet 1</a:t>
            </a:r>
          </a:p>
          <a:p>
            <a:pPr>
              <a:lnSpc>
                <a:spcPct val="170000"/>
              </a:lnSpc>
              <a:spcBef>
                <a:spcPts val="0"/>
              </a:spcBef>
              <a:spcAft>
                <a:spcPts val="0"/>
              </a:spcAft>
            </a:pPr>
            <a:r>
              <a:rPr lang="en-US" kern="100">
                <a:solidFill>
                  <a:srgbClr val="3C4245"/>
                </a:solidFill>
                <a:latin typeface="Aptos" panose="020B0004020202020204" pitchFamily="34" charset="0"/>
                <a:ea typeface="Aptos" panose="020B0004020202020204" pitchFamily="34" charset="0"/>
                <a:cs typeface="Noto Sans" panose="020B0502040204020203" pitchFamily="34" charset="0"/>
              </a:rPr>
              <a:t>Culture can impact how individuals recognize, accept and treat mental illness</a:t>
            </a:r>
          </a:p>
          <a:p>
            <a:pPr>
              <a:lnSpc>
                <a:spcPct val="170000"/>
              </a:lnSpc>
              <a:spcBef>
                <a:spcPts val="0"/>
              </a:spcBef>
              <a:spcAft>
                <a:spcPts val="0"/>
              </a:spcAft>
            </a:pPr>
            <a:endParaRPr lang="en-US" b="1" kern="100">
              <a:solidFill>
                <a:srgbClr val="3C4245"/>
              </a:solidFill>
              <a:latin typeface="Aptos" panose="020B0004020202020204" pitchFamily="34" charset="0"/>
              <a:ea typeface="Aptos" panose="020B0004020202020204" pitchFamily="34" charset="0"/>
              <a:cs typeface="Noto Sans" panose="020B0502040204020203" pitchFamily="34" charset="0"/>
            </a:endParaRPr>
          </a:p>
          <a:p>
            <a:pPr>
              <a:lnSpc>
                <a:spcPct val="170000"/>
              </a:lnSpc>
              <a:spcBef>
                <a:spcPts val="0"/>
              </a:spcBef>
              <a:spcAft>
                <a:spcPts val="0"/>
              </a:spcAft>
            </a:pPr>
            <a:r>
              <a:rPr lang="en-US" b="1" kern="100">
                <a:solidFill>
                  <a:srgbClr val="3C4245"/>
                </a:solidFill>
                <a:latin typeface="Aptos" panose="020B0004020202020204" pitchFamily="34" charset="0"/>
                <a:ea typeface="Aptos" panose="020B0004020202020204" pitchFamily="34" charset="0"/>
                <a:cs typeface="Noto Sans" panose="020B0502040204020203" pitchFamily="34" charset="0"/>
              </a:rPr>
              <a:t>Bullet 2</a:t>
            </a:r>
          </a:p>
          <a:p>
            <a:pPr>
              <a:lnSpc>
                <a:spcPct val="170000"/>
              </a:lnSpc>
              <a:spcBef>
                <a:spcPts val="0"/>
              </a:spcBef>
              <a:spcAft>
                <a:spcPts val="0"/>
              </a:spcAft>
            </a:pPr>
            <a:r>
              <a:rPr lang="en-US" kern="100">
                <a:solidFill>
                  <a:srgbClr val="3C4245"/>
                </a:solidFill>
                <a:latin typeface="Aptos" panose="020B0004020202020204" pitchFamily="34" charset="0"/>
                <a:ea typeface="Aptos" panose="020B0004020202020204" pitchFamily="34" charset="0"/>
                <a:cs typeface="Noto Sans" panose="020B0502040204020203" pitchFamily="34" charset="0"/>
              </a:rPr>
              <a:t>Different cultures are impacted differently environmentally which  increases their risk of experiencing mental health conditions. Environment includes poverty, violence, inequality and environmental deprivation (clean water and air, access to green spaces and shopping facilities.)</a:t>
            </a:r>
          </a:p>
          <a:p>
            <a:pPr>
              <a:lnSpc>
                <a:spcPct val="170000"/>
              </a:lnSpc>
              <a:spcBef>
                <a:spcPts val="0"/>
              </a:spcBef>
              <a:spcAft>
                <a:spcPts val="0"/>
              </a:spcAft>
            </a:pPr>
            <a:endParaRPr lang="en-US" b="1" kern="100">
              <a:latin typeface="Aptos" panose="020B0004020202020204" pitchFamily="34" charset="0"/>
              <a:ea typeface="Aptos" panose="020B0004020202020204" pitchFamily="34" charset="0"/>
              <a:cs typeface="Times New Roman" panose="02020603050405020304" pitchFamily="18" charset="0"/>
            </a:endParaRPr>
          </a:p>
          <a:p>
            <a:pPr>
              <a:lnSpc>
                <a:spcPct val="170000"/>
              </a:lnSpc>
              <a:spcBef>
                <a:spcPts val="0"/>
              </a:spcBef>
              <a:spcAft>
                <a:spcPts val="0"/>
              </a:spcAft>
            </a:pPr>
            <a:r>
              <a:rPr lang="en-US" b="1" kern="100">
                <a:latin typeface="Aptos" panose="020B0004020202020204" pitchFamily="34" charset="0"/>
                <a:ea typeface="Aptos" panose="020B0004020202020204" pitchFamily="34" charset="0"/>
                <a:cs typeface="Times New Roman" panose="02020603050405020304" pitchFamily="18" charset="0"/>
              </a:rPr>
              <a:t>Bullet 3</a:t>
            </a:r>
          </a:p>
          <a:p>
            <a:pPr marL="0" marR="0">
              <a:lnSpc>
                <a:spcPct val="170000"/>
              </a:lnSpc>
              <a:spcBef>
                <a:spcPts val="0"/>
              </a:spcBef>
              <a:spcAft>
                <a:spcPts val="0"/>
              </a:spcAft>
            </a:pPr>
            <a:r>
              <a:rPr lang="en-US" kern="100">
                <a:latin typeface="Aptos" panose="020B0004020202020204" pitchFamily="34" charset="0"/>
                <a:ea typeface="Aptos" panose="020B0004020202020204" pitchFamily="34" charset="0"/>
                <a:cs typeface="Times New Roman" panose="02020603050405020304" pitchFamily="18" charset="0"/>
              </a:rPr>
              <a:t>For some groups, their mental health is at crisis levels. For example, Generation or Gen Z (13- 23) is experiencing elevated stress and depression. They are still feeling the impact of COVID.</a:t>
            </a:r>
          </a:p>
          <a:p>
            <a:pPr marL="0" marR="0">
              <a:lnSpc>
                <a:spcPct val="170000"/>
              </a:lnSpc>
              <a:spcBef>
                <a:spcPts val="0"/>
              </a:spcBef>
              <a:spcAft>
                <a:spcPts val="0"/>
              </a:spcAft>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a:lnSpc>
                <a:spcPct val="170000"/>
              </a:lnSpc>
              <a:spcBef>
                <a:spcPts val="0"/>
              </a:spcBef>
              <a:spcAft>
                <a:spcPts val="0"/>
              </a:spcAft>
            </a:pPr>
            <a:r>
              <a:rPr lang="en-US" kern="100">
                <a:latin typeface="Aptos" panose="020B0004020202020204" pitchFamily="34" charset="0"/>
                <a:ea typeface="Aptos" panose="020B0004020202020204" pitchFamily="34" charset="0"/>
                <a:cs typeface="Times New Roman" panose="02020603050405020304" pitchFamily="18" charset="0"/>
              </a:rPr>
              <a:t>Illnesses in households impacts family interactions and student behaviors</a:t>
            </a:r>
          </a:p>
          <a:p>
            <a:pPr marL="0" marR="0">
              <a:lnSpc>
                <a:spcPct val="170000"/>
              </a:lnSpc>
              <a:spcBef>
                <a:spcPts val="0"/>
              </a:spcBef>
              <a:spcAft>
                <a:spcPts val="0"/>
              </a:spcAft>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marR="0">
              <a:lnSpc>
                <a:spcPct val="170000"/>
              </a:lnSpc>
              <a:spcBef>
                <a:spcPts val="0"/>
              </a:spcBef>
              <a:spcAft>
                <a:spcPts val="0"/>
              </a:spcAft>
            </a:pPr>
            <a:r>
              <a:rPr lang="en-US" b="1">
                <a:solidFill>
                  <a:srgbClr val="444444"/>
                </a:solidFill>
                <a:highlight>
                  <a:srgbClr val="FFFFFF"/>
                </a:highlight>
                <a:latin typeface="Aptos" panose="020B0004020202020204" pitchFamily="34" charset="0"/>
                <a:ea typeface="Geneva"/>
                <a:cs typeface="Geneva"/>
              </a:rPr>
              <a:t>LIFESTYLE</a:t>
            </a:r>
            <a:r>
              <a:rPr lang="en-US">
                <a:solidFill>
                  <a:srgbClr val="444444"/>
                </a:solidFill>
                <a:highlight>
                  <a:srgbClr val="FFFFFF"/>
                </a:highlight>
                <a:latin typeface="Aptos" panose="020B0004020202020204" pitchFamily="34" charset="0"/>
                <a:ea typeface="Geneva"/>
                <a:cs typeface="Geneva"/>
              </a:rPr>
              <a:t>, such as diet and physical activity, can impact families and educators</a:t>
            </a:r>
            <a:endParaRPr lang="en-US" kern="100">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889F7453-8F98-7E1E-7D90-96D5BE1EF6FF}"/>
              </a:ext>
            </a:extLst>
          </p:cNvPr>
          <p:cNvSpPr>
            <a:spLocks noGrp="1"/>
          </p:cNvSpPr>
          <p:nvPr>
            <p:ph type="sldNum" sz="quarter" idx="5"/>
          </p:nvPr>
        </p:nvSpPr>
        <p:spPr/>
        <p:txBody>
          <a:bodyPr/>
          <a:lstStyle/>
          <a:p>
            <a:pPr>
              <a:defRPr/>
            </a:pPr>
            <a:fld id="{CFE6EDC6-DD80-2D48-A9E8-763FB51E6E0C}" type="slidenum">
              <a:rPr lang="en-US" smtClean="0"/>
              <a:pPr>
                <a:defRPr/>
              </a:pPr>
              <a:t>25</a:t>
            </a:fld>
            <a:endParaRPr lang="en-US"/>
          </a:p>
        </p:txBody>
      </p:sp>
    </p:spTree>
    <p:extLst>
      <p:ext uri="{BB962C8B-B14F-4D97-AF65-F5344CB8AC3E}">
        <p14:creationId xmlns:p14="http://schemas.microsoft.com/office/powerpoint/2010/main" val="1120573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60727-70D2-0991-1D0D-0B3E0499AC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29E72-1ACB-F5E6-0738-9D3A3EB4DA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02563-52D0-E3F4-2FEE-71B630414A6E}"/>
              </a:ext>
            </a:extLst>
          </p:cNvPr>
          <p:cNvSpPr>
            <a:spLocks noGrp="1"/>
          </p:cNvSpPr>
          <p:nvPr>
            <p:ph type="body" idx="1"/>
          </p:nvPr>
        </p:nvSpPr>
        <p:spPr/>
        <p:txBody>
          <a:bodyPr>
            <a:normAutofit fontScale="85000" lnSpcReduction="20000"/>
          </a:bodyPr>
          <a:lstStyle/>
          <a:p>
            <a:pPr>
              <a:lnSpc>
                <a:spcPct val="170000"/>
              </a:lnSpc>
              <a:spcBef>
                <a:spcPts val="0"/>
              </a:spcBef>
              <a:spcAft>
                <a:spcPts val="0"/>
              </a:spcAft>
            </a:pPr>
            <a:r>
              <a:rPr lang="en-US" b="1" kern="100" dirty="0">
                <a:solidFill>
                  <a:srgbClr val="3C4245"/>
                </a:solidFill>
                <a:latin typeface="Aptos" panose="020B0004020202020204" pitchFamily="34" charset="0"/>
                <a:ea typeface="Aptos" panose="020B0004020202020204" pitchFamily="34" charset="0"/>
                <a:cs typeface="Noto Sans" panose="020B0502040204020203" pitchFamily="34" charset="0"/>
              </a:rPr>
              <a:t>Bullet 1</a:t>
            </a:r>
          </a:p>
          <a:p>
            <a:pPr>
              <a:lnSpc>
                <a:spcPct val="170000"/>
              </a:lnSpc>
              <a:spcBef>
                <a:spcPts val="0"/>
              </a:spcBef>
              <a:spcAft>
                <a:spcPts val="0"/>
              </a:spcAft>
            </a:pPr>
            <a:r>
              <a:rPr lang="en-US" kern="100" dirty="0">
                <a:solidFill>
                  <a:srgbClr val="3C4245"/>
                </a:solidFill>
                <a:latin typeface="Aptos" panose="020B0004020202020204" pitchFamily="34" charset="0"/>
                <a:ea typeface="Aptos" panose="020B0004020202020204" pitchFamily="34" charset="0"/>
                <a:cs typeface="Noto Sans" panose="020B0502040204020203" pitchFamily="34" charset="0"/>
              </a:rPr>
              <a:t>Culture can impact how individuals recognize, accept and treat mental illness</a:t>
            </a:r>
          </a:p>
          <a:p>
            <a:pPr>
              <a:lnSpc>
                <a:spcPct val="170000"/>
              </a:lnSpc>
              <a:spcBef>
                <a:spcPts val="0"/>
              </a:spcBef>
              <a:spcAft>
                <a:spcPts val="0"/>
              </a:spcAft>
            </a:pPr>
            <a:endParaRPr lang="en-US" b="1" kern="100" dirty="0">
              <a:solidFill>
                <a:srgbClr val="3C4245"/>
              </a:solidFill>
              <a:latin typeface="Aptos" panose="020B0004020202020204" pitchFamily="34" charset="0"/>
              <a:ea typeface="Aptos" panose="020B0004020202020204" pitchFamily="34" charset="0"/>
              <a:cs typeface="Noto Sans" panose="020B0502040204020203" pitchFamily="34" charset="0"/>
            </a:endParaRPr>
          </a:p>
          <a:p>
            <a:pPr>
              <a:lnSpc>
                <a:spcPct val="170000"/>
              </a:lnSpc>
              <a:spcBef>
                <a:spcPts val="0"/>
              </a:spcBef>
              <a:spcAft>
                <a:spcPts val="0"/>
              </a:spcAft>
            </a:pPr>
            <a:r>
              <a:rPr lang="en-US" b="1" kern="100" dirty="0">
                <a:solidFill>
                  <a:srgbClr val="3C4245"/>
                </a:solidFill>
                <a:latin typeface="Aptos" panose="020B0004020202020204" pitchFamily="34" charset="0"/>
                <a:ea typeface="Aptos" panose="020B0004020202020204" pitchFamily="34" charset="0"/>
                <a:cs typeface="Noto Sans" panose="020B0502040204020203" pitchFamily="34" charset="0"/>
              </a:rPr>
              <a:t>Bullet 2</a:t>
            </a:r>
          </a:p>
          <a:p>
            <a:pPr>
              <a:lnSpc>
                <a:spcPct val="170000"/>
              </a:lnSpc>
              <a:spcBef>
                <a:spcPts val="0"/>
              </a:spcBef>
              <a:spcAft>
                <a:spcPts val="0"/>
              </a:spcAft>
            </a:pPr>
            <a:r>
              <a:rPr lang="en-US" kern="100" dirty="0">
                <a:solidFill>
                  <a:srgbClr val="3C4245"/>
                </a:solidFill>
                <a:latin typeface="Aptos" panose="020B0004020202020204" pitchFamily="34" charset="0"/>
                <a:ea typeface="Aptos" panose="020B0004020202020204" pitchFamily="34" charset="0"/>
                <a:cs typeface="Noto Sans" panose="020B0502040204020203" pitchFamily="34" charset="0"/>
              </a:rPr>
              <a:t>Different cultures are impacted differently environmentally which  increases their risk of experiencing mental health conditions. Environment includes poverty, violence, inequality and environmental deprivation (clean water and air, access to green spaces and shopping facilities.)</a:t>
            </a:r>
          </a:p>
          <a:p>
            <a:pPr>
              <a:lnSpc>
                <a:spcPct val="170000"/>
              </a:lnSpc>
              <a:spcBef>
                <a:spcPts val="0"/>
              </a:spcBef>
              <a:spcAft>
                <a:spcPts val="0"/>
              </a:spcAft>
            </a:pPr>
            <a:endParaRPr lang="en-US" b="1" kern="100" dirty="0">
              <a:latin typeface="Aptos" panose="020B0004020202020204" pitchFamily="34" charset="0"/>
              <a:ea typeface="Aptos" panose="020B0004020202020204" pitchFamily="34" charset="0"/>
              <a:cs typeface="Times New Roman" panose="02020603050405020304" pitchFamily="18" charset="0"/>
            </a:endParaRPr>
          </a:p>
          <a:p>
            <a:pPr>
              <a:lnSpc>
                <a:spcPct val="170000"/>
              </a:lnSpc>
              <a:spcBef>
                <a:spcPts val="0"/>
              </a:spcBef>
              <a:spcAft>
                <a:spcPts val="0"/>
              </a:spcAft>
            </a:pPr>
            <a:r>
              <a:rPr lang="en-US" b="1" kern="100" dirty="0">
                <a:latin typeface="Aptos" panose="020B0004020202020204" pitchFamily="34" charset="0"/>
                <a:ea typeface="Aptos" panose="020B0004020202020204" pitchFamily="34" charset="0"/>
                <a:cs typeface="Times New Roman" panose="02020603050405020304" pitchFamily="18" charset="0"/>
              </a:rPr>
              <a:t>Bullet 3</a:t>
            </a:r>
          </a:p>
          <a:p>
            <a:pPr marL="0" marR="0">
              <a:lnSpc>
                <a:spcPct val="170000"/>
              </a:lnSpc>
              <a:spcBef>
                <a:spcPts val="0"/>
              </a:spcBef>
              <a:spcAft>
                <a:spcPts val="0"/>
              </a:spcAft>
            </a:pPr>
            <a:r>
              <a:rPr lang="en-US" kern="100" dirty="0">
                <a:latin typeface="Aptos" panose="020B0004020202020204" pitchFamily="34" charset="0"/>
                <a:ea typeface="Aptos" panose="020B0004020202020204" pitchFamily="34" charset="0"/>
                <a:cs typeface="Times New Roman" panose="02020603050405020304" pitchFamily="18" charset="0"/>
              </a:rPr>
              <a:t>For some groups, their mental health is at crisis levels. For example, Generation or Gen Z (13- 23) is experiencing elevated stress and depression. They are still feeling the impact of COVID.</a:t>
            </a:r>
          </a:p>
          <a:p>
            <a:pPr marL="0" marR="0">
              <a:lnSpc>
                <a:spcPct val="170000"/>
              </a:lnSpc>
              <a:spcBef>
                <a:spcPts val="0"/>
              </a:spcBef>
              <a:spcAft>
                <a:spcPts val="0"/>
              </a:spcAft>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70000"/>
              </a:lnSpc>
              <a:spcBef>
                <a:spcPts val="0"/>
              </a:spcBef>
              <a:spcAft>
                <a:spcPts val="0"/>
              </a:spcAft>
            </a:pPr>
            <a:r>
              <a:rPr lang="en-US" kern="100" dirty="0">
                <a:latin typeface="Aptos" panose="020B0004020202020204" pitchFamily="34" charset="0"/>
                <a:ea typeface="Aptos" panose="020B0004020202020204" pitchFamily="34" charset="0"/>
                <a:cs typeface="Times New Roman" panose="02020603050405020304" pitchFamily="18" charset="0"/>
              </a:rPr>
              <a:t>Illnesses in households impacts family interactions and student behaviors</a:t>
            </a:r>
          </a:p>
          <a:p>
            <a:pPr marL="0" marR="0">
              <a:lnSpc>
                <a:spcPct val="170000"/>
              </a:lnSpc>
              <a:spcBef>
                <a:spcPts val="0"/>
              </a:spcBef>
              <a:spcAft>
                <a:spcPts val="0"/>
              </a:spcAft>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70000"/>
              </a:lnSpc>
              <a:spcBef>
                <a:spcPts val="0"/>
              </a:spcBef>
              <a:spcAft>
                <a:spcPts val="0"/>
              </a:spcAft>
            </a:pPr>
            <a:r>
              <a:rPr lang="en-US" b="1" dirty="0">
                <a:solidFill>
                  <a:srgbClr val="444444"/>
                </a:solidFill>
                <a:highlight>
                  <a:srgbClr val="FFFFFF"/>
                </a:highlight>
                <a:latin typeface="Aptos" panose="020B0004020202020204" pitchFamily="34" charset="0"/>
                <a:ea typeface="Geneva"/>
                <a:cs typeface="Geneva"/>
              </a:rPr>
              <a:t>LIFESTYLE</a:t>
            </a:r>
            <a:r>
              <a:rPr lang="en-US" dirty="0">
                <a:solidFill>
                  <a:srgbClr val="444444"/>
                </a:solidFill>
                <a:highlight>
                  <a:srgbClr val="FFFFFF"/>
                </a:highlight>
                <a:latin typeface="Aptos" panose="020B0004020202020204" pitchFamily="34" charset="0"/>
                <a:ea typeface="Geneva"/>
                <a:cs typeface="Geneva"/>
              </a:rPr>
              <a:t>, such as diet and physical activity, can impact families and educators</a:t>
            </a:r>
            <a:endParaRPr lang="en-US"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F1707731-1900-1C4E-B45E-4DF7654BA365}"/>
              </a:ext>
            </a:extLst>
          </p:cNvPr>
          <p:cNvSpPr>
            <a:spLocks noGrp="1"/>
          </p:cNvSpPr>
          <p:nvPr>
            <p:ph type="sldNum" sz="quarter" idx="5"/>
          </p:nvPr>
        </p:nvSpPr>
        <p:spPr/>
        <p:txBody>
          <a:bodyPr/>
          <a:lstStyle/>
          <a:p>
            <a:pPr>
              <a:defRPr/>
            </a:pPr>
            <a:fld id="{CFE6EDC6-DD80-2D48-A9E8-763FB51E6E0C}" type="slidenum">
              <a:rPr lang="en-US" smtClean="0"/>
              <a:pPr>
                <a:defRPr/>
              </a:pPr>
              <a:t>26</a:t>
            </a:fld>
            <a:endParaRPr lang="en-US"/>
          </a:p>
        </p:txBody>
      </p:sp>
    </p:spTree>
    <p:extLst>
      <p:ext uri="{BB962C8B-B14F-4D97-AF65-F5344CB8AC3E}">
        <p14:creationId xmlns:p14="http://schemas.microsoft.com/office/powerpoint/2010/main" val="3973099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C53D2-F5BC-73D2-2BFF-D5B953A69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3AA27F-EF72-2707-7F4A-08391A75E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CACF17-B729-A460-650F-DBEEF3890823}"/>
              </a:ext>
            </a:extLst>
          </p:cNvPr>
          <p:cNvSpPr>
            <a:spLocks noGrp="1"/>
          </p:cNvSpPr>
          <p:nvPr>
            <p:ph type="body" idx="1"/>
          </p:nvPr>
        </p:nvSpPr>
        <p:spPr/>
        <p:txBody>
          <a:bodyPr/>
          <a:lstStyle/>
          <a:p>
            <a:pPr marL="0" indent="0">
              <a:buNone/>
            </a:pPr>
            <a:r>
              <a:rPr lang="en-US" sz="1200"/>
              <a:t>Breakout Room</a:t>
            </a:r>
          </a:p>
          <a:p>
            <a:pPr marL="0" indent="0">
              <a:buNone/>
            </a:pPr>
            <a:r>
              <a:rPr lang="en-US" sz="1200"/>
              <a:t>We approach circumstances with a unique lens associated with our identities. </a:t>
            </a:r>
          </a:p>
          <a:p>
            <a:endParaRPr lang="en-US"/>
          </a:p>
        </p:txBody>
      </p:sp>
      <p:sp>
        <p:nvSpPr>
          <p:cNvPr id="4" name="Slide Number Placeholder 3">
            <a:extLst>
              <a:ext uri="{FF2B5EF4-FFF2-40B4-BE49-F238E27FC236}">
                <a16:creationId xmlns:a16="http://schemas.microsoft.com/office/drawing/2014/main" id="{EE3EDB87-D524-0BB4-B62A-C183AF730914}"/>
              </a:ext>
            </a:extLst>
          </p:cNvPr>
          <p:cNvSpPr>
            <a:spLocks noGrp="1"/>
          </p:cNvSpPr>
          <p:nvPr>
            <p:ph type="sldNum" sz="quarter" idx="5"/>
          </p:nvPr>
        </p:nvSpPr>
        <p:spPr/>
        <p:txBody>
          <a:bodyPr/>
          <a:lstStyle/>
          <a:p>
            <a:pPr>
              <a:defRPr/>
            </a:pPr>
            <a:fld id="{CFE6EDC6-DD80-2D48-A9E8-763FB51E6E0C}" type="slidenum">
              <a:rPr lang="en-US" smtClean="0"/>
              <a:pPr>
                <a:defRPr/>
              </a:pPr>
              <a:t>27</a:t>
            </a:fld>
            <a:endParaRPr lang="en-US"/>
          </a:p>
        </p:txBody>
      </p:sp>
    </p:spTree>
    <p:extLst>
      <p:ext uri="{BB962C8B-B14F-4D97-AF65-F5344CB8AC3E}">
        <p14:creationId xmlns:p14="http://schemas.microsoft.com/office/powerpoint/2010/main" val="1288388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are we talking about communication?  The number 1 reason for conflict between home and school is miscommunication or no communication</a:t>
            </a:r>
          </a:p>
          <a:p>
            <a:endParaRPr lang="en-US"/>
          </a:p>
          <a:p>
            <a:r>
              <a:rPr lang="en-US"/>
              <a:t>It’s easier to be culturally competent and inclusive if you are a good communicator</a:t>
            </a:r>
          </a:p>
          <a:p>
            <a:endParaRPr lang="en-US"/>
          </a:p>
          <a:p>
            <a:r>
              <a:rPr lang="en-US"/>
              <a:t>At its basic, communication is an exchange of information or ideas.</a:t>
            </a:r>
          </a:p>
          <a:p>
            <a:endParaRPr lang="en-US"/>
          </a:p>
          <a:p>
            <a:r>
              <a:rPr lang="en-US"/>
              <a:t>It can be verbal and non-verbal, written, it can be gestures and behaviors, etc.</a:t>
            </a:r>
          </a:p>
          <a:p>
            <a:endParaRPr lang="en-US"/>
          </a:p>
          <a:p>
            <a:r>
              <a:rPr lang="en-US"/>
              <a:t>The goal is to deliver your message in a culturally sensitive, respectful way. </a:t>
            </a: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28</a:t>
            </a:fld>
            <a:endParaRPr lang="en-US"/>
          </a:p>
        </p:txBody>
      </p:sp>
    </p:spTree>
    <p:extLst>
      <p:ext uri="{BB962C8B-B14F-4D97-AF65-F5344CB8AC3E}">
        <p14:creationId xmlns:p14="http://schemas.microsoft.com/office/powerpoint/2010/main" val="3452458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50000"/>
              </a:lnSpc>
              <a:spcBef>
                <a:spcPts val="0"/>
              </a:spcBef>
              <a:spcAft>
                <a:spcPts val="0"/>
              </a:spcAft>
              <a:buFont typeface="Arial" panose="020B0604020202020204" pitchFamily="34" charset="0"/>
              <a:buChar char="•"/>
            </a:pPr>
            <a:r>
              <a:rPr lang="en-US" kern="100">
                <a:latin typeface="Aptos" panose="020B0004020202020204" pitchFamily="34" charset="0"/>
                <a:ea typeface="Aptos" panose="020B0004020202020204" pitchFamily="34" charset="0"/>
                <a:cs typeface="Times New Roman" panose="02020603050405020304" pitchFamily="18" charset="0"/>
              </a:rPr>
              <a:t>What is intercultural communication</a:t>
            </a:r>
          </a:p>
          <a:p>
            <a:pPr marL="285750" marR="0" lvl="0" indent="-285750">
              <a:lnSpc>
                <a:spcPct val="150000"/>
              </a:lnSpc>
              <a:spcBef>
                <a:spcPts val="0"/>
              </a:spcBef>
              <a:spcAft>
                <a:spcPts val="0"/>
              </a:spcAft>
              <a:buFont typeface="Arial" panose="020B0604020202020204" pitchFamily="34" charset="0"/>
              <a:buChar char="•"/>
            </a:pPr>
            <a:r>
              <a:rPr lang="en-US" kern="100">
                <a:latin typeface="Aptos" panose="020B0004020202020204" pitchFamily="34" charset="0"/>
                <a:ea typeface="Aptos" panose="020B0004020202020204" pitchFamily="34" charset="0"/>
                <a:cs typeface="Times New Roman" panose="02020603050405020304" pitchFamily="18" charset="0"/>
              </a:rPr>
              <a:t>It’s sharing information across different cultural groups</a:t>
            </a:r>
          </a:p>
          <a:p>
            <a:pPr marL="285750" marR="0" lvl="0" indent="-285750">
              <a:lnSpc>
                <a:spcPct val="150000"/>
              </a:lnSpc>
              <a:spcBef>
                <a:spcPts val="0"/>
              </a:spcBef>
              <a:spcAft>
                <a:spcPts val="0"/>
              </a:spcAft>
              <a:buFont typeface="Arial" panose="020B0604020202020204" pitchFamily="34" charset="0"/>
              <a:buChar char="•"/>
            </a:pPr>
            <a:endParaRPr lang="en-US" kern="100">
              <a:latin typeface="Aptos" panose="020B0004020202020204" pitchFamily="34" charset="0"/>
              <a:ea typeface="Aptos" panose="020B0004020202020204" pitchFamily="34" charset="0"/>
              <a:cs typeface="Times New Roman" panose="02020603050405020304" pitchFamily="18" charset="0"/>
            </a:endParaRPr>
          </a:p>
          <a:p>
            <a:pPr marL="285750" marR="0" lvl="0" indent="-285750">
              <a:lnSpc>
                <a:spcPct val="150000"/>
              </a:lnSpc>
              <a:spcBef>
                <a:spcPts val="0"/>
              </a:spcBef>
              <a:spcAft>
                <a:spcPts val="0"/>
              </a:spcAft>
              <a:buFont typeface="Arial" panose="020B0604020202020204" pitchFamily="34" charset="0"/>
              <a:buChar char="•"/>
            </a:pPr>
            <a:r>
              <a:rPr lang="en-US" kern="100">
                <a:latin typeface="Aptos" panose="020B0004020202020204" pitchFamily="34" charset="0"/>
                <a:ea typeface="Aptos" panose="020B0004020202020204" pitchFamily="34" charset="0"/>
                <a:cs typeface="Times New Roman" panose="02020603050405020304" pitchFamily="18" charset="0"/>
              </a:rPr>
              <a:t>Read Bullet 2</a:t>
            </a:r>
          </a:p>
          <a:p>
            <a:pPr marL="285750" marR="0" lvl="0" indent="-285750">
              <a:lnSpc>
                <a:spcPct val="150000"/>
              </a:lnSpc>
              <a:spcBef>
                <a:spcPts val="0"/>
              </a:spcBef>
              <a:spcAft>
                <a:spcPts val="0"/>
              </a:spcAft>
              <a:buFont typeface="Arial" panose="020B0604020202020204" pitchFamily="34" charset="0"/>
              <a:buChar char="•"/>
            </a:pPr>
            <a:endParaRPr lang="en-US" kern="100">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50000"/>
              </a:lnSpc>
              <a:spcBef>
                <a:spcPts val="0"/>
              </a:spcBef>
              <a:spcAft>
                <a:spcPts val="0"/>
              </a:spcAft>
              <a:buFont typeface="Arial" panose="020B0604020202020204" pitchFamily="34" charset="0"/>
              <a:buChar char="•"/>
            </a:pPr>
            <a:r>
              <a:rPr lang="en-US" sz="1050"/>
              <a:t>Let’s look at what we consider the most important communication skill in a conflict</a:t>
            </a: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29</a:t>
            </a:fld>
            <a:endParaRPr lang="en-US"/>
          </a:p>
        </p:txBody>
      </p:sp>
    </p:spTree>
    <p:extLst>
      <p:ext uri="{BB962C8B-B14F-4D97-AF65-F5344CB8AC3E}">
        <p14:creationId xmlns:p14="http://schemas.microsoft.com/office/powerpoint/2010/main" val="3858139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Maslow’s Hierarchy:  </a:t>
            </a:r>
          </a:p>
          <a:p>
            <a:r>
              <a:rPr lang="en-US"/>
              <a:t>Food and Water </a:t>
            </a:r>
          </a:p>
          <a:p>
            <a:r>
              <a:rPr lang="en-US"/>
              <a:t>Safety &amp; Security </a:t>
            </a:r>
          </a:p>
          <a:p>
            <a:r>
              <a:rPr lang="en-US"/>
              <a:t>Welcoming them  </a:t>
            </a: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30</a:t>
            </a:fld>
            <a:endParaRPr lang="en-US"/>
          </a:p>
        </p:txBody>
      </p:sp>
    </p:spTree>
    <p:extLst>
      <p:ext uri="{BB962C8B-B14F-4D97-AF65-F5344CB8AC3E}">
        <p14:creationId xmlns:p14="http://schemas.microsoft.com/office/powerpoint/2010/main" val="702575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Joy read this slide</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3</a:t>
            </a:fld>
            <a:endParaRPr lang="en-US"/>
          </a:p>
        </p:txBody>
      </p:sp>
    </p:spTree>
    <p:extLst>
      <p:ext uri="{BB962C8B-B14F-4D97-AF65-F5344CB8AC3E}">
        <p14:creationId xmlns:p14="http://schemas.microsoft.com/office/powerpoint/2010/main" val="4052482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00">
                <a:latin typeface="Aptos" panose="020B0004020202020204" pitchFamily="34" charset="0"/>
                <a:ea typeface="Aptos" panose="020B0004020202020204" pitchFamily="34" charset="0"/>
                <a:cs typeface="Times New Roman" panose="02020603050405020304" pitchFamily="18" charset="0"/>
              </a:rPr>
              <a:t>Most important communications skill </a:t>
            </a:r>
          </a:p>
          <a:p>
            <a:endParaRPr lang="en-US" kern="100">
              <a:latin typeface="Aptos" panose="020B0004020202020204" pitchFamily="34" charset="0"/>
              <a:ea typeface="Aptos" panose="020B0004020202020204" pitchFamily="34" charset="0"/>
              <a:cs typeface="Times New Roman" panose="02020603050405020304" pitchFamily="18" charset="0"/>
            </a:endParaRPr>
          </a:p>
          <a:p>
            <a:r>
              <a:rPr lang="en-US">
                <a:latin typeface="Calibri" panose="020F0502020204030204" pitchFamily="34" charset="0"/>
                <a:ea typeface="Calibri" panose="020F0502020204030204" pitchFamily="34" charset="0"/>
                <a:cs typeface="Times New Roman" panose="02020603050405020304" pitchFamily="18" charset="0"/>
              </a:rPr>
              <a:t>Displaying the cultural competency behaviors of active listening, empathy, and effective engagement can help us to create a welcoming environment and establish the appreciation of similarities and differences among cultures</a:t>
            </a:r>
            <a:endParaRPr lang="en-US" kern="100">
              <a:latin typeface="Aptos" panose="020B0004020202020204" pitchFamily="34" charset="0"/>
              <a:ea typeface="Aptos" panose="020B0004020202020204" pitchFamily="34" charset="0"/>
              <a:cs typeface="Times New Roman" panose="02020603050405020304" pitchFamily="18" charset="0"/>
            </a:endParaRPr>
          </a:p>
          <a:p>
            <a:endParaRPr lang="en-US" kern="100">
              <a:latin typeface="Aptos" panose="020B0004020202020204" pitchFamily="34" charset="0"/>
              <a:ea typeface="Aptos" panose="020B0004020202020204" pitchFamily="34" charset="0"/>
              <a:cs typeface="Times New Roman" panose="02020603050405020304" pitchFamily="18" charset="0"/>
            </a:endParaRPr>
          </a:p>
          <a:p>
            <a:r>
              <a:rPr lang="en-US" kern="100">
                <a:latin typeface="Aptos" panose="020B0004020202020204" pitchFamily="34" charset="0"/>
                <a:ea typeface="Aptos" panose="020B0004020202020204" pitchFamily="34" charset="0"/>
                <a:cs typeface="Times New Roman" panose="02020603050405020304" pitchFamily="18" charset="0"/>
              </a:rPr>
              <a:t>Everyone wants their time to be heard. Heard and understood.</a:t>
            </a: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31</a:t>
            </a:fld>
            <a:endParaRPr lang="en-US"/>
          </a:p>
        </p:txBody>
      </p:sp>
    </p:spTree>
    <p:extLst>
      <p:ext uri="{BB962C8B-B14F-4D97-AF65-F5344CB8AC3E}">
        <p14:creationId xmlns:p14="http://schemas.microsoft.com/office/powerpoint/2010/main" val="2373508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406400" lvl="0" indent="-285750">
              <a:spcBef>
                <a:spcPts val="360"/>
              </a:spcBef>
              <a:spcAft>
                <a:spcPts val="0"/>
              </a:spcAft>
              <a:buClr>
                <a:schemeClr val="dk2"/>
              </a:buClr>
              <a:buSzPts val="1700"/>
              <a:buFont typeface="Arial" panose="020B0604020202020204" pitchFamily="34" charset="0"/>
              <a:buChar char="•"/>
            </a:pPr>
            <a:r>
              <a:rPr lang="en-US" sz="1700">
                <a:solidFill>
                  <a:schemeClr val="dk2"/>
                </a:solidFill>
              </a:rPr>
              <a:t>Read Bullet 1</a:t>
            </a:r>
          </a:p>
          <a:p>
            <a:pPr marL="406400" lvl="0" indent="-285750">
              <a:spcBef>
                <a:spcPts val="360"/>
              </a:spcBef>
              <a:spcAft>
                <a:spcPts val="0"/>
              </a:spcAft>
              <a:buClr>
                <a:schemeClr val="dk2"/>
              </a:buClr>
              <a:buSzPts val="1700"/>
              <a:buFont typeface="Arial" panose="020B0604020202020204" pitchFamily="34" charset="0"/>
              <a:buChar char="•"/>
            </a:pPr>
            <a:r>
              <a:rPr lang="en-US" sz="1700">
                <a:solidFill>
                  <a:schemeClr val="dk2"/>
                </a:solidFill>
              </a:rPr>
              <a:t>Read Bullet 2</a:t>
            </a:r>
          </a:p>
          <a:p>
            <a:pPr marL="406400" lvl="0" indent="-285750">
              <a:spcBef>
                <a:spcPts val="360"/>
              </a:spcBef>
              <a:spcAft>
                <a:spcPts val="0"/>
              </a:spcAft>
              <a:buClr>
                <a:schemeClr val="dk2"/>
              </a:buClr>
              <a:buSzPts val="1700"/>
              <a:buFont typeface="Arial" panose="020B0604020202020204" pitchFamily="34" charset="0"/>
              <a:buChar char="•"/>
            </a:pPr>
            <a:r>
              <a:rPr lang="en-US" sz="1700">
                <a:solidFill>
                  <a:schemeClr val="dk2"/>
                </a:solidFill>
              </a:rPr>
              <a:t>You give 100% of your attention to the speaker.</a:t>
            </a:r>
          </a:p>
          <a:p>
            <a:pPr marL="406400" lvl="0" indent="-285750">
              <a:spcBef>
                <a:spcPts val="1000"/>
              </a:spcBef>
              <a:spcAft>
                <a:spcPts val="0"/>
              </a:spcAft>
              <a:buClr>
                <a:schemeClr val="dk2"/>
              </a:buClr>
              <a:buSzPts val="1700"/>
              <a:buFont typeface="Arial" panose="020B0604020202020204" pitchFamily="34" charset="0"/>
              <a:buChar char="•"/>
            </a:pPr>
            <a:r>
              <a:rPr lang="en-US" sz="1700">
                <a:solidFill>
                  <a:schemeClr val="dk2"/>
                </a:solidFill>
              </a:rPr>
              <a:t>Note their non-verbal communication in addition to their verbal</a:t>
            </a:r>
          </a:p>
          <a:p>
            <a:pPr marL="406400" lvl="0" indent="-285750">
              <a:spcBef>
                <a:spcPts val="1000"/>
              </a:spcBef>
              <a:spcAft>
                <a:spcPts val="0"/>
              </a:spcAft>
              <a:buClr>
                <a:schemeClr val="dk2"/>
              </a:buClr>
              <a:buSzPts val="1700"/>
              <a:buFont typeface="Arial" panose="020B0604020202020204" pitchFamily="34" charset="0"/>
              <a:buChar char="•"/>
            </a:pPr>
            <a:r>
              <a:rPr lang="en-US" sz="1700">
                <a:solidFill>
                  <a:schemeClr val="dk2"/>
                </a:solidFill>
              </a:rPr>
              <a:t>When listening to understand. You want to know</a:t>
            </a:r>
          </a:p>
          <a:p>
            <a:pPr marL="831850" lvl="1" indent="-285750">
              <a:spcBef>
                <a:spcPts val="1000"/>
              </a:spcBef>
              <a:spcAft>
                <a:spcPts val="0"/>
              </a:spcAft>
              <a:buClr>
                <a:schemeClr val="dk2"/>
              </a:buClr>
              <a:buSzPts val="2200"/>
              <a:buFont typeface="Arial" panose="020B0604020202020204" pitchFamily="34" charset="0"/>
              <a:buChar char="•"/>
            </a:pPr>
            <a:r>
              <a:rPr lang="en-US" sz="1700" i="1">
                <a:solidFill>
                  <a:schemeClr val="dk2"/>
                </a:solidFill>
              </a:rPr>
              <a:t>How they feel</a:t>
            </a:r>
          </a:p>
          <a:p>
            <a:pPr marL="831850" lvl="1" indent="-285750">
              <a:spcBef>
                <a:spcPts val="1000"/>
              </a:spcBef>
              <a:spcAft>
                <a:spcPts val="0"/>
              </a:spcAft>
              <a:buClr>
                <a:schemeClr val="dk2"/>
              </a:buClr>
              <a:buSzPts val="2200"/>
              <a:buFont typeface="Arial" panose="020B0604020202020204" pitchFamily="34" charset="0"/>
              <a:buChar char="•"/>
            </a:pPr>
            <a:r>
              <a:rPr lang="en-US" sz="1700" i="1">
                <a:solidFill>
                  <a:schemeClr val="dk2"/>
                </a:solidFill>
              </a:rPr>
              <a:t>What they want</a:t>
            </a:r>
          </a:p>
          <a:p>
            <a:pPr marL="831850" lvl="1" indent="-285750">
              <a:spcBef>
                <a:spcPts val="1000"/>
              </a:spcBef>
              <a:spcAft>
                <a:spcPts val="1000"/>
              </a:spcAft>
              <a:buClr>
                <a:schemeClr val="dk2"/>
              </a:buClr>
              <a:buSzPts val="2200"/>
              <a:buFont typeface="Arial" panose="020B0604020202020204" pitchFamily="34" charset="0"/>
              <a:buChar char="•"/>
            </a:pPr>
            <a:r>
              <a:rPr lang="en-US" sz="1700" i="1">
                <a:solidFill>
                  <a:schemeClr val="dk2"/>
                </a:solidFill>
              </a:rPr>
              <a:t>Why they want it</a:t>
            </a:r>
          </a:p>
          <a:p>
            <a:pPr lvl="0">
              <a:spcBef>
                <a:spcPts val="0"/>
              </a:spcBef>
              <a:spcAft>
                <a:spcPts val="0"/>
              </a:spcAft>
              <a:buClr>
                <a:srgbClr val="006096"/>
              </a:buClr>
              <a:buSzPts val="2800"/>
            </a:pPr>
            <a:r>
              <a:rPr lang="en-US" sz="1700"/>
              <a:t>Summarize</a:t>
            </a:r>
          </a:p>
          <a:p>
            <a:pPr marL="361950" lvl="0" indent="-285750">
              <a:lnSpc>
                <a:spcPct val="160000"/>
              </a:lnSpc>
              <a:spcBef>
                <a:spcPts val="0"/>
              </a:spcBef>
              <a:spcAft>
                <a:spcPts val="0"/>
              </a:spcAft>
              <a:buSzPts val="2400"/>
              <a:buFont typeface="Arial" panose="020B0604020202020204" pitchFamily="34" charset="0"/>
              <a:buChar char="•"/>
            </a:pPr>
            <a:r>
              <a:rPr lang="en-US" sz="1700"/>
              <a:t>Why do you summarize? To acknowledge the main points and feelings expressed by the speaker</a:t>
            </a:r>
          </a:p>
          <a:p>
            <a:pPr marL="361950" lvl="0" indent="-285750">
              <a:lnSpc>
                <a:spcPct val="160000"/>
              </a:lnSpc>
              <a:spcBef>
                <a:spcPts val="0"/>
              </a:spcBef>
              <a:spcAft>
                <a:spcPts val="0"/>
              </a:spcAft>
              <a:buSzPts val="2400"/>
              <a:buFont typeface="Arial" panose="020B0604020202020204" pitchFamily="34" charset="0"/>
              <a:buChar char="•"/>
            </a:pPr>
            <a:r>
              <a:rPr lang="en-US" sz="1700"/>
              <a:t>How do you summarize? In your own words and ask the speaker if you “got it” correct</a:t>
            </a:r>
          </a:p>
          <a:p>
            <a:pPr marL="342900" marR="0" lvl="0" indent="-342900">
              <a:lnSpc>
                <a:spcPct val="150000"/>
              </a:lnSpc>
              <a:spcBef>
                <a:spcPts val="0"/>
              </a:spcBef>
              <a:spcAft>
                <a:spcPts val="0"/>
              </a:spcAft>
              <a:buFont typeface="Symbol" panose="05050102010706020507" pitchFamily="18" charset="2"/>
              <a:buChar char=""/>
            </a:pPr>
            <a:endParaRPr lang="en-US" sz="1500"/>
          </a:p>
          <a:p>
            <a:pPr lvl="0">
              <a:spcBef>
                <a:spcPts val="0"/>
              </a:spcBef>
              <a:spcAft>
                <a:spcPts val="0"/>
              </a:spcAft>
              <a:buClr>
                <a:srgbClr val="006096"/>
              </a:buClr>
              <a:buSzPts val="2800"/>
            </a:pPr>
            <a:r>
              <a:rPr lang="en-US" sz="1900"/>
              <a:t>Restate what you hear</a:t>
            </a:r>
          </a:p>
          <a:p>
            <a:pPr lvl="0">
              <a:spcBef>
                <a:spcPts val="0"/>
              </a:spcBef>
              <a:spcAft>
                <a:spcPts val="0"/>
              </a:spcAft>
              <a:buClr>
                <a:srgbClr val="006096"/>
              </a:buClr>
              <a:buSzPts val="2800"/>
            </a:pPr>
            <a:endParaRPr lang="en-US" sz="1900"/>
          </a:p>
          <a:p>
            <a:pPr marL="361950" lvl="0" indent="-285750">
              <a:spcBef>
                <a:spcPts val="0"/>
              </a:spcBef>
              <a:spcAft>
                <a:spcPts val="0"/>
              </a:spcAft>
              <a:buSzPts val="2400"/>
              <a:buFont typeface="Arial" panose="020B0604020202020204" pitchFamily="34" charset="0"/>
              <a:buChar char="•"/>
            </a:pPr>
            <a:r>
              <a:rPr lang="en-US" sz="1900"/>
              <a:t>Why do you restate: To help the speaker feel heard and understood by using their own words</a:t>
            </a:r>
          </a:p>
          <a:p>
            <a:pPr marL="742950" lvl="0" indent="-285750">
              <a:spcBef>
                <a:spcPts val="0"/>
              </a:spcBef>
              <a:spcAft>
                <a:spcPts val="0"/>
              </a:spcAft>
              <a:buFont typeface="Arial" panose="020B0604020202020204" pitchFamily="34" charset="0"/>
              <a:buChar char="•"/>
            </a:pPr>
            <a:endParaRPr lang="en-US" sz="1900"/>
          </a:p>
          <a:p>
            <a:pPr marL="361950" lvl="0" indent="-285750">
              <a:spcBef>
                <a:spcPts val="0"/>
              </a:spcBef>
              <a:spcAft>
                <a:spcPts val="0"/>
              </a:spcAft>
              <a:buSzPts val="2400"/>
              <a:buFont typeface="Arial" panose="020B0604020202020204" pitchFamily="34" charset="0"/>
              <a:buChar char="•"/>
            </a:pPr>
            <a:r>
              <a:rPr lang="en-US" sz="1900"/>
              <a:t>How do you restate: By repeating back what was said using the speaker’s own words instead of your own</a:t>
            </a:r>
          </a:p>
          <a:p>
            <a:pPr marL="342900" marR="0" lvl="0" indent="-342900">
              <a:lnSpc>
                <a:spcPct val="150000"/>
              </a:lnSpc>
              <a:spcBef>
                <a:spcPts val="0"/>
              </a:spcBef>
              <a:spcAft>
                <a:spcPts val="0"/>
              </a:spcAft>
              <a:buFont typeface="Symbol" panose="05050102010706020507" pitchFamily="18" charset="2"/>
              <a:buChar char=""/>
            </a:pPr>
            <a:endParaRPr lang="en-US" sz="1900" kern="100">
              <a:ea typeface="Aptos" panose="020B0004020202020204" pitchFamily="34" charset="0"/>
              <a:cs typeface="Times New Roman" panose="02020603050405020304" pitchFamily="18" charset="0"/>
            </a:endParaRPr>
          </a:p>
          <a:p>
            <a:pPr marL="342900" marR="0" lvl="0" indent="-342900">
              <a:lnSpc>
                <a:spcPct val="170000"/>
              </a:lnSpc>
              <a:spcBef>
                <a:spcPts val="0"/>
              </a:spcBef>
              <a:spcAft>
                <a:spcPts val="0"/>
              </a:spcAft>
              <a:buFont typeface="Arial" panose="020B0604020202020204" pitchFamily="34" charset="0"/>
              <a:buChar char="•"/>
            </a:pPr>
            <a:r>
              <a:rPr lang="en-US" sz="1900" kern="100">
                <a:ea typeface="Aptos" panose="020B0004020202020204" pitchFamily="34" charset="0"/>
                <a:cs typeface="Times New Roman" panose="02020603050405020304" pitchFamily="18" charset="0"/>
              </a:rPr>
              <a:t>At this time, we will break into groups for an Active Listening Exercise</a:t>
            </a:r>
          </a:p>
          <a:p>
            <a:pPr marL="285750" marR="0" lvl="0" indent="-285750">
              <a:lnSpc>
                <a:spcPct val="170000"/>
              </a:lnSpc>
              <a:spcBef>
                <a:spcPts val="0"/>
              </a:spcBef>
              <a:spcAft>
                <a:spcPts val="0"/>
              </a:spcAft>
              <a:buFont typeface="Arial" panose="020B0604020202020204" pitchFamily="34" charset="0"/>
              <a:buChar char="•"/>
            </a:pPr>
            <a:r>
              <a:rPr lang="en-US" sz="1800" kern="100">
                <a:latin typeface="Aptos" panose="020B0004020202020204" pitchFamily="34" charset="0"/>
                <a:ea typeface="Aptos" panose="020B0004020202020204" pitchFamily="34" charset="0"/>
                <a:cs typeface="Times New Roman" panose="02020603050405020304" pitchFamily="18" charset="0"/>
              </a:rPr>
              <a:t>Joy stop sharing and Kathy post the activity. You will have about 10 minutes…</a:t>
            </a: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32</a:t>
            </a:fld>
            <a:endParaRPr lang="en-US"/>
          </a:p>
        </p:txBody>
      </p:sp>
    </p:spTree>
    <p:extLst>
      <p:ext uri="{BB962C8B-B14F-4D97-AF65-F5344CB8AC3E}">
        <p14:creationId xmlns:p14="http://schemas.microsoft.com/office/powerpoint/2010/main" val="1794676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1CC88-B647-CE36-E2B7-C8F6DED2E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BDF58-9F86-3D01-8771-70162F123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2E772-0818-A04D-A19A-51A42ED80DC1}"/>
              </a:ext>
            </a:extLst>
          </p:cNvPr>
          <p:cNvSpPr>
            <a:spLocks noGrp="1"/>
          </p:cNvSpPr>
          <p:nvPr>
            <p:ph type="body" idx="1"/>
          </p:nvPr>
        </p:nvSpPr>
        <p:spPr/>
        <p:txBody>
          <a:bodyPr/>
          <a:lstStyle/>
          <a:p>
            <a:pPr marL="0" indent="0">
              <a:buNone/>
            </a:pPr>
            <a:r>
              <a:rPr lang="en-US" sz="1200"/>
              <a:t>Breakout Room</a:t>
            </a:r>
          </a:p>
          <a:p>
            <a:endParaRPr lang="en-US"/>
          </a:p>
        </p:txBody>
      </p:sp>
      <p:sp>
        <p:nvSpPr>
          <p:cNvPr id="4" name="Slide Number Placeholder 3">
            <a:extLst>
              <a:ext uri="{FF2B5EF4-FFF2-40B4-BE49-F238E27FC236}">
                <a16:creationId xmlns:a16="http://schemas.microsoft.com/office/drawing/2014/main" id="{5CDE7A91-AF26-8986-38DF-95B5D6675A47}"/>
              </a:ext>
            </a:extLst>
          </p:cNvPr>
          <p:cNvSpPr>
            <a:spLocks noGrp="1"/>
          </p:cNvSpPr>
          <p:nvPr>
            <p:ph type="sldNum" sz="quarter" idx="5"/>
          </p:nvPr>
        </p:nvSpPr>
        <p:spPr/>
        <p:txBody>
          <a:bodyPr/>
          <a:lstStyle/>
          <a:p>
            <a:pPr>
              <a:defRPr/>
            </a:pPr>
            <a:fld id="{CFE6EDC6-DD80-2D48-A9E8-763FB51E6E0C}" type="slidenum">
              <a:rPr lang="en-US" smtClean="0"/>
              <a:pPr>
                <a:defRPr/>
              </a:pPr>
              <a:t>33</a:t>
            </a:fld>
            <a:endParaRPr lang="en-US"/>
          </a:p>
        </p:txBody>
      </p:sp>
    </p:spTree>
    <p:extLst>
      <p:ext uri="{BB962C8B-B14F-4D97-AF65-F5344CB8AC3E}">
        <p14:creationId xmlns:p14="http://schemas.microsoft.com/office/powerpoint/2010/main" val="6898208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34</a:t>
            </a:fld>
            <a:endParaRPr lang="en-US"/>
          </a:p>
        </p:txBody>
      </p:sp>
    </p:spTree>
    <p:extLst>
      <p:ext uri="{BB962C8B-B14F-4D97-AF65-F5344CB8AC3E}">
        <p14:creationId xmlns:p14="http://schemas.microsoft.com/office/powerpoint/2010/main" val="1194471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35</a:t>
            </a:fld>
            <a:endParaRPr lang="en-US"/>
          </a:p>
        </p:txBody>
      </p:sp>
    </p:spTree>
    <p:extLst>
      <p:ext uri="{BB962C8B-B14F-4D97-AF65-F5344CB8AC3E}">
        <p14:creationId xmlns:p14="http://schemas.microsoft.com/office/powerpoint/2010/main" val="432600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E458E-1DDE-71FC-12CE-CE0D07F9F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C9A71-5166-BBB7-BB9F-DB57132F3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A52FC5-721D-01CB-FCE8-0AF035370C72}"/>
              </a:ext>
            </a:extLst>
          </p:cNvPr>
          <p:cNvSpPr>
            <a:spLocks noGrp="1"/>
          </p:cNvSpPr>
          <p:nvPr>
            <p:ph type="body" idx="1"/>
          </p:nvPr>
        </p:nvSpPr>
        <p:spPr/>
        <p:txBody>
          <a:bodyPr/>
          <a:lstStyle/>
          <a:p>
            <a:pPr marL="0" indent="0">
              <a:buNone/>
            </a:pPr>
            <a:r>
              <a:rPr lang="en-US" sz="1200"/>
              <a:t>Breakout Room</a:t>
            </a:r>
          </a:p>
          <a:p>
            <a:endParaRPr lang="en-US"/>
          </a:p>
        </p:txBody>
      </p:sp>
      <p:sp>
        <p:nvSpPr>
          <p:cNvPr id="4" name="Slide Number Placeholder 3">
            <a:extLst>
              <a:ext uri="{FF2B5EF4-FFF2-40B4-BE49-F238E27FC236}">
                <a16:creationId xmlns:a16="http://schemas.microsoft.com/office/drawing/2014/main" id="{0D06FCFC-AD96-77FC-EAEA-8E3F3F4CAFD7}"/>
              </a:ext>
            </a:extLst>
          </p:cNvPr>
          <p:cNvSpPr>
            <a:spLocks noGrp="1"/>
          </p:cNvSpPr>
          <p:nvPr>
            <p:ph type="sldNum" sz="quarter" idx="5"/>
          </p:nvPr>
        </p:nvSpPr>
        <p:spPr/>
        <p:txBody>
          <a:bodyPr/>
          <a:lstStyle/>
          <a:p>
            <a:pPr>
              <a:defRPr/>
            </a:pPr>
            <a:fld id="{CFE6EDC6-DD80-2D48-A9E8-763FB51E6E0C}" type="slidenum">
              <a:rPr lang="en-US" smtClean="0"/>
              <a:pPr>
                <a:defRPr/>
              </a:pPr>
              <a:t>36</a:t>
            </a:fld>
            <a:endParaRPr lang="en-US"/>
          </a:p>
        </p:txBody>
      </p:sp>
    </p:spTree>
    <p:extLst>
      <p:ext uri="{BB962C8B-B14F-4D97-AF65-F5344CB8AC3E}">
        <p14:creationId xmlns:p14="http://schemas.microsoft.com/office/powerpoint/2010/main" val="184928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06C8F-10D1-9405-FE8F-C8A397719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C663F-87A5-306B-EE3B-BF34E8509D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0E622E-6DEF-DD74-CD10-1FD947D8DD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0AE32E-497B-C16D-CC21-A52B00B10FCE}"/>
              </a:ext>
            </a:extLst>
          </p:cNvPr>
          <p:cNvSpPr>
            <a:spLocks noGrp="1"/>
          </p:cNvSpPr>
          <p:nvPr>
            <p:ph type="sldNum" sz="quarter" idx="5"/>
          </p:nvPr>
        </p:nvSpPr>
        <p:spPr/>
        <p:txBody>
          <a:bodyPr/>
          <a:lstStyle/>
          <a:p>
            <a:pPr>
              <a:defRPr/>
            </a:pPr>
            <a:fld id="{CFE6EDC6-DD80-2D48-A9E8-763FB51E6E0C}" type="slidenum">
              <a:rPr lang="en-US" smtClean="0"/>
              <a:pPr>
                <a:defRPr/>
              </a:pPr>
              <a:t>37</a:t>
            </a:fld>
            <a:endParaRPr lang="en-US"/>
          </a:p>
        </p:txBody>
      </p:sp>
    </p:spTree>
    <p:extLst>
      <p:ext uri="{BB962C8B-B14F-4D97-AF65-F5344CB8AC3E}">
        <p14:creationId xmlns:p14="http://schemas.microsoft.com/office/powerpoint/2010/main" val="1844311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38</a:t>
            </a:fld>
            <a:endParaRPr lang="en-US"/>
          </a:p>
        </p:txBody>
      </p:sp>
    </p:spTree>
    <p:extLst>
      <p:ext uri="{BB962C8B-B14F-4D97-AF65-F5344CB8AC3E}">
        <p14:creationId xmlns:p14="http://schemas.microsoft.com/office/powerpoint/2010/main" val="2178069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39</a:t>
            </a:fld>
            <a:endParaRPr lang="en-US"/>
          </a:p>
        </p:txBody>
      </p:sp>
    </p:spTree>
    <p:extLst>
      <p:ext uri="{BB962C8B-B14F-4D97-AF65-F5344CB8AC3E}">
        <p14:creationId xmlns:p14="http://schemas.microsoft.com/office/powerpoint/2010/main" val="576154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40</a:t>
            </a:fld>
            <a:endParaRPr lang="en-US"/>
          </a:p>
        </p:txBody>
      </p:sp>
    </p:spTree>
    <p:extLst>
      <p:ext uri="{BB962C8B-B14F-4D97-AF65-F5344CB8AC3E}">
        <p14:creationId xmlns:p14="http://schemas.microsoft.com/office/powerpoint/2010/main" val="2860972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word comes to mind when you think about cultural competency?
https://</a:t>
            </a:r>
            <a:r>
              <a:rPr lang="en-US" dirty="0" err="1"/>
              <a:t>www.polleverywhere.com</a:t>
            </a:r>
            <a:r>
              <a:rPr lang="en-US" dirty="0"/>
              <a:t>/</a:t>
            </a:r>
            <a:r>
              <a:rPr lang="en-US" dirty="0" err="1"/>
              <a:t>free_text_polls</a:t>
            </a:r>
            <a:r>
              <a:rPr lang="en-US" dirty="0"/>
              <a:t>/3AxoYawktOKDys21XkFvu</a:t>
            </a:r>
          </a:p>
          <a:p>
            <a:endParaRPr lang="en-US" dirty="0"/>
          </a:p>
        </p:txBody>
      </p:sp>
      <p:sp>
        <p:nvSpPr>
          <p:cNvPr id="4" name="Slide Number Placeholder 3"/>
          <p:cNvSpPr>
            <a:spLocks noGrp="1"/>
          </p:cNvSpPr>
          <p:nvPr>
            <p:ph type="sldNum" sz="quarter" idx="5"/>
          </p:nvPr>
        </p:nvSpPr>
        <p:spPr/>
        <p:txBody>
          <a:bodyPr/>
          <a:lstStyle/>
          <a:p>
            <a:fld id="{C544D15D-94BA-4ED1-A06E-3F83917AB7EC}" type="slidenum">
              <a:rPr lang="en-US" smtClean="0"/>
              <a:t>4</a:t>
            </a:fld>
            <a:endParaRPr lang="en-US"/>
          </a:p>
        </p:txBody>
      </p:sp>
    </p:spTree>
    <p:extLst>
      <p:ext uri="{BB962C8B-B14F-4D97-AF65-F5344CB8AC3E}">
        <p14:creationId xmlns:p14="http://schemas.microsoft.com/office/powerpoint/2010/main" val="2329900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41</a:t>
            </a:fld>
            <a:endParaRPr lang="en-US"/>
          </a:p>
        </p:txBody>
      </p:sp>
    </p:spTree>
    <p:extLst>
      <p:ext uri="{BB962C8B-B14F-4D97-AF65-F5344CB8AC3E}">
        <p14:creationId xmlns:p14="http://schemas.microsoft.com/office/powerpoint/2010/main" val="2237635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42</a:t>
            </a:fld>
            <a:endParaRPr lang="en-US"/>
          </a:p>
        </p:txBody>
      </p:sp>
    </p:spTree>
    <p:extLst>
      <p:ext uri="{BB962C8B-B14F-4D97-AF65-F5344CB8AC3E}">
        <p14:creationId xmlns:p14="http://schemas.microsoft.com/office/powerpoint/2010/main" val="2770131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AB5BC-A47A-F6B2-9862-96771DD89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7C1DF-8815-1CC1-EF77-CA6B74D148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C69523-D47B-7CE0-6D8B-611C494E73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5856AC-ACA8-7854-AB8E-983867A51162}"/>
              </a:ext>
            </a:extLst>
          </p:cNvPr>
          <p:cNvSpPr>
            <a:spLocks noGrp="1"/>
          </p:cNvSpPr>
          <p:nvPr>
            <p:ph type="sldNum" sz="quarter" idx="5"/>
          </p:nvPr>
        </p:nvSpPr>
        <p:spPr/>
        <p:txBody>
          <a:bodyPr/>
          <a:lstStyle/>
          <a:p>
            <a:pPr>
              <a:defRPr/>
            </a:pPr>
            <a:fld id="{CFE6EDC6-DD80-2D48-A9E8-763FB51E6E0C}" type="slidenum">
              <a:rPr lang="en-US" smtClean="0"/>
              <a:pPr>
                <a:defRPr/>
              </a:pPr>
              <a:t>6</a:t>
            </a:fld>
            <a:endParaRPr lang="en-US"/>
          </a:p>
        </p:txBody>
      </p:sp>
    </p:spTree>
    <p:extLst>
      <p:ext uri="{BB962C8B-B14F-4D97-AF65-F5344CB8AC3E}">
        <p14:creationId xmlns:p14="http://schemas.microsoft.com/office/powerpoint/2010/main" val="2720131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698500"/>
            <a:ext cx="6197600" cy="3486150"/>
          </a:xfrm>
        </p:spPr>
      </p:sp>
      <p:sp>
        <p:nvSpPr>
          <p:cNvPr id="3" name="Notes Placeholder 2"/>
          <p:cNvSpPr>
            <a:spLocks noGrp="1"/>
          </p:cNvSpPr>
          <p:nvPr>
            <p:ph type="body" idx="1"/>
          </p:nvPr>
        </p:nvSpPr>
        <p:spPr/>
        <p:txBody>
          <a:bodyPr>
            <a:normAutofit fontScale="92500" lnSpcReduction="10000"/>
          </a:bodyPr>
          <a:lstStyle/>
          <a:p>
            <a:pPr>
              <a:lnSpc>
                <a:spcPct val="150000"/>
              </a:lnSpc>
            </a:pPr>
            <a:r>
              <a:rPr lang="en-US">
                <a:solidFill>
                  <a:srgbClr val="000000"/>
                </a:solidFill>
                <a:latin typeface="Aptos" panose="020B0004020202020204" pitchFamily="34" charset="0"/>
                <a:ea typeface="Geneva"/>
                <a:cs typeface="Geneva"/>
              </a:rPr>
              <a:t>As we begin to discus culture and equity, it’s important to remember that parent and family members are a child’s first teachers. Children learn from what they see and hear from parents and families, and how they interact with parents and family members.</a:t>
            </a:r>
          </a:p>
          <a:p>
            <a:pPr>
              <a:lnSpc>
                <a:spcPct val="150000"/>
              </a:lnSpc>
            </a:pPr>
            <a:endParaRPr lang="en-US"/>
          </a:p>
          <a:p>
            <a:r>
              <a:rPr lang="en-US" b="1"/>
              <a:t>Bullet 2</a:t>
            </a:r>
          </a:p>
          <a:p>
            <a:pPr marL="171450" indent="-171450">
              <a:buFont typeface="Arial" panose="020B0604020202020204" pitchFamily="34" charset="0"/>
              <a:buChar char="•"/>
            </a:pPr>
            <a:r>
              <a:rPr lang="en-US">
                <a:solidFill>
                  <a:srgbClr val="000000"/>
                </a:solidFill>
                <a:latin typeface="Aptos" panose="020B0004020202020204" pitchFamily="34" charset="0"/>
                <a:ea typeface="Geneva"/>
                <a:cs typeface="Geneva"/>
              </a:rPr>
              <a:t>Parents who consistently support, monitor and advocate for their children’s education are more likely to have children who are successful in school. </a:t>
            </a:r>
          </a:p>
          <a:p>
            <a:pPr marL="171450" indent="-171450">
              <a:buFont typeface="Arial" panose="020B0604020202020204" pitchFamily="34" charset="0"/>
              <a:buChar char="•"/>
            </a:pPr>
            <a:endParaRPr lang="en-US" kern="100">
              <a:solidFill>
                <a:srgbClr val="000000"/>
              </a:solidFill>
              <a:latin typeface="Aptos" panose="020B0004020202020204" pitchFamily="34" charset="0"/>
              <a:ea typeface="Geneva"/>
              <a:cs typeface="Times New Roman" panose="02020603050405020304" pitchFamily="18" charset="0"/>
            </a:endParaRPr>
          </a:p>
          <a:p>
            <a:pPr marL="171450" indent="-171450">
              <a:buFont typeface="Arial" panose="020B0604020202020204" pitchFamily="34" charset="0"/>
              <a:buChar char="•"/>
            </a:pPr>
            <a:r>
              <a:rPr lang="en-US" kern="100">
                <a:latin typeface="Aptos" panose="020B0004020202020204" pitchFamily="34" charset="0"/>
                <a:ea typeface="Aptos" panose="020B0004020202020204" pitchFamily="34" charset="0"/>
                <a:cs typeface="Times New Roman" panose="02020603050405020304" pitchFamily="18" charset="0"/>
              </a:rPr>
              <a:t>Success is defined as a student developing to their fullest academically, socially and personally. </a:t>
            </a:r>
          </a:p>
          <a:p>
            <a:pPr marL="171450" indent="-171450">
              <a:buFont typeface="Arial" panose="020B0604020202020204" pitchFamily="34" charset="0"/>
              <a:buChar char="•"/>
            </a:pPr>
            <a:r>
              <a:rPr lang="en-US" kern="100">
                <a:latin typeface="Aptos" panose="020B0004020202020204" pitchFamily="34" charset="0"/>
                <a:ea typeface="Aptos" panose="020B0004020202020204" pitchFamily="34" charset="0"/>
                <a:cs typeface="Times New Roman" panose="02020603050405020304" pitchFamily="18" charset="0"/>
              </a:rPr>
              <a:t>It requires support not from just parents and family, but also it requires educators to provide a environment that is conducive to this development</a:t>
            </a:r>
          </a:p>
          <a:p>
            <a:endParaRPr lang="en-US"/>
          </a:p>
          <a:p>
            <a:r>
              <a:rPr lang="en-US" b="1"/>
              <a:t>Bullet 3</a:t>
            </a:r>
          </a:p>
          <a:p>
            <a:pPr marL="285750" indent="-285750">
              <a:buFont typeface="Arial" panose="020B0604020202020204" pitchFamily="34" charset="0"/>
              <a:buChar char="•"/>
            </a:pPr>
            <a:r>
              <a:rPr lang="en-US" kern="100">
                <a:latin typeface="Aptos" panose="020B0004020202020204" pitchFamily="34" charset="0"/>
                <a:ea typeface="Aptos" panose="020B0004020202020204" pitchFamily="34" charset="0"/>
                <a:cs typeface="Times New Roman" panose="02020603050405020304" pitchFamily="18" charset="0"/>
              </a:rPr>
              <a:t>Students not only perform better academically when their families are engaged but are more likely to graduate and pursue a postsecondary education when families and educators work together.</a:t>
            </a:r>
          </a:p>
          <a:p>
            <a:pPr marL="285750" indent="-285750">
              <a:buFont typeface="Arial" panose="020B0604020202020204" pitchFamily="34" charset="0"/>
              <a:buChar char="•"/>
            </a:pPr>
            <a:endParaRPr lang="en-US" kern="100">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kern="100">
                <a:latin typeface="Aptos" panose="020B0004020202020204" pitchFamily="34" charset="0"/>
                <a:ea typeface="Aptos" panose="020B0004020202020204" pitchFamily="34" charset="0"/>
                <a:cs typeface="Times New Roman" panose="02020603050405020304" pitchFamily="18" charset="0"/>
              </a:rPr>
              <a:t>Post secondary education includes, trade and vocational schools, colleges and universities and life skills programs </a:t>
            </a: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7</a:t>
            </a:fld>
            <a:endParaRPr lang="en-US"/>
          </a:p>
        </p:txBody>
      </p:sp>
    </p:spTree>
    <p:extLst>
      <p:ext uri="{BB962C8B-B14F-4D97-AF65-F5344CB8AC3E}">
        <p14:creationId xmlns:p14="http://schemas.microsoft.com/office/powerpoint/2010/main" val="157470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lvl="0">
              <a:lnSpc>
                <a:spcPct val="150000"/>
              </a:lnSpc>
              <a:spcBef>
                <a:spcPts val="430"/>
              </a:spcBef>
              <a:spcAft>
                <a:spcPts val="0"/>
              </a:spcAft>
            </a:pPr>
            <a:r>
              <a:rPr lang="en-US">
                <a:solidFill>
                  <a:srgbClr val="000000"/>
                </a:solidFill>
                <a:latin typeface="Aptos" panose="020B0004020202020204" pitchFamily="34" charset="0"/>
                <a:ea typeface="Geneva"/>
                <a:cs typeface="Geneva"/>
              </a:rPr>
              <a:t>Schools consist of diverse students coming from diverse family backgrounds</a:t>
            </a:r>
          </a:p>
          <a:p>
            <a:pPr marL="171450" indent="-171450">
              <a:lnSpc>
                <a:spcPct val="150000"/>
              </a:lnSpc>
              <a:spcBef>
                <a:spcPts val="430"/>
              </a:spcBef>
              <a:spcAft>
                <a:spcPts val="0"/>
              </a:spcAft>
              <a:buFont typeface="Arial" panose="020B0604020202020204" pitchFamily="34" charset="0"/>
              <a:buChar char="•"/>
            </a:pPr>
            <a:r>
              <a:rPr lang="en-US">
                <a:solidFill>
                  <a:srgbClr val="000000"/>
                </a:solidFill>
                <a:latin typeface="Aptos" panose="020B0004020202020204" pitchFamily="34" charset="0"/>
                <a:ea typeface="Geneva"/>
              </a:rPr>
              <a:t>These includes but are not limited to Socioeconomic, Race, Voice Quality….</a:t>
            </a:r>
          </a:p>
          <a:p>
            <a:pPr marL="171450" indent="-171450">
              <a:lnSpc>
                <a:spcPct val="150000"/>
              </a:lnSpc>
              <a:spcBef>
                <a:spcPts val="430"/>
              </a:spcBef>
              <a:spcAft>
                <a:spcPts val="0"/>
              </a:spcAft>
              <a:buFont typeface="Arial" panose="020B0604020202020204" pitchFamily="34" charset="0"/>
              <a:buChar char="•"/>
            </a:pPr>
            <a:r>
              <a:rPr lang="en-US">
                <a:solidFill>
                  <a:srgbClr val="000000"/>
                </a:solidFill>
                <a:latin typeface="Aptos" panose="020B0004020202020204" pitchFamily="34" charset="0"/>
                <a:ea typeface="Geneva"/>
                <a:cs typeface="Geneva"/>
              </a:rPr>
              <a:t>Ability/disability </a:t>
            </a:r>
            <a:r>
              <a:rPr lang="en-US">
                <a:solidFill>
                  <a:srgbClr val="000000"/>
                </a:solidFill>
                <a:latin typeface="Calibri" panose="020F0502020204030204" pitchFamily="34" charset="0"/>
                <a:ea typeface="Geneva"/>
                <a:cs typeface="Geneva"/>
              </a:rPr>
              <a:t>– We often consider diverse disabilities, but not diverse abilities</a:t>
            </a:r>
            <a:endParaRPr lang="en-US">
              <a:latin typeface="Times New Roman" panose="02020603050405020304" pitchFamily="18" charset="0"/>
              <a:ea typeface="Times New Roman" panose="02020603050405020304" pitchFamily="18" charset="0"/>
            </a:endParaRPr>
          </a:p>
          <a:p>
            <a:pPr marL="742950" lvl="1" indent="-285750">
              <a:lnSpc>
                <a:spcPct val="150000"/>
              </a:lnSpc>
              <a:spcBef>
                <a:spcPts val="430"/>
              </a:spcBef>
              <a:spcAft>
                <a:spcPts val="0"/>
              </a:spcAft>
              <a:buFont typeface="Arial" panose="020B0604020202020204" pitchFamily="34" charset="0"/>
              <a:buChar char="•"/>
            </a:pPr>
            <a:r>
              <a:rPr lang="en-US">
                <a:solidFill>
                  <a:srgbClr val="000000"/>
                </a:solidFill>
                <a:latin typeface="Aptos" panose="020B0004020202020204" pitchFamily="34" charset="0"/>
                <a:ea typeface="Geneva"/>
                <a:cs typeface="Geneva"/>
              </a:rPr>
              <a:t>Ability - The skill and/or capacity to do something, to perform everyday tasks. It includes intellectual (cognitive) and physical  task(physical strength to accomplish something)</a:t>
            </a:r>
            <a:endParaRPr lang="en-US">
              <a:latin typeface="Times New Roman" panose="02020603050405020304" pitchFamily="18" charset="0"/>
              <a:ea typeface="Times New Roman" panose="02020603050405020304" pitchFamily="18" charset="0"/>
            </a:endParaRPr>
          </a:p>
          <a:p>
            <a:pPr marL="171450" indent="-171450">
              <a:lnSpc>
                <a:spcPct val="150000"/>
              </a:lnSpc>
              <a:spcBef>
                <a:spcPts val="430"/>
              </a:spcBef>
              <a:spcAft>
                <a:spcPts val="0"/>
              </a:spcAft>
              <a:buFont typeface="Arial" panose="020B0604020202020204" pitchFamily="34" charset="0"/>
              <a:buChar char="•"/>
            </a:pPr>
            <a:r>
              <a:rPr lang="en-US">
                <a:solidFill>
                  <a:srgbClr val="000000"/>
                </a:solidFill>
                <a:latin typeface="Aptos" panose="020B0004020202020204" pitchFamily="34" charset="0"/>
                <a:ea typeface="Geneva"/>
                <a:cs typeface="Geneva"/>
              </a:rPr>
              <a:t>Disabilities are both visible or hidden, and temporary or permanent </a:t>
            </a:r>
          </a:p>
          <a:p>
            <a:pPr marL="628650" lvl="1" indent="-171450">
              <a:lnSpc>
                <a:spcPct val="150000"/>
              </a:lnSpc>
              <a:spcBef>
                <a:spcPts val="430"/>
              </a:spcBef>
              <a:spcAft>
                <a:spcPts val="0"/>
              </a:spcAft>
              <a:buFont typeface="Arial" panose="020B0604020202020204" pitchFamily="34" charset="0"/>
              <a:buChar char="•"/>
            </a:pPr>
            <a:r>
              <a:rPr lang="en-US">
                <a:solidFill>
                  <a:srgbClr val="000000"/>
                </a:solidFill>
                <a:latin typeface="Aptos" panose="020B0004020202020204" pitchFamily="34" charset="0"/>
                <a:ea typeface="Geneva"/>
                <a:cs typeface="Geneva"/>
              </a:rPr>
              <a:t>They are conditions that provide barriers or challenges, and impact individuals of every age and social group</a:t>
            </a:r>
          </a:p>
          <a:p>
            <a:pPr marL="228600" indent="-228600">
              <a:lnSpc>
                <a:spcPct val="150000"/>
              </a:lnSpc>
              <a:spcBef>
                <a:spcPts val="430"/>
              </a:spcBef>
              <a:spcAft>
                <a:spcPts val="0"/>
              </a:spcAft>
              <a:buFont typeface="+mj-lt"/>
              <a:buAutoNum type="arabicPeriod"/>
            </a:pPr>
            <a:r>
              <a:rPr lang="en-US">
                <a:latin typeface="Times New Roman" panose="02020603050405020304" pitchFamily="18" charset="0"/>
                <a:ea typeface="Times New Roman" panose="02020603050405020304" pitchFamily="18" charset="0"/>
              </a:rPr>
              <a:t>Voice Quality refers to the sound of your voice. Voice quality can be impacted by culture. Some cultures have high pitch voices, some low, some speak fast and some speak slow.</a:t>
            </a:r>
          </a:p>
          <a:p>
            <a:pPr marL="685800" lvl="1" indent="-228600">
              <a:lnSpc>
                <a:spcPct val="150000"/>
              </a:lnSpc>
              <a:spcBef>
                <a:spcPts val="430"/>
              </a:spcBef>
              <a:spcAft>
                <a:spcPts val="0"/>
              </a:spcAft>
              <a:buFont typeface="+mj-lt"/>
              <a:buAutoNum type="arabicPeriod"/>
            </a:pPr>
            <a:r>
              <a:rPr lang="en-US">
                <a:latin typeface="Times New Roman" panose="02020603050405020304" pitchFamily="18" charset="0"/>
                <a:ea typeface="Times New Roman" panose="02020603050405020304" pitchFamily="18" charset="0"/>
              </a:rPr>
              <a:t>A persons’ voice can affect their likeability – research has shown that likeable voices are considered attractive and confident</a:t>
            </a:r>
          </a:p>
          <a:p>
            <a:pPr marL="342900" lvl="0" indent="-342900">
              <a:lnSpc>
                <a:spcPct val="150000"/>
              </a:lnSpc>
              <a:spcBef>
                <a:spcPts val="430"/>
              </a:spcBef>
              <a:spcAft>
                <a:spcPts val="0"/>
              </a:spcAft>
              <a:buFont typeface="+mj-lt"/>
              <a:buAutoNum type="arabicPeriod"/>
            </a:pPr>
            <a:r>
              <a:rPr lang="en-US">
                <a:solidFill>
                  <a:srgbClr val="000000"/>
                </a:solidFill>
                <a:latin typeface="Aptos" panose="020B0004020202020204" pitchFamily="34" charset="0"/>
                <a:ea typeface="Geneva"/>
                <a:cs typeface="Geneva"/>
              </a:rPr>
              <a:t>It’s important to remember that not only do students and families come from diverse backgrounds but so do teachers and school staff. </a:t>
            </a: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8</a:t>
            </a:fld>
            <a:endParaRPr lang="en-US"/>
          </a:p>
        </p:txBody>
      </p:sp>
    </p:spTree>
    <p:extLst>
      <p:ext uri="{BB962C8B-B14F-4D97-AF65-F5344CB8AC3E}">
        <p14:creationId xmlns:p14="http://schemas.microsoft.com/office/powerpoint/2010/main" val="2693439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talk about Culture.</a:t>
            </a:r>
          </a:p>
          <a:p>
            <a:endParaRPr lang="en-US"/>
          </a:p>
          <a:p>
            <a:r>
              <a:rPr lang="en-US"/>
              <a:t>I thought this quote was appropriate for today’s session. </a:t>
            </a:r>
          </a:p>
          <a:p>
            <a:endParaRPr lang="en-US"/>
          </a:p>
          <a:p>
            <a:r>
              <a:rPr lang="en-US" b="1"/>
              <a:t>In 2022 a Rodel Survey noted that there were over 97 languages spoken by Delaware Students who were multilingual Learners</a:t>
            </a:r>
          </a:p>
          <a:p>
            <a:endParaRPr lang="en-US"/>
          </a:p>
          <a:p>
            <a:r>
              <a:rPr lang="en-US"/>
              <a:t>So let talk about culture</a:t>
            </a: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9</a:t>
            </a:fld>
            <a:endParaRPr lang="en-US"/>
          </a:p>
        </p:txBody>
      </p:sp>
    </p:spTree>
    <p:extLst>
      <p:ext uri="{BB962C8B-B14F-4D97-AF65-F5344CB8AC3E}">
        <p14:creationId xmlns:p14="http://schemas.microsoft.com/office/powerpoint/2010/main" val="3155827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3718560"/>
          </a:xfrm>
        </p:spPr>
        <p:txBody>
          <a:bodyPr/>
          <a:lstStyle/>
          <a:p>
            <a:pPr marL="342900" lvl="0" indent="-342900">
              <a:lnSpc>
                <a:spcPct val="150000"/>
              </a:lnSpc>
              <a:spcBef>
                <a:spcPts val="430"/>
              </a:spcBef>
              <a:spcAft>
                <a:spcPts val="0"/>
              </a:spcAft>
              <a:buFont typeface="+mj-lt"/>
              <a:buAutoNum type="arabicPeriod"/>
            </a:pPr>
            <a:r>
              <a:rPr lang="en-US">
                <a:solidFill>
                  <a:srgbClr val="000000"/>
                </a:solidFill>
                <a:latin typeface="Aptos" panose="020B0004020202020204" pitchFamily="34" charset="0"/>
                <a:ea typeface="Geneva"/>
                <a:cs typeface="Geneva"/>
              </a:rPr>
              <a:t>We are all members of cultural groups. </a:t>
            </a:r>
          </a:p>
          <a:p>
            <a:pPr marL="342900" lvl="0" indent="-342900">
              <a:lnSpc>
                <a:spcPct val="150000"/>
              </a:lnSpc>
              <a:spcBef>
                <a:spcPts val="430"/>
              </a:spcBef>
              <a:spcAft>
                <a:spcPts val="0"/>
              </a:spcAft>
              <a:buFont typeface="+mj-lt"/>
              <a:buAutoNum type="arabicPeriod"/>
            </a:pPr>
            <a:r>
              <a:rPr lang="en-US">
                <a:solidFill>
                  <a:srgbClr val="000000"/>
                </a:solidFill>
                <a:latin typeface="Aptos" panose="020B0004020202020204" pitchFamily="34" charset="0"/>
                <a:ea typeface="Geneva"/>
                <a:cs typeface="Geneva"/>
              </a:rPr>
              <a:t>We are a blend of all cultural groups that we belong to that influence our beliefs, values and behavior, etc..</a:t>
            </a:r>
            <a:endParaRPr lang="en-US">
              <a:latin typeface="Aptos" panose="020B0004020202020204" pitchFamily="34" charset="0"/>
              <a:ea typeface="Times New Roman" panose="02020603050405020304" pitchFamily="18" charset="0"/>
            </a:endParaRPr>
          </a:p>
          <a:p>
            <a:pPr marL="342900" lvl="0" indent="-342900">
              <a:lnSpc>
                <a:spcPct val="150000"/>
              </a:lnSpc>
              <a:spcBef>
                <a:spcPts val="430"/>
              </a:spcBef>
              <a:spcAft>
                <a:spcPts val="0"/>
              </a:spcAft>
              <a:buFont typeface="+mj-lt"/>
              <a:buAutoNum type="arabicPeriod"/>
            </a:pPr>
            <a:r>
              <a:rPr lang="en-US">
                <a:solidFill>
                  <a:srgbClr val="000000"/>
                </a:solidFill>
                <a:latin typeface="Aptos" panose="020B0004020202020204" pitchFamily="34" charset="0"/>
                <a:ea typeface="Geneva"/>
                <a:cs typeface="Geneva"/>
              </a:rPr>
              <a:t>Culture is present in every interaction. We do not enter an environment without bringing our whole being and our experiences into that environment</a:t>
            </a:r>
            <a:endParaRPr lang="en-US">
              <a:latin typeface="Aptos" panose="020B0004020202020204" pitchFamily="34" charset="0"/>
              <a:ea typeface="Times New Roman" panose="02020603050405020304" pitchFamily="18" charset="0"/>
            </a:endParaRPr>
          </a:p>
          <a:p>
            <a:pPr marL="342900" lvl="0" indent="-342900">
              <a:lnSpc>
                <a:spcPct val="150000"/>
              </a:lnSpc>
              <a:spcBef>
                <a:spcPts val="430"/>
              </a:spcBef>
              <a:spcAft>
                <a:spcPts val="0"/>
              </a:spcAft>
              <a:buFont typeface="+mj-lt"/>
              <a:buAutoNum type="arabicPeriod"/>
            </a:pPr>
            <a:r>
              <a:rPr lang="en-US">
                <a:solidFill>
                  <a:srgbClr val="000000"/>
                </a:solidFill>
                <a:latin typeface="Aptos" panose="020B0004020202020204" pitchFamily="34" charset="0"/>
                <a:ea typeface="Geneva"/>
                <a:cs typeface="Geneva"/>
              </a:rPr>
              <a:t>Culture is not static, it’s fluid–  it changes with time, environment, circumstances.</a:t>
            </a:r>
          </a:p>
          <a:p>
            <a:pPr marL="342900" lvl="0" indent="-342900">
              <a:lnSpc>
                <a:spcPct val="150000"/>
              </a:lnSpc>
              <a:spcBef>
                <a:spcPts val="430"/>
              </a:spcBef>
              <a:spcAft>
                <a:spcPts val="0"/>
              </a:spcAft>
              <a:buFont typeface="+mj-lt"/>
              <a:buAutoNum type="arabicPeriod"/>
            </a:pPr>
            <a:r>
              <a:rPr lang="en-US">
                <a:solidFill>
                  <a:srgbClr val="000000"/>
                </a:solidFill>
                <a:latin typeface="Aptos" panose="020B0004020202020204" pitchFamily="34" charset="0"/>
                <a:ea typeface="Geneva"/>
                <a:cs typeface="Geneva"/>
              </a:rPr>
              <a:t>Also, we all move between cultures. For example, learning a new language or moving from a rural area to suburban or urban area will provide us new cultural experiences.</a:t>
            </a:r>
            <a:endParaRPr lang="en-US">
              <a:latin typeface="Aptos" panose="020B0004020202020204" pitchFamily="34"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10</a:t>
            </a:fld>
            <a:endParaRPr lang="en-US"/>
          </a:p>
        </p:txBody>
      </p:sp>
    </p:spTree>
    <p:extLst>
      <p:ext uri="{BB962C8B-B14F-4D97-AF65-F5344CB8AC3E}">
        <p14:creationId xmlns:p14="http://schemas.microsoft.com/office/powerpoint/2010/main" val="3361884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72C4-E01C-194E-0925-828D6863F262}"/>
              </a:ext>
            </a:extLst>
          </p:cNvPr>
          <p:cNvSpPr>
            <a:spLocks noGrp="1"/>
          </p:cNvSpPr>
          <p:nvPr>
            <p:ph type="ctrTitle" hasCustomPrompt="1"/>
          </p:nvPr>
        </p:nvSpPr>
        <p:spPr>
          <a:xfrm>
            <a:off x="1322773" y="1263765"/>
            <a:ext cx="9345227" cy="2387600"/>
          </a:xfrm>
        </p:spPr>
        <p:txBody>
          <a:bodyPr anchor="ctr"/>
          <a:lstStyle>
            <a:lvl1pPr algn="ctr">
              <a:defRPr sz="6000"/>
            </a:lvl1pPr>
          </a:lstStyle>
          <a:p>
            <a:r>
              <a:rPr lang="en-US" dirty="0"/>
              <a:t>Presentation Title</a:t>
            </a:r>
          </a:p>
        </p:txBody>
      </p:sp>
      <p:sp>
        <p:nvSpPr>
          <p:cNvPr id="3" name="Subtitle 2">
            <a:extLst>
              <a:ext uri="{FF2B5EF4-FFF2-40B4-BE49-F238E27FC236}">
                <a16:creationId xmlns:a16="http://schemas.microsoft.com/office/drawing/2014/main" id="{A5314416-E843-2B9D-92FE-D7B526339B67}"/>
              </a:ext>
            </a:extLst>
          </p:cNvPr>
          <p:cNvSpPr>
            <a:spLocks noGrp="1"/>
          </p:cNvSpPr>
          <p:nvPr>
            <p:ph type="subTitle" idx="1" hasCustomPrompt="1"/>
          </p:nvPr>
        </p:nvSpPr>
        <p:spPr>
          <a:xfrm>
            <a:off x="1322772" y="4214780"/>
            <a:ext cx="9345227"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Name(s) and Affiliation(s)</a:t>
            </a:r>
          </a:p>
        </p:txBody>
      </p:sp>
    </p:spTree>
    <p:extLst>
      <p:ext uri="{BB962C8B-B14F-4D97-AF65-F5344CB8AC3E}">
        <p14:creationId xmlns:p14="http://schemas.microsoft.com/office/powerpoint/2010/main" val="2367574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7434-DB97-338A-8B1C-422B34A87C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0AFA22-E2F7-4447-E616-86BD337D1A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526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86EA4E-22B7-83A4-C9CD-7FB28E5335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7182D-4535-8E8C-C72D-28EEC896E2D0}"/>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8727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685800"/>
            <a:ext cx="5386917" cy="1031875"/>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1717673"/>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685800"/>
            <a:ext cx="5389033" cy="1031875"/>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1717673"/>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a:extLst>
              <a:ext uri="{FF2B5EF4-FFF2-40B4-BE49-F238E27FC236}">
                <a16:creationId xmlns:a16="http://schemas.microsoft.com/office/drawing/2014/main" id="{F8C6B412-92C6-0949-AED7-7FBB953E6BCA}"/>
              </a:ext>
            </a:extLst>
          </p:cNvPr>
          <p:cNvSpPr>
            <a:spLocks noGrp="1"/>
          </p:cNvSpPr>
          <p:nvPr>
            <p:ph type="sldNum" sz="quarter" idx="10"/>
          </p:nvPr>
        </p:nvSpPr>
        <p:spPr>
          <a:xfrm>
            <a:off x="0" y="6273801"/>
            <a:ext cx="508000" cy="366183"/>
          </a:xfrm>
        </p:spPr>
        <p:txBody>
          <a:bodyPr/>
          <a:lstStyle>
            <a:lvl1pPr algn="ctr">
              <a:defRPr>
                <a:solidFill>
                  <a:schemeClr val="bg1"/>
                </a:solidFill>
              </a:defRPr>
            </a:lvl1pPr>
          </a:lstStyle>
          <a:p>
            <a:pPr>
              <a:defRPr/>
            </a:pPr>
            <a:fld id="{DB2C22FD-BF24-8E48-84F2-4F9A0CFE9B24}" type="slidenum">
              <a:rPr lang="en-US" smtClean="0"/>
              <a:pPr>
                <a:defRPr/>
              </a:pPr>
              <a:t>‹#›</a:t>
            </a:fld>
            <a:endParaRPr lang="en-US"/>
          </a:p>
        </p:txBody>
      </p:sp>
      <p:sp>
        <p:nvSpPr>
          <p:cNvPr id="9" name="Slide Number Placeholder 2">
            <a:extLst>
              <a:ext uri="{FF2B5EF4-FFF2-40B4-BE49-F238E27FC236}">
                <a16:creationId xmlns:a16="http://schemas.microsoft.com/office/drawing/2014/main" id="{4F2640F3-1B87-CE4F-A2BA-AC0ACD4888C3}"/>
              </a:ext>
            </a:extLst>
          </p:cNvPr>
          <p:cNvSpPr txBox="1">
            <a:spLocks/>
          </p:cNvSpPr>
          <p:nvPr userDrawn="1"/>
        </p:nvSpPr>
        <p:spPr>
          <a:xfrm>
            <a:off x="2641600" y="6273801"/>
            <a:ext cx="6705600" cy="366183"/>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ctr" defTabSz="457200" rtl="0" fontAlgn="base">
              <a:spcBef>
                <a:spcPct val="0"/>
              </a:spcBef>
              <a:spcAft>
                <a:spcPct val="0"/>
              </a:spcAft>
              <a:defRPr sz="1200" kern="1200">
                <a:solidFill>
                  <a:schemeClr val="bg1"/>
                </a:solidFill>
                <a:latin typeface="Helvetica Neue"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a:defRPr/>
            </a:pPr>
            <a:r>
              <a:rPr lang="en-US" sz="1600" b="1"/>
              <a:t>Institute for Public Administration         www.ipa.udel.edu</a:t>
            </a:r>
          </a:p>
        </p:txBody>
      </p:sp>
    </p:spTree>
    <p:extLst>
      <p:ext uri="{BB962C8B-B14F-4D97-AF65-F5344CB8AC3E}">
        <p14:creationId xmlns:p14="http://schemas.microsoft.com/office/powerpoint/2010/main" val="224723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DAC7-7355-F618-4DB5-3D6E9ED06945}"/>
              </a:ext>
            </a:extLst>
          </p:cNvPr>
          <p:cNvSpPr>
            <a:spLocks noGrp="1"/>
          </p:cNvSpPr>
          <p:nvPr>
            <p:ph type="title"/>
          </p:nvPr>
        </p:nvSpPr>
        <p:spPr>
          <a:xfrm>
            <a:off x="2047874" y="194939"/>
            <a:ext cx="9132315" cy="1325563"/>
          </a:xfrm>
        </p:spPr>
        <p:txBody>
          <a:bodyPr>
            <a:normAutofit/>
          </a:bodyPr>
          <a:lstStyle>
            <a:lvl1pPr>
              <a:defRPr sz="4400" b="1"/>
            </a:lvl1pPr>
          </a:lstStyle>
          <a:p>
            <a:r>
              <a:rPr lang="en-US" dirty="0"/>
              <a:t>Click to edit Master title style</a:t>
            </a:r>
          </a:p>
        </p:txBody>
      </p:sp>
      <p:sp>
        <p:nvSpPr>
          <p:cNvPr id="3" name="Content Placeholder 2">
            <a:extLst>
              <a:ext uri="{FF2B5EF4-FFF2-40B4-BE49-F238E27FC236}">
                <a16:creationId xmlns:a16="http://schemas.microsoft.com/office/drawing/2014/main" id="{61BF76B1-16D0-D07C-5434-95C11BD1A342}"/>
              </a:ext>
            </a:extLst>
          </p:cNvPr>
          <p:cNvSpPr>
            <a:spLocks noGrp="1"/>
          </p:cNvSpPr>
          <p:nvPr>
            <p:ph idx="1"/>
          </p:nvPr>
        </p:nvSpPr>
        <p:spPr>
          <a:xfrm>
            <a:off x="399495" y="1681760"/>
            <a:ext cx="10901868" cy="4295840"/>
          </a:xfrm>
        </p:spPr>
        <p:txBody>
          <a:bodyPr/>
          <a:lstStyle>
            <a:lvl1pPr>
              <a:defRPr sz="3600" b="1"/>
            </a:lvl1pPr>
            <a:lvl2pPr>
              <a:defRPr sz="3200"/>
            </a:lvl2pPr>
            <a:lvl3pPr>
              <a:defRPr sz="2800"/>
            </a:lvl3pPr>
            <a:lvl4pPr>
              <a:defRPr sz="26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0CA01D5-CC33-6AA1-FB2C-7A780DA57358}"/>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43ED5872-54D6-FFD0-5703-EDCBAA15C5D1}"/>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dirty="0"/>
          </a:p>
        </p:txBody>
      </p:sp>
    </p:spTree>
    <p:extLst>
      <p:ext uri="{BB962C8B-B14F-4D97-AF65-F5344CB8AC3E}">
        <p14:creationId xmlns:p14="http://schemas.microsoft.com/office/powerpoint/2010/main" val="2711908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FEDB0-B6C4-BA95-C99E-A09255C82EA9}"/>
              </a:ext>
            </a:extLst>
          </p:cNvPr>
          <p:cNvSpPr>
            <a:spLocks noGrp="1"/>
          </p:cNvSpPr>
          <p:nvPr>
            <p:ph type="title"/>
          </p:nvPr>
        </p:nvSpPr>
        <p:spPr>
          <a:xfrm>
            <a:off x="838200" y="1389227"/>
            <a:ext cx="10515600" cy="2852737"/>
          </a:xfrm>
        </p:spPr>
        <p:txBody>
          <a:bodyPr anchor="ctr"/>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90823F8E-A140-C9C6-A4AA-D7BDE7A5F83F}"/>
              </a:ext>
            </a:extLst>
          </p:cNvPr>
          <p:cNvSpPr>
            <a:spLocks noGrp="1"/>
          </p:cNvSpPr>
          <p:nvPr>
            <p:ph type="body" idx="1" hasCustomPrompt="1"/>
          </p:nvPr>
        </p:nvSpPr>
        <p:spPr>
          <a:xfrm>
            <a:off x="831850" y="4589463"/>
            <a:ext cx="10515600" cy="1500187"/>
          </a:xfrm>
        </p:spPr>
        <p:txBody>
          <a:bodyPr anchor="ctr"/>
          <a:lstStyle>
            <a:lvl1pPr marL="0" indent="0" algn="ctr">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Speaker Name(s) and Affiliation(s)</a:t>
            </a:r>
          </a:p>
        </p:txBody>
      </p:sp>
    </p:spTree>
    <p:extLst>
      <p:ext uri="{BB962C8B-B14F-4D97-AF65-F5344CB8AC3E}">
        <p14:creationId xmlns:p14="http://schemas.microsoft.com/office/powerpoint/2010/main" val="109831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91C29-D941-ED2A-1B4F-61694BFFB6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4CDC92C-79F3-112E-3B08-10915DB22698}"/>
              </a:ext>
            </a:extLst>
          </p:cNvPr>
          <p:cNvSpPr>
            <a:spLocks noGrp="1"/>
          </p:cNvSpPr>
          <p:nvPr>
            <p:ph sz="half" idx="1"/>
          </p:nvPr>
        </p:nvSpPr>
        <p:spPr>
          <a:xfrm>
            <a:off x="838200" y="1825625"/>
            <a:ext cx="518160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521FDF4-665D-A937-F5DA-30CEEF2902D2}"/>
              </a:ext>
            </a:extLst>
          </p:cNvPr>
          <p:cNvSpPr>
            <a:spLocks noGrp="1"/>
          </p:cNvSpPr>
          <p:nvPr>
            <p:ph sz="half" idx="2"/>
          </p:nvPr>
        </p:nvSpPr>
        <p:spPr>
          <a:xfrm>
            <a:off x="6172200" y="1825625"/>
            <a:ext cx="518160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600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FB7D-A164-FC0E-993D-2F30F00DBDFD}"/>
              </a:ext>
            </a:extLst>
          </p:cNvPr>
          <p:cNvSpPr>
            <a:spLocks noGrp="1"/>
          </p:cNvSpPr>
          <p:nvPr>
            <p:ph type="title"/>
          </p:nvPr>
        </p:nvSpPr>
        <p:spPr>
          <a:xfrm>
            <a:off x="2024742" y="365125"/>
            <a:ext cx="816428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259E76-67A4-C053-3F1B-5DD51DE7A0CC}"/>
              </a:ext>
            </a:extLst>
          </p:cNvPr>
          <p:cNvSpPr>
            <a:spLocks noGrp="1"/>
          </p:cNvSpPr>
          <p:nvPr>
            <p:ph type="body" idx="1"/>
          </p:nvPr>
        </p:nvSpPr>
        <p:spPr>
          <a:xfrm>
            <a:off x="839788" y="1681163"/>
            <a:ext cx="5157787" cy="823912"/>
          </a:xfrm>
        </p:spPr>
        <p:txBody>
          <a:bodyPr anchor="ctr">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4430C8F-D55C-F169-8143-494BE094023A}"/>
              </a:ext>
            </a:extLst>
          </p:cNvPr>
          <p:cNvSpPr>
            <a:spLocks noGrp="1"/>
          </p:cNvSpPr>
          <p:nvPr>
            <p:ph sz="half" idx="2"/>
          </p:nvPr>
        </p:nvSpPr>
        <p:spPr>
          <a:xfrm>
            <a:off x="839788" y="2505075"/>
            <a:ext cx="5157787" cy="3684588"/>
          </a:xfrm>
        </p:spPr>
        <p:txBody>
          <a:bodyPr/>
          <a:lstStyle>
            <a:lvl1pPr>
              <a:defRPr sz="3200" b="0"/>
            </a:lvl1pPr>
            <a:lvl2pPr>
              <a:defRPr sz="3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8F15A94-46A0-2EA2-ED8A-608E6C1ABA17}"/>
              </a:ext>
            </a:extLst>
          </p:cNvPr>
          <p:cNvSpPr>
            <a:spLocks noGrp="1"/>
          </p:cNvSpPr>
          <p:nvPr>
            <p:ph type="body" sz="quarter" idx="3"/>
          </p:nvPr>
        </p:nvSpPr>
        <p:spPr>
          <a:xfrm>
            <a:off x="6172200" y="1681163"/>
            <a:ext cx="5183188" cy="823912"/>
          </a:xfrm>
        </p:spPr>
        <p:txBody>
          <a:bodyPr anchor="ctr">
            <a:noAutofit/>
          </a:bodyPr>
          <a:lstStyle>
            <a:lvl1pPr marL="0" indent="0">
              <a:buNone/>
              <a:defRPr lang="en-US" sz="3200" b="1"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6" name="Content Placeholder 5">
            <a:extLst>
              <a:ext uri="{FF2B5EF4-FFF2-40B4-BE49-F238E27FC236}">
                <a16:creationId xmlns:a16="http://schemas.microsoft.com/office/drawing/2014/main" id="{3F512458-DD83-FAC5-82E6-E38EFEFF7A5D}"/>
              </a:ext>
            </a:extLst>
          </p:cNvPr>
          <p:cNvSpPr>
            <a:spLocks noGrp="1"/>
          </p:cNvSpPr>
          <p:nvPr>
            <p:ph sz="quarter" idx="4"/>
          </p:nvPr>
        </p:nvSpPr>
        <p:spPr>
          <a:xfrm>
            <a:off x="6172200" y="2505075"/>
            <a:ext cx="5183188" cy="3684588"/>
          </a:xfrm>
        </p:spPr>
        <p:txBody>
          <a:bodyPr/>
          <a:lstStyle>
            <a:lvl1pPr>
              <a:defRPr sz="3200" b="0"/>
            </a:lvl1pPr>
            <a:lvl2pPr>
              <a:defRPr sz="3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6189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9283-A887-EE27-F2EC-918C88FDC2BE}"/>
              </a:ext>
            </a:extLst>
          </p:cNvPr>
          <p:cNvSpPr>
            <a:spLocks noGrp="1"/>
          </p:cNvSpPr>
          <p:nvPr>
            <p:ph type="title"/>
          </p:nvPr>
        </p:nvSpPr>
        <p:spPr>
          <a:xfrm>
            <a:off x="2002971" y="184032"/>
            <a:ext cx="9159444" cy="1325563"/>
          </a:xfrm>
        </p:spPr>
        <p:txBody>
          <a:bodyPr/>
          <a:lstStyle/>
          <a:p>
            <a:r>
              <a:rPr lang="en-US"/>
              <a:t>Click to edit Master title style</a:t>
            </a:r>
          </a:p>
        </p:txBody>
      </p:sp>
    </p:spTree>
    <p:extLst>
      <p:ext uri="{BB962C8B-B14F-4D97-AF65-F5344CB8AC3E}">
        <p14:creationId xmlns:p14="http://schemas.microsoft.com/office/powerpoint/2010/main" val="714619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0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5C87-7FB0-8164-2E22-A2BFE6FF3989}"/>
              </a:ext>
            </a:extLst>
          </p:cNvPr>
          <p:cNvSpPr>
            <a:spLocks noGrp="1"/>
          </p:cNvSpPr>
          <p:nvPr>
            <p:ph type="title"/>
          </p:nvPr>
        </p:nvSpPr>
        <p:spPr>
          <a:xfrm>
            <a:off x="1316939" y="821419"/>
            <a:ext cx="3932237" cy="1600200"/>
          </a:xfrm>
        </p:spPr>
        <p:txBody>
          <a:bodyPr anchor="ct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BED01B1F-2DB9-7EA3-5630-ECC3FA9EC552}"/>
              </a:ext>
            </a:extLst>
          </p:cNvPr>
          <p:cNvSpPr>
            <a:spLocks noGrp="1"/>
          </p:cNvSpPr>
          <p:nvPr>
            <p:ph idx="1"/>
          </p:nvPr>
        </p:nvSpPr>
        <p:spPr>
          <a:xfrm>
            <a:off x="5249176" y="811496"/>
            <a:ext cx="6172200" cy="539993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9AF8A53-A0BB-99B1-7248-957C166632FE}"/>
              </a:ext>
            </a:extLst>
          </p:cNvPr>
          <p:cNvSpPr>
            <a:spLocks noGrp="1"/>
          </p:cNvSpPr>
          <p:nvPr>
            <p:ph type="body" sz="half" idx="2"/>
          </p:nvPr>
        </p:nvSpPr>
        <p:spPr>
          <a:xfrm>
            <a:off x="1290739" y="2470151"/>
            <a:ext cx="3932237" cy="374128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40603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807A-2234-9935-94FD-28C493E57DD2}"/>
              </a:ext>
            </a:extLst>
          </p:cNvPr>
          <p:cNvSpPr>
            <a:spLocks noGrp="1"/>
          </p:cNvSpPr>
          <p:nvPr>
            <p:ph type="title"/>
          </p:nvPr>
        </p:nvSpPr>
        <p:spPr>
          <a:xfrm>
            <a:off x="1366982" y="824138"/>
            <a:ext cx="3405043" cy="1396548"/>
          </a:xfrm>
        </p:spPr>
        <p:txBody>
          <a:bodyPr anchor="ctr"/>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14A3648A-A9C3-7ADC-34DD-81AFD3F599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70EEF8-F7D8-01A8-171C-C365304A946A}"/>
              </a:ext>
            </a:extLst>
          </p:cNvPr>
          <p:cNvSpPr>
            <a:spLocks noGrp="1"/>
          </p:cNvSpPr>
          <p:nvPr>
            <p:ph type="body" sz="half" idx="2"/>
          </p:nvPr>
        </p:nvSpPr>
        <p:spPr>
          <a:xfrm>
            <a:off x="1366982" y="2222274"/>
            <a:ext cx="3405043"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12748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476AE6-808B-F490-4718-376FFD2D4F9F}"/>
              </a:ext>
            </a:extLst>
          </p:cNvPr>
          <p:cNvSpPr>
            <a:spLocks noGrp="1"/>
          </p:cNvSpPr>
          <p:nvPr>
            <p:ph type="title"/>
          </p:nvPr>
        </p:nvSpPr>
        <p:spPr>
          <a:xfrm>
            <a:off x="2033730" y="164373"/>
            <a:ext cx="923564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E32F4E3-F7C5-5A5E-205B-BF6086DCC355}"/>
              </a:ext>
            </a:extLst>
          </p:cNvPr>
          <p:cNvSpPr>
            <a:spLocks noGrp="1"/>
          </p:cNvSpPr>
          <p:nvPr>
            <p:ph type="body" idx="1"/>
          </p:nvPr>
        </p:nvSpPr>
        <p:spPr>
          <a:xfrm>
            <a:off x="479394" y="1696430"/>
            <a:ext cx="10789981" cy="43594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iagonal Stripe 6">
            <a:extLst>
              <a:ext uri="{FF2B5EF4-FFF2-40B4-BE49-F238E27FC236}">
                <a16:creationId xmlns:a16="http://schemas.microsoft.com/office/drawing/2014/main" id="{7FD6C132-012A-4C80-81DA-9DE379089711}"/>
              </a:ext>
            </a:extLst>
          </p:cNvPr>
          <p:cNvSpPr/>
          <p:nvPr userDrawn="1"/>
        </p:nvSpPr>
        <p:spPr>
          <a:xfrm>
            <a:off x="-21411" y="-1"/>
            <a:ext cx="1180908" cy="1325563"/>
          </a:xfrm>
          <a:prstGeom prst="diagStripe">
            <a:avLst>
              <a:gd name="adj" fmla="val 54341"/>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8" name="Picture 7" descr="CADRE Symposium Logo. Mapping the Future; Rediscovering our Purpose Together. Portland Oregon. October 21-23, 2025.">
            <a:extLst>
              <a:ext uri="{FF2B5EF4-FFF2-40B4-BE49-F238E27FC236}">
                <a16:creationId xmlns:a16="http://schemas.microsoft.com/office/drawing/2014/main" id="{4620BC93-CF2C-DB9D-F416-CA51BCFE4117}"/>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76B1DACA-4ADE-9F0C-ED95-2143BA78C316}"/>
              </a:ext>
            </a:extLst>
          </p:cNvPr>
          <p:cNvSpPr txBox="1">
            <a:spLocks/>
          </p:cNvSpPr>
          <p:nvPr userDrawn="1"/>
        </p:nvSpPr>
        <p:spPr>
          <a:xfrm>
            <a:off x="9448800" y="6560344"/>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88592-7BAA-4A46-BB52-D6D1CE2AF784}" type="slidenum">
              <a:rPr lang="en-US" smtClean="0"/>
              <a:pPr/>
              <a:t>‹#›</a:t>
            </a:fld>
            <a:endParaRPr lang="en-US"/>
          </a:p>
        </p:txBody>
      </p:sp>
      <p:sp>
        <p:nvSpPr>
          <p:cNvPr id="11" name="Rectangle 10">
            <a:extLst>
              <a:ext uri="{FF2B5EF4-FFF2-40B4-BE49-F238E27FC236}">
                <a16:creationId xmlns:a16="http://schemas.microsoft.com/office/drawing/2014/main" id="{1D0EED0A-E338-9AB2-880D-6976E39334C4}"/>
              </a:ext>
            </a:extLst>
          </p:cNvPr>
          <p:cNvSpPr/>
          <p:nvPr userDrawn="1"/>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A12E8745-24F8-9E5E-2371-8A8E1BB892CD}"/>
              </a:ext>
            </a:extLst>
          </p:cNvPr>
          <p:cNvSpPr txBox="1">
            <a:spLocks/>
          </p:cNvSpPr>
          <p:nvPr userDrawn="1"/>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dirty="0"/>
          </a:p>
        </p:txBody>
      </p:sp>
      <p:sp>
        <p:nvSpPr>
          <p:cNvPr id="15" name="Diagonal Stripe 14">
            <a:extLst>
              <a:ext uri="{FF2B5EF4-FFF2-40B4-BE49-F238E27FC236}">
                <a16:creationId xmlns:a16="http://schemas.microsoft.com/office/drawing/2014/main" id="{27202A77-DF8A-A9A8-7F83-ADB777D18D75}"/>
              </a:ext>
            </a:extLst>
          </p:cNvPr>
          <p:cNvSpPr/>
          <p:nvPr userDrawn="1"/>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0" name="Picture 9" descr="CADRE Logo">
            <a:extLst>
              <a:ext uri="{FF2B5EF4-FFF2-40B4-BE49-F238E27FC236}">
                <a16:creationId xmlns:a16="http://schemas.microsoft.com/office/drawing/2014/main" id="{F4E29ACE-21FD-F823-5305-779C7D5FF76F}"/>
              </a:ext>
            </a:extLst>
          </p:cNvPr>
          <p:cNvPicPr>
            <a:picLocks noChangeAspect="1"/>
          </p:cNvPicPr>
          <p:nvPr userDrawn="1"/>
        </p:nvPicPr>
        <p:blipFill>
          <a:blip r:embed="rId15">
            <a:extLst>
              <a:ext uri="{28A0092B-C50C-407E-A947-70E740481C1C}">
                <a14:useLocalDpi xmlns:a14="http://schemas.microsoft.com/office/drawing/2010/main" val="0"/>
              </a:ext>
            </a:extLst>
          </a:blip>
          <a:srcRect l="21336" t="30027" r="18766" b="28571"/>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2535995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apa.org/monitor/2015/03/cultural-competence"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nccc.georgetown.edu/curricula/awareness/index.html" TargetMode="External"/><Relationship Id="rId4" Type="http://schemas.openxmlformats.org/officeDocument/2006/relationships/hyperlink" Target="https://extensionpubs.unl.edu/publication/g1375/cultural-competence-an-important-skill-set-for-the-21st-century-g1375.%20Accessed%2015%20Aug.%20202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online.hbs.edu/blog/post/what-is-dei"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doi.org/10.1080/02607476.2018.1465669"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apa.org/news/press/releases/stress/2020/report-october"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s://doi.org/10.1007/978-3-319-99675-2_9579-1" TargetMode="External"/><Relationship Id="rId4" Type="http://schemas.openxmlformats.org/officeDocument/2006/relationships/hyperlink" Target="https://sociology.institute/sociology-of-kinship/diverse-family-structures-"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AED50-74FC-0147-A9E5-F72850CDDDC7}"/>
              </a:ext>
            </a:extLst>
          </p:cNvPr>
          <p:cNvSpPr>
            <a:spLocks noGrp="1"/>
          </p:cNvSpPr>
          <p:nvPr>
            <p:ph type="ctrTitle"/>
          </p:nvPr>
        </p:nvSpPr>
        <p:spPr>
          <a:xfrm>
            <a:off x="1322773" y="1263765"/>
            <a:ext cx="9345227" cy="2387600"/>
          </a:xfrm>
        </p:spPr>
        <p:txBody>
          <a:bodyPr>
            <a:normAutofit fontScale="90000"/>
          </a:bodyPr>
          <a:lstStyle/>
          <a:p>
            <a:br>
              <a:rPr lang="en-US" dirty="0"/>
            </a:br>
            <a:br>
              <a:rPr lang="en-US" dirty="0"/>
            </a:br>
            <a:r>
              <a:rPr lang="en-US" dirty="0" err="1"/>
              <a:t>SPARCing</a:t>
            </a:r>
            <a:r>
              <a:rPr lang="en-US" dirty="0"/>
              <a:t> Conversations: </a:t>
            </a:r>
            <a:br>
              <a:rPr lang="en-US" dirty="0"/>
            </a:br>
            <a:r>
              <a:rPr lang="en-US" dirty="0"/>
              <a:t>Strategies for Equitable Dispute Resolution</a:t>
            </a:r>
            <a:br>
              <a:rPr lang="en-US" dirty="0"/>
            </a:br>
            <a:br>
              <a:rPr lang="en-US" dirty="0"/>
            </a:br>
            <a:endParaRPr lang="en-US" dirty="0"/>
          </a:p>
        </p:txBody>
      </p:sp>
      <p:sp>
        <p:nvSpPr>
          <p:cNvPr id="7" name="Subtitle 6"/>
          <p:cNvSpPr>
            <a:spLocks noGrp="1"/>
          </p:cNvSpPr>
          <p:nvPr>
            <p:ph type="subTitle" idx="1"/>
          </p:nvPr>
        </p:nvSpPr>
        <p:spPr>
          <a:xfrm>
            <a:off x="1322772" y="4214780"/>
            <a:ext cx="9345227" cy="1655762"/>
          </a:xfrm>
        </p:spPr>
        <p:txBody>
          <a:bodyPr>
            <a:normAutofit/>
          </a:bodyPr>
          <a:lstStyle/>
          <a:p>
            <a:r>
              <a:rPr lang="en-US" dirty="0"/>
              <a:t>Joy V. Jordan &amp; Sarah Marshall, SPARC Facilitator &amp; Mediator</a:t>
            </a:r>
          </a:p>
          <a:p>
            <a:r>
              <a:rPr lang="en-US" dirty="0"/>
              <a:t>Conflict Resolution Program, Institute for Public Administration</a:t>
            </a:r>
          </a:p>
          <a:p>
            <a:r>
              <a:rPr lang="en-US" dirty="0"/>
              <a:t>University of Delaware </a:t>
            </a:r>
          </a:p>
        </p:txBody>
      </p:sp>
      <p:sp>
        <p:nvSpPr>
          <p:cNvPr id="4" name="Slide Number Placeholder 3"/>
          <p:cNvSpPr>
            <a:spLocks noGrp="1"/>
          </p:cNvSpPr>
          <p:nvPr>
            <p:ph type="sldNum" sz="quarter" idx="4294967295"/>
          </p:nvPr>
        </p:nvSpPr>
        <p:spPr>
          <a:xfrm>
            <a:off x="10058400" y="4767263"/>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2"/>
                </a:solidFill>
                <a:latin typeface="Helvetica Neue"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r>
              <a:rPr lang="en-US"/>
              <a:t>1</a:t>
            </a:r>
          </a:p>
        </p:txBody>
      </p:sp>
      <p:sp>
        <p:nvSpPr>
          <p:cNvPr id="5" name="Title 1"/>
          <p:cNvSpPr txBox="1">
            <a:spLocks/>
          </p:cNvSpPr>
          <p:nvPr/>
        </p:nvSpPr>
        <p:spPr>
          <a:xfrm>
            <a:off x="2209800" y="2130426"/>
            <a:ext cx="7772400" cy="1470025"/>
          </a:xfrm>
          <a:prstGeom prst="rect">
            <a:avLst/>
          </a:prstGeom>
        </p:spPr>
        <p:txBody>
          <a:bodyPr vert="horz" lIns="91440" tIns="45720" rIns="91440" bIns="45720" rtlCol="0" anchor="ctr">
            <a:normAutofit/>
          </a:bodyPr>
          <a:lstStyle/>
          <a:p>
            <a:pPr algn="ctr" defTabSz="457189">
              <a:defRPr/>
            </a:pPr>
            <a:endParaRPr lang="en-US" sz="4800">
              <a:solidFill>
                <a:schemeClr val="bg1"/>
              </a:solidFill>
              <a:latin typeface="Trebuchet MS"/>
              <a:ea typeface="+mj-ea"/>
              <a:cs typeface="Trebuchet MS"/>
            </a:endParaRPr>
          </a:p>
        </p:txBody>
      </p:sp>
      <p:sp>
        <p:nvSpPr>
          <p:cNvPr id="6" name="Subtitle 2"/>
          <p:cNvSpPr txBox="1">
            <a:spLocks/>
          </p:cNvSpPr>
          <p:nvPr/>
        </p:nvSpPr>
        <p:spPr>
          <a:xfrm>
            <a:off x="2895600" y="3886200"/>
            <a:ext cx="6400800" cy="1752600"/>
          </a:xfrm>
          <a:prstGeom prst="rect">
            <a:avLst/>
          </a:prstGeom>
        </p:spPr>
        <p:txBody>
          <a:bodyPr vert="horz" lIns="91440" tIns="45720" rIns="91440" bIns="45720" rtlCol="0">
            <a:normAutofit/>
          </a:bodyPr>
          <a:lstStyle/>
          <a:p>
            <a:pPr algn="ctr" defTabSz="457189">
              <a:spcBef>
                <a:spcPct val="20000"/>
              </a:spcBef>
              <a:defRPr/>
            </a:pPr>
            <a:endParaRPr lang="en-US" sz="2800">
              <a:solidFill>
                <a:schemeClr val="tx2">
                  <a:lumMod val="20000"/>
                  <a:lumOff val="80000"/>
                </a:schemeClr>
              </a:solidFill>
              <a:latin typeface="Trebuchet MS"/>
              <a:cs typeface="Trebuchet MS"/>
            </a:endParaRPr>
          </a:p>
        </p:txBody>
      </p:sp>
    </p:spTree>
    <p:extLst>
      <p:ext uri="{BB962C8B-B14F-4D97-AF65-F5344CB8AC3E}">
        <p14:creationId xmlns:p14="http://schemas.microsoft.com/office/powerpoint/2010/main" val="703845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F1846-F2BC-6BF6-A162-2FC58AAC926E}"/>
              </a:ext>
            </a:extLst>
          </p:cNvPr>
          <p:cNvSpPr>
            <a:spLocks noGrp="1"/>
          </p:cNvSpPr>
          <p:nvPr>
            <p:ph type="title"/>
          </p:nvPr>
        </p:nvSpPr>
        <p:spPr/>
        <p:txBody>
          <a:bodyPr/>
          <a:lstStyle/>
          <a:p>
            <a:pPr algn="l"/>
            <a:r>
              <a:rPr lang="en-US" b="1"/>
              <a:t>Culture Defined</a:t>
            </a:r>
          </a:p>
        </p:txBody>
      </p:sp>
      <p:sp>
        <p:nvSpPr>
          <p:cNvPr id="3" name="Content Placeholder 2">
            <a:extLst>
              <a:ext uri="{FF2B5EF4-FFF2-40B4-BE49-F238E27FC236}">
                <a16:creationId xmlns:a16="http://schemas.microsoft.com/office/drawing/2014/main" id="{A0720A6E-30CA-0CB7-36C1-912077A819D1}"/>
              </a:ext>
            </a:extLst>
          </p:cNvPr>
          <p:cNvSpPr>
            <a:spLocks noGrp="1"/>
          </p:cNvSpPr>
          <p:nvPr>
            <p:ph sz="half" idx="1"/>
          </p:nvPr>
        </p:nvSpPr>
        <p:spPr>
          <a:xfrm>
            <a:off x="409575" y="1725612"/>
            <a:ext cx="10859800" cy="4351338"/>
          </a:xfrm>
        </p:spPr>
        <p:txBody>
          <a:bodyPr>
            <a:noAutofit/>
          </a:bodyPr>
          <a:lstStyle/>
          <a:p>
            <a:pPr>
              <a:lnSpc>
                <a:spcPct val="100000"/>
              </a:lnSpc>
              <a:spcBef>
                <a:spcPts val="1376"/>
              </a:spcBef>
            </a:pPr>
            <a:r>
              <a:rPr lang="en-US" sz="2800" dirty="0"/>
              <a:t>The customary beliefs, social norms, and material traits of a racial, religious, or social group.</a:t>
            </a:r>
          </a:p>
          <a:p>
            <a:pPr>
              <a:lnSpc>
                <a:spcPct val="100000"/>
              </a:lnSpc>
              <a:spcBef>
                <a:spcPts val="1376"/>
              </a:spcBef>
            </a:pPr>
            <a:r>
              <a:rPr lang="en-US" sz="2800" dirty="0"/>
              <a:t>The set of shared attitudes, values, goals, and practices that characterizes an institution or organization.</a:t>
            </a:r>
          </a:p>
          <a:p>
            <a:pPr>
              <a:lnSpc>
                <a:spcPct val="100000"/>
              </a:lnSpc>
              <a:spcBef>
                <a:spcPts val="1376"/>
              </a:spcBef>
            </a:pPr>
            <a:r>
              <a:rPr lang="en-US" sz="2800" dirty="0"/>
              <a:t>The integrated pattern of human knowledge, belief, and behavior that depends upon the capacity for learning and transmitting knowledge to succeeding generations.</a:t>
            </a:r>
          </a:p>
          <a:p>
            <a:pPr marL="0" indent="0" algn="r">
              <a:lnSpc>
                <a:spcPct val="100000"/>
              </a:lnSpc>
              <a:buNone/>
            </a:pPr>
            <a:r>
              <a:rPr lang="en-US" sz="2400" dirty="0"/>
              <a:t>        (Merriam-Webster Dictionary)</a:t>
            </a:r>
          </a:p>
        </p:txBody>
      </p:sp>
    </p:spTree>
    <p:extLst>
      <p:ext uri="{BB962C8B-B14F-4D97-AF65-F5344CB8AC3E}">
        <p14:creationId xmlns:p14="http://schemas.microsoft.com/office/powerpoint/2010/main" val="497373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80B87C3-F358-79E3-71BA-18B9B0106023}"/>
              </a:ext>
            </a:extLst>
          </p:cNvPr>
          <p:cNvSpPr>
            <a:spLocks noGrp="1"/>
          </p:cNvSpPr>
          <p:nvPr>
            <p:ph type="title"/>
          </p:nvPr>
        </p:nvSpPr>
        <p:spPr>
          <a:xfrm>
            <a:off x="2314574" y="275931"/>
            <a:ext cx="9166225" cy="990600"/>
          </a:xfrm>
        </p:spPr>
        <p:txBody>
          <a:bodyPr/>
          <a:lstStyle/>
          <a:p>
            <a:pPr algn="l"/>
            <a:r>
              <a:rPr lang="en-US" b="1" dirty="0"/>
              <a:t>Activity: Recognizing Your Identities</a:t>
            </a:r>
          </a:p>
        </p:txBody>
      </p:sp>
      <p:sp>
        <p:nvSpPr>
          <p:cNvPr id="13" name="Slide Number Placeholder 4">
            <a:extLst>
              <a:ext uri="{FF2B5EF4-FFF2-40B4-BE49-F238E27FC236}">
                <a16:creationId xmlns:a16="http://schemas.microsoft.com/office/drawing/2014/main" id="{AE9868AE-363A-33E0-76A0-F79F9AFDAEE4}"/>
              </a:ext>
            </a:extLst>
          </p:cNvPr>
          <p:cNvSpPr>
            <a:spLocks noGrp="1"/>
          </p:cNvSpPr>
          <p:nvPr>
            <p:ph type="sldNum" sz="quarter" idx="4294967295"/>
          </p:nvPr>
        </p:nvSpPr>
        <p:spPr>
          <a:xfrm>
            <a:off x="0" y="4705350"/>
            <a:ext cx="381000" cy="274637"/>
          </a:xfrm>
          <a:prstGeom prst="rect">
            <a:avLst/>
          </a:prstGeom>
        </p:spPr>
        <p:txBody>
          <a:bodyPr vert="horz" wrap="square" lIns="91440" tIns="45720" rIns="91440" bIns="45720" numCol="1" anchor="ctr" anchorCtr="0" compatLnSpc="1">
            <a:prstTxWarp prst="textNoShape">
              <a:avLst/>
            </a:prstTxWarp>
            <a:normAutofit/>
          </a:bodyPr>
          <a:lstStyle>
            <a:defPPr>
              <a:defRPr lang="en-US"/>
            </a:defPPr>
            <a:lvl1pPr algn="ctr" defTabSz="457200" rtl="0" fontAlgn="base">
              <a:spcBef>
                <a:spcPct val="0"/>
              </a:spcBef>
              <a:spcAft>
                <a:spcPct val="0"/>
              </a:spcAft>
              <a:defRPr sz="1200" kern="1200">
                <a:solidFill>
                  <a:schemeClr val="bg1"/>
                </a:solidFill>
                <a:latin typeface="Helvetica Neue"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a:spcAft>
                <a:spcPts val="800"/>
              </a:spcAft>
              <a:defRPr/>
            </a:pPr>
            <a:fld id="{DB2C22FD-BF24-8E48-84F2-4F9A0CFE9B24}" type="slidenum">
              <a:rPr lang="en-US" smtClean="0"/>
              <a:pPr>
                <a:spcAft>
                  <a:spcPts val="800"/>
                </a:spcAft>
                <a:defRPr/>
              </a:pPr>
              <a:t>11</a:t>
            </a:fld>
            <a:endParaRPr lang="en-US"/>
          </a:p>
        </p:txBody>
      </p:sp>
      <p:pic>
        <p:nvPicPr>
          <p:cNvPr id="8" name="Content Placeholder 7" descr="Chart, sunburst chart&#10;&#10;Description automatically generated">
            <a:extLst>
              <a:ext uri="{FF2B5EF4-FFF2-40B4-BE49-F238E27FC236}">
                <a16:creationId xmlns:a16="http://schemas.microsoft.com/office/drawing/2014/main" id="{77FAEAD6-416C-4BB1-9BEA-9C4B4E916797}"/>
              </a:ext>
            </a:extLst>
          </p:cNvPr>
          <p:cNvPicPr>
            <a:picLocks noGrp="1" noChangeAspect="1"/>
          </p:cNvPicPr>
          <p:nvPr>
            <p:ph sz="half" idx="1"/>
          </p:nvPr>
        </p:nvPicPr>
        <p:blipFill>
          <a:blip r:embed="rId3"/>
          <a:stretch>
            <a:fillRect/>
          </a:stretch>
        </p:blipFill>
        <p:spPr>
          <a:xfrm>
            <a:off x="962027" y="1442450"/>
            <a:ext cx="4579457" cy="4599901"/>
          </a:xfrm>
          <a:noFill/>
        </p:spPr>
      </p:pic>
      <p:sp>
        <p:nvSpPr>
          <p:cNvPr id="20" name="Content Placeholder 3">
            <a:extLst>
              <a:ext uri="{FF2B5EF4-FFF2-40B4-BE49-F238E27FC236}">
                <a16:creationId xmlns:a16="http://schemas.microsoft.com/office/drawing/2014/main" id="{1AD632B1-6E5B-791F-31FC-1928A8056FAB}"/>
              </a:ext>
            </a:extLst>
          </p:cNvPr>
          <p:cNvSpPr>
            <a:spLocks noGrp="1"/>
          </p:cNvSpPr>
          <p:nvPr>
            <p:ph sz="half" idx="2"/>
          </p:nvPr>
        </p:nvSpPr>
        <p:spPr>
          <a:xfrm>
            <a:off x="6197601" y="1676400"/>
            <a:ext cx="4755671" cy="4144963"/>
          </a:xfrm>
        </p:spPr>
        <p:txBody>
          <a:bodyPr/>
          <a:lstStyle/>
          <a:p>
            <a:pPr marL="0" indent="0">
              <a:buNone/>
            </a:pPr>
            <a:r>
              <a:rPr lang="en-US" sz="3200" dirty="0"/>
              <a:t>We all have multiple identities that all intersect, many of which are largely out of our control. </a:t>
            </a:r>
          </a:p>
          <a:p>
            <a:pPr marL="0" indent="0">
              <a:buNone/>
            </a:pPr>
            <a:endParaRPr lang="en-US" sz="3200" dirty="0"/>
          </a:p>
          <a:p>
            <a:pPr marL="0" indent="0">
              <a:buNone/>
            </a:pPr>
            <a:r>
              <a:rPr lang="en-US" sz="3200" b="1" dirty="0"/>
              <a:t>How do your identities show up in your work? </a:t>
            </a:r>
          </a:p>
        </p:txBody>
      </p:sp>
    </p:spTree>
    <p:extLst>
      <p:ext uri="{BB962C8B-B14F-4D97-AF65-F5344CB8AC3E}">
        <p14:creationId xmlns:p14="http://schemas.microsoft.com/office/powerpoint/2010/main" val="2296345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2C14-959E-7C58-677C-1CDCE26B83E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E0378FB-6C8E-BCAC-66C0-5F4BCD7706DE}"/>
              </a:ext>
            </a:extLst>
          </p:cNvPr>
          <p:cNvSpPr>
            <a:spLocks noGrp="1"/>
          </p:cNvSpPr>
          <p:nvPr>
            <p:ph type="title"/>
          </p:nvPr>
        </p:nvSpPr>
        <p:spPr/>
        <p:txBody>
          <a:bodyPr/>
          <a:lstStyle/>
          <a:p>
            <a:r>
              <a:rPr lang="en-US" dirty="0"/>
              <a:t>Activity: Debrief</a:t>
            </a:r>
          </a:p>
        </p:txBody>
      </p:sp>
      <p:sp>
        <p:nvSpPr>
          <p:cNvPr id="3" name="Content Placeholder 2">
            <a:extLst>
              <a:ext uri="{FF2B5EF4-FFF2-40B4-BE49-F238E27FC236}">
                <a16:creationId xmlns:a16="http://schemas.microsoft.com/office/drawing/2014/main" id="{66CE2419-0609-E7F1-7FEF-056C07796C52}"/>
              </a:ext>
            </a:extLst>
          </p:cNvPr>
          <p:cNvSpPr>
            <a:spLocks noGrp="1"/>
          </p:cNvSpPr>
          <p:nvPr>
            <p:ph idx="1"/>
          </p:nvPr>
        </p:nvSpPr>
        <p:spPr>
          <a:xfrm>
            <a:off x="701169" y="2367287"/>
            <a:ext cx="5786438" cy="2961952"/>
          </a:xfrm>
        </p:spPr>
        <p:txBody>
          <a:bodyPr/>
          <a:lstStyle/>
          <a:p>
            <a:pPr marL="0" indent="0">
              <a:buNone/>
            </a:pPr>
            <a:r>
              <a:rPr lang="en-US" dirty="0"/>
              <a:t>Share out with the group:</a:t>
            </a:r>
          </a:p>
          <a:p>
            <a:endParaRPr lang="en-US" dirty="0"/>
          </a:p>
          <a:p>
            <a:r>
              <a:rPr lang="en-US" dirty="0"/>
              <a:t>How do your identities show up in your work? </a:t>
            </a:r>
          </a:p>
          <a:p>
            <a:endParaRPr lang="en-US" dirty="0"/>
          </a:p>
        </p:txBody>
      </p:sp>
      <p:pic>
        <p:nvPicPr>
          <p:cNvPr id="4" name="Picture 3" descr="Debrief">
            <a:extLst>
              <a:ext uri="{FF2B5EF4-FFF2-40B4-BE49-F238E27FC236}">
                <a16:creationId xmlns:a16="http://schemas.microsoft.com/office/drawing/2014/main" id="{699E7E4B-38EC-3176-DF01-F5D6865E3A75}"/>
              </a:ext>
            </a:extLst>
          </p:cNvPr>
          <p:cNvPicPr>
            <a:picLocks noChangeAspect="1"/>
          </p:cNvPicPr>
          <p:nvPr/>
        </p:nvPicPr>
        <p:blipFill>
          <a:blip r:embed="rId3"/>
          <a:srcRect t="15146" b="12942"/>
          <a:stretch>
            <a:fillRect/>
          </a:stretch>
        </p:blipFill>
        <p:spPr>
          <a:xfrm>
            <a:off x="6614031" y="1924051"/>
            <a:ext cx="4876800" cy="3105150"/>
          </a:xfrm>
          <a:prstGeom prst="rect">
            <a:avLst/>
          </a:prstGeom>
        </p:spPr>
      </p:pic>
    </p:spTree>
    <p:extLst>
      <p:ext uri="{BB962C8B-B14F-4D97-AF65-F5344CB8AC3E}">
        <p14:creationId xmlns:p14="http://schemas.microsoft.com/office/powerpoint/2010/main" val="1354968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96C6D-8AAA-AD5B-67A8-B0BC302BF727}"/>
              </a:ext>
            </a:extLst>
          </p:cNvPr>
          <p:cNvSpPr>
            <a:spLocks noGrp="1"/>
          </p:cNvSpPr>
          <p:nvPr>
            <p:ph type="title"/>
          </p:nvPr>
        </p:nvSpPr>
        <p:spPr>
          <a:xfrm>
            <a:off x="2047874" y="194939"/>
            <a:ext cx="9132315" cy="1325563"/>
          </a:xfrm>
        </p:spPr>
        <p:txBody>
          <a:bodyPr/>
          <a:lstStyle/>
          <a:p>
            <a:r>
              <a:rPr lang="en-US" dirty="0"/>
              <a:t>Defining Cultural Competency</a:t>
            </a:r>
          </a:p>
        </p:txBody>
      </p:sp>
      <p:sp>
        <p:nvSpPr>
          <p:cNvPr id="3" name="Content Placeholder 2">
            <a:extLst>
              <a:ext uri="{FF2B5EF4-FFF2-40B4-BE49-F238E27FC236}">
                <a16:creationId xmlns:a16="http://schemas.microsoft.com/office/drawing/2014/main" id="{DF7012B8-665A-A146-05B9-A5A880472656}"/>
              </a:ext>
            </a:extLst>
          </p:cNvPr>
          <p:cNvSpPr>
            <a:spLocks noGrp="1"/>
          </p:cNvSpPr>
          <p:nvPr>
            <p:ph idx="1"/>
          </p:nvPr>
        </p:nvSpPr>
        <p:spPr>
          <a:xfrm>
            <a:off x="400050" y="1681163"/>
            <a:ext cx="6508751" cy="4295775"/>
          </a:xfrm>
        </p:spPr>
        <p:txBody>
          <a:bodyPr>
            <a:normAutofit/>
          </a:bodyPr>
          <a:lstStyle/>
          <a:p>
            <a:r>
              <a:rPr lang="en-US" sz="3200" b="0" dirty="0"/>
              <a:t>The ability to understand, appreciate, and interact with people from cultures and belief systems different from one’s own (DeAngelis, 1).</a:t>
            </a:r>
          </a:p>
          <a:p>
            <a:r>
              <a:rPr lang="en-US" sz="3200" b="0" dirty="0"/>
              <a:t>Adapting to other cultural environments and being aware of the influence of culture on your thoughts and behaviors.</a:t>
            </a:r>
          </a:p>
        </p:txBody>
      </p:sp>
      <p:pic>
        <p:nvPicPr>
          <p:cNvPr id="4" name="Picture 3" descr="An illustration that reads “soft skills, awareness, respect, and communicate.”">
            <a:extLst>
              <a:ext uri="{FF2B5EF4-FFF2-40B4-BE49-F238E27FC236}">
                <a16:creationId xmlns:a16="http://schemas.microsoft.com/office/drawing/2014/main" id="{896E7342-5018-4EF5-13F8-D5182F3D361F}"/>
              </a:ext>
            </a:extLst>
          </p:cNvPr>
          <p:cNvPicPr>
            <a:picLocks noChangeAspect="1"/>
          </p:cNvPicPr>
          <p:nvPr/>
        </p:nvPicPr>
        <p:blipFill>
          <a:blip r:embed="rId3"/>
          <a:stretch>
            <a:fillRect/>
          </a:stretch>
        </p:blipFill>
        <p:spPr>
          <a:xfrm>
            <a:off x="6794501" y="1947237"/>
            <a:ext cx="4702847" cy="3534833"/>
          </a:xfrm>
          <a:prstGeom prst="rect">
            <a:avLst/>
          </a:prstGeom>
        </p:spPr>
      </p:pic>
    </p:spTree>
    <p:extLst>
      <p:ext uri="{BB962C8B-B14F-4D97-AF65-F5344CB8AC3E}">
        <p14:creationId xmlns:p14="http://schemas.microsoft.com/office/powerpoint/2010/main" val="4227567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12F6F-F08A-898A-D494-628F590BB3E5}"/>
              </a:ext>
            </a:extLst>
          </p:cNvPr>
          <p:cNvSpPr>
            <a:spLocks noGrp="1"/>
          </p:cNvSpPr>
          <p:nvPr>
            <p:ph type="title"/>
          </p:nvPr>
        </p:nvSpPr>
        <p:spPr>
          <a:xfrm>
            <a:off x="2033730" y="164374"/>
            <a:ext cx="9235645" cy="919472"/>
          </a:xfrm>
        </p:spPr>
        <p:txBody>
          <a:bodyPr wrap="square" anchor="b">
            <a:noAutofit/>
          </a:bodyPr>
          <a:lstStyle/>
          <a:p>
            <a:r>
              <a:rPr lang="en-US" dirty="0"/>
              <a:t>Step 1 to Reach Cultural Competency</a:t>
            </a:r>
          </a:p>
        </p:txBody>
      </p:sp>
      <p:sp>
        <p:nvSpPr>
          <p:cNvPr id="6" name="Content Placeholder 5">
            <a:extLst>
              <a:ext uri="{FF2B5EF4-FFF2-40B4-BE49-F238E27FC236}">
                <a16:creationId xmlns:a16="http://schemas.microsoft.com/office/drawing/2014/main" id="{200AB87A-6D60-A0AE-F7D1-2803AA5C2482}"/>
              </a:ext>
            </a:extLst>
          </p:cNvPr>
          <p:cNvSpPr>
            <a:spLocks noGrp="1"/>
          </p:cNvSpPr>
          <p:nvPr>
            <p:ph sz="half" idx="1"/>
          </p:nvPr>
        </p:nvSpPr>
        <p:spPr>
          <a:xfrm>
            <a:off x="381000" y="1779488"/>
            <a:ext cx="5181600" cy="4351338"/>
          </a:xfrm>
        </p:spPr>
        <p:txBody>
          <a:bodyPr>
            <a:normAutofit/>
          </a:bodyPr>
          <a:lstStyle/>
          <a:p>
            <a:pPr marL="0" indent="0">
              <a:lnSpc>
                <a:spcPct val="110000"/>
              </a:lnSpc>
              <a:buNone/>
            </a:pPr>
            <a:r>
              <a:rPr lang="en-US" b="1" dirty="0">
                <a:solidFill>
                  <a:schemeClr val="accent2"/>
                </a:solidFill>
              </a:rPr>
              <a:t>Cultural Awareness</a:t>
            </a:r>
          </a:p>
          <a:p>
            <a:pPr marL="520700" indent="-280988">
              <a:lnSpc>
                <a:spcPct val="100000"/>
              </a:lnSpc>
            </a:pPr>
            <a:r>
              <a:rPr lang="en-US" sz="2800" dirty="0"/>
              <a:t>Understanding that culture drives our own (and others’) beliefs, values, and behaviors. </a:t>
            </a:r>
          </a:p>
        </p:txBody>
      </p:sp>
      <p:sp>
        <p:nvSpPr>
          <p:cNvPr id="43" name="Slide Number Placeholder 4">
            <a:extLst>
              <a:ext uri="{FF2B5EF4-FFF2-40B4-BE49-F238E27FC236}">
                <a16:creationId xmlns:a16="http://schemas.microsoft.com/office/drawing/2014/main" id="{040B5998-AC81-4E76-4BCF-3B4A3260F106}"/>
              </a:ext>
            </a:extLst>
          </p:cNvPr>
          <p:cNvSpPr>
            <a:spLocks noGrp="1"/>
          </p:cNvSpPr>
          <p:nvPr>
            <p:ph type="sldNum" sz="quarter" idx="4294967295"/>
          </p:nvPr>
        </p:nvSpPr>
        <p:spPr>
          <a:xfrm>
            <a:off x="0" y="4705350"/>
            <a:ext cx="381000"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ctr" defTabSz="457200" rtl="0" fontAlgn="base">
              <a:spcBef>
                <a:spcPct val="0"/>
              </a:spcBef>
              <a:spcAft>
                <a:spcPct val="0"/>
              </a:spcAft>
              <a:defRPr sz="1200" kern="1200">
                <a:solidFill>
                  <a:schemeClr val="bg1"/>
                </a:solidFill>
                <a:latin typeface="Helvetica Neue"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a:spcAft>
                <a:spcPts val="800"/>
              </a:spcAft>
              <a:defRPr/>
            </a:pPr>
            <a:fld id="{DB2C22FD-BF24-8E48-84F2-4F9A0CFE9B24}" type="slidenum">
              <a:rPr lang="en-US" smtClean="0"/>
              <a:pPr>
                <a:spcAft>
                  <a:spcPts val="800"/>
                </a:spcAft>
                <a:defRPr/>
              </a:pPr>
              <a:t>14</a:t>
            </a:fld>
            <a:endParaRPr lang="en-US"/>
          </a:p>
        </p:txBody>
      </p:sp>
      <p:grpSp>
        <p:nvGrpSpPr>
          <p:cNvPr id="7" name="Group 6">
            <a:extLst>
              <a:ext uri="{FF2B5EF4-FFF2-40B4-BE49-F238E27FC236}">
                <a16:creationId xmlns:a16="http://schemas.microsoft.com/office/drawing/2014/main" id="{4F33AE65-70EB-5B1E-1193-E94BF9D290CB}"/>
              </a:ext>
            </a:extLst>
          </p:cNvPr>
          <p:cNvGrpSpPr/>
          <p:nvPr/>
        </p:nvGrpSpPr>
        <p:grpSpPr>
          <a:xfrm>
            <a:off x="2444123" y="4356418"/>
            <a:ext cx="1909863" cy="1835944"/>
            <a:chOff x="3576634" y="1902262"/>
            <a:chExt cx="1185561" cy="1376958"/>
          </a:xfrm>
        </p:grpSpPr>
        <p:sp>
          <p:nvSpPr>
            <p:cNvPr id="8" name="L-Shape 7">
              <a:extLst>
                <a:ext uri="{FF2B5EF4-FFF2-40B4-BE49-F238E27FC236}">
                  <a16:creationId xmlns:a16="http://schemas.microsoft.com/office/drawing/2014/main" id="{634ABEDC-9DFC-7F54-8469-431FAA152370}"/>
                </a:ext>
              </a:extLst>
            </p:cNvPr>
            <p:cNvSpPr/>
            <p:nvPr/>
          </p:nvSpPr>
          <p:spPr>
            <a:xfrm rot="5400000">
              <a:off x="3812698" y="1989370"/>
              <a:ext cx="711061" cy="1183189"/>
            </a:xfrm>
            <a:prstGeom prst="corner">
              <a:avLst>
                <a:gd name="adj1" fmla="val 16120"/>
                <a:gd name="adj2" fmla="val 16110"/>
              </a:avLst>
            </a:prstGeom>
            <a:solidFill>
              <a:srgbClr val="B01E2C"/>
            </a:solidFill>
            <a:ln>
              <a:solidFill>
                <a:srgbClr val="B01E2C"/>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9" name="Freeform: Shape 4">
              <a:extLst>
                <a:ext uri="{FF2B5EF4-FFF2-40B4-BE49-F238E27FC236}">
                  <a16:creationId xmlns:a16="http://schemas.microsoft.com/office/drawing/2014/main" id="{07EA494F-7BF3-01B2-FB1F-C2D1CC99FE31}"/>
                </a:ext>
              </a:extLst>
            </p:cNvPr>
            <p:cNvSpPr/>
            <p:nvPr/>
          </p:nvSpPr>
          <p:spPr>
            <a:xfrm>
              <a:off x="3694005" y="2342889"/>
              <a:ext cx="1068190" cy="936331"/>
            </a:xfrm>
            <a:custGeom>
              <a:avLst/>
              <a:gdLst>
                <a:gd name="connsiteX0" fmla="*/ 0 w 1068190"/>
                <a:gd name="connsiteY0" fmla="*/ 0 h 936331"/>
                <a:gd name="connsiteX1" fmla="*/ 1068190 w 1068190"/>
                <a:gd name="connsiteY1" fmla="*/ 0 h 936331"/>
                <a:gd name="connsiteX2" fmla="*/ 1068190 w 1068190"/>
                <a:gd name="connsiteY2" fmla="*/ 936331 h 936331"/>
                <a:gd name="connsiteX3" fmla="*/ 0 w 1068190"/>
                <a:gd name="connsiteY3" fmla="*/ 936331 h 936331"/>
                <a:gd name="connsiteX4" fmla="*/ 0 w 1068190"/>
                <a:gd name="connsiteY4" fmla="*/ 0 h 93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190" h="936331">
                  <a:moveTo>
                    <a:pt x="0" y="0"/>
                  </a:moveTo>
                  <a:lnTo>
                    <a:pt x="1068190" y="0"/>
                  </a:lnTo>
                  <a:lnTo>
                    <a:pt x="1068190" y="936331"/>
                  </a:lnTo>
                  <a:lnTo>
                    <a:pt x="0" y="9363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defTabSz="829713">
                <a:lnSpc>
                  <a:spcPct val="90000"/>
                </a:lnSpc>
                <a:spcBef>
                  <a:spcPct val="0"/>
                </a:spcBef>
                <a:spcAft>
                  <a:spcPct val="35000"/>
                </a:spcAft>
              </a:pPr>
              <a:r>
                <a:rPr lang="en-US" sz="2400" b="1">
                  <a:solidFill>
                    <a:srgbClr val="B01E2C"/>
                  </a:solidFill>
                </a:rPr>
                <a:t>Cultural Awareness</a:t>
              </a:r>
            </a:p>
          </p:txBody>
        </p:sp>
        <p:sp>
          <p:nvSpPr>
            <p:cNvPr id="10" name="Isosceles Triangle 5">
              <a:extLst>
                <a:ext uri="{FF2B5EF4-FFF2-40B4-BE49-F238E27FC236}">
                  <a16:creationId xmlns:a16="http://schemas.microsoft.com/office/drawing/2014/main" id="{F742AA45-BD1F-EC64-EF3C-911CAAE75CF5}"/>
                </a:ext>
              </a:extLst>
            </p:cNvPr>
            <p:cNvSpPr/>
            <p:nvPr/>
          </p:nvSpPr>
          <p:spPr>
            <a:xfrm>
              <a:off x="4560649" y="1902262"/>
              <a:ext cx="201545" cy="201545"/>
            </a:xfrm>
            <a:prstGeom prst="triangle">
              <a:avLst>
                <a:gd name="adj" fmla="val 100000"/>
              </a:avLst>
            </a:prstGeom>
            <a:solidFill>
              <a:srgbClr val="B01E2C"/>
            </a:solidFill>
            <a:ln>
              <a:solidFill>
                <a:srgbClr val="B01E2C"/>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grpSp>
      <p:sp>
        <p:nvSpPr>
          <p:cNvPr id="20" name="TextBox 19">
            <a:extLst>
              <a:ext uri="{FF2B5EF4-FFF2-40B4-BE49-F238E27FC236}">
                <a16:creationId xmlns:a16="http://schemas.microsoft.com/office/drawing/2014/main" id="{8382D690-BF0D-B483-B4BC-7E529BA2188D}"/>
              </a:ext>
            </a:extLst>
          </p:cNvPr>
          <p:cNvSpPr txBox="1"/>
          <p:nvPr/>
        </p:nvSpPr>
        <p:spPr>
          <a:xfrm>
            <a:off x="5837504" y="2427121"/>
            <a:ext cx="4763821" cy="1384995"/>
          </a:xfrm>
          <a:prstGeom prst="rect">
            <a:avLst/>
          </a:prstGeom>
          <a:noFill/>
        </p:spPr>
        <p:txBody>
          <a:bodyPr wrap="square">
            <a:spAutoFit/>
          </a:bodyPr>
          <a:lstStyle/>
          <a:p>
            <a:pPr marL="520700" marR="0" lvl="0" indent="-280988"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ptos" panose="02110004020202020204"/>
                <a:ea typeface="+mn-ea"/>
                <a:cs typeface="+mn-cs"/>
              </a:rPr>
              <a:t>This awareness creates more positive interactions and understanding. </a:t>
            </a:r>
          </a:p>
        </p:txBody>
      </p:sp>
    </p:spTree>
    <p:extLst>
      <p:ext uri="{BB962C8B-B14F-4D97-AF65-F5344CB8AC3E}">
        <p14:creationId xmlns:p14="http://schemas.microsoft.com/office/powerpoint/2010/main" val="3557478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3">
            <a:extLst>
              <a:ext uri="{FF2B5EF4-FFF2-40B4-BE49-F238E27FC236}">
                <a16:creationId xmlns:a16="http://schemas.microsoft.com/office/drawing/2014/main" id="{6BC094E3-5B0E-0BDB-CE37-0958135A946F}"/>
              </a:ext>
            </a:extLst>
          </p:cNvPr>
          <p:cNvSpPr>
            <a:spLocks noGrp="1"/>
          </p:cNvSpPr>
          <p:nvPr>
            <p:ph type="body" sz="half" idx="2"/>
          </p:nvPr>
        </p:nvSpPr>
        <p:spPr>
          <a:xfrm>
            <a:off x="349093" y="1871578"/>
            <a:ext cx="7488922" cy="3556001"/>
          </a:xfrm>
        </p:spPr>
        <p:txBody>
          <a:bodyPr>
            <a:normAutofit/>
          </a:bodyPr>
          <a:lstStyle/>
          <a:p>
            <a:r>
              <a:rPr lang="en-US" sz="3600" dirty="0">
                <a:solidFill>
                  <a:srgbClr val="7030A0"/>
                </a:solidFill>
              </a:rPr>
              <a:t>Cultural Knowledge</a:t>
            </a:r>
          </a:p>
          <a:p>
            <a:pPr marL="915988" indent="-508000">
              <a:buFont typeface="Arial" panose="020B0604020202020204" pitchFamily="34" charset="0"/>
              <a:buChar char="•"/>
            </a:pPr>
            <a:r>
              <a:rPr lang="en-US" sz="2800" b="0" dirty="0"/>
              <a:t>Understanding cultural characteristics, history, values, beliefs, and behaviors of other cultural groups.</a:t>
            </a:r>
          </a:p>
          <a:p>
            <a:endParaRPr lang="en-US" dirty="0"/>
          </a:p>
          <a:p>
            <a:r>
              <a:rPr lang="en-US" dirty="0"/>
              <a:t> </a:t>
            </a:r>
          </a:p>
        </p:txBody>
      </p:sp>
      <p:sp>
        <p:nvSpPr>
          <p:cNvPr id="43" name="Slide Number Placeholder 4">
            <a:extLst>
              <a:ext uri="{FF2B5EF4-FFF2-40B4-BE49-F238E27FC236}">
                <a16:creationId xmlns:a16="http://schemas.microsoft.com/office/drawing/2014/main" id="{040B5998-AC81-4E76-4BCF-3B4A3260F106}"/>
              </a:ext>
            </a:extLst>
          </p:cNvPr>
          <p:cNvSpPr>
            <a:spLocks noGrp="1"/>
          </p:cNvSpPr>
          <p:nvPr>
            <p:ph type="sldNum" sz="quarter" idx="10"/>
          </p:nvPr>
        </p:nvSpPr>
        <p:spPr>
          <a:xfrm>
            <a:off x="0" y="4705350"/>
            <a:ext cx="3810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ctr" defTabSz="457200" rtl="0" fontAlgn="base">
              <a:spcBef>
                <a:spcPct val="0"/>
              </a:spcBef>
              <a:spcAft>
                <a:spcPct val="0"/>
              </a:spcAft>
              <a:defRPr sz="1200" kern="1200">
                <a:solidFill>
                  <a:schemeClr val="bg1"/>
                </a:solidFill>
                <a:latin typeface="Helvetica Neue"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a:spcAft>
                <a:spcPts val="800"/>
              </a:spcAft>
              <a:defRPr/>
            </a:pPr>
            <a:fld id="{DB2C22FD-BF24-8E48-84F2-4F9A0CFE9B24}" type="slidenum">
              <a:rPr lang="en-US" smtClean="0"/>
              <a:pPr>
                <a:spcAft>
                  <a:spcPts val="800"/>
                </a:spcAft>
                <a:defRPr/>
              </a:pPr>
              <a:t>15</a:t>
            </a:fld>
            <a:endParaRPr lang="en-US"/>
          </a:p>
        </p:txBody>
      </p:sp>
      <p:sp>
        <p:nvSpPr>
          <p:cNvPr id="11" name="Title 1">
            <a:extLst>
              <a:ext uri="{FF2B5EF4-FFF2-40B4-BE49-F238E27FC236}">
                <a16:creationId xmlns:a16="http://schemas.microsoft.com/office/drawing/2014/main" id="{8552E793-E592-396C-584F-CF442D98528E}"/>
              </a:ext>
            </a:extLst>
          </p:cNvPr>
          <p:cNvSpPr txBox="1">
            <a:spLocks/>
          </p:cNvSpPr>
          <p:nvPr/>
        </p:nvSpPr>
        <p:spPr>
          <a:xfrm>
            <a:off x="2033730" y="164374"/>
            <a:ext cx="9235645" cy="919472"/>
          </a:xfrm>
          <a:prstGeom prst="rect">
            <a:avLst/>
          </a:prstGeom>
        </p:spPr>
        <p:txBody>
          <a:bodyPr vert="horz" wrap="square"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sz="4400" dirty="0"/>
              <a:t>Step 2 to Reach Cultural Competency</a:t>
            </a:r>
          </a:p>
        </p:txBody>
      </p:sp>
      <p:sp>
        <p:nvSpPr>
          <p:cNvPr id="13" name="L-Shape 12">
            <a:extLst>
              <a:ext uri="{FF2B5EF4-FFF2-40B4-BE49-F238E27FC236}">
                <a16:creationId xmlns:a16="http://schemas.microsoft.com/office/drawing/2014/main" id="{B4369FD0-EA85-5D47-89F5-57706863367D}"/>
              </a:ext>
            </a:extLst>
          </p:cNvPr>
          <p:cNvSpPr/>
          <p:nvPr/>
        </p:nvSpPr>
        <p:spPr>
          <a:xfrm rot="5400000">
            <a:off x="2923105" y="4308333"/>
            <a:ext cx="948081" cy="1906042"/>
          </a:xfrm>
          <a:prstGeom prst="corner">
            <a:avLst>
              <a:gd name="adj1" fmla="val 16120"/>
              <a:gd name="adj2" fmla="val 16110"/>
            </a:avLst>
          </a:prstGeom>
          <a:solidFill>
            <a:srgbClr val="B01E2C"/>
          </a:solidFill>
          <a:ln>
            <a:solidFill>
              <a:srgbClr val="B01E2C"/>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14" name="Freeform: Shape 4">
            <a:extLst>
              <a:ext uri="{FF2B5EF4-FFF2-40B4-BE49-F238E27FC236}">
                <a16:creationId xmlns:a16="http://schemas.microsoft.com/office/drawing/2014/main" id="{FBDFD28C-CDB8-0665-EE5B-3B018D041F50}"/>
              </a:ext>
            </a:extLst>
          </p:cNvPr>
          <p:cNvSpPr/>
          <p:nvPr/>
        </p:nvSpPr>
        <p:spPr>
          <a:xfrm>
            <a:off x="2633201" y="4943921"/>
            <a:ext cx="1720786" cy="1248441"/>
          </a:xfrm>
          <a:custGeom>
            <a:avLst/>
            <a:gdLst>
              <a:gd name="connsiteX0" fmla="*/ 0 w 1068190"/>
              <a:gd name="connsiteY0" fmla="*/ 0 h 936331"/>
              <a:gd name="connsiteX1" fmla="*/ 1068190 w 1068190"/>
              <a:gd name="connsiteY1" fmla="*/ 0 h 936331"/>
              <a:gd name="connsiteX2" fmla="*/ 1068190 w 1068190"/>
              <a:gd name="connsiteY2" fmla="*/ 936331 h 936331"/>
              <a:gd name="connsiteX3" fmla="*/ 0 w 1068190"/>
              <a:gd name="connsiteY3" fmla="*/ 936331 h 936331"/>
              <a:gd name="connsiteX4" fmla="*/ 0 w 1068190"/>
              <a:gd name="connsiteY4" fmla="*/ 0 h 93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190" h="936331">
                <a:moveTo>
                  <a:pt x="0" y="0"/>
                </a:moveTo>
                <a:lnTo>
                  <a:pt x="1068190" y="0"/>
                </a:lnTo>
                <a:lnTo>
                  <a:pt x="1068190" y="936331"/>
                </a:lnTo>
                <a:lnTo>
                  <a:pt x="0" y="9363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defTabSz="829713">
              <a:lnSpc>
                <a:spcPct val="90000"/>
              </a:lnSpc>
              <a:spcBef>
                <a:spcPct val="0"/>
              </a:spcBef>
              <a:spcAft>
                <a:spcPct val="35000"/>
              </a:spcAft>
            </a:pPr>
            <a:r>
              <a:rPr lang="en-US" sz="2400" b="1">
                <a:solidFill>
                  <a:srgbClr val="B01E2C"/>
                </a:solidFill>
              </a:rPr>
              <a:t>Cultural Awareness</a:t>
            </a:r>
          </a:p>
        </p:txBody>
      </p:sp>
      <p:sp>
        <p:nvSpPr>
          <p:cNvPr id="16" name="Isosceles Triangle 5">
            <a:extLst>
              <a:ext uri="{FF2B5EF4-FFF2-40B4-BE49-F238E27FC236}">
                <a16:creationId xmlns:a16="http://schemas.microsoft.com/office/drawing/2014/main" id="{674AA01C-2197-422C-0394-A7719BC2D73C}"/>
              </a:ext>
            </a:extLst>
          </p:cNvPr>
          <p:cNvSpPr/>
          <p:nvPr/>
        </p:nvSpPr>
        <p:spPr>
          <a:xfrm>
            <a:off x="4029310" y="4356418"/>
            <a:ext cx="324676" cy="268727"/>
          </a:xfrm>
          <a:prstGeom prst="triangle">
            <a:avLst>
              <a:gd name="adj" fmla="val 100000"/>
            </a:avLst>
          </a:prstGeom>
          <a:solidFill>
            <a:srgbClr val="B01E2C"/>
          </a:solidFill>
          <a:ln>
            <a:solidFill>
              <a:srgbClr val="B01E2C"/>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17" name="L-Shape 16">
            <a:extLst>
              <a:ext uri="{FF2B5EF4-FFF2-40B4-BE49-F238E27FC236}">
                <a16:creationId xmlns:a16="http://schemas.microsoft.com/office/drawing/2014/main" id="{8ACDB649-62CA-A36F-2400-B76E98C24A37}"/>
              </a:ext>
            </a:extLst>
          </p:cNvPr>
          <p:cNvSpPr/>
          <p:nvPr/>
        </p:nvSpPr>
        <p:spPr>
          <a:xfrm rot="5400000">
            <a:off x="5029684" y="3876887"/>
            <a:ext cx="948081" cy="1906042"/>
          </a:xfrm>
          <a:prstGeom prst="corner">
            <a:avLst>
              <a:gd name="adj1" fmla="val 16120"/>
              <a:gd name="adj2" fmla="val 16110"/>
            </a:avLst>
          </a:prstGeom>
          <a:solidFill>
            <a:srgbClr val="7030A0"/>
          </a:solidFill>
          <a:ln>
            <a:solidFill>
              <a:srgbClr val="7030A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18" name="Freeform: Shape 7">
            <a:extLst>
              <a:ext uri="{FF2B5EF4-FFF2-40B4-BE49-F238E27FC236}">
                <a16:creationId xmlns:a16="http://schemas.microsoft.com/office/drawing/2014/main" id="{157DF70C-384F-ED6D-3C76-DA5E056B8009}"/>
              </a:ext>
            </a:extLst>
          </p:cNvPr>
          <p:cNvSpPr/>
          <p:nvPr/>
        </p:nvSpPr>
        <p:spPr>
          <a:xfrm>
            <a:off x="4739779" y="4512474"/>
            <a:ext cx="1720786" cy="1248441"/>
          </a:xfrm>
          <a:custGeom>
            <a:avLst/>
            <a:gdLst>
              <a:gd name="connsiteX0" fmla="*/ 0 w 1068190"/>
              <a:gd name="connsiteY0" fmla="*/ 0 h 936331"/>
              <a:gd name="connsiteX1" fmla="*/ 1068190 w 1068190"/>
              <a:gd name="connsiteY1" fmla="*/ 0 h 936331"/>
              <a:gd name="connsiteX2" fmla="*/ 1068190 w 1068190"/>
              <a:gd name="connsiteY2" fmla="*/ 936331 h 936331"/>
              <a:gd name="connsiteX3" fmla="*/ 0 w 1068190"/>
              <a:gd name="connsiteY3" fmla="*/ 936331 h 936331"/>
              <a:gd name="connsiteX4" fmla="*/ 0 w 1068190"/>
              <a:gd name="connsiteY4" fmla="*/ 0 h 93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190" h="936331">
                <a:moveTo>
                  <a:pt x="0" y="0"/>
                </a:moveTo>
                <a:lnTo>
                  <a:pt x="1068190" y="0"/>
                </a:lnTo>
                <a:lnTo>
                  <a:pt x="1068190" y="936331"/>
                </a:lnTo>
                <a:lnTo>
                  <a:pt x="0" y="9363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defTabSz="829713">
              <a:lnSpc>
                <a:spcPct val="90000"/>
              </a:lnSpc>
              <a:spcBef>
                <a:spcPct val="0"/>
              </a:spcBef>
              <a:spcAft>
                <a:spcPct val="35000"/>
              </a:spcAft>
            </a:pPr>
            <a:r>
              <a:rPr lang="en-US" sz="2400" b="1" dirty="0">
                <a:solidFill>
                  <a:srgbClr val="7030A0"/>
                </a:solidFill>
              </a:rPr>
              <a:t>Cultural Knowledge</a:t>
            </a:r>
          </a:p>
        </p:txBody>
      </p:sp>
      <p:sp>
        <p:nvSpPr>
          <p:cNvPr id="19" name="Isosceles Triangle 8">
            <a:extLst>
              <a:ext uri="{FF2B5EF4-FFF2-40B4-BE49-F238E27FC236}">
                <a16:creationId xmlns:a16="http://schemas.microsoft.com/office/drawing/2014/main" id="{4D00C490-689E-CEBE-00D5-3CFA254DC5F9}"/>
              </a:ext>
            </a:extLst>
          </p:cNvPr>
          <p:cNvSpPr/>
          <p:nvPr/>
        </p:nvSpPr>
        <p:spPr>
          <a:xfrm>
            <a:off x="6135890" y="3924971"/>
            <a:ext cx="324676" cy="268727"/>
          </a:xfrm>
          <a:prstGeom prst="triangle">
            <a:avLst>
              <a:gd name="adj" fmla="val 100000"/>
            </a:avLst>
          </a:prstGeom>
          <a:solidFill>
            <a:srgbClr val="7030A0"/>
          </a:solidFill>
          <a:ln>
            <a:solidFill>
              <a:srgbClr val="7030A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Tree>
    <p:extLst>
      <p:ext uri="{BB962C8B-B14F-4D97-AF65-F5344CB8AC3E}">
        <p14:creationId xmlns:p14="http://schemas.microsoft.com/office/powerpoint/2010/main" val="3771221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3">
            <a:extLst>
              <a:ext uri="{FF2B5EF4-FFF2-40B4-BE49-F238E27FC236}">
                <a16:creationId xmlns:a16="http://schemas.microsoft.com/office/drawing/2014/main" id="{6BC094E3-5B0E-0BDB-CE37-0958135A946F}"/>
              </a:ext>
            </a:extLst>
          </p:cNvPr>
          <p:cNvSpPr>
            <a:spLocks noGrp="1"/>
          </p:cNvSpPr>
          <p:nvPr>
            <p:ph type="body" sz="half" idx="2"/>
          </p:nvPr>
        </p:nvSpPr>
        <p:spPr>
          <a:xfrm>
            <a:off x="626948" y="1751721"/>
            <a:ext cx="6873989" cy="3556001"/>
          </a:xfrm>
        </p:spPr>
        <p:txBody>
          <a:bodyPr>
            <a:normAutofit/>
          </a:bodyPr>
          <a:lstStyle/>
          <a:p>
            <a:r>
              <a:rPr lang="en-US" sz="3600" dirty="0">
                <a:solidFill>
                  <a:srgbClr val="00B050"/>
                </a:solidFill>
              </a:rPr>
              <a:t>Cultural Sensitivity</a:t>
            </a:r>
          </a:p>
          <a:p>
            <a:pPr marL="838190" indent="-457200">
              <a:buFont typeface="Arial" panose="020B0604020202020204" pitchFamily="34" charset="0"/>
              <a:buChar char="•"/>
            </a:pPr>
            <a:r>
              <a:rPr lang="en-US" sz="2800" b="0" dirty="0"/>
              <a:t>Recognizing differences and similarities between cultures but not assigning values to the difference. </a:t>
            </a:r>
          </a:p>
          <a:p>
            <a:pPr marL="457200" indent="-457200">
              <a:buFont typeface="Arial" panose="020B0604020202020204" pitchFamily="34" charset="0"/>
              <a:buChar char="•"/>
            </a:pPr>
            <a:endParaRPr lang="en-US" b="0" dirty="0"/>
          </a:p>
        </p:txBody>
      </p:sp>
      <p:sp>
        <p:nvSpPr>
          <p:cNvPr id="43" name="Slide Number Placeholder 4">
            <a:extLst>
              <a:ext uri="{FF2B5EF4-FFF2-40B4-BE49-F238E27FC236}">
                <a16:creationId xmlns:a16="http://schemas.microsoft.com/office/drawing/2014/main" id="{040B5998-AC81-4E76-4BCF-3B4A3260F106}"/>
              </a:ext>
            </a:extLst>
          </p:cNvPr>
          <p:cNvSpPr>
            <a:spLocks noGrp="1"/>
          </p:cNvSpPr>
          <p:nvPr>
            <p:ph type="sldNum" sz="quarter" idx="10"/>
          </p:nvPr>
        </p:nvSpPr>
        <p:spPr>
          <a:xfrm>
            <a:off x="0" y="4705350"/>
            <a:ext cx="3810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ctr" defTabSz="457200" rtl="0" fontAlgn="base">
              <a:spcBef>
                <a:spcPct val="0"/>
              </a:spcBef>
              <a:spcAft>
                <a:spcPct val="0"/>
              </a:spcAft>
              <a:defRPr sz="1200" kern="1200">
                <a:solidFill>
                  <a:schemeClr val="bg1"/>
                </a:solidFill>
                <a:latin typeface="Helvetica Neue"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a:spcAft>
                <a:spcPts val="800"/>
              </a:spcAft>
              <a:defRPr/>
            </a:pPr>
            <a:fld id="{DB2C22FD-BF24-8E48-84F2-4F9A0CFE9B24}" type="slidenum">
              <a:rPr lang="en-US" smtClean="0"/>
              <a:pPr>
                <a:spcAft>
                  <a:spcPts val="800"/>
                </a:spcAft>
                <a:defRPr/>
              </a:pPr>
              <a:t>16</a:t>
            </a:fld>
            <a:endParaRPr lang="en-US"/>
          </a:p>
        </p:txBody>
      </p:sp>
      <p:sp>
        <p:nvSpPr>
          <p:cNvPr id="17" name="Title 1">
            <a:extLst>
              <a:ext uri="{FF2B5EF4-FFF2-40B4-BE49-F238E27FC236}">
                <a16:creationId xmlns:a16="http://schemas.microsoft.com/office/drawing/2014/main" id="{2E4CE9B6-0FB3-54C9-B4B7-8346E31881BD}"/>
              </a:ext>
            </a:extLst>
          </p:cNvPr>
          <p:cNvSpPr>
            <a:spLocks noGrp="1"/>
          </p:cNvSpPr>
          <p:nvPr>
            <p:ph type="title"/>
          </p:nvPr>
        </p:nvSpPr>
        <p:spPr>
          <a:xfrm>
            <a:off x="2033730" y="164374"/>
            <a:ext cx="9235645" cy="919472"/>
          </a:xfrm>
        </p:spPr>
        <p:txBody>
          <a:bodyPr wrap="square" anchor="b">
            <a:noAutofit/>
          </a:bodyPr>
          <a:lstStyle/>
          <a:p>
            <a:r>
              <a:rPr lang="en-US" sz="4400" dirty="0"/>
              <a:t>Step 3 to Reach Cultural Competency</a:t>
            </a:r>
          </a:p>
        </p:txBody>
      </p:sp>
      <p:sp>
        <p:nvSpPr>
          <p:cNvPr id="19" name="L-Shape 18">
            <a:extLst>
              <a:ext uri="{FF2B5EF4-FFF2-40B4-BE49-F238E27FC236}">
                <a16:creationId xmlns:a16="http://schemas.microsoft.com/office/drawing/2014/main" id="{FEE03E22-F745-8312-8FB1-0EB32CE7FE01}"/>
              </a:ext>
            </a:extLst>
          </p:cNvPr>
          <p:cNvSpPr/>
          <p:nvPr/>
        </p:nvSpPr>
        <p:spPr>
          <a:xfrm rot="5400000">
            <a:off x="2923105" y="4308333"/>
            <a:ext cx="948081" cy="1906042"/>
          </a:xfrm>
          <a:prstGeom prst="corner">
            <a:avLst>
              <a:gd name="adj1" fmla="val 16120"/>
              <a:gd name="adj2" fmla="val 16110"/>
            </a:avLst>
          </a:prstGeom>
          <a:solidFill>
            <a:srgbClr val="B01E2C"/>
          </a:solidFill>
          <a:ln>
            <a:solidFill>
              <a:srgbClr val="B01E2C"/>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20" name="Freeform: Shape 4">
            <a:extLst>
              <a:ext uri="{FF2B5EF4-FFF2-40B4-BE49-F238E27FC236}">
                <a16:creationId xmlns:a16="http://schemas.microsoft.com/office/drawing/2014/main" id="{61574FB4-2A1B-CD45-3779-DFBD58F34042}"/>
              </a:ext>
            </a:extLst>
          </p:cNvPr>
          <p:cNvSpPr/>
          <p:nvPr/>
        </p:nvSpPr>
        <p:spPr>
          <a:xfrm>
            <a:off x="2633201" y="4943921"/>
            <a:ext cx="1720786" cy="1248441"/>
          </a:xfrm>
          <a:custGeom>
            <a:avLst/>
            <a:gdLst>
              <a:gd name="connsiteX0" fmla="*/ 0 w 1068190"/>
              <a:gd name="connsiteY0" fmla="*/ 0 h 936331"/>
              <a:gd name="connsiteX1" fmla="*/ 1068190 w 1068190"/>
              <a:gd name="connsiteY1" fmla="*/ 0 h 936331"/>
              <a:gd name="connsiteX2" fmla="*/ 1068190 w 1068190"/>
              <a:gd name="connsiteY2" fmla="*/ 936331 h 936331"/>
              <a:gd name="connsiteX3" fmla="*/ 0 w 1068190"/>
              <a:gd name="connsiteY3" fmla="*/ 936331 h 936331"/>
              <a:gd name="connsiteX4" fmla="*/ 0 w 1068190"/>
              <a:gd name="connsiteY4" fmla="*/ 0 h 93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190" h="936331">
                <a:moveTo>
                  <a:pt x="0" y="0"/>
                </a:moveTo>
                <a:lnTo>
                  <a:pt x="1068190" y="0"/>
                </a:lnTo>
                <a:lnTo>
                  <a:pt x="1068190" y="936331"/>
                </a:lnTo>
                <a:lnTo>
                  <a:pt x="0" y="9363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defTabSz="829713">
              <a:lnSpc>
                <a:spcPct val="90000"/>
              </a:lnSpc>
              <a:spcBef>
                <a:spcPct val="0"/>
              </a:spcBef>
              <a:spcAft>
                <a:spcPct val="35000"/>
              </a:spcAft>
            </a:pPr>
            <a:r>
              <a:rPr lang="en-US" sz="2400" b="1">
                <a:solidFill>
                  <a:srgbClr val="B01E2C"/>
                </a:solidFill>
              </a:rPr>
              <a:t>Cultural Awareness</a:t>
            </a:r>
          </a:p>
        </p:txBody>
      </p:sp>
      <p:sp>
        <p:nvSpPr>
          <p:cNvPr id="21" name="Isosceles Triangle 5">
            <a:extLst>
              <a:ext uri="{FF2B5EF4-FFF2-40B4-BE49-F238E27FC236}">
                <a16:creationId xmlns:a16="http://schemas.microsoft.com/office/drawing/2014/main" id="{992F3261-62C6-43E5-B74B-3A87A7B64CE9}"/>
              </a:ext>
            </a:extLst>
          </p:cNvPr>
          <p:cNvSpPr/>
          <p:nvPr/>
        </p:nvSpPr>
        <p:spPr>
          <a:xfrm>
            <a:off x="4029310" y="4356418"/>
            <a:ext cx="324676" cy="268727"/>
          </a:xfrm>
          <a:prstGeom prst="triangle">
            <a:avLst>
              <a:gd name="adj" fmla="val 100000"/>
            </a:avLst>
          </a:prstGeom>
          <a:solidFill>
            <a:srgbClr val="B01E2C"/>
          </a:solidFill>
          <a:ln>
            <a:solidFill>
              <a:srgbClr val="B01E2C"/>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22" name="L-Shape 21">
            <a:extLst>
              <a:ext uri="{FF2B5EF4-FFF2-40B4-BE49-F238E27FC236}">
                <a16:creationId xmlns:a16="http://schemas.microsoft.com/office/drawing/2014/main" id="{1478C6A6-FBF4-F73E-8B50-0D70F9258CC8}"/>
              </a:ext>
            </a:extLst>
          </p:cNvPr>
          <p:cNvSpPr/>
          <p:nvPr/>
        </p:nvSpPr>
        <p:spPr>
          <a:xfrm rot="5400000">
            <a:off x="5029684" y="3876887"/>
            <a:ext cx="948081" cy="1906042"/>
          </a:xfrm>
          <a:prstGeom prst="corner">
            <a:avLst>
              <a:gd name="adj1" fmla="val 16120"/>
              <a:gd name="adj2" fmla="val 16110"/>
            </a:avLst>
          </a:prstGeom>
          <a:solidFill>
            <a:srgbClr val="7030A0"/>
          </a:solidFill>
          <a:ln>
            <a:solidFill>
              <a:srgbClr val="7030A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23" name="Freeform: Shape 7">
            <a:extLst>
              <a:ext uri="{FF2B5EF4-FFF2-40B4-BE49-F238E27FC236}">
                <a16:creationId xmlns:a16="http://schemas.microsoft.com/office/drawing/2014/main" id="{CED86B75-2C88-4DB2-0717-2ACB244905B6}"/>
              </a:ext>
            </a:extLst>
          </p:cNvPr>
          <p:cNvSpPr/>
          <p:nvPr/>
        </p:nvSpPr>
        <p:spPr>
          <a:xfrm>
            <a:off x="4739779" y="4512474"/>
            <a:ext cx="1720786" cy="1248441"/>
          </a:xfrm>
          <a:custGeom>
            <a:avLst/>
            <a:gdLst>
              <a:gd name="connsiteX0" fmla="*/ 0 w 1068190"/>
              <a:gd name="connsiteY0" fmla="*/ 0 h 936331"/>
              <a:gd name="connsiteX1" fmla="*/ 1068190 w 1068190"/>
              <a:gd name="connsiteY1" fmla="*/ 0 h 936331"/>
              <a:gd name="connsiteX2" fmla="*/ 1068190 w 1068190"/>
              <a:gd name="connsiteY2" fmla="*/ 936331 h 936331"/>
              <a:gd name="connsiteX3" fmla="*/ 0 w 1068190"/>
              <a:gd name="connsiteY3" fmla="*/ 936331 h 936331"/>
              <a:gd name="connsiteX4" fmla="*/ 0 w 1068190"/>
              <a:gd name="connsiteY4" fmla="*/ 0 h 93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190" h="936331">
                <a:moveTo>
                  <a:pt x="0" y="0"/>
                </a:moveTo>
                <a:lnTo>
                  <a:pt x="1068190" y="0"/>
                </a:lnTo>
                <a:lnTo>
                  <a:pt x="1068190" y="936331"/>
                </a:lnTo>
                <a:lnTo>
                  <a:pt x="0" y="9363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defTabSz="829713">
              <a:lnSpc>
                <a:spcPct val="90000"/>
              </a:lnSpc>
              <a:spcBef>
                <a:spcPct val="0"/>
              </a:spcBef>
              <a:spcAft>
                <a:spcPct val="35000"/>
              </a:spcAft>
            </a:pPr>
            <a:r>
              <a:rPr lang="en-US" sz="2400" b="1" dirty="0">
                <a:solidFill>
                  <a:srgbClr val="7030A0"/>
                </a:solidFill>
              </a:rPr>
              <a:t>Cultural Knowledge</a:t>
            </a:r>
          </a:p>
        </p:txBody>
      </p:sp>
      <p:sp>
        <p:nvSpPr>
          <p:cNvPr id="24" name="Isosceles Triangle 8">
            <a:extLst>
              <a:ext uri="{FF2B5EF4-FFF2-40B4-BE49-F238E27FC236}">
                <a16:creationId xmlns:a16="http://schemas.microsoft.com/office/drawing/2014/main" id="{0505C681-B435-D480-0E0C-A4CAD28ED10C}"/>
              </a:ext>
            </a:extLst>
          </p:cNvPr>
          <p:cNvSpPr/>
          <p:nvPr/>
        </p:nvSpPr>
        <p:spPr>
          <a:xfrm>
            <a:off x="6135890" y="3924971"/>
            <a:ext cx="324676" cy="268727"/>
          </a:xfrm>
          <a:prstGeom prst="triangle">
            <a:avLst>
              <a:gd name="adj" fmla="val 100000"/>
            </a:avLst>
          </a:prstGeom>
          <a:solidFill>
            <a:srgbClr val="7030A0"/>
          </a:solidFill>
          <a:ln>
            <a:solidFill>
              <a:srgbClr val="7030A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25" name="L-Shape 24">
            <a:extLst>
              <a:ext uri="{FF2B5EF4-FFF2-40B4-BE49-F238E27FC236}">
                <a16:creationId xmlns:a16="http://schemas.microsoft.com/office/drawing/2014/main" id="{781E522B-34CE-AF2A-864E-51D5A80A54FF}"/>
              </a:ext>
            </a:extLst>
          </p:cNvPr>
          <p:cNvSpPr/>
          <p:nvPr/>
        </p:nvSpPr>
        <p:spPr>
          <a:xfrm rot="5400000">
            <a:off x="7136263" y="3445440"/>
            <a:ext cx="948081" cy="1906042"/>
          </a:xfrm>
          <a:prstGeom prst="corner">
            <a:avLst>
              <a:gd name="adj1" fmla="val 16120"/>
              <a:gd name="adj2" fmla="val 16110"/>
            </a:avLst>
          </a:prstGeom>
          <a:solidFill>
            <a:srgbClr val="00B050"/>
          </a:solidFill>
          <a:ln>
            <a:solidFill>
              <a:srgbClr val="00B05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26" name="Freeform: Shape 10">
            <a:extLst>
              <a:ext uri="{FF2B5EF4-FFF2-40B4-BE49-F238E27FC236}">
                <a16:creationId xmlns:a16="http://schemas.microsoft.com/office/drawing/2014/main" id="{4E4E0F62-877B-6C11-4356-EDC1DD91E28D}"/>
              </a:ext>
            </a:extLst>
          </p:cNvPr>
          <p:cNvSpPr/>
          <p:nvPr/>
        </p:nvSpPr>
        <p:spPr>
          <a:xfrm>
            <a:off x="6846358" y="4081027"/>
            <a:ext cx="1720786" cy="1248441"/>
          </a:xfrm>
          <a:custGeom>
            <a:avLst/>
            <a:gdLst>
              <a:gd name="connsiteX0" fmla="*/ 0 w 1068190"/>
              <a:gd name="connsiteY0" fmla="*/ 0 h 936331"/>
              <a:gd name="connsiteX1" fmla="*/ 1068190 w 1068190"/>
              <a:gd name="connsiteY1" fmla="*/ 0 h 936331"/>
              <a:gd name="connsiteX2" fmla="*/ 1068190 w 1068190"/>
              <a:gd name="connsiteY2" fmla="*/ 936331 h 936331"/>
              <a:gd name="connsiteX3" fmla="*/ 0 w 1068190"/>
              <a:gd name="connsiteY3" fmla="*/ 936331 h 936331"/>
              <a:gd name="connsiteX4" fmla="*/ 0 w 1068190"/>
              <a:gd name="connsiteY4" fmla="*/ 0 h 93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190" h="936331">
                <a:moveTo>
                  <a:pt x="0" y="0"/>
                </a:moveTo>
                <a:lnTo>
                  <a:pt x="1068190" y="0"/>
                </a:lnTo>
                <a:lnTo>
                  <a:pt x="1068190" y="936331"/>
                </a:lnTo>
                <a:lnTo>
                  <a:pt x="0" y="9363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defTabSz="829713">
              <a:lnSpc>
                <a:spcPct val="90000"/>
              </a:lnSpc>
              <a:spcBef>
                <a:spcPct val="0"/>
              </a:spcBef>
              <a:spcAft>
                <a:spcPct val="35000"/>
              </a:spcAft>
            </a:pPr>
            <a:r>
              <a:rPr lang="en-US" sz="2400" b="1">
                <a:solidFill>
                  <a:srgbClr val="00B050"/>
                </a:solidFill>
              </a:rPr>
              <a:t>Cultural Sensitivity</a:t>
            </a:r>
          </a:p>
        </p:txBody>
      </p:sp>
      <p:sp>
        <p:nvSpPr>
          <p:cNvPr id="27" name="Isosceles Triangle 11">
            <a:extLst>
              <a:ext uri="{FF2B5EF4-FFF2-40B4-BE49-F238E27FC236}">
                <a16:creationId xmlns:a16="http://schemas.microsoft.com/office/drawing/2014/main" id="{1ACCDB35-7511-A142-C62D-58CB92293D27}"/>
              </a:ext>
            </a:extLst>
          </p:cNvPr>
          <p:cNvSpPr/>
          <p:nvPr/>
        </p:nvSpPr>
        <p:spPr>
          <a:xfrm>
            <a:off x="8242468" y="3493525"/>
            <a:ext cx="324676" cy="268727"/>
          </a:xfrm>
          <a:prstGeom prst="triangle">
            <a:avLst>
              <a:gd name="adj" fmla="val 100000"/>
            </a:avLst>
          </a:prstGeom>
          <a:solidFill>
            <a:srgbClr val="00B050"/>
          </a:solidFill>
          <a:ln>
            <a:solidFill>
              <a:srgbClr val="00B05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Tree>
    <p:extLst>
      <p:ext uri="{BB962C8B-B14F-4D97-AF65-F5344CB8AC3E}">
        <p14:creationId xmlns:p14="http://schemas.microsoft.com/office/powerpoint/2010/main" val="226792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3">
            <a:extLst>
              <a:ext uri="{FF2B5EF4-FFF2-40B4-BE49-F238E27FC236}">
                <a16:creationId xmlns:a16="http://schemas.microsoft.com/office/drawing/2014/main" id="{6BC094E3-5B0E-0BDB-CE37-0958135A946F}"/>
              </a:ext>
            </a:extLst>
          </p:cNvPr>
          <p:cNvSpPr>
            <a:spLocks noGrp="1"/>
          </p:cNvSpPr>
          <p:nvPr>
            <p:ph type="body" sz="half" idx="2"/>
          </p:nvPr>
        </p:nvSpPr>
        <p:spPr>
          <a:xfrm>
            <a:off x="611715" y="1807819"/>
            <a:ext cx="5717648" cy="1701581"/>
          </a:xfrm>
        </p:spPr>
        <p:txBody>
          <a:bodyPr>
            <a:noAutofit/>
          </a:bodyPr>
          <a:lstStyle/>
          <a:p>
            <a:r>
              <a:rPr lang="en-US" sz="3600" dirty="0">
                <a:solidFill>
                  <a:schemeClr val="accent1"/>
                </a:solidFill>
              </a:rPr>
              <a:t>Culturally Competent</a:t>
            </a:r>
          </a:p>
          <a:p>
            <a:pPr marL="770459" indent="-457200" defTabSz="609585" eaLnBrk="0" fontAlgn="base" hangingPunct="0">
              <a:lnSpc>
                <a:spcPct val="100000"/>
              </a:lnSpc>
              <a:spcBef>
                <a:spcPct val="20000"/>
              </a:spcBef>
              <a:spcAft>
                <a:spcPct val="0"/>
              </a:spcAft>
              <a:buFont typeface="Arial" panose="020B0604020202020204" pitchFamily="34" charset="0"/>
              <a:buChar char="•"/>
              <a:defRPr/>
            </a:pPr>
            <a:r>
              <a:rPr lang="en-US" sz="2800" b="0" dirty="0"/>
              <a:t>Vast multicultural knowledge and the desire to learn more.</a:t>
            </a:r>
          </a:p>
        </p:txBody>
      </p:sp>
      <p:sp>
        <p:nvSpPr>
          <p:cNvPr id="43" name="Slide Number Placeholder 4">
            <a:extLst>
              <a:ext uri="{FF2B5EF4-FFF2-40B4-BE49-F238E27FC236}">
                <a16:creationId xmlns:a16="http://schemas.microsoft.com/office/drawing/2014/main" id="{040B5998-AC81-4E76-4BCF-3B4A3260F106}"/>
              </a:ext>
            </a:extLst>
          </p:cNvPr>
          <p:cNvSpPr>
            <a:spLocks noGrp="1"/>
          </p:cNvSpPr>
          <p:nvPr>
            <p:ph type="sldNum" sz="quarter" idx="10"/>
          </p:nvPr>
        </p:nvSpPr>
        <p:spPr>
          <a:xfrm>
            <a:off x="0" y="4705350"/>
            <a:ext cx="3810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ctr" defTabSz="457200" rtl="0" fontAlgn="base">
              <a:spcBef>
                <a:spcPct val="0"/>
              </a:spcBef>
              <a:spcAft>
                <a:spcPct val="0"/>
              </a:spcAft>
              <a:defRPr sz="1200" kern="1200">
                <a:solidFill>
                  <a:schemeClr val="bg1"/>
                </a:solidFill>
                <a:latin typeface="Helvetica Neue"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a:spcAft>
                <a:spcPts val="800"/>
              </a:spcAft>
              <a:defRPr/>
            </a:pPr>
            <a:fld id="{DB2C22FD-BF24-8E48-84F2-4F9A0CFE9B24}" type="slidenum">
              <a:rPr lang="en-US" smtClean="0"/>
              <a:pPr>
                <a:spcAft>
                  <a:spcPts val="800"/>
                </a:spcAft>
                <a:defRPr/>
              </a:pPr>
              <a:t>17</a:t>
            </a:fld>
            <a:endParaRPr lang="en-US"/>
          </a:p>
        </p:txBody>
      </p:sp>
      <p:grpSp>
        <p:nvGrpSpPr>
          <p:cNvPr id="3" name="Group 2">
            <a:extLst>
              <a:ext uri="{FF2B5EF4-FFF2-40B4-BE49-F238E27FC236}">
                <a16:creationId xmlns:a16="http://schemas.microsoft.com/office/drawing/2014/main" id="{D79A0D42-6775-64B3-931C-3137269F741E}"/>
              </a:ext>
            </a:extLst>
          </p:cNvPr>
          <p:cNvGrpSpPr/>
          <p:nvPr/>
        </p:nvGrpSpPr>
        <p:grpSpPr>
          <a:xfrm>
            <a:off x="2444124" y="3492974"/>
            <a:ext cx="8414856" cy="2699388"/>
            <a:chOff x="3576634" y="1254679"/>
            <a:chExt cx="5223580" cy="2024541"/>
          </a:xfrm>
        </p:grpSpPr>
        <p:sp>
          <p:nvSpPr>
            <p:cNvPr id="4" name="L-Shape 3">
              <a:extLst>
                <a:ext uri="{FF2B5EF4-FFF2-40B4-BE49-F238E27FC236}">
                  <a16:creationId xmlns:a16="http://schemas.microsoft.com/office/drawing/2014/main" id="{346F0066-B630-7878-3E75-E76065D7923C}"/>
                </a:ext>
              </a:extLst>
            </p:cNvPr>
            <p:cNvSpPr/>
            <p:nvPr/>
          </p:nvSpPr>
          <p:spPr>
            <a:xfrm rot="5400000">
              <a:off x="3812698" y="1989370"/>
              <a:ext cx="711061" cy="1183189"/>
            </a:xfrm>
            <a:prstGeom prst="corner">
              <a:avLst>
                <a:gd name="adj1" fmla="val 16120"/>
                <a:gd name="adj2" fmla="val 16110"/>
              </a:avLst>
            </a:prstGeom>
            <a:solidFill>
              <a:srgbClr val="B01E2C"/>
            </a:solidFill>
            <a:ln>
              <a:solidFill>
                <a:srgbClr val="B01E2C"/>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5" name="Freeform: Shape 4">
              <a:extLst>
                <a:ext uri="{FF2B5EF4-FFF2-40B4-BE49-F238E27FC236}">
                  <a16:creationId xmlns:a16="http://schemas.microsoft.com/office/drawing/2014/main" id="{BD17A549-1288-581B-1819-78F6FE09235B}"/>
                </a:ext>
              </a:extLst>
            </p:cNvPr>
            <p:cNvSpPr/>
            <p:nvPr/>
          </p:nvSpPr>
          <p:spPr>
            <a:xfrm>
              <a:off x="3694005" y="2342889"/>
              <a:ext cx="1068190" cy="936331"/>
            </a:xfrm>
            <a:custGeom>
              <a:avLst/>
              <a:gdLst>
                <a:gd name="connsiteX0" fmla="*/ 0 w 1068190"/>
                <a:gd name="connsiteY0" fmla="*/ 0 h 936331"/>
                <a:gd name="connsiteX1" fmla="*/ 1068190 w 1068190"/>
                <a:gd name="connsiteY1" fmla="*/ 0 h 936331"/>
                <a:gd name="connsiteX2" fmla="*/ 1068190 w 1068190"/>
                <a:gd name="connsiteY2" fmla="*/ 936331 h 936331"/>
                <a:gd name="connsiteX3" fmla="*/ 0 w 1068190"/>
                <a:gd name="connsiteY3" fmla="*/ 936331 h 936331"/>
                <a:gd name="connsiteX4" fmla="*/ 0 w 1068190"/>
                <a:gd name="connsiteY4" fmla="*/ 0 h 93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190" h="936331">
                  <a:moveTo>
                    <a:pt x="0" y="0"/>
                  </a:moveTo>
                  <a:lnTo>
                    <a:pt x="1068190" y="0"/>
                  </a:lnTo>
                  <a:lnTo>
                    <a:pt x="1068190" y="936331"/>
                  </a:lnTo>
                  <a:lnTo>
                    <a:pt x="0" y="9363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defTabSz="829713">
                <a:lnSpc>
                  <a:spcPct val="90000"/>
                </a:lnSpc>
                <a:spcBef>
                  <a:spcPct val="0"/>
                </a:spcBef>
                <a:spcAft>
                  <a:spcPct val="35000"/>
                </a:spcAft>
              </a:pPr>
              <a:r>
                <a:rPr lang="en-US" sz="2400" b="1">
                  <a:solidFill>
                    <a:srgbClr val="B01E2C"/>
                  </a:solidFill>
                </a:rPr>
                <a:t>Cultural Awareness</a:t>
              </a:r>
            </a:p>
          </p:txBody>
        </p:sp>
        <p:sp>
          <p:nvSpPr>
            <p:cNvPr id="6" name="Isosceles Triangle 5">
              <a:extLst>
                <a:ext uri="{FF2B5EF4-FFF2-40B4-BE49-F238E27FC236}">
                  <a16:creationId xmlns:a16="http://schemas.microsoft.com/office/drawing/2014/main" id="{33E96361-AFD5-B49F-4C9B-A75E8A492FAA}"/>
                </a:ext>
              </a:extLst>
            </p:cNvPr>
            <p:cNvSpPr/>
            <p:nvPr/>
          </p:nvSpPr>
          <p:spPr>
            <a:xfrm>
              <a:off x="4560649" y="1902262"/>
              <a:ext cx="201545" cy="201545"/>
            </a:xfrm>
            <a:prstGeom prst="triangle">
              <a:avLst>
                <a:gd name="adj" fmla="val 100000"/>
              </a:avLst>
            </a:prstGeom>
            <a:solidFill>
              <a:srgbClr val="B01E2C"/>
            </a:solidFill>
            <a:ln>
              <a:solidFill>
                <a:srgbClr val="B01E2C"/>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7" name="L-Shape 6">
              <a:extLst>
                <a:ext uri="{FF2B5EF4-FFF2-40B4-BE49-F238E27FC236}">
                  <a16:creationId xmlns:a16="http://schemas.microsoft.com/office/drawing/2014/main" id="{6B842388-8CE6-1068-4961-D83F7A123B00}"/>
                </a:ext>
              </a:extLst>
            </p:cNvPr>
            <p:cNvSpPr/>
            <p:nvPr/>
          </p:nvSpPr>
          <p:spPr>
            <a:xfrm rot="5400000">
              <a:off x="5120372" y="1665785"/>
              <a:ext cx="711061" cy="1183189"/>
            </a:xfrm>
            <a:prstGeom prst="corner">
              <a:avLst>
                <a:gd name="adj1" fmla="val 16120"/>
                <a:gd name="adj2" fmla="val 16110"/>
              </a:avLst>
            </a:prstGeom>
            <a:solidFill>
              <a:srgbClr val="7030A0"/>
            </a:solidFill>
            <a:ln>
              <a:solidFill>
                <a:srgbClr val="7030A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8" name="Freeform: Shape 7">
              <a:extLst>
                <a:ext uri="{FF2B5EF4-FFF2-40B4-BE49-F238E27FC236}">
                  <a16:creationId xmlns:a16="http://schemas.microsoft.com/office/drawing/2014/main" id="{62920642-1A11-0A78-E275-6D844E7E85AC}"/>
                </a:ext>
              </a:extLst>
            </p:cNvPr>
            <p:cNvSpPr/>
            <p:nvPr/>
          </p:nvSpPr>
          <p:spPr>
            <a:xfrm>
              <a:off x="5001678" y="2019304"/>
              <a:ext cx="1068190" cy="936331"/>
            </a:xfrm>
            <a:custGeom>
              <a:avLst/>
              <a:gdLst>
                <a:gd name="connsiteX0" fmla="*/ 0 w 1068190"/>
                <a:gd name="connsiteY0" fmla="*/ 0 h 936331"/>
                <a:gd name="connsiteX1" fmla="*/ 1068190 w 1068190"/>
                <a:gd name="connsiteY1" fmla="*/ 0 h 936331"/>
                <a:gd name="connsiteX2" fmla="*/ 1068190 w 1068190"/>
                <a:gd name="connsiteY2" fmla="*/ 936331 h 936331"/>
                <a:gd name="connsiteX3" fmla="*/ 0 w 1068190"/>
                <a:gd name="connsiteY3" fmla="*/ 936331 h 936331"/>
                <a:gd name="connsiteX4" fmla="*/ 0 w 1068190"/>
                <a:gd name="connsiteY4" fmla="*/ 0 h 93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190" h="936331">
                  <a:moveTo>
                    <a:pt x="0" y="0"/>
                  </a:moveTo>
                  <a:lnTo>
                    <a:pt x="1068190" y="0"/>
                  </a:lnTo>
                  <a:lnTo>
                    <a:pt x="1068190" y="936331"/>
                  </a:lnTo>
                  <a:lnTo>
                    <a:pt x="0" y="9363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defTabSz="829713">
                <a:lnSpc>
                  <a:spcPct val="90000"/>
                </a:lnSpc>
                <a:spcBef>
                  <a:spcPct val="0"/>
                </a:spcBef>
                <a:spcAft>
                  <a:spcPct val="35000"/>
                </a:spcAft>
              </a:pPr>
              <a:r>
                <a:rPr lang="en-US" sz="2400" b="1" dirty="0">
                  <a:solidFill>
                    <a:srgbClr val="7030A0"/>
                  </a:solidFill>
                </a:rPr>
                <a:t>Cultural Knowledge</a:t>
              </a:r>
            </a:p>
          </p:txBody>
        </p:sp>
        <p:sp>
          <p:nvSpPr>
            <p:cNvPr id="9" name="Isosceles Triangle 8">
              <a:extLst>
                <a:ext uri="{FF2B5EF4-FFF2-40B4-BE49-F238E27FC236}">
                  <a16:creationId xmlns:a16="http://schemas.microsoft.com/office/drawing/2014/main" id="{75FB91BC-9E24-4605-4927-5AA940727C2E}"/>
                </a:ext>
              </a:extLst>
            </p:cNvPr>
            <p:cNvSpPr/>
            <p:nvPr/>
          </p:nvSpPr>
          <p:spPr>
            <a:xfrm>
              <a:off x="5868323" y="1578677"/>
              <a:ext cx="201545" cy="201545"/>
            </a:xfrm>
            <a:prstGeom prst="triangle">
              <a:avLst>
                <a:gd name="adj" fmla="val 100000"/>
              </a:avLst>
            </a:prstGeom>
            <a:solidFill>
              <a:srgbClr val="7030A0"/>
            </a:solidFill>
            <a:ln>
              <a:solidFill>
                <a:srgbClr val="7030A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10" name="L-Shape 9">
              <a:extLst>
                <a:ext uri="{FF2B5EF4-FFF2-40B4-BE49-F238E27FC236}">
                  <a16:creationId xmlns:a16="http://schemas.microsoft.com/office/drawing/2014/main" id="{BB666FC6-1774-F248-04D8-5E0FCC85F618}"/>
                </a:ext>
              </a:extLst>
            </p:cNvPr>
            <p:cNvSpPr/>
            <p:nvPr/>
          </p:nvSpPr>
          <p:spPr>
            <a:xfrm rot="5400000">
              <a:off x="6428045" y="1342200"/>
              <a:ext cx="711061" cy="1183189"/>
            </a:xfrm>
            <a:prstGeom prst="corner">
              <a:avLst>
                <a:gd name="adj1" fmla="val 16120"/>
                <a:gd name="adj2" fmla="val 16110"/>
              </a:avLst>
            </a:prstGeom>
            <a:solidFill>
              <a:srgbClr val="00B050"/>
            </a:solidFill>
            <a:ln>
              <a:solidFill>
                <a:srgbClr val="00B05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11" name="Freeform: Shape 10">
              <a:extLst>
                <a:ext uri="{FF2B5EF4-FFF2-40B4-BE49-F238E27FC236}">
                  <a16:creationId xmlns:a16="http://schemas.microsoft.com/office/drawing/2014/main" id="{30224F20-814F-1991-E1B4-683BD2FC2B17}"/>
                </a:ext>
              </a:extLst>
            </p:cNvPr>
            <p:cNvSpPr/>
            <p:nvPr/>
          </p:nvSpPr>
          <p:spPr>
            <a:xfrm>
              <a:off x="6309351" y="1695719"/>
              <a:ext cx="1068190" cy="936331"/>
            </a:xfrm>
            <a:custGeom>
              <a:avLst/>
              <a:gdLst>
                <a:gd name="connsiteX0" fmla="*/ 0 w 1068190"/>
                <a:gd name="connsiteY0" fmla="*/ 0 h 936331"/>
                <a:gd name="connsiteX1" fmla="*/ 1068190 w 1068190"/>
                <a:gd name="connsiteY1" fmla="*/ 0 h 936331"/>
                <a:gd name="connsiteX2" fmla="*/ 1068190 w 1068190"/>
                <a:gd name="connsiteY2" fmla="*/ 936331 h 936331"/>
                <a:gd name="connsiteX3" fmla="*/ 0 w 1068190"/>
                <a:gd name="connsiteY3" fmla="*/ 936331 h 936331"/>
                <a:gd name="connsiteX4" fmla="*/ 0 w 1068190"/>
                <a:gd name="connsiteY4" fmla="*/ 0 h 93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190" h="936331">
                  <a:moveTo>
                    <a:pt x="0" y="0"/>
                  </a:moveTo>
                  <a:lnTo>
                    <a:pt x="1068190" y="0"/>
                  </a:lnTo>
                  <a:lnTo>
                    <a:pt x="1068190" y="936331"/>
                  </a:lnTo>
                  <a:lnTo>
                    <a:pt x="0" y="9363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defTabSz="829713">
                <a:lnSpc>
                  <a:spcPct val="90000"/>
                </a:lnSpc>
                <a:spcBef>
                  <a:spcPct val="0"/>
                </a:spcBef>
                <a:spcAft>
                  <a:spcPct val="35000"/>
                </a:spcAft>
              </a:pPr>
              <a:r>
                <a:rPr lang="en-US" sz="2400" b="1">
                  <a:solidFill>
                    <a:srgbClr val="00B050"/>
                  </a:solidFill>
                </a:rPr>
                <a:t>Cultural Sensitivity</a:t>
              </a:r>
            </a:p>
          </p:txBody>
        </p:sp>
        <p:sp>
          <p:nvSpPr>
            <p:cNvPr id="12" name="Isosceles Triangle 11">
              <a:extLst>
                <a:ext uri="{FF2B5EF4-FFF2-40B4-BE49-F238E27FC236}">
                  <a16:creationId xmlns:a16="http://schemas.microsoft.com/office/drawing/2014/main" id="{515426B7-86C2-E81C-39E2-9E84F88BA13E}"/>
                </a:ext>
              </a:extLst>
            </p:cNvPr>
            <p:cNvSpPr/>
            <p:nvPr/>
          </p:nvSpPr>
          <p:spPr>
            <a:xfrm>
              <a:off x="7175996" y="1255092"/>
              <a:ext cx="201545" cy="201545"/>
            </a:xfrm>
            <a:prstGeom prst="triangle">
              <a:avLst>
                <a:gd name="adj" fmla="val 100000"/>
              </a:avLst>
            </a:prstGeom>
            <a:solidFill>
              <a:srgbClr val="00B050"/>
            </a:solidFill>
            <a:ln>
              <a:solidFill>
                <a:srgbClr val="00B05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13" name="L-Shape 12">
              <a:extLst>
                <a:ext uri="{FF2B5EF4-FFF2-40B4-BE49-F238E27FC236}">
                  <a16:creationId xmlns:a16="http://schemas.microsoft.com/office/drawing/2014/main" id="{57B2135D-E780-E95A-1A1B-8A1D50954F9A}"/>
                </a:ext>
              </a:extLst>
            </p:cNvPr>
            <p:cNvSpPr/>
            <p:nvPr/>
          </p:nvSpPr>
          <p:spPr>
            <a:xfrm rot="5400000">
              <a:off x="7735719" y="1018615"/>
              <a:ext cx="711061" cy="1183189"/>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14" name="Freeform: Shape 13">
              <a:extLst>
                <a:ext uri="{FF2B5EF4-FFF2-40B4-BE49-F238E27FC236}">
                  <a16:creationId xmlns:a16="http://schemas.microsoft.com/office/drawing/2014/main" id="{28C279CD-E005-255C-AA0C-4121BFEC64A8}"/>
                </a:ext>
              </a:extLst>
            </p:cNvPr>
            <p:cNvSpPr/>
            <p:nvPr/>
          </p:nvSpPr>
          <p:spPr>
            <a:xfrm>
              <a:off x="7617024" y="1372133"/>
              <a:ext cx="1183190" cy="936331"/>
            </a:xfrm>
            <a:custGeom>
              <a:avLst/>
              <a:gdLst>
                <a:gd name="connsiteX0" fmla="*/ 0 w 1068190"/>
                <a:gd name="connsiteY0" fmla="*/ 0 h 936331"/>
                <a:gd name="connsiteX1" fmla="*/ 1068190 w 1068190"/>
                <a:gd name="connsiteY1" fmla="*/ 0 h 936331"/>
                <a:gd name="connsiteX2" fmla="*/ 1068190 w 1068190"/>
                <a:gd name="connsiteY2" fmla="*/ 936331 h 936331"/>
                <a:gd name="connsiteX3" fmla="*/ 0 w 1068190"/>
                <a:gd name="connsiteY3" fmla="*/ 936331 h 936331"/>
                <a:gd name="connsiteX4" fmla="*/ 0 w 1068190"/>
                <a:gd name="connsiteY4" fmla="*/ 0 h 93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190" h="936331">
                  <a:moveTo>
                    <a:pt x="0" y="0"/>
                  </a:moveTo>
                  <a:lnTo>
                    <a:pt x="1068190" y="0"/>
                  </a:lnTo>
                  <a:lnTo>
                    <a:pt x="1068190" y="936331"/>
                  </a:lnTo>
                  <a:lnTo>
                    <a:pt x="0" y="9363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defTabSz="829713">
                <a:lnSpc>
                  <a:spcPct val="90000"/>
                </a:lnSpc>
                <a:spcBef>
                  <a:spcPct val="0"/>
                </a:spcBef>
                <a:spcAft>
                  <a:spcPct val="35000"/>
                </a:spcAft>
              </a:pPr>
              <a:r>
                <a:rPr lang="en-US" sz="2400" b="1">
                  <a:solidFill>
                    <a:schemeClr val="accent1"/>
                  </a:solidFill>
                </a:rPr>
                <a:t>Culturally Competent</a:t>
              </a:r>
            </a:p>
          </p:txBody>
        </p:sp>
      </p:grpSp>
      <p:sp>
        <p:nvSpPr>
          <p:cNvPr id="17" name="Title 1">
            <a:extLst>
              <a:ext uri="{FF2B5EF4-FFF2-40B4-BE49-F238E27FC236}">
                <a16:creationId xmlns:a16="http://schemas.microsoft.com/office/drawing/2014/main" id="{3D3FFF38-8BC4-C631-9B45-C5DDC41622F9}"/>
              </a:ext>
            </a:extLst>
          </p:cNvPr>
          <p:cNvSpPr txBox="1">
            <a:spLocks/>
          </p:cNvSpPr>
          <p:nvPr/>
        </p:nvSpPr>
        <p:spPr>
          <a:xfrm>
            <a:off x="2033730" y="164374"/>
            <a:ext cx="9235645" cy="919472"/>
          </a:xfrm>
          <a:prstGeom prst="rect">
            <a:avLst/>
          </a:prstGeom>
        </p:spPr>
        <p:txBody>
          <a:bodyPr vert="horz" wrap="square"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sz="4400" dirty="0"/>
              <a:t>Step 4 to Reach Cultural Competency</a:t>
            </a:r>
          </a:p>
        </p:txBody>
      </p:sp>
    </p:spTree>
    <p:extLst>
      <p:ext uri="{BB962C8B-B14F-4D97-AF65-F5344CB8AC3E}">
        <p14:creationId xmlns:p14="http://schemas.microsoft.com/office/powerpoint/2010/main" val="508822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EC582-6AFB-5240-4276-A583CB51FA0B}"/>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3B8FF9E2-198F-9381-4D8F-9EFFE7E157D4}"/>
              </a:ext>
            </a:extLst>
          </p:cNvPr>
          <p:cNvSpPr>
            <a:spLocks noGrp="1"/>
          </p:cNvSpPr>
          <p:nvPr>
            <p:ph type="title"/>
          </p:nvPr>
        </p:nvSpPr>
        <p:spPr/>
        <p:txBody>
          <a:bodyPr/>
          <a:lstStyle/>
          <a:p>
            <a:pPr algn="l"/>
            <a:r>
              <a:rPr lang="en-US" b="1" dirty="0">
                <a:ea typeface="Geneva"/>
              </a:rPr>
              <a:t>Activity: Reflect on Your Competency</a:t>
            </a:r>
            <a:endParaRPr lang="en-US" b="1" dirty="0"/>
          </a:p>
        </p:txBody>
      </p:sp>
      <p:sp>
        <p:nvSpPr>
          <p:cNvPr id="20" name="Content Placeholder 3">
            <a:extLst>
              <a:ext uri="{FF2B5EF4-FFF2-40B4-BE49-F238E27FC236}">
                <a16:creationId xmlns:a16="http://schemas.microsoft.com/office/drawing/2014/main" id="{8B1D7809-3D85-056F-29F1-9B7E30EA1962}"/>
              </a:ext>
            </a:extLst>
          </p:cNvPr>
          <p:cNvSpPr>
            <a:spLocks noGrp="1"/>
          </p:cNvSpPr>
          <p:nvPr>
            <p:ph idx="1"/>
          </p:nvPr>
        </p:nvSpPr>
        <p:spPr>
          <a:xfrm>
            <a:off x="771525" y="2128840"/>
            <a:ext cx="10529838" cy="3848759"/>
          </a:xfrm>
        </p:spPr>
        <p:txBody>
          <a:bodyPr>
            <a:normAutofit/>
          </a:bodyPr>
          <a:lstStyle/>
          <a:p>
            <a:pPr marL="0" indent="0">
              <a:buNone/>
            </a:pPr>
            <a:r>
              <a:rPr lang="en-US" sz="3200" b="0" dirty="0">
                <a:ea typeface="Geneva"/>
              </a:rPr>
              <a:t>At what stage of Cultural Competency do you see yourself?</a:t>
            </a:r>
            <a:endParaRPr lang="en-US" b="0" dirty="0"/>
          </a:p>
        </p:txBody>
      </p:sp>
      <p:sp>
        <p:nvSpPr>
          <p:cNvPr id="13" name="Slide Number Placeholder 4">
            <a:extLst>
              <a:ext uri="{FF2B5EF4-FFF2-40B4-BE49-F238E27FC236}">
                <a16:creationId xmlns:a16="http://schemas.microsoft.com/office/drawing/2014/main" id="{545A7D5B-FBD7-A156-51E8-3BB2C103FFDB}"/>
              </a:ext>
            </a:extLst>
          </p:cNvPr>
          <p:cNvSpPr>
            <a:spLocks noGrp="1"/>
          </p:cNvSpPr>
          <p:nvPr>
            <p:ph type="sldNum" sz="quarter" idx="4294967295"/>
          </p:nvPr>
        </p:nvSpPr>
        <p:spPr>
          <a:xfrm>
            <a:off x="0" y="4705350"/>
            <a:ext cx="381000" cy="274638"/>
          </a:xfrm>
          <a:prstGeom prst="rect">
            <a:avLst/>
          </a:prstGeom>
        </p:spPr>
        <p:txBody>
          <a:bodyPr vert="horz" wrap="square" lIns="91440" tIns="45720" rIns="91440" bIns="45720" numCol="1" anchor="ctr" anchorCtr="0" compatLnSpc="1">
            <a:prstTxWarp prst="textNoShape">
              <a:avLst/>
            </a:prstTxWarp>
            <a:normAutofit/>
          </a:bodyPr>
          <a:lstStyle>
            <a:defPPr>
              <a:defRPr lang="en-US"/>
            </a:defPPr>
            <a:lvl1pPr algn="ctr" defTabSz="457200" rtl="0" fontAlgn="base">
              <a:spcBef>
                <a:spcPct val="0"/>
              </a:spcBef>
              <a:spcAft>
                <a:spcPct val="0"/>
              </a:spcAft>
              <a:defRPr sz="1200" kern="1200">
                <a:solidFill>
                  <a:schemeClr val="bg1"/>
                </a:solidFill>
                <a:latin typeface="Helvetica Neue"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a:spcAft>
                <a:spcPts val="800"/>
              </a:spcAft>
              <a:defRPr/>
            </a:pPr>
            <a:fld id="{DB2C22FD-BF24-8E48-84F2-4F9A0CFE9B24}" type="slidenum">
              <a:rPr lang="en-US" smtClean="0"/>
              <a:pPr>
                <a:spcAft>
                  <a:spcPts val="800"/>
                </a:spcAft>
                <a:defRPr/>
              </a:pPr>
              <a:t>18</a:t>
            </a:fld>
            <a:endParaRPr lang="en-US"/>
          </a:p>
        </p:txBody>
      </p:sp>
      <p:grpSp>
        <p:nvGrpSpPr>
          <p:cNvPr id="21" name="Group 20">
            <a:extLst>
              <a:ext uri="{FF2B5EF4-FFF2-40B4-BE49-F238E27FC236}">
                <a16:creationId xmlns:a16="http://schemas.microsoft.com/office/drawing/2014/main" id="{60C2D2A9-DF4A-0952-A858-0FD96C42826F}"/>
              </a:ext>
            </a:extLst>
          </p:cNvPr>
          <p:cNvGrpSpPr/>
          <p:nvPr/>
        </p:nvGrpSpPr>
        <p:grpSpPr>
          <a:xfrm>
            <a:off x="1642999" y="3278212"/>
            <a:ext cx="8414859" cy="2699388"/>
            <a:chOff x="3576634" y="1254679"/>
            <a:chExt cx="5223580" cy="2024541"/>
          </a:xfrm>
        </p:grpSpPr>
        <p:sp>
          <p:nvSpPr>
            <p:cNvPr id="6" name="L-Shape 5">
              <a:extLst>
                <a:ext uri="{FF2B5EF4-FFF2-40B4-BE49-F238E27FC236}">
                  <a16:creationId xmlns:a16="http://schemas.microsoft.com/office/drawing/2014/main" id="{01AB24BB-6D6C-0D15-ADCB-F37CC5F47072}"/>
                </a:ext>
              </a:extLst>
            </p:cNvPr>
            <p:cNvSpPr/>
            <p:nvPr/>
          </p:nvSpPr>
          <p:spPr>
            <a:xfrm rot="5400000">
              <a:off x="3812698" y="1989370"/>
              <a:ext cx="711061" cy="1183189"/>
            </a:xfrm>
            <a:prstGeom prst="corner">
              <a:avLst>
                <a:gd name="adj1" fmla="val 16120"/>
                <a:gd name="adj2" fmla="val 16110"/>
              </a:avLst>
            </a:prstGeom>
            <a:solidFill>
              <a:srgbClr val="B01E2C"/>
            </a:solidFill>
            <a:ln>
              <a:solidFill>
                <a:srgbClr val="B01E2C"/>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7" name="Freeform: Shape 6">
              <a:extLst>
                <a:ext uri="{FF2B5EF4-FFF2-40B4-BE49-F238E27FC236}">
                  <a16:creationId xmlns:a16="http://schemas.microsoft.com/office/drawing/2014/main" id="{DF6B2E67-23AD-9EC0-C99B-F9F66516A25B}"/>
                </a:ext>
              </a:extLst>
            </p:cNvPr>
            <p:cNvSpPr/>
            <p:nvPr/>
          </p:nvSpPr>
          <p:spPr>
            <a:xfrm>
              <a:off x="3694005" y="2342889"/>
              <a:ext cx="1068190" cy="936331"/>
            </a:xfrm>
            <a:custGeom>
              <a:avLst/>
              <a:gdLst>
                <a:gd name="connsiteX0" fmla="*/ 0 w 1068190"/>
                <a:gd name="connsiteY0" fmla="*/ 0 h 936331"/>
                <a:gd name="connsiteX1" fmla="*/ 1068190 w 1068190"/>
                <a:gd name="connsiteY1" fmla="*/ 0 h 936331"/>
                <a:gd name="connsiteX2" fmla="*/ 1068190 w 1068190"/>
                <a:gd name="connsiteY2" fmla="*/ 936331 h 936331"/>
                <a:gd name="connsiteX3" fmla="*/ 0 w 1068190"/>
                <a:gd name="connsiteY3" fmla="*/ 936331 h 936331"/>
                <a:gd name="connsiteX4" fmla="*/ 0 w 1068190"/>
                <a:gd name="connsiteY4" fmla="*/ 0 h 93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190" h="936331">
                  <a:moveTo>
                    <a:pt x="0" y="0"/>
                  </a:moveTo>
                  <a:lnTo>
                    <a:pt x="1068190" y="0"/>
                  </a:lnTo>
                  <a:lnTo>
                    <a:pt x="1068190" y="936331"/>
                  </a:lnTo>
                  <a:lnTo>
                    <a:pt x="0" y="9363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defTabSz="829713">
                <a:lnSpc>
                  <a:spcPct val="90000"/>
                </a:lnSpc>
                <a:spcBef>
                  <a:spcPct val="0"/>
                </a:spcBef>
                <a:spcAft>
                  <a:spcPct val="35000"/>
                </a:spcAft>
              </a:pPr>
              <a:r>
                <a:rPr lang="en-US" sz="2400" b="1">
                  <a:solidFill>
                    <a:srgbClr val="B01E2C"/>
                  </a:solidFill>
                </a:rPr>
                <a:t>Cultural Awareness</a:t>
              </a:r>
            </a:p>
          </p:txBody>
        </p:sp>
        <p:sp>
          <p:nvSpPr>
            <p:cNvPr id="9" name="Isosceles Triangle 8">
              <a:extLst>
                <a:ext uri="{FF2B5EF4-FFF2-40B4-BE49-F238E27FC236}">
                  <a16:creationId xmlns:a16="http://schemas.microsoft.com/office/drawing/2014/main" id="{BDF34F76-A37D-13A8-146D-8F7B7D87D29C}"/>
                </a:ext>
              </a:extLst>
            </p:cNvPr>
            <p:cNvSpPr/>
            <p:nvPr/>
          </p:nvSpPr>
          <p:spPr>
            <a:xfrm>
              <a:off x="4560649" y="1902262"/>
              <a:ext cx="201545" cy="201545"/>
            </a:xfrm>
            <a:prstGeom prst="triangle">
              <a:avLst>
                <a:gd name="adj" fmla="val 100000"/>
              </a:avLst>
            </a:prstGeom>
            <a:solidFill>
              <a:srgbClr val="B01E2C"/>
            </a:solidFill>
            <a:ln>
              <a:solidFill>
                <a:srgbClr val="B01E2C"/>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10" name="L-Shape 9">
              <a:extLst>
                <a:ext uri="{FF2B5EF4-FFF2-40B4-BE49-F238E27FC236}">
                  <a16:creationId xmlns:a16="http://schemas.microsoft.com/office/drawing/2014/main" id="{3CC2FE3D-C4F7-5F56-BAAE-18E0EF1BA1E5}"/>
                </a:ext>
              </a:extLst>
            </p:cNvPr>
            <p:cNvSpPr/>
            <p:nvPr/>
          </p:nvSpPr>
          <p:spPr>
            <a:xfrm rot="5400000">
              <a:off x="5120372" y="1665785"/>
              <a:ext cx="711061" cy="1183189"/>
            </a:xfrm>
            <a:prstGeom prst="corner">
              <a:avLst>
                <a:gd name="adj1" fmla="val 16120"/>
                <a:gd name="adj2" fmla="val 16110"/>
              </a:avLst>
            </a:prstGeom>
            <a:solidFill>
              <a:srgbClr val="7030A0"/>
            </a:solidFill>
            <a:ln>
              <a:solidFill>
                <a:srgbClr val="7030A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11" name="Freeform: Shape 10">
              <a:extLst>
                <a:ext uri="{FF2B5EF4-FFF2-40B4-BE49-F238E27FC236}">
                  <a16:creationId xmlns:a16="http://schemas.microsoft.com/office/drawing/2014/main" id="{F1F4CCA1-2405-596E-B4EB-B6E82CCC7D48}"/>
                </a:ext>
              </a:extLst>
            </p:cNvPr>
            <p:cNvSpPr/>
            <p:nvPr/>
          </p:nvSpPr>
          <p:spPr>
            <a:xfrm>
              <a:off x="5001678" y="2019304"/>
              <a:ext cx="1068190" cy="936331"/>
            </a:xfrm>
            <a:custGeom>
              <a:avLst/>
              <a:gdLst>
                <a:gd name="connsiteX0" fmla="*/ 0 w 1068190"/>
                <a:gd name="connsiteY0" fmla="*/ 0 h 936331"/>
                <a:gd name="connsiteX1" fmla="*/ 1068190 w 1068190"/>
                <a:gd name="connsiteY1" fmla="*/ 0 h 936331"/>
                <a:gd name="connsiteX2" fmla="*/ 1068190 w 1068190"/>
                <a:gd name="connsiteY2" fmla="*/ 936331 h 936331"/>
                <a:gd name="connsiteX3" fmla="*/ 0 w 1068190"/>
                <a:gd name="connsiteY3" fmla="*/ 936331 h 936331"/>
                <a:gd name="connsiteX4" fmla="*/ 0 w 1068190"/>
                <a:gd name="connsiteY4" fmla="*/ 0 h 93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190" h="936331">
                  <a:moveTo>
                    <a:pt x="0" y="0"/>
                  </a:moveTo>
                  <a:lnTo>
                    <a:pt x="1068190" y="0"/>
                  </a:lnTo>
                  <a:lnTo>
                    <a:pt x="1068190" y="936331"/>
                  </a:lnTo>
                  <a:lnTo>
                    <a:pt x="0" y="9363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defTabSz="829713">
                <a:lnSpc>
                  <a:spcPct val="90000"/>
                </a:lnSpc>
                <a:spcBef>
                  <a:spcPct val="0"/>
                </a:spcBef>
                <a:spcAft>
                  <a:spcPct val="35000"/>
                </a:spcAft>
              </a:pPr>
              <a:r>
                <a:rPr lang="en-US" sz="2400" b="1">
                  <a:solidFill>
                    <a:srgbClr val="7030A0"/>
                  </a:solidFill>
                </a:rPr>
                <a:t>Cultural Knowledge</a:t>
              </a:r>
            </a:p>
          </p:txBody>
        </p:sp>
        <p:sp>
          <p:nvSpPr>
            <p:cNvPr id="12" name="Isosceles Triangle 11">
              <a:extLst>
                <a:ext uri="{FF2B5EF4-FFF2-40B4-BE49-F238E27FC236}">
                  <a16:creationId xmlns:a16="http://schemas.microsoft.com/office/drawing/2014/main" id="{829F17F5-5E4F-D16F-440E-B6FD92CF49B6}"/>
                </a:ext>
              </a:extLst>
            </p:cNvPr>
            <p:cNvSpPr/>
            <p:nvPr/>
          </p:nvSpPr>
          <p:spPr>
            <a:xfrm>
              <a:off x="5868323" y="1578677"/>
              <a:ext cx="201545" cy="201545"/>
            </a:xfrm>
            <a:prstGeom prst="triangle">
              <a:avLst>
                <a:gd name="adj" fmla="val 100000"/>
              </a:avLst>
            </a:prstGeom>
            <a:solidFill>
              <a:srgbClr val="7030A0"/>
            </a:solidFill>
            <a:ln>
              <a:solidFill>
                <a:srgbClr val="7030A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14" name="L-Shape 13">
              <a:extLst>
                <a:ext uri="{FF2B5EF4-FFF2-40B4-BE49-F238E27FC236}">
                  <a16:creationId xmlns:a16="http://schemas.microsoft.com/office/drawing/2014/main" id="{A0B458C7-4C79-16A8-C68C-F385C151BA20}"/>
                </a:ext>
              </a:extLst>
            </p:cNvPr>
            <p:cNvSpPr/>
            <p:nvPr/>
          </p:nvSpPr>
          <p:spPr>
            <a:xfrm rot="5400000">
              <a:off x="6428045" y="1342200"/>
              <a:ext cx="711061" cy="1183189"/>
            </a:xfrm>
            <a:prstGeom prst="corner">
              <a:avLst>
                <a:gd name="adj1" fmla="val 16120"/>
                <a:gd name="adj2" fmla="val 16110"/>
              </a:avLst>
            </a:prstGeom>
            <a:solidFill>
              <a:srgbClr val="00B050"/>
            </a:solidFill>
            <a:ln>
              <a:solidFill>
                <a:srgbClr val="00B05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15" name="Freeform: Shape 14">
              <a:extLst>
                <a:ext uri="{FF2B5EF4-FFF2-40B4-BE49-F238E27FC236}">
                  <a16:creationId xmlns:a16="http://schemas.microsoft.com/office/drawing/2014/main" id="{924F1B15-5622-5F8A-FFB0-60C02EA0F84E}"/>
                </a:ext>
              </a:extLst>
            </p:cNvPr>
            <p:cNvSpPr/>
            <p:nvPr/>
          </p:nvSpPr>
          <p:spPr>
            <a:xfrm>
              <a:off x="6309351" y="1695719"/>
              <a:ext cx="1068190" cy="936331"/>
            </a:xfrm>
            <a:custGeom>
              <a:avLst/>
              <a:gdLst>
                <a:gd name="connsiteX0" fmla="*/ 0 w 1068190"/>
                <a:gd name="connsiteY0" fmla="*/ 0 h 936331"/>
                <a:gd name="connsiteX1" fmla="*/ 1068190 w 1068190"/>
                <a:gd name="connsiteY1" fmla="*/ 0 h 936331"/>
                <a:gd name="connsiteX2" fmla="*/ 1068190 w 1068190"/>
                <a:gd name="connsiteY2" fmla="*/ 936331 h 936331"/>
                <a:gd name="connsiteX3" fmla="*/ 0 w 1068190"/>
                <a:gd name="connsiteY3" fmla="*/ 936331 h 936331"/>
                <a:gd name="connsiteX4" fmla="*/ 0 w 1068190"/>
                <a:gd name="connsiteY4" fmla="*/ 0 h 93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190" h="936331">
                  <a:moveTo>
                    <a:pt x="0" y="0"/>
                  </a:moveTo>
                  <a:lnTo>
                    <a:pt x="1068190" y="0"/>
                  </a:lnTo>
                  <a:lnTo>
                    <a:pt x="1068190" y="936331"/>
                  </a:lnTo>
                  <a:lnTo>
                    <a:pt x="0" y="9363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defTabSz="829713">
                <a:lnSpc>
                  <a:spcPct val="90000"/>
                </a:lnSpc>
                <a:spcBef>
                  <a:spcPct val="0"/>
                </a:spcBef>
                <a:spcAft>
                  <a:spcPct val="35000"/>
                </a:spcAft>
              </a:pPr>
              <a:r>
                <a:rPr lang="en-US" sz="2400" b="1" dirty="0">
                  <a:solidFill>
                    <a:srgbClr val="00B050"/>
                  </a:solidFill>
                </a:rPr>
                <a:t>Cultural Sensitivity</a:t>
              </a:r>
            </a:p>
          </p:txBody>
        </p:sp>
        <p:sp>
          <p:nvSpPr>
            <p:cNvPr id="16" name="Isosceles Triangle 15">
              <a:extLst>
                <a:ext uri="{FF2B5EF4-FFF2-40B4-BE49-F238E27FC236}">
                  <a16:creationId xmlns:a16="http://schemas.microsoft.com/office/drawing/2014/main" id="{D2C644C6-D228-42F1-E99B-9A241C61EB5E}"/>
                </a:ext>
              </a:extLst>
            </p:cNvPr>
            <p:cNvSpPr/>
            <p:nvPr/>
          </p:nvSpPr>
          <p:spPr>
            <a:xfrm>
              <a:off x="7175996" y="1255092"/>
              <a:ext cx="201545" cy="201545"/>
            </a:xfrm>
            <a:prstGeom prst="triangle">
              <a:avLst>
                <a:gd name="adj" fmla="val 100000"/>
              </a:avLst>
            </a:prstGeom>
            <a:solidFill>
              <a:srgbClr val="00B050"/>
            </a:solidFill>
            <a:ln>
              <a:solidFill>
                <a:srgbClr val="00B05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17" name="L-Shape 16">
              <a:extLst>
                <a:ext uri="{FF2B5EF4-FFF2-40B4-BE49-F238E27FC236}">
                  <a16:creationId xmlns:a16="http://schemas.microsoft.com/office/drawing/2014/main" id="{095545EE-E181-946E-AE2A-6613E9AFE4B8}"/>
                </a:ext>
              </a:extLst>
            </p:cNvPr>
            <p:cNvSpPr/>
            <p:nvPr/>
          </p:nvSpPr>
          <p:spPr>
            <a:xfrm rot="5400000">
              <a:off x="7735719" y="1018615"/>
              <a:ext cx="711061" cy="1183189"/>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19" name="Freeform: Shape 18">
              <a:extLst>
                <a:ext uri="{FF2B5EF4-FFF2-40B4-BE49-F238E27FC236}">
                  <a16:creationId xmlns:a16="http://schemas.microsoft.com/office/drawing/2014/main" id="{8D0A43DA-CAB5-854E-33F3-9CFF428E1A1A}"/>
                </a:ext>
              </a:extLst>
            </p:cNvPr>
            <p:cNvSpPr/>
            <p:nvPr/>
          </p:nvSpPr>
          <p:spPr>
            <a:xfrm>
              <a:off x="7617024" y="1372133"/>
              <a:ext cx="1183190" cy="936331"/>
            </a:xfrm>
            <a:custGeom>
              <a:avLst/>
              <a:gdLst>
                <a:gd name="connsiteX0" fmla="*/ 0 w 1068190"/>
                <a:gd name="connsiteY0" fmla="*/ 0 h 936331"/>
                <a:gd name="connsiteX1" fmla="*/ 1068190 w 1068190"/>
                <a:gd name="connsiteY1" fmla="*/ 0 h 936331"/>
                <a:gd name="connsiteX2" fmla="*/ 1068190 w 1068190"/>
                <a:gd name="connsiteY2" fmla="*/ 936331 h 936331"/>
                <a:gd name="connsiteX3" fmla="*/ 0 w 1068190"/>
                <a:gd name="connsiteY3" fmla="*/ 936331 h 936331"/>
                <a:gd name="connsiteX4" fmla="*/ 0 w 1068190"/>
                <a:gd name="connsiteY4" fmla="*/ 0 h 93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190" h="936331">
                  <a:moveTo>
                    <a:pt x="0" y="0"/>
                  </a:moveTo>
                  <a:lnTo>
                    <a:pt x="1068190" y="0"/>
                  </a:lnTo>
                  <a:lnTo>
                    <a:pt x="1068190" y="936331"/>
                  </a:lnTo>
                  <a:lnTo>
                    <a:pt x="0" y="9363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defTabSz="829713">
                <a:lnSpc>
                  <a:spcPct val="90000"/>
                </a:lnSpc>
                <a:spcBef>
                  <a:spcPct val="0"/>
                </a:spcBef>
                <a:spcAft>
                  <a:spcPct val="35000"/>
                </a:spcAft>
              </a:pPr>
              <a:r>
                <a:rPr lang="en-US" sz="2400" b="1">
                  <a:solidFill>
                    <a:schemeClr val="accent1"/>
                  </a:solidFill>
                </a:rPr>
                <a:t>Culturally Competent</a:t>
              </a:r>
            </a:p>
          </p:txBody>
        </p:sp>
      </p:grpSp>
    </p:spTree>
    <p:extLst>
      <p:ext uri="{BB962C8B-B14F-4D97-AF65-F5344CB8AC3E}">
        <p14:creationId xmlns:p14="http://schemas.microsoft.com/office/powerpoint/2010/main" val="1207388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46AB7-25FC-0503-9873-E68893192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7518C-8085-FB81-0086-55182B595C2F}"/>
              </a:ext>
            </a:extLst>
          </p:cNvPr>
          <p:cNvSpPr>
            <a:spLocks noGrp="1"/>
          </p:cNvSpPr>
          <p:nvPr>
            <p:ph type="title"/>
          </p:nvPr>
        </p:nvSpPr>
        <p:spPr/>
        <p:txBody>
          <a:bodyPr/>
          <a:lstStyle/>
          <a:p>
            <a:r>
              <a:rPr lang="en-US" dirty="0"/>
              <a:t>Activity: Debrief</a:t>
            </a:r>
          </a:p>
        </p:txBody>
      </p:sp>
      <p:sp>
        <p:nvSpPr>
          <p:cNvPr id="3" name="Content Placeholder 2">
            <a:extLst>
              <a:ext uri="{FF2B5EF4-FFF2-40B4-BE49-F238E27FC236}">
                <a16:creationId xmlns:a16="http://schemas.microsoft.com/office/drawing/2014/main" id="{338375D3-1F66-4453-EDDA-B245AF90EFE4}"/>
              </a:ext>
            </a:extLst>
          </p:cNvPr>
          <p:cNvSpPr>
            <a:spLocks noGrp="1"/>
          </p:cNvSpPr>
          <p:nvPr>
            <p:ph idx="1"/>
          </p:nvPr>
        </p:nvSpPr>
        <p:spPr>
          <a:xfrm>
            <a:off x="399495" y="1681760"/>
            <a:ext cx="6429930" cy="4295840"/>
          </a:xfrm>
        </p:spPr>
        <p:txBody>
          <a:bodyPr/>
          <a:lstStyle/>
          <a:p>
            <a:pPr marL="0" indent="0">
              <a:buNone/>
            </a:pPr>
            <a:r>
              <a:rPr lang="en-US" sz="3733" b="0" dirty="0">
                <a:ea typeface="Geneva"/>
              </a:rPr>
              <a:t>Share out with the group:</a:t>
            </a:r>
          </a:p>
          <a:p>
            <a:pPr marL="0" indent="0">
              <a:buNone/>
            </a:pPr>
            <a:r>
              <a:rPr lang="en-US" sz="3733" b="0" dirty="0">
                <a:ea typeface="Geneva"/>
              </a:rPr>
              <a:t>How might someone advance to the next stage of cultural competency?</a:t>
            </a:r>
            <a:endParaRPr lang="en-US" sz="3733" b="0" dirty="0"/>
          </a:p>
          <a:p>
            <a:endParaRPr lang="en-US" sz="2667" dirty="0"/>
          </a:p>
        </p:txBody>
      </p:sp>
      <p:pic>
        <p:nvPicPr>
          <p:cNvPr id="4" name="Picture 3" descr="Debrief">
            <a:extLst>
              <a:ext uri="{FF2B5EF4-FFF2-40B4-BE49-F238E27FC236}">
                <a16:creationId xmlns:a16="http://schemas.microsoft.com/office/drawing/2014/main" id="{A133ECC6-70C5-720F-6761-0A2408F1860E}"/>
              </a:ext>
            </a:extLst>
          </p:cNvPr>
          <p:cNvPicPr>
            <a:picLocks noChangeAspect="1"/>
          </p:cNvPicPr>
          <p:nvPr/>
        </p:nvPicPr>
        <p:blipFill>
          <a:blip r:embed="rId3"/>
          <a:stretch>
            <a:fillRect/>
          </a:stretch>
        </p:blipFill>
        <p:spPr>
          <a:xfrm>
            <a:off x="6614031" y="1270000"/>
            <a:ext cx="4876800" cy="4318000"/>
          </a:xfrm>
          <a:prstGeom prst="rect">
            <a:avLst/>
          </a:prstGeom>
        </p:spPr>
      </p:pic>
    </p:spTree>
    <p:extLst>
      <p:ext uri="{BB962C8B-B14F-4D97-AF65-F5344CB8AC3E}">
        <p14:creationId xmlns:p14="http://schemas.microsoft.com/office/powerpoint/2010/main" val="1824506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5666-F3B2-C479-F8AE-DE3FEFB94225}"/>
              </a:ext>
            </a:extLst>
          </p:cNvPr>
          <p:cNvSpPr>
            <a:spLocks noGrp="1"/>
          </p:cNvSpPr>
          <p:nvPr>
            <p:ph type="title"/>
          </p:nvPr>
        </p:nvSpPr>
        <p:spPr/>
        <p:txBody>
          <a:bodyPr>
            <a:normAutofit fontScale="90000"/>
          </a:bodyPr>
          <a:lstStyle/>
          <a:p>
            <a:r>
              <a:rPr lang="en-US" dirty="0"/>
              <a:t>SPARC—Special Education Partnership </a:t>
            </a:r>
            <a:br>
              <a:rPr lang="en-US" dirty="0"/>
            </a:br>
            <a:r>
              <a:rPr lang="en-US" dirty="0"/>
              <a:t>for the Amicable Resolution of Conflict </a:t>
            </a:r>
          </a:p>
        </p:txBody>
      </p:sp>
      <p:sp>
        <p:nvSpPr>
          <p:cNvPr id="3" name="Content Placeholder 2">
            <a:extLst>
              <a:ext uri="{FF2B5EF4-FFF2-40B4-BE49-F238E27FC236}">
                <a16:creationId xmlns:a16="http://schemas.microsoft.com/office/drawing/2014/main" id="{6912360C-3286-6DDE-F0CA-9FB9394E9167}"/>
              </a:ext>
            </a:extLst>
          </p:cNvPr>
          <p:cNvSpPr>
            <a:spLocks noGrp="1"/>
          </p:cNvSpPr>
          <p:nvPr>
            <p:ph sz="half" idx="1"/>
          </p:nvPr>
        </p:nvSpPr>
        <p:spPr/>
        <p:txBody>
          <a:bodyPr>
            <a:normAutofit fontScale="77500" lnSpcReduction="20000"/>
          </a:bodyPr>
          <a:lstStyle/>
          <a:p>
            <a:pPr>
              <a:lnSpc>
                <a:spcPct val="120000"/>
              </a:lnSpc>
            </a:pPr>
            <a:r>
              <a:rPr lang="en-US" dirty="0"/>
              <a:t>Statewide special education dispute-resolution program</a:t>
            </a:r>
          </a:p>
          <a:p>
            <a:pPr>
              <a:lnSpc>
                <a:spcPct val="120000"/>
              </a:lnSpc>
            </a:pPr>
            <a:r>
              <a:rPr lang="en-US" dirty="0"/>
              <a:t>Offers mediation and facilitation</a:t>
            </a:r>
          </a:p>
          <a:p>
            <a:pPr>
              <a:lnSpc>
                <a:spcPct val="120000"/>
              </a:lnSpc>
            </a:pPr>
            <a:r>
              <a:rPr lang="en-US" dirty="0"/>
              <a:t>Supports families and schools to work collaboratively to address the educational needs of exceptional children. </a:t>
            </a:r>
          </a:p>
        </p:txBody>
      </p:sp>
      <p:graphicFrame>
        <p:nvGraphicFramePr>
          <p:cNvPr id="8" name="Diagram 7" descr="A pie chart showing equal parts for Voluntary, Free, and Confidential">
            <a:extLst>
              <a:ext uri="{FF2B5EF4-FFF2-40B4-BE49-F238E27FC236}">
                <a16:creationId xmlns:a16="http://schemas.microsoft.com/office/drawing/2014/main" id="{884E1527-3EE7-8E2E-57A7-61FB84B42E99}"/>
              </a:ext>
            </a:extLst>
          </p:cNvPr>
          <p:cNvGraphicFramePr/>
          <p:nvPr>
            <p:extLst>
              <p:ext uri="{D42A27DB-BD31-4B8C-83A1-F6EECF244321}">
                <p14:modId xmlns:p14="http://schemas.microsoft.com/office/powerpoint/2010/main" val="3708312228"/>
              </p:ext>
            </p:extLst>
          </p:nvPr>
        </p:nvGraphicFramePr>
        <p:xfrm>
          <a:off x="5807363" y="1595193"/>
          <a:ext cx="5770419" cy="4098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4177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296C-C9E3-DABB-3854-B13F0C2B6230}"/>
              </a:ext>
            </a:extLst>
          </p:cNvPr>
          <p:cNvSpPr>
            <a:spLocks noGrp="1"/>
          </p:cNvSpPr>
          <p:nvPr>
            <p:ph type="title"/>
          </p:nvPr>
        </p:nvSpPr>
        <p:spPr>
          <a:xfrm>
            <a:off x="2033730" y="164373"/>
            <a:ext cx="9235645" cy="1325563"/>
          </a:xfrm>
        </p:spPr>
        <p:txBody>
          <a:bodyPr wrap="square" anchor="ctr">
            <a:normAutofit/>
          </a:bodyPr>
          <a:lstStyle/>
          <a:p>
            <a:r>
              <a:rPr lang="en-US"/>
              <a:t>Equity</a:t>
            </a:r>
          </a:p>
        </p:txBody>
      </p:sp>
      <p:sp>
        <p:nvSpPr>
          <p:cNvPr id="3" name="Content Placeholder 2">
            <a:extLst>
              <a:ext uri="{FF2B5EF4-FFF2-40B4-BE49-F238E27FC236}">
                <a16:creationId xmlns:a16="http://schemas.microsoft.com/office/drawing/2014/main" id="{E9F35B5F-64F1-E7DA-F4BD-1BA4DC8E6FFD}"/>
              </a:ext>
            </a:extLst>
          </p:cNvPr>
          <p:cNvSpPr>
            <a:spLocks noGrp="1"/>
          </p:cNvSpPr>
          <p:nvPr>
            <p:ph sz="half" idx="2"/>
          </p:nvPr>
        </p:nvSpPr>
        <p:spPr>
          <a:xfrm>
            <a:off x="5862241" y="1682750"/>
            <a:ext cx="5181600" cy="4351338"/>
          </a:xfrm>
        </p:spPr>
        <p:txBody>
          <a:bodyPr wrap="square" anchor="t">
            <a:normAutofit fontScale="77500" lnSpcReduction="20000"/>
          </a:bodyPr>
          <a:lstStyle/>
          <a:p>
            <a:pPr>
              <a:lnSpc>
                <a:spcPct val="120000"/>
              </a:lnSpc>
            </a:pPr>
            <a:r>
              <a:rPr lang="en-US" dirty="0"/>
              <a:t>Equitable access to opportunities and fair, just, and impartial treatment regardless of an individual’s background.</a:t>
            </a:r>
          </a:p>
          <a:p>
            <a:pPr>
              <a:lnSpc>
                <a:spcPct val="120000"/>
              </a:lnSpc>
            </a:pPr>
            <a:endParaRPr lang="en-US" dirty="0"/>
          </a:p>
          <a:p>
            <a:pPr>
              <a:lnSpc>
                <a:spcPct val="120000"/>
              </a:lnSpc>
            </a:pPr>
            <a:r>
              <a:rPr lang="en-US" dirty="0"/>
              <a:t>Takes into consideration an individual’s circumstances with the goal of an equitable outcome for everyone.</a:t>
            </a:r>
          </a:p>
          <a:p>
            <a:pPr>
              <a:lnSpc>
                <a:spcPct val="120000"/>
              </a:lnSpc>
            </a:pPr>
            <a:endParaRPr lang="en-US" dirty="0"/>
          </a:p>
          <a:p>
            <a:pPr>
              <a:lnSpc>
                <a:spcPct val="120000"/>
              </a:lnSpc>
            </a:pPr>
            <a:endParaRPr lang="en-US" dirty="0"/>
          </a:p>
        </p:txBody>
      </p:sp>
      <p:sp>
        <p:nvSpPr>
          <p:cNvPr id="16" name="Slide Number Placeholder 4">
            <a:extLst>
              <a:ext uri="{FF2B5EF4-FFF2-40B4-BE49-F238E27FC236}">
                <a16:creationId xmlns:a16="http://schemas.microsoft.com/office/drawing/2014/main" id="{36E582A0-E94E-B2FF-8D6A-C4C60C73E309}"/>
              </a:ext>
            </a:extLst>
          </p:cNvPr>
          <p:cNvSpPr>
            <a:spLocks noGrp="1"/>
          </p:cNvSpPr>
          <p:nvPr>
            <p:ph type="sldNum" sz="quarter" idx="4294967295"/>
          </p:nvPr>
        </p:nvSpPr>
        <p:spPr>
          <a:xfrm>
            <a:off x="0" y="4705350"/>
            <a:ext cx="381000"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ctr" defTabSz="457200" rtl="0" fontAlgn="base">
              <a:spcBef>
                <a:spcPct val="0"/>
              </a:spcBef>
              <a:spcAft>
                <a:spcPct val="0"/>
              </a:spcAft>
              <a:defRPr sz="1200" kern="1200">
                <a:solidFill>
                  <a:schemeClr val="bg1"/>
                </a:solidFill>
                <a:latin typeface="Helvetica Neue"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a:spcAft>
                <a:spcPts val="800"/>
              </a:spcAft>
              <a:defRPr/>
            </a:pPr>
            <a:fld id="{DB2C22FD-BF24-8E48-84F2-4F9A0CFE9B24}" type="slidenum">
              <a:rPr lang="en-US" smtClean="0"/>
              <a:pPr>
                <a:spcAft>
                  <a:spcPts val="800"/>
                </a:spcAft>
                <a:defRPr/>
              </a:pPr>
              <a:t>20</a:t>
            </a:fld>
            <a:endParaRPr lang="en-US"/>
          </a:p>
        </p:txBody>
      </p:sp>
      <p:pic>
        <p:nvPicPr>
          <p:cNvPr id="4" name="Picture 3">
            <a:extLst>
              <a:ext uri="{FF2B5EF4-FFF2-40B4-BE49-F238E27FC236}">
                <a16:creationId xmlns:a16="http://schemas.microsoft.com/office/drawing/2014/main" id="{7582B4B2-F50C-706F-3729-356267CAC935}"/>
              </a:ext>
            </a:extLst>
          </p:cNvPr>
          <p:cNvPicPr>
            <a:picLocks noChangeAspect="1"/>
          </p:cNvPicPr>
          <p:nvPr/>
        </p:nvPicPr>
        <p:blipFill>
          <a:blip r:embed="rId3"/>
          <a:stretch>
            <a:fillRect/>
          </a:stretch>
        </p:blipFill>
        <p:spPr>
          <a:xfrm>
            <a:off x="1148159" y="1490663"/>
            <a:ext cx="4256881" cy="4437805"/>
          </a:xfrm>
          <a:prstGeom prst="rect">
            <a:avLst/>
          </a:prstGeom>
          <a:noFill/>
        </p:spPr>
      </p:pic>
    </p:spTree>
    <p:extLst>
      <p:ext uri="{BB962C8B-B14F-4D97-AF65-F5344CB8AC3E}">
        <p14:creationId xmlns:p14="http://schemas.microsoft.com/office/powerpoint/2010/main" val="4263851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296C-C9E3-DABB-3854-B13F0C2B6230}"/>
              </a:ext>
            </a:extLst>
          </p:cNvPr>
          <p:cNvSpPr>
            <a:spLocks noGrp="1"/>
          </p:cNvSpPr>
          <p:nvPr>
            <p:ph type="title"/>
          </p:nvPr>
        </p:nvSpPr>
        <p:spPr/>
        <p:txBody>
          <a:bodyPr/>
          <a:lstStyle/>
          <a:p>
            <a:r>
              <a:rPr lang="en-US" dirty="0"/>
              <a:t>Belonging</a:t>
            </a:r>
          </a:p>
        </p:txBody>
      </p:sp>
      <p:sp>
        <p:nvSpPr>
          <p:cNvPr id="3" name="Content Placeholder 2">
            <a:extLst>
              <a:ext uri="{FF2B5EF4-FFF2-40B4-BE49-F238E27FC236}">
                <a16:creationId xmlns:a16="http://schemas.microsoft.com/office/drawing/2014/main" id="{E9F35B5F-64F1-E7DA-F4BD-1BA4DC8E6FFD}"/>
              </a:ext>
            </a:extLst>
          </p:cNvPr>
          <p:cNvSpPr>
            <a:spLocks noGrp="1"/>
          </p:cNvSpPr>
          <p:nvPr>
            <p:ph sz="half" idx="1"/>
          </p:nvPr>
        </p:nvSpPr>
        <p:spPr/>
        <p:txBody>
          <a:bodyPr>
            <a:normAutofit fontScale="70000" lnSpcReduction="20000"/>
          </a:bodyPr>
          <a:lstStyle/>
          <a:p>
            <a:pPr>
              <a:lnSpc>
                <a:spcPct val="120000"/>
              </a:lnSpc>
            </a:pPr>
            <a:r>
              <a:rPr lang="en-US" dirty="0"/>
              <a:t>Encourages and values each person’s contribution to a decision.</a:t>
            </a:r>
          </a:p>
          <a:p>
            <a:pPr>
              <a:lnSpc>
                <a:spcPct val="120000"/>
              </a:lnSpc>
            </a:pPr>
            <a:r>
              <a:rPr lang="en-US" dirty="0"/>
              <a:t>Considers “who has a voice” and ensures everyone has a say in the process. </a:t>
            </a:r>
          </a:p>
          <a:p>
            <a:pPr>
              <a:lnSpc>
                <a:spcPct val="120000"/>
              </a:lnSpc>
            </a:pPr>
            <a:r>
              <a:rPr lang="en-US" dirty="0"/>
              <a:t>Enables diverse individuals to work together effectively by providing a deliberate environment.</a:t>
            </a:r>
          </a:p>
          <a:p>
            <a:pPr>
              <a:lnSpc>
                <a:spcPct val="120000"/>
              </a:lnSpc>
            </a:pPr>
            <a:endParaRPr lang="en-US" dirty="0"/>
          </a:p>
        </p:txBody>
      </p:sp>
      <p:pic>
        <p:nvPicPr>
          <p:cNvPr id="5" name="Picture 4" descr="Illustration of four people at a table in a conference room. Two people are sitting in a chair, one person is sitting in a wheelchair, and one person is standing. They appear to be talking with eachother. ">
            <a:extLst>
              <a:ext uri="{FF2B5EF4-FFF2-40B4-BE49-F238E27FC236}">
                <a16:creationId xmlns:a16="http://schemas.microsoft.com/office/drawing/2014/main" id="{2797DF62-7F8B-AF68-C83F-F93EA081FE72}"/>
              </a:ext>
            </a:extLst>
          </p:cNvPr>
          <p:cNvPicPr>
            <a:picLocks noChangeAspect="1"/>
          </p:cNvPicPr>
          <p:nvPr/>
        </p:nvPicPr>
        <p:blipFill>
          <a:blip r:embed="rId3"/>
          <a:srcRect l="6453" r="4838"/>
          <a:stretch/>
        </p:blipFill>
        <p:spPr>
          <a:xfrm>
            <a:off x="6052851" y="1489936"/>
            <a:ext cx="5384798" cy="3783720"/>
          </a:xfrm>
          <a:prstGeom prst="rect">
            <a:avLst/>
          </a:prstGeom>
        </p:spPr>
      </p:pic>
    </p:spTree>
    <p:extLst>
      <p:ext uri="{BB962C8B-B14F-4D97-AF65-F5344CB8AC3E}">
        <p14:creationId xmlns:p14="http://schemas.microsoft.com/office/powerpoint/2010/main" val="2500403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296C-C9E3-DABB-3854-B13F0C2B6230}"/>
              </a:ext>
            </a:extLst>
          </p:cNvPr>
          <p:cNvSpPr>
            <a:spLocks noGrp="1"/>
          </p:cNvSpPr>
          <p:nvPr>
            <p:ph type="title"/>
          </p:nvPr>
        </p:nvSpPr>
        <p:spPr/>
        <p:txBody>
          <a:bodyPr/>
          <a:lstStyle/>
          <a:p>
            <a:pPr algn="l"/>
            <a:r>
              <a:rPr lang="en-US" b="1"/>
              <a:t>Be Conscious of Cultural Stereotypes</a:t>
            </a:r>
          </a:p>
        </p:txBody>
      </p:sp>
      <p:sp>
        <p:nvSpPr>
          <p:cNvPr id="3" name="Content Placeholder 2">
            <a:extLst>
              <a:ext uri="{FF2B5EF4-FFF2-40B4-BE49-F238E27FC236}">
                <a16:creationId xmlns:a16="http://schemas.microsoft.com/office/drawing/2014/main" id="{E9F35B5F-64F1-E7DA-F4BD-1BA4DC8E6FFD}"/>
              </a:ext>
            </a:extLst>
          </p:cNvPr>
          <p:cNvSpPr>
            <a:spLocks noGrp="1"/>
          </p:cNvSpPr>
          <p:nvPr>
            <p:ph idx="1"/>
          </p:nvPr>
        </p:nvSpPr>
        <p:spPr>
          <a:xfrm>
            <a:off x="716488" y="1803400"/>
            <a:ext cx="9132314" cy="1308101"/>
          </a:xfrm>
        </p:spPr>
        <p:txBody>
          <a:bodyPr>
            <a:normAutofit fontScale="92500"/>
          </a:bodyPr>
          <a:lstStyle/>
          <a:p>
            <a:r>
              <a:rPr lang="en-US" b="0" dirty="0">
                <a:highlight>
                  <a:srgbClr val="FFFFFF"/>
                </a:highlight>
                <a:latin typeface="+mn-lt"/>
              </a:rPr>
              <a:t>Generalization about all members of a group</a:t>
            </a:r>
          </a:p>
          <a:p>
            <a:r>
              <a:rPr lang="en-US" b="0" dirty="0">
                <a:highlight>
                  <a:srgbClr val="FFFFFF"/>
                </a:highlight>
                <a:latin typeface="+mn-lt"/>
              </a:rPr>
              <a:t>Can be positive or negative</a:t>
            </a:r>
          </a:p>
          <a:p>
            <a:endParaRPr lang="en-US" dirty="0">
              <a:latin typeface="+mn-lt"/>
            </a:endParaRPr>
          </a:p>
        </p:txBody>
      </p:sp>
      <p:pic>
        <p:nvPicPr>
          <p:cNvPr id="5" name="Picture 4" descr="An illustration of multiple side profiles in different colors, with words overtop, including “out of shape, white, black, female, high income, fit, employed, short, masculine, gay, old, cooperative, low income, strong, optimistic, reserved, overweight, blonde religious, straight, male, weak, hard working, tall, and young”">
            <a:extLst>
              <a:ext uri="{FF2B5EF4-FFF2-40B4-BE49-F238E27FC236}">
                <a16:creationId xmlns:a16="http://schemas.microsoft.com/office/drawing/2014/main" id="{D80681FA-E310-E524-0E24-9A689782F8AE}"/>
              </a:ext>
            </a:extLst>
          </p:cNvPr>
          <p:cNvPicPr>
            <a:picLocks noChangeAspect="1"/>
          </p:cNvPicPr>
          <p:nvPr/>
        </p:nvPicPr>
        <p:blipFill>
          <a:blip r:embed="rId3"/>
          <a:stretch>
            <a:fillRect/>
          </a:stretch>
        </p:blipFill>
        <p:spPr>
          <a:xfrm>
            <a:off x="1131727" y="3111502"/>
            <a:ext cx="8026400" cy="2528799"/>
          </a:xfrm>
          <a:prstGeom prst="rect">
            <a:avLst/>
          </a:prstGeom>
        </p:spPr>
      </p:pic>
    </p:spTree>
    <p:extLst>
      <p:ext uri="{BB962C8B-B14F-4D97-AF65-F5344CB8AC3E}">
        <p14:creationId xmlns:p14="http://schemas.microsoft.com/office/powerpoint/2010/main" val="1452432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9ADA0-EB31-8D72-A46D-550C594D5D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CCB362-5540-0E0C-CBC4-1D0927A2A521}"/>
              </a:ext>
            </a:extLst>
          </p:cNvPr>
          <p:cNvSpPr>
            <a:spLocks noGrp="1"/>
          </p:cNvSpPr>
          <p:nvPr>
            <p:ph type="ctrTitle"/>
          </p:nvPr>
        </p:nvSpPr>
        <p:spPr>
          <a:xfrm>
            <a:off x="954049" y="2311401"/>
            <a:ext cx="10363200" cy="1470025"/>
          </a:xfrm>
        </p:spPr>
        <p:txBody>
          <a:bodyPr/>
          <a:lstStyle/>
          <a:p>
            <a:r>
              <a:rPr lang="en-US" sz="7200">
                <a:ea typeface="Geneva"/>
              </a:rPr>
              <a:t>Culture &amp; Mental Health</a:t>
            </a:r>
            <a:endParaRPr lang="en-US"/>
          </a:p>
        </p:txBody>
      </p:sp>
    </p:spTree>
    <p:extLst>
      <p:ext uri="{BB962C8B-B14F-4D97-AF65-F5344CB8AC3E}">
        <p14:creationId xmlns:p14="http://schemas.microsoft.com/office/powerpoint/2010/main" val="3071366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FE0F-5008-E5D0-9D9D-B143B27F7A54}"/>
              </a:ext>
            </a:extLst>
          </p:cNvPr>
          <p:cNvSpPr>
            <a:spLocks noGrp="1"/>
          </p:cNvSpPr>
          <p:nvPr>
            <p:ph type="title"/>
          </p:nvPr>
        </p:nvSpPr>
        <p:spPr/>
        <p:txBody>
          <a:bodyPr/>
          <a:lstStyle/>
          <a:p>
            <a:r>
              <a:rPr lang="en-US" dirty="0">
                <a:ea typeface="Geneva"/>
              </a:rPr>
              <a:t>Culture Influences Mental Health</a:t>
            </a:r>
            <a:endParaRPr lang="en-US" dirty="0"/>
          </a:p>
        </p:txBody>
      </p:sp>
      <p:sp>
        <p:nvSpPr>
          <p:cNvPr id="3" name="Content Placeholder 2">
            <a:extLst>
              <a:ext uri="{FF2B5EF4-FFF2-40B4-BE49-F238E27FC236}">
                <a16:creationId xmlns:a16="http://schemas.microsoft.com/office/drawing/2014/main" id="{CDDB6595-7C95-6243-B7D0-64D2B9F279EA}"/>
              </a:ext>
            </a:extLst>
          </p:cNvPr>
          <p:cNvSpPr>
            <a:spLocks noGrp="1"/>
          </p:cNvSpPr>
          <p:nvPr>
            <p:ph sz="half" idx="1"/>
          </p:nvPr>
        </p:nvSpPr>
        <p:spPr>
          <a:xfrm>
            <a:off x="400050" y="1825625"/>
            <a:ext cx="5619750" cy="4351338"/>
          </a:xfrm>
        </p:spPr>
        <p:txBody>
          <a:bodyPr/>
          <a:lstStyle/>
          <a:p>
            <a:pPr marL="0" indent="0">
              <a:spcBef>
                <a:spcPts val="2176"/>
              </a:spcBef>
              <a:buNone/>
            </a:pPr>
            <a:r>
              <a:rPr lang="en-US" sz="3733" dirty="0">
                <a:ea typeface="Geneva"/>
              </a:rPr>
              <a:t>For families and educators alike, mental health is affected by the culture that surrounds us.</a:t>
            </a:r>
            <a:endParaRPr lang="en-US" sz="3733" dirty="0"/>
          </a:p>
          <a:p>
            <a:pPr marL="0" indent="0">
              <a:buNone/>
            </a:pPr>
            <a:endParaRPr lang="en-US" sz="3733" dirty="0"/>
          </a:p>
          <a:p>
            <a:pPr marL="0" indent="0">
              <a:buNone/>
            </a:pPr>
            <a:endParaRPr lang="en-US" sz="3733" dirty="0"/>
          </a:p>
        </p:txBody>
      </p:sp>
      <p:pic>
        <p:nvPicPr>
          <p:cNvPr id="5" name="Picture 4" descr="Photo of two black women hugging eachother in a door frame. One has brought the other a cake. ">
            <a:extLst>
              <a:ext uri="{FF2B5EF4-FFF2-40B4-BE49-F238E27FC236}">
                <a16:creationId xmlns:a16="http://schemas.microsoft.com/office/drawing/2014/main" id="{00ABCB4A-01F8-FF89-34C5-1373EDB8D6DB}"/>
              </a:ext>
            </a:extLst>
          </p:cNvPr>
          <p:cNvPicPr>
            <a:picLocks noChangeAspect="1"/>
          </p:cNvPicPr>
          <p:nvPr/>
        </p:nvPicPr>
        <p:blipFill>
          <a:blip r:embed="rId3"/>
          <a:srcRect l="13149" r="21547"/>
          <a:stretch>
            <a:fillRect/>
          </a:stretch>
        </p:blipFill>
        <p:spPr>
          <a:xfrm>
            <a:off x="6298344" y="1308961"/>
            <a:ext cx="4785293" cy="4868002"/>
          </a:xfrm>
          <a:prstGeom prst="rect">
            <a:avLst/>
          </a:prstGeom>
        </p:spPr>
      </p:pic>
    </p:spTree>
    <p:extLst>
      <p:ext uri="{BB962C8B-B14F-4D97-AF65-F5344CB8AC3E}">
        <p14:creationId xmlns:p14="http://schemas.microsoft.com/office/powerpoint/2010/main" val="2809440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B66-EBCF-7FB8-4CCE-AAF2CD56A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C6AA00-370F-16F2-EA32-B2240C4BED60}"/>
              </a:ext>
            </a:extLst>
          </p:cNvPr>
          <p:cNvSpPr>
            <a:spLocks noGrp="1"/>
          </p:cNvSpPr>
          <p:nvPr>
            <p:ph type="title"/>
          </p:nvPr>
        </p:nvSpPr>
        <p:spPr/>
        <p:txBody>
          <a:bodyPr/>
          <a:lstStyle/>
          <a:p>
            <a:pPr algn="l"/>
            <a:r>
              <a:rPr lang="en-US" dirty="0"/>
              <a:t>Environmental Factors</a:t>
            </a:r>
          </a:p>
        </p:txBody>
      </p:sp>
      <p:sp>
        <p:nvSpPr>
          <p:cNvPr id="3" name="Content Placeholder 2">
            <a:extLst>
              <a:ext uri="{FF2B5EF4-FFF2-40B4-BE49-F238E27FC236}">
                <a16:creationId xmlns:a16="http://schemas.microsoft.com/office/drawing/2014/main" id="{CAD95330-DC8B-8353-9B80-E3A594D2F757}"/>
              </a:ext>
            </a:extLst>
          </p:cNvPr>
          <p:cNvSpPr>
            <a:spLocks noGrp="1"/>
          </p:cNvSpPr>
          <p:nvPr>
            <p:ph idx="1"/>
          </p:nvPr>
        </p:nvSpPr>
        <p:spPr>
          <a:xfrm>
            <a:off x="607122" y="2006601"/>
            <a:ext cx="5936553" cy="3534833"/>
          </a:xfrm>
        </p:spPr>
        <p:txBody>
          <a:bodyPr/>
          <a:lstStyle/>
          <a:p>
            <a:pPr marL="0" indent="0">
              <a:spcBef>
                <a:spcPts val="2176"/>
              </a:spcBef>
              <a:buNone/>
            </a:pPr>
            <a:r>
              <a:rPr lang="en-US" sz="3733" b="0" dirty="0">
                <a:ea typeface="Geneva"/>
              </a:rPr>
              <a:t>Mental health is impacted by lifestyle, economy, and environment.</a:t>
            </a:r>
          </a:p>
          <a:p>
            <a:pPr marL="0" indent="0">
              <a:buNone/>
            </a:pPr>
            <a:endParaRPr lang="en-US" sz="3733" b="0" dirty="0"/>
          </a:p>
          <a:p>
            <a:pPr marL="0" indent="0">
              <a:buNone/>
            </a:pPr>
            <a:endParaRPr lang="en-US" sz="3733" b="0" dirty="0"/>
          </a:p>
          <a:p>
            <a:pPr marL="0" indent="0">
              <a:buNone/>
            </a:pPr>
            <a:endParaRPr lang="en-US" sz="3733" b="0" dirty="0"/>
          </a:p>
          <a:p>
            <a:pPr marL="0" indent="0">
              <a:buNone/>
            </a:pPr>
            <a:endParaRPr lang="en-US" sz="3733" b="0" dirty="0"/>
          </a:p>
        </p:txBody>
      </p:sp>
      <p:pic>
        <p:nvPicPr>
          <p:cNvPr id="4" name="Picture 3" descr="A monther helps her daughter play on the playground. They are both smiling. ">
            <a:extLst>
              <a:ext uri="{FF2B5EF4-FFF2-40B4-BE49-F238E27FC236}">
                <a16:creationId xmlns:a16="http://schemas.microsoft.com/office/drawing/2014/main" id="{FD7F6B06-3B86-D01A-4DAF-149C3EA5B370}"/>
              </a:ext>
            </a:extLst>
          </p:cNvPr>
          <p:cNvPicPr>
            <a:picLocks noChangeAspect="1"/>
          </p:cNvPicPr>
          <p:nvPr/>
        </p:nvPicPr>
        <p:blipFill>
          <a:blip r:embed="rId3"/>
          <a:srcRect l="16574" r="31713"/>
          <a:stretch>
            <a:fillRect/>
          </a:stretch>
        </p:blipFill>
        <p:spPr>
          <a:xfrm>
            <a:off x="7272337" y="1333972"/>
            <a:ext cx="3766338" cy="4880089"/>
          </a:xfrm>
          <a:prstGeom prst="rect">
            <a:avLst/>
          </a:prstGeom>
        </p:spPr>
      </p:pic>
    </p:spTree>
    <p:extLst>
      <p:ext uri="{BB962C8B-B14F-4D97-AF65-F5344CB8AC3E}">
        <p14:creationId xmlns:p14="http://schemas.microsoft.com/office/powerpoint/2010/main" val="3372166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7C095-66B5-04BD-FCAC-FC74FD270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030C15-05A7-7360-3664-B3A380311CDD}"/>
              </a:ext>
            </a:extLst>
          </p:cNvPr>
          <p:cNvSpPr>
            <a:spLocks noGrp="1"/>
          </p:cNvSpPr>
          <p:nvPr>
            <p:ph type="title"/>
          </p:nvPr>
        </p:nvSpPr>
        <p:spPr/>
        <p:txBody>
          <a:bodyPr/>
          <a:lstStyle/>
          <a:p>
            <a:pPr algn="l"/>
            <a:r>
              <a:rPr lang="en-US" dirty="0"/>
              <a:t>Higher Risks of Mental Health</a:t>
            </a:r>
          </a:p>
        </p:txBody>
      </p:sp>
      <p:sp>
        <p:nvSpPr>
          <p:cNvPr id="3" name="Content Placeholder 2">
            <a:extLst>
              <a:ext uri="{FF2B5EF4-FFF2-40B4-BE49-F238E27FC236}">
                <a16:creationId xmlns:a16="http://schemas.microsoft.com/office/drawing/2014/main" id="{39A15B1A-FE67-8636-B8C5-B7C1B8291B3D}"/>
              </a:ext>
            </a:extLst>
          </p:cNvPr>
          <p:cNvSpPr>
            <a:spLocks noGrp="1"/>
          </p:cNvSpPr>
          <p:nvPr>
            <p:ph idx="1"/>
          </p:nvPr>
        </p:nvSpPr>
        <p:spPr>
          <a:xfrm>
            <a:off x="607121" y="2006601"/>
            <a:ext cx="6021643" cy="3534833"/>
          </a:xfrm>
        </p:spPr>
        <p:txBody>
          <a:bodyPr/>
          <a:lstStyle/>
          <a:p>
            <a:pPr marL="0" indent="0">
              <a:spcBef>
                <a:spcPts val="2176"/>
              </a:spcBef>
              <a:buNone/>
            </a:pPr>
            <a:r>
              <a:rPr lang="en-US" sz="4267" b="0" dirty="0">
                <a:ea typeface="Geneva"/>
              </a:rPr>
              <a:t>Crisis levels in some groups, based on generation, race, gender, and sexual orientation</a:t>
            </a:r>
          </a:p>
          <a:p>
            <a:endParaRPr lang="en-US" b="0" dirty="0"/>
          </a:p>
          <a:p>
            <a:endParaRPr lang="en-US" b="0" dirty="0"/>
          </a:p>
          <a:p>
            <a:pPr marL="0" indent="0">
              <a:buNone/>
            </a:pPr>
            <a:endParaRPr lang="en-US" b="0" dirty="0"/>
          </a:p>
          <a:p>
            <a:pPr marL="0" indent="0">
              <a:buNone/>
            </a:pPr>
            <a:endParaRPr lang="en-US" b="0" dirty="0"/>
          </a:p>
        </p:txBody>
      </p:sp>
      <p:pic>
        <p:nvPicPr>
          <p:cNvPr id="4" name="Picture 3" descr="A teenageer holds a basketball. ">
            <a:extLst>
              <a:ext uri="{FF2B5EF4-FFF2-40B4-BE49-F238E27FC236}">
                <a16:creationId xmlns:a16="http://schemas.microsoft.com/office/drawing/2014/main" id="{5769FC4C-6919-9783-7BEC-180543331F8F}"/>
              </a:ext>
            </a:extLst>
          </p:cNvPr>
          <p:cNvPicPr>
            <a:picLocks noChangeAspect="1"/>
          </p:cNvPicPr>
          <p:nvPr/>
        </p:nvPicPr>
        <p:blipFill>
          <a:blip r:embed="rId3"/>
          <a:srcRect l="13297" r="27027"/>
          <a:stretch>
            <a:fillRect/>
          </a:stretch>
        </p:blipFill>
        <p:spPr>
          <a:xfrm>
            <a:off x="6705601" y="1520502"/>
            <a:ext cx="4397752" cy="4810836"/>
          </a:xfrm>
          <a:prstGeom prst="rect">
            <a:avLst/>
          </a:prstGeom>
        </p:spPr>
      </p:pic>
    </p:spTree>
    <p:extLst>
      <p:ext uri="{BB962C8B-B14F-4D97-AF65-F5344CB8AC3E}">
        <p14:creationId xmlns:p14="http://schemas.microsoft.com/office/powerpoint/2010/main" val="4087402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0A2D9-225A-D5D1-CC9A-FCAC23FC1FC7}"/>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86BD7132-0178-9348-6EE7-7E9378BDC82C}"/>
              </a:ext>
            </a:extLst>
          </p:cNvPr>
          <p:cNvSpPr>
            <a:spLocks noGrp="1"/>
          </p:cNvSpPr>
          <p:nvPr>
            <p:ph type="title"/>
          </p:nvPr>
        </p:nvSpPr>
        <p:spPr>
          <a:xfrm>
            <a:off x="2171700" y="275931"/>
            <a:ext cx="9309100" cy="990600"/>
          </a:xfrm>
        </p:spPr>
        <p:txBody>
          <a:bodyPr/>
          <a:lstStyle/>
          <a:p>
            <a:pPr algn="l"/>
            <a:r>
              <a:rPr lang="en-US" b="1" i="1" dirty="0">
                <a:ea typeface="Geneva"/>
              </a:rPr>
              <a:t>Activity: Reflect on Your Experience</a:t>
            </a:r>
            <a:endParaRPr lang="en-US" b="1" i="1" dirty="0"/>
          </a:p>
        </p:txBody>
      </p:sp>
      <p:sp>
        <p:nvSpPr>
          <p:cNvPr id="13" name="Slide Number Placeholder 4">
            <a:extLst>
              <a:ext uri="{FF2B5EF4-FFF2-40B4-BE49-F238E27FC236}">
                <a16:creationId xmlns:a16="http://schemas.microsoft.com/office/drawing/2014/main" id="{0D93A663-4380-0BFA-E906-81344BBAF073}"/>
              </a:ext>
            </a:extLst>
          </p:cNvPr>
          <p:cNvSpPr>
            <a:spLocks noGrp="1"/>
          </p:cNvSpPr>
          <p:nvPr>
            <p:ph type="sldNum" sz="quarter" idx="10"/>
          </p:nvPr>
        </p:nvSpPr>
        <p:spPr>
          <a:xfrm>
            <a:off x="0" y="4705350"/>
            <a:ext cx="381000" cy="274637"/>
          </a:xfrm>
          <a:prstGeom prst="rect">
            <a:avLst/>
          </a:prstGeom>
        </p:spPr>
        <p:txBody>
          <a:bodyPr vert="horz" wrap="square" lIns="91440" tIns="45720" rIns="91440" bIns="45720" numCol="1" anchor="ctr" anchorCtr="0" compatLnSpc="1">
            <a:prstTxWarp prst="textNoShape">
              <a:avLst/>
            </a:prstTxWarp>
            <a:normAutofit/>
          </a:bodyPr>
          <a:lstStyle>
            <a:defPPr>
              <a:defRPr lang="en-US"/>
            </a:defPPr>
            <a:lvl1pPr algn="ctr" defTabSz="457200" rtl="0" fontAlgn="base">
              <a:spcBef>
                <a:spcPct val="0"/>
              </a:spcBef>
              <a:spcAft>
                <a:spcPct val="0"/>
              </a:spcAft>
              <a:defRPr sz="1200" kern="1200">
                <a:solidFill>
                  <a:schemeClr val="bg1"/>
                </a:solidFill>
                <a:latin typeface="Helvetica Neue"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a:spcAft>
                <a:spcPts val="800"/>
              </a:spcAft>
              <a:defRPr/>
            </a:pPr>
            <a:fld id="{DB2C22FD-BF24-8E48-84F2-4F9A0CFE9B24}" type="slidenum">
              <a:rPr lang="en-US" smtClean="0"/>
              <a:pPr>
                <a:spcAft>
                  <a:spcPts val="800"/>
                </a:spcAft>
                <a:defRPr/>
              </a:pPr>
              <a:t>27</a:t>
            </a:fld>
            <a:endParaRPr lang="en-US"/>
          </a:p>
        </p:txBody>
      </p:sp>
      <p:sp>
        <p:nvSpPr>
          <p:cNvPr id="20" name="Content Placeholder 3">
            <a:extLst>
              <a:ext uri="{FF2B5EF4-FFF2-40B4-BE49-F238E27FC236}">
                <a16:creationId xmlns:a16="http://schemas.microsoft.com/office/drawing/2014/main" id="{C542D009-F029-553C-6512-CC71D25DFF5A}"/>
              </a:ext>
            </a:extLst>
          </p:cNvPr>
          <p:cNvSpPr>
            <a:spLocks noGrp="1"/>
          </p:cNvSpPr>
          <p:nvPr>
            <p:ph sz="half" idx="2"/>
          </p:nvPr>
        </p:nvSpPr>
        <p:spPr>
          <a:xfrm>
            <a:off x="547254" y="2517152"/>
            <a:ext cx="5382491" cy="2612061"/>
          </a:xfrm>
        </p:spPr>
        <p:txBody>
          <a:bodyPr>
            <a:normAutofit/>
          </a:bodyPr>
          <a:lstStyle/>
          <a:p>
            <a:pPr marL="0" indent="0">
              <a:buNone/>
            </a:pPr>
            <a:r>
              <a:rPr lang="en-US" dirty="0">
                <a:ea typeface="Geneva"/>
              </a:rPr>
              <a:t>How have you seen culture impact mental health in students, families, and educators? </a:t>
            </a:r>
            <a:endParaRPr lang="en-US" sz="4000" dirty="0"/>
          </a:p>
        </p:txBody>
      </p:sp>
      <p:pic>
        <p:nvPicPr>
          <p:cNvPr id="4" name="Picture 3" descr="Debrief">
            <a:extLst>
              <a:ext uri="{FF2B5EF4-FFF2-40B4-BE49-F238E27FC236}">
                <a16:creationId xmlns:a16="http://schemas.microsoft.com/office/drawing/2014/main" id="{4D44C42F-EE17-55AE-4969-0C51249D5BF5}"/>
              </a:ext>
            </a:extLst>
          </p:cNvPr>
          <p:cNvPicPr>
            <a:picLocks noChangeAspect="1"/>
          </p:cNvPicPr>
          <p:nvPr/>
        </p:nvPicPr>
        <p:blipFill>
          <a:blip r:embed="rId3"/>
          <a:stretch>
            <a:fillRect/>
          </a:stretch>
        </p:blipFill>
        <p:spPr>
          <a:xfrm>
            <a:off x="6096000" y="1715849"/>
            <a:ext cx="4876800" cy="4318000"/>
          </a:xfrm>
          <a:prstGeom prst="rect">
            <a:avLst/>
          </a:prstGeom>
        </p:spPr>
      </p:pic>
    </p:spTree>
    <p:extLst>
      <p:ext uri="{BB962C8B-B14F-4D97-AF65-F5344CB8AC3E}">
        <p14:creationId xmlns:p14="http://schemas.microsoft.com/office/powerpoint/2010/main" val="4287468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29411-64FB-4449-C5A8-998D77DAC11D}"/>
              </a:ext>
            </a:extLst>
          </p:cNvPr>
          <p:cNvSpPr>
            <a:spLocks noGrp="1"/>
          </p:cNvSpPr>
          <p:nvPr>
            <p:ph type="ctrTitle"/>
          </p:nvPr>
        </p:nvSpPr>
        <p:spPr>
          <a:xfrm>
            <a:off x="954049" y="2311401"/>
            <a:ext cx="10363200" cy="1470025"/>
          </a:xfrm>
        </p:spPr>
        <p:txBody>
          <a:bodyPr/>
          <a:lstStyle/>
          <a:p>
            <a:r>
              <a:rPr lang="en-US" sz="7200"/>
              <a:t>Communication</a:t>
            </a:r>
          </a:p>
        </p:txBody>
      </p:sp>
    </p:spTree>
    <p:extLst>
      <p:ext uri="{BB962C8B-B14F-4D97-AF65-F5344CB8AC3E}">
        <p14:creationId xmlns:p14="http://schemas.microsoft.com/office/powerpoint/2010/main" val="4269076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3EBDE-228E-4869-6AFE-27AB696B284F}"/>
              </a:ext>
            </a:extLst>
          </p:cNvPr>
          <p:cNvSpPr>
            <a:spLocks noGrp="1"/>
          </p:cNvSpPr>
          <p:nvPr>
            <p:ph type="title"/>
          </p:nvPr>
        </p:nvSpPr>
        <p:spPr>
          <a:xfrm>
            <a:off x="2024742" y="365126"/>
            <a:ext cx="9327470" cy="935038"/>
          </a:xfrm>
        </p:spPr>
        <p:txBody>
          <a:bodyPr wrap="square" anchor="ctr">
            <a:normAutofit/>
          </a:bodyPr>
          <a:lstStyle/>
          <a:p>
            <a:r>
              <a:rPr lang="en-US" dirty="0"/>
              <a:t>Effective Intercultural Communication</a:t>
            </a:r>
          </a:p>
        </p:txBody>
      </p:sp>
      <p:sp>
        <p:nvSpPr>
          <p:cNvPr id="4" name="Content Placeholder 3">
            <a:extLst>
              <a:ext uri="{FF2B5EF4-FFF2-40B4-BE49-F238E27FC236}">
                <a16:creationId xmlns:a16="http://schemas.microsoft.com/office/drawing/2014/main" id="{EDA5BABC-B66A-9B6C-2710-B72EB68CFD23}"/>
              </a:ext>
            </a:extLst>
          </p:cNvPr>
          <p:cNvSpPr>
            <a:spLocks noGrp="1"/>
          </p:cNvSpPr>
          <p:nvPr>
            <p:ph sz="half" idx="2"/>
          </p:nvPr>
        </p:nvSpPr>
        <p:spPr>
          <a:xfrm>
            <a:off x="696913" y="2098963"/>
            <a:ext cx="5157787" cy="3684588"/>
          </a:xfrm>
        </p:spPr>
        <p:txBody>
          <a:bodyPr wrap="square" anchor="t">
            <a:normAutofit fontScale="92500"/>
          </a:bodyPr>
          <a:lstStyle/>
          <a:p>
            <a:pPr>
              <a:lnSpc>
                <a:spcPct val="100000"/>
              </a:lnSpc>
            </a:pPr>
            <a:r>
              <a:rPr lang="en-US" sz="2800" dirty="0"/>
              <a:t>How individuals from different cultural backgrounds adjust to improve communication (Shana)</a:t>
            </a:r>
          </a:p>
          <a:p>
            <a:pPr>
              <a:lnSpc>
                <a:spcPct val="100000"/>
              </a:lnSpc>
            </a:pPr>
            <a:r>
              <a:rPr lang="en-US" sz="2800" dirty="0"/>
              <a:t>Verbal and nonverbal interactions between individuals from diverse backgrounds</a:t>
            </a:r>
          </a:p>
          <a:p>
            <a:pPr>
              <a:lnSpc>
                <a:spcPct val="100000"/>
              </a:lnSpc>
            </a:pPr>
            <a:r>
              <a:rPr lang="en-US" sz="2800" dirty="0"/>
              <a:t>Reduces misunderstandings</a:t>
            </a:r>
          </a:p>
        </p:txBody>
      </p:sp>
      <p:sp>
        <p:nvSpPr>
          <p:cNvPr id="11" name="Slide Number Placeholder 4">
            <a:extLst>
              <a:ext uri="{FF2B5EF4-FFF2-40B4-BE49-F238E27FC236}">
                <a16:creationId xmlns:a16="http://schemas.microsoft.com/office/drawing/2014/main" id="{CE5FAA08-84DD-5881-1B00-E5AEFDFA80CA}"/>
              </a:ext>
            </a:extLst>
          </p:cNvPr>
          <p:cNvSpPr>
            <a:spLocks noGrp="1"/>
          </p:cNvSpPr>
          <p:nvPr>
            <p:ph type="sldNum" sz="quarter" idx="4294967295"/>
          </p:nvPr>
        </p:nvSpPr>
        <p:spPr>
          <a:xfrm>
            <a:off x="0" y="4705350"/>
            <a:ext cx="381000"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ctr" defTabSz="457200" rtl="0" fontAlgn="base">
              <a:spcBef>
                <a:spcPct val="0"/>
              </a:spcBef>
              <a:spcAft>
                <a:spcPct val="0"/>
              </a:spcAft>
              <a:defRPr sz="1200" kern="1200">
                <a:solidFill>
                  <a:schemeClr val="bg1"/>
                </a:solidFill>
                <a:latin typeface="Helvetica Neue"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a:spcAft>
                <a:spcPts val="800"/>
              </a:spcAft>
              <a:defRPr/>
            </a:pPr>
            <a:fld id="{DB2C22FD-BF24-8E48-84F2-4F9A0CFE9B24}" type="slidenum">
              <a:rPr lang="en-US" smtClean="0"/>
              <a:pPr>
                <a:spcAft>
                  <a:spcPts val="800"/>
                </a:spcAft>
                <a:defRPr/>
              </a:pPr>
              <a:t>29</a:t>
            </a:fld>
            <a:endParaRPr lang="en-US"/>
          </a:p>
        </p:txBody>
      </p:sp>
      <p:pic>
        <p:nvPicPr>
          <p:cNvPr id="7" name="Picture 6" descr="An illustration of people greeting eachother in different languages">
            <a:extLst>
              <a:ext uri="{FF2B5EF4-FFF2-40B4-BE49-F238E27FC236}">
                <a16:creationId xmlns:a16="http://schemas.microsoft.com/office/drawing/2014/main" id="{9DB03369-1009-4AF8-B5A7-F1CDD76411D3}"/>
              </a:ext>
            </a:extLst>
          </p:cNvPr>
          <p:cNvPicPr>
            <a:picLocks noChangeAspect="1"/>
          </p:cNvPicPr>
          <p:nvPr/>
        </p:nvPicPr>
        <p:blipFill>
          <a:blip r:embed="rId3"/>
          <a:stretch>
            <a:fillRect/>
          </a:stretch>
        </p:blipFill>
        <p:spPr>
          <a:xfrm>
            <a:off x="6511017" y="1757110"/>
            <a:ext cx="4405757" cy="3690432"/>
          </a:xfrm>
          <a:prstGeom prst="rect">
            <a:avLst/>
          </a:prstGeom>
        </p:spPr>
      </p:pic>
    </p:spTree>
    <p:extLst>
      <p:ext uri="{BB962C8B-B14F-4D97-AF65-F5344CB8AC3E}">
        <p14:creationId xmlns:p14="http://schemas.microsoft.com/office/powerpoint/2010/main" val="1109252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7BD3-0A7E-E231-CC4D-54CA40876F90}"/>
              </a:ext>
            </a:extLst>
          </p:cNvPr>
          <p:cNvSpPr>
            <a:spLocks noGrp="1"/>
          </p:cNvSpPr>
          <p:nvPr>
            <p:ph type="title"/>
          </p:nvPr>
        </p:nvSpPr>
        <p:spPr/>
        <p:txBody>
          <a:bodyPr/>
          <a:lstStyle/>
          <a:p>
            <a:pPr algn="l"/>
            <a:r>
              <a:rPr lang="en-US" b="1"/>
              <a:t>Workshop Overview</a:t>
            </a:r>
          </a:p>
        </p:txBody>
      </p:sp>
      <p:sp>
        <p:nvSpPr>
          <p:cNvPr id="3" name="Content Placeholder 2">
            <a:extLst>
              <a:ext uri="{FF2B5EF4-FFF2-40B4-BE49-F238E27FC236}">
                <a16:creationId xmlns:a16="http://schemas.microsoft.com/office/drawing/2014/main" id="{6DA8CF86-9F16-607F-999A-102B678269AD}"/>
              </a:ext>
            </a:extLst>
          </p:cNvPr>
          <p:cNvSpPr>
            <a:spLocks noGrp="1"/>
          </p:cNvSpPr>
          <p:nvPr>
            <p:ph sz="half" idx="1"/>
          </p:nvPr>
        </p:nvSpPr>
        <p:spPr>
          <a:xfrm>
            <a:off x="3812818" y="2311400"/>
            <a:ext cx="7580896" cy="3822020"/>
          </a:xfrm>
        </p:spPr>
        <p:txBody>
          <a:bodyPr/>
          <a:lstStyle/>
          <a:p>
            <a:pPr marL="0" indent="0">
              <a:lnSpc>
                <a:spcPct val="100000"/>
              </a:lnSpc>
              <a:buNone/>
            </a:pPr>
            <a:r>
              <a:rPr lang="en-US" sz="3200" dirty="0">
                <a:ea typeface="Calibri"/>
              </a:rPr>
              <a:t>Learn how to foster equity and empathy in special education dispute resolution by acknowledging and developing cultural competency, effective communication skills, and mental health awareness.</a:t>
            </a:r>
          </a:p>
        </p:txBody>
      </p:sp>
      <p:grpSp>
        <p:nvGrpSpPr>
          <p:cNvPr id="12" name="Group 11" descr="Hands different skin tones in a circle ">
            <a:extLst>
              <a:ext uri="{FF2B5EF4-FFF2-40B4-BE49-F238E27FC236}">
                <a16:creationId xmlns:a16="http://schemas.microsoft.com/office/drawing/2014/main" id="{3B5FE44D-23D4-1D1A-0641-D6EF3DCEA791}"/>
              </a:ext>
            </a:extLst>
          </p:cNvPr>
          <p:cNvGrpSpPr/>
          <p:nvPr/>
        </p:nvGrpSpPr>
        <p:grpSpPr>
          <a:xfrm>
            <a:off x="632433" y="2311400"/>
            <a:ext cx="2709332" cy="2548467"/>
            <a:chOff x="787400" y="1727200"/>
            <a:chExt cx="1473199" cy="1384299"/>
          </a:xfrm>
        </p:grpSpPr>
        <p:sp>
          <p:nvSpPr>
            <p:cNvPr id="7" name="Freeform 6">
              <a:extLst>
                <a:ext uri="{FF2B5EF4-FFF2-40B4-BE49-F238E27FC236}">
                  <a16:creationId xmlns:a16="http://schemas.microsoft.com/office/drawing/2014/main" id="{3C3A8CAB-EAB5-3C81-24A4-A6610E3F5062}"/>
                </a:ext>
              </a:extLst>
            </p:cNvPr>
            <p:cNvSpPr/>
            <p:nvPr/>
          </p:nvSpPr>
          <p:spPr>
            <a:xfrm>
              <a:off x="1305282" y="2484437"/>
              <a:ext cx="457438" cy="627062"/>
            </a:xfrm>
            <a:custGeom>
              <a:avLst/>
              <a:gdLst>
                <a:gd name="connsiteX0" fmla="*/ 453668 w 457438"/>
                <a:gd name="connsiteY0" fmla="*/ 146050 h 627062"/>
                <a:gd name="connsiteX1" fmla="*/ 440968 w 457438"/>
                <a:gd name="connsiteY1" fmla="*/ 103188 h 627062"/>
                <a:gd name="connsiteX2" fmla="*/ 398105 w 457438"/>
                <a:gd name="connsiteY2" fmla="*/ 115888 h 627062"/>
                <a:gd name="connsiteX3" fmla="*/ 334605 w 457438"/>
                <a:gd name="connsiteY3" fmla="*/ 228600 h 627062"/>
                <a:gd name="connsiteX4" fmla="*/ 377468 w 457438"/>
                <a:gd name="connsiteY4" fmla="*/ 58738 h 627062"/>
                <a:gd name="connsiteX5" fmla="*/ 353655 w 457438"/>
                <a:gd name="connsiteY5" fmla="*/ 20638 h 627062"/>
                <a:gd name="connsiteX6" fmla="*/ 315555 w 457438"/>
                <a:gd name="connsiteY6" fmla="*/ 44450 h 627062"/>
                <a:gd name="connsiteX7" fmla="*/ 279043 w 457438"/>
                <a:gd name="connsiteY7" fmla="*/ 190500 h 627062"/>
                <a:gd name="connsiteX8" fmla="*/ 279043 w 457438"/>
                <a:gd name="connsiteY8" fmla="*/ 31750 h 627062"/>
                <a:gd name="connsiteX9" fmla="*/ 247293 w 457438"/>
                <a:gd name="connsiteY9" fmla="*/ 0 h 627062"/>
                <a:gd name="connsiteX10" fmla="*/ 215543 w 457438"/>
                <a:gd name="connsiteY10" fmla="*/ 31750 h 627062"/>
                <a:gd name="connsiteX11" fmla="*/ 215543 w 457438"/>
                <a:gd name="connsiteY11" fmla="*/ 201613 h 627062"/>
                <a:gd name="connsiteX12" fmla="*/ 179030 w 457438"/>
                <a:gd name="connsiteY12" fmla="*/ 44450 h 627062"/>
                <a:gd name="connsiteX13" fmla="*/ 140930 w 457438"/>
                <a:gd name="connsiteY13" fmla="*/ 20638 h 627062"/>
                <a:gd name="connsiteX14" fmla="*/ 117118 w 457438"/>
                <a:gd name="connsiteY14" fmla="*/ 58738 h 627062"/>
                <a:gd name="connsiteX15" fmla="*/ 161568 w 457438"/>
                <a:gd name="connsiteY15" fmla="*/ 247650 h 627062"/>
                <a:gd name="connsiteX16" fmla="*/ 150455 w 457438"/>
                <a:gd name="connsiteY16" fmla="*/ 311150 h 627062"/>
                <a:gd name="connsiteX17" fmla="*/ 148868 w 457438"/>
                <a:gd name="connsiteY17" fmla="*/ 309563 h 627062"/>
                <a:gd name="connsiteX18" fmla="*/ 37743 w 457438"/>
                <a:gd name="connsiteY18" fmla="*/ 220663 h 627062"/>
                <a:gd name="connsiteX19" fmla="*/ 1230 w 457438"/>
                <a:gd name="connsiteY19" fmla="*/ 241300 h 627062"/>
                <a:gd name="connsiteX20" fmla="*/ 21868 w 457438"/>
                <a:gd name="connsiteY20" fmla="*/ 277813 h 627062"/>
                <a:gd name="connsiteX21" fmla="*/ 82193 w 457438"/>
                <a:gd name="connsiteY21" fmla="*/ 344488 h 627062"/>
                <a:gd name="connsiteX22" fmla="*/ 186968 w 457438"/>
                <a:gd name="connsiteY22" fmla="*/ 457200 h 627062"/>
                <a:gd name="connsiteX23" fmla="*/ 186968 w 457438"/>
                <a:gd name="connsiteY23" fmla="*/ 627063 h 627062"/>
                <a:gd name="connsiteX24" fmla="*/ 326668 w 457438"/>
                <a:gd name="connsiteY24" fmla="*/ 627063 h 627062"/>
                <a:gd name="connsiteX25" fmla="*/ 326668 w 457438"/>
                <a:gd name="connsiteY25" fmla="*/ 447675 h 627062"/>
                <a:gd name="connsiteX26" fmla="*/ 386993 w 457438"/>
                <a:gd name="connsiteY26" fmla="*/ 265113 h 627062"/>
                <a:gd name="connsiteX27" fmla="*/ 453668 w 457438"/>
                <a:gd name="connsiteY27" fmla="*/ 146050 h 6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7438" h="627062">
                  <a:moveTo>
                    <a:pt x="453668" y="146050"/>
                  </a:moveTo>
                  <a:cubicBezTo>
                    <a:pt x="461605" y="130175"/>
                    <a:pt x="456843" y="111125"/>
                    <a:pt x="440968" y="103188"/>
                  </a:cubicBezTo>
                  <a:cubicBezTo>
                    <a:pt x="425093" y="95250"/>
                    <a:pt x="406043" y="100013"/>
                    <a:pt x="398105" y="115888"/>
                  </a:cubicBezTo>
                  <a:lnTo>
                    <a:pt x="334605" y="228600"/>
                  </a:lnTo>
                  <a:lnTo>
                    <a:pt x="377468" y="58738"/>
                  </a:lnTo>
                  <a:cubicBezTo>
                    <a:pt x="382230" y="41275"/>
                    <a:pt x="371118" y="23813"/>
                    <a:pt x="353655" y="20638"/>
                  </a:cubicBezTo>
                  <a:cubicBezTo>
                    <a:pt x="336193" y="15875"/>
                    <a:pt x="318730" y="26988"/>
                    <a:pt x="315555" y="44450"/>
                  </a:cubicBezTo>
                  <a:lnTo>
                    <a:pt x="279043" y="190500"/>
                  </a:lnTo>
                  <a:lnTo>
                    <a:pt x="279043" y="31750"/>
                  </a:lnTo>
                  <a:cubicBezTo>
                    <a:pt x="279043" y="14288"/>
                    <a:pt x="264755" y="0"/>
                    <a:pt x="247293" y="0"/>
                  </a:cubicBezTo>
                  <a:cubicBezTo>
                    <a:pt x="229830" y="0"/>
                    <a:pt x="215543" y="14288"/>
                    <a:pt x="215543" y="31750"/>
                  </a:cubicBezTo>
                  <a:lnTo>
                    <a:pt x="215543" y="201613"/>
                  </a:lnTo>
                  <a:lnTo>
                    <a:pt x="179030" y="44450"/>
                  </a:lnTo>
                  <a:cubicBezTo>
                    <a:pt x="175855" y="26988"/>
                    <a:pt x="158393" y="17463"/>
                    <a:pt x="140930" y="20638"/>
                  </a:cubicBezTo>
                  <a:cubicBezTo>
                    <a:pt x="123468" y="23813"/>
                    <a:pt x="113943" y="41275"/>
                    <a:pt x="117118" y="58738"/>
                  </a:cubicBezTo>
                  <a:lnTo>
                    <a:pt x="161568" y="247650"/>
                  </a:lnTo>
                  <a:cubicBezTo>
                    <a:pt x="159980" y="269875"/>
                    <a:pt x="155218" y="292100"/>
                    <a:pt x="150455" y="311150"/>
                  </a:cubicBezTo>
                  <a:cubicBezTo>
                    <a:pt x="150455" y="311150"/>
                    <a:pt x="150455" y="309563"/>
                    <a:pt x="148868" y="309563"/>
                  </a:cubicBezTo>
                  <a:cubicBezTo>
                    <a:pt x="121880" y="268288"/>
                    <a:pt x="79018" y="231775"/>
                    <a:pt x="37743" y="220663"/>
                  </a:cubicBezTo>
                  <a:cubicBezTo>
                    <a:pt x="21868" y="215900"/>
                    <a:pt x="5993" y="225425"/>
                    <a:pt x="1230" y="241300"/>
                  </a:cubicBezTo>
                  <a:cubicBezTo>
                    <a:pt x="-3532" y="257175"/>
                    <a:pt x="5993" y="273050"/>
                    <a:pt x="21868" y="277813"/>
                  </a:cubicBezTo>
                  <a:cubicBezTo>
                    <a:pt x="42505" y="282575"/>
                    <a:pt x="61555" y="312738"/>
                    <a:pt x="82193" y="344488"/>
                  </a:cubicBezTo>
                  <a:cubicBezTo>
                    <a:pt x="107593" y="384175"/>
                    <a:pt x="139343" y="430212"/>
                    <a:pt x="186968" y="457200"/>
                  </a:cubicBezTo>
                  <a:lnTo>
                    <a:pt x="186968" y="627063"/>
                  </a:lnTo>
                  <a:lnTo>
                    <a:pt x="326668" y="627063"/>
                  </a:lnTo>
                  <a:lnTo>
                    <a:pt x="326668" y="447675"/>
                  </a:lnTo>
                  <a:cubicBezTo>
                    <a:pt x="379055" y="420688"/>
                    <a:pt x="385405" y="307975"/>
                    <a:pt x="386993" y="265113"/>
                  </a:cubicBezTo>
                  <a:lnTo>
                    <a:pt x="453668" y="146050"/>
                  </a:lnTo>
                  <a:close/>
                </a:path>
              </a:pathLst>
            </a:custGeom>
            <a:solidFill>
              <a:srgbClr val="F0D6BA"/>
            </a:solidFill>
            <a:ln w="15875" cap="flat">
              <a:noFill/>
              <a:prstDash val="solid"/>
              <a:miter/>
            </a:ln>
          </p:spPr>
          <p:txBody>
            <a:bodyPr rtlCol="0" anchor="ctr"/>
            <a:lstStyle/>
            <a:p>
              <a:endParaRPr lang="en-US" sz="2400"/>
            </a:p>
          </p:txBody>
        </p:sp>
        <p:sp>
          <p:nvSpPr>
            <p:cNvPr id="8" name="Freeform 7">
              <a:extLst>
                <a:ext uri="{FF2B5EF4-FFF2-40B4-BE49-F238E27FC236}">
                  <a16:creationId xmlns:a16="http://schemas.microsoft.com/office/drawing/2014/main" id="{1DFB9245-79C5-6E45-03CB-BE9A179EC6BD}"/>
                </a:ext>
              </a:extLst>
            </p:cNvPr>
            <p:cNvSpPr/>
            <p:nvPr/>
          </p:nvSpPr>
          <p:spPr>
            <a:xfrm>
              <a:off x="787400" y="2290154"/>
              <a:ext cx="612409" cy="470508"/>
            </a:xfrm>
            <a:custGeom>
              <a:avLst/>
              <a:gdLst>
                <a:gd name="connsiteX0" fmla="*/ 411163 w 612409"/>
                <a:gd name="connsiteY0" fmla="*/ 353033 h 470508"/>
                <a:gd name="connsiteX1" fmla="*/ 549275 w 612409"/>
                <a:gd name="connsiteY1" fmla="*/ 354621 h 470508"/>
                <a:gd name="connsiteX2" fmla="*/ 549275 w 612409"/>
                <a:gd name="connsiteY2" fmla="*/ 354621 h 470508"/>
                <a:gd name="connsiteX3" fmla="*/ 581025 w 612409"/>
                <a:gd name="connsiteY3" fmla="*/ 322871 h 470508"/>
                <a:gd name="connsiteX4" fmla="*/ 549275 w 612409"/>
                <a:gd name="connsiteY4" fmla="*/ 291121 h 470508"/>
                <a:gd name="connsiteX5" fmla="*/ 420688 w 612409"/>
                <a:gd name="connsiteY5" fmla="*/ 289533 h 470508"/>
                <a:gd name="connsiteX6" fmla="*/ 588963 w 612409"/>
                <a:gd name="connsiteY6" fmla="*/ 246671 h 470508"/>
                <a:gd name="connsiteX7" fmla="*/ 611188 w 612409"/>
                <a:gd name="connsiteY7" fmla="*/ 208571 h 470508"/>
                <a:gd name="connsiteX8" fmla="*/ 573088 w 612409"/>
                <a:gd name="connsiteY8" fmla="*/ 186346 h 470508"/>
                <a:gd name="connsiteX9" fmla="*/ 427038 w 612409"/>
                <a:gd name="connsiteY9" fmla="*/ 224446 h 470508"/>
                <a:gd name="connsiteX10" fmla="*/ 566738 w 612409"/>
                <a:gd name="connsiteY10" fmla="*/ 148246 h 470508"/>
                <a:gd name="connsiteX11" fmla="*/ 579438 w 612409"/>
                <a:gd name="connsiteY11" fmla="*/ 105383 h 470508"/>
                <a:gd name="connsiteX12" fmla="*/ 536575 w 612409"/>
                <a:gd name="connsiteY12" fmla="*/ 92683 h 470508"/>
                <a:gd name="connsiteX13" fmla="*/ 387350 w 612409"/>
                <a:gd name="connsiteY13" fmla="*/ 172058 h 470508"/>
                <a:gd name="connsiteX14" fmla="*/ 508000 w 612409"/>
                <a:gd name="connsiteY14" fmla="*/ 65696 h 470508"/>
                <a:gd name="connsiteX15" fmla="*/ 511175 w 612409"/>
                <a:gd name="connsiteY15" fmla="*/ 21246 h 470508"/>
                <a:gd name="connsiteX16" fmla="*/ 466725 w 612409"/>
                <a:gd name="connsiteY16" fmla="*/ 18071 h 470508"/>
                <a:gd name="connsiteX17" fmla="*/ 320675 w 612409"/>
                <a:gd name="connsiteY17" fmla="*/ 145071 h 470508"/>
                <a:gd name="connsiteX18" fmla="*/ 258763 w 612409"/>
                <a:gd name="connsiteY18" fmla="*/ 164121 h 470508"/>
                <a:gd name="connsiteX19" fmla="*/ 260350 w 612409"/>
                <a:gd name="connsiteY19" fmla="*/ 162533 h 470508"/>
                <a:gd name="connsiteX20" fmla="*/ 285750 w 612409"/>
                <a:gd name="connsiteY20" fmla="*/ 22833 h 470508"/>
                <a:gd name="connsiteX21" fmla="*/ 249237 w 612409"/>
                <a:gd name="connsiteY21" fmla="*/ 608 h 470508"/>
                <a:gd name="connsiteX22" fmla="*/ 227013 w 612409"/>
                <a:gd name="connsiteY22" fmla="*/ 37121 h 470508"/>
                <a:gd name="connsiteX23" fmla="*/ 198438 w 612409"/>
                <a:gd name="connsiteY23" fmla="*/ 121258 h 470508"/>
                <a:gd name="connsiteX24" fmla="*/ 149225 w 612409"/>
                <a:gd name="connsiteY24" fmla="*/ 267308 h 470508"/>
                <a:gd name="connsiteX25" fmla="*/ 0 w 612409"/>
                <a:gd name="connsiteY25" fmla="*/ 348271 h 470508"/>
                <a:gd name="connsiteX26" fmla="*/ 66675 w 612409"/>
                <a:gd name="connsiteY26" fmla="*/ 470508 h 470508"/>
                <a:gd name="connsiteX27" fmla="*/ 223838 w 612409"/>
                <a:gd name="connsiteY27" fmla="*/ 386371 h 470508"/>
                <a:gd name="connsiteX28" fmla="*/ 411163 w 612409"/>
                <a:gd name="connsiteY28" fmla="*/ 353033 h 47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2409" h="470508">
                  <a:moveTo>
                    <a:pt x="411163" y="353033"/>
                  </a:moveTo>
                  <a:lnTo>
                    <a:pt x="549275" y="354621"/>
                  </a:lnTo>
                  <a:cubicBezTo>
                    <a:pt x="549275" y="354621"/>
                    <a:pt x="549275" y="354621"/>
                    <a:pt x="549275" y="354621"/>
                  </a:cubicBezTo>
                  <a:cubicBezTo>
                    <a:pt x="566738" y="354621"/>
                    <a:pt x="581025" y="340333"/>
                    <a:pt x="581025" y="322871"/>
                  </a:cubicBezTo>
                  <a:cubicBezTo>
                    <a:pt x="581025" y="305408"/>
                    <a:pt x="566738" y="291121"/>
                    <a:pt x="549275" y="291121"/>
                  </a:cubicBezTo>
                  <a:lnTo>
                    <a:pt x="420688" y="289533"/>
                  </a:lnTo>
                  <a:lnTo>
                    <a:pt x="588963" y="246671"/>
                  </a:lnTo>
                  <a:cubicBezTo>
                    <a:pt x="606425" y="241908"/>
                    <a:pt x="615950" y="224446"/>
                    <a:pt x="611188" y="208571"/>
                  </a:cubicBezTo>
                  <a:cubicBezTo>
                    <a:pt x="606425" y="191108"/>
                    <a:pt x="588963" y="181583"/>
                    <a:pt x="573088" y="186346"/>
                  </a:cubicBezTo>
                  <a:lnTo>
                    <a:pt x="427038" y="224446"/>
                  </a:lnTo>
                  <a:lnTo>
                    <a:pt x="566738" y="148246"/>
                  </a:lnTo>
                  <a:cubicBezTo>
                    <a:pt x="582613" y="140308"/>
                    <a:pt x="587375" y="121258"/>
                    <a:pt x="579438" y="105383"/>
                  </a:cubicBezTo>
                  <a:cubicBezTo>
                    <a:pt x="571500" y="89508"/>
                    <a:pt x="552450" y="84746"/>
                    <a:pt x="536575" y="92683"/>
                  </a:cubicBezTo>
                  <a:lnTo>
                    <a:pt x="387350" y="172058"/>
                  </a:lnTo>
                  <a:lnTo>
                    <a:pt x="508000" y="65696"/>
                  </a:lnTo>
                  <a:cubicBezTo>
                    <a:pt x="520700" y="54583"/>
                    <a:pt x="522288" y="33946"/>
                    <a:pt x="511175" y="21246"/>
                  </a:cubicBezTo>
                  <a:cubicBezTo>
                    <a:pt x="500062" y="8546"/>
                    <a:pt x="479425" y="6958"/>
                    <a:pt x="466725" y="18071"/>
                  </a:cubicBezTo>
                  <a:lnTo>
                    <a:pt x="320675" y="145071"/>
                  </a:lnTo>
                  <a:cubicBezTo>
                    <a:pt x="300038" y="154596"/>
                    <a:pt x="279400" y="160946"/>
                    <a:pt x="258763" y="164121"/>
                  </a:cubicBezTo>
                  <a:cubicBezTo>
                    <a:pt x="258763" y="164121"/>
                    <a:pt x="258763" y="162533"/>
                    <a:pt x="260350" y="162533"/>
                  </a:cubicBezTo>
                  <a:cubicBezTo>
                    <a:pt x="284163" y="118083"/>
                    <a:pt x="295275" y="64108"/>
                    <a:pt x="285750" y="22833"/>
                  </a:cubicBezTo>
                  <a:cubicBezTo>
                    <a:pt x="282575" y="6958"/>
                    <a:pt x="265113" y="-2567"/>
                    <a:pt x="249237" y="608"/>
                  </a:cubicBezTo>
                  <a:cubicBezTo>
                    <a:pt x="233362" y="3783"/>
                    <a:pt x="223838" y="21246"/>
                    <a:pt x="227013" y="37121"/>
                  </a:cubicBezTo>
                  <a:cubicBezTo>
                    <a:pt x="231775" y="57758"/>
                    <a:pt x="215900" y="87921"/>
                    <a:pt x="198438" y="121258"/>
                  </a:cubicBezTo>
                  <a:cubicBezTo>
                    <a:pt x="176213" y="162533"/>
                    <a:pt x="150813" y="211746"/>
                    <a:pt x="149225" y="267308"/>
                  </a:cubicBezTo>
                  <a:lnTo>
                    <a:pt x="0" y="348271"/>
                  </a:lnTo>
                  <a:lnTo>
                    <a:pt x="66675" y="470508"/>
                  </a:lnTo>
                  <a:lnTo>
                    <a:pt x="223838" y="386371"/>
                  </a:lnTo>
                  <a:cubicBezTo>
                    <a:pt x="271463" y="419708"/>
                    <a:pt x="373063" y="372083"/>
                    <a:pt x="411163" y="353033"/>
                  </a:cubicBezTo>
                  <a:close/>
                </a:path>
              </a:pathLst>
            </a:custGeom>
            <a:solidFill>
              <a:srgbClr val="654524"/>
            </a:solidFill>
            <a:ln w="15875" cap="flat">
              <a:noFill/>
              <a:prstDash val="solid"/>
              <a:miter/>
            </a:ln>
          </p:spPr>
          <p:txBody>
            <a:bodyPr rtlCol="0" anchor="ctr"/>
            <a:lstStyle/>
            <a:p>
              <a:endParaRPr lang="en-US" sz="2400"/>
            </a:p>
          </p:txBody>
        </p:sp>
        <p:sp>
          <p:nvSpPr>
            <p:cNvPr id="9" name="Freeform 8">
              <a:extLst>
                <a:ext uri="{FF2B5EF4-FFF2-40B4-BE49-F238E27FC236}">
                  <a16:creationId xmlns:a16="http://schemas.microsoft.com/office/drawing/2014/main" id="{5302EA52-721B-22ED-37FF-57E93A8400A9}"/>
                </a:ext>
              </a:extLst>
            </p:cNvPr>
            <p:cNvSpPr/>
            <p:nvPr/>
          </p:nvSpPr>
          <p:spPr>
            <a:xfrm>
              <a:off x="1017587" y="1727200"/>
              <a:ext cx="556307" cy="557212"/>
            </a:xfrm>
            <a:custGeom>
              <a:avLst/>
              <a:gdLst>
                <a:gd name="connsiteX0" fmla="*/ 198438 w 556307"/>
                <a:gd name="connsiteY0" fmla="*/ 398463 h 557212"/>
                <a:gd name="connsiteX1" fmla="*/ 231775 w 556307"/>
                <a:gd name="connsiteY1" fmla="*/ 531813 h 557212"/>
                <a:gd name="connsiteX2" fmla="*/ 261937 w 556307"/>
                <a:gd name="connsiteY2" fmla="*/ 555625 h 557212"/>
                <a:gd name="connsiteX3" fmla="*/ 269875 w 556307"/>
                <a:gd name="connsiteY3" fmla="*/ 554038 h 557212"/>
                <a:gd name="connsiteX4" fmla="*/ 293687 w 556307"/>
                <a:gd name="connsiteY4" fmla="*/ 515938 h 557212"/>
                <a:gd name="connsiteX5" fmla="*/ 263525 w 556307"/>
                <a:gd name="connsiteY5" fmla="*/ 390525 h 557212"/>
                <a:gd name="connsiteX6" fmla="*/ 347663 w 556307"/>
                <a:gd name="connsiteY6" fmla="*/ 541338 h 557212"/>
                <a:gd name="connsiteX7" fmla="*/ 376237 w 556307"/>
                <a:gd name="connsiteY7" fmla="*/ 557213 h 557212"/>
                <a:gd name="connsiteX8" fmla="*/ 392112 w 556307"/>
                <a:gd name="connsiteY8" fmla="*/ 552450 h 557212"/>
                <a:gd name="connsiteX9" fmla="*/ 404812 w 556307"/>
                <a:gd name="connsiteY9" fmla="*/ 509588 h 557212"/>
                <a:gd name="connsiteX10" fmla="*/ 331788 w 556307"/>
                <a:gd name="connsiteY10" fmla="*/ 377825 h 557212"/>
                <a:gd name="connsiteX11" fmla="*/ 439737 w 556307"/>
                <a:gd name="connsiteY11" fmla="*/ 493713 h 557212"/>
                <a:gd name="connsiteX12" fmla="*/ 463550 w 556307"/>
                <a:gd name="connsiteY12" fmla="*/ 503237 h 557212"/>
                <a:gd name="connsiteX13" fmla="*/ 485775 w 556307"/>
                <a:gd name="connsiteY13" fmla="*/ 495300 h 557212"/>
                <a:gd name="connsiteX14" fmla="*/ 487362 w 556307"/>
                <a:gd name="connsiteY14" fmla="*/ 450850 h 557212"/>
                <a:gd name="connsiteX15" fmla="*/ 371475 w 556307"/>
                <a:gd name="connsiteY15" fmla="*/ 327025 h 557212"/>
                <a:gd name="connsiteX16" fmla="*/ 506413 w 556307"/>
                <a:gd name="connsiteY16" fmla="*/ 417513 h 557212"/>
                <a:gd name="connsiteX17" fmla="*/ 523875 w 556307"/>
                <a:gd name="connsiteY17" fmla="*/ 422275 h 557212"/>
                <a:gd name="connsiteX18" fmla="*/ 550863 w 556307"/>
                <a:gd name="connsiteY18" fmla="*/ 407988 h 557212"/>
                <a:gd name="connsiteX19" fmla="*/ 542925 w 556307"/>
                <a:gd name="connsiteY19" fmla="*/ 363538 h 557212"/>
                <a:gd name="connsiteX20" fmla="*/ 381000 w 556307"/>
                <a:gd name="connsiteY20" fmla="*/ 255588 h 557212"/>
                <a:gd name="connsiteX21" fmla="*/ 346075 w 556307"/>
                <a:gd name="connsiteY21" fmla="*/ 201613 h 557212"/>
                <a:gd name="connsiteX22" fmla="*/ 347663 w 556307"/>
                <a:gd name="connsiteY22" fmla="*/ 201613 h 557212"/>
                <a:gd name="connsiteX23" fmla="*/ 488950 w 556307"/>
                <a:gd name="connsiteY23" fmla="*/ 190500 h 557212"/>
                <a:gd name="connsiteX24" fmla="*/ 500062 w 556307"/>
                <a:gd name="connsiteY24" fmla="*/ 150813 h 557212"/>
                <a:gd name="connsiteX25" fmla="*/ 460375 w 556307"/>
                <a:gd name="connsiteY25" fmla="*/ 139700 h 557212"/>
                <a:gd name="connsiteX26" fmla="*/ 371475 w 556307"/>
                <a:gd name="connsiteY26" fmla="*/ 133350 h 557212"/>
                <a:gd name="connsiteX27" fmla="*/ 217487 w 556307"/>
                <a:gd name="connsiteY27" fmla="*/ 123825 h 557212"/>
                <a:gd name="connsiteX28" fmla="*/ 101600 w 556307"/>
                <a:gd name="connsiteY28" fmla="*/ 0 h 557212"/>
                <a:gd name="connsiteX29" fmla="*/ 0 w 556307"/>
                <a:gd name="connsiteY29" fmla="*/ 95250 h 557212"/>
                <a:gd name="connsiteX30" fmla="*/ 122237 w 556307"/>
                <a:gd name="connsiteY30" fmla="*/ 225425 h 557212"/>
                <a:gd name="connsiteX31" fmla="*/ 198438 w 556307"/>
                <a:gd name="connsiteY31" fmla="*/ 398463 h 5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307" h="557212">
                  <a:moveTo>
                    <a:pt x="198438" y="398463"/>
                  </a:moveTo>
                  <a:lnTo>
                    <a:pt x="231775" y="531813"/>
                  </a:lnTo>
                  <a:cubicBezTo>
                    <a:pt x="234950" y="546100"/>
                    <a:pt x="247650" y="555625"/>
                    <a:pt x="261937" y="555625"/>
                  </a:cubicBezTo>
                  <a:cubicBezTo>
                    <a:pt x="265112" y="555625"/>
                    <a:pt x="266700" y="555625"/>
                    <a:pt x="269875" y="554038"/>
                  </a:cubicBezTo>
                  <a:cubicBezTo>
                    <a:pt x="287338" y="549275"/>
                    <a:pt x="296862" y="533400"/>
                    <a:pt x="293687" y="515938"/>
                  </a:cubicBezTo>
                  <a:lnTo>
                    <a:pt x="263525" y="390525"/>
                  </a:lnTo>
                  <a:lnTo>
                    <a:pt x="347663" y="541338"/>
                  </a:lnTo>
                  <a:cubicBezTo>
                    <a:pt x="354013" y="552450"/>
                    <a:pt x="363538" y="557213"/>
                    <a:pt x="376237" y="557213"/>
                  </a:cubicBezTo>
                  <a:cubicBezTo>
                    <a:pt x="381000" y="557213"/>
                    <a:pt x="387350" y="555625"/>
                    <a:pt x="392112" y="552450"/>
                  </a:cubicBezTo>
                  <a:cubicBezTo>
                    <a:pt x="407987" y="544513"/>
                    <a:pt x="412750" y="523875"/>
                    <a:pt x="404812" y="509588"/>
                  </a:cubicBezTo>
                  <a:lnTo>
                    <a:pt x="331788" y="377825"/>
                  </a:lnTo>
                  <a:lnTo>
                    <a:pt x="439737" y="493713"/>
                  </a:lnTo>
                  <a:cubicBezTo>
                    <a:pt x="446088" y="500063"/>
                    <a:pt x="454025" y="503237"/>
                    <a:pt x="463550" y="503237"/>
                  </a:cubicBezTo>
                  <a:cubicBezTo>
                    <a:pt x="471487" y="503237"/>
                    <a:pt x="479425" y="500063"/>
                    <a:pt x="485775" y="495300"/>
                  </a:cubicBezTo>
                  <a:cubicBezTo>
                    <a:pt x="498475" y="482600"/>
                    <a:pt x="498475" y="463550"/>
                    <a:pt x="487362" y="450850"/>
                  </a:cubicBezTo>
                  <a:lnTo>
                    <a:pt x="371475" y="327025"/>
                  </a:lnTo>
                  <a:lnTo>
                    <a:pt x="506413" y="417513"/>
                  </a:lnTo>
                  <a:cubicBezTo>
                    <a:pt x="511175" y="420688"/>
                    <a:pt x="517525" y="422275"/>
                    <a:pt x="523875" y="422275"/>
                  </a:cubicBezTo>
                  <a:cubicBezTo>
                    <a:pt x="533400" y="422275"/>
                    <a:pt x="544513" y="417513"/>
                    <a:pt x="550863" y="407988"/>
                  </a:cubicBezTo>
                  <a:cubicBezTo>
                    <a:pt x="560388" y="393700"/>
                    <a:pt x="557213" y="373063"/>
                    <a:pt x="542925" y="363538"/>
                  </a:cubicBezTo>
                  <a:lnTo>
                    <a:pt x="381000" y="255588"/>
                  </a:lnTo>
                  <a:cubicBezTo>
                    <a:pt x="366713" y="238125"/>
                    <a:pt x="355600" y="219075"/>
                    <a:pt x="346075" y="201613"/>
                  </a:cubicBezTo>
                  <a:cubicBezTo>
                    <a:pt x="346075" y="201613"/>
                    <a:pt x="347663" y="201613"/>
                    <a:pt x="347663" y="201613"/>
                  </a:cubicBezTo>
                  <a:cubicBezTo>
                    <a:pt x="395288" y="212725"/>
                    <a:pt x="450850" y="211138"/>
                    <a:pt x="488950" y="190500"/>
                  </a:cubicBezTo>
                  <a:cubicBezTo>
                    <a:pt x="503237" y="182563"/>
                    <a:pt x="508000" y="165100"/>
                    <a:pt x="500062" y="150813"/>
                  </a:cubicBezTo>
                  <a:cubicBezTo>
                    <a:pt x="492125" y="136525"/>
                    <a:pt x="474663" y="131763"/>
                    <a:pt x="460375" y="139700"/>
                  </a:cubicBezTo>
                  <a:cubicBezTo>
                    <a:pt x="442913" y="149225"/>
                    <a:pt x="407987" y="141288"/>
                    <a:pt x="371475" y="133350"/>
                  </a:cubicBezTo>
                  <a:cubicBezTo>
                    <a:pt x="325437" y="122238"/>
                    <a:pt x="271463" y="109538"/>
                    <a:pt x="217487" y="123825"/>
                  </a:cubicBezTo>
                  <a:lnTo>
                    <a:pt x="101600" y="0"/>
                  </a:lnTo>
                  <a:lnTo>
                    <a:pt x="0" y="95250"/>
                  </a:lnTo>
                  <a:lnTo>
                    <a:pt x="122237" y="225425"/>
                  </a:lnTo>
                  <a:cubicBezTo>
                    <a:pt x="96838" y="280988"/>
                    <a:pt x="168275" y="368300"/>
                    <a:pt x="198438" y="398463"/>
                  </a:cubicBezTo>
                  <a:close/>
                </a:path>
              </a:pathLst>
            </a:custGeom>
            <a:solidFill>
              <a:srgbClr val="E09A4D"/>
            </a:solidFill>
            <a:ln w="15875" cap="flat">
              <a:noFill/>
              <a:prstDash val="solid"/>
              <a:miter/>
            </a:ln>
          </p:spPr>
          <p:txBody>
            <a:bodyPr rtlCol="0" anchor="ctr"/>
            <a:lstStyle/>
            <a:p>
              <a:endParaRPr lang="en-US" sz="2400"/>
            </a:p>
          </p:txBody>
        </p:sp>
        <p:sp>
          <p:nvSpPr>
            <p:cNvPr id="10" name="Freeform 9">
              <a:extLst>
                <a:ext uri="{FF2B5EF4-FFF2-40B4-BE49-F238E27FC236}">
                  <a16:creationId xmlns:a16="http://schemas.microsoft.com/office/drawing/2014/main" id="{4EB7C41D-956A-19D6-96B1-97651F1DEC07}"/>
                </a:ext>
              </a:extLst>
            </p:cNvPr>
            <p:cNvSpPr/>
            <p:nvPr/>
          </p:nvSpPr>
          <p:spPr>
            <a:xfrm>
              <a:off x="1709055" y="2280641"/>
              <a:ext cx="551544" cy="564158"/>
            </a:xfrm>
            <a:custGeom>
              <a:avLst/>
              <a:gdLst>
                <a:gd name="connsiteX0" fmla="*/ 551545 w 551544"/>
                <a:gd name="connsiteY0" fmla="*/ 468908 h 564158"/>
                <a:gd name="connsiteX1" fmla="*/ 430895 w 551544"/>
                <a:gd name="connsiteY1" fmla="*/ 337146 h 564158"/>
                <a:gd name="connsiteX2" fmla="*/ 351520 w 551544"/>
                <a:gd name="connsiteY2" fmla="*/ 162521 h 564158"/>
                <a:gd name="connsiteX3" fmla="*/ 319770 w 551544"/>
                <a:gd name="connsiteY3" fmla="*/ 29171 h 564158"/>
                <a:gd name="connsiteX4" fmla="*/ 281670 w 551544"/>
                <a:gd name="connsiteY4" fmla="*/ 5358 h 564158"/>
                <a:gd name="connsiteX5" fmla="*/ 257857 w 551544"/>
                <a:gd name="connsiteY5" fmla="*/ 43458 h 564158"/>
                <a:gd name="connsiteX6" fmla="*/ 288020 w 551544"/>
                <a:gd name="connsiteY6" fmla="*/ 168871 h 564158"/>
                <a:gd name="connsiteX7" fmla="*/ 203882 w 551544"/>
                <a:gd name="connsiteY7" fmla="*/ 16471 h 564158"/>
                <a:gd name="connsiteX8" fmla="*/ 161020 w 551544"/>
                <a:gd name="connsiteY8" fmla="*/ 3771 h 564158"/>
                <a:gd name="connsiteX9" fmla="*/ 148320 w 551544"/>
                <a:gd name="connsiteY9" fmla="*/ 46633 h 564158"/>
                <a:gd name="connsiteX10" fmla="*/ 221345 w 551544"/>
                <a:gd name="connsiteY10" fmla="*/ 179983 h 564158"/>
                <a:gd name="connsiteX11" fmla="*/ 113395 w 551544"/>
                <a:gd name="connsiteY11" fmla="*/ 64096 h 564158"/>
                <a:gd name="connsiteX12" fmla="*/ 68945 w 551544"/>
                <a:gd name="connsiteY12" fmla="*/ 62508 h 564158"/>
                <a:gd name="connsiteX13" fmla="*/ 67357 w 551544"/>
                <a:gd name="connsiteY13" fmla="*/ 106958 h 564158"/>
                <a:gd name="connsiteX14" fmla="*/ 183245 w 551544"/>
                <a:gd name="connsiteY14" fmla="*/ 232371 h 564158"/>
                <a:gd name="connsiteX15" fmla="*/ 49895 w 551544"/>
                <a:gd name="connsiteY15" fmla="*/ 141883 h 564158"/>
                <a:gd name="connsiteX16" fmla="*/ 5445 w 551544"/>
                <a:gd name="connsiteY16" fmla="*/ 149821 h 564158"/>
                <a:gd name="connsiteX17" fmla="*/ 13382 w 551544"/>
                <a:gd name="connsiteY17" fmla="*/ 194271 h 564158"/>
                <a:gd name="connsiteX18" fmla="*/ 173720 w 551544"/>
                <a:gd name="connsiteY18" fmla="*/ 303808 h 564158"/>
                <a:gd name="connsiteX19" fmla="*/ 208645 w 551544"/>
                <a:gd name="connsiteY19" fmla="*/ 357783 h 564158"/>
                <a:gd name="connsiteX20" fmla="*/ 207057 w 551544"/>
                <a:gd name="connsiteY20" fmla="*/ 357783 h 564158"/>
                <a:gd name="connsiteX21" fmla="*/ 65770 w 551544"/>
                <a:gd name="connsiteY21" fmla="*/ 368896 h 564158"/>
                <a:gd name="connsiteX22" fmla="*/ 53070 w 551544"/>
                <a:gd name="connsiteY22" fmla="*/ 408583 h 564158"/>
                <a:gd name="connsiteX23" fmla="*/ 92757 w 551544"/>
                <a:gd name="connsiteY23" fmla="*/ 421283 h 564158"/>
                <a:gd name="connsiteX24" fmla="*/ 181657 w 551544"/>
                <a:gd name="connsiteY24" fmla="*/ 429221 h 564158"/>
                <a:gd name="connsiteX25" fmla="*/ 335645 w 551544"/>
                <a:gd name="connsiteY25" fmla="*/ 440333 h 564158"/>
                <a:gd name="connsiteX26" fmla="*/ 449945 w 551544"/>
                <a:gd name="connsiteY26" fmla="*/ 564158 h 564158"/>
                <a:gd name="connsiteX27" fmla="*/ 551545 w 551544"/>
                <a:gd name="connsiteY27" fmla="*/ 468908 h 56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1544" h="564158">
                  <a:moveTo>
                    <a:pt x="551545" y="468908"/>
                  </a:moveTo>
                  <a:lnTo>
                    <a:pt x="430895" y="337146"/>
                  </a:lnTo>
                  <a:cubicBezTo>
                    <a:pt x="451532" y="281583"/>
                    <a:pt x="380095" y="194271"/>
                    <a:pt x="351520" y="162521"/>
                  </a:cubicBezTo>
                  <a:lnTo>
                    <a:pt x="319770" y="29171"/>
                  </a:lnTo>
                  <a:cubicBezTo>
                    <a:pt x="315007" y="11708"/>
                    <a:pt x="299132" y="2183"/>
                    <a:pt x="281670" y="5358"/>
                  </a:cubicBezTo>
                  <a:cubicBezTo>
                    <a:pt x="264207" y="10121"/>
                    <a:pt x="254682" y="25996"/>
                    <a:pt x="257857" y="43458"/>
                  </a:cubicBezTo>
                  <a:lnTo>
                    <a:pt x="288020" y="168871"/>
                  </a:lnTo>
                  <a:lnTo>
                    <a:pt x="203882" y="16471"/>
                  </a:lnTo>
                  <a:cubicBezTo>
                    <a:pt x="195945" y="596"/>
                    <a:pt x="176895" y="-4167"/>
                    <a:pt x="161020" y="3771"/>
                  </a:cubicBezTo>
                  <a:cubicBezTo>
                    <a:pt x="145145" y="11708"/>
                    <a:pt x="140382" y="30758"/>
                    <a:pt x="148320" y="46633"/>
                  </a:cubicBezTo>
                  <a:lnTo>
                    <a:pt x="221345" y="179983"/>
                  </a:lnTo>
                  <a:lnTo>
                    <a:pt x="113395" y="64096"/>
                  </a:lnTo>
                  <a:cubicBezTo>
                    <a:pt x="100695" y="51396"/>
                    <a:pt x="81645" y="49808"/>
                    <a:pt x="68945" y="62508"/>
                  </a:cubicBezTo>
                  <a:cubicBezTo>
                    <a:pt x="56245" y="75208"/>
                    <a:pt x="54657" y="94258"/>
                    <a:pt x="67357" y="106958"/>
                  </a:cubicBezTo>
                  <a:lnTo>
                    <a:pt x="183245" y="232371"/>
                  </a:lnTo>
                  <a:lnTo>
                    <a:pt x="49895" y="141883"/>
                  </a:lnTo>
                  <a:cubicBezTo>
                    <a:pt x="35607" y="132358"/>
                    <a:pt x="14970" y="135533"/>
                    <a:pt x="5445" y="149821"/>
                  </a:cubicBezTo>
                  <a:cubicBezTo>
                    <a:pt x="-4080" y="164108"/>
                    <a:pt x="-905" y="184746"/>
                    <a:pt x="13382" y="194271"/>
                  </a:cubicBezTo>
                  <a:lnTo>
                    <a:pt x="173720" y="303808"/>
                  </a:lnTo>
                  <a:cubicBezTo>
                    <a:pt x="188007" y="321271"/>
                    <a:pt x="199120" y="340321"/>
                    <a:pt x="208645" y="357783"/>
                  </a:cubicBezTo>
                  <a:cubicBezTo>
                    <a:pt x="208645" y="357783"/>
                    <a:pt x="207057" y="357783"/>
                    <a:pt x="207057" y="357783"/>
                  </a:cubicBezTo>
                  <a:cubicBezTo>
                    <a:pt x="159432" y="346671"/>
                    <a:pt x="103870" y="348258"/>
                    <a:pt x="65770" y="368896"/>
                  </a:cubicBezTo>
                  <a:cubicBezTo>
                    <a:pt x="51482" y="376833"/>
                    <a:pt x="45132" y="394296"/>
                    <a:pt x="53070" y="408583"/>
                  </a:cubicBezTo>
                  <a:cubicBezTo>
                    <a:pt x="61007" y="422871"/>
                    <a:pt x="78470" y="429221"/>
                    <a:pt x="92757" y="421283"/>
                  </a:cubicBezTo>
                  <a:cubicBezTo>
                    <a:pt x="110220" y="411758"/>
                    <a:pt x="145145" y="419696"/>
                    <a:pt x="181657" y="429221"/>
                  </a:cubicBezTo>
                  <a:cubicBezTo>
                    <a:pt x="227695" y="440333"/>
                    <a:pt x="281670" y="453033"/>
                    <a:pt x="335645" y="440333"/>
                  </a:cubicBezTo>
                  <a:lnTo>
                    <a:pt x="449945" y="564158"/>
                  </a:lnTo>
                  <a:lnTo>
                    <a:pt x="551545" y="468908"/>
                  </a:lnTo>
                  <a:close/>
                </a:path>
              </a:pathLst>
            </a:custGeom>
            <a:solidFill>
              <a:srgbClr val="895F41"/>
            </a:solidFill>
            <a:ln w="15875" cap="flat">
              <a:noFill/>
              <a:prstDash val="solid"/>
              <a:miter/>
            </a:ln>
          </p:spPr>
          <p:txBody>
            <a:bodyPr rtlCol="0" anchor="ctr"/>
            <a:lstStyle/>
            <a:p>
              <a:endParaRPr lang="en-US" sz="2400"/>
            </a:p>
          </p:txBody>
        </p:sp>
        <p:sp>
          <p:nvSpPr>
            <p:cNvPr id="11" name="Freeform 10">
              <a:extLst>
                <a:ext uri="{FF2B5EF4-FFF2-40B4-BE49-F238E27FC236}">
                  <a16:creationId xmlns:a16="http://schemas.microsoft.com/office/drawing/2014/main" id="{5374D43E-744F-1929-8F7E-772ABA15409F}"/>
                </a:ext>
              </a:extLst>
            </p:cNvPr>
            <p:cNvSpPr/>
            <p:nvPr/>
          </p:nvSpPr>
          <p:spPr>
            <a:xfrm>
              <a:off x="1574398" y="1727200"/>
              <a:ext cx="538563" cy="584200"/>
            </a:xfrm>
            <a:custGeom>
              <a:avLst/>
              <a:gdLst>
                <a:gd name="connsiteX0" fmla="*/ 33739 w 538563"/>
                <a:gd name="connsiteY0" fmla="*/ 342900 h 584200"/>
                <a:gd name="connsiteX1" fmla="*/ 44852 w 538563"/>
                <a:gd name="connsiteY1" fmla="*/ 341313 h 584200"/>
                <a:gd name="connsiteX2" fmla="*/ 165501 w 538563"/>
                <a:gd name="connsiteY2" fmla="*/ 298450 h 584200"/>
                <a:gd name="connsiteX3" fmla="*/ 22626 w 538563"/>
                <a:gd name="connsiteY3" fmla="*/ 396875 h 584200"/>
                <a:gd name="connsiteX4" fmla="*/ 14689 w 538563"/>
                <a:gd name="connsiteY4" fmla="*/ 441325 h 584200"/>
                <a:gd name="connsiteX5" fmla="*/ 40089 w 538563"/>
                <a:gd name="connsiteY5" fmla="*/ 455612 h 584200"/>
                <a:gd name="connsiteX6" fmla="*/ 57552 w 538563"/>
                <a:gd name="connsiteY6" fmla="*/ 449263 h 584200"/>
                <a:gd name="connsiteX7" fmla="*/ 181376 w 538563"/>
                <a:gd name="connsiteY7" fmla="*/ 363538 h 584200"/>
                <a:gd name="connsiteX8" fmla="*/ 76602 w 538563"/>
                <a:gd name="connsiteY8" fmla="*/ 482600 h 584200"/>
                <a:gd name="connsiteX9" fmla="*/ 79777 w 538563"/>
                <a:gd name="connsiteY9" fmla="*/ 527050 h 584200"/>
                <a:gd name="connsiteX10" fmla="*/ 100414 w 538563"/>
                <a:gd name="connsiteY10" fmla="*/ 534988 h 584200"/>
                <a:gd name="connsiteX11" fmla="*/ 124227 w 538563"/>
                <a:gd name="connsiteY11" fmla="*/ 523875 h 584200"/>
                <a:gd name="connsiteX12" fmla="*/ 236939 w 538563"/>
                <a:gd name="connsiteY12" fmla="*/ 395288 h 584200"/>
                <a:gd name="connsiteX13" fmla="*/ 160739 w 538563"/>
                <a:gd name="connsiteY13" fmla="*/ 538163 h 584200"/>
                <a:gd name="connsiteX14" fmla="*/ 173439 w 538563"/>
                <a:gd name="connsiteY14" fmla="*/ 581025 h 584200"/>
                <a:gd name="connsiteX15" fmla="*/ 187727 w 538563"/>
                <a:gd name="connsiteY15" fmla="*/ 584200 h 584200"/>
                <a:gd name="connsiteX16" fmla="*/ 216302 w 538563"/>
                <a:gd name="connsiteY16" fmla="*/ 566738 h 584200"/>
                <a:gd name="connsiteX17" fmla="*/ 308377 w 538563"/>
                <a:gd name="connsiteY17" fmla="*/ 395288 h 584200"/>
                <a:gd name="connsiteX18" fmla="*/ 359177 w 538563"/>
                <a:gd name="connsiteY18" fmla="*/ 355600 h 584200"/>
                <a:gd name="connsiteX19" fmla="*/ 359177 w 538563"/>
                <a:gd name="connsiteY19" fmla="*/ 357188 h 584200"/>
                <a:gd name="connsiteX20" fmla="*/ 384577 w 538563"/>
                <a:gd name="connsiteY20" fmla="*/ 496888 h 584200"/>
                <a:gd name="connsiteX21" fmla="*/ 425852 w 538563"/>
                <a:gd name="connsiteY21" fmla="*/ 504825 h 584200"/>
                <a:gd name="connsiteX22" fmla="*/ 433789 w 538563"/>
                <a:gd name="connsiteY22" fmla="*/ 463550 h 584200"/>
                <a:gd name="connsiteX23" fmla="*/ 432202 w 538563"/>
                <a:gd name="connsiteY23" fmla="*/ 373063 h 584200"/>
                <a:gd name="connsiteX24" fmla="*/ 427439 w 538563"/>
                <a:gd name="connsiteY24" fmla="*/ 219075 h 584200"/>
                <a:gd name="connsiteX25" fmla="*/ 538564 w 538563"/>
                <a:gd name="connsiteY25" fmla="*/ 92075 h 584200"/>
                <a:gd name="connsiteX26" fmla="*/ 433789 w 538563"/>
                <a:gd name="connsiteY26" fmla="*/ 0 h 584200"/>
                <a:gd name="connsiteX27" fmla="*/ 316314 w 538563"/>
                <a:gd name="connsiteY27" fmla="*/ 134938 h 584200"/>
                <a:gd name="connsiteX28" fmla="*/ 151214 w 538563"/>
                <a:gd name="connsiteY28" fmla="*/ 231775 h 584200"/>
                <a:gd name="connsiteX29" fmla="*/ 21039 w 538563"/>
                <a:gd name="connsiteY29" fmla="*/ 277813 h 584200"/>
                <a:gd name="connsiteX30" fmla="*/ 1989 w 538563"/>
                <a:gd name="connsiteY30" fmla="*/ 319088 h 584200"/>
                <a:gd name="connsiteX31" fmla="*/ 33739 w 538563"/>
                <a:gd name="connsiteY31" fmla="*/ 342900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8563" h="584200">
                  <a:moveTo>
                    <a:pt x="33739" y="342900"/>
                  </a:moveTo>
                  <a:cubicBezTo>
                    <a:pt x="36914" y="342900"/>
                    <a:pt x="40089" y="342900"/>
                    <a:pt x="44852" y="341313"/>
                  </a:cubicBezTo>
                  <a:lnTo>
                    <a:pt x="165501" y="298450"/>
                  </a:lnTo>
                  <a:lnTo>
                    <a:pt x="22626" y="396875"/>
                  </a:lnTo>
                  <a:cubicBezTo>
                    <a:pt x="8339" y="406400"/>
                    <a:pt x="5164" y="427038"/>
                    <a:pt x="14689" y="441325"/>
                  </a:cubicBezTo>
                  <a:cubicBezTo>
                    <a:pt x="21039" y="450850"/>
                    <a:pt x="30564" y="455612"/>
                    <a:pt x="40089" y="455612"/>
                  </a:cubicBezTo>
                  <a:cubicBezTo>
                    <a:pt x="46439" y="455612"/>
                    <a:pt x="52789" y="454025"/>
                    <a:pt x="57552" y="449263"/>
                  </a:cubicBezTo>
                  <a:lnTo>
                    <a:pt x="181376" y="363538"/>
                  </a:lnTo>
                  <a:lnTo>
                    <a:pt x="76602" y="482600"/>
                  </a:lnTo>
                  <a:cubicBezTo>
                    <a:pt x="65489" y="495300"/>
                    <a:pt x="67077" y="515938"/>
                    <a:pt x="79777" y="527050"/>
                  </a:cubicBezTo>
                  <a:cubicBezTo>
                    <a:pt x="86126" y="531813"/>
                    <a:pt x="92477" y="534988"/>
                    <a:pt x="100414" y="534988"/>
                  </a:cubicBezTo>
                  <a:cubicBezTo>
                    <a:pt x="109939" y="534988"/>
                    <a:pt x="117876" y="531813"/>
                    <a:pt x="124227" y="523875"/>
                  </a:cubicBezTo>
                  <a:lnTo>
                    <a:pt x="236939" y="395288"/>
                  </a:lnTo>
                  <a:lnTo>
                    <a:pt x="160739" y="538163"/>
                  </a:lnTo>
                  <a:cubicBezTo>
                    <a:pt x="152802" y="554038"/>
                    <a:pt x="157564" y="573088"/>
                    <a:pt x="173439" y="581025"/>
                  </a:cubicBezTo>
                  <a:cubicBezTo>
                    <a:pt x="178202" y="584200"/>
                    <a:pt x="182964" y="584200"/>
                    <a:pt x="187727" y="584200"/>
                  </a:cubicBezTo>
                  <a:cubicBezTo>
                    <a:pt x="198839" y="584200"/>
                    <a:pt x="209952" y="577850"/>
                    <a:pt x="216302" y="566738"/>
                  </a:cubicBezTo>
                  <a:lnTo>
                    <a:pt x="308377" y="395288"/>
                  </a:lnTo>
                  <a:cubicBezTo>
                    <a:pt x="324252" y="379413"/>
                    <a:pt x="341714" y="366713"/>
                    <a:pt x="359177" y="355600"/>
                  </a:cubicBezTo>
                  <a:cubicBezTo>
                    <a:pt x="359177" y="355600"/>
                    <a:pt x="359177" y="357188"/>
                    <a:pt x="359177" y="357188"/>
                  </a:cubicBezTo>
                  <a:cubicBezTo>
                    <a:pt x="352827" y="406400"/>
                    <a:pt x="360764" y="461963"/>
                    <a:pt x="384577" y="496888"/>
                  </a:cubicBezTo>
                  <a:cubicBezTo>
                    <a:pt x="394102" y="511175"/>
                    <a:pt x="411564" y="514350"/>
                    <a:pt x="425852" y="504825"/>
                  </a:cubicBezTo>
                  <a:cubicBezTo>
                    <a:pt x="440139" y="495300"/>
                    <a:pt x="443314" y="477838"/>
                    <a:pt x="433789" y="463550"/>
                  </a:cubicBezTo>
                  <a:cubicBezTo>
                    <a:pt x="422677" y="446088"/>
                    <a:pt x="427439" y="411163"/>
                    <a:pt x="432202" y="373063"/>
                  </a:cubicBezTo>
                  <a:cubicBezTo>
                    <a:pt x="438552" y="327025"/>
                    <a:pt x="444901" y="271463"/>
                    <a:pt x="427439" y="219075"/>
                  </a:cubicBezTo>
                  <a:lnTo>
                    <a:pt x="538564" y="92075"/>
                  </a:lnTo>
                  <a:lnTo>
                    <a:pt x="433789" y="0"/>
                  </a:lnTo>
                  <a:lnTo>
                    <a:pt x="316314" y="134938"/>
                  </a:lnTo>
                  <a:cubicBezTo>
                    <a:pt x="259164" y="120650"/>
                    <a:pt x="179789" y="201613"/>
                    <a:pt x="151214" y="231775"/>
                  </a:cubicBezTo>
                  <a:lnTo>
                    <a:pt x="21039" y="277813"/>
                  </a:lnTo>
                  <a:cubicBezTo>
                    <a:pt x="5164" y="284163"/>
                    <a:pt x="-4361" y="301625"/>
                    <a:pt x="1989" y="319088"/>
                  </a:cubicBezTo>
                  <a:cubicBezTo>
                    <a:pt x="8339" y="334963"/>
                    <a:pt x="21039" y="342900"/>
                    <a:pt x="33739" y="342900"/>
                  </a:cubicBezTo>
                  <a:close/>
                </a:path>
              </a:pathLst>
            </a:custGeom>
            <a:solidFill>
              <a:srgbClr val="B07A53"/>
            </a:solidFill>
            <a:ln w="15875"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4281859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3D49B-2764-AE6D-3A6C-AE81DAFBFC87}"/>
              </a:ext>
            </a:extLst>
          </p:cNvPr>
          <p:cNvSpPr>
            <a:spLocks noGrp="1"/>
          </p:cNvSpPr>
          <p:nvPr>
            <p:ph type="title"/>
          </p:nvPr>
        </p:nvSpPr>
        <p:spPr/>
        <p:txBody>
          <a:bodyPr/>
          <a:lstStyle/>
          <a:p>
            <a:r>
              <a:rPr lang="en-US" dirty="0"/>
              <a:t>Identifying and Addressing Needs</a:t>
            </a:r>
          </a:p>
        </p:txBody>
      </p:sp>
      <p:pic>
        <p:nvPicPr>
          <p:cNvPr id="5" name="Content Placeholder 4" descr="Maslow’s hierarchy of needs is a pyramid with Physiological needs at the bottom, followed by safety needs, love and belonging, esteem, and self actualization. ">
            <a:extLst>
              <a:ext uri="{FF2B5EF4-FFF2-40B4-BE49-F238E27FC236}">
                <a16:creationId xmlns:a16="http://schemas.microsoft.com/office/drawing/2014/main" id="{21A6E2F4-8E1E-77AE-C959-1A611C3FC676}"/>
              </a:ext>
            </a:extLst>
          </p:cNvPr>
          <p:cNvPicPr>
            <a:picLocks noGrp="1" noChangeAspect="1"/>
          </p:cNvPicPr>
          <p:nvPr>
            <p:ph sz="half" idx="1"/>
          </p:nvPr>
        </p:nvPicPr>
        <p:blipFill>
          <a:blip r:embed="rId3"/>
          <a:stretch>
            <a:fillRect/>
          </a:stretch>
        </p:blipFill>
        <p:spPr>
          <a:xfrm>
            <a:off x="158821" y="1800226"/>
            <a:ext cx="5646666" cy="3987958"/>
          </a:xfrm>
        </p:spPr>
      </p:pic>
      <p:sp>
        <p:nvSpPr>
          <p:cNvPr id="12" name="Content Placeholder 11">
            <a:extLst>
              <a:ext uri="{FF2B5EF4-FFF2-40B4-BE49-F238E27FC236}">
                <a16:creationId xmlns:a16="http://schemas.microsoft.com/office/drawing/2014/main" id="{ADD7A01F-59AC-9337-BE62-2E8FA3EEE6B9}"/>
              </a:ext>
            </a:extLst>
          </p:cNvPr>
          <p:cNvSpPr>
            <a:spLocks noGrp="1"/>
          </p:cNvSpPr>
          <p:nvPr>
            <p:ph sz="half" idx="2"/>
          </p:nvPr>
        </p:nvSpPr>
        <p:spPr>
          <a:xfrm>
            <a:off x="6172200" y="2517457"/>
            <a:ext cx="5181600" cy="3659506"/>
          </a:xfrm>
        </p:spPr>
        <p:txBody>
          <a:bodyPr/>
          <a:lstStyle/>
          <a:p>
            <a:pPr marL="0" indent="0">
              <a:buNone/>
            </a:pPr>
            <a:r>
              <a:rPr lang="en-US" dirty="0"/>
              <a:t>Individuals may have different expectations of respect, connection, safety, and security based on their culture. </a:t>
            </a:r>
          </a:p>
          <a:p>
            <a:endParaRPr lang="en-US" dirty="0"/>
          </a:p>
        </p:txBody>
      </p:sp>
    </p:spTree>
    <p:extLst>
      <p:ext uri="{BB962C8B-B14F-4D97-AF65-F5344CB8AC3E}">
        <p14:creationId xmlns:p14="http://schemas.microsoft.com/office/powerpoint/2010/main" val="444540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7FFBA-8981-3E43-2D64-6075C3E0D9E1}"/>
              </a:ext>
            </a:extLst>
          </p:cNvPr>
          <p:cNvSpPr>
            <a:spLocks noGrp="1"/>
          </p:cNvSpPr>
          <p:nvPr>
            <p:ph type="title"/>
          </p:nvPr>
        </p:nvSpPr>
        <p:spPr/>
        <p:txBody>
          <a:bodyPr>
            <a:normAutofit/>
          </a:bodyPr>
          <a:lstStyle/>
          <a:p>
            <a:pPr algn="l"/>
            <a:r>
              <a:rPr lang="en-US" sz="4000" b="1" dirty="0"/>
              <a:t>Active Listening &amp; Cultural Competency</a:t>
            </a:r>
          </a:p>
        </p:txBody>
      </p:sp>
      <p:sp>
        <p:nvSpPr>
          <p:cNvPr id="3" name="Content Placeholder 2">
            <a:extLst>
              <a:ext uri="{FF2B5EF4-FFF2-40B4-BE49-F238E27FC236}">
                <a16:creationId xmlns:a16="http://schemas.microsoft.com/office/drawing/2014/main" id="{BAFB32D7-D8AE-D964-5788-82D214BB2142}"/>
              </a:ext>
            </a:extLst>
          </p:cNvPr>
          <p:cNvSpPr>
            <a:spLocks noGrp="1"/>
          </p:cNvSpPr>
          <p:nvPr>
            <p:ph idx="1"/>
          </p:nvPr>
        </p:nvSpPr>
        <p:spPr>
          <a:xfrm>
            <a:off x="609600" y="1676400"/>
            <a:ext cx="7112000" cy="3987800"/>
          </a:xfrm>
        </p:spPr>
        <p:txBody>
          <a:bodyPr>
            <a:normAutofit fontScale="77500" lnSpcReduction="20000"/>
          </a:bodyPr>
          <a:lstStyle/>
          <a:p>
            <a:pPr>
              <a:lnSpc>
                <a:spcPct val="120000"/>
              </a:lnSpc>
            </a:pPr>
            <a:r>
              <a:rPr lang="en-US" b="0" dirty="0"/>
              <a:t>Listening to understand the other person’s point of view.</a:t>
            </a:r>
          </a:p>
          <a:p>
            <a:pPr>
              <a:lnSpc>
                <a:spcPct val="120000"/>
              </a:lnSpc>
            </a:pPr>
            <a:r>
              <a:rPr lang="en-US" b="0" dirty="0"/>
              <a:t>Displaying the cultural competency behaviors of active listening, empathy, and effective engagement can help us to create a welcoming environment and establish the appreciation of similarities and differences among cultures (de Guzman et al. 1).</a:t>
            </a:r>
          </a:p>
        </p:txBody>
      </p:sp>
      <p:pic>
        <p:nvPicPr>
          <p:cNvPr id="4" name="Picture 3" descr="Illustration of a person putting their hand to their ear to listen better">
            <a:extLst>
              <a:ext uri="{FF2B5EF4-FFF2-40B4-BE49-F238E27FC236}">
                <a16:creationId xmlns:a16="http://schemas.microsoft.com/office/drawing/2014/main" id="{4751DE78-CE40-29A3-8F00-6AF017CEFE69}"/>
              </a:ext>
            </a:extLst>
          </p:cNvPr>
          <p:cNvPicPr>
            <a:picLocks noChangeAspect="1"/>
          </p:cNvPicPr>
          <p:nvPr/>
        </p:nvPicPr>
        <p:blipFill>
          <a:blip r:embed="rId3"/>
          <a:stretch>
            <a:fillRect/>
          </a:stretch>
        </p:blipFill>
        <p:spPr>
          <a:xfrm>
            <a:off x="8026401" y="1803401"/>
            <a:ext cx="2857500" cy="2857500"/>
          </a:xfrm>
          <a:prstGeom prst="rect">
            <a:avLst/>
          </a:prstGeom>
        </p:spPr>
      </p:pic>
    </p:spTree>
    <p:extLst>
      <p:ext uri="{BB962C8B-B14F-4D97-AF65-F5344CB8AC3E}">
        <p14:creationId xmlns:p14="http://schemas.microsoft.com/office/powerpoint/2010/main" val="3053134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7FFBA-8981-3E43-2D64-6075C3E0D9E1}"/>
              </a:ext>
            </a:extLst>
          </p:cNvPr>
          <p:cNvSpPr>
            <a:spLocks noGrp="1"/>
          </p:cNvSpPr>
          <p:nvPr>
            <p:ph type="title"/>
          </p:nvPr>
        </p:nvSpPr>
        <p:spPr/>
        <p:txBody>
          <a:bodyPr/>
          <a:lstStyle/>
          <a:p>
            <a:r>
              <a:rPr lang="en-US" dirty="0"/>
              <a:t>Active Listening Defined</a:t>
            </a:r>
          </a:p>
        </p:txBody>
      </p:sp>
      <p:sp>
        <p:nvSpPr>
          <p:cNvPr id="3" name="Content Placeholder 2">
            <a:extLst>
              <a:ext uri="{FF2B5EF4-FFF2-40B4-BE49-F238E27FC236}">
                <a16:creationId xmlns:a16="http://schemas.microsoft.com/office/drawing/2014/main" id="{BAFB32D7-D8AE-D964-5788-82D214BB2142}"/>
              </a:ext>
            </a:extLst>
          </p:cNvPr>
          <p:cNvSpPr>
            <a:spLocks noGrp="1"/>
          </p:cNvSpPr>
          <p:nvPr>
            <p:ph sz="half" idx="1"/>
          </p:nvPr>
        </p:nvSpPr>
        <p:spPr/>
        <p:txBody>
          <a:bodyPr>
            <a:normAutofit/>
          </a:bodyPr>
          <a:lstStyle/>
          <a:p>
            <a:pPr>
              <a:lnSpc>
                <a:spcPct val="100000"/>
              </a:lnSpc>
            </a:pPr>
            <a:r>
              <a:rPr lang="en-US" dirty="0"/>
              <a:t>Listen attentively without interrupting.</a:t>
            </a:r>
          </a:p>
          <a:p>
            <a:pPr>
              <a:lnSpc>
                <a:spcPct val="100000"/>
              </a:lnSpc>
            </a:pPr>
            <a:r>
              <a:rPr lang="en-US" dirty="0"/>
              <a:t>Listen to understand NOT respond.</a:t>
            </a:r>
          </a:p>
          <a:p>
            <a:pPr>
              <a:lnSpc>
                <a:spcPct val="100000"/>
              </a:lnSpc>
            </a:pPr>
            <a:r>
              <a:rPr lang="en-US" dirty="0"/>
              <a:t>Tell the other person what you heard.</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9" name="Picture 8" descr="An illustration of one person talking and another person listening">
            <a:extLst>
              <a:ext uri="{FF2B5EF4-FFF2-40B4-BE49-F238E27FC236}">
                <a16:creationId xmlns:a16="http://schemas.microsoft.com/office/drawing/2014/main" id="{F6859D4D-3B48-33D7-5DAC-26DA0A9D4CC8}"/>
              </a:ext>
            </a:extLst>
          </p:cNvPr>
          <p:cNvPicPr>
            <a:picLocks noChangeAspect="1"/>
          </p:cNvPicPr>
          <p:nvPr/>
        </p:nvPicPr>
        <p:blipFill>
          <a:blip r:embed="rId3"/>
          <a:stretch>
            <a:fillRect/>
          </a:stretch>
        </p:blipFill>
        <p:spPr>
          <a:xfrm>
            <a:off x="6413500" y="2532063"/>
            <a:ext cx="4699000" cy="2641600"/>
          </a:xfrm>
          <a:prstGeom prst="rect">
            <a:avLst/>
          </a:prstGeom>
        </p:spPr>
      </p:pic>
    </p:spTree>
    <p:extLst>
      <p:ext uri="{BB962C8B-B14F-4D97-AF65-F5344CB8AC3E}">
        <p14:creationId xmlns:p14="http://schemas.microsoft.com/office/powerpoint/2010/main" val="2686783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8D7B7-4924-9963-17B4-78D367032DA7}"/>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7DE238DD-F5F3-BA25-9385-6C02BE248B58}"/>
              </a:ext>
            </a:extLst>
          </p:cNvPr>
          <p:cNvSpPr>
            <a:spLocks noGrp="1"/>
          </p:cNvSpPr>
          <p:nvPr>
            <p:ph type="title"/>
          </p:nvPr>
        </p:nvSpPr>
        <p:spPr/>
        <p:txBody>
          <a:bodyPr/>
          <a:lstStyle/>
          <a:p>
            <a:pPr algn="l"/>
            <a:r>
              <a:rPr lang="en-US" b="1" i="1"/>
              <a:t>Activity: Practice Active Listening</a:t>
            </a:r>
          </a:p>
        </p:txBody>
      </p:sp>
      <p:sp>
        <p:nvSpPr>
          <p:cNvPr id="4" name="Content Placeholder 3">
            <a:extLst>
              <a:ext uri="{FF2B5EF4-FFF2-40B4-BE49-F238E27FC236}">
                <a16:creationId xmlns:a16="http://schemas.microsoft.com/office/drawing/2014/main" id="{EF49DF27-0886-5947-BE0B-960F9727BAF9}"/>
              </a:ext>
            </a:extLst>
          </p:cNvPr>
          <p:cNvSpPr>
            <a:spLocks noGrp="1"/>
          </p:cNvSpPr>
          <p:nvPr>
            <p:ph sz="half" idx="1"/>
          </p:nvPr>
        </p:nvSpPr>
        <p:spPr/>
        <p:txBody>
          <a:bodyPr>
            <a:normAutofit/>
          </a:bodyPr>
          <a:lstStyle/>
          <a:p>
            <a:pPr>
              <a:spcBef>
                <a:spcPts val="2176"/>
              </a:spcBef>
            </a:pPr>
            <a:r>
              <a:rPr lang="en-US" sz="3200">
                <a:ea typeface="Geneva"/>
              </a:rPr>
              <a:t>Think of a past interaction with an upset parent.</a:t>
            </a:r>
          </a:p>
          <a:p>
            <a:pPr>
              <a:spcBef>
                <a:spcPts val="2176"/>
              </a:spcBef>
            </a:pPr>
            <a:r>
              <a:rPr lang="en-US" sz="3200">
                <a:ea typeface="Geneva"/>
              </a:rPr>
              <a:t>How did/could you apply active listening in that situation?</a:t>
            </a:r>
            <a:endParaRPr lang="en-US" sz="3200"/>
          </a:p>
          <a:p>
            <a:endParaRPr lang="en-US"/>
          </a:p>
        </p:txBody>
      </p:sp>
      <p:sp>
        <p:nvSpPr>
          <p:cNvPr id="20" name="Content Placeholder 3">
            <a:extLst>
              <a:ext uri="{FF2B5EF4-FFF2-40B4-BE49-F238E27FC236}">
                <a16:creationId xmlns:a16="http://schemas.microsoft.com/office/drawing/2014/main" id="{FDA964BF-5352-38F5-189C-D1300F2021D6}"/>
              </a:ext>
            </a:extLst>
          </p:cNvPr>
          <p:cNvSpPr>
            <a:spLocks noGrp="1"/>
          </p:cNvSpPr>
          <p:nvPr>
            <p:ph sz="half" idx="2"/>
          </p:nvPr>
        </p:nvSpPr>
        <p:spPr/>
        <p:txBody>
          <a:bodyPr>
            <a:normAutofit/>
          </a:bodyPr>
          <a:lstStyle/>
          <a:p>
            <a:pPr marL="0" indent="0">
              <a:buNone/>
            </a:pPr>
            <a:r>
              <a:rPr lang="en-US" sz="2667" dirty="0"/>
              <a:t>In pairs:</a:t>
            </a:r>
          </a:p>
          <a:p>
            <a:r>
              <a:rPr lang="en-US" sz="2667" dirty="0"/>
              <a:t>Person 1: Answer question.</a:t>
            </a:r>
          </a:p>
          <a:p>
            <a:r>
              <a:rPr lang="en-US" sz="2667" dirty="0"/>
              <a:t>Person 2: Listens and summarizes.</a:t>
            </a:r>
          </a:p>
          <a:p>
            <a:r>
              <a:rPr lang="en-US" sz="2667" dirty="0"/>
              <a:t>Then switch roles and repeat. </a:t>
            </a:r>
          </a:p>
        </p:txBody>
      </p:sp>
      <p:sp>
        <p:nvSpPr>
          <p:cNvPr id="13" name="Slide Number Placeholder 4">
            <a:extLst>
              <a:ext uri="{FF2B5EF4-FFF2-40B4-BE49-F238E27FC236}">
                <a16:creationId xmlns:a16="http://schemas.microsoft.com/office/drawing/2014/main" id="{095AA243-BFCA-B54C-6193-2808A8D85DF5}"/>
              </a:ext>
            </a:extLst>
          </p:cNvPr>
          <p:cNvSpPr>
            <a:spLocks noGrp="1"/>
          </p:cNvSpPr>
          <p:nvPr>
            <p:ph type="sldNum" sz="quarter" idx="4294967295"/>
          </p:nvPr>
        </p:nvSpPr>
        <p:spPr>
          <a:xfrm>
            <a:off x="0" y="4705350"/>
            <a:ext cx="381000" cy="274638"/>
          </a:xfrm>
          <a:prstGeom prst="rect">
            <a:avLst/>
          </a:prstGeom>
        </p:spPr>
        <p:txBody>
          <a:bodyPr vert="horz" wrap="square" lIns="91440" tIns="45720" rIns="91440" bIns="45720" numCol="1" anchor="ctr" anchorCtr="0" compatLnSpc="1">
            <a:prstTxWarp prst="textNoShape">
              <a:avLst/>
            </a:prstTxWarp>
            <a:normAutofit/>
          </a:bodyPr>
          <a:lstStyle>
            <a:defPPr>
              <a:defRPr lang="en-US"/>
            </a:defPPr>
            <a:lvl1pPr algn="ctr" defTabSz="457200" rtl="0" fontAlgn="base">
              <a:spcBef>
                <a:spcPct val="0"/>
              </a:spcBef>
              <a:spcAft>
                <a:spcPct val="0"/>
              </a:spcAft>
              <a:defRPr sz="1200" kern="1200">
                <a:solidFill>
                  <a:schemeClr val="bg1"/>
                </a:solidFill>
                <a:latin typeface="Helvetica Neue"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a:spcAft>
                <a:spcPts val="800"/>
              </a:spcAft>
              <a:defRPr/>
            </a:pPr>
            <a:fld id="{DB2C22FD-BF24-8E48-84F2-4F9A0CFE9B24}" type="slidenum">
              <a:rPr lang="en-US" smtClean="0"/>
              <a:pPr>
                <a:spcAft>
                  <a:spcPts val="800"/>
                </a:spcAft>
                <a:defRPr/>
              </a:pPr>
              <a:t>33</a:t>
            </a:fld>
            <a:endParaRPr lang="en-US"/>
          </a:p>
        </p:txBody>
      </p:sp>
      <p:cxnSp>
        <p:nvCxnSpPr>
          <p:cNvPr id="5" name="Straight Connector 4">
            <a:extLst>
              <a:ext uri="{FF2B5EF4-FFF2-40B4-BE49-F238E27FC236}">
                <a16:creationId xmlns:a16="http://schemas.microsoft.com/office/drawing/2014/main" id="{0F11D5FB-7678-784A-5FCD-770F8CA60221}"/>
              </a:ext>
            </a:extLst>
          </p:cNvPr>
          <p:cNvCxnSpPr/>
          <p:nvPr/>
        </p:nvCxnSpPr>
        <p:spPr>
          <a:xfrm>
            <a:off x="5900738" y="1685925"/>
            <a:ext cx="0" cy="449103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9651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F19AF-5F06-3394-E775-E693BCD4DB14}"/>
              </a:ext>
            </a:extLst>
          </p:cNvPr>
          <p:cNvSpPr>
            <a:spLocks noGrp="1"/>
          </p:cNvSpPr>
          <p:nvPr>
            <p:ph type="title"/>
          </p:nvPr>
        </p:nvSpPr>
        <p:spPr/>
        <p:txBody>
          <a:bodyPr/>
          <a:lstStyle/>
          <a:p>
            <a:r>
              <a:rPr lang="en-US" dirty="0"/>
              <a:t>Activity: Debrief</a:t>
            </a:r>
          </a:p>
        </p:txBody>
      </p:sp>
      <p:sp>
        <p:nvSpPr>
          <p:cNvPr id="3" name="Content Placeholder 2">
            <a:extLst>
              <a:ext uri="{FF2B5EF4-FFF2-40B4-BE49-F238E27FC236}">
                <a16:creationId xmlns:a16="http://schemas.microsoft.com/office/drawing/2014/main" id="{14A9212F-6614-97E1-3D9C-E7D1D35727F8}"/>
              </a:ext>
            </a:extLst>
          </p:cNvPr>
          <p:cNvSpPr>
            <a:spLocks noGrp="1"/>
          </p:cNvSpPr>
          <p:nvPr>
            <p:ph sz="half" idx="1"/>
          </p:nvPr>
        </p:nvSpPr>
        <p:spPr/>
        <p:txBody>
          <a:bodyPr/>
          <a:lstStyle/>
          <a:p>
            <a:pPr>
              <a:lnSpc>
                <a:spcPct val="100000"/>
              </a:lnSpc>
            </a:pPr>
            <a:r>
              <a:rPr lang="en-US" sz="2667" b="0" dirty="0"/>
              <a:t>How did the interaction with the parent make you feel? </a:t>
            </a:r>
          </a:p>
          <a:p>
            <a:pPr>
              <a:lnSpc>
                <a:spcPct val="100000"/>
              </a:lnSpc>
            </a:pPr>
            <a:endParaRPr lang="en-US" sz="2667" b="0" dirty="0"/>
          </a:p>
          <a:p>
            <a:pPr>
              <a:lnSpc>
                <a:spcPct val="100000"/>
              </a:lnSpc>
            </a:pPr>
            <a:r>
              <a:rPr lang="en-US" sz="2667" b="0" dirty="0"/>
              <a:t>How did it feel to be heard during this activity? </a:t>
            </a:r>
          </a:p>
          <a:p>
            <a:pPr>
              <a:lnSpc>
                <a:spcPct val="100000"/>
              </a:lnSpc>
            </a:pPr>
            <a:r>
              <a:rPr lang="en-US" sz="2667" b="0" dirty="0"/>
              <a:t>Did you feel like you were heard, why or why not?</a:t>
            </a:r>
          </a:p>
        </p:txBody>
      </p:sp>
      <p:pic>
        <p:nvPicPr>
          <p:cNvPr id="4" name="Picture 3" descr="Debrief">
            <a:extLst>
              <a:ext uri="{FF2B5EF4-FFF2-40B4-BE49-F238E27FC236}">
                <a16:creationId xmlns:a16="http://schemas.microsoft.com/office/drawing/2014/main" id="{57F92240-B752-B864-DEFD-041EBEE4E1BC}"/>
              </a:ext>
            </a:extLst>
          </p:cNvPr>
          <p:cNvPicPr>
            <a:picLocks noChangeAspect="1"/>
          </p:cNvPicPr>
          <p:nvPr/>
        </p:nvPicPr>
        <p:blipFill>
          <a:blip r:embed="rId3"/>
          <a:stretch>
            <a:fillRect/>
          </a:stretch>
        </p:blipFill>
        <p:spPr>
          <a:xfrm>
            <a:off x="6502400" y="1274234"/>
            <a:ext cx="4876800" cy="4318000"/>
          </a:xfrm>
          <a:prstGeom prst="rect">
            <a:avLst/>
          </a:prstGeom>
        </p:spPr>
      </p:pic>
    </p:spTree>
    <p:extLst>
      <p:ext uri="{BB962C8B-B14F-4D97-AF65-F5344CB8AC3E}">
        <p14:creationId xmlns:p14="http://schemas.microsoft.com/office/powerpoint/2010/main" val="2775931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F0B827-76B8-3AC3-DA22-E678AAC585DC}"/>
              </a:ext>
            </a:extLst>
          </p:cNvPr>
          <p:cNvSpPr>
            <a:spLocks noGrp="1"/>
          </p:cNvSpPr>
          <p:nvPr>
            <p:ph type="title"/>
          </p:nvPr>
        </p:nvSpPr>
        <p:spPr>
          <a:xfrm>
            <a:off x="2185988" y="164373"/>
            <a:ext cx="9083387" cy="1325563"/>
          </a:xfrm>
        </p:spPr>
        <p:txBody>
          <a:bodyPr>
            <a:normAutofit/>
          </a:bodyPr>
          <a:lstStyle/>
          <a:p>
            <a:r>
              <a:rPr lang="en-US" sz="4000" dirty="0"/>
              <a:t>Managing Expectations </a:t>
            </a:r>
            <a:br>
              <a:rPr lang="en-US" sz="4000" dirty="0"/>
            </a:br>
            <a:r>
              <a:rPr lang="en-US" sz="4000" dirty="0"/>
              <a:t>with Parents and Schools</a:t>
            </a:r>
          </a:p>
        </p:txBody>
      </p:sp>
      <p:sp>
        <p:nvSpPr>
          <p:cNvPr id="2" name="Content Placeholder 1">
            <a:extLst>
              <a:ext uri="{FF2B5EF4-FFF2-40B4-BE49-F238E27FC236}">
                <a16:creationId xmlns:a16="http://schemas.microsoft.com/office/drawing/2014/main" id="{FF92675C-1B26-A176-9254-33DCE86DF73B}"/>
              </a:ext>
            </a:extLst>
          </p:cNvPr>
          <p:cNvSpPr>
            <a:spLocks noGrp="1"/>
          </p:cNvSpPr>
          <p:nvPr>
            <p:ph sz="half" idx="1"/>
          </p:nvPr>
        </p:nvSpPr>
        <p:spPr>
          <a:xfrm>
            <a:off x="838199" y="1825625"/>
            <a:ext cx="5703385" cy="4351338"/>
          </a:xfrm>
        </p:spPr>
        <p:txBody>
          <a:bodyPr>
            <a:normAutofit/>
          </a:bodyPr>
          <a:lstStyle/>
          <a:p>
            <a:pPr>
              <a:lnSpc>
                <a:spcPct val="100000"/>
              </a:lnSpc>
            </a:pPr>
            <a:r>
              <a:rPr lang="en-US" sz="3200" dirty="0"/>
              <a:t>Often parents are completely new to the dispute resolution process. They wonder…</a:t>
            </a:r>
          </a:p>
          <a:p>
            <a:pPr lvl="1">
              <a:lnSpc>
                <a:spcPct val="100000"/>
              </a:lnSpc>
            </a:pPr>
            <a:r>
              <a:rPr lang="en-US" sz="2800" dirty="0"/>
              <a:t>Who can I talk to?</a:t>
            </a:r>
          </a:p>
          <a:p>
            <a:pPr lvl="1">
              <a:lnSpc>
                <a:spcPct val="100000"/>
              </a:lnSpc>
            </a:pPr>
            <a:r>
              <a:rPr lang="en-US" sz="2800" dirty="0"/>
              <a:t>Who can I trust?</a:t>
            </a:r>
          </a:p>
          <a:p>
            <a:pPr lvl="1">
              <a:lnSpc>
                <a:spcPct val="100000"/>
              </a:lnSpc>
            </a:pPr>
            <a:r>
              <a:rPr lang="en-US" sz="2800" dirty="0"/>
              <a:t>What are these meetings?</a:t>
            </a:r>
          </a:p>
          <a:p>
            <a:pPr lvl="1">
              <a:lnSpc>
                <a:spcPct val="100000"/>
              </a:lnSpc>
            </a:pPr>
            <a:r>
              <a:rPr lang="en-US" sz="2800" dirty="0"/>
              <a:t>What are these email attachments? </a:t>
            </a:r>
          </a:p>
        </p:txBody>
      </p:sp>
      <p:pic>
        <p:nvPicPr>
          <p:cNvPr id="3" name="Picture 2" descr="A father holding his young daughter who is kissing him on the forehead">
            <a:extLst>
              <a:ext uri="{FF2B5EF4-FFF2-40B4-BE49-F238E27FC236}">
                <a16:creationId xmlns:a16="http://schemas.microsoft.com/office/drawing/2014/main" id="{05F0EA0B-B115-1B57-11F5-1DB140A821D5}"/>
              </a:ext>
            </a:extLst>
          </p:cNvPr>
          <p:cNvPicPr>
            <a:picLocks noChangeAspect="1"/>
          </p:cNvPicPr>
          <p:nvPr/>
        </p:nvPicPr>
        <p:blipFill>
          <a:blip r:embed="rId3"/>
          <a:srcRect l="22302" t="8108" r="23803"/>
          <a:stretch>
            <a:fillRect/>
          </a:stretch>
        </p:blipFill>
        <p:spPr>
          <a:xfrm>
            <a:off x="7452521" y="1679478"/>
            <a:ext cx="3816854" cy="4643632"/>
          </a:xfrm>
          <a:prstGeom prst="rect">
            <a:avLst/>
          </a:prstGeom>
        </p:spPr>
      </p:pic>
    </p:spTree>
    <p:extLst>
      <p:ext uri="{BB962C8B-B14F-4D97-AF65-F5344CB8AC3E}">
        <p14:creationId xmlns:p14="http://schemas.microsoft.com/office/powerpoint/2010/main" val="1283775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92F07-BD0C-B3D4-E319-A416D90EF760}"/>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352E2605-A8C2-CCED-648D-93BB0D272272}"/>
              </a:ext>
            </a:extLst>
          </p:cNvPr>
          <p:cNvSpPr>
            <a:spLocks noGrp="1"/>
          </p:cNvSpPr>
          <p:nvPr>
            <p:ph type="title"/>
          </p:nvPr>
        </p:nvSpPr>
        <p:spPr/>
        <p:txBody>
          <a:bodyPr>
            <a:normAutofit/>
          </a:bodyPr>
          <a:lstStyle/>
          <a:p>
            <a:pPr algn="l"/>
            <a:r>
              <a:rPr lang="en-US" sz="3600" b="1" dirty="0"/>
              <a:t>Activity: Reflecting on the Parent Perspective</a:t>
            </a:r>
          </a:p>
        </p:txBody>
      </p:sp>
      <p:sp>
        <p:nvSpPr>
          <p:cNvPr id="4" name="Content Placeholder 3">
            <a:extLst>
              <a:ext uri="{FF2B5EF4-FFF2-40B4-BE49-F238E27FC236}">
                <a16:creationId xmlns:a16="http://schemas.microsoft.com/office/drawing/2014/main" id="{D699A5F5-A377-6CFD-FFDE-B654F003A38E}"/>
              </a:ext>
            </a:extLst>
          </p:cNvPr>
          <p:cNvSpPr>
            <a:spLocks noGrp="1"/>
          </p:cNvSpPr>
          <p:nvPr>
            <p:ph idx="1"/>
          </p:nvPr>
        </p:nvSpPr>
        <p:spPr>
          <a:xfrm>
            <a:off x="381000" y="2024660"/>
            <a:ext cx="10901868" cy="4295840"/>
          </a:xfrm>
        </p:spPr>
        <p:txBody>
          <a:bodyPr>
            <a:normAutofit/>
          </a:bodyPr>
          <a:lstStyle/>
          <a:p>
            <a:pPr marL="609585" indent="-609585">
              <a:spcBef>
                <a:spcPts val="2176"/>
              </a:spcBef>
              <a:buFont typeface="+mj-lt"/>
              <a:buAutoNum type="arabicPeriod"/>
            </a:pPr>
            <a:r>
              <a:rPr lang="en-US" sz="3200" b="0" dirty="0"/>
              <a:t>Given what you’ve learned thus far in this session, how might you support parents through the dispute resolution process?</a:t>
            </a:r>
          </a:p>
          <a:p>
            <a:pPr marL="609585" indent="-609585">
              <a:spcBef>
                <a:spcPts val="2176"/>
              </a:spcBef>
              <a:buFont typeface="+mj-lt"/>
              <a:buAutoNum type="arabicPeriod"/>
            </a:pPr>
            <a:r>
              <a:rPr lang="en-US" sz="3200" b="0" dirty="0"/>
              <a:t>What tools and resources do you have at your disposal?</a:t>
            </a:r>
          </a:p>
          <a:p>
            <a:pPr marL="609585" indent="-609585">
              <a:spcBef>
                <a:spcPts val="2176"/>
              </a:spcBef>
              <a:buFont typeface="+mj-lt"/>
              <a:buAutoNum type="arabicPeriod"/>
            </a:pPr>
            <a:r>
              <a:rPr lang="en-US" sz="3200" b="0" dirty="0"/>
              <a:t>What do you wish you had?</a:t>
            </a:r>
          </a:p>
        </p:txBody>
      </p:sp>
      <p:sp>
        <p:nvSpPr>
          <p:cNvPr id="13" name="Slide Number Placeholder 4">
            <a:extLst>
              <a:ext uri="{FF2B5EF4-FFF2-40B4-BE49-F238E27FC236}">
                <a16:creationId xmlns:a16="http://schemas.microsoft.com/office/drawing/2014/main" id="{DC6C8670-3F6B-5909-F0D7-2E6032DCE7E8}"/>
              </a:ext>
            </a:extLst>
          </p:cNvPr>
          <p:cNvSpPr>
            <a:spLocks noGrp="1"/>
          </p:cNvSpPr>
          <p:nvPr>
            <p:ph type="sldNum" sz="quarter" idx="4294967295"/>
          </p:nvPr>
        </p:nvSpPr>
        <p:spPr>
          <a:xfrm>
            <a:off x="0" y="4705350"/>
            <a:ext cx="381000" cy="274638"/>
          </a:xfrm>
          <a:prstGeom prst="rect">
            <a:avLst/>
          </a:prstGeom>
        </p:spPr>
        <p:txBody>
          <a:bodyPr vert="horz" wrap="square" lIns="91440" tIns="45720" rIns="91440" bIns="45720" numCol="1" anchor="ctr" anchorCtr="0" compatLnSpc="1">
            <a:prstTxWarp prst="textNoShape">
              <a:avLst/>
            </a:prstTxWarp>
            <a:normAutofit/>
          </a:bodyPr>
          <a:lstStyle>
            <a:defPPr>
              <a:defRPr lang="en-US"/>
            </a:defPPr>
            <a:lvl1pPr algn="ctr" defTabSz="457200" rtl="0" fontAlgn="base">
              <a:spcBef>
                <a:spcPct val="0"/>
              </a:spcBef>
              <a:spcAft>
                <a:spcPct val="0"/>
              </a:spcAft>
              <a:defRPr sz="1200" kern="1200">
                <a:solidFill>
                  <a:schemeClr val="bg1"/>
                </a:solidFill>
                <a:latin typeface="Helvetica Neue"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a:spcAft>
                <a:spcPts val="800"/>
              </a:spcAft>
              <a:defRPr/>
            </a:pPr>
            <a:fld id="{DB2C22FD-BF24-8E48-84F2-4F9A0CFE9B24}" type="slidenum">
              <a:rPr lang="en-US" smtClean="0"/>
              <a:pPr>
                <a:spcAft>
                  <a:spcPts val="800"/>
                </a:spcAft>
                <a:defRPr/>
              </a:pPr>
              <a:t>36</a:t>
            </a:fld>
            <a:endParaRPr lang="en-US"/>
          </a:p>
        </p:txBody>
      </p:sp>
    </p:spTree>
    <p:extLst>
      <p:ext uri="{BB962C8B-B14F-4D97-AF65-F5344CB8AC3E}">
        <p14:creationId xmlns:p14="http://schemas.microsoft.com/office/powerpoint/2010/main" val="2303417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8E736-357F-6E3A-B0B7-3554136779D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8AFA17D-72D5-23B0-762F-B5DFC5419095}"/>
              </a:ext>
            </a:extLst>
          </p:cNvPr>
          <p:cNvSpPr>
            <a:spLocks noGrp="1"/>
          </p:cNvSpPr>
          <p:nvPr>
            <p:ph type="title"/>
          </p:nvPr>
        </p:nvSpPr>
        <p:spPr/>
        <p:txBody>
          <a:bodyPr/>
          <a:lstStyle/>
          <a:p>
            <a:r>
              <a:rPr lang="en-US" dirty="0"/>
              <a:t>Activity: Debrief</a:t>
            </a:r>
          </a:p>
        </p:txBody>
      </p:sp>
      <p:sp>
        <p:nvSpPr>
          <p:cNvPr id="3" name="Content Placeholder 2">
            <a:extLst>
              <a:ext uri="{FF2B5EF4-FFF2-40B4-BE49-F238E27FC236}">
                <a16:creationId xmlns:a16="http://schemas.microsoft.com/office/drawing/2014/main" id="{265A6426-84D9-B4F9-9C28-AC140862BA21}"/>
              </a:ext>
            </a:extLst>
          </p:cNvPr>
          <p:cNvSpPr>
            <a:spLocks noGrp="1"/>
          </p:cNvSpPr>
          <p:nvPr>
            <p:ph idx="1"/>
          </p:nvPr>
        </p:nvSpPr>
        <p:spPr>
          <a:xfrm>
            <a:off x="400050" y="2286000"/>
            <a:ext cx="5072063" cy="3690938"/>
          </a:xfrm>
        </p:spPr>
        <p:txBody>
          <a:bodyPr/>
          <a:lstStyle/>
          <a:p>
            <a:pPr marL="0" indent="0">
              <a:buNone/>
            </a:pPr>
            <a:r>
              <a:rPr lang="en-US" b="0" dirty="0"/>
              <a:t>Share your reflections with the group. </a:t>
            </a:r>
          </a:p>
        </p:txBody>
      </p:sp>
      <p:pic>
        <p:nvPicPr>
          <p:cNvPr id="4" name="Picture 3" descr="Debrief">
            <a:extLst>
              <a:ext uri="{FF2B5EF4-FFF2-40B4-BE49-F238E27FC236}">
                <a16:creationId xmlns:a16="http://schemas.microsoft.com/office/drawing/2014/main" id="{331AA352-D8E5-2537-DD54-62E40093728C}"/>
              </a:ext>
            </a:extLst>
          </p:cNvPr>
          <p:cNvPicPr>
            <a:picLocks noChangeAspect="1"/>
          </p:cNvPicPr>
          <p:nvPr/>
        </p:nvPicPr>
        <p:blipFill>
          <a:blip r:embed="rId3"/>
          <a:stretch>
            <a:fillRect/>
          </a:stretch>
        </p:blipFill>
        <p:spPr>
          <a:xfrm>
            <a:off x="6502400" y="1542462"/>
            <a:ext cx="4876800" cy="4318000"/>
          </a:xfrm>
          <a:prstGeom prst="rect">
            <a:avLst/>
          </a:prstGeom>
        </p:spPr>
      </p:pic>
    </p:spTree>
    <p:extLst>
      <p:ext uri="{BB962C8B-B14F-4D97-AF65-F5344CB8AC3E}">
        <p14:creationId xmlns:p14="http://schemas.microsoft.com/office/powerpoint/2010/main" val="361647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23DA6FC-188A-4458-A872-BD5FD1574F23}"/>
              </a:ext>
            </a:extLst>
          </p:cNvPr>
          <p:cNvSpPr>
            <a:spLocks noGrp="1"/>
          </p:cNvSpPr>
          <p:nvPr>
            <p:ph type="title"/>
          </p:nvPr>
        </p:nvSpPr>
        <p:spPr/>
        <p:txBody>
          <a:bodyPr/>
          <a:lstStyle/>
          <a:p>
            <a:pPr algn="l"/>
            <a:r>
              <a:rPr lang="en-US" dirty="0"/>
              <a:t>Thank You!</a:t>
            </a:r>
          </a:p>
        </p:txBody>
      </p:sp>
      <p:sp>
        <p:nvSpPr>
          <p:cNvPr id="3" name="Content Placeholder 2"/>
          <p:cNvSpPr>
            <a:spLocks noGrp="1"/>
          </p:cNvSpPr>
          <p:nvPr>
            <p:ph idx="1"/>
          </p:nvPr>
        </p:nvSpPr>
        <p:spPr/>
        <p:txBody>
          <a:bodyPr numCol="1">
            <a:noAutofit/>
          </a:bodyPr>
          <a:lstStyle/>
          <a:p>
            <a:pPr marL="0" indent="-57148">
              <a:lnSpc>
                <a:spcPct val="50000"/>
              </a:lnSpc>
              <a:spcBef>
                <a:spcPts val="883"/>
              </a:spcBef>
              <a:buNone/>
            </a:pPr>
            <a:endParaRPr lang="en-US" sz="2600" b="1" dirty="0"/>
          </a:p>
          <a:p>
            <a:pPr marL="0" indent="-57148">
              <a:lnSpc>
                <a:spcPct val="50000"/>
              </a:lnSpc>
              <a:spcBef>
                <a:spcPts val="883"/>
              </a:spcBef>
              <a:buNone/>
            </a:pPr>
            <a:r>
              <a:rPr lang="en-US" sz="3200" b="1" dirty="0"/>
              <a:t>Joy Jordan and Sarah Marshall</a:t>
            </a:r>
          </a:p>
          <a:p>
            <a:pPr marL="0" indent="0">
              <a:lnSpc>
                <a:spcPct val="100000"/>
              </a:lnSpc>
              <a:buNone/>
            </a:pPr>
            <a:r>
              <a:rPr lang="en-US" sz="2400" b="0" dirty="0"/>
              <a:t>Conflict Resolution Program</a:t>
            </a:r>
          </a:p>
          <a:p>
            <a:pPr marL="0" indent="0">
              <a:lnSpc>
                <a:spcPct val="100000"/>
              </a:lnSpc>
              <a:buNone/>
            </a:pPr>
            <a:r>
              <a:rPr lang="en-US" sz="2400" b="0" dirty="0"/>
              <a:t>Institute for Public Administration</a:t>
            </a:r>
          </a:p>
          <a:p>
            <a:pPr marL="0" indent="0">
              <a:lnSpc>
                <a:spcPct val="100000"/>
              </a:lnSpc>
              <a:buNone/>
            </a:pPr>
            <a:r>
              <a:rPr lang="en-US" sz="2400" b="0" dirty="0"/>
              <a:t>Biden School of Public Policy &amp; Administration</a:t>
            </a:r>
          </a:p>
          <a:p>
            <a:pPr marL="0" indent="0">
              <a:lnSpc>
                <a:spcPct val="100000"/>
              </a:lnSpc>
              <a:buNone/>
            </a:pPr>
            <a:r>
              <a:rPr lang="en-US" sz="2400" b="0" dirty="0"/>
              <a:t>University of Delaware</a:t>
            </a:r>
          </a:p>
          <a:p>
            <a:pPr marL="0" indent="-57148">
              <a:lnSpc>
                <a:spcPct val="100000"/>
              </a:lnSpc>
              <a:spcBef>
                <a:spcPts val="883"/>
              </a:spcBef>
              <a:buNone/>
            </a:pPr>
            <a:endParaRPr lang="en-US" sz="2400" b="0" dirty="0"/>
          </a:p>
          <a:p>
            <a:pPr marL="0" indent="-57148">
              <a:lnSpc>
                <a:spcPct val="100000"/>
              </a:lnSpc>
              <a:spcBef>
                <a:spcPts val="883"/>
              </a:spcBef>
              <a:buNone/>
            </a:pPr>
            <a:r>
              <a:rPr lang="en-US" sz="2400" b="0" dirty="0"/>
              <a:t>For more about SPARC Services visit:</a:t>
            </a:r>
          </a:p>
          <a:p>
            <a:pPr marL="0" indent="-57148">
              <a:lnSpc>
                <a:spcPct val="100000"/>
              </a:lnSpc>
              <a:spcBef>
                <a:spcPts val="883"/>
              </a:spcBef>
              <a:buNone/>
            </a:pPr>
            <a:r>
              <a:rPr lang="en-US" sz="2400" dirty="0" err="1"/>
              <a:t>www.ipa.udel.edu</a:t>
            </a:r>
            <a:r>
              <a:rPr lang="en-US" sz="2400" dirty="0"/>
              <a:t>/</a:t>
            </a:r>
            <a:r>
              <a:rPr lang="en-US" sz="2400" dirty="0" err="1"/>
              <a:t>crp</a:t>
            </a:r>
            <a:endParaRPr lang="en-US" sz="2600" dirty="0"/>
          </a:p>
        </p:txBody>
      </p:sp>
    </p:spTree>
    <p:extLst>
      <p:ext uri="{BB962C8B-B14F-4D97-AF65-F5344CB8AC3E}">
        <p14:creationId xmlns:p14="http://schemas.microsoft.com/office/powerpoint/2010/main" val="3978109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5DBAFE-2FB8-3C3D-86EF-C6033E1A4181}"/>
              </a:ext>
            </a:extLst>
          </p:cNvPr>
          <p:cNvSpPr>
            <a:spLocks noGrp="1"/>
          </p:cNvSpPr>
          <p:nvPr>
            <p:ph idx="1"/>
          </p:nvPr>
        </p:nvSpPr>
        <p:spPr>
          <a:xfrm>
            <a:off x="609600" y="1808486"/>
            <a:ext cx="10972800" cy="3534833"/>
          </a:xfrm>
          <a:noFill/>
        </p:spPr>
        <p:txBody>
          <a:bodyPr>
            <a:normAutofit/>
          </a:bodyPr>
          <a:lstStyle/>
          <a:p>
            <a:pPr marL="613818" indent="-613818">
              <a:spcBef>
                <a:spcPts val="1312"/>
              </a:spcBef>
              <a:buNone/>
            </a:pPr>
            <a:r>
              <a:rPr lang="en-US" sz="2133" b="0" dirty="0">
                <a:latin typeface="Calibri" panose="020F0502020204030204" pitchFamily="34" charset="0"/>
                <a:cs typeface="Calibri" panose="020F0502020204030204" pitchFamily="34" charset="0"/>
              </a:rPr>
              <a:t>American Psychological Association – Tori DeAngelis, “In search of cultural competence” March 2015, Vol 46, No. 3, </a:t>
            </a:r>
            <a:r>
              <a:rPr lang="en-US" sz="2133" b="0" dirty="0">
                <a:latin typeface="Calibri" panose="020F0502020204030204" pitchFamily="34" charset="0"/>
                <a:cs typeface="Calibri" panose="020F0502020204030204" pitchFamily="34" charset="0"/>
                <a:hlinkClick r:id="rId3"/>
              </a:rPr>
              <a:t>https://www.apa.org/monitor/2015/03/cultural-competence</a:t>
            </a:r>
            <a:endParaRPr lang="en-US" sz="2133" b="0" dirty="0">
              <a:latin typeface="Calibri" panose="020F0502020204030204" pitchFamily="34" charset="0"/>
              <a:cs typeface="Calibri" panose="020F0502020204030204" pitchFamily="34" charset="0"/>
            </a:endParaRPr>
          </a:p>
          <a:p>
            <a:pPr marL="613818" indent="-613818">
              <a:spcBef>
                <a:spcPts val="1312"/>
              </a:spcBef>
              <a:buNone/>
            </a:pPr>
            <a:r>
              <a:rPr lang="en-US" sz="2133" b="0" i="1" dirty="0">
                <a:latin typeface="Calibri" panose="020F0502020204030204" pitchFamily="34" charset="0"/>
                <a:cs typeface="Calibri" panose="020F0502020204030204" pitchFamily="34" charset="0"/>
              </a:rPr>
              <a:t>Community Tool Box</a:t>
            </a:r>
            <a:r>
              <a:rPr lang="en-US" sz="2133" b="0" dirty="0">
                <a:latin typeface="Calibri" panose="020F0502020204030204" pitchFamily="34" charset="0"/>
                <a:cs typeface="Calibri" panose="020F0502020204030204" pitchFamily="34" charset="0"/>
              </a:rPr>
              <a:t>. https://</a:t>
            </a:r>
            <a:r>
              <a:rPr lang="en-US" sz="2133" b="0" dirty="0" err="1">
                <a:latin typeface="Calibri" panose="020F0502020204030204" pitchFamily="34" charset="0"/>
                <a:cs typeface="Calibri" panose="020F0502020204030204" pitchFamily="34" charset="0"/>
              </a:rPr>
              <a:t>communityhealth.ku.edu</a:t>
            </a:r>
            <a:r>
              <a:rPr lang="en-US" sz="2133" b="0" dirty="0">
                <a:latin typeface="Calibri" panose="020F0502020204030204" pitchFamily="34" charset="0"/>
                <a:cs typeface="Calibri" panose="020F0502020204030204" pitchFamily="34" charset="0"/>
              </a:rPr>
              <a:t>/community-tool-box. Accessed 13 Aug. 2024.</a:t>
            </a:r>
          </a:p>
          <a:p>
            <a:pPr marL="613818" indent="-613818">
              <a:spcBef>
                <a:spcPts val="1312"/>
              </a:spcBef>
              <a:buNone/>
            </a:pPr>
            <a:r>
              <a:rPr lang="en-US" sz="2133" b="0" i="1" kern="100" dirty="0">
                <a:latin typeface="Calibri" panose="020F0502020204030204" pitchFamily="34" charset="0"/>
                <a:ea typeface="Aptos" panose="020B0004020202020204" pitchFamily="34" charset="0"/>
                <a:cs typeface="Calibri" panose="020F0502020204030204" pitchFamily="34" charset="0"/>
              </a:rPr>
              <a:t>Cultural Competence: An Important Skill Set for the 21st Century (G1375) | G1375 | 2016 | Nebraska Extension Publications</a:t>
            </a:r>
            <a:r>
              <a:rPr lang="en-US" sz="2133" b="0" kern="100" dirty="0">
                <a:latin typeface="Calibri" panose="020F0502020204030204" pitchFamily="34" charset="0"/>
                <a:ea typeface="Aptos" panose="020B0004020202020204" pitchFamily="34" charset="0"/>
                <a:cs typeface="Calibri" panose="020F0502020204030204" pitchFamily="34" charset="0"/>
              </a:rPr>
              <a:t>. </a:t>
            </a:r>
            <a:r>
              <a:rPr lang="en-US" sz="2133" b="0" kern="100" dirty="0">
                <a:latin typeface="Calibri" panose="020F0502020204030204" pitchFamily="34" charset="0"/>
                <a:ea typeface="Aptos" panose="020B0004020202020204" pitchFamily="34" charset="0"/>
                <a:cs typeface="Calibri" panose="020F0502020204030204" pitchFamily="34" charset="0"/>
                <a:hlinkClick r:id="rId4"/>
              </a:rPr>
              <a:t>https://extensionpubs.unl.edu/publication/g1375/cultural-competence-an-important-skill-set-for-the-21st-century-g1375. </a:t>
            </a:r>
            <a:r>
              <a:rPr lang="en-US" sz="2133" b="0" dirty="0">
                <a:latin typeface="Calibri" panose="020F0502020204030204" pitchFamily="34" charset="0"/>
                <a:cs typeface="Calibri" panose="020F0502020204030204" pitchFamily="34" charset="0"/>
                <a:hlinkClick r:id="rId4"/>
              </a:rPr>
              <a:t>Accessed 15 Aug. 2024</a:t>
            </a:r>
            <a:r>
              <a:rPr lang="en-US" sz="2133" b="0" dirty="0">
                <a:latin typeface="Calibri" panose="020F0502020204030204" pitchFamily="34" charset="0"/>
                <a:cs typeface="Calibri" panose="020F0502020204030204" pitchFamily="34" charset="0"/>
              </a:rPr>
              <a:t>.</a:t>
            </a:r>
            <a:endParaRPr lang="en-US" sz="2133" b="0" dirty="0"/>
          </a:p>
          <a:p>
            <a:pPr marL="613818" indent="-613818">
              <a:spcBef>
                <a:spcPts val="1312"/>
              </a:spcBef>
              <a:buNone/>
            </a:pPr>
            <a:r>
              <a:rPr lang="en-US" sz="2133" b="0" dirty="0"/>
              <a:t>“Cultural Enhancement Module Series.” Georgetown University National Center for Cultural Competence, Modules 1-4, Georgetown University, Summer 2004. </a:t>
            </a:r>
            <a:r>
              <a:rPr lang="en-US" sz="2133" b="0" dirty="0">
                <a:hlinkClick r:id="rId5"/>
              </a:rPr>
              <a:t>https://nccc.georgetown.edu/curricula/awareness/index.html</a:t>
            </a:r>
            <a:r>
              <a:rPr lang="en-US" sz="2133" b="0" dirty="0"/>
              <a:t>.</a:t>
            </a:r>
            <a:endParaRPr lang="en-US" sz="2133" b="0" dirty="0">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9D1F2C28-0949-0DE2-4469-D4D3273EA3ED}"/>
              </a:ext>
            </a:extLst>
          </p:cNvPr>
          <p:cNvSpPr>
            <a:spLocks noGrp="1"/>
          </p:cNvSpPr>
          <p:nvPr>
            <p:ph type="title"/>
          </p:nvPr>
        </p:nvSpPr>
        <p:spPr/>
        <p:txBody>
          <a:bodyPr/>
          <a:lstStyle/>
          <a:p>
            <a:r>
              <a:rPr lang="en-US" dirty="0"/>
              <a:t>Sources</a:t>
            </a:r>
          </a:p>
        </p:txBody>
      </p:sp>
    </p:spTree>
    <p:extLst>
      <p:ext uri="{BB962C8B-B14F-4D97-AF65-F5344CB8AC3E}">
        <p14:creationId xmlns:p14="http://schemas.microsoft.com/office/powerpoint/2010/main" val="3786283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hat word comes to mind when you think about cultural comptetency? Use the URL or QR code to participate in the poll: pollev.com/sarahmarshall526">
            <a:extLst>
              <a:ext uri="{FF2B5EF4-FFF2-40B4-BE49-F238E27FC236}">
                <a16:creationId xmlns:a16="http://schemas.microsoft.com/office/drawing/2014/main" id="{F4717117-288B-22FC-2994-330CA417ECA5}"/>
              </a:ext>
            </a:extLst>
          </p:cNvPr>
          <p:cNvPicPr>
            <a:picLocks noGrp="1" noChangeAspect="1"/>
          </p:cNvPicPr>
          <p:nvPr>
            <p:ph idx="1"/>
          </p:nvPr>
        </p:nvPicPr>
        <p:blipFill>
          <a:blip r:embed="rId3"/>
          <a:stretch>
            <a:fillRect/>
          </a:stretch>
        </p:blipFill>
        <p:spPr bwMode="auto">
          <a:xfrm>
            <a:off x="2318397" y="271819"/>
            <a:ext cx="8540103" cy="623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066778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0B1E02-B2AE-885D-CFF9-0B010D1B678D}"/>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F35DBAFE-2FB8-3C3D-86EF-C6033E1A4181}"/>
              </a:ext>
            </a:extLst>
          </p:cNvPr>
          <p:cNvSpPr>
            <a:spLocks noGrp="1"/>
          </p:cNvSpPr>
          <p:nvPr>
            <p:ph idx="1"/>
          </p:nvPr>
        </p:nvSpPr>
        <p:spPr/>
        <p:txBody>
          <a:bodyPr>
            <a:normAutofit/>
          </a:bodyPr>
          <a:lstStyle/>
          <a:p>
            <a:pPr marL="613818" indent="-613818">
              <a:spcBef>
                <a:spcPts val="2112"/>
              </a:spcBef>
              <a:buNone/>
            </a:pPr>
            <a:r>
              <a:rPr lang="en-US" sz="2133" b="0" dirty="0">
                <a:latin typeface="Calibri" panose="020F0502020204030204" pitchFamily="34" charset="0"/>
                <a:cs typeface="Calibri" panose="020F0502020204030204" pitchFamily="34" charset="0"/>
              </a:rPr>
              <a:t>“DEI: What It Is &amp; How to Champion It in the Workplace.” </a:t>
            </a:r>
            <a:r>
              <a:rPr lang="en-US" sz="2133" b="0" i="1" dirty="0">
                <a:latin typeface="Calibri" panose="020F0502020204030204" pitchFamily="34" charset="0"/>
                <a:cs typeface="Calibri" panose="020F0502020204030204" pitchFamily="34" charset="0"/>
              </a:rPr>
              <a:t>Business Insights Blog</a:t>
            </a:r>
            <a:r>
              <a:rPr lang="en-US" sz="2133" b="0" dirty="0">
                <a:latin typeface="Calibri" panose="020F0502020204030204" pitchFamily="34" charset="0"/>
                <a:cs typeface="Calibri" panose="020F0502020204030204" pitchFamily="34" charset="0"/>
              </a:rPr>
              <a:t>, 3 	Oct. 2023, Harvard Business School Online, </a:t>
            </a:r>
            <a:r>
              <a:rPr lang="en-US" sz="2133" b="0" dirty="0">
                <a:latin typeface="Calibri" panose="020F0502020204030204" pitchFamily="34" charset="0"/>
                <a:cs typeface="Calibri" panose="020F0502020204030204" pitchFamily="34" charset="0"/>
                <a:hlinkClick r:id="rId3"/>
              </a:rPr>
              <a:t>https://online.hbs.edu/blog/post/what-is-dei</a:t>
            </a:r>
            <a:r>
              <a:rPr lang="en-US" sz="2133" b="0" dirty="0">
                <a:latin typeface="Calibri" panose="020F0502020204030204" pitchFamily="34" charset="0"/>
                <a:cs typeface="Calibri" panose="020F0502020204030204" pitchFamily="34" charset="0"/>
              </a:rPr>
              <a:t>.</a:t>
            </a:r>
          </a:p>
          <a:p>
            <a:pPr marL="613818" indent="-613818">
              <a:spcBef>
                <a:spcPts val="2112"/>
              </a:spcBef>
              <a:buNone/>
            </a:pPr>
            <a:r>
              <a:rPr lang="en-US" sz="2133" b="0" dirty="0">
                <a:latin typeface="Calibri" panose="020F0502020204030204" pitchFamily="34" charset="0"/>
                <a:cs typeface="Calibri" panose="020F0502020204030204" pitchFamily="34" charset="0"/>
              </a:rPr>
              <a:t>Epstein, Joyce L. “School, Family, and Community Partnerships in Teachers” Professional Work.” </a:t>
            </a:r>
            <a:r>
              <a:rPr lang="en-US" sz="2133" b="0" i="1" dirty="0">
                <a:latin typeface="Calibri" panose="020F0502020204030204" pitchFamily="34" charset="0"/>
                <a:cs typeface="Calibri" panose="020F0502020204030204" pitchFamily="34" charset="0"/>
              </a:rPr>
              <a:t>Journal of Education for Teaching : JET</a:t>
            </a:r>
            <a:r>
              <a:rPr lang="en-US" sz="2133" b="0" dirty="0">
                <a:latin typeface="Calibri" panose="020F0502020204030204" pitchFamily="34" charset="0"/>
                <a:cs typeface="Calibri" panose="020F0502020204030204" pitchFamily="34" charset="0"/>
              </a:rPr>
              <a:t>, vol. 44, no. 3, 2018, pp. 397–406, </a:t>
            </a:r>
            <a:r>
              <a:rPr lang="en-US" sz="2133" b="0" dirty="0">
                <a:latin typeface="Calibri" panose="020F0502020204030204" pitchFamily="34" charset="0"/>
                <a:cs typeface="Calibri" panose="020F0502020204030204" pitchFamily="34" charset="0"/>
                <a:hlinkClick r:id="rId4"/>
              </a:rPr>
              <a:t>https://doi.org/10.1080/02607476.2018.1465669</a:t>
            </a:r>
            <a:r>
              <a:rPr lang="en-US" sz="2133" b="0" dirty="0">
                <a:latin typeface="Calibri" panose="020F0502020204030204" pitchFamily="34" charset="0"/>
                <a:cs typeface="Calibri" panose="020F0502020204030204" pitchFamily="34" charset="0"/>
              </a:rPr>
              <a:t>.</a:t>
            </a:r>
          </a:p>
          <a:p>
            <a:pPr marL="613818" indent="-613818">
              <a:spcBef>
                <a:spcPts val="2112"/>
              </a:spcBef>
              <a:buNone/>
            </a:pPr>
            <a:r>
              <a:rPr lang="en-US" sz="2133" b="0" dirty="0">
                <a:latin typeface="Calibri" panose="020F0502020204030204" pitchFamily="34" charset="0"/>
                <a:cs typeface="Calibri" panose="020F0502020204030204" pitchFamily="34" charset="0"/>
              </a:rPr>
              <a:t>“Implicit Bias.” American Psychological Association, https://</a:t>
            </a:r>
            <a:r>
              <a:rPr lang="en-US" sz="2133" b="0" dirty="0" err="1">
                <a:latin typeface="Calibri" panose="020F0502020204030204" pitchFamily="34" charset="0"/>
                <a:cs typeface="Calibri" panose="020F0502020204030204" pitchFamily="34" charset="0"/>
              </a:rPr>
              <a:t>www.apa.org</a:t>
            </a:r>
            <a:r>
              <a:rPr lang="en-US" sz="2133" b="0" dirty="0">
                <a:latin typeface="Calibri" panose="020F0502020204030204" pitchFamily="34" charset="0"/>
                <a:cs typeface="Calibri" panose="020F0502020204030204" pitchFamily="34" charset="0"/>
              </a:rPr>
              <a:t>/topics/implicit-bias. Accessed 13 Aug. 2024.</a:t>
            </a:r>
          </a:p>
          <a:p>
            <a:pPr marL="613818" indent="-613818">
              <a:spcBef>
                <a:spcPts val="2112"/>
              </a:spcBef>
              <a:buNone/>
            </a:pPr>
            <a:r>
              <a:rPr lang="en-US" sz="2133" b="0" dirty="0">
                <a:latin typeface="Calibri" panose="020F0502020204030204" pitchFamily="34" charset="0"/>
                <a:cs typeface="Calibri" panose="020F0502020204030204" pitchFamily="34" charset="0"/>
              </a:rPr>
              <a:t>Joubert, Shayna. “How To Improve Cross-Cultural Communication in the Workplace.” </a:t>
            </a:r>
            <a:r>
              <a:rPr lang="en-US" sz="2133" b="0" i="1" dirty="0">
                <a:latin typeface="Calibri" panose="020F0502020204030204" pitchFamily="34" charset="0"/>
                <a:cs typeface="Calibri" panose="020F0502020204030204" pitchFamily="34" charset="0"/>
              </a:rPr>
              <a:t>Graduate Blog</a:t>
            </a:r>
            <a:r>
              <a:rPr lang="en-US" sz="2133" b="0" dirty="0">
                <a:latin typeface="Calibri" panose="020F0502020204030204" pitchFamily="34" charset="0"/>
                <a:cs typeface="Calibri" panose="020F0502020204030204" pitchFamily="34" charset="0"/>
              </a:rPr>
              <a:t>, 5 July 2024, https://</a:t>
            </a:r>
            <a:r>
              <a:rPr lang="en-US" sz="2133" b="0" dirty="0" err="1">
                <a:latin typeface="Calibri" panose="020F0502020204030204" pitchFamily="34" charset="0"/>
                <a:cs typeface="Calibri" panose="020F0502020204030204" pitchFamily="34" charset="0"/>
              </a:rPr>
              <a:t>graduate.northeastern.edu</a:t>
            </a:r>
            <a:r>
              <a:rPr lang="en-US" sz="2133" b="0" dirty="0">
                <a:latin typeface="Calibri" panose="020F0502020204030204" pitchFamily="34" charset="0"/>
                <a:cs typeface="Calibri" panose="020F0502020204030204" pitchFamily="34" charset="0"/>
              </a:rPr>
              <a:t>/resources/cross-cultural-communication/.</a:t>
            </a:r>
          </a:p>
          <a:p>
            <a:pPr marL="613818" indent="-613818">
              <a:buNone/>
            </a:pPr>
            <a:endParaRPr lang="en-US" sz="2133" b="0" dirty="0">
              <a:latin typeface="Calibri" panose="020F0502020204030204" pitchFamily="34" charset="0"/>
              <a:cs typeface="Calibri" panose="020F0502020204030204" pitchFamily="34" charset="0"/>
            </a:endParaRPr>
          </a:p>
          <a:p>
            <a:pPr marL="613818" indent="-613818">
              <a:buNone/>
            </a:pPr>
            <a:endParaRPr lang="en-US" sz="2133" b="0" dirty="0">
              <a:latin typeface="Calibri" panose="020F0502020204030204" pitchFamily="34" charset="0"/>
              <a:cs typeface="Calibri" panose="020F0502020204030204" pitchFamily="34" charset="0"/>
            </a:endParaRPr>
          </a:p>
          <a:p>
            <a:pPr marL="613818" indent="-613818">
              <a:buNone/>
            </a:pPr>
            <a:endParaRPr lang="en-US" sz="2133" b="0" dirty="0">
              <a:latin typeface="Calibri" panose="020F0502020204030204" pitchFamily="34" charset="0"/>
              <a:cs typeface="Calibri" panose="020F0502020204030204" pitchFamily="34" charset="0"/>
            </a:endParaRPr>
          </a:p>
          <a:p>
            <a:pPr marL="613818" indent="-613818">
              <a:buNone/>
            </a:pPr>
            <a:endParaRPr lang="en-US" sz="2133" b="0" dirty="0">
              <a:latin typeface="Calibri" panose="020F0502020204030204" pitchFamily="34" charset="0"/>
              <a:cs typeface="Calibri" panose="020F0502020204030204" pitchFamily="34" charset="0"/>
            </a:endParaRPr>
          </a:p>
          <a:p>
            <a:pPr marL="613818" indent="-613818">
              <a:buNone/>
            </a:pPr>
            <a:endParaRPr lang="en-US" sz="2133" b="0" dirty="0">
              <a:latin typeface="Calibri" panose="020F0502020204030204" pitchFamily="34" charset="0"/>
              <a:cs typeface="Calibri" panose="020F0502020204030204" pitchFamily="34" charset="0"/>
            </a:endParaRPr>
          </a:p>
          <a:p>
            <a:pPr marL="613818" indent="-613818">
              <a:buNone/>
            </a:pPr>
            <a:endParaRPr lang="en-US" sz="2133"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6298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A27158-84C2-8D6F-796D-F7F3761D6A86}"/>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F35DBAFE-2FB8-3C3D-86EF-C6033E1A4181}"/>
              </a:ext>
            </a:extLst>
          </p:cNvPr>
          <p:cNvSpPr>
            <a:spLocks noGrp="1"/>
          </p:cNvSpPr>
          <p:nvPr>
            <p:ph idx="1"/>
          </p:nvPr>
        </p:nvSpPr>
        <p:spPr/>
        <p:txBody>
          <a:bodyPr/>
          <a:lstStyle/>
          <a:p>
            <a:pPr marL="613818" indent="-613818">
              <a:spcBef>
                <a:spcPts val="2112"/>
              </a:spcBef>
              <a:buNone/>
            </a:pPr>
            <a:r>
              <a:rPr lang="en-US" sz="2133" b="0" dirty="0">
                <a:latin typeface="Calibri" panose="020F0502020204030204" pitchFamily="34" charset="0"/>
                <a:cs typeface="Calibri" panose="020F0502020204030204" pitchFamily="34" charset="0"/>
              </a:rPr>
              <a:t>“Stress in </a:t>
            </a:r>
            <a:r>
              <a:rPr lang="en-US" sz="2133" b="0" dirty="0" err="1">
                <a:latin typeface="Calibri" panose="020F0502020204030204" pitchFamily="34" charset="0"/>
                <a:cs typeface="Calibri" panose="020F0502020204030204" pitchFamily="34" charset="0"/>
              </a:rPr>
              <a:t>America</a:t>
            </a:r>
            <a:r>
              <a:rPr lang="en-US" sz="2133" b="0" baseline="30000" dirty="0" err="1">
                <a:latin typeface="Calibri" panose="020F0502020204030204" pitchFamily="34" charset="0"/>
                <a:cs typeface="Calibri" panose="020F0502020204030204" pitchFamily="34" charset="0"/>
              </a:rPr>
              <a:t>TM</a:t>
            </a:r>
            <a:r>
              <a:rPr lang="en-US" sz="2133" b="0" dirty="0">
                <a:latin typeface="Calibri" panose="020F0502020204030204" pitchFamily="34" charset="0"/>
                <a:cs typeface="Calibri" panose="020F0502020204030204" pitchFamily="34" charset="0"/>
              </a:rPr>
              <a:t> 2020: A National Mental Health Crisis.” </a:t>
            </a:r>
            <a:r>
              <a:rPr lang="en-US" sz="2133" b="0" i="1" dirty="0">
                <a:latin typeface="Calibri" panose="020F0502020204030204" pitchFamily="34" charset="0"/>
                <a:cs typeface="Calibri" panose="020F0502020204030204" pitchFamily="34" charset="0"/>
              </a:rPr>
              <a:t>Https://</a:t>
            </a:r>
            <a:r>
              <a:rPr lang="en-US" sz="2133" b="0" i="1" dirty="0" err="1">
                <a:latin typeface="Calibri" panose="020F0502020204030204" pitchFamily="34" charset="0"/>
                <a:cs typeface="Calibri" panose="020F0502020204030204" pitchFamily="34" charset="0"/>
              </a:rPr>
              <a:t>Www.Apa.Org</a:t>
            </a:r>
            <a:r>
              <a:rPr lang="en-US" sz="2133" b="0" dirty="0">
                <a:latin typeface="Calibri" panose="020F0502020204030204" pitchFamily="34" charset="0"/>
                <a:cs typeface="Calibri" panose="020F0502020204030204" pitchFamily="34" charset="0"/>
              </a:rPr>
              <a:t>, 	</a:t>
            </a:r>
            <a:r>
              <a:rPr lang="en-US" sz="2133" b="0" dirty="0">
                <a:latin typeface="Calibri" panose="020F0502020204030204" pitchFamily="34" charset="0"/>
                <a:cs typeface="Calibri" panose="020F0502020204030204" pitchFamily="34" charset="0"/>
                <a:hlinkClick r:id="rId3"/>
              </a:rPr>
              <a:t>https://www.apa.org/news/press/releases/stress/2020/report-october</a:t>
            </a:r>
            <a:r>
              <a:rPr lang="en-US" sz="2133" b="0" dirty="0">
                <a:latin typeface="Calibri" panose="020F0502020204030204" pitchFamily="34" charset="0"/>
                <a:cs typeface="Calibri" panose="020F0502020204030204" pitchFamily="34" charset="0"/>
              </a:rPr>
              <a:t>.</a:t>
            </a:r>
          </a:p>
          <a:p>
            <a:pPr marL="613818" indent="-613818">
              <a:spcBef>
                <a:spcPts val="2112"/>
              </a:spcBef>
              <a:buNone/>
            </a:pPr>
            <a:r>
              <a:rPr lang="en-US" sz="2133" b="0" dirty="0">
                <a:latin typeface="Calibri" panose="020F0502020204030204" pitchFamily="34" charset="0"/>
                <a:cs typeface="Calibri" panose="020F0502020204030204" pitchFamily="34" charset="0"/>
              </a:rPr>
              <a:t>Sociology. Institute, Sociology of Kinship, Diverse Family Structure and Societal Impact. </a:t>
            </a:r>
            <a:r>
              <a:rPr lang="en-US" sz="2133" b="0" dirty="0">
                <a:latin typeface="Calibri" panose="020F0502020204030204" pitchFamily="34" charset="0"/>
                <a:cs typeface="Calibri" panose="020F0502020204030204" pitchFamily="34" charset="0"/>
                <a:hlinkClick r:id="rId4"/>
              </a:rPr>
              <a:t>https://sociology.institute/sociology-of-kinship/diverse-family-structures-</a:t>
            </a:r>
            <a:r>
              <a:rPr lang="en-US" sz="2133" b="0" dirty="0">
                <a:latin typeface="Calibri" panose="020F0502020204030204" pitchFamily="34" charset="0"/>
                <a:cs typeface="Calibri" panose="020F0502020204030204" pitchFamily="34" charset="0"/>
              </a:rPr>
              <a:t>societal-impact/</a:t>
            </a:r>
          </a:p>
          <a:p>
            <a:pPr marL="613818" indent="-613818">
              <a:spcBef>
                <a:spcPts val="2112"/>
              </a:spcBef>
              <a:buNone/>
            </a:pPr>
            <a:r>
              <a:rPr lang="en-US" sz="2133" b="0" dirty="0">
                <a:latin typeface="Calibri" panose="020F0502020204030204" pitchFamily="34" charset="0"/>
                <a:cs typeface="Calibri" panose="020F0502020204030204" pitchFamily="34" charset="0"/>
              </a:rPr>
              <a:t>Thomas-Breitfeld, Sean, and Frances </a:t>
            </a:r>
            <a:r>
              <a:rPr lang="en-US" sz="2133" b="0" dirty="0" err="1">
                <a:latin typeface="Calibri" panose="020F0502020204030204" pitchFamily="34" charset="0"/>
                <a:cs typeface="Calibri" panose="020F0502020204030204" pitchFamily="34" charset="0"/>
              </a:rPr>
              <a:t>Kunreuther</a:t>
            </a:r>
            <a:r>
              <a:rPr lang="en-US" sz="2133" b="0" dirty="0">
                <a:latin typeface="Calibri" panose="020F0502020204030204" pitchFamily="34" charset="0"/>
                <a:cs typeface="Calibri" panose="020F0502020204030204" pitchFamily="34" charset="0"/>
              </a:rPr>
              <a:t>. “Diversity, Equity and Inclusion in 	Nonprofit Organizations.” </a:t>
            </a:r>
            <a:r>
              <a:rPr lang="en-US" sz="2133" b="0" i="1" dirty="0">
                <a:latin typeface="Calibri" panose="020F0502020204030204" pitchFamily="34" charset="0"/>
                <a:cs typeface="Calibri" panose="020F0502020204030204" pitchFamily="34" charset="0"/>
              </a:rPr>
              <a:t>International Encyclopedia of Civil Society</a:t>
            </a:r>
            <a:r>
              <a:rPr lang="en-US" sz="2133" b="0" dirty="0">
                <a:latin typeface="Calibri" panose="020F0502020204030204" pitchFamily="34" charset="0"/>
                <a:cs typeface="Calibri" panose="020F0502020204030204" pitchFamily="34" charset="0"/>
              </a:rPr>
              <a:t>, edited by Regina A. List et al., Springer International Publishing, 2022, pp. 1–5. </a:t>
            </a:r>
            <a:r>
              <a:rPr lang="en-US" sz="2133" b="0" i="1" dirty="0" err="1">
                <a:latin typeface="Calibri" panose="020F0502020204030204" pitchFamily="34" charset="0"/>
                <a:cs typeface="Calibri" panose="020F0502020204030204" pitchFamily="34" charset="0"/>
              </a:rPr>
              <a:t>DOI.org</a:t>
            </a:r>
            <a:r>
              <a:rPr lang="en-US" sz="2133" b="0" i="1" dirty="0">
                <a:latin typeface="Calibri" panose="020F0502020204030204" pitchFamily="34" charset="0"/>
                <a:cs typeface="Calibri" panose="020F0502020204030204" pitchFamily="34" charset="0"/>
              </a:rPr>
              <a:t> (</a:t>
            </a:r>
            <a:r>
              <a:rPr lang="en-US" sz="2133" b="0" i="1" dirty="0" err="1">
                <a:latin typeface="Calibri" panose="020F0502020204030204" pitchFamily="34" charset="0"/>
                <a:cs typeface="Calibri" panose="020F0502020204030204" pitchFamily="34" charset="0"/>
              </a:rPr>
              <a:t>Crossref</a:t>
            </a:r>
            <a:r>
              <a:rPr lang="en-US" sz="2133" b="0" i="1" dirty="0">
                <a:latin typeface="Calibri" panose="020F0502020204030204" pitchFamily="34" charset="0"/>
                <a:cs typeface="Calibri" panose="020F0502020204030204" pitchFamily="34" charset="0"/>
              </a:rPr>
              <a:t>)</a:t>
            </a:r>
            <a:r>
              <a:rPr lang="en-US" sz="2133" b="0" dirty="0">
                <a:latin typeface="Calibri" panose="020F0502020204030204" pitchFamily="34" charset="0"/>
                <a:cs typeface="Calibri" panose="020F0502020204030204" pitchFamily="34" charset="0"/>
              </a:rPr>
              <a:t>, </a:t>
            </a:r>
            <a:r>
              <a:rPr lang="en-US" sz="2133" b="0" dirty="0">
                <a:latin typeface="Calibri" panose="020F0502020204030204" pitchFamily="34" charset="0"/>
                <a:cs typeface="Calibri" panose="020F0502020204030204" pitchFamily="34" charset="0"/>
                <a:hlinkClick r:id="rId5"/>
              </a:rPr>
              <a:t>https://doi.org/10.1007/978-3-319-99675-2_9579-1</a:t>
            </a:r>
            <a:r>
              <a:rPr lang="en-US" sz="2133" b="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99106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FEA6F-AF4A-DC2D-AEFB-0B9EF63C6A4F}"/>
              </a:ext>
            </a:extLst>
          </p:cNvPr>
          <p:cNvSpPr>
            <a:spLocks noGrp="1"/>
          </p:cNvSpPr>
          <p:nvPr>
            <p:ph type="title"/>
          </p:nvPr>
        </p:nvSpPr>
        <p:spPr/>
        <p:txBody>
          <a:bodyPr/>
          <a:lstStyle/>
          <a:p>
            <a:pPr algn="l"/>
            <a:r>
              <a:rPr lang="en-US" dirty="0"/>
              <a:t>Sources </a:t>
            </a:r>
          </a:p>
        </p:txBody>
      </p:sp>
      <p:sp>
        <p:nvSpPr>
          <p:cNvPr id="3" name="Content Placeholder 2">
            <a:extLst>
              <a:ext uri="{FF2B5EF4-FFF2-40B4-BE49-F238E27FC236}">
                <a16:creationId xmlns:a16="http://schemas.microsoft.com/office/drawing/2014/main" id="{F35DBAFE-2FB8-3C3D-86EF-C6033E1A4181}"/>
              </a:ext>
            </a:extLst>
          </p:cNvPr>
          <p:cNvSpPr>
            <a:spLocks noGrp="1"/>
          </p:cNvSpPr>
          <p:nvPr>
            <p:ph idx="1"/>
          </p:nvPr>
        </p:nvSpPr>
        <p:spPr/>
        <p:txBody>
          <a:bodyPr/>
          <a:lstStyle/>
          <a:p>
            <a:pPr marL="613818" indent="-613818">
              <a:buNone/>
            </a:pPr>
            <a:r>
              <a:rPr lang="en-US" sz="2133" b="0" dirty="0">
                <a:latin typeface="Calibri" panose="020F0502020204030204" pitchFamily="34" charset="0"/>
                <a:cs typeface="Calibri" panose="020F0502020204030204" pitchFamily="34" charset="0"/>
              </a:rPr>
              <a:t>What Is Cultural Competence and How to Develop It? Updated May 1, 2023, Penn State Extension, The Pennsylvania State University,  https://</a:t>
            </a:r>
            <a:r>
              <a:rPr lang="en-US" sz="2133" b="0" dirty="0" err="1">
                <a:latin typeface="Calibri" panose="020F0502020204030204" pitchFamily="34" charset="0"/>
                <a:cs typeface="Calibri" panose="020F0502020204030204" pitchFamily="34" charset="0"/>
              </a:rPr>
              <a:t>extension.psu.edu</a:t>
            </a:r>
            <a:r>
              <a:rPr lang="en-US" sz="2133" b="0" dirty="0">
                <a:latin typeface="Calibri" panose="020F0502020204030204" pitchFamily="34" charset="0"/>
                <a:cs typeface="Calibri" panose="020F0502020204030204" pitchFamily="34" charset="0"/>
              </a:rPr>
              <a:t>/what-is-cultural-competence-and-how-to-develop-it. </a:t>
            </a:r>
          </a:p>
          <a:p>
            <a:pPr marL="613818" indent="-613818">
              <a:buNone/>
            </a:pPr>
            <a:endParaRPr lang="en-US" sz="2133" b="0" dirty="0">
              <a:latin typeface="Calibri" panose="020F0502020204030204" pitchFamily="34" charset="0"/>
              <a:cs typeface="Calibri" panose="020F0502020204030204" pitchFamily="34" charset="0"/>
            </a:endParaRPr>
          </a:p>
          <a:p>
            <a:pPr marL="613818" indent="-613818">
              <a:buNone/>
            </a:pPr>
            <a:r>
              <a:rPr lang="en-US" sz="2133" b="0" dirty="0">
                <a:latin typeface="Calibri" panose="020F0502020204030204" pitchFamily="34" charset="0"/>
                <a:cs typeface="Calibri" panose="020F0502020204030204" pitchFamily="34" charset="0"/>
              </a:rPr>
              <a:t>Zion, Shelley &amp; </a:t>
            </a:r>
            <a:r>
              <a:rPr lang="en-US" sz="2133" b="0" dirty="0" err="1">
                <a:latin typeface="Calibri" panose="020F0502020204030204" pitchFamily="34" charset="0"/>
                <a:cs typeface="Calibri" panose="020F0502020204030204" pitchFamily="34" charset="0"/>
              </a:rPr>
              <a:t>Kozleski</a:t>
            </a:r>
            <a:r>
              <a:rPr lang="en-US" sz="2133" b="0" dirty="0">
                <a:latin typeface="Calibri" panose="020F0502020204030204" pitchFamily="34" charset="0"/>
                <a:cs typeface="Calibri" panose="020F0502020204030204" pitchFamily="34" charset="0"/>
              </a:rPr>
              <a:t>, Elizabeth. (2005). Understanding Culture. National Institute for Urban School Improvement. </a:t>
            </a:r>
          </a:p>
        </p:txBody>
      </p:sp>
    </p:spTree>
    <p:extLst>
      <p:ext uri="{BB962C8B-B14F-4D97-AF65-F5344CB8AC3E}">
        <p14:creationId xmlns:p14="http://schemas.microsoft.com/office/powerpoint/2010/main" val="101260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C5C82-A8E0-414E-8684-3C0F85C1206E}"/>
              </a:ext>
            </a:extLst>
          </p:cNvPr>
          <p:cNvSpPr>
            <a:spLocks noGrp="1"/>
          </p:cNvSpPr>
          <p:nvPr>
            <p:ph type="title"/>
          </p:nvPr>
        </p:nvSpPr>
        <p:spPr>
          <a:xfrm>
            <a:off x="2047874" y="194939"/>
            <a:ext cx="9132315" cy="1325563"/>
          </a:xfrm>
        </p:spPr>
        <p:txBody>
          <a:bodyPr/>
          <a:lstStyle/>
          <a:p>
            <a:r>
              <a:rPr lang="en-US" dirty="0"/>
              <a:t>Self-Awareness</a:t>
            </a:r>
          </a:p>
        </p:txBody>
      </p:sp>
      <p:sp>
        <p:nvSpPr>
          <p:cNvPr id="7" name="Content Placeholder 6">
            <a:extLst>
              <a:ext uri="{FF2B5EF4-FFF2-40B4-BE49-F238E27FC236}">
                <a16:creationId xmlns:a16="http://schemas.microsoft.com/office/drawing/2014/main" id="{9D734000-1CF2-FAD1-7DC3-B7650FF5FC1C}"/>
              </a:ext>
            </a:extLst>
          </p:cNvPr>
          <p:cNvSpPr>
            <a:spLocks noGrp="1"/>
          </p:cNvSpPr>
          <p:nvPr>
            <p:ph idx="1"/>
          </p:nvPr>
        </p:nvSpPr>
        <p:spPr>
          <a:xfrm>
            <a:off x="1241160" y="1867430"/>
            <a:ext cx="9709680" cy="4295775"/>
          </a:xfrm>
        </p:spPr>
        <p:txBody>
          <a:bodyPr/>
          <a:lstStyle/>
          <a:p>
            <a:pPr marL="0" indent="0">
              <a:buNone/>
            </a:pPr>
            <a:r>
              <a:rPr lang="en-US" dirty="0"/>
              <a:t>“Self-awareness is our capacity to stand apart from ourselves and examine our thinking, our motives, our history, our scripts, our actions, and our habits and tendencies.”</a:t>
            </a:r>
          </a:p>
          <a:p>
            <a:endParaRPr lang="en-US" dirty="0"/>
          </a:p>
          <a:p>
            <a:pPr marL="0" indent="0" algn="r">
              <a:buNone/>
            </a:pPr>
            <a:r>
              <a:rPr lang="en-US" sz="2800" dirty="0"/>
              <a:t>— Stephen R. Covey, </a:t>
            </a:r>
            <a:br>
              <a:rPr lang="en-US" sz="2800" dirty="0"/>
            </a:br>
            <a:r>
              <a:rPr lang="en-US" sz="2800" dirty="0"/>
              <a:t>author of The 7 Habits of Highly Effective People</a:t>
            </a:r>
          </a:p>
          <a:p>
            <a:endParaRPr lang="en-US" dirty="0"/>
          </a:p>
        </p:txBody>
      </p:sp>
      <p:pic>
        <p:nvPicPr>
          <p:cNvPr id="4" name="Graphic 3" descr="Reflection with solid fill">
            <a:extLst>
              <a:ext uri="{FF2B5EF4-FFF2-40B4-BE49-F238E27FC236}">
                <a16:creationId xmlns:a16="http://schemas.microsoft.com/office/drawing/2014/main" id="{9A204566-A0F8-309C-5EF4-8D60341D52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73032" y="195263"/>
            <a:ext cx="1149927" cy="1149927"/>
          </a:xfrm>
          <a:prstGeom prst="rect">
            <a:avLst/>
          </a:prstGeom>
        </p:spPr>
      </p:pic>
    </p:spTree>
    <p:extLst>
      <p:ext uri="{BB962C8B-B14F-4D97-AF65-F5344CB8AC3E}">
        <p14:creationId xmlns:p14="http://schemas.microsoft.com/office/powerpoint/2010/main" val="3256376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FEB4B-D83D-907A-2CA8-B2132261F3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B27E87-11A1-4AE6-1856-8D3896AE85B6}"/>
              </a:ext>
            </a:extLst>
          </p:cNvPr>
          <p:cNvSpPr>
            <a:spLocks noGrp="1"/>
          </p:cNvSpPr>
          <p:nvPr>
            <p:ph type="ctrTitle"/>
          </p:nvPr>
        </p:nvSpPr>
        <p:spPr/>
        <p:txBody>
          <a:bodyPr/>
          <a:lstStyle/>
          <a:p>
            <a:r>
              <a:rPr lang="en-US" sz="5867"/>
              <a:t>Culture</a:t>
            </a:r>
          </a:p>
        </p:txBody>
      </p:sp>
    </p:spTree>
    <p:extLst>
      <p:ext uri="{BB962C8B-B14F-4D97-AF65-F5344CB8AC3E}">
        <p14:creationId xmlns:p14="http://schemas.microsoft.com/office/powerpoint/2010/main" val="1192840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5664E-D163-6DEC-0722-C6C3B4A45896}"/>
              </a:ext>
            </a:extLst>
          </p:cNvPr>
          <p:cNvSpPr>
            <a:spLocks noGrp="1"/>
          </p:cNvSpPr>
          <p:nvPr>
            <p:ph type="title"/>
          </p:nvPr>
        </p:nvSpPr>
        <p:spPr>
          <a:xfrm>
            <a:off x="2033730" y="164373"/>
            <a:ext cx="6432937" cy="1325563"/>
          </a:xfrm>
        </p:spPr>
        <p:txBody>
          <a:bodyPr/>
          <a:lstStyle/>
          <a:p>
            <a:pPr algn="l"/>
            <a:r>
              <a:rPr lang="en-US" b="1" dirty="0"/>
              <a:t>Family Engagement Leads to Student Success</a:t>
            </a:r>
          </a:p>
        </p:txBody>
      </p:sp>
      <p:sp>
        <p:nvSpPr>
          <p:cNvPr id="3" name="Content Placeholder 2">
            <a:extLst>
              <a:ext uri="{FF2B5EF4-FFF2-40B4-BE49-F238E27FC236}">
                <a16:creationId xmlns:a16="http://schemas.microsoft.com/office/drawing/2014/main" id="{2CFC591E-DF07-0428-A968-0D61DC408F27}"/>
              </a:ext>
            </a:extLst>
          </p:cNvPr>
          <p:cNvSpPr>
            <a:spLocks noGrp="1"/>
          </p:cNvSpPr>
          <p:nvPr>
            <p:ph sz="half" idx="1"/>
          </p:nvPr>
        </p:nvSpPr>
        <p:spPr>
          <a:xfrm>
            <a:off x="1156685" y="2096559"/>
            <a:ext cx="5494867" cy="3457574"/>
          </a:xfrm>
        </p:spPr>
        <p:txBody>
          <a:bodyPr/>
          <a:lstStyle/>
          <a:p>
            <a:pPr>
              <a:spcBef>
                <a:spcPts val="2240"/>
              </a:spcBef>
            </a:pPr>
            <a:r>
              <a:rPr lang="en-US" sz="2667" dirty="0"/>
              <a:t>Parents and families are a student’s first teachers.</a:t>
            </a:r>
          </a:p>
          <a:p>
            <a:pPr>
              <a:spcBef>
                <a:spcPts val="2240"/>
              </a:spcBef>
            </a:pPr>
            <a:r>
              <a:rPr lang="en-US" sz="2667" dirty="0"/>
              <a:t>Support and advocacy leads to better educational outcomes for children.</a:t>
            </a:r>
          </a:p>
          <a:p>
            <a:pPr>
              <a:spcBef>
                <a:spcPts val="2240"/>
              </a:spcBef>
            </a:pPr>
            <a:r>
              <a:rPr lang="en-US" sz="2667" dirty="0"/>
              <a:t>Parents and families can help close equity gaps in education.</a:t>
            </a:r>
          </a:p>
          <a:p>
            <a:endParaRPr lang="en-US" dirty="0"/>
          </a:p>
        </p:txBody>
      </p:sp>
      <p:pic>
        <p:nvPicPr>
          <p:cNvPr id="4" name="Picture 3" descr="Illustration that says “Better Together: Home-School Partnerships” with a child holding two hands, one labeled home and one labeled school. ">
            <a:extLst>
              <a:ext uri="{FF2B5EF4-FFF2-40B4-BE49-F238E27FC236}">
                <a16:creationId xmlns:a16="http://schemas.microsoft.com/office/drawing/2014/main" id="{EDF03EBE-F050-0888-F55A-7AE1ABAD1D7D}"/>
              </a:ext>
            </a:extLst>
          </p:cNvPr>
          <p:cNvPicPr>
            <a:picLocks noChangeAspect="1"/>
          </p:cNvPicPr>
          <p:nvPr/>
        </p:nvPicPr>
        <p:blipFill>
          <a:blip r:embed="rId3"/>
          <a:stretch>
            <a:fillRect/>
          </a:stretch>
        </p:blipFill>
        <p:spPr>
          <a:xfrm>
            <a:off x="7230533" y="1489936"/>
            <a:ext cx="3552554" cy="4839194"/>
          </a:xfrm>
          <a:prstGeom prst="rect">
            <a:avLst/>
          </a:prstGeom>
        </p:spPr>
      </p:pic>
    </p:spTree>
    <p:extLst>
      <p:ext uri="{BB962C8B-B14F-4D97-AF65-F5344CB8AC3E}">
        <p14:creationId xmlns:p14="http://schemas.microsoft.com/office/powerpoint/2010/main" val="882025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7FB6C4B-8F3E-EDA7-7027-F7E5DBA9A7E7}"/>
              </a:ext>
            </a:extLst>
          </p:cNvPr>
          <p:cNvSpPr>
            <a:spLocks noGrp="1"/>
          </p:cNvSpPr>
          <p:nvPr>
            <p:ph type="title"/>
          </p:nvPr>
        </p:nvSpPr>
        <p:spPr/>
        <p:txBody>
          <a:bodyPr/>
          <a:lstStyle/>
          <a:p>
            <a:r>
              <a:rPr lang="en-US" dirty="0"/>
              <a:t>Diverse Family Backgrounds</a:t>
            </a:r>
          </a:p>
        </p:txBody>
      </p:sp>
      <p:sp>
        <p:nvSpPr>
          <p:cNvPr id="3" name="Content Placeholder 2">
            <a:extLst>
              <a:ext uri="{FF2B5EF4-FFF2-40B4-BE49-F238E27FC236}">
                <a16:creationId xmlns:a16="http://schemas.microsoft.com/office/drawing/2014/main" id="{0846F705-273E-ADD2-A23D-DC962EFEB69B}"/>
              </a:ext>
            </a:extLst>
          </p:cNvPr>
          <p:cNvSpPr>
            <a:spLocks noGrp="1"/>
          </p:cNvSpPr>
          <p:nvPr>
            <p:ph sz="half" idx="1"/>
          </p:nvPr>
        </p:nvSpPr>
        <p:spPr/>
        <p:txBody>
          <a:bodyPr wrap="square" anchor="t">
            <a:normAutofit fontScale="85000" lnSpcReduction="20000"/>
          </a:bodyPr>
          <a:lstStyle/>
          <a:p>
            <a:r>
              <a:rPr lang="en-US"/>
              <a:t>Socioeconomic</a:t>
            </a:r>
          </a:p>
          <a:p>
            <a:r>
              <a:rPr lang="en-US"/>
              <a:t>Race</a:t>
            </a:r>
          </a:p>
          <a:p>
            <a:r>
              <a:rPr lang="en-US"/>
              <a:t>Ethnicity</a:t>
            </a:r>
          </a:p>
          <a:p>
            <a:r>
              <a:rPr lang="en-US"/>
              <a:t>Language</a:t>
            </a:r>
          </a:p>
          <a:p>
            <a:r>
              <a:rPr lang="en-US"/>
              <a:t>Ability/disability</a:t>
            </a:r>
          </a:p>
          <a:p>
            <a:r>
              <a:rPr lang="en-US"/>
              <a:t>Family structure </a:t>
            </a:r>
          </a:p>
          <a:p>
            <a:r>
              <a:rPr lang="en-US"/>
              <a:t>Gender</a:t>
            </a:r>
          </a:p>
          <a:p>
            <a:r>
              <a:rPr lang="en-US"/>
              <a:t>Religion</a:t>
            </a:r>
          </a:p>
          <a:p>
            <a:r>
              <a:rPr lang="en-US"/>
              <a:t>Voice quality</a:t>
            </a:r>
          </a:p>
        </p:txBody>
      </p:sp>
      <p:sp>
        <p:nvSpPr>
          <p:cNvPr id="27" name="Slide Number Placeholder 5">
            <a:extLst>
              <a:ext uri="{FF2B5EF4-FFF2-40B4-BE49-F238E27FC236}">
                <a16:creationId xmlns:a16="http://schemas.microsoft.com/office/drawing/2014/main" id="{F644893B-094E-A6BA-7886-D1FC70B9F2BE}"/>
              </a:ext>
            </a:extLst>
          </p:cNvPr>
          <p:cNvSpPr>
            <a:spLocks noGrp="1"/>
          </p:cNvSpPr>
          <p:nvPr>
            <p:ph type="sldNum" sz="quarter" idx="4294967295"/>
          </p:nvPr>
        </p:nvSpPr>
        <p:spPr>
          <a:xfrm>
            <a:off x="0" y="6273800"/>
            <a:ext cx="508000" cy="366713"/>
          </a:xfrm>
        </p:spPr>
        <p:txBody>
          <a:bodyPr wrap="square" anchor="ctr">
            <a:normAutofit/>
          </a:bodyPr>
          <a:lstStyle/>
          <a:p>
            <a:fld id="{DB2C22FD-BF24-8E48-84F2-4F9A0CFE9B24}" type="slidenum">
              <a:rPr lang="en-US" smtClean="0"/>
              <a:pPr/>
              <a:t>8</a:t>
            </a:fld>
            <a:endParaRPr lang="en-US"/>
          </a:p>
        </p:txBody>
      </p:sp>
      <p:pic>
        <p:nvPicPr>
          <p:cNvPr id="6" name="Picture 5" descr="An illustration of a diverse group of people standing together&#10;">
            <a:extLst>
              <a:ext uri="{FF2B5EF4-FFF2-40B4-BE49-F238E27FC236}">
                <a16:creationId xmlns:a16="http://schemas.microsoft.com/office/drawing/2014/main" id="{0890FA59-F447-FAB7-ED28-4F96391DAE27}"/>
              </a:ext>
            </a:extLst>
          </p:cNvPr>
          <p:cNvPicPr>
            <a:picLocks noChangeAspect="1"/>
          </p:cNvPicPr>
          <p:nvPr/>
        </p:nvPicPr>
        <p:blipFill>
          <a:blip r:embed="rId3"/>
          <a:srcRect r="-4" b="26676"/>
          <a:stretch/>
        </p:blipFill>
        <p:spPr>
          <a:xfrm>
            <a:off x="5384221" y="1489936"/>
            <a:ext cx="5549252" cy="4068761"/>
          </a:xfrm>
          <a:prstGeom prst="rect">
            <a:avLst/>
          </a:prstGeom>
          <a:noFill/>
        </p:spPr>
      </p:pic>
    </p:spTree>
    <p:extLst>
      <p:ext uri="{BB962C8B-B14F-4D97-AF65-F5344CB8AC3E}">
        <p14:creationId xmlns:p14="http://schemas.microsoft.com/office/powerpoint/2010/main" val="293598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F6CC959-D84F-1346-CF3D-DDD44542D715}"/>
              </a:ext>
            </a:extLst>
          </p:cNvPr>
          <p:cNvSpPr>
            <a:spLocks noGrp="1"/>
          </p:cNvSpPr>
          <p:nvPr>
            <p:ph type="title"/>
          </p:nvPr>
        </p:nvSpPr>
        <p:spPr/>
        <p:txBody>
          <a:bodyPr/>
          <a:lstStyle/>
          <a:p>
            <a:r>
              <a:rPr lang="en-US" dirty="0"/>
              <a:t>Why Talk About Culture?</a:t>
            </a:r>
          </a:p>
        </p:txBody>
      </p:sp>
      <p:sp>
        <p:nvSpPr>
          <p:cNvPr id="9" name="Content Placeholder 8">
            <a:extLst>
              <a:ext uri="{FF2B5EF4-FFF2-40B4-BE49-F238E27FC236}">
                <a16:creationId xmlns:a16="http://schemas.microsoft.com/office/drawing/2014/main" id="{78954445-2DED-6B64-8EDB-7732E13438D7}"/>
              </a:ext>
            </a:extLst>
          </p:cNvPr>
          <p:cNvSpPr>
            <a:spLocks noGrp="1"/>
          </p:cNvSpPr>
          <p:nvPr>
            <p:ph idx="1"/>
          </p:nvPr>
        </p:nvSpPr>
        <p:spPr>
          <a:xfrm>
            <a:off x="375897" y="2036421"/>
            <a:ext cx="6238134" cy="3185208"/>
          </a:xfrm>
        </p:spPr>
        <p:txBody>
          <a:bodyPr>
            <a:normAutofit/>
          </a:bodyPr>
          <a:lstStyle/>
          <a:p>
            <a:pPr marL="0" indent="0">
              <a:buNone/>
            </a:pPr>
            <a:r>
              <a:rPr lang="en-US" sz="3200" b="0" dirty="0"/>
              <a:t>“Educators’ awareness of culture in the classroom, along with its different values and behaviors that may accompany culture, can remove unintentional barriers to a child’s success” (Zion, et al. 6).</a:t>
            </a:r>
          </a:p>
        </p:txBody>
      </p:sp>
      <p:pic>
        <p:nvPicPr>
          <p:cNvPr id="10" name="Picture 9" descr="An illustration that shows culture at the top with arrows pointing to nation, diversity, tradition, ethnicity, belieg, and people. ">
            <a:extLst>
              <a:ext uri="{FF2B5EF4-FFF2-40B4-BE49-F238E27FC236}">
                <a16:creationId xmlns:a16="http://schemas.microsoft.com/office/drawing/2014/main" id="{88D49FEE-4A74-7076-C883-3B09EF89F6B0}"/>
              </a:ext>
            </a:extLst>
          </p:cNvPr>
          <p:cNvPicPr>
            <a:picLocks noChangeAspect="1"/>
          </p:cNvPicPr>
          <p:nvPr/>
        </p:nvPicPr>
        <p:blipFill>
          <a:blip r:embed="rId3"/>
          <a:stretch>
            <a:fillRect/>
          </a:stretch>
        </p:blipFill>
        <p:spPr>
          <a:xfrm>
            <a:off x="7190195" y="1779149"/>
            <a:ext cx="3989994" cy="3299702"/>
          </a:xfrm>
          <a:prstGeom prst="rect">
            <a:avLst/>
          </a:prstGeom>
        </p:spPr>
      </p:pic>
    </p:spTree>
    <p:extLst>
      <p:ext uri="{BB962C8B-B14F-4D97-AF65-F5344CB8AC3E}">
        <p14:creationId xmlns:p14="http://schemas.microsoft.com/office/powerpoint/2010/main" val="4268735570"/>
      </p:ext>
    </p:extLst>
  </p:cSld>
  <p:clrMapOvr>
    <a:masterClrMapping/>
  </p:clrMapOvr>
</p:sld>
</file>

<file path=ppt/theme/theme1.xml><?xml version="1.0" encoding="utf-8"?>
<a:theme xmlns:a="http://schemas.openxmlformats.org/drawingml/2006/main" name="Office Theme">
  <a:themeElements>
    <a:clrScheme name="CADRE COLORS">
      <a:dk1>
        <a:srgbClr val="000000"/>
      </a:dk1>
      <a:lt1>
        <a:srgbClr val="EBEBEB"/>
      </a:lt1>
      <a:dk2>
        <a:srgbClr val="333333"/>
      </a:dk2>
      <a:lt2>
        <a:srgbClr val="4796B9"/>
      </a:lt2>
      <a:accent1>
        <a:srgbClr val="275B84"/>
      </a:accent1>
      <a:accent2>
        <a:srgbClr val="931E30"/>
      </a:accent2>
      <a:accent3>
        <a:srgbClr val="B58B41"/>
      </a:accent3>
      <a:accent4>
        <a:srgbClr val="BE253E"/>
      </a:accent4>
      <a:accent5>
        <a:srgbClr val="B58B41"/>
      </a:accent5>
      <a:accent6>
        <a:srgbClr val="EBEBEB"/>
      </a:accent6>
      <a:hlink>
        <a:srgbClr val="2414F8"/>
      </a:hlink>
      <a:folHlink>
        <a:srgbClr val="2414F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0cbbd92-a969-402e-8621-447322a11182" xsi:nil="true"/>
    <lcf76f155ced4ddcb4097134ff3c332f xmlns="db903174-bb1c-4609-9d70-465268ead53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0E45D93EE09FE48B755B103E8699EE0" ma:contentTypeVersion="20" ma:contentTypeDescription="Create a new document." ma:contentTypeScope="" ma:versionID="805ba7d55169f0f14b383f020274b321">
  <xsd:schema xmlns:xsd="http://www.w3.org/2001/XMLSchema" xmlns:xs="http://www.w3.org/2001/XMLSchema" xmlns:p="http://schemas.microsoft.com/office/2006/metadata/properties" xmlns:ns2="db903174-bb1c-4609-9d70-465268ead536" xmlns:ns3="d0cbbd92-a969-402e-8621-447322a11182" targetNamespace="http://schemas.microsoft.com/office/2006/metadata/properties" ma:root="true" ma:fieldsID="38c128f37e5add975387cf726827ace0" ns2:_="" ns3:_="">
    <xsd:import namespace="db903174-bb1c-4609-9d70-465268ead536"/>
    <xsd:import namespace="d0cbbd92-a969-402e-8621-447322a111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3:TaxCatchAll" minOccurs="0"/>
                <xsd:element ref="ns2:MediaServiceObjectDetectorVersions" minOccurs="0"/>
                <xsd:element ref="ns2:MediaServiceSearchPropertie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903174-bb1c-4609-9d70-465268ead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01aec00-7e9a-46c6-9b57-74fbf10536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cbbd92-a969-402e-8621-447322a1118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48b6dc5-7623-4a1d-a01d-748b8cf9f295}" ma:internalName="TaxCatchAll" ma:showField="CatchAllData" ma:web="d0cbbd92-a969-402e-8621-447322a11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BC98DF-0C36-45E4-9FDF-2EF2344C6A6E}">
  <ds:schemaRefs>
    <ds:schemaRef ds:uri="http://schemas.openxmlformats.org/package/2006/metadata/core-properties"/>
    <ds:schemaRef ds:uri="http://schemas.microsoft.com/office/2006/metadata/properties"/>
    <ds:schemaRef ds:uri="c96af757-959e-46a2-a2e6-5d37bd3bf925"/>
    <ds:schemaRef ds:uri="27f2d6e7-521d-4480-9fef-7dcd8644aa73"/>
    <ds:schemaRef ds:uri="http://purl.org/dc/dcmitype/"/>
    <ds:schemaRef ds:uri="http://purl.org/dc/elements/1.1/"/>
    <ds:schemaRef ds:uri="http://www.w3.org/XML/1998/namespace"/>
    <ds:schemaRef ds:uri="http://schemas.microsoft.com/office/2006/documentManagement/typ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B81C4C31-D4DB-4144-9DBE-44F48C4A4740}">
  <ds:schemaRefs>
    <ds:schemaRef ds:uri="http://schemas.microsoft.com/sharepoint/v3/contenttype/forms"/>
  </ds:schemaRefs>
</ds:datastoreItem>
</file>

<file path=customXml/itemProps3.xml><?xml version="1.0" encoding="utf-8"?>
<ds:datastoreItem xmlns:ds="http://schemas.openxmlformats.org/officeDocument/2006/customXml" ds:itemID="{1D1A50AC-AD05-4B63-B9FD-76E5759EAE36}"/>
</file>

<file path=docMetadata/LabelInfo.xml><?xml version="1.0" encoding="utf-8"?>
<clbl:labelList xmlns:clbl="http://schemas.microsoft.com/office/2020/mipLabelMetadata">
  <clbl:label id="{a698667d-8817-4ad9-a7f2-bb287f867e5f}" enabled="0" method="" siteId="{a698667d-8817-4ad9-a7f2-bb287f867e5f}" removed="1"/>
</clbl:labelList>
</file>

<file path=docProps/app.xml><?xml version="1.0" encoding="utf-8"?>
<Properties xmlns="http://schemas.openxmlformats.org/officeDocument/2006/extended-properties" xmlns:vt="http://schemas.openxmlformats.org/officeDocument/2006/docPropsVTypes">
  <TotalTime>680</TotalTime>
  <Words>3632</Words>
  <Application>Microsoft Macintosh PowerPoint</Application>
  <PresentationFormat>Widescreen</PresentationFormat>
  <Paragraphs>431</Paragraphs>
  <Slides>42</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Aptos Display</vt:lpstr>
      <vt:lpstr>Arial</vt:lpstr>
      <vt:lpstr>Calibri</vt:lpstr>
      <vt:lpstr>Geneva</vt:lpstr>
      <vt:lpstr>Nunito Sans</vt:lpstr>
      <vt:lpstr>Open Sans</vt:lpstr>
      <vt:lpstr>Symbol</vt:lpstr>
      <vt:lpstr>Times New Roman</vt:lpstr>
      <vt:lpstr>Trebuchet MS</vt:lpstr>
      <vt:lpstr>Office Theme</vt:lpstr>
      <vt:lpstr>  SPARCing Conversations:  Strategies for Equitable Dispute Resolution  </vt:lpstr>
      <vt:lpstr>SPARC—Special Education Partnership  for the Amicable Resolution of Conflict </vt:lpstr>
      <vt:lpstr>Workshop Overview</vt:lpstr>
      <vt:lpstr>PowerPoint Presentation</vt:lpstr>
      <vt:lpstr>Self-Awareness</vt:lpstr>
      <vt:lpstr>Culture</vt:lpstr>
      <vt:lpstr>Family Engagement Leads to Student Success</vt:lpstr>
      <vt:lpstr>Diverse Family Backgrounds</vt:lpstr>
      <vt:lpstr>Why Talk About Culture?</vt:lpstr>
      <vt:lpstr>Culture Defined</vt:lpstr>
      <vt:lpstr>Activity: Recognizing Your Identities</vt:lpstr>
      <vt:lpstr>Activity: Debrief</vt:lpstr>
      <vt:lpstr>Defining Cultural Competency</vt:lpstr>
      <vt:lpstr>Step 1 to Reach Cultural Competency</vt:lpstr>
      <vt:lpstr>PowerPoint Presentation</vt:lpstr>
      <vt:lpstr>Step 3 to Reach Cultural Competency</vt:lpstr>
      <vt:lpstr>PowerPoint Presentation</vt:lpstr>
      <vt:lpstr>Activity: Reflect on Your Competency</vt:lpstr>
      <vt:lpstr>Activity: Debrief</vt:lpstr>
      <vt:lpstr>Equity</vt:lpstr>
      <vt:lpstr>Belonging</vt:lpstr>
      <vt:lpstr>Be Conscious of Cultural Stereotypes</vt:lpstr>
      <vt:lpstr>Culture &amp; Mental Health</vt:lpstr>
      <vt:lpstr>Culture Influences Mental Health</vt:lpstr>
      <vt:lpstr>Environmental Factors</vt:lpstr>
      <vt:lpstr>Higher Risks of Mental Health</vt:lpstr>
      <vt:lpstr>Activity: Reflect on Your Experience</vt:lpstr>
      <vt:lpstr>Communication</vt:lpstr>
      <vt:lpstr>Effective Intercultural Communication</vt:lpstr>
      <vt:lpstr>Identifying and Addressing Needs</vt:lpstr>
      <vt:lpstr>Active Listening &amp; Cultural Competency</vt:lpstr>
      <vt:lpstr>Active Listening Defined</vt:lpstr>
      <vt:lpstr>Activity: Practice Active Listening</vt:lpstr>
      <vt:lpstr>Activity: Debrief</vt:lpstr>
      <vt:lpstr>Managing Expectations  with Parents and Schools</vt:lpstr>
      <vt:lpstr>Activity: Reflecting on the Parent Perspective</vt:lpstr>
      <vt:lpstr>Activity: Debrief</vt:lpstr>
      <vt:lpstr>Thank You!</vt:lpstr>
      <vt:lpstr>Sources</vt:lpstr>
      <vt:lpstr>Sources</vt:lpstr>
      <vt:lpstr>Sources</vt:lpstr>
      <vt:lpstr>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Melanie Reese</dc:creator>
  <cp:lastModifiedBy>Marshall, Sarah</cp:lastModifiedBy>
  <cp:revision>2</cp:revision>
  <dcterms:created xsi:type="dcterms:W3CDTF">2025-04-28T16:03:12Z</dcterms:created>
  <dcterms:modified xsi:type="dcterms:W3CDTF">2025-09-25T19:47:13Z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0x01010090E45D93EE09FE48B755B103E8699EE0</vt:lpwstr>
  </property>
  <property fmtid="{D5CDD505-2E9C-101B-9397-08002B2CF9AE}" pid="3" name="MediaServiceImageTags">
    <vt:lpwstr/>
  </property>
</Properties>
</file>