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4"/>
  </p:notesMasterIdLst>
  <p:handoutMasterIdLst>
    <p:handoutMasterId r:id="rId25"/>
  </p:handoutMasterIdLst>
  <p:sldIdLst>
    <p:sldId id="257" r:id="rId5"/>
    <p:sldId id="264" r:id="rId6"/>
    <p:sldId id="274" r:id="rId7"/>
    <p:sldId id="275" r:id="rId8"/>
    <p:sldId id="276" r:id="rId9"/>
    <p:sldId id="277" r:id="rId10"/>
    <p:sldId id="278" r:id="rId11"/>
    <p:sldId id="279" r:id="rId12"/>
    <p:sldId id="282" r:id="rId13"/>
    <p:sldId id="283" r:id="rId14"/>
    <p:sldId id="280" r:id="rId15"/>
    <p:sldId id="284" r:id="rId16"/>
    <p:sldId id="285" r:id="rId17"/>
    <p:sldId id="286" r:id="rId18"/>
    <p:sldId id="287" r:id="rId19"/>
    <p:sldId id="288" r:id="rId20"/>
    <p:sldId id="290" r:id="rId21"/>
    <p:sldId id="291" r:id="rId22"/>
    <p:sldId id="29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4B4B"/>
    <a:srgbClr val="15334B"/>
    <a:srgbClr val="931E30"/>
    <a:srgbClr val="FFFFFF"/>
    <a:srgbClr val="8A8A8A"/>
    <a:srgbClr val="D9D9D9"/>
    <a:srgbClr val="214D71"/>
    <a:srgbClr val="25567F"/>
    <a:srgbClr val="9393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77" d="100"/>
          <a:sy n="77" d="100"/>
        </p:scale>
        <p:origin x="144" y="8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11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F80D91-9478-0C76-BFB8-3D23D5A6B27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25881B9-F116-E134-5F82-49A30F2C27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4934A7D-7B7F-488B-AA78-B5FAFBF5943D}" type="datetimeFigureOut">
              <a:rPr lang="en-US" smtClean="0"/>
              <a:t>8/27/2025</a:t>
            </a:fld>
            <a:endParaRPr lang="en-US"/>
          </a:p>
        </p:txBody>
      </p:sp>
      <p:sp>
        <p:nvSpPr>
          <p:cNvPr id="4" name="Footer Placeholder 3">
            <a:extLst>
              <a:ext uri="{FF2B5EF4-FFF2-40B4-BE49-F238E27FC236}">
                <a16:creationId xmlns:a16="http://schemas.microsoft.com/office/drawing/2014/main" id="{F6ADB68A-42A8-EBBE-E057-230F22A76D8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0BA59ED-6A43-5A9D-4A70-C3BB6A65172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590F9C3-2622-45B3-9A75-C0465CA3DBA0}" type="slidenum">
              <a:rPr lang="en-US" smtClean="0"/>
              <a:t>‹#›</a:t>
            </a:fld>
            <a:endParaRPr lang="en-US"/>
          </a:p>
        </p:txBody>
      </p:sp>
    </p:spTree>
    <p:extLst>
      <p:ext uri="{BB962C8B-B14F-4D97-AF65-F5344CB8AC3E}">
        <p14:creationId xmlns:p14="http://schemas.microsoft.com/office/powerpoint/2010/main" val="41104156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ECA19A-5E76-4AE2-A453-BFA8D2DACBCC}" type="datetimeFigureOut">
              <a:rPr lang="en-US" smtClean="0"/>
              <a:t>8/27/2025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44D15D-94BA-4ED1-A06E-3F83917AB7EC}" type="slidenum">
              <a:rPr lang="en-US" smtClean="0"/>
              <a:t>‹#›</a:t>
            </a:fld>
            <a:endParaRPr lang="en-US"/>
          </a:p>
        </p:txBody>
      </p:sp>
    </p:spTree>
    <p:extLst>
      <p:ext uri="{BB962C8B-B14F-4D97-AF65-F5344CB8AC3E}">
        <p14:creationId xmlns:p14="http://schemas.microsoft.com/office/powerpoint/2010/main" val="86626491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3175" y="6400800"/>
            <a:ext cx="12188825" cy="457200"/>
          </a:xfrm>
          <a:prstGeom prst="rect">
            <a:avLst/>
          </a:prstGeom>
          <a:solidFill>
            <a:srgbClr val="4B4B4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0" y="6307300"/>
            <a:ext cx="12188825" cy="64008"/>
          </a:xfrm>
          <a:prstGeom prst="rect">
            <a:avLst/>
          </a:prstGeom>
          <a:solidFill>
            <a:srgbClr val="15334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p:cNvSpPr>
            <a:spLocks noGrp="1"/>
          </p:cNvSpPr>
          <p:nvPr>
            <p:ph type="subTitle" idx="1" hasCustomPrompt="1"/>
          </p:nvPr>
        </p:nvSpPr>
        <p:spPr>
          <a:xfrm>
            <a:off x="2214423" y="4511621"/>
            <a:ext cx="9768174" cy="1143000"/>
          </a:xfrm>
        </p:spPr>
        <p:txBody>
          <a:bodyPr lIns="91440" rIns="91440">
            <a:normAutofit/>
          </a:bodyPr>
          <a:lstStyle>
            <a:lvl1pPr marL="0" indent="0" algn="l">
              <a:buNone/>
              <a:defRPr sz="2400" b="1" cap="all" spc="200" baseline="0">
                <a:solidFill>
                  <a:srgbClr val="4B4B4B"/>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Add speaker name(s) and affiliation(s)</a:t>
            </a:r>
          </a:p>
        </p:txBody>
      </p:sp>
      <p:cxnSp>
        <p:nvCxnSpPr>
          <p:cNvPr id="9" name="Straight Connector 8"/>
          <p:cNvCxnSpPr/>
          <p:nvPr/>
        </p:nvCxnSpPr>
        <p:spPr>
          <a:xfrm>
            <a:off x="2214422" y="4315691"/>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Slide Number Placeholder 5">
            <a:extLst>
              <a:ext uri="{FF2B5EF4-FFF2-40B4-BE49-F238E27FC236}">
                <a16:creationId xmlns:a16="http://schemas.microsoft.com/office/drawing/2014/main" id="{754BF3D3-0FF8-C224-6543-BD3C52758028}"/>
              </a:ext>
            </a:extLst>
          </p:cNvPr>
          <p:cNvSpPr txBox="1">
            <a:spLocks/>
          </p:cNvSpPr>
          <p:nvPr userDrawn="1"/>
        </p:nvSpPr>
        <p:spPr>
          <a:xfrm>
            <a:off x="11773193" y="6492875"/>
            <a:ext cx="476250" cy="365125"/>
          </a:xfrm>
          <a:prstGeom prst="rect">
            <a:avLst/>
          </a:prstGeom>
        </p:spPr>
        <p:txBody>
          <a:bodyPr/>
          <a:lstStyle>
            <a:defPPr>
              <a:defRPr lang="en-US"/>
            </a:defPPr>
            <a:lvl1pPr marL="0" algn="l" defTabSz="914400" rtl="0" eaLnBrk="1" latinLnBrk="0" hangingPunct="1">
              <a:defRPr sz="18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5A88592-7BAA-4A46-BB52-D6D1CE2AF784}" type="slidenum">
              <a:rPr lang="en-US" sz="1600" smtClean="0">
                <a:solidFill>
                  <a:schemeClr val="bg1"/>
                </a:solidFill>
              </a:rPr>
              <a:pPr algn="ctr"/>
              <a:t>‹#›</a:t>
            </a:fld>
            <a:endParaRPr lang="en-US" sz="1600" dirty="0">
              <a:solidFill>
                <a:schemeClr val="bg1"/>
              </a:solidFill>
            </a:endParaRPr>
          </a:p>
        </p:txBody>
      </p:sp>
      <p:sp>
        <p:nvSpPr>
          <p:cNvPr id="12" name="Rectangle 11">
            <a:extLst>
              <a:ext uri="{FF2B5EF4-FFF2-40B4-BE49-F238E27FC236}">
                <a16:creationId xmlns:a16="http://schemas.microsoft.com/office/drawing/2014/main" id="{AA9F1D90-4276-A7A7-52A0-5731B3CA8CCC}"/>
              </a:ext>
            </a:extLst>
          </p:cNvPr>
          <p:cNvSpPr/>
          <p:nvPr userDrawn="1"/>
        </p:nvSpPr>
        <p:spPr>
          <a:xfrm>
            <a:off x="54933" y="50244"/>
            <a:ext cx="1859826" cy="6229541"/>
          </a:xfrm>
          <a:prstGeom prst="rect">
            <a:avLst/>
          </a:prstGeom>
          <a:solidFill>
            <a:srgbClr val="FFFFFF"/>
          </a:solidFill>
          <a:ln>
            <a:solidFill>
              <a:srgbClr val="1533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A logo with a circular design&#10;&#10;AI-generated content may be incorrect.">
            <a:extLst>
              <a:ext uri="{FF2B5EF4-FFF2-40B4-BE49-F238E27FC236}">
                <a16:creationId xmlns:a16="http://schemas.microsoft.com/office/drawing/2014/main" id="{3178EC84-BA8B-B081-6C97-65F248086DB3}"/>
              </a:ext>
            </a:extLst>
          </p:cNvPr>
          <p:cNvPicPr>
            <a:picLocks noChangeAspect="1"/>
          </p:cNvPicPr>
          <p:nvPr userDrawn="1"/>
        </p:nvPicPr>
        <p:blipFill>
          <a:blip r:embed="rId2">
            <a:extLst>
              <a:ext uri="{28A0092B-C50C-407E-A947-70E740481C1C}">
                <a14:useLocalDpi xmlns:a14="http://schemas.microsoft.com/office/drawing/2010/main" val="0"/>
              </a:ext>
            </a:extLst>
          </a:blip>
          <a:srcRect l="28609" t="17982" r="28634" b="17285"/>
          <a:stretch/>
        </p:blipFill>
        <p:spPr>
          <a:xfrm>
            <a:off x="110449" y="4511621"/>
            <a:ext cx="1748794" cy="1027773"/>
          </a:xfrm>
          <a:prstGeom prst="rect">
            <a:avLst/>
          </a:prstGeom>
        </p:spPr>
      </p:pic>
      <p:pic>
        <p:nvPicPr>
          <p:cNvPr id="4" name="Picture 3">
            <a:extLst>
              <a:ext uri="{FF2B5EF4-FFF2-40B4-BE49-F238E27FC236}">
                <a16:creationId xmlns:a16="http://schemas.microsoft.com/office/drawing/2014/main" id="{0D82BD50-FDDE-7A48-1828-19D66901338F}"/>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20487887">
            <a:off x="48223" y="565581"/>
            <a:ext cx="1928659" cy="1185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a:extLst>
              <a:ext uri="{FF2B5EF4-FFF2-40B4-BE49-F238E27FC236}">
                <a16:creationId xmlns:a16="http://schemas.microsoft.com/office/drawing/2014/main" id="{5AF5F4AE-3232-7224-B095-2ABF4CFD3ED4}"/>
              </a:ext>
            </a:extLst>
          </p:cNvPr>
          <p:cNvSpPr>
            <a:spLocks noGrp="1"/>
          </p:cNvSpPr>
          <p:nvPr>
            <p:ph type="title"/>
          </p:nvPr>
        </p:nvSpPr>
        <p:spPr>
          <a:xfrm>
            <a:off x="2214422" y="461052"/>
            <a:ext cx="9768174" cy="3566160"/>
          </a:xfrm>
        </p:spPr>
        <p:txBody>
          <a:bodyPr anchor="b" anchorCtr="0">
            <a:normAutofit/>
          </a:bodyPr>
          <a:lstStyle>
            <a:lvl1pPr>
              <a:lnSpc>
                <a:spcPct val="85000"/>
              </a:lnSpc>
              <a:defRPr sz="5400" b="1">
                <a:solidFill>
                  <a:schemeClr val="tx1">
                    <a:lumMod val="85000"/>
                    <a:lumOff val="15000"/>
                  </a:schemeClr>
                </a:solidFill>
              </a:defRPr>
            </a:lvl1pPr>
          </a:lstStyle>
          <a:p>
            <a:r>
              <a:rPr lang="en-US" dirty="0"/>
              <a:t>Click to edit Master title style</a:t>
            </a:r>
          </a:p>
        </p:txBody>
      </p:sp>
    </p:spTree>
    <p:extLst>
      <p:ext uri="{BB962C8B-B14F-4D97-AF65-F5344CB8AC3E}">
        <p14:creationId xmlns:p14="http://schemas.microsoft.com/office/powerpoint/2010/main" val="319830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81615" y="243151"/>
            <a:ext cx="9733865" cy="994334"/>
          </a:xfrm>
        </p:spPr>
        <p:txBody>
          <a:bodyPr/>
          <a:lstStyle>
            <a:lvl1pPr marL="0">
              <a:defRPr/>
            </a:lvl1pPr>
          </a:lstStyle>
          <a:p>
            <a:r>
              <a:rPr lang="en-US" dirty="0"/>
              <a:t>Click to edit Master title style</a:t>
            </a:r>
          </a:p>
        </p:txBody>
      </p:sp>
      <p:sp>
        <p:nvSpPr>
          <p:cNvPr id="3" name="Content Placeholder 2"/>
          <p:cNvSpPr>
            <a:spLocks noGrp="1"/>
          </p:cNvSpPr>
          <p:nvPr>
            <p:ph idx="1"/>
          </p:nvPr>
        </p:nvSpPr>
        <p:spPr>
          <a:xfrm>
            <a:off x="2200089" y="1693906"/>
            <a:ext cx="9733864" cy="43425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5">
            <a:extLst>
              <a:ext uri="{FF2B5EF4-FFF2-40B4-BE49-F238E27FC236}">
                <a16:creationId xmlns:a16="http://schemas.microsoft.com/office/drawing/2014/main" id="{5FBA77C6-F0B3-95C7-DB7B-414F35DB7C98}"/>
              </a:ext>
            </a:extLst>
          </p:cNvPr>
          <p:cNvSpPr txBox="1">
            <a:spLocks/>
          </p:cNvSpPr>
          <p:nvPr userDrawn="1"/>
        </p:nvSpPr>
        <p:spPr>
          <a:xfrm>
            <a:off x="11762885" y="6492875"/>
            <a:ext cx="476250" cy="365125"/>
          </a:xfrm>
          <a:prstGeom prst="rect">
            <a:avLst/>
          </a:prstGeom>
        </p:spPr>
        <p:txBody>
          <a:bodyPr/>
          <a:lstStyle>
            <a:defPPr>
              <a:defRPr lang="en-US"/>
            </a:defPPr>
            <a:lvl1pPr marL="0" algn="l" defTabSz="914400" rtl="0" eaLnBrk="1" latinLnBrk="0" hangingPunct="1">
              <a:defRPr sz="18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5A88592-7BAA-4A46-BB52-D6D1CE2AF784}" type="slidenum">
              <a:rPr lang="en-US" sz="1600" b="0" smtClean="0"/>
              <a:pPr algn="ctr"/>
              <a:t>‹#›</a:t>
            </a:fld>
            <a:endParaRPr lang="en-US" sz="1600" b="0" dirty="0"/>
          </a:p>
        </p:txBody>
      </p:sp>
    </p:spTree>
    <p:extLst>
      <p:ext uri="{BB962C8B-B14F-4D97-AF65-F5344CB8AC3E}">
        <p14:creationId xmlns:p14="http://schemas.microsoft.com/office/powerpoint/2010/main" val="1811097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98684" y="461052"/>
            <a:ext cx="9983912" cy="3566160"/>
          </a:xfrm>
        </p:spPr>
        <p:txBody>
          <a:bodyPr anchor="b" anchorCtr="0">
            <a:normAutofit/>
          </a:bodyPr>
          <a:lstStyle>
            <a:lvl1pPr>
              <a:lnSpc>
                <a:spcPct val="85000"/>
              </a:lnSpc>
              <a:defRPr sz="5400" b="1">
                <a:solidFill>
                  <a:schemeClr val="tx1">
                    <a:lumMod val="85000"/>
                    <a:lumOff val="15000"/>
                  </a:schemeClr>
                </a:solidFill>
              </a:defRPr>
            </a:lvl1pPr>
          </a:lstStyle>
          <a:p>
            <a:r>
              <a:rPr lang="en-US" dirty="0"/>
              <a:t>Click to edit Master title style</a:t>
            </a:r>
          </a:p>
        </p:txBody>
      </p:sp>
      <p:sp>
        <p:nvSpPr>
          <p:cNvPr id="3" name="Text Placeholder 2"/>
          <p:cNvSpPr>
            <a:spLocks noGrp="1"/>
          </p:cNvSpPr>
          <p:nvPr>
            <p:ph type="body" idx="1" hasCustomPrompt="1"/>
          </p:nvPr>
        </p:nvSpPr>
        <p:spPr>
          <a:xfrm>
            <a:off x="1998684" y="4609264"/>
            <a:ext cx="9983912" cy="1143000"/>
          </a:xfrm>
        </p:spPr>
        <p:txBody>
          <a:bodyPr lIns="91440" rIns="91440" anchor="t" anchorCtr="0">
            <a:normAutofit/>
          </a:bodyPr>
          <a:lstStyle>
            <a:lvl1pPr marL="0" indent="0">
              <a:buNone/>
              <a:defRPr sz="2400" b="1" cap="all" spc="200" baseline="0">
                <a:solidFill>
                  <a:srgbClr val="4B4B4B"/>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Click to Add speaker name(s) and affiliation(s)</a:t>
            </a:r>
          </a:p>
        </p:txBody>
      </p:sp>
      <p:cxnSp>
        <p:nvCxnSpPr>
          <p:cNvPr id="9" name="Straight Connector 8"/>
          <p:cNvCxnSpPr/>
          <p:nvPr/>
        </p:nvCxnSpPr>
        <p:spPr>
          <a:xfrm>
            <a:off x="2052880" y="4307172"/>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8A6712EC-F49E-3D1F-75D9-4C7D4C747054}"/>
              </a:ext>
            </a:extLst>
          </p:cNvPr>
          <p:cNvSpPr/>
          <p:nvPr userDrawn="1"/>
        </p:nvSpPr>
        <p:spPr>
          <a:xfrm>
            <a:off x="-10456" y="6438512"/>
            <a:ext cx="12212911" cy="457200"/>
          </a:xfrm>
          <a:prstGeom prst="rect">
            <a:avLst/>
          </a:prstGeom>
          <a:solidFill>
            <a:srgbClr val="4B4B4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id="{321A36E0-4B88-CFA2-C8DA-4AF202F4677D}"/>
              </a:ext>
            </a:extLst>
          </p:cNvPr>
          <p:cNvSpPr/>
          <p:nvPr userDrawn="1"/>
        </p:nvSpPr>
        <p:spPr>
          <a:xfrm>
            <a:off x="0" y="6334316"/>
            <a:ext cx="12192001" cy="65998"/>
          </a:xfrm>
          <a:prstGeom prst="rect">
            <a:avLst/>
          </a:prstGeom>
          <a:solidFill>
            <a:srgbClr val="15334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154C8CC1-5E76-2A8A-AF98-D5ECEA7F62A9}"/>
              </a:ext>
            </a:extLst>
          </p:cNvPr>
          <p:cNvSpPr/>
          <p:nvPr userDrawn="1"/>
        </p:nvSpPr>
        <p:spPr>
          <a:xfrm>
            <a:off x="54933" y="50244"/>
            <a:ext cx="1859826" cy="6229541"/>
          </a:xfrm>
          <a:prstGeom prst="rect">
            <a:avLst/>
          </a:prstGeom>
          <a:solidFill>
            <a:srgbClr val="FFFFFF"/>
          </a:solidFill>
          <a:ln>
            <a:solidFill>
              <a:srgbClr val="1533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lide Number Placeholder 5">
            <a:extLst>
              <a:ext uri="{FF2B5EF4-FFF2-40B4-BE49-F238E27FC236}">
                <a16:creationId xmlns:a16="http://schemas.microsoft.com/office/drawing/2014/main" id="{902FF757-87C6-5CCC-95DD-171B65B0DB80}"/>
              </a:ext>
            </a:extLst>
          </p:cNvPr>
          <p:cNvSpPr txBox="1">
            <a:spLocks/>
          </p:cNvSpPr>
          <p:nvPr userDrawn="1"/>
        </p:nvSpPr>
        <p:spPr>
          <a:xfrm>
            <a:off x="11773193" y="6492875"/>
            <a:ext cx="418807" cy="365125"/>
          </a:xfrm>
          <a:prstGeom prst="rect">
            <a:avLst/>
          </a:prstGeom>
        </p:spPr>
        <p:txBody>
          <a:bodyPr/>
          <a:lstStyle>
            <a:defPPr>
              <a:defRPr lang="en-US"/>
            </a:defPPr>
            <a:lvl1pPr marL="0" algn="l" defTabSz="914400" rtl="0" eaLnBrk="1" latinLnBrk="0" hangingPunct="1">
              <a:defRPr sz="18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5A88592-7BAA-4A46-BB52-D6D1CE2AF784}" type="slidenum">
              <a:rPr lang="en-US" sz="1600" smtClean="0">
                <a:solidFill>
                  <a:schemeClr val="bg1"/>
                </a:solidFill>
              </a:rPr>
              <a:pPr algn="ctr"/>
              <a:t>‹#›</a:t>
            </a:fld>
            <a:endParaRPr lang="en-US" sz="1600" dirty="0">
              <a:solidFill>
                <a:schemeClr val="bg1"/>
              </a:solidFill>
            </a:endParaRPr>
          </a:p>
        </p:txBody>
      </p:sp>
      <p:pic>
        <p:nvPicPr>
          <p:cNvPr id="21" name="Picture 20" descr="A logo with a circular design&#10;&#10;AI-generated content may be incorrect.">
            <a:extLst>
              <a:ext uri="{FF2B5EF4-FFF2-40B4-BE49-F238E27FC236}">
                <a16:creationId xmlns:a16="http://schemas.microsoft.com/office/drawing/2014/main" id="{1F29165C-8816-C88A-E094-52C0CA291B0F}"/>
              </a:ext>
            </a:extLst>
          </p:cNvPr>
          <p:cNvPicPr>
            <a:picLocks noChangeAspect="1"/>
          </p:cNvPicPr>
          <p:nvPr userDrawn="1"/>
        </p:nvPicPr>
        <p:blipFill>
          <a:blip r:embed="rId2">
            <a:extLst>
              <a:ext uri="{28A0092B-C50C-407E-A947-70E740481C1C}">
                <a14:useLocalDpi xmlns:a14="http://schemas.microsoft.com/office/drawing/2010/main" val="0"/>
              </a:ext>
            </a:extLst>
          </a:blip>
          <a:srcRect l="28609" t="17982" r="28634" b="17285"/>
          <a:stretch/>
        </p:blipFill>
        <p:spPr>
          <a:xfrm>
            <a:off x="116166" y="4452965"/>
            <a:ext cx="1711281" cy="1005726"/>
          </a:xfrm>
          <a:prstGeom prst="rect">
            <a:avLst/>
          </a:prstGeom>
        </p:spPr>
      </p:pic>
      <p:pic>
        <p:nvPicPr>
          <p:cNvPr id="4" name="Picture 3">
            <a:extLst>
              <a:ext uri="{FF2B5EF4-FFF2-40B4-BE49-F238E27FC236}">
                <a16:creationId xmlns:a16="http://schemas.microsoft.com/office/drawing/2014/main" id="{AC8B0A71-1DA1-D888-EA21-FCBADCDAF9D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20487887">
            <a:off x="17699" y="434760"/>
            <a:ext cx="1928659" cy="1185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4622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2133600" y="106533"/>
            <a:ext cx="9871826" cy="1180730"/>
          </a:xfrm>
        </p:spPr>
        <p:txBody>
          <a:bodyPr>
            <a:normAutofit/>
          </a:bodyPr>
          <a:lstStyle>
            <a:lvl1pPr>
              <a:defRPr sz="4400"/>
            </a:lvl1pPr>
          </a:lstStyle>
          <a:p>
            <a:r>
              <a:rPr lang="en-US" dirty="0"/>
              <a:t>Click to edit Master title style</a:t>
            </a:r>
          </a:p>
        </p:txBody>
      </p:sp>
      <p:sp>
        <p:nvSpPr>
          <p:cNvPr id="3" name="Content Placeholder 2"/>
          <p:cNvSpPr>
            <a:spLocks noGrp="1"/>
          </p:cNvSpPr>
          <p:nvPr>
            <p:ph sz="half" idx="1"/>
          </p:nvPr>
        </p:nvSpPr>
        <p:spPr>
          <a:xfrm>
            <a:off x="2133599" y="1845734"/>
            <a:ext cx="4815839" cy="40233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067666"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90267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2133600" y="277367"/>
            <a:ext cx="9700334" cy="1018774"/>
          </a:xfrm>
        </p:spPr>
        <p:txBody>
          <a:bodyPr/>
          <a:lstStyle/>
          <a:p>
            <a:r>
              <a:rPr lang="en-US" dirty="0"/>
              <a:t>Click to edit Master title style</a:t>
            </a:r>
          </a:p>
        </p:txBody>
      </p:sp>
      <p:sp>
        <p:nvSpPr>
          <p:cNvPr id="3" name="Text Placeholder 2"/>
          <p:cNvSpPr>
            <a:spLocks noGrp="1"/>
          </p:cNvSpPr>
          <p:nvPr>
            <p:ph type="body" idx="1"/>
          </p:nvPr>
        </p:nvSpPr>
        <p:spPr>
          <a:xfrm>
            <a:off x="2133600" y="1477910"/>
            <a:ext cx="4671134" cy="1018773"/>
          </a:xfrm>
        </p:spPr>
        <p:txBody>
          <a:bodyPr lIns="91440" rIns="91440" anchor="ctr">
            <a:noAutofit/>
          </a:bodyPr>
          <a:lstStyle>
            <a:lvl1pPr marL="0" indent="0">
              <a:buNone/>
              <a:defRPr sz="3200" b="1" cap="all" baseline="0">
                <a:solidFill>
                  <a:srgbClr val="4B4B4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2133600" y="2593111"/>
            <a:ext cx="4671134" cy="3674523"/>
          </a:xfrm>
        </p:spPr>
        <p:txBody>
          <a:bodyPr/>
          <a:lstStyle>
            <a:lvl1pPr>
              <a:defRPr sz="32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7162800" y="1477910"/>
            <a:ext cx="4671134" cy="1018773"/>
          </a:xfrm>
        </p:spPr>
        <p:txBody>
          <a:bodyPr lIns="91440" rIns="91440" anchor="ctr">
            <a:noAutofit/>
          </a:bodyPr>
          <a:lstStyle>
            <a:lvl1pPr marL="0" indent="0">
              <a:buNone/>
              <a:defRPr sz="3200" b="1" cap="all" baseline="0">
                <a:solidFill>
                  <a:srgbClr val="4B4B4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7162800" y="2587723"/>
            <a:ext cx="4671134" cy="3674523"/>
          </a:xfrm>
        </p:spPr>
        <p:txBody>
          <a:bodyPr/>
          <a:lstStyle>
            <a:lvl1pPr>
              <a:defRPr sz="32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11657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81615" y="243150"/>
            <a:ext cx="9733865" cy="973091"/>
          </a:xfrm>
        </p:spPr>
        <p:txBody>
          <a:bodyPr/>
          <a:lstStyle/>
          <a:p>
            <a:r>
              <a:rPr lang="en-US" dirty="0"/>
              <a:t>Click to edit Master title style</a:t>
            </a:r>
          </a:p>
        </p:txBody>
      </p:sp>
    </p:spTree>
    <p:extLst>
      <p:ext uri="{BB962C8B-B14F-4D97-AF65-F5344CB8AC3E}">
        <p14:creationId xmlns:p14="http://schemas.microsoft.com/office/powerpoint/2010/main" val="421302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181615" y="243150"/>
            <a:ext cx="9733865" cy="955335"/>
          </a:xfrm>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22035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 y="6441867"/>
            <a:ext cx="12192001" cy="457200"/>
          </a:xfrm>
          <a:prstGeom prst="rect">
            <a:avLst/>
          </a:prstGeom>
          <a:solidFill>
            <a:srgbClr val="4B4B4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15334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181615" y="243151"/>
            <a:ext cx="9733865" cy="107786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181616" y="1545999"/>
            <a:ext cx="9733864" cy="4518164"/>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p:cNvCxnSpPr>
            <a:cxnSpLocks/>
          </p:cNvCxnSpPr>
          <p:nvPr/>
        </p:nvCxnSpPr>
        <p:spPr>
          <a:xfrm>
            <a:off x="2181615" y="1362567"/>
            <a:ext cx="955901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82641AC-F204-2500-24A5-D606604A2BE1}"/>
              </a:ext>
            </a:extLst>
          </p:cNvPr>
          <p:cNvSpPr/>
          <p:nvPr userDrawn="1"/>
        </p:nvSpPr>
        <p:spPr>
          <a:xfrm>
            <a:off x="54933" y="50244"/>
            <a:ext cx="1859826" cy="6229541"/>
          </a:xfrm>
          <a:prstGeom prst="rect">
            <a:avLst/>
          </a:prstGeom>
          <a:solidFill>
            <a:srgbClr val="FFFFFF"/>
          </a:solidFill>
          <a:ln>
            <a:solidFill>
              <a:srgbClr val="1533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lide Number Placeholder 5">
            <a:extLst>
              <a:ext uri="{FF2B5EF4-FFF2-40B4-BE49-F238E27FC236}">
                <a16:creationId xmlns:a16="http://schemas.microsoft.com/office/drawing/2014/main" id="{71A4B92E-ED63-743B-530E-800F3D6E9AE8}"/>
              </a:ext>
            </a:extLst>
          </p:cNvPr>
          <p:cNvSpPr txBox="1">
            <a:spLocks/>
          </p:cNvSpPr>
          <p:nvPr userDrawn="1"/>
        </p:nvSpPr>
        <p:spPr>
          <a:xfrm>
            <a:off x="11773193" y="6492875"/>
            <a:ext cx="476250" cy="365125"/>
          </a:xfrm>
          <a:prstGeom prst="rect">
            <a:avLst/>
          </a:prstGeom>
        </p:spPr>
        <p:txBody>
          <a:bodyPr/>
          <a:lstStyle>
            <a:defPPr>
              <a:defRPr lang="en-US"/>
            </a:defPPr>
            <a:lvl1pPr marL="0" algn="l" defTabSz="914400" rtl="0" eaLnBrk="1" latinLnBrk="0" hangingPunct="1">
              <a:defRPr sz="18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5A88592-7BAA-4A46-BB52-D6D1CE2AF784}" type="slidenum">
              <a:rPr lang="en-US" sz="1600" smtClean="0">
                <a:solidFill>
                  <a:schemeClr val="bg1"/>
                </a:solidFill>
              </a:rPr>
              <a:pPr algn="ctr"/>
              <a:t>‹#›</a:t>
            </a:fld>
            <a:endParaRPr lang="en-US" sz="1600" dirty="0">
              <a:solidFill>
                <a:schemeClr val="bg1"/>
              </a:solidFill>
            </a:endParaRPr>
          </a:p>
        </p:txBody>
      </p:sp>
      <p:pic>
        <p:nvPicPr>
          <p:cNvPr id="13" name="Picture 12" descr="CADRE Symposium Logo. Mapping the Future; Rediscovering our Purpose Together. Portland Oregon. October 21-23, 2025.">
            <a:extLst>
              <a:ext uri="{FF2B5EF4-FFF2-40B4-BE49-F238E27FC236}">
                <a16:creationId xmlns:a16="http://schemas.microsoft.com/office/drawing/2014/main" id="{EF23F657-141D-EF63-2BD0-B689C85633FB}"/>
              </a:ext>
            </a:extLst>
          </p:cNvPr>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rot="20275800">
            <a:off x="28498" y="452965"/>
            <a:ext cx="1949639" cy="1198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descr="CADRE Logo">
            <a:extLst>
              <a:ext uri="{FF2B5EF4-FFF2-40B4-BE49-F238E27FC236}">
                <a16:creationId xmlns:a16="http://schemas.microsoft.com/office/drawing/2014/main" id="{D3F6A22C-6897-45D6-09D9-AB6FA02D9DC1}"/>
              </a:ext>
            </a:extLst>
          </p:cNvPr>
          <p:cNvPicPr>
            <a:picLocks noChangeAspect="1"/>
          </p:cNvPicPr>
          <p:nvPr userDrawn="1"/>
        </p:nvPicPr>
        <p:blipFill>
          <a:blip r:embed="rId10">
            <a:extLst>
              <a:ext uri="{28A0092B-C50C-407E-A947-70E740481C1C}">
                <a14:useLocalDpi xmlns:a14="http://schemas.microsoft.com/office/drawing/2010/main" val="0"/>
              </a:ext>
            </a:extLst>
          </a:blip>
          <a:srcRect l="28609" t="17982" r="28634" b="17285"/>
          <a:stretch/>
        </p:blipFill>
        <p:spPr>
          <a:xfrm>
            <a:off x="82641" y="4379513"/>
            <a:ext cx="1748794" cy="1027773"/>
          </a:xfrm>
          <a:prstGeom prst="rect">
            <a:avLst/>
          </a:prstGeom>
        </p:spPr>
      </p:pic>
    </p:spTree>
    <p:extLst>
      <p:ext uri="{BB962C8B-B14F-4D97-AF65-F5344CB8AC3E}">
        <p14:creationId xmlns:p14="http://schemas.microsoft.com/office/powerpoint/2010/main" val="31057881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70" r:id="rId7"/>
  </p:sldLayoutIdLst>
  <p:hf hdr="0" ftr="0" dt="0"/>
  <p:txStyles>
    <p:titleStyle>
      <a:lvl1pPr algn="l" defTabSz="914400" rtl="0" eaLnBrk="1" latinLnBrk="0" hangingPunct="1">
        <a:lnSpc>
          <a:spcPct val="85000"/>
        </a:lnSpc>
        <a:spcBef>
          <a:spcPct val="0"/>
        </a:spcBef>
        <a:buNone/>
        <a:defRPr sz="4400" b="1"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36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32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of Dr. Crista Grimwood">
            <a:extLst>
              <a:ext uri="{FF2B5EF4-FFF2-40B4-BE49-F238E27FC236}">
                <a16:creationId xmlns:a16="http://schemas.microsoft.com/office/drawing/2014/main" id="{CA2EC14F-EF87-BBD7-CC28-30C44E4F1BCD}"/>
              </a:ext>
            </a:extLst>
          </p:cNvPr>
          <p:cNvPicPr>
            <a:picLocks noChangeAspect="1"/>
          </p:cNvPicPr>
          <p:nvPr/>
        </p:nvPicPr>
        <p:blipFill>
          <a:blip r:embed="rId2"/>
          <a:stretch>
            <a:fillRect/>
          </a:stretch>
        </p:blipFill>
        <p:spPr>
          <a:xfrm>
            <a:off x="1936126" y="1673239"/>
            <a:ext cx="2469094" cy="2737341"/>
          </a:xfrm>
          <a:prstGeom prst="rect">
            <a:avLst/>
          </a:prstGeom>
        </p:spPr>
      </p:pic>
      <p:sp>
        <p:nvSpPr>
          <p:cNvPr id="4" name="Title 3">
            <a:extLst>
              <a:ext uri="{FF2B5EF4-FFF2-40B4-BE49-F238E27FC236}">
                <a16:creationId xmlns:a16="http://schemas.microsoft.com/office/drawing/2014/main" id="{704C447D-0408-F745-9DA7-A49F10FAAF00}"/>
              </a:ext>
            </a:extLst>
          </p:cNvPr>
          <p:cNvSpPr>
            <a:spLocks noGrp="1"/>
          </p:cNvSpPr>
          <p:nvPr>
            <p:ph type="ctrTitle"/>
          </p:nvPr>
        </p:nvSpPr>
        <p:spPr>
          <a:xfrm>
            <a:off x="2548042" y="1673239"/>
            <a:ext cx="9100936" cy="1346279"/>
          </a:xfrm>
        </p:spPr>
        <p:txBody>
          <a:bodyPr>
            <a:normAutofit/>
          </a:bodyPr>
          <a:lstStyle/>
          <a:p>
            <a:pPr algn="ctr"/>
            <a:r>
              <a:rPr lang="en-US" sz="2400" dirty="0">
                <a:solidFill>
                  <a:schemeClr val="tx1"/>
                </a:solidFill>
                <a:latin typeface="Apotos"/>
              </a:rPr>
              <a:t>                                     </a:t>
            </a:r>
            <a:r>
              <a:rPr lang="en-US" sz="3200" dirty="0">
                <a:solidFill>
                  <a:schemeClr val="tx1"/>
                </a:solidFill>
                <a:latin typeface="Apotos"/>
              </a:rPr>
              <a:t>The Dispute Resolution Process In    		         Special Education and Proposed Resolution</a:t>
            </a:r>
            <a:endParaRPr lang="en-US" sz="3200" dirty="0">
              <a:latin typeface="Apotos"/>
            </a:endParaRPr>
          </a:p>
        </p:txBody>
      </p:sp>
      <p:sp>
        <p:nvSpPr>
          <p:cNvPr id="5" name="Subtitle 4">
            <a:extLst>
              <a:ext uri="{FF2B5EF4-FFF2-40B4-BE49-F238E27FC236}">
                <a16:creationId xmlns:a16="http://schemas.microsoft.com/office/drawing/2014/main" id="{D5304C4F-4023-EB75-C757-1A26396F6CC2}"/>
              </a:ext>
            </a:extLst>
          </p:cNvPr>
          <p:cNvSpPr>
            <a:spLocks noGrp="1"/>
          </p:cNvSpPr>
          <p:nvPr>
            <p:ph type="subTitle" idx="1"/>
          </p:nvPr>
        </p:nvSpPr>
        <p:spPr/>
        <p:txBody>
          <a:bodyPr/>
          <a:lstStyle/>
          <a:p>
            <a:pPr algn="ctr"/>
            <a:r>
              <a:rPr lang="en-US" dirty="0">
                <a:latin typeface="Apotos"/>
              </a:rPr>
              <a:t> </a:t>
            </a:r>
            <a:r>
              <a:rPr lang="en-US" dirty="0">
                <a:solidFill>
                  <a:schemeClr val="tx1"/>
                </a:solidFill>
                <a:latin typeface="Apotos"/>
              </a:rPr>
              <a:t>Dr. Crista Grimwood</a:t>
            </a:r>
          </a:p>
          <a:p>
            <a:pPr algn="ctr"/>
            <a:r>
              <a:rPr lang="en-US" dirty="0">
                <a:solidFill>
                  <a:schemeClr val="tx1"/>
                </a:solidFill>
                <a:latin typeface="Apotos"/>
              </a:rPr>
              <a:t>        KSDE Dispute Resolution Coordinator</a:t>
            </a:r>
          </a:p>
          <a:p>
            <a:endParaRPr lang="en-US" dirty="0"/>
          </a:p>
        </p:txBody>
      </p:sp>
    </p:spTree>
    <p:extLst>
      <p:ext uri="{BB962C8B-B14F-4D97-AF65-F5344CB8AC3E}">
        <p14:creationId xmlns:p14="http://schemas.microsoft.com/office/powerpoint/2010/main" val="1518347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A8B4B-437A-ECC1-6286-92E43290DB50}"/>
              </a:ext>
            </a:extLst>
          </p:cNvPr>
          <p:cNvSpPr>
            <a:spLocks noGrp="1"/>
          </p:cNvSpPr>
          <p:nvPr>
            <p:ph type="title"/>
          </p:nvPr>
        </p:nvSpPr>
        <p:spPr/>
        <p:txBody>
          <a:bodyPr>
            <a:normAutofit/>
          </a:bodyPr>
          <a:lstStyle/>
          <a:p>
            <a:r>
              <a:rPr lang="en-US" sz="3200" dirty="0">
                <a:latin typeface="Apotos"/>
              </a:rPr>
              <a:t>Proposed Resolution and Coherence With The Complaint      					Filed</a:t>
            </a:r>
          </a:p>
        </p:txBody>
      </p:sp>
      <p:sp>
        <p:nvSpPr>
          <p:cNvPr id="3" name="Content Placeholder 2">
            <a:extLst>
              <a:ext uri="{FF2B5EF4-FFF2-40B4-BE49-F238E27FC236}">
                <a16:creationId xmlns:a16="http://schemas.microsoft.com/office/drawing/2014/main" id="{FF70DB9F-58B9-CB2F-2830-F08C13BB99CE}"/>
              </a:ext>
            </a:extLst>
          </p:cNvPr>
          <p:cNvSpPr>
            <a:spLocks noGrp="1"/>
          </p:cNvSpPr>
          <p:nvPr>
            <p:ph idx="1"/>
          </p:nvPr>
        </p:nvSpPr>
        <p:spPr/>
        <p:txBody>
          <a:bodyPr>
            <a:normAutofit/>
          </a:bodyPr>
          <a:lstStyle/>
          <a:p>
            <a:pPr>
              <a:buFont typeface="Arial" panose="020B0604020202020204" pitchFamily="34" charset="0"/>
              <a:buChar char="•"/>
            </a:pPr>
            <a:r>
              <a:rPr lang="en-US" sz="2600" dirty="0"/>
              <a:t>Is the scope of the district’s proposal congruent with the scope of the com plaint (i.e. individual violation vs. systemic violation)?</a:t>
            </a:r>
          </a:p>
          <a:p>
            <a:pPr>
              <a:buFont typeface="Arial" panose="020B0604020202020204" pitchFamily="34" charset="0"/>
              <a:buChar char="•"/>
            </a:pPr>
            <a:r>
              <a:rPr lang="en-US" sz="2600" dirty="0"/>
              <a:t> Does the district’s proposal resemble the parent’s proposed resolution included on the com plaint form ?</a:t>
            </a:r>
          </a:p>
          <a:p>
            <a:pPr>
              <a:buFont typeface="Arial" panose="020B0604020202020204" pitchFamily="34" charset="0"/>
              <a:buChar char="•"/>
            </a:pPr>
            <a:r>
              <a:rPr lang="en-US" sz="2600" dirty="0"/>
              <a:t>Would the district’s proposal put the student in a position he/she would have been in if the violation had never occurred?</a:t>
            </a:r>
          </a:p>
          <a:p>
            <a:pPr>
              <a:buFont typeface="Arial" panose="020B0604020202020204" pitchFamily="34" charset="0"/>
              <a:buChar char="•"/>
            </a:pPr>
            <a:r>
              <a:rPr lang="en-US" sz="2600" dirty="0"/>
              <a:t> Would the district’s proposed resolution likely prevent future reoccurrence of the same type of violation?</a:t>
            </a:r>
          </a:p>
          <a:p>
            <a:endParaRPr lang="en-US" dirty="0"/>
          </a:p>
        </p:txBody>
      </p:sp>
    </p:spTree>
    <p:extLst>
      <p:ext uri="{BB962C8B-B14F-4D97-AF65-F5344CB8AC3E}">
        <p14:creationId xmlns:p14="http://schemas.microsoft.com/office/powerpoint/2010/main" val="2643692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1168E-0976-E1BE-73C4-44642AAF93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CB7AA9-4D64-F771-E492-107BA12FC577}"/>
              </a:ext>
            </a:extLst>
          </p:cNvPr>
          <p:cNvSpPr>
            <a:spLocks noGrp="1"/>
          </p:cNvSpPr>
          <p:nvPr>
            <p:ph type="title"/>
          </p:nvPr>
        </p:nvSpPr>
        <p:spPr/>
        <p:txBody>
          <a:bodyPr>
            <a:normAutofit/>
          </a:bodyPr>
          <a:lstStyle/>
          <a:p>
            <a:pPr algn="ctr"/>
            <a:r>
              <a:rPr lang="en-US" sz="3200" dirty="0">
                <a:solidFill>
                  <a:schemeClr val="tx1">
                    <a:lumMod val="85000"/>
                    <a:lumOff val="15000"/>
                  </a:schemeClr>
                </a:solidFill>
                <a:latin typeface="Apotos"/>
              </a:rPr>
              <a:t>Components of a Proposed Resolution </a:t>
            </a:r>
            <a:br>
              <a:rPr lang="en-US" sz="3200" u="sng" dirty="0"/>
            </a:br>
            <a:endParaRPr lang="en-US" sz="3200" dirty="0">
              <a:latin typeface="Apotos"/>
            </a:endParaRPr>
          </a:p>
        </p:txBody>
      </p:sp>
      <p:sp>
        <p:nvSpPr>
          <p:cNvPr id="3" name="Content Placeholder 2">
            <a:extLst>
              <a:ext uri="{FF2B5EF4-FFF2-40B4-BE49-F238E27FC236}">
                <a16:creationId xmlns:a16="http://schemas.microsoft.com/office/drawing/2014/main" id="{5A7A316C-F440-A75A-D09D-D5F47FE52157}"/>
              </a:ext>
            </a:extLst>
          </p:cNvPr>
          <p:cNvSpPr>
            <a:spLocks noGrp="1"/>
          </p:cNvSpPr>
          <p:nvPr>
            <p:ph idx="1"/>
          </p:nvPr>
        </p:nvSpPr>
        <p:spPr/>
        <p:txBody>
          <a:bodyPr>
            <a:normAutofit/>
          </a:bodyPr>
          <a:lstStyle/>
          <a:p>
            <a:pPr marL="0" indent="0">
              <a:spcAft>
                <a:spcPts val="600"/>
              </a:spcAft>
              <a:buNone/>
            </a:pPr>
            <a:endParaRPr lang="en-US" sz="2400" u="sng" dirty="0">
              <a:latin typeface="Apotos"/>
            </a:endParaRPr>
          </a:p>
          <a:p>
            <a:r>
              <a:rPr lang="en-US" sz="2400" b="1" dirty="0"/>
              <a:t>Component 1- </a:t>
            </a:r>
            <a:r>
              <a:rPr lang="en-US" sz="2400" dirty="0"/>
              <a:t>Agreement and acknowledgement that an error was made by the district. </a:t>
            </a:r>
          </a:p>
          <a:p>
            <a:endParaRPr lang="en-US" sz="2400" dirty="0"/>
          </a:p>
          <a:p>
            <a:r>
              <a:rPr lang="en-US" sz="2400" b="1" dirty="0"/>
              <a:t>Component 2- </a:t>
            </a:r>
            <a:r>
              <a:rPr lang="en-US" sz="2400" dirty="0"/>
              <a:t>What is the district going to do to correct the said error?</a:t>
            </a:r>
          </a:p>
          <a:p>
            <a:endParaRPr lang="en-US" sz="2400" dirty="0"/>
          </a:p>
          <a:p>
            <a:r>
              <a:rPr lang="en-US" sz="2400" b="1" dirty="0"/>
              <a:t>Component 3- </a:t>
            </a:r>
            <a:r>
              <a:rPr lang="en-US" sz="2400" dirty="0"/>
              <a:t>What steps will the district take to ensure this will not (to the best extent possible) 			         happen again?</a:t>
            </a:r>
          </a:p>
          <a:p>
            <a:pPr marL="0" indent="0">
              <a:spcAft>
                <a:spcPts val="600"/>
              </a:spcAft>
              <a:buNone/>
            </a:pPr>
            <a:endParaRPr lang="en-US" sz="2400" b="1" dirty="0"/>
          </a:p>
          <a:p>
            <a:pPr marR="0"/>
            <a:endParaRPr lang="en-US" sz="2400" dirty="0"/>
          </a:p>
          <a:p>
            <a:pPr lvl="1">
              <a:buFont typeface="Arial" panose="020B0604020202020204" pitchFamily="34" charset="0"/>
              <a:buChar char="•"/>
            </a:pPr>
            <a:endParaRPr lang="en-US" sz="2000" dirty="0">
              <a:latin typeface="Apotos"/>
            </a:endParaRPr>
          </a:p>
        </p:txBody>
      </p:sp>
    </p:spTree>
    <p:extLst>
      <p:ext uri="{BB962C8B-B14F-4D97-AF65-F5344CB8AC3E}">
        <p14:creationId xmlns:p14="http://schemas.microsoft.com/office/powerpoint/2010/main" val="619173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E06E2-99FA-0347-3343-6EFF1D97B6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39DB23-BFD1-3BBF-8E57-A8A786155BAC}"/>
              </a:ext>
            </a:extLst>
          </p:cNvPr>
          <p:cNvSpPr>
            <a:spLocks noGrp="1"/>
          </p:cNvSpPr>
          <p:nvPr>
            <p:ph type="title"/>
          </p:nvPr>
        </p:nvSpPr>
        <p:spPr/>
        <p:txBody>
          <a:bodyPr>
            <a:normAutofit/>
          </a:bodyPr>
          <a:lstStyle/>
          <a:p>
            <a:r>
              <a:rPr lang="en-US" sz="3200" dirty="0">
                <a:latin typeface="Apotos"/>
              </a:rPr>
              <a:t>Let’s take a closer look…..</a:t>
            </a:r>
          </a:p>
        </p:txBody>
      </p:sp>
      <p:sp>
        <p:nvSpPr>
          <p:cNvPr id="3" name="Content Placeholder 2">
            <a:extLst>
              <a:ext uri="{FF2B5EF4-FFF2-40B4-BE49-F238E27FC236}">
                <a16:creationId xmlns:a16="http://schemas.microsoft.com/office/drawing/2014/main" id="{236D5662-3EF4-C48C-0250-9BCB6FFFD0D4}"/>
              </a:ext>
            </a:extLst>
          </p:cNvPr>
          <p:cNvSpPr>
            <a:spLocks noGrp="1"/>
          </p:cNvSpPr>
          <p:nvPr>
            <p:ph idx="1"/>
          </p:nvPr>
        </p:nvSpPr>
        <p:spPr/>
        <p:txBody>
          <a:bodyPr>
            <a:normAutofit/>
          </a:bodyPr>
          <a:lstStyle/>
          <a:p>
            <a:r>
              <a:rPr lang="en-US" sz="2400" b="1" dirty="0">
                <a:latin typeface="Apotos"/>
                <a:ea typeface="Arial" panose="020B0604020202020204" pitchFamily="34" charset="0"/>
              </a:rPr>
              <a:t>ISSUE ONE: USD #000</a:t>
            </a:r>
            <a:r>
              <a:rPr lang="en-US" sz="2400" dirty="0">
                <a:latin typeface="Apotos"/>
                <a:ea typeface="Arial" panose="020B0604020202020204" pitchFamily="34" charset="0"/>
              </a:rPr>
              <a:t>, is in violation of state and federal regulations implementing the Individuals with Disabilities Education Act (IDEA), failed to include transportation as a related service after multiple requests from the Parent. Further, the Parent alleges that these decisions were</a:t>
            </a:r>
            <a:r>
              <a:rPr lang="en-US" sz="2400" spc="-20" dirty="0">
                <a:latin typeface="Apotos"/>
                <a:ea typeface="Arial" panose="020B0604020202020204" pitchFamily="34" charset="0"/>
              </a:rPr>
              <a:t> </a:t>
            </a:r>
            <a:r>
              <a:rPr lang="en-US" sz="2400" dirty="0">
                <a:latin typeface="Apotos"/>
                <a:ea typeface="Arial" panose="020B0604020202020204" pitchFamily="34" charset="0"/>
              </a:rPr>
              <a:t>based</a:t>
            </a:r>
            <a:r>
              <a:rPr lang="en-US" sz="2400" spc="-20" dirty="0">
                <a:latin typeface="Apotos"/>
                <a:ea typeface="Arial" panose="020B0604020202020204" pitchFamily="34" charset="0"/>
              </a:rPr>
              <a:t> </a:t>
            </a:r>
            <a:r>
              <a:rPr lang="en-US" sz="2400" dirty="0">
                <a:latin typeface="Apotos"/>
                <a:ea typeface="Arial" panose="020B0604020202020204" pitchFamily="34" charset="0"/>
              </a:rPr>
              <a:t>on general</a:t>
            </a:r>
            <a:r>
              <a:rPr lang="en-US" sz="2400" spc="-20" dirty="0">
                <a:latin typeface="Apotos"/>
                <a:ea typeface="Arial" panose="020B0604020202020204" pitchFamily="34" charset="0"/>
              </a:rPr>
              <a:t> </a:t>
            </a:r>
            <a:r>
              <a:rPr lang="en-US" sz="2400" dirty="0">
                <a:latin typeface="Apotos"/>
                <a:ea typeface="Arial" panose="020B0604020202020204" pitchFamily="34" charset="0"/>
              </a:rPr>
              <a:t>education</a:t>
            </a:r>
            <a:r>
              <a:rPr lang="en-US" sz="2400" spc="-20" dirty="0">
                <a:latin typeface="Apotos"/>
                <a:ea typeface="Arial" panose="020B0604020202020204" pitchFamily="34" charset="0"/>
              </a:rPr>
              <a:t> </a:t>
            </a:r>
            <a:r>
              <a:rPr lang="en-US" sz="2400" dirty="0">
                <a:latin typeface="Apotos"/>
                <a:ea typeface="Arial" panose="020B0604020202020204" pitchFamily="34" charset="0"/>
              </a:rPr>
              <a:t>standards</a:t>
            </a:r>
            <a:r>
              <a:rPr lang="en-US" sz="2400" spc="-20" dirty="0">
                <a:latin typeface="Apotos"/>
                <a:ea typeface="Arial" panose="020B0604020202020204" pitchFamily="34" charset="0"/>
              </a:rPr>
              <a:t> </a:t>
            </a:r>
            <a:r>
              <a:rPr lang="en-US" sz="2400" dirty="0">
                <a:latin typeface="Apotos"/>
                <a:ea typeface="Arial" panose="020B0604020202020204" pitchFamily="34" charset="0"/>
              </a:rPr>
              <a:t>rather</a:t>
            </a:r>
            <a:r>
              <a:rPr lang="en-US" sz="2400" spc="-20" dirty="0">
                <a:latin typeface="Apotos"/>
                <a:ea typeface="Arial" panose="020B0604020202020204" pitchFamily="34" charset="0"/>
              </a:rPr>
              <a:t> </a:t>
            </a:r>
            <a:r>
              <a:rPr lang="en-US" sz="2400" dirty="0">
                <a:latin typeface="Apotos"/>
                <a:ea typeface="Arial" panose="020B0604020202020204" pitchFamily="34" charset="0"/>
              </a:rPr>
              <a:t>than</a:t>
            </a:r>
            <a:r>
              <a:rPr lang="en-US" sz="2400" spc="-20" dirty="0">
                <a:latin typeface="Apotos"/>
                <a:ea typeface="Arial" panose="020B0604020202020204" pitchFamily="34" charset="0"/>
              </a:rPr>
              <a:t> </a:t>
            </a:r>
            <a:r>
              <a:rPr lang="en-US" sz="2400" dirty="0">
                <a:latin typeface="Apotos"/>
                <a:ea typeface="Arial" panose="020B0604020202020204" pitchFamily="34" charset="0"/>
              </a:rPr>
              <a:t>the</a:t>
            </a:r>
            <a:r>
              <a:rPr lang="en-US" sz="2400" spc="-20" dirty="0">
                <a:latin typeface="Apotos"/>
                <a:ea typeface="Arial" panose="020B0604020202020204" pitchFamily="34" charset="0"/>
              </a:rPr>
              <a:t> </a:t>
            </a:r>
            <a:r>
              <a:rPr lang="en-US" sz="2400" dirty="0">
                <a:latin typeface="Apotos"/>
                <a:ea typeface="Arial" panose="020B0604020202020204" pitchFamily="34" charset="0"/>
              </a:rPr>
              <a:t>student's</a:t>
            </a:r>
            <a:r>
              <a:rPr lang="en-US" sz="2400" spc="-20" dirty="0">
                <a:latin typeface="Apotos"/>
                <a:ea typeface="Arial" panose="020B0604020202020204" pitchFamily="34" charset="0"/>
              </a:rPr>
              <a:t> </a:t>
            </a:r>
            <a:r>
              <a:rPr lang="en-US" sz="2400" dirty="0">
                <a:latin typeface="Apotos"/>
                <a:ea typeface="Arial" panose="020B0604020202020204" pitchFamily="34" charset="0"/>
              </a:rPr>
              <a:t>unique</a:t>
            </a:r>
            <a:r>
              <a:rPr lang="en-US" sz="2400" spc="-20" dirty="0">
                <a:latin typeface="Apotos"/>
                <a:ea typeface="Arial" panose="020B0604020202020204" pitchFamily="34" charset="0"/>
              </a:rPr>
              <a:t> </a:t>
            </a:r>
            <a:r>
              <a:rPr lang="en-US" sz="2400" dirty="0">
                <a:latin typeface="Apotos"/>
                <a:ea typeface="Arial" panose="020B0604020202020204" pitchFamily="34" charset="0"/>
              </a:rPr>
              <a:t>needs.</a:t>
            </a:r>
          </a:p>
          <a:p>
            <a:endParaRPr lang="en-US" dirty="0"/>
          </a:p>
        </p:txBody>
      </p:sp>
    </p:spTree>
    <p:extLst>
      <p:ext uri="{BB962C8B-B14F-4D97-AF65-F5344CB8AC3E}">
        <p14:creationId xmlns:p14="http://schemas.microsoft.com/office/powerpoint/2010/main" val="1725659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6D73B-1E81-DE78-5422-136F100FBD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E79625-5CFC-8CC3-6934-CBFAEA042E70}"/>
              </a:ext>
            </a:extLst>
          </p:cNvPr>
          <p:cNvSpPr>
            <a:spLocks noGrp="1"/>
          </p:cNvSpPr>
          <p:nvPr>
            <p:ph type="title"/>
          </p:nvPr>
        </p:nvSpPr>
        <p:spPr/>
        <p:txBody>
          <a:bodyPr>
            <a:normAutofit/>
          </a:bodyPr>
          <a:lstStyle/>
          <a:p>
            <a:r>
              <a:rPr lang="en-US" sz="3200" dirty="0"/>
              <a:t>Component 1- Acknowledgement </a:t>
            </a:r>
            <a:endParaRPr lang="en-US" sz="3200" dirty="0">
              <a:latin typeface="Apotos"/>
            </a:endParaRPr>
          </a:p>
        </p:txBody>
      </p:sp>
      <p:sp>
        <p:nvSpPr>
          <p:cNvPr id="3" name="Content Placeholder 2">
            <a:extLst>
              <a:ext uri="{FF2B5EF4-FFF2-40B4-BE49-F238E27FC236}">
                <a16:creationId xmlns:a16="http://schemas.microsoft.com/office/drawing/2014/main" id="{B458384D-FF96-796F-42D4-D3C229C379E3}"/>
              </a:ext>
            </a:extLst>
          </p:cNvPr>
          <p:cNvSpPr>
            <a:spLocks noGrp="1"/>
          </p:cNvSpPr>
          <p:nvPr>
            <p:ph idx="1"/>
          </p:nvPr>
        </p:nvSpPr>
        <p:spPr/>
        <p:txBody>
          <a:bodyPr>
            <a:normAutofit/>
          </a:bodyPr>
          <a:lstStyle/>
          <a:p>
            <a:r>
              <a:rPr lang="en-US" sz="2400" dirty="0">
                <a:latin typeface="Apotos"/>
              </a:rPr>
              <a:t>USD #000, in violation of state and federal regulations implementing the Individuals with Disabilities Education Act (IDEA), acknowledges that it failed to include transportation as a related service after multiple requests from the Parent.</a:t>
            </a:r>
          </a:p>
          <a:p>
            <a:endParaRPr lang="en-US" dirty="0"/>
          </a:p>
        </p:txBody>
      </p:sp>
    </p:spTree>
    <p:extLst>
      <p:ext uri="{BB962C8B-B14F-4D97-AF65-F5344CB8AC3E}">
        <p14:creationId xmlns:p14="http://schemas.microsoft.com/office/powerpoint/2010/main" val="1291882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F94D4-2395-91F4-885C-B78BE7647B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A6C200-7AE8-0553-10A3-213A3D8B8F3A}"/>
              </a:ext>
            </a:extLst>
          </p:cNvPr>
          <p:cNvSpPr>
            <a:spLocks noGrp="1"/>
          </p:cNvSpPr>
          <p:nvPr>
            <p:ph type="title"/>
          </p:nvPr>
        </p:nvSpPr>
        <p:spPr/>
        <p:txBody>
          <a:bodyPr>
            <a:normAutofit/>
          </a:bodyPr>
          <a:lstStyle/>
          <a:p>
            <a:r>
              <a:rPr lang="en-US" sz="3200" dirty="0"/>
              <a:t>Component 2-District Proposal</a:t>
            </a:r>
            <a:endParaRPr lang="en-US" sz="3200" dirty="0">
              <a:latin typeface="Apotos"/>
            </a:endParaRPr>
          </a:p>
        </p:txBody>
      </p:sp>
      <p:sp>
        <p:nvSpPr>
          <p:cNvPr id="3" name="Content Placeholder 2">
            <a:extLst>
              <a:ext uri="{FF2B5EF4-FFF2-40B4-BE49-F238E27FC236}">
                <a16:creationId xmlns:a16="http://schemas.microsoft.com/office/drawing/2014/main" id="{0035E8C6-06B9-1C47-3712-24C2B3A5E7E4}"/>
              </a:ext>
            </a:extLst>
          </p:cNvPr>
          <p:cNvSpPr>
            <a:spLocks noGrp="1"/>
          </p:cNvSpPr>
          <p:nvPr>
            <p:ph idx="1"/>
          </p:nvPr>
        </p:nvSpPr>
        <p:spPr/>
        <p:txBody>
          <a:bodyPr>
            <a:normAutofit fontScale="85000" lnSpcReduction="10000"/>
          </a:bodyPr>
          <a:lstStyle/>
          <a:p>
            <a:pPr marL="0" marR="0" indent="0">
              <a:spcBef>
                <a:spcPts val="5"/>
              </a:spcBef>
              <a:spcAft>
                <a:spcPts val="0"/>
              </a:spcAft>
              <a:buNone/>
            </a:pPr>
            <a:r>
              <a:rPr lang="en-US" sz="3100" b="1" dirty="0">
                <a:latin typeface="Apotos"/>
              </a:rPr>
              <a:t>As</a:t>
            </a:r>
            <a:r>
              <a:rPr lang="en-US" sz="3100" b="1" spc="-25" dirty="0">
                <a:latin typeface="Apotos"/>
              </a:rPr>
              <a:t> </a:t>
            </a:r>
            <a:r>
              <a:rPr lang="en-US" sz="3100" b="1" dirty="0">
                <a:latin typeface="Apotos"/>
              </a:rPr>
              <a:t>such,</a:t>
            </a:r>
            <a:r>
              <a:rPr lang="en-US" sz="3100" b="1" spc="-25" dirty="0">
                <a:latin typeface="Apotos"/>
              </a:rPr>
              <a:t> </a:t>
            </a:r>
            <a:r>
              <a:rPr lang="en-US" sz="3100" b="1" dirty="0">
                <a:latin typeface="Apotos"/>
              </a:rPr>
              <a:t>we</a:t>
            </a:r>
            <a:r>
              <a:rPr lang="en-US" sz="3100" b="1" spc="-25" dirty="0">
                <a:latin typeface="Apotos"/>
              </a:rPr>
              <a:t> </a:t>
            </a:r>
            <a:r>
              <a:rPr lang="en-US" sz="3100" b="1" dirty="0">
                <a:latin typeface="Apotos"/>
              </a:rPr>
              <a:t>offer</a:t>
            </a:r>
            <a:r>
              <a:rPr lang="en-US" sz="3100" b="1" spc="-25" dirty="0">
                <a:latin typeface="Apotos"/>
              </a:rPr>
              <a:t> </a:t>
            </a:r>
            <a:r>
              <a:rPr lang="en-US" sz="3100" b="1" dirty="0">
                <a:latin typeface="Apotos"/>
              </a:rPr>
              <a:t>the</a:t>
            </a:r>
            <a:r>
              <a:rPr lang="en-US" sz="3100" b="1" spc="-25" dirty="0">
                <a:latin typeface="Apotos"/>
              </a:rPr>
              <a:t> </a:t>
            </a:r>
            <a:r>
              <a:rPr lang="en-US" sz="3100" b="1" dirty="0">
                <a:latin typeface="Apotos"/>
              </a:rPr>
              <a:t>following</a:t>
            </a:r>
            <a:r>
              <a:rPr lang="en-US" sz="3100" b="1" spc="-25" dirty="0">
                <a:latin typeface="Apotos"/>
              </a:rPr>
              <a:t> </a:t>
            </a:r>
            <a:r>
              <a:rPr lang="en-US" sz="3100" b="1" spc="-10" dirty="0">
                <a:latin typeface="Apotos"/>
              </a:rPr>
              <a:t>solutions:</a:t>
            </a:r>
            <a:endParaRPr lang="en-US" sz="3100" b="1" dirty="0">
              <a:latin typeface="Apotos"/>
            </a:endParaRPr>
          </a:p>
          <a:p>
            <a:pPr marL="0" marR="0" indent="0">
              <a:spcBef>
                <a:spcPts val="375"/>
              </a:spcBef>
              <a:spcAft>
                <a:spcPts val="0"/>
              </a:spcAft>
              <a:buNone/>
            </a:pPr>
            <a:r>
              <a:rPr lang="en-US" sz="3100" dirty="0">
                <a:latin typeface="Apotos"/>
              </a:rPr>
              <a:t> </a:t>
            </a:r>
          </a:p>
          <a:p>
            <a:pPr marL="0" marR="71120">
              <a:spcBef>
                <a:spcPts val="0"/>
              </a:spcBef>
              <a:spcAft>
                <a:spcPts val="0"/>
              </a:spcAft>
            </a:pPr>
            <a:r>
              <a:rPr lang="en-US" sz="3100" dirty="0">
                <a:latin typeface="Apotos"/>
              </a:rPr>
              <a:t>ISSUE ONE: Unified School District 000, -----) offered transportation on (Date) and is continuing to offer transportation through general transportation.</a:t>
            </a:r>
            <a:r>
              <a:rPr lang="en-US" sz="3100" spc="-25" dirty="0">
                <a:latin typeface="Apotos"/>
              </a:rPr>
              <a:t> </a:t>
            </a:r>
            <a:r>
              <a:rPr lang="en-US" sz="3100" dirty="0">
                <a:latin typeface="Apotos"/>
              </a:rPr>
              <a:t>Special</a:t>
            </a:r>
            <a:r>
              <a:rPr lang="en-US" sz="3100" spc="-25" dirty="0">
                <a:latin typeface="Apotos"/>
              </a:rPr>
              <a:t> </a:t>
            </a:r>
            <a:r>
              <a:rPr lang="en-US" sz="3100" dirty="0">
                <a:latin typeface="Apotos"/>
              </a:rPr>
              <a:t>Transportation</a:t>
            </a:r>
            <a:r>
              <a:rPr lang="en-US" sz="3100" spc="-25" dirty="0">
                <a:latin typeface="Apotos"/>
              </a:rPr>
              <a:t> </a:t>
            </a:r>
            <a:r>
              <a:rPr lang="en-US" sz="3100" dirty="0">
                <a:latin typeface="Apotos"/>
              </a:rPr>
              <a:t>has</a:t>
            </a:r>
            <a:r>
              <a:rPr lang="en-US" sz="3100" spc="-25" dirty="0">
                <a:latin typeface="Apotos"/>
              </a:rPr>
              <a:t> </a:t>
            </a:r>
            <a:r>
              <a:rPr lang="en-US" sz="3100" dirty="0">
                <a:latin typeface="Apotos"/>
              </a:rPr>
              <a:t>and</a:t>
            </a:r>
            <a:r>
              <a:rPr lang="en-US" sz="3100" spc="-25" dirty="0">
                <a:latin typeface="Apotos"/>
              </a:rPr>
              <a:t> </a:t>
            </a:r>
            <a:r>
              <a:rPr lang="en-US" sz="3100" dirty="0">
                <a:latin typeface="Apotos"/>
              </a:rPr>
              <a:t>is</a:t>
            </a:r>
            <a:r>
              <a:rPr lang="en-US" sz="3100" spc="-25" dirty="0">
                <a:latin typeface="Apotos"/>
              </a:rPr>
              <a:t> </a:t>
            </a:r>
            <a:r>
              <a:rPr lang="en-US" sz="3100" dirty="0">
                <a:latin typeface="Apotos"/>
              </a:rPr>
              <a:t>being</a:t>
            </a:r>
            <a:r>
              <a:rPr lang="en-US" sz="3100" spc="-25" dirty="0">
                <a:latin typeface="Apotos"/>
              </a:rPr>
              <a:t> </a:t>
            </a:r>
            <a:r>
              <a:rPr lang="en-US" sz="3100" dirty="0">
                <a:latin typeface="Apotos"/>
              </a:rPr>
              <a:t>offered</a:t>
            </a:r>
            <a:r>
              <a:rPr lang="en-US" sz="3100" spc="-25" dirty="0">
                <a:latin typeface="Apotos"/>
              </a:rPr>
              <a:t> </a:t>
            </a:r>
            <a:r>
              <a:rPr lang="en-US" sz="3100" dirty="0">
                <a:latin typeface="Apotos"/>
              </a:rPr>
              <a:t>and</a:t>
            </a:r>
            <a:r>
              <a:rPr lang="en-US" sz="3100" spc="-25" dirty="0">
                <a:latin typeface="Apotos"/>
              </a:rPr>
              <a:t> </a:t>
            </a:r>
            <a:r>
              <a:rPr lang="en-US" sz="3100" dirty="0">
                <a:latin typeface="Apotos"/>
              </a:rPr>
              <a:t>would</a:t>
            </a:r>
            <a:r>
              <a:rPr lang="en-US" sz="3100" spc="-25" dirty="0">
                <a:latin typeface="Apotos"/>
              </a:rPr>
              <a:t> </a:t>
            </a:r>
            <a:r>
              <a:rPr lang="en-US" sz="3100" dirty="0">
                <a:latin typeface="Apotos"/>
              </a:rPr>
              <a:t>be</a:t>
            </a:r>
            <a:r>
              <a:rPr lang="en-US" sz="3100" spc="-25" dirty="0">
                <a:latin typeface="Apotos"/>
              </a:rPr>
              <a:t> </a:t>
            </a:r>
            <a:r>
              <a:rPr lang="en-US" sz="3100" dirty="0">
                <a:latin typeface="Apotos"/>
              </a:rPr>
              <a:t>included</a:t>
            </a:r>
            <a:r>
              <a:rPr lang="en-US" sz="3100" spc="-25" dirty="0">
                <a:latin typeface="Apotos"/>
              </a:rPr>
              <a:t> </a:t>
            </a:r>
            <a:r>
              <a:rPr lang="en-US" sz="3100" dirty="0">
                <a:latin typeface="Apotos"/>
              </a:rPr>
              <a:t>within</a:t>
            </a:r>
            <a:r>
              <a:rPr lang="en-US" sz="3100" spc="-25" dirty="0">
                <a:latin typeface="Apotos"/>
              </a:rPr>
              <a:t> </a:t>
            </a:r>
            <a:r>
              <a:rPr lang="en-US" sz="3100" dirty="0">
                <a:latin typeface="Apotos"/>
              </a:rPr>
              <a:t>the Student’s Individualized Education Plan with the documentation indicating the inability of parental transportation. The district proposed to remove absences for this student that resulted from the lack of transportation as a related service from the student's attendance record. The district will offer the parent compensatory services for each minute the student missed from absences due to the lack of transportation as a related service.</a:t>
            </a:r>
          </a:p>
          <a:p>
            <a:endParaRPr lang="en-US" dirty="0"/>
          </a:p>
        </p:txBody>
      </p:sp>
    </p:spTree>
    <p:extLst>
      <p:ext uri="{BB962C8B-B14F-4D97-AF65-F5344CB8AC3E}">
        <p14:creationId xmlns:p14="http://schemas.microsoft.com/office/powerpoint/2010/main" val="4070424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5DACF-E769-4EDB-D8DF-6D577F44DD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AFBAB-5071-0B1D-D2BD-07EB5D7AE5D0}"/>
              </a:ext>
            </a:extLst>
          </p:cNvPr>
          <p:cNvSpPr>
            <a:spLocks noGrp="1"/>
          </p:cNvSpPr>
          <p:nvPr>
            <p:ph type="title"/>
          </p:nvPr>
        </p:nvSpPr>
        <p:spPr/>
        <p:txBody>
          <a:bodyPr>
            <a:normAutofit/>
          </a:bodyPr>
          <a:lstStyle/>
          <a:p>
            <a:r>
              <a:rPr lang="en-US" sz="3200" dirty="0"/>
              <a:t>Component 3-Training</a:t>
            </a:r>
            <a:r>
              <a:rPr lang="en-US" sz="2800" dirty="0"/>
              <a:t>/Prevention</a:t>
            </a:r>
            <a:endParaRPr lang="en-US" sz="3200" dirty="0">
              <a:latin typeface="Apotos"/>
            </a:endParaRPr>
          </a:p>
        </p:txBody>
      </p:sp>
      <p:sp>
        <p:nvSpPr>
          <p:cNvPr id="3" name="Content Placeholder 2">
            <a:extLst>
              <a:ext uri="{FF2B5EF4-FFF2-40B4-BE49-F238E27FC236}">
                <a16:creationId xmlns:a16="http://schemas.microsoft.com/office/drawing/2014/main" id="{0A5B7E63-E47E-55B8-61B7-C6C7642CE660}"/>
              </a:ext>
            </a:extLst>
          </p:cNvPr>
          <p:cNvSpPr>
            <a:spLocks noGrp="1"/>
          </p:cNvSpPr>
          <p:nvPr>
            <p:ph idx="1"/>
          </p:nvPr>
        </p:nvSpPr>
        <p:spPr/>
        <p:txBody>
          <a:bodyPr>
            <a:normAutofit/>
          </a:bodyPr>
          <a:lstStyle/>
          <a:p>
            <a:r>
              <a:rPr lang="en-US" sz="2400" dirty="0">
                <a:latin typeface="Apotos"/>
              </a:rPr>
              <a:t>USD 000 also proposes to train building staff who serve on IEP Teams, which includes the building principal, on the process to respond to a parent's request for transportation for a student with an IEP, including relevant information from the Kansas Special Education Process Handbook. This training will be conducted on (insert date) and materials including staff attendance will be provided to KSDE by (insert date). </a:t>
            </a:r>
          </a:p>
          <a:p>
            <a:endParaRPr lang="en-US" dirty="0"/>
          </a:p>
        </p:txBody>
      </p:sp>
    </p:spTree>
    <p:extLst>
      <p:ext uri="{BB962C8B-B14F-4D97-AF65-F5344CB8AC3E}">
        <p14:creationId xmlns:p14="http://schemas.microsoft.com/office/powerpoint/2010/main" val="2146042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52981-55EF-D92E-EAF4-B7FCE81A97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7A4BB3-A775-1F52-AFFA-7CE370913A7C}"/>
              </a:ext>
            </a:extLst>
          </p:cNvPr>
          <p:cNvSpPr>
            <a:spLocks noGrp="1"/>
          </p:cNvSpPr>
          <p:nvPr>
            <p:ph type="title"/>
          </p:nvPr>
        </p:nvSpPr>
        <p:spPr/>
        <p:txBody>
          <a:bodyPr>
            <a:normAutofit/>
          </a:bodyPr>
          <a:lstStyle/>
          <a:p>
            <a:r>
              <a:rPr lang="en-US" sz="3200" dirty="0"/>
              <a:t>Component 3-Training</a:t>
            </a:r>
            <a:r>
              <a:rPr lang="en-US" sz="2800" dirty="0"/>
              <a:t>/Prevention</a:t>
            </a:r>
            <a:endParaRPr lang="en-US" sz="3200" dirty="0">
              <a:latin typeface="Apotos"/>
            </a:endParaRPr>
          </a:p>
        </p:txBody>
      </p:sp>
      <p:sp>
        <p:nvSpPr>
          <p:cNvPr id="3" name="Content Placeholder 2">
            <a:extLst>
              <a:ext uri="{FF2B5EF4-FFF2-40B4-BE49-F238E27FC236}">
                <a16:creationId xmlns:a16="http://schemas.microsoft.com/office/drawing/2014/main" id="{9CEF818E-9AE1-5A8C-6D0A-3720B0FCA833}"/>
              </a:ext>
            </a:extLst>
          </p:cNvPr>
          <p:cNvSpPr>
            <a:spLocks noGrp="1"/>
          </p:cNvSpPr>
          <p:nvPr>
            <p:ph idx="1"/>
          </p:nvPr>
        </p:nvSpPr>
        <p:spPr/>
        <p:txBody>
          <a:bodyPr>
            <a:normAutofit/>
          </a:bodyPr>
          <a:lstStyle/>
          <a:p>
            <a:r>
              <a:rPr lang="en-US" sz="2400" dirty="0">
                <a:latin typeface="Apotos"/>
              </a:rPr>
              <a:t>USD 000 also proposes to train building staff who serve on IEP Teams, which includes the building principal, on the process to respond to a parent's request for transportation for a student with an IEP, including relevant information from the Kansas Special Education Process Handbook. This training will be conducted on (insert date) and materials including staff attendance will be provided to KSDE by (insert date). </a:t>
            </a:r>
          </a:p>
          <a:p>
            <a:endParaRPr lang="en-US" dirty="0"/>
          </a:p>
        </p:txBody>
      </p:sp>
      <p:sp>
        <p:nvSpPr>
          <p:cNvPr id="5" name="TextBox 4">
            <a:extLst>
              <a:ext uri="{FF2B5EF4-FFF2-40B4-BE49-F238E27FC236}">
                <a16:creationId xmlns:a16="http://schemas.microsoft.com/office/drawing/2014/main" id="{CB19004B-1560-2D87-A602-29E03FDF0D5B}"/>
              </a:ext>
            </a:extLst>
          </p:cNvPr>
          <p:cNvSpPr txBox="1"/>
          <p:nvPr/>
        </p:nvSpPr>
        <p:spPr>
          <a:xfrm>
            <a:off x="2964346" y="3269182"/>
            <a:ext cx="6187108" cy="369332"/>
          </a:xfrm>
          <a:prstGeom prst="rect">
            <a:avLst/>
          </a:prstGeom>
          <a:noFill/>
        </p:spPr>
        <p:txBody>
          <a:bodyPr wrap="square">
            <a:spAutoFit/>
          </a:bodyPr>
          <a:lstStyle/>
          <a:p>
            <a:r>
              <a:rPr lang="en-US" u="sng" kern="1200" dirty="0">
                <a:solidFill>
                  <a:srgbClr val="FFFFFF"/>
                </a:solidFill>
                <a:latin typeface="+mj-lt"/>
                <a:ea typeface="+mj-ea"/>
                <a:cs typeface="+mj-cs"/>
              </a:rPr>
              <a:t>Putting it all together now: </a:t>
            </a:r>
            <a:endParaRPr lang="en-US" dirty="0"/>
          </a:p>
        </p:txBody>
      </p:sp>
    </p:spTree>
    <p:extLst>
      <p:ext uri="{BB962C8B-B14F-4D97-AF65-F5344CB8AC3E}">
        <p14:creationId xmlns:p14="http://schemas.microsoft.com/office/powerpoint/2010/main" val="684127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52FDD-F498-7781-930B-59E0CE7623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D9913D-FE7C-A124-EC20-3B2FCC0208A3}"/>
              </a:ext>
            </a:extLst>
          </p:cNvPr>
          <p:cNvSpPr>
            <a:spLocks noGrp="1"/>
          </p:cNvSpPr>
          <p:nvPr>
            <p:ph type="title"/>
          </p:nvPr>
        </p:nvSpPr>
        <p:spPr/>
        <p:txBody>
          <a:bodyPr>
            <a:normAutofit/>
          </a:bodyPr>
          <a:lstStyle/>
          <a:p>
            <a:r>
              <a:rPr lang="en-US" sz="3200" u="sng" dirty="0">
                <a:solidFill>
                  <a:schemeClr val="tx1"/>
                </a:solidFill>
              </a:rPr>
              <a:t>Putting the 3 components </a:t>
            </a:r>
            <a:r>
              <a:rPr lang="en-US" sz="3200" u="sng" dirty="0" err="1">
                <a:solidFill>
                  <a:schemeClr val="tx1"/>
                </a:solidFill>
              </a:rPr>
              <a:t>together:</a:t>
            </a:r>
            <a:r>
              <a:rPr lang="en-US" sz="3200" u="sng" dirty="0" err="1">
                <a:solidFill>
                  <a:srgbClr val="FFFFFF"/>
                </a:solidFill>
              </a:rPr>
              <a:t>ow</a:t>
            </a:r>
            <a:endParaRPr lang="en-US" sz="3200" dirty="0">
              <a:latin typeface="Apotos"/>
            </a:endParaRPr>
          </a:p>
        </p:txBody>
      </p:sp>
      <p:sp>
        <p:nvSpPr>
          <p:cNvPr id="3" name="Content Placeholder 2">
            <a:extLst>
              <a:ext uri="{FF2B5EF4-FFF2-40B4-BE49-F238E27FC236}">
                <a16:creationId xmlns:a16="http://schemas.microsoft.com/office/drawing/2014/main" id="{42ABC70F-BB8C-548D-3282-F301E1662FFB}"/>
              </a:ext>
            </a:extLst>
          </p:cNvPr>
          <p:cNvSpPr>
            <a:spLocks noGrp="1"/>
          </p:cNvSpPr>
          <p:nvPr>
            <p:ph idx="1"/>
          </p:nvPr>
        </p:nvSpPr>
        <p:spPr/>
        <p:txBody>
          <a:bodyPr>
            <a:normAutofit fontScale="32500" lnSpcReduction="20000"/>
          </a:bodyPr>
          <a:lstStyle/>
          <a:p>
            <a:r>
              <a:rPr lang="en-US" sz="6000" dirty="0">
                <a:latin typeface="Apotos"/>
              </a:rPr>
              <a:t>USD #000, in violation of state and federal regulations implementing the Individuals with Disabilities Education Act (IDEA), acknowledges that it failed to include transportation as a related service after multiple requests from the Parent.</a:t>
            </a:r>
            <a:r>
              <a:rPr lang="en-US" sz="6000" b="1" dirty="0">
                <a:latin typeface="Apotos"/>
              </a:rPr>
              <a:t>(Component 1)</a:t>
            </a:r>
          </a:p>
          <a:p>
            <a:pPr marL="0" marR="0" indent="0">
              <a:spcBef>
                <a:spcPts val="5"/>
              </a:spcBef>
              <a:spcAft>
                <a:spcPts val="0"/>
              </a:spcAft>
              <a:buNone/>
            </a:pPr>
            <a:endParaRPr lang="en-US" sz="6000" b="1" dirty="0">
              <a:latin typeface="Apotos"/>
            </a:endParaRPr>
          </a:p>
          <a:p>
            <a:pPr>
              <a:spcBef>
                <a:spcPts val="5"/>
              </a:spcBef>
            </a:pPr>
            <a:r>
              <a:rPr lang="en-US" sz="6000" dirty="0">
                <a:latin typeface="Apotos"/>
              </a:rPr>
              <a:t>ISSUE ONE: Unified School District 000, -----) offered transportation on (Date) and is continuing to offer transportation through general transportation.</a:t>
            </a:r>
            <a:r>
              <a:rPr lang="en-US" sz="6000" spc="-25" dirty="0">
                <a:latin typeface="Apotos"/>
              </a:rPr>
              <a:t> </a:t>
            </a:r>
            <a:r>
              <a:rPr lang="en-US" sz="6000" dirty="0">
                <a:latin typeface="Apotos"/>
              </a:rPr>
              <a:t>Special</a:t>
            </a:r>
            <a:r>
              <a:rPr lang="en-US" sz="6000" spc="-25" dirty="0">
                <a:latin typeface="Apotos"/>
              </a:rPr>
              <a:t> </a:t>
            </a:r>
            <a:r>
              <a:rPr lang="en-US" sz="6000" dirty="0">
                <a:latin typeface="Apotos"/>
              </a:rPr>
              <a:t>Transportation</a:t>
            </a:r>
            <a:r>
              <a:rPr lang="en-US" sz="6000" spc="-25" dirty="0">
                <a:latin typeface="Apotos"/>
              </a:rPr>
              <a:t> </a:t>
            </a:r>
            <a:r>
              <a:rPr lang="en-US" sz="6000" dirty="0">
                <a:latin typeface="Apotos"/>
              </a:rPr>
              <a:t>has</a:t>
            </a:r>
            <a:r>
              <a:rPr lang="en-US" sz="6000" spc="-25" dirty="0">
                <a:latin typeface="Apotos"/>
              </a:rPr>
              <a:t> </a:t>
            </a:r>
            <a:r>
              <a:rPr lang="en-US" sz="6000" dirty="0">
                <a:latin typeface="Apotos"/>
              </a:rPr>
              <a:t>and</a:t>
            </a:r>
            <a:r>
              <a:rPr lang="en-US" sz="6000" spc="-25" dirty="0">
                <a:latin typeface="Apotos"/>
              </a:rPr>
              <a:t> </a:t>
            </a:r>
            <a:r>
              <a:rPr lang="en-US" sz="6000" dirty="0">
                <a:latin typeface="Apotos"/>
              </a:rPr>
              <a:t>is</a:t>
            </a:r>
            <a:r>
              <a:rPr lang="en-US" sz="6000" spc="-25" dirty="0">
                <a:latin typeface="Apotos"/>
              </a:rPr>
              <a:t> </a:t>
            </a:r>
            <a:r>
              <a:rPr lang="en-US" sz="6000" dirty="0">
                <a:latin typeface="Apotos"/>
              </a:rPr>
              <a:t>being</a:t>
            </a:r>
            <a:r>
              <a:rPr lang="en-US" sz="6000" spc="-25" dirty="0">
                <a:latin typeface="Apotos"/>
              </a:rPr>
              <a:t> </a:t>
            </a:r>
            <a:r>
              <a:rPr lang="en-US" sz="6000" dirty="0">
                <a:latin typeface="Apotos"/>
              </a:rPr>
              <a:t>offered</a:t>
            </a:r>
            <a:r>
              <a:rPr lang="en-US" sz="6000" spc="-25" dirty="0">
                <a:latin typeface="Apotos"/>
              </a:rPr>
              <a:t> </a:t>
            </a:r>
            <a:r>
              <a:rPr lang="en-US" sz="6000" dirty="0">
                <a:latin typeface="Apotos"/>
              </a:rPr>
              <a:t>and</a:t>
            </a:r>
            <a:r>
              <a:rPr lang="en-US" sz="6000" spc="-25" dirty="0">
                <a:latin typeface="Apotos"/>
              </a:rPr>
              <a:t> </a:t>
            </a:r>
            <a:r>
              <a:rPr lang="en-US" sz="6000" dirty="0">
                <a:latin typeface="Apotos"/>
              </a:rPr>
              <a:t>would</a:t>
            </a:r>
            <a:r>
              <a:rPr lang="en-US" sz="6000" spc="-25" dirty="0">
                <a:latin typeface="Apotos"/>
              </a:rPr>
              <a:t> </a:t>
            </a:r>
            <a:r>
              <a:rPr lang="en-US" sz="6000" dirty="0">
                <a:latin typeface="Apotos"/>
              </a:rPr>
              <a:t>be</a:t>
            </a:r>
            <a:r>
              <a:rPr lang="en-US" sz="6000" spc="-25" dirty="0">
                <a:latin typeface="Apotos"/>
              </a:rPr>
              <a:t> </a:t>
            </a:r>
            <a:r>
              <a:rPr lang="en-US" sz="6000" dirty="0">
                <a:latin typeface="Apotos"/>
              </a:rPr>
              <a:t>included</a:t>
            </a:r>
            <a:r>
              <a:rPr lang="en-US" sz="6000" spc="-25" dirty="0">
                <a:latin typeface="Apotos"/>
              </a:rPr>
              <a:t> </a:t>
            </a:r>
            <a:r>
              <a:rPr lang="en-US" sz="6000" dirty="0">
                <a:latin typeface="Apotos"/>
              </a:rPr>
              <a:t>within</a:t>
            </a:r>
            <a:r>
              <a:rPr lang="en-US" sz="6000" spc="-25" dirty="0">
                <a:latin typeface="Apotos"/>
              </a:rPr>
              <a:t> </a:t>
            </a:r>
            <a:r>
              <a:rPr lang="en-US" sz="6000" dirty="0">
                <a:latin typeface="Apotos"/>
              </a:rPr>
              <a:t>the Student’s Individualized Education Plan with the documentation indicating the inability of parental transportation. The district proposed to remove absences for this student that resulted from the lack of transportation as a related service from the student's attendance record. The district will offer the parent compensatory services for each minute the student missed from absences due to the lack of transportation as a related service. </a:t>
            </a:r>
            <a:r>
              <a:rPr lang="en-US" sz="6000" b="1" dirty="0">
                <a:latin typeface="Apotos"/>
              </a:rPr>
              <a:t>(Component 2)</a:t>
            </a:r>
          </a:p>
          <a:p>
            <a:pPr marR="0">
              <a:spcBef>
                <a:spcPts val="5"/>
              </a:spcBef>
              <a:spcAft>
                <a:spcPts val="0"/>
              </a:spcAft>
            </a:pPr>
            <a:endParaRPr lang="en-US" sz="6000" b="1" dirty="0">
              <a:latin typeface="Apotos"/>
            </a:endParaRPr>
          </a:p>
          <a:p>
            <a:pPr marL="0" marR="0" indent="0">
              <a:spcBef>
                <a:spcPts val="375"/>
              </a:spcBef>
              <a:spcAft>
                <a:spcPts val="0"/>
              </a:spcAft>
              <a:buNone/>
            </a:pPr>
            <a:r>
              <a:rPr lang="en-US" sz="6000" dirty="0">
                <a:latin typeface="Apotos"/>
              </a:rPr>
              <a:t> </a:t>
            </a:r>
          </a:p>
          <a:p>
            <a:r>
              <a:rPr lang="en-US" sz="6000" dirty="0">
                <a:latin typeface="Apotos"/>
              </a:rPr>
              <a:t>USD 000 also proposes to train building staff who serve on IEP Teams, which includes the building principal, on the process to respond to a parent's request for transportation for a student with an IEP, including relevant information from the Kansas Special Education Process Handbook.</a:t>
            </a:r>
            <a:r>
              <a:rPr lang="en-US" sz="6000" b="1" dirty="0">
                <a:latin typeface="Apotos"/>
              </a:rPr>
              <a:t>(Component 3)</a:t>
            </a:r>
          </a:p>
          <a:p>
            <a:endParaRPr lang="en-US" dirty="0"/>
          </a:p>
        </p:txBody>
      </p:sp>
      <p:sp>
        <p:nvSpPr>
          <p:cNvPr id="5" name="TextBox 4">
            <a:extLst>
              <a:ext uri="{FF2B5EF4-FFF2-40B4-BE49-F238E27FC236}">
                <a16:creationId xmlns:a16="http://schemas.microsoft.com/office/drawing/2014/main" id="{4C7C8BF8-5F5A-79FE-A564-BC36B30B887E}"/>
              </a:ext>
            </a:extLst>
          </p:cNvPr>
          <p:cNvSpPr txBox="1"/>
          <p:nvPr/>
        </p:nvSpPr>
        <p:spPr>
          <a:xfrm>
            <a:off x="2964346" y="3269182"/>
            <a:ext cx="6187108" cy="369332"/>
          </a:xfrm>
          <a:prstGeom prst="rect">
            <a:avLst/>
          </a:prstGeom>
          <a:noFill/>
        </p:spPr>
        <p:txBody>
          <a:bodyPr wrap="square">
            <a:spAutoFit/>
          </a:bodyPr>
          <a:lstStyle/>
          <a:p>
            <a:r>
              <a:rPr lang="en-US" u="sng" kern="1200" dirty="0">
                <a:solidFill>
                  <a:srgbClr val="FFFFFF"/>
                </a:solidFill>
                <a:latin typeface="+mj-lt"/>
                <a:ea typeface="+mj-ea"/>
                <a:cs typeface="+mj-cs"/>
              </a:rPr>
              <a:t>Putting it all together now: </a:t>
            </a:r>
            <a:endParaRPr lang="en-US" dirty="0"/>
          </a:p>
        </p:txBody>
      </p:sp>
    </p:spTree>
    <p:extLst>
      <p:ext uri="{BB962C8B-B14F-4D97-AF65-F5344CB8AC3E}">
        <p14:creationId xmlns:p14="http://schemas.microsoft.com/office/powerpoint/2010/main" val="1798695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9C614-7615-5B96-E8C6-427CED70E5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391E16-6C85-AF4D-358F-DD4B8864FC95}"/>
              </a:ext>
            </a:extLst>
          </p:cNvPr>
          <p:cNvSpPr>
            <a:spLocks noGrp="1"/>
          </p:cNvSpPr>
          <p:nvPr>
            <p:ph type="title"/>
          </p:nvPr>
        </p:nvSpPr>
        <p:spPr/>
        <p:txBody>
          <a:bodyPr>
            <a:normAutofit/>
          </a:bodyPr>
          <a:lstStyle/>
          <a:p>
            <a:pPr algn="ctr"/>
            <a:r>
              <a:rPr lang="en-US" sz="3200" dirty="0">
                <a:latin typeface="Apotos"/>
              </a:rPr>
              <a:t>Question and Answer Time</a:t>
            </a:r>
          </a:p>
        </p:txBody>
      </p:sp>
      <p:sp>
        <p:nvSpPr>
          <p:cNvPr id="3" name="Content Placeholder 2">
            <a:extLst>
              <a:ext uri="{FF2B5EF4-FFF2-40B4-BE49-F238E27FC236}">
                <a16:creationId xmlns:a16="http://schemas.microsoft.com/office/drawing/2014/main" id="{0254671B-1E81-62D4-4BC6-85A9DBCEE74B}"/>
              </a:ext>
            </a:extLst>
          </p:cNvPr>
          <p:cNvSpPr>
            <a:spLocks noGrp="1"/>
          </p:cNvSpPr>
          <p:nvPr>
            <p:ph idx="1"/>
          </p:nvPr>
        </p:nvSpPr>
        <p:spPr/>
        <p:txBody>
          <a:bodyPr>
            <a:normAutofit/>
          </a:bodyPr>
          <a:lstStyle/>
          <a:p>
            <a:endParaRPr lang="en-US" dirty="0"/>
          </a:p>
        </p:txBody>
      </p:sp>
      <p:sp>
        <p:nvSpPr>
          <p:cNvPr id="5" name="TextBox 4">
            <a:extLst>
              <a:ext uri="{FF2B5EF4-FFF2-40B4-BE49-F238E27FC236}">
                <a16:creationId xmlns:a16="http://schemas.microsoft.com/office/drawing/2014/main" id="{E5712077-2750-7272-3263-90D3F8367363}"/>
              </a:ext>
            </a:extLst>
          </p:cNvPr>
          <p:cNvSpPr txBox="1"/>
          <p:nvPr/>
        </p:nvSpPr>
        <p:spPr>
          <a:xfrm>
            <a:off x="2964346" y="3269182"/>
            <a:ext cx="6187108" cy="369332"/>
          </a:xfrm>
          <a:prstGeom prst="rect">
            <a:avLst/>
          </a:prstGeom>
          <a:noFill/>
        </p:spPr>
        <p:txBody>
          <a:bodyPr wrap="square">
            <a:spAutoFit/>
          </a:bodyPr>
          <a:lstStyle/>
          <a:p>
            <a:r>
              <a:rPr lang="en-US" u="sng" kern="1200" dirty="0">
                <a:solidFill>
                  <a:srgbClr val="FFFFFF"/>
                </a:solidFill>
                <a:latin typeface="+mj-lt"/>
                <a:ea typeface="+mj-ea"/>
                <a:cs typeface="+mj-cs"/>
              </a:rPr>
              <a:t>Putting it all together now: </a:t>
            </a:r>
            <a:endParaRPr lang="en-US" dirty="0"/>
          </a:p>
        </p:txBody>
      </p:sp>
      <p:pic>
        <p:nvPicPr>
          <p:cNvPr id="4" name="Picture 2">
            <a:extLst>
              <a:ext uri="{FF2B5EF4-FFF2-40B4-BE49-F238E27FC236}">
                <a16:creationId xmlns:a16="http://schemas.microsoft.com/office/drawing/2014/main" id="{252FF4F6-D1E9-9BE3-539A-39060CC311EB}"/>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5696" y="1874031"/>
            <a:ext cx="5962650" cy="37229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0418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374E8-319E-2A75-52F7-AD1F6D5325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419EDF-32CC-83AF-CE7A-1634F960B56C}"/>
              </a:ext>
            </a:extLst>
          </p:cNvPr>
          <p:cNvSpPr>
            <a:spLocks noGrp="1"/>
          </p:cNvSpPr>
          <p:nvPr>
            <p:ph type="title"/>
          </p:nvPr>
        </p:nvSpPr>
        <p:spPr/>
        <p:txBody>
          <a:bodyPr>
            <a:normAutofit/>
          </a:bodyPr>
          <a:lstStyle/>
          <a:p>
            <a:pPr algn="ctr"/>
            <a:r>
              <a:rPr lang="en-US" sz="3200" dirty="0">
                <a:latin typeface="Apotos"/>
              </a:rPr>
              <a:t>Presenter’s Contact Information </a:t>
            </a:r>
          </a:p>
        </p:txBody>
      </p:sp>
      <p:sp>
        <p:nvSpPr>
          <p:cNvPr id="3" name="Content Placeholder 2">
            <a:extLst>
              <a:ext uri="{FF2B5EF4-FFF2-40B4-BE49-F238E27FC236}">
                <a16:creationId xmlns:a16="http://schemas.microsoft.com/office/drawing/2014/main" id="{CD2C3952-3347-57A9-31EF-3C802FC985E1}"/>
              </a:ext>
            </a:extLst>
          </p:cNvPr>
          <p:cNvSpPr>
            <a:spLocks noGrp="1"/>
          </p:cNvSpPr>
          <p:nvPr>
            <p:ph idx="1"/>
          </p:nvPr>
        </p:nvSpPr>
        <p:spPr/>
        <p:txBody>
          <a:bodyPr>
            <a:normAutofit/>
          </a:bodyPr>
          <a:lstStyle/>
          <a:p>
            <a:pPr algn="ctr"/>
            <a:r>
              <a:rPr lang="en-US" b="1" dirty="0">
                <a:solidFill>
                  <a:schemeClr val="tx1">
                    <a:alpha val="80000"/>
                  </a:schemeClr>
                </a:solidFill>
              </a:rPr>
              <a:t>Dr. Crista Grimwood</a:t>
            </a:r>
            <a:br>
              <a:rPr lang="en-US" dirty="0">
                <a:solidFill>
                  <a:schemeClr val="tx1">
                    <a:alpha val="80000"/>
                  </a:schemeClr>
                </a:solidFill>
              </a:rPr>
            </a:br>
            <a:r>
              <a:rPr lang="en-US" dirty="0">
                <a:solidFill>
                  <a:schemeClr val="tx1">
                    <a:alpha val="80000"/>
                  </a:schemeClr>
                </a:solidFill>
              </a:rPr>
              <a:t>Dispute Resolution Coordinator</a:t>
            </a:r>
            <a:br>
              <a:rPr lang="en-US" dirty="0">
                <a:solidFill>
                  <a:schemeClr val="tx1">
                    <a:alpha val="80000"/>
                  </a:schemeClr>
                </a:solidFill>
              </a:rPr>
            </a:br>
            <a:r>
              <a:rPr lang="en-US" dirty="0">
                <a:solidFill>
                  <a:schemeClr val="tx1">
                    <a:alpha val="80000"/>
                  </a:schemeClr>
                </a:solidFill>
              </a:rPr>
              <a:t>Team: Special Education and Title Services</a:t>
            </a:r>
            <a:br>
              <a:rPr lang="en-US" dirty="0">
                <a:solidFill>
                  <a:schemeClr val="tx1">
                    <a:alpha val="80000"/>
                  </a:schemeClr>
                </a:solidFill>
              </a:rPr>
            </a:br>
            <a:r>
              <a:rPr lang="en-US" dirty="0">
                <a:solidFill>
                  <a:schemeClr val="tx1">
                    <a:alpha val="80000"/>
                  </a:schemeClr>
                </a:solidFill>
              </a:rPr>
              <a:t>(785) 296-7262</a:t>
            </a:r>
            <a:br>
              <a:rPr lang="en-US" dirty="0">
                <a:solidFill>
                  <a:schemeClr val="tx1">
                    <a:alpha val="80000"/>
                  </a:schemeClr>
                </a:solidFill>
              </a:rPr>
            </a:br>
            <a:r>
              <a:rPr lang="en-US" u="sng" dirty="0">
                <a:solidFill>
                  <a:schemeClr val="tx1">
                    <a:alpha val="80000"/>
                  </a:schemeClr>
                </a:solidFill>
              </a:rPr>
              <a:t>crista.Grimwood@ksde.gov </a:t>
            </a:r>
          </a:p>
          <a:p>
            <a:endParaRPr lang="en-US" dirty="0"/>
          </a:p>
        </p:txBody>
      </p:sp>
    </p:spTree>
    <p:extLst>
      <p:ext uri="{BB962C8B-B14F-4D97-AF65-F5344CB8AC3E}">
        <p14:creationId xmlns:p14="http://schemas.microsoft.com/office/powerpoint/2010/main" val="2237525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A2E32-7D00-75FF-F789-9A4E12D2F0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C843A3-24EB-AE97-02F0-8452E3CC3149}"/>
              </a:ext>
            </a:extLst>
          </p:cNvPr>
          <p:cNvSpPr>
            <a:spLocks noGrp="1"/>
          </p:cNvSpPr>
          <p:nvPr>
            <p:ph type="title"/>
          </p:nvPr>
        </p:nvSpPr>
        <p:spPr/>
        <p:txBody>
          <a:bodyPr/>
          <a:lstStyle/>
          <a:p>
            <a:r>
              <a:rPr lang="en-US" u="sng" dirty="0"/>
              <a:t>Learning Intentions: </a:t>
            </a:r>
            <a:endParaRPr lang="en-US" dirty="0"/>
          </a:p>
        </p:txBody>
      </p:sp>
      <p:sp>
        <p:nvSpPr>
          <p:cNvPr id="3" name="Content Placeholder 2">
            <a:extLst>
              <a:ext uri="{FF2B5EF4-FFF2-40B4-BE49-F238E27FC236}">
                <a16:creationId xmlns:a16="http://schemas.microsoft.com/office/drawing/2014/main" id="{F01FE6FE-343F-8CD7-5330-402D5EED31C2}"/>
              </a:ext>
            </a:extLst>
          </p:cNvPr>
          <p:cNvSpPr>
            <a:spLocks noGrp="1"/>
          </p:cNvSpPr>
          <p:nvPr>
            <p:ph idx="1"/>
          </p:nvPr>
        </p:nvSpPr>
        <p:spPr/>
        <p:txBody>
          <a:bodyPr>
            <a:normAutofit/>
          </a:bodyPr>
          <a:lstStyle/>
          <a:p>
            <a:r>
              <a:rPr lang="en-US" sz="2400" b="1" dirty="0">
                <a:latin typeface="Apotos"/>
              </a:rPr>
              <a:t>Today we will: </a:t>
            </a:r>
            <a:r>
              <a:rPr lang="en-US" sz="2400" dirty="0">
                <a:latin typeface="Apotos"/>
              </a:rPr>
              <a:t>Identify early dispute intervention and  the three dispute resolution options (Mediation, Formal Complaint, and Due Process) and their respective procedural processes offered by KSDE.</a:t>
            </a:r>
            <a:endParaRPr lang="en-US" sz="2400" b="1" dirty="0">
              <a:latin typeface="Apotos"/>
            </a:endParaRPr>
          </a:p>
          <a:p>
            <a:r>
              <a:rPr lang="en-US" sz="2400" b="1" dirty="0">
                <a:latin typeface="Apotos"/>
              </a:rPr>
              <a:t>So that we:</a:t>
            </a:r>
            <a:r>
              <a:rPr lang="en-US" sz="2400" dirty="0">
                <a:latin typeface="Apotos"/>
              </a:rPr>
              <a:t> Utilize and/or navigate the dispute resolution process.</a:t>
            </a:r>
            <a:endParaRPr lang="en-US" sz="2400" b="1" dirty="0">
              <a:latin typeface="Apotos"/>
            </a:endParaRPr>
          </a:p>
          <a:p>
            <a:r>
              <a:rPr lang="en-US" sz="2400" b="1" dirty="0">
                <a:latin typeface="Apotos"/>
              </a:rPr>
              <a:t>We will know we are successful: </a:t>
            </a:r>
            <a:r>
              <a:rPr lang="en-US" sz="2400" dirty="0">
                <a:latin typeface="Apotos"/>
              </a:rPr>
              <a:t>When we can identify early dispute resolution strategy and the difference(s) between a Formal Complaint, Mediation, and Due Process </a:t>
            </a:r>
            <a:endParaRPr lang="en-US" sz="2400" b="1" dirty="0">
              <a:latin typeface="Apotos"/>
            </a:endParaRPr>
          </a:p>
          <a:p>
            <a:endParaRPr lang="en-US" sz="2400" dirty="0">
              <a:latin typeface="Apotos"/>
            </a:endParaRPr>
          </a:p>
        </p:txBody>
      </p:sp>
    </p:spTree>
    <p:extLst>
      <p:ext uri="{BB962C8B-B14F-4D97-AF65-F5344CB8AC3E}">
        <p14:creationId xmlns:p14="http://schemas.microsoft.com/office/powerpoint/2010/main" val="1651317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95DFC-2DAE-9936-5E77-7D687FF7DA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D842A6-9B3E-1E6B-068E-6009932551EC}"/>
              </a:ext>
            </a:extLst>
          </p:cNvPr>
          <p:cNvSpPr>
            <a:spLocks noGrp="1"/>
          </p:cNvSpPr>
          <p:nvPr>
            <p:ph type="title"/>
          </p:nvPr>
        </p:nvSpPr>
        <p:spPr/>
        <p:txBody>
          <a:bodyPr/>
          <a:lstStyle/>
          <a:p>
            <a:r>
              <a:rPr lang="en-US" dirty="0"/>
              <a:t>Before a Parent Files..</a:t>
            </a:r>
          </a:p>
        </p:txBody>
      </p:sp>
      <p:sp>
        <p:nvSpPr>
          <p:cNvPr id="3" name="Content Placeholder 2">
            <a:extLst>
              <a:ext uri="{FF2B5EF4-FFF2-40B4-BE49-F238E27FC236}">
                <a16:creationId xmlns:a16="http://schemas.microsoft.com/office/drawing/2014/main" id="{04926020-C210-161E-D09C-8CE69B6760B9}"/>
              </a:ext>
            </a:extLst>
          </p:cNvPr>
          <p:cNvSpPr>
            <a:spLocks noGrp="1"/>
          </p:cNvSpPr>
          <p:nvPr>
            <p:ph idx="1"/>
          </p:nvPr>
        </p:nvSpPr>
        <p:spPr/>
        <p:txBody>
          <a:bodyPr>
            <a:normAutofit/>
          </a:bodyPr>
          <a:lstStyle/>
          <a:p>
            <a:pPr marL="285750" marR="0" indent="-228600">
              <a:buFont typeface="Arial" panose="020B0604020202020204" pitchFamily="34" charset="0"/>
              <a:buChar char="•"/>
            </a:pPr>
            <a:r>
              <a:rPr lang="en-US" sz="2400" dirty="0"/>
              <a:t>Do the staff (including gen. ed. admin.) know what to do when a parent voices a concern about the services their child is (or is not) receiving?</a:t>
            </a:r>
          </a:p>
          <a:p>
            <a:pPr marL="285750" marR="0" indent="-228600">
              <a:buFont typeface="Arial" panose="020B0604020202020204" pitchFamily="34" charset="0"/>
              <a:buChar char="•"/>
            </a:pPr>
            <a:endParaRPr lang="en-US" sz="2400" dirty="0"/>
          </a:p>
          <a:p>
            <a:pPr marL="285750" marR="0" indent="-228600">
              <a:buFont typeface="Arial" panose="020B0604020202020204" pitchFamily="34" charset="0"/>
              <a:buChar char="•"/>
            </a:pPr>
            <a:r>
              <a:rPr lang="en-US" sz="2400" dirty="0"/>
              <a:t>Are there written procedures in place to help guide your staff in these situations? If so, do staff know these procedures?</a:t>
            </a:r>
          </a:p>
          <a:p>
            <a:pPr marL="285750" marR="0" indent="-228600">
              <a:buFont typeface="Arial" panose="020B0604020202020204" pitchFamily="34" charset="0"/>
              <a:buChar char="•"/>
            </a:pPr>
            <a:endParaRPr lang="en-US" sz="2400" dirty="0"/>
          </a:p>
          <a:p>
            <a:pPr marL="285750" marR="0" indent="-228600">
              <a:buFont typeface="Arial" panose="020B0604020202020204" pitchFamily="34" charset="0"/>
              <a:buChar char="•"/>
            </a:pPr>
            <a:r>
              <a:rPr lang="en-US" sz="2400" dirty="0"/>
              <a:t>How do you personally communicate and collaborate with a parent who contacts you about such a concern?</a:t>
            </a:r>
          </a:p>
          <a:p>
            <a:endParaRPr lang="en-US" sz="2400" dirty="0">
              <a:latin typeface="Apotos"/>
            </a:endParaRPr>
          </a:p>
        </p:txBody>
      </p:sp>
    </p:spTree>
    <p:extLst>
      <p:ext uri="{BB962C8B-B14F-4D97-AF65-F5344CB8AC3E}">
        <p14:creationId xmlns:p14="http://schemas.microsoft.com/office/powerpoint/2010/main" val="181867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57BA4-9C1E-A9A7-3B0D-F9C9D95C34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461B6A-EA25-4DE4-D510-18A8E88B5B2F}"/>
              </a:ext>
            </a:extLst>
          </p:cNvPr>
          <p:cNvSpPr>
            <a:spLocks noGrp="1"/>
          </p:cNvSpPr>
          <p:nvPr>
            <p:ph type="title"/>
          </p:nvPr>
        </p:nvSpPr>
        <p:spPr/>
        <p:txBody>
          <a:bodyPr>
            <a:normAutofit/>
          </a:bodyPr>
          <a:lstStyle/>
          <a:p>
            <a:r>
              <a:rPr lang="en-US" sz="3200" dirty="0">
                <a:solidFill>
                  <a:schemeClr val="tx1"/>
                </a:solidFill>
                <a:latin typeface="Apotos"/>
              </a:rPr>
              <a:t>Tips and Tricks to “lower the temperature” during Special Education related meetings…</a:t>
            </a:r>
            <a:endParaRPr lang="en-US" sz="3200" dirty="0">
              <a:latin typeface="Apotos"/>
            </a:endParaRPr>
          </a:p>
        </p:txBody>
      </p:sp>
      <p:sp>
        <p:nvSpPr>
          <p:cNvPr id="3" name="Content Placeholder 2">
            <a:extLst>
              <a:ext uri="{FF2B5EF4-FFF2-40B4-BE49-F238E27FC236}">
                <a16:creationId xmlns:a16="http://schemas.microsoft.com/office/drawing/2014/main" id="{260CD3F0-16A8-A926-7307-A82BDD7C613A}"/>
              </a:ext>
            </a:extLst>
          </p:cNvPr>
          <p:cNvSpPr>
            <a:spLocks noGrp="1"/>
          </p:cNvSpPr>
          <p:nvPr>
            <p:ph idx="1"/>
          </p:nvPr>
        </p:nvSpPr>
        <p:spPr/>
        <p:txBody>
          <a:bodyPr>
            <a:normAutofit/>
          </a:bodyPr>
          <a:lstStyle/>
          <a:p>
            <a:pPr lvl="0">
              <a:buFont typeface="Arial" panose="020B0604020202020204" pitchFamily="34" charset="0"/>
              <a:buChar char="•"/>
            </a:pPr>
            <a:r>
              <a:rPr lang="en-US" sz="2400" dirty="0"/>
              <a:t>Listen-for understanding; not to respond</a:t>
            </a:r>
          </a:p>
          <a:p>
            <a:pPr lvl="0">
              <a:buFont typeface="Arial" panose="020B0604020202020204" pitchFamily="34" charset="0"/>
              <a:buChar char="•"/>
            </a:pPr>
            <a:r>
              <a:rPr lang="en-US" sz="2400" dirty="0"/>
              <a:t>Demonstrate to parents that their unique expertise is valued and respected.</a:t>
            </a:r>
          </a:p>
          <a:p>
            <a:pPr lvl="0">
              <a:buFont typeface="Arial" panose="020B0604020202020204" pitchFamily="34" charset="0"/>
              <a:buChar char="•"/>
            </a:pPr>
            <a:r>
              <a:rPr lang="en-US" sz="2400" dirty="0"/>
              <a:t>Stay away from educational jargon and acronyms</a:t>
            </a:r>
          </a:p>
          <a:p>
            <a:pPr lvl="0">
              <a:buFont typeface="Arial" panose="020B0604020202020204" pitchFamily="34" charset="0"/>
              <a:buChar char="•"/>
            </a:pPr>
            <a:r>
              <a:rPr lang="en-US" sz="2400" dirty="0"/>
              <a:t>Don’t press for instant decisions (i.e. sending a DRAFT copy of IEP)</a:t>
            </a:r>
          </a:p>
          <a:p>
            <a:pPr lvl="0">
              <a:buFont typeface="Arial" panose="020B0604020202020204" pitchFamily="34" charset="0"/>
              <a:buChar char="•"/>
            </a:pPr>
            <a:r>
              <a:rPr lang="en-US" sz="2400" dirty="0"/>
              <a:t>Take your own emotions into account</a:t>
            </a:r>
          </a:p>
          <a:p>
            <a:pPr lvl="0">
              <a:buFont typeface="Arial" panose="020B0604020202020204" pitchFamily="34" charset="0"/>
              <a:buChar char="•"/>
            </a:pPr>
            <a:r>
              <a:rPr lang="en-US" sz="2400" dirty="0"/>
              <a:t>Recognize the urgency and frustration</a:t>
            </a:r>
          </a:p>
          <a:p>
            <a:pPr>
              <a:buFont typeface="Arial" panose="020B0604020202020204" pitchFamily="34" charset="0"/>
              <a:buChar char="•"/>
            </a:pPr>
            <a:endParaRPr lang="en-US" sz="2400" dirty="0">
              <a:latin typeface="Apotos"/>
            </a:endParaRPr>
          </a:p>
        </p:txBody>
      </p:sp>
    </p:spTree>
    <p:extLst>
      <p:ext uri="{BB962C8B-B14F-4D97-AF65-F5344CB8AC3E}">
        <p14:creationId xmlns:p14="http://schemas.microsoft.com/office/powerpoint/2010/main" val="993553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E7011-7EF1-1E76-692C-199F31D245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0878BB-5F4A-D289-8267-EDE65EA5A827}"/>
              </a:ext>
            </a:extLst>
          </p:cNvPr>
          <p:cNvSpPr>
            <a:spLocks noGrp="1"/>
          </p:cNvSpPr>
          <p:nvPr>
            <p:ph type="title"/>
          </p:nvPr>
        </p:nvSpPr>
        <p:spPr/>
        <p:txBody>
          <a:bodyPr>
            <a:normAutofit/>
          </a:bodyPr>
          <a:lstStyle/>
          <a:p>
            <a:r>
              <a:rPr lang="en-US" sz="2400" dirty="0"/>
              <a:t>Let’s Talk……What would you do?</a:t>
            </a:r>
            <a:endParaRPr lang="en-US" sz="2400" dirty="0">
              <a:latin typeface="Apotos"/>
            </a:endParaRPr>
          </a:p>
        </p:txBody>
      </p:sp>
      <p:sp>
        <p:nvSpPr>
          <p:cNvPr id="3" name="Content Placeholder 2">
            <a:extLst>
              <a:ext uri="{FF2B5EF4-FFF2-40B4-BE49-F238E27FC236}">
                <a16:creationId xmlns:a16="http://schemas.microsoft.com/office/drawing/2014/main" id="{2C46D575-0565-95B5-B62E-44FCD659D4C1}"/>
              </a:ext>
            </a:extLst>
          </p:cNvPr>
          <p:cNvSpPr>
            <a:spLocks noGrp="1"/>
          </p:cNvSpPr>
          <p:nvPr>
            <p:ph idx="1"/>
          </p:nvPr>
        </p:nvSpPr>
        <p:spPr/>
        <p:txBody>
          <a:bodyPr>
            <a:normAutofit/>
          </a:bodyPr>
          <a:lstStyle/>
          <a:p>
            <a:pPr>
              <a:buFont typeface="Arial" panose="020B0604020202020204" pitchFamily="34" charset="0"/>
              <a:buChar char="•"/>
            </a:pPr>
            <a:r>
              <a:rPr lang="en-US" sz="2400" dirty="0">
                <a:latin typeface="Apotos"/>
              </a:rPr>
              <a:t>Scenario:</a:t>
            </a:r>
          </a:p>
          <a:p>
            <a:pPr marL="0" indent="0">
              <a:buNone/>
            </a:pPr>
            <a:endParaRPr lang="en-US" sz="2400" dirty="0">
              <a:latin typeface="Apotos"/>
            </a:endParaRPr>
          </a:p>
          <a:p>
            <a:pPr marL="0" marR="0" algn="ctr"/>
            <a:r>
              <a:rPr lang="en-US" sz="2400" b="1" dirty="0">
                <a:latin typeface="Apotos"/>
              </a:rPr>
              <a:t>Modified Assignments &amp; Parent Participation Complaint </a:t>
            </a:r>
          </a:p>
          <a:p>
            <a:pPr marL="0" marR="0" indent="0">
              <a:buNone/>
            </a:pPr>
            <a:endParaRPr lang="en-US" sz="2400" dirty="0">
              <a:latin typeface="Apotos"/>
            </a:endParaRPr>
          </a:p>
          <a:p>
            <a:r>
              <a:rPr lang="en-US" sz="2400" dirty="0">
                <a:latin typeface="Apotos"/>
              </a:rPr>
              <a:t>Parent alleges they have told multiple staff members on several occasions over a period of a few months that assignments were not modified before filing a complaint. </a:t>
            </a:r>
          </a:p>
          <a:p>
            <a:pPr marR="0"/>
            <a:r>
              <a:rPr lang="en-US" sz="2400" dirty="0">
                <a:latin typeface="Apotos"/>
              </a:rPr>
              <a:t>Staff created contingency learning plan and later told parent about the plan over the phone –no IEP Team meeting, no parent input, no PWN.</a:t>
            </a:r>
          </a:p>
          <a:p>
            <a:pPr lvl="1">
              <a:buFont typeface="Arial" panose="020B0604020202020204" pitchFamily="34" charset="0"/>
              <a:buChar char="•"/>
            </a:pPr>
            <a:endParaRPr lang="en-US" sz="2000" dirty="0">
              <a:latin typeface="Apotos"/>
            </a:endParaRPr>
          </a:p>
        </p:txBody>
      </p:sp>
    </p:spTree>
    <p:extLst>
      <p:ext uri="{BB962C8B-B14F-4D97-AF65-F5344CB8AC3E}">
        <p14:creationId xmlns:p14="http://schemas.microsoft.com/office/powerpoint/2010/main" val="2073024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691F9-A930-3873-6D81-E3CAA79376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41A23A-FD6D-35EB-A21A-90A27C42C422}"/>
              </a:ext>
            </a:extLst>
          </p:cNvPr>
          <p:cNvSpPr>
            <a:spLocks noGrp="1"/>
          </p:cNvSpPr>
          <p:nvPr>
            <p:ph type="title"/>
          </p:nvPr>
        </p:nvSpPr>
        <p:spPr/>
        <p:txBody>
          <a:bodyPr>
            <a:normAutofit/>
          </a:bodyPr>
          <a:lstStyle/>
          <a:p>
            <a:r>
              <a:rPr lang="en-US" sz="2400" dirty="0"/>
              <a:t>Let’s Talk……What would you do?</a:t>
            </a:r>
            <a:endParaRPr lang="en-US" sz="2400" dirty="0">
              <a:latin typeface="Apotos"/>
            </a:endParaRPr>
          </a:p>
        </p:txBody>
      </p:sp>
      <p:sp>
        <p:nvSpPr>
          <p:cNvPr id="3" name="Content Placeholder 2">
            <a:extLst>
              <a:ext uri="{FF2B5EF4-FFF2-40B4-BE49-F238E27FC236}">
                <a16:creationId xmlns:a16="http://schemas.microsoft.com/office/drawing/2014/main" id="{DCC085C1-031C-AD5B-E8A0-FCF4DED8A73B}"/>
              </a:ext>
            </a:extLst>
          </p:cNvPr>
          <p:cNvSpPr>
            <a:spLocks noGrp="1"/>
          </p:cNvSpPr>
          <p:nvPr>
            <p:ph idx="1"/>
          </p:nvPr>
        </p:nvSpPr>
        <p:spPr/>
        <p:txBody>
          <a:bodyPr>
            <a:normAutofit/>
          </a:bodyPr>
          <a:lstStyle/>
          <a:p>
            <a:pPr>
              <a:buFont typeface="Arial" panose="020B0604020202020204" pitchFamily="34" charset="0"/>
              <a:buChar char="•"/>
            </a:pPr>
            <a:r>
              <a:rPr lang="en-US" sz="2400" dirty="0">
                <a:latin typeface="Apotos"/>
              </a:rPr>
              <a:t>Scenario:</a:t>
            </a:r>
          </a:p>
          <a:p>
            <a:pPr marL="0" indent="0">
              <a:buNone/>
            </a:pPr>
            <a:endParaRPr lang="en-US" sz="2400" dirty="0">
              <a:latin typeface="Apotos"/>
            </a:endParaRPr>
          </a:p>
          <a:p>
            <a:pPr marL="0" marR="0" algn="ctr"/>
            <a:r>
              <a:rPr lang="en-US" sz="2400" b="1" dirty="0"/>
              <a:t>IEP Implementation and Service Minutes Complaint</a:t>
            </a:r>
          </a:p>
          <a:p>
            <a:pPr marL="0" marR="0" indent="0">
              <a:buNone/>
            </a:pPr>
            <a:endParaRPr lang="en-US" sz="2400" dirty="0"/>
          </a:p>
          <a:p>
            <a:r>
              <a:rPr lang="en-US" sz="2400" dirty="0"/>
              <a:t>Parent called and emailed principal about their child not receiving their full amount of para support time in ELA.</a:t>
            </a:r>
          </a:p>
          <a:p>
            <a:pPr marR="0"/>
            <a:r>
              <a:rPr lang="en-US" sz="2400" dirty="0"/>
              <a:t>Case manager (</a:t>
            </a:r>
            <a:r>
              <a:rPr lang="en-US" sz="2400" dirty="0" err="1"/>
              <a:t>SpEd</a:t>
            </a:r>
            <a:r>
              <a:rPr lang="en-US" sz="2400" dirty="0"/>
              <a:t> teacher) and principal found out that a para was leaving early 15 minutes a day from the assigned class. </a:t>
            </a:r>
          </a:p>
          <a:p>
            <a:pPr marR="0"/>
            <a:endParaRPr lang="en-US" sz="2400" dirty="0"/>
          </a:p>
          <a:p>
            <a:pPr lvl="1">
              <a:buFont typeface="Arial" panose="020B0604020202020204" pitchFamily="34" charset="0"/>
              <a:buChar char="•"/>
            </a:pPr>
            <a:endParaRPr lang="en-US" sz="2000" dirty="0">
              <a:latin typeface="Apotos"/>
            </a:endParaRPr>
          </a:p>
        </p:txBody>
      </p:sp>
    </p:spTree>
    <p:extLst>
      <p:ext uri="{BB962C8B-B14F-4D97-AF65-F5344CB8AC3E}">
        <p14:creationId xmlns:p14="http://schemas.microsoft.com/office/powerpoint/2010/main" val="1471119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8C955-ACC2-2DED-6DD4-3CCB86601D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BB8EEC-2335-6737-6D56-D87395A4DDBB}"/>
              </a:ext>
            </a:extLst>
          </p:cNvPr>
          <p:cNvSpPr>
            <a:spLocks noGrp="1"/>
          </p:cNvSpPr>
          <p:nvPr>
            <p:ph type="title"/>
          </p:nvPr>
        </p:nvSpPr>
        <p:spPr/>
        <p:txBody>
          <a:bodyPr>
            <a:normAutofit/>
          </a:bodyPr>
          <a:lstStyle/>
          <a:p>
            <a:r>
              <a:rPr lang="en-US" sz="3200" dirty="0">
                <a:solidFill>
                  <a:schemeClr val="tx1"/>
                </a:solidFill>
              </a:rPr>
              <a:t>If there is still a dispute…….</a:t>
            </a:r>
            <a:endParaRPr lang="en-US" sz="3200" dirty="0">
              <a:latin typeface="Apotos"/>
            </a:endParaRPr>
          </a:p>
        </p:txBody>
      </p:sp>
      <p:sp>
        <p:nvSpPr>
          <p:cNvPr id="3" name="Content Placeholder 2">
            <a:extLst>
              <a:ext uri="{FF2B5EF4-FFF2-40B4-BE49-F238E27FC236}">
                <a16:creationId xmlns:a16="http://schemas.microsoft.com/office/drawing/2014/main" id="{7FB68B10-AE51-6E16-31F3-4B7D00BDD69E}"/>
              </a:ext>
            </a:extLst>
          </p:cNvPr>
          <p:cNvSpPr>
            <a:spLocks noGrp="1"/>
          </p:cNvSpPr>
          <p:nvPr>
            <p:ph idx="1"/>
          </p:nvPr>
        </p:nvSpPr>
        <p:spPr/>
        <p:txBody>
          <a:bodyPr>
            <a:normAutofit fontScale="92500" lnSpcReduction="20000"/>
          </a:bodyPr>
          <a:lstStyle/>
          <a:p>
            <a:pPr indent="-228600">
              <a:spcAft>
                <a:spcPts val="600"/>
              </a:spcAft>
              <a:buFont typeface="Arial" panose="020B0604020202020204" pitchFamily="34" charset="0"/>
              <a:buChar char="•"/>
            </a:pPr>
            <a:r>
              <a:rPr lang="en-US" sz="2600" b="1" dirty="0">
                <a:latin typeface="Apotos"/>
              </a:rPr>
              <a:t>Dispute Resolution Is:</a:t>
            </a:r>
          </a:p>
          <a:p>
            <a:pPr indent="-228600">
              <a:spcAft>
                <a:spcPts val="600"/>
              </a:spcAft>
              <a:buFont typeface="Arial" panose="020B0604020202020204" pitchFamily="34" charset="0"/>
              <a:buChar char="•"/>
            </a:pPr>
            <a:endParaRPr lang="en-US" sz="2600" b="1" dirty="0">
              <a:latin typeface="Apotos"/>
            </a:endParaRPr>
          </a:p>
          <a:p>
            <a:pPr marL="342900" indent="-228600">
              <a:spcAft>
                <a:spcPts val="600"/>
              </a:spcAft>
              <a:buFont typeface="Arial" panose="020B0604020202020204" pitchFamily="34" charset="0"/>
              <a:buChar char="•"/>
            </a:pPr>
            <a:r>
              <a:rPr lang="en-US" sz="2600" dirty="0">
                <a:latin typeface="Apotos"/>
              </a:rPr>
              <a:t>A means to remedy a conflict between families of children with disabilities, stakeholders, and Local Education Agencies. </a:t>
            </a:r>
          </a:p>
          <a:p>
            <a:pPr indent="-228600">
              <a:spcAft>
                <a:spcPts val="600"/>
              </a:spcAft>
              <a:buFont typeface="Arial" panose="020B0604020202020204" pitchFamily="34" charset="0"/>
              <a:buChar char="•"/>
            </a:pPr>
            <a:endParaRPr lang="en-US" sz="2600" dirty="0">
              <a:latin typeface="Apotos"/>
            </a:endParaRPr>
          </a:p>
          <a:p>
            <a:pPr marL="342900" indent="-228600">
              <a:spcAft>
                <a:spcPts val="600"/>
              </a:spcAft>
              <a:buFont typeface="Arial" panose="020B0604020202020204" pitchFamily="34" charset="0"/>
              <a:buChar char="•"/>
            </a:pPr>
            <a:r>
              <a:rPr lang="en-US" sz="2600" dirty="0">
                <a:latin typeface="Apotos"/>
              </a:rPr>
              <a:t>Three formal methods of dispute resolutions available to resolve to schools, families, and stakeholders within Kansas.</a:t>
            </a:r>
          </a:p>
          <a:p>
            <a:pPr>
              <a:spcAft>
                <a:spcPts val="600"/>
              </a:spcAft>
            </a:pPr>
            <a:r>
              <a:rPr lang="en-US" sz="2600" dirty="0">
                <a:latin typeface="Apotos"/>
              </a:rPr>
              <a:t>	1. Formal Complaint</a:t>
            </a:r>
          </a:p>
          <a:p>
            <a:pPr>
              <a:spcAft>
                <a:spcPts val="600"/>
              </a:spcAft>
            </a:pPr>
            <a:r>
              <a:rPr lang="en-US" sz="2600" dirty="0">
                <a:latin typeface="Apotos"/>
              </a:rPr>
              <a:t>	2. Mediation	</a:t>
            </a:r>
          </a:p>
          <a:p>
            <a:pPr>
              <a:spcAft>
                <a:spcPts val="600"/>
              </a:spcAft>
            </a:pPr>
            <a:r>
              <a:rPr lang="en-US" sz="2600" dirty="0">
                <a:latin typeface="Apotos"/>
              </a:rPr>
              <a:t>	3. Due Process </a:t>
            </a:r>
          </a:p>
          <a:p>
            <a:pPr marR="0"/>
            <a:endParaRPr lang="en-US" sz="2400" dirty="0"/>
          </a:p>
          <a:p>
            <a:pPr lvl="1">
              <a:buFont typeface="Arial" panose="020B0604020202020204" pitchFamily="34" charset="0"/>
              <a:buChar char="•"/>
            </a:pPr>
            <a:endParaRPr lang="en-US" sz="2000" dirty="0">
              <a:latin typeface="Apotos"/>
            </a:endParaRPr>
          </a:p>
        </p:txBody>
      </p:sp>
    </p:spTree>
    <p:extLst>
      <p:ext uri="{BB962C8B-B14F-4D97-AF65-F5344CB8AC3E}">
        <p14:creationId xmlns:p14="http://schemas.microsoft.com/office/powerpoint/2010/main" val="562148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9ADE8-4BD7-99C4-42E8-67ED3F580C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7D021B-1348-D0CF-4215-BC67FEDA958A}"/>
              </a:ext>
            </a:extLst>
          </p:cNvPr>
          <p:cNvSpPr>
            <a:spLocks noGrp="1"/>
          </p:cNvSpPr>
          <p:nvPr>
            <p:ph type="title"/>
          </p:nvPr>
        </p:nvSpPr>
        <p:spPr/>
        <p:txBody>
          <a:bodyPr>
            <a:normAutofit/>
          </a:bodyPr>
          <a:lstStyle/>
          <a:p>
            <a:r>
              <a:rPr lang="en-US" sz="3200" u="sng" dirty="0">
                <a:latin typeface="Apotos"/>
              </a:rPr>
              <a:t>Formal Complaint</a:t>
            </a:r>
            <a:br>
              <a:rPr lang="en-US" sz="3200" u="sng" dirty="0"/>
            </a:br>
            <a:endParaRPr lang="en-US" sz="3200" dirty="0">
              <a:latin typeface="Apotos"/>
            </a:endParaRPr>
          </a:p>
        </p:txBody>
      </p:sp>
      <p:sp>
        <p:nvSpPr>
          <p:cNvPr id="3" name="Content Placeholder 2">
            <a:extLst>
              <a:ext uri="{FF2B5EF4-FFF2-40B4-BE49-F238E27FC236}">
                <a16:creationId xmlns:a16="http://schemas.microsoft.com/office/drawing/2014/main" id="{D6E8D904-8233-383B-F511-4C3572880551}"/>
              </a:ext>
            </a:extLst>
          </p:cNvPr>
          <p:cNvSpPr>
            <a:spLocks noGrp="1"/>
          </p:cNvSpPr>
          <p:nvPr>
            <p:ph idx="1"/>
          </p:nvPr>
        </p:nvSpPr>
        <p:spPr/>
        <p:txBody>
          <a:bodyPr>
            <a:normAutofit lnSpcReduction="10000"/>
          </a:bodyPr>
          <a:lstStyle/>
          <a:p>
            <a:pPr marL="0" indent="0">
              <a:spcAft>
                <a:spcPts val="600"/>
              </a:spcAft>
              <a:buNone/>
            </a:pPr>
            <a:r>
              <a:rPr lang="en-US" sz="2400" u="sng" dirty="0">
                <a:latin typeface="Apotos"/>
              </a:rPr>
              <a:t>What is a Formal Complaint?</a:t>
            </a:r>
          </a:p>
          <a:p>
            <a:pPr marL="14859" indent="0">
              <a:spcAft>
                <a:spcPts val="600"/>
              </a:spcAft>
              <a:buNone/>
            </a:pPr>
            <a:r>
              <a:rPr lang="en-US" sz="2400" dirty="0">
                <a:latin typeface="Apotos"/>
              </a:rPr>
              <a:t>A formal complaint is one of the Parental Rights afforded under federal and state regulations. (K.A.R 91-40-51; 34 C.F.R.300.151). </a:t>
            </a:r>
          </a:p>
          <a:p>
            <a:pPr>
              <a:spcAft>
                <a:spcPts val="600"/>
              </a:spcAft>
            </a:pPr>
            <a:endParaRPr lang="en-US" sz="2400" b="1" dirty="0">
              <a:latin typeface="Apotos"/>
            </a:endParaRPr>
          </a:p>
          <a:p>
            <a:pPr marL="243459">
              <a:spcAft>
                <a:spcPts val="600"/>
              </a:spcAft>
            </a:pPr>
            <a:r>
              <a:rPr lang="en-US" sz="2400" dirty="0">
                <a:latin typeface="Apotos"/>
              </a:rPr>
              <a:t>A formal complaint can be filed by ANY individual or organization that believe a school district is not complying with federal and state laws or regulations relating to special education.  </a:t>
            </a:r>
          </a:p>
          <a:p>
            <a:pPr>
              <a:spcAft>
                <a:spcPts val="600"/>
              </a:spcAft>
            </a:pPr>
            <a:endParaRPr lang="en-US" sz="2400" b="1" dirty="0">
              <a:latin typeface="Apotos"/>
            </a:endParaRPr>
          </a:p>
          <a:p>
            <a:pPr marL="243459">
              <a:spcAft>
                <a:spcPts val="600"/>
              </a:spcAft>
            </a:pPr>
            <a:r>
              <a:rPr lang="en-US" sz="2400" dirty="0">
                <a:latin typeface="Apotos"/>
              </a:rPr>
              <a:t>The formal complaint MUST be in writing AND signed by the person/organization making the complaint. </a:t>
            </a:r>
          </a:p>
          <a:p>
            <a:pPr>
              <a:spcAft>
                <a:spcPts val="600"/>
              </a:spcAft>
            </a:pPr>
            <a:endParaRPr lang="en-US" sz="2400" b="1" dirty="0"/>
          </a:p>
          <a:p>
            <a:pPr marR="0"/>
            <a:endParaRPr lang="en-US" sz="2400" dirty="0"/>
          </a:p>
          <a:p>
            <a:pPr lvl="1">
              <a:buFont typeface="Arial" panose="020B0604020202020204" pitchFamily="34" charset="0"/>
              <a:buChar char="•"/>
            </a:pPr>
            <a:endParaRPr lang="en-US" sz="2000" dirty="0">
              <a:latin typeface="Apotos"/>
            </a:endParaRPr>
          </a:p>
        </p:txBody>
      </p:sp>
    </p:spTree>
    <p:extLst>
      <p:ext uri="{BB962C8B-B14F-4D97-AF65-F5344CB8AC3E}">
        <p14:creationId xmlns:p14="http://schemas.microsoft.com/office/powerpoint/2010/main" val="1774746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1DFEB-D027-CCDD-0E60-49B0B35465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BD6126-38B6-DC91-3613-43F8DB93B43D}"/>
              </a:ext>
            </a:extLst>
          </p:cNvPr>
          <p:cNvSpPr>
            <a:spLocks noGrp="1"/>
          </p:cNvSpPr>
          <p:nvPr>
            <p:ph type="title"/>
          </p:nvPr>
        </p:nvSpPr>
        <p:spPr/>
        <p:txBody>
          <a:bodyPr>
            <a:normAutofit/>
          </a:bodyPr>
          <a:lstStyle/>
          <a:p>
            <a:r>
              <a:rPr lang="en-US" sz="3200" dirty="0">
                <a:solidFill>
                  <a:schemeClr val="tx1"/>
                </a:solidFill>
              </a:rPr>
              <a:t>Proposed Resolution: What is it? </a:t>
            </a:r>
            <a:br>
              <a:rPr lang="en-US" sz="3200" u="sng" dirty="0"/>
            </a:br>
            <a:endParaRPr lang="en-US" sz="3200" dirty="0">
              <a:latin typeface="Apotos"/>
            </a:endParaRPr>
          </a:p>
        </p:txBody>
      </p:sp>
      <p:sp>
        <p:nvSpPr>
          <p:cNvPr id="3" name="Content Placeholder 2">
            <a:extLst>
              <a:ext uri="{FF2B5EF4-FFF2-40B4-BE49-F238E27FC236}">
                <a16:creationId xmlns:a16="http://schemas.microsoft.com/office/drawing/2014/main" id="{D51431B3-A609-A6FA-98DD-9D916FDFBCAD}"/>
              </a:ext>
            </a:extLst>
          </p:cNvPr>
          <p:cNvSpPr>
            <a:spLocks noGrp="1"/>
          </p:cNvSpPr>
          <p:nvPr>
            <p:ph idx="1"/>
          </p:nvPr>
        </p:nvSpPr>
        <p:spPr/>
        <p:txBody>
          <a:bodyPr>
            <a:normAutofit lnSpcReduction="10000"/>
          </a:bodyPr>
          <a:lstStyle/>
          <a:p>
            <a:r>
              <a:rPr lang="en-US" sz="2400" b="1" dirty="0">
                <a:solidFill>
                  <a:schemeClr val="tx1"/>
                </a:solidFill>
                <a:latin typeface="Apotos"/>
              </a:rPr>
              <a:t>When a complaint is filed, the district has a right to offer a resolution proposal to KSDE (34 C.F.R. 300.152(a)(3)(i)).</a:t>
            </a:r>
          </a:p>
          <a:p>
            <a:pPr marL="0" indent="0">
              <a:buNone/>
            </a:pPr>
            <a:endParaRPr lang="en-US" sz="2400" dirty="0">
              <a:solidFill>
                <a:schemeClr val="tx1"/>
              </a:solidFill>
              <a:latin typeface="Apotos"/>
            </a:endParaRPr>
          </a:p>
          <a:p>
            <a:r>
              <a:rPr lang="en-US" sz="2400" dirty="0">
                <a:solidFill>
                  <a:schemeClr val="tx1"/>
                </a:solidFill>
                <a:latin typeface="Apotos"/>
              </a:rPr>
              <a:t>KSDE accepts and rejects resolution proposals on an individual case -by - case basis , but here are some general questions to consider when creating a proposal:</a:t>
            </a:r>
          </a:p>
          <a:p>
            <a:pPr marL="0"/>
            <a:endParaRPr lang="en-US" sz="2400" dirty="0">
              <a:solidFill>
                <a:schemeClr val="tx1"/>
              </a:solidFill>
              <a:latin typeface="Apotos"/>
            </a:endParaRPr>
          </a:p>
          <a:p>
            <a:pPr lvl="1"/>
            <a:r>
              <a:rPr lang="en-US" sz="2400" dirty="0">
                <a:solidFill>
                  <a:schemeClr val="tx1"/>
                </a:solidFill>
                <a:latin typeface="Apotos"/>
              </a:rPr>
              <a:t>Does the district agree that all the allegations in the com plaint are true? If not, some?</a:t>
            </a:r>
          </a:p>
          <a:p>
            <a:pPr lvl="1"/>
            <a:r>
              <a:rPr lang="en-US" sz="2400" dirty="0">
                <a:solidFill>
                  <a:schemeClr val="tx1"/>
                </a:solidFill>
                <a:latin typeface="Apotos"/>
              </a:rPr>
              <a:t>Is the district offering something to resolve the complaint or is the district making arguments in defense of the district’s actions?</a:t>
            </a:r>
          </a:p>
          <a:p>
            <a:pPr>
              <a:spcAft>
                <a:spcPts val="600"/>
              </a:spcAft>
            </a:pPr>
            <a:endParaRPr lang="en-US" sz="2400" b="1" dirty="0">
              <a:solidFill>
                <a:schemeClr val="tx1"/>
              </a:solidFill>
              <a:latin typeface="Apotos"/>
            </a:endParaRPr>
          </a:p>
          <a:p>
            <a:pPr marR="0"/>
            <a:endParaRPr lang="en-US" sz="2400" dirty="0"/>
          </a:p>
          <a:p>
            <a:pPr lvl="1">
              <a:buFont typeface="Arial" panose="020B0604020202020204" pitchFamily="34" charset="0"/>
              <a:buChar char="•"/>
            </a:pPr>
            <a:endParaRPr lang="en-US" sz="2000" dirty="0">
              <a:latin typeface="Apotos"/>
            </a:endParaRPr>
          </a:p>
        </p:txBody>
      </p:sp>
    </p:spTree>
    <p:extLst>
      <p:ext uri="{BB962C8B-B14F-4D97-AF65-F5344CB8AC3E}">
        <p14:creationId xmlns:p14="http://schemas.microsoft.com/office/powerpoint/2010/main" val="58434873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0cbbd92-a969-402e-8621-447322a11182" xsi:nil="true"/>
    <lcf76f155ced4ddcb4097134ff3c332f xmlns="db903174-bb1c-4609-9d70-465268ead53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0E45D93EE09FE48B755B103E8699EE0" ma:contentTypeVersion="20" ma:contentTypeDescription="Create a new document." ma:contentTypeScope="" ma:versionID="805ba7d55169f0f14b383f020274b321">
  <xsd:schema xmlns:xsd="http://www.w3.org/2001/XMLSchema" xmlns:xs="http://www.w3.org/2001/XMLSchema" xmlns:p="http://schemas.microsoft.com/office/2006/metadata/properties" xmlns:ns2="db903174-bb1c-4609-9d70-465268ead536" xmlns:ns3="d0cbbd92-a969-402e-8621-447322a11182" targetNamespace="http://schemas.microsoft.com/office/2006/metadata/properties" ma:root="true" ma:fieldsID="38c128f37e5add975387cf726827ace0" ns2:_="" ns3:_="">
    <xsd:import namespace="db903174-bb1c-4609-9d70-465268ead536"/>
    <xsd:import namespace="d0cbbd92-a969-402e-8621-447322a1118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Location" minOccurs="0"/>
                <xsd:element ref="ns3:SharedWithUsers" minOccurs="0"/>
                <xsd:element ref="ns3:SharedWithDetails" minOccurs="0"/>
                <xsd:element ref="ns3:TaxCatchAll" minOccurs="0"/>
                <xsd:element ref="ns2:MediaServiceObjectDetectorVersions" minOccurs="0"/>
                <xsd:element ref="ns2:MediaServiceSearchProperties"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903174-bb1c-4609-9d70-465268ead5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01aec00-7e9a-46c6-9b57-74fbf105366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0cbbd92-a969-402e-8621-447322a11182"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8b6dc5-7623-4a1d-a01d-748b8cf9f295}" ma:internalName="TaxCatchAll" ma:showField="CatchAllData" ma:web="d0cbbd92-a969-402e-8621-447322a1118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7828F2-06CE-47FF-B886-A5BDE334E17A}">
  <ds:schemaRefs>
    <ds:schemaRef ds:uri="http://purl.org/dc/terms/"/>
    <ds:schemaRef ds:uri="http://purl.org/dc/dcmitype/"/>
    <ds:schemaRef ds:uri="http://schemas.microsoft.com/office/2006/documentManagement/types"/>
    <ds:schemaRef ds:uri="db903174-bb1c-4609-9d70-465268ead536"/>
    <ds:schemaRef ds:uri="http://www.w3.org/XML/1998/namespace"/>
    <ds:schemaRef ds:uri="http://schemas.openxmlformats.org/package/2006/metadata/core-properties"/>
    <ds:schemaRef ds:uri="http://schemas.microsoft.com/office/infopath/2007/PartnerControls"/>
    <ds:schemaRef ds:uri="http://purl.org/dc/elements/1.1/"/>
    <ds:schemaRef ds:uri="d0cbbd92-a969-402e-8621-447322a11182"/>
    <ds:schemaRef ds:uri="http://schemas.microsoft.com/office/2006/metadata/properties"/>
  </ds:schemaRefs>
</ds:datastoreItem>
</file>

<file path=customXml/itemProps2.xml><?xml version="1.0" encoding="utf-8"?>
<ds:datastoreItem xmlns:ds="http://schemas.openxmlformats.org/officeDocument/2006/customXml" ds:itemID="{9DC77AE6-D750-403A-B554-EF48073B3A88}"/>
</file>

<file path=customXml/itemProps3.xml><?xml version="1.0" encoding="utf-8"?>
<ds:datastoreItem xmlns:ds="http://schemas.openxmlformats.org/officeDocument/2006/customXml" ds:itemID="{DEA404A8-DFE8-423B-9BE7-249F6A4D69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587</TotalTime>
  <Words>1464</Words>
  <Application>Microsoft Office PowerPoint</Application>
  <PresentationFormat>Widescreen</PresentationFormat>
  <Paragraphs>97</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Apotos</vt:lpstr>
      <vt:lpstr>Aptos</vt:lpstr>
      <vt:lpstr>Arial</vt:lpstr>
      <vt:lpstr>Calibri</vt:lpstr>
      <vt:lpstr>Calibri Light</vt:lpstr>
      <vt:lpstr>Retrospect</vt:lpstr>
      <vt:lpstr>                                     The Dispute Resolution Process In               Special Education and Proposed Resolution</vt:lpstr>
      <vt:lpstr>Learning Intentions: </vt:lpstr>
      <vt:lpstr>Before a Parent Files..</vt:lpstr>
      <vt:lpstr>Tips and Tricks to “lower the temperature” during Special Education related meetings…</vt:lpstr>
      <vt:lpstr>Let’s Talk……What would you do?</vt:lpstr>
      <vt:lpstr>Let’s Talk……What would you do?</vt:lpstr>
      <vt:lpstr>If there is still a dispute…….</vt:lpstr>
      <vt:lpstr>Formal Complaint </vt:lpstr>
      <vt:lpstr>Proposed Resolution: What is it?  </vt:lpstr>
      <vt:lpstr>Proposed Resolution and Coherence With The Complaint           Filed</vt:lpstr>
      <vt:lpstr>Components of a Proposed Resolution  </vt:lpstr>
      <vt:lpstr>Let’s take a closer look…..</vt:lpstr>
      <vt:lpstr>Component 1- Acknowledgement </vt:lpstr>
      <vt:lpstr>Component 2-District Proposal</vt:lpstr>
      <vt:lpstr>Component 3-Training/Prevention</vt:lpstr>
      <vt:lpstr>Component 3-Training/Prevention</vt:lpstr>
      <vt:lpstr>Putting the 3 components together:ow</vt:lpstr>
      <vt:lpstr>Question and Answer Time</vt:lpstr>
      <vt:lpstr>Presenter’s Contact Information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Melanie Reese</dc:creator>
  <cp:lastModifiedBy>Crista Grimwood</cp:lastModifiedBy>
  <cp:revision>5</cp:revision>
  <dcterms:created xsi:type="dcterms:W3CDTF">2025-04-28T16:03:12Z</dcterms:created>
  <dcterms:modified xsi:type="dcterms:W3CDTF">2025-08-27T18:02:54Z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0x01010090E45D93EE09FE48B755B103E8699EE0</vt:lpwstr>
  </property>
</Properties>
</file>