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67" r:id="rId5"/>
    <p:sldId id="263" r:id="rId6"/>
    <p:sldId id="266" r:id="rId7"/>
    <p:sldId id="269" r:id="rId8"/>
    <p:sldId id="270" r:id="rId9"/>
    <p:sldId id="271" r:id="rId10"/>
    <p:sldId id="272" r:id="rId11"/>
    <p:sldId id="273" r:id="rId12"/>
    <p:sldId id="276" r:id="rId13"/>
    <p:sldId id="277" r:id="rId14"/>
    <p:sldId id="274" r:id="rId15"/>
    <p:sldId id="278" r:id="rId16"/>
    <p:sldId id="279" r:id="rId17"/>
    <p:sldId id="280" r:id="rId18"/>
    <p:sldId id="283" r:id="rId19"/>
    <p:sldId id="282" r:id="rId20"/>
    <p:sldId id="284" r:id="rId21"/>
    <p:sldId id="281" r:id="rId22"/>
    <p:sldId id="285" r:id="rId23"/>
    <p:sldId id="286" r:id="rId24"/>
    <p:sldId id="288" r:id="rId25"/>
    <p:sldId id="292" r:id="rId26"/>
    <p:sldId id="289" r:id="rId27"/>
    <p:sldId id="290"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4A13"/>
    <a:srgbClr val="C9560F"/>
    <a:srgbClr val="FFFFFF"/>
    <a:srgbClr val="15334B"/>
    <a:srgbClr val="4B4B4B"/>
    <a:srgbClr val="8A8A8A"/>
    <a:srgbClr val="931E30"/>
    <a:srgbClr val="D9D9D9"/>
    <a:srgbClr val="214D71"/>
    <a:srgbClr val="255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410F5-8351-116A-5231-945AC0EBCAB9}" v="5" dt="2025-08-27T20:21:48.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lloch, Carrie" userId="5b5b7cc3-5e5f-4c55-a5b8-8f1000b174bf" providerId="ADAL" clId="{BED50DBC-F625-4896-AEFA-8C0CB0427C5C}"/>
    <pc:docChg chg="delSld">
      <pc:chgData name="McCulloch, Carrie" userId="5b5b7cc3-5e5f-4c55-a5b8-8f1000b174bf" providerId="ADAL" clId="{BED50DBC-F625-4896-AEFA-8C0CB0427C5C}" dt="2025-08-28T15:46:19.324" v="0" actId="2696"/>
      <pc:docMkLst>
        <pc:docMk/>
      </pc:docMkLst>
      <pc:sldChg chg="del">
        <pc:chgData name="McCulloch, Carrie" userId="5b5b7cc3-5e5f-4c55-a5b8-8f1000b174bf" providerId="ADAL" clId="{BED50DBC-F625-4896-AEFA-8C0CB0427C5C}" dt="2025-08-28T15:46:19.324" v="0" actId="2696"/>
        <pc:sldMkLst>
          <pc:docMk/>
          <pc:sldMk cId="4146567352" sldId="2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80D91-9478-0C76-BFB8-3D23D5A6B2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5881B9-F116-E134-5F82-49A30F2C27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934A7D-7B7F-488B-AA78-B5FAFBF5943D}" type="datetimeFigureOut">
              <a:rPr lang="en-US" smtClean="0"/>
              <a:t>8/28/2025</a:t>
            </a:fld>
            <a:endParaRPr lang="en-US"/>
          </a:p>
        </p:txBody>
      </p:sp>
      <p:sp>
        <p:nvSpPr>
          <p:cNvPr id="4" name="Footer Placeholder 3">
            <a:extLst>
              <a:ext uri="{FF2B5EF4-FFF2-40B4-BE49-F238E27FC236}">
                <a16:creationId xmlns:a16="http://schemas.microsoft.com/office/drawing/2014/main" id="{F6ADB68A-42A8-EBBE-E057-230F22A76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BA59ED-6A43-5A9D-4A70-C3BB6A6517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90F9C3-2622-45B3-9A75-C0465CA3DBA0}" type="slidenum">
              <a:rPr lang="en-US" smtClean="0"/>
              <a:t>‹#›</a:t>
            </a:fld>
            <a:endParaRPr lang="en-US"/>
          </a:p>
        </p:txBody>
      </p:sp>
    </p:spTree>
    <p:extLst>
      <p:ext uri="{BB962C8B-B14F-4D97-AF65-F5344CB8AC3E}">
        <p14:creationId xmlns:p14="http://schemas.microsoft.com/office/powerpoint/2010/main" val="4110415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A19A-5E76-4AE2-A453-BFA8D2DACBCC}"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4D15D-94BA-4ED1-A06E-3F83917AB7EC}" type="slidenum">
              <a:rPr lang="en-US" smtClean="0"/>
              <a:t>‹#›</a:t>
            </a:fld>
            <a:endParaRPr lang="en-US"/>
          </a:p>
        </p:txBody>
      </p:sp>
    </p:spTree>
    <p:extLst>
      <p:ext uri="{BB962C8B-B14F-4D97-AF65-F5344CB8AC3E}">
        <p14:creationId xmlns:p14="http://schemas.microsoft.com/office/powerpoint/2010/main" val="8662649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Empathize – not just listening to words but showing that you hear the speaker. </a:t>
            </a:r>
          </a:p>
          <a:p>
            <a:pPr marL="483306"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Ask for Options – Encourage the entire team to brainstorm, include everyone. Make sure everyone is feeling welcomed. </a:t>
            </a:r>
          </a:p>
          <a:p>
            <a:pPr marL="483306"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When we reframe a conflict discussion, we give it a new look just like we can give a painting a new frame. The painting stays the same, but it may look quite different based on its new surroundings.</a:t>
            </a:r>
          </a:p>
          <a:p>
            <a:pPr marL="966612" marR="0" lvl="1" indent="-48330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Helps people to identify what matters to them and verbalize their interests/perspective</a:t>
            </a:r>
          </a:p>
          <a:p>
            <a:pPr marL="966612" marR="0" lvl="1" indent="-48330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Clarifies boundaries/limits of the IEP process</a:t>
            </a:r>
          </a:p>
          <a:p>
            <a:pPr marL="966612" marR="0" lvl="1" indent="-48330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Generates innovative solutions</a:t>
            </a:r>
          </a:p>
          <a:p>
            <a:pPr marL="966612" marR="0" lvl="1" indent="-48330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Unifies the team</a:t>
            </a:r>
          </a:p>
          <a:p>
            <a:pPr marL="966612" marR="0" lvl="1" indent="-48330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t>Strengthens soft skills (e.g., flexibility, active listening, empathy,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Discover Root Causes -  We don’t know the person’s history or why they are thinking they way they 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The way we set the stage for dialogue will invite different responses. We need to enter with curiosity and listen to understand, not judge. Think of it like, I may know a lot, but I want to learn even more. </a:t>
            </a:r>
          </a:p>
          <a:p>
            <a:endParaRPr lang="en-US"/>
          </a:p>
        </p:txBody>
      </p:sp>
      <p:sp>
        <p:nvSpPr>
          <p:cNvPr id="4" name="Slide Number Placeholder 3"/>
          <p:cNvSpPr>
            <a:spLocks noGrp="1"/>
          </p:cNvSpPr>
          <p:nvPr>
            <p:ph type="sldNum" sz="quarter" idx="5"/>
          </p:nvPr>
        </p:nvSpPr>
        <p:spPr/>
        <p:txBody>
          <a:bodyPr/>
          <a:lstStyle/>
          <a:p>
            <a:fld id="{C544D15D-94BA-4ED1-A06E-3F83917AB7EC}" type="slidenum">
              <a:rPr lang="en-US" smtClean="0"/>
              <a:t>18</a:t>
            </a:fld>
            <a:endParaRPr lang="en-US"/>
          </a:p>
        </p:txBody>
      </p:sp>
    </p:spTree>
    <p:extLst>
      <p:ext uri="{BB962C8B-B14F-4D97-AF65-F5344CB8AC3E}">
        <p14:creationId xmlns:p14="http://schemas.microsoft.com/office/powerpoint/2010/main" val="166519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E75B-E440-F179-54E0-63A20B57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A53BA-C579-8605-A677-E619034CE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EADED-5B4B-4490-5E72-B61782CE72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20B2E5-AC38-F94D-45C4-99BBAC76D466}"/>
              </a:ext>
            </a:extLst>
          </p:cNvPr>
          <p:cNvSpPr>
            <a:spLocks noGrp="1"/>
          </p:cNvSpPr>
          <p:nvPr>
            <p:ph type="sldNum" sz="quarter" idx="5"/>
          </p:nvPr>
        </p:nvSpPr>
        <p:spPr/>
        <p:txBody>
          <a:bodyPr/>
          <a:lstStyle/>
          <a:p>
            <a:fld id="{C544D15D-94BA-4ED1-A06E-3F83917AB7EC}" type="slidenum">
              <a:rPr lang="en-US" smtClean="0"/>
              <a:t>19</a:t>
            </a:fld>
            <a:endParaRPr lang="en-US"/>
          </a:p>
        </p:txBody>
      </p:sp>
    </p:spTree>
    <p:extLst>
      <p:ext uri="{BB962C8B-B14F-4D97-AF65-F5344CB8AC3E}">
        <p14:creationId xmlns:p14="http://schemas.microsoft.com/office/powerpoint/2010/main" val="225032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00CD6-C89B-BAA1-87FA-59D5A6DBC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E8FDC-1759-FD3A-EDE2-20EBB7F2D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8C4B3-D513-BD0B-145D-EBC660097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18E3E6-FB9C-B9BB-DF9B-2C02EAF948A5}"/>
              </a:ext>
            </a:extLst>
          </p:cNvPr>
          <p:cNvSpPr>
            <a:spLocks noGrp="1"/>
          </p:cNvSpPr>
          <p:nvPr>
            <p:ph type="sldNum" sz="quarter" idx="5"/>
          </p:nvPr>
        </p:nvSpPr>
        <p:spPr/>
        <p:txBody>
          <a:bodyPr/>
          <a:lstStyle/>
          <a:p>
            <a:fld id="{C544D15D-94BA-4ED1-A06E-3F83917AB7EC}" type="slidenum">
              <a:rPr lang="en-US" smtClean="0"/>
              <a:t>20</a:t>
            </a:fld>
            <a:endParaRPr lang="en-US"/>
          </a:p>
        </p:txBody>
      </p:sp>
    </p:spTree>
    <p:extLst>
      <p:ext uri="{BB962C8B-B14F-4D97-AF65-F5344CB8AC3E}">
        <p14:creationId xmlns:p14="http://schemas.microsoft.com/office/powerpoint/2010/main" val="217523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337C-C54A-D344-184A-F5EDC44E0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48948-FCC8-E8B0-FADA-55C8C0988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73834-27B5-DAD9-909F-A4E831CF06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3965B-1471-EF65-2F6C-52653BFCC33B}"/>
              </a:ext>
            </a:extLst>
          </p:cNvPr>
          <p:cNvSpPr>
            <a:spLocks noGrp="1"/>
          </p:cNvSpPr>
          <p:nvPr>
            <p:ph type="sldNum" sz="quarter" idx="5"/>
          </p:nvPr>
        </p:nvSpPr>
        <p:spPr/>
        <p:txBody>
          <a:bodyPr/>
          <a:lstStyle/>
          <a:p>
            <a:fld id="{C544D15D-94BA-4ED1-A06E-3F83917AB7EC}" type="slidenum">
              <a:rPr lang="en-US" smtClean="0"/>
              <a:t>21</a:t>
            </a:fld>
            <a:endParaRPr lang="en-US"/>
          </a:p>
        </p:txBody>
      </p:sp>
    </p:spTree>
    <p:extLst>
      <p:ext uri="{BB962C8B-B14F-4D97-AF65-F5344CB8AC3E}">
        <p14:creationId xmlns:p14="http://schemas.microsoft.com/office/powerpoint/2010/main" val="373451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44D15D-94BA-4ED1-A06E-3F83917AB7EC}" type="slidenum">
              <a:rPr lang="en-US" smtClean="0"/>
              <a:t>22</a:t>
            </a:fld>
            <a:endParaRPr lang="en-US"/>
          </a:p>
        </p:txBody>
      </p:sp>
    </p:spTree>
    <p:extLst>
      <p:ext uri="{BB962C8B-B14F-4D97-AF65-F5344CB8AC3E}">
        <p14:creationId xmlns:p14="http://schemas.microsoft.com/office/powerpoint/2010/main" val="35444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2CD5-8808-1D91-A61E-30FDF8F5B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4354-277D-4EF3-0B37-828F2943C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28758-4091-2207-C439-83C660CC5B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BB77D3-9CCA-9FF6-D0BB-49185390E18F}"/>
              </a:ext>
            </a:extLst>
          </p:cNvPr>
          <p:cNvSpPr>
            <a:spLocks noGrp="1"/>
          </p:cNvSpPr>
          <p:nvPr>
            <p:ph type="sldNum" sz="quarter" idx="5"/>
          </p:nvPr>
        </p:nvSpPr>
        <p:spPr/>
        <p:txBody>
          <a:bodyPr/>
          <a:lstStyle/>
          <a:p>
            <a:fld id="{C544D15D-94BA-4ED1-A06E-3F83917AB7EC}" type="slidenum">
              <a:rPr lang="en-US" smtClean="0"/>
              <a:t>23</a:t>
            </a:fld>
            <a:endParaRPr lang="en-US"/>
          </a:p>
        </p:txBody>
      </p:sp>
    </p:spTree>
    <p:extLst>
      <p:ext uri="{BB962C8B-B14F-4D97-AF65-F5344CB8AC3E}">
        <p14:creationId xmlns:p14="http://schemas.microsoft.com/office/powerpoint/2010/main" val="32236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72A6D-E01A-D5E5-181D-0B957B068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80668-AFFA-5433-3994-836A7B5E0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53726-C69E-CF3A-50AC-6A6FE264CA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FE79C7-D6B9-8C08-993A-A1B964888F93}"/>
              </a:ext>
            </a:extLst>
          </p:cNvPr>
          <p:cNvSpPr>
            <a:spLocks noGrp="1"/>
          </p:cNvSpPr>
          <p:nvPr>
            <p:ph type="sldNum" sz="quarter" idx="5"/>
          </p:nvPr>
        </p:nvSpPr>
        <p:spPr/>
        <p:txBody>
          <a:bodyPr/>
          <a:lstStyle/>
          <a:p>
            <a:fld id="{C544D15D-94BA-4ED1-A06E-3F83917AB7EC}" type="slidenum">
              <a:rPr lang="en-US" smtClean="0"/>
              <a:t>24</a:t>
            </a:fld>
            <a:endParaRPr lang="en-US"/>
          </a:p>
        </p:txBody>
      </p:sp>
    </p:spTree>
    <p:extLst>
      <p:ext uri="{BB962C8B-B14F-4D97-AF65-F5344CB8AC3E}">
        <p14:creationId xmlns:p14="http://schemas.microsoft.com/office/powerpoint/2010/main" val="120090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69EDC-C160-4829-F426-38BD92B3A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77167-9D83-1A05-2E33-EA0667A4D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9588F-4B95-DE32-61DB-744B27A4C4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C215B6-49BD-F084-21D7-4A47D19F73D2}"/>
              </a:ext>
            </a:extLst>
          </p:cNvPr>
          <p:cNvSpPr>
            <a:spLocks noGrp="1"/>
          </p:cNvSpPr>
          <p:nvPr>
            <p:ph type="sldNum" sz="quarter" idx="5"/>
          </p:nvPr>
        </p:nvSpPr>
        <p:spPr/>
        <p:txBody>
          <a:bodyPr/>
          <a:lstStyle/>
          <a:p>
            <a:fld id="{C544D15D-94BA-4ED1-A06E-3F83917AB7EC}" type="slidenum">
              <a:rPr lang="en-US" smtClean="0"/>
              <a:t>25</a:t>
            </a:fld>
            <a:endParaRPr lang="en-US"/>
          </a:p>
        </p:txBody>
      </p:sp>
    </p:spTree>
    <p:extLst>
      <p:ext uri="{BB962C8B-B14F-4D97-AF65-F5344CB8AC3E}">
        <p14:creationId xmlns:p14="http://schemas.microsoft.com/office/powerpoint/2010/main" val="210050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72C4-E01C-194E-0925-828D6863F262}"/>
              </a:ext>
            </a:extLst>
          </p:cNvPr>
          <p:cNvSpPr>
            <a:spLocks noGrp="1"/>
          </p:cNvSpPr>
          <p:nvPr>
            <p:ph type="ctrTitle" hasCustomPrompt="1"/>
          </p:nvPr>
        </p:nvSpPr>
        <p:spPr>
          <a:xfrm>
            <a:off x="2296358" y="1290398"/>
            <a:ext cx="9144000" cy="2387600"/>
          </a:xfrm>
        </p:spPr>
        <p:txBody>
          <a:bodyPr anchor="ctr"/>
          <a:lstStyle>
            <a:lvl1pPr algn="ctr">
              <a:defRPr sz="6000"/>
            </a:lvl1pPr>
          </a:lstStyle>
          <a:p>
            <a:r>
              <a:rPr lang="en-US"/>
              <a:t>Presentation Title</a:t>
            </a:r>
          </a:p>
        </p:txBody>
      </p:sp>
      <p:sp>
        <p:nvSpPr>
          <p:cNvPr id="3" name="Subtitle 2">
            <a:extLst>
              <a:ext uri="{FF2B5EF4-FFF2-40B4-BE49-F238E27FC236}">
                <a16:creationId xmlns:a16="http://schemas.microsoft.com/office/drawing/2014/main" id="{A5314416-E843-2B9D-92FE-D7B526339B67}"/>
              </a:ext>
            </a:extLst>
          </p:cNvPr>
          <p:cNvSpPr>
            <a:spLocks noGrp="1"/>
          </p:cNvSpPr>
          <p:nvPr>
            <p:ph type="subTitle" idx="1" hasCustomPrompt="1"/>
          </p:nvPr>
        </p:nvSpPr>
        <p:spPr>
          <a:xfrm>
            <a:off x="2302276" y="4081614"/>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Name(s) and Affiliation(s)</a:t>
            </a:r>
          </a:p>
        </p:txBody>
      </p:sp>
    </p:spTree>
    <p:extLst>
      <p:ext uri="{BB962C8B-B14F-4D97-AF65-F5344CB8AC3E}">
        <p14:creationId xmlns:p14="http://schemas.microsoft.com/office/powerpoint/2010/main" val="236757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7434-DB97-338A-8B1C-422B34A87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AFA22-E2F7-4447-E616-86BD337D1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52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6EA4E-22B7-83A4-C9CD-7FB28E533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E7182D-4535-8E8C-C72D-28EEC896E2D0}"/>
              </a:ext>
            </a:extLst>
          </p:cNvPr>
          <p:cNvSpPr>
            <a:spLocks noGrp="1"/>
          </p:cNvSpPr>
          <p:nvPr>
            <p:ph type="body" orient="vert" idx="1"/>
          </p:nvPr>
        </p:nvSpPr>
        <p:spPr>
          <a:xfrm>
            <a:off x="2092750" y="365125"/>
            <a:ext cx="647974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72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DAC7-7355-F618-4DB5-3D6E9ED06945}"/>
              </a:ext>
            </a:extLst>
          </p:cNvPr>
          <p:cNvSpPr>
            <a:spLocks noGrp="1"/>
          </p:cNvSpPr>
          <p:nvPr>
            <p:ph type="title"/>
          </p:nvPr>
        </p:nvSpPr>
        <p:spPr>
          <a:xfrm>
            <a:off x="2162173" y="232647"/>
            <a:ext cx="9423367" cy="1325563"/>
          </a:xfrm>
        </p:spPr>
        <p:txBody>
          <a:bodyPr>
            <a:normAutofit/>
          </a:bodyPr>
          <a:lstStyle>
            <a:lvl1pPr>
              <a:defRPr sz="4400" b="1"/>
            </a:lvl1pPr>
          </a:lstStyle>
          <a:p>
            <a:r>
              <a:rPr lang="en-US"/>
              <a:t>Click to edit Master title style</a:t>
            </a:r>
          </a:p>
        </p:txBody>
      </p:sp>
      <p:sp>
        <p:nvSpPr>
          <p:cNvPr id="3" name="Content Placeholder 2">
            <a:extLst>
              <a:ext uri="{FF2B5EF4-FFF2-40B4-BE49-F238E27FC236}">
                <a16:creationId xmlns:a16="http://schemas.microsoft.com/office/drawing/2014/main" id="{61BF76B1-16D0-D07C-5434-95C11BD1A342}"/>
              </a:ext>
            </a:extLst>
          </p:cNvPr>
          <p:cNvSpPr>
            <a:spLocks noGrp="1"/>
          </p:cNvSpPr>
          <p:nvPr>
            <p:ph idx="1"/>
          </p:nvPr>
        </p:nvSpPr>
        <p:spPr>
          <a:xfrm>
            <a:off x="2162174" y="1850436"/>
            <a:ext cx="9423367" cy="4295840"/>
          </a:xfrm>
        </p:spPr>
        <p:txBody>
          <a:bodyPr/>
          <a:lstStyle>
            <a:lvl1pPr>
              <a:defRPr sz="3600" b="1"/>
            </a:lvl1pPr>
            <a:lvl2pPr>
              <a:defRPr sz="3200"/>
            </a:lvl2pPr>
            <a:lvl3pPr>
              <a:defRPr sz="2800"/>
            </a:lvl3pPr>
            <a:lvl4pPr>
              <a:defRPr sz="26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9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EDB0-B6C4-BA95-C99E-A09255C82EA9}"/>
              </a:ext>
            </a:extLst>
          </p:cNvPr>
          <p:cNvSpPr>
            <a:spLocks noGrp="1"/>
          </p:cNvSpPr>
          <p:nvPr>
            <p:ph type="title"/>
          </p:nvPr>
        </p:nvSpPr>
        <p:spPr>
          <a:xfrm>
            <a:off x="2130457" y="830690"/>
            <a:ext cx="9605913"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90823F8E-A140-C9C6-A4AA-D7BDE7A5F83F}"/>
              </a:ext>
            </a:extLst>
          </p:cNvPr>
          <p:cNvSpPr>
            <a:spLocks noGrp="1"/>
          </p:cNvSpPr>
          <p:nvPr>
            <p:ph type="body" idx="1" hasCustomPrompt="1"/>
          </p:nvPr>
        </p:nvSpPr>
        <p:spPr>
          <a:xfrm>
            <a:off x="2130457" y="4118123"/>
            <a:ext cx="9605913" cy="1500187"/>
          </a:xfr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Speaker Name(s) and Affiliation(s)</a:t>
            </a:r>
          </a:p>
        </p:txBody>
      </p:sp>
    </p:spTree>
    <p:extLst>
      <p:ext uri="{BB962C8B-B14F-4D97-AF65-F5344CB8AC3E}">
        <p14:creationId xmlns:p14="http://schemas.microsoft.com/office/powerpoint/2010/main" val="109831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1C29-D941-ED2A-1B4F-61694BFFB635}"/>
              </a:ext>
            </a:extLst>
          </p:cNvPr>
          <p:cNvSpPr>
            <a:spLocks noGrp="1"/>
          </p:cNvSpPr>
          <p:nvPr>
            <p:ph type="title"/>
          </p:nvPr>
        </p:nvSpPr>
        <p:spPr>
          <a:xfrm>
            <a:off x="2129272" y="182332"/>
            <a:ext cx="955053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4CDC92C-79F3-112E-3B08-10915DB22698}"/>
              </a:ext>
            </a:extLst>
          </p:cNvPr>
          <p:cNvSpPr>
            <a:spLocks noGrp="1"/>
          </p:cNvSpPr>
          <p:nvPr>
            <p:ph sz="half" idx="1"/>
          </p:nvPr>
        </p:nvSpPr>
        <p:spPr>
          <a:xfrm>
            <a:off x="2129272" y="1869682"/>
            <a:ext cx="46060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1FDF4-665D-A937-F5DA-30CEEF2902D2}"/>
              </a:ext>
            </a:extLst>
          </p:cNvPr>
          <p:cNvSpPr>
            <a:spLocks noGrp="1"/>
          </p:cNvSpPr>
          <p:nvPr>
            <p:ph sz="half" idx="2"/>
          </p:nvPr>
        </p:nvSpPr>
        <p:spPr>
          <a:xfrm>
            <a:off x="7073778" y="1869682"/>
            <a:ext cx="46060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0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FB7D-A164-FC0E-993D-2F30F00DBDFD}"/>
              </a:ext>
            </a:extLst>
          </p:cNvPr>
          <p:cNvSpPr>
            <a:spLocks noGrp="1"/>
          </p:cNvSpPr>
          <p:nvPr>
            <p:ph type="title"/>
          </p:nvPr>
        </p:nvSpPr>
        <p:spPr>
          <a:xfrm>
            <a:off x="2193686" y="394394"/>
            <a:ext cx="943690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59E76-67A4-C053-3F1B-5DD51DE7A0CC}"/>
              </a:ext>
            </a:extLst>
          </p:cNvPr>
          <p:cNvSpPr>
            <a:spLocks noGrp="1"/>
          </p:cNvSpPr>
          <p:nvPr>
            <p:ph type="body" idx="1"/>
          </p:nvPr>
        </p:nvSpPr>
        <p:spPr>
          <a:xfrm>
            <a:off x="2193686" y="1965911"/>
            <a:ext cx="4502101" cy="823912"/>
          </a:xfrm>
        </p:spPr>
        <p:txBody>
          <a:bodyPr anchor="ctr">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30C8F-D55C-F169-8143-494BE094023A}"/>
              </a:ext>
            </a:extLst>
          </p:cNvPr>
          <p:cNvSpPr>
            <a:spLocks noGrp="1"/>
          </p:cNvSpPr>
          <p:nvPr>
            <p:ph sz="half" idx="2"/>
          </p:nvPr>
        </p:nvSpPr>
        <p:spPr>
          <a:xfrm>
            <a:off x="2193687" y="2789823"/>
            <a:ext cx="4502101" cy="3684588"/>
          </a:xfrm>
        </p:spPr>
        <p:txBody>
          <a:bodyPr/>
          <a:lstStyle>
            <a:lvl1pPr>
              <a:defRPr sz="3200" b="0"/>
            </a:lvl1pPr>
            <a:lvl2pPr>
              <a:defRPr sz="2800"/>
            </a:lvl2pPr>
            <a:lvl3pPr>
              <a:defRPr sz="2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F15A94-46A0-2EA2-ED8A-608E6C1ABA17}"/>
              </a:ext>
            </a:extLst>
          </p:cNvPr>
          <p:cNvSpPr>
            <a:spLocks noGrp="1"/>
          </p:cNvSpPr>
          <p:nvPr>
            <p:ph type="body" sz="quarter" idx="3"/>
          </p:nvPr>
        </p:nvSpPr>
        <p:spPr>
          <a:xfrm>
            <a:off x="7128493" y="1940850"/>
            <a:ext cx="4502101" cy="823912"/>
          </a:xfrm>
        </p:spPr>
        <p:txBody>
          <a:bodyPr anchor="ctr">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12458-DD83-FAC5-82E6-E38EFEFF7A5D}"/>
              </a:ext>
            </a:extLst>
          </p:cNvPr>
          <p:cNvSpPr>
            <a:spLocks noGrp="1"/>
          </p:cNvSpPr>
          <p:nvPr>
            <p:ph sz="quarter" idx="4"/>
          </p:nvPr>
        </p:nvSpPr>
        <p:spPr>
          <a:xfrm>
            <a:off x="7128493" y="2789823"/>
            <a:ext cx="4502102" cy="3684588"/>
          </a:xfrm>
        </p:spPr>
        <p:txBody>
          <a:bodyPr/>
          <a:lstStyle>
            <a:lvl1pPr>
              <a:defRPr sz="3200" b="0"/>
            </a:lvl1pPr>
            <a:lvl2pPr>
              <a:defRPr sz="2800"/>
            </a:lvl2pPr>
            <a:lvl3pPr>
              <a:defRPr sz="2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18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9283-A887-EE27-F2EC-918C88FDC2BE}"/>
              </a:ext>
            </a:extLst>
          </p:cNvPr>
          <p:cNvSpPr>
            <a:spLocks noGrp="1"/>
          </p:cNvSpPr>
          <p:nvPr>
            <p:ph type="title"/>
          </p:nvPr>
        </p:nvSpPr>
        <p:spPr>
          <a:xfrm>
            <a:off x="2129272" y="182332"/>
            <a:ext cx="9580375" cy="1325563"/>
          </a:xfrm>
        </p:spPr>
        <p:txBody>
          <a:bodyPr/>
          <a:lstStyle/>
          <a:p>
            <a:r>
              <a:rPr lang="en-US"/>
              <a:t>Click to edit Master title style</a:t>
            </a:r>
          </a:p>
        </p:txBody>
      </p:sp>
    </p:spTree>
    <p:extLst>
      <p:ext uri="{BB962C8B-B14F-4D97-AF65-F5344CB8AC3E}">
        <p14:creationId xmlns:p14="http://schemas.microsoft.com/office/powerpoint/2010/main" val="71461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4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C87-7FB0-8164-2E22-A2BFE6FF3989}"/>
              </a:ext>
            </a:extLst>
          </p:cNvPr>
          <p:cNvSpPr>
            <a:spLocks noGrp="1"/>
          </p:cNvSpPr>
          <p:nvPr>
            <p:ph type="title"/>
          </p:nvPr>
        </p:nvSpPr>
        <p:spPr>
          <a:xfrm>
            <a:off x="2486303" y="769938"/>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D01B1F-2DB9-7EA3-5630-ECC3FA9EC552}"/>
              </a:ext>
            </a:extLst>
          </p:cNvPr>
          <p:cNvSpPr>
            <a:spLocks noGrp="1"/>
          </p:cNvSpPr>
          <p:nvPr>
            <p:ph idx="1"/>
          </p:nvPr>
        </p:nvSpPr>
        <p:spPr>
          <a:xfrm>
            <a:off x="6664750" y="769938"/>
            <a:ext cx="4756625" cy="53999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AF8A53-A0BB-99B1-7248-957C166632FE}"/>
              </a:ext>
            </a:extLst>
          </p:cNvPr>
          <p:cNvSpPr>
            <a:spLocks noGrp="1"/>
          </p:cNvSpPr>
          <p:nvPr>
            <p:ph type="body" sz="half" idx="2"/>
          </p:nvPr>
        </p:nvSpPr>
        <p:spPr>
          <a:xfrm>
            <a:off x="2486302" y="2473833"/>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060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807A-2234-9935-94FD-28C493E57DD2}"/>
              </a:ext>
            </a:extLst>
          </p:cNvPr>
          <p:cNvSpPr>
            <a:spLocks noGrp="1"/>
          </p:cNvSpPr>
          <p:nvPr>
            <p:ph type="title"/>
          </p:nvPr>
        </p:nvSpPr>
        <p:spPr>
          <a:xfrm>
            <a:off x="2402258" y="457200"/>
            <a:ext cx="3932237" cy="1600200"/>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3648A-A9C3-7ADC-34DD-81AFD3F59933}"/>
              </a:ext>
            </a:extLst>
          </p:cNvPr>
          <p:cNvSpPr>
            <a:spLocks noGrp="1"/>
          </p:cNvSpPr>
          <p:nvPr>
            <p:ph type="pic" idx="1"/>
          </p:nvPr>
        </p:nvSpPr>
        <p:spPr>
          <a:xfrm>
            <a:off x="6604986" y="987425"/>
            <a:ext cx="475040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0EEF8-F7D8-01A8-171C-C365304A946A}"/>
              </a:ext>
            </a:extLst>
          </p:cNvPr>
          <p:cNvSpPr>
            <a:spLocks noGrp="1"/>
          </p:cNvSpPr>
          <p:nvPr>
            <p:ph type="body" sz="half" idx="2"/>
          </p:nvPr>
        </p:nvSpPr>
        <p:spPr>
          <a:xfrm>
            <a:off x="2402258" y="2208321"/>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748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334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5F5496-0E4E-DA8E-D6D3-9C368FE63735}"/>
              </a:ext>
            </a:extLst>
          </p:cNvPr>
          <p:cNvSpPr/>
          <p:nvPr userDrawn="1"/>
        </p:nvSpPr>
        <p:spPr>
          <a:xfrm>
            <a:off x="11830639" y="0"/>
            <a:ext cx="366944" cy="6858000"/>
          </a:xfrm>
          <a:prstGeom prst="rect">
            <a:avLst/>
          </a:prstGeom>
          <a:solidFill>
            <a:srgbClr val="C54A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7AC1312-7862-D5C5-A331-80F19CD7FC3F}"/>
              </a:ext>
            </a:extLst>
          </p:cNvPr>
          <p:cNvSpPr/>
          <p:nvPr userDrawn="1"/>
        </p:nvSpPr>
        <p:spPr>
          <a:xfrm>
            <a:off x="0" y="0"/>
            <a:ext cx="1992384" cy="685800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2476AE6-808B-F490-4718-376FFD2D4F9F}"/>
              </a:ext>
            </a:extLst>
          </p:cNvPr>
          <p:cNvSpPr>
            <a:spLocks noGrp="1"/>
          </p:cNvSpPr>
          <p:nvPr>
            <p:ph type="title"/>
          </p:nvPr>
        </p:nvSpPr>
        <p:spPr>
          <a:xfrm>
            <a:off x="2129272" y="182332"/>
            <a:ext cx="964391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32F4E3-F7C5-5A5E-205B-BF6086DCC355}"/>
              </a:ext>
            </a:extLst>
          </p:cNvPr>
          <p:cNvSpPr>
            <a:spLocks noGrp="1"/>
          </p:cNvSpPr>
          <p:nvPr>
            <p:ph type="body" idx="1"/>
          </p:nvPr>
        </p:nvSpPr>
        <p:spPr>
          <a:xfrm>
            <a:off x="2049830" y="1755002"/>
            <a:ext cx="9695271" cy="4920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A12E8745-24F8-9E5E-2371-8A8E1BB892CD}"/>
              </a:ext>
            </a:extLst>
          </p:cNvPr>
          <p:cNvSpPr txBox="1">
            <a:spLocks/>
          </p:cNvSpPr>
          <p:nvPr userDrawn="1"/>
        </p:nvSpPr>
        <p:spPr>
          <a:xfrm>
            <a:off x="11773193"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solidFill>
                  <a:schemeClr val="bg1"/>
                </a:solidFill>
              </a:rPr>
              <a:pPr algn="ctr"/>
              <a:t>‹#›</a:t>
            </a:fld>
            <a:endParaRPr lang="en-US" sz="1600">
              <a:solidFill>
                <a:schemeClr val="bg1"/>
              </a:solidFill>
            </a:endParaRPr>
          </a:p>
        </p:txBody>
      </p:sp>
      <p:pic>
        <p:nvPicPr>
          <p:cNvPr id="8" name="Picture 7" descr="Cawdray Symposium Logo. Mapping the Future; Rediscovering our Purpose Together. Portland Oregon. October 21-23, 2025.">
            <a:extLst>
              <a:ext uri="{FF2B5EF4-FFF2-40B4-BE49-F238E27FC236}">
                <a16:creationId xmlns:a16="http://schemas.microsoft.com/office/drawing/2014/main" id="{4620BC93-CF2C-DB9D-F416-CA51BCFE411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165" y="1507895"/>
            <a:ext cx="2078712" cy="130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ADRE Logo.">
            <a:extLst>
              <a:ext uri="{FF2B5EF4-FFF2-40B4-BE49-F238E27FC236}">
                <a16:creationId xmlns:a16="http://schemas.microsoft.com/office/drawing/2014/main" id="{62A01A2E-E348-43BF-25DE-D6E05DBEB85C}"/>
              </a:ext>
            </a:extLst>
          </p:cNvPr>
          <p:cNvPicPr>
            <a:picLocks noChangeAspect="1"/>
          </p:cNvPicPr>
          <p:nvPr userDrawn="1"/>
        </p:nvPicPr>
        <p:blipFill>
          <a:blip r:embed="rId14">
            <a:extLst>
              <a:ext uri="{28A0092B-C50C-407E-A947-70E740481C1C}">
                <a14:useLocalDpi xmlns:a14="http://schemas.microsoft.com/office/drawing/2010/main" val="0"/>
              </a:ext>
            </a:extLst>
          </a:blip>
          <a:srcRect l="28609" t="17982" r="28634" b="17285"/>
          <a:stretch/>
        </p:blipFill>
        <p:spPr>
          <a:xfrm>
            <a:off x="92958" y="3153668"/>
            <a:ext cx="1806465" cy="1061666"/>
          </a:xfrm>
          <a:prstGeom prst="rect">
            <a:avLst/>
          </a:prstGeom>
        </p:spPr>
      </p:pic>
    </p:spTree>
    <p:extLst>
      <p:ext uri="{BB962C8B-B14F-4D97-AF65-F5344CB8AC3E}">
        <p14:creationId xmlns:p14="http://schemas.microsoft.com/office/powerpoint/2010/main" val="253599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embed/qpnNsSyDw-g?start=5&amp;end=188"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0MJ8Wd7eA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zed.gov/disputeresolu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89F0D-5B8F-A105-4BBE-8812814B8BAD}"/>
              </a:ext>
            </a:extLst>
          </p:cNvPr>
          <p:cNvSpPr>
            <a:spLocks noGrp="1"/>
          </p:cNvSpPr>
          <p:nvPr>
            <p:ph type="ctrTitle"/>
          </p:nvPr>
        </p:nvSpPr>
        <p:spPr/>
        <p:txBody>
          <a:bodyPr>
            <a:normAutofit/>
          </a:bodyPr>
          <a:lstStyle/>
          <a:p>
            <a:r>
              <a:rPr kumimoji="0" lang="en-US" sz="4400" b="1" i="0" u="none" strike="noStrike" kern="1200" cap="none" spc="0" normalizeH="0" baseline="0" noProof="0">
                <a:ln>
                  <a:noFill/>
                </a:ln>
                <a:effectLst/>
                <a:uLnTx/>
                <a:uFillTx/>
                <a:latin typeface="+mn-lt"/>
                <a:ea typeface="+mj-ea"/>
                <a:cs typeface="Arial" panose="020B0604020202020204" pitchFamily="34" charset="0"/>
              </a:rPr>
              <a:t>Building the Bridge: </a:t>
            </a:r>
            <a:br>
              <a:rPr kumimoji="0" lang="en-US" sz="4400" b="1" i="0" u="none" strike="noStrike" kern="1200" cap="none" spc="0" normalizeH="0" baseline="0" noProof="0">
                <a:ln>
                  <a:noFill/>
                </a:ln>
                <a:effectLst/>
                <a:uLnTx/>
                <a:uFillTx/>
                <a:latin typeface="+mn-lt"/>
                <a:ea typeface="+mj-ea"/>
                <a:cs typeface="Arial" panose="020B0604020202020204" pitchFamily="34" charset="0"/>
              </a:rPr>
            </a:br>
            <a:r>
              <a:rPr kumimoji="0" lang="en-US" sz="4400" b="1" i="0" u="none" strike="noStrike" kern="1200" cap="none" spc="0" normalizeH="0" baseline="0" noProof="0">
                <a:ln>
                  <a:noFill/>
                </a:ln>
                <a:effectLst/>
                <a:uLnTx/>
                <a:uFillTx/>
                <a:latin typeface="+mn-lt"/>
                <a:ea typeface="+mj-ea"/>
                <a:cs typeface="Arial" panose="020B0604020202020204" pitchFamily="34" charset="0"/>
              </a:rPr>
              <a:t>Creating a Facilitated IEP Culture</a:t>
            </a:r>
            <a:endParaRPr lang="en-US" sz="4400">
              <a:latin typeface="+mn-lt"/>
            </a:endParaRPr>
          </a:p>
        </p:txBody>
      </p:sp>
      <p:sp>
        <p:nvSpPr>
          <p:cNvPr id="4" name="Subtitle 3">
            <a:extLst>
              <a:ext uri="{FF2B5EF4-FFF2-40B4-BE49-F238E27FC236}">
                <a16:creationId xmlns:a16="http://schemas.microsoft.com/office/drawing/2014/main" id="{F7E7D2DE-1879-18B7-0970-C739D08FF1C7}"/>
              </a:ext>
            </a:extLst>
          </p:cNvPr>
          <p:cNvSpPr>
            <a:spLocks noGrp="1"/>
          </p:cNvSpPr>
          <p:nvPr>
            <p:ph type="subTitle" idx="1"/>
          </p:nvPr>
        </p:nvSpPr>
        <p:spPr/>
        <p:txBody>
          <a:bodyPr/>
          <a:lstStyle/>
          <a:p>
            <a:r>
              <a:rPr lang="en-US"/>
              <a:t>Carrie McCulloch</a:t>
            </a:r>
          </a:p>
          <a:p>
            <a:r>
              <a:rPr lang="en-US"/>
              <a:t>Alternative Dispute Resolution Specialist</a:t>
            </a:r>
          </a:p>
          <a:p>
            <a:r>
              <a:rPr lang="en-US"/>
              <a:t>Arizona Department of Education</a:t>
            </a:r>
          </a:p>
        </p:txBody>
      </p:sp>
    </p:spTree>
    <p:extLst>
      <p:ext uri="{BB962C8B-B14F-4D97-AF65-F5344CB8AC3E}">
        <p14:creationId xmlns:p14="http://schemas.microsoft.com/office/powerpoint/2010/main" val="190488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1BB0-905F-7DE8-0EF7-BC2C82003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85391-E584-09BE-117B-FB736DF5DA60}"/>
              </a:ext>
            </a:extLst>
          </p:cNvPr>
          <p:cNvSpPr>
            <a:spLocks noGrp="1"/>
          </p:cNvSpPr>
          <p:nvPr>
            <p:ph type="title"/>
          </p:nvPr>
        </p:nvSpPr>
        <p:spPr/>
        <p:txBody>
          <a:bodyPr>
            <a:normAutofit/>
          </a:bodyPr>
          <a:lstStyle/>
          <a:p>
            <a:pPr algn="ctr"/>
            <a:r>
              <a:rPr lang="en-US" sz="4000"/>
              <a:t>Individualize Educational Program Process</a:t>
            </a:r>
          </a:p>
        </p:txBody>
      </p:sp>
      <p:pic>
        <p:nvPicPr>
          <p:cNvPr id="6" name="Content Placeholder 5" descr="Cycle of gathering information, developing an IEP, implementing an IEP, then reviewing and updating the IEP.">
            <a:extLst>
              <a:ext uri="{FF2B5EF4-FFF2-40B4-BE49-F238E27FC236}">
                <a16:creationId xmlns:a16="http://schemas.microsoft.com/office/drawing/2014/main" id="{72FD4224-0CE1-7A0F-408B-9B0CF56C941B}"/>
              </a:ext>
            </a:extLst>
          </p:cNvPr>
          <p:cNvPicPr>
            <a:picLocks noGrp="1" noChangeAspect="1"/>
          </p:cNvPicPr>
          <p:nvPr>
            <p:ph idx="1"/>
          </p:nvPr>
        </p:nvPicPr>
        <p:blipFill>
          <a:blip r:embed="rId2"/>
          <a:stretch>
            <a:fillRect/>
          </a:stretch>
        </p:blipFill>
        <p:spPr>
          <a:xfrm>
            <a:off x="3544250" y="1851025"/>
            <a:ext cx="6659250" cy="4295775"/>
          </a:xfrm>
        </p:spPr>
      </p:pic>
    </p:spTree>
    <p:extLst>
      <p:ext uri="{BB962C8B-B14F-4D97-AF65-F5344CB8AC3E}">
        <p14:creationId xmlns:p14="http://schemas.microsoft.com/office/powerpoint/2010/main" val="285599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5C94-E375-BF24-BA97-61FDC84D6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4047B-8F18-8AAD-3090-777CB691C499}"/>
              </a:ext>
            </a:extLst>
          </p:cNvPr>
          <p:cNvSpPr>
            <a:spLocks noGrp="1"/>
          </p:cNvSpPr>
          <p:nvPr>
            <p:ph type="title"/>
          </p:nvPr>
        </p:nvSpPr>
        <p:spPr/>
        <p:txBody>
          <a:bodyPr>
            <a:normAutofit/>
          </a:bodyPr>
          <a:lstStyle/>
          <a:p>
            <a:pPr algn="ctr"/>
            <a:r>
              <a:rPr lang="en-US" sz="3800"/>
              <a:t>What Is the Most Important Part of the IEP?</a:t>
            </a:r>
          </a:p>
        </p:txBody>
      </p:sp>
      <p:pic>
        <p:nvPicPr>
          <p:cNvPr id="8" name="Content Placeholder 7">
            <a:extLst>
              <a:ext uri="{FF2B5EF4-FFF2-40B4-BE49-F238E27FC236}">
                <a16:creationId xmlns:a16="http://schemas.microsoft.com/office/drawing/2014/main" id="{397CB71C-842F-E55C-198E-06F14EF1902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466661" y="1765084"/>
            <a:ext cx="5030892" cy="4407116"/>
          </a:xfrm>
        </p:spPr>
      </p:pic>
    </p:spTree>
    <p:extLst>
      <p:ext uri="{BB962C8B-B14F-4D97-AF65-F5344CB8AC3E}">
        <p14:creationId xmlns:p14="http://schemas.microsoft.com/office/powerpoint/2010/main" val="363604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A870-FD6F-D85D-B1E5-5C34491CD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35CD9-5484-8437-DD40-D38D4C95E5AA}"/>
              </a:ext>
            </a:extLst>
          </p:cNvPr>
          <p:cNvSpPr>
            <a:spLocks noGrp="1"/>
          </p:cNvSpPr>
          <p:nvPr>
            <p:ph type="title"/>
          </p:nvPr>
        </p:nvSpPr>
        <p:spPr/>
        <p:txBody>
          <a:bodyPr>
            <a:normAutofit/>
          </a:bodyPr>
          <a:lstStyle/>
          <a:p>
            <a:pPr algn="ctr"/>
            <a:r>
              <a:rPr lang="en-US" sz="3600"/>
              <a:t>It Takes the Entire Team To Create a Strong IEP</a:t>
            </a:r>
          </a:p>
        </p:txBody>
      </p:sp>
      <p:pic>
        <p:nvPicPr>
          <p:cNvPr id="7" name="Content Placeholder 6" descr="Puzzle piece of everyone on the team working together with the student in the middle.">
            <a:extLst>
              <a:ext uri="{FF2B5EF4-FFF2-40B4-BE49-F238E27FC236}">
                <a16:creationId xmlns:a16="http://schemas.microsoft.com/office/drawing/2014/main" id="{4EC2E34D-BC18-0707-3919-DCFCE6932293}"/>
              </a:ext>
            </a:extLst>
          </p:cNvPr>
          <p:cNvPicPr>
            <a:picLocks noGrp="1" noChangeAspect="1"/>
          </p:cNvPicPr>
          <p:nvPr>
            <p:ph idx="1"/>
          </p:nvPr>
        </p:nvPicPr>
        <p:blipFill>
          <a:blip r:embed="rId2"/>
          <a:stretch>
            <a:fillRect/>
          </a:stretch>
        </p:blipFill>
        <p:spPr>
          <a:xfrm>
            <a:off x="4430530" y="1558210"/>
            <a:ext cx="4622030" cy="4720670"/>
          </a:xfrm>
        </p:spPr>
      </p:pic>
    </p:spTree>
    <p:extLst>
      <p:ext uri="{BB962C8B-B14F-4D97-AF65-F5344CB8AC3E}">
        <p14:creationId xmlns:p14="http://schemas.microsoft.com/office/powerpoint/2010/main" val="150486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07020-7228-F479-6C9E-0D23CC62E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3436D-7D9F-E79E-C127-20159D8259F3}"/>
              </a:ext>
            </a:extLst>
          </p:cNvPr>
          <p:cNvSpPr>
            <a:spLocks noGrp="1"/>
          </p:cNvSpPr>
          <p:nvPr>
            <p:ph type="title"/>
          </p:nvPr>
        </p:nvSpPr>
        <p:spPr/>
        <p:txBody>
          <a:bodyPr>
            <a:normAutofit/>
          </a:bodyPr>
          <a:lstStyle/>
          <a:p>
            <a:pPr algn="ctr"/>
            <a:r>
              <a:rPr lang="en-US"/>
              <a:t>Creating a Partnership</a:t>
            </a:r>
          </a:p>
        </p:txBody>
      </p:sp>
      <p:sp>
        <p:nvSpPr>
          <p:cNvPr id="4" name="Content Placeholder 3">
            <a:extLst>
              <a:ext uri="{FF2B5EF4-FFF2-40B4-BE49-F238E27FC236}">
                <a16:creationId xmlns:a16="http://schemas.microsoft.com/office/drawing/2014/main" id="{A1FB25CD-0379-1379-9841-A139C90CD27F}"/>
              </a:ext>
            </a:extLst>
          </p:cNvPr>
          <p:cNvSpPr>
            <a:spLocks noGrp="1"/>
          </p:cNvSpPr>
          <p:nvPr>
            <p:ph idx="1"/>
          </p:nvPr>
        </p:nvSpPr>
        <p:spPr>
          <a:xfrm>
            <a:off x="2162174" y="1558210"/>
            <a:ext cx="9423367" cy="5067144"/>
          </a:xfrm>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effectLst/>
                <a:uLnTx/>
                <a:uFillTx/>
                <a:ea typeface="+mn-ea"/>
                <a:cs typeface="Arial" panose="020B0604020202020204" pitchFamily="34" charset="0"/>
              </a:rPr>
              <a:t>Create a Partnership Right from the Start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Communicate with the student’s family and staff from day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Follow through with anything discussed to build trust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0" cap="none" spc="0" normalizeH="0" baseline="0" noProof="0">
              <a:ln>
                <a:noFill/>
              </a:ln>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effectLst/>
                <a:uLnTx/>
                <a:uFillTx/>
                <a:ea typeface="+mn-ea"/>
                <a:cs typeface="Arial" panose="020B0604020202020204" pitchFamily="34" charset="0"/>
              </a:rPr>
              <a:t>Pre-Meeting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Give advanced notice and be as flexible as possible when scheduling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Ask for parent, staff, and student input before the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Share an agenda and a draft of the IEP before the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0" cap="none" spc="0" normalizeH="0" baseline="0" noProof="0">
              <a:ln>
                <a:noFill/>
              </a:ln>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effectLst/>
                <a:uLnTx/>
                <a:uFillTx/>
                <a:ea typeface="+mn-ea"/>
                <a:cs typeface="Arial" panose="020B0604020202020204" pitchFamily="34" charset="0"/>
              </a:rPr>
              <a:t>Welcoming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Supplies: paper, pens, sticky notes, tissues, busy box/books for kids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Be prepared and greet the parents when they arrive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Seating arrangement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Be hospitable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a:ln>
                  <a:noFill/>
                </a:ln>
                <a:effectLst/>
                <a:uLnTx/>
                <a:uFillTx/>
                <a:ea typeface="+mn-ea"/>
                <a:cs typeface="Arial" panose="020B0604020202020204" pitchFamily="34" charset="0"/>
              </a:rPr>
              <a:t>Listen…</a:t>
            </a:r>
          </a:p>
          <a:p>
            <a:endParaRPr lang="en-US"/>
          </a:p>
        </p:txBody>
      </p:sp>
    </p:spTree>
    <p:extLst>
      <p:ext uri="{BB962C8B-B14F-4D97-AF65-F5344CB8AC3E}">
        <p14:creationId xmlns:p14="http://schemas.microsoft.com/office/powerpoint/2010/main" val="39028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A3EB1-0609-F138-223C-478A977FC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7C7E9-20E1-3FD3-D410-BF88878EF4D9}"/>
              </a:ext>
            </a:extLst>
          </p:cNvPr>
          <p:cNvSpPr>
            <a:spLocks noGrp="1"/>
          </p:cNvSpPr>
          <p:nvPr>
            <p:ph type="title"/>
          </p:nvPr>
        </p:nvSpPr>
        <p:spPr/>
        <p:txBody>
          <a:bodyPr>
            <a:normAutofit/>
          </a:bodyPr>
          <a:lstStyle/>
          <a:p>
            <a:pPr algn="ctr"/>
            <a:r>
              <a:rPr lang="en-US"/>
              <a:t>The Art of Listening</a:t>
            </a:r>
            <a:br>
              <a:rPr lang="en-US"/>
            </a:br>
            <a:r>
              <a:rPr lang="en-US"/>
              <a:t>Simon Sinek</a:t>
            </a:r>
          </a:p>
        </p:txBody>
      </p:sp>
      <p:pic>
        <p:nvPicPr>
          <p:cNvPr id="3" name="Content Placeholder 2" descr="Picture of Simon Sinek">
            <a:extLst>
              <a:ext uri="{FF2B5EF4-FFF2-40B4-BE49-F238E27FC236}">
                <a16:creationId xmlns:a16="http://schemas.microsoft.com/office/drawing/2014/main" id="{B7CE0652-1BA5-6850-88D4-703524DB4E6E}"/>
              </a:ext>
            </a:extLst>
          </p:cNvPr>
          <p:cNvPicPr>
            <a:picLocks noGrp="1" noChangeAspect="1"/>
          </p:cNvPicPr>
          <p:nvPr>
            <p:ph idx="1"/>
          </p:nvPr>
        </p:nvPicPr>
        <p:blipFill>
          <a:blip r:embed="rId2"/>
          <a:stretch>
            <a:fillRect/>
          </a:stretch>
        </p:blipFill>
        <p:spPr>
          <a:xfrm>
            <a:off x="3688385" y="1881803"/>
            <a:ext cx="6324295" cy="3440416"/>
          </a:xfrm>
          <a:prstGeom prst="rect">
            <a:avLst/>
          </a:prstGeom>
        </p:spPr>
      </p:pic>
      <p:sp>
        <p:nvSpPr>
          <p:cNvPr id="5" name="TextBox 4">
            <a:extLst>
              <a:ext uri="{FF2B5EF4-FFF2-40B4-BE49-F238E27FC236}">
                <a16:creationId xmlns:a16="http://schemas.microsoft.com/office/drawing/2014/main" id="{DD353BD2-F1F0-3391-AA2F-79ABA21C6DE9}"/>
              </a:ext>
            </a:extLst>
          </p:cNvPr>
          <p:cNvSpPr txBox="1"/>
          <p:nvPr/>
        </p:nvSpPr>
        <p:spPr>
          <a:xfrm>
            <a:off x="7437120" y="5821680"/>
            <a:ext cx="28194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chemeClr val="bg1">
                    <a:lumMod val="95000"/>
                  </a:schemeClr>
                </a:solidFill>
                <a:effectLst/>
                <a:uLnTx/>
                <a:uFillTx/>
                <a:latin typeface="Arial" panose="020B0604020202020204" pitchFamily="34" charset="0"/>
                <a:ea typeface="Calibri" panose="020F0502020204030204" pitchFamily="34" charset="0"/>
                <a:cs typeface="+mn-cs"/>
                <a:hlinkClick r:id="rId3" tooltip="Carrie ">
                  <a:extLst>
                    <a:ext uri="{A12FA001-AC4F-418D-AE19-62706E023703}">
                      <ahyp:hlinkClr xmlns:ahyp="http://schemas.microsoft.com/office/drawing/2018/hyperlinkcolor" val="tx"/>
                    </a:ext>
                  </a:extLst>
                </a:hlinkClick>
              </a:rPr>
              <a:t>YouTube Video of The Art of Listening</a:t>
            </a:r>
            <a:endParaRPr kumimoji="0" lang="en-US" sz="1100" b="0" i="0" u="sng" strike="noStrike" kern="1200" cap="none" spc="0" normalizeH="0" baseline="0" noProof="0">
              <a:ln>
                <a:noFill/>
              </a:ln>
              <a:solidFill>
                <a:schemeClr val="bg1">
                  <a:lumMod val="95000"/>
                </a:schemeClr>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149255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60CE3-90B9-BBA4-4123-B4FADE4B8D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1347279-D119-CF73-A98E-E3A8F33D0BA5}"/>
              </a:ext>
            </a:extLst>
          </p:cNvPr>
          <p:cNvSpPr>
            <a:spLocks noGrp="1"/>
          </p:cNvSpPr>
          <p:nvPr>
            <p:ph type="title"/>
          </p:nvPr>
        </p:nvSpPr>
        <p:spPr/>
        <p:txBody>
          <a:bodyPr/>
          <a:lstStyle/>
          <a:p>
            <a:pPr algn="ctr"/>
            <a:r>
              <a:rPr lang="en-US"/>
              <a:t>Basic Tool for IEP Meetings: </a:t>
            </a:r>
            <a:br>
              <a:rPr lang="en-US"/>
            </a:br>
            <a:r>
              <a:rPr lang="en-US"/>
              <a:t>Agenda</a:t>
            </a:r>
          </a:p>
        </p:txBody>
      </p:sp>
      <p:sp>
        <p:nvSpPr>
          <p:cNvPr id="7" name="Content Placeholder 6">
            <a:extLst>
              <a:ext uri="{FF2B5EF4-FFF2-40B4-BE49-F238E27FC236}">
                <a16:creationId xmlns:a16="http://schemas.microsoft.com/office/drawing/2014/main" id="{1037D2C4-D433-0F5D-7879-75841AAD1E67}"/>
              </a:ext>
            </a:extLst>
          </p:cNvPr>
          <p:cNvSpPr>
            <a:spLocks noGrp="1"/>
          </p:cNvSpPr>
          <p:nvPr>
            <p:ph sz="half" idx="2"/>
          </p:nvPr>
        </p:nvSpPr>
        <p:spPr>
          <a:xfrm>
            <a:off x="2193687" y="2026920"/>
            <a:ext cx="4770993" cy="4602480"/>
          </a:xfrm>
        </p:spPr>
        <p:txBody>
          <a:bodyPr>
            <a:noAutofit/>
          </a:bodyPr>
          <a:lstStyle/>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effectLst/>
                <a:uLnTx/>
                <a:uFillTx/>
                <a:ea typeface="Roboto" panose="02000000000000000000" pitchFamily="2" charset="0"/>
                <a:cs typeface="Arial" panose="020B0604020202020204" pitchFamily="34" charset="0"/>
              </a:rPr>
              <a:t>A logical, sequential, and predictable plan</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effectLst/>
                <a:uLnTx/>
                <a:uFillTx/>
                <a:ea typeface="Roboto" panose="02000000000000000000" pitchFamily="2" charset="0"/>
                <a:cs typeface="Arial" panose="020B0604020202020204" pitchFamily="34" charset="0"/>
              </a:rPr>
              <a:t>Provide copy and/or post at meeting</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effectLst/>
                <a:uLnTx/>
                <a:uFillTx/>
                <a:ea typeface="+mn-ea"/>
                <a:cs typeface="Arial" panose="020B0604020202020204" pitchFamily="34" charset="0"/>
              </a:rPr>
              <a:t>Redirection tool to keep team on track</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effectLst/>
                <a:uLnTx/>
                <a:uFillTx/>
                <a:ea typeface="+mn-ea"/>
                <a:cs typeface="Arial" panose="020B0604020202020204" pitchFamily="34" charset="0"/>
              </a:rPr>
              <a:t>Helpful if one is adopted for all</a:t>
            </a:r>
            <a:endParaRPr kumimoji="0" lang="en-US" sz="2400" b="0" i="0" u="none" strike="noStrike" kern="0" cap="none" spc="0" normalizeH="0" baseline="0" noProof="0">
              <a:ln>
                <a:noFill/>
              </a:ln>
              <a:effectLst/>
              <a:uLnTx/>
              <a:uFillTx/>
              <a:ea typeface="Roboto" panose="02000000000000000000" pitchFamily="2" charset="0"/>
              <a:cs typeface="Arial" panose="020B0604020202020204" pitchFamily="34" charset="0"/>
            </a:endParaRPr>
          </a:p>
          <a:p>
            <a:pPr marL="0" indent="0">
              <a:lnSpc>
                <a:spcPct val="120000"/>
              </a:lnSpc>
              <a:spcBef>
                <a:spcPts val="0"/>
              </a:spcBef>
              <a:buNone/>
            </a:pPr>
            <a:endParaRPr lang="en-US" sz="2200"/>
          </a:p>
        </p:txBody>
      </p:sp>
      <p:sp>
        <p:nvSpPr>
          <p:cNvPr id="9" name="Content Placeholder 8">
            <a:extLst>
              <a:ext uri="{FF2B5EF4-FFF2-40B4-BE49-F238E27FC236}">
                <a16:creationId xmlns:a16="http://schemas.microsoft.com/office/drawing/2014/main" id="{1BCB7894-FDC7-B361-92BF-A6236A4F4E60}"/>
              </a:ext>
            </a:extLst>
          </p:cNvPr>
          <p:cNvSpPr>
            <a:spLocks noGrp="1"/>
          </p:cNvSpPr>
          <p:nvPr>
            <p:ph sz="quarter" idx="4"/>
          </p:nvPr>
        </p:nvSpPr>
        <p:spPr>
          <a:xfrm>
            <a:off x="7128493" y="2026919"/>
            <a:ext cx="4502102" cy="4447491"/>
          </a:xfrm>
        </p:spPr>
        <p:txBody>
          <a:bodyPr>
            <a:normAutofit fontScale="92500" lnSpcReduction="20000"/>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solidFill>
                  <a:srgbClr val="FFFFFF"/>
                </a:solidFill>
                <a:effectLst/>
                <a:uLnTx/>
                <a:uFillTx/>
                <a:latin typeface="Aptos" panose="02110004020202020204"/>
                <a:ea typeface="+mn-ea"/>
                <a:cs typeface="Arial" panose="020B0604020202020204" pitchFamily="34" charset="0"/>
              </a:rPr>
              <a:t>Fosters meeting efficiency</a:t>
            </a:r>
          </a:p>
          <a:p>
            <a:pPr marL="900113" marR="0" lvl="2" indent="-214313" algn="l" defTabSz="914400" rtl="0" eaLnBrk="1" fontAlgn="auto" latinLnBrk="0" hangingPunct="1">
              <a:lnSpc>
                <a:spcPct val="150000"/>
              </a:lnSpc>
              <a:spcBef>
                <a:spcPts val="0"/>
              </a:spcBef>
              <a:spcAft>
                <a:spcPts val="0"/>
              </a:spcAft>
              <a:buClr>
                <a:srgbClr val="012169"/>
              </a:buClr>
              <a:buSzPct val="110000"/>
              <a:buFont typeface="Arial" panose="020B0604020202020204" pitchFamily="34" charset="0"/>
              <a:buChar char="•"/>
              <a:tabLst/>
              <a:defRPr/>
            </a:pPr>
            <a:r>
              <a:rPr kumimoji="0" lang="en-US" b="0" i="0" u="none" strike="noStrike" kern="0" cap="none" spc="0" normalizeH="0" baseline="0" noProof="0">
                <a:ln>
                  <a:noFill/>
                </a:ln>
                <a:solidFill>
                  <a:srgbClr val="FFFFFF"/>
                </a:solidFill>
                <a:effectLst/>
                <a:uLnTx/>
                <a:uFillTx/>
                <a:latin typeface="Aptos" panose="02110004020202020204"/>
                <a:ea typeface="+mn-ea"/>
                <a:cs typeface="+mn-cs"/>
              </a:rPr>
              <a:t>Primary purpose of meeting</a:t>
            </a:r>
          </a:p>
          <a:p>
            <a:pPr marL="900113" marR="0" lvl="2" indent="-214313" algn="l" defTabSz="914400" rtl="0" eaLnBrk="1" fontAlgn="auto" latinLnBrk="0" hangingPunct="1">
              <a:lnSpc>
                <a:spcPct val="150000"/>
              </a:lnSpc>
              <a:spcBef>
                <a:spcPts val="0"/>
              </a:spcBef>
              <a:spcAft>
                <a:spcPts val="0"/>
              </a:spcAft>
              <a:buClr>
                <a:srgbClr val="012169"/>
              </a:buClr>
              <a:buSzPct val="110000"/>
              <a:buFont typeface="Arial" panose="020B0604020202020204" pitchFamily="34" charset="0"/>
              <a:buChar char="•"/>
              <a:tabLst/>
              <a:defRPr/>
            </a:pPr>
            <a:r>
              <a:rPr kumimoji="0" lang="en-US" b="0" i="0" u="none" strike="noStrike" kern="0" cap="none" spc="0" normalizeH="0" baseline="0" noProof="0">
                <a:ln>
                  <a:noFill/>
                </a:ln>
                <a:solidFill>
                  <a:srgbClr val="FFFFFF"/>
                </a:solidFill>
                <a:effectLst/>
                <a:uLnTx/>
                <a:uFillTx/>
                <a:latin typeface="Aptos" panose="02110004020202020204"/>
                <a:ea typeface="+mn-ea"/>
                <a:cs typeface="+mn-cs"/>
              </a:rPr>
              <a:t>Meeting Norms</a:t>
            </a:r>
          </a:p>
          <a:p>
            <a:pPr marL="1357313" marR="0" lvl="3" indent="-214313" algn="l" defTabSz="914400" rtl="0" eaLnBrk="1" fontAlgn="auto" latinLnBrk="0" hangingPunct="1">
              <a:lnSpc>
                <a:spcPct val="150000"/>
              </a:lnSpc>
              <a:spcBef>
                <a:spcPts val="0"/>
              </a:spcBef>
              <a:spcAft>
                <a:spcPts val="0"/>
              </a:spcAft>
              <a:buClr>
                <a:srgbClr val="012169"/>
              </a:buClr>
              <a:buSzPct val="110000"/>
              <a:buFont typeface="Arial" panose="020B0604020202020204" pitchFamily="34" charset="0"/>
              <a:buChar char="•"/>
              <a:tabLst/>
              <a:defRPr/>
            </a:pPr>
            <a:r>
              <a:rPr kumimoji="0" lang="en-US" sz="2600" b="0" i="0" u="none" strike="noStrike" kern="0" cap="none" spc="0" normalizeH="0" baseline="0" noProof="0">
                <a:ln>
                  <a:noFill/>
                </a:ln>
                <a:solidFill>
                  <a:srgbClr val="FFFFFF"/>
                </a:solidFill>
                <a:effectLst/>
                <a:uLnTx/>
                <a:uFillTx/>
                <a:latin typeface="Aptos" panose="02110004020202020204"/>
                <a:ea typeface="+mn-ea"/>
                <a:cs typeface="+mn-cs"/>
              </a:rPr>
              <a:t>Consistent with PEA</a:t>
            </a:r>
          </a:p>
          <a:p>
            <a:pPr marL="1357313" marR="0" lvl="3" indent="-214313" algn="l" defTabSz="914400" rtl="0" eaLnBrk="1" fontAlgn="auto" latinLnBrk="0" hangingPunct="1">
              <a:lnSpc>
                <a:spcPct val="150000"/>
              </a:lnSpc>
              <a:spcBef>
                <a:spcPts val="0"/>
              </a:spcBef>
              <a:spcAft>
                <a:spcPts val="0"/>
              </a:spcAft>
              <a:buClr>
                <a:srgbClr val="012169"/>
              </a:buClr>
              <a:buSzPct val="110000"/>
              <a:buFont typeface="Arial" panose="020B0604020202020204" pitchFamily="34" charset="0"/>
              <a:buChar char="•"/>
              <a:tabLst/>
              <a:defRPr/>
            </a:pPr>
            <a:r>
              <a:rPr kumimoji="0" lang="en-US" sz="2600" b="0" i="0" u="none" strike="noStrike" kern="0" cap="none" spc="0" normalizeH="0" baseline="0" noProof="0">
                <a:ln>
                  <a:noFill/>
                </a:ln>
                <a:solidFill>
                  <a:srgbClr val="FFFFFF"/>
                </a:solidFill>
                <a:effectLst/>
                <a:uLnTx/>
                <a:uFillTx/>
                <a:latin typeface="Aptos" panose="02110004020202020204"/>
                <a:ea typeface="+mn-ea"/>
                <a:cs typeface="+mn-cs"/>
              </a:rPr>
              <a:t>Secure Agreement</a:t>
            </a:r>
          </a:p>
          <a:p>
            <a:pPr marL="900113" marR="0" lvl="2" indent="-214313" algn="l" defTabSz="914400" rtl="0" eaLnBrk="1" fontAlgn="auto" latinLnBrk="0" hangingPunct="1">
              <a:lnSpc>
                <a:spcPct val="150000"/>
              </a:lnSpc>
              <a:spcBef>
                <a:spcPts val="0"/>
              </a:spcBef>
              <a:spcAft>
                <a:spcPts val="0"/>
              </a:spcAft>
              <a:buClr>
                <a:srgbClr val="012169"/>
              </a:buClr>
              <a:buSzPct val="110000"/>
              <a:buFont typeface="Arial" panose="020B0604020202020204" pitchFamily="34" charset="0"/>
              <a:buChar char="•"/>
              <a:tabLst/>
              <a:defRPr/>
            </a:pPr>
            <a:r>
              <a:rPr kumimoji="0" lang="en-US" b="0" i="0" u="none" strike="noStrike" kern="0" cap="none" spc="0" normalizeH="0" baseline="0" noProof="0">
                <a:ln>
                  <a:noFill/>
                </a:ln>
                <a:solidFill>
                  <a:srgbClr val="FFFFFF"/>
                </a:solidFill>
                <a:effectLst/>
                <a:uLnTx/>
                <a:uFillTx/>
                <a:latin typeface="Aptos" panose="02110004020202020204"/>
                <a:ea typeface="+mn-ea"/>
                <a:cs typeface="+mn-cs"/>
              </a:rPr>
              <a:t>Outcome of the meeting</a:t>
            </a:r>
          </a:p>
          <a:p>
            <a:pPr marL="900113" marR="0" lvl="2" indent="-214313" algn="l" defTabSz="914400" rtl="0" eaLnBrk="1" fontAlgn="auto" latinLnBrk="0" hangingPunct="1">
              <a:lnSpc>
                <a:spcPct val="150000"/>
              </a:lnSpc>
              <a:spcBef>
                <a:spcPts val="0"/>
              </a:spcBef>
              <a:spcAft>
                <a:spcPts val="0"/>
              </a:spcAft>
              <a:buClr>
                <a:srgbClr val="012169"/>
              </a:buClr>
              <a:buSzPct val="110000"/>
              <a:buFont typeface="Arial" panose="020B0604020202020204" pitchFamily="34" charset="0"/>
              <a:buChar char="•"/>
              <a:tabLst/>
              <a:defRPr/>
            </a:pPr>
            <a:r>
              <a:rPr kumimoji="0" lang="en-US" b="0" i="0" u="none" strike="noStrike" kern="0" cap="none" spc="0" normalizeH="0" baseline="0" noProof="0">
                <a:ln>
                  <a:noFill/>
                </a:ln>
                <a:solidFill>
                  <a:srgbClr val="FFFFFF"/>
                </a:solidFill>
                <a:effectLst/>
                <a:uLnTx/>
                <a:uFillTx/>
                <a:latin typeface="Aptos" panose="02110004020202020204"/>
                <a:ea typeface="+mn-ea"/>
                <a:cs typeface="+mn-cs"/>
              </a:rPr>
              <a:t>Sequence of topics</a:t>
            </a:r>
          </a:p>
          <a:p>
            <a:pPr marL="900113" marR="0" lvl="2" indent="-214313" algn="l" defTabSz="914400" rtl="0" eaLnBrk="1" fontAlgn="auto" latinLnBrk="0" hangingPunct="1">
              <a:lnSpc>
                <a:spcPct val="150000"/>
              </a:lnSpc>
              <a:spcBef>
                <a:spcPts val="0"/>
              </a:spcBef>
              <a:spcAft>
                <a:spcPts val="0"/>
              </a:spcAft>
              <a:buClr>
                <a:srgbClr val="012169"/>
              </a:buClr>
              <a:buSzPct val="110000"/>
              <a:buFont typeface="Arial" panose="020B0604020202020204" pitchFamily="34" charset="0"/>
              <a:buChar char="•"/>
              <a:tabLst/>
              <a:defRPr/>
            </a:pPr>
            <a:r>
              <a:rPr kumimoji="0" lang="en-US" b="0" i="0" u="none" strike="noStrike" kern="0" cap="none" spc="0" normalizeH="0" baseline="0" noProof="0">
                <a:ln>
                  <a:noFill/>
                </a:ln>
                <a:solidFill>
                  <a:srgbClr val="FFFFFF"/>
                </a:solidFill>
                <a:effectLst/>
                <a:uLnTx/>
                <a:uFillTx/>
                <a:latin typeface="Aptos" panose="02110004020202020204"/>
                <a:ea typeface="+mn-ea"/>
                <a:cs typeface="+mn-cs"/>
              </a:rPr>
              <a:t>Prioritized issues</a:t>
            </a:r>
          </a:p>
          <a:p>
            <a:pPr marL="0" indent="0">
              <a:buNone/>
            </a:pPr>
            <a:endParaRPr lang="en-US"/>
          </a:p>
        </p:txBody>
      </p:sp>
    </p:spTree>
    <p:extLst>
      <p:ext uri="{BB962C8B-B14F-4D97-AF65-F5344CB8AC3E}">
        <p14:creationId xmlns:p14="http://schemas.microsoft.com/office/powerpoint/2010/main" val="221072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88356-BA1C-AFC2-CEE2-05151C1B68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F16FF5-73FE-6025-55A4-87AE38B9F46E}"/>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Basic Tool for IEP Meetings: </a:t>
            </a:r>
            <a:b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b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Parking Lot</a:t>
            </a:r>
            <a:endParaRPr lang="en-US"/>
          </a:p>
        </p:txBody>
      </p:sp>
      <p:sp>
        <p:nvSpPr>
          <p:cNvPr id="7" name="Content Placeholder 6">
            <a:extLst>
              <a:ext uri="{FF2B5EF4-FFF2-40B4-BE49-F238E27FC236}">
                <a16:creationId xmlns:a16="http://schemas.microsoft.com/office/drawing/2014/main" id="{87C047D5-C50C-A0DD-21FE-A33834E482F9}"/>
              </a:ext>
            </a:extLst>
          </p:cNvPr>
          <p:cNvSpPr>
            <a:spLocks noGrp="1"/>
          </p:cNvSpPr>
          <p:nvPr>
            <p:ph sz="half" idx="2"/>
          </p:nvPr>
        </p:nvSpPr>
        <p:spPr>
          <a:xfrm>
            <a:off x="2193687" y="2179320"/>
            <a:ext cx="5243433" cy="4450080"/>
          </a:xfrm>
        </p:spPr>
        <p:txBody>
          <a:bodyPr>
            <a:no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Roboto" panose="02000000000000000000" pitchFamily="2" charset="0"/>
                <a:cs typeface="+mn-cs"/>
              </a:rPr>
              <a:t>A list of issues to be addressed at a later time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Roboto" panose="02000000000000000000" pitchFamily="2" charset="0"/>
                <a:cs typeface="+mn-cs"/>
              </a:rPr>
              <a:t>Topics outside of the IEP process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Roboto" panose="02000000000000000000" pitchFamily="2" charset="0"/>
                <a:cs typeface="+mn-cs"/>
              </a:rPr>
              <a:t>Validates the concern was heard and will be addressed later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Roboto" panose="02000000000000000000" pitchFamily="2" charset="0"/>
                <a:cs typeface="+mn-cs"/>
              </a:rPr>
              <a:t>Allows team to focus on the meeting purpose</a:t>
            </a:r>
          </a:p>
          <a:p>
            <a:pPr marL="0" indent="0">
              <a:lnSpc>
                <a:spcPct val="120000"/>
              </a:lnSpc>
              <a:spcBef>
                <a:spcPts val="0"/>
              </a:spcBef>
              <a:buNone/>
            </a:pPr>
            <a:endParaRPr lang="en-US" sz="2200"/>
          </a:p>
        </p:txBody>
      </p:sp>
      <p:pic>
        <p:nvPicPr>
          <p:cNvPr id="4" name="Content Placeholder 3" descr="Picture of a sample parking lot&#10;">
            <a:extLst>
              <a:ext uri="{FF2B5EF4-FFF2-40B4-BE49-F238E27FC236}">
                <a16:creationId xmlns:a16="http://schemas.microsoft.com/office/drawing/2014/main" id="{DA469C4A-3646-7EF3-4C02-DC5BE89E4FC1}"/>
              </a:ext>
            </a:extLst>
          </p:cNvPr>
          <p:cNvPicPr>
            <a:picLocks noGrp="1" noChangeAspect="1"/>
          </p:cNvPicPr>
          <p:nvPr>
            <p:ph sz="quarter" idx="4"/>
          </p:nvPr>
        </p:nvPicPr>
        <p:blipFill>
          <a:blip r:embed="rId2"/>
          <a:stretch>
            <a:fillRect/>
          </a:stretch>
        </p:blipFill>
        <p:spPr>
          <a:xfrm>
            <a:off x="8407452" y="2499360"/>
            <a:ext cx="2772941" cy="2976548"/>
          </a:xfrm>
          <a:prstGeom prst="rect">
            <a:avLst/>
          </a:prstGeom>
        </p:spPr>
      </p:pic>
    </p:spTree>
    <p:extLst>
      <p:ext uri="{BB962C8B-B14F-4D97-AF65-F5344CB8AC3E}">
        <p14:creationId xmlns:p14="http://schemas.microsoft.com/office/powerpoint/2010/main" val="419954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3D01A-BCD4-DE84-34D7-2052FFFE3C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9B6A5E-151E-245E-DBB0-8A16DF4D6F9D}"/>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Basic Tool for IEP Meetings: </a:t>
            </a:r>
            <a:b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b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Action Plan</a:t>
            </a:r>
            <a:endParaRPr lang="en-US"/>
          </a:p>
        </p:txBody>
      </p:sp>
      <p:sp>
        <p:nvSpPr>
          <p:cNvPr id="7" name="Content Placeholder 6">
            <a:extLst>
              <a:ext uri="{FF2B5EF4-FFF2-40B4-BE49-F238E27FC236}">
                <a16:creationId xmlns:a16="http://schemas.microsoft.com/office/drawing/2014/main" id="{E76616CF-2FE4-F8BD-9748-EF64EB1EE1CC}"/>
              </a:ext>
            </a:extLst>
          </p:cNvPr>
          <p:cNvSpPr>
            <a:spLocks noGrp="1"/>
          </p:cNvSpPr>
          <p:nvPr>
            <p:ph sz="half" idx="2"/>
          </p:nvPr>
        </p:nvSpPr>
        <p:spPr>
          <a:xfrm>
            <a:off x="2193687" y="2240280"/>
            <a:ext cx="4770993" cy="4389120"/>
          </a:xfrm>
        </p:spPr>
        <p:txBody>
          <a:bodyPr>
            <a:no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ea typeface="Roboto" panose="02000000000000000000" pitchFamily="2" charset="0"/>
                <a:cs typeface="+mn-cs"/>
              </a:rPr>
              <a:t>A list of action items that need to be completed as agreed upon in the meeting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ea typeface="Roboto" panose="02000000000000000000" pitchFamily="2" charset="0"/>
                <a:cs typeface="+mn-cs"/>
              </a:rPr>
              <a:t>Items that support the student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ea typeface="Roboto" panose="02000000000000000000" pitchFamily="2" charset="0"/>
                <a:cs typeface="+mn-cs"/>
              </a:rPr>
              <a:t>Clearly defined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ea typeface="Roboto" panose="02000000000000000000" pitchFamily="2" charset="0"/>
                <a:cs typeface="+mn-cs"/>
              </a:rPr>
              <a:t> Accountability</a:t>
            </a:r>
          </a:p>
          <a:p>
            <a:pPr marL="0" indent="0">
              <a:lnSpc>
                <a:spcPct val="120000"/>
              </a:lnSpc>
              <a:spcBef>
                <a:spcPts val="0"/>
              </a:spcBef>
              <a:buNone/>
            </a:pPr>
            <a:endParaRPr lang="en-US" sz="2200"/>
          </a:p>
        </p:txBody>
      </p:sp>
      <p:pic>
        <p:nvPicPr>
          <p:cNvPr id="2" name="Picture 1">
            <a:extLst>
              <a:ext uri="{FF2B5EF4-FFF2-40B4-BE49-F238E27FC236}">
                <a16:creationId xmlns:a16="http://schemas.microsoft.com/office/drawing/2014/main" id="{9C261514-4374-A465-623C-726D46517E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99108" y="3243164"/>
            <a:ext cx="4667074" cy="2146962"/>
          </a:xfrm>
          <a:prstGeom prst="rect">
            <a:avLst/>
          </a:prstGeom>
        </p:spPr>
      </p:pic>
    </p:spTree>
    <p:extLst>
      <p:ext uri="{BB962C8B-B14F-4D97-AF65-F5344CB8AC3E}">
        <p14:creationId xmlns:p14="http://schemas.microsoft.com/office/powerpoint/2010/main" val="203215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3014D-029A-6429-69D5-9780158EC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C5041-BD85-0A6A-05F4-5E15019E6404}"/>
              </a:ext>
            </a:extLst>
          </p:cNvPr>
          <p:cNvSpPr>
            <a:spLocks noGrp="1"/>
          </p:cNvSpPr>
          <p:nvPr>
            <p:ph type="title"/>
          </p:nvPr>
        </p:nvSpPr>
        <p:spPr/>
        <p:txBody>
          <a:bodyPr>
            <a:normAutofit/>
          </a:bodyPr>
          <a:lstStyle/>
          <a:p>
            <a:pPr algn="ctr"/>
            <a:r>
              <a:rPr lang="en-US"/>
              <a:t>Conflict</a:t>
            </a:r>
          </a:p>
        </p:txBody>
      </p:sp>
      <p:sp>
        <p:nvSpPr>
          <p:cNvPr id="4" name="Content Placeholder 3">
            <a:extLst>
              <a:ext uri="{FF2B5EF4-FFF2-40B4-BE49-F238E27FC236}">
                <a16:creationId xmlns:a16="http://schemas.microsoft.com/office/drawing/2014/main" id="{937A1E31-B2D3-63AA-A708-F2941E97EC7F}"/>
              </a:ext>
            </a:extLst>
          </p:cNvPr>
          <p:cNvSpPr>
            <a:spLocks noGrp="1"/>
          </p:cNvSpPr>
          <p:nvPr>
            <p:ph idx="1"/>
          </p:nvPr>
        </p:nvSpPr>
        <p:spPr>
          <a:xfrm>
            <a:off x="2162174" y="1371600"/>
            <a:ext cx="9423367" cy="5253754"/>
          </a:xfrm>
        </p:spPr>
        <p:txBody>
          <a:bodyP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a:ln>
                  <a:noFill/>
                </a:ln>
                <a:effectLst/>
                <a:uLnTx/>
                <a:uFillTx/>
                <a:ea typeface="+mn-ea"/>
                <a:cs typeface="Arial" panose="020B0604020202020204" pitchFamily="34" charset="0"/>
              </a:rPr>
              <a:t>Conflict is neither positive or negative.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a:ln>
                  <a:noFill/>
                </a:ln>
                <a:effectLst/>
                <a:uLnTx/>
                <a:uFillTx/>
                <a:ea typeface="+mn-ea"/>
                <a:cs typeface="Arial" panose="020B0604020202020204" pitchFamily="34" charset="0"/>
              </a:rPr>
              <a:t>Conflict occurs when needs, values, or goals are not in alignment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a:ln>
                <a:noFill/>
              </a:ln>
              <a:effectLst/>
              <a:uLnTx/>
              <a:uFillTx/>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a:ln>
                <a:noFill/>
              </a:ln>
              <a:effectLst/>
              <a:uLnTx/>
              <a:uFillTx/>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a:ln>
                  <a:noFill/>
                </a:ln>
                <a:effectLst/>
                <a:uLnTx/>
                <a:uFillTx/>
                <a:ea typeface="+mn-ea"/>
                <a:cs typeface="Arial" panose="020B0604020202020204" pitchFamily="34" charset="0"/>
              </a:rPr>
              <a:t>Possible Ways to Handle Conflict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Arial" panose="020B0604020202020204" pitchFamily="34" charset="0"/>
              </a:rPr>
              <a:t>Empathize</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mn-cs"/>
              </a:rPr>
              <a:t>Listen and focus on the speaker's perspective</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mn-cs"/>
              </a:rPr>
              <a:t>Check for understanding by paraphrasing or restating what is being said in a neutral language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Arial" panose="020B0604020202020204" pitchFamily="34" charset="0"/>
              </a:rPr>
              <a:t>Ask for options/Encourage participation through open ended questioning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Arial" panose="020B0604020202020204" pitchFamily="34" charset="0"/>
              </a:rPr>
              <a:t>Reframing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mn-cs"/>
              </a:rPr>
              <a:t>Changes the tone of conversation</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mn-cs"/>
              </a:rPr>
              <a:t>Focuses on the core needs/One need at a time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Arial" panose="020B0604020202020204" pitchFamily="34" charset="0"/>
              </a:rPr>
              <a:t>Discover Underlying Root Causes</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a:ln>
                  <a:noFill/>
                </a:ln>
                <a:effectLst/>
                <a:uLnTx/>
                <a:uFillTx/>
                <a:ea typeface="+mn-ea"/>
                <a:cs typeface="Arial" panose="020B0604020202020204" pitchFamily="34" charset="0"/>
              </a:rPr>
              <a:t>Take a learning stance not a telling stance: Be Curious, Not Furious</a:t>
            </a:r>
          </a:p>
          <a:p>
            <a:endParaRPr lang="en-US"/>
          </a:p>
        </p:txBody>
      </p:sp>
    </p:spTree>
    <p:extLst>
      <p:ext uri="{BB962C8B-B14F-4D97-AF65-F5344CB8AC3E}">
        <p14:creationId xmlns:p14="http://schemas.microsoft.com/office/powerpoint/2010/main" val="160900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EEDB-1509-D72E-E951-0C0D4C871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DED7B-C8EC-3CD5-5273-8CB2F39A55C9}"/>
              </a:ext>
            </a:extLst>
          </p:cNvPr>
          <p:cNvSpPr>
            <a:spLocks noGrp="1"/>
          </p:cNvSpPr>
          <p:nvPr>
            <p:ph type="title"/>
          </p:nvPr>
        </p:nvSpPr>
        <p:spPr/>
        <p:txBody>
          <a:bodyPr>
            <a:normAutofit/>
          </a:bodyPr>
          <a:lstStyle/>
          <a:p>
            <a:pPr algn="ctr"/>
            <a:r>
              <a:rPr lang="en-US"/>
              <a:t>Closing the Meeting</a:t>
            </a:r>
          </a:p>
        </p:txBody>
      </p:sp>
      <p:sp>
        <p:nvSpPr>
          <p:cNvPr id="4" name="Content Placeholder 3">
            <a:extLst>
              <a:ext uri="{FF2B5EF4-FFF2-40B4-BE49-F238E27FC236}">
                <a16:creationId xmlns:a16="http://schemas.microsoft.com/office/drawing/2014/main" id="{A2329841-9245-9AFA-0E10-2FC72F3F2337}"/>
              </a:ext>
            </a:extLst>
          </p:cNvPr>
          <p:cNvSpPr>
            <a:spLocks noGrp="1"/>
          </p:cNvSpPr>
          <p:nvPr>
            <p:ph idx="1"/>
          </p:nvPr>
        </p:nvSpPr>
        <p:spPr>
          <a:xfrm>
            <a:off x="2162174" y="1558210"/>
            <a:ext cx="9423367" cy="506714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ea typeface="+mn-ea"/>
                <a:cs typeface="+mn-cs"/>
              </a:rPr>
              <a:t>Questions to Consider:</a:t>
            </a:r>
          </a:p>
          <a:p>
            <a:pPr>
              <a:lnSpc>
                <a:spcPct val="100000"/>
              </a:lnSpc>
              <a:spcBef>
                <a:spcPts val="0"/>
              </a:spcBef>
              <a:defRPr/>
            </a:pPr>
            <a:r>
              <a:rPr kumimoji="0" lang="en-US" sz="2400" b="0" i="0" u="none" strike="noStrike" kern="1200" cap="none" spc="0" normalizeH="0" baseline="0" noProof="0">
                <a:ln>
                  <a:noFill/>
                </a:ln>
                <a:effectLst/>
                <a:uLnTx/>
                <a:uFillTx/>
                <a:ea typeface="+mn-ea"/>
                <a:cs typeface="+mn-cs"/>
              </a:rPr>
              <a:t>Was a consensus reached?</a:t>
            </a:r>
          </a:p>
          <a:p>
            <a:pPr>
              <a:lnSpc>
                <a:spcPct val="100000"/>
              </a:lnSpc>
              <a:spcBef>
                <a:spcPts val="0"/>
              </a:spcBef>
              <a:defRPr/>
            </a:pPr>
            <a:r>
              <a:rPr lang="en-US" sz="2400" b="0"/>
              <a:t>Were key concepts reviewed?</a:t>
            </a:r>
            <a:endParaRPr kumimoji="0" lang="en-US" sz="2400" b="0" i="0" u="none" strike="noStrike" kern="1200" cap="none" spc="0" normalizeH="0" baseline="0" noProof="0">
              <a:ln>
                <a:noFill/>
              </a:ln>
              <a:effectLst/>
              <a:uLnTx/>
              <a:uFillTx/>
              <a:ea typeface="+mn-ea"/>
              <a:cs typeface="+mn-cs"/>
            </a:endParaRPr>
          </a:p>
          <a:p>
            <a:pPr>
              <a:lnSpc>
                <a:spcPct val="100000"/>
              </a:lnSpc>
              <a:spcBef>
                <a:spcPts val="0"/>
              </a:spcBef>
              <a:defRPr/>
            </a:pPr>
            <a:r>
              <a:rPr lang="en-US" sz="2400" b="0"/>
              <a:t>Did you thank the team?</a:t>
            </a:r>
            <a:endParaRPr kumimoji="0" lang="en-US" sz="2400" b="0" i="0" u="none" strike="noStrike" kern="1200" cap="none" spc="0" normalizeH="0" baseline="0" noProof="0">
              <a:ln>
                <a:noFill/>
              </a:ln>
              <a:effectLst/>
              <a:uLnTx/>
              <a:uFillTx/>
              <a:ea typeface="+mn-ea"/>
              <a:cs typeface="+mn-cs"/>
            </a:endParaRPr>
          </a:p>
          <a:p>
            <a:pPr>
              <a:lnSpc>
                <a:spcPct val="100000"/>
              </a:lnSpc>
              <a:spcBef>
                <a:spcPts val="0"/>
              </a:spcBef>
              <a:defRPr/>
            </a:pPr>
            <a:endParaRPr lang="en-US" sz="2400" b="0" noProof="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a:ln>
                  <a:noFill/>
                </a:ln>
                <a:effectLst/>
                <a:uLnTx/>
                <a:uFillTx/>
                <a:ea typeface="+mn-ea"/>
                <a:cs typeface="+mn-cs"/>
              </a:rPr>
              <a:t>F</a:t>
            </a:r>
            <a:r>
              <a:rPr lang="en-US" sz="2400" b="0"/>
              <a:t>ollow</a:t>
            </a:r>
            <a:r>
              <a:rPr kumimoji="0" lang="en-US" sz="2400" b="0" i="0" u="none" strike="noStrike" kern="1200" cap="none" spc="0" normalizeH="0" baseline="0" noProof="0">
                <a:ln>
                  <a:noFill/>
                </a:ln>
                <a:effectLst/>
                <a:uLnTx/>
                <a:uFillTx/>
                <a:ea typeface="+mn-ea"/>
                <a:cs typeface="+mn-cs"/>
              </a:rPr>
              <a:t> Up </a:t>
            </a:r>
            <a:r>
              <a:rPr lang="en-US" sz="2400" b="0"/>
              <a:t>O</a:t>
            </a:r>
            <a:r>
              <a:rPr kumimoji="0" lang="en-US" sz="2400" b="0" i="0" u="none" strike="noStrike" kern="1200" cap="none" spc="0" normalizeH="0" baseline="0" noProof="0">
                <a:ln>
                  <a:noFill/>
                </a:ln>
                <a:effectLst/>
                <a:uLnTx/>
                <a:uFillTx/>
                <a:ea typeface="+mn-ea"/>
                <a:cs typeface="+mn-cs"/>
              </a:rPr>
              <a:t>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mn-ea"/>
                <a:cs typeface="+mn-cs"/>
              </a:rPr>
              <a:t>The 'mood' of the meeting; who needs to be contacted?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mn-ea"/>
                <a:cs typeface="+mn-cs"/>
              </a:rPr>
              <a:t>The roles and responsibilities; are they clearly defined and understood?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mn-ea"/>
                <a:cs typeface="+mn-cs"/>
              </a:rPr>
              <a:t>The IEP is a legal document; are we implementing it as written?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p>
          <a:p>
            <a:pPr marL="0" marR="0" lvl="0" indent="0" algn="l" defTabSz="914400" rtl="0" eaLnBrk="1" fontAlgn="auto" latinLnBrk="0" hangingPunct="1">
              <a:lnSpc>
                <a:spcPct val="100000"/>
              </a:lnSpc>
              <a:spcBef>
                <a:spcPts val="0"/>
              </a:spcBef>
              <a:spcAft>
                <a:spcPts val="0"/>
              </a:spcAft>
              <a:buClrTx/>
              <a:buSzTx/>
              <a:buNone/>
              <a:tabLst/>
              <a:defRPr/>
            </a:pPr>
            <a:r>
              <a:rPr kumimoji="0" lang="en-US" sz="2400" b="0" i="0" u="none" strike="noStrike" kern="1200" cap="none" spc="0" normalizeH="0" baseline="0" noProof="0">
                <a:ln>
                  <a:noFill/>
                </a:ln>
                <a:effectLst/>
                <a:uLnTx/>
                <a:uFillTx/>
                <a:ea typeface="+mn-ea"/>
                <a:cs typeface="+mn-cs"/>
              </a:rPr>
              <a:t>Continue to Communicate!</a:t>
            </a:r>
          </a:p>
          <a:p>
            <a:endParaRPr lang="en-US"/>
          </a:p>
        </p:txBody>
      </p:sp>
    </p:spTree>
    <p:extLst>
      <p:ext uri="{BB962C8B-B14F-4D97-AF65-F5344CB8AC3E}">
        <p14:creationId xmlns:p14="http://schemas.microsoft.com/office/powerpoint/2010/main" val="359581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A29C1D-7A71-7FD6-E8CA-B3C94BC6197A}"/>
              </a:ext>
            </a:extLst>
          </p:cNvPr>
          <p:cNvSpPr>
            <a:spLocks noGrp="1"/>
          </p:cNvSpPr>
          <p:nvPr>
            <p:ph type="title"/>
          </p:nvPr>
        </p:nvSpPr>
        <p:spPr>
          <a:xfrm>
            <a:off x="2129272" y="0"/>
            <a:ext cx="9550537" cy="1325563"/>
          </a:xfrm>
        </p:spPr>
        <p:txBody>
          <a:bodyPr/>
          <a:lstStyle/>
          <a:p>
            <a:pPr algn="ctr"/>
            <a:r>
              <a:rPr lang="en-US"/>
              <a:t>Training Agenda</a:t>
            </a:r>
          </a:p>
        </p:txBody>
      </p:sp>
      <p:sp>
        <p:nvSpPr>
          <p:cNvPr id="5" name="Content Placeholder 4">
            <a:extLst>
              <a:ext uri="{FF2B5EF4-FFF2-40B4-BE49-F238E27FC236}">
                <a16:creationId xmlns:a16="http://schemas.microsoft.com/office/drawing/2014/main" id="{16A3EA45-684E-FDB0-7C86-1C7AECD2C5CC}"/>
              </a:ext>
            </a:extLst>
          </p:cNvPr>
          <p:cNvSpPr>
            <a:spLocks noGrp="1"/>
          </p:cNvSpPr>
          <p:nvPr>
            <p:ph sz="half" idx="1"/>
          </p:nvPr>
        </p:nvSpPr>
        <p:spPr>
          <a:xfrm>
            <a:off x="2129273" y="1264920"/>
            <a:ext cx="4408688" cy="5410748"/>
          </a:xfrm>
        </p:spPr>
        <p:txBody>
          <a:bodyPr vert="horz" lIns="91440" tIns="45720" rIns="91440" bIns="45720" rtlCol="0" anchor="t">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i="0" u="none" strike="noStrike" kern="1200" cap="none" spc="0" normalizeH="0" baseline="0" noProof="0" dirty="0">
                <a:ln>
                  <a:noFill/>
                </a:ln>
                <a:effectLst/>
                <a:uLnTx/>
                <a:uFillTx/>
                <a:ea typeface="+mn-ea"/>
                <a:cs typeface="+mn-cs"/>
              </a:rPr>
              <a:t>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i="0" u="none" strike="noStrike" kern="1200" cap="none" spc="0" normalizeH="0" baseline="0" noProof="0" dirty="0">
                <a:ln>
                  <a:noFill/>
                </a:ln>
                <a:effectLst/>
                <a:uLnTx/>
                <a:uFillTx/>
                <a:ea typeface="+mn-ea"/>
                <a:cs typeface="+mn-cs"/>
              </a:rPr>
              <a:t> </a:t>
            </a:r>
            <a:endParaRPr lang="en-US" sz="960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600" i="0" u="none" strike="noStrike" kern="1200" cap="none" spc="0" normalizeH="0" baseline="0" noProof="0" dirty="0">
                <a:ln>
                  <a:noFill/>
                </a:ln>
                <a:effectLst/>
                <a:uLnTx/>
                <a:uFillTx/>
                <a:ea typeface="+mn-ea"/>
                <a:cs typeface="+mn-cs"/>
              </a:rPr>
              <a:t>Purpose</a:t>
            </a:r>
            <a:endParaRPr lang="en-US" sz="9600" i="0" u="none" strike="noStrike" kern="1200" cap="none" spc="0" normalizeH="0" baseline="0" noProof="0" dirty="0">
              <a:ln>
                <a:noFill/>
              </a:ln>
              <a:effectLst/>
              <a:uLnTx/>
              <a:uFillTx/>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Create a FIEP culture where schools and families collaborate to support student success</a:t>
            </a:r>
            <a:endParaRPr lang="en-US" sz="96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600" i="0" u="none" strike="noStrike" kern="1200" cap="none" spc="0" normalizeH="0" baseline="0" noProof="0" dirty="0">
                <a:ln>
                  <a:noFill/>
                </a:ln>
                <a:effectLst/>
                <a:uLnTx/>
                <a:uFillTx/>
                <a:ea typeface="+mn-ea"/>
                <a:cs typeface="+mn-cs"/>
              </a:rPr>
              <a:t>Outcomes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Aptos" panose="020B0004020202020204" pitchFamily="34" charset="0"/>
                <a:cs typeface="Aptos" panose="020B0004020202020204" pitchFamily="34" charset="0"/>
              </a:rPr>
              <a:t>Offer tools to help to create a FIEP culture where schools and families collaborate to support student success </a:t>
            </a:r>
            <a:endParaRPr lang="en-US" sz="9600" b="0" i="0" u="none" strike="noStrike" kern="1200" cap="none" spc="0" normalizeH="0" baseline="0" noProof="0" dirty="0">
              <a:ln>
                <a:noFill/>
              </a:ln>
              <a:effectLst/>
              <a:uLnTx/>
              <a:uFillTx/>
              <a:ea typeface="Aptos" panose="020B0004020202020204" pitchFamily="34"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Aptos" panose="020B0004020202020204" pitchFamily="34" charset="0"/>
                <a:cs typeface="Aptos" panose="020B0004020202020204" pitchFamily="34" charset="0"/>
              </a:rPr>
              <a:t>Provide a variety of strategies to strengthen the partnership with families</a:t>
            </a:r>
            <a:endParaRPr lang="en-US" sz="9600" b="0" i="0" u="none" strike="noStrike" kern="1200" cap="none" spc="0" normalizeH="0" baseline="0" noProof="0" dirty="0">
              <a:ln>
                <a:noFill/>
              </a:ln>
              <a:effectLst/>
              <a:uLnTx/>
              <a:uFillTx/>
              <a:ea typeface="Aptos" panose="020B0004020202020204" pitchFamily="34" charset="0"/>
              <a:cs typeface="Aptos" panose="020B0004020202020204" pitchFamily="34" charset="0"/>
            </a:endParaRPr>
          </a:p>
          <a:p>
            <a:endParaRPr lang="en-US"/>
          </a:p>
        </p:txBody>
      </p:sp>
      <p:sp>
        <p:nvSpPr>
          <p:cNvPr id="6" name="Content Placeholder 5">
            <a:extLst>
              <a:ext uri="{FF2B5EF4-FFF2-40B4-BE49-F238E27FC236}">
                <a16:creationId xmlns:a16="http://schemas.microsoft.com/office/drawing/2014/main" id="{004E86C5-5DD0-CAF8-5239-59BF5F7F7D28}"/>
              </a:ext>
            </a:extLst>
          </p:cNvPr>
          <p:cNvSpPr>
            <a:spLocks noGrp="1"/>
          </p:cNvSpPr>
          <p:nvPr>
            <p:ph sz="half" idx="2"/>
          </p:nvPr>
        </p:nvSpPr>
        <p:spPr>
          <a:xfrm>
            <a:off x="6735304" y="1264920"/>
            <a:ext cx="4944506" cy="5410748"/>
          </a:xfrm>
        </p:spPr>
        <p:txBody>
          <a:bodyPr vert="horz" lIns="91440" tIns="45720" rIns="91440" bIns="45720" rtlCol="0" anchor="t">
            <a:normAutofit fontScale="25000" lnSpcReduction="20000"/>
          </a:bodyPr>
          <a:lstStyle/>
          <a:p>
            <a:pPr marL="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9600" i="0" u="none" strike="noStrike" kern="1200" cap="none" spc="0" normalizeH="0" baseline="0" noProof="0" dirty="0">
                <a:ln>
                  <a:noFill/>
                </a:ln>
                <a:effectLst/>
                <a:uLnTx/>
                <a:uFillTx/>
                <a:ea typeface="+mn-ea"/>
                <a:cs typeface="+mn-cs"/>
              </a:rPr>
              <a:t>Group Norms</a:t>
            </a: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Communicate clearly and listen carefully</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Share your views and respect the views of others</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Ask and welcome questions for clarification</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Silence cell phones</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Honor time limits and stay on task</a:t>
            </a:r>
            <a:endParaRPr lang="en-US" sz="9600" b="0" i="0" u="none" strike="noStrike" kern="1200" cap="none" spc="0" normalizeH="0" baseline="0" noProof="0" dirty="0">
              <a:ln>
                <a:noFill/>
              </a:ln>
              <a:effectLst/>
              <a:uLnTx/>
              <a:uFillTx/>
            </a:endParaRPr>
          </a:p>
          <a:p>
            <a:pPr marL="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9600" i="0" u="none" strike="noStrike" kern="1200" cap="none" spc="0" normalizeH="0" baseline="0" noProof="0" dirty="0">
                <a:ln>
                  <a:noFill/>
                </a:ln>
                <a:effectLst/>
                <a:uLnTx/>
                <a:uFillTx/>
                <a:ea typeface="+mn-ea"/>
                <a:cs typeface="+mn-cs"/>
              </a:rPr>
              <a:t>IEP Facilitation</a:t>
            </a:r>
            <a:endParaRPr lang="en-US" sz="960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Benefits</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Build a Partnership</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600" b="0" dirty="0"/>
              <a:t>Tools</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Communication Techniques</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600" b="0" dirty="0"/>
              <a:t>Closing</a:t>
            </a:r>
            <a:endParaRPr lang="en-US" sz="9600" b="0" i="0" u="none" strike="noStrike" kern="1200" cap="none" spc="0" normalizeH="0" baseline="0" noProof="0" dirty="0">
              <a:ln>
                <a:noFill/>
              </a:ln>
              <a:effectLst/>
              <a:uLnTx/>
              <a:uFillTx/>
            </a:endParaRPr>
          </a:p>
          <a:p>
            <a:pPr marL="285750" marR="0" lvl="0" indent="-274320" algn="l" defTabSz="109728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9600" b="0" i="0" u="none" strike="noStrike" kern="1200" cap="none" spc="0" normalizeH="0" baseline="0" noProof="0" dirty="0">
                <a:ln>
                  <a:noFill/>
                </a:ln>
                <a:effectLst/>
                <a:uLnTx/>
                <a:uFillTx/>
                <a:ea typeface="+mn-ea"/>
                <a:cs typeface="+mn-cs"/>
              </a:rPr>
              <a:t>Options</a:t>
            </a:r>
            <a:endParaRPr lang="en-US" sz="9600" b="0" i="0" u="none" strike="noStrike" kern="1200" cap="none" spc="0" normalizeH="0" baseline="0" noProof="0" dirty="0">
              <a:ln>
                <a:noFill/>
              </a:ln>
              <a:effectLst/>
              <a:uLnTx/>
              <a:uFillTx/>
            </a:endParaRPr>
          </a:p>
          <a:p>
            <a:pPr marL="0" marR="0" lvl="0" indent="-274320" algn="l" defTabSz="1097280" rtl="0" eaLnBrk="1" fontAlgn="auto" latinLnBrk="0" hangingPunct="1">
              <a:lnSpc>
                <a:spcPct val="100000"/>
              </a:lnSpc>
              <a:spcBef>
                <a:spcPts val="0"/>
              </a:spcBef>
              <a:spcAft>
                <a:spcPts val="300"/>
              </a:spcAft>
              <a:buClrTx/>
              <a:buSzTx/>
              <a:buFontTx/>
              <a:buNone/>
              <a:tabLst/>
              <a:defRPr/>
            </a:pPr>
            <a:endParaRPr kumimoji="0" lang="en-US" sz="8800" b="0" i="0" u="none" strike="noStrike" kern="1200" cap="none" spc="0" normalizeH="0" baseline="0" noProof="0">
              <a:ln>
                <a:noFill/>
              </a:ln>
              <a:effectLst/>
              <a:uLnTx/>
              <a:uFillTx/>
              <a:ea typeface="+mn-ea"/>
              <a:cs typeface="+mn-cs"/>
            </a:endParaRPr>
          </a:p>
          <a:p>
            <a:endParaRPr lang="en-US"/>
          </a:p>
        </p:txBody>
      </p:sp>
    </p:spTree>
    <p:extLst>
      <p:ext uri="{BB962C8B-B14F-4D97-AF65-F5344CB8AC3E}">
        <p14:creationId xmlns:p14="http://schemas.microsoft.com/office/powerpoint/2010/main" val="3714869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BCA8A-8231-4E96-48BD-E9173D1F9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09586-EDDC-BB57-C374-A72AA4FD74AF}"/>
              </a:ext>
            </a:extLst>
          </p:cNvPr>
          <p:cNvSpPr>
            <a:spLocks noGrp="1"/>
          </p:cNvSpPr>
          <p:nvPr>
            <p:ph type="title"/>
          </p:nvPr>
        </p:nvSpPr>
        <p:spPr/>
        <p:txBody>
          <a:bodyPr>
            <a:normAutofit/>
          </a:bodyPr>
          <a:lstStyle/>
          <a:p>
            <a:pPr algn="ctr"/>
            <a:r>
              <a:rPr lang="en-US"/>
              <a:t>What Options Do PEAs and Parents Have If They Need Additional Support?</a:t>
            </a:r>
          </a:p>
        </p:txBody>
      </p:sp>
      <p:pic>
        <p:nvPicPr>
          <p:cNvPr id="3" name="Picture 2">
            <a:extLst>
              <a:ext uri="{FF2B5EF4-FFF2-40B4-BE49-F238E27FC236}">
                <a16:creationId xmlns:a16="http://schemas.microsoft.com/office/drawing/2014/main" id="{B24E5D92-8D35-7346-251D-71B2CF49B2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21261" y="1879598"/>
            <a:ext cx="2849259" cy="4020188"/>
          </a:xfrm>
          <a:prstGeom prst="rect">
            <a:avLst/>
          </a:prstGeom>
        </p:spPr>
      </p:pic>
    </p:spTree>
    <p:extLst>
      <p:ext uri="{BB962C8B-B14F-4D97-AF65-F5344CB8AC3E}">
        <p14:creationId xmlns:p14="http://schemas.microsoft.com/office/powerpoint/2010/main" val="341705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452E6-A02F-1522-4104-A9BBD6AE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1E886-AB43-4B1B-6965-992471FE7515}"/>
              </a:ext>
            </a:extLst>
          </p:cNvPr>
          <p:cNvSpPr>
            <a:spLocks noGrp="1"/>
          </p:cNvSpPr>
          <p:nvPr>
            <p:ph type="title"/>
          </p:nvPr>
        </p:nvSpPr>
        <p:spPr/>
        <p:txBody>
          <a:bodyPr>
            <a:normAutofit/>
          </a:bodyPr>
          <a:lstStyle/>
          <a:p>
            <a:pPr algn="ct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Arizona State-Coordinated FIEP Program</a:t>
            </a:r>
            <a:endParaRPr lang="en-US"/>
          </a:p>
        </p:txBody>
      </p:sp>
      <p:sp>
        <p:nvSpPr>
          <p:cNvPr id="4" name="Content Placeholder 3">
            <a:extLst>
              <a:ext uri="{FF2B5EF4-FFF2-40B4-BE49-F238E27FC236}">
                <a16:creationId xmlns:a16="http://schemas.microsoft.com/office/drawing/2014/main" id="{E2E21A56-09C6-9F8F-CB65-67FBD27E2CDB}"/>
              </a:ext>
            </a:extLst>
          </p:cNvPr>
          <p:cNvSpPr>
            <a:spLocks noGrp="1"/>
          </p:cNvSpPr>
          <p:nvPr>
            <p:ph idx="1"/>
          </p:nvPr>
        </p:nvSpPr>
        <p:spPr>
          <a:xfrm>
            <a:off x="2162174" y="1828800"/>
            <a:ext cx="9423367" cy="4796554"/>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ea typeface="+mn-ea"/>
                <a:cs typeface="+mn-cs"/>
              </a:rPr>
              <a:t>State-coordinated Facilitated IEP is a no cost early resolution option available to public school districts/charter schools and parents of children with disabilities to ensure that a student’s Individualized Education Program (IEP) is developed by a collaborative team in a structured meeting.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ea typeface="+mn-ea"/>
                <a:cs typeface="+mn-cs"/>
              </a:rPr>
              <a:t>Participation is voluntary, meaning both parties must agree to have a neutral facilitator who keeps the meeting focused on developing an IEP that is reasonably calculated to provide the student with a free appropriate public education (FAPE). The aim is to build capacity among educators and families to ensure that collaborative, student-focused IEP teams are equipped to make sound decisions in the development of IEPs.</a:t>
            </a:r>
          </a:p>
          <a:p>
            <a:endParaRPr lang="en-US"/>
          </a:p>
        </p:txBody>
      </p:sp>
    </p:spTree>
    <p:extLst>
      <p:ext uri="{BB962C8B-B14F-4D97-AF65-F5344CB8AC3E}">
        <p14:creationId xmlns:p14="http://schemas.microsoft.com/office/powerpoint/2010/main" val="225401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71A0-0B60-3029-761A-4142DBFF0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402E4-560A-6EA9-DC09-539E1B82BE1B}"/>
              </a:ext>
            </a:extLst>
          </p:cNvPr>
          <p:cNvSpPr>
            <a:spLocks noGrp="1"/>
          </p:cNvSpPr>
          <p:nvPr>
            <p:ph type="title"/>
          </p:nvPr>
        </p:nvSpPr>
        <p:spPr/>
        <p:txBody>
          <a:bodyPr>
            <a:normAutofit/>
          </a:bodyPr>
          <a:lstStyle/>
          <a:p>
            <a:pPr algn="ctr"/>
            <a:r>
              <a:rPr kumimoji="0" lang="en-US" sz="40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mn-lt"/>
                <a:ea typeface="+mn-ea"/>
                <a:cs typeface="+mn-cs"/>
              </a:rPr>
              <a:t>Negotiation: Us Versus the Problem</a:t>
            </a:r>
            <a:br>
              <a:rPr kumimoji="0" lang="en-US" sz="48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mn-lt"/>
                <a:ea typeface="+mn-ea"/>
                <a:cs typeface="+mn-cs"/>
              </a:rPr>
            </a:br>
            <a:r>
              <a:rPr kumimoji="0" lang="en-US" sz="28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mn-lt"/>
                <a:ea typeface="+mn-ea"/>
                <a:cs typeface="+mn-cs"/>
              </a:rPr>
              <a:t>Daniel Shapiro</a:t>
            </a:r>
            <a:endParaRPr lang="en-US">
              <a:latin typeface="+mn-lt"/>
            </a:endParaRPr>
          </a:p>
        </p:txBody>
      </p:sp>
      <p:sp>
        <p:nvSpPr>
          <p:cNvPr id="5" name="TextBox 4">
            <a:extLst>
              <a:ext uri="{FF2B5EF4-FFF2-40B4-BE49-F238E27FC236}">
                <a16:creationId xmlns:a16="http://schemas.microsoft.com/office/drawing/2014/main" id="{C8BFDE11-2EA7-C6C9-78B1-AA4BDEF6AEA8}"/>
              </a:ext>
            </a:extLst>
          </p:cNvPr>
          <p:cNvSpPr txBox="1"/>
          <p:nvPr/>
        </p:nvSpPr>
        <p:spPr>
          <a:xfrm>
            <a:off x="7589520" y="5913120"/>
            <a:ext cx="3368040" cy="3416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450"/>
              </a:spcAft>
              <a:buClrTx/>
              <a:buSzTx/>
              <a:buFontTx/>
              <a:buNone/>
              <a:tabLst/>
              <a:defRPr/>
            </a:pPr>
            <a:r>
              <a:rPr lang="en-US">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You Tube Video Negotiation </a:t>
            </a: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7" name="Content Placeholder 6" descr="Picture of Daniel Shapiro">
            <a:extLst>
              <a:ext uri="{FF2B5EF4-FFF2-40B4-BE49-F238E27FC236}">
                <a16:creationId xmlns:a16="http://schemas.microsoft.com/office/drawing/2014/main" id="{E779BE7F-EAC2-18FE-EB5B-1CC115FB96E8}"/>
              </a:ext>
            </a:extLst>
          </p:cNvPr>
          <p:cNvPicPr>
            <a:picLocks noGrp="1" noChangeAspect="1"/>
          </p:cNvPicPr>
          <p:nvPr>
            <p:ph idx="1"/>
          </p:nvPr>
        </p:nvPicPr>
        <p:blipFill>
          <a:blip r:embed="rId4"/>
          <a:stretch>
            <a:fillRect/>
          </a:stretch>
        </p:blipFill>
        <p:spPr>
          <a:xfrm>
            <a:off x="3752452" y="2496118"/>
            <a:ext cx="6242845" cy="3005588"/>
          </a:xfrm>
          <a:prstGeom prst="rect">
            <a:avLst/>
          </a:prstGeom>
        </p:spPr>
      </p:pic>
    </p:spTree>
    <p:extLst>
      <p:ext uri="{BB962C8B-B14F-4D97-AF65-F5344CB8AC3E}">
        <p14:creationId xmlns:p14="http://schemas.microsoft.com/office/powerpoint/2010/main" val="12356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EB3A-30BD-551A-51C4-94BC1E08C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A74D0-4380-15F5-323A-126A235BA957}"/>
              </a:ext>
            </a:extLst>
          </p:cNvPr>
          <p:cNvSpPr>
            <a:spLocks noGrp="1"/>
          </p:cNvSpPr>
          <p:nvPr>
            <p:ph type="title"/>
          </p:nvPr>
        </p:nvSpPr>
        <p:spPr/>
        <p:txBody>
          <a:bodyPr>
            <a:normAutofit/>
          </a:bodyPr>
          <a:lstStyle/>
          <a:p>
            <a:pPr algn="ct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QR Codes For Additional Information</a:t>
            </a:r>
            <a:endParaRPr lang="en-US"/>
          </a:p>
        </p:txBody>
      </p:sp>
      <p:pic>
        <p:nvPicPr>
          <p:cNvPr id="3" name="Picture 2" descr="Picture of a handout with QR codes for additional resources and information.">
            <a:extLst>
              <a:ext uri="{FF2B5EF4-FFF2-40B4-BE49-F238E27FC236}">
                <a16:creationId xmlns:a16="http://schemas.microsoft.com/office/drawing/2014/main" id="{B1BD55C2-7285-5CA1-449B-ACFBB9DC712C}"/>
              </a:ext>
            </a:extLst>
          </p:cNvPr>
          <p:cNvPicPr>
            <a:picLocks noChangeAspect="1"/>
          </p:cNvPicPr>
          <p:nvPr/>
        </p:nvPicPr>
        <p:blipFill>
          <a:blip r:embed="rId3"/>
          <a:stretch>
            <a:fillRect/>
          </a:stretch>
        </p:blipFill>
        <p:spPr>
          <a:xfrm>
            <a:off x="4004798" y="1365297"/>
            <a:ext cx="6316003" cy="4767485"/>
          </a:xfrm>
          <a:prstGeom prst="rect">
            <a:avLst/>
          </a:prstGeom>
        </p:spPr>
      </p:pic>
    </p:spTree>
    <p:extLst>
      <p:ext uri="{BB962C8B-B14F-4D97-AF65-F5344CB8AC3E}">
        <p14:creationId xmlns:p14="http://schemas.microsoft.com/office/powerpoint/2010/main" val="124324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FB1F-D6B9-7C22-AB03-068625DAA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144E8-EC25-32EC-E23D-B8789506FF01}"/>
              </a:ext>
            </a:extLst>
          </p:cNvPr>
          <p:cNvSpPr>
            <a:spLocks noGrp="1"/>
          </p:cNvSpPr>
          <p:nvPr>
            <p:ph type="title"/>
          </p:nvPr>
        </p:nvSpPr>
        <p:spPr/>
        <p:txBody>
          <a:bodyPr>
            <a:normAutofit/>
          </a:bodyPr>
          <a:lstStyle/>
          <a:p>
            <a:pPr algn="ct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Questions?</a:t>
            </a:r>
            <a:endParaRPr lang="en-US"/>
          </a:p>
        </p:txBody>
      </p:sp>
      <p:pic>
        <p:nvPicPr>
          <p:cNvPr id="4" name="Picture 3" descr="Quote: &quot;I've learned that people will forget what you said, people will forget what you did, but people will never forget how you made them feel.&quot; Maya Angelou">
            <a:extLst>
              <a:ext uri="{FF2B5EF4-FFF2-40B4-BE49-F238E27FC236}">
                <a16:creationId xmlns:a16="http://schemas.microsoft.com/office/drawing/2014/main" id="{B850386A-CAB8-3747-7F38-7EB300C8507B}"/>
              </a:ext>
            </a:extLst>
          </p:cNvPr>
          <p:cNvPicPr>
            <a:picLocks noChangeAspect="1"/>
          </p:cNvPicPr>
          <p:nvPr/>
        </p:nvPicPr>
        <p:blipFill>
          <a:blip r:embed="rId3"/>
          <a:stretch>
            <a:fillRect/>
          </a:stretch>
        </p:blipFill>
        <p:spPr>
          <a:xfrm>
            <a:off x="4038330" y="1558210"/>
            <a:ext cx="6218459" cy="4804064"/>
          </a:xfrm>
          <a:prstGeom prst="rect">
            <a:avLst/>
          </a:prstGeom>
        </p:spPr>
      </p:pic>
    </p:spTree>
    <p:extLst>
      <p:ext uri="{BB962C8B-B14F-4D97-AF65-F5344CB8AC3E}">
        <p14:creationId xmlns:p14="http://schemas.microsoft.com/office/powerpoint/2010/main" val="3079651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3D5F-5BA7-0A54-B7A3-B5CD1E1EE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B5DA9-5325-9997-649B-4B948389FC7B}"/>
              </a:ext>
            </a:extLst>
          </p:cNvPr>
          <p:cNvSpPr>
            <a:spLocks noGrp="1"/>
          </p:cNvSpPr>
          <p:nvPr>
            <p:ph type="title"/>
          </p:nvPr>
        </p:nvSpPr>
        <p:spPr/>
        <p:txBody>
          <a:bodyPr>
            <a:normAutofit/>
          </a:bodyPr>
          <a:lstStyle/>
          <a:p>
            <a:pPr algn="ctr"/>
            <a:r>
              <a:rPr kumimoji="0" lang="en-US" sz="4400" b="1" i="0" u="none" strike="noStrike" kern="1200" cap="none" spc="0" normalizeH="0" baseline="0" noProof="0">
                <a:ln>
                  <a:noFill/>
                </a:ln>
                <a:solidFill>
                  <a:srgbClr val="FFFFFF"/>
                </a:solidFill>
                <a:effectLst/>
                <a:uLnTx/>
                <a:uFillTx/>
                <a:latin typeface="Aptos Display" panose="02110004020202020204"/>
                <a:ea typeface="+mj-ea"/>
                <a:cs typeface="+mj-cs"/>
              </a:rPr>
              <a:t>Contact Us</a:t>
            </a:r>
            <a:endParaRPr lang="en-US"/>
          </a:p>
        </p:txBody>
      </p:sp>
      <p:sp>
        <p:nvSpPr>
          <p:cNvPr id="4" name="Content Placeholder 3">
            <a:extLst>
              <a:ext uri="{FF2B5EF4-FFF2-40B4-BE49-F238E27FC236}">
                <a16:creationId xmlns:a16="http://schemas.microsoft.com/office/drawing/2014/main" id="{4086C3BF-E818-60D3-E6EE-45FCB87E00B1}"/>
              </a:ext>
            </a:extLst>
          </p:cNvPr>
          <p:cNvSpPr>
            <a:spLocks noGrp="1"/>
          </p:cNvSpPr>
          <p:nvPr>
            <p:ph idx="1"/>
          </p:nvPr>
        </p:nvSpPr>
        <p:spPr>
          <a:xfrm>
            <a:off x="2162174" y="1828800"/>
            <a:ext cx="9423367" cy="479655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ea typeface="+mn-ea"/>
                <a:cs typeface="Arial" panose="020B0604020202020204" pitchFamily="34" charset="0"/>
              </a:rPr>
              <a:t>Carrie McCulloch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ea typeface="+mn-ea"/>
                <a:cs typeface="Arial" panose="020B0604020202020204" pitchFamily="34" charset="0"/>
              </a:rPr>
              <a:t>Alternative Dispute Resolution Specialist</a:t>
            </a:r>
          </a:p>
          <a:p>
            <a:pPr marL="0" marR="0" lvl="0" indent="0" defTabSz="914400" eaLnBrk="1" fontAlgn="auto" latinLnBrk="0" hangingPunct="1">
              <a:lnSpc>
                <a:spcPct val="100000"/>
              </a:lnSpc>
              <a:spcBef>
                <a:spcPts val="0"/>
              </a:spcBef>
              <a:spcAft>
                <a:spcPts val="0"/>
              </a:spcAft>
              <a:buClrTx/>
              <a:buSzTx/>
              <a:buFontTx/>
              <a:buNone/>
              <a:tabLst/>
              <a:defRPr/>
            </a:pPr>
            <a:r>
              <a:rPr lang="en-US" sz="2800" b="0" kern="0">
                <a:cs typeface="Arial" panose="020B0604020202020204" pitchFamily="34" charset="0"/>
              </a:rPr>
              <a:t>Carrie.McCulloch@azed.gov</a:t>
            </a:r>
            <a:endParaRPr kumimoji="0" lang="en-US" sz="2800" b="0" i="0" u="none" strike="noStrike" kern="0" cap="none" spc="0" normalizeH="0" baseline="0" noProof="0">
              <a:ln>
                <a:noFill/>
              </a:ln>
              <a:effectLst/>
              <a:uLnTx/>
              <a:uFillTx/>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ea typeface="+mn-ea"/>
                <a:cs typeface="Arial" panose="020B0604020202020204" pitchFamily="34" charset="0"/>
              </a:rPr>
              <a:t>602-542-7579</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effectLst/>
              <a:uLnTx/>
              <a:uFillTx/>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Visit the ADE/ESS Dispute Resolution website </a:t>
            </a:r>
            <a:r>
              <a:rPr kumimoji="0" lang="en-US" sz="2800" b="1" i="0" u="none" strike="noStrike" kern="0" cap="none" spc="0" normalizeH="0" baseline="0" noProof="0">
                <a:ln>
                  <a:noFill/>
                </a:ln>
                <a:effectLst/>
                <a:uLnTx/>
                <a:uFillTx/>
                <a:ea typeface="+mn-ea"/>
                <a:cs typeface="Arial" panose="020B0604020202020204" pitchFamily="34" charset="0"/>
              </a:rPr>
              <a:t>for more information and resources! </a:t>
            </a:r>
          </a:p>
          <a:p>
            <a:endParaRPr lang="en-US"/>
          </a:p>
        </p:txBody>
      </p:sp>
    </p:spTree>
    <p:extLst>
      <p:ext uri="{BB962C8B-B14F-4D97-AF65-F5344CB8AC3E}">
        <p14:creationId xmlns:p14="http://schemas.microsoft.com/office/powerpoint/2010/main" val="145255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2B66A-10B8-864B-FE60-2BD547DF64C6}"/>
              </a:ext>
            </a:extLst>
          </p:cNvPr>
          <p:cNvSpPr>
            <a:spLocks noGrp="1"/>
          </p:cNvSpPr>
          <p:nvPr>
            <p:ph type="title"/>
          </p:nvPr>
        </p:nvSpPr>
        <p:spPr/>
        <p:txBody>
          <a:bodyPr/>
          <a:lstStyle/>
          <a:p>
            <a:pPr algn="ctr"/>
            <a:r>
              <a:rPr lang="en-US"/>
              <a:t>Introduction</a:t>
            </a:r>
          </a:p>
        </p:txBody>
      </p:sp>
      <p:sp>
        <p:nvSpPr>
          <p:cNvPr id="7" name="Content Placeholder 6">
            <a:extLst>
              <a:ext uri="{FF2B5EF4-FFF2-40B4-BE49-F238E27FC236}">
                <a16:creationId xmlns:a16="http://schemas.microsoft.com/office/drawing/2014/main" id="{A0956C2B-0976-C414-6A3D-96788F3D64F5}"/>
              </a:ext>
            </a:extLst>
          </p:cNvPr>
          <p:cNvSpPr>
            <a:spLocks noGrp="1"/>
          </p:cNvSpPr>
          <p:nvPr>
            <p:ph sz="half" idx="2"/>
          </p:nvPr>
        </p:nvSpPr>
        <p:spPr>
          <a:xfrm>
            <a:off x="2042159" y="1719957"/>
            <a:ext cx="5878813" cy="4909442"/>
          </a:xfrm>
        </p:spPr>
        <p:txBody>
          <a:bodyPr>
            <a:noAutofit/>
          </a:bodyPr>
          <a:lstStyle/>
          <a:p>
            <a:pPr marL="0" indent="0">
              <a:lnSpc>
                <a:spcPct val="120000"/>
              </a:lnSpc>
              <a:spcBef>
                <a:spcPts val="0"/>
              </a:spcBef>
              <a:buNone/>
            </a:pPr>
            <a:r>
              <a:rPr lang="en-US" sz="2400" b="1"/>
              <a:t>Education/Certification</a:t>
            </a:r>
          </a:p>
          <a:p>
            <a:pPr>
              <a:lnSpc>
                <a:spcPct val="120000"/>
              </a:lnSpc>
              <a:spcBef>
                <a:spcPts val="0"/>
              </a:spcBef>
            </a:pPr>
            <a:r>
              <a:rPr lang="en-US" sz="2400"/>
              <a:t>MEd Educational Leadership</a:t>
            </a:r>
          </a:p>
          <a:p>
            <a:pPr>
              <a:lnSpc>
                <a:spcPct val="120000"/>
              </a:lnSpc>
              <a:spcBef>
                <a:spcPts val="0"/>
              </a:spcBef>
            </a:pPr>
            <a:r>
              <a:rPr lang="en-US" sz="2400"/>
              <a:t>BS Sped &amp; El Education</a:t>
            </a:r>
          </a:p>
          <a:p>
            <a:pPr>
              <a:lnSpc>
                <a:spcPct val="120000"/>
              </a:lnSpc>
              <a:spcBef>
                <a:spcPts val="0"/>
              </a:spcBef>
            </a:pPr>
            <a:r>
              <a:rPr lang="en-US" sz="2400"/>
              <a:t>National Board Certification</a:t>
            </a:r>
          </a:p>
          <a:p>
            <a:pPr>
              <a:lnSpc>
                <a:spcPct val="120000"/>
              </a:lnSpc>
              <a:spcBef>
                <a:spcPts val="0"/>
              </a:spcBef>
            </a:pPr>
            <a:r>
              <a:rPr lang="en-US" sz="2400"/>
              <a:t>Arizona Principal Certification</a:t>
            </a:r>
          </a:p>
          <a:p>
            <a:pPr marL="0" indent="0">
              <a:lnSpc>
                <a:spcPct val="120000"/>
              </a:lnSpc>
              <a:spcBef>
                <a:spcPts val="0"/>
              </a:spcBef>
              <a:buNone/>
            </a:pPr>
            <a:r>
              <a:rPr lang="en-US" sz="2400" b="1"/>
              <a:t>Professional Experience</a:t>
            </a:r>
          </a:p>
          <a:p>
            <a:pPr>
              <a:lnSpc>
                <a:spcPct val="120000"/>
              </a:lnSpc>
              <a:spcBef>
                <a:spcPts val="0"/>
              </a:spcBef>
            </a:pPr>
            <a:r>
              <a:rPr lang="en-US" sz="2400"/>
              <a:t>Gen &amp; Sped Teacher</a:t>
            </a:r>
          </a:p>
          <a:p>
            <a:pPr>
              <a:lnSpc>
                <a:spcPct val="120000"/>
              </a:lnSpc>
              <a:spcBef>
                <a:spcPts val="0"/>
              </a:spcBef>
            </a:pPr>
            <a:r>
              <a:rPr lang="en-US" sz="2400"/>
              <a:t>Assistant Principal</a:t>
            </a:r>
          </a:p>
          <a:p>
            <a:pPr>
              <a:lnSpc>
                <a:spcPct val="120000"/>
              </a:lnSpc>
              <a:spcBef>
                <a:spcPts val="0"/>
              </a:spcBef>
            </a:pPr>
            <a:r>
              <a:rPr lang="en-US" sz="2400"/>
              <a:t>Special Education Coordinator</a:t>
            </a:r>
          </a:p>
          <a:p>
            <a:pPr>
              <a:lnSpc>
                <a:spcPct val="120000"/>
              </a:lnSpc>
              <a:spcBef>
                <a:spcPts val="0"/>
              </a:spcBef>
            </a:pPr>
            <a:r>
              <a:rPr lang="en-US" sz="2400"/>
              <a:t>University Associate Professor</a:t>
            </a:r>
          </a:p>
          <a:p>
            <a:pPr>
              <a:lnSpc>
                <a:spcPct val="120000"/>
              </a:lnSpc>
              <a:spcBef>
                <a:spcPts val="0"/>
              </a:spcBef>
            </a:pPr>
            <a:r>
              <a:rPr lang="en-US" sz="2400"/>
              <a:t>Alternative Dispute Resolution Specialist</a:t>
            </a:r>
          </a:p>
        </p:txBody>
      </p:sp>
      <p:sp>
        <p:nvSpPr>
          <p:cNvPr id="9" name="Content Placeholder 8">
            <a:extLst>
              <a:ext uri="{FF2B5EF4-FFF2-40B4-BE49-F238E27FC236}">
                <a16:creationId xmlns:a16="http://schemas.microsoft.com/office/drawing/2014/main" id="{512F9466-25F8-8C01-7503-6C6B716428FB}"/>
              </a:ext>
            </a:extLst>
          </p:cNvPr>
          <p:cNvSpPr>
            <a:spLocks noGrp="1"/>
          </p:cNvSpPr>
          <p:nvPr>
            <p:ph sz="quarter" idx="4"/>
          </p:nvPr>
        </p:nvSpPr>
        <p:spPr>
          <a:xfrm>
            <a:off x="7330439" y="1719957"/>
            <a:ext cx="4300155" cy="4754454"/>
          </a:xfrm>
        </p:spPr>
        <p:txBody>
          <a:bodyPr>
            <a:normAutofit/>
          </a:bodyPr>
          <a:lstStyle/>
          <a:p>
            <a:pPr marL="0" indent="0">
              <a:buNone/>
            </a:pPr>
            <a:r>
              <a:rPr lang="en-US" sz="2400" b="1"/>
              <a:t>Personal Experience</a:t>
            </a:r>
          </a:p>
          <a:p>
            <a:r>
              <a:rPr lang="en-US" sz="2400"/>
              <a:t>Three boys</a:t>
            </a:r>
          </a:p>
          <a:p>
            <a:pPr lvl="1"/>
            <a:r>
              <a:rPr lang="en-US" sz="2400"/>
              <a:t>One on a 504 and gifted</a:t>
            </a:r>
          </a:p>
          <a:p>
            <a:pPr lvl="1"/>
            <a:r>
              <a:rPr lang="en-US" sz="2400"/>
              <a:t>One on an IEP</a:t>
            </a:r>
          </a:p>
          <a:p>
            <a:pPr lvl="1"/>
            <a:r>
              <a:rPr lang="en-US" sz="2400"/>
              <a:t>One is twice-exceptional</a:t>
            </a:r>
          </a:p>
          <a:p>
            <a:pPr marL="0" indent="0">
              <a:buNone/>
            </a:pPr>
            <a:endParaRPr lang="en-US"/>
          </a:p>
        </p:txBody>
      </p:sp>
      <p:pic>
        <p:nvPicPr>
          <p:cNvPr id="2" name="Picture 1" descr="Picture of her three boys">
            <a:extLst>
              <a:ext uri="{FF2B5EF4-FFF2-40B4-BE49-F238E27FC236}">
                <a16:creationId xmlns:a16="http://schemas.microsoft.com/office/drawing/2014/main" id="{8530A115-C22B-48B5-F23E-3B1284B3FAA1}"/>
              </a:ext>
            </a:extLst>
          </p:cNvPr>
          <p:cNvPicPr>
            <a:picLocks noChangeAspect="1"/>
          </p:cNvPicPr>
          <p:nvPr/>
        </p:nvPicPr>
        <p:blipFill>
          <a:blip r:embed="rId2"/>
          <a:stretch>
            <a:fillRect/>
          </a:stretch>
        </p:blipFill>
        <p:spPr>
          <a:xfrm>
            <a:off x="8953409" y="3993153"/>
            <a:ext cx="1644749" cy="2470453"/>
          </a:xfrm>
          <a:prstGeom prst="rect">
            <a:avLst/>
          </a:prstGeom>
        </p:spPr>
      </p:pic>
    </p:spTree>
    <p:extLst>
      <p:ext uri="{BB962C8B-B14F-4D97-AF65-F5344CB8AC3E}">
        <p14:creationId xmlns:p14="http://schemas.microsoft.com/office/powerpoint/2010/main" val="249688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2E32-7D00-75FF-F789-9A4E12D2F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843A3-24EB-AE97-02F0-8452E3CC3149}"/>
              </a:ext>
            </a:extLst>
          </p:cNvPr>
          <p:cNvSpPr>
            <a:spLocks noGrp="1"/>
          </p:cNvSpPr>
          <p:nvPr>
            <p:ph type="title"/>
          </p:nvPr>
        </p:nvSpPr>
        <p:spPr/>
        <p:txBody>
          <a:bodyPr>
            <a:normAutofit/>
          </a:bodyPr>
          <a:lstStyle/>
          <a:p>
            <a:pPr algn="ctr"/>
            <a:r>
              <a:rPr lang="en-US" sz="3600"/>
              <a:t>How Do You Feel When You Hear the Words “IEP Meeting”?</a:t>
            </a:r>
          </a:p>
        </p:txBody>
      </p:sp>
      <p:sp>
        <p:nvSpPr>
          <p:cNvPr id="3" name="Content Placeholder 2">
            <a:extLst>
              <a:ext uri="{FF2B5EF4-FFF2-40B4-BE49-F238E27FC236}">
                <a16:creationId xmlns:a16="http://schemas.microsoft.com/office/drawing/2014/main" id="{F01FE6FE-343F-8CD7-5330-402D5EED31C2}"/>
              </a:ext>
            </a:extLst>
          </p:cNvPr>
          <p:cNvSpPr>
            <a:spLocks noGrp="1"/>
          </p:cNvSpPr>
          <p:nvPr>
            <p:ph idx="1"/>
          </p:nvPr>
        </p:nvSpPr>
        <p:spPr>
          <a:xfrm>
            <a:off x="2162174" y="1850436"/>
            <a:ext cx="9423367" cy="4886540"/>
          </a:xfrm>
        </p:spPr>
        <p:txBody>
          <a:bodyPr/>
          <a:lstStyle/>
          <a:p>
            <a:pPr marL="0" indent="0">
              <a:buNone/>
            </a:pPr>
            <a:r>
              <a:rPr lang="en-US"/>
              <a:t>	1					2																																														3					4</a:t>
            </a:r>
          </a:p>
          <a:p>
            <a:pPr marL="0" indent="0">
              <a:buNone/>
            </a:pPr>
            <a:endParaRPr lang="en-US"/>
          </a:p>
        </p:txBody>
      </p:sp>
      <p:pic>
        <p:nvPicPr>
          <p:cNvPr id="4" name="Picture 3" descr="Scared">
            <a:extLst>
              <a:ext uri="{FF2B5EF4-FFF2-40B4-BE49-F238E27FC236}">
                <a16:creationId xmlns:a16="http://schemas.microsoft.com/office/drawing/2014/main" id="{A22D66D2-A0D3-7294-3615-E8DCE5A497F4}"/>
              </a:ext>
            </a:extLst>
          </p:cNvPr>
          <p:cNvPicPr>
            <a:picLocks noChangeAspect="1"/>
          </p:cNvPicPr>
          <p:nvPr/>
        </p:nvPicPr>
        <p:blipFill>
          <a:blip r:embed="rId2"/>
          <a:stretch>
            <a:fillRect/>
          </a:stretch>
        </p:blipFill>
        <p:spPr>
          <a:xfrm>
            <a:off x="3459588" y="1957020"/>
            <a:ext cx="1757608" cy="1371791"/>
          </a:xfrm>
          <a:prstGeom prst="rect">
            <a:avLst/>
          </a:prstGeom>
        </p:spPr>
      </p:pic>
      <p:pic>
        <p:nvPicPr>
          <p:cNvPr id="5" name="Picture 4" descr="frustrated">
            <a:extLst>
              <a:ext uri="{FF2B5EF4-FFF2-40B4-BE49-F238E27FC236}">
                <a16:creationId xmlns:a16="http://schemas.microsoft.com/office/drawing/2014/main" id="{DD3D2EAC-82C0-BC85-C009-AB3621F812F6}"/>
              </a:ext>
            </a:extLst>
          </p:cNvPr>
          <p:cNvPicPr>
            <a:picLocks noChangeAspect="1"/>
          </p:cNvPicPr>
          <p:nvPr/>
        </p:nvPicPr>
        <p:blipFill>
          <a:blip r:embed="rId3"/>
          <a:stretch>
            <a:fillRect/>
          </a:stretch>
        </p:blipFill>
        <p:spPr>
          <a:xfrm>
            <a:off x="8074098" y="1855577"/>
            <a:ext cx="1757608" cy="1477409"/>
          </a:xfrm>
          <a:prstGeom prst="rect">
            <a:avLst/>
          </a:prstGeom>
        </p:spPr>
      </p:pic>
      <p:pic>
        <p:nvPicPr>
          <p:cNvPr id="6" name="Picture 5" descr="Angry">
            <a:extLst>
              <a:ext uri="{FF2B5EF4-FFF2-40B4-BE49-F238E27FC236}">
                <a16:creationId xmlns:a16="http://schemas.microsoft.com/office/drawing/2014/main" id="{89CC42AC-6AD0-F29D-ED45-B428E887D349}"/>
              </a:ext>
            </a:extLst>
          </p:cNvPr>
          <p:cNvPicPr>
            <a:picLocks noChangeAspect="1"/>
          </p:cNvPicPr>
          <p:nvPr/>
        </p:nvPicPr>
        <p:blipFill>
          <a:blip r:embed="rId4"/>
          <a:stretch>
            <a:fillRect/>
          </a:stretch>
        </p:blipFill>
        <p:spPr>
          <a:xfrm>
            <a:off x="4468362" y="4484785"/>
            <a:ext cx="2107700" cy="1286054"/>
          </a:xfrm>
          <a:prstGeom prst="rect">
            <a:avLst/>
          </a:prstGeom>
        </p:spPr>
      </p:pic>
      <p:pic>
        <p:nvPicPr>
          <p:cNvPr id="7" name="Picture 6" descr="Happy">
            <a:extLst>
              <a:ext uri="{FF2B5EF4-FFF2-40B4-BE49-F238E27FC236}">
                <a16:creationId xmlns:a16="http://schemas.microsoft.com/office/drawing/2014/main" id="{2D37354A-422E-2D7B-9261-89EAD1A5936F}"/>
              </a:ext>
            </a:extLst>
          </p:cNvPr>
          <p:cNvPicPr>
            <a:picLocks noChangeAspect="1"/>
          </p:cNvPicPr>
          <p:nvPr/>
        </p:nvPicPr>
        <p:blipFill>
          <a:blip r:embed="rId5"/>
          <a:stretch>
            <a:fillRect/>
          </a:stretch>
        </p:blipFill>
        <p:spPr>
          <a:xfrm>
            <a:off x="9140305" y="4484785"/>
            <a:ext cx="1779042" cy="1421805"/>
          </a:xfrm>
          <a:prstGeom prst="rect">
            <a:avLst/>
          </a:prstGeom>
        </p:spPr>
      </p:pic>
    </p:spTree>
    <p:extLst>
      <p:ext uri="{BB962C8B-B14F-4D97-AF65-F5344CB8AC3E}">
        <p14:creationId xmlns:p14="http://schemas.microsoft.com/office/powerpoint/2010/main" val="286796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AD556-AE08-DF1A-8E8C-D15CD1870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2CBA4-5807-14ED-9CF6-EFD00AF67C5A}"/>
              </a:ext>
            </a:extLst>
          </p:cNvPr>
          <p:cNvSpPr>
            <a:spLocks noGrp="1"/>
          </p:cNvSpPr>
          <p:nvPr>
            <p:ph type="title"/>
          </p:nvPr>
        </p:nvSpPr>
        <p:spPr/>
        <p:txBody>
          <a:bodyPr/>
          <a:lstStyle/>
          <a:p>
            <a:pPr algn="ctr"/>
            <a:r>
              <a:rPr lang="en-US"/>
              <a:t>How Can We Change This?</a:t>
            </a:r>
          </a:p>
        </p:txBody>
      </p:sp>
      <p:sp>
        <p:nvSpPr>
          <p:cNvPr id="3" name="Content Placeholder 2">
            <a:extLst>
              <a:ext uri="{FF2B5EF4-FFF2-40B4-BE49-F238E27FC236}">
                <a16:creationId xmlns:a16="http://schemas.microsoft.com/office/drawing/2014/main" id="{E36727D9-9F37-AF74-A0BE-2E30980AF6F8}"/>
              </a:ext>
            </a:extLst>
          </p:cNvPr>
          <p:cNvSpPr>
            <a:spLocks noGrp="1"/>
          </p:cNvSpPr>
          <p:nvPr>
            <p:ph idx="1"/>
          </p:nvPr>
        </p:nvSpPr>
        <p:spPr>
          <a:xfrm>
            <a:off x="2162174" y="1850436"/>
            <a:ext cx="9423367" cy="4886540"/>
          </a:xfrm>
        </p:spPr>
        <p:txBody>
          <a:bodyPr>
            <a:norm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400" b="0" i="0" u="none" strike="noStrike" kern="0" cap="none" spc="0" normalizeH="0" baseline="0" noProof="0">
                <a:ln>
                  <a:noFill/>
                </a:ln>
                <a:effectLst/>
                <a:uLnTx/>
                <a:uFillTx/>
                <a:ea typeface="+mn-ea"/>
                <a:cs typeface="Arial" panose="020B0604020202020204" pitchFamily="34" charset="0"/>
              </a:rPr>
              <a:t>Nearly four decades of studies have identified negative parent experiences with the IEP meeting process, including excessive paperwork, lack of parent inclusion during team discussions, overuse of jargon, and confusing procedures that typically include professionals focusing on IEP paperwork and compliance, rather than collaborative practices. </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400" b="0" i="0" u="none" strike="noStrike" kern="0" cap="none" spc="0" normalizeH="0" baseline="0" noProof="0">
                <a:ln>
                  <a:noFill/>
                </a:ln>
                <a:effectLst/>
                <a:uLnTx/>
                <a:uFillTx/>
                <a:ea typeface="+mn-ea"/>
                <a:cs typeface="Arial" panose="020B0604020202020204" pitchFamily="34" charset="0"/>
              </a:rPr>
              <a:t>(Mueller &amp; Vick, 2019)</a:t>
            </a:r>
          </a:p>
          <a:p>
            <a:pPr marL="0" marR="0" lvl="0" indent="0" algn="ctr" defTabSz="914400" eaLnBrk="1" fontAlgn="auto" latinLnBrk="0" hangingPunct="1">
              <a:lnSpc>
                <a:spcPct val="100000"/>
              </a:lnSpc>
              <a:spcBef>
                <a:spcPts val="0"/>
              </a:spcBef>
              <a:spcAft>
                <a:spcPts val="600"/>
              </a:spcAft>
              <a:buClrTx/>
              <a:buSzTx/>
              <a:buFontTx/>
              <a:buNone/>
              <a:tabLst/>
              <a:defRPr/>
            </a:pPr>
            <a:endParaRPr lang="en-US" sz="3200" b="0" kern="0">
              <a:cs typeface="Arial" panose="020B060402020202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3200" b="0" i="0" u="none" strike="noStrike" kern="0" cap="none" spc="0" normalizeH="0" baseline="0" noProof="0">
                <a:ln>
                  <a:noFill/>
                </a:ln>
                <a:effectLst/>
                <a:uLnTx/>
                <a:uFillTx/>
                <a:ea typeface="+mn-ea"/>
                <a:cs typeface="Arial" panose="020B0604020202020204" pitchFamily="34" charset="0"/>
              </a:rPr>
              <a:t>A FIEP culture can change IEP experiences.</a:t>
            </a:r>
          </a:p>
          <a:p>
            <a:endParaRPr lang="en-US"/>
          </a:p>
        </p:txBody>
      </p:sp>
    </p:spTree>
    <p:extLst>
      <p:ext uri="{BB962C8B-B14F-4D97-AF65-F5344CB8AC3E}">
        <p14:creationId xmlns:p14="http://schemas.microsoft.com/office/powerpoint/2010/main" val="203980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46FF-3DC6-7989-DBD1-5F4122A19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F9C88-9DAE-4BB2-8605-24B06F68B4A3}"/>
              </a:ext>
            </a:extLst>
          </p:cNvPr>
          <p:cNvSpPr>
            <a:spLocks noGrp="1"/>
          </p:cNvSpPr>
          <p:nvPr>
            <p:ph type="title"/>
          </p:nvPr>
        </p:nvSpPr>
        <p:spPr/>
        <p:txBody>
          <a:bodyPr/>
          <a:lstStyle/>
          <a:p>
            <a:pPr algn="ctr"/>
            <a:r>
              <a:rPr lang="en-US"/>
              <a:t>What Is IEP Facilitation?</a:t>
            </a:r>
          </a:p>
        </p:txBody>
      </p:sp>
      <p:pic>
        <p:nvPicPr>
          <p:cNvPr id="5" name="Content Placeholder 4" descr="A student focused process in which a collaborative team shares responsibility for developing an IEP that is reasonably calculated to provide the student with a FAPE in a structured meeting where decision making is managed using facilitation skills.">
            <a:extLst>
              <a:ext uri="{FF2B5EF4-FFF2-40B4-BE49-F238E27FC236}">
                <a16:creationId xmlns:a16="http://schemas.microsoft.com/office/drawing/2014/main" id="{4FDD51FB-DC9F-1556-9EF6-824FECE0E8F2}"/>
              </a:ext>
            </a:extLst>
          </p:cNvPr>
          <p:cNvPicPr>
            <a:picLocks noGrp="1" noChangeAspect="1"/>
          </p:cNvPicPr>
          <p:nvPr>
            <p:ph idx="1"/>
          </p:nvPr>
        </p:nvPicPr>
        <p:blipFill>
          <a:blip r:embed="rId2"/>
          <a:stretch>
            <a:fillRect/>
          </a:stretch>
        </p:blipFill>
        <p:spPr>
          <a:xfrm>
            <a:off x="3520440" y="1707172"/>
            <a:ext cx="7206697" cy="4544656"/>
          </a:xfrm>
        </p:spPr>
      </p:pic>
    </p:spTree>
    <p:extLst>
      <p:ext uri="{BB962C8B-B14F-4D97-AF65-F5344CB8AC3E}">
        <p14:creationId xmlns:p14="http://schemas.microsoft.com/office/powerpoint/2010/main" val="193271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6164-95D2-AD43-7319-2D608AA01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2A6E3-280A-0B69-F213-2F35284590DF}"/>
              </a:ext>
            </a:extLst>
          </p:cNvPr>
          <p:cNvSpPr>
            <a:spLocks noGrp="1"/>
          </p:cNvSpPr>
          <p:nvPr>
            <p:ph type="title"/>
          </p:nvPr>
        </p:nvSpPr>
        <p:spPr/>
        <p:txBody>
          <a:bodyPr/>
          <a:lstStyle/>
          <a:p>
            <a:pPr algn="ctr"/>
            <a:r>
              <a:rPr lang="en-US"/>
              <a:t>Visualize A Successful IEP</a:t>
            </a:r>
          </a:p>
        </p:txBody>
      </p:sp>
      <p:pic>
        <p:nvPicPr>
          <p:cNvPr id="4" name="Content Placeholder 3">
            <a:extLst>
              <a:ext uri="{FF2B5EF4-FFF2-40B4-BE49-F238E27FC236}">
                <a16:creationId xmlns:a16="http://schemas.microsoft.com/office/drawing/2014/main" id="{AF23128E-4212-1DE8-AA00-4B1ED054521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754880" y="1417003"/>
            <a:ext cx="4368573" cy="4953047"/>
          </a:xfrm>
          <a:prstGeom prst="rect">
            <a:avLst/>
          </a:prstGeom>
        </p:spPr>
      </p:pic>
    </p:spTree>
    <p:extLst>
      <p:ext uri="{BB962C8B-B14F-4D97-AF65-F5344CB8AC3E}">
        <p14:creationId xmlns:p14="http://schemas.microsoft.com/office/powerpoint/2010/main" val="266593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E2A5-FB02-324B-C750-9D0D0E528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D93A1-5607-9B51-7573-B460CD166461}"/>
              </a:ext>
            </a:extLst>
          </p:cNvPr>
          <p:cNvSpPr>
            <a:spLocks noGrp="1"/>
          </p:cNvSpPr>
          <p:nvPr>
            <p:ph type="title"/>
          </p:nvPr>
        </p:nvSpPr>
        <p:spPr/>
        <p:txBody>
          <a:bodyPr/>
          <a:lstStyle/>
          <a:p>
            <a:pPr algn="ctr"/>
            <a:r>
              <a:rPr lang="en-US"/>
              <a:t>Benefits of an FIEP Culture</a:t>
            </a:r>
          </a:p>
        </p:txBody>
      </p:sp>
      <p:pic>
        <p:nvPicPr>
          <p:cNvPr id="4" name="Content Placeholder 3" descr="Provide a predicatble and transparent structure. Maintains focus on students and their needs. Supports full participation of all members. Strengthens partnership between families and staff. Provides opportunity to resolve conflicts, if they arise.">
            <a:extLst>
              <a:ext uri="{FF2B5EF4-FFF2-40B4-BE49-F238E27FC236}">
                <a16:creationId xmlns:a16="http://schemas.microsoft.com/office/drawing/2014/main" id="{F264E0F5-4BD8-5C3D-79FA-D093E66AB824}"/>
              </a:ext>
            </a:extLst>
          </p:cNvPr>
          <p:cNvPicPr>
            <a:picLocks noGrp="1" noChangeAspect="1"/>
          </p:cNvPicPr>
          <p:nvPr>
            <p:ph idx="1"/>
          </p:nvPr>
        </p:nvPicPr>
        <p:blipFill>
          <a:blip r:embed="rId2"/>
          <a:stretch>
            <a:fillRect/>
          </a:stretch>
        </p:blipFill>
        <p:spPr>
          <a:xfrm>
            <a:off x="3478079" y="1928753"/>
            <a:ext cx="7462151" cy="4304149"/>
          </a:xfrm>
          <a:prstGeom prst="rect">
            <a:avLst/>
          </a:prstGeom>
        </p:spPr>
      </p:pic>
    </p:spTree>
    <p:extLst>
      <p:ext uri="{BB962C8B-B14F-4D97-AF65-F5344CB8AC3E}">
        <p14:creationId xmlns:p14="http://schemas.microsoft.com/office/powerpoint/2010/main" val="354754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287B-3464-40C4-9685-B0A44E077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08473-D729-86C9-ECB4-5D083B656528}"/>
              </a:ext>
            </a:extLst>
          </p:cNvPr>
          <p:cNvSpPr>
            <a:spLocks noGrp="1"/>
          </p:cNvSpPr>
          <p:nvPr>
            <p:ph type="title"/>
          </p:nvPr>
        </p:nvSpPr>
        <p:spPr/>
        <p:txBody>
          <a:bodyPr/>
          <a:lstStyle/>
          <a:p>
            <a:pPr algn="ctr"/>
            <a:r>
              <a:rPr lang="en-US"/>
              <a:t>Determination of FAPE</a:t>
            </a:r>
          </a:p>
        </p:txBody>
      </p:sp>
      <p:pic>
        <p:nvPicPr>
          <p:cNvPr id="7" name="Content Placeholder 6" descr="Present levels drive annual goals that drive services and supports which lead to placement.">
            <a:extLst>
              <a:ext uri="{FF2B5EF4-FFF2-40B4-BE49-F238E27FC236}">
                <a16:creationId xmlns:a16="http://schemas.microsoft.com/office/drawing/2014/main" id="{20560FDC-4F8E-5738-C774-79054903231B}"/>
              </a:ext>
            </a:extLst>
          </p:cNvPr>
          <p:cNvPicPr>
            <a:picLocks noGrp="1" noChangeAspect="1"/>
          </p:cNvPicPr>
          <p:nvPr>
            <p:ph idx="1"/>
          </p:nvPr>
        </p:nvPicPr>
        <p:blipFill>
          <a:blip r:embed="rId2"/>
          <a:stretch>
            <a:fillRect/>
          </a:stretch>
        </p:blipFill>
        <p:spPr>
          <a:xfrm>
            <a:off x="3312981" y="2140358"/>
            <a:ext cx="7561605" cy="3803241"/>
          </a:xfrm>
        </p:spPr>
      </p:pic>
    </p:spTree>
    <p:extLst>
      <p:ext uri="{BB962C8B-B14F-4D97-AF65-F5344CB8AC3E}">
        <p14:creationId xmlns:p14="http://schemas.microsoft.com/office/powerpoint/2010/main" val="353997277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D4261"/>
      </a:dk2>
      <a:lt2>
        <a:srgbClr val="4796B9"/>
      </a:lt2>
      <a:accent1>
        <a:srgbClr val="275B84"/>
      </a:accent1>
      <a:accent2>
        <a:srgbClr val="931E30"/>
      </a:accent2>
      <a:accent3>
        <a:srgbClr val="B58B41"/>
      </a:accent3>
      <a:accent4>
        <a:srgbClr val="BE253E"/>
      </a:accent4>
      <a:accent5>
        <a:srgbClr val="B58B41"/>
      </a:accent5>
      <a:accent6>
        <a:srgbClr val="EBEBEB"/>
      </a:accent6>
      <a:hlink>
        <a:srgbClr val="EDFB69"/>
      </a:hlink>
      <a:folHlink>
        <a:srgbClr val="2414F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31B010-23BC-4B37-9ABF-1C17C90020B4}"/>
</file>

<file path=customXml/itemProps2.xml><?xml version="1.0" encoding="utf-8"?>
<ds:datastoreItem xmlns:ds="http://schemas.openxmlformats.org/officeDocument/2006/customXml" ds:itemID="{A2F94831-062E-4F1A-BD38-749504D645C5}">
  <ds:schemaRefs>
    <ds:schemaRef ds:uri="d0cbbd92-a969-402e-8621-447322a1118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ABFB2A-2D00-4E8C-A0F7-8BC2EA9F9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Widescreen</PresentationFormat>
  <Paragraphs>158</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Roboto</vt:lpstr>
      <vt:lpstr>Office Theme</vt:lpstr>
      <vt:lpstr>Building the Bridge:  Creating a Facilitated IEP Culture</vt:lpstr>
      <vt:lpstr>Training Agenda</vt:lpstr>
      <vt:lpstr>Introduction</vt:lpstr>
      <vt:lpstr>How Do You Feel When You Hear the Words “IEP Meeting”?</vt:lpstr>
      <vt:lpstr>How Can We Change This?</vt:lpstr>
      <vt:lpstr>What Is IEP Facilitation?</vt:lpstr>
      <vt:lpstr>Visualize A Successful IEP</vt:lpstr>
      <vt:lpstr>Benefits of an FIEP Culture</vt:lpstr>
      <vt:lpstr>Determination of FAPE</vt:lpstr>
      <vt:lpstr>Individualize Educational Program Process</vt:lpstr>
      <vt:lpstr>What Is the Most Important Part of the IEP?</vt:lpstr>
      <vt:lpstr>It Takes the Entire Team To Create a Strong IEP</vt:lpstr>
      <vt:lpstr>Creating a Partnership</vt:lpstr>
      <vt:lpstr>The Art of Listening Simon Sinek</vt:lpstr>
      <vt:lpstr>Basic Tool for IEP Meetings:  Agenda</vt:lpstr>
      <vt:lpstr>Basic Tool for IEP Meetings:  Parking Lot</vt:lpstr>
      <vt:lpstr>Basic Tool for IEP Meetings:  Action Plan</vt:lpstr>
      <vt:lpstr>Conflict</vt:lpstr>
      <vt:lpstr>Closing the Meeting</vt:lpstr>
      <vt:lpstr>What Options Do PEAs and Parents Have If They Need Additional Support?</vt:lpstr>
      <vt:lpstr>Arizona State-Coordinated FIEP Program</vt:lpstr>
      <vt:lpstr>Negotiation: Us Versus the Problem Daniel Shapiro</vt:lpstr>
      <vt:lpstr>QR Codes For Additional Information</vt:lpstr>
      <vt:lpstr>Questions?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Reese</dc:creator>
  <cp:lastModifiedBy>McCulloch, Carrie</cp:lastModifiedBy>
  <cp:revision>5</cp:revision>
  <dcterms:created xsi:type="dcterms:W3CDTF">2025-04-28T16:03:12Z</dcterms:created>
  <dcterms:modified xsi:type="dcterms:W3CDTF">2025-08-28T15:46:22Z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y fmtid="{D5CDD505-2E9C-101B-9397-08002B2CF9AE}" pid="3" name="MediaServiceImageTags">
    <vt:lpwstr/>
  </property>
</Properties>
</file>