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1.xml" ContentType="application/vnd.openxmlformats-officedocument.presentationml.slideLayout+xml"/>
  <Override PartName="/ppt/notesSlides/notesSlide3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Lst>
  <p:sldSz cx="12192000" cy="6858000"/>
  <p:notesSz cx="6858000" cy="9144000"/>
  <p:embeddedFontLst>
    <p:embeddedFont>
      <p:font typeface="Merriweather" pitchFamily="2" charset="77"/>
      <p:regular r:id="rId41"/>
      <p:bold r:id="rId42"/>
      <p:italic r:id="rId43"/>
      <p:boldItalic r:id="rId44"/>
    </p:embeddedFont>
    <p:embeddedFont>
      <p:font typeface="Montserrat" pitchFamily="2" charset="77"/>
      <p:regular r:id="rId45"/>
      <p:bold r:id="rId46"/>
      <p:italic r:id="rId47"/>
      <p:boldItalic r:id="rId48"/>
    </p:embeddedFont>
    <p:embeddedFont>
      <p:font typeface="Nunito Sans" pitchFamily="2" charset="77"/>
      <p:regular r:id="rId49"/>
      <p:bold r:id="rId50"/>
      <p:italic r:id="rId51"/>
      <p:boldItalic r:id="rId52"/>
    </p:embeddedFont>
    <p:embeddedFont>
      <p:font typeface="Open Sans" panose="020B0606030504020204" pitchFamily="34" charset="0"/>
      <p:regular r:id="rId53"/>
      <p:bold r:id="rId54"/>
      <p:italic r:id="rId55"/>
      <p:boldItalic r:id="rId56"/>
    </p:embeddedFont>
    <p:embeddedFont>
      <p:font typeface="Play" pitchFamily="2"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5Aw2yWor3DtKmoZwQl2jVetLz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272"/>
  </p:normalViewPr>
  <p:slideViewPr>
    <p:cSldViewPr snapToGrid="0">
      <p:cViewPr varScale="1">
        <p:scale>
          <a:sx n="104" d="100"/>
          <a:sy n="104" d="100"/>
        </p:scale>
        <p:origin x="23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dreworks.org/resources/cadre-materials/district-self-assessment-for-collaborative-and-early-dispute-resolu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177/00144029166518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t>Session Sketch: </a:t>
            </a:r>
            <a:endParaRPr sz="1100"/>
          </a:p>
          <a:p>
            <a:pPr marL="0" lvl="0" indent="0" algn="l" rtl="0">
              <a:lnSpc>
                <a:spcPct val="115000"/>
              </a:lnSpc>
              <a:spcBef>
                <a:spcPts val="0"/>
              </a:spcBef>
              <a:spcAft>
                <a:spcPts val="0"/>
              </a:spcAft>
              <a:buClr>
                <a:schemeClr val="dk1"/>
              </a:buClr>
              <a:buSzPts val="1100"/>
              <a:buFont typeface="Arial"/>
              <a:buNone/>
            </a:pPr>
            <a:endParaRPr sz="1100"/>
          </a:p>
          <a:p>
            <a:pPr marL="457200" lvl="0" indent="-298450" algn="l" rtl="0">
              <a:lnSpc>
                <a:spcPct val="115000"/>
              </a:lnSpc>
              <a:spcBef>
                <a:spcPts val="0"/>
              </a:spcBef>
              <a:spcAft>
                <a:spcPts val="0"/>
              </a:spcAft>
              <a:buClr>
                <a:schemeClr val="dk1"/>
              </a:buClr>
              <a:buSzPts val="1100"/>
              <a:buAutoNum type="romanUcPeriod"/>
            </a:pPr>
            <a:r>
              <a:rPr lang="en-US" sz="1100"/>
              <a:t>Welcome and Introductions</a:t>
            </a:r>
            <a:endParaRPr sz="1100"/>
          </a:p>
          <a:p>
            <a:pPr marL="457200" lvl="0" indent="-298450" algn="l" rtl="0">
              <a:lnSpc>
                <a:spcPct val="115000"/>
              </a:lnSpc>
              <a:spcBef>
                <a:spcPts val="0"/>
              </a:spcBef>
              <a:spcAft>
                <a:spcPts val="0"/>
              </a:spcAft>
              <a:buClr>
                <a:schemeClr val="dk1"/>
              </a:buClr>
              <a:buSzPts val="1100"/>
              <a:buAutoNum type="romanUcPeriod"/>
            </a:pPr>
            <a:r>
              <a:rPr lang="en-US" sz="1100"/>
              <a:t>Why are we here? </a:t>
            </a:r>
            <a:endParaRPr sz="1100"/>
          </a:p>
          <a:p>
            <a:pPr marL="914400" lvl="1" indent="-298450" algn="l" rtl="0">
              <a:lnSpc>
                <a:spcPct val="115000"/>
              </a:lnSpc>
              <a:spcBef>
                <a:spcPts val="0"/>
              </a:spcBef>
              <a:spcAft>
                <a:spcPts val="0"/>
              </a:spcAft>
              <a:buClr>
                <a:schemeClr val="dk1"/>
              </a:buClr>
              <a:buSzPts val="1100"/>
              <a:buAutoNum type="alphaUcPeriod"/>
            </a:pPr>
            <a:r>
              <a:rPr lang="en-US" sz="1100"/>
              <a:t>Landscape around dispute resolution</a:t>
            </a:r>
            <a:endParaRPr sz="1100"/>
          </a:p>
          <a:p>
            <a:pPr marL="914400" lvl="1" indent="-298450" algn="l" rtl="0">
              <a:lnSpc>
                <a:spcPct val="115000"/>
              </a:lnSpc>
              <a:spcBef>
                <a:spcPts val="0"/>
              </a:spcBef>
              <a:spcAft>
                <a:spcPts val="0"/>
              </a:spcAft>
              <a:buClr>
                <a:schemeClr val="dk1"/>
              </a:buClr>
              <a:buSzPts val="1100"/>
              <a:buAutoNum type="alphaUcPeriod"/>
            </a:pPr>
            <a:r>
              <a:rPr lang="en-US" sz="1100"/>
              <a:t>What are the issues that are leading to disputes?</a:t>
            </a:r>
            <a:endParaRPr sz="1100"/>
          </a:p>
          <a:p>
            <a:pPr marL="1371600" lvl="2" indent="-298450" algn="l" rtl="0">
              <a:lnSpc>
                <a:spcPct val="115000"/>
              </a:lnSpc>
              <a:spcBef>
                <a:spcPts val="0"/>
              </a:spcBef>
              <a:spcAft>
                <a:spcPts val="0"/>
              </a:spcAft>
              <a:buClr>
                <a:schemeClr val="dk1"/>
              </a:buClr>
              <a:buSzPts val="1100"/>
              <a:buAutoNum type="arabicPeriod"/>
            </a:pPr>
            <a:r>
              <a:rPr lang="en-US" sz="1100"/>
              <a:t>Brainstorm and table share</a:t>
            </a:r>
            <a:endParaRPr sz="1100"/>
          </a:p>
          <a:p>
            <a:pPr marL="1371600" lvl="2" indent="-298450" algn="l" rtl="0">
              <a:lnSpc>
                <a:spcPct val="115000"/>
              </a:lnSpc>
              <a:spcBef>
                <a:spcPts val="0"/>
              </a:spcBef>
              <a:spcAft>
                <a:spcPts val="0"/>
              </a:spcAft>
              <a:buClr>
                <a:schemeClr val="dk1"/>
              </a:buClr>
              <a:buSzPts val="1100"/>
              <a:buAutoNum type="arabicPeriod"/>
            </a:pPr>
            <a:r>
              <a:rPr lang="en-US" sz="1100"/>
              <a:t>Collect responses</a:t>
            </a:r>
            <a:endParaRPr sz="1100"/>
          </a:p>
          <a:p>
            <a:pPr marL="914400" lvl="1" indent="-298450" algn="l" rtl="0">
              <a:lnSpc>
                <a:spcPct val="115000"/>
              </a:lnSpc>
              <a:spcBef>
                <a:spcPts val="0"/>
              </a:spcBef>
              <a:spcAft>
                <a:spcPts val="0"/>
              </a:spcAft>
              <a:buClr>
                <a:schemeClr val="dk1"/>
              </a:buClr>
              <a:buSzPts val="1100"/>
              <a:buAutoNum type="alphaUcPeriod"/>
            </a:pPr>
            <a:r>
              <a:rPr lang="en-US" sz="1100"/>
              <a:t>Include story to build empathy around the family’s experience in special education </a:t>
            </a:r>
            <a:endParaRPr sz="1100"/>
          </a:p>
          <a:p>
            <a:pPr marL="1371600" lvl="2" indent="-298450" algn="l" rtl="0">
              <a:lnSpc>
                <a:spcPct val="115000"/>
              </a:lnSpc>
              <a:spcBef>
                <a:spcPts val="0"/>
              </a:spcBef>
              <a:spcAft>
                <a:spcPts val="0"/>
              </a:spcAft>
              <a:buClr>
                <a:schemeClr val="dk1"/>
              </a:buClr>
              <a:buSzPts val="1100"/>
              <a:buAutoNum type="arabicPeriod"/>
            </a:pPr>
            <a:r>
              <a:rPr lang="en-US" sz="1100"/>
              <a:t>Key idea- there has been an increase in formal dispute resolution but often times the root causes cannot be addressed through formal dispute resolution OR could be resolved through early or alternative dispute resolution.</a:t>
            </a:r>
            <a:endParaRPr sz="1100"/>
          </a:p>
          <a:p>
            <a:pPr marL="914400" lvl="1" indent="-298450" algn="l" rtl="0">
              <a:lnSpc>
                <a:spcPct val="115000"/>
              </a:lnSpc>
              <a:spcBef>
                <a:spcPts val="0"/>
              </a:spcBef>
              <a:spcAft>
                <a:spcPts val="0"/>
              </a:spcAft>
              <a:buClr>
                <a:schemeClr val="dk1"/>
              </a:buClr>
              <a:buSzPts val="1100"/>
              <a:buAutoNum type="alphaUcPeriod"/>
            </a:pPr>
            <a:r>
              <a:rPr lang="en-US" sz="1100"/>
              <a:t>Key idea- need to address the root causes of disputes</a:t>
            </a:r>
            <a:endParaRPr sz="1100"/>
          </a:p>
          <a:p>
            <a:pPr marL="1371600" lvl="2" indent="-298450" algn="l" rtl="0">
              <a:lnSpc>
                <a:spcPct val="115000"/>
              </a:lnSpc>
              <a:spcBef>
                <a:spcPts val="0"/>
              </a:spcBef>
              <a:spcAft>
                <a:spcPts val="0"/>
              </a:spcAft>
              <a:buClr>
                <a:schemeClr val="dk1"/>
              </a:buClr>
              <a:buSzPts val="1100"/>
              <a:buAutoNum type="arabicPeriod"/>
            </a:pPr>
            <a:r>
              <a:rPr lang="en-US" sz="1100"/>
              <a:t>Proactive Lens </a:t>
            </a:r>
            <a:endParaRPr sz="1100"/>
          </a:p>
          <a:p>
            <a:pPr marL="457200" lvl="0" indent="-298450" algn="l" rtl="0">
              <a:lnSpc>
                <a:spcPct val="115000"/>
              </a:lnSpc>
              <a:spcBef>
                <a:spcPts val="0"/>
              </a:spcBef>
              <a:spcAft>
                <a:spcPts val="0"/>
              </a:spcAft>
              <a:buClr>
                <a:schemeClr val="dk1"/>
              </a:buClr>
              <a:buSzPts val="1100"/>
              <a:buAutoNum type="romanUcPeriod"/>
            </a:pPr>
            <a:r>
              <a:rPr lang="en-US" sz="1100"/>
              <a:t>Define systems level approaches to challenges we’re facing</a:t>
            </a:r>
            <a:endParaRPr sz="1100"/>
          </a:p>
          <a:p>
            <a:pPr marL="914400" lvl="1" indent="-298450" algn="l" rtl="0">
              <a:lnSpc>
                <a:spcPct val="115000"/>
              </a:lnSpc>
              <a:spcBef>
                <a:spcPts val="0"/>
              </a:spcBef>
              <a:spcAft>
                <a:spcPts val="0"/>
              </a:spcAft>
              <a:buClr>
                <a:schemeClr val="dk1"/>
              </a:buClr>
              <a:buSzPts val="1100"/>
              <a:buAutoNum type="alphaUcPeriod"/>
            </a:pPr>
            <a:r>
              <a:rPr lang="en-US" sz="1100"/>
              <a:t>Reflection</a:t>
            </a:r>
            <a:endParaRPr sz="1100"/>
          </a:p>
          <a:p>
            <a:pPr marL="1371600" lvl="2" indent="-298450" algn="l" rtl="0">
              <a:lnSpc>
                <a:spcPct val="115000"/>
              </a:lnSpc>
              <a:spcBef>
                <a:spcPts val="0"/>
              </a:spcBef>
              <a:spcAft>
                <a:spcPts val="0"/>
              </a:spcAft>
              <a:buClr>
                <a:schemeClr val="dk1"/>
              </a:buClr>
              <a:buSzPts val="1100"/>
              <a:buAutoNum type="arabicPeriod"/>
            </a:pPr>
            <a:r>
              <a:rPr lang="en-US" sz="1100"/>
              <a:t>Leadership Iceberg </a:t>
            </a:r>
            <a:endParaRPr sz="1100"/>
          </a:p>
          <a:p>
            <a:pPr marL="914400" lvl="1" indent="-298450" algn="l" rtl="0">
              <a:lnSpc>
                <a:spcPct val="115000"/>
              </a:lnSpc>
              <a:spcBef>
                <a:spcPts val="0"/>
              </a:spcBef>
              <a:spcAft>
                <a:spcPts val="0"/>
              </a:spcAft>
              <a:buClr>
                <a:schemeClr val="dk1"/>
              </a:buClr>
              <a:buSzPts val="1100"/>
              <a:buAutoNum type="alphaUcPeriod"/>
            </a:pPr>
            <a:r>
              <a:rPr lang="en-US" sz="1100"/>
              <a:t>Data rich, information poor</a:t>
            </a:r>
            <a:endParaRPr sz="1100"/>
          </a:p>
          <a:p>
            <a:pPr marL="1371600" lvl="2" indent="-298450" algn="l" rtl="0">
              <a:lnSpc>
                <a:spcPct val="115000"/>
              </a:lnSpc>
              <a:spcBef>
                <a:spcPts val="0"/>
              </a:spcBef>
              <a:spcAft>
                <a:spcPts val="0"/>
              </a:spcAft>
              <a:buClr>
                <a:schemeClr val="dk1"/>
              </a:buClr>
              <a:buSzPts val="1100"/>
              <a:buAutoNum type="arabicPeriod"/>
            </a:pPr>
            <a:r>
              <a:rPr lang="en-US" sz="1100"/>
              <a:t>Stepping Back to Identify What Actually Has Impact </a:t>
            </a:r>
            <a:endParaRPr sz="1100"/>
          </a:p>
          <a:p>
            <a:pPr marL="914400" lvl="1" indent="-298450" algn="l" rtl="0">
              <a:lnSpc>
                <a:spcPct val="115000"/>
              </a:lnSpc>
              <a:spcBef>
                <a:spcPts val="0"/>
              </a:spcBef>
              <a:spcAft>
                <a:spcPts val="0"/>
              </a:spcAft>
              <a:buClr>
                <a:schemeClr val="dk1"/>
              </a:buClr>
              <a:buSzPts val="1100"/>
              <a:buAutoNum type="alphaUcPeriod"/>
            </a:pPr>
            <a:r>
              <a:rPr lang="en-US" sz="1100"/>
              <a:t>Understand root causes </a:t>
            </a:r>
            <a:endParaRPr sz="1100"/>
          </a:p>
          <a:p>
            <a:pPr marL="1371600" lvl="2" indent="-298450" algn="l" rtl="0">
              <a:lnSpc>
                <a:spcPct val="115000"/>
              </a:lnSpc>
              <a:spcBef>
                <a:spcPts val="0"/>
              </a:spcBef>
              <a:spcAft>
                <a:spcPts val="0"/>
              </a:spcAft>
              <a:buClr>
                <a:schemeClr val="dk1"/>
              </a:buClr>
              <a:buSzPts val="1100"/>
              <a:buAutoNum type="arabicPeriod"/>
            </a:pPr>
            <a:r>
              <a:rPr lang="en-US" sz="1100"/>
              <a:t>5 Whys (introduce with example) </a:t>
            </a:r>
            <a:endParaRPr sz="1100"/>
          </a:p>
          <a:p>
            <a:pPr marL="457200" lvl="0" indent="-298450" algn="l" rtl="0">
              <a:lnSpc>
                <a:spcPct val="115000"/>
              </a:lnSpc>
              <a:spcBef>
                <a:spcPts val="0"/>
              </a:spcBef>
              <a:spcAft>
                <a:spcPts val="0"/>
              </a:spcAft>
              <a:buClr>
                <a:schemeClr val="dk1"/>
              </a:buClr>
              <a:buSzPts val="1100"/>
              <a:buAutoNum type="romanUcPeriod"/>
            </a:pPr>
            <a:r>
              <a:rPr lang="en-US" sz="1100"/>
              <a:t>What are the root causes of special education conflict? </a:t>
            </a:r>
            <a:endParaRPr sz="1100"/>
          </a:p>
          <a:p>
            <a:pPr marL="914400" lvl="1" indent="-298450" algn="l" rtl="0">
              <a:lnSpc>
                <a:spcPct val="115000"/>
              </a:lnSpc>
              <a:spcBef>
                <a:spcPts val="0"/>
              </a:spcBef>
              <a:spcAft>
                <a:spcPts val="0"/>
              </a:spcAft>
              <a:buClr>
                <a:schemeClr val="dk1"/>
              </a:buClr>
              <a:buSzPts val="1100"/>
              <a:buAutoNum type="alphaUcPeriod"/>
            </a:pPr>
            <a:r>
              <a:rPr lang="en-US" sz="1100"/>
              <a:t>5 Whys at the Table </a:t>
            </a:r>
            <a:endParaRPr sz="1100"/>
          </a:p>
          <a:p>
            <a:pPr marL="1371600" lvl="2" indent="-298450" algn="l" rtl="0">
              <a:lnSpc>
                <a:spcPct val="115000"/>
              </a:lnSpc>
              <a:spcBef>
                <a:spcPts val="0"/>
              </a:spcBef>
              <a:spcAft>
                <a:spcPts val="0"/>
              </a:spcAft>
              <a:buClr>
                <a:schemeClr val="dk1"/>
              </a:buClr>
              <a:buSzPts val="1100"/>
              <a:buAutoNum type="arabicPeriod"/>
            </a:pPr>
            <a:r>
              <a:rPr lang="en-US" sz="1100"/>
              <a:t>Pull out some themes- systemic distrust</a:t>
            </a:r>
            <a:endParaRPr sz="1100"/>
          </a:p>
          <a:p>
            <a:pPr marL="1828800" lvl="3" indent="-298450" algn="l" rtl="0">
              <a:lnSpc>
                <a:spcPct val="115000"/>
              </a:lnSpc>
              <a:spcBef>
                <a:spcPts val="0"/>
              </a:spcBef>
              <a:spcAft>
                <a:spcPts val="0"/>
              </a:spcAft>
              <a:buClr>
                <a:schemeClr val="dk1"/>
              </a:buClr>
              <a:buSzPts val="1100"/>
              <a:buAutoNum type="alphaLcParenR"/>
            </a:pPr>
            <a:r>
              <a:rPr lang="en-US" sz="1100"/>
              <a:t>Communication</a:t>
            </a:r>
            <a:endParaRPr sz="1100"/>
          </a:p>
          <a:p>
            <a:pPr marL="1828800" lvl="3" indent="-298450" algn="l" rtl="0">
              <a:lnSpc>
                <a:spcPct val="115000"/>
              </a:lnSpc>
              <a:spcBef>
                <a:spcPts val="0"/>
              </a:spcBef>
              <a:spcAft>
                <a:spcPts val="0"/>
              </a:spcAft>
              <a:buClr>
                <a:schemeClr val="dk1"/>
              </a:buClr>
              <a:buSzPts val="1100"/>
              <a:buAutoNum type="alphaLcParenR"/>
            </a:pPr>
            <a:endParaRPr sz="1100"/>
          </a:p>
          <a:p>
            <a:pPr marL="457200" lvl="0" indent="-298450" algn="l" rtl="0">
              <a:lnSpc>
                <a:spcPct val="115000"/>
              </a:lnSpc>
              <a:spcBef>
                <a:spcPts val="0"/>
              </a:spcBef>
              <a:spcAft>
                <a:spcPts val="0"/>
              </a:spcAft>
              <a:buClr>
                <a:schemeClr val="dk1"/>
              </a:buClr>
              <a:buSzPts val="1100"/>
              <a:buAutoNum type="romanUcPeriod"/>
            </a:pPr>
            <a:r>
              <a:rPr lang="en-US" sz="1100"/>
              <a:t>What are the systems that build trust?</a:t>
            </a:r>
            <a:endParaRPr sz="1100"/>
          </a:p>
          <a:p>
            <a:pPr marL="914400" lvl="1" indent="-298450" algn="l" rtl="0">
              <a:lnSpc>
                <a:spcPct val="115000"/>
              </a:lnSpc>
              <a:spcBef>
                <a:spcPts val="0"/>
              </a:spcBef>
              <a:spcAft>
                <a:spcPts val="0"/>
              </a:spcAft>
              <a:buClr>
                <a:schemeClr val="dk1"/>
              </a:buClr>
              <a:buSzPts val="1100"/>
              <a:buAutoNum type="alphaUcPeriod"/>
            </a:pPr>
            <a:r>
              <a:rPr lang="en-US" sz="1100"/>
              <a:t>For trust, we need:</a:t>
            </a:r>
            <a:endParaRPr sz="1100"/>
          </a:p>
          <a:p>
            <a:pPr marL="1371600" lvl="2" indent="-298450" algn="l" rtl="0">
              <a:lnSpc>
                <a:spcPct val="115000"/>
              </a:lnSpc>
              <a:spcBef>
                <a:spcPts val="0"/>
              </a:spcBef>
              <a:spcAft>
                <a:spcPts val="0"/>
              </a:spcAft>
              <a:buClr>
                <a:schemeClr val="dk1"/>
              </a:buClr>
              <a:buSzPts val="1100"/>
              <a:buAutoNum type="arabicPeriod"/>
            </a:pPr>
            <a:r>
              <a:rPr lang="en-US" sz="1100"/>
              <a:t>Reliability</a:t>
            </a:r>
            <a:endParaRPr sz="1100"/>
          </a:p>
          <a:p>
            <a:pPr marL="1371600" lvl="2" indent="-298450" algn="l" rtl="0">
              <a:lnSpc>
                <a:spcPct val="115000"/>
              </a:lnSpc>
              <a:spcBef>
                <a:spcPts val="0"/>
              </a:spcBef>
              <a:spcAft>
                <a:spcPts val="0"/>
              </a:spcAft>
              <a:buClr>
                <a:schemeClr val="dk1"/>
              </a:buClr>
              <a:buSzPts val="1100"/>
              <a:buAutoNum type="arabicPeriod"/>
            </a:pPr>
            <a:r>
              <a:rPr lang="en-US" sz="1100"/>
              <a:t>Honesty and transparency</a:t>
            </a:r>
            <a:endParaRPr sz="1100"/>
          </a:p>
          <a:p>
            <a:pPr marL="1371600" lvl="2" indent="-298450" algn="l" rtl="0">
              <a:lnSpc>
                <a:spcPct val="115000"/>
              </a:lnSpc>
              <a:spcBef>
                <a:spcPts val="0"/>
              </a:spcBef>
              <a:spcAft>
                <a:spcPts val="0"/>
              </a:spcAft>
              <a:buClr>
                <a:schemeClr val="dk1"/>
              </a:buClr>
              <a:buSzPts val="1100"/>
              <a:buAutoNum type="arabicPeriod"/>
            </a:pPr>
            <a:r>
              <a:rPr lang="en-US" sz="1100"/>
              <a:t>Competence</a:t>
            </a:r>
            <a:endParaRPr sz="1100"/>
          </a:p>
          <a:p>
            <a:pPr marL="1371600" lvl="2" indent="-298450" algn="l" rtl="0">
              <a:lnSpc>
                <a:spcPct val="115000"/>
              </a:lnSpc>
              <a:spcBef>
                <a:spcPts val="0"/>
              </a:spcBef>
              <a:spcAft>
                <a:spcPts val="0"/>
              </a:spcAft>
              <a:buClr>
                <a:schemeClr val="dk1"/>
              </a:buClr>
              <a:buSzPts val="1100"/>
              <a:buAutoNum type="arabicPeriod"/>
            </a:pPr>
            <a:r>
              <a:rPr lang="en-US" sz="1100"/>
              <a:t>Empathy and understanding </a:t>
            </a:r>
            <a:endParaRPr sz="1100"/>
          </a:p>
          <a:p>
            <a:pPr marL="914400" lvl="1" indent="-298450" algn="l" rtl="0">
              <a:lnSpc>
                <a:spcPct val="115000"/>
              </a:lnSpc>
              <a:spcBef>
                <a:spcPts val="0"/>
              </a:spcBef>
              <a:spcAft>
                <a:spcPts val="0"/>
              </a:spcAft>
              <a:buClr>
                <a:schemeClr val="dk1"/>
              </a:buClr>
              <a:buSzPts val="1100"/>
              <a:buAutoNum type="alphaUcPeriod"/>
            </a:pPr>
            <a:r>
              <a:rPr lang="en-US" sz="1100"/>
              <a:t>Introduce ADR as a “system”</a:t>
            </a:r>
            <a:endParaRPr sz="1100"/>
          </a:p>
          <a:p>
            <a:pPr marL="1371600" lvl="2" indent="-298450" algn="l" rtl="0">
              <a:lnSpc>
                <a:spcPct val="115000"/>
              </a:lnSpc>
              <a:spcBef>
                <a:spcPts val="0"/>
              </a:spcBef>
              <a:spcAft>
                <a:spcPts val="0"/>
              </a:spcAft>
              <a:buClr>
                <a:schemeClr val="dk1"/>
              </a:buClr>
              <a:buSzPts val="1100"/>
              <a:buAutoNum type="arabicPeriod"/>
            </a:pPr>
            <a:r>
              <a:rPr lang="en-US" sz="1100"/>
              <a:t>How do we build trust within the system?</a:t>
            </a:r>
            <a:endParaRPr sz="1100"/>
          </a:p>
          <a:p>
            <a:pPr marL="1371600" lvl="2" indent="-298450" algn="l" rtl="0">
              <a:lnSpc>
                <a:spcPct val="115000"/>
              </a:lnSpc>
              <a:spcBef>
                <a:spcPts val="0"/>
              </a:spcBef>
              <a:spcAft>
                <a:spcPts val="0"/>
              </a:spcAft>
              <a:buClr>
                <a:schemeClr val="dk1"/>
              </a:buClr>
              <a:buSzPts val="1100"/>
              <a:buAutoNum type="arabicPeriod"/>
            </a:pPr>
            <a:r>
              <a:rPr lang="en-US" sz="1100"/>
              <a:t>Apply a “Student-Centered, Family- Focused” approach</a:t>
            </a:r>
            <a:endParaRPr sz="1100"/>
          </a:p>
          <a:p>
            <a:pPr marL="457200" lvl="0" indent="-298450" algn="l" rtl="0">
              <a:lnSpc>
                <a:spcPct val="115000"/>
              </a:lnSpc>
              <a:spcBef>
                <a:spcPts val="0"/>
              </a:spcBef>
              <a:spcAft>
                <a:spcPts val="0"/>
              </a:spcAft>
              <a:buClr>
                <a:schemeClr val="dk1"/>
              </a:buClr>
              <a:buSzPts val="1100"/>
              <a:buAutoNum type="romanUcPeriod"/>
            </a:pPr>
            <a:r>
              <a:rPr lang="en-US" sz="1100"/>
              <a:t>Contact Us</a:t>
            </a:r>
            <a:endParaRPr sz="1100"/>
          </a:p>
          <a:p>
            <a:pPr marL="914400" lvl="1" indent="-298450" algn="l" rtl="0">
              <a:lnSpc>
                <a:spcPct val="115000"/>
              </a:lnSpc>
              <a:spcBef>
                <a:spcPts val="0"/>
              </a:spcBef>
              <a:spcAft>
                <a:spcPts val="0"/>
              </a:spcAft>
              <a:buClr>
                <a:schemeClr val="dk1"/>
              </a:buClr>
              <a:buSzPts val="1100"/>
              <a:buAutoNum type="alphaUcPeriod"/>
            </a:pPr>
            <a:r>
              <a:rPr lang="en-US" sz="1100"/>
              <a:t>Theresa</a:t>
            </a:r>
            <a:endParaRPr sz="1100"/>
          </a:p>
          <a:p>
            <a:pPr marL="1371600" lvl="2" indent="-298450" algn="l" rtl="0">
              <a:lnSpc>
                <a:spcPct val="115000"/>
              </a:lnSpc>
              <a:spcBef>
                <a:spcPts val="0"/>
              </a:spcBef>
              <a:spcAft>
                <a:spcPts val="0"/>
              </a:spcAft>
              <a:buClr>
                <a:schemeClr val="dk1"/>
              </a:buClr>
              <a:buSzPts val="1100"/>
              <a:buAutoNum type="arabicPeriod"/>
            </a:pPr>
            <a:r>
              <a:rPr lang="en-US" sz="1100"/>
              <a:t>engage constituents to better understand the opportunities to build trust between families and schools</a:t>
            </a:r>
            <a:endParaRPr sz="1100"/>
          </a:p>
          <a:p>
            <a:pPr marL="1371600" lvl="2" indent="-298450" algn="l" rtl="0">
              <a:lnSpc>
                <a:spcPct val="115000"/>
              </a:lnSpc>
              <a:spcBef>
                <a:spcPts val="0"/>
              </a:spcBef>
              <a:spcAft>
                <a:spcPts val="0"/>
              </a:spcAft>
              <a:buClr>
                <a:schemeClr val="dk1"/>
              </a:buClr>
              <a:buSzPts val="1100"/>
              <a:buAutoNum type="arabicPeriod"/>
            </a:pPr>
            <a:r>
              <a:rPr lang="en-US" sz="1100"/>
              <a:t>Provide PL to build the capacity of practitioners and administrators to meaningfully collaborate during IEP meetings</a:t>
            </a:r>
            <a:endParaRPr sz="1100"/>
          </a:p>
          <a:p>
            <a:pPr marL="0" lvl="0" indent="0" algn="l" rtl="0">
              <a:spcBef>
                <a:spcPts val="0"/>
              </a:spcBef>
              <a:spcAft>
                <a:spcPts val="0"/>
              </a:spcAft>
              <a:buNone/>
            </a:pP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7622ad7ecd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What conditions make conflict more likely to occur? And what conditions make that conflict more likely to escalate when it does? </a:t>
            </a:r>
            <a:endParaRPr>
              <a:solidFill>
                <a:schemeClr val="dk1"/>
              </a:solidFill>
            </a:endParaRPr>
          </a:p>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Let’s think about this for a minute</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Frustration</a:t>
            </a:r>
            <a:r>
              <a:rPr lang="en-US">
                <a:solidFill>
                  <a:schemeClr val="dk1"/>
                </a:solidFill>
              </a:rPr>
              <a:t>- There seem to be unspoken rules, I wasn’t sure what they were, but I was expected to follow them. </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Confusion</a:t>
            </a:r>
            <a:r>
              <a:rPr lang="en-US">
                <a:solidFill>
                  <a:schemeClr val="dk1"/>
                </a:solidFill>
              </a:rPr>
              <a:t>- I wasn’t sure what was going on but everyone else seemed to. The situation is unfamiliar and everyone is throwing around terms like it’s a new language. </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Stress and anxiety</a:t>
            </a:r>
            <a:r>
              <a:rPr lang="en-US">
                <a:solidFill>
                  <a:schemeClr val="dk1"/>
                </a:solidFill>
              </a:rPr>
              <a:t>- the situation itself is high stakes. I wasn’t sure what the outcome was going to be and I wasn’t sure what was going to happen next</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Distrust</a:t>
            </a:r>
            <a:r>
              <a:rPr lang="en-US">
                <a:solidFill>
                  <a:schemeClr val="dk1"/>
                </a:solidFill>
              </a:rPr>
              <a:t>- I didn’t feel like I had an opportunity to ask questions and when I did, that feeling was validated because I didn’t feel heard or valued.  </a:t>
            </a:r>
            <a:endParaRPr>
              <a:solidFill>
                <a:schemeClr val="dk1"/>
              </a:solidFill>
            </a:endParaRPr>
          </a:p>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IEP meetings do all of these things!! No wonder we have FB groups that give parents tips on how to fight. No wonder we have advocates and special education attorneys popping up on every corner. And no wonder conflict in special education has soared over the last few years.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52" name="Google Shape;152;g37622ad7ec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7cb18676d6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Regardless of the type of conflict you’ve experienced- or perhaps you’re one of the lucky ones and haven’t experienced it yet- </a:t>
            </a:r>
            <a:endParaRPr/>
          </a:p>
          <a:p>
            <a:pPr marL="0" lvl="0" indent="0" algn="l" rtl="0">
              <a:spcBef>
                <a:spcPts val="0"/>
              </a:spcBef>
              <a:spcAft>
                <a:spcPts val="0"/>
              </a:spcAft>
              <a:buNone/>
            </a:pPr>
            <a:r>
              <a:rPr lang="en-US"/>
              <a:t>Conflict costs money in the form of legal fees but it also costs us relationships, time, and energy. </a:t>
            </a:r>
            <a:endParaRPr/>
          </a:p>
        </p:txBody>
      </p:sp>
      <p:sp>
        <p:nvSpPr>
          <p:cNvPr id="162" name="Google Shape;162;g37cb18676d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cb18676d6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37cb18676d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622ad7ec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AutoNum type="romanUcPeriod"/>
            </a:pPr>
            <a:r>
              <a:rPr lang="en-US" sz="1100"/>
              <a:t>Define systems level approaches to challenges we’re facing</a:t>
            </a:r>
            <a:endParaRPr sz="1100"/>
          </a:p>
          <a:p>
            <a:pPr marL="914400" lvl="1" indent="-298450" algn="l" rtl="0">
              <a:lnSpc>
                <a:spcPct val="115000"/>
              </a:lnSpc>
              <a:spcBef>
                <a:spcPts val="0"/>
              </a:spcBef>
              <a:spcAft>
                <a:spcPts val="0"/>
              </a:spcAft>
              <a:buClr>
                <a:schemeClr val="dk1"/>
              </a:buClr>
              <a:buSzPts val="1100"/>
              <a:buAutoNum type="alphaUcPeriod"/>
            </a:pPr>
            <a:r>
              <a:rPr lang="en-US" sz="1100"/>
              <a:t>Reflection</a:t>
            </a:r>
            <a:endParaRPr sz="1100"/>
          </a:p>
          <a:p>
            <a:pPr marL="1371600" lvl="2" indent="-298450" algn="l" rtl="0">
              <a:lnSpc>
                <a:spcPct val="115000"/>
              </a:lnSpc>
              <a:spcBef>
                <a:spcPts val="0"/>
              </a:spcBef>
              <a:spcAft>
                <a:spcPts val="0"/>
              </a:spcAft>
              <a:buClr>
                <a:schemeClr val="dk1"/>
              </a:buClr>
              <a:buSzPts val="1100"/>
              <a:buAutoNum type="arabicPeriod"/>
            </a:pPr>
            <a:r>
              <a:rPr lang="en-US" sz="1100"/>
              <a:t>Leadership Iceberg </a:t>
            </a:r>
            <a:endParaRPr sz="1100"/>
          </a:p>
          <a:p>
            <a:pPr marL="914400" lvl="1" indent="-298450" algn="l" rtl="0">
              <a:lnSpc>
                <a:spcPct val="115000"/>
              </a:lnSpc>
              <a:spcBef>
                <a:spcPts val="0"/>
              </a:spcBef>
              <a:spcAft>
                <a:spcPts val="0"/>
              </a:spcAft>
              <a:buClr>
                <a:schemeClr val="dk1"/>
              </a:buClr>
              <a:buSzPts val="1100"/>
              <a:buAutoNum type="alphaUcPeriod"/>
            </a:pPr>
            <a:r>
              <a:rPr lang="en-US" sz="1100"/>
              <a:t>Data rich, information poor</a:t>
            </a:r>
            <a:endParaRPr sz="1100"/>
          </a:p>
          <a:p>
            <a:pPr marL="1371600" lvl="2" indent="-298450" algn="l" rtl="0">
              <a:lnSpc>
                <a:spcPct val="115000"/>
              </a:lnSpc>
              <a:spcBef>
                <a:spcPts val="0"/>
              </a:spcBef>
              <a:spcAft>
                <a:spcPts val="0"/>
              </a:spcAft>
              <a:buClr>
                <a:schemeClr val="dk1"/>
              </a:buClr>
              <a:buSzPts val="1100"/>
              <a:buAutoNum type="arabicPeriod"/>
            </a:pPr>
            <a:r>
              <a:rPr lang="en-US" sz="1100"/>
              <a:t>Stepping Back to Identify What Actually Has Impact </a:t>
            </a:r>
            <a:endParaRPr sz="1100"/>
          </a:p>
          <a:p>
            <a:pPr marL="914400" lvl="1" indent="-298450" algn="l" rtl="0">
              <a:lnSpc>
                <a:spcPct val="115000"/>
              </a:lnSpc>
              <a:spcBef>
                <a:spcPts val="0"/>
              </a:spcBef>
              <a:spcAft>
                <a:spcPts val="0"/>
              </a:spcAft>
              <a:buClr>
                <a:schemeClr val="dk1"/>
              </a:buClr>
              <a:buSzPts val="1100"/>
              <a:buAutoNum type="alphaUcPeriod"/>
            </a:pPr>
            <a:r>
              <a:rPr lang="en-US" sz="1100"/>
              <a:t>Understand root causes </a:t>
            </a:r>
            <a:endParaRPr sz="1100"/>
          </a:p>
          <a:p>
            <a:pPr marL="1371600" lvl="2" indent="-298450" algn="l" rtl="0">
              <a:lnSpc>
                <a:spcPct val="115000"/>
              </a:lnSpc>
              <a:spcBef>
                <a:spcPts val="0"/>
              </a:spcBef>
              <a:spcAft>
                <a:spcPts val="0"/>
              </a:spcAft>
              <a:buClr>
                <a:schemeClr val="dk1"/>
              </a:buClr>
              <a:buSzPts val="1100"/>
              <a:buAutoNum type="arabicPeriod"/>
            </a:pPr>
            <a:r>
              <a:rPr lang="en-US" sz="1100"/>
              <a:t>5 Whys (introduce with example) </a:t>
            </a:r>
            <a:endParaRPr sz="1100"/>
          </a:p>
          <a:p>
            <a:pPr marL="0" lvl="0" indent="0" algn="l" rtl="0">
              <a:spcBef>
                <a:spcPts val="0"/>
              </a:spcBef>
              <a:spcAft>
                <a:spcPts val="0"/>
              </a:spcAft>
              <a:buNone/>
            </a:pPr>
            <a:endParaRPr/>
          </a:p>
        </p:txBody>
      </p:sp>
      <p:sp>
        <p:nvSpPr>
          <p:cNvPr id="181" name="Google Shape;181;g37622ad7ec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77dbae63e3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77dbae63e3_0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77dbae63e3_0_2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e8af622b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e8af622b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t>A </a:t>
            </a:r>
            <a:r>
              <a:rPr lang="en-US" sz="1100" b="1"/>
              <a:t>systems approach</a:t>
            </a:r>
            <a:r>
              <a:rPr lang="en-US" sz="1100"/>
              <a:t> to problem-solving involves understanding and addressing issues by considering the entire system in which the problem exists, rather than focusing on isolated components. This approach is particularly useful in complex, interconnected situations where multiple factors influence the problem, and traditional methods may fail to identify all variables or potential solutions. Here are some key benefits of using a systems approach to solving problems:</a:t>
            </a:r>
            <a:endParaRPr sz="1100"/>
          </a:p>
          <a:p>
            <a:pPr marL="457200" lvl="0" indent="-298450" algn="l" rtl="0">
              <a:lnSpc>
                <a:spcPct val="115000"/>
              </a:lnSpc>
              <a:spcBef>
                <a:spcPts val="1200"/>
              </a:spcBef>
              <a:spcAft>
                <a:spcPts val="0"/>
              </a:spcAft>
              <a:buSzPts val="1100"/>
              <a:buChar char="●"/>
            </a:pPr>
            <a:r>
              <a:rPr lang="en-US" sz="1100"/>
              <a:t>Addresses root causes</a:t>
            </a:r>
            <a:endParaRPr sz="1100"/>
          </a:p>
          <a:p>
            <a:pPr marL="457200" lvl="0" indent="-298450" algn="l" rtl="0">
              <a:lnSpc>
                <a:spcPct val="115000"/>
              </a:lnSpc>
              <a:spcBef>
                <a:spcPts val="0"/>
              </a:spcBef>
              <a:spcAft>
                <a:spcPts val="0"/>
              </a:spcAft>
              <a:buSzPts val="1100"/>
              <a:buChar char="●"/>
            </a:pPr>
            <a:r>
              <a:rPr lang="en-US" sz="1100"/>
              <a:t>Long term solutions</a:t>
            </a:r>
            <a:endParaRPr sz="1100"/>
          </a:p>
          <a:p>
            <a:pPr marL="457200" lvl="0" indent="-298450" algn="l" rtl="0">
              <a:lnSpc>
                <a:spcPct val="115000"/>
              </a:lnSpc>
              <a:spcBef>
                <a:spcPts val="0"/>
              </a:spcBef>
              <a:spcAft>
                <a:spcPts val="0"/>
              </a:spcAft>
              <a:buSzPts val="1100"/>
              <a:buChar char="●"/>
            </a:pPr>
            <a:r>
              <a:rPr lang="en-US" sz="1100"/>
              <a:t>efficiency </a:t>
            </a:r>
            <a:endParaRPr sz="1100"/>
          </a:p>
          <a:p>
            <a:pPr marL="457200" lvl="0" indent="-298450" algn="l" rtl="0">
              <a:lnSpc>
                <a:spcPct val="115000"/>
              </a:lnSpc>
              <a:spcBef>
                <a:spcPts val="0"/>
              </a:spcBef>
              <a:spcAft>
                <a:spcPts val="0"/>
              </a:spcAft>
              <a:buSzPts val="1100"/>
              <a:buChar char="●"/>
            </a:pPr>
            <a:r>
              <a:rPr lang="en-US" sz="1100"/>
              <a:t>better decision making </a:t>
            </a:r>
            <a:endParaRPr sz="1100"/>
          </a:p>
          <a:p>
            <a:pPr marL="457200" lvl="0" indent="-298450" algn="l" rtl="0">
              <a:lnSpc>
                <a:spcPct val="115000"/>
              </a:lnSpc>
              <a:spcBef>
                <a:spcPts val="0"/>
              </a:spcBef>
              <a:spcAft>
                <a:spcPts val="0"/>
              </a:spcAft>
              <a:buSzPts val="1100"/>
              <a:buChar char="●"/>
            </a:pPr>
            <a:r>
              <a:rPr lang="en-US" sz="1100"/>
              <a:t>proactive problem solving </a:t>
            </a:r>
            <a:endParaRPr sz="1100"/>
          </a:p>
          <a:p>
            <a:pPr marL="0" lvl="0" indent="0" algn="l" rtl="0">
              <a:spcBef>
                <a:spcPts val="1200"/>
              </a:spcBef>
              <a:spcAft>
                <a:spcPts val="0"/>
              </a:spcAft>
              <a:buNone/>
            </a:pPr>
            <a:endParaRPr/>
          </a:p>
        </p:txBody>
      </p:sp>
      <p:sp>
        <p:nvSpPr>
          <p:cNvPr id="193" name="Google Shape;193;g37e8af622b4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7dbae63e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77dbae63e3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cb2ea636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7cb2ea636e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7cb2ea636e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622ad7ecd_0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914400" lvl="1" indent="-298450" algn="l" rtl="0">
              <a:lnSpc>
                <a:spcPct val="115000"/>
              </a:lnSpc>
              <a:spcBef>
                <a:spcPts val="0"/>
              </a:spcBef>
              <a:spcAft>
                <a:spcPts val="0"/>
              </a:spcAft>
              <a:buClr>
                <a:schemeClr val="dk1"/>
              </a:buClr>
              <a:buSzPts val="1100"/>
              <a:buAutoNum type="alphaUcPeriod"/>
            </a:pPr>
            <a:r>
              <a:rPr lang="en-US" sz="1100"/>
              <a:t>5 Whys at the Table </a:t>
            </a:r>
            <a:endParaRPr sz="1100"/>
          </a:p>
          <a:p>
            <a:pPr marL="0" lvl="0" indent="0" algn="l" rtl="0">
              <a:lnSpc>
                <a:spcPct val="115000"/>
              </a:lnSpc>
              <a:spcBef>
                <a:spcPts val="0"/>
              </a:spcBef>
              <a:spcAft>
                <a:spcPts val="0"/>
              </a:spcAft>
              <a:buNone/>
            </a:pPr>
            <a:endParaRPr sz="1100"/>
          </a:p>
          <a:p>
            <a:pPr marL="0" lvl="0" indent="0" algn="l" rtl="0">
              <a:spcBef>
                <a:spcPts val="0"/>
              </a:spcBef>
              <a:spcAft>
                <a:spcPts val="0"/>
              </a:spcAft>
              <a:buNone/>
            </a:pPr>
            <a:endParaRPr/>
          </a:p>
        </p:txBody>
      </p:sp>
      <p:sp>
        <p:nvSpPr>
          <p:cNvPr id="214" name="Google Shape;214;g37622ad7ecd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622ad7ecd_0_3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t>Relationships, interests, and impacts</a:t>
            </a: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spcBef>
                <a:spcPts val="0"/>
              </a:spcBef>
              <a:spcAft>
                <a:spcPts val="0"/>
              </a:spcAft>
              <a:buNone/>
            </a:pPr>
            <a:r>
              <a:rPr lang="en-US" u="sng">
                <a:solidFill>
                  <a:schemeClr val="hlink"/>
                </a:solidFill>
                <a:hlinkClick r:id="rId3"/>
              </a:rPr>
              <a:t>https://cadreworks.org/resources/cadre-materials/district-self-assessment-for-collaborative-and-early-dispute-resolution</a:t>
            </a:r>
            <a:r>
              <a:rPr lang="en-US"/>
              <a:t> </a:t>
            </a:r>
            <a:endParaRPr/>
          </a:p>
        </p:txBody>
      </p:sp>
      <p:sp>
        <p:nvSpPr>
          <p:cNvPr id="220" name="Google Shape;220;g37622ad7ecd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77dbae63e3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77dbae63e3_0_2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Introduce ADR as a system</a:t>
            </a:r>
            <a:endParaRPr/>
          </a:p>
          <a:p>
            <a:pPr marL="0" lvl="0" indent="0" algn="l" rtl="0">
              <a:spcBef>
                <a:spcPts val="0"/>
              </a:spcBef>
              <a:spcAft>
                <a:spcPts val="0"/>
              </a:spcAft>
              <a:buNone/>
            </a:pPr>
            <a:r>
              <a:rPr lang="en-US"/>
              <a:t>Ask participants- which of these have you implemented? </a:t>
            </a:r>
            <a:endParaRPr/>
          </a:p>
          <a:p>
            <a:pPr marL="0" lvl="0" indent="0" algn="l" rtl="0">
              <a:spcBef>
                <a:spcPts val="0"/>
              </a:spcBef>
              <a:spcAft>
                <a:spcPts val="0"/>
              </a:spcAft>
              <a:buNone/>
            </a:pPr>
            <a:r>
              <a:rPr lang="en-US"/>
              <a:t>What other ADR options have you implemented? </a:t>
            </a:r>
            <a:endParaRPr/>
          </a:p>
          <a:p>
            <a:pPr marL="0" lvl="0" indent="0" algn="l" rtl="0">
              <a:spcBef>
                <a:spcPts val="0"/>
              </a:spcBef>
              <a:spcAft>
                <a:spcPts val="0"/>
              </a:spcAft>
              <a:buNone/>
            </a:pPr>
            <a:r>
              <a:rPr lang="en-US"/>
              <a:t>What root causes did they address? </a:t>
            </a:r>
            <a:endParaRPr/>
          </a:p>
          <a:p>
            <a:pPr marL="0" lvl="0" indent="0" algn="l" rtl="0">
              <a:spcBef>
                <a:spcPts val="0"/>
              </a:spcBef>
              <a:spcAft>
                <a:spcPts val="0"/>
              </a:spcAft>
              <a:buNone/>
            </a:pPr>
            <a:r>
              <a:rPr lang="en-US"/>
              <a:t>What data have you collected to inform these strategies? </a:t>
            </a:r>
            <a:endParaRPr/>
          </a:p>
          <a:p>
            <a:pPr marL="0" lvl="0" indent="0" algn="l" rtl="0">
              <a:spcBef>
                <a:spcPts val="0"/>
              </a:spcBef>
              <a:spcAft>
                <a:spcPts val="0"/>
              </a:spcAft>
              <a:buNone/>
            </a:pPr>
            <a:endParaRPr/>
          </a:p>
        </p:txBody>
      </p:sp>
      <p:sp>
        <p:nvSpPr>
          <p:cNvPr id="226" name="Google Shape;226;g377dbae63e3_0_2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7cc2219f32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37cc2219f3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80c242bd84_0_4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380c242bd84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0c242bd84_0_2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 with the way we get information these days. When you want to know more about something what do you do? [search online]</a:t>
            </a:r>
            <a:endParaRPr/>
          </a:p>
          <a:p>
            <a:pPr marL="0" lvl="0" indent="0" algn="l" rtl="0">
              <a:spcBef>
                <a:spcPts val="0"/>
              </a:spcBef>
              <a:spcAft>
                <a:spcPts val="0"/>
              </a:spcAft>
              <a:buNone/>
            </a:pPr>
            <a:endParaRPr/>
          </a:p>
          <a:p>
            <a:pPr marL="0" lvl="0" indent="0" algn="l" rtl="0">
              <a:spcBef>
                <a:spcPts val="0"/>
              </a:spcBef>
              <a:spcAft>
                <a:spcPts val="0"/>
              </a:spcAft>
              <a:buNone/>
            </a:pPr>
            <a:r>
              <a:rPr lang="en-US"/>
              <a:t>Information: Where do your families go for information? Do they go to your website? Does that provide honest, reliable, and transparent information? If you were a family member that just found out your child was being tested, or were preparing for their first IEP meeting, could they trust the school based on what they find on your website? Or would they have to look elsewhere? Where do you think they might look instead? [FB groups, advocacy groups, etc]</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How do families provide input and feedback? Are there opportunities for families to share information about their experiences? Are there opportunities for families to share their feedback when considering changes or improvements?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Networking and Support: </a:t>
            </a:r>
            <a:endParaRPr/>
          </a:p>
          <a:p>
            <a:pPr marL="0" lvl="0" indent="0" algn="l" rtl="0">
              <a:spcBef>
                <a:spcPts val="0"/>
              </a:spcBef>
              <a:spcAft>
                <a:spcPts val="0"/>
              </a:spcAft>
              <a:buNone/>
            </a:pPr>
            <a:endParaRPr/>
          </a:p>
          <a:p>
            <a:pPr marL="0" lvl="0" indent="0" algn="l" rtl="0">
              <a:spcBef>
                <a:spcPts val="0"/>
              </a:spcBef>
              <a:spcAft>
                <a:spcPts val="0"/>
              </a:spcAft>
              <a:buNone/>
            </a:pPr>
            <a:r>
              <a:rPr lang="en-US"/>
              <a:t>Collaborative IEP meetings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6" name="Google Shape;256;g380c242bd84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80c242bd84_0_2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380c242bd84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80c242bd84_0_2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80c242bd84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80c242bd84_0_2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380c242bd84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80c242bd84_0_2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teams struggle to reach consensus, it might be helpful to bring in a third person perspective </a:t>
            </a:r>
            <a:endParaRPr/>
          </a:p>
        </p:txBody>
      </p:sp>
      <p:sp>
        <p:nvSpPr>
          <p:cNvPr id="303" name="Google Shape;303;g380c242bd84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80c242bd84_0_2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80c242bd8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80c242bd84_0_2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Do your staff know what to do when they receive a complaint? When a parent refuses to sign and indicates they plan to file? </a:t>
            </a:r>
            <a:endParaRPr/>
          </a:p>
          <a:p>
            <a:pPr marL="0" lvl="0" indent="0" algn="l" rtl="0">
              <a:spcBef>
                <a:spcPts val="0"/>
              </a:spcBef>
              <a:spcAft>
                <a:spcPts val="0"/>
              </a:spcAft>
              <a:buNone/>
            </a:pPr>
            <a:endParaRPr/>
          </a:p>
          <a:p>
            <a:pPr marL="0" lvl="0" indent="0" algn="l" rtl="0">
              <a:spcBef>
                <a:spcPts val="0"/>
              </a:spcBef>
              <a:spcAft>
                <a:spcPts val="0"/>
              </a:spcAft>
              <a:buNone/>
            </a:pPr>
            <a:r>
              <a:rPr lang="en-US"/>
              <a:t>What steps does the district take? Who is responsible? </a:t>
            </a:r>
            <a:endParaRPr/>
          </a:p>
          <a:p>
            <a:pPr marL="0" lvl="0" indent="0" algn="l" rtl="0">
              <a:spcBef>
                <a:spcPts val="0"/>
              </a:spcBef>
              <a:spcAft>
                <a:spcPts val="0"/>
              </a:spcAft>
              <a:buNone/>
            </a:pPr>
            <a:endParaRPr/>
          </a:p>
          <a:p>
            <a:pPr marL="0" lvl="0" indent="0" algn="l" rtl="0">
              <a:spcBef>
                <a:spcPts val="0"/>
              </a:spcBef>
              <a:spcAft>
                <a:spcPts val="0"/>
              </a:spcAft>
              <a:buNone/>
            </a:pPr>
            <a:r>
              <a:rPr lang="en-US"/>
              <a:t>Do your staff know what to expect? </a:t>
            </a:r>
            <a:endParaRPr/>
          </a:p>
          <a:p>
            <a:pPr marL="0" lvl="0" indent="0" algn="l" rtl="0">
              <a:spcBef>
                <a:spcPts val="0"/>
              </a:spcBef>
              <a:spcAft>
                <a:spcPts val="0"/>
              </a:spcAft>
              <a:buNone/>
            </a:pPr>
            <a:endParaRPr/>
          </a:p>
          <a:p>
            <a:pPr marL="0" lvl="0" indent="0" algn="l" rtl="0">
              <a:spcBef>
                <a:spcPts val="0"/>
              </a:spcBef>
              <a:spcAft>
                <a:spcPts val="0"/>
              </a:spcAft>
              <a:buNone/>
            </a:pPr>
            <a:r>
              <a:rPr lang="en-US"/>
              <a:t>The key here is to help your staff feel prepared so they aren’t worried or afraid of conflict. </a:t>
            </a:r>
            <a:endParaRPr/>
          </a:p>
        </p:txBody>
      </p:sp>
      <p:sp>
        <p:nvSpPr>
          <p:cNvPr id="326" name="Google Shape;326;g380c242bd84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cb18676d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37cb18676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80c242bd84_0_10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What conditions make conflict more likely to occur? And what conditions make that conflict more likely to escalate when it does? </a:t>
            </a:r>
            <a:endParaRPr>
              <a:solidFill>
                <a:schemeClr val="dk1"/>
              </a:solidFill>
            </a:endParaRPr>
          </a:p>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Let’s think about this for a minute</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Frustration</a:t>
            </a:r>
            <a:r>
              <a:rPr lang="en-US">
                <a:solidFill>
                  <a:schemeClr val="dk1"/>
                </a:solidFill>
              </a:rPr>
              <a:t>- There seem to be unspoken rules, I wasn’t sure what they were, but I was expected to follow them. </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Confusion</a:t>
            </a:r>
            <a:r>
              <a:rPr lang="en-US">
                <a:solidFill>
                  <a:schemeClr val="dk1"/>
                </a:solidFill>
              </a:rPr>
              <a:t>- I wasn’t sure what was going on but everyone else seemed to. The situation is unfamiliar and everyone is throwing around terms like it’s a new language. </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Stress and anxiety</a:t>
            </a:r>
            <a:r>
              <a:rPr lang="en-US">
                <a:solidFill>
                  <a:schemeClr val="dk1"/>
                </a:solidFill>
              </a:rPr>
              <a:t>- the situation itself is high stakes. I wasn’t sure what the outcome was going to be and I wasn’t sure what was going to happen next</a:t>
            </a:r>
            <a:endParaRPr>
              <a:solidFill>
                <a:schemeClr val="dk1"/>
              </a:solidFill>
            </a:endParaRPr>
          </a:p>
          <a:p>
            <a:pPr marL="1371600" lvl="2" indent="-317500" algn="l" rtl="0">
              <a:lnSpc>
                <a:spcPct val="115000"/>
              </a:lnSpc>
              <a:spcBef>
                <a:spcPts val="0"/>
              </a:spcBef>
              <a:spcAft>
                <a:spcPts val="0"/>
              </a:spcAft>
              <a:buClr>
                <a:schemeClr val="dk1"/>
              </a:buClr>
              <a:buSzPts val="1400"/>
              <a:buAutoNum type="arabicPeriod"/>
            </a:pPr>
            <a:r>
              <a:rPr lang="en-US" b="1" u="sng">
                <a:solidFill>
                  <a:schemeClr val="dk1"/>
                </a:solidFill>
              </a:rPr>
              <a:t>Distrust</a:t>
            </a:r>
            <a:r>
              <a:rPr lang="en-US">
                <a:solidFill>
                  <a:schemeClr val="dk1"/>
                </a:solidFill>
              </a:rPr>
              <a:t>- I didn’t feel like I had an opportunity to ask questions and when I did, that feeling was validated because I didn’t feel heard or valued.  </a:t>
            </a:r>
            <a:endParaRPr>
              <a:solidFill>
                <a:schemeClr val="dk1"/>
              </a:solidFill>
            </a:endParaRPr>
          </a:p>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IEP meetings do all of these things!! No wonder we have FB groups that give parents tips on how to fight. No wonder we have advocates and special education attorneys popping up on every corner. And no wonder conflict in special education has soared over the last few years.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333" name="Google Shape;333;g380c242bd84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80c242bd84_0_10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80c242bd84_0_10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380c242bd84_0_10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77dbae63e3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77dbae63e3_0_2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Share with the table.  Are there themes? </a:t>
            </a:r>
            <a:endParaRPr/>
          </a:p>
        </p:txBody>
      </p:sp>
      <p:sp>
        <p:nvSpPr>
          <p:cNvPr id="363" name="Google Shape;363;g377dbae63e3_0_2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7cb18676d6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7cb18676d6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37cb18676d6_0_1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7cb18676d6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37cb18676d6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7cb18676d6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7cb18676d6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7cb18676d6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37cb18676d6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7cb18676d6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37cb18676d6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622ad7ecd_0_2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Due process hearings have been on the rise in the last several years, with a noticeable increase since COVID</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116" name="Google Shape;116;g37622ad7ec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622ad7ecd_0_2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Ask participants: what do you think was the most frequently tried IEP- related procedural violation in national due process hearings?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Click to reveal the correct answer: parent participation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Parent participation= The IEP team significantly impeded the parents’ opportunity to participate in the decision-making process regarding the provision of FAPE to the child;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Citation: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Zirkel, P. A., &amp; Hetrick, A. (2017). Which Procedural Parts of the IEP Process Are the Most Judicially Vulnerable? Exceptional Children, 83(2), 219-235. </a:t>
            </a:r>
            <a:r>
              <a:rPr lang="en-US" u="sng">
                <a:solidFill>
                  <a:srgbClr val="1155CC"/>
                </a:solidFill>
                <a:hlinkClick r:id="rId3">
                  <a:extLst>
                    <a:ext uri="{A12FA001-AC4F-418D-AE19-62706E023703}">
                      <ahyp:hlinkClr xmlns:ahyp="http://schemas.microsoft.com/office/drawing/2018/hyperlinkcolor" val="tx"/>
                    </a:ext>
                  </a:extLst>
                </a:hlinkClick>
              </a:rPr>
              <a:t>https://doi.org/10.1177/0014402916651849</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To provide a missing piece to the legal foundation of professional development and practice for the individualized education program (IEP) process, the authors report the results of a comprehensive systematic analysis of court decisions specific to IEP-related procedural violations after the 2004 amendments of the Individuals With Disabilities Education Act. Research questions focused on the frequency and outcomes of alleged procedural violations in the following categories: (a) IEP components, (b) IEP team, (c) parent participation, and (d) IEP development. Procedural violations in the parent participation category were the most frequently adjudicated; the outcomes ratio in court averaged approximately 3:1 in favor of school districts for cases across all four categories. Implications for practice include reconsideration of current policies and practices to whatever extent that they were based on case law rather than proactive priorities, per the lack of differentiation in prevailing publications and presentations in special education.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According to a recent study by Zirkel and Hetrick, what do you think was the most frequently tried IEP- related procedurally violation in national due process hearings/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Significantly impeded the parents’ opportunity to participate in the decision-making process regarding the provision of FAPE to the child;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Zirkel, P. A., &amp; Hetrick, A. (2017). Which Procedural Parts of the IEP Process Are the Most Judicially Vulnerable? Exceptional Children, 83(2), 219-235. </a:t>
            </a:r>
            <a:r>
              <a:rPr lang="en-US" u="sng">
                <a:solidFill>
                  <a:srgbClr val="1155CC"/>
                </a:solidFill>
                <a:hlinkClick r:id="rId3">
                  <a:extLst>
                    <a:ext uri="{A12FA001-AC4F-418D-AE19-62706E023703}">
                      <ahyp:hlinkClr xmlns:ahyp="http://schemas.microsoft.com/office/drawing/2018/hyperlinkcolor" val="tx"/>
                    </a:ext>
                  </a:extLst>
                </a:hlinkClick>
              </a:rPr>
              <a:t>https://doi.org/10.1177/0014402916651849</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To provide a missing piece to the legal foundation of professional development and practice for the individualized education program (IEP) process, the authors report the results of a comprehensive systematic analysis of court decisions specific to IEP-related procedural violations after the 2004 amendments of the Individuals With Disabilities Education Act. Research questions focused on the frequency and outcomes of alleged procedural violations in the following categories: (a) IEP components, (b) IEP team, (c) parent participation, and (d) IEP development. Procedural violations in the parent participation category were the most frequently adjudicated; the outcomes ratio in court averaged approximately 3:1 in favor of school districts for cases across all four categories. Implications for practice include reconsideration of current policies and practices to whatever extent that they were based on case law rather than proactive priorities, per the lack of differentiation in prevailing publications and presentations in special education.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23" name="Google Shape;123;g37622ad7ec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7622ad7ecd_0_2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135" name="Google Shape;135;g37622ad7ec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622ad7ec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Let me tell you a story: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1" indent="-317500" algn="l" rtl="0">
              <a:lnSpc>
                <a:spcPct val="115000"/>
              </a:lnSpc>
              <a:spcBef>
                <a:spcPts val="0"/>
              </a:spcBef>
              <a:spcAft>
                <a:spcPts val="0"/>
              </a:spcAft>
              <a:buClr>
                <a:schemeClr val="dk1"/>
              </a:buClr>
              <a:buSzPts val="1400"/>
              <a:buAutoNum type="alphaUcPeriod"/>
            </a:pPr>
            <a:r>
              <a:rPr lang="en-US">
                <a:solidFill>
                  <a:schemeClr val="dk1"/>
                </a:solidFill>
              </a:rPr>
              <a:t>Last week, I had a doctor’s appointment and it wasn’t the best experience. Let me tell you what happened.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 I was told to get there early to fill out paperwork. So I did! My appointment was at 1:00 and I got there at 12:45. As someone who is notorious for running late, I thought I was doing good! When I arrived at the reception area, however, the receptionist asked for my name and started checking me in. Before she could even get the paperwork pulled together, she said to me, “Oh, you were supposed to be here at 12:30 to fill out paperwork. We’re going to have to hurry to get this done before your appointment time.” Really? How long does it take to fill out a few forms? And why did this person even feel the need to say anything at all? Just give me the forms and let me get to work. How was I supposed to know? This made me extremely </a:t>
            </a:r>
            <a:r>
              <a:rPr lang="en-US" b="1" u="sng">
                <a:solidFill>
                  <a:schemeClr val="dk1"/>
                </a:solidFill>
              </a:rPr>
              <a:t>frustrated</a:t>
            </a: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When the nurse came back to get me at 1:00- I had my forms complete, thank you very much- she ran my vitals and rattled off two numbers for my blood pressure. Now I know that I should probably know what those numbers mean but I was already a bit upset and couldn’t remember- Do I want one number to be higher than the other? Is the first number supposed to be higher than the second one? What was my blood pressure last time I was here? What’s a normal blood pressure? I felt </a:t>
            </a:r>
            <a:r>
              <a:rPr lang="en-US" b="1" u="sng">
                <a:solidFill>
                  <a:schemeClr val="dk1"/>
                </a:solidFill>
              </a:rPr>
              <a:t>confused</a:t>
            </a:r>
            <a:r>
              <a:rPr lang="en-US">
                <a:solidFill>
                  <a:schemeClr val="dk1"/>
                </a:solidFill>
              </a:rPr>
              <a:t> but the nurse had already walked away and I assumed I was supposed to follow.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Once in the examination room, the nurse asked me a few more questions and then left the room without making eye contact. Now remember, I’m at the doctor’s office. Even as someone who is relatively healthy, there’s always this lingering concern “what if they find something wrong with me?” So now, on top of feeling a bit </a:t>
            </a:r>
            <a:r>
              <a:rPr lang="en-US" b="1" u="sng">
                <a:solidFill>
                  <a:schemeClr val="dk1"/>
                </a:solidFill>
              </a:rPr>
              <a:t>anxious</a:t>
            </a:r>
            <a:r>
              <a:rPr lang="en-US">
                <a:solidFill>
                  <a:schemeClr val="dk1"/>
                </a:solidFill>
              </a:rPr>
              <a:t>, I am now frustrated by these new rules about getting there 30 minutes before my appointment time (why have an appointment time if it’s not the real time? Just tell me my appointment is at 12:30 if that’s what time you want me there. In case you couldn't tell I’m a bit sensitive about being late to things). And now I’m confused about my blood pressure and whether I’m going to have a stroke or a heart attack.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When the doctor comes in, it’s clear that she’s in a hurry. No small talk, no “how are you today”, just straight to the point. When I asked her a question, she gave me the name of a website to check out. Within 10 minutes, she was on to the next patient. Do you think that I left there trusting her expertise? That I was healthy and, not, in fact, going to die of a stroke or heart attack? Absolutely not. Instead, I left feeling anxious, confused, frustrated, and </a:t>
            </a:r>
            <a:r>
              <a:rPr lang="en-US" b="1" u="sng">
                <a:solidFill>
                  <a:schemeClr val="dk1"/>
                </a:solidFill>
              </a:rPr>
              <a:t>distrustful</a:t>
            </a:r>
            <a:r>
              <a:rPr lang="en-US">
                <a:solidFill>
                  <a:schemeClr val="dk1"/>
                </a:solidFill>
              </a:rPr>
              <a:t>. When I received the link to provide feedback, you can bet I had a thing or two to say!!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a:solidFill>
                  <a:schemeClr val="dk1"/>
                </a:solidFill>
              </a:rPr>
              <a:t>Do your families ever leave IEP meetings feeling this way? I’m sure we all would say “I hope not” but the reality is that, I doubt my doctors’ office thought so either! </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137160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142" name="Google Shape;142;g37622ad7ec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2033730" y="164373"/>
            <a:ext cx="92356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7"/>
          <p:cNvSpPr txBox="1">
            <a:spLocks noGrp="1"/>
          </p:cNvSpPr>
          <p:nvPr>
            <p:ph type="body" idx="1"/>
          </p:nvPr>
        </p:nvSpPr>
        <p:spPr>
          <a:xfrm rot="5400000">
            <a:off x="3694647" y="-1518823"/>
            <a:ext cx="4359475" cy="107899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2 2">
  <p:cSld name="CUSTOM_2_1_2">
    <p:spTree>
      <p:nvGrpSpPr>
        <p:cNvPr id="1" name="Shape 57"/>
        <p:cNvGrpSpPr/>
        <p:nvPr/>
      </p:nvGrpSpPr>
      <p:grpSpPr>
        <a:xfrm>
          <a:off x="0" y="0"/>
          <a:ext cx="0" cy="0"/>
          <a:chOff x="0" y="0"/>
          <a:chExt cx="0" cy="0"/>
        </a:xfrm>
      </p:grpSpPr>
      <p:sp>
        <p:nvSpPr>
          <p:cNvPr id="58" name="Google Shape;58;g377dbae63e3_0_257"/>
          <p:cNvSpPr txBox="1">
            <a:spLocks noGrp="1"/>
          </p:cNvSpPr>
          <p:nvPr>
            <p:ph type="ctrTitle"/>
          </p:nvPr>
        </p:nvSpPr>
        <p:spPr>
          <a:xfrm flipH="1">
            <a:off x="1027600" y="624600"/>
            <a:ext cx="10794000" cy="770400"/>
          </a:xfrm>
          <a:prstGeom prst="rect">
            <a:avLst/>
          </a:prstGeom>
        </p:spPr>
        <p:txBody>
          <a:bodyPr spcFirstLastPara="1" wrap="square" lIns="91425" tIns="45700" rIns="91425" bIns="45700" anchor="b" anchorCtr="0">
            <a:normAutofit/>
          </a:bodyPr>
          <a:lstStyle>
            <a:lvl1pPr lvl="0">
              <a:spcBef>
                <a:spcPts val="0"/>
              </a:spcBef>
              <a:spcAft>
                <a:spcPts val="0"/>
              </a:spcAft>
              <a:buSzPts val="4000"/>
              <a:buNone/>
              <a:defRPr sz="40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a:endParaRPr/>
          </a:p>
        </p:txBody>
      </p:sp>
      <p:cxnSp>
        <p:nvCxnSpPr>
          <p:cNvPr id="59" name="Google Shape;59;g377dbae63e3_0_257"/>
          <p:cNvCxnSpPr/>
          <p:nvPr/>
        </p:nvCxnSpPr>
        <p:spPr>
          <a:xfrm>
            <a:off x="664035" y="-2139533"/>
            <a:ext cx="0" cy="3553200"/>
          </a:xfrm>
          <a:prstGeom prst="straightConnector1">
            <a:avLst/>
          </a:prstGeom>
          <a:noFill/>
          <a:ln w="28575" cap="flat" cmpd="sng">
            <a:solidFill>
              <a:schemeClr val="lt2"/>
            </a:solidFill>
            <a:prstDash val="solid"/>
            <a:round/>
            <a:headEnd type="none" w="med" len="med"/>
            <a:tailEnd type="none" w="med" len="med"/>
          </a:ln>
        </p:spPr>
      </p:cxnSp>
      <p:grpSp>
        <p:nvGrpSpPr>
          <p:cNvPr id="60" name="Google Shape;60;g377dbae63e3_0_257"/>
          <p:cNvGrpSpPr/>
          <p:nvPr/>
        </p:nvGrpSpPr>
        <p:grpSpPr>
          <a:xfrm rot="10800000" flipH="1">
            <a:off x="8528349" y="5412516"/>
            <a:ext cx="3681885" cy="1459453"/>
            <a:chOff x="5543377" y="-26648"/>
            <a:chExt cx="3613943" cy="1432521"/>
          </a:xfrm>
        </p:grpSpPr>
        <p:sp>
          <p:nvSpPr>
            <p:cNvPr id="61" name="Google Shape;61;g377dbae63e3_0_25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 name="Google Shape;62;g377dbae63e3_0_25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 name="Google Shape;63;g377dbae63e3_0_257"/>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 name="Google Shape;64;g377dbae63e3_0_257"/>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377dbae63e3_0_257"/>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g377dbae63e3_0_257"/>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 name="Google Shape;67;g377dbae63e3_0_25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g377dbae63e3_0_25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g377dbae63e3_0_25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70;g377dbae63e3_0_257"/>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 name="Google Shape;71;g377dbae63e3_0_257"/>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g377dbae63e3_0_25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g377dbae63e3_0_257"/>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377dbae63e3_0_257"/>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g377dbae63e3_0_257"/>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377dbae63e3_0_257"/>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377dbae63e3_0_257"/>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377dbae63e3_0_257"/>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377dbae63e3_0_25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g377dbae63e3_0_25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g377dbae63e3_0_257"/>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9"/>
          <p:cNvSpPr txBox="1">
            <a:spLocks noGrp="1"/>
          </p:cNvSpPr>
          <p:nvPr>
            <p:ph type="ctrTitle"/>
          </p:nvPr>
        </p:nvSpPr>
        <p:spPr>
          <a:xfrm>
            <a:off x="1322773" y="1263765"/>
            <a:ext cx="9345227"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1322772" y="4214780"/>
            <a:ext cx="9345227" cy="16557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2047874" y="194939"/>
            <a:ext cx="913231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Play"/>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399495" y="1681760"/>
            <a:ext cx="10901868" cy="4295840"/>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sz="3600" b="1"/>
            </a:lvl1pPr>
            <a:lvl2pPr marL="914400" lvl="1" indent="-431800" algn="l">
              <a:lnSpc>
                <a:spcPct val="90000"/>
              </a:lnSpc>
              <a:spcBef>
                <a:spcPts val="500"/>
              </a:spcBef>
              <a:spcAft>
                <a:spcPts val="0"/>
              </a:spcAft>
              <a:buClr>
                <a:schemeClr val="dk1"/>
              </a:buClr>
              <a:buSzPts val="3200"/>
              <a:buChar char="•"/>
              <a:defRPr sz="3200"/>
            </a:lvl2pPr>
            <a:lvl3pPr marL="1371600" lvl="2" indent="-406400" algn="l">
              <a:lnSpc>
                <a:spcPct val="90000"/>
              </a:lnSpc>
              <a:spcBef>
                <a:spcPts val="500"/>
              </a:spcBef>
              <a:spcAft>
                <a:spcPts val="0"/>
              </a:spcAft>
              <a:buClr>
                <a:schemeClr val="dk1"/>
              </a:buClr>
              <a:buSzPts val="2800"/>
              <a:buChar char="•"/>
              <a:defRPr sz="2800"/>
            </a:lvl3pPr>
            <a:lvl4pPr marL="1828800" lvl="3" indent="-393700" algn="l">
              <a:lnSpc>
                <a:spcPct val="90000"/>
              </a:lnSpc>
              <a:spcBef>
                <a:spcPts val="500"/>
              </a:spcBef>
              <a:spcAft>
                <a:spcPts val="0"/>
              </a:spcAft>
              <a:buClr>
                <a:schemeClr val="dk1"/>
              </a:buClr>
              <a:buSzPts val="2600"/>
              <a:buChar char="•"/>
              <a:defRPr sz="2600"/>
            </a:lvl4pPr>
            <a:lvl5pPr marL="2286000" lvl="4" indent="-381000" algn="l">
              <a:lnSpc>
                <a:spcPct val="9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0"/>
          <p:cNvSpPr/>
          <p:nvPr/>
        </p:nvSpPr>
        <p:spPr>
          <a:xfrm>
            <a:off x="11715749" y="0"/>
            <a:ext cx="476249" cy="6858000"/>
          </a:xfrm>
          <a:prstGeom prst="rect">
            <a:avLst/>
          </a:prstGeom>
          <a:solidFill>
            <a:srgbClr val="1533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10"/>
          <p:cNvSpPr txBox="1"/>
          <p:nvPr/>
        </p:nvSpPr>
        <p:spPr>
          <a:xfrm>
            <a:off x="11762885" y="6492875"/>
            <a:ext cx="47625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a:t>
            </a:fld>
            <a:endParaRPr sz="1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2024742" y="365125"/>
            <a:ext cx="816428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3200"/>
              <a:buNone/>
              <a:defRPr sz="32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a:lvl1pPr>
            <a:lvl2pPr marL="914400" lvl="1" indent="-419100" algn="l">
              <a:lnSpc>
                <a:spcPct val="90000"/>
              </a:lnSpc>
              <a:spcBef>
                <a:spcPts val="500"/>
              </a:spcBef>
              <a:spcAft>
                <a:spcPts val="0"/>
              </a:spcAft>
              <a:buClr>
                <a:schemeClr val="dk1"/>
              </a:buClr>
              <a:buSzPts val="3000"/>
              <a:buChar char="•"/>
              <a:defRPr sz="3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3200"/>
              <a:buNone/>
              <a:defRPr sz="3200" b="1">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a:lvl1pPr>
            <a:lvl2pPr marL="914400" lvl="1" indent="-419100" algn="l">
              <a:lnSpc>
                <a:spcPct val="90000"/>
              </a:lnSpc>
              <a:spcBef>
                <a:spcPts val="500"/>
              </a:spcBef>
              <a:spcAft>
                <a:spcPts val="0"/>
              </a:spcAft>
              <a:buClr>
                <a:schemeClr val="dk1"/>
              </a:buClr>
              <a:buSzPts val="3000"/>
              <a:buChar char="•"/>
              <a:defRPr sz="3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1316939" y="821419"/>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5249176" y="811496"/>
            <a:ext cx="6172200" cy="5399939"/>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sz="3600"/>
            </a:lvl1pPr>
            <a:lvl2pPr marL="914400" lvl="1" indent="-431800" algn="l">
              <a:lnSpc>
                <a:spcPct val="90000"/>
              </a:lnSpc>
              <a:spcBef>
                <a:spcPts val="500"/>
              </a:spcBef>
              <a:spcAft>
                <a:spcPts val="0"/>
              </a:spcAft>
              <a:buClr>
                <a:schemeClr val="dk1"/>
              </a:buClr>
              <a:buSzPts val="3200"/>
              <a:buChar char="•"/>
              <a:defRPr sz="3200"/>
            </a:lvl2pPr>
            <a:lvl3pPr marL="1371600" lvl="2" indent="-406400" algn="l">
              <a:lnSpc>
                <a:spcPct val="90000"/>
              </a:lnSpc>
              <a:spcBef>
                <a:spcPts val="500"/>
              </a:spcBef>
              <a:spcAft>
                <a:spcPts val="0"/>
              </a:spcAft>
              <a:buClr>
                <a:schemeClr val="dk1"/>
              </a:buClr>
              <a:buSzPts val="2800"/>
              <a:buChar char="•"/>
              <a:defRPr sz="28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2"/>
          <p:cNvSpPr txBox="1">
            <a:spLocks noGrp="1"/>
          </p:cNvSpPr>
          <p:nvPr>
            <p:ph type="body" idx="2"/>
          </p:nvPr>
        </p:nvSpPr>
        <p:spPr>
          <a:xfrm>
            <a:off x="1290739" y="2470151"/>
            <a:ext cx="3932237" cy="3741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838200" y="1389227"/>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2033730" y="164373"/>
            <a:ext cx="92356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2002971" y="184032"/>
            <a:ext cx="915944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1366982" y="824138"/>
            <a:ext cx="3405043" cy="13965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6"/>
          <p:cNvSpPr>
            <a:spLocks noGrp="1"/>
          </p:cNvSpPr>
          <p:nvPr>
            <p:ph type="pic" idx="2"/>
          </p:nvPr>
        </p:nvSpPr>
        <p:spPr>
          <a:xfrm>
            <a:off x="5183188" y="987425"/>
            <a:ext cx="6172200" cy="4873625"/>
          </a:xfrm>
          <a:prstGeom prst="rect">
            <a:avLst/>
          </a:prstGeom>
          <a:noFill/>
          <a:ln>
            <a:noFill/>
          </a:ln>
        </p:spPr>
      </p:sp>
      <p:sp>
        <p:nvSpPr>
          <p:cNvPr id="50" name="Google Shape;50;p16"/>
          <p:cNvSpPr txBox="1">
            <a:spLocks noGrp="1"/>
          </p:cNvSpPr>
          <p:nvPr>
            <p:ph type="body" idx="1"/>
          </p:nvPr>
        </p:nvSpPr>
        <p:spPr>
          <a:xfrm>
            <a:off x="1366982" y="2222274"/>
            <a:ext cx="34050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2033730" y="164373"/>
            <a:ext cx="923564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1"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79394" y="1696430"/>
            <a:ext cx="10789981" cy="4359475"/>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1" i="0" u="none" strike="noStrike" cap="none">
                <a:solidFill>
                  <a:schemeClr val="dk1"/>
                </a:solidFill>
                <a:latin typeface="Arial"/>
                <a:ea typeface="Arial"/>
                <a:cs typeface="Arial"/>
                <a:sym typeface="Arial"/>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
          <p:cNvSpPr/>
          <p:nvPr/>
        </p:nvSpPr>
        <p:spPr>
          <a:xfrm>
            <a:off x="-21411" y="-1"/>
            <a:ext cx="1180908" cy="1325563"/>
          </a:xfrm>
          <a:prstGeom prst="diagStripe">
            <a:avLst>
              <a:gd name="adj" fmla="val 54341"/>
            </a:avLst>
          </a:prstGeom>
          <a:solidFill>
            <a:srgbClr val="4B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Google Shape;13;p7" descr="CADRE Symposium Logo. Mapping the Future; Rediscovering our Purpose Together. Portland Oregon. October 21-23, 2025."/>
          <p:cNvPicPr preferRelativeResize="0"/>
          <p:nvPr/>
        </p:nvPicPr>
        <p:blipFill rotWithShape="1">
          <a:blip r:embed="rId14">
            <a:alphaModFix/>
          </a:blip>
          <a:srcRect/>
          <a:stretch/>
        </p:blipFill>
        <p:spPr>
          <a:xfrm>
            <a:off x="-33768" y="-2"/>
            <a:ext cx="2108114" cy="1325563"/>
          </a:xfrm>
          <a:prstGeom prst="rect">
            <a:avLst/>
          </a:prstGeom>
          <a:noFill/>
          <a:ln>
            <a:noFill/>
          </a:ln>
        </p:spPr>
      </p:pic>
      <p:sp>
        <p:nvSpPr>
          <p:cNvPr id="14" name="Google Shape;14;p7"/>
          <p:cNvSpPr txBox="1"/>
          <p:nvPr/>
        </p:nvSpPr>
        <p:spPr>
          <a:xfrm>
            <a:off x="9448800" y="6560344"/>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 name="Google Shape;15;p7"/>
          <p:cNvSpPr/>
          <p:nvPr/>
        </p:nvSpPr>
        <p:spPr>
          <a:xfrm>
            <a:off x="11715749" y="0"/>
            <a:ext cx="476249" cy="6858000"/>
          </a:xfrm>
          <a:prstGeom prst="rect">
            <a:avLst/>
          </a:prstGeom>
          <a:solidFill>
            <a:srgbClr val="1533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7"/>
          <p:cNvSpPr txBox="1"/>
          <p:nvPr/>
        </p:nvSpPr>
        <p:spPr>
          <a:xfrm>
            <a:off x="11762885" y="6492875"/>
            <a:ext cx="47625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a:t>
            </a:fld>
            <a:endParaRPr sz="1600" b="0" i="0" u="none" strike="noStrike" cap="none">
              <a:solidFill>
                <a:schemeClr val="lt1"/>
              </a:solidFill>
              <a:latin typeface="Arial"/>
              <a:ea typeface="Arial"/>
              <a:cs typeface="Arial"/>
              <a:sym typeface="Arial"/>
            </a:endParaRPr>
          </a:p>
        </p:txBody>
      </p:sp>
      <p:sp>
        <p:nvSpPr>
          <p:cNvPr id="17" name="Google Shape;17;p7"/>
          <p:cNvSpPr/>
          <p:nvPr/>
        </p:nvSpPr>
        <p:spPr>
          <a:xfrm rot="-5400000">
            <a:off x="79587" y="5649748"/>
            <a:ext cx="1155278" cy="1325562"/>
          </a:xfrm>
          <a:prstGeom prst="diagStripe">
            <a:avLst>
              <a:gd name="adj" fmla="val 51496"/>
            </a:avLst>
          </a:prstGeom>
          <a:solidFill>
            <a:srgbClr val="4B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7" descr="CADRE Logo"/>
          <p:cNvPicPr preferRelativeResize="0"/>
          <p:nvPr/>
        </p:nvPicPr>
        <p:blipFill rotWithShape="1">
          <a:blip r:embed="rId15">
            <a:alphaModFix/>
          </a:blip>
          <a:srcRect l="21336" t="30026" r="18765" b="28570"/>
          <a:stretch/>
        </p:blipFill>
        <p:spPr>
          <a:xfrm>
            <a:off x="154063" y="6233009"/>
            <a:ext cx="1732451" cy="477637"/>
          </a:xfrm>
          <a:prstGeom prst="rect">
            <a:avLst/>
          </a:prstGeom>
          <a:noFill/>
          <a:ln w="9525" cap="flat" cmpd="sng">
            <a:solidFill>
              <a:srgbClr val="7F7F7F"/>
            </a:solidFill>
            <a:prstDash val="solid"/>
            <a:round/>
            <a:headEnd type="none" w="sm" len="sm"/>
            <a:tailEnd type="none" w="sm" len="sm"/>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cadreworks.org/resources/cadre-materials/cadres-dispute-resolution-system-self-assessment-too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http://partneredsolutions.org" TargetMode="External"/><Relationship Id="rId4" Type="http://schemas.openxmlformats.org/officeDocument/2006/relationships/hyperlink" Target="https://ideadata.org/sites/default/files/media/documents/2021-07/SuccessGapsRubric.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tnicholls@partneredsolutions.or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www.partneredsolutions.org" TargetMode="External"/><Relationship Id="rId5" Type="http://schemas.openxmlformats.org/officeDocument/2006/relationships/image" Target="../media/image30.png"/><Relationship Id="rId4" Type="http://schemas.openxmlformats.org/officeDocument/2006/relationships/hyperlink" Target="mailto:jana.rosborough@limestoneeducation.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doi.org/10.1177/001440291665184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1423388" y="1827173"/>
            <a:ext cx="914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Play"/>
              <a:buNone/>
            </a:pPr>
            <a:r>
              <a:rPr lang="en-US" sz="4500" b="0">
                <a:latin typeface="Arial"/>
                <a:ea typeface="Arial"/>
                <a:cs typeface="Arial"/>
                <a:sym typeface="Arial"/>
              </a:rPr>
              <a:t>Addressing Special </a:t>
            </a:r>
            <a:r>
              <a:rPr lang="en-US" sz="4500" b="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Education</a:t>
            </a:r>
            <a:r>
              <a:rPr lang="en-US" sz="4500" b="0">
                <a:latin typeface="Arial"/>
                <a:ea typeface="Arial"/>
                <a:cs typeface="Arial"/>
                <a:sym typeface="Arial"/>
              </a:rPr>
              <a:t> Disputes: A Systems-Based Approach to Collaborative Conflict Resolution</a:t>
            </a:r>
            <a:endParaRPr sz="4500" b="0">
              <a:latin typeface="Arial"/>
              <a:ea typeface="Arial"/>
              <a:cs typeface="Arial"/>
              <a:sym typeface="Arial"/>
            </a:endParaRPr>
          </a:p>
        </p:txBody>
      </p:sp>
      <p:sp>
        <p:nvSpPr>
          <p:cNvPr id="88" name="Google Shape;88;p2"/>
          <p:cNvSpPr txBox="1">
            <a:spLocks noGrp="1"/>
          </p:cNvSpPr>
          <p:nvPr>
            <p:ph type="subTitle" idx="1"/>
          </p:nvPr>
        </p:nvSpPr>
        <p:spPr>
          <a:xfrm>
            <a:off x="1322772" y="4214780"/>
            <a:ext cx="9345227" cy="16557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a:t>Theresa Nicholls, Ed.S. </a:t>
            </a:r>
            <a:endParaRPr/>
          </a:p>
          <a:p>
            <a:pPr marL="0" lvl="0" indent="0" algn="ctr" rtl="0">
              <a:lnSpc>
                <a:spcPct val="90000"/>
              </a:lnSpc>
              <a:spcBef>
                <a:spcPts val="0"/>
              </a:spcBef>
              <a:spcAft>
                <a:spcPts val="0"/>
              </a:spcAft>
              <a:buClr>
                <a:schemeClr val="dk1"/>
              </a:buClr>
              <a:buSzPts val="2400"/>
              <a:buNone/>
            </a:pPr>
            <a:r>
              <a:rPr lang="en-US"/>
              <a:t>Jana Rosborough, JD, MEd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3"/>
        <p:cNvGrpSpPr/>
        <p:nvPr/>
      </p:nvGrpSpPr>
      <p:grpSpPr>
        <a:xfrm>
          <a:off x="0" y="0"/>
          <a:ext cx="0" cy="0"/>
          <a:chOff x="0" y="0"/>
          <a:chExt cx="0" cy="0"/>
        </a:xfrm>
      </p:grpSpPr>
      <p:sp>
        <p:nvSpPr>
          <p:cNvPr id="154" name="Google Shape;154;g37622ad7ecd_0_100"/>
          <p:cNvSpPr txBox="1">
            <a:spLocks noGrp="1"/>
          </p:cNvSpPr>
          <p:nvPr>
            <p:ph type="title"/>
          </p:nvPr>
        </p:nvSpPr>
        <p:spPr>
          <a:xfrm>
            <a:off x="2190958"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Conditions for Conflict</a:t>
            </a:r>
            <a:endParaRPr sz="2700" b="1" dirty="0">
              <a:solidFill>
                <a:srgbClr val="0E5A82"/>
              </a:solidFill>
              <a:latin typeface="Montserrat"/>
              <a:ea typeface="Montserrat"/>
              <a:cs typeface="Montserrat"/>
              <a:sym typeface="Montserrat"/>
            </a:endParaRPr>
          </a:p>
        </p:txBody>
      </p:sp>
      <p:pic>
        <p:nvPicPr>
          <p:cNvPr id="156" name="Google Shape;156;g37622ad7ecd_0_100" descr="frustration"/>
          <p:cNvPicPr preferRelativeResize="0"/>
          <p:nvPr/>
        </p:nvPicPr>
        <p:blipFill>
          <a:blip r:embed="rId3">
            <a:alphaModFix/>
          </a:blip>
          <a:stretch>
            <a:fillRect/>
          </a:stretch>
        </p:blipFill>
        <p:spPr>
          <a:xfrm>
            <a:off x="774117" y="2997200"/>
            <a:ext cx="2188700" cy="1617737"/>
          </a:xfrm>
          <a:prstGeom prst="rect">
            <a:avLst/>
          </a:prstGeom>
          <a:noFill/>
          <a:ln>
            <a:noFill/>
          </a:ln>
        </p:spPr>
      </p:pic>
      <p:pic>
        <p:nvPicPr>
          <p:cNvPr id="157" name="Google Shape;157;g37622ad7ecd_0_100" descr="confusion"/>
          <p:cNvPicPr preferRelativeResize="0"/>
          <p:nvPr/>
        </p:nvPicPr>
        <p:blipFill>
          <a:blip r:embed="rId4">
            <a:alphaModFix/>
          </a:blip>
          <a:stretch>
            <a:fillRect/>
          </a:stretch>
        </p:blipFill>
        <p:spPr>
          <a:xfrm>
            <a:off x="3378715" y="2788767"/>
            <a:ext cx="2188700" cy="1953364"/>
          </a:xfrm>
          <a:prstGeom prst="rect">
            <a:avLst/>
          </a:prstGeom>
          <a:noFill/>
          <a:ln>
            <a:noFill/>
          </a:ln>
        </p:spPr>
      </p:pic>
      <p:pic>
        <p:nvPicPr>
          <p:cNvPr id="158" name="Google Shape;158;g37622ad7ecd_0_100" descr="stress"/>
          <p:cNvPicPr preferRelativeResize="0"/>
          <p:nvPr/>
        </p:nvPicPr>
        <p:blipFill>
          <a:blip r:embed="rId5">
            <a:alphaModFix/>
          </a:blip>
          <a:stretch>
            <a:fillRect/>
          </a:stretch>
        </p:blipFill>
        <p:spPr>
          <a:xfrm>
            <a:off x="5829983" y="2849731"/>
            <a:ext cx="2900671" cy="1912669"/>
          </a:xfrm>
          <a:prstGeom prst="rect">
            <a:avLst/>
          </a:prstGeom>
          <a:noFill/>
          <a:ln>
            <a:noFill/>
          </a:ln>
        </p:spPr>
      </p:pic>
      <p:pic>
        <p:nvPicPr>
          <p:cNvPr id="159" name="Google Shape;159;g37622ad7ecd_0_100" descr="distrust"/>
          <p:cNvPicPr preferRelativeResize="0"/>
          <p:nvPr/>
        </p:nvPicPr>
        <p:blipFill>
          <a:blip r:embed="rId6">
            <a:alphaModFix/>
          </a:blip>
          <a:stretch>
            <a:fillRect/>
          </a:stretch>
        </p:blipFill>
        <p:spPr>
          <a:xfrm>
            <a:off x="9309517" y="2788767"/>
            <a:ext cx="1789677" cy="19533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3"/>
        <p:cNvGrpSpPr/>
        <p:nvPr/>
      </p:nvGrpSpPr>
      <p:grpSpPr>
        <a:xfrm>
          <a:off x="0" y="0"/>
          <a:ext cx="0" cy="0"/>
          <a:chOff x="0" y="0"/>
          <a:chExt cx="0" cy="0"/>
        </a:xfrm>
      </p:grpSpPr>
      <p:sp>
        <p:nvSpPr>
          <p:cNvPr id="164" name="Google Shape;164;g37cb18676d6_0_14"/>
          <p:cNvSpPr txBox="1">
            <a:spLocks noGrp="1"/>
          </p:cNvSpPr>
          <p:nvPr>
            <p:ph type="title"/>
          </p:nvPr>
        </p:nvSpPr>
        <p:spPr>
          <a:xfrm>
            <a:off x="271650" y="161083"/>
            <a:ext cx="7342500" cy="7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700"/>
              <a:buNone/>
            </a:pPr>
            <a:r>
              <a:rPr lang="en-US" sz="2700" b="1">
                <a:solidFill>
                  <a:srgbClr val="0E5A82"/>
                </a:solidFill>
                <a:latin typeface="Montserrat"/>
                <a:ea typeface="Montserrat"/>
                <a:cs typeface="Montserrat"/>
                <a:sym typeface="Montserrat"/>
              </a:rPr>
              <a:t>Key Idea</a:t>
            </a:r>
            <a:endParaRPr sz="2700" b="1">
              <a:solidFill>
                <a:srgbClr val="0E5A82"/>
              </a:solidFill>
              <a:latin typeface="Montserrat"/>
              <a:ea typeface="Montserrat"/>
              <a:cs typeface="Montserrat"/>
              <a:sym typeface="Montserrat"/>
            </a:endParaRPr>
          </a:p>
        </p:txBody>
      </p:sp>
      <p:sp>
        <p:nvSpPr>
          <p:cNvPr id="165" name="Google Shape;165;g37cb18676d6_0_14"/>
          <p:cNvSpPr txBox="1"/>
          <p:nvPr/>
        </p:nvSpPr>
        <p:spPr>
          <a:xfrm>
            <a:off x="3495275" y="1356013"/>
            <a:ext cx="5142900" cy="800199"/>
          </a:xfrm>
          <a:prstGeom prst="rect">
            <a:avLst/>
          </a:prstGeom>
          <a:noFill/>
          <a:ln>
            <a:noFill/>
          </a:ln>
        </p:spPr>
        <p:txBody>
          <a:bodyPr spcFirstLastPara="1" wrap="square" lIns="60950" tIns="60950" rIns="60950" bIns="60950" anchor="t" anchorCtr="0">
            <a:spAutoFit/>
          </a:bodyPr>
          <a:lstStyle/>
          <a:p>
            <a:pPr lvl="0"/>
            <a:r>
              <a:rPr lang="en-US" sz="4400" dirty="0"/>
              <a:t>Conflict is Costly!</a:t>
            </a:r>
            <a:endParaRPr sz="4200" b="1" dirty="0">
              <a:solidFill>
                <a:srgbClr val="545454"/>
              </a:solidFill>
              <a:latin typeface="Nunito Sans"/>
              <a:ea typeface="Nunito Sans"/>
              <a:cs typeface="Nunito Sans"/>
              <a:sym typeface="Nunito Sans"/>
            </a:endParaRPr>
          </a:p>
        </p:txBody>
      </p:sp>
      <p:pic>
        <p:nvPicPr>
          <p:cNvPr id="166" name="Google Shape;166;g37cb18676d6_0_14" descr="time"/>
          <p:cNvPicPr preferRelativeResize="0"/>
          <p:nvPr/>
        </p:nvPicPr>
        <p:blipFill>
          <a:blip r:embed="rId3">
            <a:alphaModFix/>
          </a:blip>
          <a:stretch>
            <a:fillRect/>
          </a:stretch>
        </p:blipFill>
        <p:spPr>
          <a:xfrm>
            <a:off x="1001942" y="2561904"/>
            <a:ext cx="1801307" cy="1538616"/>
          </a:xfrm>
          <a:prstGeom prst="rect">
            <a:avLst/>
          </a:prstGeom>
          <a:noFill/>
          <a:ln>
            <a:noFill/>
          </a:ln>
        </p:spPr>
      </p:pic>
      <p:pic>
        <p:nvPicPr>
          <p:cNvPr id="167" name="Google Shape;167;g37cb18676d6_0_14" descr="money"/>
          <p:cNvPicPr preferRelativeResize="0"/>
          <p:nvPr/>
        </p:nvPicPr>
        <p:blipFill>
          <a:blip r:embed="rId4">
            <a:alphaModFix/>
          </a:blip>
          <a:stretch>
            <a:fillRect/>
          </a:stretch>
        </p:blipFill>
        <p:spPr>
          <a:xfrm>
            <a:off x="3613295" y="2266713"/>
            <a:ext cx="2065763" cy="2129000"/>
          </a:xfrm>
          <a:prstGeom prst="rect">
            <a:avLst/>
          </a:prstGeom>
          <a:noFill/>
          <a:ln>
            <a:noFill/>
          </a:ln>
        </p:spPr>
      </p:pic>
      <p:pic>
        <p:nvPicPr>
          <p:cNvPr id="168" name="Google Shape;168;g37cb18676d6_0_14" descr="energy"/>
          <p:cNvPicPr preferRelativeResize="0"/>
          <p:nvPr/>
        </p:nvPicPr>
        <p:blipFill>
          <a:blip r:embed="rId5">
            <a:alphaModFix/>
          </a:blip>
          <a:stretch>
            <a:fillRect/>
          </a:stretch>
        </p:blipFill>
        <p:spPr>
          <a:xfrm>
            <a:off x="6388575" y="2318780"/>
            <a:ext cx="2065767" cy="2024859"/>
          </a:xfrm>
          <a:prstGeom prst="rect">
            <a:avLst/>
          </a:prstGeom>
          <a:noFill/>
          <a:ln>
            <a:noFill/>
          </a:ln>
        </p:spPr>
      </p:pic>
      <p:pic>
        <p:nvPicPr>
          <p:cNvPr id="169" name="Google Shape;169;g37cb18676d6_0_14" descr="relationships"/>
          <p:cNvPicPr preferRelativeResize="0"/>
          <p:nvPr/>
        </p:nvPicPr>
        <p:blipFill>
          <a:blip r:embed="rId6">
            <a:alphaModFix/>
          </a:blip>
          <a:stretch>
            <a:fillRect/>
          </a:stretch>
        </p:blipFill>
        <p:spPr>
          <a:xfrm>
            <a:off x="9163866" y="2318779"/>
            <a:ext cx="2081643" cy="2024866"/>
          </a:xfrm>
          <a:prstGeom prst="rect">
            <a:avLst/>
          </a:prstGeom>
          <a:noFill/>
          <a:ln>
            <a:noFill/>
          </a:ln>
        </p:spPr>
      </p:pic>
      <p:sp>
        <p:nvSpPr>
          <p:cNvPr id="170" name="Google Shape;170;g37cb18676d6_0_14"/>
          <p:cNvSpPr txBox="1"/>
          <p:nvPr/>
        </p:nvSpPr>
        <p:spPr>
          <a:xfrm>
            <a:off x="1001942" y="5055596"/>
            <a:ext cx="10781400" cy="4464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100" b="1" dirty="0">
                <a:solidFill>
                  <a:srgbClr val="275070"/>
                </a:solidFill>
                <a:latin typeface="+mn-lt"/>
                <a:ea typeface="Open Sans"/>
                <a:cs typeface="Open Sans"/>
                <a:sym typeface="Open Sans"/>
              </a:rPr>
              <a:t>We must think differently about how we support our staff through conflict! </a:t>
            </a:r>
            <a:endParaRPr sz="2100" b="1" dirty="0">
              <a:solidFill>
                <a:srgbClr val="275070"/>
              </a:solidFill>
              <a:latin typeface="+mn-lt"/>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4"/>
        <p:cNvGrpSpPr/>
        <p:nvPr/>
      </p:nvGrpSpPr>
      <p:grpSpPr>
        <a:xfrm>
          <a:off x="0" y="0"/>
          <a:ext cx="0" cy="0"/>
          <a:chOff x="0" y="0"/>
          <a:chExt cx="0" cy="0"/>
        </a:xfrm>
      </p:grpSpPr>
      <p:sp>
        <p:nvSpPr>
          <p:cNvPr id="178" name="Google Shape;178;g37cb18676d6_0_112"/>
          <p:cNvSpPr txBox="1">
            <a:spLocks noGrp="1"/>
          </p:cNvSpPr>
          <p:nvPr>
            <p:ph type="title" idx="4294967295"/>
          </p:nvPr>
        </p:nvSpPr>
        <p:spPr>
          <a:xfrm>
            <a:off x="1593767" y="2593067"/>
            <a:ext cx="9272700" cy="1538863"/>
          </a:xfrm>
          <a:prstGeom prst="rect">
            <a:avLst/>
          </a:prstGeom>
          <a:noFill/>
          <a:ln>
            <a:noFill/>
            <a:prstDash/>
          </a:ln>
          <a:effectLst/>
        </p:spPr>
        <p:txBody>
          <a:bodyPr rot="0" spcFirstLastPara="1" vertOverflow="overflow" horzOverflow="overflow" vert="horz" wrap="square" lIns="60950" tIns="60950" rIns="60950" bIns="6095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n-lt"/>
                <a:ea typeface="Open Sans"/>
                <a:cs typeface="Open Sans"/>
                <a:sym typeface="Open Sans"/>
              </a:rPr>
              <a:t>We have an opportunity to address the conditions for conflict!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622ad7ecd_0_8"/>
          <p:cNvSpPr txBox="1">
            <a:spLocks noGrp="1"/>
          </p:cNvSpPr>
          <p:nvPr>
            <p:ph type="title"/>
          </p:nvPr>
        </p:nvSpPr>
        <p:spPr>
          <a:xfrm>
            <a:off x="838200" y="1389227"/>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 Systems Level Approach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7dbae63e3_0_283"/>
          <p:cNvSpPr txBox="1">
            <a:spLocks noGrp="1"/>
          </p:cNvSpPr>
          <p:nvPr>
            <p:ph type="title" idx="4294967295"/>
          </p:nvPr>
        </p:nvSpPr>
        <p:spPr>
          <a:xfrm>
            <a:off x="400050" y="1681163"/>
            <a:ext cx="10901363" cy="4295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chemeClr val="dk1"/>
              </a:buClr>
              <a:buSzPts val="3600"/>
              <a:buFont typeface="Arial"/>
              <a:buNone/>
              <a:tabLst/>
              <a:defRPr/>
            </a:pPr>
            <a:r>
              <a:rPr kumimoji="0" lang="en-US" sz="4000" b="0" i="0" u="none" strike="noStrike" kern="0" cap="none" spc="0" normalizeH="0" baseline="0" noProof="0" dirty="0">
                <a:ln>
                  <a:noFill/>
                </a:ln>
                <a:solidFill>
                  <a:schemeClr val="dk1"/>
                </a:solidFill>
                <a:effectLst/>
                <a:uLnTx/>
                <a:uFillTx/>
                <a:latin typeface="Arial"/>
                <a:ea typeface="Arial"/>
                <a:cs typeface="Arial"/>
                <a:sym typeface="Arial"/>
              </a:rPr>
              <a:t>“Every system is perfectly designed to get the results that it gets.” </a:t>
            </a:r>
          </a:p>
          <a:p>
            <a:pPr marL="0" marR="0" lvl="0" indent="0" algn="l" defTabSz="914400" rtl="0" eaLnBrk="1" fontAlgn="auto" latinLnBrk="0" hangingPunct="1">
              <a:lnSpc>
                <a:spcPct val="100000"/>
              </a:lnSpc>
              <a:spcBef>
                <a:spcPts val="0"/>
              </a:spcBef>
              <a:spcAft>
                <a:spcPts val="0"/>
              </a:spcAft>
              <a:buClr>
                <a:schemeClr val="dk1"/>
              </a:buClr>
              <a:buSzPts val="3600"/>
              <a:buFont typeface="Arial"/>
              <a:buNone/>
              <a:tabLst/>
              <a:defRPr/>
            </a:pPr>
            <a:endParaRPr kumimoji="0" lang="en-US" sz="4000" b="0" i="0" u="none" strike="noStrike" kern="0" cap="none" spc="0" normalizeH="0" baseline="0" noProof="0" dirty="0">
              <a:ln>
                <a:noFill/>
              </a:ln>
              <a:solidFill>
                <a:schemeClr val="dk1"/>
              </a:solidFill>
              <a:effectLst/>
              <a:uLnTx/>
              <a:uFillTx/>
              <a:latin typeface="Arial"/>
              <a:ea typeface="Arial"/>
              <a:cs typeface="Arial"/>
              <a:sym typeface="Arial"/>
            </a:endParaRPr>
          </a:p>
          <a:p>
            <a:pPr marL="457200" marR="0" lvl="0" indent="-482600" algn="r" defTabSz="914400" rtl="0" eaLnBrk="1" fontAlgn="auto" latinLnBrk="0" hangingPunct="1">
              <a:lnSpc>
                <a:spcPct val="100000"/>
              </a:lnSpc>
              <a:spcBef>
                <a:spcPts val="0"/>
              </a:spcBef>
              <a:spcAft>
                <a:spcPts val="0"/>
              </a:spcAft>
              <a:buClr>
                <a:schemeClr val="dk1"/>
              </a:buClr>
              <a:buSzPts val="4000"/>
              <a:buFont typeface="Arial"/>
              <a:buChar char="-"/>
              <a:tabLst/>
              <a:defRPr/>
            </a:pPr>
            <a:r>
              <a:rPr kumimoji="0" lang="en-US" sz="4000" b="0" i="0" u="none" strike="noStrike" kern="0" cap="none" spc="0" normalizeH="0" baseline="0" noProof="0" dirty="0">
                <a:ln>
                  <a:noFill/>
                </a:ln>
                <a:solidFill>
                  <a:schemeClr val="dk1"/>
                </a:solidFill>
                <a:effectLst/>
                <a:uLnTx/>
                <a:uFillTx/>
                <a:latin typeface="Arial"/>
                <a:ea typeface="Arial"/>
                <a:cs typeface="Arial"/>
                <a:sym typeface="Arial"/>
              </a:rPr>
              <a:t>W. Edward Deming*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7e8af622b4_0_6"/>
          <p:cNvSpPr txBox="1">
            <a:spLocks noGrp="1"/>
          </p:cNvSpPr>
          <p:nvPr>
            <p:ph type="title"/>
          </p:nvPr>
        </p:nvSpPr>
        <p:spPr>
          <a:xfrm>
            <a:off x="2047874" y="194939"/>
            <a:ext cx="9132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Benefits of a Systems Approach</a:t>
            </a:r>
            <a:endParaRPr/>
          </a:p>
        </p:txBody>
      </p:sp>
      <p:sp>
        <p:nvSpPr>
          <p:cNvPr id="196" name="Google Shape;196;g37e8af622b4_0_6"/>
          <p:cNvSpPr txBox="1">
            <a:spLocks noGrp="1"/>
          </p:cNvSpPr>
          <p:nvPr>
            <p:ph type="body" idx="1"/>
          </p:nvPr>
        </p:nvSpPr>
        <p:spPr>
          <a:xfrm>
            <a:off x="399495" y="1681760"/>
            <a:ext cx="10902000" cy="4295700"/>
          </a:xfrm>
          <a:prstGeom prst="rect">
            <a:avLst/>
          </a:prstGeom>
        </p:spPr>
        <p:txBody>
          <a:bodyPr spcFirstLastPara="1" wrap="square" lIns="91425" tIns="45700" rIns="91425" bIns="45700" anchor="t" anchorCtr="0">
            <a:normAutofit fontScale="47500" lnSpcReduction="20000"/>
          </a:bodyPr>
          <a:lstStyle/>
          <a:p>
            <a:pPr marL="457200" lvl="0" indent="-409775" algn="l" rtl="0">
              <a:spcBef>
                <a:spcPts val="1000"/>
              </a:spcBef>
              <a:spcAft>
                <a:spcPts val="0"/>
              </a:spcAft>
              <a:buSzPct val="100000"/>
              <a:buChar char="•"/>
            </a:pPr>
            <a:r>
              <a:rPr lang="en-US" sz="5187" b="0" dirty="0"/>
              <a:t>Coherence and Clarity </a:t>
            </a:r>
            <a:endParaRPr sz="5187" b="0" dirty="0"/>
          </a:p>
          <a:p>
            <a:pPr marL="457200" lvl="0" indent="0" algn="l" rtl="0">
              <a:spcBef>
                <a:spcPts val="1000"/>
              </a:spcBef>
              <a:spcAft>
                <a:spcPts val="0"/>
              </a:spcAft>
              <a:buNone/>
            </a:pPr>
            <a:endParaRPr sz="5187" b="0" dirty="0"/>
          </a:p>
          <a:p>
            <a:pPr marL="457200" lvl="0" indent="-409775" algn="l" rtl="0">
              <a:spcBef>
                <a:spcPts val="1000"/>
              </a:spcBef>
              <a:spcAft>
                <a:spcPts val="0"/>
              </a:spcAft>
              <a:buSzPct val="100000"/>
              <a:buChar char="•"/>
            </a:pPr>
            <a:r>
              <a:rPr lang="en-US" sz="5187" b="0" dirty="0"/>
              <a:t>Collaborative Culture</a:t>
            </a:r>
            <a:endParaRPr sz="5187" b="0" dirty="0"/>
          </a:p>
          <a:p>
            <a:pPr marL="457200" lvl="0" indent="0" algn="l" rtl="0">
              <a:spcBef>
                <a:spcPts val="1000"/>
              </a:spcBef>
              <a:spcAft>
                <a:spcPts val="0"/>
              </a:spcAft>
              <a:buNone/>
            </a:pPr>
            <a:endParaRPr sz="5187" b="0" dirty="0"/>
          </a:p>
          <a:p>
            <a:pPr marL="457200" lvl="0" indent="-409775" algn="l" rtl="0">
              <a:spcBef>
                <a:spcPts val="1000"/>
              </a:spcBef>
              <a:spcAft>
                <a:spcPts val="0"/>
              </a:spcAft>
              <a:buSzPct val="100000"/>
              <a:buChar char="•"/>
            </a:pPr>
            <a:r>
              <a:rPr lang="en-US" sz="5187" b="0" dirty="0"/>
              <a:t>Capacity for Deep Learning</a:t>
            </a:r>
            <a:endParaRPr sz="5187" b="0" dirty="0"/>
          </a:p>
          <a:p>
            <a:pPr marL="914400" lvl="1" indent="-361315" algn="l" rtl="0">
              <a:spcBef>
                <a:spcPts val="0"/>
              </a:spcBef>
              <a:spcAft>
                <a:spcPts val="0"/>
              </a:spcAft>
              <a:buSzPct val="111279"/>
              <a:buChar char="•"/>
            </a:pPr>
            <a:endParaRPr lang="en-US" sz="3414" b="0" dirty="0"/>
          </a:p>
          <a:p>
            <a:pPr marL="914400" lvl="1" indent="-361315" algn="l" rtl="0">
              <a:spcBef>
                <a:spcPts val="0"/>
              </a:spcBef>
              <a:spcAft>
                <a:spcPts val="0"/>
              </a:spcAft>
              <a:buSzPct val="111279"/>
              <a:buChar char="•"/>
            </a:pPr>
            <a:r>
              <a:rPr lang="en-US" sz="3414" b="0" dirty="0"/>
              <a:t>Vertical and Horizo</a:t>
            </a:r>
            <a:r>
              <a:rPr lang="en-US" sz="3414" dirty="0"/>
              <a:t>ntal </a:t>
            </a:r>
            <a:r>
              <a:rPr lang="en-US" sz="3914" b="0" dirty="0"/>
              <a:t> </a:t>
            </a:r>
            <a:endParaRPr sz="3914" b="0" dirty="0"/>
          </a:p>
          <a:p>
            <a:pPr marL="914400" lvl="0" indent="0" algn="l" rtl="0">
              <a:spcBef>
                <a:spcPts val="1000"/>
              </a:spcBef>
              <a:spcAft>
                <a:spcPts val="0"/>
              </a:spcAft>
              <a:buNone/>
            </a:pPr>
            <a:endParaRPr sz="5187" dirty="0"/>
          </a:p>
          <a:p>
            <a:pPr marL="457200" lvl="0" indent="-409775" algn="l" rtl="0">
              <a:spcBef>
                <a:spcPts val="1000"/>
              </a:spcBef>
              <a:spcAft>
                <a:spcPts val="0"/>
              </a:spcAft>
              <a:buSzPct val="100000"/>
              <a:buChar char="•"/>
            </a:pPr>
            <a:r>
              <a:rPr lang="en-US" sz="5187" b="0" dirty="0"/>
              <a:t>Long Term Sustainability</a:t>
            </a:r>
            <a:endParaRPr sz="5187" b="0" dirty="0"/>
          </a:p>
          <a:p>
            <a:pPr marL="457200" lvl="0" indent="0" algn="l" rtl="0">
              <a:spcBef>
                <a:spcPts val="1000"/>
              </a:spcBef>
              <a:spcAft>
                <a:spcPts val="0"/>
              </a:spcAft>
              <a:buNone/>
            </a:pPr>
            <a:endParaRPr sz="5187" b="0" dirty="0"/>
          </a:p>
          <a:p>
            <a:pPr marL="457200" lvl="0" indent="-409775" algn="l" rtl="0">
              <a:spcBef>
                <a:spcPts val="1000"/>
              </a:spcBef>
              <a:spcAft>
                <a:spcPts val="0"/>
              </a:spcAft>
              <a:buSzPct val="100000"/>
              <a:buChar char="•"/>
            </a:pPr>
            <a:r>
              <a:rPr lang="en-US" sz="5187" b="0" dirty="0"/>
              <a:t>Continuous Improvement</a:t>
            </a:r>
            <a:endParaRPr sz="3000" b="0" dirty="0"/>
          </a:p>
        </p:txBody>
      </p:sp>
      <p:sp>
        <p:nvSpPr>
          <p:cNvPr id="197" name="Google Shape;197;g37e8af622b4_0_6"/>
          <p:cNvSpPr txBox="1"/>
          <p:nvPr/>
        </p:nvSpPr>
        <p:spPr>
          <a:xfrm>
            <a:off x="2785242" y="5890596"/>
            <a:ext cx="8811428" cy="6309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800">
                <a:solidFill>
                  <a:schemeClr val="dk1"/>
                </a:solidFill>
              </a:rPr>
              <a:t>© Michael Fullan</a:t>
            </a:r>
            <a:endParaRPr sz="1800">
              <a:solidFill>
                <a:schemeClr val="dk1"/>
              </a:solidFill>
            </a:endParaRPr>
          </a:p>
          <a:p>
            <a:pPr marL="0" lvl="0" indent="0" algn="r" rtl="0">
              <a:spcBef>
                <a:spcPts val="0"/>
              </a:spcBef>
              <a:spcAft>
                <a:spcPts val="0"/>
              </a:spcAft>
              <a:buNone/>
            </a:pPr>
            <a:r>
              <a:rPr lang="en-US" sz="1100">
                <a:solidFill>
                  <a:schemeClr val="dk1"/>
                </a:solidFill>
              </a:rPr>
              <a:t>https://michaelfullan.ca/coherence-the-right-drivers-in-action-for-schools-districts-and-systems/coherence-framework-extended/</a:t>
            </a:r>
            <a:endParaRPr sz="1800">
              <a:solidFill>
                <a:schemeClr val="dk1"/>
              </a:solidFill>
            </a:endParaRPr>
          </a:p>
        </p:txBody>
      </p:sp>
      <p:pic>
        <p:nvPicPr>
          <p:cNvPr id="198" name="Google Shape;198;g37e8af622b4_0_6" descr="benefits of a systems approach"/>
          <p:cNvPicPr preferRelativeResize="0"/>
          <p:nvPr/>
        </p:nvPicPr>
        <p:blipFill>
          <a:blip r:embed="rId3">
            <a:alphaModFix/>
          </a:blip>
          <a:stretch>
            <a:fillRect/>
          </a:stretch>
        </p:blipFill>
        <p:spPr>
          <a:xfrm>
            <a:off x="6756375" y="1128525"/>
            <a:ext cx="4600950" cy="460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4" name="Google Shape;204;g377dbae63e3_0_5" descr="picture of the iceberg of ignorance&#10;Executives see 4% of problems&#10;Team managers see 9% of problems&#10;Team leaders see 74% of problems&#10;"/>
          <p:cNvPicPr preferRelativeResize="0"/>
          <p:nvPr/>
        </p:nvPicPr>
        <p:blipFill rotWithShape="1">
          <a:blip r:embed="rId3">
            <a:alphaModFix/>
          </a:blip>
          <a:srcRect/>
          <a:stretch/>
        </p:blipFill>
        <p:spPr>
          <a:xfrm>
            <a:off x="1122117" y="1062715"/>
            <a:ext cx="9947766" cy="4732566"/>
          </a:xfrm>
          <a:prstGeom prst="rect">
            <a:avLst/>
          </a:prstGeom>
          <a:noFill/>
          <a:ln>
            <a:noFill/>
          </a:ln>
        </p:spPr>
      </p:pic>
      <p:sp>
        <p:nvSpPr>
          <p:cNvPr id="5" name="Title 4">
            <a:extLst>
              <a:ext uri="{FF2B5EF4-FFF2-40B4-BE49-F238E27FC236}">
                <a16:creationId xmlns:a16="http://schemas.microsoft.com/office/drawing/2014/main" id="{B01AF3CB-ACAD-61A0-169C-67795A6E5241}"/>
              </a:ext>
            </a:extLst>
          </p:cNvPr>
          <p:cNvSpPr>
            <a:spLocks noGrp="1"/>
          </p:cNvSpPr>
          <p:nvPr>
            <p:ph type="ctrTitle"/>
          </p:nvPr>
        </p:nvSpPr>
        <p:spPr>
          <a:xfrm flipH="1">
            <a:off x="1546584" y="168714"/>
            <a:ext cx="10794000" cy="770400"/>
          </a:xfrm>
        </p:spPr>
        <p:txBody>
          <a:bodyPr spcFirstLastPara="1" wrap="square" lIns="91425" tIns="45700" rIns="91425" bIns="45700" anchor="b" anchorCtr="0">
            <a:normAutofit/>
          </a:bodyPr>
          <a:lstStyle/>
          <a:p>
            <a:r>
              <a:rPr lang="en-US" dirty="0"/>
              <a:t>The Iceberg of Ignorance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7cb2ea636e_2_0"/>
          <p:cNvSpPr txBox="1">
            <a:spLocks noGrp="1"/>
          </p:cNvSpPr>
          <p:nvPr>
            <p:ph type="title"/>
          </p:nvPr>
        </p:nvSpPr>
        <p:spPr>
          <a:xfrm>
            <a:off x="2047874" y="194939"/>
            <a:ext cx="9132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Are We “Seeing” What Matters? </a:t>
            </a:r>
            <a:endParaRPr/>
          </a:p>
        </p:txBody>
      </p:sp>
      <p:sp>
        <p:nvSpPr>
          <p:cNvPr id="211" name="Google Shape;211;g37cb2ea636e_2_0"/>
          <p:cNvSpPr txBox="1">
            <a:spLocks noGrp="1"/>
          </p:cNvSpPr>
          <p:nvPr>
            <p:ph type="body" idx="1"/>
          </p:nvPr>
        </p:nvSpPr>
        <p:spPr>
          <a:xfrm>
            <a:off x="399495" y="1681760"/>
            <a:ext cx="10902000" cy="4295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Let’s talk Data.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b="0" dirty="0"/>
              <a:t>How do we know what is important?</a:t>
            </a:r>
            <a:endParaRPr b="0" dirty="0"/>
          </a:p>
          <a:p>
            <a:pPr marL="0" lvl="0" indent="0" algn="l" rtl="0">
              <a:spcBef>
                <a:spcPts val="1000"/>
              </a:spcBef>
              <a:spcAft>
                <a:spcPts val="0"/>
              </a:spcAft>
              <a:buNone/>
            </a:pPr>
            <a:r>
              <a:rPr lang="en-US" b="0" dirty="0"/>
              <a:t>How do we know what can be improved? </a:t>
            </a:r>
            <a:endParaRPr b="0" dirty="0"/>
          </a:p>
          <a:p>
            <a:pPr marL="0" lvl="0" indent="0" algn="l" rtl="0">
              <a:spcBef>
                <a:spcPts val="1000"/>
              </a:spcBef>
              <a:spcAft>
                <a:spcPts val="0"/>
              </a:spcAft>
              <a:buNone/>
            </a:pPr>
            <a:r>
              <a:rPr lang="en-US" b="0" dirty="0"/>
              <a:t>How do we know something is improved? </a:t>
            </a:r>
            <a:endParaRPr b="0" dirty="0"/>
          </a:p>
          <a:p>
            <a:pPr marL="0" lvl="0" indent="0" algn="l" rtl="0">
              <a:spcBef>
                <a:spcPts val="1000"/>
              </a:spcBef>
              <a:spcAft>
                <a:spcPts val="0"/>
              </a:spcAft>
              <a:buNone/>
            </a:pPr>
            <a:r>
              <a:rPr lang="en-US" dirty="0"/>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7622ad7ecd_0_207"/>
          <p:cNvSpPr txBox="1">
            <a:spLocks noGrp="1"/>
          </p:cNvSpPr>
          <p:nvPr>
            <p:ph type="title"/>
          </p:nvPr>
        </p:nvSpPr>
        <p:spPr>
          <a:xfrm>
            <a:off x="2047874" y="194939"/>
            <a:ext cx="9132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What are the Root Causes of Special Education Conflict? </a:t>
            </a:r>
            <a:endParaRPr/>
          </a:p>
        </p:txBody>
      </p:sp>
      <p:pic>
        <p:nvPicPr>
          <p:cNvPr id="217" name="Google Shape;217;g37622ad7ecd_0_207" descr="Iceberg showing the five whys technique&#10;Symptoms on top&#10;Conditions in the middle&#10;Root cause at the bottom"/>
          <p:cNvPicPr preferRelativeResize="0"/>
          <p:nvPr/>
        </p:nvPicPr>
        <p:blipFill>
          <a:blip r:embed="rId3">
            <a:alphaModFix/>
          </a:blip>
          <a:stretch>
            <a:fillRect/>
          </a:stretch>
        </p:blipFill>
        <p:spPr>
          <a:xfrm>
            <a:off x="1775725" y="1905000"/>
            <a:ext cx="7929550" cy="4111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7622ad7ecd_0_315"/>
          <p:cNvSpPr txBox="1">
            <a:spLocks noGrp="1"/>
          </p:cNvSpPr>
          <p:nvPr>
            <p:ph type="title"/>
          </p:nvPr>
        </p:nvSpPr>
        <p:spPr>
          <a:xfrm>
            <a:off x="838200" y="2156275"/>
            <a:ext cx="97593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Applying a Systems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Based</a:t>
            </a:r>
            <a:r>
              <a:rPr lang="en-US"/>
              <a:t> Approach to ADR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838200" y="1389227"/>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Welcome and 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377dbae63e3_0_299" descr="Graphic of the ADR continuum"/>
          <p:cNvPicPr preferRelativeResize="0"/>
          <p:nvPr/>
        </p:nvPicPr>
        <p:blipFill>
          <a:blip r:embed="rId3">
            <a:alphaModFix/>
          </a:blip>
          <a:stretch>
            <a:fillRect/>
          </a:stretch>
        </p:blipFill>
        <p:spPr>
          <a:xfrm>
            <a:off x="1775939" y="1413378"/>
            <a:ext cx="9751226" cy="5280249"/>
          </a:xfrm>
          <a:prstGeom prst="rect">
            <a:avLst/>
          </a:prstGeom>
          <a:noFill/>
          <a:ln>
            <a:noFill/>
          </a:ln>
        </p:spPr>
      </p:pic>
      <p:sp>
        <p:nvSpPr>
          <p:cNvPr id="2" name="Title 1">
            <a:extLst>
              <a:ext uri="{FF2B5EF4-FFF2-40B4-BE49-F238E27FC236}">
                <a16:creationId xmlns:a16="http://schemas.microsoft.com/office/drawing/2014/main" id="{36E3B1AC-9DDF-2DBC-647A-B76814B5A41D}"/>
              </a:ext>
            </a:extLst>
          </p:cNvPr>
          <p:cNvSpPr>
            <a:spLocks noGrp="1"/>
          </p:cNvSpPr>
          <p:nvPr>
            <p:ph type="title" idx="4294967295"/>
          </p:nvPr>
        </p:nvSpPr>
        <p:spPr/>
        <p:txBody>
          <a:bodyPr/>
          <a:lstStyle/>
          <a:p>
            <a:r>
              <a:rPr lang="en-US" dirty="0"/>
              <a:t>The ADR Continuum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g37cc2219f32_0_85"/>
          <p:cNvSpPr txBox="1">
            <a:spLocks noGrp="1"/>
          </p:cNvSpPr>
          <p:nvPr>
            <p:ph type="title"/>
          </p:nvPr>
        </p:nvSpPr>
        <p:spPr>
          <a:xfrm>
            <a:off x="2123058" y="186483"/>
            <a:ext cx="7342500" cy="762000"/>
          </a:xfrm>
          <a:prstGeom prst="rect">
            <a:avLst/>
          </a:prstGeom>
        </p:spPr>
        <p:txBody>
          <a:bodyPr spcFirstLastPara="1" wrap="square" lIns="91425" tIns="45700" rIns="91425" bIns="45700" anchor="ctr" anchorCtr="0">
            <a:noAutofit/>
          </a:bodyPr>
          <a:lstStyle/>
          <a:p>
            <a:pPr lvl="0">
              <a:buSzPts val="700"/>
            </a:pPr>
            <a:r>
              <a:rPr lang="en-US" sz="2800" dirty="0"/>
              <a:t>A Framework for Conflict Engagement</a:t>
            </a:r>
            <a:endParaRPr sz="2700" b="1" dirty="0">
              <a:solidFill>
                <a:srgbClr val="0E5A82"/>
              </a:solidFill>
              <a:latin typeface="Montserrat"/>
              <a:ea typeface="Montserrat"/>
              <a:cs typeface="Montserrat"/>
              <a:sym typeface="Montserrat"/>
            </a:endParaRPr>
          </a:p>
        </p:txBody>
      </p:sp>
      <p:sp>
        <p:nvSpPr>
          <p:cNvPr id="235" name="Google Shape;235;g37cc2219f32_0_85"/>
          <p:cNvSpPr txBox="1"/>
          <p:nvPr/>
        </p:nvSpPr>
        <p:spPr>
          <a:xfrm>
            <a:off x="1692200" y="4825150"/>
            <a:ext cx="24147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Universal</a:t>
            </a:r>
            <a:endParaRPr sz="2100">
              <a:solidFill>
                <a:schemeClr val="lt1"/>
              </a:solidFill>
              <a:latin typeface="Open Sans"/>
              <a:ea typeface="Open Sans"/>
              <a:cs typeface="Open Sans"/>
              <a:sym typeface="Open Sans"/>
            </a:endParaRPr>
          </a:p>
        </p:txBody>
      </p:sp>
      <p:sp>
        <p:nvSpPr>
          <p:cNvPr id="236" name="Google Shape;236;g37cc2219f32_0_85"/>
          <p:cNvSpPr txBox="1"/>
          <p:nvPr/>
        </p:nvSpPr>
        <p:spPr>
          <a:xfrm>
            <a:off x="2822708" y="3477867"/>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Targeted</a:t>
            </a:r>
            <a:endParaRPr sz="2100">
              <a:solidFill>
                <a:schemeClr val="lt1"/>
              </a:solidFill>
              <a:latin typeface="Open Sans"/>
              <a:ea typeface="Open Sans"/>
              <a:cs typeface="Open Sans"/>
              <a:sym typeface="Open Sans"/>
            </a:endParaRPr>
          </a:p>
        </p:txBody>
      </p:sp>
      <p:sp>
        <p:nvSpPr>
          <p:cNvPr id="237" name="Google Shape;237;g37cc2219f32_0_85"/>
          <p:cNvSpPr txBox="1"/>
          <p:nvPr/>
        </p:nvSpPr>
        <p:spPr>
          <a:xfrm>
            <a:off x="2822700" y="2243267"/>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Intensive</a:t>
            </a:r>
            <a:endParaRPr sz="2100">
              <a:solidFill>
                <a:schemeClr val="lt1"/>
              </a:solidFill>
              <a:latin typeface="Open Sans"/>
              <a:ea typeface="Open Sans"/>
              <a:cs typeface="Open Sans"/>
              <a:sym typeface="Open Sans"/>
            </a:endParaRPr>
          </a:p>
        </p:txBody>
      </p:sp>
      <p:pic>
        <p:nvPicPr>
          <p:cNvPr id="238" name="Google Shape;238;g37cc2219f32_0_85" descr="Triangle showing dispute resolution at the top, then conflict, then disagreement, and prevention at the bottom"/>
          <p:cNvPicPr preferRelativeResize="0"/>
          <p:nvPr/>
        </p:nvPicPr>
        <p:blipFill>
          <a:blip r:embed="rId3">
            <a:alphaModFix/>
          </a:blip>
          <a:stretch>
            <a:fillRect/>
          </a:stretch>
        </p:blipFill>
        <p:spPr>
          <a:xfrm>
            <a:off x="2045900" y="1070475"/>
            <a:ext cx="7070875" cy="5575450"/>
          </a:xfrm>
          <a:prstGeom prst="rect">
            <a:avLst/>
          </a:prstGeom>
          <a:noFill/>
          <a:ln>
            <a:noFill/>
          </a:ln>
        </p:spPr>
      </p:pic>
      <p:sp>
        <p:nvSpPr>
          <p:cNvPr id="239" name="Google Shape;239;g37cc2219f32_0_85"/>
          <p:cNvSpPr txBox="1"/>
          <p:nvPr/>
        </p:nvSpPr>
        <p:spPr>
          <a:xfrm>
            <a:off x="8140800" y="4939183"/>
            <a:ext cx="1783500" cy="4464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100" dirty="0">
                <a:solidFill>
                  <a:schemeClr val="dk1"/>
                </a:solidFill>
                <a:latin typeface="+mn-lt"/>
                <a:ea typeface="Nunito Sans"/>
                <a:cs typeface="Nunito Sans"/>
                <a:sym typeface="Nunito Sans"/>
              </a:rPr>
              <a:t>Prevention</a:t>
            </a:r>
            <a:endParaRPr sz="2100" dirty="0">
              <a:solidFill>
                <a:schemeClr val="dk1"/>
              </a:solidFill>
              <a:latin typeface="+mn-lt"/>
              <a:ea typeface="Nunito Sans"/>
              <a:cs typeface="Nunito Sans"/>
              <a:sym typeface="Nunito Sans"/>
            </a:endParaRPr>
          </a:p>
        </p:txBody>
      </p:sp>
      <p:sp>
        <p:nvSpPr>
          <p:cNvPr id="240" name="Google Shape;240;g37cc2219f32_0_85"/>
          <p:cNvSpPr txBox="1"/>
          <p:nvPr/>
        </p:nvSpPr>
        <p:spPr>
          <a:xfrm>
            <a:off x="7325733" y="4026200"/>
            <a:ext cx="2314500" cy="4464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100" dirty="0">
                <a:solidFill>
                  <a:schemeClr val="dk1"/>
                </a:solidFill>
                <a:latin typeface="+mn-lt"/>
                <a:ea typeface="Nunito Sans"/>
                <a:cs typeface="Nunito Sans"/>
                <a:sym typeface="Nunito Sans"/>
              </a:rPr>
              <a:t>Disagreement</a:t>
            </a:r>
            <a:endParaRPr sz="2100" dirty="0">
              <a:solidFill>
                <a:schemeClr val="dk1"/>
              </a:solidFill>
              <a:latin typeface="+mn-lt"/>
              <a:ea typeface="Nunito Sans"/>
              <a:cs typeface="Nunito Sans"/>
              <a:sym typeface="Nunito Sans"/>
            </a:endParaRPr>
          </a:p>
        </p:txBody>
      </p:sp>
      <p:sp>
        <p:nvSpPr>
          <p:cNvPr id="241" name="Google Shape;241;g37cc2219f32_0_85"/>
          <p:cNvSpPr txBox="1"/>
          <p:nvPr/>
        </p:nvSpPr>
        <p:spPr>
          <a:xfrm>
            <a:off x="6773000" y="3123833"/>
            <a:ext cx="2951100" cy="4464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100" dirty="0">
                <a:solidFill>
                  <a:schemeClr val="dk1"/>
                </a:solidFill>
                <a:latin typeface="+mn-lt"/>
                <a:ea typeface="Nunito Sans"/>
                <a:cs typeface="Nunito Sans"/>
                <a:sym typeface="Nunito Sans"/>
              </a:rPr>
              <a:t>Conflict</a:t>
            </a:r>
            <a:endParaRPr sz="2100" dirty="0">
              <a:solidFill>
                <a:schemeClr val="dk1"/>
              </a:solidFill>
              <a:latin typeface="+mn-lt"/>
              <a:ea typeface="Nunito Sans"/>
              <a:cs typeface="Nunito Sans"/>
              <a:sym typeface="Nunito Sans"/>
            </a:endParaRPr>
          </a:p>
        </p:txBody>
      </p:sp>
      <p:sp>
        <p:nvSpPr>
          <p:cNvPr id="242" name="Google Shape;242;g37cc2219f32_0_85"/>
          <p:cNvSpPr txBox="1"/>
          <p:nvPr/>
        </p:nvSpPr>
        <p:spPr>
          <a:xfrm>
            <a:off x="6242200" y="2221467"/>
            <a:ext cx="3482100" cy="4464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100" dirty="0">
                <a:solidFill>
                  <a:schemeClr val="dk1"/>
                </a:solidFill>
                <a:latin typeface="+mn-lt"/>
                <a:ea typeface="Nunito Sans"/>
                <a:cs typeface="Nunito Sans"/>
                <a:sym typeface="Nunito Sans"/>
              </a:rPr>
              <a:t>Dispute</a:t>
            </a:r>
            <a:r>
              <a:rPr lang="en-US" sz="2100" dirty="0">
                <a:solidFill>
                  <a:schemeClr val="dk1"/>
                </a:solidFill>
                <a:latin typeface="Nunito Sans"/>
                <a:ea typeface="Nunito Sans"/>
                <a:cs typeface="Nunito Sans"/>
                <a:sym typeface="Nunito Sans"/>
              </a:rPr>
              <a:t> Resolution</a:t>
            </a:r>
            <a:endParaRPr sz="2100" dirty="0">
              <a:solidFill>
                <a:schemeClr val="dk1"/>
              </a:solidFill>
              <a:latin typeface="Nunito Sans"/>
              <a:ea typeface="Nunito Sans"/>
              <a:cs typeface="Nunito Sans"/>
              <a:sym typeface="Nuni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g380c242bd84_0_455"/>
          <p:cNvSpPr txBox="1">
            <a:spLocks noGrp="1"/>
          </p:cNvSpPr>
          <p:nvPr>
            <p:ph type="title"/>
          </p:nvPr>
        </p:nvSpPr>
        <p:spPr>
          <a:xfrm>
            <a:off x="2058608"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A Framework for Conflict Engagement</a:t>
            </a:r>
            <a:endParaRPr sz="2700" b="1" dirty="0">
              <a:solidFill>
                <a:srgbClr val="0E5A82"/>
              </a:solidFill>
              <a:latin typeface="Montserrat"/>
              <a:ea typeface="Montserrat"/>
              <a:cs typeface="Montserrat"/>
              <a:sym typeface="Montserrat"/>
            </a:endParaRPr>
          </a:p>
        </p:txBody>
      </p:sp>
      <p:sp>
        <p:nvSpPr>
          <p:cNvPr id="249" name="Google Shape;249;g380c242bd84_0_455"/>
          <p:cNvSpPr txBox="1"/>
          <p:nvPr/>
        </p:nvSpPr>
        <p:spPr>
          <a:xfrm>
            <a:off x="2190467" y="4787733"/>
            <a:ext cx="24147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Universal</a:t>
            </a:r>
            <a:endParaRPr sz="2100">
              <a:solidFill>
                <a:schemeClr val="lt1"/>
              </a:solidFill>
              <a:latin typeface="Open Sans"/>
              <a:ea typeface="Open Sans"/>
              <a:cs typeface="Open Sans"/>
              <a:sym typeface="Open Sans"/>
            </a:endParaRPr>
          </a:p>
        </p:txBody>
      </p:sp>
      <p:sp>
        <p:nvSpPr>
          <p:cNvPr id="250" name="Google Shape;250;g380c242bd84_0_455"/>
          <p:cNvSpPr txBox="1"/>
          <p:nvPr/>
        </p:nvSpPr>
        <p:spPr>
          <a:xfrm>
            <a:off x="2689575" y="3440450"/>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Targeted</a:t>
            </a:r>
            <a:endParaRPr sz="2100">
              <a:solidFill>
                <a:schemeClr val="lt1"/>
              </a:solidFill>
              <a:latin typeface="Open Sans"/>
              <a:ea typeface="Open Sans"/>
              <a:cs typeface="Open Sans"/>
              <a:sym typeface="Open Sans"/>
            </a:endParaRPr>
          </a:p>
        </p:txBody>
      </p:sp>
      <p:sp>
        <p:nvSpPr>
          <p:cNvPr id="251" name="Google Shape;251;g380c242bd84_0_455"/>
          <p:cNvSpPr txBox="1"/>
          <p:nvPr/>
        </p:nvSpPr>
        <p:spPr>
          <a:xfrm>
            <a:off x="2689567" y="2205850"/>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Intensive</a:t>
            </a:r>
            <a:endParaRPr sz="2100">
              <a:solidFill>
                <a:schemeClr val="lt1"/>
              </a:solidFill>
              <a:latin typeface="Open Sans"/>
              <a:ea typeface="Open Sans"/>
              <a:cs typeface="Open Sans"/>
              <a:sym typeface="Open Sans"/>
            </a:endParaRPr>
          </a:p>
        </p:txBody>
      </p:sp>
      <p:pic>
        <p:nvPicPr>
          <p:cNvPr id="252" name="Google Shape;252;g380c242bd84_0_455" descr="Triangle showing prevention at the bottom"/>
          <p:cNvPicPr preferRelativeResize="0"/>
          <p:nvPr/>
        </p:nvPicPr>
        <p:blipFill>
          <a:blip r:embed="rId3">
            <a:alphaModFix/>
          </a:blip>
          <a:stretch>
            <a:fillRect/>
          </a:stretch>
        </p:blipFill>
        <p:spPr>
          <a:xfrm>
            <a:off x="2547333" y="1033042"/>
            <a:ext cx="6678683" cy="5266217"/>
          </a:xfrm>
          <a:prstGeom prst="rect">
            <a:avLst/>
          </a:prstGeom>
          <a:noFill/>
          <a:ln>
            <a:noFill/>
          </a:ln>
        </p:spPr>
      </p:pic>
      <p:sp>
        <p:nvSpPr>
          <p:cNvPr id="253" name="Google Shape;253;g380c242bd84_0_455"/>
          <p:cNvSpPr txBox="1"/>
          <p:nvPr/>
        </p:nvSpPr>
        <p:spPr>
          <a:xfrm>
            <a:off x="8599950" y="4880533"/>
            <a:ext cx="2696700" cy="5388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700" dirty="0">
                <a:solidFill>
                  <a:schemeClr val="dk1"/>
                </a:solidFill>
                <a:latin typeface="+mn-lt"/>
                <a:ea typeface="Nunito Sans"/>
                <a:cs typeface="Nunito Sans"/>
                <a:sym typeface="Nunito Sans"/>
              </a:rPr>
              <a:t>Prevention</a:t>
            </a:r>
            <a:endParaRPr sz="2700" dirty="0">
              <a:solidFill>
                <a:schemeClr val="dk1"/>
              </a:solidFill>
              <a:latin typeface="+mn-lt"/>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7"/>
        <p:cNvGrpSpPr/>
        <p:nvPr/>
      </p:nvGrpSpPr>
      <p:grpSpPr>
        <a:xfrm>
          <a:off x="0" y="0"/>
          <a:ext cx="0" cy="0"/>
          <a:chOff x="0" y="0"/>
          <a:chExt cx="0" cy="0"/>
        </a:xfrm>
      </p:grpSpPr>
      <p:sp>
        <p:nvSpPr>
          <p:cNvPr id="259" name="Google Shape;259;g380c242bd84_0_229"/>
          <p:cNvSpPr txBox="1">
            <a:spLocks noGrp="1"/>
          </p:cNvSpPr>
          <p:nvPr>
            <p:ph type="title"/>
          </p:nvPr>
        </p:nvSpPr>
        <p:spPr>
          <a:xfrm>
            <a:off x="2133783"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How Do We Meaningfully Engage Families? </a:t>
            </a:r>
            <a:endParaRPr sz="2700" b="1" dirty="0">
              <a:solidFill>
                <a:srgbClr val="0E5A82"/>
              </a:solidFill>
              <a:latin typeface="Montserrat"/>
              <a:ea typeface="Montserrat"/>
              <a:cs typeface="Montserrat"/>
              <a:sym typeface="Montserrat"/>
            </a:endParaRPr>
          </a:p>
        </p:txBody>
      </p:sp>
      <p:pic>
        <p:nvPicPr>
          <p:cNvPr id="260" name="Google Shape;260;g380c242bd84_0_2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2150" y="1932183"/>
            <a:ext cx="2849683" cy="2382533"/>
          </a:xfrm>
          <a:prstGeom prst="rect">
            <a:avLst/>
          </a:prstGeom>
          <a:noFill/>
          <a:ln>
            <a:noFill/>
          </a:ln>
        </p:spPr>
      </p:pic>
      <p:pic>
        <p:nvPicPr>
          <p:cNvPr id="261" name="Google Shape;261;g380c242bd84_0_2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79225" y="1795758"/>
            <a:ext cx="3170987" cy="2655383"/>
          </a:xfrm>
          <a:prstGeom prst="rect">
            <a:avLst/>
          </a:prstGeom>
          <a:noFill/>
          <a:ln>
            <a:noFill/>
          </a:ln>
        </p:spPr>
      </p:pic>
      <p:pic>
        <p:nvPicPr>
          <p:cNvPr id="262" name="Google Shape;262;g380c242bd84_0_22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080350" y="1795750"/>
            <a:ext cx="3170983" cy="2954776"/>
          </a:xfrm>
          <a:prstGeom prst="rect">
            <a:avLst/>
          </a:prstGeom>
          <a:noFill/>
          <a:ln>
            <a:noFill/>
          </a:ln>
        </p:spPr>
      </p:pic>
      <p:pic>
        <p:nvPicPr>
          <p:cNvPr id="263" name="Google Shape;263;g380c242bd84_0_22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9102544" y="1795766"/>
            <a:ext cx="2987306" cy="2655384"/>
          </a:xfrm>
          <a:prstGeom prst="rect">
            <a:avLst/>
          </a:prstGeom>
          <a:noFill/>
          <a:ln>
            <a:noFill/>
          </a:ln>
        </p:spPr>
      </p:pic>
      <p:sp>
        <p:nvSpPr>
          <p:cNvPr id="264" name="Google Shape;264;g380c242bd84_0_229"/>
          <p:cNvSpPr txBox="1"/>
          <p:nvPr/>
        </p:nvSpPr>
        <p:spPr>
          <a:xfrm>
            <a:off x="315692" y="4593317"/>
            <a:ext cx="2422500" cy="10929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dk1"/>
                </a:solidFill>
                <a:latin typeface="Calibri"/>
                <a:ea typeface="Calibri"/>
                <a:cs typeface="Calibri"/>
                <a:sym typeface="Calibri"/>
              </a:rPr>
              <a:t>Become a Reliable Source of Information</a:t>
            </a:r>
            <a:endParaRPr sz="2100">
              <a:solidFill>
                <a:schemeClr val="dk1"/>
              </a:solidFill>
              <a:latin typeface="Calibri"/>
              <a:ea typeface="Calibri"/>
              <a:cs typeface="Calibri"/>
              <a:sym typeface="Calibri"/>
            </a:endParaRPr>
          </a:p>
        </p:txBody>
      </p:sp>
      <p:sp>
        <p:nvSpPr>
          <p:cNvPr id="265" name="Google Shape;265;g380c242bd84_0_229"/>
          <p:cNvSpPr txBox="1"/>
          <p:nvPr/>
        </p:nvSpPr>
        <p:spPr>
          <a:xfrm>
            <a:off x="3453417" y="4593317"/>
            <a:ext cx="2422500" cy="10929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dk1"/>
                </a:solidFill>
                <a:latin typeface="Calibri"/>
                <a:ea typeface="Calibri"/>
                <a:cs typeface="Calibri"/>
                <a:sym typeface="Calibri"/>
              </a:rPr>
              <a:t>Provide Opportunities for Feedback </a:t>
            </a:r>
            <a:endParaRPr sz="2100">
              <a:solidFill>
                <a:schemeClr val="dk1"/>
              </a:solidFill>
              <a:latin typeface="Calibri"/>
              <a:ea typeface="Calibri"/>
              <a:cs typeface="Calibri"/>
              <a:sym typeface="Calibri"/>
            </a:endParaRPr>
          </a:p>
        </p:txBody>
      </p:sp>
      <p:sp>
        <p:nvSpPr>
          <p:cNvPr id="266" name="Google Shape;266;g380c242bd84_0_229"/>
          <p:cNvSpPr txBox="1"/>
          <p:nvPr/>
        </p:nvSpPr>
        <p:spPr>
          <a:xfrm>
            <a:off x="6250217" y="4593317"/>
            <a:ext cx="2422500" cy="10929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dk1"/>
                </a:solidFill>
                <a:latin typeface="Calibri"/>
                <a:ea typeface="Calibri"/>
                <a:cs typeface="Calibri"/>
                <a:sym typeface="Calibri"/>
              </a:rPr>
              <a:t>Offer Networking and Support Opportunities</a:t>
            </a:r>
            <a:endParaRPr sz="2100">
              <a:solidFill>
                <a:schemeClr val="dk1"/>
              </a:solidFill>
              <a:latin typeface="Calibri"/>
              <a:ea typeface="Calibri"/>
              <a:cs typeface="Calibri"/>
              <a:sym typeface="Calibri"/>
            </a:endParaRPr>
          </a:p>
        </p:txBody>
      </p:sp>
      <p:sp>
        <p:nvSpPr>
          <p:cNvPr id="267" name="Google Shape;267;g380c242bd84_0_229"/>
          <p:cNvSpPr txBox="1"/>
          <p:nvPr/>
        </p:nvSpPr>
        <p:spPr>
          <a:xfrm>
            <a:off x="9251333" y="4593317"/>
            <a:ext cx="2422500" cy="10929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dk1"/>
                </a:solidFill>
                <a:latin typeface="Calibri"/>
                <a:ea typeface="Calibri"/>
                <a:cs typeface="Calibri"/>
                <a:sym typeface="Calibri"/>
              </a:rPr>
              <a:t>Conduct Collaborative IEP Meetings</a:t>
            </a:r>
            <a:endParaRPr sz="21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g380c242bd84_0_242"/>
          <p:cNvSpPr txBox="1">
            <a:spLocks noGrp="1"/>
          </p:cNvSpPr>
          <p:nvPr>
            <p:ph type="title"/>
          </p:nvPr>
        </p:nvSpPr>
        <p:spPr>
          <a:xfrm>
            <a:off x="2183583"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A Framework for Conflict Engagement</a:t>
            </a:r>
            <a:endParaRPr sz="2700" b="1" dirty="0">
              <a:solidFill>
                <a:srgbClr val="0E5A82"/>
              </a:solidFill>
              <a:latin typeface="Montserrat"/>
              <a:ea typeface="Montserrat"/>
              <a:cs typeface="Montserrat"/>
              <a:sym typeface="Montserrat"/>
            </a:endParaRPr>
          </a:p>
        </p:txBody>
      </p:sp>
      <p:sp>
        <p:nvSpPr>
          <p:cNvPr id="274" name="Google Shape;274;g380c242bd84_0_242"/>
          <p:cNvSpPr txBox="1"/>
          <p:nvPr/>
        </p:nvSpPr>
        <p:spPr>
          <a:xfrm>
            <a:off x="3054450" y="4569450"/>
            <a:ext cx="24147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Universal</a:t>
            </a:r>
            <a:endParaRPr sz="2100">
              <a:solidFill>
                <a:schemeClr val="lt1"/>
              </a:solidFill>
              <a:latin typeface="Open Sans"/>
              <a:ea typeface="Open Sans"/>
              <a:cs typeface="Open Sans"/>
              <a:sym typeface="Open Sans"/>
            </a:endParaRPr>
          </a:p>
        </p:txBody>
      </p:sp>
      <p:sp>
        <p:nvSpPr>
          <p:cNvPr id="275" name="Google Shape;275;g380c242bd84_0_242"/>
          <p:cNvSpPr txBox="1"/>
          <p:nvPr/>
        </p:nvSpPr>
        <p:spPr>
          <a:xfrm>
            <a:off x="3553558" y="3222167"/>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Targeted</a:t>
            </a:r>
            <a:endParaRPr sz="2100">
              <a:solidFill>
                <a:schemeClr val="lt1"/>
              </a:solidFill>
              <a:latin typeface="Open Sans"/>
              <a:ea typeface="Open Sans"/>
              <a:cs typeface="Open Sans"/>
              <a:sym typeface="Open Sans"/>
            </a:endParaRPr>
          </a:p>
        </p:txBody>
      </p:sp>
      <p:sp>
        <p:nvSpPr>
          <p:cNvPr id="276" name="Google Shape;276;g380c242bd84_0_242"/>
          <p:cNvSpPr txBox="1"/>
          <p:nvPr/>
        </p:nvSpPr>
        <p:spPr>
          <a:xfrm>
            <a:off x="3553550" y="1987567"/>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Intensive</a:t>
            </a:r>
            <a:endParaRPr sz="2100">
              <a:solidFill>
                <a:schemeClr val="lt1"/>
              </a:solidFill>
              <a:latin typeface="Open Sans"/>
              <a:ea typeface="Open Sans"/>
              <a:cs typeface="Open Sans"/>
              <a:sym typeface="Open Sans"/>
            </a:endParaRPr>
          </a:p>
        </p:txBody>
      </p:sp>
      <p:pic>
        <p:nvPicPr>
          <p:cNvPr id="277" name="Google Shape;277;g380c242bd84_0_242" descr="Triangle showing disagreement"/>
          <p:cNvPicPr preferRelativeResize="0"/>
          <p:nvPr/>
        </p:nvPicPr>
        <p:blipFill>
          <a:blip r:embed="rId3">
            <a:alphaModFix/>
          </a:blip>
          <a:stretch>
            <a:fillRect/>
          </a:stretch>
        </p:blipFill>
        <p:spPr>
          <a:xfrm>
            <a:off x="2847383" y="1087625"/>
            <a:ext cx="6678683" cy="5266217"/>
          </a:xfrm>
          <a:prstGeom prst="rect">
            <a:avLst/>
          </a:prstGeom>
          <a:noFill/>
          <a:ln>
            <a:noFill/>
          </a:ln>
        </p:spPr>
      </p:pic>
      <p:sp>
        <p:nvSpPr>
          <p:cNvPr id="278" name="Google Shape;278;g380c242bd84_0_242"/>
          <p:cNvSpPr txBox="1"/>
          <p:nvPr/>
        </p:nvSpPr>
        <p:spPr>
          <a:xfrm>
            <a:off x="8241867" y="4043367"/>
            <a:ext cx="2314500" cy="5388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700" dirty="0">
                <a:solidFill>
                  <a:schemeClr val="dk1"/>
                </a:solidFill>
                <a:latin typeface="+mn-lt"/>
                <a:ea typeface="Nunito Sans"/>
                <a:cs typeface="Nunito Sans"/>
                <a:sym typeface="Nunito Sans"/>
              </a:rPr>
              <a:t>Disagreement</a:t>
            </a:r>
            <a:endParaRPr sz="2700" dirty="0">
              <a:solidFill>
                <a:schemeClr val="dk1"/>
              </a:solidFill>
              <a:latin typeface="+mn-lt"/>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2"/>
        <p:cNvGrpSpPr/>
        <p:nvPr/>
      </p:nvGrpSpPr>
      <p:grpSpPr>
        <a:xfrm>
          <a:off x="0" y="0"/>
          <a:ext cx="0" cy="0"/>
          <a:chOff x="0" y="0"/>
          <a:chExt cx="0" cy="0"/>
        </a:xfrm>
      </p:grpSpPr>
      <p:sp>
        <p:nvSpPr>
          <p:cNvPr id="284" name="Google Shape;284;g380c242bd84_0_252"/>
          <p:cNvSpPr txBox="1">
            <a:spLocks noGrp="1"/>
          </p:cNvSpPr>
          <p:nvPr>
            <p:ph type="title"/>
          </p:nvPr>
        </p:nvSpPr>
        <p:spPr>
          <a:xfrm>
            <a:off x="2033533"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How Do We Support Teams Through Disagreement? </a:t>
            </a:r>
            <a:endParaRPr sz="2700" b="1" dirty="0">
              <a:solidFill>
                <a:srgbClr val="0E5A82"/>
              </a:solidFill>
              <a:latin typeface="Montserrat"/>
              <a:ea typeface="Montserrat"/>
              <a:cs typeface="Montserrat"/>
              <a:sym typeface="Montserrat"/>
            </a:endParaRPr>
          </a:p>
        </p:txBody>
      </p:sp>
      <p:sp>
        <p:nvSpPr>
          <p:cNvPr id="285" name="Google Shape;285;g380c242bd84_0_252"/>
          <p:cNvSpPr txBox="1"/>
          <p:nvPr/>
        </p:nvSpPr>
        <p:spPr>
          <a:xfrm>
            <a:off x="1127700" y="1337633"/>
            <a:ext cx="9936600" cy="6156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3200" dirty="0">
                <a:solidFill>
                  <a:schemeClr val="dk1"/>
                </a:solidFill>
                <a:latin typeface="+mn-lt"/>
                <a:ea typeface="Nunito Sans"/>
                <a:cs typeface="Nunito Sans"/>
                <a:sym typeface="Nunito Sans"/>
              </a:rPr>
              <a:t>Establish transparent policies and procedures for: </a:t>
            </a:r>
            <a:endParaRPr sz="3200" dirty="0">
              <a:solidFill>
                <a:schemeClr val="dk1"/>
              </a:solidFill>
              <a:latin typeface="+mn-lt"/>
              <a:ea typeface="Nunito Sans"/>
              <a:cs typeface="Nunito Sans"/>
              <a:sym typeface="Nunito Sans"/>
            </a:endParaRPr>
          </a:p>
        </p:txBody>
      </p:sp>
      <p:sp>
        <p:nvSpPr>
          <p:cNvPr id="286" name="Google Shape;286;g380c242bd84_0_252"/>
          <p:cNvSpPr txBox="1"/>
          <p:nvPr/>
        </p:nvSpPr>
        <p:spPr>
          <a:xfrm>
            <a:off x="1353550" y="4037324"/>
            <a:ext cx="9266700" cy="20934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3200" dirty="0">
                <a:solidFill>
                  <a:schemeClr val="dk1"/>
                </a:solidFill>
                <a:latin typeface="+mn-lt"/>
                <a:ea typeface="Nunito Sans"/>
                <a:cs typeface="Nunito Sans"/>
                <a:sym typeface="Nunito Sans"/>
              </a:rPr>
              <a:t>Provide professional learning to build the capacity of school and district leaders to effectively and productively help IEP teams resolve disagreements. </a:t>
            </a:r>
            <a:endParaRPr sz="3200" dirty="0">
              <a:solidFill>
                <a:schemeClr val="dk1"/>
              </a:solidFill>
              <a:latin typeface="+mn-lt"/>
              <a:ea typeface="Nunito Sans"/>
              <a:cs typeface="Nunito Sans"/>
              <a:sym typeface="Nunito Sans"/>
            </a:endParaRPr>
          </a:p>
        </p:txBody>
      </p:sp>
      <p:sp>
        <p:nvSpPr>
          <p:cNvPr id="287" name="Google Shape;287;g380c242bd84_0_252"/>
          <p:cNvSpPr txBox="1"/>
          <p:nvPr/>
        </p:nvSpPr>
        <p:spPr>
          <a:xfrm>
            <a:off x="1227567" y="2126267"/>
            <a:ext cx="8625000" cy="615600"/>
          </a:xfrm>
          <a:prstGeom prst="rect">
            <a:avLst/>
          </a:prstGeom>
          <a:noFill/>
          <a:ln>
            <a:noFill/>
          </a:ln>
        </p:spPr>
        <p:txBody>
          <a:bodyPr spcFirstLastPara="1" wrap="square" lIns="60950" tIns="60950" rIns="60950" bIns="60950" anchor="t" anchorCtr="0">
            <a:spAutoFit/>
          </a:bodyPr>
          <a:lstStyle/>
          <a:p>
            <a:pPr marL="1219200" lvl="0" indent="-355600" algn="l" rtl="0">
              <a:spcBef>
                <a:spcPts val="0"/>
              </a:spcBef>
              <a:spcAft>
                <a:spcPts val="0"/>
              </a:spcAft>
              <a:buClr>
                <a:srgbClr val="3D3D3D"/>
              </a:buClr>
              <a:buSzPts val="3200"/>
              <a:buFont typeface="Nunito Sans"/>
              <a:buChar char="●"/>
            </a:pPr>
            <a:r>
              <a:rPr lang="en-US" sz="3200" dirty="0">
                <a:solidFill>
                  <a:srgbClr val="3D3D3D"/>
                </a:solidFill>
                <a:latin typeface="+mn-lt"/>
                <a:ea typeface="Nunito Sans"/>
                <a:cs typeface="Nunito Sans"/>
                <a:sym typeface="Nunito Sans"/>
              </a:rPr>
              <a:t>staff to receive conflict coaching</a:t>
            </a:r>
            <a:endParaRPr sz="2100" dirty="0">
              <a:solidFill>
                <a:schemeClr val="dk1"/>
              </a:solidFill>
              <a:latin typeface="+mn-lt"/>
              <a:ea typeface="Calibri"/>
              <a:cs typeface="Calibri"/>
              <a:sym typeface="Calibri"/>
            </a:endParaRPr>
          </a:p>
        </p:txBody>
      </p:sp>
      <p:sp>
        <p:nvSpPr>
          <p:cNvPr id="288" name="Google Shape;288;g380c242bd84_0_252"/>
          <p:cNvSpPr txBox="1"/>
          <p:nvPr/>
        </p:nvSpPr>
        <p:spPr>
          <a:xfrm>
            <a:off x="1227567" y="2687467"/>
            <a:ext cx="8625000" cy="615600"/>
          </a:xfrm>
          <a:prstGeom prst="rect">
            <a:avLst/>
          </a:prstGeom>
          <a:noFill/>
          <a:ln>
            <a:noFill/>
          </a:ln>
        </p:spPr>
        <p:txBody>
          <a:bodyPr spcFirstLastPara="1" wrap="square" lIns="60950" tIns="60950" rIns="60950" bIns="60950" anchor="t" anchorCtr="0">
            <a:spAutoFit/>
          </a:bodyPr>
          <a:lstStyle/>
          <a:p>
            <a:pPr marL="1219200" lvl="0" indent="-355600" algn="l" rtl="0">
              <a:spcBef>
                <a:spcPts val="0"/>
              </a:spcBef>
              <a:spcAft>
                <a:spcPts val="0"/>
              </a:spcAft>
              <a:buClr>
                <a:srgbClr val="3D3D3D"/>
              </a:buClr>
              <a:buSzPts val="3200"/>
              <a:buFont typeface="Nunito Sans"/>
              <a:buChar char="●"/>
            </a:pPr>
            <a:r>
              <a:rPr lang="en-US" sz="3200" dirty="0">
                <a:solidFill>
                  <a:srgbClr val="3D3D3D"/>
                </a:solidFill>
                <a:latin typeface="+mn-lt"/>
                <a:ea typeface="Nunito Sans"/>
                <a:cs typeface="Nunito Sans"/>
                <a:sym typeface="Nunito Sans"/>
              </a:rPr>
              <a:t>families to express concerns</a:t>
            </a:r>
            <a:endParaRPr sz="2100" dirty="0">
              <a:solidFill>
                <a:schemeClr val="dk1"/>
              </a:solidFill>
              <a:latin typeface="+mn-lt"/>
              <a:ea typeface="Calibri"/>
              <a:cs typeface="Calibri"/>
              <a:sym typeface="Calibri"/>
            </a:endParaRPr>
          </a:p>
        </p:txBody>
      </p:sp>
      <p:sp>
        <p:nvSpPr>
          <p:cNvPr id="289" name="Google Shape;289;g380c242bd84_0_252"/>
          <p:cNvSpPr txBox="1"/>
          <p:nvPr/>
        </p:nvSpPr>
        <p:spPr>
          <a:xfrm>
            <a:off x="1227567" y="3303067"/>
            <a:ext cx="8625000" cy="615600"/>
          </a:xfrm>
          <a:prstGeom prst="rect">
            <a:avLst/>
          </a:prstGeom>
          <a:noFill/>
          <a:ln>
            <a:noFill/>
          </a:ln>
        </p:spPr>
        <p:txBody>
          <a:bodyPr spcFirstLastPara="1" wrap="square" lIns="60950" tIns="60950" rIns="60950" bIns="60950" anchor="t" anchorCtr="0">
            <a:spAutoFit/>
          </a:bodyPr>
          <a:lstStyle/>
          <a:p>
            <a:pPr marL="1219200" lvl="0" indent="-355600" algn="l" rtl="0">
              <a:spcBef>
                <a:spcPts val="0"/>
              </a:spcBef>
              <a:spcAft>
                <a:spcPts val="0"/>
              </a:spcAft>
              <a:buClr>
                <a:srgbClr val="3D3D3D"/>
              </a:buClr>
              <a:buSzPts val="3200"/>
              <a:buFont typeface="Nunito Sans"/>
              <a:buChar char="●"/>
            </a:pPr>
            <a:r>
              <a:rPr lang="en-US" sz="3200" dirty="0">
                <a:solidFill>
                  <a:srgbClr val="3D3D3D"/>
                </a:solidFill>
                <a:latin typeface="+mn-lt"/>
                <a:ea typeface="Nunito Sans"/>
                <a:cs typeface="Nunito Sans"/>
                <a:sym typeface="Nunito Sans"/>
              </a:rPr>
              <a:t>IEP teams to request support </a:t>
            </a:r>
            <a:endParaRPr sz="2100" dirty="0">
              <a:solidFill>
                <a:schemeClr val="dk1"/>
              </a:solidFill>
              <a:latin typeface="+mn-lt"/>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g380c242bd84_0_262"/>
          <p:cNvSpPr txBox="1">
            <a:spLocks noGrp="1"/>
          </p:cNvSpPr>
          <p:nvPr>
            <p:ph type="title"/>
          </p:nvPr>
        </p:nvSpPr>
        <p:spPr>
          <a:xfrm>
            <a:off x="2074408" y="186483"/>
            <a:ext cx="7342500" cy="762000"/>
          </a:xfrm>
          <a:prstGeom prst="rect">
            <a:avLst/>
          </a:prstGeom>
        </p:spPr>
        <p:txBody>
          <a:bodyPr spcFirstLastPara="1" wrap="square" lIns="91425" tIns="45700" rIns="91425" bIns="45700" anchor="ctr" anchorCtr="0">
            <a:noAutofit/>
          </a:bodyPr>
          <a:lstStyle/>
          <a:p>
            <a:pPr lvl="0">
              <a:buSzPts val="700"/>
            </a:pPr>
            <a:r>
              <a:rPr lang="en-US" sz="2400" dirty="0"/>
              <a:t>A Framework for Conflict Engagement</a:t>
            </a:r>
            <a:endParaRPr sz="2700" b="1" dirty="0">
              <a:solidFill>
                <a:srgbClr val="0E5A82"/>
              </a:solidFill>
              <a:latin typeface="Montserrat"/>
              <a:ea typeface="Montserrat"/>
              <a:cs typeface="Montserrat"/>
              <a:sym typeface="Montserrat"/>
            </a:endParaRPr>
          </a:p>
        </p:txBody>
      </p:sp>
      <p:sp>
        <p:nvSpPr>
          <p:cNvPr id="296" name="Google Shape;296;g380c242bd84_0_262"/>
          <p:cNvSpPr txBox="1"/>
          <p:nvPr/>
        </p:nvSpPr>
        <p:spPr>
          <a:xfrm>
            <a:off x="2927100" y="4605817"/>
            <a:ext cx="24147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Universal</a:t>
            </a:r>
            <a:endParaRPr sz="2100">
              <a:solidFill>
                <a:schemeClr val="lt1"/>
              </a:solidFill>
              <a:latin typeface="Open Sans"/>
              <a:ea typeface="Open Sans"/>
              <a:cs typeface="Open Sans"/>
              <a:sym typeface="Open Sans"/>
            </a:endParaRPr>
          </a:p>
        </p:txBody>
      </p:sp>
      <p:sp>
        <p:nvSpPr>
          <p:cNvPr id="297" name="Google Shape;297;g380c242bd84_0_262"/>
          <p:cNvSpPr txBox="1"/>
          <p:nvPr/>
        </p:nvSpPr>
        <p:spPr>
          <a:xfrm>
            <a:off x="3426208" y="3258533"/>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Targeted</a:t>
            </a:r>
            <a:endParaRPr sz="2100">
              <a:solidFill>
                <a:schemeClr val="lt1"/>
              </a:solidFill>
              <a:latin typeface="Open Sans"/>
              <a:ea typeface="Open Sans"/>
              <a:cs typeface="Open Sans"/>
              <a:sym typeface="Open Sans"/>
            </a:endParaRPr>
          </a:p>
        </p:txBody>
      </p:sp>
      <p:sp>
        <p:nvSpPr>
          <p:cNvPr id="298" name="Google Shape;298;g380c242bd84_0_262"/>
          <p:cNvSpPr txBox="1"/>
          <p:nvPr/>
        </p:nvSpPr>
        <p:spPr>
          <a:xfrm>
            <a:off x="3426200" y="2023933"/>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Intensive</a:t>
            </a:r>
            <a:endParaRPr sz="2100">
              <a:solidFill>
                <a:schemeClr val="lt1"/>
              </a:solidFill>
              <a:latin typeface="Open Sans"/>
              <a:ea typeface="Open Sans"/>
              <a:cs typeface="Open Sans"/>
              <a:sym typeface="Open Sans"/>
            </a:endParaRPr>
          </a:p>
        </p:txBody>
      </p:sp>
      <p:pic>
        <p:nvPicPr>
          <p:cNvPr id="299" name="Google Shape;299;g380c242bd84_0_262" descr="Triangle showing conflict"/>
          <p:cNvPicPr preferRelativeResize="0"/>
          <p:nvPr/>
        </p:nvPicPr>
        <p:blipFill>
          <a:blip r:embed="rId3">
            <a:alphaModFix/>
          </a:blip>
          <a:stretch>
            <a:fillRect/>
          </a:stretch>
        </p:blipFill>
        <p:spPr>
          <a:xfrm>
            <a:off x="2738217" y="1142175"/>
            <a:ext cx="6678683" cy="5266217"/>
          </a:xfrm>
          <a:prstGeom prst="rect">
            <a:avLst/>
          </a:prstGeom>
          <a:noFill/>
          <a:ln>
            <a:noFill/>
          </a:ln>
        </p:spPr>
      </p:pic>
      <p:sp>
        <p:nvSpPr>
          <p:cNvPr id="300" name="Google Shape;300;g380c242bd84_0_262"/>
          <p:cNvSpPr txBox="1"/>
          <p:nvPr/>
        </p:nvSpPr>
        <p:spPr>
          <a:xfrm>
            <a:off x="7332017" y="3057600"/>
            <a:ext cx="2951100" cy="5388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700" dirty="0">
                <a:solidFill>
                  <a:schemeClr val="dk1"/>
                </a:solidFill>
                <a:latin typeface="+mn-lt"/>
                <a:ea typeface="Nunito Sans"/>
                <a:cs typeface="Nunito Sans"/>
                <a:sym typeface="Nunito Sans"/>
              </a:rPr>
              <a:t>Conflict</a:t>
            </a:r>
            <a:endParaRPr sz="2700" dirty="0">
              <a:solidFill>
                <a:schemeClr val="dk1"/>
              </a:solidFill>
              <a:latin typeface="+mn-lt"/>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4"/>
        <p:cNvGrpSpPr/>
        <p:nvPr/>
      </p:nvGrpSpPr>
      <p:grpSpPr>
        <a:xfrm>
          <a:off x="0" y="0"/>
          <a:ext cx="0" cy="0"/>
          <a:chOff x="0" y="0"/>
          <a:chExt cx="0" cy="0"/>
        </a:xfrm>
      </p:grpSpPr>
      <p:sp>
        <p:nvSpPr>
          <p:cNvPr id="306" name="Google Shape;306;g380c242bd84_0_272" descr="How do we support teams through conflict"/>
          <p:cNvSpPr txBox="1">
            <a:spLocks/>
          </p:cNvSpPr>
          <p:nvPr/>
        </p:nvSpPr>
        <p:spPr>
          <a:xfrm>
            <a:off x="1556999" y="220918"/>
            <a:ext cx="7342500" cy="762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700"/>
              <a:buFont typeface="Play"/>
              <a:buNone/>
              <a:tabLst/>
              <a:defRPr/>
            </a:pPr>
            <a:r>
              <a:rPr kumimoji="0" lang="en-US" sz="2700" b="1" i="0" u="none" strike="noStrike" kern="0" cap="none" spc="0" normalizeH="0" baseline="0" noProof="0">
                <a:ln>
                  <a:noFill/>
                </a:ln>
                <a:solidFill>
                  <a:srgbClr val="0E5A82"/>
                </a:solidFill>
                <a:effectLst/>
                <a:uLnTx/>
                <a:uFillTx/>
                <a:latin typeface="Montserrat"/>
                <a:ea typeface="Montserrat"/>
                <a:cs typeface="Montserrat"/>
                <a:sym typeface="Montserrat"/>
              </a:rPr>
              <a:t> </a:t>
            </a:r>
            <a:endParaRPr kumimoji="0" lang="en-US" sz="2700" b="1" i="0" u="none" strike="noStrike" kern="0" cap="none" spc="0" normalizeH="0" baseline="0" noProof="0" dirty="0">
              <a:ln>
                <a:noFill/>
              </a:ln>
              <a:solidFill>
                <a:srgbClr val="0E5A82"/>
              </a:solidFill>
              <a:effectLst/>
              <a:uLnTx/>
              <a:uFillTx/>
              <a:latin typeface="Montserrat"/>
              <a:ea typeface="Montserrat"/>
              <a:cs typeface="Montserrat"/>
              <a:sym typeface="Montserrat"/>
            </a:endParaRPr>
          </a:p>
        </p:txBody>
      </p:sp>
      <p:sp>
        <p:nvSpPr>
          <p:cNvPr id="307" name="Google Shape;307;g380c242bd84_0_272"/>
          <p:cNvSpPr txBox="1"/>
          <p:nvPr/>
        </p:nvSpPr>
        <p:spPr>
          <a:xfrm>
            <a:off x="1102600" y="2392167"/>
            <a:ext cx="6243900" cy="762000"/>
          </a:xfrm>
          <a:prstGeom prst="rect">
            <a:avLst/>
          </a:prstGeom>
          <a:noFill/>
          <a:ln>
            <a:noFill/>
          </a:ln>
        </p:spPr>
        <p:txBody>
          <a:bodyPr spcFirstLastPara="1" wrap="square" lIns="60950" tIns="60950" rIns="60950" bIns="60950" anchor="t" anchorCtr="0">
            <a:noAutofit/>
          </a:bodyPr>
          <a:lstStyle/>
          <a:p>
            <a:pPr marL="304800" lvl="0" indent="-355600" algn="l" rtl="0">
              <a:spcBef>
                <a:spcPts val="0"/>
              </a:spcBef>
              <a:spcAft>
                <a:spcPts val="0"/>
              </a:spcAft>
              <a:buClr>
                <a:srgbClr val="3D3D3D"/>
              </a:buClr>
              <a:buSzPts val="3200"/>
              <a:buFont typeface="Nunito Sans"/>
              <a:buChar char="●"/>
            </a:pPr>
            <a:r>
              <a:rPr lang="en-US" sz="3200" dirty="0">
                <a:solidFill>
                  <a:srgbClr val="3D3D3D"/>
                </a:solidFill>
                <a:latin typeface="+mn-lt"/>
                <a:ea typeface="Nunito Sans"/>
                <a:cs typeface="Nunito Sans"/>
                <a:sym typeface="Nunito Sans"/>
              </a:rPr>
              <a:t>Parent ombudsman</a:t>
            </a:r>
            <a:endParaRPr sz="3200" dirty="0">
              <a:solidFill>
                <a:srgbClr val="3D3D3D"/>
              </a:solidFill>
              <a:latin typeface="+mn-lt"/>
              <a:ea typeface="Nunito Sans"/>
              <a:cs typeface="Nunito Sans"/>
              <a:sym typeface="Nunito Sans"/>
            </a:endParaRPr>
          </a:p>
        </p:txBody>
      </p:sp>
      <p:pic>
        <p:nvPicPr>
          <p:cNvPr id="308" name="Google Shape;308;g380c242bd84_0_27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96733" y="2474818"/>
            <a:ext cx="3969016" cy="2410899"/>
          </a:xfrm>
          <a:prstGeom prst="rect">
            <a:avLst/>
          </a:prstGeom>
          <a:noFill/>
          <a:ln>
            <a:noFill/>
          </a:ln>
        </p:spPr>
      </p:pic>
      <p:sp>
        <p:nvSpPr>
          <p:cNvPr id="309" name="Google Shape;309;g380c242bd84_0_272"/>
          <p:cNvSpPr txBox="1"/>
          <p:nvPr/>
        </p:nvSpPr>
        <p:spPr>
          <a:xfrm>
            <a:off x="764367" y="1380100"/>
            <a:ext cx="11465400" cy="9390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Clr>
                <a:schemeClr val="dk1"/>
              </a:buClr>
              <a:buSzPts val="700"/>
              <a:buFont typeface="Arial"/>
              <a:buNone/>
            </a:pPr>
            <a:r>
              <a:rPr lang="en-US" sz="3200" dirty="0">
                <a:solidFill>
                  <a:srgbClr val="3D3D3D"/>
                </a:solidFill>
                <a:latin typeface="+mn-lt"/>
                <a:ea typeface="Nunito Sans"/>
                <a:cs typeface="Nunito Sans"/>
                <a:sym typeface="Nunito Sans"/>
              </a:rPr>
              <a:t>Provide opportunities for: </a:t>
            </a:r>
            <a:endParaRPr sz="3200" dirty="0">
              <a:solidFill>
                <a:srgbClr val="3D3D3D"/>
              </a:solidFill>
              <a:latin typeface="+mn-lt"/>
              <a:ea typeface="Nunito Sans"/>
              <a:cs typeface="Nunito Sans"/>
              <a:sym typeface="Nunito Sans"/>
            </a:endParaRPr>
          </a:p>
          <a:p>
            <a:pPr marL="0" lvl="0" indent="0" algn="l" rtl="0">
              <a:spcBef>
                <a:spcPts val="0"/>
              </a:spcBef>
              <a:spcAft>
                <a:spcPts val="0"/>
              </a:spcAft>
              <a:buNone/>
            </a:pPr>
            <a:endParaRPr sz="2100" dirty="0">
              <a:solidFill>
                <a:schemeClr val="dk1"/>
              </a:solidFill>
              <a:latin typeface="Calibri"/>
              <a:ea typeface="Calibri"/>
              <a:cs typeface="Calibri"/>
              <a:sym typeface="Calibri"/>
            </a:endParaRPr>
          </a:p>
        </p:txBody>
      </p:sp>
      <p:sp>
        <p:nvSpPr>
          <p:cNvPr id="310" name="Google Shape;310;g380c242bd84_0_272"/>
          <p:cNvSpPr txBox="1"/>
          <p:nvPr/>
        </p:nvSpPr>
        <p:spPr>
          <a:xfrm>
            <a:off x="1142533" y="3232150"/>
            <a:ext cx="5923200" cy="615600"/>
          </a:xfrm>
          <a:prstGeom prst="rect">
            <a:avLst/>
          </a:prstGeom>
          <a:noFill/>
          <a:ln>
            <a:noFill/>
          </a:ln>
        </p:spPr>
        <p:txBody>
          <a:bodyPr spcFirstLastPara="1" wrap="square" lIns="60950" tIns="60950" rIns="60950" bIns="60950" anchor="t" anchorCtr="0">
            <a:spAutoFit/>
          </a:bodyPr>
          <a:lstStyle/>
          <a:p>
            <a:pPr marL="304800" lvl="0" indent="-355600" algn="l" rtl="0">
              <a:spcBef>
                <a:spcPts val="0"/>
              </a:spcBef>
              <a:spcAft>
                <a:spcPts val="0"/>
              </a:spcAft>
              <a:buClr>
                <a:srgbClr val="3D3D3D"/>
              </a:buClr>
              <a:buSzPts val="3200"/>
              <a:buFont typeface="Nunito Sans"/>
              <a:buChar char="●"/>
            </a:pPr>
            <a:r>
              <a:rPr lang="en-US" sz="3200" dirty="0">
                <a:solidFill>
                  <a:srgbClr val="3D3D3D"/>
                </a:solidFill>
                <a:latin typeface="+mn-lt"/>
                <a:ea typeface="Nunito Sans"/>
                <a:cs typeface="Nunito Sans"/>
                <a:sym typeface="Nunito Sans"/>
              </a:rPr>
              <a:t>Third party case consultation</a:t>
            </a:r>
            <a:endParaRPr sz="2100" dirty="0">
              <a:solidFill>
                <a:schemeClr val="dk1"/>
              </a:solidFill>
              <a:latin typeface="+mn-lt"/>
              <a:ea typeface="Calibri"/>
              <a:cs typeface="Calibri"/>
              <a:sym typeface="Calibri"/>
            </a:endParaRPr>
          </a:p>
        </p:txBody>
      </p:sp>
      <p:sp>
        <p:nvSpPr>
          <p:cNvPr id="311" name="Google Shape;311;g380c242bd84_0_272"/>
          <p:cNvSpPr txBox="1"/>
          <p:nvPr/>
        </p:nvSpPr>
        <p:spPr>
          <a:xfrm>
            <a:off x="1102600" y="4061033"/>
            <a:ext cx="6474300" cy="615600"/>
          </a:xfrm>
          <a:prstGeom prst="rect">
            <a:avLst/>
          </a:prstGeom>
          <a:noFill/>
          <a:ln>
            <a:noFill/>
          </a:ln>
        </p:spPr>
        <p:txBody>
          <a:bodyPr spcFirstLastPara="1" wrap="square" lIns="60950" tIns="60950" rIns="60950" bIns="60950" anchor="t" anchorCtr="0">
            <a:spAutoFit/>
          </a:bodyPr>
          <a:lstStyle/>
          <a:p>
            <a:pPr marL="342900" lvl="0" indent="-393700" algn="l" rtl="0">
              <a:spcBef>
                <a:spcPts val="0"/>
              </a:spcBef>
              <a:spcAft>
                <a:spcPts val="0"/>
              </a:spcAft>
              <a:buClr>
                <a:srgbClr val="3D3D3D"/>
              </a:buClr>
              <a:buSzPts val="3200"/>
              <a:buFont typeface="Nunito Sans"/>
              <a:buChar char="●"/>
            </a:pPr>
            <a:r>
              <a:rPr lang="en-US" sz="3200" dirty="0">
                <a:solidFill>
                  <a:srgbClr val="3D3D3D"/>
                </a:solidFill>
                <a:latin typeface="+mn-lt"/>
                <a:ea typeface="Nunito Sans"/>
                <a:cs typeface="Nunito Sans"/>
                <a:sym typeface="Nunito Sans"/>
              </a:rPr>
              <a:t>Neutral IEP facilitation</a:t>
            </a:r>
            <a:endParaRPr sz="3200" dirty="0">
              <a:solidFill>
                <a:srgbClr val="3D3D3D"/>
              </a:solidFill>
              <a:latin typeface="+mn-lt"/>
              <a:ea typeface="Nunito Sans"/>
              <a:cs typeface="Nunito Sans"/>
              <a:sym typeface="Nunito Sans"/>
            </a:endParaRPr>
          </a:p>
        </p:txBody>
      </p:sp>
      <p:sp>
        <p:nvSpPr>
          <p:cNvPr id="312" name="Google Shape;312;g380c242bd84_0_272"/>
          <p:cNvSpPr txBox="1">
            <a:spLocks noGrp="1"/>
          </p:cNvSpPr>
          <p:nvPr>
            <p:ph type="title" idx="4294967295"/>
          </p:nvPr>
        </p:nvSpPr>
        <p:spPr>
          <a:xfrm>
            <a:off x="2033588" y="160338"/>
            <a:ext cx="7342187" cy="762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700"/>
              <a:buFont typeface="Play"/>
              <a:buNone/>
              <a:tabLst/>
              <a:defRPr/>
            </a:pPr>
            <a:r>
              <a:rPr kumimoji="0" lang="en-US" sz="2400" b="1" i="0" u="none" strike="noStrike" kern="0" cap="none" spc="0" normalizeH="0" baseline="0" noProof="0" dirty="0">
                <a:ln>
                  <a:noFill/>
                </a:ln>
                <a:solidFill>
                  <a:schemeClr val="dk1"/>
                </a:solidFill>
                <a:effectLst/>
                <a:uLnTx/>
                <a:uFillTx/>
                <a:latin typeface="Play"/>
                <a:ea typeface="Play"/>
                <a:cs typeface="Play"/>
                <a:sym typeface="Play"/>
              </a:rPr>
              <a:t>How Do We Support Teams Through Conflict? </a:t>
            </a:r>
            <a:endParaRPr kumimoji="0" lang="en-US" sz="2700" b="1" i="0" u="none" strike="noStrike" kern="0" cap="none" spc="0" normalizeH="0" baseline="0" noProof="0" dirty="0">
              <a:ln>
                <a:noFill/>
              </a:ln>
              <a:solidFill>
                <a:srgbClr val="0E5A82"/>
              </a:solidFill>
              <a:effectLst/>
              <a:uLnTx/>
              <a:uFillTx/>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g380c242bd84_0_282"/>
          <p:cNvSpPr txBox="1">
            <a:spLocks noGrp="1"/>
          </p:cNvSpPr>
          <p:nvPr>
            <p:ph type="title"/>
          </p:nvPr>
        </p:nvSpPr>
        <p:spPr>
          <a:xfrm>
            <a:off x="2038033"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A Framework for Conflict Engagement</a:t>
            </a:r>
            <a:endParaRPr sz="2700" b="1" dirty="0">
              <a:solidFill>
                <a:srgbClr val="0E5A82"/>
              </a:solidFill>
              <a:latin typeface="Montserrat"/>
              <a:ea typeface="Montserrat"/>
              <a:cs typeface="Montserrat"/>
              <a:sym typeface="Montserrat"/>
            </a:endParaRPr>
          </a:p>
        </p:txBody>
      </p:sp>
      <p:sp>
        <p:nvSpPr>
          <p:cNvPr id="319" name="Google Shape;319;g380c242bd84_0_282"/>
          <p:cNvSpPr txBox="1"/>
          <p:nvPr/>
        </p:nvSpPr>
        <p:spPr>
          <a:xfrm>
            <a:off x="2908917" y="4430317"/>
            <a:ext cx="24147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Universal</a:t>
            </a:r>
            <a:endParaRPr sz="2100">
              <a:solidFill>
                <a:schemeClr val="lt1"/>
              </a:solidFill>
              <a:latin typeface="Open Sans"/>
              <a:ea typeface="Open Sans"/>
              <a:cs typeface="Open Sans"/>
              <a:sym typeface="Open Sans"/>
            </a:endParaRPr>
          </a:p>
        </p:txBody>
      </p:sp>
      <p:sp>
        <p:nvSpPr>
          <p:cNvPr id="320" name="Google Shape;320;g380c242bd84_0_282"/>
          <p:cNvSpPr txBox="1"/>
          <p:nvPr/>
        </p:nvSpPr>
        <p:spPr>
          <a:xfrm>
            <a:off x="3408025" y="3083033"/>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Targeted</a:t>
            </a:r>
            <a:endParaRPr sz="2100">
              <a:solidFill>
                <a:schemeClr val="lt1"/>
              </a:solidFill>
              <a:latin typeface="Open Sans"/>
              <a:ea typeface="Open Sans"/>
              <a:cs typeface="Open Sans"/>
              <a:sym typeface="Open Sans"/>
            </a:endParaRPr>
          </a:p>
        </p:txBody>
      </p:sp>
      <p:sp>
        <p:nvSpPr>
          <p:cNvPr id="321" name="Google Shape;321;g380c242bd84_0_282"/>
          <p:cNvSpPr txBox="1"/>
          <p:nvPr/>
        </p:nvSpPr>
        <p:spPr>
          <a:xfrm>
            <a:off x="3408017" y="1848433"/>
            <a:ext cx="1416600" cy="4464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2100">
                <a:solidFill>
                  <a:schemeClr val="lt1"/>
                </a:solidFill>
                <a:latin typeface="Open Sans"/>
                <a:ea typeface="Open Sans"/>
                <a:cs typeface="Open Sans"/>
                <a:sym typeface="Open Sans"/>
              </a:rPr>
              <a:t>Intensive</a:t>
            </a:r>
            <a:endParaRPr sz="2100">
              <a:solidFill>
                <a:schemeClr val="lt1"/>
              </a:solidFill>
              <a:latin typeface="Open Sans"/>
              <a:ea typeface="Open Sans"/>
              <a:cs typeface="Open Sans"/>
              <a:sym typeface="Open Sans"/>
            </a:endParaRPr>
          </a:p>
        </p:txBody>
      </p:sp>
      <p:pic>
        <p:nvPicPr>
          <p:cNvPr id="322" name="Google Shape;322;g380c242bd84_0_282" descr="triangle showing dispute resolution"/>
          <p:cNvPicPr preferRelativeResize="0"/>
          <p:nvPr/>
        </p:nvPicPr>
        <p:blipFill>
          <a:blip r:embed="rId3">
            <a:alphaModFix/>
          </a:blip>
          <a:stretch>
            <a:fillRect/>
          </a:stretch>
        </p:blipFill>
        <p:spPr>
          <a:xfrm>
            <a:off x="2701850" y="948492"/>
            <a:ext cx="6678683" cy="5266217"/>
          </a:xfrm>
          <a:prstGeom prst="rect">
            <a:avLst/>
          </a:prstGeom>
          <a:noFill/>
          <a:ln>
            <a:noFill/>
          </a:ln>
        </p:spPr>
      </p:pic>
      <p:sp>
        <p:nvSpPr>
          <p:cNvPr id="323" name="Google Shape;323;g380c242bd84_0_282"/>
          <p:cNvSpPr txBox="1"/>
          <p:nvPr/>
        </p:nvSpPr>
        <p:spPr>
          <a:xfrm>
            <a:off x="6819433" y="1848433"/>
            <a:ext cx="3482100" cy="538800"/>
          </a:xfrm>
          <a:prstGeom prst="rect">
            <a:avLst/>
          </a:prstGeom>
          <a:noFill/>
          <a:ln>
            <a:noFill/>
          </a:ln>
        </p:spPr>
        <p:txBody>
          <a:bodyPr spcFirstLastPara="1" wrap="square" lIns="60950" tIns="60950" rIns="60950" bIns="60950" anchor="t" anchorCtr="0">
            <a:spAutoFit/>
          </a:bodyPr>
          <a:lstStyle/>
          <a:p>
            <a:pPr marL="0" lvl="0" indent="0" algn="l" rtl="0">
              <a:spcBef>
                <a:spcPts val="0"/>
              </a:spcBef>
              <a:spcAft>
                <a:spcPts val="0"/>
              </a:spcAft>
              <a:buNone/>
            </a:pPr>
            <a:r>
              <a:rPr lang="en-US" sz="2700" dirty="0">
                <a:solidFill>
                  <a:schemeClr val="dk1"/>
                </a:solidFill>
                <a:latin typeface="+mn-lt"/>
                <a:ea typeface="Nunito Sans"/>
                <a:cs typeface="Nunito Sans"/>
                <a:sym typeface="Nunito Sans"/>
              </a:rPr>
              <a:t>Dispute Resolution</a:t>
            </a:r>
            <a:endParaRPr sz="2700" dirty="0">
              <a:solidFill>
                <a:schemeClr val="dk1"/>
              </a:solidFill>
              <a:latin typeface="+mn-lt"/>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7"/>
        <p:cNvGrpSpPr/>
        <p:nvPr/>
      </p:nvGrpSpPr>
      <p:grpSpPr>
        <a:xfrm>
          <a:off x="0" y="0"/>
          <a:ext cx="0" cy="0"/>
          <a:chOff x="0" y="0"/>
          <a:chExt cx="0" cy="0"/>
        </a:xfrm>
      </p:grpSpPr>
      <p:sp>
        <p:nvSpPr>
          <p:cNvPr id="329" name="Google Shape;329;g380c242bd84_0_292"/>
          <p:cNvSpPr txBox="1">
            <a:spLocks noGrp="1"/>
          </p:cNvSpPr>
          <p:nvPr>
            <p:ph type="title"/>
          </p:nvPr>
        </p:nvSpPr>
        <p:spPr>
          <a:xfrm>
            <a:off x="2158858"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Procedural Safeguards </a:t>
            </a:r>
            <a:endParaRPr sz="2700" b="1" dirty="0">
              <a:solidFill>
                <a:srgbClr val="0E5A82"/>
              </a:solidFill>
              <a:latin typeface="Montserrat"/>
              <a:ea typeface="Montserrat"/>
              <a:cs typeface="Montserrat"/>
              <a:sym typeface="Montserrat"/>
            </a:endParaRPr>
          </a:p>
        </p:txBody>
      </p:sp>
      <p:pic>
        <p:nvPicPr>
          <p:cNvPr id="330" name="Google Shape;330;g380c242bd84_0_292" descr="written state complaint, mediation, due process hearing"/>
          <p:cNvPicPr preferRelativeResize="0"/>
          <p:nvPr/>
        </p:nvPicPr>
        <p:blipFill>
          <a:blip r:embed="rId3">
            <a:alphaModFix/>
          </a:blip>
          <a:stretch>
            <a:fillRect/>
          </a:stretch>
        </p:blipFill>
        <p:spPr>
          <a:xfrm>
            <a:off x="0" y="2162983"/>
            <a:ext cx="12038798" cy="3601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7cb18676d6_0_0"/>
          <p:cNvSpPr txBox="1">
            <a:spLocks noGrp="1"/>
          </p:cNvSpPr>
          <p:nvPr>
            <p:ph type="title"/>
          </p:nvPr>
        </p:nvSpPr>
        <p:spPr>
          <a:xfrm>
            <a:off x="2065866" y="194939"/>
            <a:ext cx="9114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Introductions </a:t>
            </a:r>
            <a:endParaRPr/>
          </a:p>
        </p:txBody>
      </p:sp>
      <p:pic>
        <p:nvPicPr>
          <p:cNvPr id="99" name="Google Shape;99;g37cb18676d6_0_0" descr="Theresa Nicholls headshot"/>
          <p:cNvPicPr preferRelativeResize="0"/>
          <p:nvPr/>
        </p:nvPicPr>
        <p:blipFill>
          <a:blip r:embed="rId3">
            <a:alphaModFix/>
          </a:blip>
          <a:stretch>
            <a:fillRect/>
          </a:stretch>
        </p:blipFill>
        <p:spPr>
          <a:xfrm>
            <a:off x="919900" y="1697795"/>
            <a:ext cx="3511798" cy="2877325"/>
          </a:xfrm>
          <a:prstGeom prst="rect">
            <a:avLst/>
          </a:prstGeom>
          <a:noFill/>
          <a:ln>
            <a:noFill/>
          </a:ln>
        </p:spPr>
      </p:pic>
      <p:sp>
        <p:nvSpPr>
          <p:cNvPr id="100" name="Google Shape;100;g37cb18676d6_0_0"/>
          <p:cNvSpPr txBox="1"/>
          <p:nvPr/>
        </p:nvSpPr>
        <p:spPr>
          <a:xfrm>
            <a:off x="919900" y="4575125"/>
            <a:ext cx="35118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dk1"/>
                </a:solidFill>
              </a:rPr>
              <a:t>Theresa Nicholls, Ed.S</a:t>
            </a:r>
            <a:endParaRPr sz="2200" b="1">
              <a:solidFill>
                <a:schemeClr val="dk1"/>
              </a:solidFill>
            </a:endParaRPr>
          </a:p>
          <a:p>
            <a:pPr marL="0" lvl="0" indent="0" algn="ctr" rtl="0">
              <a:spcBef>
                <a:spcPts val="0"/>
              </a:spcBef>
              <a:spcAft>
                <a:spcPts val="0"/>
              </a:spcAft>
              <a:buNone/>
            </a:pPr>
            <a:r>
              <a:rPr lang="en-US" sz="2200">
                <a:solidFill>
                  <a:schemeClr val="dk1"/>
                </a:solidFill>
              </a:rPr>
              <a:t>Owner/Founder</a:t>
            </a:r>
            <a:endParaRPr sz="2200">
              <a:solidFill>
                <a:schemeClr val="dk1"/>
              </a:solidFill>
            </a:endParaRPr>
          </a:p>
          <a:p>
            <a:pPr marL="0" lvl="0" indent="0" algn="ctr" rtl="0">
              <a:spcBef>
                <a:spcPts val="0"/>
              </a:spcBef>
              <a:spcAft>
                <a:spcPts val="0"/>
              </a:spcAft>
              <a:buNone/>
            </a:pPr>
            <a:r>
              <a:rPr lang="en-US" sz="2200">
                <a:solidFill>
                  <a:schemeClr val="dk1"/>
                </a:solidFill>
              </a:rPr>
              <a:t>PartnerEd Solutions</a:t>
            </a:r>
            <a:endParaRPr sz="2200">
              <a:solidFill>
                <a:schemeClr val="dk1"/>
              </a:solidFill>
            </a:endParaRPr>
          </a:p>
        </p:txBody>
      </p:sp>
      <p:pic>
        <p:nvPicPr>
          <p:cNvPr id="101" name="Google Shape;101;g37cb18676d6_0_0" descr="Jana Rosborough headshot"/>
          <p:cNvPicPr preferRelativeResize="0"/>
          <p:nvPr/>
        </p:nvPicPr>
        <p:blipFill>
          <a:blip r:embed="rId4">
            <a:alphaModFix/>
          </a:blip>
          <a:stretch>
            <a:fillRect/>
          </a:stretch>
        </p:blipFill>
        <p:spPr>
          <a:xfrm>
            <a:off x="7239650" y="1697800"/>
            <a:ext cx="2182423" cy="2877327"/>
          </a:xfrm>
          <a:prstGeom prst="rect">
            <a:avLst/>
          </a:prstGeom>
          <a:noFill/>
          <a:ln>
            <a:noFill/>
          </a:ln>
        </p:spPr>
      </p:pic>
      <p:sp>
        <p:nvSpPr>
          <p:cNvPr id="102" name="Google Shape;102;g37cb18676d6_0_0"/>
          <p:cNvSpPr txBox="1"/>
          <p:nvPr/>
        </p:nvSpPr>
        <p:spPr>
          <a:xfrm>
            <a:off x="6342611" y="4698124"/>
            <a:ext cx="39765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dirty="0">
                <a:solidFill>
                  <a:schemeClr val="dk1"/>
                </a:solidFill>
              </a:rPr>
              <a:t>Jana Rosborough, JD, MEd</a:t>
            </a:r>
            <a:endParaRPr sz="2200" b="1" dirty="0">
              <a:solidFill>
                <a:schemeClr val="dk1"/>
              </a:solidFill>
            </a:endParaRPr>
          </a:p>
          <a:p>
            <a:pPr marL="0" lvl="0" indent="0" algn="ctr" rtl="0">
              <a:spcBef>
                <a:spcPts val="0"/>
              </a:spcBef>
              <a:spcAft>
                <a:spcPts val="0"/>
              </a:spcAft>
              <a:buNone/>
            </a:pPr>
            <a:r>
              <a:rPr lang="en-US" sz="2200" dirty="0">
                <a:solidFill>
                  <a:schemeClr val="dk1"/>
                </a:solidFill>
              </a:rPr>
              <a:t>Partner/Founder</a:t>
            </a:r>
            <a:endParaRPr sz="2200" dirty="0">
              <a:solidFill>
                <a:schemeClr val="dk1"/>
              </a:solidFill>
            </a:endParaRPr>
          </a:p>
          <a:p>
            <a:pPr marL="0" lvl="0" indent="0" algn="ctr" rtl="0">
              <a:spcBef>
                <a:spcPts val="0"/>
              </a:spcBef>
              <a:spcAft>
                <a:spcPts val="0"/>
              </a:spcAft>
              <a:buNone/>
            </a:pPr>
            <a:r>
              <a:rPr lang="en-US" sz="2200" dirty="0">
                <a:solidFill>
                  <a:schemeClr val="dk1"/>
                </a:solidFill>
              </a:rPr>
              <a:t>Limestone Education</a:t>
            </a:r>
            <a:endParaRPr sz="2200" dirty="0">
              <a:solidFill>
                <a:schemeClr val="dk1"/>
              </a:solidFill>
            </a:endParaRPr>
          </a:p>
        </p:txBody>
      </p:sp>
      <p:sp>
        <p:nvSpPr>
          <p:cNvPr id="2" name="Rectangle 1">
            <a:extLst>
              <a:ext uri="{FF2B5EF4-FFF2-40B4-BE49-F238E27FC236}">
                <a16:creationId xmlns:a16="http://schemas.microsoft.com/office/drawing/2014/main" id="{D956228D-E178-CC8A-70C3-AAB407852C44}"/>
              </a:ext>
              <a:ext uri="{C183D7F6-B498-43B3-948B-1728B52AA6E4}">
                <adec:decorative xmlns:adec="http://schemas.microsoft.com/office/drawing/2017/decorative" val="1"/>
              </a:ext>
            </a:extLst>
          </p:cNvPr>
          <p:cNvSpPr/>
          <p:nvPr/>
        </p:nvSpPr>
        <p:spPr>
          <a:xfrm>
            <a:off x="6978869" y="1520639"/>
            <a:ext cx="2554014" cy="31774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4"/>
        <p:cNvGrpSpPr/>
        <p:nvPr/>
      </p:nvGrpSpPr>
      <p:grpSpPr>
        <a:xfrm>
          <a:off x="0" y="0"/>
          <a:ext cx="0" cy="0"/>
          <a:chOff x="0" y="0"/>
          <a:chExt cx="0" cy="0"/>
        </a:xfrm>
      </p:grpSpPr>
      <p:sp>
        <p:nvSpPr>
          <p:cNvPr id="335" name="Google Shape;335;g380c242bd84_0_1058"/>
          <p:cNvSpPr txBox="1">
            <a:spLocks noGrp="1"/>
          </p:cNvSpPr>
          <p:nvPr>
            <p:ph type="title"/>
          </p:nvPr>
        </p:nvSpPr>
        <p:spPr>
          <a:xfrm>
            <a:off x="2190958" y="161083"/>
            <a:ext cx="7342500" cy="762000"/>
          </a:xfrm>
          <a:prstGeom prst="rect">
            <a:avLst/>
          </a:prstGeom>
        </p:spPr>
        <p:txBody>
          <a:bodyPr spcFirstLastPara="1" wrap="square" lIns="91425" tIns="45700" rIns="91425" bIns="45700" anchor="ctr" anchorCtr="0">
            <a:noAutofit/>
          </a:bodyPr>
          <a:lstStyle/>
          <a:p>
            <a:pPr lvl="0">
              <a:buSzPts val="700"/>
            </a:pPr>
            <a:r>
              <a:rPr lang="en-US" sz="2400" dirty="0"/>
              <a:t>Conditions for Conflict</a:t>
            </a:r>
            <a:endParaRPr sz="2700" b="1" dirty="0">
              <a:solidFill>
                <a:srgbClr val="0E5A82"/>
              </a:solidFill>
              <a:latin typeface="Montserrat"/>
              <a:ea typeface="Montserrat"/>
              <a:cs typeface="Montserrat"/>
              <a:sym typeface="Montserrat"/>
            </a:endParaRPr>
          </a:p>
        </p:txBody>
      </p:sp>
      <p:pic>
        <p:nvPicPr>
          <p:cNvPr id="337" name="Google Shape;337;g380c242bd84_0_1058" descr="frustation"/>
          <p:cNvPicPr preferRelativeResize="0"/>
          <p:nvPr/>
        </p:nvPicPr>
        <p:blipFill>
          <a:blip r:embed="rId3">
            <a:alphaModFix/>
          </a:blip>
          <a:stretch>
            <a:fillRect/>
          </a:stretch>
        </p:blipFill>
        <p:spPr>
          <a:xfrm>
            <a:off x="699654" y="2144975"/>
            <a:ext cx="2188700" cy="1617737"/>
          </a:xfrm>
          <a:prstGeom prst="rect">
            <a:avLst/>
          </a:prstGeom>
          <a:noFill/>
          <a:ln>
            <a:noFill/>
          </a:ln>
        </p:spPr>
      </p:pic>
      <p:pic>
        <p:nvPicPr>
          <p:cNvPr id="338" name="Google Shape;338;g380c242bd84_0_1058" descr="confusion"/>
          <p:cNvPicPr preferRelativeResize="0"/>
          <p:nvPr/>
        </p:nvPicPr>
        <p:blipFill>
          <a:blip r:embed="rId4">
            <a:alphaModFix/>
          </a:blip>
          <a:stretch>
            <a:fillRect/>
          </a:stretch>
        </p:blipFill>
        <p:spPr>
          <a:xfrm>
            <a:off x="3304253" y="1936542"/>
            <a:ext cx="2188700" cy="1953364"/>
          </a:xfrm>
          <a:prstGeom prst="rect">
            <a:avLst/>
          </a:prstGeom>
          <a:noFill/>
          <a:ln>
            <a:noFill/>
          </a:ln>
        </p:spPr>
      </p:pic>
      <p:pic>
        <p:nvPicPr>
          <p:cNvPr id="339" name="Google Shape;339;g380c242bd84_0_1058" descr="stress"/>
          <p:cNvPicPr preferRelativeResize="0"/>
          <p:nvPr/>
        </p:nvPicPr>
        <p:blipFill>
          <a:blip r:embed="rId5">
            <a:alphaModFix/>
          </a:blip>
          <a:stretch>
            <a:fillRect/>
          </a:stretch>
        </p:blipFill>
        <p:spPr>
          <a:xfrm>
            <a:off x="5755521" y="1997506"/>
            <a:ext cx="2900671" cy="1912669"/>
          </a:xfrm>
          <a:prstGeom prst="rect">
            <a:avLst/>
          </a:prstGeom>
          <a:noFill/>
          <a:ln>
            <a:noFill/>
          </a:ln>
        </p:spPr>
      </p:pic>
      <p:pic>
        <p:nvPicPr>
          <p:cNvPr id="340" name="Google Shape;340;g380c242bd84_0_1058" descr="distrust"/>
          <p:cNvPicPr preferRelativeResize="0"/>
          <p:nvPr/>
        </p:nvPicPr>
        <p:blipFill>
          <a:blip r:embed="rId6">
            <a:alphaModFix/>
          </a:blip>
          <a:stretch>
            <a:fillRect/>
          </a:stretch>
        </p:blipFill>
        <p:spPr>
          <a:xfrm>
            <a:off x="9235055" y="1936542"/>
            <a:ext cx="1789677" cy="1953367"/>
          </a:xfrm>
          <a:prstGeom prst="rect">
            <a:avLst/>
          </a:prstGeom>
          <a:noFill/>
          <a:ln>
            <a:noFill/>
          </a:ln>
        </p:spPr>
      </p:pic>
      <p:sp>
        <p:nvSpPr>
          <p:cNvPr id="341" name="Google Shape;341;g380c242bd84_0_1058"/>
          <p:cNvSpPr txBox="1"/>
          <p:nvPr/>
        </p:nvSpPr>
        <p:spPr>
          <a:xfrm>
            <a:off x="1459642" y="4222342"/>
            <a:ext cx="9272700" cy="1248300"/>
          </a:xfrm>
          <a:prstGeom prst="rect">
            <a:avLst/>
          </a:prstGeom>
          <a:noFill/>
          <a:ln>
            <a:noFill/>
          </a:ln>
        </p:spPr>
        <p:txBody>
          <a:bodyPr spcFirstLastPara="1" wrap="square" lIns="60950" tIns="60950" rIns="60950" bIns="60950" anchor="t" anchorCtr="0">
            <a:spAutoFit/>
          </a:bodyPr>
          <a:lstStyle/>
          <a:p>
            <a:pPr marL="0" lvl="0" indent="0" algn="ctr" rtl="0">
              <a:lnSpc>
                <a:spcPct val="115000"/>
              </a:lnSpc>
              <a:spcBef>
                <a:spcPts val="0"/>
              </a:spcBef>
              <a:spcAft>
                <a:spcPts val="0"/>
              </a:spcAft>
              <a:buNone/>
            </a:pPr>
            <a:r>
              <a:rPr lang="en-US" sz="3400" dirty="0">
                <a:solidFill>
                  <a:schemeClr val="dk1"/>
                </a:solidFill>
              </a:rPr>
              <a:t>How might applying a </a:t>
            </a:r>
            <a:r>
              <a:rPr lang="en-US" sz="3400" b="1" dirty="0">
                <a:solidFill>
                  <a:schemeClr val="dk1"/>
                </a:solidFill>
              </a:rPr>
              <a:t>systems approach</a:t>
            </a:r>
            <a:r>
              <a:rPr lang="en-US" sz="3400" dirty="0">
                <a:solidFill>
                  <a:schemeClr val="dk1"/>
                </a:solidFill>
              </a:rPr>
              <a:t> address the </a:t>
            </a:r>
            <a:r>
              <a:rPr lang="en-US" sz="3400" b="1" dirty="0">
                <a:solidFill>
                  <a:schemeClr val="dk1"/>
                </a:solidFill>
              </a:rPr>
              <a:t>conditions for conflict</a:t>
            </a:r>
            <a:r>
              <a:rPr lang="en-US" sz="3400" dirty="0">
                <a:solidFill>
                  <a:schemeClr val="dk1"/>
                </a:solidFill>
              </a:rPr>
              <a:t>? </a:t>
            </a:r>
            <a:endParaRPr sz="3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
          <p:cNvSpPr txBox="1">
            <a:spLocks noGrp="1"/>
          </p:cNvSpPr>
          <p:nvPr>
            <p:ph type="title"/>
          </p:nvPr>
        </p:nvSpPr>
        <p:spPr>
          <a:xfrm>
            <a:off x="838200" y="2577602"/>
            <a:ext cx="10515600" cy="285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Play"/>
              <a:buNone/>
            </a:pPr>
            <a:r>
              <a:rPr lang="en-US"/>
              <a:t>Assessing Your System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380c242bd84_0_1051"/>
          <p:cNvSpPr txBox="1">
            <a:spLocks noGrp="1"/>
          </p:cNvSpPr>
          <p:nvPr>
            <p:ph type="title"/>
          </p:nvPr>
        </p:nvSpPr>
        <p:spPr>
          <a:xfrm>
            <a:off x="2047874" y="194939"/>
            <a:ext cx="9132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Five Why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Example</a:t>
            </a:r>
            <a:endParaRPr/>
          </a:p>
        </p:txBody>
      </p:sp>
      <p:sp>
        <p:nvSpPr>
          <p:cNvPr id="353" name="Google Shape;353;g380c242bd84_0_1051"/>
          <p:cNvSpPr txBox="1">
            <a:spLocks noGrp="1"/>
          </p:cNvSpPr>
          <p:nvPr>
            <p:ph type="body" idx="1"/>
          </p:nvPr>
        </p:nvSpPr>
        <p:spPr>
          <a:xfrm>
            <a:off x="399495" y="1681760"/>
            <a:ext cx="10902000" cy="42957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r>
              <a:rPr lang="en-US" sz="3300" dirty="0"/>
              <a:t>Statement:  I’m always running late. </a:t>
            </a:r>
            <a:endParaRPr sz="3300" dirty="0"/>
          </a:p>
          <a:p>
            <a:pPr marL="0" lvl="0" indent="0" algn="l" rtl="0">
              <a:spcBef>
                <a:spcPts val="1000"/>
              </a:spcBef>
              <a:spcAft>
                <a:spcPts val="0"/>
              </a:spcAft>
              <a:buNone/>
            </a:pPr>
            <a:endParaRPr sz="3300" dirty="0"/>
          </a:p>
          <a:p>
            <a:pPr marL="0" lvl="0" indent="0" algn="l" rtl="0">
              <a:lnSpc>
                <a:spcPct val="170000"/>
              </a:lnSpc>
              <a:spcBef>
                <a:spcPts val="1000"/>
              </a:spcBef>
              <a:spcAft>
                <a:spcPts val="0"/>
              </a:spcAft>
              <a:buNone/>
            </a:pPr>
            <a:r>
              <a:rPr lang="en-US" sz="3300" dirty="0"/>
              <a:t>Why? </a:t>
            </a:r>
            <a:r>
              <a:rPr lang="en-US" sz="3300" b="0" dirty="0"/>
              <a:t>Because I leave the house later than planned.  </a:t>
            </a:r>
            <a:endParaRPr sz="3300" b="0" dirty="0"/>
          </a:p>
          <a:p>
            <a:pPr marL="0" lvl="0" indent="0" algn="l" rtl="0">
              <a:lnSpc>
                <a:spcPct val="170000"/>
              </a:lnSpc>
              <a:spcBef>
                <a:spcPts val="1000"/>
              </a:spcBef>
              <a:spcAft>
                <a:spcPts val="0"/>
              </a:spcAft>
              <a:buNone/>
            </a:pPr>
            <a:r>
              <a:rPr lang="en-US" sz="3300" dirty="0"/>
              <a:t>Why?</a:t>
            </a:r>
            <a:r>
              <a:rPr lang="en-US" sz="3300" b="0" dirty="0"/>
              <a:t>  Because it takes me longer to get ready than I expect.</a:t>
            </a:r>
            <a:endParaRPr sz="3300" b="0" dirty="0"/>
          </a:p>
          <a:p>
            <a:pPr marL="0" lvl="0" indent="0" algn="l" rtl="0">
              <a:lnSpc>
                <a:spcPct val="170000"/>
              </a:lnSpc>
              <a:spcBef>
                <a:spcPts val="1000"/>
              </a:spcBef>
              <a:spcAft>
                <a:spcPts val="0"/>
              </a:spcAft>
              <a:buNone/>
            </a:pPr>
            <a:r>
              <a:rPr lang="en-US" sz="3300" dirty="0"/>
              <a:t>Why?</a:t>
            </a:r>
            <a:r>
              <a:rPr lang="en-US" sz="3300" b="0" dirty="0"/>
              <a:t> Because I don’t prepare things (clothes, keys, lunch) the night before. </a:t>
            </a:r>
            <a:endParaRPr sz="3300" b="0" dirty="0"/>
          </a:p>
          <a:p>
            <a:pPr marL="0" lvl="0" indent="0" algn="l" rtl="0">
              <a:lnSpc>
                <a:spcPct val="170000"/>
              </a:lnSpc>
              <a:spcBef>
                <a:spcPts val="1000"/>
              </a:spcBef>
              <a:spcAft>
                <a:spcPts val="0"/>
              </a:spcAft>
              <a:buNone/>
            </a:pPr>
            <a:r>
              <a:rPr lang="en-US" sz="3300" dirty="0"/>
              <a:t>Why?</a:t>
            </a:r>
            <a:r>
              <a:rPr lang="en-US" sz="3300" b="0" dirty="0"/>
              <a:t>  Because I tell myself I’ll have time in the morning.</a:t>
            </a:r>
            <a:endParaRPr sz="3300" b="0" dirty="0"/>
          </a:p>
          <a:p>
            <a:pPr marL="0" lvl="0" indent="0" algn="l" rtl="0">
              <a:lnSpc>
                <a:spcPct val="170000"/>
              </a:lnSpc>
              <a:spcBef>
                <a:spcPts val="1000"/>
              </a:spcBef>
              <a:spcAft>
                <a:spcPts val="0"/>
              </a:spcAft>
              <a:buNone/>
            </a:pPr>
            <a:r>
              <a:rPr lang="en-US" sz="3300" dirty="0"/>
              <a:t>Why? </a:t>
            </a:r>
            <a:r>
              <a:rPr lang="en-US" sz="3300" b="0" dirty="0"/>
              <a:t> Because I always underestimate how much I have to do in the morning.</a:t>
            </a:r>
            <a:endParaRPr sz="3300" b="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77dbae63e3_0_292"/>
          <p:cNvSpPr txBox="1">
            <a:spLocks noGrp="1"/>
          </p:cNvSpPr>
          <p:nvPr>
            <p:ph type="title"/>
          </p:nvPr>
        </p:nvSpPr>
        <p:spPr>
          <a:xfrm>
            <a:off x="2047874" y="194939"/>
            <a:ext cx="9132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 Practice…</a:t>
            </a:r>
            <a:endParaRPr/>
          </a:p>
        </p:txBody>
      </p:sp>
      <p:sp>
        <p:nvSpPr>
          <p:cNvPr id="366" name="Google Shape;366;g377dbae63e3_0_292"/>
          <p:cNvSpPr txBox="1">
            <a:spLocks noGrp="1"/>
          </p:cNvSpPr>
          <p:nvPr>
            <p:ph type="body" idx="1"/>
          </p:nvPr>
        </p:nvSpPr>
        <p:spPr>
          <a:xfrm>
            <a:off x="399500" y="1331300"/>
            <a:ext cx="11530800" cy="5073000"/>
          </a:xfrm>
          <a:prstGeom prst="rect">
            <a:avLst/>
          </a:prstGeom>
        </p:spPr>
        <p:txBody>
          <a:bodyPr spcFirstLastPara="1" wrap="square" lIns="91425" tIns="45700" rIns="91425" bIns="45700" anchor="t" anchorCtr="0">
            <a:normAutofit fontScale="47500" lnSpcReduction="20000"/>
          </a:bodyPr>
          <a:lstStyle/>
          <a:p>
            <a:pPr marL="0" lvl="0" indent="0" algn="l" rtl="0">
              <a:lnSpc>
                <a:spcPct val="160000"/>
              </a:lnSpc>
              <a:spcBef>
                <a:spcPts val="1000"/>
              </a:spcBef>
              <a:spcAft>
                <a:spcPts val="0"/>
              </a:spcAft>
              <a:buNone/>
            </a:pPr>
            <a:r>
              <a:rPr lang="en-US" dirty="0"/>
              <a:t>Question:  </a:t>
            </a:r>
            <a:r>
              <a:rPr lang="en-US" b="0" dirty="0"/>
              <a:t>Why are we seeing more conflict in special education? </a:t>
            </a:r>
            <a:endParaRPr b="0" dirty="0"/>
          </a:p>
          <a:p>
            <a:pPr marL="0" lvl="0" indent="0" algn="l" rtl="0">
              <a:lnSpc>
                <a:spcPct val="160000"/>
              </a:lnSpc>
              <a:spcBef>
                <a:spcPts val="1000"/>
              </a:spcBef>
              <a:spcAft>
                <a:spcPts val="0"/>
              </a:spcAft>
              <a:buNone/>
            </a:pPr>
            <a:endParaRPr dirty="0"/>
          </a:p>
          <a:p>
            <a:pPr>
              <a:lnSpc>
                <a:spcPct val="160000"/>
              </a:lnSpc>
            </a:pPr>
            <a:r>
              <a:rPr lang="en-US" b="0" dirty="0"/>
              <a:t>Start with the Question. </a:t>
            </a:r>
            <a:endParaRPr b="0" dirty="0"/>
          </a:p>
          <a:p>
            <a:pPr>
              <a:lnSpc>
                <a:spcPct val="160000"/>
              </a:lnSpc>
            </a:pPr>
            <a:r>
              <a:rPr lang="en-US" b="0" dirty="0"/>
              <a:t>Then ask “Why”.  Record that answer. </a:t>
            </a:r>
            <a:endParaRPr b="0" dirty="0"/>
          </a:p>
          <a:p>
            <a:pPr>
              <a:lnSpc>
                <a:spcPct val="160000"/>
              </a:lnSpc>
            </a:pPr>
            <a:r>
              <a:rPr lang="en-US" b="0" dirty="0"/>
              <a:t>Ask “Why” again.  Record that answer. </a:t>
            </a:r>
            <a:endParaRPr b="0" dirty="0"/>
          </a:p>
          <a:p>
            <a:pPr>
              <a:lnSpc>
                <a:spcPct val="160000"/>
              </a:lnSpc>
            </a:pPr>
            <a:r>
              <a:rPr lang="en-US" b="0" dirty="0"/>
              <a:t>Ask “Why” again.  Record that answer. </a:t>
            </a:r>
            <a:endParaRPr b="0" dirty="0"/>
          </a:p>
          <a:p>
            <a:pPr>
              <a:lnSpc>
                <a:spcPct val="160000"/>
              </a:lnSpc>
            </a:pPr>
            <a:r>
              <a:rPr lang="en-US" b="0" dirty="0"/>
              <a:t>Repeat until you have asked “Why” five times.</a:t>
            </a:r>
            <a:endParaRPr b="0" dirty="0"/>
          </a:p>
          <a:p>
            <a:pPr marL="0" lvl="0" indent="0" algn="l" rtl="0">
              <a:lnSpc>
                <a:spcPct val="160000"/>
              </a:lnSpc>
              <a:spcBef>
                <a:spcPts val="1000"/>
              </a:spcBef>
              <a:spcAft>
                <a:spcPts val="0"/>
              </a:spcAft>
              <a:buNone/>
            </a:pPr>
            <a:endParaRPr dirty="0"/>
          </a:p>
          <a:p>
            <a:pPr marL="0" lvl="0" indent="0" algn="ctr" rtl="0">
              <a:lnSpc>
                <a:spcPct val="160000"/>
              </a:lnSpc>
              <a:spcBef>
                <a:spcPts val="1000"/>
              </a:spcBef>
              <a:spcAft>
                <a:spcPts val="0"/>
              </a:spcAft>
              <a:buNone/>
            </a:pPr>
            <a:r>
              <a:rPr lang="en-US" dirty="0"/>
              <a:t>Looking at your last answer, what stands out to you?</a:t>
            </a:r>
            <a:endParaRPr dirty="0"/>
          </a:p>
          <a:p>
            <a:pPr marL="0" lvl="0" indent="0" algn="ctr" rtl="0">
              <a:lnSpc>
                <a:spcPct val="160000"/>
              </a:lnSpc>
              <a:spcBef>
                <a:spcPts val="1000"/>
              </a:spcBef>
              <a:spcAft>
                <a:spcPts val="0"/>
              </a:spcAft>
              <a:buNone/>
            </a:pPr>
            <a:r>
              <a:rPr lang="en-US" dirty="0"/>
              <a:t>Share with the table.  Are there similarities/themes? Differences?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
          <p:cNvSpPr txBox="1">
            <a:spLocks noGrp="1"/>
          </p:cNvSpPr>
          <p:nvPr>
            <p:ph type="title"/>
          </p:nvPr>
        </p:nvSpPr>
        <p:spPr>
          <a:xfrm>
            <a:off x="2047874" y="194939"/>
            <a:ext cx="9132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Systems Level Disruptors </a:t>
            </a:r>
            <a:endParaRPr/>
          </a:p>
        </p:txBody>
      </p:sp>
      <p:sp>
        <p:nvSpPr>
          <p:cNvPr id="372" name="Google Shape;372;p5"/>
          <p:cNvSpPr txBox="1">
            <a:spLocks noGrp="1"/>
          </p:cNvSpPr>
          <p:nvPr>
            <p:ph type="body" idx="1"/>
          </p:nvPr>
        </p:nvSpPr>
        <p:spPr>
          <a:xfrm>
            <a:off x="399495" y="1681760"/>
            <a:ext cx="10902000" cy="4295700"/>
          </a:xfrm>
          <a:prstGeom prst="rect">
            <a:avLst/>
          </a:prstGeom>
          <a:noFill/>
          <a:ln>
            <a:noFill/>
          </a:ln>
        </p:spPr>
        <p:txBody>
          <a:bodyPr spcFirstLastPara="1" wrap="square" lIns="91425" tIns="45700" rIns="91425" bIns="45700" anchor="ctr" anchorCtr="0">
            <a:noAutofit/>
          </a:bodyPr>
          <a:lstStyle/>
          <a:p>
            <a:pPr marL="457200" lvl="0" indent="-457200" algn="l" rtl="0">
              <a:lnSpc>
                <a:spcPct val="150000"/>
              </a:lnSpc>
              <a:spcBef>
                <a:spcPts val="0"/>
              </a:spcBef>
              <a:spcAft>
                <a:spcPts val="0"/>
              </a:spcAft>
              <a:buSzPts val="3600"/>
              <a:buChar char="•"/>
            </a:pPr>
            <a:r>
              <a:rPr lang="en-US" sz="2400" dirty="0"/>
              <a:t>Communication</a:t>
            </a:r>
            <a:endParaRPr sz="2400" dirty="0"/>
          </a:p>
          <a:p>
            <a:pPr marL="914400" lvl="1" indent="-431800" algn="l" rtl="0">
              <a:lnSpc>
                <a:spcPct val="150000"/>
              </a:lnSpc>
              <a:spcBef>
                <a:spcPts val="0"/>
              </a:spcBef>
              <a:spcAft>
                <a:spcPts val="0"/>
              </a:spcAft>
              <a:buSzPts val="3200"/>
              <a:buChar char="•"/>
            </a:pPr>
            <a:r>
              <a:rPr lang="en-US" sz="2000" dirty="0"/>
              <a:t>Consistent, Clear, and Two-Way</a:t>
            </a:r>
            <a:endParaRPr sz="2000" dirty="0"/>
          </a:p>
          <a:p>
            <a:pPr marL="457200" lvl="0" indent="-457200" algn="l" rtl="0">
              <a:lnSpc>
                <a:spcPct val="150000"/>
              </a:lnSpc>
              <a:spcBef>
                <a:spcPts val="0"/>
              </a:spcBef>
              <a:spcAft>
                <a:spcPts val="0"/>
              </a:spcAft>
              <a:buSzPts val="3600"/>
              <a:buChar char="•"/>
            </a:pPr>
            <a:r>
              <a:rPr lang="en-US" sz="2400" dirty="0"/>
              <a:t>Policies, Procedures, and Practice(!)</a:t>
            </a:r>
            <a:endParaRPr sz="2400" dirty="0"/>
          </a:p>
          <a:p>
            <a:pPr marL="914400" lvl="1" indent="-431800" algn="l" rtl="0">
              <a:lnSpc>
                <a:spcPct val="150000"/>
              </a:lnSpc>
              <a:spcBef>
                <a:spcPts val="0"/>
              </a:spcBef>
              <a:spcAft>
                <a:spcPts val="0"/>
              </a:spcAft>
              <a:buSzPts val="3200"/>
              <a:buChar char="•"/>
            </a:pPr>
            <a:r>
              <a:rPr lang="en-US" sz="2000" dirty="0"/>
              <a:t>In Place and In Action with Fidelity</a:t>
            </a:r>
            <a:endParaRPr sz="2000" dirty="0"/>
          </a:p>
          <a:p>
            <a:pPr marL="457200" lvl="0" indent="-457200" algn="l" rtl="0">
              <a:lnSpc>
                <a:spcPct val="150000"/>
              </a:lnSpc>
              <a:spcBef>
                <a:spcPts val="0"/>
              </a:spcBef>
              <a:spcAft>
                <a:spcPts val="0"/>
              </a:spcAft>
              <a:buSzPts val="3600"/>
              <a:buChar char="•"/>
            </a:pPr>
            <a:r>
              <a:rPr lang="en-US" sz="2400" dirty="0"/>
              <a:t>Culture and Climate  </a:t>
            </a:r>
            <a:endParaRPr sz="2400" dirty="0"/>
          </a:p>
          <a:p>
            <a:pPr marL="914400" lvl="1" indent="-431800" algn="l" rtl="0">
              <a:lnSpc>
                <a:spcPct val="150000"/>
              </a:lnSpc>
              <a:spcBef>
                <a:spcPts val="0"/>
              </a:spcBef>
              <a:spcAft>
                <a:spcPts val="0"/>
              </a:spcAft>
              <a:buSzPts val="3200"/>
              <a:buChar char="•"/>
            </a:pPr>
            <a:r>
              <a:rPr lang="en-US" sz="2000" dirty="0"/>
              <a:t>Same Team with Clear Roles and Responsibilities</a:t>
            </a:r>
            <a:endParaRPr sz="2000" dirty="0"/>
          </a:p>
          <a:p>
            <a:pPr marL="457200" lvl="0" indent="-457200" algn="l" rtl="0">
              <a:lnSpc>
                <a:spcPct val="150000"/>
              </a:lnSpc>
              <a:spcBef>
                <a:spcPts val="0"/>
              </a:spcBef>
              <a:spcAft>
                <a:spcPts val="0"/>
              </a:spcAft>
              <a:buSzPts val="3600"/>
              <a:buChar char="•"/>
            </a:pPr>
            <a:r>
              <a:rPr lang="en-US" sz="2400" dirty="0"/>
              <a:t>Data</a:t>
            </a:r>
            <a:endParaRPr sz="2400" dirty="0"/>
          </a:p>
          <a:p>
            <a:pPr marL="914400" lvl="1" indent="-431800" algn="l" rtl="0">
              <a:lnSpc>
                <a:spcPct val="150000"/>
              </a:lnSpc>
              <a:spcBef>
                <a:spcPts val="0"/>
              </a:spcBef>
              <a:spcAft>
                <a:spcPts val="0"/>
              </a:spcAft>
              <a:buSzPts val="3200"/>
              <a:buChar char="•"/>
            </a:pPr>
            <a:r>
              <a:rPr lang="en-US" sz="2000" dirty="0"/>
              <a:t>Identifying What Is Critical and Actionable </a:t>
            </a:r>
            <a:endParaRPr sz="2000" dirty="0"/>
          </a:p>
          <a:p>
            <a:pPr marL="457200" lvl="0" indent="0" algn="l" rtl="0">
              <a:lnSpc>
                <a:spcPct val="90000"/>
              </a:lnSpc>
              <a:spcBef>
                <a:spcPts val="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7cb18676d6_0_195"/>
          <p:cNvSpPr txBox="1">
            <a:spLocks noGrp="1"/>
          </p:cNvSpPr>
          <p:nvPr>
            <p:ph type="title" idx="4294967295"/>
          </p:nvPr>
        </p:nvSpPr>
        <p:spPr>
          <a:xfrm>
            <a:off x="1949549" y="-11"/>
            <a:ext cx="9132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Making the Connection</a:t>
            </a:r>
            <a:endParaRPr/>
          </a:p>
        </p:txBody>
      </p:sp>
      <p:sp>
        <p:nvSpPr>
          <p:cNvPr id="379" name="Google Shape;379;g37cb18676d6_0_195"/>
          <p:cNvSpPr txBox="1"/>
          <p:nvPr/>
        </p:nvSpPr>
        <p:spPr>
          <a:xfrm>
            <a:off x="452075" y="1265275"/>
            <a:ext cx="11004900" cy="489361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800" dirty="0">
                <a:solidFill>
                  <a:schemeClr val="dk1"/>
                </a:solidFill>
              </a:rPr>
              <a:t>What is a Question You Need to Ask About Your System?</a:t>
            </a:r>
            <a:r>
              <a:rPr lang="en-US" sz="3200" dirty="0">
                <a:solidFill>
                  <a:schemeClr val="dk1"/>
                </a:solidFill>
              </a:rPr>
              <a:t>  </a:t>
            </a:r>
            <a:endParaRPr sz="3200" dirty="0">
              <a:solidFill>
                <a:schemeClr val="dk1"/>
              </a:solidFill>
            </a:endParaRPr>
          </a:p>
          <a:p>
            <a:pPr marL="914400" lvl="1" indent="-400050" algn="l" rtl="0">
              <a:lnSpc>
                <a:spcPct val="150000"/>
              </a:lnSpc>
              <a:spcBef>
                <a:spcPts val="0"/>
              </a:spcBef>
              <a:spcAft>
                <a:spcPts val="0"/>
              </a:spcAft>
              <a:buClr>
                <a:schemeClr val="dk1"/>
              </a:buClr>
              <a:buSzPts val="2700"/>
              <a:buChar char="○"/>
            </a:pPr>
            <a:r>
              <a:rPr lang="en-US" sz="2000" dirty="0">
                <a:solidFill>
                  <a:schemeClr val="dk1"/>
                </a:solidFill>
              </a:rPr>
              <a:t>Focus on Collaboration.</a:t>
            </a:r>
            <a:endParaRPr sz="2000" dirty="0">
              <a:solidFill>
                <a:schemeClr val="dk1"/>
              </a:solidFill>
            </a:endParaRPr>
          </a:p>
          <a:p>
            <a:pPr marL="914400" lvl="1" indent="-400050" algn="l" rtl="0">
              <a:lnSpc>
                <a:spcPct val="150000"/>
              </a:lnSpc>
              <a:spcBef>
                <a:spcPts val="0"/>
              </a:spcBef>
              <a:spcAft>
                <a:spcPts val="0"/>
              </a:spcAft>
              <a:buClr>
                <a:schemeClr val="dk1"/>
              </a:buClr>
              <a:buSzPts val="2700"/>
              <a:buChar char="○"/>
            </a:pPr>
            <a:r>
              <a:rPr lang="en-US" sz="2000" dirty="0">
                <a:solidFill>
                  <a:schemeClr val="dk1"/>
                </a:solidFill>
              </a:rPr>
              <a:t>Test Your Question Using the 5 Whys. </a:t>
            </a:r>
            <a:endParaRPr sz="2000" dirty="0">
              <a:solidFill>
                <a:schemeClr val="dk1"/>
              </a:solidFill>
            </a:endParaRPr>
          </a:p>
          <a:p>
            <a:pPr marL="1371600" lvl="2" indent="-400050" algn="l" rtl="0">
              <a:lnSpc>
                <a:spcPct val="150000"/>
              </a:lnSpc>
              <a:spcBef>
                <a:spcPts val="0"/>
              </a:spcBef>
              <a:spcAft>
                <a:spcPts val="0"/>
              </a:spcAft>
              <a:buClr>
                <a:schemeClr val="dk1"/>
              </a:buClr>
              <a:buSzPts val="2700"/>
              <a:buChar char="■"/>
            </a:pPr>
            <a:r>
              <a:rPr lang="en-US" sz="2000" dirty="0">
                <a:solidFill>
                  <a:schemeClr val="dk1"/>
                </a:solidFill>
              </a:rPr>
              <a:t>Does the original question make sense or does it need revised? </a:t>
            </a:r>
            <a:endParaRPr sz="2000" dirty="0">
              <a:solidFill>
                <a:schemeClr val="dk1"/>
              </a:solidFill>
            </a:endParaRPr>
          </a:p>
          <a:p>
            <a:pPr marL="0" lvl="0" indent="0" algn="l" rtl="0">
              <a:lnSpc>
                <a:spcPct val="150000"/>
              </a:lnSpc>
              <a:spcBef>
                <a:spcPts val="0"/>
              </a:spcBef>
              <a:spcAft>
                <a:spcPts val="0"/>
              </a:spcAft>
              <a:buNone/>
            </a:pPr>
            <a:r>
              <a:rPr lang="en-US" sz="2800" dirty="0">
                <a:solidFill>
                  <a:schemeClr val="dk1"/>
                </a:solidFill>
              </a:rPr>
              <a:t>Then Ask,</a:t>
            </a:r>
            <a:r>
              <a:rPr lang="en-US" sz="3200" dirty="0">
                <a:solidFill>
                  <a:schemeClr val="dk1"/>
                </a:solidFill>
              </a:rPr>
              <a:t> </a:t>
            </a:r>
            <a:endParaRPr sz="3200" dirty="0">
              <a:solidFill>
                <a:schemeClr val="dk1"/>
              </a:solidFill>
            </a:endParaRPr>
          </a:p>
          <a:p>
            <a:pPr marL="457200" lvl="0" indent="-438150" algn="l" rtl="0">
              <a:lnSpc>
                <a:spcPct val="150000"/>
              </a:lnSpc>
              <a:spcBef>
                <a:spcPts val="0"/>
              </a:spcBef>
              <a:spcAft>
                <a:spcPts val="0"/>
              </a:spcAft>
              <a:buClr>
                <a:schemeClr val="dk1"/>
              </a:buClr>
              <a:buSzPts val="3300"/>
              <a:buChar char="●"/>
            </a:pPr>
            <a:r>
              <a:rPr lang="en-US" sz="2800" dirty="0">
                <a:solidFill>
                  <a:schemeClr val="dk1"/>
                </a:solidFill>
              </a:rPr>
              <a:t>Who do you need to talk to? </a:t>
            </a:r>
            <a:endParaRPr sz="2800" dirty="0">
              <a:solidFill>
                <a:schemeClr val="dk1"/>
              </a:solidFill>
            </a:endParaRPr>
          </a:p>
          <a:p>
            <a:pPr marL="457200" lvl="0" indent="-438150" algn="l" rtl="0">
              <a:lnSpc>
                <a:spcPct val="150000"/>
              </a:lnSpc>
              <a:spcBef>
                <a:spcPts val="0"/>
              </a:spcBef>
              <a:spcAft>
                <a:spcPts val="0"/>
              </a:spcAft>
              <a:buClr>
                <a:schemeClr val="dk1"/>
              </a:buClr>
              <a:buSzPts val="3300"/>
              <a:buChar char="●"/>
            </a:pPr>
            <a:r>
              <a:rPr lang="en-US" sz="2800" dirty="0">
                <a:solidFill>
                  <a:schemeClr val="dk1"/>
                </a:solidFill>
              </a:rPr>
              <a:t>What data do we need to collect? </a:t>
            </a:r>
            <a:endParaRPr sz="3200" dirty="0">
              <a:solidFill>
                <a:schemeClr val="dk1"/>
              </a:solidFill>
            </a:endParaRPr>
          </a:p>
          <a:p>
            <a:pPr marL="457200" lvl="0" indent="0" algn="l" rtl="0">
              <a:spcBef>
                <a:spcPts val="0"/>
              </a:spcBef>
              <a:spcAft>
                <a:spcPts val="0"/>
              </a:spcAft>
              <a:buNone/>
            </a:pPr>
            <a:endParaRPr sz="360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7cb18676d6_0_201"/>
          <p:cNvSpPr txBox="1">
            <a:spLocks noGrp="1"/>
          </p:cNvSpPr>
          <p:nvPr>
            <p:ph type="title"/>
          </p:nvPr>
        </p:nvSpPr>
        <p:spPr>
          <a:xfrm>
            <a:off x="838200" y="1389227"/>
            <a:ext cx="10515600" cy="2852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53333"/>
              <a:buFont typeface="Play"/>
              <a:buNone/>
            </a:pPr>
            <a:r>
              <a:rPr lang="en-US"/>
              <a:t>Resources</a:t>
            </a:r>
            <a:endParaRPr/>
          </a:p>
          <a:p>
            <a:pPr marL="0" lvl="0" indent="0" algn="l" rtl="0">
              <a:lnSpc>
                <a:spcPct val="90000"/>
              </a:lnSpc>
              <a:spcBef>
                <a:spcPts val="0"/>
              </a:spcBef>
              <a:spcAft>
                <a:spcPts val="0"/>
              </a:spcAft>
              <a:buClr>
                <a:schemeClr val="dk1"/>
              </a:buClr>
              <a:buSzPct val="53333"/>
              <a:buFont typeface="Play"/>
              <a:buNone/>
            </a:pPr>
            <a:endParaRPr/>
          </a:p>
          <a:p>
            <a:pPr marL="0" marR="711200" lvl="0" indent="0" algn="l" rtl="0">
              <a:lnSpc>
                <a:spcPct val="123000"/>
              </a:lnSpc>
              <a:spcBef>
                <a:spcPts val="0"/>
              </a:spcBef>
              <a:spcAft>
                <a:spcPts val="0"/>
              </a:spcAft>
              <a:buClr>
                <a:schemeClr val="dk1"/>
              </a:buClr>
              <a:buSzPct val="47826"/>
              <a:buFont typeface="Arial"/>
              <a:buNone/>
            </a:pPr>
            <a:r>
              <a:rPr lang="en-US" sz="2300" b="0" u="sng">
                <a:solidFill>
                  <a:schemeClr val="hlink"/>
                </a:solidFill>
                <a:latin typeface="Merriweather"/>
                <a:ea typeface="Merriweather"/>
                <a:cs typeface="Merriweather"/>
                <a:sym typeface="Merriweather"/>
                <a:hlinkClick r:id="rId3"/>
              </a:rPr>
              <a:t>CADRE's Dispute Resolution System Self-assessment Tool</a:t>
            </a:r>
            <a:endParaRPr sz="2300" b="0">
              <a:solidFill>
                <a:srgbClr val="275B84"/>
              </a:solidFill>
              <a:latin typeface="Merriweather"/>
              <a:ea typeface="Merriweather"/>
              <a:cs typeface="Merriweather"/>
              <a:sym typeface="Merriweather"/>
            </a:endParaRPr>
          </a:p>
          <a:p>
            <a:pPr marL="0" marR="711200" lvl="0" indent="0" algn="l" rtl="0">
              <a:lnSpc>
                <a:spcPct val="123000"/>
              </a:lnSpc>
              <a:spcBef>
                <a:spcPts val="0"/>
              </a:spcBef>
              <a:spcAft>
                <a:spcPts val="0"/>
              </a:spcAft>
              <a:buClr>
                <a:schemeClr val="dk1"/>
              </a:buClr>
              <a:buSzPct val="47826"/>
              <a:buFont typeface="Arial"/>
              <a:buNone/>
            </a:pPr>
            <a:endParaRPr sz="2300" b="0">
              <a:solidFill>
                <a:srgbClr val="275B84"/>
              </a:solidFill>
              <a:latin typeface="Merriweather"/>
              <a:ea typeface="Merriweather"/>
              <a:cs typeface="Merriweather"/>
              <a:sym typeface="Merriweather"/>
            </a:endParaRPr>
          </a:p>
          <a:p>
            <a:pPr marL="0" marR="711200" lvl="0" indent="0" algn="l" rtl="0">
              <a:lnSpc>
                <a:spcPct val="123000"/>
              </a:lnSpc>
              <a:spcBef>
                <a:spcPts val="0"/>
              </a:spcBef>
              <a:spcAft>
                <a:spcPts val="0"/>
              </a:spcAft>
              <a:buClr>
                <a:schemeClr val="dk1"/>
              </a:buClr>
              <a:buSzPct val="47826"/>
              <a:buFont typeface="Arial"/>
              <a:buNone/>
            </a:pPr>
            <a:r>
              <a:rPr lang="en-US" sz="2300" b="0" u="sng">
                <a:solidFill>
                  <a:schemeClr val="hlink"/>
                </a:solidFill>
                <a:latin typeface="Merriweather"/>
                <a:ea typeface="Merriweather"/>
                <a:cs typeface="Merriweather"/>
                <a:sym typeface="Merriweather"/>
                <a:hlinkClick r:id="rId4"/>
              </a:rPr>
              <a:t>Success Gaps Toolkit</a:t>
            </a:r>
            <a:endParaRPr sz="2300" b="0">
              <a:solidFill>
                <a:srgbClr val="275B84"/>
              </a:solidFill>
              <a:latin typeface="Merriweather"/>
              <a:ea typeface="Merriweather"/>
              <a:cs typeface="Merriweather"/>
              <a:sym typeface="Merriweather"/>
            </a:endParaRPr>
          </a:p>
          <a:p>
            <a:pPr marL="0" marR="711200" lvl="0" indent="0" algn="l" rtl="0">
              <a:lnSpc>
                <a:spcPct val="123000"/>
              </a:lnSpc>
              <a:spcBef>
                <a:spcPts val="0"/>
              </a:spcBef>
              <a:spcAft>
                <a:spcPts val="0"/>
              </a:spcAft>
              <a:buClr>
                <a:schemeClr val="dk1"/>
              </a:buClr>
              <a:buSzPct val="47826"/>
              <a:buFont typeface="Arial"/>
              <a:buNone/>
            </a:pPr>
            <a:endParaRPr sz="2300" b="0">
              <a:solidFill>
                <a:srgbClr val="275B84"/>
              </a:solidFill>
              <a:latin typeface="Merriweather"/>
              <a:ea typeface="Merriweather"/>
              <a:cs typeface="Merriweather"/>
              <a:sym typeface="Merriweather"/>
            </a:endParaRPr>
          </a:p>
          <a:p>
            <a:pPr marL="0" marR="711200" lvl="0" indent="0" algn="l" rtl="0">
              <a:lnSpc>
                <a:spcPct val="123000"/>
              </a:lnSpc>
              <a:spcBef>
                <a:spcPts val="0"/>
              </a:spcBef>
              <a:spcAft>
                <a:spcPts val="0"/>
              </a:spcAft>
              <a:buClr>
                <a:schemeClr val="dk1"/>
              </a:buClr>
              <a:buSzPct val="47826"/>
              <a:buFont typeface="Arial"/>
              <a:buNone/>
            </a:pPr>
            <a:r>
              <a:rPr lang="en-US" sz="2300" b="0" u="sng">
                <a:solidFill>
                  <a:schemeClr val="hlink"/>
                </a:solidFill>
                <a:latin typeface="Merriweather"/>
                <a:ea typeface="Merriweather"/>
                <a:cs typeface="Merriweather"/>
                <a:sym typeface="Merriweather"/>
                <a:hlinkClick r:id="rId5"/>
              </a:rPr>
              <a:t>PartnerEdSolutions.org</a:t>
            </a:r>
            <a:r>
              <a:rPr lang="en-US" sz="2300" b="0">
                <a:solidFill>
                  <a:srgbClr val="275B84"/>
                </a:solidFill>
                <a:latin typeface="Merriweather"/>
                <a:ea typeface="Merriweather"/>
                <a:cs typeface="Merriweather"/>
                <a:sym typeface="Merriweather"/>
              </a:rPr>
              <a:t>  </a:t>
            </a:r>
            <a:endParaRPr sz="2300" b="0">
              <a:solidFill>
                <a:srgbClr val="275B84"/>
              </a:solidFill>
              <a:latin typeface="Merriweather"/>
              <a:ea typeface="Merriweather"/>
              <a:cs typeface="Merriweather"/>
              <a:sym typeface="Merriweather"/>
            </a:endParaRPr>
          </a:p>
          <a:p>
            <a:pPr marL="0" marR="711200" lvl="0" indent="0" algn="l" rtl="0">
              <a:lnSpc>
                <a:spcPct val="123000"/>
              </a:lnSpc>
              <a:spcBef>
                <a:spcPts val="0"/>
              </a:spcBef>
              <a:spcAft>
                <a:spcPts val="0"/>
              </a:spcAft>
              <a:buClr>
                <a:schemeClr val="dk1"/>
              </a:buClr>
              <a:buSzPct val="47826"/>
              <a:buFont typeface="Arial"/>
              <a:buNone/>
            </a:pPr>
            <a:endParaRPr sz="2300" b="0">
              <a:solidFill>
                <a:srgbClr val="275B84"/>
              </a:solidFill>
              <a:latin typeface="Merriweather"/>
              <a:ea typeface="Merriweather"/>
              <a:cs typeface="Merriweather"/>
              <a:sym typeface="Merriweather"/>
            </a:endParaRPr>
          </a:p>
          <a:p>
            <a:pPr marL="0" marR="711200" lvl="0" indent="0" algn="l" rtl="0">
              <a:lnSpc>
                <a:spcPct val="123000"/>
              </a:lnSpc>
              <a:spcBef>
                <a:spcPts val="0"/>
              </a:spcBef>
              <a:spcAft>
                <a:spcPts val="0"/>
              </a:spcAft>
              <a:buClr>
                <a:schemeClr val="dk1"/>
              </a:buClr>
              <a:buSzPct val="47826"/>
              <a:buFont typeface="Arial"/>
              <a:buNone/>
            </a:pPr>
            <a:endParaRPr sz="2300" b="0">
              <a:solidFill>
                <a:srgbClr val="275B84"/>
              </a:solidFill>
              <a:latin typeface="Merriweather"/>
              <a:ea typeface="Merriweather"/>
              <a:cs typeface="Merriweather"/>
              <a:sym typeface="Merriweather"/>
            </a:endParaRPr>
          </a:p>
          <a:p>
            <a:pPr marL="0" lvl="0" indent="0" algn="l" rtl="0">
              <a:lnSpc>
                <a:spcPct val="90000"/>
              </a:lnSpc>
              <a:spcBef>
                <a:spcPts val="0"/>
              </a:spcBef>
              <a:spcAft>
                <a:spcPts val="0"/>
              </a:spcAft>
              <a:buClr>
                <a:schemeClr val="dk1"/>
              </a:buClr>
              <a:buSzPct val="53333"/>
              <a:buFont typeface="Play"/>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7cb18676d6_0_205"/>
          <p:cNvSpPr txBox="1">
            <a:spLocks noGrp="1"/>
          </p:cNvSpPr>
          <p:nvPr>
            <p:ph type="title"/>
          </p:nvPr>
        </p:nvSpPr>
        <p:spPr>
          <a:xfrm>
            <a:off x="2047874" y="194939"/>
            <a:ext cx="91323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Play"/>
              <a:buNone/>
            </a:pPr>
            <a:r>
              <a:rPr lang="en-US"/>
              <a:t>Contact Us! </a:t>
            </a:r>
            <a:endParaRPr/>
          </a:p>
        </p:txBody>
      </p:sp>
      <p:sp>
        <p:nvSpPr>
          <p:cNvPr id="390" name="Google Shape;390;g37cb18676d6_0_205"/>
          <p:cNvSpPr txBox="1">
            <a:spLocks noGrp="1"/>
          </p:cNvSpPr>
          <p:nvPr>
            <p:ph type="body" idx="1"/>
          </p:nvPr>
        </p:nvSpPr>
        <p:spPr>
          <a:xfrm>
            <a:off x="399495" y="1681760"/>
            <a:ext cx="10902000" cy="4295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0" dirty="0"/>
              <a:t>  Theresa Nicholls		Jana Rosborough</a:t>
            </a:r>
            <a:endParaRPr b="0" dirty="0"/>
          </a:p>
          <a:p>
            <a:pPr marL="0" indent="0">
              <a:buNone/>
            </a:pPr>
            <a:r>
              <a:rPr lang="en-US" sz="2000" b="0" u="sng" dirty="0">
                <a:solidFill>
                  <a:schemeClr val="hlink"/>
                </a:solidFill>
                <a:hlinkClick r:id="rId3"/>
              </a:rPr>
              <a:t>tnicholls@partneredsolutions.org</a:t>
            </a:r>
            <a:r>
              <a:rPr lang="en-US" sz="2000" b="0" dirty="0"/>
              <a:t>		 </a:t>
            </a:r>
            <a:r>
              <a:rPr lang="en-US" sz="2000" b="0" u="sng" dirty="0">
                <a:solidFill>
                  <a:schemeClr val="hlink"/>
                </a:solidFill>
                <a:hlinkClick r:id="rId4"/>
              </a:rPr>
              <a:t>jana.rosborough@limestoneeducation.org</a:t>
            </a:r>
            <a:endParaRPr lang="en-US" sz="2000" b="0" dirty="0"/>
          </a:p>
          <a:p>
            <a:pPr marL="0" lvl="0" indent="0" algn="l" rtl="0">
              <a:spcBef>
                <a:spcPts val="1000"/>
              </a:spcBef>
              <a:spcAft>
                <a:spcPts val="0"/>
              </a:spcAft>
              <a:buNone/>
            </a:pPr>
            <a:r>
              <a:rPr lang="en-US" sz="2600" b="0" dirty="0"/>
              <a:t>	615-207-3594                                        913-219-9136</a:t>
            </a:r>
            <a:endParaRPr sz="2600" b="0" dirty="0"/>
          </a:p>
          <a:p>
            <a:pPr marL="0" lvl="0" indent="0" algn="ctr" rtl="0">
              <a:spcBef>
                <a:spcPts val="1000"/>
              </a:spcBef>
              <a:spcAft>
                <a:spcPts val="0"/>
              </a:spcAft>
              <a:buNone/>
            </a:pPr>
            <a:endParaRPr b="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391" name="Google Shape;391;g37cb18676d6_0_205" descr="QR code for PartnerEdSolutions.org"/>
          <p:cNvPicPr preferRelativeResize="0"/>
          <p:nvPr/>
        </p:nvPicPr>
        <p:blipFill>
          <a:blip r:embed="rId5">
            <a:alphaModFix/>
          </a:blip>
          <a:stretch>
            <a:fillRect/>
          </a:stretch>
        </p:blipFill>
        <p:spPr>
          <a:xfrm>
            <a:off x="1279831" y="3517525"/>
            <a:ext cx="1852350" cy="1831125"/>
          </a:xfrm>
          <a:prstGeom prst="rect">
            <a:avLst/>
          </a:prstGeom>
          <a:noFill/>
          <a:ln>
            <a:noFill/>
          </a:ln>
        </p:spPr>
      </p:pic>
      <p:sp>
        <p:nvSpPr>
          <p:cNvPr id="392" name="Google Shape;392;g37cb18676d6_0_205"/>
          <p:cNvSpPr txBox="1"/>
          <p:nvPr/>
        </p:nvSpPr>
        <p:spPr>
          <a:xfrm>
            <a:off x="607625" y="5439275"/>
            <a:ext cx="3659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a:solidFill>
                  <a:schemeClr val="hlink"/>
                </a:solidFill>
                <a:hlinkClick r:id="rId6"/>
              </a:rPr>
              <a:t>http://www.partneredsolutions.org</a:t>
            </a:r>
            <a:r>
              <a:rPr lang="en-US" sz="1700"/>
              <a:t>  </a:t>
            </a:r>
            <a:endParaRPr sz="17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37cb18676d6_0_210"/>
          <p:cNvSpPr txBox="1">
            <a:spLocks noGrp="1"/>
          </p:cNvSpPr>
          <p:nvPr>
            <p:ph type="title"/>
          </p:nvPr>
        </p:nvSpPr>
        <p:spPr>
          <a:xfrm>
            <a:off x="838200" y="2154501"/>
            <a:ext cx="10515600" cy="2087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Play"/>
              <a:buNone/>
            </a:pPr>
            <a:r>
              <a:rPr lang="en-US" dirty="0"/>
              <a:t>Thank You!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7cb18676d6_0_105"/>
          <p:cNvSpPr txBox="1">
            <a:spLocks noGrp="1"/>
          </p:cNvSpPr>
          <p:nvPr>
            <p:ph type="title"/>
          </p:nvPr>
        </p:nvSpPr>
        <p:spPr>
          <a:xfrm>
            <a:off x="2065866" y="194939"/>
            <a:ext cx="9114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Session Objectives</a:t>
            </a:r>
            <a:endParaRPr dirty="0"/>
          </a:p>
        </p:txBody>
      </p:sp>
      <p:sp>
        <p:nvSpPr>
          <p:cNvPr id="108" name="Google Shape;108;g37cb18676d6_0_105"/>
          <p:cNvSpPr txBox="1">
            <a:spLocks noGrp="1"/>
          </p:cNvSpPr>
          <p:nvPr>
            <p:ph type="body" idx="1"/>
          </p:nvPr>
        </p:nvSpPr>
        <p:spPr>
          <a:xfrm>
            <a:off x="1204075" y="1681750"/>
            <a:ext cx="9423300" cy="4295700"/>
          </a:xfrm>
          <a:prstGeom prst="rect">
            <a:avLst/>
          </a:prstGeom>
          <a:noFill/>
          <a:ln>
            <a:noFill/>
          </a:ln>
        </p:spPr>
        <p:txBody>
          <a:bodyPr spcFirstLastPara="1" wrap="square" lIns="91425" tIns="45700" rIns="91425" bIns="45700" anchor="t" anchorCtr="0">
            <a:normAutofit fontScale="77500" lnSpcReduction="20000"/>
          </a:bodyPr>
          <a:lstStyle/>
          <a:p>
            <a:pPr marL="457200" lvl="0" indent="-388620" algn="l" rtl="0">
              <a:lnSpc>
                <a:spcPct val="115000"/>
              </a:lnSpc>
              <a:spcBef>
                <a:spcPts val="0"/>
              </a:spcBef>
              <a:spcAft>
                <a:spcPts val="0"/>
              </a:spcAft>
              <a:buSzPct val="100000"/>
              <a:buChar char="•"/>
            </a:pPr>
            <a:r>
              <a:rPr lang="en-US" b="0" dirty="0"/>
              <a:t>Gain a deeper understanding of how to identify and address systemic issues underlying special education disputes</a:t>
            </a:r>
            <a:endParaRPr b="0" dirty="0"/>
          </a:p>
          <a:p>
            <a:pPr marL="457200" lvl="0" indent="0" algn="l" rtl="0">
              <a:lnSpc>
                <a:spcPct val="115000"/>
              </a:lnSpc>
              <a:spcBef>
                <a:spcPts val="0"/>
              </a:spcBef>
              <a:spcAft>
                <a:spcPts val="0"/>
              </a:spcAft>
              <a:buNone/>
            </a:pPr>
            <a:endParaRPr b="0" dirty="0"/>
          </a:p>
          <a:p>
            <a:pPr marL="457200" lvl="0" indent="-388620" algn="l" rtl="0">
              <a:lnSpc>
                <a:spcPct val="115000"/>
              </a:lnSpc>
              <a:spcBef>
                <a:spcPts val="0"/>
              </a:spcBef>
              <a:spcAft>
                <a:spcPts val="0"/>
              </a:spcAft>
              <a:buSzPct val="100000"/>
              <a:buChar char="•"/>
            </a:pPr>
            <a:r>
              <a:rPr lang="en-US" b="0" dirty="0"/>
              <a:t>Apply systems-based tools and techniques to facilitate more constructive and lasting ADR solutions.</a:t>
            </a:r>
            <a:endParaRPr b="0" dirty="0"/>
          </a:p>
          <a:p>
            <a:pPr marL="457200" lvl="0" indent="0" algn="l" rtl="0">
              <a:lnSpc>
                <a:spcPct val="115000"/>
              </a:lnSpc>
              <a:spcBef>
                <a:spcPts val="0"/>
              </a:spcBef>
              <a:spcAft>
                <a:spcPts val="0"/>
              </a:spcAft>
              <a:buNone/>
            </a:pPr>
            <a:endParaRPr b="0" dirty="0"/>
          </a:p>
          <a:p>
            <a:pPr marL="457200" lvl="0" indent="-388620" algn="l" rtl="0">
              <a:lnSpc>
                <a:spcPct val="115000"/>
              </a:lnSpc>
              <a:spcBef>
                <a:spcPts val="0"/>
              </a:spcBef>
              <a:spcAft>
                <a:spcPts val="0"/>
              </a:spcAft>
              <a:buSzPct val="100000"/>
              <a:buChar char="•"/>
            </a:pPr>
            <a:r>
              <a:rPr lang="en-US" b="0" dirty="0"/>
              <a:t>Foster collaboration among all interested parties by considering the broader system of relationships, interests, and impacts involved and impacted in special education disputes.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838200" y="1389227"/>
            <a:ext cx="1051560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Why are we here?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7"/>
        <p:cNvGrpSpPr/>
        <p:nvPr/>
      </p:nvGrpSpPr>
      <p:grpSpPr>
        <a:xfrm>
          <a:off x="0" y="0"/>
          <a:ext cx="0" cy="0"/>
          <a:chOff x="0" y="0"/>
          <a:chExt cx="0" cy="0"/>
        </a:xfrm>
      </p:grpSpPr>
      <p:sp>
        <p:nvSpPr>
          <p:cNvPr id="118" name="Google Shape;118;g37622ad7ecd_0_211"/>
          <p:cNvSpPr txBox="1">
            <a:spLocks noGrp="1"/>
          </p:cNvSpPr>
          <p:nvPr>
            <p:ph type="title"/>
          </p:nvPr>
        </p:nvSpPr>
        <p:spPr>
          <a:xfrm>
            <a:off x="2092375" y="172608"/>
            <a:ext cx="7342500" cy="762000"/>
          </a:xfrm>
          <a:prstGeom prst="rect">
            <a:avLst/>
          </a:prstGeom>
        </p:spPr>
        <p:txBody>
          <a:bodyPr spcFirstLastPara="1" wrap="square" lIns="91425" tIns="45700" rIns="91425" bIns="45700" anchor="ctr" anchorCtr="0">
            <a:noAutofit/>
          </a:bodyPr>
          <a:lstStyle/>
          <a:p>
            <a:pPr lvl="0">
              <a:buSzPts val="700"/>
            </a:pPr>
            <a:r>
              <a:rPr lang="en-US" sz="2800" dirty="0"/>
              <a:t>National Due Process Hearings</a:t>
            </a:r>
            <a:endParaRPr sz="2700" b="1" dirty="0">
              <a:solidFill>
                <a:srgbClr val="0E5A82"/>
              </a:solidFill>
              <a:latin typeface="Montserrat"/>
              <a:ea typeface="Montserrat"/>
              <a:cs typeface="Montserrat"/>
              <a:sym typeface="Montserrat"/>
            </a:endParaRPr>
          </a:p>
        </p:txBody>
      </p:sp>
      <p:pic>
        <p:nvPicPr>
          <p:cNvPr id="119" name="Google Shape;119;g37622ad7ecd_0_211" descr="Graph showing a steady increase in the number of due process hearings from 2016 until 2022"/>
          <p:cNvPicPr preferRelativeResize="0"/>
          <p:nvPr/>
        </p:nvPicPr>
        <p:blipFill>
          <a:blip r:embed="rId3">
            <a:alphaModFix/>
          </a:blip>
          <a:stretch>
            <a:fillRect/>
          </a:stretch>
        </p:blipFill>
        <p:spPr>
          <a:xfrm>
            <a:off x="1956297" y="1033626"/>
            <a:ext cx="8136380" cy="5347612"/>
          </a:xfrm>
          <a:prstGeom prst="rect">
            <a:avLst/>
          </a:prstGeom>
          <a:noFill/>
          <a:ln>
            <a:noFill/>
          </a:ln>
        </p:spPr>
      </p:pic>
      <p:sp>
        <p:nvSpPr>
          <p:cNvPr id="120" name="Google Shape;120;g37622ad7ecd_0_211"/>
          <p:cNvSpPr txBox="1"/>
          <p:nvPr/>
        </p:nvSpPr>
        <p:spPr>
          <a:xfrm>
            <a:off x="2897417" y="6480250"/>
            <a:ext cx="5981700" cy="2925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1100">
                <a:solidFill>
                  <a:schemeClr val="dk1"/>
                </a:solidFill>
                <a:latin typeface="Nunito Sans"/>
                <a:ea typeface="Nunito Sans"/>
                <a:cs typeface="Nunito Sans"/>
                <a:sym typeface="Nunito Sans"/>
              </a:rPr>
              <a:t>https://www.cadreworks.org/national-state-dr-data-dashboard</a:t>
            </a:r>
            <a:endParaRPr sz="1100">
              <a:solidFill>
                <a:schemeClr val="dk1"/>
              </a:solidFill>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4"/>
        <p:cNvGrpSpPr/>
        <p:nvPr/>
      </p:nvGrpSpPr>
      <p:grpSpPr>
        <a:xfrm>
          <a:off x="0" y="0"/>
          <a:ext cx="0" cy="0"/>
          <a:chOff x="0" y="0"/>
          <a:chExt cx="0" cy="0"/>
        </a:xfrm>
      </p:grpSpPr>
      <p:sp>
        <p:nvSpPr>
          <p:cNvPr id="125" name="Google Shape;125;g37622ad7ecd_0_219"/>
          <p:cNvSpPr txBox="1">
            <a:spLocks noGrp="1"/>
          </p:cNvSpPr>
          <p:nvPr>
            <p:ph type="title"/>
          </p:nvPr>
        </p:nvSpPr>
        <p:spPr>
          <a:xfrm>
            <a:off x="2321075" y="145383"/>
            <a:ext cx="7342500" cy="762000"/>
          </a:xfrm>
          <a:prstGeom prst="rect">
            <a:avLst/>
          </a:prstGeom>
        </p:spPr>
        <p:txBody>
          <a:bodyPr spcFirstLastPara="1" wrap="square" lIns="91425" tIns="45700" rIns="91425" bIns="45700" anchor="ctr" anchorCtr="0">
            <a:noAutofit/>
          </a:bodyPr>
          <a:lstStyle/>
          <a:p>
            <a:pPr lvl="0">
              <a:buSzPts val="700"/>
            </a:pPr>
            <a:r>
              <a:rPr lang="en-US" sz="2400" dirty="0"/>
              <a:t>Procedural Violations</a:t>
            </a:r>
            <a:endParaRPr sz="2700" b="1" dirty="0">
              <a:solidFill>
                <a:srgbClr val="0E5A82"/>
              </a:solidFill>
              <a:latin typeface="Montserrat"/>
              <a:ea typeface="Montserrat"/>
              <a:cs typeface="Montserrat"/>
              <a:sym typeface="Montserrat"/>
            </a:endParaRPr>
          </a:p>
        </p:txBody>
      </p:sp>
      <p:sp>
        <p:nvSpPr>
          <p:cNvPr id="126" name="Google Shape;126;g37622ad7ecd_0_219"/>
          <p:cNvSpPr txBox="1"/>
          <p:nvPr/>
        </p:nvSpPr>
        <p:spPr>
          <a:xfrm>
            <a:off x="2609033" y="1730233"/>
            <a:ext cx="7317600" cy="4109700"/>
          </a:xfrm>
          <a:prstGeom prst="rect">
            <a:avLst/>
          </a:prstGeom>
          <a:noFill/>
          <a:ln>
            <a:noFill/>
          </a:ln>
        </p:spPr>
        <p:txBody>
          <a:bodyPr spcFirstLastPara="1" wrap="square" lIns="60950" tIns="60950" rIns="60950" bIns="60950" anchor="t" anchorCtr="0">
            <a:spAutoFit/>
          </a:bodyPr>
          <a:lstStyle/>
          <a:p>
            <a:pPr marL="304800" lvl="0" indent="0" algn="l" rtl="0">
              <a:spcBef>
                <a:spcPts val="0"/>
              </a:spcBef>
              <a:spcAft>
                <a:spcPts val="0"/>
              </a:spcAft>
              <a:buNone/>
            </a:pPr>
            <a:r>
              <a:rPr lang="en-US" sz="3700" dirty="0">
                <a:solidFill>
                  <a:schemeClr val="dk1"/>
                </a:solidFill>
                <a:latin typeface="+mn-lt"/>
                <a:ea typeface="Nunito Sans"/>
                <a:cs typeface="Nunito Sans"/>
                <a:sym typeface="Nunito Sans"/>
              </a:rPr>
              <a:t>IEP components</a:t>
            </a:r>
            <a:endParaRPr sz="3700" dirty="0">
              <a:solidFill>
                <a:schemeClr val="dk1"/>
              </a:solidFill>
              <a:latin typeface="+mn-lt"/>
              <a:ea typeface="Nunito Sans"/>
              <a:cs typeface="Nunito Sans"/>
              <a:sym typeface="Nunito Sans"/>
            </a:endParaRPr>
          </a:p>
          <a:p>
            <a:pPr marL="304800" lvl="0" indent="0" algn="l" rtl="0">
              <a:spcBef>
                <a:spcPts val="0"/>
              </a:spcBef>
              <a:spcAft>
                <a:spcPts val="0"/>
              </a:spcAft>
              <a:buNone/>
            </a:pPr>
            <a:endParaRPr sz="3700" dirty="0">
              <a:solidFill>
                <a:schemeClr val="dk1"/>
              </a:solidFill>
              <a:latin typeface="+mn-lt"/>
              <a:ea typeface="Nunito Sans"/>
              <a:cs typeface="Nunito Sans"/>
              <a:sym typeface="Nunito Sans"/>
            </a:endParaRPr>
          </a:p>
          <a:p>
            <a:pPr marL="304800" lvl="0" indent="0" algn="l" rtl="0">
              <a:spcBef>
                <a:spcPts val="0"/>
              </a:spcBef>
              <a:spcAft>
                <a:spcPts val="0"/>
              </a:spcAft>
              <a:buNone/>
            </a:pPr>
            <a:r>
              <a:rPr lang="en-US" sz="3700" dirty="0">
                <a:solidFill>
                  <a:schemeClr val="dk1"/>
                </a:solidFill>
                <a:latin typeface="+mn-lt"/>
                <a:ea typeface="Nunito Sans"/>
                <a:cs typeface="Nunito Sans"/>
                <a:sym typeface="Nunito Sans"/>
              </a:rPr>
              <a:t>IEP team</a:t>
            </a:r>
            <a:endParaRPr sz="3700" dirty="0">
              <a:solidFill>
                <a:schemeClr val="dk1"/>
              </a:solidFill>
              <a:latin typeface="+mn-lt"/>
              <a:ea typeface="Nunito Sans"/>
              <a:cs typeface="Nunito Sans"/>
              <a:sym typeface="Nunito Sans"/>
            </a:endParaRPr>
          </a:p>
          <a:p>
            <a:pPr marL="304800" lvl="0" indent="0" algn="l" rtl="0">
              <a:spcBef>
                <a:spcPts val="0"/>
              </a:spcBef>
              <a:spcAft>
                <a:spcPts val="0"/>
              </a:spcAft>
              <a:buNone/>
            </a:pPr>
            <a:endParaRPr sz="3700" dirty="0">
              <a:solidFill>
                <a:schemeClr val="dk1"/>
              </a:solidFill>
              <a:latin typeface="+mn-lt"/>
              <a:ea typeface="Nunito Sans"/>
              <a:cs typeface="Nunito Sans"/>
              <a:sym typeface="Nunito Sans"/>
            </a:endParaRPr>
          </a:p>
          <a:p>
            <a:pPr marL="304800" lvl="0" indent="0" algn="l" rtl="0">
              <a:spcBef>
                <a:spcPts val="0"/>
              </a:spcBef>
              <a:spcAft>
                <a:spcPts val="0"/>
              </a:spcAft>
              <a:buNone/>
            </a:pPr>
            <a:r>
              <a:rPr lang="en-US" sz="3700" dirty="0">
                <a:solidFill>
                  <a:schemeClr val="dk1"/>
                </a:solidFill>
                <a:latin typeface="+mn-lt"/>
                <a:ea typeface="Nunito Sans"/>
                <a:cs typeface="Nunito Sans"/>
                <a:sym typeface="Nunito Sans"/>
              </a:rPr>
              <a:t>Parent participation</a:t>
            </a:r>
            <a:endParaRPr sz="3700" dirty="0">
              <a:solidFill>
                <a:schemeClr val="dk1"/>
              </a:solidFill>
              <a:latin typeface="+mn-lt"/>
              <a:ea typeface="Nunito Sans"/>
              <a:cs typeface="Nunito Sans"/>
              <a:sym typeface="Nunito Sans"/>
            </a:endParaRPr>
          </a:p>
          <a:p>
            <a:pPr marL="304800" lvl="0" indent="0" algn="l" rtl="0">
              <a:spcBef>
                <a:spcPts val="0"/>
              </a:spcBef>
              <a:spcAft>
                <a:spcPts val="0"/>
              </a:spcAft>
              <a:buNone/>
            </a:pPr>
            <a:endParaRPr sz="3700" dirty="0">
              <a:solidFill>
                <a:schemeClr val="dk1"/>
              </a:solidFill>
              <a:latin typeface="+mn-lt"/>
              <a:ea typeface="Nunito Sans"/>
              <a:cs typeface="Nunito Sans"/>
              <a:sym typeface="Nunito Sans"/>
            </a:endParaRPr>
          </a:p>
          <a:p>
            <a:pPr marL="304800" lvl="0" indent="0" algn="l" rtl="0">
              <a:spcBef>
                <a:spcPts val="0"/>
              </a:spcBef>
              <a:spcAft>
                <a:spcPts val="0"/>
              </a:spcAft>
              <a:buNone/>
            </a:pPr>
            <a:r>
              <a:rPr lang="en-US" sz="3700" dirty="0">
                <a:solidFill>
                  <a:schemeClr val="dk1"/>
                </a:solidFill>
                <a:latin typeface="+mn-lt"/>
                <a:ea typeface="Nunito Sans"/>
                <a:cs typeface="Nunito Sans"/>
                <a:sym typeface="Nunito Sans"/>
              </a:rPr>
              <a:t>IEP development</a:t>
            </a:r>
            <a:endParaRPr sz="3700" dirty="0">
              <a:solidFill>
                <a:schemeClr val="dk1"/>
              </a:solidFill>
              <a:latin typeface="+mn-lt"/>
              <a:ea typeface="Nunito Sans"/>
              <a:cs typeface="Nunito Sans"/>
              <a:sym typeface="Nunito Sans"/>
            </a:endParaRPr>
          </a:p>
        </p:txBody>
      </p:sp>
      <p:pic>
        <p:nvPicPr>
          <p:cNvPr id="127" name="Google Shape;127;g37622ad7ecd_0_219" descr="number 1"/>
          <p:cNvPicPr preferRelativeResize="0"/>
          <p:nvPr/>
        </p:nvPicPr>
        <p:blipFill>
          <a:blip r:embed="rId3">
            <a:alphaModFix/>
          </a:blip>
          <a:stretch>
            <a:fillRect/>
          </a:stretch>
        </p:blipFill>
        <p:spPr>
          <a:xfrm>
            <a:off x="1472540" y="1472017"/>
            <a:ext cx="1105427" cy="1043634"/>
          </a:xfrm>
          <a:prstGeom prst="rect">
            <a:avLst/>
          </a:prstGeom>
          <a:noFill/>
          <a:ln>
            <a:noFill/>
          </a:ln>
        </p:spPr>
      </p:pic>
      <p:pic>
        <p:nvPicPr>
          <p:cNvPr id="128" name="Google Shape;128;g37622ad7ecd_0_219" descr="Number 2"/>
          <p:cNvPicPr preferRelativeResize="0"/>
          <p:nvPr/>
        </p:nvPicPr>
        <p:blipFill>
          <a:blip r:embed="rId4">
            <a:alphaModFix/>
          </a:blip>
          <a:stretch>
            <a:fillRect/>
          </a:stretch>
        </p:blipFill>
        <p:spPr>
          <a:xfrm>
            <a:off x="1472533" y="2620992"/>
            <a:ext cx="1246567" cy="1043637"/>
          </a:xfrm>
          <a:prstGeom prst="rect">
            <a:avLst/>
          </a:prstGeom>
          <a:noFill/>
          <a:ln>
            <a:noFill/>
          </a:ln>
        </p:spPr>
      </p:pic>
      <p:pic>
        <p:nvPicPr>
          <p:cNvPr id="129" name="Google Shape;129;g37622ad7ecd_0_219" descr="Number 3"/>
          <p:cNvPicPr preferRelativeResize="0"/>
          <p:nvPr/>
        </p:nvPicPr>
        <p:blipFill>
          <a:blip r:embed="rId5">
            <a:alphaModFix/>
          </a:blip>
          <a:stretch>
            <a:fillRect/>
          </a:stretch>
        </p:blipFill>
        <p:spPr>
          <a:xfrm>
            <a:off x="1472525" y="3769983"/>
            <a:ext cx="1178522" cy="1043633"/>
          </a:xfrm>
          <a:prstGeom prst="rect">
            <a:avLst/>
          </a:prstGeom>
          <a:noFill/>
          <a:ln>
            <a:noFill/>
          </a:ln>
        </p:spPr>
      </p:pic>
      <p:pic>
        <p:nvPicPr>
          <p:cNvPr id="130" name="Google Shape;130;g37622ad7ecd_0_219" descr="Number 4"/>
          <p:cNvPicPr preferRelativeResize="0"/>
          <p:nvPr/>
        </p:nvPicPr>
        <p:blipFill>
          <a:blip r:embed="rId6">
            <a:alphaModFix/>
          </a:blip>
          <a:stretch>
            <a:fillRect/>
          </a:stretch>
        </p:blipFill>
        <p:spPr>
          <a:xfrm>
            <a:off x="1447000" y="4918967"/>
            <a:ext cx="1297650" cy="1083676"/>
          </a:xfrm>
          <a:prstGeom prst="rect">
            <a:avLst/>
          </a:prstGeom>
          <a:noFill/>
          <a:ln>
            <a:noFill/>
          </a:ln>
        </p:spPr>
      </p:pic>
      <p:sp>
        <p:nvSpPr>
          <p:cNvPr id="131" name="Google Shape;131;g37622ad7ecd_0_219"/>
          <p:cNvSpPr txBox="1"/>
          <p:nvPr/>
        </p:nvSpPr>
        <p:spPr>
          <a:xfrm>
            <a:off x="1353267" y="6395150"/>
            <a:ext cx="8310300" cy="354900"/>
          </a:xfrm>
          <a:prstGeom prst="rect">
            <a:avLst/>
          </a:prstGeom>
          <a:noFill/>
          <a:ln>
            <a:noFill/>
          </a:ln>
        </p:spPr>
        <p:txBody>
          <a:bodyPr spcFirstLastPara="1" wrap="square" lIns="60950" tIns="60950" rIns="60950" bIns="60950" anchor="t" anchorCtr="0">
            <a:spAutoFit/>
          </a:bodyPr>
          <a:lstStyle/>
          <a:p>
            <a:pPr marL="0" lvl="0" indent="0" algn="ctr" rtl="0">
              <a:lnSpc>
                <a:spcPct val="115000"/>
              </a:lnSpc>
              <a:spcBef>
                <a:spcPts val="0"/>
              </a:spcBef>
              <a:spcAft>
                <a:spcPts val="0"/>
              </a:spcAft>
              <a:buNone/>
            </a:pPr>
            <a:r>
              <a:rPr lang="en-US" sz="700">
                <a:solidFill>
                  <a:schemeClr val="dk1"/>
                </a:solidFill>
              </a:rPr>
              <a:t>Zirkel, P. A., &amp; Hetrick, A. (2017). Which Procedural Parts of the IEP Process Are the Most Judicially Vulnerable? Exceptional Children, 83(2), 219-235. </a:t>
            </a:r>
            <a:endParaRPr sz="700">
              <a:solidFill>
                <a:schemeClr val="dk1"/>
              </a:solidFill>
            </a:endParaRPr>
          </a:p>
          <a:p>
            <a:pPr marL="0" lvl="0" indent="0" algn="ctr" rtl="0">
              <a:lnSpc>
                <a:spcPct val="115000"/>
              </a:lnSpc>
              <a:spcBef>
                <a:spcPts val="0"/>
              </a:spcBef>
              <a:spcAft>
                <a:spcPts val="0"/>
              </a:spcAft>
              <a:buNone/>
            </a:pPr>
            <a:r>
              <a:rPr lang="en-US" sz="700">
                <a:solidFill>
                  <a:schemeClr val="dk1"/>
                </a:solidFill>
              </a:rPr>
              <a:t>Accessed July 22, 2024: </a:t>
            </a:r>
            <a:r>
              <a:rPr lang="en-US" sz="700" u="sng">
                <a:solidFill>
                  <a:srgbClr val="1155CC"/>
                </a:solidFill>
                <a:hlinkClick r:id="rId7">
                  <a:extLst>
                    <a:ext uri="{A12FA001-AC4F-418D-AE19-62706E023703}">
                      <ahyp:hlinkClr xmlns:ahyp="http://schemas.microsoft.com/office/drawing/2018/hyperlinkcolor" val="tx"/>
                    </a:ext>
                  </a:extLst>
                </a:hlinkClick>
              </a:rPr>
              <a:t>https://doi.org/10.1177/0014402916651849</a:t>
            </a:r>
            <a:endParaRPr sz="2100">
              <a:solidFill>
                <a:schemeClr val="dk1"/>
              </a:solidFill>
              <a:latin typeface="Calibri"/>
              <a:ea typeface="Calibri"/>
              <a:cs typeface="Calibri"/>
              <a:sym typeface="Calibri"/>
            </a:endParaRPr>
          </a:p>
        </p:txBody>
      </p:sp>
      <p:sp>
        <p:nvSpPr>
          <p:cNvPr id="132" name="Google Shape;132;g37622ad7ecd_0_219" descr="box highlighting parent participation"/>
          <p:cNvSpPr/>
          <p:nvPr/>
        </p:nvSpPr>
        <p:spPr>
          <a:xfrm>
            <a:off x="1288600" y="3647400"/>
            <a:ext cx="6290100" cy="1271700"/>
          </a:xfrm>
          <a:prstGeom prst="roundRect">
            <a:avLst>
              <a:gd name="adj" fmla="val 16667"/>
            </a:avLst>
          </a:prstGeom>
          <a:noFill/>
          <a:ln w="50800" cap="flat" cmpd="sng">
            <a:solidFill>
              <a:srgbClr val="545454"/>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9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6"/>
        <p:cNvGrpSpPr/>
        <p:nvPr/>
      </p:nvGrpSpPr>
      <p:grpSpPr>
        <a:xfrm>
          <a:off x="0" y="0"/>
          <a:ext cx="0" cy="0"/>
          <a:chOff x="0" y="0"/>
          <a:chExt cx="0" cy="0"/>
        </a:xfrm>
      </p:grpSpPr>
      <p:sp>
        <p:nvSpPr>
          <p:cNvPr id="137" name="Google Shape;137;g37622ad7ecd_0_232"/>
          <p:cNvSpPr txBox="1">
            <a:spLocks noGrp="1"/>
          </p:cNvSpPr>
          <p:nvPr>
            <p:ph type="title"/>
          </p:nvPr>
        </p:nvSpPr>
        <p:spPr>
          <a:xfrm>
            <a:off x="2295625" y="128058"/>
            <a:ext cx="7342500" cy="762000"/>
          </a:xfrm>
          <a:prstGeom prst="rect">
            <a:avLst/>
          </a:prstGeom>
        </p:spPr>
        <p:txBody>
          <a:bodyPr spcFirstLastPara="1" wrap="square" lIns="91425" tIns="45700" rIns="91425" bIns="45700" anchor="ctr" anchorCtr="0">
            <a:noAutofit/>
          </a:bodyPr>
          <a:lstStyle/>
          <a:p>
            <a:pPr lvl="0">
              <a:buSzPts val="700"/>
            </a:pPr>
            <a:r>
              <a:rPr lang="en-US" sz="2400" dirty="0"/>
              <a:t>Written State Complaints</a:t>
            </a:r>
            <a:endParaRPr sz="2700" b="1" dirty="0">
              <a:solidFill>
                <a:srgbClr val="0E5A82"/>
              </a:solidFill>
              <a:latin typeface="Montserrat"/>
              <a:ea typeface="Montserrat"/>
              <a:cs typeface="Montserrat"/>
              <a:sym typeface="Montserrat"/>
            </a:endParaRPr>
          </a:p>
        </p:txBody>
      </p:sp>
      <p:sp>
        <p:nvSpPr>
          <p:cNvPr id="138" name="Google Shape;138;g37622ad7ecd_0_232"/>
          <p:cNvSpPr txBox="1"/>
          <p:nvPr/>
        </p:nvSpPr>
        <p:spPr>
          <a:xfrm>
            <a:off x="2897417" y="6480250"/>
            <a:ext cx="5981700" cy="292500"/>
          </a:xfrm>
          <a:prstGeom prst="rect">
            <a:avLst/>
          </a:prstGeom>
          <a:noFill/>
          <a:ln>
            <a:noFill/>
          </a:ln>
        </p:spPr>
        <p:txBody>
          <a:bodyPr spcFirstLastPara="1" wrap="square" lIns="60950" tIns="60950" rIns="60950" bIns="60950" anchor="t" anchorCtr="0">
            <a:spAutoFit/>
          </a:bodyPr>
          <a:lstStyle/>
          <a:p>
            <a:pPr marL="0" lvl="0" indent="0" algn="ctr" rtl="0">
              <a:spcBef>
                <a:spcPts val="0"/>
              </a:spcBef>
              <a:spcAft>
                <a:spcPts val="0"/>
              </a:spcAft>
              <a:buNone/>
            </a:pPr>
            <a:r>
              <a:rPr lang="en-US" sz="1100">
                <a:solidFill>
                  <a:schemeClr val="dk1"/>
                </a:solidFill>
                <a:latin typeface="Nunito Sans"/>
                <a:ea typeface="Nunito Sans"/>
                <a:cs typeface="Nunito Sans"/>
                <a:sym typeface="Nunito Sans"/>
              </a:rPr>
              <a:t>https://www.cadreworks.org/national-state-dr-data-dashboard</a:t>
            </a:r>
            <a:endParaRPr sz="1100">
              <a:solidFill>
                <a:schemeClr val="dk1"/>
              </a:solidFill>
              <a:latin typeface="Nunito Sans"/>
              <a:ea typeface="Nunito Sans"/>
              <a:cs typeface="Nunito Sans"/>
              <a:sym typeface="Nunito Sans"/>
            </a:endParaRPr>
          </a:p>
        </p:txBody>
      </p:sp>
      <p:pic>
        <p:nvPicPr>
          <p:cNvPr id="139" name="Google Shape;139;g37622ad7ecd_0_232" descr="Graph showing an increase in the number of state complaints"/>
          <p:cNvPicPr preferRelativeResize="0"/>
          <p:nvPr/>
        </p:nvPicPr>
        <p:blipFill>
          <a:blip r:embed="rId3">
            <a:alphaModFix/>
          </a:blip>
          <a:stretch>
            <a:fillRect/>
          </a:stretch>
        </p:blipFill>
        <p:spPr>
          <a:xfrm>
            <a:off x="523046" y="1042450"/>
            <a:ext cx="10953104" cy="4884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3"/>
        <p:cNvGrpSpPr/>
        <p:nvPr/>
      </p:nvGrpSpPr>
      <p:grpSpPr>
        <a:xfrm>
          <a:off x="0" y="0"/>
          <a:ext cx="0" cy="0"/>
          <a:chOff x="0" y="0"/>
          <a:chExt cx="0" cy="0"/>
        </a:xfrm>
      </p:grpSpPr>
      <p:sp>
        <p:nvSpPr>
          <p:cNvPr id="144" name="Google Shape;144;g37622ad7ecd_0_14"/>
          <p:cNvSpPr txBox="1">
            <a:spLocks noGrp="1"/>
          </p:cNvSpPr>
          <p:nvPr>
            <p:ph type="title"/>
          </p:nvPr>
        </p:nvSpPr>
        <p:spPr>
          <a:xfrm>
            <a:off x="2123617" y="208158"/>
            <a:ext cx="7342500" cy="762000"/>
          </a:xfrm>
          <a:prstGeom prst="rect">
            <a:avLst/>
          </a:prstGeom>
        </p:spPr>
        <p:txBody>
          <a:bodyPr spcFirstLastPara="1" wrap="square" lIns="91425" tIns="45700" rIns="91425" bIns="45700" anchor="ctr" anchorCtr="0">
            <a:noAutofit/>
          </a:bodyPr>
          <a:lstStyle/>
          <a:p>
            <a:pPr lvl="0">
              <a:buSzPts val="700"/>
            </a:pPr>
            <a:r>
              <a:rPr lang="en-US" sz="2400" dirty="0"/>
              <a:t>Conditions for Conflict</a:t>
            </a:r>
            <a:endParaRPr sz="2700" b="1" dirty="0">
              <a:solidFill>
                <a:srgbClr val="0E5A82"/>
              </a:solidFill>
              <a:latin typeface="Montserrat"/>
              <a:ea typeface="Montserrat"/>
              <a:cs typeface="Montserrat"/>
              <a:sym typeface="Montserrat"/>
            </a:endParaRPr>
          </a:p>
        </p:txBody>
      </p:sp>
      <p:pic>
        <p:nvPicPr>
          <p:cNvPr id="146" name="Google Shape;146;g37622ad7ecd_0_14" descr="frustration"/>
          <p:cNvPicPr preferRelativeResize="0"/>
          <p:nvPr/>
        </p:nvPicPr>
        <p:blipFill>
          <a:blip r:embed="rId3">
            <a:alphaModFix/>
          </a:blip>
          <a:stretch>
            <a:fillRect/>
          </a:stretch>
        </p:blipFill>
        <p:spPr>
          <a:xfrm>
            <a:off x="774117" y="2997200"/>
            <a:ext cx="2188700" cy="1617737"/>
          </a:xfrm>
          <a:prstGeom prst="rect">
            <a:avLst/>
          </a:prstGeom>
          <a:noFill/>
          <a:ln>
            <a:noFill/>
          </a:ln>
        </p:spPr>
      </p:pic>
      <p:pic>
        <p:nvPicPr>
          <p:cNvPr id="147" name="Google Shape;147;g37622ad7ecd_0_14" descr="confusion"/>
          <p:cNvPicPr preferRelativeResize="0"/>
          <p:nvPr/>
        </p:nvPicPr>
        <p:blipFill>
          <a:blip r:embed="rId4">
            <a:alphaModFix/>
          </a:blip>
          <a:stretch>
            <a:fillRect/>
          </a:stretch>
        </p:blipFill>
        <p:spPr>
          <a:xfrm>
            <a:off x="3378715" y="2788767"/>
            <a:ext cx="2188700" cy="1953364"/>
          </a:xfrm>
          <a:prstGeom prst="rect">
            <a:avLst/>
          </a:prstGeom>
          <a:noFill/>
          <a:ln>
            <a:noFill/>
          </a:ln>
        </p:spPr>
      </p:pic>
      <p:pic>
        <p:nvPicPr>
          <p:cNvPr id="148" name="Google Shape;148;g37622ad7ecd_0_14" descr="stress"/>
          <p:cNvPicPr preferRelativeResize="0"/>
          <p:nvPr/>
        </p:nvPicPr>
        <p:blipFill>
          <a:blip r:embed="rId5">
            <a:alphaModFix/>
          </a:blip>
          <a:stretch>
            <a:fillRect/>
          </a:stretch>
        </p:blipFill>
        <p:spPr>
          <a:xfrm>
            <a:off x="5908458" y="2849731"/>
            <a:ext cx="2900671" cy="1912669"/>
          </a:xfrm>
          <a:prstGeom prst="rect">
            <a:avLst/>
          </a:prstGeom>
          <a:noFill/>
          <a:ln>
            <a:noFill/>
          </a:ln>
        </p:spPr>
      </p:pic>
      <p:pic>
        <p:nvPicPr>
          <p:cNvPr id="149" name="Google Shape;149;g37622ad7ecd_0_14" descr="distrust"/>
          <p:cNvPicPr preferRelativeResize="0"/>
          <p:nvPr/>
        </p:nvPicPr>
        <p:blipFill>
          <a:blip r:embed="rId6">
            <a:alphaModFix/>
          </a:blip>
          <a:stretch>
            <a:fillRect/>
          </a:stretch>
        </p:blipFill>
        <p:spPr>
          <a:xfrm>
            <a:off x="9309517" y="2788767"/>
            <a:ext cx="1789677" cy="19533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ADRE COLORS">
      <a:dk1>
        <a:srgbClr val="000000"/>
      </a:dk1>
      <a:lt1>
        <a:srgbClr val="EBEBEB"/>
      </a:lt1>
      <a:dk2>
        <a:srgbClr val="333333"/>
      </a:dk2>
      <a:lt2>
        <a:srgbClr val="4796B9"/>
      </a:lt2>
      <a:accent1>
        <a:srgbClr val="275B84"/>
      </a:accent1>
      <a:accent2>
        <a:srgbClr val="931E30"/>
      </a:accent2>
      <a:accent3>
        <a:srgbClr val="B58B41"/>
      </a:accent3>
      <a:accent4>
        <a:srgbClr val="BE253E"/>
      </a:accent4>
      <a:accent5>
        <a:srgbClr val="B58B41"/>
      </a:accent5>
      <a:accent6>
        <a:srgbClr val="EBEBEB"/>
      </a:accent6>
      <a:hlink>
        <a:srgbClr val="2414F8"/>
      </a:hlink>
      <a:folHlink>
        <a:srgbClr val="2414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6A3F48CA-FEFC-409E-9692-106267DA9B07}"/>
</file>

<file path=customXml/itemProps2.xml><?xml version="1.0" encoding="utf-8"?>
<ds:datastoreItem xmlns:ds="http://schemas.openxmlformats.org/officeDocument/2006/customXml" ds:itemID="{9EAC98D2-564B-4CEA-9341-E724A8146B59}"/>
</file>

<file path=customXml/itemProps3.xml><?xml version="1.0" encoding="utf-8"?>
<ds:datastoreItem xmlns:ds="http://schemas.openxmlformats.org/officeDocument/2006/customXml" ds:itemID="{43520BBB-41B6-4896-8DD1-E3911CD54D96}"/>
</file>

<file path=docProps/app.xml><?xml version="1.0" encoding="utf-8"?>
<Properties xmlns="http://schemas.openxmlformats.org/officeDocument/2006/extended-properties" xmlns:vt="http://schemas.openxmlformats.org/officeDocument/2006/docPropsVTypes">
  <TotalTime>0</TotalTime>
  <Words>3120</Words>
  <Application>Microsoft Macintosh PowerPoint</Application>
  <PresentationFormat>Widescreen</PresentationFormat>
  <Paragraphs>306</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Montserrat</vt:lpstr>
      <vt:lpstr>Merriweather</vt:lpstr>
      <vt:lpstr>Calibri</vt:lpstr>
      <vt:lpstr>Nunito Sans</vt:lpstr>
      <vt:lpstr>Open Sans</vt:lpstr>
      <vt:lpstr>Arial</vt:lpstr>
      <vt:lpstr>Play</vt:lpstr>
      <vt:lpstr>Office Theme</vt:lpstr>
      <vt:lpstr>Addressing Special Education Disputes: A Systems-Based Approach to Collaborative Conflict Resolution</vt:lpstr>
      <vt:lpstr>Welcome and Introductions</vt:lpstr>
      <vt:lpstr>Introductions </vt:lpstr>
      <vt:lpstr>Session Objectives</vt:lpstr>
      <vt:lpstr>Why are we here? </vt:lpstr>
      <vt:lpstr>National Due Process Hearings</vt:lpstr>
      <vt:lpstr>Procedural Violations</vt:lpstr>
      <vt:lpstr>Written State Complaints</vt:lpstr>
      <vt:lpstr>Conditions for Conflict</vt:lpstr>
      <vt:lpstr>Conditions for Conflict</vt:lpstr>
      <vt:lpstr>Key Idea</vt:lpstr>
      <vt:lpstr>We have an opportunity to address the conditions for conflict! </vt:lpstr>
      <vt:lpstr>A Systems Level Approach </vt:lpstr>
      <vt:lpstr>“Every system is perfectly designed to get the results that it gets.”   W. Edward Deming*  </vt:lpstr>
      <vt:lpstr>Benefits of a Systems Approach</vt:lpstr>
      <vt:lpstr>The Iceberg of Ignorance</vt:lpstr>
      <vt:lpstr>Are We “Seeing” What Matters? </vt:lpstr>
      <vt:lpstr>What are the Root Causes of Special Education Conflict? </vt:lpstr>
      <vt:lpstr>Applying a Systems Based Approach to ADR </vt:lpstr>
      <vt:lpstr>The ADR Continuum </vt:lpstr>
      <vt:lpstr>A Framework for Conflict Engagement</vt:lpstr>
      <vt:lpstr>A Framework for Conflict Engagement</vt:lpstr>
      <vt:lpstr>How Do We Meaningfully Engage Families? </vt:lpstr>
      <vt:lpstr>A Framework for Conflict Engagement</vt:lpstr>
      <vt:lpstr>How Do We Support Teams Through Disagreement? </vt:lpstr>
      <vt:lpstr>A Framework for Conflict Engagement</vt:lpstr>
      <vt:lpstr>How Do We Support Teams Through Conflict? </vt:lpstr>
      <vt:lpstr>A Framework for Conflict Engagement</vt:lpstr>
      <vt:lpstr>Procedural Safeguards </vt:lpstr>
      <vt:lpstr>Conditions for Conflict</vt:lpstr>
      <vt:lpstr>Assessing Your System</vt:lpstr>
      <vt:lpstr>Five Why Example</vt:lpstr>
      <vt:lpstr>In Practice…</vt:lpstr>
      <vt:lpstr>Systems Level Disruptors </vt:lpstr>
      <vt:lpstr>Making the Connection</vt:lpstr>
      <vt:lpstr>Resources  CADRE's Dispute Resolution System Self-assessment Tool  Success Gaps Toolkit  PartnerEdSolutions.org     </vt:lpstr>
      <vt:lpstr>Contact Us!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Melanie Reese</dc:creator>
  <cp:lastModifiedBy>Theresa Nicholls</cp:lastModifiedBy>
  <cp:revision>1</cp:revision>
  <dcterms:created xsi:type="dcterms:W3CDTF">2025-04-28T16:03:12Z</dcterms:created>
  <dcterms:modified xsi:type="dcterms:W3CDTF">2025-09-26T21:06:21Z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