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omments/modernComment_221_7D420BE5.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237_60A0B0A1.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F9_C45D33B2.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07_4433D320.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207_F9126992.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webextensions/webextension1.xml" ContentType="application/vnd.ms-office.webextension+xml"/>
  <Override PartName="/ppt/notesSlides/notesSlide30.xml" ContentType="application/vnd.openxmlformats-officedocument.presentationml.notesSlide+xml"/>
  <Override PartName="/ppt/comments/modernComment_22D_A99D3D27.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22F_893BA6F9.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232_34827406.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23B_4E3182B7.xml" ContentType="application/vnd.ms-powerpoint.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4"/>
    <p:sldMasterId id="2147483658" r:id="rId5"/>
    <p:sldMasterId id="2147483678" r:id="rId6"/>
    <p:sldMasterId id="2147483668" r:id="rId7"/>
    <p:sldMasterId id="2147483706" r:id="rId8"/>
    <p:sldMasterId id="2147483708" r:id="rId9"/>
    <p:sldMasterId id="2147483746" r:id="rId10"/>
    <p:sldMasterId id="2147483759" r:id="rId11"/>
  </p:sldMasterIdLst>
  <p:notesMasterIdLst>
    <p:notesMasterId r:id="rId68"/>
  </p:notesMasterIdLst>
  <p:sldIdLst>
    <p:sldId id="545" r:id="rId12"/>
    <p:sldId id="514" r:id="rId13"/>
    <p:sldId id="513" r:id="rId14"/>
    <p:sldId id="567" r:id="rId15"/>
    <p:sldId id="258" r:id="rId16"/>
    <p:sldId id="516" r:id="rId17"/>
    <p:sldId id="259" r:id="rId18"/>
    <p:sldId id="526" r:id="rId19"/>
    <p:sldId id="569" r:id="rId20"/>
    <p:sldId id="515" r:id="rId21"/>
    <p:sldId id="257" r:id="rId22"/>
    <p:sldId id="504" r:id="rId23"/>
    <p:sldId id="505" r:id="rId24"/>
    <p:sldId id="547" r:id="rId25"/>
    <p:sldId id="261" r:id="rId26"/>
    <p:sldId id="262" r:id="rId27"/>
    <p:sldId id="263" r:id="rId28"/>
    <p:sldId id="264" r:id="rId29"/>
    <p:sldId id="265" r:id="rId30"/>
    <p:sldId id="266" r:id="rId31"/>
    <p:sldId id="523" r:id="rId32"/>
    <p:sldId id="519" r:id="rId33"/>
    <p:sldId id="521" r:id="rId34"/>
    <p:sldId id="546" r:id="rId35"/>
    <p:sldId id="267" r:id="rId36"/>
    <p:sldId id="503" r:id="rId37"/>
    <p:sldId id="551" r:id="rId38"/>
    <p:sldId id="555" r:id="rId39"/>
    <p:sldId id="556" r:id="rId40"/>
    <p:sldId id="557" r:id="rId41"/>
    <p:sldId id="558" r:id="rId42"/>
    <p:sldId id="561" r:id="rId43"/>
    <p:sldId id="559" r:id="rId44"/>
    <p:sldId id="560" r:id="rId45"/>
    <p:sldId id="562" r:id="rId46"/>
    <p:sldId id="563" r:id="rId47"/>
    <p:sldId id="564" r:id="rId48"/>
    <p:sldId id="565" r:id="rId49"/>
    <p:sldId id="566" r:id="rId50"/>
    <p:sldId id="507" r:id="rId51"/>
    <p:sldId id="538" r:id="rId52"/>
    <p:sldId id="528" r:id="rId53"/>
    <p:sldId id="542" r:id="rId54"/>
    <p:sldId id="529" r:id="rId55"/>
    <p:sldId id="539" r:id="rId56"/>
    <p:sldId id="530" r:id="rId57"/>
    <p:sldId id="532" r:id="rId58"/>
    <p:sldId id="541" r:id="rId59"/>
    <p:sldId id="543" r:id="rId60"/>
    <p:sldId id="554" r:id="rId61"/>
    <p:sldId id="550" r:id="rId62"/>
    <p:sldId id="536" r:id="rId63"/>
    <p:sldId id="537" r:id="rId64"/>
    <p:sldId id="571" r:id="rId65"/>
    <p:sldId id="549" r:id="rId66"/>
    <p:sldId id="548"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342B00-2A26-5E7A-EE06-694796B15356}" name="Cheryl Levine" initials="CL" userId="S::cheryl.levine@mikids1st.org::f390324c-5cc1-4af2-8729-dab80c612d02" providerId="AD"/>
  <p188:author id="{AA7EA110-A52E-3D03-72DF-C2822ECB2C9B}" name="Rebecca Kozlow" initials="RK" userId="S::rebecca.kozlow@mikids1st.org::023e0e79-907b-46ac-b072-272d63d8b6bf" providerId="AD"/>
  <p188:author id="{65894842-D8FC-26B4-5F11-CF177DF2F57B}" name="Bernard Dempsey" initials="BD" userId="S::bernard.dempsey@mikids1st.org::4816dbf7-2f77-492f-b19c-83e6a9ebfc9f" providerId="AD"/>
  <p188:author id="{0D5D5A50-DB52-77B8-A3D9-E1CCEFBD22F9}" name="Laura Zangara" initials="LZ" userId="S::Laura.Zangara@mikids1st.org::a007fdc7-e467-4456-bfac-1c8319655cd7" providerId="AD"/>
  <p188:author id="{8EAC74A6-2E02-D81F-9D6E-A9E63C3AAD52}" name="Taryn Francis" initials="TF" userId="S::taryn.francis@mikids1st.org::82f5d892-7e87-4ea0-8f9d-f20a2e47a0a3" providerId="AD"/>
  <p188:author id="{5BB8B7C5-1B1B-A941-2D63-535246E8D786}" name="Laura Zangara" initials="LZ" userId="S::laura.zangara@mikids1st.org::a007fdc7-e467-4456-bfac-1c8319655cd7" providerId="AD"/>
  <p188:author id="{D26125DA-7BD8-1BCA-9674-5DA28A0ACB7B}" name="Beth Kohler" initials="BK" userId="S::beth.kohler@mikids1st.org::bbe8c91d-8977-4e14-b005-4db3b5b6bf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1D97"/>
    <a:srgbClr val="98DBCE"/>
    <a:srgbClr val="F1B434"/>
    <a:srgbClr val="24135F"/>
    <a:srgbClr val="957FE5"/>
    <a:srgbClr val="DBE442"/>
    <a:srgbClr val="B2A2EC"/>
    <a:srgbClr val="E98FE9"/>
    <a:srgbClr val="CB27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11BA61-13B5-4ECE-BAF1-D64E520E870F}" v="2" dt="2025-08-21T18:01:41.4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autoAdjust="0"/>
    <p:restoredTop sz="61622" autoAdjust="0"/>
  </p:normalViewPr>
  <p:slideViewPr>
    <p:cSldViewPr snapToGrid="0">
      <p:cViewPr varScale="1">
        <p:scale>
          <a:sx n="48" d="100"/>
          <a:sy n="48" d="100"/>
        </p:scale>
        <p:origin x="408" y="36"/>
      </p:cViewPr>
      <p:guideLst/>
    </p:cSldViewPr>
  </p:slideViewPr>
  <p:outlineViewPr>
    <p:cViewPr>
      <p:scale>
        <a:sx n="33" d="100"/>
        <a:sy n="33" d="100"/>
      </p:scale>
      <p:origin x="0" y="-1579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4.xml"/><Relationship Id="rId71" Type="http://schemas.openxmlformats.org/officeDocument/2006/relationships/theme" Target="theme/theme1.xml"/></Relationships>
</file>

<file path=ppt/comments/modernComment_107_4433D320.xml><?xml version="1.0" encoding="utf-8"?>
<p188:cmLst xmlns:a="http://schemas.openxmlformats.org/drawingml/2006/main" xmlns:r="http://schemas.openxmlformats.org/officeDocument/2006/relationships" xmlns:p188="http://schemas.microsoft.com/office/powerpoint/2018/8/main">
  <p188:cm id="{B3118396-708E-42A0-9FAA-DB00B6D9BC94}" authorId="{8EAC74A6-2E02-D81F-9D6E-A9E63C3AAD52}" status="resolved" created="2025-04-16T15:44:46.950" complete="100000">
    <pc:sldMkLst xmlns:pc="http://schemas.microsoft.com/office/powerpoint/2013/main/command">
      <pc:docMk/>
      <pc:sldMk cId="1144247072" sldId="263"/>
    </pc:sldMkLst>
    <p188:replyLst>
      <p188:reply id="{7E5C513F-9005-49E7-8AAD-772F6AE3A34A}" authorId="{D26125DA-7BD8-1BCA-9674-5DA28A0ACB7B}" created="2025-04-22T14:53:46.814">
        <p188:txBody>
          <a:bodyPr/>
          <a:lstStyle/>
          <a:p>
            <a:r>
              <a:rPr lang="en-US"/>
              <a:t>This slide was meant just for our conferences, the others I think were covered in slide 14</a:t>
            </a:r>
          </a:p>
        </p188:txBody>
      </p188:reply>
    </p188:replyLst>
    <p188:txBody>
      <a:bodyPr/>
      <a:lstStyle/>
      <a:p>
        <a:r>
          <a:rPr lang="en-US"/>
          <a:t>Represent SEMS at 30+ conferences related to special education, PAC meetings, resource fairs, and community events. </a:t>
        </a:r>
      </a:p>
    </p188:txBody>
  </p188:cm>
</p188:cmLst>
</file>

<file path=ppt/comments/modernComment_1F9_C45D33B2.xml><?xml version="1.0" encoding="utf-8"?>
<p188:cmLst xmlns:a="http://schemas.openxmlformats.org/drawingml/2006/main" xmlns:r="http://schemas.openxmlformats.org/officeDocument/2006/relationships" xmlns:p188="http://schemas.microsoft.com/office/powerpoint/2018/8/main">
  <p188:cm id="{8AAAE7EF-F4DF-4D95-8E22-FD8A9A122AF5}" authorId="{5BB8B7C5-1B1B-A941-2D63-535246E8D786}" status="resolved" created="2025-05-19T19:53:09.858" complete="100000">
    <ac:deMkLst xmlns:ac="http://schemas.microsoft.com/office/drawing/2013/main/command">
      <pc:docMk xmlns:pc="http://schemas.microsoft.com/office/powerpoint/2013/main/command"/>
      <pc:sldMk xmlns:pc="http://schemas.microsoft.com/office/powerpoint/2013/main/command" cId="3294442418" sldId="505"/>
      <ac:spMk id="4" creationId="{2C5F98E5-A2AD-42C2-B168-B25A6735CC13}"/>
    </ac:deMkLst>
    <p188:replyLst>
      <p188:reply id="{604EAA63-2A68-4909-AED1-5ED115ABAA23}" authorId="{D26125DA-7BD8-1BCA-9674-5DA28A0ACB7B}" created="2025-05-29T15:07:00.463">
        <p188:txBody>
          <a:bodyPr/>
          <a:lstStyle/>
          <a:p>
            <a:r>
              <a:rPr lang="en-US"/>
              <a:t>I’m not sure. Why wouldn’t we?</a:t>
            </a:r>
          </a:p>
        </p188:txBody>
      </p188:reply>
      <p188:reply id="{180A07D3-B9F4-4269-8058-4C229701E678}" authorId="{5BB8B7C5-1B1B-A941-2D63-535246E8D786}" created="2025-06-04T18:49:13.988">
        <p188:txBody>
          <a:bodyPr/>
          <a:lstStyle/>
          <a:p>
            <a:r>
              <a:rPr lang="en-US"/>
              <a:t>I guess it is part of what the state describes. Nevermind :)</a:t>
            </a:r>
          </a:p>
        </p188:txBody>
      </p188:reply>
    </p188:replyLst>
    <p188:txBody>
      <a:bodyPr/>
      <a:lstStyle/>
      <a:p>
        <a:r>
          <a:rPr lang="en-US"/>
          <a:t>Why are we including RS?</a:t>
        </a:r>
      </a:p>
    </p188:txBody>
  </p188:cm>
  <p188:cm id="{18FF4398-51F1-41E8-A378-71DA327316A7}" authorId="{5BB8B7C5-1B1B-A941-2D63-535246E8D786}" status="resolved" created="2025-05-19T19:54:43.845" complete="100000">
    <ac:deMkLst xmlns:ac="http://schemas.microsoft.com/office/drawing/2013/main/command">
      <pc:docMk xmlns:pc="http://schemas.microsoft.com/office/powerpoint/2013/main/command"/>
      <pc:sldMk xmlns:pc="http://schemas.microsoft.com/office/powerpoint/2013/main/command" cId="3294442418" sldId="505"/>
      <ac:spMk id="4" creationId="{2C5F98E5-A2AD-42C2-B168-B25A6735CC13}"/>
    </ac:deMkLst>
    <p188:txBody>
      <a:bodyPr/>
      <a:lstStyle/>
      <a:p>
        <a:r>
          <a:rPr lang="en-US"/>
          <a:t>Do you want to talk about our relationship with MAF and how we support each other's services? Just a thought. </a:t>
        </a:r>
      </a:p>
    </p188:txBody>
  </p188:cm>
  <p188:cm id="{E593BF5E-DF12-4CC6-A418-59FD6BCC146B}" authorId="{0D5D5A50-DB52-77B8-A3D9-E1CCEFBD22F9}" status="resolved" created="2025-06-30T18:28:14.146" complete="100000">
    <ac:deMkLst xmlns:ac="http://schemas.microsoft.com/office/drawing/2013/main/command">
      <pc:docMk xmlns:pc="http://schemas.microsoft.com/office/powerpoint/2013/main/command"/>
      <pc:sldMk xmlns:pc="http://schemas.microsoft.com/office/powerpoint/2013/main/command" cId="3294442418" sldId="505"/>
      <ac:spMk id="4" creationId="{2C5F98E5-A2AD-42C2-B168-B25A6735CC13}"/>
    </ac:deMkLst>
    <p188:txBody>
      <a:bodyPr/>
      <a:lstStyle/>
      <a:p>
        <a:r>
          <a:rPr lang="en-US"/>
          <a:t>Beth- I am working offline, but I put the  the MARSE language about mediation in the notes. Also a good reminder about why the OSE needs to approve our process. </a:t>
        </a:r>
      </a:p>
    </p188:txBody>
  </p188:cm>
</p188:cmLst>
</file>

<file path=ppt/comments/modernComment_207_F9126992.xml><?xml version="1.0" encoding="utf-8"?>
<p188:cmLst xmlns:a="http://schemas.openxmlformats.org/drawingml/2006/main" xmlns:r="http://schemas.openxmlformats.org/officeDocument/2006/relationships" xmlns:p188="http://schemas.microsoft.com/office/powerpoint/2018/8/main">
  <p188:cm id="{486EBE35-0BEA-4E5C-AAE0-EDE81395FCA6}" authorId="{AA7EA110-A52E-3D03-72DF-C2822ECB2C9B}" status="resolved" created="2025-04-16T15:55:55.382" complete="100000">
    <pc:sldMkLst xmlns:pc="http://schemas.microsoft.com/office/powerpoint/2013/main/command">
      <pc:docMk/>
      <pc:sldMk cId="4178733458" sldId="519"/>
    </pc:sldMkLst>
    <p188:txBody>
      <a:bodyPr/>
      <a:lstStyle/>
      <a:p>
        <a:r>
          <a:rPr lang="en-US"/>
          <a:t>I can get that social media info for you. Our Instagram statistics are not that great at the moment</a:t>
        </a:r>
      </a:p>
    </p188:txBody>
  </p188:cm>
</p188:cmLst>
</file>

<file path=ppt/comments/modernComment_221_7D420BE5.xml><?xml version="1.0" encoding="utf-8"?>
<p188:cmLst xmlns:a="http://schemas.openxmlformats.org/drawingml/2006/main" xmlns:r="http://schemas.openxmlformats.org/officeDocument/2006/relationships" xmlns:p188="http://schemas.microsoft.com/office/powerpoint/2018/8/main">
  <p188:cm id="{C1CCC788-D2C9-47BF-ACEE-0450CF5F145C}" authorId="{70342B00-2A26-5E7A-EE06-694796B15356}" status="resolved" created="2025-08-19T17:12:59.759" complete="100000">
    <pc:sldMkLst xmlns:pc="http://schemas.microsoft.com/office/powerpoint/2013/main/command">
      <pc:docMk/>
      <pc:sldMk cId="2101480421" sldId="545"/>
    </pc:sldMkLst>
    <p188:txBody>
      <a:bodyPr/>
      <a:lstStyle/>
      <a:p>
        <a:r>
          <a:rPr lang="en-US"/>
          <a:t>What do you think about a poll at the end of each section - ask "did you get any ideas to take back to your state?" Just a yes/no, single question poll</a:t>
        </a:r>
      </a:p>
    </p188:txBody>
  </p188:cm>
</p188:cmLst>
</file>

<file path=ppt/comments/modernComment_22D_A99D3D27.xml><?xml version="1.0" encoding="utf-8"?>
<p188:cmLst xmlns:a="http://schemas.openxmlformats.org/drawingml/2006/main" xmlns:r="http://schemas.openxmlformats.org/officeDocument/2006/relationships" xmlns:p188="http://schemas.microsoft.com/office/powerpoint/2018/8/main">
  <p188:cm id="{5337DCCC-346E-4A10-B7B6-C31FD9EA22DB}" authorId="{70342B00-2A26-5E7A-EE06-694796B15356}" created="2025-08-19T15:40:10.721">
    <pc:sldMkLst xmlns:pc="http://schemas.microsoft.com/office/powerpoint/2013/main/command">
      <pc:docMk/>
      <pc:sldMk cId="2845654311" sldId="557"/>
    </pc:sldMkLst>
    <p188:txBody>
      <a:bodyPr/>
      <a:lstStyle/>
      <a:p>
        <a:r>
          <a:rPr lang="en-US"/>
          <a:t>​
​
I'd like to animate this slide – put a check mark next to each item as I describe it, or maybe just have them appear with a click</a:t>
        </a:r>
      </a:p>
    </p188:txBody>
  </p188:cm>
</p188:cmLst>
</file>

<file path=ppt/comments/modernComment_22F_893BA6F9.xml><?xml version="1.0" encoding="utf-8"?>
<p188:cmLst xmlns:a="http://schemas.openxmlformats.org/drawingml/2006/main" xmlns:r="http://schemas.openxmlformats.org/officeDocument/2006/relationships" xmlns:p188="http://schemas.microsoft.com/office/powerpoint/2018/8/main">
  <p188:cm id="{60009E79-18BC-44B3-AA7E-A481FEFE64CB}" authorId="{70342B00-2A26-5E7A-EE06-694796B15356}" status="resolved" created="2025-08-19T16:18:06.749" complete="100000">
    <pc:sldMkLst xmlns:pc="http://schemas.microsoft.com/office/powerpoint/2013/main/command">
      <pc:docMk/>
      <pc:sldMk cId="2302387961" sldId="559"/>
    </pc:sldMkLst>
    <p188:txBody>
      <a:bodyPr/>
      <a:lstStyle/>
      <a:p>
        <a:r>
          <a:rPr lang="en-US"/>
          <a:t>I think mentioning DocuSign in the narrative is fine.  We can take questions if necessary. </a:t>
        </a:r>
      </a:p>
    </p188:txBody>
  </p188:cm>
</p188:cmLst>
</file>

<file path=ppt/comments/modernComment_232_34827406.xml><?xml version="1.0" encoding="utf-8"?>
<p188:cmLst xmlns:a="http://schemas.openxmlformats.org/drawingml/2006/main" xmlns:r="http://schemas.openxmlformats.org/officeDocument/2006/relationships" xmlns:p188="http://schemas.microsoft.com/office/powerpoint/2018/8/main">
  <p188:cm id="{6D1EC095-A18B-4619-867B-286D4444000D}" authorId="{70342B00-2A26-5E7A-EE06-694796B15356}" status="resolved" created="2025-08-19T16:07:43.737" complete="100000">
    <pc:sldMkLst xmlns:pc="http://schemas.microsoft.com/office/powerpoint/2013/main/command">
      <pc:docMk/>
      <pc:sldMk cId="880964614" sldId="562"/>
    </pc:sldMkLst>
    <p188:txBody>
      <a:bodyPr/>
      <a:lstStyle/>
      <a:p>
        <a:r>
          <a:rPr lang="en-US"/>
          <a:t>which call out shape do you like?</a:t>
        </a:r>
      </a:p>
    </p188:txBody>
  </p188:cm>
</p188:cmLst>
</file>

<file path=ppt/comments/modernComment_237_60A0B0A1.xml><?xml version="1.0" encoding="utf-8"?>
<p188:cmLst xmlns:a="http://schemas.openxmlformats.org/drawingml/2006/main" xmlns:r="http://schemas.openxmlformats.org/officeDocument/2006/relationships" xmlns:p188="http://schemas.microsoft.com/office/powerpoint/2018/8/main">
  <p188:cm id="{C0E702CC-3FFA-4BB5-84AF-40CCC6250443}" authorId="{70342B00-2A26-5E7A-EE06-694796B15356}" created="2025-08-18T19:47:03.913">
    <pc:sldMkLst xmlns:pc="http://schemas.microsoft.com/office/powerpoint/2013/main/command">
      <pc:docMk/>
      <pc:sldMk cId="1621143713" sldId="567"/>
    </pc:sldMkLst>
    <p188:replyLst>
      <p188:reply id="{759F25C7-BA17-4E64-96F4-4116E73DB271}" authorId="{D26125DA-7BD8-1BCA-9674-5DA28A0ACB7B}" created="2025-08-19T11:56:10.120">
        <p188:txBody>
          <a:bodyPr/>
          <a:lstStyle/>
          <a:p>
            <a:r>
              <a:rPr lang="en-US"/>
              <a:t>Do you want to move it closer to the beginning? Bern, Laura and I thought it was important to mention somewhere.</a:t>
            </a:r>
          </a:p>
        </p188:txBody>
      </p188:reply>
    </p188:replyLst>
    <p188:txBody>
      <a:bodyPr/>
      <a:lstStyle/>
      <a:p>
        <a:r>
          <a:rPr lang="en-US"/>
          <a:t>this slide seems out of place</a:t>
        </a:r>
      </a:p>
    </p188:txBody>
  </p188:cm>
</p188:cmLst>
</file>

<file path=ppt/comments/modernComment_23B_4E3182B7.xml><?xml version="1.0" encoding="utf-8"?>
<p188:cmLst xmlns:a="http://schemas.openxmlformats.org/drawingml/2006/main" xmlns:r="http://schemas.openxmlformats.org/officeDocument/2006/relationships" xmlns:p188="http://schemas.microsoft.com/office/powerpoint/2018/8/main">
  <p188:cm id="{DACF9708-CD33-466A-BCC8-1EED24EB9B49}" authorId="{70342B00-2A26-5E7A-EE06-694796B15356}" created="2025-08-19T17:51:13.594">
    <pc:sldMkLst xmlns:pc="http://schemas.microsoft.com/office/powerpoint/2013/main/command">
      <pc:docMk/>
      <pc:sldMk cId="1311867575" sldId="571"/>
    </pc:sldMkLst>
    <p188:txBody>
      <a:bodyPr/>
      <a:lstStyle/>
      <a:p>
        <a:r>
          <a:rPr lang="en-US"/>
          <a:t>can we insert database somewhere that shows it is integrated throughout every thing - maybe not the state support, though</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B2D606-DBEA-479A-BE94-DBB9D06E1AC7}"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ECD766-A79E-4DFC-8745-58097C2EAAEC}">
      <dgm:prSet/>
      <dgm:spPr/>
      <dgm:t>
        <a:bodyPr/>
        <a:lstStyle/>
        <a:p>
          <a:r>
            <a:rPr lang="en-US"/>
            <a:t>Bus Banners</a:t>
          </a:r>
        </a:p>
      </dgm:t>
    </dgm:pt>
    <dgm:pt modelId="{8997A30B-D5FA-49F6-A6E7-505E2FCF0FD1}" type="parTrans" cxnId="{6C73228B-9F07-4C3A-86D7-758B21E3D61C}">
      <dgm:prSet/>
      <dgm:spPr/>
      <dgm:t>
        <a:bodyPr/>
        <a:lstStyle/>
        <a:p>
          <a:endParaRPr lang="en-US"/>
        </a:p>
      </dgm:t>
    </dgm:pt>
    <dgm:pt modelId="{626B1256-E075-47BC-8F97-185F6265934B}" type="sibTrans" cxnId="{6C73228B-9F07-4C3A-86D7-758B21E3D61C}">
      <dgm:prSet/>
      <dgm:spPr/>
      <dgm:t>
        <a:bodyPr/>
        <a:lstStyle/>
        <a:p>
          <a:endParaRPr lang="en-US"/>
        </a:p>
      </dgm:t>
    </dgm:pt>
    <dgm:pt modelId="{4D991ED7-568D-4824-BC4C-D1EC9BF769FD}">
      <dgm:prSet/>
      <dgm:spPr/>
      <dgm:t>
        <a:bodyPr/>
        <a:lstStyle/>
        <a:p>
          <a:r>
            <a:rPr lang="en-US"/>
            <a:t>Digital Audio</a:t>
          </a:r>
        </a:p>
      </dgm:t>
    </dgm:pt>
    <dgm:pt modelId="{3C300879-23A6-4B60-92D6-F02BCC9BD402}" type="parTrans" cxnId="{CDDDA054-0C9E-42A7-8C99-50362771B4D8}">
      <dgm:prSet/>
      <dgm:spPr/>
      <dgm:t>
        <a:bodyPr/>
        <a:lstStyle/>
        <a:p>
          <a:endParaRPr lang="en-US"/>
        </a:p>
      </dgm:t>
    </dgm:pt>
    <dgm:pt modelId="{1323F0F5-138D-4539-8FBA-D28DB5862C17}" type="sibTrans" cxnId="{CDDDA054-0C9E-42A7-8C99-50362771B4D8}">
      <dgm:prSet/>
      <dgm:spPr/>
      <dgm:t>
        <a:bodyPr/>
        <a:lstStyle/>
        <a:p>
          <a:endParaRPr lang="en-US"/>
        </a:p>
      </dgm:t>
    </dgm:pt>
    <dgm:pt modelId="{396B5D3F-0296-46FD-B079-38967750A3CE}">
      <dgm:prSet/>
      <dgm:spPr/>
      <dgm:t>
        <a:bodyPr/>
        <a:lstStyle/>
        <a:p>
          <a:r>
            <a:rPr lang="en-US"/>
            <a:t>Digital Display</a:t>
          </a:r>
        </a:p>
      </dgm:t>
    </dgm:pt>
    <dgm:pt modelId="{923D074B-D5FD-40F7-85E5-05D7DBF574E4}" type="parTrans" cxnId="{F0A9A384-CE0B-4178-B1AB-62B63FA1705C}">
      <dgm:prSet/>
      <dgm:spPr/>
      <dgm:t>
        <a:bodyPr/>
        <a:lstStyle/>
        <a:p>
          <a:endParaRPr lang="en-US"/>
        </a:p>
      </dgm:t>
    </dgm:pt>
    <dgm:pt modelId="{D795DA29-444A-42DA-B17F-247744FDB905}" type="sibTrans" cxnId="{F0A9A384-CE0B-4178-B1AB-62B63FA1705C}">
      <dgm:prSet/>
      <dgm:spPr/>
      <dgm:t>
        <a:bodyPr/>
        <a:lstStyle/>
        <a:p>
          <a:endParaRPr lang="en-US"/>
        </a:p>
      </dgm:t>
    </dgm:pt>
    <dgm:pt modelId="{7784DDF6-02A4-4722-AC5C-240A9729438B}">
      <dgm:prSet/>
      <dgm:spPr/>
      <dgm:t>
        <a:bodyPr/>
        <a:lstStyle/>
        <a:p>
          <a:r>
            <a:rPr lang="en-US"/>
            <a:t>Paid Social Media</a:t>
          </a:r>
        </a:p>
      </dgm:t>
    </dgm:pt>
    <dgm:pt modelId="{80611407-D780-42E3-8AEA-022E177F24BC}" type="parTrans" cxnId="{73BA0EE1-7DA0-4245-AB4D-092D1143C683}">
      <dgm:prSet/>
      <dgm:spPr/>
      <dgm:t>
        <a:bodyPr/>
        <a:lstStyle/>
        <a:p>
          <a:endParaRPr lang="en-US"/>
        </a:p>
      </dgm:t>
    </dgm:pt>
    <dgm:pt modelId="{9EFAE0C3-B9AD-4D86-A473-1FF590388563}" type="sibTrans" cxnId="{73BA0EE1-7DA0-4245-AB4D-092D1143C683}">
      <dgm:prSet/>
      <dgm:spPr/>
      <dgm:t>
        <a:bodyPr/>
        <a:lstStyle/>
        <a:p>
          <a:endParaRPr lang="en-US"/>
        </a:p>
      </dgm:t>
    </dgm:pt>
    <dgm:pt modelId="{A792E92E-4BB4-456B-827A-82DB5385AE27}">
      <dgm:prSet/>
      <dgm:spPr/>
      <dgm:t>
        <a:bodyPr/>
        <a:lstStyle/>
        <a:p>
          <a:r>
            <a:rPr lang="en-US"/>
            <a:t>Paid Search</a:t>
          </a:r>
        </a:p>
      </dgm:t>
    </dgm:pt>
    <dgm:pt modelId="{4C7ECEC7-7CAE-4D8B-AB00-1E3593777F65}" type="parTrans" cxnId="{A4858CB3-B94E-4B78-907A-BEE5408E3DC0}">
      <dgm:prSet/>
      <dgm:spPr/>
      <dgm:t>
        <a:bodyPr/>
        <a:lstStyle/>
        <a:p>
          <a:endParaRPr lang="en-US"/>
        </a:p>
      </dgm:t>
    </dgm:pt>
    <dgm:pt modelId="{4C09DCAE-2BFE-449F-AB73-A4EFCEA9213F}" type="sibTrans" cxnId="{A4858CB3-B94E-4B78-907A-BEE5408E3DC0}">
      <dgm:prSet/>
      <dgm:spPr/>
      <dgm:t>
        <a:bodyPr/>
        <a:lstStyle/>
        <a:p>
          <a:endParaRPr lang="en-US"/>
        </a:p>
      </dgm:t>
    </dgm:pt>
    <dgm:pt modelId="{1BA546EB-D25B-401E-B45A-82C2A1B2EC57}" type="pres">
      <dgm:prSet presAssocID="{BAB2D606-DBEA-479A-BE94-DBB9D06E1AC7}" presName="diagram" presStyleCnt="0">
        <dgm:presLayoutVars>
          <dgm:dir/>
        </dgm:presLayoutVars>
      </dgm:prSet>
      <dgm:spPr/>
    </dgm:pt>
    <dgm:pt modelId="{31856575-DD1A-4C5D-8792-E0476862B6BC}" type="pres">
      <dgm:prSet presAssocID="{54ECD766-A79E-4DFC-8745-58097C2EAAEC}" presName="composite" presStyleCnt="0"/>
      <dgm:spPr/>
    </dgm:pt>
    <dgm:pt modelId="{0CD2181C-4196-4019-B343-A42F1427340F}" type="pres">
      <dgm:prSet presAssocID="{54ECD766-A79E-4DFC-8745-58097C2EAAEC}"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hoto of a bus banner."/>
        </a:ext>
      </dgm:extLst>
    </dgm:pt>
    <dgm:pt modelId="{CFB58012-572A-4E0E-82B5-C750C57D94D8}" type="pres">
      <dgm:prSet presAssocID="{54ECD766-A79E-4DFC-8745-58097C2EAAEC}" presName="Parent" presStyleLbl="node0" presStyleIdx="0" presStyleCnt="5">
        <dgm:presLayoutVars>
          <dgm:bulletEnabled val="1"/>
        </dgm:presLayoutVars>
      </dgm:prSet>
      <dgm:spPr/>
    </dgm:pt>
    <dgm:pt modelId="{875741F1-B6F5-4FEC-9018-F2CE522202DB}" type="pres">
      <dgm:prSet presAssocID="{626B1256-E075-47BC-8F97-185F6265934B}" presName="sibTrans" presStyleCnt="0"/>
      <dgm:spPr/>
    </dgm:pt>
    <dgm:pt modelId="{4B9144F9-B696-43AD-9968-700180EEF524}" type="pres">
      <dgm:prSet presAssocID="{4D991ED7-568D-4824-BC4C-D1EC9BF769FD}" presName="composite" presStyleCnt="0"/>
      <dgm:spPr/>
    </dgm:pt>
    <dgm:pt modelId="{F580819C-7394-4282-BA69-1FC2822F7D69}" type="pres">
      <dgm:prSet presAssocID="{4D991ED7-568D-4824-BC4C-D1EC9BF769FD}"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hoto of digital audio advertising."/>
        </a:ext>
      </dgm:extLst>
    </dgm:pt>
    <dgm:pt modelId="{01614BD7-007E-400D-A225-D8D92FF31F1E}" type="pres">
      <dgm:prSet presAssocID="{4D991ED7-568D-4824-BC4C-D1EC9BF769FD}" presName="Parent" presStyleLbl="node0" presStyleIdx="1" presStyleCnt="5">
        <dgm:presLayoutVars>
          <dgm:bulletEnabled val="1"/>
        </dgm:presLayoutVars>
      </dgm:prSet>
      <dgm:spPr/>
    </dgm:pt>
    <dgm:pt modelId="{12918F46-2062-4C86-BEE0-077E5B7D30DD}" type="pres">
      <dgm:prSet presAssocID="{1323F0F5-138D-4539-8FBA-D28DB5862C17}" presName="sibTrans" presStyleCnt="0"/>
      <dgm:spPr/>
    </dgm:pt>
    <dgm:pt modelId="{DA55C202-6D89-402D-A1B0-610F04C13B78}" type="pres">
      <dgm:prSet presAssocID="{396B5D3F-0296-46FD-B079-38967750A3CE}" presName="composite" presStyleCnt="0"/>
      <dgm:spPr/>
    </dgm:pt>
    <dgm:pt modelId="{301BBA4F-F05D-42A7-9773-22F57C4096D0}" type="pres">
      <dgm:prSet presAssocID="{396B5D3F-0296-46FD-B079-38967750A3CE}" presName="Image" presStyleLbl="bgShp" presStyleIdx="2" presStyleCnt="5" custLinFactNeighborY="497"/>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hoto of digital display advertising."/>
        </a:ext>
      </dgm:extLst>
    </dgm:pt>
    <dgm:pt modelId="{15B0A527-C349-414F-AD3A-71CA20CA00BA}" type="pres">
      <dgm:prSet presAssocID="{396B5D3F-0296-46FD-B079-38967750A3CE}" presName="Parent" presStyleLbl="node0" presStyleIdx="2" presStyleCnt="5">
        <dgm:presLayoutVars>
          <dgm:bulletEnabled val="1"/>
        </dgm:presLayoutVars>
      </dgm:prSet>
      <dgm:spPr/>
    </dgm:pt>
    <dgm:pt modelId="{694B58C8-BF20-402A-85F0-283ACC110DE4}" type="pres">
      <dgm:prSet presAssocID="{D795DA29-444A-42DA-B17F-247744FDB905}" presName="sibTrans" presStyleCnt="0"/>
      <dgm:spPr/>
    </dgm:pt>
    <dgm:pt modelId="{518C0ACB-4297-433A-91D7-010B047019EF}" type="pres">
      <dgm:prSet presAssocID="{7784DDF6-02A4-4722-AC5C-240A9729438B}" presName="composite" presStyleCnt="0"/>
      <dgm:spPr/>
    </dgm:pt>
    <dgm:pt modelId="{D0A8E407-57BB-4D25-9D30-51D5D786C8A8}" type="pres">
      <dgm:prSet presAssocID="{7784DDF6-02A4-4722-AC5C-240A9729438B}"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n example of paid social media."/>
        </a:ext>
      </dgm:extLst>
    </dgm:pt>
    <dgm:pt modelId="{8F715DB6-BA53-49D7-8CF0-0FA67C6347F9}" type="pres">
      <dgm:prSet presAssocID="{7784DDF6-02A4-4722-AC5C-240A9729438B}" presName="Parent" presStyleLbl="node0" presStyleIdx="3" presStyleCnt="5">
        <dgm:presLayoutVars>
          <dgm:bulletEnabled val="1"/>
        </dgm:presLayoutVars>
      </dgm:prSet>
      <dgm:spPr/>
    </dgm:pt>
    <dgm:pt modelId="{7BBC67E3-EF0E-472A-8927-954CCE3029B4}" type="pres">
      <dgm:prSet presAssocID="{9EFAE0C3-B9AD-4D86-A473-1FF590388563}" presName="sibTrans" presStyleCnt="0"/>
      <dgm:spPr/>
    </dgm:pt>
    <dgm:pt modelId="{F675E6E5-1DD9-4546-9D69-6D963D014A52}" type="pres">
      <dgm:prSet presAssocID="{A792E92E-4BB4-456B-827A-82DB5385AE27}" presName="composite" presStyleCnt="0"/>
      <dgm:spPr/>
    </dgm:pt>
    <dgm:pt modelId="{C4096F58-C61B-44DD-8334-AC33D2ADED1A}" type="pres">
      <dgm:prSet presAssocID="{A792E92E-4BB4-456B-827A-82DB5385AE27}"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n example of paid search."/>
        </a:ext>
      </dgm:extLst>
    </dgm:pt>
    <dgm:pt modelId="{0DAE3619-795D-4493-91BA-C777B16FDBBA}" type="pres">
      <dgm:prSet presAssocID="{A792E92E-4BB4-456B-827A-82DB5385AE27}" presName="Parent" presStyleLbl="node0" presStyleIdx="4" presStyleCnt="5">
        <dgm:presLayoutVars>
          <dgm:bulletEnabled val="1"/>
        </dgm:presLayoutVars>
      </dgm:prSet>
      <dgm:spPr/>
    </dgm:pt>
  </dgm:ptLst>
  <dgm:cxnLst>
    <dgm:cxn modelId="{40AE875D-6C7F-4BD7-ABD7-6675123462D8}" type="presOf" srcId="{54ECD766-A79E-4DFC-8745-58097C2EAAEC}" destId="{CFB58012-572A-4E0E-82B5-C750C57D94D8}" srcOrd="0" destOrd="0" presId="urn:microsoft.com/office/officeart/2008/layout/BendingPictureCaption"/>
    <dgm:cxn modelId="{CDDDA054-0C9E-42A7-8C99-50362771B4D8}" srcId="{BAB2D606-DBEA-479A-BE94-DBB9D06E1AC7}" destId="{4D991ED7-568D-4824-BC4C-D1EC9BF769FD}" srcOrd="1" destOrd="0" parTransId="{3C300879-23A6-4B60-92D6-F02BCC9BD402}" sibTransId="{1323F0F5-138D-4539-8FBA-D28DB5862C17}"/>
    <dgm:cxn modelId="{F0A9A384-CE0B-4178-B1AB-62B63FA1705C}" srcId="{BAB2D606-DBEA-479A-BE94-DBB9D06E1AC7}" destId="{396B5D3F-0296-46FD-B079-38967750A3CE}" srcOrd="2" destOrd="0" parTransId="{923D074B-D5FD-40F7-85E5-05D7DBF574E4}" sibTransId="{D795DA29-444A-42DA-B17F-247744FDB905}"/>
    <dgm:cxn modelId="{6C73228B-9F07-4C3A-86D7-758B21E3D61C}" srcId="{BAB2D606-DBEA-479A-BE94-DBB9D06E1AC7}" destId="{54ECD766-A79E-4DFC-8745-58097C2EAAEC}" srcOrd="0" destOrd="0" parTransId="{8997A30B-D5FA-49F6-A6E7-505E2FCF0FD1}" sibTransId="{626B1256-E075-47BC-8F97-185F6265934B}"/>
    <dgm:cxn modelId="{9A617DB0-AEEF-40B0-833D-290AD8D8EB61}" type="presOf" srcId="{7784DDF6-02A4-4722-AC5C-240A9729438B}" destId="{8F715DB6-BA53-49D7-8CF0-0FA67C6347F9}" srcOrd="0" destOrd="0" presId="urn:microsoft.com/office/officeart/2008/layout/BendingPictureCaption"/>
    <dgm:cxn modelId="{A4858CB3-B94E-4B78-907A-BEE5408E3DC0}" srcId="{BAB2D606-DBEA-479A-BE94-DBB9D06E1AC7}" destId="{A792E92E-4BB4-456B-827A-82DB5385AE27}" srcOrd="4" destOrd="0" parTransId="{4C7ECEC7-7CAE-4D8B-AB00-1E3593777F65}" sibTransId="{4C09DCAE-2BFE-449F-AB73-A4EFCEA9213F}"/>
    <dgm:cxn modelId="{C78E24BB-36B1-4062-B5B9-AC66CE89F603}" type="presOf" srcId="{A792E92E-4BB4-456B-827A-82DB5385AE27}" destId="{0DAE3619-795D-4493-91BA-C777B16FDBBA}" srcOrd="0" destOrd="0" presId="urn:microsoft.com/office/officeart/2008/layout/BendingPictureCaption"/>
    <dgm:cxn modelId="{8ED206C0-CADC-4ED8-928B-9E36E018F0E1}" type="presOf" srcId="{4D991ED7-568D-4824-BC4C-D1EC9BF769FD}" destId="{01614BD7-007E-400D-A225-D8D92FF31F1E}" srcOrd="0" destOrd="0" presId="urn:microsoft.com/office/officeart/2008/layout/BendingPictureCaption"/>
    <dgm:cxn modelId="{91C239DC-02D1-4A44-8F75-DF2177E416E7}" type="presOf" srcId="{BAB2D606-DBEA-479A-BE94-DBB9D06E1AC7}" destId="{1BA546EB-D25B-401E-B45A-82C2A1B2EC57}" srcOrd="0" destOrd="0" presId="urn:microsoft.com/office/officeart/2008/layout/BendingPictureCaption"/>
    <dgm:cxn modelId="{73BA0EE1-7DA0-4245-AB4D-092D1143C683}" srcId="{BAB2D606-DBEA-479A-BE94-DBB9D06E1AC7}" destId="{7784DDF6-02A4-4722-AC5C-240A9729438B}" srcOrd="3" destOrd="0" parTransId="{80611407-D780-42E3-8AEA-022E177F24BC}" sibTransId="{9EFAE0C3-B9AD-4D86-A473-1FF590388563}"/>
    <dgm:cxn modelId="{ED6F34F3-3660-45AA-9899-DD557101AF21}" type="presOf" srcId="{396B5D3F-0296-46FD-B079-38967750A3CE}" destId="{15B0A527-C349-414F-AD3A-71CA20CA00BA}" srcOrd="0" destOrd="0" presId="urn:microsoft.com/office/officeart/2008/layout/BendingPictureCaption"/>
    <dgm:cxn modelId="{D30C321F-0D5B-453E-9C44-3160EFAAE1FE}" type="presParOf" srcId="{1BA546EB-D25B-401E-B45A-82C2A1B2EC57}" destId="{31856575-DD1A-4C5D-8792-E0476862B6BC}" srcOrd="0" destOrd="0" presId="urn:microsoft.com/office/officeart/2008/layout/BendingPictureCaption"/>
    <dgm:cxn modelId="{2CB50E5C-340C-46FD-BFA5-6DE0F432137D}" type="presParOf" srcId="{31856575-DD1A-4C5D-8792-E0476862B6BC}" destId="{0CD2181C-4196-4019-B343-A42F1427340F}" srcOrd="0" destOrd="0" presId="urn:microsoft.com/office/officeart/2008/layout/BendingPictureCaption"/>
    <dgm:cxn modelId="{1D4B3D60-23B3-4F20-85A2-428D88033F1C}" type="presParOf" srcId="{31856575-DD1A-4C5D-8792-E0476862B6BC}" destId="{CFB58012-572A-4E0E-82B5-C750C57D94D8}" srcOrd="1" destOrd="0" presId="urn:microsoft.com/office/officeart/2008/layout/BendingPictureCaption"/>
    <dgm:cxn modelId="{D7511201-2259-4FF3-B4DE-B3B2F2ED6012}" type="presParOf" srcId="{1BA546EB-D25B-401E-B45A-82C2A1B2EC57}" destId="{875741F1-B6F5-4FEC-9018-F2CE522202DB}" srcOrd="1" destOrd="0" presId="urn:microsoft.com/office/officeart/2008/layout/BendingPictureCaption"/>
    <dgm:cxn modelId="{0672465F-AEE1-45B0-B5CF-524F3E2D4C5E}" type="presParOf" srcId="{1BA546EB-D25B-401E-B45A-82C2A1B2EC57}" destId="{4B9144F9-B696-43AD-9968-700180EEF524}" srcOrd="2" destOrd="0" presId="urn:microsoft.com/office/officeart/2008/layout/BendingPictureCaption"/>
    <dgm:cxn modelId="{21721B5E-EDD4-4177-9483-5A11DC2A0B8A}" type="presParOf" srcId="{4B9144F9-B696-43AD-9968-700180EEF524}" destId="{F580819C-7394-4282-BA69-1FC2822F7D69}" srcOrd="0" destOrd="0" presId="urn:microsoft.com/office/officeart/2008/layout/BendingPictureCaption"/>
    <dgm:cxn modelId="{71354412-1DA6-445F-9E35-77617EFD6A83}" type="presParOf" srcId="{4B9144F9-B696-43AD-9968-700180EEF524}" destId="{01614BD7-007E-400D-A225-D8D92FF31F1E}" srcOrd="1" destOrd="0" presId="urn:microsoft.com/office/officeart/2008/layout/BendingPictureCaption"/>
    <dgm:cxn modelId="{A02CC059-1115-4EDC-BF5B-7C562B1FD202}" type="presParOf" srcId="{1BA546EB-D25B-401E-B45A-82C2A1B2EC57}" destId="{12918F46-2062-4C86-BEE0-077E5B7D30DD}" srcOrd="3" destOrd="0" presId="urn:microsoft.com/office/officeart/2008/layout/BendingPictureCaption"/>
    <dgm:cxn modelId="{48E2AB6B-655F-42CE-8420-9C7292A0238C}" type="presParOf" srcId="{1BA546EB-D25B-401E-B45A-82C2A1B2EC57}" destId="{DA55C202-6D89-402D-A1B0-610F04C13B78}" srcOrd="4" destOrd="0" presId="urn:microsoft.com/office/officeart/2008/layout/BendingPictureCaption"/>
    <dgm:cxn modelId="{D3D7A3DC-5155-403E-925F-509E14C5F53E}" type="presParOf" srcId="{DA55C202-6D89-402D-A1B0-610F04C13B78}" destId="{301BBA4F-F05D-42A7-9773-22F57C4096D0}" srcOrd="0" destOrd="0" presId="urn:microsoft.com/office/officeart/2008/layout/BendingPictureCaption"/>
    <dgm:cxn modelId="{B53EBF44-9102-4F9C-8570-2A48A05E3110}" type="presParOf" srcId="{DA55C202-6D89-402D-A1B0-610F04C13B78}" destId="{15B0A527-C349-414F-AD3A-71CA20CA00BA}" srcOrd="1" destOrd="0" presId="urn:microsoft.com/office/officeart/2008/layout/BendingPictureCaption"/>
    <dgm:cxn modelId="{FADEE2E1-5739-4FBA-8BF4-4FE54A4BF3F6}" type="presParOf" srcId="{1BA546EB-D25B-401E-B45A-82C2A1B2EC57}" destId="{694B58C8-BF20-402A-85F0-283ACC110DE4}" srcOrd="5" destOrd="0" presId="urn:microsoft.com/office/officeart/2008/layout/BendingPictureCaption"/>
    <dgm:cxn modelId="{5CD4E532-FE32-4880-A514-44B93DE48025}" type="presParOf" srcId="{1BA546EB-D25B-401E-B45A-82C2A1B2EC57}" destId="{518C0ACB-4297-433A-91D7-010B047019EF}" srcOrd="6" destOrd="0" presId="urn:microsoft.com/office/officeart/2008/layout/BendingPictureCaption"/>
    <dgm:cxn modelId="{E7D298B7-81CD-456F-9460-C221EB38FE91}" type="presParOf" srcId="{518C0ACB-4297-433A-91D7-010B047019EF}" destId="{D0A8E407-57BB-4D25-9D30-51D5D786C8A8}" srcOrd="0" destOrd="0" presId="urn:microsoft.com/office/officeart/2008/layout/BendingPictureCaption"/>
    <dgm:cxn modelId="{0033F1C7-E092-4C97-B76D-B0B98BB5CA86}" type="presParOf" srcId="{518C0ACB-4297-433A-91D7-010B047019EF}" destId="{8F715DB6-BA53-49D7-8CF0-0FA67C6347F9}" srcOrd="1" destOrd="0" presId="urn:microsoft.com/office/officeart/2008/layout/BendingPictureCaption"/>
    <dgm:cxn modelId="{9627F062-5748-405D-8BA8-E2C3E0F4CA88}" type="presParOf" srcId="{1BA546EB-D25B-401E-B45A-82C2A1B2EC57}" destId="{7BBC67E3-EF0E-472A-8927-954CCE3029B4}" srcOrd="7" destOrd="0" presId="urn:microsoft.com/office/officeart/2008/layout/BendingPictureCaption"/>
    <dgm:cxn modelId="{C6858EA5-D418-4013-9552-478EF6EB4AA6}" type="presParOf" srcId="{1BA546EB-D25B-401E-B45A-82C2A1B2EC57}" destId="{F675E6E5-1DD9-4546-9D69-6D963D014A52}" srcOrd="8" destOrd="0" presId="urn:microsoft.com/office/officeart/2008/layout/BendingPictureCaption"/>
    <dgm:cxn modelId="{E5117D97-38B8-423C-94F2-5D21FEAAC4DD}" type="presParOf" srcId="{F675E6E5-1DD9-4546-9D69-6D963D014A52}" destId="{C4096F58-C61B-44DD-8334-AC33D2ADED1A}" srcOrd="0" destOrd="0" presId="urn:microsoft.com/office/officeart/2008/layout/BendingPictureCaption"/>
    <dgm:cxn modelId="{BCD70E5F-4EB5-4744-B52B-9BA33EDF00CD}" type="presParOf" srcId="{F675E6E5-1DD9-4546-9D69-6D963D014A52}" destId="{0DAE3619-795D-4493-91BA-C777B16FDBBA}"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2181C-4196-4019-B343-A42F1427340F}">
      <dsp:nvSpPr>
        <dsp:cNvPr id="0" name=""/>
        <dsp:cNvSpPr/>
      </dsp:nvSpPr>
      <dsp:spPr>
        <a:xfrm>
          <a:off x="1867" y="512500"/>
          <a:ext cx="2794932" cy="206544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CFB58012-572A-4E0E-82B5-C750C57D94D8}">
      <dsp:nvSpPr>
        <dsp:cNvPr id="0" name=""/>
        <dsp:cNvSpPr/>
      </dsp:nvSpPr>
      <dsp:spPr>
        <a:xfrm>
          <a:off x="566800" y="2203441"/>
          <a:ext cx="2408399" cy="5787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a:t>Bus Banners</a:t>
          </a:r>
        </a:p>
      </dsp:txBody>
      <dsp:txXfrm>
        <a:off x="566800" y="2203441"/>
        <a:ext cx="2408399" cy="578778"/>
      </dsp:txXfrm>
    </dsp:sp>
    <dsp:sp modelId="{F580819C-7394-4282-BA69-1FC2822F7D69}">
      <dsp:nvSpPr>
        <dsp:cNvPr id="0" name=""/>
        <dsp:cNvSpPr/>
      </dsp:nvSpPr>
      <dsp:spPr>
        <a:xfrm>
          <a:off x="3349738" y="512500"/>
          <a:ext cx="2794932" cy="206544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01614BD7-007E-400D-A225-D8D92FF31F1E}">
      <dsp:nvSpPr>
        <dsp:cNvPr id="0" name=""/>
        <dsp:cNvSpPr/>
      </dsp:nvSpPr>
      <dsp:spPr>
        <a:xfrm>
          <a:off x="3914671" y="2203441"/>
          <a:ext cx="2408399" cy="5787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a:t>Digital Audio</a:t>
          </a:r>
        </a:p>
      </dsp:txBody>
      <dsp:txXfrm>
        <a:off x="3914671" y="2203441"/>
        <a:ext cx="2408399" cy="578778"/>
      </dsp:txXfrm>
    </dsp:sp>
    <dsp:sp modelId="{301BBA4F-F05D-42A7-9773-22F57C4096D0}">
      <dsp:nvSpPr>
        <dsp:cNvPr id="0" name=""/>
        <dsp:cNvSpPr/>
      </dsp:nvSpPr>
      <dsp:spPr>
        <a:xfrm>
          <a:off x="6697609" y="522765"/>
          <a:ext cx="2794932" cy="206544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15B0A527-C349-414F-AD3A-71CA20CA00BA}">
      <dsp:nvSpPr>
        <dsp:cNvPr id="0" name=""/>
        <dsp:cNvSpPr/>
      </dsp:nvSpPr>
      <dsp:spPr>
        <a:xfrm>
          <a:off x="7262542" y="2203441"/>
          <a:ext cx="2408399" cy="5787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a:t>Digital Display</a:t>
          </a:r>
        </a:p>
      </dsp:txBody>
      <dsp:txXfrm>
        <a:off x="7262542" y="2203441"/>
        <a:ext cx="2408399" cy="578778"/>
      </dsp:txXfrm>
    </dsp:sp>
    <dsp:sp modelId="{D0A8E407-57BB-4D25-9D30-51D5D786C8A8}">
      <dsp:nvSpPr>
        <dsp:cNvPr id="0" name=""/>
        <dsp:cNvSpPr/>
      </dsp:nvSpPr>
      <dsp:spPr>
        <a:xfrm>
          <a:off x="1675803" y="3079553"/>
          <a:ext cx="2794932" cy="206544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F715DB6-BA53-49D7-8CF0-0FA67C6347F9}">
      <dsp:nvSpPr>
        <dsp:cNvPr id="0" name=""/>
        <dsp:cNvSpPr/>
      </dsp:nvSpPr>
      <dsp:spPr>
        <a:xfrm>
          <a:off x="2240736" y="4770494"/>
          <a:ext cx="2408399" cy="5787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a:t>Paid Social Media</a:t>
          </a:r>
        </a:p>
      </dsp:txBody>
      <dsp:txXfrm>
        <a:off x="2240736" y="4770494"/>
        <a:ext cx="2408399" cy="578778"/>
      </dsp:txXfrm>
    </dsp:sp>
    <dsp:sp modelId="{C4096F58-C61B-44DD-8334-AC33D2ADED1A}">
      <dsp:nvSpPr>
        <dsp:cNvPr id="0" name=""/>
        <dsp:cNvSpPr/>
      </dsp:nvSpPr>
      <dsp:spPr>
        <a:xfrm>
          <a:off x="5023674" y="3079553"/>
          <a:ext cx="2794932" cy="2065444"/>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0DAE3619-795D-4493-91BA-C777B16FDBBA}">
      <dsp:nvSpPr>
        <dsp:cNvPr id="0" name=""/>
        <dsp:cNvSpPr/>
      </dsp:nvSpPr>
      <dsp:spPr>
        <a:xfrm>
          <a:off x="5588607" y="4770494"/>
          <a:ext cx="2408399" cy="5787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a:t>Paid Search</a:t>
          </a:r>
        </a:p>
      </dsp:txBody>
      <dsp:txXfrm>
        <a:off x="5588607" y="4770494"/>
        <a:ext cx="2408399" cy="57877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90C0C1-B543-48E6-B525-615540F38C02}"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3847B-F711-4439-B3EF-963E03F24C32}" type="slidenum">
              <a:rPr lang="en-US" smtClean="0"/>
              <a:t>‹#›</a:t>
            </a:fld>
            <a:endParaRPr lang="en-US"/>
          </a:p>
        </p:txBody>
      </p:sp>
    </p:spTree>
    <p:extLst>
      <p:ext uri="{BB962C8B-B14F-4D97-AF65-F5344CB8AC3E}">
        <p14:creationId xmlns:p14="http://schemas.microsoft.com/office/powerpoint/2010/main" val="4134133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4D15D-94BA-4ED1-A06E-3F83917AB7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4798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10</a:t>
            </a:fld>
            <a:endParaRPr lang="en-US"/>
          </a:p>
        </p:txBody>
      </p:sp>
    </p:spTree>
    <p:extLst>
      <p:ext uri="{BB962C8B-B14F-4D97-AF65-F5344CB8AC3E}">
        <p14:creationId xmlns:p14="http://schemas.microsoft.com/office/powerpoint/2010/main" val="3368270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a typeface="Calibri"/>
              <a:cs typeface="Calibri"/>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11</a:t>
            </a:fld>
            <a:endParaRPr lang="en-US"/>
          </a:p>
        </p:txBody>
      </p:sp>
    </p:spTree>
    <p:extLst>
      <p:ext uri="{BB962C8B-B14F-4D97-AF65-F5344CB8AC3E}">
        <p14:creationId xmlns:p14="http://schemas.microsoft.com/office/powerpoint/2010/main" val="2652438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12</a:t>
            </a:fld>
            <a:endParaRPr lang="en-US"/>
          </a:p>
        </p:txBody>
      </p:sp>
    </p:spTree>
    <p:extLst>
      <p:ext uri="{BB962C8B-B14F-4D97-AF65-F5344CB8AC3E}">
        <p14:creationId xmlns:p14="http://schemas.microsoft.com/office/powerpoint/2010/main" val="914317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13</a:t>
            </a:fld>
            <a:endParaRPr lang="en-US"/>
          </a:p>
        </p:txBody>
      </p:sp>
    </p:spTree>
    <p:extLst>
      <p:ext uri="{BB962C8B-B14F-4D97-AF65-F5344CB8AC3E}">
        <p14:creationId xmlns:p14="http://schemas.microsoft.com/office/powerpoint/2010/main" val="3717221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006DD-306B-F521-6335-EEFA371A69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92BEA-8E27-8DB1-701A-0B65B57EF8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04CEA-1847-E093-D1C2-744A91BE52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DC10C0-DD7B-5776-CB3D-C44C54F85AD1}"/>
              </a:ext>
            </a:extLst>
          </p:cNvPr>
          <p:cNvSpPr>
            <a:spLocks noGrp="1"/>
          </p:cNvSpPr>
          <p:nvPr>
            <p:ph type="sldNum" sz="quarter" idx="5"/>
          </p:nvPr>
        </p:nvSpPr>
        <p:spPr/>
        <p:txBody>
          <a:bodyPr/>
          <a:lstStyle/>
          <a:p>
            <a:fld id="{9ED3847B-F711-4439-B3EF-963E03F24C32}" type="slidenum">
              <a:rPr lang="en-US" smtClean="0"/>
              <a:t>14</a:t>
            </a:fld>
            <a:endParaRPr lang="en-US"/>
          </a:p>
        </p:txBody>
      </p:sp>
    </p:spTree>
    <p:extLst>
      <p:ext uri="{BB962C8B-B14F-4D97-AF65-F5344CB8AC3E}">
        <p14:creationId xmlns:p14="http://schemas.microsoft.com/office/powerpoint/2010/main" val="2766746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15</a:t>
            </a:fld>
            <a:endParaRPr lang="en-US"/>
          </a:p>
        </p:txBody>
      </p:sp>
    </p:spTree>
    <p:extLst>
      <p:ext uri="{BB962C8B-B14F-4D97-AF65-F5344CB8AC3E}">
        <p14:creationId xmlns:p14="http://schemas.microsoft.com/office/powerpoint/2010/main" val="1474617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16</a:t>
            </a:fld>
            <a:endParaRPr lang="en-US"/>
          </a:p>
        </p:txBody>
      </p:sp>
    </p:spTree>
    <p:extLst>
      <p:ext uri="{BB962C8B-B14F-4D97-AF65-F5344CB8AC3E}">
        <p14:creationId xmlns:p14="http://schemas.microsoft.com/office/powerpoint/2010/main" val="2834844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17</a:t>
            </a:fld>
            <a:endParaRPr lang="en-US"/>
          </a:p>
        </p:txBody>
      </p:sp>
    </p:spTree>
    <p:extLst>
      <p:ext uri="{BB962C8B-B14F-4D97-AF65-F5344CB8AC3E}">
        <p14:creationId xmlns:p14="http://schemas.microsoft.com/office/powerpoint/2010/main" val="3399412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18</a:t>
            </a:fld>
            <a:endParaRPr lang="en-US"/>
          </a:p>
        </p:txBody>
      </p:sp>
    </p:spTree>
    <p:extLst>
      <p:ext uri="{BB962C8B-B14F-4D97-AF65-F5344CB8AC3E}">
        <p14:creationId xmlns:p14="http://schemas.microsoft.com/office/powerpoint/2010/main" val="2263454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19</a:t>
            </a:fld>
            <a:endParaRPr lang="en-US"/>
          </a:p>
        </p:txBody>
      </p:sp>
    </p:spTree>
    <p:extLst>
      <p:ext uri="{BB962C8B-B14F-4D97-AF65-F5344CB8AC3E}">
        <p14:creationId xmlns:p14="http://schemas.microsoft.com/office/powerpoint/2010/main" val="2149723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ltLang="zh-CN" dirty="0"/>
          </a:p>
        </p:txBody>
      </p:sp>
      <p:sp>
        <p:nvSpPr>
          <p:cNvPr id="4" name="Slide Number Placeholder 3"/>
          <p:cNvSpPr>
            <a:spLocks noGrp="1"/>
          </p:cNvSpPr>
          <p:nvPr>
            <p:ph type="sldNum" sz="quarter" idx="5"/>
          </p:nvPr>
        </p:nvSpPr>
        <p:spPr/>
        <p:txBody>
          <a:bodyPr/>
          <a:lstStyle/>
          <a:p>
            <a:fld id="{77FEBABC-6762-1644-AE6F-7B7F0498B700}" type="slidenum">
              <a:rPr lang="en-US" smtClean="0"/>
              <a:t>2</a:t>
            </a:fld>
            <a:endParaRPr lang="en-US"/>
          </a:p>
        </p:txBody>
      </p:sp>
    </p:spTree>
    <p:extLst>
      <p:ext uri="{BB962C8B-B14F-4D97-AF65-F5344CB8AC3E}">
        <p14:creationId xmlns:p14="http://schemas.microsoft.com/office/powerpoint/2010/main" val="2576177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20</a:t>
            </a:fld>
            <a:endParaRPr lang="en-US"/>
          </a:p>
        </p:txBody>
      </p:sp>
    </p:spTree>
    <p:extLst>
      <p:ext uri="{BB962C8B-B14F-4D97-AF65-F5344CB8AC3E}">
        <p14:creationId xmlns:p14="http://schemas.microsoft.com/office/powerpoint/2010/main" val="1368638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1953F-263D-F5EC-6653-CC8DBA457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CC8B7C-6286-58B6-441A-E3180F5C4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8C8FC-7F0B-6566-89B6-C8B94DED84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FC3158D-A58B-001B-B158-B9BE83258B68}"/>
              </a:ext>
            </a:extLst>
          </p:cNvPr>
          <p:cNvSpPr>
            <a:spLocks noGrp="1"/>
          </p:cNvSpPr>
          <p:nvPr>
            <p:ph type="sldNum" sz="quarter" idx="5"/>
          </p:nvPr>
        </p:nvSpPr>
        <p:spPr/>
        <p:txBody>
          <a:bodyPr/>
          <a:lstStyle/>
          <a:p>
            <a:fld id="{9ED3847B-F711-4439-B3EF-963E03F24C32}" type="slidenum">
              <a:rPr lang="en-US" smtClean="0"/>
              <a:t>21</a:t>
            </a:fld>
            <a:endParaRPr lang="en-US"/>
          </a:p>
        </p:txBody>
      </p:sp>
    </p:spTree>
    <p:extLst>
      <p:ext uri="{BB962C8B-B14F-4D97-AF65-F5344CB8AC3E}">
        <p14:creationId xmlns:p14="http://schemas.microsoft.com/office/powerpoint/2010/main" val="3612814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22</a:t>
            </a:fld>
            <a:endParaRPr lang="en-US"/>
          </a:p>
        </p:txBody>
      </p:sp>
    </p:spTree>
    <p:extLst>
      <p:ext uri="{BB962C8B-B14F-4D97-AF65-F5344CB8AC3E}">
        <p14:creationId xmlns:p14="http://schemas.microsoft.com/office/powerpoint/2010/main" val="253795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23</a:t>
            </a:fld>
            <a:endParaRPr lang="en-US"/>
          </a:p>
        </p:txBody>
      </p:sp>
    </p:spTree>
    <p:extLst>
      <p:ext uri="{BB962C8B-B14F-4D97-AF65-F5344CB8AC3E}">
        <p14:creationId xmlns:p14="http://schemas.microsoft.com/office/powerpoint/2010/main" val="3620665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24</a:t>
            </a:fld>
            <a:endParaRPr lang="en-US"/>
          </a:p>
        </p:txBody>
      </p:sp>
    </p:spTree>
    <p:extLst>
      <p:ext uri="{BB962C8B-B14F-4D97-AF65-F5344CB8AC3E}">
        <p14:creationId xmlns:p14="http://schemas.microsoft.com/office/powerpoint/2010/main" val="64622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1" dirty="0"/>
          </a:p>
        </p:txBody>
      </p:sp>
      <p:sp>
        <p:nvSpPr>
          <p:cNvPr id="4" name="Slide Number Placeholder 3"/>
          <p:cNvSpPr>
            <a:spLocks noGrp="1"/>
          </p:cNvSpPr>
          <p:nvPr>
            <p:ph type="sldNum" sz="quarter" idx="5"/>
          </p:nvPr>
        </p:nvSpPr>
        <p:spPr/>
        <p:txBody>
          <a:bodyPr/>
          <a:lstStyle/>
          <a:p>
            <a:fld id="{9ED3847B-F711-4439-B3EF-963E03F24C32}" type="slidenum">
              <a:rPr lang="en-US" smtClean="0"/>
              <a:t>25</a:t>
            </a:fld>
            <a:endParaRPr lang="en-US"/>
          </a:p>
        </p:txBody>
      </p:sp>
    </p:spTree>
    <p:extLst>
      <p:ext uri="{BB962C8B-B14F-4D97-AF65-F5344CB8AC3E}">
        <p14:creationId xmlns:p14="http://schemas.microsoft.com/office/powerpoint/2010/main" val="3450973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26</a:t>
            </a:fld>
            <a:endParaRPr lang="en-US"/>
          </a:p>
        </p:txBody>
      </p:sp>
    </p:spTree>
    <p:extLst>
      <p:ext uri="{BB962C8B-B14F-4D97-AF65-F5344CB8AC3E}">
        <p14:creationId xmlns:p14="http://schemas.microsoft.com/office/powerpoint/2010/main" val="3117393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7ACEE-8270-B9C6-1990-D9370B98DE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EB209-4A31-A146-22CA-92963370C9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203D9C-3934-2116-B57B-B7B89EA7F2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1512F39-FCAC-1D5A-74AD-BAD362E14B3C}"/>
              </a:ext>
            </a:extLst>
          </p:cNvPr>
          <p:cNvSpPr>
            <a:spLocks noGrp="1"/>
          </p:cNvSpPr>
          <p:nvPr>
            <p:ph type="sldNum" sz="quarter" idx="5"/>
          </p:nvPr>
        </p:nvSpPr>
        <p:spPr/>
        <p:txBody>
          <a:bodyPr/>
          <a:lstStyle/>
          <a:p>
            <a:fld id="{9ED3847B-F711-4439-B3EF-963E03F24C32}" type="slidenum">
              <a:rPr lang="en-US" smtClean="0"/>
              <a:t>27</a:t>
            </a:fld>
            <a:endParaRPr lang="en-US"/>
          </a:p>
        </p:txBody>
      </p:sp>
    </p:spTree>
    <p:extLst>
      <p:ext uri="{BB962C8B-B14F-4D97-AF65-F5344CB8AC3E}">
        <p14:creationId xmlns:p14="http://schemas.microsoft.com/office/powerpoint/2010/main" val="784476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D1F86-2F42-1A5A-B543-FF9D60EE9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F4564-2AEA-6F03-CF25-101DAC020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653F9-6E1A-5372-33F1-B65EFC0CE63E}"/>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54063A8C-CFE4-60C1-4CE9-378CFE38CAA6}"/>
              </a:ext>
            </a:extLst>
          </p:cNvPr>
          <p:cNvSpPr>
            <a:spLocks noGrp="1"/>
          </p:cNvSpPr>
          <p:nvPr>
            <p:ph type="sldNum" sz="quarter" idx="5"/>
          </p:nvPr>
        </p:nvSpPr>
        <p:spPr/>
        <p:txBody>
          <a:bodyPr/>
          <a:lstStyle/>
          <a:p>
            <a:fld id="{9ED3847B-F711-4439-B3EF-963E03F24C32}" type="slidenum">
              <a:rPr lang="en-US" smtClean="0"/>
              <a:t>28</a:t>
            </a:fld>
            <a:endParaRPr lang="en-US"/>
          </a:p>
        </p:txBody>
      </p:sp>
    </p:spTree>
    <p:extLst>
      <p:ext uri="{BB962C8B-B14F-4D97-AF65-F5344CB8AC3E}">
        <p14:creationId xmlns:p14="http://schemas.microsoft.com/office/powerpoint/2010/main" val="1708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29</a:t>
            </a:fld>
            <a:endParaRPr lang="en-US"/>
          </a:p>
        </p:txBody>
      </p:sp>
    </p:spTree>
    <p:extLst>
      <p:ext uri="{BB962C8B-B14F-4D97-AF65-F5344CB8AC3E}">
        <p14:creationId xmlns:p14="http://schemas.microsoft.com/office/powerpoint/2010/main" val="3032528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3</a:t>
            </a:fld>
            <a:endParaRPr lang="en-US"/>
          </a:p>
        </p:txBody>
      </p:sp>
    </p:spTree>
    <p:extLst>
      <p:ext uri="{BB962C8B-B14F-4D97-AF65-F5344CB8AC3E}">
        <p14:creationId xmlns:p14="http://schemas.microsoft.com/office/powerpoint/2010/main" val="2655120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ea typeface="等线"/>
                <a:cs typeface="Calibri"/>
              </a:rPr>
              <a:t> </a:t>
            </a:r>
          </a:p>
          <a:p>
            <a:endParaRPr lang="en-US" altLang="zh-CN" dirty="0">
              <a:ea typeface="等线"/>
              <a:cs typeface="Calibri"/>
            </a:endParaRPr>
          </a:p>
          <a:p>
            <a:endParaRPr lang="en-US" altLang="zh-CN" dirty="0">
              <a:ea typeface="等线"/>
              <a:cs typeface="Calibri"/>
            </a:endParaRPr>
          </a:p>
          <a:p>
            <a:endParaRPr lang="en-US" altLang="zh-CN" dirty="0">
              <a:ea typeface="等线"/>
              <a:cs typeface="Calibri"/>
            </a:endParaRPr>
          </a:p>
          <a:p>
            <a:endParaRPr lang="en-US" altLang="zh-CN" dirty="0">
              <a:ea typeface="等线"/>
              <a:cs typeface="Calibri"/>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30</a:t>
            </a:fld>
            <a:endParaRPr lang="en-US"/>
          </a:p>
        </p:txBody>
      </p:sp>
    </p:spTree>
    <p:extLst>
      <p:ext uri="{BB962C8B-B14F-4D97-AF65-F5344CB8AC3E}">
        <p14:creationId xmlns:p14="http://schemas.microsoft.com/office/powerpoint/2010/main" val="383019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7C986-9776-5765-4FC1-E88C5E1EB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21EDC1-93C0-F5B4-4336-98AA202214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A7DBC-2C64-DFCD-7644-13B47A60238C}"/>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363B7377-3D23-6EF3-98E7-B35CB18B9E9C}"/>
              </a:ext>
            </a:extLst>
          </p:cNvPr>
          <p:cNvSpPr>
            <a:spLocks noGrp="1"/>
          </p:cNvSpPr>
          <p:nvPr>
            <p:ph type="sldNum" sz="quarter" idx="5"/>
          </p:nvPr>
        </p:nvSpPr>
        <p:spPr/>
        <p:txBody>
          <a:bodyPr/>
          <a:lstStyle/>
          <a:p>
            <a:fld id="{9ED3847B-F711-4439-B3EF-963E03F24C32}" type="slidenum">
              <a:rPr lang="en-US" smtClean="0"/>
              <a:t>31</a:t>
            </a:fld>
            <a:endParaRPr lang="en-US"/>
          </a:p>
        </p:txBody>
      </p:sp>
    </p:spTree>
    <p:extLst>
      <p:ext uri="{BB962C8B-B14F-4D97-AF65-F5344CB8AC3E}">
        <p14:creationId xmlns:p14="http://schemas.microsoft.com/office/powerpoint/2010/main" val="1614763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C4520-633E-8543-B491-663888C9A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40F950-FAF2-9F33-ED2F-1E41E0C6C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47A7DD-104C-3158-9961-FD470F8FB2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D28B3A-70BA-77C9-EBEB-5488A38AA35A}"/>
              </a:ext>
            </a:extLst>
          </p:cNvPr>
          <p:cNvSpPr>
            <a:spLocks noGrp="1"/>
          </p:cNvSpPr>
          <p:nvPr>
            <p:ph type="sldNum" sz="quarter" idx="5"/>
          </p:nvPr>
        </p:nvSpPr>
        <p:spPr/>
        <p:txBody>
          <a:bodyPr/>
          <a:lstStyle/>
          <a:p>
            <a:fld id="{9ED3847B-F711-4439-B3EF-963E03F24C32}" type="slidenum">
              <a:rPr lang="en-US" smtClean="0"/>
              <a:t>32</a:t>
            </a:fld>
            <a:endParaRPr lang="en-US"/>
          </a:p>
        </p:txBody>
      </p:sp>
    </p:spTree>
    <p:extLst>
      <p:ext uri="{BB962C8B-B14F-4D97-AF65-F5344CB8AC3E}">
        <p14:creationId xmlns:p14="http://schemas.microsoft.com/office/powerpoint/2010/main" val="3838096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986B6-5E04-B77F-954D-26D9275B2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B92719-DEF8-8558-20FA-065E9C79B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C53FC-03D7-87F1-7E59-2864592820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90E649-0F1B-2C18-7DED-DDB60E9B2EE8}"/>
              </a:ext>
            </a:extLst>
          </p:cNvPr>
          <p:cNvSpPr>
            <a:spLocks noGrp="1"/>
          </p:cNvSpPr>
          <p:nvPr>
            <p:ph type="sldNum" sz="quarter" idx="5"/>
          </p:nvPr>
        </p:nvSpPr>
        <p:spPr/>
        <p:txBody>
          <a:bodyPr/>
          <a:lstStyle/>
          <a:p>
            <a:fld id="{9ED3847B-F711-4439-B3EF-963E03F24C32}" type="slidenum">
              <a:rPr lang="en-US" smtClean="0"/>
              <a:t>33</a:t>
            </a:fld>
            <a:endParaRPr lang="en-US"/>
          </a:p>
        </p:txBody>
      </p:sp>
    </p:spTree>
    <p:extLst>
      <p:ext uri="{BB962C8B-B14F-4D97-AF65-F5344CB8AC3E}">
        <p14:creationId xmlns:p14="http://schemas.microsoft.com/office/powerpoint/2010/main" val="4164927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34</a:t>
            </a:fld>
            <a:endParaRPr lang="en-US"/>
          </a:p>
        </p:txBody>
      </p:sp>
    </p:spTree>
    <p:extLst>
      <p:ext uri="{BB962C8B-B14F-4D97-AF65-F5344CB8AC3E}">
        <p14:creationId xmlns:p14="http://schemas.microsoft.com/office/powerpoint/2010/main" val="869318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35</a:t>
            </a:fld>
            <a:endParaRPr lang="en-US"/>
          </a:p>
        </p:txBody>
      </p:sp>
    </p:spTree>
    <p:extLst>
      <p:ext uri="{BB962C8B-B14F-4D97-AF65-F5344CB8AC3E}">
        <p14:creationId xmlns:p14="http://schemas.microsoft.com/office/powerpoint/2010/main" val="3378290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CFC64-C170-C8DF-5D35-BF1EA3959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5DBC9-9F94-DB98-E11E-1E800EDA7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0E81AA-E3CD-5B18-2746-C1A47F1F99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F838C9-3CEC-B026-9C0C-21D49E41475F}"/>
              </a:ext>
            </a:extLst>
          </p:cNvPr>
          <p:cNvSpPr>
            <a:spLocks noGrp="1"/>
          </p:cNvSpPr>
          <p:nvPr>
            <p:ph type="sldNum" sz="quarter" idx="5"/>
          </p:nvPr>
        </p:nvSpPr>
        <p:spPr/>
        <p:txBody>
          <a:bodyPr/>
          <a:lstStyle/>
          <a:p>
            <a:fld id="{9ED3847B-F711-4439-B3EF-963E03F24C32}" type="slidenum">
              <a:rPr lang="en-US" smtClean="0"/>
              <a:t>36</a:t>
            </a:fld>
            <a:endParaRPr lang="en-US"/>
          </a:p>
        </p:txBody>
      </p:sp>
    </p:spTree>
    <p:extLst>
      <p:ext uri="{BB962C8B-B14F-4D97-AF65-F5344CB8AC3E}">
        <p14:creationId xmlns:p14="http://schemas.microsoft.com/office/powerpoint/2010/main" val="3887665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SzPts val="1000"/>
              <a:buFont typeface="Symbol" panose="05050102010706020507" pitchFamily="18" charset="2"/>
              <a:buNone/>
              <a:tabLst>
                <a:tab pos="91440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3847B-F711-4439-B3EF-963E03F24C3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051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FB946-76B0-C9B1-71A0-666F1B205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E09AB-EC12-4F03-0039-39159CADE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FEFFBC-4DAB-570E-376A-9A569EF956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000F20FB-7701-F956-4E16-61910023F8CD}"/>
              </a:ext>
            </a:extLst>
          </p:cNvPr>
          <p:cNvSpPr>
            <a:spLocks noGrp="1"/>
          </p:cNvSpPr>
          <p:nvPr>
            <p:ph type="sldNum" sz="quarter" idx="5"/>
          </p:nvPr>
        </p:nvSpPr>
        <p:spPr/>
        <p:txBody>
          <a:bodyPr/>
          <a:lstStyle/>
          <a:p>
            <a:fld id="{9ED3847B-F711-4439-B3EF-963E03F24C32}" type="slidenum">
              <a:rPr lang="en-US" smtClean="0"/>
              <a:t>38</a:t>
            </a:fld>
            <a:endParaRPr lang="en-US"/>
          </a:p>
        </p:txBody>
      </p:sp>
    </p:spTree>
    <p:extLst>
      <p:ext uri="{BB962C8B-B14F-4D97-AF65-F5344CB8AC3E}">
        <p14:creationId xmlns:p14="http://schemas.microsoft.com/office/powerpoint/2010/main" val="1402077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ea typeface="等线"/>
                <a:cs typeface="Calibri"/>
              </a:rPr>
              <a:t>. </a:t>
            </a:r>
          </a:p>
        </p:txBody>
      </p:sp>
      <p:sp>
        <p:nvSpPr>
          <p:cNvPr id="4" name="Slide Number Placeholder 3"/>
          <p:cNvSpPr>
            <a:spLocks noGrp="1"/>
          </p:cNvSpPr>
          <p:nvPr>
            <p:ph type="sldNum" sz="quarter" idx="5"/>
          </p:nvPr>
        </p:nvSpPr>
        <p:spPr/>
        <p:txBody>
          <a:bodyPr/>
          <a:lstStyle/>
          <a:p>
            <a:fld id="{9ED3847B-F711-4439-B3EF-963E03F24C32}" type="slidenum">
              <a:rPr lang="en-US" smtClean="0"/>
              <a:t>39</a:t>
            </a:fld>
            <a:endParaRPr lang="en-US"/>
          </a:p>
        </p:txBody>
      </p:sp>
    </p:spTree>
    <p:extLst>
      <p:ext uri="{BB962C8B-B14F-4D97-AF65-F5344CB8AC3E}">
        <p14:creationId xmlns:p14="http://schemas.microsoft.com/office/powerpoint/2010/main" val="2914110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B492-99BF-AEBE-73B8-AB6DD082E8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3B4E9-D6E1-B6CA-2539-95647E70F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1C24C-2325-14E9-75A8-E09928AAC3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a typeface="Calibri"/>
              <a:cs typeface="Calibri"/>
            </a:endParaRPr>
          </a:p>
        </p:txBody>
      </p:sp>
      <p:sp>
        <p:nvSpPr>
          <p:cNvPr id="4" name="Slide Number Placeholder 3">
            <a:extLst>
              <a:ext uri="{FF2B5EF4-FFF2-40B4-BE49-F238E27FC236}">
                <a16:creationId xmlns:a16="http://schemas.microsoft.com/office/drawing/2014/main" id="{8E3D74C1-9122-ADB3-1C64-9CDC68EBEF21}"/>
              </a:ext>
            </a:extLst>
          </p:cNvPr>
          <p:cNvSpPr>
            <a:spLocks noGrp="1"/>
          </p:cNvSpPr>
          <p:nvPr>
            <p:ph type="sldNum" sz="quarter" idx="5"/>
          </p:nvPr>
        </p:nvSpPr>
        <p:spPr/>
        <p:txBody>
          <a:bodyPr/>
          <a:lstStyle/>
          <a:p>
            <a:fld id="{9ED3847B-F711-4439-B3EF-963E03F24C32}" type="slidenum">
              <a:rPr lang="en-US" smtClean="0"/>
              <a:t>4</a:t>
            </a:fld>
            <a:endParaRPr lang="en-US"/>
          </a:p>
        </p:txBody>
      </p:sp>
    </p:spTree>
    <p:extLst>
      <p:ext uri="{BB962C8B-B14F-4D97-AF65-F5344CB8AC3E}">
        <p14:creationId xmlns:p14="http://schemas.microsoft.com/office/powerpoint/2010/main" val="4173458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40</a:t>
            </a:fld>
            <a:endParaRPr lang="en-US"/>
          </a:p>
        </p:txBody>
      </p:sp>
    </p:spTree>
    <p:extLst>
      <p:ext uri="{BB962C8B-B14F-4D97-AF65-F5344CB8AC3E}">
        <p14:creationId xmlns:p14="http://schemas.microsoft.com/office/powerpoint/2010/main" val="2015743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41</a:t>
            </a:fld>
            <a:endParaRPr lang="en-US"/>
          </a:p>
        </p:txBody>
      </p:sp>
    </p:spTree>
    <p:extLst>
      <p:ext uri="{BB962C8B-B14F-4D97-AF65-F5344CB8AC3E}">
        <p14:creationId xmlns:p14="http://schemas.microsoft.com/office/powerpoint/2010/main" val="1922431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1200"/>
              </a:spcAft>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42</a:t>
            </a:fld>
            <a:endParaRPr lang="en-US"/>
          </a:p>
        </p:txBody>
      </p:sp>
    </p:spTree>
    <p:extLst>
      <p:ext uri="{BB962C8B-B14F-4D97-AF65-F5344CB8AC3E}">
        <p14:creationId xmlns:p14="http://schemas.microsoft.com/office/powerpoint/2010/main" val="4889610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43</a:t>
            </a:fld>
            <a:endParaRPr lang="en-US"/>
          </a:p>
        </p:txBody>
      </p:sp>
    </p:spTree>
    <p:extLst>
      <p:ext uri="{BB962C8B-B14F-4D97-AF65-F5344CB8AC3E}">
        <p14:creationId xmlns:p14="http://schemas.microsoft.com/office/powerpoint/2010/main" val="473675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44</a:t>
            </a:fld>
            <a:endParaRPr lang="en-US"/>
          </a:p>
        </p:txBody>
      </p:sp>
    </p:spTree>
    <p:extLst>
      <p:ext uri="{BB962C8B-B14F-4D97-AF65-F5344CB8AC3E}">
        <p14:creationId xmlns:p14="http://schemas.microsoft.com/office/powerpoint/2010/main" val="3925080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45</a:t>
            </a:fld>
            <a:endParaRPr lang="en-US"/>
          </a:p>
        </p:txBody>
      </p:sp>
    </p:spTree>
    <p:extLst>
      <p:ext uri="{BB962C8B-B14F-4D97-AF65-F5344CB8AC3E}">
        <p14:creationId xmlns:p14="http://schemas.microsoft.com/office/powerpoint/2010/main" val="33471574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46</a:t>
            </a:fld>
            <a:endParaRPr lang="en-US"/>
          </a:p>
        </p:txBody>
      </p:sp>
    </p:spTree>
    <p:extLst>
      <p:ext uri="{BB962C8B-B14F-4D97-AF65-F5344CB8AC3E}">
        <p14:creationId xmlns:p14="http://schemas.microsoft.com/office/powerpoint/2010/main" val="27940234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200"/>
              </a:spcAft>
              <a:buFont typeface="Arial" panose="020B0604020202020204" pitchFamily="34" charset="0"/>
              <a:buNone/>
            </a:pPr>
            <a:endParaRPr lang="en-US" sz="1200" dirty="0">
              <a:ea typeface="Calibri"/>
              <a:cs typeface="Calibri"/>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47</a:t>
            </a:fld>
            <a:endParaRPr lang="en-US"/>
          </a:p>
        </p:txBody>
      </p:sp>
    </p:spTree>
    <p:extLst>
      <p:ext uri="{BB962C8B-B14F-4D97-AF65-F5344CB8AC3E}">
        <p14:creationId xmlns:p14="http://schemas.microsoft.com/office/powerpoint/2010/main" val="42401865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E5D8D-966C-01B7-00FD-A9336E7CA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D8CF7-5344-9BC8-A5D0-D031E26C0E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A712E-5315-79C9-30FD-759647C6810D}"/>
              </a:ext>
            </a:extLst>
          </p:cNvPr>
          <p:cNvSpPr>
            <a:spLocks noGrp="1"/>
          </p:cNvSpPr>
          <p:nvPr>
            <p:ph type="body" idx="1"/>
          </p:nvPr>
        </p:nvSpPr>
        <p:spPr/>
        <p:txBody>
          <a:bodyPr/>
          <a:lstStyle/>
          <a:p>
            <a:pPr>
              <a:lnSpc>
                <a:spcPct val="90000"/>
              </a:lnSpc>
              <a:spcAft>
                <a:spcPts val="1200"/>
              </a:spcAft>
            </a:pPr>
            <a:endParaRPr lang="en-US" dirty="0">
              <a:ea typeface="Calibri"/>
              <a:cs typeface="Calibri"/>
            </a:endParaRPr>
          </a:p>
        </p:txBody>
      </p:sp>
      <p:sp>
        <p:nvSpPr>
          <p:cNvPr id="4" name="Slide Number Placeholder 3">
            <a:extLst>
              <a:ext uri="{FF2B5EF4-FFF2-40B4-BE49-F238E27FC236}">
                <a16:creationId xmlns:a16="http://schemas.microsoft.com/office/drawing/2014/main" id="{DB8A781A-8A62-E350-E985-3CBBB2D659FD}"/>
              </a:ext>
            </a:extLst>
          </p:cNvPr>
          <p:cNvSpPr>
            <a:spLocks noGrp="1"/>
          </p:cNvSpPr>
          <p:nvPr>
            <p:ph type="sldNum" sz="quarter" idx="5"/>
          </p:nvPr>
        </p:nvSpPr>
        <p:spPr/>
        <p:txBody>
          <a:bodyPr/>
          <a:lstStyle/>
          <a:p>
            <a:fld id="{9ED3847B-F711-4439-B3EF-963E03F24C32}" type="slidenum">
              <a:rPr lang="en-US" smtClean="0"/>
              <a:t>48</a:t>
            </a:fld>
            <a:endParaRPr lang="en-US"/>
          </a:p>
        </p:txBody>
      </p:sp>
    </p:spTree>
    <p:extLst>
      <p:ext uri="{BB962C8B-B14F-4D97-AF65-F5344CB8AC3E}">
        <p14:creationId xmlns:p14="http://schemas.microsoft.com/office/powerpoint/2010/main" val="25070800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49</a:t>
            </a:fld>
            <a:endParaRPr lang="en-US"/>
          </a:p>
        </p:txBody>
      </p:sp>
    </p:spTree>
    <p:extLst>
      <p:ext uri="{BB962C8B-B14F-4D97-AF65-F5344CB8AC3E}">
        <p14:creationId xmlns:p14="http://schemas.microsoft.com/office/powerpoint/2010/main" val="506201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5</a:t>
            </a:fld>
            <a:endParaRPr lang="en-US"/>
          </a:p>
        </p:txBody>
      </p:sp>
    </p:spTree>
    <p:extLst>
      <p:ext uri="{BB962C8B-B14F-4D97-AF65-F5344CB8AC3E}">
        <p14:creationId xmlns:p14="http://schemas.microsoft.com/office/powerpoint/2010/main" val="358378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ED3847B-F711-4439-B3EF-963E03F24C32}" type="slidenum">
              <a:rPr lang="en-US" smtClean="0"/>
              <a:t>50</a:t>
            </a:fld>
            <a:endParaRPr lang="en-US"/>
          </a:p>
        </p:txBody>
      </p:sp>
    </p:spTree>
    <p:extLst>
      <p:ext uri="{BB962C8B-B14F-4D97-AF65-F5344CB8AC3E}">
        <p14:creationId xmlns:p14="http://schemas.microsoft.com/office/powerpoint/2010/main" val="28520377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2447-73FA-8F22-C978-702909694F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5D0F7-A5DA-D7D2-0645-CC29F893D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9043D-752A-EA60-0F86-AB9026D2E1CA}"/>
              </a:ext>
            </a:extLst>
          </p:cNvPr>
          <p:cNvSpPr>
            <a:spLocks noGrp="1"/>
          </p:cNvSpPr>
          <p:nvPr>
            <p:ph type="body" idx="1"/>
          </p:nvPr>
        </p:nvSpPr>
        <p:spPr/>
        <p:txBody>
          <a:bodyPr/>
          <a:lstStyle/>
          <a:p>
            <a:endParaRPr lang="en-US" altLang="zh-CN" dirty="0">
              <a:ea typeface="等线"/>
              <a:cs typeface="Calibri"/>
            </a:endParaRPr>
          </a:p>
        </p:txBody>
      </p:sp>
      <p:sp>
        <p:nvSpPr>
          <p:cNvPr id="4" name="Slide Number Placeholder 3">
            <a:extLst>
              <a:ext uri="{FF2B5EF4-FFF2-40B4-BE49-F238E27FC236}">
                <a16:creationId xmlns:a16="http://schemas.microsoft.com/office/drawing/2014/main" id="{C2D9C054-EF5D-D0EB-B9BE-597BA3466E4D}"/>
              </a:ext>
            </a:extLst>
          </p:cNvPr>
          <p:cNvSpPr>
            <a:spLocks noGrp="1"/>
          </p:cNvSpPr>
          <p:nvPr>
            <p:ph type="sldNum" sz="quarter" idx="5"/>
          </p:nvPr>
        </p:nvSpPr>
        <p:spPr/>
        <p:txBody>
          <a:bodyPr/>
          <a:lstStyle/>
          <a:p>
            <a:fld id="{9ED3847B-F711-4439-B3EF-963E03F24C32}" type="slidenum">
              <a:rPr lang="en-US" smtClean="0"/>
              <a:t>51</a:t>
            </a:fld>
            <a:endParaRPr lang="en-US"/>
          </a:p>
        </p:txBody>
      </p:sp>
    </p:spTree>
    <p:extLst>
      <p:ext uri="{BB962C8B-B14F-4D97-AF65-F5344CB8AC3E}">
        <p14:creationId xmlns:p14="http://schemas.microsoft.com/office/powerpoint/2010/main" val="27864025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52</a:t>
            </a:fld>
            <a:endParaRPr lang="en-US"/>
          </a:p>
        </p:txBody>
      </p:sp>
    </p:spTree>
    <p:extLst>
      <p:ext uri="{BB962C8B-B14F-4D97-AF65-F5344CB8AC3E}">
        <p14:creationId xmlns:p14="http://schemas.microsoft.com/office/powerpoint/2010/main" val="34901906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ea typeface="等线"/>
              <a:cs typeface="Calibri"/>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53</a:t>
            </a:fld>
            <a:endParaRPr lang="en-US"/>
          </a:p>
        </p:txBody>
      </p:sp>
    </p:spTree>
    <p:extLst>
      <p:ext uri="{BB962C8B-B14F-4D97-AF65-F5344CB8AC3E}">
        <p14:creationId xmlns:p14="http://schemas.microsoft.com/office/powerpoint/2010/main" val="33978822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6AA7F-8064-93B5-10AE-498F8C0B99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5AA64-0597-BDF5-0DBB-5A0F121BC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DAB9E-D2DD-07F7-0770-3EB54446EF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FBBC60AE-329A-0385-1F2D-6E6A967E618F}"/>
              </a:ext>
            </a:extLst>
          </p:cNvPr>
          <p:cNvSpPr>
            <a:spLocks noGrp="1"/>
          </p:cNvSpPr>
          <p:nvPr>
            <p:ph type="sldNum" sz="quarter" idx="5"/>
          </p:nvPr>
        </p:nvSpPr>
        <p:spPr/>
        <p:txBody>
          <a:bodyPr/>
          <a:lstStyle/>
          <a:p>
            <a:fld id="{9ED3847B-F711-4439-B3EF-963E03F24C32}" type="slidenum">
              <a:rPr lang="en-US" smtClean="0"/>
              <a:t>54</a:t>
            </a:fld>
            <a:endParaRPr lang="en-US"/>
          </a:p>
        </p:txBody>
      </p:sp>
    </p:spTree>
    <p:extLst>
      <p:ext uri="{BB962C8B-B14F-4D97-AF65-F5344CB8AC3E}">
        <p14:creationId xmlns:p14="http://schemas.microsoft.com/office/powerpoint/2010/main" val="41596888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55</a:t>
            </a:fld>
            <a:endParaRPr lang="en-US"/>
          </a:p>
        </p:txBody>
      </p:sp>
    </p:spTree>
    <p:extLst>
      <p:ext uri="{BB962C8B-B14F-4D97-AF65-F5344CB8AC3E}">
        <p14:creationId xmlns:p14="http://schemas.microsoft.com/office/powerpoint/2010/main" val="2816240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56</a:t>
            </a:fld>
            <a:endParaRPr lang="en-US"/>
          </a:p>
        </p:txBody>
      </p:sp>
    </p:spTree>
    <p:extLst>
      <p:ext uri="{BB962C8B-B14F-4D97-AF65-F5344CB8AC3E}">
        <p14:creationId xmlns:p14="http://schemas.microsoft.com/office/powerpoint/2010/main" val="3626477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6</a:t>
            </a:fld>
            <a:endParaRPr lang="en-US"/>
          </a:p>
        </p:txBody>
      </p:sp>
    </p:spTree>
    <p:extLst>
      <p:ext uri="{BB962C8B-B14F-4D97-AF65-F5344CB8AC3E}">
        <p14:creationId xmlns:p14="http://schemas.microsoft.com/office/powerpoint/2010/main" val="17856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3847B-F711-4439-B3EF-963E03F24C32}" type="slidenum">
              <a:rPr lang="en-US" smtClean="0"/>
              <a:t>7</a:t>
            </a:fld>
            <a:endParaRPr lang="en-US"/>
          </a:p>
        </p:txBody>
      </p:sp>
    </p:spTree>
    <p:extLst>
      <p:ext uri="{BB962C8B-B14F-4D97-AF65-F5344CB8AC3E}">
        <p14:creationId xmlns:p14="http://schemas.microsoft.com/office/powerpoint/2010/main" val="1535479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9ED3847B-F711-4439-B3EF-963E03F24C32}" type="slidenum">
              <a:rPr lang="en-US" smtClean="0"/>
              <a:t>8</a:t>
            </a:fld>
            <a:endParaRPr lang="en-US"/>
          </a:p>
        </p:txBody>
      </p:sp>
    </p:spTree>
    <p:extLst>
      <p:ext uri="{BB962C8B-B14F-4D97-AF65-F5344CB8AC3E}">
        <p14:creationId xmlns:p14="http://schemas.microsoft.com/office/powerpoint/2010/main" val="1803130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D6C1C-27CF-DA27-1A73-FDC849CC2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3A821-F220-6BA6-85DF-EC1D1D9CD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4C31F-4FF3-9CF5-5773-E775A38850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a:extLst>
              <a:ext uri="{FF2B5EF4-FFF2-40B4-BE49-F238E27FC236}">
                <a16:creationId xmlns:a16="http://schemas.microsoft.com/office/drawing/2014/main" id="{357274FD-F3F0-6560-C9F4-052D07194386}"/>
              </a:ext>
            </a:extLst>
          </p:cNvPr>
          <p:cNvSpPr>
            <a:spLocks noGrp="1"/>
          </p:cNvSpPr>
          <p:nvPr>
            <p:ph type="sldNum" sz="quarter" idx="5"/>
          </p:nvPr>
        </p:nvSpPr>
        <p:spPr/>
        <p:txBody>
          <a:bodyPr/>
          <a:lstStyle/>
          <a:p>
            <a:fld id="{9ED3847B-F711-4439-B3EF-963E03F24C32}" type="slidenum">
              <a:rPr lang="en-US" smtClean="0"/>
              <a:t>9</a:t>
            </a:fld>
            <a:endParaRPr lang="en-US"/>
          </a:p>
        </p:txBody>
      </p:sp>
    </p:spTree>
    <p:extLst>
      <p:ext uri="{BB962C8B-B14F-4D97-AF65-F5344CB8AC3E}">
        <p14:creationId xmlns:p14="http://schemas.microsoft.com/office/powerpoint/2010/main" val="3781007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76516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pic>
        <p:nvPicPr>
          <p:cNvPr id="7" name="Picture 6" descr="CADRE Symposium Logo. Mapping the Future; Rediscovering our Purpose Together. Portland Oregon. October 21-23, 2025.">
            <a:extLst>
              <a:ext uri="{FF2B5EF4-FFF2-40B4-BE49-F238E27FC236}">
                <a16:creationId xmlns:a16="http://schemas.microsoft.com/office/drawing/2014/main" id="{DE35C40E-FDA6-8CFB-F45A-D178F398EB1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35F4081-F4B6-05C9-09F7-38A6E3A26F43}"/>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CEC40EC8-1211-850E-8A79-65A350CC8DA1}"/>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0" name="Diagonal Stripe 9">
            <a:extLst>
              <a:ext uri="{FF2B5EF4-FFF2-40B4-BE49-F238E27FC236}">
                <a16:creationId xmlns:a16="http://schemas.microsoft.com/office/drawing/2014/main" id="{EAC0CC26-B4FF-9711-82DF-A4EA29E6DCD0}"/>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1" name="Picture 10" descr="CADRE Logo">
            <a:extLst>
              <a:ext uri="{FF2B5EF4-FFF2-40B4-BE49-F238E27FC236}">
                <a16:creationId xmlns:a16="http://schemas.microsoft.com/office/drawing/2014/main" id="{4DCCF279-B887-18EF-CDB0-A8E5E9C201E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596453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pic>
        <p:nvPicPr>
          <p:cNvPr id="7" name="Picture 6" descr="CADRE Symposium Logo. Mapping the Future; Rediscovering our Purpose Together. Portland Oregon. October 21-23, 2025.">
            <a:extLst>
              <a:ext uri="{FF2B5EF4-FFF2-40B4-BE49-F238E27FC236}">
                <a16:creationId xmlns:a16="http://schemas.microsoft.com/office/drawing/2014/main" id="{B1754CC0-EEE0-5BBA-00E1-98AC405F0BF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172EDB2-4985-9F9B-5268-0521284DFDBA}"/>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C94903DE-C977-72BB-0412-1CC5DF688360}"/>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0" name="Diagonal Stripe 9">
            <a:extLst>
              <a:ext uri="{FF2B5EF4-FFF2-40B4-BE49-F238E27FC236}">
                <a16:creationId xmlns:a16="http://schemas.microsoft.com/office/drawing/2014/main" id="{2939DE22-92DB-07AF-EEA4-D367579C7223}"/>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1" name="Picture 10" descr="CADRE Logo">
            <a:extLst>
              <a:ext uri="{FF2B5EF4-FFF2-40B4-BE49-F238E27FC236}">
                <a16:creationId xmlns:a16="http://schemas.microsoft.com/office/drawing/2014/main" id="{5DFE99F8-C95D-C337-799A-6EB52F6AC6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2108887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12C8-EE64-CA46-B2FE-BF2DA0BAADE1}"/>
              </a:ext>
            </a:extLst>
          </p:cNvPr>
          <p:cNvSpPr>
            <a:spLocks noGrp="1"/>
          </p:cNvSpPr>
          <p:nvPr>
            <p:ph type="ctrTitle"/>
          </p:nvPr>
        </p:nvSpPr>
        <p:spPr>
          <a:xfrm>
            <a:off x="667199" y="2809697"/>
            <a:ext cx="3069516" cy="2387600"/>
          </a:xfrm>
        </p:spPr>
        <p:txBody>
          <a:bodyPr anchor="b">
            <a:normAutofit/>
          </a:bodyPr>
          <a:lstStyle>
            <a:lvl1pPr algn="ctr">
              <a:defRPr sz="4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3A1461F5-4E62-2E49-961E-2699D350C07C}"/>
              </a:ext>
            </a:extLst>
          </p:cNvPr>
          <p:cNvSpPr>
            <a:spLocks noGrp="1"/>
          </p:cNvSpPr>
          <p:nvPr>
            <p:ph type="subTitle" idx="1"/>
          </p:nvPr>
        </p:nvSpPr>
        <p:spPr>
          <a:xfrm>
            <a:off x="667199" y="1660703"/>
            <a:ext cx="2710702" cy="1104012"/>
          </a:xfrm>
        </p:spPr>
        <p:txBody>
          <a:bodyPr>
            <a:normAutofit/>
          </a:bodyPr>
          <a:lstStyle>
            <a:lvl1pPr marL="0" indent="0" algn="ctr">
              <a:buNone/>
              <a:defRPr sz="28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12179B0A-E57F-C44F-B7F8-BBC9F1D9DE20}"/>
              </a:ext>
            </a:extLst>
          </p:cNvPr>
          <p:cNvSpPr>
            <a:spLocks noGrp="1"/>
          </p:cNvSpPr>
          <p:nvPr>
            <p:ph type="sldNum" sz="quarter" idx="12"/>
          </p:nvPr>
        </p:nvSpPr>
        <p:spPr/>
        <p:txBody>
          <a:bodyPr/>
          <a:lstStyle/>
          <a:p>
            <a:fld id="{71874C02-C13D-E847-B008-47496F34894C}" type="slidenum">
              <a:rPr lang="en-US" smtClean="0"/>
              <a:t>‹#›</a:t>
            </a:fld>
            <a:endParaRPr lang="en-US"/>
          </a:p>
        </p:txBody>
      </p:sp>
      <p:sp>
        <p:nvSpPr>
          <p:cNvPr id="10" name="Picture Placeholder 126">
            <a:extLst>
              <a:ext uri="{FF2B5EF4-FFF2-40B4-BE49-F238E27FC236}">
                <a16:creationId xmlns:a16="http://schemas.microsoft.com/office/drawing/2014/main" id="{4B755748-352D-BD4A-B6F0-2C980EA6B624}"/>
              </a:ext>
            </a:extLst>
          </p:cNvPr>
          <p:cNvSpPr>
            <a:spLocks noGrp="1"/>
          </p:cNvSpPr>
          <p:nvPr>
            <p:ph type="pic" sz="quarter" idx="13"/>
          </p:nvPr>
        </p:nvSpPr>
        <p:spPr>
          <a:xfrm>
            <a:off x="4652963" y="0"/>
            <a:ext cx="2386012" cy="2225675"/>
          </a:xfrm>
        </p:spPr>
        <p:txBody>
          <a:bodyPr/>
          <a:lstStyle/>
          <a:p>
            <a:r>
              <a:rPr lang="en-US"/>
              <a:t>Click icon to add picture</a:t>
            </a:r>
          </a:p>
        </p:txBody>
      </p:sp>
      <p:sp>
        <p:nvSpPr>
          <p:cNvPr id="11" name="Picture Placeholder 128">
            <a:extLst>
              <a:ext uri="{FF2B5EF4-FFF2-40B4-BE49-F238E27FC236}">
                <a16:creationId xmlns:a16="http://schemas.microsoft.com/office/drawing/2014/main" id="{EBFC70CD-8074-D747-B1DC-F54CF0432B33}"/>
              </a:ext>
            </a:extLst>
          </p:cNvPr>
          <p:cNvSpPr>
            <a:spLocks noGrp="1"/>
          </p:cNvSpPr>
          <p:nvPr>
            <p:ph type="pic" sz="quarter" idx="14"/>
          </p:nvPr>
        </p:nvSpPr>
        <p:spPr>
          <a:xfrm>
            <a:off x="7227888" y="0"/>
            <a:ext cx="2376092" cy="2225675"/>
          </a:xfrm>
        </p:spPr>
        <p:txBody>
          <a:bodyPr/>
          <a:lstStyle/>
          <a:p>
            <a:r>
              <a:rPr lang="en-US"/>
              <a:t>Click icon to add picture</a:t>
            </a:r>
          </a:p>
        </p:txBody>
      </p:sp>
      <p:sp>
        <p:nvSpPr>
          <p:cNvPr id="12" name="Picture Placeholder 130">
            <a:extLst>
              <a:ext uri="{FF2B5EF4-FFF2-40B4-BE49-F238E27FC236}">
                <a16:creationId xmlns:a16="http://schemas.microsoft.com/office/drawing/2014/main" id="{091AD45B-A800-6D44-973A-05335BA51301}"/>
              </a:ext>
            </a:extLst>
          </p:cNvPr>
          <p:cNvSpPr>
            <a:spLocks noGrp="1"/>
          </p:cNvSpPr>
          <p:nvPr>
            <p:ph type="pic" sz="quarter" idx="15"/>
          </p:nvPr>
        </p:nvSpPr>
        <p:spPr>
          <a:xfrm>
            <a:off x="9802812" y="0"/>
            <a:ext cx="2389187" cy="2225675"/>
          </a:xfrm>
        </p:spPr>
        <p:txBody>
          <a:bodyPr/>
          <a:lstStyle/>
          <a:p>
            <a:r>
              <a:rPr lang="en-US"/>
              <a:t>Click icon to add picture</a:t>
            </a:r>
          </a:p>
        </p:txBody>
      </p:sp>
      <p:sp>
        <p:nvSpPr>
          <p:cNvPr id="13" name="Picture Placeholder 132">
            <a:extLst>
              <a:ext uri="{FF2B5EF4-FFF2-40B4-BE49-F238E27FC236}">
                <a16:creationId xmlns:a16="http://schemas.microsoft.com/office/drawing/2014/main" id="{FC9E984A-A1E4-C44C-A642-229F2A786805}"/>
              </a:ext>
            </a:extLst>
          </p:cNvPr>
          <p:cNvSpPr>
            <a:spLocks noGrp="1"/>
          </p:cNvSpPr>
          <p:nvPr>
            <p:ph type="pic" sz="quarter" idx="16"/>
          </p:nvPr>
        </p:nvSpPr>
        <p:spPr>
          <a:xfrm>
            <a:off x="4652963" y="2400300"/>
            <a:ext cx="3335337" cy="2057400"/>
          </a:xfrm>
        </p:spPr>
        <p:txBody>
          <a:bodyPr/>
          <a:lstStyle/>
          <a:p>
            <a:r>
              <a:rPr lang="en-US"/>
              <a:t>Click icon to add picture</a:t>
            </a:r>
          </a:p>
        </p:txBody>
      </p:sp>
      <p:sp>
        <p:nvSpPr>
          <p:cNvPr id="14" name="Picture Placeholder 136">
            <a:extLst>
              <a:ext uri="{FF2B5EF4-FFF2-40B4-BE49-F238E27FC236}">
                <a16:creationId xmlns:a16="http://schemas.microsoft.com/office/drawing/2014/main" id="{A7BE0C0F-06A2-5248-9386-36BF51311463}"/>
              </a:ext>
            </a:extLst>
          </p:cNvPr>
          <p:cNvSpPr>
            <a:spLocks noGrp="1"/>
          </p:cNvSpPr>
          <p:nvPr>
            <p:ph type="pic" sz="quarter" idx="17"/>
          </p:nvPr>
        </p:nvSpPr>
        <p:spPr>
          <a:xfrm>
            <a:off x="4652963" y="4629150"/>
            <a:ext cx="3335337" cy="2228850"/>
          </a:xfrm>
        </p:spPr>
        <p:txBody>
          <a:bodyPr/>
          <a:lstStyle/>
          <a:p>
            <a:r>
              <a:rPr lang="en-US"/>
              <a:t>Click icon to add picture</a:t>
            </a:r>
          </a:p>
        </p:txBody>
      </p:sp>
      <p:sp>
        <p:nvSpPr>
          <p:cNvPr id="15" name="Picture Placeholder 138">
            <a:extLst>
              <a:ext uri="{FF2B5EF4-FFF2-40B4-BE49-F238E27FC236}">
                <a16:creationId xmlns:a16="http://schemas.microsoft.com/office/drawing/2014/main" id="{883562D0-47D5-5F42-99F4-900BEF4F775F}"/>
              </a:ext>
            </a:extLst>
          </p:cNvPr>
          <p:cNvSpPr>
            <a:spLocks noGrp="1"/>
          </p:cNvSpPr>
          <p:nvPr>
            <p:ph type="pic" sz="quarter" idx="18"/>
          </p:nvPr>
        </p:nvSpPr>
        <p:spPr>
          <a:xfrm>
            <a:off x="8183563" y="2400300"/>
            <a:ext cx="4008437" cy="4457699"/>
          </a:xfrm>
        </p:spPr>
        <p:txBody>
          <a:bodyPr/>
          <a:lstStyle/>
          <a:p>
            <a:r>
              <a:rPr lang="en-US"/>
              <a:t>Click icon to add picture</a:t>
            </a:r>
          </a:p>
        </p:txBody>
      </p:sp>
      <p:pic>
        <p:nvPicPr>
          <p:cNvPr id="4" name="Picture 3" descr="CADRE Symposium Logo. Mapping the Future; Rediscovering our Purpose Together. Portland Oregon. October 21-23, 2025.">
            <a:extLst>
              <a:ext uri="{FF2B5EF4-FFF2-40B4-BE49-F238E27FC236}">
                <a16:creationId xmlns:a16="http://schemas.microsoft.com/office/drawing/2014/main" id="{C8C1C61A-7F2E-0B54-ED0E-02E05F8F38C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E4981DD-5A2D-499A-31AF-4646F8E9307A}"/>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1B1C803C-EE64-6ABD-F9C8-F25E52DB2D08}"/>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8" name="Diagonal Stripe 7">
            <a:extLst>
              <a:ext uri="{FF2B5EF4-FFF2-40B4-BE49-F238E27FC236}">
                <a16:creationId xmlns:a16="http://schemas.microsoft.com/office/drawing/2014/main" id="{51F8381D-09F7-C771-4F5B-DE3093223D08}"/>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Picture 8" descr="CADRE Logo">
            <a:extLst>
              <a:ext uri="{FF2B5EF4-FFF2-40B4-BE49-F238E27FC236}">
                <a16:creationId xmlns:a16="http://schemas.microsoft.com/office/drawing/2014/main" id="{8736A8D9-9982-4E47-87F0-5ACADB0BAB4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2040489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12C8-EE64-CA46-B2FE-BF2DA0BAADE1}"/>
              </a:ext>
            </a:extLst>
          </p:cNvPr>
          <p:cNvSpPr>
            <a:spLocks noGrp="1"/>
          </p:cNvSpPr>
          <p:nvPr>
            <p:ph type="ctrTitle"/>
          </p:nvPr>
        </p:nvSpPr>
        <p:spPr>
          <a:xfrm>
            <a:off x="667199" y="2809697"/>
            <a:ext cx="3069516" cy="2387600"/>
          </a:xfrm>
        </p:spPr>
        <p:txBody>
          <a:bodyPr anchor="b">
            <a:normAutofit/>
          </a:bodyPr>
          <a:lstStyle>
            <a:lvl1pPr algn="ctr">
              <a:defRPr sz="4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3A1461F5-4E62-2E49-961E-2699D350C07C}"/>
              </a:ext>
            </a:extLst>
          </p:cNvPr>
          <p:cNvSpPr>
            <a:spLocks noGrp="1"/>
          </p:cNvSpPr>
          <p:nvPr>
            <p:ph type="subTitle" idx="1"/>
          </p:nvPr>
        </p:nvSpPr>
        <p:spPr>
          <a:xfrm>
            <a:off x="667199" y="1660703"/>
            <a:ext cx="2710702" cy="1104012"/>
          </a:xfrm>
        </p:spPr>
        <p:txBody>
          <a:bodyPr>
            <a:normAutofit/>
          </a:bodyPr>
          <a:lstStyle>
            <a:lvl1pPr marL="0" indent="0" algn="ctr">
              <a:buNone/>
              <a:defRPr sz="28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a:t>
            </a:r>
          </a:p>
        </p:txBody>
      </p:sp>
      <p:sp>
        <p:nvSpPr>
          <p:cNvPr id="6" name="Slide Number Placeholder 5">
            <a:extLst>
              <a:ext uri="{FF2B5EF4-FFF2-40B4-BE49-F238E27FC236}">
                <a16:creationId xmlns:a16="http://schemas.microsoft.com/office/drawing/2014/main" id="{12179B0A-E57F-C44F-B7F8-BBC9F1D9DE20}"/>
              </a:ext>
            </a:extLst>
          </p:cNvPr>
          <p:cNvSpPr>
            <a:spLocks noGrp="1"/>
          </p:cNvSpPr>
          <p:nvPr>
            <p:ph type="sldNum" sz="quarter" idx="12"/>
          </p:nvPr>
        </p:nvSpPr>
        <p:spPr/>
        <p:txBody>
          <a:bodyPr/>
          <a:lstStyle/>
          <a:p>
            <a:fld id="{71874C02-C13D-E847-B008-47496F34894C}" type="slidenum">
              <a:rPr lang="en-US" smtClean="0"/>
              <a:t>‹#›</a:t>
            </a:fld>
            <a:endParaRPr lang="en-US"/>
          </a:p>
        </p:txBody>
      </p:sp>
      <p:sp>
        <p:nvSpPr>
          <p:cNvPr id="10" name="Picture Placeholder 126">
            <a:extLst>
              <a:ext uri="{FF2B5EF4-FFF2-40B4-BE49-F238E27FC236}">
                <a16:creationId xmlns:a16="http://schemas.microsoft.com/office/drawing/2014/main" id="{4B755748-352D-BD4A-B6F0-2C980EA6B624}"/>
              </a:ext>
            </a:extLst>
          </p:cNvPr>
          <p:cNvSpPr>
            <a:spLocks noGrp="1"/>
          </p:cNvSpPr>
          <p:nvPr>
            <p:ph type="pic" sz="quarter" idx="13"/>
          </p:nvPr>
        </p:nvSpPr>
        <p:spPr>
          <a:xfrm>
            <a:off x="4652963" y="0"/>
            <a:ext cx="2386012" cy="2225675"/>
          </a:xfrm>
        </p:spPr>
        <p:txBody>
          <a:bodyPr/>
          <a:lstStyle/>
          <a:p>
            <a:endParaRPr lang="en-US"/>
          </a:p>
        </p:txBody>
      </p:sp>
      <p:sp>
        <p:nvSpPr>
          <p:cNvPr id="11" name="Picture Placeholder 128">
            <a:extLst>
              <a:ext uri="{FF2B5EF4-FFF2-40B4-BE49-F238E27FC236}">
                <a16:creationId xmlns:a16="http://schemas.microsoft.com/office/drawing/2014/main" id="{EBFC70CD-8074-D747-B1DC-F54CF0432B33}"/>
              </a:ext>
            </a:extLst>
          </p:cNvPr>
          <p:cNvSpPr>
            <a:spLocks noGrp="1"/>
          </p:cNvSpPr>
          <p:nvPr>
            <p:ph type="pic" sz="quarter" idx="14"/>
          </p:nvPr>
        </p:nvSpPr>
        <p:spPr>
          <a:xfrm>
            <a:off x="7227888" y="0"/>
            <a:ext cx="2376092" cy="2225675"/>
          </a:xfrm>
        </p:spPr>
        <p:txBody>
          <a:bodyPr/>
          <a:lstStyle/>
          <a:p>
            <a:endParaRPr lang="en-US"/>
          </a:p>
        </p:txBody>
      </p:sp>
      <p:sp>
        <p:nvSpPr>
          <p:cNvPr id="12" name="Picture Placeholder 130">
            <a:extLst>
              <a:ext uri="{FF2B5EF4-FFF2-40B4-BE49-F238E27FC236}">
                <a16:creationId xmlns:a16="http://schemas.microsoft.com/office/drawing/2014/main" id="{091AD45B-A800-6D44-973A-05335BA51301}"/>
              </a:ext>
            </a:extLst>
          </p:cNvPr>
          <p:cNvSpPr>
            <a:spLocks noGrp="1"/>
          </p:cNvSpPr>
          <p:nvPr>
            <p:ph type="pic" sz="quarter" idx="15"/>
          </p:nvPr>
        </p:nvSpPr>
        <p:spPr>
          <a:xfrm>
            <a:off x="9802812" y="0"/>
            <a:ext cx="2389187" cy="2225675"/>
          </a:xfrm>
        </p:spPr>
        <p:txBody>
          <a:bodyPr/>
          <a:lstStyle/>
          <a:p>
            <a:endParaRPr lang="en-US"/>
          </a:p>
        </p:txBody>
      </p:sp>
      <p:sp>
        <p:nvSpPr>
          <p:cNvPr id="13" name="Picture Placeholder 132">
            <a:extLst>
              <a:ext uri="{FF2B5EF4-FFF2-40B4-BE49-F238E27FC236}">
                <a16:creationId xmlns:a16="http://schemas.microsoft.com/office/drawing/2014/main" id="{FC9E984A-A1E4-C44C-A642-229F2A786805}"/>
              </a:ext>
            </a:extLst>
          </p:cNvPr>
          <p:cNvSpPr>
            <a:spLocks noGrp="1"/>
          </p:cNvSpPr>
          <p:nvPr>
            <p:ph type="pic" sz="quarter" idx="16"/>
          </p:nvPr>
        </p:nvSpPr>
        <p:spPr>
          <a:xfrm>
            <a:off x="4652963" y="2400300"/>
            <a:ext cx="3335337" cy="2057400"/>
          </a:xfrm>
        </p:spPr>
        <p:txBody>
          <a:bodyPr/>
          <a:lstStyle/>
          <a:p>
            <a:endParaRPr lang="en-US"/>
          </a:p>
        </p:txBody>
      </p:sp>
      <p:sp>
        <p:nvSpPr>
          <p:cNvPr id="14" name="Picture Placeholder 136">
            <a:extLst>
              <a:ext uri="{FF2B5EF4-FFF2-40B4-BE49-F238E27FC236}">
                <a16:creationId xmlns:a16="http://schemas.microsoft.com/office/drawing/2014/main" id="{A7BE0C0F-06A2-5248-9386-36BF51311463}"/>
              </a:ext>
            </a:extLst>
          </p:cNvPr>
          <p:cNvSpPr>
            <a:spLocks noGrp="1"/>
          </p:cNvSpPr>
          <p:nvPr>
            <p:ph type="pic" sz="quarter" idx="17"/>
          </p:nvPr>
        </p:nvSpPr>
        <p:spPr>
          <a:xfrm>
            <a:off x="4652963" y="4629150"/>
            <a:ext cx="3335337" cy="2228850"/>
          </a:xfrm>
        </p:spPr>
        <p:txBody>
          <a:bodyPr/>
          <a:lstStyle/>
          <a:p>
            <a:endParaRPr lang="en-US"/>
          </a:p>
        </p:txBody>
      </p:sp>
      <p:sp>
        <p:nvSpPr>
          <p:cNvPr id="15" name="Picture Placeholder 138">
            <a:extLst>
              <a:ext uri="{FF2B5EF4-FFF2-40B4-BE49-F238E27FC236}">
                <a16:creationId xmlns:a16="http://schemas.microsoft.com/office/drawing/2014/main" id="{883562D0-47D5-5F42-99F4-900BEF4F775F}"/>
              </a:ext>
            </a:extLst>
          </p:cNvPr>
          <p:cNvSpPr>
            <a:spLocks noGrp="1"/>
          </p:cNvSpPr>
          <p:nvPr>
            <p:ph type="pic" sz="quarter" idx="18"/>
          </p:nvPr>
        </p:nvSpPr>
        <p:spPr>
          <a:xfrm>
            <a:off x="8183563" y="2400300"/>
            <a:ext cx="4008437" cy="4457699"/>
          </a:xfrm>
        </p:spPr>
        <p:txBody>
          <a:bodyPr/>
          <a:lstStyle/>
          <a:p>
            <a:endParaRPr lang="en-US"/>
          </a:p>
        </p:txBody>
      </p:sp>
    </p:spTree>
    <p:extLst>
      <p:ext uri="{BB962C8B-B14F-4D97-AF65-F5344CB8AC3E}">
        <p14:creationId xmlns:p14="http://schemas.microsoft.com/office/powerpoint/2010/main" val="3447187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5CFAE3-2158-4A41-BA26-09A83C0A7DDA}"/>
              </a:ext>
            </a:extLst>
          </p:cNvPr>
          <p:cNvSpPr>
            <a:spLocks noGrp="1"/>
          </p:cNvSpPr>
          <p:nvPr>
            <p:ph type="pic" sz="quarter" idx="13"/>
          </p:nvPr>
        </p:nvSpPr>
        <p:spPr>
          <a:xfrm>
            <a:off x="8569325" y="0"/>
            <a:ext cx="3622675" cy="6858000"/>
          </a:xfrm>
        </p:spPr>
        <p:txBody>
          <a:bodyPr/>
          <a:lstStyle/>
          <a:p>
            <a:endParaRPr lang="en-US"/>
          </a:p>
        </p:txBody>
      </p:sp>
      <p:sp>
        <p:nvSpPr>
          <p:cNvPr id="2" name="Title 1">
            <a:extLst>
              <a:ext uri="{FF2B5EF4-FFF2-40B4-BE49-F238E27FC236}">
                <a16:creationId xmlns:a16="http://schemas.microsoft.com/office/drawing/2014/main" id="{F35FDD15-414A-0A4A-A61F-4FCB72BF7F93}"/>
              </a:ext>
            </a:extLst>
          </p:cNvPr>
          <p:cNvSpPr>
            <a:spLocks noGrp="1"/>
          </p:cNvSpPr>
          <p:nvPr>
            <p:ph type="title"/>
          </p:nvPr>
        </p:nvSpPr>
        <p:spPr>
          <a:xfrm>
            <a:off x="6507126" y="1322055"/>
            <a:ext cx="3700130" cy="1825182"/>
          </a:xfrm>
          <a:solidFill>
            <a:schemeClr val="accent4">
              <a:lumMod val="50000"/>
            </a:schemeClr>
          </a:solidFill>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C5AFD7E-BE4A-F84A-B5C6-66C895CEF8FD}"/>
              </a:ext>
            </a:extLst>
          </p:cNvPr>
          <p:cNvSpPr>
            <a:spLocks noGrp="1"/>
          </p:cNvSpPr>
          <p:nvPr>
            <p:ph idx="1"/>
          </p:nvPr>
        </p:nvSpPr>
        <p:spPr>
          <a:xfrm>
            <a:off x="1072116" y="997402"/>
            <a:ext cx="5179828" cy="5305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4F74B0A-544D-AD40-96C0-49BF543EBC3B}"/>
              </a:ext>
            </a:extLst>
          </p:cNvPr>
          <p:cNvSpPr>
            <a:spLocks noGrp="1"/>
          </p:cNvSpPr>
          <p:nvPr>
            <p:ph type="sldNum" sz="quarter" idx="12"/>
          </p:nvPr>
        </p:nvSpPr>
        <p:spPr/>
        <p:txBody>
          <a:bodyPr/>
          <a:lstStyle/>
          <a:p>
            <a:fld id="{71874C02-C13D-E847-B008-47496F34894C}" type="slidenum">
              <a:rPr lang="en-US" smtClean="0"/>
              <a:t>‹#›</a:t>
            </a:fld>
            <a:endParaRPr lang="en-US"/>
          </a:p>
        </p:txBody>
      </p:sp>
    </p:spTree>
    <p:extLst>
      <p:ext uri="{BB962C8B-B14F-4D97-AF65-F5344CB8AC3E}">
        <p14:creationId xmlns:p14="http://schemas.microsoft.com/office/powerpoint/2010/main" val="3972236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09DB2-608C-C74A-B970-EF3C0C00F3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31E166-AAC6-E246-958B-D06D11314F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4D1F581-0F93-7842-AEA1-117DB84E17CC}"/>
              </a:ext>
            </a:extLst>
          </p:cNvPr>
          <p:cNvSpPr>
            <a:spLocks noGrp="1"/>
          </p:cNvSpPr>
          <p:nvPr>
            <p:ph type="sldNum" sz="quarter" idx="12"/>
          </p:nvPr>
        </p:nvSpPr>
        <p:spPr/>
        <p:txBody>
          <a:bodyPr/>
          <a:lstStyle/>
          <a:p>
            <a:fld id="{71874C02-C13D-E847-B008-47496F34894C}" type="slidenum">
              <a:rPr lang="en-US" smtClean="0"/>
              <a:t>‹#›</a:t>
            </a:fld>
            <a:endParaRPr lang="en-US"/>
          </a:p>
        </p:txBody>
      </p:sp>
    </p:spTree>
    <p:extLst>
      <p:ext uri="{BB962C8B-B14F-4D97-AF65-F5344CB8AC3E}">
        <p14:creationId xmlns:p14="http://schemas.microsoft.com/office/powerpoint/2010/main" val="4232324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Backgroun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A7FD485-EAF4-6349-8FE5-358A3C066DAA}"/>
              </a:ext>
            </a:extLst>
          </p:cNvPr>
          <p:cNvSpPr>
            <a:spLocks noGrp="1"/>
          </p:cNvSpPr>
          <p:nvPr>
            <p:ph type="sldNum" sz="quarter" idx="12"/>
          </p:nvPr>
        </p:nvSpPr>
        <p:spPr/>
        <p:txBody>
          <a:bodyPr/>
          <a:lstStyle/>
          <a:p>
            <a:fld id="{71874C02-C13D-E847-B008-47496F34894C}" type="slidenum">
              <a:rPr lang="en-US" smtClean="0"/>
              <a:t>‹#›</a:t>
            </a:fld>
            <a:endParaRPr lang="en-US"/>
          </a:p>
        </p:txBody>
      </p:sp>
      <p:sp>
        <p:nvSpPr>
          <p:cNvPr id="10" name="Flowchart: Manual Input 2119" descr="e7d195523061f1c07797a755f80b33936a4bdb71a1e2e9b3B62BFFCC95B79A52B69A880DC502B9E829A24DBA5CC298944ED7C125A3C86A656AA7F644DB8944AD014E04A9878B8132B29416743944FF5DC885AE6041CCE216177D53425E38EF7C535E834A17D1327A28665D1F35AFF28EB0BB1660935918C0404BFF7B3456C64874EBC0D2619971E4">
            <a:extLst>
              <a:ext uri="{FF2B5EF4-FFF2-40B4-BE49-F238E27FC236}">
                <a16:creationId xmlns:a16="http://schemas.microsoft.com/office/drawing/2014/main" id="{E7459089-8A21-454B-B706-6580E611FBCF}"/>
              </a:ext>
            </a:extLst>
          </p:cNvPr>
          <p:cNvSpPr/>
          <p:nvPr userDrawn="1"/>
        </p:nvSpPr>
        <p:spPr>
          <a:xfrm rot="16200000" flipH="1" flipV="1">
            <a:off x="829841" y="-914901"/>
            <a:ext cx="6916758" cy="8576442"/>
          </a:xfrm>
          <a:prstGeom prst="flowChartManualInpu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1"/>
          </a:p>
        </p:txBody>
      </p:sp>
      <p:sp>
        <p:nvSpPr>
          <p:cNvPr id="11" name="Rectangle 10" descr="e7d195523061f1c07797a755f80b33936a4bdb71a1e2e9b3B62BFFCC95B79A52B69A880DC502B9E829A24DBA5CC298944ED7C125A3C86A656AA7F644DB8944AD014E04A9878B8132B29416743944FF5DC885AE6041CCE216177D53425E38EF7C535E834A17D1327A28665D1F35AFF28EB0BB1660935918C0404BFF7B3456C64874EBC0D2619971E4">
            <a:extLst>
              <a:ext uri="{FF2B5EF4-FFF2-40B4-BE49-F238E27FC236}">
                <a16:creationId xmlns:a16="http://schemas.microsoft.com/office/drawing/2014/main" id="{9AADEF85-3D67-6E47-9ED6-52CDD041429F}"/>
              </a:ext>
            </a:extLst>
          </p:cNvPr>
          <p:cNvSpPr/>
          <p:nvPr userDrawn="1"/>
        </p:nvSpPr>
        <p:spPr>
          <a:xfrm>
            <a:off x="1014440" y="1863959"/>
            <a:ext cx="5811662" cy="499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chemeClr val="tx1">
                  <a:lumMod val="65000"/>
                  <a:lumOff val="35000"/>
                </a:schemeClr>
              </a:solidFill>
            </a:endParaRPr>
          </a:p>
        </p:txBody>
      </p:sp>
      <p:sp>
        <p:nvSpPr>
          <p:cNvPr id="13" name="Content Placeholder 12">
            <a:extLst>
              <a:ext uri="{FF2B5EF4-FFF2-40B4-BE49-F238E27FC236}">
                <a16:creationId xmlns:a16="http://schemas.microsoft.com/office/drawing/2014/main" id="{BDE8DEE9-8635-7E45-9840-CB8275C03EDB}"/>
              </a:ext>
            </a:extLst>
          </p:cNvPr>
          <p:cNvSpPr>
            <a:spLocks noGrp="1"/>
          </p:cNvSpPr>
          <p:nvPr>
            <p:ph sz="quarter" idx="13" hasCustomPrompt="1"/>
          </p:nvPr>
        </p:nvSpPr>
        <p:spPr>
          <a:xfrm>
            <a:off x="467833" y="26988"/>
            <a:ext cx="11724167" cy="6831012"/>
          </a:xfrm>
        </p:spPr>
        <p:txBody>
          <a:bodyPr/>
          <a:lstStyle>
            <a:lvl1pPr marL="0" indent="0">
              <a:buNone/>
              <a:defRPr/>
            </a:lvl1pPr>
          </a:lstStyle>
          <a:p>
            <a:pPr lvl="0"/>
            <a:r>
              <a:rPr lang="en-US"/>
              <a:t>Click to edit Master – click the picture icon and insert picture. Right click and “send to back”  to make it the background</a:t>
            </a:r>
          </a:p>
        </p:txBody>
      </p:sp>
      <p:sp>
        <p:nvSpPr>
          <p:cNvPr id="2" name="Title 1">
            <a:extLst>
              <a:ext uri="{FF2B5EF4-FFF2-40B4-BE49-F238E27FC236}">
                <a16:creationId xmlns:a16="http://schemas.microsoft.com/office/drawing/2014/main" id="{FF9D9574-D6EF-DD48-B091-914028E0B944}"/>
              </a:ext>
            </a:extLst>
          </p:cNvPr>
          <p:cNvSpPr>
            <a:spLocks noGrp="1"/>
          </p:cNvSpPr>
          <p:nvPr>
            <p:ph type="title"/>
          </p:nvPr>
        </p:nvSpPr>
        <p:spPr>
          <a:xfrm>
            <a:off x="823054" y="832958"/>
            <a:ext cx="10515600" cy="1325563"/>
          </a:xfrm>
        </p:spPr>
        <p:txBody>
          <a:bodyPr/>
          <a:lstStyle/>
          <a:p>
            <a:r>
              <a:rPr lang="en-US"/>
              <a:t>Click to edit Master title style</a:t>
            </a:r>
          </a:p>
        </p:txBody>
      </p:sp>
      <p:sp>
        <p:nvSpPr>
          <p:cNvPr id="15" name="Content Placeholder 14">
            <a:extLst>
              <a:ext uri="{FF2B5EF4-FFF2-40B4-BE49-F238E27FC236}">
                <a16:creationId xmlns:a16="http://schemas.microsoft.com/office/drawing/2014/main" id="{0FD8483E-0CDC-CF4D-83C1-1F82EC4DBC69}"/>
              </a:ext>
            </a:extLst>
          </p:cNvPr>
          <p:cNvSpPr>
            <a:spLocks noGrp="1"/>
          </p:cNvSpPr>
          <p:nvPr>
            <p:ph sz="quarter" idx="14"/>
          </p:nvPr>
        </p:nvSpPr>
        <p:spPr>
          <a:xfrm>
            <a:off x="854075" y="2317750"/>
            <a:ext cx="5972175" cy="416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565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CF968-9E2A-764D-A29F-B147EA57FD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DC91ED-E576-7E44-8B68-83EB1E6C1A0F}"/>
              </a:ext>
            </a:extLst>
          </p:cNvPr>
          <p:cNvSpPr>
            <a:spLocks noGrp="1"/>
          </p:cNvSpPr>
          <p:nvPr>
            <p:ph type="body" idx="1"/>
          </p:nvPr>
        </p:nvSpPr>
        <p:spPr>
          <a:xfrm>
            <a:off x="839788" y="1681163"/>
            <a:ext cx="5157787" cy="823912"/>
          </a:xfrm>
        </p:spPr>
        <p:txBody>
          <a:bodyPr anchor="b"/>
          <a:lstStyle>
            <a:lvl1pPr marL="0" indent="0">
              <a:buNone/>
              <a:defRPr sz="2400" b="1">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D693D7-A47B-934F-85E8-D355BCCF20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F05FC-6B2F-D146-A2C7-1359DF165F83}"/>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4">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7B99F2-BFE7-5347-B39E-32790ECBD8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364B711A-3724-9949-A9AB-506CA9C8DF43}"/>
              </a:ext>
            </a:extLst>
          </p:cNvPr>
          <p:cNvSpPr>
            <a:spLocks noGrp="1"/>
          </p:cNvSpPr>
          <p:nvPr>
            <p:ph type="sldNum" sz="quarter" idx="12"/>
          </p:nvPr>
        </p:nvSpPr>
        <p:spPr/>
        <p:txBody>
          <a:bodyPr/>
          <a:lstStyle/>
          <a:p>
            <a:fld id="{71874C02-C13D-E847-B008-47496F34894C}" type="slidenum">
              <a:rPr lang="en-US" smtClean="0"/>
              <a:t>‹#›</a:t>
            </a:fld>
            <a:endParaRPr lang="en-US"/>
          </a:p>
        </p:txBody>
      </p:sp>
    </p:spTree>
    <p:extLst>
      <p:ext uri="{BB962C8B-B14F-4D97-AF65-F5344CB8AC3E}">
        <p14:creationId xmlns:p14="http://schemas.microsoft.com/office/powerpoint/2010/main" val="4257940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CA4B-A900-F441-877B-A1E90000E68B}"/>
              </a:ext>
            </a:extLst>
          </p:cNvPr>
          <p:cNvSpPr>
            <a:spLocks noGrp="1"/>
          </p:cNvSpPr>
          <p:nvPr>
            <p:ph type="title"/>
          </p:nvPr>
        </p:nvSpPr>
        <p:spPr>
          <a:xfrm>
            <a:off x="1263505" y="449262"/>
            <a:ext cx="4564062" cy="164147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D11E7EB-2698-414B-9898-AD8C9C996B5C}"/>
              </a:ext>
            </a:extLst>
          </p:cNvPr>
          <p:cNvSpPr>
            <a:spLocks noGrp="1"/>
          </p:cNvSpPr>
          <p:nvPr>
            <p:ph type="sldNum" sz="quarter" idx="12"/>
          </p:nvPr>
        </p:nvSpPr>
        <p:spPr/>
        <p:txBody>
          <a:bodyPr/>
          <a:lstStyle/>
          <a:p>
            <a:fld id="{71874C02-C13D-E847-B008-47496F34894C}" type="slidenum">
              <a:rPr lang="en-US" smtClean="0"/>
              <a:t>‹#›</a:t>
            </a:fld>
            <a:endParaRPr lang="en-US"/>
          </a:p>
        </p:txBody>
      </p:sp>
      <p:sp>
        <p:nvSpPr>
          <p:cNvPr id="6" name="Picture Placeholder 4">
            <a:extLst>
              <a:ext uri="{FF2B5EF4-FFF2-40B4-BE49-F238E27FC236}">
                <a16:creationId xmlns:a16="http://schemas.microsoft.com/office/drawing/2014/main" id="{B488446D-D990-3C44-9631-5017F6C19848}"/>
              </a:ext>
            </a:extLst>
          </p:cNvPr>
          <p:cNvSpPr>
            <a:spLocks noGrp="1"/>
          </p:cNvSpPr>
          <p:nvPr>
            <p:ph type="pic" sz="quarter" idx="11"/>
          </p:nvPr>
        </p:nvSpPr>
        <p:spPr>
          <a:xfrm>
            <a:off x="6789738" y="0"/>
            <a:ext cx="5402262" cy="4183063"/>
          </a:xfrm>
        </p:spPr>
        <p:txBody>
          <a:bodyPr/>
          <a:lstStyle/>
          <a:p>
            <a:endParaRPr lang="en-US"/>
          </a:p>
        </p:txBody>
      </p:sp>
      <p:sp>
        <p:nvSpPr>
          <p:cNvPr id="7" name="Rectangle 6">
            <a:extLst>
              <a:ext uri="{FF2B5EF4-FFF2-40B4-BE49-F238E27FC236}">
                <a16:creationId xmlns:a16="http://schemas.microsoft.com/office/drawing/2014/main" id="{BE1859B4-954F-3E49-9289-41FBF33F7004}"/>
              </a:ext>
            </a:extLst>
          </p:cNvPr>
          <p:cNvSpPr/>
          <p:nvPr userDrawn="1"/>
        </p:nvSpPr>
        <p:spPr>
          <a:xfrm>
            <a:off x="6789738" y="4183063"/>
            <a:ext cx="5402262" cy="2674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A4301CDE-3AAC-FF42-A578-B8202EF6C2C3}"/>
              </a:ext>
            </a:extLst>
          </p:cNvPr>
          <p:cNvSpPr>
            <a:spLocks noGrp="1"/>
          </p:cNvSpPr>
          <p:nvPr>
            <p:ph type="body" sz="quarter" idx="13"/>
          </p:nvPr>
        </p:nvSpPr>
        <p:spPr>
          <a:xfrm>
            <a:off x="1263505" y="2090738"/>
            <a:ext cx="4564061" cy="431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a:extLst>
              <a:ext uri="{FF2B5EF4-FFF2-40B4-BE49-F238E27FC236}">
                <a16:creationId xmlns:a16="http://schemas.microsoft.com/office/drawing/2014/main" id="{0A625C77-3A97-9F40-850D-B5AD2ED4E84C}"/>
              </a:ext>
            </a:extLst>
          </p:cNvPr>
          <p:cNvSpPr>
            <a:spLocks noGrp="1"/>
          </p:cNvSpPr>
          <p:nvPr>
            <p:ph type="body" sz="quarter" idx="14"/>
          </p:nvPr>
        </p:nvSpPr>
        <p:spPr>
          <a:xfrm>
            <a:off x="7018338" y="4343400"/>
            <a:ext cx="5173662" cy="914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3365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CB60CFE-B23B-F207-EE2C-25BD8CD87B37}"/>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6" name="Diagonal Stripe 5">
            <a:extLst>
              <a:ext uri="{FF2B5EF4-FFF2-40B4-BE49-F238E27FC236}">
                <a16:creationId xmlns:a16="http://schemas.microsoft.com/office/drawing/2014/main" id="{51B94201-8175-47D3-EA4A-755B8C3FF83C}"/>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7" name="Picture 6" descr="CADRE Logo">
            <a:extLst>
              <a:ext uri="{FF2B5EF4-FFF2-40B4-BE49-F238E27FC236}">
                <a16:creationId xmlns:a16="http://schemas.microsoft.com/office/drawing/2014/main" id="{D8F0B297-8B9B-8F81-F13D-050C4CEFF4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pic>
        <p:nvPicPr>
          <p:cNvPr id="2" name="Picture 1" descr="CADRE Symposium Logo. Mapping the Future; Rediscovering our Purpose Together. Portland Oregon. October 21-23, 2025.">
            <a:extLst>
              <a:ext uri="{FF2B5EF4-FFF2-40B4-BE49-F238E27FC236}">
                <a16:creationId xmlns:a16="http://schemas.microsoft.com/office/drawing/2014/main" id="{7156B158-80B2-E81B-F684-229591B6627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4A93845-1AF1-4A4C-122F-41E8E0E6E46B}"/>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5AC1470-2BFE-FE74-D7FB-4E93759A5393}"/>
              </a:ext>
            </a:extLst>
          </p:cNvPr>
          <p:cNvSpPr txBox="1">
            <a:spLocks/>
          </p:cNvSpPr>
          <p:nvPr userDrawn="1"/>
        </p:nvSpPr>
        <p:spPr>
          <a:xfrm>
            <a:off x="11715748" y="6491642"/>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Tree>
    <p:extLst>
      <p:ext uri="{BB962C8B-B14F-4D97-AF65-F5344CB8AC3E}">
        <p14:creationId xmlns:p14="http://schemas.microsoft.com/office/powerpoint/2010/main" val="181754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481288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D3578-3FC1-8941-9F33-9E776B27E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7A33A-1EBE-0846-A878-66D19B0A4B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4C3DD2-5E3C-D54F-96AF-F21EFDCEB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807184-D455-EB4F-B6A9-D86C1FB5A99B}"/>
              </a:ext>
            </a:extLst>
          </p:cNvPr>
          <p:cNvSpPr>
            <a:spLocks noGrp="1"/>
          </p:cNvSpPr>
          <p:nvPr>
            <p:ph type="sldNum" sz="quarter" idx="12"/>
          </p:nvPr>
        </p:nvSpPr>
        <p:spPr/>
        <p:txBody>
          <a:bodyPr/>
          <a:lstStyle/>
          <a:p>
            <a:fld id="{71874C02-C13D-E847-B008-47496F34894C}" type="slidenum">
              <a:rPr lang="en-US" smtClean="0"/>
              <a:t>‹#›</a:t>
            </a:fld>
            <a:endParaRPr lang="en-US"/>
          </a:p>
        </p:txBody>
      </p:sp>
    </p:spTree>
    <p:extLst>
      <p:ext uri="{BB962C8B-B14F-4D97-AF65-F5344CB8AC3E}">
        <p14:creationId xmlns:p14="http://schemas.microsoft.com/office/powerpoint/2010/main" val="809067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4A73E-8078-5C48-B922-9754100204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B2BFDB-082D-6148-B13A-A071F79201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4F14F1-4C53-C342-8142-0904B05ED7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282571AA-B745-4C4A-B9EC-59073D7FC00D}"/>
              </a:ext>
            </a:extLst>
          </p:cNvPr>
          <p:cNvSpPr>
            <a:spLocks noGrp="1"/>
          </p:cNvSpPr>
          <p:nvPr>
            <p:ph type="sldNum" sz="quarter" idx="12"/>
          </p:nvPr>
        </p:nvSpPr>
        <p:spPr/>
        <p:txBody>
          <a:bodyPr/>
          <a:lstStyle/>
          <a:p>
            <a:fld id="{71874C02-C13D-E847-B008-47496F34894C}" type="slidenum">
              <a:rPr lang="en-US" smtClean="0"/>
              <a:t>‹#›</a:t>
            </a:fld>
            <a:endParaRPr lang="en-US"/>
          </a:p>
        </p:txBody>
      </p:sp>
    </p:spTree>
    <p:extLst>
      <p:ext uri="{BB962C8B-B14F-4D97-AF65-F5344CB8AC3E}">
        <p14:creationId xmlns:p14="http://schemas.microsoft.com/office/powerpoint/2010/main" val="471285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11" name="矩形 5" descr="e7d195523061f1c0c30ee18c1b05f65d12b38e2533cb2ccdAE0CC34CB5CBEBFAEC353FED4DECE97C3E379FD1D933F5E4DC18EF8EA6B7A1130D5F6DE9DD2BE4B0A8C9126ACE5083D1F5A9E323B29CCFC7542FC4EA251C9C37F18C8AB8D1422ABB79EA6853F5236FC82EA5873BF3FF34D93BA57BAD73630816F6CCCECDA609D1856C549D812E85E777">
            <a:extLst>
              <a:ext uri="{FF2B5EF4-FFF2-40B4-BE49-F238E27FC236}">
                <a16:creationId xmlns:a16="http://schemas.microsoft.com/office/drawing/2014/main" id="{6EA7D4E2-3A98-5A4A-963E-198ABD3DE859}"/>
              </a:ext>
            </a:extLst>
          </p:cNvPr>
          <p:cNvSpPr/>
          <p:nvPr userDrawn="1"/>
        </p:nvSpPr>
        <p:spPr>
          <a:xfrm>
            <a:off x="2153784" y="4513943"/>
            <a:ext cx="3942216" cy="990087"/>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7" descr="e7d195523061f1c0c30ee18c1b05f65d12b38e2533cb2ccdAE0CC34CB5CBEBFAEC353FED4DECE97C3E379FD1D933F5E4DC18EF8EA6B7A1130D5F6DE9DD2BE4B0A8C9126ACE5083D1F5A9E323B29CCFC7542FC4EA251C9C37F18C8AB8D1422ABB79EA6853F5236FC82EA5873BF3FF34D93BA57BAD73630816F6CCCECDA609D1856C549D812E85E777">
            <a:extLst>
              <a:ext uri="{FF2B5EF4-FFF2-40B4-BE49-F238E27FC236}">
                <a16:creationId xmlns:a16="http://schemas.microsoft.com/office/drawing/2014/main" id="{ACC58F3A-4F23-D74E-9785-954F147BB00C}"/>
              </a:ext>
            </a:extLst>
          </p:cNvPr>
          <p:cNvSpPr/>
          <p:nvPr userDrawn="1"/>
        </p:nvSpPr>
        <p:spPr>
          <a:xfrm>
            <a:off x="11352213" y="0"/>
            <a:ext cx="839787" cy="174171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a:extLst>
              <a:ext uri="{FF2B5EF4-FFF2-40B4-BE49-F238E27FC236}">
                <a16:creationId xmlns:a16="http://schemas.microsoft.com/office/drawing/2014/main" id="{D658AFAB-CED2-D44A-8DCF-F724A8D10400}"/>
              </a:ext>
            </a:extLst>
          </p:cNvPr>
          <p:cNvSpPr>
            <a:spLocks noGrp="1"/>
          </p:cNvSpPr>
          <p:nvPr>
            <p:ph type="ctrTitle"/>
          </p:nvPr>
        </p:nvSpPr>
        <p:spPr>
          <a:xfrm>
            <a:off x="5911850" y="668843"/>
            <a:ext cx="5734345" cy="1436404"/>
          </a:xfrm>
        </p:spPr>
        <p:txBody>
          <a:bodyPr anchor="b">
            <a:normAutofit/>
          </a:bodyPr>
          <a:lstStyle>
            <a:lvl1pPr algn="ctr">
              <a:defRPr sz="4000"/>
            </a:lvl1pPr>
          </a:lstStyle>
          <a:p>
            <a:r>
              <a:rPr lang="en-US"/>
              <a:t>Click to edit Master title style</a:t>
            </a:r>
          </a:p>
        </p:txBody>
      </p:sp>
      <p:sp>
        <p:nvSpPr>
          <p:cNvPr id="6" name="Slide Number Placeholder 5">
            <a:extLst>
              <a:ext uri="{FF2B5EF4-FFF2-40B4-BE49-F238E27FC236}">
                <a16:creationId xmlns:a16="http://schemas.microsoft.com/office/drawing/2014/main" id="{F01F779C-04D7-F14E-9D0C-5F1A30512AB7}"/>
              </a:ext>
            </a:extLst>
          </p:cNvPr>
          <p:cNvSpPr>
            <a:spLocks noGrp="1"/>
          </p:cNvSpPr>
          <p:nvPr>
            <p:ph type="sldNum" sz="quarter" idx="12"/>
          </p:nvPr>
        </p:nvSpPr>
        <p:spPr/>
        <p:txBody>
          <a:bodyPr/>
          <a:lstStyle/>
          <a:p>
            <a:fld id="{21371DF3-7DC5-1D47-9FF8-3366024DD2A6}" type="slidenum">
              <a:rPr lang="en-US" smtClean="0"/>
              <a:t>‹#›</a:t>
            </a:fld>
            <a:endParaRPr lang="en-US"/>
          </a:p>
        </p:txBody>
      </p:sp>
      <p:sp>
        <p:nvSpPr>
          <p:cNvPr id="7" name="Picture Placeholder 8">
            <a:extLst>
              <a:ext uri="{FF2B5EF4-FFF2-40B4-BE49-F238E27FC236}">
                <a16:creationId xmlns:a16="http://schemas.microsoft.com/office/drawing/2014/main" id="{710C3AC4-8015-5846-99DF-0154C31E6521}"/>
              </a:ext>
            </a:extLst>
          </p:cNvPr>
          <p:cNvSpPr>
            <a:spLocks noGrp="1"/>
          </p:cNvSpPr>
          <p:nvPr>
            <p:ph type="pic" sz="quarter" idx="11"/>
          </p:nvPr>
        </p:nvSpPr>
        <p:spPr>
          <a:xfrm>
            <a:off x="0" y="1552575"/>
            <a:ext cx="2663825" cy="5305425"/>
          </a:xfrm>
        </p:spPr>
        <p:txBody>
          <a:bodyPr/>
          <a:lstStyle/>
          <a:p>
            <a:endParaRPr lang="en-US"/>
          </a:p>
        </p:txBody>
      </p:sp>
      <p:sp>
        <p:nvSpPr>
          <p:cNvPr id="8" name="Picture Placeholder 10">
            <a:extLst>
              <a:ext uri="{FF2B5EF4-FFF2-40B4-BE49-F238E27FC236}">
                <a16:creationId xmlns:a16="http://schemas.microsoft.com/office/drawing/2014/main" id="{E4DB4F2D-5CA2-9742-B8FF-52E4F201DF38}"/>
              </a:ext>
            </a:extLst>
          </p:cNvPr>
          <p:cNvSpPr>
            <a:spLocks noGrp="1"/>
          </p:cNvSpPr>
          <p:nvPr>
            <p:ph type="pic" sz="quarter" idx="13"/>
          </p:nvPr>
        </p:nvSpPr>
        <p:spPr>
          <a:xfrm>
            <a:off x="2887663" y="0"/>
            <a:ext cx="2800350" cy="5305425"/>
          </a:xfrm>
        </p:spPr>
        <p:txBody>
          <a:bodyPr/>
          <a:lstStyle/>
          <a:p>
            <a:endParaRPr lang="en-US"/>
          </a:p>
        </p:txBody>
      </p:sp>
      <p:sp>
        <p:nvSpPr>
          <p:cNvPr id="10" name="Text Placeholder 9">
            <a:extLst>
              <a:ext uri="{FF2B5EF4-FFF2-40B4-BE49-F238E27FC236}">
                <a16:creationId xmlns:a16="http://schemas.microsoft.com/office/drawing/2014/main" id="{80C22ED7-C8E1-B343-9C9E-7EB8226434FF}"/>
              </a:ext>
            </a:extLst>
          </p:cNvPr>
          <p:cNvSpPr>
            <a:spLocks noGrp="1"/>
          </p:cNvSpPr>
          <p:nvPr>
            <p:ph type="body" sz="quarter" idx="14"/>
          </p:nvPr>
        </p:nvSpPr>
        <p:spPr>
          <a:xfrm>
            <a:off x="6096000" y="2424223"/>
            <a:ext cx="5549900" cy="34241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6082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2EB9-7164-544B-924F-95E25D050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1C7CE6-7F76-B94E-A715-5542275700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E80EE57-2A85-4245-989B-C64FE341C42E}"/>
              </a:ext>
            </a:extLst>
          </p:cNvPr>
          <p:cNvSpPr>
            <a:spLocks noGrp="1"/>
          </p:cNvSpPr>
          <p:nvPr>
            <p:ph type="sldNum" sz="quarter" idx="12"/>
          </p:nvPr>
        </p:nvSpPr>
        <p:spPr/>
        <p:txBody>
          <a:bodyPr/>
          <a:lstStyle/>
          <a:p>
            <a:fld id="{21371DF3-7DC5-1D47-9FF8-3366024DD2A6}" type="slidenum">
              <a:rPr lang="en-US" smtClean="0"/>
              <a:t>‹#›</a:t>
            </a:fld>
            <a:endParaRPr lang="en-US"/>
          </a:p>
        </p:txBody>
      </p:sp>
    </p:spTree>
    <p:extLst>
      <p:ext uri="{BB962C8B-B14F-4D97-AF65-F5344CB8AC3E}">
        <p14:creationId xmlns:p14="http://schemas.microsoft.com/office/powerpoint/2010/main" val="630079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main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C2A57-1950-944D-8E01-7DC80A47206B}"/>
              </a:ext>
            </a:extLst>
          </p:cNvPr>
          <p:cNvSpPr>
            <a:spLocks noGrp="1"/>
          </p:cNvSpPr>
          <p:nvPr>
            <p:ph type="title"/>
          </p:nvPr>
        </p:nvSpPr>
        <p:spPr>
          <a:xfrm>
            <a:off x="120148" y="2785729"/>
            <a:ext cx="3948932" cy="2232837"/>
          </a:xfrm>
        </p:spPr>
        <p:txBody>
          <a:bodyPr anchor="b">
            <a:normAutofit/>
          </a:bodyPr>
          <a:lstStyle>
            <a:lvl1pPr>
              <a:defRPr sz="4000"/>
            </a:lvl1pPr>
          </a:lstStyle>
          <a:p>
            <a:r>
              <a:rPr lang="en-US"/>
              <a:t>Click to edit Master title style</a:t>
            </a:r>
          </a:p>
        </p:txBody>
      </p:sp>
      <p:sp>
        <p:nvSpPr>
          <p:cNvPr id="6" name="Slide Number Placeholder 5">
            <a:extLst>
              <a:ext uri="{FF2B5EF4-FFF2-40B4-BE49-F238E27FC236}">
                <a16:creationId xmlns:a16="http://schemas.microsoft.com/office/drawing/2014/main" id="{9401DD7F-74F4-A142-9CC2-3B59788A5A2D}"/>
              </a:ext>
            </a:extLst>
          </p:cNvPr>
          <p:cNvSpPr>
            <a:spLocks noGrp="1"/>
          </p:cNvSpPr>
          <p:nvPr>
            <p:ph type="sldNum" sz="quarter" idx="12"/>
          </p:nvPr>
        </p:nvSpPr>
        <p:spPr/>
        <p:txBody>
          <a:bodyPr/>
          <a:lstStyle/>
          <a:p>
            <a:fld id="{21371DF3-7DC5-1D47-9FF8-3366024DD2A6}" type="slidenum">
              <a:rPr lang="en-US" smtClean="0"/>
              <a:t>‹#›</a:t>
            </a:fld>
            <a:endParaRPr lang="en-US"/>
          </a:p>
        </p:txBody>
      </p:sp>
      <p:sp>
        <p:nvSpPr>
          <p:cNvPr id="7" name="Picture Placeholder 4">
            <a:extLst>
              <a:ext uri="{FF2B5EF4-FFF2-40B4-BE49-F238E27FC236}">
                <a16:creationId xmlns:a16="http://schemas.microsoft.com/office/drawing/2014/main" id="{55D4D96C-9D2A-E34E-B7D1-E741EC616765}"/>
              </a:ext>
            </a:extLst>
          </p:cNvPr>
          <p:cNvSpPr>
            <a:spLocks noGrp="1"/>
          </p:cNvSpPr>
          <p:nvPr>
            <p:ph type="pic" sz="quarter" idx="11"/>
          </p:nvPr>
        </p:nvSpPr>
        <p:spPr>
          <a:xfrm>
            <a:off x="0" y="0"/>
            <a:ext cx="4069080" cy="2469197"/>
          </a:xfrm>
        </p:spPr>
        <p:txBody>
          <a:bodyPr/>
          <a:lstStyle/>
          <a:p>
            <a:endParaRPr lang="en-US"/>
          </a:p>
        </p:txBody>
      </p:sp>
      <p:sp>
        <p:nvSpPr>
          <p:cNvPr id="9" name="Rectangle 8">
            <a:extLst>
              <a:ext uri="{FF2B5EF4-FFF2-40B4-BE49-F238E27FC236}">
                <a16:creationId xmlns:a16="http://schemas.microsoft.com/office/drawing/2014/main" id="{65C8CA85-F85A-4C4F-9679-883626CCEB16}"/>
              </a:ext>
            </a:extLst>
          </p:cNvPr>
          <p:cNvSpPr/>
          <p:nvPr userDrawn="1"/>
        </p:nvSpPr>
        <p:spPr>
          <a:xfrm>
            <a:off x="4331970" y="0"/>
            <a:ext cx="2560320" cy="1897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8FA22D-9618-AE41-B264-55A8C58386CE}"/>
              </a:ext>
            </a:extLst>
          </p:cNvPr>
          <p:cNvSpPr/>
          <p:nvPr userDrawn="1"/>
        </p:nvSpPr>
        <p:spPr>
          <a:xfrm>
            <a:off x="6913246" y="0"/>
            <a:ext cx="2560320" cy="18973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D49A5D-8BAB-4B41-A8BB-976D3BA0581A}"/>
              </a:ext>
            </a:extLst>
          </p:cNvPr>
          <p:cNvSpPr/>
          <p:nvPr userDrawn="1"/>
        </p:nvSpPr>
        <p:spPr>
          <a:xfrm>
            <a:off x="9494522" y="0"/>
            <a:ext cx="2468880" cy="1897380"/>
          </a:xfrm>
          <a:prstGeom prst="rect">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362A202B-49A0-DA4B-B8E2-6081A805C575}"/>
              </a:ext>
            </a:extLst>
          </p:cNvPr>
          <p:cNvSpPr>
            <a:spLocks noGrp="1"/>
          </p:cNvSpPr>
          <p:nvPr>
            <p:ph type="body" sz="quarter" idx="13"/>
          </p:nvPr>
        </p:nvSpPr>
        <p:spPr>
          <a:xfrm>
            <a:off x="4572000" y="2468563"/>
            <a:ext cx="73914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D20BAD1C-8245-6948-B738-0D6C4B94D09E}"/>
              </a:ext>
            </a:extLst>
          </p:cNvPr>
          <p:cNvSpPr>
            <a:spLocks noGrp="1"/>
          </p:cNvSpPr>
          <p:nvPr>
            <p:ph type="body" sz="quarter" idx="14"/>
          </p:nvPr>
        </p:nvSpPr>
        <p:spPr>
          <a:xfrm>
            <a:off x="4331971" y="342900"/>
            <a:ext cx="2560320" cy="1006475"/>
          </a:xfrm>
          <a:ln>
            <a:noFill/>
          </a:ln>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11">
            <a:extLst>
              <a:ext uri="{FF2B5EF4-FFF2-40B4-BE49-F238E27FC236}">
                <a16:creationId xmlns:a16="http://schemas.microsoft.com/office/drawing/2014/main" id="{3ADEA46F-AEC5-B141-B5F9-3C38E954237F}"/>
              </a:ext>
            </a:extLst>
          </p:cNvPr>
          <p:cNvSpPr>
            <a:spLocks noGrp="1"/>
          </p:cNvSpPr>
          <p:nvPr>
            <p:ph type="body" sz="quarter" idx="15"/>
          </p:nvPr>
        </p:nvSpPr>
        <p:spPr>
          <a:xfrm>
            <a:off x="6913246" y="342900"/>
            <a:ext cx="2560320" cy="1006475"/>
          </a:xfrm>
          <a:ln>
            <a:noFill/>
          </a:ln>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Text Placeholder 11">
            <a:extLst>
              <a:ext uri="{FF2B5EF4-FFF2-40B4-BE49-F238E27FC236}">
                <a16:creationId xmlns:a16="http://schemas.microsoft.com/office/drawing/2014/main" id="{A2C8556E-E8ED-EC4D-965B-0AF49A36AE5F}"/>
              </a:ext>
            </a:extLst>
          </p:cNvPr>
          <p:cNvSpPr>
            <a:spLocks noGrp="1"/>
          </p:cNvSpPr>
          <p:nvPr>
            <p:ph type="body" sz="quarter" idx="16"/>
          </p:nvPr>
        </p:nvSpPr>
        <p:spPr>
          <a:xfrm>
            <a:off x="9403080" y="342900"/>
            <a:ext cx="2560320" cy="1006475"/>
          </a:xfrm>
          <a:ln>
            <a:noFill/>
          </a:ln>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05944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AF21-A489-A140-B143-A04F967F5C63}"/>
              </a:ext>
            </a:extLst>
          </p:cNvPr>
          <p:cNvSpPr>
            <a:spLocks noGrp="1"/>
          </p:cNvSpPr>
          <p:nvPr>
            <p:ph type="title"/>
          </p:nvPr>
        </p:nvSpPr>
        <p:spPr>
          <a:xfrm>
            <a:off x="193040" y="365125"/>
            <a:ext cx="3335908"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60E6654-70BE-084D-A415-1E7FEE389559}"/>
              </a:ext>
            </a:extLst>
          </p:cNvPr>
          <p:cNvSpPr>
            <a:spLocks noGrp="1"/>
          </p:cNvSpPr>
          <p:nvPr>
            <p:ph sz="half" idx="1"/>
          </p:nvPr>
        </p:nvSpPr>
        <p:spPr>
          <a:xfrm>
            <a:off x="391146" y="2529523"/>
            <a:ext cx="3137802" cy="38194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F9DCB19-17FD-FE47-B1F8-D1EEDC985A7B}"/>
              </a:ext>
            </a:extLst>
          </p:cNvPr>
          <p:cNvSpPr>
            <a:spLocks noGrp="1"/>
          </p:cNvSpPr>
          <p:nvPr>
            <p:ph type="sldNum" sz="quarter" idx="12"/>
          </p:nvPr>
        </p:nvSpPr>
        <p:spPr/>
        <p:txBody>
          <a:bodyPr/>
          <a:lstStyle/>
          <a:p>
            <a:fld id="{21371DF3-7DC5-1D47-9FF8-3366024DD2A6}" type="slidenum">
              <a:rPr lang="en-US" smtClean="0"/>
              <a:t>‹#›</a:t>
            </a:fld>
            <a:endParaRPr lang="en-US"/>
          </a:p>
        </p:txBody>
      </p:sp>
      <p:sp>
        <p:nvSpPr>
          <p:cNvPr id="8" name="矩形 8" descr="e7d195523061f1c093d753f9ae026c02ea2377d8e563bb0a6AD317B17F88BFF3CFA045DFD56CE85E8FE70343E6872691953A13787B687769404B6FACEB7BEB2E9466EABD072654A937E8A0C33F7F4B89E0A4CED30E0FF11CDE004032A7791566245A3DA411E1A7ABDECD090BAB75BBF7BDEADB0020A2A5EC128E5DB3B56BC8BAFEA3CE49A92EB503">
            <a:extLst>
              <a:ext uri="{FF2B5EF4-FFF2-40B4-BE49-F238E27FC236}">
                <a16:creationId xmlns:a16="http://schemas.microsoft.com/office/drawing/2014/main" id="{1F2F5651-53B7-FF45-A729-0A4AC1036E40}"/>
              </a:ext>
            </a:extLst>
          </p:cNvPr>
          <p:cNvSpPr/>
          <p:nvPr userDrawn="1"/>
        </p:nvSpPr>
        <p:spPr>
          <a:xfrm>
            <a:off x="3870961" y="0"/>
            <a:ext cx="4131186" cy="68808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9" name="Content Placeholder 8">
            <a:extLst>
              <a:ext uri="{FF2B5EF4-FFF2-40B4-BE49-F238E27FC236}">
                <a16:creationId xmlns:a16="http://schemas.microsoft.com/office/drawing/2014/main" id="{68A92CEC-7541-0845-99F3-0E3E039AFC50}"/>
              </a:ext>
            </a:extLst>
          </p:cNvPr>
          <p:cNvSpPr>
            <a:spLocks noGrp="1"/>
          </p:cNvSpPr>
          <p:nvPr>
            <p:ph sz="quarter" idx="15"/>
          </p:nvPr>
        </p:nvSpPr>
        <p:spPr>
          <a:xfrm>
            <a:off x="7985125" y="336378"/>
            <a:ext cx="4206875"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8">
            <a:extLst>
              <a:ext uri="{FF2B5EF4-FFF2-40B4-BE49-F238E27FC236}">
                <a16:creationId xmlns:a16="http://schemas.microsoft.com/office/drawing/2014/main" id="{5E024BE3-0935-D54E-A6C7-3243B5318B78}"/>
              </a:ext>
            </a:extLst>
          </p:cNvPr>
          <p:cNvSpPr>
            <a:spLocks noGrp="1"/>
          </p:cNvSpPr>
          <p:nvPr>
            <p:ph sz="quarter" idx="16"/>
          </p:nvPr>
        </p:nvSpPr>
        <p:spPr>
          <a:xfrm>
            <a:off x="7985125" y="3337719"/>
            <a:ext cx="4206875"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矩形 1" descr="e7d195523061f1c093d753f9ae026c02ea2377d8e563bb0a6AD317B17F88BFF3CFA045DFD56CE85E8FE70343E6872691953A13787B687769404B6FACEB7BEB2E9466EABD072654A937E8A0C33F7F4B89E0A4CED30E0FF11CDE004032A7791566245A3DA411E1A7ABDECD090BAB75BBF7BDEADB0020A2A5EC128E5DB3B56BC8BAFEA3CE49A92EB503">
            <a:extLst>
              <a:ext uri="{FF2B5EF4-FFF2-40B4-BE49-F238E27FC236}">
                <a16:creationId xmlns:a16="http://schemas.microsoft.com/office/drawing/2014/main" id="{C3915EE8-B6A0-5D4A-8847-F1BB8890BADA}"/>
              </a:ext>
            </a:extLst>
          </p:cNvPr>
          <p:cNvSpPr/>
          <p:nvPr userDrawn="1"/>
        </p:nvSpPr>
        <p:spPr>
          <a:xfrm>
            <a:off x="-30481" y="0"/>
            <a:ext cx="137161"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4" name="Content Placeholder 3">
            <a:extLst>
              <a:ext uri="{FF2B5EF4-FFF2-40B4-BE49-F238E27FC236}">
                <a16:creationId xmlns:a16="http://schemas.microsoft.com/office/drawing/2014/main" id="{07E36DCD-EB51-5C49-8F7B-B4E1A469A648}"/>
              </a:ext>
            </a:extLst>
          </p:cNvPr>
          <p:cNvSpPr>
            <a:spLocks noGrp="1"/>
          </p:cNvSpPr>
          <p:nvPr>
            <p:ph sz="half" idx="2"/>
          </p:nvPr>
        </p:nvSpPr>
        <p:spPr>
          <a:xfrm>
            <a:off x="4074163" y="482925"/>
            <a:ext cx="3772151" cy="5071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969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7D483-4BBA-9748-B781-B7668F88C9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C5E79-D452-9E43-9188-00A855D128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0A9047-4DEA-7544-A1AB-9C64ABBF45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E75388-206A-5A4D-9AB0-36D37AB02D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BC1204-86B1-604B-9037-B58CA3CD3F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37AB3F-31CF-9F47-AD35-3B90858FCBD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581ED680-203F-164A-B242-47F6FC224F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CE81EB-3636-FC42-9263-209CB33422C1}"/>
              </a:ext>
            </a:extLst>
          </p:cNvPr>
          <p:cNvSpPr>
            <a:spLocks noGrp="1"/>
          </p:cNvSpPr>
          <p:nvPr>
            <p:ph type="sldNum" sz="quarter" idx="12"/>
          </p:nvPr>
        </p:nvSpPr>
        <p:spPr/>
        <p:txBody>
          <a:bodyPr/>
          <a:lstStyle/>
          <a:p>
            <a:fld id="{21371DF3-7DC5-1D47-9FF8-3366024DD2A6}" type="slidenum">
              <a:rPr lang="en-US" smtClean="0"/>
              <a:t>‹#›</a:t>
            </a:fld>
            <a:endParaRPr lang="en-US"/>
          </a:p>
        </p:txBody>
      </p:sp>
    </p:spTree>
    <p:extLst>
      <p:ext uri="{BB962C8B-B14F-4D97-AF65-F5344CB8AC3E}">
        <p14:creationId xmlns:p14="http://schemas.microsoft.com/office/powerpoint/2010/main" val="3231274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DF94B-E07D-AA4A-B7CD-1FCF170E974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A3827EDF-C573-E248-9BB5-7DE8B0823E66}"/>
              </a:ext>
            </a:extLst>
          </p:cNvPr>
          <p:cNvSpPr>
            <a:spLocks noGrp="1"/>
          </p:cNvSpPr>
          <p:nvPr>
            <p:ph type="sldNum" sz="quarter" idx="12"/>
          </p:nvPr>
        </p:nvSpPr>
        <p:spPr/>
        <p:txBody>
          <a:bodyPr/>
          <a:lstStyle/>
          <a:p>
            <a:fld id="{21371DF3-7DC5-1D47-9FF8-3366024DD2A6}" type="slidenum">
              <a:rPr lang="en-US" smtClean="0"/>
              <a:t>‹#›</a:t>
            </a:fld>
            <a:endParaRPr lang="en-US"/>
          </a:p>
        </p:txBody>
      </p:sp>
      <p:sp>
        <p:nvSpPr>
          <p:cNvPr id="7" name="Text Placeholder 6">
            <a:extLst>
              <a:ext uri="{FF2B5EF4-FFF2-40B4-BE49-F238E27FC236}">
                <a16:creationId xmlns:a16="http://schemas.microsoft.com/office/drawing/2014/main" id="{A91CF163-35FD-D04B-BC21-7E15FE76DC98}"/>
              </a:ext>
            </a:extLst>
          </p:cNvPr>
          <p:cNvSpPr>
            <a:spLocks noGrp="1"/>
          </p:cNvSpPr>
          <p:nvPr>
            <p:ph type="body" sz="quarter" idx="13"/>
          </p:nvPr>
        </p:nvSpPr>
        <p:spPr>
          <a:xfrm>
            <a:off x="838200" y="2100263"/>
            <a:ext cx="10515600" cy="345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984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A9DB2-B0E9-0D45-9C76-9AF879A8E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CB5C08-2EC2-6941-9F89-02462386E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a:extLst>
              <a:ext uri="{FF2B5EF4-FFF2-40B4-BE49-F238E27FC236}">
                <a16:creationId xmlns:a16="http://schemas.microsoft.com/office/drawing/2014/main" id="{A5958483-5443-C244-AF8F-F43E2C82EA92}"/>
              </a:ext>
            </a:extLst>
          </p:cNvPr>
          <p:cNvSpPr>
            <a:spLocks noGrp="1"/>
          </p:cNvSpPr>
          <p:nvPr>
            <p:ph type="sldNum" sz="quarter" idx="12"/>
          </p:nvPr>
        </p:nvSpPr>
        <p:spPr/>
        <p:txBody>
          <a:bodyPr/>
          <a:lstStyle/>
          <a:p>
            <a:fld id="{21371DF3-7DC5-1D47-9FF8-3366024DD2A6}" type="slidenum">
              <a:rPr lang="en-US" smtClean="0"/>
              <a:t>‹#›</a:t>
            </a:fld>
            <a:endParaRPr lang="en-US"/>
          </a:p>
        </p:txBody>
      </p:sp>
      <p:sp>
        <p:nvSpPr>
          <p:cNvPr id="9" name="Text Placeholder 8">
            <a:extLst>
              <a:ext uri="{FF2B5EF4-FFF2-40B4-BE49-F238E27FC236}">
                <a16:creationId xmlns:a16="http://schemas.microsoft.com/office/drawing/2014/main" id="{2DED86CE-A4CF-3C46-A618-B860C651E677}"/>
              </a:ext>
            </a:extLst>
          </p:cNvPr>
          <p:cNvSpPr>
            <a:spLocks noGrp="1"/>
          </p:cNvSpPr>
          <p:nvPr>
            <p:ph type="body" sz="quarter" idx="13"/>
          </p:nvPr>
        </p:nvSpPr>
        <p:spPr>
          <a:xfrm>
            <a:off x="839788" y="2057400"/>
            <a:ext cx="3932237" cy="380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7356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icture with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568E-41A8-3F42-9B57-02483688D311}"/>
              </a:ext>
            </a:extLst>
          </p:cNvPr>
          <p:cNvSpPr>
            <a:spLocks noGrp="1"/>
          </p:cNvSpPr>
          <p:nvPr>
            <p:ph type="ctrTitle"/>
          </p:nvPr>
        </p:nvSpPr>
        <p:spPr>
          <a:xfrm>
            <a:off x="4739369" y="706437"/>
            <a:ext cx="6430734" cy="1338263"/>
          </a:xfrm>
        </p:spPr>
        <p:txBody>
          <a:bodyPr anchor="b">
            <a:normAutofit/>
          </a:bodyPr>
          <a:lstStyle>
            <a:lvl1pPr algn="ctr">
              <a:defRPr sz="4000"/>
            </a:lvl1pPr>
          </a:lstStyle>
          <a:p>
            <a:r>
              <a:rPr lang="en-US"/>
              <a:t>Click to edit Master title style</a:t>
            </a:r>
          </a:p>
        </p:txBody>
      </p:sp>
      <p:sp>
        <p:nvSpPr>
          <p:cNvPr id="7" name="矩形 3" descr="e7d195523061f1c0c30ee18c1b05f65d12b38e2533cb2ccdAE0CC34CB5CBEBFAEC353FED4DECE97C3E379FD1D933F5E4DC18EF8EA6B7A1130D5F6DE9DD2BE4B0A8C9126ACE5083D1F5A9E323B29CCFC7542FC4EA251C9C37F18C8AB8D1422ABB79EA6853F5236FC82EA5873BF3FF34D93BA57BAD73630816F6CCCECDA609D1856C549D812E85E777">
            <a:extLst>
              <a:ext uri="{FF2B5EF4-FFF2-40B4-BE49-F238E27FC236}">
                <a16:creationId xmlns:a16="http://schemas.microsoft.com/office/drawing/2014/main" id="{A20679D3-61CA-C447-9861-F3792C6A1B81}"/>
              </a:ext>
            </a:extLst>
          </p:cNvPr>
          <p:cNvSpPr/>
          <p:nvPr userDrawn="1"/>
        </p:nvSpPr>
        <p:spPr>
          <a:xfrm>
            <a:off x="0" y="3429000"/>
            <a:ext cx="3077029" cy="3429000"/>
          </a:xfrm>
          <a:prstGeom prst="rect">
            <a:avLst/>
          </a:prstGeom>
          <a:solidFill>
            <a:srgbClr val="241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5" descr="e7d195523061f1c0c30ee18c1b05f65d12b38e2533cb2ccdAE0CC34CB5CBEBFAEC353FED4DECE97C3E379FD1D933F5E4DC18EF8EA6B7A1130D5F6DE9DD2BE4B0A8C9126ACE5083D1F5A9E323B29CCFC7542FC4EA251C9C37F18C8AB8D1422ABB79EA6853F5236FC82EA5873BF3FF34D93BA57BAD73630816F6CCCECDA609D1856C549D812E85E777">
            <a:extLst>
              <a:ext uri="{FF2B5EF4-FFF2-40B4-BE49-F238E27FC236}">
                <a16:creationId xmlns:a16="http://schemas.microsoft.com/office/drawing/2014/main" id="{31A06C39-F104-3F4E-AADE-4CF806621023}"/>
              </a:ext>
            </a:extLst>
          </p:cNvPr>
          <p:cNvSpPr/>
          <p:nvPr userDrawn="1"/>
        </p:nvSpPr>
        <p:spPr>
          <a:xfrm>
            <a:off x="2241552" y="1616332"/>
            <a:ext cx="1995714" cy="1812668"/>
          </a:xfrm>
          <a:prstGeom prst="rect">
            <a:avLst/>
          </a:prstGeom>
          <a:solidFill>
            <a:srgbClr val="24135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9" name="Picture Placeholder 4">
            <a:extLst>
              <a:ext uri="{FF2B5EF4-FFF2-40B4-BE49-F238E27FC236}">
                <a16:creationId xmlns:a16="http://schemas.microsoft.com/office/drawing/2014/main" id="{F80F1D64-08A6-F944-A45A-FFEDE45FE5CF}"/>
              </a:ext>
            </a:extLst>
          </p:cNvPr>
          <p:cNvSpPr>
            <a:spLocks noGrp="1"/>
          </p:cNvSpPr>
          <p:nvPr>
            <p:ph type="pic" sz="quarter" idx="11"/>
          </p:nvPr>
        </p:nvSpPr>
        <p:spPr>
          <a:xfrm>
            <a:off x="854075" y="2171700"/>
            <a:ext cx="3077029" cy="3711574"/>
          </a:xfrm>
        </p:spPr>
        <p:txBody>
          <a:bodyPr/>
          <a:lstStyle/>
          <a:p>
            <a:endParaRPr lang="en-US"/>
          </a:p>
        </p:txBody>
      </p:sp>
      <p:sp>
        <p:nvSpPr>
          <p:cNvPr id="10" name="Text Placeholder 9">
            <a:extLst>
              <a:ext uri="{FF2B5EF4-FFF2-40B4-BE49-F238E27FC236}">
                <a16:creationId xmlns:a16="http://schemas.microsoft.com/office/drawing/2014/main" id="{8CD37347-6E2E-CD47-BDEB-284A32C2470C}"/>
              </a:ext>
            </a:extLst>
          </p:cNvPr>
          <p:cNvSpPr>
            <a:spLocks noGrp="1"/>
          </p:cNvSpPr>
          <p:nvPr>
            <p:ph type="body" sz="quarter" idx="13"/>
          </p:nvPr>
        </p:nvSpPr>
        <p:spPr>
          <a:xfrm>
            <a:off x="4798787" y="2540000"/>
            <a:ext cx="6329137" cy="431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CADRE Symposium Logo. Mapping the Future; Rediscovering our Purpose Together. Portland Oregon. October 21-23, 2025.">
            <a:extLst>
              <a:ext uri="{FF2B5EF4-FFF2-40B4-BE49-F238E27FC236}">
                <a16:creationId xmlns:a16="http://schemas.microsoft.com/office/drawing/2014/main" id="{658B9AB5-2E4A-B8A6-BAD9-047AE10C5BB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D7393C0-A488-8E3B-B9B8-C4ECA2B881CF}"/>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8D3657EC-64FF-B180-CE41-1FF4891854E6}"/>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1" name="Diagonal Stripe 10">
            <a:extLst>
              <a:ext uri="{FF2B5EF4-FFF2-40B4-BE49-F238E27FC236}">
                <a16:creationId xmlns:a16="http://schemas.microsoft.com/office/drawing/2014/main" id="{88B70EDE-BB37-09D0-6D15-12F034BB9F66}"/>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2" name="Picture 11" descr="CADRE Logo">
            <a:extLst>
              <a:ext uri="{FF2B5EF4-FFF2-40B4-BE49-F238E27FC236}">
                <a16:creationId xmlns:a16="http://schemas.microsoft.com/office/drawing/2014/main" id="{AF55A704-30D4-F6A0-7E75-210158A7FD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1986467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978317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icture with gre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568E-41A8-3F42-9B57-02483688D311}"/>
              </a:ext>
            </a:extLst>
          </p:cNvPr>
          <p:cNvSpPr>
            <a:spLocks noGrp="1"/>
          </p:cNvSpPr>
          <p:nvPr>
            <p:ph type="ctrTitle"/>
          </p:nvPr>
        </p:nvSpPr>
        <p:spPr>
          <a:xfrm>
            <a:off x="4739369" y="706437"/>
            <a:ext cx="6430734" cy="1338263"/>
          </a:xfrm>
        </p:spPr>
        <p:txBody>
          <a:bodyPr anchor="b">
            <a:normAutofit/>
          </a:bodyPr>
          <a:lstStyle>
            <a:lvl1pPr algn="ctr">
              <a:defRPr sz="4000"/>
            </a:lvl1pPr>
          </a:lstStyle>
          <a:p>
            <a:r>
              <a:rPr lang="en-US"/>
              <a:t>Click to edit Master title style</a:t>
            </a:r>
          </a:p>
        </p:txBody>
      </p:sp>
      <p:sp>
        <p:nvSpPr>
          <p:cNvPr id="7" name="矩形 3" descr="e7d195523061f1c0c30ee18c1b05f65d12b38e2533cb2ccdAE0CC34CB5CBEBFAEC353FED4DECE97C3E379FD1D933F5E4DC18EF8EA6B7A1130D5F6DE9DD2BE4B0A8C9126ACE5083D1F5A9E323B29CCFC7542FC4EA251C9C37F18C8AB8D1422ABB79EA6853F5236FC82EA5873BF3FF34D93BA57BAD73630816F6CCCECDA609D1856C549D812E85E777">
            <a:extLst>
              <a:ext uri="{FF2B5EF4-FFF2-40B4-BE49-F238E27FC236}">
                <a16:creationId xmlns:a16="http://schemas.microsoft.com/office/drawing/2014/main" id="{A20679D3-61CA-C447-9861-F3792C6A1B81}"/>
              </a:ext>
            </a:extLst>
          </p:cNvPr>
          <p:cNvSpPr/>
          <p:nvPr userDrawn="1"/>
        </p:nvSpPr>
        <p:spPr>
          <a:xfrm>
            <a:off x="0" y="3429000"/>
            <a:ext cx="3077029" cy="3429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5" descr="e7d195523061f1c0c30ee18c1b05f65d12b38e2533cb2ccdAE0CC34CB5CBEBFAEC353FED4DECE97C3E379FD1D933F5E4DC18EF8EA6B7A1130D5F6DE9DD2BE4B0A8C9126ACE5083D1F5A9E323B29CCFC7542FC4EA251C9C37F18C8AB8D1422ABB79EA6853F5236FC82EA5873BF3FF34D93BA57BAD73630816F6CCCECDA609D1856C549D812E85E777">
            <a:extLst>
              <a:ext uri="{FF2B5EF4-FFF2-40B4-BE49-F238E27FC236}">
                <a16:creationId xmlns:a16="http://schemas.microsoft.com/office/drawing/2014/main" id="{31A06C39-F104-3F4E-AADE-4CF806621023}"/>
              </a:ext>
            </a:extLst>
          </p:cNvPr>
          <p:cNvSpPr/>
          <p:nvPr userDrawn="1"/>
        </p:nvSpPr>
        <p:spPr>
          <a:xfrm>
            <a:off x="2241552" y="1616332"/>
            <a:ext cx="1995714" cy="1812668"/>
          </a:xfrm>
          <a:prstGeom prst="rect">
            <a:avLst/>
          </a:prstGeom>
          <a:solidFill>
            <a:schemeClr val="accent4">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9" name="Picture Placeholder 4">
            <a:extLst>
              <a:ext uri="{FF2B5EF4-FFF2-40B4-BE49-F238E27FC236}">
                <a16:creationId xmlns:a16="http://schemas.microsoft.com/office/drawing/2014/main" id="{F80F1D64-08A6-F944-A45A-FFEDE45FE5CF}"/>
              </a:ext>
            </a:extLst>
          </p:cNvPr>
          <p:cNvSpPr>
            <a:spLocks noGrp="1"/>
          </p:cNvSpPr>
          <p:nvPr>
            <p:ph type="pic" sz="quarter" idx="11"/>
          </p:nvPr>
        </p:nvSpPr>
        <p:spPr>
          <a:xfrm>
            <a:off x="854075" y="2171700"/>
            <a:ext cx="3077029" cy="3711574"/>
          </a:xfrm>
        </p:spPr>
        <p:txBody>
          <a:bodyPr/>
          <a:lstStyle/>
          <a:p>
            <a:endParaRPr lang="en-US"/>
          </a:p>
        </p:txBody>
      </p:sp>
      <p:sp>
        <p:nvSpPr>
          <p:cNvPr id="10" name="Text Placeholder 9">
            <a:extLst>
              <a:ext uri="{FF2B5EF4-FFF2-40B4-BE49-F238E27FC236}">
                <a16:creationId xmlns:a16="http://schemas.microsoft.com/office/drawing/2014/main" id="{8CD37347-6E2E-CD47-BDEB-284A32C2470C}"/>
              </a:ext>
            </a:extLst>
          </p:cNvPr>
          <p:cNvSpPr>
            <a:spLocks noGrp="1"/>
          </p:cNvSpPr>
          <p:nvPr>
            <p:ph type="body" sz="quarter" idx="13"/>
          </p:nvPr>
        </p:nvSpPr>
        <p:spPr>
          <a:xfrm>
            <a:off x="4798787" y="2540000"/>
            <a:ext cx="6329137" cy="431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CADRE Symposium Logo. Mapping the Future; Rediscovering our Purpose Together. Portland Oregon. October 21-23, 2025.">
            <a:extLst>
              <a:ext uri="{FF2B5EF4-FFF2-40B4-BE49-F238E27FC236}">
                <a16:creationId xmlns:a16="http://schemas.microsoft.com/office/drawing/2014/main" id="{9CDBFAD7-2008-4510-1E4A-18704ADA9E3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33B38BC-0FA2-44CC-A367-9FE9BE88E6E1}"/>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3989AE85-3CEC-723B-C71C-36084D194C9A}"/>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1" name="Diagonal Stripe 10">
            <a:extLst>
              <a:ext uri="{FF2B5EF4-FFF2-40B4-BE49-F238E27FC236}">
                <a16:creationId xmlns:a16="http://schemas.microsoft.com/office/drawing/2014/main" id="{31A56026-C937-4155-175B-BC7894BD883D}"/>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2" name="Picture 11" descr="CADRE Logo">
            <a:extLst>
              <a:ext uri="{FF2B5EF4-FFF2-40B4-BE49-F238E27FC236}">
                <a16:creationId xmlns:a16="http://schemas.microsoft.com/office/drawing/2014/main" id="{59D0F289-6926-3649-3D12-ECC126F5D0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3900726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7901DA7-69AC-D94F-8B6B-0FCE2619DB6F}"/>
              </a:ext>
            </a:extLst>
          </p:cNvPr>
          <p:cNvSpPr>
            <a:spLocks noGrp="1"/>
          </p:cNvSpPr>
          <p:nvPr>
            <p:ph type="sldNum" sz="quarter" idx="12"/>
          </p:nvPr>
        </p:nvSpPr>
        <p:spPr>
          <a:xfrm>
            <a:off x="11416146" y="6113977"/>
            <a:ext cx="548640" cy="365125"/>
          </a:xfrm>
          <a:prstGeom prst="rect">
            <a:avLst/>
          </a:prstGeom>
        </p:spPr>
        <p:txBody>
          <a:bodyPr/>
          <a:lstStyle/>
          <a:p>
            <a:fld id="{8F9CA91F-1E73-0E43-9099-2BD45887F1A1}" type="slidenum">
              <a:rPr lang="en-US" smtClean="0"/>
              <a:t>‹#›</a:t>
            </a:fld>
            <a:endParaRPr lang="en-US"/>
          </a:p>
        </p:txBody>
      </p:sp>
      <p:sp>
        <p:nvSpPr>
          <p:cNvPr id="8" name="矩形 2" descr="e7d195523061f1c093d753f9ae026c02ea2377d8e563bb0a6AD317B17F88BFF3CFA045DFD56CE85E8FE70343E6872691953A13787B687769404B6FACEB7BEB2E9466EABD072654A937E8A0C33F7F4B89E0A4CED30E0FF11CDE004032A7791566245A3DA411E1A7ABDECD090BAB75BBF7BDEADB0020A2A5EC128E5DB3B56BC8BAFEA3CE49A92EB503">
            <a:extLst>
              <a:ext uri="{FF2B5EF4-FFF2-40B4-BE49-F238E27FC236}">
                <a16:creationId xmlns:a16="http://schemas.microsoft.com/office/drawing/2014/main" id="{ECDB17EC-955C-2443-8719-77F562801DF0}"/>
              </a:ext>
            </a:extLst>
          </p:cNvPr>
          <p:cNvSpPr/>
          <p:nvPr userDrawn="1"/>
        </p:nvSpPr>
        <p:spPr>
          <a:xfrm>
            <a:off x="5802687" y="1152144"/>
            <a:ext cx="5360614" cy="50514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9" name="Picture Placeholder 4">
            <a:extLst>
              <a:ext uri="{FF2B5EF4-FFF2-40B4-BE49-F238E27FC236}">
                <a16:creationId xmlns:a16="http://schemas.microsoft.com/office/drawing/2014/main" id="{53E65F95-2A50-704D-ACAA-B22826229A73}"/>
              </a:ext>
            </a:extLst>
          </p:cNvPr>
          <p:cNvSpPr>
            <a:spLocks noGrp="1"/>
          </p:cNvSpPr>
          <p:nvPr>
            <p:ph type="pic" sz="quarter" idx="11"/>
          </p:nvPr>
        </p:nvSpPr>
        <p:spPr>
          <a:xfrm>
            <a:off x="921123" y="0"/>
            <a:ext cx="4881563" cy="6858000"/>
          </a:xfrm>
        </p:spPr>
        <p:txBody>
          <a:bodyPr/>
          <a:lstStyle/>
          <a:p>
            <a:endParaRPr lang="en-US"/>
          </a:p>
        </p:txBody>
      </p:sp>
      <p:sp>
        <p:nvSpPr>
          <p:cNvPr id="10" name="矩形 6" descr="e7d195523061f1c093d753f9ae026c02ea2377d8e563bb0a6AD317B17F88BFF3CFA045DFD56CE85E8FE70343E6872691953A13787B687769404B6FACEB7BEB2E9466EABD072654A937E8A0C33F7F4B89E0A4CED30E0FF11CDE004032A7791566245A3DA411E1A7ABDECD090BAB75BBF7BDEADB0020A2A5EC128E5DB3B56BC8BAFEA3CE49A92EB503">
            <a:extLst>
              <a:ext uri="{FF2B5EF4-FFF2-40B4-BE49-F238E27FC236}">
                <a16:creationId xmlns:a16="http://schemas.microsoft.com/office/drawing/2014/main" id="{456CBCF3-66F1-FA4A-BB71-8C8D41621401}"/>
              </a:ext>
            </a:extLst>
          </p:cNvPr>
          <p:cNvSpPr/>
          <p:nvPr userDrawn="1"/>
        </p:nvSpPr>
        <p:spPr>
          <a:xfrm>
            <a:off x="640080" y="1152144"/>
            <a:ext cx="281043" cy="505142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1" name="矩形: 圆角 5" descr="e7d195523061f1c093d753f9ae026c02ea2377d8e563bb0a6AD317B17F88BFF3CFA045DFD56CE85E8FE70343E6872691953A13787B687769404B6FACEB7BEB2E9466EABD072654A937E8A0C33F7F4B89E0A4CED30E0FF11CDE004032A7791566245A3DA411E1A7ABDECD090BAB75BBF7BDEADB0020A2A5EC128E5DB3B56BC8BAFEA3CE49A92EB503">
            <a:extLst>
              <a:ext uri="{FF2B5EF4-FFF2-40B4-BE49-F238E27FC236}">
                <a16:creationId xmlns:a16="http://schemas.microsoft.com/office/drawing/2014/main" id="{16955413-7C4C-F640-A772-D3A96A3412FC}"/>
              </a:ext>
            </a:extLst>
          </p:cNvPr>
          <p:cNvSpPr/>
          <p:nvPr userDrawn="1"/>
        </p:nvSpPr>
        <p:spPr>
          <a:xfrm flipV="1">
            <a:off x="6212445" y="1362729"/>
            <a:ext cx="839979" cy="99059"/>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 name="Content Placeholder 2">
            <a:extLst>
              <a:ext uri="{FF2B5EF4-FFF2-40B4-BE49-F238E27FC236}">
                <a16:creationId xmlns:a16="http://schemas.microsoft.com/office/drawing/2014/main" id="{B679D3B4-1372-A443-ADBD-00C89B7E28F2}"/>
              </a:ext>
            </a:extLst>
          </p:cNvPr>
          <p:cNvSpPr>
            <a:spLocks noGrp="1"/>
          </p:cNvSpPr>
          <p:nvPr>
            <p:ph idx="1"/>
          </p:nvPr>
        </p:nvSpPr>
        <p:spPr>
          <a:xfrm>
            <a:off x="5723466" y="3081867"/>
            <a:ext cx="5360615" cy="3095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7B65891-F3C4-9244-9555-621E5085E2C7}"/>
              </a:ext>
            </a:extLst>
          </p:cNvPr>
          <p:cNvSpPr>
            <a:spLocks noGrp="1"/>
          </p:cNvSpPr>
          <p:nvPr>
            <p:ph type="title"/>
          </p:nvPr>
        </p:nvSpPr>
        <p:spPr>
          <a:xfrm>
            <a:off x="5802686" y="1756304"/>
            <a:ext cx="5630333" cy="1325563"/>
          </a:xfrm>
        </p:spPr>
        <p:txBody>
          <a:bodyPr/>
          <a:lstStyle/>
          <a:p>
            <a:r>
              <a:rPr lang="en-US"/>
              <a:t>Click to edit Master title style</a:t>
            </a:r>
          </a:p>
        </p:txBody>
      </p:sp>
    </p:spTree>
    <p:extLst>
      <p:ext uri="{BB962C8B-B14F-4D97-AF65-F5344CB8AC3E}">
        <p14:creationId xmlns:p14="http://schemas.microsoft.com/office/powerpoint/2010/main" val="360682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694A5-D8B9-4145-B890-86D773A2ECFC}"/>
              </a:ext>
            </a:extLst>
          </p:cNvPr>
          <p:cNvSpPr>
            <a:spLocks noGrp="1"/>
          </p:cNvSpPr>
          <p:nvPr>
            <p:ph type="title"/>
          </p:nvPr>
        </p:nvSpPr>
        <p:spPr>
          <a:xfrm>
            <a:off x="4026872" y="-1272"/>
            <a:ext cx="7046383" cy="897995"/>
          </a:xfrm>
        </p:spPr>
        <p:txBody>
          <a:bodyPr anchor="b">
            <a:normAutofit/>
          </a:bodyPr>
          <a:lstStyle>
            <a:lvl1pPr>
              <a:defRPr sz="4000"/>
            </a:lvl1pPr>
          </a:lstStyle>
          <a:p>
            <a:r>
              <a:rPr lang="en-US"/>
              <a:t>Click to edit Master title style</a:t>
            </a:r>
          </a:p>
        </p:txBody>
      </p:sp>
      <p:sp>
        <p:nvSpPr>
          <p:cNvPr id="6" name="Slide Number Placeholder 5">
            <a:extLst>
              <a:ext uri="{FF2B5EF4-FFF2-40B4-BE49-F238E27FC236}">
                <a16:creationId xmlns:a16="http://schemas.microsoft.com/office/drawing/2014/main" id="{1456B66C-4D0C-C948-89F0-1F3759736505}"/>
              </a:ext>
            </a:extLst>
          </p:cNvPr>
          <p:cNvSpPr>
            <a:spLocks noGrp="1"/>
          </p:cNvSpPr>
          <p:nvPr>
            <p:ph type="sldNum" sz="quarter" idx="12"/>
          </p:nvPr>
        </p:nvSpPr>
        <p:spPr>
          <a:xfrm>
            <a:off x="11416146" y="6113977"/>
            <a:ext cx="548640" cy="365125"/>
          </a:xfrm>
          <a:prstGeom prst="rect">
            <a:avLst/>
          </a:prstGeom>
        </p:spPr>
        <p:txBody>
          <a:bodyPr/>
          <a:lstStyle/>
          <a:p>
            <a:fld id="{8F9CA91F-1E73-0E43-9099-2BD45887F1A1}" type="slidenum">
              <a:rPr lang="en-US" smtClean="0"/>
              <a:t>‹#›</a:t>
            </a:fld>
            <a:endParaRPr lang="en-US"/>
          </a:p>
        </p:txBody>
      </p:sp>
      <p:sp>
        <p:nvSpPr>
          <p:cNvPr id="7" name="Picture Placeholder 4">
            <a:extLst>
              <a:ext uri="{FF2B5EF4-FFF2-40B4-BE49-F238E27FC236}">
                <a16:creationId xmlns:a16="http://schemas.microsoft.com/office/drawing/2014/main" id="{D37F8193-2496-124E-8021-96454B3170A8}"/>
              </a:ext>
            </a:extLst>
          </p:cNvPr>
          <p:cNvSpPr>
            <a:spLocks noGrp="1"/>
          </p:cNvSpPr>
          <p:nvPr>
            <p:ph type="pic" sz="quarter" idx="11"/>
          </p:nvPr>
        </p:nvSpPr>
        <p:spPr>
          <a:xfrm>
            <a:off x="1" y="0"/>
            <a:ext cx="3726180" cy="6858000"/>
          </a:xfrm>
        </p:spPr>
        <p:txBody>
          <a:bodyPr/>
          <a:lstStyle/>
          <a:p>
            <a:endParaRPr lang="en-US"/>
          </a:p>
        </p:txBody>
      </p:sp>
      <p:cxnSp>
        <p:nvCxnSpPr>
          <p:cNvPr id="9" name="Straight Connector 8">
            <a:extLst>
              <a:ext uri="{FF2B5EF4-FFF2-40B4-BE49-F238E27FC236}">
                <a16:creationId xmlns:a16="http://schemas.microsoft.com/office/drawing/2014/main" id="{C11F1BE4-72CA-DB46-B8CB-C0C0EBF91B55}"/>
              </a:ext>
            </a:extLst>
          </p:cNvPr>
          <p:cNvCxnSpPr>
            <a:cxnSpLocks/>
          </p:cNvCxnSpPr>
          <p:nvPr userDrawn="1"/>
        </p:nvCxnSpPr>
        <p:spPr>
          <a:xfrm>
            <a:off x="4621232" y="2449292"/>
            <a:ext cx="636247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6083E75B-45DD-F340-8167-40626E51A3A5}"/>
              </a:ext>
            </a:extLst>
          </p:cNvPr>
          <p:cNvSpPr>
            <a:spLocks noGrp="1"/>
          </p:cNvSpPr>
          <p:nvPr>
            <p:ph type="body" sz="quarter" idx="13"/>
          </p:nvPr>
        </p:nvSpPr>
        <p:spPr>
          <a:xfrm>
            <a:off x="4026872" y="1179033"/>
            <a:ext cx="7270655" cy="1097280"/>
          </a:xfrm>
        </p:spPr>
        <p:txBody>
          <a:bodyPr>
            <a:normAutofit/>
          </a:bodyPr>
          <a:lstStyle>
            <a:lvl1pPr marL="0" indent="0">
              <a:buNone/>
              <a:defRPr sz="2400"/>
            </a:lvl1pPr>
          </a:lstStyle>
          <a:p>
            <a:pPr lvl="0"/>
            <a:r>
              <a:rPr lang="en-US"/>
              <a:t>Click to edit Master text styles</a:t>
            </a:r>
          </a:p>
        </p:txBody>
      </p:sp>
      <p:sp>
        <p:nvSpPr>
          <p:cNvPr id="11" name="Text Placeholder 10">
            <a:extLst>
              <a:ext uri="{FF2B5EF4-FFF2-40B4-BE49-F238E27FC236}">
                <a16:creationId xmlns:a16="http://schemas.microsoft.com/office/drawing/2014/main" id="{3DF460A1-EC15-8048-85F1-711F2BD748E0}"/>
              </a:ext>
            </a:extLst>
          </p:cNvPr>
          <p:cNvSpPr>
            <a:spLocks noGrp="1"/>
          </p:cNvSpPr>
          <p:nvPr>
            <p:ph type="body" sz="quarter" idx="14"/>
          </p:nvPr>
        </p:nvSpPr>
        <p:spPr>
          <a:xfrm>
            <a:off x="4028728" y="2606193"/>
            <a:ext cx="7233695" cy="1097280"/>
          </a:xfrm>
        </p:spPr>
        <p:txBody>
          <a:bodyPr>
            <a:normAutofit/>
          </a:bodyPr>
          <a:lstStyle>
            <a:lvl1pPr marL="0" indent="0">
              <a:buNone/>
              <a:defRPr sz="2400"/>
            </a:lvl1pPr>
          </a:lstStyle>
          <a:p>
            <a:pPr lvl="0"/>
            <a:r>
              <a:rPr lang="en-US"/>
              <a:t>Click to edit Master text styles</a:t>
            </a:r>
          </a:p>
        </p:txBody>
      </p:sp>
      <p:sp>
        <p:nvSpPr>
          <p:cNvPr id="12" name="Text Placeholder 10">
            <a:extLst>
              <a:ext uri="{FF2B5EF4-FFF2-40B4-BE49-F238E27FC236}">
                <a16:creationId xmlns:a16="http://schemas.microsoft.com/office/drawing/2014/main" id="{1AD0F108-50A4-7043-B948-2D22DBA4B3FA}"/>
              </a:ext>
            </a:extLst>
          </p:cNvPr>
          <p:cNvSpPr>
            <a:spLocks noGrp="1"/>
          </p:cNvSpPr>
          <p:nvPr>
            <p:ph type="body" sz="quarter" idx="15"/>
          </p:nvPr>
        </p:nvSpPr>
        <p:spPr>
          <a:xfrm>
            <a:off x="4062858" y="4033353"/>
            <a:ext cx="7233695" cy="1116605"/>
          </a:xfrm>
        </p:spPr>
        <p:txBody>
          <a:bodyPr>
            <a:normAutofit/>
          </a:bodyPr>
          <a:lstStyle>
            <a:lvl1pPr marL="0" indent="0">
              <a:buNone/>
              <a:defRPr sz="2400"/>
            </a:lvl1pPr>
          </a:lstStyle>
          <a:p>
            <a:pPr lvl="0"/>
            <a:r>
              <a:rPr lang="en-US"/>
              <a:t>Click to edit Master text styles</a:t>
            </a:r>
          </a:p>
        </p:txBody>
      </p:sp>
      <p:sp>
        <p:nvSpPr>
          <p:cNvPr id="13" name="Text Placeholder 10">
            <a:extLst>
              <a:ext uri="{FF2B5EF4-FFF2-40B4-BE49-F238E27FC236}">
                <a16:creationId xmlns:a16="http://schemas.microsoft.com/office/drawing/2014/main" id="{1016EEBD-EE8B-C440-A1B3-966187C7E4E0}"/>
              </a:ext>
            </a:extLst>
          </p:cNvPr>
          <p:cNvSpPr>
            <a:spLocks noGrp="1"/>
          </p:cNvSpPr>
          <p:nvPr>
            <p:ph type="body" sz="quarter" idx="16"/>
          </p:nvPr>
        </p:nvSpPr>
        <p:spPr>
          <a:xfrm>
            <a:off x="4028728" y="5479839"/>
            <a:ext cx="7233695" cy="1097280"/>
          </a:xfrm>
        </p:spPr>
        <p:txBody>
          <a:bodyPr>
            <a:normAutofit/>
          </a:bodyPr>
          <a:lstStyle>
            <a:lvl1pPr marL="0" indent="0">
              <a:buNone/>
              <a:defRPr sz="2400"/>
            </a:lvl1pPr>
          </a:lstStyle>
          <a:p>
            <a:pPr lvl="0"/>
            <a:r>
              <a:rPr lang="en-US"/>
              <a:t>Click to edit Master text styles</a:t>
            </a:r>
          </a:p>
        </p:txBody>
      </p:sp>
      <p:cxnSp>
        <p:nvCxnSpPr>
          <p:cNvPr id="14" name="Straight Connector 13">
            <a:extLst>
              <a:ext uri="{FF2B5EF4-FFF2-40B4-BE49-F238E27FC236}">
                <a16:creationId xmlns:a16="http://schemas.microsoft.com/office/drawing/2014/main" id="{A6C3C582-57E7-3847-8C82-594A561EB2A8}"/>
              </a:ext>
            </a:extLst>
          </p:cNvPr>
          <p:cNvCxnSpPr>
            <a:cxnSpLocks/>
          </p:cNvCxnSpPr>
          <p:nvPr userDrawn="1"/>
        </p:nvCxnSpPr>
        <p:spPr>
          <a:xfrm>
            <a:off x="4621232" y="3832322"/>
            <a:ext cx="638595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4B4DED4-8244-764F-B2F0-66041E7F30FC}"/>
              </a:ext>
            </a:extLst>
          </p:cNvPr>
          <p:cNvCxnSpPr>
            <a:cxnSpLocks/>
          </p:cNvCxnSpPr>
          <p:nvPr userDrawn="1"/>
        </p:nvCxnSpPr>
        <p:spPr>
          <a:xfrm>
            <a:off x="4621232" y="5215352"/>
            <a:ext cx="6362477"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247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BEDB0-0A83-8541-BCAE-E9C25338E58F}"/>
              </a:ext>
            </a:extLst>
          </p:cNvPr>
          <p:cNvSpPr>
            <a:spLocks noGrp="1"/>
          </p:cNvSpPr>
          <p:nvPr>
            <p:ph type="title"/>
          </p:nvPr>
        </p:nvSpPr>
        <p:spPr>
          <a:xfrm>
            <a:off x="1174866" y="263525"/>
            <a:ext cx="10515600" cy="1325563"/>
          </a:xfr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02F1424F-30DE-E34D-AEE0-2A8F2D70CB37}"/>
              </a:ext>
            </a:extLst>
          </p:cNvPr>
          <p:cNvSpPr>
            <a:spLocks noGrp="1"/>
          </p:cNvSpPr>
          <p:nvPr>
            <p:ph type="sldNum" sz="quarter" idx="12"/>
          </p:nvPr>
        </p:nvSpPr>
        <p:spPr>
          <a:xfrm>
            <a:off x="11416146" y="6113977"/>
            <a:ext cx="548640" cy="365125"/>
          </a:xfrm>
          <a:prstGeom prst="rect">
            <a:avLst/>
          </a:prstGeom>
        </p:spPr>
        <p:txBody>
          <a:bodyPr/>
          <a:lstStyle/>
          <a:p>
            <a:fld id="{8F9CA91F-1E73-0E43-9099-2BD45887F1A1}" type="slidenum">
              <a:rPr lang="en-US" smtClean="0"/>
              <a:t>‹#›</a:t>
            </a:fld>
            <a:endParaRPr lang="en-US"/>
          </a:p>
        </p:txBody>
      </p:sp>
      <p:cxnSp>
        <p:nvCxnSpPr>
          <p:cNvPr id="15" name="Straight Connector 14">
            <a:extLst>
              <a:ext uri="{FF2B5EF4-FFF2-40B4-BE49-F238E27FC236}">
                <a16:creationId xmlns:a16="http://schemas.microsoft.com/office/drawing/2014/main" id="{1038FD15-0732-1F44-AF7C-196C17E65EA6}"/>
              </a:ext>
              <a:ext uri="{C183D7F6-B498-43B3-948B-1728B52AA6E4}">
                <adec:decorative xmlns:adec="http://schemas.microsoft.com/office/drawing/2017/decorative" val="1"/>
              </a:ext>
            </a:extLst>
          </p:cNvPr>
          <p:cNvCxnSpPr>
            <a:cxnSpLocks/>
          </p:cNvCxnSpPr>
          <p:nvPr userDrawn="1"/>
        </p:nvCxnSpPr>
        <p:spPr>
          <a:xfrm>
            <a:off x="3881120" y="2508418"/>
            <a:ext cx="0" cy="2723982"/>
          </a:xfrm>
          <a:prstGeom prst="line">
            <a:avLst/>
          </a:prstGeom>
          <a:ln w="76200">
            <a:solidFill>
              <a:srgbClr val="49C5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2625C91-73BD-AC43-9803-62B822551463}"/>
              </a:ext>
              <a:ext uri="{C183D7F6-B498-43B3-948B-1728B52AA6E4}">
                <adec:decorative xmlns:adec="http://schemas.microsoft.com/office/drawing/2017/decorative" val="1"/>
              </a:ext>
            </a:extLst>
          </p:cNvPr>
          <p:cNvCxnSpPr>
            <a:cxnSpLocks/>
          </p:cNvCxnSpPr>
          <p:nvPr userDrawn="1"/>
        </p:nvCxnSpPr>
        <p:spPr>
          <a:xfrm>
            <a:off x="7772400" y="2508418"/>
            <a:ext cx="0" cy="2723982"/>
          </a:xfrm>
          <a:prstGeom prst="line">
            <a:avLst/>
          </a:prstGeom>
          <a:ln w="76200">
            <a:solidFill>
              <a:srgbClr val="49C5B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1851C44-7B8F-424E-9654-CB1E7154330D}"/>
              </a:ext>
            </a:extLst>
          </p:cNvPr>
          <p:cNvSpPr/>
          <p:nvPr userDrawn="1"/>
        </p:nvSpPr>
        <p:spPr>
          <a:xfrm>
            <a:off x="0" y="0"/>
            <a:ext cx="838200" cy="1930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71E79BE9-01D4-694C-AB64-0023274F8449}"/>
              </a:ext>
            </a:extLst>
          </p:cNvPr>
          <p:cNvSpPr>
            <a:spLocks noGrp="1"/>
          </p:cNvSpPr>
          <p:nvPr>
            <p:ph type="body" sz="quarter" idx="13"/>
          </p:nvPr>
        </p:nvSpPr>
        <p:spPr>
          <a:xfrm>
            <a:off x="838200" y="2508250"/>
            <a:ext cx="2582863" cy="3046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8">
            <a:extLst>
              <a:ext uri="{FF2B5EF4-FFF2-40B4-BE49-F238E27FC236}">
                <a16:creationId xmlns:a16="http://schemas.microsoft.com/office/drawing/2014/main" id="{73893802-B9ED-184B-987A-CC40786ECB7A}"/>
              </a:ext>
            </a:extLst>
          </p:cNvPr>
          <p:cNvSpPr>
            <a:spLocks noGrp="1"/>
          </p:cNvSpPr>
          <p:nvPr>
            <p:ph type="body" sz="quarter" idx="14"/>
          </p:nvPr>
        </p:nvSpPr>
        <p:spPr>
          <a:xfrm>
            <a:off x="4528820" y="2618317"/>
            <a:ext cx="2582863" cy="3046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8">
            <a:extLst>
              <a:ext uri="{FF2B5EF4-FFF2-40B4-BE49-F238E27FC236}">
                <a16:creationId xmlns:a16="http://schemas.microsoft.com/office/drawing/2014/main" id="{033E3B71-0685-754A-8CF7-C49CBEED93C1}"/>
              </a:ext>
            </a:extLst>
          </p:cNvPr>
          <p:cNvSpPr>
            <a:spLocks noGrp="1"/>
          </p:cNvSpPr>
          <p:nvPr>
            <p:ph type="body" sz="quarter" idx="15"/>
          </p:nvPr>
        </p:nvSpPr>
        <p:spPr>
          <a:xfrm>
            <a:off x="8703786" y="2567517"/>
            <a:ext cx="2582863" cy="3046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999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BEDB0-0A83-8541-BCAE-E9C25338E58F}"/>
              </a:ext>
            </a:extLst>
          </p:cNvPr>
          <p:cNvSpPr>
            <a:spLocks noGrp="1"/>
          </p:cNvSpPr>
          <p:nvPr>
            <p:ph type="title"/>
          </p:nvPr>
        </p:nvSpPr>
        <p:spPr>
          <a:xfrm>
            <a:off x="1174866" y="263525"/>
            <a:ext cx="10515600" cy="1325563"/>
          </a:xfr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02F1424F-30DE-E34D-AEE0-2A8F2D70CB37}"/>
              </a:ext>
            </a:extLst>
          </p:cNvPr>
          <p:cNvSpPr>
            <a:spLocks noGrp="1"/>
          </p:cNvSpPr>
          <p:nvPr>
            <p:ph type="sldNum" sz="quarter" idx="12"/>
          </p:nvPr>
        </p:nvSpPr>
        <p:spPr>
          <a:xfrm>
            <a:off x="11111343" y="6113977"/>
            <a:ext cx="548640" cy="365125"/>
          </a:xfrm>
          <a:prstGeom prst="rect">
            <a:avLst/>
          </a:prstGeom>
        </p:spPr>
        <p:txBody>
          <a:bodyPr/>
          <a:lstStyle/>
          <a:p>
            <a:fld id="{8F9CA91F-1E73-0E43-9099-2BD45887F1A1}" type="slidenum">
              <a:rPr lang="en-US" smtClean="0"/>
              <a:t>‹#›</a:t>
            </a:fld>
            <a:endParaRPr lang="en-US"/>
          </a:p>
        </p:txBody>
      </p:sp>
      <p:sp>
        <p:nvSpPr>
          <p:cNvPr id="17" name="Rectangle 16">
            <a:extLst>
              <a:ext uri="{FF2B5EF4-FFF2-40B4-BE49-F238E27FC236}">
                <a16:creationId xmlns:a16="http://schemas.microsoft.com/office/drawing/2014/main" id="{41851C44-7B8F-424E-9654-CB1E7154330D}"/>
              </a:ext>
            </a:extLst>
          </p:cNvPr>
          <p:cNvSpPr/>
          <p:nvPr userDrawn="1"/>
        </p:nvSpPr>
        <p:spPr>
          <a:xfrm>
            <a:off x="0" y="0"/>
            <a:ext cx="838200" cy="19304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71E79BE9-01D4-694C-AB64-0023274F8449}"/>
              </a:ext>
            </a:extLst>
          </p:cNvPr>
          <p:cNvSpPr>
            <a:spLocks noGrp="1"/>
          </p:cNvSpPr>
          <p:nvPr>
            <p:ph type="body" sz="quarter" idx="13"/>
          </p:nvPr>
        </p:nvSpPr>
        <p:spPr>
          <a:xfrm>
            <a:off x="427690" y="2519031"/>
            <a:ext cx="2231216" cy="3046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8">
            <a:extLst>
              <a:ext uri="{FF2B5EF4-FFF2-40B4-BE49-F238E27FC236}">
                <a16:creationId xmlns:a16="http://schemas.microsoft.com/office/drawing/2014/main" id="{73893802-B9ED-184B-987A-CC40786ECB7A}"/>
              </a:ext>
            </a:extLst>
          </p:cNvPr>
          <p:cNvSpPr>
            <a:spLocks noGrp="1"/>
          </p:cNvSpPr>
          <p:nvPr>
            <p:ph type="body" sz="quarter" idx="14"/>
          </p:nvPr>
        </p:nvSpPr>
        <p:spPr>
          <a:xfrm>
            <a:off x="3294812" y="2578101"/>
            <a:ext cx="2309914" cy="3046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8">
            <a:extLst>
              <a:ext uri="{FF2B5EF4-FFF2-40B4-BE49-F238E27FC236}">
                <a16:creationId xmlns:a16="http://schemas.microsoft.com/office/drawing/2014/main" id="{033E3B71-0685-754A-8CF7-C49CBEED93C1}"/>
              </a:ext>
            </a:extLst>
          </p:cNvPr>
          <p:cNvSpPr>
            <a:spLocks noGrp="1"/>
          </p:cNvSpPr>
          <p:nvPr>
            <p:ph type="body" sz="quarter" idx="15"/>
          </p:nvPr>
        </p:nvSpPr>
        <p:spPr>
          <a:xfrm>
            <a:off x="6391538" y="2578101"/>
            <a:ext cx="2177226" cy="3046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FD206311-350B-AC45-8672-190939D29002}"/>
              </a:ext>
              <a:ext uri="{C183D7F6-B498-43B3-948B-1728B52AA6E4}">
                <adec:decorative xmlns:adec="http://schemas.microsoft.com/office/drawing/2017/decorative" val="1"/>
              </a:ext>
            </a:extLst>
          </p:cNvPr>
          <p:cNvCxnSpPr>
            <a:cxnSpLocks/>
          </p:cNvCxnSpPr>
          <p:nvPr userDrawn="1"/>
        </p:nvCxnSpPr>
        <p:spPr>
          <a:xfrm>
            <a:off x="3010534" y="2519031"/>
            <a:ext cx="0" cy="2723982"/>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7E18EE-3751-4045-BCFD-693B69BA6BC3}"/>
              </a:ext>
              <a:ext uri="{C183D7F6-B498-43B3-948B-1728B52AA6E4}">
                <adec:decorative xmlns:adec="http://schemas.microsoft.com/office/drawing/2017/decorative" val="1"/>
              </a:ext>
            </a:extLst>
          </p:cNvPr>
          <p:cNvCxnSpPr>
            <a:cxnSpLocks/>
          </p:cNvCxnSpPr>
          <p:nvPr userDrawn="1"/>
        </p:nvCxnSpPr>
        <p:spPr>
          <a:xfrm>
            <a:off x="5923184" y="2578101"/>
            <a:ext cx="0" cy="2723982"/>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17F9464-09A3-E741-8AD8-34C02FE43B93}"/>
              </a:ext>
              <a:ext uri="{C183D7F6-B498-43B3-948B-1728B52AA6E4}">
                <adec:decorative xmlns:adec="http://schemas.microsoft.com/office/drawing/2017/decorative" val="1"/>
              </a:ext>
            </a:extLst>
          </p:cNvPr>
          <p:cNvCxnSpPr>
            <a:cxnSpLocks/>
          </p:cNvCxnSpPr>
          <p:nvPr userDrawn="1"/>
        </p:nvCxnSpPr>
        <p:spPr>
          <a:xfrm>
            <a:off x="8852657" y="2495649"/>
            <a:ext cx="0" cy="2723982"/>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18">
            <a:extLst>
              <a:ext uri="{FF2B5EF4-FFF2-40B4-BE49-F238E27FC236}">
                <a16:creationId xmlns:a16="http://schemas.microsoft.com/office/drawing/2014/main" id="{B6053F7C-82C7-9748-A41C-8ACA5E872AF7}"/>
              </a:ext>
            </a:extLst>
          </p:cNvPr>
          <p:cNvSpPr>
            <a:spLocks noGrp="1"/>
          </p:cNvSpPr>
          <p:nvPr>
            <p:ph type="body" sz="quarter" idx="16"/>
          </p:nvPr>
        </p:nvSpPr>
        <p:spPr>
          <a:xfrm>
            <a:off x="8934118" y="2519031"/>
            <a:ext cx="2177226" cy="3046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4928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ue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CCC5B8-5E06-FD4B-82E1-51C99F191754}"/>
              </a:ext>
            </a:extLst>
          </p:cNvPr>
          <p:cNvSpPr/>
          <p:nvPr userDrawn="1"/>
        </p:nvSpPr>
        <p:spPr>
          <a:xfrm>
            <a:off x="0" y="0"/>
            <a:ext cx="419686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EA54F33D-CDA9-774F-BD3D-61AA3BDD6C9E}"/>
              </a:ext>
            </a:extLst>
          </p:cNvPr>
          <p:cNvCxnSpPr/>
          <p:nvPr userDrawn="1"/>
        </p:nvCxnSpPr>
        <p:spPr>
          <a:xfrm>
            <a:off x="334108" y="3856892"/>
            <a:ext cx="308903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BCC77B4-D933-C14A-8052-2D496BAF37AB}"/>
              </a:ext>
            </a:extLst>
          </p:cNvPr>
          <p:cNvSpPr>
            <a:spLocks noGrp="1"/>
          </p:cNvSpPr>
          <p:nvPr>
            <p:ph type="title"/>
          </p:nvPr>
        </p:nvSpPr>
        <p:spPr>
          <a:xfrm>
            <a:off x="167054" y="779991"/>
            <a:ext cx="3862754" cy="2635979"/>
          </a:xfrm>
        </p:spPr>
        <p:txBody>
          <a:bodyPr/>
          <a:lstStyle>
            <a:lvl1pPr>
              <a:defRPr>
                <a:solidFill>
                  <a:schemeClr val="bg1"/>
                </a:solidFill>
              </a:defRPr>
            </a:lvl1pPr>
          </a:lstStyle>
          <a:p>
            <a:r>
              <a:rPr lang="en-US"/>
              <a:t>Click to edit Master title style</a:t>
            </a:r>
          </a:p>
        </p:txBody>
      </p:sp>
      <p:sp>
        <p:nvSpPr>
          <p:cNvPr id="6" name="Content Placeholder 7">
            <a:extLst>
              <a:ext uri="{FF2B5EF4-FFF2-40B4-BE49-F238E27FC236}">
                <a16:creationId xmlns:a16="http://schemas.microsoft.com/office/drawing/2014/main" id="{B68B1F80-DD95-E34A-81EB-E8A8C78E6815}"/>
              </a:ext>
            </a:extLst>
          </p:cNvPr>
          <p:cNvSpPr>
            <a:spLocks noGrp="1"/>
          </p:cNvSpPr>
          <p:nvPr>
            <p:ph sz="quarter" idx="12"/>
          </p:nvPr>
        </p:nvSpPr>
        <p:spPr>
          <a:xfrm>
            <a:off x="4911725" y="1055688"/>
            <a:ext cx="5403850" cy="4676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CADRE Symposium Logo. Mapping the Future; Rediscovering our Purpose Together. Portland Oregon. October 21-23, 2025.">
            <a:extLst>
              <a:ext uri="{FF2B5EF4-FFF2-40B4-BE49-F238E27FC236}">
                <a16:creationId xmlns:a16="http://schemas.microsoft.com/office/drawing/2014/main" id="{43DFD69E-C049-2462-E180-86CA943938D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0BB57D3-6610-7C03-05B8-43B8D9842680}"/>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1AA097EC-6508-6B5D-C69A-9CDC99FEC474}"/>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0" name="Diagonal Stripe 9">
            <a:extLst>
              <a:ext uri="{FF2B5EF4-FFF2-40B4-BE49-F238E27FC236}">
                <a16:creationId xmlns:a16="http://schemas.microsoft.com/office/drawing/2014/main" id="{0B1A87D3-E504-1F1C-80FF-AE0838FCC7BF}"/>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1" name="Picture 10" descr="CADRE Logo">
            <a:extLst>
              <a:ext uri="{FF2B5EF4-FFF2-40B4-BE49-F238E27FC236}">
                <a16:creationId xmlns:a16="http://schemas.microsoft.com/office/drawing/2014/main" id="{F051F0CA-8A8F-DDD3-D059-CD611EEE10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3730301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urple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CCC5B8-5E06-FD4B-82E1-51C99F191754}"/>
              </a:ext>
            </a:extLst>
          </p:cNvPr>
          <p:cNvSpPr/>
          <p:nvPr userDrawn="1"/>
        </p:nvSpPr>
        <p:spPr>
          <a:xfrm>
            <a:off x="0" y="-2"/>
            <a:ext cx="4196862" cy="6890169"/>
          </a:xfrm>
          <a:prstGeom prst="rect">
            <a:avLst/>
          </a:prstGeom>
          <a:solidFill>
            <a:srgbClr val="F1B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EA54F33D-CDA9-774F-BD3D-61AA3BDD6C9E}"/>
              </a:ext>
            </a:extLst>
          </p:cNvPr>
          <p:cNvCxnSpPr/>
          <p:nvPr userDrawn="1"/>
        </p:nvCxnSpPr>
        <p:spPr>
          <a:xfrm>
            <a:off x="334108" y="3856892"/>
            <a:ext cx="308903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BCC77B4-D933-C14A-8052-2D496BAF37AB}"/>
              </a:ext>
            </a:extLst>
          </p:cNvPr>
          <p:cNvSpPr>
            <a:spLocks noGrp="1"/>
          </p:cNvSpPr>
          <p:nvPr>
            <p:ph type="title"/>
          </p:nvPr>
        </p:nvSpPr>
        <p:spPr>
          <a:xfrm>
            <a:off x="167054" y="779991"/>
            <a:ext cx="3862754" cy="2635979"/>
          </a:xfrm>
        </p:spPr>
        <p:txBody>
          <a:bodyPr/>
          <a:lstStyle>
            <a:lvl1pPr>
              <a:defRPr>
                <a:solidFill>
                  <a:schemeClr val="bg1"/>
                </a:solidFill>
              </a:defRPr>
            </a:lvl1pPr>
          </a:lstStyle>
          <a:p>
            <a:r>
              <a:rPr lang="en-US"/>
              <a:t>Click to edit Master title style</a:t>
            </a:r>
          </a:p>
        </p:txBody>
      </p:sp>
      <p:sp>
        <p:nvSpPr>
          <p:cNvPr id="6" name="Content Placeholder 7">
            <a:extLst>
              <a:ext uri="{FF2B5EF4-FFF2-40B4-BE49-F238E27FC236}">
                <a16:creationId xmlns:a16="http://schemas.microsoft.com/office/drawing/2014/main" id="{B68B1F80-DD95-E34A-81EB-E8A8C78E6815}"/>
              </a:ext>
            </a:extLst>
          </p:cNvPr>
          <p:cNvSpPr>
            <a:spLocks noGrp="1"/>
          </p:cNvSpPr>
          <p:nvPr>
            <p:ph sz="quarter" idx="12"/>
          </p:nvPr>
        </p:nvSpPr>
        <p:spPr>
          <a:xfrm>
            <a:off x="4911725" y="1055688"/>
            <a:ext cx="5403850" cy="4676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CADRE Symposium Logo. Mapping the Future; Rediscovering our Purpose Together. Portland Oregon. October 21-23, 2025.">
            <a:extLst>
              <a:ext uri="{FF2B5EF4-FFF2-40B4-BE49-F238E27FC236}">
                <a16:creationId xmlns:a16="http://schemas.microsoft.com/office/drawing/2014/main" id="{53959715-2DA3-AABF-A17F-D614F9DC41D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2337A63-9411-F605-7AE0-14EFF4B47A6C}"/>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819CF8E7-ABBF-4F04-0021-60BD0C8A6A44}"/>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0" name="Diagonal Stripe 9">
            <a:extLst>
              <a:ext uri="{FF2B5EF4-FFF2-40B4-BE49-F238E27FC236}">
                <a16:creationId xmlns:a16="http://schemas.microsoft.com/office/drawing/2014/main" id="{A867885E-B26A-65FD-92BF-390E420B26C9}"/>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1" name="Picture 10" descr="CADRE Logo">
            <a:extLst>
              <a:ext uri="{FF2B5EF4-FFF2-40B4-BE49-F238E27FC236}">
                <a16:creationId xmlns:a16="http://schemas.microsoft.com/office/drawing/2014/main" id="{A769CC4E-9A17-7828-DEF5-04210DE34C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3139723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green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CCC5B8-5E06-FD4B-82E1-51C99F191754}"/>
              </a:ext>
            </a:extLst>
          </p:cNvPr>
          <p:cNvSpPr/>
          <p:nvPr userDrawn="1"/>
        </p:nvSpPr>
        <p:spPr>
          <a:xfrm>
            <a:off x="0" y="0"/>
            <a:ext cx="4196862" cy="6858000"/>
          </a:xfrm>
          <a:prstGeom prst="rect">
            <a:avLst/>
          </a:prstGeom>
          <a:solidFill>
            <a:srgbClr val="981D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EA54F33D-CDA9-774F-BD3D-61AA3BDD6C9E}"/>
              </a:ext>
            </a:extLst>
          </p:cNvPr>
          <p:cNvCxnSpPr/>
          <p:nvPr userDrawn="1"/>
        </p:nvCxnSpPr>
        <p:spPr>
          <a:xfrm>
            <a:off x="334108" y="3856892"/>
            <a:ext cx="308903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BCC77B4-D933-C14A-8052-2D496BAF37AB}"/>
              </a:ext>
            </a:extLst>
          </p:cNvPr>
          <p:cNvSpPr>
            <a:spLocks noGrp="1"/>
          </p:cNvSpPr>
          <p:nvPr>
            <p:ph type="title"/>
          </p:nvPr>
        </p:nvSpPr>
        <p:spPr>
          <a:xfrm>
            <a:off x="167054" y="779991"/>
            <a:ext cx="3862754" cy="2635979"/>
          </a:xfrm>
        </p:spPr>
        <p:txBody>
          <a:bodyPr/>
          <a:lstStyle>
            <a:lvl1pPr>
              <a:defRPr>
                <a:solidFill>
                  <a:schemeClr val="bg1"/>
                </a:solidFill>
              </a:defRPr>
            </a:lvl1pPr>
          </a:lstStyle>
          <a:p>
            <a:r>
              <a:rPr lang="en-US"/>
              <a:t>Click to edit Master title style</a:t>
            </a:r>
          </a:p>
        </p:txBody>
      </p:sp>
      <p:sp>
        <p:nvSpPr>
          <p:cNvPr id="6" name="Content Placeholder 7">
            <a:extLst>
              <a:ext uri="{FF2B5EF4-FFF2-40B4-BE49-F238E27FC236}">
                <a16:creationId xmlns:a16="http://schemas.microsoft.com/office/drawing/2014/main" id="{B68B1F80-DD95-E34A-81EB-E8A8C78E6815}"/>
              </a:ext>
            </a:extLst>
          </p:cNvPr>
          <p:cNvSpPr>
            <a:spLocks noGrp="1"/>
          </p:cNvSpPr>
          <p:nvPr>
            <p:ph sz="quarter" idx="12"/>
          </p:nvPr>
        </p:nvSpPr>
        <p:spPr>
          <a:xfrm>
            <a:off x="4911725" y="1055688"/>
            <a:ext cx="5403850" cy="4676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CADRE Symposium Logo. Mapping the Future; Rediscovering our Purpose Together. Portland Oregon. October 21-23, 2025.">
            <a:extLst>
              <a:ext uri="{FF2B5EF4-FFF2-40B4-BE49-F238E27FC236}">
                <a16:creationId xmlns:a16="http://schemas.microsoft.com/office/drawing/2014/main" id="{3FBBFF9E-4F8D-86E0-382A-97F14E30FB3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F4C5D413-BD6E-8E93-F4BD-1804788AD053}"/>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D4175D81-CEC4-8770-878B-44673D160E2B}"/>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5" name="Diagonal Stripe 14">
            <a:extLst>
              <a:ext uri="{FF2B5EF4-FFF2-40B4-BE49-F238E27FC236}">
                <a16:creationId xmlns:a16="http://schemas.microsoft.com/office/drawing/2014/main" id="{6BF1B30A-DEA9-57AC-9DE9-880E82E49DF7}"/>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6" name="Picture 15" descr="CADRE Logo">
            <a:extLst>
              <a:ext uri="{FF2B5EF4-FFF2-40B4-BE49-F238E27FC236}">
                <a16:creationId xmlns:a16="http://schemas.microsoft.com/office/drawing/2014/main" id="{66E6DFE5-D7EA-2893-0790-679BE0D3902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1429359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r on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B63DA-2CDE-2146-A563-C83235572C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D39CAF2C-4E4E-9945-8D9D-744C3213D287}"/>
              </a:ext>
            </a:extLst>
          </p:cNvPr>
          <p:cNvSpPr>
            <a:spLocks noGrp="1"/>
          </p:cNvSpPr>
          <p:nvPr>
            <p:ph type="sldNum" sz="quarter" idx="12"/>
          </p:nvPr>
        </p:nvSpPr>
        <p:spPr>
          <a:xfrm>
            <a:off x="11416146" y="6113977"/>
            <a:ext cx="548640" cy="365125"/>
          </a:xfrm>
          <a:prstGeom prst="rect">
            <a:avLst/>
          </a:prstGeom>
        </p:spPr>
        <p:txBody>
          <a:bodyPr/>
          <a:lstStyle/>
          <a:p>
            <a:fld id="{8F9CA91F-1E73-0E43-9099-2BD45887F1A1}" type="slidenum">
              <a:rPr lang="en-US" smtClean="0"/>
              <a:t>‹#›</a:t>
            </a:fld>
            <a:endParaRPr lang="en-US"/>
          </a:p>
        </p:txBody>
      </p:sp>
      <p:sp>
        <p:nvSpPr>
          <p:cNvPr id="10" name="矩形 1" descr="e7d195523061f1c093d753f9ae026c02ea2377d8e563bb0a6AD317B17F88BFF3CFA045DFD56CE85E8FE70343E6872691953A13787B687769404B6FACEB7BEB2E9466EABD072654A937E8A0C33F7F4B894FF05B8F805ADDCAA30AB8CF13DB3DA05783BBF9BBBADD1ED32433D3AEDF1C4F339D5B2A4485943E7F7855A414E17097B74A10020D12B5FB">
            <a:extLst>
              <a:ext uri="{FF2B5EF4-FFF2-40B4-BE49-F238E27FC236}">
                <a16:creationId xmlns:a16="http://schemas.microsoft.com/office/drawing/2014/main" id="{6404B32B-F852-A04D-BE9F-DBEFC3BF7094}"/>
              </a:ext>
            </a:extLst>
          </p:cNvPr>
          <p:cNvSpPr/>
          <p:nvPr userDrawn="1"/>
        </p:nvSpPr>
        <p:spPr>
          <a:xfrm>
            <a:off x="0" y="6292118"/>
            <a:ext cx="12192000" cy="5658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Picture Placeholder 5">
            <a:extLst>
              <a:ext uri="{FF2B5EF4-FFF2-40B4-BE49-F238E27FC236}">
                <a16:creationId xmlns:a16="http://schemas.microsoft.com/office/drawing/2014/main" id="{2156B655-3BF9-CB4A-87BA-0028ECB321EE}"/>
              </a:ext>
            </a:extLst>
          </p:cNvPr>
          <p:cNvSpPr>
            <a:spLocks noGrp="1"/>
          </p:cNvSpPr>
          <p:nvPr>
            <p:ph type="pic" sz="quarter" idx="11"/>
          </p:nvPr>
        </p:nvSpPr>
        <p:spPr>
          <a:xfrm>
            <a:off x="457201" y="2674619"/>
            <a:ext cx="4090988" cy="3795395"/>
          </a:xfrm>
        </p:spPr>
        <p:txBody>
          <a:bodyPr/>
          <a:lstStyle/>
          <a:p>
            <a:endParaRPr lang="en-US"/>
          </a:p>
        </p:txBody>
      </p:sp>
      <p:sp>
        <p:nvSpPr>
          <p:cNvPr id="12" name="Text Placeholder 11">
            <a:extLst>
              <a:ext uri="{FF2B5EF4-FFF2-40B4-BE49-F238E27FC236}">
                <a16:creationId xmlns:a16="http://schemas.microsoft.com/office/drawing/2014/main" id="{6FB90147-2F4F-3545-ABC2-E2F7EDFD9771}"/>
              </a:ext>
            </a:extLst>
          </p:cNvPr>
          <p:cNvSpPr>
            <a:spLocks noGrp="1"/>
          </p:cNvSpPr>
          <p:nvPr>
            <p:ph type="body" sz="quarter" idx="13"/>
          </p:nvPr>
        </p:nvSpPr>
        <p:spPr>
          <a:xfrm>
            <a:off x="5005390" y="1514316"/>
            <a:ext cx="6289082" cy="46364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F249E453-499D-1136-6538-CE0317F27A92}"/>
              </a:ext>
            </a:extLst>
          </p:cNvPr>
          <p:cNvSpPr/>
          <p:nvPr userDrawn="1"/>
        </p:nvSpPr>
        <p:spPr>
          <a:xfrm>
            <a:off x="0" y="0"/>
            <a:ext cx="4196862"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429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icture with blu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CBC5-8590-5544-96F3-417111BCBFD8}"/>
              </a:ext>
            </a:extLst>
          </p:cNvPr>
          <p:cNvSpPr>
            <a:spLocks noGrp="1"/>
          </p:cNvSpPr>
          <p:nvPr>
            <p:ph type="title"/>
          </p:nvPr>
        </p:nvSpPr>
        <p:spPr>
          <a:xfrm>
            <a:off x="4709158" y="365125"/>
            <a:ext cx="6644641" cy="1325563"/>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DE6A243-2B15-A841-AE71-BCB545703BAA}"/>
              </a:ext>
            </a:extLst>
          </p:cNvPr>
          <p:cNvSpPr>
            <a:spLocks noGrp="1"/>
          </p:cNvSpPr>
          <p:nvPr>
            <p:ph type="sldNum" sz="quarter" idx="12"/>
          </p:nvPr>
        </p:nvSpPr>
        <p:spPr>
          <a:xfrm>
            <a:off x="11416146" y="6113977"/>
            <a:ext cx="548640" cy="365125"/>
          </a:xfrm>
          <a:prstGeom prst="rect">
            <a:avLst/>
          </a:prstGeom>
        </p:spPr>
        <p:txBody>
          <a:bodyPr/>
          <a:lstStyle/>
          <a:p>
            <a:fld id="{8F9CA91F-1E73-0E43-9099-2BD45887F1A1}" type="slidenum">
              <a:rPr lang="en-US" smtClean="0"/>
              <a:t>‹#›</a:t>
            </a:fld>
            <a:endParaRPr lang="en-US"/>
          </a:p>
        </p:txBody>
      </p:sp>
      <p:sp>
        <p:nvSpPr>
          <p:cNvPr id="7" name="Picture Placeholder 5">
            <a:extLst>
              <a:ext uri="{FF2B5EF4-FFF2-40B4-BE49-F238E27FC236}">
                <a16:creationId xmlns:a16="http://schemas.microsoft.com/office/drawing/2014/main" id="{8482E316-7CD4-FA47-A660-5810B6195B8B}"/>
              </a:ext>
            </a:extLst>
          </p:cNvPr>
          <p:cNvSpPr>
            <a:spLocks noGrp="1"/>
          </p:cNvSpPr>
          <p:nvPr>
            <p:ph type="pic" sz="quarter" idx="11"/>
          </p:nvPr>
        </p:nvSpPr>
        <p:spPr>
          <a:xfrm>
            <a:off x="342900" y="914400"/>
            <a:ext cx="3679825" cy="5262563"/>
          </a:xfrm>
        </p:spPr>
        <p:txBody>
          <a:bodyPr/>
          <a:lstStyle/>
          <a:p>
            <a:endParaRPr lang="en-US"/>
          </a:p>
        </p:txBody>
      </p:sp>
      <p:sp>
        <p:nvSpPr>
          <p:cNvPr id="8" name="Text Placeholder 12">
            <a:extLst>
              <a:ext uri="{FF2B5EF4-FFF2-40B4-BE49-F238E27FC236}">
                <a16:creationId xmlns:a16="http://schemas.microsoft.com/office/drawing/2014/main" id="{56C6136E-ABC7-CE42-AA4B-4DC85912FB7C}"/>
              </a:ext>
            </a:extLst>
          </p:cNvPr>
          <p:cNvSpPr>
            <a:spLocks noGrp="1"/>
          </p:cNvSpPr>
          <p:nvPr>
            <p:ph type="body" sz="quarter" idx="13"/>
          </p:nvPr>
        </p:nvSpPr>
        <p:spPr>
          <a:xfrm>
            <a:off x="4709160" y="2000249"/>
            <a:ext cx="6644640" cy="4492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CADRE Symposium Logo. Mapping the Future; Rediscovering our Purpose Together. Portland Oregon. October 21-23, 2025.">
            <a:extLst>
              <a:ext uri="{FF2B5EF4-FFF2-40B4-BE49-F238E27FC236}">
                <a16:creationId xmlns:a16="http://schemas.microsoft.com/office/drawing/2014/main" id="{4EEA04E6-8600-2826-8846-89040CB7B53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EBC52C4-DF77-360B-88C3-ABE69C4A6117}"/>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B629A929-1B5E-10EC-DE27-F99A751B6819}"/>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0" name="Diagonal Stripe 9">
            <a:extLst>
              <a:ext uri="{FF2B5EF4-FFF2-40B4-BE49-F238E27FC236}">
                <a16:creationId xmlns:a16="http://schemas.microsoft.com/office/drawing/2014/main" id="{5E3B00F1-8452-FE15-A9E9-A1DA01B2F65D}"/>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1" name="Picture 10" descr="CADRE Logo">
            <a:extLst>
              <a:ext uri="{FF2B5EF4-FFF2-40B4-BE49-F238E27FC236}">
                <a16:creationId xmlns:a16="http://schemas.microsoft.com/office/drawing/2014/main" id="{86C6301A-69B1-C5C2-74E9-50FF28E791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207215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15965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22EF81-9148-8646-888E-5086E912F509}"/>
              </a:ext>
            </a:extLst>
          </p:cNvPr>
          <p:cNvSpPr/>
          <p:nvPr userDrawn="1"/>
        </p:nvSpPr>
        <p:spPr>
          <a:xfrm>
            <a:off x="0" y="4688583"/>
            <a:ext cx="2192383" cy="2175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7572407C-AF33-0949-908C-E6FA2BC733B0}"/>
              </a:ext>
            </a:extLst>
          </p:cNvPr>
          <p:cNvSpPr>
            <a:spLocks noGrp="1"/>
          </p:cNvSpPr>
          <p:nvPr>
            <p:ph type="pic" sz="quarter" idx="11"/>
          </p:nvPr>
        </p:nvSpPr>
        <p:spPr>
          <a:xfrm>
            <a:off x="415202" y="586846"/>
            <a:ext cx="2987678" cy="5363255"/>
          </a:xfrm>
        </p:spPr>
        <p:txBody>
          <a:bodyPr/>
          <a:lstStyle/>
          <a:p>
            <a:endParaRPr lang="en-US"/>
          </a:p>
        </p:txBody>
      </p:sp>
      <p:sp>
        <p:nvSpPr>
          <p:cNvPr id="7" name="Text Placeholder 9">
            <a:extLst>
              <a:ext uri="{FF2B5EF4-FFF2-40B4-BE49-F238E27FC236}">
                <a16:creationId xmlns:a16="http://schemas.microsoft.com/office/drawing/2014/main" id="{861D170F-A098-C34C-A47F-DB093D1BE6D9}"/>
              </a:ext>
            </a:extLst>
          </p:cNvPr>
          <p:cNvSpPr>
            <a:spLocks noGrp="1"/>
          </p:cNvSpPr>
          <p:nvPr>
            <p:ph type="body" sz="quarter" idx="13"/>
          </p:nvPr>
        </p:nvSpPr>
        <p:spPr>
          <a:xfrm>
            <a:off x="3943488" y="2127765"/>
            <a:ext cx="6792245"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DD7CB148-19CF-9544-AF97-069ADC1F5DAA}"/>
              </a:ext>
            </a:extLst>
          </p:cNvPr>
          <p:cNvSpPr>
            <a:spLocks noGrp="1"/>
          </p:cNvSpPr>
          <p:nvPr>
            <p:ph type="title"/>
          </p:nvPr>
        </p:nvSpPr>
        <p:spPr>
          <a:xfrm>
            <a:off x="3943488" y="365125"/>
            <a:ext cx="7410311" cy="1325563"/>
          </a:xfrm>
        </p:spPr>
        <p:txBody>
          <a:bodyPr/>
          <a:lstStyle/>
          <a:p>
            <a:r>
              <a:rPr lang="en-US"/>
              <a:t>Click to edit Master title style</a:t>
            </a:r>
          </a:p>
        </p:txBody>
      </p:sp>
      <p:pic>
        <p:nvPicPr>
          <p:cNvPr id="2" name="Picture 1" descr="CADRE Symposium Logo. Mapping the Future; Rediscovering our Purpose Together. Portland Oregon. October 21-23, 2025.">
            <a:extLst>
              <a:ext uri="{FF2B5EF4-FFF2-40B4-BE49-F238E27FC236}">
                <a16:creationId xmlns:a16="http://schemas.microsoft.com/office/drawing/2014/main" id="{A09AF254-ADD3-BEFD-1CFF-3EA04C858C1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96BB0F5-AEA7-6EC0-9007-A9EC23FBC49B}"/>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EDA62401-1474-1670-457F-972AEE087042}"/>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0" name="Diagonal Stripe 9">
            <a:extLst>
              <a:ext uri="{FF2B5EF4-FFF2-40B4-BE49-F238E27FC236}">
                <a16:creationId xmlns:a16="http://schemas.microsoft.com/office/drawing/2014/main" id="{923B2BF1-1550-E1EC-8F18-6DE378B1CDE3}"/>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1" name="Picture 10" descr="CADRE Logo">
            <a:extLst>
              <a:ext uri="{FF2B5EF4-FFF2-40B4-BE49-F238E27FC236}">
                <a16:creationId xmlns:a16="http://schemas.microsoft.com/office/drawing/2014/main" id="{E3D83CE7-5AE3-5E5F-9EB4-D60CB1409B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888726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797D7-6F29-6E44-AD2A-D73338D9A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D00FE7-F0F7-1642-9AAD-CBDC8EBEFB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45ACDB-EDC3-D942-A40F-364AEAD8D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CADRE Symposium Logo. Mapping the Future; Rediscovering our Purpose Together. Portland Oregon. October 21-23, 2025.">
            <a:extLst>
              <a:ext uri="{FF2B5EF4-FFF2-40B4-BE49-F238E27FC236}">
                <a16:creationId xmlns:a16="http://schemas.microsoft.com/office/drawing/2014/main" id="{D2FEF56A-0848-DD3E-C559-06D49140466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FF89678-D4D0-5BD1-9B93-43E20CFA3F69}"/>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28121462-16C2-EDC8-BFBE-E53596E81471}"/>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9" name="Diagonal Stripe 8">
            <a:extLst>
              <a:ext uri="{FF2B5EF4-FFF2-40B4-BE49-F238E27FC236}">
                <a16:creationId xmlns:a16="http://schemas.microsoft.com/office/drawing/2014/main" id="{C7F686AF-B4F3-7D2D-3B53-C2C006E93B6B}"/>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0" name="Picture 9" descr="CADRE Logo">
            <a:extLst>
              <a:ext uri="{FF2B5EF4-FFF2-40B4-BE49-F238E27FC236}">
                <a16:creationId xmlns:a16="http://schemas.microsoft.com/office/drawing/2014/main" id="{EEBEAFD5-66C2-E232-4024-2C6AC9CAA50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358712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22F44D-6DA9-6D34-FC7B-1347C2B7D2A2}"/>
              </a:ext>
            </a:extLst>
          </p:cNvPr>
          <p:cNvSpPr/>
          <p:nvPr userDrawn="1"/>
        </p:nvSpPr>
        <p:spPr>
          <a:xfrm>
            <a:off x="-5555" y="0"/>
            <a:ext cx="4197096" cy="6858000"/>
          </a:xfrm>
          <a:prstGeom prst="rect">
            <a:avLst/>
          </a:prstGeom>
          <a:solidFill>
            <a:srgbClr val="98DB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673CBA-3BC3-7846-8C74-76EBA77126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1BE9A5-DCFE-A346-B47B-D385912652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23F2E9-4351-7844-A121-8BDBD92B50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CADRE Symposium Logo. Mapping the Future; Rediscovering our Purpose Together. Portland Oregon. October 21-23, 2025.">
            <a:extLst>
              <a:ext uri="{FF2B5EF4-FFF2-40B4-BE49-F238E27FC236}">
                <a16:creationId xmlns:a16="http://schemas.microsoft.com/office/drawing/2014/main" id="{A92295E1-C49C-B868-EEA2-22724BE390F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7735946-137E-DF18-142E-F5C5548DB871}"/>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25599A27-7D94-F774-2E13-C30889CC225D}"/>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9" name="Diagonal Stripe 8">
            <a:extLst>
              <a:ext uri="{FF2B5EF4-FFF2-40B4-BE49-F238E27FC236}">
                <a16:creationId xmlns:a16="http://schemas.microsoft.com/office/drawing/2014/main" id="{339A84C4-3450-12DD-A3D4-2A97B822BD89}"/>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0" name="Picture 9" descr="CADRE Logo">
            <a:extLst>
              <a:ext uri="{FF2B5EF4-FFF2-40B4-BE49-F238E27FC236}">
                <a16:creationId xmlns:a16="http://schemas.microsoft.com/office/drawing/2014/main" id="{8A4DFCB9-6798-C792-4FAB-D3A05398CA6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28120082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797D7-6F29-6E44-AD2A-D73338D9A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D00FE7-F0F7-1642-9AAD-CBDC8EBEFB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45ACDB-EDC3-D942-A40F-364AEAD8D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712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22EF81-9148-8646-888E-5086E912F509}"/>
              </a:ext>
            </a:extLst>
          </p:cNvPr>
          <p:cNvSpPr/>
          <p:nvPr userDrawn="1"/>
        </p:nvSpPr>
        <p:spPr>
          <a:xfrm>
            <a:off x="0" y="4688583"/>
            <a:ext cx="2192383" cy="2175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7572407C-AF33-0949-908C-E6FA2BC733B0}"/>
              </a:ext>
            </a:extLst>
          </p:cNvPr>
          <p:cNvSpPr>
            <a:spLocks noGrp="1"/>
          </p:cNvSpPr>
          <p:nvPr>
            <p:ph type="pic" sz="quarter" idx="11"/>
          </p:nvPr>
        </p:nvSpPr>
        <p:spPr>
          <a:xfrm>
            <a:off x="415202" y="586846"/>
            <a:ext cx="2987678" cy="5363255"/>
          </a:xfrm>
        </p:spPr>
        <p:txBody>
          <a:bodyPr/>
          <a:lstStyle/>
          <a:p>
            <a:endParaRPr lang="en-US"/>
          </a:p>
        </p:txBody>
      </p:sp>
      <p:sp>
        <p:nvSpPr>
          <p:cNvPr id="7" name="Text Placeholder 9">
            <a:extLst>
              <a:ext uri="{FF2B5EF4-FFF2-40B4-BE49-F238E27FC236}">
                <a16:creationId xmlns:a16="http://schemas.microsoft.com/office/drawing/2014/main" id="{861D170F-A098-C34C-A47F-DB093D1BE6D9}"/>
              </a:ext>
            </a:extLst>
          </p:cNvPr>
          <p:cNvSpPr>
            <a:spLocks noGrp="1"/>
          </p:cNvSpPr>
          <p:nvPr>
            <p:ph type="body" sz="quarter" idx="13"/>
          </p:nvPr>
        </p:nvSpPr>
        <p:spPr>
          <a:xfrm>
            <a:off x="3943488" y="2127765"/>
            <a:ext cx="6792245"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DD7CB148-19CF-9544-AF97-069ADC1F5DAA}"/>
              </a:ext>
            </a:extLst>
          </p:cNvPr>
          <p:cNvSpPr>
            <a:spLocks noGrp="1"/>
          </p:cNvSpPr>
          <p:nvPr>
            <p:ph type="title"/>
          </p:nvPr>
        </p:nvSpPr>
        <p:spPr>
          <a:xfrm>
            <a:off x="3943488" y="365125"/>
            <a:ext cx="7410311" cy="1325563"/>
          </a:xfrm>
        </p:spPr>
        <p:txBody>
          <a:bodyPr/>
          <a:lstStyle/>
          <a:p>
            <a:r>
              <a:rPr lang="en-US"/>
              <a:t>Click to edit Master title style</a:t>
            </a:r>
          </a:p>
        </p:txBody>
      </p:sp>
      <p:sp>
        <p:nvSpPr>
          <p:cNvPr id="3" name="Rectangle 2">
            <a:extLst>
              <a:ext uri="{FF2B5EF4-FFF2-40B4-BE49-F238E27FC236}">
                <a16:creationId xmlns:a16="http://schemas.microsoft.com/office/drawing/2014/main" id="{29A92547-E5C0-3E10-E336-F985127FC690}"/>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725CE8E0-060C-0BA8-1177-254E01040D9C}"/>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0" name="Diagonal Stripe 9">
            <a:extLst>
              <a:ext uri="{FF2B5EF4-FFF2-40B4-BE49-F238E27FC236}">
                <a16:creationId xmlns:a16="http://schemas.microsoft.com/office/drawing/2014/main" id="{9A076CB2-28EC-F306-90F6-34770EAF9B8B}"/>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1" name="Picture 10" descr="CADRE Logo">
            <a:extLst>
              <a:ext uri="{FF2B5EF4-FFF2-40B4-BE49-F238E27FC236}">
                <a16:creationId xmlns:a16="http://schemas.microsoft.com/office/drawing/2014/main" id="{5BE084B0-BE69-AC97-B348-C7F2CBA4B1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pic>
        <p:nvPicPr>
          <p:cNvPr id="12" name="Picture 11" descr="CADRE Symposium Logo. Mapping the Future; Rediscovering our Purpose Together. Portland Oregon. October 21-23, 2025.">
            <a:extLst>
              <a:ext uri="{FF2B5EF4-FFF2-40B4-BE49-F238E27FC236}">
                <a16:creationId xmlns:a16="http://schemas.microsoft.com/office/drawing/2014/main" id="{1F153BBD-B7C4-40A9-83D2-EA36B9C6C4B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726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E5D2-4FD3-BD46-A05D-84D0A658AD38}"/>
              </a:ext>
            </a:extLst>
          </p:cNvPr>
          <p:cNvSpPr>
            <a:spLocks noGrp="1"/>
          </p:cNvSpPr>
          <p:nvPr>
            <p:ph type="title"/>
          </p:nvPr>
        </p:nvSpPr>
        <p:spPr>
          <a:xfrm>
            <a:off x="610178" y="77666"/>
            <a:ext cx="10515600" cy="690585"/>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4972B0A3-6A82-4B45-97AD-0739C213B118}"/>
              </a:ext>
            </a:extLst>
          </p:cNvPr>
          <p:cNvSpPr>
            <a:spLocks noGrp="1"/>
          </p:cNvSpPr>
          <p:nvPr>
            <p:ph type="ftr" sz="quarter" idx="10"/>
          </p:nvPr>
        </p:nvSpPr>
        <p:spPr/>
        <p:txBody>
          <a:bodyPr/>
          <a:lstStyle/>
          <a:p>
            <a:r>
              <a:rPr lang="en-US"/>
              <a:t>‹#›</a:t>
            </a:r>
          </a:p>
        </p:txBody>
      </p:sp>
      <p:sp>
        <p:nvSpPr>
          <p:cNvPr id="4" name="矩形 20" descr="e7d195523061f1c0205959036996ad55c215b892a7aac5c0B9ADEF7896FB48F2EF97163A2DE1401E1875DEDC438B7864AD24CA23553DBBBD975DAF4CAD4A2592689FFB6CEE59FFA55B2702D0E5EE29CD5D1D50A563851278571C429D3077189384FEDEFA4A2860238D5619867A7D8023B16AFD32D701682B19AF532F930ABC5690D12CD03946AC7189554F27CCD0CD8E">
            <a:extLst>
              <a:ext uri="{FF2B5EF4-FFF2-40B4-BE49-F238E27FC236}">
                <a16:creationId xmlns:a16="http://schemas.microsoft.com/office/drawing/2014/main" id="{CAB25371-949C-184F-A4F4-CFE773145B8B}"/>
              </a:ext>
            </a:extLst>
          </p:cNvPr>
          <p:cNvSpPr/>
          <p:nvPr userDrawn="1"/>
        </p:nvSpPr>
        <p:spPr>
          <a:xfrm>
            <a:off x="0" y="1309900"/>
            <a:ext cx="12192000" cy="29833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a:extLst>
              <a:ext uri="{FF2B5EF4-FFF2-40B4-BE49-F238E27FC236}">
                <a16:creationId xmlns:a16="http://schemas.microsoft.com/office/drawing/2014/main" id="{DA176974-5FDE-3440-A17A-BAACB51F920D}"/>
              </a:ext>
            </a:extLst>
          </p:cNvPr>
          <p:cNvSpPr/>
          <p:nvPr userDrawn="1"/>
        </p:nvSpPr>
        <p:spPr>
          <a:xfrm>
            <a:off x="590887" y="1702182"/>
            <a:ext cx="3227301" cy="4338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AAD4ED-0CB8-334F-A667-2661678E6F6C}"/>
              </a:ext>
            </a:extLst>
          </p:cNvPr>
          <p:cNvSpPr/>
          <p:nvPr userDrawn="1"/>
        </p:nvSpPr>
        <p:spPr>
          <a:xfrm>
            <a:off x="4516634" y="1702182"/>
            <a:ext cx="3227301" cy="4364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F478F-901D-1346-BEFB-0C61713CBC47}"/>
              </a:ext>
            </a:extLst>
          </p:cNvPr>
          <p:cNvSpPr/>
          <p:nvPr userDrawn="1"/>
        </p:nvSpPr>
        <p:spPr>
          <a:xfrm>
            <a:off x="8497800" y="1702181"/>
            <a:ext cx="3227301" cy="4364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C49585F-F395-B74D-ACE4-CD2BF1E232A7}"/>
              </a:ext>
            </a:extLst>
          </p:cNvPr>
          <p:cNvSpPr/>
          <p:nvPr userDrawn="1"/>
        </p:nvSpPr>
        <p:spPr>
          <a:xfrm>
            <a:off x="610178" y="1488090"/>
            <a:ext cx="3194962" cy="11074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Grant-Funded</a:t>
            </a:r>
          </a:p>
        </p:txBody>
      </p:sp>
      <p:sp>
        <p:nvSpPr>
          <p:cNvPr id="11" name="Rectangle 10">
            <a:extLst>
              <a:ext uri="{FF2B5EF4-FFF2-40B4-BE49-F238E27FC236}">
                <a16:creationId xmlns:a16="http://schemas.microsoft.com/office/drawing/2014/main" id="{C27CF3B7-8733-4044-80F1-D6FC86033066}"/>
              </a:ext>
            </a:extLst>
          </p:cNvPr>
          <p:cNvSpPr/>
          <p:nvPr userDrawn="1"/>
        </p:nvSpPr>
        <p:spPr>
          <a:xfrm>
            <a:off x="4548973" y="1488090"/>
            <a:ext cx="3194962" cy="101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Free</a:t>
            </a:r>
          </a:p>
        </p:txBody>
      </p:sp>
      <p:sp>
        <p:nvSpPr>
          <p:cNvPr id="12" name="Rectangle 11">
            <a:extLst>
              <a:ext uri="{FF2B5EF4-FFF2-40B4-BE49-F238E27FC236}">
                <a16:creationId xmlns:a16="http://schemas.microsoft.com/office/drawing/2014/main" id="{BA05169E-66CE-0C4D-A1D6-73876467032F}"/>
              </a:ext>
            </a:extLst>
          </p:cNvPr>
          <p:cNvSpPr/>
          <p:nvPr userDrawn="1"/>
        </p:nvSpPr>
        <p:spPr>
          <a:xfrm>
            <a:off x="8514492" y="1488090"/>
            <a:ext cx="3194962" cy="101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Federally Mandated</a:t>
            </a:r>
          </a:p>
        </p:txBody>
      </p:sp>
      <p:sp>
        <p:nvSpPr>
          <p:cNvPr id="15" name="Footer Placeholder 2">
            <a:extLst>
              <a:ext uri="{FF2B5EF4-FFF2-40B4-BE49-F238E27FC236}">
                <a16:creationId xmlns:a16="http://schemas.microsoft.com/office/drawing/2014/main" id="{8D2364C8-0B04-A64A-A720-EB4FCF65B941}"/>
              </a:ext>
            </a:extLst>
          </p:cNvPr>
          <p:cNvSpPr txBox="1">
            <a:spLocks/>
          </p:cNvSpPr>
          <p:nvPr userDrawn="1"/>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t>
            </a:r>
          </a:p>
        </p:txBody>
      </p:sp>
    </p:spTree>
    <p:extLst>
      <p:ext uri="{BB962C8B-B14F-4D97-AF65-F5344CB8AC3E}">
        <p14:creationId xmlns:p14="http://schemas.microsoft.com/office/powerpoint/2010/main" val="35459830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72C4-E01C-194E-0925-828D6863F262}"/>
              </a:ext>
            </a:extLst>
          </p:cNvPr>
          <p:cNvSpPr>
            <a:spLocks noGrp="1"/>
          </p:cNvSpPr>
          <p:nvPr>
            <p:ph type="ctrTitle" hasCustomPrompt="1"/>
          </p:nvPr>
        </p:nvSpPr>
        <p:spPr>
          <a:xfrm>
            <a:off x="1322773" y="1263765"/>
            <a:ext cx="9345227" cy="2387600"/>
          </a:xfrm>
        </p:spPr>
        <p:txBody>
          <a:bodyPr anchor="ctr"/>
          <a:lstStyle>
            <a:lvl1pPr algn="ctr">
              <a:defRPr sz="6000"/>
            </a:lvl1pPr>
          </a:lstStyle>
          <a:p>
            <a:r>
              <a:rPr lang="en-US"/>
              <a:t>Presentation Title</a:t>
            </a:r>
          </a:p>
        </p:txBody>
      </p:sp>
      <p:sp>
        <p:nvSpPr>
          <p:cNvPr id="3" name="Subtitle 2">
            <a:extLst>
              <a:ext uri="{FF2B5EF4-FFF2-40B4-BE49-F238E27FC236}">
                <a16:creationId xmlns:a16="http://schemas.microsoft.com/office/drawing/2014/main" id="{A5314416-E843-2B9D-92FE-D7B526339B67}"/>
              </a:ext>
            </a:extLst>
          </p:cNvPr>
          <p:cNvSpPr>
            <a:spLocks noGrp="1"/>
          </p:cNvSpPr>
          <p:nvPr>
            <p:ph type="subTitle" idx="1" hasCustomPrompt="1"/>
          </p:nvPr>
        </p:nvSpPr>
        <p:spPr>
          <a:xfrm>
            <a:off x="1322772" y="4214780"/>
            <a:ext cx="9345227"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Name(s) and Affiliation(s)</a:t>
            </a:r>
          </a:p>
        </p:txBody>
      </p:sp>
    </p:spTree>
    <p:extLst>
      <p:ext uri="{BB962C8B-B14F-4D97-AF65-F5344CB8AC3E}">
        <p14:creationId xmlns:p14="http://schemas.microsoft.com/office/powerpoint/2010/main" val="3145689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DAC7-7355-F618-4DB5-3D6E9ED06945}"/>
              </a:ext>
            </a:extLst>
          </p:cNvPr>
          <p:cNvSpPr>
            <a:spLocks noGrp="1"/>
          </p:cNvSpPr>
          <p:nvPr>
            <p:ph type="title"/>
          </p:nvPr>
        </p:nvSpPr>
        <p:spPr>
          <a:xfrm>
            <a:off x="2047874" y="194939"/>
            <a:ext cx="9132315" cy="1325563"/>
          </a:xfrm>
        </p:spPr>
        <p:txBody>
          <a:bodyPr>
            <a:normAutofit/>
          </a:bodyPr>
          <a:lstStyle>
            <a:lvl1pPr>
              <a:defRPr sz="4400" b="1"/>
            </a:lvl1pPr>
          </a:lstStyle>
          <a:p>
            <a:r>
              <a:rPr lang="en-US"/>
              <a:t>Click to edit Master title style</a:t>
            </a:r>
          </a:p>
        </p:txBody>
      </p:sp>
      <p:sp>
        <p:nvSpPr>
          <p:cNvPr id="3" name="Content Placeholder 2">
            <a:extLst>
              <a:ext uri="{FF2B5EF4-FFF2-40B4-BE49-F238E27FC236}">
                <a16:creationId xmlns:a16="http://schemas.microsoft.com/office/drawing/2014/main" id="{61BF76B1-16D0-D07C-5434-95C11BD1A342}"/>
              </a:ext>
            </a:extLst>
          </p:cNvPr>
          <p:cNvSpPr>
            <a:spLocks noGrp="1"/>
          </p:cNvSpPr>
          <p:nvPr>
            <p:ph idx="1"/>
          </p:nvPr>
        </p:nvSpPr>
        <p:spPr>
          <a:xfrm>
            <a:off x="399495" y="1681760"/>
            <a:ext cx="10901868" cy="4295840"/>
          </a:xfrm>
        </p:spPr>
        <p:txBody>
          <a:bodyPr/>
          <a:lstStyle>
            <a:lvl1pPr>
              <a:defRPr sz="3600" b="1"/>
            </a:lvl1pPr>
            <a:lvl2pPr>
              <a:defRPr sz="3200"/>
            </a:lvl2pPr>
            <a:lvl3pPr>
              <a:defRPr sz="2800"/>
            </a:lvl3pPr>
            <a:lvl4pPr>
              <a:defRPr sz="26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A0CA01D5-CC33-6AA1-FB2C-7A780DA57358}"/>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43ED5872-54D6-FFD0-5703-EDCBAA15C5D1}"/>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Tree>
    <p:extLst>
      <p:ext uri="{BB962C8B-B14F-4D97-AF65-F5344CB8AC3E}">
        <p14:creationId xmlns:p14="http://schemas.microsoft.com/office/powerpoint/2010/main" val="25230727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FEDB0-B6C4-BA95-C99E-A09255C82EA9}"/>
              </a:ext>
            </a:extLst>
          </p:cNvPr>
          <p:cNvSpPr>
            <a:spLocks noGrp="1"/>
          </p:cNvSpPr>
          <p:nvPr>
            <p:ph type="title"/>
          </p:nvPr>
        </p:nvSpPr>
        <p:spPr>
          <a:xfrm>
            <a:off x="838200" y="1389227"/>
            <a:ext cx="10515600" cy="2852737"/>
          </a:xfrm>
        </p:spPr>
        <p:txBody>
          <a:bodyPr anchor="ctr"/>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90823F8E-A140-C9C6-A4AA-D7BDE7A5F83F}"/>
              </a:ext>
            </a:extLst>
          </p:cNvPr>
          <p:cNvSpPr>
            <a:spLocks noGrp="1"/>
          </p:cNvSpPr>
          <p:nvPr>
            <p:ph type="body" idx="1" hasCustomPrompt="1"/>
          </p:nvPr>
        </p:nvSpPr>
        <p:spPr>
          <a:xfrm>
            <a:off x="831850" y="4589463"/>
            <a:ext cx="10515600" cy="1500187"/>
          </a:xfrm>
        </p:spPr>
        <p:txBody>
          <a:bodyPr anchor="ctr"/>
          <a:lstStyle>
            <a:lvl1pPr marL="0" indent="0" algn="ctr">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Speaker Name(s) and Affiliation(s)</a:t>
            </a:r>
          </a:p>
        </p:txBody>
      </p:sp>
    </p:spTree>
    <p:extLst>
      <p:ext uri="{BB962C8B-B14F-4D97-AF65-F5344CB8AC3E}">
        <p14:creationId xmlns:p14="http://schemas.microsoft.com/office/powerpoint/2010/main" val="36694208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91C29-D941-ED2A-1B4F-61694BFFB6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CDC92C-79F3-112E-3B08-10915DB22698}"/>
              </a:ext>
            </a:extLst>
          </p:cNvPr>
          <p:cNvSpPr>
            <a:spLocks noGrp="1"/>
          </p:cNvSpPr>
          <p:nvPr>
            <p:ph sz="half" idx="1"/>
          </p:nvPr>
        </p:nvSpPr>
        <p:spPr>
          <a:xfrm>
            <a:off x="838200" y="1825625"/>
            <a:ext cx="5181600" cy="4351338"/>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21FDF4-665D-A937-F5DA-30CEEF2902D2}"/>
              </a:ext>
            </a:extLst>
          </p:cNvPr>
          <p:cNvSpPr>
            <a:spLocks noGrp="1"/>
          </p:cNvSpPr>
          <p:nvPr>
            <p:ph sz="half" idx="2"/>
          </p:nvPr>
        </p:nvSpPr>
        <p:spPr>
          <a:xfrm>
            <a:off x="6172200" y="1825625"/>
            <a:ext cx="5181600" cy="4351338"/>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7525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966275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FB7D-A164-FC0E-993D-2F30F00DBDFD}"/>
              </a:ext>
            </a:extLst>
          </p:cNvPr>
          <p:cNvSpPr>
            <a:spLocks noGrp="1"/>
          </p:cNvSpPr>
          <p:nvPr>
            <p:ph type="title"/>
          </p:nvPr>
        </p:nvSpPr>
        <p:spPr>
          <a:xfrm>
            <a:off x="2024742" y="365125"/>
            <a:ext cx="816428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259E76-67A4-C053-3F1B-5DD51DE7A0CC}"/>
              </a:ext>
            </a:extLst>
          </p:cNvPr>
          <p:cNvSpPr>
            <a:spLocks noGrp="1"/>
          </p:cNvSpPr>
          <p:nvPr>
            <p:ph type="body" idx="1"/>
          </p:nvPr>
        </p:nvSpPr>
        <p:spPr>
          <a:xfrm>
            <a:off x="839788" y="1681163"/>
            <a:ext cx="5157787" cy="823912"/>
          </a:xfrm>
        </p:spPr>
        <p:txBody>
          <a:bodyPr anchor="ctr">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430C8F-D55C-F169-8143-494BE094023A}"/>
              </a:ext>
            </a:extLst>
          </p:cNvPr>
          <p:cNvSpPr>
            <a:spLocks noGrp="1"/>
          </p:cNvSpPr>
          <p:nvPr>
            <p:ph sz="half" idx="2"/>
          </p:nvPr>
        </p:nvSpPr>
        <p:spPr>
          <a:xfrm>
            <a:off x="839788" y="2505075"/>
            <a:ext cx="5157787" cy="3684588"/>
          </a:xfrm>
        </p:spPr>
        <p:txBody>
          <a:bodyPr/>
          <a:lstStyle>
            <a:lvl1pPr>
              <a:defRPr sz="3200" b="0"/>
            </a:lvl1pPr>
            <a:lvl2pPr>
              <a:defRPr sz="3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F15A94-46A0-2EA2-ED8A-608E6C1ABA17}"/>
              </a:ext>
            </a:extLst>
          </p:cNvPr>
          <p:cNvSpPr>
            <a:spLocks noGrp="1"/>
          </p:cNvSpPr>
          <p:nvPr>
            <p:ph type="body" sz="quarter" idx="3"/>
          </p:nvPr>
        </p:nvSpPr>
        <p:spPr>
          <a:xfrm>
            <a:off x="6172200" y="1681163"/>
            <a:ext cx="5183188" cy="823912"/>
          </a:xfrm>
        </p:spPr>
        <p:txBody>
          <a:bodyPr anchor="ctr">
            <a:noAutofit/>
          </a:bodyPr>
          <a:lstStyle>
            <a:lvl1pPr marL="0" indent="0">
              <a:buNone/>
              <a:defRPr lang="en-US" sz="3200" b="1"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6" name="Content Placeholder 5">
            <a:extLst>
              <a:ext uri="{FF2B5EF4-FFF2-40B4-BE49-F238E27FC236}">
                <a16:creationId xmlns:a16="http://schemas.microsoft.com/office/drawing/2014/main" id="{3F512458-DD83-FAC5-82E6-E38EFEFF7A5D}"/>
              </a:ext>
            </a:extLst>
          </p:cNvPr>
          <p:cNvSpPr>
            <a:spLocks noGrp="1"/>
          </p:cNvSpPr>
          <p:nvPr>
            <p:ph sz="quarter" idx="4"/>
          </p:nvPr>
        </p:nvSpPr>
        <p:spPr>
          <a:xfrm>
            <a:off x="6172200" y="2505075"/>
            <a:ext cx="5183188" cy="3684588"/>
          </a:xfrm>
        </p:spPr>
        <p:txBody>
          <a:bodyPr/>
          <a:lstStyle>
            <a:lvl1pPr>
              <a:defRPr sz="3200" b="0"/>
            </a:lvl1pPr>
            <a:lvl2pPr>
              <a:defRPr sz="3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1980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9283-A887-EE27-F2EC-918C88FDC2BE}"/>
              </a:ext>
            </a:extLst>
          </p:cNvPr>
          <p:cNvSpPr>
            <a:spLocks noGrp="1"/>
          </p:cNvSpPr>
          <p:nvPr>
            <p:ph type="title"/>
          </p:nvPr>
        </p:nvSpPr>
        <p:spPr>
          <a:xfrm>
            <a:off x="2002971" y="184032"/>
            <a:ext cx="9159444" cy="1325563"/>
          </a:xfrm>
        </p:spPr>
        <p:txBody>
          <a:bodyPr/>
          <a:lstStyle/>
          <a:p>
            <a:r>
              <a:rPr lang="en-US"/>
              <a:t>Click to edit Master title style</a:t>
            </a:r>
          </a:p>
        </p:txBody>
      </p:sp>
    </p:spTree>
    <p:extLst>
      <p:ext uri="{BB962C8B-B14F-4D97-AF65-F5344CB8AC3E}">
        <p14:creationId xmlns:p14="http://schemas.microsoft.com/office/powerpoint/2010/main" val="73913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1499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5C87-7FB0-8164-2E22-A2BFE6FF3989}"/>
              </a:ext>
            </a:extLst>
          </p:cNvPr>
          <p:cNvSpPr>
            <a:spLocks noGrp="1"/>
          </p:cNvSpPr>
          <p:nvPr>
            <p:ph type="title"/>
          </p:nvPr>
        </p:nvSpPr>
        <p:spPr>
          <a:xfrm>
            <a:off x="1316939" y="821419"/>
            <a:ext cx="3932237" cy="1600200"/>
          </a:xfr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D01B1F-2DB9-7EA3-5630-ECC3FA9EC552}"/>
              </a:ext>
            </a:extLst>
          </p:cNvPr>
          <p:cNvSpPr>
            <a:spLocks noGrp="1"/>
          </p:cNvSpPr>
          <p:nvPr>
            <p:ph idx="1"/>
          </p:nvPr>
        </p:nvSpPr>
        <p:spPr>
          <a:xfrm>
            <a:off x="5249176" y="811496"/>
            <a:ext cx="6172200" cy="539993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AF8A53-A0BB-99B1-7248-957C166632FE}"/>
              </a:ext>
            </a:extLst>
          </p:cNvPr>
          <p:cNvSpPr>
            <a:spLocks noGrp="1"/>
          </p:cNvSpPr>
          <p:nvPr>
            <p:ph type="body" sz="half" idx="2"/>
          </p:nvPr>
        </p:nvSpPr>
        <p:spPr>
          <a:xfrm>
            <a:off x="1290739" y="2470151"/>
            <a:ext cx="3932237" cy="374128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845647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807A-2234-9935-94FD-28C493E57DD2}"/>
              </a:ext>
            </a:extLst>
          </p:cNvPr>
          <p:cNvSpPr>
            <a:spLocks noGrp="1"/>
          </p:cNvSpPr>
          <p:nvPr>
            <p:ph type="title"/>
          </p:nvPr>
        </p:nvSpPr>
        <p:spPr>
          <a:xfrm>
            <a:off x="1366982" y="824138"/>
            <a:ext cx="3405043" cy="1396548"/>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3648A-A9C3-7ADC-34DD-81AFD3F599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70EEF8-F7D8-01A8-171C-C365304A946A}"/>
              </a:ext>
            </a:extLst>
          </p:cNvPr>
          <p:cNvSpPr>
            <a:spLocks noGrp="1"/>
          </p:cNvSpPr>
          <p:nvPr>
            <p:ph type="body" sz="half" idx="2"/>
          </p:nvPr>
        </p:nvSpPr>
        <p:spPr>
          <a:xfrm>
            <a:off x="1366982" y="2222274"/>
            <a:ext cx="3405043"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77161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7434-DB97-338A-8B1C-422B34A87C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0AFA22-E2F7-4447-E616-86BD337D1A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3506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86EA4E-22B7-83A4-C9CD-7FB28E5335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7182D-4535-8E8C-C72D-28EEC896E2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20943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ABC21D-D972-C44B-A0D5-5D520E2919FA}"/>
              </a:ext>
            </a:extLst>
          </p:cNvPr>
          <p:cNvSpPr>
            <a:spLocks noGrp="1"/>
          </p:cNvSpPr>
          <p:nvPr>
            <p:ph type="sldNum" sz="quarter" idx="12"/>
          </p:nvPr>
        </p:nvSpPr>
        <p:spPr/>
        <p:txBody>
          <a:bodyPr/>
          <a:lstStyle/>
          <a:p>
            <a:fld id="{8F9CA91F-1E73-0E43-9099-2BD45887F1A1}" type="slidenum">
              <a:rPr lang="en-US" smtClean="0"/>
              <a:t>‹#›</a:t>
            </a:fld>
            <a:endParaRPr lang="en-US"/>
          </a:p>
        </p:txBody>
      </p:sp>
      <p:sp>
        <p:nvSpPr>
          <p:cNvPr id="5" name="Rectangle 4">
            <a:extLst>
              <a:ext uri="{FF2B5EF4-FFF2-40B4-BE49-F238E27FC236}">
                <a16:creationId xmlns:a16="http://schemas.microsoft.com/office/drawing/2014/main" id="{D422EF81-9148-8646-888E-5086E912F509}"/>
              </a:ext>
            </a:extLst>
          </p:cNvPr>
          <p:cNvSpPr/>
          <p:nvPr userDrawn="1"/>
        </p:nvSpPr>
        <p:spPr>
          <a:xfrm>
            <a:off x="0" y="4688583"/>
            <a:ext cx="2192383" cy="2175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7572407C-AF33-0949-908C-E6FA2BC733B0}"/>
              </a:ext>
            </a:extLst>
          </p:cNvPr>
          <p:cNvSpPr>
            <a:spLocks noGrp="1"/>
          </p:cNvSpPr>
          <p:nvPr>
            <p:ph type="pic" sz="quarter" idx="11"/>
          </p:nvPr>
        </p:nvSpPr>
        <p:spPr>
          <a:xfrm>
            <a:off x="415202" y="586846"/>
            <a:ext cx="2987678" cy="5363255"/>
          </a:xfrm>
        </p:spPr>
        <p:txBody>
          <a:bodyPr/>
          <a:lstStyle/>
          <a:p>
            <a:endParaRPr lang="en-US"/>
          </a:p>
        </p:txBody>
      </p:sp>
      <p:sp>
        <p:nvSpPr>
          <p:cNvPr id="7" name="Text Placeholder 9">
            <a:extLst>
              <a:ext uri="{FF2B5EF4-FFF2-40B4-BE49-F238E27FC236}">
                <a16:creationId xmlns:a16="http://schemas.microsoft.com/office/drawing/2014/main" id="{861D170F-A098-C34C-A47F-DB093D1BE6D9}"/>
              </a:ext>
            </a:extLst>
          </p:cNvPr>
          <p:cNvSpPr>
            <a:spLocks noGrp="1"/>
          </p:cNvSpPr>
          <p:nvPr>
            <p:ph type="body" sz="quarter" idx="13"/>
          </p:nvPr>
        </p:nvSpPr>
        <p:spPr>
          <a:xfrm>
            <a:off x="3943488" y="2127765"/>
            <a:ext cx="6792245"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DD7CB148-19CF-9544-AF97-069ADC1F5DAA}"/>
              </a:ext>
            </a:extLst>
          </p:cNvPr>
          <p:cNvSpPr>
            <a:spLocks noGrp="1"/>
          </p:cNvSpPr>
          <p:nvPr>
            <p:ph type="title"/>
          </p:nvPr>
        </p:nvSpPr>
        <p:spPr>
          <a:xfrm>
            <a:off x="3943488" y="365125"/>
            <a:ext cx="7410311" cy="1325563"/>
          </a:xfrm>
        </p:spPr>
        <p:txBody>
          <a:bodyPr/>
          <a:lstStyle/>
          <a:p>
            <a:r>
              <a:rPr lang="en-US"/>
              <a:t>Click to edit Master title style</a:t>
            </a:r>
          </a:p>
        </p:txBody>
      </p:sp>
    </p:spTree>
    <p:extLst>
      <p:ext uri="{BB962C8B-B14F-4D97-AF65-F5344CB8AC3E}">
        <p14:creationId xmlns:p14="http://schemas.microsoft.com/office/powerpoint/2010/main" val="1124735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840098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F324B9-8CF3-A959-7E5E-774003A891DC}"/>
              </a:ext>
            </a:extLst>
          </p:cNvPr>
          <p:cNvSpPr/>
          <p:nvPr userDrawn="1"/>
        </p:nvSpPr>
        <p:spPr>
          <a:xfrm>
            <a:off x="-5555" y="0"/>
            <a:ext cx="4197096" cy="6858000"/>
          </a:xfrm>
          <a:prstGeom prst="rect">
            <a:avLst/>
          </a:prstGeom>
          <a:solidFill>
            <a:srgbClr val="98DB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DRE Symposium Logo. Mapping the Future; Rediscovering our Purpose Together. Portland Oregon. October 21-23, 2025.">
            <a:extLst>
              <a:ext uri="{FF2B5EF4-FFF2-40B4-BE49-F238E27FC236}">
                <a16:creationId xmlns:a16="http://schemas.microsoft.com/office/drawing/2014/main" id="{EE08E730-09C4-4E40-2923-4C9C6F2787B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agonal Stripe 8">
            <a:extLst>
              <a:ext uri="{FF2B5EF4-FFF2-40B4-BE49-F238E27FC236}">
                <a16:creationId xmlns:a16="http://schemas.microsoft.com/office/drawing/2014/main" id="{F74AECCE-DFA9-E6BD-CFE5-02DF6DE6AB20}"/>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0" name="Picture 9" descr="CADRE Logo">
            <a:extLst>
              <a:ext uri="{FF2B5EF4-FFF2-40B4-BE49-F238E27FC236}">
                <a16:creationId xmlns:a16="http://schemas.microsoft.com/office/drawing/2014/main" id="{E7764AD7-A9AE-0DE3-BE5E-DB35F255469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
        <p:nvSpPr>
          <p:cNvPr id="7" name="Rectangle 6">
            <a:extLst>
              <a:ext uri="{FF2B5EF4-FFF2-40B4-BE49-F238E27FC236}">
                <a16:creationId xmlns:a16="http://schemas.microsoft.com/office/drawing/2014/main" id="{6269F53C-9762-D7AD-FE21-4DBEB565E2CC}"/>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303EE617-C09C-4CB3-9B57-C94E0CFC5202}"/>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Tree>
    <p:extLst>
      <p:ext uri="{BB962C8B-B14F-4D97-AF65-F5344CB8AC3E}">
        <p14:creationId xmlns:p14="http://schemas.microsoft.com/office/powerpoint/2010/main" val="2478658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pic>
        <p:nvPicPr>
          <p:cNvPr id="8" name="Picture 7" descr="CADRE Symposium Logo. Mapping the Future; Rediscovering our Purpose Together. Portland Oregon. October 21-23, 2025.">
            <a:extLst>
              <a:ext uri="{FF2B5EF4-FFF2-40B4-BE49-F238E27FC236}">
                <a16:creationId xmlns:a16="http://schemas.microsoft.com/office/drawing/2014/main" id="{D752ECE6-4DDF-6763-67C8-DB26BCC08A6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763E7F7-C58A-90D7-759A-338A0997AA51}"/>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F8C49196-D698-1681-0309-6280FC23F28D}"/>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1" name="Diagonal Stripe 10">
            <a:extLst>
              <a:ext uri="{FF2B5EF4-FFF2-40B4-BE49-F238E27FC236}">
                <a16:creationId xmlns:a16="http://schemas.microsoft.com/office/drawing/2014/main" id="{49AC5C10-484C-3E79-169B-77D17A8571F3}"/>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2" name="Picture 11" descr="CADRE Logo">
            <a:extLst>
              <a:ext uri="{FF2B5EF4-FFF2-40B4-BE49-F238E27FC236}">
                <a16:creationId xmlns:a16="http://schemas.microsoft.com/office/drawing/2014/main" id="{C7AB8223-DC6A-4805-6259-75625F5AF80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2196173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pic>
        <p:nvPicPr>
          <p:cNvPr id="8" name="Picture 7" descr="CADRE Symposium Logo. Mapping the Future; Rediscovering our Purpose Together. Portland Oregon. October 21-23, 2025.">
            <a:extLst>
              <a:ext uri="{FF2B5EF4-FFF2-40B4-BE49-F238E27FC236}">
                <a16:creationId xmlns:a16="http://schemas.microsoft.com/office/drawing/2014/main" id="{9FD4C658-B8A6-0302-01BE-78A94F1C739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EE74C200-6EB7-6D8C-A19A-31FFD112B6A0}"/>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30780A8C-CB3A-34F3-C2DE-55F23231E015}"/>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1" name="Diagonal Stripe 10">
            <a:extLst>
              <a:ext uri="{FF2B5EF4-FFF2-40B4-BE49-F238E27FC236}">
                <a16:creationId xmlns:a16="http://schemas.microsoft.com/office/drawing/2014/main" id="{44E2006E-FF8F-F6D2-7012-AB2FA7151B65}"/>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2" name="Picture 11" descr="CADRE Logo">
            <a:extLst>
              <a:ext uri="{FF2B5EF4-FFF2-40B4-BE49-F238E27FC236}">
                <a16:creationId xmlns:a16="http://schemas.microsoft.com/office/drawing/2014/main" id="{C8944975-14A6-2748-88FA-5BD5A4177B8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2365058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3.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4.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43.xml"/><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44.xml"/><Relationship Id="rId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45.xml"/><Relationship Id="rId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332493544"/>
      </p:ext>
    </p:extLst>
  </p:cSld>
  <p:clrMap bg1="lt1" tx1="dk1" bg2="lt2" tx2="dk2" accent1="accent1" accent2="accent2" accent3="accent3" accent4="accent4" accent5="accent5" accent6="accent6" hlink="hlink" folHlink="folHlink"/>
  <p:sldLayoutIdLst>
    <p:sldLayoutId id="2147483705" r:id="rId1"/>
    <p:sldLayoutId id="2147483692" r:id="rId2"/>
    <p:sldLayoutId id="2147483693" r:id="rId3"/>
    <p:sldLayoutId id="2147483704" r:id="rId4"/>
    <p:sldLayoutId id="2147483703" r:id="rId5"/>
    <p:sldLayoutId id="2147483696" r:id="rId6"/>
    <p:sldLayoutId id="2147483697" r:id="rId7"/>
    <p:sldLayoutId id="2147483698" r:id="rId8"/>
    <p:sldLayoutId id="2147483702" r:id="rId9"/>
    <p:sldLayoutId id="2147483688" r:id="rId10"/>
    <p:sldLayoutId id="2147483701" r:id="rId11"/>
    <p:sldLayoutId id="2147483700" r:id="rId12"/>
  </p:sldLayoutIdLs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482F75-96BE-F249-9A00-4F5711C3F8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F23514-3CC8-9D4D-AE36-F7D2645681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EMS logo">
            <a:extLst>
              <a:ext uri="{FF2B5EF4-FFF2-40B4-BE49-F238E27FC236}">
                <a16:creationId xmlns:a16="http://schemas.microsoft.com/office/drawing/2014/main" id="{22D301B7-4CDF-8A4E-9357-7D189F15E71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7619" y="769855"/>
            <a:ext cx="957036" cy="855599"/>
          </a:xfrm>
          <a:prstGeom prst="rect">
            <a:avLst/>
          </a:prstGeom>
        </p:spPr>
      </p:pic>
      <p:cxnSp>
        <p:nvCxnSpPr>
          <p:cNvPr id="8" name="Straight Connector 7">
            <a:extLst>
              <a:ext uri="{FF2B5EF4-FFF2-40B4-BE49-F238E27FC236}">
                <a16:creationId xmlns:a16="http://schemas.microsoft.com/office/drawing/2014/main" id="{FE7AA269-3C69-4540-A7CD-C21573C45874}"/>
              </a:ext>
            </a:extLst>
          </p:cNvPr>
          <p:cNvCxnSpPr>
            <a:cxnSpLocks/>
          </p:cNvCxnSpPr>
          <p:nvPr userDrawn="1"/>
        </p:nvCxnSpPr>
        <p:spPr>
          <a:xfrm>
            <a:off x="500456" y="129514"/>
            <a:ext cx="0" cy="64503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F06EED-FAA3-0B4A-855F-668ECEBBBE9B}"/>
              </a:ext>
            </a:extLst>
          </p:cNvPr>
          <p:cNvCxnSpPr>
            <a:cxnSpLocks/>
            <a:stCxn id="7" idx="2"/>
          </p:cNvCxnSpPr>
          <p:nvPr userDrawn="1"/>
        </p:nvCxnSpPr>
        <p:spPr>
          <a:xfrm>
            <a:off x="516137" y="1625454"/>
            <a:ext cx="0" cy="505445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BAAC5E-C094-EB4B-A949-840F8D6AADD6}"/>
              </a:ext>
            </a:extLst>
          </p:cNvPr>
          <p:cNvSpPr>
            <a:spLocks noGrp="1"/>
          </p:cNvSpPr>
          <p:nvPr>
            <p:ph type="sldNum" sz="quarter" idx="4"/>
          </p:nvPr>
        </p:nvSpPr>
        <p:spPr>
          <a:xfrm>
            <a:off x="226136" y="6114617"/>
            <a:ext cx="548640" cy="365125"/>
          </a:xfrm>
          <a:prstGeom prst="rect">
            <a:avLst/>
          </a:prstGeom>
          <a:solidFill>
            <a:schemeClr val="bg1"/>
          </a:solidFill>
        </p:spPr>
        <p:txBody>
          <a:bodyPr vert="horz" lIns="91440" tIns="45720" rIns="91440" bIns="45720" rtlCol="0" anchor="ctr"/>
          <a:lstStyle>
            <a:lvl1pPr algn="ctr">
              <a:defRPr sz="1200">
                <a:solidFill>
                  <a:schemeClr val="tx1"/>
                </a:solidFill>
              </a:defRPr>
            </a:lvl1pPr>
          </a:lstStyle>
          <a:p>
            <a:fld id="{71874C02-C13D-E847-B008-47496F34894C}" type="slidenum">
              <a:rPr lang="en-US" smtClean="0"/>
              <a:pPr/>
              <a:t>‹#›</a:t>
            </a:fld>
            <a:endParaRPr lang="en-US"/>
          </a:p>
        </p:txBody>
      </p:sp>
    </p:spTree>
    <p:extLst>
      <p:ext uri="{BB962C8B-B14F-4D97-AF65-F5344CB8AC3E}">
        <p14:creationId xmlns:p14="http://schemas.microsoft.com/office/powerpoint/2010/main" val="230175432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BC3427-6B8F-DE4F-80F1-F892035FEC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805B51-E02B-9243-8947-95AAB30C6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EMS logo">
            <a:extLst>
              <a:ext uri="{FF2B5EF4-FFF2-40B4-BE49-F238E27FC236}">
                <a16:creationId xmlns:a16="http://schemas.microsoft.com/office/drawing/2014/main" id="{531B17A7-6E97-B247-AD1B-267FC1DE13B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71964" y="6048766"/>
            <a:ext cx="957036" cy="855599"/>
          </a:xfrm>
          <a:prstGeom prst="rect">
            <a:avLst/>
          </a:prstGeom>
        </p:spPr>
      </p:pic>
      <p:cxnSp>
        <p:nvCxnSpPr>
          <p:cNvPr id="8" name="Straight Connector 7">
            <a:extLst>
              <a:ext uri="{FF2B5EF4-FFF2-40B4-BE49-F238E27FC236}">
                <a16:creationId xmlns:a16="http://schemas.microsoft.com/office/drawing/2014/main" id="{5B70EBBE-5C8E-104B-9B1D-AD5890707DDC}"/>
              </a:ext>
            </a:extLst>
          </p:cNvPr>
          <p:cNvCxnSpPr>
            <a:cxnSpLocks/>
          </p:cNvCxnSpPr>
          <p:nvPr userDrawn="1"/>
        </p:nvCxnSpPr>
        <p:spPr>
          <a:xfrm>
            <a:off x="11549782" y="6531554"/>
            <a:ext cx="41987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887366A-0DC2-9E4B-8F63-FE9B53E76B3F}"/>
              </a:ext>
            </a:extLst>
          </p:cNvPr>
          <p:cNvCxnSpPr>
            <a:cxnSpLocks/>
          </p:cNvCxnSpPr>
          <p:nvPr userDrawn="1"/>
        </p:nvCxnSpPr>
        <p:spPr>
          <a:xfrm>
            <a:off x="260026" y="6538912"/>
            <a:ext cx="1033272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FA94860-FCE0-664C-8A3A-51968A07B838}"/>
              </a:ext>
            </a:extLst>
          </p:cNvPr>
          <p:cNvSpPr>
            <a:spLocks noGrp="1"/>
          </p:cNvSpPr>
          <p:nvPr>
            <p:ph type="sldNum" sz="quarter" idx="4"/>
          </p:nvPr>
        </p:nvSpPr>
        <p:spPr>
          <a:xfrm>
            <a:off x="9780177" y="6348991"/>
            <a:ext cx="548640" cy="365125"/>
          </a:xfrm>
          <a:prstGeom prst="rect">
            <a:avLst/>
          </a:prstGeom>
          <a:solidFill>
            <a:schemeClr val="bg1"/>
          </a:solidFill>
        </p:spPr>
        <p:txBody>
          <a:bodyPr vert="horz" lIns="91440" tIns="45720" rIns="91440" bIns="45720" rtlCol="0" anchor="ctr"/>
          <a:lstStyle>
            <a:lvl1pPr algn="r">
              <a:defRPr sz="1200">
                <a:solidFill>
                  <a:schemeClr val="tx1"/>
                </a:solidFill>
              </a:defRPr>
            </a:lvl1pPr>
          </a:lstStyle>
          <a:p>
            <a:fld id="{21371DF3-7DC5-1D47-9FF8-3366024DD2A6}" type="slidenum">
              <a:rPr lang="en-US" smtClean="0"/>
              <a:pPr/>
              <a:t>‹#›</a:t>
            </a:fld>
            <a:endParaRPr lang="en-US"/>
          </a:p>
        </p:txBody>
      </p:sp>
    </p:spTree>
    <p:extLst>
      <p:ext uri="{BB962C8B-B14F-4D97-AF65-F5344CB8AC3E}">
        <p14:creationId xmlns:p14="http://schemas.microsoft.com/office/powerpoint/2010/main" val="94968335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7" r:id="rId7"/>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D7D82-F290-6E4C-B6CF-A52089C30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144D8F-27BB-A242-8E6D-4E808B80D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EMS logo">
            <a:extLst>
              <a:ext uri="{FF2B5EF4-FFF2-40B4-BE49-F238E27FC236}">
                <a16:creationId xmlns:a16="http://schemas.microsoft.com/office/drawing/2014/main" id="{220D6412-FBBD-8246-9468-E0DA6472C39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218233" y="724017"/>
            <a:ext cx="957036" cy="855599"/>
          </a:xfrm>
          <a:prstGeom prst="rect">
            <a:avLst/>
          </a:prstGeom>
        </p:spPr>
      </p:pic>
      <p:cxnSp>
        <p:nvCxnSpPr>
          <p:cNvPr id="8" name="Straight Connector 7">
            <a:extLst>
              <a:ext uri="{FF2B5EF4-FFF2-40B4-BE49-F238E27FC236}">
                <a16:creationId xmlns:a16="http://schemas.microsoft.com/office/drawing/2014/main" id="{4139ECC4-3894-984F-9693-50052E30F0F2}"/>
              </a:ext>
            </a:extLst>
          </p:cNvPr>
          <p:cNvCxnSpPr>
            <a:cxnSpLocks/>
          </p:cNvCxnSpPr>
          <p:nvPr userDrawn="1"/>
        </p:nvCxnSpPr>
        <p:spPr>
          <a:xfrm>
            <a:off x="11681070" y="129514"/>
            <a:ext cx="0" cy="64008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7ACE86D-E9B0-ED4E-9D17-4C279A393AA5}"/>
              </a:ext>
            </a:extLst>
          </p:cNvPr>
          <p:cNvCxnSpPr>
            <a:cxnSpLocks/>
          </p:cNvCxnSpPr>
          <p:nvPr userDrawn="1"/>
        </p:nvCxnSpPr>
        <p:spPr>
          <a:xfrm rot="5400000">
            <a:off x="9136431" y="4124966"/>
            <a:ext cx="51206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DF6890-34D2-3E41-8A2D-D1B713811F1A}"/>
              </a:ext>
            </a:extLst>
          </p:cNvPr>
          <p:cNvSpPr>
            <a:spLocks noGrp="1"/>
          </p:cNvSpPr>
          <p:nvPr>
            <p:ph type="sldNum" sz="quarter" idx="4"/>
          </p:nvPr>
        </p:nvSpPr>
        <p:spPr>
          <a:xfrm>
            <a:off x="11416146" y="6113977"/>
            <a:ext cx="548640" cy="365125"/>
          </a:xfrm>
          <a:prstGeom prst="rect">
            <a:avLst/>
          </a:prstGeom>
          <a:solidFill>
            <a:schemeClr val="bg1"/>
          </a:solidFill>
        </p:spPr>
        <p:txBody>
          <a:bodyPr vert="horz" lIns="91440" tIns="45720" rIns="91440" bIns="45720" rtlCol="0" anchor="ctr"/>
          <a:lstStyle>
            <a:lvl1pPr algn="ctr">
              <a:defRPr sz="1200">
                <a:solidFill>
                  <a:schemeClr val="tx1"/>
                </a:solidFill>
              </a:defRPr>
            </a:lvl1pPr>
          </a:lstStyle>
          <a:p>
            <a:fld id="{8F9CA91F-1E73-0E43-9099-2BD45887F1A1}" type="slidenum">
              <a:rPr lang="en-US" smtClean="0"/>
              <a:pPr/>
              <a:t>‹#›</a:t>
            </a:fld>
            <a:endParaRPr lang="en-US"/>
          </a:p>
        </p:txBody>
      </p:sp>
    </p:spTree>
    <p:extLst>
      <p:ext uri="{BB962C8B-B14F-4D97-AF65-F5344CB8AC3E}">
        <p14:creationId xmlns:p14="http://schemas.microsoft.com/office/powerpoint/2010/main" val="2669104846"/>
      </p:ext>
    </p:extLst>
  </p:cSld>
  <p:clrMap bg1="lt1" tx1="dk1" bg2="lt2" tx2="dk2" accent1="accent1" accent2="accent2" accent3="accent3" accent4="accent4" accent5="accent5" accent6="accent6" hlink="hlink" folHlink="folHlink"/>
  <p:sldLayoutIdLst>
    <p:sldLayoutId id="2147483669" r:id="rId1"/>
    <p:sldLayoutId id="2147483689" r:id="rId2"/>
    <p:sldLayoutId id="2147483670" r:id="rId3"/>
    <p:sldLayoutId id="2147483671" r:id="rId4"/>
    <p:sldLayoutId id="2147483672" r:id="rId5"/>
    <p:sldLayoutId id="2147483690" r:id="rId6"/>
    <p:sldLayoutId id="2147483691" r:id="rId7"/>
    <p:sldLayoutId id="2147483694" r:id="rId8"/>
    <p:sldLayoutId id="2147483695" r:id="rId9"/>
    <p:sldLayoutId id="2147483673" r:id="rId10"/>
    <p:sldLayoutId id="2147483674" r:id="rId11"/>
    <p:sldLayoutId id="2147483675" r:id="rId12"/>
    <p:sldLayoutId id="2147483676" r:id="rId13"/>
    <p:sldLayoutId id="2147483677" r:id="rId14"/>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D7D82-F290-6E4C-B6CF-A52089C30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144D8F-27BB-A242-8E6D-4E808B80D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CADRE Symposium Logo. Mapping the Future; Rediscovering our Purpose Together. Portland Oregon. October 21-23, 2025.">
            <a:extLst>
              <a:ext uri="{FF2B5EF4-FFF2-40B4-BE49-F238E27FC236}">
                <a16:creationId xmlns:a16="http://schemas.microsoft.com/office/drawing/2014/main" id="{1B0695EA-5763-1D83-2790-1E76D9AD300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05F4D47-083C-A329-6AFF-C78EACD43D5A}"/>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C9011CF5-2A0B-518D-0CE2-6CAC4410FBBB}"/>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1" name="Diagonal Stripe 10">
            <a:extLst>
              <a:ext uri="{FF2B5EF4-FFF2-40B4-BE49-F238E27FC236}">
                <a16:creationId xmlns:a16="http://schemas.microsoft.com/office/drawing/2014/main" id="{3EB0670A-CE1E-B4CD-BB2E-62B1B0C004F3}"/>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2" name="Picture 11" descr="CADRE Logo">
            <a:extLst>
              <a:ext uri="{FF2B5EF4-FFF2-40B4-BE49-F238E27FC236}">
                <a16:creationId xmlns:a16="http://schemas.microsoft.com/office/drawing/2014/main" id="{DF2C4CA2-F583-2FB2-F2C8-CD676D9023E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2669104846"/>
      </p:ext>
    </p:extLst>
  </p:cSld>
  <p:clrMap bg1="lt1" tx1="dk1" bg2="lt2" tx2="dk2" accent1="accent1" accent2="accent2" accent3="accent3" accent4="accent4" accent5="accent5" accent6="accent6" hlink="hlink" folHlink="folHlink"/>
  <p:sldLayoutIdLst>
    <p:sldLayoutId id="2147483707" r:id="rId1"/>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D7D82-F290-6E4C-B6CF-A52089C30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144D8F-27BB-A242-8E6D-4E808B80D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CADRE Symposium Logo. Mapping the Future; Rediscovering our Purpose Together. Portland Oregon. October 21-23, 2025.">
            <a:extLst>
              <a:ext uri="{FF2B5EF4-FFF2-40B4-BE49-F238E27FC236}">
                <a16:creationId xmlns:a16="http://schemas.microsoft.com/office/drawing/2014/main" id="{F557B47A-C2E6-5DA0-141D-1943671523D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158AC7F-107D-C537-059E-53A9A66CA8C0}"/>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0F1247FE-1A97-2A98-16F6-DB250DF684FC}"/>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1" name="Diagonal Stripe 10">
            <a:extLst>
              <a:ext uri="{FF2B5EF4-FFF2-40B4-BE49-F238E27FC236}">
                <a16:creationId xmlns:a16="http://schemas.microsoft.com/office/drawing/2014/main" id="{609A37C3-70EB-1F98-5D7D-CE02A74340E8}"/>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2" name="Picture 11" descr="CADRE Logo">
            <a:extLst>
              <a:ext uri="{FF2B5EF4-FFF2-40B4-BE49-F238E27FC236}">
                <a16:creationId xmlns:a16="http://schemas.microsoft.com/office/drawing/2014/main" id="{CD4E726E-4840-C1DB-DBC4-C32BA34B4EA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2669104846"/>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409A04-087E-4ED5-92ED-F0A4D2ADE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43343E-7212-40D2-ABDA-E415D3B4D1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716612-38F7-4F6C-9C05-462D79543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69FED-402D-4B1F-B11B-E702109A0840}" type="datetime1">
              <a:rPr lang="en-US" smtClean="0"/>
              <a:t>8/21/2025</a:t>
            </a:fld>
            <a:endParaRPr lang="en-US"/>
          </a:p>
        </p:txBody>
      </p:sp>
      <p:sp>
        <p:nvSpPr>
          <p:cNvPr id="5" name="Footer Placeholder 4">
            <a:extLst>
              <a:ext uri="{FF2B5EF4-FFF2-40B4-BE49-F238E27FC236}">
                <a16:creationId xmlns:a16="http://schemas.microsoft.com/office/drawing/2014/main" id="{3D83FCD2-0E5D-4B29-AAA5-4708763700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6AF4A1-2D98-4067-AAAD-5A161AF13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pPr/>
              <a:t>‹#›</a:t>
            </a:fld>
            <a:endParaRPr lang="en-US"/>
          </a:p>
        </p:txBody>
      </p:sp>
      <p:pic>
        <p:nvPicPr>
          <p:cNvPr id="7" name="Picture 6" descr="CADRE Symposium Logo. Mapping the Future; Rediscovering our Purpose Together. Portland Oregon. October 21-23, 2025.">
            <a:extLst>
              <a:ext uri="{FF2B5EF4-FFF2-40B4-BE49-F238E27FC236}">
                <a16:creationId xmlns:a16="http://schemas.microsoft.com/office/drawing/2014/main" id="{1D6B17E7-06CF-935D-F252-7A89541D53B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551FA5F-6EBE-CCDC-F0C4-9115291DF10C}"/>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A646FC64-FC6C-63FE-D30C-39B95F8DFC92}"/>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0" name="Diagonal Stripe 9">
            <a:extLst>
              <a:ext uri="{FF2B5EF4-FFF2-40B4-BE49-F238E27FC236}">
                <a16:creationId xmlns:a16="http://schemas.microsoft.com/office/drawing/2014/main" id="{C57D2035-383A-0A3A-50D3-A3C5A506CEB5}"/>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1" name="Picture 10" descr="CADRE Logo">
            <a:extLst>
              <a:ext uri="{FF2B5EF4-FFF2-40B4-BE49-F238E27FC236}">
                <a16:creationId xmlns:a16="http://schemas.microsoft.com/office/drawing/2014/main" id="{84CD2A70-3778-C68C-9BF1-DC6ADB3AC4C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657669332"/>
      </p:ext>
    </p:extLst>
  </p:cSld>
  <p:clrMap bg1="lt1" tx1="dk1" bg2="lt2" tx2="dk2" accent1="accent1" accent2="accent2" accent3="accent3" accent4="accent4" accent5="accent5" accent6="accent6" hlink="hlink" folHlink="folHlink"/>
  <p:sldLayoutIdLst>
    <p:sldLayoutId id="214748375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476AE6-808B-F490-4718-376FFD2D4F9F}"/>
              </a:ext>
            </a:extLst>
          </p:cNvPr>
          <p:cNvSpPr>
            <a:spLocks noGrp="1"/>
          </p:cNvSpPr>
          <p:nvPr>
            <p:ph type="title"/>
          </p:nvPr>
        </p:nvSpPr>
        <p:spPr>
          <a:xfrm>
            <a:off x="2033730" y="164373"/>
            <a:ext cx="923564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32F4E3-F7C5-5A5E-205B-BF6086DCC355}"/>
              </a:ext>
            </a:extLst>
          </p:cNvPr>
          <p:cNvSpPr>
            <a:spLocks noGrp="1"/>
          </p:cNvSpPr>
          <p:nvPr>
            <p:ph type="body" idx="1"/>
          </p:nvPr>
        </p:nvSpPr>
        <p:spPr>
          <a:xfrm>
            <a:off x="479394" y="1696430"/>
            <a:ext cx="10789981" cy="4359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iagonal Stripe 6">
            <a:extLst>
              <a:ext uri="{FF2B5EF4-FFF2-40B4-BE49-F238E27FC236}">
                <a16:creationId xmlns:a16="http://schemas.microsoft.com/office/drawing/2014/main" id="{7FD6C132-012A-4C80-81DA-9DE379089711}"/>
              </a:ext>
            </a:extLst>
          </p:cNvPr>
          <p:cNvSpPr/>
          <p:nvPr userDrawn="1"/>
        </p:nvSpPr>
        <p:spPr>
          <a:xfrm>
            <a:off x="-21411" y="-1"/>
            <a:ext cx="1180908" cy="1325563"/>
          </a:xfrm>
          <a:prstGeom prst="diagStripe">
            <a:avLst>
              <a:gd name="adj" fmla="val 54341"/>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8" name="Picture 7" descr="CADRE Symposium Logo. Mapping the Future; Rediscovering our Purpose Together. Portland Oregon. October 21-23, 2025.">
            <a:extLst>
              <a:ext uri="{FF2B5EF4-FFF2-40B4-BE49-F238E27FC236}">
                <a16:creationId xmlns:a16="http://schemas.microsoft.com/office/drawing/2014/main" id="{4620BC93-CF2C-DB9D-F416-CA51BCFE4117}"/>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76B1DACA-4ADE-9F0C-ED95-2143BA78C316}"/>
              </a:ext>
            </a:extLst>
          </p:cNvPr>
          <p:cNvSpPr txBox="1">
            <a:spLocks/>
          </p:cNvSpPr>
          <p:nvPr userDrawn="1"/>
        </p:nvSpPr>
        <p:spPr>
          <a:xfrm>
            <a:off x="9448800" y="6560344"/>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88592-7BAA-4A46-BB52-D6D1CE2AF784}" type="slidenum">
              <a:rPr lang="en-US" smtClean="0"/>
              <a:pPr/>
              <a:t>‹#›</a:t>
            </a:fld>
            <a:endParaRPr lang="en-US"/>
          </a:p>
        </p:txBody>
      </p:sp>
      <p:sp>
        <p:nvSpPr>
          <p:cNvPr id="11" name="Rectangle 10">
            <a:extLst>
              <a:ext uri="{FF2B5EF4-FFF2-40B4-BE49-F238E27FC236}">
                <a16:creationId xmlns:a16="http://schemas.microsoft.com/office/drawing/2014/main" id="{1D0EED0A-E338-9AB2-880D-6976E39334C4}"/>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A12E8745-24F8-9E5E-2371-8A8E1BB892CD}"/>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a:p>
        </p:txBody>
      </p:sp>
      <p:sp>
        <p:nvSpPr>
          <p:cNvPr id="15" name="Diagonal Stripe 14">
            <a:extLst>
              <a:ext uri="{FF2B5EF4-FFF2-40B4-BE49-F238E27FC236}">
                <a16:creationId xmlns:a16="http://schemas.microsoft.com/office/drawing/2014/main" id="{27202A77-DF8A-A9A8-7F83-ADB777D18D75}"/>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0" name="Picture 9" descr="CADRE Logo">
            <a:extLst>
              <a:ext uri="{FF2B5EF4-FFF2-40B4-BE49-F238E27FC236}">
                <a16:creationId xmlns:a16="http://schemas.microsoft.com/office/drawing/2014/main" id="{F4E29ACE-21FD-F823-5305-779C7D5FF76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128359363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221_7D420BE5.xml"/><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0.xml"/><Relationship Id="rId5" Type="http://schemas.openxmlformats.org/officeDocument/2006/relationships/image" Target="../media/image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michigan.gov/mde/-/media/Project/Websites/mde/specialeducation/DRO/StateComplaintModelForm.pdf?rev=31eeea207e094522b225bc87e7f5d1f9" TargetMode="External"/><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hyperlink" Target="https://www.michigan.gov/mde/-/media/Project/Websites/mde/specialeducation/DRO/DueProcessModelForm.pdf?rev=13fedec808324089a239785842ddb268"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18/10/relationships/comments" Target="../comments/modernComment_1F9_C45D33B2.xml"/><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hyperlink" Target="https://www.michiganallianceforfamilies.org/" TargetMode="External"/><Relationship Id="rId5" Type="http://schemas.openxmlformats.org/officeDocument/2006/relationships/hyperlink" Target="https://www.michigan.gov/mde/services/special-education/parent-resources/family-matters" TargetMode="External"/><Relationship Id="rId4" Type="http://schemas.openxmlformats.org/officeDocument/2006/relationships/hyperlink" Target="https://www.michigan.gov/mde/services/special-education/dispute-resolution-options" TargetMode="External"/><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13.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07_4433D320.xml"/><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18.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hyperlink" Target="https://www.mikids1st.org/" TargetMode="External"/><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18/10/relationships/comments" Target="../comments/modernComment_207_F9126992.xml"/><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5.xml"/><Relationship Id="rId7" Type="http://schemas.openxmlformats.org/officeDocument/2006/relationships/image" Target="../media/image3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jpeg"/><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29.xml"/><Relationship Id="rId1" Type="http://schemas.openxmlformats.org/officeDocument/2006/relationships/slideLayout" Target="../slideLayouts/slideLayout3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22D_A99D3D27.xml"/><Relationship Id="rId2" Type="http://schemas.openxmlformats.org/officeDocument/2006/relationships/notesSlide" Target="../notesSlides/notesSlide30.xml"/><Relationship Id="rId1" Type="http://schemas.openxmlformats.org/officeDocument/2006/relationships/slideLayout" Target="../slideLayouts/slideLayout37.xml"/><Relationship Id="rId5" Type="http://schemas.openxmlformats.org/officeDocument/2006/relationships/image" Target="../media/image3.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mailto:info@mykids1st.or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jeenie.com/" TargetMode="External"/><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22F_893BA6F9.xml"/><Relationship Id="rId2" Type="http://schemas.openxmlformats.org/officeDocument/2006/relationships/notesSlide" Target="../notesSlides/notesSlide33.xml"/><Relationship Id="rId1" Type="http://schemas.openxmlformats.org/officeDocument/2006/relationships/slideLayout" Target="../slideLayouts/slideLayout3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s://account.docusign.com/username#/usernam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232_34827406.xml"/><Relationship Id="rId2" Type="http://schemas.openxmlformats.org/officeDocument/2006/relationships/notesSlide" Target="../notesSlides/notesSlide35.xml"/><Relationship Id="rId1" Type="http://schemas.openxmlformats.org/officeDocument/2006/relationships/slideLayout" Target="../slideLayouts/slideLayout3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37.xml"/><Relationship Id="rId5" Type="http://schemas.openxmlformats.org/officeDocument/2006/relationships/image" Target="../media/image43.sv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7.xml"/><Relationship Id="rId5" Type="http://schemas.openxmlformats.org/officeDocument/2006/relationships/image" Target="../media/image3.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37.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9.xml"/><Relationship Id="rId7" Type="http://schemas.openxmlformats.org/officeDocument/2006/relationships/image" Target="../media/image3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jpeg"/><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microsoft.com/office/2018/10/relationships/comments" Target="../comments/modernComment_237_60A0B0A1.xml"/><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5.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42.xml"/><Relationship Id="rId5" Type="http://schemas.openxmlformats.org/officeDocument/2006/relationships/image" Target="../media/image3.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42.xml"/><Relationship Id="rId5" Type="http://schemas.openxmlformats.org/officeDocument/2006/relationships/image" Target="../media/image3.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42.xml"/><Relationship Id="rId5" Type="http://schemas.openxmlformats.org/officeDocument/2006/relationships/image" Target="../media/image50.jpe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42.xml"/><Relationship Id="rId5" Type="http://schemas.openxmlformats.org/officeDocument/2006/relationships/image" Target="../media/image3.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42.xml"/><Relationship Id="rId5" Type="http://schemas.openxmlformats.org/officeDocument/2006/relationships/image" Target="../media/image52.jpe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4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42.xml"/><Relationship Id="rId5" Type="http://schemas.openxmlformats.org/officeDocument/2006/relationships/image" Target="../media/image3.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42.xml"/><Relationship Id="rId5" Type="http://schemas.openxmlformats.org/officeDocument/2006/relationships/image" Target="../media/image3.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42.xml"/><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3.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42.xml"/><Relationship Id="rId5" Type="http://schemas.openxmlformats.org/officeDocument/2006/relationships/image" Target="../media/image58.jpe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42.xml"/><Relationship Id="rId5" Type="http://schemas.openxmlformats.org/officeDocument/2006/relationships/image" Target="../media/image3.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9.xml"/><Relationship Id="rId7" Type="http://schemas.openxmlformats.org/officeDocument/2006/relationships/image" Target="../media/image3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jpeg"/><Relationship Id="rId5" Type="http://schemas.openxmlformats.org/officeDocument/2006/relationships/image" Target="../media/image3.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microsoft.com/office/2018/10/relationships/comments" Target="../comments/modernComment_23B_4E3182B7.xml"/><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39.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39.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s://cadreworks.org/national-state-dr-data-dashboar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9.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591D-47DD-C229-4C0D-59B380EC7536}"/>
              </a:ext>
            </a:extLst>
          </p:cNvPr>
          <p:cNvSpPr>
            <a:spLocks noGrp="1"/>
          </p:cNvSpPr>
          <p:nvPr>
            <p:ph type="ctrTitle"/>
          </p:nvPr>
        </p:nvSpPr>
        <p:spPr>
          <a:xfrm>
            <a:off x="1524000" y="1052098"/>
            <a:ext cx="9144000" cy="2387600"/>
          </a:xfrm>
        </p:spPr>
        <p:txBody>
          <a:bodyPr>
            <a:noAutofit/>
          </a:bodyPr>
          <a:lstStyle/>
          <a:p>
            <a:pPr lvl="0" eaLnBrk="0" fontAlgn="base" hangingPunct="0">
              <a:lnSpc>
                <a:spcPct val="100000"/>
              </a:lnSpc>
              <a:spcAft>
                <a:spcPct val="0"/>
              </a:spcAft>
            </a:pPr>
            <a:r>
              <a:rPr lang="en-US" altLang="en-US" sz="4000">
                <a:latin typeface="Calibri" panose="020F0502020204030204" pitchFamily="34" charset="0"/>
                <a:ea typeface="Calibri" panose="020F0502020204030204" pitchFamily="34" charset="0"/>
                <a:cs typeface="Calibri" panose="020F0502020204030204" pitchFamily="34" charset="0"/>
              </a:rPr>
              <a:t>What Michigan Learned </a:t>
            </a:r>
            <a:br>
              <a:rPr lang="en-US" altLang="en-US" sz="4000">
                <a:latin typeface="Calibri" panose="020F0502020204030204" pitchFamily="34" charset="0"/>
                <a:ea typeface="Calibri" panose="020F0502020204030204" pitchFamily="34" charset="0"/>
                <a:cs typeface="Calibri" panose="020F0502020204030204" pitchFamily="34" charset="0"/>
              </a:rPr>
            </a:br>
            <a:r>
              <a:rPr lang="en-US" altLang="en-US" sz="4000">
                <a:latin typeface="Calibri" panose="020F0502020204030204" pitchFamily="34" charset="0"/>
                <a:ea typeface="Calibri" panose="020F0502020204030204" pitchFamily="34" charset="0"/>
                <a:cs typeface="Calibri" panose="020F0502020204030204" pitchFamily="34" charset="0"/>
              </a:rPr>
              <a:t>While Building a Successful Informal </a:t>
            </a:r>
            <a:br>
              <a:rPr lang="en-US" altLang="en-US" sz="4000">
                <a:latin typeface="Calibri" panose="020F0502020204030204" pitchFamily="34" charset="0"/>
                <a:ea typeface="Calibri" panose="020F0502020204030204" pitchFamily="34" charset="0"/>
                <a:cs typeface="Calibri" panose="020F0502020204030204" pitchFamily="34" charset="0"/>
              </a:rPr>
            </a:br>
            <a:r>
              <a:rPr lang="en-US" altLang="en-US" sz="4000">
                <a:latin typeface="Calibri" panose="020F0502020204030204" pitchFamily="34" charset="0"/>
                <a:ea typeface="Calibri" panose="020F0502020204030204" pitchFamily="34" charset="0"/>
                <a:cs typeface="Calibri" panose="020F0502020204030204" pitchFamily="34" charset="0"/>
              </a:rPr>
              <a:t>and Early Special Education Dispute Resolution System</a:t>
            </a:r>
            <a:endParaRPr lang="en-US" sz="4000"/>
          </a:p>
        </p:txBody>
      </p:sp>
      <p:sp>
        <p:nvSpPr>
          <p:cNvPr id="3" name="Subtitle 2">
            <a:extLst>
              <a:ext uri="{FF2B5EF4-FFF2-40B4-BE49-F238E27FC236}">
                <a16:creationId xmlns:a16="http://schemas.microsoft.com/office/drawing/2014/main" id="{803E5AF3-EB52-1E19-09B1-6AA11E6046BF}"/>
              </a:ext>
            </a:extLst>
          </p:cNvPr>
          <p:cNvSpPr>
            <a:spLocks noGrp="1"/>
          </p:cNvSpPr>
          <p:nvPr>
            <p:ph type="subTitle" idx="1"/>
          </p:nvPr>
        </p:nvSpPr>
        <p:spPr>
          <a:xfrm>
            <a:off x="2829698" y="4746120"/>
            <a:ext cx="6985685" cy="1655762"/>
          </a:xfrm>
        </p:spPr>
        <p:txBody>
          <a:bodyPr/>
          <a:lstStyle/>
          <a:p>
            <a:r>
              <a:rPr lang="en-US">
                <a:latin typeface="Calibri" panose="020F0502020204030204" pitchFamily="34" charset="0"/>
                <a:ea typeface="Calibri" panose="020F0502020204030204" pitchFamily="34" charset="0"/>
                <a:cs typeface="Calibri" panose="020F0502020204030204" pitchFamily="34" charset="0"/>
              </a:rPr>
              <a:t>Michigan Special Education Mediation Services</a:t>
            </a:r>
          </a:p>
          <a:p>
            <a:r>
              <a:rPr lang="en-US" b="0">
                <a:latin typeface="Calibri" panose="020F0502020204030204" pitchFamily="34" charset="0"/>
                <a:ea typeface="Calibri" panose="020F0502020204030204" pitchFamily="34" charset="0"/>
                <a:cs typeface="Calibri" panose="020F0502020204030204" pitchFamily="34" charset="0"/>
              </a:rPr>
              <a:t>Cheryl Levine, Program Coordinator</a:t>
            </a:r>
          </a:p>
          <a:p>
            <a:r>
              <a:rPr lang="en-US" b="0">
                <a:latin typeface="Calibri" panose="020F0502020204030204" pitchFamily="34" charset="0"/>
                <a:ea typeface="Calibri" panose="020F0502020204030204" pitchFamily="34" charset="0"/>
                <a:cs typeface="Calibri" panose="020F0502020204030204" pitchFamily="34" charset="0"/>
              </a:rPr>
              <a:t>Beth Kohler, Outreach Coordinator</a:t>
            </a:r>
          </a:p>
        </p:txBody>
      </p:sp>
      <p:pic>
        <p:nvPicPr>
          <p:cNvPr id="6" name="Picture 5" descr="SEMS logo">
            <a:extLst>
              <a:ext uri="{FF2B5EF4-FFF2-40B4-BE49-F238E27FC236}">
                <a16:creationId xmlns:a16="http://schemas.microsoft.com/office/drawing/2014/main" id="{7F3892BD-D8A5-7CDF-CC8E-8EAF53B45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703" y="3576226"/>
            <a:ext cx="1308593" cy="1169894"/>
          </a:xfrm>
          <a:prstGeom prst="rect">
            <a:avLst/>
          </a:prstGeom>
        </p:spPr>
      </p:pic>
    </p:spTree>
    <p:extLst>
      <p:ext uri="{BB962C8B-B14F-4D97-AF65-F5344CB8AC3E}">
        <p14:creationId xmlns:p14="http://schemas.microsoft.com/office/powerpoint/2010/main" val="2101480421"/>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78086E-4BC3-657B-A408-0D6D304F1107}"/>
              </a:ext>
            </a:extLst>
          </p:cNvPr>
          <p:cNvSpPr>
            <a:spLocks noGrp="1"/>
          </p:cNvSpPr>
          <p:nvPr>
            <p:ph type="body" sz="quarter" idx="13"/>
          </p:nvPr>
        </p:nvSpPr>
        <p:spPr>
          <a:xfrm>
            <a:off x="5529154" y="1422402"/>
            <a:ext cx="5441710" cy="4621119"/>
          </a:xfrm>
        </p:spPr>
        <p:txBody>
          <a:bodyPr vert="horz" lIns="91440" tIns="45720" rIns="91440" bIns="45720" rtlCol="0" anchor="t">
            <a:normAutofit/>
          </a:bodyPr>
          <a:lstStyle/>
          <a:p>
            <a:r>
              <a:rPr lang="en-US"/>
              <a:t>Local Dispute Resolution Centers</a:t>
            </a:r>
          </a:p>
          <a:p>
            <a:pPr lvl="1"/>
            <a:r>
              <a:rPr lang="en-US"/>
              <a:t>To pay or not to pay mediators</a:t>
            </a:r>
          </a:p>
          <a:p>
            <a:r>
              <a:rPr lang="en-US"/>
              <a:t>Database</a:t>
            </a:r>
          </a:p>
          <a:p>
            <a:r>
              <a:rPr lang="en-US"/>
              <a:t>Mediator Assignment</a:t>
            </a:r>
          </a:p>
          <a:p>
            <a:pPr lvl="1"/>
            <a:r>
              <a:rPr lang="en-US"/>
              <a:t>Help meet random/rotational guidelines</a:t>
            </a:r>
          </a:p>
        </p:txBody>
      </p:sp>
      <p:pic>
        <p:nvPicPr>
          <p:cNvPr id="7" name="Picture 6" descr="A map of Michigan outlining the local dispute resolution center boundaries.">
            <a:extLst>
              <a:ext uri="{FF2B5EF4-FFF2-40B4-BE49-F238E27FC236}">
                <a16:creationId xmlns:a16="http://schemas.microsoft.com/office/drawing/2014/main" id="{02D46062-9A4E-E8BE-4B1D-465671C1F7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6868" y="365125"/>
            <a:ext cx="5002286" cy="5775234"/>
          </a:xfrm>
          <a:prstGeom prst="rect">
            <a:avLst/>
          </a:prstGeom>
        </p:spPr>
      </p:pic>
      <p:sp>
        <p:nvSpPr>
          <p:cNvPr id="5" name="Title 4">
            <a:extLst>
              <a:ext uri="{FF2B5EF4-FFF2-40B4-BE49-F238E27FC236}">
                <a16:creationId xmlns:a16="http://schemas.microsoft.com/office/drawing/2014/main" id="{0A75156E-396D-7DF1-3B76-1C240A3BDE8A}"/>
              </a:ext>
            </a:extLst>
          </p:cNvPr>
          <p:cNvSpPr>
            <a:spLocks noGrp="1"/>
          </p:cNvSpPr>
          <p:nvPr>
            <p:ph type="title"/>
          </p:nvPr>
        </p:nvSpPr>
        <p:spPr>
          <a:xfrm>
            <a:off x="4193178" y="365125"/>
            <a:ext cx="7471954" cy="1325563"/>
          </a:xfrm>
        </p:spPr>
        <p:txBody>
          <a:bodyPr anchor="t"/>
          <a:lstStyle/>
          <a:p>
            <a:r>
              <a:rPr lang="en-US" b="1" dirty="0"/>
              <a:t>Make-Up of Michigan Program</a:t>
            </a:r>
          </a:p>
        </p:txBody>
      </p:sp>
      <p:pic>
        <p:nvPicPr>
          <p:cNvPr id="3" name="Picture 2" descr="CADRE Symposium Logo. Mapping the Future; Rediscovering our Purpose Together. Portland Oregon. October 21-23, 2025.">
            <a:extLst>
              <a:ext uri="{FF2B5EF4-FFF2-40B4-BE49-F238E27FC236}">
                <a16:creationId xmlns:a16="http://schemas.microsoft.com/office/drawing/2014/main" id="{83E45623-BCFD-FE62-3502-612EB532BA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EMS logo">
            <a:extLst>
              <a:ext uri="{FF2B5EF4-FFF2-40B4-BE49-F238E27FC236}">
                <a16:creationId xmlns:a16="http://schemas.microsoft.com/office/drawing/2014/main" id="{DB6C49B0-4D13-69EB-5944-1BBD46180F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960053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s">
            <a:hlinkClick r:id="" action="ppaction://media"/>
            <a:extLst>
              <a:ext uri="{FF2B5EF4-FFF2-40B4-BE49-F238E27FC236}">
                <a16:creationId xmlns:a16="http://schemas.microsoft.com/office/drawing/2014/main" id="{D2F0BD71-BC78-C6CE-B1EB-AECA2C91E671}"/>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0219" t="14644" r="7832" b="16262"/>
          <a:stretch>
            <a:fillRect/>
          </a:stretch>
        </p:blipFill>
        <p:spPr>
          <a:xfrm>
            <a:off x="514689" y="2198899"/>
            <a:ext cx="3512578" cy="3832799"/>
          </a:xfrm>
          <a:prstGeom prst="rect">
            <a:avLst/>
          </a:prstGeom>
        </p:spPr>
      </p:pic>
      <p:sp>
        <p:nvSpPr>
          <p:cNvPr id="2" name="Title 1">
            <a:extLst>
              <a:ext uri="{FF2B5EF4-FFF2-40B4-BE49-F238E27FC236}">
                <a16:creationId xmlns:a16="http://schemas.microsoft.com/office/drawing/2014/main" id="{04F3E4D2-247C-EA22-EF99-47E4D2CED1D3}"/>
              </a:ext>
            </a:extLst>
          </p:cNvPr>
          <p:cNvSpPr>
            <a:spLocks noGrp="1"/>
          </p:cNvSpPr>
          <p:nvPr>
            <p:ph type="ctrTitle"/>
          </p:nvPr>
        </p:nvSpPr>
        <p:spPr>
          <a:xfrm>
            <a:off x="4798787" y="706437"/>
            <a:ext cx="6430734" cy="1338263"/>
          </a:xfrm>
        </p:spPr>
        <p:txBody>
          <a:bodyPr/>
          <a:lstStyle/>
          <a:p>
            <a:r>
              <a:rPr lang="en-US" b="1" dirty="0"/>
              <a:t>Building Trust Leads to Successful Program</a:t>
            </a:r>
          </a:p>
        </p:txBody>
      </p:sp>
      <p:pic>
        <p:nvPicPr>
          <p:cNvPr id="6" name="Picture 5" descr="SEMS logo">
            <a:extLst>
              <a:ext uri="{FF2B5EF4-FFF2-40B4-BE49-F238E27FC236}">
                <a16:creationId xmlns:a16="http://schemas.microsoft.com/office/drawing/2014/main" id="{F8DCEE81-7ED8-18F5-C244-CB04EA315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4" name="Text Placeholder 3">
            <a:extLst>
              <a:ext uri="{FF2B5EF4-FFF2-40B4-BE49-F238E27FC236}">
                <a16:creationId xmlns:a16="http://schemas.microsoft.com/office/drawing/2014/main" id="{24B6D5AF-D634-6C61-E28C-571520D37161}"/>
              </a:ext>
            </a:extLst>
          </p:cNvPr>
          <p:cNvSpPr>
            <a:spLocks noGrp="1"/>
          </p:cNvSpPr>
          <p:nvPr>
            <p:ph type="body" sz="quarter" idx="13"/>
          </p:nvPr>
        </p:nvSpPr>
        <p:spPr>
          <a:xfrm>
            <a:off x="4466275" y="2288290"/>
            <a:ext cx="5988033" cy="3711574"/>
          </a:xfrm>
          <a:noFill/>
        </p:spPr>
        <p:txBody>
          <a:bodyPr>
            <a:normAutofit/>
          </a:bodyPr>
          <a:lstStyle/>
          <a:p>
            <a:pPr marL="514350" indent="-514350">
              <a:buFont typeface="+mj-lt"/>
              <a:buAutoNum type="arabicPeriod"/>
            </a:pPr>
            <a:r>
              <a:rPr lang="en-US" dirty="0"/>
              <a:t>Robust state support</a:t>
            </a:r>
          </a:p>
          <a:p>
            <a:pPr marL="514350" indent="-514350">
              <a:buFont typeface="+mj-lt"/>
              <a:buAutoNum type="arabicPeriod"/>
            </a:pPr>
            <a:r>
              <a:rPr lang="en-US" dirty="0"/>
              <a:t>Outreach</a:t>
            </a:r>
          </a:p>
          <a:p>
            <a:pPr marL="514350" indent="-514350">
              <a:buFont typeface="+mj-lt"/>
              <a:buAutoNum type="arabicPeriod"/>
            </a:pPr>
            <a:r>
              <a:rPr lang="en-US" dirty="0"/>
              <a:t>Intake</a:t>
            </a:r>
          </a:p>
          <a:p>
            <a:pPr marL="514350" indent="-514350">
              <a:buFont typeface="+mj-lt"/>
              <a:buAutoNum type="arabicPeriod"/>
            </a:pPr>
            <a:r>
              <a:rPr lang="en-US" dirty="0"/>
              <a:t>High quality Facilitation</a:t>
            </a:r>
          </a:p>
          <a:p>
            <a:pPr marL="509588" lvl="1" indent="0">
              <a:buNone/>
            </a:pPr>
            <a:r>
              <a:rPr lang="en-US" dirty="0"/>
              <a:t>Training and support</a:t>
            </a:r>
          </a:p>
          <a:p>
            <a:pPr marL="514350" indent="-514350">
              <a:buFont typeface="+mj-lt"/>
              <a:buAutoNum type="arabicPeriod"/>
            </a:pPr>
            <a:r>
              <a:rPr lang="en-US" dirty="0"/>
              <a:t>High quality Mediation</a:t>
            </a:r>
          </a:p>
          <a:p>
            <a:pPr marL="509588" lvl="1" indent="0">
              <a:buNone/>
              <a:tabLst>
                <a:tab pos="509588" algn="l"/>
              </a:tabLst>
            </a:pPr>
            <a:r>
              <a:rPr lang="en-US" dirty="0"/>
              <a:t>Training and support</a:t>
            </a:r>
          </a:p>
        </p:txBody>
      </p:sp>
    </p:spTree>
    <p:extLst>
      <p:ext uri="{BB962C8B-B14F-4D97-AF65-F5344CB8AC3E}">
        <p14:creationId xmlns:p14="http://schemas.microsoft.com/office/powerpoint/2010/main" val="60290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6075B-1F17-F753-5FA6-82C975EEB7F8}"/>
              </a:ext>
            </a:extLst>
          </p:cNvPr>
          <p:cNvSpPr>
            <a:spLocks noGrp="1"/>
          </p:cNvSpPr>
          <p:nvPr>
            <p:ph type="title"/>
          </p:nvPr>
        </p:nvSpPr>
        <p:spPr>
          <a:xfrm>
            <a:off x="274320" y="1828800"/>
            <a:ext cx="3862754" cy="648117"/>
          </a:xfrm>
        </p:spPr>
        <p:txBody>
          <a:bodyPr anchor="t"/>
          <a:lstStyle/>
          <a:p>
            <a:r>
              <a:rPr lang="en-US" b="1">
                <a:solidFill>
                  <a:schemeClr val="tx1"/>
                </a:solidFill>
              </a:rPr>
              <a:t>State Support</a:t>
            </a:r>
          </a:p>
        </p:txBody>
      </p:sp>
      <p:sp>
        <p:nvSpPr>
          <p:cNvPr id="4" name="Content Placeholder 3">
            <a:extLst>
              <a:ext uri="{FF2B5EF4-FFF2-40B4-BE49-F238E27FC236}">
                <a16:creationId xmlns:a16="http://schemas.microsoft.com/office/drawing/2014/main" id="{DFFEC05E-DC15-5AA9-A0F0-2ED026C30E4A}"/>
              </a:ext>
            </a:extLst>
          </p:cNvPr>
          <p:cNvSpPr>
            <a:spLocks noGrp="1"/>
          </p:cNvSpPr>
          <p:nvPr>
            <p:ph sz="quarter" idx="12"/>
          </p:nvPr>
        </p:nvSpPr>
        <p:spPr>
          <a:xfrm>
            <a:off x="4892674" y="743490"/>
            <a:ext cx="6301707" cy="5552535"/>
          </a:xfrm>
        </p:spPr>
        <p:txBody>
          <a:bodyPr vert="horz" lIns="91440" tIns="45720" rIns="91440" bIns="45720" rtlCol="0" anchor="t">
            <a:noAutofit/>
          </a:bodyPr>
          <a:lstStyle/>
          <a:p>
            <a:pPr>
              <a:spcBef>
                <a:spcPts val="1800"/>
              </a:spcBef>
            </a:pPr>
            <a:r>
              <a:rPr lang="en-US"/>
              <a:t>Michigan was the first state to provide facilitations beginning in 1997.</a:t>
            </a:r>
            <a:endParaRPr lang="en-US">
              <a:ea typeface="Calibri" panose="020F0502020204030204"/>
              <a:cs typeface="Calibri" panose="020F0502020204030204"/>
            </a:endParaRPr>
          </a:p>
          <a:p>
            <a:pPr>
              <a:spcBef>
                <a:spcPts val="3600"/>
              </a:spcBef>
            </a:pPr>
            <a:r>
              <a:rPr lang="en-US"/>
              <a:t>State funds formal marketing campaign separately from operational budget.</a:t>
            </a:r>
          </a:p>
          <a:p>
            <a:pPr>
              <a:spcBef>
                <a:spcPts val="3600"/>
              </a:spcBef>
            </a:pPr>
            <a:r>
              <a:rPr lang="en-US">
                <a:ea typeface="Calibri" panose="020F0502020204030204"/>
                <a:cs typeface="Calibri" panose="020F0502020204030204"/>
              </a:rPr>
              <a:t>The Michigan Department of Education, Office of Special Education (OSE) model complaint forms include a checkbox allowing the complainant to request contact from SEMS to discuss the  option of mediation. </a:t>
            </a:r>
          </a:p>
        </p:txBody>
      </p:sp>
      <p:sp>
        <p:nvSpPr>
          <p:cNvPr id="2" name="TextBox 1">
            <a:extLst>
              <a:ext uri="{FF2B5EF4-FFF2-40B4-BE49-F238E27FC236}">
                <a16:creationId xmlns:a16="http://schemas.microsoft.com/office/drawing/2014/main" id="{DCC0179F-A734-3925-7B87-714D8CF84838}"/>
              </a:ext>
            </a:extLst>
          </p:cNvPr>
          <p:cNvSpPr txBox="1"/>
          <p:nvPr/>
        </p:nvSpPr>
        <p:spPr>
          <a:xfrm>
            <a:off x="5191145" y="5791344"/>
            <a:ext cx="5704764" cy="646331"/>
          </a:xfrm>
          <a:prstGeom prst="rect">
            <a:avLst/>
          </a:prstGeom>
          <a:noFill/>
        </p:spPr>
        <p:txBody>
          <a:bodyPr wrap="square" rtlCol="0">
            <a:spAutoFit/>
          </a:bodyPr>
          <a:lstStyle/>
          <a:p>
            <a:r>
              <a:rPr lang="en-US" b="1">
                <a:hlinkClick r:id="rId3"/>
              </a:rPr>
              <a:t>State Complaint Model Form </a:t>
            </a:r>
            <a:endParaRPr lang="en-US" b="1"/>
          </a:p>
          <a:p>
            <a:r>
              <a:rPr lang="en-US" b="1">
                <a:hlinkClick r:id="rId4"/>
              </a:rPr>
              <a:t>Model Due Process Complaint/Request for Hearing form</a:t>
            </a:r>
            <a:endParaRPr lang="en-US" b="1"/>
          </a:p>
        </p:txBody>
      </p:sp>
      <p:pic>
        <p:nvPicPr>
          <p:cNvPr id="6" name="Picture 5">
            <a:extLst>
              <a:ext uri="{FF2B5EF4-FFF2-40B4-BE49-F238E27FC236}">
                <a16:creationId xmlns:a16="http://schemas.microsoft.com/office/drawing/2014/main" id="{B176D128-B1D0-FD7F-5964-DE0F2152402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19036" b="38315"/>
          <a:stretch>
            <a:fillRect/>
          </a:stretch>
        </p:blipFill>
        <p:spPr>
          <a:xfrm>
            <a:off x="86639" y="4028570"/>
            <a:ext cx="3487055" cy="1246815"/>
          </a:xfrm>
          <a:prstGeom prst="rect">
            <a:avLst/>
          </a:prstGeom>
        </p:spPr>
      </p:pic>
      <p:pic>
        <p:nvPicPr>
          <p:cNvPr id="5" name="Picture 4">
            <a:extLst>
              <a:ext uri="{FF2B5EF4-FFF2-40B4-BE49-F238E27FC236}">
                <a16:creationId xmlns:a16="http://schemas.microsoft.com/office/drawing/2014/main" id="{F759686F-5133-BF96-381C-388989DE33C3}"/>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375D25F-66EB-F7B9-ADD4-BE31601FE77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409662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922B9-0B7D-8D61-AC39-B7113B5BDC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9684D9-D348-A2CF-332A-F1F57034E7C0}"/>
              </a:ext>
            </a:extLst>
          </p:cNvPr>
          <p:cNvSpPr>
            <a:spLocks noGrp="1"/>
          </p:cNvSpPr>
          <p:nvPr>
            <p:ph type="title"/>
          </p:nvPr>
        </p:nvSpPr>
        <p:spPr>
          <a:xfrm>
            <a:off x="274320" y="1828800"/>
            <a:ext cx="3862754" cy="678939"/>
          </a:xfrm>
        </p:spPr>
        <p:txBody>
          <a:bodyPr anchor="t"/>
          <a:lstStyle/>
          <a:p>
            <a:r>
              <a:rPr lang="en-US" b="1" dirty="0">
                <a:solidFill>
                  <a:schemeClr val="tx1"/>
                </a:solidFill>
              </a:rPr>
              <a:t>State Support</a:t>
            </a:r>
            <a:r>
              <a:rPr lang="en-US" b="1" dirty="0">
                <a:solidFill>
                  <a:srgbClr val="F1B434"/>
                </a:solidFill>
              </a:rPr>
              <a:t>2</a:t>
            </a:r>
          </a:p>
        </p:txBody>
      </p:sp>
      <p:sp>
        <p:nvSpPr>
          <p:cNvPr id="4" name="Content Placeholder 3">
            <a:extLst>
              <a:ext uri="{FF2B5EF4-FFF2-40B4-BE49-F238E27FC236}">
                <a16:creationId xmlns:a16="http://schemas.microsoft.com/office/drawing/2014/main" id="{2C5F98E5-A2AD-42C2-B168-B25A6735CC13}"/>
              </a:ext>
            </a:extLst>
          </p:cNvPr>
          <p:cNvSpPr>
            <a:spLocks noGrp="1"/>
          </p:cNvSpPr>
          <p:nvPr>
            <p:ph sz="quarter" idx="12"/>
          </p:nvPr>
        </p:nvSpPr>
        <p:spPr>
          <a:xfrm>
            <a:off x="4708339" y="779991"/>
            <a:ext cx="6532996" cy="5699111"/>
          </a:xfrm>
        </p:spPr>
        <p:txBody>
          <a:bodyPr vert="horz" lIns="91440" tIns="45720" rIns="91440" bIns="45720" rtlCol="0" anchor="t">
            <a:noAutofit/>
          </a:bodyPr>
          <a:lstStyle/>
          <a:p>
            <a:pPr>
              <a:spcBef>
                <a:spcPts val="2400"/>
              </a:spcBef>
            </a:pPr>
            <a:r>
              <a:rPr lang="en-US" dirty="0"/>
              <a:t>Direct link on </a:t>
            </a:r>
            <a:r>
              <a:rPr lang="en-US" dirty="0">
                <a:hlinkClick r:id="rId4"/>
              </a:rPr>
              <a:t>OSE website </a:t>
            </a:r>
            <a:r>
              <a:rPr lang="en-US" dirty="0"/>
              <a:t>for dispute resolution options.</a:t>
            </a:r>
            <a:endParaRPr lang="en-US" dirty="0">
              <a:ea typeface="Calibri"/>
              <a:cs typeface="Calibri"/>
            </a:endParaRPr>
          </a:p>
          <a:p>
            <a:pPr>
              <a:spcBef>
                <a:spcPts val="2400"/>
              </a:spcBef>
            </a:pPr>
            <a:r>
              <a:rPr lang="en-US" dirty="0"/>
              <a:t>Benefits of mediation and resolution sessions listed on complaint process descriptions.</a:t>
            </a:r>
          </a:p>
          <a:p>
            <a:pPr>
              <a:spcBef>
                <a:spcPts val="2400"/>
              </a:spcBef>
            </a:pPr>
            <a:r>
              <a:rPr lang="en-US" dirty="0"/>
              <a:t>Written into Michigan Administrative Rules for Special Education</a:t>
            </a:r>
          </a:p>
          <a:p>
            <a:pPr>
              <a:spcBef>
                <a:spcPts val="2400"/>
              </a:spcBef>
            </a:pPr>
            <a:r>
              <a:rPr lang="en-US" dirty="0">
                <a:hlinkClick r:id="rId5"/>
              </a:rPr>
              <a:t>Family Matters</a:t>
            </a:r>
            <a:endParaRPr lang="en-US" dirty="0"/>
          </a:p>
          <a:p>
            <a:pPr>
              <a:spcBef>
                <a:spcPts val="2400"/>
              </a:spcBef>
            </a:pPr>
            <a:r>
              <a:rPr lang="en-US" dirty="0">
                <a:hlinkClick r:id="rId6"/>
              </a:rPr>
              <a:t>Michigan Alliance for Families </a:t>
            </a:r>
            <a:r>
              <a:rPr lang="en-US" dirty="0"/>
              <a:t>Partnership</a:t>
            </a:r>
          </a:p>
          <a:p>
            <a:pPr>
              <a:spcBef>
                <a:spcPts val="2400"/>
              </a:spcBef>
            </a:pPr>
            <a:r>
              <a:rPr lang="en-US" dirty="0"/>
              <a:t>What are some things your state does?</a:t>
            </a:r>
          </a:p>
          <a:p>
            <a:pPr marL="0" indent="0">
              <a:buNone/>
            </a:pPr>
            <a:endParaRPr lang="en-US" dirty="0">
              <a:ea typeface="Calibri" panose="020F0502020204030204"/>
              <a:cs typeface="Calibri" panose="020F0502020204030204"/>
            </a:endParaRPr>
          </a:p>
        </p:txBody>
      </p:sp>
      <p:pic>
        <p:nvPicPr>
          <p:cNvPr id="6" name="Picture 5">
            <a:extLst>
              <a:ext uri="{FF2B5EF4-FFF2-40B4-BE49-F238E27FC236}">
                <a16:creationId xmlns:a16="http://schemas.microsoft.com/office/drawing/2014/main" id="{5591EC92-3ED2-14E3-FAC9-08F0901961F7}"/>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F0108E4-410D-33ED-4003-5AC8BAB7649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pic>
        <p:nvPicPr>
          <p:cNvPr id="2" name="Picture 1">
            <a:extLst>
              <a:ext uri="{FF2B5EF4-FFF2-40B4-BE49-F238E27FC236}">
                <a16:creationId xmlns:a16="http://schemas.microsoft.com/office/drawing/2014/main" id="{86F5DE57-A3F1-C75A-8CE6-F427ED4275C7}"/>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rcRect t="19036" b="38315"/>
          <a:stretch>
            <a:fillRect/>
          </a:stretch>
        </p:blipFill>
        <p:spPr>
          <a:xfrm>
            <a:off x="86639" y="4028570"/>
            <a:ext cx="3487055" cy="1246815"/>
          </a:xfrm>
          <a:prstGeom prst="rect">
            <a:avLst/>
          </a:prstGeom>
        </p:spPr>
      </p:pic>
    </p:spTree>
    <p:extLst>
      <p:ext uri="{BB962C8B-B14F-4D97-AF65-F5344CB8AC3E}">
        <p14:creationId xmlns:p14="http://schemas.microsoft.com/office/powerpoint/2010/main" val="3294442418"/>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DB60D-188C-ED9D-CB86-22F05A1F3AA0}"/>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3DC5C2DE-B7E6-83C8-6B87-AC245E6F1AFB}"/>
              </a:ext>
            </a:extLst>
          </p:cNvPr>
          <p:cNvSpPr txBox="1">
            <a:spLocks noGrp="1"/>
          </p:cNvSpPr>
          <p:nvPr>
            <p:ph type="title" idx="4294967295"/>
          </p:nvPr>
        </p:nvSpPr>
        <p:spPr>
          <a:xfrm>
            <a:off x="7462059" y="151374"/>
            <a:ext cx="2772709" cy="1022809"/>
          </a:xfrm>
          <a:prstGeom prst="round1Rect">
            <a:avLst/>
          </a:prstGeom>
          <a:solidFill>
            <a:srgbClr val="981D97"/>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j-lt"/>
                <a:ea typeface="+mj-ea"/>
                <a:cs typeface="+mj-cs"/>
              </a:rPr>
              <a:t>SEMS </a:t>
            </a:r>
            <a:r>
              <a:rPr kumimoji="0" lang="en-US" sz="3600" b="1" i="0" u="none" strike="noStrike" kern="1200" cap="none" spc="0" normalizeH="0" baseline="0" noProof="0" dirty="0">
                <a:ln>
                  <a:noFill/>
                </a:ln>
                <a:solidFill>
                  <a:schemeClr val="bg1"/>
                </a:solidFill>
                <a:effectLst/>
                <a:uLnTx/>
                <a:uFillTx/>
                <a:latin typeface="+mj-lt"/>
                <a:ea typeface="+mj-ea"/>
                <a:cs typeface="+mj-cs"/>
              </a:rPr>
              <a:t>Team</a:t>
            </a:r>
          </a:p>
        </p:txBody>
      </p:sp>
      <p:pic>
        <p:nvPicPr>
          <p:cNvPr id="6" name="Picture 5">
            <a:extLst>
              <a:ext uri="{FF2B5EF4-FFF2-40B4-BE49-F238E27FC236}">
                <a16:creationId xmlns:a16="http://schemas.microsoft.com/office/drawing/2014/main" id="{71254979-5B36-8005-EFBE-046E5D0F53C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pic>
        <p:nvPicPr>
          <p:cNvPr id="7" name="Picture 6">
            <a:extLst>
              <a:ext uri="{FF2B5EF4-FFF2-40B4-BE49-F238E27FC236}">
                <a16:creationId xmlns:a16="http://schemas.microsoft.com/office/drawing/2014/main" id="{84DADF54-DA1E-B888-8D46-4EF485B35859}"/>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4E8EDDD-AFB2-EAF4-33C6-75C4EE95716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57232" y="963318"/>
            <a:ext cx="8277536" cy="5574731"/>
          </a:xfrm>
          <a:prstGeom prst="rect">
            <a:avLst/>
          </a:prstGeom>
        </p:spPr>
      </p:pic>
    </p:spTree>
    <p:extLst>
      <p:ext uri="{BB962C8B-B14F-4D97-AF65-F5344CB8AC3E}">
        <p14:creationId xmlns:p14="http://schemas.microsoft.com/office/powerpoint/2010/main" val="2658561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E086D-0AF0-EB64-2C9B-B743D1BE50A9}"/>
              </a:ext>
            </a:extLst>
          </p:cNvPr>
          <p:cNvSpPr>
            <a:spLocks noGrp="1"/>
          </p:cNvSpPr>
          <p:nvPr>
            <p:ph type="title"/>
          </p:nvPr>
        </p:nvSpPr>
        <p:spPr>
          <a:xfrm>
            <a:off x="274320" y="1828800"/>
            <a:ext cx="3862754" cy="719625"/>
          </a:xfrm>
        </p:spPr>
        <p:txBody>
          <a:bodyPr anchor="t"/>
          <a:lstStyle/>
          <a:p>
            <a:r>
              <a:rPr lang="en-US" dirty="0"/>
              <a:t>Outreach Team</a:t>
            </a:r>
          </a:p>
        </p:txBody>
      </p:sp>
      <p:sp>
        <p:nvSpPr>
          <p:cNvPr id="13" name="TextBox 12">
            <a:extLst>
              <a:ext uri="{FF2B5EF4-FFF2-40B4-BE49-F238E27FC236}">
                <a16:creationId xmlns:a16="http://schemas.microsoft.com/office/drawing/2014/main" id="{3F950ABE-BBB1-EF5B-5033-A9B075270C51}"/>
              </a:ext>
            </a:extLst>
          </p:cNvPr>
          <p:cNvSpPr txBox="1"/>
          <p:nvPr/>
        </p:nvSpPr>
        <p:spPr>
          <a:xfrm>
            <a:off x="249526" y="3989296"/>
            <a:ext cx="3697810" cy="1631216"/>
          </a:xfrm>
          <a:prstGeom prst="rect">
            <a:avLst/>
          </a:prstGeom>
          <a:noFill/>
        </p:spPr>
        <p:txBody>
          <a:bodyPr wrap="square">
            <a:spAutoFit/>
          </a:bodyPr>
          <a:lstStyle/>
          <a:p>
            <a:r>
              <a:rPr lang="en-US" sz="2000" b="1" u="sng" dirty="0">
                <a:solidFill>
                  <a:schemeClr val="bg1"/>
                </a:solidFill>
                <a:latin typeface="Calibri" panose="020F0502020204030204" pitchFamily="34" charset="0"/>
                <a:ea typeface="Times New Roman" panose="02020603050405020304" pitchFamily="18" charset="0"/>
              </a:rPr>
              <a:t>GOAL</a:t>
            </a:r>
            <a:endParaRPr lang="en-US" sz="2000" b="1" u="sng" dirty="0">
              <a:solidFill>
                <a:schemeClr val="bg1"/>
              </a:solidFill>
              <a:effectLst/>
              <a:latin typeface="Calibri" panose="020F0502020204030204" pitchFamily="34" charset="0"/>
              <a:ea typeface="Times New Roman" panose="02020603050405020304" pitchFamily="18" charset="0"/>
            </a:endParaRPr>
          </a:p>
          <a:p>
            <a:r>
              <a:rPr lang="en-US" sz="2000" b="1" dirty="0">
                <a:solidFill>
                  <a:schemeClr val="bg1"/>
                </a:solidFill>
                <a:effectLst/>
                <a:latin typeface="Calibri" panose="020F0502020204030204" pitchFamily="34" charset="0"/>
                <a:ea typeface="Times New Roman" panose="02020603050405020304" pitchFamily="18" charset="0"/>
              </a:rPr>
              <a:t>Ensure accurate, consistent messaging is delivered to all potential users statewide on a regular basis.</a:t>
            </a:r>
            <a:endParaRPr lang="en-US" sz="2000" dirty="0">
              <a:solidFill>
                <a:schemeClr val="bg1"/>
              </a:solidFill>
            </a:endParaRPr>
          </a:p>
        </p:txBody>
      </p:sp>
      <p:pic>
        <p:nvPicPr>
          <p:cNvPr id="6" name="Content Placeholder 5" descr="A map of Michigan showing the boundaries of the northern, middle and southern for outreach.">
            <a:extLst>
              <a:ext uri="{FF2B5EF4-FFF2-40B4-BE49-F238E27FC236}">
                <a16:creationId xmlns:a16="http://schemas.microsoft.com/office/drawing/2014/main" id="{EBEB0910-2F84-519F-CDAD-1256F1010344}"/>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rcRect l="18475" t="8970" r="14085" b="6959"/>
          <a:stretch/>
        </p:blipFill>
        <p:spPr>
          <a:xfrm>
            <a:off x="4915457" y="-111215"/>
            <a:ext cx="6071617" cy="6344990"/>
          </a:xfrm>
        </p:spPr>
      </p:pic>
      <p:grpSp>
        <p:nvGrpSpPr>
          <p:cNvPr id="11" name="Group 10" descr="Pushpins on Michigan map">
            <a:extLst>
              <a:ext uri="{FF2B5EF4-FFF2-40B4-BE49-F238E27FC236}">
                <a16:creationId xmlns:a16="http://schemas.microsoft.com/office/drawing/2014/main" id="{745D04D1-38A3-0B84-F043-9A71D79C6DC4}"/>
              </a:ext>
            </a:extLst>
          </p:cNvPr>
          <p:cNvGrpSpPr/>
          <p:nvPr/>
        </p:nvGrpSpPr>
        <p:grpSpPr>
          <a:xfrm>
            <a:off x="6672072" y="1338072"/>
            <a:ext cx="3456575" cy="4511040"/>
            <a:chOff x="6672072" y="1338072"/>
            <a:chExt cx="3456575" cy="4511040"/>
          </a:xfrm>
        </p:grpSpPr>
        <p:pic>
          <p:nvPicPr>
            <p:cNvPr id="8" name="Graphic 7" descr="Pin with solid fill">
              <a:extLst>
                <a:ext uri="{FF2B5EF4-FFF2-40B4-BE49-F238E27FC236}">
                  <a16:creationId xmlns:a16="http://schemas.microsoft.com/office/drawing/2014/main" id="{6454936D-C164-7055-1FC7-AA645E4A4A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72072" y="1338072"/>
              <a:ext cx="457200" cy="457200"/>
            </a:xfrm>
            <a:prstGeom prst="rect">
              <a:avLst/>
            </a:prstGeom>
          </p:spPr>
        </p:pic>
        <p:pic>
          <p:nvPicPr>
            <p:cNvPr id="9" name="Graphic 8" descr="Pin with solid fill">
              <a:extLst>
                <a:ext uri="{FF2B5EF4-FFF2-40B4-BE49-F238E27FC236}">
                  <a16:creationId xmlns:a16="http://schemas.microsoft.com/office/drawing/2014/main" id="{F462D335-49C7-59FE-F103-BD289E310D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059605">
              <a:off x="9671447" y="5391912"/>
              <a:ext cx="457200" cy="457200"/>
            </a:xfrm>
            <a:prstGeom prst="rect">
              <a:avLst/>
            </a:prstGeom>
          </p:spPr>
        </p:pic>
        <p:pic>
          <p:nvPicPr>
            <p:cNvPr id="10" name="Graphic 9" descr="Pin with solid fill">
              <a:extLst>
                <a:ext uri="{FF2B5EF4-FFF2-40B4-BE49-F238E27FC236}">
                  <a16:creationId xmlns:a16="http://schemas.microsoft.com/office/drawing/2014/main" id="{187C74FA-A5F7-07F9-4813-25BBE1E80F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059605">
              <a:off x="8763143" y="3544824"/>
              <a:ext cx="457200" cy="457200"/>
            </a:xfrm>
            <a:prstGeom prst="rect">
              <a:avLst/>
            </a:prstGeom>
          </p:spPr>
        </p:pic>
      </p:grpSp>
      <p:pic>
        <p:nvPicPr>
          <p:cNvPr id="5" name="Picture 4" descr="SEMS logo">
            <a:extLst>
              <a:ext uri="{FF2B5EF4-FFF2-40B4-BE49-F238E27FC236}">
                <a16:creationId xmlns:a16="http://schemas.microsoft.com/office/drawing/2014/main" id="{6AE2E4C9-6290-54C3-862C-7C993E9295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2" name="TextBox 1">
            <a:extLst>
              <a:ext uri="{FF2B5EF4-FFF2-40B4-BE49-F238E27FC236}">
                <a16:creationId xmlns:a16="http://schemas.microsoft.com/office/drawing/2014/main" id="{03ABB598-792D-6D0A-D967-AEEF38C8DA0A}"/>
              </a:ext>
            </a:extLst>
          </p:cNvPr>
          <p:cNvSpPr txBox="1"/>
          <p:nvPr/>
        </p:nvSpPr>
        <p:spPr>
          <a:xfrm>
            <a:off x="4382417" y="6075472"/>
            <a:ext cx="6136848" cy="707886"/>
          </a:xfrm>
          <a:prstGeom prst="rect">
            <a:avLst/>
          </a:prstGeom>
          <a:noFill/>
        </p:spPr>
        <p:txBody>
          <a:bodyPr wrap="square">
            <a:spAutoFit/>
          </a:bodyPr>
          <a:lstStyle/>
          <a:p>
            <a:pPr algn="ctr"/>
            <a:r>
              <a:rPr lang="en-US" sz="4000" b="1" dirty="0">
                <a:solidFill>
                  <a:srgbClr val="981D97"/>
                </a:solidFill>
              </a:rPr>
              <a:t>It’s all about building trust</a:t>
            </a:r>
            <a:endParaRPr lang="en-US" sz="4000" dirty="0">
              <a:solidFill>
                <a:srgbClr val="981D97"/>
              </a:solidFill>
            </a:endParaRPr>
          </a:p>
        </p:txBody>
      </p:sp>
    </p:spTree>
    <p:extLst>
      <p:ext uri="{BB962C8B-B14F-4D97-AF65-F5344CB8AC3E}">
        <p14:creationId xmlns:p14="http://schemas.microsoft.com/office/powerpoint/2010/main" val="2915571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EFB6CB-97D4-2020-0A2E-EF41BAC6A553}"/>
              </a:ext>
            </a:extLst>
          </p:cNvPr>
          <p:cNvSpPr>
            <a:spLocks noGrp="1"/>
          </p:cNvSpPr>
          <p:nvPr>
            <p:ph type="title"/>
          </p:nvPr>
        </p:nvSpPr>
        <p:spPr>
          <a:xfrm>
            <a:off x="274320" y="1005840"/>
            <a:ext cx="3862754" cy="683049"/>
          </a:xfrm>
        </p:spPr>
        <p:txBody>
          <a:bodyPr anchor="t"/>
          <a:lstStyle/>
          <a:p>
            <a:r>
              <a:rPr lang="en-US" dirty="0"/>
              <a:t>Outreach Plan</a:t>
            </a:r>
          </a:p>
        </p:txBody>
      </p:sp>
      <p:sp>
        <p:nvSpPr>
          <p:cNvPr id="6" name="TextBox 5">
            <a:extLst>
              <a:ext uri="{FF2B5EF4-FFF2-40B4-BE49-F238E27FC236}">
                <a16:creationId xmlns:a16="http://schemas.microsoft.com/office/drawing/2014/main" id="{C57CD13E-0E3F-9000-D844-28F749496A49}"/>
              </a:ext>
            </a:extLst>
          </p:cNvPr>
          <p:cNvSpPr txBox="1"/>
          <p:nvPr/>
        </p:nvSpPr>
        <p:spPr>
          <a:xfrm>
            <a:off x="226363" y="4029008"/>
            <a:ext cx="3803445" cy="1924886"/>
          </a:xfrm>
          <a:prstGeom prst="rect">
            <a:avLst/>
          </a:prstGeom>
          <a:noFill/>
        </p:spPr>
        <p:txBody>
          <a:bodyPr wrap="square">
            <a:spAutoFit/>
          </a:bodyPr>
          <a:lstStyle/>
          <a:p>
            <a:pPr marL="0" marR="0" fontAlgn="base">
              <a:lnSpc>
                <a:spcPct val="107000"/>
              </a:lnSpc>
            </a:pPr>
            <a:r>
              <a:rPr lang="en-US" sz="1600" b="1">
                <a:solidFill>
                  <a:schemeClr val="bg1"/>
                </a:solidFill>
                <a:latin typeface="Calibri" panose="020F0502020204030204" pitchFamily="34" charset="0"/>
                <a:ea typeface="Times New Roman" panose="02020603050405020304" pitchFamily="18" charset="0"/>
                <a:cs typeface="Calibri" panose="020F0502020204030204" pitchFamily="34" charset="0"/>
              </a:rPr>
              <a:t>Objective : </a:t>
            </a:r>
            <a:r>
              <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Increase engagement in and understanding of proactive collaborative dispute resolution processes. Increase awareness to use SEMS services early and often to minimize adversary relationships which negatively impact planning for students with disabilities.</a:t>
            </a:r>
            <a:endParaRPr lang="en-US" sz="16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C7B0BED1-4138-CA2A-7DFE-B9969A067AC4}"/>
              </a:ext>
            </a:extLst>
          </p:cNvPr>
          <p:cNvSpPr>
            <a:spLocks noGrp="1"/>
          </p:cNvSpPr>
          <p:nvPr>
            <p:ph sz="quarter" idx="12"/>
          </p:nvPr>
        </p:nvSpPr>
        <p:spPr/>
        <p:txBody>
          <a:bodyPr>
            <a:noAutofit/>
          </a:bodyPr>
          <a:lstStyle/>
          <a:p>
            <a:r>
              <a:rPr lang="en-US" dirty="0"/>
              <a:t>Communicate with special education administrators minimum 3 times per year.</a:t>
            </a:r>
          </a:p>
          <a:p>
            <a:r>
              <a:rPr lang="en-US" dirty="0"/>
              <a:t>Targeted audiences</a:t>
            </a:r>
          </a:p>
          <a:p>
            <a:pPr lvl="1"/>
            <a:r>
              <a:rPr lang="en-US" dirty="0"/>
              <a:t>Underserved populations</a:t>
            </a:r>
          </a:p>
          <a:p>
            <a:pPr lvl="1"/>
            <a:r>
              <a:rPr lang="en-US" dirty="0"/>
              <a:t>Early childhood</a:t>
            </a:r>
          </a:p>
          <a:p>
            <a:pPr lvl="1"/>
            <a:r>
              <a:rPr lang="en-US" dirty="0"/>
              <a:t>School principals</a:t>
            </a:r>
          </a:p>
          <a:p>
            <a:pPr lvl="1"/>
            <a:r>
              <a:rPr lang="en-US" dirty="0"/>
              <a:t>Parent Advisory Committees</a:t>
            </a:r>
          </a:p>
          <a:p>
            <a:pPr lvl="1"/>
            <a:r>
              <a:rPr lang="en-US" dirty="0"/>
              <a:t>Family serving agencies and Community Partners</a:t>
            </a:r>
          </a:p>
          <a:p>
            <a:pPr lvl="2"/>
            <a:r>
              <a:rPr lang="en-US" dirty="0" err="1"/>
              <a:t>ie</a:t>
            </a:r>
            <a:r>
              <a:rPr lang="en-US" dirty="0"/>
              <a:t>: Autism Alliance, Behavior Health, ARC, etc.</a:t>
            </a:r>
          </a:p>
          <a:p>
            <a:pPr lvl="1"/>
            <a:endParaRPr lang="en-US" dirty="0"/>
          </a:p>
        </p:txBody>
      </p:sp>
      <p:pic>
        <p:nvPicPr>
          <p:cNvPr id="5" name="Picture 4">
            <a:extLst>
              <a:ext uri="{FF2B5EF4-FFF2-40B4-BE49-F238E27FC236}">
                <a16:creationId xmlns:a16="http://schemas.microsoft.com/office/drawing/2014/main" id="{0015929C-6F77-6823-4652-06EB7B36104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35367" b="13811"/>
          <a:stretch/>
        </p:blipFill>
        <p:spPr>
          <a:xfrm>
            <a:off x="342668" y="1644037"/>
            <a:ext cx="3067514" cy="2018057"/>
          </a:xfrm>
          <a:prstGeom prst="rect">
            <a:avLst/>
          </a:prstGeom>
          <a:ln w="38100">
            <a:noFill/>
          </a:ln>
        </p:spPr>
      </p:pic>
      <p:pic>
        <p:nvPicPr>
          <p:cNvPr id="8" name="Picture 7">
            <a:extLst>
              <a:ext uri="{FF2B5EF4-FFF2-40B4-BE49-F238E27FC236}">
                <a16:creationId xmlns:a16="http://schemas.microsoft.com/office/drawing/2014/main" id="{3ED0FC4E-EB3A-8743-D551-FE957D36754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88081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5A678-B4EE-2636-2BCF-57DE62012D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0526EE-2BBA-F7F4-1E85-D0E0B4465421}"/>
              </a:ext>
            </a:extLst>
          </p:cNvPr>
          <p:cNvSpPr>
            <a:spLocks noGrp="1"/>
          </p:cNvSpPr>
          <p:nvPr>
            <p:ph type="title"/>
          </p:nvPr>
        </p:nvSpPr>
        <p:spPr>
          <a:xfrm>
            <a:off x="274320" y="1005840"/>
            <a:ext cx="3862754" cy="683049"/>
          </a:xfrm>
        </p:spPr>
        <p:txBody>
          <a:bodyPr anchor="t"/>
          <a:lstStyle/>
          <a:p>
            <a:r>
              <a:rPr lang="en-US" dirty="0"/>
              <a:t>Outreach Plan </a:t>
            </a:r>
            <a:r>
              <a:rPr lang="en-US" dirty="0">
                <a:solidFill>
                  <a:srgbClr val="24135F"/>
                </a:solidFill>
              </a:rPr>
              <a:t>2</a:t>
            </a:r>
          </a:p>
        </p:txBody>
      </p:sp>
      <p:sp>
        <p:nvSpPr>
          <p:cNvPr id="6" name="TextBox 5">
            <a:extLst>
              <a:ext uri="{FF2B5EF4-FFF2-40B4-BE49-F238E27FC236}">
                <a16:creationId xmlns:a16="http://schemas.microsoft.com/office/drawing/2014/main" id="{0624C95B-3A18-252A-5833-EDE9F0F5A7C9}"/>
              </a:ext>
            </a:extLst>
          </p:cNvPr>
          <p:cNvSpPr txBox="1"/>
          <p:nvPr/>
        </p:nvSpPr>
        <p:spPr>
          <a:xfrm>
            <a:off x="226363" y="4029008"/>
            <a:ext cx="3803445" cy="1924886"/>
          </a:xfrm>
          <a:prstGeom prst="rect">
            <a:avLst/>
          </a:prstGeom>
          <a:noFill/>
        </p:spPr>
        <p:txBody>
          <a:bodyPr wrap="square">
            <a:spAutoFit/>
          </a:bodyPr>
          <a:lstStyle/>
          <a:p>
            <a:pPr marL="0" marR="0" fontAlgn="base">
              <a:lnSpc>
                <a:spcPct val="107000"/>
              </a:lnSpc>
            </a:pPr>
            <a:r>
              <a:rPr lang="en-US" sz="1600" b="1">
                <a:solidFill>
                  <a:schemeClr val="bg1"/>
                </a:solidFill>
                <a:latin typeface="Calibri" panose="020F0502020204030204" pitchFamily="34" charset="0"/>
                <a:ea typeface="Times New Roman" panose="02020603050405020304" pitchFamily="18" charset="0"/>
                <a:cs typeface="Calibri" panose="020F0502020204030204" pitchFamily="34" charset="0"/>
              </a:rPr>
              <a:t>Objective : </a:t>
            </a:r>
            <a:r>
              <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Increase engagement in and understanding of proactive collaborative dispute resolution processes. Increase awareness to use SEMS services early and often to minimize adversary relationships which negatively impact planning for students with disabilities.</a:t>
            </a:r>
            <a:endParaRPr lang="en-US" sz="16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226DA90B-8DC5-CB7D-FA0C-3D7FE0834B82}"/>
              </a:ext>
            </a:extLst>
          </p:cNvPr>
          <p:cNvSpPr>
            <a:spLocks noGrp="1"/>
          </p:cNvSpPr>
          <p:nvPr>
            <p:ph sz="quarter" idx="12"/>
          </p:nvPr>
        </p:nvSpPr>
        <p:spPr>
          <a:xfrm>
            <a:off x="4898278" y="450570"/>
            <a:ext cx="5403850" cy="6407430"/>
          </a:xfrm>
        </p:spPr>
        <p:txBody>
          <a:bodyPr/>
          <a:lstStyle/>
          <a:p>
            <a:r>
              <a:rPr lang="en-US" dirty="0"/>
              <a:t>Attended 30+ conferences related to special education and family serving agencies</a:t>
            </a:r>
          </a:p>
          <a:p>
            <a:endParaRPr lang="en-US" dirty="0"/>
          </a:p>
          <a:p>
            <a:pPr lvl="1">
              <a:buFont typeface="Courier New" panose="02070309020205020404" pitchFamily="49" charset="0"/>
              <a:buChar char="o"/>
            </a:pPr>
            <a:r>
              <a:rPr lang="en-US" dirty="0"/>
              <a:t>Exhibit tables (elevator speech)</a:t>
            </a:r>
          </a:p>
          <a:p>
            <a:pPr lvl="1">
              <a:buFont typeface="Courier New" panose="02070309020205020404" pitchFamily="49" charset="0"/>
              <a:buChar char="o"/>
            </a:pPr>
            <a:r>
              <a:rPr lang="en-US" dirty="0"/>
              <a:t>Breakout sessions</a:t>
            </a:r>
          </a:p>
          <a:p>
            <a:pPr lvl="1">
              <a:buFont typeface="Courier New" panose="02070309020205020404" pitchFamily="49" charset="0"/>
              <a:buChar char="o"/>
            </a:pPr>
            <a:r>
              <a:rPr lang="en-US" dirty="0"/>
              <a:t>Keynote</a:t>
            </a:r>
          </a:p>
          <a:p>
            <a:pPr lvl="1"/>
            <a:endParaRPr lang="en-US" dirty="0"/>
          </a:p>
          <a:p>
            <a:r>
              <a:rPr lang="en-US" dirty="0"/>
              <a:t>Speak at PAC meetings, exhibit at resource fairs, and related community events.</a:t>
            </a:r>
          </a:p>
        </p:txBody>
      </p:sp>
      <p:pic>
        <p:nvPicPr>
          <p:cNvPr id="8" name="Picture 7">
            <a:extLst>
              <a:ext uri="{FF2B5EF4-FFF2-40B4-BE49-F238E27FC236}">
                <a16:creationId xmlns:a16="http://schemas.microsoft.com/office/drawing/2014/main" id="{E845E6CF-1B8E-6485-57D0-BD2E45EE6D9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pic>
        <p:nvPicPr>
          <p:cNvPr id="5" name="Picture 4">
            <a:extLst>
              <a:ext uri="{FF2B5EF4-FFF2-40B4-BE49-F238E27FC236}">
                <a16:creationId xmlns:a16="http://schemas.microsoft.com/office/drawing/2014/main" id="{A2B97608-411E-12A5-A123-B187513E9BA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72" y="1645920"/>
            <a:ext cx="2998540" cy="2011680"/>
          </a:xfrm>
          <a:prstGeom prst="rect">
            <a:avLst/>
          </a:prstGeom>
        </p:spPr>
      </p:pic>
      <p:sp>
        <p:nvSpPr>
          <p:cNvPr id="2" name="TextBox 1">
            <a:extLst>
              <a:ext uri="{FF2B5EF4-FFF2-40B4-BE49-F238E27FC236}">
                <a16:creationId xmlns:a16="http://schemas.microsoft.com/office/drawing/2014/main" id="{76223580-9F8A-80B3-3C36-1A7583B44EA4}"/>
              </a:ext>
            </a:extLst>
          </p:cNvPr>
          <p:cNvSpPr txBox="1"/>
          <p:nvPr/>
        </p:nvSpPr>
        <p:spPr>
          <a:xfrm>
            <a:off x="4508739" y="5788324"/>
            <a:ext cx="65244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981D97"/>
                </a:solidFill>
                <a:ea typeface="Calibri"/>
                <a:cs typeface="Calibri"/>
              </a:rPr>
              <a:t>It’s all about building trust</a:t>
            </a:r>
            <a:r>
              <a:rPr lang="en-US" sz="4000">
                <a:ea typeface="Calibri"/>
                <a:cs typeface="Calibri"/>
              </a:rPr>
              <a:t>​</a:t>
            </a:r>
            <a:endParaRPr lang="en-US"/>
          </a:p>
        </p:txBody>
      </p:sp>
    </p:spTree>
    <p:extLst>
      <p:ext uri="{BB962C8B-B14F-4D97-AF65-F5344CB8AC3E}">
        <p14:creationId xmlns:p14="http://schemas.microsoft.com/office/powerpoint/2010/main" val="114424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00C6A-DC96-6742-5E48-FD2828B751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C9AE96-C8AE-D8C7-BAB2-576E397FB16F}"/>
              </a:ext>
            </a:extLst>
          </p:cNvPr>
          <p:cNvSpPr>
            <a:spLocks noGrp="1"/>
          </p:cNvSpPr>
          <p:nvPr>
            <p:ph type="title"/>
          </p:nvPr>
        </p:nvSpPr>
        <p:spPr>
          <a:xfrm>
            <a:off x="274320" y="1005840"/>
            <a:ext cx="3862754" cy="683049"/>
          </a:xfrm>
        </p:spPr>
        <p:txBody>
          <a:bodyPr anchor="t"/>
          <a:lstStyle/>
          <a:p>
            <a:r>
              <a:rPr lang="en-US" dirty="0"/>
              <a:t>Outreach Plan </a:t>
            </a:r>
            <a:r>
              <a:rPr lang="en-US" dirty="0">
                <a:solidFill>
                  <a:srgbClr val="24135F"/>
                </a:solidFill>
              </a:rPr>
              <a:t>3</a:t>
            </a:r>
          </a:p>
        </p:txBody>
      </p:sp>
      <p:sp>
        <p:nvSpPr>
          <p:cNvPr id="6" name="TextBox 5">
            <a:extLst>
              <a:ext uri="{FF2B5EF4-FFF2-40B4-BE49-F238E27FC236}">
                <a16:creationId xmlns:a16="http://schemas.microsoft.com/office/drawing/2014/main" id="{6A5344CC-F66F-E17F-0F86-DC1193604DA5}"/>
              </a:ext>
            </a:extLst>
          </p:cNvPr>
          <p:cNvSpPr txBox="1"/>
          <p:nvPr/>
        </p:nvSpPr>
        <p:spPr>
          <a:xfrm>
            <a:off x="226363" y="4029008"/>
            <a:ext cx="3803445" cy="1924886"/>
          </a:xfrm>
          <a:prstGeom prst="rect">
            <a:avLst/>
          </a:prstGeom>
          <a:noFill/>
        </p:spPr>
        <p:txBody>
          <a:bodyPr wrap="square">
            <a:spAutoFit/>
          </a:bodyPr>
          <a:lstStyle/>
          <a:p>
            <a:pPr marL="0" marR="0" fontAlgn="base">
              <a:lnSpc>
                <a:spcPct val="107000"/>
              </a:lnSpc>
            </a:pPr>
            <a:r>
              <a:rPr lang="en-US" sz="1600" b="1">
                <a:solidFill>
                  <a:schemeClr val="bg1"/>
                </a:solidFill>
                <a:latin typeface="Calibri" panose="020F0502020204030204" pitchFamily="34" charset="0"/>
                <a:ea typeface="Times New Roman" panose="02020603050405020304" pitchFamily="18" charset="0"/>
                <a:cs typeface="Calibri" panose="020F0502020204030204" pitchFamily="34" charset="0"/>
              </a:rPr>
              <a:t>Objective : </a:t>
            </a:r>
            <a:r>
              <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Increase engagement in and understanding of proactive collaborative dispute resolution processes. Increase awareness to use SEMS services early and often to minimize adversary relationships which negatively impact planning for students with disabilities.</a:t>
            </a:r>
            <a:endParaRPr lang="en-US" sz="16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1093B6B0-CF86-098C-4BF9-91C43B8C89F3}"/>
              </a:ext>
            </a:extLst>
          </p:cNvPr>
          <p:cNvSpPr>
            <a:spLocks noGrp="1"/>
          </p:cNvSpPr>
          <p:nvPr>
            <p:ph sz="quarter" idx="12"/>
          </p:nvPr>
        </p:nvSpPr>
        <p:spPr>
          <a:xfrm>
            <a:off x="4911724" y="1055688"/>
            <a:ext cx="6504422" cy="4676775"/>
          </a:xfrm>
        </p:spPr>
        <p:txBody>
          <a:bodyPr/>
          <a:lstStyle/>
          <a:p>
            <a:r>
              <a:rPr lang="en-US"/>
              <a:t>Webinars with Parent Training and Information Center – Michigan Alliance for Families</a:t>
            </a:r>
          </a:p>
          <a:p>
            <a:pPr lvl="1"/>
            <a:r>
              <a:rPr lang="en-US"/>
              <a:t>Collaborative communication in special education</a:t>
            </a:r>
          </a:p>
          <a:p>
            <a:pPr lvl="1"/>
            <a:r>
              <a:rPr lang="en-US"/>
              <a:t>Disciplinary removals</a:t>
            </a:r>
          </a:p>
          <a:p>
            <a:pPr lvl="1"/>
            <a:r>
              <a:rPr lang="en-US"/>
              <a:t>Manifestation determination reviews</a:t>
            </a:r>
          </a:p>
          <a:p>
            <a:pPr lvl="1"/>
            <a:r>
              <a:rPr lang="en-US"/>
              <a:t>How to prepare for facilitation and mediation</a:t>
            </a:r>
          </a:p>
          <a:p>
            <a:pPr lvl="1"/>
            <a:r>
              <a:rPr lang="en-US"/>
              <a:t>Among others</a:t>
            </a:r>
          </a:p>
          <a:p>
            <a:pPr lvl="1"/>
            <a:endParaRPr lang="en-US"/>
          </a:p>
          <a:p>
            <a:pPr lvl="1"/>
            <a:endParaRPr lang="en-US"/>
          </a:p>
        </p:txBody>
      </p:sp>
      <p:sp>
        <p:nvSpPr>
          <p:cNvPr id="2" name="TextBox 1">
            <a:extLst>
              <a:ext uri="{FF2B5EF4-FFF2-40B4-BE49-F238E27FC236}">
                <a16:creationId xmlns:a16="http://schemas.microsoft.com/office/drawing/2014/main" id="{3E90B102-81DB-6BCF-8508-5C7D3FED1A14}"/>
              </a:ext>
            </a:extLst>
          </p:cNvPr>
          <p:cNvSpPr txBox="1"/>
          <p:nvPr/>
        </p:nvSpPr>
        <p:spPr>
          <a:xfrm>
            <a:off x="4561726" y="4921321"/>
            <a:ext cx="5825447" cy="1687890"/>
          </a:xfrm>
          <a:prstGeom prst="ellipse">
            <a:avLst/>
          </a:prstGeom>
          <a:solidFill>
            <a:srgbClr val="F1B434"/>
          </a:solidFill>
        </p:spPr>
        <p:txBody>
          <a:bodyPr wrap="square" rtlCol="0" anchor="ctr">
            <a:spAutoFit/>
          </a:bodyPr>
          <a:lstStyle/>
          <a:p>
            <a:pPr algn="ctr"/>
            <a:r>
              <a:rPr lang="en-US" sz="2400" b="1"/>
              <a:t>Let’s Discuss!</a:t>
            </a:r>
          </a:p>
          <a:p>
            <a:pPr algn="ctr"/>
            <a:r>
              <a:rPr lang="en-US" sz="2400"/>
              <a:t>What partners do you engage with outside of school?</a:t>
            </a:r>
          </a:p>
        </p:txBody>
      </p:sp>
      <p:pic>
        <p:nvPicPr>
          <p:cNvPr id="7" name="Picture 6">
            <a:extLst>
              <a:ext uri="{FF2B5EF4-FFF2-40B4-BE49-F238E27FC236}">
                <a16:creationId xmlns:a16="http://schemas.microsoft.com/office/drawing/2014/main" id="{04987B5E-0E55-4CC0-8A6B-B055855540A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854" y="2220906"/>
            <a:ext cx="2169280" cy="757653"/>
          </a:xfrm>
          <a:prstGeom prst="rect">
            <a:avLst/>
          </a:prstGeom>
        </p:spPr>
      </p:pic>
      <p:pic>
        <p:nvPicPr>
          <p:cNvPr id="8" name="Picture 7">
            <a:extLst>
              <a:ext uri="{FF2B5EF4-FFF2-40B4-BE49-F238E27FC236}">
                <a16:creationId xmlns:a16="http://schemas.microsoft.com/office/drawing/2014/main" id="{81308D7E-6CD5-B7D4-CA10-0E6D10D1D30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121206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6D1D9-F37A-DA57-1A7E-A3D0514EB4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BB8E91-D132-3DFD-2A30-CBA1A10BB511}"/>
              </a:ext>
            </a:extLst>
          </p:cNvPr>
          <p:cNvSpPr>
            <a:spLocks noGrp="1"/>
          </p:cNvSpPr>
          <p:nvPr>
            <p:ph type="title"/>
          </p:nvPr>
        </p:nvSpPr>
        <p:spPr>
          <a:xfrm>
            <a:off x="274320" y="1005840"/>
            <a:ext cx="3862754" cy="683049"/>
          </a:xfrm>
        </p:spPr>
        <p:txBody>
          <a:bodyPr anchor="t"/>
          <a:lstStyle/>
          <a:p>
            <a:r>
              <a:rPr lang="en-US" dirty="0"/>
              <a:t>Outreach Plan </a:t>
            </a:r>
            <a:r>
              <a:rPr lang="en-US" dirty="0">
                <a:solidFill>
                  <a:srgbClr val="24135F"/>
                </a:solidFill>
              </a:rPr>
              <a:t>4</a:t>
            </a:r>
          </a:p>
        </p:txBody>
      </p:sp>
      <p:sp>
        <p:nvSpPr>
          <p:cNvPr id="6" name="TextBox 5">
            <a:extLst>
              <a:ext uri="{FF2B5EF4-FFF2-40B4-BE49-F238E27FC236}">
                <a16:creationId xmlns:a16="http://schemas.microsoft.com/office/drawing/2014/main" id="{B26FDA7D-91A2-B9C4-2E1D-A65176A0D7CE}"/>
              </a:ext>
            </a:extLst>
          </p:cNvPr>
          <p:cNvSpPr txBox="1"/>
          <p:nvPr/>
        </p:nvSpPr>
        <p:spPr>
          <a:xfrm>
            <a:off x="226363" y="4029008"/>
            <a:ext cx="3803445" cy="1924886"/>
          </a:xfrm>
          <a:prstGeom prst="rect">
            <a:avLst/>
          </a:prstGeom>
          <a:noFill/>
        </p:spPr>
        <p:txBody>
          <a:bodyPr wrap="square">
            <a:spAutoFit/>
          </a:bodyPr>
          <a:lstStyle/>
          <a:p>
            <a:pPr marL="0" marR="0" fontAlgn="base">
              <a:lnSpc>
                <a:spcPct val="107000"/>
              </a:lnSpc>
            </a:pPr>
            <a:r>
              <a:rPr lang="en-US" sz="1600" b="1">
                <a:solidFill>
                  <a:schemeClr val="bg1"/>
                </a:solidFill>
                <a:latin typeface="Calibri" panose="020F0502020204030204" pitchFamily="34" charset="0"/>
                <a:ea typeface="Times New Roman" panose="02020603050405020304" pitchFamily="18" charset="0"/>
                <a:cs typeface="Calibri" panose="020F0502020204030204" pitchFamily="34" charset="0"/>
              </a:rPr>
              <a:t>Objective : </a:t>
            </a:r>
            <a:r>
              <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Increase engagement in and understanding of proactive collaborative dispute resolution processes. Increase awareness to use SEMS services early and often to minimize adversary relationships which negatively impact planning for students with disabilities.</a:t>
            </a:r>
            <a:endParaRPr lang="en-US" sz="16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477BCAA-C892-0776-3E77-A3774B32A304}"/>
              </a:ext>
            </a:extLst>
          </p:cNvPr>
          <p:cNvSpPr>
            <a:spLocks noGrp="1"/>
          </p:cNvSpPr>
          <p:nvPr>
            <p:ph sz="quarter" idx="12"/>
          </p:nvPr>
        </p:nvSpPr>
        <p:spPr>
          <a:xfrm>
            <a:off x="4911724" y="1055688"/>
            <a:ext cx="6504422" cy="5423414"/>
          </a:xfrm>
        </p:spPr>
        <p:txBody>
          <a:bodyPr>
            <a:noAutofit/>
          </a:bodyPr>
          <a:lstStyle/>
          <a:p>
            <a:pPr>
              <a:spcAft>
                <a:spcPts val="1200"/>
              </a:spcAft>
            </a:pPr>
            <a:r>
              <a:rPr lang="en-US"/>
              <a:t>Ongoing development of new learning opportunities</a:t>
            </a:r>
          </a:p>
          <a:p>
            <a:pPr lvl="1"/>
            <a:r>
              <a:rPr lang="en-US"/>
              <a:t>Dispute Resolution Options in Special Education </a:t>
            </a:r>
          </a:p>
          <a:p>
            <a:pPr lvl="1"/>
            <a:r>
              <a:rPr lang="en-US"/>
              <a:t>Conflict Resolution and Communication in Special Education </a:t>
            </a:r>
          </a:p>
          <a:p>
            <a:pPr lvl="1"/>
            <a:r>
              <a:rPr lang="en-US"/>
              <a:t>Discipline for Students with Disabilities </a:t>
            </a:r>
          </a:p>
          <a:p>
            <a:pPr lvl="1"/>
            <a:r>
              <a:rPr lang="en-US"/>
              <a:t>Effective IEP Team Meeting Participation Techniques </a:t>
            </a:r>
          </a:p>
          <a:p>
            <a:pPr lvl="1"/>
            <a:r>
              <a:rPr lang="en-US"/>
              <a:t>How to Develop Trusting Relationships Between Families and Schools </a:t>
            </a:r>
          </a:p>
          <a:p>
            <a:pPr lvl="1"/>
            <a:r>
              <a:rPr lang="en-US"/>
              <a:t>How to Communicate with the Most Challenging Personalities </a:t>
            </a:r>
          </a:p>
          <a:p>
            <a:pPr lvl="1"/>
            <a:endParaRPr lang="en-US"/>
          </a:p>
          <a:p>
            <a:pPr lvl="1"/>
            <a:endParaRPr lang="en-US"/>
          </a:p>
        </p:txBody>
      </p:sp>
      <p:pic>
        <p:nvPicPr>
          <p:cNvPr id="7" name="Picture 6" descr="A person standing in front of a group of people speaking.">
            <a:extLst>
              <a:ext uri="{FF2B5EF4-FFF2-40B4-BE49-F238E27FC236}">
                <a16:creationId xmlns:a16="http://schemas.microsoft.com/office/drawing/2014/main" id="{A65BD72B-D65D-30D2-AC58-636FCBF93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13" y="1619250"/>
            <a:ext cx="2954987" cy="1923364"/>
          </a:xfrm>
          <a:prstGeom prst="rect">
            <a:avLst/>
          </a:prstGeom>
        </p:spPr>
      </p:pic>
      <p:pic>
        <p:nvPicPr>
          <p:cNvPr id="8" name="Picture 7" descr="SEMS logo">
            <a:extLst>
              <a:ext uri="{FF2B5EF4-FFF2-40B4-BE49-F238E27FC236}">
                <a16:creationId xmlns:a16="http://schemas.microsoft.com/office/drawing/2014/main" id="{4AAF183C-3FBE-9C3C-45B4-1A8FF2F75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127338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C8F47-23F3-B048-888A-28549FE78470}"/>
              </a:ext>
            </a:extLst>
          </p:cNvPr>
          <p:cNvSpPr>
            <a:spLocks noGrp="1"/>
          </p:cNvSpPr>
          <p:nvPr>
            <p:ph type="title"/>
          </p:nvPr>
        </p:nvSpPr>
        <p:spPr>
          <a:xfrm>
            <a:off x="0" y="313311"/>
            <a:ext cx="12192000" cy="690585"/>
          </a:xfrm>
        </p:spPr>
        <p:txBody>
          <a:bodyPr>
            <a:noAutofit/>
          </a:bodyPr>
          <a:lstStyle/>
          <a:p>
            <a:pPr algn="ctr"/>
            <a:r>
              <a:rPr lang="en-US" b="1">
                <a:solidFill>
                  <a:schemeClr val="tx1"/>
                </a:solidFill>
              </a:rPr>
              <a:t>Special Education Mediation Services</a:t>
            </a:r>
          </a:p>
        </p:txBody>
      </p:sp>
      <p:sp>
        <p:nvSpPr>
          <p:cNvPr id="4" name="Rectangle 3">
            <a:extLst>
              <a:ext uri="{FF2B5EF4-FFF2-40B4-BE49-F238E27FC236}">
                <a16:creationId xmlns:a16="http://schemas.microsoft.com/office/drawing/2014/main" id="{8D7A24A2-7869-0B49-8796-7A06EFC74081}"/>
              </a:ext>
            </a:extLst>
          </p:cNvPr>
          <p:cNvSpPr/>
          <p:nvPr/>
        </p:nvSpPr>
        <p:spPr>
          <a:xfrm>
            <a:off x="716858" y="2584116"/>
            <a:ext cx="3048000" cy="2893100"/>
          </a:xfrm>
          <a:prstGeom prst="rect">
            <a:avLst/>
          </a:prstGeom>
        </p:spPr>
        <p:txBody>
          <a:bodyPr wrap="square">
            <a:spAutoFit/>
          </a:bodyPr>
          <a:lstStyle/>
          <a:p>
            <a:r>
              <a:rPr lang="en-US" sz="2600">
                <a:solidFill>
                  <a:schemeClr val="bg1"/>
                </a:solidFill>
              </a:rPr>
              <a:t>A Grant-Funded Initiative of the Michigan Department of Education Office of Special Education (OSE).</a:t>
            </a:r>
          </a:p>
        </p:txBody>
      </p:sp>
      <p:sp>
        <p:nvSpPr>
          <p:cNvPr id="5" name="Rectangle 4">
            <a:extLst>
              <a:ext uri="{FF2B5EF4-FFF2-40B4-BE49-F238E27FC236}">
                <a16:creationId xmlns:a16="http://schemas.microsoft.com/office/drawing/2014/main" id="{2EAAB2F7-0A5B-D349-9578-4424F93DF738}"/>
              </a:ext>
            </a:extLst>
          </p:cNvPr>
          <p:cNvSpPr/>
          <p:nvPr/>
        </p:nvSpPr>
        <p:spPr>
          <a:xfrm>
            <a:off x="4676644" y="2512761"/>
            <a:ext cx="3113011" cy="3293209"/>
          </a:xfrm>
          <a:prstGeom prst="rect">
            <a:avLst/>
          </a:prstGeom>
        </p:spPr>
        <p:txBody>
          <a:bodyPr wrap="square">
            <a:spAutoFit/>
          </a:bodyPr>
          <a:lstStyle/>
          <a:p>
            <a:r>
              <a:rPr lang="en-US" sz="2600">
                <a:solidFill>
                  <a:schemeClr val="bg1"/>
                </a:solidFill>
              </a:rPr>
              <a:t>Offer FREE mediation, IEP facilitation and collaborative communication training to schools and parents across Michigan.</a:t>
            </a:r>
          </a:p>
        </p:txBody>
      </p:sp>
      <p:sp>
        <p:nvSpPr>
          <p:cNvPr id="6" name="Rectangle 5">
            <a:extLst>
              <a:ext uri="{FF2B5EF4-FFF2-40B4-BE49-F238E27FC236}">
                <a16:creationId xmlns:a16="http://schemas.microsoft.com/office/drawing/2014/main" id="{A8ADC726-16EC-8046-9740-23105FB608ED}"/>
              </a:ext>
            </a:extLst>
          </p:cNvPr>
          <p:cNvSpPr/>
          <p:nvPr/>
        </p:nvSpPr>
        <p:spPr>
          <a:xfrm>
            <a:off x="8614178" y="2543241"/>
            <a:ext cx="3349222" cy="3554819"/>
          </a:xfrm>
          <a:prstGeom prst="rect">
            <a:avLst/>
          </a:prstGeom>
        </p:spPr>
        <p:txBody>
          <a:bodyPr wrap="square">
            <a:spAutoFit/>
          </a:bodyPr>
          <a:lstStyle/>
          <a:p>
            <a:r>
              <a:rPr lang="en-US" sz="2500">
                <a:solidFill>
                  <a:schemeClr val="bg1"/>
                </a:solidFill>
              </a:rPr>
              <a:t>Enables the OSE to meet its obligation under the IDEA to provide statewide mediation services at no-cost to schools and parents to resolve special education disputes.</a:t>
            </a:r>
          </a:p>
        </p:txBody>
      </p:sp>
      <p:pic>
        <p:nvPicPr>
          <p:cNvPr id="7" name="Picture 6">
            <a:extLst>
              <a:ext uri="{FF2B5EF4-FFF2-40B4-BE49-F238E27FC236}">
                <a16:creationId xmlns:a16="http://schemas.microsoft.com/office/drawing/2014/main" id="{1B4428E3-1771-C0B0-53A9-EEEC679F7713}"/>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DDC167E-5A17-4D0D-B6A4-265DD30C5E31}"/>
              </a:ext>
              <a:ext uri="{C183D7F6-B498-43B3-948B-1728B52AA6E4}">
                <adec:decorative xmlns:adec="http://schemas.microsoft.com/office/drawing/2017/decorative" val="1"/>
              </a:ext>
            </a:extLst>
          </p:cNvPr>
          <p:cNvSpPr/>
          <p:nvPr/>
        </p:nvSpPr>
        <p:spPr>
          <a:xfrm>
            <a:off x="5925312" y="6425184"/>
            <a:ext cx="353568"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598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D4478-687A-3AFC-AA24-CF34F07798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EB7ABC-B7FD-80E6-9D59-447DA486FC0E}"/>
              </a:ext>
            </a:extLst>
          </p:cNvPr>
          <p:cNvSpPr>
            <a:spLocks/>
          </p:cNvSpPr>
          <p:nvPr/>
        </p:nvSpPr>
        <p:spPr>
          <a:xfrm>
            <a:off x="274320" y="1005840"/>
            <a:ext cx="3862754" cy="6830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mj-lt"/>
                <a:ea typeface="+mj-ea"/>
                <a:cs typeface="+mj-cs"/>
              </a:rPr>
              <a:t>Outreach Plan</a:t>
            </a:r>
          </a:p>
        </p:txBody>
      </p:sp>
      <p:sp>
        <p:nvSpPr>
          <p:cNvPr id="6" name="TextBox 5">
            <a:extLst>
              <a:ext uri="{FF2B5EF4-FFF2-40B4-BE49-F238E27FC236}">
                <a16:creationId xmlns:a16="http://schemas.microsoft.com/office/drawing/2014/main" id="{F0C44D69-0681-B963-B954-B339D4115279}"/>
              </a:ext>
            </a:extLst>
          </p:cNvPr>
          <p:cNvSpPr txBox="1"/>
          <p:nvPr/>
        </p:nvSpPr>
        <p:spPr>
          <a:xfrm>
            <a:off x="226363" y="4029008"/>
            <a:ext cx="3803445" cy="1924886"/>
          </a:xfrm>
          <a:prstGeom prst="rect">
            <a:avLst/>
          </a:prstGeom>
          <a:noFill/>
        </p:spPr>
        <p:txBody>
          <a:bodyPr wrap="square">
            <a:spAutoFit/>
          </a:bodyPr>
          <a:lstStyle/>
          <a:p>
            <a:pPr marL="0" marR="0" fontAlgn="base">
              <a:lnSpc>
                <a:spcPct val="107000"/>
              </a:lnSpc>
            </a:pPr>
            <a:r>
              <a:rPr lang="en-US" sz="1600" b="1">
                <a:solidFill>
                  <a:schemeClr val="bg1"/>
                </a:solidFill>
                <a:latin typeface="Calibri" panose="020F0502020204030204" pitchFamily="34" charset="0"/>
                <a:ea typeface="Times New Roman" panose="02020603050405020304" pitchFamily="18" charset="0"/>
                <a:cs typeface="Calibri" panose="020F0502020204030204" pitchFamily="34" charset="0"/>
              </a:rPr>
              <a:t>Objective : </a:t>
            </a:r>
            <a:r>
              <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Increase engagement in and understanding of proactive collaborative dispute resolution processes. Increase awareness to use SEMS services early and often to minimize adversary relationships which negatively impact planning for students with disabilities.</a:t>
            </a:r>
            <a:endParaRPr lang="en-US" sz="16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60F96622-1270-522C-AC6E-490628968BC8}"/>
              </a:ext>
            </a:extLst>
          </p:cNvPr>
          <p:cNvSpPr>
            <a:spLocks noGrp="1"/>
          </p:cNvSpPr>
          <p:nvPr>
            <p:ph type="title" idx="4294967295"/>
          </p:nvPr>
        </p:nvSpPr>
        <p:spPr>
          <a:xfrm>
            <a:off x="366713" y="2146300"/>
            <a:ext cx="2840037" cy="6826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bg1"/>
                </a:solidFill>
                <a:effectLst/>
                <a:uLnTx/>
                <a:uFillTx/>
                <a:latin typeface="+mn-lt"/>
                <a:ea typeface="+mn-ea"/>
                <a:cs typeface="+mn-cs"/>
              </a:rPr>
              <a:t>Program Presentation</a:t>
            </a:r>
          </a:p>
          <a:p>
            <a:pPr marL="685800" marR="0" lvl="1" indent="-228600" algn="ctr"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8">
            <a:extLst>
              <a:ext uri="{FF2B5EF4-FFF2-40B4-BE49-F238E27FC236}">
                <a16:creationId xmlns:a16="http://schemas.microsoft.com/office/drawing/2014/main" id="{3B5BB4C1-0467-EB99-856A-7A36863B62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664" y="1555985"/>
            <a:ext cx="6992482" cy="3930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1366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6B5AD-95FE-7949-32A7-30AFE6A022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F916DE1-4618-3263-2BCC-32C4367128E3}"/>
              </a:ext>
            </a:extLst>
          </p:cNvPr>
          <p:cNvSpPr>
            <a:spLocks/>
          </p:cNvSpPr>
          <p:nvPr/>
        </p:nvSpPr>
        <p:spPr>
          <a:xfrm>
            <a:off x="274320" y="1005840"/>
            <a:ext cx="3862754" cy="6830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mj-lt"/>
                <a:ea typeface="+mj-ea"/>
                <a:cs typeface="+mj-cs"/>
              </a:rPr>
              <a:t>Outreach Plan</a:t>
            </a:r>
          </a:p>
        </p:txBody>
      </p:sp>
      <p:sp>
        <p:nvSpPr>
          <p:cNvPr id="4" name="Content Placeholder 3">
            <a:extLst>
              <a:ext uri="{FF2B5EF4-FFF2-40B4-BE49-F238E27FC236}">
                <a16:creationId xmlns:a16="http://schemas.microsoft.com/office/drawing/2014/main" id="{634485EA-A8FD-3EBB-2B6A-D9923C84E634}"/>
              </a:ext>
            </a:extLst>
          </p:cNvPr>
          <p:cNvSpPr>
            <a:spLocks noGrp="1"/>
          </p:cNvSpPr>
          <p:nvPr>
            <p:ph type="title" idx="4294967295"/>
          </p:nvPr>
        </p:nvSpPr>
        <p:spPr>
          <a:xfrm>
            <a:off x="366713" y="2146300"/>
            <a:ext cx="2840037" cy="6826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bg1"/>
                </a:solidFill>
                <a:effectLst/>
                <a:uLnTx/>
                <a:uFillTx/>
                <a:latin typeface="+mn-lt"/>
                <a:ea typeface="+mn-ea"/>
                <a:cs typeface="+mn-cs"/>
              </a:rPr>
              <a:t>Website</a:t>
            </a:r>
          </a:p>
          <a:p>
            <a:pPr marL="685800" marR="0" lvl="1" indent="-228600" algn="ctr"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a:extLst>
              <a:ext uri="{FF2B5EF4-FFF2-40B4-BE49-F238E27FC236}">
                <a16:creationId xmlns:a16="http://schemas.microsoft.com/office/drawing/2014/main" id="{27930870-7CED-568B-7BED-80D050AAC5AD}"/>
              </a:ext>
            </a:extLst>
          </p:cNvPr>
          <p:cNvSpPr txBox="1"/>
          <p:nvPr/>
        </p:nvSpPr>
        <p:spPr>
          <a:xfrm>
            <a:off x="226363" y="4029008"/>
            <a:ext cx="3803445" cy="1924886"/>
          </a:xfrm>
          <a:prstGeom prst="rect">
            <a:avLst/>
          </a:prstGeom>
          <a:noFill/>
        </p:spPr>
        <p:txBody>
          <a:bodyPr wrap="square">
            <a:spAutoFit/>
          </a:bodyPr>
          <a:lstStyle/>
          <a:p>
            <a:pPr marL="0" marR="0" fontAlgn="base">
              <a:lnSpc>
                <a:spcPct val="107000"/>
              </a:lnSpc>
            </a:pPr>
            <a:r>
              <a:rPr lang="en-US" sz="1600" b="1">
                <a:solidFill>
                  <a:schemeClr val="bg1"/>
                </a:solidFill>
                <a:latin typeface="Calibri" panose="020F0502020204030204" pitchFamily="34" charset="0"/>
                <a:ea typeface="Times New Roman" panose="02020603050405020304" pitchFamily="18" charset="0"/>
                <a:cs typeface="Calibri" panose="020F0502020204030204" pitchFamily="34" charset="0"/>
              </a:rPr>
              <a:t>Objective : </a:t>
            </a:r>
            <a:r>
              <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Increase engagement in and understanding of proactive collaborative dispute resolution processes. Increase awareness to use SEMS services early and often to minimize adversary relationships which negatively impact planning for students with disabilities.</a:t>
            </a:r>
            <a:endParaRPr lang="en-US" sz="16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descr="A photo of the homepage for mikids1st.org">
            <a:hlinkClick r:id="rId3"/>
            <a:extLst>
              <a:ext uri="{FF2B5EF4-FFF2-40B4-BE49-F238E27FC236}">
                <a16:creationId xmlns:a16="http://schemas.microsoft.com/office/drawing/2014/main" id="{AF3FB305-DC66-801A-E2C6-70E61E95F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502" y="186409"/>
            <a:ext cx="7887383" cy="6485182"/>
          </a:xfrm>
          <a:prstGeom prst="rect">
            <a:avLst/>
          </a:prstGeom>
        </p:spPr>
      </p:pic>
      <p:sp>
        <p:nvSpPr>
          <p:cNvPr id="2" name="Slide Number Placeholder 1">
            <a:extLst>
              <a:ext uri="{FF2B5EF4-FFF2-40B4-BE49-F238E27FC236}">
                <a16:creationId xmlns:a16="http://schemas.microsoft.com/office/drawing/2014/main" id="{1BD75550-BB5C-94E6-9F9B-2CBCF34A2A0A}"/>
              </a:ext>
            </a:extLst>
          </p:cNvPr>
          <p:cNvSpPr>
            <a:spLocks noGrp="1"/>
          </p:cNvSpPr>
          <p:nvPr>
            <p:ph type="sldNum" sz="quarter" idx="4294967295"/>
          </p:nvPr>
        </p:nvSpPr>
        <p:spPr>
          <a:xfrm>
            <a:off x="11416146" y="6113977"/>
            <a:ext cx="548640" cy="365125"/>
          </a:xfrm>
        </p:spPr>
        <p:txBody>
          <a:bodyPr/>
          <a:lstStyle/>
          <a:p>
            <a:fld id="{8F9CA91F-1E73-0E43-9099-2BD45887F1A1}" type="slidenum">
              <a:rPr lang="en-US" smtClean="0"/>
              <a:pPr/>
              <a:t>21</a:t>
            </a:fld>
            <a:endParaRPr lang="en-US"/>
          </a:p>
        </p:txBody>
      </p:sp>
    </p:spTree>
    <p:extLst>
      <p:ext uri="{BB962C8B-B14F-4D97-AF65-F5344CB8AC3E}">
        <p14:creationId xmlns:p14="http://schemas.microsoft.com/office/powerpoint/2010/main" val="1793186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CFFDC-FEF9-34FF-14E7-F8BFF403E9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468D21-CD16-F051-22EB-5F487DA655D1}"/>
              </a:ext>
            </a:extLst>
          </p:cNvPr>
          <p:cNvSpPr>
            <a:spLocks/>
          </p:cNvSpPr>
          <p:nvPr/>
        </p:nvSpPr>
        <p:spPr>
          <a:xfrm>
            <a:off x="274320" y="1005840"/>
            <a:ext cx="3862754" cy="6830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mj-lt"/>
                <a:ea typeface="+mj-ea"/>
                <a:cs typeface="+mj-cs"/>
              </a:rPr>
              <a:t>Outreach Plan</a:t>
            </a:r>
          </a:p>
        </p:txBody>
      </p:sp>
      <p:sp>
        <p:nvSpPr>
          <p:cNvPr id="4" name="Content Placeholder 3">
            <a:extLst>
              <a:ext uri="{FF2B5EF4-FFF2-40B4-BE49-F238E27FC236}">
                <a16:creationId xmlns:a16="http://schemas.microsoft.com/office/drawing/2014/main" id="{3DE3CA5C-646F-0983-894C-61852E886EEE}"/>
              </a:ext>
            </a:extLst>
          </p:cNvPr>
          <p:cNvSpPr>
            <a:spLocks noGrp="1"/>
          </p:cNvSpPr>
          <p:nvPr>
            <p:ph type="title" idx="4294967295"/>
          </p:nvPr>
        </p:nvSpPr>
        <p:spPr>
          <a:xfrm>
            <a:off x="227013" y="2093913"/>
            <a:ext cx="2989262" cy="554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bg1"/>
                </a:solidFill>
                <a:effectLst/>
                <a:uLnTx/>
                <a:uFillTx/>
                <a:latin typeface="+mn-lt"/>
                <a:ea typeface="+mn-ea"/>
                <a:cs typeface="+mn-cs"/>
              </a:rPr>
              <a:t>Social Media</a:t>
            </a:r>
          </a:p>
        </p:txBody>
      </p:sp>
      <p:sp>
        <p:nvSpPr>
          <p:cNvPr id="6" name="TextBox 5">
            <a:extLst>
              <a:ext uri="{FF2B5EF4-FFF2-40B4-BE49-F238E27FC236}">
                <a16:creationId xmlns:a16="http://schemas.microsoft.com/office/drawing/2014/main" id="{12259C2F-D31F-1AD9-F9E2-B2FBC1F59A76}"/>
              </a:ext>
            </a:extLst>
          </p:cNvPr>
          <p:cNvSpPr txBox="1"/>
          <p:nvPr/>
        </p:nvSpPr>
        <p:spPr>
          <a:xfrm>
            <a:off x="226363" y="4029008"/>
            <a:ext cx="3803445" cy="1924886"/>
          </a:xfrm>
          <a:prstGeom prst="rect">
            <a:avLst/>
          </a:prstGeom>
          <a:noFill/>
        </p:spPr>
        <p:txBody>
          <a:bodyPr wrap="square">
            <a:spAutoFit/>
          </a:bodyPr>
          <a:lstStyle/>
          <a:p>
            <a:pPr marL="0" marR="0" fontAlgn="base">
              <a:lnSpc>
                <a:spcPct val="107000"/>
              </a:lnSpc>
            </a:pPr>
            <a:r>
              <a:rPr lang="en-US" sz="1600" b="1">
                <a:solidFill>
                  <a:schemeClr val="bg1"/>
                </a:solidFill>
                <a:latin typeface="Calibri" panose="020F0502020204030204" pitchFamily="34" charset="0"/>
                <a:ea typeface="Times New Roman" panose="02020603050405020304" pitchFamily="18" charset="0"/>
                <a:cs typeface="Calibri" panose="020F0502020204030204" pitchFamily="34" charset="0"/>
              </a:rPr>
              <a:t>Objective : </a:t>
            </a:r>
            <a:r>
              <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Increase engagement in and understanding of proactive collaborative dispute resolution processes. Increase awareness to use SEMS services early and often to minimize adversary relationships which negatively impact planning for students with disabilities.</a:t>
            </a:r>
            <a:endParaRPr lang="en-US" sz="16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8" name="Picture 7" descr="Instagram logo">
            <a:extLst>
              <a:ext uri="{FF2B5EF4-FFF2-40B4-BE49-F238E27FC236}">
                <a16:creationId xmlns:a16="http://schemas.microsoft.com/office/drawing/2014/main" id="{49194EC8-15D8-4559-EECB-1B0EE03A14E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17764" y="344559"/>
            <a:ext cx="705080" cy="683049"/>
          </a:xfrm>
          <a:prstGeom prst="rect">
            <a:avLst/>
          </a:prstGeom>
        </p:spPr>
      </p:pic>
      <p:pic>
        <p:nvPicPr>
          <p:cNvPr id="10" name="Picture 9" descr="Facebook logo">
            <a:extLst>
              <a:ext uri="{FF2B5EF4-FFF2-40B4-BE49-F238E27FC236}">
                <a16:creationId xmlns:a16="http://schemas.microsoft.com/office/drawing/2014/main" id="{807A3271-6A6C-9501-7AD6-F6111F1003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36459" y="366593"/>
            <a:ext cx="531792" cy="559877"/>
          </a:xfrm>
          <a:prstGeom prst="rect">
            <a:avLst/>
          </a:prstGeom>
        </p:spPr>
      </p:pic>
      <p:pic>
        <p:nvPicPr>
          <p:cNvPr id="12" name="Picture 11" descr="An example of a social media post.">
            <a:extLst>
              <a:ext uri="{FF2B5EF4-FFF2-40B4-BE49-F238E27FC236}">
                <a16:creationId xmlns:a16="http://schemas.microsoft.com/office/drawing/2014/main" id="{A7695D98-E7F1-D5FB-B8A3-EB903EC79C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0691" y="1152161"/>
            <a:ext cx="3131217" cy="34308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An example of a social media post announcing attendance at a conference.">
            <a:extLst>
              <a:ext uri="{FF2B5EF4-FFF2-40B4-BE49-F238E27FC236}">
                <a16:creationId xmlns:a16="http://schemas.microsoft.com/office/drawing/2014/main" id="{048C3B5C-27B4-5F00-8FE0-317CD0EC15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8500" y="1152161"/>
            <a:ext cx="3275453" cy="3428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SEMS logo">
            <a:extLst>
              <a:ext uri="{FF2B5EF4-FFF2-40B4-BE49-F238E27FC236}">
                <a16:creationId xmlns:a16="http://schemas.microsoft.com/office/drawing/2014/main" id="{996FB022-9A6B-58E5-EC1E-C5FB3443D8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2" name="TextBox 1">
            <a:extLst>
              <a:ext uri="{FF2B5EF4-FFF2-40B4-BE49-F238E27FC236}">
                <a16:creationId xmlns:a16="http://schemas.microsoft.com/office/drawing/2014/main" id="{75764737-1B85-E1F2-ADE4-8E661BDBA100}"/>
              </a:ext>
            </a:extLst>
          </p:cNvPr>
          <p:cNvSpPr txBox="1"/>
          <p:nvPr/>
        </p:nvSpPr>
        <p:spPr>
          <a:xfrm>
            <a:off x="4417764" y="5161626"/>
            <a:ext cx="6050071" cy="523220"/>
          </a:xfrm>
          <a:prstGeom prst="rect">
            <a:avLst/>
          </a:prstGeom>
          <a:noFill/>
        </p:spPr>
        <p:txBody>
          <a:bodyPr wrap="square" rtlCol="0">
            <a:spAutoFit/>
          </a:bodyPr>
          <a:lstStyle/>
          <a:p>
            <a:r>
              <a:rPr lang="en-US" sz="2800" dirty="0"/>
              <a:t>Share your ideas on use of social media!</a:t>
            </a:r>
          </a:p>
        </p:txBody>
      </p:sp>
    </p:spTree>
    <p:extLst>
      <p:ext uri="{BB962C8B-B14F-4D97-AF65-F5344CB8AC3E}">
        <p14:creationId xmlns:p14="http://schemas.microsoft.com/office/powerpoint/2010/main" val="4178733458"/>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0FA0F-C2E2-BAB5-9824-013B775B65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24D67C-F806-B9B7-DB18-1B56840FFB18}"/>
              </a:ext>
            </a:extLst>
          </p:cNvPr>
          <p:cNvSpPr>
            <a:spLocks/>
          </p:cNvSpPr>
          <p:nvPr/>
        </p:nvSpPr>
        <p:spPr>
          <a:xfrm>
            <a:off x="274320" y="1005840"/>
            <a:ext cx="3862754" cy="6830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j-lt"/>
                <a:ea typeface="+mj-ea"/>
                <a:cs typeface="+mj-cs"/>
              </a:rPr>
              <a:t>Outreach Plan</a:t>
            </a:r>
          </a:p>
        </p:txBody>
      </p:sp>
      <p:sp>
        <p:nvSpPr>
          <p:cNvPr id="4" name="Content Placeholder 3">
            <a:extLst>
              <a:ext uri="{FF2B5EF4-FFF2-40B4-BE49-F238E27FC236}">
                <a16:creationId xmlns:a16="http://schemas.microsoft.com/office/drawing/2014/main" id="{BF9E4C89-380C-3C9B-2428-F9A08317991C}"/>
              </a:ext>
            </a:extLst>
          </p:cNvPr>
          <p:cNvSpPr>
            <a:spLocks noGrp="1"/>
          </p:cNvSpPr>
          <p:nvPr>
            <p:ph type="title" idx="4294967295"/>
          </p:nvPr>
        </p:nvSpPr>
        <p:spPr>
          <a:xfrm>
            <a:off x="227013" y="2093913"/>
            <a:ext cx="2989262" cy="554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bg1"/>
                </a:solidFill>
                <a:effectLst/>
                <a:uLnTx/>
                <a:uFillTx/>
                <a:latin typeface="+mn-lt"/>
                <a:ea typeface="+mn-ea"/>
                <a:cs typeface="+mn-cs"/>
              </a:rPr>
              <a:t>Newsletter</a:t>
            </a:r>
            <a:endParaRPr kumimoji="0" lang="en-US" sz="40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TextBox 5">
            <a:extLst>
              <a:ext uri="{FF2B5EF4-FFF2-40B4-BE49-F238E27FC236}">
                <a16:creationId xmlns:a16="http://schemas.microsoft.com/office/drawing/2014/main" id="{096049C9-90F0-08AB-073B-7E694C2E759D}"/>
              </a:ext>
            </a:extLst>
          </p:cNvPr>
          <p:cNvSpPr txBox="1"/>
          <p:nvPr/>
        </p:nvSpPr>
        <p:spPr>
          <a:xfrm>
            <a:off x="226363" y="4029008"/>
            <a:ext cx="3803445" cy="1924886"/>
          </a:xfrm>
          <a:prstGeom prst="rect">
            <a:avLst/>
          </a:prstGeom>
          <a:noFill/>
        </p:spPr>
        <p:txBody>
          <a:bodyPr wrap="square">
            <a:spAutoFit/>
          </a:bodyPr>
          <a:lstStyle/>
          <a:p>
            <a:pPr marL="0" marR="0" fontAlgn="base">
              <a:lnSpc>
                <a:spcPct val="107000"/>
              </a:lnSpc>
            </a:pPr>
            <a:r>
              <a:rPr lang="en-US" sz="1600" b="1">
                <a:solidFill>
                  <a:schemeClr val="bg1"/>
                </a:solidFill>
                <a:latin typeface="Calibri" panose="020F0502020204030204" pitchFamily="34" charset="0"/>
                <a:ea typeface="Times New Roman" panose="02020603050405020304" pitchFamily="18" charset="0"/>
                <a:cs typeface="Calibri" panose="020F0502020204030204" pitchFamily="34" charset="0"/>
              </a:rPr>
              <a:t>Objective : </a:t>
            </a:r>
            <a:r>
              <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Increase engagement in and understanding of proactive collaborative dispute resolution processes. Increase awareness to use SEMS services early and often to minimize adversary relationships which negatively impact planning for students with disabilities.</a:t>
            </a:r>
            <a:endParaRPr lang="en-US" sz="16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descr="A picture of a newsletter.">
            <a:extLst>
              <a:ext uri="{FF2B5EF4-FFF2-40B4-BE49-F238E27FC236}">
                <a16:creationId xmlns:a16="http://schemas.microsoft.com/office/drawing/2014/main" id="{F0D51E54-7777-FDAC-B99C-46D4505DF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506" y="146644"/>
            <a:ext cx="6248942" cy="4625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6DE29846-485E-24DE-794E-A79E2A125A09}"/>
              </a:ext>
            </a:extLst>
          </p:cNvPr>
          <p:cNvSpPr txBox="1"/>
          <p:nvPr/>
        </p:nvSpPr>
        <p:spPr>
          <a:xfrm>
            <a:off x="4598506" y="5122843"/>
            <a:ext cx="6248942" cy="1200329"/>
          </a:xfrm>
          <a:prstGeom prst="rect">
            <a:avLst/>
          </a:prstGeom>
          <a:noFill/>
        </p:spPr>
        <p:txBody>
          <a:bodyPr wrap="square" rtlCol="0">
            <a:spAutoFit/>
          </a:bodyPr>
          <a:lstStyle/>
          <a:p>
            <a:pPr marL="285750" indent="-285750">
              <a:buFont typeface="Arial" panose="020B0604020202020204" pitchFamily="34" charset="0"/>
              <a:buChar char="•"/>
            </a:pPr>
            <a:r>
              <a:rPr lang="en-US"/>
              <a:t>Communication tips</a:t>
            </a:r>
          </a:p>
          <a:p>
            <a:pPr marL="285750" indent="-285750">
              <a:buFont typeface="Arial" panose="020B0604020202020204" pitchFamily="34" charset="0"/>
              <a:buChar char="•"/>
            </a:pPr>
            <a:r>
              <a:rPr lang="en-US"/>
              <a:t>Special Education Guidance</a:t>
            </a:r>
          </a:p>
          <a:p>
            <a:pPr marL="285750" indent="-285750">
              <a:buFont typeface="Arial" panose="020B0604020202020204" pitchFamily="34" charset="0"/>
              <a:buChar char="•"/>
            </a:pPr>
            <a:r>
              <a:rPr lang="en-US"/>
              <a:t>Calendar of Professional Development/Conferences</a:t>
            </a:r>
          </a:p>
          <a:p>
            <a:pPr marL="285750" indent="-285750">
              <a:buFont typeface="Arial" panose="020B0604020202020204" pitchFamily="34" charset="0"/>
              <a:buChar char="•"/>
            </a:pPr>
            <a:r>
              <a:rPr lang="en-US"/>
              <a:t>Links to important articles</a:t>
            </a:r>
          </a:p>
        </p:txBody>
      </p:sp>
      <p:pic>
        <p:nvPicPr>
          <p:cNvPr id="8" name="Picture 7" descr="SEMS logo">
            <a:extLst>
              <a:ext uri="{FF2B5EF4-FFF2-40B4-BE49-F238E27FC236}">
                <a16:creationId xmlns:a16="http://schemas.microsoft.com/office/drawing/2014/main" id="{E551BF23-0D3D-AF5E-4082-CAA84F9DD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3422271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BAE7B-29DE-CAB6-9943-A61B3F9FC356}"/>
              </a:ext>
            </a:extLst>
          </p:cNvPr>
          <p:cNvSpPr txBox="1">
            <a:spLocks noGrp="1"/>
          </p:cNvSpPr>
          <p:nvPr>
            <p:ph type="title" idx="4294967295"/>
          </p:nvPr>
        </p:nvSpPr>
        <p:spPr>
          <a:xfrm>
            <a:off x="0" y="151481"/>
            <a:ext cx="11712539" cy="718852"/>
          </a:xfrm>
          <a:prstGeom prst="rect">
            <a:avLst/>
          </a:prstGeom>
          <a:solidFill>
            <a:schemeClr val="accent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j-lt"/>
                <a:ea typeface="+mj-ea"/>
                <a:cs typeface="+mj-cs"/>
              </a:rPr>
              <a:t>State Supported Campaign</a:t>
            </a:r>
          </a:p>
        </p:txBody>
      </p:sp>
      <p:graphicFrame>
        <p:nvGraphicFramePr>
          <p:cNvPr id="4" name="Diagram 3">
            <a:extLst>
              <a:ext uri="{FF2B5EF4-FFF2-40B4-BE49-F238E27FC236}">
                <a16:creationId xmlns:a16="http://schemas.microsoft.com/office/drawing/2014/main" id="{57F1F565-54AC-E516-AF28-8ED24FD4701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2587311"/>
              </p:ext>
            </p:extLst>
          </p:nvPr>
        </p:nvGraphicFramePr>
        <p:xfrm>
          <a:off x="1167204" y="914331"/>
          <a:ext cx="9672810" cy="5861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SEMS logo">
            <a:extLst>
              <a:ext uri="{FF2B5EF4-FFF2-40B4-BE49-F238E27FC236}">
                <a16:creationId xmlns:a16="http://schemas.microsoft.com/office/drawing/2014/main" id="{7A01B896-4D87-0580-61CA-8A7FC2E281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pic>
        <p:nvPicPr>
          <p:cNvPr id="7" name="Picture 6" descr="CADRE Symposium Logo. Mapping the Future; Rediscovering our Purpose Together. Portland Oregon. October 21-23, 2025.">
            <a:extLst>
              <a:ext uri="{FF2B5EF4-FFF2-40B4-BE49-F238E27FC236}">
                <a16:creationId xmlns:a16="http://schemas.microsoft.com/office/drawing/2014/main" id="{0DA4C1E9-82FE-C497-9F4F-246DBDD0156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894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31AD5-7F38-631B-9A33-2E56B6DED6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B0D6B38-494A-F584-76AA-DB3A84AA80BA}"/>
              </a:ext>
            </a:extLst>
          </p:cNvPr>
          <p:cNvSpPr>
            <a:spLocks/>
          </p:cNvSpPr>
          <p:nvPr/>
        </p:nvSpPr>
        <p:spPr>
          <a:xfrm>
            <a:off x="274320" y="1005840"/>
            <a:ext cx="3862754" cy="6830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mj-lt"/>
                <a:ea typeface="+mj-ea"/>
                <a:cs typeface="+mj-cs"/>
              </a:rPr>
              <a:t>Outreach Plan</a:t>
            </a:r>
          </a:p>
        </p:txBody>
      </p:sp>
      <p:sp>
        <p:nvSpPr>
          <p:cNvPr id="4" name="Content Placeholder 3">
            <a:extLst>
              <a:ext uri="{FF2B5EF4-FFF2-40B4-BE49-F238E27FC236}">
                <a16:creationId xmlns:a16="http://schemas.microsoft.com/office/drawing/2014/main" id="{0BF6824A-44F1-69BC-6CCD-8E3E9862C82F}"/>
              </a:ext>
            </a:extLst>
          </p:cNvPr>
          <p:cNvSpPr>
            <a:spLocks noGrp="1"/>
          </p:cNvSpPr>
          <p:nvPr>
            <p:ph sz="quarter" idx="12"/>
          </p:nvPr>
        </p:nvSpPr>
        <p:spPr>
          <a:xfrm>
            <a:off x="4466492" y="5782237"/>
            <a:ext cx="3862754" cy="762818"/>
          </a:xfrm>
        </p:spPr>
        <p:txBody>
          <a:bodyPr>
            <a:noAutofit/>
          </a:bodyPr>
          <a:lstStyle/>
          <a:p>
            <a:pPr lvl="1"/>
            <a:r>
              <a:rPr lang="en-US" dirty="0"/>
              <a:t>Presentation in English, Spanish and Arabic</a:t>
            </a:r>
          </a:p>
        </p:txBody>
      </p:sp>
      <p:sp>
        <p:nvSpPr>
          <p:cNvPr id="6" name="TextBox 5">
            <a:extLst>
              <a:ext uri="{FF2B5EF4-FFF2-40B4-BE49-F238E27FC236}">
                <a16:creationId xmlns:a16="http://schemas.microsoft.com/office/drawing/2014/main" id="{DDF8474F-0FE7-0B61-EAA7-C08D00448ACE}"/>
              </a:ext>
            </a:extLst>
          </p:cNvPr>
          <p:cNvSpPr txBox="1"/>
          <p:nvPr/>
        </p:nvSpPr>
        <p:spPr>
          <a:xfrm>
            <a:off x="226363" y="4029008"/>
            <a:ext cx="3803445" cy="1924886"/>
          </a:xfrm>
          <a:prstGeom prst="rect">
            <a:avLst/>
          </a:prstGeom>
          <a:noFill/>
        </p:spPr>
        <p:txBody>
          <a:bodyPr wrap="square">
            <a:spAutoFit/>
          </a:bodyPr>
          <a:lstStyle/>
          <a:p>
            <a:pPr marL="0" marR="0" fontAlgn="base">
              <a:lnSpc>
                <a:spcPct val="107000"/>
              </a:lnSpc>
            </a:pPr>
            <a:r>
              <a:rPr lang="en-US" sz="1600" b="1">
                <a:solidFill>
                  <a:schemeClr val="bg1"/>
                </a:solidFill>
                <a:latin typeface="Calibri" panose="020F0502020204030204" pitchFamily="34" charset="0"/>
                <a:ea typeface="Times New Roman" panose="02020603050405020304" pitchFamily="18" charset="0"/>
                <a:cs typeface="Calibri" panose="020F0502020204030204" pitchFamily="34" charset="0"/>
              </a:rPr>
              <a:t>Objective : </a:t>
            </a:r>
            <a:r>
              <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Increase engagement in and understanding of proactive collaborative dispute resolution processes. Increase awareness to use SEMS services early and often to minimize adversary relationships which negatively impact planning for students with disabilities.</a:t>
            </a:r>
            <a:endParaRPr lang="en-US" sz="16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descr="A photo of an exhibit table.">
            <a:extLst>
              <a:ext uri="{FF2B5EF4-FFF2-40B4-BE49-F238E27FC236}">
                <a16:creationId xmlns:a16="http://schemas.microsoft.com/office/drawing/2014/main" id="{52DC9EDB-E5FE-D3EE-2068-E8B002B9CD7E}"/>
              </a:ext>
            </a:extLst>
          </p:cNvPr>
          <p:cNvPicPr>
            <a:picLocks noChangeAspect="1"/>
          </p:cNvPicPr>
          <p:nvPr/>
        </p:nvPicPr>
        <p:blipFill>
          <a:blip r:embed="rId3">
            <a:extLst>
              <a:ext uri="{28A0092B-C50C-407E-A947-70E740481C1C}">
                <a14:useLocalDpi xmlns:a14="http://schemas.microsoft.com/office/drawing/2010/main" val="0"/>
              </a:ext>
            </a:extLst>
          </a:blip>
          <a:srcRect t="28535"/>
          <a:stretch/>
        </p:blipFill>
        <p:spPr>
          <a:xfrm>
            <a:off x="5419514" y="186078"/>
            <a:ext cx="4906073" cy="3669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7">
            <a:extLst>
              <a:ext uri="{FF2B5EF4-FFF2-40B4-BE49-F238E27FC236}">
                <a16:creationId xmlns:a16="http://schemas.microsoft.com/office/drawing/2014/main" id="{75DBB9F7-8F4F-D723-9565-A49310A24F66}"/>
              </a:ext>
            </a:extLst>
          </p:cNvPr>
          <p:cNvSpPr txBox="1">
            <a:spLocks noGrp="1"/>
          </p:cNvSpPr>
          <p:nvPr>
            <p:ph type="title" idx="4294967295"/>
          </p:nvPr>
        </p:nvSpPr>
        <p:spPr>
          <a:xfrm>
            <a:off x="265305" y="2084304"/>
            <a:ext cx="3666252"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n-lt"/>
                <a:ea typeface="+mn-ea"/>
                <a:cs typeface="+mn-cs"/>
              </a:rPr>
              <a:t>State Supported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n-lt"/>
                <a:ea typeface="+mn-ea"/>
                <a:cs typeface="+mn-cs"/>
              </a:rPr>
              <a:t>Deliverables</a:t>
            </a:r>
          </a:p>
        </p:txBody>
      </p:sp>
      <p:sp>
        <p:nvSpPr>
          <p:cNvPr id="9" name="Content Placeholder 3">
            <a:extLst>
              <a:ext uri="{FF2B5EF4-FFF2-40B4-BE49-F238E27FC236}">
                <a16:creationId xmlns:a16="http://schemas.microsoft.com/office/drawing/2014/main" id="{B820BD19-A70D-C78E-D8E9-68157B4B9AC8}"/>
              </a:ext>
            </a:extLst>
          </p:cNvPr>
          <p:cNvSpPr txBox="1">
            <a:spLocks/>
          </p:cNvSpPr>
          <p:nvPr/>
        </p:nvSpPr>
        <p:spPr>
          <a:xfrm>
            <a:off x="8162194" y="4410108"/>
            <a:ext cx="3198700" cy="5196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Pens</a:t>
            </a:r>
          </a:p>
        </p:txBody>
      </p:sp>
      <p:sp>
        <p:nvSpPr>
          <p:cNvPr id="10" name="Content Placeholder 3">
            <a:extLst>
              <a:ext uri="{FF2B5EF4-FFF2-40B4-BE49-F238E27FC236}">
                <a16:creationId xmlns:a16="http://schemas.microsoft.com/office/drawing/2014/main" id="{EA721779-B96A-350A-DEAB-A3C31E6E6E11}"/>
              </a:ext>
            </a:extLst>
          </p:cNvPr>
          <p:cNvSpPr txBox="1">
            <a:spLocks/>
          </p:cNvSpPr>
          <p:nvPr/>
        </p:nvSpPr>
        <p:spPr>
          <a:xfrm>
            <a:off x="4466492" y="4929739"/>
            <a:ext cx="3862754" cy="7628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Brochures in English, Spanish, Arabic</a:t>
            </a:r>
          </a:p>
          <a:p>
            <a:pPr marL="457200" lvl="1" indent="0">
              <a:buNone/>
            </a:pPr>
            <a:endParaRPr lang="en-US" dirty="0"/>
          </a:p>
        </p:txBody>
      </p:sp>
      <p:sp>
        <p:nvSpPr>
          <p:cNvPr id="11" name="Content Placeholder 3">
            <a:extLst>
              <a:ext uri="{FF2B5EF4-FFF2-40B4-BE49-F238E27FC236}">
                <a16:creationId xmlns:a16="http://schemas.microsoft.com/office/drawing/2014/main" id="{EEC909F4-08BC-4DD8-6E21-85BCB82BAF6A}"/>
              </a:ext>
            </a:extLst>
          </p:cNvPr>
          <p:cNvSpPr txBox="1">
            <a:spLocks/>
          </p:cNvSpPr>
          <p:nvPr/>
        </p:nvSpPr>
        <p:spPr>
          <a:xfrm>
            <a:off x="4466492" y="4402615"/>
            <a:ext cx="3862754" cy="5196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Banners</a:t>
            </a:r>
          </a:p>
          <a:p>
            <a:pPr marL="0" indent="0">
              <a:buNone/>
            </a:pPr>
            <a:endParaRPr lang="en-US"/>
          </a:p>
          <a:p>
            <a:pPr lvl="1"/>
            <a:endParaRPr lang="en-US"/>
          </a:p>
        </p:txBody>
      </p:sp>
      <p:sp>
        <p:nvSpPr>
          <p:cNvPr id="12" name="Content Placeholder 3">
            <a:extLst>
              <a:ext uri="{FF2B5EF4-FFF2-40B4-BE49-F238E27FC236}">
                <a16:creationId xmlns:a16="http://schemas.microsoft.com/office/drawing/2014/main" id="{4B0E76EA-29EB-E50E-BD89-E492C73B45D4}"/>
              </a:ext>
            </a:extLst>
          </p:cNvPr>
          <p:cNvSpPr txBox="1">
            <a:spLocks/>
          </p:cNvSpPr>
          <p:nvPr/>
        </p:nvSpPr>
        <p:spPr>
          <a:xfrm>
            <a:off x="8162194" y="4874940"/>
            <a:ext cx="3198700" cy="3866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Exhibit tablecloths</a:t>
            </a:r>
          </a:p>
          <a:p>
            <a:pPr marL="457200" lvl="1" indent="0">
              <a:buNone/>
            </a:pPr>
            <a:endParaRPr lang="en-US" dirty="0"/>
          </a:p>
        </p:txBody>
      </p:sp>
      <p:pic>
        <p:nvPicPr>
          <p:cNvPr id="13" name="Picture 12" descr="SEMS logo">
            <a:extLst>
              <a:ext uri="{FF2B5EF4-FFF2-40B4-BE49-F238E27FC236}">
                <a16:creationId xmlns:a16="http://schemas.microsoft.com/office/drawing/2014/main" id="{CCA47927-9704-28F1-B250-CA05AA57F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1189195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74D80-0873-6163-A61C-0C1364CE62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19F64F-0F69-2173-9684-E3D5CB7F3C46}"/>
              </a:ext>
            </a:extLst>
          </p:cNvPr>
          <p:cNvSpPr>
            <a:spLocks/>
          </p:cNvSpPr>
          <p:nvPr/>
        </p:nvSpPr>
        <p:spPr>
          <a:xfrm>
            <a:off x="274320" y="1005840"/>
            <a:ext cx="3862754" cy="6830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mj-lt"/>
                <a:ea typeface="+mj-ea"/>
                <a:cs typeface="+mj-cs"/>
              </a:rPr>
              <a:t>Outreach Plan</a:t>
            </a:r>
          </a:p>
        </p:txBody>
      </p:sp>
      <p:pic>
        <p:nvPicPr>
          <p:cNvPr id="7" name="Picture 6" descr="SEMS logo">
            <a:extLst>
              <a:ext uri="{FF2B5EF4-FFF2-40B4-BE49-F238E27FC236}">
                <a16:creationId xmlns:a16="http://schemas.microsoft.com/office/drawing/2014/main" id="{893C7836-26E8-D313-BA28-6F6F6D502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2" name="Content Placeholder 3">
            <a:extLst>
              <a:ext uri="{FF2B5EF4-FFF2-40B4-BE49-F238E27FC236}">
                <a16:creationId xmlns:a16="http://schemas.microsoft.com/office/drawing/2014/main" id="{CDF0A7C1-E9EA-ABE1-353A-030574598A3C}"/>
              </a:ext>
            </a:extLst>
          </p:cNvPr>
          <p:cNvSpPr txBox="1">
            <a:spLocks noGrp="1"/>
          </p:cNvSpPr>
          <p:nvPr>
            <p:ph type="title" idx="4294967295"/>
          </p:nvPr>
        </p:nvSpPr>
        <p:spPr>
          <a:xfrm>
            <a:off x="274320" y="1622263"/>
            <a:ext cx="2990128" cy="12143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bg1"/>
                </a:solidFill>
                <a:effectLst/>
                <a:uLnTx/>
                <a:uFillTx/>
                <a:latin typeface="+mn-lt"/>
                <a:ea typeface="+mn-ea"/>
                <a:cs typeface="+mn-cs"/>
              </a:rPr>
              <a:t>Maximum Impact</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bg1"/>
              </a:solidFill>
              <a:effectLst/>
              <a:uLnTx/>
              <a:uFillTx/>
              <a:latin typeface="+mn-lt"/>
              <a:ea typeface="+mn-ea"/>
              <a:cs typeface="+mn-cs"/>
            </a:endParaRPr>
          </a:p>
          <a:p>
            <a:pPr marL="685800" marR="0" lvl="1" indent="-228600" algn="ctr"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bg1"/>
              </a:solidFill>
              <a:effectLst/>
              <a:uLnTx/>
              <a:uFillTx/>
              <a:latin typeface="+mn-lt"/>
              <a:ea typeface="+mn-ea"/>
              <a:cs typeface="+mn-cs"/>
            </a:endParaRPr>
          </a:p>
        </p:txBody>
      </p:sp>
      <p:grpSp>
        <p:nvGrpSpPr>
          <p:cNvPr id="5" name="Group 4">
            <a:extLst>
              <a:ext uri="{FF2B5EF4-FFF2-40B4-BE49-F238E27FC236}">
                <a16:creationId xmlns:a16="http://schemas.microsoft.com/office/drawing/2014/main" id="{FC0DCE82-C091-8890-FFDE-3F9447A85587}"/>
              </a:ext>
              <a:ext uri="{C183D7F6-B498-43B3-948B-1728B52AA6E4}">
                <adec:decorative xmlns:adec="http://schemas.microsoft.com/office/drawing/2017/decorative" val="1"/>
              </a:ext>
            </a:extLst>
          </p:cNvPr>
          <p:cNvGrpSpPr/>
          <p:nvPr/>
        </p:nvGrpSpPr>
        <p:grpSpPr>
          <a:xfrm>
            <a:off x="248088" y="3057525"/>
            <a:ext cx="4591050" cy="2585085"/>
            <a:chOff x="-1" y="2000249"/>
            <a:chExt cx="5266881" cy="3015589"/>
          </a:xfrm>
        </p:grpSpPr>
        <p:pic>
          <p:nvPicPr>
            <p:cNvPr id="8" name="Picture 7" descr="A screenshot of a computer&#10;&#10;AI-generated content may be incorrect.">
              <a:extLst>
                <a:ext uri="{FF2B5EF4-FFF2-40B4-BE49-F238E27FC236}">
                  <a16:creationId xmlns:a16="http://schemas.microsoft.com/office/drawing/2014/main" id="{64C750AA-40E8-7D4D-F67A-AA2477FE537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 y="2000249"/>
              <a:ext cx="5266881" cy="3015589"/>
            </a:xfrm>
            <a:prstGeom prst="rect">
              <a:avLst/>
            </a:prstGeom>
          </p:spPr>
        </p:pic>
        <p:pic>
          <p:nvPicPr>
            <p:cNvPr id="9" name="Picture 8" descr="A screenshot of a report&#10;&#10;AI-generated content may be incorrect.">
              <a:extLst>
                <a:ext uri="{FF2B5EF4-FFF2-40B4-BE49-F238E27FC236}">
                  <a16:creationId xmlns:a16="http://schemas.microsoft.com/office/drawing/2014/main" id="{2CE24810-B92F-0796-A098-ACEFD68FE8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3441" y="3071606"/>
              <a:ext cx="2128142" cy="1792647"/>
            </a:xfrm>
            <a:prstGeom prst="rect">
              <a:avLst/>
            </a:prstGeom>
          </p:spPr>
        </p:pic>
      </p:grpSp>
      <p:pic>
        <p:nvPicPr>
          <p:cNvPr id="6" name="Graphics">
            <a:hlinkClick r:id="" action="ppaction://media"/>
            <a:extLst>
              <a:ext uri="{FF2B5EF4-FFF2-40B4-BE49-F238E27FC236}">
                <a16:creationId xmlns:a16="http://schemas.microsoft.com/office/drawing/2014/main" id="{E9BE4836-2E67-035A-44D0-268E3B2940FF}"/>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629088" y="2983568"/>
            <a:ext cx="2993717" cy="3874432"/>
          </a:xfrm>
          <a:prstGeom prst="rect">
            <a:avLst/>
          </a:prstGeom>
        </p:spPr>
      </p:pic>
      <p:sp>
        <p:nvSpPr>
          <p:cNvPr id="4" name="Content Placeholder 3">
            <a:extLst>
              <a:ext uri="{FF2B5EF4-FFF2-40B4-BE49-F238E27FC236}">
                <a16:creationId xmlns:a16="http://schemas.microsoft.com/office/drawing/2014/main" id="{7A4026A1-5744-DE36-C141-B18AE1411883}"/>
              </a:ext>
            </a:extLst>
          </p:cNvPr>
          <p:cNvSpPr>
            <a:spLocks noGrp="1"/>
          </p:cNvSpPr>
          <p:nvPr>
            <p:ph sz="quarter" idx="12"/>
          </p:nvPr>
        </p:nvSpPr>
        <p:spPr>
          <a:xfrm>
            <a:off x="5541201" y="1005840"/>
            <a:ext cx="5739246" cy="3237587"/>
          </a:xfrm>
        </p:spPr>
        <p:txBody>
          <a:bodyPr>
            <a:noAutofit/>
          </a:bodyPr>
          <a:lstStyle/>
          <a:p>
            <a:r>
              <a:rPr lang="en-US" dirty="0"/>
              <a:t>Outreach Data Collection</a:t>
            </a:r>
          </a:p>
          <a:p>
            <a:pPr lvl="1"/>
            <a:r>
              <a:rPr lang="en-US" dirty="0"/>
              <a:t>Where, when, what, how many, etc.</a:t>
            </a:r>
          </a:p>
          <a:p>
            <a:r>
              <a:rPr lang="en-US" dirty="0"/>
              <a:t>Statewide outreach conducted by SEMS</a:t>
            </a:r>
          </a:p>
          <a:p>
            <a:r>
              <a:rPr lang="en-US" dirty="0"/>
              <a:t>Local Dispute Resolution Center Partner outreach</a:t>
            </a:r>
          </a:p>
          <a:p>
            <a:endParaRPr lang="en-US" dirty="0"/>
          </a:p>
          <a:p>
            <a:pPr lvl="1"/>
            <a:endParaRPr lang="en-US" dirty="0"/>
          </a:p>
        </p:txBody>
      </p:sp>
    </p:spTree>
    <p:extLst>
      <p:ext uri="{BB962C8B-B14F-4D97-AF65-F5344CB8AC3E}">
        <p14:creationId xmlns:p14="http://schemas.microsoft.com/office/powerpoint/2010/main" val="95012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62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B236E-970B-B39E-9D03-A823519941F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C9B340-F20F-799C-75A1-0108D3E5205E}"/>
              </a:ext>
            </a:extLst>
          </p:cNvPr>
          <p:cNvSpPr>
            <a:spLocks/>
          </p:cNvSpPr>
          <p:nvPr/>
        </p:nvSpPr>
        <p:spPr>
          <a:xfrm>
            <a:off x="274320" y="1005840"/>
            <a:ext cx="3862754" cy="6830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mj-lt"/>
                <a:ea typeface="+mj-ea"/>
                <a:cs typeface="+mj-cs"/>
              </a:rPr>
              <a:t>Outreach Plan</a:t>
            </a:r>
            <a:endParaRPr kumimoji="0" lang="en-US" sz="4000" b="0" i="0" u="none" strike="noStrike" kern="1200" cap="none" spc="0" normalizeH="0" baseline="0" noProof="0" dirty="0">
              <a:ln>
                <a:noFill/>
              </a:ln>
              <a:solidFill>
                <a:schemeClr val="bg1"/>
              </a:solidFill>
              <a:effectLst/>
              <a:uLnTx/>
              <a:uFillTx/>
              <a:latin typeface="+mj-lt"/>
              <a:ea typeface="+mj-ea"/>
              <a:cs typeface="+mj-cs"/>
            </a:endParaRPr>
          </a:p>
        </p:txBody>
      </p:sp>
      <p:sp>
        <p:nvSpPr>
          <p:cNvPr id="6" name="TextBox 5">
            <a:extLst>
              <a:ext uri="{FF2B5EF4-FFF2-40B4-BE49-F238E27FC236}">
                <a16:creationId xmlns:a16="http://schemas.microsoft.com/office/drawing/2014/main" id="{ACD84D5D-2A9F-D5FF-1026-17A398EBF90E}"/>
              </a:ext>
            </a:extLst>
          </p:cNvPr>
          <p:cNvSpPr txBox="1"/>
          <p:nvPr/>
        </p:nvSpPr>
        <p:spPr>
          <a:xfrm>
            <a:off x="226363" y="4029008"/>
            <a:ext cx="3803445" cy="1924886"/>
          </a:xfrm>
          <a:prstGeom prst="rect">
            <a:avLst/>
          </a:prstGeom>
          <a:noFill/>
        </p:spPr>
        <p:txBody>
          <a:bodyPr wrap="square">
            <a:spAutoFit/>
          </a:bodyPr>
          <a:lstStyle/>
          <a:p>
            <a:pPr marL="0" marR="0" fontAlgn="base">
              <a:lnSpc>
                <a:spcPct val="107000"/>
              </a:lnSpc>
            </a:pPr>
            <a:r>
              <a:rPr lang="en-US" sz="16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Objective : </a:t>
            </a:r>
            <a:r>
              <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Increase engagement in and understanding of proactive collaborative dispute resolution processes. Increase awareness to use SEMS services early and often to minimize adversary relationships which negatively impact planning for students with disabilities.</a:t>
            </a:r>
            <a:endParaRPr lang="en-US" sz="1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descr="SEMS logo">
            <a:extLst>
              <a:ext uri="{FF2B5EF4-FFF2-40B4-BE49-F238E27FC236}">
                <a16:creationId xmlns:a16="http://schemas.microsoft.com/office/drawing/2014/main" id="{ED850547-88D4-522D-5758-810B3E039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2" name="Content Placeholder 3">
            <a:extLst>
              <a:ext uri="{FF2B5EF4-FFF2-40B4-BE49-F238E27FC236}">
                <a16:creationId xmlns:a16="http://schemas.microsoft.com/office/drawing/2014/main" id="{554E9508-070D-D631-3DA4-D2F0ACE7ADA0}"/>
              </a:ext>
            </a:extLst>
          </p:cNvPr>
          <p:cNvSpPr txBox="1">
            <a:spLocks noGrp="1"/>
          </p:cNvSpPr>
          <p:nvPr>
            <p:ph type="title" idx="4294967295"/>
          </p:nvPr>
        </p:nvSpPr>
        <p:spPr>
          <a:xfrm>
            <a:off x="226363" y="2093971"/>
            <a:ext cx="2990128" cy="12143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bg1"/>
                </a:solidFill>
                <a:effectLst/>
                <a:uLnTx/>
                <a:uFillTx/>
                <a:latin typeface="+mn-lt"/>
                <a:ea typeface="+mn-ea"/>
                <a:cs typeface="+mn-cs"/>
              </a:rPr>
              <a:t>Elevator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bg1"/>
                </a:solidFill>
                <a:effectLst/>
                <a:uLnTx/>
                <a:uFillTx/>
                <a:latin typeface="+mn-lt"/>
                <a:ea typeface="+mn-ea"/>
                <a:cs typeface="+mn-cs"/>
              </a:rPr>
              <a:t>Speech</a:t>
            </a:r>
          </a:p>
        </p:txBody>
      </p:sp>
      <p:sp>
        <p:nvSpPr>
          <p:cNvPr id="8" name="Content Placeholder 7">
            <a:extLst>
              <a:ext uri="{FF2B5EF4-FFF2-40B4-BE49-F238E27FC236}">
                <a16:creationId xmlns:a16="http://schemas.microsoft.com/office/drawing/2014/main" id="{C2D2A69C-ECD4-9057-AEED-6DE813E7A89D}"/>
              </a:ext>
            </a:extLst>
          </p:cNvPr>
          <p:cNvSpPr>
            <a:spLocks noGrp="1"/>
          </p:cNvSpPr>
          <p:nvPr>
            <p:ph sz="quarter" idx="12"/>
          </p:nvPr>
        </p:nvSpPr>
        <p:spPr>
          <a:xfrm>
            <a:off x="4955247" y="4216896"/>
            <a:ext cx="5403850" cy="2373312"/>
          </a:xfrm>
        </p:spPr>
        <p:txBody>
          <a:bodyPr>
            <a:normAutofit fontScale="92500" lnSpcReduction="10000"/>
          </a:bodyPr>
          <a:lstStyle/>
          <a:p>
            <a:r>
              <a:rPr lang="en-US" dirty="0"/>
              <a:t>What are some examples of the quick way in which you introduce someone to your services?</a:t>
            </a:r>
          </a:p>
          <a:p>
            <a:r>
              <a:rPr lang="en-US" dirty="0"/>
              <a:t>This should be no more than 30 seconds. Ideally shorter.</a:t>
            </a:r>
          </a:p>
          <a:p>
            <a:r>
              <a:rPr lang="en-US" dirty="0"/>
              <a:t>Let’s practice!</a:t>
            </a:r>
          </a:p>
        </p:txBody>
      </p:sp>
      <p:pic>
        <p:nvPicPr>
          <p:cNvPr id="9" name="Picture 8" descr="A group of people standing together on an elevator.">
            <a:extLst>
              <a:ext uri="{FF2B5EF4-FFF2-40B4-BE49-F238E27FC236}">
                <a16:creationId xmlns:a16="http://schemas.microsoft.com/office/drawing/2014/main" id="{82A9F69B-B893-C044-3379-BF650C8413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203596" y="-1"/>
            <a:ext cx="7529011" cy="3523785"/>
          </a:xfrm>
          <a:prstGeom prst="rect">
            <a:avLst/>
          </a:prstGeom>
        </p:spPr>
      </p:pic>
    </p:spTree>
    <p:extLst>
      <p:ext uri="{BB962C8B-B14F-4D97-AF65-F5344CB8AC3E}">
        <p14:creationId xmlns:p14="http://schemas.microsoft.com/office/powerpoint/2010/main" val="869376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7BFE8-24BB-7176-35A8-BE016D76F9AE}"/>
            </a:ext>
          </a:extLst>
        </p:cNvPr>
        <p:cNvGrpSpPr/>
        <p:nvPr/>
      </p:nvGrpSpPr>
      <p:grpSpPr>
        <a:xfrm>
          <a:off x="0" y="0"/>
          <a:ext cx="0" cy="0"/>
          <a:chOff x="0" y="0"/>
          <a:chExt cx="0" cy="0"/>
        </a:xfrm>
      </p:grpSpPr>
      <p:pic>
        <p:nvPicPr>
          <p:cNvPr id="6" name="Picture 5" descr="SEMS logo">
            <a:extLst>
              <a:ext uri="{FF2B5EF4-FFF2-40B4-BE49-F238E27FC236}">
                <a16:creationId xmlns:a16="http://schemas.microsoft.com/office/drawing/2014/main" id="{7379C7B7-8234-1184-7C43-0B1D73744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13" name="Title 2">
            <a:extLst>
              <a:ext uri="{FF2B5EF4-FFF2-40B4-BE49-F238E27FC236}">
                <a16:creationId xmlns:a16="http://schemas.microsoft.com/office/drawing/2014/main" id="{0617E92C-C518-4EB5-DFB7-600DF171816E}"/>
              </a:ext>
            </a:extLst>
          </p:cNvPr>
          <p:cNvSpPr>
            <a:spLocks/>
          </p:cNvSpPr>
          <p:nvPr/>
        </p:nvSpPr>
        <p:spPr>
          <a:xfrm>
            <a:off x="87086" y="1310640"/>
            <a:ext cx="3320143" cy="6830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mj-lt"/>
                <a:ea typeface="+mj-ea"/>
                <a:cs typeface="+mj-cs"/>
              </a:rPr>
              <a:t>Intake Process</a:t>
            </a:r>
            <a:endParaRPr kumimoji="0" lang="en-US" sz="4000" b="0" i="0" u="none" strike="noStrike" kern="1200" cap="none" spc="0" normalizeH="0" baseline="0" noProof="0" dirty="0">
              <a:ln>
                <a:noFill/>
              </a:ln>
              <a:solidFill>
                <a:schemeClr val="bg1"/>
              </a:solidFill>
              <a:effectLst/>
              <a:uLnTx/>
              <a:uFillTx/>
              <a:latin typeface="+mj-lt"/>
              <a:ea typeface="+mj-ea"/>
              <a:cs typeface="+mj-cs"/>
            </a:endParaRPr>
          </a:p>
        </p:txBody>
      </p:sp>
      <p:sp>
        <p:nvSpPr>
          <p:cNvPr id="14" name="Content Placeholder 3">
            <a:extLst>
              <a:ext uri="{FF2B5EF4-FFF2-40B4-BE49-F238E27FC236}">
                <a16:creationId xmlns:a16="http://schemas.microsoft.com/office/drawing/2014/main" id="{151A0BCD-5E2F-E8F4-0CA4-8B88AD7721E8}"/>
              </a:ext>
            </a:extLst>
          </p:cNvPr>
          <p:cNvSpPr txBox="1">
            <a:spLocks noGrp="1"/>
          </p:cNvSpPr>
          <p:nvPr>
            <p:ph type="title" idx="4294967295"/>
          </p:nvPr>
        </p:nvSpPr>
        <p:spPr>
          <a:xfrm>
            <a:off x="226363" y="2093971"/>
            <a:ext cx="2990128" cy="6830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bg1"/>
                </a:solidFill>
                <a:effectLst/>
                <a:uLnTx/>
                <a:uFillTx/>
                <a:latin typeface="+mn-lt"/>
                <a:ea typeface="+mn-ea"/>
                <a:cs typeface="+mn-cs"/>
              </a:rPr>
              <a:t>Centralized</a:t>
            </a:r>
            <a:endParaRPr kumimoji="0" lang="en-US" sz="2800" b="0" i="0" u="none" strike="noStrike" kern="1200" cap="none" spc="0" normalizeH="0" baseline="0" noProof="0" dirty="0">
              <a:ln>
                <a:noFill/>
              </a:ln>
              <a:solidFill>
                <a:schemeClr val="bg1"/>
              </a:solidFill>
              <a:effectLst/>
              <a:uLnTx/>
              <a:uFillTx/>
              <a:latin typeface="+mn-lt"/>
              <a:ea typeface="+mn-ea"/>
              <a:cs typeface="+mn-cs"/>
            </a:endParaRPr>
          </a:p>
        </p:txBody>
      </p:sp>
      <p:sp>
        <p:nvSpPr>
          <p:cNvPr id="3" name="TextBox 2">
            <a:extLst>
              <a:ext uri="{FF2B5EF4-FFF2-40B4-BE49-F238E27FC236}">
                <a16:creationId xmlns:a16="http://schemas.microsoft.com/office/drawing/2014/main" id="{CD719D82-59E0-42D9-3FCD-1A8C74D4D4FB}"/>
              </a:ext>
            </a:extLst>
          </p:cNvPr>
          <p:cNvSpPr txBox="1"/>
          <p:nvPr/>
        </p:nvSpPr>
        <p:spPr>
          <a:xfrm>
            <a:off x="303454" y="4191977"/>
            <a:ext cx="3145941" cy="584775"/>
          </a:xfrm>
          <a:prstGeom prst="rect">
            <a:avLst/>
          </a:prstGeom>
          <a:noFill/>
        </p:spPr>
        <p:txBody>
          <a:bodyPr wrap="square">
            <a:spAutoFit/>
          </a:bodyPr>
          <a:lstStyle/>
          <a:p>
            <a:r>
              <a:rPr lang="en-US" sz="16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Objective : </a:t>
            </a:r>
            <a:r>
              <a:rPr lang="en-US" sz="1600" kern="0" dirty="0">
                <a:solidFill>
                  <a:schemeClr val="bg1"/>
                </a:solidFill>
                <a:effectLst/>
                <a:ea typeface="Times New Roman" panose="02020603050405020304" pitchFamily="18" charset="0"/>
                <a:cs typeface="Times New Roman" panose="02020603050405020304" pitchFamily="18" charset="0"/>
              </a:rPr>
              <a:t>Coordinate case intake and referrals.</a:t>
            </a:r>
            <a:endParaRPr lang="en-US" sz="1600" dirty="0">
              <a:solidFill>
                <a:schemeClr val="bg1"/>
              </a:solidFill>
            </a:endParaRPr>
          </a:p>
        </p:txBody>
      </p:sp>
      <p:pic>
        <p:nvPicPr>
          <p:cNvPr id="9" name="Picture 8" descr="A map of Michigan showing locations of centers with red stars and central office with a yellow star.">
            <a:extLst>
              <a:ext uri="{FF2B5EF4-FFF2-40B4-BE49-F238E27FC236}">
                <a16:creationId xmlns:a16="http://schemas.microsoft.com/office/drawing/2014/main" id="{4E632A64-AC83-45F4-45D8-0FDE29D6F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642" y="-465637"/>
            <a:ext cx="5009904" cy="6485313"/>
          </a:xfrm>
          <a:prstGeom prst="rect">
            <a:avLst/>
          </a:prstGeom>
        </p:spPr>
      </p:pic>
      <p:sp>
        <p:nvSpPr>
          <p:cNvPr id="4" name="Content Placeholder 3">
            <a:extLst>
              <a:ext uri="{FF2B5EF4-FFF2-40B4-BE49-F238E27FC236}">
                <a16:creationId xmlns:a16="http://schemas.microsoft.com/office/drawing/2014/main" id="{631BCDD0-C56D-3FBE-1551-B8F9D70DCD86}"/>
              </a:ext>
            </a:extLst>
          </p:cNvPr>
          <p:cNvSpPr>
            <a:spLocks noGrp="1"/>
          </p:cNvSpPr>
          <p:nvPr>
            <p:ph sz="quarter" idx="12"/>
          </p:nvPr>
        </p:nvSpPr>
        <p:spPr>
          <a:xfrm>
            <a:off x="4278086" y="1540548"/>
            <a:ext cx="4299859" cy="4945355"/>
          </a:xfrm>
        </p:spPr>
        <p:txBody>
          <a:bodyPr>
            <a:normAutofit/>
          </a:bodyPr>
          <a:lstStyle/>
          <a:p>
            <a:r>
              <a:rPr lang="en-US" dirty="0"/>
              <a:t>Pre-2017 </a:t>
            </a:r>
          </a:p>
          <a:p>
            <a:pPr lvl="1"/>
            <a:r>
              <a:rPr lang="en-US" dirty="0"/>
              <a:t>Regional service partners responsible for intake</a:t>
            </a:r>
          </a:p>
          <a:p>
            <a:r>
              <a:rPr lang="en-US" dirty="0"/>
              <a:t>Centralized Intake process</a:t>
            </a:r>
          </a:p>
          <a:p>
            <a:pPr lvl="1"/>
            <a:r>
              <a:rPr lang="en-US" dirty="0"/>
              <a:t>Ease of access</a:t>
            </a:r>
          </a:p>
          <a:p>
            <a:pPr lvl="1"/>
            <a:r>
              <a:rPr lang="en-US" dirty="0"/>
              <a:t>Consistent messaging &amp; Procedure</a:t>
            </a:r>
          </a:p>
          <a:p>
            <a:pPr lvl="1"/>
            <a:r>
              <a:rPr lang="en-US" dirty="0"/>
              <a:t>Knowledgeable information gathering and sharing </a:t>
            </a:r>
          </a:p>
          <a:p>
            <a:pPr lvl="1"/>
            <a:r>
              <a:rPr lang="en-US" dirty="0"/>
              <a:t>Quality service assurance</a:t>
            </a:r>
          </a:p>
        </p:txBody>
      </p:sp>
      <p:sp>
        <p:nvSpPr>
          <p:cNvPr id="10" name="Star: 5 Points 9">
            <a:extLst>
              <a:ext uri="{FF2B5EF4-FFF2-40B4-BE49-F238E27FC236}">
                <a16:creationId xmlns:a16="http://schemas.microsoft.com/office/drawing/2014/main" id="{1E7FB4A6-AE78-DF73-1B64-336413A15546}"/>
              </a:ext>
              <a:ext uri="{C183D7F6-B498-43B3-948B-1728B52AA6E4}">
                <adec:decorative xmlns:adec="http://schemas.microsoft.com/office/drawing/2017/decorative" val="1"/>
              </a:ext>
            </a:extLst>
          </p:cNvPr>
          <p:cNvSpPr/>
          <p:nvPr/>
        </p:nvSpPr>
        <p:spPr>
          <a:xfrm>
            <a:off x="10519265" y="4386943"/>
            <a:ext cx="348343" cy="38980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75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8" name="Add-in 7" descr="This is a form asking the question, what model best describes the mediation intake process in your state?">
                <a:extLst>
                  <a:ext uri="{FF2B5EF4-FFF2-40B4-BE49-F238E27FC236}">
                    <a16:creationId xmlns:a16="http://schemas.microsoft.com/office/drawing/2014/main" id="{A086D21B-F431-6A65-6411-277F347E2F6F}"/>
                  </a:ext>
                </a:extLst>
              </p:cNvPr>
              <p:cNvGraphicFramePr>
                <a:graphicFrameLocks noGrp="1"/>
              </p:cNvGraphicFramePr>
              <p:nvPr>
                <p:extLst>
                  <p:ext uri="{D42A27DB-BD31-4B8C-83A1-F6EECF244321}">
                    <p14:modId xmlns:p14="http://schemas.microsoft.com/office/powerpoint/2010/main" val="2781920157"/>
                  </p:ext>
                </p:extLst>
              </p:nvPr>
            </p:nvGraphicFramePr>
            <p:xfrm>
              <a:off x="0" y="-1"/>
              <a:ext cx="12191999" cy="6858001"/>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8" name="Add-in 7" descr="This is a form asking the question, what model best describes the mediation intake process in your state?">
                <a:extLst>
                  <a:ext uri="{FF2B5EF4-FFF2-40B4-BE49-F238E27FC236}">
                    <a16:creationId xmlns:a16="http://schemas.microsoft.com/office/drawing/2014/main" id="{A086D21B-F431-6A65-6411-277F347E2F6F}"/>
                  </a:ext>
                </a:extLst>
              </p:cNvPr>
              <p:cNvPicPr>
                <a:picLocks noGrp="1" noRot="1" noChangeAspect="1" noMove="1" noResize="1" noEditPoints="1" noAdjustHandles="1" noChangeArrowheads="1" noChangeShapeType="1"/>
              </p:cNvPicPr>
              <p:nvPr/>
            </p:nvPicPr>
            <p:blipFill>
              <a:blip r:embed="rId4"/>
              <a:stretch>
                <a:fillRect/>
              </a:stretch>
            </p:blipFill>
            <p:spPr>
              <a:xfrm>
                <a:off x="0" y="-1"/>
                <a:ext cx="12191999" cy="6858001"/>
              </a:xfrm>
              <a:prstGeom prst="rect">
                <a:avLst/>
              </a:prstGeom>
            </p:spPr>
          </p:pic>
        </mc:Fallback>
      </mc:AlternateContent>
      <p:sp>
        <p:nvSpPr>
          <p:cNvPr id="6" name="Title 2">
            <a:extLst>
              <a:ext uri="{FF2B5EF4-FFF2-40B4-BE49-F238E27FC236}">
                <a16:creationId xmlns:a16="http://schemas.microsoft.com/office/drawing/2014/main" id="{DBE11818-08EF-C870-4AF4-AB0B3A356E5A}"/>
              </a:ext>
            </a:extLst>
          </p:cNvPr>
          <p:cNvSpPr>
            <a:spLocks/>
          </p:cNvSpPr>
          <p:nvPr/>
        </p:nvSpPr>
        <p:spPr>
          <a:xfrm>
            <a:off x="3732551" y="531152"/>
            <a:ext cx="5801193" cy="6830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mj-lt"/>
                <a:ea typeface="+mj-ea"/>
                <a:cs typeface="+mj-cs"/>
              </a:rPr>
              <a:t>Intake Process Poll</a:t>
            </a:r>
          </a:p>
        </p:txBody>
      </p:sp>
    </p:spTree>
    <p:extLst>
      <p:ext uri="{BB962C8B-B14F-4D97-AF65-F5344CB8AC3E}">
        <p14:creationId xmlns:p14="http://schemas.microsoft.com/office/powerpoint/2010/main" val="968892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C764-B583-47E9-9939-DEAB2853DBFD}"/>
              </a:ext>
            </a:extLst>
          </p:cNvPr>
          <p:cNvSpPr>
            <a:spLocks noGrp="1"/>
          </p:cNvSpPr>
          <p:nvPr>
            <p:ph type="title"/>
          </p:nvPr>
        </p:nvSpPr>
        <p:spPr>
          <a:xfrm>
            <a:off x="3585682" y="365126"/>
            <a:ext cx="7660542" cy="926646"/>
          </a:xfrm>
        </p:spPr>
        <p:txBody>
          <a:bodyPr>
            <a:noAutofit/>
          </a:bodyPr>
          <a:lstStyle/>
          <a:p>
            <a:r>
              <a:rPr lang="en-US" b="1" dirty="0">
                <a:solidFill>
                  <a:srgbClr val="002060"/>
                </a:solidFill>
              </a:rPr>
              <a:t>What We Do</a:t>
            </a:r>
          </a:p>
        </p:txBody>
      </p:sp>
      <p:sp>
        <p:nvSpPr>
          <p:cNvPr id="4" name="Text Placeholder 3">
            <a:extLst>
              <a:ext uri="{FF2B5EF4-FFF2-40B4-BE49-F238E27FC236}">
                <a16:creationId xmlns:a16="http://schemas.microsoft.com/office/drawing/2014/main" id="{720D9B09-ADE9-4A7B-A175-C6AC5D023CD0}"/>
              </a:ext>
              <a:ext uri="{C183D7F6-B498-43B3-948B-1728B52AA6E4}">
                <adec:decorative xmlns:adec="http://schemas.microsoft.com/office/drawing/2017/decorative" val="0"/>
              </a:ext>
            </a:extLst>
          </p:cNvPr>
          <p:cNvSpPr>
            <a:spLocks noGrp="1"/>
          </p:cNvSpPr>
          <p:nvPr>
            <p:ph type="body" sz="quarter" idx="13"/>
          </p:nvPr>
        </p:nvSpPr>
        <p:spPr>
          <a:xfrm>
            <a:off x="3548363" y="1226695"/>
            <a:ext cx="7021870" cy="4512875"/>
          </a:xfrm>
        </p:spPr>
        <p:txBody>
          <a:bodyPr vert="horz" lIns="91440" tIns="45720" rIns="91440" bIns="45720" rtlCol="0" anchor="t">
            <a:noAutofit/>
          </a:bodyPr>
          <a:lstStyle/>
          <a:p>
            <a:pPr marL="0" indent="0">
              <a:spcBef>
                <a:spcPts val="0"/>
              </a:spcBef>
              <a:spcAft>
                <a:spcPts val="300"/>
              </a:spcAft>
              <a:buNone/>
            </a:pPr>
            <a:r>
              <a:rPr lang="en-US" sz="2400" b="1" dirty="0">
                <a:solidFill>
                  <a:srgbClr val="002060"/>
                </a:solidFill>
                <a:latin typeface="+mj-lt"/>
              </a:rPr>
              <a:t>How</a:t>
            </a:r>
          </a:p>
          <a:p>
            <a:pPr marL="692150">
              <a:spcBef>
                <a:spcPts val="0"/>
              </a:spcBef>
            </a:pPr>
            <a:r>
              <a:rPr lang="en-US" sz="2000" dirty="0"/>
              <a:t>IDEA Mediation</a:t>
            </a:r>
            <a:endParaRPr lang="en-US" sz="2000" dirty="0">
              <a:ea typeface="Calibri"/>
              <a:cs typeface="Calibri"/>
            </a:endParaRPr>
          </a:p>
          <a:p>
            <a:pPr marL="692150">
              <a:spcBef>
                <a:spcPts val="0"/>
              </a:spcBef>
            </a:pPr>
            <a:r>
              <a:rPr lang="en-US" sz="2000" dirty="0"/>
              <a:t>Neutral meeting facilitation</a:t>
            </a:r>
            <a:endParaRPr lang="en-US" sz="2000" dirty="0">
              <a:ea typeface="Calibri"/>
              <a:cs typeface="Calibri"/>
            </a:endParaRPr>
          </a:p>
          <a:p>
            <a:pPr marL="0" indent="0">
              <a:spcBef>
                <a:spcPts val="0"/>
              </a:spcBef>
              <a:buNone/>
            </a:pPr>
            <a:r>
              <a:rPr lang="en-US" sz="2400" b="1" dirty="0">
                <a:solidFill>
                  <a:srgbClr val="002060"/>
                </a:solidFill>
                <a:latin typeface="+mj-lt"/>
              </a:rPr>
              <a:t>What</a:t>
            </a:r>
            <a:endParaRPr lang="en-US" sz="2400" b="1" dirty="0">
              <a:solidFill>
                <a:srgbClr val="002060"/>
              </a:solidFill>
              <a:latin typeface="+mj-lt"/>
              <a:ea typeface="Calibri Light"/>
              <a:cs typeface="Calibri Light"/>
            </a:endParaRPr>
          </a:p>
          <a:p>
            <a:pPr marL="682625">
              <a:spcBef>
                <a:spcPts val="300"/>
              </a:spcBef>
            </a:pPr>
            <a:r>
              <a:rPr lang="en-US" sz="2000" dirty="0"/>
              <a:t>Foster cooperation</a:t>
            </a:r>
            <a:endParaRPr lang="en-US" sz="2000" dirty="0">
              <a:ea typeface="Calibri"/>
              <a:cs typeface="Calibri"/>
            </a:endParaRPr>
          </a:p>
          <a:p>
            <a:pPr marL="682625">
              <a:spcBef>
                <a:spcPts val="0"/>
              </a:spcBef>
            </a:pPr>
            <a:r>
              <a:rPr lang="en-US" sz="2000" dirty="0"/>
              <a:t>Encourage effective teamwork</a:t>
            </a:r>
            <a:endParaRPr lang="en-US" sz="2000" dirty="0">
              <a:ea typeface="Calibri"/>
              <a:cs typeface="Calibri"/>
            </a:endParaRPr>
          </a:p>
          <a:p>
            <a:pPr marL="682625">
              <a:spcBef>
                <a:spcPts val="0"/>
              </a:spcBef>
            </a:pPr>
            <a:r>
              <a:rPr lang="en-US" sz="2000" dirty="0"/>
              <a:t>Open communication channels</a:t>
            </a:r>
            <a:endParaRPr lang="en-US" sz="2000" dirty="0">
              <a:ea typeface="Calibri"/>
              <a:cs typeface="Calibri"/>
            </a:endParaRPr>
          </a:p>
          <a:p>
            <a:pPr marL="0" indent="0">
              <a:spcBef>
                <a:spcPts val="300"/>
              </a:spcBef>
              <a:buNone/>
            </a:pPr>
            <a:r>
              <a:rPr lang="en-US" sz="2000" b="1" dirty="0">
                <a:solidFill>
                  <a:srgbClr val="002060"/>
                </a:solidFill>
                <a:latin typeface="+mj-lt"/>
              </a:rPr>
              <a:t>For Whom</a:t>
            </a:r>
            <a:endParaRPr lang="en-US" sz="2000" b="1" dirty="0">
              <a:solidFill>
                <a:srgbClr val="002060"/>
              </a:solidFill>
              <a:latin typeface="+mj-lt"/>
              <a:ea typeface="Calibri Light"/>
              <a:cs typeface="Calibri Light"/>
            </a:endParaRPr>
          </a:p>
          <a:p>
            <a:pPr marL="682625">
              <a:spcBef>
                <a:spcPts val="300"/>
              </a:spcBef>
            </a:pPr>
            <a:r>
              <a:rPr lang="en-US" sz="2000" dirty="0"/>
              <a:t>Students who receive special education supports and services birth to age 26;</a:t>
            </a:r>
            <a:endParaRPr lang="en-US" sz="2000" dirty="0">
              <a:ea typeface="Calibri"/>
              <a:cs typeface="Calibri"/>
            </a:endParaRPr>
          </a:p>
          <a:p>
            <a:pPr marL="682625">
              <a:spcBef>
                <a:spcPts val="0"/>
              </a:spcBef>
            </a:pPr>
            <a:r>
              <a:rPr lang="en-US" sz="2000" dirty="0"/>
              <a:t>Those who plan their education. </a:t>
            </a:r>
            <a:endParaRPr lang="en-US" sz="2000" dirty="0">
              <a:ea typeface="Calibri"/>
              <a:cs typeface="Calibri"/>
            </a:endParaRPr>
          </a:p>
          <a:p>
            <a:pPr marL="0" indent="0">
              <a:spcBef>
                <a:spcPts val="0"/>
              </a:spcBef>
              <a:buNone/>
            </a:pPr>
            <a:r>
              <a:rPr lang="en-US" sz="2000" b="1" dirty="0">
                <a:solidFill>
                  <a:srgbClr val="002060"/>
                </a:solidFill>
                <a:latin typeface="+mj-lt"/>
              </a:rPr>
              <a:t>Why</a:t>
            </a:r>
            <a:endParaRPr lang="en-US" sz="2000" b="1" dirty="0">
              <a:solidFill>
                <a:srgbClr val="002060"/>
              </a:solidFill>
              <a:latin typeface="+mj-lt"/>
              <a:ea typeface="Calibri Light"/>
              <a:cs typeface="Calibri Light"/>
            </a:endParaRPr>
          </a:p>
          <a:p>
            <a:pPr marL="464820" indent="0">
              <a:spcBef>
                <a:spcPts val="300"/>
              </a:spcBef>
              <a:buNone/>
            </a:pPr>
            <a:r>
              <a:rPr lang="en-US" sz="2000" dirty="0"/>
              <a:t>The overall goal is to help students, parents and educators make decisions that improve education outcomes.</a:t>
            </a:r>
            <a:endParaRPr lang="en-US" sz="2000" dirty="0">
              <a:ea typeface="Calibri"/>
              <a:cs typeface="Calibri"/>
            </a:endParaRPr>
          </a:p>
        </p:txBody>
      </p:sp>
      <p:pic>
        <p:nvPicPr>
          <p:cNvPr id="3" name="Picture 2">
            <a:extLst>
              <a:ext uri="{FF2B5EF4-FFF2-40B4-BE49-F238E27FC236}">
                <a16:creationId xmlns:a16="http://schemas.microsoft.com/office/drawing/2014/main" id="{430F7C26-AE80-9307-788A-C94FAB908F23}"/>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35de89948874ed5a113c6a5489f2b7c">
            <a:extLst>
              <a:ext uri="{FF2B5EF4-FFF2-40B4-BE49-F238E27FC236}">
                <a16:creationId xmlns:a16="http://schemas.microsoft.com/office/drawing/2014/main" id="{3D37BDFE-5926-49E4-A484-7B5850073532}"/>
              </a:ext>
              <a:ext uri="{C183D7F6-B498-43B3-948B-1728B52AA6E4}">
                <adec:decorative xmlns:adec="http://schemas.microsoft.com/office/drawing/2017/decorative" val="1"/>
              </a:ext>
            </a:extLst>
          </p:cNvPr>
          <p:cNvPicPr>
            <a:picLocks noGrp="1"/>
          </p:cNvPicPr>
          <p:nvPr>
            <p:ph type="pic" sz="quarter" idx="11"/>
          </p:nvPr>
        </p:nvPicPr>
        <p:blipFill rotWithShape="1">
          <a:blip r:embed="rId4" cstate="email">
            <a:alphaModFix/>
            <a:extLst>
              <a:ext uri="{BEBA8EAE-BF5A-486C-A8C5-ECC9F3942E4B}">
                <a14:imgProps xmlns:a14="http://schemas.microsoft.com/office/drawing/2010/main">
                  <a14:imgLayer r:embed="rId5">
                    <a14:imgEffect>
                      <a14:colorTemperature colorTemp="5421"/>
                    </a14:imgEffect>
                  </a14:imgLayer>
                </a14:imgProps>
              </a:ext>
              <a:ext uri="{28A0092B-C50C-407E-A947-70E740481C1C}">
                <a14:useLocalDpi xmlns:a14="http://schemas.microsoft.com/office/drawing/2010/main" val="0"/>
              </a:ext>
            </a:extLst>
          </a:blip>
          <a:srcRect/>
          <a:stretch/>
        </p:blipFill>
        <p:spPr>
          <a:prstGeom prst="rect">
            <a:avLst/>
          </a:prstGeom>
          <a:ln w="38100">
            <a:solidFill>
              <a:srgbClr val="002060"/>
            </a:solidFill>
          </a:ln>
          <a:effectLst/>
        </p:spPr>
      </p:pic>
      <p:pic>
        <p:nvPicPr>
          <p:cNvPr id="7" name="Picture 6">
            <a:extLst>
              <a:ext uri="{FF2B5EF4-FFF2-40B4-BE49-F238E27FC236}">
                <a16:creationId xmlns:a16="http://schemas.microsoft.com/office/drawing/2014/main" id="{F91E9C40-1B05-6ECA-177B-F3495874FBD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8" name="TextBox 7">
            <a:extLst>
              <a:ext uri="{FF2B5EF4-FFF2-40B4-BE49-F238E27FC236}">
                <a16:creationId xmlns:a16="http://schemas.microsoft.com/office/drawing/2014/main" id="{B343457F-3A64-E38A-A942-8BA72C3290CE}"/>
              </a:ext>
            </a:extLst>
          </p:cNvPr>
          <p:cNvSpPr txBox="1"/>
          <p:nvPr/>
        </p:nvSpPr>
        <p:spPr>
          <a:xfrm>
            <a:off x="3402880" y="5784989"/>
            <a:ext cx="6136848" cy="707886"/>
          </a:xfrm>
          <a:prstGeom prst="rect">
            <a:avLst/>
          </a:prstGeom>
          <a:noFill/>
        </p:spPr>
        <p:txBody>
          <a:bodyPr wrap="square">
            <a:spAutoFit/>
          </a:bodyPr>
          <a:lstStyle/>
          <a:p>
            <a:pPr algn="ctr"/>
            <a:r>
              <a:rPr lang="en-US" sz="4000" b="1" dirty="0">
                <a:solidFill>
                  <a:srgbClr val="981D97"/>
                </a:solidFill>
              </a:rPr>
              <a:t>It’s all about building trust</a:t>
            </a:r>
            <a:endParaRPr lang="en-US" sz="4000" dirty="0">
              <a:solidFill>
                <a:srgbClr val="981D97"/>
              </a:solidFill>
            </a:endParaRPr>
          </a:p>
        </p:txBody>
      </p:sp>
    </p:spTree>
    <p:extLst>
      <p:ext uri="{BB962C8B-B14F-4D97-AF65-F5344CB8AC3E}">
        <p14:creationId xmlns:p14="http://schemas.microsoft.com/office/powerpoint/2010/main" val="290729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755D45-7863-0C3A-4F6A-95971FCD80D4}"/>
              </a:ext>
            </a:extLst>
          </p:cNvPr>
          <p:cNvSpPr>
            <a:spLocks noGrp="1"/>
          </p:cNvSpPr>
          <p:nvPr>
            <p:ph sz="quarter" idx="12"/>
          </p:nvPr>
        </p:nvSpPr>
        <p:spPr>
          <a:xfrm>
            <a:off x="4735244" y="946830"/>
            <a:ext cx="6333218" cy="5279798"/>
          </a:xfrm>
        </p:spPr>
        <p:txBody>
          <a:bodyPr>
            <a:noAutofit/>
          </a:bodyPr>
          <a:lstStyle/>
          <a:p>
            <a:r>
              <a:rPr lang="en-US" dirty="0"/>
              <a:t>Receive initial contact information</a:t>
            </a:r>
          </a:p>
          <a:p>
            <a:r>
              <a:rPr lang="en-US" dirty="0"/>
              <a:t>Gather information</a:t>
            </a:r>
          </a:p>
          <a:p>
            <a:r>
              <a:rPr lang="en-US" dirty="0"/>
              <a:t>Explain services offered</a:t>
            </a:r>
          </a:p>
          <a:p>
            <a:r>
              <a:rPr lang="en-US" dirty="0"/>
              <a:t>Determine appropriate service </a:t>
            </a:r>
          </a:p>
          <a:p>
            <a:pPr lvl="1"/>
            <a:r>
              <a:rPr lang="en-US" dirty="0"/>
              <a:t>mediation </a:t>
            </a:r>
          </a:p>
          <a:p>
            <a:pPr lvl="1"/>
            <a:r>
              <a:rPr lang="en-US" dirty="0"/>
              <a:t>meeting facilitation</a:t>
            </a:r>
          </a:p>
          <a:p>
            <a:r>
              <a:rPr lang="en-US" dirty="0"/>
              <a:t>Secure FERPA release</a:t>
            </a:r>
          </a:p>
          <a:p>
            <a:r>
              <a:rPr lang="en-US" dirty="0"/>
              <a:t>Confirm participation agreement of both parent and LEA</a:t>
            </a:r>
          </a:p>
          <a:p>
            <a:r>
              <a:rPr lang="en-US" dirty="0"/>
              <a:t>Assign case to a SEMS service partner</a:t>
            </a:r>
          </a:p>
          <a:p>
            <a:pPr marL="0" indent="0">
              <a:buNone/>
            </a:pPr>
            <a:endParaRPr lang="en-US" dirty="0"/>
          </a:p>
          <a:p>
            <a:endParaRPr lang="en-US" dirty="0"/>
          </a:p>
          <a:p>
            <a:endParaRPr lang="en-US" dirty="0"/>
          </a:p>
        </p:txBody>
      </p:sp>
      <p:sp>
        <p:nvSpPr>
          <p:cNvPr id="6" name="Title 2">
            <a:extLst>
              <a:ext uri="{FF2B5EF4-FFF2-40B4-BE49-F238E27FC236}">
                <a16:creationId xmlns:a16="http://schemas.microsoft.com/office/drawing/2014/main" id="{D59ED33B-FAB3-0678-CAF8-91BAC901DFC9}"/>
              </a:ext>
            </a:extLst>
          </p:cNvPr>
          <p:cNvSpPr>
            <a:spLocks/>
          </p:cNvSpPr>
          <p:nvPr/>
        </p:nvSpPr>
        <p:spPr>
          <a:xfrm>
            <a:off x="87086" y="1310640"/>
            <a:ext cx="3320143" cy="6830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mj-lt"/>
                <a:ea typeface="+mj-ea"/>
                <a:cs typeface="+mj-cs"/>
              </a:rPr>
              <a:t>Intake Process</a:t>
            </a:r>
            <a:endParaRPr kumimoji="0" lang="en-US" sz="4000" b="0" i="0" u="none" strike="noStrike" kern="1200" cap="none" spc="0" normalizeH="0" baseline="0" noProof="0" dirty="0">
              <a:ln>
                <a:noFill/>
              </a:ln>
              <a:solidFill>
                <a:schemeClr val="bg1"/>
              </a:solidFill>
              <a:effectLst/>
              <a:uLnTx/>
              <a:uFillTx/>
              <a:latin typeface="+mj-lt"/>
              <a:ea typeface="+mj-ea"/>
              <a:cs typeface="+mj-cs"/>
            </a:endParaRPr>
          </a:p>
        </p:txBody>
      </p:sp>
      <p:sp>
        <p:nvSpPr>
          <p:cNvPr id="7" name="Content Placeholder 3">
            <a:extLst>
              <a:ext uri="{FF2B5EF4-FFF2-40B4-BE49-F238E27FC236}">
                <a16:creationId xmlns:a16="http://schemas.microsoft.com/office/drawing/2014/main" id="{945233A0-3E91-716E-CC6C-4E56AE0842E3}"/>
              </a:ext>
            </a:extLst>
          </p:cNvPr>
          <p:cNvSpPr txBox="1">
            <a:spLocks noGrp="1"/>
          </p:cNvSpPr>
          <p:nvPr>
            <p:ph type="title" idx="4294967295"/>
          </p:nvPr>
        </p:nvSpPr>
        <p:spPr>
          <a:xfrm>
            <a:off x="226363" y="2093971"/>
            <a:ext cx="2990128" cy="6830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bg1"/>
                </a:solidFill>
                <a:effectLst/>
                <a:uLnTx/>
                <a:uFillTx/>
                <a:latin typeface="+mn-lt"/>
                <a:ea typeface="+mn-ea"/>
                <a:cs typeface="+mn-cs"/>
              </a:rPr>
              <a:t>Overview</a:t>
            </a:r>
            <a:endParaRPr kumimoji="0" lang="en-US" sz="2800" b="0" i="0" u="none" strike="noStrike" kern="1200" cap="none" spc="0" normalizeH="0" baseline="0" noProof="0" dirty="0">
              <a:ln>
                <a:noFill/>
              </a:ln>
              <a:solidFill>
                <a:schemeClr val="bg1"/>
              </a:solidFill>
              <a:effectLst/>
              <a:uLnTx/>
              <a:uFillTx/>
              <a:latin typeface="+mn-lt"/>
              <a:ea typeface="+mn-ea"/>
              <a:cs typeface="+mn-cs"/>
            </a:endParaRPr>
          </a:p>
        </p:txBody>
      </p:sp>
      <p:pic>
        <p:nvPicPr>
          <p:cNvPr id="9" name="Picture 8">
            <a:extLst>
              <a:ext uri="{FF2B5EF4-FFF2-40B4-BE49-F238E27FC236}">
                <a16:creationId xmlns:a16="http://schemas.microsoft.com/office/drawing/2014/main" id="{E2F9E476-787C-7A6A-2636-512892C4884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68086" y="2793930"/>
            <a:ext cx="2857262" cy="3297209"/>
          </a:xfrm>
          <a:prstGeom prst="rect">
            <a:avLst/>
          </a:prstGeom>
        </p:spPr>
      </p:pic>
      <p:pic>
        <p:nvPicPr>
          <p:cNvPr id="2" name="Picture 1" descr="SEMS logo">
            <a:extLst>
              <a:ext uri="{FF2B5EF4-FFF2-40B4-BE49-F238E27FC236}">
                <a16:creationId xmlns:a16="http://schemas.microsoft.com/office/drawing/2014/main" id="{2D597765-A67B-1BB6-9780-813EBD07B9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5" name="Rectangle 4">
            <a:extLst>
              <a:ext uri="{FF2B5EF4-FFF2-40B4-BE49-F238E27FC236}">
                <a16:creationId xmlns:a16="http://schemas.microsoft.com/office/drawing/2014/main" id="{81F81751-FE3B-CA45-3319-9EFF04E0ABEA}"/>
              </a:ext>
            </a:extLst>
          </p:cNvPr>
          <p:cNvSpPr/>
          <p:nvPr/>
        </p:nvSpPr>
        <p:spPr>
          <a:xfrm>
            <a:off x="4959649" y="5681060"/>
            <a:ext cx="5558550" cy="9270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i="0" u="none" strike="noStrike" baseline="0" dirty="0">
                <a:solidFill>
                  <a:schemeClr val="accent3">
                    <a:lumMod val="75000"/>
                  </a:schemeClr>
                </a:solidFill>
                <a:latin typeface="Calibri"/>
                <a:ea typeface="Calibri"/>
                <a:cs typeface="Calibri"/>
              </a:rPr>
              <a:t>It’s all about building trust</a:t>
            </a:r>
            <a:endParaRPr lang="en-US" sz="3200" dirty="0">
              <a:solidFill>
                <a:schemeClr val="accent3">
                  <a:lumMod val="75000"/>
                </a:schemeClr>
              </a:solidFill>
            </a:endParaRPr>
          </a:p>
        </p:txBody>
      </p:sp>
    </p:spTree>
    <p:extLst>
      <p:ext uri="{BB962C8B-B14F-4D97-AF65-F5344CB8AC3E}">
        <p14:creationId xmlns:p14="http://schemas.microsoft.com/office/powerpoint/2010/main" val="284565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DF030-73BE-8EF5-E3A3-8EF940693F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4AEF7F-1FD1-9A22-A6B3-1C599DF1E867}"/>
              </a:ext>
            </a:extLst>
          </p:cNvPr>
          <p:cNvSpPr>
            <a:spLocks noGrp="1"/>
          </p:cNvSpPr>
          <p:nvPr>
            <p:ph type="ctrTitle"/>
          </p:nvPr>
        </p:nvSpPr>
        <p:spPr>
          <a:xfrm>
            <a:off x="2090057" y="321776"/>
            <a:ext cx="9644743" cy="1258680"/>
          </a:xfrm>
        </p:spPr>
        <p:txBody>
          <a:bodyPr anchor="t">
            <a:noAutofit/>
          </a:bodyPr>
          <a:lstStyle/>
          <a:p>
            <a:r>
              <a:rPr lang="en-US" dirty="0"/>
              <a:t>Service Request Process</a:t>
            </a:r>
            <a:br>
              <a:rPr lang="en-US" dirty="0"/>
            </a:br>
            <a:r>
              <a:rPr lang="en-US" dirty="0"/>
              <a:t>“Easy” Access and Multiple Ways to Connect</a:t>
            </a:r>
          </a:p>
        </p:txBody>
      </p:sp>
      <p:pic>
        <p:nvPicPr>
          <p:cNvPr id="11" name="Picture Placeholder 10">
            <a:extLst>
              <a:ext uri="{FF2B5EF4-FFF2-40B4-BE49-F238E27FC236}">
                <a16:creationId xmlns:a16="http://schemas.microsoft.com/office/drawing/2014/main" id="{73D14014-81D4-2C51-F5F4-6D71C78A8A72}"/>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557939" y="2231756"/>
            <a:ext cx="3373166" cy="3651518"/>
          </a:xfrm>
        </p:spPr>
      </p:pic>
      <p:sp>
        <p:nvSpPr>
          <p:cNvPr id="5" name="Content Placeholder 4">
            <a:extLst>
              <a:ext uri="{FF2B5EF4-FFF2-40B4-BE49-F238E27FC236}">
                <a16:creationId xmlns:a16="http://schemas.microsoft.com/office/drawing/2014/main" id="{F985AA79-EDFA-9EEB-8088-13AAEF729CB5}"/>
              </a:ext>
            </a:extLst>
          </p:cNvPr>
          <p:cNvSpPr>
            <a:spLocks noGrp="1"/>
          </p:cNvSpPr>
          <p:nvPr>
            <p:ph type="body" sz="quarter" idx="13"/>
          </p:nvPr>
        </p:nvSpPr>
        <p:spPr>
          <a:xfrm>
            <a:off x="4739369" y="1709058"/>
            <a:ext cx="6329137" cy="4953000"/>
          </a:xfrm>
        </p:spPr>
        <p:txBody>
          <a:bodyPr vert="horz" lIns="91440" tIns="45720" rIns="91440" bIns="45720" rtlCol="0" anchor="t">
            <a:noAutofit/>
          </a:bodyPr>
          <a:lstStyle/>
          <a:p>
            <a:r>
              <a:rPr lang="en-US" dirty="0"/>
              <a:t>Phone</a:t>
            </a:r>
          </a:p>
          <a:p>
            <a:pPr lvl="1"/>
            <a:r>
              <a:rPr lang="en-US" dirty="0"/>
              <a:t>Toll free number (833) KIDS-1ST (833.543.7178)</a:t>
            </a:r>
            <a:endParaRPr lang="en-US" dirty="0">
              <a:ea typeface="Calibri"/>
              <a:cs typeface="Calibri"/>
            </a:endParaRPr>
          </a:p>
          <a:p>
            <a:r>
              <a:rPr lang="en-US" dirty="0"/>
              <a:t>Website: mikids1st.org</a:t>
            </a:r>
            <a:endParaRPr lang="en-US" dirty="0">
              <a:ea typeface="Calibri"/>
              <a:cs typeface="Calibri"/>
            </a:endParaRPr>
          </a:p>
          <a:p>
            <a:pPr lvl="1"/>
            <a:r>
              <a:rPr lang="en-US" dirty="0"/>
              <a:t>Online request form</a:t>
            </a:r>
          </a:p>
          <a:p>
            <a:r>
              <a:rPr lang="en-US" dirty="0"/>
              <a:t>Email	</a:t>
            </a:r>
          </a:p>
          <a:p>
            <a:pPr lvl="1"/>
            <a:r>
              <a:rPr lang="en-US" dirty="0"/>
              <a:t>Direct to SEMS staff</a:t>
            </a:r>
          </a:p>
          <a:p>
            <a:pPr lvl="1"/>
            <a:r>
              <a:rPr lang="en-US" dirty="0">
                <a:hlinkClick r:id="rId4"/>
              </a:rPr>
              <a:t>info@mykids1st.org</a:t>
            </a:r>
            <a:endParaRPr lang="en-US" dirty="0"/>
          </a:p>
          <a:p>
            <a:r>
              <a:rPr lang="en-US" dirty="0"/>
              <a:t>SEA Model Complaint forms</a:t>
            </a:r>
          </a:p>
          <a:p>
            <a:r>
              <a:rPr lang="en-US" dirty="0"/>
              <a:t>Contact through Service Partners</a:t>
            </a:r>
          </a:p>
          <a:p>
            <a:r>
              <a:rPr lang="en-US" dirty="0"/>
              <a:t>Social Media</a:t>
            </a:r>
          </a:p>
        </p:txBody>
      </p:sp>
      <p:pic>
        <p:nvPicPr>
          <p:cNvPr id="6" name="Picture 5" descr="SEMS logo">
            <a:extLst>
              <a:ext uri="{FF2B5EF4-FFF2-40B4-BE49-F238E27FC236}">
                <a16:creationId xmlns:a16="http://schemas.microsoft.com/office/drawing/2014/main" id="{72436F0C-9699-DA22-5798-B9E46A2615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233607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BAC8F-A315-1BD0-1BFF-F3EE2E7566B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4092C38-32B9-335E-9DED-AD221E245568}"/>
              </a:ext>
            </a:extLst>
          </p:cNvPr>
          <p:cNvSpPr txBox="1"/>
          <p:nvPr/>
        </p:nvSpPr>
        <p:spPr>
          <a:xfrm>
            <a:off x="4604657" y="138809"/>
            <a:ext cx="6825343" cy="4893647"/>
          </a:xfrm>
          <a:prstGeom prst="rect">
            <a:avLst/>
          </a:prstGeom>
          <a:noFill/>
        </p:spPr>
        <p:txBody>
          <a:bodyPr wrap="square" rtlCol="0">
            <a:spAutoFit/>
          </a:bodyPr>
          <a:lstStyle/>
          <a:p>
            <a:pPr marL="342900" indent="-342900">
              <a:buFont typeface="Arial" panose="020B0604020202020204" pitchFamily="34" charset="0"/>
              <a:buChar char="•"/>
            </a:pPr>
            <a:r>
              <a:rPr lang="en-US" sz="2800" dirty="0"/>
              <a:t>Basic information </a:t>
            </a:r>
          </a:p>
          <a:p>
            <a:pPr marL="800100" lvl="1" indent="-342900">
              <a:buFont typeface="Arial" panose="020B0604020202020204" pitchFamily="34" charset="0"/>
              <a:buChar char="•"/>
            </a:pPr>
            <a:r>
              <a:rPr lang="en-US" sz="2400" dirty="0"/>
              <a:t>Parent Name/contact</a:t>
            </a:r>
          </a:p>
          <a:p>
            <a:pPr marL="800100" lvl="1" indent="-342900">
              <a:buFont typeface="Arial" panose="020B0604020202020204" pitchFamily="34" charset="0"/>
              <a:buChar char="•"/>
            </a:pPr>
            <a:r>
              <a:rPr lang="en-US" sz="2400" dirty="0"/>
              <a:t>Student name, birthdate, grade level, eligibility category</a:t>
            </a:r>
          </a:p>
          <a:p>
            <a:pPr marL="800100" lvl="1" indent="-342900">
              <a:buFont typeface="Arial" panose="020B0604020202020204" pitchFamily="34" charset="0"/>
              <a:buChar char="•"/>
            </a:pPr>
            <a:r>
              <a:rPr lang="en-US" sz="2400" dirty="0"/>
              <a:t>Complaint information (if any)</a:t>
            </a:r>
          </a:p>
          <a:p>
            <a:pPr marL="800100" lvl="1" indent="-342900">
              <a:buFont typeface="Arial" panose="020B0604020202020204" pitchFamily="34" charset="0"/>
              <a:buChar char="•"/>
            </a:pPr>
            <a:r>
              <a:rPr lang="en-US" sz="2400" dirty="0"/>
              <a:t>School district name</a:t>
            </a:r>
          </a:p>
          <a:p>
            <a:pPr marL="342900" indent="-342900">
              <a:buFont typeface="Arial" panose="020B0604020202020204" pitchFamily="34" charset="0"/>
              <a:buChar char="•"/>
            </a:pPr>
            <a:r>
              <a:rPr lang="en-US" sz="2800" dirty="0"/>
              <a:t>Concerns</a:t>
            </a:r>
          </a:p>
          <a:p>
            <a:pPr marL="342900" indent="-342900">
              <a:buFont typeface="Arial" panose="020B0604020202020204" pitchFamily="34" charset="0"/>
              <a:buChar char="•"/>
            </a:pPr>
            <a:r>
              <a:rPr lang="en-US" sz="2800" dirty="0"/>
              <a:t>Potential resolutions</a:t>
            </a:r>
          </a:p>
          <a:p>
            <a:pPr marL="342900" indent="-342900">
              <a:buFont typeface="Arial" panose="020B0604020202020204" pitchFamily="34" charset="0"/>
              <a:buChar char="•"/>
            </a:pPr>
            <a:r>
              <a:rPr lang="en-US" sz="2800" dirty="0"/>
              <a:t>SEMS arranges required translation or sign language interpretation for our intake process. </a:t>
            </a:r>
            <a:r>
              <a:rPr lang="en-US" sz="2400" dirty="0"/>
              <a:t>	</a:t>
            </a:r>
          </a:p>
          <a:p>
            <a:pPr marL="800100" lvl="1" indent="-342900">
              <a:buFont typeface="Arial" panose="020B0604020202020204" pitchFamily="34" charset="0"/>
              <a:buChar char="•"/>
            </a:pPr>
            <a:r>
              <a:rPr lang="en-US" sz="2400" dirty="0" err="1">
                <a:hlinkClick r:id="rId3"/>
              </a:rPr>
              <a:t>Jeenie</a:t>
            </a:r>
            <a:r>
              <a:rPr lang="en-US" sz="2400" dirty="0">
                <a:hlinkClick r:id="rId3"/>
              </a:rPr>
              <a:t> interpretation services</a:t>
            </a:r>
            <a:endParaRPr lang="en-US" sz="2400" dirty="0"/>
          </a:p>
        </p:txBody>
      </p:sp>
      <p:sp>
        <p:nvSpPr>
          <p:cNvPr id="4" name="Title 2">
            <a:extLst>
              <a:ext uri="{FF2B5EF4-FFF2-40B4-BE49-F238E27FC236}">
                <a16:creationId xmlns:a16="http://schemas.microsoft.com/office/drawing/2014/main" id="{17638338-38A3-24F8-29A7-A3A46A644EA1}"/>
              </a:ext>
            </a:extLst>
          </p:cNvPr>
          <p:cNvSpPr txBox="1">
            <a:spLocks/>
          </p:cNvSpPr>
          <p:nvPr/>
        </p:nvSpPr>
        <p:spPr>
          <a:xfrm>
            <a:off x="87086" y="1310640"/>
            <a:ext cx="3320143" cy="6830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US" dirty="0"/>
              <a:t>Intake Process</a:t>
            </a:r>
          </a:p>
        </p:txBody>
      </p:sp>
      <p:sp>
        <p:nvSpPr>
          <p:cNvPr id="8" name="Title 1">
            <a:extLst>
              <a:ext uri="{FF2B5EF4-FFF2-40B4-BE49-F238E27FC236}">
                <a16:creationId xmlns:a16="http://schemas.microsoft.com/office/drawing/2014/main" id="{CBB48BC8-1203-87E6-9F0C-28FDB5B67125}"/>
              </a:ext>
            </a:extLst>
          </p:cNvPr>
          <p:cNvSpPr>
            <a:spLocks noGrp="1"/>
          </p:cNvSpPr>
          <p:nvPr>
            <p:ph type="title"/>
          </p:nvPr>
        </p:nvSpPr>
        <p:spPr>
          <a:xfrm>
            <a:off x="90854" y="1977419"/>
            <a:ext cx="3862754" cy="2635979"/>
          </a:xfrm>
        </p:spPr>
        <p:txBody>
          <a:bodyPr>
            <a:normAutofit fontScale="90000"/>
          </a:bodyPr>
          <a:lstStyle/>
          <a:p>
            <a:pPr algn="ctr"/>
            <a:r>
              <a:rPr lang="en-US" dirty="0">
                <a:latin typeface="+mn-lt"/>
              </a:rPr>
              <a:t>Knowledgeable Information Gathering</a:t>
            </a:r>
            <a:r>
              <a:rPr lang="en-US" dirty="0">
                <a:solidFill>
                  <a:srgbClr val="981D97"/>
                </a:solidFill>
                <a:latin typeface="+mn-lt"/>
              </a:rPr>
              <a:t>2</a:t>
            </a:r>
            <a:br>
              <a:rPr lang="en-US" dirty="0">
                <a:latin typeface="+mn-lt"/>
              </a:rPr>
            </a:br>
            <a:br>
              <a:rPr lang="en-US" dirty="0">
                <a:latin typeface="+mn-lt"/>
              </a:rPr>
            </a:br>
            <a:r>
              <a:rPr lang="en-US" dirty="0">
                <a:latin typeface="+mn-lt"/>
              </a:rPr>
              <a:t>Specialist Role</a:t>
            </a:r>
          </a:p>
        </p:txBody>
      </p:sp>
      <p:sp>
        <p:nvSpPr>
          <p:cNvPr id="5" name="Title 4">
            <a:extLst>
              <a:ext uri="{FF2B5EF4-FFF2-40B4-BE49-F238E27FC236}">
                <a16:creationId xmlns:a16="http://schemas.microsoft.com/office/drawing/2014/main" id="{8CF1E6E9-A24D-269E-930B-AB7C599DC3FC}"/>
              </a:ext>
            </a:extLst>
          </p:cNvPr>
          <p:cNvSpPr txBox="1">
            <a:spLocks noGrp="1"/>
          </p:cNvSpPr>
          <p:nvPr>
            <p:ph sz="quarter" idx="12"/>
          </p:nvPr>
        </p:nvSpPr>
        <p:spPr>
          <a:xfrm>
            <a:off x="5050972" y="5434450"/>
            <a:ext cx="5881188" cy="1284741"/>
          </a:xfrm>
          <a:prstGeom prst="round2DiagRect">
            <a:avLst/>
          </a:prstGeom>
          <a:solidFill>
            <a:schemeClr val="accent4">
              <a:lumMod val="75000"/>
            </a:schemeClr>
          </a:solidFill>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spcBef>
                <a:spcPts val="0"/>
              </a:spcBef>
            </a:pPr>
            <a:r>
              <a:rPr lang="en-US" sz="2400" dirty="0">
                <a:latin typeface="+mn-lt"/>
                <a:cs typeface="Calibri"/>
              </a:rPr>
              <a:t>This call is the participants’ opportunity to explain what has happened and what they would like changed. Average is one hour</a:t>
            </a:r>
            <a:endParaRPr lang="en-US" sz="2400" dirty="0">
              <a:latin typeface="+mn-lt"/>
            </a:endParaRPr>
          </a:p>
        </p:txBody>
      </p:sp>
    </p:spTree>
    <p:extLst>
      <p:ext uri="{BB962C8B-B14F-4D97-AF65-F5344CB8AC3E}">
        <p14:creationId xmlns:p14="http://schemas.microsoft.com/office/powerpoint/2010/main" val="4123850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18897-CDCC-0A2C-9847-DD377E93F3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3C01D2-418A-E62B-7064-DC65658DA9A9}"/>
              </a:ext>
            </a:extLst>
          </p:cNvPr>
          <p:cNvSpPr>
            <a:spLocks noGrp="1"/>
          </p:cNvSpPr>
          <p:nvPr>
            <p:ph type="title"/>
          </p:nvPr>
        </p:nvSpPr>
        <p:spPr>
          <a:xfrm>
            <a:off x="142969" y="2031848"/>
            <a:ext cx="3862754" cy="2635979"/>
          </a:xfrm>
        </p:spPr>
        <p:txBody>
          <a:bodyPr>
            <a:normAutofit fontScale="90000"/>
          </a:bodyPr>
          <a:lstStyle/>
          <a:p>
            <a:pPr algn="ctr"/>
            <a:r>
              <a:rPr lang="en-US" dirty="0">
                <a:latin typeface="+mn-lt"/>
              </a:rPr>
              <a:t>Consistent Messaging &amp; Procedure</a:t>
            </a:r>
            <a:br>
              <a:rPr lang="en-US" dirty="0">
                <a:latin typeface="+mn-lt"/>
              </a:rPr>
            </a:br>
            <a:br>
              <a:rPr lang="en-US" dirty="0">
                <a:latin typeface="+mn-lt"/>
              </a:rPr>
            </a:br>
            <a:r>
              <a:rPr lang="en-US" dirty="0">
                <a:latin typeface="+mn-lt"/>
              </a:rPr>
              <a:t>Specialists Role</a:t>
            </a:r>
          </a:p>
        </p:txBody>
      </p:sp>
      <p:sp>
        <p:nvSpPr>
          <p:cNvPr id="2" name="Content Placeholder 1">
            <a:extLst>
              <a:ext uri="{FF2B5EF4-FFF2-40B4-BE49-F238E27FC236}">
                <a16:creationId xmlns:a16="http://schemas.microsoft.com/office/drawing/2014/main" id="{CD3A9764-D47A-C098-3AEE-92E589071457}"/>
              </a:ext>
            </a:extLst>
          </p:cNvPr>
          <p:cNvSpPr>
            <a:spLocks noGrp="1"/>
          </p:cNvSpPr>
          <p:nvPr>
            <p:ph sz="quarter" idx="12"/>
          </p:nvPr>
        </p:nvSpPr>
        <p:spPr>
          <a:xfrm>
            <a:off x="4628695" y="1097280"/>
            <a:ext cx="6550933" cy="5324268"/>
          </a:xfrm>
        </p:spPr>
        <p:txBody>
          <a:bodyPr>
            <a:noAutofit/>
          </a:bodyPr>
          <a:lstStyle/>
          <a:p>
            <a:r>
              <a:rPr lang="en-US" dirty="0"/>
              <a:t>Share a common language to explain mediation and meeting facilitation</a:t>
            </a:r>
          </a:p>
          <a:p>
            <a:r>
              <a:rPr lang="en-US" dirty="0"/>
              <a:t>Provide written information to all parties during intake</a:t>
            </a:r>
          </a:p>
          <a:p>
            <a:pPr lvl="1"/>
            <a:r>
              <a:rPr lang="en-US" dirty="0"/>
              <a:t>Family Matters</a:t>
            </a:r>
          </a:p>
          <a:p>
            <a:pPr lvl="1"/>
            <a:r>
              <a:rPr lang="en-US" dirty="0"/>
              <a:t>Preparing for Special Education Mediation</a:t>
            </a:r>
          </a:p>
          <a:p>
            <a:r>
              <a:rPr lang="en-US" dirty="0"/>
              <a:t>Walk alongside parties throughout the process</a:t>
            </a:r>
          </a:p>
          <a:p>
            <a:r>
              <a:rPr lang="en-US" dirty="0"/>
              <a:t>Implement &amp; Monitor uniform service procedures statewide</a:t>
            </a:r>
          </a:p>
          <a:p>
            <a:pPr lvl="1"/>
            <a:r>
              <a:rPr lang="en-US" dirty="0"/>
              <a:t>This includes securing a FERPA release from the parent</a:t>
            </a:r>
          </a:p>
          <a:p>
            <a:pPr lvl="1"/>
            <a:r>
              <a:rPr lang="en-US" dirty="0">
                <a:hlinkClick r:id="rId4"/>
              </a:rPr>
              <a:t>DocuSign </a:t>
            </a:r>
            <a:endParaRPr lang="en-US" dirty="0"/>
          </a:p>
          <a:p>
            <a:endParaRPr lang="en-US" dirty="0"/>
          </a:p>
        </p:txBody>
      </p:sp>
      <p:pic>
        <p:nvPicPr>
          <p:cNvPr id="4" name="Picture 3" descr="CADRE Symposium Logo. Mapping the Future; Rediscovering our Purpose Together. Portland Oregon. October 21-23, 2025.">
            <a:extLst>
              <a:ext uri="{FF2B5EF4-FFF2-40B4-BE49-F238E27FC236}">
                <a16:creationId xmlns:a16="http://schemas.microsoft.com/office/drawing/2014/main" id="{45201C87-49AB-2A64-12D9-3EDE1333EE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a:extLst>
              <a:ext uri="{FF2B5EF4-FFF2-40B4-BE49-F238E27FC236}">
                <a16:creationId xmlns:a16="http://schemas.microsoft.com/office/drawing/2014/main" id="{0EC28DE5-EBFB-0D90-F74F-6FB5AC6B6FF6}"/>
              </a:ext>
            </a:extLst>
          </p:cNvPr>
          <p:cNvSpPr txBox="1">
            <a:spLocks/>
          </p:cNvSpPr>
          <p:nvPr/>
        </p:nvSpPr>
        <p:spPr>
          <a:xfrm>
            <a:off x="87086" y="1310640"/>
            <a:ext cx="3320143" cy="6830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US" dirty="0"/>
              <a:t>Intake Process</a:t>
            </a:r>
          </a:p>
        </p:txBody>
      </p:sp>
      <p:sp>
        <p:nvSpPr>
          <p:cNvPr id="5" name="TextBox 4">
            <a:extLst>
              <a:ext uri="{FF2B5EF4-FFF2-40B4-BE49-F238E27FC236}">
                <a16:creationId xmlns:a16="http://schemas.microsoft.com/office/drawing/2014/main" id="{CD8E6951-22E9-AFC3-BD27-5DDFADEFC0A3}"/>
              </a:ext>
            </a:extLst>
          </p:cNvPr>
          <p:cNvSpPr txBox="1"/>
          <p:nvPr/>
        </p:nvSpPr>
        <p:spPr>
          <a:xfrm>
            <a:off x="4835737" y="184109"/>
            <a:ext cx="6136848" cy="707886"/>
          </a:xfrm>
          <a:prstGeom prst="rect">
            <a:avLst/>
          </a:prstGeom>
          <a:solidFill>
            <a:schemeClr val="bg1"/>
          </a:solidFill>
        </p:spPr>
        <p:txBody>
          <a:bodyPr wrap="square">
            <a:spAutoFit/>
          </a:bodyPr>
          <a:lstStyle/>
          <a:p>
            <a:pPr algn="ctr"/>
            <a:r>
              <a:rPr lang="en-US" sz="4000" b="1" dirty="0">
                <a:solidFill>
                  <a:schemeClr val="accent3">
                    <a:lumMod val="75000"/>
                  </a:schemeClr>
                </a:solidFill>
              </a:rPr>
              <a:t>It’s all about building trust</a:t>
            </a:r>
            <a:endParaRPr lang="en-US" sz="4000" dirty="0">
              <a:solidFill>
                <a:schemeClr val="accent3">
                  <a:lumMod val="75000"/>
                </a:schemeClr>
              </a:solidFill>
            </a:endParaRPr>
          </a:p>
        </p:txBody>
      </p:sp>
      <p:pic>
        <p:nvPicPr>
          <p:cNvPr id="7" name="Picture 6" descr="SEMS logo">
            <a:extLst>
              <a:ext uri="{FF2B5EF4-FFF2-40B4-BE49-F238E27FC236}">
                <a16:creationId xmlns:a16="http://schemas.microsoft.com/office/drawing/2014/main" id="{D3DC6C48-C944-3042-2A29-FFBB47B361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2302387961"/>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94147-1C25-3DE3-115B-D6159FD23CC6}"/>
              </a:ext>
            </a:extLst>
          </p:cNvPr>
          <p:cNvSpPr>
            <a:spLocks noGrp="1"/>
          </p:cNvSpPr>
          <p:nvPr>
            <p:ph type="title"/>
          </p:nvPr>
        </p:nvSpPr>
        <p:spPr>
          <a:xfrm>
            <a:off x="90854" y="1977419"/>
            <a:ext cx="3862754" cy="2635979"/>
          </a:xfrm>
        </p:spPr>
        <p:txBody>
          <a:bodyPr>
            <a:normAutofit fontScale="90000"/>
          </a:bodyPr>
          <a:lstStyle/>
          <a:p>
            <a:pPr algn="ctr"/>
            <a:r>
              <a:rPr lang="en-US" dirty="0">
                <a:latin typeface="+mn-lt"/>
              </a:rPr>
              <a:t>Knowledgeable Information Gathering</a:t>
            </a:r>
            <a:br>
              <a:rPr lang="en-US" dirty="0">
                <a:latin typeface="+mn-lt"/>
              </a:rPr>
            </a:br>
            <a:br>
              <a:rPr lang="en-US" dirty="0">
                <a:latin typeface="+mn-lt"/>
              </a:rPr>
            </a:br>
            <a:r>
              <a:rPr lang="en-US" dirty="0">
                <a:latin typeface="+mn-lt"/>
              </a:rPr>
              <a:t>Specialist Role</a:t>
            </a:r>
          </a:p>
        </p:txBody>
      </p:sp>
      <p:sp>
        <p:nvSpPr>
          <p:cNvPr id="3" name="Content Placeholder 2">
            <a:extLst>
              <a:ext uri="{FF2B5EF4-FFF2-40B4-BE49-F238E27FC236}">
                <a16:creationId xmlns:a16="http://schemas.microsoft.com/office/drawing/2014/main" id="{6DFACA57-39B8-74C7-90D3-C9EDAA4DD23C}"/>
              </a:ext>
            </a:extLst>
          </p:cNvPr>
          <p:cNvSpPr>
            <a:spLocks noGrp="1"/>
          </p:cNvSpPr>
          <p:nvPr>
            <p:ph sz="quarter" idx="12"/>
          </p:nvPr>
        </p:nvSpPr>
        <p:spPr>
          <a:xfrm>
            <a:off x="4770210" y="925285"/>
            <a:ext cx="6354989" cy="4452257"/>
          </a:xfrm>
        </p:spPr>
        <p:txBody>
          <a:bodyPr>
            <a:noAutofit/>
          </a:bodyPr>
          <a:lstStyle/>
          <a:p>
            <a:r>
              <a:rPr lang="en-US" dirty="0"/>
              <a:t>Use expertise and knowledge of special education to get the information needed </a:t>
            </a:r>
          </a:p>
          <a:p>
            <a:pPr lvl="1"/>
            <a:r>
              <a:rPr lang="en-US" dirty="0"/>
              <a:t>Prepares the mediator or facilitator</a:t>
            </a:r>
          </a:p>
          <a:p>
            <a:pPr lvl="1"/>
            <a:r>
              <a:rPr lang="en-US" dirty="0"/>
              <a:t>Lends to higher agreement rates</a:t>
            </a:r>
          </a:p>
          <a:p>
            <a:pPr lvl="1"/>
            <a:r>
              <a:rPr lang="en-US" dirty="0"/>
              <a:t>Begins to build trust in the process</a:t>
            </a:r>
          </a:p>
          <a:p>
            <a:r>
              <a:rPr lang="en-US" dirty="0"/>
              <a:t>Provide information through available resources</a:t>
            </a:r>
          </a:p>
          <a:p>
            <a:r>
              <a:rPr lang="en-US" dirty="0"/>
              <a:t>Remain neutral</a:t>
            </a:r>
          </a:p>
          <a:p>
            <a:pPr lvl="1"/>
            <a:r>
              <a:rPr lang="en-US" dirty="0"/>
              <a:t>Don’t advocate</a:t>
            </a:r>
          </a:p>
          <a:p>
            <a:pPr lvl="1"/>
            <a:r>
              <a:rPr lang="en-US" dirty="0"/>
              <a:t>Don’t provide legal advice</a:t>
            </a:r>
          </a:p>
          <a:p>
            <a:endParaRPr lang="en-US" dirty="0"/>
          </a:p>
        </p:txBody>
      </p:sp>
      <p:sp>
        <p:nvSpPr>
          <p:cNvPr id="5" name="Title 2">
            <a:extLst>
              <a:ext uri="{FF2B5EF4-FFF2-40B4-BE49-F238E27FC236}">
                <a16:creationId xmlns:a16="http://schemas.microsoft.com/office/drawing/2014/main" id="{787CDE13-572A-0766-1886-8F6DFFA1E172}"/>
              </a:ext>
            </a:extLst>
          </p:cNvPr>
          <p:cNvSpPr txBox="1">
            <a:spLocks/>
          </p:cNvSpPr>
          <p:nvPr/>
        </p:nvSpPr>
        <p:spPr>
          <a:xfrm>
            <a:off x="87086" y="1310640"/>
            <a:ext cx="3320143" cy="6830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US" dirty="0"/>
              <a:t>Intake Process</a:t>
            </a:r>
          </a:p>
        </p:txBody>
      </p:sp>
      <p:pic>
        <p:nvPicPr>
          <p:cNvPr id="4" name="Picture 3" descr="SEMS logo">
            <a:extLst>
              <a:ext uri="{FF2B5EF4-FFF2-40B4-BE49-F238E27FC236}">
                <a16:creationId xmlns:a16="http://schemas.microsoft.com/office/drawing/2014/main" id="{24493ED8-98EA-3215-4A5A-2B24E62C0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3847310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476F5-FF82-91AC-C9FB-D9375162A55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E7E3D81-B7A9-2B7C-994E-7C22BF3075AA}"/>
              </a:ext>
            </a:extLst>
          </p:cNvPr>
          <p:cNvSpPr>
            <a:spLocks noGrp="1"/>
          </p:cNvSpPr>
          <p:nvPr>
            <p:ph sz="quarter" idx="12"/>
          </p:nvPr>
        </p:nvSpPr>
        <p:spPr>
          <a:xfrm>
            <a:off x="4900840" y="1310640"/>
            <a:ext cx="5854246" cy="3222398"/>
          </a:xfrm>
        </p:spPr>
        <p:txBody>
          <a:bodyPr/>
          <a:lstStyle/>
          <a:p>
            <a:pPr>
              <a:spcBef>
                <a:spcPts val="1800"/>
              </a:spcBef>
            </a:pPr>
            <a:r>
              <a:rPr lang="en-US" dirty="0"/>
              <a:t>Quick/reliable responses</a:t>
            </a:r>
          </a:p>
          <a:p>
            <a:pPr>
              <a:spcBef>
                <a:spcPts val="1800"/>
              </a:spcBef>
            </a:pPr>
            <a:r>
              <a:rPr lang="en-US" dirty="0"/>
              <a:t>Ensure follow-up &amp; follow-through</a:t>
            </a:r>
          </a:p>
          <a:p>
            <a:pPr>
              <a:spcBef>
                <a:spcPts val="1800"/>
              </a:spcBef>
            </a:pPr>
            <a:r>
              <a:rPr lang="en-US" dirty="0"/>
              <a:t>Communicate with &amp; support service partners</a:t>
            </a:r>
          </a:p>
          <a:p>
            <a:pPr>
              <a:spcBef>
                <a:spcPts val="1800"/>
              </a:spcBef>
            </a:pPr>
            <a:r>
              <a:rPr lang="en-US" dirty="0"/>
              <a:t>Preparation with mediators</a:t>
            </a:r>
          </a:p>
        </p:txBody>
      </p:sp>
      <p:pic>
        <p:nvPicPr>
          <p:cNvPr id="7" name="Picture 6" descr="SEMS logo">
            <a:extLst>
              <a:ext uri="{FF2B5EF4-FFF2-40B4-BE49-F238E27FC236}">
                <a16:creationId xmlns:a16="http://schemas.microsoft.com/office/drawing/2014/main" id="{4EF3A2ED-8296-094B-A381-2301C8293F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3" name="Title 2">
            <a:extLst>
              <a:ext uri="{FF2B5EF4-FFF2-40B4-BE49-F238E27FC236}">
                <a16:creationId xmlns:a16="http://schemas.microsoft.com/office/drawing/2014/main" id="{0CE11782-ACD9-3F01-4D77-785EC61D9851}"/>
              </a:ext>
            </a:extLst>
          </p:cNvPr>
          <p:cNvSpPr txBox="1">
            <a:spLocks noGrp="1"/>
          </p:cNvSpPr>
          <p:nvPr>
            <p:ph type="title" idx="4294967295"/>
          </p:nvPr>
        </p:nvSpPr>
        <p:spPr>
          <a:xfrm>
            <a:off x="87086" y="2228333"/>
            <a:ext cx="3862754" cy="26359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n-lt"/>
                <a:ea typeface="+mj-ea"/>
                <a:cs typeface="+mj-cs"/>
              </a:rPr>
              <a:t>Quality Service Assurance</a:t>
            </a:r>
            <a:br>
              <a:rPr kumimoji="0" lang="en-US" sz="4000" b="0" i="0" u="none" strike="noStrike" kern="1200" cap="none" spc="0" normalizeH="0" baseline="0" noProof="0" dirty="0">
                <a:ln>
                  <a:noFill/>
                </a:ln>
                <a:solidFill>
                  <a:schemeClr val="bg1"/>
                </a:solidFill>
                <a:effectLst/>
                <a:uLnTx/>
                <a:uFillTx/>
                <a:latin typeface="+mn-lt"/>
                <a:ea typeface="+mj-ea"/>
                <a:cs typeface="+mj-cs"/>
              </a:rPr>
            </a:br>
            <a:br>
              <a:rPr kumimoji="0" lang="en-US" sz="4000" b="0" i="0" u="none" strike="noStrike" kern="1200" cap="none" spc="0" normalizeH="0" baseline="0" noProof="0" dirty="0">
                <a:ln>
                  <a:noFill/>
                </a:ln>
                <a:solidFill>
                  <a:schemeClr val="bg1"/>
                </a:solidFill>
                <a:effectLst/>
                <a:uLnTx/>
                <a:uFillTx/>
                <a:latin typeface="+mn-lt"/>
                <a:ea typeface="+mj-ea"/>
                <a:cs typeface="+mj-cs"/>
              </a:rPr>
            </a:br>
            <a:r>
              <a:rPr kumimoji="0" lang="en-US" sz="4000" b="0" i="0" u="none" strike="noStrike" kern="1200" cap="none" spc="0" normalizeH="0" baseline="0" noProof="0" dirty="0">
                <a:ln>
                  <a:noFill/>
                </a:ln>
                <a:solidFill>
                  <a:schemeClr val="bg1"/>
                </a:solidFill>
                <a:effectLst/>
                <a:uLnTx/>
                <a:uFillTx/>
                <a:latin typeface="+mn-lt"/>
                <a:ea typeface="+mj-ea"/>
                <a:cs typeface="+mj-cs"/>
              </a:rPr>
              <a:t>Responsiveness</a:t>
            </a:r>
          </a:p>
        </p:txBody>
      </p:sp>
      <p:sp>
        <p:nvSpPr>
          <p:cNvPr id="5" name="Title 2">
            <a:extLst>
              <a:ext uri="{FF2B5EF4-FFF2-40B4-BE49-F238E27FC236}">
                <a16:creationId xmlns:a16="http://schemas.microsoft.com/office/drawing/2014/main" id="{718E26F5-5D49-D99F-49FA-054D9799A460}"/>
              </a:ext>
            </a:extLst>
          </p:cNvPr>
          <p:cNvSpPr txBox="1">
            <a:spLocks/>
          </p:cNvSpPr>
          <p:nvPr/>
        </p:nvSpPr>
        <p:spPr>
          <a:xfrm>
            <a:off x="87086" y="1310640"/>
            <a:ext cx="3320143" cy="6830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US" dirty="0"/>
              <a:t>Intake Process</a:t>
            </a:r>
          </a:p>
        </p:txBody>
      </p:sp>
      <p:pic>
        <p:nvPicPr>
          <p:cNvPr id="2" name="Graphic 1">
            <a:extLst>
              <a:ext uri="{FF2B5EF4-FFF2-40B4-BE49-F238E27FC236}">
                <a16:creationId xmlns:a16="http://schemas.microsoft.com/office/drawing/2014/main" id="{1133F750-4376-307F-670E-74739E913BF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7818" y="4691482"/>
            <a:ext cx="1881554" cy="1881554"/>
          </a:xfrm>
          <a:prstGeom prst="rect">
            <a:avLst/>
          </a:prstGeom>
        </p:spPr>
      </p:pic>
      <p:sp>
        <p:nvSpPr>
          <p:cNvPr id="8" name="Wave 7">
            <a:extLst>
              <a:ext uri="{FF2B5EF4-FFF2-40B4-BE49-F238E27FC236}">
                <a16:creationId xmlns:a16="http://schemas.microsoft.com/office/drawing/2014/main" id="{17E4AB58-BFBD-F284-DE51-110F7EA70DE1}"/>
              </a:ext>
            </a:extLst>
          </p:cNvPr>
          <p:cNvSpPr/>
          <p:nvPr/>
        </p:nvSpPr>
        <p:spPr>
          <a:xfrm>
            <a:off x="4342765" y="5547360"/>
            <a:ext cx="6334927" cy="1243303"/>
          </a:xfrm>
          <a:prstGeom prst="wav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0" u="none" strike="noStrike" baseline="0" dirty="0">
                <a:solidFill>
                  <a:schemeClr val="accent3">
                    <a:lumMod val="75000"/>
                  </a:schemeClr>
                </a:solidFill>
                <a:latin typeface="Calibri"/>
                <a:ea typeface="Calibri"/>
                <a:cs typeface="Calibri"/>
              </a:rPr>
              <a:t>It’s all about building trust</a:t>
            </a:r>
            <a:endParaRPr lang="en-US" sz="4000" dirty="0">
              <a:solidFill>
                <a:schemeClr val="accent3">
                  <a:lumMod val="75000"/>
                </a:schemeClr>
              </a:solidFill>
            </a:endParaRPr>
          </a:p>
        </p:txBody>
      </p:sp>
    </p:spTree>
    <p:extLst>
      <p:ext uri="{BB962C8B-B14F-4D97-AF65-F5344CB8AC3E}">
        <p14:creationId xmlns:p14="http://schemas.microsoft.com/office/powerpoint/2010/main" val="88096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F0A1-9125-0B96-31C3-65F148624F0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CBD7F9-29F8-DB2A-BC72-36F9C55BEF9E}"/>
              </a:ext>
            </a:extLst>
          </p:cNvPr>
          <p:cNvSpPr>
            <a:spLocks noGrp="1"/>
          </p:cNvSpPr>
          <p:nvPr>
            <p:ph sz="quarter" idx="12"/>
          </p:nvPr>
        </p:nvSpPr>
        <p:spPr>
          <a:xfrm>
            <a:off x="4365171" y="228600"/>
            <a:ext cx="7086600" cy="6723531"/>
          </a:xfrm>
        </p:spPr>
        <p:txBody>
          <a:bodyPr vert="horz" lIns="91440" tIns="45720" rIns="91440" bIns="45720" rtlCol="0" anchor="t">
            <a:noAutofit/>
          </a:bodyPr>
          <a:lstStyle/>
          <a:p>
            <a:pPr>
              <a:spcBef>
                <a:spcPts val="0"/>
              </a:spcBef>
              <a:spcAft>
                <a:spcPts val="1200"/>
              </a:spcAft>
            </a:pPr>
            <a:r>
              <a:rPr lang="en-US" dirty="0">
                <a:cs typeface="Calibri"/>
              </a:rPr>
              <a:t>Intake is complete when both the parent and district agree to participate in good faith</a:t>
            </a:r>
          </a:p>
          <a:p>
            <a:pPr lvl="1">
              <a:spcBef>
                <a:spcPts val="0"/>
              </a:spcBef>
              <a:spcAft>
                <a:spcPts val="1200"/>
              </a:spcAft>
            </a:pPr>
            <a:r>
              <a:rPr lang="en-US" dirty="0">
                <a:cs typeface="Calibri"/>
              </a:rPr>
              <a:t>Service partner is notified of a new service that needs attention</a:t>
            </a:r>
          </a:p>
          <a:p>
            <a:pPr lvl="1">
              <a:spcBef>
                <a:spcPts val="0"/>
              </a:spcBef>
              <a:spcAft>
                <a:spcPts val="1200"/>
              </a:spcAft>
            </a:pPr>
            <a:r>
              <a:rPr lang="en-US" dirty="0">
                <a:cs typeface="Calibri"/>
              </a:rPr>
              <a:t>Intake specialist introduces the parties to the service partner case manager through email</a:t>
            </a:r>
            <a:endParaRPr lang="en-US" dirty="0">
              <a:ea typeface="Calibri"/>
              <a:cs typeface="Calibri"/>
            </a:endParaRPr>
          </a:p>
          <a:p>
            <a:pPr lvl="1">
              <a:spcBef>
                <a:spcPts val="0"/>
              </a:spcBef>
              <a:spcAft>
                <a:spcPts val="1200"/>
              </a:spcAft>
            </a:pPr>
            <a:r>
              <a:rPr lang="en-US" dirty="0">
                <a:cs typeface="Calibri"/>
              </a:rPr>
              <a:t>The case manager may receive additional information if it was not provided during intake.</a:t>
            </a:r>
          </a:p>
          <a:p>
            <a:pPr>
              <a:spcBef>
                <a:spcPts val="0"/>
              </a:spcBef>
              <a:spcAft>
                <a:spcPts val="1200"/>
              </a:spcAft>
            </a:pPr>
            <a:r>
              <a:rPr lang="en-US" dirty="0">
                <a:cs typeface="Calibri"/>
              </a:rPr>
              <a:t>SEMS staff review all open services several times weekly </a:t>
            </a:r>
          </a:p>
          <a:p>
            <a:pPr lvl="1">
              <a:spcBef>
                <a:spcPts val="0"/>
              </a:spcBef>
              <a:spcAft>
                <a:spcPts val="1200"/>
              </a:spcAft>
            </a:pPr>
            <a:r>
              <a:rPr lang="en-US" dirty="0">
                <a:cs typeface="Calibri"/>
              </a:rPr>
              <a:t>Ensure mediations are scheduled timely. </a:t>
            </a:r>
          </a:p>
          <a:p>
            <a:pPr lvl="1">
              <a:spcBef>
                <a:spcPts val="0"/>
              </a:spcBef>
              <a:spcAft>
                <a:spcPts val="1200"/>
              </a:spcAft>
            </a:pPr>
            <a:r>
              <a:rPr lang="en-US" dirty="0">
                <a:cs typeface="Calibri"/>
              </a:rPr>
              <a:t>Ensure mediators are assigned on a random, rotational, or other impartial basis</a:t>
            </a:r>
          </a:p>
          <a:p>
            <a:pPr>
              <a:spcBef>
                <a:spcPts val="0"/>
              </a:spcBef>
              <a:spcAft>
                <a:spcPts val="1200"/>
              </a:spcAft>
            </a:pPr>
            <a:r>
              <a:rPr lang="en-US" dirty="0">
                <a:cs typeface="Calibri"/>
              </a:rPr>
              <a:t>Specialist provide support for document distribution &amp; completion</a:t>
            </a:r>
          </a:p>
          <a:p>
            <a:endParaRPr lang="en-US" dirty="0"/>
          </a:p>
        </p:txBody>
      </p:sp>
      <p:sp>
        <p:nvSpPr>
          <p:cNvPr id="4" name="Title 1">
            <a:extLst>
              <a:ext uri="{FF2B5EF4-FFF2-40B4-BE49-F238E27FC236}">
                <a16:creationId xmlns:a16="http://schemas.microsoft.com/office/drawing/2014/main" id="{93EDD104-95C1-0A81-CF31-5F864EF65F32}"/>
              </a:ext>
              <a:ext uri="{C183D7F6-B498-43B3-948B-1728B52AA6E4}">
                <adec:decorative xmlns:adec="http://schemas.microsoft.com/office/drawing/2017/decorative" val="1"/>
              </a:ext>
            </a:extLst>
          </p:cNvPr>
          <p:cNvSpPr txBox="1">
            <a:spLocks/>
          </p:cNvSpPr>
          <p:nvPr/>
        </p:nvSpPr>
        <p:spPr>
          <a:xfrm>
            <a:off x="4739369" y="706437"/>
            <a:ext cx="6430734" cy="7366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endParaRPr lang="en-US" b="1">
              <a:solidFill>
                <a:schemeClr val="tx1"/>
              </a:solidFill>
            </a:endParaRPr>
          </a:p>
        </p:txBody>
      </p:sp>
      <p:pic>
        <p:nvPicPr>
          <p:cNvPr id="8" name="Picture 7" descr="SEMS logo">
            <a:extLst>
              <a:ext uri="{FF2B5EF4-FFF2-40B4-BE49-F238E27FC236}">
                <a16:creationId xmlns:a16="http://schemas.microsoft.com/office/drawing/2014/main" id="{0580DFAC-CC6A-18DF-2847-D5ECF9A98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5" name="Title 2">
            <a:extLst>
              <a:ext uri="{FF2B5EF4-FFF2-40B4-BE49-F238E27FC236}">
                <a16:creationId xmlns:a16="http://schemas.microsoft.com/office/drawing/2014/main" id="{DEFC7C98-C54D-110C-8B8E-F007445A782E}"/>
              </a:ext>
            </a:extLst>
          </p:cNvPr>
          <p:cNvSpPr txBox="1">
            <a:spLocks noGrp="1"/>
          </p:cNvSpPr>
          <p:nvPr>
            <p:ph type="title" idx="4294967295"/>
          </p:nvPr>
        </p:nvSpPr>
        <p:spPr>
          <a:xfrm>
            <a:off x="0" y="2500476"/>
            <a:ext cx="3862754" cy="26359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n-lt"/>
                <a:ea typeface="+mj-ea"/>
                <a:cs typeface="+mj-cs"/>
              </a:rPr>
              <a:t>Quality Service Assurance</a:t>
            </a:r>
            <a:br>
              <a:rPr kumimoji="0" lang="en-US" sz="4000" b="0" i="0" u="none" strike="noStrike" kern="1200" cap="none" spc="0" normalizeH="0" baseline="0" noProof="0" dirty="0">
                <a:ln>
                  <a:noFill/>
                </a:ln>
                <a:solidFill>
                  <a:schemeClr val="bg1"/>
                </a:solidFill>
                <a:effectLst/>
                <a:uLnTx/>
                <a:uFillTx/>
                <a:latin typeface="+mn-lt"/>
                <a:ea typeface="+mj-ea"/>
                <a:cs typeface="+mj-cs"/>
              </a:rPr>
            </a:br>
            <a:br>
              <a:rPr kumimoji="0" lang="en-US" sz="4000" b="0" i="0" u="none" strike="noStrike" kern="1200" cap="none" spc="0" normalizeH="0" baseline="0" noProof="0" dirty="0">
                <a:ln>
                  <a:noFill/>
                </a:ln>
                <a:solidFill>
                  <a:schemeClr val="bg1"/>
                </a:solidFill>
                <a:effectLst/>
                <a:uLnTx/>
                <a:uFillTx/>
                <a:latin typeface="+mn-lt"/>
                <a:ea typeface="+mj-ea"/>
                <a:cs typeface="+mj-cs"/>
              </a:rPr>
            </a:br>
            <a:r>
              <a:rPr kumimoji="0" lang="en-US" sz="4000" b="0" i="0" u="none" strike="noStrike" kern="1200" cap="none" spc="0" normalizeH="0" baseline="0" noProof="0" dirty="0">
                <a:ln>
                  <a:noFill/>
                </a:ln>
                <a:solidFill>
                  <a:schemeClr val="bg1"/>
                </a:solidFill>
                <a:effectLst/>
                <a:uLnTx/>
                <a:uFillTx/>
                <a:latin typeface="+mn-lt"/>
                <a:ea typeface="+mj-ea"/>
                <a:cs typeface="+mj-cs"/>
              </a:rPr>
              <a:t>Scheduling and Paperwork</a:t>
            </a:r>
          </a:p>
        </p:txBody>
      </p:sp>
      <p:sp>
        <p:nvSpPr>
          <p:cNvPr id="6" name="Title 2">
            <a:extLst>
              <a:ext uri="{FF2B5EF4-FFF2-40B4-BE49-F238E27FC236}">
                <a16:creationId xmlns:a16="http://schemas.microsoft.com/office/drawing/2014/main" id="{8139A29A-1719-421B-EC19-5C4529DCEA3D}"/>
              </a:ext>
            </a:extLst>
          </p:cNvPr>
          <p:cNvSpPr txBox="1">
            <a:spLocks/>
          </p:cNvSpPr>
          <p:nvPr/>
        </p:nvSpPr>
        <p:spPr>
          <a:xfrm>
            <a:off x="87086" y="1310640"/>
            <a:ext cx="3320143" cy="6830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US" dirty="0"/>
              <a:t>Intake Process</a:t>
            </a:r>
          </a:p>
        </p:txBody>
      </p:sp>
      <p:pic>
        <p:nvPicPr>
          <p:cNvPr id="7" name="Graphic 6">
            <a:extLst>
              <a:ext uri="{FF2B5EF4-FFF2-40B4-BE49-F238E27FC236}">
                <a16:creationId xmlns:a16="http://schemas.microsoft.com/office/drawing/2014/main" id="{DC1167DF-42F5-FD34-C8F8-0CB0AF141D7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1314" y="4953837"/>
            <a:ext cx="1827963" cy="1827963"/>
          </a:xfrm>
          <a:prstGeom prst="rect">
            <a:avLst/>
          </a:prstGeom>
        </p:spPr>
      </p:pic>
    </p:spTree>
    <p:extLst>
      <p:ext uri="{BB962C8B-B14F-4D97-AF65-F5344CB8AC3E}">
        <p14:creationId xmlns:p14="http://schemas.microsoft.com/office/powerpoint/2010/main" val="59395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188DB9-03E1-DE77-095C-42D2760062B3}"/>
              </a:ext>
            </a:extLst>
          </p:cNvPr>
          <p:cNvSpPr>
            <a:spLocks noGrp="1"/>
          </p:cNvSpPr>
          <p:nvPr>
            <p:ph type="body" sz="quarter" idx="4294967295"/>
          </p:nvPr>
        </p:nvSpPr>
        <p:spPr>
          <a:xfrm>
            <a:off x="4347938" y="305009"/>
            <a:ext cx="7169150" cy="6247981"/>
          </a:xfrm>
        </p:spPr>
        <p:txBody>
          <a:bodyPr>
            <a:noAutofit/>
          </a:bodyPr>
          <a:lstStyle/>
          <a:p>
            <a:r>
              <a:rPr lang="en-US" kern="100" dirty="0">
                <a:solidFill>
                  <a:srgbClr val="000000"/>
                </a:solidFill>
                <a:ea typeface="Aptos" panose="020B0004020202020204" pitchFamily="34" charset="0"/>
                <a:cs typeface="Times New Roman" panose="02020603050405020304" pitchFamily="18" charset="0"/>
              </a:rPr>
              <a:t>SEMS makes every effort to meet ALL service requests. </a:t>
            </a:r>
          </a:p>
          <a:p>
            <a:r>
              <a:rPr lang="en-US" kern="100" dirty="0">
                <a:solidFill>
                  <a:srgbClr val="000000"/>
                </a:solidFill>
                <a:ea typeface="Aptos" panose="020B0004020202020204" pitchFamily="34" charset="0"/>
                <a:cs typeface="Times New Roman" panose="02020603050405020304" pitchFamily="18" charset="0"/>
              </a:rPr>
              <a:t>Completion of the Intake Process steps presents a challenge if the time between the request and a scheduled meeting is less than 3 school days. 	</a:t>
            </a:r>
          </a:p>
          <a:p>
            <a:pPr lvl="1"/>
            <a:r>
              <a:rPr lang="en-US" kern="100" dirty="0">
                <a:solidFill>
                  <a:srgbClr val="000000"/>
                </a:solidFill>
                <a:cs typeface="Times New Roman" panose="02020603050405020304" pitchFamily="18" charset="0"/>
              </a:rPr>
              <a:t>We are often able to provide services with as little as less than a day’s notice</a:t>
            </a:r>
          </a:p>
          <a:p>
            <a:r>
              <a:rPr lang="en-US" kern="100" dirty="0">
                <a:solidFill>
                  <a:srgbClr val="000000"/>
                </a:solidFill>
                <a:cs typeface="Times New Roman" panose="02020603050405020304" pitchFamily="18" charset="0"/>
              </a:rPr>
              <a:t>Opportunities we use to expedite the process</a:t>
            </a:r>
          </a:p>
          <a:p>
            <a:pPr lvl="1"/>
            <a:r>
              <a:rPr lang="en-US" kern="100" dirty="0">
                <a:solidFill>
                  <a:srgbClr val="000000"/>
                </a:solidFill>
                <a:cs typeface="Times New Roman" panose="02020603050405020304" pitchFamily="18" charset="0"/>
              </a:rPr>
              <a:t>Incredible Database</a:t>
            </a:r>
          </a:p>
          <a:p>
            <a:pPr lvl="1"/>
            <a:r>
              <a:rPr lang="en-US" kern="100" dirty="0">
                <a:solidFill>
                  <a:srgbClr val="000000"/>
                </a:solidFill>
                <a:cs typeface="Times New Roman" panose="02020603050405020304" pitchFamily="18" charset="0"/>
              </a:rPr>
              <a:t>DocuSign</a:t>
            </a:r>
          </a:p>
          <a:p>
            <a:pPr lvl="1"/>
            <a:r>
              <a:rPr lang="en-US" kern="100" dirty="0">
                <a:solidFill>
                  <a:srgbClr val="000000"/>
                </a:solidFill>
                <a:cs typeface="Times New Roman" panose="02020603050405020304" pitchFamily="18" charset="0"/>
              </a:rPr>
              <a:t>Flexible availability of staff </a:t>
            </a:r>
          </a:p>
          <a:p>
            <a:pPr lvl="1">
              <a:buNone/>
            </a:pPr>
            <a:r>
              <a:rPr lang="en-US" kern="100" dirty="0">
                <a:solidFill>
                  <a:srgbClr val="000000"/>
                </a:solidFill>
                <a:cs typeface="Times New Roman" panose="02020603050405020304" pitchFamily="18" charset="0"/>
              </a:rPr>
              <a:t>	&amp; mediators</a:t>
            </a:r>
          </a:p>
          <a:p>
            <a:pPr lvl="1"/>
            <a:r>
              <a:rPr lang="en-US" kern="100" dirty="0">
                <a:solidFill>
                  <a:srgbClr val="000000"/>
                </a:solidFill>
                <a:cs typeface="Times New Roman" panose="02020603050405020304" pitchFamily="18" charset="0"/>
              </a:rPr>
              <a:t>Relationships with </a:t>
            </a:r>
          </a:p>
          <a:p>
            <a:pPr lvl="1" indent="0">
              <a:buNone/>
            </a:pPr>
            <a:r>
              <a:rPr lang="en-US" kern="100" dirty="0">
                <a:solidFill>
                  <a:srgbClr val="000000"/>
                </a:solidFill>
                <a:cs typeface="Times New Roman" panose="02020603050405020304" pitchFamily="18" charset="0"/>
              </a:rPr>
              <a:t>stakeholders</a:t>
            </a:r>
          </a:p>
          <a:p>
            <a:pPr lvl="1"/>
            <a:endParaRPr lang="en-US" kern="100" dirty="0">
              <a:solidFill>
                <a:srgbClr val="000000"/>
              </a:solidFill>
              <a:cs typeface="Times New Roman" panose="02020603050405020304" pitchFamily="18" charset="0"/>
            </a:endParaRPr>
          </a:p>
          <a:p>
            <a:pPr lvl="1"/>
            <a:endParaRPr lang="en-US" kern="100" dirty="0">
              <a:solidFill>
                <a:srgbClr val="000000"/>
              </a:solidFill>
              <a:cs typeface="Times New Roman" panose="02020603050405020304" pitchFamily="18" charset="0"/>
            </a:endParaRPr>
          </a:p>
          <a:p>
            <a:pPr lvl="1"/>
            <a:endParaRPr lang="en-US" dirty="0">
              <a:solidFill>
                <a:srgbClr val="000000"/>
              </a:solidFill>
            </a:endParaRPr>
          </a:p>
          <a:p>
            <a:pPr marL="0" indent="0">
              <a:buNone/>
            </a:pPr>
            <a:endParaRPr lang="en-US" dirty="0"/>
          </a:p>
        </p:txBody>
      </p:sp>
      <p:pic>
        <p:nvPicPr>
          <p:cNvPr id="6" name="Picture Placeholder 5" descr="A snail on a rocket">
            <a:extLst>
              <a:ext uri="{FF2B5EF4-FFF2-40B4-BE49-F238E27FC236}">
                <a16:creationId xmlns:a16="http://schemas.microsoft.com/office/drawing/2014/main" id="{A40AC452-D299-4BA1-D439-07F85B554C2B}"/>
              </a:ext>
            </a:extLst>
          </p:cNvPr>
          <p:cNvPicPr>
            <a:picLocks noGrp="1" noChangeAspect="1"/>
          </p:cNvPicPr>
          <p:nvPr>
            <p:ph sz="quarter" idx="12"/>
          </p:nvPr>
        </p:nvPicPr>
        <p:blipFill>
          <a:blip r:embed="rId3">
            <a:alphaModFix amt="69000"/>
            <a:extLst>
              <a:ext uri="{28A0092B-C50C-407E-A947-70E740481C1C}">
                <a14:useLocalDpi xmlns:a14="http://schemas.microsoft.com/office/drawing/2010/main" val="0"/>
              </a:ext>
            </a:extLst>
          </a:blip>
          <a:srcRect t="33754" b="10109"/>
          <a:stretch>
            <a:fillRect/>
          </a:stretch>
        </p:blipFill>
        <p:spPr>
          <a:xfrm rot="21092598">
            <a:off x="8796603" y="4139632"/>
            <a:ext cx="2453186" cy="1782698"/>
          </a:xfrm>
        </p:spPr>
      </p:pic>
      <p:pic>
        <p:nvPicPr>
          <p:cNvPr id="2" name="Picture 1" descr="CADRE Symposium Logo. Mapping the Future; Rediscovering our Purpose Together. Portland Oregon. October 21-23, 2025.">
            <a:extLst>
              <a:ext uri="{FF2B5EF4-FFF2-40B4-BE49-F238E27FC236}">
                <a16:creationId xmlns:a16="http://schemas.microsoft.com/office/drawing/2014/main" id="{685C932A-11A4-1668-9DCE-6043A45D70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EMS logo">
            <a:extLst>
              <a:ext uri="{FF2B5EF4-FFF2-40B4-BE49-F238E27FC236}">
                <a16:creationId xmlns:a16="http://schemas.microsoft.com/office/drawing/2014/main" id="{7256267B-3A00-815A-2DE7-48F9E346D8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9" name="Title 2">
            <a:extLst>
              <a:ext uri="{FF2B5EF4-FFF2-40B4-BE49-F238E27FC236}">
                <a16:creationId xmlns:a16="http://schemas.microsoft.com/office/drawing/2014/main" id="{837F3FD6-0489-C558-A9C4-FF33F5B743D4}"/>
              </a:ext>
            </a:extLst>
          </p:cNvPr>
          <p:cNvSpPr txBox="1">
            <a:spLocks noGrp="1"/>
          </p:cNvSpPr>
          <p:nvPr>
            <p:ph type="title" idx="4294967295"/>
          </p:nvPr>
        </p:nvSpPr>
        <p:spPr>
          <a:xfrm>
            <a:off x="0" y="2500476"/>
            <a:ext cx="3862754" cy="26359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n-lt"/>
                <a:ea typeface="+mj-ea"/>
                <a:cs typeface="+mj-cs"/>
              </a:rPr>
              <a:t>Quality Service Assurance</a:t>
            </a:r>
            <a:br>
              <a:rPr kumimoji="0" lang="en-US" sz="4000" b="0" i="0" u="none" strike="noStrike" kern="1200" cap="none" spc="0" normalizeH="0" baseline="0" noProof="0" dirty="0">
                <a:ln>
                  <a:noFill/>
                </a:ln>
                <a:solidFill>
                  <a:schemeClr val="bg1"/>
                </a:solidFill>
                <a:effectLst/>
                <a:uLnTx/>
                <a:uFillTx/>
                <a:latin typeface="+mn-lt"/>
                <a:ea typeface="+mj-ea"/>
                <a:cs typeface="+mj-cs"/>
              </a:rPr>
            </a:br>
            <a:br>
              <a:rPr kumimoji="0" lang="en-US" sz="4000" b="0" i="0" u="none" strike="noStrike" kern="1200" cap="none" spc="0" normalizeH="0" baseline="0" noProof="0" dirty="0">
                <a:ln>
                  <a:noFill/>
                </a:ln>
                <a:solidFill>
                  <a:schemeClr val="bg1"/>
                </a:solidFill>
                <a:effectLst/>
                <a:uLnTx/>
                <a:uFillTx/>
                <a:latin typeface="+mn-lt"/>
                <a:ea typeface="+mj-ea"/>
                <a:cs typeface="+mj-cs"/>
              </a:rPr>
            </a:br>
            <a:r>
              <a:rPr kumimoji="0" lang="en-US" sz="4000" b="0" i="0" u="none" strike="noStrike" kern="1200" cap="none" spc="0" normalizeH="0" baseline="0" noProof="0" dirty="0">
                <a:ln>
                  <a:noFill/>
                </a:ln>
                <a:solidFill>
                  <a:schemeClr val="bg1"/>
                </a:solidFill>
                <a:effectLst/>
                <a:uLnTx/>
                <a:uFillTx/>
                <a:latin typeface="+mn-lt"/>
                <a:ea typeface="+mj-ea"/>
                <a:cs typeface="+mj-cs"/>
              </a:rPr>
              <a:t>How Quick?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n-lt"/>
                <a:ea typeface="+mj-ea"/>
                <a:cs typeface="+mj-cs"/>
              </a:rPr>
              <a:t>It depends</a:t>
            </a:r>
          </a:p>
        </p:txBody>
      </p:sp>
      <p:sp>
        <p:nvSpPr>
          <p:cNvPr id="10" name="Title 2">
            <a:extLst>
              <a:ext uri="{FF2B5EF4-FFF2-40B4-BE49-F238E27FC236}">
                <a16:creationId xmlns:a16="http://schemas.microsoft.com/office/drawing/2014/main" id="{A4C02436-0586-826E-F7D3-3F3EA6F2D016}"/>
              </a:ext>
            </a:extLst>
          </p:cNvPr>
          <p:cNvSpPr txBox="1">
            <a:spLocks/>
          </p:cNvSpPr>
          <p:nvPr/>
        </p:nvSpPr>
        <p:spPr>
          <a:xfrm>
            <a:off x="87086" y="1310640"/>
            <a:ext cx="3320143" cy="6830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US" dirty="0"/>
              <a:t>Intake Process</a:t>
            </a:r>
          </a:p>
        </p:txBody>
      </p:sp>
    </p:spTree>
    <p:extLst>
      <p:ext uri="{BB962C8B-B14F-4D97-AF65-F5344CB8AC3E}">
        <p14:creationId xmlns:p14="http://schemas.microsoft.com/office/powerpoint/2010/main" val="387076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310DA-B829-DD21-3D42-191E0ED5F13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72D5B2-F1DF-0352-A690-C77786969687}"/>
              </a:ext>
            </a:extLst>
          </p:cNvPr>
          <p:cNvSpPr>
            <a:spLocks noGrp="1"/>
          </p:cNvSpPr>
          <p:nvPr>
            <p:ph sz="quarter" idx="12"/>
          </p:nvPr>
        </p:nvSpPr>
        <p:spPr>
          <a:xfrm>
            <a:off x="4900840" y="1491117"/>
            <a:ext cx="5403850" cy="3527198"/>
          </a:xfrm>
        </p:spPr>
        <p:txBody>
          <a:bodyPr/>
          <a:lstStyle/>
          <a:p>
            <a:r>
              <a:rPr lang="en-US" dirty="0"/>
              <a:t>Statement of Understanding</a:t>
            </a:r>
          </a:p>
          <a:p>
            <a:r>
              <a:rPr lang="en-US" dirty="0"/>
              <a:t>Mediation Agreement</a:t>
            </a:r>
          </a:p>
          <a:p>
            <a:pPr lvl="1"/>
            <a:r>
              <a:rPr lang="en-US" dirty="0"/>
              <a:t>Model Form</a:t>
            </a:r>
          </a:p>
          <a:p>
            <a:pPr lvl="1"/>
            <a:r>
              <a:rPr lang="en-US" dirty="0"/>
              <a:t>Attorney involvement</a:t>
            </a:r>
          </a:p>
          <a:p>
            <a:pPr lvl="1"/>
            <a:r>
              <a:rPr lang="en-US" dirty="0"/>
              <a:t>Complaint withdrawal</a:t>
            </a:r>
          </a:p>
          <a:p>
            <a:r>
              <a:rPr lang="en-US" dirty="0"/>
              <a:t>Debrief after sessions</a:t>
            </a:r>
          </a:p>
          <a:p>
            <a:r>
              <a:rPr lang="en-US" dirty="0"/>
              <a:t>Participant Evaluation</a:t>
            </a:r>
          </a:p>
        </p:txBody>
      </p:sp>
      <p:sp>
        <p:nvSpPr>
          <p:cNvPr id="4" name="Title 1">
            <a:extLst>
              <a:ext uri="{FF2B5EF4-FFF2-40B4-BE49-F238E27FC236}">
                <a16:creationId xmlns:a16="http://schemas.microsoft.com/office/drawing/2014/main" id="{D35323BE-444F-300F-A12B-99A4CE9032EA}"/>
              </a:ext>
            </a:extLst>
          </p:cNvPr>
          <p:cNvSpPr txBox="1">
            <a:spLocks/>
          </p:cNvSpPr>
          <p:nvPr/>
        </p:nvSpPr>
        <p:spPr>
          <a:xfrm>
            <a:off x="4742827" y="388936"/>
            <a:ext cx="6430734" cy="7366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en-US" b="1">
                <a:solidFill>
                  <a:schemeClr val="tx1"/>
                </a:solidFill>
                <a:cs typeface="Calibri Light"/>
              </a:rPr>
              <a:t>Paperwork &amp; Post Mediation</a:t>
            </a:r>
            <a:endParaRPr lang="en-US" b="1">
              <a:solidFill>
                <a:schemeClr val="tx1"/>
              </a:solidFill>
            </a:endParaRPr>
          </a:p>
        </p:txBody>
      </p:sp>
      <p:pic>
        <p:nvPicPr>
          <p:cNvPr id="6" name="Picture 5" descr="SEMS logo">
            <a:extLst>
              <a:ext uri="{FF2B5EF4-FFF2-40B4-BE49-F238E27FC236}">
                <a16:creationId xmlns:a16="http://schemas.microsoft.com/office/drawing/2014/main" id="{C2318575-25B7-6E50-A287-AC97BD61E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8" name="Title 2">
            <a:extLst>
              <a:ext uri="{FF2B5EF4-FFF2-40B4-BE49-F238E27FC236}">
                <a16:creationId xmlns:a16="http://schemas.microsoft.com/office/drawing/2014/main" id="{451BE301-FBD6-132D-0BFB-61CE49E74F98}"/>
              </a:ext>
            </a:extLst>
          </p:cNvPr>
          <p:cNvSpPr txBox="1">
            <a:spLocks noGrp="1"/>
          </p:cNvSpPr>
          <p:nvPr>
            <p:ph type="title" idx="4294967295"/>
          </p:nvPr>
        </p:nvSpPr>
        <p:spPr>
          <a:xfrm>
            <a:off x="0" y="2781300"/>
            <a:ext cx="3807802" cy="1295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n-lt"/>
                <a:ea typeface="+mj-ea"/>
                <a:cs typeface="+mj-cs"/>
              </a:rPr>
              <a:t>Paperwork</a:t>
            </a:r>
          </a:p>
        </p:txBody>
      </p:sp>
      <p:sp>
        <p:nvSpPr>
          <p:cNvPr id="9" name="Title 2">
            <a:extLst>
              <a:ext uri="{FF2B5EF4-FFF2-40B4-BE49-F238E27FC236}">
                <a16:creationId xmlns:a16="http://schemas.microsoft.com/office/drawing/2014/main" id="{AE039F1A-8A88-05A8-EBC8-D46DE71CFE7A}"/>
              </a:ext>
            </a:extLst>
          </p:cNvPr>
          <p:cNvSpPr txBox="1">
            <a:spLocks/>
          </p:cNvSpPr>
          <p:nvPr/>
        </p:nvSpPr>
        <p:spPr>
          <a:xfrm>
            <a:off x="87086" y="1310640"/>
            <a:ext cx="3320143" cy="6830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US" dirty="0"/>
              <a:t>Intake Process</a:t>
            </a:r>
          </a:p>
        </p:txBody>
      </p:sp>
      <p:pic>
        <p:nvPicPr>
          <p:cNvPr id="11" name="Picture 10">
            <a:extLst>
              <a:ext uri="{FF2B5EF4-FFF2-40B4-BE49-F238E27FC236}">
                <a16:creationId xmlns:a16="http://schemas.microsoft.com/office/drawing/2014/main" id="{DECDFCDB-58BE-FC09-C14D-ABC5F14B716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21861" y="4076700"/>
            <a:ext cx="2770736" cy="2448950"/>
          </a:xfrm>
          <a:prstGeom prst="rect">
            <a:avLst/>
          </a:prstGeom>
        </p:spPr>
      </p:pic>
    </p:spTree>
    <p:extLst>
      <p:ext uri="{BB962C8B-B14F-4D97-AF65-F5344CB8AC3E}">
        <p14:creationId xmlns:p14="http://schemas.microsoft.com/office/powerpoint/2010/main" val="278407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FC462-A3CD-5A10-E8D0-721A531AE05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892F6CB-093C-1658-7EEA-10436C1D5F7F}"/>
              </a:ext>
              <a:ext uri="{C183D7F6-B498-43B3-948B-1728B52AA6E4}">
                <adec:decorative xmlns:adec="http://schemas.microsoft.com/office/drawing/2017/decorative" val="1"/>
              </a:ext>
            </a:extLst>
          </p:cNvPr>
          <p:cNvSpPr/>
          <p:nvPr/>
        </p:nvSpPr>
        <p:spPr>
          <a:xfrm>
            <a:off x="0" y="4654193"/>
            <a:ext cx="2465798" cy="1037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89C6E8-4A4A-04FB-738B-50C014F83119}"/>
              </a:ext>
            </a:extLst>
          </p:cNvPr>
          <p:cNvSpPr>
            <a:spLocks noGrp="1"/>
          </p:cNvSpPr>
          <p:nvPr>
            <p:ph type="title"/>
          </p:nvPr>
        </p:nvSpPr>
        <p:spPr/>
        <p:txBody>
          <a:bodyPr/>
          <a:lstStyle/>
          <a:p>
            <a:r>
              <a:rPr lang="en-US" b="1" dirty="0"/>
              <a:t>Database and Reporting</a:t>
            </a:r>
          </a:p>
        </p:txBody>
      </p:sp>
      <p:pic>
        <p:nvPicPr>
          <p:cNvPr id="7" name="Picture 6" descr="SEMS logo">
            <a:extLst>
              <a:ext uri="{FF2B5EF4-FFF2-40B4-BE49-F238E27FC236}">
                <a16:creationId xmlns:a16="http://schemas.microsoft.com/office/drawing/2014/main" id="{E5C73E1C-2548-F147-D770-9C60B4D5EA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9" name="Rectangle 8">
            <a:extLst>
              <a:ext uri="{FF2B5EF4-FFF2-40B4-BE49-F238E27FC236}">
                <a16:creationId xmlns:a16="http://schemas.microsoft.com/office/drawing/2014/main" id="{76D08B71-61C6-13B0-CF05-B6E7BD1E14B1}"/>
              </a:ext>
              <a:ext uri="{C183D7F6-B498-43B3-948B-1728B52AA6E4}">
                <adec:decorative xmlns:adec="http://schemas.microsoft.com/office/drawing/2017/decorative" val="1"/>
              </a:ext>
            </a:extLst>
          </p:cNvPr>
          <p:cNvSpPr/>
          <p:nvPr/>
        </p:nvSpPr>
        <p:spPr>
          <a:xfrm>
            <a:off x="2537716" y="1315092"/>
            <a:ext cx="1777429" cy="8731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B7B0D56-7601-C6A0-7B7D-0C80B41081E3}"/>
              </a:ext>
              <a:ext uri="{C183D7F6-B498-43B3-948B-1728B52AA6E4}">
                <adec:decorative xmlns:adec="http://schemas.microsoft.com/office/drawing/2017/decorative" val="1"/>
              </a:ext>
            </a:extLst>
          </p:cNvPr>
          <p:cNvGrpSpPr/>
          <p:nvPr/>
        </p:nvGrpSpPr>
        <p:grpSpPr>
          <a:xfrm>
            <a:off x="-1" y="2000249"/>
            <a:ext cx="5266881" cy="3015589"/>
            <a:chOff x="-1" y="2000249"/>
            <a:chExt cx="5266881" cy="3015589"/>
          </a:xfrm>
        </p:grpSpPr>
        <p:pic>
          <p:nvPicPr>
            <p:cNvPr id="11" name="Picture 10" descr="A screenshot of a computer&#10;&#10;AI-generated content may be incorrect.">
              <a:extLst>
                <a:ext uri="{FF2B5EF4-FFF2-40B4-BE49-F238E27FC236}">
                  <a16:creationId xmlns:a16="http://schemas.microsoft.com/office/drawing/2014/main" id="{1CEEC78C-E793-DBE7-FB1A-B019525F9F7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 y="2000249"/>
              <a:ext cx="5266881" cy="3015589"/>
            </a:xfrm>
            <a:prstGeom prst="rect">
              <a:avLst/>
            </a:prstGeom>
          </p:spPr>
        </p:pic>
        <p:pic>
          <p:nvPicPr>
            <p:cNvPr id="13" name="Picture 12" descr="A screenshot of a report&#10;&#10;AI-generated content may be incorrect.">
              <a:extLst>
                <a:ext uri="{FF2B5EF4-FFF2-40B4-BE49-F238E27FC236}">
                  <a16:creationId xmlns:a16="http://schemas.microsoft.com/office/drawing/2014/main" id="{7D90D7EC-7269-95D8-B157-90E1BD38FE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3441" y="3071606"/>
              <a:ext cx="2128142" cy="1792647"/>
            </a:xfrm>
            <a:prstGeom prst="rect">
              <a:avLst/>
            </a:prstGeom>
          </p:spPr>
        </p:pic>
      </p:grpSp>
      <p:pic>
        <p:nvPicPr>
          <p:cNvPr id="4" name="Graphics">
            <a:hlinkClick r:id="" action="ppaction://media"/>
            <a:extLst>
              <a:ext uri="{FF2B5EF4-FFF2-40B4-BE49-F238E27FC236}">
                <a16:creationId xmlns:a16="http://schemas.microsoft.com/office/drawing/2014/main" id="{ACB957F7-C254-330F-0699-8DB464D5D207}"/>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629088" y="2983568"/>
            <a:ext cx="2993717" cy="3874432"/>
          </a:xfrm>
          <a:prstGeom prst="rect">
            <a:avLst/>
          </a:prstGeom>
        </p:spPr>
      </p:pic>
      <p:sp>
        <p:nvSpPr>
          <p:cNvPr id="5" name="Text Placeholder 4">
            <a:extLst>
              <a:ext uri="{FF2B5EF4-FFF2-40B4-BE49-F238E27FC236}">
                <a16:creationId xmlns:a16="http://schemas.microsoft.com/office/drawing/2014/main" id="{B3594367-BC2C-005E-795B-F2F67475CD9D}"/>
              </a:ext>
            </a:extLst>
          </p:cNvPr>
          <p:cNvSpPr>
            <a:spLocks noGrp="1"/>
          </p:cNvSpPr>
          <p:nvPr>
            <p:ph type="body" sz="quarter" idx="13"/>
          </p:nvPr>
        </p:nvSpPr>
        <p:spPr>
          <a:xfrm>
            <a:off x="5496674" y="2000249"/>
            <a:ext cx="5857126" cy="4492625"/>
          </a:xfrm>
        </p:spPr>
        <p:txBody>
          <a:bodyPr/>
          <a:lstStyle/>
          <a:p>
            <a:pPr marL="0" indent="0">
              <a:buNone/>
            </a:pPr>
            <a:r>
              <a:rPr lang="en-US" dirty="0"/>
              <a:t>Why is data collection important?</a:t>
            </a:r>
          </a:p>
          <a:p>
            <a:pPr marL="0" indent="0">
              <a:buNone/>
            </a:pPr>
            <a:r>
              <a:rPr lang="en-US" dirty="0"/>
              <a:t>How do you use data on case management?</a:t>
            </a:r>
          </a:p>
        </p:txBody>
      </p:sp>
    </p:spTree>
    <p:extLst>
      <p:ext uri="{BB962C8B-B14F-4D97-AF65-F5344CB8AC3E}">
        <p14:creationId xmlns:p14="http://schemas.microsoft.com/office/powerpoint/2010/main" val="133921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62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03AA6-05AE-180D-8701-AEC6E217A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E414F7-5249-332A-822B-121E356DFCEA}"/>
              </a:ext>
            </a:extLst>
          </p:cNvPr>
          <p:cNvSpPr>
            <a:spLocks noGrp="1"/>
          </p:cNvSpPr>
          <p:nvPr>
            <p:ph type="ctrTitle"/>
          </p:nvPr>
        </p:nvSpPr>
        <p:spPr>
          <a:xfrm>
            <a:off x="4798787" y="706437"/>
            <a:ext cx="6430734" cy="1338263"/>
          </a:xfrm>
        </p:spPr>
        <p:txBody>
          <a:bodyPr/>
          <a:lstStyle/>
          <a:p>
            <a:r>
              <a:rPr lang="en-US" b="1" dirty="0"/>
              <a:t>Elephant in the Room</a:t>
            </a:r>
          </a:p>
        </p:txBody>
      </p:sp>
      <p:sp>
        <p:nvSpPr>
          <p:cNvPr id="4" name="Text Placeholder 3">
            <a:extLst>
              <a:ext uri="{FF2B5EF4-FFF2-40B4-BE49-F238E27FC236}">
                <a16:creationId xmlns:a16="http://schemas.microsoft.com/office/drawing/2014/main" id="{26637949-1DDC-7095-9F36-1BC020FA01FD}"/>
              </a:ext>
            </a:extLst>
          </p:cNvPr>
          <p:cNvSpPr>
            <a:spLocks noGrp="1"/>
          </p:cNvSpPr>
          <p:nvPr>
            <p:ph type="body" sz="quarter" idx="13"/>
          </p:nvPr>
        </p:nvSpPr>
        <p:spPr>
          <a:xfrm>
            <a:off x="5139891" y="2540000"/>
            <a:ext cx="5988033" cy="3711574"/>
          </a:xfrm>
        </p:spPr>
        <p:txBody>
          <a:bodyPr>
            <a:normAutofit/>
          </a:bodyPr>
          <a:lstStyle/>
          <a:p>
            <a:r>
              <a:rPr lang="en-US"/>
              <a:t>Not all states have a funding model like Michigan’s.</a:t>
            </a:r>
          </a:p>
          <a:p>
            <a:r>
              <a:rPr lang="en-US"/>
              <a:t>The future is uncertain.</a:t>
            </a:r>
          </a:p>
        </p:txBody>
      </p:sp>
      <p:pic>
        <p:nvPicPr>
          <p:cNvPr id="6" name="Picture 5">
            <a:extLst>
              <a:ext uri="{FF2B5EF4-FFF2-40B4-BE49-F238E27FC236}">
                <a16:creationId xmlns:a16="http://schemas.microsoft.com/office/drawing/2014/main" id="{8E348BB9-FECC-37A4-D971-131C9814714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pic>
        <p:nvPicPr>
          <p:cNvPr id="9" name="Picture Placeholder 8">
            <a:extLst>
              <a:ext uri="{FF2B5EF4-FFF2-40B4-BE49-F238E27FC236}">
                <a16:creationId xmlns:a16="http://schemas.microsoft.com/office/drawing/2014/main" id="{9CD9CA61-FC82-2248-58BF-0ECDE793F5FB}"/>
              </a:ext>
              <a:ext uri="{C183D7F6-B498-43B3-948B-1728B52AA6E4}">
                <adec:decorative xmlns:adec="http://schemas.microsoft.com/office/drawing/2017/decorative"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a:stretch>
            <a:fillRect/>
          </a:stretch>
        </p:blipFill>
        <p:spPr>
          <a:xfrm>
            <a:off x="255495" y="2171700"/>
            <a:ext cx="4410634" cy="3711574"/>
          </a:xfrm>
        </p:spPr>
      </p:pic>
    </p:spTree>
    <p:extLst>
      <p:ext uri="{BB962C8B-B14F-4D97-AF65-F5344CB8AC3E}">
        <p14:creationId xmlns:p14="http://schemas.microsoft.com/office/powerpoint/2010/main" val="162114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DC25B-2230-774C-777C-912768E46AB9}"/>
            </a:ext>
          </a:extLst>
        </p:cNvPr>
        <p:cNvGrpSpPr/>
        <p:nvPr/>
      </p:nvGrpSpPr>
      <p:grpSpPr>
        <a:xfrm>
          <a:off x="0" y="0"/>
          <a:ext cx="0" cy="0"/>
          <a:chOff x="0" y="0"/>
          <a:chExt cx="0" cy="0"/>
        </a:xfrm>
      </p:grpSpPr>
      <p:pic>
        <p:nvPicPr>
          <p:cNvPr id="14" name="Picture Placeholder 13" descr="A group of people sitting around a table">
            <a:extLst>
              <a:ext uri="{FF2B5EF4-FFF2-40B4-BE49-F238E27FC236}">
                <a16:creationId xmlns:a16="http://schemas.microsoft.com/office/drawing/2014/main" id="{FB817C90-034D-F545-5497-5659F43E235F}"/>
              </a:ext>
            </a:extLst>
          </p:cNvPr>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a:xfrm>
            <a:off x="4136029" y="0"/>
            <a:ext cx="8055971" cy="6858000"/>
          </a:xfrm>
        </p:spPr>
      </p:pic>
      <p:sp>
        <p:nvSpPr>
          <p:cNvPr id="5" name="Slide Number Placeholder 4">
            <a:extLst>
              <a:ext uri="{FF2B5EF4-FFF2-40B4-BE49-F238E27FC236}">
                <a16:creationId xmlns:a16="http://schemas.microsoft.com/office/drawing/2014/main" id="{0F160970-4A31-B108-9C5B-06A2286E6272}"/>
              </a:ext>
            </a:extLst>
          </p:cNvPr>
          <p:cNvSpPr>
            <a:spLocks noGrp="1"/>
          </p:cNvSpPr>
          <p:nvPr>
            <p:ph type="sldNum" sz="quarter" idx="4294967295"/>
          </p:nvPr>
        </p:nvSpPr>
        <p:spPr>
          <a:xfrm>
            <a:off x="11116340" y="6356350"/>
            <a:ext cx="871868" cy="365125"/>
          </a:xfrm>
        </p:spPr>
        <p:txBody>
          <a:bodyPr/>
          <a:lstStyle/>
          <a:p>
            <a:fld id="{8F9CA91F-1E73-0E43-9099-2BD45887F1A1}" type="slidenum">
              <a:rPr lang="en-US" smtClean="0"/>
              <a:t>40</a:t>
            </a:fld>
            <a:endParaRPr lang="en-US"/>
          </a:p>
        </p:txBody>
      </p:sp>
      <p:cxnSp>
        <p:nvCxnSpPr>
          <p:cNvPr id="7" name="Straight Connector 6">
            <a:extLst>
              <a:ext uri="{FF2B5EF4-FFF2-40B4-BE49-F238E27FC236}">
                <a16:creationId xmlns:a16="http://schemas.microsoft.com/office/drawing/2014/main" id="{005DC983-09E7-3C89-FA2B-DF3C6D0C5334}"/>
              </a:ext>
              <a:ext uri="{C183D7F6-B498-43B3-948B-1728B52AA6E4}">
                <adec:decorative xmlns:adec="http://schemas.microsoft.com/office/drawing/2017/decorative" val="1"/>
              </a:ext>
            </a:extLst>
          </p:cNvPr>
          <p:cNvCxnSpPr/>
          <p:nvPr/>
        </p:nvCxnSpPr>
        <p:spPr>
          <a:xfrm>
            <a:off x="338328" y="3200400"/>
            <a:ext cx="30967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F402938-AE0B-D2E3-758A-48A029A6A0CE}"/>
              </a:ext>
            </a:extLst>
          </p:cNvPr>
          <p:cNvSpPr txBox="1"/>
          <p:nvPr/>
        </p:nvSpPr>
        <p:spPr>
          <a:xfrm>
            <a:off x="203792" y="3276629"/>
            <a:ext cx="3932237" cy="2585644"/>
          </a:xfrm>
          <a:prstGeom prst="rect">
            <a:avLst/>
          </a:prstGeom>
          <a:noFill/>
        </p:spPr>
        <p:txBody>
          <a:bodyPr wrap="square">
            <a:spAutoFit/>
          </a:bodyPr>
          <a:lstStyle/>
          <a:p>
            <a:pPr marL="0" marR="11430">
              <a:lnSpc>
                <a:spcPct val="107000"/>
              </a:lnSpc>
              <a:spcAft>
                <a:spcPts val="800"/>
              </a:spcAft>
            </a:pPr>
            <a:r>
              <a:rPr lang="en-US" sz="2000" b="1" u="sng" dirty="0">
                <a:solidFill>
                  <a:srgbClr val="000000"/>
                </a:solidFill>
                <a:effectLst/>
                <a:latin typeface="Calibri" panose="020F0502020204030204" pitchFamily="34" charset="0"/>
                <a:ea typeface="Calibri" panose="020F0502020204030204" pitchFamily="34" charset="0"/>
              </a:rPr>
              <a:t>GOAL</a:t>
            </a:r>
          </a:p>
          <a:p>
            <a:pPr marL="0" marR="11430">
              <a:lnSpc>
                <a:spcPct val="107000"/>
              </a:lnSpc>
              <a:spcAft>
                <a:spcPts val="800"/>
              </a:spcAft>
            </a:pPr>
            <a:r>
              <a:rPr lang="en-US" dirty="0">
                <a:solidFill>
                  <a:srgbClr val="000000"/>
                </a:solidFill>
                <a:effectLst/>
                <a:latin typeface="Calibri" panose="020F0502020204030204" pitchFamily="34" charset="0"/>
                <a:ea typeface="Calibri" panose="020F0502020204030204" pitchFamily="34" charset="0"/>
              </a:rPr>
              <a:t>Recruit, train, and maintain a sufficient number of highly trained and skilled mediators and facilitators knowledgeable about special education to ensure timely provision of high quality, reliable, early dispute resolution services are delivered statewide.  </a:t>
            </a:r>
          </a:p>
        </p:txBody>
      </p:sp>
      <p:sp>
        <p:nvSpPr>
          <p:cNvPr id="2" name="Title 1">
            <a:extLst>
              <a:ext uri="{FF2B5EF4-FFF2-40B4-BE49-F238E27FC236}">
                <a16:creationId xmlns:a16="http://schemas.microsoft.com/office/drawing/2014/main" id="{4EFCE9E6-6909-3FB4-EF3E-DFA4E67458ED}"/>
              </a:ext>
            </a:extLst>
          </p:cNvPr>
          <p:cNvSpPr>
            <a:spLocks noGrp="1"/>
          </p:cNvSpPr>
          <p:nvPr>
            <p:ph type="title" idx="4294967295"/>
          </p:nvPr>
        </p:nvSpPr>
        <p:spPr>
          <a:xfrm>
            <a:off x="253153" y="1717887"/>
            <a:ext cx="3835985" cy="1239838"/>
          </a:xfrm>
        </p:spPr>
        <p:txBody>
          <a:bodyPr>
            <a:normAutofit/>
          </a:bodyPr>
          <a:lstStyle/>
          <a:p>
            <a:r>
              <a:rPr lang="en-US" sz="4000" b="1" dirty="0">
                <a:latin typeface="Calibri Light" panose="020F0302020204030204" pitchFamily="34" charset="0"/>
                <a:ea typeface="Calibri Light" panose="020F0302020204030204" pitchFamily="34" charset="0"/>
                <a:cs typeface="Calibri Light" panose="020F0302020204030204" pitchFamily="34" charset="0"/>
              </a:rPr>
              <a:t>Quality Mediation </a:t>
            </a:r>
            <a:br>
              <a:rPr lang="en-US" sz="4000" b="1" dirty="0">
                <a:latin typeface="Calibri Light" panose="020F0302020204030204" pitchFamily="34" charset="0"/>
                <a:ea typeface="Calibri Light" panose="020F0302020204030204" pitchFamily="34" charset="0"/>
                <a:cs typeface="Calibri Light" panose="020F0302020204030204" pitchFamily="34" charset="0"/>
              </a:rPr>
            </a:br>
            <a:r>
              <a:rPr lang="en-US" sz="4000" b="1" dirty="0">
                <a:latin typeface="Calibri Light" panose="020F0302020204030204" pitchFamily="34" charset="0"/>
                <a:ea typeface="Calibri Light" panose="020F0302020204030204" pitchFamily="34" charset="0"/>
                <a:cs typeface="Calibri Light" panose="020F0302020204030204" pitchFamily="34" charset="0"/>
              </a:rPr>
              <a:t>and Facilitation</a:t>
            </a:r>
          </a:p>
        </p:txBody>
      </p:sp>
    </p:spTree>
    <p:extLst>
      <p:ext uri="{BB962C8B-B14F-4D97-AF65-F5344CB8AC3E}">
        <p14:creationId xmlns:p14="http://schemas.microsoft.com/office/powerpoint/2010/main" val="1808561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57A24-3FB2-A772-A55E-DA410618F8B5}"/>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B09477F-7B30-8A99-DF88-DC2F8CB08F6A}"/>
              </a:ext>
            </a:extLst>
          </p:cNvPr>
          <p:cNvSpPr>
            <a:spLocks noGrp="1"/>
          </p:cNvSpPr>
          <p:nvPr>
            <p:ph type="title" idx="4294967295"/>
          </p:nvPr>
        </p:nvSpPr>
        <p:spPr>
          <a:xfrm>
            <a:off x="223838" y="2346325"/>
            <a:ext cx="3546475" cy="669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Recruitment</a:t>
            </a:r>
          </a:p>
        </p:txBody>
      </p:sp>
      <p:sp>
        <p:nvSpPr>
          <p:cNvPr id="2" name="Title 1">
            <a:extLst>
              <a:ext uri="{FF2B5EF4-FFF2-40B4-BE49-F238E27FC236}">
                <a16:creationId xmlns:a16="http://schemas.microsoft.com/office/drawing/2014/main" id="{2D40DF49-1B33-5106-699A-8E962E85F2EA}"/>
              </a:ext>
            </a:extLst>
          </p:cNvPr>
          <p:cNvSpPr>
            <a:spLocks/>
          </p:cNvSpPr>
          <p:nvPr/>
        </p:nvSpPr>
        <p:spPr>
          <a:xfrm>
            <a:off x="274320" y="1188720"/>
            <a:ext cx="3932237" cy="1203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Quality Mediation </a:t>
            </a:r>
            <a:br>
              <a:rPr kumimoji="0" lang="en-US" sz="4000" b="1" i="0" u="none" strike="noStrike" kern="1200" cap="none" spc="0" normalizeH="0" baseline="0" noProof="0">
                <a:ln>
                  <a:noFill/>
                </a:ln>
                <a:solidFill>
                  <a:schemeClr val="tx1"/>
                </a:solidFill>
                <a:effectLst/>
                <a:uLnTx/>
                <a:uFillTx/>
                <a:latin typeface="+mj-lt"/>
                <a:ea typeface="+mj-ea"/>
                <a:cs typeface="+mj-cs"/>
              </a:rPr>
            </a:br>
            <a:r>
              <a:rPr kumimoji="0" lang="en-US" sz="4000" b="1" i="0" u="none" strike="noStrike" kern="1200" cap="none" spc="0" normalizeH="0" baseline="0" noProof="0">
                <a:ln>
                  <a:noFill/>
                </a:ln>
                <a:solidFill>
                  <a:schemeClr val="tx1"/>
                </a:solidFill>
                <a:effectLst/>
                <a:uLnTx/>
                <a:uFillTx/>
                <a:latin typeface="+mj-lt"/>
                <a:ea typeface="+mj-ea"/>
                <a:cs typeface="+mj-cs"/>
              </a:rPr>
              <a:t>and Facilitation</a:t>
            </a:r>
          </a:p>
        </p:txBody>
      </p:sp>
      <p:cxnSp>
        <p:nvCxnSpPr>
          <p:cNvPr id="7" name="Straight Connector 6">
            <a:extLst>
              <a:ext uri="{FF2B5EF4-FFF2-40B4-BE49-F238E27FC236}">
                <a16:creationId xmlns:a16="http://schemas.microsoft.com/office/drawing/2014/main" id="{A20F5DBC-FE11-87FB-B71D-DB476214537A}"/>
              </a:ext>
              <a:ext uri="{C183D7F6-B498-43B3-948B-1728B52AA6E4}">
                <adec:decorative xmlns:adec="http://schemas.microsoft.com/office/drawing/2017/decorative" val="1"/>
              </a:ext>
            </a:extLst>
          </p:cNvPr>
          <p:cNvCxnSpPr/>
          <p:nvPr/>
        </p:nvCxnSpPr>
        <p:spPr>
          <a:xfrm>
            <a:off x="338328" y="2926080"/>
            <a:ext cx="30967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B2C3B14-3FF8-F4A1-C3BA-864CD761DC95}"/>
              </a:ext>
            </a:extLst>
          </p:cNvPr>
          <p:cNvSpPr txBox="1"/>
          <p:nvPr/>
        </p:nvSpPr>
        <p:spPr>
          <a:xfrm>
            <a:off x="4943475" y="742950"/>
            <a:ext cx="6113546" cy="5232202"/>
          </a:xfrm>
          <a:prstGeom prst="rect">
            <a:avLst/>
          </a:prstGeom>
          <a:noFill/>
        </p:spPr>
        <p:txBody>
          <a:bodyPr wrap="square" lIns="91440" tIns="45720" rIns="91440" bIns="45720" rtlCol="0" anchor="t">
            <a:spAutoFit/>
          </a:bodyPr>
          <a:lstStyle/>
          <a:p>
            <a:pPr marL="457200" indent="-457200">
              <a:spcAft>
                <a:spcPts val="1200"/>
              </a:spcAft>
              <a:buFont typeface="Arial" panose="020B0604020202020204" pitchFamily="34" charset="0"/>
              <a:buChar char="•"/>
            </a:pPr>
            <a:r>
              <a:rPr lang="en-US" sz="2800" dirty="0"/>
              <a:t>One-page flyer distributed to local partners and at conferences, with a link to our application.</a:t>
            </a:r>
          </a:p>
          <a:p>
            <a:pPr marL="457200" indent="-457200">
              <a:spcAft>
                <a:spcPts val="1200"/>
              </a:spcAft>
              <a:buFont typeface="Arial" panose="020B0604020202020204" pitchFamily="34" charset="0"/>
              <a:buChar char="•"/>
            </a:pPr>
            <a:r>
              <a:rPr lang="en-US" sz="2800" dirty="0"/>
              <a:t>Looking for individuals passionate about helping students with special needs and a commitment to dispute resolution.</a:t>
            </a:r>
          </a:p>
          <a:p>
            <a:pPr marL="457200" indent="-457200">
              <a:spcAft>
                <a:spcPts val="1200"/>
              </a:spcAft>
              <a:buFont typeface="Arial" panose="020B0604020202020204" pitchFamily="34" charset="0"/>
              <a:buChar char="•"/>
            </a:pPr>
            <a:r>
              <a:rPr lang="en-US" sz="2800" dirty="0"/>
              <a:t>Virtual applicant interviews to ensure understanding of high level of skills and dedication needed.</a:t>
            </a:r>
          </a:p>
          <a:p>
            <a:pPr marL="457200" indent="-457200">
              <a:buFont typeface="Arial" panose="020B0604020202020204" pitchFamily="34" charset="0"/>
              <a:buChar char="•"/>
            </a:pPr>
            <a:endParaRPr lang="en-US" sz="2400" dirty="0"/>
          </a:p>
        </p:txBody>
      </p:sp>
      <p:pic>
        <p:nvPicPr>
          <p:cNvPr id="10" name="Picture 9" descr="A person holding a help wanted sign">
            <a:extLst>
              <a:ext uri="{FF2B5EF4-FFF2-40B4-BE49-F238E27FC236}">
                <a16:creationId xmlns:a16="http://schemas.microsoft.com/office/drawing/2014/main" id="{7985ED4B-5EA5-EC68-F65B-3864D1DD05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4439" y="3291840"/>
            <a:ext cx="3699813" cy="2480207"/>
          </a:xfrm>
          <a:prstGeom prst="rect">
            <a:avLst/>
          </a:prstGeom>
        </p:spPr>
      </p:pic>
      <p:pic>
        <p:nvPicPr>
          <p:cNvPr id="4" name="Picture 3" descr="CADRE Symposium Logo. Mapping the Future; Rediscovering our Purpose Together. Portland Oregon. October 21-23, 2025.">
            <a:extLst>
              <a:ext uri="{FF2B5EF4-FFF2-40B4-BE49-F238E27FC236}">
                <a16:creationId xmlns:a16="http://schemas.microsoft.com/office/drawing/2014/main" id="{63F89C5C-E983-CF53-0192-FBB1018766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EMS logo">
            <a:extLst>
              <a:ext uri="{FF2B5EF4-FFF2-40B4-BE49-F238E27FC236}">
                <a16:creationId xmlns:a16="http://schemas.microsoft.com/office/drawing/2014/main" id="{AC6BDC7F-C85C-E8E0-DF2C-EE2B8088EB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5" name="TextBox 4">
            <a:extLst>
              <a:ext uri="{FF2B5EF4-FFF2-40B4-BE49-F238E27FC236}">
                <a16:creationId xmlns:a16="http://schemas.microsoft.com/office/drawing/2014/main" id="{852FF25F-6719-7F3D-6E92-1E33F26F9660}"/>
              </a:ext>
            </a:extLst>
          </p:cNvPr>
          <p:cNvSpPr txBox="1"/>
          <p:nvPr/>
        </p:nvSpPr>
        <p:spPr>
          <a:xfrm>
            <a:off x="4382417" y="5782237"/>
            <a:ext cx="6136848" cy="707886"/>
          </a:xfrm>
          <a:prstGeom prst="rect">
            <a:avLst/>
          </a:prstGeom>
          <a:noFill/>
        </p:spPr>
        <p:txBody>
          <a:bodyPr wrap="square">
            <a:spAutoFit/>
          </a:bodyPr>
          <a:lstStyle/>
          <a:p>
            <a:r>
              <a:rPr lang="en-US" sz="4000" b="1" dirty="0">
                <a:solidFill>
                  <a:srgbClr val="981D97"/>
                </a:solidFill>
              </a:rPr>
              <a:t>It’s all about building trust</a:t>
            </a:r>
            <a:endParaRPr lang="en-US" sz="4000" dirty="0">
              <a:solidFill>
                <a:srgbClr val="981D97"/>
              </a:solidFill>
            </a:endParaRPr>
          </a:p>
        </p:txBody>
      </p:sp>
    </p:spTree>
    <p:extLst>
      <p:ext uri="{BB962C8B-B14F-4D97-AF65-F5344CB8AC3E}">
        <p14:creationId xmlns:p14="http://schemas.microsoft.com/office/powerpoint/2010/main" val="331659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5EB12A5-B409-A574-AB51-E80AB5DB9533}"/>
              </a:ext>
            </a:extLst>
          </p:cNvPr>
          <p:cNvSpPr>
            <a:spLocks noGrp="1"/>
          </p:cNvSpPr>
          <p:nvPr>
            <p:ph type="pic" idx="1"/>
          </p:nvPr>
        </p:nvSpPr>
        <p:spPr>
          <a:xfrm>
            <a:off x="4789934" y="623927"/>
            <a:ext cx="6172200" cy="5610145"/>
          </a:xfrm>
        </p:spPr>
        <p:txBody>
          <a:bodyPr>
            <a:normAutofit/>
          </a:bodyPr>
          <a:lstStyle/>
          <a:p>
            <a:pPr marL="457200" indent="-457200">
              <a:spcBef>
                <a:spcPts val="0"/>
              </a:spcBef>
              <a:spcAft>
                <a:spcPts val="1200"/>
              </a:spcAft>
              <a:buFont typeface="Arial" panose="020B0604020202020204" pitchFamily="34" charset="0"/>
              <a:buChar char="•"/>
            </a:pPr>
            <a:r>
              <a:rPr lang="en-US" sz="2800"/>
              <a:t>Approximately half of our mediators are attorneys.  </a:t>
            </a:r>
          </a:p>
          <a:p>
            <a:pPr marL="457200" indent="-457200">
              <a:spcBef>
                <a:spcPts val="0"/>
              </a:spcBef>
              <a:spcAft>
                <a:spcPts val="1200"/>
              </a:spcAft>
              <a:buFont typeface="Arial" panose="020B0604020202020204" pitchFamily="34" charset="0"/>
              <a:buChar char="•"/>
            </a:pPr>
            <a:r>
              <a:rPr lang="en-US" sz="2800"/>
              <a:t>The great majority of our facilitators are not attorneys.</a:t>
            </a:r>
          </a:p>
          <a:p>
            <a:pPr marL="457200" indent="-457200">
              <a:spcBef>
                <a:spcPts val="0"/>
              </a:spcBef>
              <a:spcAft>
                <a:spcPts val="1200"/>
              </a:spcAft>
              <a:buFont typeface="Arial" panose="020B0604020202020204" pitchFamily="34" charset="0"/>
              <a:buChar char="•"/>
            </a:pPr>
            <a:r>
              <a:rPr lang="en-US" sz="2800"/>
              <a:t>Most of our mediators and facilitators serve as volunteers for a statewide network of non-profit community dispute resolution centers. We rely on these local partners to:</a:t>
            </a:r>
          </a:p>
          <a:p>
            <a:pPr marL="914400" lvl="1" indent="-231775">
              <a:buFont typeface="Courier New" panose="02070309020205020404" pitchFamily="49" charset="0"/>
              <a:buChar char="o"/>
            </a:pPr>
            <a:r>
              <a:rPr lang="en-US" sz="2600"/>
              <a:t>provide basic mediation training.</a:t>
            </a:r>
          </a:p>
          <a:p>
            <a:pPr marL="914400" lvl="1" indent="-231775">
              <a:buFont typeface="Courier New" panose="02070309020205020404" pitchFamily="49" charset="0"/>
              <a:buChar char="o"/>
            </a:pPr>
            <a:r>
              <a:rPr lang="en-US" sz="2600"/>
              <a:t>provide mediation experience. </a:t>
            </a:r>
          </a:p>
          <a:p>
            <a:pPr marL="914400" lvl="1" indent="-231775">
              <a:buFont typeface="Courier New" panose="02070309020205020404" pitchFamily="49" charset="0"/>
              <a:buChar char="o"/>
            </a:pPr>
            <a:r>
              <a:rPr lang="en-US" sz="2600"/>
              <a:t>refer us their best mediators!</a:t>
            </a:r>
          </a:p>
          <a:p>
            <a:pPr marL="457200" indent="-457200">
              <a:buFont typeface="Wingdings" panose="05000000000000000000" pitchFamily="2" charset="2"/>
              <a:buChar char="Ø"/>
            </a:pPr>
            <a:endParaRPr lang="en-US"/>
          </a:p>
          <a:p>
            <a:endParaRPr lang="en-US"/>
          </a:p>
        </p:txBody>
      </p:sp>
      <p:sp>
        <p:nvSpPr>
          <p:cNvPr id="2" name="Title 1">
            <a:extLst>
              <a:ext uri="{FF2B5EF4-FFF2-40B4-BE49-F238E27FC236}">
                <a16:creationId xmlns:a16="http://schemas.microsoft.com/office/drawing/2014/main" id="{A03073EC-D12A-6E50-AB67-C714ECA92D1F}"/>
              </a:ext>
            </a:extLst>
          </p:cNvPr>
          <p:cNvSpPr>
            <a:spLocks/>
          </p:cNvSpPr>
          <p:nvPr/>
        </p:nvSpPr>
        <p:spPr>
          <a:xfrm>
            <a:off x="216810" y="1349650"/>
            <a:ext cx="3817219" cy="1579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Quality Mediation </a:t>
            </a:r>
            <a:br>
              <a:rPr kumimoji="0" lang="en-US" sz="4000" b="1" i="0" u="none" strike="noStrike" kern="1200" cap="none" spc="0" normalizeH="0" baseline="0" noProof="0" dirty="0">
                <a:ln>
                  <a:noFill/>
                </a:ln>
                <a:solidFill>
                  <a:schemeClr val="tx1"/>
                </a:solidFill>
                <a:effectLst/>
                <a:uLnTx/>
                <a:uFillTx/>
                <a:latin typeface="+mj-lt"/>
                <a:ea typeface="+mj-ea"/>
                <a:cs typeface="+mj-cs"/>
              </a:rPr>
            </a:br>
            <a:r>
              <a:rPr kumimoji="0" lang="en-US" sz="4000" b="1" i="0" u="none" strike="noStrike" kern="1200" cap="none" spc="0" normalizeH="0" baseline="0" noProof="0" dirty="0">
                <a:ln>
                  <a:noFill/>
                </a:ln>
                <a:solidFill>
                  <a:schemeClr val="tx1"/>
                </a:solidFill>
                <a:effectLst/>
                <a:uLnTx/>
                <a:uFillTx/>
                <a:latin typeface="+mj-lt"/>
                <a:ea typeface="+mj-ea"/>
                <a:cs typeface="+mj-cs"/>
              </a:rPr>
              <a:t>and Facilitation</a:t>
            </a:r>
          </a:p>
        </p:txBody>
      </p:sp>
      <p:cxnSp>
        <p:nvCxnSpPr>
          <p:cNvPr id="7" name="Straight Connector 6">
            <a:extLst>
              <a:ext uri="{FF2B5EF4-FFF2-40B4-BE49-F238E27FC236}">
                <a16:creationId xmlns:a16="http://schemas.microsoft.com/office/drawing/2014/main" id="{7523DE4D-B3BF-A552-22C8-9E8E5633D46E}"/>
              </a:ext>
              <a:ext uri="{C183D7F6-B498-43B3-948B-1728B52AA6E4}">
                <adec:decorative xmlns:adec="http://schemas.microsoft.com/office/drawing/2017/decorative" val="1"/>
              </a:ext>
            </a:extLst>
          </p:cNvPr>
          <p:cNvCxnSpPr/>
          <p:nvPr/>
        </p:nvCxnSpPr>
        <p:spPr>
          <a:xfrm>
            <a:off x="338328" y="2926080"/>
            <a:ext cx="30967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Picture Placeholder 2">
            <a:extLst>
              <a:ext uri="{FF2B5EF4-FFF2-40B4-BE49-F238E27FC236}">
                <a16:creationId xmlns:a16="http://schemas.microsoft.com/office/drawing/2014/main" id="{2FDC479E-D8B0-E847-18A8-6EDB9C51518F}"/>
              </a:ext>
            </a:extLst>
          </p:cNvPr>
          <p:cNvSpPr txBox="1">
            <a:spLocks noGrp="1"/>
          </p:cNvSpPr>
          <p:nvPr>
            <p:ph type="title" idx="4294967295"/>
          </p:nvPr>
        </p:nvSpPr>
        <p:spPr>
          <a:xfrm>
            <a:off x="-27709" y="3059599"/>
            <a:ext cx="3474720" cy="3718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Recruitment </a:t>
            </a:r>
            <a:r>
              <a:rPr kumimoji="0" lang="en-US" sz="2800" b="0" i="0" u="none" strike="noStrike" kern="1200" cap="none" spc="0" normalizeH="0" baseline="0" noProof="0" dirty="0">
                <a:ln>
                  <a:noFill/>
                </a:ln>
                <a:solidFill>
                  <a:srgbClr val="98DBCE"/>
                </a:solidFill>
                <a:effectLst/>
                <a:uLnTx/>
                <a:uFillTx/>
                <a:latin typeface="+mn-lt"/>
                <a:ea typeface="+mn-ea"/>
                <a:cs typeface="+mn-cs"/>
              </a:rPr>
              <a:t>2</a:t>
            </a:r>
          </a:p>
        </p:txBody>
      </p:sp>
      <p:pic>
        <p:nvPicPr>
          <p:cNvPr id="9" name="Picture 8">
            <a:extLst>
              <a:ext uri="{FF2B5EF4-FFF2-40B4-BE49-F238E27FC236}">
                <a16:creationId xmlns:a16="http://schemas.microsoft.com/office/drawing/2014/main" id="{12397370-A762-F854-78E5-9EBFAD65A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78748" y="3731344"/>
            <a:ext cx="3763639" cy="2527408"/>
          </a:xfrm>
          <a:prstGeom prst="rect">
            <a:avLst/>
          </a:prstGeom>
        </p:spPr>
      </p:pic>
      <p:pic>
        <p:nvPicPr>
          <p:cNvPr id="8" name="Picture 7" descr="CADRE Symposium Logo. Mapping the Future; Rediscovering our Purpose Together. Portland Oregon. October 21-23, 2025.">
            <a:extLst>
              <a:ext uri="{FF2B5EF4-FFF2-40B4-BE49-F238E27FC236}">
                <a16:creationId xmlns:a16="http://schemas.microsoft.com/office/drawing/2014/main" id="{CE3FD7E9-7AA5-80DE-FBD9-E7E22E119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EMS logo">
            <a:extLst>
              <a:ext uri="{FF2B5EF4-FFF2-40B4-BE49-F238E27FC236}">
                <a16:creationId xmlns:a16="http://schemas.microsoft.com/office/drawing/2014/main" id="{7A53D1CF-8245-2FCF-8571-405E63999D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343899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28F3C-363D-4775-0BBC-E11945334300}"/>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008321D-03F1-2A88-99D4-67A08A2C08B7}"/>
              </a:ext>
            </a:extLst>
          </p:cNvPr>
          <p:cNvSpPr>
            <a:spLocks noGrp="1"/>
          </p:cNvSpPr>
          <p:nvPr>
            <p:ph type="title" idx="4294967295"/>
          </p:nvPr>
        </p:nvSpPr>
        <p:spPr>
          <a:xfrm>
            <a:off x="195263" y="2405063"/>
            <a:ext cx="3581400" cy="9191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Training</a:t>
            </a:r>
          </a:p>
        </p:txBody>
      </p:sp>
      <p:sp>
        <p:nvSpPr>
          <p:cNvPr id="2" name="Title 1">
            <a:extLst>
              <a:ext uri="{FF2B5EF4-FFF2-40B4-BE49-F238E27FC236}">
                <a16:creationId xmlns:a16="http://schemas.microsoft.com/office/drawing/2014/main" id="{0B89B3A0-5B72-D5D0-5386-34E05F5FAFC3}"/>
              </a:ext>
            </a:extLst>
          </p:cNvPr>
          <p:cNvSpPr>
            <a:spLocks/>
          </p:cNvSpPr>
          <p:nvPr/>
        </p:nvSpPr>
        <p:spPr>
          <a:xfrm>
            <a:off x="274320" y="1188720"/>
            <a:ext cx="3932237" cy="12401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Quality Mediation and Facilitation</a:t>
            </a:r>
          </a:p>
        </p:txBody>
      </p:sp>
      <p:cxnSp>
        <p:nvCxnSpPr>
          <p:cNvPr id="7" name="Straight Connector 6">
            <a:extLst>
              <a:ext uri="{FF2B5EF4-FFF2-40B4-BE49-F238E27FC236}">
                <a16:creationId xmlns:a16="http://schemas.microsoft.com/office/drawing/2014/main" id="{0C1C7E09-E752-522C-6F98-CDBD9E3F96E0}"/>
              </a:ext>
              <a:ext uri="{C183D7F6-B498-43B3-948B-1728B52AA6E4}">
                <adec:decorative xmlns:adec="http://schemas.microsoft.com/office/drawing/2017/decorative" val="1"/>
              </a:ext>
            </a:extLst>
          </p:cNvPr>
          <p:cNvCxnSpPr/>
          <p:nvPr/>
        </p:nvCxnSpPr>
        <p:spPr>
          <a:xfrm>
            <a:off x="338328" y="2926080"/>
            <a:ext cx="30967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E96FB61-E16A-FFA8-DD87-E0E36966A41F}"/>
              </a:ext>
            </a:extLst>
          </p:cNvPr>
          <p:cNvSpPr txBox="1"/>
          <p:nvPr/>
        </p:nvSpPr>
        <p:spPr>
          <a:xfrm>
            <a:off x="4822971" y="996957"/>
            <a:ext cx="6320131" cy="4616648"/>
          </a:xfrm>
          <a:prstGeom prst="rect">
            <a:avLst/>
          </a:prstGeom>
          <a:noFill/>
        </p:spPr>
        <p:txBody>
          <a:bodyPr wrap="square" lIns="91440" tIns="45720" rIns="91440" bIns="45720" rtlCol="0" anchor="t">
            <a:spAutoFit/>
          </a:bodyPr>
          <a:lstStyle/>
          <a:p>
            <a:r>
              <a:rPr lang="en-US" sz="2800" dirty="0"/>
              <a:t>We have developed a multiple part training program for new mediators and facilitators consisting of:</a:t>
            </a:r>
          </a:p>
          <a:p>
            <a:endParaRPr lang="en-US" dirty="0"/>
          </a:p>
          <a:p>
            <a:pPr marL="742950" lvl="1" indent="-285750">
              <a:buFont typeface="Arial" panose="020B0604020202020204" pitchFamily="34" charset="0"/>
              <a:buChar char="•"/>
            </a:pPr>
            <a:r>
              <a:rPr lang="en-US" sz="2400" dirty="0"/>
              <a:t>Sixteen recorded modules</a:t>
            </a:r>
          </a:p>
          <a:p>
            <a:pPr marL="742950" lvl="1" indent="-285750">
              <a:buFont typeface="Arial" panose="020B0604020202020204" pitchFamily="34" charset="0"/>
              <a:buChar char="•"/>
            </a:pPr>
            <a:r>
              <a:rPr lang="en-US" sz="2400" dirty="0"/>
              <a:t>Two-days in person skills training</a:t>
            </a:r>
          </a:p>
          <a:p>
            <a:pPr marL="742950" lvl="1" indent="-285750">
              <a:buFont typeface="Arial" panose="020B0604020202020204" pitchFamily="34" charset="0"/>
              <a:buChar char="•"/>
            </a:pPr>
            <a:r>
              <a:rPr lang="en-US" sz="2400" dirty="0"/>
              <a:t>A manual with a comprehensive set of one-page bullet point strategies and potential questions.</a:t>
            </a:r>
          </a:p>
          <a:p>
            <a:pPr marL="742950" lvl="1" indent="-285750">
              <a:buFont typeface="Arial" panose="020B0604020202020204" pitchFamily="34" charset="0"/>
              <a:buChar char="•"/>
            </a:pPr>
            <a:r>
              <a:rPr lang="en-US" sz="2400" dirty="0"/>
              <a:t>Observing live mediations and facilitations.</a:t>
            </a:r>
          </a:p>
          <a:p>
            <a:pPr marL="742950" lvl="1" indent="-285750">
              <a:buFont typeface="Arial" panose="020B0604020202020204" pitchFamily="34" charset="0"/>
              <a:buChar char="•"/>
            </a:pPr>
            <a:r>
              <a:rPr lang="en-US" sz="2400" dirty="0"/>
              <a:t>A two-hour mediation roleplay</a:t>
            </a:r>
          </a:p>
          <a:p>
            <a:pPr marL="742950" lvl="1" indent="-285750">
              <a:buFont typeface="Arial" panose="020B0604020202020204" pitchFamily="34" charset="0"/>
              <a:buChar char="•"/>
            </a:pPr>
            <a:endParaRPr lang="en-US" sz="2400" dirty="0"/>
          </a:p>
        </p:txBody>
      </p:sp>
      <p:sp>
        <p:nvSpPr>
          <p:cNvPr id="10" name="TextBox 9">
            <a:extLst>
              <a:ext uri="{FF2B5EF4-FFF2-40B4-BE49-F238E27FC236}">
                <a16:creationId xmlns:a16="http://schemas.microsoft.com/office/drawing/2014/main" id="{D93D57AF-CB44-0557-5E0B-1B572E637CE9}"/>
              </a:ext>
            </a:extLst>
          </p:cNvPr>
          <p:cNvSpPr txBox="1"/>
          <p:nvPr/>
        </p:nvSpPr>
        <p:spPr>
          <a:xfrm>
            <a:off x="4230788" y="5537685"/>
            <a:ext cx="3820025" cy="1264642"/>
          </a:xfrm>
          <a:prstGeom prst="rect">
            <a:avLst/>
          </a:prstGeom>
          <a:noFill/>
        </p:spPr>
        <p:txBody>
          <a:bodyPr wrap="square">
            <a:spAutoFit/>
          </a:bodyPr>
          <a:lstStyle/>
          <a:p>
            <a:pPr marR="11430">
              <a:lnSpc>
                <a:spcPct val="107000"/>
              </a:lnSpc>
              <a:spcAft>
                <a:spcPts val="800"/>
              </a:spcAft>
            </a:pPr>
            <a:r>
              <a:rPr lang="en-US" b="1" dirty="0"/>
              <a:t>Objective:</a:t>
            </a:r>
            <a:r>
              <a:rPr lang="en-US" dirty="0"/>
              <a:t> Raise mediator and facilitator skill and knowledge levels to meet the increased referrals of complex cases.</a:t>
            </a:r>
            <a:endParaRPr lang="en-US" sz="1800" dirty="0">
              <a:solidFill>
                <a:srgbClr val="000000"/>
              </a:solidFill>
              <a:effectLst/>
              <a:latin typeface="Calibri" panose="020F0502020204030204" pitchFamily="34" charset="0"/>
              <a:ea typeface="Calibri" panose="020F0502020204030204" pitchFamily="34" charset="0"/>
            </a:endParaRPr>
          </a:p>
        </p:txBody>
      </p:sp>
      <p:pic>
        <p:nvPicPr>
          <p:cNvPr id="9" name="Picture 8" descr="CADRE Symposium Logo. Mapping the Future; Rediscovering our Purpose Together. Portland Oregon. October 21-23, 2025.">
            <a:extLst>
              <a:ext uri="{FF2B5EF4-FFF2-40B4-BE49-F238E27FC236}">
                <a16:creationId xmlns:a16="http://schemas.microsoft.com/office/drawing/2014/main" id="{823D9C16-5DD4-1139-7A61-38BF1E3242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EMS logo">
            <a:extLst>
              <a:ext uri="{FF2B5EF4-FFF2-40B4-BE49-F238E27FC236}">
                <a16:creationId xmlns:a16="http://schemas.microsoft.com/office/drawing/2014/main" id="{FD88D127-FAD9-8BC2-7226-DCE3A02A5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pic>
        <p:nvPicPr>
          <p:cNvPr id="6" name="Picture 5" descr="A photo of mediator training.">
            <a:extLst>
              <a:ext uri="{FF2B5EF4-FFF2-40B4-BE49-F238E27FC236}">
                <a16:creationId xmlns:a16="http://schemas.microsoft.com/office/drawing/2014/main" id="{1CA5B54A-8D15-FE1D-5106-782C6974EB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5400000">
            <a:off x="496451" y="3134784"/>
            <a:ext cx="2780522" cy="2812410"/>
          </a:xfrm>
          <a:prstGeom prst="rect">
            <a:avLst/>
          </a:prstGeom>
        </p:spPr>
      </p:pic>
    </p:spTree>
    <p:extLst>
      <p:ext uri="{BB962C8B-B14F-4D97-AF65-F5344CB8AC3E}">
        <p14:creationId xmlns:p14="http://schemas.microsoft.com/office/powerpoint/2010/main" val="387477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C9F2F-E8C4-1B8F-4A58-D82619BD7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56D799-39D0-231C-26C4-C337DDE9C208}"/>
              </a:ext>
            </a:extLst>
          </p:cNvPr>
          <p:cNvSpPr>
            <a:spLocks/>
          </p:cNvSpPr>
          <p:nvPr/>
        </p:nvSpPr>
        <p:spPr>
          <a:xfrm>
            <a:off x="274320" y="1188720"/>
            <a:ext cx="3932237" cy="13255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Quality Mediation</a:t>
            </a:r>
            <a:br>
              <a:rPr kumimoji="0" lang="en-US" sz="4000" b="1" i="0" u="none" strike="noStrike" kern="1200" cap="none" spc="0" normalizeH="0" baseline="0" noProof="0">
                <a:ln>
                  <a:noFill/>
                </a:ln>
                <a:solidFill>
                  <a:schemeClr val="tx1"/>
                </a:solidFill>
                <a:effectLst/>
                <a:uLnTx/>
                <a:uFillTx/>
                <a:latin typeface="+mj-lt"/>
                <a:ea typeface="+mj-ea"/>
                <a:cs typeface="+mj-cs"/>
              </a:rPr>
            </a:br>
            <a:r>
              <a:rPr kumimoji="0" lang="en-US" sz="4000" b="1" i="0" u="none" strike="noStrike" kern="1200" cap="none" spc="0" normalizeH="0" baseline="0" noProof="0">
                <a:ln>
                  <a:noFill/>
                </a:ln>
                <a:solidFill>
                  <a:schemeClr val="tx1"/>
                </a:solidFill>
                <a:effectLst/>
                <a:uLnTx/>
                <a:uFillTx/>
                <a:latin typeface="+mj-lt"/>
                <a:ea typeface="+mj-ea"/>
                <a:cs typeface="+mj-cs"/>
              </a:rPr>
              <a:t>and Facilitation</a:t>
            </a:r>
          </a:p>
        </p:txBody>
      </p:sp>
      <p:cxnSp>
        <p:nvCxnSpPr>
          <p:cNvPr id="7" name="Straight Connector 6">
            <a:extLst>
              <a:ext uri="{FF2B5EF4-FFF2-40B4-BE49-F238E27FC236}">
                <a16:creationId xmlns:a16="http://schemas.microsoft.com/office/drawing/2014/main" id="{D295A2EC-1D76-A7BB-74D5-37AFDFF6A1E1}"/>
              </a:ext>
              <a:ext uri="{C183D7F6-B498-43B3-948B-1728B52AA6E4}">
                <adec:decorative xmlns:adec="http://schemas.microsoft.com/office/drawing/2017/decorative" val="1"/>
              </a:ext>
            </a:extLst>
          </p:cNvPr>
          <p:cNvCxnSpPr/>
          <p:nvPr/>
        </p:nvCxnSpPr>
        <p:spPr>
          <a:xfrm>
            <a:off x="338328" y="2926080"/>
            <a:ext cx="30967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EAD3A6D-5677-ECC3-BA5D-877CDEBA2858}"/>
              </a:ext>
            </a:extLst>
          </p:cNvPr>
          <p:cNvSpPr txBox="1"/>
          <p:nvPr/>
        </p:nvSpPr>
        <p:spPr>
          <a:xfrm>
            <a:off x="4757195" y="781291"/>
            <a:ext cx="6458101" cy="4431983"/>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2800" dirty="0"/>
              <a:t>We have created sixteen interactive training modules using "Articulate" software.        </a:t>
            </a:r>
            <a:endParaRPr lang="en-US" sz="2800" dirty="0">
              <a:ea typeface="Calibri"/>
              <a:cs typeface="Calibri"/>
            </a:endParaRPr>
          </a:p>
          <a:p>
            <a:pPr marL="285750" indent="-285750">
              <a:spcAft>
                <a:spcPts val="1200"/>
              </a:spcAft>
              <a:buFont typeface="Arial" panose="020B0604020202020204" pitchFamily="34" charset="0"/>
              <a:buChar char="•"/>
            </a:pPr>
            <a:r>
              <a:rPr lang="en-US" sz="2800" dirty="0"/>
              <a:t>Each is approximately 30 minutes in length.</a:t>
            </a:r>
            <a:endParaRPr lang="en-US" sz="2800" dirty="0">
              <a:ea typeface="Calibri"/>
              <a:cs typeface="Calibri"/>
            </a:endParaRPr>
          </a:p>
          <a:p>
            <a:pPr marL="285750" indent="-285750">
              <a:spcAft>
                <a:spcPts val="1200"/>
              </a:spcAft>
              <a:buFont typeface="Arial" panose="020B0604020202020204" pitchFamily="34" charset="0"/>
              <a:buChar char="•"/>
            </a:pPr>
            <a:r>
              <a:rPr lang="en-US" sz="2800" dirty="0"/>
              <a:t>There is a quiz after each section.  </a:t>
            </a:r>
            <a:endParaRPr lang="en-US" sz="2800" dirty="0">
              <a:ea typeface="Calibri"/>
              <a:cs typeface="Calibri"/>
            </a:endParaRPr>
          </a:p>
          <a:p>
            <a:pPr marL="285750" indent="-285750">
              <a:spcAft>
                <a:spcPts val="1200"/>
              </a:spcAft>
              <a:buFont typeface="Arial" panose="020B0604020202020204" pitchFamily="34" charset="0"/>
              <a:buChar char="•"/>
            </a:pPr>
            <a:r>
              <a:rPr lang="en-US" sz="2800" dirty="0"/>
              <a:t>Approximately half are substantive and half are skill based.</a:t>
            </a:r>
            <a:endParaRPr lang="en-US" sz="2800" dirty="0">
              <a:ea typeface="Calibri"/>
              <a:cs typeface="Calibri"/>
            </a:endParaRPr>
          </a:p>
          <a:p>
            <a:pPr marL="285750" indent="-285750">
              <a:buFont typeface="Arial" panose="020B0604020202020204" pitchFamily="34" charset="0"/>
              <a:buChar char="•"/>
            </a:pPr>
            <a:endParaRPr lang="en-US" dirty="0"/>
          </a:p>
        </p:txBody>
      </p:sp>
      <p:sp>
        <p:nvSpPr>
          <p:cNvPr id="3" name="Picture Placeholder 2">
            <a:extLst>
              <a:ext uri="{FF2B5EF4-FFF2-40B4-BE49-F238E27FC236}">
                <a16:creationId xmlns:a16="http://schemas.microsoft.com/office/drawing/2014/main" id="{FEDCB899-C5FE-1A3B-1ED5-5921FF3C4E6A}"/>
              </a:ext>
            </a:extLst>
          </p:cNvPr>
          <p:cNvSpPr txBox="1">
            <a:spLocks noGrp="1"/>
          </p:cNvSpPr>
          <p:nvPr>
            <p:ph type="title" idx="4294967295"/>
          </p:nvPr>
        </p:nvSpPr>
        <p:spPr>
          <a:xfrm>
            <a:off x="17222" y="2338074"/>
            <a:ext cx="4114248" cy="669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Asynchronous Learning</a:t>
            </a:r>
          </a:p>
        </p:txBody>
      </p:sp>
      <p:pic>
        <p:nvPicPr>
          <p:cNvPr id="4" name="Picture 3" descr="A photo of the types of classes mediators and facilitators complete.">
            <a:extLst>
              <a:ext uri="{FF2B5EF4-FFF2-40B4-BE49-F238E27FC236}">
                <a16:creationId xmlns:a16="http://schemas.microsoft.com/office/drawing/2014/main" id="{A6CC70E1-A989-6907-E2F0-B2AFDD9A5E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8601" y="3291840"/>
            <a:ext cx="3798967" cy="2468880"/>
          </a:xfrm>
          <a:prstGeom prst="rect">
            <a:avLst/>
          </a:prstGeom>
          <a:ln>
            <a:noFill/>
          </a:ln>
          <a:effectLst>
            <a:outerShdw blurRad="292100" dist="139700" dir="2700000" algn="tl" rotWithShape="0">
              <a:srgbClr val="333333">
                <a:alpha val="65000"/>
              </a:srgbClr>
            </a:outerShdw>
          </a:effectLst>
        </p:spPr>
      </p:pic>
      <p:pic>
        <p:nvPicPr>
          <p:cNvPr id="8" name="Picture 7" descr="CADRE Symposium Logo. Mapping the Future; Rediscovering our Purpose Together. Portland Oregon. October 21-23, 2025.">
            <a:extLst>
              <a:ext uri="{FF2B5EF4-FFF2-40B4-BE49-F238E27FC236}">
                <a16:creationId xmlns:a16="http://schemas.microsoft.com/office/drawing/2014/main" id="{9FCE78EC-778F-A55C-5ED8-B9DBF03272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EMS logo">
            <a:extLst>
              <a:ext uri="{FF2B5EF4-FFF2-40B4-BE49-F238E27FC236}">
                <a16:creationId xmlns:a16="http://schemas.microsoft.com/office/drawing/2014/main" id="{2A534E5E-17E1-D27D-5A13-E210461F25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317851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248AE-5614-5ECB-5A97-C2EC58124D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36ACDE-EEEE-9D8B-2C0D-86713B96E7CB}"/>
              </a:ext>
            </a:extLst>
          </p:cNvPr>
          <p:cNvSpPr>
            <a:spLocks/>
          </p:cNvSpPr>
          <p:nvPr/>
        </p:nvSpPr>
        <p:spPr>
          <a:xfrm>
            <a:off x="274320" y="1188720"/>
            <a:ext cx="3932237" cy="11065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Quality Mediation</a:t>
            </a:r>
            <a:br>
              <a:rPr kumimoji="0" lang="en-US" sz="4000" b="1" i="0" u="none" strike="noStrike" kern="1200" cap="none" spc="0" normalizeH="0" baseline="0" noProof="0">
                <a:ln>
                  <a:noFill/>
                </a:ln>
                <a:solidFill>
                  <a:schemeClr val="tx1"/>
                </a:solidFill>
                <a:effectLst/>
                <a:uLnTx/>
                <a:uFillTx/>
                <a:latin typeface="+mj-lt"/>
                <a:ea typeface="+mj-ea"/>
                <a:cs typeface="+mj-cs"/>
              </a:rPr>
            </a:br>
            <a:r>
              <a:rPr kumimoji="0" lang="en-US" sz="4000" b="1" i="0" u="none" strike="noStrike" kern="1200" cap="none" spc="0" normalizeH="0" baseline="0" noProof="0">
                <a:ln>
                  <a:noFill/>
                </a:ln>
                <a:solidFill>
                  <a:schemeClr val="tx1"/>
                </a:solidFill>
                <a:effectLst/>
                <a:uLnTx/>
                <a:uFillTx/>
                <a:latin typeface="+mj-lt"/>
                <a:ea typeface="+mj-ea"/>
                <a:cs typeface="+mj-cs"/>
              </a:rPr>
              <a:t>and Facilitation</a:t>
            </a:r>
          </a:p>
        </p:txBody>
      </p:sp>
      <p:cxnSp>
        <p:nvCxnSpPr>
          <p:cNvPr id="7" name="Straight Connector 6">
            <a:extLst>
              <a:ext uri="{FF2B5EF4-FFF2-40B4-BE49-F238E27FC236}">
                <a16:creationId xmlns:a16="http://schemas.microsoft.com/office/drawing/2014/main" id="{6EDF5F24-8C65-2249-F074-AB62EF20DD38}"/>
              </a:ext>
              <a:ext uri="{C183D7F6-B498-43B3-948B-1728B52AA6E4}">
                <adec:decorative xmlns:adec="http://schemas.microsoft.com/office/drawing/2017/decorative" val="1"/>
              </a:ext>
            </a:extLst>
          </p:cNvPr>
          <p:cNvCxnSpPr/>
          <p:nvPr/>
        </p:nvCxnSpPr>
        <p:spPr>
          <a:xfrm>
            <a:off x="338328" y="2926080"/>
            <a:ext cx="30967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AEBD74-9606-A967-37A8-ED3B2B31C7E3}"/>
              </a:ext>
            </a:extLst>
          </p:cNvPr>
          <p:cNvSpPr txBox="1"/>
          <p:nvPr/>
        </p:nvSpPr>
        <p:spPr>
          <a:xfrm>
            <a:off x="4463925" y="419725"/>
            <a:ext cx="6709636" cy="6647974"/>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2600" dirty="0"/>
              <a:t>Our in-person training is focused on real case fact exercises, analyzing scenarios and conducting roleplays.</a:t>
            </a:r>
          </a:p>
          <a:p>
            <a:pPr marL="285750" indent="-285750">
              <a:spcAft>
                <a:spcPts val="1200"/>
              </a:spcAft>
              <a:buFont typeface="Arial" panose="020B0604020202020204" pitchFamily="34" charset="0"/>
              <a:buChar char="•"/>
            </a:pPr>
            <a:r>
              <a:rPr lang="en-US" sz="2600" dirty="0"/>
              <a:t>We provide it once or twice a year as needed.</a:t>
            </a:r>
          </a:p>
          <a:p>
            <a:pPr marL="285750" indent="-285750">
              <a:spcAft>
                <a:spcPts val="1200"/>
              </a:spcAft>
              <a:buFont typeface="Arial" panose="020B0604020202020204" pitchFamily="34" charset="0"/>
              <a:buChar char="•"/>
            </a:pPr>
            <a:r>
              <a:rPr lang="en-US" sz="2600" dirty="0"/>
              <a:t>The three main things we teach are: </a:t>
            </a:r>
          </a:p>
          <a:p>
            <a:pPr marL="914400" indent="-514350">
              <a:spcAft>
                <a:spcPts val="1200"/>
              </a:spcAft>
              <a:buFont typeface="+mj-lt"/>
              <a:buAutoNum type="arabicParenR"/>
            </a:pPr>
            <a:r>
              <a:rPr lang="en-US" sz="2600" dirty="0"/>
              <a:t>How to focus the conversation on the student.</a:t>
            </a:r>
          </a:p>
          <a:p>
            <a:pPr marL="914400" indent="-514350">
              <a:spcAft>
                <a:spcPts val="1200"/>
              </a:spcAft>
              <a:buFont typeface="+mj-lt"/>
              <a:buAutoNum type="arabicParenR"/>
            </a:pPr>
            <a:r>
              <a:rPr lang="en-US" sz="2600" dirty="0"/>
              <a:t>How to “thread the needle” to avoid perceptions of bias (the hardest part!). </a:t>
            </a:r>
          </a:p>
          <a:p>
            <a:pPr marL="914400" indent="-514350">
              <a:spcAft>
                <a:spcPts val="1200"/>
              </a:spcAft>
              <a:buFont typeface="+mj-lt"/>
              <a:buAutoNum type="arabicParenR"/>
            </a:pPr>
            <a:r>
              <a:rPr lang="en-US" sz="2600" dirty="0"/>
              <a:t>To ask lots and lots of questions.</a:t>
            </a:r>
          </a:p>
          <a:p>
            <a:pPr marL="285750" indent="-285750">
              <a:spcAft>
                <a:spcPts val="1200"/>
              </a:spcAft>
              <a:buFont typeface="Arial" panose="020B0604020202020204" pitchFamily="34" charset="0"/>
              <a:buChar char="•"/>
            </a:pPr>
            <a:r>
              <a:rPr lang="en-US" sz="2600" dirty="0"/>
              <a:t>We also tell them to be patient with themselves-- succeeding takes lots of practice and patience!</a:t>
            </a:r>
          </a:p>
          <a:p>
            <a:pPr marL="285750" indent="-285750">
              <a:buFont typeface="Arial" panose="020B0604020202020204" pitchFamily="34" charset="0"/>
              <a:buChar char="•"/>
            </a:pPr>
            <a:endParaRPr lang="en-US" dirty="0"/>
          </a:p>
        </p:txBody>
      </p:sp>
      <p:sp>
        <p:nvSpPr>
          <p:cNvPr id="3" name="Picture Placeholder 2">
            <a:extLst>
              <a:ext uri="{FF2B5EF4-FFF2-40B4-BE49-F238E27FC236}">
                <a16:creationId xmlns:a16="http://schemas.microsoft.com/office/drawing/2014/main" id="{636DB3FB-A602-06B3-BB37-A029732B5DE7}"/>
              </a:ext>
            </a:extLst>
          </p:cNvPr>
          <p:cNvSpPr txBox="1">
            <a:spLocks noGrp="1"/>
          </p:cNvSpPr>
          <p:nvPr>
            <p:ph type="title" idx="4294967295"/>
          </p:nvPr>
        </p:nvSpPr>
        <p:spPr>
          <a:xfrm>
            <a:off x="228600" y="2350008"/>
            <a:ext cx="3357451" cy="669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In-Person Training</a:t>
            </a:r>
          </a:p>
        </p:txBody>
      </p:sp>
      <p:pic>
        <p:nvPicPr>
          <p:cNvPr id="8" name="Picture 7" descr="CADRE Symposium Logo. Mapping the Future; Rediscovering our Purpose Together. Portland Oregon. October 21-23, 2025.">
            <a:extLst>
              <a:ext uri="{FF2B5EF4-FFF2-40B4-BE49-F238E27FC236}">
                <a16:creationId xmlns:a16="http://schemas.microsoft.com/office/drawing/2014/main" id="{A96666DC-0515-7ED2-FCF2-0587B53B05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EMS logo">
            <a:extLst>
              <a:ext uri="{FF2B5EF4-FFF2-40B4-BE49-F238E27FC236}">
                <a16:creationId xmlns:a16="http://schemas.microsoft.com/office/drawing/2014/main" id="{5585E530-B3EC-6AE2-CDF2-28591426A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pic>
        <p:nvPicPr>
          <p:cNvPr id="6" name="Picture 5" descr="A photo of mediator training.">
            <a:extLst>
              <a:ext uri="{FF2B5EF4-FFF2-40B4-BE49-F238E27FC236}">
                <a16:creationId xmlns:a16="http://schemas.microsoft.com/office/drawing/2014/main" id="{11FE536D-DD06-7782-1CCB-F145F2A02D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5400000">
            <a:off x="821817" y="2827305"/>
            <a:ext cx="2155397" cy="2977851"/>
          </a:xfrm>
          <a:prstGeom prst="rect">
            <a:avLst/>
          </a:prstGeom>
        </p:spPr>
      </p:pic>
    </p:spTree>
    <p:extLst>
      <p:ext uri="{BB962C8B-B14F-4D97-AF65-F5344CB8AC3E}">
        <p14:creationId xmlns:p14="http://schemas.microsoft.com/office/powerpoint/2010/main" val="248390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B8192-08FD-C604-C82F-3A5103674B16}"/>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677E0A8-0CFF-0902-AEC6-FD1350ABAFEB}"/>
              </a:ext>
            </a:extLst>
          </p:cNvPr>
          <p:cNvSpPr>
            <a:spLocks noGrp="1"/>
          </p:cNvSpPr>
          <p:nvPr>
            <p:ph type="pic" idx="1"/>
          </p:nvPr>
        </p:nvSpPr>
        <p:spPr>
          <a:xfrm>
            <a:off x="4872789" y="987425"/>
            <a:ext cx="6543357" cy="4873625"/>
          </a:xfrm>
        </p:spPr>
        <p:txBody>
          <a:bodyPr>
            <a:normAutofit/>
          </a:bodyPr>
          <a:lstStyle/>
          <a:p>
            <a:pPr marL="457200" indent="-457200">
              <a:spcBef>
                <a:spcPts val="0"/>
              </a:spcBef>
              <a:spcAft>
                <a:spcPts val="1200"/>
              </a:spcAft>
              <a:buFont typeface="Arial" panose="020B0604020202020204" pitchFamily="34" charset="0"/>
              <a:buChar char="•"/>
            </a:pPr>
            <a:r>
              <a:rPr lang="en-US" sz="2800" dirty="0"/>
              <a:t>We have created a training manual made up of </a:t>
            </a:r>
            <a:r>
              <a:rPr lang="en-US" sz="2800" b="1" dirty="0"/>
              <a:t>one-to-two-page</a:t>
            </a:r>
            <a:r>
              <a:rPr lang="en-US" sz="2800" dirty="0"/>
              <a:t> bullet points of substantive issue summaries, potential questions and strategies.</a:t>
            </a:r>
          </a:p>
          <a:p>
            <a:pPr marL="457200" indent="-457200">
              <a:spcBef>
                <a:spcPts val="0"/>
              </a:spcBef>
              <a:spcAft>
                <a:spcPts val="1200"/>
              </a:spcAft>
              <a:buFont typeface="Arial" panose="020B0604020202020204" pitchFamily="34" charset="0"/>
              <a:buChar char="•"/>
            </a:pPr>
            <a:r>
              <a:rPr lang="en-US" sz="2800" dirty="0"/>
              <a:t>These short documents are updated regularly and distributed based upon feedback received.</a:t>
            </a:r>
          </a:p>
        </p:txBody>
      </p:sp>
      <p:sp>
        <p:nvSpPr>
          <p:cNvPr id="2" name="Title 1">
            <a:extLst>
              <a:ext uri="{FF2B5EF4-FFF2-40B4-BE49-F238E27FC236}">
                <a16:creationId xmlns:a16="http://schemas.microsoft.com/office/drawing/2014/main" id="{5360A01F-8E0E-8249-E078-D414F22EF0BF}"/>
              </a:ext>
            </a:extLst>
          </p:cNvPr>
          <p:cNvSpPr>
            <a:spLocks/>
          </p:cNvSpPr>
          <p:nvPr/>
        </p:nvSpPr>
        <p:spPr>
          <a:xfrm>
            <a:off x="274320" y="1188720"/>
            <a:ext cx="3932237" cy="12127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Quality Mediation and Facilitation</a:t>
            </a:r>
          </a:p>
        </p:txBody>
      </p:sp>
      <p:sp>
        <p:nvSpPr>
          <p:cNvPr id="4" name="Picture Placeholder 2">
            <a:extLst>
              <a:ext uri="{FF2B5EF4-FFF2-40B4-BE49-F238E27FC236}">
                <a16:creationId xmlns:a16="http://schemas.microsoft.com/office/drawing/2014/main" id="{B098181F-11F2-9DCC-C6B7-EC7E68A06AC3}"/>
              </a:ext>
            </a:extLst>
          </p:cNvPr>
          <p:cNvSpPr txBox="1">
            <a:spLocks noGrp="1"/>
          </p:cNvSpPr>
          <p:nvPr>
            <p:ph type="title" idx="4294967295"/>
          </p:nvPr>
        </p:nvSpPr>
        <p:spPr>
          <a:xfrm>
            <a:off x="228600" y="2350008"/>
            <a:ext cx="3357451" cy="669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Training Materials</a:t>
            </a:r>
          </a:p>
        </p:txBody>
      </p:sp>
      <p:grpSp>
        <p:nvGrpSpPr>
          <p:cNvPr id="14" name="Group 13" descr="A photo of the training manual.">
            <a:extLst>
              <a:ext uri="{FF2B5EF4-FFF2-40B4-BE49-F238E27FC236}">
                <a16:creationId xmlns:a16="http://schemas.microsoft.com/office/drawing/2014/main" id="{B74A36C0-D424-1F14-E336-C7C4DABAF5CA}"/>
              </a:ext>
            </a:extLst>
          </p:cNvPr>
          <p:cNvGrpSpPr/>
          <p:nvPr/>
        </p:nvGrpSpPr>
        <p:grpSpPr>
          <a:xfrm>
            <a:off x="228600" y="3291840"/>
            <a:ext cx="3749040" cy="2395450"/>
            <a:chOff x="-1" y="3460685"/>
            <a:chExt cx="4814001" cy="3397315"/>
          </a:xfrm>
        </p:grpSpPr>
        <p:pic>
          <p:nvPicPr>
            <p:cNvPr id="11" name="Picture 10" descr="A white binder with black text on it&#10;&#10;AI-generated content may be incorrect.">
              <a:extLst>
                <a:ext uri="{FF2B5EF4-FFF2-40B4-BE49-F238E27FC236}">
                  <a16:creationId xmlns:a16="http://schemas.microsoft.com/office/drawing/2014/main" id="{BD68B57C-4F69-81D7-12E8-F8281EF9F9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565651" y="4026336"/>
              <a:ext cx="3397314" cy="2266013"/>
            </a:xfrm>
            <a:prstGeom prst="rect">
              <a:avLst/>
            </a:prstGeom>
          </p:spPr>
        </p:pic>
        <p:pic>
          <p:nvPicPr>
            <p:cNvPr id="13" name="Picture 12" descr="A close-up of a file folder&#10;&#10;AI-generated content may be incorrect.">
              <a:extLst>
                <a:ext uri="{FF2B5EF4-FFF2-40B4-BE49-F238E27FC236}">
                  <a16:creationId xmlns:a16="http://schemas.microsoft.com/office/drawing/2014/main" id="{FA288891-9062-CF4C-6A76-D475187DC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014" y="3460685"/>
              <a:ext cx="2547986" cy="3397315"/>
            </a:xfrm>
            <a:prstGeom prst="rect">
              <a:avLst/>
            </a:prstGeom>
          </p:spPr>
        </p:pic>
      </p:grpSp>
      <p:cxnSp>
        <p:nvCxnSpPr>
          <p:cNvPr id="15" name="Straight Connector 14">
            <a:extLst>
              <a:ext uri="{FF2B5EF4-FFF2-40B4-BE49-F238E27FC236}">
                <a16:creationId xmlns:a16="http://schemas.microsoft.com/office/drawing/2014/main" id="{A6619778-973E-5F15-13D7-F1BD8DB8A6C7}"/>
              </a:ext>
              <a:ext uri="{C183D7F6-B498-43B3-948B-1728B52AA6E4}">
                <adec:decorative xmlns:adec="http://schemas.microsoft.com/office/drawing/2017/decorative" val="1"/>
              </a:ext>
            </a:extLst>
          </p:cNvPr>
          <p:cNvCxnSpPr/>
          <p:nvPr/>
        </p:nvCxnSpPr>
        <p:spPr>
          <a:xfrm>
            <a:off x="338328" y="2926080"/>
            <a:ext cx="30967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CADRE Symposium Logo. Mapping the Future; Rediscovering our Purpose Together. Portland Oregon. October 21-23, 2025.">
            <a:extLst>
              <a:ext uri="{FF2B5EF4-FFF2-40B4-BE49-F238E27FC236}">
                <a16:creationId xmlns:a16="http://schemas.microsoft.com/office/drawing/2014/main" id="{99CD8885-DB01-574F-1557-E8C106819C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EMS logo">
            <a:extLst>
              <a:ext uri="{FF2B5EF4-FFF2-40B4-BE49-F238E27FC236}">
                <a16:creationId xmlns:a16="http://schemas.microsoft.com/office/drawing/2014/main" id="{9EED502C-737E-82D1-B860-CE1141157F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317759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D34EB-E135-C95F-62FC-E4F7D96FF5DC}"/>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C245236-E626-2DA0-0308-B42E59C01E01}"/>
              </a:ext>
            </a:extLst>
          </p:cNvPr>
          <p:cNvSpPr>
            <a:spLocks noGrp="1"/>
          </p:cNvSpPr>
          <p:nvPr>
            <p:ph type="pic" idx="1"/>
          </p:nvPr>
        </p:nvSpPr>
        <p:spPr>
          <a:xfrm>
            <a:off x="4848726" y="987425"/>
            <a:ext cx="6506662" cy="5126552"/>
          </a:xfrm>
        </p:spPr>
        <p:txBody>
          <a:bodyPr>
            <a:normAutofit fontScale="92500" lnSpcReduction="10000"/>
          </a:bodyPr>
          <a:lstStyle/>
          <a:p>
            <a:pPr marL="457200" indent="-457200">
              <a:spcBef>
                <a:spcPts val="0"/>
              </a:spcBef>
              <a:spcAft>
                <a:spcPts val="1200"/>
              </a:spcAft>
              <a:buFont typeface="Arial" panose="020B0604020202020204" pitchFamily="34" charset="0"/>
              <a:buChar char="•"/>
            </a:pPr>
            <a:r>
              <a:rPr lang="en-US" sz="2800" dirty="0"/>
              <a:t>We identify and mark at intake those cases that we consider complex.  </a:t>
            </a:r>
          </a:p>
          <a:p>
            <a:pPr marL="457200" indent="-457200">
              <a:spcBef>
                <a:spcPts val="0"/>
              </a:spcBef>
              <a:spcAft>
                <a:spcPts val="1200"/>
              </a:spcAft>
              <a:buFont typeface="Arial" panose="020B0604020202020204" pitchFamily="34" charset="0"/>
              <a:buChar char="•"/>
            </a:pPr>
            <a:r>
              <a:rPr lang="en-US" sz="2800" dirty="0"/>
              <a:t>They involve challenging relationships, many pages of relevant documents and intake notes and often State or Due Process complaints.</a:t>
            </a:r>
          </a:p>
          <a:p>
            <a:pPr marL="457200" indent="-457200">
              <a:spcBef>
                <a:spcPts val="0"/>
              </a:spcBef>
              <a:spcAft>
                <a:spcPts val="1200"/>
              </a:spcAft>
              <a:buFont typeface="Arial" panose="020B0604020202020204" pitchFamily="34" charset="0"/>
              <a:buChar char="•"/>
            </a:pPr>
            <a:r>
              <a:rPr lang="en-US" sz="2800" dirty="0"/>
              <a:t>A one or two-page fact summary, along with some potential questions are provided in advance to the mediator. </a:t>
            </a:r>
          </a:p>
          <a:p>
            <a:pPr marL="457200" indent="-457200">
              <a:spcBef>
                <a:spcPts val="0"/>
              </a:spcBef>
              <a:spcAft>
                <a:spcPts val="1200"/>
              </a:spcAft>
              <a:buFont typeface="Arial" panose="020B0604020202020204" pitchFamily="34" charset="0"/>
              <a:buChar char="•"/>
            </a:pPr>
            <a:r>
              <a:rPr lang="en-US" sz="2800" dirty="0"/>
              <a:t>If it is a newer mediator or a particularly complex case, we offer to “brainstorm” with the mediator in advance of the session over Zoom.</a:t>
            </a:r>
          </a:p>
          <a:p>
            <a:pPr marL="457200" indent="-457200">
              <a:spcBef>
                <a:spcPts val="0"/>
              </a:spcBef>
              <a:spcAft>
                <a:spcPts val="1200"/>
              </a:spcAft>
              <a:buFont typeface="Arial" panose="020B0604020202020204" pitchFamily="34" charset="0"/>
              <a:buChar char="•"/>
            </a:pPr>
            <a:endParaRPr lang="en-US" sz="2800" dirty="0"/>
          </a:p>
        </p:txBody>
      </p:sp>
      <p:sp>
        <p:nvSpPr>
          <p:cNvPr id="2" name="Title 1">
            <a:extLst>
              <a:ext uri="{FF2B5EF4-FFF2-40B4-BE49-F238E27FC236}">
                <a16:creationId xmlns:a16="http://schemas.microsoft.com/office/drawing/2014/main" id="{3075AC71-5817-1EF8-3D35-2732E1AFC9BF}"/>
              </a:ext>
            </a:extLst>
          </p:cNvPr>
          <p:cNvSpPr>
            <a:spLocks/>
          </p:cNvSpPr>
          <p:nvPr/>
        </p:nvSpPr>
        <p:spPr>
          <a:xfrm>
            <a:off x="274320" y="1188720"/>
            <a:ext cx="3932237" cy="10972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Quality Mediation</a:t>
            </a:r>
            <a:br>
              <a:rPr kumimoji="0" lang="en-US" sz="4000" b="1" i="0" u="none" strike="noStrike" kern="1200" cap="none" spc="0" normalizeH="0" baseline="0" noProof="0">
                <a:ln>
                  <a:noFill/>
                </a:ln>
                <a:solidFill>
                  <a:schemeClr val="tx1"/>
                </a:solidFill>
                <a:effectLst/>
                <a:uLnTx/>
                <a:uFillTx/>
                <a:latin typeface="+mj-lt"/>
                <a:ea typeface="+mj-ea"/>
                <a:cs typeface="+mj-cs"/>
              </a:rPr>
            </a:br>
            <a:r>
              <a:rPr kumimoji="0" lang="en-US" sz="4000" b="1" i="0" u="none" strike="noStrike" kern="1200" cap="none" spc="0" normalizeH="0" baseline="0" noProof="0">
                <a:ln>
                  <a:noFill/>
                </a:ln>
                <a:solidFill>
                  <a:schemeClr val="tx1"/>
                </a:solidFill>
                <a:effectLst/>
                <a:uLnTx/>
                <a:uFillTx/>
                <a:latin typeface="+mj-lt"/>
                <a:ea typeface="+mj-ea"/>
                <a:cs typeface="+mj-cs"/>
              </a:rPr>
              <a:t>and Facilitation</a:t>
            </a:r>
          </a:p>
        </p:txBody>
      </p:sp>
      <p:cxnSp>
        <p:nvCxnSpPr>
          <p:cNvPr id="7" name="Straight Connector 6">
            <a:extLst>
              <a:ext uri="{FF2B5EF4-FFF2-40B4-BE49-F238E27FC236}">
                <a16:creationId xmlns:a16="http://schemas.microsoft.com/office/drawing/2014/main" id="{0FC70971-047E-04B8-FD87-FB622BF5FDFB}"/>
              </a:ext>
              <a:ext uri="{C183D7F6-B498-43B3-948B-1728B52AA6E4}">
                <adec:decorative xmlns:adec="http://schemas.microsoft.com/office/drawing/2017/decorative" val="1"/>
              </a:ext>
            </a:extLst>
          </p:cNvPr>
          <p:cNvCxnSpPr/>
          <p:nvPr/>
        </p:nvCxnSpPr>
        <p:spPr>
          <a:xfrm>
            <a:off x="338328" y="3108960"/>
            <a:ext cx="30967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Picture Placeholder 2">
            <a:extLst>
              <a:ext uri="{FF2B5EF4-FFF2-40B4-BE49-F238E27FC236}">
                <a16:creationId xmlns:a16="http://schemas.microsoft.com/office/drawing/2014/main" id="{F47EF016-563A-DC06-0BAF-ED2A1560AA7E}"/>
              </a:ext>
            </a:extLst>
          </p:cNvPr>
          <p:cNvSpPr txBox="1">
            <a:spLocks noGrp="1"/>
          </p:cNvSpPr>
          <p:nvPr>
            <p:ph type="title" idx="4294967295"/>
          </p:nvPr>
        </p:nvSpPr>
        <p:spPr>
          <a:xfrm>
            <a:off x="261730" y="2294791"/>
            <a:ext cx="3368494" cy="9239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Highly Complex Mediations</a:t>
            </a:r>
          </a:p>
        </p:txBody>
      </p:sp>
      <p:pic>
        <p:nvPicPr>
          <p:cNvPr id="8" name="Picture 7" descr="A collage of people arguing.">
            <a:extLst>
              <a:ext uri="{FF2B5EF4-FFF2-40B4-BE49-F238E27FC236}">
                <a16:creationId xmlns:a16="http://schemas.microsoft.com/office/drawing/2014/main" id="{FC8E8F25-40B9-77C3-E819-DFD7B43E5E2B}"/>
              </a:ext>
            </a:extLst>
          </p:cNvPr>
          <p:cNvPicPr>
            <a:picLocks noChangeAspect="1"/>
          </p:cNvPicPr>
          <p:nvPr/>
        </p:nvPicPr>
        <p:blipFill rotWithShape="1">
          <a:blip r:embed="rId3">
            <a:extLst>
              <a:ext uri="{28A0092B-C50C-407E-A947-70E740481C1C}">
                <a14:useLocalDpi xmlns:a14="http://schemas.microsoft.com/office/drawing/2010/main" val="0"/>
              </a:ext>
            </a:extLst>
          </a:blip>
          <a:srcRect l="2192" t="5881" r="1781" b="42466"/>
          <a:stretch/>
        </p:blipFill>
        <p:spPr>
          <a:xfrm>
            <a:off x="228600" y="3291840"/>
            <a:ext cx="3414242" cy="2377440"/>
          </a:xfrm>
          <a:prstGeom prst="rect">
            <a:avLst/>
          </a:prstGeom>
          <a:ln w="38100">
            <a:noFill/>
          </a:ln>
        </p:spPr>
      </p:pic>
      <p:pic>
        <p:nvPicPr>
          <p:cNvPr id="9" name="Picture 8" descr="CADRE Symposium Logo. Mapping the Future; Rediscovering our Purpose Together. Portland Oregon. October 21-23, 2025.">
            <a:extLst>
              <a:ext uri="{FF2B5EF4-FFF2-40B4-BE49-F238E27FC236}">
                <a16:creationId xmlns:a16="http://schemas.microsoft.com/office/drawing/2014/main" id="{6E2B3D57-764D-328C-074F-9F44682326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EMS logo">
            <a:extLst>
              <a:ext uri="{FF2B5EF4-FFF2-40B4-BE49-F238E27FC236}">
                <a16:creationId xmlns:a16="http://schemas.microsoft.com/office/drawing/2014/main" id="{C5718663-32AD-4887-28EF-166FEAA31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64163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AA49A-ACCB-DE8B-006B-1E83E7E88136}"/>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BCACEE-06AB-EF8E-7EC3-1E6E353B20A2}"/>
              </a:ext>
            </a:extLst>
          </p:cNvPr>
          <p:cNvSpPr>
            <a:spLocks noGrp="1"/>
          </p:cNvSpPr>
          <p:nvPr>
            <p:ph type="pic" idx="1"/>
          </p:nvPr>
        </p:nvSpPr>
        <p:spPr>
          <a:xfrm>
            <a:off x="4848726" y="865724"/>
            <a:ext cx="6506662" cy="5126552"/>
          </a:xfrm>
        </p:spPr>
        <p:txBody>
          <a:bodyPr>
            <a:normAutofit/>
          </a:bodyPr>
          <a:lstStyle/>
          <a:p>
            <a:pPr marL="457200" indent="-457200">
              <a:spcBef>
                <a:spcPts val="0"/>
              </a:spcBef>
              <a:spcAft>
                <a:spcPts val="1200"/>
              </a:spcAft>
              <a:buFont typeface="Arial" panose="020B0604020202020204" pitchFamily="34" charset="0"/>
              <a:buChar char="•"/>
            </a:pPr>
            <a:r>
              <a:rPr lang="en-US" sz="2800" dirty="0"/>
              <a:t>We send a monthly newsletter and conduct a one hour monthly “lunch and learn” session on Zoom.</a:t>
            </a:r>
          </a:p>
          <a:p>
            <a:pPr marL="457200" indent="-457200">
              <a:spcBef>
                <a:spcPts val="0"/>
              </a:spcBef>
              <a:spcAft>
                <a:spcPts val="1200"/>
              </a:spcAft>
              <a:buFont typeface="Arial" panose="020B0604020202020204" pitchFamily="34" charset="0"/>
              <a:buChar char="•"/>
            </a:pPr>
            <a:r>
              <a:rPr lang="en-US" sz="2800" dirty="0"/>
              <a:t>Sessions consist mostly of brainstorming strategies for handling recent challenges or emerging issues.</a:t>
            </a:r>
          </a:p>
          <a:p>
            <a:pPr marL="457200" indent="-457200">
              <a:spcBef>
                <a:spcPts val="0"/>
              </a:spcBef>
              <a:spcAft>
                <a:spcPts val="1200"/>
              </a:spcAft>
              <a:buFont typeface="Arial" panose="020B0604020202020204" pitchFamily="34" charset="0"/>
              <a:buChar char="•"/>
            </a:pPr>
            <a:r>
              <a:rPr lang="en-US" sz="2800" dirty="0"/>
              <a:t>They are recorded and we require watching or attending six sessions a year.</a:t>
            </a:r>
          </a:p>
        </p:txBody>
      </p:sp>
      <p:pic>
        <p:nvPicPr>
          <p:cNvPr id="9" name="Picture 8" descr="A lunch and learn event">
            <a:extLst>
              <a:ext uri="{FF2B5EF4-FFF2-40B4-BE49-F238E27FC236}">
                <a16:creationId xmlns:a16="http://schemas.microsoft.com/office/drawing/2014/main" id="{E91B7CEE-BCE6-D644-E7B1-0C92864BC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363683"/>
            <a:ext cx="3478307" cy="2468880"/>
          </a:xfrm>
          <a:prstGeom prst="rect">
            <a:avLst/>
          </a:prstGeom>
          <a:ln>
            <a:solidFill>
              <a:srgbClr val="002060"/>
            </a:solidFill>
          </a:ln>
        </p:spPr>
      </p:pic>
      <p:pic>
        <p:nvPicPr>
          <p:cNvPr id="8" name="Picture 7" descr="CADRE Symposium Logo. Mapping the Future; Rediscovering our Purpose Together. Portland Oregon. October 21-23, 2025.">
            <a:extLst>
              <a:ext uri="{FF2B5EF4-FFF2-40B4-BE49-F238E27FC236}">
                <a16:creationId xmlns:a16="http://schemas.microsoft.com/office/drawing/2014/main" id="{8C5912EA-800F-40FA-EB12-1F71AD9D43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EMS logo">
            <a:extLst>
              <a:ext uri="{FF2B5EF4-FFF2-40B4-BE49-F238E27FC236}">
                <a16:creationId xmlns:a16="http://schemas.microsoft.com/office/drawing/2014/main" id="{AF6B083D-13E7-EA40-8F9F-E1251C0DC5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12" name="Title 1">
            <a:extLst>
              <a:ext uri="{FF2B5EF4-FFF2-40B4-BE49-F238E27FC236}">
                <a16:creationId xmlns:a16="http://schemas.microsoft.com/office/drawing/2014/main" id="{C0811A67-1351-8425-D0A7-7A9EB4ACF07E}"/>
              </a:ext>
            </a:extLst>
          </p:cNvPr>
          <p:cNvSpPr>
            <a:spLocks/>
          </p:cNvSpPr>
          <p:nvPr/>
        </p:nvSpPr>
        <p:spPr>
          <a:xfrm>
            <a:off x="274320" y="1188720"/>
            <a:ext cx="3932237" cy="10972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Quality Mediation</a:t>
            </a:r>
            <a:br>
              <a:rPr kumimoji="0" lang="en-US" sz="4000" b="1" i="0" u="none" strike="noStrike" kern="1200" cap="none" spc="0" normalizeH="0" baseline="0" noProof="0">
                <a:ln>
                  <a:noFill/>
                </a:ln>
                <a:solidFill>
                  <a:schemeClr val="tx1"/>
                </a:solidFill>
                <a:effectLst/>
                <a:uLnTx/>
                <a:uFillTx/>
                <a:latin typeface="+mj-lt"/>
                <a:ea typeface="+mj-ea"/>
                <a:cs typeface="+mj-cs"/>
              </a:rPr>
            </a:br>
            <a:r>
              <a:rPr kumimoji="0" lang="en-US" sz="4000" b="1" i="0" u="none" strike="noStrike" kern="1200" cap="none" spc="0" normalizeH="0" baseline="0" noProof="0">
                <a:ln>
                  <a:noFill/>
                </a:ln>
                <a:solidFill>
                  <a:schemeClr val="tx1"/>
                </a:solidFill>
                <a:effectLst/>
                <a:uLnTx/>
                <a:uFillTx/>
                <a:latin typeface="+mj-lt"/>
                <a:ea typeface="+mj-ea"/>
                <a:cs typeface="+mj-cs"/>
              </a:rPr>
              <a:t>and Facilitation</a:t>
            </a:r>
          </a:p>
        </p:txBody>
      </p:sp>
      <p:cxnSp>
        <p:nvCxnSpPr>
          <p:cNvPr id="13" name="Straight Connector 12">
            <a:extLst>
              <a:ext uri="{FF2B5EF4-FFF2-40B4-BE49-F238E27FC236}">
                <a16:creationId xmlns:a16="http://schemas.microsoft.com/office/drawing/2014/main" id="{5EE411B0-AE58-AC9A-CBEB-47692C6BC2FF}"/>
              </a:ext>
              <a:ext uri="{C183D7F6-B498-43B3-948B-1728B52AA6E4}">
                <adec:decorative xmlns:adec="http://schemas.microsoft.com/office/drawing/2017/decorative" val="1"/>
              </a:ext>
            </a:extLst>
          </p:cNvPr>
          <p:cNvCxnSpPr/>
          <p:nvPr/>
        </p:nvCxnSpPr>
        <p:spPr>
          <a:xfrm>
            <a:off x="338328" y="3108960"/>
            <a:ext cx="30967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Picture Placeholder 2">
            <a:extLst>
              <a:ext uri="{FF2B5EF4-FFF2-40B4-BE49-F238E27FC236}">
                <a16:creationId xmlns:a16="http://schemas.microsoft.com/office/drawing/2014/main" id="{6B644A19-E04E-9ECA-4E1F-1790ACFB3881}"/>
              </a:ext>
            </a:extLst>
          </p:cNvPr>
          <p:cNvSpPr txBox="1">
            <a:spLocks noGrp="1"/>
          </p:cNvSpPr>
          <p:nvPr>
            <p:ph type="title" idx="4294967295"/>
          </p:nvPr>
        </p:nvSpPr>
        <p:spPr>
          <a:xfrm>
            <a:off x="256309" y="2488553"/>
            <a:ext cx="3329742" cy="489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Ongoing Training and Mentoring</a:t>
            </a:r>
          </a:p>
        </p:txBody>
      </p:sp>
      <p:sp>
        <p:nvSpPr>
          <p:cNvPr id="4" name="TextBox 3">
            <a:extLst>
              <a:ext uri="{FF2B5EF4-FFF2-40B4-BE49-F238E27FC236}">
                <a16:creationId xmlns:a16="http://schemas.microsoft.com/office/drawing/2014/main" id="{52461BB1-98F3-6850-F5EB-EE38B2020B6F}"/>
              </a:ext>
            </a:extLst>
          </p:cNvPr>
          <p:cNvSpPr txBox="1"/>
          <p:nvPr/>
        </p:nvSpPr>
        <p:spPr>
          <a:xfrm>
            <a:off x="4842492" y="5480312"/>
            <a:ext cx="6136848" cy="707886"/>
          </a:xfrm>
          <a:prstGeom prst="rect">
            <a:avLst/>
          </a:prstGeom>
          <a:noFill/>
        </p:spPr>
        <p:txBody>
          <a:bodyPr wrap="square">
            <a:spAutoFit/>
          </a:bodyPr>
          <a:lstStyle/>
          <a:p>
            <a:r>
              <a:rPr lang="en-US" sz="4000" b="1" dirty="0">
                <a:solidFill>
                  <a:srgbClr val="981D97"/>
                </a:solidFill>
              </a:rPr>
              <a:t>It’s all about building trust</a:t>
            </a:r>
            <a:endParaRPr lang="en-US" sz="4000" dirty="0">
              <a:solidFill>
                <a:srgbClr val="981D97"/>
              </a:solidFill>
            </a:endParaRPr>
          </a:p>
        </p:txBody>
      </p:sp>
    </p:spTree>
    <p:extLst>
      <p:ext uri="{BB962C8B-B14F-4D97-AF65-F5344CB8AC3E}">
        <p14:creationId xmlns:p14="http://schemas.microsoft.com/office/powerpoint/2010/main" val="243298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3AF1C-322C-5369-A58B-4CB6FABBD2B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3098BBC-233B-0241-379C-8F6B4AF55DF5}"/>
              </a:ext>
            </a:extLst>
          </p:cNvPr>
          <p:cNvSpPr txBox="1"/>
          <p:nvPr/>
        </p:nvSpPr>
        <p:spPr>
          <a:xfrm>
            <a:off x="4608773" y="274290"/>
            <a:ext cx="6144952" cy="6586418"/>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t>A critical means of quality control is participant and mediator/facilitator feedback.</a:t>
            </a:r>
          </a:p>
          <a:p>
            <a:pPr marL="457200" indent="-457200">
              <a:spcAft>
                <a:spcPts val="1200"/>
              </a:spcAft>
              <a:buFont typeface="Arial" panose="020B0604020202020204" pitchFamily="34" charset="0"/>
              <a:buChar char="•"/>
            </a:pPr>
            <a:r>
              <a:rPr lang="en-US" sz="2800" dirty="0"/>
              <a:t>Automated participant survey system goes through our database and are distributed following every session, usually within 24 hours.</a:t>
            </a:r>
          </a:p>
          <a:p>
            <a:pPr marL="457200" indent="-457200">
              <a:spcAft>
                <a:spcPts val="1200"/>
              </a:spcAft>
              <a:buFont typeface="Arial" panose="020B0604020202020204" pitchFamily="34" charset="0"/>
              <a:buChar char="•"/>
            </a:pPr>
            <a:r>
              <a:rPr lang="en-US" sz="2800" dirty="0"/>
              <a:t>Receive participant reviews from almost every session we mediate or facilitate.</a:t>
            </a:r>
          </a:p>
          <a:p>
            <a:pPr marL="457200" indent="-457200">
              <a:spcAft>
                <a:spcPts val="1200"/>
              </a:spcAft>
              <a:buFont typeface="Arial" panose="020B0604020202020204" pitchFamily="34" charset="0"/>
              <a:buChar char="•"/>
            </a:pPr>
            <a:r>
              <a:rPr lang="en-US" sz="2800" dirty="0"/>
              <a:t>Provides invaluable feedback to and from our mediators and facilitators, who have automatic access to all their evaluations.</a:t>
            </a:r>
          </a:p>
        </p:txBody>
      </p:sp>
      <p:pic>
        <p:nvPicPr>
          <p:cNvPr id="11" name="Picture 10" descr="A picture of a person touching a happy face, neutral face or sad face.">
            <a:extLst>
              <a:ext uri="{FF2B5EF4-FFF2-40B4-BE49-F238E27FC236}">
                <a16:creationId xmlns:a16="http://schemas.microsoft.com/office/drawing/2014/main" id="{FF996A5E-C94F-0178-A28B-5C6CA4994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291840"/>
            <a:ext cx="3659230" cy="2468880"/>
          </a:xfrm>
          <a:prstGeom prst="rect">
            <a:avLst/>
          </a:prstGeom>
        </p:spPr>
      </p:pic>
      <p:pic>
        <p:nvPicPr>
          <p:cNvPr id="7" name="Picture 6" descr="CADRE Symposium Logo. Mapping the Future; Rediscovering our Purpose Together. Portland Oregon. October 21-23, 2025.">
            <a:extLst>
              <a:ext uri="{FF2B5EF4-FFF2-40B4-BE49-F238E27FC236}">
                <a16:creationId xmlns:a16="http://schemas.microsoft.com/office/drawing/2014/main" id="{2F15F505-4308-2F24-7A34-2D37EA41C5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EMS logo">
            <a:extLst>
              <a:ext uri="{FF2B5EF4-FFF2-40B4-BE49-F238E27FC236}">
                <a16:creationId xmlns:a16="http://schemas.microsoft.com/office/drawing/2014/main" id="{AFB957B3-C97E-CA18-4967-9679AE9E3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14" name="Title 1">
            <a:extLst>
              <a:ext uri="{FF2B5EF4-FFF2-40B4-BE49-F238E27FC236}">
                <a16:creationId xmlns:a16="http://schemas.microsoft.com/office/drawing/2014/main" id="{D1D7D1C2-0911-6D83-21D1-73E81CA44BF8}"/>
              </a:ext>
            </a:extLst>
          </p:cNvPr>
          <p:cNvSpPr>
            <a:spLocks/>
          </p:cNvSpPr>
          <p:nvPr/>
        </p:nvSpPr>
        <p:spPr>
          <a:xfrm>
            <a:off x="274320" y="1188720"/>
            <a:ext cx="3932237" cy="10972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Quality Mediation </a:t>
            </a:r>
            <a:br>
              <a:rPr kumimoji="0" lang="en-US" sz="4000" b="1" i="0" u="none" strike="noStrike" kern="1200" cap="none" spc="0" normalizeH="0" baseline="0" noProof="0">
                <a:ln>
                  <a:noFill/>
                </a:ln>
                <a:solidFill>
                  <a:schemeClr val="tx1"/>
                </a:solidFill>
                <a:effectLst/>
                <a:uLnTx/>
                <a:uFillTx/>
                <a:latin typeface="+mj-lt"/>
                <a:ea typeface="+mj-ea"/>
                <a:cs typeface="+mj-cs"/>
              </a:rPr>
            </a:br>
            <a:r>
              <a:rPr kumimoji="0" lang="en-US" sz="4000" b="1" i="0" u="none" strike="noStrike" kern="1200" cap="none" spc="0" normalizeH="0" baseline="0" noProof="0">
                <a:ln>
                  <a:noFill/>
                </a:ln>
                <a:solidFill>
                  <a:schemeClr val="tx1"/>
                </a:solidFill>
                <a:effectLst/>
                <a:uLnTx/>
                <a:uFillTx/>
                <a:latin typeface="+mj-lt"/>
                <a:ea typeface="+mj-ea"/>
                <a:cs typeface="+mj-cs"/>
              </a:rPr>
              <a:t>and Facilitation</a:t>
            </a:r>
          </a:p>
        </p:txBody>
      </p:sp>
      <p:cxnSp>
        <p:nvCxnSpPr>
          <p:cNvPr id="15" name="Straight Connector 14">
            <a:extLst>
              <a:ext uri="{FF2B5EF4-FFF2-40B4-BE49-F238E27FC236}">
                <a16:creationId xmlns:a16="http://schemas.microsoft.com/office/drawing/2014/main" id="{F907A5C2-F5BB-48E8-C7C0-A3E45A860D4B}"/>
              </a:ext>
              <a:ext uri="{C183D7F6-B498-43B3-948B-1728B52AA6E4}">
                <adec:decorative xmlns:adec="http://schemas.microsoft.com/office/drawing/2017/decorative" val="1"/>
              </a:ext>
            </a:extLst>
          </p:cNvPr>
          <p:cNvCxnSpPr/>
          <p:nvPr/>
        </p:nvCxnSpPr>
        <p:spPr>
          <a:xfrm>
            <a:off x="338328" y="3108960"/>
            <a:ext cx="30967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Picture Placeholder 2">
            <a:extLst>
              <a:ext uri="{FF2B5EF4-FFF2-40B4-BE49-F238E27FC236}">
                <a16:creationId xmlns:a16="http://schemas.microsoft.com/office/drawing/2014/main" id="{F756F995-5E79-2040-2AE7-CFE66CF13E92}"/>
              </a:ext>
            </a:extLst>
          </p:cNvPr>
          <p:cNvSpPr txBox="1">
            <a:spLocks noGrp="1"/>
          </p:cNvSpPr>
          <p:nvPr>
            <p:ph type="title" idx="4294967295"/>
          </p:nvPr>
        </p:nvSpPr>
        <p:spPr>
          <a:xfrm>
            <a:off x="228600" y="2350008"/>
            <a:ext cx="3357451" cy="669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Participant Feedback</a:t>
            </a:r>
          </a:p>
        </p:txBody>
      </p:sp>
    </p:spTree>
    <p:extLst>
      <p:ext uri="{BB962C8B-B14F-4D97-AF65-F5344CB8AC3E}">
        <p14:creationId xmlns:p14="http://schemas.microsoft.com/office/powerpoint/2010/main" val="382949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5A5D0A-6A8D-6924-3D2B-D83B04AF4DEA}"/>
              </a:ext>
            </a:extLst>
          </p:cNvPr>
          <p:cNvSpPr>
            <a:spLocks noGrp="1"/>
          </p:cNvSpPr>
          <p:nvPr>
            <p:ph type="title"/>
          </p:nvPr>
        </p:nvSpPr>
        <p:spPr/>
        <p:txBody>
          <a:bodyPr/>
          <a:lstStyle/>
          <a:p>
            <a:r>
              <a:rPr lang="en-US" b="1" dirty="0"/>
              <a:t>Today’s Agenda</a:t>
            </a:r>
            <a:endParaRPr lang="en-US" sz="3200" b="1" dirty="0"/>
          </a:p>
        </p:txBody>
      </p:sp>
      <p:sp>
        <p:nvSpPr>
          <p:cNvPr id="3" name="Text Placeholder 2">
            <a:extLst>
              <a:ext uri="{FF2B5EF4-FFF2-40B4-BE49-F238E27FC236}">
                <a16:creationId xmlns:a16="http://schemas.microsoft.com/office/drawing/2014/main" id="{3227F0CB-C625-6F84-C46F-E0A6EB115419}"/>
              </a:ext>
            </a:extLst>
          </p:cNvPr>
          <p:cNvSpPr>
            <a:spLocks noGrp="1"/>
          </p:cNvSpPr>
          <p:nvPr>
            <p:ph type="body" sz="quarter" idx="13"/>
          </p:nvPr>
        </p:nvSpPr>
        <p:spPr>
          <a:xfrm>
            <a:off x="3943488" y="1690689"/>
            <a:ext cx="6792245" cy="3088701"/>
          </a:xfrm>
        </p:spPr>
        <p:txBody>
          <a:bodyPr>
            <a:noAutofit/>
          </a:bodyPr>
          <a:lstStyle/>
          <a:p>
            <a:r>
              <a:rPr lang="en-US" dirty="0"/>
              <a:t>A look at the data</a:t>
            </a:r>
          </a:p>
          <a:p>
            <a:r>
              <a:rPr lang="en-US" dirty="0"/>
              <a:t>Staff Experience</a:t>
            </a:r>
          </a:p>
          <a:p>
            <a:r>
              <a:rPr lang="en-US" dirty="0"/>
              <a:t>5 Keys to a successful program</a:t>
            </a:r>
          </a:p>
          <a:p>
            <a:r>
              <a:rPr lang="en-US" dirty="0"/>
              <a:t>Database</a:t>
            </a:r>
          </a:p>
          <a:p>
            <a:r>
              <a:rPr lang="en-US" dirty="0"/>
              <a:t>Program administration</a:t>
            </a:r>
          </a:p>
          <a:p>
            <a:r>
              <a:rPr lang="en-US" dirty="0"/>
              <a:t>Covid pivot</a:t>
            </a:r>
          </a:p>
        </p:txBody>
      </p:sp>
      <p:pic>
        <p:nvPicPr>
          <p:cNvPr id="13" name="Picture Placeholder 12">
            <a:extLst>
              <a:ext uri="{FF2B5EF4-FFF2-40B4-BE49-F238E27FC236}">
                <a16:creationId xmlns:a16="http://schemas.microsoft.com/office/drawing/2014/main" id="{6ECF2F05-D29C-32F7-803B-9ACE30B85F6C}"/>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518984" y="773148"/>
            <a:ext cx="2883896" cy="5176953"/>
          </a:xfrm>
        </p:spPr>
      </p:pic>
      <p:pic>
        <p:nvPicPr>
          <p:cNvPr id="2" name="Picture 1">
            <a:extLst>
              <a:ext uri="{FF2B5EF4-FFF2-40B4-BE49-F238E27FC236}">
                <a16:creationId xmlns:a16="http://schemas.microsoft.com/office/drawing/2014/main" id="{968CBDB7-23D2-9A9B-FE36-6F9DEF71BD07}"/>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F0373C0-ED49-A7FA-690D-43E45A61E40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6" name="TextBox 5">
            <a:extLst>
              <a:ext uri="{FF2B5EF4-FFF2-40B4-BE49-F238E27FC236}">
                <a16:creationId xmlns:a16="http://schemas.microsoft.com/office/drawing/2014/main" id="{4B7FF6EC-CC36-C704-E9A1-3BC1FA38DEAE}"/>
              </a:ext>
            </a:extLst>
          </p:cNvPr>
          <p:cNvSpPr txBox="1"/>
          <p:nvPr/>
        </p:nvSpPr>
        <p:spPr>
          <a:xfrm>
            <a:off x="3402880" y="5784989"/>
            <a:ext cx="6136848" cy="707886"/>
          </a:xfrm>
          <a:prstGeom prst="rect">
            <a:avLst/>
          </a:prstGeom>
          <a:noFill/>
        </p:spPr>
        <p:txBody>
          <a:bodyPr wrap="square">
            <a:spAutoFit/>
          </a:bodyPr>
          <a:lstStyle/>
          <a:p>
            <a:pPr algn="ctr"/>
            <a:r>
              <a:rPr lang="en-US" sz="4000" b="1" dirty="0">
                <a:solidFill>
                  <a:srgbClr val="981D97"/>
                </a:solidFill>
              </a:rPr>
              <a:t>It’s all about building trust</a:t>
            </a:r>
            <a:endParaRPr lang="en-US" sz="4000" dirty="0">
              <a:solidFill>
                <a:srgbClr val="981D97"/>
              </a:solidFill>
            </a:endParaRPr>
          </a:p>
        </p:txBody>
      </p:sp>
    </p:spTree>
    <p:extLst>
      <p:ext uri="{BB962C8B-B14F-4D97-AF65-F5344CB8AC3E}">
        <p14:creationId xmlns:p14="http://schemas.microsoft.com/office/powerpoint/2010/main" val="272321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37AE54-0F0A-2CC4-F1C0-EE8C6C6FC733}"/>
              </a:ext>
            </a:extLst>
          </p:cNvPr>
          <p:cNvSpPr>
            <a:spLocks noGrp="1"/>
          </p:cNvSpPr>
          <p:nvPr>
            <p:ph type="body" sz="half" idx="2"/>
          </p:nvPr>
        </p:nvSpPr>
        <p:spPr>
          <a:xfrm rot="21187849">
            <a:off x="419991" y="1244407"/>
            <a:ext cx="3932237" cy="4597787"/>
          </a:xfrm>
          <a:solidFill>
            <a:schemeClr val="accent5">
              <a:lumMod val="60000"/>
              <a:lumOff val="40000"/>
            </a:schemeClr>
          </a:solidFill>
          <a:ln w="12700">
            <a:solidFill>
              <a:srgbClr val="002060"/>
            </a:solidFill>
          </a:ln>
        </p:spPr>
        <p:txBody>
          <a:bodyPr vert="horz" lIns="91440" tIns="45720" rIns="91440" bIns="45720" rtlCol="0" anchor="t">
            <a:noAutofit/>
          </a:bodyPr>
          <a:lstStyle/>
          <a:p>
            <a:endParaRPr lang="en-US" dirty="0">
              <a:solidFill>
                <a:srgbClr val="242424"/>
              </a:solidFill>
              <a:cs typeface="Segoe UI"/>
            </a:endParaRPr>
          </a:p>
          <a:p>
            <a:pPr>
              <a:spcBef>
                <a:spcPts val="0"/>
              </a:spcBef>
            </a:pPr>
            <a:r>
              <a:rPr lang="en-US" dirty="0">
                <a:solidFill>
                  <a:srgbClr val="242424"/>
                </a:solidFill>
                <a:cs typeface="Segoe UI"/>
              </a:rPr>
              <a:t>The most beneficial aspect of this mediation was undoubtedly the creation of a safe and neutral space for genuine dialogue. </a:t>
            </a:r>
          </a:p>
          <a:p>
            <a:pPr>
              <a:spcBef>
                <a:spcPts val="0"/>
              </a:spcBef>
              <a:spcAft>
                <a:spcPts val="1200"/>
              </a:spcAft>
            </a:pPr>
            <a:r>
              <a:rPr lang="en-US" dirty="0">
                <a:solidFill>
                  <a:srgbClr val="242424"/>
                </a:solidFill>
                <a:cs typeface="Segoe UI"/>
              </a:rPr>
              <a:t>The mediator's ability to facilitate active listening was also incredibly impactful. She encouraged us to truly hear what the other person was saying, and to reflect back our understanding.</a:t>
            </a:r>
          </a:p>
          <a:p>
            <a:pPr>
              <a:spcBef>
                <a:spcPts val="0"/>
              </a:spcBef>
              <a:spcAft>
                <a:spcPts val="1200"/>
              </a:spcAft>
            </a:pPr>
            <a:r>
              <a:rPr lang="en-US" dirty="0">
                <a:solidFill>
                  <a:srgbClr val="242424"/>
                </a:solidFill>
                <a:cs typeface="Segoe UI"/>
              </a:rPr>
              <a:t>It's clear that SEMS' core mission revolves around "improving education outcomes for students with disabilities." </a:t>
            </a:r>
          </a:p>
          <a:p>
            <a:pPr>
              <a:spcBef>
                <a:spcPts val="0"/>
              </a:spcBef>
              <a:spcAft>
                <a:spcPts val="1200"/>
              </a:spcAft>
            </a:pPr>
            <a:r>
              <a:rPr lang="en-US" dirty="0">
                <a:solidFill>
                  <a:srgbClr val="242424"/>
                </a:solidFill>
                <a:cs typeface="Segoe UI"/>
              </a:rPr>
              <a:t>This student-first philosophy is crucial in emotionally charged special education disputes, helping to keep the focus on the child's needs rather than just the adult disagreements.</a:t>
            </a:r>
          </a:p>
          <a:p>
            <a:pPr>
              <a:spcBef>
                <a:spcPts val="0"/>
              </a:spcBef>
            </a:pPr>
            <a:r>
              <a:rPr lang="en-US" dirty="0">
                <a:solidFill>
                  <a:srgbClr val="242424"/>
                </a:solidFill>
                <a:ea typeface="Calibri"/>
                <a:cs typeface="Segoe UI"/>
              </a:rPr>
              <a:t>	- School District</a:t>
            </a:r>
            <a:endParaRPr lang="en-US" dirty="0">
              <a:ea typeface="Calibri"/>
              <a:cs typeface="Calibri"/>
            </a:endParaRPr>
          </a:p>
        </p:txBody>
      </p:sp>
      <p:sp>
        <p:nvSpPr>
          <p:cNvPr id="5" name="TextBox 3">
            <a:extLst>
              <a:ext uri="{FF2B5EF4-FFF2-40B4-BE49-F238E27FC236}">
                <a16:creationId xmlns:a16="http://schemas.microsoft.com/office/drawing/2014/main" id="{44CCA2ED-CDB7-BE9D-81F1-F1E86B0BEF97}"/>
              </a:ext>
            </a:extLst>
          </p:cNvPr>
          <p:cNvSpPr txBox="1"/>
          <p:nvPr/>
        </p:nvSpPr>
        <p:spPr>
          <a:xfrm>
            <a:off x="4666683" y="285260"/>
            <a:ext cx="6208132" cy="29238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242424"/>
                </a:solidFill>
                <a:ea typeface="Calibri"/>
                <a:cs typeface="Segoe UI"/>
              </a:rPr>
              <a:t>“We would like to thank you for all your help. </a:t>
            </a:r>
          </a:p>
          <a:p>
            <a:pPr>
              <a:spcBef>
                <a:spcPts val="1200"/>
              </a:spcBef>
            </a:pPr>
            <a:r>
              <a:rPr lang="en-US" sz="1600" dirty="0">
                <a:solidFill>
                  <a:srgbClr val="242424"/>
                </a:solidFill>
                <a:ea typeface="Calibri"/>
                <a:cs typeface="Segoe UI"/>
              </a:rPr>
              <a:t>It was very important to have the Mediation Service present at our IEP meeting today, we felt safer and more comfortable, (Mediator name) was truly incredible. </a:t>
            </a:r>
            <a:endParaRPr lang="en-US" sz="1600" dirty="0"/>
          </a:p>
          <a:p>
            <a:pPr>
              <a:spcBef>
                <a:spcPts val="1200"/>
              </a:spcBef>
            </a:pPr>
            <a:r>
              <a:rPr lang="en-US" sz="1600" dirty="0">
                <a:solidFill>
                  <a:srgbClr val="242424"/>
                </a:solidFill>
                <a:ea typeface="Calibri"/>
                <a:cs typeface="Segoe UI"/>
              </a:rPr>
              <a:t>Your support was essential to ensure better conditions to support our child more and better. Our journey is very challenging and knowing that we are not alone is wonderful, thank you very much for everything, </a:t>
            </a:r>
          </a:p>
          <a:p>
            <a:pPr>
              <a:spcBef>
                <a:spcPts val="1200"/>
              </a:spcBef>
            </a:pPr>
            <a:r>
              <a:rPr lang="en-US" sz="1600" dirty="0">
                <a:solidFill>
                  <a:srgbClr val="242424"/>
                </a:solidFill>
                <a:ea typeface="Calibri"/>
                <a:cs typeface="Segoe UI"/>
              </a:rPr>
              <a:t>thank you for helping my family.”</a:t>
            </a:r>
          </a:p>
          <a:p>
            <a:pPr>
              <a:spcBef>
                <a:spcPts val="1200"/>
              </a:spcBef>
            </a:pPr>
            <a:r>
              <a:rPr lang="en-US" sz="1600" dirty="0">
                <a:solidFill>
                  <a:srgbClr val="242424"/>
                </a:solidFill>
                <a:ea typeface="Calibri"/>
                <a:cs typeface="Segoe UI"/>
              </a:rPr>
              <a:t>	- Parent</a:t>
            </a:r>
            <a:endParaRPr lang="en-US" sz="1600" dirty="0">
              <a:ea typeface="Calibri"/>
              <a:cs typeface="Calibri"/>
            </a:endParaRPr>
          </a:p>
        </p:txBody>
      </p:sp>
      <p:sp>
        <p:nvSpPr>
          <p:cNvPr id="2" name="TextBox 3">
            <a:extLst>
              <a:ext uri="{FF2B5EF4-FFF2-40B4-BE49-F238E27FC236}">
                <a16:creationId xmlns:a16="http://schemas.microsoft.com/office/drawing/2014/main" id="{4CEA9067-5030-7D2C-EC66-D11F9733B456}"/>
              </a:ext>
            </a:extLst>
          </p:cNvPr>
          <p:cNvSpPr txBox="1"/>
          <p:nvPr/>
        </p:nvSpPr>
        <p:spPr>
          <a:xfrm>
            <a:off x="5097968" y="3648864"/>
            <a:ext cx="6325461"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pPr>
            <a:r>
              <a:rPr lang="en-US" sz="1600" dirty="0">
                <a:ea typeface="Calibri"/>
                <a:cs typeface="Segoe UI"/>
              </a:rPr>
              <a:t>Good morning, </a:t>
            </a:r>
          </a:p>
          <a:p>
            <a:pPr>
              <a:spcBef>
                <a:spcPts val="1200"/>
              </a:spcBef>
            </a:pPr>
            <a:r>
              <a:rPr lang="en-US" sz="1600" dirty="0">
                <a:ea typeface="Calibri"/>
                <a:cs typeface="Segoe UI"/>
              </a:rPr>
              <a:t>I apologize for not responding sooner. You were angels in our lives, we are very grateful for helping us, we feel much safer and more protected, in the next IEP we will definitely ask you for help again. </a:t>
            </a:r>
          </a:p>
          <a:p>
            <a:pPr>
              <a:spcBef>
                <a:spcPts val="1200"/>
              </a:spcBef>
            </a:pPr>
            <a:r>
              <a:rPr lang="en-US" sz="1600" dirty="0">
                <a:ea typeface="Calibri"/>
                <a:cs typeface="Segoe UI"/>
              </a:rPr>
              <a:t>Thank you very much.</a:t>
            </a:r>
          </a:p>
          <a:p>
            <a:pPr>
              <a:spcBef>
                <a:spcPts val="1200"/>
              </a:spcBef>
            </a:pPr>
            <a:r>
              <a:rPr lang="en-US" sz="1600" dirty="0">
                <a:ea typeface="Calibri"/>
                <a:cs typeface="Segoe UI"/>
              </a:rPr>
              <a:t>	- Parent</a:t>
            </a:r>
            <a:endParaRPr lang="en-US" sz="1600" dirty="0">
              <a:ea typeface="Calibri"/>
              <a:cs typeface="Calibri"/>
            </a:endParaRPr>
          </a:p>
        </p:txBody>
      </p:sp>
      <p:sp>
        <p:nvSpPr>
          <p:cNvPr id="3" name="Title 2">
            <a:extLst>
              <a:ext uri="{FF2B5EF4-FFF2-40B4-BE49-F238E27FC236}">
                <a16:creationId xmlns:a16="http://schemas.microsoft.com/office/drawing/2014/main" id="{A9F68EF0-B3C4-D86D-FD5D-E5701ACE9D13}"/>
              </a:ext>
            </a:extLst>
          </p:cNvPr>
          <p:cNvSpPr>
            <a:spLocks noGrp="1"/>
          </p:cNvSpPr>
          <p:nvPr>
            <p:ph type="title"/>
          </p:nvPr>
        </p:nvSpPr>
        <p:spPr>
          <a:xfrm>
            <a:off x="2057399" y="285260"/>
            <a:ext cx="2247901" cy="568555"/>
          </a:xfrm>
        </p:spPr>
        <p:txBody>
          <a:bodyPr anchor="t">
            <a:noAutofit/>
          </a:bodyPr>
          <a:lstStyle/>
          <a:p>
            <a:r>
              <a:rPr lang="en-US" sz="4000" b="1" dirty="0"/>
              <a:t>Feedback</a:t>
            </a:r>
          </a:p>
        </p:txBody>
      </p:sp>
      <p:pic>
        <p:nvPicPr>
          <p:cNvPr id="6" name="Picture 5" descr="SEMS logo">
            <a:extLst>
              <a:ext uri="{FF2B5EF4-FFF2-40B4-BE49-F238E27FC236}">
                <a16:creationId xmlns:a16="http://schemas.microsoft.com/office/drawing/2014/main" id="{E29D0AA8-3722-BF7F-2D31-777017061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122334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5C47B-CE18-95CE-5CDC-A0E7A645CD86}"/>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1B23576-1153-8C02-1535-C752964EB7C3}"/>
              </a:ext>
            </a:extLst>
          </p:cNvPr>
          <p:cNvSpPr>
            <a:spLocks noGrp="1"/>
          </p:cNvSpPr>
          <p:nvPr>
            <p:ph type="pic" idx="1"/>
          </p:nvPr>
        </p:nvSpPr>
        <p:spPr>
          <a:xfrm>
            <a:off x="4812039" y="747331"/>
            <a:ext cx="6172200" cy="5363339"/>
          </a:xfrm>
        </p:spPr>
        <p:txBody>
          <a:bodyPr>
            <a:normAutofit fontScale="92500" lnSpcReduction="10000"/>
          </a:bodyPr>
          <a:lstStyle/>
          <a:p>
            <a:pPr marL="457200" indent="-457200">
              <a:buFont typeface="Arial" panose="020B0604020202020204" pitchFamily="34" charset="0"/>
              <a:buChar char="•"/>
            </a:pPr>
            <a:r>
              <a:rPr lang="en-US" sz="2800" dirty="0"/>
              <a:t>Since Covid, we have learned to use virtual platforms.</a:t>
            </a:r>
          </a:p>
          <a:p>
            <a:pPr marL="457200" indent="-457200">
              <a:buFont typeface="Arial" panose="020B0604020202020204" pitchFamily="34" charset="0"/>
              <a:buChar char="•"/>
            </a:pPr>
            <a:r>
              <a:rPr lang="en-US" sz="2800" dirty="0"/>
              <a:t>We use them for almost 50% of our sessions, including hybrid situations.</a:t>
            </a:r>
          </a:p>
          <a:p>
            <a:pPr marL="457200" indent="-457200">
              <a:buFont typeface="Arial" panose="020B0604020202020204" pitchFamily="34" charset="0"/>
              <a:buChar char="•"/>
            </a:pPr>
            <a:r>
              <a:rPr lang="en-US" sz="2800" dirty="0"/>
              <a:t>Some advantages:</a:t>
            </a:r>
          </a:p>
          <a:p>
            <a:pPr marL="1028700" lvl="1" indent="-342900">
              <a:buFont typeface="Courier New" panose="02070309020205020404" pitchFamily="49" charset="0"/>
              <a:buChar char="o"/>
            </a:pPr>
            <a:r>
              <a:rPr lang="en-US" sz="2400" dirty="0"/>
              <a:t>Convenience of easy caucus, shared agreement writing, being at home.</a:t>
            </a:r>
          </a:p>
          <a:p>
            <a:pPr marL="1028700" lvl="1" indent="-342900">
              <a:buFont typeface="Courier New" panose="02070309020205020404" pitchFamily="49" charset="0"/>
              <a:buChar char="o"/>
            </a:pPr>
            <a:r>
              <a:rPr lang="en-US" sz="2400" dirty="0"/>
              <a:t>Less escalation.</a:t>
            </a:r>
          </a:p>
          <a:p>
            <a:pPr marL="1028700" lvl="1" indent="-342900">
              <a:buFont typeface="Courier New" panose="02070309020205020404" pitchFamily="49" charset="0"/>
              <a:buChar char="o"/>
            </a:pPr>
            <a:r>
              <a:rPr lang="en-US" sz="2400" dirty="0"/>
              <a:t>No travel time. </a:t>
            </a:r>
          </a:p>
          <a:p>
            <a:pPr marL="1028700" lvl="1" indent="-342900">
              <a:buFont typeface="Courier New" panose="02070309020205020404" pitchFamily="49" charset="0"/>
              <a:buChar char="o"/>
            </a:pPr>
            <a:r>
              <a:rPr lang="en-US" sz="2400" dirty="0"/>
              <a:t>Flexibility.</a:t>
            </a:r>
          </a:p>
          <a:p>
            <a:pPr marL="457200" indent="-457200">
              <a:buFont typeface="Arial" panose="020B0604020202020204" pitchFamily="34" charset="0"/>
              <a:buChar char="•"/>
            </a:pPr>
            <a:r>
              <a:rPr lang="en-US" sz="2800" dirty="0"/>
              <a:t>Some  disadvantages:</a:t>
            </a:r>
          </a:p>
          <a:p>
            <a:pPr marL="1028700" lvl="1" indent="-342900">
              <a:buFont typeface="Courier New" panose="02070309020205020404" pitchFamily="49" charset="0"/>
              <a:buChar char="o"/>
            </a:pPr>
            <a:r>
              <a:rPr lang="en-US" sz="2400" dirty="0"/>
              <a:t>Easier to not engage.</a:t>
            </a:r>
          </a:p>
          <a:p>
            <a:pPr marL="1028700" lvl="1" indent="-342900">
              <a:buFont typeface="Courier New" panose="02070309020205020404" pitchFamily="49" charset="0"/>
              <a:buChar char="o"/>
            </a:pPr>
            <a:r>
              <a:rPr lang="en-US" sz="2400" dirty="0"/>
              <a:t>Can’t read body language.</a:t>
            </a:r>
          </a:p>
          <a:p>
            <a:pPr marL="1028700" lvl="1" indent="-342900">
              <a:buFont typeface="Courier New" panose="02070309020205020404" pitchFamily="49" charset="0"/>
              <a:buChar char="o"/>
            </a:pPr>
            <a:r>
              <a:rPr lang="en-US" sz="2400" dirty="0"/>
              <a:t>Less personal.</a:t>
            </a:r>
          </a:p>
          <a:p>
            <a:pPr marL="1028700" lvl="1" indent="-342900">
              <a:buFont typeface="Courier New" panose="02070309020205020404" pitchFamily="49" charset="0"/>
              <a:buChar char="o"/>
            </a:pPr>
            <a:r>
              <a:rPr lang="en-US" sz="2400" dirty="0"/>
              <a:t>Technical imperfections.</a:t>
            </a:r>
          </a:p>
          <a:p>
            <a:pPr marL="457200" indent="-457200">
              <a:buFont typeface="Arial" panose="020B0604020202020204" pitchFamily="34" charset="0"/>
              <a:buChar char="•"/>
            </a:pPr>
            <a:endParaRPr lang="en-US" dirty="0">
              <a:ea typeface="Calibri" panose="020F0502020204030204"/>
              <a:cs typeface="Calibri" panose="020F0502020204030204"/>
            </a:endParaRPr>
          </a:p>
        </p:txBody>
      </p:sp>
      <p:pic>
        <p:nvPicPr>
          <p:cNvPr id="4" name="Picture 3" descr="CADRE Symposium Logo. Mapping the Future; Rediscovering our Purpose Together. Portland Oregon. October 21-23, 2025.">
            <a:extLst>
              <a:ext uri="{FF2B5EF4-FFF2-40B4-BE49-F238E27FC236}">
                <a16:creationId xmlns:a16="http://schemas.microsoft.com/office/drawing/2014/main" id="{AF961DAF-1F75-D55C-CE7A-A855078507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EMS logo">
            <a:extLst>
              <a:ext uri="{FF2B5EF4-FFF2-40B4-BE49-F238E27FC236}">
                <a16:creationId xmlns:a16="http://schemas.microsoft.com/office/drawing/2014/main" id="{BCEC7F92-56D7-CAC3-FC52-14DFCEE62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13" name="Title 1">
            <a:extLst>
              <a:ext uri="{FF2B5EF4-FFF2-40B4-BE49-F238E27FC236}">
                <a16:creationId xmlns:a16="http://schemas.microsoft.com/office/drawing/2014/main" id="{39B9D108-03F8-216F-B025-8065E768CED9}"/>
              </a:ext>
            </a:extLst>
          </p:cNvPr>
          <p:cNvSpPr>
            <a:spLocks/>
          </p:cNvSpPr>
          <p:nvPr/>
        </p:nvSpPr>
        <p:spPr>
          <a:xfrm>
            <a:off x="241190" y="1188720"/>
            <a:ext cx="3965367" cy="1682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Quality Mediation</a:t>
            </a:r>
            <a:br>
              <a:rPr kumimoji="0" lang="en-US" sz="4000" b="1" i="0" u="none" strike="noStrike" kern="1200" cap="none" spc="0" normalizeH="0" baseline="0" noProof="0">
                <a:ln>
                  <a:noFill/>
                </a:ln>
                <a:solidFill>
                  <a:schemeClr val="tx1"/>
                </a:solidFill>
                <a:effectLst/>
                <a:uLnTx/>
                <a:uFillTx/>
                <a:latin typeface="+mj-lt"/>
                <a:ea typeface="+mj-ea"/>
                <a:cs typeface="+mj-cs"/>
              </a:rPr>
            </a:br>
            <a:r>
              <a:rPr kumimoji="0" lang="en-US" sz="4000" b="1" i="0" u="none" strike="noStrike" kern="1200" cap="none" spc="0" normalizeH="0" baseline="0" noProof="0">
                <a:ln>
                  <a:noFill/>
                </a:ln>
                <a:solidFill>
                  <a:schemeClr val="tx1"/>
                </a:solidFill>
                <a:effectLst/>
                <a:uLnTx/>
                <a:uFillTx/>
                <a:latin typeface="+mj-lt"/>
                <a:ea typeface="+mj-ea"/>
                <a:cs typeface="+mj-cs"/>
              </a:rPr>
              <a:t>and Facilitation</a:t>
            </a:r>
          </a:p>
        </p:txBody>
      </p:sp>
      <p:cxnSp>
        <p:nvCxnSpPr>
          <p:cNvPr id="14" name="Straight Connector 13">
            <a:extLst>
              <a:ext uri="{FF2B5EF4-FFF2-40B4-BE49-F238E27FC236}">
                <a16:creationId xmlns:a16="http://schemas.microsoft.com/office/drawing/2014/main" id="{4C9B81E5-A52F-7A2B-7706-1CFC0A4DCD8D}"/>
              </a:ext>
              <a:ext uri="{C183D7F6-B498-43B3-948B-1728B52AA6E4}">
                <adec:decorative xmlns:adec="http://schemas.microsoft.com/office/drawing/2017/decorative" val="1"/>
              </a:ext>
            </a:extLst>
          </p:cNvPr>
          <p:cNvCxnSpPr/>
          <p:nvPr/>
        </p:nvCxnSpPr>
        <p:spPr>
          <a:xfrm>
            <a:off x="338328" y="3108960"/>
            <a:ext cx="30967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Picture Placeholder 2">
            <a:extLst>
              <a:ext uri="{FF2B5EF4-FFF2-40B4-BE49-F238E27FC236}">
                <a16:creationId xmlns:a16="http://schemas.microsoft.com/office/drawing/2014/main" id="{B37C431C-E638-D546-4B68-7CA171B30EF3}"/>
              </a:ext>
            </a:extLst>
          </p:cNvPr>
          <p:cNvSpPr txBox="1">
            <a:spLocks noGrp="1"/>
          </p:cNvSpPr>
          <p:nvPr>
            <p:ph type="title" idx="4294967295"/>
          </p:nvPr>
        </p:nvSpPr>
        <p:spPr>
          <a:xfrm>
            <a:off x="228600" y="2350008"/>
            <a:ext cx="3357451" cy="669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Pivot to Virtual Platforms</a:t>
            </a:r>
          </a:p>
        </p:txBody>
      </p:sp>
      <p:pic>
        <p:nvPicPr>
          <p:cNvPr id="2" name="Picture 1" descr="A child wearing a face mask">
            <a:extLst>
              <a:ext uri="{FF2B5EF4-FFF2-40B4-BE49-F238E27FC236}">
                <a16:creationId xmlns:a16="http://schemas.microsoft.com/office/drawing/2014/main" id="{74BA85C2-2747-76D9-C949-CB759DCF0F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61691" y="3197988"/>
            <a:ext cx="2188395" cy="2992191"/>
          </a:xfrm>
          <a:prstGeom prst="rect">
            <a:avLst/>
          </a:prstGeom>
        </p:spPr>
      </p:pic>
    </p:spTree>
    <p:extLst>
      <p:ext uri="{BB962C8B-B14F-4D97-AF65-F5344CB8AC3E}">
        <p14:creationId xmlns:p14="http://schemas.microsoft.com/office/powerpoint/2010/main" val="331356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3C042-3288-9256-2D37-CAC2252B0FE5}"/>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F63D4FF-F9AB-BAB8-CF57-F6C35B3BFD85}"/>
              </a:ext>
            </a:extLst>
          </p:cNvPr>
          <p:cNvSpPr>
            <a:spLocks noGrp="1"/>
          </p:cNvSpPr>
          <p:nvPr>
            <p:ph type="pic" idx="1"/>
          </p:nvPr>
        </p:nvSpPr>
        <p:spPr>
          <a:xfrm>
            <a:off x="4812039" y="747331"/>
            <a:ext cx="6172200" cy="5363339"/>
          </a:xfrm>
        </p:spPr>
        <p:txBody>
          <a:bodyPr>
            <a:normAutofit/>
          </a:bodyPr>
          <a:lstStyle/>
          <a:p>
            <a:pPr marL="457200" indent="-457200">
              <a:spcBef>
                <a:spcPts val="0"/>
              </a:spcBef>
              <a:spcAft>
                <a:spcPts val="1200"/>
              </a:spcAft>
              <a:buFont typeface="Arial" panose="020B0604020202020204" pitchFamily="34" charset="0"/>
              <a:buChar char="•"/>
            </a:pPr>
            <a:r>
              <a:rPr lang="en-US" sz="3000" dirty="0"/>
              <a:t>We offer to provide technical and agreement writing backup to all mediators handling virtual sessions.  </a:t>
            </a:r>
          </a:p>
          <a:p>
            <a:pPr marL="457200" indent="-457200">
              <a:spcBef>
                <a:spcPts val="0"/>
              </a:spcBef>
              <a:spcAft>
                <a:spcPts val="1200"/>
              </a:spcAft>
              <a:buFont typeface="Arial" panose="020B0604020202020204" pitchFamily="34" charset="0"/>
              <a:buChar char="•"/>
            </a:pPr>
            <a:r>
              <a:rPr lang="en-US" sz="3000" dirty="0">
                <a:ea typeface="Calibri" panose="020F0502020204030204"/>
                <a:cs typeface="Calibri" panose="020F0502020204030204"/>
              </a:rPr>
              <a:t>This frees up the mediator to focus on the participants and allows us to observe them, help when needed and ensure that an agreement is complete and signed (via DocuSign) while at the table.</a:t>
            </a:r>
          </a:p>
          <a:p>
            <a:pPr marL="457200" indent="-457200">
              <a:buFont typeface="Arial" panose="020B0604020202020204" pitchFamily="34" charset="0"/>
              <a:buChar char="•"/>
            </a:pPr>
            <a:endParaRPr lang="en-US" dirty="0">
              <a:ea typeface="Calibri" panose="020F0502020204030204"/>
              <a:cs typeface="Calibri" panose="020F0502020204030204"/>
            </a:endParaRPr>
          </a:p>
        </p:txBody>
      </p:sp>
      <p:pic>
        <p:nvPicPr>
          <p:cNvPr id="8" name="Picture 7" descr="A person wearing a headset and talking on a computer">
            <a:extLst>
              <a:ext uri="{FF2B5EF4-FFF2-40B4-BE49-F238E27FC236}">
                <a16:creationId xmlns:a16="http://schemas.microsoft.com/office/drawing/2014/main" id="{8A7AD586-B059-B2B9-058E-92263D245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67" y="3607563"/>
            <a:ext cx="3278459" cy="2191994"/>
          </a:xfrm>
          <a:prstGeom prst="rect">
            <a:avLst/>
          </a:prstGeom>
        </p:spPr>
      </p:pic>
      <p:pic>
        <p:nvPicPr>
          <p:cNvPr id="4" name="Picture 3" descr="CADRE Symposium Logo. Mapping the Future; Rediscovering our Purpose Together. Portland Oregon. October 21-23, 2025.">
            <a:extLst>
              <a:ext uri="{FF2B5EF4-FFF2-40B4-BE49-F238E27FC236}">
                <a16:creationId xmlns:a16="http://schemas.microsoft.com/office/drawing/2014/main" id="{41457121-70B3-BA66-37A8-1C89EA3E59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EMS logo">
            <a:extLst>
              <a:ext uri="{FF2B5EF4-FFF2-40B4-BE49-F238E27FC236}">
                <a16:creationId xmlns:a16="http://schemas.microsoft.com/office/drawing/2014/main" id="{793EF1AA-B98F-E6C9-7DB8-96B2D9F258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13" name="Title 1">
            <a:extLst>
              <a:ext uri="{FF2B5EF4-FFF2-40B4-BE49-F238E27FC236}">
                <a16:creationId xmlns:a16="http://schemas.microsoft.com/office/drawing/2014/main" id="{A203644F-18BD-BA16-2874-4D29E0398BE5}"/>
              </a:ext>
            </a:extLst>
          </p:cNvPr>
          <p:cNvSpPr>
            <a:spLocks/>
          </p:cNvSpPr>
          <p:nvPr/>
        </p:nvSpPr>
        <p:spPr>
          <a:xfrm>
            <a:off x="236220" y="1188720"/>
            <a:ext cx="3970337" cy="1659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Quality Mediation</a:t>
            </a:r>
            <a:br>
              <a:rPr kumimoji="0" lang="en-US" sz="4000" b="1" i="0" u="none" strike="noStrike" kern="1200" cap="none" spc="0" normalizeH="0" baseline="0" noProof="0">
                <a:ln>
                  <a:noFill/>
                </a:ln>
                <a:solidFill>
                  <a:schemeClr val="tx1"/>
                </a:solidFill>
                <a:effectLst/>
                <a:uLnTx/>
                <a:uFillTx/>
                <a:latin typeface="+mj-lt"/>
                <a:ea typeface="+mj-ea"/>
                <a:cs typeface="+mj-cs"/>
              </a:rPr>
            </a:br>
            <a:r>
              <a:rPr kumimoji="0" lang="en-US" sz="4000" b="1" i="0" u="none" strike="noStrike" kern="1200" cap="none" spc="0" normalizeH="0" baseline="0" noProof="0">
                <a:ln>
                  <a:noFill/>
                </a:ln>
                <a:solidFill>
                  <a:schemeClr val="tx1"/>
                </a:solidFill>
                <a:effectLst/>
                <a:uLnTx/>
                <a:uFillTx/>
                <a:latin typeface="+mj-lt"/>
                <a:ea typeface="+mj-ea"/>
                <a:cs typeface="+mj-cs"/>
              </a:rPr>
              <a:t>and Facilitation</a:t>
            </a:r>
          </a:p>
        </p:txBody>
      </p:sp>
      <p:cxnSp>
        <p:nvCxnSpPr>
          <p:cNvPr id="14" name="Straight Connector 13">
            <a:extLst>
              <a:ext uri="{FF2B5EF4-FFF2-40B4-BE49-F238E27FC236}">
                <a16:creationId xmlns:a16="http://schemas.microsoft.com/office/drawing/2014/main" id="{B7DFECFF-2B4F-863B-D067-077D23BD9C5D}"/>
              </a:ext>
              <a:ext uri="{C183D7F6-B498-43B3-948B-1728B52AA6E4}">
                <adec:decorative xmlns:adec="http://schemas.microsoft.com/office/drawing/2017/decorative" val="1"/>
              </a:ext>
            </a:extLst>
          </p:cNvPr>
          <p:cNvCxnSpPr/>
          <p:nvPr/>
        </p:nvCxnSpPr>
        <p:spPr>
          <a:xfrm>
            <a:off x="557403" y="3480435"/>
            <a:ext cx="30967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Picture Placeholder 2">
            <a:extLst>
              <a:ext uri="{FF2B5EF4-FFF2-40B4-BE49-F238E27FC236}">
                <a16:creationId xmlns:a16="http://schemas.microsoft.com/office/drawing/2014/main" id="{D501B152-3868-9692-4869-A5297C0F9C6B}"/>
              </a:ext>
            </a:extLst>
          </p:cNvPr>
          <p:cNvSpPr txBox="1">
            <a:spLocks noGrp="1"/>
          </p:cNvSpPr>
          <p:nvPr>
            <p:ph type="title" idx="4294967295"/>
          </p:nvPr>
        </p:nvSpPr>
        <p:spPr>
          <a:xfrm>
            <a:off x="238125" y="2683383"/>
            <a:ext cx="3357451" cy="669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Virtual Backup</a:t>
            </a:r>
          </a:p>
        </p:txBody>
      </p:sp>
    </p:spTree>
    <p:extLst>
      <p:ext uri="{BB962C8B-B14F-4D97-AF65-F5344CB8AC3E}">
        <p14:creationId xmlns:p14="http://schemas.microsoft.com/office/powerpoint/2010/main" val="402042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FC462-A3CD-5A10-E8D0-721A531AE05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892F6CB-093C-1658-7EEA-10436C1D5F7F}"/>
              </a:ext>
              <a:ext uri="{C183D7F6-B498-43B3-948B-1728B52AA6E4}">
                <adec:decorative xmlns:adec="http://schemas.microsoft.com/office/drawing/2017/decorative" val="1"/>
              </a:ext>
            </a:extLst>
          </p:cNvPr>
          <p:cNvSpPr/>
          <p:nvPr/>
        </p:nvSpPr>
        <p:spPr>
          <a:xfrm>
            <a:off x="0" y="4654193"/>
            <a:ext cx="2465798" cy="1037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89C6E8-4A4A-04FB-738B-50C014F83119}"/>
              </a:ext>
            </a:extLst>
          </p:cNvPr>
          <p:cNvSpPr>
            <a:spLocks noGrp="1"/>
          </p:cNvSpPr>
          <p:nvPr>
            <p:ph type="title"/>
          </p:nvPr>
        </p:nvSpPr>
        <p:spPr/>
        <p:txBody>
          <a:bodyPr/>
          <a:lstStyle/>
          <a:p>
            <a:r>
              <a:rPr lang="en-US" b="1"/>
              <a:t>Database and Reporting</a:t>
            </a:r>
          </a:p>
        </p:txBody>
      </p:sp>
      <p:sp>
        <p:nvSpPr>
          <p:cNvPr id="5" name="Text Placeholder 4">
            <a:extLst>
              <a:ext uri="{FF2B5EF4-FFF2-40B4-BE49-F238E27FC236}">
                <a16:creationId xmlns:a16="http://schemas.microsoft.com/office/drawing/2014/main" id="{B3594367-BC2C-005E-795B-F2F67475CD9D}"/>
              </a:ext>
            </a:extLst>
          </p:cNvPr>
          <p:cNvSpPr>
            <a:spLocks noGrp="1"/>
          </p:cNvSpPr>
          <p:nvPr>
            <p:ph type="body" sz="quarter" idx="13"/>
          </p:nvPr>
        </p:nvSpPr>
        <p:spPr>
          <a:xfrm>
            <a:off x="5496674" y="2000249"/>
            <a:ext cx="5857126" cy="4492625"/>
          </a:xfrm>
        </p:spPr>
        <p:txBody>
          <a:bodyPr/>
          <a:lstStyle/>
          <a:p>
            <a:r>
              <a:rPr lang="en-US" dirty="0"/>
              <a:t>What data do you use to reflect on quality mediation </a:t>
            </a:r>
            <a:r>
              <a:rPr lang="en-US"/>
              <a:t>or facilitation?</a:t>
            </a:r>
          </a:p>
        </p:txBody>
      </p:sp>
      <p:pic>
        <p:nvPicPr>
          <p:cNvPr id="7" name="Picture 6" descr="SEMS logo">
            <a:extLst>
              <a:ext uri="{FF2B5EF4-FFF2-40B4-BE49-F238E27FC236}">
                <a16:creationId xmlns:a16="http://schemas.microsoft.com/office/drawing/2014/main" id="{E5C73E1C-2548-F147-D770-9C60B4D5EA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
        <p:nvSpPr>
          <p:cNvPr id="9" name="Rectangle 8">
            <a:extLst>
              <a:ext uri="{FF2B5EF4-FFF2-40B4-BE49-F238E27FC236}">
                <a16:creationId xmlns:a16="http://schemas.microsoft.com/office/drawing/2014/main" id="{76D08B71-61C6-13B0-CF05-B6E7BD1E14B1}"/>
              </a:ext>
              <a:ext uri="{C183D7F6-B498-43B3-948B-1728B52AA6E4}">
                <adec:decorative xmlns:adec="http://schemas.microsoft.com/office/drawing/2017/decorative" val="1"/>
              </a:ext>
            </a:extLst>
          </p:cNvPr>
          <p:cNvSpPr/>
          <p:nvPr/>
        </p:nvSpPr>
        <p:spPr>
          <a:xfrm>
            <a:off x="2537716" y="1315092"/>
            <a:ext cx="1777429" cy="8731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B7B0D56-7601-C6A0-7B7D-0C80B41081E3}"/>
              </a:ext>
              <a:ext uri="{C183D7F6-B498-43B3-948B-1728B52AA6E4}">
                <adec:decorative xmlns:adec="http://schemas.microsoft.com/office/drawing/2017/decorative" val="1"/>
              </a:ext>
            </a:extLst>
          </p:cNvPr>
          <p:cNvGrpSpPr/>
          <p:nvPr/>
        </p:nvGrpSpPr>
        <p:grpSpPr>
          <a:xfrm>
            <a:off x="-1" y="2000249"/>
            <a:ext cx="5266881" cy="3015589"/>
            <a:chOff x="-1" y="2000249"/>
            <a:chExt cx="5266881" cy="3015589"/>
          </a:xfrm>
        </p:grpSpPr>
        <p:pic>
          <p:nvPicPr>
            <p:cNvPr id="11" name="Picture 10" descr="A screenshot of a computer&#10;&#10;AI-generated content may be incorrect.">
              <a:extLst>
                <a:ext uri="{FF2B5EF4-FFF2-40B4-BE49-F238E27FC236}">
                  <a16:creationId xmlns:a16="http://schemas.microsoft.com/office/drawing/2014/main" id="{1CEEC78C-E793-DBE7-FB1A-B019525F9F7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 y="2000249"/>
              <a:ext cx="5266881" cy="3015589"/>
            </a:xfrm>
            <a:prstGeom prst="rect">
              <a:avLst/>
            </a:prstGeom>
          </p:spPr>
        </p:pic>
        <p:pic>
          <p:nvPicPr>
            <p:cNvPr id="13" name="Picture 12" descr="A screenshot of a report&#10;&#10;AI-generated content may be incorrect.">
              <a:extLst>
                <a:ext uri="{FF2B5EF4-FFF2-40B4-BE49-F238E27FC236}">
                  <a16:creationId xmlns:a16="http://schemas.microsoft.com/office/drawing/2014/main" id="{7D90D7EC-7269-95D8-B157-90E1BD38FE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3441" y="3071606"/>
              <a:ext cx="2128142" cy="1792647"/>
            </a:xfrm>
            <a:prstGeom prst="rect">
              <a:avLst/>
            </a:prstGeom>
          </p:spPr>
        </p:pic>
      </p:grpSp>
      <p:pic>
        <p:nvPicPr>
          <p:cNvPr id="4" name="Graphics">
            <a:hlinkClick r:id="" action="ppaction://media"/>
            <a:extLst>
              <a:ext uri="{FF2B5EF4-FFF2-40B4-BE49-F238E27FC236}">
                <a16:creationId xmlns:a16="http://schemas.microsoft.com/office/drawing/2014/main" id="{D7064339-67A8-E519-8BF8-D42EA3B1D7C3}"/>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629088" y="2983568"/>
            <a:ext cx="2993717" cy="3874432"/>
          </a:xfrm>
          <a:prstGeom prst="rect">
            <a:avLst/>
          </a:prstGeom>
        </p:spPr>
      </p:pic>
    </p:spTree>
    <p:extLst>
      <p:ext uri="{BB962C8B-B14F-4D97-AF65-F5344CB8AC3E}">
        <p14:creationId xmlns:p14="http://schemas.microsoft.com/office/powerpoint/2010/main" val="265326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62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19A6-27D3-3D80-FD80-1A46D124E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F4097-99ED-11A6-71D3-6176C5BD5164}"/>
              </a:ext>
            </a:extLst>
          </p:cNvPr>
          <p:cNvSpPr>
            <a:spLocks noGrp="1"/>
          </p:cNvSpPr>
          <p:nvPr>
            <p:ph type="ctrTitle"/>
          </p:nvPr>
        </p:nvSpPr>
        <p:spPr>
          <a:xfrm>
            <a:off x="4798787" y="706437"/>
            <a:ext cx="6430734" cy="1338263"/>
          </a:xfrm>
        </p:spPr>
        <p:txBody>
          <a:bodyPr/>
          <a:lstStyle/>
          <a:p>
            <a:r>
              <a:rPr lang="en-US" b="1" dirty="0"/>
              <a:t>Building Trust Leads to Successful Program</a:t>
            </a:r>
          </a:p>
        </p:txBody>
      </p:sp>
      <p:sp>
        <p:nvSpPr>
          <p:cNvPr id="4" name="Text Placeholder 3">
            <a:extLst>
              <a:ext uri="{FF2B5EF4-FFF2-40B4-BE49-F238E27FC236}">
                <a16:creationId xmlns:a16="http://schemas.microsoft.com/office/drawing/2014/main" id="{132F3C4D-3367-E548-9312-E79F11F71DC1}"/>
              </a:ext>
            </a:extLst>
          </p:cNvPr>
          <p:cNvSpPr>
            <a:spLocks noGrp="1"/>
          </p:cNvSpPr>
          <p:nvPr>
            <p:ph type="body" sz="quarter" idx="13"/>
          </p:nvPr>
        </p:nvSpPr>
        <p:spPr>
          <a:xfrm>
            <a:off x="5020137" y="2273300"/>
            <a:ext cx="5988033" cy="3711574"/>
          </a:xfrm>
        </p:spPr>
        <p:txBody>
          <a:bodyPr>
            <a:normAutofit/>
          </a:bodyPr>
          <a:lstStyle/>
          <a:p>
            <a:pPr marL="514350" indent="-514350">
              <a:buFont typeface="+mj-lt"/>
              <a:buAutoNum type="arabicPeriod"/>
            </a:pPr>
            <a:r>
              <a:rPr lang="en-US" dirty="0"/>
              <a:t>Robust state support</a:t>
            </a:r>
          </a:p>
          <a:p>
            <a:pPr marL="514350" indent="-514350">
              <a:buFont typeface="+mj-lt"/>
              <a:buAutoNum type="arabicPeriod"/>
            </a:pPr>
            <a:r>
              <a:rPr lang="en-US" dirty="0"/>
              <a:t>Outreach</a:t>
            </a:r>
          </a:p>
          <a:p>
            <a:pPr marL="514350" indent="-514350">
              <a:buFont typeface="+mj-lt"/>
              <a:buAutoNum type="arabicPeriod"/>
            </a:pPr>
            <a:r>
              <a:rPr lang="en-US" dirty="0"/>
              <a:t>Intake</a:t>
            </a:r>
          </a:p>
          <a:p>
            <a:pPr marL="514350" indent="-514350">
              <a:buFont typeface="+mj-lt"/>
              <a:buAutoNum type="arabicPeriod"/>
            </a:pPr>
            <a:r>
              <a:rPr lang="en-US" dirty="0"/>
              <a:t>High quality Facilitation</a:t>
            </a:r>
          </a:p>
          <a:p>
            <a:pPr marL="509588" lvl="1" indent="0">
              <a:buNone/>
            </a:pPr>
            <a:r>
              <a:rPr lang="en-US" dirty="0"/>
              <a:t>Training and support</a:t>
            </a:r>
          </a:p>
          <a:p>
            <a:pPr marL="514350" indent="-514350">
              <a:buFont typeface="+mj-lt"/>
              <a:buAutoNum type="arabicPeriod"/>
            </a:pPr>
            <a:r>
              <a:rPr lang="en-US" dirty="0"/>
              <a:t>High quality Mediation</a:t>
            </a:r>
          </a:p>
          <a:p>
            <a:pPr marL="509588" lvl="1" indent="0">
              <a:buNone/>
              <a:tabLst>
                <a:tab pos="509588" algn="l"/>
              </a:tabLst>
            </a:pPr>
            <a:r>
              <a:rPr lang="en-US" dirty="0"/>
              <a:t>Training and support</a:t>
            </a:r>
          </a:p>
        </p:txBody>
      </p:sp>
      <p:pic>
        <p:nvPicPr>
          <p:cNvPr id="6" name="Picture 5" descr="SEMS logo">
            <a:extLst>
              <a:ext uri="{FF2B5EF4-FFF2-40B4-BE49-F238E27FC236}">
                <a16:creationId xmlns:a16="http://schemas.microsoft.com/office/drawing/2014/main" id="{47186B56-E67C-8C0D-B7CE-ACB19CDA8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pic>
        <p:nvPicPr>
          <p:cNvPr id="5" name="Graphics">
            <a:hlinkClick r:id="" action="ppaction://media"/>
            <a:extLst>
              <a:ext uri="{FF2B5EF4-FFF2-40B4-BE49-F238E27FC236}">
                <a16:creationId xmlns:a16="http://schemas.microsoft.com/office/drawing/2014/main" id="{3E8CE6C0-7C51-BDC6-D69C-A58E3F1869F9}"/>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10219" t="14644" r="7832" b="16262"/>
          <a:stretch>
            <a:fillRect/>
          </a:stretch>
        </p:blipFill>
        <p:spPr>
          <a:xfrm>
            <a:off x="364142" y="2044700"/>
            <a:ext cx="3512578" cy="3832799"/>
          </a:xfrm>
          <a:prstGeom prst="rect">
            <a:avLst/>
          </a:prstGeom>
        </p:spPr>
      </p:pic>
    </p:spTree>
    <p:extLst>
      <p:ext uri="{BB962C8B-B14F-4D97-AF65-F5344CB8AC3E}">
        <p14:creationId xmlns:p14="http://schemas.microsoft.com/office/powerpoint/2010/main" val="131186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extLst>
    <p:ext uri="{6950BFC3-D8DA-4A85-94F7-54DA5524770B}">
      <p188:commentRel xmlns:p188="http://schemas.microsoft.com/office/powerpoint/2018/8/main" r:id="rId5"/>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ABD37-D840-6985-8F73-1F46EB4F7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74E81B-F4DE-BDD5-CEF0-819BAA4C2F97}"/>
              </a:ext>
            </a:extLst>
          </p:cNvPr>
          <p:cNvSpPr>
            <a:spLocks noGrp="1"/>
          </p:cNvSpPr>
          <p:nvPr>
            <p:ph type="title"/>
          </p:nvPr>
        </p:nvSpPr>
        <p:spPr>
          <a:xfrm>
            <a:off x="4709158" y="365125"/>
            <a:ext cx="3078653" cy="1325563"/>
          </a:xfrm>
        </p:spPr>
        <p:txBody>
          <a:bodyPr/>
          <a:lstStyle/>
          <a:p>
            <a:r>
              <a:rPr lang="en-US" b="1"/>
              <a:t>Contact SEMS</a:t>
            </a:r>
            <a:endParaRPr lang="en-US"/>
          </a:p>
        </p:txBody>
      </p:sp>
      <p:pic>
        <p:nvPicPr>
          <p:cNvPr id="7" name="Picture 6" descr="SEMS logo">
            <a:extLst>
              <a:ext uri="{FF2B5EF4-FFF2-40B4-BE49-F238E27FC236}">
                <a16:creationId xmlns:a16="http://schemas.microsoft.com/office/drawing/2014/main" id="{3B5C01D3-3CAC-52D2-2F16-C91E8549C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pic>
        <p:nvPicPr>
          <p:cNvPr id="11" name="Picture 10" descr="Contact SEMS at 833-543-7178, located at 2111 University Park Drive, Suite 550, Okemos, MI 48864, phone 517-334-0034, fax 517-220-4148, website at mikids1st.org">
            <a:extLst>
              <a:ext uri="{FF2B5EF4-FFF2-40B4-BE49-F238E27FC236}">
                <a16:creationId xmlns:a16="http://schemas.microsoft.com/office/drawing/2014/main" id="{25036FF0-C47E-E13F-1539-3D75C4781FDC}"/>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817" y="1396923"/>
            <a:ext cx="11250143" cy="4415757"/>
          </a:xfrm>
          <a:prstGeom prst="rect">
            <a:avLst/>
          </a:prstGeom>
        </p:spPr>
      </p:pic>
    </p:spTree>
    <p:extLst>
      <p:ext uri="{BB962C8B-B14F-4D97-AF65-F5344CB8AC3E}">
        <p14:creationId xmlns:p14="http://schemas.microsoft.com/office/powerpoint/2010/main" val="16572423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727C-974B-4873-B409-8D0E239259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E066B8-E67D-A421-FA1C-6ED37824CB44}"/>
              </a:ext>
            </a:extLst>
          </p:cNvPr>
          <p:cNvSpPr>
            <a:spLocks noGrp="1"/>
          </p:cNvSpPr>
          <p:nvPr>
            <p:ph type="title"/>
          </p:nvPr>
        </p:nvSpPr>
        <p:spPr>
          <a:xfrm>
            <a:off x="4929988" y="427224"/>
            <a:ext cx="2688235" cy="1325563"/>
          </a:xfrm>
        </p:spPr>
        <p:txBody>
          <a:bodyPr/>
          <a:lstStyle/>
          <a:p>
            <a:r>
              <a:rPr lang="en-US" b="1" dirty="0"/>
              <a:t>Thank you!</a:t>
            </a:r>
          </a:p>
        </p:txBody>
      </p:sp>
      <p:pic>
        <p:nvPicPr>
          <p:cNvPr id="3" name="Picture 2">
            <a:extLst>
              <a:ext uri="{FF2B5EF4-FFF2-40B4-BE49-F238E27FC236}">
                <a16:creationId xmlns:a16="http://schemas.microsoft.com/office/drawing/2014/main" id="{F16185B1-5EC8-2D76-4669-6414D23BA1B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07860" y="4807064"/>
            <a:ext cx="2286000" cy="1356360"/>
          </a:xfrm>
          <a:prstGeom prst="rect">
            <a:avLst/>
          </a:prstGeom>
        </p:spPr>
      </p:pic>
      <p:pic>
        <p:nvPicPr>
          <p:cNvPr id="6" name="Picture 5">
            <a:extLst>
              <a:ext uri="{FF2B5EF4-FFF2-40B4-BE49-F238E27FC236}">
                <a16:creationId xmlns:a16="http://schemas.microsoft.com/office/drawing/2014/main" id="{AE403AF3-58F3-ECFC-1FFE-AC60F062728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4105" y="4964414"/>
            <a:ext cx="3810532" cy="1009791"/>
          </a:xfrm>
          <a:prstGeom prst="rect">
            <a:avLst/>
          </a:prstGeom>
        </p:spPr>
      </p:pic>
      <p:sp useBgFill="1">
        <p:nvSpPr>
          <p:cNvPr id="9" name="Content Placeholder 5">
            <a:extLst>
              <a:ext uri="{FF2B5EF4-FFF2-40B4-BE49-F238E27FC236}">
                <a16:creationId xmlns:a16="http://schemas.microsoft.com/office/drawing/2014/main" id="{F0E95766-0B60-D654-4293-0CE7EE1B6544}"/>
              </a:ext>
            </a:extLst>
          </p:cNvPr>
          <p:cNvSpPr txBox="1">
            <a:spLocks/>
          </p:cNvSpPr>
          <p:nvPr/>
        </p:nvSpPr>
        <p:spPr>
          <a:xfrm>
            <a:off x="3785210" y="1505326"/>
            <a:ext cx="4977792" cy="349095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100" dirty="0"/>
              <a:t>Bern Dempsey, Training Coordinator</a:t>
            </a:r>
          </a:p>
          <a:p>
            <a:r>
              <a:rPr lang="en-US" sz="2100" dirty="0"/>
              <a:t>Sue Feenstra, Grant Administrator</a:t>
            </a:r>
          </a:p>
          <a:p>
            <a:r>
              <a:rPr lang="en-US" sz="2100" dirty="0">
                <a:cs typeface="Calibri"/>
              </a:rPr>
              <a:t>Taryn Francis, Outreach Representative</a:t>
            </a:r>
          </a:p>
          <a:p>
            <a:r>
              <a:rPr lang="en-US" sz="2100" dirty="0"/>
              <a:t>Beth Kohler, Outreach Coordinator</a:t>
            </a:r>
          </a:p>
          <a:p>
            <a:r>
              <a:rPr lang="en-US" sz="2100" dirty="0">
                <a:cs typeface="Calibri"/>
              </a:rPr>
              <a:t>Rebecca Kozlow, Outreach Representative</a:t>
            </a:r>
          </a:p>
          <a:p>
            <a:r>
              <a:rPr lang="en-US" sz="2100" dirty="0"/>
              <a:t>Diane </a:t>
            </a:r>
            <a:r>
              <a:rPr lang="en-US" sz="2100" dirty="0" err="1"/>
              <a:t>Kullis</a:t>
            </a:r>
            <a:r>
              <a:rPr lang="en-US" sz="2100" dirty="0"/>
              <a:t>, Intake Specialist</a:t>
            </a:r>
            <a:endParaRPr lang="en-US" sz="2100" dirty="0">
              <a:cs typeface="Calibri"/>
            </a:endParaRPr>
          </a:p>
          <a:p>
            <a:r>
              <a:rPr lang="en-US" sz="2100" dirty="0"/>
              <a:t>Cheryl Levine, Project Coordinator</a:t>
            </a:r>
            <a:endParaRPr lang="en-US" sz="2100" dirty="0">
              <a:cs typeface="Calibri"/>
            </a:endParaRPr>
          </a:p>
          <a:p>
            <a:r>
              <a:rPr lang="en-US" sz="2100" dirty="0"/>
              <a:t>Laura Zangara, Intake Coordinator</a:t>
            </a:r>
            <a:endParaRPr lang="en-US" sz="2100" dirty="0">
              <a:cs typeface="Calibri" panose="020F0502020204030204"/>
            </a:endParaRPr>
          </a:p>
          <a:p>
            <a:endParaRPr lang="en-US" sz="1500" dirty="0"/>
          </a:p>
        </p:txBody>
      </p:sp>
    </p:spTree>
    <p:extLst>
      <p:ext uri="{BB962C8B-B14F-4D97-AF65-F5344CB8AC3E}">
        <p14:creationId xmlns:p14="http://schemas.microsoft.com/office/powerpoint/2010/main" val="1432744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448024-97EC-9694-16DA-9BC312519EAB}"/>
              </a:ext>
            </a:extLst>
          </p:cNvPr>
          <p:cNvSpPr>
            <a:spLocks noGrp="1"/>
          </p:cNvSpPr>
          <p:nvPr>
            <p:ph type="title"/>
          </p:nvPr>
        </p:nvSpPr>
        <p:spPr>
          <a:xfrm>
            <a:off x="4443922" y="365125"/>
            <a:ext cx="7396541" cy="732155"/>
          </a:xfrm>
        </p:spPr>
        <p:txBody>
          <a:bodyPr anchor="t"/>
          <a:lstStyle/>
          <a:p>
            <a:r>
              <a:rPr lang="en-US" b="1" dirty="0"/>
              <a:t>Michigan is Different</a:t>
            </a:r>
          </a:p>
        </p:txBody>
      </p:sp>
      <p:sp>
        <p:nvSpPr>
          <p:cNvPr id="4" name="Text Placeholder 3">
            <a:extLst>
              <a:ext uri="{FF2B5EF4-FFF2-40B4-BE49-F238E27FC236}">
                <a16:creationId xmlns:a16="http://schemas.microsoft.com/office/drawing/2014/main" id="{1D1D8588-915B-0F6A-D181-A1FC8E556E01}"/>
              </a:ext>
            </a:extLst>
          </p:cNvPr>
          <p:cNvSpPr>
            <a:spLocks noGrp="1"/>
          </p:cNvSpPr>
          <p:nvPr>
            <p:ph type="body" sz="quarter" idx="13"/>
          </p:nvPr>
        </p:nvSpPr>
        <p:spPr>
          <a:xfrm>
            <a:off x="4402182" y="1619794"/>
            <a:ext cx="6779623" cy="4859308"/>
          </a:xfrm>
        </p:spPr>
        <p:txBody>
          <a:bodyPr>
            <a:normAutofit fontScale="92500"/>
          </a:bodyPr>
          <a:lstStyle/>
          <a:p>
            <a:r>
              <a:rPr lang="en-US" dirty="0"/>
              <a:t>56 Intermediate School Districts</a:t>
            </a:r>
          </a:p>
          <a:p>
            <a:pPr lvl="1"/>
            <a:r>
              <a:rPr lang="en-US" dirty="0"/>
              <a:t>536 local school districts</a:t>
            </a:r>
          </a:p>
          <a:p>
            <a:pPr lvl="1"/>
            <a:r>
              <a:rPr lang="en-US" dirty="0"/>
              <a:t>288 public school academies</a:t>
            </a:r>
          </a:p>
          <a:p>
            <a:pPr lvl="1"/>
            <a:r>
              <a:rPr lang="en-US" dirty="0"/>
              <a:t>622 non-public schools</a:t>
            </a:r>
          </a:p>
          <a:p>
            <a:r>
              <a:rPr lang="en-US" dirty="0"/>
              <a:t>1,427,386 students </a:t>
            </a:r>
            <a:r>
              <a:rPr lang="en-US" sz="1800" dirty="0"/>
              <a:t>(24/25 school year)</a:t>
            </a:r>
          </a:p>
          <a:p>
            <a:pPr lvl="1"/>
            <a:r>
              <a:rPr lang="en-US" dirty="0"/>
              <a:t>211,666 SWD or 14.83%</a:t>
            </a:r>
          </a:p>
          <a:p>
            <a:endParaRPr lang="en-US" dirty="0"/>
          </a:p>
          <a:p>
            <a:pPr marL="0" indent="0">
              <a:buNone/>
            </a:pPr>
            <a:r>
              <a:rPr lang="en-US" dirty="0"/>
              <a:t>In Michigan, intermediate school districts (ISDs) are subrecipients of IDEA grant funds and, thus, serve as LEAs, with the responsibility to support member districts in improving results and ensuring program requirements are met.</a:t>
            </a:r>
          </a:p>
        </p:txBody>
      </p:sp>
      <p:pic>
        <p:nvPicPr>
          <p:cNvPr id="11" name="Picture 10">
            <a:extLst>
              <a:ext uri="{FF2B5EF4-FFF2-40B4-BE49-F238E27FC236}">
                <a16:creationId xmlns:a16="http://schemas.microsoft.com/office/drawing/2014/main" id="{E517AFB2-9EED-FF9C-09DB-0F4E9B73827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29" y="1158793"/>
            <a:ext cx="3631416" cy="4715616"/>
          </a:xfrm>
          <a:prstGeom prst="rect">
            <a:avLst/>
          </a:prstGeom>
        </p:spPr>
      </p:pic>
      <p:pic>
        <p:nvPicPr>
          <p:cNvPr id="3" name="Picture 2">
            <a:extLst>
              <a:ext uri="{FF2B5EF4-FFF2-40B4-BE49-F238E27FC236}">
                <a16:creationId xmlns:a16="http://schemas.microsoft.com/office/drawing/2014/main" id="{BB826864-25AC-80A4-70D5-B2A1E6111C6E}"/>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F0524E6-F43D-F9A5-EFC1-7DDD00B6C0D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326094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9C82351-113B-FC0B-D80F-7DA97052A772}"/>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05"/>
          <a:stretch/>
        </p:blipFill>
        <p:spPr>
          <a:xfrm>
            <a:off x="177696" y="2406575"/>
            <a:ext cx="4327779" cy="268876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CADA55E-6208-8B41-2046-4DA6AEE2F5A4}"/>
              </a:ext>
            </a:extLst>
          </p:cNvPr>
          <p:cNvSpPr>
            <a:spLocks noGrp="1"/>
          </p:cNvSpPr>
          <p:nvPr>
            <p:ph type="ctrTitle"/>
          </p:nvPr>
        </p:nvSpPr>
        <p:spPr>
          <a:xfrm>
            <a:off x="4914081" y="357670"/>
            <a:ext cx="6430734" cy="1338263"/>
          </a:xfrm>
        </p:spPr>
        <p:txBody>
          <a:bodyPr anchor="t"/>
          <a:lstStyle/>
          <a:p>
            <a:r>
              <a:rPr lang="en-US" b="1" dirty="0"/>
              <a:t>What the CADRE Data Shows </a:t>
            </a:r>
            <a:br>
              <a:rPr lang="en-US" b="1" dirty="0"/>
            </a:br>
            <a:r>
              <a:rPr lang="en-US" sz="3200" b="1" dirty="0"/>
              <a:t>2022-2023</a:t>
            </a:r>
          </a:p>
        </p:txBody>
      </p:sp>
      <p:sp>
        <p:nvSpPr>
          <p:cNvPr id="8" name="Text Placeholder 4">
            <a:extLst>
              <a:ext uri="{FF2B5EF4-FFF2-40B4-BE49-F238E27FC236}">
                <a16:creationId xmlns:a16="http://schemas.microsoft.com/office/drawing/2014/main" id="{4671D79B-6866-E36B-A31C-FB2B4FEDC60E}"/>
              </a:ext>
            </a:extLst>
          </p:cNvPr>
          <p:cNvSpPr txBox="1">
            <a:spLocks/>
          </p:cNvSpPr>
          <p:nvPr/>
        </p:nvSpPr>
        <p:spPr>
          <a:xfrm>
            <a:off x="4505476" y="1465205"/>
            <a:ext cx="6743549" cy="445788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U.S. Average– 4.3 mediation agreements per 10,000 students, </a:t>
            </a:r>
            <a:r>
              <a:rPr lang="en-US" b="1" dirty="0">
                <a:ea typeface="Calibri"/>
                <a:cs typeface="Calibri"/>
              </a:rPr>
              <a:t>51% mediation agreement rate, 33% Due Process related mediation agreement rate.</a:t>
            </a:r>
          </a:p>
          <a:p>
            <a:endParaRPr lang="en-US" b="1" dirty="0">
              <a:ea typeface="Calibri"/>
              <a:cs typeface="Calibri"/>
            </a:endParaRPr>
          </a:p>
          <a:p>
            <a:endParaRPr lang="en-US" dirty="0">
              <a:ea typeface="Calibri"/>
              <a:cs typeface="Calibri"/>
            </a:endParaRPr>
          </a:p>
          <a:p>
            <a:r>
              <a:rPr lang="en-US" b="1" dirty="0"/>
              <a:t>Michigan – 7.9 mediation agreements per 10,000 students, 74% mediation agreement rate , 71% Due Process related mediation agreement rate. </a:t>
            </a:r>
            <a:endParaRPr lang="en-US" b="1" dirty="0">
              <a:ea typeface="Calibri"/>
              <a:cs typeface="Calibri"/>
            </a:endParaRPr>
          </a:p>
          <a:p>
            <a:endParaRPr lang="en-US" b="1" dirty="0">
              <a:ea typeface="Calibri"/>
              <a:cs typeface="Calibri"/>
            </a:endParaRPr>
          </a:p>
        </p:txBody>
      </p:sp>
      <p:sp>
        <p:nvSpPr>
          <p:cNvPr id="4" name="TextBox 3">
            <a:extLst>
              <a:ext uri="{FF2B5EF4-FFF2-40B4-BE49-F238E27FC236}">
                <a16:creationId xmlns:a16="http://schemas.microsoft.com/office/drawing/2014/main" id="{EBA8E992-AC79-5047-73F4-D1A21CDEC4B2}"/>
              </a:ext>
              <a:ext uri="{C183D7F6-B498-43B3-948B-1728B52AA6E4}">
                <adec:decorative xmlns:adec="http://schemas.microsoft.com/office/drawing/2017/decorative" val="1"/>
              </a:ext>
            </a:extLst>
          </p:cNvPr>
          <p:cNvSpPr txBox="1"/>
          <p:nvPr/>
        </p:nvSpPr>
        <p:spPr>
          <a:xfrm>
            <a:off x="633746" y="6095150"/>
            <a:ext cx="6896653" cy="689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E2CEEC1B-511E-C450-50E3-6A0F0C9AE244}"/>
              </a:ext>
              <a:ext uri="{C183D7F6-B498-43B3-948B-1728B52AA6E4}">
                <adec:decorative xmlns:adec="http://schemas.microsoft.com/office/drawing/2017/decorative" val="1"/>
              </a:ext>
            </a:extLst>
          </p:cNvPr>
          <p:cNvSpPr txBox="1"/>
          <p:nvPr/>
        </p:nvSpPr>
        <p:spPr>
          <a:xfrm>
            <a:off x="3435052" y="6063945"/>
            <a:ext cx="75452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44444"/>
                </a:solidFill>
                <a:ea typeface="Calibri"/>
                <a:cs typeface="Calibri"/>
                <a:hlinkClick r:id="rId4"/>
              </a:rPr>
              <a:t>https://cadreworks.org/national-state-dr-data-dashboard</a:t>
            </a:r>
            <a:r>
              <a:rPr lang="en-US">
                <a:solidFill>
                  <a:srgbClr val="444444"/>
                </a:solidFill>
                <a:ea typeface="Calibri"/>
                <a:cs typeface="Calibri"/>
              </a:rPr>
              <a:t> </a:t>
            </a:r>
            <a:endParaRPr lang="en-US">
              <a:ea typeface="Calibri"/>
              <a:cs typeface="Calibri"/>
            </a:endParaRPr>
          </a:p>
        </p:txBody>
      </p:sp>
      <p:pic>
        <p:nvPicPr>
          <p:cNvPr id="6" name="Picture 5">
            <a:extLst>
              <a:ext uri="{FF2B5EF4-FFF2-40B4-BE49-F238E27FC236}">
                <a16:creationId xmlns:a16="http://schemas.microsoft.com/office/drawing/2014/main" id="{CC8AF100-894F-3DB1-3C07-7ED541E58712}"/>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4A852989-E048-C4BE-D600-5819F3061BC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spTree>
    <p:extLst>
      <p:ext uri="{BB962C8B-B14F-4D97-AF65-F5344CB8AC3E}">
        <p14:creationId xmlns:p14="http://schemas.microsoft.com/office/powerpoint/2010/main" val="167023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6" presetClass="emph" presetSubtype="0" fill="hold" nodeType="afterEffect">
                                  <p:stCondLst>
                                    <p:cond delay="0"/>
                                  </p:stCondLst>
                                  <p:childTnLst>
                                    <p:animScale>
                                      <p:cBhvr>
                                        <p:cTn id="12" dur="2000" fill="hold"/>
                                        <p:tgtEl>
                                          <p:spTgt spid="8">
                                            <p:txEl>
                                              <p:pRg st="0" end="0"/>
                                            </p:txEl>
                                          </p:spTgt>
                                        </p:tgtEl>
                                      </p:cBhvr>
                                      <p:by x="150000" y="150000"/>
                                    </p:animScale>
                                  </p:childTnLst>
                                </p:cTn>
                              </p:par>
                            </p:childTnLst>
                          </p:cTn>
                        </p:par>
                        <p:par>
                          <p:cTn id="13" fill="hold">
                            <p:stCondLst>
                              <p:cond delay="2500"/>
                            </p:stCondLst>
                            <p:childTnLst>
                              <p:par>
                                <p:cTn id="14" presetID="6" presetClass="emph" presetSubtype="0" fill="hold" nodeType="afterEffect">
                                  <p:stCondLst>
                                    <p:cond delay="0"/>
                                  </p:stCondLst>
                                  <p:childTnLst>
                                    <p:animScale>
                                      <p:cBhvr>
                                        <p:cTn id="15" dur="2000" fill="hold"/>
                                        <p:tgtEl>
                                          <p:spTgt spid="8">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182EF-6C4A-8F27-8E61-753706AE60F9}"/>
              </a:ext>
            </a:extLst>
          </p:cNvPr>
          <p:cNvSpPr>
            <a:spLocks noGrp="1"/>
          </p:cNvSpPr>
          <p:nvPr>
            <p:ph type="ctrTitle"/>
          </p:nvPr>
        </p:nvSpPr>
        <p:spPr>
          <a:xfrm>
            <a:off x="4739369" y="272143"/>
            <a:ext cx="6430734" cy="1772557"/>
          </a:xfrm>
        </p:spPr>
        <p:txBody>
          <a:bodyPr>
            <a:noAutofit/>
          </a:bodyPr>
          <a:lstStyle/>
          <a:p>
            <a:r>
              <a:rPr lang="en-US" b="1" dirty="0"/>
              <a:t>Why Providing Meeting Facilitation Can Make a Big Difference</a:t>
            </a:r>
          </a:p>
        </p:txBody>
      </p:sp>
      <p:sp>
        <p:nvSpPr>
          <p:cNvPr id="6" name="TextBox 9">
            <a:extLst>
              <a:ext uri="{FF2B5EF4-FFF2-40B4-BE49-F238E27FC236}">
                <a16:creationId xmlns:a16="http://schemas.microsoft.com/office/drawing/2014/main" id="{1AB59C3D-7AA9-821A-695F-B19FB0AE7616}"/>
              </a:ext>
            </a:extLst>
          </p:cNvPr>
          <p:cNvSpPr txBox="1"/>
          <p:nvPr/>
        </p:nvSpPr>
        <p:spPr>
          <a:xfrm>
            <a:off x="4808862" y="2170915"/>
            <a:ext cx="3313252" cy="38164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u="sng" dirty="0"/>
              <a:t>Facilitations Held</a:t>
            </a:r>
          </a:p>
          <a:p>
            <a:r>
              <a:rPr lang="en-US" sz="2800" dirty="0">
                <a:ea typeface="Calibri"/>
                <a:cs typeface="Calibri"/>
              </a:rPr>
              <a:t>2024-2025: 745</a:t>
            </a:r>
          </a:p>
          <a:p>
            <a:r>
              <a:rPr lang="en-US" sz="2800" dirty="0">
                <a:ea typeface="Calibri"/>
                <a:cs typeface="Calibri"/>
              </a:rPr>
              <a:t>2023-2024: 679</a:t>
            </a:r>
          </a:p>
          <a:p>
            <a:r>
              <a:rPr lang="en-US" sz="2800" dirty="0"/>
              <a:t>2022-2023: 582</a:t>
            </a:r>
            <a:endParaRPr lang="en-US" sz="2800" dirty="0">
              <a:ea typeface="Calibri"/>
              <a:cs typeface="Calibri"/>
            </a:endParaRPr>
          </a:p>
          <a:p>
            <a:r>
              <a:rPr lang="en-US" sz="2800" dirty="0"/>
              <a:t>2021-2022: 558</a:t>
            </a:r>
          </a:p>
          <a:p>
            <a:r>
              <a:rPr lang="en-US" sz="2800" dirty="0"/>
              <a:t>2020-2021: 387</a:t>
            </a:r>
          </a:p>
          <a:p>
            <a:r>
              <a:rPr lang="en-US" sz="2800" dirty="0"/>
              <a:t>2019-2020: 403</a:t>
            </a:r>
          </a:p>
          <a:p>
            <a:r>
              <a:rPr lang="en-US" sz="2800" dirty="0"/>
              <a:t>2018-2019: 421</a:t>
            </a:r>
          </a:p>
          <a:p>
            <a:endParaRPr lang="en-US" dirty="0"/>
          </a:p>
        </p:txBody>
      </p:sp>
      <p:sp>
        <p:nvSpPr>
          <p:cNvPr id="4" name="TextBox 9">
            <a:extLst>
              <a:ext uri="{FF2B5EF4-FFF2-40B4-BE49-F238E27FC236}">
                <a16:creationId xmlns:a16="http://schemas.microsoft.com/office/drawing/2014/main" id="{B9591332-2155-05B6-F4C7-3ECD3D7D9F39}"/>
              </a:ext>
            </a:extLst>
          </p:cNvPr>
          <p:cNvSpPr txBox="1"/>
          <p:nvPr/>
        </p:nvSpPr>
        <p:spPr>
          <a:xfrm>
            <a:off x="7915627" y="2138132"/>
            <a:ext cx="3733448" cy="38164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u="sng" dirty="0"/>
              <a:t>2024-2025</a:t>
            </a:r>
          </a:p>
          <a:p>
            <a:pPr>
              <a:tabLst>
                <a:tab pos="2857500" algn="l"/>
              </a:tabLst>
            </a:pPr>
            <a:r>
              <a:rPr lang="en-US" sz="2800" dirty="0">
                <a:ea typeface="Calibri"/>
                <a:cs typeface="Calibri"/>
              </a:rPr>
              <a:t>Review IEP:	269</a:t>
            </a:r>
          </a:p>
          <a:p>
            <a:pPr>
              <a:tabLst>
                <a:tab pos="2857500" algn="l"/>
              </a:tabLst>
            </a:pPr>
            <a:r>
              <a:rPr lang="en-US" sz="2800" dirty="0">
                <a:ea typeface="Calibri"/>
                <a:cs typeface="Calibri"/>
              </a:rPr>
              <a:t>Planning Conf: 	150</a:t>
            </a:r>
          </a:p>
          <a:p>
            <a:pPr>
              <a:tabLst>
                <a:tab pos="2857500" algn="l"/>
              </a:tabLst>
            </a:pPr>
            <a:r>
              <a:rPr lang="en-US" sz="2800" dirty="0"/>
              <a:t>MET and IEP: 	81</a:t>
            </a:r>
            <a:endParaRPr lang="en-US" sz="2800" dirty="0">
              <a:ea typeface="Calibri"/>
              <a:cs typeface="Calibri"/>
            </a:endParaRPr>
          </a:p>
          <a:p>
            <a:pPr>
              <a:tabLst>
                <a:tab pos="2857500" algn="l"/>
              </a:tabLst>
            </a:pPr>
            <a:r>
              <a:rPr lang="en-US" sz="2800" dirty="0"/>
              <a:t>REED: 	59</a:t>
            </a:r>
          </a:p>
          <a:p>
            <a:pPr>
              <a:tabLst>
                <a:tab pos="2857500" algn="l"/>
              </a:tabLst>
            </a:pPr>
            <a:r>
              <a:rPr lang="en-US" sz="2800" dirty="0"/>
              <a:t>MDR: 	54</a:t>
            </a:r>
          </a:p>
          <a:p>
            <a:pPr>
              <a:tabLst>
                <a:tab pos="2857500" algn="l"/>
              </a:tabLst>
            </a:pPr>
            <a:r>
              <a:rPr lang="en-US" sz="2800" dirty="0"/>
              <a:t>BIP: 	43</a:t>
            </a:r>
          </a:p>
          <a:p>
            <a:pPr>
              <a:tabLst>
                <a:tab pos="2857500" algn="l"/>
              </a:tabLst>
            </a:pPr>
            <a:r>
              <a:rPr lang="en-US" sz="2800" dirty="0"/>
              <a:t>IEP Amendment: 	39</a:t>
            </a:r>
          </a:p>
          <a:p>
            <a:r>
              <a:rPr lang="en-US" dirty="0"/>
              <a:t>(+Initial IEP, MET, REED/IEP, RS)</a:t>
            </a:r>
          </a:p>
        </p:txBody>
      </p:sp>
      <p:sp>
        <p:nvSpPr>
          <p:cNvPr id="3" name="TextBox 2">
            <a:extLst>
              <a:ext uri="{FF2B5EF4-FFF2-40B4-BE49-F238E27FC236}">
                <a16:creationId xmlns:a16="http://schemas.microsoft.com/office/drawing/2014/main" id="{1646ECA5-47FC-A0E8-F595-8BF9A2BABBE2}"/>
              </a:ext>
            </a:extLst>
          </p:cNvPr>
          <p:cNvSpPr txBox="1"/>
          <p:nvPr/>
        </p:nvSpPr>
        <p:spPr>
          <a:xfrm>
            <a:off x="3476625" y="5951685"/>
            <a:ext cx="6953250" cy="830997"/>
          </a:xfrm>
          <a:prstGeom prst="rect">
            <a:avLst/>
          </a:prstGeom>
          <a:noFill/>
        </p:spPr>
        <p:txBody>
          <a:bodyPr wrap="square" rtlCol="0">
            <a:spAutoFit/>
          </a:bodyPr>
          <a:lstStyle/>
          <a:p>
            <a:r>
              <a:rPr lang="en-US" sz="2400" b="1" dirty="0">
                <a:solidFill>
                  <a:srgbClr val="C00000"/>
                </a:solidFill>
              </a:rPr>
              <a:t>Note:</a:t>
            </a:r>
            <a:r>
              <a:rPr lang="en-US" sz="2400" dirty="0">
                <a:solidFill>
                  <a:srgbClr val="C00000"/>
                </a:solidFill>
              </a:rPr>
              <a:t> These are not facilitated by school personnel but rather NEUTRAL outside facilitators.</a:t>
            </a:r>
          </a:p>
        </p:txBody>
      </p:sp>
      <p:pic>
        <p:nvPicPr>
          <p:cNvPr id="7" name="Picture 6">
            <a:extLst>
              <a:ext uri="{FF2B5EF4-FFF2-40B4-BE49-F238E27FC236}">
                <a16:creationId xmlns:a16="http://schemas.microsoft.com/office/drawing/2014/main" id="{D14B8E72-A7C4-6B56-2D5F-6C5FD6AD15C4}"/>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0D38C4C-82B5-2C47-82E6-DCACFB88B1F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pic>
        <p:nvPicPr>
          <p:cNvPr id="5" name="Picture 4">
            <a:extLst>
              <a:ext uri="{FF2B5EF4-FFF2-40B4-BE49-F238E27FC236}">
                <a16:creationId xmlns:a16="http://schemas.microsoft.com/office/drawing/2014/main" id="{EC8338FC-E5B1-B8FF-8D5D-237D7DD50B2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161" y="2508961"/>
            <a:ext cx="4080208" cy="2805990"/>
          </a:xfrm>
          <a:prstGeom prst="rect">
            <a:avLst/>
          </a:prstGeom>
        </p:spPr>
      </p:pic>
    </p:spTree>
    <p:extLst>
      <p:ext uri="{BB962C8B-B14F-4D97-AF65-F5344CB8AC3E}">
        <p14:creationId xmlns:p14="http://schemas.microsoft.com/office/powerpoint/2010/main" val="368282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FF00F-42E8-0494-58D3-D524AEF43F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D7A409-DE94-68DC-534C-990007514470}"/>
              </a:ext>
            </a:extLst>
          </p:cNvPr>
          <p:cNvSpPr>
            <a:spLocks noGrp="1"/>
          </p:cNvSpPr>
          <p:nvPr>
            <p:ph type="ctrTitle"/>
          </p:nvPr>
        </p:nvSpPr>
        <p:spPr>
          <a:xfrm>
            <a:off x="4739369" y="272143"/>
            <a:ext cx="6430734" cy="830997"/>
          </a:xfrm>
        </p:spPr>
        <p:txBody>
          <a:bodyPr anchor="t">
            <a:noAutofit/>
          </a:bodyPr>
          <a:lstStyle/>
          <a:p>
            <a:r>
              <a:rPr lang="en-US" b="1" dirty="0"/>
              <a:t>Participant Feedback</a:t>
            </a:r>
          </a:p>
        </p:txBody>
      </p:sp>
      <p:sp>
        <p:nvSpPr>
          <p:cNvPr id="10" name="TextBox 9">
            <a:extLst>
              <a:ext uri="{FF2B5EF4-FFF2-40B4-BE49-F238E27FC236}">
                <a16:creationId xmlns:a16="http://schemas.microsoft.com/office/drawing/2014/main" id="{B0341EB9-A919-388E-5688-7955DDFA36FB}"/>
              </a:ext>
            </a:extLst>
          </p:cNvPr>
          <p:cNvSpPr txBox="1"/>
          <p:nvPr/>
        </p:nvSpPr>
        <p:spPr>
          <a:xfrm>
            <a:off x="562734" y="2218370"/>
            <a:ext cx="4375227" cy="3477875"/>
          </a:xfrm>
          <a:prstGeom prst="rect">
            <a:avLst/>
          </a:prstGeom>
          <a:solidFill>
            <a:srgbClr val="98DBCE"/>
          </a:solidFill>
        </p:spPr>
        <p:txBody>
          <a:bodyPr wrap="square" rtlCol="0">
            <a:spAutoFit/>
          </a:bodyPr>
          <a:lstStyle/>
          <a:p>
            <a:r>
              <a:rPr lang="en-US" sz="2200" dirty="0"/>
              <a:t>It was like at a totally different meeting with different staff members. They were more prepared. They allowed me to make changes and even asked more of my opinion and suggestions…..thank you for listening to my concerns and executing effectively, efficiently, and expeditiously. </a:t>
            </a:r>
          </a:p>
          <a:p>
            <a:r>
              <a:rPr lang="en-US" sz="2200" dirty="0"/>
              <a:t>	- Parent</a:t>
            </a:r>
          </a:p>
        </p:txBody>
      </p:sp>
      <p:sp>
        <p:nvSpPr>
          <p:cNvPr id="11" name="TextBox 10">
            <a:extLst>
              <a:ext uri="{FF2B5EF4-FFF2-40B4-BE49-F238E27FC236}">
                <a16:creationId xmlns:a16="http://schemas.microsoft.com/office/drawing/2014/main" id="{6C57D98E-7C11-74B7-986C-9B555918966D}"/>
              </a:ext>
            </a:extLst>
          </p:cNvPr>
          <p:cNvSpPr txBox="1"/>
          <p:nvPr/>
        </p:nvSpPr>
        <p:spPr>
          <a:xfrm>
            <a:off x="5198532" y="959462"/>
            <a:ext cx="6430734" cy="4493538"/>
          </a:xfrm>
          <a:prstGeom prst="rect">
            <a:avLst/>
          </a:prstGeom>
          <a:noFill/>
        </p:spPr>
        <p:txBody>
          <a:bodyPr wrap="square" rtlCol="0">
            <a:spAutoFit/>
          </a:bodyPr>
          <a:lstStyle/>
          <a:p>
            <a:r>
              <a:rPr lang="en-US" sz="2200" dirty="0"/>
              <a:t>I was very nervous entering this meeting, as I have never been required to attend a mediated/ facilitated meeting. {The facilitator’s} presence made this situation much better than I could've imagined. His calm demeanor and neutral standpoint helped our team to get to the root of the conflict and work through it, keeping the student as the center focus. I am very grateful for the parents having contacted MDE with this request, as I truly feel we would have taken far longer to get to this point in our relationship with the parents, had we not utilized SEMS' facilitation service. Thank you! </a:t>
            </a:r>
          </a:p>
          <a:p>
            <a:r>
              <a:rPr lang="en-US" sz="2200" dirty="0"/>
              <a:t>	- School District</a:t>
            </a:r>
          </a:p>
        </p:txBody>
      </p:sp>
      <p:pic>
        <p:nvPicPr>
          <p:cNvPr id="8" name="Picture 7">
            <a:extLst>
              <a:ext uri="{FF2B5EF4-FFF2-40B4-BE49-F238E27FC236}">
                <a16:creationId xmlns:a16="http://schemas.microsoft.com/office/drawing/2014/main" id="{3916F5AF-AE2B-9ABF-BA27-4F23A5B09A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265" y="5782237"/>
            <a:ext cx="1308593" cy="1169894"/>
          </a:xfrm>
          <a:prstGeom prst="rect">
            <a:avLst/>
          </a:prstGeom>
        </p:spPr>
      </p:pic>
      <p:pic>
        <p:nvPicPr>
          <p:cNvPr id="7" name="Picture 6">
            <a:extLst>
              <a:ext uri="{FF2B5EF4-FFF2-40B4-BE49-F238E27FC236}">
                <a16:creationId xmlns:a16="http://schemas.microsoft.com/office/drawing/2014/main" id="{768443B8-A99C-616E-8F45-246D89F76ADD}"/>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7FC9979-198C-8F88-B13F-07229EA06A00}"/>
              </a:ext>
            </a:extLst>
          </p:cNvPr>
          <p:cNvSpPr txBox="1"/>
          <p:nvPr/>
        </p:nvSpPr>
        <p:spPr>
          <a:xfrm>
            <a:off x="4020830" y="6013241"/>
            <a:ext cx="6136848" cy="707886"/>
          </a:xfrm>
          <a:prstGeom prst="rect">
            <a:avLst/>
          </a:prstGeom>
          <a:noFill/>
        </p:spPr>
        <p:txBody>
          <a:bodyPr wrap="square">
            <a:spAutoFit/>
          </a:bodyPr>
          <a:lstStyle/>
          <a:p>
            <a:pPr algn="ctr"/>
            <a:r>
              <a:rPr lang="en-US" sz="4000" b="1" dirty="0">
                <a:solidFill>
                  <a:srgbClr val="981D97"/>
                </a:solidFill>
              </a:rPr>
              <a:t>It’s all about building trust</a:t>
            </a:r>
            <a:endParaRPr lang="en-US" sz="4000" dirty="0">
              <a:solidFill>
                <a:srgbClr val="981D97"/>
              </a:solidFill>
            </a:endParaRPr>
          </a:p>
        </p:txBody>
      </p:sp>
    </p:spTree>
    <p:extLst>
      <p:ext uri="{BB962C8B-B14F-4D97-AF65-F5344CB8AC3E}">
        <p14:creationId xmlns:p14="http://schemas.microsoft.com/office/powerpoint/2010/main" val="1938656842"/>
      </p:ext>
    </p:extLst>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MSTemplate" id="{EC1C84FD-6A57-4FAD-A9C5-05942CD97373}" vid="{BE5731B1-AE32-45DD-B48F-F4DE3E00FF92}"/>
    </a:ext>
  </a:extLst>
</a:theme>
</file>

<file path=ppt/theme/theme2.xml><?xml version="1.0" encoding="utf-8"?>
<a:theme xmlns:a="http://schemas.openxmlformats.org/drawingml/2006/main" name="Custom Design">
  <a:themeElements>
    <a:clrScheme name="SEMS">
      <a:dk1>
        <a:srgbClr val="000000"/>
      </a:dk1>
      <a:lt1>
        <a:srgbClr val="FFFFFF"/>
      </a:lt1>
      <a:dk2>
        <a:srgbClr val="321454"/>
      </a:dk2>
      <a:lt2>
        <a:srgbClr val="E7E6E6"/>
      </a:lt2>
      <a:accent1>
        <a:srgbClr val="24135F"/>
      </a:accent1>
      <a:accent2>
        <a:srgbClr val="981D97"/>
      </a:accent2>
      <a:accent3>
        <a:srgbClr val="98DBCE"/>
      </a:accent3>
      <a:accent4>
        <a:srgbClr val="49C5B1"/>
      </a:accent4>
      <a:accent5>
        <a:srgbClr val="E04E38"/>
      </a:accent5>
      <a:accent6>
        <a:srgbClr val="F1B3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MSTemplate" id="{EC1C84FD-6A57-4FAD-A9C5-05942CD97373}" vid="{B33091D3-6DEE-4A3E-85ED-AC7D19A3CB7A}"/>
    </a:ext>
  </a:extLst>
</a:theme>
</file>

<file path=ppt/theme/theme3.xml><?xml version="1.0" encoding="utf-8"?>
<a:theme xmlns:a="http://schemas.openxmlformats.org/drawingml/2006/main" name="2_Custom Design">
  <a:themeElements>
    <a:clrScheme name="SEMS">
      <a:dk1>
        <a:srgbClr val="000000"/>
      </a:dk1>
      <a:lt1>
        <a:srgbClr val="FFFFFF"/>
      </a:lt1>
      <a:dk2>
        <a:srgbClr val="321454"/>
      </a:dk2>
      <a:lt2>
        <a:srgbClr val="E7E6E6"/>
      </a:lt2>
      <a:accent1>
        <a:srgbClr val="24135F"/>
      </a:accent1>
      <a:accent2>
        <a:srgbClr val="981D97"/>
      </a:accent2>
      <a:accent3>
        <a:srgbClr val="98DBCE"/>
      </a:accent3>
      <a:accent4>
        <a:srgbClr val="49C5B1"/>
      </a:accent4>
      <a:accent5>
        <a:srgbClr val="E04E38"/>
      </a:accent5>
      <a:accent6>
        <a:srgbClr val="F1B3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MSTemplate" id="{EC1C84FD-6A57-4FAD-A9C5-05942CD97373}" vid="{7880D7B6-BFCC-4314-A771-856B4C21E9AA}"/>
    </a:ext>
  </a:extLst>
</a:theme>
</file>

<file path=ppt/theme/theme4.xml><?xml version="1.0" encoding="utf-8"?>
<a:theme xmlns:a="http://schemas.openxmlformats.org/drawingml/2006/main" name="1_Custom Design">
  <a:themeElements>
    <a:clrScheme name="SEMS">
      <a:dk1>
        <a:srgbClr val="000000"/>
      </a:dk1>
      <a:lt1>
        <a:srgbClr val="FFFFFF"/>
      </a:lt1>
      <a:dk2>
        <a:srgbClr val="321454"/>
      </a:dk2>
      <a:lt2>
        <a:srgbClr val="E7E6E6"/>
      </a:lt2>
      <a:accent1>
        <a:srgbClr val="24135F"/>
      </a:accent1>
      <a:accent2>
        <a:srgbClr val="981D97"/>
      </a:accent2>
      <a:accent3>
        <a:srgbClr val="98DBCE"/>
      </a:accent3>
      <a:accent4>
        <a:srgbClr val="49C5B1"/>
      </a:accent4>
      <a:accent5>
        <a:srgbClr val="E04E38"/>
      </a:accent5>
      <a:accent6>
        <a:srgbClr val="F1B3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MSTemplate" id="{EC1C84FD-6A57-4FAD-A9C5-05942CD97373}" vid="{8636F205-71A8-4F32-8223-8CE00CBCC4A1}"/>
    </a:ext>
  </a:extLst>
</a:theme>
</file>

<file path=ppt/theme/theme5.xml><?xml version="1.0" encoding="utf-8"?>
<a:theme xmlns:a="http://schemas.openxmlformats.org/drawingml/2006/main" name="1_Custom Design">
  <a:themeElements>
    <a:clrScheme name="SEMS">
      <a:dk1>
        <a:srgbClr val="000000"/>
      </a:dk1>
      <a:lt1>
        <a:srgbClr val="FFFFFF"/>
      </a:lt1>
      <a:dk2>
        <a:srgbClr val="321454"/>
      </a:dk2>
      <a:lt2>
        <a:srgbClr val="E7E6E6"/>
      </a:lt2>
      <a:accent1>
        <a:srgbClr val="24135F"/>
      </a:accent1>
      <a:accent2>
        <a:srgbClr val="981D97"/>
      </a:accent2>
      <a:accent3>
        <a:srgbClr val="98DBCE"/>
      </a:accent3>
      <a:accent4>
        <a:srgbClr val="49C5B1"/>
      </a:accent4>
      <a:accent5>
        <a:srgbClr val="E04E38"/>
      </a:accent5>
      <a:accent6>
        <a:srgbClr val="F1B3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8779346-D3CA-4EE0-9EB5-8B32008DB718}" vid="{E4A9C41A-4D88-40A7-89BF-8EDBFCE5D15E}"/>
    </a:ext>
  </a:extLst>
</a:theme>
</file>

<file path=ppt/theme/theme6.xml><?xml version="1.0" encoding="utf-8"?>
<a:theme xmlns:a="http://schemas.openxmlformats.org/drawingml/2006/main" name="1_Custom Design">
  <a:themeElements>
    <a:clrScheme name="SEMS">
      <a:dk1>
        <a:srgbClr val="000000"/>
      </a:dk1>
      <a:lt1>
        <a:srgbClr val="FFFFFF"/>
      </a:lt1>
      <a:dk2>
        <a:srgbClr val="321454"/>
      </a:dk2>
      <a:lt2>
        <a:srgbClr val="E7E6E6"/>
      </a:lt2>
      <a:accent1>
        <a:srgbClr val="24135F"/>
      </a:accent1>
      <a:accent2>
        <a:srgbClr val="981D97"/>
      </a:accent2>
      <a:accent3>
        <a:srgbClr val="98DBCE"/>
      </a:accent3>
      <a:accent4>
        <a:srgbClr val="49C5B1"/>
      </a:accent4>
      <a:accent5>
        <a:srgbClr val="E04E38"/>
      </a:accent5>
      <a:accent6>
        <a:srgbClr val="F1B3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8779346-D3CA-4EE0-9EB5-8B32008DB718}" vid="{E4A9C41A-4D88-40A7-89BF-8EDBFCE5D15E}"/>
    </a:ext>
  </a:extLst>
</a:theme>
</file>

<file path=ppt/theme/theme7.xml><?xml version="1.0" encoding="utf-8"?>
<a:theme xmlns:a="http://schemas.openxmlformats.org/drawingml/2006/main" name="Office Theme">
  <a:themeElements>
    <a:clrScheme name="SEMS">
      <a:dk1>
        <a:srgbClr val="24135F"/>
      </a:dk1>
      <a:lt1>
        <a:sysClr val="window" lastClr="FFFFFF"/>
      </a:lt1>
      <a:dk2>
        <a:srgbClr val="24135F"/>
      </a:dk2>
      <a:lt2>
        <a:srgbClr val="98DBCE"/>
      </a:lt2>
      <a:accent1>
        <a:srgbClr val="24135F"/>
      </a:accent1>
      <a:accent2>
        <a:srgbClr val="981D97"/>
      </a:accent2>
      <a:accent3>
        <a:srgbClr val="E04E39"/>
      </a:accent3>
      <a:accent4>
        <a:srgbClr val="49C5B1"/>
      </a:accent4>
      <a:accent5>
        <a:srgbClr val="F1B434"/>
      </a:accent5>
      <a:accent6>
        <a:srgbClr val="E04E3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CADRE COLORS">
      <a:dk1>
        <a:srgbClr val="000000"/>
      </a:dk1>
      <a:lt1>
        <a:srgbClr val="EBEBEB"/>
      </a:lt1>
      <a:dk2>
        <a:srgbClr val="333333"/>
      </a:dk2>
      <a:lt2>
        <a:srgbClr val="4796B9"/>
      </a:lt2>
      <a:accent1>
        <a:srgbClr val="275B84"/>
      </a:accent1>
      <a:accent2>
        <a:srgbClr val="931E30"/>
      </a:accent2>
      <a:accent3>
        <a:srgbClr val="B58B41"/>
      </a:accent3>
      <a:accent4>
        <a:srgbClr val="BE253E"/>
      </a:accent4>
      <a:accent5>
        <a:srgbClr val="B58B41"/>
      </a:accent5>
      <a:accent6>
        <a:srgbClr val="EBEBEB"/>
      </a:accent6>
      <a:hlink>
        <a:srgbClr val="2414F8"/>
      </a:hlink>
      <a:folHlink>
        <a:srgbClr val="2414F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467A66CA-AC5E-426C-87C5-219027562800}">
  <we:reference id="wa104381526" version="1.0.0.2" store="en-US" storeType="OMEX"/>
  <we:alternateReferences>
    <we:reference id="WA104381526" version="1.0.0.2" store="WA104381526" storeType="OMEX"/>
  </we:alternateReferences>
  <we:properties>
    <we:property name="FormID" value="&quot;83zepHBakUitKe3z1yCDDsf9B6Bn5FZEv6wcgxllXNdUNlZMOThaQkxRM1ZUVlg4NjVMUlZTRFE3Vi4u&quot;"/>
    <we:property name="FormMode" value="&quot;DesignTime&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E45D93EE09FE48B755B103E8699EE0" ma:contentTypeVersion="20" ma:contentTypeDescription="Create a new document." ma:contentTypeScope="" ma:versionID="805ba7d55169f0f14b383f020274b321">
  <xsd:schema xmlns:xsd="http://www.w3.org/2001/XMLSchema" xmlns:xs="http://www.w3.org/2001/XMLSchema" xmlns:p="http://schemas.microsoft.com/office/2006/metadata/properties" xmlns:ns2="db903174-bb1c-4609-9d70-465268ead536" xmlns:ns3="d0cbbd92-a969-402e-8621-447322a11182" targetNamespace="http://schemas.microsoft.com/office/2006/metadata/properties" ma:root="true" ma:fieldsID="38c128f37e5add975387cf726827ace0" ns2:_="" ns3:_="">
    <xsd:import namespace="db903174-bb1c-4609-9d70-465268ead536"/>
    <xsd:import namespace="d0cbbd92-a969-402e-8621-447322a111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3:TaxCatchAll"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03174-bb1c-4609-9d70-465268ead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01aec00-7e9a-46c6-9b57-74fbf10536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cbbd92-a969-402e-8621-447322a1118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48b6dc5-7623-4a1d-a01d-748b8cf9f295}" ma:internalName="TaxCatchAll" ma:showField="CatchAllData" ma:web="d0cbbd92-a969-402e-8621-447322a11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0cbbd92-a969-402e-8621-447322a11182" xsi:nil="true"/>
    <lcf76f155ced4ddcb4097134ff3c332f xmlns="db903174-bb1c-4609-9d70-465268ead53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879231-64AA-4944-9FF4-BD0FEDD779E5}"/>
</file>

<file path=customXml/itemProps2.xml><?xml version="1.0" encoding="utf-8"?>
<ds:datastoreItem xmlns:ds="http://schemas.openxmlformats.org/officeDocument/2006/customXml" ds:itemID="{2731A4AF-3E77-4C69-B89B-E13F932E5789}">
  <ds:schemaRefs>
    <ds:schemaRef ds:uri="http://schemas.microsoft.com/office/2006/metadata/properties"/>
    <ds:schemaRef ds:uri="7bb7f887-8b1b-471a-a390-078934441880"/>
    <ds:schemaRef ds:uri="http://purl.org/dc/terms/"/>
    <ds:schemaRef ds:uri="a2d70364-c384-44f5-9948-b0e5a1360d6d"/>
    <ds:schemaRef ds:uri="http://schemas.microsoft.com/office/2006/documentManagement/types"/>
    <ds:schemaRef ds:uri="http://www.w3.org/XML/1998/namespace"/>
    <ds:schemaRef ds:uri="1f0990e1-af15-47fe-a377-4450803b2113"/>
    <ds:schemaRef ds:uri="http://purl.org/dc/elements/1.1/"/>
    <ds:schemaRef ds:uri="34fa18f7-502c-4f65-94d5-5adc6ea1cdc1"/>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611DBEE0-0407-4AA1-9CE1-5CCC7415F6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SEMSTemplate</Template>
  <TotalTime>2069</TotalTime>
  <Words>3255</Words>
  <Application>Microsoft Office PowerPoint</Application>
  <PresentationFormat>Widescreen</PresentationFormat>
  <Paragraphs>482</Paragraphs>
  <Slides>56</Slides>
  <Notes>56</Notes>
  <HiddenSlides>0</HiddenSlides>
  <MMClips>5</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56</vt:i4>
      </vt:variant>
    </vt:vector>
  </HeadingPairs>
  <TitlesOfParts>
    <vt:vector size="77" baseType="lpstr">
      <vt:lpstr>等线</vt:lpstr>
      <vt:lpstr>Aptos</vt:lpstr>
      <vt:lpstr>Aptos Display</vt:lpstr>
      <vt:lpstr>Arial</vt:lpstr>
      <vt:lpstr>Calibri</vt:lpstr>
      <vt:lpstr>Calibri Light</vt:lpstr>
      <vt:lpstr>Courier New</vt:lpstr>
      <vt:lpstr>Gill Sans MT</vt:lpstr>
      <vt:lpstr>Goudy Old Style</vt:lpstr>
      <vt:lpstr>Segoe UI</vt:lpstr>
      <vt:lpstr>Symbol</vt:lpstr>
      <vt:lpstr>Times New Roman</vt:lpstr>
      <vt:lpstr>Wingdings</vt:lpstr>
      <vt:lpstr>ClassicFrameVTI</vt:lpstr>
      <vt:lpstr>Custom Design</vt:lpstr>
      <vt:lpstr>2_Custom Design</vt:lpstr>
      <vt:lpstr>1_Custom Design</vt:lpstr>
      <vt:lpstr>1_Custom Design</vt:lpstr>
      <vt:lpstr>1_Custom Design</vt:lpstr>
      <vt:lpstr>Office Theme</vt:lpstr>
      <vt:lpstr>1_Office Theme</vt:lpstr>
      <vt:lpstr>What Michigan Learned  While Building a Successful Informal  and Early Special Education Dispute Resolution System</vt:lpstr>
      <vt:lpstr>Special Education Mediation Services</vt:lpstr>
      <vt:lpstr>What We Do</vt:lpstr>
      <vt:lpstr>Elephant in the Room</vt:lpstr>
      <vt:lpstr>Today’s Agenda</vt:lpstr>
      <vt:lpstr>Michigan is Different</vt:lpstr>
      <vt:lpstr>What the CADRE Data Shows  2022-2023</vt:lpstr>
      <vt:lpstr>Why Providing Meeting Facilitation Can Make a Big Difference</vt:lpstr>
      <vt:lpstr>Participant Feedback</vt:lpstr>
      <vt:lpstr>Make-Up of Michigan Program</vt:lpstr>
      <vt:lpstr>Building Trust Leads to Successful Program</vt:lpstr>
      <vt:lpstr>State Support</vt:lpstr>
      <vt:lpstr>State Support2</vt:lpstr>
      <vt:lpstr>SEMS Team</vt:lpstr>
      <vt:lpstr>Outreach Team</vt:lpstr>
      <vt:lpstr>Outreach Plan</vt:lpstr>
      <vt:lpstr>Outreach Plan 2</vt:lpstr>
      <vt:lpstr>Outreach Plan 3</vt:lpstr>
      <vt:lpstr>Outreach Plan 4</vt:lpstr>
      <vt:lpstr>Program Presentation </vt:lpstr>
      <vt:lpstr>Website </vt:lpstr>
      <vt:lpstr>Social Media</vt:lpstr>
      <vt:lpstr>Newsletter</vt:lpstr>
      <vt:lpstr>State Supported Campaign</vt:lpstr>
      <vt:lpstr>State Supported  Deliverables</vt:lpstr>
      <vt:lpstr>Maximum Impact  </vt:lpstr>
      <vt:lpstr>Elevator Speech</vt:lpstr>
      <vt:lpstr>Centralized</vt:lpstr>
      <vt:lpstr>PowerPoint Presentation</vt:lpstr>
      <vt:lpstr>Overview</vt:lpstr>
      <vt:lpstr>Service Request Process “Easy” Access and Multiple Ways to Connect</vt:lpstr>
      <vt:lpstr>Knowledgeable Information Gathering2  Specialist Role</vt:lpstr>
      <vt:lpstr>Consistent Messaging &amp; Procedure  Specialists Role</vt:lpstr>
      <vt:lpstr>Knowledgeable Information Gathering  Specialist Role</vt:lpstr>
      <vt:lpstr>Quality Service Assurance  Responsiveness</vt:lpstr>
      <vt:lpstr>Quality Service Assurance  Scheduling and Paperwork</vt:lpstr>
      <vt:lpstr>Quality Service Assurance  How Quick?  It depends</vt:lpstr>
      <vt:lpstr>Paperwork</vt:lpstr>
      <vt:lpstr>Database and Reporting</vt:lpstr>
      <vt:lpstr>Quality Mediation  and Facilitation</vt:lpstr>
      <vt:lpstr>Recruitment</vt:lpstr>
      <vt:lpstr>Recruitment 2</vt:lpstr>
      <vt:lpstr>Training</vt:lpstr>
      <vt:lpstr>Asynchronous Learning</vt:lpstr>
      <vt:lpstr>In-Person Training</vt:lpstr>
      <vt:lpstr>Training Materials</vt:lpstr>
      <vt:lpstr>Highly Complex Mediations</vt:lpstr>
      <vt:lpstr>Ongoing Training and Mentoring</vt:lpstr>
      <vt:lpstr>Participant Feedback</vt:lpstr>
      <vt:lpstr>Feedback</vt:lpstr>
      <vt:lpstr>Pivot to Virtual Platforms</vt:lpstr>
      <vt:lpstr>Virtual Backup</vt:lpstr>
      <vt:lpstr>Database and Reporting</vt:lpstr>
      <vt:lpstr>Building Trust Leads to Successful Program</vt:lpstr>
      <vt:lpstr>Contact SEMS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Beth Kohler</dc:creator>
  <cp:lastModifiedBy>Noella Bernal</cp:lastModifiedBy>
  <cp:revision>1194</cp:revision>
  <dcterms:created xsi:type="dcterms:W3CDTF">2024-11-04T14:37:57Z</dcterms:created>
  <dcterms:modified xsi:type="dcterms:W3CDTF">2025-08-21T18:47:04Z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0x01010090E45D93EE09FE48B755B103E8699EE0</vt:lpwstr>
  </property>
  <property fmtid="{D5CDD505-2E9C-101B-9397-08002B2CF9AE}" pid="3" name="MediaServiceImageTags">
    <vt:lpwstr/>
  </property>
</Properties>
</file>