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Roboto"/>
      <p:regular r:id="rId21"/>
      <p:bold r:id="rId22"/>
      <p:italic r:id="rId23"/>
      <p:boldItalic r:id="rId24"/>
    </p:embeddedFont>
    <p:embeddedFont>
      <p:font typeface="Montserra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iaIV73ysgBzpjondFWmlP6MqoX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font" Target="fonts/Montserrat-bold.fntdata"/><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font" Target="fonts/Roboto-regular.fntdata"/><Relationship Id="rId3" Type="http://schemas.openxmlformats.org/officeDocument/2006/relationships/slideMaster" Target="slideMasters/slideMaster1.xml"/><Relationship Id="rId25" Type="http://schemas.openxmlformats.org/officeDocument/2006/relationships/font" Target="fonts/Montserrat-regular.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0" Type="http://schemas.openxmlformats.org/officeDocument/2006/relationships/slide" Target="slides/slide16.xml"/><Relationship Id="rId2" Type="http://schemas.openxmlformats.org/officeDocument/2006/relationships/presProps" Target="presProps.xml"/><Relationship Id="rId29" Type="http://customschemas.google.com/relationships/presentationmetadata" Target="metadata"/><Relationship Id="rId16" Type="http://schemas.openxmlformats.org/officeDocument/2006/relationships/slide" Target="slides/slide12.xml"/><Relationship Id="rId24" Type="http://schemas.openxmlformats.org/officeDocument/2006/relationships/font" Target="fonts/Roboto-boldItalic.fntdata"/><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customXml" Target="../customXml/item3.xml"/><Relationship Id="rId23" Type="http://schemas.openxmlformats.org/officeDocument/2006/relationships/font" Target="fonts/Roboto-italic.fntdata"/><Relationship Id="rId28" Type="http://schemas.openxmlformats.org/officeDocument/2006/relationships/font" Target="fonts/Montserrat-boldItalic.fntdata"/><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2.xml"/><Relationship Id="rId22" Type="http://schemas.openxmlformats.org/officeDocument/2006/relationships/font" Target="fonts/Roboto-bold.fntdata"/><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font" Target="fonts/Montserrat-italic.fntdata"/><Relationship Id="rId14" Type="http://schemas.openxmlformats.org/officeDocument/2006/relationships/slide" Target="slides/slide10.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 name="Google Shape;6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7e98fc3eae_4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7e98fc3eae_4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298450" lvl="0" marL="457200" rtl="0" algn="l">
              <a:lnSpc>
                <a:spcPct val="115000"/>
              </a:lnSpc>
              <a:spcBef>
                <a:spcPts val="1200"/>
              </a:spcBef>
              <a:spcAft>
                <a:spcPts val="0"/>
              </a:spcAft>
              <a:buClr>
                <a:schemeClr val="dk1"/>
              </a:buClr>
              <a:buSzPts val="1100"/>
              <a:buChar char="●"/>
            </a:pPr>
            <a:r>
              <a:rPr lang="en-US" sz="1100"/>
              <a:t>We started with a small, informal statewide CoP for ADR after colleagues connected at conferences.</a:t>
            </a:r>
            <a:br>
              <a:rPr lang="en-US" sz="1100"/>
            </a:br>
            <a:endParaRPr sz="1100"/>
          </a:p>
          <a:p>
            <a:pPr indent="-298450" lvl="0" marL="457200" rtl="0" algn="l">
              <a:lnSpc>
                <a:spcPct val="115000"/>
              </a:lnSpc>
              <a:spcBef>
                <a:spcPts val="0"/>
              </a:spcBef>
              <a:spcAft>
                <a:spcPts val="0"/>
              </a:spcAft>
              <a:buClr>
                <a:schemeClr val="dk1"/>
              </a:buClr>
              <a:buSzPts val="1100"/>
              <a:buChar char="●"/>
            </a:pPr>
            <a:r>
              <a:rPr lang="en-US" sz="1100"/>
              <a:t>Over time, we expanded it—inviting parents, Family Empowerment Centers, SELPAs, districts, and other partners.</a:t>
            </a:r>
            <a:br>
              <a:rPr lang="en-US" sz="1100"/>
            </a:br>
            <a:endParaRPr sz="1100"/>
          </a:p>
          <a:p>
            <a:pPr indent="-298450" lvl="0" marL="457200" rtl="0" algn="l">
              <a:lnSpc>
                <a:spcPct val="115000"/>
              </a:lnSpc>
              <a:spcBef>
                <a:spcPts val="0"/>
              </a:spcBef>
              <a:spcAft>
                <a:spcPts val="0"/>
              </a:spcAft>
              <a:buClr>
                <a:schemeClr val="dk1"/>
              </a:buClr>
              <a:buSzPts val="1100"/>
              <a:buChar char="●"/>
            </a:pPr>
            <a:r>
              <a:rPr lang="en-US" sz="1100"/>
              <a:t>We gathered input to understand needs and worked closely with regional CoPs.</a:t>
            </a:r>
            <a:br>
              <a:rPr lang="en-US" sz="1100"/>
            </a:br>
            <a:endParaRPr sz="1100"/>
          </a:p>
          <a:p>
            <a:pPr indent="-298450" lvl="0" marL="457200" rtl="0" algn="l">
              <a:lnSpc>
                <a:spcPct val="115000"/>
              </a:lnSpc>
              <a:spcBef>
                <a:spcPts val="0"/>
              </a:spcBef>
              <a:spcAft>
                <a:spcPts val="0"/>
              </a:spcAft>
              <a:buClr>
                <a:schemeClr val="dk1"/>
              </a:buClr>
              <a:buSzPts val="1100"/>
              <a:buChar char="●"/>
            </a:pPr>
            <a:r>
              <a:rPr lang="en-US" sz="1100"/>
              <a:t>This collaboration helped develop regional CoPs and encouraged regions to engage in the statewide network.</a:t>
            </a:r>
            <a:br>
              <a:rPr lang="en-US" sz="1100"/>
            </a:br>
            <a:endParaRPr sz="1100"/>
          </a:p>
          <a:p>
            <a:pPr indent="0" lvl="0" marL="0" rtl="0" algn="l">
              <a:lnSpc>
                <a:spcPct val="115000"/>
              </a:lnSpc>
              <a:spcBef>
                <a:spcPts val="1200"/>
              </a:spcBef>
              <a:spcAft>
                <a:spcPts val="0"/>
              </a:spcAft>
              <a:buClr>
                <a:schemeClr val="dk1"/>
              </a:buClr>
              <a:buSzPts val="1100"/>
              <a:buFont typeface="Arial"/>
              <a:buNone/>
            </a:pPr>
            <a:r>
              <a:rPr b="1" lang="en-US" sz="1100"/>
              <a:t>Key Point:</a:t>
            </a:r>
            <a:endParaRPr b="1" sz="1100"/>
          </a:p>
          <a:p>
            <a:pPr indent="-298450" lvl="0" marL="457200" rtl="0" algn="l">
              <a:lnSpc>
                <a:spcPct val="115000"/>
              </a:lnSpc>
              <a:spcBef>
                <a:spcPts val="1200"/>
              </a:spcBef>
              <a:spcAft>
                <a:spcPts val="0"/>
              </a:spcAft>
              <a:buClr>
                <a:schemeClr val="dk1"/>
              </a:buClr>
              <a:buSzPts val="1100"/>
              <a:buChar char="●"/>
            </a:pPr>
            <a:r>
              <a:rPr lang="en-US" sz="1100"/>
              <a:t>This CoP connects diverse stakeholders and promotes shared learning across the state.</a:t>
            </a:r>
            <a:endParaRPr sz="1100"/>
          </a:p>
          <a:p>
            <a:pPr indent="0" lvl="0" marL="0" rtl="0" algn="l">
              <a:spcBef>
                <a:spcPts val="1200"/>
              </a:spcBef>
              <a:spcAft>
                <a:spcPts val="0"/>
              </a:spcAft>
              <a:buNone/>
            </a:pPr>
            <a:r>
              <a:t/>
            </a:r>
            <a:endParaRPr/>
          </a:p>
        </p:txBody>
      </p:sp>
      <p:sp>
        <p:nvSpPr>
          <p:cNvPr id="130" name="Google Shape;130;g37e98fc3eae_4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887059cf2f_0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US" sz="1100"/>
              <a:t>Time:</a:t>
            </a:r>
            <a:r>
              <a:rPr lang="en-US" sz="1100"/>
              <a:t> 5–7 minutes discussion per group</a:t>
            </a:r>
            <a:endParaRPr sz="1100"/>
          </a:p>
          <a:p>
            <a:pPr indent="0" lvl="0" marL="0" rtl="0" algn="l">
              <a:lnSpc>
                <a:spcPct val="115000"/>
              </a:lnSpc>
              <a:spcBef>
                <a:spcPts val="1200"/>
              </a:spcBef>
              <a:spcAft>
                <a:spcPts val="0"/>
              </a:spcAft>
              <a:buNone/>
            </a:pPr>
            <a:r>
              <a:rPr b="1" lang="en-US" sz="1100"/>
              <a:t>Task:</a:t>
            </a:r>
            <a:r>
              <a:rPr lang="en-US" sz="1100"/>
              <a:t> Design a mini action plan for starting or strengthening a CoP in your region or role</a:t>
            </a:r>
            <a:br>
              <a:rPr lang="en-US" sz="1100"/>
            </a:br>
            <a:r>
              <a:rPr b="1" lang="en-US" sz="1100"/>
              <a:t>Steps:</a:t>
            </a:r>
            <a:endParaRPr b="1" sz="1100"/>
          </a:p>
          <a:p>
            <a:pPr indent="-298450" lvl="0" marL="457200" rtl="0" algn="l">
              <a:lnSpc>
                <a:spcPct val="115000"/>
              </a:lnSpc>
              <a:spcBef>
                <a:spcPts val="1200"/>
              </a:spcBef>
              <a:spcAft>
                <a:spcPts val="0"/>
              </a:spcAft>
              <a:buClr>
                <a:schemeClr val="dk1"/>
              </a:buClr>
              <a:buSzPts val="1100"/>
              <a:buAutoNum type="arabicPeriod"/>
            </a:pPr>
            <a:r>
              <a:rPr lang="en-US" sz="1100"/>
              <a:t>Identify key participants and partners</a:t>
            </a:r>
            <a:br>
              <a:rPr lang="en-US" sz="1100"/>
            </a:br>
            <a:endParaRPr sz="1100"/>
          </a:p>
          <a:p>
            <a:pPr indent="-298450" lvl="0" marL="457200" rtl="0" algn="l">
              <a:lnSpc>
                <a:spcPct val="115000"/>
              </a:lnSpc>
              <a:spcBef>
                <a:spcPts val="0"/>
              </a:spcBef>
              <a:spcAft>
                <a:spcPts val="0"/>
              </a:spcAft>
              <a:buClr>
                <a:schemeClr val="dk1"/>
              </a:buClr>
              <a:buSzPts val="1100"/>
              <a:buAutoNum type="arabicPeriod"/>
            </a:pPr>
            <a:r>
              <a:rPr lang="en-US" sz="1100"/>
              <a:t>Decide on activities or knowledge-sharing strategies</a:t>
            </a:r>
            <a:br>
              <a:rPr lang="en-US" sz="1100"/>
            </a:br>
            <a:endParaRPr sz="1100"/>
          </a:p>
          <a:p>
            <a:pPr indent="-298450" lvl="0" marL="457200" rtl="0" algn="l">
              <a:lnSpc>
                <a:spcPct val="115000"/>
              </a:lnSpc>
              <a:spcBef>
                <a:spcPts val="0"/>
              </a:spcBef>
              <a:spcAft>
                <a:spcPts val="0"/>
              </a:spcAft>
              <a:buClr>
                <a:schemeClr val="dk1"/>
              </a:buClr>
              <a:buSzPts val="1100"/>
              <a:buAutoNum type="arabicPeriod"/>
            </a:pPr>
            <a:r>
              <a:rPr lang="en-US" sz="1100"/>
              <a:t>Outline how to maintain engagement over time</a:t>
            </a:r>
            <a:br>
              <a:rPr lang="en-US" sz="1100"/>
            </a:br>
            <a:endParaRPr sz="1300"/>
          </a:p>
          <a:p>
            <a:pPr indent="-228600" lvl="0" marL="457200" rtl="0" algn="l">
              <a:lnSpc>
                <a:spcPct val="115000"/>
              </a:lnSpc>
              <a:spcBef>
                <a:spcPts val="1200"/>
              </a:spcBef>
              <a:spcAft>
                <a:spcPts val="0"/>
              </a:spcAft>
              <a:buNone/>
            </a:pPr>
            <a:r>
              <a:rPr b="1" lang="en-US" sz="1300"/>
              <a:t>Share Back:</a:t>
            </a:r>
            <a:r>
              <a:rPr lang="en-US" sz="1300"/>
              <a:t> One representative from each group shares a highlight with the larger audience</a:t>
            </a:r>
            <a:endParaRPr sz="1300"/>
          </a:p>
          <a:p>
            <a:pPr indent="0" lvl="0" marL="0" rtl="0" algn="l">
              <a:lnSpc>
                <a:spcPct val="115000"/>
              </a:lnSpc>
              <a:spcBef>
                <a:spcPts val="1200"/>
              </a:spcBef>
              <a:spcAft>
                <a:spcPts val="1200"/>
              </a:spcAft>
              <a:buNone/>
            </a:pPr>
            <a:r>
              <a:t/>
            </a:r>
            <a:endParaRPr b="1" sz="1100"/>
          </a:p>
        </p:txBody>
      </p:sp>
      <p:sp>
        <p:nvSpPr>
          <p:cNvPr id="148" name="Google Shape;148;g3887059cf2f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7e98fc3eae_4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7e98fc3eae_4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Michelle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we initially began planning for our regional CoPs we started with our own regions.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eriod"/>
            </a:pPr>
            <a:r>
              <a:rPr lang="en-US"/>
              <a:t>We started by personally calling our SELPA administrators in our region; SPED Directors, and/or other partners like our Family Empowerment Centers and having conversations with them.</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US"/>
              <a:t>We asked them what they were currently doing for ADR, what supports they needed, what they could possibly share with the group for the common good, and what their needs for availability, frequency, time of day, etc. for the CoP meetings.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US"/>
              <a:t>After completing all the interviews and data gathered, we then began planning out some dates throughout the year and potential topics and speakers for the skill-building and professional development.</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US"/>
              <a:t>We created an email listserv and running Google sheet to continue to add contact information to for future invites and created flyers to send out to our lists.  Prior to each meeting we sent out an agenda and reminder email.  At each CoP, at the end of the meeting, we asked part to help us build the next CoP agenda so that we ensured that their unique needs were being addressed.</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US"/>
              <a:t>Finally, we continuously ask the members what is working, what they want to add, what skills or tools are they needing support with, is the time/date ok, etc.</a:t>
            </a:r>
            <a:endParaRPr/>
          </a:p>
        </p:txBody>
      </p:sp>
      <p:sp>
        <p:nvSpPr>
          <p:cNvPr id="158" name="Google Shape;158;g37e98fc3eae_4_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7bcbc89d5e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300"/>
              <a:t>We wanted to make sure you leave today with some concrete tools you can use right away. We’ve put together a set of collaborative resources designed to support your work: an IEP Companion Guide, a guide on fostering collaborative IEP processes, an information sheet about Pathways to Partnership, and even a regional CoP blueprint to help you get started in building your own community of practice. These are all meant to give you practical strategies and a starting point for collaboration.</a:t>
            </a:r>
            <a:endParaRPr sz="1300"/>
          </a:p>
        </p:txBody>
      </p:sp>
      <p:sp>
        <p:nvSpPr>
          <p:cNvPr id="169" name="Google Shape;169;g37bcbc89d5e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7cc3caa7c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Follow us online, reach out by email, and join our community on Facebook and Instagram to keep up with updates, resources, and upcoming events.</a:t>
            </a:r>
            <a:endParaRPr/>
          </a:p>
        </p:txBody>
      </p:sp>
      <p:sp>
        <p:nvSpPr>
          <p:cNvPr id="176" name="Google Shape;176;g37cc3caa7c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79c4c868ad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g379c4c868ad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79c4c868ad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79c4c868ad_0_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p>
        </p:txBody>
      </p:sp>
      <p:sp>
        <p:nvSpPr>
          <p:cNvPr id="193" name="Google Shape;193;g379c4c868ad_0_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79c4c868ad_0_1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10 mins</a:t>
            </a:r>
            <a:endParaRPr/>
          </a:p>
          <a:p>
            <a:pPr indent="0" lvl="0" marL="0" rtl="0" algn="l">
              <a:spcBef>
                <a:spcPts val="0"/>
              </a:spcBef>
              <a:spcAft>
                <a:spcPts val="0"/>
              </a:spcAft>
              <a:buNone/>
            </a:pPr>
            <a:r>
              <a:rPr lang="en-US"/>
              <a:t>P2P STAFF INTRODUCE THEMSELVES AND THEN POLL THE AUDIENCE FOR: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 many of you are special education teachers?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Parents?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School </a:t>
            </a:r>
            <a:r>
              <a:rPr lang="en-US"/>
              <a:t>psychologists, speech pathologists, or other service providers?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Administrators or program specialists?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Family advocates?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Others?</a:t>
            </a:r>
            <a:endParaRPr/>
          </a:p>
        </p:txBody>
      </p:sp>
      <p:sp>
        <p:nvSpPr>
          <p:cNvPr id="69" name="Google Shape;69;g379c4c868ad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10 mins</a:t>
            </a:r>
            <a:endParaRPr/>
          </a:p>
          <a:p>
            <a:pPr indent="0" lvl="0" marL="0" rtl="0" algn="l">
              <a:lnSpc>
                <a:spcPct val="115000"/>
              </a:lnSpc>
              <a:spcBef>
                <a:spcPts val="1200"/>
              </a:spcBef>
              <a:spcAft>
                <a:spcPts val="0"/>
              </a:spcAft>
              <a:buClr>
                <a:schemeClr val="dk1"/>
              </a:buClr>
              <a:buSzPts val="1100"/>
              <a:buFont typeface="Arial"/>
              <a:buNone/>
            </a:pPr>
            <a:r>
              <a:rPr lang="en-US" sz="1100"/>
              <a:t>To get us started, we’ll do a quick icebreaker. First, a quick poll or show of hands—how many of you are already part of a professional network or Community of Practice?</a:t>
            </a:r>
            <a:endParaRPr sz="1100"/>
          </a:p>
          <a:p>
            <a:pPr indent="0" lvl="0" marL="0" rtl="0" algn="l">
              <a:lnSpc>
                <a:spcPct val="115000"/>
              </a:lnSpc>
              <a:spcBef>
                <a:spcPts val="1200"/>
              </a:spcBef>
              <a:spcAft>
                <a:spcPts val="0"/>
              </a:spcAft>
              <a:buClr>
                <a:schemeClr val="dk1"/>
              </a:buClr>
              <a:buSzPts val="1100"/>
              <a:buFont typeface="Arial"/>
              <a:buNone/>
            </a:pPr>
            <a:r>
              <a:rPr lang="en-US" sz="1100"/>
              <a:t>Next, we’ll pair up for a brief conversation. Share with your partner </a:t>
            </a:r>
            <a:r>
              <a:rPr b="1" lang="en-US" sz="1100"/>
              <a:t>one challenge you face in ADR collaboration</a:t>
            </a:r>
            <a:r>
              <a:rPr lang="en-US" sz="1100"/>
              <a:t>. This helps us start thinking about common experiences and sets the stage for the learning ahead.</a:t>
            </a:r>
            <a:endParaRPr sz="1100"/>
          </a:p>
          <a:p>
            <a:pPr indent="0" lvl="0" marL="0" rtl="0" algn="l">
              <a:spcBef>
                <a:spcPts val="1200"/>
              </a:spcBef>
              <a:spcAft>
                <a:spcPts val="0"/>
              </a:spcAft>
              <a:buNone/>
            </a:pPr>
            <a:r>
              <a:t/>
            </a:r>
            <a:endParaRPr/>
          </a:p>
        </p:txBody>
      </p:sp>
      <p:sp>
        <p:nvSpPr>
          <p:cNvPr id="77" name="Google Shape;7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a:t>Pathways to Partnership Overview</a:t>
            </a:r>
            <a:endParaRPr b="1" sz="1100"/>
          </a:p>
          <a:p>
            <a:pPr indent="-298450" lvl="0" marL="457200" rtl="0" algn="l">
              <a:lnSpc>
                <a:spcPct val="115000"/>
              </a:lnSpc>
              <a:spcBef>
                <a:spcPts val="1200"/>
              </a:spcBef>
              <a:spcAft>
                <a:spcPts val="0"/>
              </a:spcAft>
              <a:buClr>
                <a:schemeClr val="dk1"/>
              </a:buClr>
              <a:buSzPts val="1100"/>
              <a:buChar char="●"/>
            </a:pPr>
            <a:r>
              <a:rPr lang="en-US" sz="1100"/>
              <a:t>One of California’s </a:t>
            </a:r>
            <a:r>
              <a:rPr b="1" lang="en-US" sz="1100"/>
              <a:t>Special Education Resource Leads (SERLs)</a:t>
            </a:r>
            <a:r>
              <a:rPr lang="en-US" sz="1100"/>
              <a:t>.</a:t>
            </a:r>
            <a:br>
              <a:rPr lang="en-US" sz="1100"/>
            </a:br>
            <a:endParaRPr sz="1100"/>
          </a:p>
          <a:p>
            <a:pPr indent="-298450" lvl="0" marL="457200" rtl="0" algn="l">
              <a:lnSpc>
                <a:spcPct val="115000"/>
              </a:lnSpc>
              <a:spcBef>
                <a:spcPts val="0"/>
              </a:spcBef>
              <a:spcAft>
                <a:spcPts val="0"/>
              </a:spcAft>
              <a:buClr>
                <a:schemeClr val="dk1"/>
              </a:buClr>
              <a:buSzPts val="1100"/>
              <a:buChar char="●"/>
            </a:pPr>
            <a:r>
              <a:rPr lang="en-US" sz="1100"/>
              <a:t>SERLs act as </a:t>
            </a:r>
            <a:r>
              <a:rPr b="1" lang="en-US" sz="1100"/>
              <a:t>capacity builders, connectors, and facilitators</a:t>
            </a:r>
            <a:r>
              <a:rPr lang="en-US" sz="1100"/>
              <a:t> → goal: ensure an integrated education system that meets the needs of </a:t>
            </a:r>
            <a:r>
              <a:rPr i="1" lang="en-US" sz="1100"/>
              <a:t>all learners</a:t>
            </a:r>
            <a:r>
              <a:rPr lang="en-US" sz="1100"/>
              <a:t>, including students with disabilities.</a:t>
            </a:r>
            <a:br>
              <a:rPr lang="en-US" sz="1100"/>
            </a:br>
            <a:endParaRPr sz="1100"/>
          </a:p>
          <a:p>
            <a:pPr indent="-298450" lvl="0" marL="457200" rtl="0" algn="l">
              <a:lnSpc>
                <a:spcPct val="115000"/>
              </a:lnSpc>
              <a:spcBef>
                <a:spcPts val="0"/>
              </a:spcBef>
              <a:spcAft>
                <a:spcPts val="0"/>
              </a:spcAft>
              <a:buClr>
                <a:schemeClr val="dk1"/>
              </a:buClr>
              <a:buSzPts val="1100"/>
              <a:buChar char="●"/>
            </a:pPr>
            <a:r>
              <a:rPr lang="en-US" sz="1100"/>
              <a:t>Partnership between </a:t>
            </a:r>
            <a:r>
              <a:rPr b="1" lang="en-US" sz="1100"/>
              <a:t>Ventura County SELPA</a:t>
            </a:r>
            <a:r>
              <a:rPr lang="en-US" sz="1100"/>
              <a:t> (urban) and </a:t>
            </a:r>
            <a:r>
              <a:rPr b="1" lang="en-US" sz="1100"/>
              <a:t>Tehama County SELPA</a:t>
            </a:r>
            <a:r>
              <a:rPr lang="en-US" sz="1100"/>
              <a:t> (rural).</a:t>
            </a:r>
            <a:br>
              <a:rPr lang="en-US" sz="1100"/>
            </a:br>
            <a:endParaRPr sz="1100"/>
          </a:p>
          <a:p>
            <a:pPr indent="-298450" lvl="0" marL="457200" rtl="0" algn="l">
              <a:lnSpc>
                <a:spcPct val="115000"/>
              </a:lnSpc>
              <a:spcBef>
                <a:spcPts val="0"/>
              </a:spcBef>
              <a:spcAft>
                <a:spcPts val="0"/>
              </a:spcAft>
              <a:buClr>
                <a:schemeClr val="dk1"/>
              </a:buClr>
              <a:buSzPts val="1100"/>
              <a:buChar char="●"/>
            </a:pPr>
            <a:r>
              <a:rPr lang="en-US" sz="1100"/>
              <a:t>Collaboration includes educators </a:t>
            </a:r>
            <a:r>
              <a:rPr i="1" lang="en-US" sz="1100"/>
              <a:t>and</a:t>
            </a:r>
            <a:r>
              <a:rPr lang="en-US" sz="1100"/>
              <a:t> parent partners → building a statewide ADR system.</a:t>
            </a:r>
            <a:br>
              <a:rPr lang="en-US" sz="1100"/>
            </a:br>
            <a:endParaRPr sz="1100"/>
          </a:p>
          <a:p>
            <a:pPr indent="-298450" lvl="0" marL="457200" rtl="0" algn="l">
              <a:lnSpc>
                <a:spcPct val="115000"/>
              </a:lnSpc>
              <a:spcBef>
                <a:spcPts val="0"/>
              </a:spcBef>
              <a:spcAft>
                <a:spcPts val="0"/>
              </a:spcAft>
              <a:buClr>
                <a:schemeClr val="dk1"/>
              </a:buClr>
              <a:buSzPts val="1100"/>
              <a:buChar char="●"/>
            </a:pPr>
            <a:r>
              <a:rPr lang="en-US" sz="1100"/>
              <a:t>Funded by </a:t>
            </a:r>
            <a:r>
              <a:rPr b="1" lang="en-US" sz="1100"/>
              <a:t>CDE</a:t>
            </a:r>
            <a:r>
              <a:rPr lang="en-US" sz="1100"/>
              <a:t> and </a:t>
            </a:r>
            <a:r>
              <a:rPr b="1" lang="en-US" sz="1100"/>
              <a:t>CCEE</a:t>
            </a:r>
            <a:r>
              <a:rPr lang="en-US" sz="1100"/>
              <a:t>.</a:t>
            </a:r>
            <a:br>
              <a:rPr lang="en-US" sz="1100"/>
            </a:br>
            <a:endParaRPr sz="1100"/>
          </a:p>
          <a:p>
            <a:pPr indent="0" lvl="0" marL="0" rtl="0" algn="l">
              <a:lnSpc>
                <a:spcPct val="115000"/>
              </a:lnSpc>
              <a:spcBef>
                <a:spcPts val="1200"/>
              </a:spcBef>
              <a:spcAft>
                <a:spcPts val="0"/>
              </a:spcAft>
              <a:buClr>
                <a:schemeClr val="dk1"/>
              </a:buClr>
              <a:buSzPts val="1100"/>
              <a:buFont typeface="Arial"/>
              <a:buNone/>
            </a:pPr>
            <a:r>
              <a:rPr b="1" lang="en-US" sz="1100"/>
              <a:t>Program Goals</a:t>
            </a:r>
            <a:endParaRPr b="1" sz="1100"/>
          </a:p>
          <a:p>
            <a:pPr indent="-298450" lvl="0" marL="457200" rtl="0" algn="l">
              <a:lnSpc>
                <a:spcPct val="115000"/>
              </a:lnSpc>
              <a:spcBef>
                <a:spcPts val="1200"/>
              </a:spcBef>
              <a:spcAft>
                <a:spcPts val="0"/>
              </a:spcAft>
              <a:buClr>
                <a:schemeClr val="dk1"/>
              </a:buClr>
              <a:buSzPts val="1100"/>
              <a:buAutoNum type="arabicPeriod"/>
            </a:pPr>
            <a:r>
              <a:rPr b="1" lang="en-US" sz="1100"/>
              <a:t>Build community capacity</a:t>
            </a:r>
            <a:br>
              <a:rPr b="1" lang="en-US" sz="1100"/>
            </a:br>
            <a:endParaRPr b="1" sz="1100"/>
          </a:p>
          <a:p>
            <a:pPr indent="-298450" lvl="1" marL="914400" rtl="0" algn="l">
              <a:lnSpc>
                <a:spcPct val="115000"/>
              </a:lnSpc>
              <a:spcBef>
                <a:spcPts val="0"/>
              </a:spcBef>
              <a:spcAft>
                <a:spcPts val="0"/>
              </a:spcAft>
              <a:buClr>
                <a:schemeClr val="dk1"/>
              </a:buClr>
              <a:buSzPts val="1100"/>
              <a:buChar char="○"/>
            </a:pPr>
            <a:r>
              <a:rPr lang="en-US" sz="1100"/>
              <a:t>Create regional leads, CoPs, PD, and TA.</a:t>
            </a:r>
            <a:br>
              <a:rPr lang="en-US" sz="1100"/>
            </a:br>
            <a:endParaRPr sz="1100"/>
          </a:p>
          <a:p>
            <a:pPr indent="-298450" lvl="0" marL="457200" rtl="0" algn="l">
              <a:lnSpc>
                <a:spcPct val="115000"/>
              </a:lnSpc>
              <a:spcBef>
                <a:spcPts val="0"/>
              </a:spcBef>
              <a:spcAft>
                <a:spcPts val="0"/>
              </a:spcAft>
              <a:buClr>
                <a:schemeClr val="dk1"/>
              </a:buClr>
              <a:buSzPts val="1100"/>
              <a:buAutoNum type="arabicPeriod"/>
            </a:pPr>
            <a:r>
              <a:rPr b="1" lang="en-US" sz="1100"/>
              <a:t>Strengthen trust</a:t>
            </a:r>
            <a:br>
              <a:rPr b="1" lang="en-US" sz="1100"/>
            </a:br>
            <a:endParaRPr b="1" sz="1100"/>
          </a:p>
          <a:p>
            <a:pPr indent="-298450" lvl="1" marL="914400" rtl="0" algn="l">
              <a:lnSpc>
                <a:spcPct val="115000"/>
              </a:lnSpc>
              <a:spcBef>
                <a:spcPts val="0"/>
              </a:spcBef>
              <a:spcAft>
                <a:spcPts val="0"/>
              </a:spcAft>
              <a:buClr>
                <a:schemeClr val="dk1"/>
              </a:buClr>
              <a:buSzPts val="1100"/>
              <a:buChar char="○"/>
            </a:pPr>
            <a:r>
              <a:rPr lang="en-US" sz="1100"/>
              <a:t>Work with Family Empowerment Centers, parent orgs, and educators.</a:t>
            </a:r>
            <a:br>
              <a:rPr lang="en-US" sz="1100"/>
            </a:br>
            <a:endParaRPr sz="1100"/>
          </a:p>
          <a:p>
            <a:pPr indent="-298450" lvl="0" marL="457200" rtl="0" algn="l">
              <a:lnSpc>
                <a:spcPct val="115000"/>
              </a:lnSpc>
              <a:spcBef>
                <a:spcPts val="0"/>
              </a:spcBef>
              <a:spcAft>
                <a:spcPts val="0"/>
              </a:spcAft>
              <a:buClr>
                <a:schemeClr val="dk1"/>
              </a:buClr>
              <a:buSzPts val="1100"/>
              <a:buAutoNum type="arabicPeriod"/>
            </a:pPr>
            <a:r>
              <a:rPr b="1" lang="en-US" sz="1100"/>
              <a:t>Resolve conflict at the lowest level</a:t>
            </a:r>
            <a:br>
              <a:rPr b="1" lang="en-US" sz="1100"/>
            </a:br>
            <a:endParaRPr b="1" sz="1100"/>
          </a:p>
          <a:p>
            <a:pPr indent="-298450" lvl="1" marL="914400" rtl="0" algn="l">
              <a:lnSpc>
                <a:spcPct val="115000"/>
              </a:lnSpc>
              <a:spcBef>
                <a:spcPts val="0"/>
              </a:spcBef>
              <a:spcAft>
                <a:spcPts val="0"/>
              </a:spcAft>
              <a:buClr>
                <a:schemeClr val="dk1"/>
              </a:buClr>
              <a:buSzPts val="1100"/>
              <a:buChar char="○"/>
            </a:pPr>
            <a:r>
              <a:rPr lang="en-US" sz="1100"/>
              <a:t>Preserve IEP team relationships, reduce costly legal disputes.</a:t>
            </a:r>
            <a:br>
              <a:rPr lang="en-US" sz="1100"/>
            </a:br>
            <a:endParaRPr sz="1100"/>
          </a:p>
          <a:p>
            <a:pPr indent="-298450" lvl="0" marL="457200" rtl="0" algn="l">
              <a:lnSpc>
                <a:spcPct val="115000"/>
              </a:lnSpc>
              <a:spcBef>
                <a:spcPts val="0"/>
              </a:spcBef>
              <a:spcAft>
                <a:spcPts val="0"/>
              </a:spcAft>
              <a:buClr>
                <a:schemeClr val="dk1"/>
              </a:buClr>
              <a:buSzPts val="1100"/>
              <a:buAutoNum type="arabicPeriod"/>
            </a:pPr>
            <a:r>
              <a:rPr b="1" lang="en-US" sz="1100"/>
              <a:t>Ensure positive, equitable IEP outcomes</a:t>
            </a:r>
            <a:br>
              <a:rPr b="1" lang="en-US" sz="1100"/>
            </a:br>
            <a:endParaRPr b="1" sz="1100"/>
          </a:p>
          <a:p>
            <a:pPr indent="-298450" lvl="1" marL="914400" rtl="0" algn="l">
              <a:lnSpc>
                <a:spcPct val="115000"/>
              </a:lnSpc>
              <a:spcBef>
                <a:spcPts val="0"/>
              </a:spcBef>
              <a:spcAft>
                <a:spcPts val="0"/>
              </a:spcAft>
              <a:buClr>
                <a:schemeClr val="dk1"/>
              </a:buClr>
              <a:buSzPts val="1100"/>
              <a:buChar char="○"/>
            </a:pPr>
            <a:r>
              <a:rPr lang="en-US" sz="1100"/>
              <a:t>Facilitated IEP training of trainers → equips teams with collaboration and facilitation skills.</a:t>
            </a:r>
            <a:br>
              <a:rPr lang="en-US" sz="1100"/>
            </a:br>
            <a:endParaRPr sz="1100"/>
          </a:p>
          <a:p>
            <a:pPr indent="-298450" lvl="0" marL="457200" rtl="0" algn="l">
              <a:lnSpc>
                <a:spcPct val="115000"/>
              </a:lnSpc>
              <a:spcBef>
                <a:spcPts val="0"/>
              </a:spcBef>
              <a:spcAft>
                <a:spcPts val="0"/>
              </a:spcAft>
              <a:buClr>
                <a:schemeClr val="dk1"/>
              </a:buClr>
              <a:buSzPts val="1100"/>
              <a:buAutoNum type="arabicPeriod"/>
            </a:pPr>
            <a:r>
              <a:rPr b="1" lang="en-US" sz="1100"/>
              <a:t>Transform educator responses to conflict</a:t>
            </a:r>
            <a:br>
              <a:rPr b="1" lang="en-US" sz="1100"/>
            </a:br>
            <a:endParaRPr b="1" sz="1100"/>
          </a:p>
          <a:p>
            <a:pPr indent="-298450" lvl="1" marL="914400" rtl="0" algn="l">
              <a:lnSpc>
                <a:spcPct val="115000"/>
              </a:lnSpc>
              <a:spcBef>
                <a:spcPts val="0"/>
              </a:spcBef>
              <a:spcAft>
                <a:spcPts val="0"/>
              </a:spcAft>
              <a:buClr>
                <a:schemeClr val="dk1"/>
              </a:buClr>
              <a:buSzPts val="1100"/>
              <a:buChar char="○"/>
            </a:pPr>
            <a:r>
              <a:rPr lang="en-US" sz="1100"/>
              <a:t>Provide prevention + resolution skills to shift culture.</a:t>
            </a:r>
            <a:br>
              <a:rPr lang="en-US" sz="1100"/>
            </a:br>
            <a:endParaRPr sz="1100"/>
          </a:p>
          <a:p>
            <a:pPr indent="-298450" lvl="0" marL="457200" rtl="0" algn="l">
              <a:lnSpc>
                <a:spcPct val="115000"/>
              </a:lnSpc>
              <a:spcBef>
                <a:spcPts val="0"/>
              </a:spcBef>
              <a:spcAft>
                <a:spcPts val="0"/>
              </a:spcAft>
              <a:buClr>
                <a:schemeClr val="dk1"/>
              </a:buClr>
              <a:buSzPts val="1100"/>
              <a:buAutoNum type="arabicPeriod"/>
            </a:pPr>
            <a:r>
              <a:rPr b="1" lang="en-US" sz="1100"/>
              <a:t>Build a sustainable continuum of support</a:t>
            </a:r>
            <a:br>
              <a:rPr b="1" lang="en-US" sz="1100"/>
            </a:br>
            <a:endParaRPr b="1" sz="1100"/>
          </a:p>
          <a:p>
            <a:pPr indent="-298450" lvl="1" marL="914400" rtl="0" algn="l">
              <a:lnSpc>
                <a:spcPct val="115000"/>
              </a:lnSpc>
              <a:spcBef>
                <a:spcPts val="0"/>
              </a:spcBef>
              <a:spcAft>
                <a:spcPts val="0"/>
              </a:spcAft>
              <a:buClr>
                <a:schemeClr val="dk1"/>
              </a:buClr>
              <a:buSzPts val="1100"/>
              <a:buChar char="○"/>
            </a:pPr>
            <a:r>
              <a:rPr lang="en-US" sz="1100"/>
              <a:t>Partner with other SERLs to develop resources, trainings, and stronger communication across the state.</a:t>
            </a:r>
            <a:endParaRPr sz="1100"/>
          </a:p>
          <a:p>
            <a:pPr indent="0" lvl="0" marL="0" rtl="0" algn="l">
              <a:spcBef>
                <a:spcPts val="1200"/>
              </a:spcBef>
              <a:spcAft>
                <a:spcPts val="0"/>
              </a:spcAft>
              <a:buNone/>
            </a:pPr>
            <a:r>
              <a:t/>
            </a:r>
            <a:endParaRPr/>
          </a:p>
          <a:p>
            <a:pPr indent="0" lvl="0" marL="0" rtl="0" algn="l">
              <a:spcBef>
                <a:spcPts val="0"/>
              </a:spcBef>
              <a:spcAft>
                <a:spcPts val="0"/>
              </a:spcAft>
              <a:buNone/>
            </a:pPr>
            <a:r>
              <a:t/>
            </a:r>
            <a:endParaRPr/>
          </a:p>
        </p:txBody>
      </p:sp>
      <p:sp>
        <p:nvSpPr>
          <p:cNvPr id="84" name="Google Shape;8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a:t>Our objectives for today’s session are to:</a:t>
            </a:r>
            <a:endParaRPr b="1" sz="1100"/>
          </a:p>
          <a:p>
            <a:pPr indent="-298450" lvl="0" marL="457200" rtl="0" algn="l">
              <a:lnSpc>
                <a:spcPct val="115000"/>
              </a:lnSpc>
              <a:spcBef>
                <a:spcPts val="1200"/>
              </a:spcBef>
              <a:spcAft>
                <a:spcPts val="0"/>
              </a:spcAft>
              <a:buClr>
                <a:schemeClr val="dk1"/>
              </a:buClr>
              <a:buSzPts val="1100"/>
              <a:buChar char="●"/>
            </a:pPr>
            <a:r>
              <a:rPr lang="en-US" sz="1100"/>
              <a:t>Introduce the concept of a </a:t>
            </a:r>
            <a:r>
              <a:rPr b="1" lang="en-US" sz="1100"/>
              <a:t>Community of Practice (CoP)</a:t>
            </a:r>
            <a:r>
              <a:rPr lang="en-US" sz="1100"/>
              <a:t> within the ADR context and highlight how it fosters collaboration and knowledge sharing.</a:t>
            </a:r>
            <a:br>
              <a:rPr lang="en-US" sz="1100"/>
            </a:br>
            <a:endParaRPr sz="1100"/>
          </a:p>
          <a:p>
            <a:pPr indent="-298450" lvl="0" marL="457200" rtl="0" algn="l">
              <a:lnSpc>
                <a:spcPct val="115000"/>
              </a:lnSpc>
              <a:spcBef>
                <a:spcPts val="0"/>
              </a:spcBef>
              <a:spcAft>
                <a:spcPts val="0"/>
              </a:spcAft>
              <a:buClr>
                <a:schemeClr val="dk1"/>
              </a:buClr>
              <a:buSzPts val="1100"/>
              <a:buChar char="●"/>
            </a:pPr>
            <a:r>
              <a:rPr lang="en-US" sz="1100"/>
              <a:t>Explore how CoPs can strengthen </a:t>
            </a:r>
            <a:r>
              <a:rPr b="1" lang="en-US" sz="1100"/>
              <a:t>learning, professional growth, and skill-building</a:t>
            </a:r>
            <a:r>
              <a:rPr lang="en-US" sz="1100"/>
              <a:t> for both ADR practitioners and parents.</a:t>
            </a:r>
            <a:br>
              <a:rPr lang="en-US" sz="1100"/>
            </a:br>
            <a:endParaRPr sz="1100"/>
          </a:p>
          <a:p>
            <a:pPr indent="-298450" lvl="0" marL="457200" rtl="0" algn="l">
              <a:lnSpc>
                <a:spcPct val="115000"/>
              </a:lnSpc>
              <a:spcBef>
                <a:spcPts val="0"/>
              </a:spcBef>
              <a:spcAft>
                <a:spcPts val="0"/>
              </a:spcAft>
              <a:buClr>
                <a:schemeClr val="dk1"/>
              </a:buClr>
              <a:buSzPts val="1100"/>
              <a:buChar char="●"/>
            </a:pPr>
            <a:r>
              <a:rPr lang="en-US" sz="1100"/>
              <a:t>Demonstrate how CoPs contribute to </a:t>
            </a:r>
            <a:r>
              <a:rPr b="1" lang="en-US" sz="1100"/>
              <a:t>long-term improvements</a:t>
            </a:r>
            <a:r>
              <a:rPr lang="en-US" sz="1100"/>
              <a:t> in dispute prevention and resolution by strengthening relationships, promoting shared values, and cultivating a supportive community of practitioners.</a:t>
            </a:r>
            <a:br>
              <a:rPr lang="en-US" sz="1100"/>
            </a:br>
            <a:endParaRPr sz="1100"/>
          </a:p>
          <a:p>
            <a:pPr indent="0" lvl="0" marL="0" rtl="0" algn="l">
              <a:spcBef>
                <a:spcPts val="1200"/>
              </a:spcBef>
              <a:spcAft>
                <a:spcPts val="0"/>
              </a:spcAft>
              <a:buNone/>
            </a:pPr>
            <a:r>
              <a:t/>
            </a:r>
            <a:endParaRPr/>
          </a:p>
        </p:txBody>
      </p:sp>
      <p:sp>
        <p:nvSpPr>
          <p:cNvPr id="92" name="Google Shape;9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79c4c868ad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sz="1100"/>
              <a:t>Communities of Practice are all about learning together and sharing knowledge. To experience that, we’re going to do a quick activity.</a:t>
            </a:r>
            <a:endParaRPr sz="1100"/>
          </a:p>
          <a:p>
            <a:pPr indent="0" lvl="0" marL="0" rtl="0" algn="l">
              <a:lnSpc>
                <a:spcPct val="115000"/>
              </a:lnSpc>
              <a:spcBef>
                <a:spcPts val="1200"/>
              </a:spcBef>
              <a:spcAft>
                <a:spcPts val="0"/>
              </a:spcAft>
              <a:buNone/>
            </a:pPr>
            <a:r>
              <a:rPr lang="en-US" sz="1100"/>
              <a:t>It’s a Think–Pair–Share: take a moment to think about the communities—formal or informal—you’ve already learned from in your work. Then, turn to a partner and share your thoughts. Finally, we’ll invite a few people to share highlights with the whole group.</a:t>
            </a:r>
            <a:endParaRPr sz="1100"/>
          </a:p>
          <a:p>
            <a:pPr indent="0" lvl="0" marL="0" rtl="0" algn="l">
              <a:lnSpc>
                <a:spcPct val="115000"/>
              </a:lnSpc>
              <a:spcBef>
                <a:spcPts val="1200"/>
              </a:spcBef>
              <a:spcAft>
                <a:spcPts val="0"/>
              </a:spcAft>
              <a:buNone/>
            </a:pPr>
            <a:r>
              <a:rPr lang="en-US" sz="1100"/>
              <a:t>This gives you a taste of how a CoP works in real life—connecting, learning from others, and bringing ideas back to your own work.</a:t>
            </a:r>
            <a:endParaRPr sz="1100"/>
          </a:p>
          <a:p>
            <a:pPr indent="0" lvl="0" marL="0" rtl="0" algn="l">
              <a:lnSpc>
                <a:spcPct val="115000"/>
              </a:lnSpc>
              <a:spcBef>
                <a:spcPts val="1200"/>
              </a:spcBef>
              <a:spcAft>
                <a:spcPts val="1200"/>
              </a:spcAft>
              <a:buNone/>
            </a:pPr>
            <a:r>
              <a:t/>
            </a:r>
            <a:endParaRPr/>
          </a:p>
        </p:txBody>
      </p:sp>
      <p:sp>
        <p:nvSpPr>
          <p:cNvPr id="99" name="Google Shape;99;g379c4c868ad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887059cf2f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i="1" lang="en-US" sz="1100"/>
              <a:t>On this slide, we’re showing the different ways we build stronger connections across our ADR work — with families, practitioners, and communities statewide.</a:t>
            </a:r>
            <a:br>
              <a:rPr i="1" lang="en-US" sz="1100"/>
            </a:br>
            <a:endParaRPr i="1" sz="1100"/>
          </a:p>
          <a:p>
            <a:pPr indent="0" lvl="0" marL="0" rtl="0" algn="l">
              <a:lnSpc>
                <a:spcPct val="115000"/>
              </a:lnSpc>
              <a:spcBef>
                <a:spcPts val="1200"/>
              </a:spcBef>
              <a:spcAft>
                <a:spcPts val="0"/>
              </a:spcAft>
              <a:buClr>
                <a:schemeClr val="dk1"/>
              </a:buClr>
              <a:buSzPts val="1100"/>
              <a:buFont typeface="Arial"/>
              <a:buNone/>
            </a:pPr>
            <a:r>
              <a:rPr b="1" lang="en-US" sz="1100"/>
              <a:t>Connect Across Regions</a:t>
            </a:r>
            <a:endParaRPr b="1" sz="1100"/>
          </a:p>
          <a:p>
            <a:pPr indent="-298450" lvl="0" marL="457200" rtl="0" algn="l">
              <a:lnSpc>
                <a:spcPct val="115000"/>
              </a:lnSpc>
              <a:spcBef>
                <a:spcPts val="1200"/>
              </a:spcBef>
              <a:spcAft>
                <a:spcPts val="0"/>
              </a:spcAft>
              <a:buClr>
                <a:schemeClr val="dk1"/>
              </a:buClr>
              <a:buSzPts val="1100"/>
              <a:buChar char="●"/>
            </a:pPr>
            <a:r>
              <a:rPr lang="en-US" sz="1100"/>
              <a:t>We bring people together across counties and SELPAs.</a:t>
            </a:r>
            <a:br>
              <a:rPr lang="en-US" sz="1100"/>
            </a:br>
            <a:endParaRPr sz="1100"/>
          </a:p>
          <a:p>
            <a:pPr indent="-298450" lvl="0" marL="457200" rtl="0" algn="l">
              <a:lnSpc>
                <a:spcPct val="115000"/>
              </a:lnSpc>
              <a:spcBef>
                <a:spcPts val="0"/>
              </a:spcBef>
              <a:spcAft>
                <a:spcPts val="0"/>
              </a:spcAft>
              <a:buClr>
                <a:schemeClr val="dk1"/>
              </a:buClr>
              <a:buSzPts val="1100"/>
              <a:buChar char="●"/>
            </a:pPr>
            <a:r>
              <a:rPr lang="en-US" sz="1100"/>
              <a:t>Through peer learning visits and networking, families, practitioners, and advocates learn from one another and strengthen ties across regions.</a:t>
            </a:r>
            <a:br>
              <a:rPr lang="en-US" sz="1100"/>
            </a:br>
            <a:endParaRPr sz="1100"/>
          </a:p>
          <a:p>
            <a:pPr indent="0" lvl="0" marL="0" rtl="0" algn="l">
              <a:lnSpc>
                <a:spcPct val="115000"/>
              </a:lnSpc>
              <a:spcBef>
                <a:spcPts val="1200"/>
              </a:spcBef>
              <a:spcAft>
                <a:spcPts val="0"/>
              </a:spcAft>
              <a:buClr>
                <a:schemeClr val="dk1"/>
              </a:buClr>
              <a:buSzPts val="1100"/>
              <a:buFont typeface="Arial"/>
              <a:buNone/>
            </a:pPr>
            <a:r>
              <a:rPr b="1" lang="en-US" sz="1100"/>
              <a:t>Share &amp; Innovate</a:t>
            </a:r>
            <a:endParaRPr b="1" sz="1100"/>
          </a:p>
          <a:p>
            <a:pPr indent="-298450" lvl="0" marL="457200" rtl="0" algn="l">
              <a:lnSpc>
                <a:spcPct val="115000"/>
              </a:lnSpc>
              <a:spcBef>
                <a:spcPts val="1200"/>
              </a:spcBef>
              <a:spcAft>
                <a:spcPts val="0"/>
              </a:spcAft>
              <a:buClr>
                <a:schemeClr val="dk1"/>
              </a:buClr>
              <a:buSzPts val="1100"/>
              <a:buChar char="●"/>
            </a:pPr>
            <a:r>
              <a:rPr lang="en-US" sz="1100"/>
              <a:t>We highlight promising practices through Regional Innovation Showcases.</a:t>
            </a:r>
            <a:br>
              <a:rPr lang="en-US" sz="1100"/>
            </a:br>
            <a:endParaRPr sz="1100"/>
          </a:p>
          <a:p>
            <a:pPr indent="-298450" lvl="0" marL="457200" rtl="0" algn="l">
              <a:lnSpc>
                <a:spcPct val="115000"/>
              </a:lnSpc>
              <a:spcBef>
                <a:spcPts val="0"/>
              </a:spcBef>
              <a:spcAft>
                <a:spcPts val="0"/>
              </a:spcAft>
              <a:buClr>
                <a:schemeClr val="dk1"/>
              </a:buClr>
              <a:buSzPts val="1100"/>
              <a:buChar char="●"/>
            </a:pPr>
            <a:r>
              <a:rPr lang="en-US" sz="1100"/>
              <a:t>And we engage in collaborative problem-solving projects so new ideas can be tested and scaled.</a:t>
            </a:r>
            <a:br>
              <a:rPr lang="en-US" sz="1100"/>
            </a:br>
            <a:endParaRPr sz="1100"/>
          </a:p>
          <a:p>
            <a:pPr indent="0" lvl="0" marL="0" rtl="0" algn="l">
              <a:lnSpc>
                <a:spcPct val="115000"/>
              </a:lnSpc>
              <a:spcBef>
                <a:spcPts val="1200"/>
              </a:spcBef>
              <a:spcAft>
                <a:spcPts val="0"/>
              </a:spcAft>
              <a:buClr>
                <a:schemeClr val="dk1"/>
              </a:buClr>
              <a:buSzPts val="1100"/>
              <a:buFont typeface="Arial"/>
              <a:buNone/>
            </a:pPr>
            <a:r>
              <a:rPr b="1" lang="en-US" sz="1100"/>
              <a:t>Learn Together</a:t>
            </a:r>
            <a:endParaRPr b="1" sz="1100"/>
          </a:p>
          <a:p>
            <a:pPr indent="-298450" lvl="0" marL="457200" rtl="0" algn="l">
              <a:lnSpc>
                <a:spcPct val="115000"/>
              </a:lnSpc>
              <a:spcBef>
                <a:spcPts val="1200"/>
              </a:spcBef>
              <a:spcAft>
                <a:spcPts val="0"/>
              </a:spcAft>
              <a:buClr>
                <a:schemeClr val="dk1"/>
              </a:buClr>
              <a:buSzPts val="1100"/>
              <a:buChar char="●"/>
            </a:pPr>
            <a:r>
              <a:rPr lang="en-US" sz="1100"/>
              <a:t>Our community continues to grow skills through regular meetings, webinars, and workshops.</a:t>
            </a:r>
            <a:br>
              <a:rPr lang="en-US" sz="1100"/>
            </a:br>
            <a:endParaRPr sz="1100"/>
          </a:p>
          <a:p>
            <a:pPr indent="-298450" lvl="0" marL="457200" rtl="0" algn="l">
              <a:lnSpc>
                <a:spcPct val="115000"/>
              </a:lnSpc>
              <a:spcBef>
                <a:spcPts val="0"/>
              </a:spcBef>
              <a:spcAft>
                <a:spcPts val="0"/>
              </a:spcAft>
              <a:buClr>
                <a:schemeClr val="dk1"/>
              </a:buClr>
              <a:buSzPts val="1100"/>
              <a:buChar char="●"/>
            </a:pPr>
            <a:r>
              <a:rPr lang="en-US" sz="1100"/>
              <a:t>We also do case study sessions to practice applying ADR tools in real-world scenarios.</a:t>
            </a:r>
            <a:br>
              <a:rPr lang="en-US" sz="1100"/>
            </a:br>
            <a:endParaRPr sz="1100"/>
          </a:p>
          <a:p>
            <a:pPr indent="0" lvl="0" marL="0" rtl="0" algn="l">
              <a:lnSpc>
                <a:spcPct val="115000"/>
              </a:lnSpc>
              <a:spcBef>
                <a:spcPts val="1200"/>
              </a:spcBef>
              <a:spcAft>
                <a:spcPts val="0"/>
              </a:spcAft>
              <a:buClr>
                <a:schemeClr val="dk1"/>
              </a:buClr>
              <a:buSzPts val="1100"/>
              <a:buFont typeface="Arial"/>
              <a:buNone/>
            </a:pPr>
            <a:r>
              <a:rPr b="1" lang="en-US" sz="1100"/>
              <a:t>Collaborate with Families</a:t>
            </a:r>
            <a:endParaRPr b="1" sz="1100"/>
          </a:p>
          <a:p>
            <a:pPr indent="-298450" lvl="0" marL="457200" rtl="0" algn="l">
              <a:lnSpc>
                <a:spcPct val="115000"/>
              </a:lnSpc>
              <a:spcBef>
                <a:spcPts val="1200"/>
              </a:spcBef>
              <a:spcAft>
                <a:spcPts val="0"/>
              </a:spcAft>
              <a:buClr>
                <a:schemeClr val="dk1"/>
              </a:buClr>
              <a:buSzPts val="1100"/>
              <a:buChar char="●"/>
            </a:pPr>
            <a:r>
              <a:rPr lang="en-US" sz="1100"/>
              <a:t>Families are at the heart of this work.</a:t>
            </a:r>
            <a:br>
              <a:rPr lang="en-US" sz="1100"/>
            </a:br>
            <a:endParaRPr sz="1100"/>
          </a:p>
          <a:p>
            <a:pPr indent="-298450" lvl="0" marL="457200" rtl="0" algn="l">
              <a:lnSpc>
                <a:spcPct val="115000"/>
              </a:lnSpc>
              <a:spcBef>
                <a:spcPts val="0"/>
              </a:spcBef>
              <a:spcAft>
                <a:spcPts val="0"/>
              </a:spcAft>
              <a:buClr>
                <a:schemeClr val="dk1"/>
              </a:buClr>
              <a:buSzPts val="1100"/>
              <a:buChar char="●"/>
            </a:pPr>
            <a:r>
              <a:rPr lang="en-US" sz="1100"/>
              <a:t>We host workshops and panels with parent groups, Family Empowerment Centers, and child advocates to make sure their voices are central.</a:t>
            </a:r>
            <a:br>
              <a:rPr lang="en-US" sz="1100"/>
            </a:br>
            <a:endParaRPr sz="1100"/>
          </a:p>
          <a:p>
            <a:pPr indent="0" lvl="0" marL="0" rtl="0" algn="l">
              <a:lnSpc>
                <a:spcPct val="115000"/>
              </a:lnSpc>
              <a:spcBef>
                <a:spcPts val="1200"/>
              </a:spcBef>
              <a:spcAft>
                <a:spcPts val="0"/>
              </a:spcAft>
              <a:buClr>
                <a:schemeClr val="dk1"/>
              </a:buClr>
              <a:buSzPts val="1100"/>
              <a:buFont typeface="Arial"/>
              <a:buNone/>
            </a:pPr>
            <a:r>
              <a:rPr b="1" lang="en-US" sz="1100"/>
              <a:t>Build Resources</a:t>
            </a:r>
            <a:endParaRPr b="1" sz="1100"/>
          </a:p>
          <a:p>
            <a:pPr indent="-298450" lvl="0" marL="457200" rtl="0" algn="l">
              <a:lnSpc>
                <a:spcPct val="115000"/>
              </a:lnSpc>
              <a:spcBef>
                <a:spcPts val="1200"/>
              </a:spcBef>
              <a:spcAft>
                <a:spcPts val="0"/>
              </a:spcAft>
              <a:buClr>
                <a:schemeClr val="dk1"/>
              </a:buClr>
              <a:buSzPts val="1100"/>
              <a:buChar char="●"/>
            </a:pPr>
            <a:r>
              <a:rPr lang="en-US" sz="1100"/>
              <a:t>Finally, we strengthen connections by co-creating resources — toolkits, templates, and guides.</a:t>
            </a:r>
            <a:br>
              <a:rPr lang="en-US" sz="1100"/>
            </a:br>
            <a:endParaRPr sz="1100"/>
          </a:p>
          <a:p>
            <a:pPr indent="-298450" lvl="0" marL="457200" rtl="0" algn="l">
              <a:lnSpc>
                <a:spcPct val="115000"/>
              </a:lnSpc>
              <a:spcBef>
                <a:spcPts val="0"/>
              </a:spcBef>
              <a:spcAft>
                <a:spcPts val="0"/>
              </a:spcAft>
              <a:buClr>
                <a:schemeClr val="dk1"/>
              </a:buClr>
              <a:buSzPts val="1100"/>
              <a:buChar char="●"/>
            </a:pPr>
            <a:r>
              <a:rPr lang="en-US" sz="1100"/>
              <a:t>These are shared broadly through online platforms and forums so they’re accessible to both families and practitioners across the state.</a:t>
            </a:r>
            <a:endParaRPr sz="1100"/>
          </a:p>
          <a:p>
            <a:pPr indent="0" lvl="0" marL="0" rtl="0" algn="l">
              <a:spcBef>
                <a:spcPts val="1200"/>
              </a:spcBef>
              <a:spcAft>
                <a:spcPts val="0"/>
              </a:spcAft>
              <a:buNone/>
            </a:pPr>
            <a:r>
              <a:t/>
            </a:r>
            <a:endParaRPr/>
          </a:p>
        </p:txBody>
      </p:sp>
      <p:sp>
        <p:nvSpPr>
          <p:cNvPr id="106" name="Google Shape;106;g3887059cf2f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7bcbc89d5e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400">
                <a:solidFill>
                  <a:srgbClr val="3F3F3F"/>
                </a:solidFill>
                <a:latin typeface="Calibri"/>
                <a:ea typeface="Calibri"/>
                <a:cs typeface="Calibri"/>
                <a:sym typeface="Calibri"/>
              </a:rPr>
              <a:t>Before we jump into the activity, we want to highlight why Communities of Practice are so powerful.</a:t>
            </a:r>
            <a:endParaRPr sz="1400">
              <a:solidFill>
                <a:srgbClr val="3F3F3F"/>
              </a:solidFill>
              <a:latin typeface="Calibri"/>
              <a:ea typeface="Calibri"/>
              <a:cs typeface="Calibri"/>
              <a:sym typeface="Calibri"/>
            </a:endParaRPr>
          </a:p>
          <a:p>
            <a:pPr indent="0" lvl="0" marL="0" rtl="0" algn="l">
              <a:spcBef>
                <a:spcPts val="0"/>
              </a:spcBef>
              <a:spcAft>
                <a:spcPts val="0"/>
              </a:spcAft>
              <a:buNone/>
            </a:pPr>
            <a:r>
              <a:rPr lang="en-US" sz="1400">
                <a:solidFill>
                  <a:srgbClr val="3F3F3F"/>
                </a:solidFill>
                <a:latin typeface="Calibri"/>
                <a:ea typeface="Calibri"/>
                <a:cs typeface="Calibri"/>
                <a:sym typeface="Calibri"/>
              </a:rPr>
              <a:t>They give us a space to share knowledge and best practices, to make connections across regions with educators, families, and advocates, and to collaborate on real solutions.</a:t>
            </a:r>
            <a:endParaRPr sz="1400">
              <a:solidFill>
                <a:srgbClr val="3F3F3F"/>
              </a:solidFill>
              <a:latin typeface="Calibri"/>
              <a:ea typeface="Calibri"/>
              <a:cs typeface="Calibri"/>
              <a:sym typeface="Calibri"/>
            </a:endParaRPr>
          </a:p>
          <a:p>
            <a:pPr indent="0" lvl="0" marL="0" rtl="0" algn="l">
              <a:spcBef>
                <a:spcPts val="0"/>
              </a:spcBef>
              <a:spcAft>
                <a:spcPts val="0"/>
              </a:spcAft>
              <a:buNone/>
            </a:pPr>
            <a:r>
              <a:rPr lang="en-US" sz="1400">
                <a:solidFill>
                  <a:srgbClr val="3F3F3F"/>
                </a:solidFill>
                <a:latin typeface="Calibri"/>
                <a:ea typeface="Calibri"/>
                <a:cs typeface="Calibri"/>
                <a:sym typeface="Calibri"/>
              </a:rPr>
              <a:t>They also give us opportunities for skill building through workshops and webinars, and—maybe most importantly—they empower families and parent groups to have a strong voice in the process.</a:t>
            </a:r>
            <a:endParaRPr sz="1400">
              <a:solidFill>
                <a:srgbClr val="3F3F3F"/>
              </a:solidFill>
              <a:latin typeface="Calibri"/>
              <a:ea typeface="Calibri"/>
              <a:cs typeface="Calibri"/>
              <a:sym typeface="Calibri"/>
            </a:endParaRPr>
          </a:p>
          <a:p>
            <a:pPr indent="0" lvl="0" marL="0" rtl="0" algn="l">
              <a:spcBef>
                <a:spcPts val="0"/>
              </a:spcBef>
              <a:spcAft>
                <a:spcPts val="0"/>
              </a:spcAft>
              <a:buNone/>
            </a:pPr>
            <a:r>
              <a:rPr lang="en-US" sz="1400">
                <a:solidFill>
                  <a:srgbClr val="3F3F3F"/>
                </a:solidFill>
                <a:latin typeface="Calibri"/>
                <a:ea typeface="Calibri"/>
                <a:cs typeface="Calibri"/>
                <a:sym typeface="Calibri"/>
              </a:rPr>
              <a:t>These are the benefits we want you to keep in mind as we move into our activity.</a:t>
            </a:r>
            <a:endParaRPr sz="1400">
              <a:solidFill>
                <a:srgbClr val="3F3F3F"/>
              </a:solidFill>
              <a:latin typeface="Calibri"/>
              <a:ea typeface="Calibri"/>
              <a:cs typeface="Calibri"/>
              <a:sym typeface="Calibri"/>
            </a:endParaRPr>
          </a:p>
          <a:p>
            <a:pPr indent="0" lvl="0" marL="0" rtl="0" algn="l">
              <a:spcBef>
                <a:spcPts val="0"/>
              </a:spcBef>
              <a:spcAft>
                <a:spcPts val="0"/>
              </a:spcAft>
              <a:buNone/>
            </a:pPr>
            <a:r>
              <a:t/>
            </a:r>
            <a:endParaRPr sz="1400">
              <a:solidFill>
                <a:srgbClr val="3F3F3F"/>
              </a:solidFill>
              <a:latin typeface="Calibri"/>
              <a:ea typeface="Calibri"/>
              <a:cs typeface="Calibri"/>
              <a:sym typeface="Calibri"/>
            </a:endParaRPr>
          </a:p>
          <a:p>
            <a:pPr indent="0" lvl="0" marL="0" rtl="0" algn="l">
              <a:spcBef>
                <a:spcPts val="0"/>
              </a:spcBef>
              <a:spcAft>
                <a:spcPts val="0"/>
              </a:spcAft>
              <a:buNone/>
            </a:pPr>
            <a:r>
              <a:rPr lang="en-US" sz="1400">
                <a:solidFill>
                  <a:srgbClr val="3F3F3F"/>
                </a:solidFill>
                <a:latin typeface="Calibri"/>
                <a:ea typeface="Calibri"/>
                <a:cs typeface="Calibri"/>
                <a:sym typeface="Calibri"/>
              </a:rPr>
              <a:t>Turn to your neighbor and share one way a CoP could help your work or your community.</a:t>
            </a:r>
            <a:endParaRPr sz="1400">
              <a:solidFill>
                <a:srgbClr val="3F3F3F"/>
              </a:solidFill>
              <a:latin typeface="Calibri"/>
              <a:ea typeface="Calibri"/>
              <a:cs typeface="Calibri"/>
              <a:sym typeface="Calibri"/>
            </a:endParaRPr>
          </a:p>
          <a:p>
            <a:pPr indent="0" lvl="0" marL="0" rtl="0" algn="l">
              <a:spcBef>
                <a:spcPts val="0"/>
              </a:spcBef>
              <a:spcAft>
                <a:spcPts val="0"/>
              </a:spcAft>
              <a:buNone/>
            </a:pPr>
            <a:r>
              <a:rPr lang="en-US" sz="1400">
                <a:latin typeface="Calibri"/>
                <a:ea typeface="Calibri"/>
                <a:cs typeface="Calibri"/>
                <a:sym typeface="Calibri"/>
              </a:rPr>
              <a:t>After 1–2 minutes, ask 2–3 pairs to share highlights.</a:t>
            </a:r>
            <a:endParaRPr sz="1400">
              <a:latin typeface="Calibri"/>
              <a:ea typeface="Calibri"/>
              <a:cs typeface="Calibri"/>
              <a:sym typeface="Calibri"/>
            </a:endParaRPr>
          </a:p>
        </p:txBody>
      </p:sp>
      <p:sp>
        <p:nvSpPr>
          <p:cNvPr id="114" name="Google Shape;114;g37bcbc89d5e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887059cf2f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i="1" lang="en-US" sz="1100"/>
              <a:t>This slide really brings together two key outcomes of our work — professional growth and sustainability.</a:t>
            </a:r>
            <a:br>
              <a:rPr i="1" lang="en-US" sz="1100"/>
            </a:br>
            <a:endParaRPr i="1" sz="1100"/>
          </a:p>
          <a:p>
            <a:pPr indent="0" lvl="0" marL="0" rtl="0" algn="l">
              <a:lnSpc>
                <a:spcPct val="115000"/>
              </a:lnSpc>
              <a:spcBef>
                <a:spcPts val="1200"/>
              </a:spcBef>
              <a:spcAft>
                <a:spcPts val="0"/>
              </a:spcAft>
              <a:buClr>
                <a:schemeClr val="dk1"/>
              </a:buClr>
              <a:buSzPts val="1100"/>
              <a:buFont typeface="Arial"/>
              <a:buNone/>
            </a:pPr>
            <a:r>
              <a:rPr b="1" lang="en-US" sz="1100"/>
              <a:t>Professional Growth</a:t>
            </a:r>
            <a:endParaRPr b="1" sz="1100"/>
          </a:p>
          <a:p>
            <a:pPr indent="-298450" lvl="0" marL="457200" rtl="0" algn="l">
              <a:lnSpc>
                <a:spcPct val="115000"/>
              </a:lnSpc>
              <a:spcBef>
                <a:spcPts val="1200"/>
              </a:spcBef>
              <a:spcAft>
                <a:spcPts val="0"/>
              </a:spcAft>
              <a:buClr>
                <a:schemeClr val="dk1"/>
              </a:buClr>
              <a:buSzPts val="1100"/>
              <a:buChar char="●"/>
            </a:pPr>
            <a:r>
              <a:rPr lang="en-US" sz="1100"/>
              <a:t>Communities of Practice, workshops, and webinars provide ongoing opportunities for continuous learning.</a:t>
            </a:r>
            <a:br>
              <a:rPr lang="en-US" sz="1100"/>
            </a:br>
            <a:endParaRPr sz="1100"/>
          </a:p>
          <a:p>
            <a:pPr indent="-298450" lvl="0" marL="457200" rtl="0" algn="l">
              <a:lnSpc>
                <a:spcPct val="115000"/>
              </a:lnSpc>
              <a:spcBef>
                <a:spcPts val="0"/>
              </a:spcBef>
              <a:spcAft>
                <a:spcPts val="0"/>
              </a:spcAft>
              <a:buClr>
                <a:schemeClr val="dk1"/>
              </a:buClr>
              <a:buSzPts val="1100"/>
              <a:buChar char="●"/>
            </a:pPr>
            <a:r>
              <a:rPr lang="en-US" sz="1100"/>
              <a:t>We also emphasize skill-building through case studies, peer mentoring, and collaborative projects — so learning is applied, not just theoretical.</a:t>
            </a:r>
            <a:br>
              <a:rPr lang="en-US" sz="1100"/>
            </a:br>
            <a:endParaRPr sz="1100"/>
          </a:p>
          <a:p>
            <a:pPr indent="-298450" lvl="0" marL="457200" rtl="0" algn="l">
              <a:lnSpc>
                <a:spcPct val="115000"/>
              </a:lnSpc>
              <a:spcBef>
                <a:spcPts val="0"/>
              </a:spcBef>
              <a:spcAft>
                <a:spcPts val="0"/>
              </a:spcAft>
              <a:buClr>
                <a:schemeClr val="dk1"/>
              </a:buClr>
              <a:buSzPts val="1100"/>
              <a:buChar char="●"/>
            </a:pPr>
            <a:r>
              <a:rPr lang="en-US" sz="1100"/>
              <a:t>By connecting practitioners to innovative ADR strategies and best practices, we expand the tools people can use in their daily work.</a:t>
            </a:r>
            <a:br>
              <a:rPr lang="en-US" sz="1100"/>
            </a:br>
            <a:endParaRPr sz="1100"/>
          </a:p>
          <a:p>
            <a:pPr indent="0" lvl="0" marL="0" rtl="0" algn="l">
              <a:lnSpc>
                <a:spcPct val="115000"/>
              </a:lnSpc>
              <a:spcBef>
                <a:spcPts val="1200"/>
              </a:spcBef>
              <a:spcAft>
                <a:spcPts val="0"/>
              </a:spcAft>
              <a:buClr>
                <a:schemeClr val="dk1"/>
              </a:buClr>
              <a:buSzPts val="1100"/>
              <a:buFont typeface="Arial"/>
              <a:buNone/>
            </a:pPr>
            <a:r>
              <a:rPr b="1" lang="en-US" sz="1100"/>
              <a:t>Sustainability</a:t>
            </a:r>
            <a:endParaRPr b="1" sz="1100"/>
          </a:p>
          <a:p>
            <a:pPr indent="-298450" lvl="0" marL="457200" rtl="0" algn="l">
              <a:lnSpc>
                <a:spcPct val="115000"/>
              </a:lnSpc>
              <a:spcBef>
                <a:spcPts val="1200"/>
              </a:spcBef>
              <a:spcAft>
                <a:spcPts val="0"/>
              </a:spcAft>
              <a:buClr>
                <a:schemeClr val="dk1"/>
              </a:buClr>
              <a:buSzPts val="1100"/>
              <a:buChar char="●"/>
            </a:pPr>
            <a:r>
              <a:rPr lang="en-US" sz="1100"/>
              <a:t>Cross-regional knowledge sharing helps ensure this work has a long-term impact beyond individual trainings.</a:t>
            </a:r>
            <a:br>
              <a:rPr lang="en-US" sz="1100"/>
            </a:br>
            <a:endParaRPr sz="1100"/>
          </a:p>
          <a:p>
            <a:pPr indent="-298450" lvl="0" marL="457200" rtl="0" algn="l">
              <a:lnSpc>
                <a:spcPct val="115000"/>
              </a:lnSpc>
              <a:spcBef>
                <a:spcPts val="0"/>
              </a:spcBef>
              <a:spcAft>
                <a:spcPts val="0"/>
              </a:spcAft>
              <a:buClr>
                <a:schemeClr val="dk1"/>
              </a:buClr>
              <a:buSzPts val="1100"/>
              <a:buChar char="●"/>
            </a:pPr>
            <a:r>
              <a:rPr lang="en-US" sz="1100"/>
              <a:t>The resources we co-create — toolkits, templates, guides — are designed for statewide use, so everyone has access.</a:t>
            </a:r>
            <a:br>
              <a:rPr lang="en-US" sz="1100"/>
            </a:br>
            <a:endParaRPr sz="1100"/>
          </a:p>
          <a:p>
            <a:pPr indent="-298450" lvl="0" marL="457200" rtl="0" algn="l">
              <a:lnSpc>
                <a:spcPct val="115000"/>
              </a:lnSpc>
              <a:spcBef>
                <a:spcPts val="0"/>
              </a:spcBef>
              <a:spcAft>
                <a:spcPts val="0"/>
              </a:spcAft>
              <a:buClr>
                <a:schemeClr val="dk1"/>
              </a:buClr>
              <a:buSzPts val="1100"/>
              <a:buChar char="●"/>
            </a:pPr>
            <a:r>
              <a:rPr lang="en-US" sz="1100"/>
              <a:t>And by building strong partnerships with families and educators, we make sure ADR practices remain embedded and sustainable across systems.</a:t>
            </a:r>
            <a:endParaRPr sz="1100"/>
          </a:p>
          <a:p>
            <a:pPr indent="0" lvl="0" marL="0" rtl="0" algn="l">
              <a:spcBef>
                <a:spcPts val="1200"/>
              </a:spcBef>
              <a:spcAft>
                <a:spcPts val="0"/>
              </a:spcAft>
              <a:buNone/>
            </a:pPr>
            <a:r>
              <a:t/>
            </a:r>
            <a:endParaRPr sz="1400">
              <a:latin typeface="Calibri"/>
              <a:ea typeface="Calibri"/>
              <a:cs typeface="Calibri"/>
              <a:sym typeface="Calibri"/>
            </a:endParaRPr>
          </a:p>
        </p:txBody>
      </p:sp>
      <p:sp>
        <p:nvSpPr>
          <p:cNvPr id="121" name="Google Shape;121;g3887059cf2f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9" name="Shape 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20" name="Shape 20"/>
        <p:cNvGrpSpPr/>
        <p:nvPr/>
      </p:nvGrpSpPr>
      <p:grpSpPr>
        <a:xfrm>
          <a:off x="0" y="0"/>
          <a:ext cx="0" cy="0"/>
          <a:chOff x="0" y="0"/>
          <a:chExt cx="0" cy="0"/>
        </a:xfrm>
      </p:grpSpPr>
      <p:sp>
        <p:nvSpPr>
          <p:cNvPr id="21" name="Google Shape;21;p8"/>
          <p:cNvSpPr/>
          <p:nvPr/>
        </p:nvSpPr>
        <p:spPr>
          <a:xfrm>
            <a:off x="3175" y="6400800"/>
            <a:ext cx="12188825" cy="457200"/>
          </a:xfrm>
          <a:prstGeom prst="rect">
            <a:avLst/>
          </a:prstGeom>
          <a:solidFill>
            <a:srgbClr val="4B4B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8"/>
          <p:cNvSpPr/>
          <p:nvPr/>
        </p:nvSpPr>
        <p:spPr>
          <a:xfrm>
            <a:off x="0" y="6307300"/>
            <a:ext cx="12188825" cy="64008"/>
          </a:xfrm>
          <a:prstGeom prst="rect">
            <a:avLst/>
          </a:prstGeom>
          <a:solidFill>
            <a:srgbClr val="153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8"/>
          <p:cNvSpPr txBox="1"/>
          <p:nvPr>
            <p:ph idx="1" type="subTitle"/>
          </p:nvPr>
        </p:nvSpPr>
        <p:spPr>
          <a:xfrm>
            <a:off x="2214423" y="4511621"/>
            <a:ext cx="9768174"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b="1" sz="2400" cap="none">
                <a:solidFill>
                  <a:srgbClr val="4B4B4B"/>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cxnSp>
        <p:nvCxnSpPr>
          <p:cNvPr id="24" name="Google Shape;24;p8"/>
          <p:cNvCxnSpPr/>
          <p:nvPr/>
        </p:nvCxnSpPr>
        <p:spPr>
          <a:xfrm>
            <a:off x="2214422" y="4315691"/>
            <a:ext cx="9875520" cy="0"/>
          </a:xfrm>
          <a:prstGeom prst="straightConnector1">
            <a:avLst/>
          </a:prstGeom>
          <a:noFill/>
          <a:ln cap="flat" cmpd="sng" w="9525">
            <a:solidFill>
              <a:srgbClr val="7F7F7F"/>
            </a:solidFill>
            <a:prstDash val="solid"/>
            <a:round/>
            <a:headEnd len="sm" w="sm" type="none"/>
            <a:tailEnd len="sm" w="sm" type="none"/>
          </a:ln>
        </p:spPr>
      </p:cxnSp>
      <p:sp>
        <p:nvSpPr>
          <p:cNvPr id="25" name="Google Shape;25;p8"/>
          <p:cNvSpPr txBox="1"/>
          <p:nvPr/>
        </p:nvSpPr>
        <p:spPr>
          <a:xfrm>
            <a:off x="11773193" y="6492875"/>
            <a:ext cx="476250" cy="3651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US" sz="1600" u="none" cap="none" strike="noStrike">
                <a:solidFill>
                  <a:schemeClr val="lt1"/>
                </a:solidFill>
                <a:latin typeface="Calibri"/>
                <a:ea typeface="Calibri"/>
                <a:cs typeface="Calibri"/>
                <a:sym typeface="Calibri"/>
              </a:rPr>
              <a:t>‹#›</a:t>
            </a:fld>
            <a:endParaRPr b="0" i="0" sz="1600" u="none" cap="none" strike="noStrike">
              <a:solidFill>
                <a:schemeClr val="lt1"/>
              </a:solidFill>
              <a:latin typeface="Calibri"/>
              <a:ea typeface="Calibri"/>
              <a:cs typeface="Calibri"/>
              <a:sym typeface="Calibri"/>
            </a:endParaRPr>
          </a:p>
        </p:txBody>
      </p:sp>
      <p:sp>
        <p:nvSpPr>
          <p:cNvPr id="26" name="Google Shape;26;p8"/>
          <p:cNvSpPr/>
          <p:nvPr/>
        </p:nvSpPr>
        <p:spPr>
          <a:xfrm>
            <a:off x="54933" y="50244"/>
            <a:ext cx="1859826" cy="6229541"/>
          </a:xfrm>
          <a:prstGeom prst="rect">
            <a:avLst/>
          </a:prstGeom>
          <a:solidFill>
            <a:srgbClr val="FFFFFF"/>
          </a:solidFill>
          <a:ln cap="flat" cmpd="sng" w="15875">
            <a:solidFill>
              <a:srgbClr val="15334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a circular design&#10;&#10;AI-generated content may be incorrect." id="27" name="Google Shape;27;p8"/>
          <p:cNvPicPr preferRelativeResize="0"/>
          <p:nvPr/>
        </p:nvPicPr>
        <p:blipFill rotWithShape="1">
          <a:blip r:embed="rId2">
            <a:alphaModFix/>
          </a:blip>
          <a:srcRect b="17285" l="28609" r="28634" t="17982"/>
          <a:stretch/>
        </p:blipFill>
        <p:spPr>
          <a:xfrm>
            <a:off x="110449" y="4511621"/>
            <a:ext cx="1748794" cy="1027773"/>
          </a:xfrm>
          <a:prstGeom prst="rect">
            <a:avLst/>
          </a:prstGeom>
          <a:noFill/>
          <a:ln>
            <a:noFill/>
          </a:ln>
        </p:spPr>
      </p:pic>
      <p:pic>
        <p:nvPicPr>
          <p:cNvPr id="28" name="Google Shape;28;p8"/>
          <p:cNvPicPr preferRelativeResize="0"/>
          <p:nvPr/>
        </p:nvPicPr>
        <p:blipFill rotWithShape="1">
          <a:blip r:embed="rId3">
            <a:alphaModFix/>
          </a:blip>
          <a:srcRect b="0" l="0" r="0" t="0"/>
          <a:stretch/>
        </p:blipFill>
        <p:spPr>
          <a:xfrm rot="-1112113">
            <a:off x="48223" y="565581"/>
            <a:ext cx="1928659" cy="1185607"/>
          </a:xfrm>
          <a:prstGeom prst="rect">
            <a:avLst/>
          </a:prstGeom>
          <a:noFill/>
          <a:ln>
            <a:noFill/>
          </a:ln>
        </p:spPr>
      </p:pic>
      <p:sp>
        <p:nvSpPr>
          <p:cNvPr id="29" name="Google Shape;29;p8"/>
          <p:cNvSpPr txBox="1"/>
          <p:nvPr>
            <p:ph type="title"/>
          </p:nvPr>
        </p:nvSpPr>
        <p:spPr>
          <a:xfrm>
            <a:off x="2214422" y="461052"/>
            <a:ext cx="9768174"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5400"/>
              <a:buFont typeface="Calibri"/>
              <a:buNone/>
              <a:defRPr b="1" sz="54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9"/>
          <p:cNvSpPr txBox="1"/>
          <p:nvPr>
            <p:ph type="title"/>
          </p:nvPr>
        </p:nvSpPr>
        <p:spPr>
          <a:xfrm>
            <a:off x="2181615" y="243151"/>
            <a:ext cx="9733865" cy="994334"/>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rgbClr val="3F3F3F"/>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9"/>
          <p:cNvSpPr txBox="1"/>
          <p:nvPr>
            <p:ph idx="1" type="body"/>
          </p:nvPr>
        </p:nvSpPr>
        <p:spPr>
          <a:xfrm>
            <a:off x="2200089" y="1693906"/>
            <a:ext cx="9733864" cy="4342547"/>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 name="Google Shape;33;p9"/>
          <p:cNvSpPr txBox="1"/>
          <p:nvPr/>
        </p:nvSpPr>
        <p:spPr>
          <a:xfrm>
            <a:off x="11762885" y="6492875"/>
            <a:ext cx="476250" cy="3651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US" sz="1600" u="none" cap="none" strike="noStrike">
                <a:solidFill>
                  <a:schemeClr val="lt1"/>
                </a:solidFill>
                <a:latin typeface="Calibri"/>
                <a:ea typeface="Calibri"/>
                <a:cs typeface="Calibri"/>
                <a:sym typeface="Calibri"/>
              </a:rPr>
              <a:t>‹#›</a:t>
            </a:fld>
            <a:endParaRPr b="0" i="0" sz="16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10"/>
          <p:cNvSpPr txBox="1"/>
          <p:nvPr>
            <p:ph type="title"/>
          </p:nvPr>
        </p:nvSpPr>
        <p:spPr>
          <a:xfrm>
            <a:off x="2133600" y="106533"/>
            <a:ext cx="9871826" cy="118073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rgbClr val="3F3F3F"/>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0"/>
          <p:cNvSpPr txBox="1"/>
          <p:nvPr>
            <p:ph idx="1" type="body"/>
          </p:nvPr>
        </p:nvSpPr>
        <p:spPr>
          <a:xfrm>
            <a:off x="2133599" y="1845734"/>
            <a:ext cx="4815839"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7" name="Google Shape;37;p10"/>
          <p:cNvSpPr txBox="1"/>
          <p:nvPr>
            <p:ph idx="2" type="body"/>
          </p:nvPr>
        </p:nvSpPr>
        <p:spPr>
          <a:xfrm>
            <a:off x="7067666"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11"/>
          <p:cNvSpPr txBox="1"/>
          <p:nvPr>
            <p:ph type="title"/>
          </p:nvPr>
        </p:nvSpPr>
        <p:spPr>
          <a:xfrm>
            <a:off x="2133600" y="277367"/>
            <a:ext cx="9700334" cy="1018774"/>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1"/>
          <p:cNvSpPr txBox="1"/>
          <p:nvPr>
            <p:ph idx="1" type="body"/>
          </p:nvPr>
        </p:nvSpPr>
        <p:spPr>
          <a:xfrm>
            <a:off x="2133600" y="1477910"/>
            <a:ext cx="4671134" cy="10187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200"/>
              </a:spcBef>
              <a:spcAft>
                <a:spcPts val="0"/>
              </a:spcAft>
              <a:buSzPts val="3200"/>
              <a:buNone/>
              <a:defRPr b="1" sz="3200" cap="none">
                <a:solidFill>
                  <a:srgbClr val="4B4B4B"/>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1" name="Google Shape;41;p11"/>
          <p:cNvSpPr txBox="1"/>
          <p:nvPr>
            <p:ph idx="2" type="body"/>
          </p:nvPr>
        </p:nvSpPr>
        <p:spPr>
          <a:xfrm>
            <a:off x="2133600" y="2593111"/>
            <a:ext cx="4671134" cy="3674523"/>
          </a:xfrm>
          <a:prstGeom prst="rect">
            <a:avLst/>
          </a:prstGeom>
          <a:noFill/>
          <a:ln>
            <a:noFill/>
          </a:ln>
        </p:spPr>
        <p:txBody>
          <a:bodyPr anchorCtr="0" anchor="t" bIns="45700" lIns="0" spcFirstLastPara="1" rIns="0" wrap="square" tIns="45700">
            <a:normAutofit/>
          </a:bodyPr>
          <a:lstStyle>
            <a:lvl1pPr indent="-431800" lvl="0" marL="457200" algn="l">
              <a:lnSpc>
                <a:spcPct val="90000"/>
              </a:lnSpc>
              <a:spcBef>
                <a:spcPts val="1200"/>
              </a:spcBef>
              <a:spcAft>
                <a:spcPts val="0"/>
              </a:spcAft>
              <a:buSzPts val="3200"/>
              <a:buChar char=" "/>
              <a:defRPr sz="3200"/>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 name="Google Shape;42;p11"/>
          <p:cNvSpPr txBox="1"/>
          <p:nvPr>
            <p:ph idx="3" type="body"/>
          </p:nvPr>
        </p:nvSpPr>
        <p:spPr>
          <a:xfrm>
            <a:off x="7162800" y="1477910"/>
            <a:ext cx="4671134" cy="10187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200"/>
              </a:spcBef>
              <a:spcAft>
                <a:spcPts val="0"/>
              </a:spcAft>
              <a:buSzPts val="3200"/>
              <a:buNone/>
              <a:defRPr b="1" sz="3200" cap="none">
                <a:solidFill>
                  <a:srgbClr val="4B4B4B"/>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3" name="Google Shape;43;p11"/>
          <p:cNvSpPr txBox="1"/>
          <p:nvPr>
            <p:ph idx="4" type="body"/>
          </p:nvPr>
        </p:nvSpPr>
        <p:spPr>
          <a:xfrm>
            <a:off x="7162800" y="2587723"/>
            <a:ext cx="4671134" cy="3674523"/>
          </a:xfrm>
          <a:prstGeom prst="rect">
            <a:avLst/>
          </a:prstGeom>
          <a:noFill/>
          <a:ln>
            <a:noFill/>
          </a:ln>
        </p:spPr>
        <p:txBody>
          <a:bodyPr anchorCtr="0" anchor="t" bIns="45700" lIns="0" spcFirstLastPara="1" rIns="0" wrap="square" tIns="45700">
            <a:normAutofit/>
          </a:bodyPr>
          <a:lstStyle>
            <a:lvl1pPr indent="-431800" lvl="0" marL="457200" algn="l">
              <a:lnSpc>
                <a:spcPct val="90000"/>
              </a:lnSpc>
              <a:spcBef>
                <a:spcPts val="1200"/>
              </a:spcBef>
              <a:spcAft>
                <a:spcPts val="0"/>
              </a:spcAft>
              <a:buSzPts val="3200"/>
              <a:buChar char=" "/>
              <a:defRPr sz="3200"/>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44" name="Shape 44"/>
        <p:cNvGrpSpPr/>
        <p:nvPr/>
      </p:nvGrpSpPr>
      <p:grpSpPr>
        <a:xfrm>
          <a:off x="0" y="0"/>
          <a:ext cx="0" cy="0"/>
          <a:chOff x="0" y="0"/>
          <a:chExt cx="0" cy="0"/>
        </a:xfrm>
      </p:grpSpPr>
      <p:sp>
        <p:nvSpPr>
          <p:cNvPr id="45" name="Google Shape;45;p12"/>
          <p:cNvSpPr txBox="1"/>
          <p:nvPr>
            <p:ph type="title"/>
          </p:nvPr>
        </p:nvSpPr>
        <p:spPr>
          <a:xfrm>
            <a:off x="1998684" y="461052"/>
            <a:ext cx="9983912"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5400"/>
              <a:buFont typeface="Calibri"/>
              <a:buNone/>
              <a:defRPr b="1" sz="54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2"/>
          <p:cNvSpPr txBox="1"/>
          <p:nvPr>
            <p:ph idx="1" type="body"/>
          </p:nvPr>
        </p:nvSpPr>
        <p:spPr>
          <a:xfrm>
            <a:off x="1998684" y="4609264"/>
            <a:ext cx="9983912"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b="1" sz="2400" cap="none">
                <a:solidFill>
                  <a:srgbClr val="4B4B4B"/>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cxnSp>
        <p:nvCxnSpPr>
          <p:cNvPr id="47" name="Google Shape;47;p12"/>
          <p:cNvCxnSpPr/>
          <p:nvPr/>
        </p:nvCxnSpPr>
        <p:spPr>
          <a:xfrm>
            <a:off x="2052880" y="4307172"/>
            <a:ext cx="9875520" cy="0"/>
          </a:xfrm>
          <a:prstGeom prst="straightConnector1">
            <a:avLst/>
          </a:prstGeom>
          <a:noFill/>
          <a:ln cap="flat" cmpd="sng" w="9525">
            <a:solidFill>
              <a:srgbClr val="7F7F7F"/>
            </a:solidFill>
            <a:prstDash val="solid"/>
            <a:round/>
            <a:headEnd len="sm" w="sm" type="none"/>
            <a:tailEnd len="sm" w="sm" type="none"/>
          </a:ln>
        </p:spPr>
      </p:cxnSp>
      <p:sp>
        <p:nvSpPr>
          <p:cNvPr id="48" name="Google Shape;48;p12"/>
          <p:cNvSpPr/>
          <p:nvPr/>
        </p:nvSpPr>
        <p:spPr>
          <a:xfrm>
            <a:off x="-10456" y="6438512"/>
            <a:ext cx="12212911" cy="457200"/>
          </a:xfrm>
          <a:prstGeom prst="rect">
            <a:avLst/>
          </a:prstGeom>
          <a:solidFill>
            <a:srgbClr val="4B4B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2"/>
          <p:cNvSpPr/>
          <p:nvPr/>
        </p:nvSpPr>
        <p:spPr>
          <a:xfrm>
            <a:off x="0" y="6334316"/>
            <a:ext cx="12192001" cy="65998"/>
          </a:xfrm>
          <a:prstGeom prst="rect">
            <a:avLst/>
          </a:prstGeom>
          <a:solidFill>
            <a:srgbClr val="153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2"/>
          <p:cNvSpPr/>
          <p:nvPr/>
        </p:nvSpPr>
        <p:spPr>
          <a:xfrm>
            <a:off x="54933" y="50244"/>
            <a:ext cx="1859826" cy="6229541"/>
          </a:xfrm>
          <a:prstGeom prst="rect">
            <a:avLst/>
          </a:prstGeom>
          <a:solidFill>
            <a:srgbClr val="FFFFFF"/>
          </a:solidFill>
          <a:ln cap="flat" cmpd="sng" w="15875">
            <a:solidFill>
              <a:srgbClr val="15334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2"/>
          <p:cNvSpPr txBox="1"/>
          <p:nvPr/>
        </p:nvSpPr>
        <p:spPr>
          <a:xfrm>
            <a:off x="11773193" y="6492875"/>
            <a:ext cx="418807" cy="3651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US" sz="1600" u="none" cap="none" strike="noStrike">
                <a:solidFill>
                  <a:schemeClr val="lt1"/>
                </a:solidFill>
                <a:latin typeface="Calibri"/>
                <a:ea typeface="Calibri"/>
                <a:cs typeface="Calibri"/>
                <a:sym typeface="Calibri"/>
              </a:rPr>
              <a:t>‹#›</a:t>
            </a:fld>
            <a:endParaRPr b="0" i="0" sz="1600" u="none" cap="none" strike="noStrike">
              <a:solidFill>
                <a:schemeClr val="lt1"/>
              </a:solidFill>
              <a:latin typeface="Calibri"/>
              <a:ea typeface="Calibri"/>
              <a:cs typeface="Calibri"/>
              <a:sym typeface="Calibri"/>
            </a:endParaRPr>
          </a:p>
        </p:txBody>
      </p:sp>
      <p:pic>
        <p:nvPicPr>
          <p:cNvPr descr="A logo with a circular design&#10;&#10;AI-generated content may be incorrect." id="52" name="Google Shape;52;p12"/>
          <p:cNvPicPr preferRelativeResize="0"/>
          <p:nvPr/>
        </p:nvPicPr>
        <p:blipFill rotWithShape="1">
          <a:blip r:embed="rId2">
            <a:alphaModFix/>
          </a:blip>
          <a:srcRect b="17285" l="28609" r="28634" t="17982"/>
          <a:stretch/>
        </p:blipFill>
        <p:spPr>
          <a:xfrm>
            <a:off x="116166" y="4452965"/>
            <a:ext cx="1711281" cy="1005726"/>
          </a:xfrm>
          <a:prstGeom prst="rect">
            <a:avLst/>
          </a:prstGeom>
          <a:noFill/>
          <a:ln>
            <a:noFill/>
          </a:ln>
        </p:spPr>
      </p:pic>
      <p:pic>
        <p:nvPicPr>
          <p:cNvPr id="53" name="Google Shape;53;p12"/>
          <p:cNvPicPr preferRelativeResize="0"/>
          <p:nvPr/>
        </p:nvPicPr>
        <p:blipFill rotWithShape="1">
          <a:blip r:embed="rId3">
            <a:alphaModFix/>
          </a:blip>
          <a:srcRect b="0" l="0" r="0" t="0"/>
          <a:stretch/>
        </p:blipFill>
        <p:spPr>
          <a:xfrm rot="-1112113">
            <a:off x="17699" y="434760"/>
            <a:ext cx="1928659" cy="118560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13"/>
          <p:cNvSpPr txBox="1"/>
          <p:nvPr>
            <p:ph type="title"/>
          </p:nvPr>
        </p:nvSpPr>
        <p:spPr>
          <a:xfrm>
            <a:off x="2181615" y="243150"/>
            <a:ext cx="9733865" cy="973091"/>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6" name="Shape 56"/>
        <p:cNvGrpSpPr/>
        <p:nvPr/>
      </p:nvGrpSpPr>
      <p:grpSpPr>
        <a:xfrm>
          <a:off x="0" y="0"/>
          <a:ext cx="0" cy="0"/>
          <a:chOff x="0" y="0"/>
          <a:chExt cx="0" cy="0"/>
        </a:xfrm>
      </p:grpSpPr>
      <p:sp>
        <p:nvSpPr>
          <p:cNvPr id="57" name="Google Shape;57;p14"/>
          <p:cNvSpPr txBox="1"/>
          <p:nvPr>
            <p:ph type="title"/>
          </p:nvPr>
        </p:nvSpPr>
        <p:spPr>
          <a:xfrm>
            <a:off x="2181615" y="243150"/>
            <a:ext cx="9733865" cy="955335"/>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4"/>
          <p:cNvSpPr txBox="1"/>
          <p:nvPr>
            <p:ph idx="1" type="body"/>
          </p:nvPr>
        </p:nvSpPr>
        <p:spPr>
          <a:xfrm rot="5400000">
            <a:off x="4789466" y="-1061851"/>
            <a:ext cx="4518164" cy="9733864"/>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9.jp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p:nvPr/>
        </p:nvSpPr>
        <p:spPr>
          <a:xfrm>
            <a:off x="-1" y="6441867"/>
            <a:ext cx="12192001" cy="457200"/>
          </a:xfrm>
          <a:prstGeom prst="rect">
            <a:avLst/>
          </a:prstGeom>
          <a:solidFill>
            <a:srgbClr val="4B4B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6"/>
          <p:cNvSpPr/>
          <p:nvPr/>
        </p:nvSpPr>
        <p:spPr>
          <a:xfrm>
            <a:off x="0" y="6334316"/>
            <a:ext cx="12192001" cy="65998"/>
          </a:xfrm>
          <a:prstGeom prst="rect">
            <a:avLst/>
          </a:prstGeom>
          <a:solidFill>
            <a:srgbClr val="1533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6"/>
          <p:cNvSpPr txBox="1"/>
          <p:nvPr>
            <p:ph type="title"/>
          </p:nvPr>
        </p:nvSpPr>
        <p:spPr>
          <a:xfrm>
            <a:off x="2181615" y="243151"/>
            <a:ext cx="9733865" cy="1077864"/>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rgbClr val="3F3F3F"/>
              </a:buClr>
              <a:buSzPts val="4400"/>
              <a:buFont typeface="Calibri"/>
              <a:buNone/>
              <a:defRPr b="1" i="0" sz="44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6"/>
          <p:cNvSpPr txBox="1"/>
          <p:nvPr>
            <p:ph idx="1" type="body"/>
          </p:nvPr>
        </p:nvSpPr>
        <p:spPr>
          <a:xfrm>
            <a:off x="2181616" y="1545999"/>
            <a:ext cx="9733864" cy="4518164"/>
          </a:xfrm>
          <a:prstGeom prst="rect">
            <a:avLst/>
          </a:prstGeom>
          <a:noFill/>
          <a:ln>
            <a:noFill/>
          </a:ln>
        </p:spPr>
        <p:txBody>
          <a:bodyPr anchorCtr="0" anchor="t" bIns="45700" lIns="0" spcFirstLastPara="1" rIns="0" wrap="square" tIns="45700">
            <a:normAutofit/>
          </a:bodyPr>
          <a:lstStyle>
            <a:lvl1pPr indent="-457200" lvl="0" marL="457200" marR="0" rtl="0" algn="l">
              <a:lnSpc>
                <a:spcPct val="90000"/>
              </a:lnSpc>
              <a:spcBef>
                <a:spcPts val="1200"/>
              </a:spcBef>
              <a:spcAft>
                <a:spcPts val="0"/>
              </a:spcAft>
              <a:buClr>
                <a:schemeClr val="accent1"/>
              </a:buClr>
              <a:buSzPts val="3600"/>
              <a:buFont typeface="Calibri"/>
              <a:buChar char=" "/>
              <a:defRPr b="0" i="0" sz="3600" u="none" cap="none" strike="noStrike">
                <a:solidFill>
                  <a:srgbClr val="3F3F3F"/>
                </a:solidFill>
                <a:latin typeface="Calibri"/>
                <a:ea typeface="Calibri"/>
                <a:cs typeface="Calibri"/>
                <a:sym typeface="Calibri"/>
              </a:defRPr>
            </a:lvl1pPr>
            <a:lvl2pPr indent="-431800" lvl="1" marL="914400" marR="0" rtl="0" algn="l">
              <a:lnSpc>
                <a:spcPct val="90000"/>
              </a:lnSpc>
              <a:spcBef>
                <a:spcPts val="200"/>
              </a:spcBef>
              <a:spcAft>
                <a:spcPts val="0"/>
              </a:spcAft>
              <a:buClr>
                <a:schemeClr val="accent1"/>
              </a:buClr>
              <a:buSzPts val="3200"/>
              <a:buFont typeface="Calibri"/>
              <a:buChar char="◦"/>
              <a:defRPr b="0" i="0" sz="3200" u="none" cap="none" strike="noStrike">
                <a:solidFill>
                  <a:srgbClr val="3F3F3F"/>
                </a:solidFill>
                <a:latin typeface="Calibri"/>
                <a:ea typeface="Calibri"/>
                <a:cs typeface="Calibri"/>
                <a:sym typeface="Calibri"/>
              </a:defRPr>
            </a:lvl2pPr>
            <a:lvl3pPr indent="-381000" lvl="2" marL="1371600" marR="0" rtl="0" algn="l">
              <a:lnSpc>
                <a:spcPct val="90000"/>
              </a:lnSpc>
              <a:spcBef>
                <a:spcPts val="400"/>
              </a:spcBef>
              <a:spcAft>
                <a:spcPts val="0"/>
              </a:spcAft>
              <a:buClr>
                <a:schemeClr val="accent1"/>
              </a:buClr>
              <a:buSzPts val="2400"/>
              <a:buFont typeface="Calibri"/>
              <a:buChar char="◦"/>
              <a:defRPr b="0" i="0" sz="2400" u="none" cap="none" strike="noStrike">
                <a:solidFill>
                  <a:srgbClr val="3F3F3F"/>
                </a:solidFill>
                <a:latin typeface="Calibri"/>
                <a:ea typeface="Calibri"/>
                <a:cs typeface="Calibri"/>
                <a:sym typeface="Calibri"/>
              </a:defRPr>
            </a:lvl3pPr>
            <a:lvl4pPr indent="-381000" lvl="3" marL="1828800" marR="0" rtl="0" algn="l">
              <a:lnSpc>
                <a:spcPct val="90000"/>
              </a:lnSpc>
              <a:spcBef>
                <a:spcPts val="400"/>
              </a:spcBef>
              <a:spcAft>
                <a:spcPts val="0"/>
              </a:spcAft>
              <a:buClr>
                <a:schemeClr val="accent1"/>
              </a:buClr>
              <a:buSzPts val="2400"/>
              <a:buFont typeface="Calibri"/>
              <a:buChar char="◦"/>
              <a:defRPr b="0" i="0" sz="2400" u="none" cap="none" strike="noStrike">
                <a:solidFill>
                  <a:srgbClr val="3F3F3F"/>
                </a:solidFill>
                <a:latin typeface="Calibri"/>
                <a:ea typeface="Calibri"/>
                <a:cs typeface="Calibri"/>
                <a:sym typeface="Calibri"/>
              </a:defRPr>
            </a:lvl4pPr>
            <a:lvl5pPr indent="-381000" lvl="4" marL="2286000" marR="0" rtl="0" algn="l">
              <a:lnSpc>
                <a:spcPct val="90000"/>
              </a:lnSpc>
              <a:spcBef>
                <a:spcPts val="400"/>
              </a:spcBef>
              <a:spcAft>
                <a:spcPts val="0"/>
              </a:spcAft>
              <a:buClr>
                <a:schemeClr val="accent1"/>
              </a:buClr>
              <a:buSzPts val="2400"/>
              <a:buFont typeface="Calibri"/>
              <a:buChar char="◦"/>
              <a:defRPr b="0" i="0" sz="2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cxnSp>
        <p:nvCxnSpPr>
          <p:cNvPr id="14" name="Google Shape;14;p6"/>
          <p:cNvCxnSpPr/>
          <p:nvPr/>
        </p:nvCxnSpPr>
        <p:spPr>
          <a:xfrm>
            <a:off x="2181615" y="1362567"/>
            <a:ext cx="9559015" cy="0"/>
          </a:xfrm>
          <a:prstGeom prst="straightConnector1">
            <a:avLst/>
          </a:prstGeom>
          <a:noFill/>
          <a:ln cap="flat" cmpd="sng" w="9525">
            <a:solidFill>
              <a:srgbClr val="7F7F7F"/>
            </a:solidFill>
            <a:prstDash val="solid"/>
            <a:round/>
            <a:headEnd len="sm" w="sm" type="none"/>
            <a:tailEnd len="sm" w="sm" type="none"/>
          </a:ln>
        </p:spPr>
      </p:cxnSp>
      <p:sp>
        <p:nvSpPr>
          <p:cNvPr id="15" name="Google Shape;15;p6"/>
          <p:cNvSpPr/>
          <p:nvPr/>
        </p:nvSpPr>
        <p:spPr>
          <a:xfrm>
            <a:off x="54933" y="50244"/>
            <a:ext cx="1859826" cy="6229541"/>
          </a:xfrm>
          <a:prstGeom prst="rect">
            <a:avLst/>
          </a:prstGeom>
          <a:solidFill>
            <a:srgbClr val="FFFFFF"/>
          </a:solidFill>
          <a:ln cap="flat" cmpd="sng" w="15875">
            <a:solidFill>
              <a:srgbClr val="15334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6"/>
          <p:cNvSpPr txBox="1"/>
          <p:nvPr/>
        </p:nvSpPr>
        <p:spPr>
          <a:xfrm>
            <a:off x="11773193" y="6492875"/>
            <a:ext cx="476250" cy="3651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US" sz="1600" u="none" cap="none" strike="noStrike">
                <a:solidFill>
                  <a:schemeClr val="lt1"/>
                </a:solidFill>
                <a:latin typeface="Calibri"/>
                <a:ea typeface="Calibri"/>
                <a:cs typeface="Calibri"/>
                <a:sym typeface="Calibri"/>
              </a:rPr>
              <a:t>‹#›</a:t>
            </a:fld>
            <a:endParaRPr b="0" i="0" sz="1600" u="none" cap="none" strike="noStrike">
              <a:solidFill>
                <a:schemeClr val="lt1"/>
              </a:solidFill>
              <a:latin typeface="Calibri"/>
              <a:ea typeface="Calibri"/>
              <a:cs typeface="Calibri"/>
              <a:sym typeface="Calibri"/>
            </a:endParaRPr>
          </a:p>
        </p:txBody>
      </p:sp>
      <p:pic>
        <p:nvPicPr>
          <p:cNvPr descr="CADRE Symposium Logo. Mapping the Future; Rediscovering our Purpose Together. Portland Oregon. October 21-23, 2025." id="17" name="Google Shape;17;p6"/>
          <p:cNvPicPr preferRelativeResize="0"/>
          <p:nvPr/>
        </p:nvPicPr>
        <p:blipFill rotWithShape="1">
          <a:blip r:embed="rId1">
            <a:alphaModFix/>
          </a:blip>
          <a:srcRect b="0" l="0" r="0" t="0"/>
          <a:stretch/>
        </p:blipFill>
        <p:spPr>
          <a:xfrm rot="-1324200">
            <a:off x="28498" y="452965"/>
            <a:ext cx="1949639" cy="1198504"/>
          </a:xfrm>
          <a:prstGeom prst="rect">
            <a:avLst/>
          </a:prstGeom>
          <a:noFill/>
          <a:ln>
            <a:noFill/>
          </a:ln>
        </p:spPr>
      </p:pic>
      <p:pic>
        <p:nvPicPr>
          <p:cNvPr descr="CADRE Logo" id="18" name="Google Shape;18;p6"/>
          <p:cNvPicPr preferRelativeResize="0"/>
          <p:nvPr/>
        </p:nvPicPr>
        <p:blipFill rotWithShape="1">
          <a:blip r:embed="rId2">
            <a:alphaModFix/>
          </a:blip>
          <a:srcRect b="17285" l="28609" r="28634" t="17982"/>
          <a:stretch/>
        </p:blipFill>
        <p:spPr>
          <a:xfrm>
            <a:off x="82641" y="4379513"/>
            <a:ext cx="1748794" cy="102777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hyperlink" Target="https://pathways2partnership.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hyperlink" Target="https://docs.google.com/document/d/1ljB5hT5_llCLSBIvRqSy60HWvJznDzcl/edit?rtpof=true&amp;sd=tru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hyperlink" Target="https://pathways2partnership.org/public/uploads/files/files/Resources/posts/IEP%20Success%20Companion%20Guide%20Book_03-11-25FINAL.pdf" TargetMode="External"/><Relationship Id="rId5" Type="http://schemas.openxmlformats.org/officeDocument/2006/relationships/hyperlink" Target="https://pathways2partnership.org/public/uploads/files/files/Resources/posts/Fostering%20Collaborative%20IEP%20Processes_Overcoming%20Barriers%20and%20Building%20Strong%20Partnerships.pdf" TargetMode="External"/><Relationship Id="rId6" Type="http://schemas.openxmlformats.org/officeDocument/2006/relationships/hyperlink" Target="https://pathways2partnership.org/public/uploads/files/files/Resources/posts/P2P%20Info%20Sheet.pdf" TargetMode="External"/><Relationship Id="rId7" Type="http://schemas.openxmlformats.org/officeDocument/2006/relationships/hyperlink" Target="https://pathways2partnership.org/public/uploads/files/files/Resources/posts/Statewide%20ADR%20CoP%20Blueprint%20(12).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hyperlink" Target="http://pathways2partnership.org" TargetMode="External"/><Relationship Id="rId6" Type="http://schemas.openxmlformats.org/officeDocument/2006/relationships/hyperlink" Target="mailto:info@pathways2partnership.org" TargetMode="External"/><Relationship Id="rId7" Type="http://schemas.openxmlformats.org/officeDocument/2006/relationships/hyperlink" Target="https://www.instagram.com/pathways2partnership/" TargetMode="External"/><Relationship Id="rId8" Type="http://schemas.openxmlformats.org/officeDocument/2006/relationships/hyperlink" Target="https://www.facebook.com/PathwaysToPartnershi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ph idx="1" type="subTitle"/>
          </p:nvPr>
        </p:nvSpPr>
        <p:spPr>
          <a:xfrm>
            <a:off x="2214375" y="3779907"/>
            <a:ext cx="9768300" cy="192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en-US">
                <a:solidFill>
                  <a:srgbClr val="3F3F3F"/>
                </a:solidFill>
              </a:rPr>
              <a:t>Presented by: </a:t>
            </a:r>
            <a:endParaRPr>
              <a:solidFill>
                <a:srgbClr val="3F3F3F"/>
              </a:solidFill>
            </a:endParaRPr>
          </a:p>
          <a:p>
            <a:pPr indent="0" lvl="0" marL="0" rtl="0" algn="l">
              <a:lnSpc>
                <a:spcPct val="90000"/>
              </a:lnSpc>
              <a:spcBef>
                <a:spcPts val="0"/>
              </a:spcBef>
              <a:spcAft>
                <a:spcPts val="0"/>
              </a:spcAft>
              <a:buSzPts val="2400"/>
              <a:buNone/>
            </a:pPr>
            <a:r>
              <a:t/>
            </a:r>
            <a:endParaRPr>
              <a:solidFill>
                <a:srgbClr val="3F3F3F"/>
              </a:solidFill>
            </a:endParaRPr>
          </a:p>
          <a:p>
            <a:pPr indent="0" lvl="0" marL="0" rtl="0" algn="l">
              <a:lnSpc>
                <a:spcPct val="90000"/>
              </a:lnSpc>
              <a:spcBef>
                <a:spcPts val="0"/>
              </a:spcBef>
              <a:spcAft>
                <a:spcPts val="0"/>
              </a:spcAft>
              <a:buSzPts val="2400"/>
              <a:buNone/>
            </a:pPr>
            <a:r>
              <a:rPr lang="en-US">
                <a:solidFill>
                  <a:srgbClr val="3F3F3F"/>
                </a:solidFill>
              </a:rPr>
              <a:t>Aubrie Fulk, Co-Director, M.S., LEP</a:t>
            </a:r>
            <a:endParaRPr>
              <a:solidFill>
                <a:srgbClr val="3F3F3F"/>
              </a:solidFill>
            </a:endParaRPr>
          </a:p>
          <a:p>
            <a:pPr indent="0" lvl="0" marL="0" rtl="0" algn="l">
              <a:lnSpc>
                <a:spcPct val="90000"/>
              </a:lnSpc>
              <a:spcBef>
                <a:spcPts val="0"/>
              </a:spcBef>
              <a:spcAft>
                <a:spcPts val="0"/>
              </a:spcAft>
              <a:buSzPts val="2400"/>
              <a:buNone/>
            </a:pPr>
            <a:r>
              <a:rPr lang="en-US">
                <a:solidFill>
                  <a:srgbClr val="3F3F3F"/>
                </a:solidFill>
              </a:rPr>
              <a:t>Stacy Alvey, Co-Director, LCSW, PPS</a:t>
            </a:r>
            <a:endParaRPr>
              <a:solidFill>
                <a:srgbClr val="3F3F3F"/>
              </a:solidFill>
            </a:endParaRPr>
          </a:p>
          <a:p>
            <a:pPr indent="0" lvl="0" marL="0" rtl="0" algn="l">
              <a:lnSpc>
                <a:spcPct val="90000"/>
              </a:lnSpc>
              <a:spcBef>
                <a:spcPts val="0"/>
              </a:spcBef>
              <a:spcAft>
                <a:spcPts val="0"/>
              </a:spcAft>
              <a:buSzPts val="2400"/>
              <a:buNone/>
            </a:pPr>
            <a:r>
              <a:rPr lang="en-US">
                <a:solidFill>
                  <a:srgbClr val="3F3F3F"/>
                </a:solidFill>
              </a:rPr>
              <a:t>Michelle Kinner, Program Specialist, M.Ed. </a:t>
            </a:r>
            <a:endParaRPr>
              <a:solidFill>
                <a:srgbClr val="3F3F3F"/>
              </a:solidFill>
            </a:endParaRPr>
          </a:p>
          <a:p>
            <a:pPr indent="0" lvl="0" marL="0" rtl="0" algn="l">
              <a:lnSpc>
                <a:spcPct val="90000"/>
              </a:lnSpc>
              <a:spcBef>
                <a:spcPts val="0"/>
              </a:spcBef>
              <a:spcAft>
                <a:spcPts val="0"/>
              </a:spcAft>
              <a:buSzPts val="2400"/>
              <a:buNone/>
            </a:pPr>
            <a:r>
              <a:rPr lang="en-US">
                <a:solidFill>
                  <a:srgbClr val="3F3F3F"/>
                </a:solidFill>
              </a:rPr>
              <a:t>Peter Aguirre, Program Specialist, M.S., BCBA, PPS </a:t>
            </a:r>
            <a:endParaRPr>
              <a:solidFill>
                <a:srgbClr val="3F3F3F"/>
              </a:solidFill>
            </a:endParaRPr>
          </a:p>
        </p:txBody>
      </p:sp>
      <p:pic>
        <p:nvPicPr>
          <p:cNvPr descr="Pathways to Partnership logo. Three colorful people around a sun and pathway." id="64" name="Google Shape;64;p2" title="P2Pcolorhorizontal.png"/>
          <p:cNvPicPr preferRelativeResize="0"/>
          <p:nvPr/>
        </p:nvPicPr>
        <p:blipFill>
          <a:blip r:embed="rId3">
            <a:alphaModFix/>
          </a:blip>
          <a:stretch>
            <a:fillRect/>
          </a:stretch>
        </p:blipFill>
        <p:spPr>
          <a:xfrm>
            <a:off x="3957813" y="1728399"/>
            <a:ext cx="5503152" cy="1819499"/>
          </a:xfrm>
          <a:prstGeom prst="rect">
            <a:avLst/>
          </a:prstGeom>
          <a:noFill/>
          <a:ln>
            <a:noFill/>
          </a:ln>
        </p:spPr>
      </p:pic>
      <p:sp>
        <p:nvSpPr>
          <p:cNvPr id="65" name="Google Shape;65;p2"/>
          <p:cNvSpPr txBox="1"/>
          <p:nvPr/>
        </p:nvSpPr>
        <p:spPr>
          <a:xfrm>
            <a:off x="8241606" y="5755641"/>
            <a:ext cx="4339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u="sng">
                <a:solidFill>
                  <a:srgbClr val="1155CC"/>
                </a:solidFill>
                <a:latin typeface="Roboto"/>
                <a:ea typeface="Roboto"/>
                <a:cs typeface="Roboto"/>
                <a:sym typeface="Roboto"/>
                <a:hlinkClick r:id="rId4">
                  <a:extLst>
                    <a:ext uri="{A12FA001-AC4F-418D-AE19-62706E023703}">
                      <ahyp:hlinkClr val="tx"/>
                    </a:ext>
                  </a:extLst>
                </a:hlinkClick>
              </a:rPr>
              <a:t>Pathways2Partnership.org</a:t>
            </a:r>
            <a:endParaRPr>
              <a:solidFill>
                <a:srgbClr val="1155CC"/>
              </a:solidFill>
            </a:endParaRPr>
          </a:p>
        </p:txBody>
      </p:sp>
      <p:sp>
        <p:nvSpPr>
          <p:cNvPr id="66" name="Google Shape;66;p2"/>
          <p:cNvSpPr txBox="1"/>
          <p:nvPr>
            <p:ph idx="4294967295" type="ctrTitle"/>
          </p:nvPr>
        </p:nvSpPr>
        <p:spPr>
          <a:xfrm>
            <a:off x="2160813" y="237025"/>
            <a:ext cx="9875400" cy="11430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rPr lang="en-US" sz="3400">
                <a:solidFill>
                  <a:srgbClr val="3F3F3F"/>
                </a:solidFill>
              </a:rPr>
              <a:t>Pathways to Partnership: Cultivating Communities of Practice in Alternative Dispute Resolution</a:t>
            </a:r>
            <a:endParaRPr sz="3400">
              <a:solidFill>
                <a:srgbClr val="3F3F3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37e98fc3eae_4_4"/>
          <p:cNvSpPr txBox="1"/>
          <p:nvPr>
            <p:ph type="title"/>
          </p:nvPr>
        </p:nvSpPr>
        <p:spPr>
          <a:xfrm>
            <a:off x="2133600" y="106533"/>
            <a:ext cx="9871800" cy="118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SPOTLIGHT: BUILDING A STATEWIDE COP</a:t>
            </a:r>
            <a:endParaRPr/>
          </a:p>
        </p:txBody>
      </p:sp>
      <p:pic>
        <p:nvPicPr>
          <p:cNvPr descr="Pathways to Partnership logo. Three colorful people around a sun and pathway." id="133" name="Google Shape;133;g37e98fc3eae_4_4" title="P2Pcolorhorizontal.png"/>
          <p:cNvPicPr preferRelativeResize="0"/>
          <p:nvPr/>
        </p:nvPicPr>
        <p:blipFill>
          <a:blip r:embed="rId3">
            <a:alphaModFix/>
          </a:blip>
          <a:stretch>
            <a:fillRect/>
          </a:stretch>
        </p:blipFill>
        <p:spPr>
          <a:xfrm>
            <a:off x="10194643" y="5613291"/>
            <a:ext cx="1865824" cy="616900"/>
          </a:xfrm>
          <a:prstGeom prst="rect">
            <a:avLst/>
          </a:prstGeom>
          <a:noFill/>
          <a:ln>
            <a:noFill/>
          </a:ln>
        </p:spPr>
      </p:pic>
      <p:grpSp>
        <p:nvGrpSpPr>
          <p:cNvPr id="134" name="Google Shape;134;g37e98fc3eae_4_4"/>
          <p:cNvGrpSpPr/>
          <p:nvPr/>
        </p:nvGrpSpPr>
        <p:grpSpPr>
          <a:xfrm>
            <a:off x="2128850" y="1816850"/>
            <a:ext cx="9871486" cy="1146802"/>
            <a:chOff x="710674" y="1271351"/>
            <a:chExt cx="7425520" cy="731706"/>
          </a:xfrm>
        </p:grpSpPr>
        <p:sp>
          <p:nvSpPr>
            <p:cNvPr id="135" name="Google Shape;135;g37e98fc3eae_4_4"/>
            <p:cNvSpPr txBox="1"/>
            <p:nvPr/>
          </p:nvSpPr>
          <p:spPr>
            <a:xfrm>
              <a:off x="710674" y="1271357"/>
              <a:ext cx="2079000" cy="731700"/>
            </a:xfrm>
            <a:prstGeom prst="rect">
              <a:avLst/>
            </a:prstGeom>
            <a:solidFill>
              <a:srgbClr val="1BA2DC"/>
            </a:solidFill>
            <a:ln>
              <a:noFill/>
            </a:ln>
          </p:spPr>
          <p:txBody>
            <a:bodyPr anchorCtr="0" anchor="ctr" bIns="60925" lIns="121900" spcFirstLastPara="1" rIns="121900" wrap="square" tIns="60925">
              <a:noAutofit/>
            </a:bodyPr>
            <a:lstStyle/>
            <a:p>
              <a:pPr indent="0" lvl="0" marL="0" rtl="0" algn="ctr">
                <a:lnSpc>
                  <a:spcPct val="90000"/>
                </a:lnSpc>
                <a:spcBef>
                  <a:spcPts val="0"/>
                </a:spcBef>
                <a:spcAft>
                  <a:spcPts val="0"/>
                </a:spcAft>
                <a:buNone/>
              </a:pPr>
              <a:r>
                <a:rPr b="1" lang="en-US" sz="2400">
                  <a:solidFill>
                    <a:schemeClr val="dk1"/>
                  </a:solidFill>
                  <a:latin typeface="Calibri"/>
                  <a:ea typeface="Calibri"/>
                  <a:cs typeface="Calibri"/>
                  <a:sym typeface="Calibri"/>
                </a:rPr>
                <a:t>Expanded existing CoP</a:t>
              </a:r>
              <a:endParaRPr b="1" sz="2400">
                <a:solidFill>
                  <a:schemeClr val="dk1"/>
                </a:solidFill>
                <a:latin typeface="Calibri"/>
                <a:ea typeface="Calibri"/>
                <a:cs typeface="Calibri"/>
                <a:sym typeface="Calibri"/>
              </a:endParaRPr>
            </a:p>
          </p:txBody>
        </p:sp>
        <p:sp>
          <p:nvSpPr>
            <p:cNvPr id="136" name="Google Shape;136;g37e98fc3eae_4_4"/>
            <p:cNvSpPr/>
            <p:nvPr/>
          </p:nvSpPr>
          <p:spPr>
            <a:xfrm>
              <a:off x="2914394" y="1271351"/>
              <a:ext cx="5221800" cy="731700"/>
            </a:xfrm>
            <a:prstGeom prst="rect">
              <a:avLst/>
            </a:prstGeom>
            <a:solidFill>
              <a:srgbClr val="1BA2DC"/>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sz="2400">
                <a:solidFill>
                  <a:schemeClr val="dk1"/>
                </a:solidFill>
                <a:latin typeface="Calibri"/>
                <a:ea typeface="Calibri"/>
                <a:cs typeface="Calibri"/>
                <a:sym typeface="Calibri"/>
              </a:endParaRPr>
            </a:p>
          </p:txBody>
        </p:sp>
      </p:grpSp>
      <p:grpSp>
        <p:nvGrpSpPr>
          <p:cNvPr id="137" name="Google Shape;137;g37e98fc3eae_4_4"/>
          <p:cNvGrpSpPr/>
          <p:nvPr/>
        </p:nvGrpSpPr>
        <p:grpSpPr>
          <a:xfrm>
            <a:off x="2133650" y="4397975"/>
            <a:ext cx="9872354" cy="1074183"/>
            <a:chOff x="715872" y="3066064"/>
            <a:chExt cx="6491553" cy="739236"/>
          </a:xfrm>
        </p:grpSpPr>
        <p:sp>
          <p:nvSpPr>
            <p:cNvPr id="138" name="Google Shape;138;g37e98fc3eae_4_4"/>
            <p:cNvSpPr/>
            <p:nvPr/>
          </p:nvSpPr>
          <p:spPr>
            <a:xfrm>
              <a:off x="2645925" y="3066064"/>
              <a:ext cx="4561500" cy="731700"/>
            </a:xfrm>
            <a:prstGeom prst="rect">
              <a:avLst/>
            </a:prstGeom>
            <a:solidFill>
              <a:srgbClr val="1BA2DC"/>
            </a:solidFill>
            <a:ln>
              <a:noFill/>
            </a:ln>
          </p:spPr>
          <p:txBody>
            <a:bodyPr anchorCtr="0" anchor="ctr" bIns="66400" lIns="132850" spcFirstLastPara="1" rIns="132850" wrap="square" tIns="66400">
              <a:noAutofit/>
            </a:bodyPr>
            <a:lstStyle/>
            <a:p>
              <a:pPr indent="0" lvl="0" marL="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39" name="Google Shape;139;g37e98fc3eae_4_4"/>
            <p:cNvSpPr txBox="1"/>
            <p:nvPr/>
          </p:nvSpPr>
          <p:spPr>
            <a:xfrm>
              <a:off x="715872" y="3073600"/>
              <a:ext cx="1822500" cy="731700"/>
            </a:xfrm>
            <a:prstGeom prst="rect">
              <a:avLst/>
            </a:prstGeom>
            <a:solidFill>
              <a:srgbClr val="1BA2DC"/>
            </a:solidFill>
            <a:ln>
              <a:noFill/>
            </a:ln>
          </p:spPr>
          <p:txBody>
            <a:bodyPr anchorCtr="0" anchor="ctr" bIns="66400" lIns="132850" spcFirstLastPara="1" rIns="132850" wrap="square" tIns="66400">
              <a:noAutofit/>
            </a:bodyPr>
            <a:lstStyle/>
            <a:p>
              <a:pPr indent="0" lvl="0" marL="0" rtl="0" algn="ctr">
                <a:lnSpc>
                  <a:spcPct val="90000"/>
                </a:lnSpc>
                <a:spcBef>
                  <a:spcPts val="0"/>
                </a:spcBef>
                <a:spcAft>
                  <a:spcPts val="0"/>
                </a:spcAft>
                <a:buNone/>
              </a:pPr>
              <a:r>
                <a:rPr b="1" lang="en-US" sz="2400">
                  <a:solidFill>
                    <a:schemeClr val="dk1"/>
                  </a:solidFill>
                  <a:latin typeface="Calibri"/>
                  <a:ea typeface="Calibri"/>
                  <a:cs typeface="Calibri"/>
                  <a:sym typeface="Calibri"/>
                </a:rPr>
                <a:t>Collaborated with regional CoPs</a:t>
              </a:r>
              <a:endParaRPr b="1" sz="2400">
                <a:solidFill>
                  <a:schemeClr val="dk1"/>
                </a:solidFill>
                <a:latin typeface="Calibri"/>
                <a:ea typeface="Calibri"/>
                <a:cs typeface="Calibri"/>
                <a:sym typeface="Calibri"/>
              </a:endParaRPr>
            </a:p>
          </p:txBody>
        </p:sp>
      </p:grpSp>
      <p:grpSp>
        <p:nvGrpSpPr>
          <p:cNvPr id="140" name="Google Shape;140;g37e98fc3eae_4_4"/>
          <p:cNvGrpSpPr/>
          <p:nvPr/>
        </p:nvGrpSpPr>
        <p:grpSpPr>
          <a:xfrm>
            <a:off x="2121825" y="3144625"/>
            <a:ext cx="9872014" cy="1074362"/>
            <a:chOff x="-240496" y="2132875"/>
            <a:chExt cx="7952964" cy="780900"/>
          </a:xfrm>
        </p:grpSpPr>
        <p:sp>
          <p:nvSpPr>
            <p:cNvPr id="141" name="Google Shape;141;g37e98fc3eae_4_4"/>
            <p:cNvSpPr txBox="1"/>
            <p:nvPr/>
          </p:nvSpPr>
          <p:spPr>
            <a:xfrm>
              <a:off x="-240496" y="2132875"/>
              <a:ext cx="2227200" cy="754800"/>
            </a:xfrm>
            <a:prstGeom prst="rect">
              <a:avLst/>
            </a:prstGeom>
            <a:solidFill>
              <a:srgbClr val="1BA2DC"/>
            </a:solidFill>
            <a:ln>
              <a:noFill/>
            </a:ln>
          </p:spPr>
          <p:txBody>
            <a:bodyPr anchorCtr="0" anchor="ctr" bIns="62875" lIns="125775" spcFirstLastPara="1" rIns="125775" wrap="square" tIns="62875">
              <a:noAutofit/>
            </a:bodyPr>
            <a:lstStyle/>
            <a:p>
              <a:pPr indent="0" lvl="0" marL="0" rtl="0" algn="ctr">
                <a:lnSpc>
                  <a:spcPct val="90000"/>
                </a:lnSpc>
                <a:spcBef>
                  <a:spcPts val="0"/>
                </a:spcBef>
                <a:spcAft>
                  <a:spcPts val="0"/>
                </a:spcAft>
                <a:buNone/>
              </a:pPr>
              <a:r>
                <a:rPr b="1" lang="en-US" sz="2400">
                  <a:solidFill>
                    <a:schemeClr val="dk1"/>
                  </a:solidFill>
                  <a:latin typeface="Calibri"/>
                  <a:ea typeface="Calibri"/>
                  <a:cs typeface="Calibri"/>
                  <a:sym typeface="Calibri"/>
                </a:rPr>
                <a:t>Expanded partners  and focus</a:t>
              </a:r>
              <a:endParaRPr b="1" sz="2400">
                <a:solidFill>
                  <a:schemeClr val="dk1"/>
                </a:solidFill>
                <a:latin typeface="Calibri"/>
                <a:ea typeface="Calibri"/>
                <a:cs typeface="Calibri"/>
                <a:sym typeface="Calibri"/>
              </a:endParaRPr>
            </a:p>
          </p:txBody>
        </p:sp>
        <p:sp>
          <p:nvSpPr>
            <p:cNvPr id="142" name="Google Shape;142;g37e98fc3eae_4_4"/>
            <p:cNvSpPr/>
            <p:nvPr/>
          </p:nvSpPr>
          <p:spPr>
            <a:xfrm>
              <a:off x="2133668" y="2132875"/>
              <a:ext cx="5578800" cy="780900"/>
            </a:xfrm>
            <a:prstGeom prst="rect">
              <a:avLst/>
            </a:prstGeom>
            <a:solidFill>
              <a:srgbClr val="1BA2DC"/>
            </a:solidFill>
            <a:ln>
              <a:noFill/>
            </a:ln>
          </p:spPr>
          <p:txBody>
            <a:bodyPr anchorCtr="0" anchor="ctr" bIns="62875" lIns="125775" spcFirstLastPara="1" rIns="125775" wrap="square" tIns="62875">
              <a:noAutofit/>
            </a:bodyPr>
            <a:lstStyle/>
            <a:p>
              <a:pPr indent="0" lvl="0" marL="0" rtl="0" algn="l">
                <a:spcBef>
                  <a:spcPts val="0"/>
                </a:spcBef>
                <a:spcAft>
                  <a:spcPts val="0"/>
                </a:spcAft>
                <a:buNone/>
              </a:pPr>
              <a:r>
                <a:t/>
              </a:r>
              <a:endParaRPr sz="2400">
                <a:solidFill>
                  <a:schemeClr val="dk1"/>
                </a:solidFill>
                <a:latin typeface="Calibri"/>
                <a:ea typeface="Calibri"/>
                <a:cs typeface="Calibri"/>
                <a:sym typeface="Calibri"/>
              </a:endParaRPr>
            </a:p>
          </p:txBody>
        </p:sp>
      </p:grpSp>
      <p:sp>
        <p:nvSpPr>
          <p:cNvPr id="143" name="Google Shape;143;g37e98fc3eae_4_4"/>
          <p:cNvSpPr txBox="1"/>
          <p:nvPr/>
        </p:nvSpPr>
        <p:spPr>
          <a:xfrm>
            <a:off x="5103050" y="1928550"/>
            <a:ext cx="6800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Smaller statewide CoP for ADR was informally started after colleagues began collaborating at conferences</a:t>
            </a:r>
            <a:endParaRPr/>
          </a:p>
        </p:txBody>
      </p:sp>
      <p:sp>
        <p:nvSpPr>
          <p:cNvPr id="144" name="Google Shape;144;g37e98fc3eae_4_4"/>
          <p:cNvSpPr txBox="1"/>
          <p:nvPr/>
        </p:nvSpPr>
        <p:spPr>
          <a:xfrm>
            <a:off x="5103050" y="3218850"/>
            <a:ext cx="67413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400">
                <a:solidFill>
                  <a:schemeClr val="dk1"/>
                </a:solidFill>
                <a:latin typeface="Calibri"/>
                <a:ea typeface="Calibri"/>
                <a:cs typeface="Calibri"/>
                <a:sym typeface="Calibri"/>
              </a:rPr>
              <a:t>Invited in parents, Family Empowerment Centers, SELPAs, districts, etc. and gathered needs/input</a:t>
            </a:r>
            <a:endParaRPr/>
          </a:p>
        </p:txBody>
      </p:sp>
      <p:sp>
        <p:nvSpPr>
          <p:cNvPr id="145" name="Google Shape;145;g37e98fc3eae_4_4"/>
          <p:cNvSpPr txBox="1"/>
          <p:nvPr/>
        </p:nvSpPr>
        <p:spPr>
          <a:xfrm>
            <a:off x="5103050" y="4511650"/>
            <a:ext cx="68004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400">
                <a:solidFill>
                  <a:schemeClr val="dk1"/>
                </a:solidFill>
                <a:latin typeface="Calibri"/>
                <a:ea typeface="Calibri"/>
                <a:cs typeface="Calibri"/>
                <a:sym typeface="Calibri"/>
              </a:rPr>
              <a:t>Helped develop regional CoPs and invited regions to attend statewide CoP</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3887059cf2f_0_50"/>
          <p:cNvSpPr txBox="1"/>
          <p:nvPr>
            <p:ph type="title"/>
          </p:nvPr>
        </p:nvSpPr>
        <p:spPr>
          <a:xfrm>
            <a:off x="2133600" y="106533"/>
            <a:ext cx="9871800" cy="1180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3F3F3F"/>
              </a:buClr>
              <a:buSzPts val="4400"/>
              <a:buFont typeface="Calibri"/>
              <a:buNone/>
            </a:pPr>
            <a:r>
              <a:rPr lang="en-US"/>
              <a:t>CULTIVATE &amp; LAUNCH</a:t>
            </a:r>
            <a:endParaRPr/>
          </a:p>
        </p:txBody>
      </p:sp>
      <p:sp>
        <p:nvSpPr>
          <p:cNvPr id="151" name="Google Shape;151;g3887059cf2f_0_50"/>
          <p:cNvSpPr txBox="1"/>
          <p:nvPr/>
        </p:nvSpPr>
        <p:spPr>
          <a:xfrm>
            <a:off x="4540275" y="1830475"/>
            <a:ext cx="7328700" cy="2342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en-US" sz="2400">
                <a:solidFill>
                  <a:srgbClr val="3F3F3F"/>
                </a:solidFill>
                <a:latin typeface="Calibri"/>
                <a:ea typeface="Calibri"/>
                <a:cs typeface="Calibri"/>
                <a:sym typeface="Calibri"/>
              </a:rPr>
              <a:t>Design a mini action plan for starting or strengthening a CoP in your region or role.</a:t>
            </a:r>
            <a:endParaRPr b="1" sz="2400">
              <a:solidFill>
                <a:srgbClr val="3F3F3F"/>
              </a:solidFill>
              <a:latin typeface="Calibri"/>
              <a:ea typeface="Calibri"/>
              <a:cs typeface="Calibri"/>
              <a:sym typeface="Calibri"/>
            </a:endParaRPr>
          </a:p>
          <a:p>
            <a:pPr indent="-381000" lvl="0" marL="457200" rtl="0" algn="l">
              <a:lnSpc>
                <a:spcPct val="100000"/>
              </a:lnSpc>
              <a:spcBef>
                <a:spcPts val="1200"/>
              </a:spcBef>
              <a:spcAft>
                <a:spcPts val="0"/>
              </a:spcAft>
              <a:buClr>
                <a:srgbClr val="3F3F3F"/>
              </a:buClr>
              <a:buSzPts val="2400"/>
              <a:buFont typeface="Calibri"/>
              <a:buChar char="●"/>
            </a:pPr>
            <a:r>
              <a:rPr lang="en-US" sz="2400">
                <a:solidFill>
                  <a:srgbClr val="3F3F3F"/>
                </a:solidFill>
                <a:latin typeface="Calibri"/>
                <a:ea typeface="Calibri"/>
                <a:cs typeface="Calibri"/>
                <a:sym typeface="Calibri"/>
              </a:rPr>
              <a:t>Identify key participants and partners</a:t>
            </a:r>
            <a:endParaRPr sz="2400">
              <a:solidFill>
                <a:srgbClr val="3F3F3F"/>
              </a:solidFill>
              <a:latin typeface="Calibri"/>
              <a:ea typeface="Calibri"/>
              <a:cs typeface="Calibri"/>
              <a:sym typeface="Calibri"/>
            </a:endParaRPr>
          </a:p>
          <a:p>
            <a:pPr indent="-381000" lvl="0" marL="457200" rtl="0" algn="l">
              <a:lnSpc>
                <a:spcPct val="100000"/>
              </a:lnSpc>
              <a:spcBef>
                <a:spcPts val="0"/>
              </a:spcBef>
              <a:spcAft>
                <a:spcPts val="0"/>
              </a:spcAft>
              <a:buClr>
                <a:srgbClr val="3F3F3F"/>
              </a:buClr>
              <a:buSzPts val="2400"/>
              <a:buFont typeface="Calibri"/>
              <a:buChar char="●"/>
            </a:pPr>
            <a:r>
              <a:rPr lang="en-US" sz="2400">
                <a:solidFill>
                  <a:srgbClr val="3F3F3F"/>
                </a:solidFill>
                <a:latin typeface="Calibri"/>
                <a:ea typeface="Calibri"/>
                <a:cs typeface="Calibri"/>
                <a:sym typeface="Calibri"/>
              </a:rPr>
              <a:t>Decide on activities or knowledge-sharing strategies</a:t>
            </a:r>
            <a:endParaRPr sz="2400">
              <a:solidFill>
                <a:srgbClr val="3F3F3F"/>
              </a:solidFill>
              <a:latin typeface="Calibri"/>
              <a:ea typeface="Calibri"/>
              <a:cs typeface="Calibri"/>
              <a:sym typeface="Calibri"/>
            </a:endParaRPr>
          </a:p>
          <a:p>
            <a:pPr indent="-381000" lvl="0" marL="457200" rtl="0" algn="l">
              <a:lnSpc>
                <a:spcPct val="100000"/>
              </a:lnSpc>
              <a:spcBef>
                <a:spcPts val="0"/>
              </a:spcBef>
              <a:spcAft>
                <a:spcPts val="0"/>
              </a:spcAft>
              <a:buClr>
                <a:srgbClr val="3F3F3F"/>
              </a:buClr>
              <a:buSzPts val="2400"/>
              <a:buFont typeface="Calibri"/>
              <a:buChar char="●"/>
            </a:pPr>
            <a:r>
              <a:rPr lang="en-US" sz="2400">
                <a:solidFill>
                  <a:srgbClr val="3F3F3F"/>
                </a:solidFill>
                <a:latin typeface="Calibri"/>
                <a:ea typeface="Calibri"/>
                <a:cs typeface="Calibri"/>
                <a:sym typeface="Calibri"/>
              </a:rPr>
              <a:t>Outline how to maintain engagement over time</a:t>
            </a:r>
            <a:endParaRPr sz="2400">
              <a:solidFill>
                <a:srgbClr val="3F3F3F"/>
              </a:solidFill>
              <a:latin typeface="Calibri"/>
              <a:ea typeface="Calibri"/>
              <a:cs typeface="Calibri"/>
              <a:sym typeface="Calibri"/>
            </a:endParaRPr>
          </a:p>
        </p:txBody>
      </p:sp>
      <p:pic>
        <p:nvPicPr>
          <p:cNvPr descr="paper and pencil clipart" id="152" name="Google Shape;152;g3887059cf2f_0_50" title="Capture3.PNG"/>
          <p:cNvPicPr preferRelativeResize="0"/>
          <p:nvPr/>
        </p:nvPicPr>
        <p:blipFill>
          <a:blip r:embed="rId3">
            <a:alphaModFix/>
          </a:blip>
          <a:stretch>
            <a:fillRect/>
          </a:stretch>
        </p:blipFill>
        <p:spPr>
          <a:xfrm>
            <a:off x="2382375" y="1830475"/>
            <a:ext cx="2013718" cy="2380625"/>
          </a:xfrm>
          <a:prstGeom prst="rect">
            <a:avLst/>
          </a:prstGeom>
          <a:noFill/>
          <a:ln>
            <a:noFill/>
          </a:ln>
        </p:spPr>
      </p:pic>
      <p:pic>
        <p:nvPicPr>
          <p:cNvPr descr="Pathways to Partnership logo. Three colorful people around a sun and pathway." id="153" name="Google Shape;153;g3887059cf2f_0_50" title="P2Pcolorhorizontal.png"/>
          <p:cNvPicPr preferRelativeResize="0"/>
          <p:nvPr/>
        </p:nvPicPr>
        <p:blipFill>
          <a:blip r:embed="rId4">
            <a:alphaModFix/>
          </a:blip>
          <a:stretch>
            <a:fillRect/>
          </a:stretch>
        </p:blipFill>
        <p:spPr>
          <a:xfrm>
            <a:off x="10194643" y="5613291"/>
            <a:ext cx="1865824" cy="616900"/>
          </a:xfrm>
          <a:prstGeom prst="rect">
            <a:avLst/>
          </a:prstGeom>
          <a:noFill/>
          <a:ln>
            <a:noFill/>
          </a:ln>
        </p:spPr>
      </p:pic>
      <p:sp>
        <p:nvSpPr>
          <p:cNvPr id="154" name="Google Shape;154;g3887059cf2f_0_50"/>
          <p:cNvSpPr txBox="1"/>
          <p:nvPr/>
        </p:nvSpPr>
        <p:spPr>
          <a:xfrm>
            <a:off x="2485500" y="4892900"/>
            <a:ext cx="6321000" cy="49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u="sng">
                <a:solidFill>
                  <a:srgbClr val="1155CC"/>
                </a:solidFill>
                <a:latin typeface="Calibri"/>
                <a:ea typeface="Calibri"/>
                <a:cs typeface="Calibri"/>
                <a:sym typeface="Calibri"/>
                <a:hlinkClick r:id="rId5">
                  <a:extLst>
                    <a:ext uri="{A12FA001-AC4F-418D-AE19-62706E023703}">
                      <ahyp:hlinkClr val="tx"/>
                    </a:ext>
                  </a:extLst>
                </a:hlinkClick>
              </a:rPr>
              <a:t>Community of Practice Action Plan Template</a:t>
            </a:r>
            <a:endParaRPr sz="2400">
              <a:solidFill>
                <a:srgbClr val="1155CC"/>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7e98fc3eae_4_50"/>
          <p:cNvSpPr txBox="1"/>
          <p:nvPr>
            <p:ph idx="4294967295" type="title"/>
          </p:nvPr>
        </p:nvSpPr>
        <p:spPr>
          <a:xfrm>
            <a:off x="2133600" y="106533"/>
            <a:ext cx="9871800" cy="118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CASE STUDY: STARTING A REGIONAL COP</a:t>
            </a:r>
            <a:endParaRPr/>
          </a:p>
        </p:txBody>
      </p:sp>
      <p:sp>
        <p:nvSpPr>
          <p:cNvPr id="161" name="Google Shape;161;g37e98fc3eae_4_50"/>
          <p:cNvSpPr/>
          <p:nvPr/>
        </p:nvSpPr>
        <p:spPr>
          <a:xfrm>
            <a:off x="2133600" y="1685300"/>
            <a:ext cx="7000500" cy="640200"/>
          </a:xfrm>
          <a:prstGeom prst="roundRect">
            <a:avLst>
              <a:gd fmla="val 16667" name="adj"/>
            </a:avLst>
          </a:prstGeom>
          <a:solidFill>
            <a:srgbClr val="F7AD23"/>
          </a:solidFill>
          <a:ln cap="flat" cmpd="sng" w="10700">
            <a:solidFill>
              <a:schemeClr val="dk2"/>
            </a:solidFill>
            <a:prstDash val="solid"/>
            <a:round/>
            <a:headEnd len="sm" w="sm" type="none"/>
            <a:tailEnd len="sm" w="sm" type="none"/>
          </a:ln>
        </p:spPr>
        <p:txBody>
          <a:bodyPr anchorCtr="0" anchor="ctr" bIns="102650" lIns="102650" spcFirstLastPara="1" rIns="102650" wrap="square" tIns="102650">
            <a:noAutofit/>
          </a:bodyPr>
          <a:lstStyle/>
          <a:p>
            <a:pPr indent="-381000" lvl="0" marL="457200" rtl="0" algn="l">
              <a:spcBef>
                <a:spcPts val="0"/>
              </a:spcBef>
              <a:spcAft>
                <a:spcPts val="0"/>
              </a:spcAft>
              <a:buSzPts val="2400"/>
              <a:buFont typeface="Calibri"/>
              <a:buAutoNum type="arabicPeriod"/>
            </a:pPr>
            <a:r>
              <a:rPr lang="en-US" sz="2400">
                <a:latin typeface="Calibri"/>
                <a:ea typeface="Calibri"/>
                <a:cs typeface="Calibri"/>
                <a:sym typeface="Calibri"/>
              </a:rPr>
              <a:t>IDENTIFY KEY POTENTIAL PARTICIPANTS </a:t>
            </a:r>
            <a:endParaRPr sz="2400">
              <a:latin typeface="Calibri"/>
              <a:ea typeface="Calibri"/>
              <a:cs typeface="Calibri"/>
              <a:sym typeface="Calibri"/>
            </a:endParaRPr>
          </a:p>
        </p:txBody>
      </p:sp>
      <p:sp>
        <p:nvSpPr>
          <p:cNvPr id="162" name="Google Shape;162;g37e98fc3eae_4_50"/>
          <p:cNvSpPr/>
          <p:nvPr/>
        </p:nvSpPr>
        <p:spPr>
          <a:xfrm>
            <a:off x="2133600" y="2599725"/>
            <a:ext cx="7000500" cy="640200"/>
          </a:xfrm>
          <a:prstGeom prst="roundRect">
            <a:avLst>
              <a:gd fmla="val 16667" name="adj"/>
            </a:avLst>
          </a:prstGeom>
          <a:solidFill>
            <a:srgbClr val="F7AD23"/>
          </a:solidFill>
          <a:ln cap="flat" cmpd="sng" w="10700">
            <a:solidFill>
              <a:schemeClr val="dk2"/>
            </a:solidFill>
            <a:prstDash val="solid"/>
            <a:round/>
            <a:headEnd len="sm" w="sm" type="none"/>
            <a:tailEnd len="sm" w="sm" type="none"/>
          </a:ln>
        </p:spPr>
        <p:txBody>
          <a:bodyPr anchorCtr="0" anchor="ctr" bIns="102650" lIns="102650" spcFirstLastPara="1" rIns="102650" wrap="square" tIns="102650">
            <a:noAutofit/>
          </a:bodyPr>
          <a:lstStyle/>
          <a:p>
            <a:pPr indent="0" lvl="0" marL="0" rtl="0" algn="l">
              <a:spcBef>
                <a:spcPts val="0"/>
              </a:spcBef>
              <a:spcAft>
                <a:spcPts val="0"/>
              </a:spcAft>
              <a:buNone/>
            </a:pPr>
            <a:r>
              <a:rPr lang="en-US" sz="2400">
                <a:latin typeface="Calibri"/>
                <a:ea typeface="Calibri"/>
                <a:cs typeface="Calibri"/>
                <a:sym typeface="Calibri"/>
              </a:rPr>
              <a:t>2. SURVEY/INTERVIEW FOR NEEDS ASSESSMENT</a:t>
            </a:r>
            <a:endParaRPr sz="2400">
              <a:latin typeface="Calibri"/>
              <a:ea typeface="Calibri"/>
              <a:cs typeface="Calibri"/>
              <a:sym typeface="Calibri"/>
            </a:endParaRPr>
          </a:p>
        </p:txBody>
      </p:sp>
      <p:sp>
        <p:nvSpPr>
          <p:cNvPr id="163" name="Google Shape;163;g37e98fc3eae_4_50"/>
          <p:cNvSpPr/>
          <p:nvPr/>
        </p:nvSpPr>
        <p:spPr>
          <a:xfrm>
            <a:off x="2133625" y="3514125"/>
            <a:ext cx="7000500" cy="543600"/>
          </a:xfrm>
          <a:prstGeom prst="roundRect">
            <a:avLst>
              <a:gd fmla="val 16667" name="adj"/>
            </a:avLst>
          </a:prstGeom>
          <a:solidFill>
            <a:srgbClr val="F7AD23"/>
          </a:solidFill>
          <a:ln cap="flat" cmpd="sng" w="10700">
            <a:solidFill>
              <a:schemeClr val="dk2"/>
            </a:solidFill>
            <a:prstDash val="solid"/>
            <a:round/>
            <a:headEnd len="sm" w="sm" type="none"/>
            <a:tailEnd len="sm" w="sm" type="none"/>
          </a:ln>
        </p:spPr>
        <p:txBody>
          <a:bodyPr anchorCtr="0" anchor="ctr" bIns="102650" lIns="102650" spcFirstLastPara="1" rIns="102650" wrap="square" tIns="102650">
            <a:noAutofit/>
          </a:bodyPr>
          <a:lstStyle/>
          <a:p>
            <a:pPr indent="0" lvl="0" marL="0" rtl="0" algn="l">
              <a:spcBef>
                <a:spcPts val="0"/>
              </a:spcBef>
              <a:spcAft>
                <a:spcPts val="0"/>
              </a:spcAft>
              <a:buNone/>
            </a:pPr>
            <a:r>
              <a:rPr lang="en-US" sz="2400">
                <a:latin typeface="Calibri"/>
                <a:ea typeface="Calibri"/>
                <a:cs typeface="Calibri"/>
                <a:sym typeface="Calibri"/>
              </a:rPr>
              <a:t>3. PLAN FOR SKILL-BUILDING AND SHARE RESOURCES</a:t>
            </a:r>
            <a:endParaRPr sz="2400">
              <a:latin typeface="Calibri"/>
              <a:ea typeface="Calibri"/>
              <a:cs typeface="Calibri"/>
              <a:sym typeface="Calibri"/>
            </a:endParaRPr>
          </a:p>
        </p:txBody>
      </p:sp>
      <p:pic>
        <p:nvPicPr>
          <p:cNvPr descr="Pathways to Partnership logo. Three colorful people around a sun and pathway." id="164" name="Google Shape;164;g37e98fc3eae_4_50" title="P2Pcolorhorizontal.png"/>
          <p:cNvPicPr preferRelativeResize="0"/>
          <p:nvPr/>
        </p:nvPicPr>
        <p:blipFill>
          <a:blip r:embed="rId3">
            <a:alphaModFix/>
          </a:blip>
          <a:stretch>
            <a:fillRect/>
          </a:stretch>
        </p:blipFill>
        <p:spPr>
          <a:xfrm>
            <a:off x="9714951" y="5395952"/>
            <a:ext cx="2181324" cy="721225"/>
          </a:xfrm>
          <a:prstGeom prst="rect">
            <a:avLst/>
          </a:prstGeom>
          <a:noFill/>
          <a:ln>
            <a:noFill/>
          </a:ln>
        </p:spPr>
      </p:pic>
      <p:sp>
        <p:nvSpPr>
          <p:cNvPr id="165" name="Google Shape;165;g37e98fc3eae_4_50"/>
          <p:cNvSpPr/>
          <p:nvPr/>
        </p:nvSpPr>
        <p:spPr>
          <a:xfrm>
            <a:off x="2133625" y="4331925"/>
            <a:ext cx="7000500" cy="640200"/>
          </a:xfrm>
          <a:prstGeom prst="roundRect">
            <a:avLst>
              <a:gd fmla="val 16667" name="adj"/>
            </a:avLst>
          </a:prstGeom>
          <a:solidFill>
            <a:srgbClr val="F7AD23"/>
          </a:solidFill>
          <a:ln cap="flat" cmpd="sng" w="10700">
            <a:solidFill>
              <a:schemeClr val="dk2"/>
            </a:solidFill>
            <a:prstDash val="solid"/>
            <a:round/>
            <a:headEnd len="sm" w="sm" type="none"/>
            <a:tailEnd len="sm" w="sm" type="none"/>
          </a:ln>
        </p:spPr>
        <p:txBody>
          <a:bodyPr anchorCtr="0" anchor="ctr" bIns="102650" lIns="102650" spcFirstLastPara="1" rIns="102650" wrap="square" tIns="102650">
            <a:noAutofit/>
          </a:bodyPr>
          <a:lstStyle/>
          <a:p>
            <a:pPr indent="0" lvl="0" marL="0" rtl="0" algn="l">
              <a:spcBef>
                <a:spcPts val="0"/>
              </a:spcBef>
              <a:spcAft>
                <a:spcPts val="0"/>
              </a:spcAft>
              <a:buNone/>
            </a:pPr>
            <a:r>
              <a:rPr lang="en-US" sz="2400">
                <a:latin typeface="Calibri"/>
                <a:ea typeface="Calibri"/>
                <a:cs typeface="Calibri"/>
                <a:sym typeface="Calibri"/>
              </a:rPr>
              <a:t>4</a:t>
            </a:r>
            <a:r>
              <a:rPr lang="en-US" sz="2400">
                <a:latin typeface="Calibri"/>
                <a:ea typeface="Calibri"/>
                <a:cs typeface="Calibri"/>
                <a:sym typeface="Calibri"/>
              </a:rPr>
              <a:t>. SCHEDULE MEETINGS AND INVITE PARTICIPANTS</a:t>
            </a:r>
            <a:endParaRPr sz="2400">
              <a:latin typeface="Calibri"/>
              <a:ea typeface="Calibri"/>
              <a:cs typeface="Calibri"/>
              <a:sym typeface="Calibri"/>
            </a:endParaRPr>
          </a:p>
        </p:txBody>
      </p:sp>
      <p:sp>
        <p:nvSpPr>
          <p:cNvPr id="166" name="Google Shape;166;g37e98fc3eae_4_50"/>
          <p:cNvSpPr/>
          <p:nvPr/>
        </p:nvSpPr>
        <p:spPr>
          <a:xfrm>
            <a:off x="2133651" y="5246325"/>
            <a:ext cx="7000500" cy="543600"/>
          </a:xfrm>
          <a:prstGeom prst="roundRect">
            <a:avLst>
              <a:gd fmla="val 16667" name="adj"/>
            </a:avLst>
          </a:prstGeom>
          <a:solidFill>
            <a:srgbClr val="F7AD23"/>
          </a:solidFill>
          <a:ln cap="flat" cmpd="sng" w="10700">
            <a:solidFill>
              <a:schemeClr val="dk2"/>
            </a:solidFill>
            <a:prstDash val="solid"/>
            <a:round/>
            <a:headEnd len="sm" w="sm" type="none"/>
            <a:tailEnd len="sm" w="sm" type="none"/>
          </a:ln>
        </p:spPr>
        <p:txBody>
          <a:bodyPr anchorCtr="0" anchor="ctr" bIns="102650" lIns="102650" spcFirstLastPara="1" rIns="102650" wrap="square" tIns="102650">
            <a:noAutofit/>
          </a:bodyPr>
          <a:lstStyle/>
          <a:p>
            <a:pPr indent="0" lvl="0" marL="0" rtl="0" algn="l">
              <a:spcBef>
                <a:spcPts val="0"/>
              </a:spcBef>
              <a:spcAft>
                <a:spcPts val="0"/>
              </a:spcAft>
              <a:buNone/>
            </a:pPr>
            <a:r>
              <a:rPr lang="en-US" sz="2400">
                <a:latin typeface="Calibri"/>
                <a:ea typeface="Calibri"/>
                <a:cs typeface="Calibri"/>
                <a:sym typeface="Calibri"/>
              </a:rPr>
              <a:t>5. CONTINUOUS FEEDBACK AND PLANNING</a:t>
            </a:r>
            <a:endParaRPr sz="24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37bcbc89d5e_0_41"/>
          <p:cNvSpPr txBox="1"/>
          <p:nvPr>
            <p:ph type="title"/>
          </p:nvPr>
        </p:nvSpPr>
        <p:spPr>
          <a:xfrm>
            <a:off x="2181615" y="243151"/>
            <a:ext cx="9733800" cy="9942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3F3F3F"/>
              </a:buClr>
              <a:buSzPts val="4400"/>
              <a:buFont typeface="Calibri"/>
              <a:buNone/>
            </a:pPr>
            <a:r>
              <a:rPr lang="en-US"/>
              <a:t>COLLABORATIVE TOOLS AND RESOURCES</a:t>
            </a:r>
            <a:endParaRPr/>
          </a:p>
        </p:txBody>
      </p:sp>
      <p:pic>
        <p:nvPicPr>
          <p:cNvPr descr="Pathways to Partnership logo. Three colorful people around a sun and pathway." id="172" name="Google Shape;172;g37bcbc89d5e_0_41" title="P2Pcolorhorizontal.png"/>
          <p:cNvPicPr preferRelativeResize="0"/>
          <p:nvPr/>
        </p:nvPicPr>
        <p:blipFill>
          <a:blip r:embed="rId3">
            <a:alphaModFix/>
          </a:blip>
          <a:stretch>
            <a:fillRect/>
          </a:stretch>
        </p:blipFill>
        <p:spPr>
          <a:xfrm>
            <a:off x="10194643" y="5613291"/>
            <a:ext cx="1865824" cy="616900"/>
          </a:xfrm>
          <a:prstGeom prst="rect">
            <a:avLst/>
          </a:prstGeom>
          <a:noFill/>
          <a:ln>
            <a:noFill/>
          </a:ln>
        </p:spPr>
      </p:pic>
      <p:sp>
        <p:nvSpPr>
          <p:cNvPr id="173" name="Google Shape;173;g37bcbc89d5e_0_41"/>
          <p:cNvSpPr txBox="1"/>
          <p:nvPr>
            <p:ph idx="1" type="body"/>
          </p:nvPr>
        </p:nvSpPr>
        <p:spPr>
          <a:xfrm>
            <a:off x="2200089" y="1693906"/>
            <a:ext cx="9733800" cy="4342500"/>
          </a:xfrm>
          <a:prstGeom prst="rect">
            <a:avLst/>
          </a:prstGeom>
        </p:spPr>
        <p:txBody>
          <a:bodyPr anchorCtr="0" anchor="t" bIns="45700" lIns="0" spcFirstLastPara="1" rIns="0" wrap="square" tIns="45700">
            <a:normAutofit/>
          </a:bodyPr>
          <a:lstStyle/>
          <a:p>
            <a:pPr indent="0" lvl="0" marL="0" rtl="0" algn="l">
              <a:lnSpc>
                <a:spcPct val="150000"/>
              </a:lnSpc>
              <a:spcBef>
                <a:spcPts val="1200"/>
              </a:spcBef>
              <a:spcAft>
                <a:spcPts val="0"/>
              </a:spcAft>
              <a:buNone/>
            </a:pPr>
            <a:r>
              <a:rPr lang="en-US" sz="2400" u="sng">
                <a:solidFill>
                  <a:srgbClr val="1155CC"/>
                </a:solidFill>
                <a:hlinkClick r:id="rId4">
                  <a:extLst>
                    <a:ext uri="{A12FA001-AC4F-418D-AE19-62706E023703}">
                      <ahyp:hlinkClr val="tx"/>
                    </a:ext>
                  </a:extLst>
                </a:hlinkClick>
              </a:rPr>
              <a:t>IEP Success Companion  Guide</a:t>
            </a:r>
            <a:endParaRPr sz="2400">
              <a:solidFill>
                <a:srgbClr val="1155CC"/>
              </a:solidFill>
            </a:endParaRPr>
          </a:p>
          <a:p>
            <a:pPr indent="0" lvl="0" marL="0" rtl="0" algn="l">
              <a:lnSpc>
                <a:spcPct val="150000"/>
              </a:lnSpc>
              <a:spcBef>
                <a:spcPts val="1200"/>
              </a:spcBef>
              <a:spcAft>
                <a:spcPts val="0"/>
              </a:spcAft>
              <a:buNone/>
            </a:pPr>
            <a:r>
              <a:rPr lang="en-US" sz="2400" u="sng">
                <a:solidFill>
                  <a:srgbClr val="1155CC"/>
                </a:solidFill>
                <a:hlinkClick r:id="rId5">
                  <a:extLst>
                    <a:ext uri="{A12FA001-AC4F-418D-AE19-62706E023703}">
                      <ahyp:hlinkClr val="tx"/>
                    </a:ext>
                  </a:extLst>
                </a:hlinkClick>
              </a:rPr>
              <a:t>Fostering Collaborative IEP Processes</a:t>
            </a:r>
            <a:endParaRPr sz="2400">
              <a:solidFill>
                <a:srgbClr val="1155CC"/>
              </a:solidFill>
            </a:endParaRPr>
          </a:p>
          <a:p>
            <a:pPr indent="0" lvl="0" marL="0" rtl="0" algn="l">
              <a:lnSpc>
                <a:spcPct val="150000"/>
              </a:lnSpc>
              <a:spcBef>
                <a:spcPts val="1200"/>
              </a:spcBef>
              <a:spcAft>
                <a:spcPts val="0"/>
              </a:spcAft>
              <a:buNone/>
            </a:pPr>
            <a:r>
              <a:rPr lang="en-US" sz="2400" u="sng">
                <a:solidFill>
                  <a:srgbClr val="1155CC"/>
                </a:solidFill>
                <a:hlinkClick r:id="rId6">
                  <a:extLst>
                    <a:ext uri="{A12FA001-AC4F-418D-AE19-62706E023703}">
                      <ahyp:hlinkClr val="tx"/>
                    </a:ext>
                  </a:extLst>
                </a:hlinkClick>
              </a:rPr>
              <a:t>Pathways to Partnership Information Sheet</a:t>
            </a:r>
            <a:endParaRPr sz="2400">
              <a:solidFill>
                <a:srgbClr val="1155CC"/>
              </a:solidFill>
            </a:endParaRPr>
          </a:p>
          <a:p>
            <a:pPr indent="0" lvl="0" marL="0" rtl="0" algn="l">
              <a:lnSpc>
                <a:spcPct val="150000"/>
              </a:lnSpc>
              <a:spcBef>
                <a:spcPts val="1200"/>
              </a:spcBef>
              <a:spcAft>
                <a:spcPts val="200"/>
              </a:spcAft>
              <a:buNone/>
            </a:pPr>
            <a:r>
              <a:rPr lang="en-US" sz="2400" u="sng">
                <a:solidFill>
                  <a:srgbClr val="1155CC"/>
                </a:solidFill>
                <a:hlinkClick r:id="rId7">
                  <a:extLst>
                    <a:ext uri="{A12FA001-AC4F-418D-AE19-62706E023703}">
                      <ahyp:hlinkClr val="tx"/>
                    </a:ext>
                  </a:extLst>
                </a:hlinkClick>
              </a:rPr>
              <a:t>Regional Community of Practice Blueprint</a:t>
            </a:r>
            <a:endParaRPr sz="2400">
              <a:solidFill>
                <a:srgbClr val="1155CC"/>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37cc3caa7c9_0_0"/>
          <p:cNvSpPr txBox="1"/>
          <p:nvPr>
            <p:ph type="title"/>
          </p:nvPr>
        </p:nvSpPr>
        <p:spPr>
          <a:xfrm>
            <a:off x="2197398" y="219326"/>
            <a:ext cx="9733800" cy="9942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3F3F3F"/>
              </a:buClr>
              <a:buSzPts val="4400"/>
              <a:buFont typeface="Calibri"/>
              <a:buNone/>
            </a:pPr>
            <a:r>
              <a:rPr lang="en-US"/>
              <a:t>STAY CONNECTED!</a:t>
            </a:r>
            <a:endParaRPr/>
          </a:p>
        </p:txBody>
      </p:sp>
      <p:pic>
        <p:nvPicPr>
          <p:cNvPr descr="Pathways to Partnership logo. Three colorful people around a sun and pathway." id="179" name="Google Shape;179;g37cc3caa7c9_0_0" title="P2Pcolorhorizontal.png"/>
          <p:cNvPicPr preferRelativeResize="0"/>
          <p:nvPr/>
        </p:nvPicPr>
        <p:blipFill>
          <a:blip r:embed="rId3">
            <a:alphaModFix/>
          </a:blip>
          <a:stretch>
            <a:fillRect/>
          </a:stretch>
        </p:blipFill>
        <p:spPr>
          <a:xfrm>
            <a:off x="10194643" y="5613291"/>
            <a:ext cx="1865824" cy="616900"/>
          </a:xfrm>
          <a:prstGeom prst="rect">
            <a:avLst/>
          </a:prstGeom>
          <a:noFill/>
          <a:ln>
            <a:noFill/>
          </a:ln>
        </p:spPr>
      </p:pic>
      <p:pic>
        <p:nvPicPr>
          <p:cNvPr descr="clipart next to ways to connect (&quot;http&quot;, envelope, Instagram logo, Facebook logo " id="180" name="Google Shape;180;g37cc3caa7c9_0_0" title="Capture0.PNG"/>
          <p:cNvPicPr preferRelativeResize="0"/>
          <p:nvPr/>
        </p:nvPicPr>
        <p:blipFill>
          <a:blip r:embed="rId4">
            <a:alphaModFix/>
          </a:blip>
          <a:stretch>
            <a:fillRect/>
          </a:stretch>
        </p:blipFill>
        <p:spPr>
          <a:xfrm>
            <a:off x="2844908" y="2074699"/>
            <a:ext cx="1134350" cy="3445325"/>
          </a:xfrm>
          <a:prstGeom prst="rect">
            <a:avLst/>
          </a:prstGeom>
          <a:noFill/>
          <a:ln>
            <a:noFill/>
          </a:ln>
        </p:spPr>
      </p:pic>
      <p:sp>
        <p:nvSpPr>
          <p:cNvPr id="181" name="Google Shape;181;g37cc3caa7c9_0_0"/>
          <p:cNvSpPr txBox="1"/>
          <p:nvPr/>
        </p:nvSpPr>
        <p:spPr>
          <a:xfrm>
            <a:off x="4061943" y="2117905"/>
            <a:ext cx="4712100" cy="32607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1000"/>
              </a:spcBef>
              <a:spcAft>
                <a:spcPts val="0"/>
              </a:spcAft>
              <a:buNone/>
            </a:pPr>
            <a:r>
              <a:rPr b="1" lang="en-US" sz="2400" u="sng">
                <a:solidFill>
                  <a:srgbClr val="1155CC"/>
                </a:solidFill>
                <a:latin typeface="Calibri"/>
                <a:ea typeface="Calibri"/>
                <a:cs typeface="Calibri"/>
                <a:sym typeface="Calibri"/>
                <a:hlinkClick r:id="rId5">
                  <a:extLst>
                    <a:ext uri="{A12FA001-AC4F-418D-AE19-62706E023703}">
                      <ahyp:hlinkClr val="tx"/>
                    </a:ext>
                  </a:extLst>
                </a:hlinkClick>
              </a:rPr>
              <a:t>pathways2partnership.org</a:t>
            </a:r>
            <a:endParaRPr b="1" sz="2400" u="sng">
              <a:solidFill>
                <a:srgbClr val="1155CC"/>
              </a:solidFill>
              <a:latin typeface="Calibri"/>
              <a:ea typeface="Calibri"/>
              <a:cs typeface="Calibri"/>
              <a:sym typeface="Calibri"/>
            </a:endParaRPr>
          </a:p>
          <a:p>
            <a:pPr indent="0" lvl="0" marL="0" rtl="0" algn="l">
              <a:lnSpc>
                <a:spcPct val="200000"/>
              </a:lnSpc>
              <a:spcBef>
                <a:spcPts val="1000"/>
              </a:spcBef>
              <a:spcAft>
                <a:spcPts val="0"/>
              </a:spcAft>
              <a:buNone/>
            </a:pPr>
            <a:r>
              <a:rPr b="1" lang="en-US" sz="2400" u="sng">
                <a:solidFill>
                  <a:srgbClr val="1155CC"/>
                </a:solidFill>
                <a:latin typeface="Calibri"/>
                <a:ea typeface="Calibri"/>
                <a:cs typeface="Calibri"/>
                <a:sym typeface="Calibri"/>
                <a:hlinkClick r:id="rId6">
                  <a:extLst>
                    <a:ext uri="{A12FA001-AC4F-418D-AE19-62706E023703}">
                      <ahyp:hlinkClr val="tx"/>
                    </a:ext>
                  </a:extLst>
                </a:hlinkClick>
              </a:rPr>
              <a:t>info@pathways2partnership.org</a:t>
            </a:r>
            <a:endParaRPr b="1" sz="2400" u="sng">
              <a:solidFill>
                <a:srgbClr val="1155CC"/>
              </a:solidFill>
              <a:latin typeface="Calibri"/>
              <a:ea typeface="Calibri"/>
              <a:cs typeface="Calibri"/>
              <a:sym typeface="Calibri"/>
            </a:endParaRPr>
          </a:p>
          <a:p>
            <a:pPr indent="0" lvl="0" marL="0" rtl="0" algn="l">
              <a:lnSpc>
                <a:spcPct val="200000"/>
              </a:lnSpc>
              <a:spcBef>
                <a:spcPts val="1000"/>
              </a:spcBef>
              <a:spcAft>
                <a:spcPts val="0"/>
              </a:spcAft>
              <a:buNone/>
            </a:pPr>
            <a:r>
              <a:rPr b="1" lang="en-US" sz="2400" u="sng">
                <a:solidFill>
                  <a:srgbClr val="1155CC"/>
                </a:solidFill>
                <a:latin typeface="Calibri"/>
                <a:ea typeface="Calibri"/>
                <a:cs typeface="Calibri"/>
                <a:sym typeface="Calibri"/>
                <a:hlinkClick r:id="rId7">
                  <a:extLst>
                    <a:ext uri="{A12FA001-AC4F-418D-AE19-62706E023703}">
                      <ahyp:hlinkClr val="tx"/>
                    </a:ext>
                  </a:extLst>
                </a:hlinkClick>
              </a:rPr>
              <a:t>pathways2partnership</a:t>
            </a:r>
            <a:endParaRPr b="1" sz="2400" u="sng">
              <a:solidFill>
                <a:srgbClr val="1155CC"/>
              </a:solidFill>
              <a:latin typeface="Calibri"/>
              <a:ea typeface="Calibri"/>
              <a:cs typeface="Calibri"/>
              <a:sym typeface="Calibri"/>
            </a:endParaRPr>
          </a:p>
          <a:p>
            <a:pPr indent="0" lvl="0" marL="0" rtl="0" algn="l">
              <a:lnSpc>
                <a:spcPct val="200000"/>
              </a:lnSpc>
              <a:spcBef>
                <a:spcPts val="1000"/>
              </a:spcBef>
              <a:spcAft>
                <a:spcPts val="0"/>
              </a:spcAft>
              <a:buClr>
                <a:schemeClr val="dk1"/>
              </a:buClr>
              <a:buSzPts val="1800"/>
              <a:buFont typeface="Arial"/>
              <a:buNone/>
            </a:pPr>
            <a:r>
              <a:rPr b="1" lang="en-US" sz="2400" u="sng">
                <a:solidFill>
                  <a:srgbClr val="1155CC"/>
                </a:solidFill>
                <a:latin typeface="Calibri"/>
                <a:ea typeface="Calibri"/>
                <a:cs typeface="Calibri"/>
                <a:sym typeface="Calibri"/>
                <a:hlinkClick r:id="rId8">
                  <a:extLst>
                    <a:ext uri="{A12FA001-AC4F-418D-AE19-62706E023703}">
                      <ahyp:hlinkClr val="tx"/>
                    </a:ext>
                  </a:extLst>
                </a:hlinkClick>
              </a:rPr>
              <a:t>Pathways to Partnership</a:t>
            </a:r>
            <a:endParaRPr b="1" sz="2400" u="sng">
              <a:solidFill>
                <a:srgbClr val="1155CC"/>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379c4c868ad_0_16"/>
          <p:cNvSpPr txBox="1"/>
          <p:nvPr>
            <p:ph type="title"/>
          </p:nvPr>
        </p:nvSpPr>
        <p:spPr>
          <a:xfrm>
            <a:off x="2197398" y="219326"/>
            <a:ext cx="9733800" cy="9942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3F3F3F"/>
              </a:buClr>
              <a:buSzPts val="4400"/>
              <a:buFont typeface="Calibri"/>
              <a:buNone/>
            </a:pPr>
            <a:r>
              <a:rPr lang="en-US"/>
              <a:t>QUESTIONS AND ANSWERS</a:t>
            </a:r>
            <a:endParaRPr/>
          </a:p>
        </p:txBody>
      </p:sp>
      <p:pic>
        <p:nvPicPr>
          <p:cNvPr descr="Pathways to Partnership logo. Three colorful people around a sun and pathway." id="187" name="Google Shape;187;g379c4c868ad_0_16" title="P2Pcolorhorizontal.png"/>
          <p:cNvPicPr preferRelativeResize="0"/>
          <p:nvPr/>
        </p:nvPicPr>
        <p:blipFill>
          <a:blip r:embed="rId3">
            <a:alphaModFix/>
          </a:blip>
          <a:stretch>
            <a:fillRect/>
          </a:stretch>
        </p:blipFill>
        <p:spPr>
          <a:xfrm>
            <a:off x="9378675" y="5386275"/>
            <a:ext cx="2552524" cy="843949"/>
          </a:xfrm>
          <a:prstGeom prst="rect">
            <a:avLst/>
          </a:prstGeom>
          <a:noFill/>
          <a:ln>
            <a:noFill/>
          </a:ln>
        </p:spPr>
      </p:pic>
      <p:sp>
        <p:nvSpPr>
          <p:cNvPr id="188" name="Google Shape;188;g379c4c868ad_0_16"/>
          <p:cNvSpPr/>
          <p:nvPr/>
        </p:nvSpPr>
        <p:spPr>
          <a:xfrm>
            <a:off x="2306300" y="1649100"/>
            <a:ext cx="9516000" cy="3559800"/>
          </a:xfrm>
          <a:prstGeom prst="roundRect">
            <a:avLst>
              <a:gd fmla="val 16667" name="adj"/>
            </a:avLst>
          </a:prstGeom>
          <a:solidFill>
            <a:srgbClr val="90C54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500">
                <a:solidFill>
                  <a:schemeClr val="dk1"/>
                </a:solidFill>
                <a:latin typeface="Calibri"/>
                <a:ea typeface="Calibri"/>
                <a:cs typeface="Calibri"/>
                <a:sym typeface="Calibri"/>
              </a:rPr>
              <a:t>What </a:t>
            </a:r>
            <a:r>
              <a:rPr b="1" lang="en-US" sz="2500">
                <a:solidFill>
                  <a:schemeClr val="dk1"/>
                </a:solidFill>
                <a:latin typeface="Calibri"/>
                <a:ea typeface="Calibri"/>
                <a:cs typeface="Calibri"/>
                <a:sym typeface="Calibri"/>
              </a:rPr>
              <a:t>questions</a:t>
            </a:r>
            <a:r>
              <a:rPr b="1" lang="en-US" sz="2500">
                <a:solidFill>
                  <a:schemeClr val="dk1"/>
                </a:solidFill>
                <a:latin typeface="Calibri"/>
                <a:ea typeface="Calibri"/>
                <a:cs typeface="Calibri"/>
                <a:sym typeface="Calibri"/>
              </a:rPr>
              <a:t> do you have about CoPs?</a:t>
            </a:r>
            <a:endParaRPr b="1" sz="2500">
              <a:solidFill>
                <a:schemeClr val="dk1"/>
              </a:solidFill>
              <a:latin typeface="Calibri"/>
              <a:ea typeface="Calibri"/>
              <a:cs typeface="Calibri"/>
              <a:sym typeface="Calibri"/>
            </a:endParaRPr>
          </a:p>
          <a:p>
            <a:pPr indent="0" lvl="0" marL="0" rtl="0" algn="ctr">
              <a:spcBef>
                <a:spcPts val="0"/>
              </a:spcBef>
              <a:spcAft>
                <a:spcPts val="0"/>
              </a:spcAft>
              <a:buNone/>
            </a:pPr>
            <a:r>
              <a:t/>
            </a:r>
            <a:endParaRPr b="1" sz="2500">
              <a:solidFill>
                <a:schemeClr val="dk1"/>
              </a:solidFill>
              <a:latin typeface="Calibri"/>
              <a:ea typeface="Calibri"/>
              <a:cs typeface="Calibri"/>
              <a:sym typeface="Calibri"/>
            </a:endParaRPr>
          </a:p>
          <a:p>
            <a:pPr indent="0" lvl="0" marL="0" rtl="0" algn="ctr">
              <a:spcBef>
                <a:spcPts val="0"/>
              </a:spcBef>
              <a:spcAft>
                <a:spcPts val="0"/>
              </a:spcAft>
              <a:buNone/>
            </a:pPr>
            <a:r>
              <a:rPr b="1" lang="en-US" sz="2500">
                <a:solidFill>
                  <a:schemeClr val="dk1"/>
                </a:solidFill>
                <a:latin typeface="Calibri"/>
                <a:ea typeface="Calibri"/>
                <a:cs typeface="Calibri"/>
                <a:sym typeface="Calibri"/>
              </a:rPr>
              <a:t>What partnerships are most important in your work </a:t>
            </a:r>
            <a:endParaRPr b="1" sz="2500">
              <a:solidFill>
                <a:schemeClr val="dk1"/>
              </a:solidFill>
              <a:latin typeface="Calibri"/>
              <a:ea typeface="Calibri"/>
              <a:cs typeface="Calibri"/>
              <a:sym typeface="Calibri"/>
            </a:endParaRPr>
          </a:p>
          <a:p>
            <a:pPr indent="0" lvl="0" marL="0" rtl="0" algn="ctr">
              <a:spcBef>
                <a:spcPts val="0"/>
              </a:spcBef>
              <a:spcAft>
                <a:spcPts val="0"/>
              </a:spcAft>
              <a:buNone/>
            </a:pPr>
            <a:r>
              <a:rPr b="1" lang="en-US" sz="2500">
                <a:solidFill>
                  <a:schemeClr val="dk1"/>
                </a:solidFill>
                <a:latin typeface="Calibri"/>
                <a:ea typeface="Calibri"/>
                <a:cs typeface="Calibri"/>
                <a:sym typeface="Calibri"/>
              </a:rPr>
              <a:t>and where are the gaps?</a:t>
            </a:r>
            <a:endParaRPr b="1" sz="2500">
              <a:solidFill>
                <a:schemeClr val="dk1"/>
              </a:solidFill>
              <a:latin typeface="Calibri"/>
              <a:ea typeface="Calibri"/>
              <a:cs typeface="Calibri"/>
              <a:sym typeface="Calibri"/>
            </a:endParaRPr>
          </a:p>
          <a:p>
            <a:pPr indent="0" lvl="0" marL="0" rtl="0" algn="ctr">
              <a:spcBef>
                <a:spcPts val="0"/>
              </a:spcBef>
              <a:spcAft>
                <a:spcPts val="0"/>
              </a:spcAft>
              <a:buNone/>
            </a:pPr>
            <a:r>
              <a:t/>
            </a:r>
            <a:endParaRPr b="1" sz="2500">
              <a:solidFill>
                <a:schemeClr val="dk1"/>
              </a:solidFill>
              <a:latin typeface="Calibri"/>
              <a:ea typeface="Calibri"/>
              <a:cs typeface="Calibri"/>
              <a:sym typeface="Calibri"/>
            </a:endParaRPr>
          </a:p>
          <a:p>
            <a:pPr indent="0" lvl="0" marL="0" rtl="0" algn="ctr">
              <a:spcBef>
                <a:spcPts val="0"/>
              </a:spcBef>
              <a:spcAft>
                <a:spcPts val="0"/>
              </a:spcAft>
              <a:buNone/>
            </a:pPr>
            <a:r>
              <a:rPr b="1" lang="en-US" sz="2500">
                <a:solidFill>
                  <a:schemeClr val="dk1"/>
                </a:solidFill>
                <a:latin typeface="Calibri"/>
                <a:ea typeface="Calibri"/>
                <a:cs typeface="Calibri"/>
                <a:sym typeface="Calibri"/>
              </a:rPr>
              <a:t>What benefits could a CoP bring to your role or agency?</a:t>
            </a:r>
            <a:endParaRPr b="1" sz="2500">
              <a:solidFill>
                <a:schemeClr val="dk1"/>
              </a:solidFill>
              <a:latin typeface="Calibri"/>
              <a:ea typeface="Calibri"/>
              <a:cs typeface="Calibri"/>
              <a:sym typeface="Calibri"/>
            </a:endParaRPr>
          </a:p>
          <a:p>
            <a:pPr indent="0" lvl="0" marL="0" rtl="0" algn="ctr">
              <a:spcBef>
                <a:spcPts val="0"/>
              </a:spcBef>
              <a:spcAft>
                <a:spcPts val="0"/>
              </a:spcAft>
              <a:buNone/>
            </a:pPr>
            <a:r>
              <a:t/>
            </a:r>
            <a:endParaRPr b="1" sz="2500">
              <a:solidFill>
                <a:schemeClr val="dk1"/>
              </a:solidFill>
              <a:latin typeface="Calibri"/>
              <a:ea typeface="Calibri"/>
              <a:cs typeface="Calibri"/>
              <a:sym typeface="Calibri"/>
            </a:endParaRPr>
          </a:p>
          <a:p>
            <a:pPr indent="0" lvl="0" marL="0" rtl="0" algn="ctr">
              <a:spcBef>
                <a:spcPts val="0"/>
              </a:spcBef>
              <a:spcAft>
                <a:spcPts val="0"/>
              </a:spcAft>
              <a:buNone/>
            </a:pPr>
            <a:r>
              <a:rPr b="1" lang="en-US" sz="2500">
                <a:solidFill>
                  <a:schemeClr val="dk1"/>
                </a:solidFill>
                <a:latin typeface="Calibri"/>
                <a:ea typeface="Calibri"/>
                <a:cs typeface="Calibri"/>
                <a:sym typeface="Calibri"/>
              </a:rPr>
              <a:t>What questions do you have about Pathways to Partnership </a:t>
            </a:r>
            <a:endParaRPr b="1" sz="2500">
              <a:solidFill>
                <a:schemeClr val="dk1"/>
              </a:solidFill>
              <a:latin typeface="Calibri"/>
              <a:ea typeface="Calibri"/>
              <a:cs typeface="Calibri"/>
              <a:sym typeface="Calibri"/>
            </a:endParaRPr>
          </a:p>
          <a:p>
            <a:pPr indent="0" lvl="0" marL="0" rtl="0" algn="ctr">
              <a:spcBef>
                <a:spcPts val="0"/>
              </a:spcBef>
              <a:spcAft>
                <a:spcPts val="0"/>
              </a:spcAft>
              <a:buNone/>
            </a:pPr>
            <a:r>
              <a:rPr b="1" lang="en-US" sz="2500">
                <a:solidFill>
                  <a:schemeClr val="dk1"/>
                </a:solidFill>
                <a:latin typeface="Calibri"/>
                <a:ea typeface="Calibri"/>
                <a:cs typeface="Calibri"/>
                <a:sym typeface="Calibri"/>
              </a:rPr>
              <a:t>or our work in California?</a:t>
            </a:r>
            <a:endParaRPr b="1" sz="2500">
              <a:solidFill>
                <a:schemeClr val="dk1"/>
              </a:solidFill>
              <a:latin typeface="Calibri"/>
              <a:ea typeface="Calibri"/>
              <a:cs typeface="Calibri"/>
              <a:sym typeface="Calibri"/>
            </a:endParaRPr>
          </a:p>
        </p:txBody>
      </p:sp>
      <p:pic>
        <p:nvPicPr>
          <p:cNvPr descr="Three colorful question marks&#10;" id="189" name="Google Shape;189;g379c4c868ad_0_16"/>
          <p:cNvPicPr preferRelativeResize="0"/>
          <p:nvPr/>
        </p:nvPicPr>
        <p:blipFill>
          <a:blip r:embed="rId4">
            <a:alphaModFix/>
          </a:blip>
          <a:stretch>
            <a:fillRect/>
          </a:stretch>
        </p:blipFill>
        <p:spPr>
          <a:xfrm>
            <a:off x="2499575" y="4876825"/>
            <a:ext cx="1589700" cy="1224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descr="Photo of Portland Oregon. Mount Hood overlooks the city." id="195" name="Google Shape;195;g379c4c868ad_0_91" title="7bf86876-b3af-4996-9f52-cdd2ac0f1479.jpeg"/>
          <p:cNvPicPr preferRelativeResize="0"/>
          <p:nvPr/>
        </p:nvPicPr>
        <p:blipFill>
          <a:blip r:embed="rId3">
            <a:alphaModFix/>
          </a:blip>
          <a:stretch>
            <a:fillRect/>
          </a:stretch>
        </p:blipFill>
        <p:spPr>
          <a:xfrm>
            <a:off x="2659725" y="1507925"/>
            <a:ext cx="8812275" cy="4734224"/>
          </a:xfrm>
          <a:prstGeom prst="rect">
            <a:avLst/>
          </a:prstGeom>
          <a:noFill/>
          <a:ln>
            <a:noFill/>
          </a:ln>
        </p:spPr>
      </p:pic>
      <p:sp>
        <p:nvSpPr>
          <p:cNvPr id="196" name="Google Shape;196;g379c4c868ad_0_91"/>
          <p:cNvSpPr txBox="1"/>
          <p:nvPr>
            <p:ph idx="4294967295" type="title"/>
          </p:nvPr>
        </p:nvSpPr>
        <p:spPr>
          <a:xfrm>
            <a:off x="2181615" y="243151"/>
            <a:ext cx="9733800" cy="9942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3F3F3F"/>
              </a:buClr>
              <a:buSzPts val="4400"/>
              <a:buFont typeface="Calibri"/>
              <a:buNone/>
            </a:pPr>
            <a:r>
              <a:rPr lang="en-US"/>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379c4c868ad_0_107"/>
          <p:cNvSpPr txBox="1"/>
          <p:nvPr/>
        </p:nvSpPr>
        <p:spPr>
          <a:xfrm>
            <a:off x="3545875" y="1757650"/>
            <a:ext cx="6195300" cy="3790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200"/>
              </a:spcBef>
              <a:spcAft>
                <a:spcPts val="1200"/>
              </a:spcAft>
              <a:buNone/>
            </a:pPr>
            <a:r>
              <a:t/>
            </a:r>
            <a:endParaRPr b="1" sz="2400">
              <a:solidFill>
                <a:srgbClr val="3F3F3F"/>
              </a:solidFill>
            </a:endParaRPr>
          </a:p>
        </p:txBody>
      </p:sp>
      <p:pic>
        <p:nvPicPr>
          <p:cNvPr descr="Pathways to Partnership logo. Three colorful people around a sun and pathway." id="72" name="Google Shape;72;g379c4c868ad_0_107" title="P2Pcolorhorizontal.png"/>
          <p:cNvPicPr preferRelativeResize="0"/>
          <p:nvPr/>
        </p:nvPicPr>
        <p:blipFill>
          <a:blip r:embed="rId3">
            <a:alphaModFix/>
          </a:blip>
          <a:stretch>
            <a:fillRect/>
          </a:stretch>
        </p:blipFill>
        <p:spPr>
          <a:xfrm>
            <a:off x="10194643" y="5613291"/>
            <a:ext cx="1865824" cy="616900"/>
          </a:xfrm>
          <a:prstGeom prst="rect">
            <a:avLst/>
          </a:prstGeom>
          <a:noFill/>
          <a:ln>
            <a:noFill/>
          </a:ln>
        </p:spPr>
      </p:pic>
      <p:pic>
        <p:nvPicPr>
          <p:cNvPr descr="Colorful banner that reads, &quot;Welcome!&quot;&#10;" id="73" name="Google Shape;73;g379c4c868ad_0_107" title="welcome banner.PNG"/>
          <p:cNvPicPr preferRelativeResize="0"/>
          <p:nvPr/>
        </p:nvPicPr>
        <p:blipFill>
          <a:blip r:embed="rId4">
            <a:alphaModFix/>
          </a:blip>
          <a:stretch>
            <a:fillRect/>
          </a:stretch>
        </p:blipFill>
        <p:spPr>
          <a:xfrm>
            <a:off x="2548550" y="2370700"/>
            <a:ext cx="8481249" cy="2876900"/>
          </a:xfrm>
          <a:prstGeom prst="rect">
            <a:avLst/>
          </a:prstGeom>
          <a:noFill/>
          <a:ln>
            <a:noFill/>
          </a:ln>
        </p:spPr>
      </p:pic>
      <p:sp>
        <p:nvSpPr>
          <p:cNvPr id="74" name="Google Shape;74;g379c4c868ad_0_107"/>
          <p:cNvSpPr txBox="1"/>
          <p:nvPr>
            <p:ph type="title"/>
          </p:nvPr>
        </p:nvSpPr>
        <p:spPr>
          <a:xfrm>
            <a:off x="2197398" y="219326"/>
            <a:ext cx="9733800" cy="9942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3F3F3F"/>
              </a:buClr>
              <a:buSzPts val="4400"/>
              <a:buFont typeface="Calibri"/>
              <a:buNone/>
            </a:pPr>
            <a:r>
              <a:rPr lang="en-US"/>
              <a:t>WELCOME AND INTRODUCTIONS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5"/>
          <p:cNvSpPr txBox="1"/>
          <p:nvPr/>
        </p:nvSpPr>
        <p:spPr>
          <a:xfrm>
            <a:off x="2307800" y="1781225"/>
            <a:ext cx="8914200" cy="3790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n-US" sz="2400">
                <a:solidFill>
                  <a:srgbClr val="3F3F3F"/>
                </a:solidFill>
                <a:latin typeface="Calibri"/>
                <a:ea typeface="Calibri"/>
                <a:cs typeface="Calibri"/>
                <a:sym typeface="Calibri"/>
              </a:rPr>
              <a:t>How many of you are currently part of a professional network or Community of Practice (CoP)?</a:t>
            </a:r>
            <a:br>
              <a:rPr b="1" lang="en-US" sz="2400">
                <a:solidFill>
                  <a:srgbClr val="3F3F3F"/>
                </a:solidFill>
                <a:latin typeface="Calibri"/>
                <a:ea typeface="Calibri"/>
                <a:cs typeface="Calibri"/>
                <a:sym typeface="Calibri"/>
              </a:rPr>
            </a:br>
            <a:endParaRPr b="1" sz="2400">
              <a:solidFill>
                <a:srgbClr val="3F3F3F"/>
              </a:solidFill>
              <a:latin typeface="Calibri"/>
              <a:ea typeface="Calibri"/>
              <a:cs typeface="Calibri"/>
              <a:sym typeface="Calibri"/>
            </a:endParaRPr>
          </a:p>
          <a:p>
            <a:pPr indent="0" lvl="0" marL="0" rtl="0" algn="l">
              <a:lnSpc>
                <a:spcPct val="100000"/>
              </a:lnSpc>
              <a:spcBef>
                <a:spcPts val="1200"/>
              </a:spcBef>
              <a:spcAft>
                <a:spcPts val="0"/>
              </a:spcAft>
              <a:buNone/>
            </a:pPr>
            <a:r>
              <a:rPr b="1" lang="en-US" sz="2400">
                <a:solidFill>
                  <a:srgbClr val="3F3F3F"/>
                </a:solidFill>
                <a:latin typeface="Calibri"/>
                <a:ea typeface="Calibri"/>
                <a:cs typeface="Calibri"/>
                <a:sym typeface="Calibri"/>
              </a:rPr>
              <a:t>Icebreaker: </a:t>
            </a:r>
            <a:endParaRPr b="1" sz="2400">
              <a:solidFill>
                <a:srgbClr val="3F3F3F"/>
              </a:solidFill>
              <a:latin typeface="Calibri"/>
              <a:ea typeface="Calibri"/>
              <a:cs typeface="Calibri"/>
              <a:sym typeface="Calibri"/>
            </a:endParaRPr>
          </a:p>
          <a:p>
            <a:pPr indent="0" lvl="0" marL="0" rtl="0" algn="l">
              <a:lnSpc>
                <a:spcPct val="100000"/>
              </a:lnSpc>
              <a:spcBef>
                <a:spcPts val="1200"/>
              </a:spcBef>
              <a:spcAft>
                <a:spcPts val="1200"/>
              </a:spcAft>
              <a:buNone/>
            </a:pPr>
            <a:r>
              <a:rPr lang="en-US" sz="2400">
                <a:solidFill>
                  <a:srgbClr val="3F3F3F"/>
                </a:solidFill>
                <a:latin typeface="Calibri"/>
                <a:ea typeface="Calibri"/>
                <a:cs typeface="Calibri"/>
                <a:sym typeface="Calibri"/>
              </a:rPr>
              <a:t>In pairs, share one challenge you face in ADR collaboration.</a:t>
            </a:r>
            <a:br>
              <a:rPr lang="en-US" sz="2400">
                <a:solidFill>
                  <a:schemeClr val="dk1"/>
                </a:solidFill>
              </a:rPr>
            </a:br>
            <a:endParaRPr sz="2400">
              <a:solidFill>
                <a:srgbClr val="3F3F3F"/>
              </a:solidFill>
            </a:endParaRPr>
          </a:p>
        </p:txBody>
      </p:sp>
      <p:pic>
        <p:nvPicPr>
          <p:cNvPr descr="Pathways to Partnership logo. Three colorful people around a sun and pathway." id="80" name="Google Shape;80;p5" title="P2Pcolorhorizontal.png"/>
          <p:cNvPicPr preferRelativeResize="0"/>
          <p:nvPr/>
        </p:nvPicPr>
        <p:blipFill>
          <a:blip r:embed="rId3">
            <a:alphaModFix/>
          </a:blip>
          <a:stretch>
            <a:fillRect/>
          </a:stretch>
        </p:blipFill>
        <p:spPr>
          <a:xfrm>
            <a:off x="10194643" y="5613291"/>
            <a:ext cx="1865824" cy="616900"/>
          </a:xfrm>
          <a:prstGeom prst="rect">
            <a:avLst/>
          </a:prstGeom>
          <a:noFill/>
          <a:ln>
            <a:noFill/>
          </a:ln>
        </p:spPr>
      </p:pic>
      <p:sp>
        <p:nvSpPr>
          <p:cNvPr id="81" name="Google Shape;81;p5"/>
          <p:cNvSpPr txBox="1"/>
          <p:nvPr>
            <p:ph type="title"/>
          </p:nvPr>
        </p:nvSpPr>
        <p:spPr>
          <a:xfrm>
            <a:off x="2197398" y="219326"/>
            <a:ext cx="9733800" cy="9942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3F3F3F"/>
              </a:buClr>
              <a:buSzPts val="4400"/>
              <a:buFont typeface="Calibri"/>
              <a:buNone/>
            </a:pPr>
            <a:r>
              <a:rPr lang="en-US"/>
              <a:t>CONNECTIONS &amp; CHALLENGES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4"/>
          <p:cNvSpPr txBox="1"/>
          <p:nvPr>
            <p:ph idx="1" type="body"/>
          </p:nvPr>
        </p:nvSpPr>
        <p:spPr>
          <a:xfrm>
            <a:off x="2133600" y="1470929"/>
            <a:ext cx="4671000" cy="4155900"/>
          </a:xfrm>
          <a:prstGeom prst="rect">
            <a:avLst/>
          </a:prstGeom>
          <a:noFill/>
          <a:ln>
            <a:noFill/>
          </a:ln>
        </p:spPr>
        <p:txBody>
          <a:bodyPr anchorCtr="0" anchor="t" bIns="45700" lIns="0" spcFirstLastPara="1" rIns="0" wrap="square" tIns="45700">
            <a:spAutoFit/>
          </a:bodyPr>
          <a:lstStyle/>
          <a:p>
            <a:pPr indent="-381000" lvl="0" marL="457200" rtl="0" algn="l">
              <a:lnSpc>
                <a:spcPct val="100000"/>
              </a:lnSpc>
              <a:spcBef>
                <a:spcPts val="0"/>
              </a:spcBef>
              <a:spcAft>
                <a:spcPts val="0"/>
              </a:spcAft>
              <a:buClr>
                <a:srgbClr val="3F3F3F"/>
              </a:buClr>
              <a:buSzPts val="2400"/>
              <a:buChar char="●"/>
            </a:pPr>
            <a:r>
              <a:rPr b="0" lang="en-US" sz="2400">
                <a:solidFill>
                  <a:srgbClr val="3F3F3F"/>
                </a:solidFill>
              </a:rPr>
              <a:t>Build a statewide educational community with skills to prevent, reduce, and resolve conflicts</a:t>
            </a:r>
            <a:br>
              <a:rPr b="0" lang="en-US" sz="2400">
                <a:solidFill>
                  <a:srgbClr val="3F3F3F"/>
                </a:solidFill>
              </a:rPr>
            </a:br>
            <a:endParaRPr b="0" sz="2400">
              <a:solidFill>
                <a:srgbClr val="3F3F3F"/>
              </a:solidFill>
            </a:endParaRPr>
          </a:p>
          <a:p>
            <a:pPr indent="-381000" lvl="0" marL="457200" rtl="0" algn="l">
              <a:lnSpc>
                <a:spcPct val="100000"/>
              </a:lnSpc>
              <a:spcBef>
                <a:spcPts val="0"/>
              </a:spcBef>
              <a:spcAft>
                <a:spcPts val="0"/>
              </a:spcAft>
              <a:buClr>
                <a:srgbClr val="3F3F3F"/>
              </a:buClr>
              <a:buSzPts val="2400"/>
              <a:buChar char="●"/>
            </a:pPr>
            <a:r>
              <a:rPr b="0" lang="en-US" sz="2400">
                <a:solidFill>
                  <a:srgbClr val="3F3F3F"/>
                </a:solidFill>
              </a:rPr>
              <a:t>Strengthen trust and mutual understanding between families and educational agencies</a:t>
            </a:r>
            <a:br>
              <a:rPr b="0" lang="en-US" sz="2400">
                <a:solidFill>
                  <a:srgbClr val="3F3F3F"/>
                </a:solidFill>
              </a:rPr>
            </a:br>
            <a:endParaRPr b="0" sz="2400">
              <a:solidFill>
                <a:srgbClr val="3F3F3F"/>
              </a:solidFill>
            </a:endParaRPr>
          </a:p>
          <a:p>
            <a:pPr indent="-381000" lvl="0" marL="457200" rtl="0" algn="l">
              <a:lnSpc>
                <a:spcPct val="100000"/>
              </a:lnSpc>
              <a:spcBef>
                <a:spcPts val="0"/>
              </a:spcBef>
              <a:spcAft>
                <a:spcPts val="0"/>
              </a:spcAft>
              <a:buClr>
                <a:srgbClr val="3F3F3F"/>
              </a:buClr>
              <a:buSzPts val="2400"/>
              <a:buChar char="●"/>
            </a:pPr>
            <a:r>
              <a:rPr b="0" lang="en-US" sz="2400">
                <a:solidFill>
                  <a:srgbClr val="3F3F3F"/>
                </a:solidFill>
              </a:rPr>
              <a:t>Resolve conflict at the lowest level while preserving IEP team relationships</a:t>
            </a:r>
            <a:endParaRPr sz="3400">
              <a:solidFill>
                <a:srgbClr val="474740"/>
              </a:solidFill>
              <a:latin typeface="Montserrat"/>
              <a:ea typeface="Montserrat"/>
              <a:cs typeface="Montserrat"/>
              <a:sym typeface="Montserrat"/>
            </a:endParaRPr>
          </a:p>
        </p:txBody>
      </p:sp>
      <p:pic>
        <p:nvPicPr>
          <p:cNvPr descr="Pathways to Partnership logo. Three colorful people around a sun and pathway." id="87" name="Google Shape;87;p4" title="P2Pcolorhorizontal.png"/>
          <p:cNvPicPr preferRelativeResize="0"/>
          <p:nvPr/>
        </p:nvPicPr>
        <p:blipFill>
          <a:blip r:embed="rId3">
            <a:alphaModFix/>
          </a:blip>
          <a:stretch>
            <a:fillRect/>
          </a:stretch>
        </p:blipFill>
        <p:spPr>
          <a:xfrm>
            <a:off x="10791998" y="5810797"/>
            <a:ext cx="1268476" cy="419400"/>
          </a:xfrm>
          <a:prstGeom prst="rect">
            <a:avLst/>
          </a:prstGeom>
          <a:noFill/>
          <a:ln>
            <a:noFill/>
          </a:ln>
        </p:spPr>
      </p:pic>
      <p:sp>
        <p:nvSpPr>
          <p:cNvPr id="88" name="Google Shape;88;p4"/>
          <p:cNvSpPr txBox="1"/>
          <p:nvPr>
            <p:ph type="title"/>
          </p:nvPr>
        </p:nvSpPr>
        <p:spPr>
          <a:xfrm>
            <a:off x="2133600" y="277367"/>
            <a:ext cx="9700200" cy="1018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3F3F3F"/>
              </a:buClr>
              <a:buSzPts val="4400"/>
              <a:buFont typeface="Calibri"/>
              <a:buNone/>
            </a:pPr>
            <a:r>
              <a:rPr lang="en-US"/>
              <a:t>PATHWAYS TO PARTNERSHIP: OVERVIEW</a:t>
            </a:r>
            <a:endParaRPr/>
          </a:p>
        </p:txBody>
      </p:sp>
      <p:sp>
        <p:nvSpPr>
          <p:cNvPr id="89" name="Google Shape;89;p4"/>
          <p:cNvSpPr txBox="1"/>
          <p:nvPr>
            <p:ph idx="4" type="body"/>
          </p:nvPr>
        </p:nvSpPr>
        <p:spPr>
          <a:xfrm>
            <a:off x="7058000" y="1469830"/>
            <a:ext cx="4671000" cy="3674400"/>
          </a:xfrm>
          <a:prstGeom prst="rect">
            <a:avLst/>
          </a:prstGeom>
        </p:spPr>
        <p:txBody>
          <a:bodyPr anchorCtr="0" anchor="t" bIns="45700" lIns="0" spcFirstLastPara="1" rIns="0" wrap="square" tIns="45700">
            <a:noAutofit/>
          </a:bodyPr>
          <a:lstStyle/>
          <a:p>
            <a:pPr indent="-381000" lvl="0" marL="457200" rtl="0" algn="l">
              <a:lnSpc>
                <a:spcPct val="100000"/>
              </a:lnSpc>
              <a:spcBef>
                <a:spcPts val="0"/>
              </a:spcBef>
              <a:spcAft>
                <a:spcPts val="0"/>
              </a:spcAft>
              <a:buClr>
                <a:srgbClr val="3F3F3F"/>
              </a:buClr>
              <a:buSzPts val="2400"/>
              <a:buChar char="●"/>
            </a:pPr>
            <a:r>
              <a:rPr lang="en-US" sz="2400"/>
              <a:t>Ensure the IEP process leads to positive, equitable outcomes for all students with disabilities</a:t>
            </a:r>
            <a:br>
              <a:rPr lang="en-US" sz="2400"/>
            </a:br>
            <a:endParaRPr sz="2400"/>
          </a:p>
          <a:p>
            <a:pPr indent="-381000" lvl="0" marL="457200" rtl="0" algn="l">
              <a:lnSpc>
                <a:spcPct val="100000"/>
              </a:lnSpc>
              <a:spcBef>
                <a:spcPts val="0"/>
              </a:spcBef>
              <a:spcAft>
                <a:spcPts val="0"/>
              </a:spcAft>
              <a:buClr>
                <a:srgbClr val="3F3F3F"/>
              </a:buClr>
              <a:buSzPts val="2400"/>
              <a:buChar char="●"/>
            </a:pPr>
            <a:r>
              <a:rPr lang="en-US" sz="2400"/>
              <a:t>Transform educator responses to conflict in California’s special education system</a:t>
            </a:r>
            <a:br>
              <a:rPr lang="en-US" sz="2400"/>
            </a:br>
            <a:endParaRPr sz="2400"/>
          </a:p>
          <a:p>
            <a:pPr indent="-381000" lvl="0" marL="457200" rtl="0" algn="l">
              <a:lnSpc>
                <a:spcPct val="100000"/>
              </a:lnSpc>
              <a:spcBef>
                <a:spcPts val="0"/>
              </a:spcBef>
              <a:spcAft>
                <a:spcPts val="0"/>
              </a:spcAft>
              <a:buClr>
                <a:srgbClr val="3F3F3F"/>
              </a:buClr>
              <a:buSzPts val="2400"/>
              <a:buChar char="●"/>
            </a:pPr>
            <a:r>
              <a:rPr lang="en-US" sz="2400"/>
              <a:t>Build a sustainable, accessible continuum for dispute prevention and resolution within Statewide System of Support (SSOS)</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3"/>
          <p:cNvSpPr txBox="1"/>
          <p:nvPr>
            <p:ph idx="1" type="body"/>
          </p:nvPr>
        </p:nvSpPr>
        <p:spPr>
          <a:xfrm>
            <a:off x="2197400" y="1376975"/>
            <a:ext cx="9733800" cy="4700700"/>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1200"/>
              </a:spcBef>
              <a:spcAft>
                <a:spcPts val="0"/>
              </a:spcAft>
              <a:buClr>
                <a:schemeClr val="dk1"/>
              </a:buClr>
              <a:buSzPts val="1100"/>
              <a:buFont typeface="Arial"/>
              <a:buNone/>
            </a:pPr>
            <a:r>
              <a:rPr b="1" lang="en-US" sz="2400">
                <a:solidFill>
                  <a:srgbClr val="3F3F3F"/>
                </a:solidFill>
              </a:rPr>
              <a:t>Understand the Concept of Communities of Practice (CoP):</a:t>
            </a:r>
            <a:r>
              <a:rPr lang="en-US" sz="2400">
                <a:solidFill>
                  <a:srgbClr val="3F3F3F"/>
                </a:solidFill>
              </a:rPr>
              <a:t> Define and explore the role of CoPs in the context of Alternative Dispute Resolution (ADR), emphasizing their importance in fostering collaboration and knowledge sharing.</a:t>
            </a:r>
            <a:endParaRPr sz="2400">
              <a:solidFill>
                <a:srgbClr val="3F3F3F"/>
              </a:solidFill>
            </a:endParaRPr>
          </a:p>
          <a:p>
            <a:pPr indent="0" lvl="0" marL="0" rtl="0" algn="l">
              <a:lnSpc>
                <a:spcPct val="100000"/>
              </a:lnSpc>
              <a:spcBef>
                <a:spcPts val="1200"/>
              </a:spcBef>
              <a:spcAft>
                <a:spcPts val="0"/>
              </a:spcAft>
              <a:buClr>
                <a:schemeClr val="dk1"/>
              </a:buClr>
              <a:buSzPts val="1100"/>
              <a:buFont typeface="Arial"/>
              <a:buNone/>
            </a:pPr>
            <a:r>
              <a:rPr b="1" lang="en-US" sz="2400">
                <a:solidFill>
                  <a:srgbClr val="3F3F3F"/>
                </a:solidFill>
              </a:rPr>
              <a:t>Enhance Professional Development:</a:t>
            </a:r>
            <a:r>
              <a:rPr lang="en-US" sz="2400">
                <a:solidFill>
                  <a:srgbClr val="3F3F3F"/>
                </a:solidFill>
              </a:rPr>
              <a:t> Discuss how participating in CoPs can support continuous learning, skill-building, and the exchange of best practices to improve ADR outcomes.</a:t>
            </a:r>
            <a:endParaRPr sz="2400">
              <a:solidFill>
                <a:srgbClr val="3F3F3F"/>
              </a:solidFill>
            </a:endParaRPr>
          </a:p>
          <a:p>
            <a:pPr indent="0" lvl="0" marL="0" rtl="0" algn="l">
              <a:lnSpc>
                <a:spcPct val="100000"/>
              </a:lnSpc>
              <a:spcBef>
                <a:spcPts val="1200"/>
              </a:spcBef>
              <a:spcAft>
                <a:spcPts val="1200"/>
              </a:spcAft>
              <a:buClr>
                <a:schemeClr val="dk1"/>
              </a:buClr>
              <a:buSzPts val="1100"/>
              <a:buFont typeface="Arial"/>
              <a:buNone/>
            </a:pPr>
            <a:r>
              <a:rPr b="1" lang="en-US" sz="2400">
                <a:solidFill>
                  <a:srgbClr val="3F3F3F"/>
                </a:solidFill>
              </a:rPr>
              <a:t>Build Sustainable and Effective Dispute Resolution Strategies:</a:t>
            </a:r>
            <a:r>
              <a:rPr lang="en-US" sz="2400">
                <a:solidFill>
                  <a:srgbClr val="3F3F3F"/>
                </a:solidFill>
              </a:rPr>
              <a:t> Demonstrate how CoPs contribute to long-term improvements in dispute resolution processes by strengthening relationships, promoting shared values, and creating a supportive community of practitioners.</a:t>
            </a:r>
            <a:endParaRPr sz="2400">
              <a:solidFill>
                <a:srgbClr val="3F3F3F"/>
              </a:solidFill>
            </a:endParaRPr>
          </a:p>
        </p:txBody>
      </p:sp>
      <p:sp>
        <p:nvSpPr>
          <p:cNvPr id="95" name="Google Shape;95;p3"/>
          <p:cNvSpPr txBox="1"/>
          <p:nvPr>
            <p:ph type="title"/>
          </p:nvPr>
        </p:nvSpPr>
        <p:spPr>
          <a:xfrm>
            <a:off x="2197398" y="219326"/>
            <a:ext cx="9733800" cy="9942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3F3F3F"/>
              </a:buClr>
              <a:buSzPts val="4400"/>
              <a:buFont typeface="Calibri"/>
              <a:buNone/>
            </a:pPr>
            <a:r>
              <a:rPr lang="en-US"/>
              <a:t>OBJECTIVES</a:t>
            </a:r>
            <a:endParaRPr/>
          </a:p>
        </p:txBody>
      </p:sp>
      <p:pic>
        <p:nvPicPr>
          <p:cNvPr descr="Pathways to Partnership logo. Three colorful people around a sun and pathway." id="96" name="Google Shape;96;p3" title="P2Pcolorhorizontal.png"/>
          <p:cNvPicPr preferRelativeResize="0"/>
          <p:nvPr/>
        </p:nvPicPr>
        <p:blipFill>
          <a:blip r:embed="rId3">
            <a:alphaModFix/>
          </a:blip>
          <a:stretch>
            <a:fillRect/>
          </a:stretch>
        </p:blipFill>
        <p:spPr>
          <a:xfrm>
            <a:off x="10194643" y="5613291"/>
            <a:ext cx="1865824" cy="616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379c4c868ad_0_20"/>
          <p:cNvSpPr txBox="1"/>
          <p:nvPr>
            <p:ph type="title"/>
          </p:nvPr>
        </p:nvSpPr>
        <p:spPr>
          <a:xfrm>
            <a:off x="2181615" y="243151"/>
            <a:ext cx="9733800" cy="994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00000"/>
              <a:buFont typeface="Calibri"/>
              <a:buNone/>
            </a:pPr>
            <a:r>
              <a:rPr lang="en-US"/>
              <a:t>UNDERSTANDING COMMUNITIES OF PRACTICES (CoP)</a:t>
            </a:r>
            <a:endParaRPr/>
          </a:p>
        </p:txBody>
      </p:sp>
      <p:sp>
        <p:nvSpPr>
          <p:cNvPr id="102" name="Google Shape;102;g379c4c868ad_0_20"/>
          <p:cNvSpPr txBox="1"/>
          <p:nvPr>
            <p:ph idx="1" type="body"/>
          </p:nvPr>
        </p:nvSpPr>
        <p:spPr>
          <a:xfrm>
            <a:off x="2200100" y="1693901"/>
            <a:ext cx="9733800" cy="3803400"/>
          </a:xfrm>
          <a:prstGeom prst="rect">
            <a:avLst/>
          </a:prstGeom>
        </p:spPr>
        <p:txBody>
          <a:bodyPr anchorCtr="0" anchor="t" bIns="45700" lIns="0" spcFirstLastPara="1" rIns="0" wrap="square" tIns="45700">
            <a:normAutofit/>
          </a:bodyPr>
          <a:lstStyle/>
          <a:p>
            <a:pPr indent="0" lvl="0" marL="0" rtl="0" algn="l">
              <a:lnSpc>
                <a:spcPct val="100000"/>
              </a:lnSpc>
              <a:spcBef>
                <a:spcPts val="1200"/>
              </a:spcBef>
              <a:spcAft>
                <a:spcPts val="0"/>
              </a:spcAft>
              <a:buNone/>
            </a:pPr>
            <a:r>
              <a:rPr lang="en-US" sz="2400">
                <a:solidFill>
                  <a:srgbClr val="3F3F3F"/>
                </a:solidFill>
              </a:rPr>
              <a:t>A Community of Practice for ADR is a structured, but flexible</a:t>
            </a:r>
            <a:r>
              <a:rPr lang="en-US" sz="2400"/>
              <a:t>, </a:t>
            </a:r>
            <a:r>
              <a:rPr lang="en-US" sz="2400">
                <a:solidFill>
                  <a:srgbClr val="3F3F3F"/>
                </a:solidFill>
              </a:rPr>
              <a:t>group of people who share a common interest in Alternative Dispute Prevention and Resolution and come together regularly to learn from each other, share knowledge, and improve their practice.</a:t>
            </a:r>
            <a:endParaRPr sz="2400">
              <a:solidFill>
                <a:srgbClr val="3F3F3F"/>
              </a:solidFill>
            </a:endParaRPr>
          </a:p>
          <a:p>
            <a:pPr indent="0" lvl="0" marL="0" rtl="0" algn="l">
              <a:lnSpc>
                <a:spcPct val="100000"/>
              </a:lnSpc>
              <a:spcBef>
                <a:spcPts val="1200"/>
              </a:spcBef>
              <a:spcAft>
                <a:spcPts val="0"/>
              </a:spcAft>
              <a:buNone/>
            </a:pPr>
            <a:r>
              <a:rPr b="1" lang="en-US" sz="2400">
                <a:solidFill>
                  <a:srgbClr val="3F3F3F"/>
                </a:solidFill>
              </a:rPr>
              <a:t>Purpose:</a:t>
            </a:r>
            <a:r>
              <a:rPr lang="en-US" sz="2400">
                <a:solidFill>
                  <a:srgbClr val="3F3F3F"/>
                </a:solidFill>
              </a:rPr>
              <a:t> To strengthen skills, share promising practices, and solve challenges in ADR implementation across regions or organizations.</a:t>
            </a:r>
            <a:endParaRPr sz="2400">
              <a:solidFill>
                <a:srgbClr val="3F3F3F"/>
              </a:solidFill>
            </a:endParaRPr>
          </a:p>
          <a:p>
            <a:pPr indent="0" lvl="0" marL="0" rtl="0" algn="l">
              <a:lnSpc>
                <a:spcPct val="100000"/>
              </a:lnSpc>
              <a:spcBef>
                <a:spcPts val="1200"/>
              </a:spcBef>
              <a:spcAft>
                <a:spcPts val="200"/>
              </a:spcAft>
              <a:buNone/>
            </a:pPr>
            <a:r>
              <a:rPr b="1" lang="en-US" sz="2400">
                <a:solidFill>
                  <a:srgbClr val="3F3F3F"/>
                </a:solidFill>
              </a:rPr>
              <a:t>Participants: </a:t>
            </a:r>
            <a:r>
              <a:rPr lang="en-US" sz="2400">
                <a:solidFill>
                  <a:srgbClr val="3F3F3F"/>
                </a:solidFill>
              </a:rPr>
              <a:t>Can include Statewide System of Support (SSOS) resource leads, ADR practitioners, educators, families, parent groups, child advocates, and other stakeholders involved in ADR prevention and support</a:t>
            </a:r>
            <a:r>
              <a:rPr lang="en-US" sz="2400"/>
              <a:t>.</a:t>
            </a:r>
            <a:endParaRPr sz="2400">
              <a:solidFill>
                <a:schemeClr val="dk1"/>
              </a:solidFill>
            </a:endParaRPr>
          </a:p>
        </p:txBody>
      </p:sp>
      <p:pic>
        <p:nvPicPr>
          <p:cNvPr descr="Pathways to Partnership logo. Three colorful people around a sun and pathway." id="103" name="Google Shape;103;g379c4c868ad_0_20" title="P2Pcolorhorizontal.png"/>
          <p:cNvPicPr preferRelativeResize="0"/>
          <p:nvPr/>
        </p:nvPicPr>
        <p:blipFill>
          <a:blip r:embed="rId3">
            <a:alphaModFix/>
          </a:blip>
          <a:stretch>
            <a:fillRect/>
          </a:stretch>
        </p:blipFill>
        <p:spPr>
          <a:xfrm>
            <a:off x="10194643" y="5613291"/>
            <a:ext cx="1865824" cy="616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3887059cf2f_0_14"/>
          <p:cNvSpPr txBox="1"/>
          <p:nvPr>
            <p:ph idx="1" type="body"/>
          </p:nvPr>
        </p:nvSpPr>
        <p:spPr>
          <a:xfrm>
            <a:off x="2133599" y="1845734"/>
            <a:ext cx="4815900" cy="4023300"/>
          </a:xfrm>
          <a:prstGeom prst="rect">
            <a:avLst/>
          </a:prstGeom>
        </p:spPr>
        <p:txBody>
          <a:bodyPr anchorCtr="0" anchor="t" bIns="45700" lIns="0" spcFirstLastPara="1" rIns="0" wrap="square" tIns="45700">
            <a:normAutofit lnSpcReduction="20000"/>
          </a:bodyPr>
          <a:lstStyle/>
          <a:p>
            <a:pPr indent="0" lvl="0" marL="0" rtl="0" algn="l">
              <a:lnSpc>
                <a:spcPct val="100000"/>
              </a:lnSpc>
              <a:spcBef>
                <a:spcPts val="0"/>
              </a:spcBef>
              <a:spcAft>
                <a:spcPts val="0"/>
              </a:spcAft>
              <a:buNone/>
            </a:pPr>
            <a:r>
              <a:rPr b="1" lang="en-US" sz="2400">
                <a:solidFill>
                  <a:srgbClr val="3F3F3F"/>
                </a:solidFill>
              </a:rPr>
              <a:t>Connect Across Regions</a:t>
            </a:r>
            <a:endParaRPr b="1" sz="2400">
              <a:solidFill>
                <a:srgbClr val="3F3F3F"/>
              </a:solidFill>
            </a:endParaRPr>
          </a:p>
          <a:p>
            <a:pPr indent="0" lvl="0" marL="0" rtl="0" algn="l">
              <a:lnSpc>
                <a:spcPct val="100000"/>
              </a:lnSpc>
              <a:spcBef>
                <a:spcPts val="0"/>
              </a:spcBef>
              <a:spcAft>
                <a:spcPts val="0"/>
              </a:spcAft>
              <a:buNone/>
            </a:pPr>
            <a:r>
              <a:rPr lang="en-US" sz="2400">
                <a:solidFill>
                  <a:srgbClr val="3F3F3F"/>
                </a:solidFill>
              </a:rPr>
              <a:t>Cross-regional peer learning visits and networking with families, practitioners, and advocates</a:t>
            </a:r>
            <a:endParaRPr sz="2400">
              <a:solidFill>
                <a:srgbClr val="3F3F3F"/>
              </a:solidFill>
            </a:endParaRPr>
          </a:p>
          <a:p>
            <a:pPr indent="0" lvl="0" marL="0" rtl="0" algn="l">
              <a:lnSpc>
                <a:spcPct val="100000"/>
              </a:lnSpc>
              <a:spcBef>
                <a:spcPts val="0"/>
              </a:spcBef>
              <a:spcAft>
                <a:spcPts val="0"/>
              </a:spcAft>
              <a:buNone/>
            </a:pPr>
            <a:r>
              <a:t/>
            </a:r>
            <a:endParaRPr sz="2400">
              <a:solidFill>
                <a:srgbClr val="3F3F3F"/>
              </a:solidFill>
            </a:endParaRPr>
          </a:p>
          <a:p>
            <a:pPr indent="0" lvl="0" marL="0" rtl="0" algn="l">
              <a:lnSpc>
                <a:spcPct val="100000"/>
              </a:lnSpc>
              <a:spcBef>
                <a:spcPts val="0"/>
              </a:spcBef>
              <a:spcAft>
                <a:spcPts val="0"/>
              </a:spcAft>
              <a:buNone/>
            </a:pPr>
            <a:r>
              <a:rPr b="1" lang="en-US" sz="2400">
                <a:solidFill>
                  <a:srgbClr val="3F3F3F"/>
                </a:solidFill>
              </a:rPr>
              <a:t>Share &amp; Innovate</a:t>
            </a:r>
            <a:endParaRPr b="1" sz="2400">
              <a:solidFill>
                <a:srgbClr val="3F3F3F"/>
              </a:solidFill>
            </a:endParaRPr>
          </a:p>
          <a:p>
            <a:pPr indent="0" lvl="0" marL="0" rtl="0" algn="l">
              <a:lnSpc>
                <a:spcPct val="100000"/>
              </a:lnSpc>
              <a:spcBef>
                <a:spcPts val="0"/>
              </a:spcBef>
              <a:spcAft>
                <a:spcPts val="0"/>
              </a:spcAft>
              <a:buNone/>
            </a:pPr>
            <a:r>
              <a:rPr lang="en-US" sz="2400">
                <a:solidFill>
                  <a:srgbClr val="3F3F3F"/>
                </a:solidFill>
              </a:rPr>
              <a:t>Regional Innovation Showcases and collaborative problem-solving projects</a:t>
            </a:r>
            <a:endParaRPr sz="2400">
              <a:solidFill>
                <a:srgbClr val="3F3F3F"/>
              </a:solidFill>
            </a:endParaRPr>
          </a:p>
          <a:p>
            <a:pPr indent="0" lvl="0" marL="0" rtl="0" algn="l">
              <a:lnSpc>
                <a:spcPct val="100000"/>
              </a:lnSpc>
              <a:spcBef>
                <a:spcPts val="0"/>
              </a:spcBef>
              <a:spcAft>
                <a:spcPts val="0"/>
              </a:spcAft>
              <a:buNone/>
            </a:pPr>
            <a:r>
              <a:t/>
            </a:r>
            <a:endParaRPr b="1" sz="2400">
              <a:solidFill>
                <a:srgbClr val="3F3F3F"/>
              </a:solidFill>
            </a:endParaRPr>
          </a:p>
          <a:p>
            <a:pPr indent="0" lvl="0" marL="0" rtl="0" algn="l">
              <a:lnSpc>
                <a:spcPct val="100000"/>
              </a:lnSpc>
              <a:spcBef>
                <a:spcPts val="0"/>
              </a:spcBef>
              <a:spcAft>
                <a:spcPts val="0"/>
              </a:spcAft>
              <a:buNone/>
            </a:pPr>
            <a:r>
              <a:rPr b="1" lang="en-US" sz="2400">
                <a:solidFill>
                  <a:srgbClr val="3F3F3F"/>
                </a:solidFill>
              </a:rPr>
              <a:t>Learn Together</a:t>
            </a:r>
            <a:endParaRPr b="1" sz="2400">
              <a:solidFill>
                <a:srgbClr val="3F3F3F"/>
              </a:solidFill>
            </a:endParaRPr>
          </a:p>
          <a:p>
            <a:pPr indent="0" lvl="0" marL="0" rtl="0" algn="l">
              <a:lnSpc>
                <a:spcPct val="100000"/>
              </a:lnSpc>
              <a:spcBef>
                <a:spcPts val="0"/>
              </a:spcBef>
              <a:spcAft>
                <a:spcPts val="0"/>
              </a:spcAft>
              <a:buNone/>
            </a:pPr>
            <a:r>
              <a:rPr lang="en-US" sz="2400">
                <a:solidFill>
                  <a:srgbClr val="3F3F3F"/>
                </a:solidFill>
              </a:rPr>
              <a:t>Regular meetings, webinars, workshops, and case study skill-building sessions</a:t>
            </a:r>
            <a:endParaRPr sz="2400">
              <a:solidFill>
                <a:srgbClr val="3F3F3F"/>
              </a:solidFill>
            </a:endParaRPr>
          </a:p>
        </p:txBody>
      </p:sp>
      <p:sp>
        <p:nvSpPr>
          <p:cNvPr id="109" name="Google Shape;109;g3887059cf2f_0_14"/>
          <p:cNvSpPr txBox="1"/>
          <p:nvPr>
            <p:ph type="title"/>
          </p:nvPr>
        </p:nvSpPr>
        <p:spPr>
          <a:xfrm>
            <a:off x="2133600" y="106533"/>
            <a:ext cx="9871800" cy="1180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3F3F3F"/>
              </a:buClr>
              <a:buSzPts val="4400"/>
              <a:buFont typeface="Calibri"/>
              <a:buNone/>
            </a:pPr>
            <a:r>
              <a:rPr lang="en-US"/>
              <a:t>HOW WE STRENGTHEN CONNECTIONS</a:t>
            </a:r>
            <a:endParaRPr/>
          </a:p>
        </p:txBody>
      </p:sp>
      <p:sp>
        <p:nvSpPr>
          <p:cNvPr id="110" name="Google Shape;110;g3887059cf2f_0_14"/>
          <p:cNvSpPr txBox="1"/>
          <p:nvPr>
            <p:ph idx="2" type="body"/>
          </p:nvPr>
        </p:nvSpPr>
        <p:spPr>
          <a:xfrm>
            <a:off x="7067666" y="1845734"/>
            <a:ext cx="4937700" cy="4023300"/>
          </a:xfrm>
          <a:prstGeom prst="rect">
            <a:avLst/>
          </a:prstGeom>
        </p:spPr>
        <p:txBody>
          <a:bodyPr anchorCtr="0" anchor="t" bIns="45700" lIns="0" spcFirstLastPara="1" rIns="0" wrap="square" tIns="45700">
            <a:normAutofit lnSpcReduction="20000"/>
          </a:bodyPr>
          <a:lstStyle/>
          <a:p>
            <a:pPr indent="0" lvl="0" marL="0" rtl="0" algn="l">
              <a:lnSpc>
                <a:spcPct val="100000"/>
              </a:lnSpc>
              <a:spcBef>
                <a:spcPts val="0"/>
              </a:spcBef>
              <a:spcAft>
                <a:spcPts val="0"/>
              </a:spcAft>
              <a:buNone/>
            </a:pPr>
            <a:r>
              <a:rPr b="1" lang="en-US" sz="2400">
                <a:solidFill>
                  <a:srgbClr val="3F3F3F"/>
                </a:solidFill>
              </a:rPr>
              <a:t>Collaborate with Families</a:t>
            </a:r>
            <a:endParaRPr b="1" sz="2400">
              <a:solidFill>
                <a:srgbClr val="3F3F3F"/>
              </a:solidFill>
            </a:endParaRPr>
          </a:p>
          <a:p>
            <a:pPr indent="0" lvl="0" marL="0" rtl="0" algn="l">
              <a:lnSpc>
                <a:spcPct val="100000"/>
              </a:lnSpc>
              <a:spcBef>
                <a:spcPts val="0"/>
              </a:spcBef>
              <a:spcAft>
                <a:spcPts val="0"/>
              </a:spcAft>
              <a:buNone/>
            </a:pPr>
            <a:r>
              <a:rPr lang="en-US" sz="2400">
                <a:solidFill>
                  <a:srgbClr val="3F3F3F"/>
                </a:solidFill>
              </a:rPr>
              <a:t>W</a:t>
            </a:r>
            <a:r>
              <a:rPr lang="en-US" sz="2400">
                <a:solidFill>
                  <a:srgbClr val="3F3F3F"/>
                </a:solidFill>
              </a:rPr>
              <a:t>orkshops and panels engaging parent groups, Family Empowerment Centers, and child advocates</a:t>
            </a:r>
            <a:endParaRPr sz="2400">
              <a:solidFill>
                <a:srgbClr val="3F3F3F"/>
              </a:solidFill>
            </a:endParaRPr>
          </a:p>
          <a:p>
            <a:pPr indent="0" lvl="0" marL="0" rtl="0" algn="l">
              <a:lnSpc>
                <a:spcPct val="100000"/>
              </a:lnSpc>
              <a:spcBef>
                <a:spcPts val="0"/>
              </a:spcBef>
              <a:spcAft>
                <a:spcPts val="0"/>
              </a:spcAft>
              <a:buNone/>
            </a:pPr>
            <a:r>
              <a:t/>
            </a:r>
            <a:endParaRPr sz="2400">
              <a:solidFill>
                <a:srgbClr val="3F3F3F"/>
              </a:solidFill>
            </a:endParaRPr>
          </a:p>
          <a:p>
            <a:pPr indent="0" lvl="0" marL="0" rtl="0" algn="l">
              <a:lnSpc>
                <a:spcPct val="100000"/>
              </a:lnSpc>
              <a:spcBef>
                <a:spcPts val="0"/>
              </a:spcBef>
              <a:spcAft>
                <a:spcPts val="0"/>
              </a:spcAft>
              <a:buNone/>
            </a:pPr>
            <a:r>
              <a:rPr b="1" lang="en-US" sz="2400">
                <a:solidFill>
                  <a:srgbClr val="3F3F3F"/>
                </a:solidFill>
              </a:rPr>
              <a:t>Build Resources</a:t>
            </a:r>
            <a:endParaRPr b="1" sz="2400">
              <a:solidFill>
                <a:srgbClr val="3F3F3F"/>
              </a:solidFill>
            </a:endParaRPr>
          </a:p>
          <a:p>
            <a:pPr indent="0" lvl="0" marL="0" rtl="0" algn="l">
              <a:lnSpc>
                <a:spcPct val="100000"/>
              </a:lnSpc>
              <a:spcBef>
                <a:spcPts val="0"/>
              </a:spcBef>
              <a:spcAft>
                <a:spcPts val="0"/>
              </a:spcAft>
              <a:buNone/>
            </a:pPr>
            <a:r>
              <a:rPr lang="en-US" sz="2400">
                <a:solidFill>
                  <a:srgbClr val="3F3F3F"/>
                </a:solidFill>
              </a:rPr>
              <a:t>Co-created toolkits, templates, and guides shared via online platforms and forums</a:t>
            </a:r>
            <a:endParaRPr sz="2400">
              <a:solidFill>
                <a:srgbClr val="3F3F3F"/>
              </a:solidFill>
            </a:endParaRPr>
          </a:p>
          <a:p>
            <a:pPr indent="0" lvl="0" marL="0" rtl="0" algn="l">
              <a:spcBef>
                <a:spcPts val="1200"/>
              </a:spcBef>
              <a:spcAft>
                <a:spcPts val="0"/>
              </a:spcAft>
              <a:buNone/>
            </a:pPr>
            <a:r>
              <a:t/>
            </a:r>
            <a:endParaRPr/>
          </a:p>
          <a:p>
            <a:pPr indent="0" lvl="0" marL="0" rtl="0" algn="l">
              <a:spcBef>
                <a:spcPts val="1200"/>
              </a:spcBef>
              <a:spcAft>
                <a:spcPts val="200"/>
              </a:spcAft>
              <a:buNone/>
            </a:pPr>
            <a:r>
              <a:t/>
            </a:r>
            <a:endParaRPr/>
          </a:p>
        </p:txBody>
      </p:sp>
      <p:pic>
        <p:nvPicPr>
          <p:cNvPr descr="Pathways to Partnership logo. Three colorful people around a sun and pathway." id="111" name="Google Shape;111;g3887059cf2f_0_14" title="P2Pcolorhorizontal.png"/>
          <p:cNvPicPr preferRelativeResize="0"/>
          <p:nvPr/>
        </p:nvPicPr>
        <p:blipFill>
          <a:blip r:embed="rId3">
            <a:alphaModFix/>
          </a:blip>
          <a:stretch>
            <a:fillRect/>
          </a:stretch>
        </p:blipFill>
        <p:spPr>
          <a:xfrm>
            <a:off x="10194643" y="5613291"/>
            <a:ext cx="1865824" cy="616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37bcbc89d5e_0_51"/>
          <p:cNvSpPr txBox="1"/>
          <p:nvPr>
            <p:ph type="title"/>
          </p:nvPr>
        </p:nvSpPr>
        <p:spPr>
          <a:xfrm>
            <a:off x="2181615" y="243151"/>
            <a:ext cx="9733800" cy="994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00000"/>
              <a:buFont typeface="Calibri"/>
              <a:buNone/>
            </a:pPr>
            <a:r>
              <a:rPr lang="en-US"/>
              <a:t>BENEFITS OF COMMUNITIES OF PRACTICE</a:t>
            </a:r>
            <a:endParaRPr/>
          </a:p>
        </p:txBody>
      </p:sp>
      <p:sp>
        <p:nvSpPr>
          <p:cNvPr id="117" name="Google Shape;117;g37bcbc89d5e_0_51"/>
          <p:cNvSpPr txBox="1"/>
          <p:nvPr>
            <p:ph idx="1" type="body"/>
          </p:nvPr>
        </p:nvSpPr>
        <p:spPr>
          <a:xfrm>
            <a:off x="2200089" y="1693906"/>
            <a:ext cx="9733800" cy="4342500"/>
          </a:xfrm>
          <a:prstGeom prst="rect">
            <a:avLst/>
          </a:prstGeom>
        </p:spPr>
        <p:txBody>
          <a:bodyPr anchorCtr="0" anchor="t" bIns="45700" lIns="0" spcFirstLastPara="1" rIns="0" wrap="square" tIns="45700">
            <a:normAutofit/>
          </a:bodyPr>
          <a:lstStyle/>
          <a:p>
            <a:pPr indent="0" lvl="0" marL="0" rtl="0" algn="l">
              <a:lnSpc>
                <a:spcPct val="100000"/>
              </a:lnSpc>
              <a:spcBef>
                <a:spcPts val="0"/>
              </a:spcBef>
              <a:spcAft>
                <a:spcPts val="0"/>
              </a:spcAft>
              <a:buClr>
                <a:schemeClr val="dk1"/>
              </a:buClr>
              <a:buSzPts val="1100"/>
              <a:buFont typeface="Arial"/>
              <a:buNone/>
            </a:pPr>
            <a:r>
              <a:rPr b="1" lang="en-US" sz="2400">
                <a:solidFill>
                  <a:srgbClr val="3F3F3F"/>
                </a:solidFill>
              </a:rPr>
              <a:t>Knowledge Sharing </a:t>
            </a:r>
            <a:r>
              <a:rPr lang="en-US" sz="2400">
                <a:solidFill>
                  <a:srgbClr val="3F3F3F"/>
                </a:solidFill>
              </a:rPr>
              <a:t>– exchange best practices and case studies</a:t>
            </a:r>
            <a:br>
              <a:rPr lang="en-US" sz="2400">
                <a:solidFill>
                  <a:srgbClr val="3F3F3F"/>
                </a:solidFill>
              </a:rPr>
            </a:br>
            <a:endParaRPr sz="2400">
              <a:solidFill>
                <a:srgbClr val="3F3F3F"/>
              </a:solidFill>
            </a:endParaRPr>
          </a:p>
          <a:p>
            <a:pPr indent="0" lvl="0" marL="0" rtl="0" algn="l">
              <a:lnSpc>
                <a:spcPct val="100000"/>
              </a:lnSpc>
              <a:spcBef>
                <a:spcPts val="200"/>
              </a:spcBef>
              <a:spcAft>
                <a:spcPts val="0"/>
              </a:spcAft>
              <a:buClr>
                <a:schemeClr val="dk1"/>
              </a:buClr>
              <a:buSzPts val="1100"/>
              <a:buFont typeface="Arial"/>
              <a:buNone/>
            </a:pPr>
            <a:r>
              <a:rPr b="1" lang="en-US" sz="2400">
                <a:solidFill>
                  <a:srgbClr val="3F3F3F"/>
                </a:solidFill>
              </a:rPr>
              <a:t>Connections</a:t>
            </a:r>
            <a:r>
              <a:rPr lang="en-US" sz="2400">
                <a:solidFill>
                  <a:srgbClr val="3F3F3F"/>
                </a:solidFill>
              </a:rPr>
              <a:t> – network across regions with educators, families, and advocates</a:t>
            </a:r>
            <a:br>
              <a:rPr lang="en-US" sz="2400">
                <a:solidFill>
                  <a:srgbClr val="3F3F3F"/>
                </a:solidFill>
              </a:rPr>
            </a:br>
            <a:endParaRPr sz="2400">
              <a:solidFill>
                <a:srgbClr val="3F3F3F"/>
              </a:solidFill>
            </a:endParaRPr>
          </a:p>
          <a:p>
            <a:pPr indent="0" lvl="0" marL="0" rtl="0" algn="l">
              <a:lnSpc>
                <a:spcPct val="100000"/>
              </a:lnSpc>
              <a:spcBef>
                <a:spcPts val="200"/>
              </a:spcBef>
              <a:spcAft>
                <a:spcPts val="0"/>
              </a:spcAft>
              <a:buClr>
                <a:schemeClr val="dk1"/>
              </a:buClr>
              <a:buSzPts val="1100"/>
              <a:buFont typeface="Arial"/>
              <a:buNone/>
            </a:pPr>
            <a:r>
              <a:rPr b="1" lang="en-US" sz="2400">
                <a:solidFill>
                  <a:srgbClr val="3F3F3F"/>
                </a:solidFill>
              </a:rPr>
              <a:t>Collaboration</a:t>
            </a:r>
            <a:r>
              <a:rPr lang="en-US" sz="2400">
                <a:solidFill>
                  <a:srgbClr val="3F3F3F"/>
                </a:solidFill>
              </a:rPr>
              <a:t> – work together on solutions and projects</a:t>
            </a:r>
            <a:br>
              <a:rPr lang="en-US" sz="2400">
                <a:solidFill>
                  <a:srgbClr val="3F3F3F"/>
                </a:solidFill>
              </a:rPr>
            </a:br>
            <a:endParaRPr sz="2400">
              <a:solidFill>
                <a:srgbClr val="3F3F3F"/>
              </a:solidFill>
            </a:endParaRPr>
          </a:p>
          <a:p>
            <a:pPr indent="0" lvl="0" marL="0" rtl="0" algn="l">
              <a:lnSpc>
                <a:spcPct val="100000"/>
              </a:lnSpc>
              <a:spcBef>
                <a:spcPts val="200"/>
              </a:spcBef>
              <a:spcAft>
                <a:spcPts val="0"/>
              </a:spcAft>
              <a:buClr>
                <a:schemeClr val="dk1"/>
              </a:buClr>
              <a:buSzPts val="1100"/>
              <a:buFont typeface="Arial"/>
              <a:buNone/>
            </a:pPr>
            <a:r>
              <a:rPr b="1" lang="en-US" sz="2400">
                <a:solidFill>
                  <a:srgbClr val="3F3F3F"/>
                </a:solidFill>
              </a:rPr>
              <a:t>Skill Building</a:t>
            </a:r>
            <a:r>
              <a:rPr lang="en-US" sz="2400">
                <a:solidFill>
                  <a:srgbClr val="3F3F3F"/>
                </a:solidFill>
              </a:rPr>
              <a:t> – learn new strategies through workshops and webinars</a:t>
            </a:r>
            <a:br>
              <a:rPr lang="en-US" sz="2400">
                <a:solidFill>
                  <a:srgbClr val="3F3F3F"/>
                </a:solidFill>
              </a:rPr>
            </a:br>
            <a:endParaRPr sz="2400">
              <a:solidFill>
                <a:srgbClr val="3F3F3F"/>
              </a:solidFill>
            </a:endParaRPr>
          </a:p>
          <a:p>
            <a:pPr indent="0" lvl="0" marL="0" rtl="0" algn="l">
              <a:lnSpc>
                <a:spcPct val="100000"/>
              </a:lnSpc>
              <a:spcBef>
                <a:spcPts val="200"/>
              </a:spcBef>
              <a:spcAft>
                <a:spcPts val="200"/>
              </a:spcAft>
              <a:buNone/>
            </a:pPr>
            <a:r>
              <a:rPr b="1" lang="en-US" sz="2400">
                <a:solidFill>
                  <a:srgbClr val="3F3F3F"/>
                </a:solidFill>
              </a:rPr>
              <a:t>Empowerment</a:t>
            </a:r>
            <a:r>
              <a:rPr lang="en-US" sz="2400">
                <a:solidFill>
                  <a:srgbClr val="3F3F3F"/>
                </a:solidFill>
              </a:rPr>
              <a:t> – involve families, parent groups, and child advocates</a:t>
            </a:r>
            <a:endParaRPr sz="2400">
              <a:solidFill>
                <a:srgbClr val="3F3F3F"/>
              </a:solidFill>
            </a:endParaRPr>
          </a:p>
        </p:txBody>
      </p:sp>
      <p:pic>
        <p:nvPicPr>
          <p:cNvPr descr="Pathways to Partnership logo. Three colorful people around a sun and pathway." id="118" name="Google Shape;118;g37bcbc89d5e_0_51" title="P2Pcolorhorizontal.png"/>
          <p:cNvPicPr preferRelativeResize="0"/>
          <p:nvPr/>
        </p:nvPicPr>
        <p:blipFill>
          <a:blip r:embed="rId3">
            <a:alphaModFix/>
          </a:blip>
          <a:stretch>
            <a:fillRect/>
          </a:stretch>
        </p:blipFill>
        <p:spPr>
          <a:xfrm>
            <a:off x="10194643" y="5613291"/>
            <a:ext cx="1865824" cy="616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3887059cf2f_0_40"/>
          <p:cNvSpPr txBox="1"/>
          <p:nvPr>
            <p:ph type="title"/>
          </p:nvPr>
        </p:nvSpPr>
        <p:spPr>
          <a:xfrm>
            <a:off x="2133600" y="106533"/>
            <a:ext cx="9871800" cy="1180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00000"/>
              <a:buFont typeface="Calibri"/>
              <a:buNone/>
            </a:pPr>
            <a:r>
              <a:rPr lang="en-US">
                <a:solidFill>
                  <a:srgbClr val="3F3F3F"/>
                </a:solidFill>
              </a:rPr>
              <a:t>PROFESSIONAL GROWTH &amp; SUSTAINABILITY</a:t>
            </a:r>
            <a:endParaRPr>
              <a:solidFill>
                <a:srgbClr val="3F3F3F"/>
              </a:solidFill>
            </a:endParaRPr>
          </a:p>
        </p:txBody>
      </p:sp>
      <p:sp>
        <p:nvSpPr>
          <p:cNvPr id="124" name="Google Shape;124;g3887059cf2f_0_40"/>
          <p:cNvSpPr txBox="1"/>
          <p:nvPr>
            <p:ph idx="1" type="body"/>
          </p:nvPr>
        </p:nvSpPr>
        <p:spPr>
          <a:xfrm>
            <a:off x="2133599" y="1845734"/>
            <a:ext cx="4815900" cy="4023300"/>
          </a:xfrm>
          <a:prstGeom prst="rect">
            <a:avLst/>
          </a:prstGeom>
        </p:spPr>
        <p:txBody>
          <a:bodyPr anchorCtr="0" anchor="t" bIns="45700" lIns="0" spcFirstLastPara="1" rIns="0" wrap="square" tIns="45700">
            <a:normAutofit lnSpcReduction="10000"/>
          </a:bodyPr>
          <a:lstStyle/>
          <a:p>
            <a:pPr indent="0" lvl="0" marL="0" rtl="0" algn="l">
              <a:lnSpc>
                <a:spcPct val="100000"/>
              </a:lnSpc>
              <a:spcBef>
                <a:spcPts val="1200"/>
              </a:spcBef>
              <a:spcAft>
                <a:spcPts val="0"/>
              </a:spcAft>
              <a:buNone/>
            </a:pPr>
            <a:r>
              <a:rPr b="1" lang="en-US" sz="2400">
                <a:solidFill>
                  <a:srgbClr val="3F3F3F"/>
                </a:solidFill>
              </a:rPr>
              <a:t>Professional Growth:</a:t>
            </a:r>
            <a:endParaRPr b="1" sz="2400">
              <a:solidFill>
                <a:srgbClr val="3F3F3F"/>
              </a:solidFill>
            </a:endParaRPr>
          </a:p>
          <a:p>
            <a:pPr indent="0" lvl="0" marL="0" rtl="0" algn="l">
              <a:lnSpc>
                <a:spcPct val="100000"/>
              </a:lnSpc>
              <a:spcBef>
                <a:spcPts val="1200"/>
              </a:spcBef>
              <a:spcAft>
                <a:spcPts val="0"/>
              </a:spcAft>
              <a:buNone/>
            </a:pPr>
            <a:r>
              <a:rPr lang="en-US" sz="2400">
                <a:solidFill>
                  <a:srgbClr val="3F3F3F"/>
                </a:solidFill>
              </a:rPr>
              <a:t>Continuous learning through CoPs, workshops, and webinars</a:t>
            </a:r>
            <a:br>
              <a:rPr lang="en-US" sz="2400">
                <a:solidFill>
                  <a:srgbClr val="3F3F3F"/>
                </a:solidFill>
              </a:rPr>
            </a:br>
            <a:endParaRPr sz="2400">
              <a:solidFill>
                <a:srgbClr val="3F3F3F"/>
              </a:solidFill>
            </a:endParaRPr>
          </a:p>
          <a:p>
            <a:pPr indent="0" lvl="0" marL="0" rtl="0" algn="l">
              <a:lnSpc>
                <a:spcPct val="100000"/>
              </a:lnSpc>
              <a:spcBef>
                <a:spcPts val="1200"/>
              </a:spcBef>
              <a:spcAft>
                <a:spcPts val="0"/>
              </a:spcAft>
              <a:buNone/>
            </a:pPr>
            <a:r>
              <a:rPr lang="en-US" sz="2400">
                <a:solidFill>
                  <a:srgbClr val="3F3F3F"/>
                </a:solidFill>
              </a:rPr>
              <a:t>Skill-building via case studies, peer mentoring, and collaborative projects</a:t>
            </a:r>
            <a:br>
              <a:rPr lang="en-US" sz="2400">
                <a:solidFill>
                  <a:srgbClr val="3F3F3F"/>
                </a:solidFill>
              </a:rPr>
            </a:br>
            <a:endParaRPr sz="2400">
              <a:solidFill>
                <a:srgbClr val="3F3F3F"/>
              </a:solidFill>
            </a:endParaRPr>
          </a:p>
          <a:p>
            <a:pPr indent="0" lvl="0" marL="0" rtl="0" algn="l">
              <a:lnSpc>
                <a:spcPct val="100000"/>
              </a:lnSpc>
              <a:spcBef>
                <a:spcPts val="1200"/>
              </a:spcBef>
              <a:spcAft>
                <a:spcPts val="0"/>
              </a:spcAft>
              <a:buNone/>
            </a:pPr>
            <a:r>
              <a:rPr lang="en-US" sz="2400">
                <a:solidFill>
                  <a:srgbClr val="3F3F3F"/>
                </a:solidFill>
              </a:rPr>
              <a:t>Exposure to innovative ADR strategies and best practices</a:t>
            </a:r>
            <a:endParaRPr sz="2400">
              <a:solidFill>
                <a:srgbClr val="3F3F3F"/>
              </a:solidFill>
            </a:endParaRPr>
          </a:p>
          <a:p>
            <a:pPr indent="0" lvl="0" marL="0" rtl="0" algn="l">
              <a:spcBef>
                <a:spcPts val="1200"/>
              </a:spcBef>
              <a:spcAft>
                <a:spcPts val="200"/>
              </a:spcAft>
              <a:buNone/>
            </a:pPr>
            <a:r>
              <a:t/>
            </a:r>
            <a:endParaRPr sz="2400"/>
          </a:p>
        </p:txBody>
      </p:sp>
      <p:sp>
        <p:nvSpPr>
          <p:cNvPr id="125" name="Google Shape;125;g3887059cf2f_0_40"/>
          <p:cNvSpPr txBox="1"/>
          <p:nvPr>
            <p:ph idx="2" type="body"/>
          </p:nvPr>
        </p:nvSpPr>
        <p:spPr>
          <a:xfrm>
            <a:off x="7067666" y="1845734"/>
            <a:ext cx="4937700" cy="4023300"/>
          </a:xfrm>
          <a:prstGeom prst="rect">
            <a:avLst/>
          </a:prstGeom>
        </p:spPr>
        <p:txBody>
          <a:bodyPr anchorCtr="0" anchor="t" bIns="45700" lIns="0" spcFirstLastPara="1" rIns="0" wrap="square" tIns="45700">
            <a:normAutofit lnSpcReduction="20000"/>
          </a:bodyPr>
          <a:lstStyle/>
          <a:p>
            <a:pPr indent="0" lvl="0" marL="0" rtl="0" algn="l">
              <a:lnSpc>
                <a:spcPct val="100000"/>
              </a:lnSpc>
              <a:spcBef>
                <a:spcPts val="1200"/>
              </a:spcBef>
              <a:spcAft>
                <a:spcPts val="0"/>
              </a:spcAft>
              <a:buNone/>
            </a:pPr>
            <a:r>
              <a:rPr b="1" lang="en-US" sz="2400">
                <a:solidFill>
                  <a:srgbClr val="3F3F3F"/>
                </a:solidFill>
              </a:rPr>
              <a:t>Sustainability:</a:t>
            </a:r>
            <a:endParaRPr b="1" sz="2400">
              <a:solidFill>
                <a:srgbClr val="3F3F3F"/>
              </a:solidFill>
            </a:endParaRPr>
          </a:p>
          <a:p>
            <a:pPr indent="0" lvl="0" marL="0" rtl="0" algn="l">
              <a:lnSpc>
                <a:spcPct val="100000"/>
              </a:lnSpc>
              <a:spcBef>
                <a:spcPts val="1200"/>
              </a:spcBef>
              <a:spcAft>
                <a:spcPts val="0"/>
              </a:spcAft>
              <a:buClr>
                <a:schemeClr val="dk1"/>
              </a:buClr>
              <a:buSzPts val="1100"/>
              <a:buFont typeface="Arial"/>
              <a:buNone/>
            </a:pPr>
            <a:r>
              <a:rPr lang="en-US" sz="2400">
                <a:solidFill>
                  <a:srgbClr val="3F3F3F"/>
                </a:solidFill>
              </a:rPr>
              <a:t>Cross-regional knowledge sharing ensures long-term impact</a:t>
            </a:r>
            <a:br>
              <a:rPr lang="en-US" sz="2400">
                <a:solidFill>
                  <a:srgbClr val="3F3F3F"/>
                </a:solidFill>
              </a:rPr>
            </a:br>
            <a:endParaRPr sz="2400">
              <a:solidFill>
                <a:srgbClr val="3F3F3F"/>
              </a:solidFill>
            </a:endParaRPr>
          </a:p>
          <a:p>
            <a:pPr indent="0" lvl="0" marL="0" rtl="0" algn="l">
              <a:lnSpc>
                <a:spcPct val="100000"/>
              </a:lnSpc>
              <a:spcBef>
                <a:spcPts val="1200"/>
              </a:spcBef>
              <a:spcAft>
                <a:spcPts val="0"/>
              </a:spcAft>
              <a:buClr>
                <a:schemeClr val="dk1"/>
              </a:buClr>
              <a:buSzPts val="1100"/>
              <a:buFont typeface="Arial"/>
              <a:buNone/>
            </a:pPr>
            <a:r>
              <a:rPr lang="en-US" sz="2400">
                <a:solidFill>
                  <a:srgbClr val="3F3F3F"/>
                </a:solidFill>
              </a:rPr>
              <a:t>Co-created resources, toolkits, and templates for statewide use</a:t>
            </a:r>
            <a:br>
              <a:rPr lang="en-US" sz="2400">
                <a:solidFill>
                  <a:srgbClr val="3F3F3F"/>
                </a:solidFill>
              </a:rPr>
            </a:br>
            <a:endParaRPr sz="2400">
              <a:solidFill>
                <a:srgbClr val="3F3F3F"/>
              </a:solidFill>
            </a:endParaRPr>
          </a:p>
          <a:p>
            <a:pPr indent="0" lvl="0" marL="0" rtl="0" algn="l">
              <a:lnSpc>
                <a:spcPct val="100000"/>
              </a:lnSpc>
              <a:spcBef>
                <a:spcPts val="1200"/>
              </a:spcBef>
              <a:spcAft>
                <a:spcPts val="0"/>
              </a:spcAft>
              <a:buClr>
                <a:schemeClr val="dk1"/>
              </a:buClr>
              <a:buSzPts val="1100"/>
              <a:buFont typeface="Arial"/>
              <a:buNone/>
            </a:pPr>
            <a:r>
              <a:rPr lang="en-US" sz="2400">
                <a:solidFill>
                  <a:srgbClr val="3F3F3F"/>
                </a:solidFill>
              </a:rPr>
              <a:t>Collaboration and partnership with families and educators ensures ADR sustainability</a:t>
            </a:r>
            <a:endParaRPr sz="2400">
              <a:solidFill>
                <a:srgbClr val="3F3F3F"/>
              </a:solidFill>
            </a:endParaRPr>
          </a:p>
          <a:p>
            <a:pPr indent="0" lvl="0" marL="0" rtl="0" algn="l">
              <a:spcBef>
                <a:spcPts val="1200"/>
              </a:spcBef>
              <a:spcAft>
                <a:spcPts val="200"/>
              </a:spcAft>
              <a:buNone/>
            </a:pPr>
            <a:r>
              <a:t/>
            </a:r>
            <a:endParaRPr b="1" sz="2400"/>
          </a:p>
        </p:txBody>
      </p:sp>
      <p:pic>
        <p:nvPicPr>
          <p:cNvPr descr="Pathways to Partnership logo. Three colorful people around a sun and pathway." id="126" name="Google Shape;126;g3887059cf2f_0_40" title="P2Pcolorhorizontal.png"/>
          <p:cNvPicPr preferRelativeResize="0"/>
          <p:nvPr/>
        </p:nvPicPr>
        <p:blipFill>
          <a:blip r:embed="rId3">
            <a:alphaModFix/>
          </a:blip>
          <a:stretch>
            <a:fillRect/>
          </a:stretch>
        </p:blipFill>
        <p:spPr>
          <a:xfrm>
            <a:off x="10194643" y="5613291"/>
            <a:ext cx="1865824" cy="616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20" ma:contentTypeDescription="Create a new document." ma:contentTypeScope="" ma:versionID="805ba7d55169f0f14b383f020274b321">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38c128f37e5add975387cf726827ace0"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element ref="ns2:MediaServiceObjectDetectorVersions" minOccurs="0"/>
                <xsd:element ref="ns2:MediaServiceSearchPropertie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01aec00-7e9a-46c6-9b57-74fbf105366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903174-bb1c-4609-9d70-465268ead536">
      <Terms xmlns="http://schemas.microsoft.com/office/infopath/2007/PartnerControls"/>
    </lcf76f155ced4ddcb4097134ff3c332f>
    <TaxCatchAll xmlns="d0cbbd92-a969-402e-8621-447322a11182" xsi:nil="true"/>
  </documentManagement>
</p:properties>
</file>

<file path=customXml/itemProps1.xml><?xml version="1.0" encoding="utf-8"?>
<ds:datastoreItem xmlns:ds="http://schemas.openxmlformats.org/officeDocument/2006/customXml" ds:itemID="{8FC6E364-0557-4342-A82B-D02C1580DB67}"/>
</file>

<file path=customXml/itemProps2.xml><?xml version="1.0" encoding="utf-8"?>
<ds:datastoreItem xmlns:ds="http://schemas.openxmlformats.org/officeDocument/2006/customXml" ds:itemID="{E71FA8CC-AD04-4CF4-95FE-6D86510F7ADE}"/>
</file>

<file path=customXml/itemProps3.xml><?xml version="1.0" encoding="utf-8"?>
<ds:datastoreItem xmlns:ds="http://schemas.openxmlformats.org/officeDocument/2006/customXml" ds:itemID="{2622B11D-49C0-4413-A840-5D420BE95B96}"/>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Melanie Reese</dc:creator>
  <dcterms:created xsi:type="dcterms:W3CDTF">2025-04-28T16:03:12Z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ies>
</file>