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57" r:id="rId5"/>
    <p:sldId id="272" r:id="rId6"/>
    <p:sldId id="264" r:id="rId7"/>
    <p:sldId id="286" r:id="rId8"/>
    <p:sldId id="282" r:id="rId9"/>
    <p:sldId id="288" r:id="rId10"/>
    <p:sldId id="273" r:id="rId11"/>
    <p:sldId id="274" r:id="rId12"/>
    <p:sldId id="278" r:id="rId13"/>
    <p:sldId id="291" r:id="rId14"/>
    <p:sldId id="277" r:id="rId15"/>
    <p:sldId id="275" r:id="rId16"/>
    <p:sldId id="276" r:id="rId17"/>
    <p:sldId id="279" r:id="rId18"/>
    <p:sldId id="280" r:id="rId19"/>
    <p:sldId id="289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15334B"/>
    <a:srgbClr val="931E30"/>
    <a:srgbClr val="FFFFFF"/>
    <a:srgbClr val="8A8A8A"/>
    <a:srgbClr val="D9D9D9"/>
    <a:srgbClr val="214D71"/>
    <a:srgbClr val="25567F"/>
    <a:srgbClr val="939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0161DF-9BD1-CFC5-3794-350A3D59A3CB}" v="3" dt="2025-09-11T22:18:08.380"/>
    <p1510:client id="{9A60EB70-6345-0584-9375-62B9EB5BD2E8}" v="60" dt="2025-09-12T13:47:26.123"/>
    <p1510:client id="{C0BA0365-B1B4-8C59-8F92-2EF81C340D4E}" v="664" dt="2025-09-11T20:48:06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11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80D91-9478-0C76-BFB8-3D23D5A6B2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5881B9-F116-E134-5F82-49A30F2C27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34A7D-7B7F-488B-AA78-B5FAFBF5943D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DB68A-42A8-EBBE-E057-230F22A76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BA59ED-6A43-5A9D-4A70-C3BB6A6517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0F9C3-2622-45B3-9A75-C0465CA3D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15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CA19A-5E76-4AE2-A453-BFA8D2DACBCC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4D15D-94BA-4ED1-A06E-3F83917AB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649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0" y="6307300"/>
            <a:ext cx="12188825" cy="64008"/>
          </a:xfrm>
          <a:prstGeom prst="rect">
            <a:avLst/>
          </a:prstGeom>
          <a:solidFill>
            <a:srgbClr val="153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14423" y="4511621"/>
            <a:ext cx="9768174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4B4B4B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Add speaker name(s) and affiliation(s)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214422" y="4315691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54BF3D3-0FF8-C224-6543-BD3C52758028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9F1D90-4276-A7A7-52A0-5731B3CA8CCC}"/>
              </a:ext>
            </a:extLst>
          </p:cNvPr>
          <p:cNvSpPr/>
          <p:nvPr userDrawn="1"/>
        </p:nvSpPr>
        <p:spPr>
          <a:xfrm>
            <a:off x="54933" y="50244"/>
            <a:ext cx="1859826" cy="6229541"/>
          </a:xfrm>
          <a:prstGeom prst="rect">
            <a:avLst/>
          </a:prstGeom>
          <a:solidFill>
            <a:srgbClr val="FFFFFF"/>
          </a:solidFill>
          <a:ln>
            <a:solidFill>
              <a:srgbClr val="1533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logo with a circular design&#10;&#10;AI-generated content may be incorrect.">
            <a:extLst>
              <a:ext uri="{FF2B5EF4-FFF2-40B4-BE49-F238E27FC236}">
                <a16:creationId xmlns:a16="http://schemas.microsoft.com/office/drawing/2014/main" id="{3178EC84-BA8B-B081-6C97-65F248086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110449" y="4511621"/>
            <a:ext cx="1748794" cy="10277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D82BD50-FDDE-7A48-1828-19D6690133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7887">
            <a:off x="48223" y="565581"/>
            <a:ext cx="1928659" cy="118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AF5F4AE-3232-7224-B095-2ABF4CFD3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4422" y="461052"/>
            <a:ext cx="9768174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830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615" y="243151"/>
            <a:ext cx="9733865" cy="994334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0089" y="1693906"/>
            <a:ext cx="9733864" cy="43425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FBA77C6-F0B3-95C7-DB7B-414F35DB7C98}"/>
              </a:ext>
            </a:extLst>
          </p:cNvPr>
          <p:cNvSpPr txBox="1">
            <a:spLocks/>
          </p:cNvSpPr>
          <p:nvPr userDrawn="1"/>
        </p:nvSpPr>
        <p:spPr>
          <a:xfrm>
            <a:off x="11762885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b="0" smtClean="0"/>
              <a:pPr algn="ctr"/>
              <a:t>‹#›</a:t>
            </a:fld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181109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8684" y="461052"/>
            <a:ext cx="9983912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98684" y="4609264"/>
            <a:ext cx="9983912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b="1" cap="all" spc="200" baseline="0">
                <a:solidFill>
                  <a:srgbClr val="4B4B4B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speaker name(s) and affiliation(s)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052880" y="4307172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8A6712EC-F49E-3D1F-75D9-4C7D4C747054}"/>
              </a:ext>
            </a:extLst>
          </p:cNvPr>
          <p:cNvSpPr/>
          <p:nvPr userDrawn="1"/>
        </p:nvSpPr>
        <p:spPr>
          <a:xfrm>
            <a:off x="-10456" y="6438512"/>
            <a:ext cx="12212911" cy="4572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1A36E0-4B88-CFA2-C8DA-4AF202F4677D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153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4C8CC1-5E76-2A8A-AF98-D5ECEA7F62A9}"/>
              </a:ext>
            </a:extLst>
          </p:cNvPr>
          <p:cNvSpPr/>
          <p:nvPr userDrawn="1"/>
        </p:nvSpPr>
        <p:spPr>
          <a:xfrm>
            <a:off x="54933" y="50244"/>
            <a:ext cx="1859826" cy="6229541"/>
          </a:xfrm>
          <a:prstGeom prst="rect">
            <a:avLst/>
          </a:prstGeom>
          <a:solidFill>
            <a:srgbClr val="FFFFFF"/>
          </a:solidFill>
          <a:ln>
            <a:solidFill>
              <a:srgbClr val="1533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02FF757-87C6-5CCC-95DD-171B65B0DB80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188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1" name="Picture 20" descr="A logo with a circular design&#10;&#10;AI-generated content may be incorrect.">
            <a:extLst>
              <a:ext uri="{FF2B5EF4-FFF2-40B4-BE49-F238E27FC236}">
                <a16:creationId xmlns:a16="http://schemas.microsoft.com/office/drawing/2014/main" id="{1F29165C-8816-C88A-E094-52C0CA291B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116166" y="4452965"/>
            <a:ext cx="1711281" cy="10057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C8B0A71-1DA1-D888-EA21-FCBADCDAF9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7887">
            <a:off x="17699" y="434760"/>
            <a:ext cx="1928659" cy="118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462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33600" y="106533"/>
            <a:ext cx="9871826" cy="118073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599" y="1845734"/>
            <a:ext cx="4815839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7666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2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133600" y="277367"/>
            <a:ext cx="9700334" cy="101877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477910"/>
            <a:ext cx="4671134" cy="1018773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3200" b="1" cap="all" baseline="0">
                <a:solidFill>
                  <a:srgbClr val="4B4B4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593111"/>
            <a:ext cx="4671134" cy="3674523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62800" y="1477910"/>
            <a:ext cx="4671134" cy="1018773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3200" b="1" cap="all" baseline="0">
                <a:solidFill>
                  <a:srgbClr val="4B4B4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2800" y="2587723"/>
            <a:ext cx="4671134" cy="3674523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165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615" y="243150"/>
            <a:ext cx="9733865" cy="97309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30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615" y="243150"/>
            <a:ext cx="9733865" cy="9553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203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6441867"/>
            <a:ext cx="12192001" cy="4572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153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1615" y="243151"/>
            <a:ext cx="9733865" cy="1077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616" y="1545999"/>
            <a:ext cx="9733864" cy="45181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2181615" y="1362567"/>
            <a:ext cx="95590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82641AC-F204-2500-24A5-D606604A2BE1}"/>
              </a:ext>
            </a:extLst>
          </p:cNvPr>
          <p:cNvSpPr/>
          <p:nvPr userDrawn="1"/>
        </p:nvSpPr>
        <p:spPr>
          <a:xfrm>
            <a:off x="54933" y="50244"/>
            <a:ext cx="1859826" cy="6229541"/>
          </a:xfrm>
          <a:prstGeom prst="rect">
            <a:avLst/>
          </a:prstGeom>
          <a:solidFill>
            <a:srgbClr val="FFFFFF"/>
          </a:solidFill>
          <a:ln>
            <a:solidFill>
              <a:srgbClr val="1533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1A4B92E-ED63-743B-530E-800F3D6E9AE8}"/>
              </a:ext>
            </a:extLst>
          </p:cNvPr>
          <p:cNvSpPr txBox="1">
            <a:spLocks/>
          </p:cNvSpPr>
          <p:nvPr userDrawn="1"/>
        </p:nvSpPr>
        <p:spPr>
          <a:xfrm>
            <a:off x="11773193" y="6492875"/>
            <a:ext cx="47625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5A88592-7BAA-4A46-BB52-D6D1CE2AF784}" type="slidenum">
              <a:rPr lang="en-US" sz="1600" smtClean="0">
                <a:solidFill>
                  <a:schemeClr val="bg1"/>
                </a:solidFill>
              </a:rPr>
              <a:pPr algn="ctr"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3" name="Picture 12" descr="CADRE Symposium Logo. Mapping the Future; Rediscovering our Purpose Together. Portland Oregon. October 21-23, 2025.">
            <a:extLst>
              <a:ext uri="{FF2B5EF4-FFF2-40B4-BE49-F238E27FC236}">
                <a16:creationId xmlns:a16="http://schemas.microsoft.com/office/drawing/2014/main" id="{EF23F657-141D-EF63-2BD0-B689C85633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5800">
            <a:off x="28498" y="452965"/>
            <a:ext cx="1949639" cy="119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CADRE Logo">
            <a:extLst>
              <a:ext uri="{FF2B5EF4-FFF2-40B4-BE49-F238E27FC236}">
                <a16:creationId xmlns:a16="http://schemas.microsoft.com/office/drawing/2014/main" id="{D3F6A22C-6897-45D6-09D9-AB6FA02D9DC1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9" t="17982" r="28634" b="17285"/>
          <a:stretch/>
        </p:blipFill>
        <p:spPr>
          <a:xfrm>
            <a:off x="82641" y="4379513"/>
            <a:ext cx="1748794" cy="10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78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4C447D-0408-F745-9DA7-A49F10FAA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4422" y="100631"/>
            <a:ext cx="9875520" cy="3566160"/>
          </a:xfrm>
        </p:spPr>
        <p:txBody>
          <a:bodyPr/>
          <a:lstStyle/>
          <a:p>
            <a:r>
              <a:rPr lang="en-US" u="sng" dirty="0"/>
              <a:t>Mastering High-Stakes Facilitation in Difficult Dynamics: </a:t>
            </a:r>
            <a:br>
              <a:rPr lang="en-US" u="sng" dirty="0"/>
            </a:br>
            <a:br>
              <a:rPr lang="en-US" u="sng" dirty="0"/>
            </a:br>
            <a:r>
              <a:rPr lang="en-US" sz="4400" dirty="0"/>
              <a:t>Achieving Team Goals 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5304C4F-4023-EB75-C757-1A26396F6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4422" y="4325111"/>
            <a:ext cx="9791649" cy="1490473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/>
              <a:t>Presentation developed 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Myrto Flessas, BSEA Coordinator of Mediation and Facilitation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Rebecca Comiskey, BSEA Facilitator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Archie Archibald, BSEA Mediator and Facilitator</a:t>
            </a:r>
          </a:p>
        </p:txBody>
      </p:sp>
    </p:spTree>
    <p:extLst>
      <p:ext uri="{BB962C8B-B14F-4D97-AF65-F5344CB8AC3E}">
        <p14:creationId xmlns:p14="http://schemas.microsoft.com/office/powerpoint/2010/main" val="1518347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89479-964C-5B62-87DA-A32DB9FB4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>
                <a:latin typeface="Calibri"/>
                <a:ea typeface="Calibri"/>
                <a:cs typeface="Calibri"/>
              </a:rPr>
              <a:t>5 Minute Break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10848-3A22-AAC9-52A8-B1D2C54A8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Say hello to a new friend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Take some good breaths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Stand and stretch</a:t>
            </a:r>
          </a:p>
        </p:txBody>
      </p:sp>
    </p:spTree>
    <p:extLst>
      <p:ext uri="{BB962C8B-B14F-4D97-AF65-F5344CB8AC3E}">
        <p14:creationId xmlns:p14="http://schemas.microsoft.com/office/powerpoint/2010/main" val="410713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64FE1-4E3B-0F2B-F569-51767AFB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Support, Don't Join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A790D-71EB-9A12-2D2F-6AC6498FA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77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 “WAIT” (Why Am I Talking?) to decide when to intervene 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Acknowledge emotion without feeding conflict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Watch for nonverbal cues (In-person v Virtual) </a:t>
            </a:r>
            <a:endParaRPr lang="en-US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Help save face when conflict arises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Redirect to the student’s needs and team agenda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2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3217E-6BB1-938F-6E7F-FA7985479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Support, Don't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68531-671A-8109-559D-B3C267804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Body language and tone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Clear, calm language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Be “Columbo”: disarming, curious, non-threatening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Mark disagreement and move forward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Validate emotions while returning to goals 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10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413C-3A7F-EB52-9CC0-1FB21549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 on Track: </a:t>
            </a:r>
            <a:r>
              <a:rPr lang="en-US" sz="3200" dirty="0"/>
              <a:t>Help Team Complete their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4E645-D761-29AD-C7CF-D2D73161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Stick to the agenda while allowing room for additions 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Remind group of meeting’s purpose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 gentle redirection if needed (big and small)</a:t>
            </a:r>
            <a:endParaRPr lang="en-US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Be serious but allow space for recovery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727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8A8EF-0DFE-C97A-CD57-47DE11BE3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992" y="243151"/>
            <a:ext cx="9733865" cy="1166862"/>
          </a:xfrm>
        </p:spPr>
        <p:txBody>
          <a:bodyPr>
            <a:normAutofit/>
          </a:bodyPr>
          <a:lstStyle/>
          <a:p>
            <a:r>
              <a:rPr lang="en-US" sz="4000" dirty="0"/>
              <a:t>Stay on Track: </a:t>
            </a:r>
            <a:br>
              <a:rPr lang="en-US" sz="4000" dirty="0"/>
            </a:br>
            <a:r>
              <a:rPr lang="en-US" sz="3200" dirty="0"/>
              <a:t>Reflect Accomplishments and Outline 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C90CA-7FB0-327D-8359-2E4EF1A4C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Summarize key agreements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Confirm next steps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Highlight successful collaboration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Frame disagreements with respect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End with clarity and positivity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50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9709-C4F8-9C63-6D7D-B18CFB523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Adapting to Virtual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C8620-CE40-3B0E-CEAA-EB433E06B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 visuals and tools to engage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Set ground rules (mute, chat, video on/off) </a:t>
            </a:r>
            <a:endParaRPr lang="en-US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Read tone and emotion through voice and chat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Keep energy up and check in often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90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54A56-6574-2139-166E-9218CAEC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Effective Facilitation in High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9538A-66FF-3406-2A4C-584FBC922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Keep Long Term Goals in Mind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Be Clear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Start from the Beginning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Model Communication and Curiosity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Support, Don't Join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Stay on Track</a:t>
            </a:r>
          </a:p>
        </p:txBody>
      </p:sp>
    </p:spTree>
    <p:extLst>
      <p:ext uri="{BB962C8B-B14F-4D97-AF65-F5344CB8AC3E}">
        <p14:creationId xmlns:p14="http://schemas.microsoft.com/office/powerpoint/2010/main" val="2728409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184BE-DB3E-B779-EFC1-0C8CA5561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BE70F-4F10-F9FE-24D1-3902B7200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What have you taken away from today?</a:t>
            </a:r>
            <a:endParaRPr lang="en-US"/>
          </a:p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What might you bring to your own practice going forward?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Other questions? Thoughts? Ideas?</a:t>
            </a: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47531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C241-9A45-A0AF-EA74-A83915F43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B9FD6-7858-A552-7100-3F97FBE13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/>
              <a:t>Myrto Flessas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BSEA Coordinator of Mediation &amp; Facilitation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857-260-4541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Myrto.Flessas@mass.gov</a:t>
            </a:r>
          </a:p>
          <a:p>
            <a:r>
              <a:rPr lang="en-US" b="1" u="sng" dirty="0"/>
              <a:t>Becca Comiskey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BSEA </a:t>
            </a:r>
            <a:r>
              <a:rPr lang="en-US" sz="2800"/>
              <a:t>Facilitator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857-268-3065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Rebecca.Comiskey@mass.gov</a:t>
            </a:r>
          </a:p>
        </p:txBody>
      </p:sp>
    </p:spTree>
    <p:extLst>
      <p:ext uri="{BB962C8B-B14F-4D97-AF65-F5344CB8AC3E}">
        <p14:creationId xmlns:p14="http://schemas.microsoft.com/office/powerpoint/2010/main" val="76370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F0AB-0748-CA12-F34F-F3F68BA8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Here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8841B-3BB0-8B2B-073D-8872CCE94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MA Bureau of Special Education Appeals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Myrto Flessas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Becca Comiskey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6000" dirty="0"/>
              <a:t>Who are you?</a:t>
            </a:r>
            <a:endParaRPr lang="en-US" sz="60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6634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A2E32-7D00-75FF-F789-9A4E12D2F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843A3-24EB-AE97-02F0-8452E3CC3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Session's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FE6FE-343F-8CD7-5330-402D5EED3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5712" y="1449491"/>
            <a:ext cx="9733864" cy="5118924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 fontAlgn="base">
              <a:lnSpc>
                <a:spcPct val="150000"/>
              </a:lnSpc>
              <a:buFont typeface="Arial" panose="020F0502020204030204" pitchFamily="34" charset="0"/>
              <a:buChar char="•"/>
            </a:pPr>
            <a:r>
              <a:rPr lang="en-US" sz="3200" dirty="0"/>
              <a:t>Identify Conflict and Conflictual Dynamics </a:t>
            </a:r>
            <a:endParaRPr lang="en-US" sz="3200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   Foster Effective Communication Under Pressure </a:t>
            </a:r>
            <a:endParaRPr lang="en-US" sz="3200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   Guide Teams To Complete Agendas Efficiently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   Set Stage For Future Communication </a:t>
            </a:r>
            <a:endParaRPr lang="en-US" sz="3200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   Apply Skills In Both Virtual And In-person Settings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17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3639A-3CD9-22E8-F1F3-9BF4ED205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Why Use Team Meeting Facilitation?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DB0A7-5240-8890-9090-BE435E93E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algn="ctr"/>
            <a:r>
              <a:rPr lang="en-US" u="sng" dirty="0">
                <a:ea typeface="Calibri"/>
                <a:cs typeface="Calibri"/>
              </a:rPr>
              <a:t>Call and Response</a:t>
            </a:r>
            <a:endParaRPr lang="en-US" dirty="0">
              <a:ea typeface="Calibri"/>
              <a:cs typeface="Calibri"/>
            </a:endParaRP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Why might a family/district request a facilitator?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What are the stakes for the family? For the district?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How do we know conflict is at the table with us?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What does it look like?</a:t>
            </a:r>
          </a:p>
          <a:p>
            <a:pPr>
              <a:buFont typeface="Arial" panose="020F0502020204030204" pitchFamily="34" charset="0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 panose="020F0502020204030204" pitchFamily="34" charset="0"/>
              <a:buChar char="•"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1092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240C-4F8A-BF7D-315B-2685423DF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Facilitation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56BF1-7F38-A535-DAFC-405273B3E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77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Foster trust in the team process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 of facilitation going forward (success either way)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Mediation as a result of facilitation</a:t>
            </a:r>
            <a:endParaRPr lang="en-US" dirty="0"/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Help participants feel safe and heard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Build foundation for future collaboration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Keep team focused on the student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4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697E4-9ACC-0B17-AD75-CC07507BD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Be Clear: </a:t>
            </a:r>
            <a:r>
              <a:rPr lang="en-US" sz="3200" dirty="0">
                <a:ea typeface="Calibri Light"/>
                <a:cs typeface="Calibri Light"/>
              </a:rPr>
              <a:t>Who Runs the Meeting?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2D32D-0D75-B32E-247D-3C445599E6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Facilitator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2DE01A-0210-FA5C-7F8F-BFED2C7F15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pPr>
              <a:lnSpc>
                <a:spcPct val="100000"/>
              </a:lnSpc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Neutral, process-focused </a:t>
            </a:r>
            <a:endParaRPr lang="en-US" sz="24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Not directive or a content expert </a:t>
            </a:r>
            <a:endParaRPr lang="en-US" sz="24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Sets tone and boundaries </a:t>
            </a:r>
            <a:endParaRPr lang="en-US" sz="24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Helps parties communicate and accomplish goals </a:t>
            </a:r>
            <a:endParaRPr lang="en-US" sz="24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Supports procedural fairness and emotional safety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BB0C4D-74A8-286F-6353-1B1C26C771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Team chair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C3E62-039A-5B99-2037-CF6AB32EC80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Check with Family</a:t>
            </a:r>
            <a:endParaRPr lang="en-US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Schedule Meeting</a:t>
            </a:r>
            <a:endParaRPr lang="en-US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Provide Information about Attendees</a:t>
            </a:r>
            <a:endParaRPr lang="en-US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Who attends</a:t>
            </a:r>
            <a:endParaRPr lang="en-US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Develop Agenda</a:t>
            </a:r>
            <a:endParaRPr lang="en-US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,Sans-Serif" panose="020F0502020204030204" pitchFamily="34" charset="0"/>
              <a:buChar char="•"/>
            </a:pPr>
            <a:r>
              <a:rPr lang="en-US" sz="2400" dirty="0">
                <a:ea typeface="Calibri"/>
                <a:cs typeface="Calibri"/>
              </a:rPr>
              <a:t>Follow up IEP/504 paperwork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0371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3C58-3A17-4C58-A68F-F9C51CBEC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Start from the Beginning: </a:t>
            </a:r>
            <a:r>
              <a:rPr lang="en-US" sz="3200" dirty="0"/>
              <a:t>Setting the Stage for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B65AD-549D-15F9-011A-837F4A1C1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77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Set expectations prior to meeting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Clarify role and expectations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Be approachable but structured </a:t>
            </a:r>
            <a:endParaRPr lang="en-US"/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Set norms: interrupting, questioning, clarity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Read the room—adjust to dynamics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ea typeface="Calibri" panose="020F0502020204030204"/>
                <a:cs typeface="Calibri" panose="020F0502020204030204"/>
              </a:rPr>
              <a:t>Emotionally Co-regulate</a:t>
            </a:r>
            <a:endParaRPr lang="en-US" dirty="0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597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6720-A9C7-09D7-2218-3D8C166DA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Start from the Beginning: </a:t>
            </a:r>
            <a:r>
              <a:rPr lang="en-US" sz="3200" dirty="0"/>
              <a:t>Managing Power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34E30-BB7B-33E4-D860-75B962D4B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 introductions to level the field (Parents First)</a:t>
            </a:r>
            <a:endParaRPr lang="en-US" dirty="0">
              <a:ea typeface="Calibri"/>
              <a:cs typeface="Calibri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Create space for all voices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Normalize conflict and disagreement 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Pay attention to body language and tone of voice</a:t>
            </a:r>
            <a:endParaRPr lang="en-US" dirty="0"/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Redirect attention to shared purpose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253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0FCD6-D856-9DA9-E9CF-4BEB8AF32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Communication and Curiosity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873A7-D622-AC60-6FAB-E6F78CCCB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Test for understanding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Ask parties to clarify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Normalize asking questions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Empower participants to take responsibility 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Encourage and model clear, simple language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4956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903174-bb1c-4609-9d70-465268ead536">
      <Terms xmlns="http://schemas.microsoft.com/office/infopath/2007/PartnerControls"/>
    </lcf76f155ced4ddcb4097134ff3c332f>
    <TaxCatchAll xmlns="d0cbbd92-a969-402e-8621-447322a1118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45D93EE09FE48B755B103E8699EE0" ma:contentTypeVersion="20" ma:contentTypeDescription="Create a new document." ma:contentTypeScope="" ma:versionID="805ba7d55169f0f14b383f020274b321">
  <xsd:schema xmlns:xsd="http://www.w3.org/2001/XMLSchema" xmlns:xs="http://www.w3.org/2001/XMLSchema" xmlns:p="http://schemas.microsoft.com/office/2006/metadata/properties" xmlns:ns2="db903174-bb1c-4609-9d70-465268ead536" xmlns:ns3="d0cbbd92-a969-402e-8621-447322a11182" targetNamespace="http://schemas.microsoft.com/office/2006/metadata/properties" ma:root="true" ma:fieldsID="38c128f37e5add975387cf726827ace0" ns2:_="" ns3:_="">
    <xsd:import namespace="db903174-bb1c-4609-9d70-465268ead536"/>
    <xsd:import namespace="d0cbbd92-a969-402e-8621-447322a11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03174-bb1c-4609-9d70-465268ead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01aec00-7e9a-46c6-9b57-74fbf10536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bbd92-a969-402e-8621-447322a11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48b6dc5-7623-4a1d-a01d-748b8cf9f295}" ma:internalName="TaxCatchAll" ma:showField="CatchAllData" ma:web="d0cbbd92-a969-402e-8621-447322a111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7828F2-06CE-47FF-B886-A5BDE334E17A}">
  <ds:schemaRefs>
    <ds:schemaRef ds:uri="http://schemas.microsoft.com/office/2006/metadata/properties"/>
    <ds:schemaRef ds:uri="http://schemas.microsoft.com/office/infopath/2007/PartnerControls"/>
    <ds:schemaRef ds:uri="d0cbbd92-a969-402e-8621-447322a11182"/>
  </ds:schemaRefs>
</ds:datastoreItem>
</file>

<file path=customXml/itemProps2.xml><?xml version="1.0" encoding="utf-8"?>
<ds:datastoreItem xmlns:ds="http://schemas.openxmlformats.org/officeDocument/2006/customXml" ds:itemID="{DEA404A8-DFE8-423B-9BE7-249F6A4D69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932A9-B1EE-4FFA-B59C-3C537B3D2334}"/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537</TotalTime>
  <Words>528</Words>
  <Application>Microsoft Office PowerPoint</Application>
  <PresentationFormat>Widescreen</PresentationFormat>
  <Paragraphs>100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Retrospect</vt:lpstr>
      <vt:lpstr>Mastering High-Stakes Facilitation in Difficult Dynamics:   Achieving Team Goals </vt:lpstr>
      <vt:lpstr>Who is Here Today?</vt:lpstr>
      <vt:lpstr>Today's Session's Goals</vt:lpstr>
      <vt:lpstr>Why Use Team Meeting Facilitation?</vt:lpstr>
      <vt:lpstr>Long Term Facilitation Goals</vt:lpstr>
      <vt:lpstr>Be Clear: Who Runs the Meeting?</vt:lpstr>
      <vt:lpstr>Start from the Beginning: Setting the Stage for Success</vt:lpstr>
      <vt:lpstr>Start from the Beginning: Managing Power Dynamics</vt:lpstr>
      <vt:lpstr>Model Communication and Curiosity</vt:lpstr>
      <vt:lpstr>5 Minute Break</vt:lpstr>
      <vt:lpstr>Support, Don't Join</vt:lpstr>
      <vt:lpstr>Support, Don't Join</vt:lpstr>
      <vt:lpstr>Stay on Track: Help Team Complete their Business</vt:lpstr>
      <vt:lpstr>Stay on Track:  Reflect Accomplishments and Outline Next Steps</vt:lpstr>
      <vt:lpstr>Adapting to Virtual Environments</vt:lpstr>
      <vt:lpstr>Effective Facilitation in High Conflict</vt:lpstr>
      <vt:lpstr>Final Thoughts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Melanie Reese</dc:creator>
  <cp:lastModifiedBy>Flessas, Myrto (ALA)</cp:lastModifiedBy>
  <cp:revision>284</cp:revision>
  <dcterms:created xsi:type="dcterms:W3CDTF">2025-04-28T16:03:12Z</dcterms:created>
  <dcterms:modified xsi:type="dcterms:W3CDTF">2025-09-12T13:55:34Z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0x01010090E45D93EE09FE48B755B103E8699EE0</vt:lpwstr>
  </property>
</Properties>
</file>