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7" r:id="rId5"/>
    <p:sldId id="268" r:id="rId6"/>
    <p:sldId id="269" r:id="rId7"/>
    <p:sldId id="264" r:id="rId8"/>
    <p:sldId id="274" r:id="rId9"/>
    <p:sldId id="263" r:id="rId10"/>
    <p:sldId id="270" r:id="rId11"/>
    <p:sldId id="271" r:id="rId12"/>
    <p:sldId id="272" r:id="rId13"/>
    <p:sldId id="278" r:id="rId14"/>
    <p:sldId id="273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4A13"/>
    <a:srgbClr val="C9560F"/>
    <a:srgbClr val="FFFFFF"/>
    <a:srgbClr val="15334B"/>
    <a:srgbClr val="4B4B4B"/>
    <a:srgbClr val="8A8A8A"/>
    <a:srgbClr val="931E30"/>
    <a:srgbClr val="D9D9D9"/>
    <a:srgbClr val="214D71"/>
    <a:srgbClr val="2556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7797" autoAdjust="0"/>
  </p:normalViewPr>
  <p:slideViewPr>
    <p:cSldViewPr snapToGrid="0">
      <p:cViewPr varScale="1">
        <p:scale>
          <a:sx n="75" d="100"/>
          <a:sy n="75" d="100"/>
        </p:scale>
        <p:origin x="19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80D91-9478-0C76-BFB8-3D23D5A6B2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5881B9-F116-E134-5F82-49A30F2C27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34A7D-7B7F-488B-AA78-B5FAFBF5943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DB68A-42A8-EBBE-E057-230F22A76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BA59ED-6A43-5A9D-4A70-C3BB6A6517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0F9C3-2622-45B3-9A75-C0465CA3D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15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CA19A-5E76-4AE2-A453-BFA8D2DACBC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4D15D-94BA-4ED1-A06E-3F83917AB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649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4D15D-94BA-4ED1-A06E-3F83917AB7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41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72C4-E01C-194E-0925-828D6863F2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96358" y="1290398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14416-E843-2B9D-92FE-D7B526339B6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276" y="4081614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Name(s) and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236757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27434-DB97-338A-8B1C-422B34A87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0AFA22-E2F7-4447-E616-86BD337D1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652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86EA4E-22B7-83A4-C9CD-7FB28E5335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7182D-4535-8E8C-C72D-28EEC896E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92750" y="365125"/>
            <a:ext cx="647974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872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BDAC7-7355-F618-4DB5-3D6E9ED06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2173" y="232647"/>
            <a:ext cx="9423367" cy="1325563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F76B1-16D0-D07C-5434-95C11BD1A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174" y="1850436"/>
            <a:ext cx="9423367" cy="4295840"/>
          </a:xfrm>
        </p:spPr>
        <p:txBody>
          <a:bodyPr/>
          <a:lstStyle>
            <a:lvl1pPr>
              <a:defRPr sz="3600" b="1"/>
            </a:lvl1pPr>
            <a:lvl2pPr>
              <a:defRPr sz="32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190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FEDB0-B6C4-BA95-C99E-A09255C82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457" y="830690"/>
            <a:ext cx="9605913" cy="28527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23F8E-A140-C9C6-A4AA-D7BDE7A5F83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30457" y="4118123"/>
            <a:ext cx="9605913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Name(s) and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109831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91C29-D941-ED2A-1B4F-61694BFF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9272" y="182332"/>
            <a:ext cx="9550537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DC92C-79F3-112E-3B08-10915DB2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9272" y="1869682"/>
            <a:ext cx="460603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1FDF4-665D-A937-F5DA-30CEEF290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73778" y="1869682"/>
            <a:ext cx="4606031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60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DFB7D-A164-FC0E-993D-2F30F00DB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686" y="394394"/>
            <a:ext cx="943690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59E76-67A4-C053-3F1B-5DD51DE7A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93686" y="1965911"/>
            <a:ext cx="4502101" cy="823912"/>
          </a:xfrm>
        </p:spPr>
        <p:txBody>
          <a:bodyPr anchor="ctr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30C8F-D55C-F169-8143-494BE0940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93687" y="2789823"/>
            <a:ext cx="4502101" cy="3684588"/>
          </a:xfrm>
        </p:spPr>
        <p:txBody>
          <a:bodyPr/>
          <a:lstStyle>
            <a:lvl1pPr>
              <a:defRPr sz="3200" b="0"/>
            </a:lvl1pPr>
            <a:lvl2pPr>
              <a:defRPr sz="2800"/>
            </a:lvl2pPr>
            <a:lvl3pPr>
              <a:defRPr sz="2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F15A94-46A0-2EA2-ED8A-608E6C1AB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28493" y="1940850"/>
            <a:ext cx="4502101" cy="823912"/>
          </a:xfrm>
        </p:spPr>
        <p:txBody>
          <a:bodyPr anchor="ctr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512458-DD83-FAC5-82E6-E38EFEFF7A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28493" y="2789823"/>
            <a:ext cx="4502102" cy="3684588"/>
          </a:xfrm>
        </p:spPr>
        <p:txBody>
          <a:bodyPr/>
          <a:lstStyle>
            <a:lvl1pPr>
              <a:defRPr sz="3200" b="0"/>
            </a:lvl1pPr>
            <a:lvl2pPr>
              <a:defRPr sz="2800"/>
            </a:lvl2pPr>
            <a:lvl3pPr>
              <a:defRPr sz="2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618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29283-A887-EE27-F2EC-918C88FDC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9272" y="182332"/>
            <a:ext cx="958037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4619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964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D5C87-7FB0-8164-2E22-A2BFE6FF3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6303" y="769938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01B1F-2DB9-7EA3-5630-ECC3FA9EC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750" y="769938"/>
            <a:ext cx="4756625" cy="53999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AF8A53-A0BB-99B1-7248-957C16663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86302" y="2473833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60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D807A-2234-9935-94FD-28C493E5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225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A3648A-A9C3-7ADC-34DD-81AFD3F59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04986" y="987425"/>
            <a:ext cx="475040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70EEF8-F7D8-01A8-171C-C365304A9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02258" y="2208321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7485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3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5F5496-0E4E-DA8E-D6D3-9C368FE63735}"/>
              </a:ext>
            </a:extLst>
          </p:cNvPr>
          <p:cNvSpPr/>
          <p:nvPr userDrawn="1"/>
        </p:nvSpPr>
        <p:spPr>
          <a:xfrm>
            <a:off x="11830639" y="0"/>
            <a:ext cx="366944" cy="6858000"/>
          </a:xfrm>
          <a:prstGeom prst="rect">
            <a:avLst/>
          </a:prstGeom>
          <a:solidFill>
            <a:srgbClr val="C54A1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AC1312-7862-D5C5-A331-80F19CD7FC3F}"/>
              </a:ext>
            </a:extLst>
          </p:cNvPr>
          <p:cNvSpPr/>
          <p:nvPr userDrawn="1"/>
        </p:nvSpPr>
        <p:spPr>
          <a:xfrm>
            <a:off x="0" y="0"/>
            <a:ext cx="1992384" cy="6858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76AE6-808B-F490-4718-376FFD2D4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9272" y="182332"/>
            <a:ext cx="96439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2F4E3-F7C5-5A5E-205B-BF6086DCC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9830" y="1755002"/>
            <a:ext cx="9695271" cy="492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12E8745-24F8-9E5E-2371-8A8E1BB892CD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8" name="Picture 7" descr="Cawdray Symposium Logo. Mapping the Future; Rediscovering our Purpose Together. Portland Oregon. October 21-23, 2025.">
            <a:extLst>
              <a:ext uri="{FF2B5EF4-FFF2-40B4-BE49-F238E27FC236}">
                <a16:creationId xmlns:a16="http://schemas.microsoft.com/office/drawing/2014/main" id="{4620BC93-CF2C-DB9D-F416-CA51BCFE41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165" y="1507895"/>
            <a:ext cx="2078712" cy="130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 descr="CADRE Logo.">
            <a:extLst>
              <a:ext uri="{FF2B5EF4-FFF2-40B4-BE49-F238E27FC236}">
                <a16:creationId xmlns:a16="http://schemas.microsoft.com/office/drawing/2014/main" id="{62A01A2E-E348-43BF-25DE-D6E05DBEB85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92958" y="3153668"/>
            <a:ext cx="1806465" cy="106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9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Ramsey@doe.virginia.gov" TargetMode="External"/><Relationship Id="rId2" Type="http://schemas.openxmlformats.org/officeDocument/2006/relationships/hyperlink" Target="mailto:Patricia.Haymes@doe.virgini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E89F0D-5B8F-A105-4BBE-8812814B8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Implementing a State Corrective Action Specialist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7E7D2DE-1879-18B7-0970-C739D08FF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Patricia V. Haymes, J.D., Director Office of Dispute Resolution and Administrative Services, Virginia Department of Education</a:t>
            </a:r>
          </a:p>
          <a:p>
            <a:r>
              <a:rPr lang="en-US" dirty="0"/>
              <a:t>Sandra I. Ramsey, Ed.D., Corrective Action Specialist</a:t>
            </a:r>
          </a:p>
        </p:txBody>
      </p:sp>
    </p:spTree>
    <p:extLst>
      <p:ext uri="{BB962C8B-B14F-4D97-AF65-F5344CB8AC3E}">
        <p14:creationId xmlns:p14="http://schemas.microsoft.com/office/powerpoint/2010/main" val="1904887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EA829-C9CD-2BA3-0BF6-9C0F24DE6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Corrective Action Specialist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57C36-1430-2C4E-212D-E9215459C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Applies similar processes to implementation plans as a result of due process decisions</a:t>
            </a:r>
          </a:p>
          <a:p>
            <a:r>
              <a:rPr lang="en-US" dirty="0"/>
              <a:t>Assists with training of due process hearing officers in writing clear decisions</a:t>
            </a:r>
          </a:p>
        </p:txBody>
      </p:sp>
    </p:spTree>
    <p:extLst>
      <p:ext uri="{BB962C8B-B14F-4D97-AF65-F5344CB8AC3E}">
        <p14:creationId xmlns:p14="http://schemas.microsoft.com/office/powerpoint/2010/main" val="2443314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7AF41-7A8F-BC9C-B02A-576F98F44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Benefits of a Corrective Action Specialist to the SEA?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6E602-2AA6-07B6-1C84-4E5E22AD8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Increased accountability in documenting LEA corrective actions and data collection</a:t>
            </a:r>
          </a:p>
          <a:p>
            <a:r>
              <a:rPr lang="en-US" dirty="0"/>
              <a:t>Increased compliance with assigned corrective action plans</a:t>
            </a:r>
          </a:p>
          <a:p>
            <a:r>
              <a:rPr lang="en-US" dirty="0"/>
              <a:t>Increased collaboration between LEAs and parents </a:t>
            </a:r>
          </a:p>
        </p:txBody>
      </p:sp>
    </p:spTree>
    <p:extLst>
      <p:ext uri="{BB962C8B-B14F-4D97-AF65-F5344CB8AC3E}">
        <p14:creationId xmlns:p14="http://schemas.microsoft.com/office/powerpoint/2010/main" val="3974172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B8801-D57E-A1B4-384E-EAC659A41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0D775-2405-3DBE-74B4-36B4BB17A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Crafting CAP language that is clear in expectations while allowing for some flexibility in working with LEA on implementation</a:t>
            </a:r>
          </a:p>
          <a:p>
            <a:r>
              <a:rPr lang="en-US" dirty="0"/>
              <a:t>Establishing trust in new approach with LEAs in particular</a:t>
            </a:r>
          </a:p>
          <a:p>
            <a:r>
              <a:rPr lang="en-US" dirty="0"/>
              <a:t>Need for the CAP Specialist to familiarize his/herself with processes in individual LEAs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48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7822E-9CBA-3ECD-EBBE-D1E66D14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 Still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69D23-6222-8355-B2B1-29BEFABDD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Legislative studies and public perception still  providing feedback CAPs need to be more prescriptive in terms of corrective actions, particularly compensatory services</a:t>
            </a:r>
          </a:p>
          <a:p>
            <a:r>
              <a:rPr lang="en-US" dirty="0"/>
              <a:t>Trying to balance the need to rely on the IEP Team’s knowledge of the Student with the distrust/conflict that results from any dispute</a:t>
            </a:r>
          </a:p>
        </p:txBody>
      </p:sp>
    </p:spTree>
    <p:extLst>
      <p:ext uri="{BB962C8B-B14F-4D97-AF65-F5344CB8AC3E}">
        <p14:creationId xmlns:p14="http://schemas.microsoft.com/office/powerpoint/2010/main" val="194594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C5FB7-0859-0F4E-9A27-2CF896536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Comments?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446E4-772C-FA4B-9A95-890281B76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Patricia V. Haymes, J.D.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hlinkClick r:id="rId2"/>
              </a:rPr>
              <a:t>Patricia.Haymes@doe.virginia.gov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Sandra I. Ramsey, Ed. D. </a:t>
            </a:r>
            <a:r>
              <a:rPr lang="en-US" dirty="0">
                <a:hlinkClick r:id="rId3"/>
              </a:rPr>
              <a:t>Sandra.Ramsey@doe.virginia.gov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25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8ECB-7BD2-5643-60B6-74BE586E4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Department Currently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72F6-B9D9-A911-B821-39ED7BB8F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Director</a:t>
            </a:r>
          </a:p>
          <a:p>
            <a:r>
              <a:rPr lang="en-US" dirty="0"/>
              <a:t>Three full time Complaint Specialists, including Coordinator</a:t>
            </a:r>
          </a:p>
          <a:p>
            <a:r>
              <a:rPr lang="en-US" dirty="0"/>
              <a:t>Corrective Action Specialist</a:t>
            </a:r>
          </a:p>
          <a:p>
            <a:r>
              <a:rPr lang="en-US" dirty="0"/>
              <a:t>Due Process Coordinator</a:t>
            </a:r>
          </a:p>
          <a:p>
            <a:r>
              <a:rPr lang="en-US" dirty="0"/>
              <a:t>Two Administrative Assistants</a:t>
            </a:r>
          </a:p>
          <a:p>
            <a:r>
              <a:rPr lang="en-US" dirty="0"/>
              <a:t>Three part time contracted Compliance Specialists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96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A159-8654-36C4-8D73-7A9FA04E4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Complaint Caseloads by School Year</a:t>
            </a:r>
            <a:br>
              <a:rPr lang="en-US" dirty="0"/>
            </a:br>
            <a:r>
              <a:rPr lang="en-US" sz="2400" dirty="0"/>
              <a:t>July 1-June 30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21C56-3004-FE62-E68F-602A2BF51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174" y="1850436"/>
            <a:ext cx="9423367" cy="458846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2016-2017: 153</a:t>
            </a:r>
          </a:p>
          <a:p>
            <a:r>
              <a:rPr lang="en-US" dirty="0"/>
              <a:t>2017-2018: 158</a:t>
            </a:r>
          </a:p>
          <a:p>
            <a:r>
              <a:rPr lang="en-US" dirty="0"/>
              <a:t>2018-2019: 119</a:t>
            </a:r>
          </a:p>
          <a:p>
            <a:r>
              <a:rPr lang="en-US" dirty="0"/>
              <a:t>2019-2020: 132</a:t>
            </a:r>
          </a:p>
          <a:p>
            <a:r>
              <a:rPr lang="en-US" dirty="0"/>
              <a:t>2021-2022: 180</a:t>
            </a:r>
          </a:p>
          <a:p>
            <a:r>
              <a:rPr lang="en-US" dirty="0"/>
              <a:t>2022-2023: 213</a:t>
            </a:r>
          </a:p>
          <a:p>
            <a:r>
              <a:rPr lang="en-US" dirty="0"/>
              <a:t>2023-2024: 297</a:t>
            </a:r>
          </a:p>
          <a:p>
            <a:r>
              <a:rPr lang="en-US" dirty="0"/>
              <a:t>2024-2025: 377</a:t>
            </a:r>
          </a:p>
          <a:p>
            <a:r>
              <a:rPr lang="en-US" dirty="0"/>
              <a:t>2025-2026: 70 (as of August 28)</a:t>
            </a: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2991D93C-E810-5064-3137-E8F46E3509CD}"/>
              </a:ext>
            </a:extLst>
          </p:cNvPr>
          <p:cNvSpPr/>
          <p:nvPr/>
        </p:nvSpPr>
        <p:spPr>
          <a:xfrm>
            <a:off x="5207000" y="3827168"/>
            <a:ext cx="2451100" cy="635000"/>
          </a:xfrm>
          <a:prstGeom prst="lef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CAP Specialist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636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A2E32-7D00-75FF-F789-9A4E12D2F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843A3-24EB-AE97-02F0-8452E3CC3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– The Perfect Storm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FE6FE-343F-8CD7-5330-402D5EED3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174" y="1850436"/>
            <a:ext cx="9423367" cy="4886540"/>
          </a:xfrm>
        </p:spPr>
        <p:txBody>
          <a:bodyPr/>
          <a:lstStyle/>
          <a:p>
            <a:r>
              <a:rPr lang="en-US" dirty="0"/>
              <a:t>Increase in the number and complexity of complaints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Increased time to complete investigations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Decreased time to follow up on CAPs</a:t>
            </a:r>
          </a:p>
          <a:p>
            <a:r>
              <a:rPr lang="en-US" dirty="0"/>
              <a:t>Patterns of repeated violations in some LEAs</a:t>
            </a:r>
          </a:p>
          <a:p>
            <a:r>
              <a:rPr lang="en-US" dirty="0"/>
              <a:t>Legislative study found dissatisfaction with Corrective Action Plans (CAPs)</a:t>
            </a:r>
          </a:p>
        </p:txBody>
      </p:sp>
    </p:spTree>
    <p:extLst>
      <p:ext uri="{BB962C8B-B14F-4D97-AF65-F5344CB8AC3E}">
        <p14:creationId xmlns:p14="http://schemas.microsoft.com/office/powerpoint/2010/main" val="1651317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050C7-C945-F96E-35B6-FE4CB79FD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Background – Goals for the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46194-894B-A546-2500-97D148EDB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Better identification of effect of the violation on the student</a:t>
            </a:r>
          </a:p>
          <a:p>
            <a:r>
              <a:rPr lang="en-US" dirty="0"/>
              <a:t>More lasting impact of technical assistance aspect of corrective action</a:t>
            </a:r>
          </a:p>
          <a:p>
            <a:r>
              <a:rPr lang="en-US" dirty="0"/>
              <a:t>More timely completion and scrutiny of LEA response to corrective action</a:t>
            </a:r>
          </a:p>
        </p:txBody>
      </p:sp>
    </p:spTree>
    <p:extLst>
      <p:ext uri="{BB962C8B-B14F-4D97-AF65-F5344CB8AC3E}">
        <p14:creationId xmlns:p14="http://schemas.microsoft.com/office/powerpoint/2010/main" val="213510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A29C1D-7A71-7FD6-E8CA-B3C94BC61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Corrective Action Specialist Caseload</a:t>
            </a:r>
            <a:br>
              <a:rPr lang="en-US" dirty="0"/>
            </a:br>
            <a:r>
              <a:rPr lang="en-US" dirty="0"/>
              <a:t>By School Year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A3EA45-684E-FDB0-7C86-1C7AECD2C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9272" y="1869682"/>
            <a:ext cx="4606031" cy="480598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Corrective Action Plans</a:t>
            </a:r>
          </a:p>
          <a:p>
            <a:r>
              <a:rPr lang="en-US" dirty="0"/>
              <a:t>2022-2023: 47</a:t>
            </a:r>
          </a:p>
          <a:p>
            <a:r>
              <a:rPr lang="en-US" dirty="0"/>
              <a:t>2023-2024: 85</a:t>
            </a:r>
          </a:p>
          <a:p>
            <a:r>
              <a:rPr lang="en-US" dirty="0"/>
              <a:t>2024-2025: 122</a:t>
            </a:r>
          </a:p>
          <a:p>
            <a:r>
              <a:rPr lang="en-US" dirty="0"/>
              <a:t>2025-2026: 10</a:t>
            </a:r>
          </a:p>
          <a:p>
            <a:r>
              <a:rPr lang="en-US" dirty="0"/>
              <a:t>Currently: 60 across 33 LEAs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4E86C5-5DD0-CAF8-5239-59BF5F7F7D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Implementation Plans</a:t>
            </a:r>
          </a:p>
          <a:p>
            <a:r>
              <a:rPr lang="en-US" dirty="0"/>
              <a:t>2022-2025: 53</a:t>
            </a:r>
          </a:p>
          <a:p>
            <a:r>
              <a:rPr lang="en-US" dirty="0"/>
              <a:t>Currently: 9</a:t>
            </a:r>
          </a:p>
        </p:txBody>
      </p:sp>
    </p:spTree>
    <p:extLst>
      <p:ext uri="{BB962C8B-B14F-4D97-AF65-F5344CB8AC3E}">
        <p14:creationId xmlns:p14="http://schemas.microsoft.com/office/powerpoint/2010/main" val="371486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6B9AA-EE0C-0B95-325A-58B380D3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Corrective Action Specialist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4540B-69DB-6A00-641D-8DCDD1518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174" y="1850435"/>
            <a:ext cx="9423367" cy="4774917"/>
          </a:xfrm>
        </p:spPr>
        <p:txBody>
          <a:bodyPr>
            <a:normAutofit fontScale="92500"/>
          </a:bodyPr>
          <a:lstStyle/>
          <a:p>
            <a:r>
              <a:rPr lang="en-US" dirty="0"/>
              <a:t>Receives Letter of Findings with noncompliance</a:t>
            </a:r>
          </a:p>
          <a:p>
            <a:r>
              <a:rPr lang="en-US" dirty="0"/>
              <a:t>Documents due dates and requirements of CAP</a:t>
            </a:r>
          </a:p>
          <a:p>
            <a:r>
              <a:rPr lang="en-US" dirty="0"/>
              <a:t>Responds to LEAs regarding questions about CAP</a:t>
            </a:r>
          </a:p>
          <a:p>
            <a:r>
              <a:rPr lang="en-US" dirty="0"/>
              <a:t>Responds to parents regarding questions about CAP/LEA’s implementation of CAP</a:t>
            </a:r>
          </a:p>
          <a:p>
            <a:r>
              <a:rPr lang="en-US" dirty="0"/>
              <a:t>Receive and file documentation related to CAP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47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C035-10AC-E5BE-1382-15452E9D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Corrective Action Specialist Do?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6AD5D-FD0B-4D59-A2B7-EF54B30DA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Communicates with LEAs as to timelines or missing documentation</a:t>
            </a:r>
          </a:p>
          <a:p>
            <a:r>
              <a:rPr lang="en-US" dirty="0"/>
              <a:t>Occasionally corrects LEAs on submissions</a:t>
            </a:r>
          </a:p>
          <a:p>
            <a:r>
              <a:rPr lang="en-US" dirty="0"/>
              <a:t>Issue update letters or other notifications periodically during the implementation of CAP</a:t>
            </a:r>
          </a:p>
          <a:p>
            <a:r>
              <a:rPr lang="en-US" dirty="0"/>
              <a:t>Provide LEAs technical assistance in completing corrective actions</a:t>
            </a:r>
          </a:p>
          <a:p>
            <a:r>
              <a:rPr lang="en-US" dirty="0"/>
              <a:t>Provides training to LEAs based upon CAP requirements</a:t>
            </a:r>
          </a:p>
        </p:txBody>
      </p:sp>
    </p:spTree>
    <p:extLst>
      <p:ext uri="{BB962C8B-B14F-4D97-AF65-F5344CB8AC3E}">
        <p14:creationId xmlns:p14="http://schemas.microsoft.com/office/powerpoint/2010/main" val="4224745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45294-815B-6B77-7D6D-8572CC1D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Corrective Action Specialist Do?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6ACA2-C0C3-821D-26E7-46A57E4A1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Assists Complaint Specialists with creating corrective action plans</a:t>
            </a:r>
          </a:p>
          <a:p>
            <a:r>
              <a:rPr lang="en-US" dirty="0"/>
              <a:t>Maintains data collection for state and federal reporting</a:t>
            </a:r>
          </a:p>
          <a:p>
            <a:r>
              <a:rPr lang="en-US" dirty="0"/>
              <a:t>Provides updates to corrective actions as needed to Director and Deputy Superintendent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6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1D4261"/>
      </a:dk2>
      <a:lt2>
        <a:srgbClr val="4796B9"/>
      </a:lt2>
      <a:accent1>
        <a:srgbClr val="275B84"/>
      </a:accent1>
      <a:accent2>
        <a:srgbClr val="931E30"/>
      </a:accent2>
      <a:accent3>
        <a:srgbClr val="B58B41"/>
      </a:accent3>
      <a:accent4>
        <a:srgbClr val="BE253E"/>
      </a:accent4>
      <a:accent5>
        <a:srgbClr val="B58B41"/>
      </a:accent5>
      <a:accent6>
        <a:srgbClr val="EBEBEB"/>
      </a:accent6>
      <a:hlink>
        <a:srgbClr val="EDFB69"/>
      </a:hlink>
      <a:folHlink>
        <a:srgbClr val="2414F8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cbbd92-a969-402e-8621-447322a11182" xsi:nil="true"/>
    <lcf76f155ced4ddcb4097134ff3c332f xmlns="db903174-bb1c-4609-9d70-465268ead53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45D93EE09FE48B755B103E8699EE0" ma:contentTypeVersion="20" ma:contentTypeDescription="Create a new document." ma:contentTypeScope="" ma:versionID="805ba7d55169f0f14b383f020274b321">
  <xsd:schema xmlns:xsd="http://www.w3.org/2001/XMLSchema" xmlns:xs="http://www.w3.org/2001/XMLSchema" xmlns:p="http://schemas.microsoft.com/office/2006/metadata/properties" xmlns:ns2="db903174-bb1c-4609-9d70-465268ead536" xmlns:ns3="d0cbbd92-a969-402e-8621-447322a11182" targetNamespace="http://schemas.microsoft.com/office/2006/metadata/properties" ma:root="true" ma:fieldsID="38c128f37e5add975387cf726827ace0" ns2:_="" ns3:_="">
    <xsd:import namespace="db903174-bb1c-4609-9d70-465268ead536"/>
    <xsd:import namespace="d0cbbd92-a969-402e-8621-447322a11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03174-bb1c-4609-9d70-465268ead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01aec00-7e9a-46c6-9b57-74fbf10536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bbd92-a969-402e-8621-447322a11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48b6dc5-7623-4a1d-a01d-748b8cf9f295}" ma:internalName="TaxCatchAll" ma:showField="CatchAllData" ma:web="d0cbbd92-a969-402e-8621-447322a111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F94831-062E-4F1A-BD38-749504D645C5}">
  <ds:schemaRefs>
    <ds:schemaRef ds:uri="http://schemas.microsoft.com/office/2006/metadata/properties"/>
    <ds:schemaRef ds:uri="http://schemas.microsoft.com/office/infopath/2007/PartnerControls"/>
    <ds:schemaRef ds:uri="d0cbbd92-a969-402e-8621-447322a11182"/>
  </ds:schemaRefs>
</ds:datastoreItem>
</file>

<file path=customXml/itemProps2.xml><?xml version="1.0" encoding="utf-8"?>
<ds:datastoreItem xmlns:ds="http://schemas.openxmlformats.org/officeDocument/2006/customXml" ds:itemID="{01703027-3BFF-4465-810B-B2A4F9F7BAB9}"/>
</file>

<file path=customXml/itemProps3.xml><?xml version="1.0" encoding="utf-8"?>
<ds:datastoreItem xmlns:ds="http://schemas.openxmlformats.org/officeDocument/2006/customXml" ds:itemID="{1EABFB2A-2D00-4E8C-A0F7-8BC2EA9F9AB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570</Words>
  <Application>Microsoft Office PowerPoint</Application>
  <PresentationFormat>Widescreen</PresentationFormat>
  <Paragraphs>77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Office Theme</vt:lpstr>
      <vt:lpstr>Implementing a State Corrective Action Specialist</vt:lpstr>
      <vt:lpstr>Our Department Currently</vt:lpstr>
      <vt:lpstr>Complaint Caseloads by School Year July 1-June 30</vt:lpstr>
      <vt:lpstr>Background – The Perfect Storm</vt:lpstr>
      <vt:lpstr> Background – Goals for the Change</vt:lpstr>
      <vt:lpstr>Corrective Action Specialist Caseload By School Year</vt:lpstr>
      <vt:lpstr>What Does the Corrective Action Specialist Do?</vt:lpstr>
      <vt:lpstr>What Does the Corrective Action Specialist Do? </vt:lpstr>
      <vt:lpstr>What Does the Corrective Action Specialist Do? </vt:lpstr>
      <vt:lpstr>What Does the Corrective Action Specialist Do?</vt:lpstr>
      <vt:lpstr>What are the Benefits of a Corrective Action Specialist to the SEA?</vt:lpstr>
      <vt:lpstr>Lessons Learned</vt:lpstr>
      <vt:lpstr>Works Still in Progress</vt:lpstr>
      <vt:lpstr>Questions or Comments?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Melanie Reese</dc:creator>
  <cp:lastModifiedBy>Ramsey, Sandra (DOE)</cp:lastModifiedBy>
  <cp:revision>6</cp:revision>
  <dcterms:created xsi:type="dcterms:W3CDTF">2025-04-28T16:03:12Z</dcterms:created>
  <dcterms:modified xsi:type="dcterms:W3CDTF">2025-08-29T13:39:10Z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0x01010090E45D93EE09FE48B755B103E8699EE0</vt:lpwstr>
  </property>
</Properties>
</file>