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9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Impact" panose="020B0806030902050204" pitchFamily="34" charset="0"/>
      <p:regular r:id="rId21"/>
    </p:embeddedFont>
    <p:embeddedFont>
      <p:font typeface="Montserrat" panose="00000500000000000000" pitchFamily="2" charset="0"/>
      <p:regular r:id="rId22"/>
      <p:bold r:id="rId23"/>
      <p:italic r:id="rId24"/>
      <p:boldItalic r:id="rId25"/>
    </p:embeddedFont>
    <p:embeddedFont>
      <p:font typeface="Montserrat Bold" panose="00000800000000000000" charset="0"/>
      <p:regular r:id="rId26"/>
    </p:embeddedFont>
    <p:embeddedFont>
      <p:font typeface="Montserrat Semi-Bold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76150" autoAdjust="0"/>
  </p:normalViewPr>
  <p:slideViewPr>
    <p:cSldViewPr>
      <p:cViewPr varScale="1">
        <p:scale>
          <a:sx n="31" d="100"/>
          <a:sy n="31" d="100"/>
        </p:scale>
        <p:origin x="139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16.10.2025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3.png"/><Relationship Id="rId10" Type="http://schemas.openxmlformats.org/officeDocument/2006/relationships/image" Target="../media/image26.svg"/><Relationship Id="rId4" Type="http://schemas.openxmlformats.org/officeDocument/2006/relationships/image" Target="../media/image2.sv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28.jpe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30.svg"/><Relationship Id="rId4" Type="http://schemas.openxmlformats.org/officeDocument/2006/relationships/image" Target="../media/image2.sv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11.png"/><Relationship Id="rId18" Type="http://schemas.openxmlformats.org/officeDocument/2006/relationships/image" Target="../media/image17.jpeg"/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12" Type="http://schemas.openxmlformats.org/officeDocument/2006/relationships/image" Target="../media/image2.sv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1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10" Type="http://schemas.openxmlformats.org/officeDocument/2006/relationships/image" Target="../media/image36.svg"/><Relationship Id="rId4" Type="http://schemas.openxmlformats.org/officeDocument/2006/relationships/image" Target="../media/image8.png"/><Relationship Id="rId9" Type="http://schemas.openxmlformats.org/officeDocument/2006/relationships/image" Target="../media/image35.png"/><Relationship Id="rId14" Type="http://schemas.openxmlformats.org/officeDocument/2006/relationships/image" Target="../media/image1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2.svg"/><Relationship Id="rId10" Type="http://schemas.openxmlformats.org/officeDocument/2006/relationships/image" Target="../media/image19.png"/><Relationship Id="rId4" Type="http://schemas.openxmlformats.org/officeDocument/2006/relationships/image" Target="../media/image1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47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11" Type="http://schemas.openxmlformats.org/officeDocument/2006/relationships/image" Target="../media/image46.png"/><Relationship Id="rId5" Type="http://schemas.openxmlformats.org/officeDocument/2006/relationships/image" Target="../media/image3.png"/><Relationship Id="rId15" Type="http://schemas.openxmlformats.org/officeDocument/2006/relationships/image" Target="../media/image5.png"/><Relationship Id="rId10" Type="http://schemas.openxmlformats.org/officeDocument/2006/relationships/image" Target="../media/image45.svg"/><Relationship Id="rId4" Type="http://schemas.openxmlformats.org/officeDocument/2006/relationships/image" Target="../media/image2.svg"/><Relationship Id="rId9" Type="http://schemas.openxmlformats.org/officeDocument/2006/relationships/image" Target="../media/image44.png"/><Relationship Id="rId14" Type="http://schemas.openxmlformats.org/officeDocument/2006/relationships/image" Target="../media/image4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2.sv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1.png"/><Relationship Id="rId5" Type="http://schemas.openxmlformats.org/officeDocument/2006/relationships/image" Target="../media/image7.svg"/><Relationship Id="rId10" Type="http://schemas.openxmlformats.org/officeDocument/2006/relationships/image" Target="../media/image10.jpeg"/><Relationship Id="rId4" Type="http://schemas.openxmlformats.org/officeDocument/2006/relationships/image" Target="../media/image6.pn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D54">
                <a:alpha val="100000"/>
              </a:srgbClr>
            </a:gs>
            <a:gs pos="100000">
              <a:srgbClr val="002BAB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-4389842"/>
            <a:ext cx="10916081" cy="7846951"/>
          </a:xfrm>
          <a:custGeom>
            <a:avLst/>
            <a:gdLst/>
            <a:ahLst/>
            <a:cxnLst/>
            <a:rect l="l" t="t" r="r" b="b"/>
            <a:pathLst>
              <a:path w="10916081" h="7846951">
                <a:moveTo>
                  <a:pt x="0" y="0"/>
                </a:moveTo>
                <a:lnTo>
                  <a:pt x="10916081" y="0"/>
                </a:lnTo>
                <a:lnTo>
                  <a:pt x="10916081" y="7846950"/>
                </a:lnTo>
                <a:lnTo>
                  <a:pt x="0" y="7846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485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 flipH="1" flipV="1">
            <a:off x="0" y="9301932"/>
            <a:ext cx="10916081" cy="7846951"/>
          </a:xfrm>
          <a:custGeom>
            <a:avLst/>
            <a:gdLst/>
            <a:ahLst/>
            <a:cxnLst/>
            <a:rect l="l" t="t" r="r" b="b"/>
            <a:pathLst>
              <a:path w="10916081" h="7846951">
                <a:moveTo>
                  <a:pt x="10916081" y="7846951"/>
                </a:moveTo>
                <a:lnTo>
                  <a:pt x="0" y="7846951"/>
                </a:lnTo>
                <a:lnTo>
                  <a:pt x="0" y="0"/>
                </a:lnTo>
                <a:lnTo>
                  <a:pt x="10916081" y="0"/>
                </a:lnTo>
                <a:lnTo>
                  <a:pt x="10916081" y="7846951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485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965624" y="2344230"/>
            <a:ext cx="5687114" cy="362553"/>
          </a:xfrm>
          <a:custGeom>
            <a:avLst/>
            <a:gdLst/>
            <a:ahLst/>
            <a:cxnLst/>
            <a:rect l="l" t="t" r="r" b="b"/>
            <a:pathLst>
              <a:path w="5687114" h="362553">
                <a:moveTo>
                  <a:pt x="0" y="0"/>
                </a:moveTo>
                <a:lnTo>
                  <a:pt x="5687114" y="0"/>
                </a:lnTo>
                <a:lnTo>
                  <a:pt x="5687114" y="362554"/>
                </a:lnTo>
                <a:lnTo>
                  <a:pt x="0" y="3625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47465" y="467326"/>
            <a:ext cx="5793252" cy="2906098"/>
            <a:chOff x="0" y="0"/>
            <a:chExt cx="1164139" cy="58397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64139" cy="583973"/>
            </a:xfrm>
            <a:custGeom>
              <a:avLst/>
              <a:gdLst/>
              <a:ahLst/>
              <a:cxnLst/>
              <a:rect l="l" t="t" r="r" b="b"/>
              <a:pathLst>
                <a:path w="1164139" h="583973">
                  <a:moveTo>
                    <a:pt x="960939" y="0"/>
                  </a:moveTo>
                  <a:cubicBezTo>
                    <a:pt x="1073163" y="0"/>
                    <a:pt x="1164139" y="130727"/>
                    <a:pt x="1164139" y="291986"/>
                  </a:cubicBezTo>
                  <a:cubicBezTo>
                    <a:pt x="1164139" y="453246"/>
                    <a:pt x="1073163" y="583973"/>
                    <a:pt x="960939" y="583973"/>
                  </a:cubicBezTo>
                  <a:lnTo>
                    <a:pt x="203200" y="583973"/>
                  </a:lnTo>
                  <a:cubicBezTo>
                    <a:pt x="90976" y="583973"/>
                    <a:pt x="0" y="453246"/>
                    <a:pt x="0" y="291986"/>
                  </a:cubicBezTo>
                  <a:cubicBezTo>
                    <a:pt x="0" y="130727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C00">
                    <a:alpha val="100000"/>
                  </a:srgbClr>
                </a:gs>
                <a:gs pos="100000">
                  <a:srgbClr val="FFBF00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164139" cy="622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375719" y="0"/>
            <a:ext cx="9384864" cy="10287000"/>
            <a:chOff x="0" y="0"/>
            <a:chExt cx="34758757" cy="3810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758886" cy="38100000"/>
            </a:xfrm>
            <a:custGeom>
              <a:avLst/>
              <a:gdLst/>
              <a:ahLst/>
              <a:cxnLst/>
              <a:rect l="l" t="t" r="r" b="b"/>
              <a:pathLst>
                <a:path w="34758886" h="38100000">
                  <a:moveTo>
                    <a:pt x="0" y="0"/>
                  </a:moveTo>
                  <a:cubicBezTo>
                    <a:pt x="0" y="0"/>
                    <a:pt x="0" y="12726162"/>
                    <a:pt x="11704955" y="13825982"/>
                  </a:cubicBezTo>
                  <a:cubicBezTo>
                    <a:pt x="22250908" y="14816837"/>
                    <a:pt x="26715975" y="19010885"/>
                    <a:pt x="19717767" y="22860002"/>
                  </a:cubicBezTo>
                  <a:cubicBezTo>
                    <a:pt x="13433171" y="26316434"/>
                    <a:pt x="4084955" y="30244290"/>
                    <a:pt x="8091424" y="38100000"/>
                  </a:cubicBezTo>
                  <a:lnTo>
                    <a:pt x="34758886" y="38100000"/>
                  </a:lnTo>
                  <a:lnTo>
                    <a:pt x="34758886" y="0"/>
                  </a:lnTo>
                  <a:close/>
                </a:path>
              </a:pathLst>
            </a:custGeom>
            <a:gradFill rotWithShape="1">
              <a:gsLst>
                <a:gs pos="0">
                  <a:srgbClr val="FFBF00">
                    <a:alpha val="100000"/>
                  </a:srgbClr>
                </a:gs>
                <a:gs pos="100000">
                  <a:srgbClr val="FFFC00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903136" y="0"/>
            <a:ext cx="9384864" cy="10287000"/>
            <a:chOff x="0" y="0"/>
            <a:chExt cx="34758757" cy="3810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4758886" cy="38100000"/>
            </a:xfrm>
            <a:custGeom>
              <a:avLst/>
              <a:gdLst/>
              <a:ahLst/>
              <a:cxnLst/>
              <a:rect l="l" t="t" r="r" b="b"/>
              <a:pathLst>
                <a:path w="34758886" h="38100000">
                  <a:moveTo>
                    <a:pt x="0" y="0"/>
                  </a:moveTo>
                  <a:cubicBezTo>
                    <a:pt x="0" y="0"/>
                    <a:pt x="0" y="12726162"/>
                    <a:pt x="11704955" y="13825982"/>
                  </a:cubicBezTo>
                  <a:cubicBezTo>
                    <a:pt x="22250908" y="14816837"/>
                    <a:pt x="26715975" y="19010885"/>
                    <a:pt x="19717767" y="22860002"/>
                  </a:cubicBezTo>
                  <a:cubicBezTo>
                    <a:pt x="13433171" y="26316434"/>
                    <a:pt x="4084955" y="30244290"/>
                    <a:pt x="8091424" y="38100000"/>
                  </a:cubicBezTo>
                  <a:lnTo>
                    <a:pt x="34758886" y="38100000"/>
                  </a:lnTo>
                  <a:lnTo>
                    <a:pt x="34758886" y="0"/>
                  </a:lnTo>
                  <a:close/>
                </a:path>
              </a:pathLst>
            </a:custGeom>
            <a:blipFill>
              <a:blip r:embed="rId6"/>
              <a:stretch>
                <a:fillRect l="-79137" t="-39210" r="-4946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7965882"/>
            <a:ext cx="8407100" cy="1107450"/>
            <a:chOff x="0" y="0"/>
            <a:chExt cx="3085146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85146" cy="406400"/>
            </a:xfrm>
            <a:custGeom>
              <a:avLst/>
              <a:gdLst/>
              <a:ahLst/>
              <a:cxnLst/>
              <a:rect l="l" t="t" r="r" b="b"/>
              <a:pathLst>
                <a:path w="3085146" h="406400">
                  <a:moveTo>
                    <a:pt x="2881946" y="0"/>
                  </a:moveTo>
                  <a:cubicBezTo>
                    <a:pt x="2994170" y="0"/>
                    <a:pt x="3085146" y="90976"/>
                    <a:pt x="3085146" y="203200"/>
                  </a:cubicBezTo>
                  <a:cubicBezTo>
                    <a:pt x="3085146" y="315424"/>
                    <a:pt x="2994170" y="406400"/>
                    <a:pt x="288194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gradFill>
                <a:gsLst>
                  <a:gs pos="0">
                    <a:srgbClr val="FFBF00">
                      <a:alpha val="100000"/>
                    </a:srgbClr>
                  </a:gs>
                  <a:gs pos="100000">
                    <a:srgbClr val="FFFC00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308514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89764" y="8123040"/>
            <a:ext cx="3357095" cy="793134"/>
            <a:chOff x="0" y="0"/>
            <a:chExt cx="1720169" cy="406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20169" cy="406400"/>
            </a:xfrm>
            <a:custGeom>
              <a:avLst/>
              <a:gdLst/>
              <a:ahLst/>
              <a:cxnLst/>
              <a:rect l="l" t="t" r="r" b="b"/>
              <a:pathLst>
                <a:path w="1720169" h="406400">
                  <a:moveTo>
                    <a:pt x="1516969" y="0"/>
                  </a:moveTo>
                  <a:cubicBezTo>
                    <a:pt x="1629193" y="0"/>
                    <a:pt x="1720169" y="90976"/>
                    <a:pt x="1720169" y="203200"/>
                  </a:cubicBezTo>
                  <a:cubicBezTo>
                    <a:pt x="1720169" y="315424"/>
                    <a:pt x="1629193" y="406400"/>
                    <a:pt x="151696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C00">
                    <a:alpha val="100000"/>
                  </a:srgbClr>
                </a:gs>
                <a:gs pos="100000">
                  <a:srgbClr val="FFBF00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720169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646220" y="8123040"/>
            <a:ext cx="4618218" cy="793134"/>
            <a:chOff x="0" y="0"/>
            <a:chExt cx="2366365" cy="4064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366365" cy="406400"/>
            </a:xfrm>
            <a:custGeom>
              <a:avLst/>
              <a:gdLst/>
              <a:ahLst/>
              <a:cxnLst/>
              <a:rect l="l" t="t" r="r" b="b"/>
              <a:pathLst>
                <a:path w="2366365" h="406400">
                  <a:moveTo>
                    <a:pt x="2163165" y="0"/>
                  </a:moveTo>
                  <a:cubicBezTo>
                    <a:pt x="2275390" y="0"/>
                    <a:pt x="2366365" y="90976"/>
                    <a:pt x="2366365" y="203200"/>
                  </a:cubicBezTo>
                  <a:cubicBezTo>
                    <a:pt x="2366365" y="315424"/>
                    <a:pt x="2275390" y="406400"/>
                    <a:pt x="216316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C00">
                    <a:alpha val="100000"/>
                  </a:srgbClr>
                </a:gs>
                <a:gs pos="100000">
                  <a:srgbClr val="FFBF00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236636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847901" y="740352"/>
            <a:ext cx="2392378" cy="2360046"/>
          </a:xfrm>
          <a:custGeom>
            <a:avLst/>
            <a:gdLst/>
            <a:ahLst/>
            <a:cxnLst/>
            <a:rect l="l" t="t" r="r" b="b"/>
            <a:pathLst>
              <a:path w="2392378" h="2360046">
                <a:moveTo>
                  <a:pt x="0" y="0"/>
                </a:moveTo>
                <a:lnTo>
                  <a:pt x="2392378" y="0"/>
                </a:lnTo>
                <a:lnTo>
                  <a:pt x="2392378" y="2360046"/>
                </a:lnTo>
                <a:lnTo>
                  <a:pt x="0" y="23600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03" t="-2999" r="-8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527382" y="4142904"/>
            <a:ext cx="11651942" cy="1801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387"/>
              </a:lnSpc>
              <a:spcBef>
                <a:spcPct val="0"/>
              </a:spcBef>
            </a:pPr>
            <a:r>
              <a:rPr lang="en-US" sz="5277" dirty="0">
                <a:solidFill>
                  <a:srgbClr val="FFCF00"/>
                </a:solidFill>
                <a:latin typeface="Impact"/>
                <a:ea typeface="Impact"/>
                <a:cs typeface="Impact"/>
                <a:sym typeface="Impact"/>
              </a:rPr>
              <a:t>BUILDING CAPACITY FOR FAMILIES THROUGH PEATC’S DISPUTE RESOLUTION TOOLKITS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17940" y="5957383"/>
            <a:ext cx="840710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91"/>
              </a:lnSpc>
            </a:pPr>
            <a:r>
              <a:rPr lang="en-US" sz="3409" spc="-3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Equitable, Early, and Effective Solutions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89764" y="8337655"/>
            <a:ext cx="3356879" cy="363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0"/>
              </a:lnSpc>
            </a:pPr>
            <a:r>
              <a:rPr lang="en-US" sz="2433" b="1" spc="-24">
                <a:solidFill>
                  <a:srgbClr val="061B59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PRESENTED BY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472950" y="8324310"/>
            <a:ext cx="4962850" cy="39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39"/>
              </a:lnSpc>
            </a:pPr>
            <a:r>
              <a:rPr lang="en-US" sz="2616" b="1" spc="-26">
                <a:solidFill>
                  <a:srgbClr val="061B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LOVE KINGSBURY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D54">
                <a:alpha val="100000"/>
              </a:srgbClr>
            </a:gs>
            <a:gs pos="100000">
              <a:srgbClr val="002BAB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810435" flipH="1">
            <a:off x="-1695800" y="-2456846"/>
            <a:ext cx="10916081" cy="7846951"/>
          </a:xfrm>
          <a:custGeom>
            <a:avLst/>
            <a:gdLst/>
            <a:ahLst/>
            <a:cxnLst/>
            <a:rect l="l" t="t" r="r" b="b"/>
            <a:pathLst>
              <a:path w="10916081" h="7846951">
                <a:moveTo>
                  <a:pt x="10916081" y="0"/>
                </a:moveTo>
                <a:lnTo>
                  <a:pt x="0" y="0"/>
                </a:lnTo>
                <a:lnTo>
                  <a:pt x="0" y="7846951"/>
                </a:lnTo>
                <a:lnTo>
                  <a:pt x="10916081" y="7846951"/>
                </a:lnTo>
                <a:lnTo>
                  <a:pt x="10916081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485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733209" y="9231720"/>
            <a:ext cx="10821582" cy="689876"/>
          </a:xfrm>
          <a:custGeom>
            <a:avLst/>
            <a:gdLst/>
            <a:ahLst/>
            <a:cxnLst/>
            <a:rect l="l" t="t" r="r" b="b"/>
            <a:pathLst>
              <a:path w="10821582" h="689876">
                <a:moveTo>
                  <a:pt x="0" y="0"/>
                </a:moveTo>
                <a:lnTo>
                  <a:pt x="10821582" y="0"/>
                </a:lnTo>
                <a:lnTo>
                  <a:pt x="10821582" y="689876"/>
                </a:lnTo>
                <a:lnTo>
                  <a:pt x="0" y="6898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28700" y="7092247"/>
            <a:ext cx="16230600" cy="2214155"/>
            <a:chOff x="0" y="0"/>
            <a:chExt cx="4274726" cy="58315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583152"/>
            </a:xfrm>
            <a:custGeom>
              <a:avLst/>
              <a:gdLst/>
              <a:ahLst/>
              <a:cxnLst/>
              <a:rect l="l" t="t" r="r" b="b"/>
              <a:pathLst>
                <a:path w="4274726" h="583152">
                  <a:moveTo>
                    <a:pt x="21465" y="0"/>
                  </a:moveTo>
                  <a:lnTo>
                    <a:pt x="4253261" y="0"/>
                  </a:lnTo>
                  <a:cubicBezTo>
                    <a:pt x="4265116" y="0"/>
                    <a:pt x="4274726" y="9610"/>
                    <a:pt x="4274726" y="21465"/>
                  </a:cubicBezTo>
                  <a:lnTo>
                    <a:pt x="4274726" y="561687"/>
                  </a:lnTo>
                  <a:cubicBezTo>
                    <a:pt x="4274726" y="573542"/>
                    <a:pt x="4265116" y="583152"/>
                    <a:pt x="4253261" y="583152"/>
                  </a:cubicBezTo>
                  <a:lnTo>
                    <a:pt x="21465" y="583152"/>
                  </a:lnTo>
                  <a:cubicBezTo>
                    <a:pt x="9610" y="583152"/>
                    <a:pt x="0" y="573542"/>
                    <a:pt x="0" y="561687"/>
                  </a:cubicBezTo>
                  <a:lnTo>
                    <a:pt x="0" y="21465"/>
                  </a:lnTo>
                  <a:cubicBezTo>
                    <a:pt x="0" y="9610"/>
                    <a:pt x="9610" y="0"/>
                    <a:pt x="2146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F00">
                    <a:alpha val="100000"/>
                  </a:srgbClr>
                </a:gs>
                <a:gs pos="100000">
                  <a:srgbClr val="FFFC00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6212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2770283" y="8078013"/>
            <a:ext cx="4869692" cy="310443"/>
          </a:xfrm>
          <a:custGeom>
            <a:avLst/>
            <a:gdLst/>
            <a:ahLst/>
            <a:cxnLst/>
            <a:rect l="l" t="t" r="r" b="b"/>
            <a:pathLst>
              <a:path w="4869692" h="310443">
                <a:moveTo>
                  <a:pt x="0" y="0"/>
                </a:moveTo>
                <a:lnTo>
                  <a:pt x="4869691" y="0"/>
                </a:lnTo>
                <a:lnTo>
                  <a:pt x="4869691" y="310443"/>
                </a:lnTo>
                <a:lnTo>
                  <a:pt x="0" y="3104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720856" y="8078013"/>
            <a:ext cx="4869692" cy="310443"/>
          </a:xfrm>
          <a:custGeom>
            <a:avLst/>
            <a:gdLst/>
            <a:ahLst/>
            <a:cxnLst/>
            <a:rect l="l" t="t" r="r" b="b"/>
            <a:pathLst>
              <a:path w="4869692" h="310443">
                <a:moveTo>
                  <a:pt x="0" y="0"/>
                </a:moveTo>
                <a:lnTo>
                  <a:pt x="4869692" y="0"/>
                </a:lnTo>
                <a:lnTo>
                  <a:pt x="4869692" y="310443"/>
                </a:lnTo>
                <a:lnTo>
                  <a:pt x="0" y="3104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770283" y="8995960"/>
            <a:ext cx="4869692" cy="310443"/>
          </a:xfrm>
          <a:custGeom>
            <a:avLst/>
            <a:gdLst/>
            <a:ahLst/>
            <a:cxnLst/>
            <a:rect l="l" t="t" r="r" b="b"/>
            <a:pathLst>
              <a:path w="4869692" h="310443">
                <a:moveTo>
                  <a:pt x="0" y="0"/>
                </a:moveTo>
                <a:lnTo>
                  <a:pt x="4869691" y="0"/>
                </a:lnTo>
                <a:lnTo>
                  <a:pt x="4869691" y="310443"/>
                </a:lnTo>
                <a:lnTo>
                  <a:pt x="0" y="3104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720856" y="8995960"/>
            <a:ext cx="4869692" cy="310443"/>
          </a:xfrm>
          <a:custGeom>
            <a:avLst/>
            <a:gdLst/>
            <a:ahLst/>
            <a:cxnLst/>
            <a:rect l="l" t="t" r="r" b="b"/>
            <a:pathLst>
              <a:path w="4869692" h="310443">
                <a:moveTo>
                  <a:pt x="0" y="0"/>
                </a:moveTo>
                <a:lnTo>
                  <a:pt x="4869692" y="0"/>
                </a:lnTo>
                <a:lnTo>
                  <a:pt x="4869692" y="310443"/>
                </a:lnTo>
                <a:lnTo>
                  <a:pt x="0" y="3104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444719" y="7480034"/>
            <a:ext cx="7520820" cy="694068"/>
            <a:chOff x="0" y="0"/>
            <a:chExt cx="4731988" cy="43669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731988" cy="436698"/>
            </a:xfrm>
            <a:custGeom>
              <a:avLst/>
              <a:gdLst/>
              <a:ahLst/>
              <a:cxnLst/>
              <a:rect l="l" t="t" r="r" b="b"/>
              <a:pathLst>
                <a:path w="4731988" h="436698">
                  <a:moveTo>
                    <a:pt x="4528788" y="0"/>
                  </a:moveTo>
                  <a:cubicBezTo>
                    <a:pt x="4641013" y="0"/>
                    <a:pt x="4731988" y="97758"/>
                    <a:pt x="4731988" y="218349"/>
                  </a:cubicBezTo>
                  <a:cubicBezTo>
                    <a:pt x="4731988" y="338939"/>
                    <a:pt x="4641013" y="436698"/>
                    <a:pt x="4528788" y="436698"/>
                  </a:cubicBezTo>
                  <a:lnTo>
                    <a:pt x="203200" y="436698"/>
                  </a:lnTo>
                  <a:cubicBezTo>
                    <a:pt x="90976" y="436698"/>
                    <a:pt x="0" y="338939"/>
                    <a:pt x="0" y="218349"/>
                  </a:cubicBezTo>
                  <a:cubicBezTo>
                    <a:pt x="0" y="97758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D54">
                    <a:alpha val="100000"/>
                  </a:srgbClr>
                </a:gs>
                <a:gs pos="100000">
                  <a:srgbClr val="002BAB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731988" cy="47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322462" y="7480034"/>
            <a:ext cx="7520820" cy="694068"/>
            <a:chOff x="0" y="0"/>
            <a:chExt cx="4731988" cy="43669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731988" cy="436698"/>
            </a:xfrm>
            <a:custGeom>
              <a:avLst/>
              <a:gdLst/>
              <a:ahLst/>
              <a:cxnLst/>
              <a:rect l="l" t="t" r="r" b="b"/>
              <a:pathLst>
                <a:path w="4731988" h="436698">
                  <a:moveTo>
                    <a:pt x="4528788" y="0"/>
                  </a:moveTo>
                  <a:cubicBezTo>
                    <a:pt x="4641013" y="0"/>
                    <a:pt x="4731988" y="97758"/>
                    <a:pt x="4731988" y="218349"/>
                  </a:cubicBezTo>
                  <a:cubicBezTo>
                    <a:pt x="4731988" y="338939"/>
                    <a:pt x="4641013" y="436698"/>
                    <a:pt x="4528788" y="436698"/>
                  </a:cubicBezTo>
                  <a:lnTo>
                    <a:pt x="203200" y="436698"/>
                  </a:lnTo>
                  <a:cubicBezTo>
                    <a:pt x="90976" y="436698"/>
                    <a:pt x="0" y="338939"/>
                    <a:pt x="0" y="218349"/>
                  </a:cubicBezTo>
                  <a:cubicBezTo>
                    <a:pt x="0" y="97758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D54">
                    <a:alpha val="100000"/>
                  </a:srgbClr>
                </a:gs>
                <a:gs pos="100000">
                  <a:srgbClr val="002BAB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731988" cy="47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44719" y="8396513"/>
            <a:ext cx="7520820" cy="694068"/>
            <a:chOff x="0" y="0"/>
            <a:chExt cx="4731988" cy="4366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731988" cy="436698"/>
            </a:xfrm>
            <a:custGeom>
              <a:avLst/>
              <a:gdLst/>
              <a:ahLst/>
              <a:cxnLst/>
              <a:rect l="l" t="t" r="r" b="b"/>
              <a:pathLst>
                <a:path w="4731988" h="436698">
                  <a:moveTo>
                    <a:pt x="4528788" y="0"/>
                  </a:moveTo>
                  <a:cubicBezTo>
                    <a:pt x="4641013" y="0"/>
                    <a:pt x="4731988" y="97758"/>
                    <a:pt x="4731988" y="218349"/>
                  </a:cubicBezTo>
                  <a:cubicBezTo>
                    <a:pt x="4731988" y="338939"/>
                    <a:pt x="4641013" y="436698"/>
                    <a:pt x="4528788" y="436698"/>
                  </a:cubicBezTo>
                  <a:lnTo>
                    <a:pt x="203200" y="436698"/>
                  </a:lnTo>
                  <a:cubicBezTo>
                    <a:pt x="90976" y="436698"/>
                    <a:pt x="0" y="338939"/>
                    <a:pt x="0" y="218349"/>
                  </a:cubicBezTo>
                  <a:cubicBezTo>
                    <a:pt x="0" y="97758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D54">
                    <a:alpha val="100000"/>
                  </a:srgbClr>
                </a:gs>
                <a:gs pos="100000">
                  <a:srgbClr val="002BAB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731988" cy="47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322462" y="8396513"/>
            <a:ext cx="7520820" cy="694068"/>
            <a:chOff x="0" y="0"/>
            <a:chExt cx="4731988" cy="43669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731988" cy="436698"/>
            </a:xfrm>
            <a:custGeom>
              <a:avLst/>
              <a:gdLst/>
              <a:ahLst/>
              <a:cxnLst/>
              <a:rect l="l" t="t" r="r" b="b"/>
              <a:pathLst>
                <a:path w="4731988" h="436698">
                  <a:moveTo>
                    <a:pt x="4528788" y="0"/>
                  </a:moveTo>
                  <a:cubicBezTo>
                    <a:pt x="4641013" y="0"/>
                    <a:pt x="4731988" y="97758"/>
                    <a:pt x="4731988" y="218349"/>
                  </a:cubicBezTo>
                  <a:cubicBezTo>
                    <a:pt x="4731988" y="338939"/>
                    <a:pt x="4641013" y="436698"/>
                    <a:pt x="4528788" y="436698"/>
                  </a:cubicBezTo>
                  <a:lnTo>
                    <a:pt x="203200" y="436698"/>
                  </a:lnTo>
                  <a:cubicBezTo>
                    <a:pt x="90976" y="436698"/>
                    <a:pt x="0" y="338939"/>
                    <a:pt x="0" y="218349"/>
                  </a:cubicBezTo>
                  <a:cubicBezTo>
                    <a:pt x="0" y="97758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D54">
                    <a:alpha val="100000"/>
                  </a:srgbClr>
                </a:gs>
                <a:gs pos="100000">
                  <a:srgbClr val="002BAB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4731988" cy="47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90575" y="790575"/>
            <a:ext cx="6225730" cy="622573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28700" y="1028700"/>
            <a:ext cx="5749480" cy="5749480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F00">
                    <a:alpha val="100000"/>
                  </a:srgbClr>
                </a:gs>
                <a:gs pos="100000">
                  <a:srgbClr val="FFFC00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282158" y="1282158"/>
            <a:ext cx="5242565" cy="5242565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 w="95250" cap="sq">
              <a:gradFill>
                <a:gsLst>
                  <a:gs pos="0">
                    <a:srgbClr val="000D54">
                      <a:alpha val="100000"/>
                    </a:srgbClr>
                  </a:gs>
                  <a:gs pos="100000">
                    <a:srgbClr val="002BAB">
                      <a:alpha val="100000"/>
                    </a:srgbClr>
                  </a:gs>
                </a:gsLst>
                <a:lin ang="27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" name="Freeform 30"/>
          <p:cNvSpPr/>
          <p:nvPr/>
        </p:nvSpPr>
        <p:spPr>
          <a:xfrm>
            <a:off x="16130840" y="549026"/>
            <a:ext cx="1517442" cy="688215"/>
          </a:xfrm>
          <a:custGeom>
            <a:avLst/>
            <a:gdLst/>
            <a:ahLst/>
            <a:cxnLst/>
            <a:rect l="l" t="t" r="r" b="b"/>
            <a:pathLst>
              <a:path w="1517442" h="688215">
                <a:moveTo>
                  <a:pt x="0" y="0"/>
                </a:moveTo>
                <a:lnTo>
                  <a:pt x="1517443" y="0"/>
                </a:lnTo>
                <a:lnTo>
                  <a:pt x="1517443" y="688215"/>
                </a:lnTo>
                <a:lnTo>
                  <a:pt x="0" y="6882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78434" r="-1461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7456231" y="1842425"/>
            <a:ext cx="9576329" cy="4386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69"/>
              </a:lnSpc>
              <a:spcBef>
                <a:spcPct val="0"/>
              </a:spcBef>
            </a:pPr>
            <a:r>
              <a:rPr lang="en-US" sz="8049">
                <a:solidFill>
                  <a:srgbClr val="FFCF00"/>
                </a:solidFill>
                <a:latin typeface="Impact"/>
                <a:ea typeface="Impact"/>
                <a:cs typeface="Impact"/>
                <a:sym typeface="Impact"/>
              </a:rPr>
              <a:t>MANIFESTATION DETERMINATION REVIEW (MDR)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158991" y="8372072"/>
            <a:ext cx="6092276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1"/>
              </a:lnSpc>
            </a:pPr>
            <a:r>
              <a:rPr lang="en-US" sz="2442" b="1" spc="-24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CONNECTS BEHAVIOR TO DISABILITY AND SUPPORTS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109564" y="7455593"/>
            <a:ext cx="6092276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1"/>
              </a:lnSpc>
            </a:pPr>
            <a:r>
              <a:rPr lang="en-US" sz="2442" b="1" spc="-24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EQUIPS PARENTS TO PARTICIPATE EFFECTIVELY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220928" y="8372072"/>
            <a:ext cx="6092276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1"/>
              </a:lnSpc>
            </a:pPr>
            <a:r>
              <a:rPr lang="en-US" sz="2442" b="1" spc="-24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ENCOURAGES CONSTRUCTIVE ADVOCACY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158991" y="7455593"/>
            <a:ext cx="6092276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1"/>
              </a:lnSpc>
            </a:pPr>
            <a:r>
              <a:rPr lang="en-US" sz="2442" b="1" spc="-24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EDUCATES PARENTS ON DISCIPLINARY PROTECTIONS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D54">
                <a:alpha val="100000"/>
              </a:srgbClr>
            </a:gs>
            <a:gs pos="100000">
              <a:srgbClr val="002BAB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1050580" y="-4223537"/>
            <a:ext cx="10916081" cy="7846951"/>
          </a:xfrm>
          <a:custGeom>
            <a:avLst/>
            <a:gdLst/>
            <a:ahLst/>
            <a:cxnLst/>
            <a:rect l="l" t="t" r="r" b="b"/>
            <a:pathLst>
              <a:path w="10916081" h="7846951">
                <a:moveTo>
                  <a:pt x="0" y="0"/>
                </a:moveTo>
                <a:lnTo>
                  <a:pt x="10916081" y="0"/>
                </a:lnTo>
                <a:lnTo>
                  <a:pt x="10916081" y="7846951"/>
                </a:lnTo>
                <a:lnTo>
                  <a:pt x="0" y="78469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485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00224" y="9202093"/>
            <a:ext cx="7749296" cy="494018"/>
          </a:xfrm>
          <a:custGeom>
            <a:avLst/>
            <a:gdLst/>
            <a:ahLst/>
            <a:cxnLst/>
            <a:rect l="l" t="t" r="r" b="b"/>
            <a:pathLst>
              <a:path w="7749296" h="494018">
                <a:moveTo>
                  <a:pt x="0" y="0"/>
                </a:moveTo>
                <a:lnTo>
                  <a:pt x="7749296" y="0"/>
                </a:lnTo>
                <a:lnTo>
                  <a:pt x="7749296" y="494018"/>
                </a:lnTo>
                <a:lnTo>
                  <a:pt x="0" y="4940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713432" y="9202093"/>
            <a:ext cx="7749296" cy="494018"/>
          </a:xfrm>
          <a:custGeom>
            <a:avLst/>
            <a:gdLst/>
            <a:ahLst/>
            <a:cxnLst/>
            <a:rect l="l" t="t" r="r" b="b"/>
            <a:pathLst>
              <a:path w="7749296" h="494018">
                <a:moveTo>
                  <a:pt x="0" y="0"/>
                </a:moveTo>
                <a:lnTo>
                  <a:pt x="7749296" y="0"/>
                </a:lnTo>
                <a:lnTo>
                  <a:pt x="7749296" y="494018"/>
                </a:lnTo>
                <a:lnTo>
                  <a:pt x="0" y="4940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112801" y="6292041"/>
            <a:ext cx="9256801" cy="2941883"/>
            <a:chOff x="0" y="0"/>
            <a:chExt cx="2438005" cy="10328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38005" cy="1032868"/>
            </a:xfrm>
            <a:custGeom>
              <a:avLst/>
              <a:gdLst/>
              <a:ahLst/>
              <a:cxnLst/>
              <a:rect l="l" t="t" r="r" b="b"/>
              <a:pathLst>
                <a:path w="2438005" h="1032868">
                  <a:moveTo>
                    <a:pt x="37636" y="0"/>
                  </a:moveTo>
                  <a:lnTo>
                    <a:pt x="2400370" y="0"/>
                  </a:lnTo>
                  <a:cubicBezTo>
                    <a:pt x="2410351" y="0"/>
                    <a:pt x="2419924" y="3965"/>
                    <a:pt x="2426982" y="11023"/>
                  </a:cubicBezTo>
                  <a:cubicBezTo>
                    <a:pt x="2434040" y="18081"/>
                    <a:pt x="2438005" y="27654"/>
                    <a:pt x="2438005" y="37636"/>
                  </a:cubicBezTo>
                  <a:lnTo>
                    <a:pt x="2438005" y="995233"/>
                  </a:lnTo>
                  <a:cubicBezTo>
                    <a:pt x="2438005" y="1005214"/>
                    <a:pt x="2434040" y="1014787"/>
                    <a:pt x="2426982" y="1021845"/>
                  </a:cubicBezTo>
                  <a:cubicBezTo>
                    <a:pt x="2419924" y="1028903"/>
                    <a:pt x="2410351" y="1032868"/>
                    <a:pt x="2400370" y="1032868"/>
                  </a:cubicBezTo>
                  <a:lnTo>
                    <a:pt x="37636" y="1032868"/>
                  </a:lnTo>
                  <a:cubicBezTo>
                    <a:pt x="27654" y="1032868"/>
                    <a:pt x="18081" y="1028903"/>
                    <a:pt x="11023" y="1021845"/>
                  </a:cubicBezTo>
                  <a:cubicBezTo>
                    <a:pt x="3965" y="1014787"/>
                    <a:pt x="0" y="1005214"/>
                    <a:pt x="0" y="995233"/>
                  </a:cubicBezTo>
                  <a:lnTo>
                    <a:pt x="0" y="37636"/>
                  </a:lnTo>
                  <a:cubicBezTo>
                    <a:pt x="0" y="27654"/>
                    <a:pt x="3965" y="18081"/>
                    <a:pt x="11023" y="11023"/>
                  </a:cubicBezTo>
                  <a:cubicBezTo>
                    <a:pt x="18081" y="3965"/>
                    <a:pt x="27654" y="0"/>
                    <a:pt x="3763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F00">
                    <a:alpha val="100000"/>
                  </a:srgbClr>
                </a:gs>
                <a:gs pos="100000">
                  <a:srgbClr val="FFFC00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438005" cy="10709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2020002" y="8786266"/>
            <a:ext cx="5528821" cy="352462"/>
          </a:xfrm>
          <a:custGeom>
            <a:avLst/>
            <a:gdLst/>
            <a:ahLst/>
            <a:cxnLst/>
            <a:rect l="l" t="t" r="r" b="b"/>
            <a:pathLst>
              <a:path w="5528821" h="352462">
                <a:moveTo>
                  <a:pt x="0" y="0"/>
                </a:moveTo>
                <a:lnTo>
                  <a:pt x="5528822" y="0"/>
                </a:lnTo>
                <a:lnTo>
                  <a:pt x="5528822" y="352463"/>
                </a:lnTo>
                <a:lnTo>
                  <a:pt x="0" y="3524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020002" y="7996975"/>
            <a:ext cx="5528821" cy="352462"/>
          </a:xfrm>
          <a:custGeom>
            <a:avLst/>
            <a:gdLst/>
            <a:ahLst/>
            <a:cxnLst/>
            <a:rect l="l" t="t" r="r" b="b"/>
            <a:pathLst>
              <a:path w="5528821" h="352462">
                <a:moveTo>
                  <a:pt x="0" y="0"/>
                </a:moveTo>
                <a:lnTo>
                  <a:pt x="5528822" y="0"/>
                </a:lnTo>
                <a:lnTo>
                  <a:pt x="5528822" y="352462"/>
                </a:lnTo>
                <a:lnTo>
                  <a:pt x="0" y="3524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9344065" y="5336628"/>
            <a:ext cx="9256801" cy="3921672"/>
            <a:chOff x="0" y="0"/>
            <a:chExt cx="2438005" cy="10328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38005" cy="1032868"/>
            </a:xfrm>
            <a:custGeom>
              <a:avLst/>
              <a:gdLst/>
              <a:ahLst/>
              <a:cxnLst/>
              <a:rect l="l" t="t" r="r" b="b"/>
              <a:pathLst>
                <a:path w="2438005" h="1032868">
                  <a:moveTo>
                    <a:pt x="37636" y="0"/>
                  </a:moveTo>
                  <a:lnTo>
                    <a:pt x="2400370" y="0"/>
                  </a:lnTo>
                  <a:cubicBezTo>
                    <a:pt x="2410351" y="0"/>
                    <a:pt x="2419924" y="3965"/>
                    <a:pt x="2426982" y="11023"/>
                  </a:cubicBezTo>
                  <a:cubicBezTo>
                    <a:pt x="2434040" y="18081"/>
                    <a:pt x="2438005" y="27654"/>
                    <a:pt x="2438005" y="37636"/>
                  </a:cubicBezTo>
                  <a:lnTo>
                    <a:pt x="2438005" y="995233"/>
                  </a:lnTo>
                  <a:cubicBezTo>
                    <a:pt x="2438005" y="1005214"/>
                    <a:pt x="2434040" y="1014787"/>
                    <a:pt x="2426982" y="1021845"/>
                  </a:cubicBezTo>
                  <a:cubicBezTo>
                    <a:pt x="2419924" y="1028903"/>
                    <a:pt x="2410351" y="1032868"/>
                    <a:pt x="2400370" y="1032868"/>
                  </a:cubicBezTo>
                  <a:lnTo>
                    <a:pt x="37636" y="1032868"/>
                  </a:lnTo>
                  <a:cubicBezTo>
                    <a:pt x="27654" y="1032868"/>
                    <a:pt x="18081" y="1028903"/>
                    <a:pt x="11023" y="1021845"/>
                  </a:cubicBezTo>
                  <a:cubicBezTo>
                    <a:pt x="3965" y="1014787"/>
                    <a:pt x="0" y="1005214"/>
                    <a:pt x="0" y="995233"/>
                  </a:cubicBezTo>
                  <a:lnTo>
                    <a:pt x="0" y="37636"/>
                  </a:lnTo>
                  <a:cubicBezTo>
                    <a:pt x="0" y="27654"/>
                    <a:pt x="3965" y="18081"/>
                    <a:pt x="11023" y="11023"/>
                  </a:cubicBezTo>
                  <a:cubicBezTo>
                    <a:pt x="18081" y="3965"/>
                    <a:pt x="27654" y="0"/>
                    <a:pt x="3763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F00">
                    <a:alpha val="100000"/>
                  </a:srgbClr>
                </a:gs>
                <a:gs pos="100000">
                  <a:srgbClr val="FFFC00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438005" cy="10709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020002" y="6316417"/>
            <a:ext cx="5528821" cy="352462"/>
          </a:xfrm>
          <a:custGeom>
            <a:avLst/>
            <a:gdLst/>
            <a:ahLst/>
            <a:cxnLst/>
            <a:rect l="l" t="t" r="r" b="b"/>
            <a:pathLst>
              <a:path w="5528821" h="352462">
                <a:moveTo>
                  <a:pt x="0" y="0"/>
                </a:moveTo>
                <a:lnTo>
                  <a:pt x="5528822" y="0"/>
                </a:lnTo>
                <a:lnTo>
                  <a:pt x="5528822" y="352462"/>
                </a:lnTo>
                <a:lnTo>
                  <a:pt x="0" y="3524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020002" y="7159980"/>
            <a:ext cx="5528821" cy="352462"/>
          </a:xfrm>
          <a:custGeom>
            <a:avLst/>
            <a:gdLst/>
            <a:ahLst/>
            <a:cxnLst/>
            <a:rect l="l" t="t" r="r" b="b"/>
            <a:pathLst>
              <a:path w="5528821" h="352462">
                <a:moveTo>
                  <a:pt x="0" y="0"/>
                </a:moveTo>
                <a:lnTo>
                  <a:pt x="5528822" y="0"/>
                </a:lnTo>
                <a:lnTo>
                  <a:pt x="5528822" y="352462"/>
                </a:lnTo>
                <a:lnTo>
                  <a:pt x="0" y="3524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1028700" y="7368902"/>
            <a:ext cx="7520820" cy="694068"/>
            <a:chOff x="0" y="0"/>
            <a:chExt cx="4731988" cy="43669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731988" cy="436698"/>
            </a:xfrm>
            <a:custGeom>
              <a:avLst/>
              <a:gdLst/>
              <a:ahLst/>
              <a:cxnLst/>
              <a:rect l="l" t="t" r="r" b="b"/>
              <a:pathLst>
                <a:path w="4731988" h="436698">
                  <a:moveTo>
                    <a:pt x="4528788" y="0"/>
                  </a:moveTo>
                  <a:cubicBezTo>
                    <a:pt x="4641013" y="0"/>
                    <a:pt x="4731988" y="97758"/>
                    <a:pt x="4731988" y="218349"/>
                  </a:cubicBezTo>
                  <a:cubicBezTo>
                    <a:pt x="4731988" y="338939"/>
                    <a:pt x="4641013" y="436698"/>
                    <a:pt x="4528788" y="436698"/>
                  </a:cubicBezTo>
                  <a:lnTo>
                    <a:pt x="203200" y="436698"/>
                  </a:lnTo>
                  <a:cubicBezTo>
                    <a:pt x="90976" y="436698"/>
                    <a:pt x="0" y="338939"/>
                    <a:pt x="0" y="218349"/>
                  </a:cubicBezTo>
                  <a:cubicBezTo>
                    <a:pt x="0" y="97758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D54">
                    <a:alpha val="100000"/>
                  </a:srgbClr>
                </a:gs>
                <a:gs pos="100000">
                  <a:srgbClr val="002BAB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4731988" cy="47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28700" y="6531958"/>
            <a:ext cx="7520820" cy="694068"/>
            <a:chOff x="0" y="0"/>
            <a:chExt cx="4731988" cy="43669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731988" cy="436698"/>
            </a:xfrm>
            <a:custGeom>
              <a:avLst/>
              <a:gdLst/>
              <a:ahLst/>
              <a:cxnLst/>
              <a:rect l="l" t="t" r="r" b="b"/>
              <a:pathLst>
                <a:path w="4731988" h="436698">
                  <a:moveTo>
                    <a:pt x="4528788" y="0"/>
                  </a:moveTo>
                  <a:cubicBezTo>
                    <a:pt x="4641013" y="0"/>
                    <a:pt x="4731988" y="97758"/>
                    <a:pt x="4731988" y="218349"/>
                  </a:cubicBezTo>
                  <a:cubicBezTo>
                    <a:pt x="4731988" y="338939"/>
                    <a:pt x="4641013" y="436698"/>
                    <a:pt x="4528788" y="436698"/>
                  </a:cubicBezTo>
                  <a:lnTo>
                    <a:pt x="203200" y="436698"/>
                  </a:lnTo>
                  <a:cubicBezTo>
                    <a:pt x="90976" y="436698"/>
                    <a:pt x="0" y="338939"/>
                    <a:pt x="0" y="218349"/>
                  </a:cubicBezTo>
                  <a:cubicBezTo>
                    <a:pt x="0" y="97758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D54">
                    <a:alpha val="100000"/>
                  </a:srgbClr>
                </a:gs>
                <a:gs pos="100000">
                  <a:srgbClr val="002BAB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4731988" cy="47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028700" y="8209181"/>
            <a:ext cx="7520820" cy="694068"/>
            <a:chOff x="0" y="0"/>
            <a:chExt cx="4731988" cy="43669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731988" cy="436698"/>
            </a:xfrm>
            <a:custGeom>
              <a:avLst/>
              <a:gdLst/>
              <a:ahLst/>
              <a:cxnLst/>
              <a:rect l="l" t="t" r="r" b="b"/>
              <a:pathLst>
                <a:path w="4731988" h="436698">
                  <a:moveTo>
                    <a:pt x="4528788" y="0"/>
                  </a:moveTo>
                  <a:cubicBezTo>
                    <a:pt x="4641013" y="0"/>
                    <a:pt x="4731988" y="97758"/>
                    <a:pt x="4731988" y="218349"/>
                  </a:cubicBezTo>
                  <a:cubicBezTo>
                    <a:pt x="4731988" y="338939"/>
                    <a:pt x="4641013" y="436698"/>
                    <a:pt x="4528788" y="436698"/>
                  </a:cubicBezTo>
                  <a:lnTo>
                    <a:pt x="203200" y="436698"/>
                  </a:lnTo>
                  <a:cubicBezTo>
                    <a:pt x="90976" y="436698"/>
                    <a:pt x="0" y="338939"/>
                    <a:pt x="0" y="218349"/>
                  </a:cubicBezTo>
                  <a:cubicBezTo>
                    <a:pt x="0" y="97758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D54">
                    <a:alpha val="100000"/>
                  </a:srgbClr>
                </a:gs>
                <a:gs pos="100000">
                  <a:srgbClr val="002BAB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4731988" cy="47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713432" y="5691679"/>
            <a:ext cx="7545868" cy="3211570"/>
            <a:chOff x="0" y="0"/>
            <a:chExt cx="1312831" cy="55874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312831" cy="558749"/>
            </a:xfrm>
            <a:custGeom>
              <a:avLst/>
              <a:gdLst/>
              <a:ahLst/>
              <a:cxnLst/>
              <a:rect l="l" t="t" r="r" b="b"/>
              <a:pathLst>
                <a:path w="1312831" h="558749">
                  <a:moveTo>
                    <a:pt x="31805" y="0"/>
                  </a:moveTo>
                  <a:lnTo>
                    <a:pt x="1281026" y="0"/>
                  </a:lnTo>
                  <a:cubicBezTo>
                    <a:pt x="1289461" y="0"/>
                    <a:pt x="1297551" y="3351"/>
                    <a:pt x="1303515" y="9316"/>
                  </a:cubicBezTo>
                  <a:cubicBezTo>
                    <a:pt x="1309480" y="15280"/>
                    <a:pt x="1312831" y="23370"/>
                    <a:pt x="1312831" y="31805"/>
                  </a:cubicBezTo>
                  <a:lnTo>
                    <a:pt x="1312831" y="526944"/>
                  </a:lnTo>
                  <a:cubicBezTo>
                    <a:pt x="1312831" y="535379"/>
                    <a:pt x="1309480" y="543469"/>
                    <a:pt x="1303515" y="549434"/>
                  </a:cubicBezTo>
                  <a:cubicBezTo>
                    <a:pt x="1297551" y="555398"/>
                    <a:pt x="1289461" y="558749"/>
                    <a:pt x="1281026" y="558749"/>
                  </a:cubicBezTo>
                  <a:lnTo>
                    <a:pt x="31805" y="558749"/>
                  </a:lnTo>
                  <a:cubicBezTo>
                    <a:pt x="23370" y="558749"/>
                    <a:pt x="15280" y="555398"/>
                    <a:pt x="9316" y="549434"/>
                  </a:cubicBezTo>
                  <a:cubicBezTo>
                    <a:pt x="3351" y="543469"/>
                    <a:pt x="0" y="535379"/>
                    <a:pt x="0" y="526944"/>
                  </a:cubicBezTo>
                  <a:lnTo>
                    <a:pt x="0" y="31805"/>
                  </a:lnTo>
                  <a:cubicBezTo>
                    <a:pt x="0" y="23370"/>
                    <a:pt x="3351" y="15280"/>
                    <a:pt x="9316" y="9316"/>
                  </a:cubicBezTo>
                  <a:cubicBezTo>
                    <a:pt x="15280" y="3351"/>
                    <a:pt x="23370" y="0"/>
                    <a:pt x="31805" y="0"/>
                  </a:cubicBezTo>
                  <a:close/>
                </a:path>
              </a:pathLst>
            </a:custGeom>
            <a:blipFill>
              <a:blip r:embed="rId6"/>
              <a:stretch>
                <a:fillRect t="-28270" b="-2827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Freeform 29"/>
          <p:cNvSpPr/>
          <p:nvPr/>
        </p:nvSpPr>
        <p:spPr>
          <a:xfrm>
            <a:off x="13213744" y="1470004"/>
            <a:ext cx="1517442" cy="688215"/>
          </a:xfrm>
          <a:custGeom>
            <a:avLst/>
            <a:gdLst/>
            <a:ahLst/>
            <a:cxnLst/>
            <a:rect l="l" t="t" r="r" b="b"/>
            <a:pathLst>
              <a:path w="1517442" h="688215">
                <a:moveTo>
                  <a:pt x="0" y="0"/>
                </a:moveTo>
                <a:lnTo>
                  <a:pt x="1517443" y="0"/>
                </a:lnTo>
                <a:lnTo>
                  <a:pt x="1517443" y="688215"/>
                </a:lnTo>
                <a:lnTo>
                  <a:pt x="0" y="6882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78434" r="-1461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206593" y="6673800"/>
            <a:ext cx="410384" cy="410384"/>
          </a:xfrm>
          <a:custGeom>
            <a:avLst/>
            <a:gdLst/>
            <a:ahLst/>
            <a:cxnLst/>
            <a:rect l="l" t="t" r="r" b="b"/>
            <a:pathLst>
              <a:path w="410384" h="410384">
                <a:moveTo>
                  <a:pt x="0" y="0"/>
                </a:moveTo>
                <a:lnTo>
                  <a:pt x="410385" y="0"/>
                </a:lnTo>
                <a:lnTo>
                  <a:pt x="410385" y="410385"/>
                </a:lnTo>
                <a:lnTo>
                  <a:pt x="0" y="4103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TextBox 32"/>
          <p:cNvSpPr txBox="1"/>
          <p:nvPr/>
        </p:nvSpPr>
        <p:spPr>
          <a:xfrm>
            <a:off x="826794" y="1997975"/>
            <a:ext cx="11114981" cy="1529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69"/>
              </a:lnSpc>
              <a:spcBef>
                <a:spcPct val="0"/>
              </a:spcBef>
            </a:pPr>
            <a:r>
              <a:rPr lang="en-US" sz="8049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INTERACTIVE CASE STUDY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26794" y="3061360"/>
            <a:ext cx="7915235" cy="1529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269"/>
              </a:lnSpc>
              <a:spcBef>
                <a:spcPct val="0"/>
              </a:spcBef>
            </a:pPr>
            <a:r>
              <a:rPr lang="en-US" sz="8049" dirty="0">
                <a:solidFill>
                  <a:srgbClr val="FFCF00"/>
                </a:solidFill>
                <a:latin typeface="Impact"/>
                <a:ea typeface="Impact"/>
                <a:cs typeface="Impact"/>
                <a:sym typeface="Impact"/>
              </a:rPr>
              <a:t>ACTIVITY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733578" y="7530198"/>
            <a:ext cx="6815942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11"/>
              </a:lnSpc>
            </a:pPr>
            <a:r>
              <a:rPr lang="en-US" sz="2342" b="1" spc="-23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APPLY TOOLKIT STRATEGIES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733578" y="6693255"/>
            <a:ext cx="6815942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11"/>
              </a:lnSpc>
            </a:pPr>
            <a:r>
              <a:rPr lang="en-US" sz="2342" b="1" spc="-23" dirty="0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REVIEW SCENARIO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733578" y="8370477"/>
            <a:ext cx="6815942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11"/>
              </a:lnSpc>
            </a:pPr>
            <a:r>
              <a:rPr lang="en-US" sz="2342" b="1" spc="-23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REPORT BACK</a:t>
            </a:r>
          </a:p>
        </p:txBody>
      </p:sp>
      <p:sp>
        <p:nvSpPr>
          <p:cNvPr id="38" name="Freeform 38"/>
          <p:cNvSpPr/>
          <p:nvPr/>
        </p:nvSpPr>
        <p:spPr>
          <a:xfrm>
            <a:off x="1206593" y="7514079"/>
            <a:ext cx="410384" cy="410384"/>
          </a:xfrm>
          <a:custGeom>
            <a:avLst/>
            <a:gdLst/>
            <a:ahLst/>
            <a:cxnLst/>
            <a:rect l="l" t="t" r="r" b="b"/>
            <a:pathLst>
              <a:path w="410384" h="410384">
                <a:moveTo>
                  <a:pt x="0" y="0"/>
                </a:moveTo>
                <a:lnTo>
                  <a:pt x="410385" y="0"/>
                </a:lnTo>
                <a:lnTo>
                  <a:pt x="410385" y="410385"/>
                </a:lnTo>
                <a:lnTo>
                  <a:pt x="0" y="4103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39"/>
          <p:cNvSpPr/>
          <p:nvPr/>
        </p:nvSpPr>
        <p:spPr>
          <a:xfrm>
            <a:off x="1206593" y="8354358"/>
            <a:ext cx="410384" cy="410384"/>
          </a:xfrm>
          <a:custGeom>
            <a:avLst/>
            <a:gdLst/>
            <a:ahLst/>
            <a:cxnLst/>
            <a:rect l="l" t="t" r="r" b="b"/>
            <a:pathLst>
              <a:path w="410384" h="410384">
                <a:moveTo>
                  <a:pt x="0" y="0"/>
                </a:moveTo>
                <a:lnTo>
                  <a:pt x="410385" y="0"/>
                </a:lnTo>
                <a:lnTo>
                  <a:pt x="410385" y="410385"/>
                </a:lnTo>
                <a:lnTo>
                  <a:pt x="0" y="4103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D54">
                <a:alpha val="100000"/>
              </a:srgbClr>
            </a:gs>
            <a:gs pos="100000">
              <a:srgbClr val="002BAB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772682" flipH="1">
            <a:off x="-1297603" y="-1172141"/>
            <a:ext cx="10916081" cy="7846951"/>
          </a:xfrm>
          <a:custGeom>
            <a:avLst/>
            <a:gdLst/>
            <a:ahLst/>
            <a:cxnLst/>
            <a:rect l="l" t="t" r="r" b="b"/>
            <a:pathLst>
              <a:path w="10916081" h="7846951">
                <a:moveTo>
                  <a:pt x="10916081" y="0"/>
                </a:moveTo>
                <a:lnTo>
                  <a:pt x="0" y="0"/>
                </a:lnTo>
                <a:lnTo>
                  <a:pt x="0" y="7846950"/>
                </a:lnTo>
                <a:lnTo>
                  <a:pt x="10916081" y="7846950"/>
                </a:lnTo>
                <a:lnTo>
                  <a:pt x="10916081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4859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93639" y="793639"/>
            <a:ext cx="6733597" cy="6733597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28700"/>
            <a:ext cx="6263474" cy="626347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F00">
                    <a:alpha val="100000"/>
                  </a:srgbClr>
                </a:gs>
                <a:gs pos="100000">
                  <a:srgbClr val="FFFC00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04816" y="1304816"/>
            <a:ext cx="5711241" cy="571124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ln w="95250" cap="sq">
              <a:gradFill>
                <a:gsLst>
                  <a:gs pos="0">
                    <a:srgbClr val="000D54">
                      <a:alpha val="100000"/>
                    </a:srgbClr>
                  </a:gs>
                  <a:gs pos="100000">
                    <a:srgbClr val="002BAB">
                      <a:alpha val="100000"/>
                    </a:srgbClr>
                  </a:gs>
                </a:gsLst>
                <a:lin ang="27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083776" y="5330631"/>
            <a:ext cx="4153323" cy="4153323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274577" y="5521433"/>
            <a:ext cx="3771719" cy="3771719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F00">
                    <a:alpha val="100000"/>
                  </a:srgbClr>
                </a:gs>
                <a:gs pos="100000">
                  <a:srgbClr val="FFFC00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504056" y="5750912"/>
            <a:ext cx="3312762" cy="331276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34566" r="-34566"/>
              </a:stretch>
            </a:blipFill>
            <a:ln w="95250" cap="sq">
              <a:gradFill>
                <a:gsLst>
                  <a:gs pos="0">
                    <a:srgbClr val="000D54">
                      <a:alpha val="100000"/>
                    </a:srgbClr>
                  </a:gs>
                  <a:gs pos="100000">
                    <a:srgbClr val="002BAB">
                      <a:alpha val="100000"/>
                    </a:srgbClr>
                  </a:gs>
                </a:gsLst>
                <a:lin ang="27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 rot="-10800000" flipV="1">
            <a:off x="7444454" y="8562352"/>
            <a:ext cx="10916081" cy="7846951"/>
          </a:xfrm>
          <a:custGeom>
            <a:avLst/>
            <a:gdLst/>
            <a:ahLst/>
            <a:cxnLst/>
            <a:rect l="l" t="t" r="r" b="b"/>
            <a:pathLst>
              <a:path w="10916081" h="7846951">
                <a:moveTo>
                  <a:pt x="0" y="7846951"/>
                </a:moveTo>
                <a:lnTo>
                  <a:pt x="10916081" y="7846951"/>
                </a:lnTo>
                <a:lnTo>
                  <a:pt x="10916081" y="0"/>
                </a:lnTo>
                <a:lnTo>
                  <a:pt x="0" y="0"/>
                </a:lnTo>
                <a:lnTo>
                  <a:pt x="0" y="7846951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485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8012191" y="8930599"/>
            <a:ext cx="5687114" cy="362553"/>
          </a:xfrm>
          <a:custGeom>
            <a:avLst/>
            <a:gdLst/>
            <a:ahLst/>
            <a:cxnLst/>
            <a:rect l="l" t="t" r="r" b="b"/>
            <a:pathLst>
              <a:path w="5687114" h="362553">
                <a:moveTo>
                  <a:pt x="0" y="0"/>
                </a:moveTo>
                <a:lnTo>
                  <a:pt x="5687114" y="0"/>
                </a:lnTo>
                <a:lnTo>
                  <a:pt x="5687114" y="362553"/>
                </a:lnTo>
                <a:lnTo>
                  <a:pt x="0" y="3625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6743697" y="7769970"/>
            <a:ext cx="6955608" cy="2376328"/>
            <a:chOff x="0" y="0"/>
            <a:chExt cx="1831930" cy="62586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831930" cy="625864"/>
            </a:xfrm>
            <a:custGeom>
              <a:avLst/>
              <a:gdLst/>
              <a:ahLst/>
              <a:cxnLst/>
              <a:rect l="l" t="t" r="r" b="b"/>
              <a:pathLst>
                <a:path w="1831930" h="625864">
                  <a:moveTo>
                    <a:pt x="50087" y="0"/>
                  </a:moveTo>
                  <a:lnTo>
                    <a:pt x="1781843" y="0"/>
                  </a:lnTo>
                  <a:cubicBezTo>
                    <a:pt x="1809505" y="0"/>
                    <a:pt x="1831930" y="22425"/>
                    <a:pt x="1831930" y="50087"/>
                  </a:cubicBezTo>
                  <a:lnTo>
                    <a:pt x="1831930" y="575777"/>
                  </a:lnTo>
                  <a:cubicBezTo>
                    <a:pt x="1831930" y="603439"/>
                    <a:pt x="1809505" y="625864"/>
                    <a:pt x="1781843" y="625864"/>
                  </a:cubicBezTo>
                  <a:lnTo>
                    <a:pt x="50087" y="625864"/>
                  </a:lnTo>
                  <a:cubicBezTo>
                    <a:pt x="22425" y="625864"/>
                    <a:pt x="0" y="603439"/>
                    <a:pt x="0" y="575777"/>
                  </a:cubicBezTo>
                  <a:lnTo>
                    <a:pt x="0" y="50087"/>
                  </a:lnTo>
                  <a:cubicBezTo>
                    <a:pt x="0" y="22425"/>
                    <a:pt x="22425" y="0"/>
                    <a:pt x="500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F00">
                    <a:alpha val="100000"/>
                  </a:srgbClr>
                </a:gs>
                <a:gs pos="100000">
                  <a:srgbClr val="FFFC00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831930" cy="663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8899536" y="7645261"/>
            <a:ext cx="3912423" cy="249417"/>
          </a:xfrm>
          <a:custGeom>
            <a:avLst/>
            <a:gdLst/>
            <a:ahLst/>
            <a:cxnLst/>
            <a:rect l="l" t="t" r="r" b="b"/>
            <a:pathLst>
              <a:path w="3912423" h="249417">
                <a:moveTo>
                  <a:pt x="0" y="0"/>
                </a:moveTo>
                <a:lnTo>
                  <a:pt x="3912424" y="0"/>
                </a:lnTo>
                <a:lnTo>
                  <a:pt x="3912424" y="249417"/>
                </a:lnTo>
                <a:lnTo>
                  <a:pt x="0" y="2494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6844338" y="8396615"/>
            <a:ext cx="6751371" cy="823199"/>
            <a:chOff x="0" y="0"/>
            <a:chExt cx="3581524" cy="43669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581524" cy="436698"/>
            </a:xfrm>
            <a:custGeom>
              <a:avLst/>
              <a:gdLst/>
              <a:ahLst/>
              <a:cxnLst/>
              <a:rect l="l" t="t" r="r" b="b"/>
              <a:pathLst>
                <a:path w="3581524" h="436698">
                  <a:moveTo>
                    <a:pt x="3378324" y="0"/>
                  </a:moveTo>
                  <a:cubicBezTo>
                    <a:pt x="3490548" y="0"/>
                    <a:pt x="3581524" y="97758"/>
                    <a:pt x="3581524" y="218349"/>
                  </a:cubicBezTo>
                  <a:cubicBezTo>
                    <a:pt x="3581524" y="338939"/>
                    <a:pt x="3490548" y="436698"/>
                    <a:pt x="3378324" y="436698"/>
                  </a:cubicBezTo>
                  <a:lnTo>
                    <a:pt x="203200" y="436698"/>
                  </a:lnTo>
                  <a:cubicBezTo>
                    <a:pt x="90976" y="436698"/>
                    <a:pt x="0" y="338939"/>
                    <a:pt x="0" y="218349"/>
                  </a:cubicBezTo>
                  <a:cubicBezTo>
                    <a:pt x="0" y="97758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D54">
                    <a:alpha val="100000"/>
                  </a:srgbClr>
                </a:gs>
                <a:gs pos="100000">
                  <a:srgbClr val="002BAB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3581524" cy="47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7227686" y="8591447"/>
            <a:ext cx="433536" cy="433536"/>
          </a:xfrm>
          <a:custGeom>
            <a:avLst/>
            <a:gdLst/>
            <a:ahLst/>
            <a:cxnLst/>
            <a:rect l="l" t="t" r="r" b="b"/>
            <a:pathLst>
              <a:path w="433536" h="433536">
                <a:moveTo>
                  <a:pt x="0" y="0"/>
                </a:moveTo>
                <a:lnTo>
                  <a:pt x="433536" y="0"/>
                </a:lnTo>
                <a:lnTo>
                  <a:pt x="433536" y="433535"/>
                </a:lnTo>
                <a:lnTo>
                  <a:pt x="0" y="4335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4623230" y="7925168"/>
            <a:ext cx="1517442" cy="688215"/>
          </a:xfrm>
          <a:custGeom>
            <a:avLst/>
            <a:gdLst/>
            <a:ahLst/>
            <a:cxnLst/>
            <a:rect l="l" t="t" r="r" b="b"/>
            <a:pathLst>
              <a:path w="1517442" h="688215">
                <a:moveTo>
                  <a:pt x="0" y="0"/>
                </a:moveTo>
                <a:lnTo>
                  <a:pt x="1517442" y="0"/>
                </a:lnTo>
                <a:lnTo>
                  <a:pt x="1517442" y="688215"/>
                </a:lnTo>
                <a:lnTo>
                  <a:pt x="0" y="68821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78434" r="-1461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7836199" y="8428662"/>
            <a:ext cx="5633915" cy="791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32"/>
              </a:lnSpc>
            </a:pPr>
            <a:r>
              <a:rPr lang="en-US" sz="2610" b="1" spc="-26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HOW WOULD YOU GUIDE THIS FAMILY?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836199" y="757569"/>
            <a:ext cx="10132591" cy="1529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69"/>
              </a:lnSpc>
              <a:spcBef>
                <a:spcPct val="0"/>
              </a:spcBef>
            </a:pPr>
            <a:r>
              <a:rPr lang="en-US" sz="8049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MEET THE RIVERA FAMILY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527236" y="2216011"/>
            <a:ext cx="9981586" cy="542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35" lvl="1" indent="-388618" algn="just">
              <a:lnSpc>
                <a:spcPts val="4319"/>
              </a:lnSpc>
              <a:buFont typeface="Arial"/>
              <a:buChar char="•"/>
            </a:pPr>
            <a:r>
              <a:rPr lang="en-US" sz="3599" spc="-3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Lucas (Age 9) has ADHD and a specific learning disabiltiy in reading.</a:t>
            </a:r>
          </a:p>
          <a:p>
            <a:pPr marL="777235" lvl="1" indent="-388618" algn="just">
              <a:lnSpc>
                <a:spcPts val="4319"/>
              </a:lnSpc>
              <a:buFont typeface="Arial"/>
              <a:buChar char="•"/>
            </a:pPr>
            <a:r>
              <a:rPr lang="en-US" sz="3599" spc="-3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Lucas receives specialized reading instruction and small-group testing accommodations.</a:t>
            </a:r>
          </a:p>
          <a:p>
            <a:pPr marL="777235" lvl="1" indent="-388618" algn="just">
              <a:lnSpc>
                <a:spcPts val="4319"/>
              </a:lnSpc>
              <a:buFont typeface="Arial"/>
              <a:buChar char="•"/>
            </a:pPr>
            <a:r>
              <a:rPr lang="en-US" sz="3599" spc="-3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Parents report missed services and recent disciplinary removals, including an 11-day suspension. </a:t>
            </a:r>
          </a:p>
          <a:p>
            <a:pPr marL="777235" lvl="1" indent="-388618" algn="just">
              <a:lnSpc>
                <a:spcPts val="4319"/>
              </a:lnSpc>
              <a:buFont typeface="Arial"/>
              <a:buChar char="•"/>
            </a:pPr>
            <a:r>
              <a:rPr lang="en-US" sz="3599" spc="-3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 Riveras are frustrated and unsure what to do next.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D54">
                <a:alpha val="100000"/>
              </a:srgbClr>
            </a:gs>
            <a:gs pos="100000">
              <a:srgbClr val="002BAB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49460" y="9057718"/>
            <a:ext cx="11989080" cy="764304"/>
          </a:xfrm>
          <a:custGeom>
            <a:avLst/>
            <a:gdLst/>
            <a:ahLst/>
            <a:cxnLst/>
            <a:rect l="l" t="t" r="r" b="b"/>
            <a:pathLst>
              <a:path w="11989080" h="764304">
                <a:moveTo>
                  <a:pt x="0" y="0"/>
                </a:moveTo>
                <a:lnTo>
                  <a:pt x="11989080" y="0"/>
                </a:lnTo>
                <a:lnTo>
                  <a:pt x="11989080" y="764303"/>
                </a:lnTo>
                <a:lnTo>
                  <a:pt x="0" y="7643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6527552"/>
            <a:ext cx="16230600" cy="2730748"/>
            <a:chOff x="0" y="0"/>
            <a:chExt cx="4274726" cy="7192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719209"/>
            </a:xfrm>
            <a:custGeom>
              <a:avLst/>
              <a:gdLst/>
              <a:ahLst/>
              <a:cxnLst/>
              <a:rect l="l" t="t" r="r" b="b"/>
              <a:pathLst>
                <a:path w="4274726" h="719209">
                  <a:moveTo>
                    <a:pt x="21465" y="0"/>
                  </a:moveTo>
                  <a:lnTo>
                    <a:pt x="4253261" y="0"/>
                  </a:lnTo>
                  <a:cubicBezTo>
                    <a:pt x="4265116" y="0"/>
                    <a:pt x="4274726" y="9610"/>
                    <a:pt x="4274726" y="21465"/>
                  </a:cubicBezTo>
                  <a:lnTo>
                    <a:pt x="4274726" y="697744"/>
                  </a:lnTo>
                  <a:cubicBezTo>
                    <a:pt x="4274726" y="709599"/>
                    <a:pt x="4265116" y="719209"/>
                    <a:pt x="4253261" y="719209"/>
                  </a:cubicBezTo>
                  <a:lnTo>
                    <a:pt x="21465" y="719209"/>
                  </a:lnTo>
                  <a:cubicBezTo>
                    <a:pt x="9610" y="719209"/>
                    <a:pt x="0" y="709599"/>
                    <a:pt x="0" y="697744"/>
                  </a:cubicBezTo>
                  <a:lnTo>
                    <a:pt x="0" y="21465"/>
                  </a:lnTo>
                  <a:cubicBezTo>
                    <a:pt x="0" y="9610"/>
                    <a:pt x="9610" y="0"/>
                    <a:pt x="2146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F00">
                    <a:alpha val="100000"/>
                  </a:srgbClr>
                </a:gs>
                <a:gs pos="100000">
                  <a:srgbClr val="FFFC00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7573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96427" y="8856802"/>
            <a:ext cx="4402656" cy="280669"/>
          </a:xfrm>
          <a:custGeom>
            <a:avLst/>
            <a:gdLst/>
            <a:ahLst/>
            <a:cxnLst/>
            <a:rect l="l" t="t" r="r" b="b"/>
            <a:pathLst>
              <a:path w="4402656" h="280669">
                <a:moveTo>
                  <a:pt x="0" y="0"/>
                </a:moveTo>
                <a:lnTo>
                  <a:pt x="4402655" y="0"/>
                </a:lnTo>
                <a:lnTo>
                  <a:pt x="4402655" y="280669"/>
                </a:lnTo>
                <a:lnTo>
                  <a:pt x="0" y="2806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955881" y="8856802"/>
            <a:ext cx="4402656" cy="280669"/>
          </a:xfrm>
          <a:custGeom>
            <a:avLst/>
            <a:gdLst/>
            <a:ahLst/>
            <a:cxnLst/>
            <a:rect l="l" t="t" r="r" b="b"/>
            <a:pathLst>
              <a:path w="4402656" h="280669">
                <a:moveTo>
                  <a:pt x="0" y="0"/>
                </a:moveTo>
                <a:lnTo>
                  <a:pt x="4402655" y="0"/>
                </a:lnTo>
                <a:lnTo>
                  <a:pt x="4402655" y="280669"/>
                </a:lnTo>
                <a:lnTo>
                  <a:pt x="0" y="2806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2502942" y="5277500"/>
            <a:ext cx="2789625" cy="278962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762396" y="5277500"/>
            <a:ext cx="2789625" cy="2789625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44719" y="8262428"/>
            <a:ext cx="4906072" cy="694068"/>
            <a:chOff x="0" y="0"/>
            <a:chExt cx="3086828" cy="43669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86828" cy="436698"/>
            </a:xfrm>
            <a:custGeom>
              <a:avLst/>
              <a:gdLst/>
              <a:ahLst/>
              <a:cxnLst/>
              <a:rect l="l" t="t" r="r" b="b"/>
              <a:pathLst>
                <a:path w="3086828" h="436698">
                  <a:moveTo>
                    <a:pt x="2883628" y="0"/>
                  </a:moveTo>
                  <a:cubicBezTo>
                    <a:pt x="2995852" y="0"/>
                    <a:pt x="3086828" y="97758"/>
                    <a:pt x="3086828" y="218349"/>
                  </a:cubicBezTo>
                  <a:cubicBezTo>
                    <a:pt x="3086828" y="338939"/>
                    <a:pt x="2995852" y="436698"/>
                    <a:pt x="2883628" y="436698"/>
                  </a:cubicBezTo>
                  <a:lnTo>
                    <a:pt x="203200" y="436698"/>
                  </a:lnTo>
                  <a:cubicBezTo>
                    <a:pt x="90976" y="436698"/>
                    <a:pt x="0" y="338939"/>
                    <a:pt x="0" y="218349"/>
                  </a:cubicBezTo>
                  <a:cubicBezTo>
                    <a:pt x="0" y="97758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D54">
                    <a:alpha val="100000"/>
                  </a:srgbClr>
                </a:gs>
                <a:gs pos="100000">
                  <a:srgbClr val="002BAB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3086828" cy="47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690964" y="8262428"/>
            <a:ext cx="4906072" cy="694068"/>
            <a:chOff x="0" y="0"/>
            <a:chExt cx="3086828" cy="43669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86828" cy="436698"/>
            </a:xfrm>
            <a:custGeom>
              <a:avLst/>
              <a:gdLst/>
              <a:ahLst/>
              <a:cxnLst/>
              <a:rect l="l" t="t" r="r" b="b"/>
              <a:pathLst>
                <a:path w="3086828" h="436698">
                  <a:moveTo>
                    <a:pt x="2883628" y="0"/>
                  </a:moveTo>
                  <a:cubicBezTo>
                    <a:pt x="2995852" y="0"/>
                    <a:pt x="3086828" y="97758"/>
                    <a:pt x="3086828" y="218349"/>
                  </a:cubicBezTo>
                  <a:cubicBezTo>
                    <a:pt x="3086828" y="338939"/>
                    <a:pt x="2995852" y="436698"/>
                    <a:pt x="2883628" y="436698"/>
                  </a:cubicBezTo>
                  <a:lnTo>
                    <a:pt x="203200" y="436698"/>
                  </a:lnTo>
                  <a:cubicBezTo>
                    <a:pt x="90976" y="436698"/>
                    <a:pt x="0" y="338939"/>
                    <a:pt x="0" y="218349"/>
                  </a:cubicBezTo>
                  <a:cubicBezTo>
                    <a:pt x="0" y="97758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D54">
                    <a:alpha val="100000"/>
                  </a:srgbClr>
                </a:gs>
                <a:gs pos="100000">
                  <a:srgbClr val="002BAB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3086828" cy="47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2215335" y="8856802"/>
            <a:ext cx="4402656" cy="280669"/>
          </a:xfrm>
          <a:custGeom>
            <a:avLst/>
            <a:gdLst/>
            <a:ahLst/>
            <a:cxnLst/>
            <a:rect l="l" t="t" r="r" b="b"/>
            <a:pathLst>
              <a:path w="4402656" h="280669">
                <a:moveTo>
                  <a:pt x="0" y="0"/>
                </a:moveTo>
                <a:lnTo>
                  <a:pt x="4402655" y="0"/>
                </a:lnTo>
                <a:lnTo>
                  <a:pt x="4402655" y="280669"/>
                </a:lnTo>
                <a:lnTo>
                  <a:pt x="0" y="2806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1937209" y="8262428"/>
            <a:ext cx="4906072" cy="694068"/>
            <a:chOff x="0" y="0"/>
            <a:chExt cx="3086828" cy="43669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086828" cy="436698"/>
            </a:xfrm>
            <a:custGeom>
              <a:avLst/>
              <a:gdLst/>
              <a:ahLst/>
              <a:cxnLst/>
              <a:rect l="l" t="t" r="r" b="b"/>
              <a:pathLst>
                <a:path w="3086828" h="436698">
                  <a:moveTo>
                    <a:pt x="2883628" y="0"/>
                  </a:moveTo>
                  <a:cubicBezTo>
                    <a:pt x="2995852" y="0"/>
                    <a:pt x="3086828" y="97758"/>
                    <a:pt x="3086828" y="218349"/>
                  </a:cubicBezTo>
                  <a:cubicBezTo>
                    <a:pt x="3086828" y="338939"/>
                    <a:pt x="2995852" y="436698"/>
                    <a:pt x="2883628" y="436698"/>
                  </a:cubicBezTo>
                  <a:lnTo>
                    <a:pt x="203200" y="436698"/>
                  </a:lnTo>
                  <a:cubicBezTo>
                    <a:pt x="90976" y="436698"/>
                    <a:pt x="0" y="338939"/>
                    <a:pt x="0" y="218349"/>
                  </a:cubicBezTo>
                  <a:cubicBezTo>
                    <a:pt x="0" y="97758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D54">
                    <a:alpha val="100000"/>
                  </a:srgbClr>
                </a:gs>
                <a:gs pos="100000">
                  <a:srgbClr val="002BAB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086828" cy="47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585438" y="5359996"/>
            <a:ext cx="2624632" cy="2624632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D54">
                    <a:alpha val="100000"/>
                  </a:srgbClr>
                </a:gs>
                <a:gs pos="100000">
                  <a:srgbClr val="002BAB">
                    <a:alpha val="100000"/>
                  </a:srgbClr>
                </a:gs>
              </a:gsLst>
              <a:lin ang="2700000"/>
            </a:gradFill>
            <a:ln w="38100" cap="sq">
              <a:gradFill>
                <a:gsLst>
                  <a:gs pos="0">
                    <a:srgbClr val="FFBF00">
                      <a:alpha val="100000"/>
                    </a:srgbClr>
                  </a:gs>
                  <a:gs pos="100000">
                    <a:srgbClr val="FFFC00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7831684" y="5359996"/>
            <a:ext cx="2624632" cy="2624632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D54">
                    <a:alpha val="100000"/>
                  </a:srgbClr>
                </a:gs>
                <a:gs pos="100000">
                  <a:srgbClr val="002BAB">
                    <a:alpha val="100000"/>
                  </a:srgbClr>
                </a:gs>
              </a:gsLst>
              <a:lin ang="2700000"/>
            </a:gradFill>
            <a:ln w="38100" cap="sq">
              <a:gradFill>
                <a:gsLst>
                  <a:gs pos="0">
                    <a:srgbClr val="FFBF00">
                      <a:alpha val="100000"/>
                    </a:srgbClr>
                  </a:gs>
                  <a:gs pos="100000">
                    <a:srgbClr val="FFFC00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796955" y="5558304"/>
            <a:ext cx="2228017" cy="2228017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F00">
                    <a:alpha val="100000"/>
                  </a:srgbClr>
                </a:gs>
                <a:gs pos="100000">
                  <a:srgbClr val="FFFC00">
                    <a:alpha val="100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8043200" y="5558304"/>
            <a:ext cx="2228017" cy="2228017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F00">
                    <a:alpha val="100000"/>
                  </a:srgbClr>
                </a:gs>
                <a:gs pos="100000">
                  <a:srgbClr val="FFFC00">
                    <a:alpha val="100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3021850" y="5277500"/>
            <a:ext cx="2789625" cy="2789625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3077929" y="5359996"/>
            <a:ext cx="2624632" cy="2624632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D54">
                    <a:alpha val="100000"/>
                  </a:srgbClr>
                </a:gs>
                <a:gs pos="100000">
                  <a:srgbClr val="002BAB">
                    <a:alpha val="100000"/>
                  </a:srgbClr>
                </a:gs>
              </a:gsLst>
              <a:lin ang="2700000"/>
            </a:gradFill>
            <a:ln w="38100" cap="sq">
              <a:gradFill>
                <a:gsLst>
                  <a:gs pos="0">
                    <a:srgbClr val="FFBF00">
                      <a:alpha val="100000"/>
                    </a:srgbClr>
                  </a:gs>
                  <a:gs pos="100000">
                    <a:srgbClr val="FFFC00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3289445" y="5558304"/>
            <a:ext cx="2228017" cy="2228017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F00">
                    <a:alpha val="100000"/>
                  </a:srgbClr>
                </a:gs>
                <a:gs pos="100000">
                  <a:srgbClr val="FFFC00">
                    <a:alpha val="100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2" name="Freeform 42"/>
          <p:cNvSpPr/>
          <p:nvPr/>
        </p:nvSpPr>
        <p:spPr>
          <a:xfrm>
            <a:off x="3215785" y="5958931"/>
            <a:ext cx="1363940" cy="1502964"/>
          </a:xfrm>
          <a:custGeom>
            <a:avLst/>
            <a:gdLst/>
            <a:ahLst/>
            <a:cxnLst/>
            <a:rect l="l" t="t" r="r" b="b"/>
            <a:pathLst>
              <a:path w="1363940" h="1502964">
                <a:moveTo>
                  <a:pt x="0" y="0"/>
                </a:moveTo>
                <a:lnTo>
                  <a:pt x="1363939" y="0"/>
                </a:lnTo>
                <a:lnTo>
                  <a:pt x="1363939" y="1502963"/>
                </a:lnTo>
                <a:lnTo>
                  <a:pt x="0" y="15029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>
            <a:off x="8444183" y="5863681"/>
            <a:ext cx="1399635" cy="1502964"/>
          </a:xfrm>
          <a:custGeom>
            <a:avLst/>
            <a:gdLst/>
            <a:ahLst/>
            <a:cxnLst/>
            <a:rect l="l" t="t" r="r" b="b"/>
            <a:pathLst>
              <a:path w="1399635" h="1502964">
                <a:moveTo>
                  <a:pt x="0" y="0"/>
                </a:moveTo>
                <a:lnTo>
                  <a:pt x="1399634" y="0"/>
                </a:lnTo>
                <a:lnTo>
                  <a:pt x="1399634" y="1502963"/>
                </a:lnTo>
                <a:lnTo>
                  <a:pt x="0" y="15029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44"/>
          <p:cNvSpPr/>
          <p:nvPr/>
        </p:nvSpPr>
        <p:spPr>
          <a:xfrm>
            <a:off x="13668368" y="5854156"/>
            <a:ext cx="1470172" cy="1502964"/>
          </a:xfrm>
          <a:custGeom>
            <a:avLst/>
            <a:gdLst/>
            <a:ahLst/>
            <a:cxnLst/>
            <a:rect l="l" t="t" r="r" b="b"/>
            <a:pathLst>
              <a:path w="1470172" h="1502964">
                <a:moveTo>
                  <a:pt x="0" y="0"/>
                </a:moveTo>
                <a:lnTo>
                  <a:pt x="1470172" y="0"/>
                </a:lnTo>
                <a:lnTo>
                  <a:pt x="1470172" y="1502963"/>
                </a:lnTo>
                <a:lnTo>
                  <a:pt x="0" y="15029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TextBox 45"/>
          <p:cNvSpPr txBox="1"/>
          <p:nvPr/>
        </p:nvSpPr>
        <p:spPr>
          <a:xfrm>
            <a:off x="830392" y="-29556"/>
            <a:ext cx="8389159" cy="1529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69"/>
              </a:lnSpc>
              <a:spcBef>
                <a:spcPct val="0"/>
              </a:spcBef>
            </a:pPr>
            <a:r>
              <a:rPr lang="en-US" sz="8049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DECISION POINT 1</a:t>
            </a:r>
          </a:p>
        </p:txBody>
      </p:sp>
      <p:sp>
        <p:nvSpPr>
          <p:cNvPr id="46" name="Freeform 46"/>
          <p:cNvSpPr/>
          <p:nvPr/>
        </p:nvSpPr>
        <p:spPr>
          <a:xfrm rot="-10800000">
            <a:off x="12574913" y="-4262405"/>
            <a:ext cx="10916081" cy="7846951"/>
          </a:xfrm>
          <a:custGeom>
            <a:avLst/>
            <a:gdLst/>
            <a:ahLst/>
            <a:cxnLst/>
            <a:rect l="l" t="t" r="r" b="b"/>
            <a:pathLst>
              <a:path w="10916081" h="7846951">
                <a:moveTo>
                  <a:pt x="0" y="0"/>
                </a:moveTo>
                <a:lnTo>
                  <a:pt x="10916081" y="0"/>
                </a:lnTo>
                <a:lnTo>
                  <a:pt x="10916081" y="7846951"/>
                </a:lnTo>
                <a:lnTo>
                  <a:pt x="0" y="78469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3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485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TextBox 47"/>
          <p:cNvSpPr txBox="1"/>
          <p:nvPr/>
        </p:nvSpPr>
        <p:spPr>
          <a:xfrm>
            <a:off x="815213" y="885887"/>
            <a:ext cx="13065815" cy="1529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69"/>
              </a:lnSpc>
              <a:spcBef>
                <a:spcPct val="0"/>
              </a:spcBef>
            </a:pPr>
            <a:r>
              <a:rPr lang="en-US" sz="8049" dirty="0">
                <a:solidFill>
                  <a:srgbClr val="FFCF00"/>
                </a:solidFill>
                <a:latin typeface="Impact"/>
                <a:ea typeface="Impact"/>
                <a:cs typeface="Impact"/>
                <a:sym typeface="Impact"/>
              </a:rPr>
              <a:t>COMMUNICATION BREAKDOWN</a:t>
            </a:r>
          </a:p>
        </p:txBody>
      </p:sp>
      <p:sp>
        <p:nvSpPr>
          <p:cNvPr id="48" name="Freeform 48"/>
          <p:cNvSpPr/>
          <p:nvPr/>
        </p:nvSpPr>
        <p:spPr>
          <a:xfrm>
            <a:off x="13655159" y="1028700"/>
            <a:ext cx="1517442" cy="688215"/>
          </a:xfrm>
          <a:custGeom>
            <a:avLst/>
            <a:gdLst/>
            <a:ahLst/>
            <a:cxnLst/>
            <a:rect l="l" t="t" r="r" b="b"/>
            <a:pathLst>
              <a:path w="1517442" h="688215">
                <a:moveTo>
                  <a:pt x="0" y="0"/>
                </a:moveTo>
                <a:lnTo>
                  <a:pt x="1517443" y="0"/>
                </a:lnTo>
                <a:lnTo>
                  <a:pt x="1517443" y="688215"/>
                </a:lnTo>
                <a:lnTo>
                  <a:pt x="0" y="68821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78434" r="-14616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9" name="Picture 4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23095" y="2401882"/>
            <a:ext cx="2648665" cy="2648665"/>
          </a:xfrm>
          <a:prstGeom prst="rect">
            <a:avLst/>
          </a:prstGeom>
        </p:spPr>
      </p:pic>
      <p:sp>
        <p:nvSpPr>
          <p:cNvPr id="50" name="Freeform 50"/>
          <p:cNvSpPr/>
          <p:nvPr/>
        </p:nvSpPr>
        <p:spPr>
          <a:xfrm>
            <a:off x="6841835" y="2082585"/>
            <a:ext cx="2478107" cy="3194915"/>
          </a:xfrm>
          <a:custGeom>
            <a:avLst/>
            <a:gdLst/>
            <a:ahLst/>
            <a:cxnLst/>
            <a:rect l="l" t="t" r="r" b="b"/>
            <a:pathLst>
              <a:path w="2478107" h="3194915">
                <a:moveTo>
                  <a:pt x="0" y="0"/>
                </a:moveTo>
                <a:lnTo>
                  <a:pt x="2478107" y="0"/>
                </a:lnTo>
                <a:lnTo>
                  <a:pt x="2478107" y="3194915"/>
                </a:lnTo>
                <a:lnTo>
                  <a:pt x="0" y="319491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1" name="Picture 5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485104" y="2265236"/>
            <a:ext cx="2716355" cy="2716355"/>
          </a:xfrm>
          <a:prstGeom prst="rect">
            <a:avLst/>
          </a:prstGeom>
        </p:spPr>
      </p:pic>
      <p:sp>
        <p:nvSpPr>
          <p:cNvPr id="52" name="Freeform 52"/>
          <p:cNvSpPr/>
          <p:nvPr/>
        </p:nvSpPr>
        <p:spPr>
          <a:xfrm>
            <a:off x="12712184" y="2082585"/>
            <a:ext cx="2474694" cy="3194915"/>
          </a:xfrm>
          <a:custGeom>
            <a:avLst/>
            <a:gdLst/>
            <a:ahLst/>
            <a:cxnLst/>
            <a:rect l="l" t="t" r="r" b="b"/>
            <a:pathLst>
              <a:path w="2474694" h="3194915">
                <a:moveTo>
                  <a:pt x="0" y="0"/>
                </a:moveTo>
                <a:lnTo>
                  <a:pt x="2474694" y="0"/>
                </a:lnTo>
                <a:lnTo>
                  <a:pt x="2474694" y="3194915"/>
                </a:lnTo>
                <a:lnTo>
                  <a:pt x="0" y="319491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TextBox 53"/>
          <p:cNvSpPr txBox="1"/>
          <p:nvPr/>
        </p:nvSpPr>
        <p:spPr>
          <a:xfrm>
            <a:off x="830392" y="2524775"/>
            <a:ext cx="5085121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5"/>
              </a:lnSpc>
            </a:pPr>
            <a:r>
              <a:rPr lang="en-US" sz="3263" spc="-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After an emotional IEP meeting, the Riveras are considering filing a complaint. 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444719" y="8423724"/>
            <a:ext cx="4906072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1"/>
              </a:lnSpc>
            </a:pPr>
            <a:r>
              <a:rPr lang="en-US" sz="2342" b="1" spc="-23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EXPLORATION OF INTERESTS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6690964" y="8423724"/>
            <a:ext cx="4906072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1"/>
              </a:lnSpc>
            </a:pPr>
            <a:r>
              <a:rPr lang="en-US" sz="2342" b="1" spc="-23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SKILL DEVELOPMENT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1937209" y="8423724"/>
            <a:ext cx="4906072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1"/>
              </a:lnSpc>
            </a:pPr>
            <a:r>
              <a:rPr lang="en-US" sz="2342" b="1" spc="-23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COLLABORATION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D54">
                <a:alpha val="100000"/>
              </a:srgbClr>
            </a:gs>
            <a:gs pos="100000">
              <a:srgbClr val="002BAB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21284" y="8716054"/>
            <a:ext cx="9252872" cy="589871"/>
          </a:xfrm>
          <a:custGeom>
            <a:avLst/>
            <a:gdLst/>
            <a:ahLst/>
            <a:cxnLst/>
            <a:rect l="l" t="t" r="r" b="b"/>
            <a:pathLst>
              <a:path w="9252872" h="589871">
                <a:moveTo>
                  <a:pt x="0" y="0"/>
                </a:moveTo>
                <a:lnTo>
                  <a:pt x="9252872" y="0"/>
                </a:lnTo>
                <a:lnTo>
                  <a:pt x="9252872" y="589871"/>
                </a:lnTo>
                <a:lnTo>
                  <a:pt x="0" y="5898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523274" y="6142370"/>
            <a:ext cx="12017079" cy="2697425"/>
            <a:chOff x="0" y="0"/>
            <a:chExt cx="2928581" cy="6573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8581" cy="657367"/>
            </a:xfrm>
            <a:custGeom>
              <a:avLst/>
              <a:gdLst/>
              <a:ahLst/>
              <a:cxnLst/>
              <a:rect l="l" t="t" r="r" b="b"/>
              <a:pathLst>
                <a:path w="2928581" h="657367">
                  <a:moveTo>
                    <a:pt x="28991" y="0"/>
                  </a:moveTo>
                  <a:lnTo>
                    <a:pt x="2899590" y="0"/>
                  </a:lnTo>
                  <a:cubicBezTo>
                    <a:pt x="2915601" y="0"/>
                    <a:pt x="2928581" y="12980"/>
                    <a:pt x="2928581" y="28991"/>
                  </a:cubicBezTo>
                  <a:lnTo>
                    <a:pt x="2928581" y="628376"/>
                  </a:lnTo>
                  <a:cubicBezTo>
                    <a:pt x="2928581" y="644387"/>
                    <a:pt x="2915601" y="657367"/>
                    <a:pt x="2899590" y="657367"/>
                  </a:cubicBezTo>
                  <a:lnTo>
                    <a:pt x="28991" y="657367"/>
                  </a:lnTo>
                  <a:cubicBezTo>
                    <a:pt x="12980" y="657367"/>
                    <a:pt x="0" y="644387"/>
                    <a:pt x="0" y="628376"/>
                  </a:cubicBezTo>
                  <a:lnTo>
                    <a:pt x="0" y="28991"/>
                  </a:lnTo>
                  <a:cubicBezTo>
                    <a:pt x="0" y="12980"/>
                    <a:pt x="12980" y="0"/>
                    <a:pt x="2899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F00">
                    <a:alpha val="100000"/>
                  </a:srgbClr>
                </a:gs>
                <a:gs pos="100000">
                  <a:srgbClr val="FFFC00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28581" cy="6954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10800000" flipH="1">
            <a:off x="-1222494" y="-3677402"/>
            <a:ext cx="10916081" cy="7846951"/>
          </a:xfrm>
          <a:custGeom>
            <a:avLst/>
            <a:gdLst/>
            <a:ahLst/>
            <a:cxnLst/>
            <a:rect l="l" t="t" r="r" b="b"/>
            <a:pathLst>
              <a:path w="10916081" h="7846951">
                <a:moveTo>
                  <a:pt x="10916081" y="0"/>
                </a:moveTo>
                <a:lnTo>
                  <a:pt x="0" y="0"/>
                </a:lnTo>
                <a:lnTo>
                  <a:pt x="0" y="7846951"/>
                </a:lnTo>
                <a:lnTo>
                  <a:pt x="10916081" y="7846951"/>
                </a:lnTo>
                <a:lnTo>
                  <a:pt x="10916081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4859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-2144656" y="1586928"/>
            <a:ext cx="7671372" cy="7671372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F00">
                    <a:alpha val="100000"/>
                  </a:srgbClr>
                </a:gs>
                <a:gs pos="100000">
                  <a:srgbClr val="FFFC00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13221" y="914779"/>
            <a:ext cx="6273109" cy="10455181"/>
            <a:chOff x="0" y="0"/>
            <a:chExt cx="928489" cy="154748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28489" cy="1547482"/>
            </a:xfrm>
            <a:custGeom>
              <a:avLst/>
              <a:gdLst/>
              <a:ahLst/>
              <a:cxnLst/>
              <a:rect l="l" t="t" r="r" b="b"/>
              <a:pathLst>
                <a:path w="928489" h="1547482">
                  <a:moveTo>
                    <a:pt x="0" y="0"/>
                  </a:moveTo>
                  <a:lnTo>
                    <a:pt x="928489" y="0"/>
                  </a:lnTo>
                  <a:lnTo>
                    <a:pt x="928489" y="1547482"/>
                  </a:lnTo>
                  <a:lnTo>
                    <a:pt x="0" y="1547482"/>
                  </a:lnTo>
                  <a:close/>
                </a:path>
              </a:pathLst>
            </a:custGeom>
            <a:blipFill>
              <a:blip r:embed="rId6"/>
              <a:stretch>
                <a:fillRect l="-33333" r="-3333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6130840" y="549026"/>
            <a:ext cx="1517442" cy="688215"/>
          </a:xfrm>
          <a:custGeom>
            <a:avLst/>
            <a:gdLst/>
            <a:ahLst/>
            <a:cxnLst/>
            <a:rect l="l" t="t" r="r" b="b"/>
            <a:pathLst>
              <a:path w="1517442" h="688215">
                <a:moveTo>
                  <a:pt x="0" y="0"/>
                </a:moveTo>
                <a:lnTo>
                  <a:pt x="1517443" y="0"/>
                </a:lnTo>
                <a:lnTo>
                  <a:pt x="1517443" y="688215"/>
                </a:lnTo>
                <a:lnTo>
                  <a:pt x="0" y="6882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78434" r="-14616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60581" y="5959907"/>
            <a:ext cx="3598247" cy="3598247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>
            <a:off x="11338696" y="5405781"/>
            <a:ext cx="3516896" cy="4554669"/>
          </a:xfrm>
          <a:custGeom>
            <a:avLst/>
            <a:gdLst/>
            <a:ahLst/>
            <a:cxnLst/>
            <a:rect l="l" t="t" r="r" b="b"/>
            <a:pathLst>
              <a:path w="3516896" h="4554669">
                <a:moveTo>
                  <a:pt x="0" y="0"/>
                </a:moveTo>
                <a:lnTo>
                  <a:pt x="3516896" y="0"/>
                </a:lnTo>
                <a:lnTo>
                  <a:pt x="3516896" y="4554669"/>
                </a:lnTo>
                <a:lnTo>
                  <a:pt x="0" y="455466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7332316" y="244226"/>
            <a:ext cx="9557246" cy="1529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69"/>
              </a:lnSpc>
              <a:spcBef>
                <a:spcPct val="0"/>
              </a:spcBef>
            </a:pPr>
            <a:r>
              <a:rPr lang="en-US" sz="8049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DECISION POINT 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332316" y="1367853"/>
            <a:ext cx="10180163" cy="2040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70"/>
              </a:lnSpc>
              <a:spcBef>
                <a:spcPct val="0"/>
              </a:spcBef>
            </a:pPr>
            <a:r>
              <a:rPr lang="en-US" sz="5550">
                <a:solidFill>
                  <a:srgbClr val="FFCF00"/>
                </a:solidFill>
                <a:latin typeface="Impact"/>
                <a:ea typeface="Impact"/>
                <a:cs typeface="Impact"/>
                <a:sym typeface="Impact"/>
              </a:rPr>
              <a:t>MANIFESTATION DETERMINATION REVIEW (MDR)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523274" y="3559949"/>
            <a:ext cx="10125009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5"/>
              </a:lnSpc>
            </a:pPr>
            <a:r>
              <a:rPr lang="en-US" sz="4063" spc="-4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Lucas has been suspended for 11 consecutive days; an MDR is scheduled.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630187" y="6452441"/>
            <a:ext cx="3403709" cy="160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5"/>
              </a:lnSpc>
            </a:pPr>
            <a:r>
              <a:rPr lang="en-US" sz="2663" spc="-26">
                <a:solidFill>
                  <a:srgbClr val="061B59"/>
                </a:solidFill>
                <a:latin typeface="Montserrat"/>
                <a:ea typeface="Montserrat"/>
                <a:cs typeface="Montserrat"/>
                <a:sym typeface="Montserrat"/>
              </a:rPr>
              <a:t>What rights and supports does the MDR process provide?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D54">
                <a:alpha val="100000"/>
              </a:srgbClr>
            </a:gs>
            <a:gs pos="100000">
              <a:srgbClr val="002BAB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41966"/>
            <a:ext cx="9691121" cy="1529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69"/>
              </a:lnSpc>
              <a:spcBef>
                <a:spcPct val="0"/>
              </a:spcBef>
            </a:pPr>
            <a:r>
              <a:rPr lang="en-US" sz="8049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DECISION POINT 3: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1842425"/>
            <a:ext cx="11132987" cy="1529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269"/>
              </a:lnSpc>
              <a:spcBef>
                <a:spcPct val="0"/>
              </a:spcBef>
            </a:pPr>
            <a:r>
              <a:rPr lang="en-US" sz="8049">
                <a:solidFill>
                  <a:srgbClr val="FFCF00"/>
                </a:solidFill>
                <a:latin typeface="Impact"/>
                <a:ea typeface="Impact"/>
                <a:cs typeface="Impact"/>
                <a:sym typeface="Impact"/>
              </a:rPr>
              <a:t>CONSIDERING DUE PROCESS</a:t>
            </a:r>
          </a:p>
        </p:txBody>
      </p:sp>
      <p:sp>
        <p:nvSpPr>
          <p:cNvPr id="4" name="Freeform 4"/>
          <p:cNvSpPr/>
          <p:nvPr/>
        </p:nvSpPr>
        <p:spPr>
          <a:xfrm>
            <a:off x="1419978" y="9184967"/>
            <a:ext cx="6928922" cy="441719"/>
          </a:xfrm>
          <a:custGeom>
            <a:avLst/>
            <a:gdLst/>
            <a:ahLst/>
            <a:cxnLst/>
            <a:rect l="l" t="t" r="r" b="b"/>
            <a:pathLst>
              <a:path w="6928922" h="441719">
                <a:moveTo>
                  <a:pt x="0" y="0"/>
                </a:moveTo>
                <a:lnTo>
                  <a:pt x="6928922" y="0"/>
                </a:lnTo>
                <a:lnTo>
                  <a:pt x="6928922" y="441719"/>
                </a:lnTo>
                <a:lnTo>
                  <a:pt x="0" y="4417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939100" y="9184967"/>
            <a:ext cx="6928922" cy="441719"/>
          </a:xfrm>
          <a:custGeom>
            <a:avLst/>
            <a:gdLst/>
            <a:ahLst/>
            <a:cxnLst/>
            <a:rect l="l" t="t" r="r" b="b"/>
            <a:pathLst>
              <a:path w="6928922" h="441719">
                <a:moveTo>
                  <a:pt x="0" y="0"/>
                </a:moveTo>
                <a:lnTo>
                  <a:pt x="6928922" y="0"/>
                </a:lnTo>
                <a:lnTo>
                  <a:pt x="6928922" y="441719"/>
                </a:lnTo>
                <a:lnTo>
                  <a:pt x="0" y="4417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0831189" y="8582662"/>
            <a:ext cx="5367480" cy="1204610"/>
            <a:chOff x="0" y="0"/>
            <a:chExt cx="1810829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10829" cy="406400"/>
            </a:xfrm>
            <a:custGeom>
              <a:avLst/>
              <a:gdLst/>
              <a:ahLst/>
              <a:cxnLst/>
              <a:rect l="l" t="t" r="r" b="b"/>
              <a:pathLst>
                <a:path w="1810829" h="406400">
                  <a:moveTo>
                    <a:pt x="1607629" y="0"/>
                  </a:moveTo>
                  <a:cubicBezTo>
                    <a:pt x="1719854" y="0"/>
                    <a:pt x="1810829" y="90976"/>
                    <a:pt x="1810829" y="203200"/>
                  </a:cubicBezTo>
                  <a:cubicBezTo>
                    <a:pt x="1810829" y="315424"/>
                    <a:pt x="1719854" y="406400"/>
                    <a:pt x="160762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D54">
                    <a:alpha val="100000"/>
                  </a:srgbClr>
                </a:gs>
                <a:gs pos="100000">
                  <a:srgbClr val="002BAB">
                    <a:alpha val="100000"/>
                  </a:srgbClr>
                </a:gs>
              </a:gsLst>
              <a:lin ang="2700000"/>
            </a:gradFill>
            <a:ln w="38100" cap="sq">
              <a:gradFill>
                <a:gsLst>
                  <a:gs pos="0">
                    <a:srgbClr val="FFBF00">
                      <a:alpha val="100000"/>
                    </a:srgbClr>
                  </a:gs>
                  <a:gs pos="100000">
                    <a:srgbClr val="FFFC00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810829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570293" y="6637896"/>
            <a:ext cx="4628291" cy="295054"/>
          </a:xfrm>
          <a:custGeom>
            <a:avLst/>
            <a:gdLst/>
            <a:ahLst/>
            <a:cxnLst/>
            <a:rect l="l" t="t" r="r" b="b"/>
            <a:pathLst>
              <a:path w="4628291" h="295054">
                <a:moveTo>
                  <a:pt x="0" y="0"/>
                </a:moveTo>
                <a:lnTo>
                  <a:pt x="4628291" y="0"/>
                </a:lnTo>
                <a:lnTo>
                  <a:pt x="4628291" y="295053"/>
                </a:lnTo>
                <a:lnTo>
                  <a:pt x="0" y="2950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089416" y="6637896"/>
            <a:ext cx="4628291" cy="295054"/>
          </a:xfrm>
          <a:custGeom>
            <a:avLst/>
            <a:gdLst/>
            <a:ahLst/>
            <a:cxnLst/>
            <a:rect l="l" t="t" r="r" b="b"/>
            <a:pathLst>
              <a:path w="4628291" h="295054">
                <a:moveTo>
                  <a:pt x="0" y="0"/>
                </a:moveTo>
                <a:lnTo>
                  <a:pt x="4628291" y="0"/>
                </a:lnTo>
                <a:lnTo>
                  <a:pt x="4628291" y="295053"/>
                </a:lnTo>
                <a:lnTo>
                  <a:pt x="0" y="2950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2030122" y="8582662"/>
            <a:ext cx="5367480" cy="1204610"/>
            <a:chOff x="0" y="0"/>
            <a:chExt cx="1810829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10829" cy="406400"/>
            </a:xfrm>
            <a:custGeom>
              <a:avLst/>
              <a:gdLst/>
              <a:ahLst/>
              <a:cxnLst/>
              <a:rect l="l" t="t" r="r" b="b"/>
              <a:pathLst>
                <a:path w="1810829" h="406400">
                  <a:moveTo>
                    <a:pt x="1607629" y="0"/>
                  </a:moveTo>
                  <a:cubicBezTo>
                    <a:pt x="1719854" y="0"/>
                    <a:pt x="1810829" y="90976"/>
                    <a:pt x="1810829" y="203200"/>
                  </a:cubicBezTo>
                  <a:cubicBezTo>
                    <a:pt x="1810829" y="315424"/>
                    <a:pt x="1719854" y="406400"/>
                    <a:pt x="160762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D54">
                    <a:alpha val="100000"/>
                  </a:srgbClr>
                </a:gs>
                <a:gs pos="100000">
                  <a:srgbClr val="002BAB">
                    <a:alpha val="100000"/>
                  </a:srgbClr>
                </a:gs>
              </a:gsLst>
              <a:lin ang="2700000"/>
            </a:gradFill>
            <a:ln w="38100" cap="sq">
              <a:gradFill>
                <a:gsLst>
                  <a:gs pos="0">
                    <a:srgbClr val="FFBF00">
                      <a:alpha val="100000"/>
                    </a:srgbClr>
                  </a:gs>
                  <a:gs pos="100000">
                    <a:srgbClr val="FFFC00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810829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-10800000">
            <a:off x="11050580" y="-4223537"/>
            <a:ext cx="10916081" cy="7846951"/>
          </a:xfrm>
          <a:custGeom>
            <a:avLst/>
            <a:gdLst/>
            <a:ahLst/>
            <a:cxnLst/>
            <a:rect l="l" t="t" r="r" b="b"/>
            <a:pathLst>
              <a:path w="10916081" h="7846951">
                <a:moveTo>
                  <a:pt x="0" y="0"/>
                </a:moveTo>
                <a:lnTo>
                  <a:pt x="10916081" y="0"/>
                </a:lnTo>
                <a:lnTo>
                  <a:pt x="10916081" y="7846951"/>
                </a:lnTo>
                <a:lnTo>
                  <a:pt x="0" y="78469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485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2161687" y="1246766"/>
            <a:ext cx="1517442" cy="688215"/>
          </a:xfrm>
          <a:custGeom>
            <a:avLst/>
            <a:gdLst/>
            <a:ahLst/>
            <a:cxnLst/>
            <a:rect l="l" t="t" r="r" b="b"/>
            <a:pathLst>
              <a:path w="1517442" h="688215">
                <a:moveTo>
                  <a:pt x="0" y="0"/>
                </a:moveTo>
                <a:lnTo>
                  <a:pt x="1517443" y="0"/>
                </a:lnTo>
                <a:lnTo>
                  <a:pt x="1517443" y="688215"/>
                </a:lnTo>
                <a:lnTo>
                  <a:pt x="0" y="6882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78434" r="-1461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2832530" y="3392864"/>
            <a:ext cx="3762663" cy="4870287"/>
          </a:xfrm>
          <a:custGeom>
            <a:avLst/>
            <a:gdLst/>
            <a:ahLst/>
            <a:cxnLst/>
            <a:rect l="l" t="t" r="r" b="b"/>
            <a:pathLst>
              <a:path w="3762663" h="4870287">
                <a:moveTo>
                  <a:pt x="0" y="0"/>
                </a:moveTo>
                <a:lnTo>
                  <a:pt x="3762664" y="0"/>
                </a:lnTo>
                <a:lnTo>
                  <a:pt x="3762664" y="4870286"/>
                </a:lnTo>
                <a:lnTo>
                  <a:pt x="0" y="48702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2328032" y="8866524"/>
            <a:ext cx="4870553" cy="704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6"/>
              </a:lnSpc>
            </a:pPr>
            <a:r>
              <a:rPr lang="en-US" sz="2647" b="1" spc="-26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WHAT FAMILIES SHOULD DO BEFORE FILING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239527" y="8851587"/>
            <a:ext cx="4550805" cy="704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6"/>
              </a:lnSpc>
            </a:pPr>
            <a:r>
              <a:rPr lang="en-US" sz="2647" b="1" spc="-26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HOW PROFESSIONALS CAN EXPLORE OPTIONS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39100" y="3421484"/>
            <a:ext cx="4937760" cy="493776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D54">
                <a:alpha val="100000"/>
              </a:srgbClr>
            </a:gs>
            <a:gs pos="100000">
              <a:srgbClr val="002BAB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1050580" y="-4223537"/>
            <a:ext cx="10916081" cy="7846951"/>
          </a:xfrm>
          <a:custGeom>
            <a:avLst/>
            <a:gdLst/>
            <a:ahLst/>
            <a:cxnLst/>
            <a:rect l="l" t="t" r="r" b="b"/>
            <a:pathLst>
              <a:path w="10916081" h="7846951">
                <a:moveTo>
                  <a:pt x="0" y="0"/>
                </a:moveTo>
                <a:lnTo>
                  <a:pt x="10916081" y="0"/>
                </a:lnTo>
                <a:lnTo>
                  <a:pt x="10916081" y="7846951"/>
                </a:lnTo>
                <a:lnTo>
                  <a:pt x="0" y="78469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485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 flipH="1" flipV="1">
            <a:off x="0" y="8636479"/>
            <a:ext cx="10916081" cy="7846951"/>
          </a:xfrm>
          <a:custGeom>
            <a:avLst/>
            <a:gdLst/>
            <a:ahLst/>
            <a:cxnLst/>
            <a:rect l="l" t="t" r="r" b="b"/>
            <a:pathLst>
              <a:path w="10916081" h="7846951">
                <a:moveTo>
                  <a:pt x="10916081" y="7846951"/>
                </a:moveTo>
                <a:lnTo>
                  <a:pt x="0" y="7846951"/>
                </a:lnTo>
                <a:lnTo>
                  <a:pt x="0" y="0"/>
                </a:lnTo>
                <a:lnTo>
                  <a:pt x="10916081" y="0"/>
                </a:lnTo>
                <a:lnTo>
                  <a:pt x="10916081" y="7846951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4859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28700" y="2002928"/>
            <a:ext cx="7861842" cy="2978647"/>
            <a:chOff x="0" y="0"/>
            <a:chExt cx="2070609" cy="784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70609" cy="784500"/>
            </a:xfrm>
            <a:custGeom>
              <a:avLst/>
              <a:gdLst/>
              <a:ahLst/>
              <a:cxnLst/>
              <a:rect l="l" t="t" r="r" b="b"/>
              <a:pathLst>
                <a:path w="2070609" h="784500">
                  <a:moveTo>
                    <a:pt x="52192" y="0"/>
                  </a:moveTo>
                  <a:lnTo>
                    <a:pt x="2018417" y="0"/>
                  </a:lnTo>
                  <a:cubicBezTo>
                    <a:pt x="2032259" y="0"/>
                    <a:pt x="2045534" y="5499"/>
                    <a:pt x="2055322" y="15287"/>
                  </a:cubicBezTo>
                  <a:cubicBezTo>
                    <a:pt x="2065110" y="25074"/>
                    <a:pt x="2070609" y="38349"/>
                    <a:pt x="2070609" y="52192"/>
                  </a:cubicBezTo>
                  <a:lnTo>
                    <a:pt x="2070609" y="732308"/>
                  </a:lnTo>
                  <a:cubicBezTo>
                    <a:pt x="2070609" y="746150"/>
                    <a:pt x="2065110" y="759425"/>
                    <a:pt x="2055322" y="769213"/>
                  </a:cubicBezTo>
                  <a:cubicBezTo>
                    <a:pt x="2045534" y="779001"/>
                    <a:pt x="2032259" y="784500"/>
                    <a:pt x="2018417" y="784500"/>
                  </a:cubicBezTo>
                  <a:lnTo>
                    <a:pt x="52192" y="784500"/>
                  </a:lnTo>
                  <a:cubicBezTo>
                    <a:pt x="38349" y="784500"/>
                    <a:pt x="25074" y="779001"/>
                    <a:pt x="15287" y="769213"/>
                  </a:cubicBezTo>
                  <a:cubicBezTo>
                    <a:pt x="5499" y="759425"/>
                    <a:pt x="0" y="746150"/>
                    <a:pt x="0" y="732308"/>
                  </a:cubicBezTo>
                  <a:lnTo>
                    <a:pt x="0" y="52192"/>
                  </a:lnTo>
                  <a:cubicBezTo>
                    <a:pt x="0" y="38349"/>
                    <a:pt x="5499" y="25074"/>
                    <a:pt x="15287" y="15287"/>
                  </a:cubicBezTo>
                  <a:cubicBezTo>
                    <a:pt x="25074" y="5499"/>
                    <a:pt x="38349" y="0"/>
                    <a:pt x="5219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gradFill>
                <a:gsLst>
                  <a:gs pos="0">
                    <a:srgbClr val="FFBF00">
                      <a:alpha val="100000"/>
                    </a:srgbClr>
                  </a:gs>
                  <a:gs pos="100000">
                    <a:srgbClr val="FFFC00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070609" cy="82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5381625"/>
            <a:ext cx="7861842" cy="2978647"/>
            <a:chOff x="0" y="0"/>
            <a:chExt cx="2070609" cy="784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70609" cy="784500"/>
            </a:xfrm>
            <a:custGeom>
              <a:avLst/>
              <a:gdLst/>
              <a:ahLst/>
              <a:cxnLst/>
              <a:rect l="l" t="t" r="r" b="b"/>
              <a:pathLst>
                <a:path w="2070609" h="784500">
                  <a:moveTo>
                    <a:pt x="52192" y="0"/>
                  </a:moveTo>
                  <a:lnTo>
                    <a:pt x="2018417" y="0"/>
                  </a:lnTo>
                  <a:cubicBezTo>
                    <a:pt x="2032259" y="0"/>
                    <a:pt x="2045534" y="5499"/>
                    <a:pt x="2055322" y="15287"/>
                  </a:cubicBezTo>
                  <a:cubicBezTo>
                    <a:pt x="2065110" y="25074"/>
                    <a:pt x="2070609" y="38349"/>
                    <a:pt x="2070609" y="52192"/>
                  </a:cubicBezTo>
                  <a:lnTo>
                    <a:pt x="2070609" y="732308"/>
                  </a:lnTo>
                  <a:cubicBezTo>
                    <a:pt x="2070609" y="746150"/>
                    <a:pt x="2065110" y="759425"/>
                    <a:pt x="2055322" y="769213"/>
                  </a:cubicBezTo>
                  <a:cubicBezTo>
                    <a:pt x="2045534" y="779001"/>
                    <a:pt x="2032259" y="784500"/>
                    <a:pt x="2018417" y="784500"/>
                  </a:cubicBezTo>
                  <a:lnTo>
                    <a:pt x="52192" y="784500"/>
                  </a:lnTo>
                  <a:cubicBezTo>
                    <a:pt x="38349" y="784500"/>
                    <a:pt x="25074" y="779001"/>
                    <a:pt x="15287" y="769213"/>
                  </a:cubicBezTo>
                  <a:cubicBezTo>
                    <a:pt x="5499" y="759425"/>
                    <a:pt x="0" y="746150"/>
                    <a:pt x="0" y="732308"/>
                  </a:cubicBezTo>
                  <a:lnTo>
                    <a:pt x="0" y="52192"/>
                  </a:lnTo>
                  <a:cubicBezTo>
                    <a:pt x="0" y="38349"/>
                    <a:pt x="5499" y="25074"/>
                    <a:pt x="15287" y="15287"/>
                  </a:cubicBezTo>
                  <a:cubicBezTo>
                    <a:pt x="25074" y="5499"/>
                    <a:pt x="38349" y="0"/>
                    <a:pt x="5219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gradFill>
                <a:gsLst>
                  <a:gs pos="0">
                    <a:srgbClr val="FFBF00">
                      <a:alpha val="100000"/>
                    </a:srgbClr>
                  </a:gs>
                  <a:gs pos="100000">
                    <a:srgbClr val="FFFC00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070609" cy="82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397458" y="5381625"/>
            <a:ext cx="7861842" cy="2978647"/>
            <a:chOff x="0" y="0"/>
            <a:chExt cx="2070609" cy="784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70609" cy="784500"/>
            </a:xfrm>
            <a:custGeom>
              <a:avLst/>
              <a:gdLst/>
              <a:ahLst/>
              <a:cxnLst/>
              <a:rect l="l" t="t" r="r" b="b"/>
              <a:pathLst>
                <a:path w="2070609" h="784500">
                  <a:moveTo>
                    <a:pt x="52192" y="0"/>
                  </a:moveTo>
                  <a:lnTo>
                    <a:pt x="2018417" y="0"/>
                  </a:lnTo>
                  <a:cubicBezTo>
                    <a:pt x="2032259" y="0"/>
                    <a:pt x="2045534" y="5499"/>
                    <a:pt x="2055322" y="15287"/>
                  </a:cubicBezTo>
                  <a:cubicBezTo>
                    <a:pt x="2065110" y="25074"/>
                    <a:pt x="2070609" y="38349"/>
                    <a:pt x="2070609" y="52192"/>
                  </a:cubicBezTo>
                  <a:lnTo>
                    <a:pt x="2070609" y="732308"/>
                  </a:lnTo>
                  <a:cubicBezTo>
                    <a:pt x="2070609" y="746150"/>
                    <a:pt x="2065110" y="759425"/>
                    <a:pt x="2055322" y="769213"/>
                  </a:cubicBezTo>
                  <a:cubicBezTo>
                    <a:pt x="2045534" y="779001"/>
                    <a:pt x="2032259" y="784500"/>
                    <a:pt x="2018417" y="784500"/>
                  </a:cubicBezTo>
                  <a:lnTo>
                    <a:pt x="52192" y="784500"/>
                  </a:lnTo>
                  <a:cubicBezTo>
                    <a:pt x="38349" y="784500"/>
                    <a:pt x="25074" y="779001"/>
                    <a:pt x="15287" y="769213"/>
                  </a:cubicBezTo>
                  <a:cubicBezTo>
                    <a:pt x="5499" y="759425"/>
                    <a:pt x="0" y="746150"/>
                    <a:pt x="0" y="732308"/>
                  </a:cubicBezTo>
                  <a:lnTo>
                    <a:pt x="0" y="52192"/>
                  </a:lnTo>
                  <a:cubicBezTo>
                    <a:pt x="0" y="38349"/>
                    <a:pt x="5499" y="25074"/>
                    <a:pt x="15287" y="15287"/>
                  </a:cubicBezTo>
                  <a:cubicBezTo>
                    <a:pt x="25074" y="5499"/>
                    <a:pt x="38349" y="0"/>
                    <a:pt x="5219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gradFill>
                <a:gsLst>
                  <a:gs pos="0">
                    <a:srgbClr val="FFBF00">
                      <a:alpha val="100000"/>
                    </a:srgbClr>
                  </a:gs>
                  <a:gs pos="100000">
                    <a:srgbClr val="FFFC00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070609" cy="82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397458" y="2002928"/>
            <a:ext cx="7861842" cy="2978647"/>
            <a:chOff x="0" y="0"/>
            <a:chExt cx="2070609" cy="784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070609" cy="784500"/>
            </a:xfrm>
            <a:custGeom>
              <a:avLst/>
              <a:gdLst/>
              <a:ahLst/>
              <a:cxnLst/>
              <a:rect l="l" t="t" r="r" b="b"/>
              <a:pathLst>
                <a:path w="2070609" h="784500">
                  <a:moveTo>
                    <a:pt x="52192" y="0"/>
                  </a:moveTo>
                  <a:lnTo>
                    <a:pt x="2018417" y="0"/>
                  </a:lnTo>
                  <a:cubicBezTo>
                    <a:pt x="2032259" y="0"/>
                    <a:pt x="2045534" y="5499"/>
                    <a:pt x="2055322" y="15287"/>
                  </a:cubicBezTo>
                  <a:cubicBezTo>
                    <a:pt x="2065110" y="25074"/>
                    <a:pt x="2070609" y="38349"/>
                    <a:pt x="2070609" y="52192"/>
                  </a:cubicBezTo>
                  <a:lnTo>
                    <a:pt x="2070609" y="732308"/>
                  </a:lnTo>
                  <a:cubicBezTo>
                    <a:pt x="2070609" y="746150"/>
                    <a:pt x="2065110" y="759425"/>
                    <a:pt x="2055322" y="769213"/>
                  </a:cubicBezTo>
                  <a:cubicBezTo>
                    <a:pt x="2045534" y="779001"/>
                    <a:pt x="2032259" y="784500"/>
                    <a:pt x="2018417" y="784500"/>
                  </a:cubicBezTo>
                  <a:lnTo>
                    <a:pt x="52192" y="784500"/>
                  </a:lnTo>
                  <a:cubicBezTo>
                    <a:pt x="38349" y="784500"/>
                    <a:pt x="25074" y="779001"/>
                    <a:pt x="15287" y="769213"/>
                  </a:cubicBezTo>
                  <a:cubicBezTo>
                    <a:pt x="5499" y="759425"/>
                    <a:pt x="0" y="746150"/>
                    <a:pt x="0" y="732308"/>
                  </a:cubicBezTo>
                  <a:lnTo>
                    <a:pt x="0" y="52192"/>
                  </a:lnTo>
                  <a:cubicBezTo>
                    <a:pt x="0" y="38349"/>
                    <a:pt x="5499" y="25074"/>
                    <a:pt x="15287" y="15287"/>
                  </a:cubicBezTo>
                  <a:cubicBezTo>
                    <a:pt x="25074" y="5499"/>
                    <a:pt x="38349" y="0"/>
                    <a:pt x="5219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gradFill>
                <a:gsLst>
                  <a:gs pos="0">
                    <a:srgbClr val="FFBF00">
                      <a:alpha val="100000"/>
                    </a:srgbClr>
                  </a:gs>
                  <a:gs pos="100000">
                    <a:srgbClr val="FFFC00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070609" cy="82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0484822" y="6375364"/>
            <a:ext cx="5687114" cy="362553"/>
          </a:xfrm>
          <a:custGeom>
            <a:avLst/>
            <a:gdLst/>
            <a:ahLst/>
            <a:cxnLst/>
            <a:rect l="l" t="t" r="r" b="b"/>
            <a:pathLst>
              <a:path w="5687114" h="362553">
                <a:moveTo>
                  <a:pt x="0" y="0"/>
                </a:moveTo>
                <a:lnTo>
                  <a:pt x="5687114" y="0"/>
                </a:lnTo>
                <a:lnTo>
                  <a:pt x="5687114" y="362554"/>
                </a:lnTo>
                <a:lnTo>
                  <a:pt x="0" y="3625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0484822" y="3047362"/>
            <a:ext cx="5687114" cy="362553"/>
          </a:xfrm>
          <a:custGeom>
            <a:avLst/>
            <a:gdLst/>
            <a:ahLst/>
            <a:cxnLst/>
            <a:rect l="l" t="t" r="r" b="b"/>
            <a:pathLst>
              <a:path w="5687114" h="362553">
                <a:moveTo>
                  <a:pt x="0" y="0"/>
                </a:moveTo>
                <a:lnTo>
                  <a:pt x="5687114" y="0"/>
                </a:lnTo>
                <a:lnTo>
                  <a:pt x="5687114" y="362553"/>
                </a:lnTo>
                <a:lnTo>
                  <a:pt x="0" y="3625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2116064" y="6375364"/>
            <a:ext cx="5687114" cy="362553"/>
          </a:xfrm>
          <a:custGeom>
            <a:avLst/>
            <a:gdLst/>
            <a:ahLst/>
            <a:cxnLst/>
            <a:rect l="l" t="t" r="r" b="b"/>
            <a:pathLst>
              <a:path w="5687114" h="362553">
                <a:moveTo>
                  <a:pt x="0" y="0"/>
                </a:moveTo>
                <a:lnTo>
                  <a:pt x="5687114" y="0"/>
                </a:lnTo>
                <a:lnTo>
                  <a:pt x="5687114" y="362554"/>
                </a:lnTo>
                <a:lnTo>
                  <a:pt x="0" y="3625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423906" y="5703854"/>
            <a:ext cx="7071430" cy="810188"/>
            <a:chOff x="0" y="0"/>
            <a:chExt cx="3547115" cy="4064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547115" cy="406400"/>
            </a:xfrm>
            <a:custGeom>
              <a:avLst/>
              <a:gdLst/>
              <a:ahLst/>
              <a:cxnLst/>
              <a:rect l="l" t="t" r="r" b="b"/>
              <a:pathLst>
                <a:path w="3547115" h="406400">
                  <a:moveTo>
                    <a:pt x="3343915" y="0"/>
                  </a:moveTo>
                  <a:cubicBezTo>
                    <a:pt x="3456139" y="0"/>
                    <a:pt x="3547115" y="90976"/>
                    <a:pt x="3547115" y="203200"/>
                  </a:cubicBezTo>
                  <a:cubicBezTo>
                    <a:pt x="3547115" y="315424"/>
                    <a:pt x="3456139" y="406400"/>
                    <a:pt x="334391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C00">
                    <a:alpha val="100000"/>
                  </a:srgbClr>
                </a:gs>
                <a:gs pos="100000">
                  <a:srgbClr val="FFBF00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54711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792664" y="5703854"/>
            <a:ext cx="7071430" cy="810188"/>
            <a:chOff x="0" y="0"/>
            <a:chExt cx="3547115" cy="4064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547115" cy="406400"/>
            </a:xfrm>
            <a:custGeom>
              <a:avLst/>
              <a:gdLst/>
              <a:ahLst/>
              <a:cxnLst/>
              <a:rect l="l" t="t" r="r" b="b"/>
              <a:pathLst>
                <a:path w="3547115" h="406400">
                  <a:moveTo>
                    <a:pt x="3343915" y="0"/>
                  </a:moveTo>
                  <a:cubicBezTo>
                    <a:pt x="3456139" y="0"/>
                    <a:pt x="3547115" y="90976"/>
                    <a:pt x="3547115" y="203200"/>
                  </a:cubicBezTo>
                  <a:cubicBezTo>
                    <a:pt x="3547115" y="315424"/>
                    <a:pt x="3456139" y="406400"/>
                    <a:pt x="334391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C00">
                    <a:alpha val="100000"/>
                  </a:srgbClr>
                </a:gs>
                <a:gs pos="100000">
                  <a:srgbClr val="FFBF00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354711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792664" y="2325158"/>
            <a:ext cx="7071430" cy="810188"/>
            <a:chOff x="0" y="0"/>
            <a:chExt cx="3547115" cy="4064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547115" cy="406400"/>
            </a:xfrm>
            <a:custGeom>
              <a:avLst/>
              <a:gdLst/>
              <a:ahLst/>
              <a:cxnLst/>
              <a:rect l="l" t="t" r="r" b="b"/>
              <a:pathLst>
                <a:path w="3547115" h="406400">
                  <a:moveTo>
                    <a:pt x="3343915" y="0"/>
                  </a:moveTo>
                  <a:cubicBezTo>
                    <a:pt x="3456139" y="0"/>
                    <a:pt x="3547115" y="90976"/>
                    <a:pt x="3547115" y="203200"/>
                  </a:cubicBezTo>
                  <a:cubicBezTo>
                    <a:pt x="3547115" y="315424"/>
                    <a:pt x="3456139" y="406400"/>
                    <a:pt x="334391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C00">
                    <a:alpha val="100000"/>
                  </a:srgbClr>
                </a:gs>
                <a:gs pos="100000">
                  <a:srgbClr val="FFBF00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354711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2116064" y="3047362"/>
            <a:ext cx="5687114" cy="362553"/>
          </a:xfrm>
          <a:custGeom>
            <a:avLst/>
            <a:gdLst/>
            <a:ahLst/>
            <a:cxnLst/>
            <a:rect l="l" t="t" r="r" b="b"/>
            <a:pathLst>
              <a:path w="5687114" h="362553">
                <a:moveTo>
                  <a:pt x="0" y="0"/>
                </a:moveTo>
                <a:lnTo>
                  <a:pt x="5687114" y="0"/>
                </a:lnTo>
                <a:lnTo>
                  <a:pt x="5687114" y="362553"/>
                </a:lnTo>
                <a:lnTo>
                  <a:pt x="0" y="3625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9" name="Group 29"/>
          <p:cNvGrpSpPr/>
          <p:nvPr/>
        </p:nvGrpSpPr>
        <p:grpSpPr>
          <a:xfrm>
            <a:off x="1423906" y="2325158"/>
            <a:ext cx="7071430" cy="810188"/>
            <a:chOff x="0" y="0"/>
            <a:chExt cx="3547115" cy="4064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547115" cy="406400"/>
            </a:xfrm>
            <a:custGeom>
              <a:avLst/>
              <a:gdLst/>
              <a:ahLst/>
              <a:cxnLst/>
              <a:rect l="l" t="t" r="r" b="b"/>
              <a:pathLst>
                <a:path w="3547115" h="406400">
                  <a:moveTo>
                    <a:pt x="3343915" y="0"/>
                  </a:moveTo>
                  <a:cubicBezTo>
                    <a:pt x="3456139" y="0"/>
                    <a:pt x="3547115" y="90976"/>
                    <a:pt x="3547115" y="203200"/>
                  </a:cubicBezTo>
                  <a:cubicBezTo>
                    <a:pt x="3547115" y="315424"/>
                    <a:pt x="3456139" y="406400"/>
                    <a:pt x="334391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C00">
                    <a:alpha val="100000"/>
                  </a:srgbClr>
                </a:gs>
                <a:gs pos="100000">
                  <a:srgbClr val="FFBF00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354711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779379" y="2301627"/>
            <a:ext cx="6360484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1"/>
              </a:lnSpc>
            </a:pPr>
            <a:r>
              <a:rPr lang="en-US" sz="2842" b="1" spc="-28">
                <a:solidFill>
                  <a:srgbClr val="061B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INCREASE KNOWLEDGE AND UNDERSTANDING OF RIGHTS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779379" y="5680323"/>
            <a:ext cx="6360484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1"/>
              </a:lnSpc>
            </a:pPr>
            <a:r>
              <a:rPr lang="en-US" sz="2842" b="1" spc="-28">
                <a:solidFill>
                  <a:srgbClr val="061B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PROMOTE EARLY AND COLLABORATIVE RESOLUTION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148137" y="2301627"/>
            <a:ext cx="6360484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1"/>
              </a:lnSpc>
            </a:pPr>
            <a:r>
              <a:rPr lang="en-US" sz="2842" b="1" spc="-28">
                <a:solidFill>
                  <a:srgbClr val="061B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STRENGHTEN ADVOCACY AND PROBLEM-SOLVING SKILLS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148137" y="5699373"/>
            <a:ext cx="6360484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1"/>
              </a:lnSpc>
            </a:pPr>
            <a:r>
              <a:rPr lang="en-US" sz="2742" b="1" spc="-27">
                <a:solidFill>
                  <a:srgbClr val="061B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EMPOWER FAMILIES TO NAVIGATE SYSTEMS INDEPENDENTLY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423906" y="3325846"/>
            <a:ext cx="7071430" cy="133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39"/>
              </a:lnSpc>
            </a:pPr>
            <a:r>
              <a:rPr lang="en-US" sz="2199" spc="-2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Each toolkit explains complex special education laws (IDEA and Virginia regulations) in clear, accessible language. </a:t>
            </a:r>
          </a:p>
          <a:p>
            <a:pPr algn="just">
              <a:lnSpc>
                <a:spcPts val="2639"/>
              </a:lnSpc>
            </a:pPr>
            <a:endParaRPr lang="en-US" sz="2199" spc="-2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1423906" y="6704542"/>
            <a:ext cx="7071430" cy="133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39"/>
              </a:lnSpc>
            </a:pPr>
            <a:r>
              <a:rPr lang="en-US" sz="2199" spc="-2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By focusing on communication, relationship-building, and understanding the range of dispute resolution options, the toolkits encourage families to address problems early and collaboratively.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9792664" y="3325846"/>
            <a:ext cx="7071430" cy="133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39"/>
              </a:lnSpc>
            </a:pPr>
            <a:r>
              <a:rPr lang="en-US" sz="2199" spc="-2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 toolkits walk families step-by-step through each process - showing them how to identify issues, organize documentation, and communicate concerns effectively.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9792664" y="6704542"/>
            <a:ext cx="7071430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39"/>
              </a:lnSpc>
            </a:pPr>
            <a:r>
              <a:rPr lang="en-US" sz="2199" spc="-2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 toolkits provide checklists, sample letters, forms, and examples to guide families through real scenarios. </a:t>
            </a:r>
          </a:p>
        </p:txBody>
      </p:sp>
      <p:sp>
        <p:nvSpPr>
          <p:cNvPr id="40" name="AutoShape 40"/>
          <p:cNvSpPr/>
          <p:nvPr/>
        </p:nvSpPr>
        <p:spPr>
          <a:xfrm>
            <a:off x="4959621" y="8360272"/>
            <a:ext cx="8368758" cy="0"/>
          </a:xfrm>
          <a:prstGeom prst="line">
            <a:avLst/>
          </a:prstGeom>
          <a:ln w="38100" cap="rnd">
            <a:gradFill>
              <a:gsLst>
                <a:gs pos="0">
                  <a:srgbClr val="FFFC00">
                    <a:alpha val="100000"/>
                  </a:srgbClr>
                </a:gs>
                <a:gs pos="100000">
                  <a:srgbClr val="FFBF00">
                    <a:alpha val="100000"/>
                  </a:srgbClr>
                </a:gs>
              </a:gsLst>
              <a:lin ang="540000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AutoShape 41"/>
          <p:cNvSpPr/>
          <p:nvPr/>
        </p:nvSpPr>
        <p:spPr>
          <a:xfrm>
            <a:off x="4959621" y="2002928"/>
            <a:ext cx="8368758" cy="0"/>
          </a:xfrm>
          <a:prstGeom prst="line">
            <a:avLst/>
          </a:prstGeom>
          <a:ln w="38100" cap="rnd">
            <a:gradFill>
              <a:gsLst>
                <a:gs pos="0">
                  <a:srgbClr val="FFFC00">
                    <a:alpha val="100000"/>
                  </a:srgbClr>
                </a:gs>
                <a:gs pos="100000">
                  <a:srgbClr val="FFBF00">
                    <a:alpha val="100000"/>
                  </a:srgbClr>
                </a:gs>
              </a:gsLst>
              <a:lin ang="540000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2" name="TextBox 42"/>
          <p:cNvSpPr txBox="1"/>
          <p:nvPr/>
        </p:nvSpPr>
        <p:spPr>
          <a:xfrm>
            <a:off x="502230" y="73798"/>
            <a:ext cx="17283540" cy="1529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69"/>
              </a:lnSpc>
              <a:spcBef>
                <a:spcPct val="0"/>
              </a:spcBef>
            </a:pPr>
            <a:r>
              <a:rPr lang="en-US" sz="8049">
                <a:solidFill>
                  <a:srgbClr val="FFCF00"/>
                </a:solidFill>
                <a:latin typeface="Impact"/>
                <a:ea typeface="Impact"/>
                <a:cs typeface="Impact"/>
                <a:sym typeface="Impact"/>
              </a:rPr>
              <a:t>BUILDING CAPACITY FOR FAMILIES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D54">
                <a:alpha val="100000"/>
              </a:srgbClr>
            </a:gs>
            <a:gs pos="100000">
              <a:srgbClr val="002BAB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0" y="-5468821"/>
            <a:ext cx="10916081" cy="7846951"/>
          </a:xfrm>
          <a:custGeom>
            <a:avLst/>
            <a:gdLst/>
            <a:ahLst/>
            <a:cxnLst/>
            <a:rect l="l" t="t" r="r" b="b"/>
            <a:pathLst>
              <a:path w="10916081" h="7846951">
                <a:moveTo>
                  <a:pt x="10916081" y="0"/>
                </a:moveTo>
                <a:lnTo>
                  <a:pt x="0" y="0"/>
                </a:lnTo>
                <a:lnTo>
                  <a:pt x="0" y="7846951"/>
                </a:lnTo>
                <a:lnTo>
                  <a:pt x="10916081" y="7846951"/>
                </a:lnTo>
                <a:lnTo>
                  <a:pt x="10916081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4859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2880921"/>
            <a:ext cx="7861842" cy="2001329"/>
            <a:chOff x="0" y="0"/>
            <a:chExt cx="1971941" cy="5019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71941" cy="501982"/>
            </a:xfrm>
            <a:custGeom>
              <a:avLst/>
              <a:gdLst/>
              <a:ahLst/>
              <a:cxnLst/>
              <a:rect l="l" t="t" r="r" b="b"/>
              <a:pathLst>
                <a:path w="1971941" h="501982">
                  <a:moveTo>
                    <a:pt x="35451" y="0"/>
                  </a:moveTo>
                  <a:lnTo>
                    <a:pt x="1936491" y="0"/>
                  </a:lnTo>
                  <a:cubicBezTo>
                    <a:pt x="1956070" y="0"/>
                    <a:pt x="1971941" y="15872"/>
                    <a:pt x="1971941" y="35451"/>
                  </a:cubicBezTo>
                  <a:lnTo>
                    <a:pt x="1971941" y="466531"/>
                  </a:lnTo>
                  <a:cubicBezTo>
                    <a:pt x="1971941" y="475933"/>
                    <a:pt x="1968206" y="484950"/>
                    <a:pt x="1961558" y="491599"/>
                  </a:cubicBezTo>
                  <a:cubicBezTo>
                    <a:pt x="1954910" y="498247"/>
                    <a:pt x="1945893" y="501982"/>
                    <a:pt x="1936491" y="501982"/>
                  </a:cubicBezTo>
                  <a:lnTo>
                    <a:pt x="35451" y="501982"/>
                  </a:lnTo>
                  <a:cubicBezTo>
                    <a:pt x="26049" y="501982"/>
                    <a:pt x="17032" y="498247"/>
                    <a:pt x="10383" y="491599"/>
                  </a:cubicBezTo>
                  <a:cubicBezTo>
                    <a:pt x="3735" y="484950"/>
                    <a:pt x="0" y="475933"/>
                    <a:pt x="0" y="466531"/>
                  </a:cubicBezTo>
                  <a:lnTo>
                    <a:pt x="0" y="35451"/>
                  </a:lnTo>
                  <a:cubicBezTo>
                    <a:pt x="0" y="26049"/>
                    <a:pt x="3735" y="17032"/>
                    <a:pt x="10383" y="10383"/>
                  </a:cubicBezTo>
                  <a:cubicBezTo>
                    <a:pt x="17032" y="3735"/>
                    <a:pt x="26049" y="0"/>
                    <a:pt x="3545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gradFill>
                <a:gsLst>
                  <a:gs pos="0">
                    <a:srgbClr val="FFBF00">
                      <a:alpha val="100000"/>
                    </a:srgbClr>
                  </a:gs>
                  <a:gs pos="100000">
                    <a:srgbClr val="FFFC00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971941" cy="540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397458" y="2880921"/>
            <a:ext cx="7861842" cy="2001329"/>
            <a:chOff x="0" y="0"/>
            <a:chExt cx="1971941" cy="5019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71941" cy="501982"/>
            </a:xfrm>
            <a:custGeom>
              <a:avLst/>
              <a:gdLst/>
              <a:ahLst/>
              <a:cxnLst/>
              <a:rect l="l" t="t" r="r" b="b"/>
              <a:pathLst>
                <a:path w="1971941" h="501982">
                  <a:moveTo>
                    <a:pt x="35451" y="0"/>
                  </a:moveTo>
                  <a:lnTo>
                    <a:pt x="1936491" y="0"/>
                  </a:lnTo>
                  <a:cubicBezTo>
                    <a:pt x="1956070" y="0"/>
                    <a:pt x="1971941" y="15872"/>
                    <a:pt x="1971941" y="35451"/>
                  </a:cubicBezTo>
                  <a:lnTo>
                    <a:pt x="1971941" y="466531"/>
                  </a:lnTo>
                  <a:cubicBezTo>
                    <a:pt x="1971941" y="475933"/>
                    <a:pt x="1968206" y="484950"/>
                    <a:pt x="1961558" y="491599"/>
                  </a:cubicBezTo>
                  <a:cubicBezTo>
                    <a:pt x="1954910" y="498247"/>
                    <a:pt x="1945893" y="501982"/>
                    <a:pt x="1936491" y="501982"/>
                  </a:cubicBezTo>
                  <a:lnTo>
                    <a:pt x="35451" y="501982"/>
                  </a:lnTo>
                  <a:cubicBezTo>
                    <a:pt x="26049" y="501982"/>
                    <a:pt x="17032" y="498247"/>
                    <a:pt x="10383" y="491599"/>
                  </a:cubicBezTo>
                  <a:cubicBezTo>
                    <a:pt x="3735" y="484950"/>
                    <a:pt x="0" y="475933"/>
                    <a:pt x="0" y="466531"/>
                  </a:cubicBezTo>
                  <a:lnTo>
                    <a:pt x="0" y="35451"/>
                  </a:lnTo>
                  <a:cubicBezTo>
                    <a:pt x="0" y="26049"/>
                    <a:pt x="3735" y="17032"/>
                    <a:pt x="10383" y="10383"/>
                  </a:cubicBezTo>
                  <a:cubicBezTo>
                    <a:pt x="17032" y="3735"/>
                    <a:pt x="26049" y="0"/>
                    <a:pt x="3545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gradFill>
                <a:gsLst>
                  <a:gs pos="0">
                    <a:srgbClr val="FFBF00">
                      <a:alpha val="100000"/>
                    </a:srgbClr>
                  </a:gs>
                  <a:gs pos="100000">
                    <a:srgbClr val="FFFC00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971941" cy="540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10800000" flipV="1">
            <a:off x="7371919" y="8799084"/>
            <a:ext cx="10916081" cy="7846951"/>
          </a:xfrm>
          <a:custGeom>
            <a:avLst/>
            <a:gdLst/>
            <a:ahLst/>
            <a:cxnLst/>
            <a:rect l="l" t="t" r="r" b="b"/>
            <a:pathLst>
              <a:path w="10916081" h="7846951">
                <a:moveTo>
                  <a:pt x="0" y="7846950"/>
                </a:moveTo>
                <a:lnTo>
                  <a:pt x="10916081" y="7846950"/>
                </a:lnTo>
                <a:lnTo>
                  <a:pt x="10916081" y="0"/>
                </a:lnTo>
                <a:lnTo>
                  <a:pt x="0" y="0"/>
                </a:lnTo>
                <a:lnTo>
                  <a:pt x="0" y="784695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4859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028700" y="6583007"/>
            <a:ext cx="7861842" cy="2001329"/>
            <a:chOff x="0" y="0"/>
            <a:chExt cx="1971941" cy="50198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71941" cy="501982"/>
            </a:xfrm>
            <a:custGeom>
              <a:avLst/>
              <a:gdLst/>
              <a:ahLst/>
              <a:cxnLst/>
              <a:rect l="l" t="t" r="r" b="b"/>
              <a:pathLst>
                <a:path w="1971941" h="501982">
                  <a:moveTo>
                    <a:pt x="35451" y="0"/>
                  </a:moveTo>
                  <a:lnTo>
                    <a:pt x="1936491" y="0"/>
                  </a:lnTo>
                  <a:cubicBezTo>
                    <a:pt x="1956070" y="0"/>
                    <a:pt x="1971941" y="15872"/>
                    <a:pt x="1971941" y="35451"/>
                  </a:cubicBezTo>
                  <a:lnTo>
                    <a:pt x="1971941" y="466531"/>
                  </a:lnTo>
                  <a:cubicBezTo>
                    <a:pt x="1971941" y="475933"/>
                    <a:pt x="1968206" y="484950"/>
                    <a:pt x="1961558" y="491599"/>
                  </a:cubicBezTo>
                  <a:cubicBezTo>
                    <a:pt x="1954910" y="498247"/>
                    <a:pt x="1945893" y="501982"/>
                    <a:pt x="1936491" y="501982"/>
                  </a:cubicBezTo>
                  <a:lnTo>
                    <a:pt x="35451" y="501982"/>
                  </a:lnTo>
                  <a:cubicBezTo>
                    <a:pt x="26049" y="501982"/>
                    <a:pt x="17032" y="498247"/>
                    <a:pt x="10383" y="491599"/>
                  </a:cubicBezTo>
                  <a:cubicBezTo>
                    <a:pt x="3735" y="484950"/>
                    <a:pt x="0" y="475933"/>
                    <a:pt x="0" y="466531"/>
                  </a:cubicBezTo>
                  <a:lnTo>
                    <a:pt x="0" y="35451"/>
                  </a:lnTo>
                  <a:cubicBezTo>
                    <a:pt x="0" y="26049"/>
                    <a:pt x="3735" y="17032"/>
                    <a:pt x="10383" y="10383"/>
                  </a:cubicBezTo>
                  <a:cubicBezTo>
                    <a:pt x="17032" y="3735"/>
                    <a:pt x="26049" y="0"/>
                    <a:pt x="3545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gradFill>
                <a:gsLst>
                  <a:gs pos="0">
                    <a:srgbClr val="FFBF00">
                      <a:alpha val="100000"/>
                    </a:srgbClr>
                  </a:gs>
                  <a:gs pos="100000">
                    <a:srgbClr val="FFFC00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971941" cy="540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397458" y="6583007"/>
            <a:ext cx="7861842" cy="2001329"/>
            <a:chOff x="0" y="0"/>
            <a:chExt cx="1971941" cy="50198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71941" cy="501982"/>
            </a:xfrm>
            <a:custGeom>
              <a:avLst/>
              <a:gdLst/>
              <a:ahLst/>
              <a:cxnLst/>
              <a:rect l="l" t="t" r="r" b="b"/>
              <a:pathLst>
                <a:path w="1971941" h="501982">
                  <a:moveTo>
                    <a:pt x="35451" y="0"/>
                  </a:moveTo>
                  <a:lnTo>
                    <a:pt x="1936491" y="0"/>
                  </a:lnTo>
                  <a:cubicBezTo>
                    <a:pt x="1956070" y="0"/>
                    <a:pt x="1971941" y="15872"/>
                    <a:pt x="1971941" y="35451"/>
                  </a:cubicBezTo>
                  <a:lnTo>
                    <a:pt x="1971941" y="466531"/>
                  </a:lnTo>
                  <a:cubicBezTo>
                    <a:pt x="1971941" y="475933"/>
                    <a:pt x="1968206" y="484950"/>
                    <a:pt x="1961558" y="491599"/>
                  </a:cubicBezTo>
                  <a:cubicBezTo>
                    <a:pt x="1954910" y="498247"/>
                    <a:pt x="1945893" y="501982"/>
                    <a:pt x="1936491" y="501982"/>
                  </a:cubicBezTo>
                  <a:lnTo>
                    <a:pt x="35451" y="501982"/>
                  </a:lnTo>
                  <a:cubicBezTo>
                    <a:pt x="26049" y="501982"/>
                    <a:pt x="17032" y="498247"/>
                    <a:pt x="10383" y="491599"/>
                  </a:cubicBezTo>
                  <a:cubicBezTo>
                    <a:pt x="3735" y="484950"/>
                    <a:pt x="0" y="475933"/>
                    <a:pt x="0" y="466531"/>
                  </a:cubicBezTo>
                  <a:lnTo>
                    <a:pt x="0" y="35451"/>
                  </a:lnTo>
                  <a:cubicBezTo>
                    <a:pt x="0" y="26049"/>
                    <a:pt x="3735" y="17032"/>
                    <a:pt x="10383" y="10383"/>
                  </a:cubicBezTo>
                  <a:cubicBezTo>
                    <a:pt x="17032" y="3735"/>
                    <a:pt x="26049" y="0"/>
                    <a:pt x="3545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gradFill>
                <a:gsLst>
                  <a:gs pos="0">
                    <a:srgbClr val="FFBF00">
                      <a:alpha val="100000"/>
                    </a:srgbClr>
                  </a:gs>
                  <a:gs pos="100000">
                    <a:srgbClr val="FFFC00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971941" cy="540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2116064" y="2518367"/>
            <a:ext cx="5687114" cy="362553"/>
          </a:xfrm>
          <a:custGeom>
            <a:avLst/>
            <a:gdLst/>
            <a:ahLst/>
            <a:cxnLst/>
            <a:rect l="l" t="t" r="r" b="b"/>
            <a:pathLst>
              <a:path w="5687114" h="362553">
                <a:moveTo>
                  <a:pt x="0" y="0"/>
                </a:moveTo>
                <a:lnTo>
                  <a:pt x="5687114" y="0"/>
                </a:lnTo>
                <a:lnTo>
                  <a:pt x="5687114" y="362554"/>
                </a:lnTo>
                <a:lnTo>
                  <a:pt x="0" y="3625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0484822" y="2518367"/>
            <a:ext cx="5687114" cy="362553"/>
          </a:xfrm>
          <a:custGeom>
            <a:avLst/>
            <a:gdLst/>
            <a:ahLst/>
            <a:cxnLst/>
            <a:rect l="l" t="t" r="r" b="b"/>
            <a:pathLst>
              <a:path w="5687114" h="362553">
                <a:moveTo>
                  <a:pt x="0" y="0"/>
                </a:moveTo>
                <a:lnTo>
                  <a:pt x="5687114" y="0"/>
                </a:lnTo>
                <a:lnTo>
                  <a:pt x="5687114" y="362554"/>
                </a:lnTo>
                <a:lnTo>
                  <a:pt x="0" y="3625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2116064" y="6215690"/>
            <a:ext cx="5687114" cy="362553"/>
          </a:xfrm>
          <a:custGeom>
            <a:avLst/>
            <a:gdLst/>
            <a:ahLst/>
            <a:cxnLst/>
            <a:rect l="l" t="t" r="r" b="b"/>
            <a:pathLst>
              <a:path w="5687114" h="362553">
                <a:moveTo>
                  <a:pt x="0" y="0"/>
                </a:moveTo>
                <a:lnTo>
                  <a:pt x="5687114" y="0"/>
                </a:lnTo>
                <a:lnTo>
                  <a:pt x="5687114" y="362553"/>
                </a:lnTo>
                <a:lnTo>
                  <a:pt x="0" y="3625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0484822" y="6215690"/>
            <a:ext cx="5687114" cy="362553"/>
          </a:xfrm>
          <a:custGeom>
            <a:avLst/>
            <a:gdLst/>
            <a:ahLst/>
            <a:cxnLst/>
            <a:rect l="l" t="t" r="r" b="b"/>
            <a:pathLst>
              <a:path w="5687114" h="362553">
                <a:moveTo>
                  <a:pt x="0" y="0"/>
                </a:moveTo>
                <a:lnTo>
                  <a:pt x="5687114" y="0"/>
                </a:lnTo>
                <a:lnTo>
                  <a:pt x="5687114" y="362553"/>
                </a:lnTo>
                <a:lnTo>
                  <a:pt x="0" y="3625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>
            <a:off x="1028700" y="1702664"/>
            <a:ext cx="7861842" cy="954255"/>
            <a:chOff x="0" y="0"/>
            <a:chExt cx="3348217" cy="406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348217" cy="406400"/>
            </a:xfrm>
            <a:custGeom>
              <a:avLst/>
              <a:gdLst/>
              <a:ahLst/>
              <a:cxnLst/>
              <a:rect l="l" t="t" r="r" b="b"/>
              <a:pathLst>
                <a:path w="3348217" h="406400">
                  <a:moveTo>
                    <a:pt x="3145017" y="0"/>
                  </a:moveTo>
                  <a:cubicBezTo>
                    <a:pt x="3257241" y="0"/>
                    <a:pt x="3348217" y="90976"/>
                    <a:pt x="3348217" y="203200"/>
                  </a:cubicBezTo>
                  <a:cubicBezTo>
                    <a:pt x="3348217" y="315424"/>
                    <a:pt x="3257241" y="406400"/>
                    <a:pt x="314501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C00">
                    <a:alpha val="100000"/>
                  </a:srgbClr>
                </a:gs>
                <a:gs pos="100000">
                  <a:srgbClr val="FFBF00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334821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028700" y="5400656"/>
            <a:ext cx="7861842" cy="954255"/>
            <a:chOff x="0" y="0"/>
            <a:chExt cx="3348217" cy="4064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348217" cy="406400"/>
            </a:xfrm>
            <a:custGeom>
              <a:avLst/>
              <a:gdLst/>
              <a:ahLst/>
              <a:cxnLst/>
              <a:rect l="l" t="t" r="r" b="b"/>
              <a:pathLst>
                <a:path w="3348217" h="406400">
                  <a:moveTo>
                    <a:pt x="3145017" y="0"/>
                  </a:moveTo>
                  <a:cubicBezTo>
                    <a:pt x="3257241" y="0"/>
                    <a:pt x="3348217" y="90976"/>
                    <a:pt x="3348217" y="203200"/>
                  </a:cubicBezTo>
                  <a:cubicBezTo>
                    <a:pt x="3348217" y="315424"/>
                    <a:pt x="3257241" y="406400"/>
                    <a:pt x="314501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C00">
                    <a:alpha val="100000"/>
                  </a:srgbClr>
                </a:gs>
                <a:gs pos="100000">
                  <a:srgbClr val="FFBF00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334821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397458" y="1702664"/>
            <a:ext cx="7861842" cy="954255"/>
            <a:chOff x="0" y="0"/>
            <a:chExt cx="3348217" cy="4064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348217" cy="406400"/>
            </a:xfrm>
            <a:custGeom>
              <a:avLst/>
              <a:gdLst/>
              <a:ahLst/>
              <a:cxnLst/>
              <a:rect l="l" t="t" r="r" b="b"/>
              <a:pathLst>
                <a:path w="3348217" h="406400">
                  <a:moveTo>
                    <a:pt x="3145017" y="0"/>
                  </a:moveTo>
                  <a:cubicBezTo>
                    <a:pt x="3257241" y="0"/>
                    <a:pt x="3348217" y="90976"/>
                    <a:pt x="3348217" y="203200"/>
                  </a:cubicBezTo>
                  <a:cubicBezTo>
                    <a:pt x="3348217" y="315424"/>
                    <a:pt x="3257241" y="406400"/>
                    <a:pt x="314501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C00">
                    <a:alpha val="100000"/>
                  </a:srgbClr>
                </a:gs>
                <a:gs pos="100000">
                  <a:srgbClr val="FFBF00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334821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397458" y="5400656"/>
            <a:ext cx="7861842" cy="954255"/>
            <a:chOff x="0" y="0"/>
            <a:chExt cx="3348217" cy="4064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348217" cy="406400"/>
            </a:xfrm>
            <a:custGeom>
              <a:avLst/>
              <a:gdLst/>
              <a:ahLst/>
              <a:cxnLst/>
              <a:rect l="l" t="t" r="r" b="b"/>
              <a:pathLst>
                <a:path w="3348217" h="406400">
                  <a:moveTo>
                    <a:pt x="3145017" y="0"/>
                  </a:moveTo>
                  <a:cubicBezTo>
                    <a:pt x="3257241" y="0"/>
                    <a:pt x="3348217" y="90976"/>
                    <a:pt x="3348217" y="203200"/>
                  </a:cubicBezTo>
                  <a:cubicBezTo>
                    <a:pt x="3348217" y="315424"/>
                    <a:pt x="3257241" y="406400"/>
                    <a:pt x="314501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C00">
                    <a:alpha val="100000"/>
                  </a:srgbClr>
                </a:gs>
                <a:gs pos="100000">
                  <a:srgbClr val="FFBF00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334821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423906" y="1984760"/>
            <a:ext cx="7071430" cy="390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8"/>
              </a:lnSpc>
            </a:pPr>
            <a:r>
              <a:rPr lang="en-US" sz="2565" b="1" spc="-25">
                <a:solidFill>
                  <a:srgbClr val="061B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BUILDING CAPACITY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397458" y="1984760"/>
            <a:ext cx="7861842" cy="390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8"/>
              </a:lnSpc>
            </a:pPr>
            <a:r>
              <a:rPr lang="en-US" sz="2565" b="1" spc="-25">
                <a:solidFill>
                  <a:srgbClr val="061B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EMPOWERING FAMILIES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423906" y="5487722"/>
            <a:ext cx="7071430" cy="780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8"/>
              </a:lnSpc>
            </a:pPr>
            <a:r>
              <a:rPr lang="en-US" sz="2565" b="1" spc="-25">
                <a:solidFill>
                  <a:srgbClr val="061B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INTEGRATING RESOURCES INTO DAILY WORK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792664" y="5682753"/>
            <a:ext cx="7071430" cy="390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8"/>
              </a:lnSpc>
            </a:pPr>
            <a:r>
              <a:rPr lang="en-US" sz="2565" b="1" spc="-25">
                <a:solidFill>
                  <a:srgbClr val="061B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NEW STRATEGIES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580339" y="3180183"/>
            <a:ext cx="6758564" cy="143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95"/>
              </a:lnSpc>
            </a:pPr>
            <a:r>
              <a:rPr lang="en-US" sz="2412" spc="-2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 toolkits provide clear explanations, timelines, and sample langue that makes it easier for professionals to communicate accurate, consistent information.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949097" y="3180183"/>
            <a:ext cx="6758564" cy="143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95"/>
              </a:lnSpc>
            </a:pPr>
            <a:r>
              <a:rPr lang="en-US" sz="2412" spc="-2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When professionals walk through the toolkits with families, they help demystify complex systems and promote informed decision-making.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580339" y="6882270"/>
            <a:ext cx="6758564" cy="1076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95"/>
              </a:lnSpc>
            </a:pPr>
            <a:r>
              <a:rPr lang="en-US" sz="2412" spc="-2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 toolkits offer ready-to-use resources that professionals can easily incorporate into consultations, trainings, or meetings. 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9949097" y="6882270"/>
            <a:ext cx="6758564" cy="143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95"/>
              </a:lnSpc>
            </a:pPr>
            <a:r>
              <a:rPr lang="en-US" sz="2412" spc="-2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 toolkits encourage early problem solving, proactive communication, and practices that help professionals guide families towards positive outcomes. 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502230" y="73798"/>
            <a:ext cx="17283540" cy="1529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69"/>
              </a:lnSpc>
              <a:spcBef>
                <a:spcPct val="0"/>
              </a:spcBef>
            </a:pPr>
            <a:r>
              <a:rPr lang="en-US" sz="8049">
                <a:solidFill>
                  <a:srgbClr val="FFCF00"/>
                </a:solidFill>
                <a:latin typeface="Impact"/>
                <a:ea typeface="Impact"/>
                <a:cs typeface="Impact"/>
                <a:sym typeface="Impact"/>
              </a:rPr>
              <a:t>BUILDING CAPACITY FOR PROFESSIONALS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D54">
                <a:alpha val="100000"/>
              </a:srgbClr>
            </a:gs>
            <a:gs pos="100000">
              <a:srgbClr val="002BAB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428267" y="-5449512"/>
            <a:ext cx="10916081" cy="7846951"/>
          </a:xfrm>
          <a:custGeom>
            <a:avLst/>
            <a:gdLst/>
            <a:ahLst/>
            <a:cxnLst/>
            <a:rect l="l" t="t" r="r" b="b"/>
            <a:pathLst>
              <a:path w="10916081" h="7846951">
                <a:moveTo>
                  <a:pt x="0" y="0"/>
                </a:moveTo>
                <a:lnTo>
                  <a:pt x="10916081" y="0"/>
                </a:lnTo>
                <a:lnTo>
                  <a:pt x="10916081" y="7846951"/>
                </a:lnTo>
                <a:lnTo>
                  <a:pt x="0" y="78469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485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 flipH="1" flipV="1">
            <a:off x="0" y="9184800"/>
            <a:ext cx="10916081" cy="7846951"/>
          </a:xfrm>
          <a:custGeom>
            <a:avLst/>
            <a:gdLst/>
            <a:ahLst/>
            <a:cxnLst/>
            <a:rect l="l" t="t" r="r" b="b"/>
            <a:pathLst>
              <a:path w="10916081" h="7846951">
                <a:moveTo>
                  <a:pt x="10916081" y="7846950"/>
                </a:moveTo>
                <a:lnTo>
                  <a:pt x="0" y="7846950"/>
                </a:lnTo>
                <a:lnTo>
                  <a:pt x="0" y="0"/>
                </a:lnTo>
                <a:lnTo>
                  <a:pt x="10916081" y="0"/>
                </a:lnTo>
                <a:lnTo>
                  <a:pt x="10916081" y="784695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485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965624" y="2344230"/>
            <a:ext cx="5687114" cy="362553"/>
          </a:xfrm>
          <a:custGeom>
            <a:avLst/>
            <a:gdLst/>
            <a:ahLst/>
            <a:cxnLst/>
            <a:rect l="l" t="t" r="r" b="b"/>
            <a:pathLst>
              <a:path w="5687114" h="362553">
                <a:moveTo>
                  <a:pt x="0" y="0"/>
                </a:moveTo>
                <a:lnTo>
                  <a:pt x="5687114" y="0"/>
                </a:lnTo>
                <a:lnTo>
                  <a:pt x="5687114" y="362554"/>
                </a:lnTo>
                <a:lnTo>
                  <a:pt x="0" y="3625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779391" y="321754"/>
            <a:ext cx="8560878" cy="2778644"/>
            <a:chOff x="0" y="0"/>
            <a:chExt cx="1784950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84950" cy="406400"/>
            </a:xfrm>
            <a:custGeom>
              <a:avLst/>
              <a:gdLst/>
              <a:ahLst/>
              <a:cxnLst/>
              <a:rect l="l" t="t" r="r" b="b"/>
              <a:pathLst>
                <a:path w="1784950" h="406400">
                  <a:moveTo>
                    <a:pt x="1581750" y="0"/>
                  </a:moveTo>
                  <a:cubicBezTo>
                    <a:pt x="1693975" y="0"/>
                    <a:pt x="1784950" y="90976"/>
                    <a:pt x="1784950" y="203200"/>
                  </a:cubicBezTo>
                  <a:cubicBezTo>
                    <a:pt x="1784950" y="315424"/>
                    <a:pt x="1693975" y="406400"/>
                    <a:pt x="15817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C00">
                    <a:alpha val="100000"/>
                  </a:srgbClr>
                </a:gs>
                <a:gs pos="100000">
                  <a:srgbClr val="FFBF00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78495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072830" y="5694546"/>
            <a:ext cx="7071170" cy="922051"/>
            <a:chOff x="0" y="0"/>
            <a:chExt cx="3116664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16664" cy="406400"/>
            </a:xfrm>
            <a:custGeom>
              <a:avLst/>
              <a:gdLst/>
              <a:ahLst/>
              <a:cxnLst/>
              <a:rect l="l" t="t" r="r" b="b"/>
              <a:pathLst>
                <a:path w="3116664" h="406400">
                  <a:moveTo>
                    <a:pt x="2913464" y="0"/>
                  </a:moveTo>
                  <a:cubicBezTo>
                    <a:pt x="3025688" y="0"/>
                    <a:pt x="3116664" y="90976"/>
                    <a:pt x="3116664" y="203200"/>
                  </a:cubicBezTo>
                  <a:cubicBezTo>
                    <a:pt x="3116664" y="315424"/>
                    <a:pt x="3025688" y="406400"/>
                    <a:pt x="291346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gradFill>
                <a:gsLst>
                  <a:gs pos="0">
                    <a:srgbClr val="FFBF00">
                      <a:alpha val="100000"/>
                    </a:srgbClr>
                  </a:gs>
                  <a:gs pos="100000">
                    <a:srgbClr val="FFFC00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116664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072830" y="6790392"/>
            <a:ext cx="7071170" cy="922051"/>
            <a:chOff x="0" y="0"/>
            <a:chExt cx="3116664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116664" cy="406400"/>
            </a:xfrm>
            <a:custGeom>
              <a:avLst/>
              <a:gdLst/>
              <a:ahLst/>
              <a:cxnLst/>
              <a:rect l="l" t="t" r="r" b="b"/>
              <a:pathLst>
                <a:path w="3116664" h="406400">
                  <a:moveTo>
                    <a:pt x="2913464" y="0"/>
                  </a:moveTo>
                  <a:cubicBezTo>
                    <a:pt x="3025688" y="0"/>
                    <a:pt x="3116664" y="90976"/>
                    <a:pt x="3116664" y="203200"/>
                  </a:cubicBezTo>
                  <a:cubicBezTo>
                    <a:pt x="3116664" y="315424"/>
                    <a:pt x="3025688" y="406400"/>
                    <a:pt x="291346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gradFill>
                <a:gsLst>
                  <a:gs pos="0">
                    <a:srgbClr val="FFBF00">
                      <a:alpha val="100000"/>
                    </a:srgbClr>
                  </a:gs>
                  <a:gs pos="100000">
                    <a:srgbClr val="FFFC00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116664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199726" y="5825394"/>
            <a:ext cx="6817378" cy="660355"/>
            <a:chOff x="0" y="0"/>
            <a:chExt cx="4195598" cy="40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95599" cy="406400"/>
            </a:xfrm>
            <a:custGeom>
              <a:avLst/>
              <a:gdLst/>
              <a:ahLst/>
              <a:cxnLst/>
              <a:rect l="l" t="t" r="r" b="b"/>
              <a:pathLst>
                <a:path w="4195599" h="406400">
                  <a:moveTo>
                    <a:pt x="3992399" y="0"/>
                  </a:moveTo>
                  <a:cubicBezTo>
                    <a:pt x="4104623" y="0"/>
                    <a:pt x="4195599" y="90976"/>
                    <a:pt x="4195599" y="203200"/>
                  </a:cubicBezTo>
                  <a:cubicBezTo>
                    <a:pt x="4195599" y="315424"/>
                    <a:pt x="4104623" y="406400"/>
                    <a:pt x="399239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C00">
                    <a:alpha val="100000"/>
                  </a:srgbClr>
                </a:gs>
                <a:gs pos="100000">
                  <a:srgbClr val="FFBF00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19559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28700" y="5694546"/>
            <a:ext cx="922051" cy="922051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C00">
                    <a:alpha val="100000"/>
                  </a:srgbClr>
                </a:gs>
                <a:gs pos="100000">
                  <a:srgbClr val="FFBF00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28700" y="6790392"/>
            <a:ext cx="922051" cy="922051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C00">
                    <a:alpha val="100000"/>
                  </a:srgbClr>
                </a:gs>
                <a:gs pos="100000">
                  <a:srgbClr val="FFBF00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199726" y="6921240"/>
            <a:ext cx="6817378" cy="660355"/>
            <a:chOff x="0" y="0"/>
            <a:chExt cx="4195598" cy="4064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195599" cy="406400"/>
            </a:xfrm>
            <a:custGeom>
              <a:avLst/>
              <a:gdLst/>
              <a:ahLst/>
              <a:cxnLst/>
              <a:rect l="l" t="t" r="r" b="b"/>
              <a:pathLst>
                <a:path w="4195599" h="406400">
                  <a:moveTo>
                    <a:pt x="3992399" y="0"/>
                  </a:moveTo>
                  <a:cubicBezTo>
                    <a:pt x="4104623" y="0"/>
                    <a:pt x="4195599" y="90976"/>
                    <a:pt x="4195599" y="203200"/>
                  </a:cubicBezTo>
                  <a:cubicBezTo>
                    <a:pt x="4195599" y="315424"/>
                    <a:pt x="4104623" y="406400"/>
                    <a:pt x="399239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C00">
                    <a:alpha val="100000"/>
                  </a:srgbClr>
                </a:gs>
                <a:gs pos="100000">
                  <a:srgbClr val="FFBF00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19559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468441" y="0"/>
            <a:ext cx="10287000" cy="10287000"/>
            <a:chOff x="0" y="0"/>
            <a:chExt cx="38100000" cy="3810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8100000" cy="38099873"/>
            </a:xfrm>
            <a:custGeom>
              <a:avLst/>
              <a:gdLst/>
              <a:ahLst/>
              <a:cxnLst/>
              <a:rect l="l" t="t" r="r" b="b"/>
              <a:pathLst>
                <a:path w="38100000" h="38099873">
                  <a:moveTo>
                    <a:pt x="0" y="0"/>
                  </a:moveTo>
                  <a:lnTo>
                    <a:pt x="0" y="1318895"/>
                  </a:lnTo>
                  <a:cubicBezTo>
                    <a:pt x="287147" y="4250436"/>
                    <a:pt x="1829562" y="11290935"/>
                    <a:pt x="9931019" y="14365478"/>
                  </a:cubicBezTo>
                  <a:cubicBezTo>
                    <a:pt x="20299172" y="18300446"/>
                    <a:pt x="21048726" y="30729811"/>
                    <a:pt x="15552293" y="38099873"/>
                  </a:cubicBezTo>
                  <a:lnTo>
                    <a:pt x="38100000" y="38099873"/>
                  </a:lnTo>
                  <a:lnTo>
                    <a:pt x="381000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BF00">
                    <a:alpha val="100000"/>
                  </a:srgbClr>
                </a:gs>
                <a:gs pos="100000">
                  <a:srgbClr val="FFFC00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001000" y="0"/>
            <a:ext cx="10287000" cy="10287000"/>
            <a:chOff x="0" y="0"/>
            <a:chExt cx="38100000" cy="3810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8100000" cy="38099873"/>
            </a:xfrm>
            <a:custGeom>
              <a:avLst/>
              <a:gdLst/>
              <a:ahLst/>
              <a:cxnLst/>
              <a:rect l="l" t="t" r="r" b="b"/>
              <a:pathLst>
                <a:path w="38100000" h="38099873">
                  <a:moveTo>
                    <a:pt x="0" y="0"/>
                  </a:moveTo>
                  <a:lnTo>
                    <a:pt x="0" y="1318895"/>
                  </a:lnTo>
                  <a:cubicBezTo>
                    <a:pt x="287147" y="4250436"/>
                    <a:pt x="1829562" y="11290935"/>
                    <a:pt x="9931019" y="14365478"/>
                  </a:cubicBezTo>
                  <a:cubicBezTo>
                    <a:pt x="20299172" y="18300446"/>
                    <a:pt x="21048726" y="30729811"/>
                    <a:pt x="15552293" y="38099873"/>
                  </a:cubicBezTo>
                  <a:lnTo>
                    <a:pt x="38100000" y="38099873"/>
                  </a:lnTo>
                  <a:lnTo>
                    <a:pt x="38100000" y="0"/>
                  </a:lnTo>
                  <a:close/>
                </a:path>
              </a:pathLst>
            </a:custGeom>
            <a:blipFill>
              <a:blip r:embed="rId6"/>
              <a:stretch>
                <a:fillRect l="-101787" t="-70389" r="-5395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625655" y="968850"/>
            <a:ext cx="8349299" cy="8349299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9930455" y="1273650"/>
            <a:ext cx="7739699" cy="7739699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F00">
                    <a:alpha val="100000"/>
                  </a:srgbClr>
                </a:gs>
                <a:gs pos="100000">
                  <a:srgbClr val="FFFC00">
                    <a:alpha val="100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0226168" y="1569364"/>
            <a:ext cx="7148273" cy="7148273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53980" t="-2813" r="-9895" b="-6573"/>
              </a:stretch>
            </a:blipFill>
            <a:ln w="95250" cap="sq">
              <a:gradFill>
                <a:gsLst>
                  <a:gs pos="0">
                    <a:srgbClr val="000D54">
                      <a:alpha val="100000"/>
                    </a:srgbClr>
                  </a:gs>
                  <a:gs pos="100000">
                    <a:srgbClr val="002BAB">
                      <a:alpha val="100000"/>
                    </a:srgbClr>
                  </a:gs>
                </a:gsLst>
                <a:lin ang="27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2072830" y="7886238"/>
            <a:ext cx="7071170" cy="922051"/>
            <a:chOff x="0" y="0"/>
            <a:chExt cx="3116664" cy="4064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116664" cy="406400"/>
            </a:xfrm>
            <a:custGeom>
              <a:avLst/>
              <a:gdLst/>
              <a:ahLst/>
              <a:cxnLst/>
              <a:rect l="l" t="t" r="r" b="b"/>
              <a:pathLst>
                <a:path w="3116664" h="406400">
                  <a:moveTo>
                    <a:pt x="2913464" y="0"/>
                  </a:moveTo>
                  <a:cubicBezTo>
                    <a:pt x="3025688" y="0"/>
                    <a:pt x="3116664" y="90976"/>
                    <a:pt x="3116664" y="203200"/>
                  </a:cubicBezTo>
                  <a:cubicBezTo>
                    <a:pt x="3116664" y="315424"/>
                    <a:pt x="3025688" y="406400"/>
                    <a:pt x="291346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gradFill>
                <a:gsLst>
                  <a:gs pos="0">
                    <a:srgbClr val="FFBF00">
                      <a:alpha val="100000"/>
                    </a:srgbClr>
                  </a:gs>
                  <a:gs pos="100000">
                    <a:srgbClr val="FFFC00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3116664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2199726" y="8017086"/>
            <a:ext cx="6817378" cy="660355"/>
            <a:chOff x="0" y="0"/>
            <a:chExt cx="4195598" cy="4064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4195599" cy="406400"/>
            </a:xfrm>
            <a:custGeom>
              <a:avLst/>
              <a:gdLst/>
              <a:ahLst/>
              <a:cxnLst/>
              <a:rect l="l" t="t" r="r" b="b"/>
              <a:pathLst>
                <a:path w="4195599" h="406400">
                  <a:moveTo>
                    <a:pt x="3992399" y="0"/>
                  </a:moveTo>
                  <a:cubicBezTo>
                    <a:pt x="4104623" y="0"/>
                    <a:pt x="4195599" y="90976"/>
                    <a:pt x="4195599" y="203200"/>
                  </a:cubicBezTo>
                  <a:cubicBezTo>
                    <a:pt x="4195599" y="315424"/>
                    <a:pt x="4104623" y="406400"/>
                    <a:pt x="399239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C00">
                    <a:alpha val="100000"/>
                  </a:srgbClr>
                </a:gs>
                <a:gs pos="100000">
                  <a:srgbClr val="FFBF00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38100"/>
              <a:ext cx="419559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028700" y="7886238"/>
            <a:ext cx="922051" cy="922051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C00">
                    <a:alpha val="100000"/>
                  </a:srgbClr>
                </a:gs>
                <a:gs pos="100000">
                  <a:srgbClr val="FFBF00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6" name="Freeform 46"/>
          <p:cNvSpPr/>
          <p:nvPr/>
        </p:nvSpPr>
        <p:spPr>
          <a:xfrm>
            <a:off x="1159548" y="8017086"/>
            <a:ext cx="660355" cy="660355"/>
          </a:xfrm>
          <a:custGeom>
            <a:avLst/>
            <a:gdLst/>
            <a:ahLst/>
            <a:cxnLst/>
            <a:rect l="l" t="t" r="r" b="b"/>
            <a:pathLst>
              <a:path w="660355" h="660355">
                <a:moveTo>
                  <a:pt x="0" y="0"/>
                </a:moveTo>
                <a:lnTo>
                  <a:pt x="660355" y="0"/>
                </a:lnTo>
                <a:lnTo>
                  <a:pt x="660355" y="660354"/>
                </a:lnTo>
                <a:lnTo>
                  <a:pt x="0" y="6603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47"/>
          <p:cNvSpPr/>
          <p:nvPr/>
        </p:nvSpPr>
        <p:spPr>
          <a:xfrm>
            <a:off x="1159548" y="6921240"/>
            <a:ext cx="660355" cy="660355"/>
          </a:xfrm>
          <a:custGeom>
            <a:avLst/>
            <a:gdLst/>
            <a:ahLst/>
            <a:cxnLst/>
            <a:rect l="l" t="t" r="r" b="b"/>
            <a:pathLst>
              <a:path w="660355" h="660355">
                <a:moveTo>
                  <a:pt x="0" y="0"/>
                </a:moveTo>
                <a:lnTo>
                  <a:pt x="660355" y="0"/>
                </a:lnTo>
                <a:lnTo>
                  <a:pt x="660355" y="660355"/>
                </a:lnTo>
                <a:lnTo>
                  <a:pt x="0" y="66035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TextBox 48"/>
          <p:cNvSpPr txBox="1"/>
          <p:nvPr/>
        </p:nvSpPr>
        <p:spPr>
          <a:xfrm>
            <a:off x="1028700" y="2879916"/>
            <a:ext cx="8377880" cy="2778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363"/>
              </a:lnSpc>
              <a:spcBef>
                <a:spcPct val="0"/>
              </a:spcBef>
            </a:pPr>
            <a:r>
              <a:rPr lang="en-US" sz="14545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THANK YOU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2570870" y="5934325"/>
            <a:ext cx="5804849" cy="442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46"/>
              </a:lnSpc>
            </a:pPr>
            <a:r>
              <a:rPr lang="en-US" sz="2955" b="1" spc="-29">
                <a:solidFill>
                  <a:srgbClr val="061B59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703-559-8210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2570870" y="7030171"/>
            <a:ext cx="5804849" cy="442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46"/>
              </a:lnSpc>
            </a:pPr>
            <a:r>
              <a:rPr lang="en-US" sz="2955" b="1" spc="-29">
                <a:solidFill>
                  <a:srgbClr val="061B59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lkingsbury@peatc.org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2570870" y="8126016"/>
            <a:ext cx="5804849" cy="442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46"/>
              </a:lnSpc>
            </a:pPr>
            <a:r>
              <a:rPr lang="en-US" sz="2955" b="1" spc="-29">
                <a:solidFill>
                  <a:srgbClr val="061B59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www.peatc.org</a:t>
            </a:r>
          </a:p>
        </p:txBody>
      </p:sp>
      <p:sp>
        <p:nvSpPr>
          <p:cNvPr id="52" name="Freeform 52"/>
          <p:cNvSpPr/>
          <p:nvPr/>
        </p:nvSpPr>
        <p:spPr>
          <a:xfrm>
            <a:off x="1159548" y="5825237"/>
            <a:ext cx="660355" cy="660355"/>
          </a:xfrm>
          <a:custGeom>
            <a:avLst/>
            <a:gdLst/>
            <a:ahLst/>
            <a:cxnLst/>
            <a:rect l="l" t="t" r="r" b="b"/>
            <a:pathLst>
              <a:path w="660355" h="660355">
                <a:moveTo>
                  <a:pt x="0" y="0"/>
                </a:moveTo>
                <a:lnTo>
                  <a:pt x="660355" y="0"/>
                </a:lnTo>
                <a:lnTo>
                  <a:pt x="660355" y="660355"/>
                </a:lnTo>
                <a:lnTo>
                  <a:pt x="0" y="66035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Freeform 21">
            <a:extLst>
              <a:ext uri="{FF2B5EF4-FFF2-40B4-BE49-F238E27FC236}">
                <a16:creationId xmlns:a16="http://schemas.microsoft.com/office/drawing/2014/main" id="{620B5996-9EAF-0540-93B5-CD7DFF636E87}"/>
              </a:ext>
            </a:extLst>
          </p:cNvPr>
          <p:cNvSpPr/>
          <p:nvPr/>
        </p:nvSpPr>
        <p:spPr>
          <a:xfrm>
            <a:off x="2103660" y="485400"/>
            <a:ext cx="2392378" cy="2360046"/>
          </a:xfrm>
          <a:custGeom>
            <a:avLst/>
            <a:gdLst/>
            <a:ahLst/>
            <a:cxnLst/>
            <a:rect l="l" t="t" r="r" b="b"/>
            <a:pathLst>
              <a:path w="2392378" h="2360046">
                <a:moveTo>
                  <a:pt x="0" y="0"/>
                </a:moveTo>
                <a:lnTo>
                  <a:pt x="2392378" y="0"/>
                </a:lnTo>
                <a:lnTo>
                  <a:pt x="2392378" y="2360046"/>
                </a:lnTo>
                <a:lnTo>
                  <a:pt x="0" y="236004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803" t="-2999" r="-80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D54">
                <a:alpha val="100000"/>
              </a:srgbClr>
            </a:gs>
            <a:gs pos="100000">
              <a:srgbClr val="002BAB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49115" y="8149489"/>
            <a:ext cx="6734656" cy="429334"/>
          </a:xfrm>
          <a:custGeom>
            <a:avLst/>
            <a:gdLst/>
            <a:ahLst/>
            <a:cxnLst/>
            <a:rect l="l" t="t" r="r" b="b"/>
            <a:pathLst>
              <a:path w="6734656" h="429334">
                <a:moveTo>
                  <a:pt x="0" y="0"/>
                </a:moveTo>
                <a:lnTo>
                  <a:pt x="6734655" y="0"/>
                </a:lnTo>
                <a:lnTo>
                  <a:pt x="6734655" y="429334"/>
                </a:lnTo>
                <a:lnTo>
                  <a:pt x="0" y="4293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9115" y="7316726"/>
            <a:ext cx="6734656" cy="429334"/>
          </a:xfrm>
          <a:custGeom>
            <a:avLst/>
            <a:gdLst/>
            <a:ahLst/>
            <a:cxnLst/>
            <a:rect l="l" t="t" r="r" b="b"/>
            <a:pathLst>
              <a:path w="6734656" h="429334">
                <a:moveTo>
                  <a:pt x="0" y="0"/>
                </a:moveTo>
                <a:lnTo>
                  <a:pt x="6734655" y="0"/>
                </a:lnTo>
                <a:lnTo>
                  <a:pt x="6734655" y="429334"/>
                </a:lnTo>
                <a:lnTo>
                  <a:pt x="0" y="4293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349115" y="6480019"/>
            <a:ext cx="6734656" cy="429334"/>
          </a:xfrm>
          <a:custGeom>
            <a:avLst/>
            <a:gdLst/>
            <a:ahLst/>
            <a:cxnLst/>
            <a:rect l="l" t="t" r="r" b="b"/>
            <a:pathLst>
              <a:path w="6734656" h="429334">
                <a:moveTo>
                  <a:pt x="0" y="0"/>
                </a:moveTo>
                <a:lnTo>
                  <a:pt x="6734655" y="0"/>
                </a:lnTo>
                <a:lnTo>
                  <a:pt x="6734655" y="429334"/>
                </a:lnTo>
                <a:lnTo>
                  <a:pt x="0" y="4293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8216049" y="5881815"/>
            <a:ext cx="7000788" cy="683485"/>
            <a:chOff x="0" y="0"/>
            <a:chExt cx="4162667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62667" cy="406400"/>
            </a:xfrm>
            <a:custGeom>
              <a:avLst/>
              <a:gdLst/>
              <a:ahLst/>
              <a:cxnLst/>
              <a:rect l="l" t="t" r="r" b="b"/>
              <a:pathLst>
                <a:path w="4162667" h="406400">
                  <a:moveTo>
                    <a:pt x="3959467" y="0"/>
                  </a:moveTo>
                  <a:cubicBezTo>
                    <a:pt x="4071691" y="0"/>
                    <a:pt x="4162667" y="90976"/>
                    <a:pt x="4162667" y="203200"/>
                  </a:cubicBezTo>
                  <a:cubicBezTo>
                    <a:pt x="4162667" y="315424"/>
                    <a:pt x="4071691" y="406400"/>
                    <a:pt x="395946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C00">
                    <a:alpha val="100000"/>
                  </a:srgbClr>
                </a:gs>
                <a:gs pos="100000">
                  <a:srgbClr val="FFBF00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16266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216049" y="6727714"/>
            <a:ext cx="7000788" cy="683485"/>
            <a:chOff x="0" y="0"/>
            <a:chExt cx="4162667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62667" cy="406400"/>
            </a:xfrm>
            <a:custGeom>
              <a:avLst/>
              <a:gdLst/>
              <a:ahLst/>
              <a:cxnLst/>
              <a:rect l="l" t="t" r="r" b="b"/>
              <a:pathLst>
                <a:path w="4162667" h="406400">
                  <a:moveTo>
                    <a:pt x="3959467" y="0"/>
                  </a:moveTo>
                  <a:cubicBezTo>
                    <a:pt x="4071691" y="0"/>
                    <a:pt x="4162667" y="90976"/>
                    <a:pt x="4162667" y="203200"/>
                  </a:cubicBezTo>
                  <a:cubicBezTo>
                    <a:pt x="4162667" y="315424"/>
                    <a:pt x="4071691" y="406400"/>
                    <a:pt x="395946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C00">
                    <a:alpha val="100000"/>
                  </a:srgbClr>
                </a:gs>
                <a:gs pos="100000">
                  <a:srgbClr val="FFBF00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16266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8365086" y="6004753"/>
            <a:ext cx="437609" cy="437609"/>
          </a:xfrm>
          <a:custGeom>
            <a:avLst/>
            <a:gdLst/>
            <a:ahLst/>
            <a:cxnLst/>
            <a:rect l="l" t="t" r="r" b="b"/>
            <a:pathLst>
              <a:path w="437609" h="437609">
                <a:moveTo>
                  <a:pt x="0" y="0"/>
                </a:moveTo>
                <a:lnTo>
                  <a:pt x="437610" y="0"/>
                </a:lnTo>
                <a:lnTo>
                  <a:pt x="437610" y="437609"/>
                </a:lnTo>
                <a:lnTo>
                  <a:pt x="0" y="4376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365086" y="6850652"/>
            <a:ext cx="437609" cy="437609"/>
          </a:xfrm>
          <a:custGeom>
            <a:avLst/>
            <a:gdLst/>
            <a:ahLst/>
            <a:cxnLst/>
            <a:rect l="l" t="t" r="r" b="b"/>
            <a:pathLst>
              <a:path w="437609" h="437609">
                <a:moveTo>
                  <a:pt x="0" y="0"/>
                </a:moveTo>
                <a:lnTo>
                  <a:pt x="437610" y="0"/>
                </a:lnTo>
                <a:lnTo>
                  <a:pt x="437610" y="437609"/>
                </a:lnTo>
                <a:lnTo>
                  <a:pt x="0" y="4376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8216049" y="7569670"/>
            <a:ext cx="7000788" cy="683485"/>
            <a:chOff x="0" y="0"/>
            <a:chExt cx="4162667" cy="406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162667" cy="406400"/>
            </a:xfrm>
            <a:custGeom>
              <a:avLst/>
              <a:gdLst/>
              <a:ahLst/>
              <a:cxnLst/>
              <a:rect l="l" t="t" r="r" b="b"/>
              <a:pathLst>
                <a:path w="4162667" h="406400">
                  <a:moveTo>
                    <a:pt x="3959467" y="0"/>
                  </a:moveTo>
                  <a:cubicBezTo>
                    <a:pt x="4071691" y="0"/>
                    <a:pt x="4162667" y="90976"/>
                    <a:pt x="4162667" y="203200"/>
                  </a:cubicBezTo>
                  <a:cubicBezTo>
                    <a:pt x="4162667" y="315424"/>
                    <a:pt x="4071691" y="406400"/>
                    <a:pt x="395946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C00">
                    <a:alpha val="100000"/>
                  </a:srgbClr>
                </a:gs>
                <a:gs pos="100000">
                  <a:srgbClr val="FFBF00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416266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8365086" y="7692608"/>
            <a:ext cx="437609" cy="437609"/>
          </a:xfrm>
          <a:custGeom>
            <a:avLst/>
            <a:gdLst/>
            <a:ahLst/>
            <a:cxnLst/>
            <a:rect l="l" t="t" r="r" b="b"/>
            <a:pathLst>
              <a:path w="437609" h="437609">
                <a:moveTo>
                  <a:pt x="0" y="0"/>
                </a:moveTo>
                <a:lnTo>
                  <a:pt x="437610" y="0"/>
                </a:lnTo>
                <a:lnTo>
                  <a:pt x="437610" y="437609"/>
                </a:lnTo>
                <a:lnTo>
                  <a:pt x="0" y="4376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290249">
            <a:off x="-4124305" y="6075505"/>
            <a:ext cx="8248611" cy="5929458"/>
          </a:xfrm>
          <a:custGeom>
            <a:avLst/>
            <a:gdLst/>
            <a:ahLst/>
            <a:cxnLst/>
            <a:rect l="l" t="t" r="r" b="b"/>
            <a:pathLst>
              <a:path w="8248611" h="5929458">
                <a:moveTo>
                  <a:pt x="0" y="0"/>
                </a:moveTo>
                <a:lnTo>
                  <a:pt x="8248610" y="0"/>
                </a:lnTo>
                <a:lnTo>
                  <a:pt x="8248610" y="5929458"/>
                </a:lnTo>
                <a:lnTo>
                  <a:pt x="0" y="59294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4859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-1789281" y="-1764816"/>
            <a:ext cx="8292546" cy="8292546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1556014" y="-1531550"/>
            <a:ext cx="7826014" cy="7826014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F00">
                    <a:alpha val="100000"/>
                  </a:srgbClr>
                </a:gs>
                <a:gs pos="100000">
                  <a:srgbClr val="FFFC00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-1028412" y="-175466"/>
            <a:ext cx="7298412" cy="7298412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  <a:ln w="95250" cap="sq">
              <a:gradFill>
                <a:gsLst>
                  <a:gs pos="0">
                    <a:srgbClr val="000D54">
                      <a:alpha val="100000"/>
                    </a:srgbClr>
                  </a:gs>
                  <a:gs pos="100000">
                    <a:srgbClr val="002BAB">
                      <a:alpha val="100000"/>
                    </a:srgbClr>
                  </a:gs>
                </a:gsLst>
                <a:lin ang="27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924890" y="3641079"/>
            <a:ext cx="5773300" cy="5773300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2116122" y="3867464"/>
            <a:ext cx="5390836" cy="5390836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F00">
                    <a:alpha val="100000"/>
                  </a:srgbClr>
                </a:gs>
                <a:gs pos="100000">
                  <a:srgbClr val="FFFC00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2356993" y="4108335"/>
            <a:ext cx="4909094" cy="4909094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  <a:ln w="95250" cap="sq">
              <a:gradFill>
                <a:gsLst>
                  <a:gs pos="0">
                    <a:srgbClr val="000D54">
                      <a:alpha val="100000"/>
                    </a:srgbClr>
                  </a:gs>
                  <a:gs pos="100000">
                    <a:srgbClr val="002BAB">
                      <a:alpha val="100000"/>
                    </a:srgbClr>
                  </a:gs>
                </a:gsLst>
                <a:lin ang="27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>
            <a:off x="16130840" y="549026"/>
            <a:ext cx="1517442" cy="688215"/>
          </a:xfrm>
          <a:custGeom>
            <a:avLst/>
            <a:gdLst/>
            <a:ahLst/>
            <a:cxnLst/>
            <a:rect l="l" t="t" r="r" b="b"/>
            <a:pathLst>
              <a:path w="1517442" h="688215">
                <a:moveTo>
                  <a:pt x="0" y="0"/>
                </a:moveTo>
                <a:lnTo>
                  <a:pt x="1517443" y="0"/>
                </a:lnTo>
                <a:lnTo>
                  <a:pt x="1517443" y="688215"/>
                </a:lnTo>
                <a:lnTo>
                  <a:pt x="0" y="68821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78434" r="-1461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TextBox 33"/>
          <p:cNvSpPr txBox="1"/>
          <p:nvPr/>
        </p:nvSpPr>
        <p:spPr>
          <a:xfrm>
            <a:off x="8919893" y="7725504"/>
            <a:ext cx="6296944" cy="362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8"/>
              </a:lnSpc>
            </a:pPr>
            <a:r>
              <a:rPr lang="en-US" sz="2373" b="1" spc="-23">
                <a:solidFill>
                  <a:srgbClr val="061B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REDUCES STRESS/COSTS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676624" y="2098652"/>
            <a:ext cx="9614751" cy="27501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269"/>
              </a:lnSpc>
              <a:spcBef>
                <a:spcPct val="0"/>
              </a:spcBef>
            </a:pPr>
            <a:r>
              <a:rPr lang="en-US" sz="8049" dirty="0">
                <a:solidFill>
                  <a:srgbClr val="FFCF00"/>
                </a:solidFill>
                <a:latin typeface="Impact"/>
                <a:ea typeface="Impact"/>
                <a:cs typeface="Impact"/>
                <a:sym typeface="Impact"/>
              </a:rPr>
              <a:t>WHY EARLY RESOLUTION MATTERS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919893" y="6037649"/>
            <a:ext cx="6296944" cy="362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8"/>
              </a:lnSpc>
            </a:pPr>
            <a:r>
              <a:rPr lang="en-US" sz="2373" b="1" spc="-23">
                <a:solidFill>
                  <a:srgbClr val="061B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PREVENTS ESCALATION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919893" y="6883549"/>
            <a:ext cx="6296944" cy="362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8"/>
              </a:lnSpc>
            </a:pPr>
            <a:r>
              <a:rPr lang="en-US" sz="2373" b="1" spc="-23">
                <a:solidFill>
                  <a:srgbClr val="061B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BUILDS TRUST &amp; RELATIONSHIPS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D54">
                <a:alpha val="100000"/>
              </a:srgbClr>
            </a:gs>
            <a:gs pos="100000">
              <a:srgbClr val="002BAB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8222350" y="-3782399"/>
            <a:ext cx="10916081" cy="7846951"/>
          </a:xfrm>
          <a:custGeom>
            <a:avLst/>
            <a:gdLst/>
            <a:ahLst/>
            <a:cxnLst/>
            <a:rect l="l" t="t" r="r" b="b"/>
            <a:pathLst>
              <a:path w="10916081" h="7846951">
                <a:moveTo>
                  <a:pt x="0" y="0"/>
                </a:moveTo>
                <a:lnTo>
                  <a:pt x="10916081" y="0"/>
                </a:lnTo>
                <a:lnTo>
                  <a:pt x="10916081" y="7846951"/>
                </a:lnTo>
                <a:lnTo>
                  <a:pt x="0" y="78469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485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 flipH="1" flipV="1">
            <a:off x="10771" y="9148130"/>
            <a:ext cx="10916081" cy="7846951"/>
          </a:xfrm>
          <a:custGeom>
            <a:avLst/>
            <a:gdLst/>
            <a:ahLst/>
            <a:cxnLst/>
            <a:rect l="l" t="t" r="r" b="b"/>
            <a:pathLst>
              <a:path w="10916081" h="7846951">
                <a:moveTo>
                  <a:pt x="10916081" y="7846951"/>
                </a:moveTo>
                <a:lnTo>
                  <a:pt x="0" y="7846951"/>
                </a:lnTo>
                <a:lnTo>
                  <a:pt x="0" y="0"/>
                </a:lnTo>
                <a:lnTo>
                  <a:pt x="10916081" y="0"/>
                </a:lnTo>
                <a:lnTo>
                  <a:pt x="10916081" y="7846951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485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25746" y="6805844"/>
            <a:ext cx="9438348" cy="601695"/>
          </a:xfrm>
          <a:custGeom>
            <a:avLst/>
            <a:gdLst/>
            <a:ahLst/>
            <a:cxnLst/>
            <a:rect l="l" t="t" r="r" b="b"/>
            <a:pathLst>
              <a:path w="9438348" h="601695">
                <a:moveTo>
                  <a:pt x="0" y="0"/>
                </a:moveTo>
                <a:lnTo>
                  <a:pt x="9438348" y="0"/>
                </a:lnTo>
                <a:lnTo>
                  <a:pt x="9438348" y="601695"/>
                </a:lnTo>
                <a:lnTo>
                  <a:pt x="0" y="6016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621334" y="2801521"/>
            <a:ext cx="12862820" cy="6786490"/>
            <a:chOff x="0" y="0"/>
            <a:chExt cx="3387739" cy="17873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87739" cy="1787388"/>
            </a:xfrm>
            <a:custGeom>
              <a:avLst/>
              <a:gdLst/>
              <a:ahLst/>
              <a:cxnLst/>
              <a:rect l="l" t="t" r="r" b="b"/>
              <a:pathLst>
                <a:path w="3387739" h="1787388">
                  <a:moveTo>
                    <a:pt x="31900" y="0"/>
                  </a:moveTo>
                  <a:lnTo>
                    <a:pt x="3355839" y="0"/>
                  </a:lnTo>
                  <a:cubicBezTo>
                    <a:pt x="3364299" y="0"/>
                    <a:pt x="3372413" y="3361"/>
                    <a:pt x="3378395" y="9343"/>
                  </a:cubicBezTo>
                  <a:cubicBezTo>
                    <a:pt x="3384378" y="15326"/>
                    <a:pt x="3387739" y="23439"/>
                    <a:pt x="3387739" y="31900"/>
                  </a:cubicBezTo>
                  <a:lnTo>
                    <a:pt x="3387739" y="1755488"/>
                  </a:lnTo>
                  <a:cubicBezTo>
                    <a:pt x="3387739" y="1763949"/>
                    <a:pt x="3384378" y="1772063"/>
                    <a:pt x="3378395" y="1778045"/>
                  </a:cubicBezTo>
                  <a:cubicBezTo>
                    <a:pt x="3372413" y="1784027"/>
                    <a:pt x="3364299" y="1787388"/>
                    <a:pt x="3355839" y="1787388"/>
                  </a:cubicBezTo>
                  <a:lnTo>
                    <a:pt x="31900" y="1787388"/>
                  </a:lnTo>
                  <a:cubicBezTo>
                    <a:pt x="23439" y="1787388"/>
                    <a:pt x="15326" y="1784027"/>
                    <a:pt x="9343" y="1778045"/>
                  </a:cubicBezTo>
                  <a:cubicBezTo>
                    <a:pt x="3361" y="1772063"/>
                    <a:pt x="0" y="1763949"/>
                    <a:pt x="0" y="1755488"/>
                  </a:cubicBezTo>
                  <a:lnTo>
                    <a:pt x="0" y="31900"/>
                  </a:lnTo>
                  <a:cubicBezTo>
                    <a:pt x="0" y="23439"/>
                    <a:pt x="3361" y="15326"/>
                    <a:pt x="9343" y="9343"/>
                  </a:cubicBezTo>
                  <a:cubicBezTo>
                    <a:pt x="15326" y="3361"/>
                    <a:pt x="23439" y="0"/>
                    <a:pt x="319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F00">
                    <a:alpha val="100000"/>
                  </a:srgbClr>
                </a:gs>
                <a:gs pos="100000">
                  <a:srgbClr val="FFFC00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387739" cy="18254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189977" y="931501"/>
            <a:ext cx="7703172" cy="770317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F00">
                    <a:alpha val="100000"/>
                  </a:srgbClr>
                </a:gs>
                <a:gs pos="100000">
                  <a:srgbClr val="FFFC00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69040" y="112471"/>
            <a:ext cx="11353759" cy="1529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69"/>
              </a:lnSpc>
              <a:spcBef>
                <a:spcPct val="0"/>
              </a:spcBef>
            </a:pPr>
            <a:r>
              <a:rPr lang="en-US" sz="8049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OVERVIEW OF DISPUTE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9040" y="1258782"/>
            <a:ext cx="14061359" cy="1301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269"/>
              </a:lnSpc>
              <a:spcBef>
                <a:spcPct val="0"/>
              </a:spcBef>
            </a:pPr>
            <a:r>
              <a:rPr lang="en-US" sz="8049" dirty="0">
                <a:solidFill>
                  <a:srgbClr val="FFCF00"/>
                </a:solidFill>
                <a:latin typeface="Impact"/>
                <a:ea typeface="Impact"/>
                <a:cs typeface="Impact"/>
                <a:sym typeface="Impact"/>
              </a:rPr>
              <a:t>RESOLUTION IN SPECIAL EDUCATION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1237" y="3113428"/>
            <a:ext cx="13059057" cy="6162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93152" lvl="1" indent="-546576" algn="l">
              <a:lnSpc>
                <a:spcPts val="6075"/>
              </a:lnSpc>
              <a:buFont typeface="Arial"/>
              <a:buChar char="•"/>
            </a:pPr>
            <a:r>
              <a:rPr lang="en-US" sz="5063" spc="-5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Prevention: Communication, Facilitation</a:t>
            </a:r>
          </a:p>
          <a:p>
            <a:pPr algn="l">
              <a:lnSpc>
                <a:spcPts val="6075"/>
              </a:lnSpc>
            </a:pPr>
            <a:endParaRPr lang="en-US" sz="5063" spc="-5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093152" lvl="1" indent="-546576" algn="just">
              <a:lnSpc>
                <a:spcPts val="6075"/>
              </a:lnSpc>
              <a:buFont typeface="Arial"/>
              <a:buChar char="•"/>
            </a:pPr>
            <a:r>
              <a:rPr lang="en-US" sz="5063" spc="-5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Resolution: Mediation, Complaints, Manifestation Determination Reviews (MDR)</a:t>
            </a:r>
          </a:p>
          <a:p>
            <a:pPr algn="just">
              <a:lnSpc>
                <a:spcPts val="6075"/>
              </a:lnSpc>
            </a:pPr>
            <a:endParaRPr lang="en-US" sz="5063" spc="-5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093152" lvl="1" indent="-546576" algn="just">
              <a:lnSpc>
                <a:spcPts val="6075"/>
              </a:lnSpc>
              <a:buFont typeface="Arial"/>
              <a:buChar char="•"/>
            </a:pPr>
            <a:r>
              <a:rPr lang="en-US" sz="5063" spc="-5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Adjudication: Due Process, Courts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D54">
                <a:alpha val="100000"/>
              </a:srgbClr>
            </a:gs>
            <a:gs pos="100000">
              <a:srgbClr val="002BAB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2212" y="6801076"/>
            <a:ext cx="6827874" cy="435277"/>
          </a:xfrm>
          <a:custGeom>
            <a:avLst/>
            <a:gdLst/>
            <a:ahLst/>
            <a:cxnLst/>
            <a:rect l="l" t="t" r="r" b="b"/>
            <a:pathLst>
              <a:path w="6827874" h="435277">
                <a:moveTo>
                  <a:pt x="0" y="0"/>
                </a:moveTo>
                <a:lnTo>
                  <a:pt x="6827875" y="0"/>
                </a:lnTo>
                <a:lnTo>
                  <a:pt x="6827875" y="435277"/>
                </a:lnTo>
                <a:lnTo>
                  <a:pt x="0" y="4352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 flipH="1">
            <a:off x="-4124748" y="-3958403"/>
            <a:ext cx="10916081" cy="7846951"/>
          </a:xfrm>
          <a:custGeom>
            <a:avLst/>
            <a:gdLst/>
            <a:ahLst/>
            <a:cxnLst/>
            <a:rect l="l" t="t" r="r" b="b"/>
            <a:pathLst>
              <a:path w="10916081" h="7846951">
                <a:moveTo>
                  <a:pt x="10916082" y="0"/>
                </a:moveTo>
                <a:lnTo>
                  <a:pt x="0" y="0"/>
                </a:lnTo>
                <a:lnTo>
                  <a:pt x="0" y="7846951"/>
                </a:lnTo>
                <a:lnTo>
                  <a:pt x="10916082" y="7846951"/>
                </a:lnTo>
                <a:lnTo>
                  <a:pt x="10916082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485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11496666" y="-3958403"/>
            <a:ext cx="10916081" cy="7846951"/>
          </a:xfrm>
          <a:custGeom>
            <a:avLst/>
            <a:gdLst/>
            <a:ahLst/>
            <a:cxnLst/>
            <a:rect l="l" t="t" r="r" b="b"/>
            <a:pathLst>
              <a:path w="10916081" h="7846951">
                <a:moveTo>
                  <a:pt x="0" y="0"/>
                </a:moveTo>
                <a:lnTo>
                  <a:pt x="10916082" y="0"/>
                </a:lnTo>
                <a:lnTo>
                  <a:pt x="10916082" y="7846951"/>
                </a:lnTo>
                <a:lnTo>
                  <a:pt x="0" y="78469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485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168757" y="2743838"/>
            <a:ext cx="5975243" cy="7245113"/>
          </a:xfrm>
          <a:custGeom>
            <a:avLst/>
            <a:gdLst/>
            <a:ahLst/>
            <a:cxnLst/>
            <a:rect l="l" t="t" r="r" b="b"/>
            <a:pathLst>
              <a:path w="5975243" h="7245113">
                <a:moveTo>
                  <a:pt x="0" y="0"/>
                </a:moveTo>
                <a:lnTo>
                  <a:pt x="5975243" y="0"/>
                </a:lnTo>
                <a:lnTo>
                  <a:pt x="5975243" y="7245113"/>
                </a:lnTo>
                <a:lnTo>
                  <a:pt x="0" y="72451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478" b="-24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425027" y="-213234"/>
            <a:ext cx="11069224" cy="2957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14"/>
              </a:lnSpc>
              <a:spcBef>
                <a:spcPct val="0"/>
              </a:spcBef>
            </a:pPr>
            <a:r>
              <a:rPr lang="en-US" sz="801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PEATC DISPUTE RESOLUTION OVERVIEW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8981" y="3897515"/>
            <a:ext cx="4937760" cy="493776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D54">
                <a:alpha val="100000"/>
              </a:srgbClr>
            </a:gs>
            <a:gs pos="100000">
              <a:srgbClr val="002BAB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810435" flipH="1">
            <a:off x="-1695800" y="-2456846"/>
            <a:ext cx="10916081" cy="7846951"/>
          </a:xfrm>
          <a:custGeom>
            <a:avLst/>
            <a:gdLst/>
            <a:ahLst/>
            <a:cxnLst/>
            <a:rect l="l" t="t" r="r" b="b"/>
            <a:pathLst>
              <a:path w="10916081" h="7846951">
                <a:moveTo>
                  <a:pt x="10916081" y="0"/>
                </a:moveTo>
                <a:lnTo>
                  <a:pt x="0" y="0"/>
                </a:lnTo>
                <a:lnTo>
                  <a:pt x="0" y="7846951"/>
                </a:lnTo>
                <a:lnTo>
                  <a:pt x="10916081" y="7846951"/>
                </a:lnTo>
                <a:lnTo>
                  <a:pt x="10916081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485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733209" y="9231720"/>
            <a:ext cx="10821582" cy="689876"/>
          </a:xfrm>
          <a:custGeom>
            <a:avLst/>
            <a:gdLst/>
            <a:ahLst/>
            <a:cxnLst/>
            <a:rect l="l" t="t" r="r" b="b"/>
            <a:pathLst>
              <a:path w="10821582" h="689876">
                <a:moveTo>
                  <a:pt x="0" y="0"/>
                </a:moveTo>
                <a:lnTo>
                  <a:pt x="10821582" y="0"/>
                </a:lnTo>
                <a:lnTo>
                  <a:pt x="10821582" y="689876"/>
                </a:lnTo>
                <a:lnTo>
                  <a:pt x="0" y="6898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28700" y="7092247"/>
            <a:ext cx="16230600" cy="2214155"/>
            <a:chOff x="0" y="0"/>
            <a:chExt cx="4274726" cy="58315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583152"/>
            </a:xfrm>
            <a:custGeom>
              <a:avLst/>
              <a:gdLst/>
              <a:ahLst/>
              <a:cxnLst/>
              <a:rect l="l" t="t" r="r" b="b"/>
              <a:pathLst>
                <a:path w="4274726" h="583152">
                  <a:moveTo>
                    <a:pt x="21465" y="0"/>
                  </a:moveTo>
                  <a:lnTo>
                    <a:pt x="4253261" y="0"/>
                  </a:lnTo>
                  <a:cubicBezTo>
                    <a:pt x="4265116" y="0"/>
                    <a:pt x="4274726" y="9610"/>
                    <a:pt x="4274726" y="21465"/>
                  </a:cubicBezTo>
                  <a:lnTo>
                    <a:pt x="4274726" y="561687"/>
                  </a:lnTo>
                  <a:cubicBezTo>
                    <a:pt x="4274726" y="573542"/>
                    <a:pt x="4265116" y="583152"/>
                    <a:pt x="4253261" y="583152"/>
                  </a:cubicBezTo>
                  <a:lnTo>
                    <a:pt x="21465" y="583152"/>
                  </a:lnTo>
                  <a:cubicBezTo>
                    <a:pt x="9610" y="583152"/>
                    <a:pt x="0" y="573542"/>
                    <a:pt x="0" y="561687"/>
                  </a:cubicBezTo>
                  <a:lnTo>
                    <a:pt x="0" y="21465"/>
                  </a:lnTo>
                  <a:cubicBezTo>
                    <a:pt x="0" y="9610"/>
                    <a:pt x="9610" y="0"/>
                    <a:pt x="2146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F00">
                    <a:alpha val="100000"/>
                  </a:srgbClr>
                </a:gs>
                <a:gs pos="100000">
                  <a:srgbClr val="FFFC00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6212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2770283" y="8078013"/>
            <a:ext cx="4869692" cy="310443"/>
          </a:xfrm>
          <a:custGeom>
            <a:avLst/>
            <a:gdLst/>
            <a:ahLst/>
            <a:cxnLst/>
            <a:rect l="l" t="t" r="r" b="b"/>
            <a:pathLst>
              <a:path w="4869692" h="310443">
                <a:moveTo>
                  <a:pt x="0" y="0"/>
                </a:moveTo>
                <a:lnTo>
                  <a:pt x="4869691" y="0"/>
                </a:lnTo>
                <a:lnTo>
                  <a:pt x="4869691" y="310443"/>
                </a:lnTo>
                <a:lnTo>
                  <a:pt x="0" y="3104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720856" y="8078013"/>
            <a:ext cx="4869692" cy="310443"/>
          </a:xfrm>
          <a:custGeom>
            <a:avLst/>
            <a:gdLst/>
            <a:ahLst/>
            <a:cxnLst/>
            <a:rect l="l" t="t" r="r" b="b"/>
            <a:pathLst>
              <a:path w="4869692" h="310443">
                <a:moveTo>
                  <a:pt x="0" y="0"/>
                </a:moveTo>
                <a:lnTo>
                  <a:pt x="4869692" y="0"/>
                </a:lnTo>
                <a:lnTo>
                  <a:pt x="4869692" y="310443"/>
                </a:lnTo>
                <a:lnTo>
                  <a:pt x="0" y="3104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770283" y="8995960"/>
            <a:ext cx="4869692" cy="310443"/>
          </a:xfrm>
          <a:custGeom>
            <a:avLst/>
            <a:gdLst/>
            <a:ahLst/>
            <a:cxnLst/>
            <a:rect l="l" t="t" r="r" b="b"/>
            <a:pathLst>
              <a:path w="4869692" h="310443">
                <a:moveTo>
                  <a:pt x="0" y="0"/>
                </a:moveTo>
                <a:lnTo>
                  <a:pt x="4869691" y="0"/>
                </a:lnTo>
                <a:lnTo>
                  <a:pt x="4869691" y="310443"/>
                </a:lnTo>
                <a:lnTo>
                  <a:pt x="0" y="3104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720856" y="8995960"/>
            <a:ext cx="4869692" cy="310443"/>
          </a:xfrm>
          <a:custGeom>
            <a:avLst/>
            <a:gdLst/>
            <a:ahLst/>
            <a:cxnLst/>
            <a:rect l="l" t="t" r="r" b="b"/>
            <a:pathLst>
              <a:path w="4869692" h="310443">
                <a:moveTo>
                  <a:pt x="0" y="0"/>
                </a:moveTo>
                <a:lnTo>
                  <a:pt x="4869692" y="0"/>
                </a:lnTo>
                <a:lnTo>
                  <a:pt x="4869692" y="310443"/>
                </a:lnTo>
                <a:lnTo>
                  <a:pt x="0" y="3104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444719" y="7480034"/>
            <a:ext cx="7520820" cy="694068"/>
            <a:chOff x="0" y="0"/>
            <a:chExt cx="4731988" cy="43669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731988" cy="436698"/>
            </a:xfrm>
            <a:custGeom>
              <a:avLst/>
              <a:gdLst/>
              <a:ahLst/>
              <a:cxnLst/>
              <a:rect l="l" t="t" r="r" b="b"/>
              <a:pathLst>
                <a:path w="4731988" h="436698">
                  <a:moveTo>
                    <a:pt x="4528788" y="0"/>
                  </a:moveTo>
                  <a:cubicBezTo>
                    <a:pt x="4641013" y="0"/>
                    <a:pt x="4731988" y="97758"/>
                    <a:pt x="4731988" y="218349"/>
                  </a:cubicBezTo>
                  <a:cubicBezTo>
                    <a:pt x="4731988" y="338939"/>
                    <a:pt x="4641013" y="436698"/>
                    <a:pt x="4528788" y="436698"/>
                  </a:cubicBezTo>
                  <a:lnTo>
                    <a:pt x="203200" y="436698"/>
                  </a:lnTo>
                  <a:cubicBezTo>
                    <a:pt x="90976" y="436698"/>
                    <a:pt x="0" y="338939"/>
                    <a:pt x="0" y="218349"/>
                  </a:cubicBezTo>
                  <a:cubicBezTo>
                    <a:pt x="0" y="97758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D54">
                    <a:alpha val="100000"/>
                  </a:srgbClr>
                </a:gs>
                <a:gs pos="100000">
                  <a:srgbClr val="002BAB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731988" cy="47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322462" y="7480034"/>
            <a:ext cx="7520820" cy="694068"/>
            <a:chOff x="0" y="0"/>
            <a:chExt cx="4731988" cy="43669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731988" cy="436698"/>
            </a:xfrm>
            <a:custGeom>
              <a:avLst/>
              <a:gdLst/>
              <a:ahLst/>
              <a:cxnLst/>
              <a:rect l="l" t="t" r="r" b="b"/>
              <a:pathLst>
                <a:path w="4731988" h="436698">
                  <a:moveTo>
                    <a:pt x="4528788" y="0"/>
                  </a:moveTo>
                  <a:cubicBezTo>
                    <a:pt x="4641013" y="0"/>
                    <a:pt x="4731988" y="97758"/>
                    <a:pt x="4731988" y="218349"/>
                  </a:cubicBezTo>
                  <a:cubicBezTo>
                    <a:pt x="4731988" y="338939"/>
                    <a:pt x="4641013" y="436698"/>
                    <a:pt x="4528788" y="436698"/>
                  </a:cubicBezTo>
                  <a:lnTo>
                    <a:pt x="203200" y="436698"/>
                  </a:lnTo>
                  <a:cubicBezTo>
                    <a:pt x="90976" y="436698"/>
                    <a:pt x="0" y="338939"/>
                    <a:pt x="0" y="218349"/>
                  </a:cubicBezTo>
                  <a:cubicBezTo>
                    <a:pt x="0" y="97758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D54">
                    <a:alpha val="100000"/>
                  </a:srgbClr>
                </a:gs>
                <a:gs pos="100000">
                  <a:srgbClr val="002BAB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731988" cy="47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44719" y="8396513"/>
            <a:ext cx="7520820" cy="694068"/>
            <a:chOff x="0" y="0"/>
            <a:chExt cx="4731988" cy="4366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731988" cy="436698"/>
            </a:xfrm>
            <a:custGeom>
              <a:avLst/>
              <a:gdLst/>
              <a:ahLst/>
              <a:cxnLst/>
              <a:rect l="l" t="t" r="r" b="b"/>
              <a:pathLst>
                <a:path w="4731988" h="436698">
                  <a:moveTo>
                    <a:pt x="4528788" y="0"/>
                  </a:moveTo>
                  <a:cubicBezTo>
                    <a:pt x="4641013" y="0"/>
                    <a:pt x="4731988" y="97758"/>
                    <a:pt x="4731988" y="218349"/>
                  </a:cubicBezTo>
                  <a:cubicBezTo>
                    <a:pt x="4731988" y="338939"/>
                    <a:pt x="4641013" y="436698"/>
                    <a:pt x="4528788" y="436698"/>
                  </a:cubicBezTo>
                  <a:lnTo>
                    <a:pt x="203200" y="436698"/>
                  </a:lnTo>
                  <a:cubicBezTo>
                    <a:pt x="90976" y="436698"/>
                    <a:pt x="0" y="338939"/>
                    <a:pt x="0" y="218349"/>
                  </a:cubicBezTo>
                  <a:cubicBezTo>
                    <a:pt x="0" y="97758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D54">
                    <a:alpha val="100000"/>
                  </a:srgbClr>
                </a:gs>
                <a:gs pos="100000">
                  <a:srgbClr val="002BAB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731988" cy="47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322462" y="8396513"/>
            <a:ext cx="7520820" cy="694068"/>
            <a:chOff x="0" y="0"/>
            <a:chExt cx="4731988" cy="43669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731988" cy="436698"/>
            </a:xfrm>
            <a:custGeom>
              <a:avLst/>
              <a:gdLst/>
              <a:ahLst/>
              <a:cxnLst/>
              <a:rect l="l" t="t" r="r" b="b"/>
              <a:pathLst>
                <a:path w="4731988" h="436698">
                  <a:moveTo>
                    <a:pt x="4528788" y="0"/>
                  </a:moveTo>
                  <a:cubicBezTo>
                    <a:pt x="4641013" y="0"/>
                    <a:pt x="4731988" y="97758"/>
                    <a:pt x="4731988" y="218349"/>
                  </a:cubicBezTo>
                  <a:cubicBezTo>
                    <a:pt x="4731988" y="338939"/>
                    <a:pt x="4641013" y="436698"/>
                    <a:pt x="4528788" y="436698"/>
                  </a:cubicBezTo>
                  <a:lnTo>
                    <a:pt x="203200" y="436698"/>
                  </a:lnTo>
                  <a:cubicBezTo>
                    <a:pt x="90976" y="436698"/>
                    <a:pt x="0" y="338939"/>
                    <a:pt x="0" y="218349"/>
                  </a:cubicBezTo>
                  <a:cubicBezTo>
                    <a:pt x="0" y="97758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D54">
                    <a:alpha val="100000"/>
                  </a:srgbClr>
                </a:gs>
                <a:gs pos="100000">
                  <a:srgbClr val="002BAB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4731988" cy="47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90575" y="790575"/>
            <a:ext cx="6225730" cy="622573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28700" y="1028700"/>
            <a:ext cx="5749480" cy="5749480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F00">
                    <a:alpha val="100000"/>
                  </a:srgbClr>
                </a:gs>
                <a:gs pos="100000">
                  <a:srgbClr val="FFFC00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282158" y="1282158"/>
            <a:ext cx="5242565" cy="5242565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 w="95250" cap="sq">
              <a:gradFill>
                <a:gsLst>
                  <a:gs pos="0">
                    <a:srgbClr val="000D54">
                      <a:alpha val="100000"/>
                    </a:srgbClr>
                  </a:gs>
                  <a:gs pos="100000">
                    <a:srgbClr val="002BAB">
                      <a:alpha val="100000"/>
                    </a:srgbClr>
                  </a:gs>
                </a:gsLst>
                <a:lin ang="27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7456231" y="1842425"/>
            <a:ext cx="9576329" cy="2957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69"/>
              </a:lnSpc>
              <a:spcBef>
                <a:spcPct val="0"/>
              </a:spcBef>
            </a:pPr>
            <a:r>
              <a:rPr lang="en-US" sz="8049">
                <a:solidFill>
                  <a:srgbClr val="FFCF00"/>
                </a:solidFill>
                <a:latin typeface="Impact"/>
                <a:ea typeface="Impact"/>
                <a:cs typeface="Impact"/>
                <a:sym typeface="Impact"/>
              </a:rPr>
              <a:t>DISPUTE RESOLUTION GUIDE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158991" y="8372072"/>
            <a:ext cx="6092276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1"/>
              </a:lnSpc>
            </a:pPr>
            <a:r>
              <a:rPr lang="en-US" sz="2442" b="1" spc="-24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HELPS FAMILIES CHOOSE THE RIGHT OPTION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109564" y="7455593"/>
            <a:ext cx="6092276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1"/>
              </a:lnSpc>
            </a:pPr>
            <a:r>
              <a:rPr lang="en-US" sz="2442" b="1" spc="-24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COMPARES ALL PROCESSES SIDE-BY-SIDE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220928" y="8372072"/>
            <a:ext cx="6092276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1"/>
              </a:lnSpc>
            </a:pPr>
            <a:r>
              <a:rPr lang="en-US" sz="2442" b="1" spc="-24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FREE AND ACCESSIBLE IN ENGLISH/SPANISH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158991" y="7455593"/>
            <a:ext cx="6092276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1"/>
              </a:lnSpc>
            </a:pPr>
            <a:r>
              <a:rPr lang="en-US" sz="2442" b="1" spc="-24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AT-A-GLANCE RESOURCE FOR FAMILIES</a:t>
            </a:r>
          </a:p>
        </p:txBody>
      </p:sp>
      <p:sp>
        <p:nvSpPr>
          <p:cNvPr id="35" name="Freeform 35"/>
          <p:cNvSpPr/>
          <p:nvPr/>
        </p:nvSpPr>
        <p:spPr>
          <a:xfrm>
            <a:off x="16130840" y="549026"/>
            <a:ext cx="1517442" cy="688215"/>
          </a:xfrm>
          <a:custGeom>
            <a:avLst/>
            <a:gdLst/>
            <a:ahLst/>
            <a:cxnLst/>
            <a:rect l="l" t="t" r="r" b="b"/>
            <a:pathLst>
              <a:path w="1517442" h="688215">
                <a:moveTo>
                  <a:pt x="0" y="0"/>
                </a:moveTo>
                <a:lnTo>
                  <a:pt x="1517443" y="0"/>
                </a:lnTo>
                <a:lnTo>
                  <a:pt x="1517443" y="688215"/>
                </a:lnTo>
                <a:lnTo>
                  <a:pt x="0" y="6882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78434" r="-14616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D54">
                <a:alpha val="100000"/>
              </a:srgbClr>
            </a:gs>
            <a:gs pos="100000">
              <a:srgbClr val="002BAB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2212" y="6801076"/>
            <a:ext cx="6827874" cy="435277"/>
          </a:xfrm>
          <a:custGeom>
            <a:avLst/>
            <a:gdLst/>
            <a:ahLst/>
            <a:cxnLst/>
            <a:rect l="l" t="t" r="r" b="b"/>
            <a:pathLst>
              <a:path w="6827874" h="435277">
                <a:moveTo>
                  <a:pt x="0" y="0"/>
                </a:moveTo>
                <a:lnTo>
                  <a:pt x="6827875" y="0"/>
                </a:lnTo>
                <a:lnTo>
                  <a:pt x="6827875" y="435277"/>
                </a:lnTo>
                <a:lnTo>
                  <a:pt x="0" y="4352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 flipH="1">
            <a:off x="-4124748" y="-3958403"/>
            <a:ext cx="10916081" cy="7846951"/>
          </a:xfrm>
          <a:custGeom>
            <a:avLst/>
            <a:gdLst/>
            <a:ahLst/>
            <a:cxnLst/>
            <a:rect l="l" t="t" r="r" b="b"/>
            <a:pathLst>
              <a:path w="10916081" h="7846951">
                <a:moveTo>
                  <a:pt x="10916082" y="0"/>
                </a:moveTo>
                <a:lnTo>
                  <a:pt x="0" y="0"/>
                </a:lnTo>
                <a:lnTo>
                  <a:pt x="0" y="7846951"/>
                </a:lnTo>
                <a:lnTo>
                  <a:pt x="10916082" y="7846951"/>
                </a:lnTo>
                <a:lnTo>
                  <a:pt x="10916082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485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11496666" y="-3958403"/>
            <a:ext cx="10916081" cy="7846951"/>
          </a:xfrm>
          <a:custGeom>
            <a:avLst/>
            <a:gdLst/>
            <a:ahLst/>
            <a:cxnLst/>
            <a:rect l="l" t="t" r="r" b="b"/>
            <a:pathLst>
              <a:path w="10916081" h="7846951">
                <a:moveTo>
                  <a:pt x="0" y="0"/>
                </a:moveTo>
                <a:lnTo>
                  <a:pt x="10916082" y="0"/>
                </a:lnTo>
                <a:lnTo>
                  <a:pt x="10916082" y="7846951"/>
                </a:lnTo>
                <a:lnTo>
                  <a:pt x="0" y="78469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485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64614" y="3648584"/>
            <a:ext cx="3739458" cy="4870287"/>
          </a:xfrm>
          <a:custGeom>
            <a:avLst/>
            <a:gdLst/>
            <a:ahLst/>
            <a:cxnLst/>
            <a:rect l="l" t="t" r="r" b="b"/>
            <a:pathLst>
              <a:path w="3739458" h="4870287">
                <a:moveTo>
                  <a:pt x="0" y="0"/>
                </a:moveTo>
                <a:lnTo>
                  <a:pt x="3739458" y="0"/>
                </a:lnTo>
                <a:lnTo>
                  <a:pt x="3739458" y="4870287"/>
                </a:lnTo>
                <a:lnTo>
                  <a:pt x="0" y="48702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09" r="-5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982647" y="3648584"/>
            <a:ext cx="3734307" cy="4870287"/>
          </a:xfrm>
          <a:custGeom>
            <a:avLst/>
            <a:gdLst/>
            <a:ahLst/>
            <a:cxnLst/>
            <a:rect l="l" t="t" r="r" b="b"/>
            <a:pathLst>
              <a:path w="3734307" h="4870287">
                <a:moveTo>
                  <a:pt x="0" y="0"/>
                </a:moveTo>
                <a:lnTo>
                  <a:pt x="3734307" y="0"/>
                </a:lnTo>
                <a:lnTo>
                  <a:pt x="3734307" y="4870287"/>
                </a:lnTo>
                <a:lnTo>
                  <a:pt x="0" y="48702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09" r="-5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495528" y="3648584"/>
            <a:ext cx="3677207" cy="4870287"/>
          </a:xfrm>
          <a:custGeom>
            <a:avLst/>
            <a:gdLst/>
            <a:ahLst/>
            <a:cxnLst/>
            <a:rect l="l" t="t" r="r" b="b"/>
            <a:pathLst>
              <a:path w="3677207" h="4870287">
                <a:moveTo>
                  <a:pt x="0" y="0"/>
                </a:moveTo>
                <a:lnTo>
                  <a:pt x="3677207" y="0"/>
                </a:lnTo>
                <a:lnTo>
                  <a:pt x="3677207" y="4870287"/>
                </a:lnTo>
                <a:lnTo>
                  <a:pt x="0" y="48702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161" r="-11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953785" y="3648584"/>
            <a:ext cx="3760601" cy="4870287"/>
          </a:xfrm>
          <a:custGeom>
            <a:avLst/>
            <a:gdLst/>
            <a:ahLst/>
            <a:cxnLst/>
            <a:rect l="l" t="t" r="r" b="b"/>
            <a:pathLst>
              <a:path w="3760601" h="4870287">
                <a:moveTo>
                  <a:pt x="0" y="0"/>
                </a:moveTo>
                <a:lnTo>
                  <a:pt x="3760601" y="0"/>
                </a:lnTo>
                <a:lnTo>
                  <a:pt x="3760601" y="4870287"/>
                </a:lnTo>
                <a:lnTo>
                  <a:pt x="0" y="487028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804108" y="941915"/>
            <a:ext cx="12679784" cy="1749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45"/>
              </a:lnSpc>
              <a:spcBef>
                <a:spcPct val="0"/>
              </a:spcBef>
            </a:pPr>
            <a:r>
              <a:rPr lang="en-US" sz="9175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PEATC’S TOOLKITS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D54">
                <a:alpha val="100000"/>
              </a:srgbClr>
            </a:gs>
            <a:gs pos="100000">
              <a:srgbClr val="002BAB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810435" flipH="1">
            <a:off x="-1695800" y="-2456846"/>
            <a:ext cx="10916081" cy="7846951"/>
          </a:xfrm>
          <a:custGeom>
            <a:avLst/>
            <a:gdLst/>
            <a:ahLst/>
            <a:cxnLst/>
            <a:rect l="l" t="t" r="r" b="b"/>
            <a:pathLst>
              <a:path w="10916081" h="7846951">
                <a:moveTo>
                  <a:pt x="10916081" y="0"/>
                </a:moveTo>
                <a:lnTo>
                  <a:pt x="0" y="0"/>
                </a:lnTo>
                <a:lnTo>
                  <a:pt x="0" y="7846951"/>
                </a:lnTo>
                <a:lnTo>
                  <a:pt x="10916081" y="7846951"/>
                </a:lnTo>
                <a:lnTo>
                  <a:pt x="10916081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485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733209" y="9231720"/>
            <a:ext cx="10821582" cy="689876"/>
          </a:xfrm>
          <a:custGeom>
            <a:avLst/>
            <a:gdLst/>
            <a:ahLst/>
            <a:cxnLst/>
            <a:rect l="l" t="t" r="r" b="b"/>
            <a:pathLst>
              <a:path w="10821582" h="689876">
                <a:moveTo>
                  <a:pt x="0" y="0"/>
                </a:moveTo>
                <a:lnTo>
                  <a:pt x="10821582" y="0"/>
                </a:lnTo>
                <a:lnTo>
                  <a:pt x="10821582" y="689876"/>
                </a:lnTo>
                <a:lnTo>
                  <a:pt x="0" y="6898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28700" y="7092247"/>
            <a:ext cx="16230600" cy="2214155"/>
            <a:chOff x="0" y="0"/>
            <a:chExt cx="4274726" cy="58315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583152"/>
            </a:xfrm>
            <a:custGeom>
              <a:avLst/>
              <a:gdLst/>
              <a:ahLst/>
              <a:cxnLst/>
              <a:rect l="l" t="t" r="r" b="b"/>
              <a:pathLst>
                <a:path w="4274726" h="583152">
                  <a:moveTo>
                    <a:pt x="21465" y="0"/>
                  </a:moveTo>
                  <a:lnTo>
                    <a:pt x="4253261" y="0"/>
                  </a:lnTo>
                  <a:cubicBezTo>
                    <a:pt x="4265116" y="0"/>
                    <a:pt x="4274726" y="9610"/>
                    <a:pt x="4274726" y="21465"/>
                  </a:cubicBezTo>
                  <a:lnTo>
                    <a:pt x="4274726" y="561687"/>
                  </a:lnTo>
                  <a:cubicBezTo>
                    <a:pt x="4274726" y="573542"/>
                    <a:pt x="4265116" y="583152"/>
                    <a:pt x="4253261" y="583152"/>
                  </a:cubicBezTo>
                  <a:lnTo>
                    <a:pt x="21465" y="583152"/>
                  </a:lnTo>
                  <a:cubicBezTo>
                    <a:pt x="9610" y="583152"/>
                    <a:pt x="0" y="573542"/>
                    <a:pt x="0" y="561687"/>
                  </a:cubicBezTo>
                  <a:lnTo>
                    <a:pt x="0" y="21465"/>
                  </a:lnTo>
                  <a:cubicBezTo>
                    <a:pt x="0" y="9610"/>
                    <a:pt x="9610" y="0"/>
                    <a:pt x="2146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F00">
                    <a:alpha val="100000"/>
                  </a:srgbClr>
                </a:gs>
                <a:gs pos="100000">
                  <a:srgbClr val="FFFC00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6212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2770283" y="8078013"/>
            <a:ext cx="4869692" cy="310443"/>
          </a:xfrm>
          <a:custGeom>
            <a:avLst/>
            <a:gdLst/>
            <a:ahLst/>
            <a:cxnLst/>
            <a:rect l="l" t="t" r="r" b="b"/>
            <a:pathLst>
              <a:path w="4869692" h="310443">
                <a:moveTo>
                  <a:pt x="0" y="0"/>
                </a:moveTo>
                <a:lnTo>
                  <a:pt x="4869691" y="0"/>
                </a:lnTo>
                <a:lnTo>
                  <a:pt x="4869691" y="310443"/>
                </a:lnTo>
                <a:lnTo>
                  <a:pt x="0" y="3104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720856" y="8078013"/>
            <a:ext cx="4869692" cy="310443"/>
          </a:xfrm>
          <a:custGeom>
            <a:avLst/>
            <a:gdLst/>
            <a:ahLst/>
            <a:cxnLst/>
            <a:rect l="l" t="t" r="r" b="b"/>
            <a:pathLst>
              <a:path w="4869692" h="310443">
                <a:moveTo>
                  <a:pt x="0" y="0"/>
                </a:moveTo>
                <a:lnTo>
                  <a:pt x="4869692" y="0"/>
                </a:lnTo>
                <a:lnTo>
                  <a:pt x="4869692" y="310443"/>
                </a:lnTo>
                <a:lnTo>
                  <a:pt x="0" y="3104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770283" y="8995960"/>
            <a:ext cx="4869692" cy="310443"/>
          </a:xfrm>
          <a:custGeom>
            <a:avLst/>
            <a:gdLst/>
            <a:ahLst/>
            <a:cxnLst/>
            <a:rect l="l" t="t" r="r" b="b"/>
            <a:pathLst>
              <a:path w="4869692" h="310443">
                <a:moveTo>
                  <a:pt x="0" y="0"/>
                </a:moveTo>
                <a:lnTo>
                  <a:pt x="4869691" y="0"/>
                </a:lnTo>
                <a:lnTo>
                  <a:pt x="4869691" y="310443"/>
                </a:lnTo>
                <a:lnTo>
                  <a:pt x="0" y="3104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720856" y="8995960"/>
            <a:ext cx="4869692" cy="310443"/>
          </a:xfrm>
          <a:custGeom>
            <a:avLst/>
            <a:gdLst/>
            <a:ahLst/>
            <a:cxnLst/>
            <a:rect l="l" t="t" r="r" b="b"/>
            <a:pathLst>
              <a:path w="4869692" h="310443">
                <a:moveTo>
                  <a:pt x="0" y="0"/>
                </a:moveTo>
                <a:lnTo>
                  <a:pt x="4869692" y="0"/>
                </a:lnTo>
                <a:lnTo>
                  <a:pt x="4869692" y="310443"/>
                </a:lnTo>
                <a:lnTo>
                  <a:pt x="0" y="3104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444719" y="7480034"/>
            <a:ext cx="7520820" cy="694068"/>
            <a:chOff x="0" y="0"/>
            <a:chExt cx="4731988" cy="43669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731988" cy="436698"/>
            </a:xfrm>
            <a:custGeom>
              <a:avLst/>
              <a:gdLst/>
              <a:ahLst/>
              <a:cxnLst/>
              <a:rect l="l" t="t" r="r" b="b"/>
              <a:pathLst>
                <a:path w="4731988" h="436698">
                  <a:moveTo>
                    <a:pt x="4528788" y="0"/>
                  </a:moveTo>
                  <a:cubicBezTo>
                    <a:pt x="4641013" y="0"/>
                    <a:pt x="4731988" y="97758"/>
                    <a:pt x="4731988" y="218349"/>
                  </a:cubicBezTo>
                  <a:cubicBezTo>
                    <a:pt x="4731988" y="338939"/>
                    <a:pt x="4641013" y="436698"/>
                    <a:pt x="4528788" y="436698"/>
                  </a:cubicBezTo>
                  <a:lnTo>
                    <a:pt x="203200" y="436698"/>
                  </a:lnTo>
                  <a:cubicBezTo>
                    <a:pt x="90976" y="436698"/>
                    <a:pt x="0" y="338939"/>
                    <a:pt x="0" y="218349"/>
                  </a:cubicBezTo>
                  <a:cubicBezTo>
                    <a:pt x="0" y="97758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D54">
                    <a:alpha val="100000"/>
                  </a:srgbClr>
                </a:gs>
                <a:gs pos="100000">
                  <a:srgbClr val="002BAB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731988" cy="47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322462" y="7480034"/>
            <a:ext cx="7520820" cy="694068"/>
            <a:chOff x="0" y="0"/>
            <a:chExt cx="4731988" cy="43669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731988" cy="436698"/>
            </a:xfrm>
            <a:custGeom>
              <a:avLst/>
              <a:gdLst/>
              <a:ahLst/>
              <a:cxnLst/>
              <a:rect l="l" t="t" r="r" b="b"/>
              <a:pathLst>
                <a:path w="4731988" h="436698">
                  <a:moveTo>
                    <a:pt x="4528788" y="0"/>
                  </a:moveTo>
                  <a:cubicBezTo>
                    <a:pt x="4641013" y="0"/>
                    <a:pt x="4731988" y="97758"/>
                    <a:pt x="4731988" y="218349"/>
                  </a:cubicBezTo>
                  <a:cubicBezTo>
                    <a:pt x="4731988" y="338939"/>
                    <a:pt x="4641013" y="436698"/>
                    <a:pt x="4528788" y="436698"/>
                  </a:cubicBezTo>
                  <a:lnTo>
                    <a:pt x="203200" y="436698"/>
                  </a:lnTo>
                  <a:cubicBezTo>
                    <a:pt x="90976" y="436698"/>
                    <a:pt x="0" y="338939"/>
                    <a:pt x="0" y="218349"/>
                  </a:cubicBezTo>
                  <a:cubicBezTo>
                    <a:pt x="0" y="97758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D54">
                    <a:alpha val="100000"/>
                  </a:srgbClr>
                </a:gs>
                <a:gs pos="100000">
                  <a:srgbClr val="002BAB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731988" cy="47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44719" y="8396513"/>
            <a:ext cx="7520820" cy="694068"/>
            <a:chOff x="0" y="0"/>
            <a:chExt cx="4731988" cy="4366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731988" cy="436698"/>
            </a:xfrm>
            <a:custGeom>
              <a:avLst/>
              <a:gdLst/>
              <a:ahLst/>
              <a:cxnLst/>
              <a:rect l="l" t="t" r="r" b="b"/>
              <a:pathLst>
                <a:path w="4731988" h="436698">
                  <a:moveTo>
                    <a:pt x="4528788" y="0"/>
                  </a:moveTo>
                  <a:cubicBezTo>
                    <a:pt x="4641013" y="0"/>
                    <a:pt x="4731988" y="97758"/>
                    <a:pt x="4731988" y="218349"/>
                  </a:cubicBezTo>
                  <a:cubicBezTo>
                    <a:pt x="4731988" y="338939"/>
                    <a:pt x="4641013" y="436698"/>
                    <a:pt x="4528788" y="436698"/>
                  </a:cubicBezTo>
                  <a:lnTo>
                    <a:pt x="203200" y="436698"/>
                  </a:lnTo>
                  <a:cubicBezTo>
                    <a:pt x="90976" y="436698"/>
                    <a:pt x="0" y="338939"/>
                    <a:pt x="0" y="218349"/>
                  </a:cubicBezTo>
                  <a:cubicBezTo>
                    <a:pt x="0" y="97758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D54">
                    <a:alpha val="100000"/>
                  </a:srgbClr>
                </a:gs>
                <a:gs pos="100000">
                  <a:srgbClr val="002BAB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731988" cy="47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322462" y="8396513"/>
            <a:ext cx="7520820" cy="694068"/>
            <a:chOff x="0" y="0"/>
            <a:chExt cx="4731988" cy="43669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731988" cy="436698"/>
            </a:xfrm>
            <a:custGeom>
              <a:avLst/>
              <a:gdLst/>
              <a:ahLst/>
              <a:cxnLst/>
              <a:rect l="l" t="t" r="r" b="b"/>
              <a:pathLst>
                <a:path w="4731988" h="436698">
                  <a:moveTo>
                    <a:pt x="4528788" y="0"/>
                  </a:moveTo>
                  <a:cubicBezTo>
                    <a:pt x="4641013" y="0"/>
                    <a:pt x="4731988" y="97758"/>
                    <a:pt x="4731988" y="218349"/>
                  </a:cubicBezTo>
                  <a:cubicBezTo>
                    <a:pt x="4731988" y="338939"/>
                    <a:pt x="4641013" y="436698"/>
                    <a:pt x="4528788" y="436698"/>
                  </a:cubicBezTo>
                  <a:lnTo>
                    <a:pt x="203200" y="436698"/>
                  </a:lnTo>
                  <a:cubicBezTo>
                    <a:pt x="90976" y="436698"/>
                    <a:pt x="0" y="338939"/>
                    <a:pt x="0" y="218349"/>
                  </a:cubicBezTo>
                  <a:cubicBezTo>
                    <a:pt x="0" y="97758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D54">
                    <a:alpha val="100000"/>
                  </a:srgbClr>
                </a:gs>
                <a:gs pos="100000">
                  <a:srgbClr val="002BAB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4731988" cy="47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90575" y="790575"/>
            <a:ext cx="6225730" cy="622573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28700" y="1028700"/>
            <a:ext cx="5749480" cy="5749480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F00">
                    <a:alpha val="100000"/>
                  </a:srgbClr>
                </a:gs>
                <a:gs pos="100000">
                  <a:srgbClr val="FFFC00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282158" y="1282158"/>
            <a:ext cx="5242565" cy="5242565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 w="95250" cap="sq">
              <a:gradFill>
                <a:gsLst>
                  <a:gs pos="0">
                    <a:srgbClr val="000D54">
                      <a:alpha val="100000"/>
                    </a:srgbClr>
                  </a:gs>
                  <a:gs pos="100000">
                    <a:srgbClr val="002BAB">
                      <a:alpha val="100000"/>
                    </a:srgbClr>
                  </a:gs>
                </a:gsLst>
                <a:lin ang="27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" name="Freeform 30"/>
          <p:cNvSpPr/>
          <p:nvPr/>
        </p:nvSpPr>
        <p:spPr>
          <a:xfrm>
            <a:off x="16130840" y="549026"/>
            <a:ext cx="1517442" cy="688215"/>
          </a:xfrm>
          <a:custGeom>
            <a:avLst/>
            <a:gdLst/>
            <a:ahLst/>
            <a:cxnLst/>
            <a:rect l="l" t="t" r="r" b="b"/>
            <a:pathLst>
              <a:path w="1517442" h="688215">
                <a:moveTo>
                  <a:pt x="0" y="0"/>
                </a:moveTo>
                <a:lnTo>
                  <a:pt x="1517443" y="0"/>
                </a:lnTo>
                <a:lnTo>
                  <a:pt x="1517443" y="688215"/>
                </a:lnTo>
                <a:lnTo>
                  <a:pt x="0" y="6882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78434" r="-1461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7456231" y="1842425"/>
            <a:ext cx="9576329" cy="1529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269"/>
              </a:lnSpc>
              <a:spcBef>
                <a:spcPct val="0"/>
              </a:spcBef>
            </a:pPr>
            <a:r>
              <a:rPr lang="en-US" sz="8049">
                <a:solidFill>
                  <a:srgbClr val="FFCF00"/>
                </a:solidFill>
                <a:latin typeface="Impact"/>
                <a:ea typeface="Impact"/>
                <a:cs typeface="Impact"/>
                <a:sym typeface="Impact"/>
              </a:rPr>
              <a:t>MEDIATION TOOLKIT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158991" y="8372072"/>
            <a:ext cx="6092276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1"/>
              </a:lnSpc>
            </a:pPr>
            <a:r>
              <a:rPr lang="en-US" sz="2442" b="1" spc="-24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PROMOTES RELATIONSHIP-BASED RESOLUTION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109564" y="7641331"/>
            <a:ext cx="6092276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1"/>
              </a:lnSpc>
            </a:pPr>
            <a:r>
              <a:rPr lang="en-US" sz="2442" b="1" spc="-24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BUILDS COMMUNICATION SKILLS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220928" y="8372072"/>
            <a:ext cx="6092276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1"/>
              </a:lnSpc>
            </a:pPr>
            <a:r>
              <a:rPr lang="en-US" sz="2442" b="1" spc="-24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MODELS PROBLEM-SOLVING FRAMEWORKS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158991" y="7641331"/>
            <a:ext cx="6092276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1"/>
              </a:lnSpc>
            </a:pPr>
            <a:r>
              <a:rPr lang="en-US" sz="2442" b="1" spc="-24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SIMPLIFIES THE PROCESS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D54">
                <a:alpha val="100000"/>
              </a:srgbClr>
            </a:gs>
            <a:gs pos="100000">
              <a:srgbClr val="002BAB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810435" flipH="1">
            <a:off x="-1695800" y="-2456846"/>
            <a:ext cx="10916081" cy="7846951"/>
          </a:xfrm>
          <a:custGeom>
            <a:avLst/>
            <a:gdLst/>
            <a:ahLst/>
            <a:cxnLst/>
            <a:rect l="l" t="t" r="r" b="b"/>
            <a:pathLst>
              <a:path w="10916081" h="7846951">
                <a:moveTo>
                  <a:pt x="10916081" y="0"/>
                </a:moveTo>
                <a:lnTo>
                  <a:pt x="0" y="0"/>
                </a:lnTo>
                <a:lnTo>
                  <a:pt x="0" y="7846951"/>
                </a:lnTo>
                <a:lnTo>
                  <a:pt x="10916081" y="7846951"/>
                </a:lnTo>
                <a:lnTo>
                  <a:pt x="10916081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485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733209" y="9231720"/>
            <a:ext cx="10821582" cy="689876"/>
          </a:xfrm>
          <a:custGeom>
            <a:avLst/>
            <a:gdLst/>
            <a:ahLst/>
            <a:cxnLst/>
            <a:rect l="l" t="t" r="r" b="b"/>
            <a:pathLst>
              <a:path w="10821582" h="689876">
                <a:moveTo>
                  <a:pt x="0" y="0"/>
                </a:moveTo>
                <a:lnTo>
                  <a:pt x="10821582" y="0"/>
                </a:lnTo>
                <a:lnTo>
                  <a:pt x="10821582" y="689876"/>
                </a:lnTo>
                <a:lnTo>
                  <a:pt x="0" y="6898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28700" y="7092247"/>
            <a:ext cx="16230600" cy="2214155"/>
            <a:chOff x="0" y="0"/>
            <a:chExt cx="4274726" cy="58315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583152"/>
            </a:xfrm>
            <a:custGeom>
              <a:avLst/>
              <a:gdLst/>
              <a:ahLst/>
              <a:cxnLst/>
              <a:rect l="l" t="t" r="r" b="b"/>
              <a:pathLst>
                <a:path w="4274726" h="583152">
                  <a:moveTo>
                    <a:pt x="21465" y="0"/>
                  </a:moveTo>
                  <a:lnTo>
                    <a:pt x="4253261" y="0"/>
                  </a:lnTo>
                  <a:cubicBezTo>
                    <a:pt x="4265116" y="0"/>
                    <a:pt x="4274726" y="9610"/>
                    <a:pt x="4274726" y="21465"/>
                  </a:cubicBezTo>
                  <a:lnTo>
                    <a:pt x="4274726" y="561687"/>
                  </a:lnTo>
                  <a:cubicBezTo>
                    <a:pt x="4274726" y="573542"/>
                    <a:pt x="4265116" y="583152"/>
                    <a:pt x="4253261" y="583152"/>
                  </a:cubicBezTo>
                  <a:lnTo>
                    <a:pt x="21465" y="583152"/>
                  </a:lnTo>
                  <a:cubicBezTo>
                    <a:pt x="9610" y="583152"/>
                    <a:pt x="0" y="573542"/>
                    <a:pt x="0" y="561687"/>
                  </a:cubicBezTo>
                  <a:lnTo>
                    <a:pt x="0" y="21465"/>
                  </a:lnTo>
                  <a:cubicBezTo>
                    <a:pt x="0" y="9610"/>
                    <a:pt x="9610" y="0"/>
                    <a:pt x="2146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F00">
                    <a:alpha val="100000"/>
                  </a:srgbClr>
                </a:gs>
                <a:gs pos="100000">
                  <a:srgbClr val="FFFC00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6212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2770283" y="8078013"/>
            <a:ext cx="4869692" cy="310443"/>
          </a:xfrm>
          <a:custGeom>
            <a:avLst/>
            <a:gdLst/>
            <a:ahLst/>
            <a:cxnLst/>
            <a:rect l="l" t="t" r="r" b="b"/>
            <a:pathLst>
              <a:path w="4869692" h="310443">
                <a:moveTo>
                  <a:pt x="0" y="0"/>
                </a:moveTo>
                <a:lnTo>
                  <a:pt x="4869691" y="0"/>
                </a:lnTo>
                <a:lnTo>
                  <a:pt x="4869691" y="310443"/>
                </a:lnTo>
                <a:lnTo>
                  <a:pt x="0" y="3104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720856" y="8078013"/>
            <a:ext cx="4869692" cy="310443"/>
          </a:xfrm>
          <a:custGeom>
            <a:avLst/>
            <a:gdLst/>
            <a:ahLst/>
            <a:cxnLst/>
            <a:rect l="l" t="t" r="r" b="b"/>
            <a:pathLst>
              <a:path w="4869692" h="310443">
                <a:moveTo>
                  <a:pt x="0" y="0"/>
                </a:moveTo>
                <a:lnTo>
                  <a:pt x="4869692" y="0"/>
                </a:lnTo>
                <a:lnTo>
                  <a:pt x="4869692" y="310443"/>
                </a:lnTo>
                <a:lnTo>
                  <a:pt x="0" y="3104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770283" y="8995960"/>
            <a:ext cx="4869692" cy="310443"/>
          </a:xfrm>
          <a:custGeom>
            <a:avLst/>
            <a:gdLst/>
            <a:ahLst/>
            <a:cxnLst/>
            <a:rect l="l" t="t" r="r" b="b"/>
            <a:pathLst>
              <a:path w="4869692" h="310443">
                <a:moveTo>
                  <a:pt x="0" y="0"/>
                </a:moveTo>
                <a:lnTo>
                  <a:pt x="4869691" y="0"/>
                </a:lnTo>
                <a:lnTo>
                  <a:pt x="4869691" y="310443"/>
                </a:lnTo>
                <a:lnTo>
                  <a:pt x="0" y="3104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720856" y="8995960"/>
            <a:ext cx="4869692" cy="310443"/>
          </a:xfrm>
          <a:custGeom>
            <a:avLst/>
            <a:gdLst/>
            <a:ahLst/>
            <a:cxnLst/>
            <a:rect l="l" t="t" r="r" b="b"/>
            <a:pathLst>
              <a:path w="4869692" h="310443">
                <a:moveTo>
                  <a:pt x="0" y="0"/>
                </a:moveTo>
                <a:lnTo>
                  <a:pt x="4869692" y="0"/>
                </a:lnTo>
                <a:lnTo>
                  <a:pt x="4869692" y="310443"/>
                </a:lnTo>
                <a:lnTo>
                  <a:pt x="0" y="3104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444719" y="7480034"/>
            <a:ext cx="7520820" cy="694068"/>
            <a:chOff x="0" y="0"/>
            <a:chExt cx="4731988" cy="43669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731988" cy="436698"/>
            </a:xfrm>
            <a:custGeom>
              <a:avLst/>
              <a:gdLst/>
              <a:ahLst/>
              <a:cxnLst/>
              <a:rect l="l" t="t" r="r" b="b"/>
              <a:pathLst>
                <a:path w="4731988" h="436698">
                  <a:moveTo>
                    <a:pt x="4528788" y="0"/>
                  </a:moveTo>
                  <a:cubicBezTo>
                    <a:pt x="4641013" y="0"/>
                    <a:pt x="4731988" y="97758"/>
                    <a:pt x="4731988" y="218349"/>
                  </a:cubicBezTo>
                  <a:cubicBezTo>
                    <a:pt x="4731988" y="338939"/>
                    <a:pt x="4641013" y="436698"/>
                    <a:pt x="4528788" y="436698"/>
                  </a:cubicBezTo>
                  <a:lnTo>
                    <a:pt x="203200" y="436698"/>
                  </a:lnTo>
                  <a:cubicBezTo>
                    <a:pt x="90976" y="436698"/>
                    <a:pt x="0" y="338939"/>
                    <a:pt x="0" y="218349"/>
                  </a:cubicBezTo>
                  <a:cubicBezTo>
                    <a:pt x="0" y="97758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D54">
                    <a:alpha val="100000"/>
                  </a:srgbClr>
                </a:gs>
                <a:gs pos="100000">
                  <a:srgbClr val="002BAB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731988" cy="47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322462" y="7480034"/>
            <a:ext cx="7520820" cy="694068"/>
            <a:chOff x="0" y="0"/>
            <a:chExt cx="4731988" cy="43669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731988" cy="436698"/>
            </a:xfrm>
            <a:custGeom>
              <a:avLst/>
              <a:gdLst/>
              <a:ahLst/>
              <a:cxnLst/>
              <a:rect l="l" t="t" r="r" b="b"/>
              <a:pathLst>
                <a:path w="4731988" h="436698">
                  <a:moveTo>
                    <a:pt x="4528788" y="0"/>
                  </a:moveTo>
                  <a:cubicBezTo>
                    <a:pt x="4641013" y="0"/>
                    <a:pt x="4731988" y="97758"/>
                    <a:pt x="4731988" y="218349"/>
                  </a:cubicBezTo>
                  <a:cubicBezTo>
                    <a:pt x="4731988" y="338939"/>
                    <a:pt x="4641013" y="436698"/>
                    <a:pt x="4528788" y="436698"/>
                  </a:cubicBezTo>
                  <a:lnTo>
                    <a:pt x="203200" y="436698"/>
                  </a:lnTo>
                  <a:cubicBezTo>
                    <a:pt x="90976" y="436698"/>
                    <a:pt x="0" y="338939"/>
                    <a:pt x="0" y="218349"/>
                  </a:cubicBezTo>
                  <a:cubicBezTo>
                    <a:pt x="0" y="97758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D54">
                    <a:alpha val="100000"/>
                  </a:srgbClr>
                </a:gs>
                <a:gs pos="100000">
                  <a:srgbClr val="002BAB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731988" cy="47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44719" y="8396513"/>
            <a:ext cx="7520820" cy="694068"/>
            <a:chOff x="0" y="0"/>
            <a:chExt cx="4731988" cy="4366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731988" cy="436698"/>
            </a:xfrm>
            <a:custGeom>
              <a:avLst/>
              <a:gdLst/>
              <a:ahLst/>
              <a:cxnLst/>
              <a:rect l="l" t="t" r="r" b="b"/>
              <a:pathLst>
                <a:path w="4731988" h="436698">
                  <a:moveTo>
                    <a:pt x="4528788" y="0"/>
                  </a:moveTo>
                  <a:cubicBezTo>
                    <a:pt x="4641013" y="0"/>
                    <a:pt x="4731988" y="97758"/>
                    <a:pt x="4731988" y="218349"/>
                  </a:cubicBezTo>
                  <a:cubicBezTo>
                    <a:pt x="4731988" y="338939"/>
                    <a:pt x="4641013" y="436698"/>
                    <a:pt x="4528788" y="436698"/>
                  </a:cubicBezTo>
                  <a:lnTo>
                    <a:pt x="203200" y="436698"/>
                  </a:lnTo>
                  <a:cubicBezTo>
                    <a:pt x="90976" y="436698"/>
                    <a:pt x="0" y="338939"/>
                    <a:pt x="0" y="218349"/>
                  </a:cubicBezTo>
                  <a:cubicBezTo>
                    <a:pt x="0" y="97758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D54">
                    <a:alpha val="100000"/>
                  </a:srgbClr>
                </a:gs>
                <a:gs pos="100000">
                  <a:srgbClr val="002BAB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731988" cy="47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322462" y="8396513"/>
            <a:ext cx="7520820" cy="694068"/>
            <a:chOff x="0" y="0"/>
            <a:chExt cx="4731988" cy="43669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731988" cy="436698"/>
            </a:xfrm>
            <a:custGeom>
              <a:avLst/>
              <a:gdLst/>
              <a:ahLst/>
              <a:cxnLst/>
              <a:rect l="l" t="t" r="r" b="b"/>
              <a:pathLst>
                <a:path w="4731988" h="436698">
                  <a:moveTo>
                    <a:pt x="4528788" y="0"/>
                  </a:moveTo>
                  <a:cubicBezTo>
                    <a:pt x="4641013" y="0"/>
                    <a:pt x="4731988" y="97758"/>
                    <a:pt x="4731988" y="218349"/>
                  </a:cubicBezTo>
                  <a:cubicBezTo>
                    <a:pt x="4731988" y="338939"/>
                    <a:pt x="4641013" y="436698"/>
                    <a:pt x="4528788" y="436698"/>
                  </a:cubicBezTo>
                  <a:lnTo>
                    <a:pt x="203200" y="436698"/>
                  </a:lnTo>
                  <a:cubicBezTo>
                    <a:pt x="90976" y="436698"/>
                    <a:pt x="0" y="338939"/>
                    <a:pt x="0" y="218349"/>
                  </a:cubicBezTo>
                  <a:cubicBezTo>
                    <a:pt x="0" y="97758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D54">
                    <a:alpha val="100000"/>
                  </a:srgbClr>
                </a:gs>
                <a:gs pos="100000">
                  <a:srgbClr val="002BAB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4731988" cy="47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90575" y="790575"/>
            <a:ext cx="6225730" cy="622573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28700" y="1028700"/>
            <a:ext cx="5749480" cy="5749480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F00">
                    <a:alpha val="100000"/>
                  </a:srgbClr>
                </a:gs>
                <a:gs pos="100000">
                  <a:srgbClr val="FFFC00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282158" y="1282158"/>
            <a:ext cx="5242565" cy="5242565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 w="95250" cap="sq">
              <a:gradFill>
                <a:gsLst>
                  <a:gs pos="0">
                    <a:srgbClr val="000D54">
                      <a:alpha val="100000"/>
                    </a:srgbClr>
                  </a:gs>
                  <a:gs pos="100000">
                    <a:srgbClr val="002BAB">
                      <a:alpha val="100000"/>
                    </a:srgbClr>
                  </a:gs>
                </a:gsLst>
                <a:lin ang="27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" name="Freeform 30"/>
          <p:cNvSpPr/>
          <p:nvPr/>
        </p:nvSpPr>
        <p:spPr>
          <a:xfrm>
            <a:off x="16130840" y="549026"/>
            <a:ext cx="1517442" cy="688215"/>
          </a:xfrm>
          <a:custGeom>
            <a:avLst/>
            <a:gdLst/>
            <a:ahLst/>
            <a:cxnLst/>
            <a:rect l="l" t="t" r="r" b="b"/>
            <a:pathLst>
              <a:path w="1517442" h="688215">
                <a:moveTo>
                  <a:pt x="0" y="0"/>
                </a:moveTo>
                <a:lnTo>
                  <a:pt x="1517443" y="0"/>
                </a:lnTo>
                <a:lnTo>
                  <a:pt x="1517443" y="688215"/>
                </a:lnTo>
                <a:lnTo>
                  <a:pt x="0" y="6882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78434" r="-1461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7456231" y="1842425"/>
            <a:ext cx="9576329" cy="1529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269"/>
              </a:lnSpc>
              <a:spcBef>
                <a:spcPct val="0"/>
              </a:spcBef>
            </a:pPr>
            <a:r>
              <a:rPr lang="en-US" sz="8049">
                <a:solidFill>
                  <a:srgbClr val="FFCF00"/>
                </a:solidFill>
                <a:latin typeface="Impact"/>
                <a:ea typeface="Impact"/>
                <a:cs typeface="Impact"/>
                <a:sym typeface="Impact"/>
              </a:rPr>
              <a:t>COMPLAINT TOOLKIT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158991" y="8372072"/>
            <a:ext cx="6092276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1"/>
              </a:lnSpc>
            </a:pPr>
            <a:r>
              <a:rPr lang="en-US" sz="2442" b="1" spc="-24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PROMOTES REFLECTION AND SELF-ASSESSMENT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109564" y="7455593"/>
            <a:ext cx="6092276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1"/>
              </a:lnSpc>
            </a:pPr>
            <a:r>
              <a:rPr lang="en-US" sz="2442" b="1" spc="-24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STRENGTHENS ADVOCACY THROUGH DOCUMENTATION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220928" y="8372072"/>
            <a:ext cx="6092276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1"/>
              </a:lnSpc>
            </a:pPr>
            <a:r>
              <a:rPr lang="en-US" sz="2442" b="1" spc="-24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REINFORCES ACCOUNTABILITY AND SYSTEMS CHANGE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158991" y="7455593"/>
            <a:ext cx="6092276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1"/>
              </a:lnSpc>
            </a:pPr>
            <a:r>
              <a:rPr lang="en-US" sz="2442" b="1" spc="-24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DEMYSTIFIES LEGAL RIGHTS AND PROCEDURES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D54">
                <a:alpha val="100000"/>
              </a:srgbClr>
            </a:gs>
            <a:gs pos="100000">
              <a:srgbClr val="002BAB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810435" flipH="1">
            <a:off x="-1695800" y="-2456846"/>
            <a:ext cx="10916081" cy="7846951"/>
          </a:xfrm>
          <a:custGeom>
            <a:avLst/>
            <a:gdLst/>
            <a:ahLst/>
            <a:cxnLst/>
            <a:rect l="l" t="t" r="r" b="b"/>
            <a:pathLst>
              <a:path w="10916081" h="7846951">
                <a:moveTo>
                  <a:pt x="10916081" y="0"/>
                </a:moveTo>
                <a:lnTo>
                  <a:pt x="0" y="0"/>
                </a:lnTo>
                <a:lnTo>
                  <a:pt x="0" y="7846951"/>
                </a:lnTo>
                <a:lnTo>
                  <a:pt x="10916081" y="7846951"/>
                </a:lnTo>
                <a:lnTo>
                  <a:pt x="10916081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485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733209" y="9231720"/>
            <a:ext cx="10821582" cy="689876"/>
          </a:xfrm>
          <a:custGeom>
            <a:avLst/>
            <a:gdLst/>
            <a:ahLst/>
            <a:cxnLst/>
            <a:rect l="l" t="t" r="r" b="b"/>
            <a:pathLst>
              <a:path w="10821582" h="689876">
                <a:moveTo>
                  <a:pt x="0" y="0"/>
                </a:moveTo>
                <a:lnTo>
                  <a:pt x="10821582" y="0"/>
                </a:lnTo>
                <a:lnTo>
                  <a:pt x="10821582" y="689876"/>
                </a:lnTo>
                <a:lnTo>
                  <a:pt x="0" y="6898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28700" y="7092247"/>
            <a:ext cx="16230600" cy="2214155"/>
            <a:chOff x="0" y="0"/>
            <a:chExt cx="4274726" cy="58315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583152"/>
            </a:xfrm>
            <a:custGeom>
              <a:avLst/>
              <a:gdLst/>
              <a:ahLst/>
              <a:cxnLst/>
              <a:rect l="l" t="t" r="r" b="b"/>
              <a:pathLst>
                <a:path w="4274726" h="583152">
                  <a:moveTo>
                    <a:pt x="21465" y="0"/>
                  </a:moveTo>
                  <a:lnTo>
                    <a:pt x="4253261" y="0"/>
                  </a:lnTo>
                  <a:cubicBezTo>
                    <a:pt x="4265116" y="0"/>
                    <a:pt x="4274726" y="9610"/>
                    <a:pt x="4274726" y="21465"/>
                  </a:cubicBezTo>
                  <a:lnTo>
                    <a:pt x="4274726" y="561687"/>
                  </a:lnTo>
                  <a:cubicBezTo>
                    <a:pt x="4274726" y="573542"/>
                    <a:pt x="4265116" y="583152"/>
                    <a:pt x="4253261" y="583152"/>
                  </a:cubicBezTo>
                  <a:lnTo>
                    <a:pt x="21465" y="583152"/>
                  </a:lnTo>
                  <a:cubicBezTo>
                    <a:pt x="9610" y="583152"/>
                    <a:pt x="0" y="573542"/>
                    <a:pt x="0" y="561687"/>
                  </a:cubicBezTo>
                  <a:lnTo>
                    <a:pt x="0" y="21465"/>
                  </a:lnTo>
                  <a:cubicBezTo>
                    <a:pt x="0" y="9610"/>
                    <a:pt x="9610" y="0"/>
                    <a:pt x="2146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F00">
                    <a:alpha val="100000"/>
                  </a:srgbClr>
                </a:gs>
                <a:gs pos="100000">
                  <a:srgbClr val="FFFC00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6212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2770283" y="8078013"/>
            <a:ext cx="4869692" cy="310443"/>
          </a:xfrm>
          <a:custGeom>
            <a:avLst/>
            <a:gdLst/>
            <a:ahLst/>
            <a:cxnLst/>
            <a:rect l="l" t="t" r="r" b="b"/>
            <a:pathLst>
              <a:path w="4869692" h="310443">
                <a:moveTo>
                  <a:pt x="0" y="0"/>
                </a:moveTo>
                <a:lnTo>
                  <a:pt x="4869691" y="0"/>
                </a:lnTo>
                <a:lnTo>
                  <a:pt x="4869691" y="310443"/>
                </a:lnTo>
                <a:lnTo>
                  <a:pt x="0" y="3104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720856" y="8078013"/>
            <a:ext cx="4869692" cy="310443"/>
          </a:xfrm>
          <a:custGeom>
            <a:avLst/>
            <a:gdLst/>
            <a:ahLst/>
            <a:cxnLst/>
            <a:rect l="l" t="t" r="r" b="b"/>
            <a:pathLst>
              <a:path w="4869692" h="310443">
                <a:moveTo>
                  <a:pt x="0" y="0"/>
                </a:moveTo>
                <a:lnTo>
                  <a:pt x="4869692" y="0"/>
                </a:lnTo>
                <a:lnTo>
                  <a:pt x="4869692" y="310443"/>
                </a:lnTo>
                <a:lnTo>
                  <a:pt x="0" y="3104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770283" y="8995960"/>
            <a:ext cx="4869692" cy="310443"/>
          </a:xfrm>
          <a:custGeom>
            <a:avLst/>
            <a:gdLst/>
            <a:ahLst/>
            <a:cxnLst/>
            <a:rect l="l" t="t" r="r" b="b"/>
            <a:pathLst>
              <a:path w="4869692" h="310443">
                <a:moveTo>
                  <a:pt x="0" y="0"/>
                </a:moveTo>
                <a:lnTo>
                  <a:pt x="4869691" y="0"/>
                </a:lnTo>
                <a:lnTo>
                  <a:pt x="4869691" y="310443"/>
                </a:lnTo>
                <a:lnTo>
                  <a:pt x="0" y="3104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720856" y="8995960"/>
            <a:ext cx="4869692" cy="310443"/>
          </a:xfrm>
          <a:custGeom>
            <a:avLst/>
            <a:gdLst/>
            <a:ahLst/>
            <a:cxnLst/>
            <a:rect l="l" t="t" r="r" b="b"/>
            <a:pathLst>
              <a:path w="4869692" h="310443">
                <a:moveTo>
                  <a:pt x="0" y="0"/>
                </a:moveTo>
                <a:lnTo>
                  <a:pt x="4869692" y="0"/>
                </a:lnTo>
                <a:lnTo>
                  <a:pt x="4869692" y="310443"/>
                </a:lnTo>
                <a:lnTo>
                  <a:pt x="0" y="3104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444719" y="7480034"/>
            <a:ext cx="7520820" cy="694068"/>
            <a:chOff x="0" y="0"/>
            <a:chExt cx="4731988" cy="43669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731988" cy="436698"/>
            </a:xfrm>
            <a:custGeom>
              <a:avLst/>
              <a:gdLst/>
              <a:ahLst/>
              <a:cxnLst/>
              <a:rect l="l" t="t" r="r" b="b"/>
              <a:pathLst>
                <a:path w="4731988" h="436698">
                  <a:moveTo>
                    <a:pt x="4528788" y="0"/>
                  </a:moveTo>
                  <a:cubicBezTo>
                    <a:pt x="4641013" y="0"/>
                    <a:pt x="4731988" y="97758"/>
                    <a:pt x="4731988" y="218349"/>
                  </a:cubicBezTo>
                  <a:cubicBezTo>
                    <a:pt x="4731988" y="338939"/>
                    <a:pt x="4641013" y="436698"/>
                    <a:pt x="4528788" y="436698"/>
                  </a:cubicBezTo>
                  <a:lnTo>
                    <a:pt x="203200" y="436698"/>
                  </a:lnTo>
                  <a:cubicBezTo>
                    <a:pt x="90976" y="436698"/>
                    <a:pt x="0" y="338939"/>
                    <a:pt x="0" y="218349"/>
                  </a:cubicBezTo>
                  <a:cubicBezTo>
                    <a:pt x="0" y="97758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D54">
                    <a:alpha val="100000"/>
                  </a:srgbClr>
                </a:gs>
                <a:gs pos="100000">
                  <a:srgbClr val="002BAB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731988" cy="47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322462" y="7480034"/>
            <a:ext cx="7520820" cy="694068"/>
            <a:chOff x="0" y="0"/>
            <a:chExt cx="4731988" cy="43669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731988" cy="436698"/>
            </a:xfrm>
            <a:custGeom>
              <a:avLst/>
              <a:gdLst/>
              <a:ahLst/>
              <a:cxnLst/>
              <a:rect l="l" t="t" r="r" b="b"/>
              <a:pathLst>
                <a:path w="4731988" h="436698">
                  <a:moveTo>
                    <a:pt x="4528788" y="0"/>
                  </a:moveTo>
                  <a:cubicBezTo>
                    <a:pt x="4641013" y="0"/>
                    <a:pt x="4731988" y="97758"/>
                    <a:pt x="4731988" y="218349"/>
                  </a:cubicBezTo>
                  <a:cubicBezTo>
                    <a:pt x="4731988" y="338939"/>
                    <a:pt x="4641013" y="436698"/>
                    <a:pt x="4528788" y="436698"/>
                  </a:cubicBezTo>
                  <a:lnTo>
                    <a:pt x="203200" y="436698"/>
                  </a:lnTo>
                  <a:cubicBezTo>
                    <a:pt x="90976" y="436698"/>
                    <a:pt x="0" y="338939"/>
                    <a:pt x="0" y="218349"/>
                  </a:cubicBezTo>
                  <a:cubicBezTo>
                    <a:pt x="0" y="97758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D54">
                    <a:alpha val="100000"/>
                  </a:srgbClr>
                </a:gs>
                <a:gs pos="100000">
                  <a:srgbClr val="002BAB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731988" cy="47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44719" y="8396513"/>
            <a:ext cx="7520820" cy="694068"/>
            <a:chOff x="0" y="0"/>
            <a:chExt cx="4731988" cy="4366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731988" cy="436698"/>
            </a:xfrm>
            <a:custGeom>
              <a:avLst/>
              <a:gdLst/>
              <a:ahLst/>
              <a:cxnLst/>
              <a:rect l="l" t="t" r="r" b="b"/>
              <a:pathLst>
                <a:path w="4731988" h="436698">
                  <a:moveTo>
                    <a:pt x="4528788" y="0"/>
                  </a:moveTo>
                  <a:cubicBezTo>
                    <a:pt x="4641013" y="0"/>
                    <a:pt x="4731988" y="97758"/>
                    <a:pt x="4731988" y="218349"/>
                  </a:cubicBezTo>
                  <a:cubicBezTo>
                    <a:pt x="4731988" y="338939"/>
                    <a:pt x="4641013" y="436698"/>
                    <a:pt x="4528788" y="436698"/>
                  </a:cubicBezTo>
                  <a:lnTo>
                    <a:pt x="203200" y="436698"/>
                  </a:lnTo>
                  <a:cubicBezTo>
                    <a:pt x="90976" y="436698"/>
                    <a:pt x="0" y="338939"/>
                    <a:pt x="0" y="218349"/>
                  </a:cubicBezTo>
                  <a:cubicBezTo>
                    <a:pt x="0" y="97758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D54">
                    <a:alpha val="100000"/>
                  </a:srgbClr>
                </a:gs>
                <a:gs pos="100000">
                  <a:srgbClr val="002BAB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731988" cy="47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322462" y="8396513"/>
            <a:ext cx="7520820" cy="694068"/>
            <a:chOff x="0" y="0"/>
            <a:chExt cx="4731988" cy="43669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731988" cy="436698"/>
            </a:xfrm>
            <a:custGeom>
              <a:avLst/>
              <a:gdLst/>
              <a:ahLst/>
              <a:cxnLst/>
              <a:rect l="l" t="t" r="r" b="b"/>
              <a:pathLst>
                <a:path w="4731988" h="436698">
                  <a:moveTo>
                    <a:pt x="4528788" y="0"/>
                  </a:moveTo>
                  <a:cubicBezTo>
                    <a:pt x="4641013" y="0"/>
                    <a:pt x="4731988" y="97758"/>
                    <a:pt x="4731988" y="218349"/>
                  </a:cubicBezTo>
                  <a:cubicBezTo>
                    <a:pt x="4731988" y="338939"/>
                    <a:pt x="4641013" y="436698"/>
                    <a:pt x="4528788" y="436698"/>
                  </a:cubicBezTo>
                  <a:lnTo>
                    <a:pt x="203200" y="436698"/>
                  </a:lnTo>
                  <a:cubicBezTo>
                    <a:pt x="90976" y="436698"/>
                    <a:pt x="0" y="338939"/>
                    <a:pt x="0" y="218349"/>
                  </a:cubicBezTo>
                  <a:cubicBezTo>
                    <a:pt x="0" y="97758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D54">
                    <a:alpha val="100000"/>
                  </a:srgbClr>
                </a:gs>
                <a:gs pos="100000">
                  <a:srgbClr val="002BAB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4731988" cy="47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90575" y="790575"/>
            <a:ext cx="6225730" cy="622573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28700" y="1028700"/>
            <a:ext cx="5749480" cy="5749480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F00">
                    <a:alpha val="100000"/>
                  </a:srgbClr>
                </a:gs>
                <a:gs pos="100000">
                  <a:srgbClr val="FFFC00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282158" y="1282158"/>
            <a:ext cx="5242565" cy="5242565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 w="95250" cap="sq">
              <a:gradFill>
                <a:gsLst>
                  <a:gs pos="0">
                    <a:srgbClr val="000D54">
                      <a:alpha val="100000"/>
                    </a:srgbClr>
                  </a:gs>
                  <a:gs pos="100000">
                    <a:srgbClr val="002BAB">
                      <a:alpha val="100000"/>
                    </a:srgbClr>
                  </a:gs>
                </a:gsLst>
                <a:lin ang="27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" name="Freeform 30"/>
          <p:cNvSpPr/>
          <p:nvPr/>
        </p:nvSpPr>
        <p:spPr>
          <a:xfrm>
            <a:off x="16130840" y="549026"/>
            <a:ext cx="1517442" cy="688215"/>
          </a:xfrm>
          <a:custGeom>
            <a:avLst/>
            <a:gdLst/>
            <a:ahLst/>
            <a:cxnLst/>
            <a:rect l="l" t="t" r="r" b="b"/>
            <a:pathLst>
              <a:path w="1517442" h="688215">
                <a:moveTo>
                  <a:pt x="0" y="0"/>
                </a:moveTo>
                <a:lnTo>
                  <a:pt x="1517443" y="0"/>
                </a:lnTo>
                <a:lnTo>
                  <a:pt x="1517443" y="688215"/>
                </a:lnTo>
                <a:lnTo>
                  <a:pt x="0" y="6882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78434" r="-1461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7456231" y="1842425"/>
            <a:ext cx="9576329" cy="1529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269"/>
              </a:lnSpc>
              <a:spcBef>
                <a:spcPct val="0"/>
              </a:spcBef>
            </a:pPr>
            <a:r>
              <a:rPr lang="en-US" sz="8049">
                <a:solidFill>
                  <a:srgbClr val="FFCF00"/>
                </a:solidFill>
                <a:latin typeface="Impact"/>
                <a:ea typeface="Impact"/>
                <a:cs typeface="Impact"/>
                <a:sym typeface="Impact"/>
              </a:rPr>
              <a:t>DUE PROCESS TOOLKIT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158991" y="8372072"/>
            <a:ext cx="6092276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1"/>
              </a:lnSpc>
            </a:pPr>
            <a:r>
              <a:rPr lang="en-US" sz="2442" b="1" spc="-24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ENCOURAGES INFORMED DECISION-MAKING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109564" y="7455593"/>
            <a:ext cx="6092276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1"/>
              </a:lnSpc>
            </a:pPr>
            <a:r>
              <a:rPr lang="en-US" sz="2442" b="1" spc="-24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BUILDS CONFIDENCE IN PARTICIPATION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220928" y="8372072"/>
            <a:ext cx="6092276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1"/>
              </a:lnSpc>
            </a:pPr>
            <a:r>
              <a:rPr lang="en-US" sz="2442" b="1" spc="-24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PROVIDES TEMPLATES AND EXAMPLES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158991" y="7455593"/>
            <a:ext cx="6092276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1"/>
              </a:lnSpc>
            </a:pPr>
            <a:r>
              <a:rPr lang="en-US" sz="2442" b="1" spc="-24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CLARIFIES A COMPLEX LEGAL OPTION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E45D93EE09FE48B755B103E8699EE0" ma:contentTypeVersion="20" ma:contentTypeDescription="Create a new document." ma:contentTypeScope="" ma:versionID="805ba7d55169f0f14b383f020274b321">
  <xsd:schema xmlns:xsd="http://www.w3.org/2001/XMLSchema" xmlns:xs="http://www.w3.org/2001/XMLSchema" xmlns:p="http://schemas.microsoft.com/office/2006/metadata/properties" xmlns:ns2="db903174-bb1c-4609-9d70-465268ead536" xmlns:ns3="d0cbbd92-a969-402e-8621-447322a11182" targetNamespace="http://schemas.microsoft.com/office/2006/metadata/properties" ma:root="true" ma:fieldsID="38c128f37e5add975387cf726827ace0" ns2:_="" ns3:_="">
    <xsd:import namespace="db903174-bb1c-4609-9d70-465268ead536"/>
    <xsd:import namespace="d0cbbd92-a969-402e-8621-447322a111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903174-bb1c-4609-9d70-465268ead5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c01aec00-7e9a-46c6-9b57-74fbf105366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cbbd92-a969-402e-8621-447322a11182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948b6dc5-7623-4a1d-a01d-748b8cf9f295}" ma:internalName="TaxCatchAll" ma:showField="CatchAllData" ma:web="d0cbbd92-a969-402e-8621-447322a111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b903174-bb1c-4609-9d70-465268ead536">
      <Terms xmlns="http://schemas.microsoft.com/office/infopath/2007/PartnerControls"/>
    </lcf76f155ced4ddcb4097134ff3c332f>
    <TaxCatchAll xmlns="d0cbbd92-a969-402e-8621-447322a11182" xsi:nil="true"/>
  </documentManagement>
</p:properties>
</file>

<file path=customXml/itemProps1.xml><?xml version="1.0" encoding="utf-8"?>
<ds:datastoreItem xmlns:ds="http://schemas.openxmlformats.org/officeDocument/2006/customXml" ds:itemID="{32CAACB5-44E0-41B7-A747-83585C3F24E2}"/>
</file>

<file path=customXml/itemProps2.xml><?xml version="1.0" encoding="utf-8"?>
<ds:datastoreItem xmlns:ds="http://schemas.openxmlformats.org/officeDocument/2006/customXml" ds:itemID="{546DC689-9F89-479B-9F11-14B0B70EC6A6}"/>
</file>

<file path=customXml/itemProps3.xml><?xml version="1.0" encoding="utf-8"?>
<ds:datastoreItem xmlns:ds="http://schemas.openxmlformats.org/officeDocument/2006/customXml" ds:itemID="{353607BF-8243-493C-A046-F93E79515266}"/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581</Words>
  <Application>Microsoft Office PowerPoint</Application>
  <PresentationFormat>Custom</PresentationFormat>
  <Paragraphs>125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Impact</vt:lpstr>
      <vt:lpstr>Montserrat Semi-Bold</vt:lpstr>
      <vt:lpstr>Arial</vt:lpstr>
      <vt:lpstr>Montserrat Bold</vt:lpstr>
      <vt:lpstr>Montserrat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Capacity for Families</dc:title>
  <dc:creator>Love Kingsbury</dc:creator>
  <cp:lastModifiedBy>Love Kingsbury</cp:lastModifiedBy>
  <cp:revision>5</cp:revision>
  <dcterms:created xsi:type="dcterms:W3CDTF">2006-08-16T00:00:00Z</dcterms:created>
  <dcterms:modified xsi:type="dcterms:W3CDTF">2025-10-16T13:25:26Z</dcterms:modified>
  <dc:identifier>DAGzu0inh4c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0x01010090E45D93EE09FE48B755B103E8699EE0</vt:lpwstr>
  </property>
</Properties>
</file>