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40"/>
  </p:notesMasterIdLst>
  <p:handoutMasterIdLst>
    <p:handoutMasterId r:id="rId41"/>
  </p:handoutMasterIdLst>
  <p:sldIdLst>
    <p:sldId id="783" r:id="rId5"/>
    <p:sldId id="786" r:id="rId6"/>
    <p:sldId id="784" r:id="rId7"/>
    <p:sldId id="787" r:id="rId8"/>
    <p:sldId id="772" r:id="rId9"/>
    <p:sldId id="705" r:id="rId10"/>
    <p:sldId id="785" r:id="rId11"/>
    <p:sldId id="788" r:id="rId12"/>
    <p:sldId id="780" r:id="rId13"/>
    <p:sldId id="799" r:id="rId14"/>
    <p:sldId id="839" r:id="rId15"/>
    <p:sldId id="794" r:id="rId16"/>
    <p:sldId id="789" r:id="rId17"/>
    <p:sldId id="841" r:id="rId18"/>
    <p:sldId id="835" r:id="rId19"/>
    <p:sldId id="795" r:id="rId20"/>
    <p:sldId id="840" r:id="rId21"/>
    <p:sldId id="797" r:id="rId22"/>
    <p:sldId id="749" r:id="rId23"/>
    <p:sldId id="842" r:id="rId24"/>
    <p:sldId id="837" r:id="rId25"/>
    <p:sldId id="791" r:id="rId26"/>
    <p:sldId id="796" r:id="rId27"/>
    <p:sldId id="778" r:id="rId28"/>
    <p:sldId id="686" r:id="rId29"/>
    <p:sldId id="800" r:id="rId30"/>
    <p:sldId id="675" r:id="rId31"/>
    <p:sldId id="684" r:id="rId32"/>
    <p:sldId id="309" r:id="rId33"/>
    <p:sldId id="310" r:id="rId34"/>
    <p:sldId id="695" r:id="rId35"/>
    <p:sldId id="698" r:id="rId36"/>
    <p:sldId id="843" r:id="rId37"/>
    <p:sldId id="700" r:id="rId38"/>
    <p:sldId id="844"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9B8686-6B82-0AB5-E9C1-ACA083808AB1}" name="Noella Bernal" initials="NB" userId="S::nbernal@directionservice.org::794119c3-42a8-4ea8-be79-c04b6056a05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9EE"/>
    <a:srgbClr val="990000"/>
    <a:srgbClr val="1D1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F5E86A-EDA9-43AD-B0D6-D6BE37648D44}" v="501" dt="2024-02-02T06:59:10.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388" autoAdjust="0"/>
  </p:normalViewPr>
  <p:slideViewPr>
    <p:cSldViewPr>
      <p:cViewPr varScale="1">
        <p:scale>
          <a:sx n="58" d="100"/>
          <a:sy n="58" d="100"/>
        </p:scale>
        <p:origin x="816"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92"/>
    </p:cViewPr>
  </p:sorterViewPr>
  <p:notesViewPr>
    <p:cSldViewPr>
      <p:cViewPr varScale="1">
        <p:scale>
          <a:sx n="45" d="100"/>
          <a:sy n="45" d="100"/>
        </p:scale>
        <p:origin x="1546"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82BBA6-2696-4262-8DDE-9002D5B726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76B92B0-5DAE-4B91-8565-6F6C8DD4859B}">
      <dgm:prSet custT="1"/>
      <dgm:spPr/>
      <dgm:t>
        <a:bodyPr/>
        <a:lstStyle/>
        <a:p>
          <a:r>
            <a:rPr lang="en-US" sz="2200" b="1" dirty="0">
              <a:latin typeface="Candara" panose="020E0502030303020204" pitchFamily="34" charset="0"/>
            </a:rPr>
            <a:t>OSEP monitors all IDEA Part C and B programs through its Differentiated Monitoring and Support system (DMS) – a cyclical monitoring process that focuses on states’ general supervision systems.</a:t>
          </a:r>
        </a:p>
      </dgm:t>
    </dgm:pt>
    <dgm:pt modelId="{2DF6FF00-4649-4CDD-A715-466079605814}" type="parTrans" cxnId="{E9949C3E-96EC-4935-BFA1-3A5E315B071E}">
      <dgm:prSet/>
      <dgm:spPr/>
      <dgm:t>
        <a:bodyPr/>
        <a:lstStyle/>
        <a:p>
          <a:endParaRPr lang="en-US"/>
        </a:p>
      </dgm:t>
    </dgm:pt>
    <dgm:pt modelId="{5FB9067B-3DE5-466E-B4F8-13D28E7FF7C1}" type="sibTrans" cxnId="{E9949C3E-96EC-4935-BFA1-3A5E315B071E}">
      <dgm:prSet/>
      <dgm:spPr/>
      <dgm:t>
        <a:bodyPr/>
        <a:lstStyle/>
        <a:p>
          <a:endParaRPr lang="en-US"/>
        </a:p>
      </dgm:t>
    </dgm:pt>
    <dgm:pt modelId="{E2388C69-F23C-4FED-851F-02D7EBEE3870}">
      <dgm:prSet custT="1"/>
      <dgm:spPr/>
      <dgm:t>
        <a:bodyPr/>
        <a:lstStyle/>
        <a:p>
          <a:pPr marL="0" indent="0">
            <a:tabLst>
              <a:tab pos="739775" algn="l"/>
            </a:tabLst>
          </a:pPr>
          <a:r>
            <a:rPr lang="en-US" sz="2200" b="1" dirty="0">
              <a:latin typeface="Candara" panose="020E0502030303020204" pitchFamily="34" charset="0"/>
            </a:rPr>
            <a:t>OSEP will examine state polices and procedures and implementation of             	1. Monitoring and Improvement                   	2. Data                                                                    	3. Fiscal                                                       	4. Dispute Resolution.</a:t>
          </a:r>
        </a:p>
      </dgm:t>
    </dgm:pt>
    <dgm:pt modelId="{DB7E555A-4FEB-437E-9D03-45DAE0962121}" type="parTrans" cxnId="{B11061C8-D1B4-457B-8BD3-6572A4C28942}">
      <dgm:prSet/>
      <dgm:spPr/>
      <dgm:t>
        <a:bodyPr/>
        <a:lstStyle/>
        <a:p>
          <a:endParaRPr lang="en-US"/>
        </a:p>
      </dgm:t>
    </dgm:pt>
    <dgm:pt modelId="{89EE0E63-4A39-4234-840B-2C45B3C73F78}" type="sibTrans" cxnId="{B11061C8-D1B4-457B-8BD3-6572A4C28942}">
      <dgm:prSet/>
      <dgm:spPr/>
      <dgm:t>
        <a:bodyPr/>
        <a:lstStyle/>
        <a:p>
          <a:endParaRPr lang="en-US"/>
        </a:p>
      </dgm:t>
    </dgm:pt>
    <dgm:pt modelId="{3FD1B611-B397-4D58-8ED8-C15CA2A9B340}">
      <dgm:prSet custT="1"/>
      <dgm:spPr/>
      <dgm:t>
        <a:bodyPr/>
        <a:lstStyle/>
        <a:p>
          <a:r>
            <a:rPr lang="en-US" sz="2200" b="1" dirty="0">
              <a:latin typeface="Candara" panose="020E0502030303020204" pitchFamily="34" charset="0"/>
            </a:rPr>
            <a:t>The State Education Agency (Part B) or Lead Agency (Part C) must establish, implement and maintain procedural safeguards related to due process hearings (DPH) of the IDEA.</a:t>
          </a:r>
        </a:p>
      </dgm:t>
    </dgm:pt>
    <dgm:pt modelId="{1485A5FD-1678-4FDB-BB96-54DBC35FD4B7}" type="parTrans" cxnId="{9B534768-ABC5-4187-97D2-630E8144B69C}">
      <dgm:prSet/>
      <dgm:spPr/>
      <dgm:t>
        <a:bodyPr/>
        <a:lstStyle/>
        <a:p>
          <a:endParaRPr lang="en-US"/>
        </a:p>
      </dgm:t>
    </dgm:pt>
    <dgm:pt modelId="{2C76B618-585C-4256-8A0E-8866D201C6C5}" type="sibTrans" cxnId="{9B534768-ABC5-4187-97D2-630E8144B69C}">
      <dgm:prSet/>
      <dgm:spPr/>
      <dgm:t>
        <a:bodyPr/>
        <a:lstStyle/>
        <a:p>
          <a:endParaRPr lang="en-US"/>
        </a:p>
      </dgm:t>
    </dgm:pt>
    <dgm:pt modelId="{9463441D-C00D-44FE-86EA-50EEB930154F}" type="pres">
      <dgm:prSet presAssocID="{FE82BBA6-2696-4262-8DDE-9002D5B72628}" presName="linear" presStyleCnt="0">
        <dgm:presLayoutVars>
          <dgm:animLvl val="lvl"/>
          <dgm:resizeHandles val="exact"/>
        </dgm:presLayoutVars>
      </dgm:prSet>
      <dgm:spPr/>
    </dgm:pt>
    <dgm:pt modelId="{82A0BCBB-A264-4287-A1E4-0573B4F18715}" type="pres">
      <dgm:prSet presAssocID="{D76B92B0-5DAE-4B91-8565-6F6C8DD4859B}" presName="parentText" presStyleLbl="node1" presStyleIdx="0" presStyleCnt="3">
        <dgm:presLayoutVars>
          <dgm:chMax val="0"/>
          <dgm:bulletEnabled val="1"/>
        </dgm:presLayoutVars>
      </dgm:prSet>
      <dgm:spPr/>
    </dgm:pt>
    <dgm:pt modelId="{E836E09F-9E62-4431-A808-4DC95FF34741}" type="pres">
      <dgm:prSet presAssocID="{5FB9067B-3DE5-466E-B4F8-13D28E7FF7C1}" presName="spacer" presStyleCnt="0"/>
      <dgm:spPr/>
    </dgm:pt>
    <dgm:pt modelId="{F177F925-BFB1-4B3C-8167-8BBC89C14BE4}" type="pres">
      <dgm:prSet presAssocID="{E2388C69-F23C-4FED-851F-02D7EBEE3870}" presName="parentText" presStyleLbl="node1" presStyleIdx="1" presStyleCnt="3">
        <dgm:presLayoutVars>
          <dgm:chMax val="0"/>
          <dgm:bulletEnabled val="1"/>
        </dgm:presLayoutVars>
      </dgm:prSet>
      <dgm:spPr/>
    </dgm:pt>
    <dgm:pt modelId="{D344765D-CD40-4026-B1D9-402448E0D0B4}" type="pres">
      <dgm:prSet presAssocID="{89EE0E63-4A39-4234-840B-2C45B3C73F78}" presName="spacer" presStyleCnt="0"/>
      <dgm:spPr/>
    </dgm:pt>
    <dgm:pt modelId="{A4ABC59A-579E-492E-AA33-262D360BB88F}" type="pres">
      <dgm:prSet presAssocID="{3FD1B611-B397-4D58-8ED8-C15CA2A9B340}" presName="parentText" presStyleLbl="node1" presStyleIdx="2" presStyleCnt="3">
        <dgm:presLayoutVars>
          <dgm:chMax val="0"/>
          <dgm:bulletEnabled val="1"/>
        </dgm:presLayoutVars>
      </dgm:prSet>
      <dgm:spPr/>
    </dgm:pt>
  </dgm:ptLst>
  <dgm:cxnLst>
    <dgm:cxn modelId="{E9949C3E-96EC-4935-BFA1-3A5E315B071E}" srcId="{FE82BBA6-2696-4262-8DDE-9002D5B72628}" destId="{D76B92B0-5DAE-4B91-8565-6F6C8DD4859B}" srcOrd="0" destOrd="0" parTransId="{2DF6FF00-4649-4CDD-A715-466079605814}" sibTransId="{5FB9067B-3DE5-466E-B4F8-13D28E7FF7C1}"/>
    <dgm:cxn modelId="{9B534768-ABC5-4187-97D2-630E8144B69C}" srcId="{FE82BBA6-2696-4262-8DDE-9002D5B72628}" destId="{3FD1B611-B397-4D58-8ED8-C15CA2A9B340}" srcOrd="2" destOrd="0" parTransId="{1485A5FD-1678-4FDB-BB96-54DBC35FD4B7}" sibTransId="{2C76B618-585C-4256-8A0E-8866D201C6C5}"/>
    <dgm:cxn modelId="{8CB1DF6E-C982-4750-BA46-D0E08463652E}" type="presOf" srcId="{E2388C69-F23C-4FED-851F-02D7EBEE3870}" destId="{F177F925-BFB1-4B3C-8167-8BBC89C14BE4}" srcOrd="0" destOrd="0" presId="urn:microsoft.com/office/officeart/2005/8/layout/vList2"/>
    <dgm:cxn modelId="{59F39C73-741D-4315-8FA0-1F9E85300D55}" type="presOf" srcId="{FE82BBA6-2696-4262-8DDE-9002D5B72628}" destId="{9463441D-C00D-44FE-86EA-50EEB930154F}" srcOrd="0" destOrd="0" presId="urn:microsoft.com/office/officeart/2005/8/layout/vList2"/>
    <dgm:cxn modelId="{845B7059-949F-4FCE-A481-D7893DF02A81}" type="presOf" srcId="{D76B92B0-5DAE-4B91-8565-6F6C8DD4859B}" destId="{82A0BCBB-A264-4287-A1E4-0573B4F18715}" srcOrd="0" destOrd="0" presId="urn:microsoft.com/office/officeart/2005/8/layout/vList2"/>
    <dgm:cxn modelId="{B11061C8-D1B4-457B-8BD3-6572A4C28942}" srcId="{FE82BBA6-2696-4262-8DDE-9002D5B72628}" destId="{E2388C69-F23C-4FED-851F-02D7EBEE3870}" srcOrd="1" destOrd="0" parTransId="{DB7E555A-4FEB-437E-9D03-45DAE0962121}" sibTransId="{89EE0E63-4A39-4234-840B-2C45B3C73F78}"/>
    <dgm:cxn modelId="{2B321AFF-2E5C-4DCF-8DFB-09868C14FEE4}" type="presOf" srcId="{3FD1B611-B397-4D58-8ED8-C15CA2A9B340}" destId="{A4ABC59A-579E-492E-AA33-262D360BB88F}" srcOrd="0" destOrd="0" presId="urn:microsoft.com/office/officeart/2005/8/layout/vList2"/>
    <dgm:cxn modelId="{E148FF91-1E47-4C56-9905-B3DDA6B5CC41}" type="presParOf" srcId="{9463441D-C00D-44FE-86EA-50EEB930154F}" destId="{82A0BCBB-A264-4287-A1E4-0573B4F18715}" srcOrd="0" destOrd="0" presId="urn:microsoft.com/office/officeart/2005/8/layout/vList2"/>
    <dgm:cxn modelId="{2A633398-96CF-478B-AFF9-8B273C431614}" type="presParOf" srcId="{9463441D-C00D-44FE-86EA-50EEB930154F}" destId="{E836E09F-9E62-4431-A808-4DC95FF34741}" srcOrd="1" destOrd="0" presId="urn:microsoft.com/office/officeart/2005/8/layout/vList2"/>
    <dgm:cxn modelId="{32C48042-E0C6-4FEE-81B3-F3DCA2D740A9}" type="presParOf" srcId="{9463441D-C00D-44FE-86EA-50EEB930154F}" destId="{F177F925-BFB1-4B3C-8167-8BBC89C14BE4}" srcOrd="2" destOrd="0" presId="urn:microsoft.com/office/officeart/2005/8/layout/vList2"/>
    <dgm:cxn modelId="{26A09C15-0A65-41CE-A612-D071326D0D51}" type="presParOf" srcId="{9463441D-C00D-44FE-86EA-50EEB930154F}" destId="{D344765D-CD40-4026-B1D9-402448E0D0B4}" srcOrd="3" destOrd="0" presId="urn:microsoft.com/office/officeart/2005/8/layout/vList2"/>
    <dgm:cxn modelId="{4182BE09-39FE-47CD-9194-11C4F09BAADF}" type="presParOf" srcId="{9463441D-C00D-44FE-86EA-50EEB930154F}" destId="{A4ABC59A-579E-492E-AA33-262D360BB88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0BCBB-A264-4287-A1E4-0573B4F18715}">
      <dsp:nvSpPr>
        <dsp:cNvPr id="0" name=""/>
        <dsp:cNvSpPr/>
      </dsp:nvSpPr>
      <dsp:spPr>
        <a:xfrm>
          <a:off x="0" y="2615"/>
          <a:ext cx="5562600" cy="2220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Candara" panose="020E0502030303020204" pitchFamily="34" charset="0"/>
            </a:rPr>
            <a:t>OSEP monitors all IDEA Part C and B programs through its Differentiated Monitoring and Support system (DMS) – a cyclical monitoring process that focuses on states’ general supervision systems.</a:t>
          </a:r>
        </a:p>
      </dsp:txBody>
      <dsp:txXfrm>
        <a:off x="108407" y="111022"/>
        <a:ext cx="5345786" cy="2003906"/>
      </dsp:txXfrm>
    </dsp:sp>
    <dsp:sp modelId="{F177F925-BFB1-4B3C-8167-8BBC89C14BE4}">
      <dsp:nvSpPr>
        <dsp:cNvPr id="0" name=""/>
        <dsp:cNvSpPr/>
      </dsp:nvSpPr>
      <dsp:spPr>
        <a:xfrm>
          <a:off x="0" y="2237370"/>
          <a:ext cx="5562600" cy="2220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tabLst>
              <a:tab pos="739775" algn="l"/>
            </a:tabLst>
          </a:pPr>
          <a:r>
            <a:rPr lang="en-US" sz="2200" b="1" kern="1200" dirty="0">
              <a:latin typeface="Candara" panose="020E0502030303020204" pitchFamily="34" charset="0"/>
            </a:rPr>
            <a:t>OSEP will examine state polices and procedures and implementation of             	1. Monitoring and Improvement                   	2. Data                                                                    	3. Fiscal                                                       	4. Dispute Resolution.</a:t>
          </a:r>
        </a:p>
      </dsp:txBody>
      <dsp:txXfrm>
        <a:off x="108407" y="2345777"/>
        <a:ext cx="5345786" cy="2003906"/>
      </dsp:txXfrm>
    </dsp:sp>
    <dsp:sp modelId="{A4ABC59A-579E-492E-AA33-262D360BB88F}">
      <dsp:nvSpPr>
        <dsp:cNvPr id="0" name=""/>
        <dsp:cNvSpPr/>
      </dsp:nvSpPr>
      <dsp:spPr>
        <a:xfrm>
          <a:off x="0" y="4472125"/>
          <a:ext cx="5562600" cy="2220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Candara" panose="020E0502030303020204" pitchFamily="34" charset="0"/>
            </a:rPr>
            <a:t>The State Education Agency (Part B) or Lead Agency (Part C) must establish, implement and maintain procedural safeguards related to due process hearings (DPH) of the IDEA.</a:t>
          </a:r>
        </a:p>
      </dsp:txBody>
      <dsp:txXfrm>
        <a:off x="108407" y="4580532"/>
        <a:ext cx="5345786" cy="20039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6CAF4AD-71F4-4F3F-80D9-287026CD1D71}" type="datetimeFigureOut">
              <a:rPr lang="en-US" smtClean="0"/>
              <a:t>2/2/2024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C3B2E3F-F879-4720-B1EE-C132AFB63A38}" type="slidenum">
              <a:rPr lang="en-US" smtClean="0"/>
              <a:t>‹#›</a:t>
            </a:fld>
            <a:endParaRPr lang="en-US"/>
          </a:p>
        </p:txBody>
      </p:sp>
    </p:spTree>
    <p:extLst>
      <p:ext uri="{BB962C8B-B14F-4D97-AF65-F5344CB8AC3E}">
        <p14:creationId xmlns:p14="http://schemas.microsoft.com/office/powerpoint/2010/main" val="2083794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CCED24C-F9A4-41E2-BCBF-245128535853}" type="datetimeFigureOut">
              <a:rPr lang="en-US" smtClean="0"/>
              <a:t>2/2/2024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5CACC31-1050-46B4-9F19-2605034B25FF}" type="slidenum">
              <a:rPr lang="en-US" smtClean="0"/>
              <a:t>‹#›</a:t>
            </a:fld>
            <a:endParaRPr lang="en-US"/>
          </a:p>
        </p:txBody>
      </p:sp>
    </p:spTree>
    <p:extLst>
      <p:ext uri="{BB962C8B-B14F-4D97-AF65-F5344CB8AC3E}">
        <p14:creationId xmlns:p14="http://schemas.microsoft.com/office/powerpoint/2010/main" val="372483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a:t>
            </a:fld>
            <a:endParaRPr lang="en-US"/>
          </a:p>
        </p:txBody>
      </p:sp>
    </p:spTree>
    <p:extLst>
      <p:ext uri="{BB962C8B-B14F-4D97-AF65-F5344CB8AC3E}">
        <p14:creationId xmlns:p14="http://schemas.microsoft.com/office/powerpoint/2010/main" val="3989050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10</a:t>
            </a:fld>
            <a:endParaRPr lang="en-US"/>
          </a:p>
        </p:txBody>
      </p:sp>
    </p:spTree>
    <p:extLst>
      <p:ext uri="{BB962C8B-B14F-4D97-AF65-F5344CB8AC3E}">
        <p14:creationId xmlns:p14="http://schemas.microsoft.com/office/powerpoint/2010/main" val="179378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11</a:t>
            </a:fld>
            <a:endParaRPr lang="en-US"/>
          </a:p>
        </p:txBody>
      </p:sp>
    </p:spTree>
    <p:extLst>
      <p:ext uri="{BB962C8B-B14F-4D97-AF65-F5344CB8AC3E}">
        <p14:creationId xmlns:p14="http://schemas.microsoft.com/office/powerpoint/2010/main" val="3908839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12</a:t>
            </a:fld>
            <a:endParaRPr lang="en-US"/>
          </a:p>
        </p:txBody>
      </p:sp>
    </p:spTree>
    <p:extLst>
      <p:ext uri="{BB962C8B-B14F-4D97-AF65-F5344CB8AC3E}">
        <p14:creationId xmlns:p14="http://schemas.microsoft.com/office/powerpoint/2010/main" val="1304093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13</a:t>
            </a:fld>
            <a:endParaRPr lang="en-US"/>
          </a:p>
        </p:txBody>
      </p:sp>
    </p:spTree>
    <p:extLst>
      <p:ext uri="{BB962C8B-B14F-4D97-AF65-F5344CB8AC3E}">
        <p14:creationId xmlns:p14="http://schemas.microsoft.com/office/powerpoint/2010/main" val="2777168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14</a:t>
            </a:fld>
            <a:endParaRPr lang="en-US"/>
          </a:p>
        </p:txBody>
      </p:sp>
    </p:spTree>
    <p:extLst>
      <p:ext uri="{BB962C8B-B14F-4D97-AF65-F5344CB8AC3E}">
        <p14:creationId xmlns:p14="http://schemas.microsoft.com/office/powerpoint/2010/main" val="1374228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15</a:t>
            </a:fld>
            <a:endParaRPr lang="en-US"/>
          </a:p>
        </p:txBody>
      </p:sp>
    </p:spTree>
    <p:extLst>
      <p:ext uri="{BB962C8B-B14F-4D97-AF65-F5344CB8AC3E}">
        <p14:creationId xmlns:p14="http://schemas.microsoft.com/office/powerpoint/2010/main" val="323088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16</a:t>
            </a:fld>
            <a:endParaRPr lang="en-US"/>
          </a:p>
        </p:txBody>
      </p:sp>
    </p:spTree>
    <p:extLst>
      <p:ext uri="{BB962C8B-B14F-4D97-AF65-F5344CB8AC3E}">
        <p14:creationId xmlns:p14="http://schemas.microsoft.com/office/powerpoint/2010/main" val="3950241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17</a:t>
            </a:fld>
            <a:endParaRPr lang="en-US"/>
          </a:p>
        </p:txBody>
      </p:sp>
    </p:spTree>
    <p:extLst>
      <p:ext uri="{BB962C8B-B14F-4D97-AF65-F5344CB8AC3E}">
        <p14:creationId xmlns:p14="http://schemas.microsoft.com/office/powerpoint/2010/main" val="349935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18</a:t>
            </a:fld>
            <a:endParaRPr lang="en-US"/>
          </a:p>
        </p:txBody>
      </p:sp>
    </p:spTree>
    <p:extLst>
      <p:ext uri="{BB962C8B-B14F-4D97-AF65-F5344CB8AC3E}">
        <p14:creationId xmlns:p14="http://schemas.microsoft.com/office/powerpoint/2010/main" val="586384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19</a:t>
            </a:fld>
            <a:endParaRPr lang="en-US"/>
          </a:p>
        </p:txBody>
      </p:sp>
    </p:spTree>
    <p:extLst>
      <p:ext uri="{BB962C8B-B14F-4D97-AF65-F5344CB8AC3E}">
        <p14:creationId xmlns:p14="http://schemas.microsoft.com/office/powerpoint/2010/main" val="354870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a:t>
            </a:fld>
            <a:endParaRPr lang="en-US"/>
          </a:p>
        </p:txBody>
      </p:sp>
    </p:spTree>
    <p:extLst>
      <p:ext uri="{BB962C8B-B14F-4D97-AF65-F5344CB8AC3E}">
        <p14:creationId xmlns:p14="http://schemas.microsoft.com/office/powerpoint/2010/main" val="3371227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5938" indent="-2794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20</a:t>
            </a:fld>
            <a:endParaRPr lang="en-US"/>
          </a:p>
        </p:txBody>
      </p:sp>
    </p:spTree>
    <p:extLst>
      <p:ext uri="{BB962C8B-B14F-4D97-AF65-F5344CB8AC3E}">
        <p14:creationId xmlns:p14="http://schemas.microsoft.com/office/powerpoint/2010/main" val="4131638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21</a:t>
            </a:fld>
            <a:endParaRPr lang="en-US"/>
          </a:p>
        </p:txBody>
      </p:sp>
    </p:spTree>
    <p:extLst>
      <p:ext uri="{BB962C8B-B14F-4D97-AF65-F5344CB8AC3E}">
        <p14:creationId xmlns:p14="http://schemas.microsoft.com/office/powerpoint/2010/main" val="1156993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22</a:t>
            </a:fld>
            <a:endParaRPr lang="en-US"/>
          </a:p>
        </p:txBody>
      </p:sp>
    </p:spTree>
    <p:extLst>
      <p:ext uri="{BB962C8B-B14F-4D97-AF65-F5344CB8AC3E}">
        <p14:creationId xmlns:p14="http://schemas.microsoft.com/office/powerpoint/2010/main" val="599207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23</a:t>
            </a:fld>
            <a:endParaRPr lang="en-US"/>
          </a:p>
        </p:txBody>
      </p:sp>
    </p:spTree>
    <p:extLst>
      <p:ext uri="{BB962C8B-B14F-4D97-AF65-F5344CB8AC3E}">
        <p14:creationId xmlns:p14="http://schemas.microsoft.com/office/powerpoint/2010/main" val="912239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24</a:t>
            </a:fld>
            <a:endParaRPr lang="en-US"/>
          </a:p>
        </p:txBody>
      </p:sp>
    </p:spTree>
    <p:extLst>
      <p:ext uri="{BB962C8B-B14F-4D97-AF65-F5344CB8AC3E}">
        <p14:creationId xmlns:p14="http://schemas.microsoft.com/office/powerpoint/2010/main" val="1795617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25</a:t>
            </a:fld>
            <a:endParaRPr lang="en-US"/>
          </a:p>
        </p:txBody>
      </p:sp>
    </p:spTree>
    <p:extLst>
      <p:ext uri="{BB962C8B-B14F-4D97-AF65-F5344CB8AC3E}">
        <p14:creationId xmlns:p14="http://schemas.microsoft.com/office/powerpoint/2010/main" val="762874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26</a:t>
            </a:fld>
            <a:endParaRPr lang="en-US"/>
          </a:p>
        </p:txBody>
      </p:sp>
    </p:spTree>
    <p:extLst>
      <p:ext uri="{BB962C8B-B14F-4D97-AF65-F5344CB8AC3E}">
        <p14:creationId xmlns:p14="http://schemas.microsoft.com/office/powerpoint/2010/main" val="999283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27</a:t>
            </a:fld>
            <a:endParaRPr lang="en-US"/>
          </a:p>
        </p:txBody>
      </p:sp>
    </p:spTree>
    <p:extLst>
      <p:ext uri="{BB962C8B-B14F-4D97-AF65-F5344CB8AC3E}">
        <p14:creationId xmlns:p14="http://schemas.microsoft.com/office/powerpoint/2010/main" val="500911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28</a:t>
            </a:fld>
            <a:endParaRPr lang="en-US"/>
          </a:p>
        </p:txBody>
      </p:sp>
    </p:spTree>
    <p:extLst>
      <p:ext uri="{BB962C8B-B14F-4D97-AF65-F5344CB8AC3E}">
        <p14:creationId xmlns:p14="http://schemas.microsoft.com/office/powerpoint/2010/main" val="101359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t>29</a:t>
            </a:fld>
            <a:endParaRPr lang="en-US"/>
          </a:p>
        </p:txBody>
      </p:sp>
    </p:spTree>
    <p:extLst>
      <p:ext uri="{BB962C8B-B14F-4D97-AF65-F5344CB8AC3E}">
        <p14:creationId xmlns:p14="http://schemas.microsoft.com/office/powerpoint/2010/main" val="811427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a:t>
            </a:fld>
            <a:endParaRPr lang="en-US"/>
          </a:p>
        </p:txBody>
      </p:sp>
    </p:spTree>
    <p:extLst>
      <p:ext uri="{BB962C8B-B14F-4D97-AF65-F5344CB8AC3E}">
        <p14:creationId xmlns:p14="http://schemas.microsoft.com/office/powerpoint/2010/main" val="1958625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30</a:t>
            </a:fld>
            <a:endParaRPr lang="en-US"/>
          </a:p>
        </p:txBody>
      </p:sp>
    </p:spTree>
    <p:extLst>
      <p:ext uri="{BB962C8B-B14F-4D97-AF65-F5344CB8AC3E}">
        <p14:creationId xmlns:p14="http://schemas.microsoft.com/office/powerpoint/2010/main" val="1200545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31</a:t>
            </a:fld>
            <a:endParaRPr lang="en-US"/>
          </a:p>
        </p:txBody>
      </p:sp>
    </p:spTree>
    <p:extLst>
      <p:ext uri="{BB962C8B-B14F-4D97-AF65-F5344CB8AC3E}">
        <p14:creationId xmlns:p14="http://schemas.microsoft.com/office/powerpoint/2010/main" val="35396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32</a:t>
            </a:fld>
            <a:endParaRPr lang="en-US"/>
          </a:p>
        </p:txBody>
      </p:sp>
    </p:spTree>
    <p:extLst>
      <p:ext uri="{BB962C8B-B14F-4D97-AF65-F5344CB8AC3E}">
        <p14:creationId xmlns:p14="http://schemas.microsoft.com/office/powerpoint/2010/main" val="2601122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33</a:t>
            </a:fld>
            <a:endParaRPr lang="en-US"/>
          </a:p>
        </p:txBody>
      </p:sp>
    </p:spTree>
    <p:extLst>
      <p:ext uri="{BB962C8B-B14F-4D97-AF65-F5344CB8AC3E}">
        <p14:creationId xmlns:p14="http://schemas.microsoft.com/office/powerpoint/2010/main" val="825530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34</a:t>
            </a:fld>
            <a:endParaRPr lang="en-US"/>
          </a:p>
        </p:txBody>
      </p:sp>
    </p:spTree>
    <p:extLst>
      <p:ext uri="{BB962C8B-B14F-4D97-AF65-F5344CB8AC3E}">
        <p14:creationId xmlns:p14="http://schemas.microsoft.com/office/powerpoint/2010/main" val="407186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4</a:t>
            </a:fld>
            <a:endParaRPr lang="en-US"/>
          </a:p>
        </p:txBody>
      </p:sp>
    </p:spTree>
    <p:extLst>
      <p:ext uri="{BB962C8B-B14F-4D97-AF65-F5344CB8AC3E}">
        <p14:creationId xmlns:p14="http://schemas.microsoft.com/office/powerpoint/2010/main" val="203285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5</a:t>
            </a:fld>
            <a:endParaRPr lang="en-US"/>
          </a:p>
        </p:txBody>
      </p:sp>
    </p:spTree>
    <p:extLst>
      <p:ext uri="{BB962C8B-B14F-4D97-AF65-F5344CB8AC3E}">
        <p14:creationId xmlns:p14="http://schemas.microsoft.com/office/powerpoint/2010/main" val="215266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6</a:t>
            </a:fld>
            <a:endParaRPr lang="en-US"/>
          </a:p>
        </p:txBody>
      </p:sp>
    </p:spTree>
    <p:extLst>
      <p:ext uri="{BB962C8B-B14F-4D97-AF65-F5344CB8AC3E}">
        <p14:creationId xmlns:p14="http://schemas.microsoft.com/office/powerpoint/2010/main" val="373715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7</a:t>
            </a:fld>
            <a:endParaRPr lang="en-US"/>
          </a:p>
        </p:txBody>
      </p:sp>
    </p:spTree>
    <p:extLst>
      <p:ext uri="{BB962C8B-B14F-4D97-AF65-F5344CB8AC3E}">
        <p14:creationId xmlns:p14="http://schemas.microsoft.com/office/powerpoint/2010/main" val="3602073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8</a:t>
            </a:fld>
            <a:endParaRPr lang="en-US"/>
          </a:p>
        </p:txBody>
      </p:sp>
    </p:spTree>
    <p:extLst>
      <p:ext uri="{BB962C8B-B14F-4D97-AF65-F5344CB8AC3E}">
        <p14:creationId xmlns:p14="http://schemas.microsoft.com/office/powerpoint/2010/main" val="1863391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9</a:t>
            </a:fld>
            <a:endParaRPr lang="en-US"/>
          </a:p>
        </p:txBody>
      </p:sp>
    </p:spTree>
    <p:extLst>
      <p:ext uri="{BB962C8B-B14F-4D97-AF65-F5344CB8AC3E}">
        <p14:creationId xmlns:p14="http://schemas.microsoft.com/office/powerpoint/2010/main" val="398572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F5936F-4E08-4480-A111-39020FFE3CEE}"/>
              </a:ext>
            </a:extLst>
          </p:cNvPr>
          <p:cNvSpPr>
            <a:spLocks noGrp="1"/>
          </p:cNvSpPr>
          <p:nvPr>
            <p:ph type="sldNum" sz="quarter" idx="12"/>
          </p:nvPr>
        </p:nvSpPr>
        <p:spPr>
          <a:xfrm>
            <a:off x="8610600" y="6400800"/>
            <a:ext cx="285750" cy="320675"/>
          </a:xfrm>
        </p:spPr>
        <p:txBody>
          <a:bodyPr/>
          <a:lstStyle/>
          <a:p>
            <a:fld id="{A297CB40-D9BE-4CE6-A22F-5A7D8FBE1E51}" type="slidenum">
              <a:rPr lang="en-US" smtClean="0"/>
              <a:t>‹#›</a:t>
            </a:fld>
            <a:endParaRPr lang="en-US"/>
          </a:p>
        </p:txBody>
      </p:sp>
      <p:sp>
        <p:nvSpPr>
          <p:cNvPr id="8" name="Rectangle 7">
            <a:extLst>
              <a:ext uri="{FF2B5EF4-FFF2-40B4-BE49-F238E27FC236}">
                <a16:creationId xmlns:a16="http://schemas.microsoft.com/office/drawing/2014/main" id="{371E9230-D174-44A9-BA1F-6D49973188C3}"/>
              </a:ext>
            </a:extLst>
          </p:cNvPr>
          <p:cNvSpPr/>
          <p:nvPr userDrawn="1"/>
        </p:nvSpPr>
        <p:spPr>
          <a:xfrm>
            <a:off x="4038600" y="0"/>
            <a:ext cx="5105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7" name="Picture 4" descr="Z:\CADRE\CADRE 5\Web Development 2018-23\CADRE Logo 2019\CADRE Logo Files\JPG\RGB\High Res\CADRE Logo-03 cropped.jpg">
            <a:extLst>
              <a:ext uri="{FF2B5EF4-FFF2-40B4-BE49-F238E27FC236}">
                <a16:creationId xmlns:a16="http://schemas.microsoft.com/office/drawing/2014/main" id="{7A73E401-B03E-44CE-82F5-ABBF66E910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5094" y="1828800"/>
            <a:ext cx="3278963" cy="23103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4270E7-7EEC-4EF5-A340-D8020FDEAC06}"/>
              </a:ext>
            </a:extLst>
          </p:cNvPr>
          <p:cNvSpPr>
            <a:spLocks noGrp="1"/>
          </p:cNvSpPr>
          <p:nvPr>
            <p:ph type="ctrTitle" hasCustomPrompt="1"/>
          </p:nvPr>
        </p:nvSpPr>
        <p:spPr>
          <a:xfrm>
            <a:off x="4724400" y="1109663"/>
            <a:ext cx="3886200" cy="1625600"/>
          </a:xfrm>
        </p:spPr>
        <p:txBody>
          <a:bodyPr anchor="b">
            <a:normAutofit/>
          </a:bodyPr>
          <a:lstStyle>
            <a:lvl1pPr algn="ctr">
              <a:defRPr sz="4800">
                <a:solidFill>
                  <a:schemeClr val="bg1"/>
                </a:solidFill>
                <a:latin typeface="Candara" panose="020E0502030303020204" pitchFamily="34" charset="0"/>
              </a:defRPr>
            </a:lvl1pPr>
          </a:lstStyle>
          <a:p>
            <a:r>
              <a:rPr lang="en-US" dirty="0"/>
              <a:t>Click to edit Title</a:t>
            </a:r>
          </a:p>
        </p:txBody>
      </p:sp>
      <p:sp>
        <p:nvSpPr>
          <p:cNvPr id="9" name="Title 1">
            <a:extLst>
              <a:ext uri="{FF2B5EF4-FFF2-40B4-BE49-F238E27FC236}">
                <a16:creationId xmlns:a16="http://schemas.microsoft.com/office/drawing/2014/main" id="{53BE5859-D5F5-4A27-9502-5FCD9F232D13}"/>
              </a:ext>
            </a:extLst>
          </p:cNvPr>
          <p:cNvSpPr txBox="1">
            <a:spLocks/>
          </p:cNvSpPr>
          <p:nvPr userDrawn="1"/>
        </p:nvSpPr>
        <p:spPr>
          <a:xfrm>
            <a:off x="4572000" y="5232400"/>
            <a:ext cx="4343400" cy="16256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4800" kern="1200">
                <a:solidFill>
                  <a:schemeClr val="bg1"/>
                </a:solidFill>
                <a:latin typeface="Candara" panose="020E0502030303020204" pitchFamily="34" charset="0"/>
                <a:ea typeface="+mj-ea"/>
                <a:cs typeface="+mj-cs"/>
              </a:defRPr>
            </a:lvl1pPr>
          </a:lstStyle>
          <a:p>
            <a:r>
              <a:rPr lang="en-US" sz="2400" b="1" dirty="0"/>
              <a:t>Melanie J. Reese, Ph.D. </a:t>
            </a:r>
          </a:p>
          <a:p>
            <a:r>
              <a:rPr lang="en-US" sz="2000" dirty="0"/>
              <a:t>Director of CADRE</a:t>
            </a:r>
          </a:p>
          <a:p>
            <a:endParaRPr lang="en-US" sz="2000" dirty="0"/>
          </a:p>
          <a:p>
            <a:r>
              <a:rPr lang="en-US" sz="2400" b="1" dirty="0"/>
              <a:t>Claudette Rushing, M.Ed., J.D.</a:t>
            </a:r>
          </a:p>
          <a:p>
            <a:r>
              <a:rPr lang="en-US" sz="2000" dirty="0"/>
              <a:t>Education Resolutions, LLC</a:t>
            </a:r>
            <a:r>
              <a:rPr lang="en-US" sz="2400" dirty="0"/>
              <a:t> </a:t>
            </a:r>
          </a:p>
          <a:p>
            <a:endParaRPr lang="en-US" sz="2800" dirty="0"/>
          </a:p>
        </p:txBody>
      </p:sp>
      <p:sp>
        <p:nvSpPr>
          <p:cNvPr id="11" name="TextBox 10">
            <a:extLst>
              <a:ext uri="{FF2B5EF4-FFF2-40B4-BE49-F238E27FC236}">
                <a16:creationId xmlns:a16="http://schemas.microsoft.com/office/drawing/2014/main" id="{E5ADB085-9469-40C9-9EE1-FCAD505C6D34}"/>
              </a:ext>
            </a:extLst>
          </p:cNvPr>
          <p:cNvSpPr txBox="1"/>
          <p:nvPr userDrawn="1"/>
        </p:nvSpPr>
        <p:spPr>
          <a:xfrm>
            <a:off x="515112" y="6255766"/>
            <a:ext cx="1371600" cy="457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5592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80E7E-899D-42CE-8620-DF7251A8BB5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BA1D5B-6B98-41E4-8CD0-696083E2839D}"/>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854F6F8-E5DF-4891-87BF-3C3375164E1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354774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atin typeface="Candara" panose="020E0502030303020204" pitchFamily="34" charset="0"/>
                <a:cs typeface="Arial" panose="020B0604020202020204" pitchFamily="34" charset="0"/>
              </a:defRPr>
            </a:lvl1pPr>
            <a:lvl2pPr marL="914400" indent="-457200">
              <a:buFont typeface="Wingdings" panose="05000000000000000000" pitchFamily="2" charset="2"/>
              <a:buChar char="§"/>
              <a:defRPr>
                <a:latin typeface="Candara" panose="020E0502030303020204" pitchFamily="34" charset="0"/>
                <a:cs typeface="Arial" panose="020B0604020202020204" pitchFamily="34" charset="0"/>
              </a:defRPr>
            </a:lvl2pPr>
            <a:lvl3pPr marL="1143000" indent="-228600">
              <a:buFont typeface="Wingdings" panose="05000000000000000000" pitchFamily="2" charset="2"/>
              <a:buChar char="q"/>
              <a:defRPr>
                <a:latin typeface="Candara" panose="020E0502030303020204" pitchFamily="34" charset="0"/>
                <a:cs typeface="Arial" panose="020B0604020202020204" pitchFamily="34" charset="0"/>
              </a:defRPr>
            </a:lvl3pPr>
            <a:lvl4pPr>
              <a:defRPr>
                <a:latin typeface="Candara" panose="020E0502030303020204" pitchFamily="34" charset="0"/>
                <a:cs typeface="Arial" panose="020B0604020202020204" pitchFamily="34" charset="0"/>
              </a:defRPr>
            </a:lvl4pPr>
            <a:lvl5pPr>
              <a:defRPr>
                <a:latin typeface="Candara" panose="020E0502030303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D566A3-8B31-4F61-9E36-FB94E47AEC0C}"/>
              </a:ext>
            </a:extLst>
          </p:cNvPr>
          <p:cNvSpPr>
            <a:spLocks noGrp="1"/>
          </p:cNvSpPr>
          <p:nvPr>
            <p:ph type="title"/>
          </p:nvPr>
        </p:nvSpPr>
        <p:spPr/>
        <p:txBody>
          <a:bodyPr/>
          <a:lstStyle/>
          <a:p>
            <a:r>
              <a:rPr lang="en-US" dirty="0"/>
              <a:t>Click to edit Master title style</a:t>
            </a:r>
          </a:p>
        </p:txBody>
      </p:sp>
      <p:sp>
        <p:nvSpPr>
          <p:cNvPr id="9" name="Slide Number Placeholder 5">
            <a:extLst>
              <a:ext uri="{FF2B5EF4-FFF2-40B4-BE49-F238E27FC236}">
                <a16:creationId xmlns:a16="http://schemas.microsoft.com/office/drawing/2014/main" id="{09E5628C-544E-498F-B674-B7A3F83E5072}"/>
              </a:ext>
            </a:extLst>
          </p:cNvPr>
          <p:cNvSpPr>
            <a:spLocks noGrp="1"/>
          </p:cNvSpPr>
          <p:nvPr>
            <p:ph type="sldNum" sz="quarter" idx="12"/>
          </p:nvPr>
        </p:nvSpPr>
        <p:spPr>
          <a:xfrm>
            <a:off x="6457950" y="6356350"/>
            <a:ext cx="2057400" cy="365125"/>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967514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lvl1pPr>
              <a:defRPr b="1">
                <a:effectLst>
                  <a:outerShdw blurRad="38100" dist="38100" dir="2700000" algn="tl">
                    <a:srgbClr val="000000">
                      <a:alpha val="43137"/>
                    </a:srgbClr>
                  </a:outerShdw>
                </a:effectLst>
                <a:latin typeface="Candara" panose="020E0502030303020204" pitchFamily="34" charset="0"/>
              </a:defRPr>
            </a:lvl1pPr>
          </a:lstStyle>
          <a:p>
            <a:r>
              <a:rPr lang="en-US" dirty="0"/>
              <a:t>Click to edit Master title style</a:t>
            </a:r>
          </a:p>
        </p:txBody>
      </p:sp>
    </p:spTree>
    <p:extLst>
      <p:ext uri="{BB962C8B-B14F-4D97-AF65-F5344CB8AC3E}">
        <p14:creationId xmlns:p14="http://schemas.microsoft.com/office/powerpoint/2010/main" val="257581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7C3C-972C-4E78-BE66-6EF3220929D0}"/>
              </a:ext>
            </a:extLst>
          </p:cNvPr>
          <p:cNvSpPr>
            <a:spLocks noGrp="1"/>
          </p:cNvSpPr>
          <p:nvPr>
            <p:ph type="title"/>
          </p:nvPr>
        </p:nvSpPr>
        <p:spPr/>
        <p:txBody>
          <a:bodyPr/>
          <a:lstStyle>
            <a:lvl1pPr>
              <a:defRPr>
                <a:latin typeface="Candara" panose="020E05020303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6218FC8-AE96-4BF7-8957-C7C43ED9158A}"/>
              </a:ext>
            </a:extLst>
          </p:cNvPr>
          <p:cNvSpPr>
            <a:spLocks noGrp="1"/>
          </p:cNvSpPr>
          <p:nvPr>
            <p:ph idx="1"/>
          </p:nvPr>
        </p:nvSpPr>
        <p:spPr/>
        <p:txBody>
          <a:bodyPr/>
          <a:lstStyle>
            <a:lvl1pPr marL="0" indent="0">
              <a:buNone/>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6C0FCB3-D5C4-4B4B-99B2-A561ED7C5498}"/>
              </a:ext>
            </a:extLst>
          </p:cNvPr>
          <p:cNvSpPr>
            <a:spLocks noGrp="1"/>
          </p:cNvSpPr>
          <p:nvPr>
            <p:ph type="sldNum" sz="quarter" idx="12"/>
          </p:nvPr>
        </p:nvSpPr>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168404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C90A-3F2C-4645-B93E-404D6C9EC618}"/>
              </a:ext>
            </a:extLst>
          </p:cNvPr>
          <p:cNvSpPr>
            <a:spLocks noGrp="1"/>
          </p:cNvSpPr>
          <p:nvPr>
            <p:ph type="title"/>
          </p:nvPr>
        </p:nvSpPr>
        <p:spPr>
          <a:xfrm>
            <a:off x="623888" y="1709738"/>
            <a:ext cx="7886700" cy="2852737"/>
          </a:xfrm>
        </p:spPr>
        <p:txBody>
          <a:bodyPr anchor="b"/>
          <a:lstStyle>
            <a:lvl1pPr>
              <a:defRPr sz="6000">
                <a:latin typeface="Candara" panose="020E05020303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5AC99A00-34A4-4B4C-90D8-313335AADE3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latin typeface="Candara" panose="020E0502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8F64CCE9-8179-492B-9268-105AD944F11D}"/>
              </a:ext>
            </a:extLst>
          </p:cNvPr>
          <p:cNvSpPr>
            <a:spLocks noGrp="1"/>
          </p:cNvSpPr>
          <p:nvPr>
            <p:ph type="sldNum" sz="quarter" idx="12"/>
          </p:nvPr>
        </p:nvSpPr>
        <p:spPr>
          <a:xfrm>
            <a:off x="6934200" y="6365170"/>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04214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5A2E-9963-4C3A-B95D-C520BDBD5BA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49B000A-66DD-4F73-9CB5-B62515A8A022}"/>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2217A-D50E-4027-818A-4321CF7F331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D52D03A-7B97-4B05-89CF-DF6959BCBF66}"/>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302961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22F-9281-4496-97A7-F6D5CDD5BCC5}"/>
              </a:ext>
            </a:extLst>
          </p:cNvPr>
          <p:cNvSpPr>
            <a:spLocks noGrp="1"/>
          </p:cNvSpPr>
          <p:nvPr>
            <p:ph type="title"/>
          </p:nvPr>
        </p:nvSpPr>
        <p:spPr>
          <a:xfrm>
            <a:off x="630238" y="365125"/>
            <a:ext cx="78867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6C8EC1D-359E-41F9-8B23-EC01A6D06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173F071-9B01-42ED-927E-15218664BD39}"/>
              </a:ext>
            </a:extLst>
          </p:cNvPr>
          <p:cNvSpPr>
            <a:spLocks noGrp="1"/>
          </p:cNvSpPr>
          <p:nvPr>
            <p:ph sz="half" idx="2"/>
          </p:nvPr>
        </p:nvSpPr>
        <p:spPr>
          <a:xfrm>
            <a:off x="630238" y="2505075"/>
            <a:ext cx="386873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67C1FC4-8F62-4B8D-900A-67B9DEF14C4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A81FA6-FFA8-464B-9CAD-C80F2790C6B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536C7E1-444C-40FE-8EEC-5DB59F771CD9}"/>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2011141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EC1B8F-294A-488F-B638-5335081609DD}"/>
              </a:ext>
            </a:extLst>
          </p:cNvPr>
          <p:cNvSpPr>
            <a:spLocks noGrp="1"/>
          </p:cNvSpPr>
          <p:nvPr>
            <p:ph type="sldNum" sz="quarter" idx="12"/>
          </p:nvPr>
        </p:nvSpPr>
        <p:spPr>
          <a:xfrm>
            <a:off x="6934200" y="6400800"/>
            <a:ext cx="2057400" cy="365125"/>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27844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602D-47A0-4FFF-8C19-20C043D6A1A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201114-602F-4853-BDF9-3BE7B80269A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3949A2-C78B-4CD3-A1F6-CE626A46ED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1177745-E152-4C3E-B388-CB4AAEAF2853}"/>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44599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93C0-A27C-40BE-8D91-C2A69DC6DEC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B15A26-AA65-42EB-8C9B-37677B6E814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73E7FF-AED8-4596-85A1-7AEA3103C4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C08A98DE-7460-4C26-84DE-194FE9E6C02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76117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F3B1-4538-4371-9DE6-C2459F212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CD4678-5E3B-4C68-BBB5-3C0D89368D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CB7D898-50AE-414C-9965-8E04EF594F57}"/>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63129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bg1"/>
            </a:gs>
            <a:gs pos="100000">
              <a:schemeClr val="tx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060BC-7486-44B3-AECA-1B4EAAF8958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723207-6DBF-4453-808D-A3C81D97A85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EC478D1-7408-4953-AC5D-20EB60BC6F6D}"/>
              </a:ext>
            </a:extLst>
          </p:cNvPr>
          <p:cNvSpPr>
            <a:spLocks noGrp="1"/>
          </p:cNvSpPr>
          <p:nvPr>
            <p:ph type="sldNum" sz="quarter" idx="4"/>
          </p:nvPr>
        </p:nvSpPr>
        <p:spPr>
          <a:xfrm>
            <a:off x="6934200" y="6365170"/>
            <a:ext cx="2057400" cy="365125"/>
          </a:xfrm>
          <a:prstGeom prst="rect">
            <a:avLst/>
          </a:prstGeom>
        </p:spPr>
        <p:txBody>
          <a:bodyPr vert="horz" lIns="91440" tIns="45720" rIns="91440" bIns="45720" rtlCol="0" anchor="ctr"/>
          <a:lstStyle>
            <a:lvl1pPr algn="r">
              <a:defRPr sz="1200">
                <a:solidFill>
                  <a:schemeClr val="tx1"/>
                </a:solidFill>
              </a:defRPr>
            </a:lvl1pPr>
          </a:lstStyle>
          <a:p>
            <a:fld id="{A297CB40-D9BE-4CE6-A22F-5A7D8FBE1E51}" type="slidenum">
              <a:rPr lang="en-US" smtClean="0"/>
              <a:pPr/>
              <a:t>‹#›</a:t>
            </a:fld>
            <a:endParaRPr lang="en-US" dirty="0"/>
          </a:p>
        </p:txBody>
      </p:sp>
      <p:pic>
        <p:nvPicPr>
          <p:cNvPr id="8" name="Picture 4">
            <a:extLst>
              <a:ext uri="{FF2B5EF4-FFF2-40B4-BE49-F238E27FC236}">
                <a16:creationId xmlns:a16="http://schemas.microsoft.com/office/drawing/2014/main" id="{21D41B55-E513-4CCA-BBBF-FD0B23E36172}"/>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10362" y="6493757"/>
            <a:ext cx="685038" cy="173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526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 id="2147483650"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Candara" panose="020E0502030303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2.ed.gov/fund/data/report/idea/dmsrpts/index.html#partb-dm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2.ed.gov/fund/data/report/idea/dmsrpts/index.html#partc-dm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gi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ecfr.gov/cgi-bin/text-idx?SID=9237f378c4d4e1ec4f7278d3efc460f2&amp;mc=true&amp;node=se34.2.300_1515&amp;rgn=div8" TargetMode="External"/><Relationship Id="rId13" Type="http://schemas.openxmlformats.org/officeDocument/2006/relationships/hyperlink" Target="https://www.ecfr.gov/cgi-bin/text-idx?SID=9237f378c4d4e1ec4f7278d3efc460f2&amp;mc=true&amp;node=se34.2.300_1149&amp;rgn=div8" TargetMode="External"/><Relationship Id="rId3" Type="http://schemas.openxmlformats.org/officeDocument/2006/relationships/hyperlink" Target="https://www.ecfr.gov/cgi-bin/text-idx?SID=eaa7fb6bd912a0e95a538b0db5a047f1&amp;mc=true&amp;node=se34.2.300_1511&amp;rgn=div8" TargetMode="External"/><Relationship Id="rId7" Type="http://schemas.openxmlformats.org/officeDocument/2006/relationships/hyperlink" Target="https://www.ecfr.gov/cgi-bin/text-idx?SID=9237f378c4d4e1ec4f7278d3efc460f2&amp;mc=true&amp;node=se34.2.300_1510&amp;rgn=div8" TargetMode="External"/><Relationship Id="rId12" Type="http://schemas.openxmlformats.org/officeDocument/2006/relationships/hyperlink" Target="https://www.ecfr.gov/cgi-bin/text-idx?SID=eaa7fb6bd912a0e95a538b0db5a047f1&amp;mc=true&amp;node=se34.2.300_1532&amp;rgn=div8" TargetMode="External"/><Relationship Id="rId2" Type="http://schemas.openxmlformats.org/officeDocument/2006/relationships/notesSlide" Target="../notesSlides/notesSlide9.xml"/><Relationship Id="rId16" Type="http://schemas.openxmlformats.org/officeDocument/2006/relationships/hyperlink" Target="https://www.ecfr.gov/cgi-bin/text-idx?SID=289ad0d93926b8b560b9cb265762eb4b&amp;mc=true&amp;node=se34.2.303_1700&amp;rgn=div8" TargetMode="External"/><Relationship Id="rId1" Type="http://schemas.openxmlformats.org/officeDocument/2006/relationships/slideLayout" Target="../slideLayouts/slideLayout2.xml"/><Relationship Id="rId6" Type="http://schemas.openxmlformats.org/officeDocument/2006/relationships/hyperlink" Target="https://sites.ed.gov/idea/files/idea/policy/speced/guid/idea/memosdcltrs/acccombinedosersdisputeresolutionqafinalmemo-7-23-13.pdf" TargetMode="External"/><Relationship Id="rId11" Type="http://schemas.openxmlformats.org/officeDocument/2006/relationships/hyperlink" Target="https://www.ecfr.gov/cgi-bin/retrieveECFR?gp=&amp;SID=7b5816d51031b6457afd799fa775e86f&amp;mc=true&amp;r=SECTION&amp;n=se34.2.303_1437" TargetMode="External"/><Relationship Id="rId5" Type="http://schemas.openxmlformats.org/officeDocument/2006/relationships/hyperlink" Target="https://www.ecfr.gov/cgi-bin/retrieveECFR?gp=&amp;SID=7b5816d51031b6457afd799fa775e86f&amp;mc=true&amp;r=SECTION&amp;n=se34.2.303_1443" TargetMode="External"/><Relationship Id="rId15" Type="http://schemas.openxmlformats.org/officeDocument/2006/relationships/hyperlink" Target="https://www.ecfr.gov/cgi-bin/text-idx?SID=289ad0d93926b8b560b9cb265762eb4b&amp;mc=true&amp;node=se34.2.303_1120&amp;rgn=div8" TargetMode="External"/><Relationship Id="rId10" Type="http://schemas.openxmlformats.org/officeDocument/2006/relationships/hyperlink" Target="https://www.ecfr.gov/cgi-bin/text-idx?SID=9d96271805f235923224c598755f0e54&amp;mc=true&amp;node=se34.2.303_1430&amp;rgn=div8" TargetMode="External"/><Relationship Id="rId4" Type="http://schemas.openxmlformats.org/officeDocument/2006/relationships/hyperlink" Target="https://www.ecfr.gov/current/title-34/subtitle-B/chapter-III/part-303/subpart-E#303.434" TargetMode="External"/><Relationship Id="rId9" Type="http://schemas.openxmlformats.org/officeDocument/2006/relationships/hyperlink" Target="https://www.ecfr.gov/cgi-bin/text-idx?SID=9b52c6546ab40635617fd051e9d7d6d3&amp;mc=true&amp;node=se34.2.300_1532&amp;rgn=div8" TargetMode="External"/><Relationship Id="rId14" Type="http://schemas.openxmlformats.org/officeDocument/2006/relationships/hyperlink" Target="https://www.ecfr.gov/cgi-bin/text-idx?SID=9237f378c4d4e1ec4f7278d3efc460f2&amp;mc=true&amp;node=se34.2.300_1600&amp;rgn=div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498E4-4F15-D156-7DE6-0269457A5F34}"/>
              </a:ext>
            </a:extLst>
          </p:cNvPr>
          <p:cNvSpPr>
            <a:spLocks noGrp="1"/>
          </p:cNvSpPr>
          <p:nvPr>
            <p:ph type="ctrTitle"/>
          </p:nvPr>
        </p:nvSpPr>
        <p:spPr>
          <a:xfrm>
            <a:off x="4589929" y="2616200"/>
            <a:ext cx="4191000" cy="1625600"/>
          </a:xfrm>
        </p:spPr>
        <p:txBody>
          <a:bodyPr>
            <a:normAutofit fontScale="90000"/>
          </a:bodyPr>
          <a:lstStyle/>
          <a:p>
            <a:r>
              <a:rPr lang="en-US" b="1" dirty="0">
                <a:effectLst>
                  <a:outerShdw blurRad="38100" dist="38100" dir="2700000" algn="tl">
                    <a:srgbClr val="000000">
                      <a:alpha val="43137"/>
                    </a:srgbClr>
                  </a:outerShdw>
                </a:effectLst>
              </a:rPr>
              <a:t>The State Needs What?: Due Process Compliance for State Agencies under IDEA</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114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C69275-930F-9048-EA04-2E4672C375EC}"/>
              </a:ext>
            </a:extLst>
          </p:cNvPr>
          <p:cNvSpPr>
            <a:spLocks noGrp="1"/>
          </p:cNvSpPr>
          <p:nvPr>
            <p:ph idx="1"/>
          </p:nvPr>
        </p:nvSpPr>
        <p:spPr>
          <a:xfrm>
            <a:off x="152400" y="2057400"/>
            <a:ext cx="8839200" cy="5791200"/>
          </a:xfrm>
        </p:spPr>
        <p:txBody>
          <a:bodyPr>
            <a:normAutofit/>
          </a:bodyPr>
          <a:lstStyle/>
          <a:p>
            <a:pPr marR="0" lvl="0">
              <a:spcBef>
                <a:spcPts val="1800"/>
              </a:spcBef>
              <a:spcAft>
                <a:spcPts val="0"/>
              </a:spcAft>
            </a:pPr>
            <a:r>
              <a:rPr lang="en-US" dirty="0"/>
              <a:t>Find the reports on the OSEP site:</a:t>
            </a:r>
          </a:p>
          <a:p>
            <a:pPr marL="463550" marR="0" lvl="0" indent="-463550">
              <a:spcBef>
                <a:spcPts val="1800"/>
              </a:spcBef>
              <a:spcAft>
                <a:spcPts val="0"/>
              </a:spcAft>
              <a:buFont typeface="Arial" panose="020B0604020202020204" pitchFamily="34" charset="0"/>
              <a:buChar char="•"/>
            </a:pPr>
            <a:r>
              <a:rPr lang="en-US" dirty="0"/>
              <a:t>Part B Differentiated Monitoring and Support Reports</a:t>
            </a:r>
          </a:p>
          <a:p>
            <a:pPr marR="0" lvl="0" algn="ctr">
              <a:spcBef>
                <a:spcPts val="1800"/>
              </a:spcBef>
              <a:spcAft>
                <a:spcPts val="0"/>
              </a:spcAft>
            </a:pPr>
            <a:r>
              <a:rPr lang="en-US" sz="2000" dirty="0">
                <a:hlinkClick r:id="rId3"/>
              </a:rPr>
              <a:t>https://www2.ed.gov/fund/data/report/idea/dmsrpts/index.html#partb-dms</a:t>
            </a:r>
            <a:endParaRPr lang="en-US" sz="2000" dirty="0"/>
          </a:p>
          <a:p>
            <a:pPr marR="0" lvl="0">
              <a:spcBef>
                <a:spcPts val="1800"/>
              </a:spcBef>
              <a:spcAft>
                <a:spcPts val="0"/>
              </a:spcAft>
            </a:pPr>
            <a:endParaRPr lang="en-US" sz="2000" dirty="0"/>
          </a:p>
          <a:p>
            <a:pPr marR="0" lvl="0">
              <a:spcBef>
                <a:spcPts val="1800"/>
              </a:spcBef>
              <a:spcAft>
                <a:spcPts val="0"/>
              </a:spcAft>
            </a:pPr>
            <a:endParaRPr lang="en-US" sz="2000" dirty="0"/>
          </a:p>
          <a:p>
            <a:pPr marL="457200" indent="-457200">
              <a:spcBef>
                <a:spcPts val="1800"/>
              </a:spcBef>
              <a:buFont typeface="Arial" panose="020B0604020202020204" pitchFamily="34" charset="0"/>
              <a:buChar char="•"/>
            </a:pPr>
            <a:r>
              <a:rPr lang="en-US" dirty="0"/>
              <a:t>Part C Differentiated Monitoring and Support Reports</a:t>
            </a:r>
          </a:p>
          <a:p>
            <a:pPr algn="ctr">
              <a:spcBef>
                <a:spcPts val="1800"/>
              </a:spcBef>
            </a:pPr>
            <a:r>
              <a:rPr lang="en-US" sz="2000" dirty="0">
                <a:hlinkClick r:id="rId4"/>
              </a:rPr>
              <a:t>https://www2.ed.gov/fund/data/report/idea/dmsrpts/index.html#partc-dms</a:t>
            </a:r>
            <a:endParaRPr lang="en-US" sz="2000" dirty="0"/>
          </a:p>
          <a:p>
            <a:pPr>
              <a:spcBef>
                <a:spcPts val="1800"/>
              </a:spcBef>
            </a:pPr>
            <a:endParaRPr lang="en-US" sz="2000" dirty="0"/>
          </a:p>
          <a:p>
            <a:pPr marR="0" lvl="0">
              <a:spcBef>
                <a:spcPts val="1800"/>
              </a:spcBef>
              <a:spcAft>
                <a:spcPts val="0"/>
              </a:spcAft>
            </a:pPr>
            <a:endParaRPr lang="en-US" sz="2000" dirty="0"/>
          </a:p>
          <a:p>
            <a:pPr marR="0" lvl="0">
              <a:spcBef>
                <a:spcPts val="1800"/>
              </a:spcBef>
              <a:spcAft>
                <a:spcPts val="0"/>
              </a:spcAft>
            </a:pPr>
            <a:endParaRPr lang="en-US" sz="2000" dirty="0"/>
          </a:p>
          <a:p>
            <a:pPr marR="0" lvl="0">
              <a:spcBef>
                <a:spcPts val="1800"/>
              </a:spcBef>
              <a:spcAft>
                <a:spcPts val="0"/>
              </a:spcAft>
            </a:pPr>
            <a:endParaRPr lang="en-US" sz="2000" dirty="0"/>
          </a:p>
          <a:p>
            <a:pPr marR="0" lvl="0">
              <a:spcBef>
                <a:spcPts val="1800"/>
              </a:spcBef>
              <a:spcAft>
                <a:spcPts val="0"/>
              </a:spcAft>
            </a:pPr>
            <a:endParaRPr lang="en-US" sz="2000" dirty="0"/>
          </a:p>
          <a:p>
            <a:pPr marL="285750" marR="0" lvl="0" indent="-285750">
              <a:spcBef>
                <a:spcPts val="1800"/>
              </a:spcBef>
              <a:spcAft>
                <a:spcPts val="0"/>
              </a:spcAft>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4CFDAAA9-3F9D-8D5A-392F-7D3CF5965CC2}"/>
              </a:ext>
            </a:extLst>
          </p:cNvPr>
          <p:cNvSpPr>
            <a:spLocks noGrp="1"/>
          </p:cNvSpPr>
          <p:nvPr>
            <p:ph type="title"/>
          </p:nvPr>
        </p:nvSpPr>
        <p:spPr>
          <a:xfrm>
            <a:off x="628650" y="152400"/>
            <a:ext cx="7886700" cy="1325563"/>
          </a:xfrm>
          <a:solidFill>
            <a:schemeClr val="accent1">
              <a:lumMod val="50000"/>
            </a:schemeClr>
          </a:solidFill>
        </p:spPr>
        <p:txBody>
          <a:bodyPr vert="horz" lIns="91440" tIns="45720" rIns="91440" bIns="45720" rtlCol="0" anchor="ctr">
            <a:normAutofit/>
          </a:bodyPr>
          <a:lstStyle/>
          <a:p>
            <a:pPr algn="ctr"/>
            <a:r>
              <a:rPr lang="en-US" b="1" dirty="0">
                <a:solidFill>
                  <a:schemeClr val="bg1">
                    <a:lumMod val="95000"/>
                  </a:schemeClr>
                </a:solidFill>
                <a:effectLst>
                  <a:outerShdw blurRad="38100" dist="38100" dir="2700000" algn="tl">
                    <a:srgbClr val="000000">
                      <a:alpha val="43137"/>
                    </a:srgbClr>
                  </a:outerShdw>
                </a:effectLst>
              </a:rPr>
              <a:t>DMS 2.0 – OSEP Reports </a:t>
            </a:r>
          </a:p>
        </p:txBody>
      </p:sp>
      <p:sp>
        <p:nvSpPr>
          <p:cNvPr id="4" name="Slide Number Placeholder 3">
            <a:extLst>
              <a:ext uri="{FF2B5EF4-FFF2-40B4-BE49-F238E27FC236}">
                <a16:creationId xmlns:a16="http://schemas.microsoft.com/office/drawing/2014/main" id="{4256A685-05D4-9393-7C73-83872AE08684}"/>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10</a:t>
            </a:fld>
            <a:endParaRPr lang="en-US" sz="1200" dirty="0">
              <a:latin typeface="Candara" panose="020E0502030303020204" pitchFamily="34" charset="0"/>
            </a:endParaRPr>
          </a:p>
        </p:txBody>
      </p:sp>
    </p:spTree>
    <p:extLst>
      <p:ext uri="{BB962C8B-B14F-4D97-AF65-F5344CB8AC3E}">
        <p14:creationId xmlns:p14="http://schemas.microsoft.com/office/powerpoint/2010/main" val="51517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on-Compliance - Is it communication failure or people failure? -  Reputation Today">
            <a:extLst>
              <a:ext uri="{FF2B5EF4-FFF2-40B4-BE49-F238E27FC236}">
                <a16:creationId xmlns:a16="http://schemas.microsoft.com/office/drawing/2014/main" id="{77D37502-EE65-BEFF-BBCC-9B3C5B94AE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28" r="9581"/>
          <a:stretch/>
        </p:blipFill>
        <p:spPr bwMode="auto">
          <a:xfrm>
            <a:off x="1828800" y="1676400"/>
            <a:ext cx="5486400" cy="44439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1C9897-A095-88D4-1929-CFFF05475A59}"/>
              </a:ext>
            </a:extLst>
          </p:cNvPr>
          <p:cNvSpPr>
            <a:spLocks noGrp="1"/>
          </p:cNvSpPr>
          <p:nvPr>
            <p:ph type="title"/>
          </p:nvPr>
        </p:nvSpPr>
        <p:spPr>
          <a:xfrm>
            <a:off x="449893" y="228600"/>
            <a:ext cx="8084507" cy="1214662"/>
          </a:xfrm>
          <a:solidFill>
            <a:srgbClr val="002060"/>
          </a:solidFill>
        </p:spPr>
        <p:txBody>
          <a:bodyPr vert="horz" lIns="91440" tIns="45720" rIns="91440" bIns="45720" rtlCol="0" anchor="ctr">
            <a:noAutofit/>
          </a:bodyPr>
          <a:lstStyle/>
          <a:p>
            <a:pPr algn="ctr"/>
            <a:r>
              <a:rPr lang="en-US" sz="3200" b="1" dirty="0">
                <a:solidFill>
                  <a:schemeClr val="bg1"/>
                </a:solidFill>
                <a:effectLst>
                  <a:outerShdw blurRad="38100" dist="38100" dir="2700000" algn="tl">
                    <a:srgbClr val="000000">
                      <a:alpha val="43137"/>
                    </a:srgbClr>
                  </a:outerShdw>
                </a:effectLst>
                <a:cs typeface="Arial" panose="020B0604020202020204" pitchFamily="34" charset="0"/>
              </a:rPr>
              <a:t>Findings of States’ Noncompliance by OSEP Related to Due Process Systems</a:t>
            </a:r>
          </a:p>
        </p:txBody>
      </p:sp>
      <p:sp>
        <p:nvSpPr>
          <p:cNvPr id="3" name="Slide Number Placeholder 3">
            <a:extLst>
              <a:ext uri="{FF2B5EF4-FFF2-40B4-BE49-F238E27FC236}">
                <a16:creationId xmlns:a16="http://schemas.microsoft.com/office/drawing/2014/main" id="{67FD5CAA-DDA3-FF2D-6C04-39A36679ECB7}"/>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11</a:t>
            </a:fld>
            <a:endParaRPr lang="en-US" sz="1200" dirty="0">
              <a:latin typeface="Candara" panose="020E0502030303020204" pitchFamily="34" charset="0"/>
            </a:endParaRPr>
          </a:p>
        </p:txBody>
      </p:sp>
    </p:spTree>
    <p:extLst>
      <p:ext uri="{BB962C8B-B14F-4D97-AF65-F5344CB8AC3E}">
        <p14:creationId xmlns:p14="http://schemas.microsoft.com/office/powerpoint/2010/main" val="216257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Non-Compliance - Is it communication failure or people failure? -  Reputation Today">
            <a:extLst>
              <a:ext uri="{FF2B5EF4-FFF2-40B4-BE49-F238E27FC236}">
                <a16:creationId xmlns:a16="http://schemas.microsoft.com/office/drawing/2014/main" id="{77D37502-EE65-BEFF-BBCC-9B3C5B94AE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28" r="9581"/>
          <a:stretch/>
        </p:blipFill>
        <p:spPr bwMode="auto">
          <a:xfrm>
            <a:off x="5578288" y="2036927"/>
            <a:ext cx="3200400" cy="27841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FA8E3FA-B3BA-578E-0695-63263735D013}"/>
              </a:ext>
            </a:extLst>
          </p:cNvPr>
          <p:cNvSpPr txBox="1"/>
          <p:nvPr/>
        </p:nvSpPr>
        <p:spPr>
          <a:xfrm>
            <a:off x="342899" y="1671862"/>
            <a:ext cx="5406699" cy="4957538"/>
          </a:xfrm>
          <a:prstGeom prst="rect">
            <a:avLst/>
          </a:prstGeom>
        </p:spPr>
        <p:txBody>
          <a:bodyPr vert="horz" lIns="91440" tIns="45720" rIns="91440" bIns="45720" rtlCol="0" anchor="t">
            <a:normAutofit fontScale="92500" lnSpcReduction="10000"/>
          </a:bodyPr>
          <a:lstStyle/>
          <a:p>
            <a:pPr marL="57150">
              <a:lnSpc>
                <a:spcPct val="90000"/>
              </a:lnSpc>
              <a:spcAft>
                <a:spcPts val="600"/>
              </a:spcAft>
            </a:pPr>
            <a:r>
              <a:rPr lang="en-US" sz="2800" dirty="0">
                <a:latin typeface="Candara" panose="020E0502030303020204" pitchFamily="34" charset="0"/>
              </a:rPr>
              <a:t>A State set  aside issues in a State complaint that were also subject to a DPH.</a:t>
            </a:r>
          </a:p>
          <a:p>
            <a:pPr marL="57150">
              <a:lnSpc>
                <a:spcPct val="90000"/>
              </a:lnSpc>
              <a:spcAft>
                <a:spcPts val="600"/>
              </a:spcAft>
            </a:pPr>
            <a:endParaRPr lang="en-US" sz="2800" dirty="0">
              <a:latin typeface="Candara" panose="020E0502030303020204" pitchFamily="34" charset="0"/>
            </a:endParaRPr>
          </a:p>
          <a:p>
            <a:pPr marL="57150">
              <a:lnSpc>
                <a:spcPct val="90000"/>
              </a:lnSpc>
              <a:spcAft>
                <a:spcPts val="600"/>
              </a:spcAft>
            </a:pPr>
            <a:r>
              <a:rPr lang="en-US" sz="2800" dirty="0">
                <a:latin typeface="Candara" panose="020E0502030303020204" pitchFamily="34" charset="0"/>
              </a:rPr>
              <a:t>But the State did not have a mechanism for resolving those issues after a hearing officer dismissed the DP or did not rule on the substance of the complaint.  </a:t>
            </a:r>
          </a:p>
          <a:p>
            <a:pPr marL="57150">
              <a:lnSpc>
                <a:spcPct val="90000"/>
              </a:lnSpc>
              <a:spcAft>
                <a:spcPts val="600"/>
              </a:spcAft>
            </a:pPr>
            <a:endParaRPr lang="en-US" sz="2800" dirty="0">
              <a:latin typeface="Candara" panose="020E0502030303020204" pitchFamily="34" charset="0"/>
            </a:endParaRPr>
          </a:p>
          <a:p>
            <a:pPr marL="57150">
              <a:lnSpc>
                <a:spcPct val="90000"/>
              </a:lnSpc>
              <a:spcAft>
                <a:spcPts val="600"/>
              </a:spcAft>
            </a:pPr>
            <a:r>
              <a:rPr lang="en-US" sz="2800" dirty="0">
                <a:latin typeface="Candara" panose="020E0502030303020204" pitchFamily="34" charset="0"/>
              </a:rPr>
              <a:t>A State relied on parties to notify them that the DPH did not address the issue.</a:t>
            </a:r>
          </a:p>
        </p:txBody>
      </p:sp>
      <p:sp>
        <p:nvSpPr>
          <p:cNvPr id="2" name="Title 1">
            <a:extLst>
              <a:ext uri="{FF2B5EF4-FFF2-40B4-BE49-F238E27FC236}">
                <a16:creationId xmlns:a16="http://schemas.microsoft.com/office/drawing/2014/main" id="{D41C9897-A095-88D4-1929-CFFF05475A59}"/>
              </a:ext>
            </a:extLst>
          </p:cNvPr>
          <p:cNvSpPr>
            <a:spLocks noGrp="1"/>
          </p:cNvSpPr>
          <p:nvPr>
            <p:ph type="title"/>
          </p:nvPr>
        </p:nvSpPr>
        <p:spPr>
          <a:xfrm>
            <a:off x="449893" y="228600"/>
            <a:ext cx="5292399" cy="1214662"/>
          </a:xfrm>
          <a:solidFill>
            <a:srgbClr val="002060"/>
          </a:solidFill>
        </p:spPr>
        <p:txBody>
          <a:bodyPr vert="horz" lIns="91440" tIns="45720" rIns="91440" bIns="45720" rtlCol="0" anchor="ctr">
            <a:noAutofit/>
          </a:bodyPr>
          <a:lstStyle/>
          <a:p>
            <a:pPr algn="ctr"/>
            <a:r>
              <a:rPr lang="en-US" sz="3200" b="1" dirty="0">
                <a:solidFill>
                  <a:schemeClr val="bg1"/>
                </a:solidFill>
                <a:effectLst>
                  <a:outerShdw blurRad="38100" dist="38100" dir="2700000" algn="tl">
                    <a:srgbClr val="000000">
                      <a:alpha val="43137"/>
                    </a:srgbClr>
                  </a:outerShdw>
                </a:effectLst>
                <a:cs typeface="Arial" panose="020B0604020202020204" pitchFamily="34" charset="0"/>
              </a:rPr>
              <a:t>Findings Related to DPH and State Complaints</a:t>
            </a:r>
          </a:p>
        </p:txBody>
      </p:sp>
      <p:sp>
        <p:nvSpPr>
          <p:cNvPr id="3" name="Slide Number Placeholder 3">
            <a:extLst>
              <a:ext uri="{FF2B5EF4-FFF2-40B4-BE49-F238E27FC236}">
                <a16:creationId xmlns:a16="http://schemas.microsoft.com/office/drawing/2014/main" id="{82ACA360-B7D4-3B83-971A-F68682926C2A}"/>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solidFill>
                  <a:schemeClr val="bg1"/>
                </a:solidFill>
                <a:latin typeface="Candara" panose="020E0502030303020204" pitchFamily="34" charset="0"/>
              </a:rPr>
              <a:pPr algn="r"/>
              <a:t>12</a:t>
            </a:fld>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0854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DFD68F-74F5-A931-0D79-61E5E842A7D2}"/>
              </a:ext>
            </a:extLst>
          </p:cNvPr>
          <p:cNvSpPr txBox="1"/>
          <p:nvPr/>
        </p:nvSpPr>
        <p:spPr>
          <a:xfrm>
            <a:off x="533400" y="4191001"/>
            <a:ext cx="8077200" cy="2308324"/>
          </a:xfrm>
          <a:prstGeom prst="rect">
            <a:avLst/>
          </a:prstGeom>
          <a:solidFill>
            <a:srgbClr val="E0E9EE"/>
          </a:solidFill>
        </p:spPr>
        <p:txBody>
          <a:bodyPr wrap="square" rtlCol="0">
            <a:spAutoFit/>
          </a:bodyPr>
          <a:lstStyle/>
          <a:p>
            <a:pPr marL="457200" indent="-457200">
              <a:buFont typeface="Arial" panose="020B0604020202020204" pitchFamily="34" charset="0"/>
              <a:buChar char="•"/>
            </a:pPr>
            <a:r>
              <a:rPr lang="en-US" sz="2400" dirty="0">
                <a:latin typeface="Candara" panose="020E0502030303020204" pitchFamily="34" charset="0"/>
              </a:rPr>
              <a:t>How does your State ensure that issues in a pending State complaint are not also the subject of an open due process complaint?</a:t>
            </a:r>
          </a:p>
          <a:p>
            <a:pPr marL="457200" indent="-457200">
              <a:buFont typeface="Arial" panose="020B0604020202020204" pitchFamily="34" charset="0"/>
              <a:buChar char="•"/>
            </a:pPr>
            <a:r>
              <a:rPr lang="en-US" sz="2400" dirty="0">
                <a:latin typeface="Candara" panose="020E0502030303020204" pitchFamily="34" charset="0"/>
              </a:rPr>
              <a:t>How is the State informed of any issue not part of the due process action in order to resolve it through the State complaint procedures?</a:t>
            </a:r>
            <a:endParaRPr lang="en-US" dirty="0"/>
          </a:p>
        </p:txBody>
      </p:sp>
      <p:sp>
        <p:nvSpPr>
          <p:cNvPr id="3" name="Content Placeholder 2">
            <a:extLst>
              <a:ext uri="{FF2B5EF4-FFF2-40B4-BE49-F238E27FC236}">
                <a16:creationId xmlns:a16="http://schemas.microsoft.com/office/drawing/2014/main" id="{5B865F94-33E7-3A2F-939E-0BBE6A510197}"/>
              </a:ext>
            </a:extLst>
          </p:cNvPr>
          <p:cNvSpPr>
            <a:spLocks noGrp="1"/>
          </p:cNvSpPr>
          <p:nvPr>
            <p:ph idx="1"/>
          </p:nvPr>
        </p:nvSpPr>
        <p:spPr>
          <a:xfrm>
            <a:off x="381000" y="1690689"/>
            <a:ext cx="8382000" cy="2500312"/>
          </a:xfrm>
        </p:spPr>
        <p:txBody>
          <a:bodyPr>
            <a:normAutofit fontScale="92500" lnSpcReduction="20000"/>
          </a:bodyPr>
          <a:lstStyle/>
          <a:p>
            <a:r>
              <a:rPr lang="en-US" dirty="0"/>
              <a:t>If a due process complaint is filed on an issue that is also the subject of a State complaint, the State must set aside any part of the State complaint that is being addressed in the due process hearing until the hearing officer issues a final decision. However, any issue in the State complaint that is not part of the due process action must be resolved using the 60-day time limit and procedures described in §300.152(a) and (b) [34 CFR §300.152(c)(1)]. </a:t>
            </a:r>
          </a:p>
          <a:p>
            <a:pPr marL="457200" indent="-457200">
              <a:buFont typeface="Arial" panose="020B0604020202020204" pitchFamily="34" charset="0"/>
              <a:buChar char="•"/>
            </a:pPr>
            <a:endParaRPr lang="en-US" dirty="0"/>
          </a:p>
          <a:p>
            <a:endParaRPr lang="en-US" dirty="0"/>
          </a:p>
          <a:p>
            <a:endParaRPr lang="en-US" dirty="0"/>
          </a:p>
        </p:txBody>
      </p:sp>
      <p:sp>
        <p:nvSpPr>
          <p:cNvPr id="2" name="Title 1">
            <a:extLst>
              <a:ext uri="{FF2B5EF4-FFF2-40B4-BE49-F238E27FC236}">
                <a16:creationId xmlns:a16="http://schemas.microsoft.com/office/drawing/2014/main" id="{DE4A1AD7-B6CF-3C79-A73E-7610B5496BA8}"/>
              </a:ext>
            </a:extLst>
          </p:cNvPr>
          <p:cNvSpPr>
            <a:spLocks noGrp="1"/>
          </p:cNvSpPr>
          <p:nvPr>
            <p:ph type="title"/>
          </p:nvPr>
        </p:nvSpPr>
        <p:spPr>
          <a:xfrm>
            <a:off x="504825" y="228600"/>
            <a:ext cx="8134350" cy="1325563"/>
          </a:xfrm>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What do the Regulations Say about Dual Filings?</a:t>
            </a:r>
          </a:p>
        </p:txBody>
      </p:sp>
      <p:sp>
        <p:nvSpPr>
          <p:cNvPr id="5" name="Slide Number Placeholder 3">
            <a:extLst>
              <a:ext uri="{FF2B5EF4-FFF2-40B4-BE49-F238E27FC236}">
                <a16:creationId xmlns:a16="http://schemas.microsoft.com/office/drawing/2014/main" id="{81A76255-17DE-44AA-78D0-555BEF12E994}"/>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13</a:t>
            </a:fld>
            <a:endParaRPr lang="en-US" sz="1200" dirty="0">
              <a:latin typeface="Candara" panose="020E0502030303020204" pitchFamily="34" charset="0"/>
            </a:endParaRPr>
          </a:p>
        </p:txBody>
      </p:sp>
    </p:spTree>
    <p:extLst>
      <p:ext uri="{BB962C8B-B14F-4D97-AF65-F5344CB8AC3E}">
        <p14:creationId xmlns:p14="http://schemas.microsoft.com/office/powerpoint/2010/main" val="372320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4" descr="Non-Compliance - Is it communication failure or people failure? -  Reputation Today">
            <a:extLst>
              <a:ext uri="{FF2B5EF4-FFF2-40B4-BE49-F238E27FC236}">
                <a16:creationId xmlns:a16="http://schemas.microsoft.com/office/drawing/2014/main" id="{8A545671-EA94-6209-2298-A384407B42A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28" r="15971"/>
          <a:stretch/>
        </p:blipFill>
        <p:spPr bwMode="auto">
          <a:xfrm>
            <a:off x="5673203" y="2153209"/>
            <a:ext cx="3127897" cy="25515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22437E-0237-F044-E30D-500F227236A2}"/>
              </a:ext>
            </a:extLst>
          </p:cNvPr>
          <p:cNvSpPr txBox="1"/>
          <p:nvPr/>
        </p:nvSpPr>
        <p:spPr>
          <a:xfrm>
            <a:off x="152401" y="1524000"/>
            <a:ext cx="5922208" cy="5632311"/>
          </a:xfrm>
          <a:prstGeom prst="rect">
            <a:avLst/>
          </a:prstGeom>
          <a:noFill/>
        </p:spPr>
        <p:txBody>
          <a:bodyPr wrap="square" rtlCol="0">
            <a:spAutoFit/>
          </a:bodyPr>
          <a:lstStyle/>
          <a:p>
            <a:r>
              <a:rPr lang="en-US" sz="2700" b="0" i="0" u="none" strike="noStrike" baseline="0" dirty="0">
                <a:solidFill>
                  <a:srgbClr val="000000"/>
                </a:solidFill>
              </a:rPr>
              <a:t>Staff informed OSEP that it runs the resolution meeting timeline concurrent or within the 45-day due process timeline, and therefore was not providing for a separate resolution period. </a:t>
            </a:r>
          </a:p>
          <a:p>
            <a:endParaRPr lang="en-US" sz="900" b="0" i="0" u="none" strike="noStrike" baseline="0" dirty="0">
              <a:solidFill>
                <a:srgbClr val="000000"/>
              </a:solidFill>
            </a:endParaRPr>
          </a:p>
          <a:p>
            <a:r>
              <a:rPr lang="en-US" sz="2700" b="0" i="0" u="none" strike="noStrike" baseline="0" dirty="0">
                <a:solidFill>
                  <a:srgbClr val="000000"/>
                </a:solidFill>
              </a:rPr>
              <a:t>As a result, the State had no method in place to determine whether LEAs have met the timeline to convene a resolution meeting as required or to determine the beginning of the due process hearing timelines. </a:t>
            </a:r>
            <a:endParaRPr lang="en-US" sz="2700" dirty="0"/>
          </a:p>
          <a:p>
            <a:endParaRPr lang="en-US" sz="2700" dirty="0"/>
          </a:p>
        </p:txBody>
      </p:sp>
      <p:sp>
        <p:nvSpPr>
          <p:cNvPr id="2" name="Title 1">
            <a:extLst>
              <a:ext uri="{FF2B5EF4-FFF2-40B4-BE49-F238E27FC236}">
                <a16:creationId xmlns:a16="http://schemas.microsoft.com/office/drawing/2014/main" id="{D41C9897-A095-88D4-1929-CFFF05475A59}"/>
              </a:ext>
            </a:extLst>
          </p:cNvPr>
          <p:cNvSpPr>
            <a:spLocks noGrp="1"/>
          </p:cNvSpPr>
          <p:nvPr>
            <p:ph type="title"/>
          </p:nvPr>
        </p:nvSpPr>
        <p:spPr>
          <a:xfrm>
            <a:off x="342901" y="263099"/>
            <a:ext cx="5559098" cy="1260901"/>
          </a:xfrm>
          <a:solidFill>
            <a:srgbClr val="002060"/>
          </a:solidFill>
        </p:spPr>
        <p:txBody>
          <a:bodyPr vert="horz" lIns="91440" tIns="45720" rIns="91440" bIns="45720" rtlCol="0" anchor="ctr">
            <a:noAutofit/>
          </a:bodyPr>
          <a:lstStyle/>
          <a:p>
            <a:pPr algn="ctr"/>
            <a:r>
              <a:rPr lang="en-US" sz="3600" b="1" dirty="0">
                <a:solidFill>
                  <a:schemeClr val="bg1"/>
                </a:solidFill>
                <a:effectLst>
                  <a:outerShdw blurRad="38100" dist="38100" dir="2700000" algn="tl">
                    <a:srgbClr val="000000">
                      <a:alpha val="43137"/>
                    </a:srgbClr>
                  </a:outerShdw>
                </a:effectLst>
                <a:cs typeface="Arial" panose="020B0604020202020204" pitchFamily="34" charset="0"/>
              </a:rPr>
              <a:t>Findings Related to the </a:t>
            </a:r>
            <a:br>
              <a:rPr lang="en-US" sz="3600" b="1" dirty="0">
                <a:solidFill>
                  <a:schemeClr val="bg1"/>
                </a:solidFill>
                <a:effectLst>
                  <a:outerShdw blurRad="38100" dist="38100" dir="2700000" algn="tl">
                    <a:srgbClr val="000000">
                      <a:alpha val="43137"/>
                    </a:srgbClr>
                  </a:outerShdw>
                </a:effectLst>
                <a:cs typeface="Arial" panose="020B0604020202020204" pitchFamily="34" charset="0"/>
              </a:rPr>
            </a:br>
            <a:r>
              <a:rPr lang="en-US" sz="3600" b="1" dirty="0">
                <a:solidFill>
                  <a:schemeClr val="bg1"/>
                </a:solidFill>
                <a:effectLst>
                  <a:outerShdw blurRad="38100" dist="38100" dir="2700000" algn="tl">
                    <a:srgbClr val="000000">
                      <a:alpha val="43137"/>
                    </a:srgbClr>
                  </a:outerShdw>
                </a:effectLst>
                <a:cs typeface="Arial" panose="020B0604020202020204" pitchFamily="34" charset="0"/>
              </a:rPr>
              <a:t>15-day Resolution Meeting</a:t>
            </a:r>
          </a:p>
        </p:txBody>
      </p:sp>
      <p:sp>
        <p:nvSpPr>
          <p:cNvPr id="4" name="Slide Number Placeholder 3">
            <a:extLst>
              <a:ext uri="{FF2B5EF4-FFF2-40B4-BE49-F238E27FC236}">
                <a16:creationId xmlns:a16="http://schemas.microsoft.com/office/drawing/2014/main" id="{3F354C06-3F6C-4DA1-992D-737CB2479FC5}"/>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A297CB40-D9BE-4CE6-A22F-5A7D8FBE1E51}" type="slidenum">
              <a:rPr lang="en-US" sz="1200" smtClean="0">
                <a:solidFill>
                  <a:schemeClr val="bg1"/>
                </a:solidFill>
                <a:latin typeface="Candara" panose="020E0502030303020204" pitchFamily="34" charset="0"/>
              </a:rPr>
              <a:pPr algn="r">
                <a:spcAft>
                  <a:spcPts val="600"/>
                </a:spcAft>
              </a:pPr>
              <a:t>14</a:t>
            </a:fld>
            <a:endParaRPr lang="en-US" sz="1200">
              <a:solidFill>
                <a:schemeClr val="bg1"/>
              </a:solidFill>
              <a:latin typeface="Candara" panose="020E0502030303020204" pitchFamily="34" charset="0"/>
            </a:endParaRPr>
          </a:p>
        </p:txBody>
      </p:sp>
    </p:spTree>
    <p:extLst>
      <p:ext uri="{BB962C8B-B14F-4D97-AF65-F5344CB8AC3E}">
        <p14:creationId xmlns:p14="http://schemas.microsoft.com/office/powerpoint/2010/main" val="6669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DA8695-64CA-B191-833C-6220F1EB12D4}"/>
              </a:ext>
            </a:extLst>
          </p:cNvPr>
          <p:cNvSpPr>
            <a:spLocks noGrp="1"/>
          </p:cNvSpPr>
          <p:nvPr>
            <p:ph idx="1"/>
          </p:nvPr>
        </p:nvSpPr>
        <p:spPr>
          <a:xfrm>
            <a:off x="381000" y="1676400"/>
            <a:ext cx="8382000" cy="4957606"/>
          </a:xfrm>
        </p:spPr>
        <p:txBody>
          <a:bodyPr>
            <a:normAutofit/>
          </a:bodyPr>
          <a:lstStyle/>
          <a:p>
            <a:r>
              <a:rPr lang="en-US" sz="2400" b="0" i="0" u="none" strike="noStrike" baseline="0" dirty="0">
                <a:solidFill>
                  <a:srgbClr val="000000"/>
                </a:solidFill>
              </a:rPr>
              <a:t>Under 34 C.F.R. § 300.510(a), the agency (LEA) must convene a resolution </a:t>
            </a:r>
            <a:r>
              <a:rPr lang="en-US" sz="2400" dirty="0">
                <a:solidFill>
                  <a:srgbClr val="000000"/>
                </a:solidFill>
              </a:rPr>
              <a:t>meeting no later than 15 days of receiving notice of the parent’s due process complaint, and prior to the initiation of a due process hearing under 34 C.F.R. § 300.511. </a:t>
            </a:r>
          </a:p>
          <a:p>
            <a:endParaRPr lang="en-US" sz="2400" dirty="0">
              <a:solidFill>
                <a:srgbClr val="000000"/>
              </a:solidFill>
            </a:endParaRPr>
          </a:p>
        </p:txBody>
      </p:sp>
      <p:sp>
        <p:nvSpPr>
          <p:cNvPr id="5" name="Title 1">
            <a:extLst>
              <a:ext uri="{FF2B5EF4-FFF2-40B4-BE49-F238E27FC236}">
                <a16:creationId xmlns:a16="http://schemas.microsoft.com/office/drawing/2014/main" id="{F4C074BB-241E-F5C4-54E5-BBA55CC32143}"/>
              </a:ext>
            </a:extLst>
          </p:cNvPr>
          <p:cNvSpPr txBox="1">
            <a:spLocks noGrp="1"/>
          </p:cNvSpPr>
          <p:nvPr>
            <p:ph type="title" idx="4294967295"/>
          </p:nvPr>
        </p:nvSpPr>
        <p:spPr>
          <a:xfrm>
            <a:off x="637615" y="149068"/>
            <a:ext cx="8134350" cy="1325563"/>
          </a:xfrm>
          <a:prstGeom prst="rect">
            <a:avLst/>
          </a:prstGeom>
          <a:solidFill>
            <a:srgbClr val="00206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ndara" panose="020E0502030303020204" pitchFamily="34" charset="0"/>
                <a:ea typeface="+mj-ea"/>
                <a:cs typeface="Arial" panose="020B0604020202020204" pitchFamily="34" charset="0"/>
              </a:rPr>
              <a:t>What do the Regulations Say about Resolution Meetings?</a:t>
            </a:r>
          </a:p>
        </p:txBody>
      </p:sp>
      <p:sp>
        <p:nvSpPr>
          <p:cNvPr id="4" name="Slide Number Placeholder 3">
            <a:extLst>
              <a:ext uri="{FF2B5EF4-FFF2-40B4-BE49-F238E27FC236}">
                <a16:creationId xmlns:a16="http://schemas.microsoft.com/office/drawing/2014/main" id="{64E0DA89-58D9-1E0E-D995-E672C2C0B821}"/>
              </a:ext>
            </a:extLst>
          </p:cNvPr>
          <p:cNvSpPr>
            <a:spLocks noGrp="1"/>
          </p:cNvSpPr>
          <p:nvPr>
            <p:ph type="sldNum" sz="quarter" idx="12"/>
          </p:nvPr>
        </p:nvSpPr>
        <p:spPr/>
        <p:txBody>
          <a:bodyPr/>
          <a:lstStyle/>
          <a:p>
            <a:fld id="{A297CB40-D9BE-4CE6-A22F-5A7D8FBE1E51}" type="slidenum">
              <a:rPr lang="en-US" smtClean="0"/>
              <a:pPr/>
              <a:t>15</a:t>
            </a:fld>
            <a:endParaRPr lang="en-US"/>
          </a:p>
        </p:txBody>
      </p:sp>
      <p:sp>
        <p:nvSpPr>
          <p:cNvPr id="6" name="TextBox 5">
            <a:extLst>
              <a:ext uri="{FF2B5EF4-FFF2-40B4-BE49-F238E27FC236}">
                <a16:creationId xmlns:a16="http://schemas.microsoft.com/office/drawing/2014/main" id="{A28B2FB2-9630-5796-0E14-37CB8ACB90A9}"/>
              </a:ext>
            </a:extLst>
          </p:cNvPr>
          <p:cNvSpPr txBox="1"/>
          <p:nvPr/>
        </p:nvSpPr>
        <p:spPr>
          <a:xfrm>
            <a:off x="394855" y="3429000"/>
            <a:ext cx="8077200" cy="3046988"/>
          </a:xfrm>
          <a:prstGeom prst="rect">
            <a:avLst/>
          </a:prstGeom>
          <a:solidFill>
            <a:srgbClr val="E0E9EE"/>
          </a:solidFill>
        </p:spPr>
        <p:txBody>
          <a:bodyPr wrap="square" rtlCol="0">
            <a:spAutoFit/>
          </a:bodyPr>
          <a:lstStyle/>
          <a:p>
            <a:pPr marL="457200" indent="-457200">
              <a:buFont typeface="Arial" panose="020B0604020202020204" pitchFamily="34" charset="0"/>
              <a:buChar char="•"/>
            </a:pPr>
            <a:r>
              <a:rPr lang="en-US" sz="2400" dirty="0">
                <a:latin typeface="Candara" panose="020E0502030303020204" pitchFamily="34" charset="0"/>
              </a:rPr>
              <a:t>In your state, does the local agency report to the hearing officer the status of the resolution meeting? If so, how is that communicated to the state agency?</a:t>
            </a:r>
          </a:p>
          <a:p>
            <a:endParaRPr lang="en-US" sz="2400" dirty="0">
              <a:latin typeface="Candara" panose="020E0502030303020204" pitchFamily="34" charset="0"/>
            </a:endParaRPr>
          </a:p>
          <a:p>
            <a:pPr marL="457200" indent="-457200">
              <a:buFont typeface="Arial" panose="020B0604020202020204" pitchFamily="34" charset="0"/>
              <a:buChar char="•"/>
            </a:pPr>
            <a:r>
              <a:rPr lang="en-US" sz="2400" dirty="0">
                <a:latin typeface="Candara" panose="020E0502030303020204" pitchFamily="34" charset="0"/>
              </a:rPr>
              <a:t>While not addressed in the finding, how are settlement agreements, if reached, communicated to the state agency? Do hearing officers report to the state when a case is dismissed or withdrawn?</a:t>
            </a:r>
            <a:endParaRPr lang="en-US" dirty="0"/>
          </a:p>
        </p:txBody>
      </p:sp>
    </p:spTree>
    <p:extLst>
      <p:ext uri="{BB962C8B-B14F-4D97-AF65-F5344CB8AC3E}">
        <p14:creationId xmlns:p14="http://schemas.microsoft.com/office/powerpoint/2010/main" val="373815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3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3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3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Rectangle 103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 name="Rectangle 103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4" descr="Non-Compliance - Is it communication failure or people failure? -  Reputation Today">
            <a:extLst>
              <a:ext uri="{FF2B5EF4-FFF2-40B4-BE49-F238E27FC236}">
                <a16:creationId xmlns:a16="http://schemas.microsoft.com/office/drawing/2014/main" id="{8A545671-EA94-6209-2298-A384407B42A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28" r="15971"/>
          <a:stretch/>
        </p:blipFill>
        <p:spPr bwMode="auto">
          <a:xfrm>
            <a:off x="5521000" y="2036927"/>
            <a:ext cx="2937200" cy="27841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FA8E3FA-B3BA-578E-0695-63263735D013}"/>
              </a:ext>
            </a:extLst>
          </p:cNvPr>
          <p:cNvSpPr txBox="1"/>
          <p:nvPr/>
        </p:nvSpPr>
        <p:spPr>
          <a:xfrm>
            <a:off x="152400" y="2405894"/>
            <a:ext cx="5368600" cy="3535083"/>
          </a:xfrm>
          <a:prstGeom prst="rect">
            <a:avLst/>
          </a:prstGeom>
        </p:spPr>
        <p:txBody>
          <a:bodyPr vert="horz" lIns="91440" tIns="45720" rIns="91440" bIns="45720" rtlCol="0" anchor="t">
            <a:normAutofit/>
          </a:bodyPr>
          <a:lstStyle/>
          <a:p>
            <a:pPr marL="57150">
              <a:lnSpc>
                <a:spcPct val="90000"/>
              </a:lnSpc>
              <a:spcAft>
                <a:spcPts val="600"/>
              </a:spcAft>
            </a:pPr>
            <a:r>
              <a:rPr lang="en-US" sz="2800" dirty="0">
                <a:latin typeface="Candara" panose="020E0502030303020204" pitchFamily="34" charset="0"/>
              </a:rPr>
              <a:t>A State did not have a mechanism to determine precisely when the 45-day hearing timeline began following a failed mediation.</a:t>
            </a:r>
          </a:p>
          <a:p>
            <a:pPr marL="57150">
              <a:lnSpc>
                <a:spcPct val="90000"/>
              </a:lnSpc>
              <a:spcAft>
                <a:spcPts val="600"/>
              </a:spcAft>
            </a:pPr>
            <a:endParaRPr lang="en-US" sz="2800" dirty="0">
              <a:latin typeface="Candara" panose="020E0502030303020204" pitchFamily="34" charset="0"/>
            </a:endParaRPr>
          </a:p>
        </p:txBody>
      </p:sp>
      <p:sp>
        <p:nvSpPr>
          <p:cNvPr id="2" name="Title 1">
            <a:extLst>
              <a:ext uri="{FF2B5EF4-FFF2-40B4-BE49-F238E27FC236}">
                <a16:creationId xmlns:a16="http://schemas.microsoft.com/office/drawing/2014/main" id="{D41C9897-A095-88D4-1929-CFFF05475A59}"/>
              </a:ext>
            </a:extLst>
          </p:cNvPr>
          <p:cNvSpPr>
            <a:spLocks noGrp="1"/>
          </p:cNvSpPr>
          <p:nvPr>
            <p:ph type="title"/>
          </p:nvPr>
        </p:nvSpPr>
        <p:spPr>
          <a:xfrm>
            <a:off x="696046" y="457609"/>
            <a:ext cx="4311684" cy="1326780"/>
          </a:xfrm>
          <a:solidFill>
            <a:srgbClr val="002060"/>
          </a:solidFill>
        </p:spPr>
        <p:txBody>
          <a:bodyPr vert="horz" lIns="91440" tIns="45720" rIns="91440" bIns="45720" rtlCol="0" anchor="ctr">
            <a:noAutofit/>
          </a:bodyPr>
          <a:lstStyle/>
          <a:p>
            <a:pPr algn="ctr"/>
            <a:r>
              <a:rPr lang="en-US" sz="3600" b="1" dirty="0">
                <a:solidFill>
                  <a:schemeClr val="bg1"/>
                </a:solidFill>
                <a:effectLst>
                  <a:outerShdw blurRad="38100" dist="38100" dir="2700000" algn="tl">
                    <a:srgbClr val="000000">
                      <a:alpha val="43137"/>
                    </a:srgbClr>
                  </a:outerShdw>
                </a:effectLst>
                <a:cs typeface="Arial" panose="020B0604020202020204" pitchFamily="34" charset="0"/>
              </a:rPr>
              <a:t>Findings Related to the 45-day Timeline </a:t>
            </a:r>
          </a:p>
        </p:txBody>
      </p:sp>
      <p:sp>
        <p:nvSpPr>
          <p:cNvPr id="4" name="Slide Number Placeholder 3">
            <a:extLst>
              <a:ext uri="{FF2B5EF4-FFF2-40B4-BE49-F238E27FC236}">
                <a16:creationId xmlns:a16="http://schemas.microsoft.com/office/drawing/2014/main" id="{3F354C06-3F6C-4DA1-992D-737CB2479FC5}"/>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solidFill>
                  <a:schemeClr val="bg1"/>
                </a:solidFill>
                <a:latin typeface="Candara" panose="020E0502030303020204" pitchFamily="34" charset="0"/>
              </a:rPr>
              <a:pPr algn="r"/>
              <a:t>16</a:t>
            </a:fld>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4304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FD470C-C446-483D-1A3F-C8768F83B6E4}"/>
              </a:ext>
            </a:extLst>
          </p:cNvPr>
          <p:cNvSpPr txBox="1"/>
          <p:nvPr/>
        </p:nvSpPr>
        <p:spPr>
          <a:xfrm>
            <a:off x="57150" y="4166802"/>
            <a:ext cx="8991600" cy="2492990"/>
          </a:xfrm>
          <a:prstGeom prst="rect">
            <a:avLst/>
          </a:prstGeom>
          <a:solidFill>
            <a:schemeClr val="tx2">
              <a:lumMod val="20000"/>
              <a:lumOff val="80000"/>
            </a:schemeClr>
          </a:solidFill>
        </p:spPr>
        <p:txBody>
          <a:bodyPr wrap="square" rtlCol="0">
            <a:spAutoFit/>
          </a:bodyPr>
          <a:lstStyle/>
          <a:p>
            <a:r>
              <a:rPr lang="en-US" sz="2000" dirty="0">
                <a:latin typeface="Candara" panose="020E0502030303020204" pitchFamily="34" charset="0"/>
              </a:rPr>
              <a:t>1. How is the State informed of any adjustments to the 30-day resolution period that is communicated to the ALJ/HO?  </a:t>
            </a:r>
          </a:p>
          <a:p>
            <a:endParaRPr lang="en-US" sz="800" dirty="0">
              <a:latin typeface="Candara" panose="020E0502030303020204" pitchFamily="34" charset="0"/>
            </a:endParaRPr>
          </a:p>
          <a:p>
            <a:r>
              <a:rPr lang="en-US" sz="2000" dirty="0">
                <a:latin typeface="Candara" panose="020E0502030303020204" pitchFamily="34" charset="0"/>
              </a:rPr>
              <a:t>2. Would you treat settlement negotiations or settlement conferences the same as mediation? How does your state agency determine mediation is occurring? Is it only state-sponsored mediation that applies to extending the 30 day period?</a:t>
            </a:r>
          </a:p>
          <a:p>
            <a:endParaRPr lang="en-US" sz="800" dirty="0">
              <a:latin typeface="Candara" panose="020E0502030303020204" pitchFamily="34" charset="0"/>
            </a:endParaRPr>
          </a:p>
          <a:p>
            <a:r>
              <a:rPr lang="en-US" sz="2000" dirty="0">
                <a:latin typeface="Candara" panose="020E0502030303020204" pitchFamily="34" charset="0"/>
              </a:rPr>
              <a:t>3. The regs require a </a:t>
            </a:r>
            <a:r>
              <a:rPr lang="en-US" sz="2000" i="1" dirty="0">
                <a:latin typeface="Candara" panose="020E0502030303020204" pitchFamily="34" charset="0"/>
              </a:rPr>
              <a:t>Written Settlement Agreement to be signed by the parent and agency. </a:t>
            </a:r>
            <a:r>
              <a:rPr lang="en-US" sz="2000" dirty="0">
                <a:latin typeface="Candara" panose="020E0502030303020204" pitchFamily="34" charset="0"/>
              </a:rPr>
              <a:t>How does the HO verify this is a legally binding agreement per 300.510?</a:t>
            </a:r>
          </a:p>
        </p:txBody>
      </p:sp>
      <p:sp>
        <p:nvSpPr>
          <p:cNvPr id="3" name="Content Placeholder 2">
            <a:extLst>
              <a:ext uri="{FF2B5EF4-FFF2-40B4-BE49-F238E27FC236}">
                <a16:creationId xmlns:a16="http://schemas.microsoft.com/office/drawing/2014/main" id="{5B865F94-33E7-3A2F-939E-0BBE6A510197}"/>
              </a:ext>
            </a:extLst>
          </p:cNvPr>
          <p:cNvSpPr>
            <a:spLocks noGrp="1"/>
          </p:cNvSpPr>
          <p:nvPr>
            <p:ph idx="1"/>
          </p:nvPr>
        </p:nvSpPr>
        <p:spPr>
          <a:xfrm>
            <a:off x="152400" y="1219200"/>
            <a:ext cx="8991600" cy="3124201"/>
          </a:xfrm>
        </p:spPr>
        <p:txBody>
          <a:bodyPr>
            <a:normAutofit fontScale="85000" lnSpcReduction="20000"/>
          </a:bodyPr>
          <a:lstStyle/>
          <a:p>
            <a:r>
              <a:rPr lang="en-US" sz="2600" dirty="0"/>
              <a:t>The resolution period is 30-days from the receipt of the parent’s due process complaint, but the period may be adjusted if:</a:t>
            </a:r>
          </a:p>
          <a:p>
            <a:pPr marL="457200" indent="-457200">
              <a:buFont typeface="Arial" panose="020B0604020202020204" pitchFamily="34" charset="0"/>
              <a:buChar char="•"/>
            </a:pPr>
            <a:r>
              <a:rPr lang="en-US" sz="2600" dirty="0"/>
              <a:t>Both parties agree in writing to waive the resolution period;</a:t>
            </a:r>
          </a:p>
          <a:p>
            <a:pPr marL="457200" indent="-457200">
              <a:buFont typeface="Arial" panose="020B0604020202020204" pitchFamily="34" charset="0"/>
              <a:buChar char="•"/>
            </a:pPr>
            <a:r>
              <a:rPr lang="en-US" sz="2600" dirty="0"/>
              <a:t>After either mediation or resolution meeting starts, but before the end of the 30-day period, the parties agree in writing that no agreement is possible; or</a:t>
            </a:r>
          </a:p>
          <a:p>
            <a:pPr marL="457200" indent="-457200">
              <a:buFont typeface="Arial" panose="020B0604020202020204" pitchFamily="34" charset="0"/>
              <a:buChar char="•"/>
            </a:pPr>
            <a:r>
              <a:rPr lang="en-US" sz="2600" dirty="0"/>
              <a:t>Both parties agree in writing to continue the mediation at the end of the 30-day resolution period, but later a party withdraws from the mediation process. [34 CFR §300.510(c)(2-3)].</a:t>
            </a:r>
          </a:p>
          <a:p>
            <a:pPr algn="ctr"/>
            <a:r>
              <a:rPr lang="en-US" sz="1900" dirty="0">
                <a:latin typeface="Candara" panose="020E0502030303020204" pitchFamily="34" charset="0"/>
              </a:rPr>
              <a:t>Also See: 34 CFR §§ 300.510(a), 300.510(b), 300.515(a), 303.430  </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DE4A1AD7-B6CF-3C79-A73E-7610B5496BA8}"/>
              </a:ext>
            </a:extLst>
          </p:cNvPr>
          <p:cNvSpPr>
            <a:spLocks noGrp="1"/>
          </p:cNvSpPr>
          <p:nvPr>
            <p:ph type="title"/>
          </p:nvPr>
        </p:nvSpPr>
        <p:spPr>
          <a:xfrm>
            <a:off x="190500" y="152400"/>
            <a:ext cx="8724900" cy="1066800"/>
          </a:xfrm>
          <a:solidFill>
            <a:srgbClr val="002060"/>
          </a:solidFill>
        </p:spPr>
        <p:txBody>
          <a:bodyPr vert="horz" lIns="91440" tIns="45720" rIns="91440" bIns="45720" rtlCol="0" anchor="ctr">
            <a:normAutofit fontScale="90000"/>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What do the Regulations Say about when the 45-day timeline begins?</a:t>
            </a:r>
          </a:p>
        </p:txBody>
      </p:sp>
      <p:sp>
        <p:nvSpPr>
          <p:cNvPr id="5" name="Slide Number Placeholder 3">
            <a:extLst>
              <a:ext uri="{FF2B5EF4-FFF2-40B4-BE49-F238E27FC236}">
                <a16:creationId xmlns:a16="http://schemas.microsoft.com/office/drawing/2014/main" id="{CD11976A-F547-BDD7-534D-2066FED2DA71}"/>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17</a:t>
            </a:fld>
            <a:endParaRPr lang="en-US" sz="1200" dirty="0">
              <a:latin typeface="Candara" panose="020E0502030303020204" pitchFamily="34" charset="0"/>
            </a:endParaRPr>
          </a:p>
        </p:txBody>
      </p:sp>
    </p:spTree>
    <p:extLst>
      <p:ext uri="{BB962C8B-B14F-4D97-AF65-F5344CB8AC3E}">
        <p14:creationId xmlns:p14="http://schemas.microsoft.com/office/powerpoint/2010/main" val="448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1C9897-A095-88D4-1929-CFFF05475A59}"/>
              </a:ext>
            </a:extLst>
          </p:cNvPr>
          <p:cNvSpPr>
            <a:spLocks noGrp="1"/>
          </p:cNvSpPr>
          <p:nvPr>
            <p:ph type="title"/>
          </p:nvPr>
        </p:nvSpPr>
        <p:spPr>
          <a:xfrm>
            <a:off x="762000" y="228600"/>
            <a:ext cx="3992787" cy="945780"/>
          </a:xfrm>
          <a:solidFill>
            <a:srgbClr val="002060"/>
          </a:solidFill>
        </p:spPr>
        <p:txBody>
          <a:bodyPr vert="horz" lIns="91440" tIns="45720" rIns="91440" bIns="45720" rtlCol="0" anchor="ctr">
            <a:noAutofit/>
          </a:bodyPr>
          <a:lstStyle/>
          <a:p>
            <a:pPr algn="ctr"/>
            <a:r>
              <a:rPr lang="en-US" sz="3200" b="1" dirty="0">
                <a:solidFill>
                  <a:schemeClr val="bg1"/>
                </a:solidFill>
                <a:effectLst>
                  <a:outerShdw blurRad="38100" dist="38100" dir="2700000" algn="tl">
                    <a:srgbClr val="000000">
                      <a:alpha val="43137"/>
                    </a:srgbClr>
                  </a:outerShdw>
                </a:effectLst>
                <a:cs typeface="Arial" panose="020B0604020202020204" pitchFamily="34" charset="0"/>
              </a:rPr>
              <a:t>Findings Related to Extensions</a:t>
            </a:r>
          </a:p>
        </p:txBody>
      </p:sp>
      <p:sp>
        <p:nvSpPr>
          <p:cNvPr id="16" name="Rectangle 1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4" descr="Non-Compliance - Is it communication failure or people failure? -  Reputation Today">
            <a:extLst>
              <a:ext uri="{FF2B5EF4-FFF2-40B4-BE49-F238E27FC236}">
                <a16:creationId xmlns:a16="http://schemas.microsoft.com/office/drawing/2014/main" id="{8A545671-EA94-6209-2298-A384407B42A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28" r="16387"/>
          <a:stretch/>
        </p:blipFill>
        <p:spPr bwMode="auto">
          <a:xfrm>
            <a:off x="5609695" y="1981200"/>
            <a:ext cx="2848505" cy="26186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FC9C49-3FBA-0945-C0B9-AF9A3D0C03EA}"/>
              </a:ext>
            </a:extLst>
          </p:cNvPr>
          <p:cNvSpPr txBox="1"/>
          <p:nvPr/>
        </p:nvSpPr>
        <p:spPr>
          <a:xfrm>
            <a:off x="173741" y="1295400"/>
            <a:ext cx="5789178" cy="5924699"/>
          </a:xfrm>
          <a:prstGeom prst="rect">
            <a:avLst/>
          </a:prstGeom>
          <a:noFill/>
        </p:spPr>
        <p:txBody>
          <a:bodyPr wrap="square">
            <a:spAutoFit/>
          </a:bodyPr>
          <a:lstStyle/>
          <a:p>
            <a:r>
              <a:rPr lang="en-US" sz="2800" dirty="0">
                <a:latin typeface="Candara" panose="020E0502030303020204" pitchFamily="34" charset="0"/>
              </a:rPr>
              <a:t>States have been found out of compliance for allowing extensions that:</a:t>
            </a:r>
          </a:p>
          <a:p>
            <a:pPr marL="914400" lvl="1" indent="-457200">
              <a:buFont typeface="Arial" panose="020B0604020202020204" pitchFamily="34" charset="0"/>
              <a:buChar char="•"/>
            </a:pPr>
            <a:r>
              <a:rPr lang="en-US" sz="2800" dirty="0">
                <a:latin typeface="Candara" panose="020E0502030303020204" pitchFamily="34" charset="0"/>
              </a:rPr>
              <a:t>Were for an unspecified period of time (open ended)</a:t>
            </a:r>
          </a:p>
          <a:p>
            <a:pPr marL="914400" lvl="1" indent="-457200">
              <a:buFont typeface="Arial" panose="020B0604020202020204" pitchFamily="34" charset="0"/>
              <a:buChar char="•"/>
            </a:pPr>
            <a:r>
              <a:rPr lang="en-US" sz="2800" dirty="0">
                <a:latin typeface="Candara" panose="020E0502030303020204" pitchFamily="34" charset="0"/>
              </a:rPr>
              <a:t>Made for administrative convenience, not at the request of a party </a:t>
            </a:r>
          </a:p>
          <a:p>
            <a:pPr marL="914400" lvl="1" indent="-457200">
              <a:buFont typeface="Arial" panose="020B0604020202020204" pitchFamily="34" charset="0"/>
              <a:buChar char="•"/>
            </a:pPr>
            <a:r>
              <a:rPr lang="en-US" sz="2800" dirty="0">
                <a:latin typeface="Candara" panose="020E0502030303020204" pitchFamily="34" charset="0"/>
              </a:rPr>
              <a:t>Were not ensured as timely hearing decisions by the state </a:t>
            </a:r>
            <a:r>
              <a:rPr lang="da-DK" dirty="0">
                <a:latin typeface="Candara" panose="020E0502030303020204" pitchFamily="34" charset="0"/>
              </a:rPr>
              <a:t>34 </a:t>
            </a:r>
            <a:r>
              <a:rPr lang="da-DK" sz="1900" dirty="0"/>
              <a:t>C.F.R. § 300.515</a:t>
            </a:r>
            <a:endParaRPr lang="en-US" sz="1900" dirty="0"/>
          </a:p>
          <a:p>
            <a:pPr marL="914400" lvl="1" indent="-457200">
              <a:buFont typeface="Arial" panose="020B0604020202020204" pitchFamily="34" charset="0"/>
              <a:buChar char="•"/>
            </a:pPr>
            <a:r>
              <a:rPr lang="en-US" sz="2800" dirty="0">
                <a:latin typeface="Candara" panose="020E0502030303020204" pitchFamily="34" charset="0"/>
              </a:rPr>
              <a:t>Not tracked by the State</a:t>
            </a:r>
          </a:p>
          <a:p>
            <a:pPr marL="914400" lvl="1" indent="-457200">
              <a:buFont typeface="Arial" panose="020B0604020202020204" pitchFamily="34" charset="0"/>
              <a:buChar char="•"/>
            </a:pPr>
            <a:r>
              <a:rPr lang="en-US" sz="2800" dirty="0">
                <a:latin typeface="Candara" panose="020E0502030303020204" pitchFamily="34" charset="0"/>
              </a:rPr>
              <a:t>Made in Expedited DPH</a:t>
            </a:r>
          </a:p>
          <a:p>
            <a:pPr marL="914400" lvl="1" indent="-457200">
              <a:buFont typeface="Arial" panose="020B0604020202020204" pitchFamily="34" charset="0"/>
              <a:buChar char="•"/>
            </a:pPr>
            <a:endParaRPr lang="en-US" sz="2400" dirty="0">
              <a:latin typeface="Candara" panose="020E0502030303020204" pitchFamily="34" charset="0"/>
            </a:endParaRPr>
          </a:p>
        </p:txBody>
      </p:sp>
      <p:sp>
        <p:nvSpPr>
          <p:cNvPr id="4" name="Slide Number Placeholder 3">
            <a:extLst>
              <a:ext uri="{FF2B5EF4-FFF2-40B4-BE49-F238E27FC236}">
                <a16:creationId xmlns:a16="http://schemas.microsoft.com/office/drawing/2014/main" id="{B8630059-1381-C1CC-187A-5F647A2027FE}"/>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solidFill>
                  <a:schemeClr val="bg1"/>
                </a:solidFill>
                <a:latin typeface="Candara" panose="020E0502030303020204" pitchFamily="34" charset="0"/>
              </a:rPr>
              <a:pPr algn="r"/>
              <a:t>18</a:t>
            </a:fld>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7647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E806F6-91EA-EFD1-6ADB-162CE2EFA94B}"/>
              </a:ext>
            </a:extLst>
          </p:cNvPr>
          <p:cNvSpPr txBox="1"/>
          <p:nvPr/>
        </p:nvSpPr>
        <p:spPr>
          <a:xfrm>
            <a:off x="224483" y="4477527"/>
            <a:ext cx="8728658" cy="2246769"/>
          </a:xfrm>
          <a:prstGeom prst="rect">
            <a:avLst/>
          </a:prstGeom>
          <a:solidFill>
            <a:schemeClr val="tx2">
              <a:lumMod val="20000"/>
              <a:lumOff val="80000"/>
            </a:schemeClr>
          </a:solidFill>
        </p:spPr>
        <p:txBody>
          <a:bodyPr wrap="square" rtlCol="0">
            <a:spAutoFit/>
          </a:bodyPr>
          <a:lstStyle/>
          <a:p>
            <a:pPr lvl="0"/>
            <a:r>
              <a:rPr lang="en-US" sz="2000" b="1" dirty="0">
                <a:latin typeface="Candara" panose="020E0502030303020204" pitchFamily="34" charset="0"/>
              </a:rPr>
              <a:t>Questions OSEP may ask your State</a:t>
            </a:r>
          </a:p>
          <a:p>
            <a:pPr marL="171450" lvl="0" indent="-171450">
              <a:buFont typeface="Arial" panose="020B0604020202020204" pitchFamily="34" charset="0"/>
              <a:buChar char="•"/>
            </a:pPr>
            <a:r>
              <a:rPr lang="en-US" sz="2000" dirty="0">
                <a:latin typeface="Candara" panose="020E0502030303020204" pitchFamily="34" charset="0"/>
              </a:rPr>
              <a:t>What are the circumstances that would warrant an extension?</a:t>
            </a:r>
          </a:p>
          <a:p>
            <a:pPr marL="171450" lvl="0" indent="-171450">
              <a:buFont typeface="Arial" panose="020B0604020202020204" pitchFamily="34" charset="0"/>
              <a:buChar char="•"/>
            </a:pPr>
            <a:r>
              <a:rPr lang="en-US" sz="2000" dirty="0">
                <a:latin typeface="Candara" panose="020E0502030303020204" pitchFamily="34" charset="0"/>
              </a:rPr>
              <a:t>How does the State ensure that the extension is for a specific period of time?</a:t>
            </a:r>
          </a:p>
          <a:p>
            <a:pPr marL="171450" lvl="0" indent="-171450">
              <a:buFont typeface="Arial" panose="020B0604020202020204" pitchFamily="34" charset="0"/>
              <a:buChar char="•"/>
            </a:pPr>
            <a:r>
              <a:rPr lang="en-US" sz="2000" dirty="0">
                <a:latin typeface="Candara" panose="020E0502030303020204" pitchFamily="34" charset="0"/>
              </a:rPr>
              <a:t>Does the State have any additional limitations or criteria for extensions?</a:t>
            </a:r>
          </a:p>
          <a:p>
            <a:pPr marL="171450" lvl="0" indent="-171450">
              <a:buFont typeface="Arial" panose="020B0604020202020204" pitchFamily="34" charset="0"/>
              <a:buChar char="•"/>
            </a:pPr>
            <a:r>
              <a:rPr lang="en-US" sz="2000" dirty="0">
                <a:latin typeface="Candara" panose="020E0502030303020204" pitchFamily="34" charset="0"/>
              </a:rPr>
              <a:t>How is the length of the extension recorded? Tracked?</a:t>
            </a:r>
          </a:p>
          <a:p>
            <a:pPr marL="171450" lvl="0" indent="-171450">
              <a:buFont typeface="Arial" panose="020B0604020202020204" pitchFamily="34" charset="0"/>
              <a:buChar char="•"/>
            </a:pPr>
            <a:r>
              <a:rPr lang="en-US" sz="2000" dirty="0">
                <a:latin typeface="Candara" panose="020E0502030303020204" pitchFamily="34" charset="0"/>
              </a:rPr>
              <a:t>If the State finds that a hearing officer is inappropriately extending timelines, or issuing too many extensions, what action is taken?</a:t>
            </a:r>
          </a:p>
        </p:txBody>
      </p:sp>
      <p:sp>
        <p:nvSpPr>
          <p:cNvPr id="3" name="Content Placeholder 2">
            <a:extLst>
              <a:ext uri="{FF2B5EF4-FFF2-40B4-BE49-F238E27FC236}">
                <a16:creationId xmlns:a16="http://schemas.microsoft.com/office/drawing/2014/main" id="{675871E4-29BD-4AF5-A0E0-AAF00169A5F7}"/>
              </a:ext>
            </a:extLst>
          </p:cNvPr>
          <p:cNvSpPr>
            <a:spLocks noGrp="1"/>
          </p:cNvSpPr>
          <p:nvPr>
            <p:ph idx="1"/>
          </p:nvPr>
        </p:nvSpPr>
        <p:spPr>
          <a:xfrm>
            <a:off x="224483" y="1257088"/>
            <a:ext cx="8695033" cy="3086312"/>
          </a:xfrm>
        </p:spPr>
        <p:txBody>
          <a:bodyPr>
            <a:normAutofit/>
          </a:bodyPr>
          <a:lstStyle/>
          <a:p>
            <a:pPr algn="l"/>
            <a:r>
              <a:rPr lang="en-US" sz="2400" dirty="0">
                <a:solidFill>
                  <a:srgbClr val="333333"/>
                </a:solidFill>
                <a:latin typeface="Open Sans"/>
              </a:rPr>
              <a:t>The State must ensure that not later that 45-days after expiration of the 30-day resolution period (or adjusted time period) – (FOR PART B only)</a:t>
            </a:r>
            <a:endParaRPr lang="en-US" sz="2400" i="0" dirty="0">
              <a:solidFill>
                <a:srgbClr val="333333"/>
              </a:solidFill>
              <a:effectLst/>
              <a:latin typeface="Open Sans"/>
            </a:endParaRPr>
          </a:p>
          <a:p>
            <a:pPr marL="914400" indent="-457200" algn="l">
              <a:buFont typeface="Arial" panose="020B0604020202020204" pitchFamily="34" charset="0"/>
              <a:buChar char="•"/>
            </a:pPr>
            <a:r>
              <a:rPr lang="en-US" sz="2400" i="0" dirty="0">
                <a:solidFill>
                  <a:srgbClr val="333333"/>
                </a:solidFill>
                <a:effectLst/>
                <a:latin typeface="Open Sans"/>
              </a:rPr>
              <a:t>A final decision is reached in the hearing; and</a:t>
            </a:r>
          </a:p>
          <a:p>
            <a:pPr marL="914400" indent="-457200" algn="l">
              <a:buFont typeface="Arial" panose="020B0604020202020204" pitchFamily="34" charset="0"/>
              <a:buChar char="•"/>
            </a:pPr>
            <a:r>
              <a:rPr lang="en-US" sz="2400" i="0" dirty="0">
                <a:solidFill>
                  <a:srgbClr val="333333"/>
                </a:solidFill>
                <a:effectLst/>
                <a:latin typeface="Open Sans"/>
              </a:rPr>
              <a:t>A copy of the decision is mailed to each of the parties.</a:t>
            </a:r>
          </a:p>
          <a:p>
            <a:pPr algn="l"/>
            <a:r>
              <a:rPr lang="en-US" sz="2400" i="0" dirty="0">
                <a:solidFill>
                  <a:srgbClr val="333333"/>
                </a:solidFill>
                <a:effectLst/>
                <a:latin typeface="Open Sans"/>
              </a:rPr>
              <a:t>A hearing officer may grant specific extensions of time beyond the periods at the request of either party. </a:t>
            </a:r>
            <a:r>
              <a:rPr lang="en-US" sz="1700" dirty="0">
                <a:latin typeface="Candara" panose="020E0502030303020204" pitchFamily="34" charset="0"/>
              </a:rPr>
              <a:t>See: 34 CFR §§ 300.515, 300.516, 300.532, 303.447 </a:t>
            </a:r>
          </a:p>
          <a:p>
            <a:pPr marL="0" indent="0" algn="ctr">
              <a:lnSpc>
                <a:spcPct val="100000"/>
              </a:lnSpc>
              <a:spcBef>
                <a:spcPts val="0"/>
              </a:spcBef>
              <a:buNone/>
            </a:pPr>
            <a:endParaRPr lang="en-US" sz="2600" b="1" i="1" dirty="0"/>
          </a:p>
        </p:txBody>
      </p:sp>
      <p:sp>
        <p:nvSpPr>
          <p:cNvPr id="2" name="Title 1">
            <a:extLst>
              <a:ext uri="{FF2B5EF4-FFF2-40B4-BE49-F238E27FC236}">
                <a16:creationId xmlns:a16="http://schemas.microsoft.com/office/drawing/2014/main" id="{52B3F5AE-495F-4BBA-923D-B68584028E7C}"/>
              </a:ext>
            </a:extLst>
          </p:cNvPr>
          <p:cNvSpPr>
            <a:spLocks noGrp="1"/>
          </p:cNvSpPr>
          <p:nvPr>
            <p:ph type="title"/>
          </p:nvPr>
        </p:nvSpPr>
        <p:spPr>
          <a:xfrm>
            <a:off x="271907" y="127705"/>
            <a:ext cx="8252408" cy="1066800"/>
          </a:xfrm>
          <a:solidFill>
            <a:srgbClr val="002060"/>
          </a:solidFill>
        </p:spPr>
        <p:txBody>
          <a:bodyPr vert="horz" lIns="91440" tIns="45720" rIns="91440" bIns="45720" rtlCol="0" anchor="ctr">
            <a:normAutofit fontScale="90000"/>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What’s your State’s Process for Monitoring Extensions?</a:t>
            </a:r>
          </a:p>
        </p:txBody>
      </p:sp>
      <p:sp>
        <p:nvSpPr>
          <p:cNvPr id="5" name="Slide Number Placeholder 3">
            <a:extLst>
              <a:ext uri="{FF2B5EF4-FFF2-40B4-BE49-F238E27FC236}">
                <a16:creationId xmlns:a16="http://schemas.microsoft.com/office/drawing/2014/main" id="{80616225-82B5-A4C5-1477-007E3601ACA8}"/>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19</a:t>
            </a:fld>
            <a:endParaRPr lang="en-US" sz="1200" dirty="0">
              <a:latin typeface="Candara" panose="020E0502030303020204" pitchFamily="34" charset="0"/>
            </a:endParaRPr>
          </a:p>
        </p:txBody>
      </p:sp>
    </p:spTree>
    <p:extLst>
      <p:ext uri="{BB962C8B-B14F-4D97-AF65-F5344CB8AC3E}">
        <p14:creationId xmlns:p14="http://schemas.microsoft.com/office/powerpoint/2010/main" val="37951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F3F24A2-4AEB-7EF9-E48B-98BDB644C183}"/>
              </a:ext>
            </a:extLst>
          </p:cNvPr>
          <p:cNvSpPr>
            <a:spLocks noGrp="1"/>
          </p:cNvSpPr>
          <p:nvPr>
            <p:ph sz="half" idx="2"/>
          </p:nvPr>
        </p:nvSpPr>
        <p:spPr>
          <a:xfrm>
            <a:off x="2021539" y="4146947"/>
            <a:ext cx="6934199" cy="2491977"/>
          </a:xfrm>
          <a:solidFill>
            <a:schemeClr val="accent1">
              <a:lumMod val="20000"/>
              <a:lumOff val="80000"/>
            </a:schemeClr>
          </a:solidFill>
        </p:spPr>
        <p:txBody>
          <a:bodyPr>
            <a:normAutofit/>
          </a:bodyPr>
          <a:lstStyle/>
          <a:p>
            <a:pPr marL="231775" indent="-231775">
              <a:buFont typeface="Arial" panose="020B0604020202020204" pitchFamily="34" charset="0"/>
              <a:buChar char="•"/>
            </a:pPr>
            <a:r>
              <a:rPr lang="en-US" sz="2200" dirty="0"/>
              <a:t>CADRE - National Center for Dispute Resolution - Director, 2017 to present</a:t>
            </a:r>
          </a:p>
          <a:p>
            <a:pPr marL="231775" indent="-231775">
              <a:buFont typeface="Arial" panose="020B0604020202020204" pitchFamily="34" charset="0"/>
              <a:buChar char="•"/>
            </a:pPr>
            <a:r>
              <a:rPr lang="en-US" sz="2200" dirty="0"/>
              <a:t>Idaho Dept. of Education, DR Coordinator, 2010-17</a:t>
            </a:r>
          </a:p>
          <a:p>
            <a:pPr marL="231775" indent="-231775">
              <a:buFont typeface="Arial" panose="020B0604020202020204" pitchFamily="34" charset="0"/>
              <a:buChar char="•"/>
            </a:pPr>
            <a:r>
              <a:rPr lang="en-US" sz="2200" dirty="0"/>
              <a:t>College of Western Idaho, Ombuds, 2009-2010</a:t>
            </a:r>
          </a:p>
          <a:p>
            <a:pPr marL="231775" indent="-231775">
              <a:buFont typeface="Arial" panose="020B0604020202020204" pitchFamily="34" charset="0"/>
              <a:buChar char="•"/>
            </a:pPr>
            <a:r>
              <a:rPr lang="en-US" sz="2200" dirty="0"/>
              <a:t>Boise State University, </a:t>
            </a:r>
            <a:r>
              <a:rPr lang="en-US" sz="2200" i="1" dirty="0"/>
              <a:t>Professor Emerita, </a:t>
            </a:r>
            <a:r>
              <a:rPr lang="en-US" sz="2200" dirty="0"/>
              <a:t>1992-2009 </a:t>
            </a:r>
          </a:p>
          <a:p>
            <a:pPr marL="231775" indent="-231775">
              <a:buFont typeface="Arial" panose="020B0604020202020204" pitchFamily="34" charset="0"/>
              <a:buChar char="•"/>
            </a:pPr>
            <a:r>
              <a:rPr lang="en-US" sz="2200" dirty="0"/>
              <a:t>Mediator and mediator trainer, 1986 to present</a:t>
            </a:r>
          </a:p>
          <a:p>
            <a:endParaRPr lang="en-US" sz="2200" dirty="0"/>
          </a:p>
        </p:txBody>
      </p:sp>
      <p:sp>
        <p:nvSpPr>
          <p:cNvPr id="3" name="Text Placeholder 2">
            <a:extLst>
              <a:ext uri="{FF2B5EF4-FFF2-40B4-BE49-F238E27FC236}">
                <a16:creationId xmlns:a16="http://schemas.microsoft.com/office/drawing/2014/main" id="{4D0CD416-3EE6-A7D3-DE2B-CCFA1285119E}"/>
              </a:ext>
            </a:extLst>
          </p:cNvPr>
          <p:cNvSpPr>
            <a:spLocks noGrp="1"/>
          </p:cNvSpPr>
          <p:nvPr>
            <p:ph type="body" idx="1"/>
          </p:nvPr>
        </p:nvSpPr>
        <p:spPr>
          <a:xfrm>
            <a:off x="-119020" y="4784822"/>
            <a:ext cx="2403475" cy="823912"/>
          </a:xfrm>
        </p:spPr>
        <p:txBody>
          <a:bodyPr>
            <a:normAutofit/>
          </a:bodyPr>
          <a:lstStyle/>
          <a:p>
            <a:pPr algn="ctr"/>
            <a:r>
              <a:rPr lang="en-US" sz="3600" dirty="0"/>
              <a:t>Melanie</a:t>
            </a:r>
          </a:p>
        </p:txBody>
      </p:sp>
      <p:sp>
        <p:nvSpPr>
          <p:cNvPr id="7" name="Content Placeholder 3">
            <a:extLst>
              <a:ext uri="{FF2B5EF4-FFF2-40B4-BE49-F238E27FC236}">
                <a16:creationId xmlns:a16="http://schemas.microsoft.com/office/drawing/2014/main" id="{3AF13ADC-BA9A-3926-01BA-0613DFF06E66}"/>
              </a:ext>
            </a:extLst>
          </p:cNvPr>
          <p:cNvSpPr txBox="1">
            <a:spLocks/>
          </p:cNvSpPr>
          <p:nvPr/>
        </p:nvSpPr>
        <p:spPr>
          <a:xfrm>
            <a:off x="2021539" y="1145978"/>
            <a:ext cx="6934200" cy="2870596"/>
          </a:xfrm>
          <a:prstGeom prst="rect">
            <a:avLst/>
          </a:prstGeom>
          <a:solidFill>
            <a:schemeClr val="accent6">
              <a:lumMod val="40000"/>
              <a:lumOff val="6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buFont typeface="Arial" panose="020B0604020202020204" pitchFamily="34" charset="0"/>
              <a:buChar char="•"/>
            </a:pPr>
            <a:r>
              <a:rPr lang="en-US" sz="2200" dirty="0"/>
              <a:t>Education Resolutions LLC, 2019-Present</a:t>
            </a:r>
          </a:p>
          <a:p>
            <a:pPr marL="231775" indent="-231775">
              <a:buFont typeface="Arial" panose="020B0604020202020204" pitchFamily="34" charset="0"/>
              <a:buChar char="•"/>
            </a:pPr>
            <a:r>
              <a:rPr lang="en-US" sz="2200" dirty="0"/>
              <a:t>U.S. Department of  Interior, Office of the Solicitor 2021-2023</a:t>
            </a:r>
          </a:p>
          <a:p>
            <a:pPr marL="231775" indent="-231775">
              <a:buFont typeface="Arial" panose="020B0604020202020204" pitchFamily="34" charset="0"/>
              <a:buChar char="•"/>
            </a:pPr>
            <a:r>
              <a:rPr lang="en-US" sz="2200" dirty="0"/>
              <a:t>Vermont Agency of Education, IDEA HO, 2019-Present</a:t>
            </a:r>
          </a:p>
          <a:p>
            <a:pPr marL="231775" indent="-231775">
              <a:buFont typeface="Arial" panose="020B0604020202020204" pitchFamily="34" charset="0"/>
              <a:buChar char="•"/>
            </a:pPr>
            <a:r>
              <a:rPr lang="en-US" sz="2200" dirty="0"/>
              <a:t>U.S. Department of Education, OCR Attorney, 2015-2021</a:t>
            </a:r>
          </a:p>
          <a:p>
            <a:pPr marL="231775" indent="-231775">
              <a:buFont typeface="Arial" panose="020B0604020202020204" pitchFamily="34" charset="0"/>
              <a:buChar char="•"/>
            </a:pPr>
            <a:r>
              <a:rPr lang="en-US" sz="2200" dirty="0"/>
              <a:t>Oregon Dept. of Education, DR Coordinator, 2011--2015</a:t>
            </a:r>
          </a:p>
          <a:p>
            <a:pPr marL="231775" indent="-231775">
              <a:buFont typeface="Arial" panose="020B0604020202020204" pitchFamily="34" charset="0"/>
              <a:buChar char="•"/>
            </a:pPr>
            <a:r>
              <a:rPr lang="en-US" sz="2200" dirty="0"/>
              <a:t>General and Special Education Teacher, 2002-2010</a:t>
            </a:r>
          </a:p>
          <a:p>
            <a:pPr marL="231775" indent="-231775">
              <a:buFont typeface="Arial" panose="020B0604020202020204" pitchFamily="34" charset="0"/>
              <a:buChar char="•"/>
            </a:pPr>
            <a:endParaRPr lang="en-US" sz="2200" dirty="0"/>
          </a:p>
          <a:p>
            <a:r>
              <a:rPr lang="en-US" sz="2400" dirty="0"/>
              <a:t>  </a:t>
            </a:r>
          </a:p>
          <a:p>
            <a:endParaRPr lang="en-US" sz="2400" dirty="0"/>
          </a:p>
        </p:txBody>
      </p:sp>
      <p:sp>
        <p:nvSpPr>
          <p:cNvPr id="5" name="Text Placeholder 4">
            <a:extLst>
              <a:ext uri="{FF2B5EF4-FFF2-40B4-BE49-F238E27FC236}">
                <a16:creationId xmlns:a16="http://schemas.microsoft.com/office/drawing/2014/main" id="{3EAE4E0E-F88C-BA59-D590-FA715804005B}"/>
              </a:ext>
            </a:extLst>
          </p:cNvPr>
          <p:cNvSpPr>
            <a:spLocks noGrp="1"/>
          </p:cNvSpPr>
          <p:nvPr>
            <p:ph type="body" sz="quarter" idx="3"/>
          </p:nvPr>
        </p:nvSpPr>
        <p:spPr>
          <a:xfrm>
            <a:off x="-203157" y="1908006"/>
            <a:ext cx="2571750" cy="823912"/>
          </a:xfrm>
        </p:spPr>
        <p:txBody>
          <a:bodyPr>
            <a:normAutofit/>
          </a:bodyPr>
          <a:lstStyle/>
          <a:p>
            <a:pPr algn="ctr"/>
            <a:r>
              <a:rPr lang="en-US" sz="3600" dirty="0"/>
              <a:t>Claudette</a:t>
            </a:r>
          </a:p>
        </p:txBody>
      </p:sp>
      <p:sp>
        <p:nvSpPr>
          <p:cNvPr id="2" name="Title 1">
            <a:extLst>
              <a:ext uri="{FF2B5EF4-FFF2-40B4-BE49-F238E27FC236}">
                <a16:creationId xmlns:a16="http://schemas.microsoft.com/office/drawing/2014/main" id="{EDF66AF3-C1D2-C0A5-44C2-2506FB3D8AAD}"/>
              </a:ext>
            </a:extLst>
          </p:cNvPr>
          <p:cNvSpPr>
            <a:spLocks noGrp="1"/>
          </p:cNvSpPr>
          <p:nvPr>
            <p:ph type="title"/>
          </p:nvPr>
        </p:nvSpPr>
        <p:spPr>
          <a:xfrm>
            <a:off x="152401" y="219076"/>
            <a:ext cx="8803338" cy="796529"/>
          </a:xfrm>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Welcome and About Us</a:t>
            </a:r>
          </a:p>
        </p:txBody>
      </p:sp>
      <p:sp>
        <p:nvSpPr>
          <p:cNvPr id="9" name="Slide Number Placeholder 3">
            <a:extLst>
              <a:ext uri="{FF2B5EF4-FFF2-40B4-BE49-F238E27FC236}">
                <a16:creationId xmlns:a16="http://schemas.microsoft.com/office/drawing/2014/main" id="{BA0E699F-0447-CF98-62F0-730F72D97FB1}"/>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2</a:t>
            </a:fld>
            <a:endParaRPr lang="en-US" sz="1200" dirty="0">
              <a:latin typeface="Candara" panose="020E0502030303020204" pitchFamily="34" charset="0"/>
            </a:endParaRPr>
          </a:p>
        </p:txBody>
      </p:sp>
    </p:spTree>
    <p:extLst>
      <p:ext uri="{BB962C8B-B14F-4D97-AF65-F5344CB8AC3E}">
        <p14:creationId xmlns:p14="http://schemas.microsoft.com/office/powerpoint/2010/main" val="152729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4" descr="Non-Compliance - Is it communication failure or people failure? -  Reputation Today">
            <a:extLst>
              <a:ext uri="{FF2B5EF4-FFF2-40B4-BE49-F238E27FC236}">
                <a16:creationId xmlns:a16="http://schemas.microsoft.com/office/drawing/2014/main" id="{8A545671-EA94-6209-2298-A384407B42A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28" r="16387"/>
          <a:stretch/>
        </p:blipFill>
        <p:spPr bwMode="auto">
          <a:xfrm>
            <a:off x="5306975" y="2161680"/>
            <a:ext cx="3127897" cy="256653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0BF005B-23C7-B63B-F101-CB1E4B3511FC}"/>
              </a:ext>
            </a:extLst>
          </p:cNvPr>
          <p:cNvSpPr txBox="1"/>
          <p:nvPr/>
        </p:nvSpPr>
        <p:spPr>
          <a:xfrm>
            <a:off x="-282525" y="1377105"/>
            <a:ext cx="6233550" cy="5262979"/>
          </a:xfrm>
          <a:prstGeom prst="rect">
            <a:avLst/>
          </a:prstGeom>
          <a:noFill/>
        </p:spPr>
        <p:txBody>
          <a:bodyPr wrap="square">
            <a:spAutoFit/>
          </a:bodyPr>
          <a:lstStyle/>
          <a:p>
            <a:pPr marL="515938" indent="-279400">
              <a:buFont typeface="Arial" panose="020B0604020202020204" pitchFamily="34" charset="0"/>
              <a:buChar char="•"/>
            </a:pPr>
            <a:r>
              <a:rPr lang="en-US" sz="2400" b="0" i="0" u="none" strike="noStrike" baseline="0" dirty="0">
                <a:solidFill>
                  <a:srgbClr val="000000"/>
                </a:solidFill>
              </a:rPr>
              <a:t>Staff reported they did not have a formal mechanism in place to ensure that hearing decisions are implemented in a timely manner. </a:t>
            </a:r>
            <a:r>
              <a:rPr lang="da-DK" sz="1600" b="0" i="0" u="none" strike="noStrike" baseline="0" dirty="0">
                <a:solidFill>
                  <a:srgbClr val="000000"/>
                </a:solidFill>
              </a:rPr>
              <a:t>34 C.F.R. §§ 300.511-300.514. </a:t>
            </a:r>
            <a:endParaRPr lang="en-US" sz="1600" b="0" i="0" u="none" strike="noStrike" baseline="0" dirty="0">
              <a:solidFill>
                <a:srgbClr val="000000"/>
              </a:solidFill>
            </a:endParaRPr>
          </a:p>
          <a:p>
            <a:pPr marL="515938" indent="-279400">
              <a:buFont typeface="Arial" panose="020B0604020202020204" pitchFamily="34" charset="0"/>
              <a:buChar char="•"/>
            </a:pPr>
            <a:r>
              <a:rPr lang="en-US" sz="2400" dirty="0">
                <a:solidFill>
                  <a:srgbClr val="000000"/>
                </a:solidFill>
              </a:rPr>
              <a:t>Staff indicated they </a:t>
            </a:r>
            <a:r>
              <a:rPr lang="en-US" sz="2400" b="0" i="0" u="none" strike="noStrike" baseline="0" dirty="0">
                <a:solidFill>
                  <a:srgbClr val="000000"/>
                </a:solidFill>
              </a:rPr>
              <a:t>may hear from a parent if the hearing decision was not implemented, and that if they become aware, staff will follow up with the LEA to address the issue.</a:t>
            </a:r>
          </a:p>
          <a:p>
            <a:pPr marL="515938" indent="-279400">
              <a:buFont typeface="Arial" panose="020B0604020202020204" pitchFamily="34" charset="0"/>
              <a:buChar char="•"/>
            </a:pPr>
            <a:r>
              <a:rPr lang="en-US" sz="2400" b="0" i="0" u="none" strike="noStrike" baseline="0" dirty="0">
                <a:solidFill>
                  <a:srgbClr val="000000"/>
                </a:solidFill>
              </a:rPr>
              <a:t>No evidence of the State using any appropriate enforcement actions consistent with its general supervisory responsibility to achieve compliance from the LEA, if needed.</a:t>
            </a:r>
            <a:r>
              <a:rPr lang="en-US" sz="2400" b="0" i="0" u="none" strike="noStrike" baseline="0" dirty="0">
                <a:solidFill>
                  <a:srgbClr val="000000"/>
                </a:solidFill>
                <a:latin typeface="Times New Roman" panose="02020603050405020304" pitchFamily="18" charset="0"/>
              </a:rPr>
              <a:t> </a:t>
            </a:r>
            <a:r>
              <a:rPr lang="en-US" sz="2400" b="0" i="0" u="none" strike="noStrike" baseline="0" dirty="0">
                <a:solidFill>
                  <a:srgbClr val="000000"/>
                </a:solidFill>
              </a:rPr>
              <a:t> </a:t>
            </a:r>
            <a:r>
              <a:rPr lang="en-US" sz="1600" b="0" i="0" u="none" strike="noStrike" baseline="0" dirty="0">
                <a:solidFill>
                  <a:srgbClr val="000000"/>
                </a:solidFill>
              </a:rPr>
              <a:t>34 C.F.R. §§ 300.149, 300.600 and 300.608</a:t>
            </a:r>
          </a:p>
        </p:txBody>
      </p:sp>
      <p:sp>
        <p:nvSpPr>
          <p:cNvPr id="2" name="Title 1">
            <a:extLst>
              <a:ext uri="{FF2B5EF4-FFF2-40B4-BE49-F238E27FC236}">
                <a16:creationId xmlns:a16="http://schemas.microsoft.com/office/drawing/2014/main" id="{D41C9897-A095-88D4-1929-CFFF05475A59}"/>
              </a:ext>
            </a:extLst>
          </p:cNvPr>
          <p:cNvSpPr>
            <a:spLocks noGrp="1"/>
          </p:cNvSpPr>
          <p:nvPr>
            <p:ph type="title"/>
          </p:nvPr>
        </p:nvSpPr>
        <p:spPr>
          <a:xfrm>
            <a:off x="246190" y="178112"/>
            <a:ext cx="5740831" cy="981077"/>
          </a:xfrm>
          <a:solidFill>
            <a:srgbClr val="002060"/>
          </a:solidFill>
        </p:spPr>
        <p:txBody>
          <a:bodyPr vert="horz" lIns="91440" tIns="45720" rIns="91440" bIns="45720" rtlCol="0" anchor="ctr">
            <a:noAutofit/>
          </a:bodyPr>
          <a:lstStyle/>
          <a:p>
            <a:pPr algn="ctr"/>
            <a:r>
              <a:rPr lang="en-US" sz="3200" b="1" dirty="0">
                <a:solidFill>
                  <a:schemeClr val="bg1"/>
                </a:solidFill>
                <a:effectLst>
                  <a:outerShdw blurRad="38100" dist="38100" dir="2700000" algn="tl">
                    <a:srgbClr val="000000">
                      <a:alpha val="43137"/>
                    </a:srgbClr>
                  </a:outerShdw>
                </a:effectLst>
                <a:cs typeface="Arial" panose="020B0604020202020204" pitchFamily="34" charset="0"/>
              </a:rPr>
              <a:t>Findings Related to Implementation</a:t>
            </a:r>
          </a:p>
        </p:txBody>
      </p:sp>
      <p:sp>
        <p:nvSpPr>
          <p:cNvPr id="4" name="Slide Number Placeholder 3">
            <a:extLst>
              <a:ext uri="{FF2B5EF4-FFF2-40B4-BE49-F238E27FC236}">
                <a16:creationId xmlns:a16="http://schemas.microsoft.com/office/drawing/2014/main" id="{B8630059-1381-C1CC-187A-5F647A2027FE}"/>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A297CB40-D9BE-4CE6-A22F-5A7D8FBE1E51}" type="slidenum">
              <a:rPr lang="en-US" sz="1200" smtClean="0">
                <a:solidFill>
                  <a:schemeClr val="bg1"/>
                </a:solidFill>
                <a:latin typeface="Candara" panose="020E0502030303020204" pitchFamily="34" charset="0"/>
              </a:rPr>
              <a:pPr algn="r">
                <a:spcAft>
                  <a:spcPts val="600"/>
                </a:spcAft>
              </a:pPr>
              <a:t>20</a:t>
            </a:fld>
            <a:endParaRPr lang="en-US" sz="1200">
              <a:solidFill>
                <a:schemeClr val="bg1"/>
              </a:solidFill>
              <a:latin typeface="Candara" panose="020E0502030303020204" pitchFamily="34" charset="0"/>
            </a:endParaRPr>
          </a:p>
        </p:txBody>
      </p:sp>
    </p:spTree>
    <p:extLst>
      <p:ext uri="{BB962C8B-B14F-4D97-AF65-F5344CB8AC3E}">
        <p14:creationId xmlns:p14="http://schemas.microsoft.com/office/powerpoint/2010/main" val="411344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082E1FE-1824-9E90-E63A-B680E42CA7B3}"/>
              </a:ext>
            </a:extLst>
          </p:cNvPr>
          <p:cNvSpPr txBox="1"/>
          <p:nvPr/>
        </p:nvSpPr>
        <p:spPr>
          <a:xfrm>
            <a:off x="852768" y="5349507"/>
            <a:ext cx="8134350" cy="1015663"/>
          </a:xfrm>
          <a:prstGeom prst="rect">
            <a:avLst/>
          </a:prstGeom>
          <a:solidFill>
            <a:schemeClr val="tx2">
              <a:lumMod val="20000"/>
              <a:lumOff val="80000"/>
            </a:schemeClr>
          </a:solidFill>
        </p:spPr>
        <p:txBody>
          <a:bodyPr wrap="square" rtlCol="0">
            <a:spAutoFit/>
          </a:bodyPr>
          <a:lstStyle/>
          <a:p>
            <a:pPr marL="342900" lvl="0" indent="-342900">
              <a:buFont typeface="Arial" panose="020B0604020202020204" pitchFamily="34" charset="0"/>
              <a:buChar char="•"/>
            </a:pPr>
            <a:r>
              <a:rPr lang="en-US" sz="2000" dirty="0">
                <a:latin typeface="Candara" panose="020E0502030303020204" pitchFamily="34" charset="0"/>
              </a:rPr>
              <a:t>How does the hearing decision get to the state agency? </a:t>
            </a:r>
          </a:p>
          <a:p>
            <a:pPr marL="342900" lvl="0" indent="-342900">
              <a:buFont typeface="Arial" panose="020B0604020202020204" pitchFamily="34" charset="0"/>
              <a:buChar char="•"/>
            </a:pPr>
            <a:r>
              <a:rPr lang="en-US" sz="2000" dirty="0">
                <a:latin typeface="Candara" panose="020E0502030303020204" pitchFamily="34" charset="0"/>
              </a:rPr>
              <a:t>What is the timeline?</a:t>
            </a:r>
          </a:p>
          <a:p>
            <a:pPr marL="342900" lvl="0" indent="-342900">
              <a:buFont typeface="Arial" panose="020B0604020202020204" pitchFamily="34" charset="0"/>
              <a:buChar char="•"/>
            </a:pPr>
            <a:r>
              <a:rPr lang="en-US" sz="2000" dirty="0">
                <a:latin typeface="Candara" panose="020E0502030303020204" pitchFamily="34" charset="0"/>
              </a:rPr>
              <a:t>Where is the record maintained?</a:t>
            </a:r>
          </a:p>
        </p:txBody>
      </p:sp>
      <p:sp>
        <p:nvSpPr>
          <p:cNvPr id="6" name="TextBox 5">
            <a:extLst>
              <a:ext uri="{FF2B5EF4-FFF2-40B4-BE49-F238E27FC236}">
                <a16:creationId xmlns:a16="http://schemas.microsoft.com/office/drawing/2014/main" id="{A4642A40-7F68-0E58-8C9A-06AC10807361}"/>
              </a:ext>
            </a:extLst>
          </p:cNvPr>
          <p:cNvSpPr txBox="1"/>
          <p:nvPr/>
        </p:nvSpPr>
        <p:spPr>
          <a:xfrm>
            <a:off x="207153" y="2064135"/>
            <a:ext cx="8768276" cy="3170099"/>
          </a:xfrm>
          <a:prstGeom prst="rect">
            <a:avLst/>
          </a:prstGeom>
          <a:noFill/>
        </p:spPr>
        <p:txBody>
          <a:bodyPr wrap="square">
            <a:spAutoFit/>
          </a:bodyPr>
          <a:lstStyle/>
          <a:p>
            <a:pPr algn="l"/>
            <a:r>
              <a:rPr lang="en-US" sz="2000" b="0" i="0" dirty="0">
                <a:effectLst/>
                <a:latin typeface="Open Sans"/>
              </a:rPr>
              <a:t>The </a:t>
            </a:r>
            <a:r>
              <a:rPr lang="en-US" sz="2000" b="0" i="0" u="none" strike="noStrike" dirty="0">
                <a:effectLst/>
                <a:latin typeface="Open Sans"/>
              </a:rPr>
              <a:t>State</a:t>
            </a:r>
            <a:r>
              <a:rPr lang="en-US" sz="2000" b="0" i="0" dirty="0">
                <a:effectLst/>
                <a:latin typeface="Open Sans"/>
              </a:rPr>
              <a:t> must— </a:t>
            </a:r>
            <a:endParaRPr lang="en-US" sz="2000" b="1" i="0" dirty="0">
              <a:effectLst/>
              <a:latin typeface="Open Sans"/>
            </a:endParaRPr>
          </a:p>
          <a:p>
            <a:pPr marL="681038" indent="-287338" algn="l" defTabSz="466725">
              <a:buFont typeface="Arial" panose="020B0604020202020204" pitchFamily="34" charset="0"/>
              <a:buChar char="•"/>
            </a:pPr>
            <a:r>
              <a:rPr lang="en-US" sz="2000" dirty="0">
                <a:latin typeface="Open Sans"/>
              </a:rPr>
              <a:t>monitor the implementation </a:t>
            </a:r>
          </a:p>
          <a:p>
            <a:pPr marL="681038" indent="-287338" algn="l" defTabSz="466725">
              <a:buFont typeface="Arial" panose="020B0604020202020204" pitchFamily="34" charset="0"/>
              <a:buChar char="•"/>
            </a:pPr>
            <a:r>
              <a:rPr lang="en-US" sz="2000" i="0" dirty="0">
                <a:effectLst/>
                <a:latin typeface="Open Sans"/>
              </a:rPr>
              <a:t>enforce using appropriate enforcement mechanisms</a:t>
            </a:r>
          </a:p>
          <a:p>
            <a:pPr marL="681038" indent="-287338" algn="l" defTabSz="466725">
              <a:buFont typeface="Arial" panose="020B0604020202020204" pitchFamily="34" charset="0"/>
              <a:buChar char="•"/>
            </a:pPr>
            <a:r>
              <a:rPr lang="en-US" sz="2000" dirty="0">
                <a:latin typeface="Open Sans"/>
              </a:rPr>
              <a:t>ensure </a:t>
            </a:r>
            <a:r>
              <a:rPr lang="en-US" sz="2000" i="0" dirty="0">
                <a:effectLst/>
                <a:latin typeface="Open Sans"/>
              </a:rPr>
              <a:t>agencies </a:t>
            </a:r>
            <a:r>
              <a:rPr lang="en-US" sz="2000" b="0" i="0" dirty="0">
                <a:effectLst/>
                <a:latin typeface="Open Sans"/>
              </a:rPr>
              <a:t>meet the program requirements with a particular emphasis on those requirements that are most closely related to improving educational results for children with disabilities.</a:t>
            </a:r>
          </a:p>
          <a:p>
            <a:pPr marL="681038" indent="-287338" algn="l" defTabSz="466725">
              <a:buFont typeface="Arial" panose="020B0604020202020204" pitchFamily="34" charset="0"/>
              <a:buChar char="•"/>
            </a:pPr>
            <a:r>
              <a:rPr lang="en-US" sz="2000" b="0" i="0" dirty="0">
                <a:effectLst/>
                <a:latin typeface="Open Sans"/>
              </a:rPr>
              <a:t>ensure that when it identifies noncompliance with the requirements of this part by LEAs, the noncompliance is corrected as soon as possible, and in no case later than one year after the </a:t>
            </a:r>
            <a:r>
              <a:rPr lang="en-US" sz="2000" b="0" i="0" u="none" strike="noStrike" dirty="0">
                <a:effectLst/>
                <a:latin typeface="Open Sans"/>
              </a:rPr>
              <a:t>State</a:t>
            </a:r>
            <a:r>
              <a:rPr lang="en-US" sz="2000" b="0" i="0" dirty="0">
                <a:effectLst/>
                <a:latin typeface="Open Sans"/>
              </a:rPr>
              <a:t>'s identification of the noncompliance.</a:t>
            </a:r>
          </a:p>
        </p:txBody>
      </p:sp>
      <p:sp>
        <p:nvSpPr>
          <p:cNvPr id="3" name="Content Placeholder 2">
            <a:extLst>
              <a:ext uri="{FF2B5EF4-FFF2-40B4-BE49-F238E27FC236}">
                <a16:creationId xmlns:a16="http://schemas.microsoft.com/office/drawing/2014/main" id="{A2E3E70D-BCFA-C728-E342-2BF9D96465BE}"/>
              </a:ext>
            </a:extLst>
          </p:cNvPr>
          <p:cNvSpPr>
            <a:spLocks noGrp="1"/>
          </p:cNvSpPr>
          <p:nvPr>
            <p:ph idx="1"/>
          </p:nvPr>
        </p:nvSpPr>
        <p:spPr>
          <a:xfrm>
            <a:off x="175777" y="1224105"/>
            <a:ext cx="8842717" cy="953206"/>
          </a:xfrm>
        </p:spPr>
        <p:txBody>
          <a:bodyPr>
            <a:normAutofit/>
          </a:bodyPr>
          <a:lstStyle/>
          <a:p>
            <a:r>
              <a:rPr lang="en-US" dirty="0"/>
              <a:t>OSEP cited the State’s General Supervisory Responsibility in their finding.  </a:t>
            </a:r>
            <a:r>
              <a:rPr lang="en-US" sz="2000" dirty="0">
                <a:solidFill>
                  <a:srgbClr val="333333"/>
                </a:solidFill>
                <a:latin typeface="Open Sans"/>
              </a:rPr>
              <a:t>34 C.F.R. </a:t>
            </a:r>
            <a:r>
              <a:rPr lang="en-US" sz="2000" dirty="0"/>
              <a:t>§</a:t>
            </a:r>
            <a:r>
              <a:rPr lang="en-US" sz="2000" dirty="0">
                <a:solidFill>
                  <a:srgbClr val="333333"/>
                </a:solidFill>
                <a:latin typeface="Open Sans"/>
              </a:rPr>
              <a:t> 300.600 </a:t>
            </a:r>
            <a:r>
              <a:rPr lang="en-US" sz="1600" dirty="0">
                <a:solidFill>
                  <a:srgbClr val="333333"/>
                </a:solidFill>
                <a:latin typeface="Open Sans"/>
              </a:rPr>
              <a:t>(See also </a:t>
            </a:r>
            <a:r>
              <a:rPr lang="en-US" sz="1600" dirty="0"/>
              <a:t>§§ 300.1</a:t>
            </a:r>
            <a:r>
              <a:rPr lang="en-US" sz="1600" dirty="0">
                <a:solidFill>
                  <a:srgbClr val="333333"/>
                </a:solidFill>
                <a:latin typeface="Open Sans"/>
              </a:rPr>
              <a:t>49, 300.608)</a:t>
            </a:r>
            <a:endParaRPr lang="en-US" sz="1600" dirty="0"/>
          </a:p>
        </p:txBody>
      </p:sp>
      <p:sp>
        <p:nvSpPr>
          <p:cNvPr id="2" name="Title 1">
            <a:extLst>
              <a:ext uri="{FF2B5EF4-FFF2-40B4-BE49-F238E27FC236}">
                <a16:creationId xmlns:a16="http://schemas.microsoft.com/office/drawing/2014/main" id="{25A150E2-636B-B10B-542D-9EE52FE40BCC}"/>
              </a:ext>
            </a:extLst>
          </p:cNvPr>
          <p:cNvSpPr>
            <a:spLocks noGrp="1"/>
          </p:cNvSpPr>
          <p:nvPr>
            <p:ph type="title"/>
          </p:nvPr>
        </p:nvSpPr>
        <p:spPr>
          <a:xfrm>
            <a:off x="628650" y="152400"/>
            <a:ext cx="7886700" cy="953207"/>
          </a:xfrm>
          <a:solidFill>
            <a:srgbClr val="002060"/>
          </a:solidFill>
        </p:spPr>
        <p:txBody>
          <a:bodyPr vert="horz" lIns="91440" tIns="45720" rIns="91440" bIns="45720" rtlCol="0" anchor="ctr">
            <a:noAutofit/>
          </a:bodyPr>
          <a:lstStyle/>
          <a:p>
            <a:pPr algn="ctr"/>
            <a:r>
              <a:rPr lang="en-US" sz="3600" b="1" dirty="0">
                <a:solidFill>
                  <a:schemeClr val="bg1"/>
                </a:solidFill>
                <a:effectLst>
                  <a:outerShdw blurRad="38100" dist="38100" dir="2700000" algn="tl">
                    <a:srgbClr val="000000">
                      <a:alpha val="43137"/>
                    </a:srgbClr>
                  </a:outerShdw>
                </a:effectLst>
                <a:cs typeface="Arial" panose="020B0604020202020204" pitchFamily="34" charset="0"/>
              </a:rPr>
              <a:t>What do the Regulations Say about Enforcing Hearing Decisions?</a:t>
            </a:r>
          </a:p>
        </p:txBody>
      </p:sp>
      <p:sp>
        <p:nvSpPr>
          <p:cNvPr id="4" name="Slide Number Placeholder 3">
            <a:extLst>
              <a:ext uri="{FF2B5EF4-FFF2-40B4-BE49-F238E27FC236}">
                <a16:creationId xmlns:a16="http://schemas.microsoft.com/office/drawing/2014/main" id="{E6B7286F-9670-2F7D-927B-2F6C87FC7C8E}"/>
              </a:ext>
            </a:extLst>
          </p:cNvPr>
          <p:cNvSpPr>
            <a:spLocks noGrp="1"/>
          </p:cNvSpPr>
          <p:nvPr>
            <p:ph type="sldNum" sz="quarter" idx="12"/>
          </p:nvPr>
        </p:nvSpPr>
        <p:spPr/>
        <p:txBody>
          <a:bodyPr/>
          <a:lstStyle/>
          <a:p>
            <a:fld id="{A297CB40-D9BE-4CE6-A22F-5A7D8FBE1E51}" type="slidenum">
              <a:rPr lang="en-US" smtClean="0"/>
              <a:pPr/>
              <a:t>21</a:t>
            </a:fld>
            <a:endParaRPr lang="en-US"/>
          </a:p>
        </p:txBody>
      </p:sp>
    </p:spTree>
    <p:extLst>
      <p:ext uri="{BB962C8B-B14F-4D97-AF65-F5344CB8AC3E}">
        <p14:creationId xmlns:p14="http://schemas.microsoft.com/office/powerpoint/2010/main" val="38152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865F94-33E7-3A2F-939E-0BBE6A510197}"/>
              </a:ext>
            </a:extLst>
          </p:cNvPr>
          <p:cNvSpPr>
            <a:spLocks noGrp="1"/>
          </p:cNvSpPr>
          <p:nvPr>
            <p:ph idx="1"/>
          </p:nvPr>
        </p:nvSpPr>
        <p:spPr>
          <a:xfrm>
            <a:off x="628650" y="1828799"/>
            <a:ext cx="7886700" cy="4901496"/>
          </a:xfrm>
        </p:spPr>
        <p:txBody>
          <a:bodyPr>
            <a:normAutofit fontScale="77500" lnSpcReduction="20000"/>
          </a:bodyPr>
          <a:lstStyle/>
          <a:p>
            <a:r>
              <a:rPr lang="en-US" dirty="0"/>
              <a:t>Each State must keep a list of the persons who conduct DPHs, including their qualifications</a:t>
            </a:r>
            <a:r>
              <a:rPr lang="en-US" sz="2100" dirty="0"/>
              <a:t> [34 CFR §300.511(c)(3)].  </a:t>
            </a:r>
          </a:p>
          <a:p>
            <a:r>
              <a:rPr lang="en-US" dirty="0"/>
              <a:t>At minimum, a HO must:</a:t>
            </a:r>
          </a:p>
          <a:p>
            <a:pPr marL="457200" indent="-457200">
              <a:buFont typeface="Arial" panose="020B0604020202020204" pitchFamily="34" charset="0"/>
              <a:buChar char="•"/>
            </a:pPr>
            <a:r>
              <a:rPr lang="en-US" dirty="0"/>
              <a:t>Not be an employee of the SEA/LEA involved in the education of the child or have personal or professional interest that conflicts with the person’s objectivity in the hearing;</a:t>
            </a:r>
          </a:p>
          <a:p>
            <a:pPr marL="457200" indent="-457200">
              <a:buFont typeface="Arial" panose="020B0604020202020204" pitchFamily="34" charset="0"/>
              <a:buChar char="•"/>
            </a:pPr>
            <a:r>
              <a:rPr lang="en-US" dirty="0"/>
              <a:t>Possess knowledge of and the ability to understand the provisions of the Act, Federal and State regulations pertaining to the Act, and legal interpretations of the Act by Federal and State courts;</a:t>
            </a:r>
          </a:p>
          <a:p>
            <a:pPr marL="457200" indent="-457200">
              <a:buFont typeface="Arial" panose="020B0604020202020204" pitchFamily="34" charset="0"/>
              <a:buChar char="•"/>
            </a:pPr>
            <a:r>
              <a:rPr lang="en-US" dirty="0"/>
              <a:t>Possess the knowledge and ability to conduct hearings in accordance with appropriate, standard legal practice; and</a:t>
            </a:r>
          </a:p>
          <a:p>
            <a:pPr marL="457200" indent="-457200">
              <a:buFont typeface="Arial" panose="020B0604020202020204" pitchFamily="34" charset="0"/>
              <a:buChar char="•"/>
            </a:pPr>
            <a:r>
              <a:rPr lang="en-US" dirty="0"/>
              <a:t>Possess the knowledge and ability to render and write decisions in accordance with appropriate, standard legal practice [34 CFR §300.511(c)(1)]</a:t>
            </a:r>
          </a:p>
        </p:txBody>
      </p:sp>
      <p:sp>
        <p:nvSpPr>
          <p:cNvPr id="2" name="Title 1">
            <a:extLst>
              <a:ext uri="{FF2B5EF4-FFF2-40B4-BE49-F238E27FC236}">
                <a16:creationId xmlns:a16="http://schemas.microsoft.com/office/drawing/2014/main" id="{DE4A1AD7-B6CF-3C79-A73E-7610B5496BA8}"/>
              </a:ext>
            </a:extLst>
          </p:cNvPr>
          <p:cNvSpPr>
            <a:spLocks noGrp="1"/>
          </p:cNvSpPr>
          <p:nvPr>
            <p:ph type="title"/>
          </p:nvPr>
        </p:nvSpPr>
        <p:spPr>
          <a:xfrm>
            <a:off x="628650" y="165070"/>
            <a:ext cx="7886700" cy="1346260"/>
          </a:xfrm>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What’s Your State’s Process for Maintaining a Qualified Roster?</a:t>
            </a:r>
          </a:p>
        </p:txBody>
      </p:sp>
      <p:sp>
        <p:nvSpPr>
          <p:cNvPr id="4" name="Slide Number Placeholder 3">
            <a:extLst>
              <a:ext uri="{FF2B5EF4-FFF2-40B4-BE49-F238E27FC236}">
                <a16:creationId xmlns:a16="http://schemas.microsoft.com/office/drawing/2014/main" id="{CA40C4B5-0F74-E712-7924-5B5261D71117}"/>
              </a:ext>
            </a:extLst>
          </p:cNvPr>
          <p:cNvSpPr txBox="1">
            <a:spLocks/>
          </p:cNvSpPr>
          <p:nvPr/>
        </p:nvSpPr>
        <p:spPr>
          <a:xfrm>
            <a:off x="6934199" y="6507164"/>
            <a:ext cx="2173579" cy="5032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22</a:t>
            </a:fld>
            <a:endParaRPr lang="en-US" sz="1200" dirty="0">
              <a:latin typeface="Candara" panose="020E0502030303020204" pitchFamily="34" charset="0"/>
            </a:endParaRPr>
          </a:p>
        </p:txBody>
      </p:sp>
    </p:spTree>
    <p:extLst>
      <p:ext uri="{BB962C8B-B14F-4D97-AF65-F5344CB8AC3E}">
        <p14:creationId xmlns:p14="http://schemas.microsoft.com/office/powerpoint/2010/main" val="114777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EAF032-E547-E766-B090-63A2CA707C4A}"/>
              </a:ext>
            </a:extLst>
          </p:cNvPr>
          <p:cNvSpPr>
            <a:spLocks noGrp="1"/>
          </p:cNvSpPr>
          <p:nvPr>
            <p:ph idx="1"/>
          </p:nvPr>
        </p:nvSpPr>
        <p:spPr/>
        <p:txBody>
          <a:bodyPr>
            <a:normAutofit fontScale="92500" lnSpcReduction="10000"/>
          </a:bodyPr>
          <a:lstStyle/>
          <a:p>
            <a:r>
              <a:rPr lang="en-US" dirty="0"/>
              <a:t>States have the discretion to determine the required training and frequency of training consistent with State rules and procedures </a:t>
            </a:r>
            <a:r>
              <a:rPr lang="en-US" sz="2400" dirty="0"/>
              <a:t>[71 Federal Register, August 14, 2006, pg. 46705]. </a:t>
            </a:r>
          </a:p>
          <a:p>
            <a:endParaRPr lang="en-US" dirty="0"/>
          </a:p>
          <a:p>
            <a:pPr marL="457200" indent="-457200">
              <a:buFont typeface="Arial" panose="020B0604020202020204" pitchFamily="34" charset="0"/>
              <a:buChar char="•"/>
            </a:pPr>
            <a:r>
              <a:rPr lang="en-US" dirty="0"/>
              <a:t>What initial and ongoing training and support is provided to IDEA hearing officers to ensure necessary knowledge of the IDEA?</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How are training needs determined by and/or communicated to the State?</a:t>
            </a:r>
          </a:p>
        </p:txBody>
      </p:sp>
      <p:sp>
        <p:nvSpPr>
          <p:cNvPr id="2" name="Title 1">
            <a:extLst>
              <a:ext uri="{FF2B5EF4-FFF2-40B4-BE49-F238E27FC236}">
                <a16:creationId xmlns:a16="http://schemas.microsoft.com/office/drawing/2014/main" id="{EFEE2551-2D2E-6ABB-F445-004F7E241DE8}"/>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Training and Support of DPH Roster</a:t>
            </a:r>
          </a:p>
        </p:txBody>
      </p:sp>
      <p:sp>
        <p:nvSpPr>
          <p:cNvPr id="4" name="Slide Number Placeholder 3">
            <a:extLst>
              <a:ext uri="{FF2B5EF4-FFF2-40B4-BE49-F238E27FC236}">
                <a16:creationId xmlns:a16="http://schemas.microsoft.com/office/drawing/2014/main" id="{B9D8CD8E-BC4D-A761-42DD-D0CF8CBA3DF6}"/>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23</a:t>
            </a:fld>
            <a:endParaRPr lang="en-US" sz="1200" dirty="0">
              <a:latin typeface="Candara" panose="020E0502030303020204" pitchFamily="34" charset="0"/>
            </a:endParaRPr>
          </a:p>
        </p:txBody>
      </p:sp>
    </p:spTree>
    <p:extLst>
      <p:ext uri="{BB962C8B-B14F-4D97-AF65-F5344CB8AC3E}">
        <p14:creationId xmlns:p14="http://schemas.microsoft.com/office/powerpoint/2010/main" val="218632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1AA35F-C496-9B55-85E9-5F02107B6F47}"/>
              </a:ext>
            </a:extLst>
          </p:cNvPr>
          <p:cNvSpPr>
            <a:spLocks noGrp="1"/>
          </p:cNvSpPr>
          <p:nvPr>
            <p:ph idx="1"/>
          </p:nvPr>
        </p:nvSpPr>
        <p:spPr>
          <a:xfrm>
            <a:off x="762000" y="1752600"/>
            <a:ext cx="7753350" cy="5105400"/>
          </a:xfrm>
        </p:spPr>
        <p:txBody>
          <a:bodyPr>
            <a:normAutofit fontScale="92500" lnSpcReduction="10000"/>
          </a:bodyPr>
          <a:lstStyle/>
          <a:p>
            <a:endParaRPr lang="en-US" dirty="0"/>
          </a:p>
          <a:p>
            <a:r>
              <a:rPr lang="en-US" dirty="0"/>
              <a:t>Generally?</a:t>
            </a:r>
          </a:p>
          <a:p>
            <a:pPr marL="1143000" lvl="1" indent="-457200"/>
            <a:r>
              <a:rPr lang="en-US" dirty="0"/>
              <a:t>Sharing Data</a:t>
            </a:r>
          </a:p>
          <a:p>
            <a:pPr marL="1143000" lvl="1" indent="-457200"/>
            <a:r>
              <a:rPr lang="en-US" dirty="0"/>
              <a:t>System Improvement</a:t>
            </a:r>
          </a:p>
          <a:p>
            <a:pPr marL="1143000" lvl="1" indent="-457200"/>
            <a:r>
              <a:rPr lang="en-US" dirty="0"/>
              <a:t>Professional Development</a:t>
            </a:r>
          </a:p>
          <a:p>
            <a:r>
              <a:rPr lang="en-US" dirty="0"/>
              <a:t>During cases?</a:t>
            </a:r>
          </a:p>
          <a:p>
            <a:pPr marL="1143000" lvl="1" indent="-457200"/>
            <a:r>
              <a:rPr lang="en-US" dirty="0"/>
              <a:t>Communicating about Timelines</a:t>
            </a:r>
          </a:p>
          <a:p>
            <a:pPr marL="1143000" lvl="1" indent="-457200"/>
            <a:r>
              <a:rPr lang="en-US" dirty="0"/>
              <a:t>Procedural Issues (translators? Zoom support? accommodations?)</a:t>
            </a:r>
          </a:p>
          <a:p>
            <a:r>
              <a:rPr lang="en-US" dirty="0"/>
              <a:t>What other considerations for contracting with SEAs?</a:t>
            </a:r>
          </a:p>
          <a:p>
            <a:pPr marL="1143000" lvl="1" indent="-457200"/>
            <a:r>
              <a:rPr lang="en-US" dirty="0"/>
              <a:t>Transcripts of DP Hearings</a:t>
            </a:r>
          </a:p>
          <a:p>
            <a:pPr marL="1143000" lvl="1" indent="-457200"/>
            <a:r>
              <a:rPr lang="en-US" dirty="0"/>
              <a:t>Licensure</a:t>
            </a:r>
          </a:p>
          <a:p>
            <a:pPr marL="1143000" lvl="1" indent="-457200"/>
            <a:r>
              <a:rPr lang="en-US" dirty="0"/>
              <a:t>Attorney Ethics Requirements</a:t>
            </a:r>
          </a:p>
          <a:p>
            <a:pPr marL="1143000" lvl="1" indent="-457200"/>
            <a:r>
              <a:rPr lang="en-US" dirty="0"/>
              <a:t>Accessibility Work</a:t>
            </a:r>
          </a:p>
        </p:txBody>
      </p:sp>
      <p:sp>
        <p:nvSpPr>
          <p:cNvPr id="2" name="Title 1">
            <a:extLst>
              <a:ext uri="{FF2B5EF4-FFF2-40B4-BE49-F238E27FC236}">
                <a16:creationId xmlns:a16="http://schemas.microsoft.com/office/drawing/2014/main" id="{45770B17-DF5D-8F49-31E2-40300043C26D}"/>
              </a:ext>
            </a:extLst>
          </p:cNvPr>
          <p:cNvSpPr>
            <a:spLocks noGrp="1"/>
          </p:cNvSpPr>
          <p:nvPr>
            <p:ph type="title"/>
          </p:nvPr>
        </p:nvSpPr>
        <p:spPr>
          <a:xfrm>
            <a:off x="628650" y="365125"/>
            <a:ext cx="7981950" cy="1692275"/>
          </a:xfrm>
          <a:solidFill>
            <a:srgbClr val="002060"/>
          </a:solidFill>
        </p:spPr>
        <p:txBody>
          <a:bodyPr vert="horz" lIns="91440" tIns="45720" rIns="91440" bIns="45720" rtlCol="0" anchor="ctr">
            <a:normAutofit fontScale="90000"/>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What are the communication mechanisms for the State and ALJ/HO</a:t>
            </a:r>
          </a:p>
        </p:txBody>
      </p:sp>
      <p:sp>
        <p:nvSpPr>
          <p:cNvPr id="4" name="Slide Number Placeholder 3">
            <a:extLst>
              <a:ext uri="{FF2B5EF4-FFF2-40B4-BE49-F238E27FC236}">
                <a16:creationId xmlns:a16="http://schemas.microsoft.com/office/drawing/2014/main" id="{9E959807-D316-6A57-6B9C-5A9B61FB9117}"/>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24</a:t>
            </a:fld>
            <a:endParaRPr lang="en-US" sz="1200" dirty="0">
              <a:latin typeface="Candara" panose="020E0502030303020204" pitchFamily="34" charset="0"/>
            </a:endParaRPr>
          </a:p>
        </p:txBody>
      </p:sp>
    </p:spTree>
    <p:extLst>
      <p:ext uri="{BB962C8B-B14F-4D97-AF65-F5344CB8AC3E}">
        <p14:creationId xmlns:p14="http://schemas.microsoft.com/office/powerpoint/2010/main" val="3855092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520273"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8" name="Freeform: Shape 17">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628557"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Cover picture of the Due process hearing process manual">
            <a:extLst>
              <a:ext uri="{FF2B5EF4-FFF2-40B4-BE49-F238E27FC236}">
                <a16:creationId xmlns:a16="http://schemas.microsoft.com/office/drawing/2014/main" id="{3E404668-6896-8803-CAE0-F25F5C90D580}"/>
              </a:ext>
            </a:extLst>
          </p:cNvPr>
          <p:cNvPicPr>
            <a:picLocks noChangeAspect="1"/>
          </p:cNvPicPr>
          <p:nvPr/>
        </p:nvPicPr>
        <p:blipFill>
          <a:blip r:embed="rId3"/>
          <a:stretch>
            <a:fillRect/>
          </a:stretch>
        </p:blipFill>
        <p:spPr>
          <a:xfrm>
            <a:off x="4766355" y="381000"/>
            <a:ext cx="3311227" cy="438573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 name="TextBox 5" descr="Created in Collaboration with Art Cernosia and Reviewed by OSEP&#10;">
            <a:extLst>
              <a:ext uri="{FF2B5EF4-FFF2-40B4-BE49-F238E27FC236}">
                <a16:creationId xmlns:a16="http://schemas.microsoft.com/office/drawing/2014/main" id="{F60C4FDA-6741-600A-49C2-7D0E05BD4B24}"/>
              </a:ext>
            </a:extLst>
          </p:cNvPr>
          <p:cNvSpPr txBox="1"/>
          <p:nvPr/>
        </p:nvSpPr>
        <p:spPr>
          <a:xfrm>
            <a:off x="4709159" y="5147731"/>
            <a:ext cx="3425617"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dirty="0"/>
              <a:t>Created in Collaboration with Art Cernosia and Reviewed by OSEP</a:t>
            </a:r>
          </a:p>
        </p:txBody>
      </p:sp>
      <p:sp>
        <p:nvSpPr>
          <p:cNvPr id="9" name="Content Placeholder 5" descr="&#10;Featuring the Due Process Complaints and Hearings State Process Manual&#10;">
            <a:extLst>
              <a:ext uri="{FF2B5EF4-FFF2-40B4-BE49-F238E27FC236}">
                <a16:creationId xmlns:a16="http://schemas.microsoft.com/office/drawing/2014/main" id="{4A69C477-967A-4FB7-9F9C-AF3780228749}"/>
              </a:ext>
            </a:extLst>
          </p:cNvPr>
          <p:cNvSpPr>
            <a:spLocks noGrp="1"/>
          </p:cNvSpPr>
          <p:nvPr>
            <p:ph idx="1"/>
          </p:nvPr>
        </p:nvSpPr>
        <p:spPr>
          <a:xfrm>
            <a:off x="453282" y="3124200"/>
            <a:ext cx="2779012" cy="2092200"/>
          </a:xfrm>
        </p:spPr>
        <p:txBody>
          <a:bodyPr>
            <a:normAutofit/>
          </a:bodyPr>
          <a:lstStyle/>
          <a:p>
            <a:endParaRPr lang="en-US" sz="1700" dirty="0">
              <a:solidFill>
                <a:schemeClr val="bg1">
                  <a:alpha val="60000"/>
                </a:schemeClr>
              </a:solidFill>
            </a:endParaRPr>
          </a:p>
          <a:p>
            <a:pPr algn="ctr"/>
            <a:r>
              <a:rPr lang="en-US" sz="2400" b="1" dirty="0">
                <a:solidFill>
                  <a:schemeClr val="bg1"/>
                </a:solidFill>
                <a:effectLst>
                  <a:outerShdw blurRad="38100" dist="38100" dir="2700000" algn="tl">
                    <a:srgbClr val="000000">
                      <a:alpha val="43137"/>
                    </a:srgbClr>
                  </a:outerShdw>
                </a:effectLst>
                <a:ea typeface="+mj-ea"/>
                <a:cs typeface="+mj-cs"/>
              </a:rPr>
              <a:t>Featuring the Due Process Complaints and Hearings State Process Manual</a:t>
            </a:r>
          </a:p>
          <a:p>
            <a:pPr marL="457200" indent="-457200">
              <a:buFont typeface="Arial" panose="020B0604020202020204" pitchFamily="34" charset="0"/>
              <a:buChar char="•"/>
            </a:pPr>
            <a:endParaRPr lang="en-US" sz="1700" dirty="0">
              <a:solidFill>
                <a:schemeClr val="bg1">
                  <a:alpha val="60000"/>
                </a:schemeClr>
              </a:solidFill>
            </a:endParaRPr>
          </a:p>
        </p:txBody>
      </p:sp>
      <p:sp>
        <p:nvSpPr>
          <p:cNvPr id="4" name="Title 3" descr="Dispute Resolution Coordination and Leadership Suite">
            <a:extLst>
              <a:ext uri="{FF2B5EF4-FFF2-40B4-BE49-F238E27FC236}">
                <a16:creationId xmlns:a16="http://schemas.microsoft.com/office/drawing/2014/main" id="{5084913B-9142-443C-A9B0-A771844BE397}"/>
              </a:ext>
            </a:extLst>
          </p:cNvPr>
          <p:cNvSpPr>
            <a:spLocks noGrp="1"/>
          </p:cNvSpPr>
          <p:nvPr>
            <p:ph type="title"/>
          </p:nvPr>
        </p:nvSpPr>
        <p:spPr>
          <a:xfrm>
            <a:off x="573788" y="662400"/>
            <a:ext cx="2538000" cy="1492132"/>
          </a:xfrm>
        </p:spPr>
        <p:txBody>
          <a:bodyPr anchor="t">
            <a:normAutofit/>
          </a:bodyPr>
          <a:lstStyle/>
          <a:p>
            <a:r>
              <a:rPr lang="en-US" sz="2400" b="1" dirty="0">
                <a:solidFill>
                  <a:schemeClr val="bg1"/>
                </a:solidFill>
                <a:effectLst>
                  <a:outerShdw blurRad="38100" dist="38100" dir="2700000" algn="tl">
                    <a:srgbClr val="000000">
                      <a:alpha val="43137"/>
                    </a:srgbClr>
                  </a:outerShdw>
                </a:effectLst>
              </a:rPr>
              <a:t>Dispute Resolution Coordination and Leadership Suite</a:t>
            </a:r>
            <a:endParaRPr lang="en-US" sz="2400" dirty="0">
              <a:solidFill>
                <a:schemeClr val="bg1"/>
              </a:solidFill>
            </a:endParaRPr>
          </a:p>
        </p:txBody>
      </p:sp>
      <p:sp>
        <p:nvSpPr>
          <p:cNvPr id="10" name="Slide Number Placeholder 2">
            <a:extLst>
              <a:ext uri="{FF2B5EF4-FFF2-40B4-BE49-F238E27FC236}">
                <a16:creationId xmlns:a16="http://schemas.microsoft.com/office/drawing/2014/main" id="{BA9B8A55-0F6C-2ED3-01F1-5ED42FC8156D}"/>
              </a:ext>
            </a:extLst>
          </p:cNvPr>
          <p:cNvSpPr>
            <a:spLocks noGrp="1"/>
          </p:cNvSpPr>
          <p:nvPr>
            <p:ph type="sldNum" sz="quarter" idx="12"/>
          </p:nvPr>
        </p:nvSpPr>
        <p:spPr>
          <a:xfrm>
            <a:off x="6934200" y="6365170"/>
            <a:ext cx="2057400" cy="365125"/>
          </a:xfrm>
        </p:spPr>
        <p:txBody>
          <a:bodyPr/>
          <a:lstStyle/>
          <a:p>
            <a:fld id="{E97799C9-84D9-46D2-A11E-BCF8A720529D}" type="slidenum">
              <a:rPr lang="en-US" smtClean="0">
                <a:solidFill>
                  <a:schemeClr val="accent1">
                    <a:lumMod val="50000"/>
                  </a:schemeClr>
                </a:solidFill>
              </a:rPr>
              <a:t>25</a:t>
            </a:fld>
            <a:endParaRPr lang="en-US" dirty="0">
              <a:solidFill>
                <a:schemeClr val="accent1">
                  <a:lumMod val="50000"/>
                </a:schemeClr>
              </a:solidFill>
            </a:endParaRPr>
          </a:p>
        </p:txBody>
      </p:sp>
    </p:spTree>
    <p:extLst>
      <p:ext uri="{BB962C8B-B14F-4D97-AF65-F5344CB8AC3E}">
        <p14:creationId xmlns:p14="http://schemas.microsoft.com/office/powerpoint/2010/main" val="341508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C03D68-962B-C7D0-CBB9-ABDEB53DE064}"/>
              </a:ext>
            </a:extLst>
          </p:cNvPr>
          <p:cNvSpPr txBox="1"/>
          <p:nvPr/>
        </p:nvSpPr>
        <p:spPr>
          <a:xfrm>
            <a:off x="1004887" y="4733954"/>
            <a:ext cx="7134225" cy="1631216"/>
          </a:xfrm>
          <a:prstGeom prst="rect">
            <a:avLst/>
          </a:prstGeom>
          <a:solidFill>
            <a:schemeClr val="tx2">
              <a:lumMod val="20000"/>
              <a:lumOff val="80000"/>
            </a:schemeClr>
          </a:solidFill>
        </p:spPr>
        <p:txBody>
          <a:bodyPr wrap="square" rtlCol="0">
            <a:spAutoFit/>
          </a:bodyPr>
          <a:lstStyle/>
          <a:p>
            <a:pPr algn="ctr"/>
            <a:r>
              <a:rPr lang="en-US" sz="2000" dirty="0">
                <a:latin typeface="Candara" panose="020E0502030303020204" pitchFamily="34" charset="0"/>
              </a:rPr>
              <a:t>As of 2022, the following adopted Part B DPH procedures:  </a:t>
            </a:r>
          </a:p>
          <a:p>
            <a:pPr marL="463550"/>
            <a:r>
              <a:rPr lang="en-US" sz="2000" dirty="0">
                <a:latin typeface="Candara" panose="020E0502030303020204" pitchFamily="34" charset="0"/>
              </a:rPr>
              <a:t>Alaska, Arkansas, District of Columbia, Florida, Illinois, Maine, Maryland, Michigan, Minnesota, Nebraska, New Jersey, Oklahoma, Oregon, South Dakota, Tennessee, Vermont, Guam, Northern Mariana Islands</a:t>
            </a:r>
            <a:r>
              <a:rPr lang="en-US" dirty="0"/>
              <a:t> </a:t>
            </a:r>
          </a:p>
        </p:txBody>
      </p:sp>
      <p:sp>
        <p:nvSpPr>
          <p:cNvPr id="5" name="TextBox 4">
            <a:extLst>
              <a:ext uri="{FF2B5EF4-FFF2-40B4-BE49-F238E27FC236}">
                <a16:creationId xmlns:a16="http://schemas.microsoft.com/office/drawing/2014/main" id="{54461F8E-656F-7395-2248-914331002C72}"/>
              </a:ext>
            </a:extLst>
          </p:cNvPr>
          <p:cNvSpPr txBox="1"/>
          <p:nvPr/>
        </p:nvSpPr>
        <p:spPr>
          <a:xfrm>
            <a:off x="628650" y="1828800"/>
            <a:ext cx="7600950" cy="2308324"/>
          </a:xfrm>
          <a:prstGeom prst="rect">
            <a:avLst/>
          </a:prstGeom>
          <a:noFill/>
        </p:spPr>
        <p:txBody>
          <a:bodyPr wrap="square" rtlCol="0">
            <a:spAutoFit/>
          </a:bodyPr>
          <a:lstStyle/>
          <a:p>
            <a:pPr algn="ctr"/>
            <a:r>
              <a:rPr lang="en-US" sz="2400" dirty="0">
                <a:latin typeface="Candara" panose="020E0502030303020204" pitchFamily="34" charset="0"/>
              </a:rPr>
              <a:t>For Part C Due Process Hearings, states may either follow </a:t>
            </a:r>
          </a:p>
          <a:p>
            <a:pPr algn="ctr"/>
            <a:r>
              <a:rPr lang="en-US" sz="2400" b="1" dirty="0">
                <a:latin typeface="Candara" panose="020E0502030303020204" pitchFamily="34" charset="0"/>
              </a:rPr>
              <a:t>Part C Procedures </a:t>
            </a:r>
          </a:p>
          <a:p>
            <a:pPr algn="ctr"/>
            <a:r>
              <a:rPr lang="en-US" sz="2400" dirty="0">
                <a:latin typeface="Candara" panose="020E0502030303020204" pitchFamily="34" charset="0"/>
              </a:rPr>
              <a:t>(</a:t>
            </a:r>
            <a:r>
              <a:rPr lang="en-US" sz="2400" dirty="0">
                <a:effectLst/>
                <a:cs typeface="Times New Roman" panose="02020603050405020304" pitchFamily="18" charset="0"/>
              </a:rPr>
              <a:t>34 C.F.R. §§ 303.435 through 303.438) </a:t>
            </a:r>
          </a:p>
          <a:p>
            <a:pPr algn="ctr"/>
            <a:r>
              <a:rPr lang="en-US" sz="2400" b="1" dirty="0">
                <a:effectLst/>
                <a:cs typeface="Times New Roman" panose="02020603050405020304" pitchFamily="18" charset="0"/>
              </a:rPr>
              <a:t>or </a:t>
            </a:r>
          </a:p>
          <a:p>
            <a:pPr algn="ctr"/>
            <a:r>
              <a:rPr lang="en-US" sz="2400" b="1" dirty="0">
                <a:effectLst/>
                <a:cs typeface="Times New Roman" panose="02020603050405020304" pitchFamily="18" charset="0"/>
              </a:rPr>
              <a:t>Part B Procedures </a:t>
            </a:r>
          </a:p>
          <a:p>
            <a:pPr algn="ctr"/>
            <a:r>
              <a:rPr lang="en-US" sz="2400" dirty="0">
                <a:latin typeface="Candara" panose="020E0502030303020204" pitchFamily="34" charset="0"/>
              </a:rPr>
              <a:t>(</a:t>
            </a:r>
            <a:r>
              <a:rPr lang="en-US" sz="2400" dirty="0">
                <a:effectLst/>
                <a:cs typeface="Times New Roman" panose="02020603050405020304" pitchFamily="18" charset="0"/>
              </a:rPr>
              <a:t>34 C.F.R. §§ 300.440 through 303.449) </a:t>
            </a:r>
            <a:endParaRPr lang="en-US" sz="2400" dirty="0">
              <a:latin typeface="Candara" panose="020E0502030303020204" pitchFamily="34" charset="0"/>
            </a:endParaRPr>
          </a:p>
        </p:txBody>
      </p:sp>
      <p:sp>
        <p:nvSpPr>
          <p:cNvPr id="4" name="Title 3">
            <a:extLst>
              <a:ext uri="{FF2B5EF4-FFF2-40B4-BE49-F238E27FC236}">
                <a16:creationId xmlns:a16="http://schemas.microsoft.com/office/drawing/2014/main" id="{4B501750-0C19-24CB-563E-E42A620A229A}"/>
              </a:ext>
            </a:extLst>
          </p:cNvPr>
          <p:cNvSpPr>
            <a:spLocks noGrp="1"/>
          </p:cNvSpPr>
          <p:nvPr>
            <p:ph type="title"/>
          </p:nvPr>
        </p:nvSpPr>
        <p:spPr>
          <a:xfrm>
            <a:off x="628650" y="457200"/>
            <a:ext cx="7886700" cy="685800"/>
          </a:xfrm>
          <a:solidFill>
            <a:srgbClr val="002060"/>
          </a:solidFill>
        </p:spPr>
        <p:txBody>
          <a:bodyPr vert="horz" lIns="91440" tIns="45720" rIns="91440" bIns="45720" rtlCol="0" anchor="ctr">
            <a:normAutofit fontScale="90000"/>
          </a:bodyPr>
          <a:lstStyle/>
          <a:p>
            <a:pPr algn="ctr"/>
            <a:br>
              <a:rPr lang="en-US" dirty="0">
                <a:solidFill>
                  <a:schemeClr val="bg1"/>
                </a:solidFill>
                <a:cs typeface="Arial" panose="020B0604020202020204" pitchFamily="34" charset="0"/>
              </a:rPr>
            </a:br>
            <a:r>
              <a:rPr lang="en-US" dirty="0">
                <a:solidFill>
                  <a:schemeClr val="bg1"/>
                </a:solidFill>
                <a:cs typeface="Arial" panose="020B0604020202020204" pitchFamily="34" charset="0"/>
              </a:rPr>
              <a:t>States’ Part C DPH Procedures </a:t>
            </a:r>
            <a:br>
              <a:rPr lang="en-US" dirty="0">
                <a:solidFill>
                  <a:schemeClr val="bg1"/>
                </a:solidFill>
                <a:cs typeface="Arial" panose="020B0604020202020204" pitchFamily="34" charset="0"/>
              </a:rPr>
            </a:br>
            <a:r>
              <a:rPr lang="en-US" dirty="0">
                <a:solidFill>
                  <a:schemeClr val="bg1"/>
                </a:solidFill>
                <a:cs typeface="Arial" panose="020B0604020202020204" pitchFamily="34" charset="0"/>
              </a:rPr>
              <a:t> </a:t>
            </a:r>
          </a:p>
        </p:txBody>
      </p:sp>
      <p:sp>
        <p:nvSpPr>
          <p:cNvPr id="2" name="Slide Number Placeholder 3">
            <a:extLst>
              <a:ext uri="{FF2B5EF4-FFF2-40B4-BE49-F238E27FC236}">
                <a16:creationId xmlns:a16="http://schemas.microsoft.com/office/drawing/2014/main" id="{56969391-1E3E-FFE6-1525-97A3099A3C6A}"/>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26</a:t>
            </a:fld>
            <a:endParaRPr lang="en-US" sz="1200" dirty="0">
              <a:latin typeface="Candara" panose="020E0502030303020204" pitchFamily="34" charset="0"/>
            </a:endParaRPr>
          </a:p>
        </p:txBody>
      </p:sp>
    </p:spTree>
    <p:extLst>
      <p:ext uri="{BB962C8B-B14F-4D97-AF65-F5344CB8AC3E}">
        <p14:creationId xmlns:p14="http://schemas.microsoft.com/office/powerpoint/2010/main" val="19061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26B25-7316-4331-B761-AC8716D69A90}"/>
              </a:ext>
            </a:extLst>
          </p:cNvPr>
          <p:cNvSpPr>
            <a:spLocks noGrp="1"/>
          </p:cNvSpPr>
          <p:nvPr>
            <p:ph idx="1"/>
          </p:nvPr>
        </p:nvSpPr>
        <p:spPr>
          <a:xfrm>
            <a:off x="4267200" y="2209800"/>
            <a:ext cx="4572000" cy="5265738"/>
          </a:xfrm>
        </p:spPr>
        <p:txBody>
          <a:bodyPr>
            <a:normAutofit/>
          </a:bodyPr>
          <a:lstStyle/>
          <a:p>
            <a:r>
              <a:rPr lang="en-US" sz="2000" b="1" u="sng" dirty="0"/>
              <a:t> At a Glance Topics</a:t>
            </a:r>
            <a:r>
              <a:rPr lang="en-US" sz="2000" dirty="0"/>
              <a:t>:</a:t>
            </a:r>
          </a:p>
          <a:p>
            <a:pPr marL="342900" indent="-342900">
              <a:lnSpc>
                <a:spcPct val="100000"/>
              </a:lnSpc>
              <a:spcBef>
                <a:spcPts val="0"/>
              </a:spcBef>
              <a:buFont typeface="Arial" panose="020B0604020202020204" pitchFamily="34" charset="0"/>
              <a:buChar char="•"/>
            </a:pPr>
            <a:r>
              <a:rPr lang="en-US" sz="1800" dirty="0"/>
              <a:t>Allowable Scope of DPH</a:t>
            </a:r>
          </a:p>
          <a:p>
            <a:pPr marL="342900" indent="-342900">
              <a:lnSpc>
                <a:spcPct val="100000"/>
              </a:lnSpc>
              <a:spcBef>
                <a:spcPts val="0"/>
              </a:spcBef>
              <a:buFont typeface="Arial" panose="020B0604020202020204" pitchFamily="34" charset="0"/>
              <a:buChar char="•"/>
            </a:pPr>
            <a:r>
              <a:rPr lang="en-US" sz="1800" dirty="0"/>
              <a:t>Matters Necessitating Expedited DPH</a:t>
            </a:r>
          </a:p>
          <a:p>
            <a:pPr marL="342900" indent="-342900">
              <a:lnSpc>
                <a:spcPct val="100000"/>
              </a:lnSpc>
              <a:spcBef>
                <a:spcPts val="0"/>
              </a:spcBef>
              <a:buFont typeface="Arial" panose="020B0604020202020204" pitchFamily="34" charset="0"/>
              <a:buChar char="•"/>
            </a:pPr>
            <a:r>
              <a:rPr lang="en-US" sz="1800" dirty="0"/>
              <a:t>Filing a DPH Request</a:t>
            </a:r>
          </a:p>
          <a:p>
            <a:pPr marL="342900" indent="-342900">
              <a:lnSpc>
                <a:spcPct val="100000"/>
              </a:lnSpc>
              <a:spcBef>
                <a:spcPts val="0"/>
              </a:spcBef>
              <a:buFont typeface="Arial" panose="020B0604020202020204" pitchFamily="34" charset="0"/>
              <a:buChar char="•"/>
            </a:pPr>
            <a:r>
              <a:rPr lang="en-US" sz="1800" dirty="0"/>
              <a:t>Child’s Status During DP</a:t>
            </a:r>
          </a:p>
          <a:p>
            <a:pPr marL="342900" indent="-342900">
              <a:lnSpc>
                <a:spcPct val="100000"/>
              </a:lnSpc>
              <a:spcBef>
                <a:spcPts val="0"/>
              </a:spcBef>
              <a:buFont typeface="Arial" panose="020B0604020202020204" pitchFamily="34" charset="0"/>
              <a:buChar char="•"/>
            </a:pPr>
            <a:r>
              <a:rPr lang="en-US" sz="1800" dirty="0"/>
              <a:t>Responding to a DP Request</a:t>
            </a:r>
          </a:p>
          <a:p>
            <a:pPr marL="342900" indent="-342900">
              <a:lnSpc>
                <a:spcPct val="100000"/>
              </a:lnSpc>
              <a:spcBef>
                <a:spcPts val="0"/>
              </a:spcBef>
              <a:buFont typeface="Arial" panose="020B0604020202020204" pitchFamily="34" charset="0"/>
              <a:buChar char="•"/>
            </a:pPr>
            <a:r>
              <a:rPr lang="en-US" sz="1800" dirty="0"/>
              <a:t>Pre-conference Hearings</a:t>
            </a:r>
          </a:p>
          <a:p>
            <a:pPr marL="342900" indent="-342900">
              <a:lnSpc>
                <a:spcPct val="100000"/>
              </a:lnSpc>
              <a:spcBef>
                <a:spcPts val="0"/>
              </a:spcBef>
              <a:buFont typeface="Arial" panose="020B0604020202020204" pitchFamily="34" charset="0"/>
              <a:buChar char="•"/>
            </a:pPr>
            <a:r>
              <a:rPr lang="en-US" sz="1800" dirty="0"/>
              <a:t>Resolution Period</a:t>
            </a:r>
          </a:p>
          <a:p>
            <a:pPr marL="342900" indent="-342900">
              <a:lnSpc>
                <a:spcPct val="100000"/>
              </a:lnSpc>
              <a:spcBef>
                <a:spcPts val="0"/>
              </a:spcBef>
              <a:buFont typeface="Arial" panose="020B0604020202020204" pitchFamily="34" charset="0"/>
              <a:buChar char="•"/>
            </a:pPr>
            <a:r>
              <a:rPr lang="en-US" sz="1800" dirty="0"/>
              <a:t>Resolution Meetings</a:t>
            </a:r>
          </a:p>
          <a:p>
            <a:pPr marL="342900" indent="-342900">
              <a:lnSpc>
                <a:spcPct val="100000"/>
              </a:lnSpc>
              <a:spcBef>
                <a:spcPts val="0"/>
              </a:spcBef>
              <a:buFont typeface="Arial" panose="020B0604020202020204" pitchFamily="34" charset="0"/>
              <a:buChar char="•"/>
            </a:pPr>
            <a:r>
              <a:rPr lang="en-US" sz="1800" dirty="0"/>
              <a:t>Mediation and Settlement</a:t>
            </a:r>
          </a:p>
          <a:p>
            <a:pPr marL="342900" indent="-342900">
              <a:lnSpc>
                <a:spcPct val="100000"/>
              </a:lnSpc>
              <a:spcBef>
                <a:spcPts val="0"/>
              </a:spcBef>
              <a:buFont typeface="Arial" panose="020B0604020202020204" pitchFamily="34" charset="0"/>
              <a:buChar char="•"/>
            </a:pPr>
            <a:r>
              <a:rPr lang="en-US" sz="1800" dirty="0"/>
              <a:t>Hearing Rights</a:t>
            </a:r>
          </a:p>
          <a:p>
            <a:pPr marL="342900" indent="-342900">
              <a:lnSpc>
                <a:spcPct val="100000"/>
              </a:lnSpc>
              <a:spcBef>
                <a:spcPts val="0"/>
              </a:spcBef>
              <a:buFont typeface="Arial" panose="020B0604020202020204" pitchFamily="34" charset="0"/>
              <a:buChar char="•"/>
            </a:pPr>
            <a:r>
              <a:rPr lang="en-US" sz="1800" dirty="0"/>
              <a:t>Civil Action Timeline and Requirements</a:t>
            </a:r>
          </a:p>
          <a:p>
            <a:pPr marL="342900" indent="-342900">
              <a:lnSpc>
                <a:spcPct val="100000"/>
              </a:lnSpc>
              <a:spcBef>
                <a:spcPts val="0"/>
              </a:spcBef>
              <a:buFont typeface="Arial" panose="020B0604020202020204" pitchFamily="34" charset="0"/>
              <a:buChar char="•"/>
            </a:pPr>
            <a:r>
              <a:rPr lang="en-US" sz="1800" dirty="0"/>
              <a:t>Expedited DP Hearings</a:t>
            </a:r>
          </a:p>
          <a:p>
            <a:pPr marL="342900" indent="-342900">
              <a:lnSpc>
                <a:spcPct val="100000"/>
              </a:lnSpc>
              <a:spcBef>
                <a:spcPts val="0"/>
              </a:spcBef>
              <a:buFont typeface="Arial" panose="020B0604020202020204" pitchFamily="34" charset="0"/>
              <a:buChar char="•"/>
            </a:pPr>
            <a:r>
              <a:rPr lang="en-US" sz="1800" dirty="0"/>
              <a:t>Maintaining a Qualified Roster of HOs</a:t>
            </a:r>
          </a:p>
          <a:p>
            <a:pPr marL="342900" indent="-342900">
              <a:lnSpc>
                <a:spcPct val="100000"/>
              </a:lnSpc>
              <a:spcBef>
                <a:spcPts val="0"/>
              </a:spcBef>
              <a:buFont typeface="Arial" panose="020B0604020202020204" pitchFamily="34" charset="0"/>
              <a:buChar char="•"/>
            </a:pPr>
            <a:r>
              <a:rPr lang="en-US" sz="1800" dirty="0"/>
              <a:t>State Reporting</a:t>
            </a:r>
          </a:p>
          <a:p>
            <a:pPr marL="342900" indent="-342900">
              <a:lnSpc>
                <a:spcPct val="100000"/>
              </a:lnSpc>
              <a:spcBef>
                <a:spcPts val="0"/>
              </a:spcBef>
              <a:buFont typeface="Arial" panose="020B0604020202020204" pitchFamily="34" charset="0"/>
              <a:buChar char="•"/>
            </a:pPr>
            <a:r>
              <a:rPr lang="en-US" sz="1800" dirty="0"/>
              <a:t>More!</a:t>
            </a:r>
          </a:p>
          <a:p>
            <a:pPr marL="342900" indent="-342900">
              <a:buFont typeface="Arial" panose="020B0604020202020204" pitchFamily="34" charset="0"/>
              <a:buChar char="•"/>
            </a:pPr>
            <a:endParaRPr lang="en-US" sz="2000" dirty="0"/>
          </a:p>
        </p:txBody>
      </p:sp>
      <p:pic>
        <p:nvPicPr>
          <p:cNvPr id="4" name="Picture 3" descr="Unreadable clip of the Table of Contents for the Due Process Complaint Manual">
            <a:extLst>
              <a:ext uri="{FF2B5EF4-FFF2-40B4-BE49-F238E27FC236}">
                <a16:creationId xmlns:a16="http://schemas.microsoft.com/office/drawing/2014/main" id="{5EA39EA3-A14F-4156-88B8-3C7D9E45F4CC}"/>
              </a:ext>
            </a:extLst>
          </p:cNvPr>
          <p:cNvPicPr>
            <a:picLocks noChangeAspect="1"/>
          </p:cNvPicPr>
          <p:nvPr/>
        </p:nvPicPr>
        <p:blipFill>
          <a:blip r:embed="rId3"/>
          <a:stretch>
            <a:fillRect/>
          </a:stretch>
        </p:blipFill>
        <p:spPr>
          <a:xfrm rot="21023895">
            <a:off x="872468" y="2115579"/>
            <a:ext cx="2926146" cy="3795946"/>
          </a:xfrm>
          <a:prstGeom prst="rect">
            <a:avLst/>
          </a:prstGeom>
        </p:spPr>
      </p:pic>
      <p:sp>
        <p:nvSpPr>
          <p:cNvPr id="10" name="TextBox 9">
            <a:extLst>
              <a:ext uri="{FF2B5EF4-FFF2-40B4-BE49-F238E27FC236}">
                <a16:creationId xmlns:a16="http://schemas.microsoft.com/office/drawing/2014/main" id="{B3EEC8E3-95E5-F6DE-453A-2BE16F3D4C00}"/>
              </a:ext>
            </a:extLst>
          </p:cNvPr>
          <p:cNvSpPr txBox="1"/>
          <p:nvPr/>
        </p:nvSpPr>
        <p:spPr>
          <a:xfrm>
            <a:off x="596486" y="1379390"/>
            <a:ext cx="8070406" cy="523220"/>
          </a:xfrm>
          <a:prstGeom prst="rect">
            <a:avLst/>
          </a:prstGeom>
          <a:solidFill>
            <a:schemeClr val="accent1">
              <a:lumMod val="40000"/>
              <a:lumOff val="60000"/>
            </a:schemeClr>
          </a:solidFill>
        </p:spPr>
        <p:txBody>
          <a:bodyPr wrap="square">
            <a:spAutoFit/>
          </a:bodyPr>
          <a:lstStyle/>
          <a:p>
            <a:pPr algn="ctr"/>
            <a:r>
              <a:rPr lang="en-US" sz="2800" dirty="0">
                <a:latin typeface="Candara" panose="020E0502030303020204" pitchFamily="34" charset="0"/>
              </a:rPr>
              <a:t>Hyperlinked &amp; Searchable Table of Contents</a:t>
            </a:r>
          </a:p>
        </p:txBody>
      </p:sp>
      <p:sp>
        <p:nvSpPr>
          <p:cNvPr id="2" name="Title 1">
            <a:extLst>
              <a:ext uri="{FF2B5EF4-FFF2-40B4-BE49-F238E27FC236}">
                <a16:creationId xmlns:a16="http://schemas.microsoft.com/office/drawing/2014/main" id="{B9E6A411-49CC-4A71-910B-8132F1993CBC}"/>
              </a:ext>
            </a:extLst>
          </p:cNvPr>
          <p:cNvSpPr>
            <a:spLocks noGrp="1"/>
          </p:cNvSpPr>
          <p:nvPr>
            <p:ph type="title"/>
          </p:nvPr>
        </p:nvSpPr>
        <p:spPr>
          <a:xfrm>
            <a:off x="228600" y="213364"/>
            <a:ext cx="8610600" cy="946392"/>
          </a:xfrm>
          <a:solidFill>
            <a:srgbClr val="002060"/>
          </a:solidFill>
        </p:spPr>
        <p:txBody>
          <a:bodyPr>
            <a:noAutofit/>
          </a:bodyPr>
          <a:lstStyle/>
          <a:p>
            <a:pPr algn="ctr"/>
            <a:r>
              <a:rPr lang="en-US" sz="3200" b="1" dirty="0">
                <a:solidFill>
                  <a:schemeClr val="bg1"/>
                </a:solidFill>
              </a:rPr>
              <a:t>State Administration of Due Process Manuals</a:t>
            </a:r>
          </a:p>
        </p:txBody>
      </p:sp>
      <p:sp>
        <p:nvSpPr>
          <p:cNvPr id="6" name="Slide Number Placeholder 5">
            <a:extLst>
              <a:ext uri="{FF2B5EF4-FFF2-40B4-BE49-F238E27FC236}">
                <a16:creationId xmlns:a16="http://schemas.microsoft.com/office/drawing/2014/main" id="{083156DD-5CEC-4C21-BFF6-9D48247F2FEA}"/>
              </a:ext>
            </a:extLst>
          </p:cNvPr>
          <p:cNvSpPr>
            <a:spLocks noGrp="1"/>
          </p:cNvSpPr>
          <p:nvPr>
            <p:ph type="sldNum" sz="quarter" idx="12"/>
          </p:nvPr>
        </p:nvSpPr>
        <p:spPr>
          <a:xfrm>
            <a:off x="6934200" y="6365170"/>
            <a:ext cx="2057400" cy="365125"/>
          </a:xfrm>
        </p:spPr>
        <p:txBody>
          <a:bodyPr/>
          <a:lstStyle>
            <a:lvl1pPr>
              <a:defRPr>
                <a:latin typeface="Candara" panose="020E0502030303020204" pitchFamily="34" charset="0"/>
              </a:defRPr>
            </a:lvl1pPr>
          </a:lstStyle>
          <a:p>
            <a:fld id="{A297CB40-D9BE-4CE6-A22F-5A7D8FBE1E51}" type="slidenum">
              <a:rPr lang="en-US" smtClean="0"/>
              <a:pPr/>
              <a:t>27</a:t>
            </a:fld>
            <a:endParaRPr lang="en-US" dirty="0"/>
          </a:p>
        </p:txBody>
      </p:sp>
    </p:spTree>
    <p:extLst>
      <p:ext uri="{BB962C8B-B14F-4D97-AF65-F5344CB8AC3E}">
        <p14:creationId xmlns:p14="http://schemas.microsoft.com/office/powerpoint/2010/main" val="4069963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Logo for US Department of Education Office for Civil Rights">
            <a:extLst>
              <a:ext uri="{FF2B5EF4-FFF2-40B4-BE49-F238E27FC236}">
                <a16:creationId xmlns:a16="http://schemas.microsoft.com/office/drawing/2014/main" id="{96B267CC-50E6-4A79-BE80-8F6860AD4A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5744" y="3470674"/>
            <a:ext cx="2362200" cy="1764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Clip of the Questions and Answers on IDEA Part B Dispute Resolution Procedures (2013). OSEP MEMO 13-08">
            <a:extLst>
              <a:ext uri="{FF2B5EF4-FFF2-40B4-BE49-F238E27FC236}">
                <a16:creationId xmlns:a16="http://schemas.microsoft.com/office/drawing/2014/main" id="{98E1DAEA-3099-43C5-9BE4-AFD10F7018E3}"/>
              </a:ext>
            </a:extLst>
          </p:cNvPr>
          <p:cNvPicPr>
            <a:picLocks noChangeAspect="1"/>
          </p:cNvPicPr>
          <p:nvPr/>
        </p:nvPicPr>
        <p:blipFill rotWithShape="1">
          <a:blip r:embed="rId4"/>
          <a:srcRect l="8308" t="10893" r="7887"/>
          <a:stretch/>
        </p:blipFill>
        <p:spPr>
          <a:xfrm rot="21102322">
            <a:off x="3849134" y="3232930"/>
            <a:ext cx="2566153" cy="26246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descr="Clip from IDEA.gov website that shows section for IDEA Section 618 Data Products">
            <a:extLst>
              <a:ext uri="{FF2B5EF4-FFF2-40B4-BE49-F238E27FC236}">
                <a16:creationId xmlns:a16="http://schemas.microsoft.com/office/drawing/2014/main" id="{1954726B-FD5C-47F2-997B-CFDEC5CBDE40}"/>
              </a:ext>
            </a:extLst>
          </p:cNvPr>
          <p:cNvPicPr>
            <a:picLocks noChangeAspect="1"/>
          </p:cNvPicPr>
          <p:nvPr/>
        </p:nvPicPr>
        <p:blipFill>
          <a:blip r:embed="rId5"/>
          <a:stretch>
            <a:fillRect/>
          </a:stretch>
        </p:blipFill>
        <p:spPr>
          <a:xfrm>
            <a:off x="701463" y="4880168"/>
            <a:ext cx="3983524" cy="13525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Fragment of a Department of Education Dear Colleague letter">
            <a:extLst>
              <a:ext uri="{FF2B5EF4-FFF2-40B4-BE49-F238E27FC236}">
                <a16:creationId xmlns:a16="http://schemas.microsoft.com/office/drawing/2014/main" id="{74AF991C-20A4-40FD-90C9-C350102DBCF5}"/>
              </a:ext>
            </a:extLst>
          </p:cNvPr>
          <p:cNvPicPr>
            <a:picLocks noChangeAspect="1"/>
          </p:cNvPicPr>
          <p:nvPr/>
        </p:nvPicPr>
        <p:blipFill>
          <a:blip r:embed="rId6"/>
          <a:stretch>
            <a:fillRect/>
          </a:stretch>
        </p:blipFill>
        <p:spPr>
          <a:xfrm rot="1350702">
            <a:off x="5725351" y="1855269"/>
            <a:ext cx="2493202" cy="1804049"/>
          </a:xfrm>
          <a:prstGeom prst="rect">
            <a:avLst/>
          </a:prstGeom>
          <a:ln>
            <a:noFill/>
          </a:ln>
          <a:effectLst>
            <a:softEdge rad="112500"/>
          </a:effectLst>
        </p:spPr>
      </p:pic>
      <p:pic>
        <p:nvPicPr>
          <p:cNvPr id="2050" name="Picture 2" descr="Federal Register Front Cover ">
            <a:extLst>
              <a:ext uri="{FF2B5EF4-FFF2-40B4-BE49-F238E27FC236}">
                <a16:creationId xmlns:a16="http://schemas.microsoft.com/office/drawing/2014/main" id="{F12311D2-DFFB-4D84-92A4-9D54C6B9D5DF}"/>
              </a:ext>
            </a:extLst>
          </p:cNvPr>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3298086" y="1398120"/>
            <a:ext cx="2362200" cy="29546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DEA - A Handy Desk Reference to the Law, Regulations and Indicators  (2014):  ">
            <a:extLst>
              <a:ext uri="{FF2B5EF4-FFF2-40B4-BE49-F238E27FC236}">
                <a16:creationId xmlns:a16="http://schemas.microsoft.com/office/drawing/2014/main" id="{32B52CAF-3843-4F8E-B67A-B2B503D9CF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184657">
            <a:off x="680129" y="1583627"/>
            <a:ext cx="2335408" cy="304993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lip Art of  Albert Einstein with a pointer aimed at resources.">
            <a:extLst>
              <a:ext uri="{FF2B5EF4-FFF2-40B4-BE49-F238E27FC236}">
                <a16:creationId xmlns:a16="http://schemas.microsoft.com/office/drawing/2014/main" id="{545327A5-CA16-4A53-BE62-EBC0BB2FB2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5319039"/>
            <a:ext cx="1591060" cy="14198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DBF9117-C4B5-4870-B5AA-450940C28F3C}"/>
              </a:ext>
            </a:extLst>
          </p:cNvPr>
          <p:cNvSpPr>
            <a:spLocks noGrp="1"/>
          </p:cNvSpPr>
          <p:nvPr>
            <p:ph type="title"/>
          </p:nvPr>
        </p:nvSpPr>
        <p:spPr>
          <a:xfrm>
            <a:off x="615029" y="189048"/>
            <a:ext cx="7886700" cy="1147967"/>
          </a:xfrm>
          <a:solidFill>
            <a:schemeClr val="accent1">
              <a:lumMod val="50000"/>
            </a:schemeClr>
          </a:solidFill>
        </p:spPr>
        <p:txBody>
          <a:bodyPr>
            <a:normAutofit fontScale="90000"/>
          </a:bodyPr>
          <a:lstStyle/>
          <a:p>
            <a:pPr algn="ctr"/>
            <a:r>
              <a:rPr lang="en-US" b="1" dirty="0">
                <a:solidFill>
                  <a:schemeClr val="bg1"/>
                </a:solidFill>
              </a:rPr>
              <a:t>Sources of IDEA Regs. and Guidance</a:t>
            </a:r>
          </a:p>
        </p:txBody>
      </p:sp>
      <p:sp>
        <p:nvSpPr>
          <p:cNvPr id="18" name="Slide Number Placeholder 5">
            <a:extLst>
              <a:ext uri="{FF2B5EF4-FFF2-40B4-BE49-F238E27FC236}">
                <a16:creationId xmlns:a16="http://schemas.microsoft.com/office/drawing/2014/main" id="{FCA668B4-762B-4CB5-AEE3-C7E980FDF3CF}"/>
              </a:ext>
              <a:ext uri="{C183D7F6-B498-43B3-948B-1728B52AA6E4}">
                <adec:decorative xmlns:adec="http://schemas.microsoft.com/office/drawing/2017/decorative" val="0"/>
              </a:ext>
            </a:extLst>
          </p:cNvPr>
          <p:cNvSpPr>
            <a:spLocks noGrp="1"/>
          </p:cNvSpPr>
          <p:nvPr>
            <p:ph type="sldNum" sz="quarter" idx="12"/>
          </p:nvPr>
        </p:nvSpPr>
        <p:spPr>
          <a:xfrm>
            <a:off x="6934200" y="6365170"/>
            <a:ext cx="2057400" cy="365125"/>
          </a:xfrm>
        </p:spPr>
        <p:txBody>
          <a:bodyPr/>
          <a:lstStyle>
            <a:lvl1pPr>
              <a:defRPr>
                <a:latin typeface="Candara" panose="020E0502030303020204" pitchFamily="34" charset="0"/>
              </a:defRPr>
            </a:lvl1pPr>
          </a:lstStyle>
          <a:p>
            <a:fld id="{A297CB40-D9BE-4CE6-A22F-5A7D8FBE1E51}" type="slidenum">
              <a:rPr lang="en-US" smtClean="0"/>
              <a:pPr/>
              <a:t>28</a:t>
            </a:fld>
            <a:endParaRPr lang="en-US" dirty="0"/>
          </a:p>
        </p:txBody>
      </p:sp>
    </p:spTree>
    <p:extLst>
      <p:ext uri="{BB962C8B-B14F-4D97-AF65-F5344CB8AC3E}">
        <p14:creationId xmlns:p14="http://schemas.microsoft.com/office/powerpoint/2010/main" val="824487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t away section of Manual showing a paragraph on Hearing Rights and the regulatory citations hyperlinked.  For illustration, not content.">
            <a:extLst>
              <a:ext uri="{FF2B5EF4-FFF2-40B4-BE49-F238E27FC236}">
                <a16:creationId xmlns:a16="http://schemas.microsoft.com/office/drawing/2014/main" id="{17C3FF20-126A-4377-BF1C-FB29E1C1A719}"/>
              </a:ext>
            </a:extLst>
          </p:cNvPr>
          <p:cNvPicPr>
            <a:picLocks noChangeAspect="1"/>
          </p:cNvPicPr>
          <p:nvPr/>
        </p:nvPicPr>
        <p:blipFill>
          <a:blip r:embed="rId3"/>
          <a:stretch>
            <a:fillRect/>
          </a:stretch>
        </p:blipFill>
        <p:spPr>
          <a:xfrm>
            <a:off x="568960" y="4242975"/>
            <a:ext cx="7772400" cy="1940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Cut away section of Manual showing Resolution Period and the regulatory citations hyperlinked. For illustration, not content.">
            <a:extLst>
              <a:ext uri="{FF2B5EF4-FFF2-40B4-BE49-F238E27FC236}">
                <a16:creationId xmlns:a16="http://schemas.microsoft.com/office/drawing/2014/main" id="{DB6F3A0F-03C4-4106-B58A-514DA860C03B}"/>
              </a:ext>
            </a:extLst>
          </p:cNvPr>
          <p:cNvPicPr>
            <a:picLocks noChangeAspect="1"/>
          </p:cNvPicPr>
          <p:nvPr/>
        </p:nvPicPr>
        <p:blipFill>
          <a:blip r:embed="rId4"/>
          <a:stretch>
            <a:fillRect/>
          </a:stretch>
        </p:blipFill>
        <p:spPr>
          <a:xfrm>
            <a:off x="568960" y="2236445"/>
            <a:ext cx="7772400" cy="1712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CFD680C1-18D7-41AE-AE38-F5C99B177518}"/>
              </a:ext>
            </a:extLst>
          </p:cNvPr>
          <p:cNvSpPr>
            <a:spLocks noGrp="1"/>
          </p:cNvSpPr>
          <p:nvPr>
            <p:ph idx="1"/>
          </p:nvPr>
        </p:nvSpPr>
        <p:spPr>
          <a:xfrm>
            <a:off x="972360" y="1326976"/>
            <a:ext cx="7199279" cy="540964"/>
          </a:xfrm>
          <a:solidFill>
            <a:schemeClr val="accent1">
              <a:lumMod val="20000"/>
              <a:lumOff val="80000"/>
            </a:schemeClr>
          </a:solidFill>
        </p:spPr>
        <p:txBody>
          <a:bodyPr/>
          <a:lstStyle/>
          <a:p>
            <a:r>
              <a:rPr lang="en-US" dirty="0"/>
              <a:t>Explains required SEA procedures under IDEA </a:t>
            </a:r>
          </a:p>
          <a:p>
            <a:endParaRPr lang="en-US" dirty="0"/>
          </a:p>
        </p:txBody>
      </p:sp>
      <p:sp>
        <p:nvSpPr>
          <p:cNvPr id="2" name="Title 1">
            <a:extLst>
              <a:ext uri="{FF2B5EF4-FFF2-40B4-BE49-F238E27FC236}">
                <a16:creationId xmlns:a16="http://schemas.microsoft.com/office/drawing/2014/main" id="{2004DE8E-1EAB-43D2-8382-A38631ECFD0E}"/>
              </a:ext>
            </a:extLst>
          </p:cNvPr>
          <p:cNvSpPr>
            <a:spLocks noGrp="1"/>
          </p:cNvSpPr>
          <p:nvPr>
            <p:ph type="title"/>
          </p:nvPr>
        </p:nvSpPr>
        <p:spPr>
          <a:xfrm>
            <a:off x="533400" y="365125"/>
            <a:ext cx="8210301" cy="854075"/>
          </a:xfrm>
          <a:solidFill>
            <a:schemeClr val="accent1">
              <a:lumMod val="50000"/>
            </a:schemeClr>
          </a:solidFill>
        </p:spPr>
        <p:txBody>
          <a:bodyPr/>
          <a:lstStyle/>
          <a:p>
            <a:pPr algn="ctr"/>
            <a:r>
              <a:rPr lang="en-US" b="1" dirty="0">
                <a:solidFill>
                  <a:schemeClr val="bg1"/>
                </a:solidFill>
                <a:effectLst>
                  <a:outerShdw blurRad="38100" dist="38100" dir="2700000" algn="tl">
                    <a:srgbClr val="000000">
                      <a:alpha val="43137"/>
                    </a:srgbClr>
                  </a:outerShdw>
                </a:effectLst>
              </a:rPr>
              <a:t>IDEA Regulations</a:t>
            </a:r>
          </a:p>
        </p:txBody>
      </p:sp>
      <p:sp>
        <p:nvSpPr>
          <p:cNvPr id="5" name="Slide Number Placeholder 4">
            <a:extLst>
              <a:ext uri="{FF2B5EF4-FFF2-40B4-BE49-F238E27FC236}">
                <a16:creationId xmlns:a16="http://schemas.microsoft.com/office/drawing/2014/main" id="{DCE94ADD-3CAB-432F-ACEE-51E99F1628EA}"/>
              </a:ext>
            </a:extLst>
          </p:cNvPr>
          <p:cNvSpPr>
            <a:spLocks noGrp="1"/>
          </p:cNvSpPr>
          <p:nvPr>
            <p:ph type="sldNum" sz="quarter" idx="12"/>
          </p:nvPr>
        </p:nvSpPr>
        <p:spPr/>
        <p:txBody>
          <a:bodyPr/>
          <a:lstStyle/>
          <a:p>
            <a:fld id="{F90EA011-92C4-41D9-82B9-BF8E62DAE0D2}" type="slidenum">
              <a:rPr lang="en-US" smtClean="0"/>
              <a:pPr/>
              <a:t>29</a:t>
            </a:fld>
            <a:endParaRPr lang="en-US" dirty="0"/>
          </a:p>
        </p:txBody>
      </p:sp>
    </p:spTree>
    <p:extLst>
      <p:ext uri="{BB962C8B-B14F-4D97-AF65-F5344CB8AC3E}">
        <p14:creationId xmlns:p14="http://schemas.microsoft.com/office/powerpoint/2010/main" val="4045099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A6345F-8C07-A961-F8FA-2EB63CE53857}"/>
              </a:ext>
            </a:extLst>
          </p:cNvPr>
          <p:cNvSpPr>
            <a:spLocks noGrp="1"/>
          </p:cNvSpPr>
          <p:nvPr>
            <p:ph idx="1"/>
          </p:nvPr>
        </p:nvSpPr>
        <p:spPr>
          <a:xfrm>
            <a:off x="628650" y="1905000"/>
            <a:ext cx="7886700" cy="4808538"/>
          </a:xfrm>
        </p:spPr>
        <p:txBody>
          <a:bodyPr/>
          <a:lstStyle/>
          <a:p>
            <a:pPr marL="457200" indent="-457200">
              <a:buFont typeface="Arial" panose="020B0604020202020204" pitchFamily="34" charset="0"/>
              <a:buChar char="•"/>
            </a:pPr>
            <a:r>
              <a:rPr lang="en-US" dirty="0"/>
              <a:t>Federal Oversight of IDEA Formula Grants </a:t>
            </a:r>
          </a:p>
          <a:p>
            <a:pPr marL="457200" indent="-457200">
              <a:buFont typeface="Arial" panose="020B0604020202020204" pitchFamily="34" charset="0"/>
              <a:buChar char="•"/>
            </a:pPr>
            <a:r>
              <a:rPr lang="en-US" dirty="0"/>
              <a:t>Regulatory Responsibilities of the State Agencies</a:t>
            </a:r>
          </a:p>
          <a:p>
            <a:pPr marL="457200" indent="-457200">
              <a:buFont typeface="Arial" panose="020B0604020202020204" pitchFamily="34" charset="0"/>
              <a:buChar char="•"/>
            </a:pPr>
            <a:r>
              <a:rPr lang="en-US" dirty="0"/>
              <a:t>OSEP’s “New” Differentiated Monitoring Support System (DMS 2.0) </a:t>
            </a:r>
          </a:p>
          <a:p>
            <a:pPr marL="457200" indent="-457200">
              <a:buFont typeface="Arial" panose="020B0604020202020204" pitchFamily="34" charset="0"/>
              <a:buChar char="•"/>
            </a:pPr>
            <a:r>
              <a:rPr lang="en-US" dirty="0"/>
              <a:t>Examples of Noncompliance in Due Process</a:t>
            </a:r>
          </a:p>
          <a:p>
            <a:pPr marL="457200" indent="-457200">
              <a:buFont typeface="Arial" panose="020B0604020202020204" pitchFamily="34" charset="0"/>
              <a:buChar char="•"/>
            </a:pPr>
            <a:r>
              <a:rPr lang="en-US" dirty="0"/>
              <a:t>Resources</a:t>
            </a:r>
          </a:p>
          <a:p>
            <a:pPr marL="457200" indent="-457200">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372ECE2B-0F4A-6FBA-11E4-47CEDE1D8EF5}"/>
              </a:ext>
            </a:extLst>
          </p:cNvPr>
          <p:cNvSpPr>
            <a:spLocks noGrp="1"/>
          </p:cNvSpPr>
          <p:nvPr>
            <p:ph type="title"/>
          </p:nvPr>
        </p:nvSpPr>
        <p:spPr>
          <a:xfrm>
            <a:off x="628650" y="365125"/>
            <a:ext cx="7886700" cy="930275"/>
          </a:xfrm>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Agenda</a:t>
            </a:r>
          </a:p>
        </p:txBody>
      </p:sp>
      <p:sp>
        <p:nvSpPr>
          <p:cNvPr id="4" name="Slide Number Placeholder 3">
            <a:extLst>
              <a:ext uri="{FF2B5EF4-FFF2-40B4-BE49-F238E27FC236}">
                <a16:creationId xmlns:a16="http://schemas.microsoft.com/office/drawing/2014/main" id="{250A9249-6C1D-4B2C-7D49-72AFD1BFCC49}"/>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3</a:t>
            </a:fld>
            <a:endParaRPr lang="en-US" sz="1200" dirty="0">
              <a:latin typeface="Candara" panose="020E0502030303020204" pitchFamily="34" charset="0"/>
            </a:endParaRPr>
          </a:p>
        </p:txBody>
      </p:sp>
    </p:spTree>
    <p:extLst>
      <p:ext uri="{BB962C8B-B14F-4D97-AF65-F5344CB8AC3E}">
        <p14:creationId xmlns:p14="http://schemas.microsoft.com/office/powerpoint/2010/main" val="1005492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t away section of Manual showing a paragraph on the Parental Rights at Hearing and the regulatory citations and Dear Colleague Letters hyperlinked. For illustration, not content.">
            <a:extLst>
              <a:ext uri="{FF2B5EF4-FFF2-40B4-BE49-F238E27FC236}">
                <a16:creationId xmlns:a16="http://schemas.microsoft.com/office/drawing/2014/main" id="{B5292796-6F86-4DD6-803B-87BF25C1ED51}"/>
              </a:ext>
            </a:extLst>
          </p:cNvPr>
          <p:cNvPicPr>
            <a:picLocks noChangeAspect="1"/>
          </p:cNvPicPr>
          <p:nvPr/>
        </p:nvPicPr>
        <p:blipFill>
          <a:blip r:embed="rId3"/>
          <a:stretch>
            <a:fillRect/>
          </a:stretch>
        </p:blipFill>
        <p:spPr>
          <a:xfrm>
            <a:off x="768178" y="4888266"/>
            <a:ext cx="7816267" cy="1390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Cut away section of Manual showing a paragraph on the Subject Matter of the Hearing and the regulatory citations hyperlinked. For illustration, not content.">
            <a:extLst>
              <a:ext uri="{FF2B5EF4-FFF2-40B4-BE49-F238E27FC236}">
                <a16:creationId xmlns:a16="http://schemas.microsoft.com/office/drawing/2014/main" id="{4F1D37E0-4FC3-4E3E-A855-7CF44EB4D029}"/>
              </a:ext>
            </a:extLst>
          </p:cNvPr>
          <p:cNvPicPr>
            <a:picLocks noChangeAspect="1"/>
          </p:cNvPicPr>
          <p:nvPr/>
        </p:nvPicPr>
        <p:blipFill>
          <a:blip r:embed="rId4"/>
          <a:stretch>
            <a:fillRect/>
          </a:stretch>
        </p:blipFill>
        <p:spPr>
          <a:xfrm>
            <a:off x="762000" y="3278954"/>
            <a:ext cx="7753350" cy="1477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CFD680C1-18D7-41AE-AE38-F5C99B177518}"/>
              </a:ext>
            </a:extLst>
          </p:cNvPr>
          <p:cNvSpPr>
            <a:spLocks noGrp="1"/>
          </p:cNvSpPr>
          <p:nvPr>
            <p:ph idx="1"/>
          </p:nvPr>
        </p:nvSpPr>
        <p:spPr>
          <a:xfrm>
            <a:off x="628650" y="1247513"/>
            <a:ext cx="7886700" cy="1731846"/>
          </a:xfrm>
          <a:solidFill>
            <a:schemeClr val="accent1">
              <a:lumMod val="20000"/>
              <a:lumOff val="80000"/>
            </a:schemeClr>
          </a:solidFill>
        </p:spPr>
        <p:txBody>
          <a:bodyPr/>
          <a:lstStyle/>
          <a:p>
            <a:r>
              <a:rPr lang="en-US" dirty="0"/>
              <a:t>                  Imbedded Links to Key Citations</a:t>
            </a:r>
          </a:p>
          <a:p>
            <a:pPr lvl="4"/>
            <a:r>
              <a:rPr lang="en-US" dirty="0"/>
              <a:t>IDEA Regulations</a:t>
            </a:r>
          </a:p>
          <a:p>
            <a:pPr lvl="4"/>
            <a:r>
              <a:rPr lang="en-US" dirty="0"/>
              <a:t>Federal Register Comments to the Regulations</a:t>
            </a:r>
          </a:p>
          <a:p>
            <a:pPr lvl="4"/>
            <a:r>
              <a:rPr lang="en-US" dirty="0"/>
              <a:t>Federal Guidance and Key “Dear Colleague” Letters</a:t>
            </a:r>
          </a:p>
          <a:p>
            <a:pPr lvl="4"/>
            <a:r>
              <a:rPr lang="en-US" dirty="0"/>
              <a:t>Other Federal Guidance</a:t>
            </a:r>
          </a:p>
          <a:p>
            <a:pPr lvl="1"/>
            <a:endParaRPr lang="en-US" dirty="0"/>
          </a:p>
        </p:txBody>
      </p:sp>
      <p:sp>
        <p:nvSpPr>
          <p:cNvPr id="4" name="Title 3">
            <a:extLst>
              <a:ext uri="{FF2B5EF4-FFF2-40B4-BE49-F238E27FC236}">
                <a16:creationId xmlns:a16="http://schemas.microsoft.com/office/drawing/2014/main" id="{669B2C4E-2506-4084-BDBC-33432739228C}"/>
              </a:ext>
            </a:extLst>
          </p:cNvPr>
          <p:cNvSpPr>
            <a:spLocks noGrp="1"/>
          </p:cNvSpPr>
          <p:nvPr>
            <p:ph type="title"/>
          </p:nvPr>
        </p:nvSpPr>
        <p:spPr>
          <a:xfrm>
            <a:off x="628650" y="224903"/>
            <a:ext cx="7886700" cy="914855"/>
          </a:xfrm>
          <a:solidFill>
            <a:schemeClr val="accent1">
              <a:lumMod val="50000"/>
            </a:schemeClr>
          </a:solidFill>
        </p:spPr>
        <p:txBody>
          <a:bodyPr>
            <a:normAutofit fontScale="90000"/>
          </a:bodyPr>
          <a:lstStyle/>
          <a:p>
            <a:pPr algn="ctr"/>
            <a:br>
              <a:rPr lang="en-US" b="1" dirty="0">
                <a:solidFill>
                  <a:schemeClr val="bg1"/>
                </a:solidFill>
              </a:rPr>
            </a:br>
            <a:r>
              <a:rPr lang="en-US" b="1" dirty="0">
                <a:solidFill>
                  <a:schemeClr val="bg1"/>
                </a:solidFill>
              </a:rPr>
              <a:t>Relevant Citations Linked</a:t>
            </a:r>
            <a:br>
              <a:rPr lang="en-US" b="1" dirty="0">
                <a:solidFill>
                  <a:schemeClr val="bg1"/>
                </a:solidFill>
              </a:rPr>
            </a:br>
            <a:endParaRPr lang="en-US" dirty="0"/>
          </a:p>
        </p:txBody>
      </p:sp>
      <p:sp>
        <p:nvSpPr>
          <p:cNvPr id="5" name="Slide Number Placeholder 4">
            <a:extLst>
              <a:ext uri="{FF2B5EF4-FFF2-40B4-BE49-F238E27FC236}">
                <a16:creationId xmlns:a16="http://schemas.microsoft.com/office/drawing/2014/main" id="{DCE94ADD-3CAB-432F-ACEE-51E99F1628EA}"/>
              </a:ext>
            </a:extLst>
          </p:cNvPr>
          <p:cNvSpPr>
            <a:spLocks noGrp="1"/>
          </p:cNvSpPr>
          <p:nvPr>
            <p:ph type="sldNum" sz="quarter" idx="12"/>
          </p:nvPr>
        </p:nvSpPr>
        <p:spPr/>
        <p:txBody>
          <a:bodyPr/>
          <a:lstStyle/>
          <a:p>
            <a:fld id="{F90EA011-92C4-41D9-82B9-BF8E62DAE0D2}" type="slidenum">
              <a:rPr lang="en-US" smtClean="0"/>
              <a:pPr/>
              <a:t>30</a:t>
            </a:fld>
            <a:endParaRPr lang="en-US" dirty="0"/>
          </a:p>
        </p:txBody>
      </p:sp>
    </p:spTree>
    <p:extLst>
      <p:ext uri="{BB962C8B-B14F-4D97-AF65-F5344CB8AC3E}">
        <p14:creationId xmlns:p14="http://schemas.microsoft.com/office/powerpoint/2010/main" val="3409427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ere is no provision in the Part B regulations that would give a hearing officer conducting an expedited due process hearing the authority to extend the timeline for issuing a determination at the request of a party to the expedited due process hearing.">
            <a:extLst>
              <a:ext uri="{FF2B5EF4-FFF2-40B4-BE49-F238E27FC236}">
                <a16:creationId xmlns:a16="http://schemas.microsoft.com/office/drawing/2014/main" id="{562962C8-2300-496C-8C6B-BE54CA372BF5}"/>
              </a:ext>
            </a:extLst>
          </p:cNvPr>
          <p:cNvPicPr>
            <a:picLocks noChangeAspect="1"/>
          </p:cNvPicPr>
          <p:nvPr/>
        </p:nvPicPr>
        <p:blipFill>
          <a:blip r:embed="rId3"/>
          <a:stretch>
            <a:fillRect/>
          </a:stretch>
        </p:blipFill>
        <p:spPr>
          <a:xfrm>
            <a:off x="457200" y="3810000"/>
            <a:ext cx="8618375" cy="2590800"/>
          </a:xfrm>
          <a:prstGeom prst="rect">
            <a:avLst/>
          </a:prstGeom>
        </p:spPr>
      </p:pic>
      <p:pic>
        <p:nvPicPr>
          <p:cNvPr id="8" name="Picture 7" descr="Document all parts of the extension. If an extension is granted, teh state must document all parts of the extension (e.g., when it was granted, the reason(s) for the extension, the specific length of the extension) and ensure timelines are met.">
            <a:extLst>
              <a:ext uri="{FF2B5EF4-FFF2-40B4-BE49-F238E27FC236}">
                <a16:creationId xmlns:a16="http://schemas.microsoft.com/office/drawing/2014/main" id="{B7341BD9-6CC2-495E-8449-537157EA2EB8}"/>
              </a:ext>
            </a:extLst>
          </p:cNvPr>
          <p:cNvPicPr>
            <a:picLocks noChangeAspect="1"/>
          </p:cNvPicPr>
          <p:nvPr/>
        </p:nvPicPr>
        <p:blipFill>
          <a:blip r:embed="rId4"/>
          <a:stretch>
            <a:fillRect/>
          </a:stretch>
        </p:blipFill>
        <p:spPr>
          <a:xfrm>
            <a:off x="313151" y="1186543"/>
            <a:ext cx="8795081" cy="2590800"/>
          </a:xfrm>
          <a:prstGeom prst="rect">
            <a:avLst/>
          </a:prstGeom>
        </p:spPr>
      </p:pic>
      <p:sp>
        <p:nvSpPr>
          <p:cNvPr id="5" name="Title 8">
            <a:extLst>
              <a:ext uri="{FF2B5EF4-FFF2-40B4-BE49-F238E27FC236}">
                <a16:creationId xmlns:a16="http://schemas.microsoft.com/office/drawing/2014/main" id="{9E850523-8213-4738-8675-EBE2D86EA648}"/>
              </a:ext>
            </a:extLst>
          </p:cNvPr>
          <p:cNvSpPr>
            <a:spLocks noGrp="1"/>
          </p:cNvSpPr>
          <p:nvPr>
            <p:ph type="title"/>
          </p:nvPr>
        </p:nvSpPr>
        <p:spPr>
          <a:xfrm>
            <a:off x="628650" y="365125"/>
            <a:ext cx="7886700" cy="625475"/>
          </a:xfrm>
          <a:solidFill>
            <a:schemeClr val="accent1">
              <a:lumMod val="50000"/>
            </a:schemeClr>
          </a:solidFill>
        </p:spPr>
        <p:txBody>
          <a:bodyPr>
            <a:normAutofit fontScale="90000"/>
          </a:bodyPr>
          <a:lstStyle/>
          <a:p>
            <a:pPr algn="ctr"/>
            <a:br>
              <a:rPr lang="en-US" b="1" dirty="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rPr>
              <a:t>Key Elements Highlighted </a:t>
            </a:r>
            <a:br>
              <a:rPr lang="en-US" dirty="0"/>
            </a:br>
            <a:endParaRPr lang="en-US" dirty="0"/>
          </a:p>
        </p:txBody>
      </p:sp>
      <p:sp>
        <p:nvSpPr>
          <p:cNvPr id="2" name="Slide Number Placeholder 2">
            <a:extLst>
              <a:ext uri="{FF2B5EF4-FFF2-40B4-BE49-F238E27FC236}">
                <a16:creationId xmlns:a16="http://schemas.microsoft.com/office/drawing/2014/main" id="{A8F83726-EBAD-5418-ADE6-F73C5B32B174}"/>
              </a:ext>
            </a:extLst>
          </p:cNvPr>
          <p:cNvSpPr>
            <a:spLocks noGrp="1"/>
          </p:cNvSpPr>
          <p:nvPr>
            <p:ph type="sldNum" sz="quarter" idx="12"/>
          </p:nvPr>
        </p:nvSpPr>
        <p:spPr>
          <a:xfrm>
            <a:off x="6934200" y="6365170"/>
            <a:ext cx="2057400" cy="365125"/>
          </a:xfrm>
        </p:spPr>
        <p:txBody>
          <a:bodyPr/>
          <a:lstStyle/>
          <a:p>
            <a:fld id="{E97799C9-84D9-46D2-A11E-BCF8A720529D}" type="slidenum">
              <a:rPr lang="en-US" smtClean="0">
                <a:solidFill>
                  <a:schemeClr val="accent1">
                    <a:lumMod val="50000"/>
                  </a:schemeClr>
                </a:solidFill>
              </a:rPr>
              <a:t>31</a:t>
            </a:fld>
            <a:endParaRPr lang="en-US" dirty="0">
              <a:solidFill>
                <a:schemeClr val="accent1">
                  <a:lumMod val="50000"/>
                </a:schemeClr>
              </a:solidFill>
            </a:endParaRPr>
          </a:p>
        </p:txBody>
      </p:sp>
    </p:spTree>
    <p:extLst>
      <p:ext uri="{BB962C8B-B14F-4D97-AF65-F5344CB8AC3E}">
        <p14:creationId xmlns:p14="http://schemas.microsoft.com/office/powerpoint/2010/main" val="3367081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nippet of a page from the Due Process Complaints and Due Process hearing Procedures, O.S.E.P. question and answer document, citing the regulatory authority. For illustration, not content. ">
            <a:extLst>
              <a:ext uri="{FF2B5EF4-FFF2-40B4-BE49-F238E27FC236}">
                <a16:creationId xmlns:a16="http://schemas.microsoft.com/office/drawing/2014/main" id="{515ABE71-3D3D-4398-84F9-DA344989383A}"/>
              </a:ext>
            </a:extLst>
          </p:cNvPr>
          <p:cNvPicPr>
            <a:picLocks noChangeAspect="1"/>
          </p:cNvPicPr>
          <p:nvPr/>
        </p:nvPicPr>
        <p:blipFill>
          <a:blip r:embed="rId3"/>
          <a:stretch>
            <a:fillRect/>
          </a:stretch>
        </p:blipFill>
        <p:spPr>
          <a:xfrm rot="506371">
            <a:off x="4222296" y="4119423"/>
            <a:ext cx="4413429" cy="21455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descr="Snippet of a page from the IDEA Regulations, Procedural Safeguards: Resolution Meetings and Due Process Hearings. For illustration, not content.">
            <a:extLst>
              <a:ext uri="{FF2B5EF4-FFF2-40B4-BE49-F238E27FC236}">
                <a16:creationId xmlns:a16="http://schemas.microsoft.com/office/drawing/2014/main" id="{864AD798-FF9D-4868-9CD6-69D8202A8C8B}"/>
              </a:ext>
            </a:extLst>
          </p:cNvPr>
          <p:cNvPicPr>
            <a:picLocks noChangeAspect="1"/>
          </p:cNvPicPr>
          <p:nvPr/>
        </p:nvPicPr>
        <p:blipFill>
          <a:blip r:embed="rId4"/>
          <a:stretch>
            <a:fillRect/>
          </a:stretch>
        </p:blipFill>
        <p:spPr>
          <a:xfrm rot="21058337">
            <a:off x="270402" y="4080712"/>
            <a:ext cx="3873491" cy="2281645"/>
          </a:xfrm>
          <a:prstGeom prst="round2DiagRect">
            <a:avLst>
              <a:gd name="adj1" fmla="val 16667"/>
              <a:gd name="adj2" fmla="val 20352"/>
            </a:avLst>
          </a:prstGeom>
          <a:ln w="88900" cap="sq">
            <a:solidFill>
              <a:srgbClr val="FFFFFF"/>
            </a:solidFill>
            <a:miter lim="800000"/>
          </a:ln>
          <a:effectLst>
            <a:outerShdw blurRad="254000" algn="tl" rotWithShape="0">
              <a:srgbClr val="000000">
                <a:alpha val="43000"/>
              </a:srgbClr>
            </a:outerShdw>
          </a:effectLst>
        </p:spPr>
      </p:pic>
      <p:pic>
        <p:nvPicPr>
          <p:cNvPr id="8" name="Picture 7" descr="O.S.E.P. Resources:&#10;1. IDEA Part B Dispute Resolution Regulations&#10;2. Resolution Meetings and teh Due Process Hearings Procedural Safeguards (2006).&#10;3. Questions and Answers on IDEA part B Dispute Resolutino Procedures, 2013.">
            <a:extLst>
              <a:ext uri="{FF2B5EF4-FFF2-40B4-BE49-F238E27FC236}">
                <a16:creationId xmlns:a16="http://schemas.microsoft.com/office/drawing/2014/main" id="{10AFB8BC-8296-4C76-8F93-0EEC1B1EF060}"/>
              </a:ext>
            </a:extLst>
          </p:cNvPr>
          <p:cNvPicPr>
            <a:picLocks noChangeAspect="1"/>
          </p:cNvPicPr>
          <p:nvPr/>
        </p:nvPicPr>
        <p:blipFill>
          <a:blip r:embed="rId5"/>
          <a:stretch>
            <a:fillRect/>
          </a:stretch>
        </p:blipFill>
        <p:spPr>
          <a:xfrm>
            <a:off x="685800" y="1143000"/>
            <a:ext cx="7497821" cy="2692351"/>
          </a:xfrm>
          <a:prstGeom prst="rect">
            <a:avLst/>
          </a:prstGeom>
        </p:spPr>
      </p:pic>
      <p:sp>
        <p:nvSpPr>
          <p:cNvPr id="5" name="Title 1">
            <a:extLst>
              <a:ext uri="{FF2B5EF4-FFF2-40B4-BE49-F238E27FC236}">
                <a16:creationId xmlns:a16="http://schemas.microsoft.com/office/drawing/2014/main" id="{EDF67E0A-4CE0-4A62-B077-F8CDF5404A96}"/>
              </a:ext>
            </a:extLst>
          </p:cNvPr>
          <p:cNvSpPr txBox="1">
            <a:spLocks noGrp="1"/>
          </p:cNvSpPr>
          <p:nvPr>
            <p:ph type="title" idx="4294967295"/>
          </p:nvPr>
        </p:nvSpPr>
        <p:spPr>
          <a:xfrm>
            <a:off x="628650" y="205875"/>
            <a:ext cx="7886700" cy="914400"/>
          </a:xfrm>
          <a:prstGeom prst="rect">
            <a:avLst/>
          </a:prstGeom>
          <a:solidFill>
            <a:schemeClr val="accent1">
              <a:lumMod val="50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Candara" panose="020E0502030303020204" pitchFamily="34" charset="0"/>
                <a:ea typeface="+mn-ea"/>
                <a:cs typeface="+mn-cs"/>
              </a:rPr>
              <a:t>Due Process Resources Page</a:t>
            </a:r>
          </a:p>
        </p:txBody>
      </p:sp>
      <p:sp>
        <p:nvSpPr>
          <p:cNvPr id="2" name="Slide Number Placeholder 2">
            <a:extLst>
              <a:ext uri="{FF2B5EF4-FFF2-40B4-BE49-F238E27FC236}">
                <a16:creationId xmlns:a16="http://schemas.microsoft.com/office/drawing/2014/main" id="{551504A6-0B5F-AB86-8E3F-33640C20197A}"/>
              </a:ext>
            </a:extLst>
          </p:cNvPr>
          <p:cNvSpPr>
            <a:spLocks noGrp="1"/>
          </p:cNvSpPr>
          <p:nvPr>
            <p:ph type="sldNum" sz="quarter" idx="12"/>
          </p:nvPr>
        </p:nvSpPr>
        <p:spPr>
          <a:xfrm>
            <a:off x="6934200" y="6365170"/>
            <a:ext cx="2057400" cy="365125"/>
          </a:xfrm>
        </p:spPr>
        <p:txBody>
          <a:bodyPr/>
          <a:lstStyle/>
          <a:p>
            <a:fld id="{E97799C9-84D9-46D2-A11E-BCF8A720529D}" type="slidenum">
              <a:rPr lang="en-US" smtClean="0">
                <a:solidFill>
                  <a:schemeClr val="accent1">
                    <a:lumMod val="50000"/>
                  </a:schemeClr>
                </a:solidFill>
              </a:rPr>
              <a:t>32</a:t>
            </a:fld>
            <a:endParaRPr lang="en-US" dirty="0">
              <a:solidFill>
                <a:schemeClr val="accent1">
                  <a:lumMod val="50000"/>
                </a:schemeClr>
              </a:solidFill>
            </a:endParaRPr>
          </a:p>
        </p:txBody>
      </p:sp>
    </p:spTree>
    <p:extLst>
      <p:ext uri="{BB962C8B-B14F-4D97-AF65-F5344CB8AC3E}">
        <p14:creationId xmlns:p14="http://schemas.microsoft.com/office/powerpoint/2010/main" val="1886699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hands holding colorful speech bubbles&#10;&#10;Description automatically generated">
            <a:extLst>
              <a:ext uri="{FF2B5EF4-FFF2-40B4-BE49-F238E27FC236}">
                <a16:creationId xmlns:a16="http://schemas.microsoft.com/office/drawing/2014/main" id="{CE0845C1-D2B2-1991-0546-6645EDC437B6}"/>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25013" y="-1191985"/>
            <a:ext cx="9143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A0A3927-C0B1-11D2-6CEF-F583E210C62D}"/>
              </a:ext>
            </a:extLst>
          </p:cNvPr>
          <p:cNvSpPr txBox="1">
            <a:spLocks noGrp="1"/>
          </p:cNvSpPr>
          <p:nvPr>
            <p:ph type="title" idx="4294967295"/>
          </p:nvPr>
        </p:nvSpPr>
        <p:spPr>
          <a:xfrm>
            <a:off x="392906" y="5317240"/>
            <a:ext cx="8408194" cy="7448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1">
                    <a:lumMod val="85000"/>
                    <a:lumOff val="15000"/>
                  </a:schemeClr>
                </a:solidFill>
                <a:effectLst/>
                <a:uLnTx/>
                <a:uFillTx/>
                <a:latin typeface="Candara" panose="020E0502030303020204" pitchFamily="34" charset="0"/>
                <a:ea typeface="+mj-ea"/>
                <a:cs typeface="+mj-cs"/>
              </a:rPr>
              <a:t>Questions, Comments, Peer-to-Peer Time</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699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shot of the landing page for CADRE. Shows a link to the S.E.A. D.R. COordination and Leadership Online suite of resources. ">
            <a:extLst>
              <a:ext uri="{FF2B5EF4-FFF2-40B4-BE49-F238E27FC236}">
                <a16:creationId xmlns:a16="http://schemas.microsoft.com/office/drawing/2014/main" id="{63007A64-B25F-44ED-8D43-D0B11FC19B1A}"/>
              </a:ext>
            </a:extLst>
          </p:cNvPr>
          <p:cNvPicPr>
            <a:picLocks noChangeAspect="1"/>
          </p:cNvPicPr>
          <p:nvPr/>
        </p:nvPicPr>
        <p:blipFill>
          <a:blip r:embed="rId3"/>
          <a:stretch>
            <a:fillRect/>
          </a:stretch>
        </p:blipFill>
        <p:spPr>
          <a:xfrm>
            <a:off x="400149" y="1295400"/>
            <a:ext cx="8343701" cy="5066521"/>
          </a:xfrm>
          <a:prstGeom prst="rect">
            <a:avLst/>
          </a:prstGeom>
        </p:spPr>
      </p:pic>
      <p:sp>
        <p:nvSpPr>
          <p:cNvPr id="10" name="Title 6" descr="the url to the cadre website.  www.cadreworks.org">
            <a:extLst>
              <a:ext uri="{FF2B5EF4-FFF2-40B4-BE49-F238E27FC236}">
                <a16:creationId xmlns:a16="http://schemas.microsoft.com/office/drawing/2014/main" id="{9670AC46-481B-418C-A8A5-00DF879541BD}"/>
              </a:ext>
            </a:extLst>
          </p:cNvPr>
          <p:cNvSpPr txBox="1">
            <a:spLocks noGrp="1"/>
          </p:cNvSpPr>
          <p:nvPr>
            <p:ph type="title" idx="4294967295"/>
          </p:nvPr>
        </p:nvSpPr>
        <p:spPr>
          <a:xfrm>
            <a:off x="990600" y="284646"/>
            <a:ext cx="7419975" cy="854075"/>
          </a:xfrm>
          <a:prstGeom prst="rect">
            <a:avLst/>
          </a:prstGeom>
          <a:solidFill>
            <a:schemeClr val="accent1">
              <a:lumMod val="50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1" u="none" strike="noStrike" kern="1200" cap="none" spc="0" normalizeH="0" baseline="0" noProof="0" dirty="0">
                <a:ln>
                  <a:noFill/>
                </a:ln>
                <a:solidFill>
                  <a:schemeClr val="bg1"/>
                </a:solidFill>
                <a:effectLst/>
                <a:uLnTx/>
                <a:uFillTx/>
                <a:latin typeface="Candara" panose="020E0502030303020204" pitchFamily="34" charset="0"/>
                <a:ea typeface="+mj-ea"/>
                <a:cs typeface="+mj-cs"/>
              </a:rPr>
              <a:t>www.cadreworks.org</a:t>
            </a:r>
          </a:p>
        </p:txBody>
      </p:sp>
      <p:sp>
        <p:nvSpPr>
          <p:cNvPr id="2" name="Slide Number Placeholder 2">
            <a:extLst>
              <a:ext uri="{FF2B5EF4-FFF2-40B4-BE49-F238E27FC236}">
                <a16:creationId xmlns:a16="http://schemas.microsoft.com/office/drawing/2014/main" id="{378A60FD-956E-8E6B-2225-9F1511FE9735}"/>
              </a:ext>
            </a:extLst>
          </p:cNvPr>
          <p:cNvSpPr>
            <a:spLocks noGrp="1"/>
          </p:cNvSpPr>
          <p:nvPr>
            <p:ph type="sldNum" sz="quarter" idx="12"/>
          </p:nvPr>
        </p:nvSpPr>
        <p:spPr>
          <a:xfrm>
            <a:off x="6934200" y="6365170"/>
            <a:ext cx="2057400" cy="365125"/>
          </a:xfrm>
        </p:spPr>
        <p:txBody>
          <a:bodyPr/>
          <a:lstStyle/>
          <a:p>
            <a:fld id="{E97799C9-84D9-46D2-A11E-BCF8A720529D}" type="slidenum">
              <a:rPr lang="en-US" smtClean="0">
                <a:solidFill>
                  <a:schemeClr val="accent1">
                    <a:lumMod val="50000"/>
                  </a:schemeClr>
                </a:solidFill>
              </a:rPr>
              <a:t>34</a:t>
            </a:fld>
            <a:endParaRPr lang="en-US" dirty="0">
              <a:solidFill>
                <a:schemeClr val="accent1">
                  <a:lumMod val="50000"/>
                </a:schemeClr>
              </a:solidFill>
            </a:endParaRPr>
          </a:p>
        </p:txBody>
      </p:sp>
    </p:spTree>
    <p:extLst>
      <p:ext uri="{BB962C8B-B14F-4D97-AF65-F5344CB8AC3E}">
        <p14:creationId xmlns:p14="http://schemas.microsoft.com/office/powerpoint/2010/main" val="10631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rintable Thank You Cards | Thank you pictures, Word bubble, Printable  thank you cards">
            <a:extLst>
              <a:ext uri="{FF2B5EF4-FFF2-40B4-BE49-F238E27FC236}">
                <a16:creationId xmlns:a16="http://schemas.microsoft.com/office/drawing/2014/main" id="{429E12CA-4CCA-BEBD-0484-37726026D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818398"/>
            <a:ext cx="5810250" cy="58102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8DE3B890-D670-9B15-A4CD-4344E8F08ADB}"/>
              </a:ext>
            </a:extLst>
          </p:cNvPr>
          <p:cNvSpPr>
            <a:spLocks noGrp="1"/>
          </p:cNvSpPr>
          <p:nvPr>
            <p:ph type="title"/>
          </p:nvPr>
        </p:nvSpPr>
        <p:spPr>
          <a:xfrm>
            <a:off x="628650" y="365125"/>
            <a:ext cx="6686550" cy="1311275"/>
          </a:xfrm>
        </p:spPr>
        <p:txBody>
          <a:bodyPr/>
          <a:lstStyle/>
          <a:p>
            <a:r>
              <a:rPr lang="en-US" dirty="0">
                <a:solidFill>
                  <a:schemeClr val="bg1"/>
                </a:solidFill>
              </a:rPr>
              <a:t>Thank you</a:t>
            </a:r>
          </a:p>
        </p:txBody>
      </p:sp>
      <p:sp>
        <p:nvSpPr>
          <p:cNvPr id="6" name="Slide Number Placeholder 2">
            <a:extLst>
              <a:ext uri="{FF2B5EF4-FFF2-40B4-BE49-F238E27FC236}">
                <a16:creationId xmlns:a16="http://schemas.microsoft.com/office/drawing/2014/main" id="{8194DEE9-0452-D86D-F81E-01E3FDB1DA14}"/>
              </a:ext>
            </a:extLst>
          </p:cNvPr>
          <p:cNvSpPr>
            <a:spLocks noGrp="1"/>
          </p:cNvSpPr>
          <p:nvPr>
            <p:ph type="sldNum" sz="quarter" idx="12"/>
          </p:nvPr>
        </p:nvSpPr>
        <p:spPr>
          <a:xfrm>
            <a:off x="6934200" y="6365170"/>
            <a:ext cx="2057400" cy="365125"/>
          </a:xfrm>
        </p:spPr>
        <p:txBody>
          <a:bodyPr/>
          <a:lstStyle/>
          <a:p>
            <a:fld id="{E97799C9-84D9-46D2-A11E-BCF8A720529D}" type="slidenum">
              <a:rPr lang="en-US" smtClean="0">
                <a:solidFill>
                  <a:schemeClr val="accent1">
                    <a:lumMod val="50000"/>
                  </a:schemeClr>
                </a:solidFill>
              </a:rPr>
              <a:t>35</a:t>
            </a:fld>
            <a:endParaRPr lang="en-US" dirty="0">
              <a:solidFill>
                <a:schemeClr val="accent1">
                  <a:lumMod val="50000"/>
                </a:schemeClr>
              </a:solidFill>
            </a:endParaRPr>
          </a:p>
        </p:txBody>
      </p:sp>
    </p:spTree>
    <p:extLst>
      <p:ext uri="{BB962C8B-B14F-4D97-AF65-F5344CB8AC3E}">
        <p14:creationId xmlns:p14="http://schemas.microsoft.com/office/powerpoint/2010/main" val="216098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8659E1-DD2C-7F55-E9DD-DEDA3AD36430}"/>
              </a:ext>
            </a:extLst>
          </p:cNvPr>
          <p:cNvSpPr>
            <a:spLocks noGrp="1"/>
          </p:cNvSpPr>
          <p:nvPr>
            <p:ph idx="1"/>
          </p:nvPr>
        </p:nvSpPr>
        <p:spPr>
          <a:xfrm>
            <a:off x="643264" y="2286000"/>
            <a:ext cx="7886700" cy="4283074"/>
          </a:xfrm>
        </p:spPr>
        <p:txBody>
          <a:bodyPr>
            <a:normAutofit fontScale="92500" lnSpcReduction="10000"/>
          </a:bodyPr>
          <a:lstStyle/>
          <a:p>
            <a:r>
              <a:rPr lang="en-US" b="0" i="0" dirty="0">
                <a:solidFill>
                  <a:srgbClr val="2D3748"/>
                </a:solidFill>
                <a:effectLst/>
              </a:rPr>
              <a:t>The IDEA authorizes formula grants to states to support special education and related services and early intervention services.</a:t>
            </a:r>
          </a:p>
          <a:p>
            <a:endParaRPr lang="en-US" dirty="0">
              <a:solidFill>
                <a:srgbClr val="2D3748"/>
              </a:solidFill>
            </a:endParaRPr>
          </a:p>
          <a:p>
            <a:r>
              <a:rPr lang="en-US" b="0" i="0" dirty="0">
                <a:solidFill>
                  <a:srgbClr val="2D3748"/>
                </a:solidFill>
                <a:effectLst/>
              </a:rPr>
              <a:t>The Office of Special Education Programs (OSEP) administers the grant programs:</a:t>
            </a:r>
          </a:p>
          <a:p>
            <a:pPr marL="457200" indent="-457200">
              <a:buFont typeface="Arial" panose="020B0604020202020204" pitchFamily="34" charset="0"/>
              <a:buChar char="•"/>
            </a:pPr>
            <a:r>
              <a:rPr lang="en-US" b="1" dirty="0">
                <a:solidFill>
                  <a:srgbClr val="2D3748"/>
                </a:solidFill>
              </a:rPr>
              <a:t>Grants to States</a:t>
            </a:r>
            <a:r>
              <a:rPr lang="en-US" dirty="0">
                <a:solidFill>
                  <a:srgbClr val="2D3748"/>
                </a:solidFill>
              </a:rPr>
              <a:t>: </a:t>
            </a:r>
            <a:r>
              <a:rPr lang="en-US" b="1" u="sng" dirty="0">
                <a:solidFill>
                  <a:srgbClr val="2D3748"/>
                </a:solidFill>
              </a:rPr>
              <a:t>Part B</a:t>
            </a:r>
            <a:r>
              <a:rPr lang="en-US" dirty="0">
                <a:solidFill>
                  <a:srgbClr val="2D3748"/>
                </a:solidFill>
              </a:rPr>
              <a:t>, Section 611 for children ages 3-21</a:t>
            </a:r>
          </a:p>
          <a:p>
            <a:pPr marL="457200" indent="-457200">
              <a:buFont typeface="Arial" panose="020B0604020202020204" pitchFamily="34" charset="0"/>
              <a:buChar char="•"/>
            </a:pPr>
            <a:r>
              <a:rPr lang="en-US" b="1" dirty="0">
                <a:solidFill>
                  <a:srgbClr val="2D3748"/>
                </a:solidFill>
              </a:rPr>
              <a:t>Preschool Grants</a:t>
            </a:r>
            <a:r>
              <a:rPr lang="en-US" dirty="0">
                <a:solidFill>
                  <a:srgbClr val="2D3748"/>
                </a:solidFill>
              </a:rPr>
              <a:t>: </a:t>
            </a:r>
            <a:r>
              <a:rPr lang="en-US" b="1" i="0" u="sng" dirty="0">
                <a:solidFill>
                  <a:srgbClr val="2D3748"/>
                </a:solidFill>
                <a:effectLst/>
              </a:rPr>
              <a:t>Part B</a:t>
            </a:r>
            <a:r>
              <a:rPr lang="en-US" b="0" i="0" dirty="0">
                <a:solidFill>
                  <a:srgbClr val="2D3748"/>
                </a:solidFill>
                <a:effectLst/>
              </a:rPr>
              <a:t>, Section 619 for ages 3-5</a:t>
            </a:r>
          </a:p>
          <a:p>
            <a:pPr marL="457200" indent="-457200">
              <a:buFont typeface="Arial" panose="020B0604020202020204" pitchFamily="34" charset="0"/>
              <a:buChar char="•"/>
            </a:pPr>
            <a:r>
              <a:rPr lang="en-US" b="1" dirty="0">
                <a:solidFill>
                  <a:srgbClr val="2D3748"/>
                </a:solidFill>
              </a:rPr>
              <a:t>Grants for Infants and Families</a:t>
            </a:r>
            <a:r>
              <a:rPr lang="en-US" dirty="0">
                <a:solidFill>
                  <a:srgbClr val="2D3748"/>
                </a:solidFill>
              </a:rPr>
              <a:t>: </a:t>
            </a:r>
            <a:r>
              <a:rPr lang="en-US" b="1" u="sng" dirty="0">
                <a:solidFill>
                  <a:srgbClr val="2D3748"/>
                </a:solidFill>
              </a:rPr>
              <a:t>Part C</a:t>
            </a:r>
            <a:r>
              <a:rPr lang="en-US" dirty="0">
                <a:solidFill>
                  <a:srgbClr val="2D3748"/>
                </a:solidFill>
              </a:rPr>
              <a:t>, birth through age 2</a:t>
            </a:r>
            <a:endParaRPr lang="en-US" b="0" i="0" dirty="0">
              <a:solidFill>
                <a:srgbClr val="2D3748"/>
              </a:solidFill>
              <a:effectLst/>
            </a:endParaRPr>
          </a:p>
          <a:p>
            <a:endParaRPr lang="en-US" dirty="0">
              <a:solidFill>
                <a:srgbClr val="2D3748"/>
              </a:solidFill>
              <a:latin typeface="Open Sans" panose="020B0604020202020204" pitchFamily="34" charset="0"/>
            </a:endParaRPr>
          </a:p>
          <a:p>
            <a:endParaRPr lang="en-US" dirty="0"/>
          </a:p>
        </p:txBody>
      </p:sp>
      <p:sp>
        <p:nvSpPr>
          <p:cNvPr id="2" name="Title 1">
            <a:extLst>
              <a:ext uri="{FF2B5EF4-FFF2-40B4-BE49-F238E27FC236}">
                <a16:creationId xmlns:a16="http://schemas.microsoft.com/office/drawing/2014/main" id="{FBD83388-D54A-D6F6-B68A-2CED01BB4E2D}"/>
              </a:ext>
            </a:extLst>
          </p:cNvPr>
          <p:cNvSpPr>
            <a:spLocks noGrp="1"/>
          </p:cNvSpPr>
          <p:nvPr>
            <p:ph type="title"/>
          </p:nvPr>
        </p:nvSpPr>
        <p:spPr>
          <a:xfrm>
            <a:off x="628650" y="365125"/>
            <a:ext cx="7886700" cy="1768475"/>
          </a:xfrm>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Federal Oversight of IDEA Formula Grants</a:t>
            </a:r>
          </a:p>
        </p:txBody>
      </p:sp>
      <p:sp>
        <p:nvSpPr>
          <p:cNvPr id="4" name="Slide Number Placeholder 3">
            <a:extLst>
              <a:ext uri="{FF2B5EF4-FFF2-40B4-BE49-F238E27FC236}">
                <a16:creationId xmlns:a16="http://schemas.microsoft.com/office/drawing/2014/main" id="{0753728B-D6FF-828F-54C5-D41C94F29ABD}"/>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4</a:t>
            </a:fld>
            <a:endParaRPr lang="en-US" sz="1200" dirty="0">
              <a:latin typeface="Candara" panose="020E0502030303020204" pitchFamily="34" charset="0"/>
            </a:endParaRPr>
          </a:p>
        </p:txBody>
      </p:sp>
    </p:spTree>
    <p:extLst>
      <p:ext uri="{BB962C8B-B14F-4D97-AF65-F5344CB8AC3E}">
        <p14:creationId xmlns:p14="http://schemas.microsoft.com/office/powerpoint/2010/main" val="406855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Great Wall of China in Beijing ">
            <a:extLst>
              <a:ext uri="{FF2B5EF4-FFF2-40B4-BE49-F238E27FC236}">
                <a16:creationId xmlns:a16="http://schemas.microsoft.com/office/drawing/2014/main" id="{8A212A20-146A-CADE-6C83-B735BB01F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73" y="1905000"/>
            <a:ext cx="7581454"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76CD84B-7245-FB81-567B-A9FB436AFD10}"/>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dirty="0">
                <a:solidFill>
                  <a:schemeClr val="bg1"/>
                </a:solidFill>
                <a:cs typeface="Arial" panose="020B0604020202020204" pitchFamily="34" charset="0"/>
              </a:rPr>
              <a:t>The Myth of the Great Wall</a:t>
            </a:r>
          </a:p>
        </p:txBody>
      </p:sp>
      <p:sp>
        <p:nvSpPr>
          <p:cNvPr id="4" name="Slide Number Placeholder 3">
            <a:extLst>
              <a:ext uri="{FF2B5EF4-FFF2-40B4-BE49-F238E27FC236}">
                <a16:creationId xmlns:a16="http://schemas.microsoft.com/office/drawing/2014/main" id="{9C259BE5-EE65-6882-CE15-AB011565078D}"/>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5</a:t>
            </a:fld>
            <a:endParaRPr lang="en-US" sz="1200" dirty="0">
              <a:latin typeface="Candara" panose="020E0502030303020204" pitchFamily="34" charset="0"/>
            </a:endParaRPr>
          </a:p>
        </p:txBody>
      </p:sp>
    </p:spTree>
    <p:extLst>
      <p:ext uri="{BB962C8B-B14F-4D97-AF65-F5344CB8AC3E}">
        <p14:creationId xmlns:p14="http://schemas.microsoft.com/office/powerpoint/2010/main" val="153588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2D445-AB36-9B88-06F4-9719C525D4FC}"/>
              </a:ext>
            </a:extLst>
          </p:cNvPr>
          <p:cNvSpPr>
            <a:spLocks noGrp="1"/>
          </p:cNvSpPr>
          <p:nvPr>
            <p:ph idx="1"/>
          </p:nvPr>
        </p:nvSpPr>
        <p:spPr>
          <a:xfrm>
            <a:off x="428625" y="1828799"/>
            <a:ext cx="8286750" cy="4572001"/>
          </a:xfrm>
        </p:spPr>
        <p:txBody>
          <a:bodyPr>
            <a:normAutofit fontScale="92500"/>
          </a:bodyPr>
          <a:lstStyle/>
          <a:p>
            <a:r>
              <a:rPr lang="en-US" sz="2600" dirty="0">
                <a:effectLst/>
                <a:ea typeface="Calibri" panose="020F0502020204030204" pitchFamily="34" charset="0"/>
              </a:rPr>
              <a:t>Under the IDEA, each State Agency (SEA &amp; LA) is required to establish, implement, and maintain procedural safeguards related to due process hearings. </a:t>
            </a:r>
          </a:p>
          <a:p>
            <a:endParaRPr lang="en-US" sz="2400" dirty="0">
              <a:ea typeface="Calibri" panose="020F0502020204030204" pitchFamily="34" charset="0"/>
            </a:endParaRPr>
          </a:p>
          <a:p>
            <a:r>
              <a:rPr lang="en-US" sz="2400" dirty="0">
                <a:effectLst/>
                <a:ea typeface="Calibri" panose="020F0502020204030204" pitchFamily="34" charset="0"/>
              </a:rPr>
              <a:t>The State must effectively and efficiently administer due process complaints and hearings by:</a:t>
            </a:r>
          </a:p>
          <a:p>
            <a:pPr marL="804863" indent="-342900">
              <a:buAutoNum type="arabicPeriod"/>
            </a:pPr>
            <a:r>
              <a:rPr lang="en-US" sz="2400" dirty="0">
                <a:effectLst/>
                <a:ea typeface="Calibri" panose="020F0502020204030204" pitchFamily="34" charset="0"/>
              </a:rPr>
              <a:t>having written procedures that align with IDEA;</a:t>
            </a:r>
          </a:p>
          <a:p>
            <a:pPr marL="804863" indent="-342900">
              <a:buAutoNum type="arabicPeriod"/>
            </a:pPr>
            <a:r>
              <a:rPr lang="en-US" sz="2400" dirty="0">
                <a:effectLst/>
                <a:ea typeface="Calibri" panose="020F0502020204030204" pitchFamily="34" charset="0"/>
              </a:rPr>
              <a:t>overseeing an infrastructure to support the case management, data collection, federal reporting requirements, and implementation of due process complaints and hearings;</a:t>
            </a:r>
          </a:p>
          <a:p>
            <a:pPr marL="804863" indent="-342900">
              <a:buAutoNum type="arabicPeriod"/>
            </a:pPr>
            <a:r>
              <a:rPr lang="en-US" sz="2400" dirty="0">
                <a:effectLst/>
                <a:ea typeface="Calibri" panose="020F0502020204030204" pitchFamily="34" charset="0"/>
              </a:rPr>
              <a:t>maintaining a list of trained and impartial hearing officers that align practices and decisions with federal and State law.</a:t>
            </a:r>
            <a:endParaRPr lang="en-US" sz="3600" dirty="0"/>
          </a:p>
        </p:txBody>
      </p:sp>
      <p:sp>
        <p:nvSpPr>
          <p:cNvPr id="2" name="Title 1">
            <a:extLst>
              <a:ext uri="{FF2B5EF4-FFF2-40B4-BE49-F238E27FC236}">
                <a16:creationId xmlns:a16="http://schemas.microsoft.com/office/drawing/2014/main" id="{26590368-2EDA-5287-4C3C-7353C9AA3CC7}"/>
              </a:ext>
            </a:extLst>
          </p:cNvPr>
          <p:cNvSpPr>
            <a:spLocks noGrp="1"/>
          </p:cNvSpPr>
          <p:nvPr>
            <p:ph type="title"/>
          </p:nvPr>
        </p:nvSpPr>
        <p:spPr>
          <a:xfrm>
            <a:off x="428625" y="304800"/>
            <a:ext cx="8286750" cy="1325563"/>
          </a:xfrm>
          <a:solidFill>
            <a:schemeClr val="accent1">
              <a:lumMod val="50000"/>
            </a:schemeClr>
          </a:solidFill>
        </p:spPr>
        <p:txBody>
          <a:bodyPr>
            <a:normAutofit fontScale="90000"/>
          </a:bodyPr>
          <a:lstStyle/>
          <a:p>
            <a:pPr algn="ctr"/>
            <a:r>
              <a:rPr lang="en-US" b="1" dirty="0">
                <a:solidFill>
                  <a:schemeClr val="bg1">
                    <a:lumMod val="95000"/>
                  </a:schemeClr>
                </a:solidFill>
                <a:effectLst>
                  <a:outerShdw blurRad="38100" dist="38100" dir="2700000" algn="tl">
                    <a:srgbClr val="000000">
                      <a:alpha val="43137"/>
                    </a:srgbClr>
                  </a:outerShdw>
                </a:effectLst>
              </a:rPr>
              <a:t>Regulatory Responsibilities of the State Education Agency/Lead Agency</a:t>
            </a:r>
          </a:p>
        </p:txBody>
      </p:sp>
      <p:sp>
        <p:nvSpPr>
          <p:cNvPr id="4" name="Slide Number Placeholder 2">
            <a:extLst>
              <a:ext uri="{FF2B5EF4-FFF2-40B4-BE49-F238E27FC236}">
                <a16:creationId xmlns:a16="http://schemas.microsoft.com/office/drawing/2014/main" id="{138B5D38-6EDD-B315-EE7E-204274ACB40C}"/>
              </a:ext>
            </a:extLst>
          </p:cNvPr>
          <p:cNvSpPr>
            <a:spLocks noGrp="1"/>
          </p:cNvSpPr>
          <p:nvPr>
            <p:ph type="sldNum" sz="quarter" idx="12"/>
          </p:nvPr>
        </p:nvSpPr>
        <p:spPr>
          <a:xfrm>
            <a:off x="6934200" y="6365170"/>
            <a:ext cx="2057400" cy="365125"/>
          </a:xfrm>
        </p:spPr>
        <p:txBody>
          <a:bodyPr/>
          <a:lstStyle/>
          <a:p>
            <a:fld id="{E97799C9-84D9-46D2-A11E-BCF8A720529D}" type="slidenum">
              <a:rPr lang="en-US" smtClean="0">
                <a:solidFill>
                  <a:schemeClr val="accent1">
                    <a:lumMod val="50000"/>
                  </a:schemeClr>
                </a:solidFill>
              </a:rPr>
              <a:t>6</a:t>
            </a:fld>
            <a:endParaRPr lang="en-US" dirty="0">
              <a:solidFill>
                <a:schemeClr val="accent1">
                  <a:lumMod val="50000"/>
                </a:schemeClr>
              </a:solidFill>
            </a:endParaRPr>
          </a:p>
        </p:txBody>
      </p:sp>
    </p:spTree>
    <p:extLst>
      <p:ext uri="{BB962C8B-B14F-4D97-AF65-F5344CB8AC3E}">
        <p14:creationId xmlns:p14="http://schemas.microsoft.com/office/powerpoint/2010/main" val="146947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ontent Placeholder 6" descr="OSEP monitors all IDEA Part C and B programs through its Differentiated Monitoring and Support system (DMS) – a cyclical monitoring process that focuses on states’ general supervision systems.&#10;OSEP will examine state polices and procedures and implementation of              1. Monitoring and Improvement                    2. Data                                                                     3. Fiscal                                                        4. Dispute Resolution.&#10;The State Education Agency (Part B) or Lead Agency (Part C) must establish, implement and maintain procedural safeguards related to due process hearings (DPH) of the IDEA.&#10;">
            <a:extLst>
              <a:ext uri="{FF2B5EF4-FFF2-40B4-BE49-F238E27FC236}">
                <a16:creationId xmlns:a16="http://schemas.microsoft.com/office/drawing/2014/main" id="{FBBB3946-3BF3-3C31-A1FE-52C6D3844137}"/>
              </a:ext>
            </a:extLst>
          </p:cNvPr>
          <p:cNvGraphicFramePr>
            <a:graphicFrameLocks noGrp="1"/>
          </p:cNvGraphicFramePr>
          <p:nvPr>
            <p:ph idx="1"/>
            <p:extLst>
              <p:ext uri="{D42A27DB-BD31-4B8C-83A1-F6EECF244321}">
                <p14:modId xmlns:p14="http://schemas.microsoft.com/office/powerpoint/2010/main" val="2994892151"/>
              </p:ext>
            </p:extLst>
          </p:nvPr>
        </p:nvGraphicFramePr>
        <p:xfrm>
          <a:off x="3292318" y="91407"/>
          <a:ext cx="5562600" cy="6695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85A06CB-E2A0-5EC8-0ADD-304B16C2BA76}"/>
              </a:ext>
            </a:extLst>
          </p:cNvPr>
          <p:cNvSpPr>
            <a:spLocks noGrp="1"/>
          </p:cNvSpPr>
          <p:nvPr>
            <p:ph type="title"/>
          </p:nvPr>
        </p:nvSpPr>
        <p:spPr>
          <a:xfrm>
            <a:off x="138648" y="1600200"/>
            <a:ext cx="2751066" cy="3387497"/>
          </a:xfrm>
        </p:spPr>
        <p:txBody>
          <a:bodyPr vert="horz" lIns="91440" tIns="45720" rIns="91440" bIns="45720" rtlCol="0" anchor="b">
            <a:normAutofit fontScale="90000"/>
          </a:bodyPr>
          <a:lstStyle/>
          <a:p>
            <a:pPr algn="ctr"/>
            <a:r>
              <a:rPr lang="en-US" sz="3000" b="1" kern="1200" dirty="0">
                <a:solidFill>
                  <a:srgbClr val="FFFFFF"/>
                </a:solidFill>
                <a:effectLst>
                  <a:outerShdw blurRad="38100" dist="38100" dir="2700000" algn="tl">
                    <a:srgbClr val="000000">
                      <a:alpha val="43137"/>
                    </a:srgbClr>
                  </a:outerShdw>
                </a:effectLst>
              </a:rPr>
              <a:t>Federal Regulatory Requirements for State Agencies tied to IDEA Formula Grants</a:t>
            </a:r>
            <a:br>
              <a:rPr lang="en-US" sz="3000" b="1" kern="1200" dirty="0">
                <a:solidFill>
                  <a:srgbClr val="FFFFFF"/>
                </a:solidFill>
                <a:effectLst>
                  <a:outerShdw blurRad="38100" dist="38100" dir="2700000" algn="tl">
                    <a:srgbClr val="000000">
                      <a:alpha val="43137"/>
                    </a:srgbClr>
                  </a:outerShdw>
                </a:effectLst>
              </a:rPr>
            </a:br>
            <a:r>
              <a:rPr lang="en-US" sz="2200" dirty="0">
                <a:solidFill>
                  <a:schemeClr val="bg1"/>
                </a:solidFill>
                <a:effectLst/>
                <a:cs typeface="Times New Roman" panose="02020603050405020304" pitchFamily="18" charset="0"/>
              </a:rPr>
              <a:t>34 C.F.R. §§ 300.500, 300.100, 303.101-102</a:t>
            </a:r>
            <a:endParaRPr lang="en-US" sz="3000" b="1" kern="1200" dirty="0">
              <a:solidFill>
                <a:schemeClr val="bg1"/>
              </a:solidFill>
              <a:effectLst>
                <a:outerShdw blurRad="38100" dist="38100" dir="2700000" algn="tl">
                  <a:srgbClr val="000000">
                    <a:alpha val="43137"/>
                  </a:srgbClr>
                </a:outerShdw>
              </a:effectLst>
            </a:endParaRPr>
          </a:p>
        </p:txBody>
      </p:sp>
      <p:sp>
        <p:nvSpPr>
          <p:cNvPr id="3" name="Slide Number Placeholder 3">
            <a:extLst>
              <a:ext uri="{FF2B5EF4-FFF2-40B4-BE49-F238E27FC236}">
                <a16:creationId xmlns:a16="http://schemas.microsoft.com/office/drawing/2014/main" id="{359E1970-5F35-96DD-89B3-94F8DC397E25}"/>
              </a:ext>
            </a:extLst>
          </p:cNvPr>
          <p:cNvSpPr txBox="1">
            <a:spLocks/>
          </p:cNvSpPr>
          <p:nvPr/>
        </p:nvSpPr>
        <p:spPr>
          <a:xfrm>
            <a:off x="7061460" y="6482737"/>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7</a:t>
            </a:fld>
            <a:endParaRPr lang="en-US" sz="1200" dirty="0">
              <a:latin typeface="Candara" panose="020E0502030303020204" pitchFamily="34" charset="0"/>
            </a:endParaRPr>
          </a:p>
        </p:txBody>
      </p:sp>
    </p:spTree>
    <p:extLst>
      <p:ext uri="{BB962C8B-B14F-4D97-AF65-F5344CB8AC3E}">
        <p14:creationId xmlns:p14="http://schemas.microsoft.com/office/powerpoint/2010/main" val="3586274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55F9CC-E4EF-8EA7-7291-7A6933755586}"/>
              </a:ext>
            </a:extLst>
          </p:cNvPr>
          <p:cNvSpPr>
            <a:spLocks noGrp="1"/>
          </p:cNvSpPr>
          <p:nvPr>
            <p:ph idx="1"/>
          </p:nvPr>
        </p:nvSpPr>
        <p:spPr>
          <a:xfrm>
            <a:off x="457200" y="1825625"/>
            <a:ext cx="8229600" cy="4667250"/>
          </a:xfrm>
        </p:spPr>
        <p:txBody>
          <a:bodyPr>
            <a:normAutofit fontScale="92500"/>
          </a:bodyPr>
          <a:lstStyle/>
          <a:p>
            <a:r>
              <a:rPr lang="en-US" b="0" i="0" dirty="0">
                <a:solidFill>
                  <a:srgbClr val="202124"/>
                </a:solidFill>
                <a:effectLst/>
              </a:rPr>
              <a:t>U.S. Constitution, Article VI, Paragraph 2, establishes that </a:t>
            </a:r>
            <a:r>
              <a:rPr lang="en-US" b="0" i="0" dirty="0">
                <a:solidFill>
                  <a:srgbClr val="040C28"/>
                </a:solidFill>
                <a:effectLst/>
              </a:rPr>
              <a:t>the federal constitution, and federal law generally, take precedence over state laws and state constitutions</a:t>
            </a:r>
            <a:r>
              <a:rPr lang="en-US" b="0" i="0" dirty="0">
                <a:solidFill>
                  <a:srgbClr val="202124"/>
                </a:solidFill>
                <a:effectLst/>
              </a:rPr>
              <a:t>.</a:t>
            </a:r>
          </a:p>
          <a:p>
            <a:endParaRPr lang="en-US" dirty="0">
              <a:solidFill>
                <a:srgbClr val="202124"/>
              </a:solidFill>
            </a:endParaRPr>
          </a:p>
          <a:p>
            <a:pPr algn="ctr"/>
            <a:r>
              <a:rPr lang="en-US" sz="3600" b="1" dirty="0">
                <a:solidFill>
                  <a:srgbClr val="202124"/>
                </a:solidFill>
              </a:rPr>
              <a:t>In other words, </a:t>
            </a:r>
          </a:p>
          <a:p>
            <a:pPr algn="ctr"/>
            <a:r>
              <a:rPr lang="en-US" sz="3600" b="1" dirty="0">
                <a:solidFill>
                  <a:srgbClr val="202124"/>
                </a:solidFill>
              </a:rPr>
              <a:t>State Administrative Rules are fine, </a:t>
            </a:r>
          </a:p>
          <a:p>
            <a:pPr algn="ctr"/>
            <a:r>
              <a:rPr lang="en-US" sz="3600" b="1" dirty="0">
                <a:solidFill>
                  <a:srgbClr val="202124"/>
                </a:solidFill>
              </a:rPr>
              <a:t>but if they conflict with IDEA, </a:t>
            </a:r>
          </a:p>
          <a:p>
            <a:pPr algn="ctr"/>
            <a:r>
              <a:rPr lang="en-US" sz="3600" b="1" dirty="0">
                <a:solidFill>
                  <a:srgbClr val="202124"/>
                </a:solidFill>
              </a:rPr>
              <a:t>the State will be out of compliance if they</a:t>
            </a:r>
          </a:p>
          <a:p>
            <a:pPr algn="ctr"/>
            <a:r>
              <a:rPr lang="en-US" sz="3600" b="1" dirty="0">
                <a:solidFill>
                  <a:srgbClr val="202124"/>
                </a:solidFill>
              </a:rPr>
              <a:t> do not follow the IDEA.</a:t>
            </a:r>
            <a:endParaRPr lang="en-US" sz="3600" b="1" dirty="0"/>
          </a:p>
        </p:txBody>
      </p:sp>
      <p:sp>
        <p:nvSpPr>
          <p:cNvPr id="2" name="Title 1">
            <a:extLst>
              <a:ext uri="{FF2B5EF4-FFF2-40B4-BE49-F238E27FC236}">
                <a16:creationId xmlns:a16="http://schemas.microsoft.com/office/drawing/2014/main" id="{56E23EC2-A46C-C4F4-5751-5F48B35A8FA0}"/>
              </a:ext>
            </a:extLst>
          </p:cNvPr>
          <p:cNvSpPr>
            <a:spLocks noGrp="1"/>
          </p:cNvSpPr>
          <p:nvPr>
            <p:ph type="title"/>
          </p:nvPr>
        </p:nvSpPr>
        <p:spPr>
          <a:solidFill>
            <a:schemeClr val="accent1">
              <a:lumMod val="50000"/>
            </a:schemeClr>
          </a:solidFill>
        </p:spPr>
        <p:txBody>
          <a:bodyPr vert="horz" lIns="91440" tIns="45720" rIns="91440" bIns="45720" rtlCol="0" anchor="ctr">
            <a:normAutofit/>
          </a:bodyPr>
          <a:lstStyle/>
          <a:p>
            <a:pPr algn="ctr"/>
            <a:r>
              <a:rPr lang="en-US" b="1" dirty="0">
                <a:solidFill>
                  <a:schemeClr val="bg1">
                    <a:lumMod val="95000"/>
                  </a:schemeClr>
                </a:solidFill>
                <a:effectLst>
                  <a:outerShdw blurRad="38100" dist="38100" dir="2700000" algn="tl">
                    <a:srgbClr val="000000">
                      <a:alpha val="43137"/>
                    </a:srgbClr>
                  </a:outerShdw>
                </a:effectLst>
              </a:rPr>
              <a:t>Supremacy Clause</a:t>
            </a:r>
          </a:p>
        </p:txBody>
      </p:sp>
      <p:sp>
        <p:nvSpPr>
          <p:cNvPr id="4" name="Slide Number Placeholder 3">
            <a:extLst>
              <a:ext uri="{FF2B5EF4-FFF2-40B4-BE49-F238E27FC236}">
                <a16:creationId xmlns:a16="http://schemas.microsoft.com/office/drawing/2014/main" id="{E5C63FF5-FD94-2658-EFE4-CD3911BC5392}"/>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8</a:t>
            </a:fld>
            <a:endParaRPr lang="en-US" sz="1200" dirty="0">
              <a:latin typeface="Candara" panose="020E0502030303020204" pitchFamily="34" charset="0"/>
            </a:endParaRPr>
          </a:p>
        </p:txBody>
      </p:sp>
    </p:spTree>
    <p:extLst>
      <p:ext uri="{BB962C8B-B14F-4D97-AF65-F5344CB8AC3E}">
        <p14:creationId xmlns:p14="http://schemas.microsoft.com/office/powerpoint/2010/main" val="52840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C69275-930F-9048-EA04-2E4672C375EC}"/>
              </a:ext>
            </a:extLst>
          </p:cNvPr>
          <p:cNvSpPr>
            <a:spLocks noGrp="1"/>
          </p:cNvSpPr>
          <p:nvPr>
            <p:ph idx="1"/>
          </p:nvPr>
        </p:nvSpPr>
        <p:spPr>
          <a:xfrm>
            <a:off x="152400" y="1600200"/>
            <a:ext cx="8839200" cy="7162800"/>
          </a:xfrm>
        </p:spPr>
        <p:txBody>
          <a:bodyPr>
            <a:normAutofit/>
          </a:bodyPr>
          <a:lstStyle/>
          <a:p>
            <a:pPr marL="285750" marR="0" lvl="0" indent="-285750">
              <a:spcBef>
                <a:spcPts val="1800"/>
              </a:spcBef>
              <a:spcAft>
                <a:spcPts val="0"/>
              </a:spcAft>
              <a:buFont typeface="Arial" panose="020B0604020202020204" pitchFamily="34" charset="0"/>
              <a:buChar char="•"/>
            </a:pPr>
            <a:r>
              <a:rPr lang="en-US" sz="2000" b="1" dirty="0">
                <a:effectLst/>
                <a:cs typeface="Times New Roman" panose="02020603050405020304" pitchFamily="18" charset="0"/>
              </a:rPr>
              <a:t>How does the State ensure that hearing officers have the necessary knowledge and ability to conduct due process hearings and issue written decisions? </a:t>
            </a:r>
            <a:br>
              <a:rPr lang="en-US" sz="1800" b="1" dirty="0">
                <a:solidFill>
                  <a:srgbClr val="4472C4"/>
                </a:solidFill>
                <a:effectLst/>
                <a:cs typeface="Times New Roman" panose="02020603050405020304" pitchFamily="18" charset="0"/>
              </a:rPr>
            </a:br>
            <a:r>
              <a:rPr lang="en-US" sz="1500" dirty="0">
                <a:solidFill>
                  <a:srgbClr val="4472C4"/>
                </a:solidFill>
                <a:effectLst/>
                <a:cs typeface="Times New Roman" panose="02020603050405020304" pitchFamily="18" charset="0"/>
                <a:hlinkClick r:id="rId3" tooltip="Link to 34 C.F.R. § 300.511"/>
              </a:rPr>
              <a:t>34 C.F.R. § 300.511</a:t>
            </a:r>
            <a:r>
              <a:rPr lang="en-US" sz="1500" dirty="0">
                <a:solidFill>
                  <a:srgbClr val="0563C1"/>
                </a:solidFill>
                <a:effectLst/>
                <a:cs typeface="Times New Roman" panose="02020603050405020304" pitchFamily="18" charset="0"/>
              </a:rPr>
              <a:t>; </a:t>
            </a:r>
            <a:r>
              <a:rPr lang="en-US" sz="1500" dirty="0">
                <a:solidFill>
                  <a:srgbClr val="4472C4"/>
                </a:solidFill>
                <a:effectLst/>
                <a:cs typeface="Times New Roman" panose="02020603050405020304" pitchFamily="18" charset="0"/>
                <a:hlinkClick r:id="rId4" tooltip="Link to 34 C.F.R § 303.435"/>
              </a:rPr>
              <a:t>34 C.F.R §§ 303.435</a:t>
            </a:r>
            <a:r>
              <a:rPr lang="en-US" sz="1500" dirty="0">
                <a:solidFill>
                  <a:srgbClr val="0563C1"/>
                </a:solidFill>
                <a:effectLst/>
                <a:cs typeface="Times New Roman" panose="02020603050405020304" pitchFamily="18" charset="0"/>
              </a:rPr>
              <a:t> and </a:t>
            </a:r>
            <a:r>
              <a:rPr lang="en-US" sz="1500" dirty="0">
                <a:solidFill>
                  <a:srgbClr val="4472C4"/>
                </a:solidFill>
                <a:effectLst/>
                <a:cs typeface="Times New Roman" panose="02020603050405020304" pitchFamily="18" charset="0"/>
                <a:hlinkClick r:id="rId5" tooltip="Link to 34 C.F.R § 303. 443"/>
              </a:rPr>
              <a:t>303.443</a:t>
            </a:r>
            <a:r>
              <a:rPr lang="en-US" sz="1500" dirty="0">
                <a:solidFill>
                  <a:srgbClr val="0563C1"/>
                </a:solidFill>
                <a:effectLst/>
                <a:cs typeface="Times New Roman" panose="02020603050405020304" pitchFamily="18" charset="0"/>
              </a:rPr>
              <a:t> </a:t>
            </a:r>
            <a:endParaRPr lang="en-US" sz="1500" dirty="0">
              <a:solidFill>
                <a:srgbClr val="4472C4"/>
              </a:solidFill>
              <a:effectLst/>
              <a:cs typeface="Times New Roman" panose="02020603050405020304" pitchFamily="18" charset="0"/>
            </a:endParaRPr>
          </a:p>
          <a:p>
            <a:pPr marL="285750" indent="-285750">
              <a:buFont typeface="Arial" panose="020B0604020202020204" pitchFamily="34" charset="0"/>
              <a:buChar char="•"/>
            </a:pPr>
            <a:r>
              <a:rPr lang="en-US" sz="2000" b="1" dirty="0">
                <a:effectLst/>
                <a:cs typeface="Times New Roman" panose="02020603050405020304" pitchFamily="18" charset="0"/>
              </a:rPr>
              <a:t>How does the State ensure the impartiality of the due process hearing officers? </a:t>
            </a:r>
            <a:br>
              <a:rPr lang="en-US" sz="1800" dirty="0">
                <a:solidFill>
                  <a:srgbClr val="4472C4"/>
                </a:solidFill>
                <a:effectLst/>
                <a:cs typeface="Times New Roman" panose="02020603050405020304" pitchFamily="18" charset="0"/>
              </a:rPr>
            </a:br>
            <a:r>
              <a:rPr lang="en-US" sz="1500" dirty="0">
                <a:solidFill>
                  <a:srgbClr val="4472C4"/>
                </a:solidFill>
                <a:effectLst/>
                <a:cs typeface="Times New Roman" panose="02020603050405020304" pitchFamily="18" charset="0"/>
                <a:hlinkClick r:id="rId3" tooltip="Link to 34 C.F.R. § 300.511"/>
              </a:rPr>
              <a:t>34 C.F.R. § 300.511</a:t>
            </a:r>
            <a:r>
              <a:rPr lang="en-US" sz="1500" dirty="0">
                <a:solidFill>
                  <a:srgbClr val="0563C1"/>
                </a:solidFill>
                <a:effectLst/>
                <a:cs typeface="Times New Roman" panose="02020603050405020304" pitchFamily="18" charset="0"/>
              </a:rPr>
              <a:t>; </a:t>
            </a:r>
            <a:r>
              <a:rPr lang="en-US" sz="1500" dirty="0">
                <a:solidFill>
                  <a:srgbClr val="4472C4"/>
                </a:solidFill>
                <a:effectLst/>
                <a:cs typeface="Times New Roman" panose="02020603050405020304" pitchFamily="18" charset="0"/>
                <a:hlinkClick r:id="rId4" tooltip="Link to 34 C.F.R § 303.435"/>
              </a:rPr>
              <a:t>34 C.F.R §§ 303.435</a:t>
            </a:r>
            <a:r>
              <a:rPr lang="en-US" sz="1500" dirty="0">
                <a:solidFill>
                  <a:srgbClr val="0563C1"/>
                </a:solidFill>
                <a:effectLst/>
                <a:cs typeface="Times New Roman" panose="02020603050405020304" pitchFamily="18" charset="0"/>
              </a:rPr>
              <a:t> and </a:t>
            </a:r>
            <a:r>
              <a:rPr lang="en-US" sz="1500" dirty="0">
                <a:solidFill>
                  <a:srgbClr val="4472C4"/>
                </a:solidFill>
                <a:effectLst/>
                <a:cs typeface="Times New Roman" panose="02020603050405020304" pitchFamily="18" charset="0"/>
                <a:hlinkClick r:id="rId5" tooltip="Link to 34 C.F.R § 303. 443"/>
              </a:rPr>
              <a:t>303.443</a:t>
            </a:r>
            <a:r>
              <a:rPr lang="en-US" sz="1500" dirty="0">
                <a:solidFill>
                  <a:srgbClr val="0563C1"/>
                </a:solidFill>
                <a:effectLst/>
                <a:cs typeface="Times New Roman" panose="02020603050405020304" pitchFamily="18" charset="0"/>
              </a:rPr>
              <a:t>; </a:t>
            </a:r>
            <a:r>
              <a:rPr lang="en-US" sz="1500" dirty="0">
                <a:solidFill>
                  <a:srgbClr val="4472C4"/>
                </a:solidFill>
                <a:effectLst/>
                <a:cs typeface="Times New Roman" panose="02020603050405020304" pitchFamily="18" charset="0"/>
                <a:hlinkClick r:id="rId6" tooltip="Link to Question C-15 of the Dispute Resolution Q&amp;A"/>
              </a:rPr>
              <a:t>Question C-15 of the IDEA Part B Dispute Resolution Q&amp;A</a:t>
            </a:r>
            <a:r>
              <a:rPr lang="en-US" sz="1500" dirty="0">
                <a:solidFill>
                  <a:srgbClr val="0563C1"/>
                </a:solidFill>
                <a:effectLst/>
                <a:cs typeface="Times New Roman" panose="02020603050405020304" pitchFamily="18" charset="0"/>
              </a:rPr>
              <a:t> (July 2013)</a:t>
            </a:r>
            <a:endParaRPr lang="en-US" sz="1500" dirty="0">
              <a:solidFill>
                <a:srgbClr val="4472C4"/>
              </a:solidFill>
              <a:effectLst/>
              <a:cs typeface="Times New Roman" panose="02020603050405020304" pitchFamily="18" charset="0"/>
            </a:endParaRPr>
          </a:p>
          <a:p>
            <a:pPr marL="285750" indent="-285750">
              <a:buFont typeface="Arial" panose="020B0604020202020204" pitchFamily="34" charset="0"/>
              <a:buChar char="•"/>
            </a:pPr>
            <a:r>
              <a:rPr lang="en-US" sz="2000" b="1" dirty="0">
                <a:effectLst/>
                <a:cs typeface="Times New Roman" panose="02020603050405020304" pitchFamily="18" charset="0"/>
              </a:rPr>
              <a:t>How does the State ensure that written due process hearing decisions are issued within required timelines? </a:t>
            </a:r>
            <a:r>
              <a:rPr lang="en-US" sz="1500" dirty="0">
                <a:solidFill>
                  <a:srgbClr val="4472C4"/>
                </a:solidFill>
                <a:effectLst/>
                <a:cs typeface="Times New Roman" panose="02020603050405020304" pitchFamily="18" charset="0"/>
                <a:hlinkClick r:id="rId7" tooltip="Link to 34 C.F.R. § 300.510"/>
              </a:rPr>
              <a:t>34 C.F.R. §§ 300.510</a:t>
            </a:r>
            <a:r>
              <a:rPr lang="en-US" sz="1500" dirty="0">
                <a:solidFill>
                  <a:srgbClr val="0563C1"/>
                </a:solidFill>
                <a:effectLst/>
                <a:cs typeface="Times New Roman" panose="02020603050405020304" pitchFamily="18" charset="0"/>
              </a:rPr>
              <a:t>, </a:t>
            </a:r>
            <a:r>
              <a:rPr lang="en-US" sz="1500" dirty="0">
                <a:solidFill>
                  <a:srgbClr val="4472C4"/>
                </a:solidFill>
                <a:effectLst/>
                <a:cs typeface="Times New Roman" panose="02020603050405020304" pitchFamily="18" charset="0"/>
                <a:hlinkClick r:id="rId8" tooltip="Link to 34 C.F.R. § 300.515"/>
              </a:rPr>
              <a:t>300.515</a:t>
            </a:r>
            <a:r>
              <a:rPr lang="en-US" sz="1500" dirty="0">
                <a:solidFill>
                  <a:srgbClr val="0563C1"/>
                </a:solidFill>
                <a:effectLst/>
                <a:cs typeface="Times New Roman" panose="02020603050405020304" pitchFamily="18" charset="0"/>
              </a:rPr>
              <a:t>, and </a:t>
            </a:r>
            <a:r>
              <a:rPr lang="en-US" sz="1500" dirty="0">
                <a:solidFill>
                  <a:srgbClr val="4472C4"/>
                </a:solidFill>
                <a:effectLst/>
                <a:cs typeface="Times New Roman" panose="02020603050405020304" pitchFamily="18" charset="0"/>
                <a:hlinkClick r:id="rId9" tooltip="Link to 34 C.F.R. § 300.532"/>
              </a:rPr>
              <a:t>300.532</a:t>
            </a:r>
            <a:r>
              <a:rPr lang="en-US" sz="1500" dirty="0">
                <a:solidFill>
                  <a:srgbClr val="0563C1"/>
                </a:solidFill>
                <a:effectLst/>
                <a:cs typeface="Times New Roman" panose="02020603050405020304" pitchFamily="18" charset="0"/>
              </a:rPr>
              <a:t>; </a:t>
            </a:r>
            <a:r>
              <a:rPr lang="en-US" sz="1500" dirty="0">
                <a:solidFill>
                  <a:srgbClr val="4472C4"/>
                </a:solidFill>
                <a:effectLst/>
                <a:cs typeface="Times New Roman" panose="02020603050405020304" pitchFamily="18" charset="0"/>
                <a:hlinkClick r:id="rId10" tooltip="Link to 34 C.F.R § 303. 430"/>
              </a:rPr>
              <a:t>34 C.F.R §§ 303.430</a:t>
            </a:r>
            <a:r>
              <a:rPr lang="en-US" sz="1500" dirty="0">
                <a:solidFill>
                  <a:srgbClr val="0563C1"/>
                </a:solidFill>
                <a:effectLst/>
                <a:cs typeface="Times New Roman" panose="02020603050405020304" pitchFamily="18" charset="0"/>
              </a:rPr>
              <a:t> and </a:t>
            </a:r>
            <a:r>
              <a:rPr lang="en-US" sz="1500" dirty="0">
                <a:solidFill>
                  <a:srgbClr val="4472C4"/>
                </a:solidFill>
                <a:effectLst/>
                <a:cs typeface="Times New Roman" panose="02020603050405020304" pitchFamily="18" charset="0"/>
                <a:hlinkClick r:id="rId11" tooltip="Link to 34 C.F.R. § 303.437"/>
              </a:rPr>
              <a:t>303.437</a:t>
            </a:r>
            <a:endParaRPr lang="en-US" sz="1500" dirty="0">
              <a:solidFill>
                <a:srgbClr val="4472C4"/>
              </a:solidFill>
              <a:effectLst/>
              <a:cs typeface="Times New Roman" panose="02020603050405020304" pitchFamily="18" charset="0"/>
            </a:endParaRPr>
          </a:p>
          <a:p>
            <a:pPr marL="285750" indent="-285750">
              <a:buFont typeface="Arial" panose="020B0604020202020204" pitchFamily="34" charset="0"/>
              <a:buChar char="•"/>
            </a:pPr>
            <a:r>
              <a:rPr lang="en-US" sz="2000" b="1" dirty="0">
                <a:effectLst/>
                <a:ea typeface="Times New Roman" panose="02020603050405020304" pitchFamily="18" charset="0"/>
                <a:cs typeface="Times New Roman" panose="02020603050405020304" pitchFamily="18" charset="0"/>
              </a:rPr>
              <a:t>How does the State ensure that expedited due process hearings are implemented consistently with IDEA requirements? </a:t>
            </a:r>
            <a:r>
              <a:rPr lang="en-US" sz="1500" dirty="0">
                <a:solidFill>
                  <a:srgbClr val="0563C1"/>
                </a:solidFill>
                <a:effectLst/>
                <a:ea typeface="Times New Roman" panose="02020603050405020304" pitchFamily="18" charset="0"/>
                <a:cs typeface="Times New Roman" panose="02020603050405020304" pitchFamily="18" charset="0"/>
                <a:hlinkClick r:id="rId12" tooltip="Link to 34 C.F.R. § 300.532"/>
              </a:rPr>
              <a:t>34 C.F.R. § 300.532</a:t>
            </a:r>
            <a:r>
              <a:rPr lang="en-US" sz="1500" dirty="0">
                <a:solidFill>
                  <a:srgbClr val="0563C1"/>
                </a:solidFill>
                <a:effectLst/>
                <a:ea typeface="Times New Roman" panose="02020603050405020304" pitchFamily="18" charset="0"/>
                <a:cs typeface="Times New Roman" panose="02020603050405020304" pitchFamily="18" charset="0"/>
              </a:rPr>
              <a:t> </a:t>
            </a:r>
            <a:r>
              <a:rPr lang="en-US" sz="1500" dirty="0">
                <a:solidFill>
                  <a:srgbClr val="0563C1"/>
                </a:solidFill>
                <a:effectLst/>
                <a:ea typeface="Times New Roman" panose="02020603050405020304" pitchFamily="18" charset="0"/>
                <a:cs typeface="Times New Roman" panose="02020603050405020304" pitchFamily="18" charset="0"/>
                <a:hlinkClick r:id="rId6" tooltip="Link to Question E-6 and E-7 the Dispute Resolution Q&amp;A"/>
              </a:rPr>
              <a:t>Questions E-6 and E-7 of the IDEA Part B Dispute Resolution Q&amp;A</a:t>
            </a:r>
            <a:r>
              <a:rPr lang="en-US" sz="1500" dirty="0">
                <a:solidFill>
                  <a:srgbClr val="0563C1"/>
                </a:solidFill>
                <a:effectLst/>
                <a:ea typeface="Times New Roman" panose="02020603050405020304" pitchFamily="18" charset="0"/>
                <a:cs typeface="Times New Roman" panose="02020603050405020304" pitchFamily="18" charset="0"/>
              </a:rPr>
              <a:t> (July 2013)</a:t>
            </a:r>
            <a:r>
              <a:rPr lang="en-US" sz="1500" dirty="0">
                <a:effectLst/>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2000" b="1" dirty="0">
                <a:effectLst/>
                <a:cs typeface="Times New Roman" panose="02020603050405020304" pitchFamily="18" charset="0"/>
              </a:rPr>
              <a:t>How does the State ensure the implementation of due process hearing officer decisions?  </a:t>
            </a:r>
            <a:r>
              <a:rPr lang="en-US" sz="1500" dirty="0">
                <a:solidFill>
                  <a:srgbClr val="4472C4"/>
                </a:solidFill>
                <a:effectLst/>
                <a:cs typeface="Times New Roman" panose="02020603050405020304" pitchFamily="18" charset="0"/>
                <a:hlinkClick r:id="rId13" tooltip="Link to 34 C. F.R. § 300.149 "/>
              </a:rPr>
              <a:t>34 C.F.R. §§ 300.149</a:t>
            </a:r>
            <a:r>
              <a:rPr lang="en-US" sz="1500" dirty="0">
                <a:solidFill>
                  <a:srgbClr val="4472C4"/>
                </a:solidFill>
                <a:effectLst/>
                <a:cs typeface="Times New Roman" panose="02020603050405020304" pitchFamily="18" charset="0"/>
              </a:rPr>
              <a:t> and </a:t>
            </a:r>
            <a:r>
              <a:rPr lang="en-US" sz="1500" dirty="0">
                <a:solidFill>
                  <a:srgbClr val="4472C4"/>
                </a:solidFill>
                <a:effectLst/>
                <a:cs typeface="Times New Roman" panose="02020603050405020304" pitchFamily="18" charset="0"/>
                <a:hlinkClick r:id="rId14" tooltip="Link to 34 C.F.R. § 300.600"/>
              </a:rPr>
              <a:t>300.600</a:t>
            </a:r>
            <a:r>
              <a:rPr lang="en-US" sz="1500" dirty="0">
                <a:solidFill>
                  <a:srgbClr val="4472C4"/>
                </a:solidFill>
                <a:effectLst/>
                <a:cs typeface="Times New Roman" panose="02020603050405020304" pitchFamily="18" charset="0"/>
              </a:rPr>
              <a:t>; </a:t>
            </a:r>
            <a:r>
              <a:rPr lang="en-US" sz="1500" dirty="0">
                <a:solidFill>
                  <a:srgbClr val="4472C4"/>
                </a:solidFill>
                <a:effectLst/>
                <a:cs typeface="Times New Roman" panose="02020603050405020304" pitchFamily="18" charset="0"/>
                <a:hlinkClick r:id="rId15" tooltip="Link to 34 C.F.R. § 303.120 "/>
              </a:rPr>
              <a:t>34 C.F.R. §§ 303.120</a:t>
            </a:r>
            <a:r>
              <a:rPr lang="en-US" sz="1500" dirty="0">
                <a:solidFill>
                  <a:srgbClr val="4472C4"/>
                </a:solidFill>
                <a:effectLst/>
                <a:cs typeface="Times New Roman" panose="02020603050405020304" pitchFamily="18" charset="0"/>
              </a:rPr>
              <a:t> and </a:t>
            </a:r>
            <a:r>
              <a:rPr lang="en-US" sz="1500" dirty="0">
                <a:solidFill>
                  <a:srgbClr val="4472C4"/>
                </a:solidFill>
                <a:effectLst/>
                <a:cs typeface="Times New Roman" panose="02020603050405020304" pitchFamily="18" charset="0"/>
                <a:hlinkClick r:id="rId16" tooltip="Link to 34 C.F.R. § 303.700"/>
              </a:rPr>
              <a:t>303.700</a:t>
            </a:r>
            <a:r>
              <a:rPr lang="en-US" sz="1500" dirty="0">
                <a:solidFill>
                  <a:srgbClr val="4472C4"/>
                </a:solidFill>
                <a:effectLst/>
                <a:cs typeface="Times New Roman" panose="02020603050405020304" pitchFamily="18" charset="0"/>
              </a:rPr>
              <a:t>;</a:t>
            </a:r>
            <a:r>
              <a:rPr lang="en-US" sz="1500" dirty="0">
                <a:solidFill>
                  <a:srgbClr val="4472C4"/>
                </a:solidFill>
                <a:effectLst/>
                <a:cs typeface="Times New Roman" panose="02020603050405020304" pitchFamily="18" charset="0"/>
                <a:hlinkClick r:id="rId6" tooltip="Link to Question C-26 the Dispute Resolution Q&amp;A"/>
              </a:rPr>
              <a:t> </a:t>
            </a:r>
            <a:br>
              <a:rPr lang="en-US" sz="1500" strike="noStrike" dirty="0">
                <a:solidFill>
                  <a:srgbClr val="4472C4"/>
                </a:solidFill>
                <a:effectLst/>
                <a:cs typeface="Times New Roman" panose="02020603050405020304" pitchFamily="18" charset="0"/>
                <a:hlinkClick r:id="rId6" tooltip="Link to Question C-26 the Dispute Resolution Q&amp;A"/>
              </a:rPr>
            </a:br>
            <a:r>
              <a:rPr lang="en-US" sz="1500" dirty="0">
                <a:solidFill>
                  <a:srgbClr val="4472C4"/>
                </a:solidFill>
                <a:effectLst/>
                <a:cs typeface="Times New Roman" panose="02020603050405020304" pitchFamily="18" charset="0"/>
                <a:hlinkClick r:id="rId6" tooltip="Link to Question C-26 the Dispute Resolution Q&amp;A"/>
              </a:rPr>
              <a:t>Question C-26 of the IDEA Part B Dispute Resolution Q&amp;A</a:t>
            </a:r>
            <a:r>
              <a:rPr lang="en-US" sz="1500" dirty="0">
                <a:solidFill>
                  <a:srgbClr val="0563C1"/>
                </a:solidFill>
                <a:effectLst/>
                <a:cs typeface="Times New Roman" panose="02020603050405020304" pitchFamily="18" charset="0"/>
              </a:rPr>
              <a:t> (July 2013) </a:t>
            </a:r>
            <a:endParaRPr lang="en-US" dirty="0"/>
          </a:p>
        </p:txBody>
      </p:sp>
      <p:sp>
        <p:nvSpPr>
          <p:cNvPr id="2" name="Title 1">
            <a:extLst>
              <a:ext uri="{FF2B5EF4-FFF2-40B4-BE49-F238E27FC236}">
                <a16:creationId xmlns:a16="http://schemas.microsoft.com/office/drawing/2014/main" id="{4CFDAAA9-3F9D-8D5A-392F-7D3CF5965CC2}"/>
              </a:ext>
            </a:extLst>
          </p:cNvPr>
          <p:cNvSpPr>
            <a:spLocks noGrp="1"/>
          </p:cNvSpPr>
          <p:nvPr>
            <p:ph type="title"/>
          </p:nvPr>
        </p:nvSpPr>
        <p:spPr>
          <a:xfrm>
            <a:off x="628650" y="152400"/>
            <a:ext cx="7886700" cy="1325563"/>
          </a:xfrm>
          <a:solidFill>
            <a:schemeClr val="accent1">
              <a:lumMod val="50000"/>
            </a:schemeClr>
          </a:solidFill>
        </p:spPr>
        <p:txBody>
          <a:bodyPr vert="horz" lIns="91440" tIns="45720" rIns="91440" bIns="45720" rtlCol="0" anchor="ctr">
            <a:normAutofit fontScale="90000"/>
          </a:bodyPr>
          <a:lstStyle/>
          <a:p>
            <a:pPr algn="ctr"/>
            <a:r>
              <a:rPr lang="en-US" b="1" dirty="0">
                <a:solidFill>
                  <a:schemeClr val="bg1">
                    <a:lumMod val="95000"/>
                  </a:schemeClr>
                </a:solidFill>
                <a:effectLst>
                  <a:outerShdw blurRad="38100" dist="38100" dir="2700000" algn="tl">
                    <a:srgbClr val="000000">
                      <a:alpha val="43137"/>
                    </a:srgbClr>
                  </a:outerShdw>
                </a:effectLst>
              </a:rPr>
              <a:t>DMS 2.0 – Selected Protocols Related to Due Process Hearings</a:t>
            </a:r>
          </a:p>
        </p:txBody>
      </p:sp>
      <p:sp>
        <p:nvSpPr>
          <p:cNvPr id="4" name="Slide Number Placeholder 3">
            <a:extLst>
              <a:ext uri="{FF2B5EF4-FFF2-40B4-BE49-F238E27FC236}">
                <a16:creationId xmlns:a16="http://schemas.microsoft.com/office/drawing/2014/main" id="{AD67480E-6315-1D52-9023-EA319A69A9EF}"/>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9</a:t>
            </a:fld>
            <a:endParaRPr lang="en-US" sz="1200" dirty="0">
              <a:latin typeface="Candara" panose="020E0502030303020204" pitchFamily="34" charset="0"/>
            </a:endParaRPr>
          </a:p>
        </p:txBody>
      </p:sp>
    </p:spTree>
    <p:extLst>
      <p:ext uri="{BB962C8B-B14F-4D97-AF65-F5344CB8AC3E}">
        <p14:creationId xmlns:p14="http://schemas.microsoft.com/office/powerpoint/2010/main" val="38318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8" ma:contentTypeDescription="Create a new document." ma:contentTypeScope="" ma:versionID="2aed24aca9a7c8605e8b13a3e0eef16e">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d4bf66c6f34808b7142419c124522b32"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0cbbd92-a969-402e-8621-447322a11182"/>
  </documentManagement>
</p:properties>
</file>

<file path=customXml/itemProps1.xml><?xml version="1.0" encoding="utf-8"?>
<ds:datastoreItem xmlns:ds="http://schemas.openxmlformats.org/officeDocument/2006/customXml" ds:itemID="{36259149-2116-4C02-B514-6959D118AD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03174-bb1c-4609-9d70-465268ead536"/>
    <ds:schemaRef ds:uri="d0cbbd92-a969-402e-8621-447322a11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3C4F22-E738-42DE-B2C4-E61F056F1657}">
  <ds:schemaRefs>
    <ds:schemaRef ds:uri="http://schemas.microsoft.com/sharepoint/v3/contenttype/forms"/>
  </ds:schemaRefs>
</ds:datastoreItem>
</file>

<file path=customXml/itemProps3.xml><?xml version="1.0" encoding="utf-8"?>
<ds:datastoreItem xmlns:ds="http://schemas.openxmlformats.org/officeDocument/2006/customXml" ds:itemID="{D9541BE3-A2F0-4DC9-8340-2529A6C2DA8D}">
  <ds:schemaRefs>
    <ds:schemaRef ds:uri="http://purl.org/dc/dcmitype/"/>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d0cbbd92-a969-402e-8621-447322a11182"/>
    <ds:schemaRef ds:uri="db903174-bb1c-4609-9d70-465268ead53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2677</Words>
  <Application>Microsoft Office PowerPoint</Application>
  <PresentationFormat>On-screen Show (4:3)</PresentationFormat>
  <Paragraphs>273</Paragraphs>
  <Slides>35</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Candara</vt:lpstr>
      <vt:lpstr>Open Sans</vt:lpstr>
      <vt:lpstr>Times New Roman</vt:lpstr>
      <vt:lpstr>Wingdings</vt:lpstr>
      <vt:lpstr>Custom Design</vt:lpstr>
      <vt:lpstr>The State Needs What?: Due Process Compliance for State Agencies under IDEA</vt:lpstr>
      <vt:lpstr>Welcome and About Us</vt:lpstr>
      <vt:lpstr>Agenda</vt:lpstr>
      <vt:lpstr>Federal Oversight of IDEA Formula Grants</vt:lpstr>
      <vt:lpstr>The Myth of the Great Wall</vt:lpstr>
      <vt:lpstr>Regulatory Responsibilities of the State Education Agency/Lead Agency</vt:lpstr>
      <vt:lpstr>Federal Regulatory Requirements for State Agencies tied to IDEA Formula Grants 34 C.F.R. §§ 300.500, 300.100, 303.101-102</vt:lpstr>
      <vt:lpstr>Supremacy Clause</vt:lpstr>
      <vt:lpstr>DMS 2.0 – Selected Protocols Related to Due Process Hearings</vt:lpstr>
      <vt:lpstr>DMS 2.0 – OSEP Reports </vt:lpstr>
      <vt:lpstr>Findings of States’ Noncompliance by OSEP Related to Due Process Systems</vt:lpstr>
      <vt:lpstr>Findings Related to DPH and State Complaints</vt:lpstr>
      <vt:lpstr>What do the Regulations Say about Dual Filings?</vt:lpstr>
      <vt:lpstr>Findings Related to the  15-day Resolution Meeting</vt:lpstr>
      <vt:lpstr>What do the Regulations Say about Resolution Meetings?</vt:lpstr>
      <vt:lpstr>Findings Related to the 45-day Timeline </vt:lpstr>
      <vt:lpstr>What do the Regulations Say about when the 45-day timeline begins?</vt:lpstr>
      <vt:lpstr>Findings Related to Extensions</vt:lpstr>
      <vt:lpstr>What’s your State’s Process for Monitoring Extensions?</vt:lpstr>
      <vt:lpstr>Findings Related to Implementation</vt:lpstr>
      <vt:lpstr>What do the Regulations Say about Enforcing Hearing Decisions?</vt:lpstr>
      <vt:lpstr>What’s Your State’s Process for Maintaining a Qualified Roster?</vt:lpstr>
      <vt:lpstr>Training and Support of DPH Roster</vt:lpstr>
      <vt:lpstr>What are the communication mechanisms for the State and ALJ/HO</vt:lpstr>
      <vt:lpstr>Dispute Resolution Coordination and Leadership Suite</vt:lpstr>
      <vt:lpstr> States’ Part C DPH Procedures   </vt:lpstr>
      <vt:lpstr>State Administration of Due Process Manuals</vt:lpstr>
      <vt:lpstr>Sources of IDEA Regs. and Guidance</vt:lpstr>
      <vt:lpstr>IDEA Regulations</vt:lpstr>
      <vt:lpstr> Relevant Citations Linked </vt:lpstr>
      <vt:lpstr> Key Elements Highlighted  </vt:lpstr>
      <vt:lpstr>Due Process Resources Page</vt:lpstr>
      <vt:lpstr>Questions, Comments, Peer-to-Peer Time</vt:lpstr>
      <vt:lpstr>www.cadreworks.org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2024-02-02T23:20:28Z</dcterms:created>
  <dcterms:modified xsi:type="dcterms:W3CDTF">2024-02-02T23:20:54Z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