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1"/>
  </p:notesMasterIdLst>
  <p:sldIdLst>
    <p:sldId id="256" r:id="rId2"/>
    <p:sldId id="257" r:id="rId3"/>
    <p:sldId id="271" r:id="rId4"/>
    <p:sldId id="258" r:id="rId5"/>
    <p:sldId id="277" r:id="rId6"/>
    <p:sldId id="272" r:id="rId7"/>
    <p:sldId id="276" r:id="rId8"/>
    <p:sldId id="273" r:id="rId9"/>
    <p:sldId id="274" r:id="rId10"/>
  </p:sldIdLst>
  <p:sldSz cx="6858000" cy="9144000" type="letter"/>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4632" autoAdjust="0"/>
    <p:restoredTop sz="93750"/>
  </p:normalViewPr>
  <p:slideViewPr>
    <p:cSldViewPr snapToGrid="0" snapToObjects="1">
      <p:cViewPr varScale="1">
        <p:scale>
          <a:sx n="52" d="100"/>
          <a:sy n="52" d="100"/>
        </p:scale>
        <p:origin x="1920" y="78"/>
      </p:cViewPr>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C5D3F0C-5362-5C45-9812-74EC01C2A20C}" type="datetimeFigureOut">
              <a:rPr lang="en-US" smtClean="0"/>
              <a:t>5/25/2021</a:t>
            </a:fld>
            <a:endParaRPr lang="en-US"/>
          </a:p>
        </p:txBody>
      </p:sp>
      <p:sp>
        <p:nvSpPr>
          <p:cNvPr id="4" name="Slide Image Placeholder 3"/>
          <p:cNvSpPr>
            <a:spLocks noGrp="1" noRot="1" noChangeAspect="1"/>
          </p:cNvSpPr>
          <p:nvPr>
            <p:ph type="sldImg" idx="2"/>
          </p:nvPr>
        </p:nvSpPr>
        <p:spPr>
          <a:xfrm>
            <a:off x="2271713" y="1143000"/>
            <a:ext cx="231457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BDA718D-4DD7-AA4F-8D2F-165BEAD4BE0F}" type="slidenum">
              <a:rPr lang="en-US" smtClean="0"/>
              <a:t>‹#›</a:t>
            </a:fld>
            <a:endParaRPr lang="en-US"/>
          </a:p>
        </p:txBody>
      </p:sp>
    </p:spTree>
    <p:extLst>
      <p:ext uri="{BB962C8B-B14F-4D97-AF65-F5344CB8AC3E}">
        <p14:creationId xmlns:p14="http://schemas.microsoft.com/office/powerpoint/2010/main" val="4785764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BDA718D-4DD7-AA4F-8D2F-165BEAD4BE0F}" type="slidenum">
              <a:rPr lang="en-US" smtClean="0"/>
              <a:t>1</a:t>
            </a:fld>
            <a:endParaRPr lang="en-US"/>
          </a:p>
        </p:txBody>
      </p:sp>
    </p:spTree>
    <p:extLst>
      <p:ext uri="{BB962C8B-B14F-4D97-AF65-F5344CB8AC3E}">
        <p14:creationId xmlns:p14="http://schemas.microsoft.com/office/powerpoint/2010/main" val="13339272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BDA718D-4DD7-AA4F-8D2F-165BEAD4BE0F}" type="slidenum">
              <a:rPr lang="en-US" smtClean="0"/>
              <a:t>3</a:t>
            </a:fld>
            <a:endParaRPr lang="en-US"/>
          </a:p>
        </p:txBody>
      </p:sp>
    </p:spTree>
    <p:extLst>
      <p:ext uri="{BB962C8B-B14F-4D97-AF65-F5344CB8AC3E}">
        <p14:creationId xmlns:p14="http://schemas.microsoft.com/office/powerpoint/2010/main" val="18801815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BDA718D-4DD7-AA4F-8D2F-165BEAD4BE0F}" type="slidenum">
              <a:rPr lang="en-US" smtClean="0"/>
              <a:t>6</a:t>
            </a:fld>
            <a:endParaRPr lang="en-US"/>
          </a:p>
        </p:txBody>
      </p:sp>
    </p:spTree>
    <p:extLst>
      <p:ext uri="{BB962C8B-B14F-4D97-AF65-F5344CB8AC3E}">
        <p14:creationId xmlns:p14="http://schemas.microsoft.com/office/powerpoint/2010/main" val="20384995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BDA718D-4DD7-AA4F-8D2F-165BEAD4BE0F}" type="slidenum">
              <a:rPr lang="en-US" smtClean="0"/>
              <a:t>8</a:t>
            </a:fld>
            <a:endParaRPr lang="en-US"/>
          </a:p>
        </p:txBody>
      </p:sp>
    </p:spTree>
    <p:extLst>
      <p:ext uri="{BB962C8B-B14F-4D97-AF65-F5344CB8AC3E}">
        <p14:creationId xmlns:p14="http://schemas.microsoft.com/office/powerpoint/2010/main" val="6769682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BDA718D-4DD7-AA4F-8D2F-165BEAD4BE0F}" type="slidenum">
              <a:rPr lang="en-US" smtClean="0"/>
              <a:t>9</a:t>
            </a:fld>
            <a:endParaRPr lang="en-US"/>
          </a:p>
        </p:txBody>
      </p:sp>
    </p:spTree>
    <p:extLst>
      <p:ext uri="{BB962C8B-B14F-4D97-AF65-F5344CB8AC3E}">
        <p14:creationId xmlns:p14="http://schemas.microsoft.com/office/powerpoint/2010/main" val="13763764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30CC5EF-FACF-1E4B-8FEC-8CD39607C2BA}" type="datetimeFigureOut">
              <a:rPr lang="en-US" smtClean="0"/>
              <a:t>5/25/2021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82B759E-065C-2A45-9980-3CA2C94979D6}"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30CC5EF-FACF-1E4B-8FEC-8CD39607C2BA}" type="datetimeFigureOut">
              <a:rPr lang="en-US" smtClean="0"/>
              <a:t>5/25/2021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82B759E-065C-2A45-9980-3CA2C94979D6}"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30CC5EF-FACF-1E4B-8FEC-8CD39607C2BA}" type="datetimeFigureOut">
              <a:rPr lang="en-US" smtClean="0"/>
              <a:t>5/25/2021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82B759E-065C-2A45-9980-3CA2C94979D6}"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30CC5EF-FACF-1E4B-8FEC-8CD39607C2BA}" type="datetimeFigureOut">
              <a:rPr lang="en-US" smtClean="0"/>
              <a:t>5/25/2021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82B759E-065C-2A45-9980-3CA2C94979D6}"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30CC5EF-FACF-1E4B-8FEC-8CD39607C2BA}" type="datetimeFigureOut">
              <a:rPr lang="en-US" smtClean="0"/>
              <a:t>5/25/2021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82B759E-065C-2A45-9980-3CA2C94979D6}"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30CC5EF-FACF-1E4B-8FEC-8CD39607C2BA}" type="datetimeFigureOut">
              <a:rPr lang="en-US" smtClean="0"/>
              <a:t>5/25/2021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82B759E-065C-2A45-9980-3CA2C94979D6}"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30CC5EF-FACF-1E4B-8FEC-8CD39607C2BA}" type="datetimeFigureOut">
              <a:rPr lang="en-US" smtClean="0"/>
              <a:t>5/25/2021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82B759E-065C-2A45-9980-3CA2C94979D6}"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30CC5EF-FACF-1E4B-8FEC-8CD39607C2BA}" type="datetimeFigureOut">
              <a:rPr lang="en-US" smtClean="0"/>
              <a:t>5/25/2021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82B759E-065C-2A45-9980-3CA2C94979D6}"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0CC5EF-FACF-1E4B-8FEC-8CD39607C2BA}" type="datetimeFigureOut">
              <a:rPr lang="en-US" smtClean="0"/>
              <a:t>5/25/2021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82B759E-065C-2A45-9980-3CA2C94979D6}"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430CC5EF-FACF-1E4B-8FEC-8CD39607C2BA}" type="datetimeFigureOut">
              <a:rPr lang="en-US" smtClean="0"/>
              <a:t>5/25/2021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82B759E-065C-2A45-9980-3CA2C94979D6}"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a:t>Drag picture to placeholder or click icon to add</a:t>
            </a:r>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430CC5EF-FACF-1E4B-8FEC-8CD39607C2BA}" type="datetimeFigureOut">
              <a:rPr lang="en-US" smtClean="0"/>
              <a:t>5/25/2021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82B759E-065C-2A45-9980-3CA2C94979D6}"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430CC5EF-FACF-1E4B-8FEC-8CD39607C2BA}" type="datetimeFigureOut">
              <a:rPr lang="en-US" smtClean="0"/>
              <a:t>5/25/2021</a:t>
            </a:fld>
            <a:endParaRPr lang="en-US" dirty="0"/>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282B759E-065C-2A45-9980-3CA2C94979D6}" type="slidenum">
              <a:rPr lang="en-US" smtClean="0"/>
              <a:t>‹#›</a:t>
            </a:fld>
            <a:endParaRPr lang="en-US" dirty="0"/>
          </a:p>
        </p:txBody>
      </p:sp>
    </p:spTree>
    <p:extLst>
      <p:ext uri="{BB962C8B-B14F-4D97-AF65-F5344CB8AC3E}">
        <p14:creationId xmlns:p14="http://schemas.microsoft.com/office/powerpoint/2010/main" val="143023080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hyperlink" Target="https://tinyurl.com/SEVA-Stipend-Request" TargetMode="External"/><Relationship Id="rId7" Type="http://schemas.openxmlformats.org/officeDocument/2006/relationships/hyperlink" Target="https://tinyurl.com/SEVA-ActionPlan-Exit-For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s://tinyurl.com/SEVA-IEP-Meeting-Documentation" TargetMode="External"/><Relationship Id="rId5" Type="http://schemas.openxmlformats.org/officeDocument/2006/relationships/hyperlink" Target="https://tinyurl.com/Attempt-to-Contact" TargetMode="External"/><Relationship Id="rId4" Type="http://schemas.openxmlformats.org/officeDocument/2006/relationships/hyperlink" Target="https://tinyurl.com/SEVA-Support-Plan-Form" TargetMode="External"/></Relationships>
</file>

<file path=ppt/slides/_rels/slide2.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hyperlink" Target="https://tinyurl.com/SEVA-Support-Plan-Form" TargetMode="External"/><Relationship Id="rId7" Type="http://schemas.openxmlformats.org/officeDocument/2006/relationships/image" Target="../media/image1.png"/><Relationship Id="rId2" Type="http://schemas.openxmlformats.org/officeDocument/2006/relationships/hyperlink" Target="mailto:Familyvoices@spanadvocacy.org" TargetMode="External"/><Relationship Id="rId1" Type="http://schemas.openxmlformats.org/officeDocument/2006/relationships/slideLayout" Target="../slideLayouts/slideLayout2.xml"/><Relationship Id="rId6" Type="http://schemas.openxmlformats.org/officeDocument/2006/relationships/hyperlink" Target="https://tinyurl.com/SEVA-Stipend-Request" TargetMode="External"/><Relationship Id="rId5" Type="http://schemas.openxmlformats.org/officeDocument/2006/relationships/hyperlink" Target="https://tinyurl.com/SEVA-ActionPlan-Exit-Form" TargetMode="External"/><Relationship Id="rId4" Type="http://schemas.openxmlformats.org/officeDocument/2006/relationships/hyperlink" Target="https://tinyurl.com/SEVA-IEP-Meeting-Documentation" TargetMode="External"/><Relationship Id="rId9"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hyperlink" Target="https://tinyurl.com/SEVA-Stipend-Request"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hyperlink" Target="https://tinyurl.com/SEVA-Support-Plan-Form"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mailto:MicheleTylerSEVA@gmail.com" TargetMode="External"/><Relationship Id="rId2" Type="http://schemas.openxmlformats.org/officeDocument/2006/relationships/hyperlink" Target="mailto:name@gmail.com"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tinyurl.com/SEVA-Stipend-Request"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hyperlink" Target="https://tinyurl.com/SEVA-IEP-Meeting-Documentation"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https://tinyurl.com/SEVA-Stipend-Request"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hyperlink" Target="https://tinyurl.com/SEVA-ActionPlan-Exit-Form"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492784" y="-19050"/>
            <a:ext cx="5946116" cy="523220"/>
          </a:xfrm>
          <a:prstGeom prst="rect">
            <a:avLst/>
          </a:prstGeom>
          <a:noFill/>
        </p:spPr>
        <p:txBody>
          <a:bodyPr wrap="none" rtlCol="0">
            <a:spAutoFit/>
          </a:bodyPr>
          <a:lstStyle/>
          <a:p>
            <a:pPr algn="ctr"/>
            <a:r>
              <a:rPr lang="en-US" sz="2800" b="1" dirty="0"/>
              <a:t>SEVA Protocols for Supporting Families</a:t>
            </a:r>
          </a:p>
        </p:txBody>
      </p:sp>
      <p:grpSp>
        <p:nvGrpSpPr>
          <p:cNvPr id="32" name="Group 31"/>
          <p:cNvGrpSpPr/>
          <p:nvPr/>
        </p:nvGrpSpPr>
        <p:grpSpPr>
          <a:xfrm>
            <a:off x="2152650" y="8084936"/>
            <a:ext cx="4286250" cy="934906"/>
            <a:chOff x="3324268" y="7316937"/>
            <a:chExt cx="4286250" cy="934906"/>
          </a:xfrm>
        </p:grpSpPr>
        <p:sp>
          <p:nvSpPr>
            <p:cNvPr id="12" name="TextBox 11"/>
            <p:cNvSpPr txBox="1"/>
            <p:nvPr/>
          </p:nvSpPr>
          <p:spPr>
            <a:xfrm>
              <a:off x="3708043" y="7328512"/>
              <a:ext cx="3902475" cy="923330"/>
            </a:xfrm>
            <a:prstGeom prst="rect">
              <a:avLst/>
            </a:prstGeom>
            <a:noFill/>
            <a:ln w="19050">
              <a:solidFill>
                <a:schemeClr val="accent5"/>
              </a:solidFill>
            </a:ln>
          </p:spPr>
          <p:txBody>
            <a:bodyPr wrap="square" rtlCol="0">
              <a:spAutoFit/>
            </a:bodyPr>
            <a:lstStyle/>
            <a:p>
              <a:r>
                <a:rPr lang="en-US" dirty="0"/>
                <a:t> </a:t>
              </a:r>
              <a:r>
                <a:rPr lang="en-US" b="1" dirty="0"/>
                <a:t>CLOSEOUT</a:t>
              </a:r>
            </a:p>
            <a:p>
              <a:pPr marL="285750" indent="-285750">
                <a:buClr>
                  <a:schemeClr val="accent5"/>
                </a:buClr>
                <a:buSzPct val="80000"/>
                <a:buFont typeface="Wingdings" charset="2"/>
                <a:buChar char="q"/>
              </a:pPr>
              <a:r>
                <a:rPr lang="en-US" sz="1200" dirty="0"/>
                <a:t>If you have followed all of the steps listed above, your work with the family is complete.</a:t>
              </a:r>
            </a:p>
            <a:p>
              <a:pPr marL="285750" indent="-285750">
                <a:buClr>
                  <a:schemeClr val="accent5"/>
                </a:buClr>
                <a:buSzPct val="80000"/>
                <a:buFont typeface="Wingdings" charset="2"/>
                <a:buChar char="q"/>
              </a:pPr>
              <a:r>
                <a:rPr lang="en-US" sz="1200" dirty="0"/>
                <a:t>Thank you!</a:t>
              </a:r>
            </a:p>
          </p:txBody>
        </p:sp>
        <p:sp>
          <p:nvSpPr>
            <p:cNvPr id="20" name="Rectangle 19"/>
            <p:cNvSpPr/>
            <p:nvPr/>
          </p:nvSpPr>
          <p:spPr>
            <a:xfrm>
              <a:off x="3324268" y="7316937"/>
              <a:ext cx="370188" cy="934906"/>
            </a:xfrm>
            <a:prstGeom prst="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9" name="Group 38"/>
          <p:cNvGrpSpPr/>
          <p:nvPr/>
        </p:nvGrpSpPr>
        <p:grpSpPr>
          <a:xfrm>
            <a:off x="3114" y="441193"/>
            <a:ext cx="6118697" cy="2591373"/>
            <a:chOff x="3114" y="507833"/>
            <a:chExt cx="6118697" cy="2591373"/>
          </a:xfrm>
        </p:grpSpPr>
        <p:grpSp>
          <p:nvGrpSpPr>
            <p:cNvPr id="33" name="Group 32"/>
            <p:cNvGrpSpPr/>
            <p:nvPr/>
          </p:nvGrpSpPr>
          <p:grpSpPr>
            <a:xfrm>
              <a:off x="3114" y="507833"/>
              <a:ext cx="4569421" cy="2591373"/>
              <a:chOff x="3114" y="869783"/>
              <a:chExt cx="4569421" cy="2591373"/>
            </a:xfrm>
          </p:grpSpPr>
          <p:sp>
            <p:nvSpPr>
              <p:cNvPr id="8" name="TextBox 7"/>
              <p:cNvSpPr txBox="1"/>
              <p:nvPr/>
            </p:nvSpPr>
            <p:spPr>
              <a:xfrm>
                <a:off x="414992" y="902052"/>
                <a:ext cx="1873783" cy="369332"/>
              </a:xfrm>
              <a:prstGeom prst="rect">
                <a:avLst/>
              </a:prstGeom>
              <a:noFill/>
              <a:ln w="19050">
                <a:solidFill>
                  <a:schemeClr val="accent2"/>
                </a:solidFill>
              </a:ln>
            </p:spPr>
            <p:txBody>
              <a:bodyPr wrap="none" rtlCol="0">
                <a:spAutoFit/>
              </a:bodyPr>
              <a:lstStyle/>
              <a:p>
                <a:r>
                  <a:rPr lang="en-US" b="1" dirty="0"/>
                  <a:t> INITIAL CONTACT</a:t>
                </a:r>
              </a:p>
            </p:txBody>
          </p:sp>
          <p:sp>
            <p:nvSpPr>
              <p:cNvPr id="9" name="Bent-Up Arrow 8"/>
              <p:cNvSpPr/>
              <p:nvPr/>
            </p:nvSpPr>
            <p:spPr>
              <a:xfrm rot="5400000">
                <a:off x="-615176" y="1583592"/>
                <a:ext cx="2468880" cy="1041261"/>
              </a:xfrm>
              <a:prstGeom prst="bentUpArrow">
                <a:avLst>
                  <a:gd name="adj1" fmla="val 32840"/>
                  <a:gd name="adj2" fmla="val 25000"/>
                  <a:gd name="adj3" fmla="val 35780"/>
                </a:avLst>
              </a:prstGeom>
              <a:solidFill>
                <a:schemeClr val="accent2"/>
              </a:solidFill>
            </p:spPr>
            <p:style>
              <a:lnRef idx="2">
                <a:schemeClr val="lt1">
                  <a:hueOff val="0"/>
                  <a:satOff val="0"/>
                  <a:lumOff val="0"/>
                  <a:alphaOff val="0"/>
                </a:schemeClr>
              </a:lnRef>
              <a:fillRef idx="1">
                <a:schemeClr val="accent1">
                  <a:tint val="50000"/>
                  <a:hueOff val="0"/>
                  <a:satOff val="0"/>
                  <a:lumOff val="0"/>
                  <a:alphaOff val="0"/>
                </a:schemeClr>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15" name="TextBox 14"/>
              <p:cNvSpPr txBox="1"/>
              <p:nvPr/>
            </p:nvSpPr>
            <p:spPr>
              <a:xfrm>
                <a:off x="3114" y="890885"/>
                <a:ext cx="551754" cy="769441"/>
              </a:xfrm>
              <a:prstGeom prst="rect">
                <a:avLst/>
              </a:prstGeom>
              <a:noFill/>
            </p:spPr>
            <p:txBody>
              <a:bodyPr wrap="none" rtlCol="0">
                <a:spAutoFit/>
              </a:bodyPr>
              <a:lstStyle/>
              <a:p>
                <a:r>
                  <a:rPr lang="en-US" sz="4400" b="1" dirty="0">
                    <a:latin typeface="Marker Felt Wide" charset="0"/>
                    <a:ea typeface="Marker Felt Wide" charset="0"/>
                    <a:cs typeface="Marker Felt Wide" charset="0"/>
                  </a:rPr>
                  <a:t>1</a:t>
                </a:r>
              </a:p>
            </p:txBody>
          </p:sp>
          <p:sp>
            <p:nvSpPr>
              <p:cNvPr id="21" name="TextBox 20"/>
              <p:cNvSpPr txBox="1"/>
              <p:nvPr/>
            </p:nvSpPr>
            <p:spPr>
              <a:xfrm>
                <a:off x="1118769" y="2937936"/>
                <a:ext cx="3453766" cy="523220"/>
              </a:xfrm>
              <a:prstGeom prst="rect">
                <a:avLst/>
              </a:prstGeom>
            </p:spPr>
            <p:style>
              <a:lnRef idx="2">
                <a:schemeClr val="accent2"/>
              </a:lnRef>
              <a:fillRef idx="1">
                <a:schemeClr val="lt1"/>
              </a:fillRef>
              <a:effectRef idx="0">
                <a:schemeClr val="accent2"/>
              </a:effectRef>
              <a:fontRef idx="minor">
                <a:schemeClr val="dk1"/>
              </a:fontRef>
            </p:style>
            <p:txBody>
              <a:bodyPr wrap="none" rtlCol="0">
                <a:spAutoFit/>
              </a:bodyPr>
              <a:lstStyle/>
              <a:p>
                <a:r>
                  <a:rPr lang="en-US" sz="1400" u="sng" dirty="0">
                    <a:hlinkClick r:id="rId3"/>
                  </a:rPr>
                  <a:t>**https://</a:t>
                </a:r>
                <a:r>
                  <a:rPr lang="en-US" sz="1400" u="sng" dirty="0" smtClean="0">
                    <a:hlinkClick r:id="rId3"/>
                  </a:rPr>
                  <a:t>tinyurl.com/SEVA-Stipend-Request</a:t>
                </a:r>
                <a:endParaRPr lang="en-US" sz="1400" u="sng" dirty="0" smtClean="0"/>
              </a:p>
              <a:p>
                <a:r>
                  <a:rPr lang="en-US" sz="1400" u="sng" dirty="0">
                    <a:solidFill>
                      <a:schemeClr val="accent1"/>
                    </a:solidFill>
                  </a:rPr>
                  <a:t>*** https://tinyurl.com/Attempt-to-Contact</a:t>
                </a:r>
                <a:endParaRPr lang="en-US" sz="1400" dirty="0">
                  <a:solidFill>
                    <a:schemeClr val="accent1"/>
                  </a:solidFill>
                </a:endParaRPr>
              </a:p>
            </p:txBody>
          </p:sp>
          <p:sp>
            <p:nvSpPr>
              <p:cNvPr id="25" name="TextBox 24"/>
              <p:cNvSpPr txBox="1"/>
              <p:nvPr/>
            </p:nvSpPr>
            <p:spPr>
              <a:xfrm>
                <a:off x="442250" y="1254330"/>
                <a:ext cx="4060535" cy="338554"/>
              </a:xfrm>
              <a:prstGeom prst="rect">
                <a:avLst/>
              </a:prstGeom>
            </p:spPr>
            <p:style>
              <a:lnRef idx="2">
                <a:schemeClr val="accent2"/>
              </a:lnRef>
              <a:fillRef idx="1">
                <a:schemeClr val="lt1"/>
              </a:fillRef>
              <a:effectRef idx="0">
                <a:schemeClr val="accent2"/>
              </a:effectRef>
              <a:fontRef idx="minor">
                <a:schemeClr val="dk1"/>
              </a:fontRef>
            </p:style>
            <p:txBody>
              <a:bodyPr wrap="none" rtlCol="0">
                <a:spAutoFit/>
              </a:bodyPr>
              <a:lstStyle/>
              <a:p>
                <a:r>
                  <a:rPr lang="en-US" sz="1600" u="sng" dirty="0">
                    <a:hlinkClick r:id="rId4"/>
                  </a:rPr>
                  <a:t>* https://tinyurl.com/SEVA-Support-Plan-Form</a:t>
                </a:r>
                <a:endParaRPr lang="en-US" sz="1600" dirty="0"/>
              </a:p>
            </p:txBody>
          </p:sp>
        </p:grpSp>
        <p:sp>
          <p:nvSpPr>
            <p:cNvPr id="36" name="TextBox 35"/>
            <p:cNvSpPr txBox="1"/>
            <p:nvPr/>
          </p:nvSpPr>
          <p:spPr>
            <a:xfrm>
              <a:off x="414992" y="1187580"/>
              <a:ext cx="5706819" cy="1384995"/>
            </a:xfrm>
            <a:prstGeom prst="rect">
              <a:avLst/>
            </a:prstGeom>
            <a:noFill/>
          </p:spPr>
          <p:txBody>
            <a:bodyPr wrap="none" rtlCol="0">
              <a:spAutoFit/>
            </a:bodyPr>
            <a:lstStyle/>
            <a:p>
              <a:pPr marL="171450" indent="-171450">
                <a:buClr>
                  <a:schemeClr val="accent2"/>
                </a:buClr>
                <a:buSzPct val="80000"/>
                <a:buFont typeface="Wingdings" charset="2"/>
                <a:buChar char="q"/>
              </a:pPr>
              <a:r>
                <a:rPr lang="en-US" sz="1200" dirty="0"/>
                <a:t>SEVA receives email notification of family </a:t>
              </a:r>
              <a:r>
                <a:rPr lang="en-US" sz="1200" dirty="0" smtClean="0"/>
                <a:t>match- The Referral</a:t>
              </a:r>
              <a:endParaRPr lang="en-US" sz="1200" dirty="0"/>
            </a:p>
            <a:p>
              <a:pPr marL="171450" indent="-171450">
                <a:buClr>
                  <a:schemeClr val="accent2"/>
                </a:buClr>
                <a:buSzPct val="80000"/>
                <a:buFont typeface="Wingdings" charset="2"/>
                <a:buChar char="q"/>
              </a:pPr>
              <a:r>
                <a:rPr lang="en-US" sz="1200" dirty="0"/>
                <a:t>SEVA contacts family to explain program (</a:t>
              </a:r>
              <a:r>
                <a:rPr lang="en-US" sz="1200" dirty="0">
                  <a:solidFill>
                    <a:srgbClr val="FF0000"/>
                  </a:solidFill>
                </a:rPr>
                <a:t>use script</a:t>
              </a:r>
              <a:r>
                <a:rPr lang="en-US" sz="1200" dirty="0"/>
                <a:t>) and get signed </a:t>
              </a:r>
              <a:r>
                <a:rPr lang="en-US" sz="1200" i="1" dirty="0">
                  <a:solidFill>
                    <a:srgbClr val="FF0000"/>
                  </a:solidFill>
                </a:rPr>
                <a:t>Family </a:t>
              </a:r>
              <a:r>
                <a:rPr lang="en-US" sz="1200" i="1" dirty="0" smtClean="0">
                  <a:solidFill>
                    <a:srgbClr val="FF0000"/>
                  </a:solidFill>
                </a:rPr>
                <a:t>Agreement</a:t>
              </a:r>
            </a:p>
            <a:p>
              <a:pPr marL="171450" indent="-171450">
                <a:buClr>
                  <a:schemeClr val="accent2"/>
                </a:buClr>
                <a:buSzPct val="80000"/>
                <a:buFont typeface="Wingdings" charset="2"/>
                <a:buChar char="q"/>
              </a:pPr>
              <a:r>
                <a:rPr lang="en-US" sz="1200" dirty="0" smtClean="0"/>
                <a:t>If SEVA does not contact family, then SEVA completes the </a:t>
              </a:r>
              <a:r>
                <a:rPr lang="en-US" sz="1200" dirty="0" smtClean="0">
                  <a:hlinkClick r:id="rId5"/>
                </a:rPr>
                <a:t>Attempt to Contact form</a:t>
              </a:r>
              <a:r>
                <a:rPr lang="en-US" sz="1200" dirty="0" smtClean="0"/>
                <a:t>*** </a:t>
              </a:r>
              <a:endParaRPr lang="en-US" sz="1200" dirty="0"/>
            </a:p>
            <a:p>
              <a:pPr marL="171450" indent="-171450">
                <a:buClr>
                  <a:schemeClr val="accent2"/>
                </a:buClr>
                <a:buSzPct val="80000"/>
                <a:buFont typeface="Wingdings" charset="2"/>
                <a:buChar char="q"/>
              </a:pPr>
              <a:r>
                <a:rPr lang="en-US" sz="1200" dirty="0"/>
                <a:t>SEVA reviews materials and consults with family to gather information</a:t>
              </a:r>
            </a:p>
            <a:p>
              <a:pPr marL="171450" indent="-171450">
                <a:buClr>
                  <a:schemeClr val="accent2"/>
                </a:buClr>
                <a:buSzPct val="80000"/>
                <a:buFont typeface="Wingdings" charset="2"/>
                <a:buChar char="q"/>
              </a:pPr>
              <a:r>
                <a:rPr lang="en-US" sz="1200" dirty="0"/>
                <a:t>SEVA develops a Family Support Plan (FSP) by completing online form*</a:t>
              </a:r>
            </a:p>
            <a:p>
              <a:pPr marL="171450" indent="-171450">
                <a:buClr>
                  <a:schemeClr val="accent2"/>
                </a:buClr>
                <a:buSzPct val="80000"/>
                <a:buFont typeface="Wingdings" charset="2"/>
                <a:buChar char="q"/>
              </a:pPr>
              <a:r>
                <a:rPr lang="en-US" sz="1200" dirty="0"/>
                <a:t>SEVA will receive an email notification of plan approval</a:t>
              </a:r>
            </a:p>
            <a:p>
              <a:pPr marL="171450" indent="-171450">
                <a:buClr>
                  <a:schemeClr val="accent2"/>
                </a:buClr>
                <a:buSzPct val="80000"/>
                <a:buFont typeface="Wingdings" charset="2"/>
                <a:buChar char="q"/>
              </a:pPr>
              <a:r>
                <a:rPr lang="en-US" sz="1200" dirty="0"/>
                <a:t>Once plan is approved, SEVA submits 1</a:t>
              </a:r>
              <a:r>
                <a:rPr lang="en-US" sz="1200" baseline="30000" dirty="0"/>
                <a:t>st</a:t>
              </a:r>
              <a:r>
                <a:rPr lang="en-US" sz="1200" dirty="0"/>
                <a:t> stipend request**</a:t>
              </a:r>
            </a:p>
          </p:txBody>
        </p:sp>
      </p:grpSp>
      <p:grpSp>
        <p:nvGrpSpPr>
          <p:cNvPr id="40" name="Group 39"/>
          <p:cNvGrpSpPr/>
          <p:nvPr/>
        </p:nvGrpSpPr>
        <p:grpSpPr>
          <a:xfrm>
            <a:off x="718291" y="3032566"/>
            <a:ext cx="5710168" cy="2470798"/>
            <a:chOff x="718291" y="3032566"/>
            <a:chExt cx="5710168" cy="2470798"/>
          </a:xfrm>
        </p:grpSpPr>
        <p:grpSp>
          <p:nvGrpSpPr>
            <p:cNvPr id="34" name="Group 33"/>
            <p:cNvGrpSpPr/>
            <p:nvPr/>
          </p:nvGrpSpPr>
          <p:grpSpPr>
            <a:xfrm>
              <a:off x="718291" y="3032566"/>
              <a:ext cx="5265547" cy="2470798"/>
              <a:chOff x="657365" y="2994902"/>
              <a:chExt cx="5265547" cy="2470798"/>
            </a:xfrm>
          </p:grpSpPr>
          <p:sp>
            <p:nvSpPr>
              <p:cNvPr id="10" name="TextBox 9"/>
              <p:cNvSpPr txBox="1"/>
              <p:nvPr/>
            </p:nvSpPr>
            <p:spPr>
              <a:xfrm>
                <a:off x="1056076" y="3000973"/>
                <a:ext cx="1487908" cy="369332"/>
              </a:xfrm>
              <a:prstGeom prst="rect">
                <a:avLst/>
              </a:prstGeom>
              <a:noFill/>
              <a:ln w="19050">
                <a:solidFill>
                  <a:schemeClr val="accent4"/>
                </a:solidFill>
              </a:ln>
            </p:spPr>
            <p:txBody>
              <a:bodyPr wrap="none" rtlCol="0">
                <a:spAutoFit/>
              </a:bodyPr>
              <a:lstStyle/>
              <a:p>
                <a:r>
                  <a:rPr lang="en-US" b="1" dirty="0"/>
                  <a:t> IEP MEETING</a:t>
                </a:r>
              </a:p>
            </p:txBody>
          </p:sp>
          <p:sp>
            <p:nvSpPr>
              <p:cNvPr id="13" name="Bent-Up Arrow 12"/>
              <p:cNvSpPr/>
              <p:nvPr/>
            </p:nvSpPr>
            <p:spPr>
              <a:xfrm rot="5400000">
                <a:off x="19755" y="3710629"/>
                <a:ext cx="2468880" cy="1041261"/>
              </a:xfrm>
              <a:prstGeom prst="bentUpArrow">
                <a:avLst>
                  <a:gd name="adj1" fmla="val 32840"/>
                  <a:gd name="adj2" fmla="val 25000"/>
                  <a:gd name="adj3" fmla="val 35780"/>
                </a:avLst>
              </a:prstGeom>
              <a:solidFill>
                <a:schemeClr val="accent4"/>
              </a:solidFill>
            </p:spPr>
            <p:style>
              <a:lnRef idx="2">
                <a:schemeClr val="lt1">
                  <a:hueOff val="0"/>
                  <a:satOff val="0"/>
                  <a:lumOff val="0"/>
                  <a:alphaOff val="0"/>
                </a:schemeClr>
              </a:lnRef>
              <a:fillRef idx="1">
                <a:schemeClr val="accent1">
                  <a:tint val="50000"/>
                  <a:hueOff val="0"/>
                  <a:satOff val="0"/>
                  <a:lumOff val="0"/>
                  <a:alphaOff val="0"/>
                </a:schemeClr>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16" name="TextBox 15"/>
              <p:cNvSpPr txBox="1"/>
              <p:nvPr/>
            </p:nvSpPr>
            <p:spPr>
              <a:xfrm>
                <a:off x="657365" y="2994902"/>
                <a:ext cx="551754" cy="769441"/>
              </a:xfrm>
              <a:prstGeom prst="rect">
                <a:avLst/>
              </a:prstGeom>
              <a:noFill/>
            </p:spPr>
            <p:txBody>
              <a:bodyPr wrap="none" rtlCol="0">
                <a:spAutoFit/>
              </a:bodyPr>
              <a:lstStyle/>
              <a:p>
                <a:r>
                  <a:rPr lang="en-US" sz="4400" b="1" dirty="0">
                    <a:latin typeface="Marker Felt Wide" charset="0"/>
                    <a:ea typeface="Marker Felt Wide" charset="0"/>
                    <a:cs typeface="Marker Felt Wide" charset="0"/>
                  </a:rPr>
                  <a:t>2</a:t>
                </a:r>
              </a:p>
            </p:txBody>
          </p:sp>
          <p:sp>
            <p:nvSpPr>
              <p:cNvPr id="24" name="TextBox 23"/>
              <p:cNvSpPr txBox="1"/>
              <p:nvPr/>
            </p:nvSpPr>
            <p:spPr>
              <a:xfrm>
                <a:off x="1739361" y="5073587"/>
                <a:ext cx="3453189" cy="307777"/>
              </a:xfrm>
              <a:prstGeom prst="rect">
                <a:avLst/>
              </a:prstGeom>
            </p:spPr>
            <p:style>
              <a:lnRef idx="2">
                <a:schemeClr val="accent4"/>
              </a:lnRef>
              <a:fillRef idx="1">
                <a:schemeClr val="lt1"/>
              </a:fillRef>
              <a:effectRef idx="0">
                <a:schemeClr val="accent4"/>
              </a:effectRef>
              <a:fontRef idx="minor">
                <a:schemeClr val="dk1"/>
              </a:fontRef>
            </p:style>
            <p:txBody>
              <a:bodyPr wrap="none" rtlCol="0">
                <a:spAutoFit/>
              </a:bodyPr>
              <a:lstStyle/>
              <a:p>
                <a:r>
                  <a:rPr lang="en-US" sz="1400" u="sng" dirty="0">
                    <a:hlinkClick r:id="rId3"/>
                  </a:rPr>
                  <a:t>**https://tinyurl.com/SEVA-Stipend-Request</a:t>
                </a:r>
                <a:endParaRPr lang="en-US" sz="1400" dirty="0"/>
              </a:p>
            </p:txBody>
          </p:sp>
          <p:sp>
            <p:nvSpPr>
              <p:cNvPr id="26" name="TextBox 25"/>
              <p:cNvSpPr txBox="1"/>
              <p:nvPr/>
            </p:nvSpPr>
            <p:spPr>
              <a:xfrm>
                <a:off x="1071584" y="3354885"/>
                <a:ext cx="4851328" cy="338554"/>
              </a:xfrm>
              <a:prstGeom prst="rect">
                <a:avLst/>
              </a:prstGeom>
            </p:spPr>
            <p:style>
              <a:lnRef idx="2">
                <a:schemeClr val="accent4"/>
              </a:lnRef>
              <a:fillRef idx="1">
                <a:schemeClr val="lt1"/>
              </a:fillRef>
              <a:effectRef idx="0">
                <a:schemeClr val="accent4"/>
              </a:effectRef>
              <a:fontRef idx="minor">
                <a:schemeClr val="dk1"/>
              </a:fontRef>
            </p:style>
            <p:txBody>
              <a:bodyPr wrap="none" rtlCol="0">
                <a:spAutoFit/>
              </a:bodyPr>
              <a:lstStyle/>
              <a:p>
                <a:r>
                  <a:rPr lang="en-US" sz="1600" u="sng" dirty="0">
                    <a:hlinkClick r:id="rId6"/>
                  </a:rPr>
                  <a:t> * https://tinyurl.com/SEVA-IEP-Meeting-Documentation</a:t>
                </a:r>
                <a:endParaRPr lang="en-US" sz="1600" dirty="0"/>
              </a:p>
            </p:txBody>
          </p:sp>
        </p:grpSp>
        <p:sp>
          <p:nvSpPr>
            <p:cNvPr id="37" name="TextBox 36"/>
            <p:cNvSpPr txBox="1"/>
            <p:nvPr/>
          </p:nvSpPr>
          <p:spPr>
            <a:xfrm>
              <a:off x="1139895" y="3808904"/>
              <a:ext cx="5288564" cy="1200329"/>
            </a:xfrm>
            <a:prstGeom prst="rect">
              <a:avLst/>
            </a:prstGeom>
            <a:noFill/>
          </p:spPr>
          <p:txBody>
            <a:bodyPr wrap="none" rtlCol="0">
              <a:spAutoFit/>
            </a:bodyPr>
            <a:lstStyle/>
            <a:p>
              <a:pPr marL="171450" indent="-171450">
                <a:buClr>
                  <a:schemeClr val="accent4"/>
                </a:buClr>
                <a:buSzPct val="80000"/>
                <a:buFont typeface="Wingdings" charset="2"/>
                <a:buChar char="q"/>
              </a:pPr>
              <a:r>
                <a:rPr lang="en-US" sz="1200" dirty="0"/>
                <a:t>SEVA contacts family to review the Family Support </a:t>
              </a:r>
              <a:r>
                <a:rPr lang="en-US" sz="1200" dirty="0" smtClean="0"/>
                <a:t>Plan and shares a copy.</a:t>
              </a:r>
              <a:endParaRPr lang="en-US" sz="1200" dirty="0"/>
            </a:p>
            <a:p>
              <a:pPr marL="171450" indent="-171450">
                <a:buClr>
                  <a:schemeClr val="accent4"/>
                </a:buClr>
                <a:buSzPct val="80000"/>
                <a:buFont typeface="Wingdings" charset="2"/>
                <a:buChar char="q"/>
              </a:pPr>
              <a:r>
                <a:rPr lang="en-US" sz="1200" dirty="0"/>
                <a:t>SEVA works with family to schedule IEP meeting</a:t>
              </a:r>
            </a:p>
            <a:p>
              <a:pPr marL="171450" indent="-171450">
                <a:buClr>
                  <a:schemeClr val="accent4"/>
                </a:buClr>
                <a:buSzPct val="80000"/>
                <a:buFont typeface="Wingdings" charset="2"/>
                <a:buChar char="q"/>
              </a:pPr>
              <a:r>
                <a:rPr lang="en-US" sz="1200" dirty="0"/>
                <a:t>SEVA attends IEP meeting to SUPPORT family </a:t>
              </a:r>
            </a:p>
            <a:p>
              <a:pPr marL="171450" indent="-171450">
                <a:buClr>
                  <a:schemeClr val="accent4"/>
                </a:buClr>
                <a:buSzPct val="80000"/>
                <a:buFont typeface="Wingdings" charset="2"/>
                <a:buChar char="q"/>
              </a:pPr>
              <a:r>
                <a:rPr lang="en-US" sz="1200" dirty="0"/>
                <a:t>SEVA completes any follow up activities from the meeting</a:t>
              </a:r>
            </a:p>
            <a:p>
              <a:pPr marL="171450" indent="-171450">
                <a:buClr>
                  <a:schemeClr val="accent4"/>
                </a:buClr>
                <a:buSzPct val="80000"/>
                <a:buFont typeface="Wingdings" charset="2"/>
                <a:buChar char="q"/>
              </a:pPr>
              <a:r>
                <a:rPr lang="en-US" sz="1200" dirty="0"/>
                <a:t>SEVA completes IEP Meeting Documentation form* within 48 hours of meeting</a:t>
              </a:r>
            </a:p>
            <a:p>
              <a:pPr marL="171450" indent="-171450">
                <a:buClr>
                  <a:schemeClr val="accent4"/>
                </a:buClr>
                <a:buSzPct val="80000"/>
                <a:buFont typeface="Wingdings" charset="2"/>
                <a:buChar char="q"/>
              </a:pPr>
              <a:r>
                <a:rPr lang="en-US" sz="1200" dirty="0"/>
                <a:t>SEVA submits 2</a:t>
              </a:r>
              <a:r>
                <a:rPr lang="en-US" sz="1200" baseline="30000" dirty="0"/>
                <a:t>nd</a:t>
              </a:r>
              <a:r>
                <a:rPr lang="en-US" sz="1200" dirty="0"/>
                <a:t> stipend request**</a:t>
              </a:r>
            </a:p>
          </p:txBody>
        </p:sp>
      </p:grpSp>
      <p:grpSp>
        <p:nvGrpSpPr>
          <p:cNvPr id="41" name="Group 40"/>
          <p:cNvGrpSpPr/>
          <p:nvPr/>
        </p:nvGrpSpPr>
        <p:grpSpPr>
          <a:xfrm>
            <a:off x="1373504" y="5556918"/>
            <a:ext cx="5484496" cy="2468880"/>
            <a:chOff x="1373504" y="5556918"/>
            <a:chExt cx="5484496" cy="2468880"/>
          </a:xfrm>
        </p:grpSpPr>
        <p:grpSp>
          <p:nvGrpSpPr>
            <p:cNvPr id="35" name="Group 34"/>
            <p:cNvGrpSpPr/>
            <p:nvPr/>
          </p:nvGrpSpPr>
          <p:grpSpPr>
            <a:xfrm>
              <a:off x="1373504" y="5556918"/>
              <a:ext cx="4690788" cy="2468880"/>
              <a:chOff x="1257371" y="5098421"/>
              <a:chExt cx="4690788" cy="2468880"/>
            </a:xfrm>
          </p:grpSpPr>
          <p:sp>
            <p:nvSpPr>
              <p:cNvPr id="11" name="TextBox 10"/>
              <p:cNvSpPr txBox="1"/>
              <p:nvPr/>
            </p:nvSpPr>
            <p:spPr>
              <a:xfrm>
                <a:off x="1643794" y="5112178"/>
                <a:ext cx="2058512" cy="369332"/>
              </a:xfrm>
              <a:prstGeom prst="rect">
                <a:avLst/>
              </a:prstGeom>
              <a:noFill/>
              <a:ln w="19050">
                <a:solidFill>
                  <a:schemeClr val="accent6"/>
                </a:solidFill>
              </a:ln>
            </p:spPr>
            <p:txBody>
              <a:bodyPr wrap="none" rtlCol="0">
                <a:spAutoFit/>
              </a:bodyPr>
              <a:lstStyle/>
              <a:p>
                <a:r>
                  <a:rPr lang="en-US" b="1" dirty="0"/>
                  <a:t> ACTION PLANNING</a:t>
                </a:r>
              </a:p>
            </p:txBody>
          </p:sp>
          <p:sp>
            <p:nvSpPr>
              <p:cNvPr id="14" name="Bent-Up Arrow 13"/>
              <p:cNvSpPr/>
              <p:nvPr/>
            </p:nvSpPr>
            <p:spPr>
              <a:xfrm rot="5400000">
                <a:off x="646325" y="5812230"/>
                <a:ext cx="2468880" cy="1041261"/>
              </a:xfrm>
              <a:prstGeom prst="bentUpArrow">
                <a:avLst>
                  <a:gd name="adj1" fmla="val 32840"/>
                  <a:gd name="adj2" fmla="val 25000"/>
                  <a:gd name="adj3" fmla="val 35780"/>
                </a:avLst>
              </a:prstGeom>
              <a:solidFill>
                <a:schemeClr val="accent6"/>
              </a:solidFill>
            </p:spPr>
            <p:style>
              <a:lnRef idx="2">
                <a:schemeClr val="lt1">
                  <a:hueOff val="0"/>
                  <a:satOff val="0"/>
                  <a:lumOff val="0"/>
                  <a:alphaOff val="0"/>
                </a:schemeClr>
              </a:lnRef>
              <a:fillRef idx="1">
                <a:schemeClr val="accent1">
                  <a:tint val="50000"/>
                  <a:hueOff val="0"/>
                  <a:satOff val="0"/>
                  <a:lumOff val="0"/>
                  <a:alphaOff val="0"/>
                </a:schemeClr>
              </a:fillRef>
              <a:effectRef idx="0">
                <a:schemeClr val="accent1">
                  <a:tint val="50000"/>
                  <a:hueOff val="0"/>
                  <a:satOff val="0"/>
                  <a:lumOff val="0"/>
                  <a:alphaOff val="0"/>
                </a:schemeClr>
              </a:effectRef>
              <a:fontRef idx="minor">
                <a:schemeClr val="lt1">
                  <a:hueOff val="0"/>
                  <a:satOff val="0"/>
                  <a:lumOff val="0"/>
                  <a:alphaOff val="0"/>
                </a:schemeClr>
              </a:fontRef>
            </p:style>
            <p:txBody>
              <a:bodyPr/>
              <a:lstStyle/>
              <a:p>
                <a:endParaRPr lang="en-US" dirty="0"/>
              </a:p>
            </p:txBody>
          </p:sp>
          <p:sp>
            <p:nvSpPr>
              <p:cNvPr id="17" name="TextBox 16"/>
              <p:cNvSpPr txBox="1"/>
              <p:nvPr/>
            </p:nvSpPr>
            <p:spPr>
              <a:xfrm>
                <a:off x="1257371" y="5117470"/>
                <a:ext cx="551754" cy="769441"/>
              </a:xfrm>
              <a:prstGeom prst="rect">
                <a:avLst/>
              </a:prstGeom>
              <a:noFill/>
            </p:spPr>
            <p:txBody>
              <a:bodyPr wrap="none" rtlCol="0">
                <a:spAutoFit/>
              </a:bodyPr>
              <a:lstStyle/>
              <a:p>
                <a:r>
                  <a:rPr lang="en-US" sz="4400" b="1" dirty="0">
                    <a:latin typeface="Marker Felt Wide" charset="0"/>
                    <a:ea typeface="Marker Felt Wide" charset="0"/>
                    <a:cs typeface="Marker Felt Wide" charset="0"/>
                  </a:rPr>
                  <a:t>3</a:t>
                </a:r>
              </a:p>
            </p:txBody>
          </p:sp>
          <p:sp>
            <p:nvSpPr>
              <p:cNvPr id="23" name="TextBox 22"/>
              <p:cNvSpPr txBox="1"/>
              <p:nvPr/>
            </p:nvSpPr>
            <p:spPr>
              <a:xfrm>
                <a:off x="2372820" y="7183195"/>
                <a:ext cx="3453189" cy="307777"/>
              </a:xfrm>
              <a:prstGeom prst="rect">
                <a:avLst/>
              </a:prstGeom>
            </p:spPr>
            <p:style>
              <a:lnRef idx="2">
                <a:schemeClr val="accent6"/>
              </a:lnRef>
              <a:fillRef idx="1">
                <a:schemeClr val="lt1"/>
              </a:fillRef>
              <a:effectRef idx="0">
                <a:schemeClr val="accent6"/>
              </a:effectRef>
              <a:fontRef idx="minor">
                <a:schemeClr val="dk1"/>
              </a:fontRef>
            </p:style>
            <p:txBody>
              <a:bodyPr wrap="none" rtlCol="0">
                <a:spAutoFit/>
              </a:bodyPr>
              <a:lstStyle/>
              <a:p>
                <a:r>
                  <a:rPr lang="en-US" sz="1400" u="sng" dirty="0">
                    <a:hlinkClick r:id="rId3"/>
                  </a:rPr>
                  <a:t>**https://tinyurl.com/SEVA-Stipend-Request</a:t>
                </a:r>
                <a:endParaRPr lang="en-US" sz="1400" dirty="0"/>
              </a:p>
            </p:txBody>
          </p:sp>
          <p:sp>
            <p:nvSpPr>
              <p:cNvPr id="27" name="TextBox 26"/>
              <p:cNvSpPr txBox="1"/>
              <p:nvPr/>
            </p:nvSpPr>
            <p:spPr>
              <a:xfrm>
                <a:off x="1696469" y="5471456"/>
                <a:ext cx="4251690" cy="338554"/>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r>
                  <a:rPr lang="en-US" sz="1600" u="sng" dirty="0">
                    <a:hlinkClick r:id="rId7"/>
                  </a:rPr>
                  <a:t>* https://tinyurl.com/SEVA-ActionPlan-Exit-Form</a:t>
                </a:r>
                <a:endParaRPr lang="en-US" sz="1600" dirty="0"/>
              </a:p>
            </p:txBody>
          </p:sp>
        </p:grpSp>
        <p:sp>
          <p:nvSpPr>
            <p:cNvPr id="38" name="TextBox 37"/>
            <p:cNvSpPr txBox="1"/>
            <p:nvPr/>
          </p:nvSpPr>
          <p:spPr>
            <a:xfrm>
              <a:off x="1798028" y="6324793"/>
              <a:ext cx="5059972" cy="1200329"/>
            </a:xfrm>
            <a:prstGeom prst="rect">
              <a:avLst/>
            </a:prstGeom>
            <a:noFill/>
          </p:spPr>
          <p:txBody>
            <a:bodyPr wrap="square" rtlCol="0">
              <a:spAutoFit/>
            </a:bodyPr>
            <a:lstStyle/>
            <a:p>
              <a:pPr marL="171450" indent="-171450">
                <a:buClr>
                  <a:schemeClr val="accent6"/>
                </a:buClr>
                <a:buSzPct val="80000"/>
                <a:buFont typeface="Wingdings" charset="2"/>
                <a:buChar char="q"/>
              </a:pPr>
              <a:r>
                <a:rPr lang="en-US" sz="1200" dirty="0"/>
                <a:t>SEVA develops an Action Plan to provide family with information and resources regarding issues identified but not addressed in the FSP  </a:t>
              </a:r>
            </a:p>
            <a:p>
              <a:pPr marL="171450" indent="-171450">
                <a:buClr>
                  <a:schemeClr val="accent6"/>
                </a:buClr>
                <a:buSzPct val="80000"/>
                <a:buFont typeface="Wingdings" charset="2"/>
                <a:buChar char="q"/>
              </a:pPr>
              <a:r>
                <a:rPr lang="en-US" sz="1200" dirty="0"/>
                <a:t>SEVA completes online Action Plan/Exit Form* </a:t>
              </a:r>
            </a:p>
            <a:p>
              <a:pPr marL="171450" indent="-171450">
                <a:buClr>
                  <a:schemeClr val="accent6"/>
                </a:buClr>
                <a:buSzPct val="80000"/>
                <a:buFont typeface="Wingdings" charset="2"/>
                <a:buChar char="q"/>
              </a:pPr>
              <a:r>
                <a:rPr lang="en-US" sz="1200" dirty="0"/>
                <a:t>SEVA will receive an email notification of Action Plan approval</a:t>
              </a:r>
            </a:p>
            <a:p>
              <a:pPr marL="171450" indent="-171450">
                <a:buClr>
                  <a:schemeClr val="accent6"/>
                </a:buClr>
                <a:buSzPct val="80000"/>
                <a:buFont typeface="Wingdings" charset="2"/>
                <a:buChar char="q"/>
              </a:pPr>
              <a:r>
                <a:rPr lang="en-US" sz="1200" dirty="0"/>
                <a:t>SEVA meets with family to share Action Plan and get signed</a:t>
              </a:r>
              <a:r>
                <a:rPr lang="en-US" sz="1200" i="1" dirty="0"/>
                <a:t> Exit Letter</a:t>
              </a:r>
            </a:p>
            <a:p>
              <a:pPr marL="171450" indent="-171450">
                <a:buClr>
                  <a:schemeClr val="accent6"/>
                </a:buClr>
                <a:buSzPct val="80000"/>
                <a:buFont typeface="Wingdings" charset="2"/>
                <a:buChar char="q"/>
              </a:pPr>
              <a:r>
                <a:rPr lang="en-US" sz="1200" dirty="0"/>
                <a:t>SEVA  submits 3</a:t>
              </a:r>
              <a:r>
                <a:rPr lang="en-US" sz="1200" baseline="30000" dirty="0"/>
                <a:t>rd</a:t>
              </a:r>
              <a:r>
                <a:rPr lang="en-US" sz="1200" dirty="0"/>
                <a:t> and final stipend request**</a:t>
              </a:r>
            </a:p>
          </p:txBody>
        </p:sp>
      </p:grpSp>
      <p:pic>
        <p:nvPicPr>
          <p:cNvPr id="30" name="Picture 29" descr="Picture 5"/>
          <p:cNvPicPr>
            <a:picLocks noChangeAspect="1"/>
          </p:cNvPicPr>
          <p:nvPr/>
        </p:nvPicPr>
        <p:blipFill>
          <a:blip r:embed="rId8"/>
          <a:stretch>
            <a:fillRect/>
          </a:stretch>
        </p:blipFill>
        <p:spPr>
          <a:xfrm>
            <a:off x="14508" y="7558784"/>
            <a:ext cx="1001208" cy="1642894"/>
          </a:xfrm>
          <a:prstGeom prst="rect">
            <a:avLst/>
          </a:prstGeom>
          <a:ln w="12700">
            <a:miter lim="400000"/>
          </a:ln>
        </p:spPr>
      </p:pic>
    </p:spTree>
    <p:extLst>
      <p:ext uri="{BB962C8B-B14F-4D97-AF65-F5344CB8AC3E}">
        <p14:creationId xmlns:p14="http://schemas.microsoft.com/office/powerpoint/2010/main" val="17160077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84516" y="137463"/>
            <a:ext cx="5946116" cy="523220"/>
          </a:xfrm>
          <a:prstGeom prst="rect">
            <a:avLst/>
          </a:prstGeom>
          <a:noFill/>
        </p:spPr>
        <p:txBody>
          <a:bodyPr wrap="none" rtlCol="0">
            <a:spAutoFit/>
          </a:bodyPr>
          <a:lstStyle/>
          <a:p>
            <a:pPr algn="ctr"/>
            <a:r>
              <a:rPr lang="en-US" sz="2800" b="1" dirty="0"/>
              <a:t>SEVA Protocols for Supporting Families</a:t>
            </a:r>
          </a:p>
        </p:txBody>
      </p:sp>
      <p:sp>
        <p:nvSpPr>
          <p:cNvPr id="5" name="TextBox 4"/>
          <p:cNvSpPr txBox="1"/>
          <p:nvPr/>
        </p:nvSpPr>
        <p:spPr>
          <a:xfrm>
            <a:off x="462987" y="931519"/>
            <a:ext cx="6018836" cy="1438855"/>
          </a:xfrm>
          <a:prstGeom prst="rect">
            <a:avLst/>
          </a:prstGeom>
          <a:noFill/>
          <a:ln w="19050">
            <a:solidFill>
              <a:srgbClr val="C00000"/>
            </a:solidFill>
            <a:prstDash val="sysDash"/>
          </a:ln>
        </p:spPr>
        <p:txBody>
          <a:bodyPr wrap="square" rtlCol="0">
            <a:spAutoFit/>
          </a:bodyPr>
          <a:lstStyle/>
          <a:p>
            <a:pPr algn="ctr"/>
            <a:r>
              <a:rPr lang="en-US" sz="1600" b="1" dirty="0">
                <a:solidFill>
                  <a:srgbClr val="C00000"/>
                </a:solidFill>
              </a:rPr>
              <a:t>Technical Assistance for SEVAs</a:t>
            </a:r>
          </a:p>
          <a:p>
            <a:pPr algn="ctr">
              <a:spcAft>
                <a:spcPts val="900"/>
              </a:spcAft>
            </a:pPr>
            <a:r>
              <a:rPr lang="en-US" sz="1600" dirty="0">
                <a:solidFill>
                  <a:srgbClr val="C00000"/>
                </a:solidFill>
              </a:rPr>
              <a:t>SEVAs can request assistance at any point in the process by contacting:</a:t>
            </a:r>
          </a:p>
          <a:p>
            <a:pPr algn="ctr"/>
            <a:r>
              <a:rPr lang="en-US" sz="1600" dirty="0"/>
              <a:t>Lauren Agoratus, SEVA Technical Assistance </a:t>
            </a:r>
          </a:p>
          <a:p>
            <a:pPr algn="ctr"/>
            <a:r>
              <a:rPr lang="en-US" sz="1600" dirty="0"/>
              <a:t>Phone:  (609) 540-0617</a:t>
            </a:r>
          </a:p>
          <a:p>
            <a:pPr algn="ctr"/>
            <a:r>
              <a:rPr lang="en-US" sz="1600" dirty="0"/>
              <a:t>Email:  </a:t>
            </a:r>
            <a:r>
              <a:rPr lang="en-US" sz="1600" dirty="0">
                <a:solidFill>
                  <a:srgbClr val="C00000"/>
                </a:solidFill>
                <a:hlinkClick r:id="rId2"/>
              </a:rPr>
              <a:t>Familyvoices@spanadvocacy.org</a:t>
            </a:r>
            <a:r>
              <a:rPr lang="en-US" sz="1600" dirty="0">
                <a:solidFill>
                  <a:srgbClr val="C00000"/>
                </a:solidFill>
              </a:rPr>
              <a:t> </a:t>
            </a:r>
          </a:p>
        </p:txBody>
      </p:sp>
      <p:sp>
        <p:nvSpPr>
          <p:cNvPr id="7" name="TextBox 6"/>
          <p:cNvSpPr txBox="1"/>
          <p:nvPr/>
        </p:nvSpPr>
        <p:spPr>
          <a:xfrm>
            <a:off x="619264" y="2734154"/>
            <a:ext cx="5676619" cy="4555093"/>
          </a:xfrm>
          <a:prstGeom prst="rect">
            <a:avLst/>
          </a:prstGeom>
          <a:noFill/>
          <a:ln>
            <a:solidFill>
              <a:schemeClr val="accent3"/>
            </a:solidFill>
          </a:ln>
        </p:spPr>
        <p:txBody>
          <a:bodyPr wrap="square" rtlCol="0">
            <a:spAutoFit/>
          </a:bodyPr>
          <a:lstStyle/>
          <a:p>
            <a:pPr algn="ctr"/>
            <a:r>
              <a:rPr lang="en-US" b="1" dirty="0"/>
              <a:t>SEVA Materials</a:t>
            </a:r>
          </a:p>
          <a:p>
            <a:pPr marL="342900" indent="-342900">
              <a:buFont typeface="+mj-lt"/>
              <a:buAutoNum type="arabicPeriod"/>
            </a:pPr>
            <a:r>
              <a:rPr lang="en-US" sz="1600" dirty="0"/>
              <a:t>SEVA Script </a:t>
            </a:r>
            <a:r>
              <a:rPr lang="mr-IN" sz="1600" dirty="0"/>
              <a:t>–</a:t>
            </a:r>
            <a:r>
              <a:rPr lang="en-US" sz="1600" dirty="0"/>
              <a:t> paper form</a:t>
            </a:r>
          </a:p>
          <a:p>
            <a:pPr marL="742950" lvl="1" indent="-285750">
              <a:buFont typeface="Wingdings" charset="2"/>
              <a:buChar char="§"/>
            </a:pPr>
            <a:r>
              <a:rPr lang="en-US" sz="1600" dirty="0" smtClean="0">
                <a:solidFill>
                  <a:srgbClr val="FF0000"/>
                </a:solidFill>
              </a:rPr>
              <a:t>https://tinyurl.com/SEVA-Script-and-Disclaimers </a:t>
            </a:r>
            <a:endParaRPr lang="en-US" sz="1600" dirty="0" smtClean="0">
              <a:solidFill>
                <a:srgbClr val="FF0000"/>
              </a:solidFill>
            </a:endParaRPr>
          </a:p>
          <a:p>
            <a:pPr marL="342900" indent="-342900">
              <a:buFont typeface="+mj-lt"/>
              <a:buAutoNum type="arabicPeriod"/>
            </a:pPr>
            <a:r>
              <a:rPr lang="en-US" sz="1600" dirty="0" smtClean="0"/>
              <a:t>Attempt to Contact - online form</a:t>
            </a:r>
          </a:p>
          <a:p>
            <a:pPr marL="800100" lvl="1" indent="-342900">
              <a:buFont typeface="Wingdings" panose="05000000000000000000" pitchFamily="2" charset="2"/>
              <a:buChar char="§"/>
            </a:pPr>
            <a:r>
              <a:rPr lang="en-US" sz="1600" u="sng" dirty="0" smtClean="0">
                <a:solidFill>
                  <a:schemeClr val="accent1"/>
                </a:solidFill>
              </a:rPr>
              <a:t>https</a:t>
            </a:r>
            <a:r>
              <a:rPr lang="en-US" sz="1600" u="sng" dirty="0">
                <a:solidFill>
                  <a:schemeClr val="accent1"/>
                </a:solidFill>
              </a:rPr>
              <a:t>://</a:t>
            </a:r>
            <a:r>
              <a:rPr lang="en-US" sz="1600" u="sng" dirty="0" smtClean="0">
                <a:solidFill>
                  <a:schemeClr val="accent1"/>
                </a:solidFill>
              </a:rPr>
              <a:t>tinyurl.com/Attempt-to-Contact</a:t>
            </a:r>
            <a:endParaRPr lang="en-US" sz="1600" dirty="0" smtClean="0"/>
          </a:p>
          <a:p>
            <a:pPr marL="342900" indent="-342900">
              <a:buFont typeface="+mj-lt"/>
              <a:buAutoNum type="arabicPeriod"/>
            </a:pPr>
            <a:r>
              <a:rPr lang="en-US" sz="1600" dirty="0" smtClean="0"/>
              <a:t>Family Agreement </a:t>
            </a:r>
            <a:r>
              <a:rPr lang="mr-IN" sz="1600" dirty="0" smtClean="0"/>
              <a:t>–</a:t>
            </a:r>
            <a:r>
              <a:rPr lang="en-US" sz="1600" dirty="0" smtClean="0"/>
              <a:t> paper form </a:t>
            </a:r>
          </a:p>
          <a:p>
            <a:pPr marL="742950" lvl="1" indent="-285750">
              <a:buFont typeface="Wingdings" charset="2"/>
              <a:buChar char="§"/>
            </a:pPr>
            <a:r>
              <a:rPr lang="en-US" sz="1600" dirty="0" smtClean="0">
                <a:solidFill>
                  <a:srgbClr val="FF0000"/>
                </a:solidFill>
              </a:rPr>
              <a:t>https://tinyurl.com/Family-Agreement-SEVA</a:t>
            </a:r>
          </a:p>
          <a:p>
            <a:pPr marL="342900" indent="-342900">
              <a:buFont typeface="+mj-lt"/>
              <a:buAutoNum type="arabicPeriod"/>
            </a:pPr>
            <a:r>
              <a:rPr lang="en-US" sz="1600" dirty="0" smtClean="0"/>
              <a:t>SEVA Family Support Plan Form </a:t>
            </a:r>
            <a:r>
              <a:rPr lang="mr-IN" sz="1600" dirty="0" smtClean="0"/>
              <a:t>–</a:t>
            </a:r>
            <a:r>
              <a:rPr lang="en-US" sz="1600" dirty="0" smtClean="0"/>
              <a:t> online form</a:t>
            </a:r>
          </a:p>
          <a:p>
            <a:pPr marL="742950" lvl="1" indent="-285750">
              <a:buFont typeface="Wingdings" charset="2"/>
              <a:buChar char="§"/>
            </a:pPr>
            <a:r>
              <a:rPr lang="en-US" sz="1600" u="sng" dirty="0" smtClean="0">
                <a:hlinkClick r:id="rId3"/>
              </a:rPr>
              <a:t>https</a:t>
            </a:r>
            <a:r>
              <a:rPr lang="en-US" sz="1600" u="sng" dirty="0">
                <a:hlinkClick r:id="rId3"/>
              </a:rPr>
              <a:t>://tinyurl.com/SEVA-Support-Plan-Form</a:t>
            </a:r>
            <a:endParaRPr lang="en-US" sz="1600" dirty="0"/>
          </a:p>
          <a:p>
            <a:pPr marL="342900" indent="-342900">
              <a:buFont typeface="+mj-lt"/>
              <a:buAutoNum type="arabicPeriod"/>
            </a:pPr>
            <a:r>
              <a:rPr lang="en-US" sz="1600" dirty="0"/>
              <a:t>SEVA IEP Meeting Documentation Form </a:t>
            </a:r>
            <a:r>
              <a:rPr lang="mr-IN" sz="1600" dirty="0"/>
              <a:t>–</a:t>
            </a:r>
            <a:r>
              <a:rPr lang="en-US" sz="1600" dirty="0"/>
              <a:t> online form</a:t>
            </a:r>
          </a:p>
          <a:p>
            <a:pPr marL="742950" lvl="1" indent="-285750">
              <a:buFont typeface="Wingdings" charset="2"/>
              <a:buChar char="§"/>
            </a:pPr>
            <a:r>
              <a:rPr lang="en-US" sz="1600" u="sng" dirty="0">
                <a:hlinkClick r:id="rId4"/>
              </a:rPr>
              <a:t>https://tinyurl.com/SEVA-IEP-Meeting-Documentation</a:t>
            </a:r>
            <a:endParaRPr lang="en-US" sz="1600" dirty="0"/>
          </a:p>
          <a:p>
            <a:pPr marL="342900" indent="-342900">
              <a:buFont typeface="+mj-lt"/>
              <a:buAutoNum type="arabicPeriod"/>
            </a:pPr>
            <a:r>
              <a:rPr lang="en-US" sz="1600" dirty="0"/>
              <a:t>SEVA Action Plan/Exit Form </a:t>
            </a:r>
            <a:r>
              <a:rPr lang="mr-IN" sz="1600" dirty="0"/>
              <a:t>–</a:t>
            </a:r>
            <a:r>
              <a:rPr lang="en-US" sz="1600" dirty="0"/>
              <a:t> online form</a:t>
            </a:r>
          </a:p>
          <a:p>
            <a:pPr marL="742950" lvl="1" indent="-285750">
              <a:buFont typeface="Wingdings" charset="2"/>
              <a:buChar char="§"/>
            </a:pPr>
            <a:r>
              <a:rPr lang="en-US" sz="1600" u="sng" dirty="0">
                <a:hlinkClick r:id="rId5"/>
              </a:rPr>
              <a:t>https://tinyurl.com/SEVA-ActionPlan-Exit-Form</a:t>
            </a:r>
            <a:endParaRPr lang="en-US" sz="1600" u="sng" dirty="0"/>
          </a:p>
          <a:p>
            <a:pPr marL="342900" indent="-342900">
              <a:buFont typeface="+mj-lt"/>
              <a:buAutoNum type="arabicPeriod"/>
            </a:pPr>
            <a:r>
              <a:rPr lang="en-US" sz="1600" dirty="0"/>
              <a:t>Family Exit Letter </a:t>
            </a:r>
            <a:r>
              <a:rPr lang="mr-IN" sz="1600" dirty="0"/>
              <a:t>–</a:t>
            </a:r>
            <a:r>
              <a:rPr lang="en-US" sz="1600" dirty="0"/>
              <a:t> paper form </a:t>
            </a:r>
          </a:p>
          <a:p>
            <a:pPr marL="742950" lvl="1" indent="-285750">
              <a:buFont typeface="Arial" panose="020B0604020202020204" pitchFamily="34" charset="0"/>
              <a:buChar char="•"/>
            </a:pPr>
            <a:r>
              <a:rPr lang="en-US" sz="1600" dirty="0">
                <a:solidFill>
                  <a:srgbClr val="FF0000"/>
                </a:solidFill>
              </a:rPr>
              <a:t>https://tinyurl.com/SEVA-Exit-Letter </a:t>
            </a:r>
            <a:r>
              <a:rPr lang="en-US" sz="1600" dirty="0" smtClean="0"/>
              <a:t>- Regular</a:t>
            </a:r>
          </a:p>
          <a:p>
            <a:pPr marL="742950" lvl="1" indent="-285750">
              <a:buFont typeface="Wingdings" charset="2"/>
              <a:buChar char="§"/>
            </a:pPr>
            <a:r>
              <a:rPr lang="en-US" sz="1600" dirty="0" smtClean="0">
                <a:solidFill>
                  <a:srgbClr val="FF0000"/>
                </a:solidFill>
              </a:rPr>
              <a:t>Family Wrap exit letter</a:t>
            </a:r>
            <a:endParaRPr lang="en-US" sz="1600" dirty="0">
              <a:solidFill>
                <a:srgbClr val="FF0000"/>
              </a:solidFill>
            </a:endParaRPr>
          </a:p>
          <a:p>
            <a:pPr marL="342900" indent="-342900">
              <a:buFont typeface="+mj-lt"/>
              <a:buAutoNum type="arabicPeriod"/>
            </a:pPr>
            <a:r>
              <a:rPr lang="en-US" sz="1600" dirty="0"/>
              <a:t>SEVA Stipend Request Form </a:t>
            </a:r>
            <a:r>
              <a:rPr lang="mr-IN" sz="1600" dirty="0"/>
              <a:t>–</a:t>
            </a:r>
            <a:r>
              <a:rPr lang="en-US" sz="1600" dirty="0"/>
              <a:t> online form</a:t>
            </a:r>
          </a:p>
          <a:p>
            <a:pPr marL="742950" lvl="1" indent="-285750">
              <a:buFont typeface="Wingdings" charset="2"/>
              <a:buChar char="§"/>
            </a:pPr>
            <a:r>
              <a:rPr lang="en-US" sz="1600" u="sng" dirty="0">
                <a:hlinkClick r:id="rId6"/>
              </a:rPr>
              <a:t>https://tinyurl.com/SEVA-Stipend-Request</a:t>
            </a:r>
            <a:endParaRPr lang="en-US" dirty="0"/>
          </a:p>
        </p:txBody>
      </p:sp>
      <p:grpSp>
        <p:nvGrpSpPr>
          <p:cNvPr id="3" name="Group 2">
            <a:extLst>
              <a:ext uri="{FF2B5EF4-FFF2-40B4-BE49-F238E27FC236}">
                <a16:creationId xmlns:a16="http://schemas.microsoft.com/office/drawing/2014/main" id="{117B2C2E-001C-9046-B4A7-FA0B388B104F}"/>
              </a:ext>
            </a:extLst>
          </p:cNvPr>
          <p:cNvGrpSpPr/>
          <p:nvPr/>
        </p:nvGrpSpPr>
        <p:grpSpPr>
          <a:xfrm>
            <a:off x="727217" y="7343801"/>
            <a:ext cx="5274245" cy="1737360"/>
            <a:chOff x="727217" y="7343801"/>
            <a:chExt cx="5274245" cy="1737360"/>
          </a:xfrm>
        </p:grpSpPr>
        <p:pic>
          <p:nvPicPr>
            <p:cNvPr id="6" name="Picture 5" descr="Picture 5"/>
            <p:cNvPicPr>
              <a:picLocks noChangeAspect="1"/>
            </p:cNvPicPr>
            <p:nvPr/>
          </p:nvPicPr>
          <p:blipFill>
            <a:blip r:embed="rId7"/>
            <a:stretch>
              <a:fillRect/>
            </a:stretch>
          </p:blipFill>
          <p:spPr>
            <a:xfrm>
              <a:off x="2928184" y="7343801"/>
              <a:ext cx="1058777" cy="1737360"/>
            </a:xfrm>
            <a:prstGeom prst="rect">
              <a:avLst/>
            </a:prstGeom>
            <a:ln w="12700">
              <a:miter lim="400000"/>
            </a:ln>
          </p:spPr>
        </p:pic>
        <p:pic>
          <p:nvPicPr>
            <p:cNvPr id="11" name="Picture 8">
              <a:extLst>
                <a:ext uri="{FF2B5EF4-FFF2-40B4-BE49-F238E27FC236}">
                  <a16:creationId xmlns:a16="http://schemas.microsoft.com/office/drawing/2014/main" id="{5DCED3D5-26E8-0A4B-B670-728960AFACCF}"/>
                </a:ext>
              </a:extLst>
            </p:cNvPr>
            <p:cNvPicPr>
              <a:picLocks noChangeAspect="1"/>
            </p:cNvPicPr>
            <p:nvPr/>
          </p:nvPicPr>
          <p:blipFill>
            <a:blip r:embed="rId8">
              <a:extLst>
                <a:ext uri="{28A0092B-C50C-407E-A947-70E740481C1C}">
                  <a14:useLocalDpi xmlns:a14="http://schemas.microsoft.com/office/drawing/2010/main" val="0"/>
                </a:ext>
              </a:extLst>
            </a:blip>
            <a:srcRect/>
            <a:stretch/>
          </p:blipFill>
          <p:spPr>
            <a:xfrm>
              <a:off x="727217" y="7729518"/>
              <a:ext cx="1459504" cy="965926"/>
            </a:xfrm>
            <a:prstGeom prst="rect">
              <a:avLst/>
            </a:prstGeom>
            <a:ln w="12700">
              <a:miter lim="400000"/>
            </a:ln>
          </p:spPr>
        </p:pic>
        <p:pic>
          <p:nvPicPr>
            <p:cNvPr id="14" name="Picture 6" descr="New Jersey Department of Education">
              <a:extLst>
                <a:ext uri="{FF2B5EF4-FFF2-40B4-BE49-F238E27FC236}">
                  <a16:creationId xmlns:a16="http://schemas.microsoft.com/office/drawing/2014/main" id="{CB81EE3A-56A4-2542-9B93-DF864A0A6C23}"/>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671279" y="7581885"/>
              <a:ext cx="1330183" cy="1330183"/>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21464353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9" name="Group 38"/>
          <p:cNvGrpSpPr/>
          <p:nvPr/>
        </p:nvGrpSpPr>
        <p:grpSpPr>
          <a:xfrm>
            <a:off x="515112" y="2732200"/>
            <a:ext cx="6171468" cy="2591374"/>
            <a:chOff x="3114" y="507832"/>
            <a:chExt cx="6171468" cy="2591374"/>
          </a:xfrm>
        </p:grpSpPr>
        <p:grpSp>
          <p:nvGrpSpPr>
            <p:cNvPr id="33" name="Group 32"/>
            <p:cNvGrpSpPr/>
            <p:nvPr/>
          </p:nvGrpSpPr>
          <p:grpSpPr>
            <a:xfrm>
              <a:off x="3114" y="507832"/>
              <a:ext cx="4569421" cy="2591374"/>
              <a:chOff x="3114" y="869782"/>
              <a:chExt cx="4569421" cy="2591374"/>
            </a:xfrm>
          </p:grpSpPr>
          <p:sp>
            <p:nvSpPr>
              <p:cNvPr id="8" name="TextBox 7"/>
              <p:cNvSpPr txBox="1"/>
              <p:nvPr/>
            </p:nvSpPr>
            <p:spPr>
              <a:xfrm>
                <a:off x="414992" y="902052"/>
                <a:ext cx="1873783" cy="369332"/>
              </a:xfrm>
              <a:prstGeom prst="rect">
                <a:avLst/>
              </a:prstGeom>
              <a:noFill/>
              <a:ln w="19050">
                <a:solidFill>
                  <a:schemeClr val="accent2"/>
                </a:solidFill>
              </a:ln>
            </p:spPr>
            <p:txBody>
              <a:bodyPr wrap="none" rtlCol="0">
                <a:spAutoFit/>
              </a:bodyPr>
              <a:lstStyle/>
              <a:p>
                <a:r>
                  <a:rPr lang="en-US" b="1" dirty="0"/>
                  <a:t> INITIAL CONTACT</a:t>
                </a:r>
              </a:p>
            </p:txBody>
          </p:sp>
          <p:sp>
            <p:nvSpPr>
              <p:cNvPr id="9" name="Bent-Up Arrow 8"/>
              <p:cNvSpPr/>
              <p:nvPr/>
            </p:nvSpPr>
            <p:spPr>
              <a:xfrm rot="5400000">
                <a:off x="-667350" y="1635765"/>
                <a:ext cx="2573227" cy="1041261"/>
              </a:xfrm>
              <a:prstGeom prst="bentUpArrow">
                <a:avLst>
                  <a:gd name="adj1" fmla="val 32840"/>
                  <a:gd name="adj2" fmla="val 25000"/>
                  <a:gd name="adj3" fmla="val 35780"/>
                </a:avLst>
              </a:prstGeom>
              <a:solidFill>
                <a:schemeClr val="accent2"/>
              </a:solidFill>
            </p:spPr>
            <p:style>
              <a:lnRef idx="2">
                <a:schemeClr val="lt1">
                  <a:hueOff val="0"/>
                  <a:satOff val="0"/>
                  <a:lumOff val="0"/>
                  <a:alphaOff val="0"/>
                </a:schemeClr>
              </a:lnRef>
              <a:fillRef idx="1">
                <a:schemeClr val="accent1">
                  <a:tint val="50000"/>
                  <a:hueOff val="0"/>
                  <a:satOff val="0"/>
                  <a:lumOff val="0"/>
                  <a:alphaOff val="0"/>
                </a:schemeClr>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15" name="TextBox 14"/>
              <p:cNvSpPr txBox="1"/>
              <p:nvPr/>
            </p:nvSpPr>
            <p:spPr>
              <a:xfrm>
                <a:off x="3114" y="890885"/>
                <a:ext cx="551754" cy="769441"/>
              </a:xfrm>
              <a:prstGeom prst="rect">
                <a:avLst/>
              </a:prstGeom>
              <a:noFill/>
            </p:spPr>
            <p:txBody>
              <a:bodyPr wrap="none" rtlCol="0">
                <a:spAutoFit/>
              </a:bodyPr>
              <a:lstStyle/>
              <a:p>
                <a:r>
                  <a:rPr lang="en-US" sz="4400" b="1" dirty="0">
                    <a:latin typeface="Marker Felt Wide" charset="0"/>
                    <a:ea typeface="Marker Felt Wide" charset="0"/>
                    <a:cs typeface="Marker Felt Wide" charset="0"/>
                  </a:rPr>
                  <a:t>1</a:t>
                </a:r>
              </a:p>
            </p:txBody>
          </p:sp>
          <p:sp>
            <p:nvSpPr>
              <p:cNvPr id="21" name="TextBox 20"/>
              <p:cNvSpPr txBox="1"/>
              <p:nvPr/>
            </p:nvSpPr>
            <p:spPr>
              <a:xfrm>
                <a:off x="1118769" y="2937936"/>
                <a:ext cx="3453766" cy="523220"/>
              </a:xfrm>
              <a:prstGeom prst="rect">
                <a:avLst/>
              </a:prstGeom>
            </p:spPr>
            <p:style>
              <a:lnRef idx="2">
                <a:schemeClr val="accent2"/>
              </a:lnRef>
              <a:fillRef idx="1">
                <a:schemeClr val="lt1"/>
              </a:fillRef>
              <a:effectRef idx="0">
                <a:schemeClr val="accent2"/>
              </a:effectRef>
              <a:fontRef idx="minor">
                <a:schemeClr val="dk1"/>
              </a:fontRef>
            </p:style>
            <p:txBody>
              <a:bodyPr wrap="none" rtlCol="0">
                <a:spAutoFit/>
              </a:bodyPr>
              <a:lstStyle/>
              <a:p>
                <a:r>
                  <a:rPr lang="en-US" sz="1400" u="sng" dirty="0">
                    <a:hlinkClick r:id="rId3"/>
                  </a:rPr>
                  <a:t>**https://</a:t>
                </a:r>
                <a:r>
                  <a:rPr lang="en-US" sz="1400" u="sng" dirty="0" smtClean="0">
                    <a:hlinkClick r:id="rId3"/>
                  </a:rPr>
                  <a:t>tinyurl.com/SEVA-Stipend-Request</a:t>
                </a:r>
                <a:endParaRPr lang="en-US" sz="1400" u="sng" dirty="0" smtClean="0"/>
              </a:p>
              <a:p>
                <a:r>
                  <a:rPr lang="en-US" sz="1400" u="sng" dirty="0">
                    <a:solidFill>
                      <a:schemeClr val="accent1"/>
                    </a:solidFill>
                  </a:rPr>
                  <a:t>*** https://</a:t>
                </a:r>
                <a:r>
                  <a:rPr lang="en-US" sz="1400" u="sng" dirty="0" smtClean="0">
                    <a:solidFill>
                      <a:schemeClr val="accent1"/>
                    </a:solidFill>
                  </a:rPr>
                  <a:t>tinyurl.com/Attempt-to-Contact</a:t>
                </a:r>
                <a:endParaRPr lang="en-US" sz="1400" dirty="0">
                  <a:solidFill>
                    <a:schemeClr val="accent1"/>
                  </a:solidFill>
                </a:endParaRPr>
              </a:p>
            </p:txBody>
          </p:sp>
          <p:sp>
            <p:nvSpPr>
              <p:cNvPr id="25" name="TextBox 24"/>
              <p:cNvSpPr txBox="1"/>
              <p:nvPr/>
            </p:nvSpPr>
            <p:spPr>
              <a:xfrm>
                <a:off x="442250" y="1254330"/>
                <a:ext cx="4060535" cy="338554"/>
              </a:xfrm>
              <a:prstGeom prst="rect">
                <a:avLst/>
              </a:prstGeom>
            </p:spPr>
            <p:style>
              <a:lnRef idx="2">
                <a:schemeClr val="accent2"/>
              </a:lnRef>
              <a:fillRef idx="1">
                <a:schemeClr val="lt1"/>
              </a:fillRef>
              <a:effectRef idx="0">
                <a:schemeClr val="accent2"/>
              </a:effectRef>
              <a:fontRef idx="minor">
                <a:schemeClr val="dk1"/>
              </a:fontRef>
            </p:style>
            <p:txBody>
              <a:bodyPr wrap="none" rtlCol="0">
                <a:spAutoFit/>
              </a:bodyPr>
              <a:lstStyle/>
              <a:p>
                <a:r>
                  <a:rPr lang="en-US" sz="1600" u="sng" dirty="0">
                    <a:hlinkClick r:id="rId4"/>
                  </a:rPr>
                  <a:t>* https://tinyurl.com/SEVA-Support-Plan-Form</a:t>
                </a:r>
                <a:endParaRPr lang="en-US" sz="1600" dirty="0"/>
              </a:p>
            </p:txBody>
          </p:sp>
        </p:grpSp>
        <p:sp>
          <p:nvSpPr>
            <p:cNvPr id="36" name="TextBox 35"/>
            <p:cNvSpPr txBox="1"/>
            <p:nvPr/>
          </p:nvSpPr>
          <p:spPr>
            <a:xfrm>
              <a:off x="414992" y="1228747"/>
              <a:ext cx="5759590" cy="1384995"/>
            </a:xfrm>
            <a:prstGeom prst="rect">
              <a:avLst/>
            </a:prstGeom>
            <a:noFill/>
          </p:spPr>
          <p:txBody>
            <a:bodyPr wrap="none" rtlCol="0">
              <a:spAutoFit/>
            </a:bodyPr>
            <a:lstStyle/>
            <a:p>
              <a:pPr marL="171450" indent="-171450">
                <a:buClr>
                  <a:schemeClr val="accent2"/>
                </a:buClr>
                <a:buSzPct val="80000"/>
                <a:buFont typeface="Wingdings" charset="2"/>
                <a:buChar char="q"/>
              </a:pPr>
              <a:r>
                <a:rPr lang="en-US" sz="1200" dirty="0"/>
                <a:t>SEVA receives email notification of family match</a:t>
              </a:r>
            </a:p>
            <a:p>
              <a:pPr marL="171450" indent="-171450">
                <a:buClr>
                  <a:schemeClr val="accent2"/>
                </a:buClr>
                <a:buSzPct val="80000"/>
                <a:buFont typeface="Wingdings" charset="2"/>
                <a:buChar char="q"/>
              </a:pPr>
              <a:r>
                <a:rPr lang="en-US" sz="1200" dirty="0"/>
                <a:t>SEVA contacts family to explain program (use script) and get signed </a:t>
              </a:r>
              <a:r>
                <a:rPr lang="en-US" sz="1200" i="1" dirty="0"/>
                <a:t>Family </a:t>
              </a:r>
              <a:r>
                <a:rPr lang="en-US" sz="1200" i="1" dirty="0" smtClean="0"/>
                <a:t>Agreement</a:t>
              </a:r>
            </a:p>
            <a:p>
              <a:pPr marL="171450" indent="-171450">
                <a:buClr>
                  <a:schemeClr val="accent2"/>
                </a:buClr>
                <a:buSzPct val="80000"/>
                <a:buFont typeface="Wingdings" charset="2"/>
                <a:buChar char="q"/>
              </a:pPr>
              <a:r>
                <a:rPr lang="en-US" sz="1200" dirty="0"/>
                <a:t>If SEVA does not contact family, then SEVA completes the Attempt to Contact form*** </a:t>
              </a:r>
              <a:endParaRPr lang="en-US" sz="1200" i="1" dirty="0"/>
            </a:p>
            <a:p>
              <a:pPr marL="171450" indent="-171450">
                <a:buClr>
                  <a:schemeClr val="accent2"/>
                </a:buClr>
                <a:buSzPct val="80000"/>
                <a:buFont typeface="Wingdings" charset="2"/>
                <a:buChar char="q"/>
              </a:pPr>
              <a:r>
                <a:rPr lang="en-US" sz="1200" dirty="0"/>
                <a:t>SEVA reviews materials and consults with family to gather information</a:t>
              </a:r>
            </a:p>
            <a:p>
              <a:pPr marL="171450" indent="-171450">
                <a:buClr>
                  <a:schemeClr val="accent2"/>
                </a:buClr>
                <a:buSzPct val="80000"/>
                <a:buFont typeface="Wingdings" charset="2"/>
                <a:buChar char="q"/>
              </a:pPr>
              <a:r>
                <a:rPr lang="en-US" sz="1200" dirty="0"/>
                <a:t>SEVA develops a Family Support Plan (FSP) by completing online form*</a:t>
              </a:r>
            </a:p>
            <a:p>
              <a:pPr marL="171450" indent="-171450">
                <a:buClr>
                  <a:schemeClr val="accent2"/>
                </a:buClr>
                <a:buSzPct val="80000"/>
                <a:buFont typeface="Wingdings" charset="2"/>
                <a:buChar char="q"/>
              </a:pPr>
              <a:r>
                <a:rPr lang="en-US" sz="1200" dirty="0"/>
                <a:t>SEVA will receive an email notification of plan approval</a:t>
              </a:r>
            </a:p>
            <a:p>
              <a:pPr marL="171450" indent="-171450">
                <a:buClr>
                  <a:schemeClr val="accent2"/>
                </a:buClr>
                <a:buSzPct val="80000"/>
                <a:buFont typeface="Wingdings" charset="2"/>
                <a:buChar char="q"/>
              </a:pPr>
              <a:r>
                <a:rPr lang="en-US" sz="1200" dirty="0"/>
                <a:t>Once plan is approved, SEVA submits 1</a:t>
              </a:r>
              <a:r>
                <a:rPr lang="en-US" sz="1200" baseline="30000" dirty="0"/>
                <a:t>st</a:t>
              </a:r>
              <a:r>
                <a:rPr lang="en-US" sz="1200" dirty="0"/>
                <a:t> stipend request**</a:t>
              </a:r>
            </a:p>
          </p:txBody>
        </p:sp>
      </p:grpSp>
    </p:spTree>
    <p:extLst>
      <p:ext uri="{BB962C8B-B14F-4D97-AF65-F5344CB8AC3E}">
        <p14:creationId xmlns:p14="http://schemas.microsoft.com/office/powerpoint/2010/main" val="849532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1475" y="57150"/>
            <a:ext cx="5404292" cy="1047982"/>
          </a:xfrm>
          <a:ln>
            <a:solidFill>
              <a:schemeClr val="accent3">
                <a:lumMod val="20000"/>
                <a:lumOff val="80000"/>
              </a:schemeClr>
            </a:solidFill>
          </a:ln>
        </p:spPr>
        <p:txBody>
          <a:bodyPr>
            <a:normAutofit/>
          </a:bodyPr>
          <a:lstStyle/>
          <a:p>
            <a:pPr algn="ctr"/>
            <a:r>
              <a:rPr lang="en-US" sz="2400" b="1" dirty="0">
                <a:solidFill>
                  <a:schemeClr val="accent5">
                    <a:lumMod val="75000"/>
                  </a:schemeClr>
                </a:solidFill>
                <a:latin typeface="+mn-lt"/>
              </a:rPr>
              <a:t>SEVA Script</a:t>
            </a:r>
            <a:br>
              <a:rPr lang="en-US" sz="2400" b="1" dirty="0">
                <a:solidFill>
                  <a:schemeClr val="accent5">
                    <a:lumMod val="75000"/>
                  </a:schemeClr>
                </a:solidFill>
                <a:latin typeface="+mn-lt"/>
              </a:rPr>
            </a:br>
            <a:r>
              <a:rPr lang="en-US" sz="2400" b="1" dirty="0">
                <a:solidFill>
                  <a:schemeClr val="accent5">
                    <a:lumMod val="75000"/>
                  </a:schemeClr>
                </a:solidFill>
                <a:latin typeface="+mn-lt"/>
              </a:rPr>
              <a:t>  </a:t>
            </a:r>
            <a:r>
              <a:rPr lang="en-US" sz="2400" dirty="0" smtClean="0">
                <a:solidFill>
                  <a:schemeClr val="accent5">
                    <a:lumMod val="75000"/>
                  </a:schemeClr>
                </a:solidFill>
                <a:latin typeface="+mn-lt"/>
              </a:rPr>
              <a:t>Use </a:t>
            </a:r>
            <a:r>
              <a:rPr lang="en-US" sz="2400" dirty="0">
                <a:solidFill>
                  <a:schemeClr val="accent5">
                    <a:lumMod val="75000"/>
                  </a:schemeClr>
                </a:solidFill>
                <a:latin typeface="+mn-lt"/>
              </a:rPr>
              <a:t>for initial contact with family</a:t>
            </a:r>
            <a:r>
              <a:rPr lang="en-US" sz="2000" dirty="0">
                <a:solidFill>
                  <a:schemeClr val="accent5">
                    <a:lumMod val="75000"/>
                  </a:schemeClr>
                </a:solidFill>
                <a:latin typeface="+mn-lt"/>
              </a:rPr>
              <a:t>.</a:t>
            </a:r>
          </a:p>
        </p:txBody>
      </p:sp>
      <p:sp>
        <p:nvSpPr>
          <p:cNvPr id="3" name="Content Placeholder 2"/>
          <p:cNvSpPr>
            <a:spLocks noGrp="1"/>
          </p:cNvSpPr>
          <p:nvPr>
            <p:ph idx="1"/>
          </p:nvPr>
        </p:nvSpPr>
        <p:spPr>
          <a:xfrm>
            <a:off x="173620" y="1212283"/>
            <a:ext cx="6603355" cy="7931717"/>
          </a:xfrm>
        </p:spPr>
        <p:txBody>
          <a:bodyPr>
            <a:noAutofit/>
          </a:bodyPr>
          <a:lstStyle/>
          <a:p>
            <a:pPr marL="0" indent="0">
              <a:lnSpc>
                <a:spcPct val="170000"/>
              </a:lnSpc>
              <a:spcAft>
                <a:spcPts val="600"/>
              </a:spcAft>
              <a:buNone/>
            </a:pPr>
            <a:r>
              <a:rPr lang="en-US" sz="1200" b="1" u="sng" dirty="0"/>
              <a:t>SEVA SCRIPT Initial Phone Call, Script, Disclaimer, IEP meeting attendance </a:t>
            </a:r>
            <a:r>
              <a:rPr lang="en-US" sz="1200" b="1" u="sng" dirty="0" smtClean="0"/>
              <a:t>disclaimer</a:t>
            </a:r>
            <a:r>
              <a:rPr lang="en-US" sz="1200" dirty="0" smtClean="0"/>
              <a:t> </a:t>
            </a:r>
          </a:p>
          <a:p>
            <a:pPr marL="0" indent="0">
              <a:lnSpc>
                <a:spcPct val="170000"/>
              </a:lnSpc>
              <a:spcAft>
                <a:spcPts val="600"/>
              </a:spcAft>
              <a:buNone/>
            </a:pPr>
            <a:r>
              <a:rPr lang="en-US" sz="1200" dirty="0" smtClean="0"/>
              <a:t>Hello, this </a:t>
            </a:r>
            <a:r>
              <a:rPr lang="en-US" sz="1200" dirty="0"/>
              <a:t>is _________ from SPAN. Your name was referred to me because you contacted SPAN and interested in receiving assistance at an upcoming IEP meeting. Is that still correct? Great, but before we get started I am going to read a disclaimer and then give you an overview of SEVA and what our next steps will be. Please read this disclaimer to the parent: I cannot give you legal advice, nor can I legally represent you or make any decisions for you about your child. What I can do is provide information and support to you. I can help you learn about your rights and the various procedures that exist to help you make decisions about and advocate for your child. I can brainstorm with you to come up with different options. If you select a particular option, I can help you understand how to use that option. Overview of SEVA The SEVA project works to help families who are seeking support at their IEP meeting for their children with disabilities. We work with parents and caregivers to help build their capacity to become effective advocates for their children. The SEVA (SAY VAH) project is funded by the State of New Jersey Department of Education and is provided at no cost to you or your family. In order for us to get started, I will read an overview of the Family Agreement which outlines the supports available and explains my role as the SEVA as well as yours. 1. The SEVA is not your personal advocate for all purposes. 2. The SEVA serves to provide you with helpful tools for you to have a successful meeting. 3. Having a SEVA at your meeting does not guarantee the outcomes you want. 4. You must have a willingness to be coached by your SEVA to become your best advocate for your child/youth with disabilities. 5. The SEVA can attend at least one IEP meeting. So, can please provide me with your email or mailing address so I can send you the Family Agreement for your review and signature? Upon receipt of the signed agreement I will gather more information so we can move forward. In the meantime, let’s set a date and time so I can gather your information. </a:t>
            </a:r>
            <a:endParaRPr lang="en-US" sz="1200" dirty="0" smtClean="0"/>
          </a:p>
          <a:p>
            <a:pPr marL="0" indent="0">
              <a:lnSpc>
                <a:spcPct val="170000"/>
              </a:lnSpc>
              <a:spcAft>
                <a:spcPts val="600"/>
              </a:spcAft>
              <a:buNone/>
            </a:pPr>
            <a:r>
              <a:rPr lang="en-US" sz="1200" dirty="0" smtClean="0"/>
              <a:t>PLEASE </a:t>
            </a:r>
            <a:r>
              <a:rPr lang="en-US" sz="1200" dirty="0"/>
              <a:t>NOTE: (If the person does not have email access please let them know the Parent agreement will be mailed and advise Jeannette Mejias that the agreement would need to be mailed)</a:t>
            </a:r>
            <a:endParaRPr lang="en-US" sz="1200" dirty="0"/>
          </a:p>
        </p:txBody>
      </p:sp>
      <p:pic>
        <p:nvPicPr>
          <p:cNvPr id="5" name="Picture 5" descr="Picture 5"/>
          <p:cNvPicPr>
            <a:picLocks noChangeAspect="1"/>
          </p:cNvPicPr>
          <p:nvPr/>
        </p:nvPicPr>
        <p:blipFill>
          <a:blip r:embed="rId2"/>
          <a:stretch>
            <a:fillRect/>
          </a:stretch>
        </p:blipFill>
        <p:spPr>
          <a:xfrm>
            <a:off x="5775767" y="57150"/>
            <a:ext cx="1001208" cy="1642894"/>
          </a:xfrm>
          <a:prstGeom prst="rect">
            <a:avLst/>
          </a:prstGeom>
          <a:ln w="12700">
            <a:miter lim="400000"/>
          </a:ln>
        </p:spPr>
      </p:pic>
    </p:spTree>
    <p:extLst>
      <p:ext uri="{BB962C8B-B14F-4D97-AF65-F5344CB8AC3E}">
        <p14:creationId xmlns:p14="http://schemas.microsoft.com/office/powerpoint/2010/main" val="7755320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10546" y="690466"/>
            <a:ext cx="6083559" cy="7848302"/>
          </a:xfrm>
          <a:prstGeom prst="rect">
            <a:avLst/>
          </a:prstGeom>
        </p:spPr>
        <p:txBody>
          <a:bodyPr wrap="square">
            <a:spAutoFit/>
          </a:bodyPr>
          <a:lstStyle/>
          <a:p>
            <a:endParaRPr lang="en-US" sz="2400" b="1" u="sng" dirty="0" smtClean="0"/>
          </a:p>
          <a:p>
            <a:r>
              <a:rPr lang="en-US" sz="2400" b="1" u="sng" dirty="0" smtClean="0"/>
              <a:t>Email Protocol</a:t>
            </a:r>
          </a:p>
          <a:p>
            <a:endParaRPr lang="en-US" sz="2400" b="1" u="sng" dirty="0"/>
          </a:p>
          <a:p>
            <a:r>
              <a:rPr lang="en-US" sz="2400" dirty="0" smtClean="0"/>
              <a:t>Your </a:t>
            </a:r>
            <a:r>
              <a:rPr lang="en-US" sz="2400" dirty="0" err="1" smtClean="0"/>
              <a:t>gmail</a:t>
            </a:r>
            <a:r>
              <a:rPr lang="en-US" sz="2400" dirty="0" smtClean="0"/>
              <a:t> must be professional with your </a:t>
            </a:r>
            <a:r>
              <a:rPr lang="en-US" sz="2400" dirty="0" smtClean="0">
                <a:hlinkClick r:id="rId2"/>
              </a:rPr>
              <a:t>name@gmail.com</a:t>
            </a:r>
            <a:r>
              <a:rPr lang="en-US" sz="2400" dirty="0" smtClean="0"/>
              <a:t>.  You can add SEVA to your email.  For example: </a:t>
            </a:r>
            <a:r>
              <a:rPr lang="en-US" sz="2400" dirty="0" smtClean="0">
                <a:hlinkClick r:id="rId3"/>
              </a:rPr>
              <a:t>MicheleTylerSEVA@gmail.com</a:t>
            </a:r>
            <a:endParaRPr lang="en-US" sz="2400" dirty="0" smtClean="0"/>
          </a:p>
          <a:p>
            <a:pPr algn="ctr"/>
            <a:r>
              <a:rPr lang="en-US" sz="2400" dirty="0" smtClean="0"/>
              <a:t>If you are not sure, please ask.</a:t>
            </a:r>
          </a:p>
          <a:p>
            <a:endParaRPr lang="en-US" sz="2400" dirty="0"/>
          </a:p>
          <a:p>
            <a:endParaRPr lang="en-US" sz="2400" dirty="0" smtClean="0"/>
          </a:p>
          <a:p>
            <a:r>
              <a:rPr lang="en-US" sz="2400" u="sng" dirty="0" smtClean="0"/>
              <a:t>Every</a:t>
            </a:r>
            <a:r>
              <a:rPr lang="en-US" sz="2400" dirty="0" smtClean="0"/>
              <a:t> email to the family must include the following disclaimer.  Let us know if you need help adding this to your signature</a:t>
            </a:r>
          </a:p>
          <a:p>
            <a:endParaRPr lang="en-US" sz="2400" dirty="0" smtClean="0"/>
          </a:p>
          <a:p>
            <a:r>
              <a:rPr lang="en-US" sz="2400" dirty="0" smtClean="0"/>
              <a:t>A </a:t>
            </a:r>
            <a:r>
              <a:rPr lang="en-US" sz="2400" dirty="0"/>
              <a:t>Special Education Volunteer Advocate is not an attorney and I cannot and do not provide legal representation or advice. Any information contained in this message is not intended as legal advice and should not be used as a substitution for legal advice</a:t>
            </a:r>
            <a:r>
              <a:rPr lang="en-US" sz="2400" dirty="0" smtClean="0"/>
              <a:t>.</a:t>
            </a:r>
          </a:p>
          <a:p>
            <a:endParaRPr lang="en-US" sz="2400" dirty="0"/>
          </a:p>
        </p:txBody>
      </p:sp>
    </p:spTree>
    <p:extLst>
      <p:ext uri="{BB962C8B-B14F-4D97-AF65-F5344CB8AC3E}">
        <p14:creationId xmlns:p14="http://schemas.microsoft.com/office/powerpoint/2010/main" val="20547984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0" name="Group 39"/>
          <p:cNvGrpSpPr/>
          <p:nvPr/>
        </p:nvGrpSpPr>
        <p:grpSpPr>
          <a:xfrm>
            <a:off x="718291" y="2745696"/>
            <a:ext cx="5710168" cy="2470798"/>
            <a:chOff x="718291" y="3032566"/>
            <a:chExt cx="5710168" cy="2470798"/>
          </a:xfrm>
        </p:grpSpPr>
        <p:grpSp>
          <p:nvGrpSpPr>
            <p:cNvPr id="34" name="Group 33"/>
            <p:cNvGrpSpPr/>
            <p:nvPr/>
          </p:nvGrpSpPr>
          <p:grpSpPr>
            <a:xfrm>
              <a:off x="718291" y="3032566"/>
              <a:ext cx="5265547" cy="2470798"/>
              <a:chOff x="657365" y="2994902"/>
              <a:chExt cx="5265547" cy="2470798"/>
            </a:xfrm>
          </p:grpSpPr>
          <p:sp>
            <p:nvSpPr>
              <p:cNvPr id="10" name="TextBox 9"/>
              <p:cNvSpPr txBox="1"/>
              <p:nvPr/>
            </p:nvSpPr>
            <p:spPr>
              <a:xfrm>
                <a:off x="1056076" y="3000973"/>
                <a:ext cx="1487908" cy="369332"/>
              </a:xfrm>
              <a:prstGeom prst="rect">
                <a:avLst/>
              </a:prstGeom>
              <a:noFill/>
              <a:ln w="19050">
                <a:solidFill>
                  <a:schemeClr val="accent4"/>
                </a:solidFill>
              </a:ln>
            </p:spPr>
            <p:txBody>
              <a:bodyPr wrap="none" rtlCol="0">
                <a:spAutoFit/>
              </a:bodyPr>
              <a:lstStyle/>
              <a:p>
                <a:r>
                  <a:rPr lang="en-US" b="1" dirty="0"/>
                  <a:t> IEP MEETING</a:t>
                </a:r>
              </a:p>
            </p:txBody>
          </p:sp>
          <p:sp>
            <p:nvSpPr>
              <p:cNvPr id="13" name="Bent-Up Arrow 12"/>
              <p:cNvSpPr/>
              <p:nvPr/>
            </p:nvSpPr>
            <p:spPr>
              <a:xfrm rot="5400000">
                <a:off x="19755" y="3710629"/>
                <a:ext cx="2468880" cy="1041261"/>
              </a:xfrm>
              <a:prstGeom prst="bentUpArrow">
                <a:avLst>
                  <a:gd name="adj1" fmla="val 32840"/>
                  <a:gd name="adj2" fmla="val 25000"/>
                  <a:gd name="adj3" fmla="val 35780"/>
                </a:avLst>
              </a:prstGeom>
              <a:solidFill>
                <a:schemeClr val="accent4"/>
              </a:solidFill>
            </p:spPr>
            <p:style>
              <a:lnRef idx="2">
                <a:schemeClr val="lt1">
                  <a:hueOff val="0"/>
                  <a:satOff val="0"/>
                  <a:lumOff val="0"/>
                  <a:alphaOff val="0"/>
                </a:schemeClr>
              </a:lnRef>
              <a:fillRef idx="1">
                <a:schemeClr val="accent1">
                  <a:tint val="50000"/>
                  <a:hueOff val="0"/>
                  <a:satOff val="0"/>
                  <a:lumOff val="0"/>
                  <a:alphaOff val="0"/>
                </a:schemeClr>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16" name="TextBox 15"/>
              <p:cNvSpPr txBox="1"/>
              <p:nvPr/>
            </p:nvSpPr>
            <p:spPr>
              <a:xfrm>
                <a:off x="657365" y="2994902"/>
                <a:ext cx="551754" cy="769441"/>
              </a:xfrm>
              <a:prstGeom prst="rect">
                <a:avLst/>
              </a:prstGeom>
              <a:noFill/>
            </p:spPr>
            <p:txBody>
              <a:bodyPr wrap="none" rtlCol="0">
                <a:spAutoFit/>
              </a:bodyPr>
              <a:lstStyle/>
              <a:p>
                <a:r>
                  <a:rPr lang="en-US" sz="4400" b="1" dirty="0">
                    <a:latin typeface="Marker Felt Wide" charset="0"/>
                    <a:ea typeface="Marker Felt Wide" charset="0"/>
                    <a:cs typeface="Marker Felt Wide" charset="0"/>
                  </a:rPr>
                  <a:t>2</a:t>
                </a:r>
              </a:p>
            </p:txBody>
          </p:sp>
          <p:sp>
            <p:nvSpPr>
              <p:cNvPr id="24" name="TextBox 23"/>
              <p:cNvSpPr txBox="1"/>
              <p:nvPr/>
            </p:nvSpPr>
            <p:spPr>
              <a:xfrm>
                <a:off x="1739361" y="5073587"/>
                <a:ext cx="3453189" cy="307777"/>
              </a:xfrm>
              <a:prstGeom prst="rect">
                <a:avLst/>
              </a:prstGeom>
            </p:spPr>
            <p:style>
              <a:lnRef idx="2">
                <a:schemeClr val="accent4"/>
              </a:lnRef>
              <a:fillRef idx="1">
                <a:schemeClr val="lt1"/>
              </a:fillRef>
              <a:effectRef idx="0">
                <a:schemeClr val="accent4"/>
              </a:effectRef>
              <a:fontRef idx="minor">
                <a:schemeClr val="dk1"/>
              </a:fontRef>
            </p:style>
            <p:txBody>
              <a:bodyPr wrap="none" rtlCol="0">
                <a:spAutoFit/>
              </a:bodyPr>
              <a:lstStyle/>
              <a:p>
                <a:r>
                  <a:rPr lang="en-US" sz="1400" u="sng" dirty="0">
                    <a:hlinkClick r:id="rId3"/>
                  </a:rPr>
                  <a:t>**https://tinyurl.com/SEVA-Stipend-Request</a:t>
                </a:r>
                <a:endParaRPr lang="en-US" sz="1400" dirty="0"/>
              </a:p>
            </p:txBody>
          </p:sp>
          <p:sp>
            <p:nvSpPr>
              <p:cNvPr id="26" name="TextBox 25"/>
              <p:cNvSpPr txBox="1"/>
              <p:nvPr/>
            </p:nvSpPr>
            <p:spPr>
              <a:xfrm>
                <a:off x="1071584" y="3354885"/>
                <a:ext cx="4851328" cy="338554"/>
              </a:xfrm>
              <a:prstGeom prst="rect">
                <a:avLst/>
              </a:prstGeom>
            </p:spPr>
            <p:style>
              <a:lnRef idx="2">
                <a:schemeClr val="accent4"/>
              </a:lnRef>
              <a:fillRef idx="1">
                <a:schemeClr val="lt1"/>
              </a:fillRef>
              <a:effectRef idx="0">
                <a:schemeClr val="accent4"/>
              </a:effectRef>
              <a:fontRef idx="minor">
                <a:schemeClr val="dk1"/>
              </a:fontRef>
            </p:style>
            <p:txBody>
              <a:bodyPr wrap="none" rtlCol="0">
                <a:spAutoFit/>
              </a:bodyPr>
              <a:lstStyle/>
              <a:p>
                <a:r>
                  <a:rPr lang="en-US" sz="1600" u="sng" dirty="0">
                    <a:hlinkClick r:id="rId4"/>
                  </a:rPr>
                  <a:t> * https://tinyurl.com/SEVA-IEP-Meeting-Documentation</a:t>
                </a:r>
                <a:endParaRPr lang="en-US" sz="1600" dirty="0"/>
              </a:p>
            </p:txBody>
          </p:sp>
        </p:grpSp>
        <p:sp>
          <p:nvSpPr>
            <p:cNvPr id="37" name="TextBox 36"/>
            <p:cNvSpPr txBox="1"/>
            <p:nvPr/>
          </p:nvSpPr>
          <p:spPr>
            <a:xfrm>
              <a:off x="1139895" y="3808904"/>
              <a:ext cx="5288564" cy="1200329"/>
            </a:xfrm>
            <a:prstGeom prst="rect">
              <a:avLst/>
            </a:prstGeom>
            <a:noFill/>
          </p:spPr>
          <p:txBody>
            <a:bodyPr wrap="none" rtlCol="0">
              <a:spAutoFit/>
            </a:bodyPr>
            <a:lstStyle/>
            <a:p>
              <a:pPr marL="171450" indent="-171450">
                <a:buClr>
                  <a:schemeClr val="accent4"/>
                </a:buClr>
                <a:buSzPct val="80000"/>
                <a:buFont typeface="Wingdings" charset="2"/>
                <a:buChar char="q"/>
              </a:pPr>
              <a:r>
                <a:rPr lang="en-US" sz="1200" dirty="0"/>
                <a:t>SEVA contacts family to review the Family Support Plan</a:t>
              </a:r>
            </a:p>
            <a:p>
              <a:pPr marL="171450" indent="-171450">
                <a:buClr>
                  <a:schemeClr val="accent4"/>
                </a:buClr>
                <a:buSzPct val="80000"/>
                <a:buFont typeface="Wingdings" charset="2"/>
                <a:buChar char="q"/>
              </a:pPr>
              <a:r>
                <a:rPr lang="en-US" sz="1200" dirty="0"/>
                <a:t>SEVA works with family to schedule IEP meeting</a:t>
              </a:r>
            </a:p>
            <a:p>
              <a:pPr marL="171450" indent="-171450">
                <a:buClr>
                  <a:schemeClr val="accent4"/>
                </a:buClr>
                <a:buSzPct val="80000"/>
                <a:buFont typeface="Wingdings" charset="2"/>
                <a:buChar char="q"/>
              </a:pPr>
              <a:r>
                <a:rPr lang="en-US" sz="1200" dirty="0"/>
                <a:t>SEVA attends IEP meeting to SUPPORT family </a:t>
              </a:r>
            </a:p>
            <a:p>
              <a:pPr marL="171450" indent="-171450">
                <a:buClr>
                  <a:schemeClr val="accent4"/>
                </a:buClr>
                <a:buSzPct val="80000"/>
                <a:buFont typeface="Wingdings" charset="2"/>
                <a:buChar char="q"/>
              </a:pPr>
              <a:r>
                <a:rPr lang="en-US" sz="1200" dirty="0"/>
                <a:t>SEVA completes any follow up activities from the meeting</a:t>
              </a:r>
            </a:p>
            <a:p>
              <a:pPr marL="171450" indent="-171450">
                <a:buClr>
                  <a:schemeClr val="accent4"/>
                </a:buClr>
                <a:buSzPct val="80000"/>
                <a:buFont typeface="Wingdings" charset="2"/>
                <a:buChar char="q"/>
              </a:pPr>
              <a:r>
                <a:rPr lang="en-US" sz="1200" dirty="0"/>
                <a:t>SEVA completes IEP Meeting Documentation form* within 48 hours of meeting</a:t>
              </a:r>
            </a:p>
            <a:p>
              <a:pPr marL="171450" indent="-171450">
                <a:buClr>
                  <a:schemeClr val="accent4"/>
                </a:buClr>
                <a:buSzPct val="80000"/>
                <a:buFont typeface="Wingdings" charset="2"/>
                <a:buChar char="q"/>
              </a:pPr>
              <a:r>
                <a:rPr lang="en-US" sz="1200" dirty="0"/>
                <a:t>SEVA submits 2</a:t>
              </a:r>
              <a:r>
                <a:rPr lang="en-US" sz="1200" baseline="30000" dirty="0"/>
                <a:t>nd</a:t>
              </a:r>
              <a:r>
                <a:rPr lang="en-US" sz="1200" dirty="0"/>
                <a:t> stipend request**</a:t>
              </a:r>
            </a:p>
          </p:txBody>
        </p:sp>
      </p:grpSp>
    </p:spTree>
    <p:extLst>
      <p:ext uri="{BB962C8B-B14F-4D97-AF65-F5344CB8AC3E}">
        <p14:creationId xmlns:p14="http://schemas.microsoft.com/office/powerpoint/2010/main" val="11270806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93851"/>
            <a:ext cx="6858000" cy="8463855"/>
          </a:xfrm>
          <a:prstGeom prst="rect">
            <a:avLst/>
          </a:prstGeom>
        </p:spPr>
        <p:txBody>
          <a:bodyPr wrap="square">
            <a:spAutoFit/>
          </a:bodyPr>
          <a:lstStyle/>
          <a:p>
            <a:pPr algn="ctr"/>
            <a:endParaRPr lang="en-US" sz="2000" dirty="0" smtClean="0"/>
          </a:p>
          <a:p>
            <a:pPr algn="ctr"/>
            <a:endParaRPr lang="en-US" sz="2000" dirty="0"/>
          </a:p>
          <a:p>
            <a:pPr algn="ctr"/>
            <a:r>
              <a:rPr lang="en-US" sz="2400" b="1" u="sng" dirty="0" smtClean="0"/>
              <a:t>IEP </a:t>
            </a:r>
            <a:r>
              <a:rPr lang="en-US" sz="2400" b="1" u="sng" dirty="0"/>
              <a:t>Meeting Attendance Disclaimer </a:t>
            </a:r>
            <a:endParaRPr lang="en-US" sz="2400" b="1" u="sng" dirty="0" smtClean="0"/>
          </a:p>
          <a:p>
            <a:endParaRPr lang="en-US" sz="2000" dirty="0" smtClean="0"/>
          </a:p>
          <a:p>
            <a:r>
              <a:rPr lang="en-US" sz="2000" dirty="0" smtClean="0"/>
              <a:t>Each </a:t>
            </a:r>
            <a:r>
              <a:rPr lang="en-US" sz="2000" dirty="0"/>
              <a:t>SEVA attending an IEP meeting with a family member shall read the following statement at the beginning of the meeting to clarify their role</a:t>
            </a:r>
            <a:r>
              <a:rPr lang="en-US" sz="2000" dirty="0" smtClean="0"/>
              <a:t>:</a:t>
            </a:r>
          </a:p>
          <a:p>
            <a:endParaRPr lang="en-US" sz="2000" dirty="0" smtClean="0"/>
          </a:p>
          <a:p>
            <a:r>
              <a:rPr lang="en-US" sz="2000" dirty="0" smtClean="0"/>
              <a:t>My </a:t>
            </a:r>
            <a:r>
              <a:rPr lang="en-US" sz="2000" dirty="0"/>
              <a:t>name </a:t>
            </a:r>
            <a:r>
              <a:rPr lang="en-US" sz="2000" dirty="0" smtClean="0"/>
              <a:t>is ______ </a:t>
            </a:r>
            <a:r>
              <a:rPr lang="en-US" sz="2000" dirty="0"/>
              <a:t>and I am a Special Education Volunteer Advocate. I have been trained by SPAN, the State of New Jersey's federally funded Parent Training and Information Center. The support that I am providing is funded by the Department of Education, Office of Special Education Services. I am not an attorney and I do not provide legal advice. I am here today to support (child name) and parents in their advocacy of his/ her rights, which may include such things as informing them of their rights and options and helping them brainstorm ideas and solutions. </a:t>
            </a:r>
            <a:endParaRPr lang="en-US" sz="2000" dirty="0" smtClean="0"/>
          </a:p>
          <a:p>
            <a:endParaRPr lang="en-US" sz="2000" dirty="0"/>
          </a:p>
          <a:p>
            <a:endParaRPr lang="en-US" sz="2000" dirty="0" smtClean="0"/>
          </a:p>
          <a:p>
            <a:endParaRPr lang="en-US" sz="2000" b="1" u="sng" dirty="0" smtClean="0"/>
          </a:p>
          <a:p>
            <a:r>
              <a:rPr lang="en-US" sz="2000" b="1" u="sng" dirty="0" smtClean="0"/>
              <a:t>E-mail </a:t>
            </a:r>
            <a:r>
              <a:rPr lang="en-US" sz="2000" dirty="0" smtClean="0"/>
              <a:t>Disclaimer:</a:t>
            </a:r>
          </a:p>
          <a:p>
            <a:r>
              <a:rPr lang="en-US" sz="2000" dirty="0" smtClean="0"/>
              <a:t>A </a:t>
            </a:r>
            <a:r>
              <a:rPr lang="en-US" sz="2000" dirty="0"/>
              <a:t>Special Education Volunteer Advocate is not an attorney and I cannot and do not provide legal representation or advice. Any information contained in this message is not intended as legal advice and should not be used as a substitution for legal advice.</a:t>
            </a:r>
          </a:p>
        </p:txBody>
      </p:sp>
    </p:spTree>
    <p:extLst>
      <p:ext uri="{BB962C8B-B14F-4D97-AF65-F5344CB8AC3E}">
        <p14:creationId xmlns:p14="http://schemas.microsoft.com/office/powerpoint/2010/main" val="5416262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1" name="Group 40"/>
          <p:cNvGrpSpPr/>
          <p:nvPr/>
        </p:nvGrpSpPr>
        <p:grpSpPr>
          <a:xfrm>
            <a:off x="781833" y="2742000"/>
            <a:ext cx="5484496" cy="2468880"/>
            <a:chOff x="1373504" y="5556918"/>
            <a:chExt cx="5484496" cy="2468880"/>
          </a:xfrm>
        </p:grpSpPr>
        <p:grpSp>
          <p:nvGrpSpPr>
            <p:cNvPr id="35" name="Group 34"/>
            <p:cNvGrpSpPr/>
            <p:nvPr/>
          </p:nvGrpSpPr>
          <p:grpSpPr>
            <a:xfrm>
              <a:off x="1373504" y="5556918"/>
              <a:ext cx="4690788" cy="2468880"/>
              <a:chOff x="1257371" y="5098421"/>
              <a:chExt cx="4690788" cy="2468880"/>
            </a:xfrm>
          </p:grpSpPr>
          <p:sp>
            <p:nvSpPr>
              <p:cNvPr id="11" name="TextBox 10"/>
              <p:cNvSpPr txBox="1"/>
              <p:nvPr/>
            </p:nvSpPr>
            <p:spPr>
              <a:xfrm>
                <a:off x="1643794" y="5112178"/>
                <a:ext cx="2058512" cy="369332"/>
              </a:xfrm>
              <a:prstGeom prst="rect">
                <a:avLst/>
              </a:prstGeom>
              <a:noFill/>
              <a:ln w="19050">
                <a:solidFill>
                  <a:schemeClr val="accent6"/>
                </a:solidFill>
              </a:ln>
            </p:spPr>
            <p:txBody>
              <a:bodyPr wrap="none" rtlCol="0">
                <a:spAutoFit/>
              </a:bodyPr>
              <a:lstStyle/>
              <a:p>
                <a:r>
                  <a:rPr lang="en-US" b="1" dirty="0"/>
                  <a:t> ACTION PLANNING</a:t>
                </a:r>
              </a:p>
            </p:txBody>
          </p:sp>
          <p:sp>
            <p:nvSpPr>
              <p:cNvPr id="14" name="Bent-Up Arrow 13"/>
              <p:cNvSpPr/>
              <p:nvPr/>
            </p:nvSpPr>
            <p:spPr>
              <a:xfrm rot="5400000">
                <a:off x="646325" y="5812230"/>
                <a:ext cx="2468880" cy="1041261"/>
              </a:xfrm>
              <a:prstGeom prst="bentUpArrow">
                <a:avLst>
                  <a:gd name="adj1" fmla="val 32840"/>
                  <a:gd name="adj2" fmla="val 25000"/>
                  <a:gd name="adj3" fmla="val 35780"/>
                </a:avLst>
              </a:prstGeom>
              <a:solidFill>
                <a:schemeClr val="accent6"/>
              </a:solidFill>
            </p:spPr>
            <p:style>
              <a:lnRef idx="2">
                <a:schemeClr val="lt1">
                  <a:hueOff val="0"/>
                  <a:satOff val="0"/>
                  <a:lumOff val="0"/>
                  <a:alphaOff val="0"/>
                </a:schemeClr>
              </a:lnRef>
              <a:fillRef idx="1">
                <a:schemeClr val="accent1">
                  <a:tint val="50000"/>
                  <a:hueOff val="0"/>
                  <a:satOff val="0"/>
                  <a:lumOff val="0"/>
                  <a:alphaOff val="0"/>
                </a:schemeClr>
              </a:fillRef>
              <a:effectRef idx="0">
                <a:schemeClr val="accent1">
                  <a:tint val="50000"/>
                  <a:hueOff val="0"/>
                  <a:satOff val="0"/>
                  <a:lumOff val="0"/>
                  <a:alphaOff val="0"/>
                </a:schemeClr>
              </a:effectRef>
              <a:fontRef idx="minor">
                <a:schemeClr val="lt1">
                  <a:hueOff val="0"/>
                  <a:satOff val="0"/>
                  <a:lumOff val="0"/>
                  <a:alphaOff val="0"/>
                </a:schemeClr>
              </a:fontRef>
            </p:style>
            <p:txBody>
              <a:bodyPr/>
              <a:lstStyle/>
              <a:p>
                <a:endParaRPr lang="en-US" dirty="0"/>
              </a:p>
            </p:txBody>
          </p:sp>
          <p:sp>
            <p:nvSpPr>
              <p:cNvPr id="17" name="TextBox 16"/>
              <p:cNvSpPr txBox="1"/>
              <p:nvPr/>
            </p:nvSpPr>
            <p:spPr>
              <a:xfrm>
                <a:off x="1257371" y="5117470"/>
                <a:ext cx="551754" cy="769441"/>
              </a:xfrm>
              <a:prstGeom prst="rect">
                <a:avLst/>
              </a:prstGeom>
              <a:noFill/>
            </p:spPr>
            <p:txBody>
              <a:bodyPr wrap="none" rtlCol="0">
                <a:spAutoFit/>
              </a:bodyPr>
              <a:lstStyle/>
              <a:p>
                <a:r>
                  <a:rPr lang="en-US" sz="4400" b="1" dirty="0">
                    <a:latin typeface="Marker Felt Wide" charset="0"/>
                    <a:ea typeface="Marker Felt Wide" charset="0"/>
                    <a:cs typeface="Marker Felt Wide" charset="0"/>
                  </a:rPr>
                  <a:t>3</a:t>
                </a:r>
              </a:p>
            </p:txBody>
          </p:sp>
          <p:sp>
            <p:nvSpPr>
              <p:cNvPr id="23" name="TextBox 22"/>
              <p:cNvSpPr txBox="1"/>
              <p:nvPr/>
            </p:nvSpPr>
            <p:spPr>
              <a:xfrm>
                <a:off x="2372820" y="7183195"/>
                <a:ext cx="3453189" cy="307777"/>
              </a:xfrm>
              <a:prstGeom prst="rect">
                <a:avLst/>
              </a:prstGeom>
            </p:spPr>
            <p:style>
              <a:lnRef idx="2">
                <a:schemeClr val="accent6"/>
              </a:lnRef>
              <a:fillRef idx="1">
                <a:schemeClr val="lt1"/>
              </a:fillRef>
              <a:effectRef idx="0">
                <a:schemeClr val="accent6"/>
              </a:effectRef>
              <a:fontRef idx="minor">
                <a:schemeClr val="dk1"/>
              </a:fontRef>
            </p:style>
            <p:txBody>
              <a:bodyPr wrap="none" rtlCol="0">
                <a:spAutoFit/>
              </a:bodyPr>
              <a:lstStyle/>
              <a:p>
                <a:r>
                  <a:rPr lang="en-US" sz="1400" u="sng" dirty="0">
                    <a:hlinkClick r:id="rId3"/>
                  </a:rPr>
                  <a:t>**https://tinyurl.com/SEVA-Stipend-Request</a:t>
                </a:r>
                <a:endParaRPr lang="en-US" sz="1400" dirty="0"/>
              </a:p>
            </p:txBody>
          </p:sp>
          <p:sp>
            <p:nvSpPr>
              <p:cNvPr id="27" name="TextBox 26"/>
              <p:cNvSpPr txBox="1"/>
              <p:nvPr/>
            </p:nvSpPr>
            <p:spPr>
              <a:xfrm>
                <a:off x="1696469" y="5471456"/>
                <a:ext cx="4251690" cy="338554"/>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r>
                  <a:rPr lang="en-US" sz="1600" u="sng" dirty="0">
                    <a:hlinkClick r:id="rId4"/>
                  </a:rPr>
                  <a:t>* https://tinyurl.com/SEVA-ActionPlan-Exit-Form</a:t>
                </a:r>
                <a:endParaRPr lang="en-US" sz="1600" dirty="0"/>
              </a:p>
            </p:txBody>
          </p:sp>
        </p:grpSp>
        <p:sp>
          <p:nvSpPr>
            <p:cNvPr id="38" name="TextBox 37"/>
            <p:cNvSpPr txBox="1"/>
            <p:nvPr/>
          </p:nvSpPr>
          <p:spPr>
            <a:xfrm>
              <a:off x="1798028" y="6324793"/>
              <a:ext cx="5059972" cy="1200329"/>
            </a:xfrm>
            <a:prstGeom prst="rect">
              <a:avLst/>
            </a:prstGeom>
            <a:noFill/>
          </p:spPr>
          <p:txBody>
            <a:bodyPr wrap="square" rtlCol="0">
              <a:spAutoFit/>
            </a:bodyPr>
            <a:lstStyle/>
            <a:p>
              <a:pPr marL="171450" indent="-171450">
                <a:buClr>
                  <a:schemeClr val="accent6"/>
                </a:buClr>
                <a:buSzPct val="80000"/>
                <a:buFont typeface="Wingdings" charset="2"/>
                <a:buChar char="q"/>
              </a:pPr>
              <a:r>
                <a:rPr lang="en-US" sz="1200" dirty="0"/>
                <a:t>SEVA develops an Action Plan to provide family with information and resources regarding issues identified but not addressed in the FSP  </a:t>
              </a:r>
            </a:p>
            <a:p>
              <a:pPr marL="171450" indent="-171450">
                <a:buClr>
                  <a:schemeClr val="accent6"/>
                </a:buClr>
                <a:buSzPct val="80000"/>
                <a:buFont typeface="Wingdings" charset="2"/>
                <a:buChar char="q"/>
              </a:pPr>
              <a:r>
                <a:rPr lang="en-US" sz="1200" dirty="0"/>
                <a:t>SEVA completes online Action Plan/Exit Form* </a:t>
              </a:r>
            </a:p>
            <a:p>
              <a:pPr marL="171450" indent="-171450">
                <a:buClr>
                  <a:schemeClr val="accent6"/>
                </a:buClr>
                <a:buSzPct val="80000"/>
                <a:buFont typeface="Wingdings" charset="2"/>
                <a:buChar char="q"/>
              </a:pPr>
              <a:r>
                <a:rPr lang="en-US" sz="1200" dirty="0"/>
                <a:t>SEVA will receive an email notification of Action Plan approval</a:t>
              </a:r>
            </a:p>
            <a:p>
              <a:pPr marL="171450" indent="-171450">
                <a:buClr>
                  <a:schemeClr val="accent6"/>
                </a:buClr>
                <a:buSzPct val="80000"/>
                <a:buFont typeface="Wingdings" charset="2"/>
                <a:buChar char="q"/>
              </a:pPr>
              <a:r>
                <a:rPr lang="en-US" sz="1200" dirty="0"/>
                <a:t>SEVA meets with family to share Action Plan and get signed</a:t>
              </a:r>
              <a:r>
                <a:rPr lang="en-US" sz="1200" i="1" dirty="0"/>
                <a:t> Exit Letter</a:t>
              </a:r>
            </a:p>
            <a:p>
              <a:pPr marL="171450" indent="-171450">
                <a:buClr>
                  <a:schemeClr val="accent6"/>
                </a:buClr>
                <a:buSzPct val="80000"/>
                <a:buFont typeface="Wingdings" charset="2"/>
                <a:buChar char="q"/>
              </a:pPr>
              <a:r>
                <a:rPr lang="en-US" sz="1200" dirty="0"/>
                <a:t>SEVA  submits 3</a:t>
              </a:r>
              <a:r>
                <a:rPr lang="en-US" sz="1200" baseline="30000" dirty="0"/>
                <a:t>rd</a:t>
              </a:r>
              <a:r>
                <a:rPr lang="en-US" sz="1200" dirty="0"/>
                <a:t> and final stipend request**</a:t>
              </a:r>
            </a:p>
          </p:txBody>
        </p:sp>
      </p:grpSp>
    </p:spTree>
    <p:extLst>
      <p:ext uri="{BB962C8B-B14F-4D97-AF65-F5344CB8AC3E}">
        <p14:creationId xmlns:p14="http://schemas.microsoft.com/office/powerpoint/2010/main" val="18219578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Group 14"/>
          <p:cNvGrpSpPr/>
          <p:nvPr/>
        </p:nvGrpSpPr>
        <p:grpSpPr>
          <a:xfrm>
            <a:off x="572416" y="2831617"/>
            <a:ext cx="5844988" cy="1458126"/>
            <a:chOff x="3324268" y="7316936"/>
            <a:chExt cx="4286250" cy="1458126"/>
          </a:xfrm>
        </p:grpSpPr>
        <p:sp>
          <p:nvSpPr>
            <p:cNvPr id="16" name="TextBox 15"/>
            <p:cNvSpPr txBox="1"/>
            <p:nvPr/>
          </p:nvSpPr>
          <p:spPr>
            <a:xfrm>
              <a:off x="3708043" y="7328512"/>
              <a:ext cx="3902475" cy="1446550"/>
            </a:xfrm>
            <a:prstGeom prst="rect">
              <a:avLst/>
            </a:prstGeom>
            <a:noFill/>
            <a:ln w="19050">
              <a:solidFill>
                <a:schemeClr val="accent5"/>
              </a:solidFill>
            </a:ln>
          </p:spPr>
          <p:txBody>
            <a:bodyPr wrap="square" rtlCol="0">
              <a:spAutoFit/>
            </a:bodyPr>
            <a:lstStyle/>
            <a:p>
              <a:r>
                <a:rPr lang="en-US" sz="2400" dirty="0"/>
                <a:t> </a:t>
              </a:r>
              <a:r>
                <a:rPr lang="en-US" sz="2400" b="1" dirty="0"/>
                <a:t>CLOSEOUT</a:t>
              </a:r>
            </a:p>
            <a:p>
              <a:pPr marL="285750" indent="-285750">
                <a:buClr>
                  <a:schemeClr val="accent5"/>
                </a:buClr>
                <a:buSzPct val="80000"/>
                <a:buFont typeface="Wingdings" charset="2"/>
                <a:buChar char="q"/>
              </a:pPr>
              <a:r>
                <a:rPr lang="en-US" sz="1600" dirty="0"/>
                <a:t>If you have followed all of the steps listed, your work with the family is complete.</a:t>
              </a:r>
            </a:p>
            <a:p>
              <a:pPr marL="285750" indent="-285750">
                <a:buClr>
                  <a:schemeClr val="accent5"/>
                </a:buClr>
                <a:buSzPct val="80000"/>
                <a:buFont typeface="Wingdings" charset="2"/>
                <a:buChar char="q"/>
              </a:pPr>
              <a:endParaRPr lang="en-US" sz="1600" dirty="0"/>
            </a:p>
            <a:p>
              <a:pPr marL="285750" indent="-285750">
                <a:buClr>
                  <a:schemeClr val="accent5"/>
                </a:buClr>
                <a:buSzPct val="80000"/>
                <a:buFont typeface="Wingdings" charset="2"/>
                <a:buChar char="q"/>
              </a:pPr>
              <a:r>
                <a:rPr lang="en-US" sz="1600" dirty="0"/>
                <a:t>Thank you!</a:t>
              </a:r>
            </a:p>
          </p:txBody>
        </p:sp>
        <p:sp>
          <p:nvSpPr>
            <p:cNvPr id="18" name="Rectangle 17"/>
            <p:cNvSpPr/>
            <p:nvPr/>
          </p:nvSpPr>
          <p:spPr>
            <a:xfrm>
              <a:off x="3324268" y="7316936"/>
              <a:ext cx="370188" cy="1458125"/>
            </a:xfrm>
            <a:prstGeom prst="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9" name="Group 8">
            <a:extLst>
              <a:ext uri="{FF2B5EF4-FFF2-40B4-BE49-F238E27FC236}">
                <a16:creationId xmlns:a16="http://schemas.microsoft.com/office/drawing/2014/main" id="{14A64D47-A438-084E-8964-5FEC1A4C952B}"/>
              </a:ext>
            </a:extLst>
          </p:cNvPr>
          <p:cNvGrpSpPr/>
          <p:nvPr/>
        </p:nvGrpSpPr>
        <p:grpSpPr>
          <a:xfrm>
            <a:off x="791877" y="7013601"/>
            <a:ext cx="5274245" cy="1737360"/>
            <a:chOff x="727217" y="7343801"/>
            <a:chExt cx="5274245" cy="1737360"/>
          </a:xfrm>
        </p:grpSpPr>
        <p:pic>
          <p:nvPicPr>
            <p:cNvPr id="10" name="Picture 9" descr="Picture 5">
              <a:extLst>
                <a:ext uri="{FF2B5EF4-FFF2-40B4-BE49-F238E27FC236}">
                  <a16:creationId xmlns:a16="http://schemas.microsoft.com/office/drawing/2014/main" id="{2454FB32-C5AA-754D-B1B6-DF31C7B08F7D}"/>
                </a:ext>
              </a:extLst>
            </p:cNvPr>
            <p:cNvPicPr>
              <a:picLocks noChangeAspect="1"/>
            </p:cNvPicPr>
            <p:nvPr/>
          </p:nvPicPr>
          <p:blipFill>
            <a:blip r:embed="rId3"/>
            <a:stretch>
              <a:fillRect/>
            </a:stretch>
          </p:blipFill>
          <p:spPr>
            <a:xfrm>
              <a:off x="2928184" y="7343801"/>
              <a:ext cx="1058777" cy="1737360"/>
            </a:xfrm>
            <a:prstGeom prst="rect">
              <a:avLst/>
            </a:prstGeom>
            <a:ln w="12700">
              <a:miter lim="400000"/>
            </a:ln>
          </p:spPr>
        </p:pic>
        <p:pic>
          <p:nvPicPr>
            <p:cNvPr id="11" name="Picture 8">
              <a:extLst>
                <a:ext uri="{FF2B5EF4-FFF2-40B4-BE49-F238E27FC236}">
                  <a16:creationId xmlns:a16="http://schemas.microsoft.com/office/drawing/2014/main" id="{691761E7-1654-7F45-B546-522DEE0029C9}"/>
                </a:ext>
              </a:extLst>
            </p:cNvPr>
            <p:cNvPicPr>
              <a:picLocks noChangeAspect="1"/>
            </p:cNvPicPr>
            <p:nvPr/>
          </p:nvPicPr>
          <p:blipFill>
            <a:blip r:embed="rId4">
              <a:extLst>
                <a:ext uri="{28A0092B-C50C-407E-A947-70E740481C1C}">
                  <a14:useLocalDpi xmlns:a14="http://schemas.microsoft.com/office/drawing/2010/main" val="0"/>
                </a:ext>
              </a:extLst>
            </a:blip>
            <a:srcRect/>
            <a:stretch/>
          </p:blipFill>
          <p:spPr>
            <a:xfrm>
              <a:off x="727217" y="7729518"/>
              <a:ext cx="1459504" cy="965926"/>
            </a:xfrm>
            <a:prstGeom prst="rect">
              <a:avLst/>
            </a:prstGeom>
            <a:ln w="12700">
              <a:miter lim="400000"/>
            </a:ln>
          </p:spPr>
        </p:pic>
        <p:pic>
          <p:nvPicPr>
            <p:cNvPr id="12" name="Picture 6" descr="New Jersey Department of Education">
              <a:extLst>
                <a:ext uri="{FF2B5EF4-FFF2-40B4-BE49-F238E27FC236}">
                  <a16:creationId xmlns:a16="http://schemas.microsoft.com/office/drawing/2014/main" id="{C1F1D8E3-BA18-7242-B545-D662F57ADA5E}"/>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71279" y="7581885"/>
              <a:ext cx="1330183" cy="1330183"/>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190824639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9714</TotalTime>
  <Words>1402</Words>
  <Application>Microsoft Office PowerPoint</Application>
  <PresentationFormat>Letter Paper (8.5x11 in)</PresentationFormat>
  <Paragraphs>125</Paragraphs>
  <Slides>9</Slides>
  <Notes>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Arial</vt:lpstr>
      <vt:lpstr>Calibri</vt:lpstr>
      <vt:lpstr>Calibri Light</vt:lpstr>
      <vt:lpstr>Mangal</vt:lpstr>
      <vt:lpstr>Marker Felt Wide</vt:lpstr>
      <vt:lpstr>Wingdings</vt:lpstr>
      <vt:lpstr>Office Theme</vt:lpstr>
      <vt:lpstr>PowerPoint Presentation</vt:lpstr>
      <vt:lpstr>PowerPoint Presentation</vt:lpstr>
      <vt:lpstr>PowerPoint Presentation</vt:lpstr>
      <vt:lpstr>SEVA Script   Use for initial contact with family.</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carolynhayer@gmail.com</dc:creator>
  <cp:lastModifiedBy>Michele</cp:lastModifiedBy>
  <cp:revision>71</cp:revision>
  <cp:lastPrinted>2019-02-16T03:03:31Z</cp:lastPrinted>
  <dcterms:created xsi:type="dcterms:W3CDTF">2019-01-18T12:27:15Z</dcterms:created>
  <dcterms:modified xsi:type="dcterms:W3CDTF">2021-05-31T23:03:10Z</dcterms:modified>
</cp:coreProperties>
</file>