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  <p:sldMasterId id="2147483682" r:id="rId2"/>
    <p:sldMasterId id="2147483683" r:id="rId3"/>
    <p:sldMasterId id="2147483684" r:id="rId4"/>
  </p:sldMasterIdLst>
  <p:notesMasterIdLst>
    <p:notesMasterId r:id="rId3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</p:sldIdLst>
  <p:sldSz cx="9144000" cy="6858000" type="screen4x3"/>
  <p:notesSz cx="6858000" cy="9144000"/>
  <p:embeddedFontLst>
    <p:embeddedFont>
      <p:font typeface="IBM Plex Sans" panose="020B0503050203000203" pitchFamily="34" charset="0"/>
      <p:regular r:id="rId35"/>
      <p:bold r:id="rId36"/>
      <p:italic r:id="rId37"/>
      <p:boldItalic r:id="rId38"/>
    </p:embeddedFont>
    <p:embeddedFont>
      <p:font typeface="IBM Plex Sans Condensed" panose="020B0506050203000203" pitchFamily="34" charset="0"/>
      <p:regular r:id="rId39"/>
      <p:bold r:id="rId40"/>
      <p:italic r:id="rId41"/>
      <p:boldItalic r:id="rId42"/>
    </p:embeddedFont>
    <p:embeddedFont>
      <p:font typeface="IBM Plex Sans Condensed Medium" panose="020B0606050203000203" pitchFamily="34" charset="0"/>
      <p:regular r:id="rId43"/>
      <p:bold r:id="rId44"/>
      <p:italic r:id="rId45"/>
      <p:boldItalic r:id="rId46"/>
    </p:embeddedFont>
    <p:embeddedFont>
      <p:font typeface="IBM Plex Sans Condensed SemiBold" panose="020B0604020202020204" charset="0"/>
      <p:regular r:id="rId47"/>
      <p:bold r:id="rId48"/>
      <p:italic r:id="rId49"/>
      <p:boldItalic r:id="rId50"/>
    </p:embeddedFont>
    <p:embeddedFont>
      <p:font typeface="IBM Plex Sans Light" panose="020B0403050203000203" pitchFamily="34" charset="0"/>
      <p:regular r:id="rId51"/>
      <p:bold r:id="rId52"/>
      <p:italic r:id="rId53"/>
      <p:boldItalic r:id="rId54"/>
    </p:embeddedFont>
    <p:embeddedFont>
      <p:font typeface="IBM Plex Sans Medium" panose="020B0603050203000203" pitchFamily="34" charset="0"/>
      <p:regular r:id="rId55"/>
      <p:bold r:id="rId56"/>
      <p:italic r:id="rId57"/>
      <p:boldItalic r:id="rId58"/>
    </p:embeddedFont>
    <p:embeddedFont>
      <p:font typeface="Libre Franklin" pitchFamily="2" charset="0"/>
      <p:regular r:id="rId59"/>
      <p:bold r:id="rId60"/>
      <p:italic r:id="rId61"/>
      <p:boldItalic r:id="rId62"/>
    </p:embeddedFont>
    <p:embeddedFont>
      <p:font typeface="Montserrat" panose="00000500000000000000" pitchFamily="2" charset="0"/>
      <p:regular r:id="rId63"/>
      <p:bold r:id="rId64"/>
      <p:italic r:id="rId65"/>
      <p:boldItalic r:id="rId6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59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5.fntdata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font" Target="fonts/font16.fntdata"/><Relationship Id="rId55" Type="http://schemas.openxmlformats.org/officeDocument/2006/relationships/font" Target="fonts/font21.fntdata"/><Relationship Id="rId63" Type="http://schemas.openxmlformats.org/officeDocument/2006/relationships/font" Target="fonts/font29.fntdata"/><Relationship Id="rId68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3" Type="http://schemas.openxmlformats.org/officeDocument/2006/relationships/font" Target="fonts/font19.fntdata"/><Relationship Id="rId58" Type="http://schemas.openxmlformats.org/officeDocument/2006/relationships/font" Target="fonts/font24.fntdata"/><Relationship Id="rId66" Type="http://schemas.openxmlformats.org/officeDocument/2006/relationships/font" Target="fonts/font32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2.fntdata"/><Relationship Id="rId49" Type="http://schemas.openxmlformats.org/officeDocument/2006/relationships/font" Target="fonts/font15.fntdata"/><Relationship Id="rId57" Type="http://schemas.openxmlformats.org/officeDocument/2006/relationships/font" Target="fonts/font23.fntdata"/><Relationship Id="rId61" Type="http://schemas.openxmlformats.org/officeDocument/2006/relationships/font" Target="fonts/font27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10.fntdata"/><Relationship Id="rId52" Type="http://schemas.openxmlformats.org/officeDocument/2006/relationships/font" Target="fonts/font18.fntdata"/><Relationship Id="rId60" Type="http://schemas.openxmlformats.org/officeDocument/2006/relationships/font" Target="fonts/font26.fntdata"/><Relationship Id="rId65" Type="http://schemas.openxmlformats.org/officeDocument/2006/relationships/font" Target="fonts/font31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56" Type="http://schemas.openxmlformats.org/officeDocument/2006/relationships/font" Target="fonts/font22.fntdata"/><Relationship Id="rId64" Type="http://schemas.openxmlformats.org/officeDocument/2006/relationships/font" Target="fonts/font30.fntdata"/><Relationship Id="rId69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font" Target="fonts/font17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59" Type="http://schemas.openxmlformats.org/officeDocument/2006/relationships/font" Target="fonts/font25.fntdata"/><Relationship Id="rId67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font" Target="fonts/font7.fntdata"/><Relationship Id="rId54" Type="http://schemas.openxmlformats.org/officeDocument/2006/relationships/font" Target="fonts/font20.fntdata"/><Relationship Id="rId62" Type="http://schemas.openxmlformats.org/officeDocument/2006/relationships/font" Target="fonts/font28.fntdata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9XfRRbkkcz_ZFTeOsg0k8X40WKFddYh0U2ylfbNuOhE/edit#gid=0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nces.ed.gov/programs/coe/indicator/cge" TargetMode="Externa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e75b2fdc65_8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e75b2fdc65_8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5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d900dba315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d900dba315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2020, the percentage of unknown went up bc people weren’t getting data back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Race and ethnicity were coded as separate categories.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2020, hispanic went up &amp; others went down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120120 RaceEth Comparison - Google Sheets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chemeClr val="dk1"/>
                </a:solidFill>
                <a:highlight>
                  <a:srgbClr val="FFFFFF"/>
                </a:highlight>
              </a:rPr>
              <a:t>National Center for Education Statistics. (2022). Racial/Ethnic Enrollment in Public Schools. </a:t>
            </a:r>
            <a:r>
              <a:rPr lang="en" sz="1050" i="1">
                <a:solidFill>
                  <a:schemeClr val="dk1"/>
                </a:solidFill>
                <a:highlight>
                  <a:srgbClr val="FFFFFF"/>
                </a:highlight>
              </a:rPr>
              <a:t>Condition of Education</a:t>
            </a:r>
            <a:r>
              <a:rPr lang="en" sz="1050">
                <a:solidFill>
                  <a:schemeClr val="dk1"/>
                </a:solidFill>
                <a:highlight>
                  <a:srgbClr val="FFFFFF"/>
                </a:highlight>
              </a:rPr>
              <a:t>. U.S. Department of Education, Institute of Education Sciences. Retrieved [date], from </a:t>
            </a:r>
            <a:r>
              <a:rPr lang="en" sz="1050">
                <a:solidFill>
                  <a:srgbClr val="003DA5"/>
                </a:solidFill>
                <a:highlight>
                  <a:srgbClr val="FFFFFF"/>
                </a:highlight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https://nces.ed.gov/programs/coe/indicator/cge</a:t>
            </a:r>
            <a:r>
              <a:rPr lang="en" sz="1050">
                <a:solidFill>
                  <a:schemeClr val="dk1"/>
                </a:solidFill>
                <a:highlight>
                  <a:srgbClr val="FFFFFF"/>
                </a:highlight>
              </a:rPr>
              <a:t>.</a:t>
            </a:r>
            <a:endParaRPr sz="10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chemeClr val="dk1"/>
                </a:solidFill>
                <a:highlight>
                  <a:srgbClr val="FFFFFF"/>
                </a:highlight>
              </a:rPr>
              <a:t>“Between fall 2009 and fall 2020, the percentage of public school students who were:</a:t>
            </a:r>
            <a:endParaRPr sz="10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chemeClr val="dk1"/>
                </a:solidFill>
                <a:highlight>
                  <a:srgbClr val="FFFFFF"/>
                </a:highlight>
              </a:rPr>
              <a:t>Hispanic increased from 22 to 28 percent…</a:t>
            </a:r>
            <a:endParaRPr sz="10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chemeClr val="dk1"/>
                </a:solidFill>
                <a:highlight>
                  <a:srgbClr val="FFFFFF"/>
                </a:highlight>
              </a:rPr>
              <a:t>White decreased from 54 to 46 percent…</a:t>
            </a:r>
            <a:endParaRPr sz="10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chemeClr val="dk1"/>
                </a:solidFill>
                <a:highlight>
                  <a:srgbClr val="FFFFFF"/>
                </a:highlight>
              </a:rPr>
              <a:t>Black decreased from 17 to 15 percent.”</a:t>
            </a:r>
            <a:endParaRPr sz="10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chemeClr val="dk1"/>
                </a:solidFill>
                <a:highlight>
                  <a:srgbClr val="FFFFFF"/>
                </a:highlight>
              </a:rPr>
              <a:t>In 2020:</a:t>
            </a:r>
            <a:endParaRPr sz="10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chemeClr val="dk1"/>
                </a:solidFill>
                <a:highlight>
                  <a:srgbClr val="FFFFFF"/>
                </a:highlight>
              </a:rPr>
              <a:t>Asian students 5 percent</a:t>
            </a:r>
            <a:endParaRPr sz="10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chemeClr val="dk1"/>
                </a:solidFill>
                <a:highlight>
                  <a:srgbClr val="FFFFFF"/>
                </a:highlight>
              </a:rPr>
              <a:t>Two or more races 5 percent</a:t>
            </a:r>
            <a:endParaRPr sz="105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d900dba315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d900dba315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4963a2c7ff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14963a2c7ff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d900dba315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d900dba315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/>
            </a:b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14963a2c7ff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14963a2c7ff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d900dba315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d900dba315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d900dba315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d900dba315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d900dba315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d900dba315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116de25d40d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116de25d40d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d900dba315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d900dba315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252B3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252B3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13b38c06e6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13b38c06e6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13b38c06e6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13b38c06e6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From The Center for Family Engagement created a resource called “PTAs Leading the Way in Transformative Family Engagement”</a:t>
            </a:r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13b38c06e6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13b38c06e6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14963a2c7ff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14963a2c7ff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14963a2c7ff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14963a2c7ff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d900dba315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d900dba315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e75b2fdc65_18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e75b2fdc65_18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e75b2fdc65_8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e75b2fdc65_8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BM Plex Sans Medium"/>
              <a:ea typeface="IBM Plex Sans Medium"/>
              <a:cs typeface="IBM Plex Sans Medium"/>
              <a:sym typeface="IBM Plex Sans Medium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b2d52c2649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b2d52c2649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711754998c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711754998c_0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d900dba315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d900dba315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d900dba315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d900dba315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d900dba315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d900dba315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408087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d900dba315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d900dba315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16de25d40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116de25d40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16de25d40d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116de25d40d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16de25d40d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116de25d40d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33142"/>
              </a:buClr>
              <a:buSzPts val="5200"/>
              <a:buFont typeface="Montserrat"/>
              <a:buNone/>
              <a:defRPr sz="5200" b="1">
                <a:solidFill>
                  <a:srgbClr val="23314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BM Plex Sans Condensed Medium"/>
              <a:buNone/>
              <a:defRPr sz="3000">
                <a:solidFill>
                  <a:schemeClr val="lt1"/>
                </a:solidFill>
                <a:latin typeface="IBM Plex Sans Condensed Medium"/>
                <a:ea typeface="IBM Plex Sans Condensed Medium"/>
                <a:cs typeface="IBM Plex Sans Condensed Medium"/>
                <a:sym typeface="IBM Plex Sans Condensed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33142"/>
              </a:buClr>
              <a:buSzPts val="3600"/>
              <a:buFont typeface="Montserrat"/>
              <a:buNone/>
              <a:defRPr sz="3600" b="1">
                <a:solidFill>
                  <a:srgbClr val="23314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rgbClr val="408087"/>
              </a:buClr>
              <a:buSzPts val="2400"/>
              <a:buFont typeface="IBM Plex Sans Medium"/>
              <a:buChar char="●"/>
              <a:defRPr sz="2400">
                <a:solidFill>
                  <a:srgbClr val="408087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marL="914400" lvl="1" indent="-368300">
              <a:spcBef>
                <a:spcPts val="1600"/>
              </a:spcBef>
              <a:spcAft>
                <a:spcPts val="0"/>
              </a:spcAft>
              <a:buClr>
                <a:srgbClr val="408087"/>
              </a:buClr>
              <a:buSzPts val="2200"/>
              <a:buFont typeface="IBM Plex Sans Condensed Medium"/>
              <a:buChar char="●"/>
              <a:defRPr sz="2200">
                <a:solidFill>
                  <a:srgbClr val="408087"/>
                </a:solidFill>
                <a:latin typeface="IBM Plex Sans Condensed Medium"/>
                <a:ea typeface="IBM Plex Sans Condensed Medium"/>
                <a:cs typeface="IBM Plex Sans Condensed Medium"/>
                <a:sym typeface="IBM Plex Sans Condensed Medium"/>
              </a:defRPr>
            </a:lvl2pPr>
            <a:lvl3pPr marL="1371600" lvl="2" indent="-349250">
              <a:spcBef>
                <a:spcPts val="1600"/>
              </a:spcBef>
              <a:spcAft>
                <a:spcPts val="0"/>
              </a:spcAft>
              <a:buClr>
                <a:srgbClr val="408087"/>
              </a:buClr>
              <a:buSzPts val="1900"/>
              <a:buFont typeface="IBM Plex Sans Condensed Medium"/>
              <a:buChar char="■"/>
              <a:defRPr sz="1900">
                <a:solidFill>
                  <a:srgbClr val="408087"/>
                </a:solidFill>
                <a:latin typeface="IBM Plex Sans Condensed Medium"/>
                <a:ea typeface="IBM Plex Sans Condensed Medium"/>
                <a:cs typeface="IBM Plex Sans Condensed Medium"/>
                <a:sym typeface="IBM Plex Sans Condensed Medium"/>
              </a:defRPr>
            </a:lvl3pPr>
            <a:lvl4pPr marL="1828800" lvl="3" indent="-342900">
              <a:spcBef>
                <a:spcPts val="1600"/>
              </a:spcBef>
              <a:spcAft>
                <a:spcPts val="0"/>
              </a:spcAft>
              <a:buClr>
                <a:srgbClr val="408087"/>
              </a:buClr>
              <a:buSzPts val="1800"/>
              <a:buFont typeface="IBM Plex Sans Condensed"/>
              <a:buChar char="●"/>
              <a:defRPr sz="1800">
                <a:solidFill>
                  <a:srgbClr val="40808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4pPr>
            <a:lvl5pPr marL="2286000" lvl="4" indent="-336550">
              <a:spcBef>
                <a:spcPts val="1600"/>
              </a:spcBef>
              <a:spcAft>
                <a:spcPts val="0"/>
              </a:spcAft>
              <a:buClr>
                <a:srgbClr val="408087"/>
              </a:buClr>
              <a:buSzPts val="1700"/>
              <a:buFont typeface="IBM Plex Sans Condensed"/>
              <a:buChar char="○"/>
              <a:defRPr sz="1700">
                <a:solidFill>
                  <a:srgbClr val="40808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5pPr>
            <a:lvl6pPr marL="2743200" lvl="5" indent="-342900">
              <a:spcBef>
                <a:spcPts val="1600"/>
              </a:spcBef>
              <a:spcAft>
                <a:spcPts val="0"/>
              </a:spcAft>
              <a:buClr>
                <a:srgbClr val="408087"/>
              </a:buClr>
              <a:buSzPts val="1800"/>
              <a:buFont typeface="IBM Plex Sans Condensed"/>
              <a:buChar char="■"/>
              <a:defRPr sz="1800">
                <a:solidFill>
                  <a:srgbClr val="40808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6pPr>
            <a:lvl7pPr marL="3200400" lvl="6" indent="-342900">
              <a:spcBef>
                <a:spcPts val="1600"/>
              </a:spcBef>
              <a:spcAft>
                <a:spcPts val="0"/>
              </a:spcAft>
              <a:buClr>
                <a:srgbClr val="408087"/>
              </a:buClr>
              <a:buSzPts val="1800"/>
              <a:buFont typeface="IBM Plex Sans Condensed"/>
              <a:buChar char="●"/>
              <a:defRPr sz="1800">
                <a:solidFill>
                  <a:srgbClr val="40808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7pPr>
            <a:lvl8pPr marL="3657600" lvl="7" indent="-342900">
              <a:spcBef>
                <a:spcPts val="1600"/>
              </a:spcBef>
              <a:spcAft>
                <a:spcPts val="0"/>
              </a:spcAft>
              <a:buClr>
                <a:srgbClr val="408087"/>
              </a:buClr>
              <a:buSzPts val="1800"/>
              <a:buFont typeface="IBM Plex Sans Condensed"/>
              <a:buChar char="○"/>
              <a:defRPr sz="1800">
                <a:solidFill>
                  <a:srgbClr val="40808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8pPr>
            <a:lvl9pPr marL="4114800" lvl="8" indent="-342900">
              <a:spcBef>
                <a:spcPts val="1600"/>
              </a:spcBef>
              <a:spcAft>
                <a:spcPts val="1600"/>
              </a:spcAft>
              <a:buClr>
                <a:srgbClr val="408087"/>
              </a:buClr>
              <a:buSzPts val="1800"/>
              <a:buChar char="■"/>
              <a:defRPr sz="1800">
                <a:solidFill>
                  <a:srgbClr val="408087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66" name="Google Shape;66;p12"/>
          <p:cNvCxnSpPr/>
          <p:nvPr/>
        </p:nvCxnSpPr>
        <p:spPr>
          <a:xfrm rot="10800000" flipH="1">
            <a:off x="0" y="1327100"/>
            <a:ext cx="4349400" cy="24900"/>
          </a:xfrm>
          <a:prstGeom prst="straightConnector1">
            <a:avLst/>
          </a:prstGeom>
          <a:noFill/>
          <a:ln w="76200" cap="flat" cmpd="sng">
            <a:solidFill>
              <a:srgbClr val="FACF5A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rgbClr val="408087"/>
              </a:buClr>
              <a:buSzPts val="2400"/>
              <a:buFont typeface="IBM Plex Sans Medium"/>
              <a:buChar char="●"/>
              <a:defRPr sz="2400">
                <a:solidFill>
                  <a:srgbClr val="408087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marL="914400" lvl="1" indent="-368300">
              <a:spcBef>
                <a:spcPts val="1600"/>
              </a:spcBef>
              <a:spcAft>
                <a:spcPts val="0"/>
              </a:spcAft>
              <a:buClr>
                <a:srgbClr val="408087"/>
              </a:buClr>
              <a:buSzPts val="2200"/>
              <a:buFont typeface="IBM Plex Sans Condensed Medium"/>
              <a:buChar char="●"/>
              <a:defRPr sz="2200">
                <a:solidFill>
                  <a:srgbClr val="408087"/>
                </a:solidFill>
                <a:latin typeface="IBM Plex Sans Condensed Medium"/>
                <a:ea typeface="IBM Plex Sans Condensed Medium"/>
                <a:cs typeface="IBM Plex Sans Condensed Medium"/>
                <a:sym typeface="IBM Plex Sans Condensed Medium"/>
              </a:defRPr>
            </a:lvl2pPr>
            <a:lvl3pPr marL="1371600" lvl="2" indent="-342900">
              <a:spcBef>
                <a:spcPts val="1600"/>
              </a:spcBef>
              <a:spcAft>
                <a:spcPts val="0"/>
              </a:spcAft>
              <a:buClr>
                <a:srgbClr val="408087"/>
              </a:buClr>
              <a:buSzPts val="1800"/>
              <a:buFont typeface="IBM Plex Sans Condensed"/>
              <a:buChar char="■"/>
              <a:defRPr sz="1800">
                <a:solidFill>
                  <a:srgbClr val="40808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3pPr>
            <a:lvl4pPr marL="1828800" lvl="3" indent="-342900">
              <a:spcBef>
                <a:spcPts val="1600"/>
              </a:spcBef>
              <a:spcAft>
                <a:spcPts val="0"/>
              </a:spcAft>
              <a:buClr>
                <a:srgbClr val="408087"/>
              </a:buClr>
              <a:buSzPts val="1800"/>
              <a:buFont typeface="IBM Plex Sans Condensed"/>
              <a:buChar char="●"/>
              <a:defRPr sz="1800">
                <a:solidFill>
                  <a:srgbClr val="40808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4pPr>
            <a:lvl5pPr marL="2286000" lvl="4" indent="-342900">
              <a:spcBef>
                <a:spcPts val="1600"/>
              </a:spcBef>
              <a:spcAft>
                <a:spcPts val="0"/>
              </a:spcAft>
              <a:buClr>
                <a:srgbClr val="408087"/>
              </a:buClr>
              <a:buSzPts val="1800"/>
              <a:buFont typeface="IBM Plex Sans Condensed"/>
              <a:buChar char="○"/>
              <a:defRPr sz="1800">
                <a:solidFill>
                  <a:srgbClr val="40808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rgbClr val="408087"/>
              </a:buClr>
              <a:buSzPts val="2400"/>
              <a:buFont typeface="IBM Plex Sans Medium"/>
              <a:buChar char="●"/>
              <a:defRPr sz="2400">
                <a:solidFill>
                  <a:srgbClr val="408087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marL="914400" lvl="1" indent="-368300">
              <a:spcBef>
                <a:spcPts val="1600"/>
              </a:spcBef>
              <a:spcAft>
                <a:spcPts val="0"/>
              </a:spcAft>
              <a:buClr>
                <a:srgbClr val="408087"/>
              </a:buClr>
              <a:buSzPts val="2200"/>
              <a:buFont typeface="IBM Plex Sans Medium"/>
              <a:buChar char="●"/>
              <a:defRPr sz="2200">
                <a:solidFill>
                  <a:srgbClr val="408087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marL="1371600" lvl="2" indent="-342900">
              <a:spcBef>
                <a:spcPts val="1600"/>
              </a:spcBef>
              <a:spcAft>
                <a:spcPts val="0"/>
              </a:spcAft>
              <a:buClr>
                <a:srgbClr val="408087"/>
              </a:buClr>
              <a:buSzPts val="1800"/>
              <a:buFont typeface="IBM Plex Sans Condensed"/>
              <a:buChar char="■"/>
              <a:defRPr sz="1800">
                <a:solidFill>
                  <a:srgbClr val="40808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3pPr>
            <a:lvl4pPr marL="1828800" lvl="3" indent="-342900">
              <a:spcBef>
                <a:spcPts val="1600"/>
              </a:spcBef>
              <a:spcAft>
                <a:spcPts val="0"/>
              </a:spcAft>
              <a:buClr>
                <a:srgbClr val="408087"/>
              </a:buClr>
              <a:buSzPts val="1800"/>
              <a:buFont typeface="IBM Plex Sans Condensed"/>
              <a:buChar char="●"/>
              <a:defRPr sz="1800">
                <a:solidFill>
                  <a:srgbClr val="40808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4pPr>
            <a:lvl5pPr marL="2286000" lvl="4" indent="-342900">
              <a:spcBef>
                <a:spcPts val="1600"/>
              </a:spcBef>
              <a:spcAft>
                <a:spcPts val="0"/>
              </a:spcAft>
              <a:buClr>
                <a:srgbClr val="408087"/>
              </a:buClr>
              <a:buSzPts val="1800"/>
              <a:buFont typeface="IBM Plex Sans Condensed"/>
              <a:buChar char="○"/>
              <a:defRPr sz="1800">
                <a:solidFill>
                  <a:srgbClr val="40808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72" name="Google Shape;72;p13"/>
          <p:cNvCxnSpPr/>
          <p:nvPr/>
        </p:nvCxnSpPr>
        <p:spPr>
          <a:xfrm rot="10800000" flipH="1">
            <a:off x="0" y="1327100"/>
            <a:ext cx="4349400" cy="24900"/>
          </a:xfrm>
          <a:prstGeom prst="straightConnector1">
            <a:avLst/>
          </a:prstGeom>
          <a:noFill/>
          <a:ln w="76200" cap="flat" cmpd="sng">
            <a:solidFill>
              <a:srgbClr val="FACF5A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/Image Slide" type="titleOnly">
  <p:cSld name="TITLE_ONL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421650" y="2497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08087"/>
              </a:buClr>
              <a:buSzPts val="3800"/>
              <a:buFont typeface="Montserrat"/>
              <a:buNone/>
              <a:defRPr sz="3800" b="1">
                <a:solidFill>
                  <a:srgbClr val="40808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76" name="Google Shape;76;p14"/>
          <p:cNvCxnSpPr/>
          <p:nvPr/>
        </p:nvCxnSpPr>
        <p:spPr>
          <a:xfrm rot="10800000" flipH="1">
            <a:off x="-4650" y="1071950"/>
            <a:ext cx="9153300" cy="13800"/>
          </a:xfrm>
          <a:prstGeom prst="straightConnector1">
            <a:avLst/>
          </a:prstGeom>
          <a:noFill/>
          <a:ln w="76200" cap="flat" cmpd="sng">
            <a:solidFill>
              <a:srgbClr val="23314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valuation Slide">
  <p:cSld name="BIG_NUMBER">
    <p:bg>
      <p:bgPr>
        <a:solidFill>
          <a:srgbClr val="408087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/>
          <p:nvPr/>
        </p:nvSpPr>
        <p:spPr>
          <a:xfrm>
            <a:off x="439800" y="467275"/>
            <a:ext cx="8259900" cy="59097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title" hasCustomPrompt="1"/>
          </p:nvPr>
        </p:nvSpPr>
        <p:spPr>
          <a:xfrm>
            <a:off x="1094850" y="1236900"/>
            <a:ext cx="6954300" cy="322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s/Quotes/Statement" type="blank">
  <p:cSld name="BLANK">
    <p:bg>
      <p:bgPr>
        <a:solidFill>
          <a:srgbClr val="408087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2" name="Google Shape;82;p16"/>
          <p:cNvSpPr/>
          <p:nvPr/>
        </p:nvSpPr>
        <p:spPr>
          <a:xfrm>
            <a:off x="439800" y="467275"/>
            <a:ext cx="8259900" cy="59097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title"/>
          </p:nvPr>
        </p:nvSpPr>
        <p:spPr>
          <a:xfrm>
            <a:off x="1264500" y="783375"/>
            <a:ext cx="6390600" cy="18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ED5A5A"/>
              </a:buClr>
              <a:buSzPts val="4300"/>
              <a:buNone/>
              <a:defRPr sz="4300">
                <a:solidFill>
                  <a:srgbClr val="ED5A5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>
            <a:endParaRPr/>
          </a:p>
        </p:txBody>
      </p:sp>
      <p:cxnSp>
        <p:nvCxnSpPr>
          <p:cNvPr id="84" name="Google Shape;84;p16"/>
          <p:cNvCxnSpPr/>
          <p:nvPr/>
        </p:nvCxnSpPr>
        <p:spPr>
          <a:xfrm rot="10800000">
            <a:off x="0" y="3429000"/>
            <a:ext cx="4674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5" name="Google Shape;85;p16"/>
          <p:cNvCxnSpPr/>
          <p:nvPr/>
        </p:nvCxnSpPr>
        <p:spPr>
          <a:xfrm rot="10800000">
            <a:off x="8699700" y="3422125"/>
            <a:ext cx="4674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6" name="Google Shape;86;p16"/>
          <p:cNvSpPr txBox="1">
            <a:spLocks noGrp="1"/>
          </p:cNvSpPr>
          <p:nvPr>
            <p:ph type="subTitle" idx="1"/>
          </p:nvPr>
        </p:nvSpPr>
        <p:spPr>
          <a:xfrm>
            <a:off x="1195675" y="2679975"/>
            <a:ext cx="6390600" cy="195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33142"/>
              </a:buClr>
              <a:buSzPts val="2400"/>
              <a:buNone/>
              <a:defRPr>
                <a:solidFill>
                  <a:srgbClr val="233142"/>
                </a:solidFill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33142"/>
              </a:buClr>
              <a:buSzPts val="5200"/>
              <a:buFont typeface="Montserrat"/>
              <a:buNone/>
              <a:defRPr sz="5200" b="1">
                <a:solidFill>
                  <a:srgbClr val="23314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BM Plex Sans Condensed Medium"/>
              <a:buNone/>
              <a:defRPr sz="3000">
                <a:solidFill>
                  <a:schemeClr val="lt1"/>
                </a:solidFill>
                <a:latin typeface="IBM Plex Sans Condensed Medium"/>
                <a:ea typeface="IBM Plex Sans Condensed Medium"/>
                <a:cs typeface="IBM Plex Sans Condensed Medium"/>
                <a:sym typeface="IBM Plex Sans Condensed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94" name="Google Shape;94;p1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33142"/>
              </a:buClr>
              <a:buSzPts val="3600"/>
              <a:buFont typeface="Montserrat"/>
              <a:buNone/>
              <a:defRPr sz="3600" b="1">
                <a:solidFill>
                  <a:srgbClr val="23314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rgbClr val="408087"/>
              </a:buClr>
              <a:buSzPts val="2400"/>
              <a:buFont typeface="IBM Plex Sans Medium"/>
              <a:buChar char="●"/>
              <a:defRPr sz="2400">
                <a:solidFill>
                  <a:srgbClr val="408087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marL="914400" lvl="1" indent="-368300">
              <a:spcBef>
                <a:spcPts val="1600"/>
              </a:spcBef>
              <a:spcAft>
                <a:spcPts val="0"/>
              </a:spcAft>
              <a:buClr>
                <a:srgbClr val="408087"/>
              </a:buClr>
              <a:buSzPts val="2200"/>
              <a:buFont typeface="IBM Plex Sans Condensed Medium"/>
              <a:buChar char="●"/>
              <a:defRPr sz="2200">
                <a:solidFill>
                  <a:srgbClr val="408087"/>
                </a:solidFill>
                <a:latin typeface="IBM Plex Sans Condensed Medium"/>
                <a:ea typeface="IBM Plex Sans Condensed Medium"/>
                <a:cs typeface="IBM Plex Sans Condensed Medium"/>
                <a:sym typeface="IBM Plex Sans Condensed Medium"/>
              </a:defRPr>
            </a:lvl2pPr>
            <a:lvl3pPr marL="1371600" lvl="2" indent="-349250">
              <a:spcBef>
                <a:spcPts val="1600"/>
              </a:spcBef>
              <a:spcAft>
                <a:spcPts val="0"/>
              </a:spcAft>
              <a:buClr>
                <a:srgbClr val="408087"/>
              </a:buClr>
              <a:buSzPts val="1900"/>
              <a:buFont typeface="IBM Plex Sans Condensed Medium"/>
              <a:buChar char="■"/>
              <a:defRPr sz="1900">
                <a:solidFill>
                  <a:srgbClr val="408087"/>
                </a:solidFill>
                <a:latin typeface="IBM Plex Sans Condensed Medium"/>
                <a:ea typeface="IBM Plex Sans Condensed Medium"/>
                <a:cs typeface="IBM Plex Sans Condensed Medium"/>
                <a:sym typeface="IBM Plex Sans Condensed Medium"/>
              </a:defRPr>
            </a:lvl3pPr>
            <a:lvl4pPr marL="1828800" lvl="3" indent="-342900">
              <a:spcBef>
                <a:spcPts val="1600"/>
              </a:spcBef>
              <a:spcAft>
                <a:spcPts val="0"/>
              </a:spcAft>
              <a:buClr>
                <a:srgbClr val="408087"/>
              </a:buClr>
              <a:buSzPts val="1800"/>
              <a:buFont typeface="IBM Plex Sans Condensed"/>
              <a:buChar char="●"/>
              <a:defRPr sz="1800">
                <a:solidFill>
                  <a:srgbClr val="40808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4pPr>
            <a:lvl5pPr marL="2286000" lvl="4" indent="-336550">
              <a:spcBef>
                <a:spcPts val="1600"/>
              </a:spcBef>
              <a:spcAft>
                <a:spcPts val="0"/>
              </a:spcAft>
              <a:buClr>
                <a:srgbClr val="408087"/>
              </a:buClr>
              <a:buSzPts val="1700"/>
              <a:buFont typeface="IBM Plex Sans Condensed"/>
              <a:buChar char="○"/>
              <a:defRPr sz="1700">
                <a:solidFill>
                  <a:srgbClr val="40808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5pPr>
            <a:lvl6pPr marL="2743200" lvl="5" indent="-342900">
              <a:spcBef>
                <a:spcPts val="1600"/>
              </a:spcBef>
              <a:spcAft>
                <a:spcPts val="0"/>
              </a:spcAft>
              <a:buClr>
                <a:srgbClr val="408087"/>
              </a:buClr>
              <a:buSzPts val="1800"/>
              <a:buFont typeface="IBM Plex Sans Condensed"/>
              <a:buChar char="■"/>
              <a:defRPr sz="1800">
                <a:solidFill>
                  <a:srgbClr val="40808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6pPr>
            <a:lvl7pPr marL="3200400" lvl="6" indent="-342900">
              <a:spcBef>
                <a:spcPts val="1600"/>
              </a:spcBef>
              <a:spcAft>
                <a:spcPts val="0"/>
              </a:spcAft>
              <a:buClr>
                <a:srgbClr val="408087"/>
              </a:buClr>
              <a:buSzPts val="1800"/>
              <a:buFont typeface="IBM Plex Sans Condensed"/>
              <a:buChar char="●"/>
              <a:defRPr sz="1800">
                <a:solidFill>
                  <a:srgbClr val="40808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7pPr>
            <a:lvl8pPr marL="3657600" lvl="7" indent="-342900">
              <a:spcBef>
                <a:spcPts val="1600"/>
              </a:spcBef>
              <a:spcAft>
                <a:spcPts val="0"/>
              </a:spcAft>
              <a:buClr>
                <a:srgbClr val="408087"/>
              </a:buClr>
              <a:buSzPts val="1800"/>
              <a:buFont typeface="IBM Plex Sans Condensed"/>
              <a:buChar char="○"/>
              <a:defRPr sz="1800">
                <a:solidFill>
                  <a:srgbClr val="40808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8pPr>
            <a:lvl9pPr marL="4114800" lvl="8" indent="-342900">
              <a:spcBef>
                <a:spcPts val="1600"/>
              </a:spcBef>
              <a:spcAft>
                <a:spcPts val="1600"/>
              </a:spcAft>
              <a:buClr>
                <a:srgbClr val="408087"/>
              </a:buClr>
              <a:buSzPts val="1800"/>
              <a:buChar char="■"/>
              <a:defRPr sz="1800">
                <a:solidFill>
                  <a:srgbClr val="408087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99" name="Google Shape;99;p19"/>
          <p:cNvCxnSpPr/>
          <p:nvPr/>
        </p:nvCxnSpPr>
        <p:spPr>
          <a:xfrm rot="10800000" flipH="1">
            <a:off x="0" y="1327100"/>
            <a:ext cx="4349400" cy="24900"/>
          </a:xfrm>
          <a:prstGeom prst="straightConnector1">
            <a:avLst/>
          </a:prstGeom>
          <a:noFill/>
          <a:ln w="76200" cap="flat" cmpd="sng">
            <a:solidFill>
              <a:srgbClr val="FACF5A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0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rgbClr val="408087"/>
              </a:buClr>
              <a:buSzPts val="2400"/>
              <a:buFont typeface="IBM Plex Sans Medium"/>
              <a:buChar char="●"/>
              <a:defRPr sz="2400">
                <a:solidFill>
                  <a:srgbClr val="408087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marL="914400" lvl="1" indent="-368300">
              <a:spcBef>
                <a:spcPts val="1600"/>
              </a:spcBef>
              <a:spcAft>
                <a:spcPts val="0"/>
              </a:spcAft>
              <a:buClr>
                <a:srgbClr val="408087"/>
              </a:buClr>
              <a:buSzPts val="2200"/>
              <a:buFont typeface="IBM Plex Sans Condensed Medium"/>
              <a:buChar char="●"/>
              <a:defRPr sz="2200">
                <a:solidFill>
                  <a:srgbClr val="408087"/>
                </a:solidFill>
                <a:latin typeface="IBM Plex Sans Condensed Medium"/>
                <a:ea typeface="IBM Plex Sans Condensed Medium"/>
                <a:cs typeface="IBM Plex Sans Condensed Medium"/>
                <a:sym typeface="IBM Plex Sans Condensed Medium"/>
              </a:defRPr>
            </a:lvl2pPr>
            <a:lvl3pPr marL="1371600" lvl="2" indent="-342900">
              <a:spcBef>
                <a:spcPts val="1600"/>
              </a:spcBef>
              <a:spcAft>
                <a:spcPts val="0"/>
              </a:spcAft>
              <a:buClr>
                <a:srgbClr val="408087"/>
              </a:buClr>
              <a:buSzPts val="1800"/>
              <a:buFont typeface="IBM Plex Sans Condensed"/>
              <a:buChar char="■"/>
              <a:defRPr sz="1800">
                <a:solidFill>
                  <a:srgbClr val="40808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3pPr>
            <a:lvl4pPr marL="1828800" lvl="3" indent="-342900">
              <a:spcBef>
                <a:spcPts val="1600"/>
              </a:spcBef>
              <a:spcAft>
                <a:spcPts val="0"/>
              </a:spcAft>
              <a:buClr>
                <a:srgbClr val="408087"/>
              </a:buClr>
              <a:buSzPts val="1800"/>
              <a:buFont typeface="IBM Plex Sans Condensed"/>
              <a:buChar char="●"/>
              <a:defRPr sz="1800">
                <a:solidFill>
                  <a:srgbClr val="40808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4pPr>
            <a:lvl5pPr marL="2286000" lvl="4" indent="-342900">
              <a:spcBef>
                <a:spcPts val="1600"/>
              </a:spcBef>
              <a:spcAft>
                <a:spcPts val="0"/>
              </a:spcAft>
              <a:buClr>
                <a:srgbClr val="408087"/>
              </a:buClr>
              <a:buSzPts val="1800"/>
              <a:buFont typeface="IBM Plex Sans Condensed"/>
              <a:buChar char="○"/>
              <a:defRPr sz="1800">
                <a:solidFill>
                  <a:srgbClr val="40808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03" name="Google Shape;103;p20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rgbClr val="408087"/>
              </a:buClr>
              <a:buSzPts val="2400"/>
              <a:buFont typeface="IBM Plex Sans Medium"/>
              <a:buChar char="●"/>
              <a:defRPr sz="2400">
                <a:solidFill>
                  <a:srgbClr val="408087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marL="914400" lvl="1" indent="-368300">
              <a:spcBef>
                <a:spcPts val="1600"/>
              </a:spcBef>
              <a:spcAft>
                <a:spcPts val="0"/>
              </a:spcAft>
              <a:buClr>
                <a:srgbClr val="408087"/>
              </a:buClr>
              <a:buSzPts val="2200"/>
              <a:buFont typeface="IBM Plex Sans Medium"/>
              <a:buChar char="●"/>
              <a:defRPr sz="2200">
                <a:solidFill>
                  <a:srgbClr val="408087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marL="1371600" lvl="2" indent="-342900">
              <a:spcBef>
                <a:spcPts val="1600"/>
              </a:spcBef>
              <a:spcAft>
                <a:spcPts val="0"/>
              </a:spcAft>
              <a:buClr>
                <a:srgbClr val="408087"/>
              </a:buClr>
              <a:buSzPts val="1800"/>
              <a:buFont typeface="IBM Plex Sans Condensed"/>
              <a:buChar char="■"/>
              <a:defRPr sz="1800">
                <a:solidFill>
                  <a:srgbClr val="40808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3pPr>
            <a:lvl4pPr marL="1828800" lvl="3" indent="-342900">
              <a:spcBef>
                <a:spcPts val="1600"/>
              </a:spcBef>
              <a:spcAft>
                <a:spcPts val="0"/>
              </a:spcAft>
              <a:buClr>
                <a:srgbClr val="408087"/>
              </a:buClr>
              <a:buSzPts val="1800"/>
              <a:buFont typeface="IBM Plex Sans Condensed"/>
              <a:buChar char="●"/>
              <a:defRPr sz="1800">
                <a:solidFill>
                  <a:srgbClr val="40808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4pPr>
            <a:lvl5pPr marL="2286000" lvl="4" indent="-342900">
              <a:spcBef>
                <a:spcPts val="1600"/>
              </a:spcBef>
              <a:spcAft>
                <a:spcPts val="0"/>
              </a:spcAft>
              <a:buClr>
                <a:srgbClr val="408087"/>
              </a:buClr>
              <a:buSzPts val="1800"/>
              <a:buFont typeface="IBM Plex Sans Condensed"/>
              <a:buChar char="○"/>
              <a:defRPr sz="1800">
                <a:solidFill>
                  <a:srgbClr val="40808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05" name="Google Shape;105;p20"/>
          <p:cNvCxnSpPr/>
          <p:nvPr/>
        </p:nvCxnSpPr>
        <p:spPr>
          <a:xfrm rot="10800000" flipH="1">
            <a:off x="0" y="1327100"/>
            <a:ext cx="4349400" cy="24900"/>
          </a:xfrm>
          <a:prstGeom prst="straightConnector1">
            <a:avLst/>
          </a:prstGeom>
          <a:noFill/>
          <a:ln w="76200" cap="flat" cmpd="sng">
            <a:solidFill>
              <a:srgbClr val="FACF5A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33142"/>
              </a:buClr>
              <a:buSzPts val="3600"/>
              <a:buFont typeface="Montserrat"/>
              <a:buNone/>
              <a:defRPr b="1">
                <a:solidFill>
                  <a:srgbClr val="23314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09" name="Google Shape;109;p21"/>
          <p:cNvCxnSpPr/>
          <p:nvPr/>
        </p:nvCxnSpPr>
        <p:spPr>
          <a:xfrm rot="10800000" flipH="1">
            <a:off x="0" y="1327100"/>
            <a:ext cx="4349400" cy="24900"/>
          </a:xfrm>
          <a:prstGeom prst="straightConnector1">
            <a:avLst/>
          </a:prstGeom>
          <a:noFill/>
          <a:ln w="76200" cap="flat" cmpd="sng">
            <a:solidFill>
              <a:srgbClr val="FACF5A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rgbClr val="408087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2" name="Google Shape;112;p22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68300" algn="ctr">
              <a:spcBef>
                <a:spcPts val="1600"/>
              </a:spcBef>
              <a:spcAft>
                <a:spcPts val="0"/>
              </a:spcAft>
              <a:buSzPts val="2200"/>
              <a:buChar char="●"/>
              <a:defRPr/>
            </a:lvl2pPr>
            <a:lvl3pPr marL="1371600" lvl="2" indent="-342900" algn="ctr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ctr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ctr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ctr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ctr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ctr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ctr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13" name="Google Shape;113;p2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33142"/>
              </a:buClr>
              <a:buSzPts val="3600"/>
              <a:buFont typeface="Montserrat"/>
              <a:buNone/>
              <a:defRPr sz="3600" b="1">
                <a:solidFill>
                  <a:srgbClr val="23314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rgbClr val="408087"/>
              </a:buClr>
              <a:buSzPts val="2400"/>
              <a:buFont typeface="IBM Plex Sans Medium"/>
              <a:buChar char="●"/>
              <a:defRPr sz="2400">
                <a:solidFill>
                  <a:srgbClr val="408087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marL="914400" lvl="1" indent="-368300">
              <a:spcBef>
                <a:spcPts val="1600"/>
              </a:spcBef>
              <a:spcAft>
                <a:spcPts val="0"/>
              </a:spcAft>
              <a:buClr>
                <a:srgbClr val="408087"/>
              </a:buClr>
              <a:buSzPts val="2200"/>
              <a:buFont typeface="IBM Plex Sans Condensed Medium"/>
              <a:buChar char="●"/>
              <a:defRPr sz="2200">
                <a:solidFill>
                  <a:srgbClr val="408087"/>
                </a:solidFill>
                <a:latin typeface="IBM Plex Sans Condensed Medium"/>
                <a:ea typeface="IBM Plex Sans Condensed Medium"/>
                <a:cs typeface="IBM Plex Sans Condensed Medium"/>
                <a:sym typeface="IBM Plex Sans Condensed Medium"/>
              </a:defRPr>
            </a:lvl2pPr>
            <a:lvl3pPr marL="1371600" lvl="2" indent="-349250">
              <a:spcBef>
                <a:spcPts val="1600"/>
              </a:spcBef>
              <a:spcAft>
                <a:spcPts val="0"/>
              </a:spcAft>
              <a:buClr>
                <a:srgbClr val="408087"/>
              </a:buClr>
              <a:buSzPts val="1900"/>
              <a:buFont typeface="IBM Plex Sans Condensed Medium"/>
              <a:buChar char="■"/>
              <a:defRPr sz="1900">
                <a:solidFill>
                  <a:srgbClr val="408087"/>
                </a:solidFill>
                <a:latin typeface="IBM Plex Sans Condensed Medium"/>
                <a:ea typeface="IBM Plex Sans Condensed Medium"/>
                <a:cs typeface="IBM Plex Sans Condensed Medium"/>
                <a:sym typeface="IBM Plex Sans Condensed Medium"/>
              </a:defRPr>
            </a:lvl3pPr>
            <a:lvl4pPr marL="1828800" lvl="3" indent="-342900">
              <a:spcBef>
                <a:spcPts val="1600"/>
              </a:spcBef>
              <a:spcAft>
                <a:spcPts val="0"/>
              </a:spcAft>
              <a:buClr>
                <a:srgbClr val="408087"/>
              </a:buClr>
              <a:buSzPts val="1800"/>
              <a:buFont typeface="IBM Plex Sans Condensed"/>
              <a:buChar char="●"/>
              <a:defRPr sz="1800">
                <a:solidFill>
                  <a:srgbClr val="40808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4pPr>
            <a:lvl5pPr marL="2286000" lvl="4" indent="-336550">
              <a:spcBef>
                <a:spcPts val="1600"/>
              </a:spcBef>
              <a:spcAft>
                <a:spcPts val="0"/>
              </a:spcAft>
              <a:buClr>
                <a:srgbClr val="408087"/>
              </a:buClr>
              <a:buSzPts val="1700"/>
              <a:buFont typeface="IBM Plex Sans Condensed"/>
              <a:buChar char="○"/>
              <a:defRPr sz="1700">
                <a:solidFill>
                  <a:srgbClr val="40808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5pPr>
            <a:lvl6pPr marL="2743200" lvl="5" indent="-342900">
              <a:spcBef>
                <a:spcPts val="1600"/>
              </a:spcBef>
              <a:spcAft>
                <a:spcPts val="0"/>
              </a:spcAft>
              <a:buClr>
                <a:srgbClr val="408087"/>
              </a:buClr>
              <a:buSzPts val="1800"/>
              <a:buFont typeface="IBM Plex Sans Condensed"/>
              <a:buChar char="■"/>
              <a:defRPr sz="1800">
                <a:solidFill>
                  <a:srgbClr val="40808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6pPr>
            <a:lvl7pPr marL="3200400" lvl="6" indent="-342900">
              <a:spcBef>
                <a:spcPts val="1600"/>
              </a:spcBef>
              <a:spcAft>
                <a:spcPts val="0"/>
              </a:spcAft>
              <a:buClr>
                <a:srgbClr val="408087"/>
              </a:buClr>
              <a:buSzPts val="1800"/>
              <a:buFont typeface="IBM Plex Sans Condensed"/>
              <a:buChar char="●"/>
              <a:defRPr sz="1800">
                <a:solidFill>
                  <a:srgbClr val="40808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7pPr>
            <a:lvl8pPr marL="3657600" lvl="7" indent="-342900">
              <a:spcBef>
                <a:spcPts val="1600"/>
              </a:spcBef>
              <a:spcAft>
                <a:spcPts val="0"/>
              </a:spcAft>
              <a:buClr>
                <a:srgbClr val="408087"/>
              </a:buClr>
              <a:buSzPts val="1800"/>
              <a:buFont typeface="IBM Plex Sans Condensed"/>
              <a:buChar char="○"/>
              <a:defRPr sz="1800">
                <a:solidFill>
                  <a:srgbClr val="40808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8pPr>
            <a:lvl9pPr marL="4114800" lvl="8" indent="-342900">
              <a:spcBef>
                <a:spcPts val="1600"/>
              </a:spcBef>
              <a:spcAft>
                <a:spcPts val="1600"/>
              </a:spcAft>
              <a:buClr>
                <a:srgbClr val="408087"/>
              </a:buClr>
              <a:buSzPts val="1800"/>
              <a:buChar char="■"/>
              <a:defRPr sz="1800">
                <a:solidFill>
                  <a:srgbClr val="408087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7" name="Google Shape;17;p3"/>
          <p:cNvCxnSpPr/>
          <p:nvPr/>
        </p:nvCxnSpPr>
        <p:spPr>
          <a:xfrm rot="10800000" flipH="1">
            <a:off x="0" y="1327100"/>
            <a:ext cx="4349400" cy="24900"/>
          </a:xfrm>
          <a:prstGeom prst="straightConnector1">
            <a:avLst/>
          </a:prstGeom>
          <a:noFill/>
          <a:ln w="76200" cap="flat" cmpd="sng">
            <a:solidFill>
              <a:srgbClr val="FACF5A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24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4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5"/>
          <p:cNvSpPr txBox="1">
            <a:spLocks noGrp="1"/>
          </p:cNvSpPr>
          <p:nvPr>
            <p:ph type="title"/>
          </p:nvPr>
        </p:nvSpPr>
        <p:spPr>
          <a:xfrm>
            <a:off x="822960" y="286603"/>
            <a:ext cx="75438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5"/>
          <p:cNvSpPr txBox="1">
            <a:spLocks noGrp="1"/>
          </p:cNvSpPr>
          <p:nvPr>
            <p:ph type="body" idx="1"/>
          </p:nvPr>
        </p:nvSpPr>
        <p:spPr>
          <a:xfrm>
            <a:off x="822960" y="2120900"/>
            <a:ext cx="3480000" cy="37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429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25" name="Google Shape;125;p25"/>
          <p:cNvSpPr txBox="1">
            <a:spLocks noGrp="1"/>
          </p:cNvSpPr>
          <p:nvPr>
            <p:ph type="body" idx="2"/>
          </p:nvPr>
        </p:nvSpPr>
        <p:spPr>
          <a:xfrm>
            <a:off x="4886958" y="2120900"/>
            <a:ext cx="3480000" cy="37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429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26" name="Google Shape;126;p25"/>
          <p:cNvSpPr txBox="1">
            <a:spLocks noGrp="1"/>
          </p:cNvSpPr>
          <p:nvPr>
            <p:ph type="dt" idx="10"/>
          </p:nvPr>
        </p:nvSpPr>
        <p:spPr>
          <a:xfrm>
            <a:off x="6163819" y="6446838"/>
            <a:ext cx="1938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5"/>
          <p:cNvSpPr txBox="1">
            <a:spLocks noGrp="1"/>
          </p:cNvSpPr>
          <p:nvPr>
            <p:ph type="ftr" idx="11"/>
          </p:nvPr>
        </p:nvSpPr>
        <p:spPr>
          <a:xfrm>
            <a:off x="822959" y="6446838"/>
            <a:ext cx="5113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5"/>
          <p:cNvSpPr txBox="1">
            <a:spLocks noGrp="1"/>
          </p:cNvSpPr>
          <p:nvPr>
            <p:ph type="sldNum" idx="12"/>
          </p:nvPr>
        </p:nvSpPr>
        <p:spPr>
          <a:xfrm>
            <a:off x="8245187" y="6446838"/>
            <a:ext cx="585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7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142"/>
              </a:buClr>
              <a:buSzPts val="5200"/>
              <a:buFont typeface="Montserrat"/>
              <a:buNone/>
              <a:defRPr sz="5200" b="1">
                <a:solidFill>
                  <a:srgbClr val="23314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5" name="Google Shape;135;p27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BM Plex Sans Condensed Medium"/>
              <a:buNone/>
              <a:defRPr sz="3000">
                <a:solidFill>
                  <a:schemeClr val="lt1"/>
                </a:solidFill>
                <a:latin typeface="IBM Plex Sans Condensed Medium"/>
                <a:ea typeface="IBM Plex Sans Condensed Medium"/>
                <a:cs typeface="IBM Plex Sans Condensed Medium"/>
                <a:sym typeface="IBM Plex Sans Condensed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6" name="Google Shape;136;p2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8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142"/>
              </a:buClr>
              <a:buSzPts val="3600"/>
              <a:buFont typeface="Montserrat"/>
              <a:buNone/>
              <a:defRPr sz="3600" b="1">
                <a:solidFill>
                  <a:srgbClr val="23314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8087"/>
              </a:buClr>
              <a:buSzPts val="2400"/>
              <a:buFont typeface="IBM Plex Sans"/>
              <a:buChar char="●"/>
              <a:defRPr sz="2400">
                <a:solidFill>
                  <a:srgbClr val="408087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lvl="1" indent="-355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08087"/>
              </a:buClr>
              <a:buSzPts val="2000"/>
              <a:buFont typeface="IBM Plex Sans Light"/>
              <a:buChar char="○"/>
              <a:defRPr sz="2000">
                <a:solidFill>
                  <a:srgbClr val="408087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08087"/>
              </a:buClr>
              <a:buSzPts val="1400"/>
              <a:buFont typeface="IBM Plex Sans Light"/>
              <a:buChar char="■"/>
              <a:defRPr>
                <a:solidFill>
                  <a:srgbClr val="408087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08087"/>
              </a:buClr>
              <a:buSzPts val="1400"/>
              <a:buChar char="●"/>
              <a:defRPr>
                <a:solidFill>
                  <a:srgbClr val="408087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08087"/>
              </a:buClr>
              <a:buSzPts val="1400"/>
              <a:buChar char="○"/>
              <a:defRPr>
                <a:solidFill>
                  <a:srgbClr val="408087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08087"/>
              </a:buClr>
              <a:buSzPts val="1400"/>
              <a:buChar char="■"/>
              <a:defRPr>
                <a:solidFill>
                  <a:srgbClr val="408087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08087"/>
              </a:buClr>
              <a:buSzPts val="1400"/>
              <a:buChar char="●"/>
              <a:defRPr>
                <a:solidFill>
                  <a:srgbClr val="408087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08087"/>
              </a:buClr>
              <a:buSzPts val="1400"/>
              <a:buChar char="○"/>
              <a:defRPr>
                <a:solidFill>
                  <a:srgbClr val="408087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08087"/>
              </a:buClr>
              <a:buSzPts val="1400"/>
              <a:buChar char="■"/>
              <a:defRPr>
                <a:solidFill>
                  <a:srgbClr val="408087"/>
                </a:solidFill>
              </a:defRPr>
            </a:lvl9pPr>
          </a:lstStyle>
          <a:p>
            <a:endParaRPr/>
          </a:p>
        </p:txBody>
      </p:sp>
      <p:sp>
        <p:nvSpPr>
          <p:cNvPr id="140" name="Google Shape;140;p2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41" name="Google Shape;141;p28"/>
          <p:cNvCxnSpPr/>
          <p:nvPr/>
        </p:nvCxnSpPr>
        <p:spPr>
          <a:xfrm rot="10800000" flipH="1">
            <a:off x="0" y="1327100"/>
            <a:ext cx="4349400" cy="24900"/>
          </a:xfrm>
          <a:prstGeom prst="straightConnector1">
            <a:avLst/>
          </a:prstGeom>
          <a:noFill/>
          <a:ln w="76200" cap="flat" cmpd="sng">
            <a:solidFill>
              <a:srgbClr val="FACF5A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9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142"/>
              </a:buClr>
              <a:buSzPts val="2800"/>
              <a:buFont typeface="Montserrat"/>
              <a:buNone/>
              <a:defRPr b="1">
                <a:solidFill>
                  <a:srgbClr val="23314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45" name="Google Shape;145;p29"/>
          <p:cNvCxnSpPr/>
          <p:nvPr/>
        </p:nvCxnSpPr>
        <p:spPr>
          <a:xfrm rot="10800000" flipH="1">
            <a:off x="0" y="1327100"/>
            <a:ext cx="4349400" cy="24900"/>
          </a:xfrm>
          <a:prstGeom prst="straightConnector1">
            <a:avLst/>
          </a:prstGeom>
          <a:noFill/>
          <a:ln w="76200" cap="flat" cmpd="sng">
            <a:solidFill>
              <a:srgbClr val="FACF5A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0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8" name="Google Shape;148;p3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8087"/>
              </a:buClr>
              <a:buSzPts val="2400"/>
              <a:buFont typeface="IBM Plex Sans Medium"/>
              <a:buChar char="●"/>
              <a:defRPr sz="2400">
                <a:solidFill>
                  <a:srgbClr val="408087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marL="914400" lvl="1" indent="-3429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08087"/>
              </a:buClr>
              <a:buSzPts val="1800"/>
              <a:buFont typeface="IBM Plex Sans"/>
              <a:buChar char="○"/>
              <a:defRPr sz="1800">
                <a:solidFill>
                  <a:srgbClr val="408087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52" name="Google Shape;152;p31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8087"/>
              </a:buClr>
              <a:buSzPts val="2400"/>
              <a:buFont typeface="IBM Plex Sans Medium"/>
              <a:buChar char="●"/>
              <a:defRPr sz="2400">
                <a:solidFill>
                  <a:srgbClr val="408087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marL="914400" lvl="1" indent="-3429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08087"/>
              </a:buClr>
              <a:buSzPts val="1800"/>
              <a:buFont typeface="IBM Plex Sans"/>
              <a:buChar char="○"/>
              <a:defRPr sz="1800">
                <a:solidFill>
                  <a:srgbClr val="408087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53" name="Google Shape;153;p3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54" name="Google Shape;154;p31"/>
          <p:cNvCxnSpPr/>
          <p:nvPr/>
        </p:nvCxnSpPr>
        <p:spPr>
          <a:xfrm rot="10800000" flipH="1">
            <a:off x="0" y="1327100"/>
            <a:ext cx="4349400" cy="24900"/>
          </a:xfrm>
          <a:prstGeom prst="straightConnector1">
            <a:avLst/>
          </a:prstGeom>
          <a:noFill/>
          <a:ln w="76200" cap="flat" cmpd="sng">
            <a:solidFill>
              <a:srgbClr val="FACF5A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2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57" name="Google Shape;157;p32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58" name="Google Shape;158;p3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3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1" name="Google Shape;161;p3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rgbClr val="408087"/>
              </a:buClr>
              <a:buSzPts val="2400"/>
              <a:buFont typeface="IBM Plex Sans Medium"/>
              <a:buChar char="●"/>
              <a:defRPr sz="2400">
                <a:solidFill>
                  <a:srgbClr val="408087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marL="914400" lvl="1" indent="-368300">
              <a:spcBef>
                <a:spcPts val="1600"/>
              </a:spcBef>
              <a:spcAft>
                <a:spcPts val="0"/>
              </a:spcAft>
              <a:buClr>
                <a:srgbClr val="408087"/>
              </a:buClr>
              <a:buSzPts val="2200"/>
              <a:buFont typeface="IBM Plex Sans Condensed Medium"/>
              <a:buChar char="●"/>
              <a:defRPr sz="2200">
                <a:solidFill>
                  <a:srgbClr val="408087"/>
                </a:solidFill>
                <a:latin typeface="IBM Plex Sans Condensed Medium"/>
                <a:ea typeface="IBM Plex Sans Condensed Medium"/>
                <a:cs typeface="IBM Plex Sans Condensed Medium"/>
                <a:sym typeface="IBM Plex Sans Condensed Medium"/>
              </a:defRPr>
            </a:lvl2pPr>
            <a:lvl3pPr marL="1371600" lvl="2" indent="-342900">
              <a:spcBef>
                <a:spcPts val="1600"/>
              </a:spcBef>
              <a:spcAft>
                <a:spcPts val="0"/>
              </a:spcAft>
              <a:buClr>
                <a:srgbClr val="408087"/>
              </a:buClr>
              <a:buSzPts val="1800"/>
              <a:buFont typeface="IBM Plex Sans Condensed"/>
              <a:buChar char="■"/>
              <a:defRPr sz="1800">
                <a:solidFill>
                  <a:srgbClr val="40808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3pPr>
            <a:lvl4pPr marL="1828800" lvl="3" indent="-342900">
              <a:spcBef>
                <a:spcPts val="1600"/>
              </a:spcBef>
              <a:spcAft>
                <a:spcPts val="0"/>
              </a:spcAft>
              <a:buClr>
                <a:srgbClr val="408087"/>
              </a:buClr>
              <a:buSzPts val="1800"/>
              <a:buFont typeface="IBM Plex Sans Condensed"/>
              <a:buChar char="●"/>
              <a:defRPr sz="1800">
                <a:solidFill>
                  <a:srgbClr val="40808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4pPr>
            <a:lvl5pPr marL="2286000" lvl="4" indent="-342900">
              <a:spcBef>
                <a:spcPts val="1600"/>
              </a:spcBef>
              <a:spcAft>
                <a:spcPts val="0"/>
              </a:spcAft>
              <a:buClr>
                <a:srgbClr val="408087"/>
              </a:buClr>
              <a:buSzPts val="1800"/>
              <a:buFont typeface="IBM Plex Sans Condensed"/>
              <a:buChar char="○"/>
              <a:defRPr sz="1800">
                <a:solidFill>
                  <a:srgbClr val="40808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rgbClr val="408087"/>
              </a:buClr>
              <a:buSzPts val="2400"/>
              <a:buFont typeface="IBM Plex Sans Medium"/>
              <a:buChar char="●"/>
              <a:defRPr sz="2400">
                <a:solidFill>
                  <a:srgbClr val="408087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marL="914400" lvl="1" indent="-368300">
              <a:spcBef>
                <a:spcPts val="1600"/>
              </a:spcBef>
              <a:spcAft>
                <a:spcPts val="0"/>
              </a:spcAft>
              <a:buClr>
                <a:srgbClr val="408087"/>
              </a:buClr>
              <a:buSzPts val="2200"/>
              <a:buFont typeface="IBM Plex Sans Medium"/>
              <a:buChar char="●"/>
              <a:defRPr sz="2200">
                <a:solidFill>
                  <a:srgbClr val="408087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marL="1371600" lvl="2" indent="-342900">
              <a:spcBef>
                <a:spcPts val="1600"/>
              </a:spcBef>
              <a:spcAft>
                <a:spcPts val="0"/>
              </a:spcAft>
              <a:buClr>
                <a:srgbClr val="408087"/>
              </a:buClr>
              <a:buSzPts val="1800"/>
              <a:buFont typeface="IBM Plex Sans Condensed"/>
              <a:buChar char="■"/>
              <a:defRPr sz="1800">
                <a:solidFill>
                  <a:srgbClr val="40808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3pPr>
            <a:lvl4pPr marL="1828800" lvl="3" indent="-342900">
              <a:spcBef>
                <a:spcPts val="1600"/>
              </a:spcBef>
              <a:spcAft>
                <a:spcPts val="0"/>
              </a:spcAft>
              <a:buClr>
                <a:srgbClr val="408087"/>
              </a:buClr>
              <a:buSzPts val="1800"/>
              <a:buFont typeface="IBM Plex Sans Condensed"/>
              <a:buChar char="●"/>
              <a:defRPr sz="1800">
                <a:solidFill>
                  <a:srgbClr val="40808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4pPr>
            <a:lvl5pPr marL="2286000" lvl="4" indent="-342900">
              <a:spcBef>
                <a:spcPts val="1600"/>
              </a:spcBef>
              <a:spcAft>
                <a:spcPts val="0"/>
              </a:spcAft>
              <a:buClr>
                <a:srgbClr val="408087"/>
              </a:buClr>
              <a:buSzPts val="1800"/>
              <a:buFont typeface="IBM Plex Sans Condensed"/>
              <a:buChar char="○"/>
              <a:defRPr sz="1800">
                <a:solidFill>
                  <a:srgbClr val="40808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3" name="Google Shape;23;p4"/>
          <p:cNvCxnSpPr/>
          <p:nvPr/>
        </p:nvCxnSpPr>
        <p:spPr>
          <a:xfrm rot="10800000" flipH="1">
            <a:off x="0" y="1327100"/>
            <a:ext cx="4349400" cy="24900"/>
          </a:xfrm>
          <a:prstGeom prst="straightConnector1">
            <a:avLst/>
          </a:prstGeom>
          <a:noFill/>
          <a:ln w="76200" cap="flat" cmpd="sng">
            <a:solidFill>
              <a:srgbClr val="FACF5A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4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34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65" name="Google Shape;165;p34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6" name="Google Shape;166;p34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7" name="Google Shape;167;p3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5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70" name="Google Shape;170;p3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6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73" name="Google Shape;173;p36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4" name="Google Shape;174;p3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 Slide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421650" y="2497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08087"/>
              </a:buClr>
              <a:buSzPts val="3800"/>
              <a:buFont typeface="Montserrat"/>
              <a:buNone/>
              <a:defRPr sz="3800" b="1">
                <a:solidFill>
                  <a:srgbClr val="40808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7" name="Google Shape;27;p5"/>
          <p:cNvCxnSpPr/>
          <p:nvPr/>
        </p:nvCxnSpPr>
        <p:spPr>
          <a:xfrm rot="10800000" flipH="1">
            <a:off x="-4650" y="1071950"/>
            <a:ext cx="9153300" cy="13800"/>
          </a:xfrm>
          <a:prstGeom prst="straightConnector1">
            <a:avLst/>
          </a:prstGeom>
          <a:noFill/>
          <a:ln w="76200" cap="flat" cmpd="sng">
            <a:solidFill>
              <a:srgbClr val="23314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valuation Slide">
  <p:cSld name="BIG_NUMBER">
    <p:bg>
      <p:bgPr>
        <a:solidFill>
          <a:srgbClr val="408087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/>
          <p:nvPr/>
        </p:nvSpPr>
        <p:spPr>
          <a:xfrm>
            <a:off x="439800" y="467275"/>
            <a:ext cx="8259900" cy="59097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title" hasCustomPrompt="1"/>
          </p:nvPr>
        </p:nvSpPr>
        <p:spPr>
          <a:xfrm>
            <a:off x="1094850" y="1236900"/>
            <a:ext cx="6954300" cy="322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s/Quotes/Statement" type="blank">
  <p:cSld name="BLANK">
    <p:bg>
      <p:bgPr>
        <a:solidFill>
          <a:srgbClr val="408087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" name="Google Shape;33;p7"/>
          <p:cNvSpPr/>
          <p:nvPr/>
        </p:nvSpPr>
        <p:spPr>
          <a:xfrm>
            <a:off x="439800" y="467275"/>
            <a:ext cx="8259900" cy="59097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1264500" y="783375"/>
            <a:ext cx="6390600" cy="18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ED5A5A"/>
              </a:buClr>
              <a:buSzPts val="4300"/>
              <a:buNone/>
              <a:defRPr sz="4300">
                <a:solidFill>
                  <a:srgbClr val="ED5A5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>
            <a:endParaRPr/>
          </a:p>
        </p:txBody>
      </p:sp>
      <p:cxnSp>
        <p:nvCxnSpPr>
          <p:cNvPr id="35" name="Google Shape;35;p7"/>
          <p:cNvCxnSpPr/>
          <p:nvPr/>
        </p:nvCxnSpPr>
        <p:spPr>
          <a:xfrm rot="10800000">
            <a:off x="0" y="3429000"/>
            <a:ext cx="4674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" name="Google Shape;36;p7"/>
          <p:cNvCxnSpPr/>
          <p:nvPr/>
        </p:nvCxnSpPr>
        <p:spPr>
          <a:xfrm rot="10800000">
            <a:off x="8699700" y="3422125"/>
            <a:ext cx="4674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" name="Google Shape;37;p7"/>
          <p:cNvSpPr txBox="1">
            <a:spLocks noGrp="1"/>
          </p:cNvSpPr>
          <p:nvPr>
            <p:ph type="subTitle" idx="1"/>
          </p:nvPr>
        </p:nvSpPr>
        <p:spPr>
          <a:xfrm>
            <a:off x="1195675" y="2679975"/>
            <a:ext cx="6390600" cy="195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33142"/>
              </a:buClr>
              <a:buSzPts val="2400"/>
              <a:buNone/>
              <a:defRPr>
                <a:solidFill>
                  <a:srgbClr val="233142"/>
                </a:solidFill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1"/>
          </p:nvPr>
        </p:nvSpPr>
        <p:spPr>
          <a:xfrm>
            <a:off x="457200" y="1920085"/>
            <a:ext cx="4038600" cy="44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600"/>
            </a:lvl1pPr>
            <a:lvl2pPr marL="914400" lvl="1" indent="-3683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200"/>
              <a:buChar char="●"/>
              <a:defRPr sz="2400"/>
            </a:lvl2pPr>
            <a:lvl3pPr marL="1371600" lvl="2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2000"/>
            </a:lvl3pPr>
            <a:lvl4pPr marL="1828800" lvl="3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2"/>
          </p:nvPr>
        </p:nvSpPr>
        <p:spPr>
          <a:xfrm>
            <a:off x="4648200" y="1920085"/>
            <a:ext cx="4038600" cy="44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600"/>
            </a:lvl1pPr>
            <a:lvl2pPr marL="914400" lvl="1" indent="-3683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200"/>
              <a:buChar char="●"/>
              <a:defRPr sz="2400"/>
            </a:lvl2pPr>
            <a:lvl3pPr marL="1371600" lvl="2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2000"/>
            </a:lvl3pPr>
            <a:lvl4pPr marL="1828800" lvl="3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683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200"/>
              <a:buChar char="●"/>
              <a:defRPr/>
            </a:lvl2pPr>
            <a:lvl3pPr marL="1371600" lvl="2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33142"/>
              </a:buClr>
              <a:buSzPts val="5200"/>
              <a:buFont typeface="Montserrat"/>
              <a:buNone/>
              <a:defRPr sz="5200" b="1">
                <a:solidFill>
                  <a:srgbClr val="23314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BM Plex Sans Condensed Medium"/>
              <a:buNone/>
              <a:defRPr sz="3000">
                <a:solidFill>
                  <a:schemeClr val="lt1"/>
                </a:solidFill>
                <a:latin typeface="IBM Plex Sans Condensed Medium"/>
                <a:ea typeface="IBM Plex Sans Condensed Medium"/>
                <a:cs typeface="IBM Plex Sans Condensed Medium"/>
                <a:sym typeface="IBM Plex Sans Condensed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9" name="Google Shape;59;p11" descr="NCDB Logo"/>
          <p:cNvPicPr preferRelativeResize="0"/>
          <p:nvPr/>
        </p:nvPicPr>
        <p:blipFill>
          <a:blip r:embed="rId2">
            <a:alphaModFix amt="86000"/>
          </a:blip>
          <a:stretch>
            <a:fillRect/>
          </a:stretch>
        </p:blipFill>
        <p:spPr>
          <a:xfrm>
            <a:off x="5604825" y="210700"/>
            <a:ext cx="3310600" cy="662125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1"/>
          <p:cNvSpPr txBox="1"/>
          <p:nvPr/>
        </p:nvSpPr>
        <p:spPr>
          <a:xfrm>
            <a:off x="0" y="4499250"/>
            <a:ext cx="9144000" cy="2358900"/>
          </a:xfrm>
          <a:prstGeom prst="rect">
            <a:avLst/>
          </a:prstGeom>
          <a:solidFill>
            <a:srgbClr val="4080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500" b="0">
              <a:solidFill>
                <a:schemeClr val="lt1"/>
              </a:solidFill>
              <a:latin typeface="IBM Plex Sans Condensed SemiBold"/>
              <a:ea typeface="IBM Plex Sans Condensed SemiBold"/>
              <a:cs typeface="IBM Plex Sans Condensed SemiBold"/>
              <a:sym typeface="IBM Plex Sans Condensed SemiBold"/>
            </a:endParaRPr>
          </a:p>
        </p:txBody>
      </p:sp>
      <p:cxnSp>
        <p:nvCxnSpPr>
          <p:cNvPr id="61" name="Google Shape;61;p11"/>
          <p:cNvCxnSpPr/>
          <p:nvPr/>
        </p:nvCxnSpPr>
        <p:spPr>
          <a:xfrm>
            <a:off x="-8550" y="4499258"/>
            <a:ext cx="9161100" cy="0"/>
          </a:xfrm>
          <a:prstGeom prst="straightConnector1">
            <a:avLst/>
          </a:prstGeom>
          <a:noFill/>
          <a:ln w="114300" cap="flat" cmpd="sng">
            <a:solidFill>
              <a:srgbClr val="FACF5A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33142"/>
              </a:buClr>
              <a:buSzPts val="3600"/>
              <a:buFont typeface="Montserrat"/>
              <a:buNone/>
              <a:defRPr sz="3600" b="1">
                <a:solidFill>
                  <a:srgbClr val="23314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8087"/>
              </a:buClr>
              <a:buSzPts val="2400"/>
              <a:buFont typeface="IBM Plex Sans Medium"/>
              <a:buChar char="●"/>
              <a:defRPr sz="2400">
                <a:solidFill>
                  <a:srgbClr val="408087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marL="914400" lvl="1" indent="-3683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08087"/>
              </a:buClr>
              <a:buSzPts val="2200"/>
              <a:buFont typeface="IBM Plex Sans Condensed Medium"/>
              <a:buChar char="●"/>
              <a:defRPr sz="2200">
                <a:solidFill>
                  <a:srgbClr val="408087"/>
                </a:solidFill>
                <a:latin typeface="IBM Plex Sans Condensed Medium"/>
                <a:ea typeface="IBM Plex Sans Condensed Medium"/>
                <a:cs typeface="IBM Plex Sans Condensed Medium"/>
                <a:sym typeface="IBM Plex Sans Condensed Medium"/>
              </a:defRPr>
            </a:lvl2pPr>
            <a:lvl3pPr marL="1371600" lvl="2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08087"/>
              </a:buClr>
              <a:buSzPts val="1800"/>
              <a:buFont typeface="IBM Plex Sans Condensed"/>
              <a:buChar char="■"/>
              <a:defRPr sz="1800">
                <a:solidFill>
                  <a:srgbClr val="40808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3pPr>
            <a:lvl4pPr marL="1828800" lvl="3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08087"/>
              </a:buClr>
              <a:buSzPts val="1800"/>
              <a:buFont typeface="IBM Plex Sans Condensed"/>
              <a:buChar char="●"/>
              <a:defRPr sz="1800">
                <a:solidFill>
                  <a:srgbClr val="40808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4pPr>
            <a:lvl5pPr marL="2286000" lvl="4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08087"/>
              </a:buClr>
              <a:buSzPts val="1800"/>
              <a:buFont typeface="IBM Plex Sans Condensed"/>
              <a:buChar char="○"/>
              <a:defRPr sz="1800">
                <a:solidFill>
                  <a:srgbClr val="40808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5pPr>
            <a:lvl6pPr marL="2743200" lvl="5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08087"/>
              </a:buClr>
              <a:buSzPts val="1800"/>
              <a:buFont typeface="IBM Plex Sans Condensed"/>
              <a:buChar char="■"/>
              <a:defRPr sz="1800">
                <a:solidFill>
                  <a:srgbClr val="40808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6pPr>
            <a:lvl7pPr marL="3200400" lvl="6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08087"/>
              </a:buClr>
              <a:buSzPts val="1800"/>
              <a:buFont typeface="IBM Plex Sans Condensed"/>
              <a:buChar char="●"/>
              <a:defRPr sz="1800">
                <a:solidFill>
                  <a:srgbClr val="40808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7pPr>
            <a:lvl8pPr marL="3657600" lvl="7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08087"/>
              </a:buClr>
              <a:buSzPts val="1800"/>
              <a:buFont typeface="IBM Plex Sans Condensed"/>
              <a:buChar char="○"/>
              <a:defRPr sz="1800">
                <a:solidFill>
                  <a:srgbClr val="40808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8pPr>
            <a:lvl9pPr marL="4114800" lvl="8" indent="-3429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08087"/>
              </a:buClr>
              <a:buSzPts val="1800"/>
              <a:buFont typeface="IBM Plex Sans Condensed"/>
              <a:buChar char="■"/>
              <a:defRPr sz="1800">
                <a:solidFill>
                  <a:srgbClr val="40808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33142"/>
              </a:buClr>
              <a:buSzPts val="3600"/>
              <a:buFont typeface="Montserrat"/>
              <a:buNone/>
              <a:defRPr sz="3600" b="1">
                <a:solidFill>
                  <a:srgbClr val="23314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8087"/>
              </a:buClr>
              <a:buSzPts val="2400"/>
              <a:buFont typeface="IBM Plex Sans Medium"/>
              <a:buChar char="●"/>
              <a:defRPr sz="2400">
                <a:solidFill>
                  <a:srgbClr val="408087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marL="914400" lvl="1" indent="-3683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08087"/>
              </a:buClr>
              <a:buSzPts val="2200"/>
              <a:buFont typeface="IBM Plex Sans Condensed Medium"/>
              <a:buChar char="●"/>
              <a:defRPr sz="2200">
                <a:solidFill>
                  <a:srgbClr val="408087"/>
                </a:solidFill>
                <a:latin typeface="IBM Plex Sans Condensed Medium"/>
                <a:ea typeface="IBM Plex Sans Condensed Medium"/>
                <a:cs typeface="IBM Plex Sans Condensed Medium"/>
                <a:sym typeface="IBM Plex Sans Condensed Medium"/>
              </a:defRPr>
            </a:lvl2pPr>
            <a:lvl3pPr marL="1371600" lvl="2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08087"/>
              </a:buClr>
              <a:buSzPts val="1800"/>
              <a:buFont typeface="IBM Plex Sans Condensed"/>
              <a:buChar char="■"/>
              <a:defRPr sz="1800">
                <a:solidFill>
                  <a:srgbClr val="40808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3pPr>
            <a:lvl4pPr marL="1828800" lvl="3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08087"/>
              </a:buClr>
              <a:buSzPts val="1800"/>
              <a:buFont typeface="IBM Plex Sans Condensed"/>
              <a:buChar char="●"/>
              <a:defRPr sz="1800">
                <a:solidFill>
                  <a:srgbClr val="40808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4pPr>
            <a:lvl5pPr marL="2286000" lvl="4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08087"/>
              </a:buClr>
              <a:buSzPts val="1800"/>
              <a:buFont typeface="IBM Plex Sans Condensed"/>
              <a:buChar char="○"/>
              <a:defRPr sz="1800">
                <a:solidFill>
                  <a:srgbClr val="40808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5pPr>
            <a:lvl6pPr marL="2743200" lvl="5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08087"/>
              </a:buClr>
              <a:buSzPts val="1800"/>
              <a:buFont typeface="IBM Plex Sans Condensed"/>
              <a:buChar char="■"/>
              <a:defRPr sz="1800">
                <a:solidFill>
                  <a:srgbClr val="40808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6pPr>
            <a:lvl7pPr marL="3200400" lvl="6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08087"/>
              </a:buClr>
              <a:buSzPts val="1800"/>
              <a:buFont typeface="IBM Plex Sans Condensed"/>
              <a:buChar char="●"/>
              <a:defRPr sz="1800">
                <a:solidFill>
                  <a:srgbClr val="40808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7pPr>
            <a:lvl8pPr marL="3657600" lvl="7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08087"/>
              </a:buClr>
              <a:buSzPts val="1800"/>
              <a:buFont typeface="IBM Plex Sans Condensed"/>
              <a:buChar char="○"/>
              <a:defRPr sz="1800">
                <a:solidFill>
                  <a:srgbClr val="40808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8pPr>
            <a:lvl9pPr marL="4114800" lvl="8" indent="-3429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08087"/>
              </a:buClr>
              <a:buSzPts val="1800"/>
              <a:buFont typeface="IBM Plex Sans Condensed"/>
              <a:buChar char="■"/>
              <a:defRPr sz="1800">
                <a:solidFill>
                  <a:srgbClr val="40808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33142"/>
              </a:buClr>
              <a:buSzPts val="3600"/>
              <a:buFont typeface="Montserrat"/>
              <a:buNone/>
              <a:defRPr sz="3600" b="1">
                <a:solidFill>
                  <a:srgbClr val="23314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8087"/>
              </a:buClr>
              <a:buSzPts val="2400"/>
              <a:buFont typeface="IBM Plex Sans Medium"/>
              <a:buChar char="●"/>
              <a:defRPr sz="2400">
                <a:solidFill>
                  <a:srgbClr val="408087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marL="914400" lvl="1" indent="-3683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08087"/>
              </a:buClr>
              <a:buSzPts val="2200"/>
              <a:buFont typeface="IBM Plex Sans Condensed Medium"/>
              <a:buChar char="●"/>
              <a:defRPr sz="2200">
                <a:solidFill>
                  <a:srgbClr val="408087"/>
                </a:solidFill>
                <a:latin typeface="IBM Plex Sans Condensed Medium"/>
                <a:ea typeface="IBM Plex Sans Condensed Medium"/>
                <a:cs typeface="IBM Plex Sans Condensed Medium"/>
                <a:sym typeface="IBM Plex Sans Condensed Medium"/>
              </a:defRPr>
            </a:lvl2pPr>
            <a:lvl3pPr marL="1371600" lvl="2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08087"/>
              </a:buClr>
              <a:buSzPts val="1800"/>
              <a:buFont typeface="IBM Plex Sans Condensed"/>
              <a:buChar char="■"/>
              <a:defRPr sz="1800">
                <a:solidFill>
                  <a:srgbClr val="40808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3pPr>
            <a:lvl4pPr marL="1828800" lvl="3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08087"/>
              </a:buClr>
              <a:buSzPts val="1800"/>
              <a:buFont typeface="IBM Plex Sans Condensed"/>
              <a:buChar char="●"/>
              <a:defRPr sz="1800">
                <a:solidFill>
                  <a:srgbClr val="40808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4pPr>
            <a:lvl5pPr marL="2286000" lvl="4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08087"/>
              </a:buClr>
              <a:buSzPts val="1800"/>
              <a:buFont typeface="IBM Plex Sans Condensed"/>
              <a:buChar char="○"/>
              <a:defRPr sz="1800">
                <a:solidFill>
                  <a:srgbClr val="40808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5pPr>
            <a:lvl6pPr marL="2743200" lvl="5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08087"/>
              </a:buClr>
              <a:buSzPts val="1800"/>
              <a:buFont typeface="IBM Plex Sans Condensed"/>
              <a:buChar char="■"/>
              <a:defRPr sz="1800">
                <a:solidFill>
                  <a:srgbClr val="40808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6pPr>
            <a:lvl7pPr marL="3200400" lvl="6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08087"/>
              </a:buClr>
              <a:buSzPts val="1800"/>
              <a:buFont typeface="IBM Plex Sans Condensed"/>
              <a:buChar char="●"/>
              <a:defRPr sz="1800">
                <a:solidFill>
                  <a:srgbClr val="40808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7pPr>
            <a:lvl8pPr marL="3657600" lvl="7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08087"/>
              </a:buClr>
              <a:buSzPts val="1800"/>
              <a:buFont typeface="IBM Plex Sans Condensed"/>
              <a:buChar char="○"/>
              <a:defRPr sz="1800">
                <a:solidFill>
                  <a:srgbClr val="40808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8pPr>
            <a:lvl9pPr marL="4114800" lvl="8" indent="-3429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08087"/>
              </a:buClr>
              <a:buSzPts val="1800"/>
              <a:buFont typeface="IBM Plex Sans Condensed"/>
              <a:buChar char="■"/>
              <a:defRPr sz="1800">
                <a:solidFill>
                  <a:srgbClr val="40808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9pPr>
          </a:lstStyle>
          <a:p>
            <a:endParaRPr/>
          </a:p>
        </p:txBody>
      </p:sp>
      <p:sp>
        <p:nvSpPr>
          <p:cNvPr id="90" name="Google Shape;90;p1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1" name="Google Shape;131;p26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2" name="Google Shape;132;p2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ionaldb.org/media/doc/2020_National_Deaf-Blind_Child_Count_Report_FINALEDITED_a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ionaldb.org/updates/2019-national-webinar-series-on-cultural-competence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ationaldb.org/updates/shifting-your-perspective-webinar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ionaldb.org/national-initiatives/fe/increasing-cultural-competency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nccc.georgetown.edu/culturalbroker/2_role/index.html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ta.org/docs/default-source/files/membership/2021/nat-rep/ptas-leading-the-way-on-transformative-family-engagement.pdf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ionaldb.org/products/families-engagement-priorities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ionaldb.org/state-deaf-blind-projects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ationaldb.org/national-initiatives/fe/increasing-cultural-competency/" TargetMode="External"/><Relationship Id="rId3" Type="http://schemas.openxmlformats.org/officeDocument/2006/relationships/hyperlink" Target="https://www.nationaldb.org/" TargetMode="External"/><Relationship Id="rId7" Type="http://schemas.openxmlformats.org/officeDocument/2006/relationships/hyperlink" Target="https://documents.nationaldb.org/products/EI/RiskFactors.pdf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www.nationaldb.org/products/national-child-count/report-2019/" TargetMode="External"/><Relationship Id="rId5" Type="http://schemas.openxmlformats.org/officeDocument/2006/relationships/hyperlink" Target="https://www.nationaldb.org/info-center/" TargetMode="External"/><Relationship Id="rId4" Type="http://schemas.openxmlformats.org/officeDocument/2006/relationships/hyperlink" Target="https://www.nationaldb.org/state-deaf-blind-projects/" TargetMode="External"/><Relationship Id="rId9" Type="http://schemas.openxmlformats.org/officeDocument/2006/relationships/hyperlink" Target="https://www.nationaldb.org/for-families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mcote@helenkeller.org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jdurando@helenkeller.org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ionaldb.org/national-initiatives/" TargetMode="External"/><Relationship Id="rId7" Type="http://schemas.openxmlformats.org/officeDocument/2006/relationships/hyperlink" Target="http://nationaldb.or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ationaldb.org/for-families/" TargetMode="External"/><Relationship Id="rId5" Type="http://schemas.openxmlformats.org/officeDocument/2006/relationships/hyperlink" Target="https://www.nationaldb.org/state-deaf-blind-projects/" TargetMode="External"/><Relationship Id="rId4" Type="http://schemas.openxmlformats.org/officeDocument/2006/relationships/hyperlink" Target="https://www.nationaldb.org/info-center/national-child-coun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8"/>
          <p:cNvSpPr txBox="1">
            <a:spLocks noGrp="1"/>
          </p:cNvSpPr>
          <p:nvPr>
            <p:ph type="ctrTitle"/>
          </p:nvPr>
        </p:nvSpPr>
        <p:spPr>
          <a:xfrm>
            <a:off x="165475" y="224000"/>
            <a:ext cx="8009400" cy="414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050">
              <a:solidFill>
                <a:srgbClr val="408087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050">
              <a:solidFill>
                <a:srgbClr val="408087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050">
              <a:solidFill>
                <a:srgbClr val="408087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50">
                <a:solidFill>
                  <a:srgbClr val="408087"/>
                </a:solidFill>
              </a:rPr>
              <a:t>Addressing Equity in the Deaf-Blind Technical Assistance Network</a:t>
            </a:r>
            <a:endParaRPr sz="4050">
              <a:solidFill>
                <a:srgbClr val="408087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400">
              <a:solidFill>
                <a:schemeClr val="dk1"/>
              </a:solidFill>
            </a:endParaRPr>
          </a:p>
        </p:txBody>
      </p:sp>
      <p:sp>
        <p:nvSpPr>
          <p:cNvPr id="182" name="Google Shape;182;p38"/>
          <p:cNvSpPr txBox="1">
            <a:spLocks noGrp="1"/>
          </p:cNvSpPr>
          <p:nvPr>
            <p:ph type="subTitle" idx="1"/>
          </p:nvPr>
        </p:nvSpPr>
        <p:spPr>
          <a:xfrm>
            <a:off x="-8700" y="4629933"/>
            <a:ext cx="9161100" cy="2228100"/>
          </a:xfrm>
          <a:prstGeom prst="rect">
            <a:avLst/>
          </a:prstGeom>
          <a:solidFill>
            <a:srgbClr val="408087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100"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rPr>
              <a:t>Megan Cote, Technical Assistance Coordinator, NCDB</a:t>
            </a:r>
            <a:endParaRPr sz="2100">
              <a:latin typeface="IBM Plex Sans Condensed SemiBold"/>
              <a:ea typeface="IBM Plex Sans Condensed SemiBold"/>
              <a:cs typeface="IBM Plex Sans Condensed SemiBold"/>
              <a:sym typeface="IBM Plex Sans Condensed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100"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rPr>
              <a:t>Julie Durando, Co-Director, NCDB</a:t>
            </a:r>
            <a:endParaRPr sz="2100">
              <a:latin typeface="IBM Plex Sans Condensed SemiBold"/>
              <a:ea typeface="IBM Plex Sans Condensed SemiBold"/>
              <a:cs typeface="IBM Plex Sans Condensed SemiBold"/>
              <a:sym typeface="IBM Plex Sans Condensed SemiBold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rPr>
              <a:t>Esther Owusu, Parent, CHARGE Family Liaison, Intervener</a:t>
            </a:r>
            <a:endParaRPr sz="1900">
              <a:latin typeface="IBM Plex Sans Condensed SemiBold"/>
              <a:ea typeface="IBM Plex Sans Condensed SemiBold"/>
              <a:cs typeface="IBM Plex Sans Condensed SemiBold"/>
              <a:sym typeface="IBM Plex Sans Condensed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latin typeface="IBM Plex Sans Condensed SemiBold"/>
              <a:ea typeface="IBM Plex Sans Condensed SemiBold"/>
              <a:cs typeface="IBM Plex Sans Condensed SemiBold"/>
              <a:sym typeface="IBM Plex Sans Condensed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100">
              <a:latin typeface="IBM Plex Sans Condensed SemiBold"/>
              <a:ea typeface="IBM Plex Sans Condensed SemiBold"/>
              <a:cs typeface="IBM Plex Sans Condensed SemiBold"/>
              <a:sym typeface="IBM Plex Sans Condensed SemiBold"/>
            </a:endParaRPr>
          </a:p>
        </p:txBody>
      </p:sp>
      <p:cxnSp>
        <p:nvCxnSpPr>
          <p:cNvPr id="183" name="Google Shape;183;p38"/>
          <p:cNvCxnSpPr/>
          <p:nvPr/>
        </p:nvCxnSpPr>
        <p:spPr>
          <a:xfrm>
            <a:off x="-8550" y="4629933"/>
            <a:ext cx="9161100" cy="0"/>
          </a:xfrm>
          <a:prstGeom prst="straightConnector1">
            <a:avLst/>
          </a:prstGeom>
          <a:noFill/>
          <a:ln w="114300" cap="flat" cmpd="sng">
            <a:solidFill>
              <a:srgbClr val="FACF5A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84" name="Google Shape;184;p38" descr="NCDB Log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8300" y="224000"/>
            <a:ext cx="3597150" cy="719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National Deaf-Blind Child Count </a:t>
            </a:r>
            <a:endParaRPr/>
          </a:p>
        </p:txBody>
      </p:sp>
      <p:sp>
        <p:nvSpPr>
          <p:cNvPr id="238" name="Google Shape;238;p4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Authorized by the U.S. Department of Education, Office of Special Education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Started in 1986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Each state conducts a count of children and youth who are deaf-blind (birth through age 21).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State data is compiled and reported in the annual </a:t>
            </a:r>
            <a:r>
              <a:rPr lang="en" i="1" u="sng">
                <a:solidFill>
                  <a:schemeClr val="hlink"/>
                </a:solidFill>
                <a:hlinkClick r:id="rId3"/>
              </a:rPr>
              <a:t>National Child Count of Children and Youth who are Deaf-Blind</a:t>
            </a:r>
            <a:r>
              <a:rPr lang="en"/>
              <a:t>.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87% of children on the deaf-blind child count have one or more disabilities </a:t>
            </a:r>
            <a:r>
              <a:rPr lang="en" u="sng"/>
              <a:t>in addition to deaf-blindness</a:t>
            </a:r>
            <a:endParaRPr u="sng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8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our Child Count Data Says</a:t>
            </a:r>
            <a:endParaRPr/>
          </a:p>
        </p:txBody>
      </p:sp>
      <p:pic>
        <p:nvPicPr>
          <p:cNvPr id="244" name="Google Shape;244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075" y="1547825"/>
            <a:ext cx="8055724" cy="493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9"/>
          <p:cNvSpPr txBox="1">
            <a:spLocks noGrp="1"/>
          </p:cNvSpPr>
          <p:nvPr>
            <p:ph type="title"/>
          </p:nvPr>
        </p:nvSpPr>
        <p:spPr>
          <a:xfrm>
            <a:off x="311700" y="87500"/>
            <a:ext cx="8520600" cy="12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Cultural Competency Workgroup Commitments</a:t>
            </a:r>
            <a:endParaRPr/>
          </a:p>
        </p:txBody>
      </p:sp>
      <p:sp>
        <p:nvSpPr>
          <p:cNvPr id="250" name="Google Shape;250;p49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arenR"/>
            </a:pPr>
            <a:r>
              <a:rPr lang="en" sz="2600"/>
              <a:t>Exploration</a:t>
            </a:r>
            <a:endParaRPr sz="26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arenR"/>
            </a:pPr>
            <a:r>
              <a:rPr lang="en" sz="2600"/>
              <a:t>Training</a:t>
            </a:r>
            <a:endParaRPr sz="26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arenR"/>
            </a:pPr>
            <a:r>
              <a:rPr lang="en" sz="2600"/>
              <a:t>Engagement</a:t>
            </a:r>
            <a:endParaRPr sz="26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arenR"/>
            </a:pPr>
            <a:r>
              <a:rPr lang="en" sz="2600"/>
              <a:t>Population</a:t>
            </a:r>
            <a:endParaRPr sz="26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arenR"/>
            </a:pPr>
            <a:r>
              <a:rPr lang="en" sz="2600"/>
              <a:t>Child Find</a:t>
            </a:r>
            <a:endParaRPr sz="26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50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listen to a parent perspective</a:t>
            </a:r>
            <a:endParaRPr/>
          </a:p>
        </p:txBody>
      </p:sp>
      <p:sp>
        <p:nvSpPr>
          <p:cNvPr id="256" name="Google Shape;256;p50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5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our WHY…</a:t>
            </a:r>
            <a:endParaRPr/>
          </a:p>
        </p:txBody>
      </p:sp>
      <p:sp>
        <p:nvSpPr>
          <p:cNvPr id="262" name="Google Shape;262;p5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743" marR="51413" lvl="0" indent="761" algn="l" rtl="0">
              <a:lnSpc>
                <a:spcPct val="114537"/>
              </a:lnSpc>
              <a:spcBef>
                <a:spcPts val="1900"/>
              </a:spcBef>
              <a:spcAft>
                <a:spcPts val="0"/>
              </a:spcAft>
              <a:buNone/>
            </a:pPr>
            <a:r>
              <a:rPr lang="en" sz="2600">
                <a:latin typeface="IBM Plex Sans"/>
                <a:ea typeface="IBM Plex Sans"/>
                <a:cs typeface="IBM Plex Sans"/>
                <a:sym typeface="IBM Plex Sans"/>
              </a:rPr>
              <a:t>To build successful strategies to:</a:t>
            </a:r>
            <a:endParaRPr sz="2600"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457200" marR="51413" lvl="0" indent="-393700" algn="l" rtl="0">
              <a:lnSpc>
                <a:spcPct val="114537"/>
              </a:lnSpc>
              <a:spcBef>
                <a:spcPts val="1900"/>
              </a:spcBef>
              <a:spcAft>
                <a:spcPts val="0"/>
              </a:spcAft>
              <a:buSzPts val="2600"/>
              <a:buFont typeface="IBM Plex Sans"/>
              <a:buChar char="●"/>
            </a:pPr>
            <a:r>
              <a:rPr lang="en" sz="2600">
                <a:latin typeface="IBM Plex Sans"/>
                <a:ea typeface="IBM Plex Sans"/>
                <a:cs typeface="IBM Plex Sans"/>
                <a:sym typeface="IBM Plex Sans"/>
              </a:rPr>
              <a:t>increase child find and referral</a:t>
            </a:r>
            <a:endParaRPr sz="2600"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457200" marR="51413" lvl="0" indent="-393700" algn="l" rtl="0">
              <a:lnSpc>
                <a:spcPct val="114537"/>
              </a:lnSpc>
              <a:spcBef>
                <a:spcPts val="0"/>
              </a:spcBef>
              <a:spcAft>
                <a:spcPts val="0"/>
              </a:spcAft>
              <a:buSzPts val="2600"/>
              <a:buFont typeface="IBM Plex Sans"/>
              <a:buChar char="●"/>
            </a:pPr>
            <a:r>
              <a:rPr lang="en" sz="2600">
                <a:latin typeface="IBM Plex Sans"/>
                <a:ea typeface="IBM Plex Sans"/>
                <a:cs typeface="IBM Plex Sans"/>
                <a:sym typeface="IBM Plex Sans"/>
              </a:rPr>
              <a:t>be more intentional in our equitable service delivery</a:t>
            </a:r>
            <a:endParaRPr sz="2600"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marR="51413" lvl="0" indent="0" algn="l" rtl="0">
              <a:lnSpc>
                <a:spcPct val="114537"/>
              </a:lnSpc>
              <a:spcBef>
                <a:spcPts val="1900"/>
              </a:spcBef>
              <a:spcAft>
                <a:spcPts val="0"/>
              </a:spcAft>
              <a:buNone/>
            </a:pPr>
            <a:r>
              <a:rPr lang="en" sz="2600">
                <a:latin typeface="IBM Plex Sans"/>
                <a:ea typeface="IBM Plex Sans"/>
                <a:cs typeface="IBM Plex Sans"/>
                <a:sym typeface="IBM Plex Sans"/>
              </a:rPr>
              <a:t>Deaf-Blindness is the lowest of low incidence disability</a:t>
            </a:r>
            <a:endParaRPr sz="2600"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marR="51413" lvl="0" indent="0" algn="l" rtl="0">
              <a:lnSpc>
                <a:spcPct val="114537"/>
              </a:lnSpc>
              <a:spcBef>
                <a:spcPts val="1900"/>
              </a:spcBef>
              <a:spcAft>
                <a:spcPts val="0"/>
              </a:spcAft>
              <a:buNone/>
            </a:pPr>
            <a:r>
              <a:rPr lang="en" sz="2600">
                <a:latin typeface="IBM Plex Sans"/>
                <a:ea typeface="IBM Plex Sans"/>
                <a:cs typeface="IBM Plex Sans"/>
                <a:sym typeface="IBM Plex Sans"/>
              </a:rPr>
              <a:t>Deaf-Blind families experience unusual amounts of isolation and ability to be informed</a:t>
            </a:r>
            <a:endParaRPr sz="2600"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marR="51413" lvl="0" indent="0" algn="l" rtl="0">
              <a:lnSpc>
                <a:spcPct val="114537"/>
              </a:lnSpc>
              <a:spcBef>
                <a:spcPts val="1900"/>
              </a:spcBef>
              <a:spcAft>
                <a:spcPts val="0"/>
              </a:spcAft>
              <a:buNone/>
            </a:pPr>
            <a:r>
              <a:rPr lang="en" sz="2600">
                <a:latin typeface="IBM Plex Sans"/>
                <a:ea typeface="IBM Plex Sans"/>
                <a:cs typeface="IBM Plex Sans"/>
                <a:sym typeface="IBM Plex Sans"/>
              </a:rPr>
              <a:t>Being a marginalized group compounds these challenges</a:t>
            </a:r>
            <a:endParaRPr sz="2600"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marR="51413" lvl="0" indent="0" algn="l" rtl="0">
              <a:lnSpc>
                <a:spcPct val="114537"/>
              </a:lnSpc>
              <a:spcBef>
                <a:spcPts val="1900"/>
              </a:spcBef>
              <a:spcAft>
                <a:spcPts val="0"/>
              </a:spcAft>
              <a:buNone/>
            </a:pPr>
            <a:endParaRPr sz="2600"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52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What’s your why?</a:t>
            </a:r>
            <a:endParaRPr/>
          </a:p>
        </p:txBody>
      </p:sp>
      <p:sp>
        <p:nvSpPr>
          <p:cNvPr id="268" name="Google Shape;268;p5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51413" lvl="0" indent="0" algn="ctr" rtl="0">
              <a:lnSpc>
                <a:spcPct val="114537"/>
              </a:lnSpc>
              <a:spcBef>
                <a:spcPts val="1900"/>
              </a:spcBef>
              <a:spcAft>
                <a:spcPts val="0"/>
              </a:spcAft>
              <a:buNone/>
            </a:pPr>
            <a:endParaRPr sz="3400"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marR="51413" lvl="0" indent="0" algn="ctr" rtl="0">
              <a:lnSpc>
                <a:spcPct val="114537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400">
                <a:latin typeface="IBM Plex Sans"/>
                <a:ea typeface="IBM Plex Sans"/>
                <a:cs typeface="IBM Plex Sans"/>
                <a:sym typeface="IBM Plex Sans"/>
              </a:rPr>
              <a:t>What’s your WHY about dispute resolution and cultural competence and equity?</a:t>
            </a:r>
            <a:endParaRPr sz="3400"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53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One: Exploration</a:t>
            </a:r>
            <a:endParaRPr/>
          </a:p>
        </p:txBody>
      </p:sp>
      <p:sp>
        <p:nvSpPr>
          <p:cNvPr id="274" name="Google Shape;274;p53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638" marR="42879" lvl="0" indent="10972" algn="l" rtl="0">
              <a:lnSpc>
                <a:spcPct val="114537"/>
              </a:lnSpc>
              <a:spcBef>
                <a:spcPts val="1725"/>
              </a:spcBef>
              <a:spcAft>
                <a:spcPts val="0"/>
              </a:spcAft>
              <a:buNone/>
            </a:pPr>
            <a:r>
              <a:rPr lang="en" sz="2600" b="1" u="sng">
                <a:latin typeface="IBM Plex Sans"/>
                <a:ea typeface="IBM Plex Sans"/>
                <a:cs typeface="IBM Plex Sans"/>
                <a:sym typeface="IBM Plex Sans"/>
              </a:rPr>
              <a:t>Purpose: </a:t>
            </a:r>
            <a:endParaRPr sz="2600" b="1" u="sng"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457200" marR="42879" lvl="0" indent="-393700" algn="l" rtl="0">
              <a:lnSpc>
                <a:spcPct val="114537"/>
              </a:lnSpc>
              <a:spcBef>
                <a:spcPts val="1725"/>
              </a:spcBef>
              <a:spcAft>
                <a:spcPts val="0"/>
              </a:spcAft>
              <a:buSzPts val="2600"/>
              <a:buFont typeface="IBM Plex Sans"/>
              <a:buAutoNum type="arabicPeriod"/>
            </a:pPr>
            <a:r>
              <a:rPr lang="en" sz="2600">
                <a:latin typeface="IBM Plex Sans"/>
                <a:ea typeface="IBM Plex Sans"/>
                <a:cs typeface="IBM Plex Sans"/>
                <a:sym typeface="IBM Plex Sans"/>
              </a:rPr>
              <a:t>Assessing &amp; prioritizing the needs of the population</a:t>
            </a:r>
            <a:endParaRPr sz="2600"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457200" marR="42879" lvl="0" indent="-393700" algn="l" rtl="0">
              <a:lnSpc>
                <a:spcPct val="114537"/>
              </a:lnSpc>
              <a:spcBef>
                <a:spcPts val="0"/>
              </a:spcBef>
              <a:spcAft>
                <a:spcPts val="0"/>
              </a:spcAft>
              <a:buSzPts val="2600"/>
              <a:buFont typeface="IBM Plex Sans"/>
              <a:buAutoNum type="arabicPeriod"/>
            </a:pPr>
            <a:r>
              <a:rPr lang="en" sz="2600">
                <a:latin typeface="IBM Plex Sans"/>
                <a:ea typeface="IBM Plex Sans"/>
                <a:cs typeface="IBM Plex Sans"/>
                <a:sym typeface="IBM Plex Sans"/>
              </a:rPr>
              <a:t>Evaluate internal project capacity to meet the needs</a:t>
            </a:r>
            <a:endParaRPr sz="2600"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457200" marR="42879" lvl="0" indent="-393700" algn="l" rtl="0">
              <a:lnSpc>
                <a:spcPct val="114537"/>
              </a:lnSpc>
              <a:spcBef>
                <a:spcPts val="0"/>
              </a:spcBef>
              <a:spcAft>
                <a:spcPts val="0"/>
              </a:spcAft>
              <a:buSzPts val="2600"/>
              <a:buFont typeface="IBM Plex Sans"/>
              <a:buAutoNum type="arabicPeriod"/>
            </a:pPr>
            <a:r>
              <a:rPr lang="en" sz="2600">
                <a:latin typeface="IBM Plex Sans"/>
                <a:ea typeface="IBM Plex Sans"/>
                <a:cs typeface="IBM Plex Sans"/>
                <a:sym typeface="IBM Plex Sans"/>
              </a:rPr>
              <a:t>Identify state systems and agency partners who are already engaging in this work</a:t>
            </a:r>
            <a:endParaRPr sz="2600"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457200" marR="42879" lvl="0" indent="-393700" algn="l" rtl="0">
              <a:lnSpc>
                <a:spcPct val="114537"/>
              </a:lnSpc>
              <a:spcBef>
                <a:spcPts val="0"/>
              </a:spcBef>
              <a:spcAft>
                <a:spcPts val="0"/>
              </a:spcAft>
              <a:buSzPts val="2600"/>
              <a:buFont typeface="IBM Plex Sans"/>
              <a:buAutoNum type="arabicPeriod"/>
            </a:pPr>
            <a:r>
              <a:rPr lang="en" sz="2600">
                <a:latin typeface="IBM Plex Sans"/>
                <a:ea typeface="IBM Plex Sans"/>
                <a:cs typeface="IBM Plex Sans"/>
                <a:sym typeface="IBM Plex Sans"/>
              </a:rPr>
              <a:t>Formalize partnerships to better serve families (local, state, and national)</a:t>
            </a:r>
            <a:endParaRPr sz="2600"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marR="42879" lvl="0" indent="0" algn="l" rtl="0">
              <a:lnSpc>
                <a:spcPct val="114537"/>
              </a:lnSpc>
              <a:spcBef>
                <a:spcPts val="1725"/>
              </a:spcBef>
              <a:spcAft>
                <a:spcPts val="0"/>
              </a:spcAft>
              <a:buNone/>
            </a:pPr>
            <a:endParaRPr sz="2600"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5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2: Training</a:t>
            </a:r>
            <a:endParaRPr/>
          </a:p>
        </p:txBody>
      </p:sp>
      <p:sp>
        <p:nvSpPr>
          <p:cNvPr id="280" name="Google Shape;280;p54"/>
          <p:cNvSpPr txBox="1">
            <a:spLocks noGrp="1"/>
          </p:cNvSpPr>
          <p:nvPr>
            <p:ph type="body" idx="1"/>
          </p:nvPr>
        </p:nvSpPr>
        <p:spPr>
          <a:xfrm>
            <a:off x="311700" y="1191249"/>
            <a:ext cx="8520600" cy="490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743" marR="136605" lvl="0" indent="1676" algn="l" rtl="0">
              <a:lnSpc>
                <a:spcPct val="114537"/>
              </a:lnSpc>
              <a:spcBef>
                <a:spcPts val="1725"/>
              </a:spcBef>
              <a:spcAft>
                <a:spcPts val="0"/>
              </a:spcAft>
              <a:buNone/>
            </a:pPr>
            <a:r>
              <a:rPr lang="en" sz="2300">
                <a:latin typeface="IBM Plex Sans"/>
                <a:ea typeface="IBM Plex Sans"/>
                <a:cs typeface="IBM Plex Sans"/>
                <a:sym typeface="IBM Plex Sans"/>
              </a:rPr>
              <a:t>To date, we have organized a 3-Part Training Series for </a:t>
            </a:r>
            <a:r>
              <a:rPr lang="en" sz="2300" b="1">
                <a:latin typeface="IBM Plex Sans"/>
                <a:ea typeface="IBM Plex Sans"/>
                <a:cs typeface="IBM Plex Sans"/>
                <a:sym typeface="IBM Plex Sans"/>
              </a:rPr>
              <a:t>all </a:t>
            </a:r>
            <a:r>
              <a:rPr lang="en" sz="2300">
                <a:latin typeface="IBM Plex Sans"/>
                <a:ea typeface="IBM Plex Sans"/>
                <a:cs typeface="IBM Plex Sans"/>
                <a:sym typeface="IBM Plex Sans"/>
              </a:rPr>
              <a:t>state deaf-blind projects on Cultural Competence. </a:t>
            </a:r>
            <a:endParaRPr sz="2300"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marR="136605" lvl="0" indent="0" algn="l" rtl="0">
              <a:lnSpc>
                <a:spcPct val="114537"/>
              </a:lnSpc>
              <a:spcBef>
                <a:spcPts val="1725"/>
              </a:spcBef>
              <a:spcAft>
                <a:spcPts val="0"/>
              </a:spcAft>
              <a:buNone/>
            </a:pPr>
            <a:r>
              <a:rPr lang="en" sz="2300" u="sng">
                <a:solidFill>
                  <a:schemeClr val="hlink"/>
                </a:solidFill>
                <a:latin typeface="IBM Plex Sans"/>
                <a:ea typeface="IBM Plex Sans"/>
                <a:cs typeface="IBM Plex Sans"/>
                <a:sym typeface="IBM Plex Sans"/>
                <a:hlinkClick r:id="rId3"/>
              </a:rPr>
              <a:t>National Webinar Series on Cultural Competence</a:t>
            </a:r>
            <a:endParaRPr sz="23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457200" lvl="0" indent="-361950" algn="l" rtl="0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SzPts val="2100"/>
              <a:buFont typeface="IBM Plex Sans"/>
              <a:buChar char="●"/>
            </a:pPr>
            <a:r>
              <a:rPr lang="en" sz="2100">
                <a:latin typeface="IBM Plex Sans"/>
                <a:ea typeface="IBM Plex Sans"/>
                <a:cs typeface="IBM Plex Sans"/>
                <a:sym typeface="IBM Plex Sans"/>
              </a:rPr>
              <a:t>Part 1: The Implications of Cultural Bias and Population Data on the Provision of TA</a:t>
            </a:r>
            <a:endParaRPr sz="2100"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457200" lvl="0" indent="-3619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100"/>
              <a:buFont typeface="IBM Plex Sans"/>
              <a:buChar char="●"/>
            </a:pPr>
            <a:r>
              <a:rPr lang="en" sz="2100">
                <a:latin typeface="IBM Plex Sans"/>
                <a:ea typeface="IBM Plex Sans"/>
                <a:cs typeface="IBM Plex Sans"/>
                <a:sym typeface="IBM Plex Sans"/>
              </a:rPr>
              <a:t>Part 2: Supporting Families from a Variety of Cultures </a:t>
            </a:r>
            <a:endParaRPr sz="2100"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457200" lvl="0" indent="-3619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100"/>
              <a:buFont typeface="IBM Plex Sans"/>
              <a:buChar char="●"/>
            </a:pPr>
            <a:r>
              <a:rPr lang="en" sz="2100">
                <a:latin typeface="IBM Plex Sans"/>
                <a:ea typeface="IBM Plex Sans"/>
                <a:cs typeface="IBM Plex Sans"/>
                <a:sym typeface="IBM Plex Sans"/>
              </a:rPr>
              <a:t>Part 3: Parent Advisory Councils and Cultural Ambassadors </a:t>
            </a:r>
            <a:endParaRPr sz="2100"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lvl="0" indent="0" algn="l" rtl="0">
              <a:lnSpc>
                <a:spcPct val="120000"/>
              </a:lnSpc>
              <a:spcBef>
                <a:spcPts val="1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300">
                <a:latin typeface="IBM Plex Sans"/>
                <a:ea typeface="IBM Plex Sans"/>
                <a:cs typeface="IBM Plex Sans"/>
                <a:sym typeface="IBM Plex Sans"/>
              </a:rPr>
              <a:t>Hosted a </a:t>
            </a:r>
            <a:r>
              <a:rPr lang="en" sz="2300" u="sng">
                <a:solidFill>
                  <a:schemeClr val="hlink"/>
                </a:solidFill>
                <a:latin typeface="IBM Plex Sans"/>
                <a:ea typeface="IBM Plex Sans"/>
                <a:cs typeface="IBM Plex Sans"/>
                <a:sym typeface="IBM Plex Sans"/>
                <a:hlinkClick r:id="rId4"/>
              </a:rPr>
              <a:t>reverse </a:t>
            </a:r>
            <a:r>
              <a:rPr lang="en" sz="2300" u="sng">
                <a:solidFill>
                  <a:schemeClr val="hlink"/>
                </a:solidFill>
                <a:latin typeface="IBM Plex Sans"/>
                <a:ea typeface="IBM Plex Sans"/>
                <a:cs typeface="IBM Plex Sans"/>
                <a:sym typeface="IBM Plex Sans"/>
                <a:hlinkClick r:id="rId4"/>
              </a:rPr>
              <a:t>immersion</a:t>
            </a:r>
            <a:r>
              <a:rPr lang="en" sz="2300" u="sng">
                <a:solidFill>
                  <a:schemeClr val="hlink"/>
                </a:solidFill>
                <a:latin typeface="IBM Plex Sans"/>
                <a:ea typeface="IBM Plex Sans"/>
                <a:cs typeface="IBM Plex Sans"/>
                <a:sym typeface="IBM Plex Sans"/>
                <a:hlinkClick r:id="rId4"/>
              </a:rPr>
              <a:t> webinar</a:t>
            </a:r>
            <a:r>
              <a:rPr lang="en" sz="2300">
                <a:latin typeface="IBM Plex Sans"/>
                <a:ea typeface="IBM Plex Sans"/>
                <a:cs typeface="IBM Plex Sans"/>
                <a:sym typeface="IBM Plex Sans"/>
              </a:rPr>
              <a:t> for the DB TA network to gain perspective on the challenges and barriers families face in navigating supports and services. </a:t>
            </a:r>
            <a:endParaRPr sz="2300">
              <a:highlight>
                <a:schemeClr val="accent6"/>
              </a:highlight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5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3: Engagement</a:t>
            </a:r>
            <a:endParaRPr/>
          </a:p>
        </p:txBody>
      </p:sp>
      <p:sp>
        <p:nvSpPr>
          <p:cNvPr id="286" name="Google Shape;286;p5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67258" marR="517300" lvl="0" indent="-225399" algn="l" rtl="0">
              <a:lnSpc>
                <a:spcPct val="114537"/>
              </a:lnSpc>
              <a:spcBef>
                <a:spcPts val="75"/>
              </a:spcBef>
              <a:spcAft>
                <a:spcPts val="0"/>
              </a:spcAft>
              <a:buNone/>
            </a:pPr>
            <a:r>
              <a:rPr lang="en" sz="2200">
                <a:latin typeface="IBM Plex Sans"/>
                <a:ea typeface="IBM Plex Sans"/>
                <a:cs typeface="IBM Plex Sans"/>
                <a:sym typeface="IBM Plex Sans"/>
              </a:rPr>
              <a:t>Workgroup met regularly to define processes</a:t>
            </a:r>
            <a:endParaRPr sz="2200"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467258" marR="517300" lvl="0" indent="-225399" algn="l" rtl="0">
              <a:lnSpc>
                <a:spcPct val="114537"/>
              </a:lnSpc>
              <a:spcBef>
                <a:spcPts val="75"/>
              </a:spcBef>
              <a:spcAft>
                <a:spcPts val="0"/>
              </a:spcAft>
              <a:buNone/>
            </a:pPr>
            <a:r>
              <a:rPr lang="en" sz="2200">
                <a:latin typeface="IBM Plex Sans"/>
                <a:ea typeface="IBM Plex Sans"/>
                <a:cs typeface="IBM Plex Sans"/>
                <a:sym typeface="IBM Plex Sans"/>
              </a:rPr>
              <a:t>state deaf-blind projects can use to examine their culturally</a:t>
            </a:r>
            <a:endParaRPr sz="2200"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467258" marR="517300" lvl="0" indent="-225399" algn="l" rtl="0">
              <a:lnSpc>
                <a:spcPct val="114537"/>
              </a:lnSpc>
              <a:spcBef>
                <a:spcPts val="75"/>
              </a:spcBef>
              <a:spcAft>
                <a:spcPts val="0"/>
              </a:spcAft>
              <a:buNone/>
            </a:pPr>
            <a:r>
              <a:rPr lang="en" sz="2200">
                <a:latin typeface="IBM Plex Sans"/>
                <a:ea typeface="IBM Plex Sans"/>
                <a:cs typeface="IBM Plex Sans"/>
                <a:sym typeface="IBM Plex Sans"/>
              </a:rPr>
              <a:t>responsive practices.</a:t>
            </a:r>
            <a:endParaRPr sz="2200"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467258" marR="517300" lvl="0" indent="-225399" algn="l" rtl="0">
              <a:lnSpc>
                <a:spcPct val="114537"/>
              </a:lnSpc>
              <a:spcBef>
                <a:spcPts val="75"/>
              </a:spcBef>
              <a:spcAft>
                <a:spcPts val="0"/>
              </a:spcAft>
              <a:buNone/>
            </a:pPr>
            <a:endParaRPr sz="2200"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467258" marR="517300" lvl="0" indent="-225399" algn="l" rtl="0">
              <a:lnSpc>
                <a:spcPct val="114537"/>
              </a:lnSpc>
              <a:spcBef>
                <a:spcPts val="75"/>
              </a:spcBef>
              <a:spcAft>
                <a:spcPts val="0"/>
              </a:spcAft>
              <a:buNone/>
            </a:pPr>
            <a:r>
              <a:rPr lang="en" sz="2200">
                <a:latin typeface="IBM Plex Sans"/>
                <a:ea typeface="IBM Plex Sans"/>
                <a:cs typeface="IBM Plex Sans"/>
                <a:sym typeface="IBM Plex Sans"/>
              </a:rPr>
              <a:t>Each state created their own state action plan and has been</a:t>
            </a:r>
            <a:endParaRPr sz="2200"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467258" marR="517300" lvl="0" indent="-225399" algn="l" rtl="0">
              <a:lnSpc>
                <a:spcPct val="114537"/>
              </a:lnSpc>
              <a:spcBef>
                <a:spcPts val="75"/>
              </a:spcBef>
              <a:spcAft>
                <a:spcPts val="0"/>
              </a:spcAft>
              <a:buNone/>
            </a:pPr>
            <a:r>
              <a:rPr lang="en" sz="2200">
                <a:latin typeface="IBM Plex Sans"/>
                <a:ea typeface="IBM Plex Sans"/>
                <a:cs typeface="IBM Plex Sans"/>
                <a:sym typeface="IBM Plex Sans"/>
              </a:rPr>
              <a:t>working to refine and implement the plan.</a:t>
            </a:r>
            <a:endParaRPr sz="2200"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467258" marR="517300" lvl="0" indent="-225399" algn="l" rtl="0">
              <a:lnSpc>
                <a:spcPct val="114537"/>
              </a:lnSpc>
              <a:spcBef>
                <a:spcPts val="75"/>
              </a:spcBef>
              <a:spcAft>
                <a:spcPts val="0"/>
              </a:spcAft>
              <a:buNone/>
            </a:pPr>
            <a:endParaRPr sz="2200"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467258" marR="517300" lvl="0" indent="-225399" algn="l" rtl="0">
              <a:lnSpc>
                <a:spcPct val="114537"/>
              </a:lnSpc>
              <a:spcBef>
                <a:spcPts val="75"/>
              </a:spcBef>
              <a:spcAft>
                <a:spcPts val="0"/>
              </a:spcAft>
              <a:buNone/>
            </a:pPr>
            <a:r>
              <a:rPr lang="en" sz="2200">
                <a:latin typeface="IBM Plex Sans"/>
                <a:ea typeface="IBM Plex Sans"/>
                <a:cs typeface="IBM Plex Sans"/>
                <a:sym typeface="IBM Plex Sans"/>
              </a:rPr>
              <a:t>The result was a process for states to follow to begin this work.</a:t>
            </a:r>
            <a:endParaRPr sz="2200"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467258" marR="517300" lvl="0" indent="-225399" algn="l" rtl="0">
              <a:lnSpc>
                <a:spcPct val="114537"/>
              </a:lnSpc>
              <a:spcBef>
                <a:spcPts val="75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67258" marR="517300" lvl="0" indent="-225399" algn="ctr" rtl="0">
              <a:lnSpc>
                <a:spcPct val="114537"/>
              </a:lnSpc>
              <a:spcBef>
                <a:spcPts val="75"/>
              </a:spcBef>
              <a:spcAft>
                <a:spcPts val="0"/>
              </a:spcAft>
              <a:buNone/>
            </a:pPr>
            <a:r>
              <a:rPr lang="en" sz="22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Increasing Cultural Competency</a:t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67258" marR="517300" lvl="0" indent="-225399" algn="l" rtl="0">
              <a:lnSpc>
                <a:spcPct val="114537"/>
              </a:lnSpc>
              <a:spcBef>
                <a:spcPts val="75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67258" marR="517300" lvl="0" indent="-225399" algn="l" rtl="0">
              <a:lnSpc>
                <a:spcPct val="114537"/>
              </a:lnSpc>
              <a:spcBef>
                <a:spcPts val="7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6"/>
          <p:cNvSpPr txBox="1">
            <a:spLocks noGrp="1"/>
          </p:cNvSpPr>
          <p:nvPr>
            <p:ph type="title"/>
          </p:nvPr>
        </p:nvSpPr>
        <p:spPr>
          <a:xfrm>
            <a:off x="311700" y="74756"/>
            <a:ext cx="8520600" cy="128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Increasing Cultural Competency Resource</a:t>
            </a:r>
            <a:endParaRPr/>
          </a:p>
        </p:txBody>
      </p:sp>
      <p:sp>
        <p:nvSpPr>
          <p:cNvPr id="292" name="Google Shape;292;p56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93" name="Google Shape;293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43011"/>
            <a:ext cx="9144001" cy="5184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9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Connection Before Content</a:t>
            </a:r>
            <a:endParaRPr/>
          </a:p>
        </p:txBody>
      </p:sp>
      <p:sp>
        <p:nvSpPr>
          <p:cNvPr id="190" name="Google Shape;190;p39"/>
          <p:cNvSpPr txBox="1">
            <a:spLocks noGrp="1"/>
          </p:cNvSpPr>
          <p:nvPr>
            <p:ph type="body" idx="1"/>
          </p:nvPr>
        </p:nvSpPr>
        <p:spPr>
          <a:xfrm>
            <a:off x="623400" y="162768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Diversity means… 								</a:t>
            </a:r>
            <a:endParaRPr sz="2600" b="1"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600" b="1"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600" b="1"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Cultural Competency means…   </a:t>
            </a:r>
            <a:endParaRPr sz="2600" b="1"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600" b="1"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600" b="1"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Deafblind means…</a:t>
            </a:r>
            <a:endParaRPr sz="2600" b="1"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600">
              <a:latin typeface="IBM Plex Sans Condensed Medium"/>
              <a:ea typeface="IBM Plex Sans Condensed Medium"/>
              <a:cs typeface="IBM Plex Sans Condensed Medium"/>
              <a:sym typeface="IBM Plex Sans Condensed Medium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600" b="1"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5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Cultural Brokers/ Ambassadors</a:t>
            </a:r>
            <a:endParaRPr/>
          </a:p>
        </p:txBody>
      </p:sp>
      <p:sp>
        <p:nvSpPr>
          <p:cNvPr id="299" name="Google Shape;299;p57"/>
          <p:cNvSpPr txBox="1">
            <a:spLocks noGrp="1"/>
          </p:cNvSpPr>
          <p:nvPr>
            <p:ph type="body" idx="1"/>
          </p:nvPr>
        </p:nvSpPr>
        <p:spPr>
          <a:xfrm>
            <a:off x="311700" y="1536620"/>
            <a:ext cx="8520600" cy="511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>
                <a:highlight>
                  <a:srgbClr val="FFFFFF"/>
                </a:highlight>
              </a:rPr>
              <a:t>A go-between, one who advocates on behalf of another individual or group (Jezewski &amp; Sotnik, 2001)</a:t>
            </a:r>
            <a:endParaRPr>
              <a:highlight>
                <a:srgbClr val="FFFFFF"/>
              </a:highlight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>
                <a:highlight>
                  <a:srgbClr val="FFFFFF"/>
                </a:highlight>
              </a:rPr>
              <a:t>The characteristics, roles, and skills of cultural brokers are highly variable. </a:t>
            </a:r>
            <a:endParaRPr>
              <a:highlight>
                <a:srgbClr val="FFFFFF"/>
              </a:highlight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>
                <a:highlight>
                  <a:srgbClr val="FFFFFF"/>
                </a:highlight>
              </a:rPr>
              <a:t>Can play a critical and beneficial role on a personal level, in the community in which they live, and on a professional level, in their respective agencies.</a:t>
            </a:r>
            <a:endParaRPr>
              <a:highlight>
                <a:srgbClr val="FFFFFF"/>
              </a:highlight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>
                <a:highlight>
                  <a:srgbClr val="FFFFFF"/>
                </a:highlight>
              </a:rPr>
              <a:t>Using a community member as a cultural broker is acknowledgment that this expertise resides within the community (= trust of the community)</a:t>
            </a:r>
            <a:endParaRPr>
              <a:highlight>
                <a:srgbClr val="FFFFFF"/>
              </a:highlight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9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National Center for Cultural Competence (georgetown.edu)</a:t>
            </a:r>
            <a:endParaRPr sz="3200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58"/>
          <p:cNvSpPr txBox="1">
            <a:spLocks noGrp="1"/>
          </p:cNvSpPr>
          <p:nvPr>
            <p:ph type="title"/>
          </p:nvPr>
        </p:nvSpPr>
        <p:spPr>
          <a:xfrm>
            <a:off x="311700" y="119555"/>
            <a:ext cx="8520600" cy="12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Core = Building Trusting Relationships </a:t>
            </a:r>
            <a:endParaRPr/>
          </a:p>
        </p:txBody>
      </p:sp>
      <p:sp>
        <p:nvSpPr>
          <p:cNvPr id="305" name="Google Shape;305;p5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4 Guiding Principles of Transformative Family Engagement:</a:t>
            </a:r>
            <a:endParaRPr/>
          </a:p>
          <a:p>
            <a:pPr marL="457200" lvl="0" indent="-381000" algn="l" rtl="0">
              <a:spcBef>
                <a:spcPts val="1600"/>
              </a:spcBef>
              <a:spcAft>
                <a:spcPts val="0"/>
              </a:spcAft>
              <a:buSzPts val="2400"/>
              <a:buAutoNum type="arabicPeriod"/>
            </a:pPr>
            <a:r>
              <a:rPr lang="en"/>
              <a:t>Inclusive family engagement embraces and values diverse perspectives. 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/>
              <a:t>Individualized family engagement meets the unique needs of every family and child. 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/>
              <a:t>Integrated family engagement connects and align with the educational system. 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/>
              <a:t>Impactful family engagement empowers families to support their child’s success.</a:t>
            </a:r>
            <a:endParaRPr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9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ptas-leading-the-way-on-transformative-family-engagement.pdf</a:t>
            </a:r>
            <a:endParaRPr sz="32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59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 for a bit of self-assessment…</a:t>
            </a:r>
            <a:endParaRPr/>
          </a:p>
        </p:txBody>
      </p:sp>
      <p:sp>
        <p:nvSpPr>
          <p:cNvPr id="311" name="Google Shape;311;p59"/>
          <p:cNvSpPr txBox="1">
            <a:spLocks noGrp="1"/>
          </p:cNvSpPr>
          <p:nvPr>
            <p:ph type="body" idx="1"/>
          </p:nvPr>
        </p:nvSpPr>
        <p:spPr>
          <a:xfrm>
            <a:off x="311700" y="1536624"/>
            <a:ext cx="8520600" cy="492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Ask yourself:</a:t>
            </a:r>
            <a:endParaRPr/>
          </a:p>
          <a:p>
            <a:pPr marL="457200" lvl="0" indent="-381000" algn="l" rtl="0"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Do I have access to data?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Do I have the data I need?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Do I have partners I need?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What do I need to move forward with this work?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We realized it was time to pump the brakes!</a:t>
            </a:r>
            <a:endParaRPr/>
          </a:p>
          <a:p>
            <a:pPr marL="0" lvl="0" indent="0" algn="l" rtl="0">
              <a:lnSpc>
                <a:spcPct val="14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300" b="1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The Value of Family Engagement: Identifying Unique Needs and Priorities of Families with Children Who Are Deaf-Blind</a:t>
            </a:r>
            <a:endParaRPr sz="23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6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60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 Direct Service Priorities (1 of 2)</a:t>
            </a:r>
            <a:endParaRPr/>
          </a:p>
        </p:txBody>
      </p:sp>
      <p:sp>
        <p:nvSpPr>
          <p:cNvPr id="317" name="Google Shape;317;p60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IBM Plex Sans Medium"/>
              <a:buAutoNum type="arabicPeriod"/>
            </a:pPr>
            <a:r>
              <a:rPr lang="en" sz="2600"/>
              <a:t>Meet families where they are. </a:t>
            </a:r>
            <a:endParaRPr sz="2600"/>
          </a:p>
          <a:p>
            <a:pPr marL="457200" marR="79248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IBM Plex Sans Medium"/>
              <a:buAutoNum type="arabicPeriod"/>
            </a:pPr>
            <a:r>
              <a:rPr lang="en" sz="2600"/>
              <a:t>Grow family connections with other families and with the deaf-blind community. </a:t>
            </a:r>
            <a:endParaRPr sz="2600"/>
          </a:p>
          <a:p>
            <a:pPr marL="457200" marR="79248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IBM Plex Sans Medium"/>
              <a:buAutoNum type="arabicPeriod"/>
            </a:pPr>
            <a:r>
              <a:rPr lang="en" sz="2600"/>
              <a:t>Deepen professional sensitivity and understanding of the unique experiences and needs of individuals who are deaf-blind and their families. </a:t>
            </a:r>
            <a:endParaRPr sz="2600"/>
          </a:p>
          <a:p>
            <a:pPr marL="457200" marR="490855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IBM Plex Sans Medium"/>
              <a:buAutoNum type="arabicPeriod"/>
            </a:pPr>
            <a:r>
              <a:rPr lang="en" sz="2600"/>
              <a:t>Empower and honor the family as the child’s primary teacher and champion. </a:t>
            </a:r>
            <a:endParaRPr sz="260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IBM Plex Sans Medium"/>
              <a:buAutoNum type="arabicPeriod"/>
            </a:pPr>
            <a:r>
              <a:rPr lang="en" sz="2600"/>
              <a:t>Strengthen family and self-advocate voices, stories, and confidence. </a:t>
            </a:r>
            <a:endParaRPr sz="2600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6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 Direct Service Priorities (2 of 2)</a:t>
            </a:r>
            <a:endParaRPr/>
          </a:p>
        </p:txBody>
      </p:sp>
      <p:sp>
        <p:nvSpPr>
          <p:cNvPr id="323" name="Google Shape;323;p61"/>
          <p:cNvSpPr txBox="1">
            <a:spLocks noGrp="1"/>
          </p:cNvSpPr>
          <p:nvPr>
            <p:ph type="body" idx="1"/>
          </p:nvPr>
        </p:nvSpPr>
        <p:spPr>
          <a:xfrm>
            <a:off x="311700" y="1536624"/>
            <a:ext cx="8520600" cy="525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70929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/>
              <a:t>6. </a:t>
            </a:r>
            <a:r>
              <a:rPr lang="en"/>
              <a:t>Deliver meaningful information in multiple   modalities and transformative ways to reach families in all of their diversity, preferences, and needs at key moments in their personal journeys. </a:t>
            </a:r>
            <a:endParaRPr/>
          </a:p>
          <a:p>
            <a:pPr marL="0" marR="70929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marR="70929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7. Enable equity of family engagement through universally accessible, culturally affirmative, and unbiased services and supports.</a:t>
            </a:r>
            <a:endParaRPr/>
          </a:p>
          <a:p>
            <a:pPr marL="0" marR="70929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36576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8. Amplify diverse family voices, inclusion, and leadership at all levels (i.e., classroom; local, state, and national levels; services, agencies, policy, and legislation;  technical assistance systems; and national organizations). “Nothing about us without us.”  </a:t>
            </a:r>
            <a:endParaRPr/>
          </a:p>
          <a:p>
            <a:pPr marL="0" marR="70929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6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62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Discussion</a:t>
            </a:r>
            <a:endParaRPr/>
          </a:p>
        </p:txBody>
      </p:sp>
      <p:sp>
        <p:nvSpPr>
          <p:cNvPr id="329" name="Google Shape;329;p6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u="sng"/>
              <a:t>Reflect on the following:</a:t>
            </a:r>
            <a:endParaRPr sz="2600" u="sng"/>
          </a:p>
          <a:p>
            <a:pPr marL="457200" lvl="0" indent="-393700" algn="l" rtl="0">
              <a:spcBef>
                <a:spcPts val="1600"/>
              </a:spcBef>
              <a:spcAft>
                <a:spcPts val="0"/>
              </a:spcAft>
              <a:buSzPts val="2600"/>
              <a:buAutoNum type="arabicPeriod"/>
            </a:pPr>
            <a:r>
              <a:rPr lang="en" sz="2600"/>
              <a:t>Additional thoughts about what you have personally and/or your organization done around this work?</a:t>
            </a:r>
            <a:endParaRPr sz="26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 sz="2600"/>
              <a:t>Who have been your key partners?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 sz="2600"/>
              <a:t>How might we partner to better support/refer families?</a:t>
            </a:r>
            <a:endParaRPr sz="2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63"/>
          <p:cNvSpPr txBox="1">
            <a:spLocks noGrp="1"/>
          </p:cNvSpPr>
          <p:nvPr>
            <p:ph type="title"/>
          </p:nvPr>
        </p:nvSpPr>
        <p:spPr>
          <a:xfrm>
            <a:off x="311700" y="118836"/>
            <a:ext cx="8520600" cy="178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/>
              <a:t>5 Potential Ways to Build Partnership with the Deaf-Blind Network</a:t>
            </a:r>
            <a:endParaRPr sz="3300"/>
          </a:p>
        </p:txBody>
      </p:sp>
      <p:sp>
        <p:nvSpPr>
          <p:cNvPr id="335" name="Google Shape;335;p63"/>
          <p:cNvSpPr txBox="1">
            <a:spLocks noGrp="1"/>
          </p:cNvSpPr>
          <p:nvPr>
            <p:ph type="body" idx="1"/>
          </p:nvPr>
        </p:nvSpPr>
        <p:spPr>
          <a:xfrm>
            <a:off x="311700" y="1517924"/>
            <a:ext cx="8520600" cy="498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IBM Plex Sans Medium"/>
              <a:buAutoNum type="arabicPeriod"/>
            </a:pPr>
            <a:r>
              <a:rPr lang="en">
                <a:latin typeface="IBM Plex Sans Medium"/>
                <a:ea typeface="IBM Plex Sans Medium"/>
                <a:cs typeface="IBM Plex Sans Medium"/>
                <a:sym typeface="IBM Plex Sans Medium"/>
              </a:rPr>
              <a:t>Contact your </a:t>
            </a:r>
            <a:r>
              <a:rPr lang="en" u="sng">
                <a:solidFill>
                  <a:schemeClr val="hlink"/>
                </a:solidFill>
                <a:latin typeface="IBM Plex Sans Medium"/>
                <a:ea typeface="IBM Plex Sans Medium"/>
                <a:cs typeface="IBM Plex Sans Medium"/>
                <a:sym typeface="IBM Plex Sans Medium"/>
                <a:hlinkClick r:id="rId3"/>
              </a:rPr>
              <a:t>State Deaf-Blind Project</a:t>
            </a:r>
            <a:r>
              <a:rPr lang="en">
                <a:latin typeface="IBM Plex Sans Medium"/>
                <a:ea typeface="IBM Plex Sans Medium"/>
                <a:cs typeface="IBM Plex Sans Medium"/>
                <a:sym typeface="IBM Plex Sans Medium"/>
              </a:rPr>
              <a:t> and look for common needs and activities</a:t>
            </a:r>
            <a:endParaRPr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IBM Plex Sans Medium"/>
              <a:buAutoNum type="arabicPeriod"/>
            </a:pPr>
            <a:r>
              <a:rPr lang="en">
                <a:latin typeface="IBM Plex Sans Medium"/>
                <a:ea typeface="IBM Plex Sans Medium"/>
                <a:cs typeface="IBM Plex Sans Medium"/>
                <a:sym typeface="IBM Plex Sans Medium"/>
              </a:rPr>
              <a:t>Integrate deaf-blind supports and organizations into your family resources</a:t>
            </a:r>
            <a:endParaRPr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IBM Plex Sans Medium"/>
              <a:buAutoNum type="arabicPeriod"/>
            </a:pPr>
            <a:r>
              <a:rPr lang="en">
                <a:latin typeface="IBM Plex Sans Medium"/>
                <a:ea typeface="IBM Plex Sans Medium"/>
                <a:cs typeface="IBM Plex Sans Medium"/>
                <a:sym typeface="IBM Plex Sans Medium"/>
              </a:rPr>
              <a:t>Have someone from your state deaf-blind project come to present on project activities and objectives</a:t>
            </a:r>
            <a:endParaRPr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IBM Plex Sans Medium"/>
              <a:buAutoNum type="arabicPeriod"/>
            </a:pPr>
            <a:r>
              <a:rPr lang="en">
                <a:latin typeface="IBM Plex Sans Medium"/>
                <a:ea typeface="IBM Plex Sans Medium"/>
                <a:cs typeface="IBM Plex Sans Medium"/>
                <a:sym typeface="IBM Plex Sans Medium"/>
              </a:rPr>
              <a:t>Partner with your state deaf-blind project to recruit volunteers to participate in your activities and planning (e.g., advisory council, trainings, etc.)</a:t>
            </a:r>
            <a:endParaRPr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BM Plex Sans Medium"/>
              <a:ea typeface="IBM Plex Sans Medium"/>
              <a:cs typeface="IBM Plex Sans Medium"/>
              <a:sym typeface="IBM Plex Sans Medium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64"/>
          <p:cNvSpPr txBox="1">
            <a:spLocks noGrp="1"/>
          </p:cNvSpPr>
          <p:nvPr>
            <p:ph type="title"/>
          </p:nvPr>
        </p:nvSpPr>
        <p:spPr>
          <a:xfrm>
            <a:off x="209400" y="593375"/>
            <a:ext cx="87951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NCDB Resources at Your Fingertips</a:t>
            </a:r>
            <a:endParaRPr sz="36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3314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1" name="Google Shape;341;p64"/>
          <p:cNvSpPr txBox="1">
            <a:spLocks noGrp="1"/>
          </p:cNvSpPr>
          <p:nvPr>
            <p:ph type="body" idx="1"/>
          </p:nvPr>
        </p:nvSpPr>
        <p:spPr>
          <a:xfrm>
            <a:off x="209400" y="1647000"/>
            <a:ext cx="8795100" cy="49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u="sng">
                <a:hlinkClick r:id="rId3"/>
              </a:rPr>
              <a:t>National Center on Deaf-Blindness</a:t>
            </a:r>
            <a:endParaRPr/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u="sng">
                <a:hlinkClick r:id="rId4"/>
              </a:rPr>
              <a:t>State Deaf-Blind Projects Contact</a:t>
            </a:r>
            <a:endParaRPr/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u="sng">
                <a:hlinkClick r:id="rId5"/>
              </a:rPr>
              <a:t>Deaf-blindness, educational practices, and professional development opportunities</a:t>
            </a:r>
            <a:endParaRPr/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u="sng">
                <a:hlinkClick r:id="rId6"/>
              </a:rPr>
              <a:t>The National Deaf-Blind Child Count </a:t>
            </a:r>
            <a:endParaRPr/>
          </a:p>
          <a:p>
            <a:pPr marL="457200" lvl="0" indent="-3810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 u="sng">
                <a:hlinkClick r:id="rId7"/>
              </a:rPr>
              <a:t>Risk Factors for Combined Vision and Hearing Loss</a:t>
            </a:r>
            <a:endParaRPr/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u="sng">
                <a:hlinkClick r:id="rId8"/>
              </a:rPr>
              <a:t>Increasing Cultural Competence</a:t>
            </a:r>
            <a:endParaRPr/>
          </a:p>
          <a:p>
            <a:pPr marL="457200" lvl="0" indent="-381000" algn="l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SzPts val="2400"/>
              <a:buChar char="●"/>
            </a:pPr>
            <a:r>
              <a:rPr lang="en" u="sng">
                <a:hlinkClick r:id="rId9"/>
              </a:rPr>
              <a:t>For Families Section </a:t>
            </a:r>
            <a:r>
              <a:rPr lang="en"/>
              <a:t>of the NCDB website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65"/>
          <p:cNvSpPr txBox="1">
            <a:spLocks noGrp="1"/>
          </p:cNvSpPr>
          <p:nvPr>
            <p:ph type="title"/>
          </p:nvPr>
        </p:nvSpPr>
        <p:spPr>
          <a:xfrm>
            <a:off x="1094850" y="485850"/>
            <a:ext cx="6954300" cy="590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9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9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dirty="0"/>
              <a:t>We’d love to connect!</a:t>
            </a:r>
            <a:endParaRPr sz="29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9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dirty="0"/>
              <a:t>Megan Cote - </a:t>
            </a:r>
            <a:r>
              <a:rPr lang="en" sz="2900" u="sng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mcote@helenkeller.org</a:t>
            </a:r>
            <a:endParaRPr sz="2900" dirty="0">
              <a:solidFill>
                <a:schemeClr val="bg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9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9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dirty="0"/>
              <a:t>Julie Durando - </a:t>
            </a:r>
            <a:endParaRPr sz="29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u="sng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</a:t>
            </a:r>
            <a:r>
              <a:rPr lang="en" sz="2900" u="sng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durando@</a:t>
            </a:r>
            <a:r>
              <a:rPr lang="en" sz="2900" u="sng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helenkeller.org</a:t>
            </a:r>
            <a:endParaRPr sz="2900" dirty="0">
              <a:solidFill>
                <a:schemeClr val="bg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9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9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9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9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66"/>
          <p:cNvSpPr txBox="1">
            <a:spLocks noGrp="1"/>
          </p:cNvSpPr>
          <p:nvPr>
            <p:ph type="body" idx="4294967295"/>
          </p:nvPr>
        </p:nvSpPr>
        <p:spPr>
          <a:xfrm>
            <a:off x="1037400" y="4318200"/>
            <a:ext cx="6617700" cy="18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233142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The contents of this presentation were developed under a grant from the U.S. Department of Education, #H326T180026. However, those contents do not necessarily represent the policy of the U.S. Department of Education, and you should not assume endorsement by the Federal Government. Project Officer, Susan Weigert.</a:t>
            </a:r>
            <a:endParaRPr sz="1400">
              <a:solidFill>
                <a:srgbClr val="233142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352" name="Google Shape;352;p66" descr="NCDB Log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475" y="991259"/>
            <a:ext cx="4813975" cy="96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66" descr="IDEAS that Work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80834" y="660375"/>
            <a:ext cx="1472766" cy="12486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4" name="Google Shape;354;p66"/>
          <p:cNvCxnSpPr/>
          <p:nvPr/>
        </p:nvCxnSpPr>
        <p:spPr>
          <a:xfrm>
            <a:off x="-8550" y="6483933"/>
            <a:ext cx="9161100" cy="0"/>
          </a:xfrm>
          <a:prstGeom prst="straightConnector1">
            <a:avLst/>
          </a:prstGeom>
          <a:noFill/>
          <a:ln w="114300" cap="flat" cmpd="sng">
            <a:solidFill>
              <a:srgbClr val="FACF5A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5" name="Google Shape;355;p66"/>
          <p:cNvSpPr txBox="1"/>
          <p:nvPr/>
        </p:nvSpPr>
        <p:spPr>
          <a:xfrm>
            <a:off x="1195950" y="2560075"/>
            <a:ext cx="2092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BM Plex Sans Medium"/>
              <a:ea typeface="IBM Plex Sans Medium"/>
              <a:cs typeface="IBM Plex Sans Medium"/>
              <a:sym typeface="IBM Plex Sans 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0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“culture”?</a:t>
            </a:r>
            <a:endParaRPr/>
          </a:p>
        </p:txBody>
      </p:sp>
      <p:sp>
        <p:nvSpPr>
          <p:cNvPr id="196" name="Google Shape;196;p40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IBM Plex Sans"/>
                <a:ea typeface="IBM Plex Sans"/>
                <a:cs typeface="IBM Plex Sans"/>
                <a:sym typeface="IBM Plex Sans"/>
              </a:rPr>
              <a:t>"</a:t>
            </a:r>
            <a:r>
              <a:rPr lang="en" sz="2600" b="1">
                <a:latin typeface="IBM Plex Sans"/>
                <a:ea typeface="IBM Plex Sans"/>
                <a:cs typeface="IBM Plex Sans"/>
                <a:sym typeface="IBM Plex Sans"/>
              </a:rPr>
              <a:t>Culture</a:t>
            </a:r>
            <a:r>
              <a:rPr lang="en" sz="2600">
                <a:latin typeface="IBM Plex Sans"/>
                <a:ea typeface="IBM Plex Sans"/>
                <a:cs typeface="IBM Plex Sans"/>
                <a:sym typeface="IBM Plex Sans"/>
              </a:rPr>
              <a:t>" refers to integrated patterns of human behavior that include the language, thoughts, communications, actions, customs, beliefs, values, and institutions of racial, ethnic, religious, or social groups. </a:t>
            </a:r>
            <a:endParaRPr sz="2600"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600">
                <a:latin typeface="IBM Plex Sans"/>
                <a:ea typeface="IBM Plex Sans"/>
                <a:cs typeface="IBM Plex Sans"/>
                <a:sym typeface="IBM Plex Sans"/>
              </a:rPr>
              <a:t>"</a:t>
            </a:r>
            <a:r>
              <a:rPr lang="en" sz="2600" b="1">
                <a:latin typeface="IBM Plex Sans"/>
                <a:ea typeface="IBM Plex Sans"/>
                <a:cs typeface="IBM Plex Sans"/>
                <a:sym typeface="IBM Plex Sans"/>
              </a:rPr>
              <a:t>Competence</a:t>
            </a:r>
            <a:r>
              <a:rPr lang="en" sz="2600">
                <a:latin typeface="IBM Plex Sans"/>
                <a:ea typeface="IBM Plex Sans"/>
                <a:cs typeface="IBM Plex Sans"/>
                <a:sym typeface="IBM Plex Sans"/>
              </a:rPr>
              <a:t>" is the capacity to function effectively within the context of the cultural beliefs, behaviors, and needs presented by individuals and their communities. </a:t>
            </a:r>
            <a:endParaRPr sz="2600"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600"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lvl="0" indent="0" algn="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600">
                <a:latin typeface="IBM Plex Sans"/>
                <a:ea typeface="IBM Plex Sans"/>
                <a:cs typeface="IBM Plex Sans"/>
                <a:sym typeface="IBM Plex Sans"/>
              </a:rPr>
              <a:t>(</a:t>
            </a:r>
            <a:r>
              <a:rPr lang="en" sz="2600" i="1">
                <a:latin typeface="IBM Plex Sans"/>
                <a:ea typeface="IBM Plex Sans"/>
                <a:cs typeface="IBM Plex Sans"/>
                <a:sym typeface="IBM Plex Sans"/>
              </a:rPr>
              <a:t>National Prevention Information Network</a:t>
            </a:r>
            <a:r>
              <a:rPr lang="en" sz="2600">
                <a:latin typeface="IBM Plex Sans"/>
                <a:ea typeface="IBM Plex Sans"/>
                <a:cs typeface="IBM Plex Sans"/>
                <a:sym typeface="IBM Plex Sans"/>
              </a:rPr>
              <a:t>)</a:t>
            </a:r>
            <a:endParaRPr sz="2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“Cultural Competence”?</a:t>
            </a:r>
            <a:endParaRPr/>
          </a:p>
        </p:txBody>
      </p:sp>
      <p:sp>
        <p:nvSpPr>
          <p:cNvPr id="202" name="Google Shape;202;p4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IBM Plex Sans"/>
                <a:ea typeface="IBM Plex Sans"/>
                <a:cs typeface="IBM Plex Sans"/>
                <a:sym typeface="IBM Plex Sans"/>
              </a:rPr>
              <a:t>Cultural competence is a set of  “behaviors, attitudes, and policies . . . in a system, agency, or among professionals, that enables effective work in cross-cultural situations.” </a:t>
            </a:r>
            <a:endParaRPr sz="2600"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600"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600"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600"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lvl="0" indent="0" algn="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600">
                <a:latin typeface="IBM Plex Sans"/>
                <a:ea typeface="IBM Plex Sans"/>
                <a:cs typeface="IBM Plex Sans"/>
                <a:sym typeface="IBM Plex Sans"/>
              </a:rPr>
              <a:t>(</a:t>
            </a:r>
            <a:r>
              <a:rPr lang="en" sz="2600" i="1">
                <a:latin typeface="IBM Plex Sans"/>
                <a:ea typeface="IBM Plex Sans"/>
                <a:cs typeface="IBM Plex Sans"/>
                <a:sym typeface="IBM Plex Sans"/>
              </a:rPr>
              <a:t>National Prevention Information Network</a:t>
            </a:r>
            <a:r>
              <a:rPr lang="en" sz="2600">
                <a:latin typeface="IBM Plex Sans"/>
                <a:ea typeface="IBM Plex Sans"/>
                <a:cs typeface="IBM Plex Sans"/>
                <a:sym typeface="IBM Plex Sans"/>
              </a:rPr>
              <a:t>)</a:t>
            </a:r>
            <a:endParaRPr sz="2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42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Reflection</a:t>
            </a:r>
            <a:endParaRPr/>
          </a:p>
        </p:txBody>
      </p:sp>
      <p:sp>
        <p:nvSpPr>
          <p:cNvPr id="208" name="Google Shape;208;p4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Reflect on the following:</a:t>
            </a:r>
            <a:endParaRPr sz="2600"/>
          </a:p>
          <a:p>
            <a:pPr marL="914400" lvl="1" indent="-393700" algn="l" rtl="0">
              <a:spcBef>
                <a:spcPts val="1600"/>
              </a:spcBef>
              <a:spcAft>
                <a:spcPts val="0"/>
              </a:spcAft>
              <a:buSzPts val="2600"/>
              <a:buFont typeface="IBM Plex Sans Medium"/>
              <a:buAutoNum type="alphaLcParenR"/>
            </a:pPr>
            <a:r>
              <a:rPr lang="en" sz="2600">
                <a:latin typeface="IBM Plex Sans Medium"/>
                <a:ea typeface="IBM Plex Sans Medium"/>
                <a:cs typeface="IBM Plex Sans Medium"/>
                <a:sym typeface="IBM Plex Sans Medium"/>
              </a:rPr>
              <a:t>What have you personally and/or your organization done around this work?</a:t>
            </a:r>
            <a:endParaRPr sz="2600"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IBM Plex Sans Medium"/>
              <a:buAutoNum type="alphaLcParenR"/>
            </a:pPr>
            <a:r>
              <a:rPr lang="en" sz="2600">
                <a:latin typeface="IBM Plex Sans Medium"/>
                <a:ea typeface="IBM Plex Sans Medium"/>
                <a:cs typeface="IBM Plex Sans Medium"/>
                <a:sym typeface="IBM Plex Sans Medium"/>
              </a:rPr>
              <a:t>Who have been your key partners?</a:t>
            </a:r>
            <a:endParaRPr sz="2600"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600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600"/>
              <a:t>Keep thinking as we share today!</a:t>
            </a:r>
            <a:endParaRPr sz="2600"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 sz="3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3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Agenda:</a:t>
            </a:r>
            <a:endParaRPr/>
          </a:p>
        </p:txBody>
      </p:sp>
      <p:sp>
        <p:nvSpPr>
          <p:cNvPr id="214" name="Google Shape;214;p43"/>
          <p:cNvSpPr txBox="1">
            <a:spLocks noGrp="1"/>
          </p:cNvSpPr>
          <p:nvPr>
            <p:ph type="body" idx="1"/>
          </p:nvPr>
        </p:nvSpPr>
        <p:spPr>
          <a:xfrm>
            <a:off x="311700" y="1607050"/>
            <a:ext cx="8520600" cy="50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AutoNum type="arabicParenR"/>
            </a:pPr>
            <a:r>
              <a:rPr lang="en" sz="2500"/>
              <a:t>Quick overview of NCDB &amp; deafblindness</a:t>
            </a:r>
            <a:endParaRPr sz="250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AutoNum type="arabicParenR"/>
            </a:pPr>
            <a:r>
              <a:rPr lang="en" sz="2500"/>
              <a:t>The Deafblind Network Cultural Competency Work Group -</a:t>
            </a:r>
            <a:endParaRPr sz="25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AutoNum type="alphaLcParenR"/>
            </a:pPr>
            <a:r>
              <a:rPr lang="en" sz="2500"/>
              <a:t>How and why it was created</a:t>
            </a:r>
            <a:endParaRPr sz="25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AutoNum type="alphaLcParenR"/>
            </a:pPr>
            <a:r>
              <a:rPr lang="en" sz="2500"/>
              <a:t>What the group has accomplished over the past 4 years</a:t>
            </a:r>
            <a:endParaRPr sz="25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AutoNum type="alphaLcParenR"/>
            </a:pPr>
            <a:r>
              <a:rPr lang="en" sz="2500"/>
              <a:t>Lessons learned/ outcomes/ next steps</a:t>
            </a:r>
            <a:endParaRPr sz="250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Font typeface="IBM Plex Sans Condensed Medium"/>
              <a:buAutoNum type="arabicParenR"/>
            </a:pPr>
            <a:r>
              <a:rPr lang="en" sz="2500">
                <a:latin typeface="IBM Plex Sans Condensed Medium"/>
                <a:ea typeface="IBM Plex Sans Condensed Medium"/>
                <a:cs typeface="IBM Plex Sans Condensed Medium"/>
                <a:sym typeface="IBM Plex Sans Condensed Medium"/>
              </a:rPr>
              <a:t>Cultural Ambassador Programs</a:t>
            </a:r>
            <a:endParaRPr sz="2500">
              <a:latin typeface="IBM Plex Sans Condensed Medium"/>
              <a:ea typeface="IBM Plex Sans Condensed Medium"/>
              <a:cs typeface="IBM Plex Sans Condensed Medium"/>
              <a:sym typeface="IBM Plex Sans Condensed Medium"/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Font typeface="IBM Plex Sans Condensed Medium"/>
              <a:buAutoNum type="arabicParenR"/>
            </a:pPr>
            <a:r>
              <a:rPr lang="en" sz="2500">
                <a:latin typeface="IBM Plex Sans Condensed Medium"/>
                <a:ea typeface="IBM Plex Sans Condensed Medium"/>
                <a:cs typeface="IBM Plex Sans Condensed Medium"/>
                <a:sym typeface="IBM Plex Sans Condensed Medium"/>
              </a:rPr>
              <a:t>Individual and Group Thinking</a:t>
            </a:r>
            <a:endParaRPr sz="25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5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4"/>
          <p:cNvSpPr txBox="1">
            <a:spLocks noGrp="1"/>
          </p:cNvSpPr>
          <p:nvPr>
            <p:ph type="title"/>
          </p:nvPr>
        </p:nvSpPr>
        <p:spPr>
          <a:xfrm>
            <a:off x="209400" y="593375"/>
            <a:ext cx="87951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About NCDB</a:t>
            </a:r>
            <a:endParaRPr sz="3600" b="1">
              <a:solidFill>
                <a:srgbClr val="2331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3314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0" name="Google Shape;220;p4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408087"/>
              </a:buClr>
              <a:buSzPts val="2400"/>
              <a:buFont typeface="IBM Plex Sans Medium"/>
              <a:buChar char="●"/>
            </a:pPr>
            <a:r>
              <a:rPr lang="en"/>
              <a:t>The National Center on Deaf-Blindness is a Technical Assistance and Information Dissemination Center</a:t>
            </a:r>
            <a:endParaRPr/>
          </a:p>
          <a:p>
            <a:pPr marL="457200" lvl="0" indent="-3810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Our goal is to improve services, educational results, and quality of life for children who are deaf-blind</a:t>
            </a:r>
            <a:endParaRPr/>
          </a:p>
          <a:p>
            <a:pPr marL="457200" lvl="0" indent="-3810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Work closely with state deaf-blind projects and other partners across the country</a:t>
            </a:r>
            <a:endParaRPr/>
          </a:p>
          <a:p>
            <a:pPr marL="457200" lvl="0" indent="-3810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Funded by the U.S. Department of Education’s Office of Special Education Programs</a:t>
            </a:r>
            <a:endParaRPr/>
          </a:p>
          <a:p>
            <a:pPr marL="457200" lvl="0" indent="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1600"/>
              </a:spcAft>
              <a:buNone/>
            </a:pPr>
            <a:endParaRPr sz="2000">
              <a:solidFill>
                <a:srgbClr val="408087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5"/>
          <p:cNvSpPr txBox="1">
            <a:spLocks noGrp="1"/>
          </p:cNvSpPr>
          <p:nvPr>
            <p:ph type="title"/>
          </p:nvPr>
        </p:nvSpPr>
        <p:spPr>
          <a:xfrm>
            <a:off x="209400" y="593375"/>
            <a:ext cx="87951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NCDB Initiatives</a:t>
            </a:r>
            <a:endParaRPr sz="3600" b="1">
              <a:solidFill>
                <a:srgbClr val="2331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3314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6" name="Google Shape;226;p4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b="1">
                <a:latin typeface="IBM Plex Sans"/>
                <a:ea typeface="IBM Plex Sans"/>
                <a:cs typeface="IBM Plex Sans"/>
                <a:sym typeface="IBM Plex Sans"/>
              </a:rPr>
              <a:t>Family Engagement</a:t>
            </a:r>
            <a:r>
              <a:rPr lang="en"/>
              <a:t> – Helping families partner with service providers and advocate for their children</a:t>
            </a:r>
            <a:endParaRPr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b="1">
                <a:latin typeface="IBM Plex Sans"/>
                <a:ea typeface="IBM Plex Sans"/>
                <a:cs typeface="IBM Plex Sans"/>
                <a:sym typeface="IBM Plex Sans"/>
              </a:rPr>
              <a:t>Identification and Referral </a:t>
            </a:r>
            <a:r>
              <a:rPr lang="en"/>
              <a:t>– Receiving appropriate services as early as possible </a:t>
            </a:r>
            <a:endParaRPr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b="1">
                <a:latin typeface="IBM Plex Sans"/>
                <a:ea typeface="IBM Plex Sans"/>
                <a:cs typeface="IBM Plex Sans"/>
                <a:sym typeface="IBM Plex Sans"/>
              </a:rPr>
              <a:t>Interveners and Qualified Personnel</a:t>
            </a:r>
            <a:r>
              <a:rPr lang="en"/>
              <a:t> – Personnel development and adoption of interveners and teachers of the deaf-blind</a:t>
            </a:r>
            <a:endParaRPr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b="1">
                <a:latin typeface="IBM Plex Sans"/>
                <a:ea typeface="IBM Plex Sans"/>
                <a:cs typeface="IBM Plex Sans"/>
                <a:sym typeface="IBM Plex Sans"/>
              </a:rPr>
              <a:t>Transition </a:t>
            </a:r>
            <a:r>
              <a:rPr lang="en"/>
              <a:t>– Educational opportunities and planning that lead to a meaningful adult life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1600"/>
              </a:spcAft>
              <a:buNone/>
            </a:pPr>
            <a:endParaRPr sz="2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6"/>
          <p:cNvSpPr txBox="1">
            <a:spLocks noGrp="1"/>
          </p:cNvSpPr>
          <p:nvPr>
            <p:ph type="title"/>
          </p:nvPr>
        </p:nvSpPr>
        <p:spPr>
          <a:xfrm>
            <a:off x="209400" y="593375"/>
            <a:ext cx="87951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NCDB Website </a:t>
            </a:r>
            <a:endParaRPr>
              <a:solidFill>
                <a:srgbClr val="23314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2" name="Google Shape;232;p46"/>
          <p:cNvSpPr txBox="1">
            <a:spLocks noGrp="1"/>
          </p:cNvSpPr>
          <p:nvPr>
            <p:ph type="body" idx="1"/>
          </p:nvPr>
        </p:nvSpPr>
        <p:spPr>
          <a:xfrm>
            <a:off x="209400" y="1455600"/>
            <a:ext cx="8795100" cy="54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Extensive information about deaf-blindness, educational practices, and professional development opportunities</a:t>
            </a:r>
            <a:endParaRPr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Details about our </a:t>
            </a:r>
            <a:r>
              <a:rPr lang="en" u="sng">
                <a:solidFill>
                  <a:schemeClr val="hlink"/>
                </a:solidFill>
                <a:hlinkClick r:id="rId3"/>
              </a:rPr>
              <a:t>initiative-focused work</a:t>
            </a:r>
            <a:endParaRPr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u="sng">
                <a:solidFill>
                  <a:schemeClr val="hlink"/>
                </a:solidFill>
                <a:hlinkClick r:id="rId4"/>
              </a:rPr>
              <a:t>The National Deaf-Blind Child Count</a:t>
            </a:r>
            <a:r>
              <a:rPr lang="en"/>
              <a:t> - data on on children and youth who are deaf-blind, including demographics and causes of deaf-blindness</a:t>
            </a:r>
            <a:endParaRPr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Contact information for </a:t>
            </a:r>
            <a:r>
              <a:rPr lang="en" u="sng">
                <a:solidFill>
                  <a:schemeClr val="hlink"/>
                </a:solidFill>
                <a:hlinkClick r:id="rId5"/>
              </a:rPr>
              <a:t>state deaf-blind projects</a:t>
            </a:r>
            <a:r>
              <a:rPr lang="en"/>
              <a:t> </a:t>
            </a:r>
            <a:endParaRPr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u="sng">
                <a:solidFill>
                  <a:schemeClr val="hlink"/>
                </a:solidFill>
                <a:hlinkClick r:id="rId6"/>
              </a:rPr>
              <a:t>Resources to help families</a:t>
            </a:r>
            <a:r>
              <a:rPr lang="en"/>
              <a:t> learn and connect to agencies and organizations</a:t>
            </a:r>
            <a:endParaRPr/>
          </a:p>
          <a:p>
            <a:pPr marL="45720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700" b="1" u="sng">
                <a:solidFill>
                  <a:schemeClr val="hlink"/>
                </a:solidFill>
                <a:latin typeface="IBM Plex Sans"/>
                <a:ea typeface="IBM Plex Sans"/>
                <a:cs typeface="IBM Plex Sans"/>
                <a:sym typeface="IBM Plex Sans"/>
                <a:hlinkClick r:id="rId7"/>
              </a:rPr>
              <a:t>nationaldb.org</a:t>
            </a:r>
            <a:endParaRPr sz="2700" b="1"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1635</Words>
  <Application>Microsoft Office PowerPoint</Application>
  <PresentationFormat>On-screen Show (4:3)</PresentationFormat>
  <Paragraphs>196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29</vt:i4>
      </vt:variant>
    </vt:vector>
  </HeadingPairs>
  <TitlesOfParts>
    <vt:vector size="42" baseType="lpstr">
      <vt:lpstr>Arial</vt:lpstr>
      <vt:lpstr>Libre Franklin</vt:lpstr>
      <vt:lpstr>IBM Plex Sans Condensed</vt:lpstr>
      <vt:lpstr>IBM Plex Sans Light</vt:lpstr>
      <vt:lpstr>IBM Plex Sans Condensed Medium</vt:lpstr>
      <vt:lpstr>Montserrat</vt:lpstr>
      <vt:lpstr>IBM Plex Sans Medium</vt:lpstr>
      <vt:lpstr>IBM Plex Sans</vt:lpstr>
      <vt:lpstr>IBM Plex Sans Condensed SemiBold</vt:lpstr>
      <vt:lpstr>Simple Light</vt:lpstr>
      <vt:lpstr>Simple Light</vt:lpstr>
      <vt:lpstr>Simple Light</vt:lpstr>
      <vt:lpstr>Simple Light</vt:lpstr>
      <vt:lpstr>   Addressing Equity in the Deaf-Blind Technical Assistance Network </vt:lpstr>
      <vt:lpstr>Connection Before Content</vt:lpstr>
      <vt:lpstr>What is “culture”?</vt:lpstr>
      <vt:lpstr>What is “Cultural Competence”?</vt:lpstr>
      <vt:lpstr>Reflection</vt:lpstr>
      <vt:lpstr>Agenda:</vt:lpstr>
      <vt:lpstr>About NCDB </vt:lpstr>
      <vt:lpstr>NCDB Initiatives </vt:lpstr>
      <vt:lpstr>NCDB Website </vt:lpstr>
      <vt:lpstr>National Deaf-Blind Child Count </vt:lpstr>
      <vt:lpstr>What our Child Count Data Says</vt:lpstr>
      <vt:lpstr>Cultural Competency Workgroup Commitments</vt:lpstr>
      <vt:lpstr>Let’s listen to a parent perspective</vt:lpstr>
      <vt:lpstr>This is our WHY…</vt:lpstr>
      <vt:lpstr>What’s your why?</vt:lpstr>
      <vt:lpstr>Step One: Exploration</vt:lpstr>
      <vt:lpstr>Step 2: Training</vt:lpstr>
      <vt:lpstr>Step 3: Engagement</vt:lpstr>
      <vt:lpstr>Increasing Cultural Competency Resource</vt:lpstr>
      <vt:lpstr>Cultural Brokers/ Ambassadors</vt:lpstr>
      <vt:lpstr>Core = Building Trusting Relationships </vt:lpstr>
      <vt:lpstr>Time for a bit of self-assessment…</vt:lpstr>
      <vt:lpstr>8 Direct Service Priorities (1 of 2)</vt:lpstr>
      <vt:lpstr>8 Direct Service Priorities (2 of 2)</vt:lpstr>
      <vt:lpstr>Discussion</vt:lpstr>
      <vt:lpstr>5 Potential Ways to Build Partnership with the Deaf-Blind Network</vt:lpstr>
      <vt:lpstr>NCDB Resources at Your Fingertips </vt:lpstr>
      <vt:lpstr>    We’d love to connect!  Megan Cote - mcote@helenkeller.org   Julie Durando -  jdurando@helenkeller.org  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Addressing Equity in the Deaf-Blind Technical Assistance Network </dc:title>
  <dc:creator>Megan Cote</dc:creator>
  <cp:lastModifiedBy>Megan Cote</cp:lastModifiedBy>
  <cp:revision>1</cp:revision>
  <dcterms:modified xsi:type="dcterms:W3CDTF">2022-11-08T23:52:33Z</dcterms:modified>
</cp:coreProperties>
</file>