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680" r:id="rId5"/>
    <p:sldId id="363" r:id="rId6"/>
    <p:sldId id="382" r:id="rId7"/>
    <p:sldId id="712" r:id="rId8"/>
    <p:sldId id="713" r:id="rId9"/>
    <p:sldId id="714" r:id="rId10"/>
    <p:sldId id="723" r:id="rId11"/>
    <p:sldId id="705" r:id="rId12"/>
    <p:sldId id="703" r:id="rId13"/>
    <p:sldId id="706" r:id="rId14"/>
    <p:sldId id="711" r:id="rId15"/>
    <p:sldId id="710" r:id="rId16"/>
    <p:sldId id="718" r:id="rId17"/>
    <p:sldId id="719" r:id="rId18"/>
    <p:sldId id="722" r:id="rId19"/>
    <p:sldId id="707" r:id="rId20"/>
    <p:sldId id="717" r:id="rId21"/>
    <p:sldId id="716" r:id="rId22"/>
    <p:sldId id="715" r:id="rId23"/>
    <p:sldId id="709" r:id="rId24"/>
    <p:sldId id="687" r:id="rId25"/>
    <p:sldId id="688" r:id="rId26"/>
    <p:sldId id="692" r:id="rId27"/>
    <p:sldId id="287" r:id="rId28"/>
    <p:sldId id="288" r:id="rId29"/>
    <p:sldId id="720" r:id="rId30"/>
    <p:sldId id="721" r:id="rId31"/>
    <p:sldId id="708" r:id="rId32"/>
    <p:sldId id="704" r:id="rId33"/>
    <p:sldId id="664" r:id="rId34"/>
    <p:sldId id="663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Reese" initials="MR" lastIdx="2" clrIdx="0"/>
  <p:cmAuthor id="2" name="Diana Nadeau" initials="DN" lastIdx="1" clrIdx="1"/>
  <p:cmAuthor id="3" name="Kelly Rauscher" initials="KR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90"/>
    <a:srgbClr val="002060"/>
    <a:srgbClr val="24275E"/>
    <a:srgbClr val="202254"/>
    <a:srgbClr val="67068A"/>
    <a:srgbClr val="E0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99" autoAdjust="0"/>
  </p:normalViewPr>
  <p:slideViewPr>
    <p:cSldViewPr>
      <p:cViewPr varScale="1">
        <p:scale>
          <a:sx n="92" d="100"/>
          <a:sy n="92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92"/>
    </p:cViewPr>
  </p:sorterViewPr>
  <p:notesViewPr>
    <p:cSldViewPr>
      <p:cViewPr varScale="1">
        <p:scale>
          <a:sx n="45" d="100"/>
          <a:sy n="45" d="100"/>
        </p:scale>
        <p:origin x="1546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Nadeau" userId="487ff480-788a-4fcc-a6c8-a7a15fd546d5" providerId="ADAL" clId="{DDEBF8DE-3D2D-46BE-855C-65D8FD05CB11}"/>
    <pc:docChg chg="modSld sldOrd">
      <pc:chgData name="Diana Nadeau" userId="487ff480-788a-4fcc-a6c8-a7a15fd546d5" providerId="ADAL" clId="{DDEBF8DE-3D2D-46BE-855C-65D8FD05CB11}" dt="2022-09-20T21:47:19.427" v="63" actId="20577"/>
      <pc:docMkLst>
        <pc:docMk/>
      </pc:docMkLst>
      <pc:sldChg chg="modNotesTx">
        <pc:chgData name="Diana Nadeau" userId="487ff480-788a-4fcc-a6c8-a7a15fd546d5" providerId="ADAL" clId="{DDEBF8DE-3D2D-46BE-855C-65D8FD05CB11}" dt="2022-09-20T21:40:18.997" v="23" actId="20577"/>
        <pc:sldMkLst>
          <pc:docMk/>
          <pc:sldMk cId="2350064594" sldId="287"/>
        </pc:sldMkLst>
      </pc:sldChg>
      <pc:sldChg chg="modNotesTx">
        <pc:chgData name="Diana Nadeau" userId="487ff480-788a-4fcc-a6c8-a7a15fd546d5" providerId="ADAL" clId="{DDEBF8DE-3D2D-46BE-855C-65D8FD05CB11}" dt="2022-09-20T21:38:41.845" v="1" actId="20577"/>
        <pc:sldMkLst>
          <pc:docMk/>
          <pc:sldMk cId="3459674250" sldId="363"/>
        </pc:sldMkLst>
      </pc:sldChg>
      <pc:sldChg chg="modNotesTx">
        <pc:chgData name="Diana Nadeau" userId="487ff480-788a-4fcc-a6c8-a7a15fd546d5" providerId="ADAL" clId="{DDEBF8DE-3D2D-46BE-855C-65D8FD05CB11}" dt="2022-09-20T21:38:46.280" v="2" actId="20577"/>
        <pc:sldMkLst>
          <pc:docMk/>
          <pc:sldMk cId="281141815" sldId="382"/>
        </pc:sldMkLst>
      </pc:sldChg>
      <pc:sldChg chg="modNotesTx">
        <pc:chgData name="Diana Nadeau" userId="487ff480-788a-4fcc-a6c8-a7a15fd546d5" providerId="ADAL" clId="{DDEBF8DE-3D2D-46BE-855C-65D8FD05CB11}" dt="2022-09-20T21:40:41.622" v="26" actId="20577"/>
        <pc:sldMkLst>
          <pc:docMk/>
          <pc:sldMk cId="1961299090" sldId="663"/>
        </pc:sldMkLst>
      </pc:sldChg>
      <pc:sldChg chg="modNotesTx">
        <pc:chgData name="Diana Nadeau" userId="487ff480-788a-4fcc-a6c8-a7a15fd546d5" providerId="ADAL" clId="{DDEBF8DE-3D2D-46BE-855C-65D8FD05CB11}" dt="2022-09-20T21:38:38.352" v="0" actId="20577"/>
        <pc:sldMkLst>
          <pc:docMk/>
          <pc:sldMk cId="581868271" sldId="680"/>
        </pc:sldMkLst>
      </pc:sldChg>
      <pc:sldChg chg="modNotesTx">
        <pc:chgData name="Diana Nadeau" userId="487ff480-788a-4fcc-a6c8-a7a15fd546d5" providerId="ADAL" clId="{DDEBF8DE-3D2D-46BE-855C-65D8FD05CB11}" dt="2022-09-20T21:40:08.322" v="20" actId="20577"/>
        <pc:sldMkLst>
          <pc:docMk/>
          <pc:sldMk cId="4266632970" sldId="687"/>
        </pc:sldMkLst>
      </pc:sldChg>
      <pc:sldChg chg="modNotesTx">
        <pc:chgData name="Diana Nadeau" userId="487ff480-788a-4fcc-a6c8-a7a15fd546d5" providerId="ADAL" clId="{DDEBF8DE-3D2D-46BE-855C-65D8FD05CB11}" dt="2022-09-20T21:40:11.249" v="21" actId="20577"/>
        <pc:sldMkLst>
          <pc:docMk/>
          <pc:sldMk cId="3501604888" sldId="688"/>
        </pc:sldMkLst>
      </pc:sldChg>
      <pc:sldChg chg="modNotesTx">
        <pc:chgData name="Diana Nadeau" userId="487ff480-788a-4fcc-a6c8-a7a15fd546d5" providerId="ADAL" clId="{DDEBF8DE-3D2D-46BE-855C-65D8FD05CB11}" dt="2022-09-20T21:40:14.245" v="22" actId="20577"/>
        <pc:sldMkLst>
          <pc:docMk/>
          <pc:sldMk cId="2978172474" sldId="692"/>
        </pc:sldMkLst>
      </pc:sldChg>
      <pc:sldChg chg="ord modNotesTx">
        <pc:chgData name="Diana Nadeau" userId="487ff480-788a-4fcc-a6c8-a7a15fd546d5" providerId="ADAL" clId="{DDEBF8DE-3D2D-46BE-855C-65D8FD05CB11}" dt="2022-09-20T21:42:48.411" v="28"/>
        <pc:sldMkLst>
          <pc:docMk/>
          <pc:sldMk cId="606881110" sldId="703"/>
        </pc:sldMkLst>
      </pc:sldChg>
      <pc:sldChg chg="modNotesTx">
        <pc:chgData name="Diana Nadeau" userId="487ff480-788a-4fcc-a6c8-a7a15fd546d5" providerId="ADAL" clId="{DDEBF8DE-3D2D-46BE-855C-65D8FD05CB11}" dt="2022-09-20T21:39:08.488" v="7" actId="20577"/>
        <pc:sldMkLst>
          <pc:docMk/>
          <pc:sldMk cId="3617414555" sldId="705"/>
        </pc:sldMkLst>
      </pc:sldChg>
      <pc:sldChg chg="modNotesTx">
        <pc:chgData name="Diana Nadeau" userId="487ff480-788a-4fcc-a6c8-a7a15fd546d5" providerId="ADAL" clId="{DDEBF8DE-3D2D-46BE-855C-65D8FD05CB11}" dt="2022-09-20T21:39:14.456" v="8" actId="20577"/>
        <pc:sldMkLst>
          <pc:docMk/>
          <pc:sldMk cId="2346965670" sldId="706"/>
        </pc:sldMkLst>
      </pc:sldChg>
      <pc:sldChg chg="modNotesTx">
        <pc:chgData name="Diana Nadeau" userId="487ff480-788a-4fcc-a6c8-a7a15fd546d5" providerId="ADAL" clId="{DDEBF8DE-3D2D-46BE-855C-65D8FD05CB11}" dt="2022-09-20T21:39:44.706" v="15" actId="20577"/>
        <pc:sldMkLst>
          <pc:docMk/>
          <pc:sldMk cId="1087714974" sldId="707"/>
        </pc:sldMkLst>
      </pc:sldChg>
      <pc:sldChg chg="modNotesTx">
        <pc:chgData name="Diana Nadeau" userId="487ff480-788a-4fcc-a6c8-a7a15fd546d5" providerId="ADAL" clId="{DDEBF8DE-3D2D-46BE-855C-65D8FD05CB11}" dt="2022-09-20T21:40:35.417" v="25" actId="20577"/>
        <pc:sldMkLst>
          <pc:docMk/>
          <pc:sldMk cId="3784580510" sldId="708"/>
        </pc:sldMkLst>
      </pc:sldChg>
      <pc:sldChg chg="modNotesTx">
        <pc:chgData name="Diana Nadeau" userId="487ff480-788a-4fcc-a6c8-a7a15fd546d5" providerId="ADAL" clId="{DDEBF8DE-3D2D-46BE-855C-65D8FD05CB11}" dt="2022-09-20T21:40:03.021" v="19" actId="20577"/>
        <pc:sldMkLst>
          <pc:docMk/>
          <pc:sldMk cId="1489050487" sldId="709"/>
        </pc:sldMkLst>
      </pc:sldChg>
      <pc:sldChg chg="modNotesTx">
        <pc:chgData name="Diana Nadeau" userId="487ff480-788a-4fcc-a6c8-a7a15fd546d5" providerId="ADAL" clId="{DDEBF8DE-3D2D-46BE-855C-65D8FD05CB11}" dt="2022-09-20T21:39:26.732" v="11" actId="20577"/>
        <pc:sldMkLst>
          <pc:docMk/>
          <pc:sldMk cId="673292624" sldId="710"/>
        </pc:sldMkLst>
      </pc:sldChg>
      <pc:sldChg chg="modNotesTx">
        <pc:chgData name="Diana Nadeau" userId="487ff480-788a-4fcc-a6c8-a7a15fd546d5" providerId="ADAL" clId="{DDEBF8DE-3D2D-46BE-855C-65D8FD05CB11}" dt="2022-09-20T21:39:23.781" v="10" actId="20577"/>
        <pc:sldMkLst>
          <pc:docMk/>
          <pc:sldMk cId="656447983" sldId="711"/>
        </pc:sldMkLst>
      </pc:sldChg>
      <pc:sldChg chg="modNotesTx">
        <pc:chgData name="Diana Nadeau" userId="487ff480-788a-4fcc-a6c8-a7a15fd546d5" providerId="ADAL" clId="{DDEBF8DE-3D2D-46BE-855C-65D8FD05CB11}" dt="2022-09-20T21:38:50.008" v="3" actId="20577"/>
        <pc:sldMkLst>
          <pc:docMk/>
          <pc:sldMk cId="800999555" sldId="712"/>
        </pc:sldMkLst>
      </pc:sldChg>
      <pc:sldChg chg="modNotesTx">
        <pc:chgData name="Diana Nadeau" userId="487ff480-788a-4fcc-a6c8-a7a15fd546d5" providerId="ADAL" clId="{DDEBF8DE-3D2D-46BE-855C-65D8FD05CB11}" dt="2022-09-20T21:38:53.872" v="4" actId="20577"/>
        <pc:sldMkLst>
          <pc:docMk/>
          <pc:sldMk cId="396129369" sldId="713"/>
        </pc:sldMkLst>
      </pc:sldChg>
      <pc:sldChg chg="modNotesTx">
        <pc:chgData name="Diana Nadeau" userId="487ff480-788a-4fcc-a6c8-a7a15fd546d5" providerId="ADAL" clId="{DDEBF8DE-3D2D-46BE-855C-65D8FD05CB11}" dt="2022-09-20T21:39:00.717" v="5" actId="20577"/>
        <pc:sldMkLst>
          <pc:docMk/>
          <pc:sldMk cId="4218697099" sldId="714"/>
        </pc:sldMkLst>
      </pc:sldChg>
      <pc:sldChg chg="modNotesTx">
        <pc:chgData name="Diana Nadeau" userId="487ff480-788a-4fcc-a6c8-a7a15fd546d5" providerId="ADAL" clId="{DDEBF8DE-3D2D-46BE-855C-65D8FD05CB11}" dt="2022-09-20T21:39:54.904" v="18" actId="20577"/>
        <pc:sldMkLst>
          <pc:docMk/>
          <pc:sldMk cId="2442792587" sldId="715"/>
        </pc:sldMkLst>
      </pc:sldChg>
      <pc:sldChg chg="modNotesTx">
        <pc:chgData name="Diana Nadeau" userId="487ff480-788a-4fcc-a6c8-a7a15fd546d5" providerId="ADAL" clId="{DDEBF8DE-3D2D-46BE-855C-65D8FD05CB11}" dt="2022-09-20T21:39:51.344" v="17" actId="20577"/>
        <pc:sldMkLst>
          <pc:docMk/>
          <pc:sldMk cId="3838835335" sldId="716"/>
        </pc:sldMkLst>
      </pc:sldChg>
      <pc:sldChg chg="modNotesTx">
        <pc:chgData name="Diana Nadeau" userId="487ff480-788a-4fcc-a6c8-a7a15fd546d5" providerId="ADAL" clId="{DDEBF8DE-3D2D-46BE-855C-65D8FD05CB11}" dt="2022-09-20T21:39:48.673" v="16" actId="20577"/>
        <pc:sldMkLst>
          <pc:docMk/>
          <pc:sldMk cId="3878909059" sldId="717"/>
        </pc:sldMkLst>
      </pc:sldChg>
      <pc:sldChg chg="modNotesTx">
        <pc:chgData name="Diana Nadeau" userId="487ff480-788a-4fcc-a6c8-a7a15fd546d5" providerId="ADAL" clId="{DDEBF8DE-3D2D-46BE-855C-65D8FD05CB11}" dt="2022-09-20T21:39:29.175" v="12" actId="20577"/>
        <pc:sldMkLst>
          <pc:docMk/>
          <pc:sldMk cId="2197427631" sldId="718"/>
        </pc:sldMkLst>
      </pc:sldChg>
      <pc:sldChg chg="modNotesTx">
        <pc:chgData name="Diana Nadeau" userId="487ff480-788a-4fcc-a6c8-a7a15fd546d5" providerId="ADAL" clId="{DDEBF8DE-3D2D-46BE-855C-65D8FD05CB11}" dt="2022-09-20T21:39:32.641" v="13" actId="20577"/>
        <pc:sldMkLst>
          <pc:docMk/>
          <pc:sldMk cId="700938133" sldId="719"/>
        </pc:sldMkLst>
      </pc:sldChg>
      <pc:sldChg chg="modNotesTx">
        <pc:chgData name="Diana Nadeau" userId="487ff480-788a-4fcc-a6c8-a7a15fd546d5" providerId="ADAL" clId="{DDEBF8DE-3D2D-46BE-855C-65D8FD05CB11}" dt="2022-09-20T21:40:27.254" v="24" actId="20577"/>
        <pc:sldMkLst>
          <pc:docMk/>
          <pc:sldMk cId="3042932033" sldId="720"/>
        </pc:sldMkLst>
      </pc:sldChg>
      <pc:sldChg chg="modSp mod">
        <pc:chgData name="Diana Nadeau" userId="487ff480-788a-4fcc-a6c8-a7a15fd546d5" providerId="ADAL" clId="{DDEBF8DE-3D2D-46BE-855C-65D8FD05CB11}" dt="2022-09-20T21:47:19.427" v="63" actId="20577"/>
        <pc:sldMkLst>
          <pc:docMk/>
          <pc:sldMk cId="25071370" sldId="721"/>
        </pc:sldMkLst>
        <pc:spChg chg="mod">
          <ac:chgData name="Diana Nadeau" userId="487ff480-788a-4fcc-a6c8-a7a15fd546d5" providerId="ADAL" clId="{DDEBF8DE-3D2D-46BE-855C-65D8FD05CB11}" dt="2022-09-20T21:47:19.427" v="63" actId="20577"/>
          <ac:spMkLst>
            <pc:docMk/>
            <pc:sldMk cId="25071370" sldId="721"/>
            <ac:spMk id="3" creationId="{23B31913-D0FC-4C40-82FE-1E3BE76FAA0B}"/>
          </ac:spMkLst>
        </pc:spChg>
      </pc:sldChg>
      <pc:sldChg chg="modNotesTx">
        <pc:chgData name="Diana Nadeau" userId="487ff480-788a-4fcc-a6c8-a7a15fd546d5" providerId="ADAL" clId="{DDEBF8DE-3D2D-46BE-855C-65D8FD05CB11}" dt="2022-09-20T21:39:39.243" v="14" actId="20577"/>
        <pc:sldMkLst>
          <pc:docMk/>
          <pc:sldMk cId="1382734832" sldId="722"/>
        </pc:sldMkLst>
      </pc:sldChg>
      <pc:sldChg chg="modNotesTx">
        <pc:chgData name="Diana Nadeau" userId="487ff480-788a-4fcc-a6c8-a7a15fd546d5" providerId="ADAL" clId="{DDEBF8DE-3D2D-46BE-855C-65D8FD05CB11}" dt="2022-09-20T21:39:04.297" v="6" actId="20577"/>
        <pc:sldMkLst>
          <pc:docMk/>
          <pc:sldMk cId="1084315533" sldId="7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AF4AD-71F4-4F3F-80D9-287026CD1D7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3B2E3F-F879-4720-B1EE-C132AFB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CED24C-F9A4-41E2-BCBF-24512853585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CACC31-1050-46B4-9F19-2605034B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1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47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3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39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9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6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10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94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5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6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BA2E-2018-A846-8DDA-546EB20EC5B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CADRE: Melanie Reese</a:t>
            </a:r>
          </a:p>
        </p:txBody>
      </p:sp>
    </p:spTree>
    <p:extLst>
      <p:ext uri="{BB962C8B-B14F-4D97-AF65-F5344CB8AC3E}">
        <p14:creationId xmlns:p14="http://schemas.microsoft.com/office/powerpoint/2010/main" val="3769314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BA2E-2018-A846-8DDA-546EB20EC5B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CADRE: Melanie Reese</a:t>
            </a:r>
          </a:p>
        </p:txBody>
      </p:sp>
    </p:spTree>
    <p:extLst>
      <p:ext uri="{BB962C8B-B14F-4D97-AF65-F5344CB8AC3E}">
        <p14:creationId xmlns:p14="http://schemas.microsoft.com/office/powerpoint/2010/main" val="290445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6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5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8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8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4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E9230-D174-44A9-BA1F-6D49973188C3}"/>
              </a:ext>
            </a:extLst>
          </p:cNvPr>
          <p:cNvSpPr/>
          <p:nvPr userDrawn="1"/>
        </p:nvSpPr>
        <p:spPr>
          <a:xfrm>
            <a:off x="3895725" y="106362"/>
            <a:ext cx="5105400" cy="6645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4" descr="Z:\CADRE\CADRE 5\Web Development 2018-23\CADRE Logo 2019\CADRE Logo Files\JPG\RGB\High Res\CADRE Logo-03 cropped.jpg">
            <a:extLst>
              <a:ext uri="{FF2B5EF4-FFF2-40B4-BE49-F238E27FC236}">
                <a16:creationId xmlns:a16="http://schemas.microsoft.com/office/drawing/2014/main" id="{7A73E401-B03E-44CE-82F5-ABBF66E91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4864"/>
            <a:ext cx="3278963" cy="23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BE5859-D5F5-4A27-9502-5FCD9F232D13}"/>
              </a:ext>
            </a:extLst>
          </p:cNvPr>
          <p:cNvSpPr txBox="1">
            <a:spLocks/>
          </p:cNvSpPr>
          <p:nvPr userDrawn="1"/>
        </p:nvSpPr>
        <p:spPr>
          <a:xfrm>
            <a:off x="4676775" y="3313382"/>
            <a:ext cx="3886200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presenter name(s)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AA7351-167A-4D8B-B408-6EB5C8C8E1DC}"/>
              </a:ext>
            </a:extLst>
          </p:cNvPr>
          <p:cNvSpPr txBox="1">
            <a:spLocks/>
          </p:cNvSpPr>
          <p:nvPr userDrawn="1"/>
        </p:nvSpPr>
        <p:spPr>
          <a:xfrm>
            <a:off x="4724400" y="5646738"/>
            <a:ext cx="38862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1600" dirty="0"/>
              <a:t>Click to add event</a:t>
            </a:r>
          </a:p>
          <a:p>
            <a:r>
              <a:rPr lang="en-US" sz="1600" dirty="0"/>
              <a:t>and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DB085-9469-40C9-9EE1-FCAD505C6D34}"/>
              </a:ext>
            </a:extLst>
          </p:cNvPr>
          <p:cNvSpPr txBox="1"/>
          <p:nvPr userDrawn="1"/>
        </p:nvSpPr>
        <p:spPr>
          <a:xfrm>
            <a:off x="158115" y="6294437"/>
            <a:ext cx="1371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D26C36-84C1-44EF-BC7B-728EDE46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326" y="1280063"/>
            <a:ext cx="379095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92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80E7E-899D-42CE-8620-DF7251A8B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A1D5B-6B98-41E4-8CD0-696083E28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F6F8-E5DF-4891-87BF-3C337516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§"/>
              <a:defRPr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566A3-8B31-4F61-9E36-FB94E47A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5628C-544E-498F-B674-B7A3F83E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119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1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7C3C-972C-4E78-BE66-6EF3220929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8FC8-AE96-4BF7-8957-C7C43ED9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0FCB3-D5C4-4B4B-99B2-A561ED7C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C90A-3F2C-4645-B93E-404D6C9E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solidFill>
            <a:srgbClr val="002060"/>
          </a:solidFill>
        </p:spPr>
        <p:txBody>
          <a:bodyPr anchor="ctr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99A00-34A4-4B4C-90D8-313335AA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64CCE9-8179-492B-9268-105AD944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5A2E-9963-4C3A-B95D-C520BDBD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000A-66DD-4F73-9CB5-B62515A8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2217A-D50E-4027-818A-4321CF7F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D03A-7B97-4B05-89CF-DF6959BC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322F-9281-4496-97A7-F6D5CDD5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EC1D-359E-41F9-8B23-EC01A6D06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F071-9B01-42ED-927E-15218664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C1FC4-8F62-4B8D-900A-67B9DEF14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81FA6-FFA8-464B-9CAD-C80F2790C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6C7E1-444C-40FE-8EEC-5DB59F7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1B8F-294A-488F-B638-53350816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602D-47A0-4FFF-8C19-20C043D6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solidFill>
            <a:srgbClr val="00206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1114-602F-4853-BDF9-3BE7B802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949A2-C78B-4CD3-A1F6-CE626A46E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77745-E152-4C3E-B388-CB4AAE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9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93C0-A27C-40BE-8D91-C2A69DC6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15A26-AA65-42EB-8C9B-37677B6E8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3E7FF-AED8-4596-85A1-7AEA3103C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A98DE-7460-4C26-84DE-194FE9E6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F3B1-4538-4371-9DE6-C2459F21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D4678-5E3B-4C68-BBB5-3C0D89368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7D898-50AE-414C-9965-8E04EF59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9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chemeClr val="bg1"/>
            </a:gs>
            <a:gs pos="100000">
              <a:schemeClr val="tx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060BC-7486-44B3-AECA-1B4EAAF8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23207-6DBF-4453-808D-A3C81D97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78D1-7408-4953-AC5D-20EB60BC6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63651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D41B55-E513-4CCA-BBBF-FD0B23E36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1" y="6460861"/>
            <a:ext cx="685038" cy="1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50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pedia.org/handwriting/a/agend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7EF912-89F7-44DF-BEF0-92AFF3A0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289" y="127705"/>
            <a:ext cx="5468111" cy="66025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D30FE-0B99-469D-9068-78AEFB17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28B79-2844-4CDD-8E28-20A70748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902" y="1201824"/>
            <a:ext cx="4807266" cy="225960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Working within the Cross-section of Mindfulness and Dispute Resolution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 descr=" &#10;&#10;">
            <a:extLst>
              <a:ext uri="{FF2B5EF4-FFF2-40B4-BE49-F238E27FC236}">
                <a16:creationId xmlns:a16="http://schemas.microsoft.com/office/drawing/2014/main" id="{2D51B240-EDBC-4D6E-B6AA-7B2EADB8D7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52138" y="3952875"/>
            <a:ext cx="5053030" cy="24938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Diana Nadeau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Dispute Resolution &amp; Equity Specialist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CADRE Symposium: Planting Seeds: Growing an Inclusive &amp; Informed Community</a:t>
            </a:r>
            <a:endParaRPr lang="en-US" dirty="0"/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25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October 26, 2022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 descr=" CADRE Logo: The Center for Appropriate Dispute Resolution in Special Education">
            <a:extLst>
              <a:ext uri="{FF2B5EF4-FFF2-40B4-BE49-F238E27FC236}">
                <a16:creationId xmlns:a16="http://schemas.microsoft.com/office/drawing/2014/main" id="{4A342BFE-E42B-4E58-8EC4-3B882F636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981200"/>
            <a:ext cx="5890838" cy="22596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D2A377-3268-48FE-8F64-95478604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6456277"/>
            <a:ext cx="990600" cy="27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6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2682"/>
            <a:ext cx="8839200" cy="1032044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Concepts of Meditation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810F6-03DD-28E3-1DFA-5582B643C996}"/>
              </a:ext>
            </a:extLst>
          </p:cNvPr>
          <p:cNvSpPr txBox="1"/>
          <p:nvPr/>
        </p:nvSpPr>
        <p:spPr>
          <a:xfrm>
            <a:off x="4114800" y="20574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Utilizing a meditative support to focus attention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Allowing the natural flow of thoughts to arise and dissolve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Observing how the mind becomes distracted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Letting go of self-judgement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Consciously choosing how to use the mind</a:t>
            </a: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6" name="Content Placeholder 5" descr="Image of an 86-year-old Tibetan meditation master sitting on a couch with a plate of fruit in front of him.">
            <a:extLst>
              <a:ext uri="{FF2B5EF4-FFF2-40B4-BE49-F238E27FC236}">
                <a16:creationId xmlns:a16="http://schemas.microsoft.com/office/drawing/2014/main" id="{107572E5-D979-4BAD-9ED7-8B7DCB542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4557"/>
            <a:ext cx="3502091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96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3931"/>
            <a:ext cx="8839200" cy="979069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How does the mind work?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age of the bamboo table with a mess of stacked papers, notepads, laptop, gloves, charger cord, tape dispenser, tea mug, and small vase of dried flowers">
            <a:extLst>
              <a:ext uri="{FF2B5EF4-FFF2-40B4-BE49-F238E27FC236}">
                <a16:creationId xmlns:a16="http://schemas.microsoft.com/office/drawing/2014/main" id="{83106A39-E128-4E43-930C-B3EC1F53A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103" y="1747849"/>
            <a:ext cx="5082224" cy="4152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mage of a bamboo table top with a green plant in a basket on the table top">
            <a:extLst>
              <a:ext uri="{FF2B5EF4-FFF2-40B4-BE49-F238E27FC236}">
                <a16:creationId xmlns:a16="http://schemas.microsoft.com/office/drawing/2014/main" id="{529256E6-1D19-4216-A224-2F40440B7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2" y="1282945"/>
            <a:ext cx="4152418" cy="508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44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7426"/>
            <a:ext cx="8763000" cy="98557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Mindfulness Practice – image 1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 of the bamboo table with a mess of stacked papers, notepads, laptop, gloves, charger cord, tape dispenser, tea mug, and small vase of dried flowers">
            <a:extLst>
              <a:ext uri="{FF2B5EF4-FFF2-40B4-BE49-F238E27FC236}">
                <a16:creationId xmlns:a16="http://schemas.microsoft.com/office/drawing/2014/main" id="{3FC1F0D4-91E7-420F-B031-BCF5830A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7569" y="1781501"/>
            <a:ext cx="5468861" cy="4428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29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7705"/>
            <a:ext cx="8763000" cy="93909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Mindfulness Practice – image 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 of a bamboo table top with a green plant in a basket on the table top">
            <a:extLst>
              <a:ext uri="{FF2B5EF4-FFF2-40B4-BE49-F238E27FC236}">
                <a16:creationId xmlns:a16="http://schemas.microsoft.com/office/drawing/2014/main" id="{E759977E-3057-477A-BC6D-8AEC0032D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89" y="1202267"/>
            <a:ext cx="4566622" cy="5528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42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1294"/>
            <a:ext cx="8763000" cy="87550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Mindfulness Practice – image 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 of the bamboo table with a mess of stacked papers, notepads, laptop, gloves, charger cord, tape dispenser, tea mug, and small vase of dried flowers">
            <a:extLst>
              <a:ext uri="{FF2B5EF4-FFF2-40B4-BE49-F238E27FC236}">
                <a16:creationId xmlns:a16="http://schemas.microsoft.com/office/drawing/2014/main" id="{3FC1F0D4-91E7-420F-B031-BCF5830A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1323" y="1708315"/>
            <a:ext cx="5461353" cy="448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93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9" y="200810"/>
            <a:ext cx="8839200" cy="88186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Steps to Mindfulness Practice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1409349"/>
            <a:ext cx="4343400" cy="532094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 lend your attention to your breath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allow distractions to come and go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remember thoughts do not stop, they merely slow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when you are distracted, start over without judgment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short sessions with breaks in between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Photo of a calm sea from the bow of a boat, blue sky, and outline of a distant, uninhabited island in the background">
            <a:extLst>
              <a:ext uri="{FF2B5EF4-FFF2-40B4-BE49-F238E27FC236}">
                <a16:creationId xmlns:a16="http://schemas.microsoft.com/office/drawing/2014/main" id="{607E5CDD-ED55-4CB6-8FDB-8B1C6F9F1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733" y="1447800"/>
            <a:ext cx="4419600" cy="491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73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3138"/>
            <a:ext cx="8839200" cy="99986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Mindfulness &amp; Dispute Resolution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2438400" cy="3124200"/>
          </a:xfrm>
        </p:spPr>
        <p:txBody>
          <a:bodyPr>
            <a:normAutofit/>
          </a:bodyPr>
          <a:lstStyle/>
          <a:p>
            <a:r>
              <a:rPr lang="en-US" dirty="0"/>
              <a:t>Here are some benefits  of mindfulness within the work we do.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nfo graphic with colored boxes, the word, &quot;mindfulness&quot; at the center, and words in clockwise direction, &quot;emotional regulation, open mind, perspective, genuine empathy, and cultural humility.">
            <a:extLst>
              <a:ext uri="{FF2B5EF4-FFF2-40B4-BE49-F238E27FC236}">
                <a16:creationId xmlns:a16="http://schemas.microsoft.com/office/drawing/2014/main" id="{38DBE5C3-F3E4-96FC-1FC9-43EE36ED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295400"/>
            <a:ext cx="5864860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4713"/>
            <a:ext cx="8839200" cy="835887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Practicing “Off the Cushion”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50" y="1495224"/>
            <a:ext cx="4476750" cy="48699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Pick a partner.</a:t>
            </a:r>
          </a:p>
          <a:p>
            <a:pPr marL="0" indent="0">
              <a:buNone/>
            </a:pPr>
            <a:r>
              <a:rPr lang="en-US" dirty="0"/>
              <a:t>Pull your chairs together</a:t>
            </a:r>
          </a:p>
          <a:p>
            <a:pPr marL="0" indent="0">
              <a:buNone/>
            </a:pPr>
            <a:r>
              <a:rPr lang="en-US" dirty="0"/>
              <a:t>Sit across from one another.</a:t>
            </a:r>
          </a:p>
          <a:p>
            <a:pPr marL="0" indent="0">
              <a:buNone/>
            </a:pPr>
            <a:r>
              <a:rPr lang="en-US" dirty="0"/>
              <a:t>Pick one person to go first.</a:t>
            </a:r>
          </a:p>
          <a:p>
            <a:pPr marL="0" indent="0">
              <a:buNone/>
            </a:pPr>
            <a:r>
              <a:rPr lang="en-US" dirty="0"/>
              <a:t>When prompted, that person will tell their partner a story about an upsetting situation that occurred.</a:t>
            </a:r>
          </a:p>
          <a:p>
            <a:pPr marL="0" indent="0">
              <a:buNone/>
            </a:pPr>
            <a:r>
              <a:rPr lang="en-US" dirty="0"/>
              <a:t>The listener will train their attention on the voice of their partner.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Picture of a red, round meditation cushion on a wooden floor, with small table in the background with colorful meditation fabric">
            <a:extLst>
              <a:ext uri="{FF2B5EF4-FFF2-40B4-BE49-F238E27FC236}">
                <a16:creationId xmlns:a16="http://schemas.microsoft.com/office/drawing/2014/main" id="{48D22DF2-21A4-362F-A8F4-32C47969B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8970"/>
            <a:ext cx="3867150" cy="515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90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7705"/>
            <a:ext cx="8839200" cy="93909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</a:p>
        </p:txBody>
      </p:sp>
      <p:pic>
        <p:nvPicPr>
          <p:cNvPr id="6" name="Picture 5" descr="Info-graphic with red square in center with word, &quot;mindfulness&quot; and in clockwise direction, other colored squares with words, &quot;Emotional Regulation, Open Mind, Perspective, Genuine Empathy, and Cultural Humility.">
            <a:extLst>
              <a:ext uri="{FF2B5EF4-FFF2-40B4-BE49-F238E27FC236}">
                <a16:creationId xmlns:a16="http://schemas.microsoft.com/office/drawing/2014/main" id="{11649991-88B6-CA4A-F877-F9909C29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181" y="1358132"/>
            <a:ext cx="5867638" cy="51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3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1563"/>
            <a:ext cx="8839200" cy="116383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Mindfulness in the Context of </a:t>
            </a:r>
            <a:br>
              <a:rPr lang="en-US" dirty="0"/>
            </a:br>
            <a:r>
              <a:rPr lang="en-US" dirty="0"/>
              <a:t>Diversity and Inclusivity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3" y="1590492"/>
            <a:ext cx="4568820" cy="4649788"/>
          </a:xfrm>
        </p:spPr>
        <p:txBody>
          <a:bodyPr>
            <a:normAutofit/>
          </a:bodyPr>
          <a:lstStyle/>
          <a:p>
            <a:r>
              <a:rPr lang="en-US" u="sng" dirty="0"/>
              <a:t>Mindfulness: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Helps us understand our own perspectives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Opens us up to other perspectives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Leads to less judgement of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Helps us find our biases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Assists us in equity improvement efforts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age of a peaceful Buddha statue sitting in meditation on a stone wall with green plants in the background">
            <a:extLst>
              <a:ext uri="{FF2B5EF4-FFF2-40B4-BE49-F238E27FC236}">
                <a16:creationId xmlns:a16="http://schemas.microsoft.com/office/drawing/2014/main" id="{3F976576-E02F-8CD8-38D2-0D407C91E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20" y="1445654"/>
            <a:ext cx="3851959" cy="5135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79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4149"/>
            <a:ext cx="8839200" cy="86891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Content Placeholder 5" descr="Hand writing the word Agenda ">
            <a:extLst>
              <a:ext uri="{FF2B5EF4-FFF2-40B4-BE49-F238E27FC236}">
                <a16:creationId xmlns:a16="http://schemas.microsoft.com/office/drawing/2014/main" id="{633571BE-AAAD-4A09-A41A-CBD38780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0" y="1102380"/>
            <a:ext cx="4168950" cy="2779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BEF51-7B10-4445-9D9D-FD0B53EC4C3A}"/>
              </a:ext>
            </a:extLst>
          </p:cNvPr>
          <p:cNvSpPr txBox="1"/>
          <p:nvPr/>
        </p:nvSpPr>
        <p:spPr>
          <a:xfrm>
            <a:off x="533400" y="1327134"/>
            <a:ext cx="8077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What is mindfulness?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Practicing mindfulness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How does it fit into the work you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A little about inclusivity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From mindfulness to perspective-taking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Scenarios pre-mindfulness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Scenarios post-mindfulness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Plan for incorporating mindfulness into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74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8" y="153474"/>
            <a:ext cx="8839200" cy="90538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Diversity and Perspective-taking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17294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Opening up to diversity of thought as it stems from diverse cultures, traditions, and personal experience is only possible with the understanding that </a:t>
            </a:r>
            <a:r>
              <a:rPr lang="en-US" u="sng" dirty="0"/>
              <a:t>everyone has their own perspective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camera lens being held by a man's hand, looking out over a city&#10;&#10;">
            <a:extLst>
              <a:ext uri="{FF2B5EF4-FFF2-40B4-BE49-F238E27FC236}">
                <a16:creationId xmlns:a16="http://schemas.microsoft.com/office/drawing/2014/main" id="{2EC7AA8A-A734-FDFF-861C-4EAB4C6DA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358063"/>
            <a:ext cx="4800600" cy="3191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05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4223973-AF95-49EF-BB72-512468EE1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7974" y="4409210"/>
            <a:ext cx="2652360" cy="1989801"/>
          </a:xfrm>
          <a:prstGeom prst="roundRect">
            <a:avLst>
              <a:gd name="adj" fmla="val 10000"/>
            </a:avLst>
          </a:prstGeom>
          <a:ln w="76200" cmpd="tri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35BAB9-46F2-4084-8B69-F15EC977F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4040" y="4440052"/>
            <a:ext cx="2652360" cy="1989801"/>
          </a:xfrm>
          <a:prstGeom prst="roundRect">
            <a:avLst>
              <a:gd name="adj" fmla="val 10000"/>
            </a:avLst>
          </a:prstGeom>
          <a:ln w="76200" cmpd="tri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89F01E-7F6A-4148-A90A-6AE2C0709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105" y="4440914"/>
            <a:ext cx="2652361" cy="1989801"/>
          </a:xfrm>
          <a:prstGeom prst="roundRect">
            <a:avLst>
              <a:gd name="adj" fmla="val 10000"/>
            </a:avLst>
          </a:prstGeom>
          <a:ln w="76200" cmpd="tri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FF039A4A-EB60-4EF2-87CE-30EF380B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7D446-4596-445E-B1CD-349E590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7" y="207758"/>
            <a:ext cx="8839200" cy="906108"/>
          </a:xfrm>
          <a:solidFill>
            <a:srgbClr val="002060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Picture 27" descr="tree branches against a pale gray sky, looking from below">
            <a:extLst>
              <a:ext uri="{FF2B5EF4-FFF2-40B4-BE49-F238E27FC236}">
                <a16:creationId xmlns:a16="http://schemas.microsoft.com/office/drawing/2014/main" id="{A5BC6320-A731-4F15-9EC0-1011D22D6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b="29951"/>
          <a:stretch/>
        </p:blipFill>
        <p:spPr>
          <a:xfrm>
            <a:off x="1150856" y="1400051"/>
            <a:ext cx="6788310" cy="2754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AC1B8E2-15B2-415A-9641-EA9192BCBEA2}"/>
              </a:ext>
            </a:extLst>
          </p:cNvPr>
          <p:cNvSpPr txBox="1"/>
          <p:nvPr/>
        </p:nvSpPr>
        <p:spPr>
          <a:xfrm>
            <a:off x="644835" y="4580786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Candara" panose="020E0502030303020204" pitchFamily="34" charset="0"/>
              </a:rPr>
              <a:t>Positions</a:t>
            </a:r>
            <a:r>
              <a:rPr lang="en-US" sz="2400" b="1" i="1" dirty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are representative of our expectations for a specific outcome.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409223-FD17-4EDC-8026-893692B37DDA}"/>
              </a:ext>
            </a:extLst>
          </p:cNvPr>
          <p:cNvSpPr txBox="1"/>
          <p:nvPr/>
        </p:nvSpPr>
        <p:spPr>
          <a:xfrm>
            <a:off x="3531490" y="4557789"/>
            <a:ext cx="2297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Candara" panose="020E0502030303020204" pitchFamily="34" charset="0"/>
              </a:rPr>
              <a:t>Positions </a:t>
            </a:r>
            <a:r>
              <a:rPr lang="en-US" sz="2400" dirty="0">
                <a:latin typeface="Candara" panose="020E0502030303020204" pitchFamily="34" charset="0"/>
              </a:rPr>
              <a:t>are strategies we dream up based on our perspectives.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C576A6-66CD-40B0-AEA9-28EA9B4D300D}"/>
              </a:ext>
            </a:extLst>
          </p:cNvPr>
          <p:cNvSpPr txBox="1"/>
          <p:nvPr/>
        </p:nvSpPr>
        <p:spPr>
          <a:xfrm>
            <a:off x="6392866" y="4526947"/>
            <a:ext cx="2209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Candara" panose="020E0502030303020204" pitchFamily="34" charset="0"/>
              </a:rPr>
              <a:t>Perspective-taking allows us to loosen our grip on our </a:t>
            </a:r>
            <a:r>
              <a:rPr lang="en-US" sz="2400" b="1" dirty="0">
                <a:latin typeface="Candara" panose="020E0502030303020204" pitchFamily="34" charset="0"/>
              </a:rPr>
              <a:t>position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632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6293A9-B076-4BA8-8F43-F025E5E6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0B677-5045-4E30-8376-392932C4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3921"/>
            <a:ext cx="8839200" cy="88287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2AA7D-807B-467C-9975-A84F310F5E8B}"/>
              </a:ext>
            </a:extLst>
          </p:cNvPr>
          <p:cNvSpPr txBox="1"/>
          <p:nvPr/>
        </p:nvSpPr>
        <p:spPr>
          <a:xfrm>
            <a:off x="423023" y="1488968"/>
            <a:ext cx="45299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Candara" panose="020E0502030303020204" pitchFamily="34" charset="0"/>
              </a:rPr>
              <a:t>Our </a:t>
            </a:r>
            <a:r>
              <a:rPr lang="en-US" sz="2800" b="1" dirty="0">
                <a:latin typeface="Candara" panose="020E0502030303020204" pitchFamily="34" charset="0"/>
              </a:rPr>
              <a:t>interests</a:t>
            </a:r>
            <a:r>
              <a:rPr lang="en-US" sz="2800" dirty="0">
                <a:latin typeface="Candara" panose="020E0502030303020204" pitchFamily="34" charset="0"/>
              </a:rPr>
              <a:t> are based on outcomes we’d like to see.</a:t>
            </a:r>
          </a:p>
          <a:p>
            <a:pPr lvl="0"/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Interests</a:t>
            </a:r>
            <a:r>
              <a:rPr lang="en-US" sz="2800" i="1" dirty="0">
                <a:latin typeface="Candara" panose="020E0502030303020204" pitchFamily="34" charset="0"/>
              </a:rPr>
              <a:t> </a:t>
            </a:r>
            <a:r>
              <a:rPr lang="en-US" sz="2800" dirty="0">
                <a:latin typeface="Candara" panose="020E0502030303020204" pitchFamily="34" charset="0"/>
              </a:rPr>
              <a:t>encompass our hopes and fears.</a:t>
            </a:r>
          </a:p>
          <a:p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Interests</a:t>
            </a:r>
            <a:r>
              <a:rPr lang="en-US" sz="2800" dirty="0">
                <a:latin typeface="Candara" panose="020E0502030303020204" pitchFamily="34" charset="0"/>
              </a:rPr>
              <a:t> are what motivate us to create strategies that we hope will lead to our desired outcomes.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lvl="0"/>
            <a:r>
              <a:rPr lang="en-US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7" name="Picture 6" descr="trees in field">
            <a:extLst>
              <a:ext uri="{FF2B5EF4-FFF2-40B4-BE49-F238E27FC236}">
                <a16:creationId xmlns:a16="http://schemas.microsoft.com/office/drawing/2014/main" id="{F01965F2-9ADD-4156-A518-F05B0D51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1"/>
          <a:stretch/>
        </p:blipFill>
        <p:spPr>
          <a:xfrm>
            <a:off x="5147423" y="1482722"/>
            <a:ext cx="3573554" cy="4750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604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CB490-5059-48FD-BBC6-6D56A40B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E3438-AD72-4492-A5AC-CF573CB9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1769"/>
            <a:ext cx="8839200" cy="808831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1BB74-DF7B-4278-B905-ED87C40F86F9}"/>
              </a:ext>
            </a:extLst>
          </p:cNvPr>
          <p:cNvSpPr txBox="1"/>
          <p:nvPr/>
        </p:nvSpPr>
        <p:spPr>
          <a:xfrm>
            <a:off x="5334000" y="1886624"/>
            <a:ext cx="3529652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Issues </a:t>
            </a:r>
            <a:r>
              <a:rPr lang="en-US" sz="2400" dirty="0">
                <a:latin typeface="Candara" panose="020E0502030303020204" pitchFamily="34" charset="0"/>
              </a:rPr>
              <a:t>are the initiating concern.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Candara" panose="020E0502030303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Being open to perspectives leads us to naming the </a:t>
            </a:r>
            <a:r>
              <a:rPr lang="en-US" sz="2400" b="1" dirty="0">
                <a:latin typeface="Candara" panose="020E0502030303020204" pitchFamily="34" charset="0"/>
              </a:rPr>
              <a:t>issue.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Candara" panose="020E0502030303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Agreeing on the </a:t>
            </a:r>
            <a:r>
              <a:rPr lang="en-US" sz="2400" b="1" dirty="0">
                <a:latin typeface="Candara" panose="020E0502030303020204" pitchFamily="34" charset="0"/>
              </a:rPr>
              <a:t>issue</a:t>
            </a:r>
            <a:r>
              <a:rPr lang="en-US" sz="2400" dirty="0">
                <a:latin typeface="Candara" panose="020E0502030303020204" pitchFamily="34" charset="0"/>
              </a:rPr>
              <a:t> at hand is the way to finding mutuality.</a:t>
            </a:r>
          </a:p>
        </p:txBody>
      </p:sp>
      <p:pic>
        <p:nvPicPr>
          <p:cNvPr id="5" name="Picture 4" descr="tree roots at the base of a tree in a leaf-carpeted forest">
            <a:extLst>
              <a:ext uri="{FF2B5EF4-FFF2-40B4-BE49-F238E27FC236}">
                <a16:creationId xmlns:a16="http://schemas.microsoft.com/office/drawing/2014/main" id="{AAAF08C1-6921-4640-AA28-655BAB836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r="25386" b="-1"/>
          <a:stretch/>
        </p:blipFill>
        <p:spPr>
          <a:xfrm>
            <a:off x="457200" y="1514241"/>
            <a:ext cx="4705350" cy="455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172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6B387-7161-45AD-9A95-55DD08DC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76BEB7-59F6-23B1-2D47-6624F216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9799"/>
            <a:ext cx="8839200" cy="981267"/>
          </a:xfrm>
        </p:spPr>
        <p:txBody>
          <a:bodyPr/>
          <a:lstStyle/>
          <a:p>
            <a:r>
              <a:rPr lang="en-US" dirty="0"/>
              <a:t>Separate Person from Problem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6754" y="2232484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When conflicts arise due to combating positions, people often see the other person as the “problem.”</a:t>
            </a:r>
          </a:p>
        </p:txBody>
      </p:sp>
      <p:sp>
        <p:nvSpPr>
          <p:cNvPr id="5" name="Rectangle 4" descr="translucent, light blue rectangle "/>
          <p:cNvSpPr/>
          <p:nvPr/>
        </p:nvSpPr>
        <p:spPr>
          <a:xfrm>
            <a:off x="533400" y="2521382"/>
            <a:ext cx="4038600" cy="285973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364345" y="1372813"/>
            <a:ext cx="578113" cy="2297139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                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6813" y="2001652"/>
            <a:ext cx="181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Person A</a:t>
            </a:r>
          </a:p>
        </p:txBody>
      </p:sp>
      <p:sp>
        <p:nvSpPr>
          <p:cNvPr id="10" name="Down Arrow 9"/>
          <p:cNvSpPr/>
          <p:nvPr/>
        </p:nvSpPr>
        <p:spPr>
          <a:xfrm rot="10800000">
            <a:off x="3102157" y="4161821"/>
            <a:ext cx="612119" cy="2367868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                  Problem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6812" y="5503925"/>
            <a:ext cx="181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Person B</a:t>
            </a:r>
          </a:p>
        </p:txBody>
      </p:sp>
    </p:spTree>
    <p:extLst>
      <p:ext uri="{BB962C8B-B14F-4D97-AF65-F5344CB8AC3E}">
        <p14:creationId xmlns:p14="http://schemas.microsoft.com/office/powerpoint/2010/main" val="23500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C3052C-2FA9-4726-9084-E77455B9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63931"/>
            <a:ext cx="8839200" cy="95095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US" sz="5300" dirty="0"/>
              <a:t>on the Other Side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1" y="1698550"/>
            <a:ext cx="3962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When we do not see the other person as the problem, we can: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 join in mutuality;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put the issue on the other side of the table;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work together to resolve it.</a:t>
            </a:r>
          </a:p>
        </p:txBody>
      </p:sp>
      <p:sp>
        <p:nvSpPr>
          <p:cNvPr id="5" name="Rectangle 4" descr="translucent, light blue rectangle"/>
          <p:cNvSpPr/>
          <p:nvPr/>
        </p:nvSpPr>
        <p:spPr>
          <a:xfrm>
            <a:off x="445864" y="2723546"/>
            <a:ext cx="3962400" cy="241336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743" y="1796637"/>
            <a:ext cx="181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Person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6436" y="1811196"/>
            <a:ext cx="181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Person B</a:t>
            </a:r>
          </a:p>
        </p:txBody>
      </p:sp>
      <p:sp>
        <p:nvSpPr>
          <p:cNvPr id="8" name="Down Arrow 7" descr="down arrow pointing to problem"/>
          <p:cNvSpPr/>
          <p:nvPr/>
        </p:nvSpPr>
        <p:spPr>
          <a:xfrm rot="20224371">
            <a:off x="1234854" y="2302530"/>
            <a:ext cx="627446" cy="342707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 descr="down arrow pointing to problem"/>
          <p:cNvSpPr/>
          <p:nvPr/>
        </p:nvSpPr>
        <p:spPr>
          <a:xfrm rot="1217596">
            <a:off x="3223282" y="2309560"/>
            <a:ext cx="612119" cy="3413016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4547" y="5697720"/>
            <a:ext cx="313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5293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7705"/>
            <a:ext cx="8839200" cy="86836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Scenarios </a:t>
            </a:r>
            <a:r>
              <a:rPr lang="en-US" dirty="0"/>
              <a:t>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16" y="1231325"/>
            <a:ext cx="3827284" cy="5411304"/>
          </a:xfrm>
        </p:spPr>
        <p:txBody>
          <a:bodyPr>
            <a:normAutofit/>
          </a:bodyPr>
          <a:lstStyle/>
          <a:p>
            <a:r>
              <a:rPr lang="en-US" dirty="0"/>
              <a:t>Sit where you are and bring your attention to your breath</a:t>
            </a:r>
          </a:p>
          <a:p>
            <a:r>
              <a:rPr lang="en-US" dirty="0"/>
              <a:t>Count from 1-5, then 5-1</a:t>
            </a:r>
          </a:p>
          <a:p>
            <a:r>
              <a:rPr lang="en-US" dirty="0"/>
              <a:t>Allow thoughts, sounds, sights, smells, all of it to exist without distracting you from your breath</a:t>
            </a:r>
          </a:p>
          <a:p>
            <a:r>
              <a:rPr lang="en-US" dirty="0"/>
              <a:t>Return mindfully to your group and begin the scenario over again.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of a carved domestic cat sitting in a Buddha posture, meditating next to a huge crystal and decorative candle">
            <a:extLst>
              <a:ext uri="{FF2B5EF4-FFF2-40B4-BE49-F238E27FC236}">
                <a16:creationId xmlns:a16="http://schemas.microsoft.com/office/drawing/2014/main" id="{E96A50E0-7A80-C6E1-974B-813982E7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83" y="2161119"/>
            <a:ext cx="4591401" cy="3443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93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7692"/>
            <a:ext cx="8839200" cy="995308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What did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Was there a difference in how the scenarios unfolded before and after the </a:t>
            </a:r>
            <a:r>
              <a:rPr lang="en-US"/>
              <a:t>mindfulness practice?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blue sky and cloud in the shape of a question mark">
            <a:extLst>
              <a:ext uri="{FF2B5EF4-FFF2-40B4-BE49-F238E27FC236}">
                <a16:creationId xmlns:a16="http://schemas.microsoft.com/office/drawing/2014/main" id="{6106054F-DEAF-89C7-F192-5700A7F66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2678022"/>
            <a:ext cx="5157216" cy="3869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1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a Plan in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31" y="1605667"/>
            <a:ext cx="6324600" cy="497769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</a:rPr>
              <a:t>Make the commitment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</a:rPr>
              <a:t>Start out small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</a:rPr>
              <a:t>Engage in regular self-encouragement</a:t>
            </a:r>
            <a:endParaRPr lang="en-US" b="0" i="0" dirty="0">
              <a:solidFill>
                <a:srgbClr val="202124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</a:rPr>
              <a:t>Identify real obstacles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</a:rPr>
              <a:t>Identify perceived obstacles</a:t>
            </a:r>
            <a:endParaRPr lang="en-US" b="0" i="0" dirty="0">
              <a:solidFill>
                <a:srgbClr val="202124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</a:rPr>
              <a:t>Keep realistic expectations</a:t>
            </a:r>
            <a:endParaRPr lang="en-US" b="0" i="0" dirty="0">
              <a:solidFill>
                <a:srgbClr val="202124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</a:rPr>
              <a:t>Get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</a:rPr>
              <a:t>Celebrate your wins, especially the small ones!</a:t>
            </a:r>
          </a:p>
        </p:txBody>
      </p:sp>
      <p:pic>
        <p:nvPicPr>
          <p:cNvPr id="6" name="Picture 5" descr=" A pen, piece of paper, and a cup of coffee on a table with a sprig of red berries and leaves in the background">
            <a:extLst>
              <a:ext uri="{FF2B5EF4-FFF2-40B4-BE49-F238E27FC236}">
                <a16:creationId xmlns:a16="http://schemas.microsoft.com/office/drawing/2014/main" id="{83568817-12A0-0E6A-A376-85E7C22C0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90" y="1813339"/>
            <a:ext cx="3814219" cy="3455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580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1172"/>
            <a:ext cx="8638953" cy="9418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Group Share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48" y="1519131"/>
            <a:ext cx="4767152" cy="48235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you see yourself incorporating mindfulness into your work?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you imagine mindfulness may affect prevention? And dispute resolution?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barriers do you foresee with implementing mindfulness in the work you do?</a:t>
            </a:r>
          </a:p>
        </p:txBody>
      </p:sp>
      <p:pic>
        <p:nvPicPr>
          <p:cNvPr id="6" name="Picture 5" descr="A clipart-graphic image of a folder with 'IEP&quot; on the label next to a day planner&#10;&#10;">
            <a:extLst>
              <a:ext uri="{FF2B5EF4-FFF2-40B4-BE49-F238E27FC236}">
                <a16:creationId xmlns:a16="http://schemas.microsoft.com/office/drawing/2014/main" id="{4EFAA3D0-11AA-B1A2-8694-29E694594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90464"/>
            <a:ext cx="2601470" cy="22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7705"/>
            <a:ext cx="8839200" cy="93909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2506"/>
            <a:ext cx="7886700" cy="460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in the room, and why?</a:t>
            </a:r>
          </a:p>
        </p:txBody>
      </p:sp>
      <p:pic>
        <p:nvPicPr>
          <p:cNvPr id="6" name="Picture 5" descr="Image of 7 people from diverse communities">
            <a:extLst>
              <a:ext uri="{FF2B5EF4-FFF2-40B4-BE49-F238E27FC236}">
                <a16:creationId xmlns:a16="http://schemas.microsoft.com/office/drawing/2014/main" id="{7549AF17-A334-4A6B-ADF6-F83E3AE3D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r="2863"/>
          <a:stretch/>
        </p:blipFill>
        <p:spPr>
          <a:xfrm>
            <a:off x="1409700" y="2106705"/>
            <a:ext cx="6324600" cy="3924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141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5B86D-DA82-4034-8D5D-E452DD41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EA3D5-FFC8-47B3-8532-17501102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62682"/>
            <a:ext cx="8763000" cy="96499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4" name="Picture 4" descr="Info-graphic of colorful bubbles with question marks on them">
            <a:extLst>
              <a:ext uri="{FF2B5EF4-FFF2-40B4-BE49-F238E27FC236}">
                <a16:creationId xmlns:a16="http://schemas.microsoft.com/office/drawing/2014/main" id="{BDB90E06-2139-4B12-B1CB-8F24A20A0F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3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1FC14C-EBB9-486C-AA84-B654F48B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10312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for us?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D51B878D-463E-4904-A63B-3FCF77F460E3}"/>
              </a:ext>
            </a:extLst>
          </p:cNvPr>
          <p:cNvSpPr/>
          <p:nvPr/>
        </p:nvSpPr>
        <p:spPr>
          <a:xfrm>
            <a:off x="914400" y="1676400"/>
            <a:ext cx="3505200" cy="3428999"/>
          </a:xfrm>
          <a:prstGeom prst="plus">
            <a:avLst/>
          </a:prstGeom>
          <a:solidFill>
            <a:srgbClr val="67068A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ndara" panose="020E0502030303020204" pitchFamily="34" charset="0"/>
              </a:rPr>
              <a:t>What Worked Well?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BC32899-5325-42DE-BF26-C8AACD8FFA64}"/>
              </a:ext>
            </a:extLst>
          </p:cNvPr>
          <p:cNvSpPr/>
          <p:nvPr/>
        </p:nvSpPr>
        <p:spPr>
          <a:xfrm>
            <a:off x="3308555" y="2971800"/>
            <a:ext cx="5454445" cy="34290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ndara" panose="020E0502030303020204" pitchFamily="34" charset="0"/>
              </a:rPr>
              <a:t>Suggestions for Improvement?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129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92" y="126096"/>
            <a:ext cx="8732874" cy="864504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Prompts for Introductions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26" y="1278440"/>
            <a:ext cx="8885274" cy="227946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are you involved in special ed. dispute resolution?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interested you about this workshop?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you hope this helps you in the work you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your experience with mindfulness?</a:t>
            </a:r>
          </a:p>
        </p:txBody>
      </p:sp>
      <p:pic>
        <p:nvPicPr>
          <p:cNvPr id="6" name="Picture 5" descr="Graphic of people icons connected on a blue computer screen">
            <a:extLst>
              <a:ext uri="{FF2B5EF4-FFF2-40B4-BE49-F238E27FC236}">
                <a16:creationId xmlns:a16="http://schemas.microsoft.com/office/drawing/2014/main" id="{7549AF17-A334-4A6B-ADF6-F83E3AE3D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10" y="3704661"/>
            <a:ext cx="5648580" cy="2855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9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4" y="127705"/>
            <a:ext cx="8690344" cy="93909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More Prompts…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7323"/>
            <a:ext cx="4953000" cy="472625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you enjoy engagement and participate frequently?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you a little shy or less apt to share?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you prefer to take notes?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 ask frequent questions?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there any support you need so that you get as much out of this session as you can?</a:t>
            </a:r>
          </a:p>
        </p:txBody>
      </p:sp>
      <p:pic>
        <p:nvPicPr>
          <p:cNvPr id="7" name="Picture 6" descr="image of hands of people from different cultures being raised as though asking to be called on">
            <a:extLst>
              <a:ext uri="{FF2B5EF4-FFF2-40B4-BE49-F238E27FC236}">
                <a16:creationId xmlns:a16="http://schemas.microsoft.com/office/drawing/2014/main" id="{909CCC09-1874-4328-9702-20AD33D32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1" y="1638915"/>
            <a:ext cx="2491945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image of a shy young woman, pulling her turtleneck over her mouth and nose to hide.">
            <a:extLst>
              <a:ext uri="{FF2B5EF4-FFF2-40B4-BE49-F238E27FC236}">
                <a16:creationId xmlns:a16="http://schemas.microsoft.com/office/drawing/2014/main" id="{80EC95BD-3EBC-4FB5-9CCA-5147922DE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44" y="3097560"/>
            <a:ext cx="251460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picture of a woman's hand writing in a journal with a silver pen">
            <a:extLst>
              <a:ext uri="{FF2B5EF4-FFF2-40B4-BE49-F238E27FC236}">
                <a16:creationId xmlns:a16="http://schemas.microsoft.com/office/drawing/2014/main" id="{7549AF17-A334-4A6B-ADF6-F83E3AE3D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63386"/>
            <a:ext cx="3082867" cy="2055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2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7705"/>
            <a:ext cx="8839200" cy="86836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Scenarios </a:t>
            </a:r>
            <a:r>
              <a:rPr lang="en-US" dirty="0"/>
              <a:t>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97" y="1556371"/>
            <a:ext cx="356235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Splitting the room into three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Handing out IEP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Take a brief moment to read the scenario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Decide who will take which role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aphic of people in shadow sitting at a conference room with many converstaion bubbles above their heads.">
            <a:extLst>
              <a:ext uri="{FF2B5EF4-FFF2-40B4-BE49-F238E27FC236}">
                <a16:creationId xmlns:a16="http://schemas.microsoft.com/office/drawing/2014/main" id="{3A67DB36-9CF2-4B6A-97F0-06400CC05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1562"/>
            <a:ext cx="4883423" cy="4120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69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1294"/>
            <a:ext cx="8763000" cy="79930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Cultures of Mindfulness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 A group of people from diverse communities in a huddle together looking down at the camera posing for a photo">
            <a:extLst>
              <a:ext uri="{FF2B5EF4-FFF2-40B4-BE49-F238E27FC236}">
                <a16:creationId xmlns:a16="http://schemas.microsoft.com/office/drawing/2014/main" id="{2299D1FD-6FDA-9648-6140-57625EEC6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4784">
            <a:off x="298633" y="1351734"/>
            <a:ext cx="4678308" cy="3222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A picture with two Black women laughing as they greet someone with trees in background&#10;">
            <a:extLst>
              <a:ext uri="{FF2B5EF4-FFF2-40B4-BE49-F238E27FC236}">
                <a16:creationId xmlns:a16="http://schemas.microsoft.com/office/drawing/2014/main" id="{B0B0DE98-2FA1-6C28-E619-3484E7E3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618">
            <a:off x="4836298" y="1288626"/>
            <a:ext cx="4015296" cy="2675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A picture containing person, table, food, indoor&#10;&#10;">
            <a:extLst>
              <a:ext uri="{FF2B5EF4-FFF2-40B4-BE49-F238E27FC236}">
                <a16:creationId xmlns:a16="http://schemas.microsoft.com/office/drawing/2014/main" id="{4600D0F8-78EB-6EB4-5E9F-430DA9EA5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968">
            <a:off x="5638800" y="3936663"/>
            <a:ext cx="2967796" cy="2617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Picture of Tibetan woman holding twins with elder Tibetan meditation master smiling at them&#10;&#10;">
            <a:extLst>
              <a:ext uri="{FF2B5EF4-FFF2-40B4-BE49-F238E27FC236}">
                <a16:creationId xmlns:a16="http://schemas.microsoft.com/office/drawing/2014/main" id="{316B7348-A24E-E907-B33C-FA7C8A878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042">
            <a:off x="2618259" y="2861494"/>
            <a:ext cx="2724153" cy="3632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31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7" y="127705"/>
            <a:ext cx="8839200" cy="987777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Mindfulness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3" y="1593388"/>
            <a:ext cx="3657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“Our mind is one of the most powerful allies that we have. You can’t be healthy in one place and unhealthy in others – it’s not the way the body works.”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– Dr. Michael Yellow Bird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Photo of Dr. Michael Yellow Bird against turquois background">
            <a:extLst>
              <a:ext uri="{FF2B5EF4-FFF2-40B4-BE49-F238E27FC236}">
                <a16:creationId xmlns:a16="http://schemas.microsoft.com/office/drawing/2014/main" id="{607E5CDD-ED55-4CB6-8FDB-8B1C6F9F1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2197338"/>
            <a:ext cx="4800600" cy="3461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41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60" y="171932"/>
            <a:ext cx="8701732" cy="982037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 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CC525-DE3A-4D36-806E-13AC5E1C3931}"/>
              </a:ext>
            </a:extLst>
          </p:cNvPr>
          <p:cNvSpPr txBox="1"/>
          <p:nvPr/>
        </p:nvSpPr>
        <p:spPr>
          <a:xfrm>
            <a:off x="301255" y="1475895"/>
            <a:ext cx="8633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As a group, pick one discussion prompt and answer true, false, or maybe, and why: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875039"/>
            <a:ext cx="5932967" cy="254841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Not everyone can meditate. 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The goal of meditation is to clear the mind of all thoughts.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Meditation is hard.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You must be sitting to meditate.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age of tree branches against a blue sky, looking from below">
            <a:extLst>
              <a:ext uri="{FF2B5EF4-FFF2-40B4-BE49-F238E27FC236}">
                <a16:creationId xmlns:a16="http://schemas.microsoft.com/office/drawing/2014/main" id="{ADB3C310-45FD-40A4-A376-06B91B416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11" y="4165007"/>
            <a:ext cx="3276600" cy="21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8811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16" ma:contentTypeDescription="Create a new document." ma:contentTypeScope="" ma:versionID="c301ea57d9cec4f14d8416a6dd251d11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4f17cf8a0d836c3494766366d08c96ee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bbd92-a969-402e-8621-447322a11182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38E7BB-D8A2-42CE-B182-53C44ABDA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03174-bb1c-4609-9d70-465268ead536"/>
    <ds:schemaRef ds:uri="d0cbbd92-a969-402e-8621-447322a11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01A6BC-590A-4A85-B64B-27753FA9398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0cbbd92-a969-402e-8621-447322a11182"/>
    <ds:schemaRef ds:uri="db903174-bb1c-4609-9d70-465268ead53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CD09FF-0243-41F4-8EBE-66805F0C90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25550</TotalTime>
  <Words>973</Words>
  <Application>Microsoft Office PowerPoint</Application>
  <PresentationFormat>On-screen Show (4:3)</PresentationFormat>
  <Paragraphs>204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Candara</vt:lpstr>
      <vt:lpstr>Wingdings</vt:lpstr>
      <vt:lpstr>Custom Design</vt:lpstr>
      <vt:lpstr>Working within the Cross-section of Mindfulness and Dispute Resolution   </vt:lpstr>
      <vt:lpstr> Today’s  </vt:lpstr>
      <vt:lpstr>Introductions</vt:lpstr>
      <vt:lpstr>Prompts for Introductions</vt:lpstr>
      <vt:lpstr>More Prompts…</vt:lpstr>
      <vt:lpstr>Scenarios - Activity 1</vt:lpstr>
      <vt:lpstr>Cultures of Mindfulness</vt:lpstr>
      <vt:lpstr>Mindfulness</vt:lpstr>
      <vt:lpstr>Small Group Discussion</vt:lpstr>
      <vt:lpstr>Concepts of Meditation</vt:lpstr>
      <vt:lpstr>How does the mind work?</vt:lpstr>
      <vt:lpstr>Mindfulness Practice – image 1</vt:lpstr>
      <vt:lpstr>Mindfulness Practice – image 2</vt:lpstr>
      <vt:lpstr>Mindfulness Practice – image 3</vt:lpstr>
      <vt:lpstr>Steps to Mindfulness Practice</vt:lpstr>
      <vt:lpstr>Mindfulness &amp; Dispute Resolution</vt:lpstr>
      <vt:lpstr>Practicing “Off the Cushion”</vt:lpstr>
      <vt:lpstr>Discussion</vt:lpstr>
      <vt:lpstr>Mindfulness in the Context of  Diversity and Inclusivity</vt:lpstr>
      <vt:lpstr>Diversity and Perspective-taking</vt:lpstr>
      <vt:lpstr>Positions</vt:lpstr>
      <vt:lpstr>Interests</vt:lpstr>
      <vt:lpstr>Issues</vt:lpstr>
      <vt:lpstr>Separate Person from Problem</vt:lpstr>
      <vt:lpstr>Problem on the Other Side</vt:lpstr>
      <vt:lpstr>Scenarios - Activity 2</vt:lpstr>
      <vt:lpstr>What did you notice?</vt:lpstr>
      <vt:lpstr>Setting a Plan in Motion</vt:lpstr>
      <vt:lpstr>Group Share</vt:lpstr>
      <vt:lpstr>Questions?</vt:lpstr>
      <vt:lpstr>Feedback for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Nadeau</dc:creator>
  <cp:lastModifiedBy>Diana Nadeau</cp:lastModifiedBy>
  <cp:revision>55</cp:revision>
  <dcterms:created xsi:type="dcterms:W3CDTF">2021-06-07T21:47:19Z</dcterms:created>
  <dcterms:modified xsi:type="dcterms:W3CDTF">2022-09-20T21:47:25Z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