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3" r:id="rId2"/>
    <p:sldId id="256" r:id="rId3"/>
    <p:sldId id="257" r:id="rId4"/>
    <p:sldId id="272" r:id="rId5"/>
    <p:sldId id="259" r:id="rId6"/>
    <p:sldId id="288" r:id="rId7"/>
    <p:sldId id="262" r:id="rId8"/>
    <p:sldId id="289" r:id="rId9"/>
    <p:sldId id="291" r:id="rId10"/>
    <p:sldId id="267" r:id="rId11"/>
    <p:sldId id="264" r:id="rId12"/>
    <p:sldId id="263" r:id="rId13"/>
    <p:sldId id="290" r:id="rId14"/>
    <p:sldId id="261" r:id="rId15"/>
    <p:sldId id="268" r:id="rId16"/>
    <p:sldId id="292" r:id="rId17"/>
    <p:sldId id="265" r:id="rId18"/>
    <p:sldId id="29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E00"/>
    <a:srgbClr val="001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7" autoAdjust="0"/>
    <p:restoredTop sz="86385" autoAdjust="0"/>
  </p:normalViewPr>
  <p:slideViewPr>
    <p:cSldViewPr snapToGrid="0">
      <p:cViewPr varScale="1">
        <p:scale>
          <a:sx n="95" d="100"/>
          <a:sy n="95" d="100"/>
        </p:scale>
        <p:origin x="312"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AF25F-16C2-43D6-B2D6-9C18642DB6B1}"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90A24-8918-480F-B3CC-81146BB6C0AE}" type="slidenum">
              <a:rPr lang="en-US" smtClean="0"/>
              <a:t>‹#›</a:t>
            </a:fld>
            <a:endParaRPr lang="en-US"/>
          </a:p>
        </p:txBody>
      </p:sp>
    </p:spTree>
    <p:extLst>
      <p:ext uri="{BB962C8B-B14F-4D97-AF65-F5344CB8AC3E}">
        <p14:creationId xmlns:p14="http://schemas.microsoft.com/office/powerpoint/2010/main" val="152976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0A24-8918-480F-B3CC-81146BB6C0AE}" type="slidenum">
              <a:rPr lang="en-US" smtClean="0"/>
              <a:t>7</a:t>
            </a:fld>
            <a:endParaRPr lang="en-US"/>
          </a:p>
        </p:txBody>
      </p:sp>
    </p:spTree>
    <p:extLst>
      <p:ext uri="{BB962C8B-B14F-4D97-AF65-F5344CB8AC3E}">
        <p14:creationId xmlns:p14="http://schemas.microsoft.com/office/powerpoint/2010/main" val="427858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0 w 3329673"/>
              <a:gd name="connsiteY0" fmla="*/ 0 h 5640903"/>
              <a:gd name="connsiteX1" fmla="*/ 3329673 w 3329673"/>
              <a:gd name="connsiteY1" fmla="*/ 0 h 5640903"/>
              <a:gd name="connsiteX2" fmla="*/ 3329673 w 3329673"/>
              <a:gd name="connsiteY2" fmla="*/ 5640903 h 5640903"/>
              <a:gd name="connsiteX3" fmla="*/ 0 w 3329673"/>
              <a:gd name="connsiteY3" fmla="*/ 5640903 h 5640903"/>
            </a:gdLst>
            <a:ahLst/>
            <a:cxnLst>
              <a:cxn ang="0">
                <a:pos x="connsiteX0" y="connsiteY0"/>
              </a:cxn>
              <a:cxn ang="0">
                <a:pos x="connsiteX1" y="connsiteY1"/>
              </a:cxn>
              <a:cxn ang="0">
                <a:pos x="connsiteX2" y="connsiteY2"/>
              </a:cxn>
              <a:cxn ang="0">
                <a:pos x="connsiteX3" y="connsiteY3"/>
              </a:cxn>
            </a:cxnLst>
            <a:rect l="l" t="t" r="r" b="b"/>
            <a:pathLst>
              <a:path w="3329673" h="5640903">
                <a:moveTo>
                  <a:pt x="0" y="0"/>
                </a:moveTo>
                <a:lnTo>
                  <a:pt x="3329673" y="0"/>
                </a:lnTo>
                <a:lnTo>
                  <a:pt x="3329673" y="5640903"/>
                </a:lnTo>
                <a:lnTo>
                  <a:pt x="0" y="5640903"/>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99897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786165" y="1035974"/>
            <a:ext cx="5227580" cy="4881750"/>
          </a:xfrm>
          <a:custGeom>
            <a:avLst/>
            <a:gdLst>
              <a:gd name="connsiteX0" fmla="*/ 3259042 w 6428477"/>
              <a:gd name="connsiteY0" fmla="*/ 1 h 6003202"/>
              <a:gd name="connsiteX1" fmla="*/ 6428477 w 6428477"/>
              <a:gd name="connsiteY1" fmla="*/ 1 h 6003202"/>
              <a:gd name="connsiteX2" fmla="*/ 6428477 w 6428477"/>
              <a:gd name="connsiteY2" fmla="*/ 5124542 h 6003202"/>
              <a:gd name="connsiteX3" fmla="*/ 3259042 w 6428477"/>
              <a:gd name="connsiteY3" fmla="*/ 5124542 h 6003202"/>
              <a:gd name="connsiteX4" fmla="*/ 0 w 6428477"/>
              <a:gd name="connsiteY4" fmla="*/ 0 h 6003202"/>
              <a:gd name="connsiteX5" fmla="*/ 3169435 w 6428477"/>
              <a:gd name="connsiteY5" fmla="*/ 0 h 6003202"/>
              <a:gd name="connsiteX6" fmla="*/ 3169435 w 6428477"/>
              <a:gd name="connsiteY6" fmla="*/ 6003202 h 6003202"/>
              <a:gd name="connsiteX7" fmla="*/ 0 w 6428477"/>
              <a:gd name="connsiteY7" fmla="*/ 6003202 h 600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477" h="6003202">
                <a:moveTo>
                  <a:pt x="3259042" y="1"/>
                </a:moveTo>
                <a:lnTo>
                  <a:pt x="6428477" y="1"/>
                </a:lnTo>
                <a:lnTo>
                  <a:pt x="6428477" y="5124542"/>
                </a:lnTo>
                <a:lnTo>
                  <a:pt x="3259042" y="5124542"/>
                </a:lnTo>
                <a:close/>
                <a:moveTo>
                  <a:pt x="0" y="0"/>
                </a:moveTo>
                <a:lnTo>
                  <a:pt x="3169435" y="0"/>
                </a:lnTo>
                <a:lnTo>
                  <a:pt x="3169435" y="6003202"/>
                </a:lnTo>
                <a:lnTo>
                  <a:pt x="0" y="6003202"/>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387511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40576" y="2907900"/>
            <a:ext cx="2548520" cy="2266949"/>
          </a:xfrm>
          <a:custGeom>
            <a:avLst/>
            <a:gdLst>
              <a:gd name="connsiteX0" fmla="*/ 0 w 2548520"/>
              <a:gd name="connsiteY0" fmla="*/ 0 h 2266949"/>
              <a:gd name="connsiteX1" fmla="*/ 2548520 w 2548520"/>
              <a:gd name="connsiteY1" fmla="*/ 0 h 2266949"/>
              <a:gd name="connsiteX2" fmla="*/ 2548520 w 2548520"/>
              <a:gd name="connsiteY2" fmla="*/ 2266949 h 2266949"/>
              <a:gd name="connsiteX3" fmla="*/ 0 w 2548520"/>
              <a:gd name="connsiteY3" fmla="*/ 2266949 h 2266949"/>
            </a:gdLst>
            <a:ahLst/>
            <a:cxnLst>
              <a:cxn ang="0">
                <a:pos x="connsiteX0" y="connsiteY0"/>
              </a:cxn>
              <a:cxn ang="0">
                <a:pos x="connsiteX1" y="connsiteY1"/>
              </a:cxn>
              <a:cxn ang="0">
                <a:pos x="connsiteX2" y="connsiteY2"/>
              </a:cxn>
              <a:cxn ang="0">
                <a:pos x="connsiteX3" y="connsiteY3"/>
              </a:cxn>
            </a:cxnLst>
            <a:rect l="l" t="t" r="r" b="b"/>
            <a:pathLst>
              <a:path w="2548520" h="2266949">
                <a:moveTo>
                  <a:pt x="0" y="0"/>
                </a:moveTo>
                <a:lnTo>
                  <a:pt x="2548520" y="0"/>
                </a:lnTo>
                <a:lnTo>
                  <a:pt x="2548520" y="2266949"/>
                </a:lnTo>
                <a:lnTo>
                  <a:pt x="0" y="2266949"/>
                </a:lnTo>
                <a:close/>
              </a:path>
            </a:pathLst>
          </a:custGeom>
          <a:solidFill>
            <a:schemeClr val="bg1">
              <a:lumMod val="65000"/>
            </a:schemeClr>
          </a:solidFill>
        </p:spPr>
        <p:txBody>
          <a:bodyPr wrap="square">
            <a:noAutofit/>
          </a:bodyPr>
          <a:lstStyle/>
          <a:p>
            <a:endParaRPr lang="en-US" dirty="0"/>
          </a:p>
        </p:txBody>
      </p:sp>
      <p:sp>
        <p:nvSpPr>
          <p:cNvPr id="10" name="Picture Placeholder 9"/>
          <p:cNvSpPr>
            <a:spLocks noGrp="1"/>
          </p:cNvSpPr>
          <p:nvPr>
            <p:ph type="pic" sz="quarter" idx="11"/>
          </p:nvPr>
        </p:nvSpPr>
        <p:spPr>
          <a:xfrm>
            <a:off x="4829582" y="2907900"/>
            <a:ext cx="2548520" cy="2266949"/>
          </a:xfrm>
          <a:custGeom>
            <a:avLst/>
            <a:gdLst>
              <a:gd name="connsiteX0" fmla="*/ 0 w 2548520"/>
              <a:gd name="connsiteY0" fmla="*/ 0 h 2266949"/>
              <a:gd name="connsiteX1" fmla="*/ 2548520 w 2548520"/>
              <a:gd name="connsiteY1" fmla="*/ 0 h 2266949"/>
              <a:gd name="connsiteX2" fmla="*/ 2548520 w 2548520"/>
              <a:gd name="connsiteY2" fmla="*/ 2266949 h 2266949"/>
              <a:gd name="connsiteX3" fmla="*/ 0 w 2548520"/>
              <a:gd name="connsiteY3" fmla="*/ 2266949 h 2266949"/>
            </a:gdLst>
            <a:ahLst/>
            <a:cxnLst>
              <a:cxn ang="0">
                <a:pos x="connsiteX0" y="connsiteY0"/>
              </a:cxn>
              <a:cxn ang="0">
                <a:pos x="connsiteX1" y="connsiteY1"/>
              </a:cxn>
              <a:cxn ang="0">
                <a:pos x="connsiteX2" y="connsiteY2"/>
              </a:cxn>
              <a:cxn ang="0">
                <a:pos x="connsiteX3" y="connsiteY3"/>
              </a:cxn>
            </a:cxnLst>
            <a:rect l="l" t="t" r="r" b="b"/>
            <a:pathLst>
              <a:path w="2548520" h="2266949">
                <a:moveTo>
                  <a:pt x="0" y="0"/>
                </a:moveTo>
                <a:lnTo>
                  <a:pt x="2548520" y="0"/>
                </a:lnTo>
                <a:lnTo>
                  <a:pt x="2548520" y="2266949"/>
                </a:lnTo>
                <a:lnTo>
                  <a:pt x="0" y="2266949"/>
                </a:lnTo>
                <a:close/>
              </a:path>
            </a:pathLst>
          </a:custGeom>
          <a:solidFill>
            <a:schemeClr val="bg1">
              <a:lumMod val="65000"/>
            </a:schemeClr>
          </a:solidFill>
        </p:spPr>
        <p:txBody>
          <a:bodyPr wrap="square">
            <a:noAutofit/>
          </a:bodyPr>
          <a:lstStyle/>
          <a:p>
            <a:endParaRPr lang="en-US" dirty="0"/>
          </a:p>
        </p:txBody>
      </p:sp>
      <p:sp>
        <p:nvSpPr>
          <p:cNvPr id="13" name="Picture Placeholder 12"/>
          <p:cNvSpPr>
            <a:spLocks noGrp="1"/>
          </p:cNvSpPr>
          <p:nvPr>
            <p:ph type="pic" sz="quarter" idx="12"/>
          </p:nvPr>
        </p:nvSpPr>
        <p:spPr>
          <a:xfrm>
            <a:off x="8218586" y="2907900"/>
            <a:ext cx="2548520" cy="2266949"/>
          </a:xfrm>
          <a:custGeom>
            <a:avLst/>
            <a:gdLst>
              <a:gd name="connsiteX0" fmla="*/ 0 w 2548520"/>
              <a:gd name="connsiteY0" fmla="*/ 0 h 2266949"/>
              <a:gd name="connsiteX1" fmla="*/ 2548520 w 2548520"/>
              <a:gd name="connsiteY1" fmla="*/ 0 h 2266949"/>
              <a:gd name="connsiteX2" fmla="*/ 2548520 w 2548520"/>
              <a:gd name="connsiteY2" fmla="*/ 2266949 h 2266949"/>
              <a:gd name="connsiteX3" fmla="*/ 0 w 2548520"/>
              <a:gd name="connsiteY3" fmla="*/ 2266949 h 2266949"/>
            </a:gdLst>
            <a:ahLst/>
            <a:cxnLst>
              <a:cxn ang="0">
                <a:pos x="connsiteX0" y="connsiteY0"/>
              </a:cxn>
              <a:cxn ang="0">
                <a:pos x="connsiteX1" y="connsiteY1"/>
              </a:cxn>
              <a:cxn ang="0">
                <a:pos x="connsiteX2" y="connsiteY2"/>
              </a:cxn>
              <a:cxn ang="0">
                <a:pos x="connsiteX3" y="connsiteY3"/>
              </a:cxn>
            </a:cxnLst>
            <a:rect l="l" t="t" r="r" b="b"/>
            <a:pathLst>
              <a:path w="2548520" h="2266949">
                <a:moveTo>
                  <a:pt x="0" y="0"/>
                </a:moveTo>
                <a:lnTo>
                  <a:pt x="2548520" y="0"/>
                </a:lnTo>
                <a:lnTo>
                  <a:pt x="2548520" y="2266949"/>
                </a:lnTo>
                <a:lnTo>
                  <a:pt x="0" y="2266949"/>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153314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94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63B18-CFC0-4784-B923-F251E33072A2}"/>
              </a:ext>
            </a:extLst>
          </p:cNvPr>
          <p:cNvSpPr>
            <a:spLocks noGrp="1"/>
          </p:cNvSpPr>
          <p:nvPr>
            <p:ph type="dt" sz="half" idx="10"/>
          </p:nvPr>
        </p:nvSpPr>
        <p:spPr/>
        <p:txBody>
          <a:bodyPr/>
          <a:lstStyle/>
          <a:p>
            <a:fld id="{C311A26B-2F99-4C97-BACA-ACFD5AF38A2A}" type="datetimeFigureOut">
              <a:rPr lang="en-US" smtClean="0"/>
              <a:t>10/24/2022</a:t>
            </a:fld>
            <a:endParaRPr lang="en-US"/>
          </a:p>
        </p:txBody>
      </p:sp>
      <p:sp>
        <p:nvSpPr>
          <p:cNvPr id="3" name="Footer Placeholder 2">
            <a:extLst>
              <a:ext uri="{FF2B5EF4-FFF2-40B4-BE49-F238E27FC236}">
                <a16:creationId xmlns:a16="http://schemas.microsoft.com/office/drawing/2014/main" id="{9B730715-9C79-4EE2-8F19-BB7D4E495A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B5B28-39BE-40B2-B97B-F06B0BA2F5BA}"/>
              </a:ext>
            </a:extLst>
          </p:cNvPr>
          <p:cNvSpPr>
            <a:spLocks noGrp="1"/>
          </p:cNvSpPr>
          <p:nvPr>
            <p:ph type="sldNum" sz="quarter" idx="12"/>
          </p:nvPr>
        </p:nvSpPr>
        <p:spPr/>
        <p:txBody>
          <a:bodyPr/>
          <a:lstStyle/>
          <a:p>
            <a:fld id="{3B863690-1422-47D8-9775-1F936DD908DA}" type="slidenum">
              <a:rPr lang="en-US" smtClean="0"/>
              <a:t>‹#›</a:t>
            </a:fld>
            <a:endParaRPr lang="en-US"/>
          </a:p>
        </p:txBody>
      </p:sp>
    </p:spTree>
    <p:extLst>
      <p:ext uri="{BB962C8B-B14F-4D97-AF65-F5344CB8AC3E}">
        <p14:creationId xmlns:p14="http://schemas.microsoft.com/office/powerpoint/2010/main" val="168769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257905" y="3067049"/>
            <a:ext cx="4585849" cy="2738503"/>
          </a:xfrm>
          <a:custGeom>
            <a:avLst/>
            <a:gdLst>
              <a:gd name="connsiteX0" fmla="*/ 0 w 4585849"/>
              <a:gd name="connsiteY0" fmla="*/ 0 h 2738503"/>
              <a:gd name="connsiteX1" fmla="*/ 4585849 w 4585849"/>
              <a:gd name="connsiteY1" fmla="*/ 0 h 2738503"/>
              <a:gd name="connsiteX2" fmla="*/ 4585849 w 4585849"/>
              <a:gd name="connsiteY2" fmla="*/ 2738503 h 2738503"/>
              <a:gd name="connsiteX3" fmla="*/ 0 w 4585849"/>
              <a:gd name="connsiteY3" fmla="*/ 2738503 h 2738503"/>
            </a:gdLst>
            <a:ahLst/>
            <a:cxnLst>
              <a:cxn ang="0">
                <a:pos x="connsiteX0" y="connsiteY0"/>
              </a:cxn>
              <a:cxn ang="0">
                <a:pos x="connsiteX1" y="connsiteY1"/>
              </a:cxn>
              <a:cxn ang="0">
                <a:pos x="connsiteX2" y="connsiteY2"/>
              </a:cxn>
              <a:cxn ang="0">
                <a:pos x="connsiteX3" y="connsiteY3"/>
              </a:cxn>
            </a:cxnLst>
            <a:rect l="l" t="t" r="r" b="b"/>
            <a:pathLst>
              <a:path w="4585849" h="2738503">
                <a:moveTo>
                  <a:pt x="0" y="0"/>
                </a:moveTo>
                <a:lnTo>
                  <a:pt x="4585849" y="0"/>
                </a:lnTo>
                <a:lnTo>
                  <a:pt x="4585849" y="2738503"/>
                </a:lnTo>
                <a:lnTo>
                  <a:pt x="0" y="2738503"/>
                </a:lnTo>
                <a:close/>
              </a:path>
            </a:pathLst>
          </a:custGeom>
          <a:solidFill>
            <a:schemeClr val="bg1">
              <a:lumMod val="65000"/>
            </a:schemeClr>
          </a:solidFill>
        </p:spPr>
        <p:txBody>
          <a:bodyPr wrap="square">
            <a:noAutofit/>
          </a:bodyPr>
          <a:lstStyle/>
          <a:p>
            <a:endParaRPr lang="en-US" dirty="0"/>
          </a:p>
        </p:txBody>
      </p:sp>
      <p:sp>
        <p:nvSpPr>
          <p:cNvPr id="15" name="Picture Placeholder 14"/>
          <p:cNvSpPr>
            <a:spLocks noGrp="1"/>
          </p:cNvSpPr>
          <p:nvPr>
            <p:ph type="pic" sz="quarter" idx="11"/>
          </p:nvPr>
        </p:nvSpPr>
        <p:spPr>
          <a:xfrm>
            <a:off x="6373304" y="3067049"/>
            <a:ext cx="4585849" cy="2738503"/>
          </a:xfrm>
          <a:custGeom>
            <a:avLst/>
            <a:gdLst>
              <a:gd name="connsiteX0" fmla="*/ 0 w 4585849"/>
              <a:gd name="connsiteY0" fmla="*/ 0 h 2738503"/>
              <a:gd name="connsiteX1" fmla="*/ 4585849 w 4585849"/>
              <a:gd name="connsiteY1" fmla="*/ 0 h 2738503"/>
              <a:gd name="connsiteX2" fmla="*/ 4585849 w 4585849"/>
              <a:gd name="connsiteY2" fmla="*/ 2738503 h 2738503"/>
              <a:gd name="connsiteX3" fmla="*/ 0 w 4585849"/>
              <a:gd name="connsiteY3" fmla="*/ 2738503 h 2738503"/>
            </a:gdLst>
            <a:ahLst/>
            <a:cxnLst>
              <a:cxn ang="0">
                <a:pos x="connsiteX0" y="connsiteY0"/>
              </a:cxn>
              <a:cxn ang="0">
                <a:pos x="connsiteX1" y="connsiteY1"/>
              </a:cxn>
              <a:cxn ang="0">
                <a:pos x="connsiteX2" y="connsiteY2"/>
              </a:cxn>
              <a:cxn ang="0">
                <a:pos x="connsiteX3" y="connsiteY3"/>
              </a:cxn>
            </a:cxnLst>
            <a:rect l="l" t="t" r="r" b="b"/>
            <a:pathLst>
              <a:path w="4585849" h="2738503">
                <a:moveTo>
                  <a:pt x="0" y="0"/>
                </a:moveTo>
                <a:lnTo>
                  <a:pt x="4585849" y="0"/>
                </a:lnTo>
                <a:lnTo>
                  <a:pt x="4585849" y="2738503"/>
                </a:lnTo>
                <a:lnTo>
                  <a:pt x="0" y="2738503"/>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2806100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739373" y="760977"/>
            <a:ext cx="2861031" cy="2551764"/>
          </a:xfrm>
          <a:custGeom>
            <a:avLst/>
            <a:gdLst>
              <a:gd name="connsiteX0" fmla="*/ 0 w 3301039"/>
              <a:gd name="connsiteY0" fmla="*/ 0 h 2944209"/>
              <a:gd name="connsiteX1" fmla="*/ 3301039 w 3301039"/>
              <a:gd name="connsiteY1" fmla="*/ 0 h 2944209"/>
              <a:gd name="connsiteX2" fmla="*/ 3301039 w 3301039"/>
              <a:gd name="connsiteY2" fmla="*/ 2944209 h 2944209"/>
              <a:gd name="connsiteX3" fmla="*/ 0 w 3301039"/>
              <a:gd name="connsiteY3" fmla="*/ 2944209 h 2944209"/>
            </a:gdLst>
            <a:ahLst/>
            <a:cxnLst>
              <a:cxn ang="0">
                <a:pos x="connsiteX0" y="connsiteY0"/>
              </a:cxn>
              <a:cxn ang="0">
                <a:pos x="connsiteX1" y="connsiteY1"/>
              </a:cxn>
              <a:cxn ang="0">
                <a:pos x="connsiteX2" y="connsiteY2"/>
              </a:cxn>
              <a:cxn ang="0">
                <a:pos x="connsiteX3" y="connsiteY3"/>
              </a:cxn>
            </a:cxnLst>
            <a:rect l="l" t="t" r="r" b="b"/>
            <a:pathLst>
              <a:path w="3301039" h="2944209">
                <a:moveTo>
                  <a:pt x="0" y="0"/>
                </a:moveTo>
                <a:lnTo>
                  <a:pt x="3301039" y="0"/>
                </a:lnTo>
                <a:lnTo>
                  <a:pt x="3301039" y="2944209"/>
                </a:lnTo>
                <a:lnTo>
                  <a:pt x="0" y="2944209"/>
                </a:lnTo>
                <a:close/>
              </a:path>
            </a:pathLst>
          </a:custGeom>
          <a:solidFill>
            <a:schemeClr val="bg1">
              <a:lumMod val="65000"/>
            </a:schemeClr>
          </a:solidFill>
        </p:spPr>
        <p:txBody>
          <a:bodyPr wrap="square">
            <a:noAutofit/>
          </a:bodyPr>
          <a:lstStyle/>
          <a:p>
            <a:endParaRPr lang="en-US" dirty="0"/>
          </a:p>
        </p:txBody>
      </p:sp>
      <p:sp>
        <p:nvSpPr>
          <p:cNvPr id="15" name="Picture Placeholder 14"/>
          <p:cNvSpPr>
            <a:spLocks noGrp="1"/>
          </p:cNvSpPr>
          <p:nvPr>
            <p:ph type="pic" sz="quarter" idx="11"/>
          </p:nvPr>
        </p:nvSpPr>
        <p:spPr>
          <a:xfrm>
            <a:off x="1488276" y="3558769"/>
            <a:ext cx="5986580" cy="2551764"/>
          </a:xfrm>
          <a:custGeom>
            <a:avLst/>
            <a:gdLst>
              <a:gd name="connsiteX0" fmla="*/ 0 w 6907279"/>
              <a:gd name="connsiteY0" fmla="*/ 0 h 2882531"/>
              <a:gd name="connsiteX1" fmla="*/ 6907279 w 6907279"/>
              <a:gd name="connsiteY1" fmla="*/ 0 h 2882531"/>
              <a:gd name="connsiteX2" fmla="*/ 6907279 w 6907279"/>
              <a:gd name="connsiteY2" fmla="*/ 2882531 h 2882531"/>
              <a:gd name="connsiteX3" fmla="*/ 0 w 6907279"/>
              <a:gd name="connsiteY3" fmla="*/ 2882531 h 2882531"/>
            </a:gdLst>
            <a:ahLst/>
            <a:cxnLst>
              <a:cxn ang="0">
                <a:pos x="connsiteX0" y="connsiteY0"/>
              </a:cxn>
              <a:cxn ang="0">
                <a:pos x="connsiteX1" y="connsiteY1"/>
              </a:cxn>
              <a:cxn ang="0">
                <a:pos x="connsiteX2" y="connsiteY2"/>
              </a:cxn>
              <a:cxn ang="0">
                <a:pos x="connsiteX3" y="connsiteY3"/>
              </a:cxn>
            </a:cxnLst>
            <a:rect l="l" t="t" r="r" b="b"/>
            <a:pathLst>
              <a:path w="6907279" h="2882531">
                <a:moveTo>
                  <a:pt x="0" y="0"/>
                </a:moveTo>
                <a:lnTo>
                  <a:pt x="6907279" y="0"/>
                </a:lnTo>
                <a:lnTo>
                  <a:pt x="6907279" y="2882531"/>
                </a:lnTo>
                <a:lnTo>
                  <a:pt x="0" y="2882531"/>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98847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879204" y="0"/>
            <a:ext cx="3329673" cy="5640903"/>
          </a:xfrm>
          <a:custGeom>
            <a:avLst/>
            <a:gdLst>
              <a:gd name="connsiteX0" fmla="*/ 0 w 3329673"/>
              <a:gd name="connsiteY0" fmla="*/ 0 h 5640903"/>
              <a:gd name="connsiteX1" fmla="*/ 3329673 w 3329673"/>
              <a:gd name="connsiteY1" fmla="*/ 0 h 5640903"/>
              <a:gd name="connsiteX2" fmla="*/ 3329673 w 3329673"/>
              <a:gd name="connsiteY2" fmla="*/ 5640903 h 5640903"/>
              <a:gd name="connsiteX3" fmla="*/ 0 w 3329673"/>
              <a:gd name="connsiteY3" fmla="*/ 5640903 h 5640903"/>
            </a:gdLst>
            <a:ahLst/>
            <a:cxnLst>
              <a:cxn ang="0">
                <a:pos x="connsiteX0" y="connsiteY0"/>
              </a:cxn>
              <a:cxn ang="0">
                <a:pos x="connsiteX1" y="connsiteY1"/>
              </a:cxn>
              <a:cxn ang="0">
                <a:pos x="connsiteX2" y="connsiteY2"/>
              </a:cxn>
              <a:cxn ang="0">
                <a:pos x="connsiteX3" y="connsiteY3"/>
              </a:cxn>
            </a:cxnLst>
            <a:rect l="l" t="t" r="r" b="b"/>
            <a:pathLst>
              <a:path w="3329673" h="5640903">
                <a:moveTo>
                  <a:pt x="0" y="0"/>
                </a:moveTo>
                <a:lnTo>
                  <a:pt x="3329673" y="0"/>
                </a:lnTo>
                <a:lnTo>
                  <a:pt x="3329673" y="5640903"/>
                </a:lnTo>
                <a:lnTo>
                  <a:pt x="0" y="5640903"/>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95761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7498726" y="0"/>
            <a:ext cx="3285388" cy="6134108"/>
          </a:xfrm>
          <a:custGeom>
            <a:avLst/>
            <a:gdLst>
              <a:gd name="connsiteX0" fmla="*/ 0 w 3285388"/>
              <a:gd name="connsiteY0" fmla="*/ 0 h 6134108"/>
              <a:gd name="connsiteX1" fmla="*/ 3285388 w 3285388"/>
              <a:gd name="connsiteY1" fmla="*/ 0 h 6134108"/>
              <a:gd name="connsiteX2" fmla="*/ 3285388 w 3285388"/>
              <a:gd name="connsiteY2" fmla="*/ 6134108 h 6134108"/>
              <a:gd name="connsiteX3" fmla="*/ 0 w 3285388"/>
              <a:gd name="connsiteY3" fmla="*/ 6134108 h 6134108"/>
            </a:gdLst>
            <a:ahLst/>
            <a:cxnLst>
              <a:cxn ang="0">
                <a:pos x="connsiteX0" y="connsiteY0"/>
              </a:cxn>
              <a:cxn ang="0">
                <a:pos x="connsiteX1" y="connsiteY1"/>
              </a:cxn>
              <a:cxn ang="0">
                <a:pos x="connsiteX2" y="connsiteY2"/>
              </a:cxn>
              <a:cxn ang="0">
                <a:pos x="connsiteX3" y="connsiteY3"/>
              </a:cxn>
            </a:cxnLst>
            <a:rect l="l" t="t" r="r" b="b"/>
            <a:pathLst>
              <a:path w="3285388" h="6134108">
                <a:moveTo>
                  <a:pt x="0" y="0"/>
                </a:moveTo>
                <a:lnTo>
                  <a:pt x="3285388" y="0"/>
                </a:lnTo>
                <a:lnTo>
                  <a:pt x="3285388" y="6134108"/>
                </a:lnTo>
                <a:lnTo>
                  <a:pt x="0" y="6134108"/>
                </a:lnTo>
                <a:close/>
              </a:path>
            </a:pathLst>
          </a:custGeom>
          <a:solidFill>
            <a:schemeClr val="bg1">
              <a:lumMod val="65000"/>
            </a:schemeClr>
          </a:solidFill>
        </p:spPr>
        <p:txBody>
          <a:bodyPr wrap="square">
            <a:noAutofit/>
          </a:bodyPr>
          <a:lstStyle/>
          <a:p>
            <a:endParaRPr lang="en-US"/>
          </a:p>
        </p:txBody>
      </p:sp>
      <p:sp>
        <p:nvSpPr>
          <p:cNvPr id="14" name="Picture Placeholder 13"/>
          <p:cNvSpPr>
            <a:spLocks noGrp="1"/>
          </p:cNvSpPr>
          <p:nvPr>
            <p:ph type="pic" sz="quarter" idx="11"/>
          </p:nvPr>
        </p:nvSpPr>
        <p:spPr>
          <a:xfrm>
            <a:off x="1277470" y="3330281"/>
            <a:ext cx="6008153" cy="2803827"/>
          </a:xfrm>
          <a:custGeom>
            <a:avLst/>
            <a:gdLst>
              <a:gd name="connsiteX0" fmla="*/ 0 w 6008153"/>
              <a:gd name="connsiteY0" fmla="*/ 0 h 2803827"/>
              <a:gd name="connsiteX1" fmla="*/ 6008153 w 6008153"/>
              <a:gd name="connsiteY1" fmla="*/ 0 h 2803827"/>
              <a:gd name="connsiteX2" fmla="*/ 6008153 w 6008153"/>
              <a:gd name="connsiteY2" fmla="*/ 2803827 h 2803827"/>
              <a:gd name="connsiteX3" fmla="*/ 0 w 6008153"/>
              <a:gd name="connsiteY3" fmla="*/ 2803827 h 2803827"/>
            </a:gdLst>
            <a:ahLst/>
            <a:cxnLst>
              <a:cxn ang="0">
                <a:pos x="connsiteX0" y="connsiteY0"/>
              </a:cxn>
              <a:cxn ang="0">
                <a:pos x="connsiteX1" y="connsiteY1"/>
              </a:cxn>
              <a:cxn ang="0">
                <a:pos x="connsiteX2" y="connsiteY2"/>
              </a:cxn>
              <a:cxn ang="0">
                <a:pos x="connsiteX3" y="connsiteY3"/>
              </a:cxn>
            </a:cxnLst>
            <a:rect l="l" t="t" r="r" b="b"/>
            <a:pathLst>
              <a:path w="6008153" h="2803827">
                <a:moveTo>
                  <a:pt x="0" y="0"/>
                </a:moveTo>
                <a:lnTo>
                  <a:pt x="6008153" y="0"/>
                </a:lnTo>
                <a:lnTo>
                  <a:pt x="6008153" y="2803827"/>
                </a:lnTo>
                <a:lnTo>
                  <a:pt x="0" y="280382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10532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016980" y="0"/>
            <a:ext cx="3013812" cy="2563043"/>
          </a:xfrm>
          <a:custGeom>
            <a:avLst/>
            <a:gdLst>
              <a:gd name="connsiteX0" fmla="*/ 0 w 3013812"/>
              <a:gd name="connsiteY0" fmla="*/ 0 h 2563043"/>
              <a:gd name="connsiteX1" fmla="*/ 3013812 w 3013812"/>
              <a:gd name="connsiteY1" fmla="*/ 0 h 2563043"/>
              <a:gd name="connsiteX2" fmla="*/ 3013812 w 3013812"/>
              <a:gd name="connsiteY2" fmla="*/ 2563043 h 2563043"/>
              <a:gd name="connsiteX3" fmla="*/ 0 w 3013812"/>
              <a:gd name="connsiteY3" fmla="*/ 2563043 h 2563043"/>
            </a:gdLst>
            <a:ahLst/>
            <a:cxnLst>
              <a:cxn ang="0">
                <a:pos x="connsiteX0" y="connsiteY0"/>
              </a:cxn>
              <a:cxn ang="0">
                <a:pos x="connsiteX1" y="connsiteY1"/>
              </a:cxn>
              <a:cxn ang="0">
                <a:pos x="connsiteX2" y="connsiteY2"/>
              </a:cxn>
              <a:cxn ang="0">
                <a:pos x="connsiteX3" y="connsiteY3"/>
              </a:cxn>
            </a:cxnLst>
            <a:rect l="l" t="t" r="r" b="b"/>
            <a:pathLst>
              <a:path w="3013812" h="2563043">
                <a:moveTo>
                  <a:pt x="0" y="0"/>
                </a:moveTo>
                <a:lnTo>
                  <a:pt x="3013812" y="0"/>
                </a:lnTo>
                <a:lnTo>
                  <a:pt x="3013812" y="2563043"/>
                </a:lnTo>
                <a:lnTo>
                  <a:pt x="0" y="2563043"/>
                </a:lnTo>
                <a:close/>
              </a:path>
            </a:pathLst>
          </a:custGeom>
          <a:solidFill>
            <a:schemeClr val="bg1">
              <a:lumMod val="65000"/>
            </a:schemeClr>
          </a:solidFill>
        </p:spPr>
        <p:txBody>
          <a:bodyPr wrap="square">
            <a:noAutofit/>
          </a:bodyPr>
          <a:lstStyle/>
          <a:p>
            <a:endParaRPr lang="en-US"/>
          </a:p>
        </p:txBody>
      </p:sp>
      <p:sp>
        <p:nvSpPr>
          <p:cNvPr id="15" name="Picture Placeholder 14"/>
          <p:cNvSpPr>
            <a:spLocks noGrp="1"/>
          </p:cNvSpPr>
          <p:nvPr>
            <p:ph type="pic" sz="quarter" idx="11"/>
          </p:nvPr>
        </p:nvSpPr>
        <p:spPr>
          <a:xfrm>
            <a:off x="3168" y="2563043"/>
            <a:ext cx="3013812" cy="2563043"/>
          </a:xfrm>
          <a:custGeom>
            <a:avLst/>
            <a:gdLst>
              <a:gd name="connsiteX0" fmla="*/ 0 w 3013812"/>
              <a:gd name="connsiteY0" fmla="*/ 0 h 2563043"/>
              <a:gd name="connsiteX1" fmla="*/ 3013812 w 3013812"/>
              <a:gd name="connsiteY1" fmla="*/ 0 h 2563043"/>
              <a:gd name="connsiteX2" fmla="*/ 3013812 w 3013812"/>
              <a:gd name="connsiteY2" fmla="*/ 2563043 h 2563043"/>
              <a:gd name="connsiteX3" fmla="*/ 0 w 3013812"/>
              <a:gd name="connsiteY3" fmla="*/ 2563043 h 2563043"/>
            </a:gdLst>
            <a:ahLst/>
            <a:cxnLst>
              <a:cxn ang="0">
                <a:pos x="connsiteX0" y="connsiteY0"/>
              </a:cxn>
              <a:cxn ang="0">
                <a:pos x="connsiteX1" y="connsiteY1"/>
              </a:cxn>
              <a:cxn ang="0">
                <a:pos x="connsiteX2" y="connsiteY2"/>
              </a:cxn>
              <a:cxn ang="0">
                <a:pos x="connsiteX3" y="connsiteY3"/>
              </a:cxn>
            </a:cxnLst>
            <a:rect l="l" t="t" r="r" b="b"/>
            <a:pathLst>
              <a:path w="3013812" h="2563043">
                <a:moveTo>
                  <a:pt x="0" y="0"/>
                </a:moveTo>
                <a:lnTo>
                  <a:pt x="3013812" y="0"/>
                </a:lnTo>
                <a:lnTo>
                  <a:pt x="3013812" y="2563043"/>
                </a:lnTo>
                <a:lnTo>
                  <a:pt x="0" y="2563043"/>
                </a:lnTo>
                <a:close/>
              </a:path>
            </a:pathLst>
          </a:custGeom>
          <a:solidFill>
            <a:schemeClr val="bg1">
              <a:lumMod val="65000"/>
            </a:schemeClr>
          </a:solidFill>
        </p:spPr>
        <p:txBody>
          <a:bodyPr wrap="square">
            <a:noAutofit/>
          </a:bodyPr>
          <a:lstStyle/>
          <a:p>
            <a:endParaRPr lang="en-US"/>
          </a:p>
        </p:txBody>
      </p:sp>
      <p:sp>
        <p:nvSpPr>
          <p:cNvPr id="18" name="Picture Placeholder 17"/>
          <p:cNvSpPr>
            <a:spLocks noGrp="1"/>
          </p:cNvSpPr>
          <p:nvPr>
            <p:ph type="pic" sz="quarter" idx="12"/>
          </p:nvPr>
        </p:nvSpPr>
        <p:spPr>
          <a:xfrm>
            <a:off x="3016980" y="2563043"/>
            <a:ext cx="3013812" cy="2563043"/>
          </a:xfrm>
          <a:custGeom>
            <a:avLst/>
            <a:gdLst>
              <a:gd name="connsiteX0" fmla="*/ 0 w 3013812"/>
              <a:gd name="connsiteY0" fmla="*/ 0 h 2563043"/>
              <a:gd name="connsiteX1" fmla="*/ 3013812 w 3013812"/>
              <a:gd name="connsiteY1" fmla="*/ 0 h 2563043"/>
              <a:gd name="connsiteX2" fmla="*/ 3013812 w 3013812"/>
              <a:gd name="connsiteY2" fmla="*/ 2563043 h 2563043"/>
              <a:gd name="connsiteX3" fmla="*/ 0 w 3013812"/>
              <a:gd name="connsiteY3" fmla="*/ 2563043 h 2563043"/>
            </a:gdLst>
            <a:ahLst/>
            <a:cxnLst>
              <a:cxn ang="0">
                <a:pos x="connsiteX0" y="connsiteY0"/>
              </a:cxn>
              <a:cxn ang="0">
                <a:pos x="connsiteX1" y="connsiteY1"/>
              </a:cxn>
              <a:cxn ang="0">
                <a:pos x="connsiteX2" y="connsiteY2"/>
              </a:cxn>
              <a:cxn ang="0">
                <a:pos x="connsiteX3" y="connsiteY3"/>
              </a:cxn>
            </a:cxnLst>
            <a:rect l="l" t="t" r="r" b="b"/>
            <a:pathLst>
              <a:path w="3013812" h="2563043">
                <a:moveTo>
                  <a:pt x="0" y="0"/>
                </a:moveTo>
                <a:lnTo>
                  <a:pt x="3013812" y="0"/>
                </a:lnTo>
                <a:lnTo>
                  <a:pt x="3013812" y="2563043"/>
                </a:lnTo>
                <a:lnTo>
                  <a:pt x="0" y="2563043"/>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55915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08042" y="764921"/>
            <a:ext cx="3569808" cy="2551840"/>
          </a:xfrm>
          <a:custGeom>
            <a:avLst/>
            <a:gdLst>
              <a:gd name="connsiteX0" fmla="*/ 0 w 3569808"/>
              <a:gd name="connsiteY0" fmla="*/ 0 h 2551840"/>
              <a:gd name="connsiteX1" fmla="*/ 3569808 w 3569808"/>
              <a:gd name="connsiteY1" fmla="*/ 0 h 2551840"/>
              <a:gd name="connsiteX2" fmla="*/ 3569808 w 3569808"/>
              <a:gd name="connsiteY2" fmla="*/ 2551840 h 2551840"/>
              <a:gd name="connsiteX3" fmla="*/ 0 w 3569808"/>
              <a:gd name="connsiteY3" fmla="*/ 2551840 h 2551840"/>
            </a:gdLst>
            <a:ahLst/>
            <a:cxnLst>
              <a:cxn ang="0">
                <a:pos x="connsiteX0" y="connsiteY0"/>
              </a:cxn>
              <a:cxn ang="0">
                <a:pos x="connsiteX1" y="connsiteY1"/>
              </a:cxn>
              <a:cxn ang="0">
                <a:pos x="connsiteX2" y="connsiteY2"/>
              </a:cxn>
              <a:cxn ang="0">
                <a:pos x="connsiteX3" y="connsiteY3"/>
              </a:cxn>
            </a:cxnLst>
            <a:rect l="l" t="t" r="r" b="b"/>
            <a:pathLst>
              <a:path w="3569808" h="2551840">
                <a:moveTo>
                  <a:pt x="0" y="0"/>
                </a:moveTo>
                <a:lnTo>
                  <a:pt x="3569808" y="0"/>
                </a:lnTo>
                <a:lnTo>
                  <a:pt x="3569808" y="2551840"/>
                </a:lnTo>
                <a:lnTo>
                  <a:pt x="0" y="2551840"/>
                </a:lnTo>
                <a:close/>
              </a:path>
            </a:pathLst>
          </a:custGeom>
          <a:solidFill>
            <a:schemeClr val="bg1">
              <a:lumMod val="65000"/>
            </a:schemeClr>
          </a:solidFill>
        </p:spPr>
        <p:txBody>
          <a:bodyPr wrap="square">
            <a:noAutofit/>
          </a:bodyPr>
          <a:lstStyle/>
          <a:p>
            <a:endParaRPr lang="en-US" dirty="0"/>
          </a:p>
        </p:txBody>
      </p:sp>
      <p:sp>
        <p:nvSpPr>
          <p:cNvPr id="13" name="Picture Placeholder 12"/>
          <p:cNvSpPr>
            <a:spLocks noGrp="1"/>
          </p:cNvSpPr>
          <p:nvPr>
            <p:ph type="pic" sz="quarter" idx="11"/>
          </p:nvPr>
        </p:nvSpPr>
        <p:spPr>
          <a:xfrm>
            <a:off x="7914151" y="764921"/>
            <a:ext cx="3569808" cy="2551840"/>
          </a:xfrm>
          <a:custGeom>
            <a:avLst/>
            <a:gdLst>
              <a:gd name="connsiteX0" fmla="*/ 0 w 3569808"/>
              <a:gd name="connsiteY0" fmla="*/ 0 h 2551840"/>
              <a:gd name="connsiteX1" fmla="*/ 3569808 w 3569808"/>
              <a:gd name="connsiteY1" fmla="*/ 0 h 2551840"/>
              <a:gd name="connsiteX2" fmla="*/ 3569808 w 3569808"/>
              <a:gd name="connsiteY2" fmla="*/ 2551840 h 2551840"/>
              <a:gd name="connsiteX3" fmla="*/ 0 w 3569808"/>
              <a:gd name="connsiteY3" fmla="*/ 2551840 h 2551840"/>
            </a:gdLst>
            <a:ahLst/>
            <a:cxnLst>
              <a:cxn ang="0">
                <a:pos x="connsiteX0" y="connsiteY0"/>
              </a:cxn>
              <a:cxn ang="0">
                <a:pos x="connsiteX1" y="connsiteY1"/>
              </a:cxn>
              <a:cxn ang="0">
                <a:pos x="connsiteX2" y="connsiteY2"/>
              </a:cxn>
              <a:cxn ang="0">
                <a:pos x="connsiteX3" y="connsiteY3"/>
              </a:cxn>
            </a:cxnLst>
            <a:rect l="l" t="t" r="r" b="b"/>
            <a:pathLst>
              <a:path w="3569808" h="2551840">
                <a:moveTo>
                  <a:pt x="0" y="0"/>
                </a:moveTo>
                <a:lnTo>
                  <a:pt x="3569808" y="0"/>
                </a:lnTo>
                <a:lnTo>
                  <a:pt x="3569808" y="2551840"/>
                </a:lnTo>
                <a:lnTo>
                  <a:pt x="0" y="2551840"/>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427121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572248"/>
            <a:ext cx="11204880" cy="3215981"/>
          </a:xfrm>
          <a:custGeom>
            <a:avLst/>
            <a:gdLst>
              <a:gd name="connsiteX0" fmla="*/ 0 w 11204880"/>
              <a:gd name="connsiteY0" fmla="*/ 0 h 3215981"/>
              <a:gd name="connsiteX1" fmla="*/ 11204880 w 11204880"/>
              <a:gd name="connsiteY1" fmla="*/ 0 h 3215981"/>
              <a:gd name="connsiteX2" fmla="*/ 11204880 w 11204880"/>
              <a:gd name="connsiteY2" fmla="*/ 3215981 h 3215981"/>
              <a:gd name="connsiteX3" fmla="*/ 0 w 11204880"/>
              <a:gd name="connsiteY3" fmla="*/ 3215981 h 3215981"/>
            </a:gdLst>
            <a:ahLst/>
            <a:cxnLst>
              <a:cxn ang="0">
                <a:pos x="connsiteX0" y="connsiteY0"/>
              </a:cxn>
              <a:cxn ang="0">
                <a:pos x="connsiteX1" y="connsiteY1"/>
              </a:cxn>
              <a:cxn ang="0">
                <a:pos x="connsiteX2" y="connsiteY2"/>
              </a:cxn>
              <a:cxn ang="0">
                <a:pos x="connsiteX3" y="connsiteY3"/>
              </a:cxn>
            </a:cxnLst>
            <a:rect l="l" t="t" r="r" b="b"/>
            <a:pathLst>
              <a:path w="11204880" h="3215981">
                <a:moveTo>
                  <a:pt x="0" y="0"/>
                </a:moveTo>
                <a:lnTo>
                  <a:pt x="11204880" y="0"/>
                </a:lnTo>
                <a:lnTo>
                  <a:pt x="11204880" y="3215981"/>
                </a:lnTo>
                <a:lnTo>
                  <a:pt x="0" y="3215981"/>
                </a:lnTo>
                <a:close/>
              </a:path>
            </a:pathLst>
          </a:custGeom>
          <a:solidFill>
            <a:schemeClr val="bg1">
              <a:lumMod val="65000"/>
            </a:schemeClr>
          </a:solidFill>
        </p:spPr>
        <p:txBody>
          <a:bodyPr wrap="square">
            <a:noAutofit/>
          </a:bodyPr>
          <a:lstStyle/>
          <a:p>
            <a:endParaRPr lang="en-US" dirty="0"/>
          </a:p>
        </p:txBody>
      </p:sp>
      <p:sp>
        <p:nvSpPr>
          <p:cNvPr id="9" name="Picture Placeholder 8"/>
          <p:cNvSpPr>
            <a:spLocks noGrp="1"/>
          </p:cNvSpPr>
          <p:nvPr>
            <p:ph type="pic" sz="quarter" idx="11"/>
          </p:nvPr>
        </p:nvSpPr>
        <p:spPr>
          <a:xfrm>
            <a:off x="6756867" y="2351314"/>
            <a:ext cx="3428586" cy="3428582"/>
          </a:xfrm>
          <a:custGeom>
            <a:avLst/>
            <a:gdLst>
              <a:gd name="connsiteX0" fmla="*/ 1714293 w 3428586"/>
              <a:gd name="connsiteY0" fmla="*/ 0 h 3428582"/>
              <a:gd name="connsiteX1" fmla="*/ 3428586 w 3428586"/>
              <a:gd name="connsiteY1" fmla="*/ 1714291 h 3428582"/>
              <a:gd name="connsiteX2" fmla="*/ 1714293 w 3428586"/>
              <a:gd name="connsiteY2" fmla="*/ 3428582 h 3428582"/>
              <a:gd name="connsiteX3" fmla="*/ 0 w 3428586"/>
              <a:gd name="connsiteY3" fmla="*/ 1714291 h 3428582"/>
              <a:gd name="connsiteX4" fmla="*/ 1714293 w 3428586"/>
              <a:gd name="connsiteY4" fmla="*/ 0 h 342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586" h="3428582">
                <a:moveTo>
                  <a:pt x="1714293" y="0"/>
                </a:moveTo>
                <a:cubicBezTo>
                  <a:pt x="2661071" y="0"/>
                  <a:pt x="3428586" y="767514"/>
                  <a:pt x="3428586" y="1714291"/>
                </a:cubicBezTo>
                <a:cubicBezTo>
                  <a:pt x="3428586" y="2661068"/>
                  <a:pt x="2661071" y="3428582"/>
                  <a:pt x="1714293" y="3428582"/>
                </a:cubicBezTo>
                <a:cubicBezTo>
                  <a:pt x="767515" y="3428582"/>
                  <a:pt x="0" y="2661068"/>
                  <a:pt x="0" y="1714291"/>
                </a:cubicBezTo>
                <a:cubicBezTo>
                  <a:pt x="0" y="767514"/>
                  <a:pt x="767515" y="0"/>
                  <a:pt x="1714293" y="0"/>
                </a:cubicBez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243541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DA77C6-0459-420F-BA56-801A7BEA321A}"/>
              </a:ext>
            </a:extLst>
          </p:cNvPr>
          <p:cNvSpPr/>
          <p:nvPr userDrawn="1"/>
        </p:nvSpPr>
        <p:spPr>
          <a:xfrm>
            <a:off x="6212114" y="1611086"/>
            <a:ext cx="5979886" cy="363582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0" name="Picture Placeholder 9"/>
          <p:cNvSpPr>
            <a:spLocks noGrp="1"/>
          </p:cNvSpPr>
          <p:nvPr>
            <p:ph type="pic" sz="quarter" idx="10"/>
          </p:nvPr>
        </p:nvSpPr>
        <p:spPr>
          <a:xfrm>
            <a:off x="7173051" y="771923"/>
            <a:ext cx="4312126" cy="5314154"/>
          </a:xfrm>
          <a:custGeom>
            <a:avLst/>
            <a:gdLst>
              <a:gd name="connsiteX0" fmla="*/ 0 w 4312126"/>
              <a:gd name="connsiteY0" fmla="*/ 0 h 5314154"/>
              <a:gd name="connsiteX1" fmla="*/ 4312126 w 4312126"/>
              <a:gd name="connsiteY1" fmla="*/ 0 h 5314154"/>
              <a:gd name="connsiteX2" fmla="*/ 4312126 w 4312126"/>
              <a:gd name="connsiteY2" fmla="*/ 5314154 h 5314154"/>
              <a:gd name="connsiteX3" fmla="*/ 0 w 4312126"/>
              <a:gd name="connsiteY3" fmla="*/ 5314154 h 5314154"/>
            </a:gdLst>
            <a:ahLst/>
            <a:cxnLst>
              <a:cxn ang="0">
                <a:pos x="connsiteX0" y="connsiteY0"/>
              </a:cxn>
              <a:cxn ang="0">
                <a:pos x="connsiteX1" y="connsiteY1"/>
              </a:cxn>
              <a:cxn ang="0">
                <a:pos x="connsiteX2" y="connsiteY2"/>
              </a:cxn>
              <a:cxn ang="0">
                <a:pos x="connsiteX3" y="connsiteY3"/>
              </a:cxn>
            </a:cxnLst>
            <a:rect l="l" t="t" r="r" b="b"/>
            <a:pathLst>
              <a:path w="4312126" h="5314154">
                <a:moveTo>
                  <a:pt x="0" y="0"/>
                </a:moveTo>
                <a:lnTo>
                  <a:pt x="4312126" y="0"/>
                </a:lnTo>
                <a:lnTo>
                  <a:pt x="4312126" y="5314154"/>
                </a:lnTo>
                <a:lnTo>
                  <a:pt x="0" y="5314154"/>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260948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204295" y="1271408"/>
            <a:ext cx="4562990" cy="4042228"/>
          </a:xfrm>
          <a:custGeom>
            <a:avLst/>
            <a:gdLst>
              <a:gd name="connsiteX0" fmla="*/ 0 w 4312126"/>
              <a:gd name="connsiteY0" fmla="*/ 0 h 5314154"/>
              <a:gd name="connsiteX1" fmla="*/ 4312126 w 4312126"/>
              <a:gd name="connsiteY1" fmla="*/ 0 h 5314154"/>
              <a:gd name="connsiteX2" fmla="*/ 4312126 w 4312126"/>
              <a:gd name="connsiteY2" fmla="*/ 5314154 h 5314154"/>
              <a:gd name="connsiteX3" fmla="*/ 0 w 4312126"/>
              <a:gd name="connsiteY3" fmla="*/ 5314154 h 5314154"/>
            </a:gdLst>
            <a:ahLst/>
            <a:cxnLst>
              <a:cxn ang="0">
                <a:pos x="connsiteX0" y="connsiteY0"/>
              </a:cxn>
              <a:cxn ang="0">
                <a:pos x="connsiteX1" y="connsiteY1"/>
              </a:cxn>
              <a:cxn ang="0">
                <a:pos x="connsiteX2" y="connsiteY2"/>
              </a:cxn>
              <a:cxn ang="0">
                <a:pos x="connsiteX3" y="connsiteY3"/>
              </a:cxn>
            </a:cxnLst>
            <a:rect l="l" t="t" r="r" b="b"/>
            <a:pathLst>
              <a:path w="4312126" h="5314154">
                <a:moveTo>
                  <a:pt x="0" y="0"/>
                </a:moveTo>
                <a:lnTo>
                  <a:pt x="4312126" y="0"/>
                </a:lnTo>
                <a:lnTo>
                  <a:pt x="4312126" y="5314154"/>
                </a:lnTo>
                <a:lnTo>
                  <a:pt x="0" y="5314154"/>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81212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C46A73-8E49-4C55-B9D0-19D8BC5B4D45}"/>
              </a:ext>
            </a:extLst>
          </p:cNvPr>
          <p:cNvSpPr/>
          <p:nvPr userDrawn="1"/>
        </p:nvSpPr>
        <p:spPr>
          <a:xfrm>
            <a:off x="2924797" y="1378445"/>
            <a:ext cx="3185718" cy="46740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1" name="Picture Placeholder 10"/>
          <p:cNvSpPr>
            <a:spLocks noGrp="1"/>
          </p:cNvSpPr>
          <p:nvPr>
            <p:ph type="pic" sz="quarter" idx="10"/>
          </p:nvPr>
        </p:nvSpPr>
        <p:spPr>
          <a:xfrm>
            <a:off x="1334860" y="750320"/>
            <a:ext cx="4426857" cy="5008223"/>
          </a:xfrm>
          <a:custGeom>
            <a:avLst/>
            <a:gdLst>
              <a:gd name="connsiteX0" fmla="*/ 0 w 5442857"/>
              <a:gd name="connsiteY0" fmla="*/ 0 h 5008223"/>
              <a:gd name="connsiteX1" fmla="*/ 5442857 w 5442857"/>
              <a:gd name="connsiteY1" fmla="*/ 0 h 5008223"/>
              <a:gd name="connsiteX2" fmla="*/ 5442857 w 5442857"/>
              <a:gd name="connsiteY2" fmla="*/ 5008223 h 5008223"/>
              <a:gd name="connsiteX3" fmla="*/ 0 w 5442857"/>
              <a:gd name="connsiteY3" fmla="*/ 5008223 h 5008223"/>
            </a:gdLst>
            <a:ahLst/>
            <a:cxnLst>
              <a:cxn ang="0">
                <a:pos x="connsiteX0" y="connsiteY0"/>
              </a:cxn>
              <a:cxn ang="0">
                <a:pos x="connsiteX1" y="connsiteY1"/>
              </a:cxn>
              <a:cxn ang="0">
                <a:pos x="connsiteX2" y="connsiteY2"/>
              </a:cxn>
              <a:cxn ang="0">
                <a:pos x="connsiteX3" y="connsiteY3"/>
              </a:cxn>
            </a:cxnLst>
            <a:rect l="l" t="t" r="r" b="b"/>
            <a:pathLst>
              <a:path w="5442857" h="5008223">
                <a:moveTo>
                  <a:pt x="0" y="0"/>
                </a:moveTo>
                <a:lnTo>
                  <a:pt x="5442857" y="0"/>
                </a:lnTo>
                <a:lnTo>
                  <a:pt x="5442857" y="5008223"/>
                </a:lnTo>
                <a:lnTo>
                  <a:pt x="0" y="5008223"/>
                </a:lnTo>
                <a:close/>
              </a:path>
            </a:pathLst>
          </a:custGeom>
          <a:solidFill>
            <a:schemeClr val="bg1">
              <a:lumMod val="65000"/>
            </a:schemeClr>
          </a:solidFill>
        </p:spPr>
        <p:txBody>
          <a:bodyPr wrap="square">
            <a:noAutofit/>
          </a:bodyPr>
          <a:lstStyle/>
          <a:p>
            <a:endParaRPr lang="en-US" dirty="0"/>
          </a:p>
        </p:txBody>
      </p:sp>
    </p:spTree>
    <p:extLst>
      <p:ext uri="{BB962C8B-B14F-4D97-AF65-F5344CB8AC3E}">
        <p14:creationId xmlns:p14="http://schemas.microsoft.com/office/powerpoint/2010/main" val="114589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4CA0A-602F-4D56-8446-F2DEB1F7CC85}" type="datetimeFigureOut">
              <a:rPr lang="en-US" smtClean="0"/>
              <a:t>10/24/2022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902DE-58E1-4700-8FEF-EE43433D6F59}" type="slidenum">
              <a:rPr lang="en-US" smtClean="0"/>
              <a:t>‹#›</a:t>
            </a:fld>
            <a:endParaRPr lang="en-US" dirty="0"/>
          </a:p>
        </p:txBody>
      </p:sp>
    </p:spTree>
    <p:extLst>
      <p:ext uri="{BB962C8B-B14F-4D97-AF65-F5344CB8AC3E}">
        <p14:creationId xmlns:p14="http://schemas.microsoft.com/office/powerpoint/2010/main" val="394062019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60" r:id="rId5"/>
    <p:sldLayoutId id="2147483663" r:id="rId6"/>
    <p:sldLayoutId id="2147483665" r:id="rId7"/>
    <p:sldLayoutId id="2147483673" r:id="rId8"/>
    <p:sldLayoutId id="2147483666" r:id="rId9"/>
    <p:sldLayoutId id="2147483668" r:id="rId10"/>
    <p:sldLayoutId id="2147483669" r:id="rId11"/>
    <p:sldLayoutId id="2147483675" r:id="rId12"/>
    <p:sldLayoutId id="2147483676" r:id="rId13"/>
    <p:sldLayoutId id="2147483677" r:id="rId14"/>
    <p:sldLayoutId id="214748367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C183D7F6-B498-43B3-948B-1728B52AA6E4}">
                <adec:decorative xmlns:adec="http://schemas.microsoft.com/office/drawing/2017/decorative" val="1"/>
              </a:ext>
            </a:extLst>
          </p:cNvPr>
          <p:cNvSpPr/>
          <p:nvPr/>
        </p:nvSpPr>
        <p:spPr>
          <a:xfrm>
            <a:off x="0" y="24714"/>
            <a:ext cx="12192000"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AEBBA6C3-9C4D-493C-B1C0-7C93FC7679C6}"/>
              </a:ext>
            </a:extLst>
          </p:cNvPr>
          <p:cNvSpPr txBox="1">
            <a:spLocks noGrp="1"/>
          </p:cNvSpPr>
          <p:nvPr>
            <p:ph type="title" idx="4294967295"/>
          </p:nvPr>
        </p:nvSpPr>
        <p:spPr>
          <a:xfrm>
            <a:off x="585787" y="1069870"/>
            <a:ext cx="11020425" cy="13542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Calibri" panose="020F0502020204030204" pitchFamily="34" charset="0"/>
                <a:cs typeface="Times New Roman" panose="02020603050405020304" pitchFamily="18" charset="0"/>
              </a:rPr>
              <a:t>Pulling Back The Curtain On Motives And Discovering</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Calibri" panose="020F0502020204030204" pitchFamily="34" charset="0"/>
                <a:cs typeface="Times New Roman" panose="02020603050405020304" pitchFamily="18" charset="0"/>
              </a:rPr>
              <a:t> The Whys Behind Conflict Behaviors </a:t>
            </a:r>
          </a:p>
        </p:txBody>
      </p:sp>
      <p:sp>
        <p:nvSpPr>
          <p:cNvPr id="4" name="TextBox 3">
            <a:extLst>
              <a:ext uri="{FF2B5EF4-FFF2-40B4-BE49-F238E27FC236}">
                <a16:creationId xmlns:a16="http://schemas.microsoft.com/office/drawing/2014/main" id="{179F718D-655C-4CB3-91E1-0EDEDE788ABC}"/>
              </a:ext>
            </a:extLst>
          </p:cNvPr>
          <p:cNvSpPr txBox="1"/>
          <p:nvPr/>
        </p:nvSpPr>
        <p:spPr>
          <a:xfrm>
            <a:off x="4432814" y="2861674"/>
            <a:ext cx="3590925" cy="461665"/>
          </a:xfrm>
          <a:prstGeom prst="rect">
            <a:avLst/>
          </a:prstGeom>
          <a:noFill/>
        </p:spPr>
        <p:txBody>
          <a:bodyPr wrap="square" rtlCol="0">
            <a:spAutoFit/>
          </a:bodyPr>
          <a:lstStyle/>
          <a:p>
            <a:r>
              <a:rPr lang="en-US" sz="2400" dirty="0">
                <a:solidFill>
                  <a:schemeClr val="bg1"/>
                </a:solidFill>
              </a:rPr>
              <a:t>Randall Reese, M.S., C.P.M.</a:t>
            </a:r>
          </a:p>
        </p:txBody>
      </p:sp>
      <p:sp>
        <p:nvSpPr>
          <p:cNvPr id="29" name="TextBox 28"/>
          <p:cNvSpPr txBox="1"/>
          <p:nvPr/>
        </p:nvSpPr>
        <p:spPr>
          <a:xfrm>
            <a:off x="3246952" y="4238761"/>
            <a:ext cx="5962651" cy="646331"/>
          </a:xfrm>
          <a:prstGeom prst="rect">
            <a:avLst/>
          </a:prstGeom>
          <a:noFill/>
        </p:spPr>
        <p:txBody>
          <a:bodyPr wrap="square" rtlCol="0">
            <a:spAutoFit/>
          </a:bodyPr>
          <a:lstStyle/>
          <a:p>
            <a:pPr algn="ctr"/>
            <a:r>
              <a:rPr lang="en-US" sz="3600" spc="600" dirty="0">
                <a:solidFill>
                  <a:schemeClr val="accent4"/>
                </a:solidFill>
                <a:latin typeface="Teko SemiBold" panose="02000000000000000000" pitchFamily="2" charset="0"/>
                <a:cs typeface="Teko SemiBold" panose="02000000000000000000" pitchFamily="2" charset="0"/>
              </a:rPr>
              <a:t>- Conflict -</a:t>
            </a:r>
          </a:p>
        </p:txBody>
      </p:sp>
      <p:sp>
        <p:nvSpPr>
          <p:cNvPr id="5" name="TextBox 4" descr="RelationSmart Logo"/>
          <p:cNvSpPr txBox="1"/>
          <p:nvPr/>
        </p:nvSpPr>
        <p:spPr>
          <a:xfrm>
            <a:off x="264555" y="324506"/>
            <a:ext cx="1694089" cy="307777"/>
          </a:xfrm>
          <a:prstGeom prst="rect">
            <a:avLst/>
          </a:prstGeom>
          <a:noFill/>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RelationSmart</a:t>
            </a:r>
          </a:p>
        </p:txBody>
      </p:sp>
      <p:sp>
        <p:nvSpPr>
          <p:cNvPr id="3" name="TextBox 2">
            <a:extLst>
              <a:ext uri="{FF2B5EF4-FFF2-40B4-BE49-F238E27FC236}">
                <a16:creationId xmlns:a16="http://schemas.microsoft.com/office/drawing/2014/main" id="{80295899-8752-47C4-B325-F723CDCE1000}"/>
              </a:ext>
            </a:extLst>
          </p:cNvPr>
          <p:cNvSpPr txBox="1"/>
          <p:nvPr/>
        </p:nvSpPr>
        <p:spPr>
          <a:xfrm>
            <a:off x="2941379" y="5012229"/>
            <a:ext cx="6573794" cy="1294585"/>
          </a:xfrm>
          <a:prstGeom prst="rect">
            <a:avLst/>
          </a:prstGeom>
          <a:noFill/>
        </p:spPr>
        <p:txBody>
          <a:bodyPr wrap="square" rtlCol="0">
            <a:spAutoFit/>
          </a:bodyPr>
          <a:lstStyle/>
          <a:p>
            <a:pPr algn="ctr">
              <a:lnSpc>
                <a:spcPct val="150000"/>
              </a:lnSpc>
            </a:pPr>
            <a:r>
              <a:rPr lang="en-US" sz="1800" i="1" dirty="0">
                <a:solidFill>
                  <a:schemeClr val="bg1"/>
                </a:solidFill>
                <a:latin typeface="Open Sans" panose="020B0606030504020204" pitchFamily="34" charset="0"/>
              </a:rPr>
              <a:t>“The opportunity in a relationship to ensure your needs will be met while making your relationship more enjoyable and stronger”</a:t>
            </a:r>
          </a:p>
        </p:txBody>
      </p:sp>
      <p:sp>
        <p:nvSpPr>
          <p:cNvPr id="15" name="Rectangle 14">
            <a:extLst>
              <a:ext uri="{C183D7F6-B498-43B3-948B-1728B52AA6E4}">
                <adec:decorative xmlns:adec="http://schemas.microsoft.com/office/drawing/2017/decorative" val="1"/>
              </a:ext>
            </a:extLst>
          </p:cNvPr>
          <p:cNvSpPr/>
          <p:nvPr/>
        </p:nvSpPr>
        <p:spPr>
          <a:xfrm>
            <a:off x="91849" y="6533494"/>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C183D7F6-B498-43B3-948B-1728B52AA6E4}">
                <adec:decorative xmlns:adec="http://schemas.microsoft.com/office/drawing/2017/decorative" val="1"/>
              </a:ext>
            </a:extLst>
          </p:cNvPr>
          <p:cNvSpPr/>
          <p:nvPr/>
        </p:nvSpPr>
        <p:spPr>
          <a:xfrm>
            <a:off x="91849" y="636078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91849" y="613410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0324009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3445FBA-35FC-46D6-A07D-37F25D9A3A54}"/>
              </a:ext>
            </a:extLst>
          </p:cNvPr>
          <p:cNvSpPr txBox="1"/>
          <p:nvPr/>
        </p:nvSpPr>
        <p:spPr>
          <a:xfrm>
            <a:off x="264555" y="319072"/>
            <a:ext cx="1694089" cy="307777"/>
          </a:xfrm>
          <a:prstGeom prst="rect">
            <a:avLst/>
          </a:prstGeom>
          <a:noFill/>
        </p:spPr>
        <p:txBody>
          <a:bodyPr wrap="square" rtlCol="0">
            <a:spAutoFit/>
          </a:bodyPr>
          <a:lstStyle/>
          <a:p>
            <a:r>
              <a:rPr lang="en-US" sz="1400" dirty="0" err="1">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man standing in front a two mirrors that distorts his image. One makes him short, the other makes him tall.">
            <a:extLst>
              <a:ext uri="{FF2B5EF4-FFF2-40B4-BE49-F238E27FC236}">
                <a16:creationId xmlns:a16="http://schemas.microsoft.com/office/drawing/2014/main" id="{413CDC36-5A42-452E-8BEC-8F1DBC6F8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9974" y="-1"/>
            <a:ext cx="4602026" cy="6854771"/>
          </a:xfrm>
          <a:prstGeom prst="rect">
            <a:avLst/>
          </a:prstGeom>
        </p:spPr>
      </p:pic>
      <p:sp>
        <p:nvSpPr>
          <p:cNvPr id="23" name="Title 22"/>
          <p:cNvSpPr txBox="1">
            <a:spLocks noGrp="1"/>
          </p:cNvSpPr>
          <p:nvPr>
            <p:ph type="title" idx="4294967295"/>
          </p:nvPr>
        </p:nvSpPr>
        <p:spPr>
          <a:xfrm>
            <a:off x="1054483" y="867924"/>
            <a:ext cx="429641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Self-view</a:t>
            </a:r>
          </a:p>
        </p:txBody>
      </p:sp>
      <p:sp>
        <p:nvSpPr>
          <p:cNvPr id="18" name="Rectangle 17">
            <a:extLst>
              <a:ext uri="{FF2B5EF4-FFF2-40B4-BE49-F238E27FC236}">
                <a16:creationId xmlns:a16="http://schemas.microsoft.com/office/drawing/2014/main" id="{51D17990-573B-4E7B-A70E-C8A5868849A0}"/>
              </a:ext>
            </a:extLst>
          </p:cNvPr>
          <p:cNvSpPr/>
          <p:nvPr/>
        </p:nvSpPr>
        <p:spPr>
          <a:xfrm>
            <a:off x="888458" y="1743905"/>
            <a:ext cx="4462437" cy="923330"/>
          </a:xfrm>
          <a:prstGeom prst="rect">
            <a:avLst/>
          </a:prstGeom>
        </p:spPr>
        <p:txBody>
          <a:bodyPr wrap="square">
            <a:spAutoFit/>
          </a:bodyPr>
          <a:lstStyle/>
          <a:p>
            <a:pPr algn="ctr"/>
            <a:r>
              <a:rPr lang="en-US" sz="1800" dirty="0">
                <a:solidFill>
                  <a:srgbClr val="000000"/>
                </a:solidFill>
                <a:effectLst/>
                <a:latin typeface="Candara" panose="020E0502030303020204" pitchFamily="34" charset="0"/>
                <a:ea typeface="Calibri" panose="020F0502020204030204" pitchFamily="34" charset="0"/>
                <a:cs typeface="Times New Roman" panose="02020603050405020304" pitchFamily="18" charset="0"/>
              </a:rPr>
              <a:t>A key cognitive element driving human behavior is our self-view. Self-view includes self-concepts and self-esteem. </a:t>
            </a:r>
            <a:endParaRPr lang="en-US" sz="1200" dirty="0">
              <a:solidFill>
                <a:schemeClr val="tx1">
                  <a:lumMod val="65000"/>
                  <a:lumOff val="35000"/>
                </a:schemeClr>
              </a:solidFill>
              <a:latin typeface="Open Sans Light" panose="020B0306030504020204" pitchFamily="34" charset="0"/>
              <a:ea typeface="Roboto Light" panose="02000000000000000000" pitchFamily="2" charset="0"/>
            </a:endParaRPr>
          </a:p>
        </p:txBody>
      </p:sp>
      <p:sp>
        <p:nvSpPr>
          <p:cNvPr id="36" name="Rectangle 35">
            <a:extLst>
              <a:ext uri="{C183D7F6-B498-43B3-948B-1728B52AA6E4}">
                <adec:decorative xmlns:adec="http://schemas.microsoft.com/office/drawing/2017/decorative" val="1"/>
              </a:ext>
            </a:extLst>
          </p:cNvPr>
          <p:cNvSpPr/>
          <p:nvPr/>
        </p:nvSpPr>
        <p:spPr>
          <a:xfrm>
            <a:off x="3589191" y="3755043"/>
            <a:ext cx="2703792" cy="17645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C183D7F6-B498-43B3-948B-1728B52AA6E4}">
                <adec:decorative xmlns:adec="http://schemas.microsoft.com/office/drawing/2017/decorative" val="1"/>
              </a:ext>
            </a:extLst>
          </p:cNvPr>
          <p:cNvSpPr/>
          <p:nvPr/>
        </p:nvSpPr>
        <p:spPr>
          <a:xfrm>
            <a:off x="746330" y="3755043"/>
            <a:ext cx="2703792" cy="1764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A89457A-C722-423D-B319-308BA13C63D8}"/>
              </a:ext>
            </a:extLst>
          </p:cNvPr>
          <p:cNvSpPr txBox="1"/>
          <p:nvPr/>
        </p:nvSpPr>
        <p:spPr>
          <a:xfrm>
            <a:off x="1136130" y="3970254"/>
            <a:ext cx="2078108" cy="461665"/>
          </a:xfrm>
          <a:prstGeom prst="rect">
            <a:avLst/>
          </a:prstGeom>
          <a:noFill/>
        </p:spPr>
        <p:txBody>
          <a:bodyPr wrap="square" rtlCol="0">
            <a:spAutoFit/>
          </a:bodyPr>
          <a:lstStyle/>
          <a:p>
            <a:pPr algn="ctr"/>
            <a:r>
              <a:rPr lang="en-US" sz="2400" dirty="0">
                <a:solidFill>
                  <a:schemeClr val="bg1"/>
                </a:solidFill>
                <a:latin typeface="Roboto Black" panose="02000000000000000000" pitchFamily="2" charset="0"/>
                <a:ea typeface="Roboto Black" panose="02000000000000000000" pitchFamily="2" charset="0"/>
                <a:cs typeface="Kanit Medium" panose="00000600000000000000" pitchFamily="2" charset="-34"/>
              </a:rPr>
              <a:t>Self-concept</a:t>
            </a:r>
          </a:p>
        </p:txBody>
      </p:sp>
      <p:sp>
        <p:nvSpPr>
          <p:cNvPr id="19" name="Rectangle 18">
            <a:extLst>
              <a:ext uri="{FF2B5EF4-FFF2-40B4-BE49-F238E27FC236}">
                <a16:creationId xmlns:a16="http://schemas.microsoft.com/office/drawing/2014/main" id="{6D633CC8-B51F-4A7D-A77C-6C1288B7F6FA}"/>
              </a:ext>
            </a:extLst>
          </p:cNvPr>
          <p:cNvSpPr/>
          <p:nvPr/>
        </p:nvSpPr>
        <p:spPr>
          <a:xfrm>
            <a:off x="746330" y="4492010"/>
            <a:ext cx="2701720" cy="734945"/>
          </a:xfrm>
          <a:prstGeom prst="rect">
            <a:avLst/>
          </a:prstGeom>
        </p:spPr>
        <p:txBody>
          <a:bodyPr wrap="square">
            <a:spAutoFit/>
          </a:bodyPr>
          <a:lstStyle/>
          <a:p>
            <a:pPr algn="ctr">
              <a:lnSpc>
                <a:spcPct val="120000"/>
              </a:lnSpc>
            </a:pPr>
            <a:r>
              <a:rPr lang="en-US" b="1" dirty="0">
                <a:solidFill>
                  <a:schemeClr val="bg1"/>
                </a:solidFill>
                <a:ea typeface="Roboto Light" panose="02000000000000000000" pitchFamily="2" charset="0"/>
                <a:cs typeface="Segoe UI Light" panose="020B0502040204020203" pitchFamily="34" charset="0"/>
              </a:rPr>
              <a:t>Our perception of our attributes and who we are</a:t>
            </a:r>
          </a:p>
        </p:txBody>
      </p:sp>
      <p:sp>
        <p:nvSpPr>
          <p:cNvPr id="22" name="TextBox 21">
            <a:extLst>
              <a:ext uri="{FF2B5EF4-FFF2-40B4-BE49-F238E27FC236}">
                <a16:creationId xmlns:a16="http://schemas.microsoft.com/office/drawing/2014/main" id="{FA89457A-C722-423D-B319-308BA13C63D8}"/>
              </a:ext>
            </a:extLst>
          </p:cNvPr>
          <p:cNvSpPr txBox="1"/>
          <p:nvPr/>
        </p:nvSpPr>
        <p:spPr>
          <a:xfrm>
            <a:off x="3924179" y="3970254"/>
            <a:ext cx="2078108" cy="461665"/>
          </a:xfrm>
          <a:prstGeom prst="rect">
            <a:avLst/>
          </a:prstGeom>
          <a:noFill/>
        </p:spPr>
        <p:txBody>
          <a:bodyPr wrap="square" rtlCol="0">
            <a:spAutoFit/>
          </a:bodyPr>
          <a:lstStyle/>
          <a:p>
            <a:pPr algn="ctr"/>
            <a:r>
              <a:rPr lang="en-US" sz="2400" dirty="0">
                <a:solidFill>
                  <a:schemeClr val="bg1"/>
                </a:solidFill>
                <a:latin typeface="Roboto Black" panose="02000000000000000000" pitchFamily="2" charset="0"/>
                <a:ea typeface="Roboto Black" panose="02000000000000000000" pitchFamily="2" charset="0"/>
                <a:cs typeface="Kanit Medium" panose="00000600000000000000" pitchFamily="2" charset="-34"/>
              </a:rPr>
              <a:t>Self-esteem</a:t>
            </a:r>
          </a:p>
        </p:txBody>
      </p:sp>
      <p:sp>
        <p:nvSpPr>
          <p:cNvPr id="20" name="Rectangle 19">
            <a:extLst>
              <a:ext uri="{FF2B5EF4-FFF2-40B4-BE49-F238E27FC236}">
                <a16:creationId xmlns:a16="http://schemas.microsoft.com/office/drawing/2014/main" id="{6D633CC8-B51F-4A7D-A77C-6C1288B7F6FA}"/>
              </a:ext>
            </a:extLst>
          </p:cNvPr>
          <p:cNvSpPr/>
          <p:nvPr/>
        </p:nvSpPr>
        <p:spPr>
          <a:xfrm>
            <a:off x="3786174" y="4492009"/>
            <a:ext cx="2506809" cy="734945"/>
          </a:xfrm>
          <a:prstGeom prst="rect">
            <a:avLst/>
          </a:prstGeom>
        </p:spPr>
        <p:txBody>
          <a:bodyPr wrap="square">
            <a:spAutoFit/>
          </a:bodyPr>
          <a:lstStyle/>
          <a:p>
            <a:pPr algn="ctr">
              <a:lnSpc>
                <a:spcPct val="120000"/>
              </a:lnSpc>
            </a:pPr>
            <a:r>
              <a:rPr lang="en-US" b="1" dirty="0">
                <a:solidFill>
                  <a:schemeClr val="bg1"/>
                </a:solidFill>
                <a:ea typeface="Roboto Light" panose="02000000000000000000" pitchFamily="2" charset="0"/>
                <a:cs typeface="Segoe UI Light" panose="020B0502040204020203" pitchFamily="34" charset="0"/>
              </a:rPr>
              <a:t>Our evaluation of our self-concept</a:t>
            </a:r>
          </a:p>
        </p:txBody>
      </p:sp>
      <p:grpSp>
        <p:nvGrpSpPr>
          <p:cNvPr id="34" name="Group 33">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5" name="Rectangle 34"/>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6">
            <a:extLst>
              <a:ext uri="{FF2B5EF4-FFF2-40B4-BE49-F238E27FC236}">
                <a16:creationId xmlns:a16="http://schemas.microsoft.com/office/drawing/2014/main" id="{5DC5EC28-69F3-4BEE-9D86-F583F9143863}"/>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4570387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9" name="Title 18"/>
          <p:cNvSpPr txBox="1">
            <a:spLocks noGrp="1"/>
          </p:cNvSpPr>
          <p:nvPr>
            <p:ph type="title" idx="4294967295"/>
          </p:nvPr>
        </p:nvSpPr>
        <p:spPr>
          <a:xfrm>
            <a:off x="5210175" y="168005"/>
            <a:ext cx="6981825"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Reflected Appraisal</a:t>
            </a:r>
          </a:p>
        </p:txBody>
      </p:sp>
      <p:sp>
        <p:nvSpPr>
          <p:cNvPr id="50" name="Rectangle 49">
            <a:extLst>
              <a:ext uri="{C183D7F6-B498-43B3-948B-1728B52AA6E4}">
                <adec:decorative xmlns:adec="http://schemas.microsoft.com/office/drawing/2017/decorative" val="1"/>
              </a:ext>
            </a:extLst>
          </p:cNvPr>
          <p:cNvSpPr/>
          <p:nvPr/>
        </p:nvSpPr>
        <p:spPr>
          <a:xfrm>
            <a:off x="6436028" y="1588434"/>
            <a:ext cx="541784" cy="1076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1" name="Rectangle 50">
            <a:extLst>
              <a:ext uri="{FF2B5EF4-FFF2-40B4-BE49-F238E27FC236}">
                <a16:creationId xmlns:a16="http://schemas.microsoft.com/office/drawing/2014/main" id="{FBE99B85-52A9-4F96-BDE2-BEE38526EC49}"/>
              </a:ext>
            </a:extLst>
          </p:cNvPr>
          <p:cNvSpPr/>
          <p:nvPr/>
        </p:nvSpPr>
        <p:spPr>
          <a:xfrm>
            <a:off x="7041846" y="1341020"/>
            <a:ext cx="3760978" cy="923330"/>
          </a:xfrm>
          <a:prstGeom prst="rect">
            <a:avLst/>
          </a:prstGeom>
        </p:spPr>
        <p:txBody>
          <a:bodyPr wrap="square">
            <a:spAutoFit/>
          </a:bodyPr>
          <a:lstStyle/>
          <a:p>
            <a:r>
              <a:rPr lang="en-US" dirty="0">
                <a:solidFill>
                  <a:schemeClr val="tx2">
                    <a:lumMod val="50000"/>
                  </a:schemeClr>
                </a:solidFill>
                <a:cs typeface="Open Sans" panose="020B0606030504020204" pitchFamily="34" charset="0"/>
              </a:rPr>
              <a:t>We interpret the way people respond to us and imagine what they think of us. </a:t>
            </a:r>
            <a:endParaRPr lang="id-ID" dirty="0">
              <a:solidFill>
                <a:schemeClr val="tx2">
                  <a:lumMod val="50000"/>
                </a:schemeClr>
              </a:solidFill>
              <a:cs typeface="Open Sans" panose="020B0606030504020204" pitchFamily="34" charset="0"/>
            </a:endParaRPr>
          </a:p>
        </p:txBody>
      </p:sp>
      <p:sp>
        <p:nvSpPr>
          <p:cNvPr id="70" name="Rectangle 69">
            <a:extLst>
              <a:ext uri="{C183D7F6-B498-43B3-948B-1728B52AA6E4}">
                <adec:decorative xmlns:adec="http://schemas.microsoft.com/office/drawing/2017/decorative" val="1"/>
              </a:ext>
            </a:extLst>
          </p:cNvPr>
          <p:cNvSpPr/>
          <p:nvPr/>
        </p:nvSpPr>
        <p:spPr>
          <a:xfrm>
            <a:off x="6436028" y="2712563"/>
            <a:ext cx="541784" cy="1076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71" name="Rectangle 70">
            <a:extLst>
              <a:ext uri="{FF2B5EF4-FFF2-40B4-BE49-F238E27FC236}">
                <a16:creationId xmlns:a16="http://schemas.microsoft.com/office/drawing/2014/main" id="{FBE99B85-52A9-4F96-BDE2-BEE38526EC49}"/>
              </a:ext>
            </a:extLst>
          </p:cNvPr>
          <p:cNvSpPr/>
          <p:nvPr/>
        </p:nvSpPr>
        <p:spPr>
          <a:xfrm>
            <a:off x="7041846" y="2514035"/>
            <a:ext cx="3760978" cy="923330"/>
          </a:xfrm>
          <a:prstGeom prst="rect">
            <a:avLst/>
          </a:prstGeom>
        </p:spPr>
        <p:txBody>
          <a:bodyPr wrap="square">
            <a:spAutoFit/>
          </a:bodyPr>
          <a:lstStyle/>
          <a:p>
            <a:r>
              <a:rPr lang="en-US" dirty="0">
                <a:solidFill>
                  <a:schemeClr val="tx2">
                    <a:lumMod val="50000"/>
                  </a:schemeClr>
                </a:solidFill>
                <a:cs typeface="Open Sans" panose="020B0606030504020204" pitchFamily="34" charset="0"/>
              </a:rPr>
              <a:t>We develop feelings about and respond to the perceived judgments of others.</a:t>
            </a:r>
            <a:endParaRPr lang="id-ID" dirty="0">
              <a:solidFill>
                <a:schemeClr val="tx2">
                  <a:lumMod val="50000"/>
                </a:schemeClr>
              </a:solidFill>
              <a:cs typeface="Open Sans" panose="020B0606030504020204" pitchFamily="34" charset="0"/>
            </a:endParaRPr>
          </a:p>
        </p:txBody>
      </p:sp>
      <p:sp>
        <p:nvSpPr>
          <p:cNvPr id="72" name="Rectangle 71">
            <a:extLst>
              <a:ext uri="{C183D7F6-B498-43B3-948B-1728B52AA6E4}">
                <adec:decorative xmlns:adec="http://schemas.microsoft.com/office/drawing/2017/decorative" val="1"/>
              </a:ext>
            </a:extLst>
          </p:cNvPr>
          <p:cNvSpPr/>
          <p:nvPr/>
        </p:nvSpPr>
        <p:spPr>
          <a:xfrm flipV="1">
            <a:off x="6436028" y="4137550"/>
            <a:ext cx="541784" cy="107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73" name="Rectangle 72">
            <a:extLst>
              <a:ext uri="{FF2B5EF4-FFF2-40B4-BE49-F238E27FC236}">
                <a16:creationId xmlns:a16="http://schemas.microsoft.com/office/drawing/2014/main" id="{FBE99B85-52A9-4F96-BDE2-BEE38526EC49}"/>
              </a:ext>
            </a:extLst>
          </p:cNvPr>
          <p:cNvSpPr/>
          <p:nvPr/>
        </p:nvSpPr>
        <p:spPr>
          <a:xfrm>
            <a:off x="7083006" y="3895349"/>
            <a:ext cx="3760978" cy="1477328"/>
          </a:xfrm>
          <a:prstGeom prst="rect">
            <a:avLst/>
          </a:prstGeom>
        </p:spPr>
        <p:txBody>
          <a:bodyPr wrap="square">
            <a:spAutoFit/>
          </a:bodyPr>
          <a:lstStyle/>
          <a:p>
            <a:r>
              <a:rPr lang="en-US" dirty="0">
                <a:solidFill>
                  <a:schemeClr val="tx2">
                    <a:lumMod val="50000"/>
                  </a:schemeClr>
                </a:solidFill>
                <a:cs typeface="Open Sans" panose="020B0606030504020204" pitchFamily="34" charset="0"/>
              </a:rPr>
              <a:t>We imagine how we will appear to others in social situations to facilitate impression management, and influence the reflected appraisal of others.</a:t>
            </a:r>
            <a:endParaRPr lang="id-ID" dirty="0">
              <a:solidFill>
                <a:schemeClr val="tx2">
                  <a:lumMod val="50000"/>
                </a:schemeClr>
              </a:solidFill>
              <a:cs typeface="Open Sans" panose="020B0606030504020204" pitchFamily="34" charset="0"/>
            </a:endParaRPr>
          </a:p>
        </p:txBody>
      </p:sp>
      <p:grpSp>
        <p:nvGrpSpPr>
          <p:cNvPr id="23" name="Group 22">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24" name="Rectangle 23"/>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Woman with palms together">
            <a:extLst>
              <a:ext uri="{FF2B5EF4-FFF2-40B4-BE49-F238E27FC236}">
                <a16:creationId xmlns:a16="http://schemas.microsoft.com/office/drawing/2014/main" id="{7390CE7C-1EE2-41A2-8C71-2064405C44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18357"/>
            <a:ext cx="2549928" cy="1781175"/>
          </a:xfrm>
          <a:prstGeom prst="rect">
            <a:avLst/>
          </a:prstGeom>
        </p:spPr>
      </p:pic>
      <p:pic>
        <p:nvPicPr>
          <p:cNvPr id="6" name="Picture 5" descr="Woman looking surprised at phone">
            <a:extLst>
              <a:ext uri="{FF2B5EF4-FFF2-40B4-BE49-F238E27FC236}">
                <a16:creationId xmlns:a16="http://schemas.microsoft.com/office/drawing/2014/main" id="{4CA55EE6-635B-4F12-928F-9CA626AD3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991" y="1713827"/>
            <a:ext cx="2557578" cy="1758379"/>
          </a:xfrm>
          <a:prstGeom prst="rect">
            <a:avLst/>
          </a:prstGeom>
        </p:spPr>
      </p:pic>
      <p:pic>
        <p:nvPicPr>
          <p:cNvPr id="8" name="Picture 7" descr="Woman surprised with hand on face">
            <a:extLst>
              <a:ext uri="{FF2B5EF4-FFF2-40B4-BE49-F238E27FC236}">
                <a16:creationId xmlns:a16="http://schemas.microsoft.com/office/drawing/2014/main" id="{4BEEE680-3245-4488-8917-D06D235C1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571528" cy="1714251"/>
          </a:xfrm>
          <a:prstGeom prst="rect">
            <a:avLst/>
          </a:prstGeom>
        </p:spPr>
      </p:pic>
      <p:pic>
        <p:nvPicPr>
          <p:cNvPr id="10" name="Picture 9" descr="A person with his hand on his face&#10;looking shocked">
            <a:extLst>
              <a:ext uri="{FF2B5EF4-FFF2-40B4-BE49-F238E27FC236}">
                <a16:creationId xmlns:a16="http://schemas.microsoft.com/office/drawing/2014/main" id="{DC631696-BBD8-4B19-9C8A-CBEFA0F1C9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4695" y="3465346"/>
            <a:ext cx="2586224" cy="1724048"/>
          </a:xfrm>
          <a:prstGeom prst="rect">
            <a:avLst/>
          </a:prstGeom>
        </p:spPr>
      </p:pic>
      <p:pic>
        <p:nvPicPr>
          <p:cNvPr id="12" name="Picture 11" descr="A person holding a bottle a tissue and her head like she is sick">
            <a:extLst>
              <a:ext uri="{FF2B5EF4-FFF2-40B4-BE49-F238E27FC236}">
                <a16:creationId xmlns:a16="http://schemas.microsoft.com/office/drawing/2014/main" id="{9655DD56-C426-4440-889F-66863FE5C3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4695" y="5199447"/>
            <a:ext cx="2593874" cy="1683194"/>
          </a:xfrm>
          <a:prstGeom prst="rect">
            <a:avLst/>
          </a:prstGeom>
        </p:spPr>
      </p:pic>
      <p:pic>
        <p:nvPicPr>
          <p:cNvPr id="14" name="Picture 13" descr="Man looking straight ahead and adjusting his glasses">
            <a:extLst>
              <a:ext uri="{FF2B5EF4-FFF2-40B4-BE49-F238E27FC236}">
                <a16:creationId xmlns:a16="http://schemas.microsoft.com/office/drawing/2014/main" id="{D022BA37-821B-4D7B-954C-A1FB126A39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0" y="1713828"/>
            <a:ext cx="2571527" cy="1758380"/>
          </a:xfrm>
          <a:prstGeom prst="rect">
            <a:avLst/>
          </a:prstGeom>
        </p:spPr>
      </p:pic>
      <p:pic>
        <p:nvPicPr>
          <p:cNvPr id="16" name="Picture 15" descr="A person with a beard and mustache holding two thumbs up">
            <a:extLst>
              <a:ext uri="{FF2B5EF4-FFF2-40B4-BE49-F238E27FC236}">
                <a16:creationId xmlns:a16="http://schemas.microsoft.com/office/drawing/2014/main" id="{95B09CB6-1149-42EC-99DF-3779806D80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9068" y="0"/>
            <a:ext cx="2549928" cy="1738105"/>
          </a:xfrm>
          <a:prstGeom prst="rect">
            <a:avLst/>
          </a:prstGeom>
        </p:spPr>
      </p:pic>
      <p:pic>
        <p:nvPicPr>
          <p:cNvPr id="21" name="Picture 20" descr="A person with his fingers in his ears">
            <a:extLst>
              <a:ext uri="{FF2B5EF4-FFF2-40B4-BE49-F238E27FC236}">
                <a16:creationId xmlns:a16="http://schemas.microsoft.com/office/drawing/2014/main" id="{2800311F-66CC-44A4-A9C3-815558DB5C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81" y="5219808"/>
            <a:ext cx="2544569" cy="1638192"/>
          </a:xfrm>
          <a:prstGeom prst="rect">
            <a:avLst/>
          </a:prstGeom>
        </p:spPr>
      </p:pic>
      <p:sp>
        <p:nvSpPr>
          <p:cNvPr id="22" name="TextBox 21">
            <a:extLst>
              <a:ext uri="{FF2B5EF4-FFF2-40B4-BE49-F238E27FC236}">
                <a16:creationId xmlns:a16="http://schemas.microsoft.com/office/drawing/2014/main" id="{6EB5BEE0-1F46-4980-9C98-D9AD6D197EDF}"/>
              </a:ext>
            </a:extLst>
          </p:cNvPr>
          <p:cNvSpPr txBox="1"/>
          <p:nvPr/>
        </p:nvSpPr>
        <p:spPr>
          <a:xfrm>
            <a:off x="5108995" y="5516980"/>
            <a:ext cx="7101081" cy="1015663"/>
          </a:xfrm>
          <a:prstGeom prst="rect">
            <a:avLst/>
          </a:prstGeom>
          <a:noFill/>
        </p:spPr>
        <p:txBody>
          <a:bodyPr wrap="square" rtlCol="0">
            <a:spAutoFit/>
          </a:bodyPr>
          <a:lstStyle/>
          <a:p>
            <a:pPr marL="342900" indent="-342900">
              <a:buAutoNum type="arabicPeriod"/>
            </a:pPr>
            <a:r>
              <a:rPr lang="en-US" sz="2000" dirty="0"/>
              <a:t>In conflict, what concerns should we have about reflected appraisal? </a:t>
            </a:r>
          </a:p>
          <a:p>
            <a:pPr marL="342900" indent="-342900">
              <a:buAutoNum type="arabicPeriod"/>
            </a:pPr>
            <a:r>
              <a:rPr lang="en-US" sz="2000" dirty="0"/>
              <a:t>How is reflected appraisal a tool?</a:t>
            </a:r>
          </a:p>
        </p:txBody>
      </p:sp>
    </p:spTree>
    <p:extLst>
      <p:ext uri="{BB962C8B-B14F-4D97-AF65-F5344CB8AC3E}">
        <p14:creationId xmlns:p14="http://schemas.microsoft.com/office/powerpoint/2010/main" val="276114117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439189C-ED50-4227-8D02-7DF9CAED3E0D}"/>
              </a:ext>
            </a:extLst>
          </p:cNvPr>
          <p:cNvSpPr txBox="1"/>
          <p:nvPr/>
        </p:nvSpPr>
        <p:spPr>
          <a:xfrm>
            <a:off x="264555" y="324506"/>
            <a:ext cx="1694089" cy="307777"/>
          </a:xfrm>
          <a:prstGeom prst="rect">
            <a:avLst/>
          </a:prstGeom>
          <a:noFill/>
        </p:spPr>
        <p:txBody>
          <a:bodyPr wrap="square" rtlCol="0">
            <a:spAutoFit/>
          </a:bodyPr>
          <a:lstStyle/>
          <a:p>
            <a:r>
              <a:rPr lang="en-US" sz="1400" dirty="0" err="1">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22"/>
          <p:cNvSpPr txBox="1">
            <a:spLocks noGrp="1"/>
          </p:cNvSpPr>
          <p:nvPr>
            <p:ph type="title" idx="4294967295"/>
          </p:nvPr>
        </p:nvSpPr>
        <p:spPr>
          <a:xfrm>
            <a:off x="706823" y="945931"/>
            <a:ext cx="482723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Signification</a:t>
            </a:r>
          </a:p>
        </p:txBody>
      </p:sp>
      <p:pic>
        <p:nvPicPr>
          <p:cNvPr id="3" name="Picture Placeholder 2" descr="Woman holding a six year old boy with a backpack">
            <a:extLst>
              <a:ext uri="{FF2B5EF4-FFF2-40B4-BE49-F238E27FC236}">
                <a16:creationId xmlns:a16="http://schemas.microsoft.com/office/drawing/2014/main" id="{B2CA725C-3042-46E9-B089-6DFEC15FEA0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2949" r="22949"/>
          <a:stretch>
            <a:fillRect/>
          </a:stretch>
        </p:blipFill>
        <p:spPr/>
      </p:pic>
      <p:sp>
        <p:nvSpPr>
          <p:cNvPr id="40" name="Rectangle 39">
            <a:extLst>
              <a:ext uri="{FF2B5EF4-FFF2-40B4-BE49-F238E27FC236}">
                <a16:creationId xmlns:a16="http://schemas.microsoft.com/office/drawing/2014/main" id="{F7841481-B9D8-4CC1-B051-A35D82C2AD98}"/>
              </a:ext>
            </a:extLst>
          </p:cNvPr>
          <p:cNvSpPr/>
          <p:nvPr/>
        </p:nvSpPr>
        <p:spPr>
          <a:xfrm>
            <a:off x="775649" y="1961594"/>
            <a:ext cx="4827230" cy="4093428"/>
          </a:xfrm>
          <a:prstGeom prst="rect">
            <a:avLst/>
          </a:prstGeom>
        </p:spPr>
        <p:txBody>
          <a:bodyPr wrap="square">
            <a:spAutoFit/>
          </a:bodyPr>
          <a:lstStyle/>
          <a:p>
            <a:pPr marL="285750" indent="-285750">
              <a:buFont typeface="Arial" panose="020B0604020202020204" pitchFamily="34" charset="0"/>
              <a:buChar char="•"/>
            </a:pPr>
            <a:r>
              <a:rPr lang="en-US" sz="2000" dirty="0">
                <a:ea typeface="Roboto Light" panose="02000000000000000000" pitchFamily="2" charset="0"/>
                <a:cs typeface="Open Sans" panose="020B0606030504020204" pitchFamily="34" charset="0"/>
              </a:rPr>
              <a:t>The level of significance we place on some </a:t>
            </a:r>
            <a:r>
              <a:rPr lang="en-US" sz="2000" u="sng" dirty="0">
                <a:ea typeface="Roboto Light" panose="02000000000000000000" pitchFamily="2" charset="0"/>
                <a:cs typeface="Open Sans" panose="020B0606030504020204" pitchFamily="34" charset="0"/>
              </a:rPr>
              <a:t>thing </a:t>
            </a:r>
            <a:r>
              <a:rPr lang="en-US" sz="2000" dirty="0">
                <a:ea typeface="Roboto Light" panose="02000000000000000000" pitchFamily="2" charset="0"/>
                <a:cs typeface="Open Sans" panose="020B0606030504020204" pitchFamily="34" charset="0"/>
              </a:rPr>
              <a:t>influences the power that </a:t>
            </a:r>
            <a:r>
              <a:rPr lang="en-US" sz="2000" u="sng" dirty="0">
                <a:ea typeface="Roboto Light" panose="02000000000000000000" pitchFamily="2" charset="0"/>
                <a:cs typeface="Open Sans" panose="020B0606030504020204" pitchFamily="34" charset="0"/>
              </a:rPr>
              <a:t>thing</a:t>
            </a:r>
            <a:r>
              <a:rPr lang="en-US" sz="2000" dirty="0">
                <a:ea typeface="Roboto Light" panose="02000000000000000000" pitchFamily="2" charset="0"/>
                <a:cs typeface="Open Sans" panose="020B0606030504020204" pitchFamily="34" charset="0"/>
              </a:rPr>
              <a:t> has in influencing our thoughts and behavior.  </a:t>
            </a:r>
          </a:p>
          <a:p>
            <a:pPr marL="285750" indent="-285750">
              <a:buFont typeface="Arial" panose="020B0604020202020204" pitchFamily="34" charset="0"/>
              <a:buChar char="•"/>
            </a:pPr>
            <a:r>
              <a:rPr lang="en-US" sz="2000" dirty="0">
                <a:ea typeface="Roboto Light" panose="02000000000000000000" pitchFamily="2" charset="0"/>
                <a:cs typeface="Open Sans" panose="020B0606030504020204" pitchFamily="34" charset="0"/>
              </a:rPr>
              <a:t>The more significance we place on </a:t>
            </a:r>
            <a:r>
              <a:rPr lang="en-US" sz="2000" u="sng" dirty="0">
                <a:ea typeface="Roboto Light" panose="02000000000000000000" pitchFamily="2" charset="0"/>
                <a:cs typeface="Open Sans" panose="020B0606030504020204" pitchFamily="34" charset="0"/>
              </a:rPr>
              <a:t>someone</a:t>
            </a:r>
            <a:r>
              <a:rPr lang="en-US" sz="2000" dirty="0">
                <a:ea typeface="Roboto Light" panose="02000000000000000000" pitchFamily="2" charset="0"/>
                <a:cs typeface="Open Sans" panose="020B0606030504020204" pitchFamily="34" charset="0"/>
              </a:rPr>
              <a:t>, the more their appraisal matters to us.  </a:t>
            </a:r>
          </a:p>
          <a:p>
            <a:pPr marL="285750" indent="-285750">
              <a:buFont typeface="Arial" panose="020B0604020202020204" pitchFamily="34" charset="0"/>
              <a:buChar char="•"/>
            </a:pPr>
            <a:r>
              <a:rPr lang="en-US" sz="2000" dirty="0">
                <a:ea typeface="Roboto Light" panose="02000000000000000000" pitchFamily="2" charset="0"/>
                <a:cs typeface="Open Sans" panose="020B0606030504020204" pitchFamily="34" charset="0"/>
              </a:rPr>
              <a:t>We will work harder to manage the impressions of those who hold the highest significance to us.</a:t>
            </a:r>
          </a:p>
          <a:p>
            <a:pPr marL="285750" indent="-285750">
              <a:buFont typeface="Arial" panose="020B0604020202020204" pitchFamily="34" charset="0"/>
              <a:buChar char="•"/>
            </a:pPr>
            <a:r>
              <a:rPr lang="en-US" sz="2000" dirty="0">
                <a:ea typeface="Roboto Light" panose="02000000000000000000" pitchFamily="2" charset="0"/>
                <a:cs typeface="Open Sans" panose="020B0606030504020204" pitchFamily="34" charset="0"/>
              </a:rPr>
              <a:t>We will lower the significance of some in order to mitigate the sting of their disapproval.</a:t>
            </a:r>
          </a:p>
        </p:txBody>
      </p:sp>
      <p:sp>
        <p:nvSpPr>
          <p:cNvPr id="49" name="Rectangle 48">
            <a:extLst>
              <a:ext uri="{C183D7F6-B498-43B3-948B-1728B52AA6E4}">
                <adec:decorative xmlns:adec="http://schemas.microsoft.com/office/drawing/2017/decorative" val="1"/>
              </a:ext>
            </a:extLst>
          </p:cNvPr>
          <p:cNvSpPr/>
          <p:nvPr/>
        </p:nvSpPr>
        <p:spPr>
          <a:xfrm>
            <a:off x="91849" y="658746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C183D7F6-B498-43B3-948B-1728B52AA6E4}">
                <adec:decorative xmlns:adec="http://schemas.microsoft.com/office/drawing/2017/decorative" val="1"/>
              </a:ext>
            </a:extLst>
          </p:cNvPr>
          <p:cNvSpPr/>
          <p:nvPr/>
        </p:nvSpPr>
        <p:spPr>
          <a:xfrm>
            <a:off x="91849" y="636078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C183D7F6-B498-43B3-948B-1728B52AA6E4}">
                <adec:decorative xmlns:adec="http://schemas.microsoft.com/office/drawing/2017/decorative" val="1"/>
              </a:ext>
            </a:extLst>
          </p:cNvPr>
          <p:cNvSpPr/>
          <p:nvPr/>
        </p:nvSpPr>
        <p:spPr>
          <a:xfrm>
            <a:off x="91849" y="613410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6">
            <a:extLst>
              <a:ext uri="{FF2B5EF4-FFF2-40B4-BE49-F238E27FC236}">
                <a16:creationId xmlns:a16="http://schemas.microsoft.com/office/drawing/2014/main" id="{0C990BE8-994C-4EC8-87F9-189580C22439}"/>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7484147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older woman stands talking and pointing at a man standing across from her with his right arm folded across his chest as his other hand strokes his chin. Two double sided arrows indicate that messages and reflected appraisal are going back and forth between them. Thought bubbles indicate that she is thinking about the man's reflected appraisal and message, considering the level of significance for the other while making attributions about him, She is also imagining the imapact to her self concept and possibly her self-esteem.  The man has the same thought bubbles. ">
            <a:extLst>
              <a:ext uri="{FF2B5EF4-FFF2-40B4-BE49-F238E27FC236}">
                <a16:creationId xmlns:a16="http://schemas.microsoft.com/office/drawing/2014/main" id="{1F2CBB21-E7DC-467A-9DC5-A76EE86C198B}"/>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652"/>
            <a:ext cx="12185072" cy="6858000"/>
          </a:xfrm>
          <a:prstGeom prst="rect">
            <a:avLst/>
          </a:prstGeom>
          <a:effectLst>
            <a:innerShdw blurRad="63500" dist="50800" dir="5400000">
              <a:prstClr val="black">
                <a:alpha val="50000"/>
              </a:prstClr>
            </a:innerShdw>
          </a:effectLst>
        </p:spPr>
      </p:pic>
      <p:pic>
        <p:nvPicPr>
          <p:cNvPr id="3" name="Picture 2">
            <a:extLst>
              <a:ext uri="{FF2B5EF4-FFF2-40B4-BE49-F238E27FC236}">
                <a16:creationId xmlns:a16="http://schemas.microsoft.com/office/drawing/2014/main" id="{2A34CCCD-4872-489D-9A3E-3C92823D5C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2709" y="2567102"/>
            <a:ext cx="1999782" cy="3889468"/>
          </a:xfrm>
          <a:prstGeom prst="rect">
            <a:avLst/>
          </a:prstGeom>
          <a:effectLst>
            <a:outerShdw blurRad="76200" dir="18900000" sy="23000" kx="-1200000" algn="bl" rotWithShape="0">
              <a:prstClr val="black">
                <a:alpha val="20000"/>
              </a:prstClr>
            </a:outerShdw>
            <a:reflection blurRad="355600" stA="52000" endA="300" endPos="14000" dir="5400000" sy="-100000" algn="bl" rotWithShape="0"/>
          </a:effectLst>
        </p:spPr>
      </p:pic>
      <p:pic>
        <p:nvPicPr>
          <p:cNvPr id="9" name="Picture 8">
            <a:extLst>
              <a:ext uri="{FF2B5EF4-FFF2-40B4-BE49-F238E27FC236}">
                <a16:creationId xmlns:a16="http://schemas.microsoft.com/office/drawing/2014/main" id="{40D6C8D2-A968-4DC4-90D8-E292A98333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47375" y="2187255"/>
            <a:ext cx="1076806" cy="4269315"/>
          </a:xfrm>
          <a:prstGeom prst="rect">
            <a:avLst/>
          </a:prstGeom>
          <a:effectLst>
            <a:glow>
              <a:schemeClr val="accent1">
                <a:alpha val="52000"/>
              </a:schemeClr>
            </a:glow>
            <a:outerShdw blurRad="76200" dir="18900000" sy="23000" kx="-1200000" algn="bl" rotWithShape="0">
              <a:prstClr val="black">
                <a:alpha val="20000"/>
              </a:prstClr>
            </a:outerShdw>
            <a:reflection blurRad="6350" stA="15000" endPos="0" dir="5400000" sy="-100000" algn="bl" rotWithShape="0"/>
          </a:effectLst>
        </p:spPr>
      </p:pic>
      <p:sp>
        <p:nvSpPr>
          <p:cNvPr id="13" name="Thought Bubble: Cloud 12">
            <a:extLst>
              <a:ext uri="{FF2B5EF4-FFF2-40B4-BE49-F238E27FC236}">
                <a16:creationId xmlns:a16="http://schemas.microsoft.com/office/drawing/2014/main" id="{80578244-DF79-4CCA-AA55-076350913047}"/>
              </a:ext>
              <a:ext uri="{C183D7F6-B498-43B3-948B-1728B52AA6E4}">
                <adec:decorative xmlns:adec="http://schemas.microsoft.com/office/drawing/2017/decorative" val="1"/>
              </a:ext>
            </a:extLst>
          </p:cNvPr>
          <p:cNvSpPr/>
          <p:nvPr/>
        </p:nvSpPr>
        <p:spPr>
          <a:xfrm>
            <a:off x="8682709" y="738456"/>
            <a:ext cx="1613737" cy="157439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1F16CEF-7B2D-41E4-AFDD-AF943A2F780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670" y="1692089"/>
            <a:ext cx="284732" cy="553788"/>
          </a:xfrm>
          <a:prstGeom prst="rect">
            <a:avLst/>
          </a:prstGeom>
          <a:effectLst>
            <a:innerShdw dist="50800" dir="19560000">
              <a:prstClr val="black">
                <a:alpha val="32000"/>
              </a:prstClr>
            </a:innerShdw>
            <a:reflection blurRad="355600" stA="52000" endA="300" endPos="14000" dir="5400000" sy="-100000" algn="bl" rotWithShape="0"/>
          </a:effectLst>
        </p:spPr>
      </p:pic>
      <p:sp>
        <p:nvSpPr>
          <p:cNvPr id="15" name="TextBox 14">
            <a:extLst>
              <a:ext uri="{FF2B5EF4-FFF2-40B4-BE49-F238E27FC236}">
                <a16:creationId xmlns:a16="http://schemas.microsoft.com/office/drawing/2014/main" id="{ECB4D386-8B79-45A4-B6A5-6C229CC336F0}"/>
              </a:ext>
              <a:ext uri="{C183D7F6-B498-43B3-948B-1728B52AA6E4}">
                <adec:decorative xmlns:adec="http://schemas.microsoft.com/office/drawing/2017/decorative" val="1"/>
              </a:ext>
            </a:extLst>
          </p:cNvPr>
          <p:cNvSpPr txBox="1"/>
          <p:nvPr/>
        </p:nvSpPr>
        <p:spPr>
          <a:xfrm>
            <a:off x="8662727" y="985055"/>
            <a:ext cx="1760000" cy="646331"/>
          </a:xfrm>
          <a:prstGeom prst="rect">
            <a:avLst/>
          </a:prstGeom>
          <a:noFill/>
        </p:spPr>
        <p:txBody>
          <a:bodyPr wrap="square" rtlCol="0">
            <a:spAutoFit/>
          </a:bodyPr>
          <a:lstStyle/>
          <a:p>
            <a:pPr algn="ctr"/>
            <a:r>
              <a:rPr lang="en-US" dirty="0"/>
              <a:t>Self-concept</a:t>
            </a:r>
          </a:p>
          <a:p>
            <a:pPr algn="ctr"/>
            <a:r>
              <a:rPr lang="en-US" dirty="0"/>
              <a:t>Self-esteem</a:t>
            </a:r>
          </a:p>
        </p:txBody>
      </p:sp>
      <p:sp>
        <p:nvSpPr>
          <p:cNvPr id="16" name="Thought Bubble: Cloud 15">
            <a:extLst>
              <a:ext uri="{FF2B5EF4-FFF2-40B4-BE49-F238E27FC236}">
                <a16:creationId xmlns:a16="http://schemas.microsoft.com/office/drawing/2014/main" id="{A304C305-7CD9-404D-BB0F-9406889058CC}"/>
              </a:ext>
              <a:ext uri="{C183D7F6-B498-43B3-948B-1728B52AA6E4}">
                <adec:decorative xmlns:adec="http://schemas.microsoft.com/office/drawing/2017/decorative" val="1"/>
              </a:ext>
            </a:extLst>
          </p:cNvPr>
          <p:cNvSpPr/>
          <p:nvPr/>
        </p:nvSpPr>
        <p:spPr>
          <a:xfrm flipH="1">
            <a:off x="6372412" y="947760"/>
            <a:ext cx="2247307" cy="1729200"/>
          </a:xfrm>
          <a:prstGeom prst="cloudCallout">
            <a:avLst>
              <a:gd name="adj1" fmla="val -55397"/>
              <a:gd name="adj2" fmla="val 448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AAFBE7D-CBE1-424B-9F94-431E846A123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481578" y="1926585"/>
            <a:ext cx="172424" cy="669238"/>
          </a:xfrm>
          <a:prstGeom prst="rect">
            <a:avLst/>
          </a:prstGeom>
          <a:effectLst>
            <a:innerShdw blurRad="63500" dist="228600" dir="4860000">
              <a:prstClr val="black">
                <a:alpha val="50000"/>
              </a:prstClr>
            </a:innerShdw>
            <a:reflection blurRad="355600" endPos="15000" dir="5400000" sy="-100000" algn="bl" rotWithShape="0"/>
          </a:effectLst>
        </p:spPr>
      </p:pic>
      <p:sp>
        <p:nvSpPr>
          <p:cNvPr id="18" name="TextBox 17">
            <a:extLst>
              <a:ext uri="{FF2B5EF4-FFF2-40B4-BE49-F238E27FC236}">
                <a16:creationId xmlns:a16="http://schemas.microsoft.com/office/drawing/2014/main" id="{5C48F5BB-BDFC-482C-A57A-7361BE2D522D}"/>
              </a:ext>
              <a:ext uri="{C183D7F6-B498-43B3-948B-1728B52AA6E4}">
                <adec:decorative xmlns:adec="http://schemas.microsoft.com/office/drawing/2017/decorative" val="1"/>
              </a:ext>
            </a:extLst>
          </p:cNvPr>
          <p:cNvSpPr txBox="1"/>
          <p:nvPr/>
        </p:nvSpPr>
        <p:spPr>
          <a:xfrm>
            <a:off x="6452414" y="1221108"/>
            <a:ext cx="2128853" cy="646331"/>
          </a:xfrm>
          <a:prstGeom prst="rect">
            <a:avLst/>
          </a:prstGeom>
          <a:noFill/>
        </p:spPr>
        <p:txBody>
          <a:bodyPr wrap="none" rtlCol="0">
            <a:spAutoFit/>
          </a:bodyPr>
          <a:lstStyle/>
          <a:p>
            <a:pPr algn="ctr"/>
            <a:r>
              <a:rPr lang="en-US" dirty="0"/>
              <a:t>Thoughts about</a:t>
            </a:r>
          </a:p>
          <a:p>
            <a:pPr algn="ctr"/>
            <a:r>
              <a:rPr lang="en-US" dirty="0"/>
              <a:t>Appraisal &amp; Message</a:t>
            </a:r>
          </a:p>
        </p:txBody>
      </p:sp>
      <p:sp>
        <p:nvSpPr>
          <p:cNvPr id="20" name="Thought Bubble: Cloud 19">
            <a:extLst>
              <a:ext uri="{FF2B5EF4-FFF2-40B4-BE49-F238E27FC236}">
                <a16:creationId xmlns:a16="http://schemas.microsoft.com/office/drawing/2014/main" id="{4648C7E3-783E-4644-BA1A-8767EBEA75B5}"/>
              </a:ext>
              <a:ext uri="{C183D7F6-B498-43B3-948B-1728B52AA6E4}">
                <adec:decorative xmlns:adec="http://schemas.microsoft.com/office/drawing/2017/decorative" val="1"/>
              </a:ext>
            </a:extLst>
          </p:cNvPr>
          <p:cNvSpPr/>
          <p:nvPr/>
        </p:nvSpPr>
        <p:spPr>
          <a:xfrm rot="2998283">
            <a:off x="9234012" y="3604886"/>
            <a:ext cx="2039262" cy="72515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Attributions about other</a:t>
            </a:r>
          </a:p>
        </p:txBody>
      </p:sp>
      <p:sp>
        <p:nvSpPr>
          <p:cNvPr id="22" name="Thought Bubble: Cloud 21">
            <a:extLst>
              <a:ext uri="{FF2B5EF4-FFF2-40B4-BE49-F238E27FC236}">
                <a16:creationId xmlns:a16="http://schemas.microsoft.com/office/drawing/2014/main" id="{08991034-A0AD-4FA1-99D1-6FF63469E7FA}"/>
              </a:ext>
              <a:ext uri="{C183D7F6-B498-43B3-948B-1728B52AA6E4}">
                <adec:decorative xmlns:adec="http://schemas.microsoft.com/office/drawing/2017/decorative" val="1"/>
              </a:ext>
            </a:extLst>
          </p:cNvPr>
          <p:cNvSpPr/>
          <p:nvPr/>
        </p:nvSpPr>
        <p:spPr>
          <a:xfrm rot="2998283">
            <a:off x="9733012" y="2604500"/>
            <a:ext cx="2039262" cy="72515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Signification of other</a:t>
            </a:r>
          </a:p>
        </p:txBody>
      </p:sp>
      <p:sp>
        <p:nvSpPr>
          <p:cNvPr id="23" name="Thought Bubble: Cloud 22">
            <a:extLst>
              <a:ext uri="{FF2B5EF4-FFF2-40B4-BE49-F238E27FC236}">
                <a16:creationId xmlns:a16="http://schemas.microsoft.com/office/drawing/2014/main" id="{2BA2C9B6-D9C5-494C-BAFA-AB5CA0FCEE38}"/>
              </a:ext>
              <a:ext uri="{C183D7F6-B498-43B3-948B-1728B52AA6E4}">
                <adec:decorative xmlns:adec="http://schemas.microsoft.com/office/drawing/2017/decorative" val="1"/>
              </a:ext>
            </a:extLst>
          </p:cNvPr>
          <p:cNvSpPr/>
          <p:nvPr/>
        </p:nvSpPr>
        <p:spPr>
          <a:xfrm flipH="1">
            <a:off x="1507577" y="1192791"/>
            <a:ext cx="2026499" cy="120289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7CD4609-1601-4DB8-8508-7DA296865DB9}"/>
              </a:ext>
              <a:ext uri="{C183D7F6-B498-43B3-948B-1728B52AA6E4}">
                <adec:decorative xmlns:adec="http://schemas.microsoft.com/office/drawing/2017/decorative" val="1"/>
              </a:ext>
            </a:extLst>
          </p:cNvPr>
          <p:cNvSpPr txBox="1"/>
          <p:nvPr/>
        </p:nvSpPr>
        <p:spPr>
          <a:xfrm>
            <a:off x="1546630" y="1299374"/>
            <a:ext cx="1760000" cy="646331"/>
          </a:xfrm>
          <a:prstGeom prst="rect">
            <a:avLst/>
          </a:prstGeom>
          <a:noFill/>
        </p:spPr>
        <p:txBody>
          <a:bodyPr wrap="square" rtlCol="0">
            <a:spAutoFit/>
          </a:bodyPr>
          <a:lstStyle/>
          <a:p>
            <a:pPr algn="ctr"/>
            <a:r>
              <a:rPr lang="en-US" dirty="0"/>
              <a:t>Self-concept</a:t>
            </a:r>
          </a:p>
          <a:p>
            <a:pPr algn="ctr"/>
            <a:r>
              <a:rPr lang="en-US" dirty="0"/>
              <a:t>Self-esteem</a:t>
            </a:r>
          </a:p>
        </p:txBody>
      </p:sp>
      <p:sp>
        <p:nvSpPr>
          <p:cNvPr id="26" name="Thought Bubble: Cloud 25">
            <a:extLst>
              <a:ext uri="{FF2B5EF4-FFF2-40B4-BE49-F238E27FC236}">
                <a16:creationId xmlns:a16="http://schemas.microsoft.com/office/drawing/2014/main" id="{5BDDBBEC-C111-41E6-BD23-250D845ABAD7}"/>
              </a:ext>
              <a:ext uri="{C183D7F6-B498-43B3-948B-1728B52AA6E4}">
                <adec:decorative xmlns:adec="http://schemas.microsoft.com/office/drawing/2017/decorative" val="1"/>
              </a:ext>
            </a:extLst>
          </p:cNvPr>
          <p:cNvSpPr/>
          <p:nvPr/>
        </p:nvSpPr>
        <p:spPr>
          <a:xfrm>
            <a:off x="3498891" y="833994"/>
            <a:ext cx="2320698" cy="1664926"/>
          </a:xfrm>
          <a:prstGeom prst="cloudCallout">
            <a:avLst>
              <a:gd name="adj1" fmla="val -46254"/>
              <a:gd name="adj2" fmla="val 388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8EF0AB0-C80E-4BEE-988E-A528A64691A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42481" y="1524362"/>
            <a:ext cx="153615" cy="646332"/>
          </a:xfrm>
          <a:prstGeom prst="rect">
            <a:avLst/>
          </a:prstGeom>
          <a:effectLst>
            <a:innerShdw blurRad="63500" dist="228600" dir="4860000">
              <a:prstClr val="black">
                <a:alpha val="50000"/>
              </a:prstClr>
            </a:innerShdw>
            <a:reflection blurRad="355600" endPos="15000" dir="5400000" sy="-100000" algn="bl" rotWithShape="0"/>
          </a:effectLst>
        </p:spPr>
      </p:pic>
      <p:sp>
        <p:nvSpPr>
          <p:cNvPr id="28" name="TextBox 27">
            <a:extLst>
              <a:ext uri="{FF2B5EF4-FFF2-40B4-BE49-F238E27FC236}">
                <a16:creationId xmlns:a16="http://schemas.microsoft.com/office/drawing/2014/main" id="{1F7239E5-E8F4-4B74-BF8C-3B6D7FC3365E}"/>
              </a:ext>
              <a:ext uri="{C183D7F6-B498-43B3-948B-1728B52AA6E4}">
                <adec:decorative xmlns:adec="http://schemas.microsoft.com/office/drawing/2017/decorative" val="1"/>
              </a:ext>
            </a:extLst>
          </p:cNvPr>
          <p:cNvSpPr txBox="1"/>
          <p:nvPr/>
        </p:nvSpPr>
        <p:spPr>
          <a:xfrm>
            <a:off x="3636989" y="1007119"/>
            <a:ext cx="2202582" cy="646331"/>
          </a:xfrm>
          <a:prstGeom prst="rect">
            <a:avLst/>
          </a:prstGeom>
          <a:noFill/>
        </p:spPr>
        <p:txBody>
          <a:bodyPr wrap="square" rtlCol="0">
            <a:spAutoFit/>
          </a:bodyPr>
          <a:lstStyle/>
          <a:p>
            <a:pPr algn="ctr"/>
            <a:r>
              <a:rPr lang="en-US" dirty="0"/>
              <a:t>Thoughts about</a:t>
            </a:r>
          </a:p>
          <a:p>
            <a:pPr algn="ctr"/>
            <a:r>
              <a:rPr lang="en-US" dirty="0"/>
              <a:t>Appraisal &amp; Message</a:t>
            </a:r>
          </a:p>
        </p:txBody>
      </p:sp>
      <p:pic>
        <p:nvPicPr>
          <p:cNvPr id="24" name="Picture 23">
            <a:extLst>
              <a:ext uri="{FF2B5EF4-FFF2-40B4-BE49-F238E27FC236}">
                <a16:creationId xmlns:a16="http://schemas.microsoft.com/office/drawing/2014/main" id="{EF71646E-184D-4141-B039-DA5BBC4385A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5591" y="1692089"/>
            <a:ext cx="290093" cy="564216"/>
          </a:xfrm>
          <a:prstGeom prst="rect">
            <a:avLst/>
          </a:prstGeom>
          <a:effectLst>
            <a:innerShdw dist="50800" dir="19560000">
              <a:prstClr val="black">
                <a:alpha val="32000"/>
              </a:prstClr>
            </a:innerShdw>
            <a:reflection blurRad="355600" stA="52000" endA="300" endPos="14000" dir="5400000" sy="-100000" algn="bl" rotWithShape="0"/>
          </a:effectLst>
        </p:spPr>
      </p:pic>
      <p:sp>
        <p:nvSpPr>
          <p:cNvPr id="21" name="Arrow: Left-Right 20">
            <a:extLst>
              <a:ext uri="{FF2B5EF4-FFF2-40B4-BE49-F238E27FC236}">
                <a16:creationId xmlns:a16="http://schemas.microsoft.com/office/drawing/2014/main" id="{91E91A8F-DEF3-49D4-B75B-490155DEE2FE}"/>
              </a:ext>
              <a:ext uri="{C183D7F6-B498-43B3-948B-1728B52AA6E4}">
                <adec:decorative xmlns:adec="http://schemas.microsoft.com/office/drawing/2017/decorative" val="1"/>
              </a:ext>
            </a:extLst>
          </p:cNvPr>
          <p:cNvSpPr/>
          <p:nvPr/>
        </p:nvSpPr>
        <p:spPr>
          <a:xfrm>
            <a:off x="4452283" y="3852757"/>
            <a:ext cx="3552702" cy="11688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Reflected Appraisal</a:t>
            </a:r>
          </a:p>
          <a:p>
            <a:pPr algn="ctr"/>
            <a:r>
              <a:rPr lang="en-US" dirty="0"/>
              <a:t>&amp; Impression Management</a:t>
            </a:r>
          </a:p>
        </p:txBody>
      </p:sp>
      <p:sp>
        <p:nvSpPr>
          <p:cNvPr id="30" name="Thought Bubble: Cloud 29">
            <a:extLst>
              <a:ext uri="{FF2B5EF4-FFF2-40B4-BE49-F238E27FC236}">
                <a16:creationId xmlns:a16="http://schemas.microsoft.com/office/drawing/2014/main" id="{CEC9DCCC-B3CC-4D3B-A6FD-02AD61EC2C89}"/>
              </a:ext>
              <a:ext uri="{C183D7F6-B498-43B3-948B-1728B52AA6E4}">
                <adec:decorative xmlns:adec="http://schemas.microsoft.com/office/drawing/2017/decorative" val="1"/>
              </a:ext>
            </a:extLst>
          </p:cNvPr>
          <p:cNvSpPr/>
          <p:nvPr/>
        </p:nvSpPr>
        <p:spPr>
          <a:xfrm rot="18061411" flipH="1">
            <a:off x="1255703" y="3618453"/>
            <a:ext cx="2133313" cy="72515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Attributions about other</a:t>
            </a:r>
          </a:p>
        </p:txBody>
      </p:sp>
      <p:sp>
        <p:nvSpPr>
          <p:cNvPr id="31" name="Thought Bubble: Cloud 30">
            <a:extLst>
              <a:ext uri="{FF2B5EF4-FFF2-40B4-BE49-F238E27FC236}">
                <a16:creationId xmlns:a16="http://schemas.microsoft.com/office/drawing/2014/main" id="{AA3D4BB2-2329-471E-AC0A-EDEFD8C8EA01}"/>
              </a:ext>
              <a:ext uri="{C183D7F6-B498-43B3-948B-1728B52AA6E4}">
                <adec:decorative xmlns:adec="http://schemas.microsoft.com/office/drawing/2017/decorative" val="1"/>
              </a:ext>
            </a:extLst>
          </p:cNvPr>
          <p:cNvSpPr/>
          <p:nvPr/>
        </p:nvSpPr>
        <p:spPr>
          <a:xfrm rot="18228280" flipH="1">
            <a:off x="526989" y="2875390"/>
            <a:ext cx="2190885" cy="72515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Signification of other</a:t>
            </a:r>
          </a:p>
        </p:txBody>
      </p:sp>
      <p:sp>
        <p:nvSpPr>
          <p:cNvPr id="33" name="Arrow: Left-Right 32">
            <a:extLst>
              <a:ext uri="{FF2B5EF4-FFF2-40B4-BE49-F238E27FC236}">
                <a16:creationId xmlns:a16="http://schemas.microsoft.com/office/drawing/2014/main" id="{25605C7A-6383-4BC4-9DEB-4E47DA3351F3}"/>
              </a:ext>
              <a:ext uri="{C183D7F6-B498-43B3-948B-1728B52AA6E4}">
                <adec:decorative xmlns:adec="http://schemas.microsoft.com/office/drawing/2017/decorative" val="1"/>
              </a:ext>
            </a:extLst>
          </p:cNvPr>
          <p:cNvSpPr/>
          <p:nvPr/>
        </p:nvSpPr>
        <p:spPr>
          <a:xfrm>
            <a:off x="5204165" y="2633536"/>
            <a:ext cx="1984987" cy="9923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Messages</a:t>
            </a:r>
          </a:p>
        </p:txBody>
      </p:sp>
      <p:sp>
        <p:nvSpPr>
          <p:cNvPr id="35" name="Title 34">
            <a:extLst>
              <a:ext uri="{FF2B5EF4-FFF2-40B4-BE49-F238E27FC236}">
                <a16:creationId xmlns:a16="http://schemas.microsoft.com/office/drawing/2014/main" id="{466AF798-5E7C-4448-A457-78C19BA33A74}"/>
              </a:ext>
              <a:ext uri="{C183D7F6-B498-43B3-948B-1728B52AA6E4}">
                <adec:decorative xmlns:adec="http://schemas.microsoft.com/office/drawing/2017/decorative" val="1"/>
              </a:ext>
            </a:extLst>
          </p:cNvPr>
          <p:cNvSpPr txBox="1">
            <a:spLocks noGrp="1"/>
          </p:cNvSpPr>
          <p:nvPr>
            <p:ph type="title" idx="4294967295"/>
          </p:nvPr>
        </p:nvSpPr>
        <p:spPr>
          <a:xfrm>
            <a:off x="1707313" y="60028"/>
            <a:ext cx="860522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Attribution/Appraisal Model</a:t>
            </a:r>
          </a:p>
        </p:txBody>
      </p:sp>
      <p:sp>
        <p:nvSpPr>
          <p:cNvPr id="42" name="Freeform 6">
            <a:extLst>
              <a:ext uri="{FF2B5EF4-FFF2-40B4-BE49-F238E27FC236}">
                <a16:creationId xmlns:a16="http://schemas.microsoft.com/office/drawing/2014/main" id="{B4258FE6-5AA6-4087-AFCE-6A0AD6DB28E0}"/>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TextBox 42">
            <a:extLst>
              <a:ext uri="{FF2B5EF4-FFF2-40B4-BE49-F238E27FC236}">
                <a16:creationId xmlns:a16="http://schemas.microsoft.com/office/drawing/2014/main" id="{331DFD67-3A17-4696-816F-3DCF6FF13EED}"/>
              </a:ext>
            </a:extLst>
          </p:cNvPr>
          <p:cNvSpPr txBox="1"/>
          <p:nvPr/>
        </p:nvSpPr>
        <p:spPr>
          <a:xfrm>
            <a:off x="264555" y="324506"/>
            <a:ext cx="1694089" cy="307777"/>
          </a:xfrm>
          <a:prstGeom prst="rect">
            <a:avLst/>
          </a:prstGeom>
          <a:noFill/>
        </p:spPr>
        <p:txBody>
          <a:bodyPr wrap="square" rtlCol="0">
            <a:spAutoFit/>
          </a:bodyPr>
          <a:lstStyle/>
          <a:p>
            <a:r>
              <a:rPr lang="en-US" sz="1400" dirty="0" err="1">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027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49F0C4-7106-4921-9F51-CA129683E696}"/>
              </a:ext>
            </a:extLst>
          </p:cNvPr>
          <p:cNvSpPr>
            <a:spLocks noGrp="1"/>
          </p:cNvSpPr>
          <p:nvPr>
            <p:ph type="title" idx="4294967295"/>
          </p:nvPr>
        </p:nvSpPr>
        <p:spPr>
          <a:xfrm>
            <a:off x="695968" y="134644"/>
            <a:ext cx="10696732"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mn-cs"/>
              </a:rPr>
              <a:t>Integration: Where the rubber meets the road in relational conflict success</a:t>
            </a:r>
          </a:p>
        </p:txBody>
      </p:sp>
      <p:pic>
        <p:nvPicPr>
          <p:cNvPr id="45" name="Picture Placeholder 17" descr="Wheel">
            <a:extLst>
              <a:ext uri="{FF2B5EF4-FFF2-40B4-BE49-F238E27FC236}">
                <a16:creationId xmlns:a16="http://schemas.microsoft.com/office/drawing/2014/main" id="{F86A177B-092D-45AB-8ED2-20BC5FA2D0B7}"/>
              </a:ext>
            </a:extLst>
          </p:cNvPr>
          <p:cNvPicPr>
            <a:picLocks noChangeAspect="1"/>
          </p:cNvPicPr>
          <p:nvPr/>
        </p:nvPicPr>
        <p:blipFill>
          <a:blip r:embed="rId2" cstate="print">
            <a:extLst>
              <a:ext uri="{28A0092B-C50C-407E-A947-70E740481C1C}">
                <a14:useLocalDpi xmlns:a14="http://schemas.microsoft.com/office/drawing/2010/main" val="0"/>
              </a:ext>
            </a:extLst>
          </a:blip>
          <a:srcRect l="4003" r="4003"/>
          <a:stretch>
            <a:fillRect/>
          </a:stretch>
        </p:blipFill>
        <p:spPr>
          <a:xfrm>
            <a:off x="10316858" y="915640"/>
            <a:ext cx="1179174" cy="1179172"/>
          </a:xfrm>
          <a:custGeom>
            <a:avLst/>
            <a:gdLst>
              <a:gd name="connsiteX0" fmla="*/ 1714293 w 3428586"/>
              <a:gd name="connsiteY0" fmla="*/ 0 h 3428582"/>
              <a:gd name="connsiteX1" fmla="*/ 3428586 w 3428586"/>
              <a:gd name="connsiteY1" fmla="*/ 1714291 h 3428582"/>
              <a:gd name="connsiteX2" fmla="*/ 1714293 w 3428586"/>
              <a:gd name="connsiteY2" fmla="*/ 3428582 h 3428582"/>
              <a:gd name="connsiteX3" fmla="*/ 0 w 3428586"/>
              <a:gd name="connsiteY3" fmla="*/ 1714291 h 3428582"/>
              <a:gd name="connsiteX4" fmla="*/ 1714293 w 3428586"/>
              <a:gd name="connsiteY4" fmla="*/ 0 h 342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586" h="3428582">
                <a:moveTo>
                  <a:pt x="1714293" y="0"/>
                </a:moveTo>
                <a:cubicBezTo>
                  <a:pt x="2661071" y="0"/>
                  <a:pt x="3428586" y="767514"/>
                  <a:pt x="3428586" y="1714291"/>
                </a:cubicBezTo>
                <a:cubicBezTo>
                  <a:pt x="3428586" y="2661068"/>
                  <a:pt x="2661071" y="3428582"/>
                  <a:pt x="1714293" y="3428582"/>
                </a:cubicBezTo>
                <a:cubicBezTo>
                  <a:pt x="767515" y="3428582"/>
                  <a:pt x="0" y="2661068"/>
                  <a:pt x="0" y="1714291"/>
                </a:cubicBezTo>
                <a:cubicBezTo>
                  <a:pt x="0" y="767514"/>
                  <a:pt x="767515" y="0"/>
                  <a:pt x="1714293" y="0"/>
                </a:cubicBezTo>
                <a:close/>
              </a:path>
            </a:pathLst>
          </a:custGeom>
          <a:noFill/>
        </p:spPr>
      </p:pic>
      <p:pic>
        <p:nvPicPr>
          <p:cNvPr id="18" name="Picture Placeholder 17" descr="Wheel">
            <a:extLst>
              <a:ext uri="{FF2B5EF4-FFF2-40B4-BE49-F238E27FC236}">
                <a16:creationId xmlns:a16="http://schemas.microsoft.com/office/drawing/2014/main" id="{A87C1E93-80D9-4C95-B053-C491DDAB83E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4003" r="4003"/>
          <a:stretch>
            <a:fillRect/>
          </a:stretch>
        </p:blipFill>
        <p:spPr>
          <a:xfrm>
            <a:off x="539289" y="915640"/>
            <a:ext cx="1179174" cy="1179172"/>
          </a:xfrm>
          <a:noFill/>
        </p:spPr>
      </p:pic>
      <p:sp>
        <p:nvSpPr>
          <p:cNvPr id="34" name="TextBox 33">
            <a:extLst>
              <a:ext uri="{FF2B5EF4-FFF2-40B4-BE49-F238E27FC236}">
                <a16:creationId xmlns:a16="http://schemas.microsoft.com/office/drawing/2014/main" id="{5ADEAA54-80E4-4E61-8EBF-84B8A5C814B4}"/>
              </a:ext>
            </a:extLst>
          </p:cNvPr>
          <p:cNvSpPr txBox="1"/>
          <p:nvPr/>
        </p:nvSpPr>
        <p:spPr>
          <a:xfrm>
            <a:off x="695968" y="2000892"/>
            <a:ext cx="11060400"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a:t>An integrated state in conflict is marked by disputants’ empathy for each other.</a:t>
            </a:r>
          </a:p>
          <a:p>
            <a:pPr marL="285750" indent="-285750">
              <a:buFont typeface="Arial" panose="020B0604020202020204" pitchFamily="34" charset="0"/>
              <a:buChar char="•"/>
            </a:pPr>
            <a:r>
              <a:rPr lang="en-US" sz="2400" dirty="0"/>
              <a:t>Integrated disputants show concern for the other, as well as themselves.</a:t>
            </a:r>
          </a:p>
          <a:p>
            <a:pPr marL="285750" indent="-285750">
              <a:buFont typeface="Arial" panose="020B0604020202020204" pitchFamily="34" charset="0"/>
              <a:buChar char="•"/>
            </a:pPr>
            <a:r>
              <a:rPr lang="en-US" sz="2400" dirty="0"/>
              <a:t>Integration leads disputants to view good outcomes for others as good for them, too.</a:t>
            </a:r>
          </a:p>
          <a:p>
            <a:pPr marL="285750" indent="-285750">
              <a:buFont typeface="Arial" panose="020B0604020202020204" pitchFamily="34" charset="0"/>
              <a:buChar char="•"/>
            </a:pPr>
            <a:r>
              <a:rPr lang="en-US" sz="2400" dirty="0"/>
              <a:t>Integrative relationships tend to support our self-view and feelings of self-efficacy.</a:t>
            </a:r>
          </a:p>
        </p:txBody>
      </p:sp>
      <p:sp>
        <p:nvSpPr>
          <p:cNvPr id="29" name="TextBox 28"/>
          <p:cNvSpPr txBox="1"/>
          <p:nvPr/>
        </p:nvSpPr>
        <p:spPr>
          <a:xfrm>
            <a:off x="539289" y="3854364"/>
            <a:ext cx="2263571" cy="461665"/>
          </a:xfrm>
          <a:prstGeom prst="rect">
            <a:avLst/>
          </a:prstGeom>
          <a:noFill/>
        </p:spPr>
        <p:txBody>
          <a:bodyPr wrap="square" rtlCol="0">
            <a:spAutoFit/>
          </a:bodyPr>
          <a:lstStyle/>
          <a:p>
            <a:r>
              <a:rPr lang="en-US" sz="2400" b="1" dirty="0">
                <a:solidFill>
                  <a:schemeClr val="accent4"/>
                </a:solidFill>
                <a:latin typeface="Open Sans" panose="020B0606030504020204" pitchFamily="34" charset="0"/>
                <a:cs typeface="Open Sans" panose="020B0606030504020204" pitchFamily="34" charset="0"/>
              </a:rPr>
              <a:t>Commonality</a:t>
            </a:r>
          </a:p>
        </p:txBody>
      </p:sp>
      <p:sp>
        <p:nvSpPr>
          <p:cNvPr id="31" name="Rectangle 30">
            <a:extLst>
              <a:ext uri="{FF2B5EF4-FFF2-40B4-BE49-F238E27FC236}">
                <a16:creationId xmlns:a16="http://schemas.microsoft.com/office/drawing/2014/main" id="{FBE99B85-52A9-4F96-BDE2-BEE38526EC49}"/>
              </a:ext>
            </a:extLst>
          </p:cNvPr>
          <p:cNvSpPr/>
          <p:nvPr/>
        </p:nvSpPr>
        <p:spPr>
          <a:xfrm>
            <a:off x="558316" y="4225423"/>
            <a:ext cx="2497795" cy="1996893"/>
          </a:xfrm>
          <a:prstGeom prst="rect">
            <a:avLst/>
          </a:prstGeom>
        </p:spPr>
        <p:txBody>
          <a:bodyPr wrap="square">
            <a:spAutoFit/>
          </a:bodyPr>
          <a:lstStyle/>
          <a:p>
            <a:pPr>
              <a:lnSpc>
                <a:spcPct val="150000"/>
              </a:lnSpc>
            </a:pPr>
            <a:r>
              <a:rPr lang="en-US" sz="1400" dirty="0">
                <a:solidFill>
                  <a:schemeClr val="tx2">
                    <a:lumMod val="50000"/>
                  </a:schemeClr>
                </a:solidFill>
                <a:latin typeface="Open Sans" panose="020B0606030504020204" pitchFamily="34" charset="0"/>
                <a:cs typeface="Open Sans" panose="020B0606030504020204" pitchFamily="34" charset="0"/>
              </a:rPr>
              <a:t>We like people who are like us. Connecting people through their narratives creates commonality focusing on similarities rather than differences.</a:t>
            </a:r>
            <a:endParaRPr lang="id-ID" sz="1400" dirty="0">
              <a:solidFill>
                <a:schemeClr val="tx2">
                  <a:lumMod val="50000"/>
                </a:schemeClr>
              </a:solidFill>
              <a:latin typeface="Open Sans" panose="020B0606030504020204" pitchFamily="34" charset="0"/>
              <a:cs typeface="Open Sans" panose="020B0606030504020204" pitchFamily="34" charset="0"/>
            </a:endParaRPr>
          </a:p>
        </p:txBody>
      </p:sp>
      <p:sp>
        <p:nvSpPr>
          <p:cNvPr id="32" name="TextBox 31"/>
          <p:cNvSpPr txBox="1"/>
          <p:nvPr/>
        </p:nvSpPr>
        <p:spPr>
          <a:xfrm>
            <a:off x="3352192" y="3885103"/>
            <a:ext cx="2436612" cy="461665"/>
          </a:xfrm>
          <a:prstGeom prst="rect">
            <a:avLst/>
          </a:prstGeom>
          <a:noFill/>
        </p:spPr>
        <p:txBody>
          <a:bodyPr wrap="square" rtlCol="0">
            <a:spAutoFit/>
          </a:bodyPr>
          <a:lstStyle/>
          <a:p>
            <a:r>
              <a:rPr lang="en-US" sz="2400" b="1" dirty="0">
                <a:solidFill>
                  <a:schemeClr val="accent3"/>
                </a:solidFill>
                <a:latin typeface="Open Sans" panose="020B0606030504020204" pitchFamily="34" charset="0"/>
                <a:cs typeface="Open Sans" panose="020B0606030504020204" pitchFamily="34" charset="0"/>
              </a:rPr>
              <a:t>Self-disclosure</a:t>
            </a:r>
          </a:p>
        </p:txBody>
      </p:sp>
      <p:sp>
        <p:nvSpPr>
          <p:cNvPr id="35" name="Rectangle 34">
            <a:extLst>
              <a:ext uri="{FF2B5EF4-FFF2-40B4-BE49-F238E27FC236}">
                <a16:creationId xmlns:a16="http://schemas.microsoft.com/office/drawing/2014/main" id="{FBE99B85-52A9-4F96-BDE2-BEE38526EC49}"/>
              </a:ext>
            </a:extLst>
          </p:cNvPr>
          <p:cNvSpPr/>
          <p:nvPr/>
        </p:nvSpPr>
        <p:spPr>
          <a:xfrm>
            <a:off x="3406429" y="4213435"/>
            <a:ext cx="2497795" cy="2320059"/>
          </a:xfrm>
          <a:prstGeom prst="rect">
            <a:avLst/>
          </a:prstGeom>
        </p:spPr>
        <p:txBody>
          <a:bodyPr wrap="square">
            <a:spAutoFit/>
          </a:bodyPr>
          <a:lstStyle/>
          <a:p>
            <a:pPr>
              <a:lnSpc>
                <a:spcPct val="150000"/>
              </a:lnSpc>
            </a:pPr>
            <a:r>
              <a:rPr lang="en-US" sz="1400" dirty="0">
                <a:solidFill>
                  <a:schemeClr val="tx2">
                    <a:lumMod val="50000"/>
                  </a:schemeClr>
                </a:solidFill>
                <a:latin typeface="Open Sans" panose="020B0606030504020204" pitchFamily="34" charset="0"/>
                <a:cs typeface="Open Sans" panose="020B0606030504020204" pitchFamily="34" charset="0"/>
              </a:rPr>
              <a:t>Learning about others makes them more understandable and predictable. Questioning and reframing answers will drive parties to disclose even more.</a:t>
            </a:r>
            <a:endParaRPr lang="id-ID" sz="1400" dirty="0">
              <a:solidFill>
                <a:schemeClr val="tx2">
                  <a:lumMod val="50000"/>
                </a:schemeClr>
              </a:solidFill>
              <a:latin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EC1B2B65-B718-4652-9A95-3906CC3FF280}"/>
              </a:ext>
            </a:extLst>
          </p:cNvPr>
          <p:cNvSpPr txBox="1"/>
          <p:nvPr/>
        </p:nvSpPr>
        <p:spPr>
          <a:xfrm>
            <a:off x="6468068" y="3877738"/>
            <a:ext cx="2263571" cy="461665"/>
          </a:xfrm>
          <a:prstGeom prst="rect">
            <a:avLst/>
          </a:prstGeom>
          <a:noFill/>
        </p:spPr>
        <p:txBody>
          <a:bodyPr wrap="square" rtlCol="0">
            <a:spAutoFit/>
          </a:bodyPr>
          <a:lstStyle/>
          <a:p>
            <a:r>
              <a:rPr lang="en-US" sz="2400" b="1" dirty="0">
                <a:solidFill>
                  <a:schemeClr val="accent4"/>
                </a:solidFill>
                <a:latin typeface="Open Sans" panose="020B0606030504020204" pitchFamily="34" charset="0"/>
                <a:cs typeface="Open Sans" panose="020B0606030504020204" pitchFamily="34" charset="0"/>
              </a:rPr>
              <a:t>Trust</a:t>
            </a:r>
          </a:p>
        </p:txBody>
      </p:sp>
      <p:sp>
        <p:nvSpPr>
          <p:cNvPr id="43" name="Rectangle 42">
            <a:extLst>
              <a:ext uri="{FF2B5EF4-FFF2-40B4-BE49-F238E27FC236}">
                <a16:creationId xmlns:a16="http://schemas.microsoft.com/office/drawing/2014/main" id="{4D73A988-EC3C-449D-888F-244B0251CAE2}"/>
              </a:ext>
            </a:extLst>
          </p:cNvPr>
          <p:cNvSpPr/>
          <p:nvPr/>
        </p:nvSpPr>
        <p:spPr>
          <a:xfrm>
            <a:off x="6517451" y="4213436"/>
            <a:ext cx="2475546" cy="1996893"/>
          </a:xfrm>
          <a:prstGeom prst="rect">
            <a:avLst/>
          </a:prstGeom>
        </p:spPr>
        <p:txBody>
          <a:bodyPr wrap="square">
            <a:spAutoFit/>
          </a:bodyPr>
          <a:lstStyle/>
          <a:p>
            <a:pPr>
              <a:lnSpc>
                <a:spcPct val="150000"/>
              </a:lnSpc>
            </a:pPr>
            <a:r>
              <a:rPr lang="en-US" sz="1400" dirty="0">
                <a:solidFill>
                  <a:schemeClr val="tx2">
                    <a:lumMod val="50000"/>
                  </a:schemeClr>
                </a:solidFill>
                <a:latin typeface="Open Sans" panose="020B0606030504020204" pitchFamily="34" charset="0"/>
                <a:cs typeface="Open Sans" panose="020B0606030504020204" pitchFamily="34" charset="0"/>
              </a:rPr>
              <a:t>Trust grows as our expectations are met. Set expectations in your process, then acknowledge and celebrate follow-through to build trust.</a:t>
            </a:r>
            <a:endParaRPr lang="id-ID" sz="1400" dirty="0">
              <a:solidFill>
                <a:schemeClr val="tx2">
                  <a:lumMod val="50000"/>
                </a:schemeClr>
              </a:solidFill>
              <a:latin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237CCD93-BBD7-4F84-94FB-090130DBEB2F}"/>
              </a:ext>
            </a:extLst>
          </p:cNvPr>
          <p:cNvSpPr txBox="1"/>
          <p:nvPr/>
        </p:nvSpPr>
        <p:spPr>
          <a:xfrm>
            <a:off x="9219788" y="3885103"/>
            <a:ext cx="2436612" cy="461665"/>
          </a:xfrm>
          <a:prstGeom prst="rect">
            <a:avLst/>
          </a:prstGeom>
          <a:noFill/>
        </p:spPr>
        <p:txBody>
          <a:bodyPr wrap="square" rtlCol="0">
            <a:spAutoFit/>
          </a:bodyPr>
          <a:lstStyle/>
          <a:p>
            <a:r>
              <a:rPr lang="en-US" sz="2400" b="1" dirty="0">
                <a:solidFill>
                  <a:schemeClr val="accent3"/>
                </a:solidFill>
                <a:latin typeface="Open Sans" panose="020B0606030504020204" pitchFamily="34" charset="0"/>
                <a:cs typeface="Open Sans" panose="020B0606030504020204" pitchFamily="34" charset="0"/>
              </a:rPr>
              <a:t>Motivation</a:t>
            </a:r>
          </a:p>
        </p:txBody>
      </p:sp>
      <p:sp>
        <p:nvSpPr>
          <p:cNvPr id="44" name="Rectangle 43">
            <a:extLst>
              <a:ext uri="{FF2B5EF4-FFF2-40B4-BE49-F238E27FC236}">
                <a16:creationId xmlns:a16="http://schemas.microsoft.com/office/drawing/2014/main" id="{A45FDE2D-CB15-4E43-A666-AB6F6740EA4E}"/>
              </a:ext>
            </a:extLst>
          </p:cNvPr>
          <p:cNvSpPr/>
          <p:nvPr/>
        </p:nvSpPr>
        <p:spPr>
          <a:xfrm>
            <a:off x="9219788" y="4287689"/>
            <a:ext cx="2287749" cy="1996893"/>
          </a:xfrm>
          <a:prstGeom prst="rect">
            <a:avLst/>
          </a:prstGeom>
        </p:spPr>
        <p:txBody>
          <a:bodyPr wrap="square">
            <a:spAutoFit/>
          </a:bodyPr>
          <a:lstStyle/>
          <a:p>
            <a:pPr>
              <a:lnSpc>
                <a:spcPct val="150000"/>
              </a:lnSpc>
            </a:pPr>
            <a:r>
              <a:rPr lang="en-US" sz="1400" dirty="0">
                <a:solidFill>
                  <a:schemeClr val="tx2">
                    <a:lumMod val="50000"/>
                  </a:schemeClr>
                </a:solidFill>
                <a:latin typeface="Open Sans" panose="020B0606030504020204" pitchFamily="34" charset="0"/>
                <a:cs typeface="Open Sans" panose="020B0606030504020204" pitchFamily="34" charset="0"/>
              </a:rPr>
              <a:t>We want to feel good about ourselves. Focus on wins and minimize challenges. Coach best practices and reward progress.</a:t>
            </a:r>
            <a:endParaRPr lang="id-ID" sz="1400" dirty="0">
              <a:solidFill>
                <a:schemeClr val="tx2">
                  <a:lumMod val="50000"/>
                </a:schemeClr>
              </a:solidFill>
              <a:latin typeface="Open Sans" panose="020B0606030504020204" pitchFamily="34" charset="0"/>
              <a:cs typeface="Open Sans" panose="020B0606030504020204" pitchFamily="34" charset="0"/>
            </a:endParaRPr>
          </a:p>
        </p:txBody>
      </p:sp>
      <p:grpSp>
        <p:nvGrpSpPr>
          <p:cNvPr id="24" name="Group 23">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26" name="Rectangle 25"/>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1279061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p:cNvSpPr txBox="1">
            <a:spLocks noGrp="1"/>
          </p:cNvSpPr>
          <p:nvPr>
            <p:ph type="title" idx="4294967295"/>
          </p:nvPr>
        </p:nvSpPr>
        <p:spPr>
          <a:xfrm>
            <a:off x="264555" y="97826"/>
            <a:ext cx="560685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Case Study #1</a:t>
            </a:r>
          </a:p>
        </p:txBody>
      </p:sp>
      <p:pic>
        <p:nvPicPr>
          <p:cNvPr id="9" name="Picture Placeholder 8" descr="Painting of a cowboy on a horse">
            <a:extLst>
              <a:ext uri="{FF2B5EF4-FFF2-40B4-BE49-F238E27FC236}">
                <a16:creationId xmlns:a16="http://schemas.microsoft.com/office/drawing/2014/main" id="{3E21DA6D-655C-41B3-9131-5B052F196F4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2219" b="12219"/>
          <a:stretch>
            <a:fillRect/>
          </a:stretch>
        </p:blipFill>
        <p:spPr>
          <a:xfrm>
            <a:off x="7682590" y="751860"/>
            <a:ext cx="4244855" cy="4949599"/>
          </a:xfrm>
        </p:spPr>
      </p:pic>
      <p:sp>
        <p:nvSpPr>
          <p:cNvPr id="31" name="Rectangle 30">
            <a:extLst>
              <a:ext uri="{FF2B5EF4-FFF2-40B4-BE49-F238E27FC236}">
                <a16:creationId xmlns:a16="http://schemas.microsoft.com/office/drawing/2014/main" id="{6F5DFD81-112A-437F-A2D3-AF68C950A7DE}"/>
              </a:ext>
            </a:extLst>
          </p:cNvPr>
          <p:cNvSpPr/>
          <p:nvPr/>
        </p:nvSpPr>
        <p:spPr>
          <a:xfrm>
            <a:off x="561850" y="823681"/>
            <a:ext cx="7237858" cy="3970318"/>
          </a:xfrm>
          <a:prstGeom prst="rect">
            <a:avLst/>
          </a:prstGeom>
        </p:spPr>
        <p:txBody>
          <a:bodyPr wrap="square">
            <a:spAutoFit/>
          </a:bodyPr>
          <a:lstStyle/>
          <a:p>
            <a:r>
              <a:rPr lang="en-US" dirty="0">
                <a:cs typeface="Open Sans" panose="020B0606030504020204" pitchFamily="34" charset="0"/>
              </a:rPr>
              <a:t>Born at the turn of the century, Charlie was a real cowboy. I went to work for him and often stayed at their ranch in high school. He was my best friend’s father and one of the toughest, hardest working people I have ever met. After supper he would pull out his fiddle and the family would play music until dark. If we were lucky, Charlie would talk about the old west and some of the characters and events from his interesting, but hard-scrabble life. He was near 70 and I was 17. Still, he could outwork every person on the farm. He was a man of few words and his reflected appraisal mostly consisted of a nod of approval or a quick shake of the head for disapproval, but that was plenty. I admired him, so I worked hardest and chose my words and behaviors more carefully when he was around. His nods of approval meant the world to me, and his disapproval was devastating. Because of that, I didn’t get much negative feedback about my behavior. </a:t>
            </a:r>
            <a:endParaRPr lang="id-ID" dirty="0">
              <a:cs typeface="Open Sans" panose="020B0606030504020204" pitchFamily="34" charset="0"/>
            </a:endParaRPr>
          </a:p>
        </p:txBody>
      </p:sp>
      <p:grpSp>
        <p:nvGrpSpPr>
          <p:cNvPr id="27" name="Group 26">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2" name="Rectangle 31"/>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E9B601AD-C384-4F3B-B8C8-C9A7EA10C297}"/>
              </a:ext>
            </a:extLst>
          </p:cNvPr>
          <p:cNvSpPr txBox="1"/>
          <p:nvPr/>
        </p:nvSpPr>
        <p:spPr>
          <a:xfrm>
            <a:off x="703310" y="4737375"/>
            <a:ext cx="6744929" cy="2246769"/>
          </a:xfrm>
          <a:prstGeom prst="rect">
            <a:avLst/>
          </a:prstGeom>
          <a:noFill/>
        </p:spPr>
        <p:txBody>
          <a:bodyPr wrap="square" rtlCol="0">
            <a:spAutoFit/>
          </a:bodyPr>
          <a:lstStyle/>
          <a:p>
            <a:pPr marL="285750" indent="-285750">
              <a:buFont typeface="Arial" panose="020B0604020202020204" pitchFamily="34" charset="0"/>
              <a:buChar char="•"/>
            </a:pPr>
            <a:r>
              <a:rPr lang="en-US" dirty="0">
                <a:cs typeface="Open Sans" panose="020B0606030504020204" pitchFamily="34" charset="0"/>
              </a:rPr>
              <a:t>Explore my and Charlie’s relationship in terms of attributions, attribution errors, self-views, reflected appraisals, and signification. </a:t>
            </a:r>
          </a:p>
          <a:p>
            <a:pPr marL="285750" indent="-285750">
              <a:buFont typeface="Arial" panose="020B0604020202020204" pitchFamily="34" charset="0"/>
              <a:buChar char="•"/>
            </a:pPr>
            <a:endParaRPr lang="en-US" dirty="0">
              <a:cs typeface="Open Sans" panose="020B0606030504020204" pitchFamily="34" charset="0"/>
            </a:endParaRPr>
          </a:p>
          <a:p>
            <a:pPr marL="285750" indent="-285750">
              <a:buFont typeface="Arial" panose="020B0604020202020204" pitchFamily="34" charset="0"/>
              <a:buChar char="•"/>
            </a:pPr>
            <a:r>
              <a:rPr lang="en-US" dirty="0">
                <a:cs typeface="Open Sans" panose="020B0606030504020204" pitchFamily="34" charset="0"/>
              </a:rPr>
              <a:t>What strategies do we have that can work to influence areas of Attribution/Appraisal model that will increase the likelihood of meaningful interaction?</a:t>
            </a:r>
            <a:endParaRPr lang="id-ID" dirty="0">
              <a:cs typeface="Open Sans" panose="020B0606030504020204" pitchFamily="34" charset="0"/>
            </a:endParaRPr>
          </a:p>
          <a:p>
            <a:pPr marL="285750" indent="-285750">
              <a:buFont typeface="Arial" panose="020B0604020202020204" pitchFamily="34" charset="0"/>
              <a:buChar char="•"/>
            </a:pPr>
            <a:endParaRPr lang="en-US" sz="1600" dirty="0">
              <a:latin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600" dirty="0">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3282438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txBox="1">
            <a:spLocks noGrp="1"/>
          </p:cNvSpPr>
          <p:nvPr>
            <p:ph type="title" idx="4294967295"/>
          </p:nvPr>
        </p:nvSpPr>
        <p:spPr>
          <a:xfrm>
            <a:off x="264555" y="97826"/>
            <a:ext cx="560685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Case Study #2</a:t>
            </a:r>
          </a:p>
        </p:txBody>
      </p:sp>
      <p:pic>
        <p:nvPicPr>
          <p:cNvPr id="5" name="Picture Placeholder 4" descr="Young boy and young girl">
            <a:extLst>
              <a:ext uri="{FF2B5EF4-FFF2-40B4-BE49-F238E27FC236}">
                <a16:creationId xmlns:a16="http://schemas.microsoft.com/office/drawing/2014/main" id="{BDC744F0-3B81-475B-98E9-4FD03B42650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2542" r="12542"/>
          <a:stretch>
            <a:fillRect/>
          </a:stretch>
        </p:blipFill>
        <p:spPr>
          <a:xfrm>
            <a:off x="8883880" y="513324"/>
            <a:ext cx="2752349" cy="2364406"/>
          </a:xfrm>
        </p:spPr>
      </p:pic>
      <p:pic>
        <p:nvPicPr>
          <p:cNvPr id="7" name="Picture 6" descr="Older adult Male and Female not looking at each other at a table.">
            <a:extLst>
              <a:ext uri="{FF2B5EF4-FFF2-40B4-BE49-F238E27FC236}">
                <a16:creationId xmlns:a16="http://schemas.microsoft.com/office/drawing/2014/main" id="{E02A5BD9-96B9-4EE1-AC0A-8FF0C2F3A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946" y="3086205"/>
            <a:ext cx="2743283" cy="1976637"/>
          </a:xfrm>
          <a:prstGeom prst="rect">
            <a:avLst/>
          </a:prstGeom>
        </p:spPr>
      </p:pic>
      <p:sp>
        <p:nvSpPr>
          <p:cNvPr id="23" name="Rectangle 22"/>
          <p:cNvSpPr/>
          <p:nvPr/>
        </p:nvSpPr>
        <p:spPr>
          <a:xfrm>
            <a:off x="264555" y="928823"/>
            <a:ext cx="8619325" cy="3898799"/>
          </a:xfrm>
          <a:prstGeom prst="rect">
            <a:avLst/>
          </a:prstGeom>
          <a:solidFill>
            <a:schemeClr val="bg1"/>
          </a:solidFill>
          <a:ln>
            <a:noFill/>
          </a:ln>
          <a:effectLst>
            <a:outerShdw blurRad="762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Frank and Nancy are estranged brother and sister who are two years apart in age. After the death of their mother, they met to settle her estate. The Will requires them to work out an equitable division. The first attempt lasted less than a half hour and ended in a big fight over a painting they both want. You are hired to intervene and in your intake interviews you discover that Frank’s and Nancy’s parents were physically and mentally abusive to them both. Frank left for a career in the Army when Nancy was 15 and never returned. Nancy married at 17 and moved away.  </a:t>
            </a:r>
          </a:p>
          <a:p>
            <a:endParaRPr lang="en-US" sz="800" dirty="0">
              <a:solidFill>
                <a:schemeClr val="tx1"/>
              </a:solidFill>
            </a:endParaRPr>
          </a:p>
          <a:p>
            <a:r>
              <a:rPr lang="en-US" dirty="0">
                <a:solidFill>
                  <a:schemeClr val="tx1"/>
                </a:solidFill>
              </a:rPr>
              <a:t>They had minimal contact with their parents after that, and not much more between them than a few meetings, holiday cards, and phone calls. You sense an emotional divide between the two, and in your first joint meetings you learn they each believe that they got the worst of the verbal abuse and violent behavior of their parents. Nancy mentions how she was tasked with caring for her mother because of Frank’s absence. Frank mentions how he has had to help his parents financially many times since leaving, and especially the last few years, because he is more financially secure than his sister who teaches 2</a:t>
            </a:r>
            <a:r>
              <a:rPr lang="en-US" baseline="30000" dirty="0">
                <a:solidFill>
                  <a:schemeClr val="tx1"/>
                </a:solidFill>
              </a:rPr>
              <a:t>nd</a:t>
            </a:r>
            <a:r>
              <a:rPr lang="en-US" dirty="0">
                <a:solidFill>
                  <a:schemeClr val="tx1"/>
                </a:solidFill>
              </a:rPr>
              <a:t> grade.</a:t>
            </a:r>
            <a:r>
              <a:rPr lang="en-US" dirty="0"/>
              <a:t> </a:t>
            </a:r>
          </a:p>
        </p:txBody>
      </p:sp>
      <p:sp>
        <p:nvSpPr>
          <p:cNvPr id="28" name="TextBox 27">
            <a:extLst>
              <a:ext uri="{FF2B5EF4-FFF2-40B4-BE49-F238E27FC236}">
                <a16:creationId xmlns:a16="http://schemas.microsoft.com/office/drawing/2014/main" id="{FC7397D2-9E74-48A3-8E1A-76CBFA8142E2}"/>
              </a:ext>
            </a:extLst>
          </p:cNvPr>
          <p:cNvSpPr txBox="1"/>
          <p:nvPr/>
        </p:nvSpPr>
        <p:spPr>
          <a:xfrm>
            <a:off x="1687855" y="5243121"/>
            <a:ext cx="9324274" cy="1200329"/>
          </a:xfrm>
          <a:prstGeom prst="rect">
            <a:avLst/>
          </a:prstGeom>
          <a:noFill/>
        </p:spPr>
        <p:txBody>
          <a:bodyPr wrap="square" rtlCol="0">
            <a:spAutoFit/>
          </a:bodyPr>
          <a:lstStyle/>
          <a:p>
            <a:pPr marL="342900" indent="-342900">
              <a:buFont typeface="Arial" panose="020B0604020202020204" pitchFamily="34" charset="0"/>
              <a:buChar char="•"/>
            </a:pPr>
            <a:r>
              <a:rPr lang="en-US" dirty="0">
                <a:cs typeface="Open Sans" panose="020B0606030504020204" pitchFamily="34" charset="0"/>
              </a:rPr>
              <a:t>Explore Nancy’s and Frank’s relationship in terms of attributions, attribution errors, self-views, reflected appraisals, and signification. </a:t>
            </a:r>
          </a:p>
          <a:p>
            <a:pPr marL="342900" indent="-342900">
              <a:buFont typeface="Arial" panose="020B0604020202020204" pitchFamily="34" charset="0"/>
              <a:buChar char="•"/>
            </a:pPr>
            <a:r>
              <a:rPr lang="en-US" dirty="0">
                <a:cs typeface="Open Sans" panose="020B0606030504020204" pitchFamily="34" charset="0"/>
              </a:rPr>
              <a:t>List questions or lines of inquiry that might lead to integration between the two siblings.</a:t>
            </a:r>
          </a:p>
          <a:p>
            <a:pPr marL="342900" indent="-342900">
              <a:buFont typeface="Arial" panose="020B0604020202020204" pitchFamily="34" charset="0"/>
              <a:buChar char="•"/>
            </a:pPr>
            <a:r>
              <a:rPr lang="en-US" dirty="0">
                <a:cs typeface="Open Sans" panose="020B0606030504020204" pitchFamily="34" charset="0"/>
              </a:rPr>
              <a:t>Are there any areas we should be concerned about broaching?</a:t>
            </a:r>
          </a:p>
        </p:txBody>
      </p:sp>
      <p:grpSp>
        <p:nvGrpSpPr>
          <p:cNvPr id="27" name="Group 26">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2" name="Rectangle 31"/>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7642159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p:cNvSpPr txBox="1">
            <a:spLocks noGrp="1"/>
          </p:cNvSpPr>
          <p:nvPr>
            <p:ph type="title" idx="4294967295"/>
          </p:nvPr>
        </p:nvSpPr>
        <p:spPr>
          <a:xfrm>
            <a:off x="4503173" y="388691"/>
            <a:ext cx="656794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Role Play</a:t>
            </a:r>
          </a:p>
        </p:txBody>
      </p:sp>
      <p:sp>
        <p:nvSpPr>
          <p:cNvPr id="67" name="Rectangle 66">
            <a:extLst>
              <a:ext uri="{FF2B5EF4-FFF2-40B4-BE49-F238E27FC236}">
                <a16:creationId xmlns:a16="http://schemas.microsoft.com/office/drawing/2014/main" id="{CEE2F8DB-7A4A-4B59-BEFB-455637CABD47}"/>
              </a:ext>
            </a:extLst>
          </p:cNvPr>
          <p:cNvSpPr/>
          <p:nvPr/>
        </p:nvSpPr>
        <p:spPr>
          <a:xfrm>
            <a:off x="888910" y="1369778"/>
            <a:ext cx="10958961" cy="4234749"/>
          </a:xfrm>
          <a:prstGeom prst="rect">
            <a:avLst/>
          </a:prstGeom>
        </p:spPr>
        <p:txBody>
          <a:bodyPr wrap="square">
            <a:spAutoFit/>
          </a:bodyPr>
          <a:lstStyle/>
          <a:p>
            <a:pPr marL="0" marR="0">
              <a:lnSpc>
                <a:spcPct val="107000"/>
              </a:lnSpc>
              <a:spcBef>
                <a:spcPts val="0"/>
              </a:spcBef>
              <a:spcAft>
                <a:spcPts val="800"/>
              </a:spcAft>
            </a:pPr>
            <a:r>
              <a:rPr lang="en-US" sz="20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During a mediation break, you meet individually with a parent who has claimed that the school is failing to follow her son’s IEP in ways that demonstrate equitable treatment in the classroom. She has disclosed her mistrust in the school administration’s motives concerning the rights of her child. The current problem-solving session has been marked by many interruptions. She was highly critical of every idea offered by school members on the IEP team. You know that the school had missed a state-mandated deadline that required correction action by the State Agency, and </a:t>
            </a:r>
            <a:r>
              <a:rPr lang="en-US" sz="2000" dirty="0">
                <a:solidFill>
                  <a:srgbClr val="333333"/>
                </a:solidFill>
                <a:latin typeface="Candara" panose="020E0502030303020204" pitchFamily="34" charset="0"/>
                <a:ea typeface="Calibri" panose="020F0502020204030204" pitchFamily="34" charset="0"/>
                <a:cs typeface="Times New Roman" panose="02020603050405020304" pitchFamily="18" charset="0"/>
              </a:rPr>
              <a:t>she has stated recently there was a </a:t>
            </a:r>
            <a:r>
              <a:rPr lang="en-US" sz="20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decision made without her participation. The relationship is strained.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In your group: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Using the perspectives presented today, develop some theories about what might be behind the parent’s angst and behavior.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0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Develop some questions, statements, or strategies you might offer to help this person move into a more collaborative posture.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0" name="Group 19">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21" name="Rectangle 20"/>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6039086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1D0032-9788-490B-9306-64578018FF05}"/>
              </a:ext>
            </a:extLst>
          </p:cNvPr>
          <p:cNvSpPr txBox="1"/>
          <p:nvPr/>
        </p:nvSpPr>
        <p:spPr>
          <a:xfrm>
            <a:off x="848440" y="581521"/>
            <a:ext cx="4115445" cy="769441"/>
          </a:xfrm>
          <a:prstGeom prst="rect">
            <a:avLst/>
          </a:prstGeom>
          <a:noFill/>
        </p:spPr>
        <p:txBody>
          <a:bodyPr wrap="square">
            <a:spAutoFit/>
          </a:bodyPr>
          <a:lstStyle/>
          <a:p>
            <a:r>
              <a:rPr kumimoji="0" lang="en-US" sz="44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Reading List</a:t>
            </a:r>
            <a:endParaRPr lang="en-US" sz="4400" dirty="0"/>
          </a:p>
        </p:txBody>
      </p:sp>
      <p:pic>
        <p:nvPicPr>
          <p:cNvPr id="4" name="Picture Placeholder 3" descr="A woman sits at a laptop on a table and smiles at what is on the screen that we cannot see.&#10;">
            <a:extLst>
              <a:ext uri="{FF2B5EF4-FFF2-40B4-BE49-F238E27FC236}">
                <a16:creationId xmlns:a16="http://schemas.microsoft.com/office/drawing/2014/main" id="{8D4B66BF-94B1-416A-B435-1C6EC26C0BC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2359" r="12359"/>
          <a:stretch>
            <a:fillRect/>
          </a:stretch>
        </p:blipFill>
        <p:spPr>
          <a:xfrm>
            <a:off x="6942764" y="2286292"/>
            <a:ext cx="4562990" cy="4042228"/>
          </a:xfrm>
        </p:spPr>
      </p:pic>
      <p:sp>
        <p:nvSpPr>
          <p:cNvPr id="8" name="TextBox 7">
            <a:extLst>
              <a:ext uri="{FF2B5EF4-FFF2-40B4-BE49-F238E27FC236}">
                <a16:creationId xmlns:a16="http://schemas.microsoft.com/office/drawing/2014/main" id="{87B0E695-83DD-4377-A571-94008B206662}"/>
              </a:ext>
            </a:extLst>
          </p:cNvPr>
          <p:cNvSpPr txBox="1"/>
          <p:nvPr/>
        </p:nvSpPr>
        <p:spPr>
          <a:xfrm>
            <a:off x="848440" y="1350962"/>
            <a:ext cx="6094324" cy="3162019"/>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Uncertainty Reduction- Charles Berger and Richard Calabrese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Cognitive Dissonance- Leon Festinger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Attribution Theory- Fritz Heider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Psychological Level-Communication: Jeffrey </a:t>
            </a:r>
            <a:r>
              <a:rPr lang="en-US" sz="1800" dirty="0" err="1">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Zeig</a:t>
            </a:r>
            <a:endPar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333333"/>
                </a:solidFill>
                <a:latin typeface="Candara" panose="020E0502030303020204" pitchFamily="34" charset="0"/>
                <a:ea typeface="Calibri" panose="020F0502020204030204" pitchFamily="34" charset="0"/>
                <a:cs typeface="Times New Roman" panose="02020603050405020304" pitchFamily="18" charset="0"/>
              </a:rPr>
              <a:t>Transactional Analysis: Eric Berne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Looking Glass Self: Charles Horton Cooley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Symbolic Interaction: G.H. Meade, Herbert Blumer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333333"/>
                </a:solidFill>
                <a:effectLst/>
                <a:latin typeface="Candara" panose="020E0502030303020204" pitchFamily="34" charset="0"/>
                <a:ea typeface="Calibri" panose="020F0502020204030204" pitchFamily="34" charset="0"/>
                <a:cs typeface="Times New Roman" panose="02020603050405020304" pitchFamily="18" charset="0"/>
              </a:rPr>
              <a:t>Self-efficacy: Albert Bandura</a:t>
            </a:r>
            <a:endParaRPr lang="en-US" dirty="0"/>
          </a:p>
        </p:txBody>
      </p:sp>
      <p:sp>
        <p:nvSpPr>
          <p:cNvPr id="10" name="Title 9">
            <a:extLst>
              <a:ext uri="{FF2B5EF4-FFF2-40B4-BE49-F238E27FC236}">
                <a16:creationId xmlns:a16="http://schemas.microsoft.com/office/drawing/2014/main" id="{018CDC49-9930-4F99-B7AC-4303C0A57DB0}"/>
              </a:ext>
            </a:extLst>
          </p:cNvPr>
          <p:cNvSpPr>
            <a:spLocks noGrp="1"/>
          </p:cNvSpPr>
          <p:nvPr>
            <p:ph type="title" idx="4294967295"/>
          </p:nvPr>
        </p:nvSpPr>
        <p:spPr/>
        <p:txBody>
          <a:bodyPr/>
          <a:lstStyle/>
          <a:p>
            <a:r>
              <a:rPr lang="en-US" dirty="0"/>
              <a:t>Reading List</a:t>
            </a:r>
          </a:p>
        </p:txBody>
      </p:sp>
    </p:spTree>
    <p:extLst>
      <p:ext uri="{BB962C8B-B14F-4D97-AF65-F5344CB8AC3E}">
        <p14:creationId xmlns:p14="http://schemas.microsoft.com/office/powerpoint/2010/main" val="551882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9D513B-9490-453D-8BB6-CAA4FACDEE46}"/>
              </a:ext>
              <a:ext uri="{C183D7F6-B498-43B3-948B-1728B52AA6E4}">
                <adec:decorative xmlns:adec="http://schemas.microsoft.com/office/drawing/2017/decorative" val="1"/>
              </a:ext>
            </a:extLst>
          </p:cNvPr>
          <p:cNvSpPr>
            <a:spLocks noGrp="1"/>
          </p:cNvSpPr>
          <p:nvPr>
            <p:ph type="pic" sz="quarter" idx="10"/>
          </p:nvPr>
        </p:nvSpPr>
        <p:spPr/>
      </p:sp>
      <p:sp>
        <p:nvSpPr>
          <p:cNvPr id="27" name="Rectangle 26">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C183D7F6-B498-43B3-948B-1728B52AA6E4}">
                <adec:decorative xmlns:adec="http://schemas.microsoft.com/office/drawing/2017/decorative" val="1"/>
              </a:ext>
            </a:extLst>
          </p:cNvPr>
          <p:cNvSpPr/>
          <p:nvPr/>
        </p:nvSpPr>
        <p:spPr>
          <a:xfrm>
            <a:off x="91849" y="658746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086FF76-0301-4530-BECC-A1E7430391C3}"/>
              </a:ext>
            </a:extLst>
          </p:cNvPr>
          <p:cNvSpPr txBox="1"/>
          <p:nvPr/>
        </p:nvSpPr>
        <p:spPr>
          <a:xfrm>
            <a:off x="264555" y="324506"/>
            <a:ext cx="1694089" cy="307777"/>
          </a:xfrm>
          <a:prstGeom prst="rect">
            <a:avLst/>
          </a:prstGeom>
          <a:noFill/>
        </p:spPr>
        <p:txBody>
          <a:bodyPr wrap="square" rtlCol="0">
            <a:spAutoFit/>
          </a:bodyPr>
          <a:lstStyle/>
          <a:p>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78CED53A-36E7-4F8A-85CC-E8F37D9E0A34}"/>
              </a:ext>
            </a:extLst>
          </p:cNvPr>
          <p:cNvSpPr txBox="1"/>
          <p:nvPr/>
        </p:nvSpPr>
        <p:spPr>
          <a:xfrm>
            <a:off x="585787" y="1069870"/>
            <a:ext cx="11020425" cy="1354217"/>
          </a:xfrm>
          <a:prstGeom prst="rect">
            <a:avLst/>
          </a:prstGeom>
          <a:noFill/>
        </p:spPr>
        <p:txBody>
          <a:bodyPr wrap="square" rtlCol="0">
            <a:spAutoFit/>
          </a:bodyPr>
          <a:lstStyle/>
          <a:p>
            <a:pPr marL="0" marR="0" algn="ctr">
              <a:lnSpc>
                <a:spcPct val="107000"/>
              </a:lnSpc>
              <a:spcBef>
                <a:spcPts val="0"/>
              </a:spcBef>
              <a:spcAft>
                <a:spcPts val="800"/>
              </a:spcAft>
            </a:pPr>
            <a:r>
              <a:rPr lang="en-US" sz="3600" dirty="0">
                <a:solidFill>
                  <a:schemeClr val="bg1"/>
                </a:solidFill>
                <a:effectLst/>
                <a:ea typeface="Calibri" panose="020F0502020204030204" pitchFamily="34" charset="0"/>
                <a:cs typeface="Times New Roman" panose="02020603050405020304" pitchFamily="18" charset="0"/>
              </a:rPr>
              <a:t>Pulling Back The Curtain On Motives And Discovering</a:t>
            </a:r>
          </a:p>
          <a:p>
            <a:pPr marL="0" marR="0" algn="ctr">
              <a:lnSpc>
                <a:spcPct val="107000"/>
              </a:lnSpc>
              <a:spcBef>
                <a:spcPts val="0"/>
              </a:spcBef>
              <a:spcAft>
                <a:spcPts val="800"/>
              </a:spcAft>
            </a:pPr>
            <a:r>
              <a:rPr lang="en-US" sz="3600" dirty="0">
                <a:solidFill>
                  <a:schemeClr val="bg1"/>
                </a:solidFill>
                <a:effectLst/>
                <a:ea typeface="Calibri" panose="020F0502020204030204" pitchFamily="34" charset="0"/>
                <a:cs typeface="Times New Roman" panose="02020603050405020304" pitchFamily="18" charset="0"/>
              </a:rPr>
              <a:t> The Whys Behind Conflict Behaviors </a:t>
            </a:r>
          </a:p>
        </p:txBody>
      </p:sp>
      <p:sp>
        <p:nvSpPr>
          <p:cNvPr id="20" name="TextBox 19">
            <a:extLst>
              <a:ext uri="{FF2B5EF4-FFF2-40B4-BE49-F238E27FC236}">
                <a16:creationId xmlns:a16="http://schemas.microsoft.com/office/drawing/2014/main" id="{B15C93DE-77AD-487C-AC03-E0B3547889B9}"/>
              </a:ext>
            </a:extLst>
          </p:cNvPr>
          <p:cNvSpPr txBox="1"/>
          <p:nvPr/>
        </p:nvSpPr>
        <p:spPr>
          <a:xfrm>
            <a:off x="4432814" y="2861674"/>
            <a:ext cx="3590925" cy="461665"/>
          </a:xfrm>
          <a:prstGeom prst="rect">
            <a:avLst/>
          </a:prstGeom>
          <a:noFill/>
        </p:spPr>
        <p:txBody>
          <a:bodyPr wrap="square" rtlCol="0">
            <a:spAutoFit/>
          </a:bodyPr>
          <a:lstStyle/>
          <a:p>
            <a:r>
              <a:rPr lang="en-US" sz="2400" dirty="0">
                <a:solidFill>
                  <a:schemeClr val="bg1"/>
                </a:solidFill>
              </a:rPr>
              <a:t>Randall Reese, M.S., C.P.M.</a:t>
            </a:r>
          </a:p>
        </p:txBody>
      </p:sp>
      <p:sp>
        <p:nvSpPr>
          <p:cNvPr id="29" name="Title 28"/>
          <p:cNvSpPr txBox="1">
            <a:spLocks noGrp="1"/>
          </p:cNvSpPr>
          <p:nvPr>
            <p:ph type="title" idx="4294967295"/>
          </p:nvPr>
        </p:nvSpPr>
        <p:spPr>
          <a:xfrm>
            <a:off x="2731898" y="4371355"/>
            <a:ext cx="6992755"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 Thank You -</a:t>
            </a:r>
          </a:p>
        </p:txBody>
      </p:sp>
      <p:sp>
        <p:nvSpPr>
          <p:cNvPr id="16" name="Rectangle 15">
            <a:extLst>
              <a:ext uri="{C183D7F6-B498-43B3-948B-1728B52AA6E4}">
                <adec:decorative xmlns:adec="http://schemas.microsoft.com/office/drawing/2017/decorative" val="1"/>
              </a:ext>
            </a:extLst>
          </p:cNvPr>
          <p:cNvSpPr/>
          <p:nvPr/>
        </p:nvSpPr>
        <p:spPr>
          <a:xfrm>
            <a:off x="91849" y="636078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91849" y="6134108"/>
            <a:ext cx="172706" cy="172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6">
            <a:extLst>
              <a:ext uri="{FF2B5EF4-FFF2-40B4-BE49-F238E27FC236}">
                <a16:creationId xmlns:a16="http://schemas.microsoft.com/office/drawing/2014/main" id="{1E0FD3FE-567F-4A9B-BA72-D1BCE4252023}"/>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2782288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15" name="Rectangle 14"/>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1"/>
          <p:cNvSpPr txBox="1">
            <a:spLocks noGrp="1"/>
          </p:cNvSpPr>
          <p:nvPr>
            <p:ph type="title" idx="4294967295"/>
          </p:nvPr>
        </p:nvSpPr>
        <p:spPr>
          <a:xfrm>
            <a:off x="6931870" y="1639185"/>
            <a:ext cx="427761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About Me</a:t>
            </a:r>
          </a:p>
        </p:txBody>
      </p:sp>
      <p:pic>
        <p:nvPicPr>
          <p:cNvPr id="6" name="Picture Placeholder 5" descr="Randall Reese as Toddler in cowboy costume">
            <a:extLst>
              <a:ext uri="{FF2B5EF4-FFF2-40B4-BE49-F238E27FC236}">
                <a16:creationId xmlns:a16="http://schemas.microsoft.com/office/drawing/2014/main" id="{DFDC1BA0-66FD-4CDA-9A9F-3F6B403C3D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1" r="20371"/>
          <a:stretch>
            <a:fillRect/>
          </a:stretch>
        </p:blipFill>
        <p:spPr>
          <a:xfrm>
            <a:off x="1607935" y="720400"/>
            <a:ext cx="3328987" cy="5640388"/>
          </a:xfrm>
        </p:spPr>
      </p:pic>
      <p:sp>
        <p:nvSpPr>
          <p:cNvPr id="8" name="TextBox 7">
            <a:extLst>
              <a:ext uri="{FF2B5EF4-FFF2-40B4-BE49-F238E27FC236}">
                <a16:creationId xmlns:a16="http://schemas.microsoft.com/office/drawing/2014/main" id="{2E4A5492-E922-4141-AF0E-76D156190DD8}"/>
              </a:ext>
            </a:extLst>
          </p:cNvPr>
          <p:cNvSpPr txBox="1"/>
          <p:nvPr/>
        </p:nvSpPr>
        <p:spPr>
          <a:xfrm>
            <a:off x="5829324" y="2312712"/>
            <a:ext cx="5821902" cy="2031325"/>
          </a:xfrm>
          <a:prstGeom prst="rect">
            <a:avLst/>
          </a:prstGeom>
          <a:noFill/>
        </p:spPr>
        <p:txBody>
          <a:bodyPr wrap="square" rtlCol="0">
            <a:spAutoFit/>
          </a:bodyPr>
          <a:lstStyle/>
          <a:p>
            <a:pPr marL="342900" indent="-342900">
              <a:buAutoNum type="arabicPeriod"/>
            </a:pPr>
            <a:endParaRPr lang="en-US" dirty="0"/>
          </a:p>
          <a:p>
            <a:pPr marL="342900" indent="-342900">
              <a:buAutoNum type="arabicPeriod"/>
            </a:pPr>
            <a:r>
              <a:rPr lang="en-US" sz="2400" dirty="0"/>
              <a:t>Who am I and how did I come to be here?</a:t>
            </a:r>
          </a:p>
          <a:p>
            <a:pPr marL="342900" indent="-342900">
              <a:buAutoNum type="arabicPeriod"/>
            </a:pPr>
            <a:endParaRPr lang="en-US" sz="2400" dirty="0"/>
          </a:p>
          <a:p>
            <a:pPr marL="342900" indent="-342900">
              <a:buAutoNum type="arabicPeriod"/>
            </a:pPr>
            <a:r>
              <a:rPr lang="en-US" sz="2400" dirty="0"/>
              <a:t>Do I know what I am talking about?</a:t>
            </a:r>
          </a:p>
          <a:p>
            <a:pPr marL="342900" indent="-342900">
              <a:buAutoNum type="arabicPeriod"/>
            </a:pPr>
            <a:endParaRPr lang="en-US" dirty="0"/>
          </a:p>
          <a:p>
            <a:pPr marL="342900" indent="-342900">
              <a:buAutoNum type="arabicPeriod"/>
            </a:pPr>
            <a:endParaRPr lang="en-US" dirty="0"/>
          </a:p>
        </p:txBody>
      </p:sp>
      <p:sp>
        <p:nvSpPr>
          <p:cNvPr id="24" name="Freeform 6">
            <a:extLst>
              <a:ext uri="{FF2B5EF4-FFF2-40B4-BE49-F238E27FC236}">
                <a16:creationId xmlns:a16="http://schemas.microsoft.com/office/drawing/2014/main" id="{A81745A8-1C53-43BA-B927-520D260D9EC2}"/>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a:extLst>
              <a:ext uri="{FF2B5EF4-FFF2-40B4-BE49-F238E27FC236}">
                <a16:creationId xmlns:a16="http://schemas.microsoft.com/office/drawing/2014/main" id="{4E63E9C6-0359-44FB-866B-40853D73E695}"/>
              </a:ext>
            </a:extLst>
          </p:cNvPr>
          <p:cNvSpPr txBox="1"/>
          <p:nvPr/>
        </p:nvSpPr>
        <p:spPr>
          <a:xfrm>
            <a:off x="264555" y="324506"/>
            <a:ext cx="1694089" cy="307777"/>
          </a:xfrm>
          <a:prstGeom prst="rect">
            <a:avLst/>
          </a:prstGeom>
          <a:noFill/>
        </p:spPr>
        <p:txBody>
          <a:bodyPr wrap="square" rtlCol="0">
            <a:spAutoFit/>
          </a:bodyPr>
          <a:lstStyle/>
          <a:p>
            <a:r>
              <a:rPr lang="en-US" sz="1400" dirty="0" err="1">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041213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15" name="Rectangle 14"/>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itle 24"/>
          <p:cNvSpPr txBox="1">
            <a:spLocks noGrp="1"/>
          </p:cNvSpPr>
          <p:nvPr>
            <p:ph type="title" idx="4294967295"/>
          </p:nvPr>
        </p:nvSpPr>
        <p:spPr>
          <a:xfrm>
            <a:off x="460630" y="255232"/>
            <a:ext cx="584689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People make meaning</a:t>
            </a:r>
          </a:p>
        </p:txBody>
      </p:sp>
      <p:sp>
        <p:nvSpPr>
          <p:cNvPr id="26" name="Rectangle 25">
            <a:extLst>
              <a:ext uri="{FF2B5EF4-FFF2-40B4-BE49-F238E27FC236}">
                <a16:creationId xmlns:a16="http://schemas.microsoft.com/office/drawing/2014/main" id="{C131DEEF-FFA9-4CBE-BB59-4E668709E86D}"/>
              </a:ext>
            </a:extLst>
          </p:cNvPr>
          <p:cNvSpPr/>
          <p:nvPr/>
        </p:nvSpPr>
        <p:spPr>
          <a:xfrm>
            <a:off x="460630" y="947535"/>
            <a:ext cx="6706323" cy="2314544"/>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spcBef>
                <a:spcPts val="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People are constantly creating, remembering, receiving, and conveying meaning to get our needs met.</a:t>
            </a:r>
          </a:p>
          <a:p>
            <a:pPr marL="285750" marR="0" indent="-285750">
              <a:spcBef>
                <a:spcPts val="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do this internally and through interaction with others and our world. </a:t>
            </a:r>
          </a:p>
          <a:p>
            <a:pPr marL="285750" marR="0" indent="-285750">
              <a:spcBef>
                <a:spcPts val="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Attribution is the act of giving things meaning.</a:t>
            </a:r>
          </a:p>
          <a:p>
            <a:pPr marL="285750" marR="0" indent="-285750">
              <a:spcBef>
                <a:spcPts val="0"/>
              </a:spcBef>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We</a:t>
            </a:r>
            <a:r>
              <a:rPr lang="en-US" sz="1800" dirty="0">
                <a:effectLst/>
                <a:latin typeface="Calibri" panose="020F0502020204030204" pitchFamily="34" charset="0"/>
                <a:ea typeface="Calibri" panose="020F0502020204030204" pitchFamily="34" charset="0"/>
                <a:cs typeface="Times New Roman" panose="02020603050405020304" pitchFamily="18" charset="0"/>
              </a:rPr>
              <a:t> will act towards those things according to the meaning that we give them. </a:t>
            </a: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161C235B-93AC-49EA-95B7-A2C57B262BC9}"/>
              </a:ext>
            </a:extLst>
          </p:cNvPr>
          <p:cNvSpPr txBox="1"/>
          <p:nvPr/>
        </p:nvSpPr>
        <p:spPr>
          <a:xfrm>
            <a:off x="460630" y="3115306"/>
            <a:ext cx="4954680" cy="646331"/>
          </a:xfrm>
          <a:prstGeom prst="rect">
            <a:avLst/>
          </a:prstGeom>
          <a:noFill/>
        </p:spPr>
        <p:txBody>
          <a:bodyPr wrap="square" rtlCol="0">
            <a:spAutoFit/>
          </a:bodyPr>
          <a:lstStyle/>
          <a:p>
            <a:r>
              <a:rPr lang="en-US" sz="3600" dirty="0">
                <a:solidFill>
                  <a:srgbClr val="F98E00"/>
                </a:solidFill>
                <a:latin typeface="Teko SemiBold" panose="02000000000000000000"/>
              </a:rPr>
              <a:t>Meaning makes </a:t>
            </a:r>
            <a:r>
              <a:rPr lang="en-US" sz="3600" dirty="0">
                <a:solidFill>
                  <a:srgbClr val="F98E00"/>
                </a:solidFill>
              </a:rPr>
              <a:t>people </a:t>
            </a:r>
          </a:p>
        </p:txBody>
      </p:sp>
      <p:sp>
        <p:nvSpPr>
          <p:cNvPr id="23" name="TextBox 22">
            <a:extLst>
              <a:ext uri="{FF2B5EF4-FFF2-40B4-BE49-F238E27FC236}">
                <a16:creationId xmlns:a16="http://schemas.microsoft.com/office/drawing/2014/main" id="{50780BF9-ED32-44FE-9488-A4F74F20F012}"/>
              </a:ext>
            </a:extLst>
          </p:cNvPr>
          <p:cNvSpPr txBox="1"/>
          <p:nvPr/>
        </p:nvSpPr>
        <p:spPr>
          <a:xfrm>
            <a:off x="460630" y="4040688"/>
            <a:ext cx="2923449" cy="1477328"/>
          </a:xfrm>
          <a:prstGeom prst="rect">
            <a:avLst/>
          </a:prstGeom>
          <a:noFill/>
        </p:spPr>
        <p:txBody>
          <a:bodyPr wrap="square" rtlCol="0">
            <a:spAutoFit/>
          </a:bodyPr>
          <a:lstStyle/>
          <a:p>
            <a:r>
              <a:rPr lang="en-US" dirty="0"/>
              <a:t>Imagine what type of meaning is each person pictured is constructing about themselves and others?</a:t>
            </a:r>
          </a:p>
        </p:txBody>
      </p:sp>
      <p:pic>
        <p:nvPicPr>
          <p:cNvPr id="12" name="Picture Placeholder 11" descr="Adult male and boy planting seeds in greenhouse">
            <a:extLst>
              <a:ext uri="{FF2B5EF4-FFF2-40B4-BE49-F238E27FC236}">
                <a16:creationId xmlns:a16="http://schemas.microsoft.com/office/drawing/2014/main" id="{5D990EF8-240C-47F4-8EDC-252A8E0F3DA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777" r="5777"/>
          <a:stretch>
            <a:fillRect/>
          </a:stretch>
        </p:blipFill>
        <p:spPr>
          <a:xfrm>
            <a:off x="7529375" y="677750"/>
            <a:ext cx="4082385" cy="2881527"/>
          </a:xfrm>
        </p:spPr>
      </p:pic>
      <p:pic>
        <p:nvPicPr>
          <p:cNvPr id="6" name="Picture Placeholder 5" descr="Male and female looking at computer tablet and smiling in a professional setting.">
            <a:extLst>
              <a:ext uri="{FF2B5EF4-FFF2-40B4-BE49-F238E27FC236}">
                <a16:creationId xmlns:a16="http://schemas.microsoft.com/office/drawing/2014/main" id="{B5941D73-6D13-482E-97C5-64A2B4D2C3B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 t="1070" r="-318" b="-539"/>
          <a:stretch/>
        </p:blipFill>
        <p:spPr>
          <a:xfrm>
            <a:off x="3384079" y="3806974"/>
            <a:ext cx="3905221" cy="2499840"/>
          </a:xfrm>
        </p:spPr>
      </p:pic>
      <p:pic>
        <p:nvPicPr>
          <p:cNvPr id="19" name="Picture 18" descr="Elderly indigenous man smoking a cigarette outside in field ">
            <a:extLst>
              <a:ext uri="{FF2B5EF4-FFF2-40B4-BE49-F238E27FC236}">
                <a16:creationId xmlns:a16="http://schemas.microsoft.com/office/drawing/2014/main" id="{7699FA7D-6D6A-4ACC-9F19-49CD239C06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6356" y="4040688"/>
            <a:ext cx="3790209" cy="2374690"/>
          </a:xfrm>
          <a:prstGeom prst="rect">
            <a:avLst/>
          </a:prstGeom>
        </p:spPr>
      </p:pic>
    </p:spTree>
    <p:extLst>
      <p:ext uri="{BB962C8B-B14F-4D97-AF65-F5344CB8AC3E}">
        <p14:creationId xmlns:p14="http://schemas.microsoft.com/office/powerpoint/2010/main" val="245931495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8"/>
          <p:cNvSpPr txBox="1">
            <a:spLocks noGrp="1"/>
          </p:cNvSpPr>
          <p:nvPr>
            <p:ph type="title" idx="4294967295"/>
          </p:nvPr>
        </p:nvSpPr>
        <p:spPr>
          <a:xfrm>
            <a:off x="7732515" y="321250"/>
            <a:ext cx="387216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A story about attributions</a:t>
            </a:r>
          </a:p>
        </p:txBody>
      </p:sp>
      <p:sp>
        <p:nvSpPr>
          <p:cNvPr id="17" name="TextBox 16">
            <a:extLst>
              <a:ext uri="{FF2B5EF4-FFF2-40B4-BE49-F238E27FC236}">
                <a16:creationId xmlns:a16="http://schemas.microsoft.com/office/drawing/2014/main" id="{584D11F2-959F-42CD-81B0-A786FD1FC588}"/>
              </a:ext>
            </a:extLst>
          </p:cNvPr>
          <p:cNvSpPr txBox="1"/>
          <p:nvPr/>
        </p:nvSpPr>
        <p:spPr>
          <a:xfrm>
            <a:off x="608370" y="269374"/>
            <a:ext cx="3379893" cy="1754326"/>
          </a:xfrm>
          <a:prstGeom prst="rect">
            <a:avLst/>
          </a:prstGeom>
          <a:noFill/>
        </p:spPr>
        <p:txBody>
          <a:bodyPr wrap="square" rtlCol="0">
            <a:spAutoFit/>
          </a:bodyPr>
          <a:lstStyle/>
          <a:p>
            <a:r>
              <a:rPr lang="en-US" dirty="0"/>
              <a:t>Eric and Donna get tickets to a </a:t>
            </a:r>
          </a:p>
          <a:p>
            <a:r>
              <a:rPr lang="en-US" dirty="0"/>
              <a:t>concert. She got a backstage </a:t>
            </a:r>
          </a:p>
          <a:p>
            <a:r>
              <a:rPr lang="en-US" dirty="0"/>
              <a:t>pass because she works at a </a:t>
            </a:r>
          </a:p>
          <a:p>
            <a:r>
              <a:rPr lang="en-US" dirty="0"/>
              <a:t>radio station. Eric agrees she</a:t>
            </a:r>
          </a:p>
          <a:p>
            <a:r>
              <a:rPr lang="en-US" dirty="0"/>
              <a:t>should go backstage for 5-10 minutes to meet a rock star</a:t>
            </a:r>
            <a:r>
              <a:rPr lang="en-US" sz="1600" dirty="0"/>
              <a:t>.</a:t>
            </a:r>
          </a:p>
        </p:txBody>
      </p:sp>
      <p:pic>
        <p:nvPicPr>
          <p:cNvPr id="11" name="Picture Placeholder 10" descr="Teen female talking to male holding an electric guitar">
            <a:extLst>
              <a:ext uri="{FF2B5EF4-FFF2-40B4-BE49-F238E27FC236}">
                <a16:creationId xmlns:a16="http://schemas.microsoft.com/office/drawing/2014/main" id="{7EF29E50-6AEA-4E8E-B35C-0F95BE06AA3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797" r="2797"/>
          <a:stretch>
            <a:fillRect/>
          </a:stretch>
        </p:blipFill>
        <p:spPr>
          <a:xfrm>
            <a:off x="608370" y="2251538"/>
            <a:ext cx="2323916" cy="1976333"/>
          </a:xfrm>
        </p:spPr>
      </p:pic>
      <p:sp>
        <p:nvSpPr>
          <p:cNvPr id="18" name="TextBox 17">
            <a:extLst>
              <a:ext uri="{FF2B5EF4-FFF2-40B4-BE49-F238E27FC236}">
                <a16:creationId xmlns:a16="http://schemas.microsoft.com/office/drawing/2014/main" id="{3A13D973-812A-40D7-A210-74DD4E8A3AD2}"/>
              </a:ext>
            </a:extLst>
          </p:cNvPr>
          <p:cNvSpPr txBox="1"/>
          <p:nvPr/>
        </p:nvSpPr>
        <p:spPr>
          <a:xfrm>
            <a:off x="3205638" y="2047179"/>
            <a:ext cx="4564786" cy="2308324"/>
          </a:xfrm>
          <a:prstGeom prst="rect">
            <a:avLst/>
          </a:prstGeom>
          <a:noFill/>
        </p:spPr>
        <p:txBody>
          <a:bodyPr wrap="square" rtlCol="0">
            <a:spAutoFit/>
          </a:bodyPr>
          <a:lstStyle/>
          <a:p>
            <a:r>
              <a:rPr lang="en-US" dirty="0"/>
              <a:t>She goes and meets a rock star. She</a:t>
            </a:r>
          </a:p>
          <a:p>
            <a:r>
              <a:rPr lang="en-US" dirty="0"/>
              <a:t>stays there for much longer than </a:t>
            </a:r>
          </a:p>
          <a:p>
            <a:r>
              <a:rPr lang="en-US" dirty="0"/>
              <a:t>the promised 5-10 minutes. Donna</a:t>
            </a:r>
          </a:p>
          <a:p>
            <a:r>
              <a:rPr lang="en-US" dirty="0"/>
              <a:t>is starstruck, but easily fends off the</a:t>
            </a:r>
          </a:p>
          <a:p>
            <a:r>
              <a:rPr lang="en-US" dirty="0"/>
              <a:t>rocker’s advances while she gets an</a:t>
            </a:r>
          </a:p>
          <a:p>
            <a:r>
              <a:rPr lang="en-US" dirty="0"/>
              <a:t>important interview for the station. </a:t>
            </a:r>
          </a:p>
          <a:p>
            <a:r>
              <a:rPr lang="en-US" dirty="0"/>
              <a:t>She is exuberant about her good luck. </a:t>
            </a:r>
          </a:p>
          <a:p>
            <a:r>
              <a:rPr lang="en-US" dirty="0"/>
              <a:t>Eric is not.</a:t>
            </a:r>
          </a:p>
        </p:txBody>
      </p:sp>
      <p:pic>
        <p:nvPicPr>
          <p:cNvPr id="3" name="Picture Placeholder 2" descr="Teen female and male in heated discussion">
            <a:extLst>
              <a:ext uri="{FF2B5EF4-FFF2-40B4-BE49-F238E27FC236}">
                <a16:creationId xmlns:a16="http://schemas.microsoft.com/office/drawing/2014/main" id="{8EDC208C-BA19-41A8-8C0E-EC26EB044BE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114" r="6114"/>
          <a:stretch>
            <a:fillRect/>
          </a:stretch>
        </p:blipFill>
        <p:spPr>
          <a:xfrm>
            <a:off x="4600773" y="4403208"/>
            <a:ext cx="2409206" cy="2048867"/>
          </a:xfrm>
        </p:spPr>
      </p:pic>
      <p:sp>
        <p:nvSpPr>
          <p:cNvPr id="20" name="TextBox 19">
            <a:extLst>
              <a:ext uri="{FF2B5EF4-FFF2-40B4-BE49-F238E27FC236}">
                <a16:creationId xmlns:a16="http://schemas.microsoft.com/office/drawing/2014/main" id="{FC86F76F-E437-4263-9F40-D8B47A05ADD5}"/>
              </a:ext>
            </a:extLst>
          </p:cNvPr>
          <p:cNvSpPr txBox="1"/>
          <p:nvPr/>
        </p:nvSpPr>
        <p:spPr>
          <a:xfrm>
            <a:off x="608370" y="4606462"/>
            <a:ext cx="3731428" cy="1754326"/>
          </a:xfrm>
          <a:prstGeom prst="rect">
            <a:avLst/>
          </a:prstGeom>
          <a:noFill/>
        </p:spPr>
        <p:txBody>
          <a:bodyPr wrap="square" rtlCol="0">
            <a:spAutoFit/>
          </a:bodyPr>
          <a:lstStyle/>
          <a:p>
            <a:r>
              <a:rPr lang="en-US" dirty="0"/>
              <a:t>She returns and starts to tell him of her good fortune backstage when Eric suddenly accuses Donna of ditching him. Eric and Donna get into an argument and say some mean things to each other.</a:t>
            </a:r>
          </a:p>
        </p:txBody>
      </p:sp>
      <p:pic>
        <p:nvPicPr>
          <p:cNvPr id="16" name="Picture 15" descr="Teen female and male talking and smiling">
            <a:extLst>
              <a:ext uri="{FF2B5EF4-FFF2-40B4-BE49-F238E27FC236}">
                <a16:creationId xmlns:a16="http://schemas.microsoft.com/office/drawing/2014/main" id="{2B277866-2D60-4A76-8207-3242685E9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3375" y="178526"/>
            <a:ext cx="2375625" cy="1781719"/>
          </a:xfrm>
          <a:prstGeom prst="rect">
            <a:avLst/>
          </a:prstGeom>
        </p:spPr>
      </p:pic>
      <p:sp>
        <p:nvSpPr>
          <p:cNvPr id="23" name="Rectangle 22">
            <a:extLst>
              <a:ext uri="{FF2B5EF4-FFF2-40B4-BE49-F238E27FC236}">
                <a16:creationId xmlns:a16="http://schemas.microsoft.com/office/drawing/2014/main" id="{FBE99B85-52A9-4F96-BDE2-BEE38526EC49}"/>
              </a:ext>
            </a:extLst>
          </p:cNvPr>
          <p:cNvSpPr/>
          <p:nvPr/>
        </p:nvSpPr>
        <p:spPr>
          <a:xfrm>
            <a:off x="7732515" y="1634669"/>
            <a:ext cx="3970163" cy="1294585"/>
          </a:xfrm>
          <a:prstGeom prst="rect">
            <a:avLst/>
          </a:prstGeom>
        </p:spPr>
        <p:txBody>
          <a:bodyPr wrap="square">
            <a:spAutoFit/>
          </a:bodyPr>
          <a:lstStyle/>
          <a:p>
            <a:pPr>
              <a:lnSpc>
                <a:spcPct val="150000"/>
              </a:lnSpc>
            </a:pPr>
            <a:r>
              <a:rPr lang="en-US" dirty="0">
                <a:solidFill>
                  <a:schemeClr val="tx2">
                    <a:lumMod val="50000"/>
                  </a:schemeClr>
                </a:solidFill>
                <a:latin typeface="Open Sans" panose="020B0606030504020204" pitchFamily="34" charset="0"/>
                <a:cs typeface="Open Sans" panose="020B0606030504020204" pitchFamily="34" charset="0"/>
              </a:rPr>
              <a:t>What are Eric’s and Donna’s likely attributions  about each other’s behavior? Why?</a:t>
            </a:r>
            <a:endParaRPr lang="id-ID" dirty="0">
              <a:solidFill>
                <a:schemeClr val="tx2">
                  <a:lumMod val="50000"/>
                </a:schemeClr>
              </a:solidFill>
              <a:latin typeface="Open Sans" panose="020B0606030504020204" pitchFamily="34" charset="0"/>
              <a:cs typeface="Open Sans" panose="020B0606030504020204" pitchFamily="34" charset="0"/>
            </a:endParaRPr>
          </a:p>
        </p:txBody>
      </p:sp>
      <p:sp>
        <p:nvSpPr>
          <p:cNvPr id="27" name="Rectangle 26">
            <a:extLst>
              <a:ext uri="{C183D7F6-B498-43B3-948B-1728B52AA6E4}">
                <adec:decorative xmlns:adec="http://schemas.microsoft.com/office/drawing/2017/decorative" val="1"/>
              </a:ext>
            </a:extLst>
          </p:cNvPr>
          <p:cNvSpPr/>
          <p:nvPr/>
        </p:nvSpPr>
        <p:spPr>
          <a:xfrm>
            <a:off x="7378937" y="3377380"/>
            <a:ext cx="255581" cy="1032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8" name="Rectangle 27">
            <a:extLst>
              <a:ext uri="{FF2B5EF4-FFF2-40B4-BE49-F238E27FC236}">
                <a16:creationId xmlns:a16="http://schemas.microsoft.com/office/drawing/2014/main" id="{FBE99B85-52A9-4F96-BDE2-BEE38526EC49}"/>
              </a:ext>
            </a:extLst>
          </p:cNvPr>
          <p:cNvSpPr/>
          <p:nvPr/>
        </p:nvSpPr>
        <p:spPr>
          <a:xfrm>
            <a:off x="7732515" y="3166727"/>
            <a:ext cx="3970163" cy="1294585"/>
          </a:xfrm>
          <a:prstGeom prst="rect">
            <a:avLst/>
          </a:prstGeom>
        </p:spPr>
        <p:txBody>
          <a:bodyPr wrap="square">
            <a:spAutoFit/>
          </a:bodyPr>
          <a:lstStyle/>
          <a:p>
            <a:pPr>
              <a:lnSpc>
                <a:spcPct val="150000"/>
              </a:lnSpc>
            </a:pPr>
            <a:r>
              <a:rPr lang="en-US" dirty="0">
                <a:solidFill>
                  <a:schemeClr val="tx2">
                    <a:lumMod val="50000"/>
                  </a:schemeClr>
                </a:solidFill>
                <a:latin typeface="Open Sans" panose="020B0606030504020204" pitchFamily="34" charset="0"/>
                <a:cs typeface="Open Sans" panose="020B0606030504020204" pitchFamily="34" charset="0"/>
              </a:rPr>
              <a:t>What are Eric’s and Donna’s likely attributions about their own behavior? Why?</a:t>
            </a:r>
            <a:endParaRPr lang="id-ID" dirty="0">
              <a:solidFill>
                <a:schemeClr val="tx2">
                  <a:lumMod val="50000"/>
                </a:schemeClr>
              </a:solidFill>
              <a:latin typeface="Open Sans" panose="020B0606030504020204" pitchFamily="34" charset="0"/>
              <a:cs typeface="Open Sans" panose="020B0606030504020204" pitchFamily="34" charset="0"/>
            </a:endParaRPr>
          </a:p>
        </p:txBody>
      </p:sp>
      <p:sp>
        <p:nvSpPr>
          <p:cNvPr id="29" name="Rectangle 28">
            <a:extLst>
              <a:ext uri="{C183D7F6-B498-43B3-948B-1728B52AA6E4}">
                <adec:decorative xmlns:adec="http://schemas.microsoft.com/office/drawing/2017/decorative" val="1"/>
              </a:ext>
            </a:extLst>
          </p:cNvPr>
          <p:cNvSpPr/>
          <p:nvPr/>
        </p:nvSpPr>
        <p:spPr>
          <a:xfrm>
            <a:off x="7353794" y="4710140"/>
            <a:ext cx="255581" cy="1032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30" name="Rectangle 29">
            <a:extLst>
              <a:ext uri="{FF2B5EF4-FFF2-40B4-BE49-F238E27FC236}">
                <a16:creationId xmlns:a16="http://schemas.microsoft.com/office/drawing/2014/main" id="{FBE99B85-52A9-4F96-BDE2-BEE38526EC49}"/>
              </a:ext>
            </a:extLst>
          </p:cNvPr>
          <p:cNvSpPr/>
          <p:nvPr/>
        </p:nvSpPr>
        <p:spPr>
          <a:xfrm>
            <a:off x="7732515" y="4456220"/>
            <a:ext cx="3638659" cy="1710084"/>
          </a:xfrm>
          <a:prstGeom prst="rect">
            <a:avLst/>
          </a:prstGeom>
        </p:spPr>
        <p:txBody>
          <a:bodyPr wrap="square">
            <a:spAutoFit/>
          </a:bodyPr>
          <a:lstStyle/>
          <a:p>
            <a:pPr>
              <a:lnSpc>
                <a:spcPct val="150000"/>
              </a:lnSpc>
            </a:pPr>
            <a:r>
              <a:rPr lang="en-US" dirty="0">
                <a:solidFill>
                  <a:schemeClr val="tx2">
                    <a:lumMod val="50000"/>
                  </a:schemeClr>
                </a:solidFill>
                <a:latin typeface="Open Sans" panose="020B0606030504020204" pitchFamily="34" charset="0"/>
                <a:cs typeface="Open Sans" panose="020B0606030504020204" pitchFamily="34" charset="0"/>
              </a:rPr>
              <a:t>What questions can we ask them to reveal their attribution process? Do we want to do that and why?</a:t>
            </a:r>
            <a:endParaRPr lang="id-ID" dirty="0">
              <a:solidFill>
                <a:schemeClr val="tx2">
                  <a:lumMod val="50000"/>
                </a:schemeClr>
              </a:solidFill>
              <a:latin typeface="Open Sans" panose="020B0606030504020204" pitchFamily="34" charset="0"/>
              <a:cs typeface="Open Sans" panose="020B0606030504020204"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4" name="Rectangle 33"/>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C183D7F6-B498-43B3-948B-1728B52AA6E4}">
                <adec:decorative xmlns:adec="http://schemas.microsoft.com/office/drawing/2017/decorative" val="1"/>
              </a:ext>
            </a:extLst>
          </p:cNvPr>
          <p:cNvSpPr/>
          <p:nvPr/>
        </p:nvSpPr>
        <p:spPr>
          <a:xfrm>
            <a:off x="7353794" y="1896981"/>
            <a:ext cx="255581" cy="1032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351168933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B639F03-3FAC-49F9-B3B7-8B007BD10F1A}"/>
              </a:ext>
            </a:extLst>
          </p:cNvPr>
          <p:cNvSpPr txBox="1">
            <a:spLocks noGrp="1"/>
          </p:cNvSpPr>
          <p:nvPr>
            <p:ph type="title" idx="4294967295"/>
          </p:nvPr>
        </p:nvSpPr>
        <p:spPr>
          <a:xfrm>
            <a:off x="3330933" y="5862832"/>
            <a:ext cx="553013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642"/>
                </a:solidFill>
                <a:effectLst/>
                <a:uLnTx/>
                <a:uFillTx/>
                <a:latin typeface="+mn-lt"/>
                <a:ea typeface="+mn-ea"/>
                <a:cs typeface="+mn-cs"/>
              </a:rPr>
              <a:t>When bad things happen</a:t>
            </a:r>
          </a:p>
        </p:txBody>
      </p:sp>
      <p:sp>
        <p:nvSpPr>
          <p:cNvPr id="26" name="TextBox 25"/>
          <p:cNvSpPr txBox="1"/>
          <p:nvPr/>
        </p:nvSpPr>
        <p:spPr>
          <a:xfrm>
            <a:off x="2415693" y="472960"/>
            <a:ext cx="2496222" cy="830997"/>
          </a:xfrm>
          <a:prstGeom prst="rect">
            <a:avLst/>
          </a:prstGeom>
          <a:noFill/>
        </p:spPr>
        <p:txBody>
          <a:bodyPr wrap="square" rtlCol="0">
            <a:spAutoFit/>
          </a:bodyPr>
          <a:lstStyle/>
          <a:p>
            <a:pPr algn="ctr"/>
            <a:r>
              <a:rPr lang="en-US" sz="2400" b="1" dirty="0">
                <a:latin typeface="Open Sans" panose="020B0606030504020204" pitchFamily="34" charset="0"/>
                <a:cs typeface="Open Sans" panose="020B0606030504020204" pitchFamily="34" charset="0"/>
              </a:rPr>
              <a:t>Internal Attributions</a:t>
            </a:r>
          </a:p>
        </p:txBody>
      </p:sp>
      <p:sp>
        <p:nvSpPr>
          <p:cNvPr id="27" name="Rectangle 26">
            <a:extLst>
              <a:ext uri="{FF2B5EF4-FFF2-40B4-BE49-F238E27FC236}">
                <a16:creationId xmlns:a16="http://schemas.microsoft.com/office/drawing/2014/main" id="{FBE99B85-52A9-4F96-BDE2-BEE38526EC49}"/>
              </a:ext>
            </a:extLst>
          </p:cNvPr>
          <p:cNvSpPr/>
          <p:nvPr/>
        </p:nvSpPr>
        <p:spPr>
          <a:xfrm>
            <a:off x="1889549" y="1393508"/>
            <a:ext cx="3548510" cy="1200329"/>
          </a:xfrm>
          <a:prstGeom prst="rect">
            <a:avLst/>
          </a:prstGeom>
        </p:spPr>
        <p:txBody>
          <a:bodyPr wrap="square">
            <a:spAutoFit/>
          </a:bodyPr>
          <a:lstStyle/>
          <a:p>
            <a:pPr algn="ctr"/>
            <a:r>
              <a:rPr lang="en-US" sz="2000" dirty="0">
                <a:solidFill>
                  <a:schemeClr val="tx2">
                    <a:lumMod val="50000"/>
                  </a:schemeClr>
                </a:solidFill>
                <a:latin typeface="Open Sans" panose="020B0606030504020204" pitchFamily="34" charset="0"/>
                <a:cs typeface="Open Sans" panose="020B0606030504020204" pitchFamily="34" charset="0"/>
              </a:rPr>
              <a:t>“They did or caused this.”</a:t>
            </a:r>
          </a:p>
          <a:p>
            <a:pPr algn="ctr"/>
            <a:r>
              <a:rPr lang="en-US" sz="2000" dirty="0">
                <a:solidFill>
                  <a:schemeClr val="tx2">
                    <a:lumMod val="50000"/>
                  </a:schemeClr>
                </a:solidFill>
                <a:latin typeface="Open Sans" panose="020B0606030504020204" pitchFamily="34" charset="0"/>
                <a:cs typeface="Open Sans" panose="020B0606030504020204" pitchFamily="34" charset="0"/>
              </a:rPr>
              <a:t>“This is your fault”</a:t>
            </a:r>
          </a:p>
          <a:p>
            <a:pPr algn="ctr"/>
            <a:endParaRPr lang="en-US" sz="2000" dirty="0">
              <a:solidFill>
                <a:schemeClr val="tx2">
                  <a:lumMod val="50000"/>
                </a:schemeClr>
              </a:solidFill>
              <a:latin typeface="Open Sans" panose="020B0606030504020204" pitchFamily="34" charset="0"/>
              <a:cs typeface="Open Sans" panose="020B0606030504020204" pitchFamily="34" charset="0"/>
            </a:endParaRPr>
          </a:p>
          <a:p>
            <a:pPr algn="ctr"/>
            <a:endParaRPr lang="id-ID" sz="1200" dirty="0">
              <a:solidFill>
                <a:schemeClr val="tx2">
                  <a:lumMod val="50000"/>
                </a:schemeClr>
              </a:solidFill>
              <a:latin typeface="Open Sans" panose="020B0606030504020204" pitchFamily="34" charset="0"/>
              <a:cs typeface="Open Sans" panose="020B0606030504020204" pitchFamily="34" charset="0"/>
            </a:endParaRPr>
          </a:p>
        </p:txBody>
      </p:sp>
      <p:pic>
        <p:nvPicPr>
          <p:cNvPr id="12" name="Picture Placeholder 11" descr="man in handcuffs sitting in police station. as someone points an accusing finger at him.">
            <a:extLst>
              <a:ext uri="{FF2B5EF4-FFF2-40B4-BE49-F238E27FC236}">
                <a16:creationId xmlns:a16="http://schemas.microsoft.com/office/drawing/2014/main" id="{EFCE76E0-D1F1-4164-ADBB-90773A50FC3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222" b="5222"/>
          <a:stretch>
            <a:fillRect/>
          </a:stretch>
        </p:blipFill>
        <p:spPr/>
      </p:pic>
      <p:sp>
        <p:nvSpPr>
          <p:cNvPr id="30" name="TextBox 29"/>
          <p:cNvSpPr txBox="1"/>
          <p:nvPr/>
        </p:nvSpPr>
        <p:spPr>
          <a:xfrm>
            <a:off x="7274040" y="469948"/>
            <a:ext cx="2661496" cy="830997"/>
          </a:xfrm>
          <a:prstGeom prst="rect">
            <a:avLst/>
          </a:prstGeom>
          <a:noFill/>
        </p:spPr>
        <p:txBody>
          <a:bodyPr wrap="square" rtlCol="0">
            <a:spAutoFit/>
          </a:bodyPr>
          <a:lstStyle/>
          <a:p>
            <a:pPr algn="ctr"/>
            <a:r>
              <a:rPr lang="en-US" sz="2400" b="1" dirty="0">
                <a:latin typeface="Open Sans" panose="020B0606030504020204" pitchFamily="34" charset="0"/>
                <a:cs typeface="Open Sans" panose="020B0606030504020204" pitchFamily="34" charset="0"/>
              </a:rPr>
              <a:t>External Attributions</a:t>
            </a:r>
          </a:p>
        </p:txBody>
      </p:sp>
      <p:sp>
        <p:nvSpPr>
          <p:cNvPr id="31" name="Rectangle 30">
            <a:extLst>
              <a:ext uri="{FF2B5EF4-FFF2-40B4-BE49-F238E27FC236}">
                <a16:creationId xmlns:a16="http://schemas.microsoft.com/office/drawing/2014/main" id="{FBE99B85-52A9-4F96-BDE2-BEE38526EC49}"/>
              </a:ext>
            </a:extLst>
          </p:cNvPr>
          <p:cNvSpPr/>
          <p:nvPr/>
        </p:nvSpPr>
        <p:spPr>
          <a:xfrm>
            <a:off x="6518955" y="1393508"/>
            <a:ext cx="4293704" cy="707886"/>
          </a:xfrm>
          <a:prstGeom prst="rect">
            <a:avLst/>
          </a:prstGeom>
        </p:spPr>
        <p:txBody>
          <a:bodyPr wrap="square">
            <a:spAutoFit/>
          </a:bodyPr>
          <a:lstStyle/>
          <a:p>
            <a:pPr algn="ctr"/>
            <a:r>
              <a:rPr lang="en-US" sz="2000" dirty="0">
                <a:solidFill>
                  <a:schemeClr val="tx2">
                    <a:lumMod val="50000"/>
                  </a:schemeClr>
                </a:solidFill>
                <a:latin typeface="Open Sans" panose="020B0606030504020204" pitchFamily="34" charset="0"/>
                <a:cs typeface="Open Sans" panose="020B0606030504020204" pitchFamily="34" charset="0"/>
              </a:rPr>
              <a:t>“This was a difficult situation.”</a:t>
            </a:r>
          </a:p>
          <a:p>
            <a:pPr algn="ctr"/>
            <a:r>
              <a:rPr lang="en-US" sz="2000" dirty="0">
                <a:solidFill>
                  <a:schemeClr val="tx2">
                    <a:lumMod val="50000"/>
                  </a:schemeClr>
                </a:solidFill>
                <a:latin typeface="Open Sans" panose="020B0606030504020204" pitchFamily="34" charset="0"/>
                <a:cs typeface="Open Sans" panose="020B0606030504020204" pitchFamily="34" charset="0"/>
              </a:rPr>
              <a:t>“There was nothing I/you could do</a:t>
            </a:r>
            <a:r>
              <a:rPr lang="en-US" sz="1200" dirty="0">
                <a:solidFill>
                  <a:schemeClr val="tx2">
                    <a:lumMod val="50000"/>
                  </a:schemeClr>
                </a:solidFill>
                <a:latin typeface="Open Sans" panose="020B0606030504020204" pitchFamily="34" charset="0"/>
                <a:cs typeface="Open Sans" panose="020B0606030504020204" pitchFamily="34" charset="0"/>
              </a:rPr>
              <a:t>”</a:t>
            </a:r>
            <a:endParaRPr lang="id-ID" sz="1200" dirty="0">
              <a:solidFill>
                <a:schemeClr val="tx2">
                  <a:lumMod val="50000"/>
                </a:schemeClr>
              </a:solidFill>
              <a:latin typeface="Open Sans" panose="020B0606030504020204" pitchFamily="34" charset="0"/>
              <a:cs typeface="Open Sans" panose="020B0606030504020204" pitchFamily="34" charset="0"/>
            </a:endParaRPr>
          </a:p>
        </p:txBody>
      </p:sp>
      <p:pic>
        <p:nvPicPr>
          <p:cNvPr id="8" name="Picture Placeholder 7" descr="fallen tree blocking a road">
            <a:extLst>
              <a:ext uri="{FF2B5EF4-FFF2-40B4-BE49-F238E27FC236}">
                <a16:creationId xmlns:a16="http://schemas.microsoft.com/office/drawing/2014/main" id="{A8BE7E50-5317-42EF-9C2B-5FF36E929DE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0180" b="10180"/>
          <a:stretch>
            <a:fillRect/>
          </a:stretch>
        </p:blipFill>
        <p:spPr/>
      </p:pic>
      <p:grpSp>
        <p:nvGrpSpPr>
          <p:cNvPr id="24" name="Group 23">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9" name="Rectangle 38"/>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Freeform 6">
            <a:extLst>
              <a:ext uri="{FF2B5EF4-FFF2-40B4-BE49-F238E27FC236}">
                <a16:creationId xmlns:a16="http://schemas.microsoft.com/office/drawing/2014/main" id="{61993EF3-6369-42A3-8906-7B53F63A994B}"/>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Arrow: Left-Right 35" descr="Arrow indicates that our bias will cause us to make external attributions about bad outcomes for ourselves but make internal attributions about bad outcomes for others.">
            <a:extLst>
              <a:ext uri="{FF2B5EF4-FFF2-40B4-BE49-F238E27FC236}">
                <a16:creationId xmlns:a16="http://schemas.microsoft.com/office/drawing/2014/main" id="{283FDB01-4F96-4CBE-AC49-90AB33EC1EDD}"/>
              </a:ext>
            </a:extLst>
          </p:cNvPr>
          <p:cNvSpPr/>
          <p:nvPr/>
        </p:nvSpPr>
        <p:spPr>
          <a:xfrm>
            <a:off x="5051742" y="2035916"/>
            <a:ext cx="2088515" cy="10456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BIAS</a:t>
            </a:r>
          </a:p>
        </p:txBody>
      </p:sp>
      <p:sp>
        <p:nvSpPr>
          <p:cNvPr id="42" name="TextBox 41">
            <a:extLst>
              <a:ext uri="{FF2B5EF4-FFF2-40B4-BE49-F238E27FC236}">
                <a16:creationId xmlns:a16="http://schemas.microsoft.com/office/drawing/2014/main" id="{B6DAD991-4330-473A-A66C-5FB7A291D43B}"/>
              </a:ext>
              <a:ext uri="{C183D7F6-B498-43B3-948B-1728B52AA6E4}">
                <adec:decorative xmlns:adec="http://schemas.microsoft.com/office/drawing/2017/decorative" val="1"/>
              </a:ext>
            </a:extLst>
          </p:cNvPr>
          <p:cNvSpPr txBox="1"/>
          <p:nvPr/>
        </p:nvSpPr>
        <p:spPr>
          <a:xfrm>
            <a:off x="3708539" y="2184112"/>
            <a:ext cx="1276311" cy="646331"/>
          </a:xfrm>
          <a:prstGeom prst="rect">
            <a:avLst/>
          </a:prstGeom>
          <a:noFill/>
        </p:spPr>
        <p:txBody>
          <a:bodyPr wrap="none" rtlCol="0">
            <a:spAutoFit/>
          </a:bodyPr>
          <a:lstStyle/>
          <a:p>
            <a:r>
              <a:rPr lang="en-US" sz="3600" dirty="0"/>
              <a:t>Other</a:t>
            </a:r>
          </a:p>
        </p:txBody>
      </p:sp>
      <p:sp>
        <p:nvSpPr>
          <p:cNvPr id="43" name="TextBox 42">
            <a:extLst>
              <a:ext uri="{FF2B5EF4-FFF2-40B4-BE49-F238E27FC236}">
                <a16:creationId xmlns:a16="http://schemas.microsoft.com/office/drawing/2014/main" id="{10F6E89F-C016-4242-8441-10F459CAD4DB}"/>
              </a:ext>
              <a:ext uri="{C183D7F6-B498-43B3-948B-1728B52AA6E4}">
                <adec:decorative xmlns:adec="http://schemas.microsoft.com/office/drawing/2017/decorative" val="1"/>
              </a:ext>
            </a:extLst>
          </p:cNvPr>
          <p:cNvSpPr txBox="1"/>
          <p:nvPr/>
        </p:nvSpPr>
        <p:spPr>
          <a:xfrm>
            <a:off x="7274040" y="2235592"/>
            <a:ext cx="1587025" cy="646331"/>
          </a:xfrm>
          <a:prstGeom prst="rect">
            <a:avLst/>
          </a:prstGeom>
          <a:noFill/>
        </p:spPr>
        <p:txBody>
          <a:bodyPr wrap="square" rtlCol="0">
            <a:spAutoFit/>
          </a:bodyPr>
          <a:lstStyle/>
          <a:p>
            <a:r>
              <a:rPr lang="en-US" sz="3600" dirty="0"/>
              <a:t>Self</a:t>
            </a:r>
          </a:p>
        </p:txBody>
      </p:sp>
      <p:sp>
        <p:nvSpPr>
          <p:cNvPr id="34" name="TextBox 33">
            <a:extLst>
              <a:ext uri="{FF2B5EF4-FFF2-40B4-BE49-F238E27FC236}">
                <a16:creationId xmlns:a16="http://schemas.microsoft.com/office/drawing/2014/main" id="{6CC4D321-3171-4722-AD18-CF44DDA27A1B}"/>
              </a:ext>
            </a:extLst>
          </p:cNvPr>
          <p:cNvSpPr txBox="1"/>
          <p:nvPr/>
        </p:nvSpPr>
        <p:spPr>
          <a:xfrm>
            <a:off x="264555" y="319072"/>
            <a:ext cx="1694089" cy="307777"/>
          </a:xfrm>
          <a:prstGeom prst="rect">
            <a:avLst/>
          </a:prstGeom>
          <a:noFill/>
        </p:spPr>
        <p:txBody>
          <a:bodyPr wrap="square" rtlCol="0">
            <a:spAutoFit/>
          </a:bodyPr>
          <a:lstStyle/>
          <a:p>
            <a:r>
              <a:rPr lang="en-US" sz="1400" dirty="0" err="1">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2220252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B639F03-3FAC-49F9-B3B7-8B007BD10F1A}"/>
              </a:ext>
            </a:extLst>
          </p:cNvPr>
          <p:cNvSpPr txBox="1">
            <a:spLocks noGrp="1"/>
          </p:cNvSpPr>
          <p:nvPr>
            <p:ph type="title" idx="4294967295"/>
          </p:nvPr>
        </p:nvSpPr>
        <p:spPr>
          <a:xfrm>
            <a:off x="3088005" y="5837004"/>
            <a:ext cx="601598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1642"/>
                </a:solidFill>
                <a:effectLst/>
                <a:uLnTx/>
                <a:uFillTx/>
                <a:latin typeface="+mn-lt"/>
                <a:ea typeface="+mn-ea"/>
                <a:cs typeface="+mn-cs"/>
              </a:rPr>
              <a:t>When good things happen</a:t>
            </a:r>
          </a:p>
        </p:txBody>
      </p:sp>
      <p:sp>
        <p:nvSpPr>
          <p:cNvPr id="26" name="TextBox 25"/>
          <p:cNvSpPr txBox="1"/>
          <p:nvPr/>
        </p:nvSpPr>
        <p:spPr>
          <a:xfrm>
            <a:off x="2360720" y="530432"/>
            <a:ext cx="2496222" cy="830997"/>
          </a:xfrm>
          <a:prstGeom prst="rect">
            <a:avLst/>
          </a:prstGeom>
          <a:noFill/>
        </p:spPr>
        <p:txBody>
          <a:bodyPr wrap="square" rtlCol="0">
            <a:spAutoFit/>
          </a:bodyPr>
          <a:lstStyle/>
          <a:p>
            <a:pPr algn="ctr"/>
            <a:r>
              <a:rPr lang="en-US" sz="2400" b="1" dirty="0">
                <a:latin typeface="Open Sans" panose="020B0606030504020204" pitchFamily="34" charset="0"/>
                <a:cs typeface="Open Sans" panose="020B0606030504020204" pitchFamily="34" charset="0"/>
              </a:rPr>
              <a:t>Internal Attributions</a:t>
            </a:r>
          </a:p>
        </p:txBody>
      </p:sp>
      <p:sp>
        <p:nvSpPr>
          <p:cNvPr id="27" name="Rectangle 26">
            <a:extLst>
              <a:ext uri="{FF2B5EF4-FFF2-40B4-BE49-F238E27FC236}">
                <a16:creationId xmlns:a16="http://schemas.microsoft.com/office/drawing/2014/main" id="{FBE99B85-52A9-4F96-BDE2-BEE38526EC49}"/>
              </a:ext>
            </a:extLst>
          </p:cNvPr>
          <p:cNvSpPr/>
          <p:nvPr/>
        </p:nvSpPr>
        <p:spPr>
          <a:xfrm>
            <a:off x="1889551" y="1443856"/>
            <a:ext cx="3548510" cy="1200329"/>
          </a:xfrm>
          <a:prstGeom prst="rect">
            <a:avLst/>
          </a:prstGeom>
        </p:spPr>
        <p:txBody>
          <a:bodyPr wrap="square">
            <a:spAutoFit/>
          </a:bodyPr>
          <a:lstStyle/>
          <a:p>
            <a:pPr algn="ctr"/>
            <a:r>
              <a:rPr lang="en-US" sz="2000" dirty="0">
                <a:solidFill>
                  <a:schemeClr val="tx2">
                    <a:lumMod val="50000"/>
                  </a:schemeClr>
                </a:solidFill>
                <a:latin typeface="Open Sans" panose="020B0606030504020204" pitchFamily="34" charset="0"/>
                <a:cs typeface="Open Sans" panose="020B0606030504020204" pitchFamily="34" charset="0"/>
              </a:rPr>
              <a:t>“They did or earned this.”</a:t>
            </a:r>
          </a:p>
          <a:p>
            <a:pPr algn="ctr"/>
            <a:r>
              <a:rPr lang="en-US" sz="2000" dirty="0">
                <a:solidFill>
                  <a:schemeClr val="tx2">
                    <a:lumMod val="50000"/>
                  </a:schemeClr>
                </a:solidFill>
                <a:latin typeface="Open Sans" panose="020B0606030504020204" pitchFamily="34" charset="0"/>
                <a:cs typeface="Open Sans" panose="020B0606030504020204" pitchFamily="34" charset="0"/>
              </a:rPr>
              <a:t>“I have what it takes”</a:t>
            </a:r>
          </a:p>
          <a:p>
            <a:pPr algn="ctr"/>
            <a:endParaRPr lang="en-US" sz="2000" dirty="0">
              <a:solidFill>
                <a:schemeClr val="tx2">
                  <a:lumMod val="50000"/>
                </a:schemeClr>
              </a:solidFill>
              <a:latin typeface="Open Sans" panose="020B0606030504020204" pitchFamily="34" charset="0"/>
              <a:cs typeface="Open Sans" panose="020B0606030504020204" pitchFamily="34" charset="0"/>
            </a:endParaRPr>
          </a:p>
          <a:p>
            <a:pPr algn="ctr"/>
            <a:endParaRPr lang="id-ID" sz="1200" dirty="0">
              <a:solidFill>
                <a:schemeClr val="tx2">
                  <a:lumMod val="50000"/>
                </a:schemeClr>
              </a:solidFill>
              <a:latin typeface="Open Sans" panose="020B0606030504020204" pitchFamily="34" charset="0"/>
              <a:cs typeface="Open Sans" panose="020B0606030504020204" pitchFamily="34" charset="0"/>
            </a:endParaRPr>
          </a:p>
        </p:txBody>
      </p:sp>
      <p:pic>
        <p:nvPicPr>
          <p:cNvPr id="10" name="Picture Placeholder 9" descr="moto-cross rider holding a trophy">
            <a:extLst>
              <a:ext uri="{FF2B5EF4-FFF2-40B4-BE49-F238E27FC236}">
                <a16:creationId xmlns:a16="http://schemas.microsoft.com/office/drawing/2014/main" id="{F55B1342-3E68-4845-918C-576E932881F7}"/>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5203" b="5203"/>
          <a:stretch>
            <a:fillRect/>
          </a:stretch>
        </p:blipFill>
        <p:spPr>
          <a:xfrm>
            <a:off x="1233488" y="3087688"/>
            <a:ext cx="4584700" cy="2738437"/>
          </a:xfrm>
        </p:spPr>
      </p:pic>
      <p:sp>
        <p:nvSpPr>
          <p:cNvPr id="30" name="TextBox 29"/>
          <p:cNvSpPr txBox="1"/>
          <p:nvPr/>
        </p:nvSpPr>
        <p:spPr>
          <a:xfrm>
            <a:off x="7335060" y="543346"/>
            <a:ext cx="2661496" cy="830997"/>
          </a:xfrm>
          <a:prstGeom prst="rect">
            <a:avLst/>
          </a:prstGeom>
          <a:noFill/>
        </p:spPr>
        <p:txBody>
          <a:bodyPr wrap="square" rtlCol="0">
            <a:spAutoFit/>
          </a:bodyPr>
          <a:lstStyle/>
          <a:p>
            <a:pPr algn="ctr"/>
            <a:r>
              <a:rPr lang="en-US" sz="2400" b="1" dirty="0">
                <a:latin typeface="Open Sans" panose="020B0606030504020204" pitchFamily="34" charset="0"/>
                <a:cs typeface="Open Sans" panose="020B0606030504020204" pitchFamily="34" charset="0"/>
              </a:rPr>
              <a:t>External Attributions</a:t>
            </a:r>
          </a:p>
        </p:txBody>
      </p:sp>
      <p:sp>
        <p:nvSpPr>
          <p:cNvPr id="31" name="Rectangle 30">
            <a:extLst>
              <a:ext uri="{FF2B5EF4-FFF2-40B4-BE49-F238E27FC236}">
                <a16:creationId xmlns:a16="http://schemas.microsoft.com/office/drawing/2014/main" id="{FBE99B85-52A9-4F96-BDE2-BEE38526EC49}"/>
              </a:ext>
            </a:extLst>
          </p:cNvPr>
          <p:cNvSpPr/>
          <p:nvPr/>
        </p:nvSpPr>
        <p:spPr>
          <a:xfrm>
            <a:off x="7143132" y="1435752"/>
            <a:ext cx="3045349" cy="707886"/>
          </a:xfrm>
          <a:prstGeom prst="rect">
            <a:avLst/>
          </a:prstGeom>
        </p:spPr>
        <p:txBody>
          <a:bodyPr wrap="square">
            <a:spAutoFit/>
          </a:bodyPr>
          <a:lstStyle/>
          <a:p>
            <a:pPr algn="ctr"/>
            <a:r>
              <a:rPr lang="en-US" sz="2000" dirty="0">
                <a:solidFill>
                  <a:schemeClr val="tx2">
                    <a:lumMod val="50000"/>
                  </a:schemeClr>
                </a:solidFill>
                <a:latin typeface="Open Sans" panose="020B0606030504020204" pitchFamily="34" charset="0"/>
                <a:cs typeface="Open Sans" panose="020B0606030504020204" pitchFamily="34" charset="0"/>
              </a:rPr>
              <a:t>“They didn’t do this.”</a:t>
            </a:r>
          </a:p>
          <a:p>
            <a:pPr algn="ctr"/>
            <a:r>
              <a:rPr lang="en-US" sz="2000" dirty="0">
                <a:solidFill>
                  <a:schemeClr val="tx2">
                    <a:lumMod val="50000"/>
                  </a:schemeClr>
                </a:solidFill>
                <a:latin typeface="Open Sans" panose="020B0606030504020204" pitchFamily="34" charset="0"/>
                <a:cs typeface="Open Sans" panose="020B0606030504020204" pitchFamily="34" charset="0"/>
              </a:rPr>
              <a:t>“They didn’t play fair”</a:t>
            </a:r>
            <a:endParaRPr lang="id-ID" sz="2000" dirty="0">
              <a:solidFill>
                <a:schemeClr val="tx2">
                  <a:lumMod val="50000"/>
                </a:schemeClr>
              </a:solidFill>
              <a:latin typeface="Open Sans" panose="020B0606030504020204" pitchFamily="34" charset="0"/>
              <a:cs typeface="Open Sans" panose="020B0606030504020204" pitchFamily="34" charset="0"/>
            </a:endParaRPr>
          </a:p>
        </p:txBody>
      </p:sp>
      <p:pic>
        <p:nvPicPr>
          <p:cNvPr id="7" name="Picture Placeholder 6" descr="Word doping surrounded by pills, medicine, syringe, and gold medals">
            <a:extLst>
              <a:ext uri="{FF2B5EF4-FFF2-40B4-BE49-F238E27FC236}">
                <a16:creationId xmlns:a16="http://schemas.microsoft.com/office/drawing/2014/main" id="{E60004E0-6FC2-4D7A-91BA-E5CC7FD7318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218" b="5218"/>
          <a:stretch>
            <a:fillRect/>
          </a:stretch>
        </p:blipFill>
        <p:spPr>
          <a:xfrm>
            <a:off x="6373304" y="3087105"/>
            <a:ext cx="4585849" cy="2738503"/>
          </a:xfrm>
        </p:spPr>
      </p:pic>
      <p:sp>
        <p:nvSpPr>
          <p:cNvPr id="17" name="Arrow: Left-Right 16" descr="Arrow indicates that our bias will cause us to make internal attributions about good outcomes for ouurselves but make external attributions about good  outcomes for others.">
            <a:extLst>
              <a:ext uri="{FF2B5EF4-FFF2-40B4-BE49-F238E27FC236}">
                <a16:creationId xmlns:a16="http://schemas.microsoft.com/office/drawing/2014/main" id="{B08A643B-18D0-41CD-9A52-278169069DD2}"/>
              </a:ext>
            </a:extLst>
          </p:cNvPr>
          <p:cNvSpPr/>
          <p:nvPr/>
        </p:nvSpPr>
        <p:spPr>
          <a:xfrm>
            <a:off x="5051742" y="2035916"/>
            <a:ext cx="2088515" cy="10456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BIAS</a:t>
            </a:r>
          </a:p>
        </p:txBody>
      </p:sp>
      <p:grpSp>
        <p:nvGrpSpPr>
          <p:cNvPr id="24" name="Group 23">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9" name="Rectangle 38"/>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Freeform 6">
            <a:extLst>
              <a:ext uri="{FF2B5EF4-FFF2-40B4-BE49-F238E27FC236}">
                <a16:creationId xmlns:a16="http://schemas.microsoft.com/office/drawing/2014/main" id="{61993EF3-6369-42A3-8906-7B53F63A994B}"/>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id="{E7E59540-F3E8-4EF5-B665-5F3E842054E3}"/>
              </a:ext>
              <a:ext uri="{C183D7F6-B498-43B3-948B-1728B52AA6E4}">
                <adec:decorative xmlns:adec="http://schemas.microsoft.com/office/drawing/2017/decorative" val="1"/>
              </a:ext>
            </a:extLst>
          </p:cNvPr>
          <p:cNvSpPr txBox="1"/>
          <p:nvPr/>
        </p:nvSpPr>
        <p:spPr>
          <a:xfrm>
            <a:off x="4039562" y="2235592"/>
            <a:ext cx="872355" cy="646331"/>
          </a:xfrm>
          <a:prstGeom prst="rect">
            <a:avLst/>
          </a:prstGeom>
          <a:noFill/>
        </p:spPr>
        <p:txBody>
          <a:bodyPr wrap="none" rtlCol="0">
            <a:spAutoFit/>
          </a:bodyPr>
          <a:lstStyle/>
          <a:p>
            <a:r>
              <a:rPr lang="en-US" sz="3600" dirty="0"/>
              <a:t>Self</a:t>
            </a:r>
          </a:p>
        </p:txBody>
      </p:sp>
      <p:sp>
        <p:nvSpPr>
          <p:cNvPr id="15" name="TextBox 14">
            <a:extLst>
              <a:ext uri="{FF2B5EF4-FFF2-40B4-BE49-F238E27FC236}">
                <a16:creationId xmlns:a16="http://schemas.microsoft.com/office/drawing/2014/main" id="{FD18E0C0-06BF-41FC-A853-B3936E54A477}"/>
              </a:ext>
              <a:ext uri="{C183D7F6-B498-43B3-948B-1728B52AA6E4}">
                <adec:decorative xmlns:adec="http://schemas.microsoft.com/office/drawing/2017/decorative" val="1"/>
              </a:ext>
            </a:extLst>
          </p:cNvPr>
          <p:cNvSpPr txBox="1"/>
          <p:nvPr/>
        </p:nvSpPr>
        <p:spPr>
          <a:xfrm>
            <a:off x="7274040" y="2235592"/>
            <a:ext cx="1829953" cy="646331"/>
          </a:xfrm>
          <a:prstGeom prst="rect">
            <a:avLst/>
          </a:prstGeom>
          <a:noFill/>
        </p:spPr>
        <p:txBody>
          <a:bodyPr wrap="square" rtlCol="0">
            <a:spAutoFit/>
          </a:bodyPr>
          <a:lstStyle/>
          <a:p>
            <a:r>
              <a:rPr lang="en-US" sz="3600" dirty="0"/>
              <a:t>Others</a:t>
            </a:r>
            <a:endParaRPr lang="en-US" sz="3200" dirty="0"/>
          </a:p>
        </p:txBody>
      </p:sp>
      <p:sp>
        <p:nvSpPr>
          <p:cNvPr id="34" name="TextBox 33">
            <a:extLst>
              <a:ext uri="{FF2B5EF4-FFF2-40B4-BE49-F238E27FC236}">
                <a16:creationId xmlns:a16="http://schemas.microsoft.com/office/drawing/2014/main" id="{6CC4D321-3171-4722-AD18-CF44DDA27A1B}"/>
              </a:ext>
            </a:extLst>
          </p:cNvPr>
          <p:cNvSpPr txBox="1"/>
          <p:nvPr/>
        </p:nvSpPr>
        <p:spPr>
          <a:xfrm>
            <a:off x="264555" y="319072"/>
            <a:ext cx="1694089" cy="307777"/>
          </a:xfrm>
          <a:prstGeom prst="rect">
            <a:avLst/>
          </a:prstGeom>
          <a:noFill/>
        </p:spPr>
        <p:txBody>
          <a:bodyPr wrap="square" rtlCol="0">
            <a:spAutoFit/>
          </a:bodyPr>
          <a:lstStyle/>
          <a:p>
            <a:r>
              <a:rPr lang="en-US" sz="1400" dirty="0" err="1">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410816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txBox="1">
            <a:spLocks noGrp="1"/>
          </p:cNvSpPr>
          <p:nvPr>
            <p:ph type="title" idx="4294967295"/>
          </p:nvPr>
        </p:nvSpPr>
        <p:spPr>
          <a:xfrm>
            <a:off x="966025" y="375248"/>
            <a:ext cx="1030901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a:noFill/>
                </a:ln>
                <a:solidFill>
                  <a:schemeClr val="accent4"/>
                </a:solidFill>
                <a:effectLst/>
                <a:uLnTx/>
                <a:uFillTx/>
                <a:latin typeface="Teko SemiBold" panose="02000000000000000000" pitchFamily="2" charset="0"/>
                <a:ea typeface="+mn-ea"/>
                <a:cs typeface="Teko SemiBold" panose="02000000000000000000" pitchFamily="2" charset="0"/>
              </a:rPr>
              <a:t>Some key causes of attribution errors</a:t>
            </a:r>
          </a:p>
        </p:txBody>
      </p:sp>
      <p:sp>
        <p:nvSpPr>
          <p:cNvPr id="47" name="Rectangle 46">
            <a:extLst>
              <a:ext uri="{C183D7F6-B498-43B3-948B-1728B52AA6E4}">
                <adec:decorative xmlns:adec="http://schemas.microsoft.com/office/drawing/2017/decorative" val="1"/>
              </a:ext>
            </a:extLst>
          </p:cNvPr>
          <p:cNvSpPr/>
          <p:nvPr/>
        </p:nvSpPr>
        <p:spPr>
          <a:xfrm>
            <a:off x="302950" y="1375140"/>
            <a:ext cx="2873157" cy="255176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9" name="Donut 48">
            <a:extLst>
              <a:ext uri="{C183D7F6-B498-43B3-948B-1728B52AA6E4}">
                <adec:decorative xmlns:adec="http://schemas.microsoft.com/office/drawing/2017/decorative" val="1"/>
              </a:ext>
            </a:extLst>
          </p:cNvPr>
          <p:cNvSpPr/>
          <p:nvPr/>
        </p:nvSpPr>
        <p:spPr>
          <a:xfrm>
            <a:off x="464328" y="1424407"/>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63" name="TextBox 62">
            <a:extLst>
              <a:ext uri="{FF2B5EF4-FFF2-40B4-BE49-F238E27FC236}">
                <a16:creationId xmlns:a16="http://schemas.microsoft.com/office/drawing/2014/main" id="{71D8B58E-4E36-4592-AFED-FF930245DDAE}"/>
              </a:ext>
              <a:ext uri="{C183D7F6-B498-43B3-948B-1728B52AA6E4}">
                <adec:decorative xmlns:adec="http://schemas.microsoft.com/office/drawing/2017/decorative" val="0"/>
              </a:ext>
            </a:extLst>
          </p:cNvPr>
          <p:cNvSpPr txBox="1"/>
          <p:nvPr/>
        </p:nvSpPr>
        <p:spPr>
          <a:xfrm>
            <a:off x="554849" y="1534900"/>
            <a:ext cx="530576" cy="400110"/>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Roboto Black" panose="02000000000000000000" pitchFamily="2" charset="0"/>
              </a:rPr>
              <a:t>01</a:t>
            </a:r>
          </a:p>
        </p:txBody>
      </p:sp>
      <p:sp>
        <p:nvSpPr>
          <p:cNvPr id="50" name="Donut 49">
            <a:extLst>
              <a:ext uri="{C183D7F6-B498-43B3-948B-1728B52AA6E4}">
                <adec:decorative xmlns:adec="http://schemas.microsoft.com/office/drawing/2017/decorative" val="1"/>
              </a:ext>
            </a:extLst>
          </p:cNvPr>
          <p:cNvSpPr/>
          <p:nvPr/>
        </p:nvSpPr>
        <p:spPr>
          <a:xfrm>
            <a:off x="3473382" y="1462856"/>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22" name="TextBox 21">
            <a:extLst>
              <a:ext uri="{FF2B5EF4-FFF2-40B4-BE49-F238E27FC236}">
                <a16:creationId xmlns:a16="http://schemas.microsoft.com/office/drawing/2014/main" id="{BF4423BF-1E19-4E19-A370-A8D89D8AB2AB}"/>
              </a:ext>
            </a:extLst>
          </p:cNvPr>
          <p:cNvSpPr txBox="1"/>
          <p:nvPr/>
        </p:nvSpPr>
        <p:spPr>
          <a:xfrm>
            <a:off x="1221378" y="1553289"/>
            <a:ext cx="1065787" cy="369332"/>
          </a:xfrm>
          <a:prstGeom prst="rect">
            <a:avLst/>
          </a:prstGeom>
          <a:noFill/>
        </p:spPr>
        <p:txBody>
          <a:bodyPr wrap="square" rtlCol="0">
            <a:spAutoFit/>
          </a:bodyPr>
          <a:lstStyle/>
          <a:p>
            <a:r>
              <a:rPr lang="en-US" dirty="0"/>
              <a:t>Similarity</a:t>
            </a:r>
          </a:p>
        </p:txBody>
      </p:sp>
      <p:pic>
        <p:nvPicPr>
          <p:cNvPr id="31" name="Picture 30" descr="Two uniformed police officers standing">
            <a:extLst>
              <a:ext uri="{FF2B5EF4-FFF2-40B4-BE49-F238E27FC236}">
                <a16:creationId xmlns:a16="http://schemas.microsoft.com/office/drawing/2014/main" id="{5BBF3B1C-A4A8-497E-AB86-987E1026C733}"/>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66" y="1868792"/>
            <a:ext cx="2176968" cy="1452890"/>
          </a:xfrm>
          <a:prstGeom prst="rect">
            <a:avLst/>
          </a:prstGeom>
        </p:spPr>
      </p:pic>
      <p:sp>
        <p:nvSpPr>
          <p:cNvPr id="2" name="TextBox 1">
            <a:extLst>
              <a:ext uri="{FF2B5EF4-FFF2-40B4-BE49-F238E27FC236}">
                <a16:creationId xmlns:a16="http://schemas.microsoft.com/office/drawing/2014/main" id="{E124E59C-7264-4A27-BBD8-559D32E75DB6}"/>
              </a:ext>
            </a:extLst>
          </p:cNvPr>
          <p:cNvSpPr txBox="1"/>
          <p:nvPr/>
        </p:nvSpPr>
        <p:spPr>
          <a:xfrm>
            <a:off x="513720" y="3306396"/>
            <a:ext cx="2662926" cy="646331"/>
          </a:xfrm>
          <a:prstGeom prst="rect">
            <a:avLst/>
          </a:prstGeom>
          <a:noFill/>
        </p:spPr>
        <p:txBody>
          <a:bodyPr wrap="square" rtlCol="0">
            <a:spAutoFit/>
          </a:bodyPr>
          <a:lstStyle/>
          <a:p>
            <a:pPr algn="ctr"/>
            <a:r>
              <a:rPr lang="en-US" dirty="0"/>
              <a:t>We attribute similar meaning to similar things</a:t>
            </a:r>
          </a:p>
        </p:txBody>
      </p:sp>
      <p:sp>
        <p:nvSpPr>
          <p:cNvPr id="58" name="Rectangle 57">
            <a:extLst>
              <a:ext uri="{FF2B5EF4-FFF2-40B4-BE49-F238E27FC236}">
                <a16:creationId xmlns:a16="http://schemas.microsoft.com/office/drawing/2014/main" id="{811C5ABB-043A-4DF2-B8B6-A7B778BB73CA}"/>
              </a:ext>
              <a:ext uri="{C183D7F6-B498-43B3-948B-1728B52AA6E4}">
                <adec:decorative xmlns:adec="http://schemas.microsoft.com/office/drawing/2017/decorative" val="1"/>
              </a:ext>
            </a:extLst>
          </p:cNvPr>
          <p:cNvSpPr/>
          <p:nvPr/>
        </p:nvSpPr>
        <p:spPr>
          <a:xfrm>
            <a:off x="3263880" y="1375140"/>
            <a:ext cx="2861031" cy="255176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65" name="TextBox 64">
            <a:extLst>
              <a:ext uri="{FF2B5EF4-FFF2-40B4-BE49-F238E27FC236}">
                <a16:creationId xmlns:a16="http://schemas.microsoft.com/office/drawing/2014/main" id="{0F42FAE7-4589-4601-AF68-CA72B685097B}"/>
              </a:ext>
            </a:extLst>
          </p:cNvPr>
          <p:cNvSpPr txBox="1"/>
          <p:nvPr/>
        </p:nvSpPr>
        <p:spPr>
          <a:xfrm>
            <a:off x="3570530" y="1558160"/>
            <a:ext cx="476412" cy="400110"/>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Roboto Black" panose="02000000000000000000" pitchFamily="2" charset="0"/>
              </a:rPr>
              <a:t>02</a:t>
            </a:r>
          </a:p>
        </p:txBody>
      </p:sp>
      <p:grpSp>
        <p:nvGrpSpPr>
          <p:cNvPr id="25" name="Group 24">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26" name="Rectangle 25"/>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30A2D3AB-9DE8-478A-A34A-6EB918A29111}"/>
              </a:ext>
            </a:extLst>
          </p:cNvPr>
          <p:cNvSpPr txBox="1"/>
          <p:nvPr/>
        </p:nvSpPr>
        <p:spPr>
          <a:xfrm>
            <a:off x="4222309" y="1527753"/>
            <a:ext cx="1484941" cy="369332"/>
          </a:xfrm>
          <a:prstGeom prst="rect">
            <a:avLst/>
          </a:prstGeom>
          <a:noFill/>
        </p:spPr>
        <p:txBody>
          <a:bodyPr wrap="square" rtlCol="0">
            <a:spAutoFit/>
          </a:bodyPr>
          <a:lstStyle/>
          <a:p>
            <a:r>
              <a:rPr lang="en-US" dirty="0">
                <a:solidFill>
                  <a:schemeClr val="bg1"/>
                </a:solidFill>
              </a:rPr>
              <a:t>Consistency</a:t>
            </a:r>
          </a:p>
        </p:txBody>
      </p:sp>
      <p:pic>
        <p:nvPicPr>
          <p:cNvPr id="33" name="Picture 32" descr="Vicious dog baring teeth">
            <a:extLst>
              <a:ext uri="{FF2B5EF4-FFF2-40B4-BE49-F238E27FC236}">
                <a16:creationId xmlns:a16="http://schemas.microsoft.com/office/drawing/2014/main" id="{62D2F226-7FEB-428F-9FE4-3FC0175CA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4090" y="1830096"/>
            <a:ext cx="1284558" cy="1523861"/>
          </a:xfrm>
          <a:prstGeom prst="rect">
            <a:avLst/>
          </a:prstGeom>
        </p:spPr>
      </p:pic>
      <p:sp>
        <p:nvSpPr>
          <p:cNvPr id="60" name="Rectangle 59">
            <a:extLst>
              <a:ext uri="{FF2B5EF4-FFF2-40B4-BE49-F238E27FC236}">
                <a16:creationId xmlns:a16="http://schemas.microsoft.com/office/drawing/2014/main" id="{8A2CDDC3-4FC2-43CA-98BD-FC9118AABF5D}"/>
              </a:ext>
            </a:extLst>
          </p:cNvPr>
          <p:cNvSpPr/>
          <p:nvPr/>
        </p:nvSpPr>
        <p:spPr>
          <a:xfrm>
            <a:off x="3615695" y="3394078"/>
            <a:ext cx="2238730" cy="523220"/>
          </a:xfrm>
          <a:prstGeom prst="rect">
            <a:avLst/>
          </a:prstGeom>
        </p:spPr>
        <p:txBody>
          <a:bodyPr wrap="square">
            <a:spAutoFit/>
          </a:bodyPr>
          <a:lstStyle/>
          <a:p>
            <a:pPr algn="ctr"/>
            <a:r>
              <a:rPr lang="en-US" sz="1400" b="1" dirty="0">
                <a:solidFill>
                  <a:schemeClr val="bg1"/>
                </a:solidFill>
                <a:latin typeface="Open Sans Light" panose="020B0306030504020204" pitchFamily="34" charset="0"/>
                <a:ea typeface="Roboto Light" panose="02000000000000000000" pitchFamily="2" charset="0"/>
                <a:cs typeface="Open Sans" panose="020B0606030504020204" pitchFamily="34" charset="0"/>
              </a:rPr>
              <a:t>Old attributions influence new ones.</a:t>
            </a:r>
          </a:p>
        </p:txBody>
      </p:sp>
      <p:sp>
        <p:nvSpPr>
          <p:cNvPr id="54" name="Rectangle 53">
            <a:extLst>
              <a:ext uri="{FF2B5EF4-FFF2-40B4-BE49-F238E27FC236}">
                <a16:creationId xmlns:a16="http://schemas.microsoft.com/office/drawing/2014/main" id="{EAC23340-1DAB-4753-85C3-48B7048F27C6}"/>
              </a:ext>
              <a:ext uri="{C183D7F6-B498-43B3-948B-1728B52AA6E4}">
                <adec:decorative xmlns:adec="http://schemas.microsoft.com/office/drawing/2017/decorative" val="1"/>
              </a:ext>
            </a:extLst>
          </p:cNvPr>
          <p:cNvSpPr/>
          <p:nvPr/>
        </p:nvSpPr>
        <p:spPr>
          <a:xfrm>
            <a:off x="6222059" y="1375140"/>
            <a:ext cx="2861031" cy="255176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5" name="Donut 48">
            <a:extLst>
              <a:ext uri="{FF2B5EF4-FFF2-40B4-BE49-F238E27FC236}">
                <a16:creationId xmlns:a16="http://schemas.microsoft.com/office/drawing/2014/main" id="{5EC405C4-40BA-4850-9121-7F43435C75C5}"/>
              </a:ext>
              <a:ext uri="{C183D7F6-B498-43B3-948B-1728B52AA6E4}">
                <adec:decorative xmlns:adec="http://schemas.microsoft.com/office/drawing/2017/decorative" val="1"/>
              </a:ext>
            </a:extLst>
          </p:cNvPr>
          <p:cNvSpPr/>
          <p:nvPr/>
        </p:nvSpPr>
        <p:spPr>
          <a:xfrm>
            <a:off x="6397426" y="1442796"/>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57" name="TextBox 56">
            <a:extLst>
              <a:ext uri="{FF2B5EF4-FFF2-40B4-BE49-F238E27FC236}">
                <a16:creationId xmlns:a16="http://schemas.microsoft.com/office/drawing/2014/main" id="{10A3CB85-F5D0-4733-9604-6EB4E86FD6E3}"/>
              </a:ext>
            </a:extLst>
          </p:cNvPr>
          <p:cNvSpPr txBox="1"/>
          <p:nvPr/>
        </p:nvSpPr>
        <p:spPr>
          <a:xfrm>
            <a:off x="6487947" y="1553289"/>
            <a:ext cx="530576" cy="400110"/>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Roboto Black" panose="02000000000000000000" pitchFamily="2" charset="0"/>
              </a:rPr>
              <a:t>03</a:t>
            </a:r>
          </a:p>
        </p:txBody>
      </p:sp>
      <p:sp>
        <p:nvSpPr>
          <p:cNvPr id="79" name="TextBox 78">
            <a:extLst>
              <a:ext uri="{FF2B5EF4-FFF2-40B4-BE49-F238E27FC236}">
                <a16:creationId xmlns:a16="http://schemas.microsoft.com/office/drawing/2014/main" id="{9DA023F6-BA97-4AEF-8099-6DEA6F430CDA}"/>
              </a:ext>
            </a:extLst>
          </p:cNvPr>
          <p:cNvSpPr txBox="1"/>
          <p:nvPr/>
        </p:nvSpPr>
        <p:spPr>
          <a:xfrm>
            <a:off x="7028953" y="1543142"/>
            <a:ext cx="2037390" cy="369332"/>
          </a:xfrm>
          <a:prstGeom prst="rect">
            <a:avLst/>
          </a:prstGeom>
          <a:noFill/>
        </p:spPr>
        <p:txBody>
          <a:bodyPr wrap="square" rtlCol="0">
            <a:spAutoFit/>
          </a:bodyPr>
          <a:lstStyle/>
          <a:p>
            <a:r>
              <a:rPr lang="en-US" dirty="0"/>
              <a:t>Self–serving Bias</a:t>
            </a:r>
          </a:p>
        </p:txBody>
      </p:sp>
      <p:pic>
        <p:nvPicPr>
          <p:cNvPr id="82" name="Picture 81" descr="Man primping in mirror">
            <a:extLst>
              <a:ext uri="{FF2B5EF4-FFF2-40B4-BE49-F238E27FC236}">
                <a16:creationId xmlns:a16="http://schemas.microsoft.com/office/drawing/2014/main" id="{66E53688-1EEF-4C29-B504-DE75C2A4FC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600" y="1873644"/>
            <a:ext cx="2077989" cy="1385326"/>
          </a:xfrm>
          <a:prstGeom prst="rect">
            <a:avLst/>
          </a:prstGeom>
        </p:spPr>
      </p:pic>
      <p:sp>
        <p:nvSpPr>
          <p:cNvPr id="56" name="Rectangle 55">
            <a:extLst>
              <a:ext uri="{FF2B5EF4-FFF2-40B4-BE49-F238E27FC236}">
                <a16:creationId xmlns:a16="http://schemas.microsoft.com/office/drawing/2014/main" id="{51F23164-63B1-402C-95D8-80B736A0B622}"/>
              </a:ext>
            </a:extLst>
          </p:cNvPr>
          <p:cNvSpPr/>
          <p:nvPr/>
        </p:nvSpPr>
        <p:spPr>
          <a:xfrm>
            <a:off x="6320054" y="3353957"/>
            <a:ext cx="2837715" cy="523220"/>
          </a:xfrm>
          <a:prstGeom prst="rect">
            <a:avLst/>
          </a:prstGeom>
        </p:spPr>
        <p:txBody>
          <a:bodyPr wrap="square">
            <a:spAutoFit/>
          </a:bodyPr>
          <a:lstStyle/>
          <a:p>
            <a:pPr algn="ctr"/>
            <a:r>
              <a:rPr lang="en-US" sz="1400" b="1" dirty="0">
                <a:latin typeface="Open Sans Light" panose="020B0306030504020204" pitchFamily="34" charset="0"/>
                <a:ea typeface="Roboto Light" panose="02000000000000000000" pitchFamily="2" charset="0"/>
                <a:cs typeface="Open Sans" panose="020B0606030504020204" pitchFamily="34" charset="0"/>
              </a:rPr>
              <a:t>We tend to make attributions that support our self-view.</a:t>
            </a:r>
          </a:p>
        </p:txBody>
      </p:sp>
      <p:sp>
        <p:nvSpPr>
          <p:cNvPr id="71" name="Rectangle 70">
            <a:extLst>
              <a:ext uri="{FF2B5EF4-FFF2-40B4-BE49-F238E27FC236}">
                <a16:creationId xmlns:a16="http://schemas.microsoft.com/office/drawing/2014/main" id="{27628CD4-17EA-4EC7-A385-A4074EF90FFF}"/>
              </a:ext>
              <a:ext uri="{C183D7F6-B498-43B3-948B-1728B52AA6E4}">
                <adec:decorative xmlns:adec="http://schemas.microsoft.com/office/drawing/2017/decorative" val="1"/>
              </a:ext>
            </a:extLst>
          </p:cNvPr>
          <p:cNvSpPr/>
          <p:nvPr/>
        </p:nvSpPr>
        <p:spPr>
          <a:xfrm>
            <a:off x="9177870" y="1385011"/>
            <a:ext cx="2856027" cy="2551764"/>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74" name="TextBox 73">
            <a:extLst>
              <a:ext uri="{FF2B5EF4-FFF2-40B4-BE49-F238E27FC236}">
                <a16:creationId xmlns:a16="http://schemas.microsoft.com/office/drawing/2014/main" id="{1F60921A-58A9-4B75-9148-D70EAC83F81F}"/>
              </a:ext>
            </a:extLst>
          </p:cNvPr>
          <p:cNvSpPr txBox="1"/>
          <p:nvPr/>
        </p:nvSpPr>
        <p:spPr>
          <a:xfrm>
            <a:off x="9426352" y="1553289"/>
            <a:ext cx="476412" cy="400110"/>
          </a:xfrm>
          <a:prstGeom prst="rect">
            <a:avLst/>
          </a:prstGeom>
          <a:noFill/>
        </p:spPr>
        <p:txBody>
          <a:bodyPr wrap="none" rtlCol="0">
            <a:spAutoFit/>
          </a:bodyPr>
          <a:lstStyle/>
          <a:p>
            <a:r>
              <a:rPr lang="en-US" sz="2000" dirty="0">
                <a:solidFill>
                  <a:schemeClr val="bg1"/>
                </a:solidFill>
                <a:latin typeface="Open Sans" panose="020B0606030504020204" pitchFamily="34" charset="0"/>
                <a:ea typeface="Roboto Black" panose="02000000000000000000" pitchFamily="2" charset="0"/>
              </a:rPr>
              <a:t>04</a:t>
            </a:r>
          </a:p>
        </p:txBody>
      </p:sp>
      <p:sp>
        <p:nvSpPr>
          <p:cNvPr id="81" name="TextBox 80">
            <a:extLst>
              <a:ext uri="{FF2B5EF4-FFF2-40B4-BE49-F238E27FC236}">
                <a16:creationId xmlns:a16="http://schemas.microsoft.com/office/drawing/2014/main" id="{CE62DE70-9BA0-486D-BCB4-29D3C1A4CA80}"/>
              </a:ext>
            </a:extLst>
          </p:cNvPr>
          <p:cNvSpPr txBox="1"/>
          <p:nvPr/>
        </p:nvSpPr>
        <p:spPr>
          <a:xfrm>
            <a:off x="10033187" y="1520008"/>
            <a:ext cx="1726180" cy="369332"/>
          </a:xfrm>
          <a:prstGeom prst="rect">
            <a:avLst/>
          </a:prstGeom>
          <a:noFill/>
        </p:spPr>
        <p:txBody>
          <a:bodyPr wrap="square" rtlCol="0">
            <a:spAutoFit/>
          </a:bodyPr>
          <a:lstStyle/>
          <a:p>
            <a:r>
              <a:rPr lang="en-US" dirty="0">
                <a:solidFill>
                  <a:schemeClr val="bg1"/>
                </a:solidFill>
              </a:rPr>
              <a:t>Social Influence</a:t>
            </a:r>
          </a:p>
        </p:txBody>
      </p:sp>
      <p:pic>
        <p:nvPicPr>
          <p:cNvPr id="5" name="Picture 4" descr="Two teenage girls looking at phones and commenting">
            <a:extLst>
              <a:ext uri="{FF2B5EF4-FFF2-40B4-BE49-F238E27FC236}">
                <a16:creationId xmlns:a16="http://schemas.microsoft.com/office/drawing/2014/main" id="{32FB5C0A-0472-4571-8A3C-D186CDBF62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557" y="1888699"/>
            <a:ext cx="2025915" cy="1350713"/>
          </a:xfrm>
          <a:prstGeom prst="rect">
            <a:avLst/>
          </a:prstGeom>
        </p:spPr>
      </p:pic>
      <p:sp>
        <p:nvSpPr>
          <p:cNvPr id="73" name="Rectangle 72">
            <a:extLst>
              <a:ext uri="{FF2B5EF4-FFF2-40B4-BE49-F238E27FC236}">
                <a16:creationId xmlns:a16="http://schemas.microsoft.com/office/drawing/2014/main" id="{25DB8067-9C5B-4824-B5BC-46095B449F6E}"/>
              </a:ext>
            </a:extLst>
          </p:cNvPr>
          <p:cNvSpPr/>
          <p:nvPr/>
        </p:nvSpPr>
        <p:spPr>
          <a:xfrm>
            <a:off x="9477598" y="3189547"/>
            <a:ext cx="2238730" cy="738664"/>
          </a:xfrm>
          <a:prstGeom prst="rect">
            <a:avLst/>
          </a:prstGeom>
        </p:spPr>
        <p:txBody>
          <a:bodyPr wrap="square">
            <a:spAutoFit/>
          </a:bodyPr>
          <a:lstStyle/>
          <a:p>
            <a:pPr algn="ctr"/>
            <a:r>
              <a:rPr lang="en-US" sz="1400" b="1" dirty="0">
                <a:solidFill>
                  <a:schemeClr val="bg1"/>
                </a:solidFill>
                <a:latin typeface="Open Sans Light" panose="020B0306030504020204" pitchFamily="34" charset="0"/>
                <a:ea typeface="Roboto Light" panose="02000000000000000000" pitchFamily="2" charset="0"/>
                <a:cs typeface="Open Sans" panose="020B0606030504020204" pitchFamily="34" charset="0"/>
              </a:rPr>
              <a:t>We are influenced by individuals and groups we deem significant.</a:t>
            </a:r>
          </a:p>
        </p:txBody>
      </p:sp>
      <p:sp>
        <p:nvSpPr>
          <p:cNvPr id="42" name="Rectangle 41">
            <a:extLst>
              <a:ext uri="{FF2B5EF4-FFF2-40B4-BE49-F238E27FC236}">
                <a16:creationId xmlns:a16="http://schemas.microsoft.com/office/drawing/2014/main" id="{3FC926D6-B350-477C-BFEC-007718AA1629}"/>
              </a:ext>
              <a:ext uri="{C183D7F6-B498-43B3-948B-1728B52AA6E4}">
                <adec:decorative xmlns:adec="http://schemas.microsoft.com/office/drawing/2017/decorative" val="1"/>
              </a:ext>
            </a:extLst>
          </p:cNvPr>
          <p:cNvSpPr/>
          <p:nvPr/>
        </p:nvSpPr>
        <p:spPr>
          <a:xfrm>
            <a:off x="322611" y="4041752"/>
            <a:ext cx="2856027" cy="2551764"/>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5" name="TextBox 44">
            <a:extLst>
              <a:ext uri="{FF2B5EF4-FFF2-40B4-BE49-F238E27FC236}">
                <a16:creationId xmlns:a16="http://schemas.microsoft.com/office/drawing/2014/main" id="{AFF9F06E-B046-451B-A7C8-077DFD886713}"/>
              </a:ext>
            </a:extLst>
          </p:cNvPr>
          <p:cNvSpPr txBox="1"/>
          <p:nvPr/>
        </p:nvSpPr>
        <p:spPr>
          <a:xfrm>
            <a:off x="569886" y="4203749"/>
            <a:ext cx="476412" cy="400110"/>
          </a:xfrm>
          <a:prstGeom prst="rect">
            <a:avLst/>
          </a:prstGeom>
          <a:noFill/>
        </p:spPr>
        <p:txBody>
          <a:bodyPr wrap="none" rtlCol="0">
            <a:spAutoFit/>
          </a:bodyPr>
          <a:lstStyle/>
          <a:p>
            <a:r>
              <a:rPr lang="en-US" sz="2000" dirty="0">
                <a:solidFill>
                  <a:schemeClr val="bg1"/>
                </a:solidFill>
                <a:latin typeface="Open Sans" panose="020B0606030504020204" pitchFamily="34" charset="0"/>
                <a:ea typeface="Roboto Black" panose="02000000000000000000" pitchFamily="2" charset="0"/>
              </a:rPr>
              <a:t>05</a:t>
            </a:r>
          </a:p>
        </p:txBody>
      </p:sp>
      <p:sp>
        <p:nvSpPr>
          <p:cNvPr id="83" name="TextBox 82">
            <a:extLst>
              <a:ext uri="{FF2B5EF4-FFF2-40B4-BE49-F238E27FC236}">
                <a16:creationId xmlns:a16="http://schemas.microsoft.com/office/drawing/2014/main" id="{26BAB231-EBDB-47BF-8B07-F60DDA538394}"/>
              </a:ext>
            </a:extLst>
          </p:cNvPr>
          <p:cNvSpPr txBox="1"/>
          <p:nvPr/>
        </p:nvSpPr>
        <p:spPr>
          <a:xfrm>
            <a:off x="1210620" y="4182286"/>
            <a:ext cx="1484941" cy="369332"/>
          </a:xfrm>
          <a:prstGeom prst="rect">
            <a:avLst/>
          </a:prstGeom>
          <a:noFill/>
        </p:spPr>
        <p:txBody>
          <a:bodyPr wrap="square" rtlCol="0">
            <a:spAutoFit/>
          </a:bodyPr>
          <a:lstStyle/>
          <a:p>
            <a:r>
              <a:rPr lang="en-US" dirty="0">
                <a:solidFill>
                  <a:schemeClr val="bg1"/>
                </a:solidFill>
              </a:rPr>
              <a:t>Golden Halo</a:t>
            </a:r>
          </a:p>
        </p:txBody>
      </p:sp>
      <p:pic>
        <p:nvPicPr>
          <p:cNvPr id="86" name="Picture 85" descr="Woman standing in front of angel wings and halo mural">
            <a:extLst>
              <a:ext uri="{FF2B5EF4-FFF2-40B4-BE49-F238E27FC236}">
                <a16:creationId xmlns:a16="http://schemas.microsoft.com/office/drawing/2014/main" id="{679755A8-9FD5-4583-AA6F-7930E49A75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566" y="4507951"/>
            <a:ext cx="2238730" cy="1493018"/>
          </a:xfrm>
          <a:prstGeom prst="rect">
            <a:avLst/>
          </a:prstGeom>
        </p:spPr>
      </p:pic>
      <p:sp>
        <p:nvSpPr>
          <p:cNvPr id="44" name="Rectangle 43">
            <a:extLst>
              <a:ext uri="{FF2B5EF4-FFF2-40B4-BE49-F238E27FC236}">
                <a16:creationId xmlns:a16="http://schemas.microsoft.com/office/drawing/2014/main" id="{234A61F6-88A4-40E7-A625-BA8EF8E76571}"/>
              </a:ext>
            </a:extLst>
          </p:cNvPr>
          <p:cNvSpPr/>
          <p:nvPr/>
        </p:nvSpPr>
        <p:spPr>
          <a:xfrm>
            <a:off x="464328" y="5988674"/>
            <a:ext cx="2418968" cy="523220"/>
          </a:xfrm>
          <a:prstGeom prst="rect">
            <a:avLst/>
          </a:prstGeom>
        </p:spPr>
        <p:txBody>
          <a:bodyPr wrap="square">
            <a:spAutoFit/>
          </a:bodyPr>
          <a:lstStyle/>
          <a:p>
            <a:pPr algn="ctr"/>
            <a:r>
              <a:rPr lang="en-US" sz="1400" b="1" dirty="0">
                <a:solidFill>
                  <a:schemeClr val="bg1"/>
                </a:solidFill>
                <a:latin typeface="Open Sans Light" panose="020B0306030504020204" pitchFamily="34" charset="0"/>
                <a:ea typeface="Roboto Light" panose="02000000000000000000" pitchFamily="2" charset="0"/>
                <a:cs typeface="Open Sans" panose="020B0606030504020204" pitchFamily="34" charset="0"/>
              </a:rPr>
              <a:t>We extend our positive bias to some others.</a:t>
            </a:r>
          </a:p>
        </p:txBody>
      </p:sp>
      <p:sp>
        <p:nvSpPr>
          <p:cNvPr id="46" name="Rectangle 45">
            <a:extLst>
              <a:ext uri="{FF2B5EF4-FFF2-40B4-BE49-F238E27FC236}">
                <a16:creationId xmlns:a16="http://schemas.microsoft.com/office/drawing/2014/main" id="{C89031AF-40C5-47A1-8BFD-C1F6322CE85C}"/>
              </a:ext>
              <a:ext uri="{C183D7F6-B498-43B3-948B-1728B52AA6E4}">
                <adec:decorative xmlns:adec="http://schemas.microsoft.com/office/drawing/2017/decorative" val="1"/>
              </a:ext>
            </a:extLst>
          </p:cNvPr>
          <p:cNvSpPr/>
          <p:nvPr/>
        </p:nvSpPr>
        <p:spPr>
          <a:xfrm>
            <a:off x="3297981" y="4035704"/>
            <a:ext cx="2849382" cy="255176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3" name="TextBox 52">
            <a:extLst>
              <a:ext uri="{FF2B5EF4-FFF2-40B4-BE49-F238E27FC236}">
                <a16:creationId xmlns:a16="http://schemas.microsoft.com/office/drawing/2014/main" id="{B4CEA11F-DAE8-427A-BE08-2F54DCC612C2}"/>
              </a:ext>
            </a:extLst>
          </p:cNvPr>
          <p:cNvSpPr txBox="1"/>
          <p:nvPr/>
        </p:nvSpPr>
        <p:spPr>
          <a:xfrm>
            <a:off x="3469551" y="4180273"/>
            <a:ext cx="530576" cy="400110"/>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Roboto Black" panose="02000000000000000000" pitchFamily="2" charset="0"/>
              </a:rPr>
              <a:t>06</a:t>
            </a:r>
          </a:p>
        </p:txBody>
      </p:sp>
      <p:sp>
        <p:nvSpPr>
          <p:cNvPr id="84" name="TextBox 83">
            <a:extLst>
              <a:ext uri="{FF2B5EF4-FFF2-40B4-BE49-F238E27FC236}">
                <a16:creationId xmlns:a16="http://schemas.microsoft.com/office/drawing/2014/main" id="{EEA8C3CA-6271-41E4-AF45-01E2F384021A}"/>
              </a:ext>
            </a:extLst>
          </p:cNvPr>
          <p:cNvSpPr txBox="1"/>
          <p:nvPr/>
        </p:nvSpPr>
        <p:spPr>
          <a:xfrm>
            <a:off x="4187753" y="4136690"/>
            <a:ext cx="1996950" cy="369332"/>
          </a:xfrm>
          <a:prstGeom prst="rect">
            <a:avLst/>
          </a:prstGeom>
          <a:noFill/>
        </p:spPr>
        <p:txBody>
          <a:bodyPr wrap="square" rtlCol="0">
            <a:spAutoFit/>
          </a:bodyPr>
          <a:lstStyle/>
          <a:p>
            <a:r>
              <a:rPr lang="en-US" dirty="0"/>
              <a:t>Rusty Halo</a:t>
            </a:r>
          </a:p>
        </p:txBody>
      </p:sp>
      <p:pic>
        <p:nvPicPr>
          <p:cNvPr id="88" name="Picture 87" descr="Evil clown">
            <a:extLst>
              <a:ext uri="{FF2B5EF4-FFF2-40B4-BE49-F238E27FC236}">
                <a16:creationId xmlns:a16="http://schemas.microsoft.com/office/drawing/2014/main" id="{3A1EBF20-F984-46AF-A913-C3D35F6FF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4705" y="4437447"/>
            <a:ext cx="2291271" cy="1527514"/>
          </a:xfrm>
          <a:prstGeom prst="rect">
            <a:avLst/>
          </a:prstGeom>
        </p:spPr>
      </p:pic>
      <p:sp>
        <p:nvSpPr>
          <p:cNvPr id="52" name="Rectangle 51">
            <a:extLst>
              <a:ext uri="{FF2B5EF4-FFF2-40B4-BE49-F238E27FC236}">
                <a16:creationId xmlns:a16="http://schemas.microsoft.com/office/drawing/2014/main" id="{CC08F4F2-62C1-4932-A646-A53BB3615B69}"/>
              </a:ext>
            </a:extLst>
          </p:cNvPr>
          <p:cNvSpPr/>
          <p:nvPr/>
        </p:nvSpPr>
        <p:spPr>
          <a:xfrm>
            <a:off x="3268152" y="6010274"/>
            <a:ext cx="2837715" cy="523220"/>
          </a:xfrm>
          <a:prstGeom prst="rect">
            <a:avLst/>
          </a:prstGeom>
        </p:spPr>
        <p:txBody>
          <a:bodyPr wrap="square">
            <a:spAutoFit/>
          </a:bodyPr>
          <a:lstStyle/>
          <a:p>
            <a:pPr algn="ctr"/>
            <a:r>
              <a:rPr lang="en-US" sz="1400" b="1" dirty="0">
                <a:latin typeface="Open Sans Light" panose="020B0306030504020204" pitchFamily="34" charset="0"/>
                <a:ea typeface="Roboto Light" panose="02000000000000000000" pitchFamily="2" charset="0"/>
                <a:cs typeface="Open Sans" panose="020B0606030504020204" pitchFamily="34" charset="0"/>
              </a:rPr>
              <a:t>We have a negative bias against some people.</a:t>
            </a:r>
          </a:p>
        </p:txBody>
      </p:sp>
      <p:sp>
        <p:nvSpPr>
          <p:cNvPr id="59" name="Donut 49">
            <a:extLst>
              <a:ext uri="{FF2B5EF4-FFF2-40B4-BE49-F238E27FC236}">
                <a16:creationId xmlns:a16="http://schemas.microsoft.com/office/drawing/2014/main" id="{74C2DB8E-8AAE-4808-B279-57B1D8733552}"/>
              </a:ext>
              <a:ext uri="{C183D7F6-B498-43B3-948B-1728B52AA6E4}">
                <adec:decorative xmlns:adec="http://schemas.microsoft.com/office/drawing/2017/decorative" val="1"/>
              </a:ext>
            </a:extLst>
          </p:cNvPr>
          <p:cNvSpPr/>
          <p:nvPr/>
        </p:nvSpPr>
        <p:spPr>
          <a:xfrm>
            <a:off x="3462952" y="1441208"/>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66" name="Rectangle 65">
            <a:extLst>
              <a:ext uri="{FF2B5EF4-FFF2-40B4-BE49-F238E27FC236}">
                <a16:creationId xmlns:a16="http://schemas.microsoft.com/office/drawing/2014/main" id="{257D33CA-A179-4A57-9A8B-EE2A77C603EB}"/>
              </a:ext>
              <a:ext uri="{C183D7F6-B498-43B3-948B-1728B52AA6E4}">
                <adec:decorative xmlns:adec="http://schemas.microsoft.com/office/drawing/2017/decorative" val="1"/>
              </a:ext>
            </a:extLst>
          </p:cNvPr>
          <p:cNvSpPr/>
          <p:nvPr/>
        </p:nvSpPr>
        <p:spPr>
          <a:xfrm>
            <a:off x="6222043" y="4024156"/>
            <a:ext cx="2849382" cy="2551764"/>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69" name="TextBox 68">
            <a:extLst>
              <a:ext uri="{FF2B5EF4-FFF2-40B4-BE49-F238E27FC236}">
                <a16:creationId xmlns:a16="http://schemas.microsoft.com/office/drawing/2014/main" id="{98C5EA62-18A4-4725-9E33-3A2DE37E770E}"/>
              </a:ext>
            </a:extLst>
          </p:cNvPr>
          <p:cNvSpPr txBox="1"/>
          <p:nvPr/>
        </p:nvSpPr>
        <p:spPr>
          <a:xfrm>
            <a:off x="6510499" y="4136690"/>
            <a:ext cx="476412" cy="400110"/>
          </a:xfrm>
          <a:prstGeom prst="rect">
            <a:avLst/>
          </a:prstGeom>
          <a:noFill/>
        </p:spPr>
        <p:txBody>
          <a:bodyPr wrap="none" rtlCol="0">
            <a:spAutoFit/>
          </a:bodyPr>
          <a:lstStyle/>
          <a:p>
            <a:r>
              <a:rPr lang="en-US" sz="2000" dirty="0">
                <a:solidFill>
                  <a:schemeClr val="bg1"/>
                </a:solidFill>
                <a:latin typeface="Open Sans" panose="020B0606030504020204" pitchFamily="34" charset="0"/>
                <a:ea typeface="Roboto Black" panose="02000000000000000000" pitchFamily="2" charset="0"/>
              </a:rPr>
              <a:t>07</a:t>
            </a:r>
          </a:p>
        </p:txBody>
      </p:sp>
      <p:sp>
        <p:nvSpPr>
          <p:cNvPr id="89" name="TextBox 88">
            <a:extLst>
              <a:ext uri="{FF2B5EF4-FFF2-40B4-BE49-F238E27FC236}">
                <a16:creationId xmlns:a16="http://schemas.microsoft.com/office/drawing/2014/main" id="{36BA3578-42D5-45D1-953A-B7EB762F4E48}"/>
              </a:ext>
            </a:extLst>
          </p:cNvPr>
          <p:cNvSpPr txBox="1"/>
          <p:nvPr/>
        </p:nvSpPr>
        <p:spPr>
          <a:xfrm>
            <a:off x="7119613" y="4152079"/>
            <a:ext cx="1726180" cy="369332"/>
          </a:xfrm>
          <a:prstGeom prst="rect">
            <a:avLst/>
          </a:prstGeom>
          <a:noFill/>
        </p:spPr>
        <p:txBody>
          <a:bodyPr wrap="square" rtlCol="0">
            <a:spAutoFit/>
          </a:bodyPr>
          <a:lstStyle/>
          <a:p>
            <a:r>
              <a:rPr lang="en-US" dirty="0">
                <a:solidFill>
                  <a:schemeClr val="bg1"/>
                </a:solidFill>
              </a:rPr>
              <a:t>Causality</a:t>
            </a:r>
          </a:p>
        </p:txBody>
      </p:sp>
      <p:pic>
        <p:nvPicPr>
          <p:cNvPr id="93" name="Picture 92" descr="Dog surrounded by a toy with stuffing removed">
            <a:extLst>
              <a:ext uri="{FF2B5EF4-FFF2-40B4-BE49-F238E27FC236}">
                <a16:creationId xmlns:a16="http://schemas.microsoft.com/office/drawing/2014/main" id="{6F4CC927-F9FD-4B00-8BC1-C6EAFA57BD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8324" y="4481788"/>
            <a:ext cx="2156742" cy="1420711"/>
          </a:xfrm>
          <a:prstGeom prst="rect">
            <a:avLst/>
          </a:prstGeom>
        </p:spPr>
      </p:pic>
      <p:sp>
        <p:nvSpPr>
          <p:cNvPr id="68" name="Rectangle 67">
            <a:extLst>
              <a:ext uri="{FF2B5EF4-FFF2-40B4-BE49-F238E27FC236}">
                <a16:creationId xmlns:a16="http://schemas.microsoft.com/office/drawing/2014/main" id="{060155A8-F2C1-44F5-8A18-2ECFAB0C08FC}"/>
              </a:ext>
            </a:extLst>
          </p:cNvPr>
          <p:cNvSpPr/>
          <p:nvPr/>
        </p:nvSpPr>
        <p:spPr>
          <a:xfrm>
            <a:off x="6365951" y="5862876"/>
            <a:ext cx="2553101" cy="738664"/>
          </a:xfrm>
          <a:prstGeom prst="rect">
            <a:avLst/>
          </a:prstGeom>
        </p:spPr>
        <p:txBody>
          <a:bodyPr wrap="square">
            <a:spAutoFit/>
          </a:bodyPr>
          <a:lstStyle/>
          <a:p>
            <a:pPr algn="ctr"/>
            <a:r>
              <a:rPr lang="en-US" sz="1400" b="1" dirty="0">
                <a:solidFill>
                  <a:schemeClr val="bg1"/>
                </a:solidFill>
                <a:latin typeface="Open Sans Light" panose="020B0306030504020204" pitchFamily="34" charset="0"/>
                <a:ea typeface="Roboto Light" panose="02000000000000000000" pitchFamily="2" charset="0"/>
                <a:cs typeface="Open Sans" panose="020B0606030504020204" pitchFamily="34" charset="0"/>
              </a:rPr>
              <a:t>We often attribute cause or motive to things that occur close together.</a:t>
            </a:r>
          </a:p>
        </p:txBody>
      </p:sp>
      <p:sp>
        <p:nvSpPr>
          <p:cNvPr id="75" name="Rectangle 74">
            <a:extLst>
              <a:ext uri="{FF2B5EF4-FFF2-40B4-BE49-F238E27FC236}">
                <a16:creationId xmlns:a16="http://schemas.microsoft.com/office/drawing/2014/main" id="{AA945124-179C-4257-AB3D-A3F748ED4EF9}"/>
              </a:ext>
              <a:ext uri="{C183D7F6-B498-43B3-948B-1728B52AA6E4}">
                <adec:decorative xmlns:adec="http://schemas.microsoft.com/office/drawing/2017/decorative" val="1"/>
              </a:ext>
            </a:extLst>
          </p:cNvPr>
          <p:cNvSpPr/>
          <p:nvPr/>
        </p:nvSpPr>
        <p:spPr>
          <a:xfrm>
            <a:off x="9168572" y="4024156"/>
            <a:ext cx="2861031" cy="255176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78" name="TextBox 77">
            <a:extLst>
              <a:ext uri="{FF2B5EF4-FFF2-40B4-BE49-F238E27FC236}">
                <a16:creationId xmlns:a16="http://schemas.microsoft.com/office/drawing/2014/main" id="{5A41BC70-D893-486F-B701-45254327C203}"/>
              </a:ext>
            </a:extLst>
          </p:cNvPr>
          <p:cNvSpPr txBox="1"/>
          <p:nvPr/>
        </p:nvSpPr>
        <p:spPr>
          <a:xfrm>
            <a:off x="9314240" y="4147063"/>
            <a:ext cx="530576" cy="400110"/>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Roboto Black" panose="02000000000000000000" pitchFamily="2" charset="0"/>
              </a:rPr>
              <a:t>08</a:t>
            </a:r>
          </a:p>
        </p:txBody>
      </p:sp>
      <p:sp>
        <p:nvSpPr>
          <p:cNvPr id="94" name="TextBox 93">
            <a:extLst>
              <a:ext uri="{FF2B5EF4-FFF2-40B4-BE49-F238E27FC236}">
                <a16:creationId xmlns:a16="http://schemas.microsoft.com/office/drawing/2014/main" id="{E1235FAE-6929-4B64-A672-7AF13D4443C7}"/>
              </a:ext>
            </a:extLst>
          </p:cNvPr>
          <p:cNvSpPr txBox="1"/>
          <p:nvPr/>
        </p:nvSpPr>
        <p:spPr>
          <a:xfrm>
            <a:off x="9874645" y="4134979"/>
            <a:ext cx="2184787" cy="369332"/>
          </a:xfrm>
          <a:prstGeom prst="rect">
            <a:avLst/>
          </a:prstGeom>
          <a:noFill/>
        </p:spPr>
        <p:txBody>
          <a:bodyPr wrap="square" rtlCol="0">
            <a:spAutoFit/>
          </a:bodyPr>
          <a:lstStyle/>
          <a:p>
            <a:r>
              <a:rPr lang="en-US" dirty="0"/>
              <a:t>Premature Judgment</a:t>
            </a:r>
          </a:p>
        </p:txBody>
      </p:sp>
      <p:pic>
        <p:nvPicPr>
          <p:cNvPr id="104" name="Picture 103" descr="A cartoon of a line up with the victim saying, &quot;Number one is good enough.&quot;">
            <a:extLst>
              <a:ext uri="{FF2B5EF4-FFF2-40B4-BE49-F238E27FC236}">
                <a16:creationId xmlns:a16="http://schemas.microsoft.com/office/drawing/2014/main" id="{CB8723E8-1ACF-4814-A5D8-A64AAC1EF5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34559" y="4471228"/>
            <a:ext cx="2324808" cy="1579450"/>
          </a:xfrm>
          <a:prstGeom prst="rect">
            <a:avLst/>
          </a:prstGeom>
        </p:spPr>
      </p:pic>
      <p:sp>
        <p:nvSpPr>
          <p:cNvPr id="77" name="Rectangle 76">
            <a:extLst>
              <a:ext uri="{FF2B5EF4-FFF2-40B4-BE49-F238E27FC236}">
                <a16:creationId xmlns:a16="http://schemas.microsoft.com/office/drawing/2014/main" id="{2CF01C5F-C01F-46D2-8F60-B4A764174F64}"/>
              </a:ext>
            </a:extLst>
          </p:cNvPr>
          <p:cNvSpPr/>
          <p:nvPr/>
        </p:nvSpPr>
        <p:spPr>
          <a:xfrm>
            <a:off x="9168572" y="6045204"/>
            <a:ext cx="2837715" cy="523220"/>
          </a:xfrm>
          <a:prstGeom prst="rect">
            <a:avLst/>
          </a:prstGeom>
        </p:spPr>
        <p:txBody>
          <a:bodyPr wrap="square">
            <a:spAutoFit/>
          </a:bodyPr>
          <a:lstStyle/>
          <a:p>
            <a:pPr algn="ctr"/>
            <a:r>
              <a:rPr lang="en-US" sz="1400" b="1" dirty="0">
                <a:latin typeface="Open Sans Light" panose="020B0306030504020204" pitchFamily="34" charset="0"/>
                <a:ea typeface="Roboto Light" panose="02000000000000000000" pitchFamily="2" charset="0"/>
                <a:cs typeface="Open Sans" panose="020B0606030504020204" pitchFamily="34" charset="0"/>
              </a:rPr>
              <a:t>Our need to predict can cause us to rush to judgment</a:t>
            </a:r>
            <a:r>
              <a:rPr lang="en-US" sz="1200" b="1" dirty="0">
                <a:latin typeface="Open Sans Light" panose="020B0306030504020204" pitchFamily="34" charset="0"/>
                <a:ea typeface="Roboto Light" panose="02000000000000000000" pitchFamily="2" charset="0"/>
                <a:cs typeface="Open Sans" panose="020B0606030504020204" pitchFamily="34" charset="0"/>
              </a:rPr>
              <a:t>.</a:t>
            </a:r>
          </a:p>
        </p:txBody>
      </p:sp>
      <p:sp>
        <p:nvSpPr>
          <p:cNvPr id="43" name="Donut 49">
            <a:extLst>
              <a:ext uri="{FF2B5EF4-FFF2-40B4-BE49-F238E27FC236}">
                <a16:creationId xmlns:a16="http://schemas.microsoft.com/office/drawing/2014/main" id="{C05B4A1F-7D70-433F-BF8F-BD5896BADC47}"/>
              </a:ext>
              <a:ext uri="{C183D7F6-B498-43B3-948B-1728B52AA6E4}">
                <adec:decorative xmlns:adec="http://schemas.microsoft.com/office/drawing/2017/decorative" val="1"/>
              </a:ext>
            </a:extLst>
          </p:cNvPr>
          <p:cNvSpPr/>
          <p:nvPr/>
        </p:nvSpPr>
        <p:spPr>
          <a:xfrm>
            <a:off x="464328" y="4099645"/>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51" name="Donut 48">
            <a:extLst>
              <a:ext uri="{FF2B5EF4-FFF2-40B4-BE49-F238E27FC236}">
                <a16:creationId xmlns:a16="http://schemas.microsoft.com/office/drawing/2014/main" id="{91B6CAC0-D53D-4156-AD94-E46C4468694F}"/>
              </a:ext>
              <a:ext uri="{C183D7F6-B498-43B3-948B-1728B52AA6E4}">
                <adec:decorative xmlns:adec="http://schemas.microsoft.com/office/drawing/2017/decorative" val="1"/>
              </a:ext>
            </a:extLst>
          </p:cNvPr>
          <p:cNvSpPr/>
          <p:nvPr/>
        </p:nvSpPr>
        <p:spPr>
          <a:xfrm>
            <a:off x="3403501" y="4073423"/>
            <a:ext cx="591683" cy="634052"/>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67" name="Donut 49">
            <a:extLst>
              <a:ext uri="{FF2B5EF4-FFF2-40B4-BE49-F238E27FC236}">
                <a16:creationId xmlns:a16="http://schemas.microsoft.com/office/drawing/2014/main" id="{0E7D0E1D-A89A-485B-9404-E9A5B6EDFD3D}"/>
              </a:ext>
              <a:ext uri="{C183D7F6-B498-43B3-948B-1728B52AA6E4}">
                <adec:decorative xmlns:adec="http://schemas.microsoft.com/office/drawing/2017/decorative" val="1"/>
              </a:ext>
            </a:extLst>
          </p:cNvPr>
          <p:cNvSpPr/>
          <p:nvPr/>
        </p:nvSpPr>
        <p:spPr>
          <a:xfrm>
            <a:off x="6413351" y="4056404"/>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95" name="Freeform 6">
            <a:extLst>
              <a:ext uri="{FF2B5EF4-FFF2-40B4-BE49-F238E27FC236}">
                <a16:creationId xmlns:a16="http://schemas.microsoft.com/office/drawing/2014/main" id="{D3911FEB-618B-47B6-860F-B69D2F16C591}"/>
              </a:ext>
              <a:ext uri="{C183D7F6-B498-43B3-948B-1728B52AA6E4}">
                <adec:decorative xmlns:adec="http://schemas.microsoft.com/office/drawing/2017/decorative" val="1"/>
              </a:ext>
            </a:extLst>
          </p:cNvPr>
          <p:cNvSpPr/>
          <p:nvPr/>
        </p:nvSpPr>
        <p:spPr>
          <a:xfrm>
            <a:off x="134710" y="100013"/>
            <a:ext cx="762001" cy="845918"/>
          </a:xfrm>
          <a:custGeom>
            <a:avLst/>
            <a:gdLst>
              <a:gd name="connsiteX0" fmla="*/ 0 w 412070"/>
              <a:gd name="connsiteY0" fmla="*/ 0 h 412070"/>
              <a:gd name="connsiteX1" fmla="*/ 412070 w 412070"/>
              <a:gd name="connsiteY1" fmla="*/ 0 h 412070"/>
              <a:gd name="connsiteX2" fmla="*/ 412070 w 412070"/>
              <a:gd name="connsiteY2" fmla="*/ 125301 h 412070"/>
              <a:gd name="connsiteX3" fmla="*/ 360561 w 412070"/>
              <a:gd name="connsiteY3" fmla="*/ 125301 h 412070"/>
              <a:gd name="connsiteX4" fmla="*/ 360561 w 412070"/>
              <a:gd name="connsiteY4" fmla="*/ 51509 h 412070"/>
              <a:gd name="connsiteX5" fmla="*/ 51509 w 412070"/>
              <a:gd name="connsiteY5" fmla="*/ 51509 h 412070"/>
              <a:gd name="connsiteX6" fmla="*/ 51509 w 412070"/>
              <a:gd name="connsiteY6" fmla="*/ 360561 h 412070"/>
              <a:gd name="connsiteX7" fmla="*/ 360561 w 412070"/>
              <a:gd name="connsiteY7" fmla="*/ 360561 h 412070"/>
              <a:gd name="connsiteX8" fmla="*/ 360561 w 412070"/>
              <a:gd name="connsiteY8" fmla="*/ 272939 h 412070"/>
              <a:gd name="connsiteX9" fmla="*/ 412070 w 412070"/>
              <a:gd name="connsiteY9" fmla="*/ 272939 h 412070"/>
              <a:gd name="connsiteX10" fmla="*/ 412070 w 412070"/>
              <a:gd name="connsiteY10" fmla="*/ 412070 h 412070"/>
              <a:gd name="connsiteX11" fmla="*/ 0 w 412070"/>
              <a:gd name="connsiteY11" fmla="*/ 412070 h 41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070" h="412070">
                <a:moveTo>
                  <a:pt x="0" y="0"/>
                </a:moveTo>
                <a:lnTo>
                  <a:pt x="412070" y="0"/>
                </a:lnTo>
                <a:lnTo>
                  <a:pt x="412070" y="125301"/>
                </a:lnTo>
                <a:lnTo>
                  <a:pt x="360561" y="125301"/>
                </a:lnTo>
                <a:lnTo>
                  <a:pt x="360561" y="51509"/>
                </a:lnTo>
                <a:lnTo>
                  <a:pt x="51509" y="51509"/>
                </a:lnTo>
                <a:lnTo>
                  <a:pt x="51509" y="360561"/>
                </a:lnTo>
                <a:lnTo>
                  <a:pt x="360561" y="360561"/>
                </a:lnTo>
                <a:lnTo>
                  <a:pt x="360561" y="272939"/>
                </a:lnTo>
                <a:lnTo>
                  <a:pt x="412070" y="272939"/>
                </a:lnTo>
                <a:lnTo>
                  <a:pt x="412070" y="412070"/>
                </a:lnTo>
                <a:lnTo>
                  <a:pt x="0" y="41207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TextBox 95">
            <a:extLst>
              <a:ext uri="{FF2B5EF4-FFF2-40B4-BE49-F238E27FC236}">
                <a16:creationId xmlns:a16="http://schemas.microsoft.com/office/drawing/2014/main" id="{F3C91E36-E9C3-4DA0-A8C0-D3970BD15C71}"/>
              </a:ext>
            </a:extLst>
          </p:cNvPr>
          <p:cNvSpPr txBox="1"/>
          <p:nvPr/>
        </p:nvSpPr>
        <p:spPr>
          <a:xfrm>
            <a:off x="264555" y="319072"/>
            <a:ext cx="1694089" cy="307777"/>
          </a:xfrm>
          <a:prstGeom prst="rect">
            <a:avLst/>
          </a:prstGeom>
          <a:noFill/>
        </p:spPr>
        <p:txBody>
          <a:bodyPr wrap="square" rtlCol="0">
            <a:spAutoFit/>
          </a:bodyPr>
          <a:lstStyle/>
          <a:p>
            <a:r>
              <a:rPr lang="en-US" sz="1400" dirty="0" err="1">
                <a:latin typeface="Open Sans" panose="020B0606030504020204" pitchFamily="34" charset="0"/>
                <a:ea typeface="Open Sans" panose="020B0606030504020204" pitchFamily="34" charset="0"/>
                <a:cs typeface="Open Sans" panose="020B0606030504020204" pitchFamily="34" charset="0"/>
              </a:rPr>
              <a:t>RelationSmart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6" name="Donut 48">
            <a:extLst>
              <a:ext uri="{FF2B5EF4-FFF2-40B4-BE49-F238E27FC236}">
                <a16:creationId xmlns:a16="http://schemas.microsoft.com/office/drawing/2014/main" id="{476133D1-029F-415C-9E55-3BD0DDDA832B}"/>
              </a:ext>
              <a:ext uri="{C183D7F6-B498-43B3-948B-1728B52AA6E4}">
                <adec:decorative xmlns:adec="http://schemas.microsoft.com/office/drawing/2017/decorative" val="1"/>
              </a:ext>
            </a:extLst>
          </p:cNvPr>
          <p:cNvSpPr/>
          <p:nvPr/>
        </p:nvSpPr>
        <p:spPr>
          <a:xfrm>
            <a:off x="9231543" y="4065587"/>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
        <p:nvSpPr>
          <p:cNvPr id="72" name="Donut 49">
            <a:extLst>
              <a:ext uri="{FF2B5EF4-FFF2-40B4-BE49-F238E27FC236}">
                <a16:creationId xmlns:a16="http://schemas.microsoft.com/office/drawing/2014/main" id="{1929E12C-72B9-4F57-9810-877B76A4CD32}"/>
              </a:ext>
              <a:ext uri="{C183D7F6-B498-43B3-948B-1728B52AA6E4}">
                <adec:decorative xmlns:adec="http://schemas.microsoft.com/office/drawing/2017/decorative" val="1"/>
              </a:ext>
            </a:extLst>
          </p:cNvPr>
          <p:cNvSpPr/>
          <p:nvPr/>
        </p:nvSpPr>
        <p:spPr>
          <a:xfrm>
            <a:off x="9337411" y="1417441"/>
            <a:ext cx="621097" cy="621097"/>
          </a:xfrm>
          <a:prstGeom prst="donut">
            <a:avLst>
              <a:gd name="adj" fmla="val 3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ndParaRPr>
          </a:p>
        </p:txBody>
      </p:sp>
    </p:spTree>
    <p:extLst>
      <p:ext uri="{BB962C8B-B14F-4D97-AF65-F5344CB8AC3E}">
        <p14:creationId xmlns:p14="http://schemas.microsoft.com/office/powerpoint/2010/main" val="363455541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F0BF-EFBE-65C8-8CCA-E561D762AECE}"/>
              </a:ext>
            </a:extLst>
          </p:cNvPr>
          <p:cNvSpPr>
            <a:spLocks noGrp="1"/>
          </p:cNvSpPr>
          <p:nvPr>
            <p:ph type="title" idx="4294967295"/>
          </p:nvPr>
        </p:nvSpPr>
        <p:spPr>
          <a:xfrm>
            <a:off x="495820" y="335916"/>
            <a:ext cx="6254578" cy="741405"/>
          </a:xfrm>
        </p:spPr>
        <p:txBody>
          <a:bodyPr vert="horz" lIns="91440" tIns="45720" rIns="91440" bIns="45720" rtlCol="0" anchor="b">
            <a:normAutofit/>
          </a:bodyPr>
          <a:lstStyle/>
          <a:p>
            <a:r>
              <a:rPr lang="en-US" dirty="0"/>
              <a:t>Consistency and Prediction</a:t>
            </a:r>
          </a:p>
        </p:txBody>
      </p:sp>
      <p:sp>
        <p:nvSpPr>
          <p:cNvPr id="55" name="Rectangle 54" descr="The background box is tilted weirdly while the words tilt the other way.Many of the words are mispelled. This is done to create a mild dissonanc for the viewer. The next slide is the same but corrects the alignment and mispellings">
            <a:extLst>
              <a:ext uri="{C183D7F6-B498-43B3-948B-1728B52AA6E4}">
                <adec:decorative xmlns:adec="http://schemas.microsoft.com/office/drawing/2017/decorative" val="0"/>
              </a:ext>
            </a:extLst>
          </p:cNvPr>
          <p:cNvSpPr/>
          <p:nvPr/>
        </p:nvSpPr>
        <p:spPr>
          <a:xfrm rot="464400">
            <a:off x="4563803" y="1383589"/>
            <a:ext cx="3106057" cy="2551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68" name="TextBox 67">
            <a:extLst>
              <a:ext uri="{C183D7F6-B498-43B3-948B-1728B52AA6E4}">
                <adec:decorative xmlns:adec="http://schemas.microsoft.com/office/drawing/2017/decorative" val="1"/>
              </a:ext>
            </a:extLst>
          </p:cNvPr>
          <p:cNvSpPr txBox="1"/>
          <p:nvPr/>
        </p:nvSpPr>
        <p:spPr>
          <a:xfrm rot="20312124">
            <a:off x="4301952" y="1457945"/>
            <a:ext cx="3106056" cy="2585323"/>
          </a:xfrm>
          <a:prstGeom prst="rect">
            <a:avLst/>
          </a:prstGeom>
          <a:noFill/>
        </p:spPr>
        <p:txBody>
          <a:bodyPr wrap="square" rtlCol="0">
            <a:spAutoFit/>
          </a:bodyPr>
          <a:lstStyle/>
          <a:p>
            <a:pPr algn="r"/>
            <a:r>
              <a:rPr lang="en-US" b="1" dirty="0">
                <a:latin typeface="Open Sans" panose="020B0606030504020204" pitchFamily="34" charset="0"/>
                <a:cs typeface="Open Sans" panose="020B0606030504020204" pitchFamily="34" charset="0"/>
              </a:rPr>
              <a:t>We </a:t>
            </a:r>
            <a:r>
              <a:rPr lang="en-US" b="1" dirty="0" err="1">
                <a:latin typeface="Open Sans" panose="020B0606030504020204" pitchFamily="34" charset="0"/>
                <a:cs typeface="Open Sans" panose="020B0606030504020204" pitchFamily="34" charset="0"/>
              </a:rPr>
              <a:t>xperience</a:t>
            </a:r>
            <a:r>
              <a:rPr lang="en-US" b="1" dirty="0">
                <a:latin typeface="Open Sans" panose="020B0606030504020204" pitchFamily="34" charset="0"/>
                <a:cs typeface="Open Sans" panose="020B0606030504020204" pitchFamily="34" charset="0"/>
              </a:rPr>
              <a:t> </a:t>
            </a:r>
          </a:p>
          <a:p>
            <a:pPr algn="r"/>
            <a:r>
              <a:rPr lang="en-US" b="1" dirty="0">
                <a:latin typeface="Open Sans" panose="020B0606030504020204" pitchFamily="34" charset="0"/>
                <a:cs typeface="Open Sans" panose="020B0606030504020204" pitchFamily="34" charset="0"/>
              </a:rPr>
              <a:t>   </a:t>
            </a:r>
            <a:r>
              <a:rPr lang="en-US" b="1" dirty="0" err="1">
                <a:latin typeface="Open Sans" panose="020B0606030504020204" pitchFamily="34" charset="0"/>
                <a:cs typeface="Open Sans" panose="020B0606030504020204" pitchFamily="34" charset="0"/>
              </a:rPr>
              <a:t>discmfort</a:t>
            </a:r>
            <a:r>
              <a:rPr lang="en-US" b="1" dirty="0">
                <a:latin typeface="Open Sans" panose="020B0606030504020204" pitchFamily="34" charset="0"/>
                <a:cs typeface="Open Sans" panose="020B0606030504020204" pitchFamily="34" charset="0"/>
              </a:rPr>
              <a:t>         wen we sense     </a:t>
            </a:r>
            <a:r>
              <a:rPr lang="en-US" b="1" dirty="0" err="1">
                <a:latin typeface="Open Sans" panose="020B0606030504020204" pitchFamily="34" charset="0"/>
                <a:cs typeface="Open Sans" panose="020B0606030504020204" pitchFamily="34" charset="0"/>
              </a:rPr>
              <a:t>incnsistency</a:t>
            </a:r>
            <a:r>
              <a:rPr lang="en-US" b="1" dirty="0">
                <a:latin typeface="Open Sans" panose="020B0606030504020204" pitchFamily="34" charset="0"/>
                <a:cs typeface="Open Sans" panose="020B0606030504020204" pitchFamily="34" charset="0"/>
              </a:rPr>
              <a:t>                  </a:t>
            </a:r>
          </a:p>
          <a:p>
            <a:pPr algn="r"/>
            <a:r>
              <a:rPr lang="en-US" b="1" dirty="0">
                <a:latin typeface="Open Sans" panose="020B0606030504020204" pitchFamily="34" charset="0"/>
                <a:cs typeface="Open Sans" panose="020B0606030504020204" pitchFamily="34" charset="0"/>
              </a:rPr>
              <a:t>between our </a:t>
            </a:r>
          </a:p>
          <a:p>
            <a:pPr algn="r"/>
            <a:r>
              <a:rPr lang="en-US" b="1" dirty="0" err="1">
                <a:latin typeface="Open Sans" panose="020B0606030504020204" pitchFamily="34" charset="0"/>
                <a:cs typeface="Open Sans" panose="020B0606030504020204" pitchFamily="34" charset="0"/>
              </a:rPr>
              <a:t>Peeeeeeeercptions</a:t>
            </a:r>
            <a:r>
              <a:rPr lang="en-US" b="1" dirty="0">
                <a:latin typeface="Open Sans" panose="020B0606030504020204" pitchFamily="34" charset="0"/>
                <a:cs typeface="Open Sans" panose="020B0606030504020204" pitchFamily="34" charset="0"/>
              </a:rPr>
              <a:t> of</a:t>
            </a:r>
          </a:p>
          <a:p>
            <a:pPr algn="r"/>
            <a:r>
              <a:rPr lang="en-US" b="1" dirty="0">
                <a:latin typeface="Open Sans" panose="020B0606030504020204" pitchFamily="34" charset="0"/>
                <a:cs typeface="Open Sans" panose="020B0606030504020204" pitchFamily="34" charset="0"/>
              </a:rPr>
              <a:t> our             </a:t>
            </a:r>
            <a:r>
              <a:rPr lang="en-US" b="1" dirty="0" err="1">
                <a:latin typeface="Open Sans" panose="020B0606030504020204" pitchFamily="34" charset="0"/>
                <a:cs typeface="Open Sans" panose="020B0606030504020204" pitchFamily="34" charset="0"/>
              </a:rPr>
              <a:t>thouhts</a:t>
            </a:r>
            <a:r>
              <a:rPr lang="en-US" b="1" dirty="0">
                <a:latin typeface="Open Sans" panose="020B0606030504020204" pitchFamily="34" charset="0"/>
                <a:cs typeface="Open Sans" panose="020B0606030504020204" pitchFamily="34" charset="0"/>
              </a:rPr>
              <a:t> an  d     </a:t>
            </a:r>
            <a:r>
              <a:rPr lang="en-US" b="1" dirty="0" err="1">
                <a:latin typeface="Open Sans" panose="020B0606030504020204" pitchFamily="34" charset="0"/>
                <a:cs typeface="Open Sans" panose="020B0606030504020204" pitchFamily="34" charset="0"/>
              </a:rPr>
              <a:t>d</a:t>
            </a:r>
            <a:r>
              <a:rPr lang="en-US" b="1" dirty="0">
                <a:latin typeface="Open Sans" panose="020B0606030504020204" pitchFamily="34" charset="0"/>
                <a:cs typeface="Open Sans" panose="020B0606030504020204" pitchFamily="34" charset="0"/>
              </a:rPr>
              <a:t>    </a:t>
            </a:r>
            <a:r>
              <a:rPr lang="en-US" b="1" dirty="0" err="1">
                <a:latin typeface="Open Sans" panose="020B0606030504020204" pitchFamily="34" charset="0"/>
                <a:cs typeface="Open Sans" panose="020B0606030504020204" pitchFamily="34" charset="0"/>
              </a:rPr>
              <a:t>deeeds</a:t>
            </a:r>
            <a:r>
              <a:rPr lang="en-US" b="1" dirty="0">
                <a:latin typeface="Open Sans" panose="020B0606030504020204" pitchFamily="34" charset="0"/>
                <a:cs typeface="Open Sans" panose="020B0606030504020204" pitchFamily="34" charset="0"/>
              </a:rPr>
              <a:t>.  This stat of </a:t>
            </a:r>
            <a:r>
              <a:rPr lang="en-US" b="1" dirty="0" err="1">
                <a:latin typeface="Open Sans" panose="020B0606030504020204" pitchFamily="34" charset="0"/>
                <a:cs typeface="Open Sans" panose="020B0606030504020204" pitchFamily="34" charset="0"/>
              </a:rPr>
              <a:t>discmffort</a:t>
            </a:r>
            <a:r>
              <a:rPr lang="en-US" b="1" dirty="0">
                <a:latin typeface="Open Sans" panose="020B0606030504020204" pitchFamily="34" charset="0"/>
                <a:cs typeface="Open Sans" panose="020B0606030504020204" pitchFamily="34" charset="0"/>
              </a:rPr>
              <a:t> is </a:t>
            </a:r>
            <a:r>
              <a:rPr lang="en-US" b="1" dirty="0" err="1">
                <a:latin typeface="Open Sans" panose="020B0606030504020204" pitchFamily="34" charset="0"/>
                <a:cs typeface="Open Sans" panose="020B0606030504020204" pitchFamily="34" charset="0"/>
              </a:rPr>
              <a:t>caled</a:t>
            </a:r>
            <a:r>
              <a:rPr lang="en-US" b="1" dirty="0">
                <a:latin typeface="Open Sans" panose="020B0606030504020204" pitchFamily="34" charset="0"/>
                <a:cs typeface="Open Sans" panose="020B0606030504020204" pitchFamily="34" charset="0"/>
              </a:rPr>
              <a:t> </a:t>
            </a:r>
            <a:r>
              <a:rPr lang="en-US" b="1" dirty="0" err="1">
                <a:latin typeface="Open Sans" panose="020B0606030504020204" pitchFamily="34" charset="0"/>
                <a:cs typeface="Open Sans" panose="020B0606030504020204" pitchFamily="34" charset="0"/>
              </a:rPr>
              <a:t>cgnitive</a:t>
            </a:r>
            <a:r>
              <a:rPr lang="en-US" b="1" dirty="0">
                <a:latin typeface="Open Sans" panose="020B0606030504020204" pitchFamily="34" charset="0"/>
                <a:cs typeface="Open Sans" panose="020B0606030504020204" pitchFamily="34" charset="0"/>
              </a:rPr>
              <a:t> </a:t>
            </a:r>
            <a:r>
              <a:rPr lang="en-US" b="1" dirty="0" err="1">
                <a:latin typeface="Open Sans" panose="020B0606030504020204" pitchFamily="34" charset="0"/>
                <a:cs typeface="Open Sans" panose="020B0606030504020204" pitchFamily="34" charset="0"/>
              </a:rPr>
              <a:t>dissnance</a:t>
            </a:r>
            <a:endParaRPr lang="en-US" b="1" dirty="0">
              <a:latin typeface="Open Sans" panose="020B0606030504020204" pitchFamily="34" charset="0"/>
              <a:cs typeface="Open Sans" panose="020B0606030504020204" pitchFamily="34" charset="0"/>
            </a:endParaRPr>
          </a:p>
        </p:txBody>
      </p:sp>
      <p:sp>
        <p:nvSpPr>
          <p:cNvPr id="78" name="Rectangle 77">
            <a:extLst>
              <a:ext uri="{FF2B5EF4-FFF2-40B4-BE49-F238E27FC236}">
                <a16:creationId xmlns:a16="http://schemas.microsoft.com/office/drawing/2014/main" id="{FBE99B85-52A9-4F96-BDE2-BEE38526EC49}"/>
              </a:ext>
              <a:ext uri="{C183D7F6-B498-43B3-948B-1728B52AA6E4}">
                <adec:decorative xmlns:adec="http://schemas.microsoft.com/office/drawing/2017/decorative" val="1"/>
              </a:ext>
            </a:extLst>
          </p:cNvPr>
          <p:cNvSpPr/>
          <p:nvPr/>
        </p:nvSpPr>
        <p:spPr>
          <a:xfrm>
            <a:off x="8250824" y="4393891"/>
            <a:ext cx="3427012" cy="1754326"/>
          </a:xfrm>
          <a:prstGeom prst="rect">
            <a:avLst/>
          </a:prstGeom>
        </p:spPr>
        <p:txBody>
          <a:bodyPr wrap="square">
            <a:spAutoFit/>
          </a:bodyPr>
          <a:lstStyle/>
          <a:p>
            <a:r>
              <a:rPr lang="en-US" dirty="0">
                <a:cs typeface="Open Sans" panose="020B0606030504020204" pitchFamily="34" charset="0"/>
              </a:rPr>
              <a:t>People make lots of predictions about social situations. They think about choices they may make, imagine scenarios and more.  We do this to be more effective and to help avoid dissonance.  </a:t>
            </a:r>
            <a:endParaRPr lang="id-ID" dirty="0">
              <a:cs typeface="Open Sans" panose="020B0606030504020204" pitchFamily="34" charset="0"/>
            </a:endParaRPr>
          </a:p>
        </p:txBody>
      </p:sp>
      <p:sp>
        <p:nvSpPr>
          <p:cNvPr id="79" name="TextBox 78">
            <a:extLst>
              <a:ext uri="{C183D7F6-B498-43B3-948B-1728B52AA6E4}">
                <adec:decorative xmlns:adec="http://schemas.microsoft.com/office/drawing/2017/decorative" val="1"/>
              </a:ext>
            </a:extLst>
          </p:cNvPr>
          <p:cNvSpPr txBox="1"/>
          <p:nvPr/>
        </p:nvSpPr>
        <p:spPr>
          <a:xfrm>
            <a:off x="761078" y="4388150"/>
            <a:ext cx="3129704" cy="2031325"/>
          </a:xfrm>
          <a:prstGeom prst="rect">
            <a:avLst/>
          </a:prstGeom>
          <a:noFill/>
        </p:spPr>
        <p:txBody>
          <a:bodyPr wrap="square" rtlCol="0">
            <a:spAutoFit/>
          </a:bodyPr>
          <a:lstStyle/>
          <a:p>
            <a:r>
              <a:rPr lang="en-US" dirty="0">
                <a:cs typeface="Open Sans" panose="020B0606030504020204" pitchFamily="34" charset="0"/>
              </a:rPr>
              <a:t>People do not like to find inconsistency between their various thoughts, like beliefs, and attitudes about things. We also like to believe our actions are consistent with each other and our thoughts.</a:t>
            </a:r>
          </a:p>
        </p:txBody>
      </p:sp>
      <p:sp>
        <p:nvSpPr>
          <p:cNvPr id="33" name="TextBox 32">
            <a:extLst>
              <a:ext uri="{C183D7F6-B498-43B3-948B-1728B52AA6E4}">
                <adec:decorative xmlns:adec="http://schemas.microsoft.com/office/drawing/2017/decorative" val="1"/>
              </a:ext>
            </a:extLst>
          </p:cNvPr>
          <p:cNvSpPr txBox="1"/>
          <p:nvPr/>
        </p:nvSpPr>
        <p:spPr>
          <a:xfrm>
            <a:off x="1040922" y="3809799"/>
            <a:ext cx="2853647" cy="646331"/>
          </a:xfrm>
          <a:prstGeom prst="rect">
            <a:avLst/>
          </a:prstGeom>
          <a:noFill/>
        </p:spPr>
        <p:txBody>
          <a:bodyPr wrap="square" rtlCol="0">
            <a:spAutoFit/>
          </a:bodyPr>
          <a:lstStyle/>
          <a:p>
            <a:r>
              <a:rPr lang="en-US" sz="3600" spc="300" dirty="0">
                <a:solidFill>
                  <a:schemeClr val="accent4"/>
                </a:solidFill>
                <a:latin typeface="Teko SemiBold" panose="02000000000000000000" pitchFamily="2" charset="0"/>
                <a:cs typeface="Teko SemiBold" panose="02000000000000000000" pitchFamily="2" charset="0"/>
              </a:rPr>
              <a:t>Consistency</a:t>
            </a:r>
          </a:p>
        </p:txBody>
      </p:sp>
      <p:grpSp>
        <p:nvGrpSpPr>
          <p:cNvPr id="34" name="Group 33">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5" name="Rectangle 34"/>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Placeholder 2">
            <a:extLst>
              <a:ext uri="{FF2B5EF4-FFF2-40B4-BE49-F238E27FC236}">
                <a16:creationId xmlns:a16="http://schemas.microsoft.com/office/drawing/2014/main" id="{EA6B68FA-AC30-4B8A-A69B-9DF9003B77C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288" r="3288"/>
          <a:stretch>
            <a:fillRect/>
          </a:stretch>
        </p:blipFill>
        <p:spPr>
          <a:xfrm>
            <a:off x="708041" y="1329435"/>
            <a:ext cx="3502714" cy="2503879"/>
          </a:xfrm>
        </p:spPr>
      </p:pic>
      <p:pic>
        <p:nvPicPr>
          <p:cNvPr id="10" name="Picture Placeholder 9">
            <a:extLst>
              <a:ext uri="{FF2B5EF4-FFF2-40B4-BE49-F238E27FC236}">
                <a16:creationId xmlns:a16="http://schemas.microsoft.com/office/drawing/2014/main" id="{C8976C94-8D41-4024-B538-0FFCF60BF3D1}"/>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530" r="3530"/>
          <a:stretch>
            <a:fillRect/>
          </a:stretch>
        </p:blipFill>
        <p:spPr>
          <a:xfrm>
            <a:off x="7981244" y="1474687"/>
            <a:ext cx="3569808" cy="2551840"/>
          </a:xfrm>
        </p:spPr>
      </p:pic>
      <p:sp>
        <p:nvSpPr>
          <p:cNvPr id="29" name="TextBox 28">
            <a:extLst>
              <a:ext uri="{FF2B5EF4-FFF2-40B4-BE49-F238E27FC236}">
                <a16:creationId xmlns:a16="http://schemas.microsoft.com/office/drawing/2014/main" id="{90A3F270-A424-44D1-97D5-F994D6950354}"/>
              </a:ext>
              <a:ext uri="{C183D7F6-B498-43B3-948B-1728B52AA6E4}">
                <adec:decorative xmlns:adec="http://schemas.microsoft.com/office/drawing/2017/decorative" val="1"/>
              </a:ext>
            </a:extLst>
          </p:cNvPr>
          <p:cNvSpPr txBox="1"/>
          <p:nvPr/>
        </p:nvSpPr>
        <p:spPr>
          <a:xfrm>
            <a:off x="8686258" y="3810346"/>
            <a:ext cx="2991578" cy="646331"/>
          </a:xfrm>
          <a:prstGeom prst="rect">
            <a:avLst/>
          </a:prstGeom>
          <a:noFill/>
        </p:spPr>
        <p:txBody>
          <a:bodyPr wrap="square">
            <a:spAutoFit/>
          </a:bodyPr>
          <a:lstStyle/>
          <a:p>
            <a:r>
              <a:rPr lang="en-US" sz="3600" spc="300" dirty="0">
                <a:solidFill>
                  <a:schemeClr val="accent4"/>
                </a:solidFill>
                <a:latin typeface="Teko SemiBold" panose="02000000000000000000" pitchFamily="2" charset="0"/>
                <a:cs typeface="Teko SemiBold" panose="02000000000000000000" pitchFamily="2" charset="0"/>
              </a:rPr>
              <a:t>Prediction</a:t>
            </a:r>
          </a:p>
        </p:txBody>
      </p:sp>
      <p:sp>
        <p:nvSpPr>
          <p:cNvPr id="8" name="TextBox 7">
            <a:extLst>
              <a:ext uri="{FF2B5EF4-FFF2-40B4-BE49-F238E27FC236}">
                <a16:creationId xmlns:a16="http://schemas.microsoft.com/office/drawing/2014/main" id="{94AAC1FC-C198-440B-8E15-7FA885080672}"/>
              </a:ext>
              <a:ext uri="{C183D7F6-B498-43B3-948B-1728B52AA6E4}">
                <adec:decorative xmlns:adec="http://schemas.microsoft.com/office/drawing/2017/decorative" val="1"/>
              </a:ext>
            </a:extLst>
          </p:cNvPr>
          <p:cNvSpPr txBox="1"/>
          <p:nvPr/>
        </p:nvSpPr>
        <p:spPr>
          <a:xfrm>
            <a:off x="4517774" y="4275489"/>
            <a:ext cx="299157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We will act to reduce or eliminate dissonance</a:t>
            </a:r>
          </a:p>
          <a:p>
            <a:pPr marL="285750" indent="-285750">
              <a:buFont typeface="Arial" panose="020B0604020202020204" pitchFamily="34" charset="0"/>
              <a:buChar char="•"/>
            </a:pPr>
            <a:r>
              <a:rPr lang="en-US" dirty="0"/>
              <a:t>We will act to avoid dissonance</a:t>
            </a:r>
          </a:p>
          <a:p>
            <a:pPr marL="285750" indent="-285750">
              <a:buFont typeface="Arial" panose="020B0604020202020204" pitchFamily="34" charset="0"/>
              <a:buChar char="•"/>
            </a:pPr>
            <a:r>
              <a:rPr lang="en-US" dirty="0"/>
              <a:t>We will reduce dissonance in less than virtuous ways sometimes (or often)</a:t>
            </a:r>
          </a:p>
        </p:txBody>
      </p:sp>
    </p:spTree>
    <p:extLst>
      <p:ext uri="{BB962C8B-B14F-4D97-AF65-F5344CB8AC3E}">
        <p14:creationId xmlns:p14="http://schemas.microsoft.com/office/powerpoint/2010/main" val="337091554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8788-9112-EA37-BEF5-35670DF8BA23}"/>
              </a:ext>
            </a:extLst>
          </p:cNvPr>
          <p:cNvSpPr>
            <a:spLocks noGrp="1"/>
          </p:cNvSpPr>
          <p:nvPr>
            <p:ph type="title" idx="4294967295"/>
          </p:nvPr>
        </p:nvSpPr>
        <p:spPr>
          <a:xfrm>
            <a:off x="557701" y="182814"/>
            <a:ext cx="6724135" cy="764921"/>
          </a:xfrm>
        </p:spPr>
        <p:txBody>
          <a:bodyPr vert="horz" lIns="91440" tIns="45720" rIns="91440" bIns="45720" rtlCol="0" anchor="b">
            <a:normAutofit/>
          </a:bodyPr>
          <a:lstStyle/>
          <a:p>
            <a:r>
              <a:rPr lang="en-US" dirty="0"/>
              <a:t>Prediction and Consistency</a:t>
            </a:r>
          </a:p>
        </p:txBody>
      </p:sp>
      <p:sp>
        <p:nvSpPr>
          <p:cNvPr id="55" name="Rectangle 54"/>
          <p:cNvSpPr/>
          <p:nvPr/>
        </p:nvSpPr>
        <p:spPr>
          <a:xfrm>
            <a:off x="4542971" y="922982"/>
            <a:ext cx="3106057" cy="2551840"/>
          </a:xfrm>
          <a:prstGeom prst="rect">
            <a:avLst/>
          </a:prstGeom>
          <a:solidFill>
            <a:srgbClr val="F9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cs typeface="Open Sans" panose="020B0606030504020204" pitchFamily="34" charset="0"/>
              </a:rPr>
              <a:t>We experience discomfort  when we sense inconsistency between our perceptions of our thoughts and deeds.  This state of discomfort is called cognitive dissonance</a:t>
            </a:r>
          </a:p>
        </p:txBody>
      </p:sp>
      <p:pic>
        <p:nvPicPr>
          <p:cNvPr id="3" name="Picture Placeholder 2" descr="Woman holding barbell in one hand and a cigarette in the other">
            <a:extLst>
              <a:ext uri="{FF2B5EF4-FFF2-40B4-BE49-F238E27FC236}">
                <a16:creationId xmlns:a16="http://schemas.microsoft.com/office/drawing/2014/main" id="{EA6B68FA-AC30-4B8A-A69B-9DF9003B77C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288" r="3288"/>
          <a:stretch>
            <a:fillRect/>
          </a:stretch>
        </p:blipFill>
        <p:spPr>
          <a:xfrm>
            <a:off x="708041" y="914823"/>
            <a:ext cx="3569808" cy="2551840"/>
          </a:xfrm>
        </p:spPr>
      </p:pic>
      <p:sp>
        <p:nvSpPr>
          <p:cNvPr id="33" name="TextBox 32"/>
          <p:cNvSpPr txBox="1"/>
          <p:nvPr/>
        </p:nvSpPr>
        <p:spPr>
          <a:xfrm>
            <a:off x="1066122" y="3429000"/>
            <a:ext cx="2853647" cy="646331"/>
          </a:xfrm>
          <a:prstGeom prst="rect">
            <a:avLst/>
          </a:prstGeom>
          <a:noFill/>
        </p:spPr>
        <p:txBody>
          <a:bodyPr wrap="square" rtlCol="0">
            <a:spAutoFit/>
          </a:bodyPr>
          <a:lstStyle/>
          <a:p>
            <a:r>
              <a:rPr lang="en-US" sz="3600" spc="300" dirty="0">
                <a:solidFill>
                  <a:schemeClr val="accent4"/>
                </a:solidFill>
                <a:latin typeface="Teko SemiBold" panose="02000000000000000000" pitchFamily="2" charset="0"/>
                <a:cs typeface="Teko SemiBold" panose="02000000000000000000" pitchFamily="2" charset="0"/>
              </a:rPr>
              <a:t>Consistency</a:t>
            </a:r>
          </a:p>
        </p:txBody>
      </p:sp>
      <p:sp>
        <p:nvSpPr>
          <p:cNvPr id="79" name="TextBox 78"/>
          <p:cNvSpPr txBox="1"/>
          <p:nvPr/>
        </p:nvSpPr>
        <p:spPr>
          <a:xfrm>
            <a:off x="786275" y="3945190"/>
            <a:ext cx="3491575" cy="2638351"/>
          </a:xfrm>
          <a:prstGeom prst="rect">
            <a:avLst/>
          </a:prstGeom>
          <a:noFill/>
        </p:spPr>
        <p:txBody>
          <a:bodyPr wrap="square" rtlCol="0">
            <a:spAutoFit/>
          </a:bodyPr>
          <a:lstStyle/>
          <a:p>
            <a:pPr>
              <a:lnSpc>
                <a:spcPct val="150000"/>
              </a:lnSpc>
            </a:pPr>
            <a:r>
              <a:rPr lang="en-US" sz="1600" dirty="0">
                <a:latin typeface="Open Sans" panose="020B0606030504020204" pitchFamily="34" charset="0"/>
                <a:cs typeface="Open Sans" panose="020B0606030504020204" pitchFamily="34" charset="0"/>
              </a:rPr>
              <a:t>People do not like to find inconsistency between their various thoughts, like beliefs and attitudes about things.  We also like to believe our actions are consistent with each other and our thoughts.</a:t>
            </a:r>
          </a:p>
        </p:txBody>
      </p:sp>
      <p:pic>
        <p:nvPicPr>
          <p:cNvPr id="10" name="Picture Placeholder 9" descr="A person sitting at a desk at a computer looking up at wall.">
            <a:extLst>
              <a:ext uri="{FF2B5EF4-FFF2-40B4-BE49-F238E27FC236}">
                <a16:creationId xmlns:a16="http://schemas.microsoft.com/office/drawing/2014/main" id="{C8976C94-8D41-4024-B538-0FFCF60BF3D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530" r="3530"/>
          <a:stretch>
            <a:fillRect/>
          </a:stretch>
        </p:blipFill>
        <p:spPr>
          <a:xfrm>
            <a:off x="7914150" y="922982"/>
            <a:ext cx="3569808" cy="2551840"/>
          </a:xfrm>
        </p:spPr>
      </p:pic>
      <p:sp>
        <p:nvSpPr>
          <p:cNvPr id="29" name="TextBox 28">
            <a:extLst>
              <a:ext uri="{FF2B5EF4-FFF2-40B4-BE49-F238E27FC236}">
                <a16:creationId xmlns:a16="http://schemas.microsoft.com/office/drawing/2014/main" id="{90A3F270-A424-44D1-97D5-F994D6950354}"/>
              </a:ext>
            </a:extLst>
          </p:cNvPr>
          <p:cNvSpPr txBox="1"/>
          <p:nvPr/>
        </p:nvSpPr>
        <p:spPr>
          <a:xfrm>
            <a:off x="8711456" y="3429000"/>
            <a:ext cx="2991578" cy="646331"/>
          </a:xfrm>
          <a:prstGeom prst="rect">
            <a:avLst/>
          </a:prstGeom>
          <a:noFill/>
        </p:spPr>
        <p:txBody>
          <a:bodyPr wrap="square">
            <a:spAutoFit/>
          </a:bodyPr>
          <a:lstStyle/>
          <a:p>
            <a:r>
              <a:rPr lang="en-US" sz="3600" spc="300" dirty="0">
                <a:solidFill>
                  <a:schemeClr val="accent4"/>
                </a:solidFill>
                <a:latin typeface="Teko SemiBold" panose="02000000000000000000" pitchFamily="2" charset="0"/>
                <a:cs typeface="Teko SemiBold" panose="02000000000000000000" pitchFamily="2" charset="0"/>
              </a:rPr>
              <a:t>Prediction</a:t>
            </a:r>
          </a:p>
        </p:txBody>
      </p:sp>
      <p:sp>
        <p:nvSpPr>
          <p:cNvPr id="78" name="Rectangle 77">
            <a:extLst>
              <a:ext uri="{FF2B5EF4-FFF2-40B4-BE49-F238E27FC236}">
                <a16:creationId xmlns:a16="http://schemas.microsoft.com/office/drawing/2014/main" id="{FBE99B85-52A9-4F96-BDE2-BEE38526EC49}"/>
              </a:ext>
            </a:extLst>
          </p:cNvPr>
          <p:cNvSpPr/>
          <p:nvPr/>
        </p:nvSpPr>
        <p:spPr>
          <a:xfrm>
            <a:off x="8276022" y="3950931"/>
            <a:ext cx="3427012" cy="2269019"/>
          </a:xfrm>
          <a:prstGeom prst="rect">
            <a:avLst/>
          </a:prstGeom>
        </p:spPr>
        <p:txBody>
          <a:bodyPr wrap="square">
            <a:spAutoFit/>
          </a:bodyPr>
          <a:lstStyle/>
          <a:p>
            <a:pPr>
              <a:lnSpc>
                <a:spcPct val="150000"/>
              </a:lnSpc>
            </a:pPr>
            <a:r>
              <a:rPr lang="en-US" sz="1600" dirty="0">
                <a:solidFill>
                  <a:schemeClr val="tx2">
                    <a:lumMod val="50000"/>
                  </a:schemeClr>
                </a:solidFill>
                <a:latin typeface="Open Sans" panose="020B0606030504020204" pitchFamily="34" charset="0"/>
                <a:cs typeface="Open Sans" panose="020B0606030504020204" pitchFamily="34" charset="0"/>
              </a:rPr>
              <a:t>People make lots of predictions about social situations. They think about choices they may make, imagine scenarios and more.  We do this to be more effective and also to help avoid dissonance.  </a:t>
            </a:r>
            <a:endParaRPr lang="id-ID" sz="1600" dirty="0">
              <a:solidFill>
                <a:schemeClr val="tx2">
                  <a:lumMod val="50000"/>
                </a:schemeClr>
              </a:solidFill>
              <a:latin typeface="Open Sans" panose="020B0606030504020204" pitchFamily="34" charset="0"/>
              <a:cs typeface="Open Sans" panose="020B0606030504020204" pitchFamily="34" charset="0"/>
            </a:endParaRPr>
          </a:p>
        </p:txBody>
      </p:sp>
      <p:grpSp>
        <p:nvGrpSpPr>
          <p:cNvPr id="34" name="Group 33">
            <a:extLst>
              <a:ext uri="{C183D7F6-B498-43B3-948B-1728B52AA6E4}">
                <adec:decorative xmlns:adec="http://schemas.microsoft.com/office/drawing/2017/decorative" val="1"/>
              </a:ext>
            </a:extLst>
          </p:cNvPr>
          <p:cNvGrpSpPr/>
          <p:nvPr/>
        </p:nvGrpSpPr>
        <p:grpSpPr>
          <a:xfrm>
            <a:off x="91849" y="6134108"/>
            <a:ext cx="172706" cy="626066"/>
            <a:chOff x="91849" y="6134108"/>
            <a:chExt cx="172706" cy="626066"/>
          </a:xfrm>
        </p:grpSpPr>
        <p:sp>
          <p:nvSpPr>
            <p:cNvPr id="35" name="Rectangle 34"/>
            <p:cNvSpPr/>
            <p:nvPr/>
          </p:nvSpPr>
          <p:spPr>
            <a:xfrm>
              <a:off x="91849" y="658746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91849" y="636078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91849" y="6134108"/>
              <a:ext cx="172706" cy="17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94AAC1FC-C198-440B-8E15-7FA885080672}"/>
              </a:ext>
            </a:extLst>
          </p:cNvPr>
          <p:cNvSpPr txBox="1"/>
          <p:nvPr/>
        </p:nvSpPr>
        <p:spPr>
          <a:xfrm>
            <a:off x="4542972" y="3832529"/>
            <a:ext cx="299157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We will act to reduce or eliminate dissonance</a:t>
            </a:r>
          </a:p>
          <a:p>
            <a:pPr marL="285750" indent="-285750">
              <a:buFont typeface="Arial" panose="020B0604020202020204" pitchFamily="34" charset="0"/>
              <a:buChar char="•"/>
            </a:pPr>
            <a:r>
              <a:rPr lang="en-US" dirty="0"/>
              <a:t>We will act to avoid dissonance</a:t>
            </a:r>
          </a:p>
          <a:p>
            <a:pPr marL="285750" indent="-285750">
              <a:buFont typeface="Arial" panose="020B0604020202020204" pitchFamily="34" charset="0"/>
              <a:buChar char="•"/>
            </a:pPr>
            <a:r>
              <a:rPr lang="en-US" dirty="0"/>
              <a:t>We will reduce dissonance in less than virtuous ways sometimes (or often)</a:t>
            </a:r>
          </a:p>
        </p:txBody>
      </p:sp>
    </p:spTree>
    <p:extLst>
      <p:ext uri="{BB962C8B-B14F-4D97-AF65-F5344CB8AC3E}">
        <p14:creationId xmlns:p14="http://schemas.microsoft.com/office/powerpoint/2010/main" val="3999530894"/>
      </p:ext>
    </p:extLst>
  </p:cSld>
  <p:clrMapOvr>
    <a:masterClrMapping/>
  </p:clrMapOvr>
  <p:transition spd="slow">
    <p:wipe/>
  </p:transition>
</p:sld>
</file>

<file path=ppt/theme/theme1.xml><?xml version="1.0" encoding="utf-8"?>
<a:theme xmlns:a="http://schemas.openxmlformats.org/drawingml/2006/main" name="Office Theme">
  <a:themeElements>
    <a:clrScheme name="Custom 65">
      <a:dk1>
        <a:sysClr val="windowText" lastClr="000000"/>
      </a:dk1>
      <a:lt1>
        <a:sysClr val="window" lastClr="FFFFFF"/>
      </a:lt1>
      <a:dk2>
        <a:srgbClr val="39302A"/>
      </a:dk2>
      <a:lt2>
        <a:srgbClr val="E5DEDB"/>
      </a:lt2>
      <a:accent1>
        <a:srgbClr val="EC7016"/>
      </a:accent1>
      <a:accent2>
        <a:srgbClr val="FF0000"/>
      </a:accent2>
      <a:accent3>
        <a:srgbClr val="001642"/>
      </a:accent3>
      <a:accent4>
        <a:srgbClr val="F98E00"/>
      </a:accent4>
      <a:accent5>
        <a:srgbClr val="E92323"/>
      </a:accent5>
      <a:accent6>
        <a:srgbClr val="EC7016"/>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3903</TotalTime>
  <Words>1941</Words>
  <Application>Microsoft Office PowerPoint</Application>
  <PresentationFormat>Widescreen</PresentationFormat>
  <Paragraphs>189</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Candara</vt:lpstr>
      <vt:lpstr>Open Sans</vt:lpstr>
      <vt:lpstr>Open Sans Light</vt:lpstr>
      <vt:lpstr>Roboto Black</vt:lpstr>
      <vt:lpstr>Teko SemiBold</vt:lpstr>
      <vt:lpstr>Office Theme</vt:lpstr>
      <vt:lpstr>Pulling Back The Curtain On Motives And Discovering  The Whys Behind Conflict Behaviors </vt:lpstr>
      <vt:lpstr>About Me</vt:lpstr>
      <vt:lpstr>People make meaning</vt:lpstr>
      <vt:lpstr>A story about attributions</vt:lpstr>
      <vt:lpstr>When bad things happen</vt:lpstr>
      <vt:lpstr>When good things happen</vt:lpstr>
      <vt:lpstr>Some key causes of attribution errors</vt:lpstr>
      <vt:lpstr>Consistency and Prediction</vt:lpstr>
      <vt:lpstr>Prediction and Consistency</vt:lpstr>
      <vt:lpstr>Self-view</vt:lpstr>
      <vt:lpstr>Reflected Appraisal</vt:lpstr>
      <vt:lpstr>Signification</vt:lpstr>
      <vt:lpstr>Attribution/Appraisal Model</vt:lpstr>
      <vt:lpstr>Integration: Where the rubber meets the road in relational conflict success</vt:lpstr>
      <vt:lpstr>Case Study #1</vt:lpstr>
      <vt:lpstr>Case Study #2</vt:lpstr>
      <vt:lpstr>Role Play</vt:lpstr>
      <vt:lpstr>Reading List</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Randy Reese</cp:lastModifiedBy>
  <cp:revision>217</cp:revision>
  <dcterms:created xsi:type="dcterms:W3CDTF">2020-12-15T10:36:37Z</dcterms:created>
  <dcterms:modified xsi:type="dcterms:W3CDTF">2022-10-24T18:16:23Z</dcterms:modified>
</cp:coreProperties>
</file>