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theme/themeOverride1.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ppt/notesSlides/notesSlide36.xml" ContentType="application/vnd.openxmlformats-officedocument.presentationml.notesSlide+xml"/>
  <Override PartName="/ppt/theme/themeOverride3.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4.xml" ContentType="application/vnd.openxmlformats-officedocument.themeOverride+xml"/>
  <Override PartName="/ppt/notesSlides/notesSlide40.xml" ContentType="application/vnd.openxmlformats-officedocument.presentationml.notesSlide+xml"/>
  <Override PartName="/ppt/theme/themeOverride5.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6.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68"/>
  </p:notesMasterIdLst>
  <p:handoutMasterIdLst>
    <p:handoutMasterId r:id="rId69"/>
  </p:handoutMasterIdLst>
  <p:sldIdLst>
    <p:sldId id="680" r:id="rId5"/>
    <p:sldId id="789" r:id="rId6"/>
    <p:sldId id="777" r:id="rId7"/>
    <p:sldId id="778" r:id="rId8"/>
    <p:sldId id="667" r:id="rId9"/>
    <p:sldId id="775" r:id="rId10"/>
    <p:sldId id="325" r:id="rId11"/>
    <p:sldId id="257" r:id="rId12"/>
    <p:sldId id="758" r:id="rId13"/>
    <p:sldId id="259" r:id="rId14"/>
    <p:sldId id="258" r:id="rId15"/>
    <p:sldId id="779" r:id="rId16"/>
    <p:sldId id="728" r:id="rId17"/>
    <p:sldId id="691" r:id="rId18"/>
    <p:sldId id="706" r:id="rId19"/>
    <p:sldId id="737" r:id="rId20"/>
    <p:sldId id="761" r:id="rId21"/>
    <p:sldId id="746" r:id="rId22"/>
    <p:sldId id="747" r:id="rId23"/>
    <p:sldId id="782" r:id="rId24"/>
    <p:sldId id="785" r:id="rId25"/>
    <p:sldId id="733" r:id="rId26"/>
    <p:sldId id="734" r:id="rId27"/>
    <p:sldId id="774" r:id="rId28"/>
    <p:sldId id="762" r:id="rId29"/>
    <p:sldId id="720" r:id="rId30"/>
    <p:sldId id="766" r:id="rId31"/>
    <p:sldId id="763" r:id="rId32"/>
    <p:sldId id="722" r:id="rId33"/>
    <p:sldId id="764" r:id="rId34"/>
    <p:sldId id="724" r:id="rId35"/>
    <p:sldId id="721" r:id="rId36"/>
    <p:sldId id="745" r:id="rId37"/>
    <p:sldId id="767" r:id="rId38"/>
    <p:sldId id="772" r:id="rId39"/>
    <p:sldId id="755" r:id="rId40"/>
    <p:sldId id="749" r:id="rId41"/>
    <p:sldId id="751" r:id="rId42"/>
    <p:sldId id="756" r:id="rId43"/>
    <p:sldId id="752" r:id="rId44"/>
    <p:sldId id="753" r:id="rId45"/>
    <p:sldId id="750" r:id="rId46"/>
    <p:sldId id="754" r:id="rId47"/>
    <p:sldId id="790" r:id="rId48"/>
    <p:sldId id="781" r:id="rId49"/>
    <p:sldId id="786" r:id="rId50"/>
    <p:sldId id="787" r:id="rId51"/>
    <p:sldId id="788" r:id="rId52"/>
    <p:sldId id="780" r:id="rId53"/>
    <p:sldId id="759" r:id="rId54"/>
    <p:sldId id="309" r:id="rId55"/>
    <p:sldId id="310" r:id="rId56"/>
    <p:sldId id="311" r:id="rId57"/>
    <p:sldId id="335" r:id="rId58"/>
    <p:sldId id="708" r:id="rId59"/>
    <p:sldId id="710" r:id="rId60"/>
    <p:sldId id="290" r:id="rId61"/>
    <p:sldId id="743" r:id="rId62"/>
    <p:sldId id="744" r:id="rId63"/>
    <p:sldId id="757" r:id="rId64"/>
    <p:sldId id="285" r:id="rId65"/>
    <p:sldId id="357" r:id="rId66"/>
    <p:sldId id="503"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19AF3D-4A37-4393-9126-EBD96496F6F2}" name="Kelly Rauscher" initials="KR" userId="S::krauscher@directionservice.org::1ac028a2-01cf-4b8d-95f4-b2d0b5456f2e" providerId="AD"/>
  <p188:author id="{3C6124F1-8DF2-B3F3-68ED-A38723905679}" name="Melanie Reese" initials="MR" userId="S::mreese@directionservice.org::d43604fa-edc1-4e86-a1d3-96fc75bc9f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anie Reese" initials="MR" lastIdx="7" clrIdx="0"/>
  <p:cmAuthor id="2" name="Diana Nadeau" initials="DN" lastIdx="1" clrIdx="1"/>
  <p:cmAuthor id="3" name="Kelly Rauscher" initials="KR" lastIdx="8"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275E"/>
    <a:srgbClr val="202254"/>
    <a:srgbClr val="67068A"/>
    <a:srgbClr val="E0E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9" autoAdjust="0"/>
    <p:restoredTop sz="86385" autoAdjust="0"/>
  </p:normalViewPr>
  <p:slideViewPr>
    <p:cSldViewPr>
      <p:cViewPr varScale="1">
        <p:scale>
          <a:sx n="106" d="100"/>
          <a:sy n="106" d="100"/>
        </p:scale>
        <p:origin x="1602" y="102"/>
      </p:cViewPr>
      <p:guideLst>
        <p:guide orient="horz" pos="2160"/>
        <p:guide pos="2880"/>
      </p:guideLst>
    </p:cSldViewPr>
  </p:slideViewPr>
  <p:outlineViewPr>
    <p:cViewPr>
      <p:scale>
        <a:sx n="33" d="100"/>
        <a:sy n="33" d="100"/>
      </p:scale>
      <p:origin x="0" y="-9876"/>
    </p:cViewPr>
  </p:outlineViewPr>
  <p:notesTextViewPr>
    <p:cViewPr>
      <p:scale>
        <a:sx n="1" d="1"/>
        <a:sy n="1" d="1"/>
      </p:scale>
      <p:origin x="0" y="0"/>
    </p:cViewPr>
  </p:notesTextViewPr>
  <p:sorterViewPr>
    <p:cViewPr>
      <p:scale>
        <a:sx n="100" d="100"/>
        <a:sy n="100" d="100"/>
      </p:scale>
      <p:origin x="0" y="-1398"/>
    </p:cViewPr>
  </p:sorterViewPr>
  <p:notesViewPr>
    <p:cSldViewPr>
      <p:cViewPr varScale="1">
        <p:scale>
          <a:sx n="45" d="100"/>
          <a:sy n="45" d="100"/>
        </p:scale>
        <p:origin x="1546"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9A47E3-D688-41FA-840F-59C37367C66C}"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6A046887-03FF-4AB5-B03C-EB6E5FD1B99D}">
      <dgm:prSet phldrT="[Text]"/>
      <dgm:spPr/>
      <dgm:t>
        <a:bodyPr/>
        <a:lstStyle/>
        <a:p>
          <a:r>
            <a:rPr lang="en-US" b="1" dirty="0">
              <a:solidFill>
                <a:srgbClr val="C00000"/>
              </a:solidFill>
            </a:rPr>
            <a:t>Assess Needs &amp; Identify Priorities</a:t>
          </a:r>
        </a:p>
      </dgm:t>
    </dgm:pt>
    <dgm:pt modelId="{F8843AC6-A59D-4889-90AE-EEC8E7DFFA15}" type="parTrans" cxnId="{1FC5A2D3-93BA-42C1-B02C-009BECBF26B3}">
      <dgm:prSet/>
      <dgm:spPr/>
      <dgm:t>
        <a:bodyPr/>
        <a:lstStyle/>
        <a:p>
          <a:endParaRPr lang="en-US"/>
        </a:p>
      </dgm:t>
    </dgm:pt>
    <dgm:pt modelId="{56642AEE-A3B7-45B9-9789-2C41721A43A3}" type="sibTrans" cxnId="{1FC5A2D3-93BA-42C1-B02C-009BECBF26B3}">
      <dgm:prSet/>
      <dgm:spPr/>
      <dgm:t>
        <a:bodyPr/>
        <a:lstStyle/>
        <a:p>
          <a:endParaRPr lang="en-US"/>
        </a:p>
      </dgm:t>
    </dgm:pt>
    <dgm:pt modelId="{475E5D0E-585F-429F-8235-4B8E38C743DF}">
      <dgm:prSet phldrT="[Text]"/>
      <dgm:spPr/>
      <dgm:t>
        <a:bodyPr/>
        <a:lstStyle/>
        <a:p>
          <a:r>
            <a:rPr lang="en-US" b="1" dirty="0">
              <a:solidFill>
                <a:srgbClr val="C00000"/>
              </a:solidFill>
            </a:rPr>
            <a:t>Plan</a:t>
          </a:r>
        </a:p>
      </dgm:t>
    </dgm:pt>
    <dgm:pt modelId="{37DBD49F-D3E6-4B98-95F1-7D3C2AE84E37}" type="parTrans" cxnId="{470A23AF-B0B4-4A45-8F5A-2609679A64C1}">
      <dgm:prSet/>
      <dgm:spPr/>
      <dgm:t>
        <a:bodyPr/>
        <a:lstStyle/>
        <a:p>
          <a:endParaRPr lang="en-US"/>
        </a:p>
      </dgm:t>
    </dgm:pt>
    <dgm:pt modelId="{59673436-A856-4B2D-B070-BA15BB499007}" type="sibTrans" cxnId="{470A23AF-B0B4-4A45-8F5A-2609679A64C1}">
      <dgm:prSet/>
      <dgm:spPr/>
      <dgm:t>
        <a:bodyPr/>
        <a:lstStyle/>
        <a:p>
          <a:endParaRPr lang="en-US"/>
        </a:p>
      </dgm:t>
    </dgm:pt>
    <dgm:pt modelId="{FBDA860C-4DC1-41D3-9C44-E778A0A4BD35}">
      <dgm:prSet phldrT="[Text]"/>
      <dgm:spPr/>
      <dgm:t>
        <a:bodyPr/>
        <a:lstStyle/>
        <a:p>
          <a:r>
            <a:rPr lang="en-US" b="1" dirty="0">
              <a:solidFill>
                <a:srgbClr val="C00000"/>
              </a:solidFill>
            </a:rPr>
            <a:t>Implement</a:t>
          </a:r>
        </a:p>
      </dgm:t>
    </dgm:pt>
    <dgm:pt modelId="{A292509E-263A-49EF-ADBA-06A2923F3B93}" type="parTrans" cxnId="{286AC590-6939-49E9-B2A1-DF1786EFB74E}">
      <dgm:prSet/>
      <dgm:spPr/>
      <dgm:t>
        <a:bodyPr/>
        <a:lstStyle/>
        <a:p>
          <a:endParaRPr lang="en-US"/>
        </a:p>
      </dgm:t>
    </dgm:pt>
    <dgm:pt modelId="{F9ABAA18-D66C-44AB-AAF2-EE4A9CC34BA8}" type="sibTrans" cxnId="{286AC590-6939-49E9-B2A1-DF1786EFB74E}">
      <dgm:prSet/>
      <dgm:spPr/>
      <dgm:t>
        <a:bodyPr/>
        <a:lstStyle/>
        <a:p>
          <a:endParaRPr lang="en-US"/>
        </a:p>
      </dgm:t>
    </dgm:pt>
    <dgm:pt modelId="{4F6E79A4-2016-468F-B3C3-02314D8B94E3}">
      <dgm:prSet phldrT="[Text]"/>
      <dgm:spPr/>
      <dgm:t>
        <a:bodyPr/>
        <a:lstStyle/>
        <a:p>
          <a:r>
            <a:rPr lang="en-US" dirty="0">
              <a:solidFill>
                <a:srgbClr val="C00000"/>
              </a:solidFill>
            </a:rPr>
            <a:t>Monitor/</a:t>
          </a:r>
        </a:p>
        <a:p>
          <a:r>
            <a:rPr lang="en-US" dirty="0">
              <a:solidFill>
                <a:srgbClr val="C00000"/>
              </a:solidFill>
            </a:rPr>
            <a:t>Adjust</a:t>
          </a:r>
        </a:p>
      </dgm:t>
    </dgm:pt>
    <dgm:pt modelId="{1A885402-492A-40A6-AE76-6259195B6C29}" type="parTrans" cxnId="{0C22097A-8553-4B46-80BE-0B698B38EB31}">
      <dgm:prSet/>
      <dgm:spPr/>
      <dgm:t>
        <a:bodyPr/>
        <a:lstStyle/>
        <a:p>
          <a:endParaRPr lang="en-US"/>
        </a:p>
      </dgm:t>
    </dgm:pt>
    <dgm:pt modelId="{DA1063C6-AD5E-44CE-909B-D961E2475BFA}" type="sibTrans" cxnId="{0C22097A-8553-4B46-80BE-0B698B38EB31}">
      <dgm:prSet/>
      <dgm:spPr/>
      <dgm:t>
        <a:bodyPr/>
        <a:lstStyle/>
        <a:p>
          <a:endParaRPr lang="en-US"/>
        </a:p>
      </dgm:t>
    </dgm:pt>
    <dgm:pt modelId="{AB859650-9586-43A2-BCE3-CDE88F05C4AD}">
      <dgm:prSet phldrT="[Text]"/>
      <dgm:spPr/>
      <dgm:t>
        <a:bodyPr/>
        <a:lstStyle/>
        <a:p>
          <a:r>
            <a:rPr lang="en-US" dirty="0"/>
            <a:t>Evaluate Impact</a:t>
          </a:r>
        </a:p>
      </dgm:t>
    </dgm:pt>
    <dgm:pt modelId="{E1A2A358-E3E6-41E9-BA26-74C397A464B9}" type="parTrans" cxnId="{FA4FEED9-092A-462A-8968-E98ACDBAE8B2}">
      <dgm:prSet/>
      <dgm:spPr/>
      <dgm:t>
        <a:bodyPr/>
        <a:lstStyle/>
        <a:p>
          <a:endParaRPr lang="en-US"/>
        </a:p>
      </dgm:t>
    </dgm:pt>
    <dgm:pt modelId="{7D27D0EB-CAB7-464C-8111-09B413910041}" type="sibTrans" cxnId="{FA4FEED9-092A-462A-8968-E98ACDBAE8B2}">
      <dgm:prSet/>
      <dgm:spPr/>
      <dgm:t>
        <a:bodyPr/>
        <a:lstStyle/>
        <a:p>
          <a:endParaRPr lang="en-US"/>
        </a:p>
      </dgm:t>
    </dgm:pt>
    <dgm:pt modelId="{B41291B1-7B4B-467A-B9F4-38649CDD3611}" type="pres">
      <dgm:prSet presAssocID="{9A9A47E3-D688-41FA-840F-59C37367C66C}" presName="cycle" presStyleCnt="0">
        <dgm:presLayoutVars>
          <dgm:dir/>
          <dgm:resizeHandles val="exact"/>
        </dgm:presLayoutVars>
      </dgm:prSet>
      <dgm:spPr/>
    </dgm:pt>
    <dgm:pt modelId="{33D71E62-4016-499E-8AD4-98A153994112}" type="pres">
      <dgm:prSet presAssocID="{6A046887-03FF-4AB5-B03C-EB6E5FD1B99D}" presName="dummy" presStyleCnt="0"/>
      <dgm:spPr/>
    </dgm:pt>
    <dgm:pt modelId="{D7CF98BF-03F0-4D79-9026-18F17487BF03}" type="pres">
      <dgm:prSet presAssocID="{6A046887-03FF-4AB5-B03C-EB6E5FD1B99D}" presName="node" presStyleLbl="revTx" presStyleIdx="0" presStyleCnt="5">
        <dgm:presLayoutVars>
          <dgm:bulletEnabled val="1"/>
        </dgm:presLayoutVars>
      </dgm:prSet>
      <dgm:spPr/>
    </dgm:pt>
    <dgm:pt modelId="{63FA8614-1B56-4620-BAC2-B70B6A0FAE2D}" type="pres">
      <dgm:prSet presAssocID="{56642AEE-A3B7-45B9-9789-2C41721A43A3}" presName="sibTrans" presStyleLbl="node1" presStyleIdx="0" presStyleCnt="5"/>
      <dgm:spPr/>
    </dgm:pt>
    <dgm:pt modelId="{622F5F99-6784-4611-A90D-43F59D3F2769}" type="pres">
      <dgm:prSet presAssocID="{475E5D0E-585F-429F-8235-4B8E38C743DF}" presName="dummy" presStyleCnt="0"/>
      <dgm:spPr/>
    </dgm:pt>
    <dgm:pt modelId="{68E49249-11AC-4001-B6DE-4CA10D7419CC}" type="pres">
      <dgm:prSet presAssocID="{475E5D0E-585F-429F-8235-4B8E38C743DF}" presName="node" presStyleLbl="revTx" presStyleIdx="1" presStyleCnt="5">
        <dgm:presLayoutVars>
          <dgm:bulletEnabled val="1"/>
        </dgm:presLayoutVars>
      </dgm:prSet>
      <dgm:spPr/>
    </dgm:pt>
    <dgm:pt modelId="{E3FB4852-765F-416E-AAFC-2C3582227AE6}" type="pres">
      <dgm:prSet presAssocID="{59673436-A856-4B2D-B070-BA15BB499007}" presName="sibTrans" presStyleLbl="node1" presStyleIdx="1" presStyleCnt="5"/>
      <dgm:spPr/>
    </dgm:pt>
    <dgm:pt modelId="{26F7D5AA-BDCD-4A82-8471-F62A5DF0B487}" type="pres">
      <dgm:prSet presAssocID="{FBDA860C-4DC1-41D3-9C44-E778A0A4BD35}" presName="dummy" presStyleCnt="0"/>
      <dgm:spPr/>
    </dgm:pt>
    <dgm:pt modelId="{6A4A8059-19E8-41F6-8DFC-73449C35EDDB}" type="pres">
      <dgm:prSet presAssocID="{FBDA860C-4DC1-41D3-9C44-E778A0A4BD35}" presName="node" presStyleLbl="revTx" presStyleIdx="2" presStyleCnt="5">
        <dgm:presLayoutVars>
          <dgm:bulletEnabled val="1"/>
        </dgm:presLayoutVars>
      </dgm:prSet>
      <dgm:spPr/>
    </dgm:pt>
    <dgm:pt modelId="{4296B339-F720-442E-9585-BECA9177ED21}" type="pres">
      <dgm:prSet presAssocID="{F9ABAA18-D66C-44AB-AAF2-EE4A9CC34BA8}" presName="sibTrans" presStyleLbl="node1" presStyleIdx="2" presStyleCnt="5"/>
      <dgm:spPr/>
    </dgm:pt>
    <dgm:pt modelId="{CE6DFFC1-200A-4DDA-A4A3-ECC3F2D86476}" type="pres">
      <dgm:prSet presAssocID="{4F6E79A4-2016-468F-B3C3-02314D8B94E3}" presName="dummy" presStyleCnt="0"/>
      <dgm:spPr/>
    </dgm:pt>
    <dgm:pt modelId="{D87D9ECF-0944-4611-8B95-5B1A923B7BFA}" type="pres">
      <dgm:prSet presAssocID="{4F6E79A4-2016-468F-B3C3-02314D8B94E3}" presName="node" presStyleLbl="revTx" presStyleIdx="3" presStyleCnt="5">
        <dgm:presLayoutVars>
          <dgm:bulletEnabled val="1"/>
        </dgm:presLayoutVars>
      </dgm:prSet>
      <dgm:spPr/>
    </dgm:pt>
    <dgm:pt modelId="{E3D7CF38-81D8-4D80-9541-52CBE5649F93}" type="pres">
      <dgm:prSet presAssocID="{DA1063C6-AD5E-44CE-909B-D961E2475BFA}" presName="sibTrans" presStyleLbl="node1" presStyleIdx="3" presStyleCnt="5"/>
      <dgm:spPr/>
    </dgm:pt>
    <dgm:pt modelId="{2C904CAF-E37D-420A-998A-97F90053AC31}" type="pres">
      <dgm:prSet presAssocID="{AB859650-9586-43A2-BCE3-CDE88F05C4AD}" presName="dummy" presStyleCnt="0"/>
      <dgm:spPr/>
    </dgm:pt>
    <dgm:pt modelId="{08A031CB-8FF5-4D73-A8AF-502B22C76282}" type="pres">
      <dgm:prSet presAssocID="{AB859650-9586-43A2-BCE3-CDE88F05C4AD}" presName="node" presStyleLbl="revTx" presStyleIdx="4" presStyleCnt="5">
        <dgm:presLayoutVars>
          <dgm:bulletEnabled val="1"/>
        </dgm:presLayoutVars>
      </dgm:prSet>
      <dgm:spPr/>
    </dgm:pt>
    <dgm:pt modelId="{AA6647F2-D387-410A-813F-9BA5B8033AB9}" type="pres">
      <dgm:prSet presAssocID="{7D27D0EB-CAB7-464C-8111-09B413910041}" presName="sibTrans" presStyleLbl="node1" presStyleIdx="4" presStyleCnt="5" custLinFactNeighborY="1602"/>
      <dgm:spPr/>
    </dgm:pt>
  </dgm:ptLst>
  <dgm:cxnLst>
    <dgm:cxn modelId="{899BF62B-1BCB-4757-8EC3-90A89975C927}" type="presOf" srcId="{6A046887-03FF-4AB5-B03C-EB6E5FD1B99D}" destId="{D7CF98BF-03F0-4D79-9026-18F17487BF03}" srcOrd="0" destOrd="0" presId="urn:microsoft.com/office/officeart/2005/8/layout/cycle1"/>
    <dgm:cxn modelId="{9FEE143B-B280-4A28-AA4F-25E091B778A0}" type="presOf" srcId="{56642AEE-A3B7-45B9-9789-2C41721A43A3}" destId="{63FA8614-1B56-4620-BAC2-B70B6A0FAE2D}" srcOrd="0" destOrd="0" presId="urn:microsoft.com/office/officeart/2005/8/layout/cycle1"/>
    <dgm:cxn modelId="{C7AD6E62-9E7A-47FB-83A1-95F7A24563D0}" type="presOf" srcId="{7D27D0EB-CAB7-464C-8111-09B413910041}" destId="{AA6647F2-D387-410A-813F-9BA5B8033AB9}" srcOrd="0" destOrd="0" presId="urn:microsoft.com/office/officeart/2005/8/layout/cycle1"/>
    <dgm:cxn modelId="{3D49F170-07F9-4B75-B3CC-CD251C5DA92C}" type="presOf" srcId="{475E5D0E-585F-429F-8235-4B8E38C743DF}" destId="{68E49249-11AC-4001-B6DE-4CA10D7419CC}" srcOrd="0" destOrd="0" presId="urn:microsoft.com/office/officeart/2005/8/layout/cycle1"/>
    <dgm:cxn modelId="{0C22097A-8553-4B46-80BE-0B698B38EB31}" srcId="{9A9A47E3-D688-41FA-840F-59C37367C66C}" destId="{4F6E79A4-2016-468F-B3C3-02314D8B94E3}" srcOrd="3" destOrd="0" parTransId="{1A885402-492A-40A6-AE76-6259195B6C29}" sibTransId="{DA1063C6-AD5E-44CE-909B-D961E2475BFA}"/>
    <dgm:cxn modelId="{B626D47F-ECA1-4DE4-A2B8-E54CF9538A69}" type="presOf" srcId="{F9ABAA18-D66C-44AB-AAF2-EE4A9CC34BA8}" destId="{4296B339-F720-442E-9585-BECA9177ED21}" srcOrd="0" destOrd="0" presId="urn:microsoft.com/office/officeart/2005/8/layout/cycle1"/>
    <dgm:cxn modelId="{ADA0F189-63CB-4164-BF2E-19974BFBED20}" type="presOf" srcId="{FBDA860C-4DC1-41D3-9C44-E778A0A4BD35}" destId="{6A4A8059-19E8-41F6-8DFC-73449C35EDDB}" srcOrd="0" destOrd="0" presId="urn:microsoft.com/office/officeart/2005/8/layout/cycle1"/>
    <dgm:cxn modelId="{4E3B688D-294C-41A5-A80A-2DAB90EDB98F}" type="presOf" srcId="{AB859650-9586-43A2-BCE3-CDE88F05C4AD}" destId="{08A031CB-8FF5-4D73-A8AF-502B22C76282}" srcOrd="0" destOrd="0" presId="urn:microsoft.com/office/officeart/2005/8/layout/cycle1"/>
    <dgm:cxn modelId="{286AC590-6939-49E9-B2A1-DF1786EFB74E}" srcId="{9A9A47E3-D688-41FA-840F-59C37367C66C}" destId="{FBDA860C-4DC1-41D3-9C44-E778A0A4BD35}" srcOrd="2" destOrd="0" parTransId="{A292509E-263A-49EF-ADBA-06A2923F3B93}" sibTransId="{F9ABAA18-D66C-44AB-AAF2-EE4A9CC34BA8}"/>
    <dgm:cxn modelId="{470A23AF-B0B4-4A45-8F5A-2609679A64C1}" srcId="{9A9A47E3-D688-41FA-840F-59C37367C66C}" destId="{475E5D0E-585F-429F-8235-4B8E38C743DF}" srcOrd="1" destOrd="0" parTransId="{37DBD49F-D3E6-4B98-95F1-7D3C2AE84E37}" sibTransId="{59673436-A856-4B2D-B070-BA15BB499007}"/>
    <dgm:cxn modelId="{FF532AB6-A628-43AA-8A17-8197E02997A9}" type="presOf" srcId="{DA1063C6-AD5E-44CE-909B-D961E2475BFA}" destId="{E3D7CF38-81D8-4D80-9541-52CBE5649F93}" srcOrd="0" destOrd="0" presId="urn:microsoft.com/office/officeart/2005/8/layout/cycle1"/>
    <dgm:cxn modelId="{4F412BBD-A037-4219-A022-AF7B4A1CC092}" type="presOf" srcId="{59673436-A856-4B2D-B070-BA15BB499007}" destId="{E3FB4852-765F-416E-AAFC-2C3582227AE6}" srcOrd="0" destOrd="0" presId="urn:microsoft.com/office/officeart/2005/8/layout/cycle1"/>
    <dgm:cxn modelId="{10471ABE-32EF-41AF-8AE7-BC5884689177}" type="presOf" srcId="{9A9A47E3-D688-41FA-840F-59C37367C66C}" destId="{B41291B1-7B4B-467A-B9F4-38649CDD3611}" srcOrd="0" destOrd="0" presId="urn:microsoft.com/office/officeart/2005/8/layout/cycle1"/>
    <dgm:cxn modelId="{1FC5A2D3-93BA-42C1-B02C-009BECBF26B3}" srcId="{9A9A47E3-D688-41FA-840F-59C37367C66C}" destId="{6A046887-03FF-4AB5-B03C-EB6E5FD1B99D}" srcOrd="0" destOrd="0" parTransId="{F8843AC6-A59D-4889-90AE-EEC8E7DFFA15}" sibTransId="{56642AEE-A3B7-45B9-9789-2C41721A43A3}"/>
    <dgm:cxn modelId="{FA4FEED9-092A-462A-8968-E98ACDBAE8B2}" srcId="{9A9A47E3-D688-41FA-840F-59C37367C66C}" destId="{AB859650-9586-43A2-BCE3-CDE88F05C4AD}" srcOrd="4" destOrd="0" parTransId="{E1A2A358-E3E6-41E9-BA26-74C397A464B9}" sibTransId="{7D27D0EB-CAB7-464C-8111-09B413910041}"/>
    <dgm:cxn modelId="{27F184F0-3111-4103-B081-4F54240DDBC4}" type="presOf" srcId="{4F6E79A4-2016-468F-B3C3-02314D8B94E3}" destId="{D87D9ECF-0944-4611-8B95-5B1A923B7BFA}" srcOrd="0" destOrd="0" presId="urn:microsoft.com/office/officeart/2005/8/layout/cycle1"/>
    <dgm:cxn modelId="{758619E6-BEE3-413E-95D5-6403B06AD2E0}" type="presParOf" srcId="{B41291B1-7B4B-467A-B9F4-38649CDD3611}" destId="{33D71E62-4016-499E-8AD4-98A153994112}" srcOrd="0" destOrd="0" presId="urn:microsoft.com/office/officeart/2005/8/layout/cycle1"/>
    <dgm:cxn modelId="{309CA99B-5F95-488B-8B27-5001D3C92978}" type="presParOf" srcId="{B41291B1-7B4B-467A-B9F4-38649CDD3611}" destId="{D7CF98BF-03F0-4D79-9026-18F17487BF03}" srcOrd="1" destOrd="0" presId="urn:microsoft.com/office/officeart/2005/8/layout/cycle1"/>
    <dgm:cxn modelId="{867C9F99-B40A-4F5A-8E03-05021F3D806C}" type="presParOf" srcId="{B41291B1-7B4B-467A-B9F4-38649CDD3611}" destId="{63FA8614-1B56-4620-BAC2-B70B6A0FAE2D}" srcOrd="2" destOrd="0" presId="urn:microsoft.com/office/officeart/2005/8/layout/cycle1"/>
    <dgm:cxn modelId="{07B14F4C-DDD6-4583-AEAC-CC498CB53441}" type="presParOf" srcId="{B41291B1-7B4B-467A-B9F4-38649CDD3611}" destId="{622F5F99-6784-4611-A90D-43F59D3F2769}" srcOrd="3" destOrd="0" presId="urn:microsoft.com/office/officeart/2005/8/layout/cycle1"/>
    <dgm:cxn modelId="{CF7DFEA5-52F1-44E1-8FED-40EA029B31C0}" type="presParOf" srcId="{B41291B1-7B4B-467A-B9F4-38649CDD3611}" destId="{68E49249-11AC-4001-B6DE-4CA10D7419CC}" srcOrd="4" destOrd="0" presId="urn:microsoft.com/office/officeart/2005/8/layout/cycle1"/>
    <dgm:cxn modelId="{50D4DDEB-FF6F-47D1-BC71-1DC4D1D83B00}" type="presParOf" srcId="{B41291B1-7B4B-467A-B9F4-38649CDD3611}" destId="{E3FB4852-765F-416E-AAFC-2C3582227AE6}" srcOrd="5" destOrd="0" presId="urn:microsoft.com/office/officeart/2005/8/layout/cycle1"/>
    <dgm:cxn modelId="{06650EA4-00B1-4E76-8BD6-E896F1CA5763}" type="presParOf" srcId="{B41291B1-7B4B-467A-B9F4-38649CDD3611}" destId="{26F7D5AA-BDCD-4A82-8471-F62A5DF0B487}" srcOrd="6" destOrd="0" presId="urn:microsoft.com/office/officeart/2005/8/layout/cycle1"/>
    <dgm:cxn modelId="{F5B059D2-9EC8-475B-960A-DC274CDCB6CC}" type="presParOf" srcId="{B41291B1-7B4B-467A-B9F4-38649CDD3611}" destId="{6A4A8059-19E8-41F6-8DFC-73449C35EDDB}" srcOrd="7" destOrd="0" presId="urn:microsoft.com/office/officeart/2005/8/layout/cycle1"/>
    <dgm:cxn modelId="{A45D694C-6BAE-4725-ADCC-00F642FC9F0D}" type="presParOf" srcId="{B41291B1-7B4B-467A-B9F4-38649CDD3611}" destId="{4296B339-F720-442E-9585-BECA9177ED21}" srcOrd="8" destOrd="0" presId="urn:microsoft.com/office/officeart/2005/8/layout/cycle1"/>
    <dgm:cxn modelId="{F65EB622-0044-4A5A-B1D4-1AA2B6FB158B}" type="presParOf" srcId="{B41291B1-7B4B-467A-B9F4-38649CDD3611}" destId="{CE6DFFC1-200A-4DDA-A4A3-ECC3F2D86476}" srcOrd="9" destOrd="0" presId="urn:microsoft.com/office/officeart/2005/8/layout/cycle1"/>
    <dgm:cxn modelId="{956B131F-1605-405B-B231-72D78C1D79F5}" type="presParOf" srcId="{B41291B1-7B4B-467A-B9F4-38649CDD3611}" destId="{D87D9ECF-0944-4611-8B95-5B1A923B7BFA}" srcOrd="10" destOrd="0" presId="urn:microsoft.com/office/officeart/2005/8/layout/cycle1"/>
    <dgm:cxn modelId="{6302C00B-D197-4EA7-AB61-CDD1B0D2F213}" type="presParOf" srcId="{B41291B1-7B4B-467A-B9F4-38649CDD3611}" destId="{E3D7CF38-81D8-4D80-9541-52CBE5649F93}" srcOrd="11" destOrd="0" presId="urn:microsoft.com/office/officeart/2005/8/layout/cycle1"/>
    <dgm:cxn modelId="{CE9F7936-8EF1-4065-AEB6-BF6BCAD1031B}" type="presParOf" srcId="{B41291B1-7B4B-467A-B9F4-38649CDD3611}" destId="{2C904CAF-E37D-420A-998A-97F90053AC31}" srcOrd="12" destOrd="0" presId="urn:microsoft.com/office/officeart/2005/8/layout/cycle1"/>
    <dgm:cxn modelId="{A3DDA3B4-536D-45E1-B1E3-2E98155A3AE8}" type="presParOf" srcId="{B41291B1-7B4B-467A-B9F4-38649CDD3611}" destId="{08A031CB-8FF5-4D73-A8AF-502B22C76282}" srcOrd="13" destOrd="0" presId="urn:microsoft.com/office/officeart/2005/8/layout/cycle1"/>
    <dgm:cxn modelId="{7D8AA6A8-45C0-4B05-BCC6-B8E7DB26BB3C}" type="presParOf" srcId="{B41291B1-7B4B-467A-B9F4-38649CDD3611}" destId="{AA6647F2-D387-410A-813F-9BA5B8033AB9}"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E5B5AF-339B-4B47-A095-E9947AD8F195}"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US"/>
        </a:p>
      </dgm:t>
    </dgm:pt>
    <dgm:pt modelId="{C23F8A7B-0EF3-4B6E-897B-8432A264A7BE}">
      <dgm:prSet phldrT="[Text]" custT="1"/>
      <dgm:spPr/>
      <dgm:t>
        <a:bodyPr/>
        <a:lstStyle/>
        <a:p>
          <a:r>
            <a:rPr lang="en-US" sz="2400" b="1" dirty="0">
              <a:solidFill>
                <a:schemeClr val="tx1"/>
              </a:solidFill>
              <a:latin typeface="Candara" panose="020E0502030303020204" pitchFamily="34" charset="0"/>
            </a:rPr>
            <a:t>STATE COMPLAINT</a:t>
          </a:r>
        </a:p>
      </dgm:t>
    </dgm:pt>
    <dgm:pt modelId="{DA0DDB95-D055-45A4-8F5A-8B1C1B1B62A7}" type="parTrans" cxnId="{EE3FD9C5-E734-4EE8-B307-FE85E59084CB}">
      <dgm:prSet/>
      <dgm:spPr/>
      <dgm:t>
        <a:bodyPr/>
        <a:lstStyle/>
        <a:p>
          <a:endParaRPr lang="en-US"/>
        </a:p>
      </dgm:t>
    </dgm:pt>
    <dgm:pt modelId="{678C405D-EF93-4A6C-81F8-5A09088EACF5}" type="sibTrans" cxnId="{EE3FD9C5-E734-4EE8-B307-FE85E59084CB}">
      <dgm:prSet/>
      <dgm:spPr/>
      <dgm:t>
        <a:bodyPr/>
        <a:lstStyle/>
        <a:p>
          <a:endParaRPr lang="en-US"/>
        </a:p>
      </dgm:t>
    </dgm:pt>
    <dgm:pt modelId="{960F80AA-5C05-4FF7-B82D-0B870C7D5898}">
      <dgm:prSet phldrT="[Text]" custT="1"/>
      <dgm:spPr/>
      <dgm:t>
        <a:bodyPr/>
        <a:lstStyle/>
        <a:p>
          <a:r>
            <a:rPr lang="en-US" sz="2400" b="1" dirty="0">
              <a:solidFill>
                <a:schemeClr val="tx1"/>
              </a:solidFill>
              <a:latin typeface="Candara" panose="020E0502030303020204" pitchFamily="34" charset="0"/>
            </a:rPr>
            <a:t>Parent Center</a:t>
          </a:r>
        </a:p>
      </dgm:t>
    </dgm:pt>
    <dgm:pt modelId="{D772D665-F192-40B2-9F97-7E3DCBCD3342}" type="parTrans" cxnId="{355C73A1-AFF8-4D88-9247-29F7E804577C}">
      <dgm:prSet/>
      <dgm:spPr/>
      <dgm:t>
        <a:bodyPr/>
        <a:lstStyle/>
        <a:p>
          <a:endParaRPr lang="en-US"/>
        </a:p>
      </dgm:t>
    </dgm:pt>
    <dgm:pt modelId="{6E39D08B-266C-4F44-BFC8-76D5A3E27B21}" type="sibTrans" cxnId="{355C73A1-AFF8-4D88-9247-29F7E804577C}">
      <dgm:prSet/>
      <dgm:spPr/>
      <dgm:t>
        <a:bodyPr/>
        <a:lstStyle/>
        <a:p>
          <a:endParaRPr lang="en-US"/>
        </a:p>
      </dgm:t>
    </dgm:pt>
    <dgm:pt modelId="{417A6FB4-7F82-4D24-92BE-7D611BBEF1CD}">
      <dgm:prSet phldrT="[Text]" custT="1"/>
      <dgm:spPr/>
      <dgm:t>
        <a:bodyPr/>
        <a:lstStyle/>
        <a:p>
          <a:r>
            <a:rPr lang="en-US" sz="2000" b="1" dirty="0">
              <a:solidFill>
                <a:schemeClr val="tx1"/>
              </a:solidFill>
              <a:latin typeface="Candara" panose="020E0502030303020204" pitchFamily="34" charset="0"/>
            </a:rPr>
            <a:t>Web</a:t>
          </a:r>
        </a:p>
      </dgm:t>
    </dgm:pt>
    <dgm:pt modelId="{8C598B28-01AA-48AF-A162-485280129EFF}" type="parTrans" cxnId="{20E2386D-5DA4-4B27-926F-24BC5C430C7C}">
      <dgm:prSet/>
      <dgm:spPr/>
      <dgm:t>
        <a:bodyPr/>
        <a:lstStyle/>
        <a:p>
          <a:endParaRPr lang="en-US"/>
        </a:p>
      </dgm:t>
    </dgm:pt>
    <dgm:pt modelId="{97B59BA1-A1EB-4762-82CA-B9CBB6A8A903}" type="sibTrans" cxnId="{20E2386D-5DA4-4B27-926F-24BC5C430C7C}">
      <dgm:prSet/>
      <dgm:spPr/>
      <dgm:t>
        <a:bodyPr/>
        <a:lstStyle/>
        <a:p>
          <a:endParaRPr lang="en-US"/>
        </a:p>
      </dgm:t>
    </dgm:pt>
    <dgm:pt modelId="{BDCB8923-15A5-493D-93C6-F040DA101B09}">
      <dgm:prSet phldrT="[Text]" custT="1"/>
      <dgm:spPr/>
      <dgm:t>
        <a:bodyPr/>
        <a:lstStyle/>
        <a:p>
          <a:r>
            <a:rPr lang="en-US" sz="2400" b="1" dirty="0">
              <a:solidFill>
                <a:schemeClr val="tx1"/>
              </a:solidFill>
              <a:latin typeface="Candara" panose="020E0502030303020204" pitchFamily="34" charset="0"/>
            </a:rPr>
            <a:t>Forms</a:t>
          </a:r>
        </a:p>
      </dgm:t>
    </dgm:pt>
    <dgm:pt modelId="{568086C9-B80C-4750-9504-78544D6FC1FD}" type="parTrans" cxnId="{40512FC9-C339-495D-AD39-45C4B8248721}">
      <dgm:prSet/>
      <dgm:spPr/>
      <dgm:t>
        <a:bodyPr/>
        <a:lstStyle/>
        <a:p>
          <a:endParaRPr lang="en-US"/>
        </a:p>
      </dgm:t>
    </dgm:pt>
    <dgm:pt modelId="{A3EC7B6B-8F22-4829-84A0-7A95AD5361C3}" type="sibTrans" cxnId="{40512FC9-C339-495D-AD39-45C4B8248721}">
      <dgm:prSet/>
      <dgm:spPr/>
      <dgm:t>
        <a:bodyPr/>
        <a:lstStyle/>
        <a:p>
          <a:endParaRPr lang="en-US"/>
        </a:p>
      </dgm:t>
    </dgm:pt>
    <dgm:pt modelId="{4E1501CC-4B92-4FBF-81AE-B34A03CB5FD5}">
      <dgm:prSet phldrT="[Text]" custT="1"/>
      <dgm:spPr/>
      <dgm:t>
        <a:bodyPr/>
        <a:lstStyle/>
        <a:p>
          <a:r>
            <a:rPr lang="en-US" sz="2000" b="1" dirty="0">
              <a:solidFill>
                <a:schemeClr val="tx1"/>
              </a:solidFill>
              <a:latin typeface="Candara" panose="020E0502030303020204" pitchFamily="34" charset="0"/>
            </a:rPr>
            <a:t>Procedural Safeguards</a:t>
          </a:r>
        </a:p>
      </dgm:t>
    </dgm:pt>
    <dgm:pt modelId="{E0FA7E9E-A822-4872-9B5F-3AFDCD0F04D3}" type="parTrans" cxnId="{8508B731-5999-46A1-82E8-0A180EF48B5F}">
      <dgm:prSet/>
      <dgm:spPr/>
      <dgm:t>
        <a:bodyPr/>
        <a:lstStyle/>
        <a:p>
          <a:endParaRPr lang="en-US"/>
        </a:p>
      </dgm:t>
    </dgm:pt>
    <dgm:pt modelId="{202C62C7-7140-4673-BA9C-40BD9F7DB530}" type="sibTrans" cxnId="{8508B731-5999-46A1-82E8-0A180EF48B5F}">
      <dgm:prSet/>
      <dgm:spPr/>
      <dgm:t>
        <a:bodyPr/>
        <a:lstStyle/>
        <a:p>
          <a:endParaRPr lang="en-US"/>
        </a:p>
      </dgm:t>
    </dgm:pt>
    <dgm:pt modelId="{199AFA09-FB80-4394-9FAA-BF6AD67E8AEA}">
      <dgm:prSet custT="1"/>
      <dgm:spPr/>
      <dgm:t>
        <a:bodyPr/>
        <a:lstStyle/>
        <a:p>
          <a:r>
            <a:rPr lang="en-US" sz="2000" b="1" dirty="0">
              <a:solidFill>
                <a:schemeClr val="tx1"/>
              </a:solidFill>
              <a:latin typeface="Candara" panose="020E0502030303020204" pitchFamily="34" charset="0"/>
            </a:rPr>
            <a:t>Personnel</a:t>
          </a:r>
        </a:p>
      </dgm:t>
    </dgm:pt>
    <dgm:pt modelId="{EBE56107-5012-4357-9BF8-2E8CF55EB244}" type="parTrans" cxnId="{4D12CFE8-424E-4C85-B46C-965FB861C1D8}">
      <dgm:prSet/>
      <dgm:spPr/>
      <dgm:t>
        <a:bodyPr/>
        <a:lstStyle/>
        <a:p>
          <a:endParaRPr lang="en-US"/>
        </a:p>
      </dgm:t>
    </dgm:pt>
    <dgm:pt modelId="{6B1ED397-86E1-4889-98C4-317244B9E6D2}" type="sibTrans" cxnId="{4D12CFE8-424E-4C85-B46C-965FB861C1D8}">
      <dgm:prSet/>
      <dgm:spPr/>
      <dgm:t>
        <a:bodyPr/>
        <a:lstStyle/>
        <a:p>
          <a:endParaRPr lang="en-US"/>
        </a:p>
      </dgm:t>
    </dgm:pt>
    <dgm:pt modelId="{48CF300A-095D-41FB-80C9-8FCDB246D9B8}">
      <dgm:prSet custT="1"/>
      <dgm:spPr/>
      <dgm:t>
        <a:bodyPr/>
        <a:lstStyle/>
        <a:p>
          <a:r>
            <a:rPr lang="en-US" sz="2000" b="1" dirty="0">
              <a:solidFill>
                <a:schemeClr val="tx1"/>
              </a:solidFill>
              <a:latin typeface="Candara" panose="020E0502030303020204" pitchFamily="34" charset="0"/>
            </a:rPr>
            <a:t>Final</a:t>
          </a:r>
          <a:r>
            <a:rPr lang="en-US" sz="1600" b="1" dirty="0">
              <a:solidFill>
                <a:schemeClr val="tx1"/>
              </a:solidFill>
              <a:latin typeface="Candara" panose="020E0502030303020204" pitchFamily="34" charset="0"/>
            </a:rPr>
            <a:t> </a:t>
          </a:r>
          <a:r>
            <a:rPr lang="en-US" sz="2000" b="1" dirty="0">
              <a:solidFill>
                <a:schemeClr val="tx1"/>
              </a:solidFill>
              <a:latin typeface="Candara" panose="020E0502030303020204" pitchFamily="34" charset="0"/>
            </a:rPr>
            <a:t>Reports</a:t>
          </a:r>
          <a:endParaRPr lang="en-US" sz="1600" b="1" dirty="0">
            <a:solidFill>
              <a:schemeClr val="tx1"/>
            </a:solidFill>
            <a:latin typeface="Candara" panose="020E0502030303020204" pitchFamily="34" charset="0"/>
          </a:endParaRPr>
        </a:p>
      </dgm:t>
    </dgm:pt>
    <dgm:pt modelId="{3F3B7A38-9BB6-4F81-82E7-6BBD57086565}" type="parTrans" cxnId="{059C9133-DFE8-4774-8119-4F048ACD79FD}">
      <dgm:prSet/>
      <dgm:spPr/>
      <dgm:t>
        <a:bodyPr/>
        <a:lstStyle/>
        <a:p>
          <a:endParaRPr lang="en-US"/>
        </a:p>
      </dgm:t>
    </dgm:pt>
    <dgm:pt modelId="{E17D9261-BCA1-4980-8426-D317B0C823FF}" type="sibTrans" cxnId="{059C9133-DFE8-4774-8119-4F048ACD79FD}">
      <dgm:prSet/>
      <dgm:spPr/>
      <dgm:t>
        <a:bodyPr/>
        <a:lstStyle/>
        <a:p>
          <a:endParaRPr lang="en-US"/>
        </a:p>
      </dgm:t>
    </dgm:pt>
    <dgm:pt modelId="{56F2196B-B153-485A-857B-7467BB2087EB}">
      <dgm:prSet custT="1"/>
      <dgm:spPr/>
      <dgm:t>
        <a:bodyPr/>
        <a:lstStyle/>
        <a:p>
          <a:r>
            <a:rPr lang="en-US" sz="2000" b="1" dirty="0">
              <a:solidFill>
                <a:schemeClr val="tx1"/>
              </a:solidFill>
              <a:latin typeface="Candara" panose="020E0502030303020204" pitchFamily="34" charset="0"/>
            </a:rPr>
            <a:t>Internal Manuals</a:t>
          </a:r>
        </a:p>
      </dgm:t>
    </dgm:pt>
    <dgm:pt modelId="{59670FA8-3E07-46E0-AD4B-676114B3DEC5}" type="parTrans" cxnId="{3297FF08-0BCA-4958-9811-34C72FA8FCD7}">
      <dgm:prSet/>
      <dgm:spPr/>
      <dgm:t>
        <a:bodyPr/>
        <a:lstStyle/>
        <a:p>
          <a:endParaRPr lang="en-US"/>
        </a:p>
      </dgm:t>
    </dgm:pt>
    <dgm:pt modelId="{FCE85B37-FF37-416F-8752-F4BA2B2A3065}" type="sibTrans" cxnId="{3297FF08-0BCA-4958-9811-34C72FA8FCD7}">
      <dgm:prSet/>
      <dgm:spPr/>
      <dgm:t>
        <a:bodyPr/>
        <a:lstStyle/>
        <a:p>
          <a:endParaRPr lang="en-US"/>
        </a:p>
      </dgm:t>
    </dgm:pt>
    <dgm:pt modelId="{65AE42BC-05DE-4C09-935A-B2C89DAFCDB7}">
      <dgm:prSet custT="1"/>
      <dgm:spPr/>
      <dgm:t>
        <a:bodyPr/>
        <a:lstStyle/>
        <a:p>
          <a:r>
            <a:rPr lang="en-US" sz="2000" b="1" dirty="0">
              <a:solidFill>
                <a:schemeClr val="tx1"/>
              </a:solidFill>
              <a:latin typeface="Candara" panose="020E0502030303020204" pitchFamily="34" charset="0"/>
            </a:rPr>
            <a:t>Practices</a:t>
          </a:r>
          <a:endParaRPr lang="en-US" sz="1800" b="1" dirty="0">
            <a:solidFill>
              <a:schemeClr val="tx1"/>
            </a:solidFill>
            <a:latin typeface="Candara" panose="020E0502030303020204" pitchFamily="34" charset="0"/>
          </a:endParaRPr>
        </a:p>
      </dgm:t>
    </dgm:pt>
    <dgm:pt modelId="{9ECB6D2D-89DA-4E20-AD39-507816EB6768}" type="parTrans" cxnId="{6496551C-454F-4377-8108-4861579C146C}">
      <dgm:prSet/>
      <dgm:spPr/>
      <dgm:t>
        <a:bodyPr/>
        <a:lstStyle/>
        <a:p>
          <a:endParaRPr lang="en-US"/>
        </a:p>
      </dgm:t>
    </dgm:pt>
    <dgm:pt modelId="{793591B9-519B-4EAE-BA04-90B27A817612}" type="sibTrans" cxnId="{6496551C-454F-4377-8108-4861579C146C}">
      <dgm:prSet/>
      <dgm:spPr/>
      <dgm:t>
        <a:bodyPr/>
        <a:lstStyle/>
        <a:p>
          <a:endParaRPr lang="en-US"/>
        </a:p>
      </dgm:t>
    </dgm:pt>
    <dgm:pt modelId="{0B05677A-E16C-4029-84E5-29AF5DD7D1F9}">
      <dgm:prSet phldrT="[Text]" custT="1"/>
      <dgm:spPr/>
      <dgm:t>
        <a:bodyPr/>
        <a:lstStyle/>
        <a:p>
          <a:r>
            <a:rPr lang="en-US" sz="2000" b="1" dirty="0">
              <a:solidFill>
                <a:schemeClr val="tx1"/>
              </a:solidFill>
              <a:latin typeface="Candara" panose="020E0502030303020204" pitchFamily="34" charset="0"/>
            </a:rPr>
            <a:t>Tracking</a:t>
          </a:r>
          <a:endParaRPr lang="en-US" sz="1400" b="1" dirty="0">
            <a:solidFill>
              <a:schemeClr val="tx1"/>
            </a:solidFill>
            <a:latin typeface="Candara" panose="020E0502030303020204" pitchFamily="34" charset="0"/>
          </a:endParaRPr>
        </a:p>
      </dgm:t>
    </dgm:pt>
    <dgm:pt modelId="{9C583863-34A2-46F3-9E16-FD5E9CD6DC79}" type="parTrans" cxnId="{FA8A1A47-D52A-4D1F-845D-2474378CBD7E}">
      <dgm:prSet/>
      <dgm:spPr/>
      <dgm:t>
        <a:bodyPr/>
        <a:lstStyle/>
        <a:p>
          <a:endParaRPr lang="en-US"/>
        </a:p>
      </dgm:t>
    </dgm:pt>
    <dgm:pt modelId="{28C8C5DC-AAEA-4FC9-8C89-F2B122B3EB73}" type="sibTrans" cxnId="{FA8A1A47-D52A-4D1F-845D-2474378CBD7E}">
      <dgm:prSet/>
      <dgm:spPr/>
      <dgm:t>
        <a:bodyPr/>
        <a:lstStyle/>
        <a:p>
          <a:endParaRPr lang="en-US"/>
        </a:p>
      </dgm:t>
    </dgm:pt>
    <dgm:pt modelId="{0F9293B9-F4B4-4951-B56C-CAEDE708D0D2}">
      <dgm:prSet custT="1"/>
      <dgm:spPr/>
      <dgm:t>
        <a:bodyPr/>
        <a:lstStyle/>
        <a:p>
          <a:r>
            <a:rPr lang="en-US" sz="2000" b="1" dirty="0">
              <a:solidFill>
                <a:schemeClr val="tx1"/>
              </a:solidFill>
              <a:latin typeface="Candara" panose="020E0502030303020204" pitchFamily="34" charset="0"/>
            </a:rPr>
            <a:t>Corrective Actions</a:t>
          </a:r>
        </a:p>
      </dgm:t>
    </dgm:pt>
    <dgm:pt modelId="{1E5341A2-B592-41F7-A379-FA21C1B14F71}" type="parTrans" cxnId="{715010B3-BF97-426C-8DE9-8E26A0AF2AAB}">
      <dgm:prSet/>
      <dgm:spPr/>
      <dgm:t>
        <a:bodyPr/>
        <a:lstStyle/>
        <a:p>
          <a:endParaRPr lang="en-US"/>
        </a:p>
      </dgm:t>
    </dgm:pt>
    <dgm:pt modelId="{D27C6F65-FC06-47D2-A849-E5D13AF39DC2}" type="sibTrans" cxnId="{715010B3-BF97-426C-8DE9-8E26A0AF2AAB}">
      <dgm:prSet/>
      <dgm:spPr/>
      <dgm:t>
        <a:bodyPr/>
        <a:lstStyle/>
        <a:p>
          <a:endParaRPr lang="en-US"/>
        </a:p>
      </dgm:t>
    </dgm:pt>
    <dgm:pt modelId="{EE756B11-8332-4E13-9300-FD40404F5179}">
      <dgm:prSet phldrT="[Text]" custT="1"/>
      <dgm:spPr/>
      <dgm:t>
        <a:bodyPr/>
        <a:lstStyle/>
        <a:p>
          <a:r>
            <a:rPr lang="en-US" sz="1800" b="1" dirty="0">
              <a:solidFill>
                <a:schemeClr val="tx1"/>
              </a:solidFill>
              <a:latin typeface="Candara" panose="020E0502030303020204" pitchFamily="34" charset="0"/>
            </a:rPr>
            <a:t>LEAs or Providers</a:t>
          </a:r>
          <a:endParaRPr lang="en-US" sz="1400" b="1" dirty="0">
            <a:solidFill>
              <a:schemeClr val="tx1"/>
            </a:solidFill>
            <a:latin typeface="Candara" panose="020E0502030303020204" pitchFamily="34" charset="0"/>
          </a:endParaRPr>
        </a:p>
      </dgm:t>
    </dgm:pt>
    <dgm:pt modelId="{79EEE2DC-FA16-43AF-9D68-1461780ABB63}" type="parTrans" cxnId="{66FF8E39-8472-4363-B6B4-E8D80D3CF53E}">
      <dgm:prSet/>
      <dgm:spPr/>
      <dgm:t>
        <a:bodyPr/>
        <a:lstStyle/>
        <a:p>
          <a:endParaRPr lang="en-US"/>
        </a:p>
      </dgm:t>
    </dgm:pt>
    <dgm:pt modelId="{FD139155-D15D-4348-AF1D-A9AAF9601CC5}" type="sibTrans" cxnId="{66FF8E39-8472-4363-B6B4-E8D80D3CF53E}">
      <dgm:prSet/>
      <dgm:spPr/>
      <dgm:t>
        <a:bodyPr/>
        <a:lstStyle/>
        <a:p>
          <a:endParaRPr lang="en-US"/>
        </a:p>
      </dgm:t>
    </dgm:pt>
    <dgm:pt modelId="{3326B44C-69EE-42C5-8631-DF7CDEFE215E}" type="pres">
      <dgm:prSet presAssocID="{01E5B5AF-339B-4B47-A095-E9947AD8F195}" presName="cycle" presStyleCnt="0">
        <dgm:presLayoutVars>
          <dgm:chMax val="1"/>
          <dgm:dir/>
          <dgm:animLvl val="ctr"/>
          <dgm:resizeHandles val="exact"/>
        </dgm:presLayoutVars>
      </dgm:prSet>
      <dgm:spPr/>
    </dgm:pt>
    <dgm:pt modelId="{FF794C6F-A41C-4924-AF8E-0CC206B84568}" type="pres">
      <dgm:prSet presAssocID="{C23F8A7B-0EF3-4B6E-897B-8432A264A7BE}" presName="centerShape" presStyleLbl="node0" presStyleIdx="0" presStyleCnt="1" custScaleX="331593" custScaleY="149568" custLinFactNeighborX="3171" custLinFactNeighborY="-3031"/>
      <dgm:spPr/>
    </dgm:pt>
    <dgm:pt modelId="{55244E0D-DECE-4455-BCA4-901BFB9D532E}" type="pres">
      <dgm:prSet presAssocID="{D772D665-F192-40B2-9F97-7E3DCBCD3342}" presName="Name9" presStyleLbl="parChTrans1D2" presStyleIdx="0" presStyleCnt="11"/>
      <dgm:spPr/>
    </dgm:pt>
    <dgm:pt modelId="{079AAA52-386B-427F-A70A-D95DF383EF95}" type="pres">
      <dgm:prSet presAssocID="{D772D665-F192-40B2-9F97-7E3DCBCD3342}" presName="connTx" presStyleLbl="parChTrans1D2" presStyleIdx="0" presStyleCnt="11"/>
      <dgm:spPr/>
    </dgm:pt>
    <dgm:pt modelId="{513F1651-0D0F-423A-9742-2D47A5ECA574}" type="pres">
      <dgm:prSet presAssocID="{960F80AA-5C05-4FF7-B82D-0B870C7D5898}" presName="node" presStyleLbl="node1" presStyleIdx="0" presStyleCnt="11" custScaleX="165905" custRadScaleRad="92309" custRadScaleInc="41950">
        <dgm:presLayoutVars>
          <dgm:bulletEnabled val="1"/>
        </dgm:presLayoutVars>
      </dgm:prSet>
      <dgm:spPr/>
    </dgm:pt>
    <dgm:pt modelId="{CEC27CCB-4D4D-4CA1-AF06-4244E76AA920}" type="pres">
      <dgm:prSet presAssocID="{8C598B28-01AA-48AF-A162-485280129EFF}" presName="Name9" presStyleLbl="parChTrans1D2" presStyleIdx="1" presStyleCnt="11"/>
      <dgm:spPr/>
    </dgm:pt>
    <dgm:pt modelId="{2324C1F0-7061-4C0A-800F-BE0518C05E70}" type="pres">
      <dgm:prSet presAssocID="{8C598B28-01AA-48AF-A162-485280129EFF}" presName="connTx" presStyleLbl="parChTrans1D2" presStyleIdx="1" presStyleCnt="11"/>
      <dgm:spPr/>
    </dgm:pt>
    <dgm:pt modelId="{3EA6904B-BFD7-4322-8D8A-6BF159850C9E}" type="pres">
      <dgm:prSet presAssocID="{417A6FB4-7F82-4D24-92BE-7D611BBEF1CD}" presName="node" presStyleLbl="node1" presStyleIdx="1" presStyleCnt="11" custRadScaleRad="118857" custRadScaleInc="49330">
        <dgm:presLayoutVars>
          <dgm:bulletEnabled val="1"/>
        </dgm:presLayoutVars>
      </dgm:prSet>
      <dgm:spPr/>
    </dgm:pt>
    <dgm:pt modelId="{C62982EC-660A-49BC-B7C4-0BB21AED7999}" type="pres">
      <dgm:prSet presAssocID="{79EEE2DC-FA16-43AF-9D68-1461780ABB63}" presName="Name9" presStyleLbl="parChTrans1D2" presStyleIdx="2" presStyleCnt="11"/>
      <dgm:spPr/>
    </dgm:pt>
    <dgm:pt modelId="{1DD43335-1903-4834-B7BE-B56DAD9FBADB}" type="pres">
      <dgm:prSet presAssocID="{79EEE2DC-FA16-43AF-9D68-1461780ABB63}" presName="connTx" presStyleLbl="parChTrans1D2" presStyleIdx="2" presStyleCnt="11"/>
      <dgm:spPr/>
    </dgm:pt>
    <dgm:pt modelId="{3CEFF418-3CF0-4446-B22E-0D0D1D51DBB9}" type="pres">
      <dgm:prSet presAssocID="{EE756B11-8332-4E13-9300-FD40404F5179}" presName="node" presStyleLbl="node1" presStyleIdx="2" presStyleCnt="11" custScaleX="195497" custRadScaleRad="138224" custRadScaleInc="152185">
        <dgm:presLayoutVars>
          <dgm:bulletEnabled val="1"/>
        </dgm:presLayoutVars>
      </dgm:prSet>
      <dgm:spPr/>
    </dgm:pt>
    <dgm:pt modelId="{D1F12C86-E476-4FE6-A1EC-1747A57F2B0F}" type="pres">
      <dgm:prSet presAssocID="{568086C9-B80C-4750-9504-78544D6FC1FD}" presName="Name9" presStyleLbl="parChTrans1D2" presStyleIdx="3" presStyleCnt="11"/>
      <dgm:spPr/>
    </dgm:pt>
    <dgm:pt modelId="{17F3EF88-CB49-4055-B6A7-7972DC65A681}" type="pres">
      <dgm:prSet presAssocID="{568086C9-B80C-4750-9504-78544D6FC1FD}" presName="connTx" presStyleLbl="parChTrans1D2" presStyleIdx="3" presStyleCnt="11"/>
      <dgm:spPr/>
    </dgm:pt>
    <dgm:pt modelId="{5E6617AD-7881-4195-8921-C7A7264AC880}" type="pres">
      <dgm:prSet presAssocID="{BDCB8923-15A5-493D-93C6-F040DA101B09}" presName="node" presStyleLbl="node1" presStyleIdx="3" presStyleCnt="11" custScaleX="144485" custRadScaleRad="110084" custRadScaleInc="-797637">
        <dgm:presLayoutVars>
          <dgm:bulletEnabled val="1"/>
        </dgm:presLayoutVars>
      </dgm:prSet>
      <dgm:spPr/>
    </dgm:pt>
    <dgm:pt modelId="{98259EC9-624C-4348-8E82-E9EAA43F5569}" type="pres">
      <dgm:prSet presAssocID="{9C583863-34A2-46F3-9E16-FD5E9CD6DC79}" presName="Name9" presStyleLbl="parChTrans1D2" presStyleIdx="4" presStyleCnt="11"/>
      <dgm:spPr/>
    </dgm:pt>
    <dgm:pt modelId="{5AF3274E-434E-45D7-AB49-7F59F9D35910}" type="pres">
      <dgm:prSet presAssocID="{9C583863-34A2-46F3-9E16-FD5E9CD6DC79}" presName="connTx" presStyleLbl="parChTrans1D2" presStyleIdx="4" presStyleCnt="11"/>
      <dgm:spPr/>
    </dgm:pt>
    <dgm:pt modelId="{45C1A230-17A0-42E1-AE5F-5FD3E01C3A9C}" type="pres">
      <dgm:prSet presAssocID="{0B05677A-E16C-4029-84E5-29AF5DD7D1F9}" presName="node" presStyleLbl="node1" presStyleIdx="4" presStyleCnt="11" custScaleX="180303" custRadScaleRad="146467" custRadScaleInc="-118132">
        <dgm:presLayoutVars>
          <dgm:bulletEnabled val="1"/>
        </dgm:presLayoutVars>
      </dgm:prSet>
      <dgm:spPr/>
    </dgm:pt>
    <dgm:pt modelId="{55B86F0D-AA42-4E50-A08A-468951010F6F}" type="pres">
      <dgm:prSet presAssocID="{9ECB6D2D-89DA-4E20-AD39-507816EB6768}" presName="Name9" presStyleLbl="parChTrans1D2" presStyleIdx="5" presStyleCnt="11"/>
      <dgm:spPr/>
    </dgm:pt>
    <dgm:pt modelId="{6093AF8E-CF32-482B-A5DB-DCCCBCC55B25}" type="pres">
      <dgm:prSet presAssocID="{9ECB6D2D-89DA-4E20-AD39-507816EB6768}" presName="connTx" presStyleLbl="parChTrans1D2" presStyleIdx="5" presStyleCnt="11"/>
      <dgm:spPr/>
    </dgm:pt>
    <dgm:pt modelId="{B140FB78-A3C6-4B2C-A9C6-27960C4224D5}" type="pres">
      <dgm:prSet presAssocID="{65AE42BC-05DE-4C09-935A-B2C89DAFCDB7}" presName="node" presStyleLbl="node1" presStyleIdx="5" presStyleCnt="11" custScaleX="198117" custScaleY="118513" custRadScaleRad="99902" custRadScaleInc="-127207">
        <dgm:presLayoutVars>
          <dgm:bulletEnabled val="1"/>
        </dgm:presLayoutVars>
      </dgm:prSet>
      <dgm:spPr/>
    </dgm:pt>
    <dgm:pt modelId="{6B257F96-18D9-4FDE-ADDF-4E83123B7F16}" type="pres">
      <dgm:prSet presAssocID="{1E5341A2-B592-41F7-A379-FA21C1B14F71}" presName="Name9" presStyleLbl="parChTrans1D2" presStyleIdx="6" presStyleCnt="11"/>
      <dgm:spPr/>
    </dgm:pt>
    <dgm:pt modelId="{97DDECE4-21DA-40EF-9996-63D16C84040C}" type="pres">
      <dgm:prSet presAssocID="{1E5341A2-B592-41F7-A379-FA21C1B14F71}" presName="connTx" presStyleLbl="parChTrans1D2" presStyleIdx="6" presStyleCnt="11"/>
      <dgm:spPr/>
    </dgm:pt>
    <dgm:pt modelId="{C2C57790-54B3-4192-BAC1-53D07B2888E5}" type="pres">
      <dgm:prSet presAssocID="{0F9293B9-F4B4-4951-B56C-CAEDE708D0D2}" presName="node" presStyleLbl="node1" presStyleIdx="6" presStyleCnt="11" custScaleX="197099" custScaleY="118513" custRadScaleRad="77831" custRadScaleInc="34551">
        <dgm:presLayoutVars>
          <dgm:bulletEnabled val="1"/>
        </dgm:presLayoutVars>
      </dgm:prSet>
      <dgm:spPr/>
    </dgm:pt>
    <dgm:pt modelId="{631BBBD8-0F1A-47A2-9ABE-A5E99320CCC0}" type="pres">
      <dgm:prSet presAssocID="{EBE56107-5012-4357-9BF8-2E8CF55EB244}" presName="Name9" presStyleLbl="parChTrans1D2" presStyleIdx="7" presStyleCnt="11"/>
      <dgm:spPr/>
    </dgm:pt>
    <dgm:pt modelId="{C478578D-CAAA-4538-85F5-0C906AAD20BF}" type="pres">
      <dgm:prSet presAssocID="{EBE56107-5012-4357-9BF8-2E8CF55EB244}" presName="connTx" presStyleLbl="parChTrans1D2" presStyleIdx="7" presStyleCnt="11"/>
      <dgm:spPr/>
    </dgm:pt>
    <dgm:pt modelId="{ED57F887-D4B3-45A8-9354-33D6A6F225D4}" type="pres">
      <dgm:prSet presAssocID="{199AFA09-FB80-4394-9FAA-BF6AD67E8AEA}" presName="node" presStyleLbl="node1" presStyleIdx="7" presStyleCnt="11" custScaleX="189491" custRadScaleRad="125492" custRadScaleInc="101662">
        <dgm:presLayoutVars>
          <dgm:bulletEnabled val="1"/>
        </dgm:presLayoutVars>
      </dgm:prSet>
      <dgm:spPr/>
    </dgm:pt>
    <dgm:pt modelId="{AEA85F8B-4E50-4487-8D5A-C37B26843B84}" type="pres">
      <dgm:prSet presAssocID="{59670FA8-3E07-46E0-AD4B-676114B3DEC5}" presName="Name9" presStyleLbl="parChTrans1D2" presStyleIdx="8" presStyleCnt="11"/>
      <dgm:spPr/>
    </dgm:pt>
    <dgm:pt modelId="{BECD2587-BFC4-49C5-824E-622BB47F9798}" type="pres">
      <dgm:prSet presAssocID="{59670FA8-3E07-46E0-AD4B-676114B3DEC5}" presName="connTx" presStyleLbl="parChTrans1D2" presStyleIdx="8" presStyleCnt="11"/>
      <dgm:spPr/>
    </dgm:pt>
    <dgm:pt modelId="{939E4BD6-7A2C-4F80-BD27-3D358B3DAC43}" type="pres">
      <dgm:prSet presAssocID="{56F2196B-B153-485A-857B-7467BB2087EB}" presName="node" presStyleLbl="node1" presStyleIdx="8" presStyleCnt="11" custScaleX="200288" custScaleY="126778" custRadScaleRad="127634" custRadScaleInc="61698">
        <dgm:presLayoutVars>
          <dgm:bulletEnabled val="1"/>
        </dgm:presLayoutVars>
      </dgm:prSet>
      <dgm:spPr/>
    </dgm:pt>
    <dgm:pt modelId="{69414A9A-AC0A-4A3E-9146-28976ADC561A}" type="pres">
      <dgm:prSet presAssocID="{E0FA7E9E-A822-4872-9B5F-3AFDCD0F04D3}" presName="Name9" presStyleLbl="parChTrans1D2" presStyleIdx="9" presStyleCnt="11"/>
      <dgm:spPr/>
    </dgm:pt>
    <dgm:pt modelId="{CDC26044-6843-42F6-A2A8-9B1F794A5E8F}" type="pres">
      <dgm:prSet presAssocID="{E0FA7E9E-A822-4872-9B5F-3AFDCD0F04D3}" presName="connTx" presStyleLbl="parChTrans1D2" presStyleIdx="9" presStyleCnt="11"/>
      <dgm:spPr/>
    </dgm:pt>
    <dgm:pt modelId="{28803035-9469-498E-974C-C9C615D61965}" type="pres">
      <dgm:prSet presAssocID="{4E1501CC-4B92-4FBF-81AE-B34A03CB5FD5}" presName="node" presStyleLbl="node1" presStyleIdx="9" presStyleCnt="11" custScaleX="215205" custScaleY="93271" custRadScaleRad="132706" custRadScaleInc="7753">
        <dgm:presLayoutVars>
          <dgm:bulletEnabled val="1"/>
        </dgm:presLayoutVars>
      </dgm:prSet>
      <dgm:spPr/>
    </dgm:pt>
    <dgm:pt modelId="{6959D1B4-91CA-4AE7-AC98-766F6455E2D3}" type="pres">
      <dgm:prSet presAssocID="{3F3B7A38-9BB6-4F81-82E7-6BBD57086565}" presName="Name9" presStyleLbl="parChTrans1D2" presStyleIdx="10" presStyleCnt="11"/>
      <dgm:spPr/>
    </dgm:pt>
    <dgm:pt modelId="{356FEDDF-B3E6-4DA5-8B2B-6D1A2A222198}" type="pres">
      <dgm:prSet presAssocID="{3F3B7A38-9BB6-4F81-82E7-6BBD57086565}" presName="connTx" presStyleLbl="parChTrans1D2" presStyleIdx="10" presStyleCnt="11"/>
      <dgm:spPr/>
    </dgm:pt>
    <dgm:pt modelId="{6CBD13C8-6195-47D1-A1CE-F1A007267474}" type="pres">
      <dgm:prSet presAssocID="{48CF300A-095D-41FB-80C9-8FCDB246D9B8}" presName="node" presStyleLbl="node1" presStyleIdx="10" presStyleCnt="11" custScaleX="149533" custScaleY="124544" custRadScaleRad="138227" custRadScaleInc="608210">
        <dgm:presLayoutVars>
          <dgm:bulletEnabled val="1"/>
        </dgm:presLayoutVars>
      </dgm:prSet>
      <dgm:spPr/>
    </dgm:pt>
  </dgm:ptLst>
  <dgm:cxnLst>
    <dgm:cxn modelId="{C5974600-549A-4630-B4BB-63B50A8B81E0}" type="presOf" srcId="{EE756B11-8332-4E13-9300-FD40404F5179}" destId="{3CEFF418-3CF0-4446-B22E-0D0D1D51DBB9}" srcOrd="0" destOrd="0" presId="urn:microsoft.com/office/officeart/2005/8/layout/radial1"/>
    <dgm:cxn modelId="{3297FF08-0BCA-4958-9811-34C72FA8FCD7}" srcId="{C23F8A7B-0EF3-4B6E-897B-8432A264A7BE}" destId="{56F2196B-B153-485A-857B-7467BB2087EB}" srcOrd="8" destOrd="0" parTransId="{59670FA8-3E07-46E0-AD4B-676114B3DEC5}" sibTransId="{FCE85B37-FF37-416F-8752-F4BA2B2A3065}"/>
    <dgm:cxn modelId="{48D71A09-7593-45C1-A537-722E775BBA2C}" type="presOf" srcId="{C23F8A7B-0EF3-4B6E-897B-8432A264A7BE}" destId="{FF794C6F-A41C-4924-AF8E-0CC206B84568}" srcOrd="0" destOrd="0" presId="urn:microsoft.com/office/officeart/2005/8/layout/radial1"/>
    <dgm:cxn modelId="{F270D70C-F2F4-434A-BFB6-142055D1D5B3}" type="presOf" srcId="{568086C9-B80C-4750-9504-78544D6FC1FD}" destId="{17F3EF88-CB49-4055-B6A7-7972DC65A681}" srcOrd="1" destOrd="0" presId="urn:microsoft.com/office/officeart/2005/8/layout/radial1"/>
    <dgm:cxn modelId="{7BF7D213-9BF2-4E47-BAE0-0973465AB2C0}" type="presOf" srcId="{E0FA7E9E-A822-4872-9B5F-3AFDCD0F04D3}" destId="{69414A9A-AC0A-4A3E-9146-28976ADC561A}" srcOrd="0" destOrd="0" presId="urn:microsoft.com/office/officeart/2005/8/layout/radial1"/>
    <dgm:cxn modelId="{E4A54615-C6B5-499E-8622-11F7DE237B90}" type="presOf" srcId="{3F3B7A38-9BB6-4F81-82E7-6BBD57086565}" destId="{6959D1B4-91CA-4AE7-AC98-766F6455E2D3}" srcOrd="0" destOrd="0" presId="urn:microsoft.com/office/officeart/2005/8/layout/radial1"/>
    <dgm:cxn modelId="{E277DA1B-6121-4ABC-9BCD-D33371D2B29F}" type="presOf" srcId="{79EEE2DC-FA16-43AF-9D68-1461780ABB63}" destId="{1DD43335-1903-4834-B7BE-B56DAD9FBADB}" srcOrd="1" destOrd="0" presId="urn:microsoft.com/office/officeart/2005/8/layout/radial1"/>
    <dgm:cxn modelId="{6496551C-454F-4377-8108-4861579C146C}" srcId="{C23F8A7B-0EF3-4B6E-897B-8432A264A7BE}" destId="{65AE42BC-05DE-4C09-935A-B2C89DAFCDB7}" srcOrd="5" destOrd="0" parTransId="{9ECB6D2D-89DA-4E20-AD39-507816EB6768}" sibTransId="{793591B9-519B-4EAE-BA04-90B27A817612}"/>
    <dgm:cxn modelId="{7951B729-6984-466A-A2AA-36C9EF1141CC}" type="presOf" srcId="{417A6FB4-7F82-4D24-92BE-7D611BBEF1CD}" destId="{3EA6904B-BFD7-4322-8D8A-6BF159850C9E}" srcOrd="0" destOrd="0" presId="urn:microsoft.com/office/officeart/2005/8/layout/radial1"/>
    <dgm:cxn modelId="{EF342A2B-4D1E-4CDE-BF94-C73984CD3BF5}" type="presOf" srcId="{E0FA7E9E-A822-4872-9B5F-3AFDCD0F04D3}" destId="{CDC26044-6843-42F6-A2A8-9B1F794A5E8F}" srcOrd="1" destOrd="0" presId="urn:microsoft.com/office/officeart/2005/8/layout/radial1"/>
    <dgm:cxn modelId="{5408572E-9CBB-4D3A-BEE0-6B5D820F287F}" type="presOf" srcId="{59670FA8-3E07-46E0-AD4B-676114B3DEC5}" destId="{BECD2587-BFC4-49C5-824E-622BB47F9798}" srcOrd="1" destOrd="0" presId="urn:microsoft.com/office/officeart/2005/8/layout/radial1"/>
    <dgm:cxn modelId="{8508B731-5999-46A1-82E8-0A180EF48B5F}" srcId="{C23F8A7B-0EF3-4B6E-897B-8432A264A7BE}" destId="{4E1501CC-4B92-4FBF-81AE-B34A03CB5FD5}" srcOrd="9" destOrd="0" parTransId="{E0FA7E9E-A822-4872-9B5F-3AFDCD0F04D3}" sibTransId="{202C62C7-7140-4673-BA9C-40BD9F7DB530}"/>
    <dgm:cxn modelId="{419E7233-8864-4CDB-91EA-CC814AF59408}" type="presOf" srcId="{48CF300A-095D-41FB-80C9-8FCDB246D9B8}" destId="{6CBD13C8-6195-47D1-A1CE-F1A007267474}" srcOrd="0" destOrd="0" presId="urn:microsoft.com/office/officeart/2005/8/layout/radial1"/>
    <dgm:cxn modelId="{059C9133-DFE8-4774-8119-4F048ACD79FD}" srcId="{C23F8A7B-0EF3-4B6E-897B-8432A264A7BE}" destId="{48CF300A-095D-41FB-80C9-8FCDB246D9B8}" srcOrd="10" destOrd="0" parTransId="{3F3B7A38-9BB6-4F81-82E7-6BBD57086565}" sibTransId="{E17D9261-BCA1-4980-8426-D317B0C823FF}"/>
    <dgm:cxn modelId="{66FF8E39-8472-4363-B6B4-E8D80D3CF53E}" srcId="{C23F8A7B-0EF3-4B6E-897B-8432A264A7BE}" destId="{EE756B11-8332-4E13-9300-FD40404F5179}" srcOrd="2" destOrd="0" parTransId="{79EEE2DC-FA16-43AF-9D68-1461780ABB63}" sibTransId="{FD139155-D15D-4348-AF1D-A9AAF9601CC5}"/>
    <dgm:cxn modelId="{A9780340-26B2-477A-8337-B2A481B90314}" type="presOf" srcId="{9C583863-34A2-46F3-9E16-FD5E9CD6DC79}" destId="{5AF3274E-434E-45D7-AB49-7F59F9D35910}" srcOrd="1" destOrd="0" presId="urn:microsoft.com/office/officeart/2005/8/layout/radial1"/>
    <dgm:cxn modelId="{9378335B-33FB-4ED2-9AFD-D01424E7982A}" type="presOf" srcId="{D772D665-F192-40B2-9F97-7E3DCBCD3342}" destId="{55244E0D-DECE-4455-BCA4-901BFB9D532E}" srcOrd="0" destOrd="0" presId="urn:microsoft.com/office/officeart/2005/8/layout/radial1"/>
    <dgm:cxn modelId="{5D0FC541-6535-442A-9D5E-4FFF123986AA}" type="presOf" srcId="{9ECB6D2D-89DA-4E20-AD39-507816EB6768}" destId="{55B86F0D-AA42-4E50-A08A-468951010F6F}" srcOrd="0" destOrd="0" presId="urn:microsoft.com/office/officeart/2005/8/layout/radial1"/>
    <dgm:cxn modelId="{FA8A1A47-D52A-4D1F-845D-2474378CBD7E}" srcId="{C23F8A7B-0EF3-4B6E-897B-8432A264A7BE}" destId="{0B05677A-E16C-4029-84E5-29AF5DD7D1F9}" srcOrd="4" destOrd="0" parTransId="{9C583863-34A2-46F3-9E16-FD5E9CD6DC79}" sibTransId="{28C8C5DC-AAEA-4FC9-8C89-F2B122B3EB73}"/>
    <dgm:cxn modelId="{A3A15E67-11CF-4BEA-8D01-CFC33F3826C6}" type="presOf" srcId="{0F9293B9-F4B4-4951-B56C-CAEDE708D0D2}" destId="{C2C57790-54B3-4192-BAC1-53D07B2888E5}" srcOrd="0" destOrd="0" presId="urn:microsoft.com/office/officeart/2005/8/layout/radial1"/>
    <dgm:cxn modelId="{20E2386D-5DA4-4B27-926F-24BC5C430C7C}" srcId="{C23F8A7B-0EF3-4B6E-897B-8432A264A7BE}" destId="{417A6FB4-7F82-4D24-92BE-7D611BBEF1CD}" srcOrd="1" destOrd="0" parTransId="{8C598B28-01AA-48AF-A162-485280129EFF}" sibTransId="{97B59BA1-A1EB-4762-82CA-B9CBB6A8A903}"/>
    <dgm:cxn modelId="{7C2A1577-D723-4B89-BD97-95F8BA0D0D6A}" type="presOf" srcId="{9ECB6D2D-89DA-4E20-AD39-507816EB6768}" destId="{6093AF8E-CF32-482B-A5DB-DCCCBCC55B25}" srcOrd="1" destOrd="0" presId="urn:microsoft.com/office/officeart/2005/8/layout/radial1"/>
    <dgm:cxn modelId="{EFEFC05A-C0FC-43B1-A663-A70FD12481BC}" type="presOf" srcId="{BDCB8923-15A5-493D-93C6-F040DA101B09}" destId="{5E6617AD-7881-4195-8921-C7A7264AC880}" srcOrd="0" destOrd="0" presId="urn:microsoft.com/office/officeart/2005/8/layout/radial1"/>
    <dgm:cxn modelId="{84A25E92-754C-451E-983B-F23D889683AA}" type="presOf" srcId="{9C583863-34A2-46F3-9E16-FD5E9CD6DC79}" destId="{98259EC9-624C-4348-8E82-E9EAA43F5569}" srcOrd="0" destOrd="0" presId="urn:microsoft.com/office/officeart/2005/8/layout/radial1"/>
    <dgm:cxn modelId="{B72E2F94-0188-40DA-8A8A-31EFE977A9CD}" type="presOf" srcId="{1E5341A2-B592-41F7-A379-FA21C1B14F71}" destId="{6B257F96-18D9-4FDE-ADDF-4E83123B7F16}" srcOrd="0" destOrd="0" presId="urn:microsoft.com/office/officeart/2005/8/layout/radial1"/>
    <dgm:cxn modelId="{0C78049B-98DA-4A7C-A33C-3F0411804903}" type="presOf" srcId="{4E1501CC-4B92-4FBF-81AE-B34A03CB5FD5}" destId="{28803035-9469-498E-974C-C9C615D61965}" srcOrd="0" destOrd="0" presId="urn:microsoft.com/office/officeart/2005/8/layout/radial1"/>
    <dgm:cxn modelId="{A91CE39B-F7F8-4350-A3F3-3A3536D485C7}" type="presOf" srcId="{56F2196B-B153-485A-857B-7467BB2087EB}" destId="{939E4BD6-7A2C-4F80-BD27-3D358B3DAC43}" srcOrd="0" destOrd="0" presId="urn:microsoft.com/office/officeart/2005/8/layout/radial1"/>
    <dgm:cxn modelId="{355C73A1-AFF8-4D88-9247-29F7E804577C}" srcId="{C23F8A7B-0EF3-4B6E-897B-8432A264A7BE}" destId="{960F80AA-5C05-4FF7-B82D-0B870C7D5898}" srcOrd="0" destOrd="0" parTransId="{D772D665-F192-40B2-9F97-7E3DCBCD3342}" sibTransId="{6E39D08B-266C-4F44-BFC8-76D5A3E27B21}"/>
    <dgm:cxn modelId="{8BB62AA2-8638-4E63-9819-6FF407D77401}" type="presOf" srcId="{01E5B5AF-339B-4B47-A095-E9947AD8F195}" destId="{3326B44C-69EE-42C5-8631-DF7CDEFE215E}" srcOrd="0" destOrd="0" presId="urn:microsoft.com/office/officeart/2005/8/layout/radial1"/>
    <dgm:cxn modelId="{455523AB-1A38-4138-BE43-727D2CA9C37F}" type="presOf" srcId="{79EEE2DC-FA16-43AF-9D68-1461780ABB63}" destId="{C62982EC-660A-49BC-B7C4-0BB21AED7999}" srcOrd="0" destOrd="0" presId="urn:microsoft.com/office/officeart/2005/8/layout/radial1"/>
    <dgm:cxn modelId="{109BD3AD-DCCC-4E83-87BC-8146ECE4E33D}" type="presOf" srcId="{0B05677A-E16C-4029-84E5-29AF5DD7D1F9}" destId="{45C1A230-17A0-42E1-AE5F-5FD3E01C3A9C}" srcOrd="0" destOrd="0" presId="urn:microsoft.com/office/officeart/2005/8/layout/radial1"/>
    <dgm:cxn modelId="{715010B3-BF97-426C-8DE9-8E26A0AF2AAB}" srcId="{C23F8A7B-0EF3-4B6E-897B-8432A264A7BE}" destId="{0F9293B9-F4B4-4951-B56C-CAEDE708D0D2}" srcOrd="6" destOrd="0" parTransId="{1E5341A2-B592-41F7-A379-FA21C1B14F71}" sibTransId="{D27C6F65-FC06-47D2-A849-E5D13AF39DC2}"/>
    <dgm:cxn modelId="{D55CCBB8-09D4-4791-BD39-18D5CBD20478}" type="presOf" srcId="{D772D665-F192-40B2-9F97-7E3DCBCD3342}" destId="{079AAA52-386B-427F-A70A-D95DF383EF95}" srcOrd="1" destOrd="0" presId="urn:microsoft.com/office/officeart/2005/8/layout/radial1"/>
    <dgm:cxn modelId="{EE3FD9C5-E734-4EE8-B307-FE85E59084CB}" srcId="{01E5B5AF-339B-4B47-A095-E9947AD8F195}" destId="{C23F8A7B-0EF3-4B6E-897B-8432A264A7BE}" srcOrd="0" destOrd="0" parTransId="{DA0DDB95-D055-45A4-8F5A-8B1C1B1B62A7}" sibTransId="{678C405D-EF93-4A6C-81F8-5A09088EACF5}"/>
    <dgm:cxn modelId="{40512FC9-C339-495D-AD39-45C4B8248721}" srcId="{C23F8A7B-0EF3-4B6E-897B-8432A264A7BE}" destId="{BDCB8923-15A5-493D-93C6-F040DA101B09}" srcOrd="3" destOrd="0" parTransId="{568086C9-B80C-4750-9504-78544D6FC1FD}" sibTransId="{A3EC7B6B-8F22-4829-84A0-7A95AD5361C3}"/>
    <dgm:cxn modelId="{A303A3C9-20D0-49AE-964C-9CA31C6A46B1}" type="presOf" srcId="{199AFA09-FB80-4394-9FAA-BF6AD67E8AEA}" destId="{ED57F887-D4B3-45A8-9354-33D6A6F225D4}" srcOrd="0" destOrd="0" presId="urn:microsoft.com/office/officeart/2005/8/layout/radial1"/>
    <dgm:cxn modelId="{9D55CED0-F566-4558-BAC6-540BD95EE851}" type="presOf" srcId="{3F3B7A38-9BB6-4F81-82E7-6BBD57086565}" destId="{356FEDDF-B3E6-4DA5-8B2B-6D1A2A222198}" srcOrd="1" destOrd="0" presId="urn:microsoft.com/office/officeart/2005/8/layout/radial1"/>
    <dgm:cxn modelId="{484507E6-29E7-4D71-B927-585405788382}" type="presOf" srcId="{568086C9-B80C-4750-9504-78544D6FC1FD}" destId="{D1F12C86-E476-4FE6-A1EC-1747A57F2B0F}" srcOrd="0" destOrd="0" presId="urn:microsoft.com/office/officeart/2005/8/layout/radial1"/>
    <dgm:cxn modelId="{7B7725E8-7CE0-4022-8F32-25A5254F79C9}" type="presOf" srcId="{8C598B28-01AA-48AF-A162-485280129EFF}" destId="{CEC27CCB-4D4D-4CA1-AF06-4244E76AA920}" srcOrd="0" destOrd="0" presId="urn:microsoft.com/office/officeart/2005/8/layout/radial1"/>
    <dgm:cxn modelId="{4D12CFE8-424E-4C85-B46C-965FB861C1D8}" srcId="{C23F8A7B-0EF3-4B6E-897B-8432A264A7BE}" destId="{199AFA09-FB80-4394-9FAA-BF6AD67E8AEA}" srcOrd="7" destOrd="0" parTransId="{EBE56107-5012-4357-9BF8-2E8CF55EB244}" sibTransId="{6B1ED397-86E1-4889-98C4-317244B9E6D2}"/>
    <dgm:cxn modelId="{89631EEA-EB02-4860-9C8E-59CFE95B11C8}" type="presOf" srcId="{59670FA8-3E07-46E0-AD4B-676114B3DEC5}" destId="{AEA85F8B-4E50-4487-8D5A-C37B26843B84}" srcOrd="0" destOrd="0" presId="urn:microsoft.com/office/officeart/2005/8/layout/radial1"/>
    <dgm:cxn modelId="{4808EFEE-CDF7-441D-85BD-171260541ACC}" type="presOf" srcId="{EBE56107-5012-4357-9BF8-2E8CF55EB244}" destId="{C478578D-CAAA-4538-85F5-0C906AAD20BF}" srcOrd="1" destOrd="0" presId="urn:microsoft.com/office/officeart/2005/8/layout/radial1"/>
    <dgm:cxn modelId="{459910F0-11C8-42DD-A6CC-F31FD19FF78B}" type="presOf" srcId="{960F80AA-5C05-4FF7-B82D-0B870C7D5898}" destId="{513F1651-0D0F-423A-9742-2D47A5ECA574}" srcOrd="0" destOrd="0" presId="urn:microsoft.com/office/officeart/2005/8/layout/radial1"/>
    <dgm:cxn modelId="{D5CB93F5-77E0-4E9B-B3D0-E72F06ADA986}" type="presOf" srcId="{EBE56107-5012-4357-9BF8-2E8CF55EB244}" destId="{631BBBD8-0F1A-47A2-9ABE-A5E99320CCC0}" srcOrd="0" destOrd="0" presId="urn:microsoft.com/office/officeart/2005/8/layout/radial1"/>
    <dgm:cxn modelId="{5B5FB5F7-0011-4BF4-A34D-F7AFFF386C7A}" type="presOf" srcId="{1E5341A2-B592-41F7-A379-FA21C1B14F71}" destId="{97DDECE4-21DA-40EF-9996-63D16C84040C}" srcOrd="1" destOrd="0" presId="urn:microsoft.com/office/officeart/2005/8/layout/radial1"/>
    <dgm:cxn modelId="{F24F2AF8-3F15-412F-B953-11BAA4BE89EA}" type="presOf" srcId="{65AE42BC-05DE-4C09-935A-B2C89DAFCDB7}" destId="{B140FB78-A3C6-4B2C-A9C6-27960C4224D5}" srcOrd="0" destOrd="0" presId="urn:microsoft.com/office/officeart/2005/8/layout/radial1"/>
    <dgm:cxn modelId="{204927FD-D6CD-4189-AADC-A2FB9752A5EA}" type="presOf" srcId="{8C598B28-01AA-48AF-A162-485280129EFF}" destId="{2324C1F0-7061-4C0A-800F-BE0518C05E70}" srcOrd="1" destOrd="0" presId="urn:microsoft.com/office/officeart/2005/8/layout/radial1"/>
    <dgm:cxn modelId="{153878A2-F86F-419B-A9D6-2322F0984A4D}" type="presParOf" srcId="{3326B44C-69EE-42C5-8631-DF7CDEFE215E}" destId="{FF794C6F-A41C-4924-AF8E-0CC206B84568}" srcOrd="0" destOrd="0" presId="urn:microsoft.com/office/officeart/2005/8/layout/radial1"/>
    <dgm:cxn modelId="{F94D8737-E274-4C04-8079-347CBACA2159}" type="presParOf" srcId="{3326B44C-69EE-42C5-8631-DF7CDEFE215E}" destId="{55244E0D-DECE-4455-BCA4-901BFB9D532E}" srcOrd="1" destOrd="0" presId="urn:microsoft.com/office/officeart/2005/8/layout/radial1"/>
    <dgm:cxn modelId="{C40FAC78-8981-421C-968A-8F959B955C1C}" type="presParOf" srcId="{55244E0D-DECE-4455-BCA4-901BFB9D532E}" destId="{079AAA52-386B-427F-A70A-D95DF383EF95}" srcOrd="0" destOrd="0" presId="urn:microsoft.com/office/officeart/2005/8/layout/radial1"/>
    <dgm:cxn modelId="{2962A4B6-58B4-48DC-A564-65BF5A9CA71F}" type="presParOf" srcId="{3326B44C-69EE-42C5-8631-DF7CDEFE215E}" destId="{513F1651-0D0F-423A-9742-2D47A5ECA574}" srcOrd="2" destOrd="0" presId="urn:microsoft.com/office/officeart/2005/8/layout/radial1"/>
    <dgm:cxn modelId="{A49AFC1A-20A1-4E8A-B7B6-EC56E8742A4F}" type="presParOf" srcId="{3326B44C-69EE-42C5-8631-DF7CDEFE215E}" destId="{CEC27CCB-4D4D-4CA1-AF06-4244E76AA920}" srcOrd="3" destOrd="0" presId="urn:microsoft.com/office/officeart/2005/8/layout/radial1"/>
    <dgm:cxn modelId="{337E041A-9377-41B7-971B-F90439A6452F}" type="presParOf" srcId="{CEC27CCB-4D4D-4CA1-AF06-4244E76AA920}" destId="{2324C1F0-7061-4C0A-800F-BE0518C05E70}" srcOrd="0" destOrd="0" presId="urn:microsoft.com/office/officeart/2005/8/layout/radial1"/>
    <dgm:cxn modelId="{70CA722D-26B0-408F-9CFB-723D9EA12517}" type="presParOf" srcId="{3326B44C-69EE-42C5-8631-DF7CDEFE215E}" destId="{3EA6904B-BFD7-4322-8D8A-6BF159850C9E}" srcOrd="4" destOrd="0" presId="urn:microsoft.com/office/officeart/2005/8/layout/radial1"/>
    <dgm:cxn modelId="{2A7DC44B-5322-4066-8D7A-84B005B96F80}" type="presParOf" srcId="{3326B44C-69EE-42C5-8631-DF7CDEFE215E}" destId="{C62982EC-660A-49BC-B7C4-0BB21AED7999}" srcOrd="5" destOrd="0" presId="urn:microsoft.com/office/officeart/2005/8/layout/radial1"/>
    <dgm:cxn modelId="{3856A2FB-7194-4A22-B388-E09AEE8703D3}" type="presParOf" srcId="{C62982EC-660A-49BC-B7C4-0BB21AED7999}" destId="{1DD43335-1903-4834-B7BE-B56DAD9FBADB}" srcOrd="0" destOrd="0" presId="urn:microsoft.com/office/officeart/2005/8/layout/radial1"/>
    <dgm:cxn modelId="{F6AF2527-8B40-421C-A855-AE054A3B0F3A}" type="presParOf" srcId="{3326B44C-69EE-42C5-8631-DF7CDEFE215E}" destId="{3CEFF418-3CF0-4446-B22E-0D0D1D51DBB9}" srcOrd="6" destOrd="0" presId="urn:microsoft.com/office/officeart/2005/8/layout/radial1"/>
    <dgm:cxn modelId="{A126C723-F8D0-435A-AA3D-D9D051B1EF8E}" type="presParOf" srcId="{3326B44C-69EE-42C5-8631-DF7CDEFE215E}" destId="{D1F12C86-E476-4FE6-A1EC-1747A57F2B0F}" srcOrd="7" destOrd="0" presId="urn:microsoft.com/office/officeart/2005/8/layout/radial1"/>
    <dgm:cxn modelId="{0F52DE5E-1949-4078-8DBC-04F0604D928E}" type="presParOf" srcId="{D1F12C86-E476-4FE6-A1EC-1747A57F2B0F}" destId="{17F3EF88-CB49-4055-B6A7-7972DC65A681}" srcOrd="0" destOrd="0" presId="urn:microsoft.com/office/officeart/2005/8/layout/radial1"/>
    <dgm:cxn modelId="{2672DA09-64A9-48B5-87B4-8E56A80AA34C}" type="presParOf" srcId="{3326B44C-69EE-42C5-8631-DF7CDEFE215E}" destId="{5E6617AD-7881-4195-8921-C7A7264AC880}" srcOrd="8" destOrd="0" presId="urn:microsoft.com/office/officeart/2005/8/layout/radial1"/>
    <dgm:cxn modelId="{8A3C55E1-6173-4E44-A4F1-9253B3628B41}" type="presParOf" srcId="{3326B44C-69EE-42C5-8631-DF7CDEFE215E}" destId="{98259EC9-624C-4348-8E82-E9EAA43F5569}" srcOrd="9" destOrd="0" presId="urn:microsoft.com/office/officeart/2005/8/layout/radial1"/>
    <dgm:cxn modelId="{1C1B9E42-A655-4C2F-9390-73AD6E553C4B}" type="presParOf" srcId="{98259EC9-624C-4348-8E82-E9EAA43F5569}" destId="{5AF3274E-434E-45D7-AB49-7F59F9D35910}" srcOrd="0" destOrd="0" presId="urn:microsoft.com/office/officeart/2005/8/layout/radial1"/>
    <dgm:cxn modelId="{B4192995-824E-4F66-827F-686B24AACCA1}" type="presParOf" srcId="{3326B44C-69EE-42C5-8631-DF7CDEFE215E}" destId="{45C1A230-17A0-42E1-AE5F-5FD3E01C3A9C}" srcOrd="10" destOrd="0" presId="urn:microsoft.com/office/officeart/2005/8/layout/radial1"/>
    <dgm:cxn modelId="{F70EE848-9447-4D76-A45B-75428DFDA9EE}" type="presParOf" srcId="{3326B44C-69EE-42C5-8631-DF7CDEFE215E}" destId="{55B86F0D-AA42-4E50-A08A-468951010F6F}" srcOrd="11" destOrd="0" presId="urn:microsoft.com/office/officeart/2005/8/layout/radial1"/>
    <dgm:cxn modelId="{8D690D2E-EDF7-4AF4-8F75-C59175891893}" type="presParOf" srcId="{55B86F0D-AA42-4E50-A08A-468951010F6F}" destId="{6093AF8E-CF32-482B-A5DB-DCCCBCC55B25}" srcOrd="0" destOrd="0" presId="urn:microsoft.com/office/officeart/2005/8/layout/radial1"/>
    <dgm:cxn modelId="{02FFEAE4-5025-4484-9566-E1947315D9DC}" type="presParOf" srcId="{3326B44C-69EE-42C5-8631-DF7CDEFE215E}" destId="{B140FB78-A3C6-4B2C-A9C6-27960C4224D5}" srcOrd="12" destOrd="0" presId="urn:microsoft.com/office/officeart/2005/8/layout/radial1"/>
    <dgm:cxn modelId="{022C06EC-76DE-4D4B-A792-74DEDA088AB2}" type="presParOf" srcId="{3326B44C-69EE-42C5-8631-DF7CDEFE215E}" destId="{6B257F96-18D9-4FDE-ADDF-4E83123B7F16}" srcOrd="13" destOrd="0" presId="urn:microsoft.com/office/officeart/2005/8/layout/radial1"/>
    <dgm:cxn modelId="{61D14787-1A24-4D9C-95D1-C76B0403D495}" type="presParOf" srcId="{6B257F96-18D9-4FDE-ADDF-4E83123B7F16}" destId="{97DDECE4-21DA-40EF-9996-63D16C84040C}" srcOrd="0" destOrd="0" presId="urn:microsoft.com/office/officeart/2005/8/layout/radial1"/>
    <dgm:cxn modelId="{73961D8D-A21F-4DA8-9D57-E669C2CFC319}" type="presParOf" srcId="{3326B44C-69EE-42C5-8631-DF7CDEFE215E}" destId="{C2C57790-54B3-4192-BAC1-53D07B2888E5}" srcOrd="14" destOrd="0" presId="urn:microsoft.com/office/officeart/2005/8/layout/radial1"/>
    <dgm:cxn modelId="{24FBE505-1752-480C-8F1C-792321C541B8}" type="presParOf" srcId="{3326B44C-69EE-42C5-8631-DF7CDEFE215E}" destId="{631BBBD8-0F1A-47A2-9ABE-A5E99320CCC0}" srcOrd="15" destOrd="0" presId="urn:microsoft.com/office/officeart/2005/8/layout/radial1"/>
    <dgm:cxn modelId="{6BE4E13A-E5B7-4589-BDF9-E986DEBC6DBE}" type="presParOf" srcId="{631BBBD8-0F1A-47A2-9ABE-A5E99320CCC0}" destId="{C478578D-CAAA-4538-85F5-0C906AAD20BF}" srcOrd="0" destOrd="0" presId="urn:microsoft.com/office/officeart/2005/8/layout/radial1"/>
    <dgm:cxn modelId="{8F41FDAF-DF6E-4105-A188-A4CE63F5F5D4}" type="presParOf" srcId="{3326B44C-69EE-42C5-8631-DF7CDEFE215E}" destId="{ED57F887-D4B3-45A8-9354-33D6A6F225D4}" srcOrd="16" destOrd="0" presId="urn:microsoft.com/office/officeart/2005/8/layout/radial1"/>
    <dgm:cxn modelId="{E518714A-481F-4789-BD7E-33D9E84D1F06}" type="presParOf" srcId="{3326B44C-69EE-42C5-8631-DF7CDEFE215E}" destId="{AEA85F8B-4E50-4487-8D5A-C37B26843B84}" srcOrd="17" destOrd="0" presId="urn:microsoft.com/office/officeart/2005/8/layout/radial1"/>
    <dgm:cxn modelId="{BEFAAFE0-4DF9-4087-9AF6-2B732A26B4D9}" type="presParOf" srcId="{AEA85F8B-4E50-4487-8D5A-C37B26843B84}" destId="{BECD2587-BFC4-49C5-824E-622BB47F9798}" srcOrd="0" destOrd="0" presId="urn:microsoft.com/office/officeart/2005/8/layout/radial1"/>
    <dgm:cxn modelId="{16A0B7B6-08E9-4591-9DD1-24B7EFAFFE5B}" type="presParOf" srcId="{3326B44C-69EE-42C5-8631-DF7CDEFE215E}" destId="{939E4BD6-7A2C-4F80-BD27-3D358B3DAC43}" srcOrd="18" destOrd="0" presId="urn:microsoft.com/office/officeart/2005/8/layout/radial1"/>
    <dgm:cxn modelId="{7226C680-626B-4DE2-BECD-B726CF26DB72}" type="presParOf" srcId="{3326B44C-69EE-42C5-8631-DF7CDEFE215E}" destId="{69414A9A-AC0A-4A3E-9146-28976ADC561A}" srcOrd="19" destOrd="0" presId="urn:microsoft.com/office/officeart/2005/8/layout/radial1"/>
    <dgm:cxn modelId="{379FA9A8-4F5E-4713-B329-E881CFCF92A0}" type="presParOf" srcId="{69414A9A-AC0A-4A3E-9146-28976ADC561A}" destId="{CDC26044-6843-42F6-A2A8-9B1F794A5E8F}" srcOrd="0" destOrd="0" presId="urn:microsoft.com/office/officeart/2005/8/layout/radial1"/>
    <dgm:cxn modelId="{79895F9A-D01A-4C23-82ED-92EFB87A5CDA}" type="presParOf" srcId="{3326B44C-69EE-42C5-8631-DF7CDEFE215E}" destId="{28803035-9469-498E-974C-C9C615D61965}" srcOrd="20" destOrd="0" presId="urn:microsoft.com/office/officeart/2005/8/layout/radial1"/>
    <dgm:cxn modelId="{D6144AB0-2367-4C41-9C3B-EFBE5F8F4E61}" type="presParOf" srcId="{3326B44C-69EE-42C5-8631-DF7CDEFE215E}" destId="{6959D1B4-91CA-4AE7-AC98-766F6455E2D3}" srcOrd="21" destOrd="0" presId="urn:microsoft.com/office/officeart/2005/8/layout/radial1"/>
    <dgm:cxn modelId="{08E25FAD-4E39-4DFA-803B-A305D8E6A080}" type="presParOf" srcId="{6959D1B4-91CA-4AE7-AC98-766F6455E2D3}" destId="{356FEDDF-B3E6-4DA5-8B2B-6D1A2A222198}" srcOrd="0" destOrd="0" presId="urn:microsoft.com/office/officeart/2005/8/layout/radial1"/>
    <dgm:cxn modelId="{98BBA347-1AF0-4431-97B5-E010DAEF03C5}" type="presParOf" srcId="{3326B44C-69EE-42C5-8631-DF7CDEFE215E}" destId="{6CBD13C8-6195-47D1-A1CE-F1A007267474}" srcOrd="2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B5D0BC-A93D-4546-8A94-34B2A5DFB12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D229E490-BA5A-47E9-8005-A3A829FA8545}">
      <dgm:prSet phldrT="[Text]"/>
      <dgm:spPr/>
      <dgm:t>
        <a:bodyPr/>
        <a:lstStyle/>
        <a:p>
          <a:r>
            <a:rPr lang="en-US" b="1" dirty="0">
              <a:solidFill>
                <a:schemeClr val="tx1"/>
              </a:solidFill>
            </a:rPr>
            <a:t>Receipt</a:t>
          </a:r>
        </a:p>
      </dgm:t>
    </dgm:pt>
    <dgm:pt modelId="{073108AE-1227-4455-9475-76BFCCE0ED53}" type="parTrans" cxnId="{62EFDB35-E399-4D98-B8CA-2C1B5F2E153D}">
      <dgm:prSet/>
      <dgm:spPr/>
      <dgm:t>
        <a:bodyPr/>
        <a:lstStyle/>
        <a:p>
          <a:endParaRPr lang="en-US"/>
        </a:p>
      </dgm:t>
    </dgm:pt>
    <dgm:pt modelId="{C47A4750-7F14-4579-A124-C94C7078FC82}" type="sibTrans" cxnId="{62EFDB35-E399-4D98-B8CA-2C1B5F2E153D}">
      <dgm:prSet/>
      <dgm:spPr/>
      <dgm:t>
        <a:bodyPr/>
        <a:lstStyle/>
        <a:p>
          <a:endParaRPr lang="en-US"/>
        </a:p>
      </dgm:t>
    </dgm:pt>
    <dgm:pt modelId="{1F2E80E3-72BB-4A7B-8B24-5A13C882B762}">
      <dgm:prSet phldrT="[Text]" phldr="1"/>
      <dgm:spPr/>
      <dgm:t>
        <a:bodyPr/>
        <a:lstStyle/>
        <a:p>
          <a:endParaRPr lang="en-US" dirty="0"/>
        </a:p>
      </dgm:t>
    </dgm:pt>
    <dgm:pt modelId="{222434CF-F6DF-4390-8186-30BDB65B4DF0}" type="parTrans" cxnId="{8CA5C3A4-2105-4629-9F8D-968C4213A597}">
      <dgm:prSet/>
      <dgm:spPr/>
      <dgm:t>
        <a:bodyPr/>
        <a:lstStyle/>
        <a:p>
          <a:endParaRPr lang="en-US"/>
        </a:p>
      </dgm:t>
    </dgm:pt>
    <dgm:pt modelId="{38ACCD35-6C0E-4E9F-9475-56C14A35071C}" type="sibTrans" cxnId="{8CA5C3A4-2105-4629-9F8D-968C4213A597}">
      <dgm:prSet/>
      <dgm:spPr/>
      <dgm:t>
        <a:bodyPr/>
        <a:lstStyle/>
        <a:p>
          <a:endParaRPr lang="en-US"/>
        </a:p>
      </dgm:t>
    </dgm:pt>
    <dgm:pt modelId="{032812EA-6CAD-4606-89B7-C50D68A7B564}">
      <dgm:prSet phldrT="[Text]"/>
      <dgm:spPr/>
      <dgm:t>
        <a:bodyPr/>
        <a:lstStyle/>
        <a:p>
          <a:r>
            <a:rPr lang="en-US" dirty="0"/>
            <a:t> </a:t>
          </a:r>
        </a:p>
      </dgm:t>
    </dgm:pt>
    <dgm:pt modelId="{801B0BFE-9E94-4563-AC56-CADAD83B42D4}" type="parTrans" cxnId="{63AF4057-74EC-4383-8F8F-E8C03F16EC68}">
      <dgm:prSet/>
      <dgm:spPr/>
      <dgm:t>
        <a:bodyPr/>
        <a:lstStyle/>
        <a:p>
          <a:endParaRPr lang="en-US"/>
        </a:p>
      </dgm:t>
    </dgm:pt>
    <dgm:pt modelId="{7E3B9FEA-E567-4A38-B2ED-8B676F8C836F}" type="sibTrans" cxnId="{63AF4057-74EC-4383-8F8F-E8C03F16EC68}">
      <dgm:prSet/>
      <dgm:spPr/>
      <dgm:t>
        <a:bodyPr/>
        <a:lstStyle/>
        <a:p>
          <a:endParaRPr lang="en-US"/>
        </a:p>
      </dgm:t>
    </dgm:pt>
    <dgm:pt modelId="{53346E79-9461-4C63-8F18-16CD78FF9C79}">
      <dgm:prSet/>
      <dgm:spPr/>
      <dgm:t>
        <a:bodyPr/>
        <a:lstStyle/>
        <a:p>
          <a:endParaRPr lang="en-US"/>
        </a:p>
      </dgm:t>
    </dgm:pt>
    <dgm:pt modelId="{17E7B775-9116-4E70-9CB5-FA7F1DABC097}" type="parTrans" cxnId="{AF74F018-0DD7-4962-BB20-5C8136F6E673}">
      <dgm:prSet/>
      <dgm:spPr/>
      <dgm:t>
        <a:bodyPr/>
        <a:lstStyle/>
        <a:p>
          <a:endParaRPr lang="en-US"/>
        </a:p>
      </dgm:t>
    </dgm:pt>
    <dgm:pt modelId="{00F4D754-E5AF-438E-8098-DF8CDFFE16FB}" type="sibTrans" cxnId="{AF74F018-0DD7-4962-BB20-5C8136F6E673}">
      <dgm:prSet/>
      <dgm:spPr/>
      <dgm:t>
        <a:bodyPr/>
        <a:lstStyle/>
        <a:p>
          <a:endParaRPr lang="en-US"/>
        </a:p>
      </dgm:t>
    </dgm:pt>
    <dgm:pt modelId="{3F897BD7-E8DE-4B54-8DEE-E584AC5BA6E3}">
      <dgm:prSet/>
      <dgm:spPr/>
      <dgm:t>
        <a:bodyPr/>
        <a:lstStyle/>
        <a:p>
          <a:r>
            <a:rPr lang="en-US" b="1" baseline="0" dirty="0">
              <a:solidFill>
                <a:schemeClr val="tx1"/>
              </a:solidFill>
            </a:rPr>
            <a:t>Closed</a:t>
          </a:r>
        </a:p>
      </dgm:t>
    </dgm:pt>
    <dgm:pt modelId="{8A6ABC31-2C32-4A6C-A0F2-5C14C16BA542}" type="parTrans" cxnId="{4C490BE8-1775-4F2B-8C0E-0E128C17B5A4}">
      <dgm:prSet/>
      <dgm:spPr/>
      <dgm:t>
        <a:bodyPr/>
        <a:lstStyle/>
        <a:p>
          <a:endParaRPr lang="en-US"/>
        </a:p>
      </dgm:t>
    </dgm:pt>
    <dgm:pt modelId="{4FBA5495-6FDD-42B7-99D1-61D5B4841E6B}" type="sibTrans" cxnId="{4C490BE8-1775-4F2B-8C0E-0E128C17B5A4}">
      <dgm:prSet/>
      <dgm:spPr/>
      <dgm:t>
        <a:bodyPr/>
        <a:lstStyle/>
        <a:p>
          <a:endParaRPr lang="en-US"/>
        </a:p>
      </dgm:t>
    </dgm:pt>
    <dgm:pt modelId="{44B959B1-23D2-436E-889A-97E0C7CB67CC}" type="pres">
      <dgm:prSet presAssocID="{06B5D0BC-A93D-4546-8A94-34B2A5DFB124}" presName="Name0" presStyleCnt="0">
        <dgm:presLayoutVars>
          <dgm:dir/>
          <dgm:resizeHandles val="exact"/>
        </dgm:presLayoutVars>
      </dgm:prSet>
      <dgm:spPr/>
    </dgm:pt>
    <dgm:pt modelId="{F39EE572-2464-4F10-855A-DC5DE272CAC6}" type="pres">
      <dgm:prSet presAssocID="{D229E490-BA5A-47E9-8005-A3A829FA8545}" presName="node" presStyleLbl="node1" presStyleIdx="0" presStyleCnt="5">
        <dgm:presLayoutVars>
          <dgm:bulletEnabled val="1"/>
        </dgm:presLayoutVars>
      </dgm:prSet>
      <dgm:spPr/>
    </dgm:pt>
    <dgm:pt modelId="{417DFB57-0F9C-423A-B3BB-47EEBB6F9090}" type="pres">
      <dgm:prSet presAssocID="{C47A4750-7F14-4579-A124-C94C7078FC82}" presName="sibTrans" presStyleLbl="sibTrans2D1" presStyleIdx="0" presStyleCnt="4"/>
      <dgm:spPr/>
    </dgm:pt>
    <dgm:pt modelId="{21C68D88-C148-4E66-A058-3477C330E440}" type="pres">
      <dgm:prSet presAssocID="{C47A4750-7F14-4579-A124-C94C7078FC82}" presName="connectorText" presStyleLbl="sibTrans2D1" presStyleIdx="0" presStyleCnt="4"/>
      <dgm:spPr/>
    </dgm:pt>
    <dgm:pt modelId="{D4C60800-3E49-4296-ABC9-2C43678215F0}" type="pres">
      <dgm:prSet presAssocID="{1F2E80E3-72BB-4A7B-8B24-5A13C882B762}" presName="node" presStyleLbl="node1" presStyleIdx="1" presStyleCnt="5">
        <dgm:presLayoutVars>
          <dgm:bulletEnabled val="1"/>
        </dgm:presLayoutVars>
      </dgm:prSet>
      <dgm:spPr/>
    </dgm:pt>
    <dgm:pt modelId="{E3B33890-4523-4178-83F5-68A11753FF2D}" type="pres">
      <dgm:prSet presAssocID="{38ACCD35-6C0E-4E9F-9475-56C14A35071C}" presName="sibTrans" presStyleLbl="sibTrans2D1" presStyleIdx="1" presStyleCnt="4"/>
      <dgm:spPr/>
    </dgm:pt>
    <dgm:pt modelId="{FF0AC7E3-52DB-4705-AC6F-0D8814C17192}" type="pres">
      <dgm:prSet presAssocID="{38ACCD35-6C0E-4E9F-9475-56C14A35071C}" presName="connectorText" presStyleLbl="sibTrans2D1" presStyleIdx="1" presStyleCnt="4"/>
      <dgm:spPr/>
    </dgm:pt>
    <dgm:pt modelId="{CCD4C893-3AB1-48BF-9F04-5A9740D16ABF}" type="pres">
      <dgm:prSet presAssocID="{032812EA-6CAD-4606-89B7-C50D68A7B564}" presName="node" presStyleLbl="node1" presStyleIdx="2" presStyleCnt="5">
        <dgm:presLayoutVars>
          <dgm:bulletEnabled val="1"/>
        </dgm:presLayoutVars>
      </dgm:prSet>
      <dgm:spPr/>
    </dgm:pt>
    <dgm:pt modelId="{728847B1-79F9-4920-94CE-930F5F1216E5}" type="pres">
      <dgm:prSet presAssocID="{7E3B9FEA-E567-4A38-B2ED-8B676F8C836F}" presName="sibTrans" presStyleLbl="sibTrans2D1" presStyleIdx="2" presStyleCnt="4"/>
      <dgm:spPr/>
    </dgm:pt>
    <dgm:pt modelId="{74048D94-A1A7-4129-9E01-C335944B0A31}" type="pres">
      <dgm:prSet presAssocID="{7E3B9FEA-E567-4A38-B2ED-8B676F8C836F}" presName="connectorText" presStyleLbl="sibTrans2D1" presStyleIdx="2" presStyleCnt="4"/>
      <dgm:spPr/>
    </dgm:pt>
    <dgm:pt modelId="{C73B8329-D0F1-4B97-A0E3-466E5298BEC7}" type="pres">
      <dgm:prSet presAssocID="{53346E79-9461-4C63-8F18-16CD78FF9C79}" presName="node" presStyleLbl="node1" presStyleIdx="3" presStyleCnt="5">
        <dgm:presLayoutVars>
          <dgm:bulletEnabled val="1"/>
        </dgm:presLayoutVars>
      </dgm:prSet>
      <dgm:spPr/>
    </dgm:pt>
    <dgm:pt modelId="{61C6A8FF-6FC3-49E3-BA7A-E9C666F45BD1}" type="pres">
      <dgm:prSet presAssocID="{00F4D754-E5AF-438E-8098-DF8CDFFE16FB}" presName="sibTrans" presStyleLbl="sibTrans2D1" presStyleIdx="3" presStyleCnt="4"/>
      <dgm:spPr/>
    </dgm:pt>
    <dgm:pt modelId="{64E6E968-3507-40E8-BE22-2C6F8BCB8CFD}" type="pres">
      <dgm:prSet presAssocID="{00F4D754-E5AF-438E-8098-DF8CDFFE16FB}" presName="connectorText" presStyleLbl="sibTrans2D1" presStyleIdx="3" presStyleCnt="4"/>
      <dgm:spPr/>
    </dgm:pt>
    <dgm:pt modelId="{858CF828-647D-4DEC-B32E-E5A724640DEC}" type="pres">
      <dgm:prSet presAssocID="{3F897BD7-E8DE-4B54-8DEE-E584AC5BA6E3}" presName="node" presStyleLbl="node1" presStyleIdx="4" presStyleCnt="5">
        <dgm:presLayoutVars>
          <dgm:bulletEnabled val="1"/>
        </dgm:presLayoutVars>
      </dgm:prSet>
      <dgm:spPr/>
    </dgm:pt>
  </dgm:ptLst>
  <dgm:cxnLst>
    <dgm:cxn modelId="{778FEB05-234F-434B-95B2-2CDB83731823}" type="presOf" srcId="{7E3B9FEA-E567-4A38-B2ED-8B676F8C836F}" destId="{728847B1-79F9-4920-94CE-930F5F1216E5}" srcOrd="0" destOrd="0" presId="urn:microsoft.com/office/officeart/2005/8/layout/process1"/>
    <dgm:cxn modelId="{AF74F018-0DD7-4962-BB20-5C8136F6E673}" srcId="{06B5D0BC-A93D-4546-8A94-34B2A5DFB124}" destId="{53346E79-9461-4C63-8F18-16CD78FF9C79}" srcOrd="3" destOrd="0" parTransId="{17E7B775-9116-4E70-9CB5-FA7F1DABC097}" sibTransId="{00F4D754-E5AF-438E-8098-DF8CDFFE16FB}"/>
    <dgm:cxn modelId="{1ADE591E-30FD-4333-998F-36A3D47A06E6}" type="presOf" srcId="{3F897BD7-E8DE-4B54-8DEE-E584AC5BA6E3}" destId="{858CF828-647D-4DEC-B32E-E5A724640DEC}" srcOrd="0" destOrd="0" presId="urn:microsoft.com/office/officeart/2005/8/layout/process1"/>
    <dgm:cxn modelId="{6C97852D-6012-4EDB-B8F4-5E37689BD285}" type="presOf" srcId="{032812EA-6CAD-4606-89B7-C50D68A7B564}" destId="{CCD4C893-3AB1-48BF-9F04-5A9740D16ABF}" srcOrd="0" destOrd="0" presId="urn:microsoft.com/office/officeart/2005/8/layout/process1"/>
    <dgm:cxn modelId="{62EFDB35-E399-4D98-B8CA-2C1B5F2E153D}" srcId="{06B5D0BC-A93D-4546-8A94-34B2A5DFB124}" destId="{D229E490-BA5A-47E9-8005-A3A829FA8545}" srcOrd="0" destOrd="0" parTransId="{073108AE-1227-4455-9475-76BFCCE0ED53}" sibTransId="{C47A4750-7F14-4579-A124-C94C7078FC82}"/>
    <dgm:cxn modelId="{36AF6A3B-BC2A-4440-B5C6-C177D108D791}" type="presOf" srcId="{D229E490-BA5A-47E9-8005-A3A829FA8545}" destId="{F39EE572-2464-4F10-855A-DC5DE272CAC6}" srcOrd="0" destOrd="0" presId="urn:microsoft.com/office/officeart/2005/8/layout/process1"/>
    <dgm:cxn modelId="{1057E73D-945C-4637-BA55-291BAF971BF5}" type="presOf" srcId="{C47A4750-7F14-4579-A124-C94C7078FC82}" destId="{417DFB57-0F9C-423A-B3BB-47EEBB6F9090}" srcOrd="0" destOrd="0" presId="urn:microsoft.com/office/officeart/2005/8/layout/process1"/>
    <dgm:cxn modelId="{A952DE47-949D-41A4-84B0-8DB6435F06C4}" type="presOf" srcId="{00F4D754-E5AF-438E-8098-DF8CDFFE16FB}" destId="{64E6E968-3507-40E8-BE22-2C6F8BCB8CFD}" srcOrd="1" destOrd="0" presId="urn:microsoft.com/office/officeart/2005/8/layout/process1"/>
    <dgm:cxn modelId="{63AF4057-74EC-4383-8F8F-E8C03F16EC68}" srcId="{06B5D0BC-A93D-4546-8A94-34B2A5DFB124}" destId="{032812EA-6CAD-4606-89B7-C50D68A7B564}" srcOrd="2" destOrd="0" parTransId="{801B0BFE-9E94-4563-AC56-CADAD83B42D4}" sibTransId="{7E3B9FEA-E567-4A38-B2ED-8B676F8C836F}"/>
    <dgm:cxn modelId="{BE3A2CA4-0039-451C-9F50-5530E2C4FA48}" type="presOf" srcId="{7E3B9FEA-E567-4A38-B2ED-8B676F8C836F}" destId="{74048D94-A1A7-4129-9E01-C335944B0A31}" srcOrd="1" destOrd="0" presId="urn:microsoft.com/office/officeart/2005/8/layout/process1"/>
    <dgm:cxn modelId="{8CA5C3A4-2105-4629-9F8D-968C4213A597}" srcId="{06B5D0BC-A93D-4546-8A94-34B2A5DFB124}" destId="{1F2E80E3-72BB-4A7B-8B24-5A13C882B762}" srcOrd="1" destOrd="0" parTransId="{222434CF-F6DF-4390-8186-30BDB65B4DF0}" sibTransId="{38ACCD35-6C0E-4E9F-9475-56C14A35071C}"/>
    <dgm:cxn modelId="{F2F7D9A6-CA57-406F-A5DB-08520B39A138}" type="presOf" srcId="{1F2E80E3-72BB-4A7B-8B24-5A13C882B762}" destId="{D4C60800-3E49-4296-ABC9-2C43678215F0}" srcOrd="0" destOrd="0" presId="urn:microsoft.com/office/officeart/2005/8/layout/process1"/>
    <dgm:cxn modelId="{A3451BAD-51C6-45B5-84BE-033D5E4BFBCE}" type="presOf" srcId="{00F4D754-E5AF-438E-8098-DF8CDFFE16FB}" destId="{61C6A8FF-6FC3-49E3-BA7A-E9C666F45BD1}" srcOrd="0" destOrd="0" presId="urn:microsoft.com/office/officeart/2005/8/layout/process1"/>
    <dgm:cxn modelId="{011787B4-DAB5-4193-A19B-51A47B2DDF6C}" type="presOf" srcId="{38ACCD35-6C0E-4E9F-9475-56C14A35071C}" destId="{E3B33890-4523-4178-83F5-68A11753FF2D}" srcOrd="0" destOrd="0" presId="urn:microsoft.com/office/officeart/2005/8/layout/process1"/>
    <dgm:cxn modelId="{CD6780BF-1AD3-4D68-B07F-744E6CACE366}" type="presOf" srcId="{C47A4750-7F14-4579-A124-C94C7078FC82}" destId="{21C68D88-C148-4E66-A058-3477C330E440}" srcOrd="1" destOrd="0" presId="urn:microsoft.com/office/officeart/2005/8/layout/process1"/>
    <dgm:cxn modelId="{D3752CC1-29A6-445B-806E-D86E69E47580}" type="presOf" srcId="{53346E79-9461-4C63-8F18-16CD78FF9C79}" destId="{C73B8329-D0F1-4B97-A0E3-466E5298BEC7}" srcOrd="0" destOrd="0" presId="urn:microsoft.com/office/officeart/2005/8/layout/process1"/>
    <dgm:cxn modelId="{89815BCB-562E-419F-987F-9DF4D0A2A89C}" type="presOf" srcId="{06B5D0BC-A93D-4546-8A94-34B2A5DFB124}" destId="{44B959B1-23D2-436E-889A-97E0C7CB67CC}" srcOrd="0" destOrd="0" presId="urn:microsoft.com/office/officeart/2005/8/layout/process1"/>
    <dgm:cxn modelId="{52272BD0-4538-41E2-A6AE-142BB560D3E8}" type="presOf" srcId="{38ACCD35-6C0E-4E9F-9475-56C14A35071C}" destId="{FF0AC7E3-52DB-4705-AC6F-0D8814C17192}" srcOrd="1" destOrd="0" presId="urn:microsoft.com/office/officeart/2005/8/layout/process1"/>
    <dgm:cxn modelId="{4C490BE8-1775-4F2B-8C0E-0E128C17B5A4}" srcId="{06B5D0BC-A93D-4546-8A94-34B2A5DFB124}" destId="{3F897BD7-E8DE-4B54-8DEE-E584AC5BA6E3}" srcOrd="4" destOrd="0" parTransId="{8A6ABC31-2C32-4A6C-A0F2-5C14C16BA542}" sibTransId="{4FBA5495-6FDD-42B7-99D1-61D5B4841E6B}"/>
    <dgm:cxn modelId="{3718C42A-7969-4ADA-BFCC-07F92AF02AEE}" type="presParOf" srcId="{44B959B1-23D2-436E-889A-97E0C7CB67CC}" destId="{F39EE572-2464-4F10-855A-DC5DE272CAC6}" srcOrd="0" destOrd="0" presId="urn:microsoft.com/office/officeart/2005/8/layout/process1"/>
    <dgm:cxn modelId="{007B2BC3-B58F-4206-B7DC-3DD9E6DD6A61}" type="presParOf" srcId="{44B959B1-23D2-436E-889A-97E0C7CB67CC}" destId="{417DFB57-0F9C-423A-B3BB-47EEBB6F9090}" srcOrd="1" destOrd="0" presId="urn:microsoft.com/office/officeart/2005/8/layout/process1"/>
    <dgm:cxn modelId="{9CD02E29-CC84-4AFE-8FB4-4FAA641EBFBE}" type="presParOf" srcId="{417DFB57-0F9C-423A-B3BB-47EEBB6F9090}" destId="{21C68D88-C148-4E66-A058-3477C330E440}" srcOrd="0" destOrd="0" presId="urn:microsoft.com/office/officeart/2005/8/layout/process1"/>
    <dgm:cxn modelId="{0C4620BB-38CE-495F-9AA6-BCCEBAAB773C}" type="presParOf" srcId="{44B959B1-23D2-436E-889A-97E0C7CB67CC}" destId="{D4C60800-3E49-4296-ABC9-2C43678215F0}" srcOrd="2" destOrd="0" presId="urn:microsoft.com/office/officeart/2005/8/layout/process1"/>
    <dgm:cxn modelId="{C7C172B9-6ED0-42E6-A4BA-1A74AB44D411}" type="presParOf" srcId="{44B959B1-23D2-436E-889A-97E0C7CB67CC}" destId="{E3B33890-4523-4178-83F5-68A11753FF2D}" srcOrd="3" destOrd="0" presId="urn:microsoft.com/office/officeart/2005/8/layout/process1"/>
    <dgm:cxn modelId="{42D61071-3D8F-48F7-9B25-25E338832848}" type="presParOf" srcId="{E3B33890-4523-4178-83F5-68A11753FF2D}" destId="{FF0AC7E3-52DB-4705-AC6F-0D8814C17192}" srcOrd="0" destOrd="0" presId="urn:microsoft.com/office/officeart/2005/8/layout/process1"/>
    <dgm:cxn modelId="{FDA898D5-BF13-4FCA-AD86-2588C4C2540C}" type="presParOf" srcId="{44B959B1-23D2-436E-889A-97E0C7CB67CC}" destId="{CCD4C893-3AB1-48BF-9F04-5A9740D16ABF}" srcOrd="4" destOrd="0" presId="urn:microsoft.com/office/officeart/2005/8/layout/process1"/>
    <dgm:cxn modelId="{1AF4AF99-B27A-4050-89A0-8D8D057CB95B}" type="presParOf" srcId="{44B959B1-23D2-436E-889A-97E0C7CB67CC}" destId="{728847B1-79F9-4920-94CE-930F5F1216E5}" srcOrd="5" destOrd="0" presId="urn:microsoft.com/office/officeart/2005/8/layout/process1"/>
    <dgm:cxn modelId="{DF0CA350-3C2A-4453-9523-F913BE571103}" type="presParOf" srcId="{728847B1-79F9-4920-94CE-930F5F1216E5}" destId="{74048D94-A1A7-4129-9E01-C335944B0A31}" srcOrd="0" destOrd="0" presId="urn:microsoft.com/office/officeart/2005/8/layout/process1"/>
    <dgm:cxn modelId="{DAA19D64-CF54-4730-B1CE-115418C4D764}" type="presParOf" srcId="{44B959B1-23D2-436E-889A-97E0C7CB67CC}" destId="{C73B8329-D0F1-4B97-A0E3-466E5298BEC7}" srcOrd="6" destOrd="0" presId="urn:microsoft.com/office/officeart/2005/8/layout/process1"/>
    <dgm:cxn modelId="{2EFEAB57-47A5-4F30-9B9A-8ACA530F0D0E}" type="presParOf" srcId="{44B959B1-23D2-436E-889A-97E0C7CB67CC}" destId="{61C6A8FF-6FC3-49E3-BA7A-E9C666F45BD1}" srcOrd="7" destOrd="0" presId="urn:microsoft.com/office/officeart/2005/8/layout/process1"/>
    <dgm:cxn modelId="{533B5287-0C18-4D69-9AD1-6C751D1D7E4A}" type="presParOf" srcId="{61C6A8FF-6FC3-49E3-BA7A-E9C666F45BD1}" destId="{64E6E968-3507-40E8-BE22-2C6F8BCB8CFD}" srcOrd="0" destOrd="0" presId="urn:microsoft.com/office/officeart/2005/8/layout/process1"/>
    <dgm:cxn modelId="{25BC7E09-BCCD-408F-8C57-A4A070BB27D9}" type="presParOf" srcId="{44B959B1-23D2-436E-889A-97E0C7CB67CC}" destId="{858CF828-647D-4DEC-B32E-E5A724640DEC}"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9A47E3-D688-41FA-840F-59C37367C66C}"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6A046887-03FF-4AB5-B03C-EB6E5FD1B99D}">
      <dgm:prSet phldrT="[Text]"/>
      <dgm:spPr/>
      <dgm:t>
        <a:bodyPr/>
        <a:lstStyle/>
        <a:p>
          <a:r>
            <a:rPr lang="en-US" b="1" dirty="0">
              <a:solidFill>
                <a:srgbClr val="C00000"/>
              </a:solidFill>
            </a:rPr>
            <a:t>Assess Needs &amp; Identify Priorities</a:t>
          </a:r>
        </a:p>
      </dgm:t>
    </dgm:pt>
    <dgm:pt modelId="{F8843AC6-A59D-4889-90AE-EEC8E7DFFA15}" type="parTrans" cxnId="{1FC5A2D3-93BA-42C1-B02C-009BECBF26B3}">
      <dgm:prSet/>
      <dgm:spPr/>
      <dgm:t>
        <a:bodyPr/>
        <a:lstStyle/>
        <a:p>
          <a:endParaRPr lang="en-US"/>
        </a:p>
      </dgm:t>
    </dgm:pt>
    <dgm:pt modelId="{56642AEE-A3B7-45B9-9789-2C41721A43A3}" type="sibTrans" cxnId="{1FC5A2D3-93BA-42C1-B02C-009BECBF26B3}">
      <dgm:prSet/>
      <dgm:spPr/>
      <dgm:t>
        <a:bodyPr/>
        <a:lstStyle/>
        <a:p>
          <a:endParaRPr lang="en-US"/>
        </a:p>
      </dgm:t>
    </dgm:pt>
    <dgm:pt modelId="{475E5D0E-585F-429F-8235-4B8E38C743DF}">
      <dgm:prSet phldrT="[Text]"/>
      <dgm:spPr/>
      <dgm:t>
        <a:bodyPr/>
        <a:lstStyle/>
        <a:p>
          <a:r>
            <a:rPr lang="en-US" b="1" dirty="0">
              <a:solidFill>
                <a:srgbClr val="C00000"/>
              </a:solidFill>
            </a:rPr>
            <a:t>Plan</a:t>
          </a:r>
        </a:p>
      </dgm:t>
    </dgm:pt>
    <dgm:pt modelId="{37DBD49F-D3E6-4B98-95F1-7D3C2AE84E37}" type="parTrans" cxnId="{470A23AF-B0B4-4A45-8F5A-2609679A64C1}">
      <dgm:prSet/>
      <dgm:spPr/>
      <dgm:t>
        <a:bodyPr/>
        <a:lstStyle/>
        <a:p>
          <a:endParaRPr lang="en-US"/>
        </a:p>
      </dgm:t>
    </dgm:pt>
    <dgm:pt modelId="{59673436-A856-4B2D-B070-BA15BB499007}" type="sibTrans" cxnId="{470A23AF-B0B4-4A45-8F5A-2609679A64C1}">
      <dgm:prSet/>
      <dgm:spPr/>
      <dgm:t>
        <a:bodyPr/>
        <a:lstStyle/>
        <a:p>
          <a:endParaRPr lang="en-US"/>
        </a:p>
      </dgm:t>
    </dgm:pt>
    <dgm:pt modelId="{FBDA860C-4DC1-41D3-9C44-E778A0A4BD35}">
      <dgm:prSet phldrT="[Text]"/>
      <dgm:spPr/>
      <dgm:t>
        <a:bodyPr/>
        <a:lstStyle/>
        <a:p>
          <a:r>
            <a:rPr lang="en-US" b="1" dirty="0">
              <a:solidFill>
                <a:srgbClr val="C00000"/>
              </a:solidFill>
            </a:rPr>
            <a:t>Implement</a:t>
          </a:r>
        </a:p>
      </dgm:t>
    </dgm:pt>
    <dgm:pt modelId="{A292509E-263A-49EF-ADBA-06A2923F3B93}" type="parTrans" cxnId="{286AC590-6939-49E9-B2A1-DF1786EFB74E}">
      <dgm:prSet/>
      <dgm:spPr/>
      <dgm:t>
        <a:bodyPr/>
        <a:lstStyle/>
        <a:p>
          <a:endParaRPr lang="en-US"/>
        </a:p>
      </dgm:t>
    </dgm:pt>
    <dgm:pt modelId="{F9ABAA18-D66C-44AB-AAF2-EE4A9CC34BA8}" type="sibTrans" cxnId="{286AC590-6939-49E9-B2A1-DF1786EFB74E}">
      <dgm:prSet/>
      <dgm:spPr/>
      <dgm:t>
        <a:bodyPr/>
        <a:lstStyle/>
        <a:p>
          <a:endParaRPr lang="en-US"/>
        </a:p>
      </dgm:t>
    </dgm:pt>
    <dgm:pt modelId="{4F6E79A4-2016-468F-B3C3-02314D8B94E3}">
      <dgm:prSet phldrT="[Text]"/>
      <dgm:spPr/>
      <dgm:t>
        <a:bodyPr/>
        <a:lstStyle/>
        <a:p>
          <a:r>
            <a:rPr lang="en-US" dirty="0">
              <a:solidFill>
                <a:srgbClr val="C00000"/>
              </a:solidFill>
            </a:rPr>
            <a:t>Monitor/</a:t>
          </a:r>
        </a:p>
        <a:p>
          <a:r>
            <a:rPr lang="en-US" dirty="0">
              <a:solidFill>
                <a:srgbClr val="C00000"/>
              </a:solidFill>
            </a:rPr>
            <a:t>Adjust</a:t>
          </a:r>
        </a:p>
      </dgm:t>
    </dgm:pt>
    <dgm:pt modelId="{1A885402-492A-40A6-AE76-6259195B6C29}" type="parTrans" cxnId="{0C22097A-8553-4B46-80BE-0B698B38EB31}">
      <dgm:prSet/>
      <dgm:spPr/>
      <dgm:t>
        <a:bodyPr/>
        <a:lstStyle/>
        <a:p>
          <a:endParaRPr lang="en-US"/>
        </a:p>
      </dgm:t>
    </dgm:pt>
    <dgm:pt modelId="{DA1063C6-AD5E-44CE-909B-D961E2475BFA}" type="sibTrans" cxnId="{0C22097A-8553-4B46-80BE-0B698B38EB31}">
      <dgm:prSet/>
      <dgm:spPr/>
      <dgm:t>
        <a:bodyPr/>
        <a:lstStyle/>
        <a:p>
          <a:endParaRPr lang="en-US"/>
        </a:p>
      </dgm:t>
    </dgm:pt>
    <dgm:pt modelId="{AB859650-9586-43A2-BCE3-CDE88F05C4AD}">
      <dgm:prSet phldrT="[Text]"/>
      <dgm:spPr/>
      <dgm:t>
        <a:bodyPr/>
        <a:lstStyle/>
        <a:p>
          <a:r>
            <a:rPr lang="en-US" dirty="0"/>
            <a:t>Evaluate Impact</a:t>
          </a:r>
        </a:p>
      </dgm:t>
    </dgm:pt>
    <dgm:pt modelId="{E1A2A358-E3E6-41E9-BA26-74C397A464B9}" type="parTrans" cxnId="{FA4FEED9-092A-462A-8968-E98ACDBAE8B2}">
      <dgm:prSet/>
      <dgm:spPr/>
      <dgm:t>
        <a:bodyPr/>
        <a:lstStyle/>
        <a:p>
          <a:endParaRPr lang="en-US"/>
        </a:p>
      </dgm:t>
    </dgm:pt>
    <dgm:pt modelId="{7D27D0EB-CAB7-464C-8111-09B413910041}" type="sibTrans" cxnId="{FA4FEED9-092A-462A-8968-E98ACDBAE8B2}">
      <dgm:prSet/>
      <dgm:spPr/>
      <dgm:t>
        <a:bodyPr/>
        <a:lstStyle/>
        <a:p>
          <a:endParaRPr lang="en-US"/>
        </a:p>
      </dgm:t>
    </dgm:pt>
    <dgm:pt modelId="{B41291B1-7B4B-467A-B9F4-38649CDD3611}" type="pres">
      <dgm:prSet presAssocID="{9A9A47E3-D688-41FA-840F-59C37367C66C}" presName="cycle" presStyleCnt="0">
        <dgm:presLayoutVars>
          <dgm:dir/>
          <dgm:resizeHandles val="exact"/>
        </dgm:presLayoutVars>
      </dgm:prSet>
      <dgm:spPr/>
    </dgm:pt>
    <dgm:pt modelId="{33D71E62-4016-499E-8AD4-98A153994112}" type="pres">
      <dgm:prSet presAssocID="{6A046887-03FF-4AB5-B03C-EB6E5FD1B99D}" presName="dummy" presStyleCnt="0"/>
      <dgm:spPr/>
    </dgm:pt>
    <dgm:pt modelId="{D7CF98BF-03F0-4D79-9026-18F17487BF03}" type="pres">
      <dgm:prSet presAssocID="{6A046887-03FF-4AB5-B03C-EB6E5FD1B99D}" presName="node" presStyleLbl="revTx" presStyleIdx="0" presStyleCnt="5">
        <dgm:presLayoutVars>
          <dgm:bulletEnabled val="1"/>
        </dgm:presLayoutVars>
      </dgm:prSet>
      <dgm:spPr/>
    </dgm:pt>
    <dgm:pt modelId="{63FA8614-1B56-4620-BAC2-B70B6A0FAE2D}" type="pres">
      <dgm:prSet presAssocID="{56642AEE-A3B7-45B9-9789-2C41721A43A3}" presName="sibTrans" presStyleLbl="node1" presStyleIdx="0" presStyleCnt="5"/>
      <dgm:spPr/>
    </dgm:pt>
    <dgm:pt modelId="{622F5F99-6784-4611-A90D-43F59D3F2769}" type="pres">
      <dgm:prSet presAssocID="{475E5D0E-585F-429F-8235-4B8E38C743DF}" presName="dummy" presStyleCnt="0"/>
      <dgm:spPr/>
    </dgm:pt>
    <dgm:pt modelId="{68E49249-11AC-4001-B6DE-4CA10D7419CC}" type="pres">
      <dgm:prSet presAssocID="{475E5D0E-585F-429F-8235-4B8E38C743DF}" presName="node" presStyleLbl="revTx" presStyleIdx="1" presStyleCnt="5">
        <dgm:presLayoutVars>
          <dgm:bulletEnabled val="1"/>
        </dgm:presLayoutVars>
      </dgm:prSet>
      <dgm:spPr/>
    </dgm:pt>
    <dgm:pt modelId="{E3FB4852-765F-416E-AAFC-2C3582227AE6}" type="pres">
      <dgm:prSet presAssocID="{59673436-A856-4B2D-B070-BA15BB499007}" presName="sibTrans" presStyleLbl="node1" presStyleIdx="1" presStyleCnt="5"/>
      <dgm:spPr/>
    </dgm:pt>
    <dgm:pt modelId="{26F7D5AA-BDCD-4A82-8471-F62A5DF0B487}" type="pres">
      <dgm:prSet presAssocID="{FBDA860C-4DC1-41D3-9C44-E778A0A4BD35}" presName="dummy" presStyleCnt="0"/>
      <dgm:spPr/>
    </dgm:pt>
    <dgm:pt modelId="{6A4A8059-19E8-41F6-8DFC-73449C35EDDB}" type="pres">
      <dgm:prSet presAssocID="{FBDA860C-4DC1-41D3-9C44-E778A0A4BD35}" presName="node" presStyleLbl="revTx" presStyleIdx="2" presStyleCnt="5">
        <dgm:presLayoutVars>
          <dgm:bulletEnabled val="1"/>
        </dgm:presLayoutVars>
      </dgm:prSet>
      <dgm:spPr/>
    </dgm:pt>
    <dgm:pt modelId="{4296B339-F720-442E-9585-BECA9177ED21}" type="pres">
      <dgm:prSet presAssocID="{F9ABAA18-D66C-44AB-AAF2-EE4A9CC34BA8}" presName="sibTrans" presStyleLbl="node1" presStyleIdx="2" presStyleCnt="5"/>
      <dgm:spPr/>
    </dgm:pt>
    <dgm:pt modelId="{CE6DFFC1-200A-4DDA-A4A3-ECC3F2D86476}" type="pres">
      <dgm:prSet presAssocID="{4F6E79A4-2016-468F-B3C3-02314D8B94E3}" presName="dummy" presStyleCnt="0"/>
      <dgm:spPr/>
    </dgm:pt>
    <dgm:pt modelId="{D87D9ECF-0944-4611-8B95-5B1A923B7BFA}" type="pres">
      <dgm:prSet presAssocID="{4F6E79A4-2016-468F-B3C3-02314D8B94E3}" presName="node" presStyleLbl="revTx" presStyleIdx="3" presStyleCnt="5">
        <dgm:presLayoutVars>
          <dgm:bulletEnabled val="1"/>
        </dgm:presLayoutVars>
      </dgm:prSet>
      <dgm:spPr/>
    </dgm:pt>
    <dgm:pt modelId="{E3D7CF38-81D8-4D80-9541-52CBE5649F93}" type="pres">
      <dgm:prSet presAssocID="{DA1063C6-AD5E-44CE-909B-D961E2475BFA}" presName="sibTrans" presStyleLbl="node1" presStyleIdx="3" presStyleCnt="5"/>
      <dgm:spPr/>
    </dgm:pt>
    <dgm:pt modelId="{2C904CAF-E37D-420A-998A-97F90053AC31}" type="pres">
      <dgm:prSet presAssocID="{AB859650-9586-43A2-BCE3-CDE88F05C4AD}" presName="dummy" presStyleCnt="0"/>
      <dgm:spPr/>
    </dgm:pt>
    <dgm:pt modelId="{08A031CB-8FF5-4D73-A8AF-502B22C76282}" type="pres">
      <dgm:prSet presAssocID="{AB859650-9586-43A2-BCE3-CDE88F05C4AD}" presName="node" presStyleLbl="revTx" presStyleIdx="4" presStyleCnt="5">
        <dgm:presLayoutVars>
          <dgm:bulletEnabled val="1"/>
        </dgm:presLayoutVars>
      </dgm:prSet>
      <dgm:spPr/>
    </dgm:pt>
    <dgm:pt modelId="{AA6647F2-D387-410A-813F-9BA5B8033AB9}" type="pres">
      <dgm:prSet presAssocID="{7D27D0EB-CAB7-464C-8111-09B413910041}" presName="sibTrans" presStyleLbl="node1" presStyleIdx="4" presStyleCnt="5" custLinFactNeighborY="1602"/>
      <dgm:spPr/>
    </dgm:pt>
  </dgm:ptLst>
  <dgm:cxnLst>
    <dgm:cxn modelId="{899BF62B-1BCB-4757-8EC3-90A89975C927}" type="presOf" srcId="{6A046887-03FF-4AB5-B03C-EB6E5FD1B99D}" destId="{D7CF98BF-03F0-4D79-9026-18F17487BF03}" srcOrd="0" destOrd="0" presId="urn:microsoft.com/office/officeart/2005/8/layout/cycle1"/>
    <dgm:cxn modelId="{9FEE143B-B280-4A28-AA4F-25E091B778A0}" type="presOf" srcId="{56642AEE-A3B7-45B9-9789-2C41721A43A3}" destId="{63FA8614-1B56-4620-BAC2-B70B6A0FAE2D}" srcOrd="0" destOrd="0" presId="urn:microsoft.com/office/officeart/2005/8/layout/cycle1"/>
    <dgm:cxn modelId="{C7AD6E62-9E7A-47FB-83A1-95F7A24563D0}" type="presOf" srcId="{7D27D0EB-CAB7-464C-8111-09B413910041}" destId="{AA6647F2-D387-410A-813F-9BA5B8033AB9}" srcOrd="0" destOrd="0" presId="urn:microsoft.com/office/officeart/2005/8/layout/cycle1"/>
    <dgm:cxn modelId="{3D49F170-07F9-4B75-B3CC-CD251C5DA92C}" type="presOf" srcId="{475E5D0E-585F-429F-8235-4B8E38C743DF}" destId="{68E49249-11AC-4001-B6DE-4CA10D7419CC}" srcOrd="0" destOrd="0" presId="urn:microsoft.com/office/officeart/2005/8/layout/cycle1"/>
    <dgm:cxn modelId="{0C22097A-8553-4B46-80BE-0B698B38EB31}" srcId="{9A9A47E3-D688-41FA-840F-59C37367C66C}" destId="{4F6E79A4-2016-468F-B3C3-02314D8B94E3}" srcOrd="3" destOrd="0" parTransId="{1A885402-492A-40A6-AE76-6259195B6C29}" sibTransId="{DA1063C6-AD5E-44CE-909B-D961E2475BFA}"/>
    <dgm:cxn modelId="{B626D47F-ECA1-4DE4-A2B8-E54CF9538A69}" type="presOf" srcId="{F9ABAA18-D66C-44AB-AAF2-EE4A9CC34BA8}" destId="{4296B339-F720-442E-9585-BECA9177ED21}" srcOrd="0" destOrd="0" presId="urn:microsoft.com/office/officeart/2005/8/layout/cycle1"/>
    <dgm:cxn modelId="{ADA0F189-63CB-4164-BF2E-19974BFBED20}" type="presOf" srcId="{FBDA860C-4DC1-41D3-9C44-E778A0A4BD35}" destId="{6A4A8059-19E8-41F6-8DFC-73449C35EDDB}" srcOrd="0" destOrd="0" presId="urn:microsoft.com/office/officeart/2005/8/layout/cycle1"/>
    <dgm:cxn modelId="{4E3B688D-294C-41A5-A80A-2DAB90EDB98F}" type="presOf" srcId="{AB859650-9586-43A2-BCE3-CDE88F05C4AD}" destId="{08A031CB-8FF5-4D73-A8AF-502B22C76282}" srcOrd="0" destOrd="0" presId="urn:microsoft.com/office/officeart/2005/8/layout/cycle1"/>
    <dgm:cxn modelId="{286AC590-6939-49E9-B2A1-DF1786EFB74E}" srcId="{9A9A47E3-D688-41FA-840F-59C37367C66C}" destId="{FBDA860C-4DC1-41D3-9C44-E778A0A4BD35}" srcOrd="2" destOrd="0" parTransId="{A292509E-263A-49EF-ADBA-06A2923F3B93}" sibTransId="{F9ABAA18-D66C-44AB-AAF2-EE4A9CC34BA8}"/>
    <dgm:cxn modelId="{470A23AF-B0B4-4A45-8F5A-2609679A64C1}" srcId="{9A9A47E3-D688-41FA-840F-59C37367C66C}" destId="{475E5D0E-585F-429F-8235-4B8E38C743DF}" srcOrd="1" destOrd="0" parTransId="{37DBD49F-D3E6-4B98-95F1-7D3C2AE84E37}" sibTransId="{59673436-A856-4B2D-B070-BA15BB499007}"/>
    <dgm:cxn modelId="{FF532AB6-A628-43AA-8A17-8197E02997A9}" type="presOf" srcId="{DA1063C6-AD5E-44CE-909B-D961E2475BFA}" destId="{E3D7CF38-81D8-4D80-9541-52CBE5649F93}" srcOrd="0" destOrd="0" presId="urn:microsoft.com/office/officeart/2005/8/layout/cycle1"/>
    <dgm:cxn modelId="{4F412BBD-A037-4219-A022-AF7B4A1CC092}" type="presOf" srcId="{59673436-A856-4B2D-B070-BA15BB499007}" destId="{E3FB4852-765F-416E-AAFC-2C3582227AE6}" srcOrd="0" destOrd="0" presId="urn:microsoft.com/office/officeart/2005/8/layout/cycle1"/>
    <dgm:cxn modelId="{10471ABE-32EF-41AF-8AE7-BC5884689177}" type="presOf" srcId="{9A9A47E3-D688-41FA-840F-59C37367C66C}" destId="{B41291B1-7B4B-467A-B9F4-38649CDD3611}" srcOrd="0" destOrd="0" presId="urn:microsoft.com/office/officeart/2005/8/layout/cycle1"/>
    <dgm:cxn modelId="{1FC5A2D3-93BA-42C1-B02C-009BECBF26B3}" srcId="{9A9A47E3-D688-41FA-840F-59C37367C66C}" destId="{6A046887-03FF-4AB5-B03C-EB6E5FD1B99D}" srcOrd="0" destOrd="0" parTransId="{F8843AC6-A59D-4889-90AE-EEC8E7DFFA15}" sibTransId="{56642AEE-A3B7-45B9-9789-2C41721A43A3}"/>
    <dgm:cxn modelId="{FA4FEED9-092A-462A-8968-E98ACDBAE8B2}" srcId="{9A9A47E3-D688-41FA-840F-59C37367C66C}" destId="{AB859650-9586-43A2-BCE3-CDE88F05C4AD}" srcOrd="4" destOrd="0" parTransId="{E1A2A358-E3E6-41E9-BA26-74C397A464B9}" sibTransId="{7D27D0EB-CAB7-464C-8111-09B413910041}"/>
    <dgm:cxn modelId="{27F184F0-3111-4103-B081-4F54240DDBC4}" type="presOf" srcId="{4F6E79A4-2016-468F-B3C3-02314D8B94E3}" destId="{D87D9ECF-0944-4611-8B95-5B1A923B7BFA}" srcOrd="0" destOrd="0" presId="urn:microsoft.com/office/officeart/2005/8/layout/cycle1"/>
    <dgm:cxn modelId="{758619E6-BEE3-413E-95D5-6403B06AD2E0}" type="presParOf" srcId="{B41291B1-7B4B-467A-B9F4-38649CDD3611}" destId="{33D71E62-4016-499E-8AD4-98A153994112}" srcOrd="0" destOrd="0" presId="urn:microsoft.com/office/officeart/2005/8/layout/cycle1"/>
    <dgm:cxn modelId="{309CA99B-5F95-488B-8B27-5001D3C92978}" type="presParOf" srcId="{B41291B1-7B4B-467A-B9F4-38649CDD3611}" destId="{D7CF98BF-03F0-4D79-9026-18F17487BF03}" srcOrd="1" destOrd="0" presId="urn:microsoft.com/office/officeart/2005/8/layout/cycle1"/>
    <dgm:cxn modelId="{867C9F99-B40A-4F5A-8E03-05021F3D806C}" type="presParOf" srcId="{B41291B1-7B4B-467A-B9F4-38649CDD3611}" destId="{63FA8614-1B56-4620-BAC2-B70B6A0FAE2D}" srcOrd="2" destOrd="0" presId="urn:microsoft.com/office/officeart/2005/8/layout/cycle1"/>
    <dgm:cxn modelId="{07B14F4C-DDD6-4583-AEAC-CC498CB53441}" type="presParOf" srcId="{B41291B1-7B4B-467A-B9F4-38649CDD3611}" destId="{622F5F99-6784-4611-A90D-43F59D3F2769}" srcOrd="3" destOrd="0" presId="urn:microsoft.com/office/officeart/2005/8/layout/cycle1"/>
    <dgm:cxn modelId="{CF7DFEA5-52F1-44E1-8FED-40EA029B31C0}" type="presParOf" srcId="{B41291B1-7B4B-467A-B9F4-38649CDD3611}" destId="{68E49249-11AC-4001-B6DE-4CA10D7419CC}" srcOrd="4" destOrd="0" presId="urn:microsoft.com/office/officeart/2005/8/layout/cycle1"/>
    <dgm:cxn modelId="{50D4DDEB-FF6F-47D1-BC71-1DC4D1D83B00}" type="presParOf" srcId="{B41291B1-7B4B-467A-B9F4-38649CDD3611}" destId="{E3FB4852-765F-416E-AAFC-2C3582227AE6}" srcOrd="5" destOrd="0" presId="urn:microsoft.com/office/officeart/2005/8/layout/cycle1"/>
    <dgm:cxn modelId="{06650EA4-00B1-4E76-8BD6-E896F1CA5763}" type="presParOf" srcId="{B41291B1-7B4B-467A-B9F4-38649CDD3611}" destId="{26F7D5AA-BDCD-4A82-8471-F62A5DF0B487}" srcOrd="6" destOrd="0" presId="urn:microsoft.com/office/officeart/2005/8/layout/cycle1"/>
    <dgm:cxn modelId="{F5B059D2-9EC8-475B-960A-DC274CDCB6CC}" type="presParOf" srcId="{B41291B1-7B4B-467A-B9F4-38649CDD3611}" destId="{6A4A8059-19E8-41F6-8DFC-73449C35EDDB}" srcOrd="7" destOrd="0" presId="urn:microsoft.com/office/officeart/2005/8/layout/cycle1"/>
    <dgm:cxn modelId="{A45D694C-6BAE-4725-ADCC-00F642FC9F0D}" type="presParOf" srcId="{B41291B1-7B4B-467A-B9F4-38649CDD3611}" destId="{4296B339-F720-442E-9585-BECA9177ED21}" srcOrd="8" destOrd="0" presId="urn:microsoft.com/office/officeart/2005/8/layout/cycle1"/>
    <dgm:cxn modelId="{F65EB622-0044-4A5A-B1D4-1AA2B6FB158B}" type="presParOf" srcId="{B41291B1-7B4B-467A-B9F4-38649CDD3611}" destId="{CE6DFFC1-200A-4DDA-A4A3-ECC3F2D86476}" srcOrd="9" destOrd="0" presId="urn:microsoft.com/office/officeart/2005/8/layout/cycle1"/>
    <dgm:cxn modelId="{956B131F-1605-405B-B231-72D78C1D79F5}" type="presParOf" srcId="{B41291B1-7B4B-467A-B9F4-38649CDD3611}" destId="{D87D9ECF-0944-4611-8B95-5B1A923B7BFA}" srcOrd="10" destOrd="0" presId="urn:microsoft.com/office/officeart/2005/8/layout/cycle1"/>
    <dgm:cxn modelId="{6302C00B-D197-4EA7-AB61-CDD1B0D2F213}" type="presParOf" srcId="{B41291B1-7B4B-467A-B9F4-38649CDD3611}" destId="{E3D7CF38-81D8-4D80-9541-52CBE5649F93}" srcOrd="11" destOrd="0" presId="urn:microsoft.com/office/officeart/2005/8/layout/cycle1"/>
    <dgm:cxn modelId="{CE9F7936-8EF1-4065-AEB6-BF6BCAD1031B}" type="presParOf" srcId="{B41291B1-7B4B-467A-B9F4-38649CDD3611}" destId="{2C904CAF-E37D-420A-998A-97F90053AC31}" srcOrd="12" destOrd="0" presId="urn:microsoft.com/office/officeart/2005/8/layout/cycle1"/>
    <dgm:cxn modelId="{A3DDA3B4-536D-45E1-B1E3-2E98155A3AE8}" type="presParOf" srcId="{B41291B1-7B4B-467A-B9F4-38649CDD3611}" destId="{08A031CB-8FF5-4D73-A8AF-502B22C76282}" srcOrd="13" destOrd="0" presId="urn:microsoft.com/office/officeart/2005/8/layout/cycle1"/>
    <dgm:cxn modelId="{7D8AA6A8-45C0-4B05-BCC6-B8E7DB26BB3C}" type="presParOf" srcId="{B41291B1-7B4B-467A-B9F4-38649CDD3611}" destId="{AA6647F2-D387-410A-813F-9BA5B8033AB9}"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F98BF-03F0-4D79-9026-18F17487BF03}">
      <dsp:nvSpPr>
        <dsp:cNvPr id="0" name=""/>
        <dsp:cNvSpPr/>
      </dsp:nvSpPr>
      <dsp:spPr>
        <a:xfrm>
          <a:off x="3622069" y="36325"/>
          <a:ext cx="1199554" cy="119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C00000"/>
              </a:solidFill>
            </a:rPr>
            <a:t>Assess Needs &amp; Identify Priorities</a:t>
          </a:r>
        </a:p>
      </dsp:txBody>
      <dsp:txXfrm>
        <a:off x="3622069" y="36325"/>
        <a:ext cx="1199554" cy="1199554"/>
      </dsp:txXfrm>
    </dsp:sp>
    <dsp:sp modelId="{63FA8614-1B56-4620-BAC2-B70B6A0FAE2D}">
      <dsp:nvSpPr>
        <dsp:cNvPr id="0" name=""/>
        <dsp:cNvSpPr/>
      </dsp:nvSpPr>
      <dsp:spPr>
        <a:xfrm>
          <a:off x="797526" y="1291"/>
          <a:ext cx="4500946" cy="4500946"/>
        </a:xfrm>
        <a:prstGeom prst="circularArrow">
          <a:avLst>
            <a:gd name="adj1" fmla="val 5197"/>
            <a:gd name="adj2" fmla="val 335681"/>
            <a:gd name="adj3" fmla="val 21294186"/>
            <a:gd name="adj4" fmla="val 19765412"/>
            <a:gd name="adj5" fmla="val 6063"/>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E49249-11AC-4001-B6DE-4CA10D7419CC}">
      <dsp:nvSpPr>
        <dsp:cNvPr id="0" name=""/>
        <dsp:cNvSpPr/>
      </dsp:nvSpPr>
      <dsp:spPr>
        <a:xfrm>
          <a:off x="4347546" y="2269114"/>
          <a:ext cx="1199554" cy="119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C00000"/>
              </a:solidFill>
            </a:rPr>
            <a:t>Plan</a:t>
          </a:r>
        </a:p>
      </dsp:txBody>
      <dsp:txXfrm>
        <a:off x="4347546" y="2269114"/>
        <a:ext cx="1199554" cy="1199554"/>
      </dsp:txXfrm>
    </dsp:sp>
    <dsp:sp modelId="{E3FB4852-765F-416E-AAFC-2C3582227AE6}">
      <dsp:nvSpPr>
        <dsp:cNvPr id="0" name=""/>
        <dsp:cNvSpPr/>
      </dsp:nvSpPr>
      <dsp:spPr>
        <a:xfrm>
          <a:off x="797526" y="1291"/>
          <a:ext cx="4500946" cy="4500946"/>
        </a:xfrm>
        <a:prstGeom prst="circularArrow">
          <a:avLst>
            <a:gd name="adj1" fmla="val 5197"/>
            <a:gd name="adj2" fmla="val 335681"/>
            <a:gd name="adj3" fmla="val 4015676"/>
            <a:gd name="adj4" fmla="val 2252534"/>
            <a:gd name="adj5" fmla="val 6063"/>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A8059-19E8-41F6-8DFC-73449C35EDDB}">
      <dsp:nvSpPr>
        <dsp:cNvPr id="0" name=""/>
        <dsp:cNvSpPr/>
      </dsp:nvSpPr>
      <dsp:spPr>
        <a:xfrm>
          <a:off x="2448222" y="3649054"/>
          <a:ext cx="1199554" cy="119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C00000"/>
              </a:solidFill>
            </a:rPr>
            <a:t>Implement</a:t>
          </a:r>
        </a:p>
      </dsp:txBody>
      <dsp:txXfrm>
        <a:off x="2448222" y="3649054"/>
        <a:ext cx="1199554" cy="1199554"/>
      </dsp:txXfrm>
    </dsp:sp>
    <dsp:sp modelId="{4296B339-F720-442E-9585-BECA9177ED21}">
      <dsp:nvSpPr>
        <dsp:cNvPr id="0" name=""/>
        <dsp:cNvSpPr/>
      </dsp:nvSpPr>
      <dsp:spPr>
        <a:xfrm>
          <a:off x="797526" y="1291"/>
          <a:ext cx="4500946" cy="4500946"/>
        </a:xfrm>
        <a:prstGeom prst="circularArrow">
          <a:avLst>
            <a:gd name="adj1" fmla="val 5197"/>
            <a:gd name="adj2" fmla="val 335681"/>
            <a:gd name="adj3" fmla="val 8211785"/>
            <a:gd name="adj4" fmla="val 6448642"/>
            <a:gd name="adj5" fmla="val 6063"/>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7D9ECF-0944-4611-8B95-5B1A923B7BFA}">
      <dsp:nvSpPr>
        <dsp:cNvPr id="0" name=""/>
        <dsp:cNvSpPr/>
      </dsp:nvSpPr>
      <dsp:spPr>
        <a:xfrm>
          <a:off x="548898" y="2269114"/>
          <a:ext cx="1199554" cy="119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C00000"/>
              </a:solidFill>
            </a:rPr>
            <a:t>Monitor/</a:t>
          </a:r>
        </a:p>
        <a:p>
          <a:pPr marL="0" lvl="0" indent="0" algn="ctr" defTabSz="844550">
            <a:lnSpc>
              <a:spcPct val="90000"/>
            </a:lnSpc>
            <a:spcBef>
              <a:spcPct val="0"/>
            </a:spcBef>
            <a:spcAft>
              <a:spcPct val="35000"/>
            </a:spcAft>
            <a:buNone/>
          </a:pPr>
          <a:r>
            <a:rPr lang="en-US" sz="1900" kern="1200" dirty="0">
              <a:solidFill>
                <a:srgbClr val="C00000"/>
              </a:solidFill>
            </a:rPr>
            <a:t>Adjust</a:t>
          </a:r>
        </a:p>
      </dsp:txBody>
      <dsp:txXfrm>
        <a:off x="548898" y="2269114"/>
        <a:ext cx="1199554" cy="1199554"/>
      </dsp:txXfrm>
    </dsp:sp>
    <dsp:sp modelId="{E3D7CF38-81D8-4D80-9541-52CBE5649F93}">
      <dsp:nvSpPr>
        <dsp:cNvPr id="0" name=""/>
        <dsp:cNvSpPr/>
      </dsp:nvSpPr>
      <dsp:spPr>
        <a:xfrm>
          <a:off x="797526" y="1291"/>
          <a:ext cx="4500946" cy="4500946"/>
        </a:xfrm>
        <a:prstGeom prst="circularArrow">
          <a:avLst>
            <a:gd name="adj1" fmla="val 5197"/>
            <a:gd name="adj2" fmla="val 335681"/>
            <a:gd name="adj3" fmla="val 12298907"/>
            <a:gd name="adj4" fmla="val 10770133"/>
            <a:gd name="adj5" fmla="val 6063"/>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A031CB-8FF5-4D73-A8AF-502B22C76282}">
      <dsp:nvSpPr>
        <dsp:cNvPr id="0" name=""/>
        <dsp:cNvSpPr/>
      </dsp:nvSpPr>
      <dsp:spPr>
        <a:xfrm>
          <a:off x="1274376" y="36325"/>
          <a:ext cx="1199554" cy="119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Evaluate Impact</a:t>
          </a:r>
        </a:p>
      </dsp:txBody>
      <dsp:txXfrm>
        <a:off x="1274376" y="36325"/>
        <a:ext cx="1199554" cy="1199554"/>
      </dsp:txXfrm>
    </dsp:sp>
    <dsp:sp modelId="{AA6647F2-D387-410A-813F-9BA5B8033AB9}">
      <dsp:nvSpPr>
        <dsp:cNvPr id="0" name=""/>
        <dsp:cNvSpPr/>
      </dsp:nvSpPr>
      <dsp:spPr>
        <a:xfrm>
          <a:off x="797526" y="73396"/>
          <a:ext cx="4500946" cy="4500946"/>
        </a:xfrm>
        <a:prstGeom prst="circularArrow">
          <a:avLst>
            <a:gd name="adj1" fmla="val 5197"/>
            <a:gd name="adj2" fmla="val 335681"/>
            <a:gd name="adj3" fmla="val 16866662"/>
            <a:gd name="adj4" fmla="val 15197657"/>
            <a:gd name="adj5" fmla="val 6063"/>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94C6F-A41C-4924-AF8E-0CC206B84568}">
      <dsp:nvSpPr>
        <dsp:cNvPr id="0" name=""/>
        <dsp:cNvSpPr/>
      </dsp:nvSpPr>
      <dsp:spPr>
        <a:xfrm>
          <a:off x="2888736" y="1860906"/>
          <a:ext cx="3249305" cy="14656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Candara" panose="020E0502030303020204" pitchFamily="34" charset="0"/>
            </a:rPr>
            <a:t>STATE COMPLAINT</a:t>
          </a:r>
        </a:p>
      </dsp:txBody>
      <dsp:txXfrm>
        <a:off x="3364586" y="2075542"/>
        <a:ext cx="2297605" cy="1036356"/>
      </dsp:txXfrm>
    </dsp:sp>
    <dsp:sp modelId="{55244E0D-DECE-4455-BCA4-901BFB9D532E}">
      <dsp:nvSpPr>
        <dsp:cNvPr id="0" name=""/>
        <dsp:cNvSpPr/>
      </dsp:nvSpPr>
      <dsp:spPr>
        <a:xfrm rot="16388237">
          <a:off x="4214551" y="1492715"/>
          <a:ext cx="717237" cy="20667"/>
        </a:xfrm>
        <a:custGeom>
          <a:avLst/>
          <a:gdLst/>
          <a:ahLst/>
          <a:cxnLst/>
          <a:rect l="0" t="0" r="0" b="0"/>
          <a:pathLst>
            <a:path>
              <a:moveTo>
                <a:pt x="0" y="10333"/>
              </a:moveTo>
              <a:lnTo>
                <a:pt x="717237" y="1033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55239" y="1485118"/>
        <a:ext cx="35861" cy="35861"/>
      </dsp:txXfrm>
    </dsp:sp>
    <dsp:sp modelId="{513F1651-0D0F-423A-9742-2D47A5ECA574}">
      <dsp:nvSpPr>
        <dsp:cNvPr id="0" name=""/>
        <dsp:cNvSpPr/>
      </dsp:nvSpPr>
      <dsp:spPr>
        <a:xfrm>
          <a:off x="3806779" y="165327"/>
          <a:ext cx="1625715" cy="9799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Candara" panose="020E0502030303020204" pitchFamily="34" charset="0"/>
            </a:rPr>
            <a:t>Parent Center</a:t>
          </a:r>
        </a:p>
      </dsp:txBody>
      <dsp:txXfrm>
        <a:off x="4044859" y="308831"/>
        <a:ext cx="1149555" cy="692899"/>
      </dsp:txXfrm>
    </dsp:sp>
    <dsp:sp modelId="{CEC27CCB-4D4D-4CA1-AF06-4244E76AA920}">
      <dsp:nvSpPr>
        <dsp:cNvPr id="0" name=""/>
        <dsp:cNvSpPr/>
      </dsp:nvSpPr>
      <dsp:spPr>
        <a:xfrm rot="18621748">
          <a:off x="4900039" y="1477642"/>
          <a:ext cx="1106328" cy="20667"/>
        </a:xfrm>
        <a:custGeom>
          <a:avLst/>
          <a:gdLst/>
          <a:ahLst/>
          <a:cxnLst/>
          <a:rect l="0" t="0" r="0" b="0"/>
          <a:pathLst>
            <a:path>
              <a:moveTo>
                <a:pt x="0" y="10333"/>
              </a:moveTo>
              <a:lnTo>
                <a:pt x="1106328" y="1033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25545" y="1460318"/>
        <a:ext cx="55316" cy="55316"/>
      </dsp:txXfrm>
    </dsp:sp>
    <dsp:sp modelId="{3EA6904B-BFD7-4322-8D8A-6BF159850C9E}">
      <dsp:nvSpPr>
        <dsp:cNvPr id="0" name=""/>
        <dsp:cNvSpPr/>
      </dsp:nvSpPr>
      <dsp:spPr>
        <a:xfrm>
          <a:off x="5638794" y="203205"/>
          <a:ext cx="979907" cy="97990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Candara" panose="020E0502030303020204" pitchFamily="34" charset="0"/>
            </a:rPr>
            <a:t>Web</a:t>
          </a:r>
        </a:p>
      </dsp:txBody>
      <dsp:txXfrm>
        <a:off x="5782298" y="346709"/>
        <a:ext cx="692899" cy="692899"/>
      </dsp:txXfrm>
    </dsp:sp>
    <dsp:sp modelId="{C62982EC-660A-49BC-B7C4-0BB21AED7999}">
      <dsp:nvSpPr>
        <dsp:cNvPr id="0" name=""/>
        <dsp:cNvSpPr/>
      </dsp:nvSpPr>
      <dsp:spPr>
        <a:xfrm rot="180339">
          <a:off x="6126855" y="2679156"/>
          <a:ext cx="420947" cy="20667"/>
        </a:xfrm>
        <a:custGeom>
          <a:avLst/>
          <a:gdLst/>
          <a:ahLst/>
          <a:cxnLst/>
          <a:rect l="0" t="0" r="0" b="0"/>
          <a:pathLst>
            <a:path>
              <a:moveTo>
                <a:pt x="0" y="10333"/>
              </a:moveTo>
              <a:lnTo>
                <a:pt x="420947" y="1033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26805" y="2678966"/>
        <a:ext cx="21047" cy="21047"/>
      </dsp:txXfrm>
    </dsp:sp>
    <dsp:sp modelId="{3CEFF418-3CF0-4446-B22E-0D0D1D51DBB9}">
      <dsp:nvSpPr>
        <dsp:cNvPr id="0" name=""/>
        <dsp:cNvSpPr/>
      </dsp:nvSpPr>
      <dsp:spPr>
        <a:xfrm>
          <a:off x="6542506" y="2260602"/>
          <a:ext cx="1915690" cy="97990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Candara" panose="020E0502030303020204" pitchFamily="34" charset="0"/>
            </a:rPr>
            <a:t>LEAs or Providers</a:t>
          </a:r>
          <a:endParaRPr lang="en-US" sz="1400" b="1" kern="1200" dirty="0">
            <a:solidFill>
              <a:schemeClr val="tx1"/>
            </a:solidFill>
            <a:latin typeface="Candara" panose="020E0502030303020204" pitchFamily="34" charset="0"/>
          </a:endParaRPr>
        </a:p>
      </dsp:txBody>
      <dsp:txXfrm>
        <a:off x="6823052" y="2404106"/>
        <a:ext cx="1354598" cy="692899"/>
      </dsp:txXfrm>
    </dsp:sp>
    <dsp:sp modelId="{D1F12C86-E476-4FE6-A1EC-1747A57F2B0F}">
      <dsp:nvSpPr>
        <dsp:cNvPr id="0" name=""/>
        <dsp:cNvSpPr/>
      </dsp:nvSpPr>
      <dsp:spPr>
        <a:xfrm rot="13987250">
          <a:off x="3152146" y="1469097"/>
          <a:ext cx="1050488" cy="20667"/>
        </a:xfrm>
        <a:custGeom>
          <a:avLst/>
          <a:gdLst/>
          <a:ahLst/>
          <a:cxnLst/>
          <a:rect l="0" t="0" r="0" b="0"/>
          <a:pathLst>
            <a:path>
              <a:moveTo>
                <a:pt x="0" y="10333"/>
              </a:moveTo>
              <a:lnTo>
                <a:pt x="1050488" y="1033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51128" y="1453169"/>
        <a:ext cx="52524" cy="52524"/>
      </dsp:txXfrm>
    </dsp:sp>
    <dsp:sp modelId="{5E6617AD-7881-4195-8921-C7A7264AC880}">
      <dsp:nvSpPr>
        <dsp:cNvPr id="0" name=""/>
        <dsp:cNvSpPr/>
      </dsp:nvSpPr>
      <dsp:spPr>
        <a:xfrm>
          <a:off x="2328036" y="134506"/>
          <a:ext cx="1415819" cy="97990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Candara" panose="020E0502030303020204" pitchFamily="34" charset="0"/>
            </a:rPr>
            <a:t>Forms</a:t>
          </a:r>
        </a:p>
      </dsp:txBody>
      <dsp:txXfrm>
        <a:off x="2535378" y="278010"/>
        <a:ext cx="1001135" cy="692899"/>
      </dsp:txXfrm>
    </dsp:sp>
    <dsp:sp modelId="{98259EC9-624C-4348-8E82-E9EAA43F5569}">
      <dsp:nvSpPr>
        <dsp:cNvPr id="0" name=""/>
        <dsp:cNvSpPr/>
      </dsp:nvSpPr>
      <dsp:spPr>
        <a:xfrm rot="1486365">
          <a:off x="5591901" y="3367398"/>
          <a:ext cx="1240732" cy="20667"/>
        </a:xfrm>
        <a:custGeom>
          <a:avLst/>
          <a:gdLst/>
          <a:ahLst/>
          <a:cxnLst/>
          <a:rect l="0" t="0" r="0" b="0"/>
          <a:pathLst>
            <a:path>
              <a:moveTo>
                <a:pt x="0" y="10333"/>
              </a:moveTo>
              <a:lnTo>
                <a:pt x="1240732" y="1033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81249" y="3346713"/>
        <a:ext cx="62036" cy="62036"/>
      </dsp:txXfrm>
    </dsp:sp>
    <dsp:sp modelId="{45C1A230-17A0-42E1-AE5F-5FD3E01C3A9C}">
      <dsp:nvSpPr>
        <dsp:cNvPr id="0" name=""/>
        <dsp:cNvSpPr/>
      </dsp:nvSpPr>
      <dsp:spPr>
        <a:xfrm>
          <a:off x="6571212" y="3461105"/>
          <a:ext cx="1766802" cy="97990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Candara" panose="020E0502030303020204" pitchFamily="34" charset="0"/>
            </a:rPr>
            <a:t>Tracking</a:t>
          </a:r>
          <a:endParaRPr lang="en-US" sz="1400" b="1" kern="1200" dirty="0">
            <a:solidFill>
              <a:schemeClr val="tx1"/>
            </a:solidFill>
            <a:latin typeface="Candara" panose="020E0502030303020204" pitchFamily="34" charset="0"/>
          </a:endParaRPr>
        </a:p>
      </dsp:txBody>
      <dsp:txXfrm>
        <a:off x="6829954" y="3604609"/>
        <a:ext cx="1249318" cy="692899"/>
      </dsp:txXfrm>
    </dsp:sp>
    <dsp:sp modelId="{55B86F0D-AA42-4E50-A08A-468951010F6F}">
      <dsp:nvSpPr>
        <dsp:cNvPr id="0" name=""/>
        <dsp:cNvSpPr/>
      </dsp:nvSpPr>
      <dsp:spPr>
        <a:xfrm rot="3465479">
          <a:off x="4767141" y="3634222"/>
          <a:ext cx="818143" cy="20667"/>
        </a:xfrm>
        <a:custGeom>
          <a:avLst/>
          <a:gdLst/>
          <a:ahLst/>
          <a:cxnLst/>
          <a:rect l="0" t="0" r="0" b="0"/>
          <a:pathLst>
            <a:path>
              <a:moveTo>
                <a:pt x="0" y="10333"/>
              </a:moveTo>
              <a:lnTo>
                <a:pt x="818143" y="1033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5759" y="3624102"/>
        <a:ext cx="40907" cy="40907"/>
      </dsp:txXfrm>
    </dsp:sp>
    <dsp:sp modelId="{B140FB78-A3C6-4B2C-A9C6-27960C4224D5}">
      <dsp:nvSpPr>
        <dsp:cNvPr id="0" name=""/>
        <dsp:cNvSpPr/>
      </dsp:nvSpPr>
      <dsp:spPr>
        <a:xfrm>
          <a:off x="4766443" y="3953163"/>
          <a:ext cx="1941363" cy="116131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Candara" panose="020E0502030303020204" pitchFamily="34" charset="0"/>
            </a:rPr>
            <a:t>Practices</a:t>
          </a:r>
          <a:endParaRPr lang="en-US" sz="1800" b="1" kern="1200" dirty="0">
            <a:solidFill>
              <a:schemeClr val="tx1"/>
            </a:solidFill>
            <a:latin typeface="Candara" panose="020E0502030303020204" pitchFamily="34" charset="0"/>
          </a:endParaRPr>
        </a:p>
      </dsp:txBody>
      <dsp:txXfrm>
        <a:off x="5050749" y="4123234"/>
        <a:ext cx="1372751" cy="821175"/>
      </dsp:txXfrm>
    </dsp:sp>
    <dsp:sp modelId="{6B257F96-18D9-4FDE-ADDF-4E83123B7F16}">
      <dsp:nvSpPr>
        <dsp:cNvPr id="0" name=""/>
        <dsp:cNvSpPr/>
      </dsp:nvSpPr>
      <dsp:spPr>
        <a:xfrm rot="6865431">
          <a:off x="3804324" y="3548039"/>
          <a:ext cx="541990" cy="20667"/>
        </a:xfrm>
        <a:custGeom>
          <a:avLst/>
          <a:gdLst/>
          <a:ahLst/>
          <a:cxnLst/>
          <a:rect l="0" t="0" r="0" b="0"/>
          <a:pathLst>
            <a:path>
              <a:moveTo>
                <a:pt x="0" y="10333"/>
              </a:moveTo>
              <a:lnTo>
                <a:pt x="541990" y="1033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061769" y="3544822"/>
        <a:ext cx="27099" cy="27099"/>
      </dsp:txXfrm>
    </dsp:sp>
    <dsp:sp modelId="{C2C57790-54B3-4192-BAC1-53D07B2888E5}">
      <dsp:nvSpPr>
        <dsp:cNvPr id="0" name=""/>
        <dsp:cNvSpPr/>
      </dsp:nvSpPr>
      <dsp:spPr>
        <a:xfrm>
          <a:off x="2743196" y="3784609"/>
          <a:ext cx="1931388" cy="116131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Candara" panose="020E0502030303020204" pitchFamily="34" charset="0"/>
            </a:rPr>
            <a:t>Corrective Actions</a:t>
          </a:r>
        </a:p>
      </dsp:txBody>
      <dsp:txXfrm>
        <a:off x="3026041" y="3954680"/>
        <a:ext cx="1365698" cy="821175"/>
      </dsp:txXfrm>
    </dsp:sp>
    <dsp:sp modelId="{631BBBD8-0F1A-47A2-9ABE-A5E99320CCC0}">
      <dsp:nvSpPr>
        <dsp:cNvPr id="0" name=""/>
        <dsp:cNvSpPr/>
      </dsp:nvSpPr>
      <dsp:spPr>
        <a:xfrm rot="9268586">
          <a:off x="2416861" y="3338252"/>
          <a:ext cx="1031183" cy="20667"/>
        </a:xfrm>
        <a:custGeom>
          <a:avLst/>
          <a:gdLst/>
          <a:ahLst/>
          <a:cxnLst/>
          <a:rect l="0" t="0" r="0" b="0"/>
          <a:pathLst>
            <a:path>
              <a:moveTo>
                <a:pt x="0" y="10333"/>
              </a:moveTo>
              <a:lnTo>
                <a:pt x="1031183" y="1033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06673" y="3322807"/>
        <a:ext cx="51559" cy="51559"/>
      </dsp:txXfrm>
    </dsp:sp>
    <dsp:sp modelId="{ED57F887-D4B3-45A8-9354-33D6A6F225D4}">
      <dsp:nvSpPr>
        <dsp:cNvPr id="0" name=""/>
        <dsp:cNvSpPr/>
      </dsp:nvSpPr>
      <dsp:spPr>
        <a:xfrm>
          <a:off x="850312" y="3409512"/>
          <a:ext cx="1856836" cy="97990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Candara" panose="020E0502030303020204" pitchFamily="34" charset="0"/>
            </a:rPr>
            <a:t>Personnel</a:t>
          </a:r>
        </a:p>
      </dsp:txBody>
      <dsp:txXfrm>
        <a:off x="1122239" y="3553016"/>
        <a:ext cx="1312982" cy="692899"/>
      </dsp:txXfrm>
    </dsp:sp>
    <dsp:sp modelId="{AEA85F8B-4E50-4487-8D5A-C37B26843B84}">
      <dsp:nvSpPr>
        <dsp:cNvPr id="0" name=""/>
        <dsp:cNvSpPr/>
      </dsp:nvSpPr>
      <dsp:spPr>
        <a:xfrm rot="10753827">
          <a:off x="2461630" y="2608072"/>
          <a:ext cx="427845" cy="20667"/>
        </a:xfrm>
        <a:custGeom>
          <a:avLst/>
          <a:gdLst/>
          <a:ahLst/>
          <a:cxnLst/>
          <a:rect l="0" t="0" r="0" b="0"/>
          <a:pathLst>
            <a:path>
              <a:moveTo>
                <a:pt x="0" y="10333"/>
              </a:moveTo>
              <a:lnTo>
                <a:pt x="427845" y="1033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664857" y="2607710"/>
        <a:ext cx="21392" cy="21392"/>
      </dsp:txXfrm>
    </dsp:sp>
    <dsp:sp modelId="{939E4BD6-7A2C-4F80-BD27-3D358B3DAC43}">
      <dsp:nvSpPr>
        <dsp:cNvPr id="0" name=""/>
        <dsp:cNvSpPr/>
      </dsp:nvSpPr>
      <dsp:spPr>
        <a:xfrm>
          <a:off x="499233" y="2013304"/>
          <a:ext cx="1962637" cy="124230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Candara" panose="020E0502030303020204" pitchFamily="34" charset="0"/>
            </a:rPr>
            <a:t>Internal Manuals</a:t>
          </a:r>
        </a:p>
      </dsp:txBody>
      <dsp:txXfrm>
        <a:off x="786655" y="2195236"/>
        <a:ext cx="1387793" cy="878443"/>
      </dsp:txXfrm>
    </dsp:sp>
    <dsp:sp modelId="{69414A9A-AC0A-4A3E-9146-28976ADC561A}">
      <dsp:nvSpPr>
        <dsp:cNvPr id="0" name=""/>
        <dsp:cNvSpPr/>
      </dsp:nvSpPr>
      <dsp:spPr>
        <a:xfrm rot="12141008">
          <a:off x="2393060" y="1908042"/>
          <a:ext cx="955531" cy="20667"/>
        </a:xfrm>
        <a:custGeom>
          <a:avLst/>
          <a:gdLst/>
          <a:ahLst/>
          <a:cxnLst/>
          <a:rect l="0" t="0" r="0" b="0"/>
          <a:pathLst>
            <a:path>
              <a:moveTo>
                <a:pt x="0" y="10333"/>
              </a:moveTo>
              <a:lnTo>
                <a:pt x="955531" y="1033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46938" y="1894488"/>
        <a:ext cx="47776" cy="47776"/>
      </dsp:txXfrm>
    </dsp:sp>
    <dsp:sp modelId="{28803035-9469-498E-974C-C9C615D61965}">
      <dsp:nvSpPr>
        <dsp:cNvPr id="0" name=""/>
        <dsp:cNvSpPr/>
      </dsp:nvSpPr>
      <dsp:spPr>
        <a:xfrm>
          <a:off x="609590" y="965199"/>
          <a:ext cx="2108810" cy="91396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Candara" panose="020E0502030303020204" pitchFamily="34" charset="0"/>
            </a:rPr>
            <a:t>Procedural Safeguards</a:t>
          </a:r>
        </a:p>
      </dsp:txBody>
      <dsp:txXfrm>
        <a:off x="918418" y="1099047"/>
        <a:ext cx="1491154" cy="646273"/>
      </dsp:txXfrm>
    </dsp:sp>
    <dsp:sp modelId="{6959D1B4-91CA-4AE7-AC98-766F6455E2D3}">
      <dsp:nvSpPr>
        <dsp:cNvPr id="0" name=""/>
        <dsp:cNvSpPr/>
      </dsp:nvSpPr>
      <dsp:spPr>
        <a:xfrm rot="20289125">
          <a:off x="5694415" y="1924233"/>
          <a:ext cx="925974" cy="20667"/>
        </a:xfrm>
        <a:custGeom>
          <a:avLst/>
          <a:gdLst/>
          <a:ahLst/>
          <a:cxnLst/>
          <a:rect l="0" t="0" r="0" b="0"/>
          <a:pathLst>
            <a:path>
              <a:moveTo>
                <a:pt x="0" y="10333"/>
              </a:moveTo>
              <a:lnTo>
                <a:pt x="925974" y="1033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34253" y="1911417"/>
        <a:ext cx="46298" cy="46298"/>
      </dsp:txXfrm>
    </dsp:sp>
    <dsp:sp modelId="{6CBD13C8-6195-47D1-A1CE-F1A007267474}">
      <dsp:nvSpPr>
        <dsp:cNvPr id="0" name=""/>
        <dsp:cNvSpPr/>
      </dsp:nvSpPr>
      <dsp:spPr>
        <a:xfrm>
          <a:off x="6514629" y="887384"/>
          <a:ext cx="1465285" cy="122041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Candara" panose="020E0502030303020204" pitchFamily="34" charset="0"/>
            </a:rPr>
            <a:t>Final</a:t>
          </a:r>
          <a:r>
            <a:rPr lang="en-US" sz="1600" b="1" kern="1200" dirty="0">
              <a:solidFill>
                <a:schemeClr val="tx1"/>
              </a:solidFill>
              <a:latin typeface="Candara" panose="020E0502030303020204" pitchFamily="34" charset="0"/>
            </a:rPr>
            <a:t> </a:t>
          </a:r>
          <a:r>
            <a:rPr lang="en-US" sz="2000" b="1" kern="1200" dirty="0">
              <a:solidFill>
                <a:schemeClr val="tx1"/>
              </a:solidFill>
              <a:latin typeface="Candara" panose="020E0502030303020204" pitchFamily="34" charset="0"/>
            </a:rPr>
            <a:t>Reports</a:t>
          </a:r>
          <a:endParaRPr lang="en-US" sz="1600" b="1" kern="1200" dirty="0">
            <a:solidFill>
              <a:schemeClr val="tx1"/>
            </a:solidFill>
            <a:latin typeface="Candara" panose="020E0502030303020204" pitchFamily="34" charset="0"/>
          </a:endParaRPr>
        </a:p>
      </dsp:txBody>
      <dsp:txXfrm>
        <a:off x="6729215" y="1066110"/>
        <a:ext cx="1036113" cy="862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EE572-2464-4F10-855A-DC5DE272CAC6}">
      <dsp:nvSpPr>
        <dsp:cNvPr id="0" name=""/>
        <dsp:cNvSpPr/>
      </dsp:nvSpPr>
      <dsp:spPr>
        <a:xfrm>
          <a:off x="3981" y="1661752"/>
          <a:ext cx="1234157" cy="740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Receipt</a:t>
          </a:r>
        </a:p>
      </dsp:txBody>
      <dsp:txXfrm>
        <a:off x="25669" y="1683440"/>
        <a:ext cx="1190781" cy="697118"/>
      </dsp:txXfrm>
    </dsp:sp>
    <dsp:sp modelId="{417DFB57-0F9C-423A-B3BB-47EEBB6F9090}">
      <dsp:nvSpPr>
        <dsp:cNvPr id="0" name=""/>
        <dsp:cNvSpPr/>
      </dsp:nvSpPr>
      <dsp:spPr>
        <a:xfrm>
          <a:off x="1361554" y="1878964"/>
          <a:ext cx="261641" cy="3060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361554" y="1940178"/>
        <a:ext cx="183149" cy="183642"/>
      </dsp:txXfrm>
    </dsp:sp>
    <dsp:sp modelId="{D4C60800-3E49-4296-ABC9-2C43678215F0}">
      <dsp:nvSpPr>
        <dsp:cNvPr id="0" name=""/>
        <dsp:cNvSpPr/>
      </dsp:nvSpPr>
      <dsp:spPr>
        <a:xfrm>
          <a:off x="1731801" y="1661752"/>
          <a:ext cx="1234157" cy="740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a:off x="1753489" y="1683440"/>
        <a:ext cx="1190781" cy="697118"/>
      </dsp:txXfrm>
    </dsp:sp>
    <dsp:sp modelId="{E3B33890-4523-4178-83F5-68A11753FF2D}">
      <dsp:nvSpPr>
        <dsp:cNvPr id="0" name=""/>
        <dsp:cNvSpPr/>
      </dsp:nvSpPr>
      <dsp:spPr>
        <a:xfrm>
          <a:off x="3089374" y="1878964"/>
          <a:ext cx="261641" cy="3060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089374" y="1940178"/>
        <a:ext cx="183149" cy="183642"/>
      </dsp:txXfrm>
    </dsp:sp>
    <dsp:sp modelId="{CCD4C893-3AB1-48BF-9F04-5A9740D16ABF}">
      <dsp:nvSpPr>
        <dsp:cNvPr id="0" name=""/>
        <dsp:cNvSpPr/>
      </dsp:nvSpPr>
      <dsp:spPr>
        <a:xfrm>
          <a:off x="3459621" y="1661752"/>
          <a:ext cx="1234157" cy="740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 </a:t>
          </a:r>
        </a:p>
      </dsp:txBody>
      <dsp:txXfrm>
        <a:off x="3481309" y="1683440"/>
        <a:ext cx="1190781" cy="697118"/>
      </dsp:txXfrm>
    </dsp:sp>
    <dsp:sp modelId="{728847B1-79F9-4920-94CE-930F5F1216E5}">
      <dsp:nvSpPr>
        <dsp:cNvPr id="0" name=""/>
        <dsp:cNvSpPr/>
      </dsp:nvSpPr>
      <dsp:spPr>
        <a:xfrm>
          <a:off x="4817194" y="1878964"/>
          <a:ext cx="261641" cy="3060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817194" y="1940178"/>
        <a:ext cx="183149" cy="183642"/>
      </dsp:txXfrm>
    </dsp:sp>
    <dsp:sp modelId="{C73B8329-D0F1-4B97-A0E3-466E5298BEC7}">
      <dsp:nvSpPr>
        <dsp:cNvPr id="0" name=""/>
        <dsp:cNvSpPr/>
      </dsp:nvSpPr>
      <dsp:spPr>
        <a:xfrm>
          <a:off x="5187441" y="1661752"/>
          <a:ext cx="1234157" cy="740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209129" y="1683440"/>
        <a:ext cx="1190781" cy="697118"/>
      </dsp:txXfrm>
    </dsp:sp>
    <dsp:sp modelId="{61C6A8FF-6FC3-49E3-BA7A-E9C666F45BD1}">
      <dsp:nvSpPr>
        <dsp:cNvPr id="0" name=""/>
        <dsp:cNvSpPr/>
      </dsp:nvSpPr>
      <dsp:spPr>
        <a:xfrm>
          <a:off x="6545014" y="1878964"/>
          <a:ext cx="261641" cy="3060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545014" y="1940178"/>
        <a:ext cx="183149" cy="183642"/>
      </dsp:txXfrm>
    </dsp:sp>
    <dsp:sp modelId="{858CF828-647D-4DEC-B32E-E5A724640DEC}">
      <dsp:nvSpPr>
        <dsp:cNvPr id="0" name=""/>
        <dsp:cNvSpPr/>
      </dsp:nvSpPr>
      <dsp:spPr>
        <a:xfrm>
          <a:off x="6915261" y="1661752"/>
          <a:ext cx="1234157" cy="7404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baseline="0" dirty="0">
              <a:solidFill>
                <a:schemeClr val="tx1"/>
              </a:solidFill>
            </a:rPr>
            <a:t>Closed</a:t>
          </a:r>
        </a:p>
      </dsp:txBody>
      <dsp:txXfrm>
        <a:off x="6936949" y="1683440"/>
        <a:ext cx="1190781" cy="6971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F98BF-03F0-4D79-9026-18F17487BF03}">
      <dsp:nvSpPr>
        <dsp:cNvPr id="0" name=""/>
        <dsp:cNvSpPr/>
      </dsp:nvSpPr>
      <dsp:spPr>
        <a:xfrm>
          <a:off x="3622069" y="36325"/>
          <a:ext cx="1199554" cy="119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C00000"/>
              </a:solidFill>
            </a:rPr>
            <a:t>Assess Needs &amp; Identify Priorities</a:t>
          </a:r>
        </a:p>
      </dsp:txBody>
      <dsp:txXfrm>
        <a:off x="3622069" y="36325"/>
        <a:ext cx="1199554" cy="1199554"/>
      </dsp:txXfrm>
    </dsp:sp>
    <dsp:sp modelId="{63FA8614-1B56-4620-BAC2-B70B6A0FAE2D}">
      <dsp:nvSpPr>
        <dsp:cNvPr id="0" name=""/>
        <dsp:cNvSpPr/>
      </dsp:nvSpPr>
      <dsp:spPr>
        <a:xfrm>
          <a:off x="797526" y="1291"/>
          <a:ext cx="4500946" cy="4500946"/>
        </a:xfrm>
        <a:prstGeom prst="circularArrow">
          <a:avLst>
            <a:gd name="adj1" fmla="val 5197"/>
            <a:gd name="adj2" fmla="val 335681"/>
            <a:gd name="adj3" fmla="val 21294186"/>
            <a:gd name="adj4" fmla="val 19765412"/>
            <a:gd name="adj5" fmla="val 6063"/>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E49249-11AC-4001-B6DE-4CA10D7419CC}">
      <dsp:nvSpPr>
        <dsp:cNvPr id="0" name=""/>
        <dsp:cNvSpPr/>
      </dsp:nvSpPr>
      <dsp:spPr>
        <a:xfrm>
          <a:off x="4347546" y="2269114"/>
          <a:ext cx="1199554" cy="119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C00000"/>
              </a:solidFill>
            </a:rPr>
            <a:t>Plan</a:t>
          </a:r>
        </a:p>
      </dsp:txBody>
      <dsp:txXfrm>
        <a:off x="4347546" y="2269114"/>
        <a:ext cx="1199554" cy="1199554"/>
      </dsp:txXfrm>
    </dsp:sp>
    <dsp:sp modelId="{E3FB4852-765F-416E-AAFC-2C3582227AE6}">
      <dsp:nvSpPr>
        <dsp:cNvPr id="0" name=""/>
        <dsp:cNvSpPr/>
      </dsp:nvSpPr>
      <dsp:spPr>
        <a:xfrm>
          <a:off x="797526" y="1291"/>
          <a:ext cx="4500946" cy="4500946"/>
        </a:xfrm>
        <a:prstGeom prst="circularArrow">
          <a:avLst>
            <a:gd name="adj1" fmla="val 5197"/>
            <a:gd name="adj2" fmla="val 335681"/>
            <a:gd name="adj3" fmla="val 4015676"/>
            <a:gd name="adj4" fmla="val 2252534"/>
            <a:gd name="adj5" fmla="val 6063"/>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A8059-19E8-41F6-8DFC-73449C35EDDB}">
      <dsp:nvSpPr>
        <dsp:cNvPr id="0" name=""/>
        <dsp:cNvSpPr/>
      </dsp:nvSpPr>
      <dsp:spPr>
        <a:xfrm>
          <a:off x="2448222" y="3649054"/>
          <a:ext cx="1199554" cy="119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C00000"/>
              </a:solidFill>
            </a:rPr>
            <a:t>Implement</a:t>
          </a:r>
        </a:p>
      </dsp:txBody>
      <dsp:txXfrm>
        <a:off x="2448222" y="3649054"/>
        <a:ext cx="1199554" cy="1199554"/>
      </dsp:txXfrm>
    </dsp:sp>
    <dsp:sp modelId="{4296B339-F720-442E-9585-BECA9177ED21}">
      <dsp:nvSpPr>
        <dsp:cNvPr id="0" name=""/>
        <dsp:cNvSpPr/>
      </dsp:nvSpPr>
      <dsp:spPr>
        <a:xfrm>
          <a:off x="797526" y="1291"/>
          <a:ext cx="4500946" cy="4500946"/>
        </a:xfrm>
        <a:prstGeom prst="circularArrow">
          <a:avLst>
            <a:gd name="adj1" fmla="val 5197"/>
            <a:gd name="adj2" fmla="val 335681"/>
            <a:gd name="adj3" fmla="val 8211785"/>
            <a:gd name="adj4" fmla="val 6448642"/>
            <a:gd name="adj5" fmla="val 6063"/>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7D9ECF-0944-4611-8B95-5B1A923B7BFA}">
      <dsp:nvSpPr>
        <dsp:cNvPr id="0" name=""/>
        <dsp:cNvSpPr/>
      </dsp:nvSpPr>
      <dsp:spPr>
        <a:xfrm>
          <a:off x="548898" y="2269114"/>
          <a:ext cx="1199554" cy="119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C00000"/>
              </a:solidFill>
            </a:rPr>
            <a:t>Monitor/</a:t>
          </a:r>
        </a:p>
        <a:p>
          <a:pPr marL="0" lvl="0" indent="0" algn="ctr" defTabSz="844550">
            <a:lnSpc>
              <a:spcPct val="90000"/>
            </a:lnSpc>
            <a:spcBef>
              <a:spcPct val="0"/>
            </a:spcBef>
            <a:spcAft>
              <a:spcPct val="35000"/>
            </a:spcAft>
            <a:buNone/>
          </a:pPr>
          <a:r>
            <a:rPr lang="en-US" sz="1900" kern="1200" dirty="0">
              <a:solidFill>
                <a:srgbClr val="C00000"/>
              </a:solidFill>
            </a:rPr>
            <a:t>Adjust</a:t>
          </a:r>
        </a:p>
      </dsp:txBody>
      <dsp:txXfrm>
        <a:off x="548898" y="2269114"/>
        <a:ext cx="1199554" cy="1199554"/>
      </dsp:txXfrm>
    </dsp:sp>
    <dsp:sp modelId="{E3D7CF38-81D8-4D80-9541-52CBE5649F93}">
      <dsp:nvSpPr>
        <dsp:cNvPr id="0" name=""/>
        <dsp:cNvSpPr/>
      </dsp:nvSpPr>
      <dsp:spPr>
        <a:xfrm>
          <a:off x="797526" y="1291"/>
          <a:ext cx="4500946" cy="4500946"/>
        </a:xfrm>
        <a:prstGeom prst="circularArrow">
          <a:avLst>
            <a:gd name="adj1" fmla="val 5197"/>
            <a:gd name="adj2" fmla="val 335681"/>
            <a:gd name="adj3" fmla="val 12298907"/>
            <a:gd name="adj4" fmla="val 10770133"/>
            <a:gd name="adj5" fmla="val 6063"/>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A031CB-8FF5-4D73-A8AF-502B22C76282}">
      <dsp:nvSpPr>
        <dsp:cNvPr id="0" name=""/>
        <dsp:cNvSpPr/>
      </dsp:nvSpPr>
      <dsp:spPr>
        <a:xfrm>
          <a:off x="1274376" y="36325"/>
          <a:ext cx="1199554" cy="119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Evaluate Impact</a:t>
          </a:r>
        </a:p>
      </dsp:txBody>
      <dsp:txXfrm>
        <a:off x="1274376" y="36325"/>
        <a:ext cx="1199554" cy="1199554"/>
      </dsp:txXfrm>
    </dsp:sp>
    <dsp:sp modelId="{AA6647F2-D387-410A-813F-9BA5B8033AB9}">
      <dsp:nvSpPr>
        <dsp:cNvPr id="0" name=""/>
        <dsp:cNvSpPr/>
      </dsp:nvSpPr>
      <dsp:spPr>
        <a:xfrm>
          <a:off x="797526" y="73396"/>
          <a:ext cx="4500946" cy="4500946"/>
        </a:xfrm>
        <a:prstGeom prst="circularArrow">
          <a:avLst>
            <a:gd name="adj1" fmla="val 5197"/>
            <a:gd name="adj2" fmla="val 335681"/>
            <a:gd name="adj3" fmla="val 16866662"/>
            <a:gd name="adj4" fmla="val 15197657"/>
            <a:gd name="adj5" fmla="val 6063"/>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6CAF4AD-71F4-4F3F-80D9-287026CD1D71}" type="datetimeFigureOut">
              <a:rPr lang="en-US" smtClean="0"/>
              <a:t>10/20/2022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C3B2E3F-F879-4720-B1EE-C132AFB63A38}" type="slidenum">
              <a:rPr lang="en-US" smtClean="0"/>
              <a:t>‹#›</a:t>
            </a:fld>
            <a:endParaRPr lang="en-US"/>
          </a:p>
        </p:txBody>
      </p:sp>
    </p:spTree>
    <p:extLst>
      <p:ext uri="{BB962C8B-B14F-4D97-AF65-F5344CB8AC3E}">
        <p14:creationId xmlns:p14="http://schemas.microsoft.com/office/powerpoint/2010/main" val="2083794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CCED24C-F9A4-41E2-BCBF-245128535853}" type="datetimeFigureOut">
              <a:rPr lang="en-US" smtClean="0"/>
              <a:t>10/20/2022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5CACC31-1050-46B4-9F19-2605034B25FF}" type="slidenum">
              <a:rPr lang="en-US" smtClean="0"/>
              <a:t>‹#›</a:t>
            </a:fld>
            <a:endParaRPr lang="en-US"/>
          </a:p>
        </p:txBody>
      </p:sp>
    </p:spTree>
    <p:extLst>
      <p:ext uri="{BB962C8B-B14F-4D97-AF65-F5344CB8AC3E}">
        <p14:creationId xmlns:p14="http://schemas.microsoft.com/office/powerpoint/2010/main" val="372483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a:t>
            </a:fld>
            <a:endParaRPr lang="en-US"/>
          </a:p>
        </p:txBody>
      </p:sp>
    </p:spTree>
    <p:extLst>
      <p:ext uri="{BB962C8B-B14F-4D97-AF65-F5344CB8AC3E}">
        <p14:creationId xmlns:p14="http://schemas.microsoft.com/office/powerpoint/2010/main" val="3273057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83208-339A-4AA9-AB44-56A711425BE5}" type="slidenum">
              <a:rPr lang="en-US" smtClean="0"/>
              <a:t>10</a:t>
            </a:fld>
            <a:endParaRPr lang="en-US"/>
          </a:p>
        </p:txBody>
      </p:sp>
    </p:spTree>
    <p:extLst>
      <p:ext uri="{BB962C8B-B14F-4D97-AF65-F5344CB8AC3E}">
        <p14:creationId xmlns:p14="http://schemas.microsoft.com/office/powerpoint/2010/main" val="287779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83208-339A-4AA9-AB44-56A711425BE5}" type="slidenum">
              <a:rPr lang="en-US" smtClean="0"/>
              <a:t>11</a:t>
            </a:fld>
            <a:endParaRPr lang="en-US"/>
          </a:p>
        </p:txBody>
      </p:sp>
    </p:spTree>
    <p:extLst>
      <p:ext uri="{BB962C8B-B14F-4D97-AF65-F5344CB8AC3E}">
        <p14:creationId xmlns:p14="http://schemas.microsoft.com/office/powerpoint/2010/main" val="961794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12</a:t>
            </a:fld>
            <a:endParaRPr lang="en-US"/>
          </a:p>
        </p:txBody>
      </p:sp>
    </p:spTree>
    <p:extLst>
      <p:ext uri="{BB962C8B-B14F-4D97-AF65-F5344CB8AC3E}">
        <p14:creationId xmlns:p14="http://schemas.microsoft.com/office/powerpoint/2010/main" val="863744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13</a:t>
            </a:fld>
            <a:endParaRPr lang="en-US"/>
          </a:p>
        </p:txBody>
      </p:sp>
    </p:spTree>
    <p:extLst>
      <p:ext uri="{BB962C8B-B14F-4D97-AF65-F5344CB8AC3E}">
        <p14:creationId xmlns:p14="http://schemas.microsoft.com/office/powerpoint/2010/main" val="82959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64541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670289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16</a:t>
            </a:fld>
            <a:endParaRPr lang="en-US"/>
          </a:p>
        </p:txBody>
      </p:sp>
    </p:spTree>
    <p:extLst>
      <p:ext uri="{BB962C8B-B14F-4D97-AF65-F5344CB8AC3E}">
        <p14:creationId xmlns:p14="http://schemas.microsoft.com/office/powerpoint/2010/main" val="582946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13429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18</a:t>
            </a:fld>
            <a:endParaRPr lang="en-US"/>
          </a:p>
        </p:txBody>
      </p:sp>
    </p:spTree>
    <p:extLst>
      <p:ext uri="{BB962C8B-B14F-4D97-AF65-F5344CB8AC3E}">
        <p14:creationId xmlns:p14="http://schemas.microsoft.com/office/powerpoint/2010/main" val="415279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19</a:t>
            </a:fld>
            <a:endParaRPr lang="en-US"/>
          </a:p>
        </p:txBody>
      </p:sp>
    </p:spTree>
    <p:extLst>
      <p:ext uri="{BB962C8B-B14F-4D97-AF65-F5344CB8AC3E}">
        <p14:creationId xmlns:p14="http://schemas.microsoft.com/office/powerpoint/2010/main" val="295224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a:t>
            </a:fld>
            <a:endParaRPr lang="en-US"/>
          </a:p>
        </p:txBody>
      </p:sp>
    </p:spTree>
    <p:extLst>
      <p:ext uri="{BB962C8B-B14F-4D97-AF65-F5344CB8AC3E}">
        <p14:creationId xmlns:p14="http://schemas.microsoft.com/office/powerpoint/2010/main" val="4108437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20</a:t>
            </a:fld>
            <a:endParaRPr lang="en-US"/>
          </a:p>
        </p:txBody>
      </p:sp>
    </p:spTree>
    <p:extLst>
      <p:ext uri="{BB962C8B-B14F-4D97-AF65-F5344CB8AC3E}">
        <p14:creationId xmlns:p14="http://schemas.microsoft.com/office/powerpoint/2010/main" val="2331797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21</a:t>
            </a:fld>
            <a:endParaRPr lang="en-US"/>
          </a:p>
        </p:txBody>
      </p:sp>
    </p:spTree>
    <p:extLst>
      <p:ext uri="{BB962C8B-B14F-4D97-AF65-F5344CB8AC3E}">
        <p14:creationId xmlns:p14="http://schemas.microsoft.com/office/powerpoint/2010/main" val="925121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22</a:t>
            </a:fld>
            <a:endParaRPr lang="en-US"/>
          </a:p>
        </p:txBody>
      </p:sp>
    </p:spTree>
    <p:extLst>
      <p:ext uri="{BB962C8B-B14F-4D97-AF65-F5344CB8AC3E}">
        <p14:creationId xmlns:p14="http://schemas.microsoft.com/office/powerpoint/2010/main" val="129499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23</a:t>
            </a:fld>
            <a:endParaRPr lang="en-US"/>
          </a:p>
        </p:txBody>
      </p:sp>
    </p:spTree>
    <p:extLst>
      <p:ext uri="{BB962C8B-B14F-4D97-AF65-F5344CB8AC3E}">
        <p14:creationId xmlns:p14="http://schemas.microsoft.com/office/powerpoint/2010/main" val="2989650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24</a:t>
            </a:fld>
            <a:endParaRPr lang="en-US"/>
          </a:p>
        </p:txBody>
      </p:sp>
    </p:spTree>
    <p:extLst>
      <p:ext uri="{BB962C8B-B14F-4D97-AF65-F5344CB8AC3E}">
        <p14:creationId xmlns:p14="http://schemas.microsoft.com/office/powerpoint/2010/main" val="2461061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25CACC31-1050-46B4-9F19-2605034B25FF}" type="slidenum">
              <a:rPr lang="en-US" smtClean="0"/>
              <a:t>25</a:t>
            </a:fld>
            <a:endParaRPr lang="en-US"/>
          </a:p>
        </p:txBody>
      </p:sp>
    </p:spTree>
    <p:extLst>
      <p:ext uri="{BB962C8B-B14F-4D97-AF65-F5344CB8AC3E}">
        <p14:creationId xmlns:p14="http://schemas.microsoft.com/office/powerpoint/2010/main" val="3277426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26</a:t>
            </a:fld>
            <a:endParaRPr lang="en-US"/>
          </a:p>
        </p:txBody>
      </p:sp>
    </p:spTree>
    <p:extLst>
      <p:ext uri="{BB962C8B-B14F-4D97-AF65-F5344CB8AC3E}">
        <p14:creationId xmlns:p14="http://schemas.microsoft.com/office/powerpoint/2010/main" val="2784259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27</a:t>
            </a:fld>
            <a:endParaRPr lang="en-US"/>
          </a:p>
        </p:txBody>
      </p:sp>
    </p:spTree>
    <p:extLst>
      <p:ext uri="{BB962C8B-B14F-4D97-AF65-F5344CB8AC3E}">
        <p14:creationId xmlns:p14="http://schemas.microsoft.com/office/powerpoint/2010/main" val="81320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28</a:t>
            </a:fld>
            <a:endParaRPr lang="en-US"/>
          </a:p>
        </p:txBody>
      </p:sp>
    </p:spTree>
    <p:extLst>
      <p:ext uri="{BB962C8B-B14F-4D97-AF65-F5344CB8AC3E}">
        <p14:creationId xmlns:p14="http://schemas.microsoft.com/office/powerpoint/2010/main" val="51892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25CACC31-1050-46B4-9F19-2605034B25FF}" type="slidenum">
              <a:rPr lang="en-US" smtClean="0"/>
              <a:t>29</a:t>
            </a:fld>
            <a:endParaRPr lang="en-US"/>
          </a:p>
        </p:txBody>
      </p:sp>
    </p:spTree>
    <p:extLst>
      <p:ext uri="{BB962C8B-B14F-4D97-AF65-F5344CB8AC3E}">
        <p14:creationId xmlns:p14="http://schemas.microsoft.com/office/powerpoint/2010/main" val="30361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a:t>
            </a:fld>
            <a:endParaRPr lang="en-US"/>
          </a:p>
        </p:txBody>
      </p:sp>
    </p:spTree>
    <p:extLst>
      <p:ext uri="{BB962C8B-B14F-4D97-AF65-F5344CB8AC3E}">
        <p14:creationId xmlns:p14="http://schemas.microsoft.com/office/powerpoint/2010/main" val="1014008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30</a:t>
            </a:fld>
            <a:endParaRPr lang="en-US"/>
          </a:p>
        </p:txBody>
      </p:sp>
    </p:spTree>
    <p:extLst>
      <p:ext uri="{BB962C8B-B14F-4D97-AF65-F5344CB8AC3E}">
        <p14:creationId xmlns:p14="http://schemas.microsoft.com/office/powerpoint/2010/main" val="2061039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a:t>
            </a:r>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31</a:t>
            </a:fld>
            <a:endParaRPr lang="en-US"/>
          </a:p>
        </p:txBody>
      </p:sp>
    </p:spTree>
    <p:extLst>
      <p:ext uri="{BB962C8B-B14F-4D97-AF65-F5344CB8AC3E}">
        <p14:creationId xmlns:p14="http://schemas.microsoft.com/office/powerpoint/2010/main" val="868358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25CACC31-1050-46B4-9F19-2605034B25FF}" type="slidenum">
              <a:rPr lang="en-US" smtClean="0"/>
              <a:t>32</a:t>
            </a:fld>
            <a:endParaRPr lang="en-US"/>
          </a:p>
        </p:txBody>
      </p:sp>
    </p:spTree>
    <p:extLst>
      <p:ext uri="{BB962C8B-B14F-4D97-AF65-F5344CB8AC3E}">
        <p14:creationId xmlns:p14="http://schemas.microsoft.com/office/powerpoint/2010/main" val="59294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33</a:t>
            </a:fld>
            <a:endParaRPr lang="en-US"/>
          </a:p>
        </p:txBody>
      </p:sp>
    </p:spTree>
    <p:extLst>
      <p:ext uri="{BB962C8B-B14F-4D97-AF65-F5344CB8AC3E}">
        <p14:creationId xmlns:p14="http://schemas.microsoft.com/office/powerpoint/2010/main" val="1934050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25CACC31-1050-46B4-9F19-2605034B25FF}" type="slidenum">
              <a:rPr lang="en-US" smtClean="0"/>
              <a:t>34</a:t>
            </a:fld>
            <a:endParaRPr lang="en-US"/>
          </a:p>
        </p:txBody>
      </p:sp>
    </p:spTree>
    <p:extLst>
      <p:ext uri="{BB962C8B-B14F-4D97-AF65-F5344CB8AC3E}">
        <p14:creationId xmlns:p14="http://schemas.microsoft.com/office/powerpoint/2010/main" val="3911260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35</a:t>
            </a:fld>
            <a:endParaRPr lang="en-US"/>
          </a:p>
        </p:txBody>
      </p:sp>
    </p:spTree>
    <p:extLst>
      <p:ext uri="{BB962C8B-B14F-4D97-AF65-F5344CB8AC3E}">
        <p14:creationId xmlns:p14="http://schemas.microsoft.com/office/powerpoint/2010/main" val="2152667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36</a:t>
            </a:fld>
            <a:endParaRPr lang="en-US"/>
          </a:p>
        </p:txBody>
      </p:sp>
    </p:spTree>
    <p:extLst>
      <p:ext uri="{BB962C8B-B14F-4D97-AF65-F5344CB8AC3E}">
        <p14:creationId xmlns:p14="http://schemas.microsoft.com/office/powerpoint/2010/main" val="3370072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37</a:t>
            </a:fld>
            <a:endParaRPr lang="en-US"/>
          </a:p>
        </p:txBody>
      </p:sp>
    </p:spTree>
    <p:extLst>
      <p:ext uri="{BB962C8B-B14F-4D97-AF65-F5344CB8AC3E}">
        <p14:creationId xmlns:p14="http://schemas.microsoft.com/office/powerpoint/2010/main" val="3548709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38</a:t>
            </a:fld>
            <a:endParaRPr lang="en-US"/>
          </a:p>
        </p:txBody>
      </p:sp>
    </p:spTree>
    <p:extLst>
      <p:ext uri="{BB962C8B-B14F-4D97-AF65-F5344CB8AC3E}">
        <p14:creationId xmlns:p14="http://schemas.microsoft.com/office/powerpoint/2010/main" val="1162689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39</a:t>
            </a:fld>
            <a:endParaRPr lang="en-US"/>
          </a:p>
        </p:txBody>
      </p:sp>
    </p:spTree>
    <p:extLst>
      <p:ext uri="{BB962C8B-B14F-4D97-AF65-F5344CB8AC3E}">
        <p14:creationId xmlns:p14="http://schemas.microsoft.com/office/powerpoint/2010/main" val="3363251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4</a:t>
            </a:fld>
            <a:endParaRPr lang="en-US"/>
          </a:p>
        </p:txBody>
      </p:sp>
    </p:spTree>
    <p:extLst>
      <p:ext uri="{BB962C8B-B14F-4D97-AF65-F5344CB8AC3E}">
        <p14:creationId xmlns:p14="http://schemas.microsoft.com/office/powerpoint/2010/main" val="2214904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41</a:t>
            </a:fld>
            <a:endParaRPr lang="en-US"/>
          </a:p>
        </p:txBody>
      </p:sp>
    </p:spTree>
    <p:extLst>
      <p:ext uri="{BB962C8B-B14F-4D97-AF65-F5344CB8AC3E}">
        <p14:creationId xmlns:p14="http://schemas.microsoft.com/office/powerpoint/2010/main" val="8665940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43</a:t>
            </a:fld>
            <a:endParaRPr lang="en-US"/>
          </a:p>
        </p:txBody>
      </p:sp>
    </p:spTree>
    <p:extLst>
      <p:ext uri="{BB962C8B-B14F-4D97-AF65-F5344CB8AC3E}">
        <p14:creationId xmlns:p14="http://schemas.microsoft.com/office/powerpoint/2010/main" val="3262058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83208-339A-4AA9-AB44-56A711425BE5}" type="slidenum">
              <a:rPr lang="en-US" smtClean="0"/>
              <a:t>44</a:t>
            </a:fld>
            <a:endParaRPr lang="en-US"/>
          </a:p>
        </p:txBody>
      </p:sp>
    </p:spTree>
    <p:extLst>
      <p:ext uri="{BB962C8B-B14F-4D97-AF65-F5344CB8AC3E}">
        <p14:creationId xmlns:p14="http://schemas.microsoft.com/office/powerpoint/2010/main" val="2918485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2D3748"/>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25CACC31-1050-46B4-9F19-2605034B25FF}" type="slidenum">
              <a:rPr lang="en-US" smtClean="0"/>
              <a:t>45</a:t>
            </a:fld>
            <a:endParaRPr lang="en-US"/>
          </a:p>
        </p:txBody>
      </p:sp>
    </p:spTree>
    <p:extLst>
      <p:ext uri="{BB962C8B-B14F-4D97-AF65-F5344CB8AC3E}">
        <p14:creationId xmlns:p14="http://schemas.microsoft.com/office/powerpoint/2010/main" val="3682729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2D3748"/>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25CACC31-1050-46B4-9F19-2605034B25FF}" type="slidenum">
              <a:rPr lang="en-US" smtClean="0"/>
              <a:t>46</a:t>
            </a:fld>
            <a:endParaRPr lang="en-US"/>
          </a:p>
        </p:txBody>
      </p:sp>
    </p:spTree>
    <p:extLst>
      <p:ext uri="{BB962C8B-B14F-4D97-AF65-F5344CB8AC3E}">
        <p14:creationId xmlns:p14="http://schemas.microsoft.com/office/powerpoint/2010/main" val="32311144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83208-339A-4AA9-AB44-56A711425BE5}" type="slidenum">
              <a:rPr lang="en-US" smtClean="0"/>
              <a:t>47</a:t>
            </a:fld>
            <a:endParaRPr lang="en-US"/>
          </a:p>
        </p:txBody>
      </p:sp>
    </p:spTree>
    <p:extLst>
      <p:ext uri="{BB962C8B-B14F-4D97-AF65-F5344CB8AC3E}">
        <p14:creationId xmlns:p14="http://schemas.microsoft.com/office/powerpoint/2010/main" val="8573935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83208-339A-4AA9-AB44-56A711425BE5}" type="slidenum">
              <a:rPr lang="en-US" smtClean="0"/>
              <a:t>48</a:t>
            </a:fld>
            <a:endParaRPr lang="en-US"/>
          </a:p>
        </p:txBody>
      </p:sp>
    </p:spTree>
    <p:extLst>
      <p:ext uri="{BB962C8B-B14F-4D97-AF65-F5344CB8AC3E}">
        <p14:creationId xmlns:p14="http://schemas.microsoft.com/office/powerpoint/2010/main" val="2332170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49</a:t>
            </a:fld>
            <a:endParaRPr lang="en-US"/>
          </a:p>
        </p:txBody>
      </p:sp>
    </p:spTree>
    <p:extLst>
      <p:ext uri="{BB962C8B-B14F-4D97-AF65-F5344CB8AC3E}">
        <p14:creationId xmlns:p14="http://schemas.microsoft.com/office/powerpoint/2010/main" val="19703016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50</a:t>
            </a:fld>
            <a:endParaRPr lang="en-US"/>
          </a:p>
        </p:txBody>
      </p:sp>
    </p:spTree>
    <p:extLst>
      <p:ext uri="{BB962C8B-B14F-4D97-AF65-F5344CB8AC3E}">
        <p14:creationId xmlns:p14="http://schemas.microsoft.com/office/powerpoint/2010/main" val="8445517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t>51</a:t>
            </a:fld>
            <a:endParaRPr lang="en-US"/>
          </a:p>
        </p:txBody>
      </p:sp>
    </p:spTree>
    <p:extLst>
      <p:ext uri="{BB962C8B-B14F-4D97-AF65-F5344CB8AC3E}">
        <p14:creationId xmlns:p14="http://schemas.microsoft.com/office/powerpoint/2010/main" val="811427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5</a:t>
            </a:fld>
            <a:endParaRPr lang="en-US"/>
          </a:p>
        </p:txBody>
      </p:sp>
    </p:spTree>
    <p:extLst>
      <p:ext uri="{BB962C8B-B14F-4D97-AF65-F5344CB8AC3E}">
        <p14:creationId xmlns:p14="http://schemas.microsoft.com/office/powerpoint/2010/main" val="11507006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52</a:t>
            </a:fld>
            <a:endParaRPr lang="en-US"/>
          </a:p>
        </p:txBody>
      </p:sp>
    </p:spTree>
    <p:extLst>
      <p:ext uri="{BB962C8B-B14F-4D97-AF65-F5344CB8AC3E}">
        <p14:creationId xmlns:p14="http://schemas.microsoft.com/office/powerpoint/2010/main" val="12005450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C98C0-1D8E-46AF-B8B4-ECDC00B945CC}" type="slidenum">
              <a:rPr lang="en-US" smtClean="0"/>
              <a:t>57</a:t>
            </a:fld>
            <a:endParaRPr lang="en-US"/>
          </a:p>
        </p:txBody>
      </p:sp>
    </p:spTree>
    <p:extLst>
      <p:ext uri="{BB962C8B-B14F-4D97-AF65-F5344CB8AC3E}">
        <p14:creationId xmlns:p14="http://schemas.microsoft.com/office/powerpoint/2010/main" val="31413375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58</a:t>
            </a:fld>
            <a:endParaRPr lang="en-US"/>
          </a:p>
        </p:txBody>
      </p:sp>
    </p:spTree>
    <p:extLst>
      <p:ext uri="{BB962C8B-B14F-4D97-AF65-F5344CB8AC3E}">
        <p14:creationId xmlns:p14="http://schemas.microsoft.com/office/powerpoint/2010/main" val="5289553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25CACC31-1050-46B4-9F19-2605034B25FF}" type="slidenum">
              <a:rPr lang="en-US" smtClean="0"/>
              <a:t>59</a:t>
            </a:fld>
            <a:endParaRPr lang="en-US"/>
          </a:p>
        </p:txBody>
      </p:sp>
    </p:spTree>
    <p:extLst>
      <p:ext uri="{BB962C8B-B14F-4D97-AF65-F5344CB8AC3E}">
        <p14:creationId xmlns:p14="http://schemas.microsoft.com/office/powerpoint/2010/main" val="12112168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60</a:t>
            </a:fld>
            <a:endParaRPr lang="en-US"/>
          </a:p>
        </p:txBody>
      </p:sp>
    </p:spTree>
    <p:extLst>
      <p:ext uri="{BB962C8B-B14F-4D97-AF65-F5344CB8AC3E}">
        <p14:creationId xmlns:p14="http://schemas.microsoft.com/office/powerpoint/2010/main" val="2050362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endParaRPr lang="en-US" dirty="0"/>
          </a:p>
        </p:txBody>
      </p:sp>
      <p:sp>
        <p:nvSpPr>
          <p:cNvPr id="4" name="Slide Number Placeholder 3"/>
          <p:cNvSpPr>
            <a:spLocks noGrp="1"/>
          </p:cNvSpPr>
          <p:nvPr>
            <p:ph type="sldNum" sz="quarter" idx="10"/>
          </p:nvPr>
        </p:nvSpPr>
        <p:spPr/>
        <p:txBody>
          <a:bodyPr/>
          <a:lstStyle/>
          <a:p>
            <a:fld id="{194C98C0-1D8E-46AF-B8B4-ECDC00B945CC}" type="slidenum">
              <a:rPr lang="en-US" smtClean="0"/>
              <a:t>61</a:t>
            </a:fld>
            <a:endParaRPr lang="en-US"/>
          </a:p>
        </p:txBody>
      </p:sp>
    </p:spTree>
    <p:extLst>
      <p:ext uri="{BB962C8B-B14F-4D97-AF65-F5344CB8AC3E}">
        <p14:creationId xmlns:p14="http://schemas.microsoft.com/office/powerpoint/2010/main" val="17761186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62</a:t>
            </a:fld>
            <a:endParaRPr lang="en-US"/>
          </a:p>
        </p:txBody>
      </p:sp>
    </p:spTree>
    <p:extLst>
      <p:ext uri="{BB962C8B-B14F-4D97-AF65-F5344CB8AC3E}">
        <p14:creationId xmlns:p14="http://schemas.microsoft.com/office/powerpoint/2010/main" val="3487005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D016A9B6-4C2C-4E1C-BC77-166EBFEB2CA2}"/>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0C95560A-B0F1-44E8-BA88-E372D68E13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4756" name="Slide Number Placeholder 3">
            <a:extLst>
              <a:ext uri="{FF2B5EF4-FFF2-40B4-BE49-F238E27FC236}">
                <a16:creationId xmlns:a16="http://schemas.microsoft.com/office/drawing/2014/main" id="{82217DF3-9212-441B-9D0A-F916B2EC07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4400">
                <a:solidFill>
                  <a:srgbClr val="D21C29"/>
                </a:solidFill>
                <a:latin typeface="Arial" panose="020B0604020202020204" pitchFamily="34" charset="0"/>
                <a:ea typeface="MS PGothic" panose="020B0600070205080204" pitchFamily="34" charset="-128"/>
              </a:defRPr>
            </a:lvl1pPr>
            <a:lvl2pPr marL="742950" indent="-285750" defTabSz="938213">
              <a:defRPr sz="4400">
                <a:solidFill>
                  <a:srgbClr val="D21C29"/>
                </a:solidFill>
                <a:latin typeface="Arial" panose="020B0604020202020204" pitchFamily="34" charset="0"/>
                <a:ea typeface="MS PGothic" panose="020B0600070205080204" pitchFamily="34" charset="-128"/>
              </a:defRPr>
            </a:lvl2pPr>
            <a:lvl3pPr marL="1143000" indent="-228600" defTabSz="938213">
              <a:defRPr sz="4400">
                <a:solidFill>
                  <a:srgbClr val="D21C29"/>
                </a:solidFill>
                <a:latin typeface="Arial" panose="020B0604020202020204" pitchFamily="34" charset="0"/>
                <a:ea typeface="MS PGothic" panose="020B0600070205080204" pitchFamily="34" charset="-128"/>
              </a:defRPr>
            </a:lvl3pPr>
            <a:lvl4pPr marL="1600200" indent="-228600" defTabSz="938213">
              <a:defRPr sz="4400">
                <a:solidFill>
                  <a:srgbClr val="D21C29"/>
                </a:solidFill>
                <a:latin typeface="Arial" panose="020B0604020202020204" pitchFamily="34" charset="0"/>
                <a:ea typeface="MS PGothic" panose="020B0600070205080204" pitchFamily="34" charset="-128"/>
              </a:defRPr>
            </a:lvl4pPr>
            <a:lvl5pPr marL="2057400" indent="-228600" defTabSz="938213">
              <a:defRPr sz="4400">
                <a:solidFill>
                  <a:srgbClr val="D21C29"/>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sz="4400">
                <a:solidFill>
                  <a:srgbClr val="D21C29"/>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sz="4400">
                <a:solidFill>
                  <a:srgbClr val="D21C29"/>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sz="4400">
                <a:solidFill>
                  <a:srgbClr val="D21C29"/>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sz="4400">
                <a:solidFill>
                  <a:srgbClr val="D21C29"/>
                </a:solidFill>
                <a:latin typeface="Arial" panose="020B0604020202020204" pitchFamily="34" charset="0"/>
                <a:ea typeface="MS PGothic" panose="020B0600070205080204" pitchFamily="34" charset="-128"/>
              </a:defRPr>
            </a:lvl9pPr>
          </a:lstStyle>
          <a:p>
            <a:fld id="{BF58EFCC-E717-438E-9C69-67D1E7327D37}" type="slidenum">
              <a:rPr lang="en-US" altLang="en-US" sz="1300">
                <a:solidFill>
                  <a:schemeClr val="tx1"/>
                </a:solidFill>
              </a:rPr>
              <a:pPr/>
              <a:t>63</a:t>
            </a:fld>
            <a:endParaRPr lang="en-US" altLang="en-US" sz="1300">
              <a:solidFill>
                <a:schemeClr val="tx1"/>
              </a:solidFill>
            </a:endParaRPr>
          </a:p>
        </p:txBody>
      </p:sp>
      <p:sp>
        <p:nvSpPr>
          <p:cNvPr id="2" name="Date Placeholder 1">
            <a:extLst>
              <a:ext uri="{FF2B5EF4-FFF2-40B4-BE49-F238E27FC236}">
                <a16:creationId xmlns:a16="http://schemas.microsoft.com/office/drawing/2014/main" id="{C3AD2401-2D60-433F-8AC1-7BDC577D33A4}"/>
              </a:ext>
            </a:extLst>
          </p:cNvPr>
          <p:cNvSpPr>
            <a:spLocks noGrp="1"/>
          </p:cNvSpPr>
          <p:nvPr>
            <p:ph type="dt" sz="quarter" idx="1"/>
          </p:nvPr>
        </p:nvSpPr>
        <p:spPr/>
        <p:txBody>
          <a:bodyPr/>
          <a:lstStyle/>
          <a:p>
            <a:pPr>
              <a:defRPr/>
            </a:pPr>
            <a:r>
              <a:rPr lang="en-US"/>
              <a:t>May 30, 2019</a:t>
            </a:r>
          </a:p>
        </p:txBody>
      </p:sp>
      <p:sp>
        <p:nvSpPr>
          <p:cNvPr id="3" name="Header Placeholder 2">
            <a:extLst>
              <a:ext uri="{FF2B5EF4-FFF2-40B4-BE49-F238E27FC236}">
                <a16:creationId xmlns:a16="http://schemas.microsoft.com/office/drawing/2014/main" id="{DEC0B29E-D5C1-4653-949E-FADFD526D90A}"/>
              </a:ext>
            </a:extLst>
          </p:cNvPr>
          <p:cNvSpPr>
            <a:spLocks noGrp="1"/>
          </p:cNvSpPr>
          <p:nvPr>
            <p:ph type="hdr" sz="quarter"/>
          </p:nvPr>
        </p:nvSpPr>
        <p:spPr/>
        <p:txBody>
          <a:bodyPr/>
          <a:lstStyle/>
          <a:p>
            <a:pPr>
              <a:defRPr/>
            </a:pPr>
            <a:r>
              <a:rPr lang="en-US"/>
              <a:t>Region B Conference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6</a:t>
            </a:fld>
            <a:endParaRPr lang="en-US"/>
          </a:p>
        </p:txBody>
      </p:sp>
    </p:spTree>
    <p:extLst>
      <p:ext uri="{BB962C8B-B14F-4D97-AF65-F5344CB8AC3E}">
        <p14:creationId xmlns:p14="http://schemas.microsoft.com/office/powerpoint/2010/main" val="1361709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06454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83208-339A-4AA9-AB44-56A711425BE5}" type="slidenum">
              <a:rPr lang="en-US" smtClean="0"/>
              <a:t>8</a:t>
            </a:fld>
            <a:endParaRPr lang="en-US"/>
          </a:p>
        </p:txBody>
      </p:sp>
    </p:spTree>
    <p:extLst>
      <p:ext uri="{BB962C8B-B14F-4D97-AF65-F5344CB8AC3E}">
        <p14:creationId xmlns:p14="http://schemas.microsoft.com/office/powerpoint/2010/main" val="3100052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70C0"/>
              </a:solidFill>
              <a:latin typeface="Candara" panose="020E0502030303020204" pitchFamily="34" charset="0"/>
            </a:endParaRPr>
          </a:p>
        </p:txBody>
      </p:sp>
      <p:sp>
        <p:nvSpPr>
          <p:cNvPr id="4" name="Slide Number Placeholder 3"/>
          <p:cNvSpPr>
            <a:spLocks noGrp="1"/>
          </p:cNvSpPr>
          <p:nvPr>
            <p:ph type="sldNum" sz="quarter" idx="5"/>
          </p:nvPr>
        </p:nvSpPr>
        <p:spPr/>
        <p:txBody>
          <a:bodyPr/>
          <a:lstStyle/>
          <a:p>
            <a:fld id="{25CACC31-1050-46B4-9F19-2605034B25FF}" type="slidenum">
              <a:rPr lang="en-US" smtClean="0"/>
              <a:t>9</a:t>
            </a:fld>
            <a:endParaRPr lang="en-US"/>
          </a:p>
        </p:txBody>
      </p:sp>
    </p:spTree>
    <p:extLst>
      <p:ext uri="{BB962C8B-B14F-4D97-AF65-F5344CB8AC3E}">
        <p14:creationId xmlns:p14="http://schemas.microsoft.com/office/powerpoint/2010/main" val="2201964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F5936F-4E08-4480-A111-39020FFE3CEE}"/>
              </a:ext>
            </a:extLst>
          </p:cNvPr>
          <p:cNvSpPr>
            <a:spLocks noGrp="1"/>
          </p:cNvSpPr>
          <p:nvPr>
            <p:ph type="sldNum" sz="quarter" idx="12"/>
          </p:nvPr>
        </p:nvSpPr>
        <p:spPr>
          <a:xfrm>
            <a:off x="8610600" y="6400800"/>
            <a:ext cx="285750" cy="320675"/>
          </a:xfrm>
        </p:spPr>
        <p:txBody>
          <a:bodyPr/>
          <a:lstStyle/>
          <a:p>
            <a:fld id="{A297CB40-D9BE-4CE6-A22F-5A7D8FBE1E51}" type="slidenum">
              <a:rPr lang="en-US" smtClean="0"/>
              <a:t>‹#›</a:t>
            </a:fld>
            <a:endParaRPr lang="en-US"/>
          </a:p>
        </p:txBody>
      </p:sp>
      <p:sp>
        <p:nvSpPr>
          <p:cNvPr id="8" name="Rectangle 7">
            <a:extLst>
              <a:ext uri="{FF2B5EF4-FFF2-40B4-BE49-F238E27FC236}">
                <a16:creationId xmlns:a16="http://schemas.microsoft.com/office/drawing/2014/main" id="{371E9230-D174-44A9-BA1F-6D49973188C3}"/>
              </a:ext>
            </a:extLst>
          </p:cNvPr>
          <p:cNvSpPr/>
          <p:nvPr userDrawn="1"/>
        </p:nvSpPr>
        <p:spPr>
          <a:xfrm>
            <a:off x="4038600" y="0"/>
            <a:ext cx="51054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7" name="Picture 4" descr="Z:\CADRE\CADRE 5\Web Development 2018-23\CADRE Logo 2019\CADRE Logo Files\JPG\RGB\High Res\CADRE Logo-03 cropped.jpg">
            <a:extLst>
              <a:ext uri="{FF2B5EF4-FFF2-40B4-BE49-F238E27FC236}">
                <a16:creationId xmlns:a16="http://schemas.microsoft.com/office/drawing/2014/main" id="{7A73E401-B03E-44CE-82F5-ABBF66E910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1828800"/>
            <a:ext cx="3278963" cy="23103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4270E7-7EEC-4EF5-A340-D8020FDEAC06}"/>
              </a:ext>
            </a:extLst>
          </p:cNvPr>
          <p:cNvSpPr>
            <a:spLocks noGrp="1"/>
          </p:cNvSpPr>
          <p:nvPr>
            <p:ph type="ctrTitle" hasCustomPrompt="1"/>
          </p:nvPr>
        </p:nvSpPr>
        <p:spPr>
          <a:xfrm>
            <a:off x="4724400" y="1109663"/>
            <a:ext cx="3886200" cy="1625600"/>
          </a:xfrm>
        </p:spPr>
        <p:txBody>
          <a:bodyPr anchor="b">
            <a:normAutofit/>
          </a:bodyPr>
          <a:lstStyle>
            <a:lvl1pPr algn="ctr">
              <a:defRPr sz="4800">
                <a:solidFill>
                  <a:schemeClr val="bg1"/>
                </a:solidFill>
                <a:latin typeface="Candara" panose="020E0502030303020204" pitchFamily="34" charset="0"/>
              </a:defRPr>
            </a:lvl1pPr>
          </a:lstStyle>
          <a:p>
            <a:r>
              <a:rPr lang="en-US" dirty="0"/>
              <a:t>Click to edit Title</a:t>
            </a:r>
          </a:p>
        </p:txBody>
      </p:sp>
      <p:sp>
        <p:nvSpPr>
          <p:cNvPr id="9" name="Title 1">
            <a:extLst>
              <a:ext uri="{FF2B5EF4-FFF2-40B4-BE49-F238E27FC236}">
                <a16:creationId xmlns:a16="http://schemas.microsoft.com/office/drawing/2014/main" id="{53BE5859-D5F5-4A27-9502-5FCD9F232D13}"/>
              </a:ext>
            </a:extLst>
          </p:cNvPr>
          <p:cNvSpPr txBox="1">
            <a:spLocks/>
          </p:cNvSpPr>
          <p:nvPr userDrawn="1"/>
        </p:nvSpPr>
        <p:spPr>
          <a:xfrm>
            <a:off x="4724400" y="2492232"/>
            <a:ext cx="3886200" cy="1625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chemeClr val="bg1"/>
                </a:solidFill>
                <a:latin typeface="Candara" panose="020E0502030303020204" pitchFamily="34" charset="0"/>
                <a:ea typeface="+mj-ea"/>
                <a:cs typeface="+mj-cs"/>
              </a:defRPr>
            </a:lvl1pPr>
          </a:lstStyle>
          <a:p>
            <a:r>
              <a:rPr lang="en-US" sz="2800" dirty="0"/>
              <a:t>Click to edit presenter names</a:t>
            </a:r>
          </a:p>
        </p:txBody>
      </p:sp>
      <p:sp>
        <p:nvSpPr>
          <p:cNvPr id="10" name="Title 1">
            <a:extLst>
              <a:ext uri="{FF2B5EF4-FFF2-40B4-BE49-F238E27FC236}">
                <a16:creationId xmlns:a16="http://schemas.microsoft.com/office/drawing/2014/main" id="{28AA7351-167A-4D8B-B408-6EB5C8C8E1DC}"/>
              </a:ext>
            </a:extLst>
          </p:cNvPr>
          <p:cNvSpPr txBox="1">
            <a:spLocks/>
          </p:cNvSpPr>
          <p:nvPr userDrawn="1"/>
        </p:nvSpPr>
        <p:spPr>
          <a:xfrm>
            <a:off x="4724400" y="5646738"/>
            <a:ext cx="3886200" cy="6175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chemeClr val="bg1"/>
                </a:solidFill>
                <a:latin typeface="Candara" panose="020E0502030303020204" pitchFamily="34" charset="0"/>
                <a:ea typeface="+mj-ea"/>
                <a:cs typeface="+mj-cs"/>
              </a:defRPr>
            </a:lvl1pPr>
          </a:lstStyle>
          <a:p>
            <a:r>
              <a:rPr lang="en-US" sz="1600" dirty="0"/>
              <a:t>Click to add event</a:t>
            </a:r>
          </a:p>
          <a:p>
            <a:r>
              <a:rPr lang="en-US" sz="1600" dirty="0"/>
              <a:t>and date</a:t>
            </a:r>
          </a:p>
        </p:txBody>
      </p:sp>
      <p:sp>
        <p:nvSpPr>
          <p:cNvPr id="11" name="TextBox 10">
            <a:extLst>
              <a:ext uri="{FF2B5EF4-FFF2-40B4-BE49-F238E27FC236}">
                <a16:creationId xmlns:a16="http://schemas.microsoft.com/office/drawing/2014/main" id="{E5ADB085-9469-40C9-9EE1-FCAD505C6D34}"/>
              </a:ext>
            </a:extLst>
          </p:cNvPr>
          <p:cNvSpPr txBox="1"/>
          <p:nvPr userDrawn="1"/>
        </p:nvSpPr>
        <p:spPr>
          <a:xfrm>
            <a:off x="515112" y="6255766"/>
            <a:ext cx="1371600" cy="457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5592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80E7E-899D-42CE-8620-DF7251A8BB5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BA1D5B-6B98-41E4-8CD0-696083E2839D}"/>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854F6F8-E5DF-4891-87BF-3C3375164E1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354774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atin typeface="Candara" panose="020E0502030303020204" pitchFamily="34" charset="0"/>
                <a:cs typeface="Arial" panose="020B0604020202020204" pitchFamily="34" charset="0"/>
              </a:defRPr>
            </a:lvl1pPr>
            <a:lvl2pPr marL="914400" indent="-457200">
              <a:buFont typeface="Wingdings" panose="05000000000000000000" pitchFamily="2" charset="2"/>
              <a:buChar char="§"/>
              <a:defRPr>
                <a:latin typeface="Candara" panose="020E0502030303020204" pitchFamily="34" charset="0"/>
                <a:cs typeface="Arial" panose="020B0604020202020204" pitchFamily="34" charset="0"/>
              </a:defRPr>
            </a:lvl2pPr>
            <a:lvl3pPr marL="1143000" indent="-228600">
              <a:buFont typeface="Wingdings" panose="05000000000000000000" pitchFamily="2" charset="2"/>
              <a:buChar char="q"/>
              <a:defRPr>
                <a:latin typeface="Candara" panose="020E0502030303020204" pitchFamily="34" charset="0"/>
                <a:cs typeface="Arial" panose="020B0604020202020204" pitchFamily="34" charset="0"/>
              </a:defRPr>
            </a:lvl3pPr>
            <a:lvl4pPr>
              <a:defRPr>
                <a:latin typeface="Candara" panose="020E0502030303020204" pitchFamily="34" charset="0"/>
                <a:cs typeface="Arial" panose="020B0604020202020204" pitchFamily="34" charset="0"/>
              </a:defRPr>
            </a:lvl4pPr>
            <a:lvl5pPr>
              <a:defRPr>
                <a:latin typeface="Candara" panose="020E0502030303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D566A3-8B31-4F61-9E36-FB94E47AEC0C}"/>
              </a:ext>
            </a:extLst>
          </p:cNvPr>
          <p:cNvSpPr>
            <a:spLocks noGrp="1"/>
          </p:cNvSpPr>
          <p:nvPr>
            <p:ph type="title"/>
          </p:nvPr>
        </p:nvSpPr>
        <p:spPr/>
        <p:txBody>
          <a:bodyPr/>
          <a:lstStyle/>
          <a:p>
            <a:r>
              <a:rPr lang="en-US" dirty="0"/>
              <a:t>Click to edit Master title style</a:t>
            </a:r>
          </a:p>
        </p:txBody>
      </p:sp>
      <p:sp>
        <p:nvSpPr>
          <p:cNvPr id="9" name="Slide Number Placeholder 5">
            <a:extLst>
              <a:ext uri="{FF2B5EF4-FFF2-40B4-BE49-F238E27FC236}">
                <a16:creationId xmlns:a16="http://schemas.microsoft.com/office/drawing/2014/main" id="{09E5628C-544E-498F-B674-B7A3F83E5072}"/>
              </a:ext>
            </a:extLst>
          </p:cNvPr>
          <p:cNvSpPr>
            <a:spLocks noGrp="1"/>
          </p:cNvSpPr>
          <p:nvPr>
            <p:ph type="sldNum" sz="quarter" idx="12"/>
          </p:nvPr>
        </p:nvSpPr>
        <p:spPr>
          <a:xfrm>
            <a:off x="6457950" y="6356350"/>
            <a:ext cx="2057400" cy="365125"/>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967514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lvl1pPr>
              <a:defRPr b="1">
                <a:effectLst>
                  <a:outerShdw blurRad="38100" dist="38100" dir="2700000" algn="tl">
                    <a:srgbClr val="000000">
                      <a:alpha val="43137"/>
                    </a:srgbClr>
                  </a:outerShdw>
                </a:effectLst>
                <a:latin typeface="Candara" panose="020E0502030303020204" pitchFamily="34" charset="0"/>
              </a:defRPr>
            </a:lvl1pPr>
          </a:lstStyle>
          <a:p>
            <a:r>
              <a:rPr lang="en-US" dirty="0"/>
              <a:t>Click to edit Master title style</a:t>
            </a:r>
          </a:p>
        </p:txBody>
      </p:sp>
    </p:spTree>
    <p:extLst>
      <p:ext uri="{BB962C8B-B14F-4D97-AF65-F5344CB8AC3E}">
        <p14:creationId xmlns:p14="http://schemas.microsoft.com/office/powerpoint/2010/main" val="392159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7C3C-972C-4E78-BE66-6EF3220929D0}"/>
              </a:ext>
            </a:extLst>
          </p:cNvPr>
          <p:cNvSpPr>
            <a:spLocks noGrp="1"/>
          </p:cNvSpPr>
          <p:nvPr>
            <p:ph type="title"/>
          </p:nvPr>
        </p:nvSpPr>
        <p:spPr/>
        <p:txBody>
          <a:bodyPr/>
          <a:lstStyle>
            <a:lvl1pPr>
              <a:defRPr>
                <a:latin typeface="Candara" panose="020E05020303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6218FC8-AE96-4BF7-8957-C7C43ED9158A}"/>
              </a:ext>
            </a:extLst>
          </p:cNvPr>
          <p:cNvSpPr>
            <a:spLocks noGrp="1"/>
          </p:cNvSpPr>
          <p:nvPr>
            <p:ph idx="1"/>
          </p:nvPr>
        </p:nvSpPr>
        <p:spPr/>
        <p:txBody>
          <a:bodyPr/>
          <a:lstStyle>
            <a:lvl1pPr marL="0" indent="0">
              <a:buNone/>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6C0FCB3-D5C4-4B4B-99B2-A561ED7C5498}"/>
              </a:ext>
            </a:extLst>
          </p:cNvPr>
          <p:cNvSpPr>
            <a:spLocks noGrp="1"/>
          </p:cNvSpPr>
          <p:nvPr>
            <p:ph type="sldNum" sz="quarter" idx="12"/>
          </p:nvPr>
        </p:nvSpPr>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168404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C90A-3F2C-4645-B93E-404D6C9EC618}"/>
              </a:ext>
            </a:extLst>
          </p:cNvPr>
          <p:cNvSpPr>
            <a:spLocks noGrp="1"/>
          </p:cNvSpPr>
          <p:nvPr>
            <p:ph type="title"/>
          </p:nvPr>
        </p:nvSpPr>
        <p:spPr>
          <a:xfrm>
            <a:off x="623888" y="1709738"/>
            <a:ext cx="7886700" cy="2852737"/>
          </a:xfrm>
        </p:spPr>
        <p:txBody>
          <a:bodyPr anchor="b"/>
          <a:lstStyle>
            <a:lvl1pPr>
              <a:defRPr sz="6000">
                <a:latin typeface="Candara" panose="020E05020303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5AC99A00-34A4-4B4C-90D8-313335AADE3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latin typeface="Candara" panose="020E0502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8F64CCE9-8179-492B-9268-105AD944F11D}"/>
              </a:ext>
            </a:extLst>
          </p:cNvPr>
          <p:cNvSpPr>
            <a:spLocks noGrp="1"/>
          </p:cNvSpPr>
          <p:nvPr>
            <p:ph type="sldNum" sz="quarter" idx="12"/>
          </p:nvPr>
        </p:nvSpPr>
        <p:spPr>
          <a:xfrm>
            <a:off x="6934200" y="6365170"/>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04214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5A2E-9963-4C3A-B95D-C520BDBD5BA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49B000A-66DD-4F73-9CB5-B62515A8A022}"/>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2217A-D50E-4027-818A-4321CF7F331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D52D03A-7B97-4B05-89CF-DF6959BCBF66}"/>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302961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22F-9281-4496-97A7-F6D5CDD5BCC5}"/>
              </a:ext>
            </a:extLst>
          </p:cNvPr>
          <p:cNvSpPr>
            <a:spLocks noGrp="1"/>
          </p:cNvSpPr>
          <p:nvPr>
            <p:ph type="title"/>
          </p:nvPr>
        </p:nvSpPr>
        <p:spPr>
          <a:xfrm>
            <a:off x="630238" y="365125"/>
            <a:ext cx="78867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6C8EC1D-359E-41F9-8B23-EC01A6D06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173F071-9B01-42ED-927E-15218664BD39}"/>
              </a:ext>
            </a:extLst>
          </p:cNvPr>
          <p:cNvSpPr>
            <a:spLocks noGrp="1"/>
          </p:cNvSpPr>
          <p:nvPr>
            <p:ph sz="half" idx="2"/>
          </p:nvPr>
        </p:nvSpPr>
        <p:spPr>
          <a:xfrm>
            <a:off x="630238" y="2505075"/>
            <a:ext cx="386873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67C1FC4-8F62-4B8D-900A-67B9DEF14C4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A81FA6-FFA8-464B-9CAD-C80F2790C6B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536C7E1-444C-40FE-8EEC-5DB59F771CD9}"/>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2011141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EC1B8F-294A-488F-B638-5335081609DD}"/>
              </a:ext>
            </a:extLst>
          </p:cNvPr>
          <p:cNvSpPr>
            <a:spLocks noGrp="1"/>
          </p:cNvSpPr>
          <p:nvPr>
            <p:ph type="sldNum" sz="quarter" idx="12"/>
          </p:nvPr>
        </p:nvSpPr>
        <p:spPr>
          <a:xfrm>
            <a:off x="6934200" y="6400800"/>
            <a:ext cx="2057400" cy="365125"/>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27844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602D-47A0-4FFF-8C19-20C043D6A1A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201114-602F-4853-BDF9-3BE7B80269A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3949A2-C78B-4CD3-A1F6-CE626A46ED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1177745-E152-4C3E-B388-CB4AAEAF2853}"/>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44599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93C0-A27C-40BE-8D91-C2A69DC6DEC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B15A26-AA65-42EB-8C9B-37677B6E814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73E7FF-AED8-4596-85A1-7AEA3103C4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C08A98DE-7460-4C26-84DE-194FE9E6C02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76117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F3B1-4538-4371-9DE6-C2459F212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CD4678-5E3B-4C68-BBB5-3C0D89368D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CB7D898-50AE-414C-9965-8E04EF594F57}"/>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63129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bg1"/>
            </a:gs>
            <a:gs pos="100000">
              <a:schemeClr val="tx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060BC-7486-44B3-AECA-1B4EAAF8958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723207-6DBF-4453-808D-A3C81D97A85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EC478D1-7408-4953-AC5D-20EB60BC6F6D}"/>
              </a:ext>
            </a:extLst>
          </p:cNvPr>
          <p:cNvSpPr>
            <a:spLocks noGrp="1"/>
          </p:cNvSpPr>
          <p:nvPr>
            <p:ph type="sldNum" sz="quarter" idx="4"/>
          </p:nvPr>
        </p:nvSpPr>
        <p:spPr>
          <a:xfrm>
            <a:off x="6934200" y="6365170"/>
            <a:ext cx="2057400" cy="365125"/>
          </a:xfrm>
          <a:prstGeom prst="rect">
            <a:avLst/>
          </a:prstGeom>
        </p:spPr>
        <p:txBody>
          <a:bodyPr vert="horz" lIns="91440" tIns="45720" rIns="91440" bIns="45720" rtlCol="0" anchor="ctr"/>
          <a:lstStyle>
            <a:lvl1pPr algn="r">
              <a:defRPr sz="1200">
                <a:solidFill>
                  <a:schemeClr val="tx1"/>
                </a:solidFill>
              </a:defRPr>
            </a:lvl1pPr>
          </a:lstStyle>
          <a:p>
            <a:fld id="{A297CB40-D9BE-4CE6-A22F-5A7D8FBE1E51}" type="slidenum">
              <a:rPr lang="en-US" smtClean="0"/>
              <a:pPr/>
              <a:t>‹#›</a:t>
            </a:fld>
            <a:endParaRPr lang="en-US" dirty="0"/>
          </a:p>
        </p:txBody>
      </p:sp>
      <p:pic>
        <p:nvPicPr>
          <p:cNvPr id="8" name="Picture 4">
            <a:extLst>
              <a:ext uri="{FF2B5EF4-FFF2-40B4-BE49-F238E27FC236}">
                <a16:creationId xmlns:a16="http://schemas.microsoft.com/office/drawing/2014/main" id="{21D41B55-E513-4CCA-BBBF-FD0B23E36172}"/>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10362" y="6493757"/>
            <a:ext cx="685038" cy="173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526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 id="2147483650" r:id="rId11"/>
    <p:sldLayoutId id="214748367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Candara" panose="020E0502030303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cfr.gov/cgi-bin/text-idx?SID=eaa7fb6bd912a0e95a538b0db5a047f1&amp;mc=true&amp;node=se34.2.300_1151&amp;rgn=div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sites.ed.gov/idea/files/idea/policy/speced/guid/idea/memosdcltrs/acccombinedosersdisputeresolutionqafinalmemo-7-23-13.pdf" TargetMode="External"/><Relationship Id="rId4" Type="http://schemas.openxmlformats.org/officeDocument/2006/relationships/hyperlink" Target="https://www.ecfr.gov/cgi-bin/retrieveECFR?gp=&amp;SID=7b5816d51031b6457afd799fa775e86f&amp;mc=true&amp;r=SECTION&amp;n=se34.2.303_143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commons.wikimedia.org/wiki/File:Venn_diagram_coloured.sv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commons.wikimedia.org/wiki/File:Venn_diagram_coloured.svg" TargetMode="External"/><Relationship Id="rId5" Type="http://schemas.openxmlformats.org/officeDocument/2006/relationships/image" Target="../media/image23.png"/><Relationship Id="rId4" Type="http://schemas.openxmlformats.org/officeDocument/2006/relationships/hyperlink" Target="https://freesvg.org/christian-anarcho-universalist-fla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rightmindedteamwork.com/here-is-a-practical-team-building-plan/"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39.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 CADRE Logo">
            <a:extLst>
              <a:ext uri="{FF2B5EF4-FFF2-40B4-BE49-F238E27FC236}">
                <a16:creationId xmlns:a16="http://schemas.microsoft.com/office/drawing/2014/main" id="{4A342BFE-E42B-4E58-8EC4-3B882F6367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844" y="1875981"/>
            <a:ext cx="5890838" cy="2259602"/>
          </a:xfrm>
          <a:prstGeom prst="rect">
            <a:avLst/>
          </a:prstGeom>
        </p:spPr>
      </p:pic>
      <p:sp>
        <p:nvSpPr>
          <p:cNvPr id="8" name="Rectangle 7" descr="Presentation Title &quot;Preparing for OSEP’s Differentiated Monitoring Activities of Your State's Dispute Resolution System with CADRE’s Resources&quot;&#10;&#10;Presented by Melanie Reese, Ph.D.&#10;and Kelly Rauscher&#10;&#10;CADRE Symposium 2022">
            <a:extLst>
              <a:ext uri="{FF2B5EF4-FFF2-40B4-BE49-F238E27FC236}">
                <a16:creationId xmlns:a16="http://schemas.microsoft.com/office/drawing/2014/main" id="{C57EF912-89F7-44DF-BEF0-92AFF3A02DD4}"/>
              </a:ext>
            </a:extLst>
          </p:cNvPr>
          <p:cNvSpPr/>
          <p:nvPr/>
        </p:nvSpPr>
        <p:spPr>
          <a:xfrm>
            <a:off x="3523489" y="0"/>
            <a:ext cx="5620512" cy="6858000"/>
          </a:xfrm>
          <a:prstGeom prst="rect">
            <a:avLst/>
          </a:prstGeom>
          <a:solidFill>
            <a:srgbClr val="2022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EE828B79-2844-4CDD-8E28-20A70748BC07}"/>
              </a:ext>
            </a:extLst>
          </p:cNvPr>
          <p:cNvSpPr>
            <a:spLocks noGrp="1"/>
          </p:cNvSpPr>
          <p:nvPr>
            <p:ph type="title"/>
          </p:nvPr>
        </p:nvSpPr>
        <p:spPr>
          <a:xfrm>
            <a:off x="3997902" y="1201824"/>
            <a:ext cx="4807266" cy="2259602"/>
          </a:xfrm>
        </p:spPr>
        <p:txBody>
          <a:bodyPr>
            <a:normAutofit fontScale="90000"/>
          </a:bodyPr>
          <a:lstStyle/>
          <a:p>
            <a:pPr lvl="0" algn="ctr">
              <a:lnSpc>
                <a:spcPct val="100000"/>
              </a:lnSpc>
              <a:spcBef>
                <a:spcPts val="0"/>
              </a:spcBef>
              <a:defRPr/>
            </a:pPr>
            <a:r>
              <a:rPr lang="en-US" sz="3100" dirty="0">
                <a:solidFill>
                  <a:schemeClr val="bg1"/>
                </a:solidFill>
              </a:rPr>
              <a:t>Preparing for OSEP’s Differentiated Monitoring Activities of Your State's Dispute Resolution System with CADRE’s Resources</a:t>
            </a:r>
            <a:endParaRPr lang="en-US" dirty="0"/>
          </a:p>
        </p:txBody>
      </p:sp>
      <p:sp>
        <p:nvSpPr>
          <p:cNvPr id="3" name="Slide Number Placeholder 2">
            <a:extLst>
              <a:ext uri="{FF2B5EF4-FFF2-40B4-BE49-F238E27FC236}">
                <a16:creationId xmlns:a16="http://schemas.microsoft.com/office/drawing/2014/main" id="{9B0D30FE-0B99-469D-9068-78AEFB171371}"/>
              </a:ext>
            </a:extLst>
          </p:cNvPr>
          <p:cNvSpPr>
            <a:spLocks noGrp="1"/>
          </p:cNvSpPr>
          <p:nvPr>
            <p:ph type="sldNum" sz="quarter" idx="12"/>
          </p:nvPr>
        </p:nvSpPr>
        <p:spPr/>
        <p:txBody>
          <a:bodyPr/>
          <a:lstStyle/>
          <a:p>
            <a:fld id="{E97799C9-84D9-46D2-A11E-BCF8A720529D}" type="slidenum">
              <a:rPr lang="en-US" smtClean="0">
                <a:solidFill>
                  <a:schemeClr val="accent1">
                    <a:lumMod val="50000"/>
                  </a:schemeClr>
                </a:solidFill>
              </a:rPr>
              <a:t>1</a:t>
            </a:fld>
            <a:endParaRPr lang="en-US" dirty="0">
              <a:solidFill>
                <a:schemeClr val="accent1">
                  <a:lumMod val="50000"/>
                </a:schemeClr>
              </a:solidFill>
            </a:endParaRPr>
          </a:p>
        </p:txBody>
      </p:sp>
      <p:sp>
        <p:nvSpPr>
          <p:cNvPr id="4" name="Content Placeholder 3" descr=" &#10;&#10;">
            <a:extLst>
              <a:ext uri="{FF2B5EF4-FFF2-40B4-BE49-F238E27FC236}">
                <a16:creationId xmlns:a16="http://schemas.microsoft.com/office/drawing/2014/main" id="{2D51B240-EDBC-4D6E-B6AA-7B2EADB8D714}"/>
              </a:ext>
            </a:extLst>
          </p:cNvPr>
          <p:cNvSpPr txBox="1">
            <a:spLocks noGrp="1"/>
          </p:cNvSpPr>
          <p:nvPr>
            <p:ph idx="1"/>
          </p:nvPr>
        </p:nvSpPr>
        <p:spPr>
          <a:xfrm>
            <a:off x="3835439" y="4053855"/>
            <a:ext cx="5020417" cy="2493877"/>
          </a:xfrm>
        </p:spPr>
        <p:txBody>
          <a:bodyPr>
            <a:normAutofit/>
          </a:bodyPr>
          <a:lstStyle/>
          <a:p>
            <a:pPr marL="0" indent="0" algn="ctr">
              <a:buNone/>
            </a:pPr>
            <a:r>
              <a:rPr lang="en-US" b="1" dirty="0">
                <a:solidFill>
                  <a:schemeClr val="bg1"/>
                </a:solidFill>
                <a:latin typeface="Candara" panose="020E0502030303020204" pitchFamily="34" charset="0"/>
              </a:rPr>
              <a:t>Melanie Reese &amp; Kelly Rauscher</a:t>
            </a:r>
          </a:p>
          <a:p>
            <a:pPr marL="0" indent="0" algn="ctr">
              <a:buNone/>
            </a:pPr>
            <a:endParaRPr lang="en-US" b="1" dirty="0">
              <a:solidFill>
                <a:schemeClr val="bg1"/>
              </a:solidFill>
              <a:latin typeface="Candara" panose="020E0502030303020204" pitchFamily="34" charset="0"/>
            </a:endParaRPr>
          </a:p>
          <a:p>
            <a:pPr marL="0" indent="0" algn="ctr">
              <a:buNone/>
            </a:pPr>
            <a:r>
              <a:rPr lang="en-US" sz="2400" dirty="0">
                <a:solidFill>
                  <a:schemeClr val="bg1"/>
                </a:solidFill>
                <a:latin typeface="Candara" panose="020E0502030303020204" pitchFamily="34" charset="0"/>
              </a:rPr>
              <a:t> CADRE  </a:t>
            </a:r>
          </a:p>
          <a:p>
            <a:pPr marL="0" indent="0" algn="ctr">
              <a:buNone/>
            </a:pPr>
            <a:endParaRPr lang="en-US" sz="1800" b="1" dirty="0">
              <a:solidFill>
                <a:schemeClr val="bg1"/>
              </a:solidFill>
              <a:latin typeface="Candara" panose="020E0502030303020204" pitchFamily="34" charset="0"/>
            </a:endParaRPr>
          </a:p>
          <a:p>
            <a:pPr marL="0" indent="0" algn="ctr">
              <a:buNone/>
            </a:pPr>
            <a:r>
              <a:rPr lang="en-US" sz="1600" dirty="0">
                <a:solidFill>
                  <a:schemeClr val="bg1"/>
                </a:solidFill>
                <a:cs typeface="Arial" panose="020B0604020202020204" pitchFamily="34" charset="0"/>
              </a:rPr>
              <a:t>CADRE Symposium 2022</a:t>
            </a:r>
            <a:endParaRPr lang="en-US" sz="1600" dirty="0">
              <a:solidFill>
                <a:schemeClr val="bg1"/>
              </a:solidFill>
              <a:latin typeface="Candara" panose="020E0502030303020204" pitchFamily="34" charset="0"/>
              <a:cs typeface="Arial" panose="020B0604020202020204" pitchFamily="34" charset="0"/>
            </a:endParaRPr>
          </a:p>
          <a:p>
            <a:pPr marL="0" indent="0" algn="ctr">
              <a:buNone/>
            </a:pPr>
            <a:r>
              <a:rPr lang="en-US" sz="1425" dirty="0">
                <a:solidFill>
                  <a:schemeClr val="bg1"/>
                </a:solidFill>
                <a:latin typeface="Candara" panose="020E0502030303020204" pitchFamily="34" charset="0"/>
                <a:cs typeface="Arial" panose="020B0604020202020204" pitchFamily="34" charset="0"/>
              </a:rPr>
              <a:t> </a:t>
            </a:r>
          </a:p>
          <a:p>
            <a:pPr marL="0" indent="0" algn="ctr">
              <a:buNone/>
            </a:pPr>
            <a:endParaRPr lang="en-US" sz="1800" dirty="0">
              <a:solidFill>
                <a:schemeClr val="bg1"/>
              </a:solidFill>
            </a:endParaRPr>
          </a:p>
          <a:p>
            <a:pPr algn="ctr"/>
            <a:endParaRPr lang="en-US" sz="1050" dirty="0">
              <a:solidFill>
                <a:schemeClr val="bg1"/>
              </a:solidFill>
              <a:cs typeface="Arial" panose="020B0604020202020204" pitchFamily="34" charset="0"/>
            </a:endParaRPr>
          </a:p>
        </p:txBody>
      </p:sp>
    </p:spTree>
    <p:extLst>
      <p:ext uri="{BB962C8B-B14F-4D97-AF65-F5344CB8AC3E}">
        <p14:creationId xmlns:p14="http://schemas.microsoft.com/office/powerpoint/2010/main" val="581868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58886B68-09D0-2F9E-9783-9897B3DBD24C}"/>
              </a:ext>
            </a:extLst>
          </p:cNvPr>
          <p:cNvSpPr>
            <a:spLocks noGrp="1"/>
          </p:cNvSpPr>
          <p:nvPr>
            <p:ph type="sldNum" sz="quarter" idx="12"/>
          </p:nvPr>
        </p:nvSpPr>
        <p:spPr>
          <a:xfrm>
            <a:off x="6934200" y="6365170"/>
            <a:ext cx="2057400" cy="365125"/>
          </a:xfrm>
        </p:spPr>
        <p:txBody>
          <a:bodyPr/>
          <a:lstStyle/>
          <a:p>
            <a:fld id="{A297CB40-D9BE-4CE6-A22F-5A7D8FBE1E51}" type="slidenum">
              <a:rPr lang="en-US" smtClean="0"/>
              <a:pPr/>
              <a:t>10</a:t>
            </a:fld>
            <a:endParaRPr lang="en-US" dirty="0"/>
          </a:p>
        </p:txBody>
      </p:sp>
      <p:sp>
        <p:nvSpPr>
          <p:cNvPr id="8" name="Title 1">
            <a:extLst>
              <a:ext uri="{FF2B5EF4-FFF2-40B4-BE49-F238E27FC236}">
                <a16:creationId xmlns:a16="http://schemas.microsoft.com/office/drawing/2014/main" id="{04CA300C-5C20-C2BD-F0A0-DF3F5D71D82D}"/>
              </a:ext>
            </a:extLst>
          </p:cNvPr>
          <p:cNvSpPr txBox="1">
            <a:spLocks noGrp="1"/>
          </p:cNvSpPr>
          <p:nvPr>
            <p:ph type="title"/>
          </p:nvPr>
        </p:nvSpPr>
        <p:spPr>
          <a:xfrm>
            <a:off x="628650" y="365125"/>
            <a:ext cx="7886700" cy="1325563"/>
          </a:xfrm>
          <a:prstGeom prst="rect">
            <a:avLst/>
          </a:prstGeom>
          <a:solidFill>
            <a:srgbClr val="24275E"/>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Candara" panose="020E0502030303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prstClr val="white"/>
                </a:solidFill>
              </a:rPr>
              <a:t>Time Investment</a:t>
            </a:r>
            <a:endPar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B27F231F-B7AE-4A30-BA8B-A015D6C58D58}"/>
              </a:ext>
            </a:extLst>
          </p:cNvPr>
          <p:cNvSpPr txBox="1"/>
          <p:nvPr/>
        </p:nvSpPr>
        <p:spPr>
          <a:xfrm>
            <a:off x="561975" y="2666563"/>
            <a:ext cx="4010025" cy="2246769"/>
          </a:xfrm>
          <a:prstGeom prst="rect">
            <a:avLst/>
          </a:prstGeom>
          <a:noFill/>
        </p:spPr>
        <p:txBody>
          <a:bodyPr wrap="square" rtlCol="0">
            <a:spAutoFit/>
          </a:bodyPr>
          <a:lstStyle/>
          <a:p>
            <a:r>
              <a:rPr lang="en-US" sz="2800" dirty="0">
                <a:solidFill>
                  <a:schemeClr val="tx2">
                    <a:lumMod val="75000"/>
                  </a:schemeClr>
                </a:solidFill>
                <a:latin typeface="Candara" panose="020E0502030303020204" pitchFamily="34" charset="0"/>
              </a:rPr>
              <a:t>Allocate sufficient time.</a:t>
            </a:r>
          </a:p>
          <a:p>
            <a:endParaRPr lang="en-US" sz="2800" dirty="0">
              <a:solidFill>
                <a:schemeClr val="tx2">
                  <a:lumMod val="75000"/>
                </a:schemeClr>
              </a:solidFill>
              <a:latin typeface="Candara" panose="020E0502030303020204" pitchFamily="34" charset="0"/>
            </a:endParaRPr>
          </a:p>
          <a:p>
            <a:r>
              <a:rPr lang="en-US" sz="2800" dirty="0">
                <a:solidFill>
                  <a:schemeClr val="tx2">
                    <a:lumMod val="75000"/>
                  </a:schemeClr>
                </a:solidFill>
                <a:latin typeface="Candara" panose="020E0502030303020204" pitchFamily="34" charset="0"/>
              </a:rPr>
              <a:t>Create mechanisms to regularly engage in the work.</a:t>
            </a:r>
          </a:p>
        </p:txBody>
      </p:sp>
      <p:pic>
        <p:nvPicPr>
          <p:cNvPr id="3" name="Picture 2" descr="Four calendar pages.">
            <a:extLst>
              <a:ext uri="{FF2B5EF4-FFF2-40B4-BE49-F238E27FC236}">
                <a16:creationId xmlns:a16="http://schemas.microsoft.com/office/drawing/2014/main" id="{38002367-5C85-4A15-BED2-36C7B0020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411" y="2177048"/>
            <a:ext cx="3810000" cy="3225800"/>
          </a:xfrm>
          <a:prstGeom prst="rect">
            <a:avLst/>
          </a:prstGeom>
        </p:spPr>
      </p:pic>
    </p:spTree>
    <p:extLst>
      <p:ext uri="{BB962C8B-B14F-4D97-AF65-F5344CB8AC3E}">
        <p14:creationId xmlns:p14="http://schemas.microsoft.com/office/powerpoint/2010/main" val="365329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Arrows in a circle with five sections: 1) assess needs and identify priorities; 2) plan; 3) implement; 4) monitor slash adjust; 5) evaluate impact">
            <a:extLst>
              <a:ext uri="{FF2B5EF4-FFF2-40B4-BE49-F238E27FC236}">
                <a16:creationId xmlns:a16="http://schemas.microsoft.com/office/drawing/2014/main" id="{1BE7A81C-534B-4F63-B994-33D1573E71C0}"/>
              </a:ext>
            </a:extLst>
          </p:cNvPr>
          <p:cNvGraphicFramePr/>
          <p:nvPr>
            <p:extLst>
              <p:ext uri="{D42A27DB-BD31-4B8C-83A1-F6EECF244321}">
                <p14:modId xmlns:p14="http://schemas.microsoft.com/office/powerpoint/2010/main" val="593963339"/>
              </p:ext>
            </p:extLst>
          </p:nvPr>
        </p:nvGraphicFramePr>
        <p:xfrm>
          <a:off x="1524000" y="1685756"/>
          <a:ext cx="60960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5C06E690-C5E3-796D-F9FD-6112947AD709}"/>
              </a:ext>
            </a:extLst>
          </p:cNvPr>
          <p:cNvSpPr txBox="1">
            <a:spLocks noGrp="1"/>
          </p:cNvSpPr>
          <p:nvPr>
            <p:ph type="title"/>
          </p:nvPr>
        </p:nvSpPr>
        <p:spPr>
          <a:xfrm>
            <a:off x="628650" y="365125"/>
            <a:ext cx="7886700" cy="1325563"/>
          </a:xfrm>
          <a:prstGeom prst="rect">
            <a:avLst/>
          </a:prstGeom>
          <a:solidFill>
            <a:srgbClr val="24275E"/>
          </a:solidFill>
        </p:spPr>
        <p:txBody>
          <a:bodyPr vert="horz" lIns="91440" tIns="45720" rIns="91440" bIns="45720" rtlCol="0" anchor="ctr">
            <a:normAutofit fontScale="90000"/>
          </a:bodyPr>
          <a:lst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Candara" panose="020E0502030303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mj-ea"/>
                <a:cs typeface="Arial" panose="020B0604020202020204" pitchFamily="34" charset="0"/>
              </a:rPr>
              <a:t>System Improvement in Preparation for DMS 2.0</a:t>
            </a:r>
          </a:p>
        </p:txBody>
      </p:sp>
      <p:sp>
        <p:nvSpPr>
          <p:cNvPr id="7" name="Slide Number Placeholder 3">
            <a:extLst>
              <a:ext uri="{FF2B5EF4-FFF2-40B4-BE49-F238E27FC236}">
                <a16:creationId xmlns:a16="http://schemas.microsoft.com/office/drawing/2014/main" id="{FE455586-7D4C-311A-D736-D7D48970CFCE}"/>
              </a:ext>
            </a:extLst>
          </p:cNvPr>
          <p:cNvSpPr>
            <a:spLocks noGrp="1"/>
          </p:cNvSpPr>
          <p:nvPr>
            <p:ph type="sldNum" sz="quarter" idx="12"/>
          </p:nvPr>
        </p:nvSpPr>
        <p:spPr>
          <a:xfrm>
            <a:off x="6934200" y="6365170"/>
            <a:ext cx="2057400" cy="365125"/>
          </a:xfrm>
        </p:spPr>
        <p:txBody>
          <a:bodyPr/>
          <a:lstStyle/>
          <a:p>
            <a:fld id="{A297CB40-D9BE-4CE6-A22F-5A7D8FBE1E51}" type="slidenum">
              <a:rPr lang="en-US" smtClean="0"/>
              <a:pPr/>
              <a:t>11</a:t>
            </a:fld>
            <a:endParaRPr lang="en-US" dirty="0"/>
          </a:p>
        </p:txBody>
      </p:sp>
    </p:spTree>
    <p:extLst>
      <p:ext uri="{BB962C8B-B14F-4D97-AF65-F5344CB8AC3E}">
        <p14:creationId xmlns:p14="http://schemas.microsoft.com/office/powerpoint/2010/main" val="135402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B98EE-26AD-4C68-8A38-F5CFF1A88DD0}"/>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Resources</a:t>
            </a:r>
          </a:p>
        </p:txBody>
      </p:sp>
      <p:sp>
        <p:nvSpPr>
          <p:cNvPr id="4" name="TextBox 3">
            <a:extLst>
              <a:ext uri="{FF2B5EF4-FFF2-40B4-BE49-F238E27FC236}">
                <a16:creationId xmlns:a16="http://schemas.microsoft.com/office/drawing/2014/main" id="{DD0F8EF7-526B-47BF-84BF-8DC36FEE6279}"/>
              </a:ext>
            </a:extLst>
          </p:cNvPr>
          <p:cNvSpPr txBox="1"/>
          <p:nvPr/>
        </p:nvSpPr>
        <p:spPr>
          <a:xfrm>
            <a:off x="321666" y="1564243"/>
            <a:ext cx="8500668" cy="5293757"/>
          </a:xfrm>
          <a:prstGeom prst="rect">
            <a:avLst/>
          </a:prstGeom>
          <a:noFill/>
        </p:spPr>
        <p:txBody>
          <a:bodyPr wrap="square" rtlCol="0">
            <a:spAutoFit/>
          </a:bodyPr>
          <a:lstStyle/>
          <a:p>
            <a:endParaRPr lang="en-US" dirty="0">
              <a:latin typeface="Candara" panose="020E0502030303020204" pitchFamily="34" charset="0"/>
            </a:endParaRPr>
          </a:p>
          <a:p>
            <a:pPr marL="1033463" indent="-457200">
              <a:buFont typeface="Arial" panose="020B0604020202020204" pitchFamily="34" charset="0"/>
              <a:buChar char="•"/>
            </a:pPr>
            <a:r>
              <a:rPr lang="en-US" sz="2800" dirty="0">
                <a:latin typeface="Candara" panose="020E0502030303020204" pitchFamily="34" charset="0"/>
              </a:rPr>
              <a:t>OSEP Protocols</a:t>
            </a:r>
          </a:p>
          <a:p>
            <a:pPr marL="1033463" indent="-457200">
              <a:buFont typeface="Arial" panose="020B0604020202020204" pitchFamily="34" charset="0"/>
              <a:buChar char="•"/>
            </a:pPr>
            <a:r>
              <a:rPr lang="en-US" sz="2800" dirty="0">
                <a:latin typeface="Candara" panose="020E0502030303020204" pitchFamily="34" charset="0"/>
              </a:rPr>
              <a:t>OSEP DR Self-assessments (Part B &amp; C)</a:t>
            </a:r>
          </a:p>
          <a:p>
            <a:pPr marL="1033463" indent="-457200">
              <a:buFont typeface="Arial" panose="020B0604020202020204" pitchFamily="34" charset="0"/>
              <a:buChar char="•"/>
            </a:pPr>
            <a:r>
              <a:rPr lang="en-US" sz="2800" dirty="0">
                <a:latin typeface="Candara" panose="020E0502030303020204" pitchFamily="34" charset="0"/>
              </a:rPr>
              <a:t>CADRE’s Dispute Resolution Process Manuals as companion tools (Part B &amp; C)</a:t>
            </a:r>
          </a:p>
          <a:p>
            <a:pPr marL="1033463" indent="-457200">
              <a:buFont typeface="Arial" panose="020B0604020202020204" pitchFamily="34" charset="0"/>
              <a:buChar char="•"/>
            </a:pPr>
            <a:r>
              <a:rPr lang="en-US" sz="2800" dirty="0">
                <a:latin typeface="Candara" panose="020E0502030303020204" pitchFamily="34" charset="0"/>
              </a:rPr>
              <a:t>CADRE’s Dispute Resolution Data Drill Down Tool</a:t>
            </a:r>
          </a:p>
          <a:p>
            <a:pPr marL="1033463" indent="-457200">
              <a:buFont typeface="Arial" panose="020B0604020202020204" pitchFamily="34" charset="0"/>
              <a:buChar char="•"/>
            </a:pPr>
            <a:r>
              <a:rPr lang="en-US" sz="2800" dirty="0">
                <a:latin typeface="Candara" panose="020E0502030303020204" pitchFamily="34" charset="0"/>
              </a:rPr>
              <a:t>Colleagues</a:t>
            </a:r>
          </a:p>
          <a:p>
            <a:pPr marL="1033463" indent="-457200">
              <a:buFont typeface="Arial" panose="020B0604020202020204" pitchFamily="34" charset="0"/>
              <a:buChar char="•"/>
            </a:pPr>
            <a:r>
              <a:rPr lang="en-US" sz="2800" dirty="0">
                <a:latin typeface="Candara" panose="020E0502030303020204" pitchFamily="34" charset="0"/>
              </a:rPr>
              <a:t>Listservs</a:t>
            </a:r>
          </a:p>
          <a:p>
            <a:pPr marL="1033463" indent="-457200">
              <a:buFont typeface="Arial" panose="020B0604020202020204" pitchFamily="34" charset="0"/>
              <a:buChar char="•"/>
            </a:pPr>
            <a:r>
              <a:rPr lang="en-US" sz="2800" dirty="0">
                <a:latin typeface="Candara" panose="020E0502030303020204" pitchFamily="34" charset="0"/>
              </a:rPr>
              <a:t>SEA/LA Legal Council</a:t>
            </a:r>
          </a:p>
          <a:p>
            <a:pPr marL="1033463" indent="-457200">
              <a:buFont typeface="Arial" panose="020B0604020202020204" pitchFamily="34" charset="0"/>
              <a:buChar char="•"/>
            </a:pPr>
            <a:r>
              <a:rPr lang="en-US" sz="2800" dirty="0">
                <a:latin typeface="Candara" panose="020E0502030303020204" pitchFamily="34" charset="0"/>
              </a:rPr>
              <a:t>Learning Communities</a:t>
            </a:r>
            <a:r>
              <a:rPr lang="en-US" sz="3200" dirty="0">
                <a:latin typeface="Candara" panose="020E0502030303020204" pitchFamily="34" charset="0"/>
              </a:rPr>
              <a:t>	</a:t>
            </a:r>
          </a:p>
          <a:p>
            <a:r>
              <a:rPr lang="en-US" dirty="0"/>
              <a:t>		</a:t>
            </a:r>
          </a:p>
          <a:p>
            <a:endParaRPr lang="en-US" dirty="0"/>
          </a:p>
        </p:txBody>
      </p:sp>
      <p:sp>
        <p:nvSpPr>
          <p:cNvPr id="3" name="Title 7">
            <a:extLst>
              <a:ext uri="{FF2B5EF4-FFF2-40B4-BE49-F238E27FC236}">
                <a16:creationId xmlns:a16="http://schemas.microsoft.com/office/drawing/2014/main" id="{6BBA08C7-77EE-62E0-C843-854FA62E7EA0}"/>
              </a:ext>
            </a:extLst>
          </p:cNvPr>
          <p:cNvSpPr txBox="1">
            <a:spLocks/>
          </p:cNvSpPr>
          <p:nvPr/>
        </p:nvSpPr>
        <p:spPr>
          <a:xfrm>
            <a:off x="8001000" y="6477000"/>
            <a:ext cx="990600"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Candara" panose="020E0502030303020204" pitchFamily="34" charset="0"/>
                <a:ea typeface="+mj-ea"/>
                <a:cs typeface="+mj-cs"/>
              </a:defRPr>
            </a:lvl1pPr>
          </a:lstStyle>
          <a:p>
            <a:pPr algn="r">
              <a:lnSpc>
                <a:spcPct val="100000"/>
              </a:lnSpc>
              <a:spcBef>
                <a:spcPts val="0"/>
              </a:spcBef>
              <a:defRPr/>
            </a:pPr>
            <a:fld id="{79ABD408-932A-4574-8633-30B35F741407}" type="slidenum">
              <a:rPr lang="en-US" sz="1400" smtClean="0">
                <a:ea typeface="+mn-ea"/>
                <a:cs typeface="+mn-cs"/>
              </a:rPr>
              <a:pPr algn="r">
                <a:lnSpc>
                  <a:spcPct val="100000"/>
                </a:lnSpc>
                <a:spcBef>
                  <a:spcPts val="0"/>
                </a:spcBef>
                <a:defRPr/>
              </a:pPr>
              <a:t>12</a:t>
            </a:fld>
            <a:endParaRPr lang="en-US" sz="1400" dirty="0">
              <a:ea typeface="+mn-ea"/>
              <a:cs typeface="+mn-cs"/>
            </a:endParaRPr>
          </a:p>
        </p:txBody>
      </p:sp>
      <p:pic>
        <p:nvPicPr>
          <p:cNvPr id="2054" name="Picture 6" descr="Community Resources - Winner Regional Health">
            <a:extLst>
              <a:ext uri="{FF2B5EF4-FFF2-40B4-BE49-F238E27FC236}">
                <a16:creationId xmlns:a16="http://schemas.microsoft.com/office/drawing/2014/main" id="{E4C17589-C499-23CF-7487-F350588F7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671" y="3957377"/>
            <a:ext cx="4791075"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411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CBAD-61DB-4C19-B4BB-787CD8DAAAB1}"/>
              </a:ext>
            </a:extLst>
          </p:cNvPr>
          <p:cNvSpPr>
            <a:spLocks noGrp="1"/>
          </p:cNvSpPr>
          <p:nvPr>
            <p:ph type="title"/>
          </p:nvPr>
        </p:nvSpPr>
        <p:spPr>
          <a:xfrm>
            <a:off x="502920" y="301752"/>
            <a:ext cx="8229600" cy="1143000"/>
          </a:xfrm>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Organization of DMS Protocols</a:t>
            </a:r>
          </a:p>
        </p:txBody>
      </p:sp>
      <p:sp>
        <p:nvSpPr>
          <p:cNvPr id="10" name="TextBox 9">
            <a:extLst>
              <a:ext uri="{FF2B5EF4-FFF2-40B4-BE49-F238E27FC236}">
                <a16:creationId xmlns:a16="http://schemas.microsoft.com/office/drawing/2014/main" id="{8F2E310C-BF4A-441B-A0B7-8C530635C6F0}"/>
              </a:ext>
            </a:extLst>
          </p:cNvPr>
          <p:cNvSpPr txBox="1"/>
          <p:nvPr/>
        </p:nvSpPr>
        <p:spPr>
          <a:xfrm>
            <a:off x="221293" y="1510871"/>
            <a:ext cx="2035628" cy="5016758"/>
          </a:xfrm>
          <a:prstGeom prst="rect">
            <a:avLst/>
          </a:prstGeom>
          <a:noFill/>
        </p:spPr>
        <p:txBody>
          <a:bodyPr wrap="square" rtlCol="0">
            <a:spAutoFit/>
          </a:bodyPr>
          <a:lstStyle/>
          <a:p>
            <a:pPr marL="230188" lvl="1" indent="-230188">
              <a:buFont typeface="Arial" panose="020B0604020202020204" pitchFamily="34" charset="0"/>
              <a:buChar char="•"/>
            </a:pPr>
            <a:r>
              <a:rPr lang="en-US" sz="2000" b="1" dirty="0"/>
              <a:t>Overarching Questions </a:t>
            </a:r>
          </a:p>
          <a:p>
            <a:pPr marL="230188" lvl="1" indent="-230188">
              <a:buFont typeface="Arial" panose="020B0604020202020204" pitchFamily="34" charset="0"/>
              <a:buChar char="•"/>
            </a:pPr>
            <a:endParaRPr lang="en-US" sz="2000" dirty="0"/>
          </a:p>
          <a:p>
            <a:pPr marL="230188" lvl="1" indent="-230188">
              <a:buFont typeface="Arial" panose="020B0604020202020204" pitchFamily="34" charset="0"/>
              <a:buChar char="•"/>
            </a:pPr>
            <a:endParaRPr lang="en-US" sz="2000" dirty="0"/>
          </a:p>
          <a:p>
            <a:pPr marL="230188" lvl="1" indent="-230188">
              <a:buFont typeface="Arial" panose="020B0604020202020204" pitchFamily="34" charset="0"/>
              <a:buChar char="•"/>
            </a:pPr>
            <a:r>
              <a:rPr lang="en-US" sz="2000" b="1" dirty="0"/>
              <a:t>General Information</a:t>
            </a:r>
          </a:p>
          <a:p>
            <a:pPr marL="230188" lvl="1" indent="-230188">
              <a:buFont typeface="Arial" panose="020B0604020202020204" pitchFamily="34" charset="0"/>
              <a:buChar char="•"/>
            </a:pPr>
            <a:endParaRPr lang="en-US" sz="2000" dirty="0"/>
          </a:p>
          <a:p>
            <a:pPr marL="0" lvl="1"/>
            <a:endParaRPr lang="en-US" sz="2000" dirty="0"/>
          </a:p>
          <a:p>
            <a:pPr marL="230188" lvl="1" indent="-230188">
              <a:buFont typeface="Arial" panose="020B0604020202020204" pitchFamily="34" charset="0"/>
              <a:buChar char="•"/>
            </a:pPr>
            <a:endParaRPr lang="en-US" sz="2000" dirty="0"/>
          </a:p>
          <a:p>
            <a:pPr marL="230188" lvl="1" indent="-230188">
              <a:buFont typeface="Arial" panose="020B0604020202020204" pitchFamily="34" charset="0"/>
              <a:buChar char="•"/>
            </a:pPr>
            <a:r>
              <a:rPr lang="en-US" sz="2000" b="1" dirty="0"/>
              <a:t>Possible  Follow-up Questions</a:t>
            </a:r>
          </a:p>
          <a:p>
            <a:pPr marL="230188" lvl="1" indent="-230188">
              <a:buFont typeface="Arial" panose="020B0604020202020204" pitchFamily="34" charset="0"/>
              <a:buChar char="•"/>
            </a:pPr>
            <a:endParaRPr lang="en-US" sz="2000" b="1" dirty="0"/>
          </a:p>
          <a:p>
            <a:pPr marL="230188" lvl="1" indent="-230188">
              <a:buFont typeface="Arial" panose="020B0604020202020204" pitchFamily="34" charset="0"/>
              <a:buChar char="•"/>
            </a:pPr>
            <a:r>
              <a:rPr lang="en-US" sz="2000" b="1" dirty="0"/>
              <a:t>Areas (or issues) for Follow-up</a:t>
            </a:r>
          </a:p>
        </p:txBody>
      </p:sp>
      <p:sp>
        <p:nvSpPr>
          <p:cNvPr id="11" name="TextBox 10">
            <a:extLst>
              <a:ext uri="{FF2B5EF4-FFF2-40B4-BE49-F238E27FC236}">
                <a16:creationId xmlns:a16="http://schemas.microsoft.com/office/drawing/2014/main" id="{6F673D4C-DA51-468C-A1DA-564CBFAD86D2}"/>
              </a:ext>
            </a:extLst>
          </p:cNvPr>
          <p:cNvSpPr txBox="1"/>
          <p:nvPr/>
        </p:nvSpPr>
        <p:spPr>
          <a:xfrm>
            <a:off x="1981200" y="1525658"/>
            <a:ext cx="6781800" cy="1138773"/>
          </a:xfrm>
          <a:prstGeom prst="rect">
            <a:avLst/>
          </a:prstGeom>
          <a:solidFill>
            <a:schemeClr val="accent1">
              <a:lumMod val="20000"/>
              <a:lumOff val="80000"/>
            </a:schemeClr>
          </a:solidFill>
          <a:ln>
            <a:solidFill>
              <a:schemeClr val="tx2">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solidFill>
                  <a:schemeClr val="tx1"/>
                </a:solidFill>
              </a:rPr>
              <a:t>D. What are the State requirements regarding the scope of allegations and relief that may be included in a State complaint?</a:t>
            </a:r>
          </a:p>
          <a:p>
            <a:r>
              <a:rPr lang="en-US" sz="1400" dirty="0">
                <a:solidFill>
                  <a:schemeClr val="tx1"/>
                </a:solidFill>
              </a:rPr>
              <a:t>34 C.F.</a:t>
            </a:r>
            <a:r>
              <a:rPr lang="en-US" sz="1400" dirty="0">
                <a:solidFill>
                  <a:schemeClr val="tx1"/>
                </a:solidFill>
                <a:hlinkClick r:id="rId3" tooltip="Link to 34 C.F.R. § 300.151">
                  <a:extLst>
                    <a:ext uri="{A12FA001-AC4F-418D-AE19-62706E023703}">
                      <ahyp:hlinkClr xmlns:ahyp="http://schemas.microsoft.com/office/drawing/2018/hyperlinkcolor" val="tx"/>
                    </a:ext>
                  </a:extLst>
                </a:hlinkClick>
              </a:rPr>
              <a:t>R. § 300.151</a:t>
            </a:r>
            <a:r>
              <a:rPr lang="en-US" sz="1400" dirty="0">
                <a:solidFill>
                  <a:schemeClr val="tx1"/>
                </a:solidFill>
              </a:rPr>
              <a:t>;</a:t>
            </a:r>
            <a:r>
              <a:rPr lang="en-US" sz="1400" dirty="0">
                <a:solidFill>
                  <a:schemeClr val="tx1"/>
                </a:solidFill>
                <a:hlinkClick r:id="rId4" tooltip="Link to 34 CFR 303.432">
                  <a:extLst>
                    <a:ext uri="{A12FA001-AC4F-418D-AE19-62706E023703}">
                      <ahyp:hlinkClr xmlns:ahyp="http://schemas.microsoft.com/office/drawing/2018/hyperlinkcolor" val="tx"/>
                    </a:ext>
                  </a:extLst>
                </a:hlinkClick>
              </a:rPr>
              <a:t> 34 C.F.R § 303.432</a:t>
            </a:r>
            <a:r>
              <a:rPr lang="en-US" sz="1400" dirty="0">
                <a:solidFill>
                  <a:schemeClr val="tx1"/>
                </a:solidFill>
              </a:rPr>
              <a:t>; </a:t>
            </a:r>
            <a:r>
              <a:rPr lang="en-US" sz="1400" dirty="0">
                <a:solidFill>
                  <a:schemeClr val="tx1"/>
                </a:solidFill>
                <a:hlinkClick r:id="rId5" tooltip="Link to Questions B-5 thorugh B-9 of the Dispute Resolution Q&amp;A">
                  <a:extLst>
                    <a:ext uri="{A12FA001-AC4F-418D-AE19-62706E023703}">
                      <ahyp:hlinkClr xmlns:ahyp="http://schemas.microsoft.com/office/drawing/2018/hyperlinkcolor" val="tx"/>
                    </a:ext>
                  </a:extLst>
                </a:hlinkClick>
              </a:rPr>
              <a:t>Questions B- 5 through B- 9 of the IDEA Part B Dispute</a:t>
            </a:r>
            <a:r>
              <a:rPr lang="en-US" b="1" u="sng" dirty="0">
                <a:solidFill>
                  <a:schemeClr val="tx1"/>
                </a:solidFill>
                <a:hlinkClick r:id="rId5" tooltip="Link to Questions B-5 thorugh B-9 of the Dispute Resolution Q&amp;A">
                  <a:extLst>
                    <a:ext uri="{A12FA001-AC4F-418D-AE19-62706E023703}">
                      <ahyp:hlinkClr xmlns:ahyp="http://schemas.microsoft.com/office/drawing/2018/hyperlinkcolor" val="tx"/>
                    </a:ext>
                  </a:extLst>
                </a:hlinkClick>
              </a:rPr>
              <a:t> </a:t>
            </a:r>
            <a:r>
              <a:rPr lang="en-US" sz="1400" dirty="0">
                <a:solidFill>
                  <a:schemeClr val="tx1"/>
                </a:solidFill>
                <a:hlinkClick r:id="rId5" tooltip="Link to Questions B-5 thorugh B-9 of the Dispute Resolution Q&amp;A">
                  <a:extLst>
                    <a:ext uri="{A12FA001-AC4F-418D-AE19-62706E023703}">
                      <ahyp:hlinkClr xmlns:ahyp="http://schemas.microsoft.com/office/drawing/2018/hyperlinkcolor" val="tx"/>
                    </a:ext>
                  </a:extLst>
                </a:hlinkClick>
              </a:rPr>
              <a:t>Resolution Q&amp;A (July 2013)</a:t>
            </a:r>
            <a:endParaRPr lang="en-US" sz="1400" dirty="0">
              <a:solidFill>
                <a:schemeClr val="tx1"/>
              </a:solidFill>
            </a:endParaRPr>
          </a:p>
        </p:txBody>
      </p:sp>
      <p:sp>
        <p:nvSpPr>
          <p:cNvPr id="12" name="TextBox 11">
            <a:extLst>
              <a:ext uri="{FF2B5EF4-FFF2-40B4-BE49-F238E27FC236}">
                <a16:creationId xmlns:a16="http://schemas.microsoft.com/office/drawing/2014/main" id="{D6C727A2-0B2C-4342-ADB9-E7E8F9FFAA0D}"/>
              </a:ext>
            </a:extLst>
          </p:cNvPr>
          <p:cNvSpPr txBox="1"/>
          <p:nvPr/>
        </p:nvSpPr>
        <p:spPr>
          <a:xfrm>
            <a:off x="1981200" y="2810149"/>
            <a:ext cx="6781800" cy="1323439"/>
          </a:xfrm>
          <a:prstGeom prst="rect">
            <a:avLst/>
          </a:prstGeom>
          <a:solidFill>
            <a:schemeClr val="accent6">
              <a:lumMod val="20000"/>
              <a:lumOff val="8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lvl="0" indent="-285750">
              <a:buFont typeface="Arial" panose="020B0604020202020204" pitchFamily="34" charset="0"/>
              <a:buChar char="•"/>
            </a:pPr>
            <a:r>
              <a:rPr lang="en-US" sz="1600" dirty="0"/>
              <a:t>The State may not refuse to resolve a parent’s State complaint challenging a public agency’s eligibility determination.</a:t>
            </a:r>
          </a:p>
          <a:p>
            <a:pPr marL="285750" indent="-285750">
              <a:buFont typeface="Arial" panose="020B0604020202020204" pitchFamily="34" charset="0"/>
              <a:buChar char="•"/>
            </a:pPr>
            <a:r>
              <a:rPr lang="en-US" sz="1600" dirty="0"/>
              <a:t>The State must resolve State complaints alleging that a public agency has not provided FAPE to an individual child or a group of children in accordance with Part B.</a:t>
            </a:r>
          </a:p>
        </p:txBody>
      </p:sp>
      <p:sp>
        <p:nvSpPr>
          <p:cNvPr id="13" name="TextBox 12">
            <a:extLst>
              <a:ext uri="{FF2B5EF4-FFF2-40B4-BE49-F238E27FC236}">
                <a16:creationId xmlns:a16="http://schemas.microsoft.com/office/drawing/2014/main" id="{CCB7C158-1E59-4278-A06E-A5B500AA11E2}"/>
              </a:ext>
            </a:extLst>
          </p:cNvPr>
          <p:cNvSpPr txBox="1"/>
          <p:nvPr/>
        </p:nvSpPr>
        <p:spPr>
          <a:xfrm>
            <a:off x="1981200" y="4279306"/>
            <a:ext cx="6781800" cy="1077218"/>
          </a:xfrm>
          <a:prstGeom prst="rect">
            <a:avLst/>
          </a:prstGeom>
          <a:solidFill>
            <a:srgbClr val="FFFF00"/>
          </a:solidFill>
          <a:ln w="12700">
            <a:solidFill>
              <a:schemeClr val="tx1"/>
            </a:solidFill>
          </a:ln>
        </p:spPr>
        <p:txBody>
          <a:bodyPr wrap="square" rtlCol="0">
            <a:spAutoFit/>
          </a:bodyPr>
          <a:lstStyle/>
          <a:p>
            <a:pPr marL="285750" lvl="0" indent="-285750">
              <a:buFont typeface="Arial" panose="020B0604020202020204" pitchFamily="34" charset="0"/>
              <a:buChar char="•"/>
            </a:pPr>
            <a:r>
              <a:rPr lang="en-US" sz="1600" dirty="0">
                <a:solidFill>
                  <a:schemeClr val="dk1"/>
                </a:solidFill>
              </a:rPr>
              <a:t>How does the State resolve a State complaint challenging a public agency’s eligibility determination?</a:t>
            </a:r>
          </a:p>
          <a:p>
            <a:pPr marL="285750" lvl="0" indent="-285750">
              <a:buFont typeface="Arial" panose="020B0604020202020204" pitchFamily="34" charset="0"/>
              <a:buChar char="•"/>
            </a:pPr>
            <a:r>
              <a:rPr lang="en-US" sz="1600" dirty="0">
                <a:solidFill>
                  <a:schemeClr val="dk1"/>
                </a:solidFill>
              </a:rPr>
              <a:t>How does the State resolve a State complaint that concerns a matter that could also be the subject of a due process complaint?</a:t>
            </a:r>
            <a:endParaRPr lang="en-US" dirty="0"/>
          </a:p>
        </p:txBody>
      </p:sp>
      <p:sp>
        <p:nvSpPr>
          <p:cNvPr id="14" name="TextBox 13">
            <a:extLst>
              <a:ext uri="{FF2B5EF4-FFF2-40B4-BE49-F238E27FC236}">
                <a16:creationId xmlns:a16="http://schemas.microsoft.com/office/drawing/2014/main" id="{C771E135-AFBF-4C4C-A9D7-C6CA2AC7A798}"/>
              </a:ext>
            </a:extLst>
          </p:cNvPr>
          <p:cNvSpPr txBox="1"/>
          <p:nvPr/>
        </p:nvSpPr>
        <p:spPr>
          <a:xfrm>
            <a:off x="1986643" y="5526578"/>
            <a:ext cx="6770914" cy="830997"/>
          </a:xfrm>
          <a:prstGeom prst="rect">
            <a:avLst/>
          </a:prstGeom>
          <a:solidFill>
            <a:schemeClr val="accent6">
              <a:lumMod val="75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en-US" sz="1600" dirty="0">
                <a:solidFill>
                  <a:schemeClr val="dk1"/>
                </a:solidFill>
              </a:rPr>
              <a:t>The State only resolves complaints filed on behalf of individual children.</a:t>
            </a:r>
          </a:p>
          <a:p>
            <a:pPr marL="285750" indent="-285750">
              <a:buFont typeface="Arial" panose="020B0604020202020204" pitchFamily="34" charset="0"/>
              <a:buChar char="•"/>
            </a:pPr>
            <a:r>
              <a:rPr lang="en-US" sz="1600" dirty="0">
                <a:solidFill>
                  <a:schemeClr val="dk1"/>
                </a:solidFill>
              </a:rPr>
              <a:t>The State limits the remedies a complaint investigator may order (e.g., compensatory services).</a:t>
            </a:r>
          </a:p>
        </p:txBody>
      </p:sp>
      <p:sp>
        <p:nvSpPr>
          <p:cNvPr id="3" name="Slide Number Placeholder 3">
            <a:extLst>
              <a:ext uri="{FF2B5EF4-FFF2-40B4-BE49-F238E27FC236}">
                <a16:creationId xmlns:a16="http://schemas.microsoft.com/office/drawing/2014/main" id="{F694B72B-3F44-B84B-D96F-60D75A03F6C2}"/>
              </a:ext>
            </a:extLst>
          </p:cNvPr>
          <p:cNvSpPr>
            <a:spLocks noGrp="1"/>
          </p:cNvSpPr>
          <p:nvPr>
            <p:ph type="sldNum" sz="quarter" idx="12"/>
          </p:nvPr>
        </p:nvSpPr>
        <p:spPr>
          <a:xfrm>
            <a:off x="6934200" y="6365170"/>
            <a:ext cx="2057400" cy="365125"/>
          </a:xfrm>
        </p:spPr>
        <p:txBody>
          <a:bodyPr/>
          <a:lstStyle/>
          <a:p>
            <a:fld id="{A297CB40-D9BE-4CE6-A22F-5A7D8FBE1E51}" type="slidenum">
              <a:rPr lang="en-US" smtClean="0"/>
              <a:pPr/>
              <a:t>13</a:t>
            </a:fld>
            <a:endParaRPr lang="en-US" dirty="0"/>
          </a:p>
        </p:txBody>
      </p:sp>
    </p:spTree>
    <p:extLst>
      <p:ext uri="{BB962C8B-B14F-4D97-AF65-F5344CB8AC3E}">
        <p14:creationId xmlns:p14="http://schemas.microsoft.com/office/powerpoint/2010/main" val="4174409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AF78F7B-4510-4A0E-850A-461EB0E06A53}"/>
              </a:ext>
            </a:extLst>
          </p:cNvPr>
          <p:cNvSpPr txBox="1">
            <a:spLocks noGrp="1"/>
          </p:cNvSpPr>
          <p:nvPr>
            <p:ph type="title" idx="4294967295"/>
          </p:nvPr>
        </p:nvSpPr>
        <p:spPr>
          <a:xfrm>
            <a:off x="506185" y="304715"/>
            <a:ext cx="8229599" cy="1143000"/>
          </a:xfrm>
          <a:prstGeom prst="rect">
            <a:avLst/>
          </a:prstGeom>
          <a:solidFill>
            <a:srgbClr val="00206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Candara" panose="020E0502030303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ndara" panose="020E0502030303020204" pitchFamily="34" charset="0"/>
                <a:ea typeface="+mj-ea"/>
                <a:cs typeface="Arial" panose="020B0604020202020204" pitchFamily="34" charset="0"/>
              </a:rPr>
              <a:t>OSEP Monitoring: Document Reviews</a:t>
            </a:r>
            <a:r>
              <a:rPr kumimoji="0" lang="en-US" sz="3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ndara" panose="020E0502030303020204" pitchFamily="34" charset="0"/>
                <a:ea typeface="+mj-ea"/>
                <a:cs typeface="Arial" panose="020B0604020202020204" pitchFamily="34" charset="0"/>
              </a:rPr>
              <a:t>*</a:t>
            </a:r>
            <a:endParaRPr kumimoji="0" lang="en-US"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ndara" panose="020E0502030303020204" pitchFamily="34" charset="0"/>
              <a:ea typeface="+mj-ea"/>
              <a:cs typeface="Arial" panose="020B0604020202020204" pitchFamily="34" charset="0"/>
            </a:endParaRPr>
          </a:p>
        </p:txBody>
      </p:sp>
      <p:pic>
        <p:nvPicPr>
          <p:cNvPr id="6" name="Picture 5" descr="Screen shot of the OSEP State complaints D.M.S. protocols found at : https://ncsi.wested.org/resources/differentiated-monitoring-and-support-dms/">
            <a:extLst>
              <a:ext uri="{FF2B5EF4-FFF2-40B4-BE49-F238E27FC236}">
                <a16:creationId xmlns:a16="http://schemas.microsoft.com/office/drawing/2014/main" id="{34D0E195-428A-4396-9BA5-6433358A8484}"/>
              </a:ext>
            </a:extLst>
          </p:cNvPr>
          <p:cNvPicPr>
            <a:picLocks noChangeAspect="1"/>
          </p:cNvPicPr>
          <p:nvPr/>
        </p:nvPicPr>
        <p:blipFill>
          <a:blip r:embed="rId3"/>
          <a:stretch>
            <a:fillRect/>
          </a:stretch>
        </p:blipFill>
        <p:spPr>
          <a:xfrm>
            <a:off x="506185" y="1447715"/>
            <a:ext cx="8229599" cy="4876885"/>
          </a:xfrm>
          <a:prstGeom prst="rect">
            <a:avLst/>
          </a:prstGeom>
        </p:spPr>
      </p:pic>
      <p:sp>
        <p:nvSpPr>
          <p:cNvPr id="7" name="TextBox 6">
            <a:extLst>
              <a:ext uri="{FF2B5EF4-FFF2-40B4-BE49-F238E27FC236}">
                <a16:creationId xmlns:a16="http://schemas.microsoft.com/office/drawing/2014/main" id="{C60DCAFF-A476-4D7A-8D73-F0CEA7DDFB5E}"/>
              </a:ext>
            </a:extLst>
          </p:cNvPr>
          <p:cNvSpPr txBox="1"/>
          <p:nvPr/>
        </p:nvSpPr>
        <p:spPr>
          <a:xfrm>
            <a:off x="6019800" y="6448993"/>
            <a:ext cx="2971800" cy="369332"/>
          </a:xfrm>
          <a:prstGeom prst="rect">
            <a:avLst/>
          </a:prstGeom>
          <a:noFill/>
        </p:spPr>
        <p:txBody>
          <a:bodyPr wrap="square" rtlCol="0">
            <a:spAutoFit/>
          </a:bodyPr>
          <a:lstStyle/>
          <a:p>
            <a:r>
              <a:rPr lang="en-US" i="1" dirty="0">
                <a:latin typeface="Candara" panose="020E0502030303020204" pitchFamily="34" charset="0"/>
              </a:rPr>
              <a:t>* List is not exhaustive</a:t>
            </a:r>
          </a:p>
        </p:txBody>
      </p:sp>
      <p:sp>
        <p:nvSpPr>
          <p:cNvPr id="2" name="Slide Number Placeholder 3">
            <a:extLst>
              <a:ext uri="{FF2B5EF4-FFF2-40B4-BE49-F238E27FC236}">
                <a16:creationId xmlns:a16="http://schemas.microsoft.com/office/drawing/2014/main" id="{AED6D02E-4756-5054-1B14-5D4BFA99DCD0}"/>
              </a:ext>
            </a:extLst>
          </p:cNvPr>
          <p:cNvSpPr>
            <a:spLocks noGrp="1"/>
          </p:cNvSpPr>
          <p:nvPr>
            <p:ph type="sldNum" sz="quarter" idx="12"/>
          </p:nvPr>
        </p:nvSpPr>
        <p:spPr>
          <a:xfrm>
            <a:off x="6934200" y="6365170"/>
            <a:ext cx="2057400" cy="365125"/>
          </a:xfrm>
        </p:spPr>
        <p:txBody>
          <a:bodyPr/>
          <a:lstStyle/>
          <a:p>
            <a:fld id="{A297CB40-D9BE-4CE6-A22F-5A7D8FBE1E51}" type="slidenum">
              <a:rPr lang="en-US" smtClean="0"/>
              <a:pPr/>
              <a:t>14</a:t>
            </a:fld>
            <a:endParaRPr lang="en-US" dirty="0"/>
          </a:p>
        </p:txBody>
      </p:sp>
    </p:spTree>
    <p:extLst>
      <p:ext uri="{BB962C8B-B14F-4D97-AF65-F5344CB8AC3E}">
        <p14:creationId xmlns:p14="http://schemas.microsoft.com/office/powerpoint/2010/main" val="1772181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502920" y="301752"/>
            <a:ext cx="8229600" cy="1143000"/>
          </a:xfrm>
          <a:solidFill>
            <a:srgbClr val="002060"/>
          </a:solidFill>
        </p:spPr>
        <p:txBody>
          <a:bodyPr vert="horz" lIns="91440" tIns="45720" rIns="91440" bIns="45720" rtlCol="0" anchor="ctr">
            <a:normAutofit/>
          </a:bodyPr>
          <a:lstStyle/>
          <a:p>
            <a:pPr algn="ctr"/>
            <a:r>
              <a:rPr lang="en-US" dirty="0">
                <a:solidFill>
                  <a:schemeClr val="bg1"/>
                </a:solidFill>
                <a:ea typeface="+mj-ea"/>
              </a:rPr>
              <a:t>Submitting Documents</a:t>
            </a:r>
          </a:p>
        </p:txBody>
      </p:sp>
      <p:pic>
        <p:nvPicPr>
          <p:cNvPr id="1026" name="Picture 2" descr="Lables clip art">
            <a:extLst>
              <a:ext uri="{FF2B5EF4-FFF2-40B4-BE49-F238E27FC236}">
                <a16:creationId xmlns:a16="http://schemas.microsoft.com/office/drawing/2014/main" id="{7C2AA6B3-80D8-48A0-9D16-6EB6D4BDC6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542693"/>
            <a:ext cx="1447800" cy="12848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5C6FEA-916B-4EC8-9944-B1E0D3FC4232}"/>
              </a:ext>
            </a:extLst>
          </p:cNvPr>
          <p:cNvSpPr txBox="1"/>
          <p:nvPr/>
        </p:nvSpPr>
        <p:spPr>
          <a:xfrm>
            <a:off x="2057400" y="1584158"/>
            <a:ext cx="5029200" cy="1077218"/>
          </a:xfrm>
          <a:prstGeom prst="rect">
            <a:avLst/>
          </a:prstGeom>
          <a:noFill/>
        </p:spPr>
        <p:txBody>
          <a:bodyPr wrap="square" rtlCol="0">
            <a:spAutoFit/>
          </a:bodyPr>
          <a:lstStyle/>
          <a:p>
            <a:pPr algn="ctr"/>
            <a:r>
              <a:rPr lang="en-US" sz="3200" b="1" dirty="0">
                <a:latin typeface="Candara" panose="020E0502030303020204" pitchFamily="34" charset="0"/>
              </a:rPr>
              <a:t>Suggestions from OSEP on Submitting Documents</a:t>
            </a:r>
          </a:p>
        </p:txBody>
      </p:sp>
      <p:sp>
        <p:nvSpPr>
          <p:cNvPr id="6" name="TextBox 5">
            <a:extLst>
              <a:ext uri="{FF2B5EF4-FFF2-40B4-BE49-F238E27FC236}">
                <a16:creationId xmlns:a16="http://schemas.microsoft.com/office/drawing/2014/main" id="{222E6805-AA3C-4C17-B765-D25C4553F80E}"/>
              </a:ext>
            </a:extLst>
          </p:cNvPr>
          <p:cNvSpPr txBox="1"/>
          <p:nvPr/>
        </p:nvSpPr>
        <p:spPr>
          <a:xfrm>
            <a:off x="838200" y="2849302"/>
            <a:ext cx="7874131"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ndara" panose="020E0502030303020204" pitchFamily="34" charset="0"/>
              </a:rPr>
              <a:t>Use the Document Request Template to list the name/resource to be considered for the component area</a:t>
            </a:r>
          </a:p>
          <a:p>
            <a:pPr marL="285750" indent="-285750">
              <a:buFont typeface="Arial" panose="020B0604020202020204" pitchFamily="34" charset="0"/>
              <a:buChar char="•"/>
            </a:pPr>
            <a:r>
              <a:rPr lang="en-US" sz="2400" dirty="0">
                <a:latin typeface="Candara" panose="020E0502030303020204" pitchFamily="34" charset="0"/>
              </a:rPr>
              <a:t>Send documents for one component area together in one email/zip</a:t>
            </a:r>
          </a:p>
          <a:p>
            <a:pPr marL="285750" indent="-285750">
              <a:buFont typeface="Arial" panose="020B0604020202020204" pitchFamily="34" charset="0"/>
              <a:buChar char="•"/>
            </a:pPr>
            <a:r>
              <a:rPr lang="en-US" sz="2400" dirty="0">
                <a:latin typeface="Candara" panose="020E0502030303020204" pitchFamily="34" charset="0"/>
              </a:rPr>
              <a:t>Develop an online file system that groups documents by component area</a:t>
            </a:r>
          </a:p>
          <a:p>
            <a:pPr marL="285750" indent="-285750">
              <a:buFont typeface="Arial" panose="020B0604020202020204" pitchFamily="34" charset="0"/>
              <a:buChar char="•"/>
            </a:pPr>
            <a:r>
              <a:rPr lang="en-US" sz="2400" dirty="0">
                <a:latin typeface="Candara" panose="020E0502030303020204" pitchFamily="34" charset="0"/>
              </a:rPr>
              <a:t>Use an identifier on the document or resources that clearly identifies which component it would be connected (e.g., DR-SC, DR-DP, DR-M)</a:t>
            </a:r>
          </a:p>
        </p:txBody>
      </p:sp>
      <p:sp>
        <p:nvSpPr>
          <p:cNvPr id="2" name="Slide Number Placeholder 3">
            <a:extLst>
              <a:ext uri="{FF2B5EF4-FFF2-40B4-BE49-F238E27FC236}">
                <a16:creationId xmlns:a16="http://schemas.microsoft.com/office/drawing/2014/main" id="{5B7CB707-1E39-9275-EDFA-B694728E87DC}"/>
              </a:ext>
            </a:extLst>
          </p:cNvPr>
          <p:cNvSpPr>
            <a:spLocks noGrp="1"/>
          </p:cNvSpPr>
          <p:nvPr>
            <p:ph type="sldNum" sz="quarter" idx="12"/>
          </p:nvPr>
        </p:nvSpPr>
        <p:spPr>
          <a:xfrm>
            <a:off x="6934200" y="6365170"/>
            <a:ext cx="2057400" cy="365125"/>
          </a:xfrm>
        </p:spPr>
        <p:txBody>
          <a:bodyPr/>
          <a:lstStyle/>
          <a:p>
            <a:fld id="{A297CB40-D9BE-4CE6-A22F-5A7D8FBE1E51}" type="slidenum">
              <a:rPr lang="en-US" smtClean="0"/>
              <a:pPr/>
              <a:t>15</a:t>
            </a:fld>
            <a:endParaRPr lang="en-US" dirty="0"/>
          </a:p>
        </p:txBody>
      </p:sp>
    </p:spTree>
    <p:extLst>
      <p:ext uri="{BB962C8B-B14F-4D97-AF65-F5344CB8AC3E}">
        <p14:creationId xmlns:p14="http://schemas.microsoft.com/office/powerpoint/2010/main" val="2208389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2792D-D217-4C60-AE25-8C0E5C4A25A1}"/>
              </a:ext>
            </a:extLst>
          </p:cNvPr>
          <p:cNvSpPr>
            <a:spLocks noGrp="1"/>
          </p:cNvSpPr>
          <p:nvPr>
            <p:ph type="title"/>
          </p:nvPr>
        </p:nvSpPr>
        <p:spPr>
          <a:xfrm>
            <a:off x="502920" y="301752"/>
            <a:ext cx="8229600" cy="1143000"/>
          </a:xfrm>
          <a:solidFill>
            <a:srgbClr val="002060"/>
          </a:solidFill>
        </p:spPr>
        <p:txBody>
          <a:bodyPr vert="horz" lIns="91440" tIns="45720" rIns="91440" bIns="45720" rtlCol="0" anchor="ctr">
            <a:normAutofit/>
          </a:bodyPr>
          <a:lstStyle/>
          <a:p>
            <a:pPr algn="ctr"/>
            <a:r>
              <a:rPr lang="en-US" dirty="0">
                <a:solidFill>
                  <a:schemeClr val="bg1"/>
                </a:solidFill>
                <a:cs typeface="Arial" panose="020B0604020202020204" pitchFamily="34" charset="0"/>
              </a:rPr>
              <a:t>Explaining your System to OSEP</a:t>
            </a:r>
          </a:p>
        </p:txBody>
      </p:sp>
      <p:sp>
        <p:nvSpPr>
          <p:cNvPr id="17" name="TextBox 16">
            <a:extLst>
              <a:ext uri="{FF2B5EF4-FFF2-40B4-BE49-F238E27FC236}">
                <a16:creationId xmlns:a16="http://schemas.microsoft.com/office/drawing/2014/main" id="{26048682-23D3-4A61-A641-24DC5B09E079}"/>
              </a:ext>
            </a:extLst>
          </p:cNvPr>
          <p:cNvSpPr txBox="1"/>
          <p:nvPr/>
        </p:nvSpPr>
        <p:spPr>
          <a:xfrm>
            <a:off x="1371599" y="1467901"/>
            <a:ext cx="6400800" cy="1384995"/>
          </a:xfrm>
          <a:prstGeom prst="rect">
            <a:avLst/>
          </a:prstGeom>
          <a:noFill/>
        </p:spPr>
        <p:txBody>
          <a:bodyPr wrap="square" rtlCol="0">
            <a:spAutoFit/>
          </a:bodyPr>
          <a:lstStyle/>
          <a:p>
            <a:pPr algn="ctr"/>
            <a:r>
              <a:rPr lang="en-US" sz="2800" dirty="0">
                <a:latin typeface="Candara" panose="020E0502030303020204" pitchFamily="34" charset="0"/>
              </a:rPr>
              <a:t>OSEP differentiates its approach for each State based on the State’s </a:t>
            </a:r>
            <a:r>
              <a:rPr lang="en-US" sz="2800" b="1" dirty="0">
                <a:latin typeface="Candara" panose="020E0502030303020204" pitchFamily="34" charset="0"/>
              </a:rPr>
              <a:t>unique strengths, challenges, and needs.</a:t>
            </a:r>
            <a:r>
              <a:rPr lang="en-US" sz="2800" dirty="0">
                <a:latin typeface="Candara" panose="020E0502030303020204" pitchFamily="34" charset="0"/>
              </a:rPr>
              <a:t> </a:t>
            </a:r>
            <a:endParaRPr lang="en-US" sz="4000" i="1" dirty="0">
              <a:latin typeface="Candara" panose="020E0502030303020204" pitchFamily="34" charset="0"/>
            </a:endParaRPr>
          </a:p>
        </p:txBody>
      </p:sp>
      <p:sp>
        <p:nvSpPr>
          <p:cNvPr id="18" name="TextBox 17">
            <a:extLst>
              <a:ext uri="{FF2B5EF4-FFF2-40B4-BE49-F238E27FC236}">
                <a16:creationId xmlns:a16="http://schemas.microsoft.com/office/drawing/2014/main" id="{B92633E9-ADDE-4A94-B743-394264B54B55}"/>
              </a:ext>
            </a:extLst>
          </p:cNvPr>
          <p:cNvSpPr txBox="1"/>
          <p:nvPr/>
        </p:nvSpPr>
        <p:spPr>
          <a:xfrm>
            <a:off x="251459" y="3186775"/>
            <a:ext cx="8641080" cy="1077218"/>
          </a:xfrm>
          <a:prstGeom prst="rect">
            <a:avLst/>
          </a:prstGeom>
          <a:solidFill>
            <a:schemeClr val="accent5">
              <a:lumMod val="40000"/>
              <a:lumOff val="60000"/>
            </a:schemeClr>
          </a:solidFill>
        </p:spPr>
        <p:txBody>
          <a:bodyPr wrap="square" rtlCol="0">
            <a:spAutoFit/>
          </a:bodyPr>
          <a:lstStyle/>
          <a:p>
            <a:pPr algn="ctr"/>
            <a:r>
              <a:rPr lang="en-US" sz="3200" b="1" i="1" dirty="0">
                <a:latin typeface="Candara" panose="020E0502030303020204" pitchFamily="34" charset="0"/>
              </a:rPr>
              <a:t>The DMS Protocols are designed to demonstrate to OSEP your unique dispute resolution system.</a:t>
            </a:r>
            <a:endParaRPr lang="en-US" b="1" dirty="0"/>
          </a:p>
        </p:txBody>
      </p:sp>
      <p:pic>
        <p:nvPicPr>
          <p:cNvPr id="3074" name="Picture 2" descr="YOUTH GROUP GAMES ON BEING UNIQUE – Youth Group Games">
            <a:extLst>
              <a:ext uri="{FF2B5EF4-FFF2-40B4-BE49-F238E27FC236}">
                <a16:creationId xmlns:a16="http://schemas.microsoft.com/office/drawing/2014/main" id="{8FEA5FF6-2F54-E65F-C613-433AD6C9A0B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0" t="16671" r="-380"/>
          <a:stretch/>
        </p:blipFill>
        <p:spPr bwMode="auto">
          <a:xfrm>
            <a:off x="2667000" y="4475240"/>
            <a:ext cx="3886200" cy="219014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A060D87-4BC6-938E-DADF-D5E770542752}"/>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16</a:t>
            </a:fld>
            <a:endParaRPr lang="en-US" sz="1200" dirty="0">
              <a:latin typeface="Candara" panose="020E0502030303020204" pitchFamily="34" charset="0"/>
            </a:endParaRPr>
          </a:p>
        </p:txBody>
      </p:sp>
    </p:spTree>
    <p:extLst>
      <p:ext uri="{BB962C8B-B14F-4D97-AF65-F5344CB8AC3E}">
        <p14:creationId xmlns:p14="http://schemas.microsoft.com/office/powerpoint/2010/main" val="681297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7E475F-B78D-49A5-96D9-81B079E5615C}"/>
              </a:ext>
            </a:extLst>
          </p:cNvPr>
          <p:cNvSpPr>
            <a:spLocks noGrp="1"/>
          </p:cNvSpPr>
          <p:nvPr>
            <p:ph type="title"/>
          </p:nvPr>
        </p:nvSpPr>
        <p:spPr>
          <a:xfrm>
            <a:off x="502920" y="301752"/>
            <a:ext cx="8229600" cy="1143000"/>
          </a:xfrm>
          <a:solidFill>
            <a:srgbClr val="002060"/>
          </a:solidFill>
        </p:spPr>
        <p:txBody>
          <a:bodyPr vert="horz" lIns="91440" tIns="45720" rIns="91440" bIns="45720" rtlCol="0" anchor="ctr">
            <a:normAutofit/>
          </a:bodyPr>
          <a:lstStyle/>
          <a:p>
            <a:pPr algn="ctr"/>
            <a:r>
              <a:rPr lang="en-US" b="1" dirty="0">
                <a:solidFill>
                  <a:schemeClr val="bg1"/>
                </a:solidFill>
              </a:rPr>
              <a:t>What Do They Say?</a:t>
            </a:r>
            <a:endParaRPr lang="en-US" b="1" dirty="0">
              <a:solidFill>
                <a:schemeClr val="bg1"/>
              </a:solidFill>
              <a:ea typeface="+mj-ea"/>
            </a:endParaRPr>
          </a:p>
        </p:txBody>
      </p:sp>
      <p:graphicFrame>
        <p:nvGraphicFramePr>
          <p:cNvPr id="2" name="Diagram 1" descr="In center circle is the term &quot;State Complaint.&quot;  Surround it are other circles with the terms: procedural safeguards, forms, parent center, web, final reports, L.E.A.s, tracking, practices, corrective actions, personel, internal manuals">
            <a:extLst>
              <a:ext uri="{FF2B5EF4-FFF2-40B4-BE49-F238E27FC236}">
                <a16:creationId xmlns:a16="http://schemas.microsoft.com/office/drawing/2014/main" id="{23481BE8-9010-E2EC-4085-D423D7FDCE92}"/>
              </a:ext>
            </a:extLst>
          </p:cNvPr>
          <p:cNvGraphicFramePr/>
          <p:nvPr>
            <p:extLst>
              <p:ext uri="{D42A27DB-BD31-4B8C-83A1-F6EECF244321}">
                <p14:modId xmlns:p14="http://schemas.microsoft.com/office/powerpoint/2010/main" val="1062509514"/>
              </p:ext>
            </p:extLst>
          </p:nvPr>
        </p:nvGraphicFramePr>
        <p:xfrm>
          <a:off x="152400" y="1320800"/>
          <a:ext cx="85344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AC476450-C3DD-1632-8D48-F095886F9A2C}"/>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17</a:t>
            </a:fld>
            <a:endParaRPr lang="en-US" sz="1200" dirty="0">
              <a:latin typeface="Candara" panose="020E0502030303020204" pitchFamily="34" charset="0"/>
            </a:endParaRPr>
          </a:p>
        </p:txBody>
      </p:sp>
    </p:spTree>
    <p:extLst>
      <p:ext uri="{BB962C8B-B14F-4D97-AF65-F5344CB8AC3E}">
        <p14:creationId xmlns:p14="http://schemas.microsoft.com/office/powerpoint/2010/main" val="3236633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0BE0-B922-45A7-B54C-CB6398BCE72C}"/>
              </a:ext>
            </a:extLst>
          </p:cNvPr>
          <p:cNvSpPr>
            <a:spLocks noGrp="1"/>
          </p:cNvSpPr>
          <p:nvPr>
            <p:ph type="title"/>
          </p:nvPr>
        </p:nvSpPr>
        <p:spPr>
          <a:xfrm>
            <a:off x="502920" y="301752"/>
            <a:ext cx="8229600" cy="1325563"/>
          </a:xfrm>
          <a:solidFill>
            <a:srgbClr val="002060"/>
          </a:solidFill>
        </p:spPr>
        <p:txBody>
          <a:bodyPr vert="horz" lIns="91440" tIns="45720" rIns="91440" bIns="45720" rtlCol="0" anchor="ctr">
            <a:normAutofit/>
          </a:bodyPr>
          <a:lstStyle/>
          <a:p>
            <a:pPr algn="ctr"/>
            <a:r>
              <a:rPr lang="en-US" dirty="0">
                <a:solidFill>
                  <a:schemeClr val="bg1"/>
                </a:solidFill>
              </a:rPr>
              <a:t>Stakeholders &amp; Local </a:t>
            </a:r>
            <a:br>
              <a:rPr lang="en-US" dirty="0">
                <a:solidFill>
                  <a:schemeClr val="bg1"/>
                </a:solidFill>
              </a:rPr>
            </a:br>
            <a:r>
              <a:rPr lang="en-US" dirty="0">
                <a:solidFill>
                  <a:schemeClr val="bg1"/>
                </a:solidFill>
              </a:rPr>
              <a:t>Components to DMS</a:t>
            </a:r>
          </a:p>
        </p:txBody>
      </p:sp>
      <p:sp>
        <p:nvSpPr>
          <p:cNvPr id="4" name="TextBox 3">
            <a:extLst>
              <a:ext uri="{FF2B5EF4-FFF2-40B4-BE49-F238E27FC236}">
                <a16:creationId xmlns:a16="http://schemas.microsoft.com/office/drawing/2014/main" id="{285BA872-4027-44C3-9ABF-27C10AA4A71A}"/>
              </a:ext>
            </a:extLst>
          </p:cNvPr>
          <p:cNvSpPr txBox="1"/>
          <p:nvPr/>
        </p:nvSpPr>
        <p:spPr>
          <a:xfrm>
            <a:off x="495300" y="2030115"/>
            <a:ext cx="8153400" cy="4462760"/>
          </a:xfrm>
          <a:prstGeom prst="rect">
            <a:avLst/>
          </a:prstGeom>
          <a:noFill/>
        </p:spPr>
        <p:txBody>
          <a:bodyPr wrap="square" rtlCol="0">
            <a:spAutoFit/>
          </a:bodyPr>
          <a:lstStyle/>
          <a:p>
            <a:r>
              <a:rPr lang="en-US" sz="2800" dirty="0" err="1">
                <a:latin typeface="Candara" panose="020E0502030303020204" pitchFamily="34" charset="0"/>
              </a:rPr>
              <a:t>OSEP</a:t>
            </a:r>
            <a:r>
              <a:rPr lang="en-US" sz="2800" dirty="0">
                <a:latin typeface="Candara" panose="020E0502030303020204" pitchFamily="34" charset="0"/>
              </a:rPr>
              <a:t> emphasized their intention to incorporate stakeholder feedback into their monitoring activities, and that dispute resolution will be a topic for discussion.</a:t>
            </a:r>
          </a:p>
          <a:p>
            <a:endParaRPr lang="en-US" sz="2800" dirty="0">
              <a:latin typeface="Candara" panose="020E0502030303020204" pitchFamily="34" charset="0"/>
            </a:endParaRPr>
          </a:p>
          <a:p>
            <a:r>
              <a:rPr lang="en-US" sz="2800" dirty="0">
                <a:latin typeface="Candara" panose="020E0502030303020204" pitchFamily="34" charset="0"/>
              </a:rPr>
              <a:t>Stakeholders:</a:t>
            </a:r>
          </a:p>
          <a:p>
            <a:pPr marL="1828800" indent="-457200">
              <a:buFont typeface="Arial" panose="020B0604020202020204" pitchFamily="34" charset="0"/>
              <a:buChar char="•"/>
            </a:pPr>
            <a:r>
              <a:rPr lang="en-US" sz="2800" dirty="0">
                <a:latin typeface="Candara" panose="020E0502030303020204" pitchFamily="34" charset="0"/>
              </a:rPr>
              <a:t>Parents and Parent Centers</a:t>
            </a:r>
          </a:p>
          <a:p>
            <a:pPr marL="1828800" indent="-457200">
              <a:buFont typeface="Arial" panose="020B0604020202020204" pitchFamily="34" charset="0"/>
              <a:buChar char="•"/>
            </a:pPr>
            <a:r>
              <a:rPr lang="en-US" sz="2800" dirty="0">
                <a:latin typeface="Candara" panose="020E0502030303020204" pitchFamily="34" charset="0"/>
              </a:rPr>
              <a:t>State Advisory Panels</a:t>
            </a:r>
          </a:p>
          <a:p>
            <a:pPr marL="1828800" indent="-457200">
              <a:buFont typeface="Arial" panose="020B0604020202020204" pitchFamily="34" charset="0"/>
              <a:buChar char="•"/>
            </a:pPr>
            <a:r>
              <a:rPr lang="en-US" sz="2800" dirty="0">
                <a:latin typeface="Candara" panose="020E0502030303020204" pitchFamily="34" charset="0"/>
              </a:rPr>
              <a:t>Protection and Advocacy Organizations</a:t>
            </a:r>
            <a:endParaRPr lang="en-US" sz="3200" dirty="0">
              <a:latin typeface="Candara" panose="020E0502030303020204" pitchFamily="34" charset="0"/>
            </a:endParaRPr>
          </a:p>
          <a:p>
            <a:pPr marL="1828800" indent="-457200">
              <a:buFont typeface="Arial" panose="020B0604020202020204" pitchFamily="34" charset="0"/>
              <a:buChar char="•"/>
            </a:pPr>
            <a:r>
              <a:rPr lang="en-US" sz="2800" dirty="0">
                <a:latin typeface="Candara" panose="020E0502030303020204" pitchFamily="34" charset="0"/>
              </a:rPr>
              <a:t>Local Educational Agencies/Providers</a:t>
            </a:r>
          </a:p>
        </p:txBody>
      </p:sp>
      <p:sp>
        <p:nvSpPr>
          <p:cNvPr id="5" name="Slide Number Placeholder 3">
            <a:extLst>
              <a:ext uri="{FF2B5EF4-FFF2-40B4-BE49-F238E27FC236}">
                <a16:creationId xmlns:a16="http://schemas.microsoft.com/office/drawing/2014/main" id="{57B9A6C5-4AD9-3E9D-CF46-6C4117F46E84}"/>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18</a:t>
            </a:fld>
            <a:endParaRPr lang="en-US" sz="1200" dirty="0">
              <a:latin typeface="Candara" panose="020E0502030303020204" pitchFamily="34" charset="0"/>
            </a:endParaRPr>
          </a:p>
        </p:txBody>
      </p:sp>
    </p:spTree>
    <p:extLst>
      <p:ext uri="{BB962C8B-B14F-4D97-AF65-F5344CB8AC3E}">
        <p14:creationId xmlns:p14="http://schemas.microsoft.com/office/powerpoint/2010/main" val="902896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chemeClr val="bg1"/>
            </a:gs>
            <a:gs pos="27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F968-77A0-4D0A-91EC-66B09B6925D3}"/>
              </a:ext>
            </a:extLst>
          </p:cNvPr>
          <p:cNvSpPr>
            <a:spLocks noGrp="1"/>
          </p:cNvSpPr>
          <p:nvPr>
            <p:ph type="title"/>
          </p:nvPr>
        </p:nvSpPr>
        <p:spPr>
          <a:xfrm>
            <a:off x="457200" y="274638"/>
            <a:ext cx="8229600" cy="1249362"/>
          </a:xfrm>
          <a:solidFill>
            <a:srgbClr val="002060"/>
          </a:solidFill>
        </p:spPr>
        <p:txBody>
          <a:bodyPr vert="horz" lIns="91440" tIns="45720" rIns="91440" bIns="45720" rtlCol="0" anchor="ctr">
            <a:normAutofit fontScale="90000"/>
          </a:bodyPr>
          <a:lstStyle/>
          <a:p>
            <a:pPr algn="ctr"/>
            <a:r>
              <a:rPr lang="en-US" dirty="0">
                <a:solidFill>
                  <a:schemeClr val="bg1"/>
                </a:solidFill>
              </a:rPr>
              <a:t>Considerations for Stakeholder &amp; Local Components</a:t>
            </a:r>
          </a:p>
        </p:txBody>
      </p:sp>
      <p:sp>
        <p:nvSpPr>
          <p:cNvPr id="3" name="TextBox 2">
            <a:extLst>
              <a:ext uri="{FF2B5EF4-FFF2-40B4-BE49-F238E27FC236}">
                <a16:creationId xmlns:a16="http://schemas.microsoft.com/office/drawing/2014/main" id="{08300F32-2161-4298-AEC0-003BB5D1891C}"/>
              </a:ext>
            </a:extLst>
          </p:cNvPr>
          <p:cNvSpPr txBox="1"/>
          <p:nvPr/>
        </p:nvSpPr>
        <p:spPr>
          <a:xfrm>
            <a:off x="498676" y="1831317"/>
            <a:ext cx="83058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ndara" panose="020E0502030303020204" pitchFamily="34" charset="0"/>
              </a:rPr>
              <a:t>How does the State share dispute resolution information with stakeholders?</a:t>
            </a:r>
          </a:p>
          <a:p>
            <a:pPr marL="342900" indent="-342900">
              <a:buFont typeface="Arial" panose="020B0604020202020204" pitchFamily="34" charset="0"/>
              <a:buChar char="•"/>
            </a:pPr>
            <a:endParaRPr lang="en-US" sz="2400" dirty="0">
              <a:latin typeface="Candara" panose="020E0502030303020204" pitchFamily="34" charset="0"/>
            </a:endParaRPr>
          </a:p>
          <a:p>
            <a:pPr marL="342900" indent="-342900">
              <a:buFont typeface="Arial" panose="020B0604020202020204" pitchFamily="34" charset="0"/>
              <a:buChar char="•"/>
            </a:pPr>
            <a:r>
              <a:rPr lang="en-US" sz="2400" dirty="0">
                <a:latin typeface="Candara" panose="020E0502030303020204" pitchFamily="34" charset="0"/>
              </a:rPr>
              <a:t>How does the State meet its dispute resolution reporting requirements?</a:t>
            </a:r>
          </a:p>
          <a:p>
            <a:pPr marL="342900" indent="-342900">
              <a:buFont typeface="Arial" panose="020B0604020202020204" pitchFamily="34" charset="0"/>
              <a:buChar char="•"/>
            </a:pPr>
            <a:endParaRPr lang="en-US" sz="2400" dirty="0">
              <a:latin typeface="Candara" panose="020E0502030303020204" pitchFamily="34" charset="0"/>
            </a:endParaRPr>
          </a:p>
          <a:p>
            <a:pPr marL="342900" indent="-342900">
              <a:buFont typeface="Arial" panose="020B0604020202020204" pitchFamily="34" charset="0"/>
              <a:buChar char="•"/>
            </a:pPr>
            <a:r>
              <a:rPr lang="en-US" sz="2400" dirty="0">
                <a:latin typeface="Candara" panose="020E0502030303020204" pitchFamily="34" charset="0"/>
              </a:rPr>
              <a:t>How does the State seek out and incorporate input from stakeholders?</a:t>
            </a:r>
          </a:p>
          <a:p>
            <a:endParaRPr lang="en-US" sz="2400" dirty="0">
              <a:latin typeface="Candara" panose="020E0502030303020204" pitchFamily="34" charset="0"/>
            </a:endParaRPr>
          </a:p>
          <a:p>
            <a:endParaRPr lang="en-US" sz="2400" dirty="0">
              <a:latin typeface="Candara" panose="020E0502030303020204" pitchFamily="34" charset="0"/>
            </a:endParaRPr>
          </a:p>
          <a:p>
            <a:endParaRPr lang="en-US" sz="2400" dirty="0">
              <a:latin typeface="Candara" panose="020E0502030303020204" pitchFamily="34" charset="0"/>
            </a:endParaRPr>
          </a:p>
          <a:p>
            <a:r>
              <a:rPr lang="en-US" sz="2400" dirty="0">
                <a:latin typeface="Candara" panose="020E0502030303020204" pitchFamily="34" charset="0"/>
              </a:rPr>
              <a:t> </a:t>
            </a:r>
          </a:p>
        </p:txBody>
      </p:sp>
      <p:pic>
        <p:nvPicPr>
          <p:cNvPr id="6148" name="Picture 4" descr="43 Stakeholder Engagement ideas | corporate social responsibility, social  responsibility, sustainability">
            <a:extLst>
              <a:ext uri="{FF2B5EF4-FFF2-40B4-BE49-F238E27FC236}">
                <a16:creationId xmlns:a16="http://schemas.microsoft.com/office/drawing/2014/main" id="{2D35559A-5CC3-2C60-EAC6-C8984E7D3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415049"/>
            <a:ext cx="2247900" cy="22479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C8CDCEDA-927C-7A3D-67E4-FA7CCA3BEE5B}"/>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19</a:t>
            </a:fld>
            <a:endParaRPr lang="en-US" sz="1200" dirty="0">
              <a:latin typeface="Candara" panose="020E0502030303020204" pitchFamily="34" charset="0"/>
            </a:endParaRPr>
          </a:p>
        </p:txBody>
      </p:sp>
    </p:spTree>
    <p:extLst>
      <p:ext uri="{BB962C8B-B14F-4D97-AF65-F5344CB8AC3E}">
        <p14:creationId xmlns:p14="http://schemas.microsoft.com/office/powerpoint/2010/main" val="355869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7CC9-232C-F1BD-CF60-D4BFCB0AA40A}"/>
              </a:ext>
            </a:extLst>
          </p:cNvPr>
          <p:cNvSpPr>
            <a:spLocks noGrp="1"/>
          </p:cNvSpPr>
          <p:nvPr>
            <p:ph type="title"/>
          </p:nvPr>
        </p:nvSpPr>
        <p:spPr>
          <a:xfrm>
            <a:off x="-1524000" y="1066800"/>
            <a:ext cx="1297493" cy="383842"/>
          </a:xfrm>
        </p:spPr>
        <p:txBody>
          <a:bodyPr>
            <a:normAutofit/>
          </a:bodyPr>
          <a:lstStyle/>
          <a:p>
            <a:r>
              <a:rPr lang="en-US" sz="900" dirty="0"/>
              <a:t>Welcome</a:t>
            </a:r>
          </a:p>
        </p:txBody>
      </p:sp>
      <p:pic>
        <p:nvPicPr>
          <p:cNvPr id="6" name="Content Placeholder 5" descr="Welcome">
            <a:extLst>
              <a:ext uri="{FF2B5EF4-FFF2-40B4-BE49-F238E27FC236}">
                <a16:creationId xmlns:a16="http://schemas.microsoft.com/office/drawing/2014/main" id="{BEC72BF1-1B42-3640-8043-2190C93A48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201279"/>
            <a:ext cx="5486400" cy="2260997"/>
          </a:xfrm>
        </p:spPr>
      </p:pic>
      <p:sp>
        <p:nvSpPr>
          <p:cNvPr id="4" name="Slide Number Placeholder 3">
            <a:extLst>
              <a:ext uri="{FF2B5EF4-FFF2-40B4-BE49-F238E27FC236}">
                <a16:creationId xmlns:a16="http://schemas.microsoft.com/office/drawing/2014/main" id="{54607C39-7C70-693C-B328-00B6C21CF9B8}"/>
              </a:ext>
            </a:extLst>
          </p:cNvPr>
          <p:cNvSpPr>
            <a:spLocks noGrp="1"/>
          </p:cNvSpPr>
          <p:nvPr>
            <p:ph type="sldNum" sz="quarter" idx="12"/>
          </p:nvPr>
        </p:nvSpPr>
        <p:spPr/>
        <p:txBody>
          <a:bodyPr/>
          <a:lstStyle/>
          <a:p>
            <a:fld id="{A297CB40-D9BE-4CE6-A22F-5A7D8FBE1E51}" type="slidenum">
              <a:rPr lang="en-US" smtClean="0"/>
              <a:pPr/>
              <a:t>2</a:t>
            </a:fld>
            <a:endParaRPr lang="en-US" dirty="0"/>
          </a:p>
        </p:txBody>
      </p:sp>
      <p:sp>
        <p:nvSpPr>
          <p:cNvPr id="7" name="TextBox 6">
            <a:extLst>
              <a:ext uri="{FF2B5EF4-FFF2-40B4-BE49-F238E27FC236}">
                <a16:creationId xmlns:a16="http://schemas.microsoft.com/office/drawing/2014/main" id="{0A2BBCF4-D722-A2EC-9B2E-3B37C62ECFBB}"/>
              </a:ext>
            </a:extLst>
          </p:cNvPr>
          <p:cNvSpPr txBox="1"/>
          <p:nvPr/>
        </p:nvSpPr>
        <p:spPr>
          <a:xfrm>
            <a:off x="914400" y="2848566"/>
            <a:ext cx="7772400" cy="2677656"/>
          </a:xfrm>
          <a:prstGeom prst="rect">
            <a:avLst/>
          </a:prstGeom>
          <a:noFill/>
        </p:spPr>
        <p:txBody>
          <a:bodyPr wrap="square" rtlCol="0">
            <a:spAutoFit/>
          </a:bodyPr>
          <a:lstStyle/>
          <a:p>
            <a:r>
              <a:rPr lang="en-US" sz="2400" dirty="0">
                <a:latin typeface="Candara" panose="020E0502030303020204" pitchFamily="34" charset="0"/>
              </a:rPr>
              <a:t>Please introduce yourself to the folks at your table: </a:t>
            </a:r>
          </a:p>
          <a:p>
            <a:r>
              <a:rPr lang="en-US" sz="2400" u="sng" dirty="0">
                <a:latin typeface="Candara" panose="020E0502030303020204" pitchFamily="34" charset="0"/>
              </a:rPr>
              <a:t>your name</a:t>
            </a:r>
            <a:r>
              <a:rPr lang="en-US" sz="2400" dirty="0">
                <a:latin typeface="Candara" panose="020E0502030303020204" pitchFamily="34" charset="0"/>
              </a:rPr>
              <a:t>, where you </a:t>
            </a:r>
            <a:r>
              <a:rPr lang="en-US" sz="2400" u="sng" dirty="0">
                <a:latin typeface="Candara" panose="020E0502030303020204" pitchFamily="34" charset="0"/>
              </a:rPr>
              <a:t>call home</a:t>
            </a:r>
            <a:r>
              <a:rPr lang="en-US" sz="2400" dirty="0">
                <a:latin typeface="Candara" panose="020E0502030303020204" pitchFamily="34" charset="0"/>
              </a:rPr>
              <a:t>, </a:t>
            </a:r>
            <a:r>
              <a:rPr lang="en-US" sz="2400" u="sng" dirty="0">
                <a:latin typeface="Candara" panose="020E0502030303020204" pitchFamily="34" charset="0"/>
              </a:rPr>
              <a:t>your professional role</a:t>
            </a:r>
            <a:r>
              <a:rPr lang="en-US" sz="2400" dirty="0">
                <a:latin typeface="Candara" panose="020E0502030303020204" pitchFamily="34" charset="0"/>
              </a:rPr>
              <a:t>, and most importantly, what recommendations you have for  one of the following:</a:t>
            </a:r>
          </a:p>
          <a:p>
            <a:pPr marL="1204913" indent="-342900">
              <a:buAutoNum type="arabicPeriod"/>
            </a:pPr>
            <a:r>
              <a:rPr lang="en-US" sz="2400" dirty="0">
                <a:latin typeface="Candara" panose="020E0502030303020204" pitchFamily="34" charset="0"/>
              </a:rPr>
              <a:t>Binge TV</a:t>
            </a:r>
          </a:p>
          <a:p>
            <a:pPr marL="1204913" indent="-342900">
              <a:buAutoNum type="arabicPeriod"/>
            </a:pPr>
            <a:r>
              <a:rPr lang="en-US" sz="2400" dirty="0">
                <a:latin typeface="Candara" panose="020E0502030303020204" pitchFamily="34" charset="0"/>
              </a:rPr>
              <a:t>Potluck Offering</a:t>
            </a:r>
          </a:p>
          <a:p>
            <a:pPr marL="1204913" indent="-342900">
              <a:buAutoNum type="arabicPeriod"/>
            </a:pPr>
            <a:r>
              <a:rPr lang="en-US" sz="2400" dirty="0">
                <a:latin typeface="Candara" panose="020E0502030303020204" pitchFamily="34" charset="0"/>
              </a:rPr>
              <a:t>Activity for Family Gatherings</a:t>
            </a:r>
          </a:p>
        </p:txBody>
      </p:sp>
    </p:spTree>
    <p:extLst>
      <p:ext uri="{BB962C8B-B14F-4D97-AF65-F5344CB8AC3E}">
        <p14:creationId xmlns:p14="http://schemas.microsoft.com/office/powerpoint/2010/main" val="405578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C0BA064-C1E8-7BBA-71E5-CC4ADED1CDFA}"/>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20</a:t>
            </a:fld>
            <a:endParaRPr lang="en-US" sz="1200" dirty="0">
              <a:latin typeface="Candara" panose="020E0502030303020204" pitchFamily="34" charset="0"/>
            </a:endParaRPr>
          </a:p>
        </p:txBody>
      </p:sp>
      <p:sp>
        <p:nvSpPr>
          <p:cNvPr id="2" name="Title 1">
            <a:extLst>
              <a:ext uri="{FF2B5EF4-FFF2-40B4-BE49-F238E27FC236}">
                <a16:creationId xmlns:a16="http://schemas.microsoft.com/office/drawing/2014/main" id="{F99B98EE-26AD-4C68-8A38-F5CFF1A88DD0}"/>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Explaining Your DR System</a:t>
            </a:r>
          </a:p>
        </p:txBody>
      </p:sp>
      <p:pic>
        <p:nvPicPr>
          <p:cNvPr id="4102" name="Picture 6" descr="clip art torn piece of parchment paper">
            <a:extLst>
              <a:ext uri="{FF2B5EF4-FFF2-40B4-BE49-F238E27FC236}">
                <a16:creationId xmlns:a16="http://schemas.microsoft.com/office/drawing/2014/main" id="{431BB41F-4428-2B67-0EBB-68C9D8270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 y="1940718"/>
            <a:ext cx="1290637" cy="885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0F8EF7-526B-47BF-84BF-8DC36FEE6279}"/>
              </a:ext>
            </a:extLst>
          </p:cNvPr>
          <p:cNvSpPr txBox="1"/>
          <p:nvPr/>
        </p:nvSpPr>
        <p:spPr>
          <a:xfrm>
            <a:off x="345281" y="1940718"/>
            <a:ext cx="8362950" cy="6386364"/>
          </a:xfrm>
          <a:prstGeom prst="rect">
            <a:avLst/>
          </a:prstGeom>
          <a:noFill/>
        </p:spPr>
        <p:txBody>
          <a:bodyPr wrap="square" rtlCol="0">
            <a:spAutoFit/>
          </a:bodyPr>
          <a:lstStyle/>
          <a:p>
            <a:pPr marL="576263">
              <a:spcAft>
                <a:spcPts val="600"/>
              </a:spcAft>
            </a:pPr>
            <a:r>
              <a:rPr lang="en-US" sz="2800" b="1" dirty="0">
                <a:latin typeface="Candara" panose="020E0502030303020204" pitchFamily="34" charset="0"/>
              </a:rPr>
              <a:t>          Artifacts</a:t>
            </a:r>
          </a:p>
          <a:p>
            <a:pPr marL="1828800" lvl="1" indent="-231775">
              <a:spcAft>
                <a:spcPts val="600"/>
              </a:spcAft>
              <a:buFont typeface="Arial" panose="020B0604020202020204" pitchFamily="34" charset="0"/>
              <a:buChar char="•"/>
            </a:pPr>
            <a:r>
              <a:rPr lang="en-US" sz="2000" dirty="0">
                <a:latin typeface="Candara" panose="020E0502030303020204" pitchFamily="34" charset="0"/>
              </a:rPr>
              <a:t>What artifacts are publicly available? What do they say about your DR System?</a:t>
            </a:r>
          </a:p>
          <a:p>
            <a:pPr marL="1828800" lvl="1" indent="-231775">
              <a:spcAft>
                <a:spcPts val="600"/>
              </a:spcAft>
              <a:buFont typeface="Arial" panose="020B0604020202020204" pitchFamily="34" charset="0"/>
              <a:buChar char="•"/>
            </a:pPr>
            <a:r>
              <a:rPr lang="en-US" sz="2000" dirty="0">
                <a:latin typeface="Candara" panose="020E0502030303020204" pitchFamily="34" charset="0"/>
              </a:rPr>
              <a:t>What additional artifacts will you provide? </a:t>
            </a:r>
          </a:p>
          <a:p>
            <a:pPr marL="1828800" lvl="1" indent="-231775">
              <a:spcAft>
                <a:spcPts val="600"/>
              </a:spcAft>
              <a:buFont typeface="Arial" panose="020B0604020202020204" pitchFamily="34" charset="0"/>
              <a:buChar char="•"/>
            </a:pPr>
            <a:r>
              <a:rPr lang="en-US" sz="2000" dirty="0">
                <a:latin typeface="Candara" panose="020E0502030303020204" pitchFamily="34" charset="0"/>
              </a:rPr>
              <a:t>How will you organize documents?</a:t>
            </a:r>
          </a:p>
          <a:p>
            <a:pPr marL="569913" lvl="1">
              <a:spcAft>
                <a:spcPts val="600"/>
              </a:spcAft>
            </a:pPr>
            <a:r>
              <a:rPr lang="en-US" sz="2800" b="1" dirty="0">
                <a:latin typeface="Candara" panose="020E0502030303020204" pitchFamily="34" charset="0"/>
              </a:rPr>
              <a:t>	       </a:t>
            </a:r>
          </a:p>
          <a:p>
            <a:pPr marL="569913" lvl="1">
              <a:spcAft>
                <a:spcPts val="600"/>
              </a:spcAft>
            </a:pPr>
            <a:r>
              <a:rPr lang="en-US" sz="2800" b="1" dirty="0">
                <a:latin typeface="Candara" panose="020E0502030303020204" pitchFamily="34" charset="0"/>
              </a:rPr>
              <a:t>	     Data</a:t>
            </a:r>
          </a:p>
          <a:p>
            <a:pPr marL="1828800" lvl="1" indent="-231775">
              <a:spcAft>
                <a:spcPts val="600"/>
              </a:spcAft>
              <a:buFont typeface="Arial" panose="020B0604020202020204" pitchFamily="34" charset="0"/>
              <a:buChar char="•"/>
            </a:pPr>
            <a:r>
              <a:rPr lang="en-US" sz="2000" dirty="0">
                <a:latin typeface="Candara" panose="020E0502030303020204" pitchFamily="34" charset="0"/>
              </a:rPr>
              <a:t>What does your publicly available data show? What doesn’t it show? </a:t>
            </a:r>
          </a:p>
          <a:p>
            <a:pPr marL="1828800" lvl="1" indent="-231775">
              <a:spcAft>
                <a:spcPts val="600"/>
              </a:spcAft>
              <a:buFont typeface="Arial" panose="020B0604020202020204" pitchFamily="34" charset="0"/>
              <a:buChar char="•"/>
            </a:pPr>
            <a:r>
              <a:rPr lang="en-US" sz="2000" dirty="0">
                <a:latin typeface="Candara" panose="020E0502030303020204" pitchFamily="34" charset="0"/>
              </a:rPr>
              <a:t>What additional data do you collect that can help explain your system? How might you use it?</a:t>
            </a:r>
          </a:p>
          <a:p>
            <a:pPr marL="576263">
              <a:spcAft>
                <a:spcPts val="600"/>
              </a:spcAft>
            </a:pPr>
            <a:endParaRPr lang="en-US" sz="2000" dirty="0">
              <a:latin typeface="Candara" panose="020E0502030303020204" pitchFamily="34" charset="0"/>
            </a:endParaRPr>
          </a:p>
          <a:p>
            <a:pPr marL="576263"/>
            <a:endParaRPr lang="en-US" sz="3200" dirty="0">
              <a:latin typeface="Candara" panose="020E0502030303020204" pitchFamily="34" charset="0"/>
            </a:endParaRPr>
          </a:p>
          <a:p>
            <a:pPr marL="576263"/>
            <a:r>
              <a:rPr lang="en-US" sz="3200" dirty="0">
                <a:latin typeface="Candara" panose="020E0502030303020204" pitchFamily="34" charset="0"/>
              </a:rPr>
              <a:t>	</a:t>
            </a:r>
          </a:p>
          <a:p>
            <a:r>
              <a:rPr lang="en-US" dirty="0"/>
              <a:t>		</a:t>
            </a:r>
          </a:p>
          <a:p>
            <a:endParaRPr lang="en-US" dirty="0"/>
          </a:p>
        </p:txBody>
      </p:sp>
      <p:pic>
        <p:nvPicPr>
          <p:cNvPr id="4108" name="Picture 12" descr="clip art bar graphs with arrow trending up">
            <a:extLst>
              <a:ext uri="{FF2B5EF4-FFF2-40B4-BE49-F238E27FC236}">
                <a16:creationId xmlns:a16="http://schemas.microsoft.com/office/drawing/2014/main" id="{7CAEC358-90DB-D738-40D2-966366990E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80" y="4001647"/>
            <a:ext cx="949238" cy="70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43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2A1142C-DC4F-CAB3-CEA4-48D087310431}"/>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21</a:t>
            </a:fld>
            <a:endParaRPr lang="en-US" sz="1200" dirty="0">
              <a:latin typeface="Candara" panose="020E0502030303020204" pitchFamily="34" charset="0"/>
            </a:endParaRPr>
          </a:p>
        </p:txBody>
      </p:sp>
      <p:sp>
        <p:nvSpPr>
          <p:cNvPr id="2" name="Title 1">
            <a:extLst>
              <a:ext uri="{FF2B5EF4-FFF2-40B4-BE49-F238E27FC236}">
                <a16:creationId xmlns:a16="http://schemas.microsoft.com/office/drawing/2014/main" id="{F99B98EE-26AD-4C68-8A38-F5CFF1A88DD0}"/>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sz="4000" b="1" dirty="0">
                <a:solidFill>
                  <a:schemeClr val="bg1"/>
                </a:solidFill>
                <a:effectLst>
                  <a:outerShdw blurRad="38100" dist="38100" dir="2700000" algn="tl">
                    <a:srgbClr val="000000">
                      <a:alpha val="43137"/>
                    </a:srgbClr>
                  </a:outerShdw>
                </a:effectLst>
                <a:cs typeface="Arial" panose="020B0604020202020204" pitchFamily="34" charset="0"/>
              </a:rPr>
              <a:t>Explaining Your DR System, cont.</a:t>
            </a:r>
          </a:p>
        </p:txBody>
      </p:sp>
      <p:pic>
        <p:nvPicPr>
          <p:cNvPr id="5122" name="Picture 2" descr="Clip art Woman giving presentation illustration  ">
            <a:extLst>
              <a:ext uri="{FF2B5EF4-FFF2-40B4-BE49-F238E27FC236}">
                <a16:creationId xmlns:a16="http://schemas.microsoft.com/office/drawing/2014/main" id="{7BA92895-BC6A-B848-5E61-CF7010E9D1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285" y="1755904"/>
            <a:ext cx="1016000" cy="76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0F8EF7-526B-47BF-84BF-8DC36FEE6279}"/>
              </a:ext>
            </a:extLst>
          </p:cNvPr>
          <p:cNvSpPr txBox="1"/>
          <p:nvPr/>
        </p:nvSpPr>
        <p:spPr>
          <a:xfrm>
            <a:off x="981919" y="1690688"/>
            <a:ext cx="8001000" cy="2369880"/>
          </a:xfrm>
          <a:prstGeom prst="rect">
            <a:avLst/>
          </a:prstGeom>
          <a:noFill/>
        </p:spPr>
        <p:txBody>
          <a:bodyPr wrap="square" rtlCol="0">
            <a:spAutoFit/>
          </a:bodyPr>
          <a:lstStyle/>
          <a:p>
            <a:pPr marL="576263" lvl="1">
              <a:spcAft>
                <a:spcPts val="600"/>
              </a:spcAft>
            </a:pPr>
            <a:r>
              <a:rPr lang="en-US" sz="2800" b="1" dirty="0">
                <a:latin typeface="Candara" panose="020E0502030303020204" pitchFamily="34" charset="0"/>
              </a:rPr>
              <a:t>Messenger</a:t>
            </a:r>
          </a:p>
          <a:p>
            <a:pPr marL="1430338" lvl="1" indent="-461963">
              <a:spcAft>
                <a:spcPts val="600"/>
              </a:spcAft>
              <a:buFont typeface="Arial" panose="020B0604020202020204" pitchFamily="34" charset="0"/>
              <a:buChar char="•"/>
            </a:pPr>
            <a:r>
              <a:rPr lang="en-US" dirty="0">
                <a:latin typeface="Candara" panose="020E0502030303020204" pitchFamily="34" charset="0"/>
              </a:rPr>
              <a:t>Who will explain various aspects of your Dispute Resolution System ?</a:t>
            </a:r>
          </a:p>
          <a:p>
            <a:pPr marL="576263" lvl="1">
              <a:spcAft>
                <a:spcPts val="600"/>
              </a:spcAft>
            </a:pPr>
            <a:r>
              <a:rPr lang="en-US" sz="2800" b="1" dirty="0">
                <a:latin typeface="Candara" panose="020E0502030303020204" pitchFamily="34" charset="0"/>
              </a:rPr>
              <a:t>Message</a:t>
            </a:r>
          </a:p>
          <a:p>
            <a:pPr marL="1430338" lvl="1" indent="-461963">
              <a:spcAft>
                <a:spcPts val="600"/>
              </a:spcAft>
              <a:buFont typeface="Arial" panose="020B0604020202020204" pitchFamily="34" charset="0"/>
              <a:buChar char="•"/>
            </a:pPr>
            <a:r>
              <a:rPr lang="en-US" dirty="0">
                <a:latin typeface="Candara" panose="020E0502030303020204" pitchFamily="34" charset="0"/>
              </a:rPr>
              <a:t>What information will be shared?</a:t>
            </a:r>
          </a:p>
          <a:p>
            <a:pPr marL="1430338" lvl="1" indent="-461963">
              <a:spcAft>
                <a:spcPts val="600"/>
              </a:spcAft>
              <a:buFont typeface="Arial" panose="020B0604020202020204" pitchFamily="34" charset="0"/>
              <a:buChar char="•"/>
            </a:pPr>
            <a:r>
              <a:rPr lang="en-US" dirty="0">
                <a:latin typeface="Candara" panose="020E0502030303020204" pitchFamily="34" charset="0"/>
              </a:rPr>
              <a:t>How will it be shared? What tools might be used?</a:t>
            </a:r>
          </a:p>
        </p:txBody>
      </p:sp>
      <p:pic>
        <p:nvPicPr>
          <p:cNvPr id="5124" name="Picture 4" descr="Five clip art speaker bubbles">
            <a:extLst>
              <a:ext uri="{FF2B5EF4-FFF2-40B4-BE49-F238E27FC236}">
                <a16:creationId xmlns:a16="http://schemas.microsoft.com/office/drawing/2014/main" id="{31AFA945-2F5A-AAD9-AB67-E626C2F80A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746" y="2806958"/>
            <a:ext cx="915077" cy="9191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FC977D-014D-C1A9-DBAE-77251BECEFC9}"/>
              </a:ext>
            </a:extLst>
          </p:cNvPr>
          <p:cNvSpPr txBox="1"/>
          <p:nvPr/>
        </p:nvSpPr>
        <p:spPr>
          <a:xfrm>
            <a:off x="504825" y="4125784"/>
            <a:ext cx="8134350" cy="2277547"/>
          </a:xfrm>
          <a:custGeom>
            <a:avLst/>
            <a:gdLst>
              <a:gd name="connsiteX0" fmla="*/ 0 w 8134350"/>
              <a:gd name="connsiteY0" fmla="*/ 0 h 2277547"/>
              <a:gd name="connsiteX1" fmla="*/ 418338 w 8134350"/>
              <a:gd name="connsiteY1" fmla="*/ 0 h 2277547"/>
              <a:gd name="connsiteX2" fmla="*/ 999363 w 8134350"/>
              <a:gd name="connsiteY2" fmla="*/ 0 h 2277547"/>
              <a:gd name="connsiteX3" fmla="*/ 1661731 w 8134350"/>
              <a:gd name="connsiteY3" fmla="*/ 0 h 2277547"/>
              <a:gd name="connsiteX4" fmla="*/ 1998726 w 8134350"/>
              <a:gd name="connsiteY4" fmla="*/ 0 h 2277547"/>
              <a:gd name="connsiteX5" fmla="*/ 2335721 w 8134350"/>
              <a:gd name="connsiteY5" fmla="*/ 0 h 2277547"/>
              <a:gd name="connsiteX6" fmla="*/ 3079433 w 8134350"/>
              <a:gd name="connsiteY6" fmla="*/ 0 h 2277547"/>
              <a:gd name="connsiteX7" fmla="*/ 3660457 w 8134350"/>
              <a:gd name="connsiteY7" fmla="*/ 0 h 2277547"/>
              <a:gd name="connsiteX8" fmla="*/ 3997452 w 8134350"/>
              <a:gd name="connsiteY8" fmla="*/ 0 h 2277547"/>
              <a:gd name="connsiteX9" fmla="*/ 4578477 w 8134350"/>
              <a:gd name="connsiteY9" fmla="*/ 0 h 2277547"/>
              <a:gd name="connsiteX10" fmla="*/ 5322189 w 8134350"/>
              <a:gd name="connsiteY10" fmla="*/ 0 h 2277547"/>
              <a:gd name="connsiteX11" fmla="*/ 5821870 w 8134350"/>
              <a:gd name="connsiteY11" fmla="*/ 0 h 2277547"/>
              <a:gd name="connsiteX12" fmla="*/ 6321552 w 8134350"/>
              <a:gd name="connsiteY12" fmla="*/ 0 h 2277547"/>
              <a:gd name="connsiteX13" fmla="*/ 6902577 w 8134350"/>
              <a:gd name="connsiteY13" fmla="*/ 0 h 2277547"/>
              <a:gd name="connsiteX14" fmla="*/ 7564945 w 8134350"/>
              <a:gd name="connsiteY14" fmla="*/ 0 h 2277547"/>
              <a:gd name="connsiteX15" fmla="*/ 8134350 w 8134350"/>
              <a:gd name="connsiteY15" fmla="*/ 0 h 2277547"/>
              <a:gd name="connsiteX16" fmla="*/ 8134350 w 8134350"/>
              <a:gd name="connsiteY16" fmla="*/ 592162 h 2277547"/>
              <a:gd name="connsiteX17" fmla="*/ 8134350 w 8134350"/>
              <a:gd name="connsiteY17" fmla="*/ 1138774 h 2277547"/>
              <a:gd name="connsiteX18" fmla="*/ 8134350 w 8134350"/>
              <a:gd name="connsiteY18" fmla="*/ 1662609 h 2277547"/>
              <a:gd name="connsiteX19" fmla="*/ 8134350 w 8134350"/>
              <a:gd name="connsiteY19" fmla="*/ 2277547 h 2277547"/>
              <a:gd name="connsiteX20" fmla="*/ 7471982 w 8134350"/>
              <a:gd name="connsiteY20" fmla="*/ 2277547 h 2277547"/>
              <a:gd name="connsiteX21" fmla="*/ 7134987 w 8134350"/>
              <a:gd name="connsiteY21" fmla="*/ 2277547 h 2277547"/>
              <a:gd name="connsiteX22" fmla="*/ 6553962 w 8134350"/>
              <a:gd name="connsiteY22" fmla="*/ 2277547 h 2277547"/>
              <a:gd name="connsiteX23" fmla="*/ 6054280 w 8134350"/>
              <a:gd name="connsiteY23" fmla="*/ 2277547 h 2277547"/>
              <a:gd name="connsiteX24" fmla="*/ 5554599 w 8134350"/>
              <a:gd name="connsiteY24" fmla="*/ 2277547 h 2277547"/>
              <a:gd name="connsiteX25" fmla="*/ 5054918 w 8134350"/>
              <a:gd name="connsiteY25" fmla="*/ 2277547 h 2277547"/>
              <a:gd name="connsiteX26" fmla="*/ 4555236 w 8134350"/>
              <a:gd name="connsiteY26" fmla="*/ 2277547 h 2277547"/>
              <a:gd name="connsiteX27" fmla="*/ 3892867 w 8134350"/>
              <a:gd name="connsiteY27" fmla="*/ 2277547 h 2277547"/>
              <a:gd name="connsiteX28" fmla="*/ 3311843 w 8134350"/>
              <a:gd name="connsiteY28" fmla="*/ 2277547 h 2277547"/>
              <a:gd name="connsiteX29" fmla="*/ 2974848 w 8134350"/>
              <a:gd name="connsiteY29" fmla="*/ 2277547 h 2277547"/>
              <a:gd name="connsiteX30" fmla="*/ 2475167 w 8134350"/>
              <a:gd name="connsiteY30" fmla="*/ 2277547 h 2277547"/>
              <a:gd name="connsiteX31" fmla="*/ 1812798 w 8134350"/>
              <a:gd name="connsiteY31" fmla="*/ 2277547 h 2277547"/>
              <a:gd name="connsiteX32" fmla="*/ 1394460 w 8134350"/>
              <a:gd name="connsiteY32" fmla="*/ 2277547 h 2277547"/>
              <a:gd name="connsiteX33" fmla="*/ 650748 w 8134350"/>
              <a:gd name="connsiteY33" fmla="*/ 2277547 h 2277547"/>
              <a:gd name="connsiteX34" fmla="*/ 0 w 8134350"/>
              <a:gd name="connsiteY34" fmla="*/ 2277547 h 2277547"/>
              <a:gd name="connsiteX35" fmla="*/ 0 w 8134350"/>
              <a:gd name="connsiteY35" fmla="*/ 1708160 h 2277547"/>
              <a:gd name="connsiteX36" fmla="*/ 0 w 8134350"/>
              <a:gd name="connsiteY36" fmla="*/ 1207100 h 2277547"/>
              <a:gd name="connsiteX37" fmla="*/ 0 w 8134350"/>
              <a:gd name="connsiteY37" fmla="*/ 637713 h 2277547"/>
              <a:gd name="connsiteX38" fmla="*/ 0 w 8134350"/>
              <a:gd name="connsiteY38" fmla="*/ 0 h 227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134350" h="2277547" fill="none" extrusionOk="0">
                <a:moveTo>
                  <a:pt x="0" y="0"/>
                </a:moveTo>
                <a:cubicBezTo>
                  <a:pt x="123502" y="-31751"/>
                  <a:pt x="235846" y="19517"/>
                  <a:pt x="418338" y="0"/>
                </a:cubicBezTo>
                <a:cubicBezTo>
                  <a:pt x="600830" y="-19517"/>
                  <a:pt x="746517" y="27509"/>
                  <a:pt x="999363" y="0"/>
                </a:cubicBezTo>
                <a:cubicBezTo>
                  <a:pt x="1252209" y="-27509"/>
                  <a:pt x="1506995" y="65579"/>
                  <a:pt x="1661731" y="0"/>
                </a:cubicBezTo>
                <a:cubicBezTo>
                  <a:pt x="1816467" y="-65579"/>
                  <a:pt x="1871799" y="15360"/>
                  <a:pt x="1998726" y="0"/>
                </a:cubicBezTo>
                <a:cubicBezTo>
                  <a:pt x="2125654" y="-15360"/>
                  <a:pt x="2224493" y="31027"/>
                  <a:pt x="2335721" y="0"/>
                </a:cubicBezTo>
                <a:cubicBezTo>
                  <a:pt x="2446950" y="-31027"/>
                  <a:pt x="2816269" y="72624"/>
                  <a:pt x="3079433" y="0"/>
                </a:cubicBezTo>
                <a:cubicBezTo>
                  <a:pt x="3342597" y="-72624"/>
                  <a:pt x="3527103" y="45102"/>
                  <a:pt x="3660457" y="0"/>
                </a:cubicBezTo>
                <a:cubicBezTo>
                  <a:pt x="3793811" y="-45102"/>
                  <a:pt x="3885168" y="4637"/>
                  <a:pt x="3997452" y="0"/>
                </a:cubicBezTo>
                <a:cubicBezTo>
                  <a:pt x="4109736" y="-4637"/>
                  <a:pt x="4319558" y="26879"/>
                  <a:pt x="4578477" y="0"/>
                </a:cubicBezTo>
                <a:cubicBezTo>
                  <a:pt x="4837397" y="-26879"/>
                  <a:pt x="5138031" y="29933"/>
                  <a:pt x="5322189" y="0"/>
                </a:cubicBezTo>
                <a:cubicBezTo>
                  <a:pt x="5506347" y="-29933"/>
                  <a:pt x="5670012" y="32121"/>
                  <a:pt x="5821870" y="0"/>
                </a:cubicBezTo>
                <a:cubicBezTo>
                  <a:pt x="5973728" y="-32121"/>
                  <a:pt x="6189264" y="32148"/>
                  <a:pt x="6321552" y="0"/>
                </a:cubicBezTo>
                <a:cubicBezTo>
                  <a:pt x="6453840" y="-32148"/>
                  <a:pt x="6734208" y="62820"/>
                  <a:pt x="6902577" y="0"/>
                </a:cubicBezTo>
                <a:cubicBezTo>
                  <a:pt x="7070947" y="-62820"/>
                  <a:pt x="7335355" y="37963"/>
                  <a:pt x="7564945" y="0"/>
                </a:cubicBezTo>
                <a:cubicBezTo>
                  <a:pt x="7794535" y="-37963"/>
                  <a:pt x="7869052" y="32815"/>
                  <a:pt x="8134350" y="0"/>
                </a:cubicBezTo>
                <a:cubicBezTo>
                  <a:pt x="8165948" y="160634"/>
                  <a:pt x="8122509" y="410994"/>
                  <a:pt x="8134350" y="592162"/>
                </a:cubicBezTo>
                <a:cubicBezTo>
                  <a:pt x="8146191" y="773330"/>
                  <a:pt x="8122343" y="983817"/>
                  <a:pt x="8134350" y="1138774"/>
                </a:cubicBezTo>
                <a:cubicBezTo>
                  <a:pt x="8146357" y="1293731"/>
                  <a:pt x="8101466" y="1530306"/>
                  <a:pt x="8134350" y="1662609"/>
                </a:cubicBezTo>
                <a:cubicBezTo>
                  <a:pt x="8167234" y="1794912"/>
                  <a:pt x="8126771" y="2006633"/>
                  <a:pt x="8134350" y="2277547"/>
                </a:cubicBezTo>
                <a:cubicBezTo>
                  <a:pt x="7976011" y="2300062"/>
                  <a:pt x="7630273" y="2275071"/>
                  <a:pt x="7471982" y="2277547"/>
                </a:cubicBezTo>
                <a:cubicBezTo>
                  <a:pt x="7313691" y="2280023"/>
                  <a:pt x="7217057" y="2249225"/>
                  <a:pt x="7134987" y="2277547"/>
                </a:cubicBezTo>
                <a:cubicBezTo>
                  <a:pt x="7052918" y="2305869"/>
                  <a:pt x="6701268" y="2217027"/>
                  <a:pt x="6553962" y="2277547"/>
                </a:cubicBezTo>
                <a:cubicBezTo>
                  <a:pt x="6406657" y="2338067"/>
                  <a:pt x="6299562" y="2221735"/>
                  <a:pt x="6054280" y="2277547"/>
                </a:cubicBezTo>
                <a:cubicBezTo>
                  <a:pt x="5808998" y="2333359"/>
                  <a:pt x="5770546" y="2223361"/>
                  <a:pt x="5554599" y="2277547"/>
                </a:cubicBezTo>
                <a:cubicBezTo>
                  <a:pt x="5338652" y="2331733"/>
                  <a:pt x="5277094" y="2272646"/>
                  <a:pt x="5054918" y="2277547"/>
                </a:cubicBezTo>
                <a:cubicBezTo>
                  <a:pt x="4832742" y="2282448"/>
                  <a:pt x="4706341" y="2235650"/>
                  <a:pt x="4555236" y="2277547"/>
                </a:cubicBezTo>
                <a:cubicBezTo>
                  <a:pt x="4404131" y="2319444"/>
                  <a:pt x="4221454" y="2254503"/>
                  <a:pt x="3892867" y="2277547"/>
                </a:cubicBezTo>
                <a:cubicBezTo>
                  <a:pt x="3564280" y="2300591"/>
                  <a:pt x="3547553" y="2208187"/>
                  <a:pt x="3311843" y="2277547"/>
                </a:cubicBezTo>
                <a:cubicBezTo>
                  <a:pt x="3076133" y="2346907"/>
                  <a:pt x="3112324" y="2247241"/>
                  <a:pt x="2974848" y="2277547"/>
                </a:cubicBezTo>
                <a:cubicBezTo>
                  <a:pt x="2837372" y="2307853"/>
                  <a:pt x="2717368" y="2219577"/>
                  <a:pt x="2475167" y="2277547"/>
                </a:cubicBezTo>
                <a:cubicBezTo>
                  <a:pt x="2232966" y="2335517"/>
                  <a:pt x="2008745" y="2217813"/>
                  <a:pt x="1812798" y="2277547"/>
                </a:cubicBezTo>
                <a:cubicBezTo>
                  <a:pt x="1616851" y="2337281"/>
                  <a:pt x="1567216" y="2262814"/>
                  <a:pt x="1394460" y="2277547"/>
                </a:cubicBezTo>
                <a:cubicBezTo>
                  <a:pt x="1221704" y="2292280"/>
                  <a:pt x="1015183" y="2236245"/>
                  <a:pt x="650748" y="2277547"/>
                </a:cubicBezTo>
                <a:cubicBezTo>
                  <a:pt x="286313" y="2318849"/>
                  <a:pt x="295745" y="2247666"/>
                  <a:pt x="0" y="2277547"/>
                </a:cubicBezTo>
                <a:cubicBezTo>
                  <a:pt x="-42472" y="2101447"/>
                  <a:pt x="2634" y="1886805"/>
                  <a:pt x="0" y="1708160"/>
                </a:cubicBezTo>
                <a:cubicBezTo>
                  <a:pt x="-2634" y="1529515"/>
                  <a:pt x="55051" y="1389988"/>
                  <a:pt x="0" y="1207100"/>
                </a:cubicBezTo>
                <a:cubicBezTo>
                  <a:pt x="-55051" y="1024212"/>
                  <a:pt x="20558" y="902825"/>
                  <a:pt x="0" y="637713"/>
                </a:cubicBezTo>
                <a:cubicBezTo>
                  <a:pt x="-20558" y="372601"/>
                  <a:pt x="14512" y="273108"/>
                  <a:pt x="0" y="0"/>
                </a:cubicBezTo>
                <a:close/>
              </a:path>
              <a:path w="8134350" h="2277547" stroke="0" extrusionOk="0">
                <a:moveTo>
                  <a:pt x="0" y="0"/>
                </a:moveTo>
                <a:cubicBezTo>
                  <a:pt x="186769" y="-26675"/>
                  <a:pt x="368139" y="16048"/>
                  <a:pt x="499681" y="0"/>
                </a:cubicBezTo>
                <a:cubicBezTo>
                  <a:pt x="631223" y="-16048"/>
                  <a:pt x="721552" y="8886"/>
                  <a:pt x="836676" y="0"/>
                </a:cubicBezTo>
                <a:cubicBezTo>
                  <a:pt x="951801" y="-8886"/>
                  <a:pt x="1357776" y="63883"/>
                  <a:pt x="1580388" y="0"/>
                </a:cubicBezTo>
                <a:cubicBezTo>
                  <a:pt x="1803000" y="-63883"/>
                  <a:pt x="1867299" y="16605"/>
                  <a:pt x="2080070" y="0"/>
                </a:cubicBezTo>
                <a:cubicBezTo>
                  <a:pt x="2292841" y="-16605"/>
                  <a:pt x="2402622" y="28892"/>
                  <a:pt x="2579751" y="0"/>
                </a:cubicBezTo>
                <a:cubicBezTo>
                  <a:pt x="2756880" y="-28892"/>
                  <a:pt x="2994146" y="37023"/>
                  <a:pt x="3323463" y="0"/>
                </a:cubicBezTo>
                <a:cubicBezTo>
                  <a:pt x="3652780" y="-37023"/>
                  <a:pt x="3538102" y="20558"/>
                  <a:pt x="3741801" y="0"/>
                </a:cubicBezTo>
                <a:cubicBezTo>
                  <a:pt x="3945500" y="-20558"/>
                  <a:pt x="4264462" y="62883"/>
                  <a:pt x="4485513" y="0"/>
                </a:cubicBezTo>
                <a:cubicBezTo>
                  <a:pt x="4706564" y="-62883"/>
                  <a:pt x="4919232" y="29029"/>
                  <a:pt x="5229225" y="0"/>
                </a:cubicBezTo>
                <a:cubicBezTo>
                  <a:pt x="5539218" y="-29029"/>
                  <a:pt x="5631808" y="24349"/>
                  <a:pt x="5810250" y="0"/>
                </a:cubicBezTo>
                <a:cubicBezTo>
                  <a:pt x="5988693" y="-24349"/>
                  <a:pt x="6277748" y="14456"/>
                  <a:pt x="6553962" y="0"/>
                </a:cubicBezTo>
                <a:cubicBezTo>
                  <a:pt x="6830176" y="-14456"/>
                  <a:pt x="6906915" y="39658"/>
                  <a:pt x="7053644" y="0"/>
                </a:cubicBezTo>
                <a:cubicBezTo>
                  <a:pt x="7200373" y="-39658"/>
                  <a:pt x="7307805" y="48904"/>
                  <a:pt x="7553325" y="0"/>
                </a:cubicBezTo>
                <a:cubicBezTo>
                  <a:pt x="7798845" y="-48904"/>
                  <a:pt x="7846644" y="14316"/>
                  <a:pt x="8134350" y="0"/>
                </a:cubicBezTo>
                <a:cubicBezTo>
                  <a:pt x="8159836" y="211444"/>
                  <a:pt x="8113873" y="372926"/>
                  <a:pt x="8134350" y="546611"/>
                </a:cubicBezTo>
                <a:cubicBezTo>
                  <a:pt x="8154827" y="720296"/>
                  <a:pt x="8118570" y="942862"/>
                  <a:pt x="8134350" y="1115998"/>
                </a:cubicBezTo>
                <a:cubicBezTo>
                  <a:pt x="8150130" y="1289134"/>
                  <a:pt x="8099445" y="1499402"/>
                  <a:pt x="8134350" y="1708160"/>
                </a:cubicBezTo>
                <a:cubicBezTo>
                  <a:pt x="8169255" y="1916918"/>
                  <a:pt x="8116040" y="2077047"/>
                  <a:pt x="8134350" y="2277547"/>
                </a:cubicBezTo>
                <a:cubicBezTo>
                  <a:pt x="7808027" y="2306504"/>
                  <a:pt x="7617771" y="2221900"/>
                  <a:pt x="7471982" y="2277547"/>
                </a:cubicBezTo>
                <a:cubicBezTo>
                  <a:pt x="7326193" y="2333194"/>
                  <a:pt x="7196932" y="2232877"/>
                  <a:pt x="7053644" y="2277547"/>
                </a:cubicBezTo>
                <a:cubicBezTo>
                  <a:pt x="6910356" y="2322217"/>
                  <a:pt x="6567381" y="2219191"/>
                  <a:pt x="6309932" y="2277547"/>
                </a:cubicBezTo>
                <a:cubicBezTo>
                  <a:pt x="6052483" y="2335903"/>
                  <a:pt x="5931331" y="2272238"/>
                  <a:pt x="5728907" y="2277547"/>
                </a:cubicBezTo>
                <a:cubicBezTo>
                  <a:pt x="5526483" y="2282856"/>
                  <a:pt x="5461323" y="2228644"/>
                  <a:pt x="5310569" y="2277547"/>
                </a:cubicBezTo>
                <a:cubicBezTo>
                  <a:pt x="5159815" y="2326450"/>
                  <a:pt x="4847412" y="2252426"/>
                  <a:pt x="4729544" y="2277547"/>
                </a:cubicBezTo>
                <a:cubicBezTo>
                  <a:pt x="4611676" y="2302668"/>
                  <a:pt x="4512816" y="2240728"/>
                  <a:pt x="4392549" y="2277547"/>
                </a:cubicBezTo>
                <a:cubicBezTo>
                  <a:pt x="4272282" y="2314366"/>
                  <a:pt x="4170243" y="2238955"/>
                  <a:pt x="4055555" y="2277547"/>
                </a:cubicBezTo>
                <a:cubicBezTo>
                  <a:pt x="3940867" y="2316139"/>
                  <a:pt x="3753475" y="2229606"/>
                  <a:pt x="3474530" y="2277547"/>
                </a:cubicBezTo>
                <a:cubicBezTo>
                  <a:pt x="3195586" y="2325488"/>
                  <a:pt x="3206221" y="2276746"/>
                  <a:pt x="3056192" y="2277547"/>
                </a:cubicBezTo>
                <a:cubicBezTo>
                  <a:pt x="2906163" y="2278348"/>
                  <a:pt x="2695116" y="2222624"/>
                  <a:pt x="2393823" y="2277547"/>
                </a:cubicBezTo>
                <a:cubicBezTo>
                  <a:pt x="2092530" y="2332470"/>
                  <a:pt x="2181197" y="2274800"/>
                  <a:pt x="1975485" y="2277547"/>
                </a:cubicBezTo>
                <a:cubicBezTo>
                  <a:pt x="1769773" y="2280294"/>
                  <a:pt x="1608470" y="2208869"/>
                  <a:pt x="1313117" y="2277547"/>
                </a:cubicBezTo>
                <a:cubicBezTo>
                  <a:pt x="1017764" y="2346225"/>
                  <a:pt x="1132396" y="2253708"/>
                  <a:pt x="976122" y="2277547"/>
                </a:cubicBezTo>
                <a:cubicBezTo>
                  <a:pt x="819849" y="2301386"/>
                  <a:pt x="341384" y="2197984"/>
                  <a:pt x="0" y="2277547"/>
                </a:cubicBezTo>
                <a:cubicBezTo>
                  <a:pt x="-28216" y="2084983"/>
                  <a:pt x="39143" y="1970268"/>
                  <a:pt x="0" y="1753711"/>
                </a:cubicBezTo>
                <a:cubicBezTo>
                  <a:pt x="-39143" y="1537154"/>
                  <a:pt x="60453" y="1356262"/>
                  <a:pt x="0" y="1138774"/>
                </a:cubicBezTo>
                <a:cubicBezTo>
                  <a:pt x="-60453" y="921286"/>
                  <a:pt x="40204" y="795922"/>
                  <a:pt x="0" y="592162"/>
                </a:cubicBezTo>
                <a:cubicBezTo>
                  <a:pt x="-40204" y="388402"/>
                  <a:pt x="52955" y="209632"/>
                  <a:pt x="0" y="0"/>
                </a:cubicBezTo>
                <a:close/>
              </a:path>
            </a:pathLst>
          </a:custGeom>
          <a:solidFill>
            <a:schemeClr val="accent1">
              <a:lumMod val="40000"/>
              <a:lumOff val="60000"/>
            </a:schemeClr>
          </a:solidFill>
          <a:ln>
            <a:gradFill>
              <a:gsLst>
                <a:gs pos="0">
                  <a:schemeClr val="accent1">
                    <a:lumMod val="5000"/>
                    <a:lumOff val="95000"/>
                    <a:alpha val="0"/>
                  </a:schemeClr>
                </a:gs>
                <a:gs pos="64000">
                  <a:schemeClr val="accent1">
                    <a:lumMod val="45000"/>
                    <a:lumOff val="55000"/>
                  </a:schemeClr>
                </a:gs>
                <a:gs pos="13000">
                  <a:schemeClr val="accent1">
                    <a:lumMod val="45000"/>
                    <a:lumOff val="55000"/>
                  </a:schemeClr>
                </a:gs>
                <a:gs pos="80000">
                  <a:schemeClr val="accent1">
                    <a:lumMod val="30000"/>
                    <a:lumOff val="70000"/>
                  </a:schemeClr>
                </a:gs>
              </a:gsLst>
              <a:lin ang="5400000" scaled="1"/>
            </a:gra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marL="115888" lvl="1" algn="ctr">
              <a:spcAft>
                <a:spcPts val="600"/>
              </a:spcAft>
            </a:pPr>
            <a:r>
              <a:rPr lang="en-US" sz="2400" b="1" dirty="0">
                <a:latin typeface="Candara" panose="020E0502030303020204" pitchFamily="34" charset="0"/>
              </a:rPr>
              <a:t>Tips</a:t>
            </a:r>
          </a:p>
          <a:p>
            <a:pPr marL="115888"/>
            <a:r>
              <a:rPr lang="en-US" sz="1600" b="1" dirty="0">
                <a:latin typeface="Candara" panose="020E0502030303020204" pitchFamily="34" charset="0"/>
              </a:rPr>
              <a:t>Practice explaining and responding to the protocol questions. </a:t>
            </a:r>
          </a:p>
          <a:p>
            <a:pPr marL="914400" indent="-285750">
              <a:buFont typeface="Arial" panose="020B0604020202020204" pitchFamily="34" charset="0"/>
              <a:buChar char="•"/>
              <a:tabLst>
                <a:tab pos="682625" algn="l"/>
              </a:tabLst>
            </a:pPr>
            <a:r>
              <a:rPr lang="en-US" sz="1600" dirty="0">
                <a:latin typeface="Candara" panose="020E0502030303020204" pitchFamily="34" charset="0"/>
              </a:rPr>
              <a:t>Ask for feedback. </a:t>
            </a:r>
          </a:p>
          <a:p>
            <a:pPr marL="914400" indent="-285750">
              <a:buFont typeface="Arial" panose="020B0604020202020204" pitchFamily="34" charset="0"/>
              <a:buChar char="•"/>
              <a:tabLst>
                <a:tab pos="682625" algn="l"/>
              </a:tabLst>
            </a:pPr>
            <a:r>
              <a:rPr lang="en-US" sz="1600" dirty="0">
                <a:latin typeface="Candara" panose="020E0502030303020204" pitchFamily="34" charset="0"/>
              </a:rPr>
              <a:t>Was the information clear? </a:t>
            </a:r>
          </a:p>
          <a:p>
            <a:pPr marL="914400" indent="-285750">
              <a:buFont typeface="Arial" panose="020B0604020202020204" pitchFamily="34" charset="0"/>
              <a:buChar char="•"/>
              <a:tabLst>
                <a:tab pos="682625" algn="l"/>
              </a:tabLst>
            </a:pPr>
            <a:r>
              <a:rPr lang="en-US" sz="1600" dirty="0">
                <a:latin typeface="Candara" panose="020E0502030303020204" pitchFamily="34" charset="0"/>
              </a:rPr>
              <a:t>Did the information contradict any artifacts?</a:t>
            </a:r>
          </a:p>
          <a:p>
            <a:pPr marL="115888"/>
            <a:endParaRPr lang="en-US" sz="100" dirty="0">
              <a:latin typeface="Candara" panose="020E0502030303020204" pitchFamily="34" charset="0"/>
            </a:endParaRPr>
          </a:p>
          <a:p>
            <a:pPr marL="115888"/>
            <a:r>
              <a:rPr lang="en-US" sz="1600" b="1" dirty="0">
                <a:latin typeface="Candara" panose="020E0502030303020204" pitchFamily="34" charset="0"/>
              </a:rPr>
              <a:t>Consider how information might be shared with the stakeholders OSEP will interview.</a:t>
            </a:r>
          </a:p>
          <a:p>
            <a:pPr marL="914400" lvl="1" indent="-285750">
              <a:buFont typeface="Arial" panose="020B0604020202020204" pitchFamily="34" charset="0"/>
              <a:buChar char="•"/>
              <a:tabLst>
                <a:tab pos="566738" algn="l"/>
              </a:tabLst>
            </a:pPr>
            <a:r>
              <a:rPr lang="en-US" sz="1600" dirty="0">
                <a:latin typeface="Candara" panose="020E0502030303020204" pitchFamily="34" charset="0"/>
              </a:rPr>
              <a:t>What is their understanding of the State’s DR policies, procedures, and practices? </a:t>
            </a:r>
          </a:p>
          <a:p>
            <a:pPr marL="914400" lvl="1" indent="-285750">
              <a:buFont typeface="Arial" panose="020B0604020202020204" pitchFamily="34" charset="0"/>
              <a:buChar char="•"/>
              <a:tabLst>
                <a:tab pos="566738" algn="l"/>
              </a:tabLst>
            </a:pPr>
            <a:r>
              <a:rPr lang="en-US" sz="1600" dirty="0">
                <a:latin typeface="Candara" panose="020E0502030303020204" pitchFamily="34" charset="0"/>
              </a:rPr>
              <a:t>Is clarification needed?</a:t>
            </a:r>
            <a:endParaRPr lang="en-US" dirty="0"/>
          </a:p>
        </p:txBody>
      </p:sp>
      <p:pic>
        <p:nvPicPr>
          <p:cNvPr id="5126" name="Picture 6" descr="clip art light bulb">
            <a:extLst>
              <a:ext uri="{FF2B5EF4-FFF2-40B4-BE49-F238E27FC236}">
                <a16:creationId xmlns:a16="http://schemas.microsoft.com/office/drawing/2014/main" id="{84401467-1CF8-E192-7218-B66E38257B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8175" y="4467648"/>
            <a:ext cx="914400" cy="91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535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EA47A4-E8AB-25EE-B27B-DE8D6EDAEB5E}"/>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22</a:t>
            </a:fld>
            <a:endParaRPr lang="en-US" sz="1200" dirty="0">
              <a:latin typeface="Candara" panose="020E0502030303020204" pitchFamily="34" charset="0"/>
            </a:endParaRPr>
          </a:p>
        </p:txBody>
      </p:sp>
      <p:pic>
        <p:nvPicPr>
          <p:cNvPr id="7" name="Picture 6" descr="A venn diagram with three interlocking circles with documentation, practice and interviews">
            <a:extLst>
              <a:ext uri="{FF2B5EF4-FFF2-40B4-BE49-F238E27FC236}">
                <a16:creationId xmlns:a16="http://schemas.microsoft.com/office/drawing/2014/main" id="{6184B8B8-30E8-4F2E-A1E8-A2412988DA6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43400" y="1511547"/>
            <a:ext cx="4419600" cy="4127253"/>
          </a:xfrm>
          <a:prstGeom prst="rect">
            <a:avLst/>
          </a:prstGeom>
        </p:spPr>
      </p:pic>
      <p:sp>
        <p:nvSpPr>
          <p:cNvPr id="2" name="Title 1">
            <a:extLst>
              <a:ext uri="{FF2B5EF4-FFF2-40B4-BE49-F238E27FC236}">
                <a16:creationId xmlns:a16="http://schemas.microsoft.com/office/drawing/2014/main" id="{682CC4DA-F529-423B-BAF7-450A87DE31A0}"/>
              </a:ext>
            </a:extLst>
          </p:cNvPr>
          <p:cNvSpPr>
            <a:spLocks noGrp="1"/>
          </p:cNvSpPr>
          <p:nvPr>
            <p:ph type="title"/>
          </p:nvPr>
        </p:nvSpPr>
        <p:spPr>
          <a:xfrm>
            <a:off x="502920" y="301752"/>
            <a:ext cx="8229600" cy="1143000"/>
          </a:xfrm>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Possible Evidence</a:t>
            </a:r>
          </a:p>
        </p:txBody>
      </p:sp>
      <p:sp>
        <p:nvSpPr>
          <p:cNvPr id="9" name="TextBox 8">
            <a:extLst>
              <a:ext uri="{FF2B5EF4-FFF2-40B4-BE49-F238E27FC236}">
                <a16:creationId xmlns:a16="http://schemas.microsoft.com/office/drawing/2014/main" id="{25B23672-4E24-49BC-B0A8-33690021CD24}"/>
              </a:ext>
            </a:extLst>
          </p:cNvPr>
          <p:cNvSpPr txBox="1"/>
          <p:nvPr/>
        </p:nvSpPr>
        <p:spPr>
          <a:xfrm>
            <a:off x="5294178" y="1913692"/>
            <a:ext cx="2362200" cy="677108"/>
          </a:xfrm>
          <a:prstGeom prst="rect">
            <a:avLst/>
          </a:prstGeom>
          <a:noFill/>
        </p:spPr>
        <p:txBody>
          <a:bodyPr wrap="square" rtlCol="0">
            <a:spAutoFit/>
          </a:bodyPr>
          <a:lstStyle/>
          <a:p>
            <a:pPr algn="ctr"/>
            <a:r>
              <a:rPr lang="en-US" sz="2000" b="1" dirty="0">
                <a:ln w="0"/>
                <a:effectLst>
                  <a:outerShdw blurRad="38100" dist="19050" dir="2700000" algn="tl" rotWithShape="0">
                    <a:schemeClr val="dk1">
                      <a:alpha val="40000"/>
                    </a:schemeClr>
                  </a:outerShdw>
                </a:effectLst>
                <a:latin typeface="Candara" panose="020E0502030303020204" pitchFamily="34" charset="0"/>
              </a:rPr>
              <a:t>Documentation</a:t>
            </a:r>
          </a:p>
          <a:p>
            <a:pPr algn="ctr"/>
            <a:endParaRPr lang="en-US" dirty="0"/>
          </a:p>
        </p:txBody>
      </p:sp>
      <p:sp>
        <p:nvSpPr>
          <p:cNvPr id="10" name="TextBox 9">
            <a:extLst>
              <a:ext uri="{FF2B5EF4-FFF2-40B4-BE49-F238E27FC236}">
                <a16:creationId xmlns:a16="http://schemas.microsoft.com/office/drawing/2014/main" id="{B90971D1-3A6B-49D2-9E46-23670209FFBC}"/>
              </a:ext>
              <a:ext uri="{C183D7F6-B498-43B3-948B-1728B52AA6E4}">
                <adec:decorative xmlns:adec="http://schemas.microsoft.com/office/drawing/2017/decorative" val="0"/>
              </a:ext>
            </a:extLst>
          </p:cNvPr>
          <p:cNvSpPr txBox="1"/>
          <p:nvPr/>
        </p:nvSpPr>
        <p:spPr>
          <a:xfrm>
            <a:off x="3751636" y="4114800"/>
            <a:ext cx="2433376" cy="677108"/>
          </a:xfrm>
          <a:prstGeom prst="rect">
            <a:avLst/>
          </a:prstGeom>
          <a:noFill/>
        </p:spPr>
        <p:txBody>
          <a:bodyPr wrap="square" rtlCol="0">
            <a:spAutoFit/>
          </a:bodyPr>
          <a:lstStyle/>
          <a:p>
            <a:pPr algn="ctr"/>
            <a:r>
              <a:rPr lang="en-US" sz="2000" b="1" dirty="0">
                <a:ln w="0"/>
                <a:effectLst>
                  <a:outerShdw blurRad="38100" dist="19050" dir="2700000" algn="tl" rotWithShape="0">
                    <a:schemeClr val="dk1">
                      <a:alpha val="40000"/>
                    </a:schemeClr>
                  </a:outerShdw>
                </a:effectLst>
                <a:latin typeface="Candara" panose="020E0502030303020204" pitchFamily="34" charset="0"/>
              </a:rPr>
              <a:t>Practice</a:t>
            </a:r>
          </a:p>
          <a:p>
            <a:pPr algn="ctr"/>
            <a:endParaRPr lang="en-US" dirty="0"/>
          </a:p>
        </p:txBody>
      </p:sp>
      <p:sp>
        <p:nvSpPr>
          <p:cNvPr id="11" name="TextBox 10">
            <a:extLst>
              <a:ext uri="{FF2B5EF4-FFF2-40B4-BE49-F238E27FC236}">
                <a16:creationId xmlns:a16="http://schemas.microsoft.com/office/drawing/2014/main" id="{39091BF7-AE94-4B8E-8514-FE37658DA897}"/>
              </a:ext>
              <a:ext uri="{C183D7F6-B498-43B3-948B-1728B52AA6E4}">
                <adec:decorative xmlns:adec="http://schemas.microsoft.com/office/drawing/2017/decorative" val="0"/>
              </a:ext>
            </a:extLst>
          </p:cNvPr>
          <p:cNvSpPr txBox="1"/>
          <p:nvPr/>
        </p:nvSpPr>
        <p:spPr>
          <a:xfrm>
            <a:off x="7010400" y="4123492"/>
            <a:ext cx="1949489" cy="677108"/>
          </a:xfrm>
          <a:prstGeom prst="rect">
            <a:avLst/>
          </a:prstGeom>
          <a:noFill/>
        </p:spPr>
        <p:txBody>
          <a:bodyPr wrap="square" rtlCol="0">
            <a:spAutoFit/>
          </a:bodyPr>
          <a:lstStyle/>
          <a:p>
            <a:pPr algn="ctr"/>
            <a:r>
              <a:rPr lang="en-US" sz="2000" b="1" dirty="0">
                <a:ln w="0"/>
                <a:effectLst>
                  <a:outerShdw blurRad="38100" dist="19050" dir="2700000" algn="tl" rotWithShape="0">
                    <a:schemeClr val="dk1">
                      <a:alpha val="40000"/>
                    </a:schemeClr>
                  </a:outerShdw>
                </a:effectLst>
                <a:latin typeface="Candara" panose="020E0502030303020204" pitchFamily="34" charset="0"/>
              </a:rPr>
              <a:t>Interviews</a:t>
            </a:r>
          </a:p>
          <a:p>
            <a:pPr algn="ctr"/>
            <a:endParaRPr lang="en-US" dirty="0"/>
          </a:p>
        </p:txBody>
      </p:sp>
      <p:sp>
        <p:nvSpPr>
          <p:cNvPr id="13" name="TextBox 12">
            <a:extLst>
              <a:ext uri="{FF2B5EF4-FFF2-40B4-BE49-F238E27FC236}">
                <a16:creationId xmlns:a16="http://schemas.microsoft.com/office/drawing/2014/main" id="{4B1A32F0-E3C2-4DA2-B321-C106F220C82C}"/>
              </a:ext>
            </a:extLst>
          </p:cNvPr>
          <p:cNvSpPr txBox="1"/>
          <p:nvPr/>
        </p:nvSpPr>
        <p:spPr>
          <a:xfrm>
            <a:off x="779380" y="1626275"/>
            <a:ext cx="3429000" cy="2031325"/>
          </a:xfrm>
          <a:prstGeom prst="rect">
            <a:avLst/>
          </a:prstGeom>
          <a:solidFill>
            <a:srgbClr val="FF7C80"/>
          </a:solidFill>
        </p:spPr>
        <p:txBody>
          <a:bodyPr wrap="square" rtlCol="0">
            <a:spAutoFit/>
          </a:bodyPr>
          <a:lstStyle/>
          <a:p>
            <a:pPr marL="112713"/>
            <a:r>
              <a:rPr lang="en-US" dirty="0">
                <a:latin typeface="Candara" panose="020E0502030303020204" pitchFamily="34" charset="0"/>
              </a:rPr>
              <a:t>Internal Procedural Manuals</a:t>
            </a:r>
          </a:p>
          <a:p>
            <a:pPr marL="112713"/>
            <a:r>
              <a:rPr lang="en-US" dirty="0">
                <a:latin typeface="Candara" panose="020E0502030303020204" pitchFamily="34" charset="0"/>
              </a:rPr>
              <a:t>Procedural Safeguards Notice</a:t>
            </a:r>
          </a:p>
          <a:p>
            <a:pPr marL="112713"/>
            <a:r>
              <a:rPr lang="en-US" dirty="0">
                <a:latin typeface="Candara" panose="020E0502030303020204" pitchFamily="34" charset="0"/>
              </a:rPr>
              <a:t>Model Forms</a:t>
            </a:r>
          </a:p>
          <a:p>
            <a:pPr marL="112713"/>
            <a:r>
              <a:rPr lang="en-US" dirty="0">
                <a:latin typeface="Candara" panose="020E0502030303020204" pitchFamily="34" charset="0"/>
              </a:rPr>
              <a:t>Website Information (SEA/LA)</a:t>
            </a:r>
          </a:p>
          <a:p>
            <a:pPr marL="112713"/>
            <a:r>
              <a:rPr lang="en-US" dirty="0">
                <a:latin typeface="Candara" panose="020E0502030303020204" pitchFamily="34" charset="0"/>
              </a:rPr>
              <a:t>Written Materials</a:t>
            </a:r>
          </a:p>
          <a:p>
            <a:pPr marL="112713"/>
            <a:r>
              <a:rPr lang="en-US" dirty="0">
                <a:latin typeface="Candara" panose="020E0502030303020204" pitchFamily="34" charset="0"/>
              </a:rPr>
              <a:t>State Policies</a:t>
            </a:r>
          </a:p>
          <a:p>
            <a:pPr marL="112713"/>
            <a:r>
              <a:rPr lang="en-US" dirty="0">
                <a:latin typeface="Candara" panose="020E0502030303020204" pitchFamily="34" charset="0"/>
              </a:rPr>
              <a:t>Data</a:t>
            </a:r>
          </a:p>
        </p:txBody>
      </p:sp>
      <p:sp>
        <p:nvSpPr>
          <p:cNvPr id="3" name="TextBox 2">
            <a:extLst>
              <a:ext uri="{FF2B5EF4-FFF2-40B4-BE49-F238E27FC236}">
                <a16:creationId xmlns:a16="http://schemas.microsoft.com/office/drawing/2014/main" id="{C2A9BAD2-4B91-4C7B-BBFC-C4DC35E53925}"/>
              </a:ext>
            </a:extLst>
          </p:cNvPr>
          <p:cNvSpPr txBox="1"/>
          <p:nvPr/>
        </p:nvSpPr>
        <p:spPr>
          <a:xfrm>
            <a:off x="1352968" y="4016276"/>
            <a:ext cx="2602146" cy="2308324"/>
          </a:xfrm>
          <a:prstGeom prst="rect">
            <a:avLst/>
          </a:prstGeom>
          <a:solidFill>
            <a:srgbClr val="FFFF00"/>
          </a:solidFill>
        </p:spPr>
        <p:txBody>
          <a:bodyPr wrap="square" rtlCol="0">
            <a:spAutoFit/>
          </a:bodyPr>
          <a:lstStyle/>
          <a:p>
            <a:pPr marL="174625" defTabSz="114300"/>
            <a:r>
              <a:rPr lang="en-US" dirty="0">
                <a:latin typeface="Candara" panose="020E0502030303020204" pitchFamily="34" charset="0"/>
              </a:rPr>
              <a:t>Final Decisions</a:t>
            </a:r>
          </a:p>
          <a:p>
            <a:pPr marL="174625" defTabSz="114300"/>
            <a:r>
              <a:rPr lang="en-US" dirty="0">
                <a:latin typeface="Candara" panose="020E0502030303020204" pitchFamily="34" charset="0"/>
              </a:rPr>
              <a:t>Meeting Notes</a:t>
            </a:r>
          </a:p>
          <a:p>
            <a:pPr marL="174625" defTabSz="114300"/>
            <a:r>
              <a:rPr lang="en-US" dirty="0">
                <a:latin typeface="Candara" panose="020E0502030303020204" pitchFamily="34" charset="0"/>
              </a:rPr>
              <a:t>Tracking System</a:t>
            </a:r>
          </a:p>
          <a:p>
            <a:pPr marL="174625" defTabSz="114300"/>
            <a:r>
              <a:rPr lang="en-US" dirty="0">
                <a:latin typeface="Candara" panose="020E0502030303020204" pitchFamily="34" charset="0"/>
              </a:rPr>
              <a:t>Signature Forms</a:t>
            </a:r>
          </a:p>
          <a:p>
            <a:pPr marL="174625" defTabSz="114300"/>
            <a:r>
              <a:rPr lang="en-US" dirty="0">
                <a:latin typeface="Candara" panose="020E0502030303020204" pitchFamily="34" charset="0"/>
              </a:rPr>
              <a:t>Email/Correspondence</a:t>
            </a:r>
          </a:p>
          <a:p>
            <a:pPr marL="174625" defTabSz="114300"/>
            <a:r>
              <a:rPr lang="en-US" dirty="0">
                <a:latin typeface="Candara" panose="020E0502030303020204" pitchFamily="34" charset="0"/>
              </a:rPr>
              <a:t>Evaluations</a:t>
            </a:r>
          </a:p>
          <a:p>
            <a:pPr marL="174625" defTabSz="114300"/>
            <a:r>
              <a:rPr lang="en-US" dirty="0">
                <a:latin typeface="Candara" panose="020E0502030303020204" pitchFamily="34" charset="0"/>
              </a:rPr>
              <a:t>Follow up activities</a:t>
            </a:r>
          </a:p>
          <a:p>
            <a:pPr marL="174625" defTabSz="114300"/>
            <a:r>
              <a:rPr lang="en-US" dirty="0">
                <a:latin typeface="Candara" panose="020E0502030303020204" pitchFamily="34" charset="0"/>
              </a:rPr>
              <a:t>Trainings</a:t>
            </a:r>
          </a:p>
        </p:txBody>
      </p:sp>
      <p:sp>
        <p:nvSpPr>
          <p:cNvPr id="14" name="TextBox 13">
            <a:extLst>
              <a:ext uri="{FF2B5EF4-FFF2-40B4-BE49-F238E27FC236}">
                <a16:creationId xmlns:a16="http://schemas.microsoft.com/office/drawing/2014/main" id="{40A46C52-DD81-4E3C-96F1-BEC7538464FD}"/>
              </a:ext>
            </a:extLst>
          </p:cNvPr>
          <p:cNvSpPr txBox="1"/>
          <p:nvPr/>
        </p:nvSpPr>
        <p:spPr>
          <a:xfrm>
            <a:off x="6248400" y="5791200"/>
            <a:ext cx="2042500" cy="646331"/>
          </a:xfrm>
          <a:prstGeom prst="rect">
            <a:avLst/>
          </a:prstGeom>
          <a:solidFill>
            <a:srgbClr val="66FF99"/>
          </a:solidFill>
        </p:spPr>
        <p:txBody>
          <a:bodyPr wrap="square" rtlCol="0">
            <a:spAutoFit/>
          </a:bodyPr>
          <a:lstStyle/>
          <a:p>
            <a:pPr marL="112713"/>
            <a:r>
              <a:rPr lang="en-US" dirty="0">
                <a:latin typeface="Candara" panose="020E0502030303020204" pitchFamily="34" charset="0"/>
              </a:rPr>
              <a:t>Interviews</a:t>
            </a:r>
          </a:p>
          <a:p>
            <a:pPr marL="112713"/>
            <a:r>
              <a:rPr lang="en-US" dirty="0">
                <a:latin typeface="Candara" panose="020E0502030303020204" pitchFamily="34" charset="0"/>
              </a:rPr>
              <a:t>Informal memos</a:t>
            </a:r>
          </a:p>
        </p:txBody>
      </p:sp>
    </p:spTree>
    <p:extLst>
      <p:ext uri="{BB962C8B-B14F-4D97-AF65-F5344CB8AC3E}">
        <p14:creationId xmlns:p14="http://schemas.microsoft.com/office/powerpoint/2010/main" val="2519194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C4DA-F529-423B-BAF7-450A87DE31A0}"/>
              </a:ext>
            </a:extLst>
          </p:cNvPr>
          <p:cNvSpPr>
            <a:spLocks noGrp="1"/>
          </p:cNvSpPr>
          <p:nvPr>
            <p:ph type="title"/>
          </p:nvPr>
        </p:nvSpPr>
        <p:spPr>
          <a:xfrm>
            <a:off x="502920" y="301752"/>
            <a:ext cx="8229600" cy="1143000"/>
          </a:xfrm>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Red Flags</a:t>
            </a:r>
          </a:p>
        </p:txBody>
      </p:sp>
      <p:pic>
        <p:nvPicPr>
          <p:cNvPr id="17" name="Picture 16" descr="Red Flag">
            <a:extLst>
              <a:ext uri="{FF2B5EF4-FFF2-40B4-BE49-F238E27FC236}">
                <a16:creationId xmlns:a16="http://schemas.microsoft.com/office/drawing/2014/main" id="{99F1E10C-D24A-4936-A596-3BD773498B0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26723" y="1540431"/>
            <a:ext cx="839385" cy="839385"/>
          </a:xfrm>
          <a:prstGeom prst="rect">
            <a:avLst/>
          </a:prstGeom>
        </p:spPr>
      </p:pic>
      <p:sp>
        <p:nvSpPr>
          <p:cNvPr id="12" name="TextBox 11">
            <a:extLst>
              <a:ext uri="{FF2B5EF4-FFF2-40B4-BE49-F238E27FC236}">
                <a16:creationId xmlns:a16="http://schemas.microsoft.com/office/drawing/2014/main" id="{77D5DD09-72BD-4230-B033-C446DE3BDD7A}"/>
              </a:ext>
            </a:extLst>
          </p:cNvPr>
          <p:cNvSpPr txBox="1"/>
          <p:nvPr/>
        </p:nvSpPr>
        <p:spPr>
          <a:xfrm>
            <a:off x="3048001" y="1487269"/>
            <a:ext cx="4343400" cy="646331"/>
          </a:xfrm>
          <a:prstGeom prst="rect">
            <a:avLst/>
          </a:prstGeom>
          <a:solidFill>
            <a:schemeClr val="bg1"/>
          </a:solidFill>
          <a:ln>
            <a:noFill/>
          </a:ln>
        </p:spPr>
        <p:txBody>
          <a:bodyPr wrap="square" rtlCol="0">
            <a:spAutoFit/>
          </a:bodyPr>
          <a:lstStyle/>
          <a:p>
            <a:r>
              <a:rPr lang="en-US" sz="3600" dirty="0">
                <a:latin typeface="Candara" panose="020E0502030303020204" pitchFamily="34" charset="0"/>
              </a:rPr>
              <a:t>= Contradictions</a:t>
            </a:r>
          </a:p>
        </p:txBody>
      </p:sp>
      <p:pic>
        <p:nvPicPr>
          <p:cNvPr id="7" name="Picture 6" descr="A venn diagram with three interlocking circles with documentation, practice and interviews. Red flags appear in the overlapping circles for each item.">
            <a:extLst>
              <a:ext uri="{FF2B5EF4-FFF2-40B4-BE49-F238E27FC236}">
                <a16:creationId xmlns:a16="http://schemas.microsoft.com/office/drawing/2014/main" id="{6184B8B8-30E8-4F2E-A1E8-A2412988DA6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322516" y="2172552"/>
            <a:ext cx="4498967" cy="4152048"/>
          </a:xfrm>
          <a:prstGeom prst="rect">
            <a:avLst/>
          </a:prstGeom>
        </p:spPr>
      </p:pic>
      <p:sp>
        <p:nvSpPr>
          <p:cNvPr id="9" name="TextBox 8">
            <a:extLst>
              <a:ext uri="{FF2B5EF4-FFF2-40B4-BE49-F238E27FC236}">
                <a16:creationId xmlns:a16="http://schemas.microsoft.com/office/drawing/2014/main" id="{25B23672-4E24-49BC-B0A8-33690021CD24}"/>
              </a:ext>
            </a:extLst>
          </p:cNvPr>
          <p:cNvSpPr txBox="1"/>
          <p:nvPr/>
        </p:nvSpPr>
        <p:spPr>
          <a:xfrm>
            <a:off x="3361771" y="2675692"/>
            <a:ext cx="2362200" cy="677108"/>
          </a:xfrm>
          <a:prstGeom prst="rect">
            <a:avLst/>
          </a:prstGeom>
          <a:noFill/>
        </p:spPr>
        <p:txBody>
          <a:bodyPr wrap="square" rtlCol="0">
            <a:spAutoFit/>
          </a:bodyPr>
          <a:lstStyle/>
          <a:p>
            <a:pPr algn="ctr"/>
            <a:r>
              <a:rPr lang="en-US" sz="2000" b="1" dirty="0">
                <a:ln w="0"/>
                <a:effectLst>
                  <a:outerShdw blurRad="38100" dist="19050" dir="2700000" algn="tl" rotWithShape="0">
                    <a:schemeClr val="dk1">
                      <a:alpha val="40000"/>
                    </a:schemeClr>
                  </a:outerShdw>
                </a:effectLst>
                <a:latin typeface="Candara" panose="020E0502030303020204" pitchFamily="34" charset="0"/>
              </a:rPr>
              <a:t>Documentation</a:t>
            </a:r>
          </a:p>
          <a:p>
            <a:pPr algn="ctr"/>
            <a:endParaRPr lang="en-US" dirty="0"/>
          </a:p>
        </p:txBody>
      </p:sp>
      <p:sp>
        <p:nvSpPr>
          <p:cNvPr id="10" name="TextBox 9">
            <a:extLst>
              <a:ext uri="{FF2B5EF4-FFF2-40B4-BE49-F238E27FC236}">
                <a16:creationId xmlns:a16="http://schemas.microsoft.com/office/drawing/2014/main" id="{B90971D1-3A6B-49D2-9E46-23670209FFBC}"/>
              </a:ext>
            </a:extLst>
          </p:cNvPr>
          <p:cNvSpPr txBox="1"/>
          <p:nvPr/>
        </p:nvSpPr>
        <p:spPr>
          <a:xfrm>
            <a:off x="2012911" y="4656892"/>
            <a:ext cx="1949489" cy="677108"/>
          </a:xfrm>
          <a:prstGeom prst="rect">
            <a:avLst/>
          </a:prstGeom>
          <a:noFill/>
        </p:spPr>
        <p:txBody>
          <a:bodyPr wrap="square" rtlCol="0">
            <a:spAutoFit/>
          </a:bodyPr>
          <a:lstStyle/>
          <a:p>
            <a:pPr algn="ctr"/>
            <a:r>
              <a:rPr lang="en-US" sz="2000" b="1" dirty="0">
                <a:ln w="0"/>
                <a:effectLst>
                  <a:outerShdw blurRad="38100" dist="19050" dir="2700000" algn="tl" rotWithShape="0">
                    <a:schemeClr val="dk1">
                      <a:alpha val="40000"/>
                    </a:schemeClr>
                  </a:outerShdw>
                </a:effectLst>
                <a:latin typeface="Candara" panose="020E0502030303020204" pitchFamily="34" charset="0"/>
              </a:rPr>
              <a:t>Practice</a:t>
            </a:r>
          </a:p>
          <a:p>
            <a:pPr algn="ctr"/>
            <a:endParaRPr lang="en-US" dirty="0"/>
          </a:p>
        </p:txBody>
      </p:sp>
      <p:sp>
        <p:nvSpPr>
          <p:cNvPr id="11" name="TextBox 10">
            <a:extLst>
              <a:ext uri="{FF2B5EF4-FFF2-40B4-BE49-F238E27FC236}">
                <a16:creationId xmlns:a16="http://schemas.microsoft.com/office/drawing/2014/main" id="{39091BF7-AE94-4B8E-8514-FE37658DA897}"/>
              </a:ext>
            </a:extLst>
          </p:cNvPr>
          <p:cNvSpPr txBox="1"/>
          <p:nvPr/>
        </p:nvSpPr>
        <p:spPr>
          <a:xfrm>
            <a:off x="5037428" y="4733092"/>
            <a:ext cx="1949489" cy="677108"/>
          </a:xfrm>
          <a:prstGeom prst="rect">
            <a:avLst/>
          </a:prstGeom>
          <a:noFill/>
        </p:spPr>
        <p:txBody>
          <a:bodyPr wrap="square" rtlCol="0">
            <a:spAutoFit/>
          </a:bodyPr>
          <a:lstStyle/>
          <a:p>
            <a:pPr algn="ctr"/>
            <a:r>
              <a:rPr lang="en-US" sz="2000" b="1" dirty="0">
                <a:ln w="0"/>
                <a:effectLst>
                  <a:outerShdw blurRad="38100" dist="19050" dir="2700000" algn="tl" rotWithShape="0">
                    <a:schemeClr val="dk1">
                      <a:alpha val="40000"/>
                    </a:schemeClr>
                  </a:outerShdw>
                </a:effectLst>
                <a:latin typeface="Candara" panose="020E0502030303020204" pitchFamily="34" charset="0"/>
              </a:rPr>
              <a:t>Interviews</a:t>
            </a:r>
          </a:p>
          <a:p>
            <a:pPr algn="ctr"/>
            <a:endParaRPr lang="en-US" dirty="0"/>
          </a:p>
        </p:txBody>
      </p:sp>
      <p:pic>
        <p:nvPicPr>
          <p:cNvPr id="4" name="Picture 3">
            <a:extLst>
              <a:ext uri="{FF2B5EF4-FFF2-40B4-BE49-F238E27FC236}">
                <a16:creationId xmlns:a16="http://schemas.microsoft.com/office/drawing/2014/main" id="{834E7457-0652-4A3E-B5F2-8A4EFFEA5C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29596" y="5088198"/>
            <a:ext cx="684807" cy="684807"/>
          </a:xfrm>
          <a:prstGeom prst="rect">
            <a:avLst/>
          </a:prstGeom>
        </p:spPr>
      </p:pic>
      <p:pic>
        <p:nvPicPr>
          <p:cNvPr id="13" name="Picture 12">
            <a:extLst>
              <a:ext uri="{FF2B5EF4-FFF2-40B4-BE49-F238E27FC236}">
                <a16:creationId xmlns:a16="http://schemas.microsoft.com/office/drawing/2014/main" id="{45FCA05F-D98D-43D6-8905-9A885F672A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00468" y="4004675"/>
            <a:ext cx="684807" cy="684807"/>
          </a:xfrm>
          <a:prstGeom prst="rect">
            <a:avLst/>
          </a:prstGeom>
        </p:spPr>
      </p:pic>
      <p:pic>
        <p:nvPicPr>
          <p:cNvPr id="14" name="Picture 13">
            <a:extLst>
              <a:ext uri="{FF2B5EF4-FFF2-40B4-BE49-F238E27FC236}">
                <a16:creationId xmlns:a16="http://schemas.microsoft.com/office/drawing/2014/main" id="{F8F2C732-A3D5-4E0C-8164-085E6AE459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16634" y="3478935"/>
            <a:ext cx="677108" cy="677108"/>
          </a:xfrm>
          <a:prstGeom prst="rect">
            <a:avLst/>
          </a:prstGeom>
        </p:spPr>
      </p:pic>
      <p:pic>
        <p:nvPicPr>
          <p:cNvPr id="15" name="Picture 14">
            <a:extLst>
              <a:ext uri="{FF2B5EF4-FFF2-40B4-BE49-F238E27FC236}">
                <a16:creationId xmlns:a16="http://schemas.microsoft.com/office/drawing/2014/main" id="{81077C51-3D3A-407D-A0B4-7283C90F252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81402" y="3521956"/>
            <a:ext cx="684808" cy="725989"/>
          </a:xfrm>
          <a:prstGeom prst="rect">
            <a:avLst/>
          </a:prstGeom>
        </p:spPr>
      </p:pic>
      <p:sp>
        <p:nvSpPr>
          <p:cNvPr id="3" name="Slide Number Placeholder 3">
            <a:extLst>
              <a:ext uri="{FF2B5EF4-FFF2-40B4-BE49-F238E27FC236}">
                <a16:creationId xmlns:a16="http://schemas.microsoft.com/office/drawing/2014/main" id="{B181E899-5AE5-1F3C-E867-2DD498020BBF}"/>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23</a:t>
            </a:fld>
            <a:endParaRPr lang="en-US" sz="1200" dirty="0">
              <a:latin typeface="Candara" panose="020E0502030303020204" pitchFamily="34" charset="0"/>
            </a:endParaRPr>
          </a:p>
        </p:txBody>
      </p:sp>
    </p:spTree>
    <p:extLst>
      <p:ext uri="{BB962C8B-B14F-4D97-AF65-F5344CB8AC3E}">
        <p14:creationId xmlns:p14="http://schemas.microsoft.com/office/powerpoint/2010/main" val="2621340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E39A-D7A2-24C1-F68F-29D24652773B}"/>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dirty="0">
                <a:solidFill>
                  <a:schemeClr val="bg1"/>
                </a:solidFill>
                <a:cs typeface="Arial" panose="020B0604020202020204" pitchFamily="34" charset="0"/>
              </a:rPr>
              <a:t> Integrated Monitoring System</a:t>
            </a:r>
          </a:p>
        </p:txBody>
      </p:sp>
      <p:sp>
        <p:nvSpPr>
          <p:cNvPr id="4" name="TextBox 3">
            <a:extLst>
              <a:ext uri="{FF2B5EF4-FFF2-40B4-BE49-F238E27FC236}">
                <a16:creationId xmlns:a16="http://schemas.microsoft.com/office/drawing/2014/main" id="{4743EE03-E904-9627-464A-DC6C44736150}"/>
              </a:ext>
            </a:extLst>
          </p:cNvPr>
          <p:cNvSpPr txBox="1"/>
          <p:nvPr/>
        </p:nvSpPr>
        <p:spPr>
          <a:xfrm>
            <a:off x="304800" y="1690688"/>
            <a:ext cx="8244307" cy="3631763"/>
          </a:xfrm>
          <a:prstGeom prst="rect">
            <a:avLst/>
          </a:prstGeom>
          <a:noFill/>
        </p:spPr>
        <p:txBody>
          <a:bodyPr wrap="square" rtlCol="0">
            <a:spAutoFit/>
          </a:bodyPr>
          <a:lstStyle/>
          <a:p>
            <a:r>
              <a:rPr lang="en-US" sz="3200" dirty="0">
                <a:latin typeface="Candara" panose="020E0502030303020204" pitchFamily="34" charset="0"/>
              </a:rPr>
              <a:t>   In groups: </a:t>
            </a:r>
          </a:p>
          <a:p>
            <a:pPr marL="463550"/>
            <a:r>
              <a:rPr lang="en-US" sz="2800" dirty="0">
                <a:latin typeface="Candara" panose="020E0502030303020204" pitchFamily="34" charset="0"/>
              </a:rPr>
              <a:t>Discuss how information is shared, with whom, and the mechanisms used, to keep information flowing between DR and Monitoring. Consider:</a:t>
            </a:r>
          </a:p>
          <a:p>
            <a:pPr marL="1030288" indent="-457200">
              <a:buFont typeface="Wingdings" panose="05000000000000000000" pitchFamily="2" charset="2"/>
              <a:buChar char="§"/>
            </a:pPr>
            <a:r>
              <a:rPr lang="en-US" sz="2400" dirty="0">
                <a:latin typeface="Candara" panose="020E0502030303020204" pitchFamily="34" charset="0"/>
              </a:rPr>
              <a:t>Regularly scheduled meetings</a:t>
            </a:r>
          </a:p>
          <a:p>
            <a:pPr marL="1030288" indent="-457200">
              <a:buFont typeface="Wingdings" panose="05000000000000000000" pitchFamily="2" charset="2"/>
              <a:buChar char="§"/>
            </a:pPr>
            <a:r>
              <a:rPr lang="en-US" sz="2400" dirty="0">
                <a:latin typeface="Candara" panose="020E0502030303020204" pitchFamily="34" charset="0"/>
              </a:rPr>
              <a:t>Access to data software solution (what type of reports can be created?)</a:t>
            </a:r>
          </a:p>
          <a:p>
            <a:pPr marL="1030288" indent="-457200">
              <a:buFont typeface="Wingdings" panose="05000000000000000000" pitchFamily="2" charset="2"/>
              <a:buChar char="§"/>
            </a:pPr>
            <a:r>
              <a:rPr lang="en-US" sz="2400" dirty="0">
                <a:latin typeface="Candara" panose="020E0502030303020204" pitchFamily="34" charset="0"/>
              </a:rPr>
              <a:t>Other?</a:t>
            </a:r>
          </a:p>
          <a:p>
            <a:endParaRPr lang="en-US" dirty="0"/>
          </a:p>
        </p:txBody>
      </p:sp>
      <p:pic>
        <p:nvPicPr>
          <p:cNvPr id="14338" name="Picture 2" descr="3,205 Silo Illustrations &amp; Clip Art - iStock">
            <a:extLst>
              <a:ext uri="{FF2B5EF4-FFF2-40B4-BE49-F238E27FC236}">
                <a16:creationId xmlns:a16="http://schemas.microsoft.com/office/drawing/2014/main" id="{BC7D5887-0ED2-4100-EB23-851CF6C00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720" y="4638939"/>
            <a:ext cx="3060560" cy="206037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E11F9D22-0E76-7661-F4CC-765B52A6BD0B}"/>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24</a:t>
            </a:fld>
            <a:endParaRPr lang="en-US" sz="1200" dirty="0">
              <a:latin typeface="Candara" panose="020E0502030303020204" pitchFamily="34" charset="0"/>
            </a:endParaRPr>
          </a:p>
        </p:txBody>
      </p:sp>
    </p:spTree>
    <p:extLst>
      <p:ext uri="{BB962C8B-B14F-4D97-AF65-F5344CB8AC3E}">
        <p14:creationId xmlns:p14="http://schemas.microsoft.com/office/powerpoint/2010/main" val="268630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A604E98-42C1-1A52-E5E8-5C515F702A05}"/>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25</a:t>
            </a:fld>
            <a:endParaRPr lang="en-US" sz="1200" dirty="0">
              <a:latin typeface="Candara" panose="020E0502030303020204" pitchFamily="34" charset="0"/>
            </a:endParaRPr>
          </a:p>
        </p:txBody>
      </p:sp>
      <p:sp>
        <p:nvSpPr>
          <p:cNvPr id="2" name="Title 1">
            <a:extLst>
              <a:ext uri="{FF2B5EF4-FFF2-40B4-BE49-F238E27FC236}">
                <a16:creationId xmlns:a16="http://schemas.microsoft.com/office/drawing/2014/main" id="{A10ABB2C-18AB-E3F2-BA94-061C7DED830D}"/>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Scavenger Hunt: Model Forms and your DR Websites	</a:t>
            </a:r>
          </a:p>
        </p:txBody>
      </p:sp>
      <p:sp>
        <p:nvSpPr>
          <p:cNvPr id="3" name="Content Placeholder 2">
            <a:extLst>
              <a:ext uri="{FF2B5EF4-FFF2-40B4-BE49-F238E27FC236}">
                <a16:creationId xmlns:a16="http://schemas.microsoft.com/office/drawing/2014/main" id="{C71BE255-5388-19CA-A012-E958E80747BE}"/>
              </a:ext>
            </a:extLst>
          </p:cNvPr>
          <p:cNvSpPr>
            <a:spLocks noGrp="1"/>
          </p:cNvSpPr>
          <p:nvPr>
            <p:ph idx="1"/>
          </p:nvPr>
        </p:nvSpPr>
        <p:spPr>
          <a:xfrm>
            <a:off x="228600" y="1825625"/>
            <a:ext cx="8686800" cy="4351338"/>
          </a:xfrm>
        </p:spPr>
        <p:txBody>
          <a:bodyPr/>
          <a:lstStyle/>
          <a:p>
            <a:r>
              <a:rPr lang="en-US" dirty="0"/>
              <a:t> With a partner, look at your states’ model </a:t>
            </a:r>
          </a:p>
          <a:p>
            <a:r>
              <a:rPr lang="en-US" dirty="0"/>
              <a:t>forms for:</a:t>
            </a:r>
          </a:p>
          <a:p>
            <a:r>
              <a:rPr lang="en-US" b="1" dirty="0"/>
              <a:t>   Mediation - State Complaints - Due Process  </a:t>
            </a:r>
          </a:p>
          <a:p>
            <a:pPr algn="ctr"/>
            <a:endParaRPr lang="en-US" dirty="0"/>
          </a:p>
          <a:p>
            <a:pPr marL="457200" indent="-457200">
              <a:buFont typeface="Arial" panose="020B0604020202020204" pitchFamily="34" charset="0"/>
              <a:buChar char="•"/>
            </a:pPr>
            <a:r>
              <a:rPr lang="en-US" sz="2400" dirty="0"/>
              <a:t>What information is required on the form? Is there additional information requested beyond what is required? </a:t>
            </a:r>
          </a:p>
          <a:p>
            <a:pPr marL="457200" indent="-457200">
              <a:buFont typeface="Arial" panose="020B0604020202020204" pitchFamily="34" charset="0"/>
              <a:buChar char="•"/>
            </a:pPr>
            <a:r>
              <a:rPr lang="en-US" sz="2400" dirty="0"/>
              <a:t>How easy are they to locate?</a:t>
            </a:r>
          </a:p>
          <a:p>
            <a:pPr marL="457200" indent="-457200">
              <a:buFont typeface="Arial" panose="020B0604020202020204" pitchFamily="34" charset="0"/>
              <a:buChar char="•"/>
            </a:pPr>
            <a:r>
              <a:rPr lang="en-US" sz="2400" dirty="0"/>
              <a:t>How accessible are the forms and the information?</a:t>
            </a:r>
          </a:p>
          <a:p>
            <a:pPr marL="457200" indent="-457200">
              <a:buFont typeface="Arial" panose="020B0604020202020204" pitchFamily="34" charset="0"/>
              <a:buChar char="•"/>
            </a:pPr>
            <a:r>
              <a:rPr lang="en-US" sz="2400" dirty="0"/>
              <a:t>What does your website communicate about your DR system? </a:t>
            </a:r>
          </a:p>
          <a:p>
            <a:endParaRPr lang="en-US" dirty="0"/>
          </a:p>
          <a:p>
            <a:pPr marL="1143000" lvl="1" indent="-457200"/>
            <a:endParaRPr lang="en-US" dirty="0"/>
          </a:p>
        </p:txBody>
      </p:sp>
      <p:pic>
        <p:nvPicPr>
          <p:cNvPr id="7170" name="Picture 2" descr="Free Website Cliparts, Download Free Website Cliparts png images, Free  ClipArts on Clipart Library">
            <a:extLst>
              <a:ext uri="{FF2B5EF4-FFF2-40B4-BE49-F238E27FC236}">
                <a16:creationId xmlns:a16="http://schemas.microsoft.com/office/drawing/2014/main" id="{10CA2640-2679-7B27-DD3D-9B2F57277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935" y="1878895"/>
            <a:ext cx="1662112" cy="16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37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CDCE-5CE6-4FFD-8886-11B59DF979A2}"/>
              </a:ext>
            </a:extLst>
          </p:cNvPr>
          <p:cNvSpPr>
            <a:spLocks noGrp="1"/>
          </p:cNvSpPr>
          <p:nvPr>
            <p:ph type="title"/>
          </p:nvPr>
        </p:nvSpPr>
        <p:spPr>
          <a:xfrm>
            <a:off x="457200" y="274638"/>
            <a:ext cx="8229600" cy="1143000"/>
          </a:xfrm>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Findings Related to Forms</a:t>
            </a:r>
          </a:p>
        </p:txBody>
      </p:sp>
      <p:sp>
        <p:nvSpPr>
          <p:cNvPr id="4" name="TextBox 3">
            <a:extLst>
              <a:ext uri="{FF2B5EF4-FFF2-40B4-BE49-F238E27FC236}">
                <a16:creationId xmlns:a16="http://schemas.microsoft.com/office/drawing/2014/main" id="{DCE23B44-3541-43C6-90DD-C1E75B23A905}"/>
              </a:ext>
            </a:extLst>
          </p:cNvPr>
          <p:cNvSpPr txBox="1"/>
          <p:nvPr/>
        </p:nvSpPr>
        <p:spPr>
          <a:xfrm>
            <a:off x="876300" y="1600200"/>
            <a:ext cx="7391400" cy="4708981"/>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sz="2800" dirty="0">
                <a:latin typeface="Candara" panose="020E0502030303020204" pitchFamily="34" charset="0"/>
              </a:rPr>
              <a:t>Complainants were required to use the model form.</a:t>
            </a:r>
          </a:p>
          <a:p>
            <a:r>
              <a:rPr lang="en-US" sz="2800" dirty="0">
                <a:latin typeface="Candara" panose="020E0502030303020204" pitchFamily="34" charset="0"/>
              </a:rPr>
              <a:t> </a:t>
            </a:r>
          </a:p>
          <a:p>
            <a:pPr marL="285750" indent="-285750">
              <a:buFont typeface="Arial" panose="020B0604020202020204" pitchFamily="34" charset="0"/>
              <a:buChar char="•"/>
            </a:pPr>
            <a:r>
              <a:rPr lang="en-US" sz="2800" dirty="0">
                <a:latin typeface="Candara" panose="020E0502030303020204" pitchFamily="34" charset="0"/>
              </a:rPr>
              <a:t>Timelines delayed as complaints received had to be put on the form before timeline began.</a:t>
            </a:r>
          </a:p>
          <a:p>
            <a:pPr marL="285750" indent="-285750">
              <a:buFont typeface="Arial" panose="020B0604020202020204" pitchFamily="34" charset="0"/>
              <a:buChar char="•"/>
            </a:pPr>
            <a:endParaRPr lang="en-US" sz="2800" dirty="0">
              <a:latin typeface="Candara" panose="020E0502030303020204" pitchFamily="34" charset="0"/>
            </a:endParaRPr>
          </a:p>
          <a:p>
            <a:pPr marL="285750" indent="-285750">
              <a:buFont typeface="Arial" panose="020B0604020202020204" pitchFamily="34" charset="0"/>
              <a:buChar char="•"/>
            </a:pPr>
            <a:r>
              <a:rPr lang="en-US" sz="2800" dirty="0">
                <a:latin typeface="Candara" panose="020E0502030303020204" pitchFamily="34" charset="0"/>
              </a:rPr>
              <a:t>States required additional information in order to file the form and didn’t mark it as “optional” information (e.g., disability, date of last IEP meeting)</a:t>
            </a:r>
            <a:r>
              <a:rPr lang="en-US" sz="2000" dirty="0">
                <a:latin typeface="Candara" panose="020E0502030303020204" pitchFamily="34" charset="0"/>
              </a:rPr>
              <a:t>.</a:t>
            </a:r>
            <a:endParaRPr lang="en-US" sz="2800" dirty="0">
              <a:latin typeface="Candara" panose="020E0502030303020204" pitchFamily="34" charset="0"/>
            </a:endParaRPr>
          </a:p>
          <a:p>
            <a:pPr marL="285750" indent="-285750">
              <a:buFont typeface="Arial" panose="020B0604020202020204" pitchFamily="34" charset="0"/>
              <a:buChar char="•"/>
            </a:pPr>
            <a:endParaRPr lang="en-US" sz="2000" dirty="0">
              <a:latin typeface="Candara" panose="020E0502030303020204" pitchFamily="34" charset="0"/>
            </a:endParaRPr>
          </a:p>
        </p:txBody>
      </p:sp>
      <p:sp>
        <p:nvSpPr>
          <p:cNvPr id="3" name="Slide Number Placeholder 3">
            <a:extLst>
              <a:ext uri="{FF2B5EF4-FFF2-40B4-BE49-F238E27FC236}">
                <a16:creationId xmlns:a16="http://schemas.microsoft.com/office/drawing/2014/main" id="{9330BD93-72F0-6097-45ED-1CEC176D8DC5}"/>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26</a:t>
            </a:fld>
            <a:endParaRPr lang="en-US" sz="1200" dirty="0">
              <a:latin typeface="Candara" panose="020E0502030303020204" pitchFamily="34" charset="0"/>
            </a:endParaRPr>
          </a:p>
        </p:txBody>
      </p:sp>
    </p:spTree>
    <p:extLst>
      <p:ext uri="{BB962C8B-B14F-4D97-AF65-F5344CB8AC3E}">
        <p14:creationId xmlns:p14="http://schemas.microsoft.com/office/powerpoint/2010/main" val="2694178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909B-FCA2-422B-A6E2-41C383C3A329}"/>
              </a:ext>
            </a:extLst>
          </p:cNvPr>
          <p:cNvSpPr>
            <a:spLocks noGrp="1"/>
          </p:cNvSpPr>
          <p:nvPr>
            <p:ph type="title"/>
          </p:nvPr>
        </p:nvSpPr>
        <p:spPr>
          <a:xfrm>
            <a:off x="628650" y="228601"/>
            <a:ext cx="7886700" cy="1462088"/>
          </a:xfrm>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State Complaint System</a:t>
            </a:r>
          </a:p>
        </p:txBody>
      </p:sp>
      <p:pic>
        <p:nvPicPr>
          <p:cNvPr id="4" name="Picture 3" descr="City lights focused in magnifying glass">
            <a:extLst>
              <a:ext uri="{FF2B5EF4-FFF2-40B4-BE49-F238E27FC236}">
                <a16:creationId xmlns:a16="http://schemas.microsoft.com/office/drawing/2014/main" id="{793271D3-8D6A-46F0-9391-A86DEEBDD5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190" y="1905744"/>
            <a:ext cx="6858558" cy="4571256"/>
          </a:xfrm>
          <a:prstGeom prst="rect">
            <a:avLst/>
          </a:prstGeom>
        </p:spPr>
      </p:pic>
      <p:sp>
        <p:nvSpPr>
          <p:cNvPr id="3" name="Slide Number Placeholder 3">
            <a:extLst>
              <a:ext uri="{FF2B5EF4-FFF2-40B4-BE49-F238E27FC236}">
                <a16:creationId xmlns:a16="http://schemas.microsoft.com/office/drawing/2014/main" id="{2DC84599-4063-8D10-191D-EDAA6E6025E5}"/>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27</a:t>
            </a:fld>
            <a:endParaRPr lang="en-US" sz="1200" dirty="0">
              <a:latin typeface="Candara" panose="020E0502030303020204" pitchFamily="34" charset="0"/>
            </a:endParaRPr>
          </a:p>
        </p:txBody>
      </p:sp>
    </p:spTree>
    <p:extLst>
      <p:ext uri="{BB962C8B-B14F-4D97-AF65-F5344CB8AC3E}">
        <p14:creationId xmlns:p14="http://schemas.microsoft.com/office/powerpoint/2010/main" val="2164149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BB2C-18AB-E3F2-BA94-061C7DED830D}"/>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Explain your WSC Timelines</a:t>
            </a:r>
          </a:p>
        </p:txBody>
      </p:sp>
      <p:sp>
        <p:nvSpPr>
          <p:cNvPr id="6" name="Content Placeholder 5">
            <a:extLst>
              <a:ext uri="{FF2B5EF4-FFF2-40B4-BE49-F238E27FC236}">
                <a16:creationId xmlns:a16="http://schemas.microsoft.com/office/drawing/2014/main" id="{5454ED52-A09B-1F48-91B0-C068D6EB0406}"/>
              </a:ext>
            </a:extLst>
          </p:cNvPr>
          <p:cNvSpPr>
            <a:spLocks noGrp="1"/>
          </p:cNvSpPr>
          <p:nvPr>
            <p:ph idx="1"/>
          </p:nvPr>
        </p:nvSpPr>
        <p:spPr/>
        <p:txBody>
          <a:bodyPr/>
          <a:lstStyle/>
          <a:p>
            <a:r>
              <a:rPr lang="en-US" dirty="0"/>
              <a:t>You have been asked to explain your WSC process from the moment you receive a complaint to the release of the findings.  </a:t>
            </a:r>
          </a:p>
          <a:p>
            <a:endParaRPr lang="en-US" dirty="0"/>
          </a:p>
          <a:p>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graphicFrame>
        <p:nvGraphicFramePr>
          <p:cNvPr id="8" name="Diagram 7" descr="A five part line with &quot;receipt&quot; on left side, with &quot;closed&quot; on far right. ">
            <a:extLst>
              <a:ext uri="{FF2B5EF4-FFF2-40B4-BE49-F238E27FC236}">
                <a16:creationId xmlns:a16="http://schemas.microsoft.com/office/drawing/2014/main" id="{7D9AC81F-6963-F638-9BED-8770EA408551}"/>
              </a:ext>
            </a:extLst>
          </p:cNvPr>
          <p:cNvGraphicFramePr/>
          <p:nvPr>
            <p:extLst>
              <p:ext uri="{D42A27DB-BD31-4B8C-83A1-F6EECF244321}">
                <p14:modId xmlns:p14="http://schemas.microsoft.com/office/powerpoint/2010/main" val="1228622983"/>
              </p:ext>
            </p:extLst>
          </p:nvPr>
        </p:nvGraphicFramePr>
        <p:xfrm>
          <a:off x="391447" y="2483732"/>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50BF076B-D8FA-E9B4-1F9A-010622536A33}"/>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28</a:t>
            </a:fld>
            <a:endParaRPr lang="en-US" sz="1200" dirty="0">
              <a:latin typeface="Candara" panose="020E0502030303020204" pitchFamily="34" charset="0"/>
            </a:endParaRPr>
          </a:p>
        </p:txBody>
      </p:sp>
    </p:spTree>
    <p:extLst>
      <p:ext uri="{BB962C8B-B14F-4D97-AF65-F5344CB8AC3E}">
        <p14:creationId xmlns:p14="http://schemas.microsoft.com/office/powerpoint/2010/main" val="276237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AD48-FD5E-44A4-8E8D-EAA3AC91927E}"/>
              </a:ext>
            </a:extLst>
          </p:cNvPr>
          <p:cNvSpPr>
            <a:spLocks noGrp="1"/>
          </p:cNvSpPr>
          <p:nvPr>
            <p:ph type="title"/>
          </p:nvPr>
        </p:nvSpPr>
        <p:spPr>
          <a:xfrm>
            <a:off x="313673" y="152400"/>
            <a:ext cx="8516654" cy="1001553"/>
          </a:xfrm>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Findings Related to Timelines</a:t>
            </a:r>
          </a:p>
        </p:txBody>
      </p:sp>
      <p:sp>
        <p:nvSpPr>
          <p:cNvPr id="5" name="TextBox 4">
            <a:extLst>
              <a:ext uri="{FF2B5EF4-FFF2-40B4-BE49-F238E27FC236}">
                <a16:creationId xmlns:a16="http://schemas.microsoft.com/office/drawing/2014/main" id="{D0020390-9798-4249-8861-949F3A2E63A6}"/>
              </a:ext>
            </a:extLst>
          </p:cNvPr>
          <p:cNvSpPr txBox="1"/>
          <p:nvPr/>
        </p:nvSpPr>
        <p:spPr>
          <a:xfrm>
            <a:off x="313673" y="1416358"/>
            <a:ext cx="8510338" cy="4798237"/>
          </a:xfrm>
          <a:prstGeom prst="rect">
            <a:avLst/>
          </a:prstGeom>
          <a:solidFill>
            <a:schemeClr val="accent1">
              <a:lumMod val="20000"/>
              <a:lumOff val="80000"/>
            </a:schemeClr>
          </a:solidFill>
        </p:spPr>
        <p:txBody>
          <a:bodyPr wrap="square" lIns="91440" tIns="18288" rIns="91440" bIns="9144" rtlCol="0">
            <a:spAutoFit/>
          </a:bodyPr>
          <a:lstStyle/>
          <a:p>
            <a:pPr marL="285750" indent="-285750">
              <a:buFont typeface="Arial" panose="020B0604020202020204" pitchFamily="34" charset="0"/>
              <a:buChar char="•"/>
            </a:pPr>
            <a:r>
              <a:rPr lang="en-US" sz="2200" dirty="0">
                <a:latin typeface="Candara" panose="020E0502030303020204" pitchFamily="34" charset="0"/>
              </a:rPr>
              <a:t>A State set aside issues in a State complaint that was also subject to a DPH, but the State did not have a mechanism for resolving those issues after a hearing officer dismissed the DPC or did not rule on the substance of the complaint (e.g., A State relied on parties to notify them that the DPH did not address the issue).</a:t>
            </a:r>
          </a:p>
          <a:p>
            <a:pPr marL="285750" indent="-285750">
              <a:buFont typeface="Arial" panose="020B0604020202020204" pitchFamily="34" charset="0"/>
              <a:buChar char="•"/>
            </a:pPr>
            <a:endParaRPr lang="en-US" sz="1200" dirty="0">
              <a:latin typeface="Candara" panose="020E0502030303020204" pitchFamily="34" charset="0"/>
            </a:endParaRPr>
          </a:p>
          <a:p>
            <a:pPr marL="285750" indent="-285750">
              <a:buFont typeface="Arial" panose="020B0604020202020204" pitchFamily="34" charset="0"/>
              <a:buChar char="•"/>
            </a:pPr>
            <a:r>
              <a:rPr lang="en-US" sz="2200" dirty="0">
                <a:latin typeface="Candara" panose="020E0502030303020204" pitchFamily="34" charset="0"/>
              </a:rPr>
              <a:t>A State that has procedures that set aside a State complaint when parties were engaged in mediation regardless of whether the parties agreed to extend the 60-day complaint resolution timeline to engage in mediation.</a:t>
            </a:r>
          </a:p>
          <a:p>
            <a:pPr marL="285750" indent="-285750">
              <a:buFont typeface="Arial" panose="020B0604020202020204" pitchFamily="34" charset="0"/>
              <a:buChar char="•"/>
            </a:pPr>
            <a:endParaRPr lang="en-US" sz="1200" dirty="0">
              <a:latin typeface="Candara" panose="020E0502030303020204" pitchFamily="34" charset="0"/>
            </a:endParaRPr>
          </a:p>
          <a:p>
            <a:pPr marL="285750" indent="-285750">
              <a:buFont typeface="Arial" panose="020B0604020202020204" pitchFamily="34" charset="0"/>
              <a:buChar char="•"/>
            </a:pPr>
            <a:r>
              <a:rPr lang="en-US" sz="2200" dirty="0">
                <a:latin typeface="Candara" panose="020E0502030303020204" pitchFamily="34" charset="0"/>
              </a:rPr>
              <a:t>Once an SEA had set aside a State complaint to allow parties to engage in mediation, the State did not have a process to ensure that when mediation was not successful, the complaint was resolved within 60 days after the complaint was filed.</a:t>
            </a:r>
          </a:p>
        </p:txBody>
      </p:sp>
      <p:sp>
        <p:nvSpPr>
          <p:cNvPr id="3" name="Slide Number Placeholder 3">
            <a:extLst>
              <a:ext uri="{FF2B5EF4-FFF2-40B4-BE49-F238E27FC236}">
                <a16:creationId xmlns:a16="http://schemas.microsoft.com/office/drawing/2014/main" id="{51B75B58-A06B-257E-56FC-CB749C0856B8}"/>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29</a:t>
            </a:fld>
            <a:endParaRPr lang="en-US" sz="1200" dirty="0">
              <a:latin typeface="Candara" panose="020E0502030303020204" pitchFamily="34" charset="0"/>
            </a:endParaRPr>
          </a:p>
        </p:txBody>
      </p:sp>
    </p:spTree>
    <p:extLst>
      <p:ext uri="{BB962C8B-B14F-4D97-AF65-F5344CB8AC3E}">
        <p14:creationId xmlns:p14="http://schemas.microsoft.com/office/powerpoint/2010/main" val="533191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602FB2-60D8-445A-85B1-49A758F4BB1D}"/>
              </a:ext>
            </a:extLst>
          </p:cNvPr>
          <p:cNvSpPr txBox="1">
            <a:spLocks noGrp="1"/>
          </p:cNvSpPr>
          <p:nvPr>
            <p:ph type="title" idx="4294967295"/>
          </p:nvPr>
        </p:nvSpPr>
        <p:spPr>
          <a:xfrm>
            <a:off x="8001000" y="6477000"/>
            <a:ext cx="990600" cy="276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BD408-932A-4574-8633-30B35F741407}" type="slidenum">
              <a:rPr kumimoji="0" lang="en-US" sz="1200" b="0" i="0" u="none" strike="noStrike" kern="1200" cap="none" spc="0" normalizeH="0" baseline="0" noProof="0" smtClean="0">
                <a:ln>
                  <a:noFill/>
                </a:ln>
                <a:solidFill>
                  <a:schemeClr val="tx1"/>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endParaRPr>
          </a:p>
        </p:txBody>
      </p:sp>
      <p:sp>
        <p:nvSpPr>
          <p:cNvPr id="7" name="Title 1">
            <a:extLst>
              <a:ext uri="{FF2B5EF4-FFF2-40B4-BE49-F238E27FC236}">
                <a16:creationId xmlns:a16="http://schemas.microsoft.com/office/drawing/2014/main" id="{33C2BFC2-0A3B-49D8-B067-E4670E6C526D}"/>
              </a:ext>
            </a:extLst>
          </p:cNvPr>
          <p:cNvSpPr txBox="1">
            <a:spLocks/>
          </p:cNvSpPr>
          <p:nvPr/>
        </p:nvSpPr>
        <p:spPr>
          <a:xfrm>
            <a:off x="647700" y="301752"/>
            <a:ext cx="8229600" cy="1143000"/>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Candara" panose="020E0502030303020204" pitchFamily="34" charset="0"/>
                <a:ea typeface="+mj-ea"/>
                <a:cs typeface="Arial" panose="020B0604020202020204" pitchFamily="34" charset="0"/>
              </a:defRPr>
            </a:lvl1pPr>
          </a:lstStyle>
          <a:p>
            <a:r>
              <a:rPr lang="en-US" dirty="0"/>
              <a:t>Who’s Here?</a:t>
            </a:r>
          </a:p>
        </p:txBody>
      </p:sp>
      <p:pic>
        <p:nvPicPr>
          <p:cNvPr id="6" name="Picture 5" descr="13 hands raised with blank speaker bubbles.">
            <a:extLst>
              <a:ext uri="{FF2B5EF4-FFF2-40B4-BE49-F238E27FC236}">
                <a16:creationId xmlns:a16="http://schemas.microsoft.com/office/drawing/2014/main" id="{550044E7-A471-F53A-C4CA-F77FB93ED4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279"/>
          <a:stretch/>
        </p:blipFill>
        <p:spPr>
          <a:xfrm>
            <a:off x="878907" y="1676400"/>
            <a:ext cx="7617393" cy="3845052"/>
          </a:xfrm>
          <a:prstGeom prst="rect">
            <a:avLst/>
          </a:prstGeom>
        </p:spPr>
      </p:pic>
    </p:spTree>
    <p:extLst>
      <p:ext uri="{BB962C8B-B14F-4D97-AF65-F5344CB8AC3E}">
        <p14:creationId xmlns:p14="http://schemas.microsoft.com/office/powerpoint/2010/main" val="1441251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chemeClr val="bg1"/>
            </a:gs>
            <a:gs pos="100000">
              <a:schemeClr val="tx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C8F9-EF81-2900-F2D4-F4071FDDF6F4}"/>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dirty="0">
                <a:solidFill>
                  <a:schemeClr val="bg1"/>
                </a:solidFill>
                <a:cs typeface="Arial" panose="020B0604020202020204" pitchFamily="34" charset="0"/>
              </a:rPr>
              <a:t>Extending and Resolving </a:t>
            </a:r>
            <a:br>
              <a:rPr lang="en-US" dirty="0">
                <a:solidFill>
                  <a:schemeClr val="bg1"/>
                </a:solidFill>
                <a:cs typeface="Arial" panose="020B0604020202020204" pitchFamily="34" charset="0"/>
              </a:rPr>
            </a:br>
            <a:r>
              <a:rPr lang="en-US" dirty="0">
                <a:solidFill>
                  <a:schemeClr val="bg1"/>
                </a:solidFill>
                <a:cs typeface="Arial" panose="020B0604020202020204" pitchFamily="34" charset="0"/>
              </a:rPr>
              <a:t>State Complaints</a:t>
            </a:r>
          </a:p>
        </p:txBody>
      </p:sp>
      <p:sp>
        <p:nvSpPr>
          <p:cNvPr id="4" name="Content Placeholder 2">
            <a:extLst>
              <a:ext uri="{FF2B5EF4-FFF2-40B4-BE49-F238E27FC236}">
                <a16:creationId xmlns:a16="http://schemas.microsoft.com/office/drawing/2014/main" id="{CBCABD1E-8693-5887-24B1-5A7970DF4473}"/>
              </a:ext>
            </a:extLst>
          </p:cNvPr>
          <p:cNvSpPr txBox="1">
            <a:spLocks/>
          </p:cNvSpPr>
          <p:nvPr/>
        </p:nvSpPr>
        <p:spPr>
          <a:xfrm>
            <a:off x="628650" y="2048245"/>
            <a:ext cx="7886700" cy="43513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US" dirty="0"/>
              <a:t>What are the circumstances in which your state would extend the WSC timeline?</a:t>
            </a:r>
          </a:p>
          <a:p>
            <a:pPr marL="514350" indent="-514350">
              <a:buFont typeface="Arial" panose="020B0604020202020204" pitchFamily="34" charset="0"/>
              <a:buAutoNum type="arabicPeriod"/>
            </a:pPr>
            <a:r>
              <a:rPr lang="en-US" dirty="0"/>
              <a:t>What are the different ways that a State complaint is resolved? </a:t>
            </a:r>
          </a:p>
          <a:p>
            <a:pPr marL="514350" indent="-514350">
              <a:buFont typeface="Arial" panose="020B0604020202020204" pitchFamily="34" charset="0"/>
              <a:buAutoNum type="arabicPeriod"/>
            </a:pPr>
            <a:r>
              <a:rPr lang="en-US" dirty="0"/>
              <a:t>Does your State have an appeal process for WSC? </a:t>
            </a:r>
          </a:p>
          <a:p>
            <a:pPr marL="1200150" lvl="1" indent="-514350"/>
            <a:r>
              <a:rPr lang="en-US" dirty="0"/>
              <a:t>Does the appeal impact timelines?</a:t>
            </a:r>
          </a:p>
          <a:p>
            <a:pPr marL="1200150" lvl="1" indent="-514350"/>
            <a:r>
              <a:rPr lang="en-US" dirty="0"/>
              <a:t>Does the appeal impact implementation of corrective actions?</a:t>
            </a:r>
          </a:p>
          <a:p>
            <a:pPr marL="514350" indent="-514350">
              <a:buFont typeface="Arial" panose="020B0604020202020204" pitchFamily="34" charset="0"/>
              <a:buAutoNum type="arabicPeriod"/>
            </a:pPr>
            <a:endParaRPr lang="en-US" dirty="0"/>
          </a:p>
        </p:txBody>
      </p:sp>
      <p:sp>
        <p:nvSpPr>
          <p:cNvPr id="5" name="Slide Number Placeholder 3">
            <a:extLst>
              <a:ext uri="{FF2B5EF4-FFF2-40B4-BE49-F238E27FC236}">
                <a16:creationId xmlns:a16="http://schemas.microsoft.com/office/drawing/2014/main" id="{CFFB4B28-2AFB-10D8-E989-C379AC8F1A5F}"/>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30</a:t>
            </a:fld>
            <a:endParaRPr lang="en-US" sz="1200" dirty="0">
              <a:latin typeface="Candara" panose="020E0502030303020204" pitchFamily="34" charset="0"/>
            </a:endParaRPr>
          </a:p>
        </p:txBody>
      </p:sp>
    </p:spTree>
    <p:extLst>
      <p:ext uri="{BB962C8B-B14F-4D97-AF65-F5344CB8AC3E}">
        <p14:creationId xmlns:p14="http://schemas.microsoft.com/office/powerpoint/2010/main" val="291469280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6E9B-1B1F-4971-B6A7-E5A82865E048}"/>
              </a:ext>
            </a:extLst>
          </p:cNvPr>
          <p:cNvSpPr>
            <a:spLocks noGrp="1"/>
          </p:cNvSpPr>
          <p:nvPr>
            <p:ph type="title"/>
          </p:nvPr>
        </p:nvSpPr>
        <p:spPr>
          <a:xfrm>
            <a:off x="457200" y="261256"/>
            <a:ext cx="8229600" cy="1338943"/>
          </a:xfrm>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Findings Related to </a:t>
            </a:r>
            <a:br>
              <a:rPr lang="en-US" b="1" dirty="0">
                <a:solidFill>
                  <a:schemeClr val="bg1"/>
                </a:solidFill>
                <a:effectLst>
                  <a:outerShdw blurRad="38100" dist="38100" dir="2700000" algn="tl">
                    <a:srgbClr val="000000">
                      <a:alpha val="43137"/>
                    </a:srgbClr>
                  </a:outerShdw>
                </a:effectLst>
                <a:cs typeface="Arial" panose="020B0604020202020204" pitchFamily="34" charset="0"/>
              </a:rPr>
            </a:br>
            <a:r>
              <a:rPr lang="en-US" b="1" dirty="0">
                <a:solidFill>
                  <a:schemeClr val="bg1"/>
                </a:solidFill>
                <a:effectLst>
                  <a:outerShdw blurRad="38100" dist="38100" dir="2700000" algn="tl">
                    <a:srgbClr val="000000">
                      <a:alpha val="43137"/>
                    </a:srgbClr>
                  </a:outerShdw>
                </a:effectLst>
                <a:cs typeface="Arial" panose="020B0604020202020204" pitchFamily="34" charset="0"/>
              </a:rPr>
              <a:t>Extensions and Resolutions</a:t>
            </a:r>
          </a:p>
        </p:txBody>
      </p:sp>
      <p:sp>
        <p:nvSpPr>
          <p:cNvPr id="4" name="TextBox 3">
            <a:extLst>
              <a:ext uri="{FF2B5EF4-FFF2-40B4-BE49-F238E27FC236}">
                <a16:creationId xmlns:a16="http://schemas.microsoft.com/office/drawing/2014/main" id="{5381CFE6-3671-4D16-A8EC-8114BE38E311}"/>
              </a:ext>
            </a:extLst>
          </p:cNvPr>
          <p:cNvSpPr txBox="1"/>
          <p:nvPr/>
        </p:nvSpPr>
        <p:spPr>
          <a:xfrm>
            <a:off x="457200" y="1905000"/>
            <a:ext cx="8229600" cy="4370427"/>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sz="2000" dirty="0">
                <a:latin typeface="Candara" panose="020E0502030303020204" pitchFamily="34" charset="0"/>
              </a:rPr>
              <a:t>State granting extensions for exceptional circumstances without respect to a particular complaint (e.g., administrative convenience; personnel shortage).</a:t>
            </a:r>
          </a:p>
          <a:p>
            <a:endParaRPr lang="en-US" sz="2000" dirty="0">
              <a:latin typeface="Candara" panose="020E0502030303020204" pitchFamily="34" charset="0"/>
            </a:endParaRPr>
          </a:p>
          <a:p>
            <a:pPr marL="285750" indent="-285750">
              <a:buFont typeface="Arial" panose="020B0604020202020204" pitchFamily="34" charset="0"/>
              <a:buChar char="•"/>
            </a:pPr>
            <a:r>
              <a:rPr lang="en-US" sz="2000" dirty="0">
                <a:latin typeface="Candara" panose="020E0502030303020204" pitchFamily="34" charset="0"/>
              </a:rPr>
              <a:t>Even if the State had an appeal process, the report must still be issued within the 60-day timeline.</a:t>
            </a:r>
          </a:p>
          <a:p>
            <a:pPr marL="285750" indent="-285750">
              <a:buFont typeface="Arial" panose="020B0604020202020204" pitchFamily="34" charset="0"/>
              <a:buChar char="•"/>
            </a:pPr>
            <a:endParaRPr lang="en-US" sz="2000" b="1" dirty="0">
              <a:latin typeface="Candara" panose="020E0502030303020204" pitchFamily="34" charset="0"/>
            </a:endParaRPr>
          </a:p>
          <a:p>
            <a:pPr marL="285750" indent="-285750">
              <a:buFont typeface="Arial" panose="020B0604020202020204" pitchFamily="34" charset="0"/>
              <a:buChar char="•"/>
            </a:pPr>
            <a:r>
              <a:rPr lang="en-US" sz="2000" dirty="0">
                <a:latin typeface="Candara" panose="020E0502030303020204" pitchFamily="34" charset="0"/>
              </a:rPr>
              <a:t>States did not make an independent decision on each allegation (e.g., accepted the LEA’s resolution and closed complaint).</a:t>
            </a:r>
          </a:p>
          <a:p>
            <a:pPr marL="285750" indent="-285750">
              <a:buFont typeface="Arial" panose="020B0604020202020204" pitchFamily="34" charset="0"/>
              <a:buChar char="•"/>
            </a:pPr>
            <a:endParaRPr lang="en-US" sz="2000" dirty="0">
              <a:latin typeface="Candara" panose="020E0502030303020204" pitchFamily="34" charset="0"/>
            </a:endParaRPr>
          </a:p>
          <a:p>
            <a:pPr marL="285750" indent="-285750">
              <a:buFont typeface="Arial" panose="020B0604020202020204" pitchFamily="34" charset="0"/>
              <a:buChar char="•"/>
            </a:pPr>
            <a:r>
              <a:rPr lang="en-US" sz="2000" dirty="0">
                <a:latin typeface="Candara" panose="020E0502030303020204" pitchFamily="34" charset="0"/>
              </a:rPr>
              <a:t>The State’s written decisions did not include all requirements, including addressing for each allegation: findings of facts and conclusions and the reasons for the State’s final decision.</a:t>
            </a:r>
          </a:p>
          <a:p>
            <a:pPr marL="285750" indent="-285750">
              <a:buFont typeface="Arial" panose="020B0604020202020204" pitchFamily="34" charset="0"/>
              <a:buChar char="•"/>
            </a:pPr>
            <a:endParaRPr lang="en-US" dirty="0"/>
          </a:p>
        </p:txBody>
      </p:sp>
      <p:sp>
        <p:nvSpPr>
          <p:cNvPr id="3" name="Slide Number Placeholder 3">
            <a:extLst>
              <a:ext uri="{FF2B5EF4-FFF2-40B4-BE49-F238E27FC236}">
                <a16:creationId xmlns:a16="http://schemas.microsoft.com/office/drawing/2014/main" id="{9A27D9AA-8535-8551-8BCE-B747B123EE34}"/>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31</a:t>
            </a:fld>
            <a:endParaRPr lang="en-US" sz="1200" dirty="0">
              <a:latin typeface="Candara" panose="020E0502030303020204" pitchFamily="34" charset="0"/>
            </a:endParaRPr>
          </a:p>
        </p:txBody>
      </p:sp>
    </p:spTree>
    <p:extLst>
      <p:ext uri="{BB962C8B-B14F-4D97-AF65-F5344CB8AC3E}">
        <p14:creationId xmlns:p14="http://schemas.microsoft.com/office/powerpoint/2010/main" val="1629228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D4CFB-51B3-466D-91A7-0F26B7E91BD0}"/>
              </a:ext>
            </a:extLst>
          </p:cNvPr>
          <p:cNvSpPr>
            <a:spLocks noGrp="1"/>
          </p:cNvSpPr>
          <p:nvPr>
            <p:ph type="title"/>
          </p:nvPr>
        </p:nvSpPr>
        <p:spPr>
          <a:xfrm>
            <a:off x="457200" y="381000"/>
            <a:ext cx="8229600" cy="1265238"/>
          </a:xfrm>
          <a:solidFill>
            <a:srgbClr val="002060"/>
          </a:solidFill>
        </p:spPr>
        <p:txBody>
          <a:bodyPr vert="horz" lIns="91440" tIns="45720" rIns="91440" bIns="45720" rtlCol="0" anchor="ctr">
            <a:normAutofit fontScale="90000"/>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Findings Related to </a:t>
            </a:r>
            <a:br>
              <a:rPr lang="en-US" b="1" dirty="0">
                <a:solidFill>
                  <a:schemeClr val="bg1"/>
                </a:solidFill>
                <a:effectLst>
                  <a:outerShdw blurRad="38100" dist="38100" dir="2700000" algn="tl">
                    <a:srgbClr val="000000">
                      <a:alpha val="43137"/>
                    </a:srgbClr>
                  </a:outerShdw>
                </a:effectLst>
                <a:cs typeface="Arial" panose="020B0604020202020204" pitchFamily="34" charset="0"/>
              </a:rPr>
            </a:br>
            <a:r>
              <a:rPr lang="en-US" b="1" dirty="0">
                <a:solidFill>
                  <a:schemeClr val="bg1"/>
                </a:solidFill>
                <a:effectLst>
                  <a:outerShdw blurRad="38100" dist="38100" dir="2700000" algn="tl">
                    <a:srgbClr val="000000">
                      <a:alpha val="43137"/>
                    </a:srgbClr>
                  </a:outerShdw>
                </a:effectLst>
                <a:cs typeface="Arial" panose="020B0604020202020204" pitchFamily="34" charset="0"/>
              </a:rPr>
              <a:t>Scope of Allegations</a:t>
            </a:r>
          </a:p>
        </p:txBody>
      </p:sp>
      <p:sp>
        <p:nvSpPr>
          <p:cNvPr id="6" name="TextBox 5">
            <a:extLst>
              <a:ext uri="{FF2B5EF4-FFF2-40B4-BE49-F238E27FC236}">
                <a16:creationId xmlns:a16="http://schemas.microsoft.com/office/drawing/2014/main" id="{930AFE6C-A67B-457A-B45A-7E325C8FEEFA}"/>
              </a:ext>
            </a:extLst>
          </p:cNvPr>
          <p:cNvSpPr txBox="1"/>
          <p:nvPr/>
        </p:nvSpPr>
        <p:spPr>
          <a:xfrm>
            <a:off x="1152057" y="1981200"/>
            <a:ext cx="6819900" cy="954107"/>
          </a:xfrm>
          <a:prstGeom prst="rect">
            <a:avLst/>
          </a:prstGeom>
          <a:solidFill>
            <a:schemeClr val="accent1">
              <a:lumMod val="20000"/>
              <a:lumOff val="80000"/>
            </a:schemeClr>
          </a:solidFill>
        </p:spPr>
        <p:txBody>
          <a:bodyPr wrap="square" rtlCol="0">
            <a:spAutoFit/>
          </a:bodyPr>
          <a:lstStyle/>
          <a:p>
            <a:pPr marL="457200" indent="-457200">
              <a:buFont typeface="Arial" panose="020B0604020202020204" pitchFamily="34" charset="0"/>
              <a:buChar char="•"/>
            </a:pPr>
            <a:r>
              <a:rPr lang="en-US" sz="2800" dirty="0">
                <a:latin typeface="Candara" panose="020E0502030303020204" pitchFamily="34" charset="0"/>
              </a:rPr>
              <a:t>Allegations regarding FAPE were dismissed or not investigated.</a:t>
            </a:r>
            <a:endParaRPr lang="en-US" dirty="0"/>
          </a:p>
        </p:txBody>
      </p:sp>
      <p:sp>
        <p:nvSpPr>
          <p:cNvPr id="4" name="TextBox 3">
            <a:extLst>
              <a:ext uri="{FF2B5EF4-FFF2-40B4-BE49-F238E27FC236}">
                <a16:creationId xmlns:a16="http://schemas.microsoft.com/office/drawing/2014/main" id="{8FDF55AB-1043-4A59-9C4A-C9A6825085CB}"/>
              </a:ext>
            </a:extLst>
          </p:cNvPr>
          <p:cNvSpPr txBox="1"/>
          <p:nvPr/>
        </p:nvSpPr>
        <p:spPr>
          <a:xfrm>
            <a:off x="1138316" y="3429000"/>
            <a:ext cx="6819900" cy="2092881"/>
          </a:xfrm>
          <a:prstGeom prst="rect">
            <a:avLst/>
          </a:prstGeom>
          <a:solidFill>
            <a:schemeClr val="accent1">
              <a:lumMod val="20000"/>
              <a:lumOff val="80000"/>
            </a:schemeClr>
          </a:solidFill>
        </p:spPr>
        <p:txBody>
          <a:bodyPr wrap="square" rtlCol="0">
            <a:spAutoFit/>
          </a:bodyPr>
          <a:lstStyle/>
          <a:p>
            <a:pPr marL="457200" indent="-457200">
              <a:buFont typeface="Arial" panose="020B0604020202020204" pitchFamily="34" charset="0"/>
              <a:buChar char="•"/>
            </a:pPr>
            <a:r>
              <a:rPr lang="en-US" sz="2800" dirty="0">
                <a:latin typeface="Candara" panose="020E0502030303020204" pitchFamily="34" charset="0"/>
              </a:rPr>
              <a:t>States were not investigating allegations that were system-wide, instead focusing on only individual level allegations (when impact to other students was apparent).</a:t>
            </a:r>
          </a:p>
          <a:p>
            <a:endParaRPr lang="en-US" dirty="0"/>
          </a:p>
        </p:txBody>
      </p:sp>
      <p:sp>
        <p:nvSpPr>
          <p:cNvPr id="3" name="Slide Number Placeholder 3">
            <a:extLst>
              <a:ext uri="{FF2B5EF4-FFF2-40B4-BE49-F238E27FC236}">
                <a16:creationId xmlns:a16="http://schemas.microsoft.com/office/drawing/2014/main" id="{2A158ADA-04C4-DECB-718D-513DF2824350}"/>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32</a:t>
            </a:fld>
            <a:endParaRPr lang="en-US" sz="1200" dirty="0">
              <a:latin typeface="Candara" panose="020E0502030303020204" pitchFamily="34" charset="0"/>
            </a:endParaRPr>
          </a:p>
        </p:txBody>
      </p:sp>
    </p:spTree>
    <p:extLst>
      <p:ext uri="{BB962C8B-B14F-4D97-AF65-F5344CB8AC3E}">
        <p14:creationId xmlns:p14="http://schemas.microsoft.com/office/powerpoint/2010/main" val="558511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8253-A604-4F2C-B7A7-B92087D70AA9}"/>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From the WSC Protocol:</a:t>
            </a:r>
            <a:br>
              <a:rPr lang="en-US" b="1" dirty="0">
                <a:solidFill>
                  <a:schemeClr val="bg1"/>
                </a:solidFill>
                <a:effectLst>
                  <a:outerShdw blurRad="38100" dist="38100" dir="2700000" algn="tl">
                    <a:srgbClr val="000000">
                      <a:alpha val="43137"/>
                    </a:srgbClr>
                  </a:outerShdw>
                </a:effectLst>
                <a:cs typeface="Arial" panose="020B0604020202020204" pitchFamily="34" charset="0"/>
              </a:rPr>
            </a:br>
            <a:r>
              <a:rPr lang="en-US" b="1" dirty="0">
                <a:solidFill>
                  <a:schemeClr val="bg1"/>
                </a:solidFill>
                <a:effectLst>
                  <a:outerShdw blurRad="38100" dist="38100" dir="2700000" algn="tl">
                    <a:srgbClr val="000000">
                      <a:alpha val="43137"/>
                    </a:srgbClr>
                  </a:outerShdw>
                </a:effectLst>
                <a:cs typeface="Arial" panose="020B0604020202020204" pitchFamily="34" charset="0"/>
              </a:rPr>
              <a:t>Improving Results</a:t>
            </a:r>
          </a:p>
        </p:txBody>
      </p:sp>
      <p:sp>
        <p:nvSpPr>
          <p:cNvPr id="3" name="Content Placeholder 2">
            <a:extLst>
              <a:ext uri="{FF2B5EF4-FFF2-40B4-BE49-F238E27FC236}">
                <a16:creationId xmlns:a16="http://schemas.microsoft.com/office/drawing/2014/main" id="{7940671F-774B-4AFD-91E7-8FAC03C4316D}"/>
              </a:ext>
            </a:extLst>
          </p:cNvPr>
          <p:cNvSpPr>
            <a:spLocks noGrp="1"/>
          </p:cNvSpPr>
          <p:nvPr>
            <p:ph idx="1"/>
          </p:nvPr>
        </p:nvSpPr>
        <p:spPr>
          <a:xfrm>
            <a:off x="314325" y="1901825"/>
            <a:ext cx="8515350" cy="4956175"/>
          </a:xfrm>
        </p:spPr>
        <p:txBody>
          <a:bodyPr>
            <a:normAutofit/>
          </a:bodyPr>
          <a:lstStyle/>
          <a:p>
            <a:pPr marL="0" indent="0">
              <a:buNone/>
            </a:pPr>
            <a:r>
              <a:rPr lang="en-US" sz="3000" b="1" dirty="0"/>
              <a:t>Additional Questions for Consideration :</a:t>
            </a:r>
          </a:p>
          <a:p>
            <a:pPr marL="0" indent="0">
              <a:buNone/>
            </a:pPr>
            <a:endParaRPr lang="en-US" sz="600" b="1" dirty="0"/>
          </a:p>
          <a:p>
            <a:pPr marL="457200" lvl="0" indent="-457200">
              <a:buFont typeface="Arial" panose="020B0604020202020204" pitchFamily="34" charset="0"/>
              <a:buChar char="•"/>
            </a:pPr>
            <a:r>
              <a:rPr lang="en-US" sz="2600" dirty="0"/>
              <a:t>What outreach efforts has the State conducted to promote State complaints as an effective way for parents and others to resolve their issues?</a:t>
            </a:r>
          </a:p>
          <a:p>
            <a:pPr marL="457200" lvl="0" indent="-457200">
              <a:buFont typeface="Arial" panose="020B0604020202020204" pitchFamily="34" charset="0"/>
              <a:buChar char="•"/>
            </a:pPr>
            <a:r>
              <a:rPr lang="en-US" sz="2600" dirty="0"/>
              <a:t>What has the State done to try and improve the dispute resolution system in addition to evaluating its effectiveness?</a:t>
            </a:r>
          </a:p>
          <a:p>
            <a:pPr marL="457200" lvl="0" indent="-457200">
              <a:buFont typeface="Arial" panose="020B0604020202020204" pitchFamily="34" charset="0"/>
              <a:buChar char="•"/>
            </a:pPr>
            <a:r>
              <a:rPr lang="en-US" sz="2600" dirty="0"/>
              <a:t>How does the State provide training and/or share what it has learned from State complaint decisions with LEAs/EI providers and stakeholders? How do State complaint decisions impact change in the state?</a:t>
            </a:r>
          </a:p>
          <a:p>
            <a:endParaRPr lang="en-US" dirty="0"/>
          </a:p>
        </p:txBody>
      </p:sp>
      <p:sp>
        <p:nvSpPr>
          <p:cNvPr id="5" name="Slide Number Placeholder 3">
            <a:extLst>
              <a:ext uri="{FF2B5EF4-FFF2-40B4-BE49-F238E27FC236}">
                <a16:creationId xmlns:a16="http://schemas.microsoft.com/office/drawing/2014/main" id="{ED1E523A-5E22-04ED-31FB-E283EB7400A8}"/>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33</a:t>
            </a:fld>
            <a:endParaRPr lang="en-US" sz="1200" dirty="0">
              <a:latin typeface="Candara" panose="020E0502030303020204" pitchFamily="34" charset="0"/>
            </a:endParaRPr>
          </a:p>
        </p:txBody>
      </p:sp>
    </p:spTree>
    <p:extLst>
      <p:ext uri="{BB962C8B-B14F-4D97-AF65-F5344CB8AC3E}">
        <p14:creationId xmlns:p14="http://schemas.microsoft.com/office/powerpoint/2010/main" val="4293137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909B-FCA2-422B-A6E2-41C383C3A329}"/>
              </a:ext>
            </a:extLst>
          </p:cNvPr>
          <p:cNvSpPr>
            <a:spLocks noGrp="1"/>
          </p:cNvSpPr>
          <p:nvPr>
            <p:ph type="title"/>
          </p:nvPr>
        </p:nvSpPr>
        <p:spPr>
          <a:xfrm>
            <a:off x="628650" y="228601"/>
            <a:ext cx="7886700" cy="1462088"/>
          </a:xfrm>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Due Process System</a:t>
            </a:r>
          </a:p>
        </p:txBody>
      </p:sp>
      <p:pic>
        <p:nvPicPr>
          <p:cNvPr id="4" name="Picture 3" descr="City lights focused in magnifying glass">
            <a:extLst>
              <a:ext uri="{FF2B5EF4-FFF2-40B4-BE49-F238E27FC236}">
                <a16:creationId xmlns:a16="http://schemas.microsoft.com/office/drawing/2014/main" id="{793271D3-8D6A-46F0-9391-A86DEEBDD5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190" y="1905744"/>
            <a:ext cx="6858558" cy="4571256"/>
          </a:xfrm>
          <a:prstGeom prst="rect">
            <a:avLst/>
          </a:prstGeom>
        </p:spPr>
      </p:pic>
      <p:sp>
        <p:nvSpPr>
          <p:cNvPr id="3" name="Slide Number Placeholder 3">
            <a:extLst>
              <a:ext uri="{FF2B5EF4-FFF2-40B4-BE49-F238E27FC236}">
                <a16:creationId xmlns:a16="http://schemas.microsoft.com/office/drawing/2014/main" id="{6F66A319-3F1F-4E4F-7075-2F0BCEB668B8}"/>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34</a:t>
            </a:fld>
            <a:endParaRPr lang="en-US" sz="1200" dirty="0">
              <a:latin typeface="Candara" panose="020E0502030303020204" pitchFamily="34" charset="0"/>
            </a:endParaRPr>
          </a:p>
        </p:txBody>
      </p:sp>
    </p:spTree>
    <p:extLst>
      <p:ext uri="{BB962C8B-B14F-4D97-AF65-F5344CB8AC3E}">
        <p14:creationId xmlns:p14="http://schemas.microsoft.com/office/powerpoint/2010/main" val="2541023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D84B-7245-FB81-567B-A9FB436AFD10}"/>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dirty="0">
                <a:solidFill>
                  <a:schemeClr val="bg1"/>
                </a:solidFill>
                <a:cs typeface="Arial" panose="020B0604020202020204" pitchFamily="34" charset="0"/>
              </a:rPr>
              <a:t>The Myth of the Great Wall</a:t>
            </a:r>
          </a:p>
        </p:txBody>
      </p:sp>
      <p:pic>
        <p:nvPicPr>
          <p:cNvPr id="1026" name="Picture 2" descr="How to Visit the Great Wall of China from Beijing in 2022">
            <a:extLst>
              <a:ext uri="{FF2B5EF4-FFF2-40B4-BE49-F238E27FC236}">
                <a16:creationId xmlns:a16="http://schemas.microsoft.com/office/drawing/2014/main" id="{8A212A20-146A-CADE-6C83-B735BB01F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73" y="1905000"/>
            <a:ext cx="7581454"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C259BE5-EE65-6882-CE15-AB011565078D}"/>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35</a:t>
            </a:fld>
            <a:endParaRPr lang="en-US" sz="1200" dirty="0">
              <a:latin typeface="Candara" panose="020E0502030303020204" pitchFamily="34" charset="0"/>
            </a:endParaRPr>
          </a:p>
        </p:txBody>
      </p:sp>
    </p:spTree>
    <p:extLst>
      <p:ext uri="{BB962C8B-B14F-4D97-AF65-F5344CB8AC3E}">
        <p14:creationId xmlns:p14="http://schemas.microsoft.com/office/powerpoint/2010/main" val="1535886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chemeClr val="bg1"/>
            </a:gs>
            <a:gs pos="100000">
              <a:schemeClr val="tx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98E2-A735-48EF-9456-CA55556A7906}"/>
              </a:ext>
            </a:extLst>
          </p:cNvPr>
          <p:cNvSpPr>
            <a:spLocks noGrp="1"/>
          </p:cNvSpPr>
          <p:nvPr>
            <p:ph type="title"/>
          </p:nvPr>
        </p:nvSpPr>
        <p:spPr>
          <a:xfrm>
            <a:off x="457200" y="220850"/>
            <a:ext cx="8229600" cy="1143000"/>
          </a:xfrm>
          <a:solidFill>
            <a:srgbClr val="002060"/>
          </a:solidFill>
        </p:spPr>
        <p:txBody>
          <a:bodyPr vert="horz" lIns="91440" tIns="45720" rIns="91440" bIns="45720" rtlCol="0" anchor="ctr">
            <a:normAutofit fontScale="90000"/>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DMS 2.0 Protocol Questions around Resolution Sessions (shortened)</a:t>
            </a:r>
          </a:p>
        </p:txBody>
      </p:sp>
      <p:sp>
        <p:nvSpPr>
          <p:cNvPr id="3" name="Content Placeholder 2">
            <a:extLst>
              <a:ext uri="{FF2B5EF4-FFF2-40B4-BE49-F238E27FC236}">
                <a16:creationId xmlns:a16="http://schemas.microsoft.com/office/drawing/2014/main" id="{32541B0D-F6CF-4DAE-94B8-65410CBF89E0}"/>
              </a:ext>
            </a:extLst>
          </p:cNvPr>
          <p:cNvSpPr>
            <a:spLocks noGrp="1"/>
          </p:cNvSpPr>
          <p:nvPr>
            <p:ph idx="1"/>
          </p:nvPr>
        </p:nvSpPr>
        <p:spPr>
          <a:xfrm>
            <a:off x="228600" y="1752600"/>
            <a:ext cx="8458200" cy="4983162"/>
          </a:xfrm>
        </p:spPr>
        <p:txBody>
          <a:bodyPr>
            <a:normAutofit fontScale="55000" lnSpcReduction="20000"/>
          </a:bodyPr>
          <a:lstStyle/>
          <a:p>
            <a:pPr lvl="0"/>
            <a:r>
              <a:rPr lang="en-US" sz="3600" dirty="0"/>
              <a:t>How do you track the 15-day timeline to hold the resolution meeting?  </a:t>
            </a:r>
          </a:p>
          <a:p>
            <a:pPr lvl="0"/>
            <a:r>
              <a:rPr lang="en-US" sz="3600" dirty="0"/>
              <a:t>How do you track the 30-day resolution process timeline?</a:t>
            </a:r>
          </a:p>
          <a:p>
            <a:pPr lvl="0"/>
            <a:r>
              <a:rPr lang="en-US" sz="3600" dirty="0"/>
              <a:t>Have there been any complaints over implementing resolution meeting requirements, and if so, how did you resolve them?</a:t>
            </a:r>
          </a:p>
          <a:p>
            <a:pPr lvl="0"/>
            <a:r>
              <a:rPr lang="en-US" sz="3600" dirty="0"/>
              <a:t>How does the State ensure there is a public agency representative with decision-making authority in the resolution meeting?</a:t>
            </a:r>
          </a:p>
          <a:p>
            <a:pPr lvl="0"/>
            <a:r>
              <a:rPr lang="en-US" sz="3600" dirty="0"/>
              <a:t>What happens if a resolution meeting has not been scheduled within timelines? Do you impose sanctions/enforcement actions on public agencies who do not comply?</a:t>
            </a:r>
          </a:p>
          <a:p>
            <a:pPr lvl="0"/>
            <a:r>
              <a:rPr lang="en-US" sz="3600" dirty="0"/>
              <a:t>What training or procedures have been put into place to make sure that public agencies properly implement the resolution process?</a:t>
            </a:r>
          </a:p>
          <a:p>
            <a:pPr lvl="0"/>
            <a:r>
              <a:rPr lang="en-US" sz="3600" dirty="0"/>
              <a:t>How do you work to improve resolution meeting timeliness and outcomes?</a:t>
            </a:r>
          </a:p>
          <a:p>
            <a:pPr lvl="0"/>
            <a:r>
              <a:rPr lang="en-US" sz="3600" dirty="0"/>
              <a:t>Given that resolution meetings are an LEA responsibility for Part B programs, what type of communication exists between LEAs and the SEA with respect to the implementation of resolution meetings?</a:t>
            </a:r>
          </a:p>
          <a:p>
            <a:endParaRPr lang="en-US" dirty="0"/>
          </a:p>
        </p:txBody>
      </p:sp>
      <p:sp>
        <p:nvSpPr>
          <p:cNvPr id="5" name="Slide Number Placeholder 3">
            <a:extLst>
              <a:ext uri="{FF2B5EF4-FFF2-40B4-BE49-F238E27FC236}">
                <a16:creationId xmlns:a16="http://schemas.microsoft.com/office/drawing/2014/main" id="{23138DB1-37E3-7813-484C-38F00E926BBA}"/>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36</a:t>
            </a:fld>
            <a:endParaRPr lang="en-US" sz="1200" dirty="0">
              <a:latin typeface="Candara" panose="020E0502030303020204" pitchFamily="34" charset="0"/>
            </a:endParaRPr>
          </a:p>
        </p:txBody>
      </p:sp>
    </p:spTree>
    <p:extLst>
      <p:ext uri="{BB962C8B-B14F-4D97-AF65-F5344CB8AC3E}">
        <p14:creationId xmlns:p14="http://schemas.microsoft.com/office/powerpoint/2010/main" val="862019533"/>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chemeClr val="bg1"/>
            </a:gs>
            <a:gs pos="100000">
              <a:schemeClr val="tx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F5AE-495F-4BBA-923D-B68584028E7C}"/>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State Monitoring of Extensions</a:t>
            </a:r>
          </a:p>
        </p:txBody>
      </p:sp>
      <p:sp>
        <p:nvSpPr>
          <p:cNvPr id="3" name="Content Placeholder 2">
            <a:extLst>
              <a:ext uri="{FF2B5EF4-FFF2-40B4-BE49-F238E27FC236}">
                <a16:creationId xmlns:a16="http://schemas.microsoft.com/office/drawing/2014/main" id="{675871E4-29BD-4AF5-A0E0-AAF00169A5F7}"/>
              </a:ext>
            </a:extLst>
          </p:cNvPr>
          <p:cNvSpPr>
            <a:spLocks noGrp="1"/>
          </p:cNvSpPr>
          <p:nvPr>
            <p:ph idx="1"/>
          </p:nvPr>
        </p:nvSpPr>
        <p:spPr/>
        <p:txBody>
          <a:bodyPr>
            <a:normAutofit/>
          </a:bodyPr>
          <a:lstStyle/>
          <a:p>
            <a:r>
              <a:rPr lang="en-US" dirty="0"/>
              <a:t>The State must ensure that the extension:</a:t>
            </a:r>
          </a:p>
          <a:p>
            <a:pPr lvl="1"/>
            <a:r>
              <a:rPr lang="en-US" dirty="0"/>
              <a:t> is for a specific period of time (not open ended)</a:t>
            </a:r>
          </a:p>
          <a:p>
            <a:pPr lvl="1"/>
            <a:r>
              <a:rPr lang="en-US" dirty="0"/>
              <a:t> occurs at the request of a party </a:t>
            </a:r>
          </a:p>
          <a:p>
            <a:pPr marL="457200" lvl="1" indent="0">
              <a:buNone/>
            </a:pPr>
            <a:endParaRPr lang="en-US" dirty="0"/>
          </a:p>
          <a:p>
            <a:pPr marL="0" indent="0">
              <a:buNone/>
            </a:pPr>
            <a:endParaRPr lang="en-US" dirty="0"/>
          </a:p>
          <a:p>
            <a:pPr lvl="1"/>
            <a:endParaRPr lang="en-US" dirty="0"/>
          </a:p>
          <a:p>
            <a:pPr marL="0" indent="0" algn="ctr">
              <a:lnSpc>
                <a:spcPct val="100000"/>
              </a:lnSpc>
              <a:spcBef>
                <a:spcPts val="0"/>
              </a:spcBef>
              <a:buNone/>
            </a:pPr>
            <a:r>
              <a:rPr lang="en-US" b="1" i="1" dirty="0"/>
              <a:t>What mechanisms are in place for the State </a:t>
            </a:r>
          </a:p>
          <a:p>
            <a:pPr marL="0" indent="0" algn="ctr">
              <a:lnSpc>
                <a:spcPct val="100000"/>
              </a:lnSpc>
              <a:spcBef>
                <a:spcPts val="0"/>
              </a:spcBef>
              <a:buNone/>
            </a:pPr>
            <a:r>
              <a:rPr lang="en-US" b="1" i="1" dirty="0"/>
              <a:t>to monitor extensions and ensure they are appropriately issued and followed?</a:t>
            </a:r>
          </a:p>
        </p:txBody>
      </p:sp>
      <p:sp>
        <p:nvSpPr>
          <p:cNvPr id="5" name="Slide Number Placeholder 3">
            <a:extLst>
              <a:ext uri="{FF2B5EF4-FFF2-40B4-BE49-F238E27FC236}">
                <a16:creationId xmlns:a16="http://schemas.microsoft.com/office/drawing/2014/main" id="{80616225-82B5-A4C5-1477-007E3601ACA8}"/>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37</a:t>
            </a:fld>
            <a:endParaRPr lang="en-US" sz="1200" dirty="0">
              <a:latin typeface="Candara" panose="020E0502030303020204" pitchFamily="34" charset="0"/>
            </a:endParaRPr>
          </a:p>
        </p:txBody>
      </p:sp>
    </p:spTree>
    <p:extLst>
      <p:ext uri="{BB962C8B-B14F-4D97-AF65-F5344CB8AC3E}">
        <p14:creationId xmlns:p14="http://schemas.microsoft.com/office/powerpoint/2010/main" val="379517570"/>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98E2-A735-48EF-9456-CA55556A7906}"/>
              </a:ext>
            </a:extLst>
          </p:cNvPr>
          <p:cNvSpPr>
            <a:spLocks noGrp="1"/>
          </p:cNvSpPr>
          <p:nvPr>
            <p:ph type="title"/>
          </p:nvPr>
        </p:nvSpPr>
        <p:spPr>
          <a:xfrm>
            <a:off x="457200" y="220850"/>
            <a:ext cx="8229600" cy="1143000"/>
          </a:xfrm>
          <a:solidFill>
            <a:srgbClr val="002060"/>
          </a:solidFill>
        </p:spPr>
        <p:txBody>
          <a:bodyPr vert="horz" lIns="91440" tIns="45720" rIns="91440" bIns="45720" rtlCol="0" anchor="ctr">
            <a:normAutofit fontScale="90000"/>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DMS 2.0 Protocol Questions around Extensions (shortened)</a:t>
            </a:r>
          </a:p>
        </p:txBody>
      </p:sp>
      <p:sp>
        <p:nvSpPr>
          <p:cNvPr id="3" name="Content Placeholder 2">
            <a:extLst>
              <a:ext uri="{FF2B5EF4-FFF2-40B4-BE49-F238E27FC236}">
                <a16:creationId xmlns:a16="http://schemas.microsoft.com/office/drawing/2014/main" id="{32541B0D-F6CF-4DAE-94B8-65410CBF89E0}"/>
              </a:ext>
            </a:extLst>
          </p:cNvPr>
          <p:cNvSpPr>
            <a:spLocks noGrp="1"/>
          </p:cNvSpPr>
          <p:nvPr>
            <p:ph idx="1"/>
          </p:nvPr>
        </p:nvSpPr>
        <p:spPr>
          <a:xfrm>
            <a:off x="266700" y="1600200"/>
            <a:ext cx="8610600" cy="5371912"/>
          </a:xfrm>
        </p:spPr>
        <p:txBody>
          <a:bodyPr>
            <a:normAutofit fontScale="55000" lnSpcReduction="20000"/>
          </a:bodyPr>
          <a:lstStyle/>
          <a:p>
            <a:pPr lvl="0"/>
            <a:r>
              <a:rPr lang="en-US" sz="3800" dirty="0"/>
              <a:t>What are the circumstances that would warrant an extension?</a:t>
            </a:r>
          </a:p>
          <a:p>
            <a:pPr marL="0" lvl="0" indent="0">
              <a:buNone/>
            </a:pPr>
            <a:endParaRPr lang="en-US" sz="3800" dirty="0"/>
          </a:p>
          <a:p>
            <a:pPr lvl="0"/>
            <a:r>
              <a:rPr lang="en-US" sz="3800" dirty="0"/>
              <a:t>How does the State ensure that the extension is for a specific period of time (not open-ended)?</a:t>
            </a:r>
          </a:p>
          <a:p>
            <a:pPr lvl="0"/>
            <a:endParaRPr lang="en-US" sz="3800" dirty="0"/>
          </a:p>
          <a:p>
            <a:pPr lvl="0"/>
            <a:r>
              <a:rPr lang="en-US" sz="3800" dirty="0"/>
              <a:t>What steps does the State take if a due process hearing decision is late?</a:t>
            </a:r>
          </a:p>
          <a:p>
            <a:pPr lvl="0"/>
            <a:endParaRPr lang="en-US" sz="3800" dirty="0"/>
          </a:p>
          <a:p>
            <a:pPr lvl="0"/>
            <a:r>
              <a:rPr lang="en-US" sz="3800" dirty="0"/>
              <a:t>Does the State have any additional limitations or criteria for extensions?</a:t>
            </a:r>
          </a:p>
          <a:p>
            <a:pPr lvl="0"/>
            <a:endParaRPr lang="en-US" sz="3800" dirty="0"/>
          </a:p>
          <a:p>
            <a:pPr lvl="0"/>
            <a:r>
              <a:rPr lang="en-US" sz="3800" dirty="0"/>
              <a:t>How is the length of the extension recorded?</a:t>
            </a:r>
          </a:p>
          <a:p>
            <a:pPr lvl="0"/>
            <a:endParaRPr lang="en-US" sz="3800" dirty="0"/>
          </a:p>
          <a:p>
            <a:pPr lvl="0"/>
            <a:r>
              <a:rPr lang="en-US" sz="3800" dirty="0"/>
              <a:t>How does the State track due process hearing extensions?</a:t>
            </a:r>
          </a:p>
          <a:p>
            <a:pPr lvl="0"/>
            <a:endParaRPr lang="en-US" sz="3800" dirty="0"/>
          </a:p>
          <a:p>
            <a:pPr lvl="0"/>
            <a:r>
              <a:rPr lang="en-US" sz="3800" dirty="0"/>
              <a:t>If the State finds that a hearing officer is inappropriately extending timelines, what action is taken?</a:t>
            </a:r>
          </a:p>
          <a:p>
            <a:pPr lvl="0"/>
            <a:endParaRPr lang="en-US" sz="3600" dirty="0"/>
          </a:p>
          <a:p>
            <a:endParaRPr lang="en-US" dirty="0"/>
          </a:p>
        </p:txBody>
      </p:sp>
      <p:sp>
        <p:nvSpPr>
          <p:cNvPr id="5" name="Slide Number Placeholder 3">
            <a:extLst>
              <a:ext uri="{FF2B5EF4-FFF2-40B4-BE49-F238E27FC236}">
                <a16:creationId xmlns:a16="http://schemas.microsoft.com/office/drawing/2014/main" id="{36356045-E213-0457-E1A1-4DB0422326D8}"/>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38</a:t>
            </a:fld>
            <a:endParaRPr lang="en-US" sz="1200" dirty="0">
              <a:latin typeface="Candara" panose="020E0502030303020204" pitchFamily="34" charset="0"/>
            </a:endParaRPr>
          </a:p>
        </p:txBody>
      </p:sp>
    </p:spTree>
    <p:extLst>
      <p:ext uri="{BB962C8B-B14F-4D97-AF65-F5344CB8AC3E}">
        <p14:creationId xmlns:p14="http://schemas.microsoft.com/office/powerpoint/2010/main" val="4124902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3D68-75E6-4AFC-9F31-F82F1922266C}"/>
              </a:ext>
            </a:extLst>
          </p:cNvPr>
          <p:cNvSpPr>
            <a:spLocks noGrp="1"/>
          </p:cNvSpPr>
          <p:nvPr>
            <p:ph type="title"/>
          </p:nvPr>
        </p:nvSpPr>
        <p:spPr>
          <a:xfrm>
            <a:off x="778879" y="122237"/>
            <a:ext cx="7886700" cy="1325563"/>
          </a:xfrm>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Reporting Your 618 Data</a:t>
            </a:r>
          </a:p>
        </p:txBody>
      </p:sp>
      <p:pic>
        <p:nvPicPr>
          <p:cNvPr id="4" name="Content Placeholder 3" descr="The number of resolution meetings that resulted in a written settlement agreement as of the end of the reporting period. States should include all written settlement agreements reached through resolution meetings during the 30 day resolution period, including those finalized during a resolution meeting, as well as those finalized after the meeting, as long as they are finalized during the 30 day resolution period.">
            <a:extLst>
              <a:ext uri="{FF2B5EF4-FFF2-40B4-BE49-F238E27FC236}">
                <a16:creationId xmlns:a16="http://schemas.microsoft.com/office/drawing/2014/main" id="{3A048EEC-6A3E-48C9-8257-53905AC42ED8}"/>
              </a:ext>
            </a:extLst>
          </p:cNvPr>
          <p:cNvPicPr>
            <a:picLocks noGrp="1" noChangeAspect="1"/>
          </p:cNvPicPr>
          <p:nvPr>
            <p:ph idx="1"/>
          </p:nvPr>
        </p:nvPicPr>
        <p:blipFill>
          <a:blip r:embed="rId3"/>
          <a:stretch>
            <a:fillRect/>
          </a:stretch>
        </p:blipFill>
        <p:spPr>
          <a:xfrm>
            <a:off x="1219200" y="1447800"/>
            <a:ext cx="7006058" cy="5285073"/>
          </a:xfrm>
          <a:prstGeom prst="rect">
            <a:avLst/>
          </a:prstGeom>
        </p:spPr>
      </p:pic>
      <p:sp>
        <p:nvSpPr>
          <p:cNvPr id="3" name="Oval 2">
            <a:extLst>
              <a:ext uri="{FF2B5EF4-FFF2-40B4-BE49-F238E27FC236}">
                <a16:creationId xmlns:a16="http://schemas.microsoft.com/office/drawing/2014/main" id="{9DDEA803-F615-40E7-AE81-1C95B0481DAD}"/>
              </a:ext>
              <a:ext uri="{C183D7F6-B498-43B3-948B-1728B52AA6E4}">
                <adec:decorative xmlns:adec="http://schemas.microsoft.com/office/drawing/2017/decorative" val="1"/>
              </a:ext>
            </a:extLst>
          </p:cNvPr>
          <p:cNvSpPr/>
          <p:nvPr/>
        </p:nvSpPr>
        <p:spPr>
          <a:xfrm>
            <a:off x="2747539" y="2438400"/>
            <a:ext cx="5486400" cy="146715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850F29F8-555D-CE1D-CE48-FA377C6666FB}"/>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39</a:t>
            </a:fld>
            <a:endParaRPr lang="en-US" sz="1200" dirty="0">
              <a:latin typeface="Candara" panose="020E0502030303020204" pitchFamily="34" charset="0"/>
            </a:endParaRPr>
          </a:p>
        </p:txBody>
      </p:sp>
    </p:spTree>
    <p:extLst>
      <p:ext uri="{BB962C8B-B14F-4D97-AF65-F5344CB8AC3E}">
        <p14:creationId xmlns:p14="http://schemas.microsoft.com/office/powerpoint/2010/main" val="119210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602FB2-60D8-445A-85B1-49A758F4BB1D}"/>
              </a:ext>
            </a:extLst>
          </p:cNvPr>
          <p:cNvSpPr txBox="1">
            <a:spLocks noGrp="1"/>
          </p:cNvSpPr>
          <p:nvPr>
            <p:ph type="title" idx="4294967295"/>
          </p:nvPr>
        </p:nvSpPr>
        <p:spPr>
          <a:xfrm>
            <a:off x="8001000" y="6477000"/>
            <a:ext cx="990600" cy="276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BD408-932A-4574-8633-30B35F741407}" type="slidenum">
              <a:rPr kumimoji="0" lang="en-US" sz="1200" b="0" i="0" u="none" strike="noStrike" kern="1200" cap="none" spc="0" normalizeH="0" baseline="0" noProof="0" smtClean="0">
                <a:ln>
                  <a:noFill/>
                </a:ln>
                <a:solidFill>
                  <a:schemeClr val="tx1"/>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endParaRPr>
          </a:p>
        </p:txBody>
      </p:sp>
      <p:sp>
        <p:nvSpPr>
          <p:cNvPr id="7" name="Title 1">
            <a:extLst>
              <a:ext uri="{FF2B5EF4-FFF2-40B4-BE49-F238E27FC236}">
                <a16:creationId xmlns:a16="http://schemas.microsoft.com/office/drawing/2014/main" id="{33C2BFC2-0A3B-49D8-B067-E4670E6C526D}"/>
              </a:ext>
            </a:extLst>
          </p:cNvPr>
          <p:cNvSpPr txBox="1">
            <a:spLocks/>
          </p:cNvSpPr>
          <p:nvPr/>
        </p:nvSpPr>
        <p:spPr>
          <a:xfrm>
            <a:off x="502920" y="301752"/>
            <a:ext cx="8229600" cy="1143000"/>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Candara" panose="020E0502030303020204" pitchFamily="34" charset="0"/>
                <a:ea typeface="+mj-ea"/>
                <a:cs typeface="Arial" panose="020B0604020202020204" pitchFamily="34" charset="0"/>
              </a:defRPr>
            </a:lvl1pPr>
          </a:lstStyle>
          <a:p>
            <a:r>
              <a:rPr lang="en-US" dirty="0"/>
              <a:t>How We Roll </a:t>
            </a:r>
          </a:p>
        </p:txBody>
      </p:sp>
      <p:pic>
        <p:nvPicPr>
          <p:cNvPr id="1026" name="Picture 2" descr="Rolling Pin Vector Images (over 14,000)">
            <a:extLst>
              <a:ext uri="{FF2B5EF4-FFF2-40B4-BE49-F238E27FC236}">
                <a16:creationId xmlns:a16="http://schemas.microsoft.com/office/drawing/2014/main" id="{691B95C8-2C78-3CDF-BB81-41E3ACE4C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4752"/>
            <a:ext cx="1646674" cy="17297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5">
            <a:extLst>
              <a:ext uri="{FF2B5EF4-FFF2-40B4-BE49-F238E27FC236}">
                <a16:creationId xmlns:a16="http://schemas.microsoft.com/office/drawing/2014/main" id="{6AB8D996-7089-2487-01C3-BA9B60C4002B}"/>
              </a:ext>
            </a:extLst>
          </p:cNvPr>
          <p:cNvSpPr txBox="1">
            <a:spLocks noGrp="1"/>
          </p:cNvSpPr>
          <p:nvPr>
            <p:ph idx="1"/>
          </p:nvPr>
        </p:nvSpPr>
        <p:spPr>
          <a:xfrm>
            <a:off x="592015" y="1676400"/>
            <a:ext cx="8551985" cy="4258602"/>
          </a:xfrm>
          <a:prstGeom prst="rect">
            <a:avLst/>
          </a:prstGeom>
          <a:noFill/>
        </p:spPr>
        <p:txBody>
          <a:bodyPr wrap="square" rtlCol="0">
            <a:spAutoFit/>
          </a:bodyPr>
          <a:lstStyle/>
          <a:p>
            <a:pPr marL="1376363"/>
            <a:r>
              <a:rPr lang="en-US" sz="2400" dirty="0"/>
              <a:t>We all come to this work with varying degrees of knowledge and experience. We encourage you to share and learn from each other during this workshop and beyond. We invite you to:</a:t>
            </a:r>
          </a:p>
          <a:p>
            <a:pPr marL="854075" indent="-341313">
              <a:buFont typeface="Arial" panose="020B0604020202020204" pitchFamily="34" charset="0"/>
              <a:buChar char="•"/>
            </a:pPr>
            <a:r>
              <a:rPr lang="en-US" sz="2000" dirty="0"/>
              <a:t>Practice explaining your system with your peers</a:t>
            </a:r>
          </a:p>
          <a:p>
            <a:pPr marL="854075" indent="-341313">
              <a:buFont typeface="Arial" panose="020B0604020202020204" pitchFamily="34" charset="0"/>
              <a:buChar char="•"/>
            </a:pPr>
            <a:r>
              <a:rPr lang="en-US" sz="2000" dirty="0"/>
              <a:t>Share lessons learned</a:t>
            </a:r>
          </a:p>
          <a:p>
            <a:pPr marL="854075" indent="-341313">
              <a:buFont typeface="Arial" panose="020B0604020202020204" pitchFamily="34" charset="0"/>
              <a:buChar char="•"/>
            </a:pPr>
            <a:r>
              <a:rPr lang="en-US" sz="2000" dirty="0"/>
              <a:t>Ask questions</a:t>
            </a:r>
            <a:endParaRPr lang="en-US" sz="2000" dirty="0">
              <a:latin typeface="Candara" panose="020E0502030303020204" pitchFamily="34" charset="0"/>
            </a:endParaRPr>
          </a:p>
          <a:p>
            <a:pPr marL="854075" indent="-341313">
              <a:buFont typeface="Arial" panose="020B0604020202020204" pitchFamily="34" charset="0"/>
              <a:buChar char="•"/>
            </a:pPr>
            <a:r>
              <a:rPr lang="en-US" sz="2000" dirty="0"/>
              <a:t>Maintain anonymity (share the message but not the messenger)</a:t>
            </a:r>
          </a:p>
          <a:p>
            <a:pPr marL="854075" indent="-341313">
              <a:buFont typeface="Arial" panose="020B0604020202020204" pitchFamily="34" charset="0"/>
              <a:buChar char="•"/>
            </a:pPr>
            <a:r>
              <a:rPr lang="en-US" sz="2000" dirty="0"/>
              <a:t>Exchange contact information with each other</a:t>
            </a:r>
          </a:p>
          <a:p>
            <a:pPr marL="854075" indent="-341313">
              <a:buFont typeface="Arial" panose="020B0604020202020204" pitchFamily="34" charset="0"/>
              <a:buChar char="•"/>
            </a:pPr>
            <a:r>
              <a:rPr lang="en-US" sz="2000" dirty="0"/>
              <a:t>Post questions to CADRE’s listservs for state agencies</a:t>
            </a:r>
          </a:p>
          <a:p>
            <a:pPr marL="854075" indent="-341313">
              <a:buFont typeface="Arial" panose="020B0604020202020204" pitchFamily="34" charset="0"/>
              <a:buChar char="•"/>
            </a:pPr>
            <a:r>
              <a:rPr lang="en-US" sz="2000" dirty="0"/>
              <a:t>Contact CADRE for additional support opportunities  </a:t>
            </a:r>
            <a:endParaRPr lang="en-US" sz="2000" b="1" dirty="0">
              <a:latin typeface="Candara" panose="020E0502030303020204" pitchFamily="34" charset="0"/>
            </a:endParaRPr>
          </a:p>
        </p:txBody>
      </p:sp>
    </p:spTree>
    <p:extLst>
      <p:ext uri="{BB962C8B-B14F-4D97-AF65-F5344CB8AC3E}">
        <p14:creationId xmlns:p14="http://schemas.microsoft.com/office/powerpoint/2010/main" val="1417787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chemeClr val="bg1"/>
            </a:gs>
            <a:gs pos="100000">
              <a:schemeClr val="tx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08564-B0DA-4ED1-AEEF-C0570D76577D}"/>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Implementation of Decisions</a:t>
            </a:r>
          </a:p>
        </p:txBody>
      </p:sp>
      <p:sp>
        <p:nvSpPr>
          <p:cNvPr id="3" name="Content Placeholder 2">
            <a:extLst>
              <a:ext uri="{FF2B5EF4-FFF2-40B4-BE49-F238E27FC236}">
                <a16:creationId xmlns:a16="http://schemas.microsoft.com/office/drawing/2014/main" id="{2649D5C5-684B-4882-818C-768BCD669092}"/>
              </a:ext>
            </a:extLst>
          </p:cNvPr>
          <p:cNvSpPr>
            <a:spLocks noGrp="1"/>
          </p:cNvSpPr>
          <p:nvPr>
            <p:ph idx="1"/>
          </p:nvPr>
        </p:nvSpPr>
        <p:spPr>
          <a:xfrm>
            <a:off x="477982" y="2332037"/>
            <a:ext cx="8229600" cy="4525963"/>
          </a:xfrm>
        </p:spPr>
        <p:txBody>
          <a:bodyPr>
            <a:normAutofit/>
          </a:bodyPr>
          <a:lstStyle/>
          <a:p>
            <a:r>
              <a:rPr lang="en-US" dirty="0"/>
              <a:t>The State must:</a:t>
            </a:r>
          </a:p>
          <a:p>
            <a:pPr lvl="1"/>
            <a:r>
              <a:rPr lang="en-US" dirty="0"/>
              <a:t>ensure a hearing officer’s decision has been implemented </a:t>
            </a:r>
          </a:p>
          <a:p>
            <a:pPr lvl="1"/>
            <a:endParaRPr lang="en-US" dirty="0"/>
          </a:p>
          <a:p>
            <a:pPr lvl="1"/>
            <a:r>
              <a:rPr lang="en-US" dirty="0"/>
              <a:t>accept a State complaint that a hearing officer’s decision was not implemented </a:t>
            </a:r>
          </a:p>
          <a:p>
            <a:pPr marL="457200" lvl="1" indent="0">
              <a:buNone/>
            </a:pPr>
            <a:r>
              <a:rPr lang="en-US" dirty="0"/>
              <a:t> </a:t>
            </a:r>
          </a:p>
          <a:p>
            <a:pPr marL="0" indent="0" algn="ctr">
              <a:buNone/>
            </a:pPr>
            <a:r>
              <a:rPr lang="en-US" b="1" i="1" dirty="0"/>
              <a:t> </a:t>
            </a:r>
          </a:p>
          <a:p>
            <a:pPr marL="457200" lvl="1" indent="0">
              <a:buNone/>
            </a:pPr>
            <a:endParaRPr lang="en-US" dirty="0"/>
          </a:p>
          <a:p>
            <a:pPr marL="457200" lvl="1" indent="0">
              <a:buNone/>
            </a:pPr>
            <a:endParaRPr lang="en-US" dirty="0"/>
          </a:p>
          <a:p>
            <a:pPr marL="914400" lvl="2" indent="0">
              <a:buNone/>
            </a:pPr>
            <a:endParaRPr lang="en-US" dirty="0"/>
          </a:p>
        </p:txBody>
      </p:sp>
      <p:sp>
        <p:nvSpPr>
          <p:cNvPr id="5" name="Slide Number Placeholder 3">
            <a:extLst>
              <a:ext uri="{FF2B5EF4-FFF2-40B4-BE49-F238E27FC236}">
                <a16:creationId xmlns:a16="http://schemas.microsoft.com/office/drawing/2014/main" id="{C3753C31-0CE3-BEEC-1C3E-8716C9B42746}"/>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40</a:t>
            </a:fld>
            <a:endParaRPr lang="en-US" sz="1200" dirty="0">
              <a:latin typeface="Candara" panose="020E0502030303020204" pitchFamily="34" charset="0"/>
            </a:endParaRPr>
          </a:p>
        </p:txBody>
      </p:sp>
    </p:spTree>
    <p:extLst>
      <p:ext uri="{BB962C8B-B14F-4D97-AF65-F5344CB8AC3E}">
        <p14:creationId xmlns:p14="http://schemas.microsoft.com/office/powerpoint/2010/main" val="2038561489"/>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98E2-A735-48EF-9456-CA55556A7906}"/>
              </a:ext>
            </a:extLst>
          </p:cNvPr>
          <p:cNvSpPr>
            <a:spLocks noGrp="1"/>
          </p:cNvSpPr>
          <p:nvPr>
            <p:ph type="title"/>
          </p:nvPr>
        </p:nvSpPr>
        <p:spPr>
          <a:xfrm>
            <a:off x="457200" y="220850"/>
            <a:ext cx="8229600" cy="1143000"/>
          </a:xfrm>
          <a:solidFill>
            <a:srgbClr val="002060"/>
          </a:solidFill>
        </p:spPr>
        <p:txBody>
          <a:bodyPr vert="horz" lIns="91440" tIns="45720" rIns="91440" bIns="45720" rtlCol="0" anchor="ctr">
            <a:normAutofit fontScale="90000"/>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DMS 2.0 Protocol Questions around Implementing Decisions (shortened)</a:t>
            </a:r>
          </a:p>
        </p:txBody>
      </p:sp>
      <p:sp>
        <p:nvSpPr>
          <p:cNvPr id="3" name="Content Placeholder 2">
            <a:extLst>
              <a:ext uri="{FF2B5EF4-FFF2-40B4-BE49-F238E27FC236}">
                <a16:creationId xmlns:a16="http://schemas.microsoft.com/office/drawing/2014/main" id="{32541B0D-F6CF-4DAE-94B8-65410CBF89E0}"/>
              </a:ext>
            </a:extLst>
          </p:cNvPr>
          <p:cNvSpPr>
            <a:spLocks noGrp="1"/>
          </p:cNvSpPr>
          <p:nvPr>
            <p:ph idx="1"/>
          </p:nvPr>
        </p:nvSpPr>
        <p:spPr>
          <a:xfrm>
            <a:off x="214745" y="1447800"/>
            <a:ext cx="8458200" cy="4983162"/>
          </a:xfrm>
        </p:spPr>
        <p:txBody>
          <a:bodyPr>
            <a:normAutofit fontScale="85000" lnSpcReduction="20000"/>
          </a:bodyPr>
          <a:lstStyle/>
          <a:p>
            <a:pPr lvl="0"/>
            <a:r>
              <a:rPr lang="en-US" sz="2600" dirty="0"/>
              <a:t>How does the State ensure that a hearing officer’s decision has been implemented?</a:t>
            </a:r>
          </a:p>
          <a:p>
            <a:pPr lvl="0"/>
            <a:endParaRPr lang="en-US" sz="2600" dirty="0"/>
          </a:p>
          <a:p>
            <a:pPr lvl="0"/>
            <a:r>
              <a:rPr lang="en-US" sz="2600" dirty="0"/>
              <a:t>What evidence does the State review to substantiate implementation of the hearing officer’s decision? </a:t>
            </a:r>
          </a:p>
          <a:p>
            <a:pPr lvl="0"/>
            <a:endParaRPr lang="en-US" sz="2600" dirty="0"/>
          </a:p>
          <a:p>
            <a:pPr lvl="0"/>
            <a:r>
              <a:rPr lang="en-US" sz="2600" dirty="0"/>
              <a:t>After the hearing officer’s decision is issued, does the State follow up? </a:t>
            </a:r>
          </a:p>
          <a:p>
            <a:pPr lvl="0"/>
            <a:endParaRPr lang="en-US" sz="2600" dirty="0"/>
          </a:p>
          <a:p>
            <a:pPr lvl="0"/>
            <a:r>
              <a:rPr lang="en-US" sz="2600" dirty="0"/>
              <a:t>Does the State impose sanctions/enforcement actions on public agencies that cannot demonstrate timely implementation of hearing officers’ decisions?</a:t>
            </a:r>
          </a:p>
          <a:p>
            <a:pPr lvl="0"/>
            <a:endParaRPr lang="en-US" sz="2600" dirty="0"/>
          </a:p>
          <a:p>
            <a:pPr lvl="0"/>
            <a:r>
              <a:rPr lang="en-US" sz="2600" dirty="0"/>
              <a:t>If the State receives a State complaint alleging that a hearing officer’s decision has not been implemented, how does the State investigate the complaint?</a:t>
            </a:r>
          </a:p>
          <a:p>
            <a:endParaRPr lang="en-US" dirty="0"/>
          </a:p>
        </p:txBody>
      </p:sp>
      <p:sp>
        <p:nvSpPr>
          <p:cNvPr id="5" name="Slide Number Placeholder 3">
            <a:extLst>
              <a:ext uri="{FF2B5EF4-FFF2-40B4-BE49-F238E27FC236}">
                <a16:creationId xmlns:a16="http://schemas.microsoft.com/office/drawing/2014/main" id="{A4BF9C62-09BB-5DF1-4AFE-474620EBE40B}"/>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41</a:t>
            </a:fld>
            <a:endParaRPr lang="en-US" sz="1200" dirty="0">
              <a:latin typeface="Candara" panose="020E0502030303020204" pitchFamily="34" charset="0"/>
            </a:endParaRPr>
          </a:p>
        </p:txBody>
      </p:sp>
    </p:spTree>
    <p:extLst>
      <p:ext uri="{BB962C8B-B14F-4D97-AF65-F5344CB8AC3E}">
        <p14:creationId xmlns:p14="http://schemas.microsoft.com/office/powerpoint/2010/main" val="1356774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chemeClr val="bg1"/>
            </a:gs>
            <a:gs pos="100000">
              <a:schemeClr val="tx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654D-00A2-4036-96A6-D8849C83EFBE}"/>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Dual Filing of </a:t>
            </a:r>
            <a:r>
              <a:rPr lang="en-US" b="1" dirty="0" err="1">
                <a:solidFill>
                  <a:schemeClr val="bg1"/>
                </a:solidFill>
                <a:effectLst>
                  <a:outerShdw blurRad="38100" dist="38100" dir="2700000" algn="tl">
                    <a:srgbClr val="000000">
                      <a:alpha val="43137"/>
                    </a:srgbClr>
                  </a:outerShdw>
                </a:effectLst>
                <a:cs typeface="Arial" panose="020B0604020202020204" pitchFamily="34" charset="0"/>
              </a:rPr>
              <a:t>DPH</a:t>
            </a:r>
            <a:r>
              <a:rPr lang="en-US" b="1" dirty="0">
                <a:solidFill>
                  <a:schemeClr val="bg1"/>
                </a:solidFill>
                <a:effectLst>
                  <a:outerShdw blurRad="38100" dist="38100" dir="2700000" algn="tl">
                    <a:srgbClr val="000000">
                      <a:alpha val="43137"/>
                    </a:srgbClr>
                  </a:outerShdw>
                </a:effectLst>
                <a:cs typeface="Arial" panose="020B0604020202020204" pitchFamily="34" charset="0"/>
              </a:rPr>
              <a:t> and </a:t>
            </a:r>
            <a:r>
              <a:rPr lang="en-US" b="1" dirty="0" err="1">
                <a:solidFill>
                  <a:schemeClr val="bg1"/>
                </a:solidFill>
                <a:effectLst>
                  <a:outerShdw blurRad="38100" dist="38100" dir="2700000" algn="tl">
                    <a:srgbClr val="000000">
                      <a:alpha val="43137"/>
                    </a:srgbClr>
                  </a:outerShdw>
                </a:effectLst>
                <a:cs typeface="Arial" panose="020B0604020202020204" pitchFamily="34" charset="0"/>
              </a:rPr>
              <a:t>WSC</a:t>
            </a:r>
            <a:endParaRPr lang="en-US"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 name="Content Placeholder 2">
            <a:extLst>
              <a:ext uri="{FF2B5EF4-FFF2-40B4-BE49-F238E27FC236}">
                <a16:creationId xmlns:a16="http://schemas.microsoft.com/office/drawing/2014/main" id="{54E13B79-6EE4-4FFA-B664-AC22586499D6}"/>
              </a:ext>
            </a:extLst>
          </p:cNvPr>
          <p:cNvSpPr>
            <a:spLocks noGrp="1"/>
          </p:cNvSpPr>
          <p:nvPr>
            <p:ph idx="1"/>
          </p:nvPr>
        </p:nvSpPr>
        <p:spPr/>
        <p:txBody>
          <a:bodyPr>
            <a:normAutofit/>
          </a:bodyPr>
          <a:lstStyle/>
          <a:p>
            <a:r>
              <a:rPr lang="en-US" dirty="0"/>
              <a:t>How does the State resolve a State complaint that concerns a matter that could also be the subject of a due process complaint?</a:t>
            </a:r>
          </a:p>
          <a:p>
            <a:pPr marL="0" indent="0" algn="ctr">
              <a:buNone/>
            </a:pPr>
            <a:endParaRPr lang="en-US" b="1" dirty="0"/>
          </a:p>
          <a:p>
            <a:pPr marL="0" indent="0" algn="ctr">
              <a:buNone/>
            </a:pPr>
            <a:endParaRPr lang="en-US" b="1" dirty="0"/>
          </a:p>
          <a:p>
            <a:pPr marL="0" indent="0" algn="ctr">
              <a:buNone/>
            </a:pPr>
            <a:r>
              <a:rPr lang="en-US" b="1" dirty="0"/>
              <a:t>The State must have procedures to track the resolution of any due process complaints that contain the same issue if a State complaint is being held in abeyance</a:t>
            </a:r>
            <a:r>
              <a:rPr lang="en-US" dirty="0"/>
              <a:t>.</a:t>
            </a:r>
          </a:p>
          <a:p>
            <a:endParaRPr lang="en-US" dirty="0"/>
          </a:p>
        </p:txBody>
      </p:sp>
      <p:sp>
        <p:nvSpPr>
          <p:cNvPr id="5" name="Slide Number Placeholder 3">
            <a:extLst>
              <a:ext uri="{FF2B5EF4-FFF2-40B4-BE49-F238E27FC236}">
                <a16:creationId xmlns:a16="http://schemas.microsoft.com/office/drawing/2014/main" id="{59751845-2720-A801-42ED-5BCABFB06FF2}"/>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42</a:t>
            </a:fld>
            <a:endParaRPr lang="en-US" sz="1200" dirty="0">
              <a:latin typeface="Candara" panose="020E0502030303020204" pitchFamily="34" charset="0"/>
            </a:endParaRPr>
          </a:p>
        </p:txBody>
      </p:sp>
    </p:spTree>
    <p:extLst>
      <p:ext uri="{BB962C8B-B14F-4D97-AF65-F5344CB8AC3E}">
        <p14:creationId xmlns:p14="http://schemas.microsoft.com/office/powerpoint/2010/main" val="1580869891"/>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98E2-A735-48EF-9456-CA55556A7906}"/>
              </a:ext>
            </a:extLst>
          </p:cNvPr>
          <p:cNvSpPr>
            <a:spLocks noGrp="1"/>
          </p:cNvSpPr>
          <p:nvPr>
            <p:ph type="title"/>
          </p:nvPr>
        </p:nvSpPr>
        <p:spPr>
          <a:xfrm>
            <a:off x="457200" y="220850"/>
            <a:ext cx="8229600" cy="1143000"/>
          </a:xfrm>
          <a:solidFill>
            <a:srgbClr val="002060"/>
          </a:solidFill>
        </p:spPr>
        <p:txBody>
          <a:bodyPr vert="horz" lIns="91440" tIns="45720" rIns="91440" bIns="45720" rtlCol="0" anchor="ctr">
            <a:normAutofit fontScale="90000"/>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Protocol Questions around Dual Filing of WSC and DPH (shortened)</a:t>
            </a:r>
          </a:p>
        </p:txBody>
      </p:sp>
      <p:sp>
        <p:nvSpPr>
          <p:cNvPr id="3" name="Content Placeholder 2">
            <a:extLst>
              <a:ext uri="{FF2B5EF4-FFF2-40B4-BE49-F238E27FC236}">
                <a16:creationId xmlns:a16="http://schemas.microsoft.com/office/drawing/2014/main" id="{32541B0D-F6CF-4DAE-94B8-65410CBF89E0}"/>
              </a:ext>
            </a:extLst>
          </p:cNvPr>
          <p:cNvSpPr>
            <a:spLocks noGrp="1"/>
          </p:cNvSpPr>
          <p:nvPr>
            <p:ph idx="1"/>
          </p:nvPr>
        </p:nvSpPr>
        <p:spPr>
          <a:xfrm>
            <a:off x="228600" y="1363850"/>
            <a:ext cx="8458200" cy="5371912"/>
          </a:xfrm>
        </p:spPr>
        <p:txBody>
          <a:bodyPr>
            <a:normAutofit fontScale="77500" lnSpcReduction="20000"/>
          </a:bodyPr>
          <a:lstStyle/>
          <a:p>
            <a:pPr marL="0" indent="0">
              <a:buNone/>
            </a:pPr>
            <a:endParaRPr lang="en-US" dirty="0"/>
          </a:p>
          <a:p>
            <a:r>
              <a:rPr lang="en-US" dirty="0"/>
              <a:t>Does the State place all State complaint allegations on hold when a due process complaint is filed on the same issue, even if some of the issues are not addressed in the due process complaint?</a:t>
            </a:r>
          </a:p>
          <a:p>
            <a:endParaRPr lang="en-US" dirty="0"/>
          </a:p>
          <a:p>
            <a:r>
              <a:rPr lang="en-US" dirty="0"/>
              <a:t>How does the State resolve a State complaint that concerns a matter that could also be the subject of a due process complaint?</a:t>
            </a:r>
          </a:p>
          <a:p>
            <a:endParaRPr lang="en-US" dirty="0"/>
          </a:p>
          <a:p>
            <a:r>
              <a:rPr lang="en-US" dirty="0"/>
              <a:t>How does the State track the resolution of a due process complaint that includes an issue in a pending State complaint?</a:t>
            </a:r>
          </a:p>
          <a:p>
            <a:endParaRPr lang="en-US" dirty="0"/>
          </a:p>
          <a:p>
            <a:pPr lvl="0"/>
            <a:r>
              <a:rPr lang="en-US" dirty="0"/>
              <a:t>What are the procedures to ensure that the outcome of a due process complaint that includes the same issue in a pending State complaint is analyzed to determine whether that issue was addressed in the hearing decision (or must be resolved by the SEA through the State complaint procedures)?</a:t>
            </a:r>
            <a:endParaRPr lang="en-US" sz="3600" dirty="0"/>
          </a:p>
          <a:p>
            <a:endParaRPr lang="en-US" dirty="0"/>
          </a:p>
        </p:txBody>
      </p:sp>
      <p:sp>
        <p:nvSpPr>
          <p:cNvPr id="4" name="Slide Number Placeholder 3">
            <a:extLst>
              <a:ext uri="{FF2B5EF4-FFF2-40B4-BE49-F238E27FC236}">
                <a16:creationId xmlns:a16="http://schemas.microsoft.com/office/drawing/2014/main" id="{FC239B8A-3114-64EE-B746-0ECDC22B1522}"/>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43</a:t>
            </a:fld>
            <a:endParaRPr lang="en-US" sz="1200" dirty="0">
              <a:latin typeface="Candara" panose="020E0502030303020204" pitchFamily="34" charset="0"/>
            </a:endParaRPr>
          </a:p>
        </p:txBody>
      </p:sp>
    </p:spTree>
    <p:extLst>
      <p:ext uri="{BB962C8B-B14F-4D97-AF65-F5344CB8AC3E}">
        <p14:creationId xmlns:p14="http://schemas.microsoft.com/office/powerpoint/2010/main" val="1335277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1548EB88-8475-DE32-4452-137CABA84D76}"/>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44</a:t>
            </a:fld>
            <a:endParaRPr lang="en-US" sz="1200" dirty="0">
              <a:latin typeface="Candara" panose="020E0502030303020204" pitchFamily="34" charset="0"/>
            </a:endParaRPr>
          </a:p>
        </p:txBody>
      </p:sp>
      <p:sp>
        <p:nvSpPr>
          <p:cNvPr id="7" name="Title 1">
            <a:extLst>
              <a:ext uri="{FF2B5EF4-FFF2-40B4-BE49-F238E27FC236}">
                <a16:creationId xmlns:a16="http://schemas.microsoft.com/office/drawing/2014/main" id="{B6FD3480-5644-8A8F-B033-8B6EE8030168}"/>
              </a:ext>
            </a:extLst>
          </p:cNvPr>
          <p:cNvSpPr txBox="1">
            <a:spLocks noGrp="1"/>
          </p:cNvSpPr>
          <p:nvPr>
            <p:ph type="title"/>
          </p:nvPr>
        </p:nvSpPr>
        <p:spPr>
          <a:xfrm>
            <a:off x="762000" y="313465"/>
            <a:ext cx="7886700" cy="1325562"/>
          </a:xfrm>
          <a:prstGeom prst="rect">
            <a:avLst/>
          </a:prstGeom>
          <a:solidFill>
            <a:srgbClr val="24275E"/>
          </a:solidFill>
        </p:spPr>
        <p:txBody>
          <a:bodyPr vert="horz" lIns="91440" tIns="45720" rIns="91440" bIns="45720" rtlCol="0" anchor="ctr">
            <a:normAutofit fontScale="90000"/>
          </a:bodyPr>
          <a:lst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Candara" panose="020E0502030303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mj-ea"/>
                <a:cs typeface="Arial" panose="020B0604020202020204" pitchFamily="34" charset="0"/>
              </a:rPr>
              <a:t>System Improvement Strategies in Preparation for DMS 2.0</a:t>
            </a:r>
          </a:p>
        </p:txBody>
      </p:sp>
      <p:graphicFrame>
        <p:nvGraphicFramePr>
          <p:cNvPr id="6" name="Diagram 5" descr="Arrows in a circle with five sections: 1) assess needs and identify priorities; 2) plan; 3) implement; 4) monitor slash adjust; 5) evaluate impact">
            <a:extLst>
              <a:ext uri="{FF2B5EF4-FFF2-40B4-BE49-F238E27FC236}">
                <a16:creationId xmlns:a16="http://schemas.microsoft.com/office/drawing/2014/main" id="{1BE7A81C-534B-4F63-B994-33D1573E71C0}"/>
              </a:ext>
            </a:extLst>
          </p:cNvPr>
          <p:cNvGraphicFramePr/>
          <p:nvPr>
            <p:extLst>
              <p:ext uri="{D42A27DB-BD31-4B8C-83A1-F6EECF244321}">
                <p14:modId xmlns:p14="http://schemas.microsoft.com/office/powerpoint/2010/main" val="2621629896"/>
              </p:ext>
            </p:extLst>
          </p:nvPr>
        </p:nvGraphicFramePr>
        <p:xfrm>
          <a:off x="1524000" y="1685756"/>
          <a:ext cx="60960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5045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B98EE-26AD-4C68-8A38-F5CFF1A88DD0}"/>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Identify Strengths and Issues</a:t>
            </a:r>
          </a:p>
        </p:txBody>
      </p:sp>
      <p:sp>
        <p:nvSpPr>
          <p:cNvPr id="4" name="TextBox 3">
            <a:extLst>
              <a:ext uri="{FF2B5EF4-FFF2-40B4-BE49-F238E27FC236}">
                <a16:creationId xmlns:a16="http://schemas.microsoft.com/office/drawing/2014/main" id="{DD0F8EF7-526B-47BF-84BF-8DC36FEE6279}"/>
              </a:ext>
            </a:extLst>
          </p:cNvPr>
          <p:cNvSpPr txBox="1"/>
          <p:nvPr/>
        </p:nvSpPr>
        <p:spPr>
          <a:xfrm>
            <a:off x="109933" y="1828800"/>
            <a:ext cx="8669936" cy="4247317"/>
          </a:xfrm>
          <a:prstGeom prst="rect">
            <a:avLst/>
          </a:prstGeom>
          <a:noFill/>
        </p:spPr>
        <p:txBody>
          <a:bodyPr wrap="square" rtlCol="0">
            <a:spAutoFit/>
          </a:bodyPr>
          <a:lstStyle/>
          <a:p>
            <a:pPr marL="1033463" indent="-457200">
              <a:spcAft>
                <a:spcPts val="600"/>
              </a:spcAft>
              <a:buFont typeface="Arial" panose="020B0604020202020204" pitchFamily="34" charset="0"/>
              <a:buChar char="•"/>
            </a:pPr>
            <a:r>
              <a:rPr lang="en-US" sz="2000" dirty="0">
                <a:latin typeface="Candara" panose="020E0502030303020204" pitchFamily="34" charset="0"/>
              </a:rPr>
              <a:t>Identify strengths and find opportunities to highlight these areas (make sure that these strengths are in fact compliant with IDEA)</a:t>
            </a:r>
          </a:p>
          <a:p>
            <a:pPr marL="1033463" indent="-457200">
              <a:spcAft>
                <a:spcPts val="600"/>
              </a:spcAft>
              <a:buFont typeface="Arial" panose="020B0604020202020204" pitchFamily="34" charset="0"/>
              <a:buChar char="•"/>
            </a:pPr>
            <a:r>
              <a:rPr lang="en-US" sz="2000" dirty="0">
                <a:latin typeface="Candara" panose="020E0502030303020204" pitchFamily="34" charset="0"/>
              </a:rPr>
              <a:t>Identify issues of non-compliance</a:t>
            </a:r>
          </a:p>
          <a:p>
            <a:pPr marL="1033463" indent="-457200">
              <a:spcAft>
                <a:spcPts val="600"/>
              </a:spcAft>
              <a:buFont typeface="Arial" panose="020B0604020202020204" pitchFamily="34" charset="0"/>
              <a:buChar char="•"/>
            </a:pPr>
            <a:r>
              <a:rPr lang="en-US" sz="2000" dirty="0">
                <a:latin typeface="Candara" panose="020E0502030303020204" pitchFamily="34" charset="0"/>
              </a:rPr>
              <a:t>Identify out-of-date documentation</a:t>
            </a:r>
          </a:p>
          <a:p>
            <a:pPr marL="1033463" indent="-457200">
              <a:spcAft>
                <a:spcPts val="600"/>
              </a:spcAft>
              <a:buFont typeface="Arial" panose="020B0604020202020204" pitchFamily="34" charset="0"/>
              <a:buChar char="•"/>
            </a:pPr>
            <a:r>
              <a:rPr lang="en-US" sz="2000" dirty="0">
                <a:latin typeface="Candara" panose="020E0502030303020204" pitchFamily="34" charset="0"/>
              </a:rPr>
              <a:t>Identify inconsistent messaging</a:t>
            </a:r>
          </a:p>
          <a:p>
            <a:pPr marL="1033463" indent="-457200">
              <a:spcAft>
                <a:spcPts val="600"/>
              </a:spcAft>
              <a:buFont typeface="Arial" panose="020B0604020202020204" pitchFamily="34" charset="0"/>
              <a:buChar char="•"/>
            </a:pPr>
            <a:endParaRPr lang="en-US" sz="2000" dirty="0">
              <a:latin typeface="Candara" panose="020E0502030303020204" pitchFamily="34" charset="0"/>
            </a:endParaRPr>
          </a:p>
          <a:p>
            <a:pPr marL="576263">
              <a:spcAft>
                <a:spcPts val="600"/>
              </a:spcAft>
            </a:pPr>
            <a:r>
              <a:rPr lang="en-US" sz="2000" dirty="0">
                <a:latin typeface="Candara" panose="020E0502030303020204" pitchFamily="34" charset="0"/>
              </a:rPr>
              <a:t>Reflect on your State’s system. What potential issues are you currently aware of? </a:t>
            </a:r>
            <a:r>
              <a:rPr lang="en-US" sz="3200" dirty="0">
                <a:latin typeface="Candara" panose="020E0502030303020204" pitchFamily="34" charset="0"/>
              </a:rPr>
              <a:t> </a:t>
            </a:r>
          </a:p>
          <a:p>
            <a:pPr marL="576263"/>
            <a:r>
              <a:rPr lang="en-US" sz="3200" dirty="0">
                <a:latin typeface="Candara" panose="020E0502030303020204" pitchFamily="34" charset="0"/>
              </a:rPr>
              <a:t>	</a:t>
            </a:r>
          </a:p>
          <a:p>
            <a:r>
              <a:rPr lang="en-US" dirty="0"/>
              <a:t>		</a:t>
            </a:r>
          </a:p>
          <a:p>
            <a:endParaRPr lang="en-US" dirty="0"/>
          </a:p>
        </p:txBody>
      </p:sp>
      <p:pic>
        <p:nvPicPr>
          <p:cNvPr id="12290" name="Picture 2" descr="50 Opportunity Quotes for Work and Life | LaptrinhX">
            <a:extLst>
              <a:ext uri="{FF2B5EF4-FFF2-40B4-BE49-F238E27FC236}">
                <a16:creationId xmlns:a16="http://schemas.microsoft.com/office/drawing/2014/main" id="{EFF14EE9-E1B7-68FC-5F7F-C08C1E8932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700" y="4772914"/>
            <a:ext cx="3276600" cy="198871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2F3D0532-0B4F-8DE5-9D16-FC75ABF3B96C}"/>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45</a:t>
            </a:fld>
            <a:endParaRPr lang="en-US" sz="1200" dirty="0">
              <a:latin typeface="Candara" panose="020E0502030303020204" pitchFamily="34" charset="0"/>
            </a:endParaRPr>
          </a:p>
        </p:txBody>
      </p:sp>
    </p:spTree>
    <p:extLst>
      <p:ext uri="{BB962C8B-B14F-4D97-AF65-F5344CB8AC3E}">
        <p14:creationId xmlns:p14="http://schemas.microsoft.com/office/powerpoint/2010/main" val="2718954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B98EE-26AD-4C68-8A38-F5CFF1A88DD0}"/>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Understand the Issue(s)</a:t>
            </a:r>
          </a:p>
        </p:txBody>
      </p:sp>
      <p:sp>
        <p:nvSpPr>
          <p:cNvPr id="4" name="TextBox 3">
            <a:extLst>
              <a:ext uri="{FF2B5EF4-FFF2-40B4-BE49-F238E27FC236}">
                <a16:creationId xmlns:a16="http://schemas.microsoft.com/office/drawing/2014/main" id="{DD0F8EF7-526B-47BF-84BF-8DC36FEE6279}"/>
              </a:ext>
            </a:extLst>
          </p:cNvPr>
          <p:cNvSpPr txBox="1"/>
          <p:nvPr/>
        </p:nvSpPr>
        <p:spPr>
          <a:xfrm>
            <a:off x="315180" y="2168129"/>
            <a:ext cx="8151219" cy="500136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ndara" panose="020E0502030303020204" pitchFamily="34" charset="0"/>
              </a:rPr>
              <a:t>Not all issues are created equally. </a:t>
            </a:r>
          </a:p>
          <a:p>
            <a:pPr marL="285750" indent="-285750">
              <a:buFont typeface="Arial" panose="020B0604020202020204" pitchFamily="34" charset="0"/>
              <a:buChar char="•"/>
            </a:pPr>
            <a:endParaRPr lang="en-US" sz="1100" dirty="0">
              <a:latin typeface="Candara" panose="020E0502030303020204" pitchFamily="34" charset="0"/>
            </a:endParaRPr>
          </a:p>
          <a:p>
            <a:pPr marL="285750" indent="-285750">
              <a:buFont typeface="Arial" panose="020B0604020202020204" pitchFamily="34" charset="0"/>
              <a:buChar char="•"/>
            </a:pPr>
            <a:r>
              <a:rPr lang="en-US" sz="2400" dirty="0">
                <a:latin typeface="Candara" panose="020E0502030303020204" pitchFamily="34" charset="0"/>
              </a:rPr>
              <a:t>Is the issue simple or complex? </a:t>
            </a:r>
          </a:p>
          <a:p>
            <a:endParaRPr lang="en-US" sz="1600" u="sng" dirty="0">
              <a:latin typeface="Candara" panose="020E0502030303020204" pitchFamily="34" charset="0"/>
            </a:endParaRPr>
          </a:p>
          <a:p>
            <a:r>
              <a:rPr lang="en-US" sz="2400" dirty="0">
                <a:latin typeface="Candara" panose="020E0502030303020204" pitchFamily="34" charset="0"/>
              </a:rPr>
              <a:t>       </a:t>
            </a:r>
            <a:r>
              <a:rPr lang="en-US" sz="2400" u="sng" dirty="0">
                <a:latin typeface="Candara" panose="020E0502030303020204" pitchFamily="34" charset="0"/>
              </a:rPr>
              <a:t>If complex, ask</a:t>
            </a:r>
            <a:r>
              <a:rPr lang="en-US" sz="2400" dirty="0">
                <a:latin typeface="Candara" panose="020E0502030303020204" pitchFamily="34" charset="0"/>
              </a:rPr>
              <a:t>:</a:t>
            </a:r>
          </a:p>
          <a:p>
            <a:pPr marL="742950" lvl="1" indent="-285750">
              <a:buFont typeface="Arial" panose="020B0604020202020204" pitchFamily="34" charset="0"/>
              <a:buChar char="•"/>
            </a:pPr>
            <a:r>
              <a:rPr lang="en-US" sz="2400" dirty="0">
                <a:latin typeface="Candara" panose="020E0502030303020204" pitchFamily="34" charset="0"/>
              </a:rPr>
              <a:t>Who is affected by this issue? </a:t>
            </a:r>
          </a:p>
          <a:p>
            <a:pPr marL="742950" lvl="1" indent="-285750">
              <a:buFont typeface="Arial" panose="020B0604020202020204" pitchFamily="34" charset="0"/>
              <a:buChar char="•"/>
            </a:pPr>
            <a:r>
              <a:rPr lang="en-US" sz="2400" dirty="0">
                <a:latin typeface="Candara" panose="020E0502030303020204" pitchFamily="34" charset="0"/>
              </a:rPr>
              <a:t>Why is this happening? What are the most likely causes?</a:t>
            </a:r>
          </a:p>
          <a:p>
            <a:pPr marL="742950" lvl="1" indent="-285750">
              <a:buFont typeface="Arial" panose="020B0604020202020204" pitchFamily="34" charset="0"/>
              <a:buChar char="•"/>
            </a:pPr>
            <a:r>
              <a:rPr lang="en-US" sz="2400" dirty="0">
                <a:latin typeface="Candara" panose="020E0502030303020204" pitchFamily="34" charset="0"/>
              </a:rPr>
              <a:t>When and where does the issue show up?</a:t>
            </a:r>
          </a:p>
          <a:p>
            <a:pPr marL="742950" lvl="1" indent="-285750">
              <a:buFont typeface="Arial" panose="020B0604020202020204" pitchFamily="34" charset="0"/>
              <a:buChar char="•"/>
            </a:pPr>
            <a:r>
              <a:rPr lang="en-US" sz="2400" dirty="0">
                <a:latin typeface="Candara" panose="020E0502030303020204" pitchFamily="34" charset="0"/>
              </a:rPr>
              <a:t>What data/evidence supports our claims?</a:t>
            </a:r>
          </a:p>
          <a:p>
            <a:pPr marL="742950" lvl="1" indent="-285750">
              <a:buFont typeface="Arial" panose="020B0604020202020204" pitchFamily="34" charset="0"/>
              <a:buChar char="•"/>
            </a:pPr>
            <a:r>
              <a:rPr lang="en-US" sz="2400" dirty="0">
                <a:latin typeface="Candara" panose="020E0502030303020204" pitchFamily="34" charset="0"/>
              </a:rPr>
              <a:t>What happens if issue isn’t addressed?</a:t>
            </a:r>
          </a:p>
          <a:p>
            <a:pPr marL="742950" lvl="1" indent="-285750">
              <a:buFont typeface="Arial" panose="020B0604020202020204" pitchFamily="34" charset="0"/>
              <a:buChar char="•"/>
            </a:pPr>
            <a:r>
              <a:rPr lang="en-US" sz="2400" dirty="0">
                <a:latin typeface="Candara" panose="020E0502030303020204" pitchFamily="34" charset="0"/>
              </a:rPr>
              <a:t>What happens if issue is addressed? </a:t>
            </a:r>
          </a:p>
          <a:p>
            <a:pPr marL="742950" lvl="1" indent="-285750">
              <a:buFont typeface="Arial" panose="020B0604020202020204" pitchFamily="34" charset="0"/>
              <a:buChar char="•"/>
            </a:pPr>
            <a:r>
              <a:rPr lang="en-US" sz="2400" dirty="0">
                <a:latin typeface="Candara" panose="020E0502030303020204" pitchFamily="34" charset="0"/>
              </a:rPr>
              <a:t>Who may be affected by the potential solutions?</a:t>
            </a:r>
          </a:p>
          <a:p>
            <a:pPr lvl="1"/>
            <a:endParaRPr lang="en-US" dirty="0"/>
          </a:p>
          <a:p>
            <a:r>
              <a:rPr lang="en-US" dirty="0"/>
              <a:t>		</a:t>
            </a:r>
          </a:p>
          <a:p>
            <a:endParaRPr lang="en-US" dirty="0"/>
          </a:p>
        </p:txBody>
      </p:sp>
      <p:pic>
        <p:nvPicPr>
          <p:cNvPr id="9220" name="Picture 4" descr="Do You Really Understand the Problem You're Trying to Solve? | IndustryWeek">
            <a:extLst>
              <a:ext uri="{FF2B5EF4-FFF2-40B4-BE49-F238E27FC236}">
                <a16:creationId xmlns:a16="http://schemas.microsoft.com/office/drawing/2014/main" id="{72A5FBEA-DF88-4297-1B7C-477E48B69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151" y="1905000"/>
            <a:ext cx="3048000" cy="169468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8D348399-3A69-D774-E2B0-56AADB92D828}"/>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46</a:t>
            </a:fld>
            <a:endParaRPr lang="en-US" sz="1200" dirty="0">
              <a:latin typeface="Candara" panose="020E0502030303020204" pitchFamily="34" charset="0"/>
            </a:endParaRPr>
          </a:p>
        </p:txBody>
      </p:sp>
    </p:spTree>
    <p:extLst>
      <p:ext uri="{BB962C8B-B14F-4D97-AF65-F5344CB8AC3E}">
        <p14:creationId xmlns:p14="http://schemas.microsoft.com/office/powerpoint/2010/main" val="3461212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4A7B5953-3FCC-4EE3-51A5-B9930BED5609}"/>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47</a:t>
            </a:fld>
            <a:endParaRPr lang="en-US" sz="1200" dirty="0">
              <a:latin typeface="Candara" panose="020E0502030303020204" pitchFamily="34" charset="0"/>
            </a:endParaRPr>
          </a:p>
        </p:txBody>
      </p:sp>
      <p:sp>
        <p:nvSpPr>
          <p:cNvPr id="5" name="Title 1">
            <a:extLst>
              <a:ext uri="{FF2B5EF4-FFF2-40B4-BE49-F238E27FC236}">
                <a16:creationId xmlns:a16="http://schemas.microsoft.com/office/drawing/2014/main" id="{C39ADA3C-BCD8-AE96-F8EA-C269ADEE9042}"/>
              </a:ext>
            </a:extLst>
          </p:cNvPr>
          <p:cNvSpPr txBox="1">
            <a:spLocks noGrp="1"/>
          </p:cNvSpPr>
          <p:nvPr>
            <p:ph type="title"/>
          </p:nvPr>
        </p:nvSpPr>
        <p:spPr>
          <a:xfrm>
            <a:off x="628650" y="141180"/>
            <a:ext cx="7886700" cy="1144423"/>
          </a:xfrm>
          <a:prstGeom prst="rect">
            <a:avLst/>
          </a:prstGeom>
          <a:solidFill>
            <a:srgbClr val="24275E"/>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Candara" panose="020E0502030303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mj-ea"/>
                <a:cs typeface="Arial" panose="020B0604020202020204" pitchFamily="34" charset="0"/>
              </a:rPr>
              <a:t>Prioritize Issues</a:t>
            </a:r>
          </a:p>
        </p:txBody>
      </p:sp>
      <p:pic>
        <p:nvPicPr>
          <p:cNvPr id="8196" name="Picture 4" descr="Five sticky notes that each say everything on them. One sticky note is on top that says &quot;to do.&quot;">
            <a:extLst>
              <a:ext uri="{FF2B5EF4-FFF2-40B4-BE49-F238E27FC236}">
                <a16:creationId xmlns:a16="http://schemas.microsoft.com/office/drawing/2014/main" id="{8B4E981E-08FD-8A9B-6900-517D3E4ADC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36" y="1315748"/>
            <a:ext cx="2480714" cy="15116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F43490-CD97-2B46-8D6A-D4D88E36525F}"/>
              </a:ext>
            </a:extLst>
          </p:cNvPr>
          <p:cNvSpPr txBox="1"/>
          <p:nvPr/>
        </p:nvSpPr>
        <p:spPr>
          <a:xfrm>
            <a:off x="2971800" y="1401738"/>
            <a:ext cx="5715000" cy="1200329"/>
          </a:xfrm>
          <a:prstGeom prst="rect">
            <a:avLst/>
          </a:prstGeom>
          <a:solidFill>
            <a:schemeClr val="accent1">
              <a:lumMod val="20000"/>
              <a:lumOff val="80000"/>
            </a:schemeClr>
          </a:solidFill>
        </p:spPr>
        <p:txBody>
          <a:bodyPr wrap="square" rtlCol="0">
            <a:spAutoFit/>
          </a:bodyPr>
          <a:lstStyle/>
          <a:p>
            <a:pPr algn="ctr"/>
            <a:r>
              <a:rPr lang="en-US" sz="2400" dirty="0">
                <a:latin typeface="Calibri" panose="020F0502020204030204" pitchFamily="34" charset="0"/>
                <a:cs typeface="Calibri" panose="020F0502020204030204" pitchFamily="34" charset="0"/>
              </a:rPr>
              <a:t>You have identified several areas of concern and understand the issues better. What, if anything, do you tackle now?</a:t>
            </a:r>
            <a:endParaRPr lang="en-US" dirty="0"/>
          </a:p>
        </p:txBody>
      </p:sp>
      <p:sp>
        <p:nvSpPr>
          <p:cNvPr id="6" name="Content Placeholder 5">
            <a:extLst>
              <a:ext uri="{FF2B5EF4-FFF2-40B4-BE49-F238E27FC236}">
                <a16:creationId xmlns:a16="http://schemas.microsoft.com/office/drawing/2014/main" id="{673A346C-2851-773B-DE83-72ABE74139CB}"/>
              </a:ext>
            </a:extLst>
          </p:cNvPr>
          <p:cNvSpPr>
            <a:spLocks noGrp="1"/>
          </p:cNvSpPr>
          <p:nvPr>
            <p:ph idx="1"/>
          </p:nvPr>
        </p:nvSpPr>
        <p:spPr>
          <a:xfrm>
            <a:off x="381000" y="2892081"/>
            <a:ext cx="8382000" cy="3843361"/>
          </a:xfrm>
        </p:spPr>
        <p:txBody>
          <a:bodyPr>
            <a:normAutofit/>
          </a:bodyPr>
          <a:lstStyle/>
          <a:p>
            <a:r>
              <a:rPr lang="en-US" sz="2400" dirty="0">
                <a:latin typeface="Calibri" panose="020F0502020204030204" pitchFamily="34" charset="0"/>
                <a:cs typeface="Calibri" panose="020F0502020204030204" pitchFamily="34" charset="0"/>
              </a:rPr>
              <a:t>Consider:</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What might it take to address each issue? </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Who would need to be involved in decision making, planning and implementation?</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What level of stakeholder involvement is needed?</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What are the implications for the change?</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What resources are needed (including time)? </a:t>
            </a:r>
          </a:p>
          <a:p>
            <a:pPr marL="457200" indent="-457200">
              <a:buFont typeface="Arial" panose="020B0604020202020204" pitchFamily="34" charset="0"/>
              <a:buChar char="•"/>
            </a:pPr>
            <a:endParaRPr lang="en-US" sz="3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Consider addressing non-compliance issues with easy fixes first.</a:t>
            </a:r>
          </a:p>
          <a:p>
            <a:pPr marL="457200"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432792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7564A5B-DFBF-EF75-0D92-BB29FD7BD692}"/>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48</a:t>
            </a:fld>
            <a:endParaRPr lang="en-US" sz="1200" dirty="0">
              <a:latin typeface="Candara" panose="020E0502030303020204" pitchFamily="34" charset="0"/>
            </a:endParaRPr>
          </a:p>
        </p:txBody>
      </p:sp>
      <p:sp>
        <p:nvSpPr>
          <p:cNvPr id="5" name="Title 1">
            <a:extLst>
              <a:ext uri="{FF2B5EF4-FFF2-40B4-BE49-F238E27FC236}">
                <a16:creationId xmlns:a16="http://schemas.microsoft.com/office/drawing/2014/main" id="{2F1EB293-A382-925E-DA3B-FB3329BE11D5}"/>
              </a:ext>
            </a:extLst>
          </p:cNvPr>
          <p:cNvSpPr txBox="1">
            <a:spLocks noGrp="1"/>
          </p:cNvSpPr>
          <p:nvPr>
            <p:ph type="title"/>
          </p:nvPr>
        </p:nvSpPr>
        <p:spPr>
          <a:xfrm>
            <a:off x="628650" y="365125"/>
            <a:ext cx="7886700" cy="1325563"/>
          </a:xfrm>
          <a:prstGeom prst="rect">
            <a:avLst/>
          </a:prstGeom>
          <a:solidFill>
            <a:srgbClr val="24275E"/>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Candara" panose="020E0502030303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mj-ea"/>
                <a:cs typeface="Arial" panose="020B0604020202020204" pitchFamily="34" charset="0"/>
              </a:rPr>
              <a:t>Addressing Issues</a:t>
            </a:r>
          </a:p>
        </p:txBody>
      </p:sp>
      <p:sp>
        <p:nvSpPr>
          <p:cNvPr id="6" name="Content Placeholder 5">
            <a:extLst>
              <a:ext uri="{FF2B5EF4-FFF2-40B4-BE49-F238E27FC236}">
                <a16:creationId xmlns:a16="http://schemas.microsoft.com/office/drawing/2014/main" id="{673A346C-2851-773B-DE83-72ABE74139CB}"/>
              </a:ext>
            </a:extLst>
          </p:cNvPr>
          <p:cNvSpPr>
            <a:spLocks noGrp="1"/>
          </p:cNvSpPr>
          <p:nvPr>
            <p:ph idx="1"/>
          </p:nvPr>
        </p:nvSpPr>
        <p:spPr>
          <a:xfrm>
            <a:off x="3048000" y="2209799"/>
            <a:ext cx="5467350" cy="3967163"/>
          </a:xfrm>
        </p:spPr>
        <p:txBody>
          <a:bodyPr>
            <a:normAutofit/>
          </a:bodyPr>
          <a:lstStyle/>
          <a:p>
            <a:pPr marL="457200" indent="-457200">
              <a:buFont typeface="Arial" panose="020B0604020202020204" pitchFamily="34" charset="0"/>
              <a:buChar char="•"/>
            </a:pPr>
            <a:r>
              <a:rPr lang="en-US" dirty="0">
                <a:cs typeface="Calibri" panose="020F0502020204030204" pitchFamily="34" charset="0"/>
              </a:rPr>
              <a:t>Narrow your focus. Consider addressing one issue at a time.</a:t>
            </a:r>
          </a:p>
          <a:p>
            <a:pPr marL="457200" indent="-457200">
              <a:buFont typeface="Arial" panose="020B0604020202020204" pitchFamily="34" charset="0"/>
              <a:buChar char="•"/>
            </a:pPr>
            <a:r>
              <a:rPr lang="en-US" dirty="0">
                <a:cs typeface="Calibri" panose="020F0502020204030204" pitchFamily="34" charset="0"/>
              </a:rPr>
              <a:t>Map out activities, person(s) responsible, and deadlines.</a:t>
            </a:r>
          </a:p>
          <a:p>
            <a:pPr marL="457200" indent="-457200">
              <a:buFont typeface="Arial" panose="020B0604020202020204" pitchFamily="34" charset="0"/>
              <a:buChar char="•"/>
            </a:pPr>
            <a:r>
              <a:rPr lang="en-US" dirty="0">
                <a:cs typeface="Calibri" panose="020F0502020204030204" pitchFamily="34" charset="0"/>
              </a:rPr>
              <a:t>Carve out time to complete activities.</a:t>
            </a:r>
          </a:p>
          <a:p>
            <a:pPr marL="457200" indent="-457200">
              <a:buFont typeface="Arial" panose="020B0604020202020204" pitchFamily="34" charset="0"/>
              <a:buChar char="•"/>
            </a:pPr>
            <a:r>
              <a:rPr lang="en-US" dirty="0">
                <a:cs typeface="Calibri" panose="020F0502020204030204" pitchFamily="34" charset="0"/>
              </a:rPr>
              <a:t>Have regular check ins.</a:t>
            </a:r>
          </a:p>
          <a:p>
            <a:pPr marL="0" indent="0">
              <a:buNone/>
            </a:pPr>
            <a:endParaRPr lang="en-US"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endParaRPr lang="en-US" dirty="0"/>
          </a:p>
        </p:txBody>
      </p:sp>
      <p:pic>
        <p:nvPicPr>
          <p:cNvPr id="10246" name="Picture 6" descr="Woman on path with nine possible branches of the path to take">
            <a:extLst>
              <a:ext uri="{FF2B5EF4-FFF2-40B4-BE49-F238E27FC236}">
                <a16:creationId xmlns:a16="http://schemas.microsoft.com/office/drawing/2014/main" id="{93EB41BE-3C81-D13A-5D6E-5E9D2A52C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981200"/>
            <a:ext cx="2339785" cy="383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126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B98EE-26AD-4C68-8A38-F5CFF1A88DD0}"/>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Explaining and Improving your Dispute Resolution System</a:t>
            </a:r>
          </a:p>
        </p:txBody>
      </p:sp>
      <p:sp>
        <p:nvSpPr>
          <p:cNvPr id="4" name="TextBox 3">
            <a:extLst>
              <a:ext uri="{FF2B5EF4-FFF2-40B4-BE49-F238E27FC236}">
                <a16:creationId xmlns:a16="http://schemas.microsoft.com/office/drawing/2014/main" id="{DD0F8EF7-526B-47BF-84BF-8DC36FEE6279}"/>
              </a:ext>
            </a:extLst>
          </p:cNvPr>
          <p:cNvSpPr txBox="1"/>
          <p:nvPr/>
        </p:nvSpPr>
        <p:spPr>
          <a:xfrm>
            <a:off x="321666" y="1826486"/>
            <a:ext cx="8500668" cy="3877985"/>
          </a:xfrm>
          <a:prstGeom prst="rect">
            <a:avLst/>
          </a:prstGeom>
          <a:noFill/>
        </p:spPr>
        <p:txBody>
          <a:bodyPr wrap="square" rtlCol="0">
            <a:spAutoFit/>
          </a:bodyPr>
          <a:lstStyle/>
          <a:p>
            <a:endParaRPr lang="en-US" dirty="0">
              <a:latin typeface="Candara" panose="020E0502030303020204" pitchFamily="34" charset="0"/>
            </a:endParaRPr>
          </a:p>
          <a:p>
            <a:pPr marL="1033463" indent="-457200">
              <a:buFont typeface="Arial" panose="020B0604020202020204" pitchFamily="34" charset="0"/>
              <a:buChar char="•"/>
            </a:pPr>
            <a:r>
              <a:rPr lang="en-US" sz="3200" dirty="0">
                <a:latin typeface="Candara" panose="020E0502030303020204" pitchFamily="34" charset="0"/>
              </a:rPr>
              <a:t>Leveraging this Process to Better Explain and Improve your System</a:t>
            </a:r>
          </a:p>
          <a:p>
            <a:pPr marL="1033463" indent="-457200">
              <a:buFont typeface="Arial" panose="020B0604020202020204" pitchFamily="34" charset="0"/>
              <a:buChar char="•"/>
            </a:pPr>
            <a:r>
              <a:rPr lang="en-US" sz="3200" dirty="0">
                <a:latin typeface="Candara" panose="020E0502030303020204" pitchFamily="34" charset="0"/>
              </a:rPr>
              <a:t>CADRE’s Dispute Resolution Process Manuals as companion tools</a:t>
            </a:r>
          </a:p>
          <a:p>
            <a:pPr marL="1033463" indent="-457200">
              <a:buFont typeface="Arial" panose="020B0604020202020204" pitchFamily="34" charset="0"/>
              <a:buChar char="•"/>
            </a:pPr>
            <a:r>
              <a:rPr lang="en-US" sz="3200" dirty="0">
                <a:latin typeface="Candara" panose="020E0502030303020204" pitchFamily="34" charset="0"/>
              </a:rPr>
              <a:t>CADRE’s Dispute Resolution Data Drill Down Tool	</a:t>
            </a:r>
          </a:p>
          <a:p>
            <a:r>
              <a:rPr lang="en-US" dirty="0"/>
              <a:t>		</a:t>
            </a:r>
          </a:p>
          <a:p>
            <a:endParaRPr lang="en-US" dirty="0"/>
          </a:p>
        </p:txBody>
      </p:sp>
      <p:pic>
        <p:nvPicPr>
          <p:cNvPr id="5" name="Picture 4" descr="Magnifying glass highlighting word, &quot;focus.&quot;">
            <a:extLst>
              <a:ext uri="{FF2B5EF4-FFF2-40B4-BE49-F238E27FC236}">
                <a16:creationId xmlns:a16="http://schemas.microsoft.com/office/drawing/2014/main" id="{3BEF00A6-D2A6-4E53-B258-AA3CCDB05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5004620"/>
            <a:ext cx="2252268" cy="1777180"/>
          </a:xfrm>
          <a:prstGeom prst="rect">
            <a:avLst/>
          </a:prstGeom>
        </p:spPr>
      </p:pic>
      <p:sp>
        <p:nvSpPr>
          <p:cNvPr id="6" name="Slide Number Placeholder 3">
            <a:extLst>
              <a:ext uri="{FF2B5EF4-FFF2-40B4-BE49-F238E27FC236}">
                <a16:creationId xmlns:a16="http://schemas.microsoft.com/office/drawing/2014/main" id="{04700C28-945D-6044-9FF1-568092EA182B}"/>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49</a:t>
            </a:fld>
            <a:endParaRPr lang="en-US" sz="1200" dirty="0">
              <a:latin typeface="Candara" panose="020E0502030303020204" pitchFamily="34" charset="0"/>
            </a:endParaRPr>
          </a:p>
        </p:txBody>
      </p:sp>
    </p:spTree>
    <p:extLst>
      <p:ext uri="{BB962C8B-B14F-4D97-AF65-F5344CB8AC3E}">
        <p14:creationId xmlns:p14="http://schemas.microsoft.com/office/powerpoint/2010/main" val="380047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602FB2-60D8-445A-85B1-49A758F4BB1D}"/>
              </a:ext>
            </a:extLst>
          </p:cNvPr>
          <p:cNvSpPr txBox="1">
            <a:spLocks noGrp="1"/>
          </p:cNvSpPr>
          <p:nvPr>
            <p:ph type="title" idx="4294967295"/>
          </p:nvPr>
        </p:nvSpPr>
        <p:spPr>
          <a:xfrm>
            <a:off x="8001000" y="6477000"/>
            <a:ext cx="990600" cy="276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BD408-932A-4574-8633-30B35F741407}" type="slidenum">
              <a:rPr kumimoji="0" lang="en-US" sz="1200" b="0" i="0" u="none" strike="noStrike" kern="1200" cap="none" spc="0" normalizeH="0" baseline="0" noProof="0" smtClean="0">
                <a:ln>
                  <a:noFill/>
                </a:ln>
                <a:solidFill>
                  <a:schemeClr val="tx1"/>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endParaRPr>
          </a:p>
        </p:txBody>
      </p:sp>
      <p:sp>
        <p:nvSpPr>
          <p:cNvPr id="7" name="Title 1">
            <a:extLst>
              <a:ext uri="{FF2B5EF4-FFF2-40B4-BE49-F238E27FC236}">
                <a16:creationId xmlns:a16="http://schemas.microsoft.com/office/drawing/2014/main" id="{33C2BFC2-0A3B-49D8-B067-E4670E6C526D}"/>
              </a:ext>
            </a:extLst>
          </p:cNvPr>
          <p:cNvSpPr txBox="1">
            <a:spLocks/>
          </p:cNvSpPr>
          <p:nvPr/>
        </p:nvSpPr>
        <p:spPr>
          <a:xfrm>
            <a:off x="502920" y="301752"/>
            <a:ext cx="8229600" cy="1143000"/>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Candara" panose="020E0502030303020204" pitchFamily="34" charset="0"/>
                <a:ea typeface="+mj-ea"/>
                <a:cs typeface="Arial" panose="020B0604020202020204" pitchFamily="34" charset="0"/>
              </a:defRPr>
            </a:lvl1pPr>
          </a:lstStyle>
          <a:p>
            <a:r>
              <a:rPr lang="en-US" dirty="0"/>
              <a:t>Objectives</a:t>
            </a:r>
          </a:p>
        </p:txBody>
      </p:sp>
      <p:pic>
        <p:nvPicPr>
          <p:cNvPr id="11" name="Picture 10" descr="Construction of the letters P. L. A. N. ">
            <a:extLst>
              <a:ext uri="{FF2B5EF4-FFF2-40B4-BE49-F238E27FC236}">
                <a16:creationId xmlns:a16="http://schemas.microsoft.com/office/drawing/2014/main" id="{E6F55539-D6EB-4F7F-AEE0-BBA251D2797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8871" y="2444088"/>
            <a:ext cx="2614809" cy="1969823"/>
          </a:xfrm>
          <a:prstGeom prst="rect">
            <a:avLst/>
          </a:prstGeom>
        </p:spPr>
      </p:pic>
      <p:sp>
        <p:nvSpPr>
          <p:cNvPr id="6" name="Content Placeholder 5">
            <a:extLst>
              <a:ext uri="{FF2B5EF4-FFF2-40B4-BE49-F238E27FC236}">
                <a16:creationId xmlns:a16="http://schemas.microsoft.com/office/drawing/2014/main" id="{81A92C87-C5FF-4F73-9D99-16E26EF8DF16}"/>
              </a:ext>
            </a:extLst>
          </p:cNvPr>
          <p:cNvSpPr>
            <a:spLocks noGrp="1"/>
          </p:cNvSpPr>
          <p:nvPr>
            <p:ph idx="1"/>
          </p:nvPr>
        </p:nvSpPr>
        <p:spPr>
          <a:xfrm>
            <a:off x="2514601" y="1647967"/>
            <a:ext cx="6324600" cy="4908282"/>
          </a:xfrm>
        </p:spPr>
        <p:txBody>
          <a:bodyPr>
            <a:normAutofit fontScale="32500" lnSpcReduction="20000"/>
          </a:bodyPr>
          <a:lstStyle/>
          <a:p>
            <a:pPr marL="346075" indent="-346075">
              <a:lnSpc>
                <a:spcPct val="120000"/>
              </a:lnSpc>
              <a:buFont typeface="Arial" panose="020B0604020202020204" pitchFamily="34" charset="0"/>
              <a:buChar char="•"/>
            </a:pPr>
            <a:r>
              <a:rPr lang="en-US" sz="8600" dirty="0"/>
              <a:t>Review the Process for OSEP’s DMS 2.0</a:t>
            </a:r>
          </a:p>
          <a:p>
            <a:pPr marL="346075" lvl="1" indent="-346075">
              <a:lnSpc>
                <a:spcPct val="120000"/>
              </a:lnSpc>
              <a:buClr>
                <a:schemeClr val="tx2">
                  <a:lumMod val="50000"/>
                </a:schemeClr>
              </a:buClr>
            </a:pPr>
            <a:endParaRPr lang="en-US" sz="8600" dirty="0"/>
          </a:p>
          <a:p>
            <a:pPr marL="346075" lvl="1" indent="-346075">
              <a:lnSpc>
                <a:spcPct val="120000"/>
              </a:lnSpc>
              <a:buClr>
                <a:schemeClr val="tx2">
                  <a:lumMod val="50000"/>
                </a:schemeClr>
              </a:buClr>
            </a:pPr>
            <a:r>
              <a:rPr lang="en-US" sz="8600" dirty="0"/>
              <a:t>Explain your System and Demonstrate Effectiveness</a:t>
            </a:r>
          </a:p>
          <a:p>
            <a:pPr marL="0" lvl="1" indent="0">
              <a:lnSpc>
                <a:spcPct val="120000"/>
              </a:lnSpc>
              <a:buClr>
                <a:schemeClr val="tx2">
                  <a:lumMod val="50000"/>
                </a:schemeClr>
              </a:buClr>
              <a:buNone/>
            </a:pPr>
            <a:endParaRPr lang="en-US" sz="8600" dirty="0"/>
          </a:p>
          <a:p>
            <a:pPr marL="346075" lvl="1" indent="-346075">
              <a:lnSpc>
                <a:spcPct val="120000"/>
              </a:lnSpc>
              <a:buClr>
                <a:schemeClr val="tx2">
                  <a:lumMod val="50000"/>
                </a:schemeClr>
              </a:buClr>
            </a:pPr>
            <a:r>
              <a:rPr lang="en-US" sz="8600" dirty="0"/>
              <a:t>Explore Tools to Check Alignment of your State’s DR System with the IDEA Regulations</a:t>
            </a:r>
          </a:p>
          <a:p>
            <a:pPr marL="346075" lvl="1" indent="-346075">
              <a:lnSpc>
                <a:spcPct val="120000"/>
              </a:lnSpc>
              <a:buClr>
                <a:schemeClr val="tx2">
                  <a:lumMod val="50000"/>
                </a:schemeClr>
              </a:buClr>
            </a:pPr>
            <a:endParaRPr lang="en-US" sz="9800" dirty="0"/>
          </a:p>
          <a:p>
            <a:pPr marL="457200" lvl="1" indent="0">
              <a:buNone/>
            </a:pPr>
            <a:endParaRPr lang="en-US" sz="4400" dirty="0"/>
          </a:p>
          <a:p>
            <a:endParaRPr lang="en-US" dirty="0"/>
          </a:p>
          <a:p>
            <a:endParaRPr lang="en-US" dirty="0"/>
          </a:p>
          <a:p>
            <a:pPr marL="0" indent="0">
              <a:buNone/>
            </a:pP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3794710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9E6DE3F-B5BA-5D55-C93F-E652975A7194}"/>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50</a:t>
            </a:fld>
            <a:endParaRPr lang="en-US" sz="1200" dirty="0">
              <a:latin typeface="Candara" panose="020E0502030303020204" pitchFamily="34" charset="0"/>
            </a:endParaRPr>
          </a:p>
        </p:txBody>
      </p:sp>
      <p:sp>
        <p:nvSpPr>
          <p:cNvPr id="2" name="Title 1">
            <a:extLst>
              <a:ext uri="{FF2B5EF4-FFF2-40B4-BE49-F238E27FC236}">
                <a16:creationId xmlns:a16="http://schemas.microsoft.com/office/drawing/2014/main" id="{127F0BCB-7C56-42F8-9152-9325FF63EE2A}"/>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System Assessment and Improvement </a:t>
            </a:r>
          </a:p>
        </p:txBody>
      </p:sp>
      <p:pic>
        <p:nvPicPr>
          <p:cNvPr id="4" name="Content Placeholder 3" descr="Cover of CADRE's State Administrative of Due Process Complaints and Hearings manual">
            <a:extLst>
              <a:ext uri="{FF2B5EF4-FFF2-40B4-BE49-F238E27FC236}">
                <a16:creationId xmlns:a16="http://schemas.microsoft.com/office/drawing/2014/main" id="{CEE52A19-E798-41BD-BD77-8E2AB494837C}"/>
              </a:ext>
            </a:extLst>
          </p:cNvPr>
          <p:cNvPicPr>
            <a:picLocks noGrp="1" noChangeAspect="1"/>
          </p:cNvPicPr>
          <p:nvPr>
            <p:ph idx="1"/>
          </p:nvPr>
        </p:nvPicPr>
        <p:blipFill>
          <a:blip r:embed="rId3"/>
          <a:stretch>
            <a:fillRect/>
          </a:stretch>
        </p:blipFill>
        <p:spPr>
          <a:xfrm>
            <a:off x="340685" y="1828800"/>
            <a:ext cx="3061494" cy="3983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Front cover of CADRE's State Administration of Mediation manual">
            <a:extLst>
              <a:ext uri="{FF2B5EF4-FFF2-40B4-BE49-F238E27FC236}">
                <a16:creationId xmlns:a16="http://schemas.microsoft.com/office/drawing/2014/main" id="{64D26671-5195-4E75-B3A5-46E10351FC7F}"/>
              </a:ext>
            </a:extLst>
          </p:cNvPr>
          <p:cNvPicPr>
            <a:picLocks noChangeAspect="1"/>
          </p:cNvPicPr>
          <p:nvPr/>
        </p:nvPicPr>
        <p:blipFill>
          <a:blip r:embed="rId4"/>
          <a:stretch>
            <a:fillRect/>
          </a:stretch>
        </p:blipFill>
        <p:spPr>
          <a:xfrm>
            <a:off x="3144082" y="2209800"/>
            <a:ext cx="3061493" cy="3983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Front cover of CADRE's State Administrative Complaints manual.">
            <a:extLst>
              <a:ext uri="{FF2B5EF4-FFF2-40B4-BE49-F238E27FC236}">
                <a16:creationId xmlns:a16="http://schemas.microsoft.com/office/drawing/2014/main" id="{50A33E06-1492-4D7E-B053-58217A48E28E}"/>
              </a:ext>
            </a:extLst>
          </p:cNvPr>
          <p:cNvPicPr>
            <a:picLocks noChangeAspect="1"/>
          </p:cNvPicPr>
          <p:nvPr/>
        </p:nvPicPr>
        <p:blipFill>
          <a:blip r:embed="rId5"/>
          <a:stretch>
            <a:fillRect/>
          </a:stretch>
        </p:blipFill>
        <p:spPr>
          <a:xfrm>
            <a:off x="5773778" y="1850923"/>
            <a:ext cx="3061494" cy="3989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843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chemeClr val="bg1"/>
            </a:gs>
            <a:gs pos="100000">
              <a:schemeClr val="tx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E94ADD-3CAB-432F-ACEE-51E99F1628EA}"/>
              </a:ext>
            </a:extLst>
          </p:cNvPr>
          <p:cNvSpPr>
            <a:spLocks noGrp="1"/>
          </p:cNvSpPr>
          <p:nvPr>
            <p:ph type="sldNum" sz="quarter" idx="12"/>
          </p:nvPr>
        </p:nvSpPr>
        <p:spPr/>
        <p:txBody>
          <a:bodyPr/>
          <a:lstStyle/>
          <a:p>
            <a:fld id="{F90EA011-92C4-41D9-82B9-BF8E62DAE0D2}" type="slidenum">
              <a:rPr lang="en-US" smtClean="0"/>
              <a:pPr/>
              <a:t>51</a:t>
            </a:fld>
            <a:endParaRPr lang="en-US" dirty="0"/>
          </a:p>
        </p:txBody>
      </p:sp>
      <p:sp>
        <p:nvSpPr>
          <p:cNvPr id="2" name="Title 1">
            <a:extLst>
              <a:ext uri="{FF2B5EF4-FFF2-40B4-BE49-F238E27FC236}">
                <a16:creationId xmlns:a16="http://schemas.microsoft.com/office/drawing/2014/main" id="{2004DE8E-1EAB-43D2-8382-A38631ECFD0E}"/>
              </a:ext>
            </a:extLst>
          </p:cNvPr>
          <p:cNvSpPr>
            <a:spLocks noGrp="1"/>
          </p:cNvSpPr>
          <p:nvPr>
            <p:ph type="title"/>
          </p:nvPr>
        </p:nvSpPr>
        <p:spPr>
          <a:xfrm>
            <a:off x="533400" y="365125"/>
            <a:ext cx="8210301" cy="854075"/>
          </a:xfrm>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Features: IDEA Regulations</a:t>
            </a:r>
          </a:p>
        </p:txBody>
      </p:sp>
      <p:sp>
        <p:nvSpPr>
          <p:cNvPr id="3" name="Content Placeholder 2">
            <a:extLst>
              <a:ext uri="{FF2B5EF4-FFF2-40B4-BE49-F238E27FC236}">
                <a16:creationId xmlns:a16="http://schemas.microsoft.com/office/drawing/2014/main" id="{CFD680C1-18D7-41AE-AE38-F5C99B177518}"/>
              </a:ext>
            </a:extLst>
          </p:cNvPr>
          <p:cNvSpPr>
            <a:spLocks noGrp="1"/>
          </p:cNvSpPr>
          <p:nvPr>
            <p:ph idx="1"/>
          </p:nvPr>
        </p:nvSpPr>
        <p:spPr>
          <a:xfrm>
            <a:off x="1106521" y="1516436"/>
            <a:ext cx="7199279" cy="540964"/>
          </a:xfrm>
          <a:solidFill>
            <a:schemeClr val="accent1">
              <a:lumMod val="20000"/>
              <a:lumOff val="80000"/>
            </a:schemeClr>
          </a:solidFill>
        </p:spPr>
        <p:txBody>
          <a:bodyPr/>
          <a:lstStyle/>
          <a:p>
            <a:r>
              <a:rPr lang="en-US" dirty="0"/>
              <a:t>Explains required SEA procedures under IDEA </a:t>
            </a:r>
          </a:p>
          <a:p>
            <a:endParaRPr lang="en-US" dirty="0"/>
          </a:p>
        </p:txBody>
      </p:sp>
      <p:pic>
        <p:nvPicPr>
          <p:cNvPr id="7" name="Picture 6" descr="Picture of paragraph in Process manual showing hyperlinks to IDEA regulation citations about providing notice of procedural safeguards">
            <a:extLst>
              <a:ext uri="{FF2B5EF4-FFF2-40B4-BE49-F238E27FC236}">
                <a16:creationId xmlns:a16="http://schemas.microsoft.com/office/drawing/2014/main" id="{3F74253D-54F3-40E3-9FC2-84C333678134}"/>
              </a:ext>
            </a:extLst>
          </p:cNvPr>
          <p:cNvPicPr>
            <a:picLocks noChangeAspect="1"/>
          </p:cNvPicPr>
          <p:nvPr/>
        </p:nvPicPr>
        <p:blipFill>
          <a:blip r:embed="rId4"/>
          <a:stretch>
            <a:fillRect/>
          </a:stretch>
        </p:blipFill>
        <p:spPr>
          <a:xfrm>
            <a:off x="609600" y="2743131"/>
            <a:ext cx="8210301" cy="2248894"/>
          </a:xfrm>
          <a:prstGeom prst="rect">
            <a:avLst/>
          </a:prstGeom>
          <a:ln>
            <a:noFill/>
          </a:ln>
          <a:effectLst>
            <a:outerShdw blurRad="190500" algn="tl" rotWithShape="0">
              <a:srgbClr val="000000">
                <a:alpha val="70000"/>
              </a:srgbClr>
            </a:outerShdw>
          </a:effectLst>
        </p:spPr>
      </p:pic>
      <p:pic>
        <p:nvPicPr>
          <p:cNvPr id="4" name="Picture 3" descr="Picture of paragraph in Process manual showing hyperlinks to IDEA regulation citations regarding SEA requirement to develop model forms.">
            <a:extLst>
              <a:ext uri="{FF2B5EF4-FFF2-40B4-BE49-F238E27FC236}">
                <a16:creationId xmlns:a16="http://schemas.microsoft.com/office/drawing/2014/main" id="{32F8ED52-87BE-4D3B-AEEE-3D9869DDE5A9}"/>
              </a:ext>
            </a:extLst>
          </p:cNvPr>
          <p:cNvPicPr>
            <a:picLocks noChangeAspect="1"/>
          </p:cNvPicPr>
          <p:nvPr/>
        </p:nvPicPr>
        <p:blipFill>
          <a:blip r:embed="rId5"/>
          <a:stretch>
            <a:fillRect/>
          </a:stretch>
        </p:blipFill>
        <p:spPr>
          <a:xfrm>
            <a:off x="609600" y="5515619"/>
            <a:ext cx="8210301" cy="3651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45099618"/>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E94ADD-3CAB-432F-ACEE-51E99F1628EA}"/>
              </a:ext>
            </a:extLst>
          </p:cNvPr>
          <p:cNvSpPr>
            <a:spLocks noGrp="1"/>
          </p:cNvSpPr>
          <p:nvPr>
            <p:ph type="sldNum" sz="quarter" idx="12"/>
          </p:nvPr>
        </p:nvSpPr>
        <p:spPr/>
        <p:txBody>
          <a:bodyPr/>
          <a:lstStyle/>
          <a:p>
            <a:fld id="{F90EA011-92C4-41D9-82B9-BF8E62DAE0D2}" type="slidenum">
              <a:rPr lang="en-US" smtClean="0"/>
              <a:pPr/>
              <a:t>52</a:t>
            </a:fld>
            <a:endParaRPr lang="en-US" dirty="0"/>
          </a:p>
        </p:txBody>
      </p:sp>
      <p:sp>
        <p:nvSpPr>
          <p:cNvPr id="4" name="Title 3">
            <a:extLst>
              <a:ext uri="{FF2B5EF4-FFF2-40B4-BE49-F238E27FC236}">
                <a16:creationId xmlns:a16="http://schemas.microsoft.com/office/drawing/2014/main" id="{669B2C4E-2506-4084-BDBC-33432739228C}"/>
              </a:ext>
            </a:extLst>
          </p:cNvPr>
          <p:cNvSpPr>
            <a:spLocks noGrp="1"/>
          </p:cNvSpPr>
          <p:nvPr>
            <p:ph type="title"/>
          </p:nvPr>
        </p:nvSpPr>
        <p:spPr>
          <a:xfrm>
            <a:off x="628650" y="224903"/>
            <a:ext cx="7886700" cy="914855"/>
          </a:xfrm>
          <a:solidFill>
            <a:srgbClr val="002060"/>
          </a:solidFill>
        </p:spPr>
        <p:txBody>
          <a:bodyPr vert="horz" lIns="91440" tIns="45720" rIns="91440" bIns="45720" rtlCol="0" anchor="ctr">
            <a:normAutofit fontScale="90000"/>
          </a:bodyPr>
          <a:lstStyle/>
          <a:p>
            <a:pPr algn="ctr"/>
            <a:br>
              <a:rPr lang="en-US" b="1" dirty="0">
                <a:solidFill>
                  <a:schemeClr val="bg1"/>
                </a:solidFill>
                <a:effectLst>
                  <a:outerShdw blurRad="38100" dist="38100" dir="2700000" algn="tl">
                    <a:srgbClr val="000000">
                      <a:alpha val="43137"/>
                    </a:srgbClr>
                  </a:outerShdw>
                </a:effectLst>
                <a:cs typeface="Arial" panose="020B0604020202020204" pitchFamily="34" charset="0"/>
              </a:rPr>
            </a:br>
            <a:r>
              <a:rPr lang="en-US" b="1" dirty="0">
                <a:solidFill>
                  <a:schemeClr val="bg1"/>
                </a:solidFill>
                <a:effectLst>
                  <a:outerShdw blurRad="38100" dist="38100" dir="2700000" algn="tl">
                    <a:srgbClr val="000000">
                      <a:alpha val="43137"/>
                    </a:srgbClr>
                  </a:outerShdw>
                </a:effectLst>
                <a:cs typeface="Arial" panose="020B0604020202020204" pitchFamily="34" charset="0"/>
              </a:rPr>
              <a:t>Features: Key Citations Linked</a:t>
            </a:r>
            <a:br>
              <a:rPr lang="en-US" b="1" dirty="0">
                <a:solidFill>
                  <a:schemeClr val="bg1"/>
                </a:solidFill>
                <a:effectLst>
                  <a:outerShdw blurRad="38100" dist="38100" dir="2700000" algn="tl">
                    <a:srgbClr val="000000">
                      <a:alpha val="43137"/>
                    </a:srgbClr>
                  </a:outerShdw>
                </a:effectLst>
                <a:cs typeface="Arial" panose="020B0604020202020204" pitchFamily="34" charset="0"/>
              </a:rPr>
            </a:br>
            <a:endParaRPr lang="en-US"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 name="Content Placeholder 2">
            <a:extLst>
              <a:ext uri="{FF2B5EF4-FFF2-40B4-BE49-F238E27FC236}">
                <a16:creationId xmlns:a16="http://schemas.microsoft.com/office/drawing/2014/main" id="{CFD680C1-18D7-41AE-AE38-F5C99B177518}"/>
              </a:ext>
            </a:extLst>
          </p:cNvPr>
          <p:cNvSpPr>
            <a:spLocks noGrp="1"/>
          </p:cNvSpPr>
          <p:nvPr>
            <p:ph idx="1"/>
          </p:nvPr>
        </p:nvSpPr>
        <p:spPr>
          <a:xfrm>
            <a:off x="628650" y="1398568"/>
            <a:ext cx="7886700" cy="1731846"/>
          </a:xfrm>
          <a:solidFill>
            <a:schemeClr val="accent1">
              <a:lumMod val="20000"/>
              <a:lumOff val="80000"/>
            </a:schemeClr>
          </a:solidFill>
        </p:spPr>
        <p:txBody>
          <a:bodyPr/>
          <a:lstStyle/>
          <a:p>
            <a:r>
              <a:rPr lang="en-US" dirty="0"/>
              <a:t>                  Imbedded Links to Key Citations</a:t>
            </a:r>
          </a:p>
          <a:p>
            <a:pPr lvl="4"/>
            <a:r>
              <a:rPr lang="en-US" dirty="0"/>
              <a:t>IDEA Regulations</a:t>
            </a:r>
          </a:p>
          <a:p>
            <a:pPr lvl="4"/>
            <a:r>
              <a:rPr lang="en-US" dirty="0"/>
              <a:t>Federal Register Comments to the Regulations</a:t>
            </a:r>
          </a:p>
          <a:p>
            <a:pPr lvl="4"/>
            <a:r>
              <a:rPr lang="en-US" dirty="0"/>
              <a:t>Federal Guidance and Key “Dear Colleague” Letters</a:t>
            </a:r>
          </a:p>
          <a:p>
            <a:pPr lvl="4"/>
            <a:r>
              <a:rPr lang="en-US" dirty="0"/>
              <a:t>Relevant Other Federal Guidance</a:t>
            </a:r>
          </a:p>
          <a:p>
            <a:pPr lvl="1"/>
            <a:endParaRPr lang="en-US" dirty="0"/>
          </a:p>
        </p:txBody>
      </p:sp>
      <p:pic>
        <p:nvPicPr>
          <p:cNvPr id="8" name="Picture 7" descr="Picture of paragraph in Process manual showing hyperlinks to IDEA regulation citations regarding issuing a written decision">
            <a:extLst>
              <a:ext uri="{FF2B5EF4-FFF2-40B4-BE49-F238E27FC236}">
                <a16:creationId xmlns:a16="http://schemas.microsoft.com/office/drawing/2014/main" id="{F657E6A7-45AD-4B8A-8CC9-2C942FF84317}"/>
              </a:ext>
            </a:extLst>
          </p:cNvPr>
          <p:cNvPicPr>
            <a:picLocks noChangeAspect="1"/>
          </p:cNvPicPr>
          <p:nvPr/>
        </p:nvPicPr>
        <p:blipFill>
          <a:blip r:embed="rId3"/>
          <a:stretch>
            <a:fillRect/>
          </a:stretch>
        </p:blipFill>
        <p:spPr>
          <a:xfrm>
            <a:off x="510537" y="3286040"/>
            <a:ext cx="8269350" cy="10744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descr="Picture of paragraph in Process manual showing hyperlinks to OSEP Memo and Q&amp;A on Dispute Resolution 2013">
            <a:extLst>
              <a:ext uri="{FF2B5EF4-FFF2-40B4-BE49-F238E27FC236}">
                <a16:creationId xmlns:a16="http://schemas.microsoft.com/office/drawing/2014/main" id="{6FC3E417-768D-4E07-BA2E-F1D659680195}"/>
              </a:ext>
            </a:extLst>
          </p:cNvPr>
          <p:cNvPicPr>
            <a:picLocks noChangeAspect="1"/>
          </p:cNvPicPr>
          <p:nvPr/>
        </p:nvPicPr>
        <p:blipFill>
          <a:blip r:embed="rId4"/>
          <a:stretch>
            <a:fillRect/>
          </a:stretch>
        </p:blipFill>
        <p:spPr>
          <a:xfrm>
            <a:off x="510537" y="4495800"/>
            <a:ext cx="8269350" cy="8413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Picture of paragraph in Process manual showing hyperlinks to OSEP Colleague Letter regarding when the State Identifies Additional violations">
            <a:extLst>
              <a:ext uri="{FF2B5EF4-FFF2-40B4-BE49-F238E27FC236}">
                <a16:creationId xmlns:a16="http://schemas.microsoft.com/office/drawing/2014/main" id="{E74A1640-CD76-417B-8F2A-DC1754A19946}"/>
              </a:ext>
            </a:extLst>
          </p:cNvPr>
          <p:cNvPicPr>
            <a:picLocks noChangeAspect="1"/>
          </p:cNvPicPr>
          <p:nvPr/>
        </p:nvPicPr>
        <p:blipFill>
          <a:blip r:embed="rId5"/>
          <a:stretch>
            <a:fillRect/>
          </a:stretch>
        </p:blipFill>
        <p:spPr>
          <a:xfrm>
            <a:off x="510537" y="5486400"/>
            <a:ext cx="8269350" cy="9575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09427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E94ADD-3CAB-432F-ACEE-51E99F1628EA}"/>
              </a:ext>
            </a:extLst>
          </p:cNvPr>
          <p:cNvSpPr>
            <a:spLocks noGrp="1"/>
          </p:cNvSpPr>
          <p:nvPr>
            <p:ph type="sldNum" sz="quarter" idx="12"/>
          </p:nvPr>
        </p:nvSpPr>
        <p:spPr/>
        <p:txBody>
          <a:bodyPr/>
          <a:lstStyle/>
          <a:p>
            <a:fld id="{F90EA011-92C4-41D9-82B9-BF8E62DAE0D2}" type="slidenum">
              <a:rPr lang="en-US" smtClean="0"/>
              <a:pPr/>
              <a:t>53</a:t>
            </a:fld>
            <a:endParaRPr lang="en-US" dirty="0"/>
          </a:p>
        </p:txBody>
      </p:sp>
      <p:sp>
        <p:nvSpPr>
          <p:cNvPr id="9" name="Title 8">
            <a:extLst>
              <a:ext uri="{FF2B5EF4-FFF2-40B4-BE49-F238E27FC236}">
                <a16:creationId xmlns:a16="http://schemas.microsoft.com/office/drawing/2014/main" id="{BA1A2A8E-6A6D-4528-8E6B-E2AE4F0500B7}"/>
              </a:ext>
            </a:extLst>
          </p:cNvPr>
          <p:cNvSpPr>
            <a:spLocks noGrp="1"/>
          </p:cNvSpPr>
          <p:nvPr>
            <p:ph type="title"/>
          </p:nvPr>
        </p:nvSpPr>
        <p:spPr>
          <a:xfrm>
            <a:off x="628650" y="365125"/>
            <a:ext cx="7886700" cy="1158875"/>
          </a:xfrm>
          <a:solidFill>
            <a:srgbClr val="002060"/>
          </a:solidFill>
        </p:spPr>
        <p:txBody>
          <a:bodyPr vert="horz" lIns="91440" tIns="45720" rIns="91440" bIns="45720" rtlCol="0" anchor="ctr">
            <a:normAutofit fontScale="90000"/>
          </a:bodyPr>
          <a:lstStyle/>
          <a:p>
            <a:pPr algn="ctr"/>
            <a:br>
              <a:rPr lang="en-US" b="1" dirty="0">
                <a:solidFill>
                  <a:schemeClr val="bg1"/>
                </a:solidFill>
                <a:effectLst>
                  <a:outerShdw blurRad="38100" dist="38100" dir="2700000" algn="tl">
                    <a:srgbClr val="000000">
                      <a:alpha val="43137"/>
                    </a:srgbClr>
                  </a:outerShdw>
                </a:effectLst>
                <a:cs typeface="Arial" panose="020B0604020202020204" pitchFamily="34" charset="0"/>
              </a:rPr>
            </a:br>
            <a:r>
              <a:rPr lang="en-US" b="1" dirty="0">
                <a:solidFill>
                  <a:schemeClr val="bg1"/>
                </a:solidFill>
                <a:effectLst>
                  <a:outerShdw blurRad="38100" dist="38100" dir="2700000" algn="tl">
                    <a:srgbClr val="000000">
                      <a:alpha val="43137"/>
                    </a:srgbClr>
                  </a:outerShdw>
                </a:effectLst>
                <a:cs typeface="Arial" panose="020B0604020202020204" pitchFamily="34" charset="0"/>
              </a:rPr>
              <a:t>Features: System Improvement Prompts</a:t>
            </a:r>
            <a:br>
              <a:rPr lang="en-US" b="1" dirty="0">
                <a:solidFill>
                  <a:schemeClr val="bg1"/>
                </a:solidFill>
                <a:effectLst>
                  <a:outerShdw blurRad="38100" dist="38100" dir="2700000" algn="tl">
                    <a:srgbClr val="000000">
                      <a:alpha val="43137"/>
                    </a:srgbClr>
                  </a:outerShdw>
                </a:effectLst>
                <a:cs typeface="Arial" panose="020B0604020202020204" pitchFamily="34" charset="0"/>
              </a:rPr>
            </a:br>
            <a:endParaRPr lang="en-US" b="1" dirty="0">
              <a:solidFill>
                <a:schemeClr val="bg1"/>
              </a:solidFill>
              <a:effectLst>
                <a:outerShdw blurRad="38100" dist="38100" dir="2700000" algn="tl">
                  <a:srgbClr val="000000">
                    <a:alpha val="43137"/>
                  </a:srgbClr>
                </a:outerShdw>
              </a:effectLst>
              <a:cs typeface="Arial" panose="020B0604020202020204" pitchFamily="34" charset="0"/>
            </a:endParaRPr>
          </a:p>
        </p:txBody>
      </p:sp>
      <p:pic>
        <p:nvPicPr>
          <p:cNvPr id="4" name="Picture 3" descr="Examples of a coaching question s regarding timeline for complainant to provide additional information">
            <a:extLst>
              <a:ext uri="{FF2B5EF4-FFF2-40B4-BE49-F238E27FC236}">
                <a16:creationId xmlns:a16="http://schemas.microsoft.com/office/drawing/2014/main" id="{1F56AA8D-8FC4-4CC0-9FCC-2226AEE12D17}"/>
              </a:ext>
            </a:extLst>
          </p:cNvPr>
          <p:cNvPicPr>
            <a:picLocks noChangeAspect="1"/>
          </p:cNvPicPr>
          <p:nvPr/>
        </p:nvPicPr>
        <p:blipFill>
          <a:blip r:embed="rId2"/>
          <a:stretch>
            <a:fillRect/>
          </a:stretch>
        </p:blipFill>
        <p:spPr>
          <a:xfrm>
            <a:off x="609600" y="4146496"/>
            <a:ext cx="8236716" cy="2245389"/>
          </a:xfrm>
          <a:prstGeom prst="rect">
            <a:avLst/>
          </a:prstGeom>
        </p:spPr>
      </p:pic>
      <p:pic>
        <p:nvPicPr>
          <p:cNvPr id="8" name="Picture 7" descr="Examples of coaching questions regarding timelines for starting the 60 day timeline for adminstrative  complaints">
            <a:extLst>
              <a:ext uri="{FF2B5EF4-FFF2-40B4-BE49-F238E27FC236}">
                <a16:creationId xmlns:a16="http://schemas.microsoft.com/office/drawing/2014/main" id="{A8D9C3F2-09B4-4668-85EE-0FA367019DEA}"/>
              </a:ext>
            </a:extLst>
          </p:cNvPr>
          <p:cNvPicPr>
            <a:picLocks noChangeAspect="1"/>
          </p:cNvPicPr>
          <p:nvPr/>
        </p:nvPicPr>
        <p:blipFill>
          <a:blip r:embed="rId3"/>
          <a:stretch>
            <a:fillRect/>
          </a:stretch>
        </p:blipFill>
        <p:spPr>
          <a:xfrm>
            <a:off x="569053" y="2057400"/>
            <a:ext cx="8236716" cy="2422564"/>
          </a:xfrm>
          <a:prstGeom prst="rect">
            <a:avLst/>
          </a:prstGeom>
        </p:spPr>
      </p:pic>
      <p:sp>
        <p:nvSpPr>
          <p:cNvPr id="3" name="Content Placeholder 2">
            <a:extLst>
              <a:ext uri="{FF2B5EF4-FFF2-40B4-BE49-F238E27FC236}">
                <a16:creationId xmlns:a16="http://schemas.microsoft.com/office/drawing/2014/main" id="{CFD680C1-18D7-41AE-AE38-F5C99B177518}"/>
              </a:ext>
            </a:extLst>
          </p:cNvPr>
          <p:cNvSpPr>
            <a:spLocks noGrp="1"/>
          </p:cNvSpPr>
          <p:nvPr>
            <p:ph idx="1"/>
          </p:nvPr>
        </p:nvSpPr>
        <p:spPr>
          <a:xfrm>
            <a:off x="662145" y="1666503"/>
            <a:ext cx="7886700" cy="533400"/>
          </a:xfrm>
          <a:solidFill>
            <a:schemeClr val="accent1">
              <a:lumMod val="20000"/>
              <a:lumOff val="80000"/>
            </a:schemeClr>
          </a:solidFill>
        </p:spPr>
        <p:txBody>
          <a:bodyPr/>
          <a:lstStyle/>
          <a:p>
            <a:pPr algn="ctr"/>
            <a:r>
              <a:rPr lang="en-US" dirty="0"/>
              <a:t>Coaching Questions </a:t>
            </a:r>
          </a:p>
        </p:txBody>
      </p:sp>
    </p:spTree>
    <p:extLst>
      <p:ext uri="{BB962C8B-B14F-4D97-AF65-F5344CB8AC3E}">
        <p14:creationId xmlns:p14="http://schemas.microsoft.com/office/powerpoint/2010/main" val="19981699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C47DE20-0C29-BE46-918E-13C9861019D0}"/>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54</a:t>
            </a:fld>
            <a:endParaRPr lang="en-US" sz="1200" dirty="0">
              <a:latin typeface="Candara" panose="020E0502030303020204" pitchFamily="34" charset="0"/>
            </a:endParaRPr>
          </a:p>
        </p:txBody>
      </p:sp>
      <p:sp>
        <p:nvSpPr>
          <p:cNvPr id="4" name="Title 3"/>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CADRE’s DR Data </a:t>
            </a:r>
            <a:br>
              <a:rPr lang="en-US" b="1" dirty="0">
                <a:solidFill>
                  <a:schemeClr val="bg1"/>
                </a:solidFill>
                <a:effectLst>
                  <a:outerShdw blurRad="38100" dist="38100" dir="2700000" algn="tl">
                    <a:srgbClr val="000000">
                      <a:alpha val="43137"/>
                    </a:srgbClr>
                  </a:outerShdw>
                </a:effectLst>
                <a:cs typeface="Arial" panose="020B0604020202020204" pitchFamily="34" charset="0"/>
              </a:rPr>
            </a:br>
            <a:r>
              <a:rPr lang="en-US" b="1" dirty="0">
                <a:solidFill>
                  <a:schemeClr val="bg1"/>
                </a:solidFill>
                <a:effectLst>
                  <a:outerShdw blurRad="38100" dist="38100" dir="2700000" algn="tl">
                    <a:srgbClr val="000000">
                      <a:alpha val="43137"/>
                    </a:srgbClr>
                  </a:outerShdw>
                </a:effectLst>
                <a:cs typeface="Arial" panose="020B0604020202020204" pitchFamily="34" charset="0"/>
              </a:rPr>
              <a:t>Drill Down Tool </a:t>
            </a:r>
          </a:p>
        </p:txBody>
      </p:sp>
      <p:pic>
        <p:nvPicPr>
          <p:cNvPr id="5" name="Picture 4" descr="screenshot of the landing page for the data drill down tool. the u.r.l. is https://www.cadreworks.org/resources/data-resources/data-tools&#10;">
            <a:extLst>
              <a:ext uri="{FF2B5EF4-FFF2-40B4-BE49-F238E27FC236}">
                <a16:creationId xmlns:a16="http://schemas.microsoft.com/office/drawing/2014/main" id="{2B94DB89-A585-4CF5-8F14-BB4F77E7C549}"/>
              </a:ext>
            </a:extLst>
          </p:cNvPr>
          <p:cNvPicPr>
            <a:picLocks noChangeAspect="1"/>
          </p:cNvPicPr>
          <p:nvPr/>
        </p:nvPicPr>
        <p:blipFill>
          <a:blip r:embed="rId2"/>
          <a:stretch>
            <a:fillRect/>
          </a:stretch>
        </p:blipFill>
        <p:spPr>
          <a:xfrm>
            <a:off x="2209800" y="1776815"/>
            <a:ext cx="5286766" cy="4356867"/>
          </a:xfrm>
          <a:prstGeom prst="rect">
            <a:avLst/>
          </a:prstGeom>
          <a:ln>
            <a:solidFill>
              <a:schemeClr val="accent1">
                <a:shade val="50000"/>
              </a:schemeClr>
            </a:solidFill>
          </a:ln>
        </p:spPr>
      </p:pic>
      <p:sp>
        <p:nvSpPr>
          <p:cNvPr id="3" name="TextBox 10"/>
          <p:cNvSpPr txBox="1"/>
          <p:nvPr/>
        </p:nvSpPr>
        <p:spPr>
          <a:xfrm>
            <a:off x="8512175" y="24922163"/>
            <a:ext cx="19716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a:solidFill>
                  <a:schemeClr val="bg1"/>
                </a:solidFill>
              </a:rPr>
              <a:t>Prcts</a:t>
            </a:r>
            <a:r>
              <a:rPr lang="en-US" sz="1100">
                <a:solidFill>
                  <a:schemeClr val="bg1"/>
                </a:solidFill>
              </a:rPr>
              <a:t> at</a:t>
            </a:r>
            <a:r>
              <a:rPr lang="en-US" sz="1100" baseline="0">
                <a:solidFill>
                  <a:schemeClr val="bg1"/>
                </a:solidFill>
              </a:rPr>
              <a:t> right must total 100%</a:t>
            </a:r>
            <a:endParaRPr lang="en-US" sz="1100">
              <a:solidFill>
                <a:schemeClr val="bg1"/>
              </a:solidFill>
            </a:endParaRPr>
          </a:p>
        </p:txBody>
      </p:sp>
      <p:sp>
        <p:nvSpPr>
          <p:cNvPr id="6" name="Rectangle 5">
            <a:extLst>
              <a:ext uri="{FF2B5EF4-FFF2-40B4-BE49-F238E27FC236}">
                <a16:creationId xmlns:a16="http://schemas.microsoft.com/office/drawing/2014/main" id="{CCAAE826-8995-439D-9384-6FB7C23A914C}"/>
              </a:ext>
            </a:extLst>
          </p:cNvPr>
          <p:cNvSpPr/>
          <p:nvPr/>
        </p:nvSpPr>
        <p:spPr>
          <a:xfrm>
            <a:off x="990600" y="5804310"/>
            <a:ext cx="7467600" cy="830997"/>
          </a:xfrm>
          <a:prstGeom prst="rect">
            <a:avLst/>
          </a:prstGeom>
          <a:solidFill>
            <a:srgbClr val="002060"/>
          </a:solidFill>
        </p:spPr>
        <p:txBody>
          <a:bodyPr wrap="square">
            <a:spAutoFit/>
          </a:bodyPr>
          <a:lstStyle/>
          <a:p>
            <a:pPr algn="ctr"/>
            <a:r>
              <a:rPr lang="en-US" sz="2400" dirty="0">
                <a:solidFill>
                  <a:schemeClr val="bg1"/>
                </a:solidFill>
                <a:latin typeface="Candara" panose="020E0502030303020204" pitchFamily="34" charset="0"/>
              </a:rPr>
              <a:t>https://www.cadreworks.org/resources/data-resources/data-tools</a:t>
            </a:r>
          </a:p>
        </p:txBody>
      </p:sp>
    </p:spTree>
    <p:extLst>
      <p:ext uri="{BB962C8B-B14F-4D97-AF65-F5344CB8AC3E}">
        <p14:creationId xmlns:p14="http://schemas.microsoft.com/office/powerpoint/2010/main" val="21288720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9394C0D4-448E-1E8B-8A7C-F1BB17F6D7D9}"/>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55</a:t>
            </a:fld>
            <a:endParaRPr lang="en-US" sz="1200" dirty="0">
              <a:latin typeface="Candara" panose="020E0502030303020204" pitchFamily="34" charset="0"/>
            </a:endParaRPr>
          </a:p>
        </p:txBody>
      </p:sp>
      <p:sp>
        <p:nvSpPr>
          <p:cNvPr id="2" name="Title 1">
            <a:extLst>
              <a:ext uri="{FF2B5EF4-FFF2-40B4-BE49-F238E27FC236}">
                <a16:creationId xmlns:a16="http://schemas.microsoft.com/office/drawing/2014/main" id="{299187DE-BE5D-4975-9AB2-7067770DF941}"/>
              </a:ext>
            </a:extLst>
          </p:cNvPr>
          <p:cNvSpPr>
            <a:spLocks noGrp="1"/>
          </p:cNvSpPr>
          <p:nvPr>
            <p:ph type="title"/>
          </p:nvPr>
        </p:nvSpPr>
        <p:spPr>
          <a:xfrm>
            <a:off x="628650" y="224990"/>
            <a:ext cx="7886700" cy="772171"/>
          </a:xfrm>
          <a:solidFill>
            <a:srgbClr val="002060"/>
          </a:solidFill>
        </p:spPr>
        <p:txBody>
          <a:bodyPr vert="horz" lIns="91440" tIns="45720" rIns="91440" bIns="45720" rtlCol="0" anchor="ctr">
            <a:normAutofit fontScale="90000"/>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618 Data Offers Incomplete Picture </a:t>
            </a:r>
          </a:p>
        </p:txBody>
      </p:sp>
      <p:pic>
        <p:nvPicPr>
          <p:cNvPr id="5" name="Picture 4" descr="The 618 indicator categories for mediation.">
            <a:extLst>
              <a:ext uri="{FF2B5EF4-FFF2-40B4-BE49-F238E27FC236}">
                <a16:creationId xmlns:a16="http://schemas.microsoft.com/office/drawing/2014/main" id="{17150F8A-D1DE-4346-AC4E-7BE14BF6971F}"/>
              </a:ext>
            </a:extLst>
          </p:cNvPr>
          <p:cNvPicPr>
            <a:picLocks noChangeAspect="1"/>
          </p:cNvPicPr>
          <p:nvPr/>
        </p:nvPicPr>
        <p:blipFill rotWithShape="1">
          <a:blip r:embed="rId2"/>
          <a:srcRect b="4279"/>
          <a:stretch/>
        </p:blipFill>
        <p:spPr>
          <a:xfrm>
            <a:off x="211037" y="1318211"/>
            <a:ext cx="1795894" cy="5402691"/>
          </a:xfrm>
          <a:prstGeom prst="rect">
            <a:avLst/>
          </a:prstGeom>
        </p:spPr>
      </p:pic>
      <p:pic>
        <p:nvPicPr>
          <p:cNvPr id="6" name="Picture 5" descr="The 618 indicator categories for state complaints.">
            <a:extLst>
              <a:ext uri="{FF2B5EF4-FFF2-40B4-BE49-F238E27FC236}">
                <a16:creationId xmlns:a16="http://schemas.microsoft.com/office/drawing/2014/main" id="{35EFA15F-DE4C-41BE-B5A7-E9E8EE27D0AC}"/>
              </a:ext>
            </a:extLst>
          </p:cNvPr>
          <p:cNvPicPr>
            <a:picLocks noChangeAspect="1"/>
          </p:cNvPicPr>
          <p:nvPr/>
        </p:nvPicPr>
        <p:blipFill rotWithShape="1">
          <a:blip r:embed="rId3"/>
          <a:srcRect b="7370"/>
          <a:stretch/>
        </p:blipFill>
        <p:spPr>
          <a:xfrm>
            <a:off x="2115470" y="1343932"/>
            <a:ext cx="1795894" cy="5402691"/>
          </a:xfrm>
          <a:prstGeom prst="rect">
            <a:avLst/>
          </a:prstGeom>
        </p:spPr>
      </p:pic>
      <p:pic>
        <p:nvPicPr>
          <p:cNvPr id="7" name="Picture 6" descr="The 618 indicator variables for due process complaints.">
            <a:extLst>
              <a:ext uri="{FF2B5EF4-FFF2-40B4-BE49-F238E27FC236}">
                <a16:creationId xmlns:a16="http://schemas.microsoft.com/office/drawing/2014/main" id="{339E2787-AA5A-4EB6-B21A-F0B096003801}"/>
              </a:ext>
            </a:extLst>
          </p:cNvPr>
          <p:cNvPicPr>
            <a:picLocks noChangeAspect="1"/>
          </p:cNvPicPr>
          <p:nvPr/>
        </p:nvPicPr>
        <p:blipFill>
          <a:blip r:embed="rId4"/>
          <a:stretch>
            <a:fillRect/>
          </a:stretch>
        </p:blipFill>
        <p:spPr>
          <a:xfrm>
            <a:off x="4020513" y="1299429"/>
            <a:ext cx="1858476" cy="5421473"/>
          </a:xfrm>
          <a:prstGeom prst="rect">
            <a:avLst/>
          </a:prstGeom>
        </p:spPr>
      </p:pic>
      <p:sp>
        <p:nvSpPr>
          <p:cNvPr id="8" name="TextBox 7">
            <a:extLst>
              <a:ext uri="{FF2B5EF4-FFF2-40B4-BE49-F238E27FC236}">
                <a16:creationId xmlns:a16="http://schemas.microsoft.com/office/drawing/2014/main" id="{26A97581-14EE-4439-8FF1-264C98C0D17B}"/>
              </a:ext>
            </a:extLst>
          </p:cNvPr>
          <p:cNvSpPr txBox="1"/>
          <p:nvPr/>
        </p:nvSpPr>
        <p:spPr>
          <a:xfrm>
            <a:off x="334096" y="1000321"/>
            <a:ext cx="2114550" cy="369332"/>
          </a:xfrm>
          <a:prstGeom prst="rect">
            <a:avLst/>
          </a:prstGeom>
          <a:noFill/>
        </p:spPr>
        <p:txBody>
          <a:bodyPr wrap="square" rtlCol="0">
            <a:spAutoFit/>
          </a:bodyPr>
          <a:lstStyle/>
          <a:p>
            <a:r>
              <a:rPr lang="en-US" b="1" dirty="0">
                <a:latin typeface="Candara" panose="020E0502030303020204" pitchFamily="34" charset="0"/>
              </a:rPr>
              <a:t>Mediation</a:t>
            </a:r>
          </a:p>
        </p:txBody>
      </p:sp>
      <p:sp>
        <p:nvSpPr>
          <p:cNvPr id="10" name="TextBox 9">
            <a:extLst>
              <a:ext uri="{FF2B5EF4-FFF2-40B4-BE49-F238E27FC236}">
                <a16:creationId xmlns:a16="http://schemas.microsoft.com/office/drawing/2014/main" id="{45BD197A-04C2-4617-9360-499E17FF553C}"/>
              </a:ext>
            </a:extLst>
          </p:cNvPr>
          <p:cNvSpPr txBox="1"/>
          <p:nvPr/>
        </p:nvSpPr>
        <p:spPr>
          <a:xfrm>
            <a:off x="2120075" y="1000321"/>
            <a:ext cx="2114550" cy="369332"/>
          </a:xfrm>
          <a:prstGeom prst="rect">
            <a:avLst/>
          </a:prstGeom>
          <a:noFill/>
        </p:spPr>
        <p:txBody>
          <a:bodyPr wrap="square" rtlCol="0">
            <a:spAutoFit/>
          </a:bodyPr>
          <a:lstStyle/>
          <a:p>
            <a:r>
              <a:rPr lang="en-US" b="1" dirty="0">
                <a:latin typeface="Candara" panose="020E0502030303020204" pitchFamily="34" charset="0"/>
              </a:rPr>
              <a:t>State Complaints</a:t>
            </a:r>
          </a:p>
        </p:txBody>
      </p:sp>
      <p:sp>
        <p:nvSpPr>
          <p:cNvPr id="11" name="TextBox 10">
            <a:extLst>
              <a:ext uri="{FF2B5EF4-FFF2-40B4-BE49-F238E27FC236}">
                <a16:creationId xmlns:a16="http://schemas.microsoft.com/office/drawing/2014/main" id="{D0E50939-1A0E-4CE0-9A19-39E928D551C5}"/>
              </a:ext>
            </a:extLst>
          </p:cNvPr>
          <p:cNvSpPr txBox="1"/>
          <p:nvPr/>
        </p:nvSpPr>
        <p:spPr>
          <a:xfrm>
            <a:off x="4051987" y="974600"/>
            <a:ext cx="2114550" cy="369332"/>
          </a:xfrm>
          <a:prstGeom prst="rect">
            <a:avLst/>
          </a:prstGeom>
          <a:noFill/>
        </p:spPr>
        <p:txBody>
          <a:bodyPr wrap="square" rtlCol="0">
            <a:spAutoFit/>
          </a:bodyPr>
          <a:lstStyle/>
          <a:p>
            <a:r>
              <a:rPr lang="en-US" b="1" dirty="0">
                <a:latin typeface="Candara" panose="020E0502030303020204" pitchFamily="34" charset="0"/>
              </a:rPr>
              <a:t>Due Process</a:t>
            </a:r>
          </a:p>
        </p:txBody>
      </p:sp>
      <p:pic>
        <p:nvPicPr>
          <p:cNvPr id="1028" name="Picture 4" descr="Equals Sign">
            <a:extLst>
              <a:ext uri="{FF2B5EF4-FFF2-40B4-BE49-F238E27FC236}">
                <a16:creationId xmlns:a16="http://schemas.microsoft.com/office/drawing/2014/main" id="{80D157E3-E5D0-4872-99FA-86BA0AA584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6006" y="3429000"/>
            <a:ext cx="1190625"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uzzle Pieces on Blue Background. the center pieces are missing showing an incomplete picture.">
            <a:extLst>
              <a:ext uri="{FF2B5EF4-FFF2-40B4-BE49-F238E27FC236}">
                <a16:creationId xmlns:a16="http://schemas.microsoft.com/office/drawing/2014/main" id="{20F8892D-31D9-45AC-B6B4-2F783A8F1F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161672" y="2557216"/>
            <a:ext cx="3371850" cy="22479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1768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BB794-3DCB-44B0-8143-65D805509A8D}"/>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CADRE State Comparison and Longitudinal Data</a:t>
            </a:r>
          </a:p>
        </p:txBody>
      </p:sp>
      <p:pic>
        <p:nvPicPr>
          <p:cNvPr id="7" name="Content Placeholder 6" descr="Sample comparative data for Connecticut's 2020-21 written state complaint, due process complaint, and mediation data, as compared to the 50 states. Meant for illustration purposes only.">
            <a:extLst>
              <a:ext uri="{FF2B5EF4-FFF2-40B4-BE49-F238E27FC236}">
                <a16:creationId xmlns:a16="http://schemas.microsoft.com/office/drawing/2014/main" id="{422CA8FD-5A98-4575-84CA-B32588266129}"/>
              </a:ext>
            </a:extLst>
          </p:cNvPr>
          <p:cNvPicPr>
            <a:picLocks noGrp="1" noChangeAspect="1"/>
          </p:cNvPicPr>
          <p:nvPr>
            <p:ph idx="1"/>
          </p:nvPr>
        </p:nvPicPr>
        <p:blipFill>
          <a:blip r:embed="rId2"/>
          <a:stretch>
            <a:fillRect/>
          </a:stretch>
        </p:blipFill>
        <p:spPr>
          <a:xfrm>
            <a:off x="269986" y="1832643"/>
            <a:ext cx="3846729" cy="4520495"/>
          </a:xfrm>
          <a:prstGeom prst="rect">
            <a:avLst/>
          </a:prstGeom>
          <a:ln>
            <a:solidFill>
              <a:schemeClr val="accent1"/>
            </a:solidFill>
          </a:ln>
        </p:spPr>
      </p:pic>
      <p:pic>
        <p:nvPicPr>
          <p:cNvPr id="11" name="Picture 10" descr="Sample comparative data for Connecticut's 2010 through 2020 written state complaint, due process complaint, and mediation data as a bar chart. Meant for illustration purposes only. Too small for details.">
            <a:extLst>
              <a:ext uri="{FF2B5EF4-FFF2-40B4-BE49-F238E27FC236}">
                <a16:creationId xmlns:a16="http://schemas.microsoft.com/office/drawing/2014/main" id="{B96374F4-A2E6-41DB-8596-2915AD6242D3}"/>
              </a:ext>
            </a:extLst>
          </p:cNvPr>
          <p:cNvPicPr>
            <a:picLocks noChangeAspect="1"/>
          </p:cNvPicPr>
          <p:nvPr/>
        </p:nvPicPr>
        <p:blipFill>
          <a:blip r:embed="rId3"/>
          <a:stretch>
            <a:fillRect/>
          </a:stretch>
        </p:blipFill>
        <p:spPr>
          <a:xfrm>
            <a:off x="4152810" y="2438400"/>
            <a:ext cx="4838790" cy="3044764"/>
          </a:xfrm>
          <a:prstGeom prst="rect">
            <a:avLst/>
          </a:prstGeom>
          <a:ln>
            <a:solidFill>
              <a:schemeClr val="accent1"/>
            </a:solidFill>
          </a:ln>
        </p:spPr>
      </p:pic>
      <p:sp>
        <p:nvSpPr>
          <p:cNvPr id="4" name="Slide Number Placeholder 3">
            <a:extLst>
              <a:ext uri="{FF2B5EF4-FFF2-40B4-BE49-F238E27FC236}">
                <a16:creationId xmlns:a16="http://schemas.microsoft.com/office/drawing/2014/main" id="{1CD5B6DC-1617-84C5-84C9-597ABBBD3913}"/>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56</a:t>
            </a:fld>
            <a:endParaRPr lang="en-US" sz="1200" dirty="0">
              <a:latin typeface="Candara" panose="020E0502030303020204" pitchFamily="34" charset="0"/>
            </a:endParaRPr>
          </a:p>
        </p:txBody>
      </p:sp>
    </p:spTree>
    <p:extLst>
      <p:ext uri="{BB962C8B-B14F-4D97-AF65-F5344CB8AC3E}">
        <p14:creationId xmlns:p14="http://schemas.microsoft.com/office/powerpoint/2010/main" val="2967020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Analyzing Existing DR Data</a:t>
            </a:r>
          </a:p>
        </p:txBody>
      </p:sp>
      <p:sp>
        <p:nvSpPr>
          <p:cNvPr id="4" name="Content Placeholder 3"/>
          <p:cNvSpPr>
            <a:spLocks noGrp="1"/>
          </p:cNvSpPr>
          <p:nvPr>
            <p:ph idx="1"/>
          </p:nvPr>
        </p:nvSpPr>
        <p:spPr>
          <a:xfrm>
            <a:off x="457200" y="2286000"/>
            <a:ext cx="8458200" cy="5105400"/>
          </a:xfrm>
        </p:spPr>
        <p:txBody>
          <a:bodyPr>
            <a:normAutofit/>
          </a:bodyPr>
          <a:lstStyle/>
          <a:p>
            <a:r>
              <a:rPr lang="en-US" sz="3200" dirty="0"/>
              <a:t>Review and compare State DR activity across years</a:t>
            </a:r>
          </a:p>
          <a:p>
            <a:pPr lvl="1"/>
            <a:r>
              <a:rPr lang="en-US" sz="2800" dirty="0"/>
              <a:t>What processes are used most often?</a:t>
            </a:r>
          </a:p>
          <a:p>
            <a:pPr lvl="1"/>
            <a:r>
              <a:rPr lang="en-US" sz="2800" dirty="0"/>
              <a:t>Trends in use? (e.g., demographics, disability categories, regions of state)</a:t>
            </a:r>
          </a:p>
          <a:p>
            <a:pPr lvl="1"/>
            <a:r>
              <a:rPr lang="en-US" sz="2800" dirty="0"/>
              <a:t>Consider trends in context of changes in DR policies/rules (e.g., stay put), website accessibility, use of more collaborative approaches, pandemics</a:t>
            </a:r>
          </a:p>
          <a:p>
            <a:r>
              <a:rPr lang="en-US" sz="3200" dirty="0"/>
              <a:t> </a:t>
            </a:r>
            <a:endParaRPr lang="en-US" dirty="0"/>
          </a:p>
        </p:txBody>
      </p:sp>
      <p:sp>
        <p:nvSpPr>
          <p:cNvPr id="3" name="Slide Number Placeholder 3">
            <a:extLst>
              <a:ext uri="{FF2B5EF4-FFF2-40B4-BE49-F238E27FC236}">
                <a16:creationId xmlns:a16="http://schemas.microsoft.com/office/drawing/2014/main" id="{0C5B7C2A-4003-52BE-034D-3554EFC243D4}"/>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57</a:t>
            </a:fld>
            <a:endParaRPr lang="en-US" sz="1200" dirty="0">
              <a:latin typeface="Candara" panose="020E0502030303020204" pitchFamily="34" charset="0"/>
            </a:endParaRPr>
          </a:p>
        </p:txBody>
      </p:sp>
    </p:spTree>
    <p:extLst>
      <p:ext uri="{BB962C8B-B14F-4D97-AF65-F5344CB8AC3E}">
        <p14:creationId xmlns:p14="http://schemas.microsoft.com/office/powerpoint/2010/main" val="2994939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3D68-75E6-4AFC-9F31-F82F1922266C}"/>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What is the Story Behind the Reporting Requirements?</a:t>
            </a:r>
          </a:p>
        </p:txBody>
      </p:sp>
      <p:pic>
        <p:nvPicPr>
          <p:cNvPr id="7" name="Picture 6" descr="Section of CADRE's Dispute Resolution Data Drill Down Tool that asks about the ways that due process complaints are resolved without a hearing. Breaks down into number of resolution meeting agreements, mediation agreements, settlement agreements, withdrawn by family, withdrawn by public agency, dismissed by hearing officer, or other reasons.">
            <a:extLst>
              <a:ext uri="{FF2B5EF4-FFF2-40B4-BE49-F238E27FC236}">
                <a16:creationId xmlns:a16="http://schemas.microsoft.com/office/drawing/2014/main" id="{6E560438-92DA-4934-8FC9-266518C2C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81200"/>
            <a:ext cx="8229600" cy="4343400"/>
          </a:xfrm>
          <a:prstGeom prst="rect">
            <a:avLst/>
          </a:prstGeom>
        </p:spPr>
      </p:pic>
      <p:sp>
        <p:nvSpPr>
          <p:cNvPr id="4" name="Slide Number Placeholder 3">
            <a:extLst>
              <a:ext uri="{FF2B5EF4-FFF2-40B4-BE49-F238E27FC236}">
                <a16:creationId xmlns:a16="http://schemas.microsoft.com/office/drawing/2014/main" id="{A188CA1F-CE81-84AF-AB20-648439B1D848}"/>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58</a:t>
            </a:fld>
            <a:endParaRPr lang="en-US" sz="1200" dirty="0">
              <a:latin typeface="Candara" panose="020E0502030303020204" pitchFamily="34" charset="0"/>
            </a:endParaRPr>
          </a:p>
        </p:txBody>
      </p:sp>
    </p:spTree>
    <p:extLst>
      <p:ext uri="{BB962C8B-B14F-4D97-AF65-F5344CB8AC3E}">
        <p14:creationId xmlns:p14="http://schemas.microsoft.com/office/powerpoint/2010/main" val="3787921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3D68-75E6-4AFC-9F31-F82F1922266C}"/>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Telling a More Complete Story</a:t>
            </a:r>
          </a:p>
        </p:txBody>
      </p:sp>
      <p:pic>
        <p:nvPicPr>
          <p:cNvPr id="4" name="Picture 3" descr="Section of CADRE's Dispute Resolution Data Drill Down Tool that asks about how long are the extensions used that result in hearings completed with extensions. Breaks down to those extensions 30 days or less, extensions 90 days to 31 days, extensions 180 to 91 days, and those more than 180 days.">
            <a:extLst>
              <a:ext uri="{FF2B5EF4-FFF2-40B4-BE49-F238E27FC236}">
                <a16:creationId xmlns:a16="http://schemas.microsoft.com/office/drawing/2014/main" id="{8521DC90-3122-47A9-9321-91767AF34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42" y="2133600"/>
            <a:ext cx="8665315" cy="3024365"/>
          </a:xfrm>
          <a:prstGeom prst="rect">
            <a:avLst/>
          </a:prstGeom>
        </p:spPr>
      </p:pic>
      <p:sp>
        <p:nvSpPr>
          <p:cNvPr id="5" name="Slide Number Placeholder 3">
            <a:extLst>
              <a:ext uri="{FF2B5EF4-FFF2-40B4-BE49-F238E27FC236}">
                <a16:creationId xmlns:a16="http://schemas.microsoft.com/office/drawing/2014/main" id="{F5443253-E167-A94A-9805-53CAD2345DE4}"/>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59</a:t>
            </a:fld>
            <a:endParaRPr lang="en-US" sz="1200" dirty="0">
              <a:latin typeface="Candara" panose="020E0502030303020204" pitchFamily="34" charset="0"/>
            </a:endParaRPr>
          </a:p>
        </p:txBody>
      </p:sp>
    </p:spTree>
    <p:extLst>
      <p:ext uri="{BB962C8B-B14F-4D97-AF65-F5344CB8AC3E}">
        <p14:creationId xmlns:p14="http://schemas.microsoft.com/office/powerpoint/2010/main" val="1160018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602FB2-60D8-445A-85B1-49A758F4BB1D}"/>
              </a:ext>
            </a:extLst>
          </p:cNvPr>
          <p:cNvSpPr txBox="1">
            <a:spLocks noGrp="1"/>
          </p:cNvSpPr>
          <p:nvPr>
            <p:ph type="title" idx="4294967295"/>
          </p:nvPr>
        </p:nvSpPr>
        <p:spPr>
          <a:xfrm>
            <a:off x="8001000" y="6477000"/>
            <a:ext cx="990600" cy="276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BD408-932A-4574-8633-30B35F741407}" type="slidenum">
              <a:rPr kumimoji="0" lang="en-US" sz="1200" b="0" i="0" u="none" strike="noStrike" kern="1200" cap="none" spc="0" normalizeH="0" baseline="0" noProof="0" smtClean="0">
                <a:ln>
                  <a:noFill/>
                </a:ln>
                <a:solidFill>
                  <a:schemeClr val="tx1"/>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endParaRPr>
          </a:p>
        </p:txBody>
      </p:sp>
      <p:sp>
        <p:nvSpPr>
          <p:cNvPr id="7" name="Title 1">
            <a:extLst>
              <a:ext uri="{FF2B5EF4-FFF2-40B4-BE49-F238E27FC236}">
                <a16:creationId xmlns:a16="http://schemas.microsoft.com/office/drawing/2014/main" id="{33C2BFC2-0A3B-49D8-B067-E4670E6C526D}"/>
              </a:ext>
            </a:extLst>
          </p:cNvPr>
          <p:cNvSpPr txBox="1">
            <a:spLocks/>
          </p:cNvSpPr>
          <p:nvPr/>
        </p:nvSpPr>
        <p:spPr>
          <a:xfrm>
            <a:off x="502920" y="301752"/>
            <a:ext cx="8229600" cy="1143000"/>
          </a:xfrm>
          <a:prstGeom prst="rect">
            <a:avLst/>
          </a:prstGeom>
          <a:solidFill>
            <a:schemeClr val="accent1">
              <a:lumMod val="50000"/>
            </a:schemeClr>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Candara" panose="020E0502030303020204" pitchFamily="34" charset="0"/>
                <a:ea typeface="+mj-ea"/>
                <a:cs typeface="Arial" panose="020B0604020202020204" pitchFamily="34" charset="0"/>
              </a:defRPr>
            </a:lvl1pPr>
          </a:lstStyle>
          <a:p>
            <a:r>
              <a:rPr lang="en-US" dirty="0"/>
              <a:t>OSEP’s Differentiated Monitoring System (DMS) 2.0</a:t>
            </a:r>
          </a:p>
        </p:txBody>
      </p:sp>
      <p:pic>
        <p:nvPicPr>
          <p:cNvPr id="16" name="Picture 15" descr="Magnifying glass over words &quot;Compliance and Results&quot;">
            <a:extLst>
              <a:ext uri="{FF2B5EF4-FFF2-40B4-BE49-F238E27FC236}">
                <a16:creationId xmlns:a16="http://schemas.microsoft.com/office/drawing/2014/main" id="{E9FA0CFD-8B68-0ED8-1DF6-83C1AE24B2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0658">
            <a:off x="5695630" y="4082113"/>
            <a:ext cx="4172095" cy="2685786"/>
          </a:xfrm>
          <a:prstGeom prst="rect">
            <a:avLst/>
          </a:prstGeom>
        </p:spPr>
      </p:pic>
      <p:sp>
        <p:nvSpPr>
          <p:cNvPr id="18" name="TextBox 17">
            <a:extLst>
              <a:ext uri="{FF2B5EF4-FFF2-40B4-BE49-F238E27FC236}">
                <a16:creationId xmlns:a16="http://schemas.microsoft.com/office/drawing/2014/main" id="{8D6EC8A7-C470-B9DD-0883-B3C11423D0A8}"/>
              </a:ext>
            </a:extLst>
          </p:cNvPr>
          <p:cNvSpPr txBox="1"/>
          <p:nvPr/>
        </p:nvSpPr>
        <p:spPr>
          <a:xfrm>
            <a:off x="1119989" y="2451435"/>
            <a:ext cx="7376311" cy="1938992"/>
          </a:xfrm>
          <a:prstGeom prst="rect">
            <a:avLst/>
          </a:prstGeom>
          <a:noFill/>
        </p:spPr>
        <p:txBody>
          <a:bodyPr wrap="square" rtlCol="0">
            <a:spAutoFit/>
          </a:bodyPr>
          <a:lstStyle/>
          <a:p>
            <a:r>
              <a:rPr lang="en-US" sz="2400" kern="1200" dirty="0">
                <a:solidFill>
                  <a:schemeClr val="tx1"/>
                </a:solidFill>
                <a:effectLst/>
                <a:latin typeface="Candara" panose="020E0502030303020204" pitchFamily="34" charset="0"/>
              </a:rPr>
              <a:t>Beginning in Federal fiscal year (FFY) 2021, Part B and Part C programs in States will be monitored by OSEP in a five-year cycle. OSEP will monitor all States on their general supervision systems. This includes</a:t>
            </a:r>
            <a:r>
              <a:rPr lang="en-US" sz="2400" kern="1200" baseline="0" dirty="0">
                <a:solidFill>
                  <a:schemeClr val="tx1"/>
                </a:solidFill>
                <a:effectLst/>
                <a:latin typeface="Candara" panose="020E0502030303020204" pitchFamily="34" charset="0"/>
              </a:rPr>
              <a:t> monitoring States’ dispute resolution systems.</a:t>
            </a:r>
            <a:endParaRPr lang="en-US" sz="2400" kern="1200" dirty="0">
              <a:solidFill>
                <a:schemeClr val="tx1"/>
              </a:solidFill>
              <a:effectLst/>
              <a:latin typeface="Candara" panose="020E0502030303020204" pitchFamily="34" charset="0"/>
            </a:endParaRPr>
          </a:p>
        </p:txBody>
      </p:sp>
      <p:sp>
        <p:nvSpPr>
          <p:cNvPr id="17" name="TextBox 16">
            <a:extLst>
              <a:ext uri="{FF2B5EF4-FFF2-40B4-BE49-F238E27FC236}">
                <a16:creationId xmlns:a16="http://schemas.microsoft.com/office/drawing/2014/main" id="{277892E8-1928-5E26-1AA3-44B4B3775F39}"/>
              </a:ext>
            </a:extLst>
          </p:cNvPr>
          <p:cNvSpPr txBox="1"/>
          <p:nvPr/>
        </p:nvSpPr>
        <p:spPr>
          <a:xfrm rot="19913">
            <a:off x="4269208" y="4846685"/>
            <a:ext cx="5025438" cy="707886"/>
          </a:xfrm>
          <a:prstGeom prst="rect">
            <a:avLst/>
          </a:prstGeom>
          <a:noFill/>
        </p:spPr>
        <p:txBody>
          <a:bodyPr wrap="square" rtlCol="0">
            <a:spAutoFit/>
          </a:bodyPr>
          <a:lstStyle/>
          <a:p>
            <a:pPr algn="ctr"/>
            <a:r>
              <a:rPr lang="en-US" sz="2000" b="1" dirty="0">
                <a:solidFill>
                  <a:schemeClr val="accent5">
                    <a:lumMod val="50000"/>
                  </a:schemeClr>
                </a:solidFill>
                <a:latin typeface="Candara" panose="020E0502030303020204" pitchFamily="34" charset="0"/>
              </a:rPr>
              <a:t>Compliance </a:t>
            </a:r>
          </a:p>
          <a:p>
            <a:pPr algn="ctr"/>
            <a:r>
              <a:rPr lang="en-US" sz="2000" b="1" i="1" dirty="0">
                <a:solidFill>
                  <a:schemeClr val="accent5">
                    <a:lumMod val="50000"/>
                  </a:schemeClr>
                </a:solidFill>
                <a:latin typeface="Candara" panose="020E0502030303020204" pitchFamily="34" charset="0"/>
              </a:rPr>
              <a:t>and </a:t>
            </a:r>
            <a:r>
              <a:rPr lang="en-US" sz="2000" b="1" dirty="0">
                <a:solidFill>
                  <a:schemeClr val="accent5">
                    <a:lumMod val="50000"/>
                  </a:schemeClr>
                </a:solidFill>
                <a:latin typeface="Candara" panose="020E0502030303020204" pitchFamily="34" charset="0"/>
              </a:rPr>
              <a:t>Results</a:t>
            </a:r>
          </a:p>
        </p:txBody>
      </p:sp>
    </p:spTree>
    <p:extLst>
      <p:ext uri="{BB962C8B-B14F-4D97-AF65-F5344CB8AC3E}">
        <p14:creationId xmlns:p14="http://schemas.microsoft.com/office/powerpoint/2010/main" val="3014938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3D68-75E6-4AFC-9F31-F82F1922266C}"/>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What Happens to the “Pending” </a:t>
            </a:r>
            <a:r>
              <a:rPr lang="en-US" b="1" dirty="0" err="1">
                <a:solidFill>
                  <a:schemeClr val="bg1"/>
                </a:solidFill>
                <a:effectLst>
                  <a:outerShdw blurRad="38100" dist="38100" dir="2700000" algn="tl">
                    <a:srgbClr val="000000">
                      <a:alpha val="43137"/>
                    </a:srgbClr>
                  </a:outerShdw>
                </a:effectLst>
                <a:cs typeface="Arial" panose="020B0604020202020204" pitchFamily="34" charset="0"/>
              </a:rPr>
              <a:t>DPH</a:t>
            </a:r>
            <a:r>
              <a:rPr lang="en-US" b="1" dirty="0">
                <a:solidFill>
                  <a:schemeClr val="bg1"/>
                </a:solidFill>
                <a:effectLst>
                  <a:outerShdw blurRad="38100" dist="38100" dir="2700000" algn="tl">
                    <a:srgbClr val="000000">
                      <a:alpha val="43137"/>
                    </a:srgbClr>
                  </a:outerShdw>
                </a:effectLst>
                <a:cs typeface="Arial" panose="020B0604020202020204" pitchFamily="34" charset="0"/>
              </a:rPr>
              <a:t> Requests?</a:t>
            </a:r>
          </a:p>
        </p:txBody>
      </p:sp>
      <p:pic>
        <p:nvPicPr>
          <p:cNvPr id="5" name="Picture 4" descr="Section of CADRE's Dispute Resolution Data Drill Down Tool that asks about what happens to pending due process requests after the end of the reporting period. Breaks down to those fully adjudicated, those resolved with settlement agreements from resolution meeting, those with settlement agreement during resolution period, those resolved with mediation, and those withdrawn without resolution.">
            <a:extLst>
              <a:ext uri="{FF2B5EF4-FFF2-40B4-BE49-F238E27FC236}">
                <a16:creationId xmlns:a16="http://schemas.microsoft.com/office/drawing/2014/main" id="{DDA5FC47-5CC2-493B-8998-30F539140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10" y="1905000"/>
            <a:ext cx="8560580" cy="3657600"/>
          </a:xfrm>
          <a:prstGeom prst="rect">
            <a:avLst/>
          </a:prstGeom>
        </p:spPr>
      </p:pic>
      <p:sp>
        <p:nvSpPr>
          <p:cNvPr id="4" name="Slide Number Placeholder 3">
            <a:extLst>
              <a:ext uri="{FF2B5EF4-FFF2-40B4-BE49-F238E27FC236}">
                <a16:creationId xmlns:a16="http://schemas.microsoft.com/office/drawing/2014/main" id="{DC3D0198-AB09-46ED-D6B6-0FD4E21C2A61}"/>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60</a:t>
            </a:fld>
            <a:endParaRPr lang="en-US" sz="1200" dirty="0">
              <a:latin typeface="Candara" panose="020E0502030303020204" pitchFamily="34" charset="0"/>
            </a:endParaRPr>
          </a:p>
        </p:txBody>
      </p:sp>
    </p:spTree>
    <p:extLst>
      <p:ext uri="{BB962C8B-B14F-4D97-AF65-F5344CB8AC3E}">
        <p14:creationId xmlns:p14="http://schemas.microsoft.com/office/powerpoint/2010/main" val="1438974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0190F2-7F3F-3D27-61EA-D4652607E13E}"/>
              </a:ext>
            </a:extLst>
          </p:cNvPr>
          <p:cNvSpPr txBox="1">
            <a:spLocks/>
          </p:cNvSpPr>
          <p:nvPr/>
        </p:nvSpPr>
        <p:spPr>
          <a:xfrm>
            <a:off x="6934200" y="636517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200" smtClean="0">
                <a:latin typeface="Candara" panose="020E0502030303020204" pitchFamily="34" charset="0"/>
              </a:rPr>
              <a:pPr algn="r"/>
              <a:t>61</a:t>
            </a:fld>
            <a:endParaRPr lang="en-US" sz="1200" dirty="0">
              <a:latin typeface="Candara" panose="020E0502030303020204" pitchFamily="34" charset="0"/>
            </a:endParaRPr>
          </a:p>
        </p:txBody>
      </p:sp>
      <p:sp>
        <p:nvSpPr>
          <p:cNvPr id="3" name="Title 1"/>
          <p:cNvSpPr txBox="1">
            <a:spLocks noGrp="1"/>
          </p:cNvSpPr>
          <p:nvPr>
            <p:ph type="title" idx="4294967295"/>
          </p:nvPr>
        </p:nvSpPr>
        <p:spPr>
          <a:xfrm>
            <a:off x="457200" y="234863"/>
            <a:ext cx="8229600" cy="1295400"/>
          </a:xfrm>
          <a:prstGeom prst="rect">
            <a:avLst/>
          </a:prstGeom>
          <a:solidFill>
            <a:srgbClr val="002060"/>
          </a:solidFill>
        </p:spPr>
        <p:txBody>
          <a:bodyPr vert="horz" lIns="91440" tIns="45720" rIns="91440" bIns="45720" rtlCol="0" anchor="ctr">
            <a:normAutofit fontScale="90000"/>
          </a:bodyPr>
          <a:lstStyle>
            <a:lvl1pPr algn="ctr">
              <a:lnSpc>
                <a:spcPct val="90000"/>
              </a:lnSpc>
              <a:spcBef>
                <a:spcPct val="0"/>
              </a:spcBef>
              <a:buNone/>
              <a:defRPr sz="4400" b="1">
                <a:solidFill>
                  <a:schemeClr val="bg1"/>
                </a:solidFill>
                <a:effectLst>
                  <a:outerShdw blurRad="38100" dist="38100" dir="2700000" algn="tl">
                    <a:srgbClr val="000000">
                      <a:alpha val="43137"/>
                    </a:srgbClr>
                  </a:outerShdw>
                </a:effectLst>
                <a:latin typeface="Candara" panose="020E0502030303020204" pitchFamily="34" charset="0"/>
                <a:ea typeface="+mj-ea"/>
                <a:cs typeface="Arial" panose="020B0604020202020204" pitchFamily="34" charset="0"/>
              </a:defRPr>
            </a:lvl1pPr>
          </a:lstStyle>
          <a:p>
            <a:r>
              <a:rPr lang="en-US" dirty="0"/>
              <a:t>Info You Likely Have but</a:t>
            </a:r>
            <a:br>
              <a:rPr lang="en-US" dirty="0"/>
            </a:br>
            <a:r>
              <a:rPr lang="en-US" dirty="0"/>
              <a:t>May Not Be Tracking…</a:t>
            </a:r>
          </a:p>
        </p:txBody>
      </p:sp>
      <p:sp>
        <p:nvSpPr>
          <p:cNvPr id="2" name="Content Placeholder 3"/>
          <p:cNvSpPr txBox="1">
            <a:spLocks/>
          </p:cNvSpPr>
          <p:nvPr/>
        </p:nvSpPr>
        <p:spPr>
          <a:xfrm>
            <a:off x="304800" y="1828800"/>
            <a:ext cx="8534400" cy="50292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90000"/>
              </a:lnSpc>
              <a:buFont typeface="Arial" panose="020B0604020202020204" pitchFamily="34" charset="0"/>
              <a:buChar char="•"/>
            </a:pPr>
            <a:r>
              <a:rPr lang="en-US" dirty="0">
                <a:latin typeface="Candara" panose="020E0502030303020204" pitchFamily="34" charset="0"/>
              </a:rPr>
              <a:t>What types of issues are being raised in Due Process Complaints, Written State Complaints, &amp; Mediations?</a:t>
            </a:r>
          </a:p>
          <a:p>
            <a:pPr lvl="1">
              <a:lnSpc>
                <a:spcPct val="90000"/>
              </a:lnSpc>
              <a:buFont typeface="Arial" panose="020B0604020202020204" pitchFamily="34" charset="0"/>
              <a:buChar char="•"/>
            </a:pPr>
            <a:r>
              <a:rPr lang="en-US" dirty="0">
                <a:latin typeface="Candara" panose="020E0502030303020204" pitchFamily="34" charset="0"/>
              </a:rPr>
              <a:t>Are specific processes utilized based on underlying legal issue or remedy sought? </a:t>
            </a:r>
          </a:p>
          <a:p>
            <a:pPr lvl="1">
              <a:lnSpc>
                <a:spcPct val="90000"/>
              </a:lnSpc>
              <a:buFont typeface="Arial" panose="020B0604020202020204" pitchFamily="34" charset="0"/>
              <a:buChar char="•"/>
            </a:pPr>
            <a:r>
              <a:rPr lang="en-US" dirty="0">
                <a:latin typeface="Candara" panose="020E0502030303020204" pitchFamily="34" charset="0"/>
              </a:rPr>
              <a:t>Who requests/declines mediation?</a:t>
            </a:r>
          </a:p>
          <a:p>
            <a:pPr lvl="1">
              <a:lnSpc>
                <a:spcPct val="90000"/>
              </a:lnSpc>
              <a:buFont typeface="Arial" panose="020B0604020202020204" pitchFamily="34" charset="0"/>
              <a:buChar char="•"/>
            </a:pPr>
            <a:r>
              <a:rPr lang="en-US" dirty="0">
                <a:latin typeface="Candara" panose="020E0502030303020204" pitchFamily="34" charset="0"/>
              </a:rPr>
              <a:t>How many unsuccessful mediations resulted in DP filed on same issues? </a:t>
            </a:r>
          </a:p>
          <a:p>
            <a:pPr lvl="1">
              <a:lnSpc>
                <a:spcPct val="90000"/>
              </a:lnSpc>
              <a:buFont typeface="Arial" panose="020B0604020202020204" pitchFamily="34" charset="0"/>
              <a:buChar char="•"/>
            </a:pPr>
            <a:r>
              <a:rPr lang="en-US" dirty="0">
                <a:latin typeface="Candara" panose="020E0502030303020204" pitchFamily="34" charset="0"/>
              </a:rPr>
              <a:t>How long were the parties in active dispute prior to a complaint being filed?</a:t>
            </a:r>
          </a:p>
        </p:txBody>
      </p:sp>
    </p:spTree>
    <p:extLst>
      <p:ext uri="{BB962C8B-B14F-4D97-AF65-F5344CB8AC3E}">
        <p14:creationId xmlns:p14="http://schemas.microsoft.com/office/powerpoint/2010/main" val="13875517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Need Resources?</a:t>
            </a:r>
          </a:p>
        </p:txBody>
      </p:sp>
      <p:pic>
        <p:nvPicPr>
          <p:cNvPr id="8194" name="Picture 2" descr=" &quot;We can help&quot; on clipped on a rope st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759" y="1295400"/>
            <a:ext cx="7430241" cy="4950575"/>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CF0E0F0A-2B5D-46E7-BDF4-869C28868A08}"/>
              </a:ext>
            </a:extLst>
          </p:cNvPr>
          <p:cNvSpPr>
            <a:spLocks noGrp="1"/>
          </p:cNvSpPr>
          <p:nvPr>
            <p:ph type="sldNum" sz="quarter" idx="12"/>
          </p:nvPr>
        </p:nvSpPr>
        <p:spPr>
          <a:xfrm>
            <a:off x="6934200" y="6365170"/>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62</a:t>
            </a:fld>
            <a:endParaRPr lang="en-US" dirty="0"/>
          </a:p>
        </p:txBody>
      </p:sp>
    </p:spTree>
    <p:extLst>
      <p:ext uri="{BB962C8B-B14F-4D97-AF65-F5344CB8AC3E}">
        <p14:creationId xmlns:p14="http://schemas.microsoft.com/office/powerpoint/2010/main" val="16364547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715823-4681-481E-9AF1-F21F3DECABE8}"/>
              </a:ext>
            </a:extLst>
          </p:cNvPr>
          <p:cNvSpPr>
            <a:spLocks noGrp="1"/>
          </p:cNvSpPr>
          <p:nvPr>
            <p:ph type="title"/>
          </p:nvPr>
        </p:nvSpPr>
        <p:spPr>
          <a:xfrm>
            <a:off x="457200" y="206375"/>
            <a:ext cx="8229600" cy="1143000"/>
          </a:xfrm>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Find us at:  cadreworks.org</a:t>
            </a:r>
          </a:p>
        </p:txBody>
      </p:sp>
      <p:pic>
        <p:nvPicPr>
          <p:cNvPr id="4" name="Picture 3" descr="Screenshot of www.cadreworks.org landing page">
            <a:extLst>
              <a:ext uri="{FF2B5EF4-FFF2-40B4-BE49-F238E27FC236}">
                <a16:creationId xmlns:a16="http://schemas.microsoft.com/office/drawing/2014/main" id="{80E298B4-8C77-42E0-8B4A-C6E8E08C61F4}"/>
              </a:ext>
            </a:extLst>
          </p:cNvPr>
          <p:cNvPicPr>
            <a:picLocks noChangeAspect="1"/>
          </p:cNvPicPr>
          <p:nvPr/>
        </p:nvPicPr>
        <p:blipFill>
          <a:blip r:embed="rId3"/>
          <a:stretch>
            <a:fillRect/>
          </a:stretch>
        </p:blipFill>
        <p:spPr>
          <a:xfrm>
            <a:off x="1076325" y="1350399"/>
            <a:ext cx="6991350" cy="5096291"/>
          </a:xfrm>
          <a:prstGeom prst="rect">
            <a:avLst/>
          </a:prstGeom>
          <a:effectLst>
            <a:reflection blurRad="508000" stA="6000" endPos="65000" dist="508000" dir="5400000" sy="-100000" algn="bl" rotWithShape="0"/>
            <a:softEdge rad="177800"/>
          </a:effectLst>
        </p:spPr>
      </p:pic>
      <p:sp>
        <p:nvSpPr>
          <p:cNvPr id="5" name="Slide Number Placeholder 5">
            <a:extLst>
              <a:ext uri="{FF2B5EF4-FFF2-40B4-BE49-F238E27FC236}">
                <a16:creationId xmlns:a16="http://schemas.microsoft.com/office/drawing/2014/main" id="{763AFA77-6956-4C8C-9B30-A32EC7ABEDF4}"/>
              </a:ext>
            </a:extLst>
          </p:cNvPr>
          <p:cNvSpPr txBox="1">
            <a:spLocks/>
          </p:cNvSpPr>
          <p:nvPr/>
        </p:nvSpPr>
        <p:spPr>
          <a:xfrm>
            <a:off x="6934200" y="640080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ndara" panose="020E05020303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97CB40-D9BE-4CE6-A22F-5A7D8FBE1E51}" type="slidenum">
              <a:rPr lang="en-US" smtClean="0"/>
              <a:pPr/>
              <a:t>63</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DA862C-34ED-BB3D-7C0D-1F1B65FE8349}"/>
              </a:ext>
            </a:extLst>
          </p:cNvPr>
          <p:cNvSpPr>
            <a:spLocks noGrp="1"/>
          </p:cNvSpPr>
          <p:nvPr>
            <p:ph type="title"/>
          </p:nvPr>
        </p:nvSpPr>
        <p:spPr>
          <a:xfrm>
            <a:off x="502920" y="301752"/>
            <a:ext cx="8229600" cy="1143000"/>
          </a:xfrm>
          <a:solidFill>
            <a:schemeClr val="accent1">
              <a:lumMod val="50000"/>
            </a:schemeClr>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The DMS 2.0 Process</a:t>
            </a:r>
          </a:p>
        </p:txBody>
      </p:sp>
      <p:pic>
        <p:nvPicPr>
          <p:cNvPr id="8" name="Picture 7" descr="Phase 1: document Request and protocol interviews.&#10;&#10;Phase 2: On site or virtual visit through issuing of the monitoring report.&#10;&#10;Phase 3:  Follow up and close out.">
            <a:extLst>
              <a:ext uri="{FF2B5EF4-FFF2-40B4-BE49-F238E27FC236}">
                <a16:creationId xmlns:a16="http://schemas.microsoft.com/office/drawing/2014/main" id="{66C780B4-66A2-998D-3060-1A3601576405}"/>
              </a:ext>
            </a:extLst>
          </p:cNvPr>
          <p:cNvPicPr>
            <a:picLocks noChangeAspect="1"/>
          </p:cNvPicPr>
          <p:nvPr/>
        </p:nvPicPr>
        <p:blipFill>
          <a:blip r:embed="rId3"/>
          <a:stretch>
            <a:fillRect/>
          </a:stretch>
        </p:blipFill>
        <p:spPr>
          <a:xfrm>
            <a:off x="1108779" y="2196520"/>
            <a:ext cx="6941430" cy="3696086"/>
          </a:xfrm>
          <a:prstGeom prst="rect">
            <a:avLst/>
          </a:prstGeom>
        </p:spPr>
      </p:pic>
      <p:sp>
        <p:nvSpPr>
          <p:cNvPr id="30" name="TextBox 29">
            <a:extLst>
              <a:ext uri="{FF2B5EF4-FFF2-40B4-BE49-F238E27FC236}">
                <a16:creationId xmlns:a16="http://schemas.microsoft.com/office/drawing/2014/main" id="{7CF5F493-7D00-46C0-B39F-3B0BDE2470BF}"/>
              </a:ext>
            </a:extLst>
          </p:cNvPr>
          <p:cNvSpPr txBox="1"/>
          <p:nvPr/>
        </p:nvSpPr>
        <p:spPr>
          <a:xfrm>
            <a:off x="8001000" y="6477000"/>
            <a:ext cx="990600" cy="276999"/>
          </a:xfrm>
          <a:prstGeom prst="rect">
            <a:avLst/>
          </a:prstGeom>
          <a:noFill/>
        </p:spPr>
        <p:txBody>
          <a:bodyPr wrap="square" rtlCol="0">
            <a:spAutoFit/>
          </a:bodyPr>
          <a:lstStyle/>
          <a:p>
            <a:pPr algn="r"/>
            <a:fld id="{79ABD408-932A-4574-8633-30B35F741407}" type="slidenum">
              <a:rPr lang="en-US" sz="1200" smtClean="0">
                <a:latin typeface="Candara" panose="020E0502030303020204" pitchFamily="34" charset="0"/>
              </a:rPr>
              <a:pPr algn="r"/>
              <a:t>7</a:t>
            </a:fld>
            <a:endParaRPr lang="en-US" sz="1200" dirty="0">
              <a:latin typeface="Candara" panose="020E0502030303020204" pitchFamily="34" charset="0"/>
            </a:endParaRPr>
          </a:p>
        </p:txBody>
      </p:sp>
    </p:spTree>
    <p:extLst>
      <p:ext uri="{BB962C8B-B14F-4D97-AF65-F5344CB8AC3E}">
        <p14:creationId xmlns:p14="http://schemas.microsoft.com/office/powerpoint/2010/main" val="3782176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5E80CAA3-D757-E8A1-50B4-A97AF55D9780}"/>
              </a:ext>
            </a:extLst>
          </p:cNvPr>
          <p:cNvSpPr>
            <a:spLocks noGrp="1"/>
          </p:cNvSpPr>
          <p:nvPr>
            <p:ph type="sldNum" sz="quarter" idx="12"/>
          </p:nvPr>
        </p:nvSpPr>
        <p:spPr>
          <a:xfrm>
            <a:off x="6934200" y="6365170"/>
            <a:ext cx="2057400" cy="365125"/>
          </a:xfrm>
        </p:spPr>
        <p:txBody>
          <a:bodyPr/>
          <a:lstStyle/>
          <a:p>
            <a:fld id="{A297CB40-D9BE-4CE6-A22F-5A7D8FBE1E51}" type="slidenum">
              <a:rPr lang="en-US" smtClean="0"/>
              <a:pPr/>
              <a:t>8</a:t>
            </a:fld>
            <a:endParaRPr lang="en-US" dirty="0"/>
          </a:p>
        </p:txBody>
      </p:sp>
      <p:sp>
        <p:nvSpPr>
          <p:cNvPr id="5" name="Title 1">
            <a:extLst>
              <a:ext uri="{FF2B5EF4-FFF2-40B4-BE49-F238E27FC236}">
                <a16:creationId xmlns:a16="http://schemas.microsoft.com/office/drawing/2014/main" id="{DA30AD17-9372-8040-C929-50BD278626A9}"/>
              </a:ext>
            </a:extLst>
          </p:cNvPr>
          <p:cNvSpPr txBox="1">
            <a:spLocks noGrp="1"/>
          </p:cNvSpPr>
          <p:nvPr>
            <p:ph type="title"/>
          </p:nvPr>
        </p:nvSpPr>
        <p:spPr>
          <a:xfrm>
            <a:off x="628650" y="228601"/>
            <a:ext cx="7886700" cy="1066799"/>
          </a:xfrm>
          <a:prstGeom prst="rect">
            <a:avLst/>
          </a:prstGeom>
          <a:solidFill>
            <a:srgbClr val="002060"/>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Candara" panose="020E0502030303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mj-ea"/>
                <a:cs typeface="Arial" panose="020B0604020202020204" pitchFamily="34" charset="0"/>
              </a:rPr>
              <a:t>Opportunity Knocks</a:t>
            </a:r>
          </a:p>
        </p:txBody>
      </p:sp>
      <p:pic>
        <p:nvPicPr>
          <p:cNvPr id="8" name="Picture 7" descr="Two year old child's face.">
            <a:extLst>
              <a:ext uri="{FF2B5EF4-FFF2-40B4-BE49-F238E27FC236}">
                <a16:creationId xmlns:a16="http://schemas.microsoft.com/office/drawing/2014/main" id="{4D45D6CE-71D2-48F9-82FA-98267BBA21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3125" y="2468880"/>
            <a:ext cx="5814343" cy="3892246"/>
          </a:xfrm>
          <a:prstGeom prst="rect">
            <a:avLst/>
          </a:prstGeom>
        </p:spPr>
      </p:pic>
      <p:sp>
        <p:nvSpPr>
          <p:cNvPr id="10" name="Thought Bubble: Cloud 9" descr="Thought bubble with word, &quot;Hmmm.&quot;">
            <a:extLst>
              <a:ext uri="{FF2B5EF4-FFF2-40B4-BE49-F238E27FC236}">
                <a16:creationId xmlns:a16="http://schemas.microsoft.com/office/drawing/2014/main" id="{788DAADC-5D89-497E-ABCE-FE05E33CECED}"/>
              </a:ext>
            </a:extLst>
          </p:cNvPr>
          <p:cNvSpPr/>
          <p:nvPr/>
        </p:nvSpPr>
        <p:spPr>
          <a:xfrm>
            <a:off x="5444307" y="1386462"/>
            <a:ext cx="1609646" cy="125446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Hmm…</a:t>
            </a:r>
          </a:p>
        </p:txBody>
      </p:sp>
    </p:spTree>
    <p:extLst>
      <p:ext uri="{BB962C8B-B14F-4D97-AF65-F5344CB8AC3E}">
        <p14:creationId xmlns:p14="http://schemas.microsoft.com/office/powerpoint/2010/main" val="1958799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B98EE-26AD-4C68-8A38-F5CFF1A88DD0}"/>
              </a:ext>
            </a:extLst>
          </p:cNvPr>
          <p:cNvSpPr>
            <a:spLocks noGrp="1"/>
          </p:cNvSpPr>
          <p:nvPr>
            <p:ph type="title"/>
          </p:nvPr>
        </p:nvSpPr>
        <p:spPr>
          <a:solidFill>
            <a:srgbClr val="002060"/>
          </a:solidFill>
        </p:spPr>
        <p:txBody>
          <a:bodyPr vert="horz" lIns="91440" tIns="45720" rIns="91440" bIns="45720" rtlCol="0" anchor="ctr">
            <a:normAutofit/>
          </a:bodyPr>
          <a:lstStyle/>
          <a:p>
            <a:pPr algn="ctr"/>
            <a:r>
              <a:rPr lang="en-US" b="1" dirty="0">
                <a:solidFill>
                  <a:schemeClr val="bg1"/>
                </a:solidFill>
                <a:effectLst>
                  <a:outerShdw blurRad="38100" dist="38100" dir="2700000" algn="tl">
                    <a:srgbClr val="000000">
                      <a:alpha val="43137"/>
                    </a:srgbClr>
                  </a:outerShdw>
                </a:effectLst>
                <a:cs typeface="Arial" panose="020B0604020202020204" pitchFamily="34" charset="0"/>
              </a:rPr>
              <a:t>DMS Preparation Options and System Improvement</a:t>
            </a:r>
          </a:p>
        </p:txBody>
      </p:sp>
      <p:sp>
        <p:nvSpPr>
          <p:cNvPr id="4" name="TextBox 3">
            <a:extLst>
              <a:ext uri="{FF2B5EF4-FFF2-40B4-BE49-F238E27FC236}">
                <a16:creationId xmlns:a16="http://schemas.microsoft.com/office/drawing/2014/main" id="{DD0F8EF7-526B-47BF-84BF-8DC36FEE6279}"/>
              </a:ext>
            </a:extLst>
          </p:cNvPr>
          <p:cNvSpPr txBox="1"/>
          <p:nvPr/>
        </p:nvSpPr>
        <p:spPr>
          <a:xfrm>
            <a:off x="109933" y="1828800"/>
            <a:ext cx="8669936" cy="4939814"/>
          </a:xfrm>
          <a:prstGeom prst="rect">
            <a:avLst/>
          </a:prstGeom>
          <a:noFill/>
        </p:spPr>
        <p:txBody>
          <a:bodyPr wrap="square" rtlCol="0">
            <a:spAutoFit/>
          </a:bodyPr>
          <a:lstStyle/>
          <a:p>
            <a:pPr marL="576263">
              <a:spcAft>
                <a:spcPts val="600"/>
              </a:spcAft>
            </a:pPr>
            <a:r>
              <a:rPr lang="en-US" sz="2400" b="1" dirty="0">
                <a:solidFill>
                  <a:schemeClr val="accent5">
                    <a:lumMod val="75000"/>
                  </a:schemeClr>
                </a:solidFill>
                <a:latin typeface="Candara" panose="020E0502030303020204" pitchFamily="34" charset="0"/>
              </a:rPr>
              <a:t>Tasks at hand: </a:t>
            </a:r>
          </a:p>
          <a:p>
            <a:pPr marL="576263">
              <a:spcAft>
                <a:spcPts val="600"/>
              </a:spcAft>
            </a:pPr>
            <a:endParaRPr lang="en-US" sz="2000" b="1" dirty="0">
              <a:solidFill>
                <a:schemeClr val="accent5">
                  <a:lumMod val="75000"/>
                </a:schemeClr>
              </a:solidFill>
              <a:latin typeface="Candara" panose="020E0502030303020204" pitchFamily="34" charset="0"/>
            </a:endParaRPr>
          </a:p>
          <a:p>
            <a:pPr marL="1033463" indent="-457200">
              <a:spcAft>
                <a:spcPts val="600"/>
              </a:spcAft>
              <a:buAutoNum type="arabicParenR"/>
            </a:pPr>
            <a:r>
              <a:rPr lang="en-US" sz="2000" dirty="0">
                <a:latin typeface="Candara" panose="020E0502030303020204" pitchFamily="34" charset="0"/>
              </a:rPr>
              <a:t>Explain your DR System and How it Integrates with General Supervision </a:t>
            </a:r>
          </a:p>
          <a:p>
            <a:pPr marL="1033463" indent="-457200">
              <a:spcAft>
                <a:spcPts val="600"/>
              </a:spcAft>
              <a:buAutoNum type="arabicParenR"/>
            </a:pPr>
            <a:r>
              <a:rPr lang="en-US" sz="2000" dirty="0">
                <a:latin typeface="Candara" panose="020E0502030303020204" pitchFamily="34" charset="0"/>
              </a:rPr>
              <a:t>Demonstrate Compliance with IDEA</a:t>
            </a:r>
          </a:p>
          <a:p>
            <a:pPr marL="576263"/>
            <a:endParaRPr lang="en-US" sz="2400" b="1" dirty="0">
              <a:solidFill>
                <a:srgbClr val="0070C0"/>
              </a:solidFill>
              <a:latin typeface="Candara" panose="020E0502030303020204" pitchFamily="34" charset="0"/>
            </a:endParaRPr>
          </a:p>
          <a:p>
            <a:pPr marL="576263"/>
            <a:r>
              <a:rPr lang="en-US" sz="2400" b="1" dirty="0">
                <a:solidFill>
                  <a:srgbClr val="0070C0"/>
                </a:solidFill>
                <a:latin typeface="Candara" panose="020E0502030303020204" pitchFamily="34" charset="0"/>
              </a:rPr>
              <a:t>Multiple pathways to the work. Consider:</a:t>
            </a:r>
          </a:p>
          <a:p>
            <a:pPr marL="1033463" indent="-457200">
              <a:spcAft>
                <a:spcPts val="600"/>
              </a:spcAft>
              <a:buFont typeface="Arial" panose="020B0604020202020204" pitchFamily="34" charset="0"/>
              <a:buChar char="•"/>
            </a:pPr>
            <a:endParaRPr lang="en-US" sz="2000" dirty="0">
              <a:latin typeface="Candara" panose="020E0502030303020204" pitchFamily="34" charset="0"/>
            </a:endParaRPr>
          </a:p>
          <a:p>
            <a:pPr marL="1655763" indent="-457200">
              <a:spcAft>
                <a:spcPts val="600"/>
              </a:spcAft>
              <a:buFont typeface="Arial" panose="020B0604020202020204" pitchFamily="34" charset="0"/>
              <a:buChar char="•"/>
            </a:pPr>
            <a:r>
              <a:rPr lang="en-US" sz="2000" dirty="0">
                <a:latin typeface="Candara" panose="020E0502030303020204" pitchFamily="34" charset="0"/>
              </a:rPr>
              <a:t>Interests and goals</a:t>
            </a:r>
          </a:p>
          <a:p>
            <a:pPr marL="1655763" indent="-457200">
              <a:spcAft>
                <a:spcPts val="600"/>
              </a:spcAft>
              <a:buFont typeface="Arial" panose="020B0604020202020204" pitchFamily="34" charset="0"/>
              <a:buChar char="•"/>
            </a:pPr>
            <a:r>
              <a:rPr lang="en-US" sz="2000" dirty="0">
                <a:latin typeface="Candara" panose="020E0502030303020204" pitchFamily="34" charset="0"/>
              </a:rPr>
              <a:t>Timeframe and capacity</a:t>
            </a:r>
          </a:p>
          <a:p>
            <a:pPr marL="1655763" indent="-457200">
              <a:spcAft>
                <a:spcPts val="600"/>
              </a:spcAft>
              <a:buFont typeface="Arial" panose="020B0604020202020204" pitchFamily="34" charset="0"/>
              <a:buChar char="•"/>
            </a:pPr>
            <a:r>
              <a:rPr lang="en-US" sz="2000" dirty="0">
                <a:latin typeface="Candara" panose="020E0502030303020204" pitchFamily="34" charset="0"/>
              </a:rPr>
              <a:t>Agency priorities</a:t>
            </a:r>
          </a:p>
          <a:p>
            <a:pPr marL="1655763" indent="-457200">
              <a:spcAft>
                <a:spcPts val="600"/>
              </a:spcAft>
              <a:buFont typeface="Arial" panose="020B0604020202020204" pitchFamily="34" charset="0"/>
              <a:buChar char="•"/>
            </a:pPr>
            <a:r>
              <a:rPr lang="en-US" sz="2000" dirty="0">
                <a:latin typeface="Candara" panose="020E0502030303020204" pitchFamily="34" charset="0"/>
              </a:rPr>
              <a:t>Current context and culture</a:t>
            </a:r>
          </a:p>
          <a:p>
            <a:endParaRPr lang="en-US" dirty="0"/>
          </a:p>
        </p:txBody>
      </p:sp>
      <p:pic>
        <p:nvPicPr>
          <p:cNvPr id="1026" name="Picture 2" descr="What Are Options? How Do They Work? – Forbes Advisor">
            <a:extLst>
              <a:ext uri="{FF2B5EF4-FFF2-40B4-BE49-F238E27FC236}">
                <a16:creationId xmlns:a16="http://schemas.microsoft.com/office/drawing/2014/main" id="{AFAA9CAC-F7F0-4591-7A49-0CEA50EBC1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4503" y="4791311"/>
            <a:ext cx="3026498" cy="170156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7FFEC40C-BD15-5DD4-03E4-53EBC27550EE}"/>
              </a:ext>
            </a:extLst>
          </p:cNvPr>
          <p:cNvSpPr>
            <a:spLocks noGrp="1"/>
          </p:cNvSpPr>
          <p:nvPr>
            <p:ph type="sldNum" sz="quarter" idx="12"/>
          </p:nvPr>
        </p:nvSpPr>
        <p:spPr>
          <a:xfrm>
            <a:off x="6934200" y="6365170"/>
            <a:ext cx="2057400" cy="365125"/>
          </a:xfrm>
        </p:spPr>
        <p:txBody>
          <a:bodyPr/>
          <a:lstStyle/>
          <a:p>
            <a:fld id="{A297CB40-D9BE-4CE6-A22F-5A7D8FBE1E51}" type="slidenum">
              <a:rPr lang="en-US" smtClean="0"/>
              <a:pPr/>
              <a:t>9</a:t>
            </a:fld>
            <a:endParaRPr lang="en-US" dirty="0"/>
          </a:p>
        </p:txBody>
      </p:sp>
    </p:spTree>
    <p:extLst>
      <p:ext uri="{BB962C8B-B14F-4D97-AF65-F5344CB8AC3E}">
        <p14:creationId xmlns:p14="http://schemas.microsoft.com/office/powerpoint/2010/main" val="12123126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6" ma:contentTypeDescription="Create a new document." ma:contentTypeScope="" ma:versionID="c301ea57d9cec4f14d8416a6dd251d1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4f17cf8a0d836c3494766366d08c96ee"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0cbbd92-a969-402e-8621-447322a11182" xsi:nil="true"/>
  </documentManagement>
</p:properties>
</file>

<file path=customXml/itemProps1.xml><?xml version="1.0" encoding="utf-8"?>
<ds:datastoreItem xmlns:ds="http://schemas.openxmlformats.org/officeDocument/2006/customXml" ds:itemID="{77CD09FF-0243-41F4-8EBE-66805F0C90F8}">
  <ds:schemaRefs>
    <ds:schemaRef ds:uri="http://schemas.microsoft.com/sharepoint/v3/contenttype/forms"/>
  </ds:schemaRefs>
</ds:datastoreItem>
</file>

<file path=customXml/itemProps2.xml><?xml version="1.0" encoding="utf-8"?>
<ds:datastoreItem xmlns:ds="http://schemas.openxmlformats.org/officeDocument/2006/customXml" ds:itemID="{1C948947-7436-46EA-93FC-2A2ACFAB66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03174-bb1c-4609-9d70-465268ead536"/>
    <ds:schemaRef ds:uri="d0cbbd92-a969-402e-8621-447322a11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01A6BC-590A-4A85-B64B-27753FA9398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0cbbd92-a969-402e-8621-447322a11182"/>
    <ds:schemaRef ds:uri="db903174-bb1c-4609-9d70-465268ead53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6133</TotalTime>
  <Words>3101</Words>
  <Application>Microsoft Office PowerPoint</Application>
  <PresentationFormat>On-screen Show (4:3)</PresentationFormat>
  <Paragraphs>535</Paragraphs>
  <Slides>63</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Candara</vt:lpstr>
      <vt:lpstr>Open Sans</vt:lpstr>
      <vt:lpstr>Wingdings</vt:lpstr>
      <vt:lpstr>Custom Design</vt:lpstr>
      <vt:lpstr>Preparing for OSEP’s Differentiated Monitoring Activities of Your State's Dispute Resolution System with CADRE’s Resources</vt:lpstr>
      <vt:lpstr>Welcome</vt:lpstr>
      <vt:lpstr>3</vt:lpstr>
      <vt:lpstr>4</vt:lpstr>
      <vt:lpstr>5</vt:lpstr>
      <vt:lpstr>6</vt:lpstr>
      <vt:lpstr>The DMS 2.0 Process</vt:lpstr>
      <vt:lpstr>Opportunity Knocks</vt:lpstr>
      <vt:lpstr>DMS Preparation Options and System Improvement</vt:lpstr>
      <vt:lpstr>Time Investment</vt:lpstr>
      <vt:lpstr>System Improvement in Preparation for DMS 2.0</vt:lpstr>
      <vt:lpstr>Resources</vt:lpstr>
      <vt:lpstr>Organization of DMS Protocols</vt:lpstr>
      <vt:lpstr>OSEP Monitoring: Document Reviews*</vt:lpstr>
      <vt:lpstr>Submitting Documents</vt:lpstr>
      <vt:lpstr>Explaining your System to OSEP</vt:lpstr>
      <vt:lpstr>What Do They Say?</vt:lpstr>
      <vt:lpstr>Stakeholders &amp; Local  Components to DMS</vt:lpstr>
      <vt:lpstr>Considerations for Stakeholder &amp; Local Components</vt:lpstr>
      <vt:lpstr>Explaining Your DR System</vt:lpstr>
      <vt:lpstr>Explaining Your DR System, cont.</vt:lpstr>
      <vt:lpstr>Possible Evidence</vt:lpstr>
      <vt:lpstr>Red Flags</vt:lpstr>
      <vt:lpstr> Integrated Monitoring System</vt:lpstr>
      <vt:lpstr>Scavenger Hunt: Model Forms and your DR Websites </vt:lpstr>
      <vt:lpstr>Findings Related to Forms</vt:lpstr>
      <vt:lpstr>State Complaint System</vt:lpstr>
      <vt:lpstr>Explain your WSC Timelines</vt:lpstr>
      <vt:lpstr>Findings Related to Timelines</vt:lpstr>
      <vt:lpstr>Extending and Resolving  State Complaints</vt:lpstr>
      <vt:lpstr>Findings Related to  Extensions and Resolutions</vt:lpstr>
      <vt:lpstr>Findings Related to  Scope of Allegations</vt:lpstr>
      <vt:lpstr>From the WSC Protocol: Improving Results</vt:lpstr>
      <vt:lpstr>Due Process System</vt:lpstr>
      <vt:lpstr>The Myth of the Great Wall</vt:lpstr>
      <vt:lpstr>DMS 2.0 Protocol Questions around Resolution Sessions (shortened)</vt:lpstr>
      <vt:lpstr>State Monitoring of Extensions</vt:lpstr>
      <vt:lpstr>DMS 2.0 Protocol Questions around Extensions (shortened)</vt:lpstr>
      <vt:lpstr>Reporting Your 618 Data</vt:lpstr>
      <vt:lpstr>Implementation of Decisions</vt:lpstr>
      <vt:lpstr>DMS 2.0 Protocol Questions around Implementing Decisions (shortened)</vt:lpstr>
      <vt:lpstr>Dual Filing of DPH and WSC</vt:lpstr>
      <vt:lpstr>Protocol Questions around Dual Filing of WSC and DPH (shortened)</vt:lpstr>
      <vt:lpstr>System Improvement Strategies in Preparation for DMS 2.0</vt:lpstr>
      <vt:lpstr>Identify Strengths and Issues</vt:lpstr>
      <vt:lpstr>Understand the Issue(s)</vt:lpstr>
      <vt:lpstr>Prioritize Issues</vt:lpstr>
      <vt:lpstr>Addressing Issues</vt:lpstr>
      <vt:lpstr>Explaining and Improving your Dispute Resolution System</vt:lpstr>
      <vt:lpstr>System Assessment and Improvement </vt:lpstr>
      <vt:lpstr>Features: IDEA Regulations</vt:lpstr>
      <vt:lpstr> Features: Key Citations Linked </vt:lpstr>
      <vt:lpstr> Features: System Improvement Prompts </vt:lpstr>
      <vt:lpstr>CADRE’s DR Data  Drill Down Tool </vt:lpstr>
      <vt:lpstr>618 Data Offers Incomplete Picture </vt:lpstr>
      <vt:lpstr>CADRE State Comparison and Longitudinal Data</vt:lpstr>
      <vt:lpstr>Analyzing Existing DR Data</vt:lpstr>
      <vt:lpstr>What is the Story Behind the Reporting Requirements?</vt:lpstr>
      <vt:lpstr>Telling a More Complete Story</vt:lpstr>
      <vt:lpstr>What Happens to the “Pending” DPH Requests?</vt:lpstr>
      <vt:lpstr>Info You Likely Have but May Not Be Tracking…</vt:lpstr>
      <vt:lpstr>Need Resources?</vt:lpstr>
      <vt:lpstr>Find us at:  cadreworks.org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Nadeau</dc:creator>
  <cp:lastModifiedBy>Kelly Rauscher</cp:lastModifiedBy>
  <cp:revision>80</cp:revision>
  <dcterms:created xsi:type="dcterms:W3CDTF">2021-06-07T21:47:19Z</dcterms:created>
  <dcterms:modified xsi:type="dcterms:W3CDTF">2022-10-20T22:06:14Z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