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87" r:id="rId3"/>
    <p:sldId id="263" r:id="rId4"/>
    <p:sldId id="272" r:id="rId5"/>
    <p:sldId id="262" r:id="rId6"/>
    <p:sldId id="297" r:id="rId7"/>
    <p:sldId id="257" r:id="rId8"/>
    <p:sldId id="293" r:id="rId9"/>
    <p:sldId id="292" r:id="rId10"/>
    <p:sldId id="299" r:id="rId11"/>
    <p:sldId id="294" r:id="rId12"/>
    <p:sldId id="300" r:id="rId13"/>
    <p:sldId id="295" r:id="rId14"/>
    <p:sldId id="301" r:id="rId15"/>
    <p:sldId id="296" r:id="rId16"/>
    <p:sldId id="30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E00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 autoAdjust="0"/>
    <p:restoredTop sz="94615" autoAdjust="0"/>
  </p:normalViewPr>
  <p:slideViewPr>
    <p:cSldViewPr snapToGrid="0">
      <p:cViewPr varScale="1">
        <p:scale>
          <a:sx n="101" d="100"/>
          <a:sy n="101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E3B4E2-7BD4-4CE1-8710-CA85AB195729}">
      <dgm:prSet phldrT="[Text]"/>
      <dgm:spPr/>
      <dgm:t>
        <a:bodyPr/>
        <a:lstStyle/>
        <a:p>
          <a:r>
            <a:rPr lang="en-US" dirty="0"/>
            <a:t>ARCS</a:t>
          </a:r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2800" dirty="0"/>
            <a:t>Relevance</a:t>
          </a:r>
        </a:p>
      </dgm: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2800" dirty="0"/>
            <a:t>Confidence</a:t>
          </a:r>
        </a:p>
      </dgm: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2800" dirty="0"/>
            <a:t>Satisfaction</a:t>
          </a:r>
        </a:p>
      </dgm: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28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LinFactNeighborX="1862" custLinFactNeighborY="687"/>
      <dgm:spPr/>
    </dgm:pt>
    <dgm:pt modelId="{4E5CB4D5-1CBD-4B5C-B019-3FD009B329E0}" type="pres">
      <dgm:prSet presAssocID="{AD7450D0-BF38-494C-861B-0E406CCF7ADD}" presName="node" presStyleLbl="node1" presStyleIdx="0" presStyleCnt="4" custScaleX="167139" custScaleY="113124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181023" custScaleY="95280" custRadScaleRad="122921" custRadScaleInc="2847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191673" custScaleY="109925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165189" custScaleY="118717" custRadScaleRad="116952" custRadScaleInc="-748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1000" dirty="0"/>
            <a:t>Relevance</a:t>
          </a:r>
        </a:p>
      </dgm: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1000" dirty="0"/>
            <a:t>Confidence</a:t>
          </a:r>
        </a:p>
      </dgm: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1000" dirty="0"/>
            <a:t>Satisfaction</a:t>
          </a:r>
        </a:p>
      </dgm: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32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3EE3B4E2-7BD4-4CE1-8710-CA85AB195729}">
      <dgm:prSet phldrT="[Text]" custT="1"/>
      <dgm:spPr/>
      <dgm:t>
        <a:bodyPr/>
        <a:lstStyle/>
        <a:p>
          <a:r>
            <a:rPr lang="en-US" sz="1400" dirty="0"/>
            <a:t>ARCS</a:t>
          </a:r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ScaleX="82875" custScaleY="90097" custLinFactNeighborX="-18682" custLinFactNeighborY="2399"/>
      <dgm:spPr/>
    </dgm:pt>
    <dgm:pt modelId="{4E5CB4D5-1CBD-4B5C-B019-3FD009B329E0}" type="pres">
      <dgm:prSet presAssocID="{AD7450D0-BF38-494C-861B-0E406CCF7ADD}" presName="node" presStyleLbl="node1" presStyleIdx="0" presStyleCnt="4" custScaleX="147461" custScaleY="113124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138216" custScaleY="95280" custRadScaleRad="98626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168345" custScaleY="109925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403547" custScaleY="222275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2400" dirty="0"/>
            <a:t>Relevance</a:t>
          </a:r>
        </a:p>
      </dgm:t>
      <dgm:extLst>
        <a:ext uri="{E40237B7-FDA0-4F09-8148-C483321AD2D9}">
          <dgm14:cNvPr xmlns:dgm14="http://schemas.microsoft.com/office/drawing/2010/diagram" id="0" name="" descr="Four circle shapes in a circle. The words Attention, Relevance, Confidence, and Satisfaction are in the surrounding circles. Relevence is bigger for emphasis"/>
        </a:ext>
      </dgm:extLs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1000" dirty="0"/>
            <a:t>Confidence</a:t>
          </a:r>
        </a:p>
      </dgm: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1000" dirty="0"/>
            <a:t>Satisfaction</a:t>
          </a:r>
        </a:p>
      </dgm: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10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3EE3B4E2-7BD4-4CE1-8710-CA85AB195729}">
      <dgm:prSet phldrT="[Text]" custT="1"/>
      <dgm:spPr/>
      <dgm:t>
        <a:bodyPr/>
        <a:lstStyle/>
        <a:p>
          <a:r>
            <a:rPr lang="en-US" sz="2800" dirty="0"/>
            <a:t>ARCS</a:t>
          </a:r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ScaleX="82875" custScaleY="90097" custLinFactNeighborX="1404" custLinFactNeighborY="-43512"/>
      <dgm:spPr/>
    </dgm:pt>
    <dgm:pt modelId="{4E5CB4D5-1CBD-4B5C-B019-3FD009B329E0}" type="pres">
      <dgm:prSet presAssocID="{AD7450D0-BF38-494C-861B-0E406CCF7ADD}" presName="node" presStyleLbl="node1" presStyleIdx="0" presStyleCnt="4" custScaleX="311276" custScaleY="211378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138216" custScaleY="95280" custRadScaleRad="98626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168345" custScaleY="109925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142347" custScaleY="126756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2400" dirty="0"/>
            <a:t>Relevance</a:t>
          </a:r>
        </a:p>
      </dgm: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1000" dirty="0"/>
            <a:t>Confidence</a:t>
          </a:r>
        </a:p>
      </dgm: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1000" dirty="0"/>
            <a:t>Satisfaction</a:t>
          </a:r>
        </a:p>
      </dgm: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10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3EE3B4E2-7BD4-4CE1-8710-CA85AB195729}">
      <dgm:prSet phldrT="[Text]" custT="1"/>
      <dgm:spPr/>
      <dgm:t>
        <a:bodyPr/>
        <a:lstStyle/>
        <a:p>
          <a:r>
            <a:rPr lang="en-US" sz="2800" dirty="0"/>
            <a:t>ARCS</a:t>
          </a:r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ScaleX="82875" custScaleY="90097" custLinFactNeighborX="1404" custLinFactNeighborY="-43512"/>
      <dgm:spPr/>
    </dgm:pt>
    <dgm:pt modelId="{4E5CB4D5-1CBD-4B5C-B019-3FD009B329E0}" type="pres">
      <dgm:prSet presAssocID="{AD7450D0-BF38-494C-861B-0E406CCF7ADD}" presName="node" presStyleLbl="node1" presStyleIdx="0" presStyleCnt="4" custScaleX="311276" custScaleY="211378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138216" custScaleY="95280" custRadScaleRad="98626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168345" custScaleY="109925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142347" custScaleY="126756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1000" dirty="0"/>
            <a:t>Relevance</a:t>
          </a:r>
        </a:p>
      </dgm: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2400" dirty="0"/>
            <a:t>Confidence</a:t>
          </a:r>
        </a:p>
      </dgm:t>
      <dgm:extLst>
        <a:ext uri="{E40237B7-FDA0-4F09-8148-C483321AD2D9}">
          <dgm14:cNvPr xmlns:dgm14="http://schemas.microsoft.com/office/drawing/2010/diagram" id="0" name="" descr="Four circle shapes in a circle. The words Attention, Relevance, Confidence, and Satisfaction are in the surrounding circles. Confidence is bigger for emphasis"/>
        </a:ext>
      </dgm:extLs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1000" dirty="0"/>
            <a:t>Satisfaction</a:t>
          </a:r>
        </a:p>
      </dgm: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10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3EE3B4E2-7BD4-4CE1-8710-CA85AB195729}">
      <dgm:prSet phldrT="[Text]" custT="1"/>
      <dgm:spPr/>
      <dgm:t>
        <a:bodyPr/>
        <a:lstStyle/>
        <a:p>
          <a:r>
            <a:rPr lang="en-US" sz="2800" dirty="0"/>
            <a:t>ARCS</a:t>
          </a:r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ScaleX="82875" custScaleY="90097" custLinFactNeighborX="49228" custLinFactNeighborY="4060"/>
      <dgm:spPr/>
    </dgm:pt>
    <dgm:pt modelId="{4E5CB4D5-1CBD-4B5C-B019-3FD009B329E0}" type="pres">
      <dgm:prSet presAssocID="{AD7450D0-BF38-494C-861B-0E406CCF7ADD}" presName="node" presStyleLbl="node1" presStyleIdx="0" presStyleCnt="4" custScaleX="122793" custScaleY="92657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361842" custScaleY="231618" custRadScaleRad="98626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168345" custScaleY="109925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142347" custScaleY="126756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1000" dirty="0"/>
            <a:t>Relevance</a:t>
          </a:r>
        </a:p>
      </dgm: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2400" dirty="0"/>
            <a:t>Confidence</a:t>
          </a:r>
        </a:p>
      </dgm: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1000" dirty="0"/>
            <a:t>Satisfaction</a:t>
          </a:r>
        </a:p>
      </dgm: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10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3EE3B4E2-7BD4-4CE1-8710-CA85AB195729}">
      <dgm:prSet phldrT="[Text]" custT="1"/>
      <dgm:spPr/>
      <dgm:t>
        <a:bodyPr/>
        <a:lstStyle/>
        <a:p>
          <a:r>
            <a:rPr lang="en-US" sz="2800" dirty="0"/>
            <a:t>ARCS</a:t>
          </a:r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ScaleX="82875" custScaleY="90097" custLinFactNeighborX="49228" custLinFactNeighborY="4060"/>
      <dgm:spPr/>
    </dgm:pt>
    <dgm:pt modelId="{4E5CB4D5-1CBD-4B5C-B019-3FD009B329E0}" type="pres">
      <dgm:prSet presAssocID="{AD7450D0-BF38-494C-861B-0E406CCF7ADD}" presName="node" presStyleLbl="node1" presStyleIdx="0" presStyleCnt="4" custScaleX="122793" custScaleY="92657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361842" custScaleY="231618" custRadScaleRad="98626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168345" custScaleY="109925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142347" custScaleY="126756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1000" dirty="0"/>
            <a:t>Relevance</a:t>
          </a:r>
        </a:p>
      </dgm: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1050" dirty="0"/>
            <a:t>Confidence</a:t>
          </a:r>
          <a:endParaRPr lang="en-US" sz="2400" dirty="0"/>
        </a:p>
      </dgm: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2800" dirty="0"/>
            <a:t>Satisfaction</a:t>
          </a:r>
          <a:endParaRPr lang="en-US" sz="1000" dirty="0"/>
        </a:p>
      </dgm: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10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3EE3B4E2-7BD4-4CE1-8710-CA85AB195729}">
      <dgm:prSet phldrT="[Text]" custT="1"/>
      <dgm:spPr/>
      <dgm:t>
        <a:bodyPr/>
        <a:lstStyle/>
        <a:p>
          <a:r>
            <a:rPr lang="en-US" sz="2800" dirty="0"/>
            <a:t>ARCS</a:t>
          </a:r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ScaleX="82875" custScaleY="90097" custLinFactNeighborX="-509" custLinFactNeighborY="46515"/>
      <dgm:spPr/>
    </dgm:pt>
    <dgm:pt modelId="{4E5CB4D5-1CBD-4B5C-B019-3FD009B329E0}" type="pres">
      <dgm:prSet presAssocID="{AD7450D0-BF38-494C-861B-0E406CCF7ADD}" presName="node" presStyleLbl="node1" presStyleIdx="0" presStyleCnt="4" custScaleX="122793" custScaleY="92657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184984" custScaleY="112729" custRadScaleRad="100611" custRadScaleInc="-27328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391362" custScaleY="236226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142347" custScaleY="126756" custRadScaleRad="104066" custRadScaleInc="35308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D53A6E-80A8-462C-806D-565721D679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7450D0-BF38-494C-861B-0E406CCF7ADD}">
      <dgm:prSet phldrT="[Text]" custT="1"/>
      <dgm:spPr/>
      <dgm:t>
        <a:bodyPr/>
        <a:lstStyle/>
        <a:p>
          <a:r>
            <a:rPr lang="en-US" sz="1000" dirty="0"/>
            <a:t>Relevance</a:t>
          </a:r>
        </a:p>
      </dgm:t>
    </dgm:pt>
    <dgm:pt modelId="{5B055718-7600-4167-B55A-078BA4B3A5DF}" type="parTrans" cxnId="{7A808F31-DEDE-4206-A363-027DE53FD7E4}">
      <dgm:prSet/>
      <dgm:spPr/>
      <dgm:t>
        <a:bodyPr/>
        <a:lstStyle/>
        <a:p>
          <a:endParaRPr lang="en-US"/>
        </a:p>
      </dgm:t>
    </dgm:pt>
    <dgm:pt modelId="{769289D0-143F-403E-8F89-E9881C6B697C}" type="sibTrans" cxnId="{7A808F31-DEDE-4206-A363-027DE53FD7E4}">
      <dgm:prSet/>
      <dgm:spPr/>
      <dgm:t>
        <a:bodyPr/>
        <a:lstStyle/>
        <a:p>
          <a:endParaRPr lang="en-US"/>
        </a:p>
      </dgm:t>
    </dgm:pt>
    <dgm:pt modelId="{DDC5CA4C-C043-4063-B97E-BB2D7005394A}">
      <dgm:prSet phldrT="[Text]" custT="1"/>
      <dgm:spPr/>
      <dgm:t>
        <a:bodyPr/>
        <a:lstStyle/>
        <a:p>
          <a:r>
            <a:rPr lang="en-US" sz="1050" dirty="0"/>
            <a:t>Confidence</a:t>
          </a:r>
          <a:endParaRPr lang="en-US" sz="2400" dirty="0"/>
        </a:p>
      </dgm:t>
    </dgm:pt>
    <dgm:pt modelId="{766F8155-DE1E-4B50-AC18-9C67467D3EFC}" type="parTrans" cxnId="{1AFA576A-0A25-4B2D-9BA7-78A11B6689AA}">
      <dgm:prSet/>
      <dgm:spPr/>
      <dgm:t>
        <a:bodyPr/>
        <a:lstStyle/>
        <a:p>
          <a:endParaRPr lang="en-US"/>
        </a:p>
      </dgm:t>
    </dgm:pt>
    <dgm:pt modelId="{56107888-50D4-4B2B-8B3F-7EC63EA4FD0F}" type="sibTrans" cxnId="{1AFA576A-0A25-4B2D-9BA7-78A11B6689AA}">
      <dgm:prSet/>
      <dgm:spPr/>
      <dgm:t>
        <a:bodyPr/>
        <a:lstStyle/>
        <a:p>
          <a:endParaRPr lang="en-US"/>
        </a:p>
      </dgm:t>
    </dgm:pt>
    <dgm:pt modelId="{2372B4F4-CE38-47C0-953B-F193BEC8D1A8}">
      <dgm:prSet phldrT="[Text]" custT="1"/>
      <dgm:spPr/>
      <dgm:t>
        <a:bodyPr/>
        <a:lstStyle/>
        <a:p>
          <a:r>
            <a:rPr lang="en-US" sz="2800" dirty="0"/>
            <a:t>Satisfaction</a:t>
          </a:r>
          <a:endParaRPr lang="en-US" sz="1000" dirty="0"/>
        </a:p>
      </dgm:t>
      <dgm:extLst>
        <a:ext uri="{E40237B7-FDA0-4F09-8148-C483321AD2D9}">
          <dgm14:cNvPr xmlns:dgm14="http://schemas.microsoft.com/office/drawing/2010/diagram" id="0" name="" descr="Four circle shapes in a circle. The words Attention, Relevance, Confidence, and Satisfaction are in the surrounding circles. Satispaction is bigger for emphasis"/>
        </a:ext>
      </dgm:extLst>
    </dgm:pt>
    <dgm:pt modelId="{F2275220-4B33-48AD-9775-8A0E5F95CA8F}" type="parTrans" cxnId="{7EE5633D-4EC3-47F9-8568-26536CE7A512}">
      <dgm:prSet/>
      <dgm:spPr/>
      <dgm:t>
        <a:bodyPr/>
        <a:lstStyle/>
        <a:p>
          <a:endParaRPr lang="en-US"/>
        </a:p>
      </dgm:t>
    </dgm:pt>
    <dgm:pt modelId="{73BFF957-4A8D-4207-B8C6-5EBE34F45876}" type="sibTrans" cxnId="{7EE5633D-4EC3-47F9-8568-26536CE7A512}">
      <dgm:prSet/>
      <dgm:spPr/>
      <dgm:t>
        <a:bodyPr/>
        <a:lstStyle/>
        <a:p>
          <a:endParaRPr lang="en-US"/>
        </a:p>
      </dgm:t>
    </dgm:pt>
    <dgm:pt modelId="{F16C95F0-DB2A-4336-9EC7-380550605548}">
      <dgm:prSet phldrT="[Text]" custT="1"/>
      <dgm:spPr/>
      <dgm:t>
        <a:bodyPr/>
        <a:lstStyle/>
        <a:p>
          <a:r>
            <a:rPr lang="en-US" sz="1000" dirty="0"/>
            <a:t>Attention</a:t>
          </a:r>
        </a:p>
      </dgm:t>
    </dgm:pt>
    <dgm:pt modelId="{2B213E7E-CE60-443F-8A11-518FF3BB17F0}" type="parTrans" cxnId="{01378F12-BD4F-4C5F-B5B4-C8D2BC40AE11}">
      <dgm:prSet/>
      <dgm:spPr/>
      <dgm:t>
        <a:bodyPr/>
        <a:lstStyle/>
        <a:p>
          <a:endParaRPr lang="en-US"/>
        </a:p>
      </dgm:t>
    </dgm:pt>
    <dgm:pt modelId="{235272CF-A822-4FDF-BDD9-001D3F691130}" type="sibTrans" cxnId="{01378F12-BD4F-4C5F-B5B4-C8D2BC40AE11}">
      <dgm:prSet/>
      <dgm:spPr/>
      <dgm:t>
        <a:bodyPr/>
        <a:lstStyle/>
        <a:p>
          <a:endParaRPr lang="en-US"/>
        </a:p>
      </dgm:t>
    </dgm:pt>
    <dgm:pt modelId="{3EE3B4E2-7BD4-4CE1-8710-CA85AB195729}">
      <dgm:prSet phldrT="[Text]" custT="1"/>
      <dgm:spPr/>
      <dgm:t>
        <a:bodyPr/>
        <a:lstStyle/>
        <a:p>
          <a:r>
            <a:rPr lang="en-US" sz="2800" dirty="0"/>
            <a:t>ARCS</a:t>
          </a:r>
        </a:p>
      </dgm:t>
    </dgm:pt>
    <dgm:pt modelId="{6B2C26F0-5E15-42FF-BB26-507D0937681F}" type="sibTrans" cxnId="{3F7BC442-9C8E-4D29-A54B-FE3DD5BAC0C0}">
      <dgm:prSet/>
      <dgm:spPr/>
      <dgm:t>
        <a:bodyPr/>
        <a:lstStyle/>
        <a:p>
          <a:endParaRPr lang="en-US"/>
        </a:p>
      </dgm:t>
    </dgm:pt>
    <dgm:pt modelId="{94E812F0-DA68-407D-9C0D-1289B443A8E0}" type="parTrans" cxnId="{3F7BC442-9C8E-4D29-A54B-FE3DD5BAC0C0}">
      <dgm:prSet/>
      <dgm:spPr/>
      <dgm:t>
        <a:bodyPr/>
        <a:lstStyle/>
        <a:p>
          <a:endParaRPr lang="en-US"/>
        </a:p>
      </dgm:t>
    </dgm:pt>
    <dgm:pt modelId="{09AFD7E2-EE7B-462D-91C9-41BAE8F6FAE4}" type="pres">
      <dgm:prSet presAssocID="{95D53A6E-80A8-462C-806D-565721D679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9E8B5-B16A-4E06-805F-49DC3A52447E}" type="pres">
      <dgm:prSet presAssocID="{3EE3B4E2-7BD4-4CE1-8710-CA85AB195729}" presName="centerShape" presStyleLbl="node0" presStyleIdx="0" presStyleCnt="1" custScaleX="82875" custScaleY="90097" custLinFactNeighborX="-509" custLinFactNeighborY="46515"/>
      <dgm:spPr/>
    </dgm:pt>
    <dgm:pt modelId="{4E5CB4D5-1CBD-4B5C-B019-3FD009B329E0}" type="pres">
      <dgm:prSet presAssocID="{AD7450D0-BF38-494C-861B-0E406CCF7ADD}" presName="node" presStyleLbl="node1" presStyleIdx="0" presStyleCnt="4" custScaleX="122793" custScaleY="92657">
        <dgm:presLayoutVars>
          <dgm:bulletEnabled val="1"/>
        </dgm:presLayoutVars>
      </dgm:prSet>
      <dgm:spPr/>
    </dgm:pt>
    <dgm:pt modelId="{62FA91F4-A8AA-40E8-8B71-F07C93E63E23}" type="pres">
      <dgm:prSet presAssocID="{AD7450D0-BF38-494C-861B-0E406CCF7ADD}" presName="dummy" presStyleCnt="0"/>
      <dgm:spPr/>
    </dgm:pt>
    <dgm:pt modelId="{719DC3FA-8203-491D-8325-1C38B234A725}" type="pres">
      <dgm:prSet presAssocID="{769289D0-143F-403E-8F89-E9881C6B697C}" presName="sibTrans" presStyleLbl="sibTrans2D1" presStyleIdx="0" presStyleCnt="4"/>
      <dgm:spPr/>
    </dgm:pt>
    <dgm:pt modelId="{563B0E46-48A9-413C-9CDC-C083071D0E16}" type="pres">
      <dgm:prSet presAssocID="{DDC5CA4C-C043-4063-B97E-BB2D7005394A}" presName="node" presStyleLbl="node1" presStyleIdx="1" presStyleCnt="4" custScaleX="184984" custScaleY="112729" custRadScaleRad="100611" custRadScaleInc="-27328">
        <dgm:presLayoutVars>
          <dgm:bulletEnabled val="1"/>
        </dgm:presLayoutVars>
      </dgm:prSet>
      <dgm:spPr/>
    </dgm:pt>
    <dgm:pt modelId="{7D4DB1B2-3C6A-4291-BAB5-9BF4420523D7}" type="pres">
      <dgm:prSet presAssocID="{DDC5CA4C-C043-4063-B97E-BB2D7005394A}" presName="dummy" presStyleCnt="0"/>
      <dgm:spPr/>
    </dgm:pt>
    <dgm:pt modelId="{499F8C7A-5906-47E0-973A-876FB1F7DFDC}" type="pres">
      <dgm:prSet presAssocID="{56107888-50D4-4B2B-8B3F-7EC63EA4FD0F}" presName="sibTrans" presStyleLbl="sibTrans2D1" presStyleIdx="1" presStyleCnt="4"/>
      <dgm:spPr/>
    </dgm:pt>
    <dgm:pt modelId="{BF15E134-1A89-496F-9466-D8AF92C5FB19}" type="pres">
      <dgm:prSet presAssocID="{2372B4F4-CE38-47C0-953B-F193BEC8D1A8}" presName="node" presStyleLbl="node1" presStyleIdx="2" presStyleCnt="4" custScaleX="391362" custScaleY="236226">
        <dgm:presLayoutVars>
          <dgm:bulletEnabled val="1"/>
        </dgm:presLayoutVars>
      </dgm:prSet>
      <dgm:spPr/>
    </dgm:pt>
    <dgm:pt modelId="{8EFD392F-F7C1-4018-B233-B1C6F03BEA39}" type="pres">
      <dgm:prSet presAssocID="{2372B4F4-CE38-47C0-953B-F193BEC8D1A8}" presName="dummy" presStyleCnt="0"/>
      <dgm:spPr/>
    </dgm:pt>
    <dgm:pt modelId="{4FB701AB-8AC1-4FA9-AD64-347007279221}" type="pres">
      <dgm:prSet presAssocID="{73BFF957-4A8D-4207-B8C6-5EBE34F45876}" presName="sibTrans" presStyleLbl="sibTrans2D1" presStyleIdx="2" presStyleCnt="4"/>
      <dgm:spPr/>
    </dgm:pt>
    <dgm:pt modelId="{AFCAC025-2D66-4F9B-B271-738AB7B6EFF8}" type="pres">
      <dgm:prSet presAssocID="{F16C95F0-DB2A-4336-9EC7-380550605548}" presName="node" presStyleLbl="node1" presStyleIdx="3" presStyleCnt="4" custScaleX="142347" custScaleY="126756" custRadScaleRad="104066" custRadScaleInc="35308">
        <dgm:presLayoutVars>
          <dgm:bulletEnabled val="1"/>
        </dgm:presLayoutVars>
      </dgm:prSet>
      <dgm:spPr/>
    </dgm:pt>
    <dgm:pt modelId="{9FBEC6C5-E58B-4478-B1D3-833C499A0254}" type="pres">
      <dgm:prSet presAssocID="{F16C95F0-DB2A-4336-9EC7-380550605548}" presName="dummy" presStyleCnt="0"/>
      <dgm:spPr/>
    </dgm:pt>
    <dgm:pt modelId="{04F5C6D5-1F0A-482C-A3BC-EA716D48684E}" type="pres">
      <dgm:prSet presAssocID="{235272CF-A822-4FDF-BDD9-001D3F691130}" presName="sibTrans" presStyleLbl="sibTrans2D1" presStyleIdx="3" presStyleCnt="4"/>
      <dgm:spPr/>
    </dgm:pt>
  </dgm:ptLst>
  <dgm:cxnLst>
    <dgm:cxn modelId="{3DCA8806-0592-45EB-BB8A-FFD12CF140E2}" type="presOf" srcId="{95D53A6E-80A8-462C-806D-565721D679F9}" destId="{09AFD7E2-EE7B-462D-91C9-41BAE8F6FAE4}" srcOrd="0" destOrd="0" presId="urn:microsoft.com/office/officeart/2005/8/layout/radial6"/>
    <dgm:cxn modelId="{01378F12-BD4F-4C5F-B5B4-C8D2BC40AE11}" srcId="{3EE3B4E2-7BD4-4CE1-8710-CA85AB195729}" destId="{F16C95F0-DB2A-4336-9EC7-380550605548}" srcOrd="3" destOrd="0" parTransId="{2B213E7E-CE60-443F-8A11-518FF3BB17F0}" sibTransId="{235272CF-A822-4FDF-BDD9-001D3F691130}"/>
    <dgm:cxn modelId="{F4812B1A-1802-4EBC-908C-5BBC6D43D4CD}" type="presOf" srcId="{2372B4F4-CE38-47C0-953B-F193BEC8D1A8}" destId="{BF15E134-1A89-496F-9466-D8AF92C5FB19}" srcOrd="0" destOrd="0" presId="urn:microsoft.com/office/officeart/2005/8/layout/radial6"/>
    <dgm:cxn modelId="{1A64301D-D14F-4F9C-9028-A5872D18758B}" type="presOf" srcId="{235272CF-A822-4FDF-BDD9-001D3F691130}" destId="{04F5C6D5-1F0A-482C-A3BC-EA716D48684E}" srcOrd="0" destOrd="0" presId="urn:microsoft.com/office/officeart/2005/8/layout/radial6"/>
    <dgm:cxn modelId="{7A808F31-DEDE-4206-A363-027DE53FD7E4}" srcId="{3EE3B4E2-7BD4-4CE1-8710-CA85AB195729}" destId="{AD7450D0-BF38-494C-861B-0E406CCF7ADD}" srcOrd="0" destOrd="0" parTransId="{5B055718-7600-4167-B55A-078BA4B3A5DF}" sibTransId="{769289D0-143F-403E-8F89-E9881C6B697C}"/>
    <dgm:cxn modelId="{7EE5633D-4EC3-47F9-8568-26536CE7A512}" srcId="{3EE3B4E2-7BD4-4CE1-8710-CA85AB195729}" destId="{2372B4F4-CE38-47C0-953B-F193BEC8D1A8}" srcOrd="2" destOrd="0" parTransId="{F2275220-4B33-48AD-9775-8A0E5F95CA8F}" sibTransId="{73BFF957-4A8D-4207-B8C6-5EBE34F45876}"/>
    <dgm:cxn modelId="{3F7BC442-9C8E-4D29-A54B-FE3DD5BAC0C0}" srcId="{95D53A6E-80A8-462C-806D-565721D679F9}" destId="{3EE3B4E2-7BD4-4CE1-8710-CA85AB195729}" srcOrd="0" destOrd="0" parTransId="{94E812F0-DA68-407D-9C0D-1289B443A8E0}" sibTransId="{6B2C26F0-5E15-42FF-BB26-507D0937681F}"/>
    <dgm:cxn modelId="{1AFA576A-0A25-4B2D-9BA7-78A11B6689AA}" srcId="{3EE3B4E2-7BD4-4CE1-8710-CA85AB195729}" destId="{DDC5CA4C-C043-4063-B97E-BB2D7005394A}" srcOrd="1" destOrd="0" parTransId="{766F8155-DE1E-4B50-AC18-9C67467D3EFC}" sibTransId="{56107888-50D4-4B2B-8B3F-7EC63EA4FD0F}"/>
    <dgm:cxn modelId="{7EECA46E-FBC5-4A6A-9E83-38F0A7959E36}" type="presOf" srcId="{DDC5CA4C-C043-4063-B97E-BB2D7005394A}" destId="{563B0E46-48A9-413C-9CDC-C083071D0E16}" srcOrd="0" destOrd="0" presId="urn:microsoft.com/office/officeart/2005/8/layout/radial6"/>
    <dgm:cxn modelId="{8B028B9A-ECDC-4CE1-B7ED-187A2FB22CFA}" type="presOf" srcId="{F16C95F0-DB2A-4336-9EC7-380550605548}" destId="{AFCAC025-2D66-4F9B-B271-738AB7B6EFF8}" srcOrd="0" destOrd="0" presId="urn:microsoft.com/office/officeart/2005/8/layout/radial6"/>
    <dgm:cxn modelId="{36A8A2B0-E2D3-4A37-8929-60C8B5C0D1A4}" type="presOf" srcId="{56107888-50D4-4B2B-8B3F-7EC63EA4FD0F}" destId="{499F8C7A-5906-47E0-973A-876FB1F7DFDC}" srcOrd="0" destOrd="0" presId="urn:microsoft.com/office/officeart/2005/8/layout/radial6"/>
    <dgm:cxn modelId="{D66256BC-CBFE-4CB8-8D79-21E52AAC1073}" type="presOf" srcId="{AD7450D0-BF38-494C-861B-0E406CCF7ADD}" destId="{4E5CB4D5-1CBD-4B5C-B019-3FD009B329E0}" srcOrd="0" destOrd="0" presId="urn:microsoft.com/office/officeart/2005/8/layout/radial6"/>
    <dgm:cxn modelId="{971ABACA-0CBB-43D0-AD31-980A37E1B125}" type="presOf" srcId="{769289D0-143F-403E-8F89-E9881C6B697C}" destId="{719DC3FA-8203-491D-8325-1C38B234A725}" srcOrd="0" destOrd="0" presId="urn:microsoft.com/office/officeart/2005/8/layout/radial6"/>
    <dgm:cxn modelId="{6F2FB7E8-C725-4A75-B54A-BB466D1BDFE4}" type="presOf" srcId="{3EE3B4E2-7BD4-4CE1-8710-CA85AB195729}" destId="{0049E8B5-B16A-4E06-805F-49DC3A52447E}" srcOrd="0" destOrd="0" presId="urn:microsoft.com/office/officeart/2005/8/layout/radial6"/>
    <dgm:cxn modelId="{976167F1-7DB3-4A67-84E3-640039F75E4B}" type="presOf" srcId="{73BFF957-4A8D-4207-B8C6-5EBE34F45876}" destId="{4FB701AB-8AC1-4FA9-AD64-347007279221}" srcOrd="0" destOrd="0" presId="urn:microsoft.com/office/officeart/2005/8/layout/radial6"/>
    <dgm:cxn modelId="{FBC6998A-D4E8-46B9-BC32-85C9B0279750}" type="presParOf" srcId="{09AFD7E2-EE7B-462D-91C9-41BAE8F6FAE4}" destId="{0049E8B5-B16A-4E06-805F-49DC3A52447E}" srcOrd="0" destOrd="0" presId="urn:microsoft.com/office/officeart/2005/8/layout/radial6"/>
    <dgm:cxn modelId="{315C62DE-5C45-4668-8A47-2619437BF8CC}" type="presParOf" srcId="{09AFD7E2-EE7B-462D-91C9-41BAE8F6FAE4}" destId="{4E5CB4D5-1CBD-4B5C-B019-3FD009B329E0}" srcOrd="1" destOrd="0" presId="urn:microsoft.com/office/officeart/2005/8/layout/radial6"/>
    <dgm:cxn modelId="{95C06191-FBA8-4E4F-9733-EF68347EE164}" type="presParOf" srcId="{09AFD7E2-EE7B-462D-91C9-41BAE8F6FAE4}" destId="{62FA91F4-A8AA-40E8-8B71-F07C93E63E23}" srcOrd="2" destOrd="0" presId="urn:microsoft.com/office/officeart/2005/8/layout/radial6"/>
    <dgm:cxn modelId="{1BFE62FD-B720-4094-8615-61DE86E7062E}" type="presParOf" srcId="{09AFD7E2-EE7B-462D-91C9-41BAE8F6FAE4}" destId="{719DC3FA-8203-491D-8325-1C38B234A725}" srcOrd="3" destOrd="0" presId="urn:microsoft.com/office/officeart/2005/8/layout/radial6"/>
    <dgm:cxn modelId="{85D3F9FF-CFF2-4531-BF61-1E9FEFFC87F1}" type="presParOf" srcId="{09AFD7E2-EE7B-462D-91C9-41BAE8F6FAE4}" destId="{563B0E46-48A9-413C-9CDC-C083071D0E16}" srcOrd="4" destOrd="0" presId="urn:microsoft.com/office/officeart/2005/8/layout/radial6"/>
    <dgm:cxn modelId="{F9D5943E-CA3F-4EE0-9E6C-F35365D89161}" type="presParOf" srcId="{09AFD7E2-EE7B-462D-91C9-41BAE8F6FAE4}" destId="{7D4DB1B2-3C6A-4291-BAB5-9BF4420523D7}" srcOrd="5" destOrd="0" presId="urn:microsoft.com/office/officeart/2005/8/layout/radial6"/>
    <dgm:cxn modelId="{458C0B9F-CEAE-4850-AFD3-9430F6CA5CBD}" type="presParOf" srcId="{09AFD7E2-EE7B-462D-91C9-41BAE8F6FAE4}" destId="{499F8C7A-5906-47E0-973A-876FB1F7DFDC}" srcOrd="6" destOrd="0" presId="urn:microsoft.com/office/officeart/2005/8/layout/radial6"/>
    <dgm:cxn modelId="{04F93E76-B3D4-494E-B9F9-B690A8271705}" type="presParOf" srcId="{09AFD7E2-EE7B-462D-91C9-41BAE8F6FAE4}" destId="{BF15E134-1A89-496F-9466-D8AF92C5FB19}" srcOrd="7" destOrd="0" presId="urn:microsoft.com/office/officeart/2005/8/layout/radial6"/>
    <dgm:cxn modelId="{11C19E9A-65C3-46DE-A809-D387757C3A0A}" type="presParOf" srcId="{09AFD7E2-EE7B-462D-91C9-41BAE8F6FAE4}" destId="{8EFD392F-F7C1-4018-B233-B1C6F03BEA39}" srcOrd="8" destOrd="0" presId="urn:microsoft.com/office/officeart/2005/8/layout/radial6"/>
    <dgm:cxn modelId="{B10699AD-278C-4387-9B92-130BD82B82EB}" type="presParOf" srcId="{09AFD7E2-EE7B-462D-91C9-41BAE8F6FAE4}" destId="{4FB701AB-8AC1-4FA9-AD64-347007279221}" srcOrd="9" destOrd="0" presId="urn:microsoft.com/office/officeart/2005/8/layout/radial6"/>
    <dgm:cxn modelId="{6A303165-19DD-4B01-8A49-7059C30CEC32}" type="presParOf" srcId="{09AFD7E2-EE7B-462D-91C9-41BAE8F6FAE4}" destId="{AFCAC025-2D66-4F9B-B271-738AB7B6EFF8}" srcOrd="10" destOrd="0" presId="urn:microsoft.com/office/officeart/2005/8/layout/radial6"/>
    <dgm:cxn modelId="{4DEDE9BA-9A53-4A2F-A891-A04BEDFAF041}" type="presParOf" srcId="{09AFD7E2-EE7B-462D-91C9-41BAE8F6FAE4}" destId="{9FBEC6C5-E58B-4478-B1D3-833C499A0254}" srcOrd="11" destOrd="0" presId="urn:microsoft.com/office/officeart/2005/8/layout/radial6"/>
    <dgm:cxn modelId="{D6B25713-64F9-4B03-B20F-ECEFDA18B7B1}" type="presParOf" srcId="{09AFD7E2-EE7B-462D-91C9-41BAE8F6FAE4}" destId="{04F5C6D5-1F0A-482C-A3BC-EA716D4868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1656927" y="620300"/>
          <a:ext cx="4257020" cy="4257020"/>
        </a:xfrm>
        <a:prstGeom prst="blockArc">
          <a:avLst>
            <a:gd name="adj1" fmla="val 10734392"/>
            <a:gd name="adj2" fmla="val 16786199"/>
            <a:gd name="adj3" fmla="val 4644"/>
          </a:avLst>
        </a:prstGeom>
        <a:solidFill>
          <a:schemeClr val="accent2">
            <a:hueOff val="13200323"/>
            <a:satOff val="0"/>
            <a:lumOff val="-3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1657203" y="680558"/>
          <a:ext cx="4257020" cy="4257020"/>
        </a:xfrm>
        <a:prstGeom prst="blockArc">
          <a:avLst>
            <a:gd name="adj1" fmla="val 4814266"/>
            <a:gd name="adj2" fmla="val 10834033"/>
            <a:gd name="adj3" fmla="val 4644"/>
          </a:avLst>
        </a:prstGeom>
        <a:solidFill>
          <a:schemeClr val="accent2">
            <a:hueOff val="8800215"/>
            <a:satOff val="0"/>
            <a:lumOff val="-2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2486069" y="705754"/>
          <a:ext cx="4257020" cy="4257020"/>
        </a:xfrm>
        <a:prstGeom prst="blockArc">
          <a:avLst>
            <a:gd name="adj1" fmla="val 21571549"/>
            <a:gd name="adj2" fmla="val 6194673"/>
            <a:gd name="adj3" fmla="val 4644"/>
          </a:avLst>
        </a:prstGeom>
        <a:solidFill>
          <a:schemeClr val="accent2">
            <a:hueOff val="4400108"/>
            <a:satOff val="0"/>
            <a:lumOff val="-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2488118" y="594668"/>
          <a:ext cx="4257020" cy="4257020"/>
        </a:xfrm>
        <a:prstGeom prst="blockArc">
          <a:avLst>
            <a:gd name="adj1" fmla="val 15401846"/>
            <a:gd name="adj2" fmla="val 155282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3235078" y="1826939"/>
          <a:ext cx="1961181" cy="1961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ARCS</a:t>
          </a:r>
        </a:p>
      </dsp:txBody>
      <dsp:txXfrm>
        <a:off x="3522286" y="2114147"/>
        <a:ext cx="1386765" cy="1386765"/>
      </dsp:txXfrm>
    </dsp:sp>
    <dsp:sp modelId="{4E5CB4D5-1CBD-4B5C-B019-3FD009B329E0}">
      <dsp:nvSpPr>
        <dsp:cNvPr id="0" name=""/>
        <dsp:cNvSpPr/>
      </dsp:nvSpPr>
      <dsp:spPr>
        <a:xfrm>
          <a:off x="2990979" y="-76623"/>
          <a:ext cx="2294528" cy="1552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Relevance</a:t>
          </a:r>
        </a:p>
      </dsp:txBody>
      <dsp:txXfrm>
        <a:off x="3327005" y="150808"/>
        <a:ext cx="1622476" cy="1098134"/>
      </dsp:txXfrm>
    </dsp:sp>
    <dsp:sp modelId="{563B0E46-48A9-413C-9CDC-C083071D0E16}">
      <dsp:nvSpPr>
        <dsp:cNvPr id="0" name=""/>
        <dsp:cNvSpPr/>
      </dsp:nvSpPr>
      <dsp:spPr>
        <a:xfrm>
          <a:off x="5451030" y="2163043"/>
          <a:ext cx="2485132" cy="1308029"/>
        </a:xfrm>
        <a:prstGeom prst="ellipse">
          <a:avLst/>
        </a:prstGeom>
        <a:solidFill>
          <a:schemeClr val="accent2">
            <a:hueOff val="4400108"/>
            <a:satOff val="0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Confidence</a:t>
          </a:r>
        </a:p>
      </dsp:txBody>
      <dsp:txXfrm>
        <a:off x="5814969" y="2354599"/>
        <a:ext cx="1757254" cy="924917"/>
      </dsp:txXfrm>
    </dsp:sp>
    <dsp:sp modelId="{BF15E134-1A89-496F-9466-D8AF92C5FB19}">
      <dsp:nvSpPr>
        <dsp:cNvPr id="0" name=""/>
        <dsp:cNvSpPr/>
      </dsp:nvSpPr>
      <dsp:spPr>
        <a:xfrm>
          <a:off x="2822575" y="4103511"/>
          <a:ext cx="2631338" cy="1509079"/>
        </a:xfrm>
        <a:prstGeom prst="ellipse">
          <a:avLst/>
        </a:prstGeom>
        <a:solidFill>
          <a:schemeClr val="accent2">
            <a:hueOff val="8800215"/>
            <a:satOff val="0"/>
            <a:lumOff val="-2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Satisfaction</a:t>
          </a:r>
        </a:p>
      </dsp:txBody>
      <dsp:txXfrm>
        <a:off x="3207926" y="4324511"/>
        <a:ext cx="1860636" cy="1067079"/>
      </dsp:txXfrm>
    </dsp:sp>
    <dsp:sp modelId="{AFCAC025-2D66-4F9B-B271-738AB7B6EFF8}">
      <dsp:nvSpPr>
        <dsp:cNvPr id="0" name=""/>
        <dsp:cNvSpPr/>
      </dsp:nvSpPr>
      <dsp:spPr>
        <a:xfrm>
          <a:off x="572848" y="1973596"/>
          <a:ext cx="2267758" cy="1629778"/>
        </a:xfrm>
        <a:prstGeom prst="ellipse">
          <a:avLst/>
        </a:prstGeom>
        <a:solidFill>
          <a:schemeClr val="accent2">
            <a:hueOff val="13200323"/>
            <a:satOff val="0"/>
            <a:lumOff val="-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Attention</a:t>
          </a:r>
        </a:p>
      </dsp:txBody>
      <dsp:txXfrm>
        <a:off x="904953" y="2212271"/>
        <a:ext cx="1603548" cy="1152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740317" y="424072"/>
          <a:ext cx="2040842" cy="2040842"/>
        </a:xfrm>
        <a:prstGeom prst="blockArc">
          <a:avLst>
            <a:gd name="adj1" fmla="val 10800000"/>
            <a:gd name="adj2" fmla="val 16200000"/>
            <a:gd name="adj3" fmla="val 4629"/>
          </a:avLst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740317" y="424072"/>
          <a:ext cx="2040842" cy="2040842"/>
        </a:xfrm>
        <a:prstGeom prst="blockArc">
          <a:avLst>
            <a:gd name="adj1" fmla="val 5400000"/>
            <a:gd name="adj2" fmla="val 10800000"/>
            <a:gd name="adj3" fmla="val 4629"/>
          </a:avLst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726621" y="424166"/>
          <a:ext cx="2040842" cy="2040842"/>
        </a:xfrm>
        <a:prstGeom prst="blockArc">
          <a:avLst>
            <a:gd name="adj1" fmla="val 21599675"/>
            <a:gd name="adj2" fmla="val 5352764"/>
            <a:gd name="adj3" fmla="val 4629"/>
          </a:avLst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726621" y="423977"/>
          <a:ext cx="2040842" cy="2040842"/>
        </a:xfrm>
        <a:prstGeom prst="blockArc">
          <a:avLst>
            <a:gd name="adj1" fmla="val 16247236"/>
            <a:gd name="adj2" fmla="val 325"/>
            <a:gd name="adj3" fmla="val 46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999934" y="1070118"/>
          <a:ext cx="776716" cy="844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ARCS</a:t>
          </a:r>
        </a:p>
      </dsp:txBody>
      <dsp:txXfrm>
        <a:off x="1113681" y="1193778"/>
        <a:ext cx="549222" cy="597081"/>
      </dsp:txXfrm>
    </dsp:sp>
    <dsp:sp modelId="{4E5CB4D5-1CBD-4B5C-B019-3FD009B329E0}">
      <dsp:nvSpPr>
        <dsp:cNvPr id="0" name=""/>
        <dsp:cNvSpPr/>
      </dsp:nvSpPr>
      <dsp:spPr>
        <a:xfrm>
          <a:off x="1277029" y="76614"/>
          <a:ext cx="967417" cy="742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Relevance</a:t>
          </a:r>
        </a:p>
      </dsp:txBody>
      <dsp:txXfrm>
        <a:off x="1418704" y="185299"/>
        <a:ext cx="684067" cy="524779"/>
      </dsp:txXfrm>
    </dsp:sp>
    <dsp:sp modelId="{563B0E46-48A9-413C-9CDC-C083071D0E16}">
      <dsp:nvSpPr>
        <dsp:cNvPr id="0" name=""/>
        <dsp:cNvSpPr/>
      </dsp:nvSpPr>
      <dsp:spPr>
        <a:xfrm>
          <a:off x="2290462" y="1131951"/>
          <a:ext cx="906765" cy="625084"/>
        </a:xfrm>
        <a:prstGeom prst="ellipse">
          <a:avLst/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Confidence</a:t>
          </a:r>
        </a:p>
      </dsp:txBody>
      <dsp:txXfrm>
        <a:off x="2423255" y="1223492"/>
        <a:ext cx="641179" cy="442002"/>
      </dsp:txXfrm>
    </dsp:sp>
    <dsp:sp modelId="{BF15E134-1A89-496F-9466-D8AF92C5FB19}">
      <dsp:nvSpPr>
        <dsp:cNvPr id="0" name=""/>
        <dsp:cNvSpPr/>
      </dsp:nvSpPr>
      <dsp:spPr>
        <a:xfrm>
          <a:off x="1208524" y="2080715"/>
          <a:ext cx="1104427" cy="721162"/>
        </a:xfrm>
        <a:prstGeom prst="ellipse">
          <a:avLst/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Satisfaction</a:t>
          </a:r>
        </a:p>
      </dsp:txBody>
      <dsp:txXfrm>
        <a:off x="1370264" y="2186327"/>
        <a:ext cx="780947" cy="509938"/>
      </dsp:txXfrm>
    </dsp:sp>
    <dsp:sp modelId="{AFCAC025-2D66-4F9B-B271-738AB7B6EFF8}">
      <dsp:nvSpPr>
        <dsp:cNvPr id="0" name=""/>
        <dsp:cNvSpPr/>
      </dsp:nvSpPr>
      <dsp:spPr>
        <a:xfrm>
          <a:off x="-559799" y="715375"/>
          <a:ext cx="2647469" cy="1458234"/>
        </a:xfrm>
        <a:prstGeom prst="ellipse">
          <a:avLst/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Attention</a:t>
          </a:r>
        </a:p>
      </dsp:txBody>
      <dsp:txXfrm>
        <a:off x="-172086" y="928928"/>
        <a:ext cx="1872043" cy="1031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312866" y="586391"/>
          <a:ext cx="2038960" cy="203896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312866" y="586391"/>
          <a:ext cx="2038960" cy="203896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299184" y="586485"/>
          <a:ext cx="2038960" cy="2038960"/>
        </a:xfrm>
        <a:prstGeom prst="blockArc">
          <a:avLst>
            <a:gd name="adj1" fmla="val 21599675"/>
            <a:gd name="adj2" fmla="val 5352764"/>
            <a:gd name="adj3" fmla="val 4640"/>
          </a:avLst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299184" y="586297"/>
          <a:ext cx="2038960" cy="2038960"/>
        </a:xfrm>
        <a:prstGeom prst="blockArc">
          <a:avLst>
            <a:gd name="adj1" fmla="val 16247236"/>
            <a:gd name="adj2" fmla="val 325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971415" y="316476"/>
          <a:ext cx="777789" cy="845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ARCS</a:t>
          </a:r>
        </a:p>
      </dsp:txBody>
      <dsp:txXfrm>
        <a:off x="1085320" y="440307"/>
        <a:ext cx="549979" cy="597906"/>
      </dsp:txXfrm>
    </dsp:sp>
    <dsp:sp modelId="{4E5CB4D5-1CBD-4B5C-B019-3FD009B329E0}">
      <dsp:nvSpPr>
        <dsp:cNvPr id="0" name=""/>
        <dsp:cNvSpPr/>
      </dsp:nvSpPr>
      <dsp:spPr>
        <a:xfrm>
          <a:off x="309873" y="-84288"/>
          <a:ext cx="2044946" cy="13886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Relevance</a:t>
          </a:r>
        </a:p>
      </dsp:txBody>
      <dsp:txXfrm>
        <a:off x="609348" y="119077"/>
        <a:ext cx="1445996" cy="981930"/>
      </dsp:txXfrm>
    </dsp:sp>
    <dsp:sp modelId="{563B0E46-48A9-413C-9CDC-C083071D0E16}">
      <dsp:nvSpPr>
        <dsp:cNvPr id="0" name=""/>
        <dsp:cNvSpPr/>
      </dsp:nvSpPr>
      <dsp:spPr>
        <a:xfrm>
          <a:off x="1860485" y="1292898"/>
          <a:ext cx="908018" cy="625947"/>
        </a:xfrm>
        <a:prstGeom prst="ellipse">
          <a:avLst/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Confidence</a:t>
          </a:r>
        </a:p>
      </dsp:txBody>
      <dsp:txXfrm>
        <a:off x="1993461" y="1384566"/>
        <a:ext cx="642066" cy="442611"/>
      </dsp:txXfrm>
    </dsp:sp>
    <dsp:sp modelId="{BF15E134-1A89-496F-9466-D8AF92C5FB19}">
      <dsp:nvSpPr>
        <dsp:cNvPr id="0" name=""/>
        <dsp:cNvSpPr/>
      </dsp:nvSpPr>
      <dsp:spPr>
        <a:xfrm>
          <a:off x="779370" y="2240622"/>
          <a:ext cx="1105952" cy="722158"/>
        </a:xfrm>
        <a:prstGeom prst="ellipse">
          <a:avLst/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Satisfaction</a:t>
          </a:r>
        </a:p>
      </dsp:txBody>
      <dsp:txXfrm>
        <a:off x="941333" y="2346380"/>
        <a:ext cx="782026" cy="510642"/>
      </dsp:txXfrm>
    </dsp:sp>
    <dsp:sp modelId="{AFCAC025-2D66-4F9B-B271-738AB7B6EFF8}">
      <dsp:nvSpPr>
        <dsp:cNvPr id="0" name=""/>
        <dsp:cNvSpPr/>
      </dsp:nvSpPr>
      <dsp:spPr>
        <a:xfrm>
          <a:off x="-131061" y="1189506"/>
          <a:ext cx="935157" cy="832731"/>
        </a:xfrm>
        <a:prstGeom prst="ellipse">
          <a:avLst/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Attention</a:t>
          </a:r>
        </a:p>
      </dsp:txBody>
      <dsp:txXfrm>
        <a:off x="5890" y="1311457"/>
        <a:ext cx="661255" cy="588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312866" y="586391"/>
          <a:ext cx="2038960" cy="203896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312866" y="586391"/>
          <a:ext cx="2038960" cy="203896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299184" y="586485"/>
          <a:ext cx="2038960" cy="2038960"/>
        </a:xfrm>
        <a:prstGeom prst="blockArc">
          <a:avLst>
            <a:gd name="adj1" fmla="val 21599675"/>
            <a:gd name="adj2" fmla="val 5352764"/>
            <a:gd name="adj3" fmla="val 4640"/>
          </a:avLst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299184" y="586297"/>
          <a:ext cx="2038960" cy="2038960"/>
        </a:xfrm>
        <a:prstGeom prst="blockArc">
          <a:avLst>
            <a:gd name="adj1" fmla="val 16247236"/>
            <a:gd name="adj2" fmla="val 325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971415" y="316476"/>
          <a:ext cx="777789" cy="845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ARCS</a:t>
          </a:r>
        </a:p>
      </dsp:txBody>
      <dsp:txXfrm>
        <a:off x="1085320" y="440307"/>
        <a:ext cx="549979" cy="597906"/>
      </dsp:txXfrm>
    </dsp:sp>
    <dsp:sp modelId="{4E5CB4D5-1CBD-4B5C-B019-3FD009B329E0}">
      <dsp:nvSpPr>
        <dsp:cNvPr id="0" name=""/>
        <dsp:cNvSpPr/>
      </dsp:nvSpPr>
      <dsp:spPr>
        <a:xfrm>
          <a:off x="309873" y="-84288"/>
          <a:ext cx="2044946" cy="13886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Relevance</a:t>
          </a:r>
        </a:p>
      </dsp:txBody>
      <dsp:txXfrm>
        <a:off x="609348" y="119077"/>
        <a:ext cx="1445996" cy="981930"/>
      </dsp:txXfrm>
    </dsp:sp>
    <dsp:sp modelId="{563B0E46-48A9-413C-9CDC-C083071D0E16}">
      <dsp:nvSpPr>
        <dsp:cNvPr id="0" name=""/>
        <dsp:cNvSpPr/>
      </dsp:nvSpPr>
      <dsp:spPr>
        <a:xfrm>
          <a:off x="1860485" y="1292898"/>
          <a:ext cx="908018" cy="625947"/>
        </a:xfrm>
        <a:prstGeom prst="ellipse">
          <a:avLst/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Confidence</a:t>
          </a:r>
        </a:p>
      </dsp:txBody>
      <dsp:txXfrm>
        <a:off x="1993461" y="1384566"/>
        <a:ext cx="642066" cy="442611"/>
      </dsp:txXfrm>
    </dsp:sp>
    <dsp:sp modelId="{BF15E134-1A89-496F-9466-D8AF92C5FB19}">
      <dsp:nvSpPr>
        <dsp:cNvPr id="0" name=""/>
        <dsp:cNvSpPr/>
      </dsp:nvSpPr>
      <dsp:spPr>
        <a:xfrm>
          <a:off x="779370" y="2240622"/>
          <a:ext cx="1105952" cy="722158"/>
        </a:xfrm>
        <a:prstGeom prst="ellipse">
          <a:avLst/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Satisfaction</a:t>
          </a:r>
        </a:p>
      </dsp:txBody>
      <dsp:txXfrm>
        <a:off x="941333" y="2346380"/>
        <a:ext cx="782026" cy="510642"/>
      </dsp:txXfrm>
    </dsp:sp>
    <dsp:sp modelId="{AFCAC025-2D66-4F9B-B271-738AB7B6EFF8}">
      <dsp:nvSpPr>
        <dsp:cNvPr id="0" name=""/>
        <dsp:cNvSpPr/>
      </dsp:nvSpPr>
      <dsp:spPr>
        <a:xfrm>
          <a:off x="-131061" y="1189506"/>
          <a:ext cx="935157" cy="832731"/>
        </a:xfrm>
        <a:prstGeom prst="ellipse">
          <a:avLst/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Attention</a:t>
          </a:r>
        </a:p>
      </dsp:txBody>
      <dsp:txXfrm>
        <a:off x="5890" y="1311457"/>
        <a:ext cx="661255" cy="588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-54414" y="391405"/>
          <a:ext cx="2038960" cy="203896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-54414" y="391405"/>
          <a:ext cx="2038960" cy="203896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-68097" y="391499"/>
          <a:ext cx="2038960" cy="2038960"/>
        </a:xfrm>
        <a:prstGeom prst="blockArc">
          <a:avLst>
            <a:gd name="adj1" fmla="val 21599675"/>
            <a:gd name="adj2" fmla="val 5352764"/>
            <a:gd name="adj3" fmla="val 4640"/>
          </a:avLst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-68097" y="391311"/>
          <a:ext cx="2038960" cy="2038960"/>
        </a:xfrm>
        <a:prstGeom prst="blockArc">
          <a:avLst>
            <a:gd name="adj1" fmla="val 16247236"/>
            <a:gd name="adj2" fmla="val 325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1556625" y="1068963"/>
          <a:ext cx="777789" cy="845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ARCS</a:t>
          </a:r>
        </a:p>
      </dsp:txBody>
      <dsp:txXfrm>
        <a:off x="1670530" y="1192794"/>
        <a:ext cx="549979" cy="597906"/>
      </dsp:txXfrm>
    </dsp:sp>
    <dsp:sp modelId="{4E5CB4D5-1CBD-4B5C-B019-3FD009B329E0}">
      <dsp:nvSpPr>
        <dsp:cNvPr id="0" name=""/>
        <dsp:cNvSpPr/>
      </dsp:nvSpPr>
      <dsp:spPr>
        <a:xfrm>
          <a:off x="561718" y="110697"/>
          <a:ext cx="806696" cy="608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Relevance</a:t>
          </a:r>
        </a:p>
      </dsp:txBody>
      <dsp:txXfrm>
        <a:off x="679856" y="199841"/>
        <a:ext cx="570420" cy="430427"/>
      </dsp:txXfrm>
    </dsp:sp>
    <dsp:sp modelId="{563B0E46-48A9-413C-9CDC-C083071D0E16}">
      <dsp:nvSpPr>
        <dsp:cNvPr id="0" name=""/>
        <dsp:cNvSpPr/>
      </dsp:nvSpPr>
      <dsp:spPr>
        <a:xfrm>
          <a:off x="758641" y="650071"/>
          <a:ext cx="2377142" cy="1521628"/>
        </a:xfrm>
        <a:prstGeom prst="ellipse">
          <a:avLst/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Confidence</a:t>
          </a:r>
        </a:p>
      </dsp:txBody>
      <dsp:txXfrm>
        <a:off x="1106765" y="872908"/>
        <a:ext cx="1680894" cy="1075954"/>
      </dsp:txXfrm>
    </dsp:sp>
    <dsp:sp modelId="{BF15E134-1A89-496F-9466-D8AF92C5FB19}">
      <dsp:nvSpPr>
        <dsp:cNvPr id="0" name=""/>
        <dsp:cNvSpPr/>
      </dsp:nvSpPr>
      <dsp:spPr>
        <a:xfrm>
          <a:off x="412089" y="2045636"/>
          <a:ext cx="1105952" cy="722158"/>
        </a:xfrm>
        <a:prstGeom prst="ellipse">
          <a:avLst/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Satisfaction</a:t>
          </a:r>
        </a:p>
      </dsp:txBody>
      <dsp:txXfrm>
        <a:off x="574052" y="2151394"/>
        <a:ext cx="782026" cy="510642"/>
      </dsp:txXfrm>
    </dsp:sp>
    <dsp:sp modelId="{AFCAC025-2D66-4F9B-B271-738AB7B6EFF8}">
      <dsp:nvSpPr>
        <dsp:cNvPr id="0" name=""/>
        <dsp:cNvSpPr/>
      </dsp:nvSpPr>
      <dsp:spPr>
        <a:xfrm>
          <a:off x="-498342" y="994520"/>
          <a:ext cx="935157" cy="832731"/>
        </a:xfrm>
        <a:prstGeom prst="ellipse">
          <a:avLst/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Attention</a:t>
          </a:r>
        </a:p>
      </dsp:txBody>
      <dsp:txXfrm>
        <a:off x="-361391" y="1116471"/>
        <a:ext cx="661255" cy="5888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-54414" y="391405"/>
          <a:ext cx="2038960" cy="203896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-54414" y="391405"/>
          <a:ext cx="2038960" cy="203896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-68097" y="391499"/>
          <a:ext cx="2038960" cy="2038960"/>
        </a:xfrm>
        <a:prstGeom prst="blockArc">
          <a:avLst>
            <a:gd name="adj1" fmla="val 21599675"/>
            <a:gd name="adj2" fmla="val 5352764"/>
            <a:gd name="adj3" fmla="val 4640"/>
          </a:avLst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-68097" y="391311"/>
          <a:ext cx="2038960" cy="2038960"/>
        </a:xfrm>
        <a:prstGeom prst="blockArc">
          <a:avLst>
            <a:gd name="adj1" fmla="val 16247236"/>
            <a:gd name="adj2" fmla="val 325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1556625" y="1068963"/>
          <a:ext cx="777789" cy="845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ARCS</a:t>
          </a:r>
        </a:p>
      </dsp:txBody>
      <dsp:txXfrm>
        <a:off x="1670530" y="1192794"/>
        <a:ext cx="549979" cy="597906"/>
      </dsp:txXfrm>
    </dsp:sp>
    <dsp:sp modelId="{4E5CB4D5-1CBD-4B5C-B019-3FD009B329E0}">
      <dsp:nvSpPr>
        <dsp:cNvPr id="0" name=""/>
        <dsp:cNvSpPr/>
      </dsp:nvSpPr>
      <dsp:spPr>
        <a:xfrm>
          <a:off x="561718" y="110697"/>
          <a:ext cx="806696" cy="608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Relevance</a:t>
          </a:r>
        </a:p>
      </dsp:txBody>
      <dsp:txXfrm>
        <a:off x="679856" y="199841"/>
        <a:ext cx="570420" cy="430427"/>
      </dsp:txXfrm>
    </dsp:sp>
    <dsp:sp modelId="{563B0E46-48A9-413C-9CDC-C083071D0E16}">
      <dsp:nvSpPr>
        <dsp:cNvPr id="0" name=""/>
        <dsp:cNvSpPr/>
      </dsp:nvSpPr>
      <dsp:spPr>
        <a:xfrm>
          <a:off x="758641" y="650071"/>
          <a:ext cx="2377142" cy="1521628"/>
        </a:xfrm>
        <a:prstGeom prst="ellipse">
          <a:avLst/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Confidence</a:t>
          </a:r>
        </a:p>
      </dsp:txBody>
      <dsp:txXfrm>
        <a:off x="1106765" y="872908"/>
        <a:ext cx="1680894" cy="1075954"/>
      </dsp:txXfrm>
    </dsp:sp>
    <dsp:sp modelId="{BF15E134-1A89-496F-9466-D8AF92C5FB19}">
      <dsp:nvSpPr>
        <dsp:cNvPr id="0" name=""/>
        <dsp:cNvSpPr/>
      </dsp:nvSpPr>
      <dsp:spPr>
        <a:xfrm>
          <a:off x="412089" y="2045636"/>
          <a:ext cx="1105952" cy="722158"/>
        </a:xfrm>
        <a:prstGeom prst="ellipse">
          <a:avLst/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Satisfaction</a:t>
          </a:r>
        </a:p>
      </dsp:txBody>
      <dsp:txXfrm>
        <a:off x="574052" y="2151394"/>
        <a:ext cx="782026" cy="510642"/>
      </dsp:txXfrm>
    </dsp:sp>
    <dsp:sp modelId="{AFCAC025-2D66-4F9B-B271-738AB7B6EFF8}">
      <dsp:nvSpPr>
        <dsp:cNvPr id="0" name=""/>
        <dsp:cNvSpPr/>
      </dsp:nvSpPr>
      <dsp:spPr>
        <a:xfrm>
          <a:off x="-498342" y="994520"/>
          <a:ext cx="935157" cy="832731"/>
        </a:xfrm>
        <a:prstGeom prst="ellipse">
          <a:avLst/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Attention</a:t>
          </a:r>
        </a:p>
      </dsp:txBody>
      <dsp:txXfrm>
        <a:off x="-361391" y="1116471"/>
        <a:ext cx="661255" cy="588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217698" y="183800"/>
          <a:ext cx="2038960" cy="2038960"/>
        </a:xfrm>
        <a:prstGeom prst="blockArc">
          <a:avLst>
            <a:gd name="adj1" fmla="val 11461107"/>
            <a:gd name="adj2" fmla="val 16263376"/>
            <a:gd name="adj3" fmla="val 4640"/>
          </a:avLst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217631" y="184140"/>
          <a:ext cx="2038960" cy="2038960"/>
        </a:xfrm>
        <a:prstGeom prst="blockArc">
          <a:avLst>
            <a:gd name="adj1" fmla="val 5336395"/>
            <a:gd name="adj2" fmla="val 11462302"/>
            <a:gd name="adj3" fmla="val 4640"/>
          </a:avLst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242205" y="183988"/>
          <a:ext cx="2038960" cy="2038960"/>
        </a:xfrm>
        <a:prstGeom prst="blockArc">
          <a:avLst>
            <a:gd name="adj1" fmla="val 21105003"/>
            <a:gd name="adj2" fmla="val 5421232"/>
            <a:gd name="adj3" fmla="val 4640"/>
          </a:avLst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242200" y="183950"/>
          <a:ext cx="2038960" cy="2038960"/>
        </a:xfrm>
        <a:prstGeom prst="blockArc">
          <a:avLst>
            <a:gd name="adj1" fmla="val 16178786"/>
            <a:gd name="adj2" fmla="val 21105136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856503" y="1707086"/>
          <a:ext cx="777789" cy="845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ARCS</a:t>
          </a:r>
        </a:p>
      </dsp:txBody>
      <dsp:txXfrm>
        <a:off x="970408" y="1830917"/>
        <a:ext cx="549979" cy="597906"/>
      </dsp:txXfrm>
    </dsp:sp>
    <dsp:sp modelId="{4E5CB4D5-1CBD-4B5C-B019-3FD009B329E0}">
      <dsp:nvSpPr>
        <dsp:cNvPr id="0" name=""/>
        <dsp:cNvSpPr/>
      </dsp:nvSpPr>
      <dsp:spPr>
        <a:xfrm>
          <a:off x="852187" y="-96737"/>
          <a:ext cx="806696" cy="608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Relevance</a:t>
          </a:r>
        </a:p>
      </dsp:txBody>
      <dsp:txXfrm>
        <a:off x="970325" y="-7593"/>
        <a:ext cx="570420" cy="430427"/>
      </dsp:txXfrm>
    </dsp:sp>
    <dsp:sp modelId="{563B0E46-48A9-413C-9CDC-C083071D0E16}">
      <dsp:nvSpPr>
        <dsp:cNvPr id="0" name=""/>
        <dsp:cNvSpPr/>
      </dsp:nvSpPr>
      <dsp:spPr>
        <a:xfrm>
          <a:off x="1639579" y="690285"/>
          <a:ext cx="1215263" cy="740579"/>
        </a:xfrm>
        <a:prstGeom prst="ellipse">
          <a:avLst/>
        </a:prstGeom>
        <a:solidFill>
          <a:schemeClr val="accent3">
            <a:hueOff val="-3715769"/>
            <a:satOff val="0"/>
            <a:lumOff val="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Confidence</a:t>
          </a:r>
          <a:endParaRPr lang="en-US" sz="2400" kern="1200" dirty="0"/>
        </a:p>
      </dsp:txBody>
      <dsp:txXfrm>
        <a:off x="1817550" y="798740"/>
        <a:ext cx="859321" cy="523669"/>
      </dsp:txXfrm>
    </dsp:sp>
    <dsp:sp modelId="{BF15E134-1A89-496F-9466-D8AF92C5FB19}">
      <dsp:nvSpPr>
        <dsp:cNvPr id="0" name=""/>
        <dsp:cNvSpPr/>
      </dsp:nvSpPr>
      <dsp:spPr>
        <a:xfrm>
          <a:off x="-30002" y="1423329"/>
          <a:ext cx="2571076" cy="1551900"/>
        </a:xfrm>
        <a:prstGeom prst="ellipse">
          <a:avLst/>
        </a:prstGeom>
        <a:solidFill>
          <a:schemeClr val="accent3">
            <a:hueOff val="-7431538"/>
            <a:satOff val="0"/>
            <a:lumOff val="2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Satisfaction</a:t>
          </a:r>
          <a:endParaRPr lang="en-US" sz="1000" kern="1200" dirty="0"/>
        </a:p>
      </dsp:txBody>
      <dsp:txXfrm>
        <a:off x="346523" y="1650599"/>
        <a:ext cx="1818026" cy="1097360"/>
      </dsp:txXfrm>
    </dsp:sp>
    <dsp:sp modelId="{AFCAC025-2D66-4F9B-B271-738AB7B6EFF8}">
      <dsp:nvSpPr>
        <dsp:cNvPr id="0" name=""/>
        <dsp:cNvSpPr/>
      </dsp:nvSpPr>
      <dsp:spPr>
        <a:xfrm>
          <a:off x="-207872" y="596587"/>
          <a:ext cx="935157" cy="832731"/>
        </a:xfrm>
        <a:prstGeom prst="ellipse">
          <a:avLst/>
        </a:prstGeom>
        <a:solidFill>
          <a:schemeClr val="accent3">
            <a:hueOff val="-11147306"/>
            <a:satOff val="0"/>
            <a:lumOff val="3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Attention</a:t>
          </a:r>
        </a:p>
      </dsp:txBody>
      <dsp:txXfrm>
        <a:off x="-70921" y="718538"/>
        <a:ext cx="661255" cy="588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C6D5-1F0A-482C-A3BC-EA716D48684E}">
      <dsp:nvSpPr>
        <dsp:cNvPr id="0" name=""/>
        <dsp:cNvSpPr/>
      </dsp:nvSpPr>
      <dsp:spPr>
        <a:xfrm>
          <a:off x="217698" y="183800"/>
          <a:ext cx="2038960" cy="2038960"/>
        </a:xfrm>
        <a:prstGeom prst="blockArc">
          <a:avLst>
            <a:gd name="adj1" fmla="val 11461107"/>
            <a:gd name="adj2" fmla="val 16263376"/>
            <a:gd name="adj3" fmla="val 4640"/>
          </a:avLst>
        </a:prstGeom>
        <a:solidFill>
          <a:schemeClr val="accent2">
            <a:hueOff val="13200323"/>
            <a:satOff val="0"/>
            <a:lumOff val="-3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701AB-8AC1-4FA9-AD64-347007279221}">
      <dsp:nvSpPr>
        <dsp:cNvPr id="0" name=""/>
        <dsp:cNvSpPr/>
      </dsp:nvSpPr>
      <dsp:spPr>
        <a:xfrm>
          <a:off x="217631" y="184140"/>
          <a:ext cx="2038960" cy="2038960"/>
        </a:xfrm>
        <a:prstGeom prst="blockArc">
          <a:avLst>
            <a:gd name="adj1" fmla="val 5336395"/>
            <a:gd name="adj2" fmla="val 11462302"/>
            <a:gd name="adj3" fmla="val 4640"/>
          </a:avLst>
        </a:prstGeom>
        <a:solidFill>
          <a:schemeClr val="accent2">
            <a:hueOff val="8800215"/>
            <a:satOff val="0"/>
            <a:lumOff val="-2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8C7A-5906-47E0-973A-876FB1F7DFDC}">
      <dsp:nvSpPr>
        <dsp:cNvPr id="0" name=""/>
        <dsp:cNvSpPr/>
      </dsp:nvSpPr>
      <dsp:spPr>
        <a:xfrm>
          <a:off x="242205" y="183988"/>
          <a:ext cx="2038960" cy="2038960"/>
        </a:xfrm>
        <a:prstGeom prst="blockArc">
          <a:avLst>
            <a:gd name="adj1" fmla="val 21105003"/>
            <a:gd name="adj2" fmla="val 5421232"/>
            <a:gd name="adj3" fmla="val 4640"/>
          </a:avLst>
        </a:prstGeom>
        <a:solidFill>
          <a:schemeClr val="accent2">
            <a:hueOff val="4400108"/>
            <a:satOff val="0"/>
            <a:lumOff val="-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C3FA-8203-491D-8325-1C38B234A725}">
      <dsp:nvSpPr>
        <dsp:cNvPr id="0" name=""/>
        <dsp:cNvSpPr/>
      </dsp:nvSpPr>
      <dsp:spPr>
        <a:xfrm>
          <a:off x="242200" y="183950"/>
          <a:ext cx="2038960" cy="2038960"/>
        </a:xfrm>
        <a:prstGeom prst="blockArc">
          <a:avLst>
            <a:gd name="adj1" fmla="val 16178786"/>
            <a:gd name="adj2" fmla="val 21105136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8B5-B16A-4E06-805F-49DC3A52447E}">
      <dsp:nvSpPr>
        <dsp:cNvPr id="0" name=""/>
        <dsp:cNvSpPr/>
      </dsp:nvSpPr>
      <dsp:spPr>
        <a:xfrm>
          <a:off x="856503" y="1707086"/>
          <a:ext cx="777789" cy="845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ARCS</a:t>
          </a:r>
        </a:p>
      </dsp:txBody>
      <dsp:txXfrm>
        <a:off x="970408" y="1830917"/>
        <a:ext cx="549979" cy="597906"/>
      </dsp:txXfrm>
    </dsp:sp>
    <dsp:sp modelId="{4E5CB4D5-1CBD-4B5C-B019-3FD009B329E0}">
      <dsp:nvSpPr>
        <dsp:cNvPr id="0" name=""/>
        <dsp:cNvSpPr/>
      </dsp:nvSpPr>
      <dsp:spPr>
        <a:xfrm>
          <a:off x="852187" y="-96737"/>
          <a:ext cx="806696" cy="608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Relevance</a:t>
          </a:r>
        </a:p>
      </dsp:txBody>
      <dsp:txXfrm>
        <a:off x="970325" y="-7593"/>
        <a:ext cx="570420" cy="430427"/>
      </dsp:txXfrm>
    </dsp:sp>
    <dsp:sp modelId="{563B0E46-48A9-413C-9CDC-C083071D0E16}">
      <dsp:nvSpPr>
        <dsp:cNvPr id="0" name=""/>
        <dsp:cNvSpPr/>
      </dsp:nvSpPr>
      <dsp:spPr>
        <a:xfrm>
          <a:off x="1639579" y="690285"/>
          <a:ext cx="1215263" cy="740579"/>
        </a:xfrm>
        <a:prstGeom prst="ellipse">
          <a:avLst/>
        </a:prstGeom>
        <a:solidFill>
          <a:schemeClr val="accent2">
            <a:hueOff val="4400108"/>
            <a:satOff val="0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Confidence</a:t>
          </a:r>
          <a:endParaRPr lang="en-US" sz="2400" kern="1200" dirty="0"/>
        </a:p>
      </dsp:txBody>
      <dsp:txXfrm>
        <a:off x="1817550" y="798740"/>
        <a:ext cx="859321" cy="523669"/>
      </dsp:txXfrm>
    </dsp:sp>
    <dsp:sp modelId="{BF15E134-1A89-496F-9466-D8AF92C5FB19}">
      <dsp:nvSpPr>
        <dsp:cNvPr id="0" name=""/>
        <dsp:cNvSpPr/>
      </dsp:nvSpPr>
      <dsp:spPr>
        <a:xfrm>
          <a:off x="-30002" y="1423329"/>
          <a:ext cx="2571076" cy="1551900"/>
        </a:xfrm>
        <a:prstGeom prst="ellipse">
          <a:avLst/>
        </a:prstGeom>
        <a:solidFill>
          <a:schemeClr val="accent2">
            <a:hueOff val="8800215"/>
            <a:satOff val="0"/>
            <a:lumOff val="-2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Satisfaction</a:t>
          </a:r>
          <a:endParaRPr lang="en-US" sz="1000" kern="1200" dirty="0"/>
        </a:p>
      </dsp:txBody>
      <dsp:txXfrm>
        <a:off x="346523" y="1650599"/>
        <a:ext cx="1818026" cy="1097360"/>
      </dsp:txXfrm>
    </dsp:sp>
    <dsp:sp modelId="{AFCAC025-2D66-4F9B-B271-738AB7B6EFF8}">
      <dsp:nvSpPr>
        <dsp:cNvPr id="0" name=""/>
        <dsp:cNvSpPr/>
      </dsp:nvSpPr>
      <dsp:spPr>
        <a:xfrm>
          <a:off x="-207872" y="596587"/>
          <a:ext cx="935157" cy="832731"/>
        </a:xfrm>
        <a:prstGeom prst="ellipse">
          <a:avLst/>
        </a:prstGeom>
        <a:solidFill>
          <a:schemeClr val="accent2">
            <a:hueOff val="13200323"/>
            <a:satOff val="0"/>
            <a:lumOff val="-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Attention</a:t>
          </a:r>
        </a:p>
      </dsp:txBody>
      <dsp:txXfrm>
        <a:off x="-70921" y="718538"/>
        <a:ext cx="661255" cy="588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F25F-16C2-43D6-B2D6-9C18642DB6B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0A24-8918-480F-B3CC-81146BB6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90A24-8918-480F-B3CC-81146BB6C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329673"/>
              <a:gd name="connsiteY0" fmla="*/ 0 h 5640903"/>
              <a:gd name="connsiteX1" fmla="*/ 3329673 w 3329673"/>
              <a:gd name="connsiteY1" fmla="*/ 0 h 5640903"/>
              <a:gd name="connsiteX2" fmla="*/ 3329673 w 3329673"/>
              <a:gd name="connsiteY2" fmla="*/ 5640903 h 5640903"/>
              <a:gd name="connsiteX3" fmla="*/ 0 w 3329673"/>
              <a:gd name="connsiteY3" fmla="*/ 5640903 h 564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9673" h="5640903">
                <a:moveTo>
                  <a:pt x="0" y="0"/>
                </a:moveTo>
                <a:lnTo>
                  <a:pt x="3329673" y="0"/>
                </a:lnTo>
                <a:lnTo>
                  <a:pt x="3329673" y="5640903"/>
                </a:lnTo>
                <a:lnTo>
                  <a:pt x="0" y="564090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879204" y="0"/>
            <a:ext cx="3329673" cy="5640903"/>
          </a:xfrm>
          <a:custGeom>
            <a:avLst/>
            <a:gdLst>
              <a:gd name="connsiteX0" fmla="*/ 0 w 3329673"/>
              <a:gd name="connsiteY0" fmla="*/ 0 h 5640903"/>
              <a:gd name="connsiteX1" fmla="*/ 3329673 w 3329673"/>
              <a:gd name="connsiteY1" fmla="*/ 0 h 5640903"/>
              <a:gd name="connsiteX2" fmla="*/ 3329673 w 3329673"/>
              <a:gd name="connsiteY2" fmla="*/ 5640903 h 5640903"/>
              <a:gd name="connsiteX3" fmla="*/ 0 w 3329673"/>
              <a:gd name="connsiteY3" fmla="*/ 5640903 h 564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9673" h="5640903">
                <a:moveTo>
                  <a:pt x="0" y="0"/>
                </a:moveTo>
                <a:lnTo>
                  <a:pt x="3329673" y="0"/>
                </a:lnTo>
                <a:lnTo>
                  <a:pt x="3329673" y="5640903"/>
                </a:lnTo>
                <a:lnTo>
                  <a:pt x="0" y="564090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498726" y="0"/>
            <a:ext cx="3285388" cy="6134108"/>
          </a:xfrm>
          <a:custGeom>
            <a:avLst/>
            <a:gdLst>
              <a:gd name="connsiteX0" fmla="*/ 0 w 3285388"/>
              <a:gd name="connsiteY0" fmla="*/ 0 h 6134108"/>
              <a:gd name="connsiteX1" fmla="*/ 3285388 w 3285388"/>
              <a:gd name="connsiteY1" fmla="*/ 0 h 6134108"/>
              <a:gd name="connsiteX2" fmla="*/ 3285388 w 3285388"/>
              <a:gd name="connsiteY2" fmla="*/ 6134108 h 6134108"/>
              <a:gd name="connsiteX3" fmla="*/ 0 w 3285388"/>
              <a:gd name="connsiteY3" fmla="*/ 6134108 h 613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5388" h="6134108">
                <a:moveTo>
                  <a:pt x="0" y="0"/>
                </a:moveTo>
                <a:lnTo>
                  <a:pt x="3285388" y="0"/>
                </a:lnTo>
                <a:lnTo>
                  <a:pt x="3285388" y="6134108"/>
                </a:lnTo>
                <a:lnTo>
                  <a:pt x="0" y="61341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277470" y="3330281"/>
            <a:ext cx="6008153" cy="2803827"/>
          </a:xfrm>
          <a:custGeom>
            <a:avLst/>
            <a:gdLst>
              <a:gd name="connsiteX0" fmla="*/ 0 w 6008153"/>
              <a:gd name="connsiteY0" fmla="*/ 0 h 2803827"/>
              <a:gd name="connsiteX1" fmla="*/ 6008153 w 6008153"/>
              <a:gd name="connsiteY1" fmla="*/ 0 h 2803827"/>
              <a:gd name="connsiteX2" fmla="*/ 6008153 w 6008153"/>
              <a:gd name="connsiteY2" fmla="*/ 2803827 h 2803827"/>
              <a:gd name="connsiteX3" fmla="*/ 0 w 6008153"/>
              <a:gd name="connsiteY3" fmla="*/ 2803827 h 28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8153" h="2803827">
                <a:moveTo>
                  <a:pt x="0" y="0"/>
                </a:moveTo>
                <a:lnTo>
                  <a:pt x="6008153" y="0"/>
                </a:lnTo>
                <a:lnTo>
                  <a:pt x="6008153" y="2803827"/>
                </a:lnTo>
                <a:lnTo>
                  <a:pt x="0" y="280382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16980" y="0"/>
            <a:ext cx="3013812" cy="2563043"/>
          </a:xfrm>
          <a:custGeom>
            <a:avLst/>
            <a:gdLst>
              <a:gd name="connsiteX0" fmla="*/ 0 w 3013812"/>
              <a:gd name="connsiteY0" fmla="*/ 0 h 2563043"/>
              <a:gd name="connsiteX1" fmla="*/ 3013812 w 3013812"/>
              <a:gd name="connsiteY1" fmla="*/ 0 h 2563043"/>
              <a:gd name="connsiteX2" fmla="*/ 3013812 w 3013812"/>
              <a:gd name="connsiteY2" fmla="*/ 2563043 h 2563043"/>
              <a:gd name="connsiteX3" fmla="*/ 0 w 3013812"/>
              <a:gd name="connsiteY3" fmla="*/ 2563043 h 25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812" h="2563043">
                <a:moveTo>
                  <a:pt x="0" y="0"/>
                </a:moveTo>
                <a:lnTo>
                  <a:pt x="3013812" y="0"/>
                </a:lnTo>
                <a:lnTo>
                  <a:pt x="3013812" y="2563043"/>
                </a:lnTo>
                <a:lnTo>
                  <a:pt x="0" y="25630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168" y="2563043"/>
            <a:ext cx="3013812" cy="2563043"/>
          </a:xfrm>
          <a:custGeom>
            <a:avLst/>
            <a:gdLst>
              <a:gd name="connsiteX0" fmla="*/ 0 w 3013812"/>
              <a:gd name="connsiteY0" fmla="*/ 0 h 2563043"/>
              <a:gd name="connsiteX1" fmla="*/ 3013812 w 3013812"/>
              <a:gd name="connsiteY1" fmla="*/ 0 h 2563043"/>
              <a:gd name="connsiteX2" fmla="*/ 3013812 w 3013812"/>
              <a:gd name="connsiteY2" fmla="*/ 2563043 h 2563043"/>
              <a:gd name="connsiteX3" fmla="*/ 0 w 3013812"/>
              <a:gd name="connsiteY3" fmla="*/ 2563043 h 25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812" h="2563043">
                <a:moveTo>
                  <a:pt x="0" y="0"/>
                </a:moveTo>
                <a:lnTo>
                  <a:pt x="3013812" y="0"/>
                </a:lnTo>
                <a:lnTo>
                  <a:pt x="3013812" y="2563043"/>
                </a:lnTo>
                <a:lnTo>
                  <a:pt x="0" y="25630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016980" y="2563043"/>
            <a:ext cx="3013812" cy="2563043"/>
          </a:xfrm>
          <a:custGeom>
            <a:avLst/>
            <a:gdLst>
              <a:gd name="connsiteX0" fmla="*/ 0 w 3013812"/>
              <a:gd name="connsiteY0" fmla="*/ 0 h 2563043"/>
              <a:gd name="connsiteX1" fmla="*/ 3013812 w 3013812"/>
              <a:gd name="connsiteY1" fmla="*/ 0 h 2563043"/>
              <a:gd name="connsiteX2" fmla="*/ 3013812 w 3013812"/>
              <a:gd name="connsiteY2" fmla="*/ 2563043 h 2563043"/>
              <a:gd name="connsiteX3" fmla="*/ 0 w 3013812"/>
              <a:gd name="connsiteY3" fmla="*/ 2563043 h 256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812" h="2563043">
                <a:moveTo>
                  <a:pt x="0" y="0"/>
                </a:moveTo>
                <a:lnTo>
                  <a:pt x="3013812" y="0"/>
                </a:lnTo>
                <a:lnTo>
                  <a:pt x="3013812" y="2563043"/>
                </a:lnTo>
                <a:lnTo>
                  <a:pt x="0" y="25630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DA77C6-0459-420F-BA56-801A7BEA321A}"/>
              </a:ext>
            </a:extLst>
          </p:cNvPr>
          <p:cNvSpPr/>
          <p:nvPr userDrawn="1"/>
        </p:nvSpPr>
        <p:spPr>
          <a:xfrm>
            <a:off x="6212114" y="1611086"/>
            <a:ext cx="5979886" cy="363582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73051" y="771923"/>
            <a:ext cx="4312126" cy="5314154"/>
          </a:xfrm>
          <a:custGeom>
            <a:avLst/>
            <a:gdLst>
              <a:gd name="connsiteX0" fmla="*/ 0 w 4312126"/>
              <a:gd name="connsiteY0" fmla="*/ 0 h 5314154"/>
              <a:gd name="connsiteX1" fmla="*/ 4312126 w 4312126"/>
              <a:gd name="connsiteY1" fmla="*/ 0 h 5314154"/>
              <a:gd name="connsiteX2" fmla="*/ 4312126 w 4312126"/>
              <a:gd name="connsiteY2" fmla="*/ 5314154 h 5314154"/>
              <a:gd name="connsiteX3" fmla="*/ 0 w 4312126"/>
              <a:gd name="connsiteY3" fmla="*/ 5314154 h 53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2126" h="5314154">
                <a:moveTo>
                  <a:pt x="0" y="0"/>
                </a:moveTo>
                <a:lnTo>
                  <a:pt x="4312126" y="0"/>
                </a:lnTo>
                <a:lnTo>
                  <a:pt x="4312126" y="5314154"/>
                </a:lnTo>
                <a:lnTo>
                  <a:pt x="0" y="53141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4295" y="1271408"/>
            <a:ext cx="4562990" cy="4042228"/>
          </a:xfrm>
          <a:custGeom>
            <a:avLst/>
            <a:gdLst>
              <a:gd name="connsiteX0" fmla="*/ 0 w 4312126"/>
              <a:gd name="connsiteY0" fmla="*/ 0 h 5314154"/>
              <a:gd name="connsiteX1" fmla="*/ 4312126 w 4312126"/>
              <a:gd name="connsiteY1" fmla="*/ 0 h 5314154"/>
              <a:gd name="connsiteX2" fmla="*/ 4312126 w 4312126"/>
              <a:gd name="connsiteY2" fmla="*/ 5314154 h 5314154"/>
              <a:gd name="connsiteX3" fmla="*/ 0 w 4312126"/>
              <a:gd name="connsiteY3" fmla="*/ 5314154 h 53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2126" h="5314154">
                <a:moveTo>
                  <a:pt x="0" y="0"/>
                </a:moveTo>
                <a:lnTo>
                  <a:pt x="4312126" y="0"/>
                </a:lnTo>
                <a:lnTo>
                  <a:pt x="4312126" y="5314154"/>
                </a:lnTo>
                <a:lnTo>
                  <a:pt x="0" y="53141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94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739373" y="760977"/>
            <a:ext cx="2861031" cy="2551764"/>
          </a:xfrm>
          <a:custGeom>
            <a:avLst/>
            <a:gdLst>
              <a:gd name="connsiteX0" fmla="*/ 0 w 3301039"/>
              <a:gd name="connsiteY0" fmla="*/ 0 h 2944209"/>
              <a:gd name="connsiteX1" fmla="*/ 3301039 w 3301039"/>
              <a:gd name="connsiteY1" fmla="*/ 0 h 2944209"/>
              <a:gd name="connsiteX2" fmla="*/ 3301039 w 3301039"/>
              <a:gd name="connsiteY2" fmla="*/ 2944209 h 2944209"/>
              <a:gd name="connsiteX3" fmla="*/ 0 w 3301039"/>
              <a:gd name="connsiteY3" fmla="*/ 2944209 h 29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039" h="2944209">
                <a:moveTo>
                  <a:pt x="0" y="0"/>
                </a:moveTo>
                <a:lnTo>
                  <a:pt x="3301039" y="0"/>
                </a:lnTo>
                <a:lnTo>
                  <a:pt x="3301039" y="2944209"/>
                </a:lnTo>
                <a:lnTo>
                  <a:pt x="0" y="29442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488276" y="3558769"/>
            <a:ext cx="5986580" cy="2551764"/>
          </a:xfrm>
          <a:custGeom>
            <a:avLst/>
            <a:gdLst>
              <a:gd name="connsiteX0" fmla="*/ 0 w 6907279"/>
              <a:gd name="connsiteY0" fmla="*/ 0 h 2882531"/>
              <a:gd name="connsiteX1" fmla="*/ 6907279 w 6907279"/>
              <a:gd name="connsiteY1" fmla="*/ 0 h 2882531"/>
              <a:gd name="connsiteX2" fmla="*/ 6907279 w 6907279"/>
              <a:gd name="connsiteY2" fmla="*/ 2882531 h 2882531"/>
              <a:gd name="connsiteX3" fmla="*/ 0 w 6907279"/>
              <a:gd name="connsiteY3" fmla="*/ 2882531 h 288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7279" h="2882531">
                <a:moveTo>
                  <a:pt x="0" y="0"/>
                </a:moveTo>
                <a:lnTo>
                  <a:pt x="6907279" y="0"/>
                </a:lnTo>
                <a:lnTo>
                  <a:pt x="6907279" y="2882531"/>
                </a:lnTo>
                <a:lnTo>
                  <a:pt x="0" y="28825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7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CA0A-602F-4D56-8446-F2DEB1F7CC85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02DE-58E1-4700-8FEF-EE43433D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65" r:id="rId5"/>
    <p:sldLayoutId id="2147483673" r:id="rId6"/>
    <p:sldLayoutId id="2147483675" r:id="rId7"/>
    <p:sldLayoutId id="21474836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55" y="324506"/>
            <a:ext cx="169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RelationSmart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BA6C3-9C4D-493C-B1C0-7C93FC7679C6}"/>
              </a:ext>
            </a:extLst>
          </p:cNvPr>
          <p:cNvSpPr txBox="1"/>
          <p:nvPr/>
        </p:nvSpPr>
        <p:spPr>
          <a:xfrm>
            <a:off x="585787" y="1069870"/>
            <a:ext cx="110204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Preparing the Soil for Conflict Engagement: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Mediator Tools, Techniques, and Tenets to Grow By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F718D-655C-4CB3-91E1-0EDEDE788ABC}"/>
              </a:ext>
            </a:extLst>
          </p:cNvPr>
          <p:cNvSpPr txBox="1"/>
          <p:nvPr/>
        </p:nvSpPr>
        <p:spPr>
          <a:xfrm>
            <a:off x="4505325" y="2924175"/>
            <a:ext cx="359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Randall Reese, M.S., C.P.M.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59509" y="4258168"/>
            <a:ext cx="59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- Conflict -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1DEEF-FFA9-4CBE-BB59-4E668709E86D}"/>
              </a:ext>
            </a:extLst>
          </p:cNvPr>
          <p:cNvSpPr/>
          <p:nvPr/>
        </p:nvSpPr>
        <p:spPr>
          <a:xfrm>
            <a:off x="3567005" y="4878666"/>
            <a:ext cx="5747658" cy="14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chemeClr val="bg1"/>
                </a:solidFill>
                <a:latin typeface="Open Sans" panose="020B0606030504020204" pitchFamily="34" charset="0"/>
              </a:rPr>
              <a:t>“The opportunity in a relationship to ensure your needs will be met while making your relationship more enjoyable and stronger”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710" y="100013"/>
            <a:ext cx="762001" cy="845918"/>
          </a:xfrm>
          <a:custGeom>
            <a:avLst/>
            <a:gdLst>
              <a:gd name="connsiteX0" fmla="*/ 0 w 412070"/>
              <a:gd name="connsiteY0" fmla="*/ 0 h 412070"/>
              <a:gd name="connsiteX1" fmla="*/ 412070 w 412070"/>
              <a:gd name="connsiteY1" fmla="*/ 0 h 412070"/>
              <a:gd name="connsiteX2" fmla="*/ 412070 w 412070"/>
              <a:gd name="connsiteY2" fmla="*/ 125301 h 412070"/>
              <a:gd name="connsiteX3" fmla="*/ 360561 w 412070"/>
              <a:gd name="connsiteY3" fmla="*/ 125301 h 412070"/>
              <a:gd name="connsiteX4" fmla="*/ 360561 w 412070"/>
              <a:gd name="connsiteY4" fmla="*/ 51509 h 412070"/>
              <a:gd name="connsiteX5" fmla="*/ 51509 w 412070"/>
              <a:gd name="connsiteY5" fmla="*/ 51509 h 412070"/>
              <a:gd name="connsiteX6" fmla="*/ 51509 w 412070"/>
              <a:gd name="connsiteY6" fmla="*/ 360561 h 412070"/>
              <a:gd name="connsiteX7" fmla="*/ 360561 w 412070"/>
              <a:gd name="connsiteY7" fmla="*/ 360561 h 412070"/>
              <a:gd name="connsiteX8" fmla="*/ 360561 w 412070"/>
              <a:gd name="connsiteY8" fmla="*/ 272939 h 412070"/>
              <a:gd name="connsiteX9" fmla="*/ 412070 w 412070"/>
              <a:gd name="connsiteY9" fmla="*/ 272939 h 412070"/>
              <a:gd name="connsiteX10" fmla="*/ 412070 w 412070"/>
              <a:gd name="connsiteY10" fmla="*/ 412070 h 412070"/>
              <a:gd name="connsiteX11" fmla="*/ 0 w 412070"/>
              <a:gd name="connsiteY11" fmla="*/ 412070 h 4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070" h="412070">
                <a:moveTo>
                  <a:pt x="0" y="0"/>
                </a:moveTo>
                <a:lnTo>
                  <a:pt x="412070" y="0"/>
                </a:lnTo>
                <a:lnTo>
                  <a:pt x="412070" y="125301"/>
                </a:lnTo>
                <a:lnTo>
                  <a:pt x="360561" y="125301"/>
                </a:lnTo>
                <a:lnTo>
                  <a:pt x="360561" y="51509"/>
                </a:lnTo>
                <a:lnTo>
                  <a:pt x="51509" y="51509"/>
                </a:lnTo>
                <a:lnTo>
                  <a:pt x="51509" y="360561"/>
                </a:lnTo>
                <a:lnTo>
                  <a:pt x="360561" y="360561"/>
                </a:lnTo>
                <a:lnTo>
                  <a:pt x="360561" y="272939"/>
                </a:lnTo>
                <a:lnTo>
                  <a:pt x="412070" y="272939"/>
                </a:lnTo>
                <a:lnTo>
                  <a:pt x="412070" y="412070"/>
                </a:lnTo>
                <a:lnTo>
                  <a:pt x="0" y="41207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58746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36078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13410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400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-351652" y="1410247"/>
            <a:ext cx="1254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Attention</a:t>
            </a:r>
          </a:p>
        </p:txBody>
      </p:sp>
      <p:pic>
        <p:nvPicPr>
          <p:cNvPr id="14" name="Picture 13" descr="Aman and woman sit listening attentively to a person in the foreground.">
            <a:extLst>
              <a:ext uri="{FF2B5EF4-FFF2-40B4-BE49-F238E27FC236}">
                <a16:creationId xmlns:a16="http://schemas.microsoft.com/office/drawing/2014/main" id="{7AB6F0F1-7BC0-418C-B975-688636779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34" y="2598821"/>
            <a:ext cx="5854566" cy="4255804"/>
          </a:xfrm>
          <a:prstGeom prst="rect">
            <a:avLst/>
          </a:prstGeom>
        </p:spPr>
      </p:pic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264555" y="2848848"/>
            <a:ext cx="5479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457200">
              <a:buFont typeface="Arial" panose="020B0604020202020204" pitchFamily="34" charset="0"/>
              <a:buChar char="•"/>
            </a:pPr>
            <a:r>
              <a:rPr lang="en-US" sz="2400" dirty="0"/>
              <a:t>How can we stimulate an attitude of inquiry in disputants?</a:t>
            </a:r>
          </a:p>
          <a:p>
            <a:pPr marL="1028700" indent="-457200">
              <a:buFont typeface="Arial" panose="020B0604020202020204" pitchFamily="34" charset="0"/>
              <a:buChar char="•"/>
            </a:pPr>
            <a:r>
              <a:rPr lang="en-US" sz="2400" dirty="0"/>
              <a:t>Variety is a key to maintaining learner attention.  How can we leverage that in conflict?</a:t>
            </a:r>
          </a:p>
          <a:p>
            <a:pPr marL="10287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1213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1379" y="466988"/>
            <a:ext cx="1160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Relevance</a:t>
            </a:r>
          </a:p>
        </p:txBody>
      </p:sp>
      <p:graphicFrame>
        <p:nvGraphicFramePr>
          <p:cNvPr id="8" name="Diagram 7" descr="Four circle shapes. The words Attention, Relevance, Confidence, and Satisfaction are in the surrounding circles.">
            <a:extLst>
              <a:ext uri="{FF2B5EF4-FFF2-40B4-BE49-F238E27FC236}">
                <a16:creationId xmlns:a16="http://schemas.microsoft.com/office/drawing/2014/main" id="{2B2FDF9E-2483-8F16-262F-841F844B2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323980"/>
              </p:ext>
            </p:extLst>
          </p:nvPr>
        </p:nvGraphicFramePr>
        <p:xfrm>
          <a:off x="731280" y="1514475"/>
          <a:ext cx="2651125" cy="2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3653559" y="1836522"/>
            <a:ext cx="741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elements:</a:t>
            </a:r>
          </a:p>
          <a:p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Goal Orientation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Match Motives of Learners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to Learner’s Experiences</a:t>
            </a:r>
          </a:p>
          <a:p>
            <a:pPr marL="5715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46321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Diagram 7" descr="Four circle shapes in a circle. The words Attention, Relevance, Confidence, and Satisfaction are in the surrounding circles. Relevance is bigger for emphasis">
            <a:extLst>
              <a:ext uri="{FF2B5EF4-FFF2-40B4-BE49-F238E27FC236}">
                <a16:creationId xmlns:a16="http://schemas.microsoft.com/office/drawing/2014/main" id="{2B2FDF9E-2483-8F16-262F-841F844B2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408951"/>
              </p:ext>
            </p:extLst>
          </p:nvPr>
        </p:nvGraphicFramePr>
        <p:xfrm>
          <a:off x="731280" y="1514475"/>
          <a:ext cx="2651125" cy="2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0630" y="717050"/>
            <a:ext cx="1160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Relevance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3653559" y="1836522"/>
            <a:ext cx="7947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Groups of at least 3: Quick Brainstorming Exercise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Creating a Goal Orientation</a:t>
            </a:r>
          </a:p>
          <a:p>
            <a:pPr marL="571500"/>
            <a:r>
              <a:rPr lang="en-US" sz="2400" dirty="0"/>
              <a:t>How do we connect learning to disputants’ needs?</a:t>
            </a:r>
          </a:p>
          <a:p>
            <a:pPr marL="571500" indent="-571500"/>
            <a:r>
              <a:rPr lang="en-US" sz="2400" dirty="0"/>
              <a:t>2. Group discussion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do we give parties some control in the process?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Mediation processes already connect to learner’s experiences in regard to the conflict.  Are there other experiences we can tap into?</a:t>
            </a:r>
          </a:p>
          <a:p>
            <a:pPr marL="5715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74957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2 men sit at a table in front of a laptop.  A woman leans down between them to look at the screen. They look happy.">
            <a:extLst>
              <a:ext uri="{FF2B5EF4-FFF2-40B4-BE49-F238E27FC236}">
                <a16:creationId xmlns:a16="http://schemas.microsoft.com/office/drawing/2014/main" id="{EBAAC8EA-DB6A-4306-991E-6B5E39A80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1" y="3165776"/>
            <a:ext cx="5726547" cy="3195012"/>
          </a:xfrm>
          <a:prstGeom prst="rect">
            <a:avLst/>
          </a:prstGeom>
        </p:spPr>
      </p:pic>
      <p:graphicFrame>
        <p:nvGraphicFramePr>
          <p:cNvPr id="8" name="Diagram 7" descr="Four circle shapes in a circle. The words Attention, Relevance, Confidence, and Satisfaction are in the surrounding circles. Confidence is bigger for emphasis">
            <a:extLst>
              <a:ext uri="{FF2B5EF4-FFF2-40B4-BE49-F238E27FC236}">
                <a16:creationId xmlns:a16="http://schemas.microsoft.com/office/drawing/2014/main" id="{2B2FDF9E-2483-8F16-262F-841F844B2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210824"/>
              </p:ext>
            </p:extLst>
          </p:nvPr>
        </p:nvGraphicFramePr>
        <p:xfrm>
          <a:off x="731280" y="1514475"/>
          <a:ext cx="2651125" cy="2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14448" y="661632"/>
            <a:ext cx="1160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Confidence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4050270" y="1514475"/>
            <a:ext cx="741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elements: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Clear expectations for Learners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Opportunities for Success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Success to Learner Efforts</a:t>
            </a:r>
          </a:p>
        </p:txBody>
      </p:sp>
    </p:spTree>
    <p:extLst>
      <p:ext uri="{BB962C8B-B14F-4D97-AF65-F5344CB8AC3E}">
        <p14:creationId xmlns:p14="http://schemas.microsoft.com/office/powerpoint/2010/main" val="38183685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Diagram 7" descr="Four circle shapes in a circle. The words Attention, Relevance, Confidence, and Satisfaction are in the surrounding circles. Confidence is bigger for emphasis">
            <a:extLst>
              <a:ext uri="{FF2B5EF4-FFF2-40B4-BE49-F238E27FC236}">
                <a16:creationId xmlns:a16="http://schemas.microsoft.com/office/drawing/2014/main" id="{2B2FDF9E-2483-8F16-262F-841F844B2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568136"/>
              </p:ext>
            </p:extLst>
          </p:nvPr>
        </p:nvGraphicFramePr>
        <p:xfrm>
          <a:off x="8637607" y="841157"/>
          <a:ext cx="2651125" cy="2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517992"/>
            <a:ext cx="829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Confidence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549688" y="1532948"/>
            <a:ext cx="7410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Most mediators begin mediation with a clear list of requirements.  Beyond ground rules, are there less formal expectations we can set?  For example: being creative. How do we introduce them?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Mediation can be challenging for disputants.  How can we promote perceptions of success early in our process to build parties confidence?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Giving feedback that connects each party’s successes</a:t>
            </a:r>
          </a:p>
          <a:p>
            <a:r>
              <a:rPr lang="en-US" sz="2400" dirty="0"/>
              <a:t>       with their efforts is a great way to foster feelings of </a:t>
            </a:r>
          </a:p>
          <a:p>
            <a:r>
              <a:rPr lang="en-US" sz="2400" dirty="0"/>
              <a:t>       responsibility their own successes. Giving feedback </a:t>
            </a:r>
          </a:p>
          <a:p>
            <a:r>
              <a:rPr lang="en-US" sz="2400" dirty="0"/>
              <a:t>       that honors their joint efforts to a success is GOLD.</a:t>
            </a:r>
          </a:p>
        </p:txBody>
      </p:sp>
    </p:spTree>
    <p:extLst>
      <p:ext uri="{BB962C8B-B14F-4D97-AF65-F5344CB8AC3E}">
        <p14:creationId xmlns:p14="http://schemas.microsoft.com/office/powerpoint/2010/main" val="34767553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Diagram 7" descr="Four circle shapes in a circle. The words Attention, Relevance, Confidence, and Satisfaction are in the surrounding circles. Satispaction is bigger for emphasis">
            <a:extLst>
              <a:ext uri="{FF2B5EF4-FFF2-40B4-BE49-F238E27FC236}">
                <a16:creationId xmlns:a16="http://schemas.microsoft.com/office/drawing/2014/main" id="{2B2FDF9E-2483-8F16-262F-841F844B2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081166"/>
              </p:ext>
            </p:extLst>
          </p:nvPr>
        </p:nvGraphicFramePr>
        <p:xfrm>
          <a:off x="868878" y="1790700"/>
          <a:ext cx="2651125" cy="2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0630" y="255232"/>
            <a:ext cx="1160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Satisfaction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2903681" y="1152454"/>
            <a:ext cx="7410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elements: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Intrinsic Reinforcement: 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Immediate Application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Uncertainty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Feelings of Self-efficacy and Other </a:t>
            </a:r>
          </a:p>
          <a:p>
            <a:pPr marL="1028700" lvl="1"/>
            <a:r>
              <a:rPr lang="en-US" sz="2400" dirty="0"/>
              <a:t>     Qualitative Outcomes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Extrinsic Rewards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Reward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Praise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Substantive Outcomes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Equity</a:t>
            </a:r>
          </a:p>
        </p:txBody>
      </p:sp>
      <p:pic>
        <p:nvPicPr>
          <p:cNvPr id="9" name="Picture 8" descr="A man sits in an office holding an award and looking very satisfied.">
            <a:extLst>
              <a:ext uri="{FF2B5EF4-FFF2-40B4-BE49-F238E27FC236}">
                <a16:creationId xmlns:a16="http://schemas.microsoft.com/office/drawing/2014/main" id="{42F51B40-4898-4FF6-BFBE-112FE817A5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08" y="3596719"/>
            <a:ext cx="4747943" cy="3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1502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0630" y="412250"/>
            <a:ext cx="689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Satisfaction</a:t>
            </a:r>
          </a:p>
        </p:txBody>
      </p:sp>
      <p:graphicFrame>
        <p:nvGraphicFramePr>
          <p:cNvPr id="8" name="Diagram 7" descr="Four circle shapes in a circle. The words Attention, Relevance, Confidence, and Satisfaction are in the surrounding circles. Satispaction is bigger for emphasis">
            <a:extLst>
              <a:ext uri="{FF2B5EF4-FFF2-40B4-BE49-F238E27FC236}">
                <a16:creationId xmlns:a16="http://schemas.microsoft.com/office/drawing/2014/main" id="{2B2FDF9E-2483-8F16-262F-841F844B2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8613"/>
              </p:ext>
            </p:extLst>
          </p:nvPr>
        </p:nvGraphicFramePr>
        <p:xfrm>
          <a:off x="8839860" y="578397"/>
          <a:ext cx="2651125" cy="2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-134566" y="1058581"/>
            <a:ext cx="74104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/>
            <a:r>
              <a:rPr lang="en-US" sz="2400" dirty="0"/>
              <a:t>Intrinsic</a:t>
            </a:r>
          </a:p>
          <a:p>
            <a:pPr marL="571500"/>
            <a:r>
              <a:rPr lang="en-US" sz="2400" dirty="0"/>
              <a:t>Small group Brainstorm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How can we create opportunities for parties to put new knowledge and skills to work immediately?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Feelings of self-efficacy and reduced uncertainty are qualitative outcomes we can foster that feel good to the learner. Name some more.</a:t>
            </a:r>
          </a:p>
          <a:p>
            <a:pPr marL="571500"/>
            <a:endParaRPr lang="en-US" sz="2400" dirty="0"/>
          </a:p>
          <a:p>
            <a:pPr marL="571500"/>
            <a:r>
              <a:rPr lang="en-US" sz="2400" dirty="0"/>
              <a:t>Extrinsic</a:t>
            </a:r>
          </a:p>
          <a:p>
            <a:pPr marL="914400" lvl="1" indent="-341313">
              <a:buFont typeface="Arial" panose="020B0604020202020204" pitchFamily="34" charset="0"/>
              <a:buChar char="•"/>
            </a:pPr>
            <a:r>
              <a:rPr lang="en-US" sz="2400" dirty="0"/>
              <a:t>Reward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Praise</a:t>
            </a:r>
          </a:p>
          <a:p>
            <a:pPr marL="573088" lvl="1" indent="341313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Substantive Outcomes: This is up to them, but we </a:t>
            </a:r>
          </a:p>
          <a:p>
            <a:pPr marL="573088" lvl="1">
              <a:tabLst>
                <a:tab pos="914400" algn="l"/>
              </a:tabLst>
            </a:pPr>
            <a:r>
              <a:rPr lang="en-US" sz="2400" dirty="0"/>
              <a:t>     can certainly point them out!</a:t>
            </a:r>
          </a:p>
          <a:p>
            <a:pPr marL="573088" lvl="1">
              <a:tabLst>
                <a:tab pos="914400" algn="l"/>
              </a:tabLst>
            </a:pPr>
            <a:r>
              <a:rPr lang="en-US" sz="2400" dirty="0"/>
              <a:t>Equity- Equidistance and equal treatment (usually)</a:t>
            </a:r>
          </a:p>
        </p:txBody>
      </p:sp>
      <p:pic>
        <p:nvPicPr>
          <p:cNvPr id="10" name="Picture 9" descr="A man sits in an office holding an award and looking very satisfied.">
            <a:extLst>
              <a:ext uri="{FF2B5EF4-FFF2-40B4-BE49-F238E27FC236}">
                <a16:creationId xmlns:a16="http://schemas.microsoft.com/office/drawing/2014/main" id="{3E984975-B5F2-4635-9637-4F74AC347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08" y="3596719"/>
            <a:ext cx="4747943" cy="3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7645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D513B-9490-453D-8BB6-CAA4FACD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7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A9BC71-599E-4D2B-BC36-7D83385C21A9}"/>
              </a:ext>
            </a:extLst>
          </p:cNvPr>
          <p:cNvSpPr txBox="1"/>
          <p:nvPr/>
        </p:nvSpPr>
        <p:spPr>
          <a:xfrm>
            <a:off x="264555" y="324506"/>
            <a:ext cx="169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RelationSmart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7AAF59-4432-4560-B873-6D6553E500BE}"/>
              </a:ext>
            </a:extLst>
          </p:cNvPr>
          <p:cNvSpPr txBox="1"/>
          <p:nvPr/>
        </p:nvSpPr>
        <p:spPr>
          <a:xfrm>
            <a:off x="585787" y="1069870"/>
            <a:ext cx="110204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Preparing the Soil for Conflict Engagement: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Mediator Tools, Techniques, and Tenets to Grow By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01B20A-E522-4C80-B274-F6C6108BAF13}"/>
              </a:ext>
            </a:extLst>
          </p:cNvPr>
          <p:cNvSpPr txBox="1"/>
          <p:nvPr/>
        </p:nvSpPr>
        <p:spPr>
          <a:xfrm>
            <a:off x="4505325" y="2924175"/>
            <a:ext cx="359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Randall Reese, M.S., C.P.M.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10874" y="3792517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6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- Thank You -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58746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36078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13410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92FF534-8E58-4F39-B719-0F3178FF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710" y="100013"/>
            <a:ext cx="762001" cy="845918"/>
          </a:xfrm>
          <a:custGeom>
            <a:avLst/>
            <a:gdLst>
              <a:gd name="connsiteX0" fmla="*/ 0 w 412070"/>
              <a:gd name="connsiteY0" fmla="*/ 0 h 412070"/>
              <a:gd name="connsiteX1" fmla="*/ 412070 w 412070"/>
              <a:gd name="connsiteY1" fmla="*/ 0 h 412070"/>
              <a:gd name="connsiteX2" fmla="*/ 412070 w 412070"/>
              <a:gd name="connsiteY2" fmla="*/ 125301 h 412070"/>
              <a:gd name="connsiteX3" fmla="*/ 360561 w 412070"/>
              <a:gd name="connsiteY3" fmla="*/ 125301 h 412070"/>
              <a:gd name="connsiteX4" fmla="*/ 360561 w 412070"/>
              <a:gd name="connsiteY4" fmla="*/ 51509 h 412070"/>
              <a:gd name="connsiteX5" fmla="*/ 51509 w 412070"/>
              <a:gd name="connsiteY5" fmla="*/ 51509 h 412070"/>
              <a:gd name="connsiteX6" fmla="*/ 51509 w 412070"/>
              <a:gd name="connsiteY6" fmla="*/ 360561 h 412070"/>
              <a:gd name="connsiteX7" fmla="*/ 360561 w 412070"/>
              <a:gd name="connsiteY7" fmla="*/ 360561 h 412070"/>
              <a:gd name="connsiteX8" fmla="*/ 360561 w 412070"/>
              <a:gd name="connsiteY8" fmla="*/ 272939 h 412070"/>
              <a:gd name="connsiteX9" fmla="*/ 412070 w 412070"/>
              <a:gd name="connsiteY9" fmla="*/ 272939 h 412070"/>
              <a:gd name="connsiteX10" fmla="*/ 412070 w 412070"/>
              <a:gd name="connsiteY10" fmla="*/ 412070 h 412070"/>
              <a:gd name="connsiteX11" fmla="*/ 0 w 412070"/>
              <a:gd name="connsiteY11" fmla="*/ 412070 h 4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070" h="412070">
                <a:moveTo>
                  <a:pt x="0" y="0"/>
                </a:moveTo>
                <a:lnTo>
                  <a:pt x="412070" y="0"/>
                </a:lnTo>
                <a:lnTo>
                  <a:pt x="412070" y="125301"/>
                </a:lnTo>
                <a:lnTo>
                  <a:pt x="360561" y="125301"/>
                </a:lnTo>
                <a:lnTo>
                  <a:pt x="360561" y="51509"/>
                </a:lnTo>
                <a:lnTo>
                  <a:pt x="51509" y="51509"/>
                </a:lnTo>
                <a:lnTo>
                  <a:pt x="51509" y="360561"/>
                </a:lnTo>
                <a:lnTo>
                  <a:pt x="360561" y="360561"/>
                </a:lnTo>
                <a:lnTo>
                  <a:pt x="360561" y="272939"/>
                </a:lnTo>
                <a:lnTo>
                  <a:pt x="412070" y="272939"/>
                </a:lnTo>
                <a:lnTo>
                  <a:pt x="412070" y="412070"/>
                </a:lnTo>
                <a:lnTo>
                  <a:pt x="0" y="41207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28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E63E9C6-0359-44FB-866B-40853D73E695}"/>
              </a:ext>
            </a:extLst>
          </p:cNvPr>
          <p:cNvSpPr txBox="1"/>
          <p:nvPr/>
        </p:nvSpPr>
        <p:spPr>
          <a:xfrm>
            <a:off x="264555" y="343323"/>
            <a:ext cx="169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RelationSmart</a:t>
            </a:r>
          </a:p>
        </p:txBody>
      </p:sp>
      <p:pic>
        <p:nvPicPr>
          <p:cNvPr id="6" name="Picture Placeholder 5" descr="Randall Reese, Age 1.5.  Dressed as a cowboy and holding toy gun by barrel.">
            <a:extLst>
              <a:ext uri="{FF2B5EF4-FFF2-40B4-BE49-F238E27FC236}">
                <a16:creationId xmlns:a16="http://schemas.microsoft.com/office/drawing/2014/main" id="{DFDC1BA0-66FD-4CDA-9A9F-3F6B403C3D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r="20371"/>
          <a:stretch>
            <a:fillRect/>
          </a:stretch>
        </p:blipFill>
        <p:spPr>
          <a:xfrm>
            <a:off x="1607935" y="720400"/>
            <a:ext cx="3328987" cy="5640388"/>
          </a:xfrm>
        </p:spPr>
      </p:pic>
      <p:sp>
        <p:nvSpPr>
          <p:cNvPr id="12" name="TextBox 11"/>
          <p:cNvSpPr txBox="1"/>
          <p:nvPr/>
        </p:nvSpPr>
        <p:spPr>
          <a:xfrm>
            <a:off x="5768088" y="1694603"/>
            <a:ext cx="427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About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A5492-E922-4141-AF0E-76D156190DD8}"/>
              </a:ext>
            </a:extLst>
          </p:cNvPr>
          <p:cNvSpPr txBox="1"/>
          <p:nvPr/>
        </p:nvSpPr>
        <p:spPr>
          <a:xfrm>
            <a:off x="5829323" y="2312712"/>
            <a:ext cx="5263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sz="2400" dirty="0"/>
              <a:t>Who am I and how did I come to be here?</a:t>
            </a:r>
          </a:p>
          <a:p>
            <a:pPr marL="342900" indent="-342900">
              <a:buAutoNum type="arabicPeriod"/>
            </a:pPr>
            <a:r>
              <a:rPr lang="en-US" sz="2400" dirty="0"/>
              <a:t>Do I know what I am talking about?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A81745A8-1C53-43BA-B927-520D260D9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710" y="100013"/>
            <a:ext cx="762001" cy="845918"/>
          </a:xfrm>
          <a:custGeom>
            <a:avLst/>
            <a:gdLst>
              <a:gd name="connsiteX0" fmla="*/ 0 w 412070"/>
              <a:gd name="connsiteY0" fmla="*/ 0 h 412070"/>
              <a:gd name="connsiteX1" fmla="*/ 412070 w 412070"/>
              <a:gd name="connsiteY1" fmla="*/ 0 h 412070"/>
              <a:gd name="connsiteX2" fmla="*/ 412070 w 412070"/>
              <a:gd name="connsiteY2" fmla="*/ 125301 h 412070"/>
              <a:gd name="connsiteX3" fmla="*/ 360561 w 412070"/>
              <a:gd name="connsiteY3" fmla="*/ 125301 h 412070"/>
              <a:gd name="connsiteX4" fmla="*/ 360561 w 412070"/>
              <a:gd name="connsiteY4" fmla="*/ 51509 h 412070"/>
              <a:gd name="connsiteX5" fmla="*/ 51509 w 412070"/>
              <a:gd name="connsiteY5" fmla="*/ 51509 h 412070"/>
              <a:gd name="connsiteX6" fmla="*/ 51509 w 412070"/>
              <a:gd name="connsiteY6" fmla="*/ 360561 h 412070"/>
              <a:gd name="connsiteX7" fmla="*/ 360561 w 412070"/>
              <a:gd name="connsiteY7" fmla="*/ 360561 h 412070"/>
              <a:gd name="connsiteX8" fmla="*/ 360561 w 412070"/>
              <a:gd name="connsiteY8" fmla="*/ 272939 h 412070"/>
              <a:gd name="connsiteX9" fmla="*/ 412070 w 412070"/>
              <a:gd name="connsiteY9" fmla="*/ 272939 h 412070"/>
              <a:gd name="connsiteX10" fmla="*/ 412070 w 412070"/>
              <a:gd name="connsiteY10" fmla="*/ 412070 h 412070"/>
              <a:gd name="connsiteX11" fmla="*/ 0 w 412070"/>
              <a:gd name="connsiteY11" fmla="*/ 412070 h 4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070" h="412070">
                <a:moveTo>
                  <a:pt x="0" y="0"/>
                </a:moveTo>
                <a:lnTo>
                  <a:pt x="412070" y="0"/>
                </a:lnTo>
                <a:lnTo>
                  <a:pt x="412070" y="125301"/>
                </a:lnTo>
                <a:lnTo>
                  <a:pt x="360561" y="125301"/>
                </a:lnTo>
                <a:lnTo>
                  <a:pt x="360561" y="51509"/>
                </a:lnTo>
                <a:lnTo>
                  <a:pt x="51509" y="51509"/>
                </a:lnTo>
                <a:lnTo>
                  <a:pt x="51509" y="360561"/>
                </a:lnTo>
                <a:lnTo>
                  <a:pt x="360561" y="360561"/>
                </a:lnTo>
                <a:lnTo>
                  <a:pt x="360561" y="272939"/>
                </a:lnTo>
                <a:lnTo>
                  <a:pt x="412070" y="272939"/>
                </a:lnTo>
                <a:lnTo>
                  <a:pt x="412070" y="412070"/>
                </a:lnTo>
                <a:lnTo>
                  <a:pt x="0" y="41207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208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84466" y="1086083"/>
            <a:ext cx="387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Plan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841481-B9D8-4CC1-B051-A35D82C2AD98}"/>
              </a:ext>
            </a:extLst>
          </p:cNvPr>
          <p:cNvSpPr/>
          <p:nvPr/>
        </p:nvSpPr>
        <p:spPr>
          <a:xfrm>
            <a:off x="784466" y="2203346"/>
            <a:ext cx="5311533" cy="326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306030504020204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Creating a Productive Space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306030504020204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The ARCS Model for Motivating Learners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306030504020204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Attention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306030504020204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Relevance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306030504020204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Confidence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306030504020204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Satisfaction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anose="020B0306030504020204" pitchFamily="34" charset="0"/>
                <a:ea typeface="Roboto Light" panose="02000000000000000000" pitchFamily="2" charset="0"/>
                <a:cs typeface="Open Sans" panose="020B0606030504020204" pitchFamily="34" charset="0"/>
              </a:rPr>
              <a:t>Putting it Together</a:t>
            </a:r>
          </a:p>
        </p:txBody>
      </p:sp>
      <p:pic>
        <p:nvPicPr>
          <p:cNvPr id="1028" name="Picture 4" descr="Collaboration During Student Project Work">
            <a:extLst>
              <a:ext uri="{FF2B5EF4-FFF2-40B4-BE49-F238E27FC236}">
                <a16:creationId xmlns:a16="http://schemas.microsoft.com/office/drawing/2014/main" id="{B3CA5623-EF96-5448-CB8A-DEB7A1CE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2" y="2024347"/>
            <a:ext cx="4554260" cy="28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58746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36078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49" y="6134108"/>
            <a:ext cx="172706" cy="1727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414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cultivates the soil with qa hand tool.">
            <a:extLst>
              <a:ext uri="{FF2B5EF4-FFF2-40B4-BE49-F238E27FC236}">
                <a16:creationId xmlns:a16="http://schemas.microsoft.com/office/drawing/2014/main" id="{6C02B8AD-EAA0-4E5F-A95D-AFAAB5DED0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" b="1159"/>
          <a:stretch>
            <a:fillRect/>
          </a:stretch>
        </p:blipFill>
        <p:spPr>
          <a:xfrm>
            <a:off x="6197600" y="1"/>
            <a:ext cx="6096000" cy="6858000"/>
          </a:xfrm>
        </p:spPr>
      </p:pic>
      <p:sp>
        <p:nvSpPr>
          <p:cNvPr id="19" name="TextBox 18"/>
          <p:cNvSpPr txBox="1"/>
          <p:nvPr/>
        </p:nvSpPr>
        <p:spPr>
          <a:xfrm>
            <a:off x="385434" y="475139"/>
            <a:ext cx="487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54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Group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56D1A-2D95-40A2-B0D4-7B1293D6EBB3}"/>
              </a:ext>
            </a:extLst>
          </p:cNvPr>
          <p:cNvSpPr txBox="1"/>
          <p:nvPr/>
        </p:nvSpPr>
        <p:spPr>
          <a:xfrm>
            <a:off x="498764" y="2048094"/>
            <a:ext cx="4871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Upon what ground do we engage when we engage in conflict?</a:t>
            </a:r>
          </a:p>
        </p:txBody>
      </p:sp>
      <p:sp>
        <p:nvSpPr>
          <p:cNvPr id="22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0143" y="2956667"/>
            <a:ext cx="255581" cy="1032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3" name="Group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34" name="Rectangle 33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6893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>
            <a:extLst>
              <a:ext uri="{FF2B5EF4-FFF2-40B4-BE49-F238E27FC236}">
                <a16:creationId xmlns:a16="http://schemas.microsoft.com/office/drawing/2014/main" id="{F3C91E36-E9C3-4DA0-A8C0-D3970BD15C71}"/>
              </a:ext>
            </a:extLst>
          </p:cNvPr>
          <p:cNvSpPr txBox="1"/>
          <p:nvPr/>
        </p:nvSpPr>
        <p:spPr>
          <a:xfrm>
            <a:off x="607151" y="711149"/>
            <a:ext cx="169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RelationSmart</a:t>
            </a:r>
          </a:p>
        </p:txBody>
      </p:sp>
      <p:pic>
        <p:nvPicPr>
          <p:cNvPr id="6" name="Picture 5" descr="A close up of one set of hands with a plant in some soil to another set of hands.">
            <a:extLst>
              <a:ext uri="{FF2B5EF4-FFF2-40B4-BE49-F238E27FC236}">
                <a16:creationId xmlns:a16="http://schemas.microsoft.com/office/drawing/2014/main" id="{A75FD256-BE2A-4F29-B93E-61B7AF698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759" y="1793076"/>
            <a:ext cx="1030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Debriefing of Ground 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885B2-17B3-4328-80EF-30463EBE0086}"/>
              </a:ext>
            </a:extLst>
          </p:cNvPr>
          <p:cNvSpPr txBox="1"/>
          <p:nvPr/>
        </p:nvSpPr>
        <p:spPr>
          <a:xfrm>
            <a:off x="840178" y="3477491"/>
            <a:ext cx="6204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What themes can we garner from the list?</a:t>
            </a:r>
          </a:p>
          <a:p>
            <a:pPr marL="342900" indent="-342900">
              <a:buAutoNum type="arabicPeriod"/>
            </a:pPr>
            <a:r>
              <a:rPr lang="en-US" sz="2400" dirty="0"/>
              <a:t> What lessons or questions can we take away </a:t>
            </a:r>
          </a:p>
          <a:p>
            <a:r>
              <a:rPr lang="en-US" sz="2400" dirty="0"/>
              <a:t>      that might inform our session?</a:t>
            </a:r>
          </a:p>
        </p:txBody>
      </p:sp>
      <p:grpSp>
        <p:nvGrpSpPr>
          <p:cNvPr id="25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26" name="Rectangle 25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Freeform 6">
            <a:extLst>
              <a:ext uri="{FF2B5EF4-FFF2-40B4-BE49-F238E27FC236}">
                <a16:creationId xmlns:a16="http://schemas.microsoft.com/office/drawing/2014/main" id="{D3911FEB-618B-47B6-860F-B69D2F16C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306" y="445908"/>
            <a:ext cx="762001" cy="845918"/>
          </a:xfrm>
          <a:custGeom>
            <a:avLst/>
            <a:gdLst>
              <a:gd name="connsiteX0" fmla="*/ 0 w 412070"/>
              <a:gd name="connsiteY0" fmla="*/ 0 h 412070"/>
              <a:gd name="connsiteX1" fmla="*/ 412070 w 412070"/>
              <a:gd name="connsiteY1" fmla="*/ 0 h 412070"/>
              <a:gd name="connsiteX2" fmla="*/ 412070 w 412070"/>
              <a:gd name="connsiteY2" fmla="*/ 125301 h 412070"/>
              <a:gd name="connsiteX3" fmla="*/ 360561 w 412070"/>
              <a:gd name="connsiteY3" fmla="*/ 125301 h 412070"/>
              <a:gd name="connsiteX4" fmla="*/ 360561 w 412070"/>
              <a:gd name="connsiteY4" fmla="*/ 51509 h 412070"/>
              <a:gd name="connsiteX5" fmla="*/ 51509 w 412070"/>
              <a:gd name="connsiteY5" fmla="*/ 51509 h 412070"/>
              <a:gd name="connsiteX6" fmla="*/ 51509 w 412070"/>
              <a:gd name="connsiteY6" fmla="*/ 360561 h 412070"/>
              <a:gd name="connsiteX7" fmla="*/ 360561 w 412070"/>
              <a:gd name="connsiteY7" fmla="*/ 360561 h 412070"/>
              <a:gd name="connsiteX8" fmla="*/ 360561 w 412070"/>
              <a:gd name="connsiteY8" fmla="*/ 272939 h 412070"/>
              <a:gd name="connsiteX9" fmla="*/ 412070 w 412070"/>
              <a:gd name="connsiteY9" fmla="*/ 272939 h 412070"/>
              <a:gd name="connsiteX10" fmla="*/ 412070 w 412070"/>
              <a:gd name="connsiteY10" fmla="*/ 412070 h 412070"/>
              <a:gd name="connsiteX11" fmla="*/ 0 w 412070"/>
              <a:gd name="connsiteY11" fmla="*/ 412070 h 4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070" h="412070">
                <a:moveTo>
                  <a:pt x="0" y="0"/>
                </a:moveTo>
                <a:lnTo>
                  <a:pt x="412070" y="0"/>
                </a:lnTo>
                <a:lnTo>
                  <a:pt x="412070" y="125301"/>
                </a:lnTo>
                <a:lnTo>
                  <a:pt x="360561" y="125301"/>
                </a:lnTo>
                <a:lnTo>
                  <a:pt x="360561" y="51509"/>
                </a:lnTo>
                <a:lnTo>
                  <a:pt x="51509" y="51509"/>
                </a:lnTo>
                <a:lnTo>
                  <a:pt x="51509" y="360561"/>
                </a:lnTo>
                <a:lnTo>
                  <a:pt x="360561" y="360561"/>
                </a:lnTo>
                <a:lnTo>
                  <a:pt x="360561" y="272939"/>
                </a:lnTo>
                <a:lnTo>
                  <a:pt x="412070" y="272939"/>
                </a:lnTo>
                <a:lnTo>
                  <a:pt x="412070" y="412070"/>
                </a:lnTo>
                <a:lnTo>
                  <a:pt x="0" y="41207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54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woman sits at a table working on a problem in a notebook.  She is explaining something to him.">
            <a:extLst>
              <a:ext uri="{FF2B5EF4-FFF2-40B4-BE49-F238E27FC236}">
                <a16:creationId xmlns:a16="http://schemas.microsoft.com/office/drawing/2014/main" id="{0B121BC2-F780-4AAE-A14D-F7BB3F313B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150F9-FADA-456E-9D27-D898B40FC3AD}"/>
              </a:ext>
            </a:extLst>
          </p:cNvPr>
          <p:cNvSpPr txBox="1"/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4"/>
                </a:solidFill>
                <a:latin typeface="Teko SemiBold" panose="02000000000000000000"/>
                <a:ea typeface="+mj-ea"/>
                <a:cs typeface="+mj-cs"/>
              </a:rPr>
              <a:t>Conflict Engagement is a Learning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81CCB-63CD-4BA7-8703-1BED9195F3FF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Disputants and learners each want to move from their current state to a desired state (called “the learning gap”).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Disputants and Learners each acquire new knowledge and develop new skills and attitudes in their efforts to close the learning gap.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211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0630" y="255232"/>
            <a:ext cx="1160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 for Motivating Learners</a:t>
            </a:r>
          </a:p>
        </p:txBody>
      </p:sp>
      <p:grpSp>
        <p:nvGrpSpPr>
          <p:cNvPr id="2" name="Group 1" descr="A red circle with the acronym ARCS .is surrounded by for other circle shapes. The words Attention, Relevance, Confidence, and Satisfaction are in the surrounding circles."/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B2FDF9E-2483-8F16-262F-841F844B2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917349"/>
              </p:ext>
            </p:extLst>
          </p:nvPr>
        </p:nvGraphicFramePr>
        <p:xfrm>
          <a:off x="1901824" y="1066801"/>
          <a:ext cx="8385175" cy="553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3149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large black an white striped vortex on a red field used to illustrate gaining attention through surprise">
            <a:extLst>
              <a:ext uri="{FF2B5EF4-FFF2-40B4-BE49-F238E27FC236}">
                <a16:creationId xmlns:a16="http://schemas.microsoft.com/office/drawing/2014/main" id="{4DD317A0-D2F5-E5C4-8025-BCCEAD6C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2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0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49" y="6134108"/>
            <a:ext cx="172706" cy="626066"/>
            <a:chOff x="91849" y="6134108"/>
            <a:chExt cx="172706" cy="626066"/>
          </a:xfrm>
        </p:grpSpPr>
        <p:sp>
          <p:nvSpPr>
            <p:cNvPr id="15" name="Rectangle 14"/>
            <p:cNvSpPr/>
            <p:nvPr/>
          </p:nvSpPr>
          <p:spPr>
            <a:xfrm>
              <a:off x="91849" y="658746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849" y="636078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49" y="6134108"/>
              <a:ext cx="172706" cy="172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Diagram 7" descr="Four circle shapes in a circle. The words Attention, Relevance, Confidence, and Satisfaction are in the surrounding circles.Attention is bigger for emphasis.">
            <a:extLst>
              <a:ext uri="{FF2B5EF4-FFF2-40B4-BE49-F238E27FC236}">
                <a16:creationId xmlns:a16="http://schemas.microsoft.com/office/drawing/2014/main" id="{2B2FDF9E-2483-8F16-262F-841F844B2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744387"/>
              </p:ext>
            </p:extLst>
          </p:nvPr>
        </p:nvGraphicFramePr>
        <p:xfrm>
          <a:off x="731280" y="1514475"/>
          <a:ext cx="2651125" cy="2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0630" y="255232"/>
            <a:ext cx="1160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accent4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The ARCS Model: 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6A0B8-6A6F-70C6-B6D1-1BC6D21D99D8}"/>
              </a:ext>
            </a:extLst>
          </p:cNvPr>
          <p:cNvSpPr txBox="1"/>
          <p:nvPr/>
        </p:nvSpPr>
        <p:spPr>
          <a:xfrm>
            <a:off x="4438650" y="1762631"/>
            <a:ext cx="741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elements:</a:t>
            </a:r>
          </a:p>
          <a:p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Gaining and Sustaining Motivation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Stimulate Perceptions</a:t>
            </a:r>
          </a:p>
          <a:p>
            <a:pPr marL="9144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indent="-342900">
              <a:buFont typeface="Arial" panose="020B0604020202020204" pitchFamily="34" charset="0"/>
              <a:buChar char="•"/>
            </a:pPr>
            <a:r>
              <a:rPr lang="en-US" sz="2400" dirty="0"/>
              <a:t>Facilitate Feelings of Self Efficacy</a:t>
            </a:r>
          </a:p>
          <a:p>
            <a:pPr marL="5715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4043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65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F0000"/>
      </a:accent2>
      <a:accent3>
        <a:srgbClr val="001642"/>
      </a:accent3>
      <a:accent4>
        <a:srgbClr val="F98E00"/>
      </a:accent4>
      <a:accent5>
        <a:srgbClr val="E92323"/>
      </a:accent5>
      <a:accent6>
        <a:srgbClr val="EC7016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647</Words>
  <Application>Microsoft Office PowerPoint</Application>
  <PresentationFormat>Widescreen</PresentationFormat>
  <Paragraphs>142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Open Sans</vt:lpstr>
      <vt:lpstr>Open Sans Light</vt:lpstr>
      <vt:lpstr>Teko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aqr</dc:creator>
  <cp:lastModifiedBy>Randy Reese</cp:lastModifiedBy>
  <cp:revision>214</cp:revision>
  <dcterms:created xsi:type="dcterms:W3CDTF">2020-12-15T10:36:37Z</dcterms:created>
  <dcterms:modified xsi:type="dcterms:W3CDTF">2022-10-24T19:09:45Z</dcterms:modified>
</cp:coreProperties>
</file>