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831" r:id="rId3"/>
    <p:sldId id="838" r:id="rId4"/>
    <p:sldId id="257" r:id="rId5"/>
    <p:sldId id="832" r:id="rId6"/>
    <p:sldId id="835" r:id="rId7"/>
    <p:sldId id="833" r:id="rId8"/>
    <p:sldId id="837" r:id="rId9"/>
    <p:sldId id="840" r:id="rId10"/>
    <p:sldId id="841" r:id="rId11"/>
    <p:sldId id="845" r:id="rId12"/>
    <p:sldId id="850" r:id="rId13"/>
    <p:sldId id="842" r:id="rId14"/>
    <p:sldId id="843" r:id="rId15"/>
    <p:sldId id="844" r:id="rId16"/>
    <p:sldId id="846" r:id="rId17"/>
    <p:sldId id="847" r:id="rId18"/>
    <p:sldId id="848" r:id="rId19"/>
    <p:sldId id="836" r:id="rId20"/>
    <p:sldId id="849" r:id="rId21"/>
    <p:sldId id="851" r:id="rId22"/>
    <p:sldId id="852" r:id="rId23"/>
    <p:sldId id="8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5E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 horzBarState="maximized">
    <p:restoredLeft sz="27102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84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F5EE-6CEB-1A41-850D-C9BE635E03D1}" type="datetimeFigureOut"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E3C2-3CB0-B847-B626-4B2792EAC8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5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77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7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9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0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1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5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3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5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2E3C2-3CB0-B847-B626-4B2792EAC84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1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54DA-D5E1-2740-9FA5-7F06F6C92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E9E55-C083-0A41-A0ED-6064D959E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B7C01-1D8F-E44E-9B0F-38BC0972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9ED84-812F-5145-9DBB-D35B6B1B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4114-A71F-6B4F-A336-207EBEFB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973F-033B-1249-BAE1-5EFE88D0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371C8-EA7F-8E45-B7CA-935B71473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70F7-3EB3-484D-A7F0-D6EF669A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418D-9E0C-EC41-AC1D-626514CE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DC17D-330B-8449-8E4E-41C05EF08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4A48A-94BE-0246-A60C-51728262F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9BDAC-BA70-3044-8E11-09B95EFCE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54B03-AFA0-CF4B-BB10-136EF2E6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66656-C7AD-EA40-9BB6-DAFE237F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204C-B435-074F-95BA-B461CEDD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7EE7-62A1-1C43-89A1-A245883F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67AF-6FD3-8042-8B46-6E4015FAE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F8AA-4DD6-2D4E-A77F-40B03090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505C-28FD-A74C-BCD9-3B6922A3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206A-E545-8C42-A3F3-59AF4476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B59D-B5B9-684F-A308-C9274BE9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B99E4-2671-D247-AA09-29930ADA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89CC-DC39-184A-86E2-BEA49EC41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6DEC-60EE-894E-9BDF-B72FEB30B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4964-4159-604F-A961-A1E8A339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5ECC-6306-184F-8FC6-484F27CA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2DF8-53DF-304B-8E6A-C0F865BC5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88C60-774C-FA4C-9DAA-38CF16D8F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87685-8131-2542-B6EA-880499E90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95C6B-26F7-AB4F-91A1-449182F0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3544F-8DFB-DA4E-A5F5-FA513D89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1E83-2DD9-704A-BA17-FA865DF5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F35D3-4309-A24F-A4D1-B722B966D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DD883-428C-CA45-B29A-1C8EE6AC1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9B499-70BB-314A-BC8E-F7B027AE1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84C15-17C0-0F42-96C8-848D5BFC5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AC8FE-8FCB-C340-BA46-21153AFB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E70A5-2CDA-6C4C-8371-EABD1F15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1A2A9-E5EF-4840-AAF8-5D8BDBE2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9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45A8-54A9-914E-8D24-E09A674F6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D6D66-E106-D247-B23B-816CB907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3F8C0-48A5-BB45-8097-C608A531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D73FB-D9AD-BC41-979A-99CD1B40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DA3F1-6E24-A14E-AAE2-E4613C66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DC4C6-2724-DA40-959A-182F2973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0732-6F8E-E442-AB87-510819DC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E04B-5E79-C741-93EF-A8E3DE01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41A3C-3860-1142-A851-968C87025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77C80-753B-F04F-B549-17A533CE3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2F83F-6367-D74E-B6B5-3A7CCD42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63E50-B94A-F643-B395-FE53B06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2E0B4-BFF2-764C-AFBA-3256F5F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6EA7-1844-E741-8D35-686D3CD3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FC333-8E6E-414B-BEF3-EE08153F1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CDFEF-1C3A-5E48-9E56-0910175E2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898F0-1F0E-7241-94A0-5BBC7A44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1B818-D393-5C47-8146-F901A70A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D05A8-C9D2-4041-9C06-BAF35E72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A6438-944F-8D4A-86E6-5BC3A9F6C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51385-A0A7-5444-BC1E-E28F6339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2B70-EFA8-5849-9817-2B8682D2F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D9B95-7E94-3D4F-88FA-3C0BFCD3A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54B5-CE68-AA41-B6EB-BBE4F334B04E}" type="datetimeFigureOut"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3EA1-2AD2-A841-AF1D-9A3EC7B77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89D6-15F3-B543-8556-A6513BEC6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6438-944F-8D4A-86E6-5BC3A9F6CD1D}" type="slidenum"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71EF-B1CC-8341-AF59-D1BEA80351D3}"/>
              </a:ext>
            </a:extLst>
          </p:cNvPr>
          <p:cNvSpPr/>
          <p:nvPr userDrawn="1"/>
        </p:nvSpPr>
        <p:spPr>
          <a:xfrm rot="16200000">
            <a:off x="8445339" y="3111092"/>
            <a:ext cx="6858001" cy="642259"/>
          </a:xfrm>
          <a:prstGeom prst="rect">
            <a:avLst/>
          </a:prstGeom>
          <a:solidFill>
            <a:srgbClr val="006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BE924-D101-1A4D-AB19-8B85C0879034}"/>
              </a:ext>
            </a:extLst>
          </p:cNvPr>
          <p:cNvSpPr/>
          <p:nvPr userDrawn="1"/>
        </p:nvSpPr>
        <p:spPr>
          <a:xfrm rot="16200000">
            <a:off x="-3107011" y="3106921"/>
            <a:ext cx="6858001" cy="642259"/>
          </a:xfrm>
          <a:prstGeom prst="rect">
            <a:avLst/>
          </a:prstGeom>
          <a:solidFill>
            <a:srgbClr val="006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5C8806-7297-AD44-BC96-9B658D4D5652}"/>
              </a:ext>
            </a:extLst>
          </p:cNvPr>
          <p:cNvSpPr txBox="1"/>
          <p:nvPr/>
        </p:nvSpPr>
        <p:spPr>
          <a:xfrm>
            <a:off x="1304311" y="2621242"/>
            <a:ext cx="9560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6A5E"/>
                </a:solidFill>
              </a:rPr>
              <a:t>Ombuds programs: a flexible and responsive resource for families and schools</a:t>
            </a:r>
          </a:p>
          <a:p>
            <a:pPr algn="ctr"/>
            <a:r>
              <a:rPr lang="en-US" sz="3600">
                <a:solidFill>
                  <a:srgbClr val="006A5E"/>
                </a:solidFill>
              </a:rPr>
              <a:t>CADRE 2022 Symposium </a:t>
            </a:r>
          </a:p>
          <a:p>
            <a:endParaRPr lang="en-US" sz="3600">
              <a:solidFill>
                <a:srgbClr val="C00000"/>
              </a:solidFill>
            </a:endParaRPr>
          </a:p>
          <a:p>
            <a:endParaRPr lang="en-US" sz="2400" b="1"/>
          </a:p>
          <a:p>
            <a:r>
              <a:rPr lang="en-US" sz="2400" b="1"/>
              <a:t>Timothy Hedeen, Ph.D.</a:t>
            </a:r>
          </a:p>
          <a:p>
            <a:r>
              <a:rPr lang="en-US" sz="2400"/>
              <a:t>Marietta, Georgia</a:t>
            </a:r>
          </a:p>
          <a:p>
            <a:r>
              <a:rPr lang="en-US" sz="2400"/>
              <a:t>tim@hedeen.org</a:t>
            </a:r>
          </a:p>
        </p:txBody>
      </p:sp>
      <p:pic>
        <p:nvPicPr>
          <p:cNvPr id="1026" name="Picture 2" descr="Planting Seeds Symposium Logo">
            <a:extLst>
              <a:ext uri="{FF2B5EF4-FFF2-40B4-BE49-F238E27FC236}">
                <a16:creationId xmlns:a16="http://schemas.microsoft.com/office/drawing/2014/main" id="{3ED2F9D6-B9A2-8D4F-BD73-44B065CD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325" y="227692"/>
            <a:ext cx="1963284" cy="19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3397F5-557D-8CF6-FB5B-E81C82BAE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Ombuds Programs title slide</a:t>
            </a:r>
          </a:p>
        </p:txBody>
      </p:sp>
    </p:spTree>
    <p:extLst>
      <p:ext uri="{BB962C8B-B14F-4D97-AF65-F5344CB8AC3E}">
        <p14:creationId xmlns:p14="http://schemas.microsoft.com/office/powerpoint/2010/main" val="16049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Frederick County (Maryland) 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9319957" y="3244333"/>
            <a:ext cx="303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https://www.fcps.org/ombuds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10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8" name="Picture 7" descr="Screenshot from FCPS ombuds office website">
            <a:extLst>
              <a:ext uri="{FF2B5EF4-FFF2-40B4-BE49-F238E27FC236}">
                <a16:creationId xmlns:a16="http://schemas.microsoft.com/office/drawing/2014/main" id="{0689D6B3-3762-6431-2D43-361B82977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28"/>
          <a:stretch/>
        </p:blipFill>
        <p:spPr>
          <a:xfrm>
            <a:off x="2779796" y="92466"/>
            <a:ext cx="6632408" cy="66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9319957" y="3244333"/>
            <a:ext cx="303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https://www.fcps.org/ombuds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11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9" name="Picture 8" descr="Functions of FCPS office">
            <a:extLst>
              <a:ext uri="{FF2B5EF4-FFF2-40B4-BE49-F238E27FC236}">
                <a16:creationId xmlns:a16="http://schemas.microsoft.com/office/drawing/2014/main" id="{F8E51AF3-8BF2-3317-3C57-436C9531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8" y="442019"/>
            <a:ext cx="6997331" cy="4505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0CFCBD-0A3C-5077-4E44-83FDA283E65D}"/>
              </a:ext>
            </a:extLst>
          </p:cNvPr>
          <p:cNvSpPr txBox="1"/>
          <p:nvPr/>
        </p:nvSpPr>
        <p:spPr>
          <a:xfrm>
            <a:off x="6733837" y="5375648"/>
            <a:ext cx="278467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i="1"/>
              <a:t>Watch video at </a:t>
            </a:r>
            <a:r>
              <a:rPr lang="en-US"/>
              <a:t>https://www.youtube.com/watch?v=MKOeizEXAAk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6E9960-D914-011B-887B-6A330506F26C}"/>
              </a:ext>
            </a:extLst>
          </p:cNvPr>
          <p:cNvSpPr txBox="1">
            <a:spLocks/>
          </p:cNvSpPr>
          <p:nvPr/>
        </p:nvSpPr>
        <p:spPr>
          <a:xfrm rot="5400000">
            <a:off x="-2553860" y="2749664"/>
            <a:ext cx="5741701" cy="6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</a:rPr>
              <a:t>Frederick County (Maryland) PS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62D74-5E1B-6092-497F-9C784CF3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FCPS services, link to video</a:t>
            </a:r>
          </a:p>
        </p:txBody>
      </p:sp>
    </p:spTree>
    <p:extLst>
      <p:ext uri="{BB962C8B-B14F-4D97-AF65-F5344CB8AC3E}">
        <p14:creationId xmlns:p14="http://schemas.microsoft.com/office/powerpoint/2010/main" val="27115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12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6E9960-D914-011B-887B-6A330506F26C}"/>
              </a:ext>
            </a:extLst>
          </p:cNvPr>
          <p:cNvSpPr txBox="1">
            <a:spLocks/>
          </p:cNvSpPr>
          <p:nvPr/>
        </p:nvSpPr>
        <p:spPr>
          <a:xfrm rot="5400000">
            <a:off x="-2553860" y="2749664"/>
            <a:ext cx="5741701" cy="6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</a:rPr>
              <a:t>Frederick County (Maryland) PS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0CD2D7-B39A-0B27-5FC7-59A9BBA9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175"/>
            <a:ext cx="10515600" cy="5178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/>
              <a:t>     I was fortunate to correspond with Sabrina at FCPS just a month ago. I asked a few questions…</a:t>
            </a:r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r>
              <a:rPr lang="en-US" sz="2400" b="1"/>
              <a:t>How much of your ombuds portfolio of cases is related to special education? </a:t>
            </a:r>
          </a:p>
          <a:p>
            <a:pPr marL="0" indent="0">
              <a:buNone/>
            </a:pPr>
            <a:r>
              <a:rPr lang="en-US" sz="2400"/>
              <a:t>About 10% </a:t>
            </a:r>
          </a:p>
          <a:p>
            <a:pPr marL="0" indent="0">
              <a:buNone/>
            </a:pPr>
            <a:r>
              <a:rPr lang="en-US" sz="2400"/>
              <a:t> </a:t>
            </a:r>
          </a:p>
          <a:p>
            <a:pPr marL="0" indent="0">
              <a:buNone/>
            </a:pPr>
            <a:r>
              <a:rPr lang="en-US" sz="2400" b="1"/>
              <a:t>Which types of issues, questions or concerns do you observe most often?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Not being heard, not knowing about IEP process, disagreement with IEP. </a:t>
            </a:r>
          </a:p>
          <a:p>
            <a:pPr marL="0" indent="0">
              <a:buNone/>
            </a:pPr>
            <a:r>
              <a:rPr lang="en-US" sz="2400"/>
              <a:t> </a:t>
            </a:r>
          </a:p>
          <a:p>
            <a:pPr marL="0" indent="0">
              <a:buNone/>
            </a:pPr>
            <a:r>
              <a:rPr lang="en-US" sz="2400" b="1"/>
              <a:t>Any recommendations for districts considering establishing an ombuds office? </a:t>
            </a:r>
          </a:p>
          <a:p>
            <a:pPr marL="0" indent="0">
              <a:buNone/>
            </a:pPr>
            <a:r>
              <a:rPr lang="en-US" sz="2400"/>
              <a:t>Find a good K-12 Mentor, have a working knowledge of special education process.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43AF1-629C-3A4D-9A03-7CC4B408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FCPS notes from colleague</a:t>
            </a:r>
          </a:p>
        </p:txBody>
      </p:sp>
    </p:spTree>
    <p:extLst>
      <p:ext uri="{BB962C8B-B14F-4D97-AF65-F5344CB8AC3E}">
        <p14:creationId xmlns:p14="http://schemas.microsoft.com/office/powerpoint/2010/main" val="525183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DC Office of the Ombudsman…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8888839" y="3244333"/>
            <a:ext cx="389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https://educationombudsman.dc.gov/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13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1718-10FD-86CB-95DB-DB832416C055}"/>
              </a:ext>
            </a:extLst>
          </p:cNvPr>
          <p:cNvSpPr txBox="1"/>
          <p:nvPr/>
        </p:nvSpPr>
        <p:spPr>
          <a:xfrm rot="5400000">
            <a:off x="-798474" y="4878163"/>
            <a:ext cx="3436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…for Public Education</a:t>
            </a:r>
          </a:p>
        </p:txBody>
      </p:sp>
      <p:pic>
        <p:nvPicPr>
          <p:cNvPr id="5" name="Picture 4" descr="Screenshot from DC Ombudsman for Public Education office website">
            <a:extLst>
              <a:ext uri="{FF2B5EF4-FFF2-40B4-BE49-F238E27FC236}">
                <a16:creationId xmlns:a16="http://schemas.microsoft.com/office/drawing/2014/main" id="{D9423F6C-FEE1-341E-E011-09FB09C3A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02" y="0"/>
            <a:ext cx="6648595" cy="6858000"/>
          </a:xfrm>
          <a:prstGeom prst="rect">
            <a:avLst/>
          </a:prstGeom>
        </p:spPr>
      </p:pic>
      <p:pic>
        <p:nvPicPr>
          <p:cNvPr id="7" name="Picture 6" descr="Screenshot from DC Ombudsman for Public Education office website">
            <a:extLst>
              <a:ext uri="{FF2B5EF4-FFF2-40B4-BE49-F238E27FC236}">
                <a16:creationId xmlns:a16="http://schemas.microsoft.com/office/drawing/2014/main" id="{569D3889-C0D3-81B8-A370-A0DD15BB4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790" y="1479010"/>
            <a:ext cx="7772400" cy="45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8280445" y="3244333"/>
            <a:ext cx="587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https://educationombudsman.dc.gov/page/services-support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14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8" name="Picture 7" descr="Screenshot from DC Ombudsman for Public Education office website: who we service, what issues we handle">
            <a:extLst>
              <a:ext uri="{FF2B5EF4-FFF2-40B4-BE49-F238E27FC236}">
                <a16:creationId xmlns:a16="http://schemas.microsoft.com/office/drawing/2014/main" id="{C9F654C0-FD52-507C-9062-41CB17A33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3" y="0"/>
            <a:ext cx="5560906" cy="6364323"/>
          </a:xfrm>
          <a:prstGeom prst="rect">
            <a:avLst/>
          </a:prstGeom>
        </p:spPr>
      </p:pic>
      <p:pic>
        <p:nvPicPr>
          <p:cNvPr id="9" name="Picture 8" descr="Screenshot from DC Ombudsman for Public Education office website: goals of office">
            <a:extLst>
              <a:ext uri="{FF2B5EF4-FFF2-40B4-BE49-F238E27FC236}">
                <a16:creationId xmlns:a16="http://schemas.microsoft.com/office/drawing/2014/main" id="{873D6BFD-F64A-64E0-CCAB-ECDC9FB6C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6555">
            <a:off x="5104560" y="1652851"/>
            <a:ext cx="5424737" cy="354300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BC6021-4840-96A9-FB93-FD6917F1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DC Office of the Ombudsman…</a:t>
            </a:r>
          </a:p>
        </p:txBody>
      </p:sp>
    </p:spTree>
    <p:extLst>
      <p:ext uri="{BB962C8B-B14F-4D97-AF65-F5344CB8AC3E}">
        <p14:creationId xmlns:p14="http://schemas.microsoft.com/office/powerpoint/2010/main" val="354487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>
            <a:off x="794615" y="6217468"/>
            <a:ext cx="575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rgbClr val="0432FF"/>
                </a:solidFill>
              </a:rPr>
              <a:t>https://educationombudsman.dc.gov/sites/default/files/dc/sites/</a:t>
            </a:r>
          </a:p>
          <a:p>
            <a:pPr algn="ctr"/>
            <a:r>
              <a:rPr lang="en-US" sz="1600">
                <a:solidFill>
                  <a:srgbClr val="0432FF"/>
                </a:solidFill>
              </a:rPr>
              <a:t>educationombudsman/page_content/images/SpEd%20Timelie.png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15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3074" name="Picture 2" descr="Screenshot from DC Ombudsman for Public Education office website: step-by-step guide to special education services">
            <a:extLst>
              <a:ext uri="{FF2B5EF4-FFF2-40B4-BE49-F238E27FC236}">
                <a16:creationId xmlns:a16="http://schemas.microsoft.com/office/drawing/2014/main" id="{CC237A62-5E07-F80E-94A9-769C0EFF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8" y="-5106"/>
            <a:ext cx="11554902" cy="611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B5A4BDB-9E73-5604-F919-FB0825C1563D}"/>
              </a:ext>
            </a:extLst>
          </p:cNvPr>
          <p:cNvSpPr txBox="1">
            <a:spLocks/>
          </p:cNvSpPr>
          <p:nvPr/>
        </p:nvSpPr>
        <p:spPr>
          <a:xfrm rot="5400000">
            <a:off x="-2553860" y="2749664"/>
            <a:ext cx="5741701" cy="6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</a:rPr>
              <a:t>DC Office of the Ombudsman…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A116DD-8F72-41FF-FD22-6711380E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Step by Step guide to Special Education services</a:t>
            </a:r>
          </a:p>
        </p:txBody>
      </p:sp>
    </p:spTree>
    <p:extLst>
      <p:ext uri="{BB962C8B-B14F-4D97-AF65-F5344CB8AC3E}">
        <p14:creationId xmlns:p14="http://schemas.microsoft.com/office/powerpoint/2010/main" val="423237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Howard County (MD) Public Schools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8669939" y="3244333"/>
            <a:ext cx="433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https://www.hcpss.org/board/ombudsman/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16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 descr="Screenshot from Howard County PS ombuds office website">
            <a:extLst>
              <a:ext uri="{FF2B5EF4-FFF2-40B4-BE49-F238E27FC236}">
                <a16:creationId xmlns:a16="http://schemas.microsoft.com/office/drawing/2014/main" id="{701B724C-4925-56D1-FE58-4F96675B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93" y="657759"/>
            <a:ext cx="8432097" cy="55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Let’s visit a few offices…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>
            <a:off x="908690" y="6393222"/>
            <a:ext cx="433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https://www.hcpss.org/board/ombudsman/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17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7" name="Picture 6" descr="Screenshot from Howard County PS ombuds office website: Suggestions for effective communication">
            <a:extLst>
              <a:ext uri="{FF2B5EF4-FFF2-40B4-BE49-F238E27FC236}">
                <a16:creationId xmlns:a16="http://schemas.microsoft.com/office/drawing/2014/main" id="{79699055-A591-8488-552B-52DA5723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56" y="240409"/>
            <a:ext cx="10500490" cy="609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Washington State Gov’s Office…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>
            <a:off x="896392" y="6122043"/>
            <a:ext cx="293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https://www.oeo.wa.gov/en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18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 descr="Screenshot from Washington State Governor's Office of the Education Ombuds office website">
            <a:extLst>
              <a:ext uri="{FF2B5EF4-FFF2-40B4-BE49-F238E27FC236}">
                <a16:creationId xmlns:a16="http://schemas.microsoft.com/office/drawing/2014/main" id="{7A987E83-DDDA-313D-8F5B-4D19FB37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15" y="384057"/>
            <a:ext cx="9957369" cy="56475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AE9A25-3486-EB17-BF32-25ED506E2AD6}"/>
              </a:ext>
            </a:extLst>
          </p:cNvPr>
          <p:cNvSpPr txBox="1"/>
          <p:nvPr/>
        </p:nvSpPr>
        <p:spPr>
          <a:xfrm>
            <a:off x="7948057" y="5660378"/>
            <a:ext cx="282402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Watch video at </a:t>
            </a:r>
          </a:p>
          <a:p>
            <a:r>
              <a:rPr lang="en-US"/>
              <a:t>https://www.youtube.com/watch?v=2PxiSEI9HIo</a:t>
            </a:r>
          </a:p>
        </p:txBody>
      </p:sp>
    </p:spTree>
    <p:extLst>
      <p:ext uri="{BB962C8B-B14F-4D97-AF65-F5344CB8AC3E}">
        <p14:creationId xmlns:p14="http://schemas.microsoft.com/office/powerpoint/2010/main" val="3556035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Washington State Gov’s Office…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>
            <a:off x="961384" y="6207085"/>
            <a:ext cx="982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432FF"/>
                </a:solidFill>
              </a:rPr>
              <a:t>https://www.oeo.wa.gov/sites/default/files/public/OEO_Annual_Report_2019_2020_Final_English.pdf</a:t>
            </a:r>
          </a:p>
        </p:txBody>
      </p:sp>
      <p:pic>
        <p:nvPicPr>
          <p:cNvPr id="3" name="Picture 2" descr="Pie chart from annual report of from Washington State Governor's Office of the Education Ombuds office website, showing nature of concerns brought to the office">
            <a:extLst>
              <a:ext uri="{FF2B5EF4-FFF2-40B4-BE49-F238E27FC236}">
                <a16:creationId xmlns:a16="http://schemas.microsoft.com/office/drawing/2014/main" id="{D4686444-0032-754E-6685-631DD3E1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38" y="426546"/>
            <a:ext cx="8991724" cy="5371337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51830A-C406-38EE-884E-1B9838A15ABB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19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1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198CD1-E68C-8E4B-952D-F064CA1F34D9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2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B429A-41E8-CF4D-85A4-B983D2BA1123}"/>
              </a:ext>
            </a:extLst>
          </p:cNvPr>
          <p:cNvSpPr txBox="1"/>
          <p:nvPr/>
        </p:nvSpPr>
        <p:spPr>
          <a:xfrm rot="5400000">
            <a:off x="-2640507" y="2866983"/>
            <a:ext cx="596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charset="0"/>
                <a:cs typeface="Calibri" charset="0"/>
              </a:rPr>
              <a:t>Agenda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CFD8ADB0-9DC2-124C-8EE9-5041B08A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25" y="1597729"/>
            <a:ext cx="588893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Introductions</a:t>
            </a:r>
          </a:p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Our opening reflections</a:t>
            </a:r>
          </a:p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Context: the CADRE Continuum</a:t>
            </a:r>
          </a:p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One term, many functions, a few types</a:t>
            </a:r>
          </a:p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A showcase of existing offices</a:t>
            </a:r>
          </a:p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Your ideas, question, plans…</a:t>
            </a:r>
          </a:p>
          <a:p>
            <a:pPr marL="457200" indent="-457200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Open frame/Q&amp;A</a:t>
            </a:r>
          </a:p>
        </p:txBody>
      </p:sp>
      <p:pic>
        <p:nvPicPr>
          <p:cNvPr id="3" name="Picture 2" descr="Photo of presenter">
            <a:extLst>
              <a:ext uri="{FF2B5EF4-FFF2-40B4-BE49-F238E27FC236}">
                <a16:creationId xmlns:a16="http://schemas.microsoft.com/office/drawing/2014/main" id="{8B348871-67D4-064D-BB29-18136302C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52" y="245024"/>
            <a:ext cx="1549400" cy="248285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A6E8DE3-F4DD-4DFA-C2AC-716A79F2F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537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Washington State Gov’s Office…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51830A-C406-38EE-884E-1B9838A15ABB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20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6" name="Picture 5" descr="Overview of data for Washington State office">
            <a:extLst>
              <a:ext uri="{FF2B5EF4-FFF2-40B4-BE49-F238E27FC236}">
                <a16:creationId xmlns:a16="http://schemas.microsoft.com/office/drawing/2014/main" id="{AA4D58C0-3821-9711-2390-FC261493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86" y="196354"/>
            <a:ext cx="10615140" cy="2290368"/>
          </a:xfrm>
          <a:prstGeom prst="rect">
            <a:avLst/>
          </a:prstGeom>
        </p:spPr>
      </p:pic>
      <p:pic>
        <p:nvPicPr>
          <p:cNvPr id="7" name="Picture 6" descr="A table of the top three concerns brought to the ombudsman, grouped by student race/ethnicity">
            <a:extLst>
              <a:ext uri="{FF2B5EF4-FFF2-40B4-BE49-F238E27FC236}">
                <a16:creationId xmlns:a16="http://schemas.microsoft.com/office/drawing/2014/main" id="{0F5F733D-22D5-D0FE-32BD-4C7AC96CD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003" y="1405054"/>
            <a:ext cx="4719723" cy="54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3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734597" y="2930401"/>
            <a:ext cx="6103174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Circling back before moving forward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51830A-C406-38EE-884E-1B9838A15ABB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21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4" name="Picture 3" descr="An image of slide #3 to refresh our memory">
            <a:extLst>
              <a:ext uri="{FF2B5EF4-FFF2-40B4-BE49-F238E27FC236}">
                <a16:creationId xmlns:a16="http://schemas.microsoft.com/office/drawing/2014/main" id="{08AFE1B1-7A73-A2C0-0DCC-791CE0B6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8660">
            <a:off x="2087880" y="1247176"/>
            <a:ext cx="7772400" cy="4363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6ADC33-379C-9D57-2F3C-DE8F52BE9E37}"/>
              </a:ext>
            </a:extLst>
          </p:cNvPr>
          <p:cNvSpPr txBox="1"/>
          <p:nvPr/>
        </p:nvSpPr>
        <p:spPr>
          <a:xfrm>
            <a:off x="1010194" y="365761"/>
            <a:ext cx="3693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You’ll recall (from </a:t>
            </a:r>
          </a:p>
          <a:p>
            <a:r>
              <a:rPr lang="en-US" sz="2400" b="1"/>
              <a:t>perhaps 45 minutes ago?)…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E10EF-4014-2150-66E2-243A1CAA549B}"/>
              </a:ext>
            </a:extLst>
          </p:cNvPr>
          <p:cNvSpPr txBox="1"/>
          <p:nvPr/>
        </p:nvSpPr>
        <p:spPr>
          <a:xfrm>
            <a:off x="7051248" y="5661241"/>
            <a:ext cx="426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/>
              <a:t>… as you consider your district, </a:t>
            </a:r>
            <a:r>
              <a:rPr lang="en-US" sz="2400" b="1">
                <a:solidFill>
                  <a:srgbClr val="C00000"/>
                </a:solidFill>
              </a:rPr>
              <a:t>might an ombuds help?</a:t>
            </a:r>
          </a:p>
        </p:txBody>
      </p:sp>
    </p:spTree>
    <p:extLst>
      <p:ext uri="{BB962C8B-B14F-4D97-AF65-F5344CB8AC3E}">
        <p14:creationId xmlns:p14="http://schemas.microsoft.com/office/powerpoint/2010/main" val="318313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734597" y="2930401"/>
            <a:ext cx="6103174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Insights from Dispute System Design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51830A-C406-38EE-884E-1B9838A15ABB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22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4E10EF-4014-2150-66E2-243A1CAA549B}"/>
              </a:ext>
            </a:extLst>
          </p:cNvPr>
          <p:cNvSpPr txBox="1"/>
          <p:nvPr/>
        </p:nvSpPr>
        <p:spPr>
          <a:xfrm>
            <a:off x="1545635" y="398047"/>
            <a:ext cx="4382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The field of “DSD” offers a sequence for our consideration: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23055-5E64-D4CD-2741-E4F159B41486}"/>
              </a:ext>
            </a:extLst>
          </p:cNvPr>
          <p:cNvSpPr txBox="1"/>
          <p:nvPr/>
        </p:nvSpPr>
        <p:spPr>
          <a:xfrm>
            <a:off x="1545635" y="1397028"/>
            <a:ext cx="4382482" cy="4647426"/>
          </a:xfrm>
          <a:prstGeom prst="rect">
            <a:avLst/>
          </a:prstGeom>
          <a:noFill/>
          <a:ln>
            <a:solidFill>
              <a:srgbClr val="006A5E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Recognize need or opportunity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Involve stakeholders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Assess well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Prioritize goals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Consider upstream initiatives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Design system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Raise awareness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Implement system</a:t>
            </a:r>
          </a:p>
          <a:p>
            <a:pPr marL="342900" indent="-342900">
              <a:spcAft>
                <a:spcPts val="1200"/>
              </a:spcAft>
              <a:buClr>
                <a:srgbClr val="006A5E"/>
              </a:buClr>
              <a:buFont typeface="+mj-lt"/>
              <a:buAutoNum type="arabicPeriod"/>
            </a:pPr>
            <a:r>
              <a:rPr lang="en-US" sz="2400"/>
              <a:t>Evaluate, revise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92EA8-22FF-0260-D457-5CE6F14712D2}"/>
              </a:ext>
            </a:extLst>
          </p:cNvPr>
          <p:cNvSpPr txBox="1"/>
          <p:nvPr/>
        </p:nvSpPr>
        <p:spPr>
          <a:xfrm>
            <a:off x="6703669" y="2274838"/>
            <a:ext cx="4178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In case you (or your district) might explore the value or role of an ombuds, spend some time with #1 and #2…</a:t>
            </a:r>
          </a:p>
          <a:p>
            <a:endParaRPr lang="en-US" sz="2400" b="1">
              <a:solidFill>
                <a:srgbClr val="C00000"/>
              </a:solidFill>
            </a:endParaRPr>
          </a:p>
          <a:p>
            <a:r>
              <a:rPr lang="en-US" sz="2400" b="1">
                <a:solidFill>
                  <a:srgbClr val="C00000"/>
                </a:solidFill>
              </a:rPr>
              <a:t>And never lose sight of #5!</a:t>
            </a:r>
          </a:p>
        </p:txBody>
      </p:sp>
    </p:spTree>
    <p:extLst>
      <p:ext uri="{BB962C8B-B14F-4D97-AF65-F5344CB8AC3E}">
        <p14:creationId xmlns:p14="http://schemas.microsoft.com/office/powerpoint/2010/main" val="328763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734597" y="2930401"/>
            <a:ext cx="6103174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Useful resources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51830A-C406-38EE-884E-1B9838A15ABB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23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71A7127B-5583-3A74-B1D4-BD41C3B27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564" y="971917"/>
            <a:ext cx="9396872" cy="49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600" b="1" dirty="0">
                <a:latin typeface="+mn-lt"/>
              </a:rPr>
              <a:t>International Ombuds Association (IOA)</a:t>
            </a:r>
            <a:endParaRPr lang="en-US" altLang="en-US" sz="2600" dirty="0">
              <a:latin typeface="+mn-lt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1800" dirty="0">
                <a:solidFill>
                  <a:srgbClr val="0432FF"/>
                </a:solidFill>
                <a:latin typeface="+mn-lt"/>
              </a:rPr>
              <a:t>https://ombudsassociation.org</a:t>
            </a:r>
          </a:p>
          <a:p>
            <a:pPr eaLnBrk="1" hangingPunct="1">
              <a:spcAft>
                <a:spcPts val="1000"/>
              </a:spcAft>
            </a:pPr>
            <a:endParaRPr lang="en-US" altLang="en-US" sz="1800" dirty="0">
              <a:solidFill>
                <a:srgbClr val="0432FF"/>
              </a:solidFill>
              <a:latin typeface="+mn-lt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600" b="1" dirty="0">
                <a:latin typeface="+mn-lt"/>
              </a:rPr>
              <a:t>K-12 Ombuds Toolkit</a:t>
            </a:r>
            <a:endParaRPr lang="en-US" altLang="en-US" sz="2600" dirty="0">
              <a:latin typeface="+mn-lt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1800" dirty="0">
                <a:solidFill>
                  <a:srgbClr val="0432FF"/>
                </a:solidFill>
                <a:latin typeface="+mn-lt"/>
              </a:rPr>
              <a:t>https://www.americanbar.org/groups/dispute_resolution/resources/</a:t>
            </a:r>
          </a:p>
          <a:p>
            <a:pPr eaLnBrk="1" hangingPunct="1">
              <a:spcAft>
                <a:spcPts val="1000"/>
              </a:spcAft>
            </a:pPr>
            <a:endParaRPr lang="en-US" altLang="en-US" sz="1800" dirty="0">
              <a:solidFill>
                <a:srgbClr val="0432FF"/>
              </a:solidFill>
              <a:latin typeface="+mn-lt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A Practical Guide to Organizational Ombuds</a:t>
            </a: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(2022)</a:t>
            </a:r>
            <a:r>
              <a:rPr lang="en-US" altLang="en-US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by Chuck Howard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18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https://www.americanbar.org/products/inv/book/417842533/</a:t>
            </a:r>
          </a:p>
          <a:p>
            <a:pPr eaLnBrk="1" hangingPunct="1">
              <a:spcAft>
                <a:spcPts val="1000"/>
              </a:spcAft>
            </a:pPr>
            <a:endParaRPr lang="en-US" altLang="en-US" sz="1800" dirty="0">
              <a:solidFill>
                <a:srgbClr val="0432FF"/>
              </a:solidFill>
              <a:latin typeface="+mn-lt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Ombuds Blog</a:t>
            </a:r>
            <a:endParaRPr lang="en-US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1800" dirty="0">
                <a:solidFill>
                  <a:srgbClr val="0432FF"/>
                </a:solidFill>
                <a:latin typeface="+mn-lt"/>
              </a:rPr>
              <a:t>https://ombuds-blog.blogspot.com/</a:t>
            </a:r>
          </a:p>
        </p:txBody>
      </p:sp>
    </p:spTree>
    <p:extLst>
      <p:ext uri="{BB962C8B-B14F-4D97-AF65-F5344CB8AC3E}">
        <p14:creationId xmlns:p14="http://schemas.microsoft.com/office/powerpoint/2010/main" val="186241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198CD1-E68C-8E4B-952D-F064CA1F34D9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3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B429A-41E8-CF4D-85A4-B983D2BA1123}"/>
              </a:ext>
            </a:extLst>
          </p:cNvPr>
          <p:cNvSpPr txBox="1"/>
          <p:nvPr/>
        </p:nvSpPr>
        <p:spPr>
          <a:xfrm rot="5400000">
            <a:off x="-2640507" y="2866983"/>
            <a:ext cx="596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charset="0"/>
                <a:cs typeface="Calibri" charset="0"/>
              </a:rPr>
              <a:t>Opening reflections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CFD8ADB0-9DC2-124C-8EE9-5041B08A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328" y="794945"/>
            <a:ext cx="8047586" cy="526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Aft>
                <a:spcPts val="2200"/>
              </a:spcAft>
            </a:pPr>
            <a:r>
              <a:rPr lang="en-US" altLang="en-US" sz="2600" i="1" dirty="0">
                <a:latin typeface="+mn-lt"/>
              </a:rPr>
              <a:t>Where do we frequently see… </a:t>
            </a:r>
          </a:p>
          <a:p>
            <a:pPr marL="1200150" lvl="1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Misunderstandings</a:t>
            </a:r>
            <a:r>
              <a:rPr lang="en-US" altLang="en-US" sz="2600" dirty="0">
                <a:latin typeface="+mn-lt"/>
              </a:rPr>
              <a:t> of roles or policies?</a:t>
            </a:r>
          </a:p>
          <a:p>
            <a:pPr marL="2057400" lvl="3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Disagreements</a:t>
            </a:r>
            <a:r>
              <a:rPr lang="en-US" altLang="en-US" sz="2600" dirty="0">
                <a:latin typeface="+mn-lt"/>
              </a:rPr>
              <a:t> over plans or programs?</a:t>
            </a:r>
          </a:p>
          <a:p>
            <a:pPr marL="457200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Perceptions of </a:t>
            </a: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unfair</a:t>
            </a:r>
            <a:r>
              <a:rPr lang="en-US" altLang="en-US" sz="2600" dirty="0">
                <a:latin typeface="+mn-lt"/>
              </a:rPr>
              <a:t> or </a:t>
            </a: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unequal treatment</a:t>
            </a:r>
            <a:r>
              <a:rPr lang="en-US" altLang="en-US" sz="2600" dirty="0">
                <a:latin typeface="+mn-lt"/>
              </a:rPr>
              <a:t>?</a:t>
            </a:r>
          </a:p>
          <a:p>
            <a:pPr marL="2514600" lvl="4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Unaddressed or </a:t>
            </a: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unresolved conflict</a:t>
            </a:r>
            <a:r>
              <a:rPr lang="en-US" altLang="en-US" sz="2600" dirty="0">
                <a:latin typeface="+mn-lt"/>
              </a:rPr>
              <a:t>?</a:t>
            </a:r>
          </a:p>
          <a:p>
            <a:pPr marL="1200150" lvl="1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Persistent problems </a:t>
            </a:r>
            <a:r>
              <a:rPr lang="en-US" altLang="en-US" sz="2600" dirty="0">
                <a:latin typeface="+mn-lt"/>
              </a:rPr>
              <a:t>or concerns?</a:t>
            </a:r>
          </a:p>
          <a:p>
            <a:pPr marL="2057400" lvl="3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Unrecognized</a:t>
            </a:r>
            <a:r>
              <a:rPr lang="en-US" altLang="en-US" sz="2600" dirty="0">
                <a:latin typeface="+mn-lt"/>
              </a:rPr>
              <a:t> or emergent trends?</a:t>
            </a:r>
          </a:p>
          <a:p>
            <a:pPr marL="457200" indent="-457200" eaLnBrk="1" hangingPunct="1">
              <a:spcAft>
                <a:spcPts val="22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Strained relationships</a:t>
            </a:r>
            <a:r>
              <a:rPr lang="en-US" altLang="en-US" sz="2600" dirty="0">
                <a:latin typeface="+mn-lt"/>
              </a:rPr>
              <a:t>, marked by </a:t>
            </a:r>
            <a:r>
              <a:rPr lang="en-US" altLang="en-US" sz="2600" b="1" dirty="0">
                <a:solidFill>
                  <a:srgbClr val="006A5E"/>
                </a:solidFill>
                <a:latin typeface="+mn-lt"/>
              </a:rPr>
              <a:t>mistrust</a:t>
            </a:r>
            <a:r>
              <a:rPr lang="en-US" altLang="en-US" sz="2600" dirty="0">
                <a:latin typeface="+mn-lt"/>
              </a:rPr>
              <a:t>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9E7142-F561-D20E-401E-396325D1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Opening questions, reflections</a:t>
            </a:r>
          </a:p>
        </p:txBody>
      </p:sp>
    </p:spTree>
    <p:extLst>
      <p:ext uri="{BB962C8B-B14F-4D97-AF65-F5344CB8AC3E}">
        <p14:creationId xmlns:p14="http://schemas.microsoft.com/office/powerpoint/2010/main" val="15685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198CD1-E68C-8E4B-952D-F064CA1F34D9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4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B429A-41E8-CF4D-85A4-B983D2BA1123}"/>
              </a:ext>
            </a:extLst>
          </p:cNvPr>
          <p:cNvSpPr txBox="1"/>
          <p:nvPr/>
        </p:nvSpPr>
        <p:spPr>
          <a:xfrm rot="5400000">
            <a:off x="-2640507" y="2866983"/>
            <a:ext cx="596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charset="0"/>
                <a:cs typeface="Calibri" charset="0"/>
              </a:rPr>
              <a:t>Description</a:t>
            </a: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CFD8ADB0-9DC2-124C-8EE9-5041B08A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42" y="783892"/>
            <a:ext cx="9240716" cy="473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dash"/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600" dirty="0">
                <a:latin typeface="+mn-lt"/>
              </a:rPr>
              <a:t>     Ombuds offices serve many valuable purposes in education:  </a:t>
            </a:r>
          </a:p>
          <a:p>
            <a:pPr marL="744538" indent="-454025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assisting parents</a:t>
            </a:r>
            <a:r>
              <a:rPr lang="en-US" altLang="en-US" sz="2600" dirty="0">
                <a:solidFill>
                  <a:srgbClr val="006A5E"/>
                </a:solidFill>
                <a:latin typeface="+mn-lt"/>
              </a:rPr>
              <a:t>*</a:t>
            </a:r>
            <a:r>
              <a:rPr lang="en-US" altLang="en-US" sz="2600" dirty="0">
                <a:latin typeface="+mn-lt"/>
              </a:rPr>
              <a:t> to navigate complex policies or systems,</a:t>
            </a:r>
          </a:p>
          <a:p>
            <a:pPr marL="744538" indent="-454025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helping schools to recognize novel or emergent challenges, </a:t>
            </a:r>
          </a:p>
          <a:p>
            <a:pPr marL="744538" indent="-454025" eaLnBrk="1" hangingPunct="1">
              <a:spcAft>
                <a:spcPts val="1000"/>
              </a:spcAft>
              <a:buClr>
                <a:srgbClr val="006A5E"/>
              </a:buClr>
              <a:buFont typeface="Wingdings" pitchFamily="2" charset="2"/>
              <a:buChar char="ü"/>
            </a:pPr>
            <a:r>
              <a:rPr lang="en-US" altLang="en-US" sz="2600" dirty="0">
                <a:latin typeface="+mn-lt"/>
              </a:rPr>
              <a:t>supporting districts and families to address concerns fairly and cooperatively whenever possible.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600" dirty="0">
                <a:latin typeface="+mn-lt"/>
              </a:rPr>
              <a:t>     Ombuds practitioners integrate the skills of constructive conflict engagement and collaborative problem solving with their extensive knowledge of relevant policies and professionals across a district. 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600" dirty="0">
                <a:latin typeface="+mn-lt"/>
              </a:rPr>
              <a:t>     In case you're interested to learn more about creating, sustaining, or expanding an ombuds office, this session is for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C6AA9-7482-B72F-9960-47CDAD008208}"/>
              </a:ext>
            </a:extLst>
          </p:cNvPr>
          <p:cNvSpPr txBox="1"/>
          <p:nvPr/>
        </p:nvSpPr>
        <p:spPr>
          <a:xfrm>
            <a:off x="7312161" y="6137558"/>
            <a:ext cx="35734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006A5E"/>
                </a:solidFill>
              </a:rPr>
              <a:t>*</a:t>
            </a:r>
            <a:r>
              <a:rPr lang="en-US"/>
              <a:t> some but not all; consider Denver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5D8BEE-2833-CCBB-44B6-85FDB9FB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Session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12613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198CD1-E68C-8E4B-952D-F064CA1F34D9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5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B429A-41E8-CF4D-85A4-B983D2BA1123}"/>
              </a:ext>
            </a:extLst>
          </p:cNvPr>
          <p:cNvSpPr txBox="1"/>
          <p:nvPr/>
        </p:nvSpPr>
        <p:spPr>
          <a:xfrm rot="5400000">
            <a:off x="-2640507" y="2866983"/>
            <a:ext cx="596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charset="0"/>
                <a:cs typeface="Calibri" charset="0"/>
              </a:rPr>
              <a:t>Context: the CADRE Continuum</a:t>
            </a:r>
          </a:p>
        </p:txBody>
      </p:sp>
      <p:pic>
        <p:nvPicPr>
          <p:cNvPr id="6" name="Picture 5" descr="CADRE Continuum of processes and practices to resolve disputes">
            <a:extLst>
              <a:ext uri="{FF2B5EF4-FFF2-40B4-BE49-F238E27FC236}">
                <a16:creationId xmlns:a16="http://schemas.microsoft.com/office/drawing/2014/main" id="{2B5F5108-6362-CB44-96A2-A67439F17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97" y="125827"/>
            <a:ext cx="7940795" cy="6606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5948FA-AB91-974D-AE6C-4AD4D102F4C5}"/>
              </a:ext>
            </a:extLst>
          </p:cNvPr>
          <p:cNvSpPr txBox="1"/>
          <p:nvPr/>
        </p:nvSpPr>
        <p:spPr>
          <a:xfrm>
            <a:off x="3892061" y="4632065"/>
            <a:ext cx="392278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856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   &lt;    &lt;    &lt;   </a:t>
            </a:r>
            <a:r>
              <a:rPr lang="en-US" sz="2000" b="1" dirty="0" err="1">
                <a:solidFill>
                  <a:srgbClr val="1856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Ombuds</a:t>
            </a:r>
            <a:r>
              <a:rPr lang="en-US" sz="2000" b="1" dirty="0">
                <a:solidFill>
                  <a:srgbClr val="18568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&gt;    &gt;    &gt;    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67CC1-0C37-8C45-AF8C-F05A3A60672A}"/>
              </a:ext>
            </a:extLst>
          </p:cNvPr>
          <p:cNvSpPr/>
          <p:nvPr/>
        </p:nvSpPr>
        <p:spPr>
          <a:xfrm rot="5400000">
            <a:off x="9400947" y="2475904"/>
            <a:ext cx="496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https://www.cadreworks.org/cadre-continuum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4C7455-C4A8-9727-32F0-DF113735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CADRE Continuum of dispute resolution processes</a:t>
            </a:r>
          </a:p>
        </p:txBody>
      </p:sp>
    </p:spTree>
    <p:extLst>
      <p:ext uri="{BB962C8B-B14F-4D97-AF65-F5344CB8AC3E}">
        <p14:creationId xmlns:p14="http://schemas.microsoft.com/office/powerpoint/2010/main" val="39235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198CD1-E68C-8E4B-952D-F064CA1F34D9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6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B429A-41E8-CF4D-85A4-B983D2BA1123}"/>
              </a:ext>
            </a:extLst>
          </p:cNvPr>
          <p:cNvSpPr txBox="1"/>
          <p:nvPr/>
        </p:nvSpPr>
        <p:spPr>
          <a:xfrm rot="5400000">
            <a:off x="-2640507" y="2866983"/>
            <a:ext cx="596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 charset="0"/>
                <a:cs typeface="Calibri" charset="0"/>
              </a:rPr>
              <a:t>One term, many functions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552FC-EBBA-9DF5-834C-88858C977D60}"/>
              </a:ext>
            </a:extLst>
          </p:cNvPr>
          <p:cNvSpPr txBox="1"/>
          <p:nvPr/>
        </p:nvSpPr>
        <p:spPr>
          <a:xfrm>
            <a:off x="983084" y="336047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</a:rPr>
              <a:t>Ombuds</a:t>
            </a:r>
            <a:endParaRPr lang="en-US" sz="2800" b="1">
              <a:solidFill>
                <a:srgbClr val="C0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69EA1F2-A77A-CDF0-2FDB-FF3F5632B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237827" y="1611086"/>
            <a:ext cx="0" cy="261257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C55FBA-C652-3167-88EA-6AEE9165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37827" y="4223657"/>
            <a:ext cx="3258933" cy="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F097C6-2CC0-865E-6C73-42663CF35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19632" y="4223657"/>
            <a:ext cx="1118195" cy="930461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5851BF1-B77A-8657-670E-E4525D5093D5}"/>
              </a:ext>
            </a:extLst>
          </p:cNvPr>
          <p:cNvSpPr txBox="1"/>
          <p:nvPr/>
        </p:nvSpPr>
        <p:spPr>
          <a:xfrm>
            <a:off x="6436854" y="424059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functions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74A2E-6E62-73DA-7C02-628B9A1C1512}"/>
              </a:ext>
            </a:extLst>
          </p:cNvPr>
          <p:cNvSpPr txBox="1"/>
          <p:nvPr/>
        </p:nvSpPr>
        <p:spPr>
          <a:xfrm rot="16200000">
            <a:off x="3761254" y="2180455"/>
            <a:ext cx="13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constituents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A93E4-54C5-1E9D-6831-EA8924CFE9E9}"/>
              </a:ext>
            </a:extLst>
          </p:cNvPr>
          <p:cNvSpPr txBox="1"/>
          <p:nvPr/>
        </p:nvSpPr>
        <p:spPr>
          <a:xfrm rot="19163667">
            <a:off x="3134925" y="4848987"/>
            <a:ext cx="8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C00000"/>
                </a:solidFill>
              </a:rPr>
              <a:t>context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C21093-D255-5C3B-9224-A7C2DD5D97C8}"/>
              </a:ext>
            </a:extLst>
          </p:cNvPr>
          <p:cNvSpPr txBox="1"/>
          <p:nvPr/>
        </p:nvSpPr>
        <p:spPr>
          <a:xfrm>
            <a:off x="4617346" y="1434014"/>
            <a:ext cx="1198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Internal</a:t>
            </a:r>
          </a:p>
          <a:p>
            <a:r>
              <a:rPr lang="en-US"/>
              <a:t>External</a:t>
            </a:r>
          </a:p>
          <a:p>
            <a:r>
              <a:rPr lang="en-US"/>
              <a:t>Families</a:t>
            </a:r>
          </a:p>
          <a:p>
            <a:r>
              <a:rPr lang="en-US"/>
              <a:t>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98656-CC04-6255-3C33-D6BAF4F59BE1}"/>
              </a:ext>
            </a:extLst>
          </p:cNvPr>
          <p:cNvSpPr txBox="1"/>
          <p:nvPr/>
        </p:nvSpPr>
        <p:spPr>
          <a:xfrm>
            <a:off x="7634170" y="3363428"/>
            <a:ext cx="3258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/>
              <a:t>Clarifying policies </a:t>
            </a:r>
          </a:p>
          <a:p>
            <a:pPr marL="231775" indent="-231775"/>
            <a:r>
              <a:rPr lang="en-US"/>
              <a:t>Explaining procedures</a:t>
            </a:r>
          </a:p>
          <a:p>
            <a:pPr marL="231775" indent="-231775"/>
            <a:r>
              <a:rPr lang="en-US"/>
              <a:t>Identifying options</a:t>
            </a:r>
          </a:p>
          <a:p>
            <a:pPr marL="231775" indent="-231775"/>
            <a:r>
              <a:rPr lang="en-US"/>
              <a:t>Credible review process</a:t>
            </a:r>
          </a:p>
          <a:p>
            <a:pPr marL="231775" indent="-231775"/>
            <a:r>
              <a:rPr lang="en-US"/>
              <a:t>Ensuring fair treatment</a:t>
            </a:r>
          </a:p>
          <a:p>
            <a:pPr marL="231775" indent="-231775"/>
            <a:r>
              <a:rPr lang="en-US"/>
              <a:t>Advocating</a:t>
            </a:r>
          </a:p>
          <a:p>
            <a:pPr marL="231775" indent="-231775"/>
            <a:r>
              <a:rPr lang="en-US"/>
              <a:t>Consulting about hypotheticals (“generic approach”)</a:t>
            </a:r>
          </a:p>
          <a:p>
            <a:pPr marL="231775" indent="-231775"/>
            <a:r>
              <a:rPr lang="en-US"/>
              <a:t>Observing climate/culture</a:t>
            </a:r>
          </a:p>
          <a:p>
            <a:pPr marL="231775" indent="-231775"/>
            <a:r>
              <a:rPr lang="en-US"/>
              <a:t>Upward feedback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A00A78-02C9-F3DA-DD66-D220BA5FD38F}"/>
              </a:ext>
            </a:extLst>
          </p:cNvPr>
          <p:cNvSpPr txBox="1"/>
          <p:nvPr/>
        </p:nvSpPr>
        <p:spPr>
          <a:xfrm>
            <a:off x="1530507" y="4940218"/>
            <a:ext cx="190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Education</a:t>
            </a:r>
          </a:p>
          <a:p>
            <a:r>
              <a:rPr lang="en-US"/>
              <a:t>Government</a:t>
            </a:r>
          </a:p>
          <a:p>
            <a:r>
              <a:rPr lang="en-US"/>
              <a:t>Corporations</a:t>
            </a:r>
          </a:p>
          <a:p>
            <a:r>
              <a:rPr lang="en-US"/>
              <a:t>International org’s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6B9011-1B9C-D326-E9D1-DD93FF465D51}"/>
              </a:ext>
            </a:extLst>
          </p:cNvPr>
          <p:cNvSpPr txBox="1"/>
          <p:nvPr/>
        </p:nvSpPr>
        <p:spPr>
          <a:xfrm>
            <a:off x="2806111" y="467976"/>
            <a:ext cx="557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(or Ombudsman or Ombudsperson)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A4570-2D52-4C4B-1359-C042F78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One term, many functions</a:t>
            </a:r>
          </a:p>
        </p:txBody>
      </p:sp>
    </p:spTree>
    <p:extLst>
      <p:ext uri="{BB962C8B-B14F-4D97-AF65-F5344CB8AC3E}">
        <p14:creationId xmlns:p14="http://schemas.microsoft.com/office/powerpoint/2010/main" val="42636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Ombuds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5DF7-2355-5226-4134-FD71D28B8133}"/>
              </a:ext>
            </a:extLst>
          </p:cNvPr>
          <p:cNvSpPr txBox="1"/>
          <p:nvPr/>
        </p:nvSpPr>
        <p:spPr>
          <a:xfrm>
            <a:off x="1350497" y="305068"/>
            <a:ext cx="93289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/>
            <a:r>
              <a:rPr lang="en-US" sz="2000" b="1">
                <a:solidFill>
                  <a:srgbClr val="006A5E"/>
                </a:solidFill>
              </a:rPr>
              <a:t>Classical/traditional/legislative</a:t>
            </a:r>
          </a:p>
          <a:p>
            <a:pPr marL="460375" indent="-460375"/>
            <a:r>
              <a:rPr lang="en-US" sz="2000"/>
              <a:t>• Hold agencies accountable to the public; assist in oversight of those agencies.</a:t>
            </a:r>
          </a:p>
          <a:p>
            <a:pPr marL="460375" indent="-460375"/>
            <a:r>
              <a:rPr lang="en-US" sz="2000"/>
              <a:t>• Conduct investigations and use subpoena power.</a:t>
            </a:r>
          </a:p>
          <a:p>
            <a:pPr marL="460375" indent="-460375"/>
            <a:r>
              <a:rPr lang="en-US" sz="2000"/>
              <a:t>• Issue public reports. [note these two relate to “credible review process”]</a:t>
            </a:r>
          </a:p>
          <a:p>
            <a:pPr marL="460375" indent="-460375"/>
            <a:r>
              <a:rPr lang="en-US" sz="2000"/>
              <a:t>• Advocate for change within the entity and publicly.</a:t>
            </a:r>
          </a:p>
          <a:p>
            <a:pPr marL="460375" indent="-460375"/>
            <a:endParaRPr lang="en-US" sz="2000"/>
          </a:p>
          <a:p>
            <a:pPr marL="460375" indent="-460375"/>
            <a:endParaRPr lang="en-US" sz="2000"/>
          </a:p>
          <a:p>
            <a:pPr marL="460375" indent="-460375"/>
            <a:r>
              <a:rPr lang="en-US" sz="2000" b="1">
                <a:solidFill>
                  <a:srgbClr val="006A5E"/>
                </a:solidFill>
              </a:rPr>
              <a:t>Advocate</a:t>
            </a:r>
          </a:p>
          <a:p>
            <a:pPr marL="460375" indent="-460375"/>
            <a:r>
              <a:rPr lang="en-US" sz="2000"/>
              <a:t>• Represent constituents’ interests regarding policies implemented by the establishing entity, government agencies, or other defined organizations.</a:t>
            </a:r>
          </a:p>
          <a:p>
            <a:pPr marL="460375" indent="-460375"/>
            <a:r>
              <a:rPr lang="en-US" sz="2000"/>
              <a:t>• Initiate action when merited in an administrative, judicial, or legislative forum.</a:t>
            </a:r>
          </a:p>
          <a:p>
            <a:pPr marL="460375" indent="-460375"/>
            <a:endParaRPr lang="en-US" sz="2000"/>
          </a:p>
          <a:p>
            <a:pPr marL="460375" indent="-460375"/>
            <a:endParaRPr lang="en-US" sz="2000"/>
          </a:p>
          <a:p>
            <a:pPr marL="460375" indent="-460375"/>
            <a:r>
              <a:rPr lang="en-US" sz="2000" b="1">
                <a:solidFill>
                  <a:srgbClr val="006A5E"/>
                </a:solidFill>
              </a:rPr>
              <a:t>Organizational</a:t>
            </a:r>
          </a:p>
          <a:p>
            <a:pPr marL="460375" indent="-460375"/>
            <a:r>
              <a:rPr lang="en-US" sz="2000"/>
              <a:t>• Provide informal processes as specified in an office charter, including listening, considering options and referrals, acquiring/sharing information on policies.</a:t>
            </a:r>
          </a:p>
          <a:p>
            <a:pPr marL="460375" indent="-460375"/>
            <a:r>
              <a:rPr lang="en-US" sz="2000"/>
              <a:t>• “Look into” concerns impartially and independently (sometimes with a “generic approach”), whether at the individual or organizational level.</a:t>
            </a:r>
          </a:p>
          <a:p>
            <a:pPr marL="460375" indent="-460375"/>
            <a:r>
              <a:rPr lang="en-US" sz="2000"/>
              <a:t>• Facilitate constructive engagement of conflicts and other difficult issues.</a:t>
            </a:r>
          </a:p>
          <a:p>
            <a:pPr marL="460375" indent="-460375"/>
            <a:r>
              <a:rPr lang="en-US" sz="2000"/>
              <a:t>• Deliver “upward feedback” to designated leadership, sometimes through reports.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98F10D7-4E8A-8502-55AC-2FD640AB02A0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7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4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780D-9373-2E49-B922-BDD54BE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53860" y="2749664"/>
            <a:ext cx="5741701" cy="63398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Denver Public Schools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8629256" y="3244333"/>
            <a:ext cx="441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http://thecommons.dpsk12.org/Page/3037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8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 descr="Screenshot from Denver PS ombuds office website">
            <a:extLst>
              <a:ext uri="{FF2B5EF4-FFF2-40B4-BE49-F238E27FC236}">
                <a16:creationId xmlns:a16="http://schemas.microsoft.com/office/drawing/2014/main" id="{7F3C4219-0428-0558-2584-13FCF80B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93" y="261695"/>
            <a:ext cx="7942413" cy="63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B72F5C-233F-C458-AC86-9E77FD8968A1}"/>
              </a:ext>
            </a:extLst>
          </p:cNvPr>
          <p:cNvSpPr txBox="1"/>
          <p:nvPr/>
        </p:nvSpPr>
        <p:spPr>
          <a:xfrm rot="5400000">
            <a:off x="8629256" y="3244333"/>
            <a:ext cx="441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http://thecommons.dpsk12.org/Page/3037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309F1-2153-B1B9-306B-9304060DE7E2}"/>
              </a:ext>
            </a:extLst>
          </p:cNvPr>
          <p:cNvSpPr txBox="1">
            <a:spLocks/>
          </p:cNvSpPr>
          <p:nvPr/>
        </p:nvSpPr>
        <p:spPr>
          <a:xfrm>
            <a:off x="11610465" y="6298978"/>
            <a:ext cx="5445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B300EA7-1DD8-9F48-894B-7D4B45D196FE}" type="slidenum">
              <a:rPr lang="en-US" sz="2000">
                <a:solidFill>
                  <a:schemeClr val="bg1"/>
                </a:solidFill>
                <a:ea typeface="Calibri" charset="0"/>
                <a:cs typeface="Calibri" charset="0"/>
              </a:rPr>
              <a:pPr algn="ctr"/>
              <a:t>9</a:t>
            </a:fld>
            <a:endParaRPr lang="en-US" sz="2000" dirty="0">
              <a:solidFill>
                <a:schemeClr val="bg1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 descr="Screenshot from Denver PS ombuds office website">
            <a:extLst>
              <a:ext uri="{FF2B5EF4-FFF2-40B4-BE49-F238E27FC236}">
                <a16:creationId xmlns:a16="http://schemas.microsoft.com/office/drawing/2014/main" id="{7F3C4219-0428-0558-2584-13FCF80B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93" y="261695"/>
            <a:ext cx="7942413" cy="6334609"/>
          </a:xfrm>
          <a:prstGeom prst="rect">
            <a:avLst/>
          </a:prstGeom>
        </p:spPr>
      </p:pic>
      <p:pic>
        <p:nvPicPr>
          <p:cNvPr id="7" name="Picture 6" descr="Screenshot from Denver PS ombuds office mission on website">
            <a:extLst>
              <a:ext uri="{FF2B5EF4-FFF2-40B4-BE49-F238E27FC236}">
                <a16:creationId xmlns:a16="http://schemas.microsoft.com/office/drawing/2014/main" id="{2CEE777F-DAD4-3451-698C-54AE610C3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00" y="501650"/>
            <a:ext cx="6654800" cy="58547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492355-3E6B-FE9E-3B6F-F72260C6E3DF}"/>
              </a:ext>
            </a:extLst>
          </p:cNvPr>
          <p:cNvSpPr txBox="1">
            <a:spLocks/>
          </p:cNvSpPr>
          <p:nvPr/>
        </p:nvSpPr>
        <p:spPr>
          <a:xfrm rot="5400000">
            <a:off x="-2553860" y="2749664"/>
            <a:ext cx="5741701" cy="633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</a:rPr>
              <a:t>Denver Public Schools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275B8-BA61-61CE-DDFF-947886D5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Denver office mission</a:t>
            </a:r>
          </a:p>
        </p:txBody>
      </p:sp>
    </p:spTree>
    <p:extLst>
      <p:ext uri="{BB962C8B-B14F-4D97-AF65-F5344CB8AC3E}">
        <p14:creationId xmlns:p14="http://schemas.microsoft.com/office/powerpoint/2010/main" val="3118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6" ma:contentTypeDescription="Create a new document." ma:contentTypeScope="" ma:versionID="c301ea57d9cec4f14d8416a6dd251d11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4f17cf8a0d836c3494766366d08c96ee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D33069-4387-4F81-A5BC-FFEB8A642F78}"/>
</file>

<file path=customXml/itemProps2.xml><?xml version="1.0" encoding="utf-8"?>
<ds:datastoreItem xmlns:ds="http://schemas.openxmlformats.org/officeDocument/2006/customXml" ds:itemID="{29872C99-D09E-4092-8FA0-EF00B36E07BB}"/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1071</Words>
  <Application>Microsoft Macintosh PowerPoint</Application>
  <PresentationFormat>Widescreen</PresentationFormat>
  <Paragraphs>193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Ombuds Programs title slide</vt:lpstr>
      <vt:lpstr>Agenda</vt:lpstr>
      <vt:lpstr>Opening questions, reflections</vt:lpstr>
      <vt:lpstr>Session description</vt:lpstr>
      <vt:lpstr>CADRE Continuum of dispute resolution processes</vt:lpstr>
      <vt:lpstr>One term, many functions</vt:lpstr>
      <vt:lpstr>Ombuds types</vt:lpstr>
      <vt:lpstr>Denver Public Schools</vt:lpstr>
      <vt:lpstr>Denver office mission</vt:lpstr>
      <vt:lpstr>Frederick County (Maryland) PS</vt:lpstr>
      <vt:lpstr>FCPS services, link to video</vt:lpstr>
      <vt:lpstr>FCPS notes from colleague</vt:lpstr>
      <vt:lpstr>DC Office of the Ombudsman…</vt:lpstr>
      <vt:lpstr>DC Office of the Ombudsman…</vt:lpstr>
      <vt:lpstr>Step by Step guide to Special Education services</vt:lpstr>
      <vt:lpstr>Howard County (MD) Public Schools</vt:lpstr>
      <vt:lpstr>Let’s visit a few offices…</vt:lpstr>
      <vt:lpstr>Washington State Gov’s Office…</vt:lpstr>
      <vt:lpstr>Washington State Gov’s Office…</vt:lpstr>
      <vt:lpstr>Washington State Gov’s Office…</vt:lpstr>
      <vt:lpstr>Circling back before moving forward</vt:lpstr>
      <vt:lpstr>Insights from Dispute System Design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Hedeen</dc:creator>
  <cp:lastModifiedBy>Timothy Hedeen</cp:lastModifiedBy>
  <cp:revision>36</cp:revision>
  <dcterms:created xsi:type="dcterms:W3CDTF">2022-03-24T11:53:19Z</dcterms:created>
  <dcterms:modified xsi:type="dcterms:W3CDTF">2022-09-26T19:43:50Z</dcterms:modified>
</cp:coreProperties>
</file>