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7"/>
  </p:notes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0" r:id="rId20"/>
    <p:sldId id="281" r:id="rId21"/>
    <p:sldId id="282" r:id="rId22"/>
    <p:sldId id="283" r:id="rId23"/>
    <p:sldId id="284" r:id="rId24"/>
    <p:sldId id="285" r:id="rId25"/>
    <p:sldId id="286" r:id="rId26"/>
  </p:sldIdLst>
  <p:sldSz cx="12192000" cy="6858000"/>
  <p:notesSz cx="6858000" cy="9144000"/>
  <p:embeddedFontLst>
    <p:embeddedFont>
      <p:font typeface="Avenir" panose="02000503020000020003" pitchFamily="2" charset="0"/>
      <p:regular r:id="rId28"/>
      <p: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Gill Sans" panose="020B0502020104020203" pitchFamily="34" charset="-79"/>
      <p:regular r:id="rId36"/>
      <p:bold r:id="rId37"/>
    </p:embeddedFont>
    <p:embeddedFont>
      <p:font typeface="Helvetica Neue" panose="02000503000000020004"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3Ec/LZrUFHyUqOvXi59UOQGqK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46C4C-20E6-BAF6-EAAC-A21BE377AFA8}" v="243" dt="2022-09-15T18:43:08.096"/>
    <p1510:client id="{A1EAA561-53B9-10D1-1095-9F0F964D32B7}" v="97" dt="2022-09-15T19:06:10.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6"/>
  </p:normalViewPr>
  <p:slideViewPr>
    <p:cSldViewPr snapToGrid="0">
      <p:cViewPr varScale="1">
        <p:scale>
          <a:sx n="90" d="100"/>
          <a:sy n="90" d="100"/>
        </p:scale>
        <p:origin x="2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70F7D-3E24-4D5B-91EC-EDEB3C803C12}"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2365DF6A-0A9D-4F2F-871A-90B1E8D1170C}">
      <dgm:prSet/>
      <dgm:spPr/>
      <dgm:t>
        <a:bodyPr/>
        <a:lstStyle/>
        <a:p>
          <a:r>
            <a:rPr lang="en-US"/>
            <a:t>Collaborative Preparation</a:t>
          </a:r>
        </a:p>
      </dgm:t>
    </dgm:pt>
    <dgm:pt modelId="{467D6E0B-886B-4487-A054-B9692B210760}" type="parTrans" cxnId="{39B9738E-FC34-4465-A60E-0152071808FB}">
      <dgm:prSet/>
      <dgm:spPr/>
      <dgm:t>
        <a:bodyPr/>
        <a:lstStyle/>
        <a:p>
          <a:endParaRPr lang="en-US"/>
        </a:p>
      </dgm:t>
    </dgm:pt>
    <dgm:pt modelId="{F4CB3D6C-7E84-42B6-9AF9-2F93F558587F}" type="sibTrans" cxnId="{39B9738E-FC34-4465-A60E-0152071808FB}">
      <dgm:prSet/>
      <dgm:spPr/>
      <dgm:t>
        <a:bodyPr/>
        <a:lstStyle/>
        <a:p>
          <a:endParaRPr lang="en-US"/>
        </a:p>
      </dgm:t>
    </dgm:pt>
    <dgm:pt modelId="{4715450A-D77E-47F1-B502-F33147523689}">
      <dgm:prSet/>
      <dgm:spPr/>
      <dgm:t>
        <a:bodyPr/>
        <a:lstStyle/>
        <a:p>
          <a:r>
            <a:rPr lang="en-US"/>
            <a:t>Graphic Recording</a:t>
          </a:r>
        </a:p>
      </dgm:t>
    </dgm:pt>
    <dgm:pt modelId="{4B4ABDA2-02D2-47FE-B43B-3A959BBCD3D8}" type="parTrans" cxnId="{12933A10-18EA-46DD-831B-44B727BD95E9}">
      <dgm:prSet/>
      <dgm:spPr/>
      <dgm:t>
        <a:bodyPr/>
        <a:lstStyle/>
        <a:p>
          <a:endParaRPr lang="en-US"/>
        </a:p>
      </dgm:t>
    </dgm:pt>
    <dgm:pt modelId="{9F8BF633-8BF9-433B-92B9-A906E1D43709}" type="sibTrans" cxnId="{12933A10-18EA-46DD-831B-44B727BD95E9}">
      <dgm:prSet/>
      <dgm:spPr/>
      <dgm:t>
        <a:bodyPr/>
        <a:lstStyle/>
        <a:p>
          <a:endParaRPr lang="en-US"/>
        </a:p>
      </dgm:t>
    </dgm:pt>
    <dgm:pt modelId="{77E3E084-7216-4FF4-8B8C-9D5509D26F52}">
      <dgm:prSet/>
      <dgm:spPr/>
      <dgm:t>
        <a:bodyPr/>
        <a:lstStyle/>
        <a:p>
          <a:r>
            <a:rPr lang="en-US"/>
            <a:t>Student Facilitated IEP Meetings</a:t>
          </a:r>
        </a:p>
      </dgm:t>
    </dgm:pt>
    <dgm:pt modelId="{B83F797F-31E8-4F68-9620-4FBE59B4EBBE}" type="parTrans" cxnId="{DD584459-8837-47A6-A3C8-79AEEDF6DAAC}">
      <dgm:prSet/>
      <dgm:spPr/>
      <dgm:t>
        <a:bodyPr/>
        <a:lstStyle/>
        <a:p>
          <a:endParaRPr lang="en-US"/>
        </a:p>
      </dgm:t>
    </dgm:pt>
    <dgm:pt modelId="{B199BCB4-561A-48F0-BDD0-962E0865C3C3}" type="sibTrans" cxnId="{DD584459-8837-47A6-A3C8-79AEEDF6DAAC}">
      <dgm:prSet/>
      <dgm:spPr/>
      <dgm:t>
        <a:bodyPr/>
        <a:lstStyle/>
        <a:p>
          <a:endParaRPr lang="en-US"/>
        </a:p>
      </dgm:t>
    </dgm:pt>
    <dgm:pt modelId="{0877B77E-AFB0-470D-8F1C-06CAF95D32F1}">
      <dgm:prSet/>
      <dgm:spPr/>
      <dgm:t>
        <a:bodyPr/>
        <a:lstStyle/>
        <a:p>
          <a:r>
            <a:rPr lang="en-US"/>
            <a:t>Culturally Responsive Practices</a:t>
          </a:r>
        </a:p>
      </dgm:t>
    </dgm:pt>
    <dgm:pt modelId="{CE3F376A-A562-4F1A-A8C8-0EAD7F34B177}" type="parTrans" cxnId="{9F18787F-519F-4544-94F3-CC519495EBCE}">
      <dgm:prSet/>
      <dgm:spPr/>
      <dgm:t>
        <a:bodyPr/>
        <a:lstStyle/>
        <a:p>
          <a:endParaRPr lang="en-US"/>
        </a:p>
      </dgm:t>
    </dgm:pt>
    <dgm:pt modelId="{21EFFD73-EF94-442A-BFD9-8FD259CD3560}" type="sibTrans" cxnId="{9F18787F-519F-4544-94F3-CC519495EBCE}">
      <dgm:prSet/>
      <dgm:spPr/>
      <dgm:t>
        <a:bodyPr/>
        <a:lstStyle/>
        <a:p>
          <a:endParaRPr lang="en-US"/>
        </a:p>
      </dgm:t>
    </dgm:pt>
    <dgm:pt modelId="{A6B3B317-70D4-42D6-9ED8-A5613C75F975}">
      <dgm:prSet/>
      <dgm:spPr/>
      <dgm:t>
        <a:bodyPr/>
        <a:lstStyle/>
        <a:p>
          <a:r>
            <a:rPr lang="en-US"/>
            <a:t>Restorative Practices</a:t>
          </a:r>
        </a:p>
      </dgm:t>
    </dgm:pt>
    <dgm:pt modelId="{214EB6E8-5044-4D52-9DF9-CA29B633F570}" type="parTrans" cxnId="{4E734650-5607-40DC-AC14-3CF37059D9F6}">
      <dgm:prSet/>
      <dgm:spPr/>
      <dgm:t>
        <a:bodyPr/>
        <a:lstStyle/>
        <a:p>
          <a:endParaRPr lang="en-US"/>
        </a:p>
      </dgm:t>
    </dgm:pt>
    <dgm:pt modelId="{25C9650D-DD35-4F13-B096-A92F97222F9A}" type="sibTrans" cxnId="{4E734650-5607-40DC-AC14-3CF37059D9F6}">
      <dgm:prSet/>
      <dgm:spPr/>
      <dgm:t>
        <a:bodyPr/>
        <a:lstStyle/>
        <a:p>
          <a:endParaRPr lang="en-US"/>
        </a:p>
      </dgm:t>
    </dgm:pt>
    <dgm:pt modelId="{CE7807CC-F096-3146-96DA-5D410EE58CC2}" type="pres">
      <dgm:prSet presAssocID="{C1170F7D-3E24-4D5B-91EC-EDEB3C803C12}" presName="linear" presStyleCnt="0">
        <dgm:presLayoutVars>
          <dgm:dir/>
          <dgm:animLvl val="lvl"/>
          <dgm:resizeHandles val="exact"/>
        </dgm:presLayoutVars>
      </dgm:prSet>
      <dgm:spPr/>
    </dgm:pt>
    <dgm:pt modelId="{D43B304C-361C-8B43-9E64-755718C8962F}" type="pres">
      <dgm:prSet presAssocID="{2365DF6A-0A9D-4F2F-871A-90B1E8D1170C}" presName="parentLin" presStyleCnt="0"/>
      <dgm:spPr/>
    </dgm:pt>
    <dgm:pt modelId="{819E0A98-6692-214D-8138-01660814CC71}" type="pres">
      <dgm:prSet presAssocID="{2365DF6A-0A9D-4F2F-871A-90B1E8D1170C}" presName="parentLeftMargin" presStyleLbl="node1" presStyleIdx="0" presStyleCnt="5"/>
      <dgm:spPr/>
    </dgm:pt>
    <dgm:pt modelId="{3C7AD63E-3260-5249-B93F-0B8E6DA2F937}" type="pres">
      <dgm:prSet presAssocID="{2365DF6A-0A9D-4F2F-871A-90B1E8D1170C}" presName="parentText" presStyleLbl="node1" presStyleIdx="0" presStyleCnt="5">
        <dgm:presLayoutVars>
          <dgm:chMax val="0"/>
          <dgm:bulletEnabled val="1"/>
        </dgm:presLayoutVars>
      </dgm:prSet>
      <dgm:spPr/>
    </dgm:pt>
    <dgm:pt modelId="{BBC93224-BC0D-0E44-98D8-2F0402AFFB52}" type="pres">
      <dgm:prSet presAssocID="{2365DF6A-0A9D-4F2F-871A-90B1E8D1170C}" presName="negativeSpace" presStyleCnt="0"/>
      <dgm:spPr/>
    </dgm:pt>
    <dgm:pt modelId="{CF25D5B2-382D-0D42-B680-E43626D091CA}" type="pres">
      <dgm:prSet presAssocID="{2365DF6A-0A9D-4F2F-871A-90B1E8D1170C}" presName="childText" presStyleLbl="conFgAcc1" presStyleIdx="0" presStyleCnt="5">
        <dgm:presLayoutVars>
          <dgm:bulletEnabled val="1"/>
        </dgm:presLayoutVars>
      </dgm:prSet>
      <dgm:spPr/>
    </dgm:pt>
    <dgm:pt modelId="{6EDEC3C2-22E8-9941-BC52-A0F877E66FEA}" type="pres">
      <dgm:prSet presAssocID="{F4CB3D6C-7E84-42B6-9AF9-2F93F558587F}" presName="spaceBetweenRectangles" presStyleCnt="0"/>
      <dgm:spPr/>
    </dgm:pt>
    <dgm:pt modelId="{CE867B8E-BB45-0E44-8E42-9ADAEC5D0FE7}" type="pres">
      <dgm:prSet presAssocID="{4715450A-D77E-47F1-B502-F33147523689}" presName="parentLin" presStyleCnt="0"/>
      <dgm:spPr/>
    </dgm:pt>
    <dgm:pt modelId="{C0444FBD-CF48-5843-B1C8-F7F253E6DADF}" type="pres">
      <dgm:prSet presAssocID="{4715450A-D77E-47F1-B502-F33147523689}" presName="parentLeftMargin" presStyleLbl="node1" presStyleIdx="0" presStyleCnt="5"/>
      <dgm:spPr/>
    </dgm:pt>
    <dgm:pt modelId="{AC1D127E-43CB-984B-9193-A460E3963DBB}" type="pres">
      <dgm:prSet presAssocID="{4715450A-D77E-47F1-B502-F33147523689}" presName="parentText" presStyleLbl="node1" presStyleIdx="1" presStyleCnt="5">
        <dgm:presLayoutVars>
          <dgm:chMax val="0"/>
          <dgm:bulletEnabled val="1"/>
        </dgm:presLayoutVars>
      </dgm:prSet>
      <dgm:spPr/>
    </dgm:pt>
    <dgm:pt modelId="{26D739FF-3058-994E-954E-E1C40F4ED530}" type="pres">
      <dgm:prSet presAssocID="{4715450A-D77E-47F1-B502-F33147523689}" presName="negativeSpace" presStyleCnt="0"/>
      <dgm:spPr/>
    </dgm:pt>
    <dgm:pt modelId="{A6437C29-A237-4C4D-8A39-E59BFBCE9BC2}" type="pres">
      <dgm:prSet presAssocID="{4715450A-D77E-47F1-B502-F33147523689}" presName="childText" presStyleLbl="conFgAcc1" presStyleIdx="1" presStyleCnt="5">
        <dgm:presLayoutVars>
          <dgm:bulletEnabled val="1"/>
        </dgm:presLayoutVars>
      </dgm:prSet>
      <dgm:spPr/>
    </dgm:pt>
    <dgm:pt modelId="{1DB6C401-4A09-094F-B97E-2B0D738EAC32}" type="pres">
      <dgm:prSet presAssocID="{9F8BF633-8BF9-433B-92B9-A906E1D43709}" presName="spaceBetweenRectangles" presStyleCnt="0"/>
      <dgm:spPr/>
    </dgm:pt>
    <dgm:pt modelId="{242FE030-7BAA-5540-9C0A-038408A5E3B2}" type="pres">
      <dgm:prSet presAssocID="{77E3E084-7216-4FF4-8B8C-9D5509D26F52}" presName="parentLin" presStyleCnt="0"/>
      <dgm:spPr/>
    </dgm:pt>
    <dgm:pt modelId="{FFE02AA7-ED02-B141-BBF5-F8F5F5C01C2A}" type="pres">
      <dgm:prSet presAssocID="{77E3E084-7216-4FF4-8B8C-9D5509D26F52}" presName="parentLeftMargin" presStyleLbl="node1" presStyleIdx="1" presStyleCnt="5"/>
      <dgm:spPr/>
    </dgm:pt>
    <dgm:pt modelId="{183425CE-32CC-9146-AFBB-315D6B2DB6D9}" type="pres">
      <dgm:prSet presAssocID="{77E3E084-7216-4FF4-8B8C-9D5509D26F52}" presName="parentText" presStyleLbl="node1" presStyleIdx="2" presStyleCnt="5">
        <dgm:presLayoutVars>
          <dgm:chMax val="0"/>
          <dgm:bulletEnabled val="1"/>
        </dgm:presLayoutVars>
      </dgm:prSet>
      <dgm:spPr/>
    </dgm:pt>
    <dgm:pt modelId="{9EA5A465-7517-F04F-A5ED-EDF1B0E25B0B}" type="pres">
      <dgm:prSet presAssocID="{77E3E084-7216-4FF4-8B8C-9D5509D26F52}" presName="negativeSpace" presStyleCnt="0"/>
      <dgm:spPr/>
    </dgm:pt>
    <dgm:pt modelId="{60386B1F-A447-AC40-BA41-DE4095F0C852}" type="pres">
      <dgm:prSet presAssocID="{77E3E084-7216-4FF4-8B8C-9D5509D26F52}" presName="childText" presStyleLbl="conFgAcc1" presStyleIdx="2" presStyleCnt="5">
        <dgm:presLayoutVars>
          <dgm:bulletEnabled val="1"/>
        </dgm:presLayoutVars>
      </dgm:prSet>
      <dgm:spPr/>
    </dgm:pt>
    <dgm:pt modelId="{253939EC-9BE7-7D4B-AC0C-FD67D80F06D1}" type="pres">
      <dgm:prSet presAssocID="{B199BCB4-561A-48F0-BDD0-962E0865C3C3}" presName="spaceBetweenRectangles" presStyleCnt="0"/>
      <dgm:spPr/>
    </dgm:pt>
    <dgm:pt modelId="{F340A909-A167-EF47-A019-45233AB3D3A0}" type="pres">
      <dgm:prSet presAssocID="{0877B77E-AFB0-470D-8F1C-06CAF95D32F1}" presName="parentLin" presStyleCnt="0"/>
      <dgm:spPr/>
    </dgm:pt>
    <dgm:pt modelId="{225C22C6-96EC-D44A-B3B2-04B85C951982}" type="pres">
      <dgm:prSet presAssocID="{0877B77E-AFB0-470D-8F1C-06CAF95D32F1}" presName="parentLeftMargin" presStyleLbl="node1" presStyleIdx="2" presStyleCnt="5"/>
      <dgm:spPr/>
    </dgm:pt>
    <dgm:pt modelId="{BAE401EB-B6AC-8A4F-8950-8763E1E62C3C}" type="pres">
      <dgm:prSet presAssocID="{0877B77E-AFB0-470D-8F1C-06CAF95D32F1}" presName="parentText" presStyleLbl="node1" presStyleIdx="3" presStyleCnt="5">
        <dgm:presLayoutVars>
          <dgm:chMax val="0"/>
          <dgm:bulletEnabled val="1"/>
        </dgm:presLayoutVars>
      </dgm:prSet>
      <dgm:spPr/>
    </dgm:pt>
    <dgm:pt modelId="{526610C2-753B-5348-A9DB-90789880A8CD}" type="pres">
      <dgm:prSet presAssocID="{0877B77E-AFB0-470D-8F1C-06CAF95D32F1}" presName="negativeSpace" presStyleCnt="0"/>
      <dgm:spPr/>
    </dgm:pt>
    <dgm:pt modelId="{7EC852AC-240F-EE4F-9387-26D9DED23977}" type="pres">
      <dgm:prSet presAssocID="{0877B77E-AFB0-470D-8F1C-06CAF95D32F1}" presName="childText" presStyleLbl="conFgAcc1" presStyleIdx="3" presStyleCnt="5">
        <dgm:presLayoutVars>
          <dgm:bulletEnabled val="1"/>
        </dgm:presLayoutVars>
      </dgm:prSet>
      <dgm:spPr/>
    </dgm:pt>
    <dgm:pt modelId="{52CA8FF2-A7F4-7144-927F-91C7BD48362E}" type="pres">
      <dgm:prSet presAssocID="{21EFFD73-EF94-442A-BFD9-8FD259CD3560}" presName="spaceBetweenRectangles" presStyleCnt="0"/>
      <dgm:spPr/>
    </dgm:pt>
    <dgm:pt modelId="{966E0F1B-4133-584F-A7B2-932C50A20007}" type="pres">
      <dgm:prSet presAssocID="{A6B3B317-70D4-42D6-9ED8-A5613C75F975}" presName="parentLin" presStyleCnt="0"/>
      <dgm:spPr/>
    </dgm:pt>
    <dgm:pt modelId="{8DEA5F41-D61F-9040-8C0C-BC6375CD4530}" type="pres">
      <dgm:prSet presAssocID="{A6B3B317-70D4-42D6-9ED8-A5613C75F975}" presName="parentLeftMargin" presStyleLbl="node1" presStyleIdx="3" presStyleCnt="5"/>
      <dgm:spPr/>
    </dgm:pt>
    <dgm:pt modelId="{C24069A3-A82E-0C47-9541-569E190EA9CF}" type="pres">
      <dgm:prSet presAssocID="{A6B3B317-70D4-42D6-9ED8-A5613C75F975}" presName="parentText" presStyleLbl="node1" presStyleIdx="4" presStyleCnt="5">
        <dgm:presLayoutVars>
          <dgm:chMax val="0"/>
          <dgm:bulletEnabled val="1"/>
        </dgm:presLayoutVars>
      </dgm:prSet>
      <dgm:spPr/>
    </dgm:pt>
    <dgm:pt modelId="{9825FCAE-A114-A34C-900A-D83ADBFBD930}" type="pres">
      <dgm:prSet presAssocID="{A6B3B317-70D4-42D6-9ED8-A5613C75F975}" presName="negativeSpace" presStyleCnt="0"/>
      <dgm:spPr/>
    </dgm:pt>
    <dgm:pt modelId="{E53D41A8-B558-8349-A96D-A630B143A159}" type="pres">
      <dgm:prSet presAssocID="{A6B3B317-70D4-42D6-9ED8-A5613C75F975}" presName="childText" presStyleLbl="conFgAcc1" presStyleIdx="4" presStyleCnt="5">
        <dgm:presLayoutVars>
          <dgm:bulletEnabled val="1"/>
        </dgm:presLayoutVars>
      </dgm:prSet>
      <dgm:spPr/>
    </dgm:pt>
  </dgm:ptLst>
  <dgm:cxnLst>
    <dgm:cxn modelId="{12933A10-18EA-46DD-831B-44B727BD95E9}" srcId="{C1170F7D-3E24-4D5B-91EC-EDEB3C803C12}" destId="{4715450A-D77E-47F1-B502-F33147523689}" srcOrd="1" destOrd="0" parTransId="{4B4ABDA2-02D2-47FE-B43B-3A959BBCD3D8}" sibTransId="{9F8BF633-8BF9-433B-92B9-A906E1D43709}"/>
    <dgm:cxn modelId="{60764E22-2CC0-6144-93F9-08C22F09F810}" type="presOf" srcId="{2365DF6A-0A9D-4F2F-871A-90B1E8D1170C}" destId="{3C7AD63E-3260-5249-B93F-0B8E6DA2F937}" srcOrd="1" destOrd="0" presId="urn:microsoft.com/office/officeart/2005/8/layout/list1"/>
    <dgm:cxn modelId="{B9D5322A-D414-014D-BD3F-DDC07A6B0CE7}" type="presOf" srcId="{0877B77E-AFB0-470D-8F1C-06CAF95D32F1}" destId="{225C22C6-96EC-D44A-B3B2-04B85C951982}" srcOrd="0" destOrd="0" presId="urn:microsoft.com/office/officeart/2005/8/layout/list1"/>
    <dgm:cxn modelId="{8C430835-1463-E046-BDAF-B8C684F9DBFC}" type="presOf" srcId="{C1170F7D-3E24-4D5B-91EC-EDEB3C803C12}" destId="{CE7807CC-F096-3146-96DA-5D410EE58CC2}" srcOrd="0" destOrd="0" presId="urn:microsoft.com/office/officeart/2005/8/layout/list1"/>
    <dgm:cxn modelId="{60624349-44E5-E940-8856-A769BB05635A}" type="presOf" srcId="{A6B3B317-70D4-42D6-9ED8-A5613C75F975}" destId="{C24069A3-A82E-0C47-9541-569E190EA9CF}" srcOrd="1" destOrd="0" presId="urn:microsoft.com/office/officeart/2005/8/layout/list1"/>
    <dgm:cxn modelId="{4E734650-5607-40DC-AC14-3CF37059D9F6}" srcId="{C1170F7D-3E24-4D5B-91EC-EDEB3C803C12}" destId="{A6B3B317-70D4-42D6-9ED8-A5613C75F975}" srcOrd="4" destOrd="0" parTransId="{214EB6E8-5044-4D52-9DF9-CA29B633F570}" sibTransId="{25C9650D-DD35-4F13-B096-A92F97222F9A}"/>
    <dgm:cxn modelId="{F2D25B55-8338-D643-8EE9-D05269DE4926}" type="presOf" srcId="{4715450A-D77E-47F1-B502-F33147523689}" destId="{C0444FBD-CF48-5843-B1C8-F7F253E6DADF}" srcOrd="0" destOrd="0" presId="urn:microsoft.com/office/officeart/2005/8/layout/list1"/>
    <dgm:cxn modelId="{01669C57-8435-5A42-ADAD-9982FC3CE55F}" type="presOf" srcId="{0877B77E-AFB0-470D-8F1C-06CAF95D32F1}" destId="{BAE401EB-B6AC-8A4F-8950-8763E1E62C3C}" srcOrd="1" destOrd="0" presId="urn:microsoft.com/office/officeart/2005/8/layout/list1"/>
    <dgm:cxn modelId="{DD584459-8837-47A6-A3C8-79AEEDF6DAAC}" srcId="{C1170F7D-3E24-4D5B-91EC-EDEB3C803C12}" destId="{77E3E084-7216-4FF4-8B8C-9D5509D26F52}" srcOrd="2" destOrd="0" parTransId="{B83F797F-31E8-4F68-9620-4FBE59B4EBBE}" sibTransId="{B199BCB4-561A-48F0-BDD0-962E0865C3C3}"/>
    <dgm:cxn modelId="{E2075E59-C954-ED40-AC37-A5792ACA30C3}" type="presOf" srcId="{77E3E084-7216-4FF4-8B8C-9D5509D26F52}" destId="{183425CE-32CC-9146-AFBB-315D6B2DB6D9}" srcOrd="1" destOrd="0" presId="urn:microsoft.com/office/officeart/2005/8/layout/list1"/>
    <dgm:cxn modelId="{D2020562-3207-C244-A970-AC2B5A3CCA69}" type="presOf" srcId="{4715450A-D77E-47F1-B502-F33147523689}" destId="{AC1D127E-43CB-984B-9193-A460E3963DBB}" srcOrd="1" destOrd="0" presId="urn:microsoft.com/office/officeart/2005/8/layout/list1"/>
    <dgm:cxn modelId="{5F5C776F-0700-6B48-BA8B-BE4931DBBB18}" type="presOf" srcId="{2365DF6A-0A9D-4F2F-871A-90B1E8D1170C}" destId="{819E0A98-6692-214D-8138-01660814CC71}" srcOrd="0" destOrd="0" presId="urn:microsoft.com/office/officeart/2005/8/layout/list1"/>
    <dgm:cxn modelId="{9F18787F-519F-4544-94F3-CC519495EBCE}" srcId="{C1170F7D-3E24-4D5B-91EC-EDEB3C803C12}" destId="{0877B77E-AFB0-470D-8F1C-06CAF95D32F1}" srcOrd="3" destOrd="0" parTransId="{CE3F376A-A562-4F1A-A8C8-0EAD7F34B177}" sibTransId="{21EFFD73-EF94-442A-BFD9-8FD259CD3560}"/>
    <dgm:cxn modelId="{39B9738E-FC34-4465-A60E-0152071808FB}" srcId="{C1170F7D-3E24-4D5B-91EC-EDEB3C803C12}" destId="{2365DF6A-0A9D-4F2F-871A-90B1E8D1170C}" srcOrd="0" destOrd="0" parTransId="{467D6E0B-886B-4487-A054-B9692B210760}" sibTransId="{F4CB3D6C-7E84-42B6-9AF9-2F93F558587F}"/>
    <dgm:cxn modelId="{37CAECBD-1A33-6349-87B7-7E8DB530CB02}" type="presOf" srcId="{A6B3B317-70D4-42D6-9ED8-A5613C75F975}" destId="{8DEA5F41-D61F-9040-8C0C-BC6375CD4530}" srcOrd="0" destOrd="0" presId="urn:microsoft.com/office/officeart/2005/8/layout/list1"/>
    <dgm:cxn modelId="{4A2369D7-3851-DF4C-9F46-2515350F4CC8}" type="presOf" srcId="{77E3E084-7216-4FF4-8B8C-9D5509D26F52}" destId="{FFE02AA7-ED02-B141-BBF5-F8F5F5C01C2A}" srcOrd="0" destOrd="0" presId="urn:microsoft.com/office/officeart/2005/8/layout/list1"/>
    <dgm:cxn modelId="{CC9B58DD-C082-5446-A4EB-9BE37DDA80A4}" type="presParOf" srcId="{CE7807CC-F096-3146-96DA-5D410EE58CC2}" destId="{D43B304C-361C-8B43-9E64-755718C8962F}" srcOrd="0" destOrd="0" presId="urn:microsoft.com/office/officeart/2005/8/layout/list1"/>
    <dgm:cxn modelId="{9705065D-68E4-FC4F-9B51-CD3BD6C8D250}" type="presParOf" srcId="{D43B304C-361C-8B43-9E64-755718C8962F}" destId="{819E0A98-6692-214D-8138-01660814CC71}" srcOrd="0" destOrd="0" presId="urn:microsoft.com/office/officeart/2005/8/layout/list1"/>
    <dgm:cxn modelId="{67147FE2-5963-D34E-9BD5-B361088E051D}" type="presParOf" srcId="{D43B304C-361C-8B43-9E64-755718C8962F}" destId="{3C7AD63E-3260-5249-B93F-0B8E6DA2F937}" srcOrd="1" destOrd="0" presId="urn:microsoft.com/office/officeart/2005/8/layout/list1"/>
    <dgm:cxn modelId="{F36B3AE2-95B6-A640-B6FC-F5200917F4DB}" type="presParOf" srcId="{CE7807CC-F096-3146-96DA-5D410EE58CC2}" destId="{BBC93224-BC0D-0E44-98D8-2F0402AFFB52}" srcOrd="1" destOrd="0" presId="urn:microsoft.com/office/officeart/2005/8/layout/list1"/>
    <dgm:cxn modelId="{2C475F79-E9DB-924D-BC39-DA132613125E}" type="presParOf" srcId="{CE7807CC-F096-3146-96DA-5D410EE58CC2}" destId="{CF25D5B2-382D-0D42-B680-E43626D091CA}" srcOrd="2" destOrd="0" presId="urn:microsoft.com/office/officeart/2005/8/layout/list1"/>
    <dgm:cxn modelId="{44845ECD-2FE6-F845-ACD2-ED901940633C}" type="presParOf" srcId="{CE7807CC-F096-3146-96DA-5D410EE58CC2}" destId="{6EDEC3C2-22E8-9941-BC52-A0F877E66FEA}" srcOrd="3" destOrd="0" presId="urn:microsoft.com/office/officeart/2005/8/layout/list1"/>
    <dgm:cxn modelId="{F144209F-ED5A-1D43-A612-8119E2B032E7}" type="presParOf" srcId="{CE7807CC-F096-3146-96DA-5D410EE58CC2}" destId="{CE867B8E-BB45-0E44-8E42-9ADAEC5D0FE7}" srcOrd="4" destOrd="0" presId="urn:microsoft.com/office/officeart/2005/8/layout/list1"/>
    <dgm:cxn modelId="{53A707F2-9C7E-7B42-B567-41A275D4D7AF}" type="presParOf" srcId="{CE867B8E-BB45-0E44-8E42-9ADAEC5D0FE7}" destId="{C0444FBD-CF48-5843-B1C8-F7F253E6DADF}" srcOrd="0" destOrd="0" presId="urn:microsoft.com/office/officeart/2005/8/layout/list1"/>
    <dgm:cxn modelId="{ADECEA0C-5EEF-1A45-8EB1-0D5938611EDE}" type="presParOf" srcId="{CE867B8E-BB45-0E44-8E42-9ADAEC5D0FE7}" destId="{AC1D127E-43CB-984B-9193-A460E3963DBB}" srcOrd="1" destOrd="0" presId="urn:microsoft.com/office/officeart/2005/8/layout/list1"/>
    <dgm:cxn modelId="{0C25E909-47A3-0045-AAAD-D2AFFFB63C27}" type="presParOf" srcId="{CE7807CC-F096-3146-96DA-5D410EE58CC2}" destId="{26D739FF-3058-994E-954E-E1C40F4ED530}" srcOrd="5" destOrd="0" presId="urn:microsoft.com/office/officeart/2005/8/layout/list1"/>
    <dgm:cxn modelId="{CA626252-8918-104F-B6FC-E86BE96B20C1}" type="presParOf" srcId="{CE7807CC-F096-3146-96DA-5D410EE58CC2}" destId="{A6437C29-A237-4C4D-8A39-E59BFBCE9BC2}" srcOrd="6" destOrd="0" presId="urn:microsoft.com/office/officeart/2005/8/layout/list1"/>
    <dgm:cxn modelId="{726326FB-7C0E-BC4A-9DC8-67862A5BCDFE}" type="presParOf" srcId="{CE7807CC-F096-3146-96DA-5D410EE58CC2}" destId="{1DB6C401-4A09-094F-B97E-2B0D738EAC32}" srcOrd="7" destOrd="0" presId="urn:microsoft.com/office/officeart/2005/8/layout/list1"/>
    <dgm:cxn modelId="{15775992-B1F9-0E46-9A03-7ECB3D94351C}" type="presParOf" srcId="{CE7807CC-F096-3146-96DA-5D410EE58CC2}" destId="{242FE030-7BAA-5540-9C0A-038408A5E3B2}" srcOrd="8" destOrd="0" presId="urn:microsoft.com/office/officeart/2005/8/layout/list1"/>
    <dgm:cxn modelId="{DDB58637-4FB8-FF43-8929-75B81A410599}" type="presParOf" srcId="{242FE030-7BAA-5540-9C0A-038408A5E3B2}" destId="{FFE02AA7-ED02-B141-BBF5-F8F5F5C01C2A}" srcOrd="0" destOrd="0" presId="urn:microsoft.com/office/officeart/2005/8/layout/list1"/>
    <dgm:cxn modelId="{B5D2CC46-AB3D-0743-9FB3-2BACB9F40EE1}" type="presParOf" srcId="{242FE030-7BAA-5540-9C0A-038408A5E3B2}" destId="{183425CE-32CC-9146-AFBB-315D6B2DB6D9}" srcOrd="1" destOrd="0" presId="urn:microsoft.com/office/officeart/2005/8/layout/list1"/>
    <dgm:cxn modelId="{EDF12377-5FFB-AB48-A416-F84D3448DAFC}" type="presParOf" srcId="{CE7807CC-F096-3146-96DA-5D410EE58CC2}" destId="{9EA5A465-7517-F04F-A5ED-EDF1B0E25B0B}" srcOrd="9" destOrd="0" presId="urn:microsoft.com/office/officeart/2005/8/layout/list1"/>
    <dgm:cxn modelId="{FEB303F5-11ED-2F49-BD81-60BA846A6E8D}" type="presParOf" srcId="{CE7807CC-F096-3146-96DA-5D410EE58CC2}" destId="{60386B1F-A447-AC40-BA41-DE4095F0C852}" srcOrd="10" destOrd="0" presId="urn:microsoft.com/office/officeart/2005/8/layout/list1"/>
    <dgm:cxn modelId="{822B99FB-1F02-4949-A0AA-A2076A5897F8}" type="presParOf" srcId="{CE7807CC-F096-3146-96DA-5D410EE58CC2}" destId="{253939EC-9BE7-7D4B-AC0C-FD67D80F06D1}" srcOrd="11" destOrd="0" presId="urn:microsoft.com/office/officeart/2005/8/layout/list1"/>
    <dgm:cxn modelId="{90A90C17-3CB2-DF4A-9A9B-42FD3B35E76C}" type="presParOf" srcId="{CE7807CC-F096-3146-96DA-5D410EE58CC2}" destId="{F340A909-A167-EF47-A019-45233AB3D3A0}" srcOrd="12" destOrd="0" presId="urn:microsoft.com/office/officeart/2005/8/layout/list1"/>
    <dgm:cxn modelId="{BBB7AF6A-C795-3C4A-A3F2-5025FFF23B0F}" type="presParOf" srcId="{F340A909-A167-EF47-A019-45233AB3D3A0}" destId="{225C22C6-96EC-D44A-B3B2-04B85C951982}" srcOrd="0" destOrd="0" presId="urn:microsoft.com/office/officeart/2005/8/layout/list1"/>
    <dgm:cxn modelId="{8A4E36F6-4947-E54C-9D55-CCE5C183EA77}" type="presParOf" srcId="{F340A909-A167-EF47-A019-45233AB3D3A0}" destId="{BAE401EB-B6AC-8A4F-8950-8763E1E62C3C}" srcOrd="1" destOrd="0" presId="urn:microsoft.com/office/officeart/2005/8/layout/list1"/>
    <dgm:cxn modelId="{5DE67DAF-2060-3A4C-ABB4-41273958C15F}" type="presParOf" srcId="{CE7807CC-F096-3146-96DA-5D410EE58CC2}" destId="{526610C2-753B-5348-A9DB-90789880A8CD}" srcOrd="13" destOrd="0" presId="urn:microsoft.com/office/officeart/2005/8/layout/list1"/>
    <dgm:cxn modelId="{77DE113A-BC38-484A-A173-5A264C159E89}" type="presParOf" srcId="{CE7807CC-F096-3146-96DA-5D410EE58CC2}" destId="{7EC852AC-240F-EE4F-9387-26D9DED23977}" srcOrd="14" destOrd="0" presId="urn:microsoft.com/office/officeart/2005/8/layout/list1"/>
    <dgm:cxn modelId="{3A85914F-2621-A446-BC03-FD2B0705F1C7}" type="presParOf" srcId="{CE7807CC-F096-3146-96DA-5D410EE58CC2}" destId="{52CA8FF2-A7F4-7144-927F-91C7BD48362E}" srcOrd="15" destOrd="0" presId="urn:microsoft.com/office/officeart/2005/8/layout/list1"/>
    <dgm:cxn modelId="{E8B9C4F3-7310-9747-8472-05863F53D6AA}" type="presParOf" srcId="{CE7807CC-F096-3146-96DA-5D410EE58CC2}" destId="{966E0F1B-4133-584F-A7B2-932C50A20007}" srcOrd="16" destOrd="0" presId="urn:microsoft.com/office/officeart/2005/8/layout/list1"/>
    <dgm:cxn modelId="{95A3DF7B-DB22-154E-BF54-592805A2A59C}" type="presParOf" srcId="{966E0F1B-4133-584F-A7B2-932C50A20007}" destId="{8DEA5F41-D61F-9040-8C0C-BC6375CD4530}" srcOrd="0" destOrd="0" presId="urn:microsoft.com/office/officeart/2005/8/layout/list1"/>
    <dgm:cxn modelId="{0C368090-6874-C649-B70E-51A9B98A71CE}" type="presParOf" srcId="{966E0F1B-4133-584F-A7B2-932C50A20007}" destId="{C24069A3-A82E-0C47-9541-569E190EA9CF}" srcOrd="1" destOrd="0" presId="urn:microsoft.com/office/officeart/2005/8/layout/list1"/>
    <dgm:cxn modelId="{1A34CF5C-015D-A540-86B3-4B25D23AA5AE}" type="presParOf" srcId="{CE7807CC-F096-3146-96DA-5D410EE58CC2}" destId="{9825FCAE-A114-A34C-900A-D83ADBFBD930}" srcOrd="17" destOrd="0" presId="urn:microsoft.com/office/officeart/2005/8/layout/list1"/>
    <dgm:cxn modelId="{22114BE6-B6A4-AE46-9993-A53C21A8C5A2}" type="presParOf" srcId="{CE7807CC-F096-3146-96DA-5D410EE58CC2}" destId="{E53D41A8-B558-8349-A96D-A630B143A15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ADDD9-80D8-4358-9F72-9F76E3EB38D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0D8F2A1-3593-4387-9227-E28877ED6C85}">
      <dgm:prSet/>
      <dgm:spPr/>
      <dgm:t>
        <a:bodyPr/>
        <a:lstStyle/>
        <a:p>
          <a:r>
            <a:rPr lang="en-US"/>
            <a:t>Student involvement helps students become self-determined.</a:t>
          </a:r>
        </a:p>
      </dgm:t>
    </dgm:pt>
    <dgm:pt modelId="{5D1081F8-DEDC-4C85-9212-0986187274CD}" type="parTrans" cxnId="{C1ABCE54-FC04-424F-B2D3-41D6AEFA39AE}">
      <dgm:prSet/>
      <dgm:spPr/>
      <dgm:t>
        <a:bodyPr/>
        <a:lstStyle/>
        <a:p>
          <a:endParaRPr lang="en-US"/>
        </a:p>
      </dgm:t>
    </dgm:pt>
    <dgm:pt modelId="{F4003A8B-B1A7-4CCC-9D1F-19A38BEF1FE1}" type="sibTrans" cxnId="{C1ABCE54-FC04-424F-B2D3-41D6AEFA39AE}">
      <dgm:prSet/>
      <dgm:spPr/>
      <dgm:t>
        <a:bodyPr/>
        <a:lstStyle/>
        <a:p>
          <a:endParaRPr lang="en-US"/>
        </a:p>
      </dgm:t>
    </dgm:pt>
    <dgm:pt modelId="{CC4028CB-8960-4AC6-8572-0A45F0611D83}">
      <dgm:prSet/>
      <dgm:spPr/>
      <dgm:t>
        <a:bodyPr/>
        <a:lstStyle/>
        <a:p>
          <a:r>
            <a:rPr lang="en-US"/>
            <a:t>Self-advocacy is an important part of preparing students for involvement.</a:t>
          </a:r>
        </a:p>
      </dgm:t>
    </dgm:pt>
    <dgm:pt modelId="{66DC7FFE-D48D-4D85-B5AF-AA7F297E99AB}" type="parTrans" cxnId="{ED0F241D-45FC-4BCB-9966-4ED8E03881D7}">
      <dgm:prSet/>
      <dgm:spPr/>
      <dgm:t>
        <a:bodyPr/>
        <a:lstStyle/>
        <a:p>
          <a:endParaRPr lang="en-US"/>
        </a:p>
      </dgm:t>
    </dgm:pt>
    <dgm:pt modelId="{FCA41BAC-FFAB-462B-86D4-47BC7306EF1D}" type="sibTrans" cxnId="{ED0F241D-45FC-4BCB-9966-4ED8E03881D7}">
      <dgm:prSet/>
      <dgm:spPr/>
      <dgm:t>
        <a:bodyPr/>
        <a:lstStyle/>
        <a:p>
          <a:endParaRPr lang="en-US"/>
        </a:p>
      </dgm:t>
    </dgm:pt>
    <dgm:pt modelId="{C6462240-BD08-4574-B6BA-CE42743CFFA2}">
      <dgm:prSet/>
      <dgm:spPr/>
      <dgm:t>
        <a:bodyPr/>
        <a:lstStyle/>
        <a:p>
          <a:r>
            <a:rPr lang="en-US"/>
            <a:t>Team members can benefit from the student sharing knowledge.</a:t>
          </a:r>
        </a:p>
      </dgm:t>
    </dgm:pt>
    <dgm:pt modelId="{B3913531-8A0A-42A2-9C8F-54DDE733C13A}" type="parTrans" cxnId="{450140A1-16AE-4B1F-BBF5-91E64E517CF7}">
      <dgm:prSet/>
      <dgm:spPr/>
      <dgm:t>
        <a:bodyPr/>
        <a:lstStyle/>
        <a:p>
          <a:endParaRPr lang="en-US"/>
        </a:p>
      </dgm:t>
    </dgm:pt>
    <dgm:pt modelId="{A711E5E5-0671-4C8A-8C20-D532FB94485A}" type="sibTrans" cxnId="{450140A1-16AE-4B1F-BBF5-91E64E517CF7}">
      <dgm:prSet/>
      <dgm:spPr/>
      <dgm:t>
        <a:bodyPr/>
        <a:lstStyle/>
        <a:p>
          <a:endParaRPr lang="en-US"/>
        </a:p>
      </dgm:t>
    </dgm:pt>
    <dgm:pt modelId="{651D67AA-2396-4352-99B4-2D5DB0648F2C}" type="pres">
      <dgm:prSet presAssocID="{156ADDD9-80D8-4358-9F72-9F76E3EB38D5}" presName="linear" presStyleCnt="0">
        <dgm:presLayoutVars>
          <dgm:animLvl val="lvl"/>
          <dgm:resizeHandles val="exact"/>
        </dgm:presLayoutVars>
      </dgm:prSet>
      <dgm:spPr/>
    </dgm:pt>
    <dgm:pt modelId="{C7E1129B-C14E-49A8-AAD0-3B2D8BEBA78E}" type="pres">
      <dgm:prSet presAssocID="{40D8F2A1-3593-4387-9227-E28877ED6C85}" presName="parentText" presStyleLbl="node1" presStyleIdx="0" presStyleCnt="3">
        <dgm:presLayoutVars>
          <dgm:chMax val="0"/>
          <dgm:bulletEnabled val="1"/>
        </dgm:presLayoutVars>
      </dgm:prSet>
      <dgm:spPr/>
    </dgm:pt>
    <dgm:pt modelId="{362C9E05-9180-4441-9347-2FEE957D6DD1}" type="pres">
      <dgm:prSet presAssocID="{F4003A8B-B1A7-4CCC-9D1F-19A38BEF1FE1}" presName="spacer" presStyleCnt="0"/>
      <dgm:spPr/>
    </dgm:pt>
    <dgm:pt modelId="{09E10DE7-3A54-4989-ACEA-CA0B764E3DA6}" type="pres">
      <dgm:prSet presAssocID="{CC4028CB-8960-4AC6-8572-0A45F0611D83}" presName="parentText" presStyleLbl="node1" presStyleIdx="1" presStyleCnt="3">
        <dgm:presLayoutVars>
          <dgm:chMax val="0"/>
          <dgm:bulletEnabled val="1"/>
        </dgm:presLayoutVars>
      </dgm:prSet>
      <dgm:spPr/>
    </dgm:pt>
    <dgm:pt modelId="{62BD6E46-8572-45DA-A0A0-7D73B510F325}" type="pres">
      <dgm:prSet presAssocID="{FCA41BAC-FFAB-462B-86D4-47BC7306EF1D}" presName="spacer" presStyleCnt="0"/>
      <dgm:spPr/>
    </dgm:pt>
    <dgm:pt modelId="{F21C3B4C-6168-4BDA-AFED-39683C0BF090}" type="pres">
      <dgm:prSet presAssocID="{C6462240-BD08-4574-B6BA-CE42743CFFA2}" presName="parentText" presStyleLbl="node1" presStyleIdx="2" presStyleCnt="3">
        <dgm:presLayoutVars>
          <dgm:chMax val="0"/>
          <dgm:bulletEnabled val="1"/>
        </dgm:presLayoutVars>
      </dgm:prSet>
      <dgm:spPr/>
    </dgm:pt>
  </dgm:ptLst>
  <dgm:cxnLst>
    <dgm:cxn modelId="{ED0F241D-45FC-4BCB-9966-4ED8E03881D7}" srcId="{156ADDD9-80D8-4358-9F72-9F76E3EB38D5}" destId="{CC4028CB-8960-4AC6-8572-0A45F0611D83}" srcOrd="1" destOrd="0" parTransId="{66DC7FFE-D48D-4D85-B5AF-AA7F297E99AB}" sibTransId="{FCA41BAC-FFAB-462B-86D4-47BC7306EF1D}"/>
    <dgm:cxn modelId="{372FA62D-106E-4B56-87D4-8A6C935AE99D}" type="presOf" srcId="{C6462240-BD08-4574-B6BA-CE42743CFFA2}" destId="{F21C3B4C-6168-4BDA-AFED-39683C0BF090}" srcOrd="0" destOrd="0" presId="urn:microsoft.com/office/officeart/2005/8/layout/vList2"/>
    <dgm:cxn modelId="{78D41A46-D79D-48F5-B24C-E98E1314D34D}" type="presOf" srcId="{156ADDD9-80D8-4358-9F72-9F76E3EB38D5}" destId="{651D67AA-2396-4352-99B4-2D5DB0648F2C}" srcOrd="0" destOrd="0" presId="urn:microsoft.com/office/officeart/2005/8/layout/vList2"/>
    <dgm:cxn modelId="{1E42964D-D6AB-438F-A734-CC02BF389D6D}" type="presOf" srcId="{CC4028CB-8960-4AC6-8572-0A45F0611D83}" destId="{09E10DE7-3A54-4989-ACEA-CA0B764E3DA6}" srcOrd="0" destOrd="0" presId="urn:microsoft.com/office/officeart/2005/8/layout/vList2"/>
    <dgm:cxn modelId="{C1ABCE54-FC04-424F-B2D3-41D6AEFA39AE}" srcId="{156ADDD9-80D8-4358-9F72-9F76E3EB38D5}" destId="{40D8F2A1-3593-4387-9227-E28877ED6C85}" srcOrd="0" destOrd="0" parTransId="{5D1081F8-DEDC-4C85-9212-0986187274CD}" sibTransId="{F4003A8B-B1A7-4CCC-9D1F-19A38BEF1FE1}"/>
    <dgm:cxn modelId="{B5DB768F-5CE5-404F-89DB-F147B6A4351E}" type="presOf" srcId="{40D8F2A1-3593-4387-9227-E28877ED6C85}" destId="{C7E1129B-C14E-49A8-AAD0-3B2D8BEBA78E}" srcOrd="0" destOrd="0" presId="urn:microsoft.com/office/officeart/2005/8/layout/vList2"/>
    <dgm:cxn modelId="{450140A1-16AE-4B1F-BBF5-91E64E517CF7}" srcId="{156ADDD9-80D8-4358-9F72-9F76E3EB38D5}" destId="{C6462240-BD08-4574-B6BA-CE42743CFFA2}" srcOrd="2" destOrd="0" parTransId="{B3913531-8A0A-42A2-9C8F-54DDE733C13A}" sibTransId="{A711E5E5-0671-4C8A-8C20-D532FB94485A}"/>
    <dgm:cxn modelId="{ABD3ADCD-B632-4D13-8D9A-41641496DF1B}" type="presParOf" srcId="{651D67AA-2396-4352-99B4-2D5DB0648F2C}" destId="{C7E1129B-C14E-49A8-AAD0-3B2D8BEBA78E}" srcOrd="0" destOrd="0" presId="urn:microsoft.com/office/officeart/2005/8/layout/vList2"/>
    <dgm:cxn modelId="{444A8836-6181-4ADD-86AA-E22C16E6AA05}" type="presParOf" srcId="{651D67AA-2396-4352-99B4-2D5DB0648F2C}" destId="{362C9E05-9180-4441-9347-2FEE957D6DD1}" srcOrd="1" destOrd="0" presId="urn:microsoft.com/office/officeart/2005/8/layout/vList2"/>
    <dgm:cxn modelId="{ACDE82E1-C80D-496D-B70C-9D83CF4B787F}" type="presParOf" srcId="{651D67AA-2396-4352-99B4-2D5DB0648F2C}" destId="{09E10DE7-3A54-4989-ACEA-CA0B764E3DA6}" srcOrd="2" destOrd="0" presId="urn:microsoft.com/office/officeart/2005/8/layout/vList2"/>
    <dgm:cxn modelId="{75C3A922-060A-4670-BB1D-AFB61A130A66}" type="presParOf" srcId="{651D67AA-2396-4352-99B4-2D5DB0648F2C}" destId="{62BD6E46-8572-45DA-A0A0-7D73B510F325}" srcOrd="3" destOrd="0" presId="urn:microsoft.com/office/officeart/2005/8/layout/vList2"/>
    <dgm:cxn modelId="{BE715229-910C-4322-BBA1-B60735BCA0B8}" type="presParOf" srcId="{651D67AA-2396-4352-99B4-2D5DB0648F2C}" destId="{F21C3B4C-6168-4BDA-AFED-39683C0BF0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81E9A-D4AD-4554-8E86-57320FAA675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F56A836-6EC0-44A8-948D-D998FB6682F1}">
      <dgm:prSet phldrT="[Text]" phldr="0"/>
      <dgm:spPr/>
      <dgm:t>
        <a:bodyPr/>
        <a:lstStyle/>
        <a:p>
          <a:pPr rtl="0"/>
          <a:r>
            <a:rPr lang="en-US" b="1" dirty="0">
              <a:latin typeface="Calibri Light" panose="020F0302020204030204"/>
            </a:rPr>
            <a:t>Before the meeting:</a:t>
          </a:r>
          <a:endParaRPr lang="en-US" b="1" dirty="0"/>
        </a:p>
      </dgm:t>
    </dgm:pt>
    <dgm:pt modelId="{7F3FE287-9616-4B77-BD29-27C70AB4E0A8}" type="parTrans" cxnId="{DF223BFD-5C78-4BB2-B3BC-4BE77EB066B3}">
      <dgm:prSet/>
      <dgm:spPr/>
      <dgm:t>
        <a:bodyPr/>
        <a:lstStyle/>
        <a:p>
          <a:endParaRPr lang="en-US"/>
        </a:p>
      </dgm:t>
    </dgm:pt>
    <dgm:pt modelId="{F54AAC56-AF56-4FCD-8B63-98527D2D4E19}" type="sibTrans" cxnId="{DF223BFD-5C78-4BB2-B3BC-4BE77EB066B3}">
      <dgm:prSet/>
      <dgm:spPr/>
      <dgm:t>
        <a:bodyPr/>
        <a:lstStyle/>
        <a:p>
          <a:endParaRPr lang="en-US"/>
        </a:p>
      </dgm:t>
    </dgm:pt>
    <dgm:pt modelId="{03E59C47-E373-40D7-B62D-1C276BFD47B3}">
      <dgm:prSet phldrT="[Text]" phldr="0"/>
      <dgm:spPr/>
      <dgm:t>
        <a:bodyPr/>
        <a:lstStyle/>
        <a:p>
          <a:pPr rtl="0"/>
          <a:r>
            <a:rPr lang="en-US" b="1" dirty="0">
              <a:latin typeface="Calibri Light" panose="020F0302020204030204"/>
            </a:rPr>
            <a:t>After the Meeting:</a:t>
          </a:r>
          <a:endParaRPr lang="en-US" b="1" dirty="0"/>
        </a:p>
      </dgm:t>
    </dgm:pt>
    <dgm:pt modelId="{5182D092-29C8-4F5A-A86A-4C2C258F8435}" type="parTrans" cxnId="{98FEB843-CBD5-4728-AF31-EBA958A555A8}">
      <dgm:prSet/>
      <dgm:spPr/>
      <dgm:t>
        <a:bodyPr/>
        <a:lstStyle/>
        <a:p>
          <a:endParaRPr lang="en-US"/>
        </a:p>
      </dgm:t>
    </dgm:pt>
    <dgm:pt modelId="{5B335794-92B2-49E9-ADB4-A6BE9A24B3C6}" type="sibTrans" cxnId="{98FEB843-CBD5-4728-AF31-EBA958A555A8}">
      <dgm:prSet/>
      <dgm:spPr/>
      <dgm:t>
        <a:bodyPr/>
        <a:lstStyle/>
        <a:p>
          <a:endParaRPr lang="en-US"/>
        </a:p>
      </dgm:t>
    </dgm:pt>
    <dgm:pt modelId="{271FEE2A-1E43-468A-8A01-6311E3C3D17F}">
      <dgm:prSet phldr="0"/>
      <dgm:spPr/>
      <dgm:t>
        <a:bodyPr/>
        <a:lstStyle/>
        <a:p>
          <a:pPr rtl="0"/>
          <a:r>
            <a:rPr lang="en-US" b="1" dirty="0">
              <a:latin typeface="Calibri Light" panose="020F0302020204030204"/>
            </a:rPr>
            <a:t>During the Meeting:</a:t>
          </a:r>
        </a:p>
      </dgm:t>
    </dgm:pt>
    <dgm:pt modelId="{7F46AB10-2B3C-465F-B863-7846D161A108}" type="parTrans" cxnId="{4468B4E0-F841-45C7-B4DA-75DF345FC0C9}">
      <dgm:prSet/>
      <dgm:spPr/>
    </dgm:pt>
    <dgm:pt modelId="{9ABECB5A-5BCC-428D-A6A9-4B0738F1F650}" type="sibTrans" cxnId="{4468B4E0-F841-45C7-B4DA-75DF345FC0C9}">
      <dgm:prSet/>
      <dgm:spPr/>
      <dgm:t>
        <a:bodyPr/>
        <a:lstStyle/>
        <a:p>
          <a:endParaRPr lang="en-US"/>
        </a:p>
      </dgm:t>
    </dgm:pt>
    <dgm:pt modelId="{55C7E834-A3A1-49D3-A798-8EB68FF0AEB6}">
      <dgm:prSet phldr="0"/>
      <dgm:spPr/>
      <dgm:t>
        <a:bodyPr/>
        <a:lstStyle/>
        <a:p>
          <a:pPr rtl="0"/>
          <a:r>
            <a:rPr lang="en-US" dirty="0">
              <a:latin typeface="Calibri Light" panose="020F0302020204030204"/>
            </a:rPr>
            <a:t>Meet and explain to parents the timeline, their rights, what is involved in the IEP process, and how they can participate.</a:t>
          </a:r>
        </a:p>
      </dgm:t>
    </dgm:pt>
    <dgm:pt modelId="{4E7CB8E5-3A2C-4B0D-B5BC-A6275D6CAAD1}" type="parTrans" cxnId="{E3FFA2DB-A0A2-403B-B136-04CE1B931014}">
      <dgm:prSet/>
      <dgm:spPr/>
    </dgm:pt>
    <dgm:pt modelId="{8C8222F4-F7F7-473D-8395-4804E507F0BC}" type="sibTrans" cxnId="{E3FFA2DB-A0A2-403B-B136-04CE1B931014}">
      <dgm:prSet/>
      <dgm:spPr/>
      <dgm:t>
        <a:bodyPr/>
        <a:lstStyle/>
        <a:p>
          <a:endParaRPr lang="en-US"/>
        </a:p>
      </dgm:t>
    </dgm:pt>
    <dgm:pt modelId="{52370793-5772-4C46-9C9E-A2C9A35B720C}">
      <dgm:prSet phldr="0"/>
      <dgm:spPr/>
      <dgm:t>
        <a:bodyPr/>
        <a:lstStyle/>
        <a:p>
          <a:r>
            <a:rPr lang="en-US" dirty="0">
              <a:latin typeface="Calibri Light" panose="020F0302020204030204"/>
            </a:rPr>
            <a:t>Meet with interpreter at least 30 minutes prior to the meeting to provide a glossary of relevant terms, acronyms and to discuss how often the professionals should pause for converting oral messages.</a:t>
          </a:r>
        </a:p>
      </dgm:t>
    </dgm:pt>
    <dgm:pt modelId="{D81EA1D4-3923-4701-81E2-B0E1FC9DB33E}" type="parTrans" cxnId="{F309EDC0-5B80-4A77-9B7D-3E0C34F26833}">
      <dgm:prSet/>
      <dgm:spPr/>
    </dgm:pt>
    <dgm:pt modelId="{32D1ED56-B01B-4E64-B030-B90D55152511}" type="sibTrans" cxnId="{F309EDC0-5B80-4A77-9B7D-3E0C34F26833}">
      <dgm:prSet/>
      <dgm:spPr/>
      <dgm:t>
        <a:bodyPr/>
        <a:lstStyle/>
        <a:p>
          <a:endParaRPr lang="en-US"/>
        </a:p>
      </dgm:t>
    </dgm:pt>
    <dgm:pt modelId="{7E0FF339-4F41-4B93-BFF7-C7464DD30FAC}">
      <dgm:prSet phldr="0"/>
      <dgm:spPr/>
      <dgm:t>
        <a:bodyPr/>
        <a:lstStyle/>
        <a:p>
          <a:pPr rtl="0"/>
          <a:r>
            <a:rPr lang="en-US" dirty="0">
              <a:latin typeface="Calibri Light" panose="020F0302020204030204"/>
            </a:rPr>
            <a:t>Have IEP team members introduce themselves and state their roles in the meeting.</a:t>
          </a:r>
        </a:p>
      </dgm:t>
    </dgm:pt>
    <dgm:pt modelId="{A776EDCC-1C9F-47F7-9612-30B502A3E143}" type="parTrans" cxnId="{2E356A2F-FD2D-4078-AA74-C881861B21C2}">
      <dgm:prSet/>
      <dgm:spPr/>
    </dgm:pt>
    <dgm:pt modelId="{2EBC16BE-B767-444E-8FCE-F48CAD4DB93E}" type="sibTrans" cxnId="{2E356A2F-FD2D-4078-AA74-C881861B21C2}">
      <dgm:prSet/>
      <dgm:spPr/>
      <dgm:t>
        <a:bodyPr/>
        <a:lstStyle/>
        <a:p>
          <a:endParaRPr lang="en-US"/>
        </a:p>
      </dgm:t>
    </dgm:pt>
    <dgm:pt modelId="{569D84AB-B53E-49A2-81F4-71C873995F73}">
      <dgm:prSet phldr="0"/>
      <dgm:spPr/>
      <dgm:t>
        <a:bodyPr/>
        <a:lstStyle/>
        <a:p>
          <a:r>
            <a:rPr lang="en-US" dirty="0">
              <a:latin typeface="Calibri Light" panose="020F0302020204030204"/>
            </a:rPr>
            <a:t>Pay attention to parents' verbal and nonverbal cues.</a:t>
          </a:r>
        </a:p>
      </dgm:t>
    </dgm:pt>
    <dgm:pt modelId="{D26A72D5-2319-420B-AFC1-8E1386E7BD96}" type="parTrans" cxnId="{4A5C6CCA-F6CF-487E-B015-F4F110D046FF}">
      <dgm:prSet/>
      <dgm:spPr/>
    </dgm:pt>
    <dgm:pt modelId="{13B87353-8B22-4C1C-A559-2642421AA04E}" type="sibTrans" cxnId="{4A5C6CCA-F6CF-487E-B015-F4F110D046FF}">
      <dgm:prSet/>
      <dgm:spPr/>
      <dgm:t>
        <a:bodyPr/>
        <a:lstStyle/>
        <a:p>
          <a:endParaRPr lang="en-US"/>
        </a:p>
      </dgm:t>
    </dgm:pt>
    <dgm:pt modelId="{738AF1F2-3981-4FED-8C40-7F04FFA2C4CB}">
      <dgm:prSet phldr="0"/>
      <dgm:spPr/>
      <dgm:t>
        <a:bodyPr/>
        <a:lstStyle/>
        <a:p>
          <a:r>
            <a:rPr lang="en-US" dirty="0">
              <a:latin typeface="Calibri Light" panose="020F0302020204030204"/>
            </a:rPr>
            <a:t>Explain instructional methods to families and clearly describe how services specifically meet students’ needs rather than just presenting service options without any context.</a:t>
          </a:r>
        </a:p>
      </dgm:t>
    </dgm:pt>
    <dgm:pt modelId="{347F5833-C54B-4CBD-B39C-0690C7462C09}" type="parTrans" cxnId="{F47DCED6-FE8E-40B5-BA9D-26A8222C0A09}">
      <dgm:prSet/>
      <dgm:spPr/>
    </dgm:pt>
    <dgm:pt modelId="{D4CFED62-5474-463B-954F-CD36850CC5FD}" type="sibTrans" cxnId="{F47DCED6-FE8E-40B5-BA9D-26A8222C0A09}">
      <dgm:prSet/>
      <dgm:spPr/>
      <dgm:t>
        <a:bodyPr/>
        <a:lstStyle/>
        <a:p>
          <a:endParaRPr lang="en-US"/>
        </a:p>
      </dgm:t>
    </dgm:pt>
    <dgm:pt modelId="{4B7A9131-6CD9-45DB-8814-795C7A90C94B}">
      <dgm:prSet phldr="0"/>
      <dgm:spPr/>
      <dgm:t>
        <a:bodyPr/>
        <a:lstStyle/>
        <a:p>
          <a:pPr rtl="0"/>
          <a:r>
            <a:rPr lang="en-US" dirty="0">
              <a:latin typeface="Calibri Light" panose="020F0302020204030204"/>
            </a:rPr>
            <a:t>Inform parents what will happen after the IEP meeting, such as when they will receive a copy of the proposed IEP and what their rights are if they disagree with the IEP.</a:t>
          </a:r>
        </a:p>
      </dgm:t>
    </dgm:pt>
    <dgm:pt modelId="{D6339866-6ADC-4B62-AB64-C582B1750AA1}" type="parTrans" cxnId="{25218239-8B13-40D2-8FEE-77464E9B04CE}">
      <dgm:prSet/>
      <dgm:spPr/>
    </dgm:pt>
    <dgm:pt modelId="{02385211-5CD8-4AB7-8F12-131DAB02B6B5}" type="sibTrans" cxnId="{25218239-8B13-40D2-8FEE-77464E9B04CE}">
      <dgm:prSet/>
      <dgm:spPr/>
      <dgm:t>
        <a:bodyPr/>
        <a:lstStyle/>
        <a:p>
          <a:endParaRPr lang="en-US"/>
        </a:p>
      </dgm:t>
    </dgm:pt>
    <dgm:pt modelId="{93E4714A-9AD4-4A33-AA85-B88011E29026}">
      <dgm:prSet phldr="0"/>
      <dgm:spPr/>
      <dgm:t>
        <a:bodyPr/>
        <a:lstStyle/>
        <a:p>
          <a:r>
            <a:rPr lang="en-US" dirty="0">
              <a:latin typeface="Calibri Light" panose="020F0302020204030204"/>
            </a:rPr>
            <a:t>Provide a written meeting summary and invite parents to call, e-mail, or meet if they have questions.</a:t>
          </a:r>
        </a:p>
      </dgm:t>
    </dgm:pt>
    <dgm:pt modelId="{4D66A4C0-FBAE-456E-8E86-06B6B122A877}" type="parTrans" cxnId="{C267EA43-73C2-4E8A-AB5E-BA9A53ACAE66}">
      <dgm:prSet/>
      <dgm:spPr/>
    </dgm:pt>
    <dgm:pt modelId="{9EEC6375-CA45-4661-AC6C-866F32F2B625}" type="sibTrans" cxnId="{C267EA43-73C2-4E8A-AB5E-BA9A53ACAE66}">
      <dgm:prSet/>
      <dgm:spPr/>
      <dgm:t>
        <a:bodyPr/>
        <a:lstStyle/>
        <a:p>
          <a:endParaRPr lang="en-US"/>
        </a:p>
      </dgm:t>
    </dgm:pt>
    <dgm:pt modelId="{9A194FC8-160A-4514-9786-80B01B8CCAE7}">
      <dgm:prSet phldr="0"/>
      <dgm:spPr/>
      <dgm:t>
        <a:bodyPr/>
        <a:lstStyle/>
        <a:p>
          <a:r>
            <a:rPr lang="en-US" dirty="0">
              <a:latin typeface="Calibri Light" panose="020F0302020204030204"/>
            </a:rPr>
            <a:t>Have the translated IEP available to parents in a timely manner.</a:t>
          </a:r>
        </a:p>
      </dgm:t>
    </dgm:pt>
    <dgm:pt modelId="{F2F63611-20C6-4DBA-9F9B-E584B55F8CEC}" type="parTrans" cxnId="{25EDB3EC-3755-47DC-9B6C-D1B54A008BCD}">
      <dgm:prSet/>
      <dgm:spPr/>
    </dgm:pt>
    <dgm:pt modelId="{B1BD7008-163F-45F1-A171-C35AA66F6C44}" type="sibTrans" cxnId="{25EDB3EC-3755-47DC-9B6C-D1B54A008BCD}">
      <dgm:prSet/>
      <dgm:spPr/>
      <dgm:t>
        <a:bodyPr/>
        <a:lstStyle/>
        <a:p>
          <a:endParaRPr lang="en-US"/>
        </a:p>
      </dgm:t>
    </dgm:pt>
    <dgm:pt modelId="{09FBBB14-3B43-4FC8-BE43-DC10EEBCDA86}" type="pres">
      <dgm:prSet presAssocID="{91381E9A-D4AD-4554-8E86-57320FAA6759}" presName="Name0" presStyleCnt="0">
        <dgm:presLayoutVars>
          <dgm:dir/>
          <dgm:animLvl val="lvl"/>
          <dgm:resizeHandles val="exact"/>
        </dgm:presLayoutVars>
      </dgm:prSet>
      <dgm:spPr/>
    </dgm:pt>
    <dgm:pt modelId="{A428E5DE-078C-462D-A417-BDCE8864F6AB}" type="pres">
      <dgm:prSet presAssocID="{EF56A836-6EC0-44A8-948D-D998FB6682F1}" presName="composite" presStyleCnt="0"/>
      <dgm:spPr/>
    </dgm:pt>
    <dgm:pt modelId="{F1E4ACBA-42BE-429D-83E4-0E8FA3B6C05B}" type="pres">
      <dgm:prSet presAssocID="{EF56A836-6EC0-44A8-948D-D998FB6682F1}" presName="parTx" presStyleLbl="alignNode1" presStyleIdx="0" presStyleCnt="3">
        <dgm:presLayoutVars>
          <dgm:chMax val="0"/>
          <dgm:chPref val="0"/>
          <dgm:bulletEnabled val="1"/>
        </dgm:presLayoutVars>
      </dgm:prSet>
      <dgm:spPr/>
    </dgm:pt>
    <dgm:pt modelId="{BC33A320-9BC5-45D0-80F7-2017FE1BEA5D}" type="pres">
      <dgm:prSet presAssocID="{EF56A836-6EC0-44A8-948D-D998FB6682F1}" presName="desTx" presStyleLbl="alignAccFollowNode1" presStyleIdx="0" presStyleCnt="3">
        <dgm:presLayoutVars>
          <dgm:bulletEnabled val="1"/>
        </dgm:presLayoutVars>
      </dgm:prSet>
      <dgm:spPr/>
    </dgm:pt>
    <dgm:pt modelId="{1A0D2C41-FF9D-4DED-8CA6-2F7EB78929B5}" type="pres">
      <dgm:prSet presAssocID="{F54AAC56-AF56-4FCD-8B63-98527D2D4E19}" presName="space" presStyleCnt="0"/>
      <dgm:spPr/>
    </dgm:pt>
    <dgm:pt modelId="{C7D44FDD-BE8C-451F-B918-8862A2387FEC}" type="pres">
      <dgm:prSet presAssocID="{271FEE2A-1E43-468A-8A01-6311E3C3D17F}" presName="composite" presStyleCnt="0"/>
      <dgm:spPr/>
    </dgm:pt>
    <dgm:pt modelId="{3FBBE5ED-DA8E-42E9-8AC5-9A861B63F956}" type="pres">
      <dgm:prSet presAssocID="{271FEE2A-1E43-468A-8A01-6311E3C3D17F}" presName="parTx" presStyleLbl="alignNode1" presStyleIdx="1" presStyleCnt="3">
        <dgm:presLayoutVars>
          <dgm:chMax val="0"/>
          <dgm:chPref val="0"/>
          <dgm:bulletEnabled val="1"/>
        </dgm:presLayoutVars>
      </dgm:prSet>
      <dgm:spPr/>
    </dgm:pt>
    <dgm:pt modelId="{663F611A-698B-4296-9EF4-77B38032EB9F}" type="pres">
      <dgm:prSet presAssocID="{271FEE2A-1E43-468A-8A01-6311E3C3D17F}" presName="desTx" presStyleLbl="alignAccFollowNode1" presStyleIdx="1" presStyleCnt="3">
        <dgm:presLayoutVars>
          <dgm:bulletEnabled val="1"/>
        </dgm:presLayoutVars>
      </dgm:prSet>
      <dgm:spPr/>
    </dgm:pt>
    <dgm:pt modelId="{D2BD56B2-EFBF-47DE-88C0-54EBF9693490}" type="pres">
      <dgm:prSet presAssocID="{9ABECB5A-5BCC-428D-A6A9-4B0738F1F650}" presName="space" presStyleCnt="0"/>
      <dgm:spPr/>
    </dgm:pt>
    <dgm:pt modelId="{E95B3A51-6AF1-4912-AFC3-7746F3A94AC9}" type="pres">
      <dgm:prSet presAssocID="{03E59C47-E373-40D7-B62D-1C276BFD47B3}" presName="composite" presStyleCnt="0"/>
      <dgm:spPr/>
    </dgm:pt>
    <dgm:pt modelId="{3327DF89-2BD1-4F68-9C21-6E0E117CD2FF}" type="pres">
      <dgm:prSet presAssocID="{03E59C47-E373-40D7-B62D-1C276BFD47B3}" presName="parTx" presStyleLbl="alignNode1" presStyleIdx="2" presStyleCnt="3">
        <dgm:presLayoutVars>
          <dgm:chMax val="0"/>
          <dgm:chPref val="0"/>
          <dgm:bulletEnabled val="1"/>
        </dgm:presLayoutVars>
      </dgm:prSet>
      <dgm:spPr/>
    </dgm:pt>
    <dgm:pt modelId="{7432B20D-61B4-4EBB-B9DC-B9800CDDF38F}" type="pres">
      <dgm:prSet presAssocID="{03E59C47-E373-40D7-B62D-1C276BFD47B3}" presName="desTx" presStyleLbl="alignAccFollowNode1" presStyleIdx="2" presStyleCnt="3">
        <dgm:presLayoutVars>
          <dgm:bulletEnabled val="1"/>
        </dgm:presLayoutVars>
      </dgm:prSet>
      <dgm:spPr/>
    </dgm:pt>
  </dgm:ptLst>
  <dgm:cxnLst>
    <dgm:cxn modelId="{D19E9A13-0A9A-483B-937C-BC30095CB5E5}" type="presOf" srcId="{9A194FC8-160A-4514-9786-80B01B8CCAE7}" destId="{7432B20D-61B4-4EBB-B9DC-B9800CDDF38F}" srcOrd="0" destOrd="2" presId="urn:microsoft.com/office/officeart/2005/8/layout/hList1"/>
    <dgm:cxn modelId="{0E186220-B5B3-4366-ADDB-4029E4626339}" type="presOf" srcId="{271FEE2A-1E43-468A-8A01-6311E3C3D17F}" destId="{3FBBE5ED-DA8E-42E9-8AC5-9A861B63F956}" srcOrd="0" destOrd="0" presId="urn:microsoft.com/office/officeart/2005/8/layout/hList1"/>
    <dgm:cxn modelId="{2E356A2F-FD2D-4078-AA74-C881861B21C2}" srcId="{271FEE2A-1E43-468A-8A01-6311E3C3D17F}" destId="{7E0FF339-4F41-4B93-BFF7-C7464DD30FAC}" srcOrd="0" destOrd="0" parTransId="{A776EDCC-1C9F-47F7-9612-30B502A3E143}" sibTransId="{2EBC16BE-B767-444E-8FCE-F48CAD4DB93E}"/>
    <dgm:cxn modelId="{25218239-8B13-40D2-8FEE-77464E9B04CE}" srcId="{03E59C47-E373-40D7-B62D-1C276BFD47B3}" destId="{4B7A9131-6CD9-45DB-8814-795C7A90C94B}" srcOrd="0" destOrd="0" parTransId="{D6339866-6ADC-4B62-AB64-C582B1750AA1}" sibTransId="{02385211-5CD8-4AB7-8F12-131DAB02B6B5}"/>
    <dgm:cxn modelId="{98FEB843-CBD5-4728-AF31-EBA958A555A8}" srcId="{91381E9A-D4AD-4554-8E86-57320FAA6759}" destId="{03E59C47-E373-40D7-B62D-1C276BFD47B3}" srcOrd="2" destOrd="0" parTransId="{5182D092-29C8-4F5A-A86A-4C2C258F8435}" sibTransId="{5B335794-92B2-49E9-ADB4-A6BE9A24B3C6}"/>
    <dgm:cxn modelId="{C267EA43-73C2-4E8A-AB5E-BA9A53ACAE66}" srcId="{03E59C47-E373-40D7-B62D-1C276BFD47B3}" destId="{93E4714A-9AD4-4A33-AA85-B88011E29026}" srcOrd="1" destOrd="0" parTransId="{4D66A4C0-FBAE-456E-8E86-06B6B122A877}" sibTransId="{9EEC6375-CA45-4661-AC6C-866F32F2B625}"/>
    <dgm:cxn modelId="{DAD5B44D-08E1-42CA-B45B-0CAC020A8E99}" type="presOf" srcId="{569D84AB-B53E-49A2-81F4-71C873995F73}" destId="{663F611A-698B-4296-9EF4-77B38032EB9F}" srcOrd="0" destOrd="1" presId="urn:microsoft.com/office/officeart/2005/8/layout/hList1"/>
    <dgm:cxn modelId="{7D83125B-9AFD-4CFD-9FD6-30634093AD0B}" type="presOf" srcId="{7E0FF339-4F41-4B93-BFF7-C7464DD30FAC}" destId="{663F611A-698B-4296-9EF4-77B38032EB9F}" srcOrd="0" destOrd="0" presId="urn:microsoft.com/office/officeart/2005/8/layout/hList1"/>
    <dgm:cxn modelId="{12A69472-620B-4155-B731-0276DD2ED2D3}" type="presOf" srcId="{52370793-5772-4C46-9C9E-A2C9A35B720C}" destId="{BC33A320-9BC5-45D0-80F7-2017FE1BEA5D}" srcOrd="0" destOrd="1" presId="urn:microsoft.com/office/officeart/2005/8/layout/hList1"/>
    <dgm:cxn modelId="{1CD35C88-CD66-487B-A37F-7FA00AF34860}" type="presOf" srcId="{55C7E834-A3A1-49D3-A798-8EB68FF0AEB6}" destId="{BC33A320-9BC5-45D0-80F7-2017FE1BEA5D}" srcOrd="0" destOrd="0" presId="urn:microsoft.com/office/officeart/2005/8/layout/hList1"/>
    <dgm:cxn modelId="{0F84BC8C-2747-4BA2-B76D-54C0C402FE87}" type="presOf" srcId="{91381E9A-D4AD-4554-8E86-57320FAA6759}" destId="{09FBBB14-3B43-4FC8-BE43-DC10EEBCDA86}" srcOrd="0" destOrd="0" presId="urn:microsoft.com/office/officeart/2005/8/layout/hList1"/>
    <dgm:cxn modelId="{510CD4AA-408B-4451-924A-89932C81911B}" type="presOf" srcId="{EF56A836-6EC0-44A8-948D-D998FB6682F1}" destId="{F1E4ACBA-42BE-429D-83E4-0E8FA3B6C05B}" srcOrd="0" destOrd="0" presId="urn:microsoft.com/office/officeart/2005/8/layout/hList1"/>
    <dgm:cxn modelId="{F309EDC0-5B80-4A77-9B7D-3E0C34F26833}" srcId="{EF56A836-6EC0-44A8-948D-D998FB6682F1}" destId="{52370793-5772-4C46-9C9E-A2C9A35B720C}" srcOrd="1" destOrd="0" parTransId="{D81EA1D4-3923-4701-81E2-B0E1FC9DB33E}" sibTransId="{32D1ED56-B01B-4E64-B030-B90D55152511}"/>
    <dgm:cxn modelId="{8AA328C5-F722-4849-87DB-215C7686641D}" type="presOf" srcId="{03E59C47-E373-40D7-B62D-1C276BFD47B3}" destId="{3327DF89-2BD1-4F68-9C21-6E0E117CD2FF}" srcOrd="0" destOrd="0" presId="urn:microsoft.com/office/officeart/2005/8/layout/hList1"/>
    <dgm:cxn modelId="{4A5C6CCA-F6CF-487E-B015-F4F110D046FF}" srcId="{271FEE2A-1E43-468A-8A01-6311E3C3D17F}" destId="{569D84AB-B53E-49A2-81F4-71C873995F73}" srcOrd="1" destOrd="0" parTransId="{D26A72D5-2319-420B-AFC1-8E1386E7BD96}" sibTransId="{13B87353-8B22-4C1C-A559-2642421AA04E}"/>
    <dgm:cxn modelId="{568503D6-50BE-4868-A8F3-3A631E692D67}" type="presOf" srcId="{4B7A9131-6CD9-45DB-8814-795C7A90C94B}" destId="{7432B20D-61B4-4EBB-B9DC-B9800CDDF38F}" srcOrd="0" destOrd="0" presId="urn:microsoft.com/office/officeart/2005/8/layout/hList1"/>
    <dgm:cxn modelId="{F47DCED6-FE8E-40B5-BA9D-26A8222C0A09}" srcId="{271FEE2A-1E43-468A-8A01-6311E3C3D17F}" destId="{738AF1F2-3981-4FED-8C40-7F04FFA2C4CB}" srcOrd="2" destOrd="0" parTransId="{347F5833-C54B-4CBD-B39C-0690C7462C09}" sibTransId="{D4CFED62-5474-463B-954F-CD36850CC5FD}"/>
    <dgm:cxn modelId="{E3FFA2DB-A0A2-403B-B136-04CE1B931014}" srcId="{EF56A836-6EC0-44A8-948D-D998FB6682F1}" destId="{55C7E834-A3A1-49D3-A798-8EB68FF0AEB6}" srcOrd="0" destOrd="0" parTransId="{4E7CB8E5-3A2C-4B0D-B5BC-A6275D6CAAD1}" sibTransId="{8C8222F4-F7F7-473D-8395-4804E507F0BC}"/>
    <dgm:cxn modelId="{4468B4E0-F841-45C7-B4DA-75DF345FC0C9}" srcId="{91381E9A-D4AD-4554-8E86-57320FAA6759}" destId="{271FEE2A-1E43-468A-8A01-6311E3C3D17F}" srcOrd="1" destOrd="0" parTransId="{7F46AB10-2B3C-465F-B863-7846D161A108}" sibTransId="{9ABECB5A-5BCC-428D-A6A9-4B0738F1F650}"/>
    <dgm:cxn modelId="{7AF4CFE2-6D35-4F11-A6D4-823418C91BE7}" type="presOf" srcId="{738AF1F2-3981-4FED-8C40-7F04FFA2C4CB}" destId="{663F611A-698B-4296-9EF4-77B38032EB9F}" srcOrd="0" destOrd="2" presId="urn:microsoft.com/office/officeart/2005/8/layout/hList1"/>
    <dgm:cxn modelId="{25EDB3EC-3755-47DC-9B6C-D1B54A008BCD}" srcId="{03E59C47-E373-40D7-B62D-1C276BFD47B3}" destId="{9A194FC8-160A-4514-9786-80B01B8CCAE7}" srcOrd="2" destOrd="0" parTransId="{F2F63611-20C6-4DBA-9F9B-E584B55F8CEC}" sibTransId="{B1BD7008-163F-45F1-A171-C35AA66F6C44}"/>
    <dgm:cxn modelId="{D98F22F2-C2E6-40DC-9C95-10548590478E}" type="presOf" srcId="{93E4714A-9AD4-4A33-AA85-B88011E29026}" destId="{7432B20D-61B4-4EBB-B9DC-B9800CDDF38F}" srcOrd="0" destOrd="1" presId="urn:microsoft.com/office/officeart/2005/8/layout/hList1"/>
    <dgm:cxn modelId="{DF223BFD-5C78-4BB2-B3BC-4BE77EB066B3}" srcId="{91381E9A-D4AD-4554-8E86-57320FAA6759}" destId="{EF56A836-6EC0-44A8-948D-D998FB6682F1}" srcOrd="0" destOrd="0" parTransId="{7F3FE287-9616-4B77-BD29-27C70AB4E0A8}" sibTransId="{F54AAC56-AF56-4FCD-8B63-98527D2D4E19}"/>
    <dgm:cxn modelId="{AB1F03D5-3C3D-458E-A44D-5CB875C0A0C8}" type="presParOf" srcId="{09FBBB14-3B43-4FC8-BE43-DC10EEBCDA86}" destId="{A428E5DE-078C-462D-A417-BDCE8864F6AB}" srcOrd="0" destOrd="0" presId="urn:microsoft.com/office/officeart/2005/8/layout/hList1"/>
    <dgm:cxn modelId="{C0799F78-B8AE-4434-A45E-AAB7E7588B0D}" type="presParOf" srcId="{A428E5DE-078C-462D-A417-BDCE8864F6AB}" destId="{F1E4ACBA-42BE-429D-83E4-0E8FA3B6C05B}" srcOrd="0" destOrd="0" presId="urn:microsoft.com/office/officeart/2005/8/layout/hList1"/>
    <dgm:cxn modelId="{CFDE60E0-855A-4CA0-B7B9-08F0F4F5D5EA}" type="presParOf" srcId="{A428E5DE-078C-462D-A417-BDCE8864F6AB}" destId="{BC33A320-9BC5-45D0-80F7-2017FE1BEA5D}" srcOrd="1" destOrd="0" presId="urn:microsoft.com/office/officeart/2005/8/layout/hList1"/>
    <dgm:cxn modelId="{F51B3317-F72E-45C9-978A-025465B01FE9}" type="presParOf" srcId="{09FBBB14-3B43-4FC8-BE43-DC10EEBCDA86}" destId="{1A0D2C41-FF9D-4DED-8CA6-2F7EB78929B5}" srcOrd="1" destOrd="0" presId="urn:microsoft.com/office/officeart/2005/8/layout/hList1"/>
    <dgm:cxn modelId="{67257605-574E-476F-B253-F91842011297}" type="presParOf" srcId="{09FBBB14-3B43-4FC8-BE43-DC10EEBCDA86}" destId="{C7D44FDD-BE8C-451F-B918-8862A2387FEC}" srcOrd="2" destOrd="0" presId="urn:microsoft.com/office/officeart/2005/8/layout/hList1"/>
    <dgm:cxn modelId="{BD92D9D1-5262-40A2-AC96-0D46200A7B34}" type="presParOf" srcId="{C7D44FDD-BE8C-451F-B918-8862A2387FEC}" destId="{3FBBE5ED-DA8E-42E9-8AC5-9A861B63F956}" srcOrd="0" destOrd="0" presId="urn:microsoft.com/office/officeart/2005/8/layout/hList1"/>
    <dgm:cxn modelId="{FAC748C5-C3E6-4903-B633-10F59129B4A7}" type="presParOf" srcId="{C7D44FDD-BE8C-451F-B918-8862A2387FEC}" destId="{663F611A-698B-4296-9EF4-77B38032EB9F}" srcOrd="1" destOrd="0" presId="urn:microsoft.com/office/officeart/2005/8/layout/hList1"/>
    <dgm:cxn modelId="{4CE48F9F-3A9C-4F52-ABED-E305D96F9B2D}" type="presParOf" srcId="{09FBBB14-3B43-4FC8-BE43-DC10EEBCDA86}" destId="{D2BD56B2-EFBF-47DE-88C0-54EBF9693490}" srcOrd="3" destOrd="0" presId="urn:microsoft.com/office/officeart/2005/8/layout/hList1"/>
    <dgm:cxn modelId="{5D7A007C-AC6A-48E0-9D06-69C8DA95346E}" type="presParOf" srcId="{09FBBB14-3B43-4FC8-BE43-DC10EEBCDA86}" destId="{E95B3A51-6AF1-4912-AFC3-7746F3A94AC9}" srcOrd="4" destOrd="0" presId="urn:microsoft.com/office/officeart/2005/8/layout/hList1"/>
    <dgm:cxn modelId="{E6BD521E-4483-41B6-9C5A-187477C5BB2C}" type="presParOf" srcId="{E95B3A51-6AF1-4912-AFC3-7746F3A94AC9}" destId="{3327DF89-2BD1-4F68-9C21-6E0E117CD2FF}" srcOrd="0" destOrd="0" presId="urn:microsoft.com/office/officeart/2005/8/layout/hList1"/>
    <dgm:cxn modelId="{484EE877-F789-450F-AB6B-5E155B3612C2}" type="presParOf" srcId="{E95B3A51-6AF1-4912-AFC3-7746F3A94AC9}" destId="{7432B20D-61B4-4EBB-B9DC-B9800CDDF3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5D5B2-382D-0D42-B680-E43626D091CA}">
      <dsp:nvSpPr>
        <dsp:cNvPr id="0" name=""/>
        <dsp:cNvSpPr/>
      </dsp:nvSpPr>
      <dsp:spPr>
        <a:xfrm>
          <a:off x="0" y="424400"/>
          <a:ext cx="6666833" cy="6047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7AD63E-3260-5249-B93F-0B8E6DA2F937}">
      <dsp:nvSpPr>
        <dsp:cNvPr id="0" name=""/>
        <dsp:cNvSpPr/>
      </dsp:nvSpPr>
      <dsp:spPr>
        <a:xfrm>
          <a:off x="333341" y="7016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Collaborative Preparation</a:t>
          </a:r>
        </a:p>
      </dsp:txBody>
      <dsp:txXfrm>
        <a:off x="367926" y="104745"/>
        <a:ext cx="4597613" cy="639310"/>
      </dsp:txXfrm>
    </dsp:sp>
    <dsp:sp modelId="{A6437C29-A237-4C4D-8A39-E59BFBCE9BC2}">
      <dsp:nvSpPr>
        <dsp:cNvPr id="0" name=""/>
        <dsp:cNvSpPr/>
      </dsp:nvSpPr>
      <dsp:spPr>
        <a:xfrm>
          <a:off x="0" y="1513040"/>
          <a:ext cx="6666833" cy="604799"/>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1D127E-43CB-984B-9193-A460E3963DBB}">
      <dsp:nvSpPr>
        <dsp:cNvPr id="0" name=""/>
        <dsp:cNvSpPr/>
      </dsp:nvSpPr>
      <dsp:spPr>
        <a:xfrm>
          <a:off x="333341" y="1158800"/>
          <a:ext cx="4666783" cy="70848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Graphic Recording</a:t>
          </a:r>
        </a:p>
      </dsp:txBody>
      <dsp:txXfrm>
        <a:off x="367926" y="1193385"/>
        <a:ext cx="4597613" cy="639310"/>
      </dsp:txXfrm>
    </dsp:sp>
    <dsp:sp modelId="{60386B1F-A447-AC40-BA41-DE4095F0C852}">
      <dsp:nvSpPr>
        <dsp:cNvPr id="0" name=""/>
        <dsp:cNvSpPr/>
      </dsp:nvSpPr>
      <dsp:spPr>
        <a:xfrm>
          <a:off x="0" y="2601680"/>
          <a:ext cx="6666833" cy="604799"/>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3425CE-32CC-9146-AFBB-315D6B2DB6D9}">
      <dsp:nvSpPr>
        <dsp:cNvPr id="0" name=""/>
        <dsp:cNvSpPr/>
      </dsp:nvSpPr>
      <dsp:spPr>
        <a:xfrm>
          <a:off x="333341" y="2247440"/>
          <a:ext cx="4666783" cy="70848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Student Facilitated IEP Meetings</a:t>
          </a:r>
        </a:p>
      </dsp:txBody>
      <dsp:txXfrm>
        <a:off x="367926" y="2282025"/>
        <a:ext cx="4597613" cy="639310"/>
      </dsp:txXfrm>
    </dsp:sp>
    <dsp:sp modelId="{7EC852AC-240F-EE4F-9387-26D9DED23977}">
      <dsp:nvSpPr>
        <dsp:cNvPr id="0" name=""/>
        <dsp:cNvSpPr/>
      </dsp:nvSpPr>
      <dsp:spPr>
        <a:xfrm>
          <a:off x="0" y="3690319"/>
          <a:ext cx="6666833" cy="604799"/>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E401EB-B6AC-8A4F-8950-8763E1E62C3C}">
      <dsp:nvSpPr>
        <dsp:cNvPr id="0" name=""/>
        <dsp:cNvSpPr/>
      </dsp:nvSpPr>
      <dsp:spPr>
        <a:xfrm>
          <a:off x="333341" y="3336080"/>
          <a:ext cx="4666783" cy="70848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Culturally Responsive Practices</a:t>
          </a:r>
        </a:p>
      </dsp:txBody>
      <dsp:txXfrm>
        <a:off x="367926" y="3370665"/>
        <a:ext cx="4597613" cy="639310"/>
      </dsp:txXfrm>
    </dsp:sp>
    <dsp:sp modelId="{E53D41A8-B558-8349-A96D-A630B143A159}">
      <dsp:nvSpPr>
        <dsp:cNvPr id="0" name=""/>
        <dsp:cNvSpPr/>
      </dsp:nvSpPr>
      <dsp:spPr>
        <a:xfrm>
          <a:off x="0" y="4778959"/>
          <a:ext cx="6666833" cy="604799"/>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4069A3-A82E-0C47-9541-569E190EA9CF}">
      <dsp:nvSpPr>
        <dsp:cNvPr id="0" name=""/>
        <dsp:cNvSpPr/>
      </dsp:nvSpPr>
      <dsp:spPr>
        <a:xfrm>
          <a:off x="333341" y="442471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Restorative Practices</a:t>
          </a:r>
        </a:p>
      </dsp:txBody>
      <dsp:txXfrm>
        <a:off x="367926" y="4459304"/>
        <a:ext cx="459761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129B-C14E-49A8-AAD0-3B2D8BEBA78E}">
      <dsp:nvSpPr>
        <dsp:cNvPr id="0" name=""/>
        <dsp:cNvSpPr/>
      </dsp:nvSpPr>
      <dsp:spPr>
        <a:xfrm>
          <a:off x="0" y="17363"/>
          <a:ext cx="6245265" cy="179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Student involvement helps students become self-determined.</a:t>
          </a:r>
        </a:p>
      </dsp:txBody>
      <dsp:txXfrm>
        <a:off x="87385" y="104748"/>
        <a:ext cx="6070495" cy="1615330"/>
      </dsp:txXfrm>
    </dsp:sp>
    <dsp:sp modelId="{09E10DE7-3A54-4989-ACEA-CA0B764E3DA6}">
      <dsp:nvSpPr>
        <dsp:cNvPr id="0" name=""/>
        <dsp:cNvSpPr/>
      </dsp:nvSpPr>
      <dsp:spPr>
        <a:xfrm>
          <a:off x="0" y="1899623"/>
          <a:ext cx="6245265" cy="17901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Self-advocacy is an important part of preparing students for involvement.</a:t>
          </a:r>
        </a:p>
      </dsp:txBody>
      <dsp:txXfrm>
        <a:off x="87385" y="1987008"/>
        <a:ext cx="6070495" cy="1615330"/>
      </dsp:txXfrm>
    </dsp:sp>
    <dsp:sp modelId="{F21C3B4C-6168-4BDA-AFED-39683C0BF090}">
      <dsp:nvSpPr>
        <dsp:cNvPr id="0" name=""/>
        <dsp:cNvSpPr/>
      </dsp:nvSpPr>
      <dsp:spPr>
        <a:xfrm>
          <a:off x="0" y="3781883"/>
          <a:ext cx="6245265" cy="17901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Team members can benefit from the student sharing knowledge.</a:t>
          </a:r>
        </a:p>
      </dsp:txBody>
      <dsp:txXfrm>
        <a:off x="87385" y="3869268"/>
        <a:ext cx="6070495" cy="161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4ACBA-42BE-429D-83E4-0E8FA3B6C05B}">
      <dsp:nvSpPr>
        <dsp:cNvPr id="0" name=""/>
        <dsp:cNvSpPr/>
      </dsp:nvSpPr>
      <dsp:spPr>
        <a:xfrm>
          <a:off x="3286" y="10342"/>
          <a:ext cx="3203971"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Light" panose="020F0302020204030204"/>
            </a:rPr>
            <a:t>Before the meeting:</a:t>
          </a:r>
          <a:endParaRPr lang="en-US" sz="1800" b="1" kern="1200" dirty="0"/>
        </a:p>
      </dsp:txBody>
      <dsp:txXfrm>
        <a:off x="3286" y="10342"/>
        <a:ext cx="3203971" cy="518400"/>
      </dsp:txXfrm>
    </dsp:sp>
    <dsp:sp modelId="{BC33A320-9BC5-45D0-80F7-2017FE1BEA5D}">
      <dsp:nvSpPr>
        <dsp:cNvPr id="0" name=""/>
        <dsp:cNvSpPr/>
      </dsp:nvSpPr>
      <dsp:spPr>
        <a:xfrm>
          <a:off x="3286" y="528742"/>
          <a:ext cx="3203971" cy="36378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Light" panose="020F0302020204030204"/>
            </a:rPr>
            <a:t>Meet and explain to parents the timeline, their rights, what is involved in the IEP process, and how they can participate.</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Meet with interpreter at least 30 minutes prior to the meeting to provide a glossary of relevant terms, acronyms and to discuss how often the professionals should pause for converting oral messages.</a:t>
          </a:r>
        </a:p>
      </dsp:txBody>
      <dsp:txXfrm>
        <a:off x="3286" y="528742"/>
        <a:ext cx="3203971" cy="3637811"/>
      </dsp:txXfrm>
    </dsp:sp>
    <dsp:sp modelId="{3FBBE5ED-DA8E-42E9-8AC5-9A861B63F956}">
      <dsp:nvSpPr>
        <dsp:cNvPr id="0" name=""/>
        <dsp:cNvSpPr/>
      </dsp:nvSpPr>
      <dsp:spPr>
        <a:xfrm>
          <a:off x="3655814" y="10342"/>
          <a:ext cx="3203971"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Light" panose="020F0302020204030204"/>
            </a:rPr>
            <a:t>During the Meeting:</a:t>
          </a:r>
        </a:p>
      </dsp:txBody>
      <dsp:txXfrm>
        <a:off x="3655814" y="10342"/>
        <a:ext cx="3203971" cy="518400"/>
      </dsp:txXfrm>
    </dsp:sp>
    <dsp:sp modelId="{663F611A-698B-4296-9EF4-77B38032EB9F}">
      <dsp:nvSpPr>
        <dsp:cNvPr id="0" name=""/>
        <dsp:cNvSpPr/>
      </dsp:nvSpPr>
      <dsp:spPr>
        <a:xfrm>
          <a:off x="3655814" y="528742"/>
          <a:ext cx="3203971" cy="363781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Light" panose="020F0302020204030204"/>
            </a:rPr>
            <a:t>Have IEP team members introduce themselves and state their roles in the meeting.</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Pay attention to parents' verbal and nonverbal cues.</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Explain instructional methods to families and clearly describe how services specifically meet students’ needs rather than just presenting service options without any context.</a:t>
          </a:r>
        </a:p>
      </dsp:txBody>
      <dsp:txXfrm>
        <a:off x="3655814" y="528742"/>
        <a:ext cx="3203971" cy="3637811"/>
      </dsp:txXfrm>
    </dsp:sp>
    <dsp:sp modelId="{3327DF89-2BD1-4F68-9C21-6E0E117CD2FF}">
      <dsp:nvSpPr>
        <dsp:cNvPr id="0" name=""/>
        <dsp:cNvSpPr/>
      </dsp:nvSpPr>
      <dsp:spPr>
        <a:xfrm>
          <a:off x="7308342" y="10342"/>
          <a:ext cx="3203971"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Light" panose="020F0302020204030204"/>
            </a:rPr>
            <a:t>After the Meeting:</a:t>
          </a:r>
          <a:endParaRPr lang="en-US" sz="1800" b="1" kern="1200" dirty="0"/>
        </a:p>
      </dsp:txBody>
      <dsp:txXfrm>
        <a:off x="7308342" y="10342"/>
        <a:ext cx="3203971" cy="518400"/>
      </dsp:txXfrm>
    </dsp:sp>
    <dsp:sp modelId="{7432B20D-61B4-4EBB-B9DC-B9800CDDF38F}">
      <dsp:nvSpPr>
        <dsp:cNvPr id="0" name=""/>
        <dsp:cNvSpPr/>
      </dsp:nvSpPr>
      <dsp:spPr>
        <a:xfrm>
          <a:off x="7308342" y="528742"/>
          <a:ext cx="3203971" cy="363781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Calibri Light" panose="020F0302020204030204"/>
            </a:rPr>
            <a:t>Inform parents what will happen after the IEP meeting, such as when they will receive a copy of the proposed IEP and what their rights are if they disagree with the IEP.</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Provide a written meeting summary and invite parents to call, e-mail, or meet if they have questions.</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Have the translated IEP available to parents in a timely manner.</a:t>
          </a:r>
        </a:p>
      </dsp:txBody>
      <dsp:txXfrm>
        <a:off x="7308342" y="528742"/>
        <a:ext cx="3203971" cy="36378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502c042f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502c042f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5502c042f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473a7de3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5473a7de3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15473a7de3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b67aa93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b67aa93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t>From Lanya’s study: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What the literature says about Student involvement: </a:t>
            </a:r>
            <a:endParaRPr sz="1000"/>
          </a:p>
          <a:p>
            <a:pPr marL="0" lvl="0" indent="0" algn="l" rtl="0">
              <a:spcBef>
                <a:spcPts val="0"/>
              </a:spcBef>
              <a:spcAft>
                <a:spcPts val="0"/>
              </a:spcAft>
              <a:buNone/>
            </a:pPr>
            <a:endParaRPr sz="1000"/>
          </a:p>
          <a:p>
            <a:pPr marL="342900" lvl="0" indent="-203200" algn="l" rtl="0">
              <a:lnSpc>
                <a:spcPct val="80000"/>
              </a:lnSpc>
              <a:spcBef>
                <a:spcPts val="0"/>
              </a:spcBef>
              <a:spcAft>
                <a:spcPts val="0"/>
              </a:spcAft>
              <a:buClr>
                <a:srgbClr val="002060"/>
              </a:buClr>
              <a:buSzPts val="1000"/>
              <a:buChar char="•"/>
            </a:pPr>
            <a:r>
              <a:rPr lang="en-US" sz="1000">
                <a:solidFill>
                  <a:srgbClr val="002060"/>
                </a:solidFill>
                <a:latin typeface="Helvetica Neue"/>
                <a:ea typeface="Helvetica Neue"/>
                <a:cs typeface="Helvetica Neue"/>
                <a:sym typeface="Helvetica Neue"/>
              </a:rPr>
              <a:t>Active students participation in their IEP meetings helps ensure IEP meetings are student-focused.</a:t>
            </a:r>
            <a:endParaRPr sz="1000"/>
          </a:p>
          <a:p>
            <a:pPr marL="342900" lvl="0" indent="-203200" algn="l" rtl="0">
              <a:lnSpc>
                <a:spcPct val="80000"/>
              </a:lnSpc>
              <a:spcBef>
                <a:spcPts val="465"/>
              </a:spcBef>
              <a:spcAft>
                <a:spcPts val="0"/>
              </a:spcAft>
              <a:buClr>
                <a:srgbClr val="002060"/>
              </a:buClr>
              <a:buSzPts val="1000"/>
              <a:buChar char="•"/>
            </a:pPr>
            <a:r>
              <a:rPr lang="en-US" sz="1000">
                <a:solidFill>
                  <a:srgbClr val="002060"/>
                </a:solidFill>
                <a:latin typeface="Helvetica Neue"/>
                <a:ea typeface="Helvetica Neue"/>
                <a:cs typeface="Helvetica Neue"/>
                <a:sym typeface="Helvetica Neue"/>
              </a:rPr>
              <a:t>There are benefits to student involvement, even at a young age (Martin et al., 2004).</a:t>
            </a:r>
            <a:endParaRPr sz="1000"/>
          </a:p>
          <a:p>
            <a:pPr marL="342900" lvl="0" indent="-203200" algn="l" rtl="0">
              <a:lnSpc>
                <a:spcPct val="80000"/>
              </a:lnSpc>
              <a:spcBef>
                <a:spcPts val="465"/>
              </a:spcBef>
              <a:spcAft>
                <a:spcPts val="0"/>
              </a:spcAft>
              <a:buClr>
                <a:srgbClr val="002060"/>
              </a:buClr>
              <a:buSzPts val="1000"/>
              <a:buChar char="•"/>
            </a:pPr>
            <a:r>
              <a:rPr lang="en-US" sz="1000">
                <a:solidFill>
                  <a:srgbClr val="002060"/>
                </a:solidFill>
                <a:latin typeface="Helvetica Neue"/>
                <a:ea typeface="Helvetica Neue"/>
                <a:cs typeface="Helvetica Neue"/>
                <a:sym typeface="Helvetica Neue"/>
              </a:rPr>
              <a:t>In practice, students are often not involved in their IEP meetings until the transition age or 14 or 16 (Wagner et al, 2012).</a:t>
            </a:r>
            <a:endParaRPr sz="1000"/>
          </a:p>
          <a:p>
            <a:pPr marL="342900" lvl="0" indent="-203200" algn="l" rtl="0">
              <a:lnSpc>
                <a:spcPct val="80000"/>
              </a:lnSpc>
              <a:spcBef>
                <a:spcPts val="465"/>
              </a:spcBef>
              <a:spcAft>
                <a:spcPts val="0"/>
              </a:spcAft>
              <a:buClr>
                <a:srgbClr val="002060"/>
              </a:buClr>
              <a:buSzPts val="1000"/>
              <a:buChar char="•"/>
            </a:pPr>
            <a:r>
              <a:rPr lang="en-US" sz="1000">
                <a:solidFill>
                  <a:srgbClr val="002060"/>
                </a:solidFill>
                <a:latin typeface="Helvetica Neue"/>
                <a:ea typeface="Helvetica Neue"/>
                <a:cs typeface="Helvetica Neue"/>
                <a:sym typeface="Helvetica Neue"/>
              </a:rPr>
              <a:t>Teaching students to actively participate in their IEP meetings and how to monitor goal achievement are successful strategies for fostering self-determination and self-advocacy skills (Test et al., 2004).</a:t>
            </a:r>
            <a:endParaRPr sz="1000"/>
          </a:p>
          <a:p>
            <a:pPr marL="342900" lvl="0" indent="-203200" algn="l" rtl="0">
              <a:lnSpc>
                <a:spcPct val="80000"/>
              </a:lnSpc>
              <a:spcBef>
                <a:spcPts val="465"/>
              </a:spcBef>
              <a:spcAft>
                <a:spcPts val="0"/>
              </a:spcAft>
              <a:buClr>
                <a:srgbClr val="002060"/>
              </a:buClr>
              <a:buSzPts val="1000"/>
              <a:buChar char="•"/>
            </a:pPr>
            <a:r>
              <a:rPr lang="en-US" sz="1000">
                <a:solidFill>
                  <a:srgbClr val="002060"/>
                </a:solidFill>
                <a:latin typeface="Helvetica Neue"/>
                <a:ea typeface="Helvetica Neue"/>
                <a:cs typeface="Helvetica Neue"/>
                <a:sym typeface="Helvetica Neue"/>
              </a:rPr>
              <a:t>There are barriers to student involvement, such as lack of clarity of roles.</a:t>
            </a:r>
            <a:endParaRPr sz="1000"/>
          </a:p>
          <a:p>
            <a:pPr marL="342900" lvl="0" indent="-203200" algn="l" rtl="0">
              <a:lnSpc>
                <a:spcPct val="80000"/>
              </a:lnSpc>
              <a:spcBef>
                <a:spcPts val="465"/>
              </a:spcBef>
              <a:spcAft>
                <a:spcPts val="0"/>
              </a:spcAft>
              <a:buClr>
                <a:srgbClr val="002060"/>
              </a:buClr>
              <a:buSzPts val="1000"/>
              <a:buChar char="•"/>
            </a:pPr>
            <a:r>
              <a:rPr lang="en-US" sz="1000">
                <a:solidFill>
                  <a:srgbClr val="002060"/>
                </a:solidFill>
                <a:latin typeface="Helvetica Neue"/>
                <a:ea typeface="Helvetica Neue"/>
                <a:cs typeface="Helvetica Neue"/>
                <a:sym typeface="Helvetica Neue"/>
              </a:rPr>
              <a:t>Student involvement helps build social and communication skills, and decision making/goal setting skills.</a:t>
            </a:r>
            <a:endParaRPr sz="1000"/>
          </a:p>
          <a:p>
            <a:pPr marL="342900" lvl="0" indent="-195262" algn="l" rtl="0">
              <a:lnSpc>
                <a:spcPct val="80000"/>
              </a:lnSpc>
              <a:spcBef>
                <a:spcPts val="465"/>
              </a:spcBef>
              <a:spcAft>
                <a:spcPts val="0"/>
              </a:spcAft>
              <a:buNone/>
            </a:pPr>
            <a:endParaRPr sz="1000">
              <a:solidFill>
                <a:srgbClr val="002060"/>
              </a:solidFill>
              <a:latin typeface="Helvetica Neue"/>
              <a:ea typeface="Helvetica Neue"/>
              <a:cs typeface="Helvetica Neue"/>
              <a:sym typeface="Helvetica Neue"/>
            </a:endParaRPr>
          </a:p>
          <a:p>
            <a:pPr marL="0" lvl="0" indent="0" algn="l" rtl="0">
              <a:lnSpc>
                <a:spcPct val="90000"/>
              </a:lnSpc>
              <a:spcBef>
                <a:spcPts val="0"/>
              </a:spcBef>
              <a:spcAft>
                <a:spcPts val="0"/>
              </a:spcAft>
              <a:buNone/>
            </a:pPr>
            <a:endParaRPr sz="1000">
              <a:solidFill>
                <a:srgbClr val="17365D"/>
              </a:solidFill>
              <a:latin typeface="Helvetica Neue"/>
              <a:ea typeface="Helvetica Neue"/>
              <a:cs typeface="Helvetica Neue"/>
              <a:sym typeface="Helvetica Neue"/>
            </a:endParaRPr>
          </a:p>
          <a:p>
            <a:pPr marL="342900" lvl="0" indent="0" algn="l" rtl="0">
              <a:lnSpc>
                <a:spcPct val="90000"/>
              </a:lnSpc>
              <a:spcBef>
                <a:spcPts val="0"/>
              </a:spcBef>
              <a:spcAft>
                <a:spcPts val="0"/>
              </a:spcAft>
              <a:buNone/>
            </a:pPr>
            <a:r>
              <a:rPr lang="en-US" sz="1000">
                <a:solidFill>
                  <a:srgbClr val="17365D"/>
                </a:solidFill>
                <a:latin typeface="Helvetica Neue"/>
                <a:ea typeface="Helvetica Neue"/>
                <a:cs typeface="Helvetica Neue"/>
                <a:sym typeface="Helvetica Neue"/>
              </a:rPr>
              <a:t>During the study</a:t>
            </a:r>
            <a:endParaRPr sz="1000">
              <a:solidFill>
                <a:srgbClr val="17365D"/>
              </a:solidFill>
              <a:latin typeface="Helvetica Neue"/>
              <a:ea typeface="Helvetica Neue"/>
              <a:cs typeface="Helvetica Neue"/>
              <a:sym typeface="Helvetica Neue"/>
            </a:endParaRPr>
          </a:p>
          <a:p>
            <a:pPr marL="342900" lvl="0" indent="0" algn="l" rtl="0">
              <a:lnSpc>
                <a:spcPct val="90000"/>
              </a:lnSpc>
              <a:spcBef>
                <a:spcPts val="0"/>
              </a:spcBef>
              <a:spcAft>
                <a:spcPts val="0"/>
              </a:spcAft>
              <a:buNone/>
            </a:pPr>
            <a:endParaRPr sz="1000">
              <a:solidFill>
                <a:srgbClr val="17365D"/>
              </a:solidFill>
              <a:latin typeface="Helvetica Neue"/>
              <a:ea typeface="Helvetica Neue"/>
              <a:cs typeface="Helvetica Neue"/>
              <a:sym typeface="Helvetica Neue"/>
            </a:endParaRPr>
          </a:p>
          <a:p>
            <a:pPr marL="342900" lvl="0" indent="-215900" algn="l" rtl="0">
              <a:lnSpc>
                <a:spcPct val="90000"/>
              </a:lnSpc>
              <a:spcBef>
                <a:spcPts val="0"/>
              </a:spcBef>
              <a:spcAft>
                <a:spcPts val="0"/>
              </a:spcAft>
              <a:buClr>
                <a:srgbClr val="17365D"/>
              </a:buClr>
              <a:buSzPts val="1000"/>
              <a:buChar char="•"/>
            </a:pPr>
            <a:r>
              <a:rPr lang="en-US" sz="1000">
                <a:solidFill>
                  <a:srgbClr val="17365D"/>
                </a:solidFill>
                <a:latin typeface="Helvetica Neue"/>
                <a:ea typeface="Helvetica Neue"/>
                <a:cs typeface="Helvetica Neue"/>
                <a:sym typeface="Helvetica Neue"/>
              </a:rPr>
              <a:t>Student engagement was high in IEP meetings.</a:t>
            </a:r>
            <a:endParaRPr sz="1000"/>
          </a:p>
          <a:p>
            <a:pPr marL="342900" lvl="0" indent="-215900" algn="l" rtl="0">
              <a:lnSpc>
                <a:spcPct val="90000"/>
              </a:lnSpc>
              <a:spcBef>
                <a:spcPts val="600"/>
              </a:spcBef>
              <a:spcAft>
                <a:spcPts val="0"/>
              </a:spcAft>
              <a:buClr>
                <a:srgbClr val="17365D"/>
              </a:buClr>
              <a:buSzPts val="1000"/>
              <a:buChar char="•"/>
            </a:pPr>
            <a:r>
              <a:rPr lang="en-US" sz="1000">
                <a:solidFill>
                  <a:srgbClr val="17365D"/>
                </a:solidFill>
                <a:latin typeface="Helvetica Neue"/>
                <a:ea typeface="Helvetica Neue"/>
                <a:cs typeface="Helvetica Neue"/>
                <a:sym typeface="Helvetica Neue"/>
              </a:rPr>
              <a:t>All team members mentioned how helpful it was to have student actively involved.</a:t>
            </a:r>
            <a:endParaRPr sz="1000"/>
          </a:p>
          <a:p>
            <a:pPr marL="342900" lvl="0" indent="-215900" algn="l" rtl="0">
              <a:lnSpc>
                <a:spcPct val="90000"/>
              </a:lnSpc>
              <a:spcBef>
                <a:spcPts val="600"/>
              </a:spcBef>
              <a:spcAft>
                <a:spcPts val="0"/>
              </a:spcAft>
              <a:buClr>
                <a:srgbClr val="17365D"/>
              </a:buClr>
              <a:buSzPts val="1000"/>
              <a:buChar char="•"/>
            </a:pPr>
            <a:r>
              <a:rPr lang="en-US" sz="1000">
                <a:solidFill>
                  <a:srgbClr val="17365D"/>
                </a:solidFill>
                <a:latin typeface="Helvetica Neue"/>
                <a:ea typeface="Helvetica Neue"/>
                <a:cs typeface="Helvetica Neue"/>
                <a:sym typeface="Helvetica Neue"/>
              </a:rPr>
              <a:t>Student involvement has increased over time.</a:t>
            </a:r>
            <a:endParaRPr sz="1000"/>
          </a:p>
          <a:p>
            <a:pPr marL="342900" lvl="0" indent="-215900" algn="l" rtl="0">
              <a:lnSpc>
                <a:spcPct val="90000"/>
              </a:lnSpc>
              <a:spcBef>
                <a:spcPts val="600"/>
              </a:spcBef>
              <a:spcAft>
                <a:spcPts val="0"/>
              </a:spcAft>
              <a:buClr>
                <a:srgbClr val="17365D"/>
              </a:buClr>
              <a:buSzPts val="1000"/>
              <a:buChar char="•"/>
            </a:pPr>
            <a:r>
              <a:rPr lang="en-US" sz="1000">
                <a:solidFill>
                  <a:srgbClr val="17365D"/>
                </a:solidFill>
                <a:latin typeface="Helvetica Neue"/>
                <a:ea typeface="Helvetica Neue"/>
                <a:cs typeface="Helvetica Neue"/>
                <a:sym typeface="Helvetica Neue"/>
              </a:rPr>
              <a:t>Student learned how to prepare for meetings mostly from his mom.</a:t>
            </a:r>
            <a:endParaRPr sz="1000"/>
          </a:p>
          <a:p>
            <a:pPr marL="342900" lvl="0" indent="-215900" algn="l" rtl="0">
              <a:lnSpc>
                <a:spcPct val="90000"/>
              </a:lnSpc>
              <a:spcBef>
                <a:spcPts val="600"/>
              </a:spcBef>
              <a:spcAft>
                <a:spcPts val="0"/>
              </a:spcAft>
              <a:buClr>
                <a:srgbClr val="17365D"/>
              </a:buClr>
              <a:buSzPts val="1000"/>
              <a:buChar char="•"/>
            </a:pPr>
            <a:r>
              <a:rPr lang="en-US" sz="1000">
                <a:solidFill>
                  <a:srgbClr val="17365D"/>
                </a:solidFill>
                <a:latin typeface="Helvetica Neue"/>
                <a:ea typeface="Helvetica Neue"/>
                <a:cs typeface="Helvetica Neue"/>
                <a:sym typeface="Helvetica Neue"/>
              </a:rPr>
              <a:t>General education teacher helped prepare him for his most recent meeting.</a:t>
            </a:r>
            <a:endParaRPr sz="1000"/>
          </a:p>
        </p:txBody>
      </p:sp>
      <p:sp>
        <p:nvSpPr>
          <p:cNvPr id="165" name="Google Shape;165;g14b67aa935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473a7de3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5473a7de3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5473a7de3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473a7de33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5473a7de33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5473a7de33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473a7de33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473a7de33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5473a7de33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473a7de33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473a7de33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15473a7de33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Henderson, Mapp, Johnson, and Davies (2007) </a:t>
            </a:r>
          </a:p>
          <a:p>
            <a:r>
              <a:rPr lang="en-US" dirty="0"/>
              <a:t>2. MetLife Study</a:t>
            </a:r>
          </a:p>
          <a:p>
            <a:r>
              <a:rPr lang="en-US" dirty="0"/>
              <a:t>3. Epstein 2011</a:t>
            </a:r>
          </a:p>
        </p:txBody>
      </p:sp>
      <p:sp>
        <p:nvSpPr>
          <p:cNvPr id="4" name="Slide Number Placeholder 3"/>
          <p:cNvSpPr>
            <a:spLocks noGrp="1"/>
          </p:cNvSpPr>
          <p:nvPr>
            <p:ph type="sldNum" sz="quarter" idx="5"/>
          </p:nvPr>
        </p:nvSpPr>
        <p:spPr/>
        <p:txBody>
          <a:bodyPr/>
          <a:lstStyle/>
          <a:p>
            <a:fld id="{815969DB-3658-A544-9267-8400FAFA0323}" type="slidenum">
              <a:rPr lang="en-US" smtClean="0"/>
              <a:t>19</a:t>
            </a:fld>
            <a:endParaRPr lang="en-US"/>
          </a:p>
        </p:txBody>
      </p:sp>
    </p:spTree>
    <p:extLst>
      <p:ext uri="{BB962C8B-B14F-4D97-AF65-F5344CB8AC3E}">
        <p14:creationId xmlns:p14="http://schemas.microsoft.com/office/powerpoint/2010/main" val="3309592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judgement, we’ve all experienced at least some of these issues. </a:t>
            </a:r>
          </a:p>
          <a:p>
            <a:endParaRPr lang="en-US" dirty="0"/>
          </a:p>
        </p:txBody>
      </p:sp>
      <p:sp>
        <p:nvSpPr>
          <p:cNvPr id="4" name="Slide Number Placeholder 3"/>
          <p:cNvSpPr>
            <a:spLocks noGrp="1"/>
          </p:cNvSpPr>
          <p:nvPr>
            <p:ph type="sldNum" sz="quarter" idx="5"/>
          </p:nvPr>
        </p:nvSpPr>
        <p:spPr/>
        <p:txBody>
          <a:bodyPr/>
          <a:lstStyle/>
          <a:p>
            <a:fld id="{815969DB-3658-A544-9267-8400FAFA0323}" type="slidenum">
              <a:rPr lang="en-US" smtClean="0"/>
              <a:t>20</a:t>
            </a:fld>
            <a:endParaRPr lang="en-US"/>
          </a:p>
        </p:txBody>
      </p:sp>
    </p:spTree>
    <p:extLst>
      <p:ext uri="{BB962C8B-B14F-4D97-AF65-F5344CB8AC3E}">
        <p14:creationId xmlns:p14="http://schemas.microsoft.com/office/powerpoint/2010/main" val="139766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Restorative Practices are adopted from the concept of restorative justice in the criminal justice field.  </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difference between Restorative Justice and Restorative Practices is that RJ is reactive, responding to something bad that happened.  </a:t>
            </a:r>
            <a:endParaRPr lang="en-US" b="0" dirty="0">
              <a:effectLst/>
            </a:endParaRPr>
          </a:p>
          <a:p>
            <a:pPr rtl="0"/>
            <a:r>
              <a:rPr lang="en-US" sz="1200" b="0" i="0" u="none" strike="noStrike" kern="1200" dirty="0">
                <a:solidFill>
                  <a:schemeClr val="tx1"/>
                </a:solidFill>
                <a:effectLst/>
                <a:latin typeface="+mn-lt"/>
                <a:ea typeface="+mn-ea"/>
                <a:cs typeface="+mn-cs"/>
              </a:rPr>
              <a:t>Restorative Practices are both PROACTIVE and reactive.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 are a lot of definitions of Restorative Practices, but the most important point is that RP emphasizes positive relationships and repairing relationships when some sort of conflict or damage of  trust has occurred.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15969DB-3658-A544-9267-8400FAFA0323}" type="slidenum">
              <a:rPr lang="en-US" smtClean="0"/>
              <a:t>21</a:t>
            </a:fld>
            <a:endParaRPr lang="en-US"/>
          </a:p>
        </p:txBody>
      </p:sp>
    </p:spTree>
    <p:extLst>
      <p:ext uri="{BB962C8B-B14F-4D97-AF65-F5344CB8AC3E}">
        <p14:creationId xmlns:p14="http://schemas.microsoft.com/office/powerpoint/2010/main" val="270198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We know that formal and even informal dispute resolution processes often leave lingering bad feelings on all sides.  If those things are not dealt with , then they sort lay in wait to come out at the next problem.  </a:t>
            </a:r>
          </a:p>
          <a:p>
            <a:pPr rtl="0" fontAlgn="base"/>
            <a:br>
              <a:rPr lang="en-US" b="0" dirty="0">
                <a:effectLst/>
              </a:rPr>
            </a:br>
            <a:r>
              <a:rPr lang="en-US" sz="1200" b="0" i="0" u="none" strike="noStrike" kern="1200" dirty="0">
                <a:solidFill>
                  <a:schemeClr val="tx1"/>
                </a:solidFill>
                <a:effectLst/>
                <a:latin typeface="+mn-lt"/>
                <a:ea typeface="+mn-ea"/>
                <a:cs typeface="+mn-cs"/>
              </a:rPr>
              <a:t>Even the most basic use of RP can help to mend relationships after a disagreement.  Of course, when used as a preventative, the relationship typically has enough built up trust to weather disputes in a cooperative way.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Professionals who only use the reactive without building the social capital beforehand are less successful than those that also employ the proactive.</a:t>
            </a:r>
          </a:p>
          <a:p>
            <a:endParaRPr lang="en-US" dirty="0"/>
          </a:p>
        </p:txBody>
      </p:sp>
      <p:sp>
        <p:nvSpPr>
          <p:cNvPr id="4" name="Slide Number Placeholder 3"/>
          <p:cNvSpPr>
            <a:spLocks noGrp="1"/>
          </p:cNvSpPr>
          <p:nvPr>
            <p:ph type="sldNum" sz="quarter" idx="5"/>
          </p:nvPr>
        </p:nvSpPr>
        <p:spPr/>
        <p:txBody>
          <a:bodyPr/>
          <a:lstStyle/>
          <a:p>
            <a:fld id="{815969DB-3658-A544-9267-8400FAFA0323}" type="slidenum">
              <a:rPr lang="en-US" smtClean="0"/>
              <a:t>22</a:t>
            </a:fld>
            <a:endParaRPr lang="en-US"/>
          </a:p>
        </p:txBody>
      </p:sp>
    </p:spTree>
    <p:extLst>
      <p:ext uri="{BB962C8B-B14F-4D97-AF65-F5344CB8AC3E}">
        <p14:creationId xmlns:p14="http://schemas.microsoft.com/office/powerpoint/2010/main" val="155026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5473a7de33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5473a7de33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15473a7de33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5473a7de33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5473a7de33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5473a7de33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5473a7de3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5473a7de3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15473a7de33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Times New Roman"/>
                <a:ea typeface="Times New Roman"/>
                <a:cs typeface="Times New Roman"/>
                <a:sym typeface="Times New Roman"/>
              </a:rPr>
              <a:t>Graphic recording is an informal method where one team member, called the scribe, captures, synthesizes, and organizes information in a meaningful way using common terms, graphics and images as the conversation occurs from all team members </a:t>
            </a:r>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r>
              <a:rPr lang="en-US" sz="1800">
                <a:latin typeface="Times New Roman"/>
                <a:ea typeface="Times New Roman"/>
                <a:cs typeface="Times New Roman"/>
                <a:sym typeface="Times New Roman"/>
              </a:rPr>
              <a:t>Graphic recording organizes the information, engages the participants and facilitates comprehension. </a:t>
            </a:r>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400">
                <a:latin typeface="Arial"/>
                <a:ea typeface="Arial"/>
                <a:cs typeface="Arial"/>
                <a:sym typeface="Arial"/>
              </a:rPr>
              <a:t>In this example, the scribe writes the information on a large flip-chart, whiteboard, or projected computer screen to visually synthesize the discussion. Using this method during meetings promotes understanding, increases communication, and coordinates teamwork (Gergle, Kraut, &amp; Fussell, 2013).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en-US" sz="1400">
                <a:latin typeface="Arial"/>
                <a:ea typeface="Arial"/>
                <a:cs typeface="Arial"/>
                <a:sym typeface="Arial"/>
              </a:rPr>
              <a:t>Team members who use graphic recording report feeling valued each time their thoughts are recorded for all to consider. IEP team members report one benefit of projecting informal recording rather than the IEP document itself gave them the feeling that their input was valuable and a truly a part of developing the IEP.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en-US" sz="1400">
                <a:latin typeface="Arial"/>
                <a:ea typeface="Arial"/>
                <a:cs typeface="Arial"/>
                <a:sym typeface="Arial"/>
              </a:rPr>
              <a:t>Critical barriers reported in IEP meetings include unequal </a:t>
            </a:r>
            <a:r>
              <a:rPr lang="en-US" sz="1400">
                <a:solidFill>
                  <a:srgbClr val="1F1F1F"/>
                </a:solidFill>
                <a:latin typeface="Arial"/>
                <a:ea typeface="Arial"/>
                <a:cs typeface="Arial"/>
                <a:sym typeface="Arial"/>
              </a:rPr>
              <a:t>power dynamics</a:t>
            </a:r>
            <a:r>
              <a:rPr lang="en-US" sz="1400">
                <a:latin typeface="Arial"/>
                <a:ea typeface="Arial"/>
                <a:cs typeface="Arial"/>
                <a:sym typeface="Arial"/>
              </a:rPr>
              <a:t>, confusion, </a:t>
            </a:r>
            <a:r>
              <a:rPr lang="en-US" sz="1400">
                <a:solidFill>
                  <a:srgbClr val="1F1F1F"/>
                </a:solidFill>
                <a:latin typeface="Arial"/>
                <a:ea typeface="Arial"/>
                <a:cs typeface="Arial"/>
                <a:sym typeface="Arial"/>
              </a:rPr>
              <a:t>discrepant views of the student,linguistic differences and lack of trust.  Using a visual display to capture all team members input, clarify terms that are recorded, slow down the process to ensure understanding helps to combat these barriers.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en-US" sz="1400">
                <a:latin typeface="Arial"/>
                <a:ea typeface="Arial"/>
                <a:cs typeface="Arial"/>
                <a:sym typeface="Arial"/>
              </a:rPr>
              <a:t>Cho and Gannotti (2005) reported that all of the mothers interviewed for their study agreed that their limited English ability was not a barrier as long as professionals were willing to take the time to communicate with them by listening carefully and rephrasing the parent’s words in correct English to clarify and avoid misunderstandings. Using a graphic recording system promotes these practices. When the charter records jargon, or a complex proposal. The team members naturally consider the text and begin to discuss and clarify.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r>
              <a:rPr lang="en-US" sz="1400">
                <a:latin typeface="Arial"/>
                <a:ea typeface="Arial"/>
                <a:cs typeface="Arial"/>
                <a:sym typeface="Arial"/>
              </a:rPr>
              <a:t>Muller and Vick’s (2017) research, describes this technique as collaborative. Team members view the information together which provides a reminder of key discussion points and encourages active participation (Mueller &amp; Vick, 2017). Furthermore, the visuals aid in complex decision making and keep the group focused on one task (Paul, Haseman &amp; Ramamurthy, 2002; Gergle, Kraut, &amp; Fussell, 2013).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473a7de3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5473a7de3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5473a7de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5473a7de3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15473a7de3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487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773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865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0"/>
        <p:cNvGrpSpPr/>
        <p:nvPr/>
      </p:nvGrpSpPr>
      <p:grpSpPr>
        <a:xfrm>
          <a:off x="0" y="0"/>
          <a:ext cx="0" cy="0"/>
          <a:chOff x="0" y="0"/>
          <a:chExt cx="0" cy="0"/>
        </a:xfrm>
      </p:grpSpPr>
      <p:sp>
        <p:nvSpPr>
          <p:cNvPr id="61" name="Google Shape;61;g155518fe584_0_129"/>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g155518fe584_0_129"/>
          <p:cNvSpPr txBox="1">
            <a:spLocks noGrp="1"/>
          </p:cNvSpPr>
          <p:nvPr>
            <p:ph type="title"/>
          </p:nvPr>
        </p:nvSpPr>
        <p:spPr>
          <a:xfrm>
            <a:off x="808523" y="2243828"/>
            <a:ext cx="4494900" cy="113460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rtl="0">
              <a:lnSpc>
                <a:spcPct val="90000"/>
              </a:lnSpc>
              <a:spcBef>
                <a:spcPts val="0"/>
              </a:spcBef>
              <a:spcAft>
                <a:spcPts val="0"/>
              </a:spcAft>
              <a:buClr>
                <a:srgbClr val="262626"/>
              </a:buClr>
              <a:buSzPts val="2200"/>
              <a:buFont typeface="Gill Sans"/>
              <a:buNone/>
              <a:defRPr sz="2200">
                <a:solidFill>
                  <a:srgbClr val="262626"/>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3" name="Google Shape;63;g155518fe584_0_129"/>
          <p:cNvSpPr>
            <a:spLocks noGrp="1"/>
          </p:cNvSpPr>
          <p:nvPr>
            <p:ph type="pic" idx="2"/>
          </p:nvPr>
        </p:nvSpPr>
        <p:spPr>
          <a:xfrm>
            <a:off x="6095999" y="0"/>
            <a:ext cx="6102000" cy="6858000"/>
          </a:xfrm>
          <a:prstGeom prst="rect">
            <a:avLst/>
          </a:prstGeom>
          <a:solidFill>
            <a:srgbClr val="BFBFBF"/>
          </a:solidFill>
          <a:ln>
            <a:noFill/>
          </a:ln>
        </p:spPr>
      </p:sp>
      <p:sp>
        <p:nvSpPr>
          <p:cNvPr id="64" name="Google Shape;64;g155518fe584_0_129"/>
          <p:cNvSpPr txBox="1">
            <a:spLocks noGrp="1"/>
          </p:cNvSpPr>
          <p:nvPr>
            <p:ph type="body" idx="1"/>
          </p:nvPr>
        </p:nvSpPr>
        <p:spPr>
          <a:xfrm>
            <a:off x="1115568" y="3549918"/>
            <a:ext cx="3794700" cy="2193900"/>
          </a:xfrm>
          <a:prstGeom prst="rect">
            <a:avLst/>
          </a:prstGeom>
          <a:noFill/>
          <a:ln>
            <a:noFill/>
          </a:ln>
        </p:spPr>
        <p:txBody>
          <a:bodyPr spcFirstLastPara="1" wrap="square" lIns="91425" tIns="45700" rIns="91425" bIns="45700" anchor="t" anchorCtr="1">
            <a:normAutofit/>
          </a:bodyPr>
          <a:lstStyle>
            <a:lvl1pPr marL="457200" lvl="0" indent="-228600" algn="ctr" rtl="0">
              <a:lnSpc>
                <a:spcPct val="100000"/>
              </a:lnSpc>
              <a:spcBef>
                <a:spcPts val="1000"/>
              </a:spcBef>
              <a:spcAft>
                <a:spcPts val="0"/>
              </a:spcAft>
              <a:buSzPts val="1500"/>
              <a:buNone/>
              <a:defRPr sz="1500">
                <a:solidFill>
                  <a:srgbClr val="FFFFFF"/>
                </a:solidFill>
              </a:defRPr>
            </a:lvl1pPr>
            <a:lvl2pPr marL="914400" lvl="1" indent="-228600" algn="l" rtl="0">
              <a:lnSpc>
                <a:spcPct val="100000"/>
              </a:lnSpc>
              <a:spcBef>
                <a:spcPts val="1600"/>
              </a:spcBef>
              <a:spcAft>
                <a:spcPts val="0"/>
              </a:spcAft>
              <a:buSzPts val="1400"/>
              <a:buNone/>
              <a:defRPr sz="1400"/>
            </a:lvl2pPr>
            <a:lvl3pPr marL="1371600" lvl="2" indent="-228600" algn="l" rtl="0">
              <a:lnSpc>
                <a:spcPct val="100000"/>
              </a:lnSpc>
              <a:spcBef>
                <a:spcPts val="1600"/>
              </a:spcBef>
              <a:spcAft>
                <a:spcPts val="0"/>
              </a:spcAft>
              <a:buSzPts val="1200"/>
              <a:buNone/>
              <a:defRPr sz="1200"/>
            </a:lvl3pPr>
            <a:lvl4pPr marL="1828800" lvl="3" indent="-228600" algn="l" rtl="0">
              <a:lnSpc>
                <a:spcPct val="100000"/>
              </a:lnSpc>
              <a:spcBef>
                <a:spcPts val="1600"/>
              </a:spcBef>
              <a:spcAft>
                <a:spcPts val="0"/>
              </a:spcAft>
              <a:buSzPts val="1000"/>
              <a:buNone/>
              <a:defRPr sz="1000"/>
            </a:lvl4pPr>
            <a:lvl5pPr marL="2286000" lvl="4" indent="-228600" algn="l" rtl="0">
              <a:lnSpc>
                <a:spcPct val="100000"/>
              </a:lnSpc>
              <a:spcBef>
                <a:spcPts val="1600"/>
              </a:spcBef>
              <a:spcAft>
                <a:spcPts val="0"/>
              </a:spcAft>
              <a:buSzPts val="1000"/>
              <a:buNone/>
              <a:defRPr sz="1000"/>
            </a:lvl5pPr>
            <a:lvl6pPr marL="2743200" lvl="5" indent="-228600" algn="l" rtl="0">
              <a:lnSpc>
                <a:spcPct val="100000"/>
              </a:lnSpc>
              <a:spcBef>
                <a:spcPts val="1600"/>
              </a:spcBef>
              <a:spcAft>
                <a:spcPts val="0"/>
              </a:spcAft>
              <a:buSzPts val="1000"/>
              <a:buNone/>
              <a:defRPr sz="1000"/>
            </a:lvl6pPr>
            <a:lvl7pPr marL="3200400" lvl="6" indent="-228600" algn="l" rtl="0">
              <a:lnSpc>
                <a:spcPct val="100000"/>
              </a:lnSpc>
              <a:spcBef>
                <a:spcPts val="1600"/>
              </a:spcBef>
              <a:spcAft>
                <a:spcPts val="0"/>
              </a:spcAft>
              <a:buSzPts val="1000"/>
              <a:buNone/>
              <a:defRPr sz="1000"/>
            </a:lvl7pPr>
            <a:lvl8pPr marL="3657600" lvl="7" indent="-228600" algn="l" rtl="0">
              <a:lnSpc>
                <a:spcPct val="100000"/>
              </a:lnSpc>
              <a:spcBef>
                <a:spcPts val="1600"/>
              </a:spcBef>
              <a:spcAft>
                <a:spcPts val="0"/>
              </a:spcAft>
              <a:buSzPts val="1000"/>
              <a:buNone/>
              <a:defRPr sz="1000"/>
            </a:lvl8pPr>
            <a:lvl9pPr marL="4114800" lvl="8" indent="-228600" algn="l" rtl="0">
              <a:lnSpc>
                <a:spcPct val="100000"/>
              </a:lnSpc>
              <a:spcBef>
                <a:spcPts val="1600"/>
              </a:spcBef>
              <a:spcAft>
                <a:spcPts val="1600"/>
              </a:spcAft>
              <a:buSzPts val="1000"/>
              <a:buNone/>
              <a:defRPr sz="1000"/>
            </a:lvl9pPr>
          </a:lstStyle>
          <a:p>
            <a:endParaRPr/>
          </a:p>
        </p:txBody>
      </p:sp>
      <p:sp>
        <p:nvSpPr>
          <p:cNvPr id="65" name="Google Shape;65;g155518fe584_0_129"/>
          <p:cNvSpPr txBox="1">
            <a:spLocks noGrp="1"/>
          </p:cNvSpPr>
          <p:nvPr>
            <p:ph type="dt" idx="10"/>
          </p:nvPr>
        </p:nvSpPr>
        <p:spPr>
          <a:xfrm>
            <a:off x="7821429" y="6238816"/>
            <a:ext cx="27537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g155518fe584_0_129"/>
          <p:cNvSpPr txBox="1">
            <a:spLocks noGrp="1"/>
          </p:cNvSpPr>
          <p:nvPr>
            <p:ph type="ftr" idx="11"/>
          </p:nvPr>
        </p:nvSpPr>
        <p:spPr>
          <a:xfrm>
            <a:off x="804672" y="6236208"/>
            <a:ext cx="51249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55518fe584_0_129"/>
          <p:cNvSpPr>
            <a:spLocks noGrp="1"/>
          </p:cNvSpPr>
          <p:nvPr>
            <p:ph type="sldNum" idx="12"/>
          </p:nvPr>
        </p:nvSpPr>
        <p:spPr>
          <a:xfrm>
            <a:off x="10758922" y="6217920"/>
            <a:ext cx="365700" cy="365700"/>
          </a:xfrm>
          <a:prstGeom prst="ellipse">
            <a:avLst/>
          </a:prstGeom>
          <a:solidFill>
            <a:srgbClr val="1D1D1D">
              <a:alpha val="69800"/>
            </a:srgbClr>
          </a:solidFill>
          <a:ln>
            <a:noFill/>
          </a:ln>
        </p:spPr>
        <p:txBody>
          <a:bodyPr spcFirstLastPara="1" wrap="square" lIns="18275" tIns="45700" rIns="18275" bIns="45700" anchor="ctr" anchorCtr="0">
            <a:normAutofit lnSpcReduction="20000"/>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204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75"/>
        <p:cNvGrpSpPr/>
        <p:nvPr/>
      </p:nvGrpSpPr>
      <p:grpSpPr>
        <a:xfrm>
          <a:off x="0" y="0"/>
          <a:ext cx="0" cy="0"/>
          <a:chOff x="0" y="0"/>
          <a:chExt cx="0" cy="0"/>
        </a:xfrm>
      </p:grpSpPr>
      <p:sp>
        <p:nvSpPr>
          <p:cNvPr id="76" name="Google Shape;76;g155518fe584_0_144"/>
          <p:cNvSpPr/>
          <p:nvPr/>
        </p:nvSpPr>
        <p:spPr>
          <a:xfrm>
            <a:off x="558210" y="4981421"/>
            <a:ext cx="11135100" cy="822900"/>
          </a:xfrm>
          <a:prstGeom prst="rect">
            <a:avLst/>
          </a:prstGeom>
          <a:solidFill>
            <a:schemeClr val="dk1"/>
          </a:solidFill>
          <a:ln w="12700" cap="flat" cmpd="sng">
            <a:solidFill>
              <a:srgbClr val="FCFBFB"/>
            </a:solidFill>
            <a:prstDash val="solid"/>
            <a:miter lim="800000"/>
            <a:headEnd type="none" w="sm" len="sm"/>
            <a:tailEnd type="none" w="sm" len="sm"/>
          </a:ln>
          <a:effectLst>
            <a:outerShdw blurRad="50800" dist="38100" dir="2700000" algn="tl" rotWithShape="0">
              <a:schemeClr val="dk1">
                <a:alpha val="298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77" name="Google Shape;77;g155518fe584_0_144"/>
          <p:cNvSpPr/>
          <p:nvPr/>
        </p:nvSpPr>
        <p:spPr>
          <a:xfrm>
            <a:off x="498834" y="5118581"/>
            <a:ext cx="146400" cy="54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Calibri"/>
              <a:ea typeface="Calibri"/>
              <a:cs typeface="Calibri"/>
              <a:sym typeface="Calibri"/>
            </a:endParaRPr>
          </a:p>
        </p:txBody>
      </p:sp>
      <p:sp>
        <p:nvSpPr>
          <p:cNvPr id="78" name="Google Shape;78;g155518fe584_0_144"/>
          <p:cNvSpPr txBox="1">
            <a:spLocks noGrp="1"/>
          </p:cNvSpPr>
          <p:nvPr>
            <p:ph type="title"/>
          </p:nvPr>
        </p:nvSpPr>
        <p:spPr>
          <a:xfrm>
            <a:off x="557784" y="640080"/>
            <a:ext cx="10890600" cy="4114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600"/>
              <a:buFont typeface="Avenir"/>
              <a:buNone/>
              <a:defRPr sz="66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9" name="Google Shape;79;g155518fe584_0_144"/>
          <p:cNvSpPr txBox="1">
            <a:spLocks noGrp="1"/>
          </p:cNvSpPr>
          <p:nvPr>
            <p:ph type="body" idx="1"/>
          </p:nvPr>
        </p:nvSpPr>
        <p:spPr>
          <a:xfrm>
            <a:off x="841248" y="5102352"/>
            <a:ext cx="10607100" cy="5853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1000"/>
              </a:spcBef>
              <a:spcAft>
                <a:spcPts val="0"/>
              </a:spcAft>
              <a:buClr>
                <a:schemeClr val="lt1"/>
              </a:buClr>
              <a:buSzPts val="2000"/>
              <a:buNone/>
              <a:defRPr sz="2000">
                <a:solidFill>
                  <a:schemeClr val="lt1"/>
                </a:solidFill>
              </a:defRPr>
            </a:lvl1pPr>
            <a:lvl2pPr marL="914400" lvl="1" indent="-228600" algn="l" rtl="0">
              <a:lnSpc>
                <a:spcPct val="110000"/>
              </a:lnSpc>
              <a:spcBef>
                <a:spcPts val="1600"/>
              </a:spcBef>
              <a:spcAft>
                <a:spcPts val="0"/>
              </a:spcAft>
              <a:buClr>
                <a:schemeClr val="lt1"/>
              </a:buClr>
              <a:buSzPts val="2000"/>
              <a:buNone/>
              <a:defRPr sz="2000">
                <a:solidFill>
                  <a:schemeClr val="lt1"/>
                </a:solidFill>
              </a:defRPr>
            </a:lvl2pPr>
            <a:lvl3pPr marL="1371600" lvl="2" indent="-228600" algn="l" rtl="0">
              <a:lnSpc>
                <a:spcPct val="110000"/>
              </a:lnSpc>
              <a:spcBef>
                <a:spcPts val="1600"/>
              </a:spcBef>
              <a:spcAft>
                <a:spcPts val="0"/>
              </a:spcAft>
              <a:buClr>
                <a:schemeClr val="lt1"/>
              </a:buClr>
              <a:buSzPts val="1800"/>
              <a:buNone/>
              <a:defRPr sz="1800">
                <a:solidFill>
                  <a:schemeClr val="lt1"/>
                </a:solidFill>
              </a:defRPr>
            </a:lvl3pPr>
            <a:lvl4pPr marL="1828800" lvl="3" indent="-228600" algn="l" rtl="0">
              <a:lnSpc>
                <a:spcPct val="110000"/>
              </a:lnSpc>
              <a:spcBef>
                <a:spcPts val="1600"/>
              </a:spcBef>
              <a:spcAft>
                <a:spcPts val="0"/>
              </a:spcAft>
              <a:buClr>
                <a:schemeClr val="lt1"/>
              </a:buClr>
              <a:buSzPts val="1600"/>
              <a:buNone/>
              <a:defRPr sz="1600">
                <a:solidFill>
                  <a:schemeClr val="lt1"/>
                </a:solidFill>
              </a:defRPr>
            </a:lvl4pPr>
            <a:lvl5pPr marL="2286000" lvl="4" indent="-228600" algn="l" rtl="0">
              <a:lnSpc>
                <a:spcPct val="110000"/>
              </a:lnSpc>
              <a:spcBef>
                <a:spcPts val="1600"/>
              </a:spcBef>
              <a:spcAft>
                <a:spcPts val="0"/>
              </a:spcAft>
              <a:buClr>
                <a:schemeClr val="lt1"/>
              </a:buClr>
              <a:buSzPts val="1600"/>
              <a:buNone/>
              <a:defRPr sz="1600">
                <a:solidFill>
                  <a:schemeClr val="lt1"/>
                </a:solidFill>
              </a:defRPr>
            </a:lvl5pPr>
            <a:lvl6pPr marL="2743200" lvl="5" indent="-228600" algn="l" rtl="0">
              <a:lnSpc>
                <a:spcPct val="90000"/>
              </a:lnSpc>
              <a:spcBef>
                <a:spcPts val="1600"/>
              </a:spcBef>
              <a:spcAft>
                <a:spcPts val="0"/>
              </a:spcAft>
              <a:buClr>
                <a:schemeClr val="lt1"/>
              </a:buClr>
              <a:buSzPts val="1600"/>
              <a:buNone/>
              <a:defRPr sz="1600">
                <a:solidFill>
                  <a:schemeClr val="lt1"/>
                </a:solidFill>
              </a:defRPr>
            </a:lvl6pPr>
            <a:lvl7pPr marL="3200400" lvl="6" indent="-228600" algn="l" rtl="0">
              <a:lnSpc>
                <a:spcPct val="90000"/>
              </a:lnSpc>
              <a:spcBef>
                <a:spcPts val="1600"/>
              </a:spcBef>
              <a:spcAft>
                <a:spcPts val="0"/>
              </a:spcAft>
              <a:buClr>
                <a:schemeClr val="lt1"/>
              </a:buClr>
              <a:buSzPts val="1600"/>
              <a:buNone/>
              <a:defRPr sz="1600">
                <a:solidFill>
                  <a:schemeClr val="lt1"/>
                </a:solidFill>
              </a:defRPr>
            </a:lvl7pPr>
            <a:lvl8pPr marL="3657600" lvl="7" indent="-228600" algn="l" rtl="0">
              <a:lnSpc>
                <a:spcPct val="90000"/>
              </a:lnSpc>
              <a:spcBef>
                <a:spcPts val="1600"/>
              </a:spcBef>
              <a:spcAft>
                <a:spcPts val="0"/>
              </a:spcAft>
              <a:buClr>
                <a:schemeClr val="lt1"/>
              </a:buClr>
              <a:buSzPts val="1600"/>
              <a:buNone/>
              <a:defRPr sz="1600">
                <a:solidFill>
                  <a:schemeClr val="lt1"/>
                </a:solidFill>
              </a:defRPr>
            </a:lvl8pPr>
            <a:lvl9pPr marL="4114800" lvl="8" indent="-228600" algn="l" rtl="0">
              <a:lnSpc>
                <a:spcPct val="90000"/>
              </a:lnSpc>
              <a:spcBef>
                <a:spcPts val="1600"/>
              </a:spcBef>
              <a:spcAft>
                <a:spcPts val="1600"/>
              </a:spcAft>
              <a:buClr>
                <a:schemeClr val="lt1"/>
              </a:buClr>
              <a:buSzPts val="1600"/>
              <a:buNone/>
              <a:defRPr sz="1600">
                <a:solidFill>
                  <a:schemeClr val="lt1"/>
                </a:solidFill>
              </a:defRPr>
            </a:lvl9pPr>
          </a:lstStyle>
          <a:p>
            <a:endParaRPr/>
          </a:p>
        </p:txBody>
      </p:sp>
      <p:sp>
        <p:nvSpPr>
          <p:cNvPr id="80" name="Google Shape;80;g155518fe584_0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g155518fe584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g155518fe584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102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9/16/22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111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9/16/22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680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47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262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647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386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960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212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008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507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871258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7" r:id="rId12"/>
    <p:sldLayoutId id="2147483688" r:id="rId13"/>
    <p:sldLayoutId id="2147483689" r:id="rId14"/>
    <p:sldLayoutId id="214748369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www.flickr.com/photos/31065898@N08/822097090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justintung.com/portfolio/graphic-recording-and-visual-note-taking-of-talk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hink-in-colour.com.au/services/graphic-record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6647BE-17BC-4CA2-9DA3-C1695F160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ADC09-1675-4BDE-B6B1-AC1A0484D6E2}"/>
              </a:ext>
            </a:extLst>
          </p:cNvPr>
          <p:cNvSpPr>
            <a:spLocks noGrp="1"/>
          </p:cNvSpPr>
          <p:nvPr>
            <p:ph type="ctrTitle"/>
          </p:nvPr>
        </p:nvSpPr>
        <p:spPr>
          <a:xfrm>
            <a:off x="957264" y="891541"/>
            <a:ext cx="6212776" cy="4074074"/>
          </a:xfrm>
        </p:spPr>
        <p:txBody>
          <a:bodyPr>
            <a:normAutofit/>
          </a:bodyPr>
          <a:lstStyle/>
          <a:p>
            <a:pPr algn="l"/>
            <a:r>
              <a:rPr lang="en-US" sz="4800" b="1" dirty="0"/>
              <a:t>Let’s Deal With Conflict! </a:t>
            </a:r>
            <a:br>
              <a:rPr lang="en-US" sz="4800" b="1" dirty="0"/>
            </a:br>
            <a:r>
              <a:rPr lang="en-US" sz="4800" b="1" dirty="0"/>
              <a:t>Bridging The Research To Practice Gap For Collaborative IEP Team Outcomes</a:t>
            </a:r>
            <a:endParaRPr lang="en-US" sz="4800" dirty="0"/>
          </a:p>
        </p:txBody>
      </p:sp>
      <p:sp>
        <p:nvSpPr>
          <p:cNvPr id="3" name="Subtitle 2">
            <a:extLst>
              <a:ext uri="{FF2B5EF4-FFF2-40B4-BE49-F238E27FC236}">
                <a16:creationId xmlns:a16="http://schemas.microsoft.com/office/drawing/2014/main" id="{91711B15-2E31-C052-40E2-1EDE4EB82624}"/>
              </a:ext>
            </a:extLst>
          </p:cNvPr>
          <p:cNvSpPr>
            <a:spLocks noGrp="1"/>
          </p:cNvSpPr>
          <p:nvPr>
            <p:ph type="subTitle" idx="1"/>
          </p:nvPr>
        </p:nvSpPr>
        <p:spPr>
          <a:xfrm>
            <a:off x="1105152" y="5502130"/>
            <a:ext cx="5866189" cy="921039"/>
          </a:xfrm>
        </p:spPr>
        <p:txBody>
          <a:bodyPr>
            <a:normAutofit fontScale="85000" lnSpcReduction="20000"/>
          </a:bodyPr>
          <a:lstStyle/>
          <a:p>
            <a:r>
              <a:rPr lang="en-US" sz="1900" dirty="0"/>
              <a:t>Amy Kilpatrick, Tracy Gershwin, and Robin O'Shea</a:t>
            </a:r>
          </a:p>
          <a:p>
            <a:r>
              <a:rPr lang="en-US" sz="1900" dirty="0"/>
              <a:t>2022 CADRE Symposia</a:t>
            </a:r>
          </a:p>
          <a:p>
            <a:r>
              <a:rPr lang="en-US" sz="1900" dirty="0"/>
              <a:t>October 26-28: Denver, CO</a:t>
            </a:r>
          </a:p>
          <a:p>
            <a:pPr algn="l"/>
            <a:endParaRPr lang="en-US" sz="1300" dirty="0"/>
          </a:p>
        </p:txBody>
      </p:sp>
      <p:sp>
        <p:nvSpPr>
          <p:cNvPr id="11" name="Rectangle 10">
            <a:extLst>
              <a:ext uri="{FF2B5EF4-FFF2-40B4-BE49-F238E27FC236}">
                <a16:creationId xmlns:a16="http://schemas.microsoft.com/office/drawing/2014/main" id="{D7D32065-BC60-4FA9-9D89-111C744F5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clapping&#10;&#10;Description automatically generated with medium confidence">
            <a:extLst>
              <a:ext uri="{FF2B5EF4-FFF2-40B4-BE49-F238E27FC236}">
                <a16:creationId xmlns:a16="http://schemas.microsoft.com/office/drawing/2014/main" id="{E513B55D-9C29-E487-FC64-D81B2EC4E61E}"/>
              </a:ext>
            </a:extLst>
          </p:cNvPr>
          <p:cNvPicPr>
            <a:picLocks noChangeAspect="1"/>
          </p:cNvPicPr>
          <p:nvPr/>
        </p:nvPicPr>
        <p:blipFill rotWithShape="1">
          <a:blip r:embed="rId2"/>
          <a:srcRect l="14627" r="24496"/>
          <a:stretch/>
        </p:blipFill>
        <p:spPr>
          <a:xfrm>
            <a:off x="7552815" y="891540"/>
            <a:ext cx="4639186"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0161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pic>
        <p:nvPicPr>
          <p:cNvPr id="149" name="Google Shape;149;g15473a7de33_0_6"/>
          <p:cNvPicPr preferRelativeResize="0"/>
          <p:nvPr/>
        </p:nvPicPr>
        <p:blipFill>
          <a:blip r:embed="rId3"/>
          <a:stretch>
            <a:fillRect/>
          </a:stretch>
        </p:blipFill>
        <p:spPr>
          <a:xfrm>
            <a:off x="2381955" y="643466"/>
            <a:ext cx="7428089" cy="557106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4"/>
        <p:cNvGrpSpPr/>
        <p:nvPr/>
      </p:nvGrpSpPr>
      <p:grpSpPr>
        <a:xfrm>
          <a:off x="0" y="0"/>
          <a:ext cx="0" cy="0"/>
          <a:chOff x="0" y="0"/>
          <a:chExt cx="0" cy="0"/>
        </a:xfrm>
      </p:grpSpPr>
      <p:pic>
        <p:nvPicPr>
          <p:cNvPr id="155" name="Google Shape;155;g15473a7de33_0_1"/>
          <p:cNvPicPr preferRelativeResize="0"/>
          <p:nvPr/>
        </p:nvPicPr>
        <p:blipFill>
          <a:blip r:embed="rId3">
            <a:alphaModFix/>
          </a:blip>
          <a:stretch>
            <a:fillRect/>
          </a:stretch>
        </p:blipFill>
        <p:spPr>
          <a:xfrm>
            <a:off x="1920785" y="357116"/>
            <a:ext cx="8350913" cy="61323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67" name="Rectangle 16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0" name="Google Shape;160;p5"/>
          <p:cNvSpPr>
            <a:spLocks noGrp="1"/>
          </p:cNvSpPr>
          <p:nvPr>
            <p:ph type="title"/>
          </p:nvPr>
        </p:nvSpPr>
        <p:spPr>
          <a:xfrm>
            <a:off x="479394" y="1070800"/>
            <a:ext cx="3939688" cy="5583126"/>
          </a:xfrm>
          <a:prstGeom prst="ellipse">
            <a:avLst/>
          </a:prstGeom>
          <a:solidFill>
            <a:schemeClr val="accent2">
              <a:lumMod val="20000"/>
              <a:lumOff val="80000"/>
            </a:schemeClr>
          </a:solidFill>
        </p:spPr>
        <p:txBody>
          <a:bodyPr spcFirstLastPara="1" vert="horz" lIns="91440" tIns="45720" rIns="91440" bIns="45720" rtlCol="0" anchor="ctr" anchorCtr="1">
            <a:normAutofit/>
          </a:bodyPr>
          <a:lstStyle/>
          <a:p>
            <a:pPr marL="0" lvl="0" indent="0" algn="r">
              <a:spcBef>
                <a:spcPct val="0"/>
              </a:spcBef>
              <a:spcAft>
                <a:spcPts val="0"/>
              </a:spcAft>
              <a:buClr>
                <a:srgbClr val="FFFFFF"/>
              </a:buClr>
              <a:buSzPts val="2600"/>
            </a:pPr>
            <a:r>
              <a:rPr lang="en-US" sz="3800" kern="1200" cap="none">
                <a:solidFill>
                  <a:schemeClr val="tx1"/>
                </a:solidFill>
                <a:latin typeface="+mj-lt"/>
                <a:ea typeface="+mj-ea"/>
                <a:cs typeface="+mj-cs"/>
                <a:sym typeface="Gill Sans"/>
              </a:rPr>
              <a:t>STUDENT FACILITATED IEP MEETINGS</a:t>
            </a:r>
            <a:endParaRPr lang="en-US" sz="3800" kern="1200">
              <a:solidFill>
                <a:schemeClr val="tx1"/>
              </a:solidFill>
              <a:latin typeface="+mj-lt"/>
              <a:ea typeface="+mj-ea"/>
              <a:cs typeface="+mj-cs"/>
            </a:endParaRPr>
          </a:p>
        </p:txBody>
      </p:sp>
      <p:cxnSp>
        <p:nvCxnSpPr>
          <p:cNvPr id="169" name="Straight Connector 16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63" name="Google Shape;161;p5">
            <a:extLst>
              <a:ext uri="{FF2B5EF4-FFF2-40B4-BE49-F238E27FC236}">
                <a16:creationId xmlns:a16="http://schemas.microsoft.com/office/drawing/2014/main" id="{CAE2CFC6-201B-ED68-584E-026FDEB3CBA2}"/>
              </a:ext>
            </a:extLst>
          </p:cNvPr>
          <p:cNvGraphicFramePr/>
          <p:nvPr>
            <p:extLst>
              <p:ext uri="{D42A27DB-BD31-4B8C-83A1-F6EECF244321}">
                <p14:modId xmlns:p14="http://schemas.microsoft.com/office/powerpoint/2010/main" val="104353157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6"/>
        <p:cNvGrpSpPr/>
        <p:nvPr/>
      </p:nvGrpSpPr>
      <p:grpSpPr>
        <a:xfrm>
          <a:off x="0" y="0"/>
          <a:ext cx="0" cy="0"/>
          <a:chOff x="0" y="0"/>
          <a:chExt cx="0" cy="0"/>
        </a:xfrm>
      </p:grpSpPr>
      <p:sp useBgFill="1">
        <p:nvSpPr>
          <p:cNvPr id="170" name="Rectangle 17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Google Shape;168;g14b67aa9358_0_0"/>
          <p:cNvPicPr preferRelativeResize="0">
            <a:picLocks noGrp="1"/>
          </p:cNvPicPr>
          <p:nvPr>
            <p:ph type="pic" idx="4294967295"/>
          </p:nvPr>
        </p:nvPicPr>
        <p:blipFill rotWithShape="1">
          <a:blip r:embed="rId3"/>
          <a:srcRect l="3294" t="19470" r="5797"/>
          <a:stretch/>
        </p:blipFill>
        <p:spPr>
          <a:xfrm>
            <a:off x="0" y="0"/>
            <a:ext cx="12188825" cy="6858000"/>
          </a:xfrm>
          <a:prstGeom prst="rect">
            <a:avLst/>
          </a:prstGeom>
        </p:spPr>
      </p:pic>
      <p:sp>
        <p:nvSpPr>
          <p:cNvPr id="171" name="Rectangle 17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Google Shape;167;g14b67aa9358_0_0"/>
          <p:cNvSpPr txBox="1">
            <a:spLocks noGrp="1"/>
          </p:cNvSpPr>
          <p:nvPr>
            <p:ph type="title"/>
          </p:nvPr>
        </p:nvSpPr>
        <p:spPr>
          <a:xfrm>
            <a:off x="404553" y="3091928"/>
            <a:ext cx="9078562" cy="2387600"/>
          </a:xfrm>
          <a:prstGeom prst="rect">
            <a:avLst/>
          </a:prstGeom>
        </p:spPr>
        <p:txBody>
          <a:bodyPr spcFirstLastPara="1" vert="horz" lIns="91440" tIns="45720" rIns="91440" bIns="45720" rtlCol="0" anchor="b" anchorCtr="1">
            <a:normAutofit/>
          </a:bodyPr>
          <a:lstStyle/>
          <a:p>
            <a:pPr marL="0" lvl="0" indent="0">
              <a:spcAft>
                <a:spcPts val="0"/>
              </a:spcAft>
            </a:pPr>
            <a:r>
              <a:rPr lang="en-US" sz="5600"/>
              <a:t>STRATEGY FOUR: CULTURALLY RESPONSIVE PRACTICES</a:t>
            </a:r>
          </a:p>
        </p:txBody>
      </p:sp>
      <p:sp>
        <p:nvSpPr>
          <p:cNvPr id="172" name="Rectangle: Rounded Corners 17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87" name="Rectangle 186">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Google Shape;175;g15473a7de33_0_36"/>
          <p:cNvSpPr txBox="1">
            <a:spLocks noGrp="1"/>
          </p:cNvSpPr>
          <p:nvPr>
            <p:ph type="title"/>
          </p:nvPr>
        </p:nvSpPr>
        <p:spPr>
          <a:xfrm>
            <a:off x="838200" y="668377"/>
            <a:ext cx="10515600" cy="1325563"/>
          </a:xfrm>
          <a:prstGeom prst="rect">
            <a:avLst/>
          </a:prstGeom>
        </p:spPr>
        <p:txBody>
          <a:bodyPr spcFirstLastPara="1" lIns="182875" tIns="182875" rIns="182875" bIns="182875" anchorCtr="0">
            <a:normAutofit/>
          </a:bodyPr>
          <a:lstStyle/>
          <a:p>
            <a:pPr>
              <a:spcBef>
                <a:spcPts val="0"/>
              </a:spcBef>
            </a:pPr>
            <a:r>
              <a:rPr lang="en-US" sz="3400">
                <a:latin typeface="Arial"/>
                <a:ea typeface="Arial"/>
                <a:cs typeface="Arial"/>
                <a:sym typeface="Arial"/>
              </a:rPr>
              <a:t>Common Barriers to Collaboration for Families of Culturally or Linguistically Diverse Backgrounds</a:t>
            </a:r>
            <a:endParaRPr lang="en-US" sz="3400">
              <a:latin typeface="Arial"/>
              <a:cs typeface="Arial"/>
            </a:endParaRPr>
          </a:p>
        </p:txBody>
      </p:sp>
      <p:sp>
        <p:nvSpPr>
          <p:cNvPr id="176" name="Google Shape;176;g15473a7de33_0_36"/>
          <p:cNvSpPr txBox="1">
            <a:spLocks noGrp="1"/>
          </p:cNvSpPr>
          <p:nvPr>
            <p:ph sz="half" idx="1"/>
          </p:nvPr>
        </p:nvSpPr>
        <p:spPr>
          <a:xfrm>
            <a:off x="838200" y="2177456"/>
            <a:ext cx="5097780" cy="3795748"/>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ct val="45833"/>
              <a:buFont typeface="Arial"/>
              <a:buNone/>
            </a:pPr>
            <a:r>
              <a:rPr lang="en-US" sz="1900"/>
              <a:t>•Inequity</a:t>
            </a:r>
            <a:endParaRPr lang="en-US" sz="1900">
              <a:ea typeface="Calibri"/>
              <a:cs typeface="Calibri"/>
            </a:endParaRPr>
          </a:p>
          <a:p>
            <a:pPr marL="0" lvl="0" indent="0" rtl="0">
              <a:spcBef>
                <a:spcPts val="1600"/>
              </a:spcBef>
              <a:spcAft>
                <a:spcPts val="0"/>
              </a:spcAft>
              <a:buClr>
                <a:schemeClr val="dk1"/>
              </a:buClr>
              <a:buSzPct val="45833"/>
              <a:buFont typeface="Arial"/>
              <a:buNone/>
            </a:pPr>
            <a:r>
              <a:rPr lang="en-US" sz="1900"/>
              <a:t>•Unrealistic expectations</a:t>
            </a:r>
            <a:endParaRPr lang="en-US" sz="1900">
              <a:ea typeface="Calibri"/>
              <a:cs typeface="Calibri"/>
            </a:endParaRPr>
          </a:p>
          <a:p>
            <a:pPr marL="0" lvl="0" indent="0" rtl="0">
              <a:spcBef>
                <a:spcPts val="1600"/>
              </a:spcBef>
              <a:spcAft>
                <a:spcPts val="0"/>
              </a:spcAft>
              <a:buClr>
                <a:schemeClr val="dk1"/>
              </a:buClr>
              <a:buSzPct val="45833"/>
              <a:buFont typeface="Arial"/>
              <a:buNone/>
            </a:pPr>
            <a:r>
              <a:rPr lang="en-US" sz="1900"/>
              <a:t>•Lack of cultural responsiveness</a:t>
            </a:r>
            <a:endParaRPr lang="en-US" sz="1900">
              <a:ea typeface="Calibri"/>
              <a:cs typeface="Calibri"/>
            </a:endParaRPr>
          </a:p>
          <a:p>
            <a:pPr marL="0" lvl="0" indent="0" rtl="0">
              <a:spcBef>
                <a:spcPts val="1600"/>
              </a:spcBef>
              <a:spcAft>
                <a:spcPts val="0"/>
              </a:spcAft>
              <a:buClr>
                <a:schemeClr val="dk1"/>
              </a:buClr>
              <a:buSzPct val="45833"/>
              <a:buFont typeface="Arial"/>
              <a:buNone/>
            </a:pPr>
            <a:r>
              <a:rPr lang="en-US" sz="1900" dirty="0"/>
              <a:t>•Lack of/Inappropriate accommodations related to language, including lack of skilled interpreters (despite being federally mandated)</a:t>
            </a:r>
            <a:endParaRPr lang="en-US" sz="1900" dirty="0">
              <a:ea typeface="Calibri"/>
              <a:cs typeface="Calibri"/>
            </a:endParaRPr>
          </a:p>
          <a:p>
            <a:pPr marL="0" lvl="0" indent="0" rtl="0">
              <a:spcBef>
                <a:spcPts val="1600"/>
              </a:spcBef>
              <a:spcAft>
                <a:spcPts val="0"/>
              </a:spcAft>
              <a:buClr>
                <a:schemeClr val="dk1"/>
              </a:buClr>
              <a:buSzPct val="45833"/>
              <a:buFont typeface="Arial"/>
              <a:buNone/>
            </a:pPr>
            <a:r>
              <a:rPr lang="en-US" sz="1900" dirty="0"/>
              <a:t>•Insufficient information about special education processes</a:t>
            </a:r>
            <a:endParaRPr lang="en-US" sz="1900" dirty="0">
              <a:ea typeface="Calibri"/>
              <a:cs typeface="Calibri"/>
            </a:endParaRPr>
          </a:p>
          <a:p>
            <a:pPr marL="0" lvl="0" indent="0" rtl="0">
              <a:spcBef>
                <a:spcPts val="1600"/>
              </a:spcBef>
              <a:spcAft>
                <a:spcPts val="0"/>
              </a:spcAft>
              <a:buClr>
                <a:schemeClr val="dk1"/>
              </a:buClr>
              <a:buSzPct val="45833"/>
              <a:buFont typeface="Arial"/>
              <a:buNone/>
            </a:pPr>
            <a:r>
              <a:rPr lang="en-US" sz="1900" dirty="0"/>
              <a:t>•Little respect for familial expertise and contributions</a:t>
            </a:r>
          </a:p>
          <a:p>
            <a:pPr marL="0" lvl="0" indent="0" rtl="0">
              <a:spcBef>
                <a:spcPts val="1600"/>
              </a:spcBef>
              <a:spcAft>
                <a:spcPts val="0"/>
              </a:spcAft>
              <a:buClr>
                <a:schemeClr val="dk1"/>
              </a:buClr>
              <a:buSzPct val="45833"/>
              <a:buFont typeface="Arial"/>
              <a:buNone/>
            </a:pPr>
            <a:endParaRPr lang="en-US" sz="1900"/>
          </a:p>
          <a:p>
            <a:pPr marL="0" lvl="0" indent="0" rtl="0">
              <a:spcBef>
                <a:spcPts val="1600"/>
              </a:spcBef>
              <a:spcAft>
                <a:spcPts val="1600"/>
              </a:spcAft>
              <a:buNone/>
            </a:pPr>
            <a:endParaRPr lang="en-US" sz="1900"/>
          </a:p>
        </p:txBody>
      </p:sp>
      <p:sp>
        <p:nvSpPr>
          <p:cNvPr id="177" name="Google Shape;177;g15473a7de33_0_36"/>
          <p:cNvSpPr txBox="1">
            <a:spLocks noGrp="1"/>
          </p:cNvSpPr>
          <p:nvPr>
            <p:ph sz="half" idx="2"/>
          </p:nvPr>
        </p:nvSpPr>
        <p:spPr>
          <a:xfrm>
            <a:off x="6256020" y="2177456"/>
            <a:ext cx="5097780" cy="3795748"/>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100"/>
              <a:buFont typeface="Arial"/>
              <a:buNone/>
            </a:pPr>
            <a:r>
              <a:rPr lang="en-US" sz="2200"/>
              <a:t>•Deficit views of families and children</a:t>
            </a:r>
            <a:endParaRPr lang="en-US" sz="2200">
              <a:ea typeface="Calibri"/>
              <a:cs typeface="Calibri"/>
            </a:endParaRPr>
          </a:p>
          <a:p>
            <a:pPr marL="0" lvl="0" indent="0" rtl="0">
              <a:spcBef>
                <a:spcPts val="1600"/>
              </a:spcBef>
              <a:spcAft>
                <a:spcPts val="0"/>
              </a:spcAft>
              <a:buClr>
                <a:schemeClr val="dk1"/>
              </a:buClr>
              <a:buSzPts val="1100"/>
              <a:buFont typeface="Arial"/>
              <a:buNone/>
            </a:pPr>
            <a:r>
              <a:rPr lang="en-US" sz="2200"/>
              <a:t>•IEPs and parents’ rights documents written in ways that are difficult to understand (at a graduate education level)</a:t>
            </a:r>
            <a:endParaRPr lang="en-US" sz="2200">
              <a:ea typeface="Calibri"/>
              <a:cs typeface="Calibri"/>
            </a:endParaRPr>
          </a:p>
          <a:p>
            <a:pPr marL="0" lvl="0" indent="0" rtl="0">
              <a:spcBef>
                <a:spcPts val="1600"/>
              </a:spcBef>
              <a:spcAft>
                <a:spcPts val="0"/>
              </a:spcAft>
              <a:buClr>
                <a:schemeClr val="dk1"/>
              </a:buClr>
              <a:buSzPts val="1100"/>
              <a:buFont typeface="Arial"/>
              <a:buNone/>
            </a:pPr>
            <a:r>
              <a:rPr lang="en-US" sz="2200"/>
              <a:t>•Power imbalances with school personnel</a:t>
            </a:r>
            <a:endParaRPr lang="en-US" sz="2200">
              <a:ea typeface="Calibri"/>
              <a:cs typeface="Calibri"/>
            </a:endParaRPr>
          </a:p>
          <a:p>
            <a:pPr marL="0" indent="0">
              <a:spcBef>
                <a:spcPts val="1600"/>
              </a:spcBef>
              <a:spcAft>
                <a:spcPts val="1600"/>
              </a:spcAft>
              <a:buClr>
                <a:schemeClr val="dk1"/>
              </a:buClr>
              <a:buSzPts val="1100"/>
              <a:buNone/>
            </a:pPr>
            <a:r>
              <a:rPr lang="en-US" sz="2200"/>
              <a:t>•Assessment results and other paperwork not  translated in time for IEP meetings</a:t>
            </a:r>
            <a:endParaRPr lang="en-US" sz="2200">
              <a:ea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15473a7de33_0_47"/>
          <p:cNvPicPr preferRelativeResize="0"/>
          <p:nvPr/>
        </p:nvPicPr>
        <p:blipFill>
          <a:blip r:embed="rId3">
            <a:alphaModFix/>
          </a:blip>
          <a:stretch>
            <a:fillRect/>
          </a:stretch>
        </p:blipFill>
        <p:spPr>
          <a:xfrm>
            <a:off x="152400" y="152400"/>
            <a:ext cx="11650133" cy="655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15473a7de33_0_69"/>
          <p:cNvPicPr preferRelativeResize="0"/>
          <p:nvPr/>
        </p:nvPicPr>
        <p:blipFill>
          <a:blip r:embed="rId3">
            <a:alphaModFix/>
          </a:blip>
          <a:stretch>
            <a:fillRect/>
          </a:stretch>
        </p:blipFill>
        <p:spPr>
          <a:xfrm>
            <a:off x="152400" y="152400"/>
            <a:ext cx="11650133" cy="655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438" name="Rectangle 4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Google Shape;195;g15473a7de33_0_62"/>
          <p:cNvSpPr txBox="1">
            <a:spLocks noGrp="1"/>
          </p:cNvSpPr>
          <p:nvPr>
            <p:ph type="title"/>
          </p:nvPr>
        </p:nvSpPr>
        <p:spPr>
          <a:xfrm>
            <a:off x="523875" y="425950"/>
            <a:ext cx="11210925" cy="744836"/>
          </a:xfrm>
          <a:prstGeom prst="rect">
            <a:avLst/>
          </a:prstGeom>
        </p:spPr>
        <p:txBody>
          <a:bodyPr spcFirstLastPara="1" vert="horz" lIns="91440" tIns="45720" rIns="91440" bIns="45720" rtlCol="0" anchor="ctr" anchorCtr="0">
            <a:normAutofit/>
          </a:bodyPr>
          <a:lstStyle/>
          <a:p>
            <a:pPr marL="0" lvl="0" indent="0" algn="ctr">
              <a:spcAft>
                <a:spcPts val="0"/>
              </a:spcAft>
            </a:pPr>
            <a:r>
              <a:rPr lang="en-US" sz="3600">
                <a:solidFill>
                  <a:schemeClr val="tx1">
                    <a:lumMod val="85000"/>
                    <a:lumOff val="15000"/>
                  </a:schemeClr>
                </a:solidFill>
              </a:rPr>
              <a:t>IEP MEETING SUPPORT: </a:t>
            </a:r>
          </a:p>
        </p:txBody>
      </p:sp>
      <p:cxnSp>
        <p:nvCxnSpPr>
          <p:cNvPr id="437" name="Straight Connector 4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4">
            <a:extLst>
              <a:ext uri="{FF2B5EF4-FFF2-40B4-BE49-F238E27FC236}">
                <a16:creationId xmlns:a16="http://schemas.microsoft.com/office/drawing/2014/main" id="{E69A0222-4BAC-AEF4-AC4E-23D09E2169DC}"/>
              </a:ext>
            </a:extLst>
          </p:cNvPr>
          <p:cNvGraphicFramePr/>
          <p:nvPr>
            <p:extLst>
              <p:ext uri="{D42A27DB-BD31-4B8C-83A1-F6EECF244321}">
                <p14:modId xmlns:p14="http://schemas.microsoft.com/office/powerpoint/2010/main" val="3256789399"/>
              </p:ext>
            </p:extLst>
          </p:nvPr>
        </p:nvGraphicFramePr>
        <p:xfrm>
          <a:off x="872319" y="1595012"/>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4F37B935-EC23-51DD-0D23-17C295860DE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973" r="125" b="1106"/>
          <a:stretch/>
        </p:blipFill>
        <p:spPr>
          <a:xfrm>
            <a:off x="20" y="-60148"/>
            <a:ext cx="12191981" cy="6857990"/>
          </a:xfrm>
          <a:prstGeom prst="rect">
            <a:avLst/>
          </a:prstGeom>
        </p:spPr>
      </p:pic>
      <p:sp>
        <p:nvSpPr>
          <p:cNvPr id="209" name="Rectangle 20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Google Shape;201;p7"/>
          <p:cNvSpPr>
            <a:spLocks noGrp="1"/>
          </p:cNvSpPr>
          <p:nvPr>
            <p:ph type="ctrTitle"/>
          </p:nvPr>
        </p:nvSpPr>
        <p:spPr>
          <a:xfrm>
            <a:off x="404553" y="3091928"/>
            <a:ext cx="9078562" cy="2387600"/>
          </a:xfrm>
          <a:prstGeom prst="flowChartDocument">
            <a:avLst/>
          </a:prstGeom>
        </p:spPr>
        <p:txBody>
          <a:bodyPr spcFirstLastPara="1" vert="horz" lIns="182875" tIns="182875" rIns="182875" bIns="182875" rtlCol="0" anchor="ctr" anchorCtr="0">
            <a:normAutofit fontScale="90000"/>
          </a:bodyPr>
          <a:lstStyle/>
          <a:p>
            <a:pPr marL="0" lvl="0" indent="0" algn="l" rtl="0">
              <a:spcBef>
                <a:spcPts val="0"/>
              </a:spcBef>
              <a:spcAft>
                <a:spcPts val="0"/>
              </a:spcAft>
              <a:buClr>
                <a:srgbClr val="FFFFFF"/>
              </a:buClr>
              <a:buSzPts val="1300"/>
              <a:buFont typeface="Gill Sans"/>
              <a:buNone/>
            </a:pPr>
            <a:endParaRPr lang="en-US" sz="1700"/>
          </a:p>
          <a:p>
            <a:pPr marL="0" lvl="0" indent="0" algn="l" rtl="0">
              <a:spcBef>
                <a:spcPts val="0"/>
              </a:spcBef>
              <a:spcAft>
                <a:spcPts val="0"/>
              </a:spcAft>
              <a:buClr>
                <a:srgbClr val="FFFFFF"/>
              </a:buClr>
              <a:buSzPts val="1300"/>
              <a:buFont typeface="Gill Sans"/>
              <a:buNone/>
            </a:pPr>
            <a:endParaRPr lang="en-US" sz="3200" dirty="0">
              <a:ea typeface="Calibri Light"/>
              <a:cs typeface="Calibri Light"/>
            </a:endParaRPr>
          </a:p>
          <a:p>
            <a:pPr marL="0" lvl="0" indent="0" algn="l" rtl="0">
              <a:spcBef>
                <a:spcPts val="0"/>
              </a:spcBef>
              <a:spcAft>
                <a:spcPts val="0"/>
              </a:spcAft>
              <a:buClr>
                <a:srgbClr val="FFFFFF"/>
              </a:buClr>
              <a:buSzPts val="1300"/>
              <a:buFont typeface="Gill Sans"/>
              <a:buNone/>
            </a:pPr>
            <a:r>
              <a:rPr lang="en-US" sz="4000" b="0" i="0" u="none" strike="noStrike" dirty="0"/>
              <a:t>STRATEGY FIVE:</a:t>
            </a:r>
            <a:br>
              <a:rPr lang="en-US" sz="4000" b="0" dirty="0"/>
            </a:br>
            <a:r>
              <a:rPr lang="en-US" sz="4000" b="0" i="0" u="none" strike="noStrike" dirty="0"/>
              <a:t>RESTORATIVE PRACTICES USED TO MITIGATE CONFLICT AND REPAIR RELATIONS</a:t>
            </a:r>
            <a:br>
              <a:rPr lang="en-US" sz="1700" b="0" dirty="0"/>
            </a:br>
            <a:br>
              <a:rPr lang="en-US" sz="1700" dirty="0"/>
            </a:br>
            <a:endParaRPr lang="en-US" sz="1700"/>
          </a:p>
        </p:txBody>
      </p:sp>
      <p:sp>
        <p:nvSpPr>
          <p:cNvPr id="211" name="Rectangle: Rounded Corners 21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BFF0B0-4C48-34D5-1488-00B5CFC28B25}"/>
              </a:ext>
            </a:extLst>
          </p:cNvPr>
          <p:cNvSpPr txBox="1"/>
          <p:nvPr/>
        </p:nvSpPr>
        <p:spPr>
          <a:xfrm>
            <a:off x="9737483"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cs typeface="+mn-cs"/>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a:extLst>
                    <a:ext uri="{A12FA001-AC4F-418D-AE19-62706E023703}">
                      <ahyp:hlinkClr xmlns:ahyp="http://schemas.microsoft.com/office/drawing/2018/hyperlinkcolor" val="tx"/>
                    </a:ext>
                  </a:extLst>
                </a:hlinkClick>
              </a:rPr>
              <a:t>CC BY-SA-NC</a:t>
            </a:r>
            <a:r>
              <a:rPr lang="en-US" sz="700">
                <a:solidFill>
                  <a:srgbClr val="FFFFFF"/>
                </a:solidFill>
                <a:latin typeface="+mn-lt"/>
                <a:ea typeface="+mn-ea"/>
                <a:cs typeface="+mn-cs"/>
              </a:rPr>
              <a: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1"/>
                                        </p:tgtEl>
                                        <p:attrNameLst>
                                          <p:attrName>style.visibility</p:attrName>
                                        </p:attrNameLst>
                                      </p:cBhvr>
                                      <p:to>
                                        <p:strVal val="visible"/>
                                      </p:to>
                                    </p:set>
                                    <p:animEffect transition="in" filter="fade">
                                      <p:cBhvr>
                                        <p:cTn id="7" dur="7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3F680-5CE0-3944-92ED-6D3FF640E05C}"/>
              </a:ext>
            </a:extLst>
          </p:cNvPr>
          <p:cNvSpPr>
            <a:spLocks noGrp="1"/>
          </p:cNvSpPr>
          <p:nvPr>
            <p:ph type="title"/>
          </p:nvPr>
        </p:nvSpPr>
        <p:spPr>
          <a:xfrm>
            <a:off x="841248" y="426720"/>
            <a:ext cx="10506456" cy="1919141"/>
          </a:xfrm>
        </p:spPr>
        <p:txBody>
          <a:bodyPr anchor="b">
            <a:normAutofit/>
          </a:bodyPr>
          <a:lstStyle/>
          <a:p>
            <a:r>
              <a:rPr lang="en-US" sz="6000"/>
              <a:t>The Challenge</a:t>
            </a:r>
          </a:p>
        </p:txBody>
      </p:sp>
      <p:sp>
        <p:nvSpPr>
          <p:cNvPr id="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218C1BC-B2BB-A44F-8AC0-15478CD4F2A0}"/>
              </a:ext>
            </a:extLst>
          </p:cNvPr>
          <p:cNvSpPr>
            <a:spLocks noGrp="1"/>
          </p:cNvSpPr>
          <p:nvPr>
            <p:ph idx="1"/>
          </p:nvPr>
        </p:nvSpPr>
        <p:spPr>
          <a:xfrm>
            <a:off x="841248" y="3337269"/>
            <a:ext cx="10509504" cy="2905686"/>
          </a:xfrm>
        </p:spPr>
        <p:txBody>
          <a:bodyPr>
            <a:normAutofit/>
          </a:bodyPr>
          <a:lstStyle/>
          <a:p>
            <a:r>
              <a:rPr lang="en-US" sz="2200"/>
              <a:t>Special education teachers are responsible for setting the tone of family-professional partnerships and leading them in a positive direction. </a:t>
            </a:r>
          </a:p>
          <a:p>
            <a:r>
              <a:rPr lang="en-US" sz="2200"/>
              <a:t>Teachers report that communicating with parents is one of the most stressful parts of their job. </a:t>
            </a:r>
          </a:p>
          <a:p>
            <a:r>
              <a:rPr lang="en-US" sz="2200"/>
              <a:t>Teachers and administrators often feel they are unprepared to develop working partnerships with parents. </a:t>
            </a:r>
          </a:p>
        </p:txBody>
      </p:sp>
    </p:spTree>
    <p:extLst>
      <p:ext uri="{BB962C8B-B14F-4D97-AF65-F5344CB8AC3E}">
        <p14:creationId xmlns:p14="http://schemas.microsoft.com/office/powerpoint/2010/main" val="404350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eform: Shape 1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Rectangle 1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Google Shape;95;g15502c042fb_0_6"/>
          <p:cNvSpPr txBox="1">
            <a:spLocks noGrp="1"/>
          </p:cNvSpPr>
          <p:nvPr>
            <p:ph type="title"/>
          </p:nvPr>
        </p:nvSpPr>
        <p:spPr>
          <a:xfrm>
            <a:off x="586478" y="1683756"/>
            <a:ext cx="3115265" cy="2396359"/>
          </a:xfrm>
          <a:prstGeom prst="rect">
            <a:avLst/>
          </a:prstGeom>
        </p:spPr>
        <p:txBody>
          <a:bodyPr spcFirstLastPara="1" lIns="182875" tIns="182875" rIns="182875" bIns="182875" anchor="b" anchorCtr="0">
            <a:normAutofit/>
          </a:bodyPr>
          <a:lstStyle/>
          <a:p>
            <a:pPr marL="0" lvl="0" indent="0" algn="r" rtl="0">
              <a:spcBef>
                <a:spcPts val="0"/>
              </a:spcBef>
              <a:spcAft>
                <a:spcPts val="0"/>
              </a:spcAft>
              <a:buNone/>
            </a:pPr>
            <a:r>
              <a:rPr lang="en-US" sz="4000">
                <a:solidFill>
                  <a:srgbClr val="FFFFFF"/>
                </a:solidFill>
              </a:rPr>
              <a:t>The Five Strategies</a:t>
            </a:r>
          </a:p>
        </p:txBody>
      </p:sp>
      <p:graphicFrame>
        <p:nvGraphicFramePr>
          <p:cNvPr id="116" name="Google Shape;96;g15502c042fb_0_6">
            <a:extLst>
              <a:ext uri="{FF2B5EF4-FFF2-40B4-BE49-F238E27FC236}">
                <a16:creationId xmlns:a16="http://schemas.microsoft.com/office/drawing/2014/main" id="{25322FDD-6DC7-1714-0D36-7DE6DABDA899}"/>
              </a:ext>
            </a:extLst>
          </p:cNvPr>
          <p:cNvGraphicFramePr>
            <a:graphicFrameLocks noGrp="1"/>
          </p:cNvGraphicFramePr>
          <p:nvPr>
            <p:ph idx="1"/>
            <p:extLst>
              <p:ext uri="{D42A27DB-BD31-4B8C-83A1-F6EECF244321}">
                <p14:modId xmlns:p14="http://schemas.microsoft.com/office/powerpoint/2010/main" val="291366149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2CC2C-03B3-7A42-AD03-E33975B788CA}"/>
              </a:ext>
            </a:extLst>
          </p:cNvPr>
          <p:cNvSpPr>
            <a:spLocks noGrp="1"/>
          </p:cNvSpPr>
          <p:nvPr>
            <p:ph type="title"/>
          </p:nvPr>
        </p:nvSpPr>
        <p:spPr>
          <a:xfrm>
            <a:off x="841248" y="426720"/>
            <a:ext cx="10506456" cy="1919141"/>
          </a:xfrm>
        </p:spPr>
        <p:txBody>
          <a:bodyPr anchor="b">
            <a:normAutofit/>
          </a:bodyPr>
          <a:lstStyle/>
          <a:p>
            <a:r>
              <a:rPr lang="en-US" sz="6000" dirty="0"/>
              <a:t>Common Barriers &amp; </a:t>
            </a:r>
            <a:br>
              <a:rPr lang="en-US" sz="6000" dirty="0"/>
            </a:br>
            <a:r>
              <a:rPr lang="en-US" sz="6000" dirty="0"/>
              <a:t>Triggers of Conflict</a:t>
            </a:r>
          </a:p>
        </p:txBody>
      </p:sp>
      <p:sp>
        <p:nvSpPr>
          <p:cNvPr id="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E7465F9-AD8E-024E-8A31-74B238C268C4}"/>
              </a:ext>
            </a:extLst>
          </p:cNvPr>
          <p:cNvSpPr>
            <a:spLocks noGrp="1"/>
          </p:cNvSpPr>
          <p:nvPr>
            <p:ph idx="1"/>
          </p:nvPr>
        </p:nvSpPr>
        <p:spPr>
          <a:xfrm>
            <a:off x="841248" y="3337269"/>
            <a:ext cx="10509504" cy="2905686"/>
          </a:xfrm>
        </p:spPr>
        <p:txBody>
          <a:bodyPr>
            <a:normAutofit/>
          </a:bodyPr>
          <a:lstStyle/>
          <a:p>
            <a:r>
              <a:rPr lang="en-US" sz="2200"/>
              <a:t>Educator hesitation (lack of confidence) to interact with families.</a:t>
            </a:r>
          </a:p>
          <a:p>
            <a:r>
              <a:rPr lang="en-US" sz="2200"/>
              <a:t>Fear / avoidance of conflict.</a:t>
            </a:r>
          </a:p>
          <a:p>
            <a:r>
              <a:rPr lang="en-US" sz="2200"/>
              <a:t>Lack of a systematic procedure for handling conflict. </a:t>
            </a:r>
          </a:p>
          <a:p>
            <a:r>
              <a:rPr lang="en-US" sz="2200"/>
              <a:t>Limited contact to build trust – only communicate when there is a problem.</a:t>
            </a:r>
          </a:p>
          <a:p>
            <a:r>
              <a:rPr lang="en-US" sz="2200"/>
              <a:t>Educator and parents have different perspectives of the student or the student's needs.</a:t>
            </a:r>
          </a:p>
        </p:txBody>
      </p:sp>
    </p:spTree>
    <p:extLst>
      <p:ext uri="{BB962C8B-B14F-4D97-AF65-F5344CB8AC3E}">
        <p14:creationId xmlns:p14="http://schemas.microsoft.com/office/powerpoint/2010/main" val="403863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E2001-93B6-7E40-91C1-6DCEB1C5B61B}"/>
              </a:ext>
            </a:extLst>
          </p:cNvPr>
          <p:cNvSpPr>
            <a:spLocks noGrp="1"/>
          </p:cNvSpPr>
          <p:nvPr>
            <p:ph type="title"/>
          </p:nvPr>
        </p:nvSpPr>
        <p:spPr>
          <a:xfrm>
            <a:off x="612648" y="1078992"/>
            <a:ext cx="6268770" cy="1536192"/>
          </a:xfrm>
        </p:spPr>
        <p:txBody>
          <a:bodyPr anchor="b">
            <a:normAutofit/>
          </a:bodyPr>
          <a:lstStyle/>
          <a:p>
            <a:r>
              <a:rPr lang="en-US" sz="5200"/>
              <a:t>What are Restorative Practices? </a:t>
            </a:r>
          </a:p>
        </p:txBody>
      </p:sp>
      <p:sp>
        <p:nvSpPr>
          <p:cNvPr id="13"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 name="Content Placeholder 2">
            <a:extLst>
              <a:ext uri="{FF2B5EF4-FFF2-40B4-BE49-F238E27FC236}">
                <a16:creationId xmlns:a16="http://schemas.microsoft.com/office/drawing/2014/main" id="{5FBBFAAF-7C16-8F44-8006-25FE2441F65F}"/>
              </a:ext>
            </a:extLst>
          </p:cNvPr>
          <p:cNvSpPr>
            <a:spLocks noGrp="1"/>
          </p:cNvSpPr>
          <p:nvPr>
            <p:ph idx="1"/>
          </p:nvPr>
        </p:nvSpPr>
        <p:spPr>
          <a:xfrm>
            <a:off x="615458" y="3355848"/>
            <a:ext cx="6268770" cy="2825496"/>
          </a:xfrm>
        </p:spPr>
        <p:txBody>
          <a:bodyPr>
            <a:normAutofit/>
          </a:bodyPr>
          <a:lstStyle/>
          <a:p>
            <a:pPr fontAlgn="base"/>
            <a:r>
              <a:rPr lang="en-US" sz="2200"/>
              <a:t>RPs are based on principles and processes that emphasize the importance of positive relationships and restoring relationships when a conflict  has occurred.</a:t>
            </a:r>
          </a:p>
          <a:p>
            <a:pPr marL="0" indent="0" fontAlgn="base">
              <a:buNone/>
            </a:pPr>
            <a:endParaRPr lang="en-US" sz="2200"/>
          </a:p>
          <a:p>
            <a:pPr fontAlgn="base"/>
            <a:r>
              <a:rPr lang="en-US" sz="2200"/>
              <a:t>The aim of RPs is to develop community and manage conflict and tensions by building relationships and repairing harm. </a:t>
            </a:r>
          </a:p>
          <a:p>
            <a:endParaRPr lang="en-US" sz="2200"/>
          </a:p>
        </p:txBody>
      </p:sp>
      <p:pic>
        <p:nvPicPr>
          <p:cNvPr id="6" name="Picture 4" descr="A close up of a rope&#10;&#10;Description automatically generated">
            <a:extLst>
              <a:ext uri="{FF2B5EF4-FFF2-40B4-BE49-F238E27FC236}">
                <a16:creationId xmlns:a16="http://schemas.microsoft.com/office/drawing/2014/main" id="{06C56F8A-9C68-4495-A46B-CBB1920EC159}"/>
              </a:ext>
            </a:extLst>
          </p:cNvPr>
          <p:cNvPicPr>
            <a:picLocks noChangeAspect="1"/>
          </p:cNvPicPr>
          <p:nvPr/>
        </p:nvPicPr>
        <p:blipFill rotWithShape="1">
          <a:blip r:embed="rId3"/>
          <a:srcRect l="32146" r="23977" b="-1"/>
          <a:stretch/>
        </p:blipFill>
        <p:spPr>
          <a:xfrm>
            <a:off x="7684006" y="10"/>
            <a:ext cx="4507993" cy="6857990"/>
          </a:xfrm>
          <a:prstGeom prst="rect">
            <a:avLst/>
          </a:prstGeom>
        </p:spPr>
      </p:pic>
    </p:spTree>
    <p:extLst>
      <p:ext uri="{BB962C8B-B14F-4D97-AF65-F5344CB8AC3E}">
        <p14:creationId xmlns:p14="http://schemas.microsoft.com/office/powerpoint/2010/main" val="32649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CAB9241-56CD-A44F-B29B-2633FC68AD97}"/>
              </a:ext>
            </a:extLst>
          </p:cNvPr>
          <p:cNvSpPr>
            <a:spLocks noGrp="1"/>
          </p:cNvSpPr>
          <p:nvPr>
            <p:ph type="title"/>
          </p:nvPr>
        </p:nvSpPr>
        <p:spPr>
          <a:xfrm>
            <a:off x="1115568" y="548640"/>
            <a:ext cx="10168128" cy="1179576"/>
          </a:xfrm>
        </p:spPr>
        <p:txBody>
          <a:bodyPr>
            <a:normAutofit/>
          </a:bodyPr>
          <a:lstStyle/>
          <a:p>
            <a:r>
              <a:rPr lang="en-US"/>
              <a:t>Why Use Restorative Practices?</a:t>
            </a:r>
          </a:p>
        </p:txBody>
      </p:sp>
      <p:sp>
        <p:nvSpPr>
          <p:cNvPr id="27" name="Rectangle 2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A8F86B39-E576-E542-9293-CE8BA50DA1C4}"/>
              </a:ext>
            </a:extLst>
          </p:cNvPr>
          <p:cNvSpPr>
            <a:spLocks noGrp="1"/>
          </p:cNvSpPr>
          <p:nvPr>
            <p:ph idx="1"/>
          </p:nvPr>
        </p:nvSpPr>
        <p:spPr>
          <a:xfrm>
            <a:off x="1115568" y="2481943"/>
            <a:ext cx="10168128" cy="3695020"/>
          </a:xfrm>
        </p:spPr>
        <p:txBody>
          <a:bodyPr>
            <a:normAutofit/>
          </a:bodyPr>
          <a:lstStyle/>
          <a:p>
            <a:r>
              <a:rPr lang="en-US" sz="2000"/>
              <a:t>Once an IEP team has gone through a formal dispute resolution process, unresolved and intense feelings of hurt, anger, betrayal, and broken trust often linger. </a:t>
            </a:r>
          </a:p>
          <a:p>
            <a:pPr marL="0" indent="0">
              <a:buNone/>
            </a:pPr>
            <a:endParaRPr lang="en-US" sz="2000"/>
          </a:p>
          <a:p>
            <a:r>
              <a:rPr lang="en-US" sz="2000"/>
              <a:t>The team will struggle to rebuild a functional family-professional partnership when the underlying conflict is unresolved.  </a:t>
            </a:r>
          </a:p>
          <a:p>
            <a:pPr marL="0" indent="0">
              <a:buNone/>
            </a:pPr>
            <a:endParaRPr lang="en-US" sz="2000"/>
          </a:p>
          <a:p>
            <a:r>
              <a:rPr lang="en-US" sz="2000"/>
              <a:t>By employing basic RP, teachers can contribute to the healing of the relationship and prevent conflict from escalating. </a:t>
            </a:r>
          </a:p>
          <a:p>
            <a:pPr marL="0" indent="0">
              <a:buNone/>
            </a:pPr>
            <a:br>
              <a:rPr lang="en-US" sz="2000"/>
            </a:br>
            <a:endParaRPr lang="en-US" sz="2000"/>
          </a:p>
        </p:txBody>
      </p:sp>
    </p:spTree>
    <p:extLst>
      <p:ext uri="{BB962C8B-B14F-4D97-AF65-F5344CB8AC3E}">
        <p14:creationId xmlns:p14="http://schemas.microsoft.com/office/powerpoint/2010/main" val="406341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97AEB-7B60-3E48-8245-7DB8E5B79302}"/>
              </a:ext>
            </a:extLst>
          </p:cNvPr>
          <p:cNvSpPr>
            <a:spLocks noGrp="1"/>
          </p:cNvSpPr>
          <p:nvPr>
            <p:ph type="title"/>
          </p:nvPr>
        </p:nvSpPr>
        <p:spPr>
          <a:xfrm>
            <a:off x="5080216" y="1076324"/>
            <a:ext cx="6272784" cy="1535051"/>
          </a:xfrm>
        </p:spPr>
        <p:txBody>
          <a:bodyPr anchor="b">
            <a:normAutofit/>
          </a:bodyPr>
          <a:lstStyle/>
          <a:p>
            <a:r>
              <a:rPr lang="en-US" sz="5200"/>
              <a:t>Key Elements of Restorative Practices</a:t>
            </a:r>
          </a:p>
        </p:txBody>
      </p:sp>
      <p:pic>
        <p:nvPicPr>
          <p:cNvPr id="5" name="Picture 4">
            <a:extLst>
              <a:ext uri="{FF2B5EF4-FFF2-40B4-BE49-F238E27FC236}">
                <a16:creationId xmlns:a16="http://schemas.microsoft.com/office/drawing/2014/main" id="{64B8B36E-C859-405F-AA46-32FBCE3E9C37}"/>
              </a:ext>
            </a:extLst>
          </p:cNvPr>
          <p:cNvPicPr>
            <a:picLocks noChangeAspect="1"/>
          </p:cNvPicPr>
          <p:nvPr/>
        </p:nvPicPr>
        <p:blipFill rotWithShape="1">
          <a:blip r:embed="rId2"/>
          <a:srcRect l="31843" r="31204"/>
          <a:stretch/>
        </p:blipFill>
        <p:spPr>
          <a:xfrm>
            <a:off x="20" y="10"/>
            <a:ext cx="4505305" cy="6857990"/>
          </a:xfrm>
          <a:prstGeom prst="rect">
            <a:avLst/>
          </a:prstGeom>
        </p:spPr>
      </p:pic>
      <p:sp>
        <p:nvSpPr>
          <p:cNvPr id="12"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6418E5B-A5F5-484A-9EED-B7F952D44381}"/>
              </a:ext>
            </a:extLst>
          </p:cNvPr>
          <p:cNvSpPr>
            <a:spLocks noGrp="1"/>
          </p:cNvSpPr>
          <p:nvPr>
            <p:ph idx="1"/>
          </p:nvPr>
        </p:nvSpPr>
        <p:spPr>
          <a:xfrm>
            <a:off x="5080216" y="3351276"/>
            <a:ext cx="6272784" cy="2825686"/>
          </a:xfrm>
        </p:spPr>
        <p:txBody>
          <a:bodyPr>
            <a:normAutofit/>
          </a:bodyPr>
          <a:lstStyle/>
          <a:p>
            <a:pPr fontAlgn="t"/>
            <a:r>
              <a:rPr lang="en-US" sz="2200"/>
              <a:t>Communication, mutual understanding, problem solving</a:t>
            </a:r>
          </a:p>
          <a:p>
            <a:pPr fontAlgn="t"/>
            <a:r>
              <a:rPr lang="en-US" sz="2200"/>
              <a:t>Respect for individual perspectives, empowerment, equality</a:t>
            </a:r>
          </a:p>
          <a:p>
            <a:pPr fontAlgn="t"/>
            <a:r>
              <a:rPr lang="en-US" sz="2200"/>
              <a:t>Focus on collaborative decision making</a:t>
            </a:r>
          </a:p>
          <a:p>
            <a:pPr fontAlgn="t"/>
            <a:r>
              <a:rPr lang="en-US" sz="2200"/>
              <a:t>Meet obligations, follow-through on commitments</a:t>
            </a:r>
          </a:p>
          <a:p>
            <a:pPr fontAlgn="t"/>
            <a:r>
              <a:rPr lang="en-US" sz="2200"/>
              <a:t>Systematic, fair process</a:t>
            </a:r>
          </a:p>
          <a:p>
            <a:endParaRPr lang="en-US" sz="2200"/>
          </a:p>
        </p:txBody>
      </p:sp>
    </p:spTree>
    <p:extLst>
      <p:ext uri="{BB962C8B-B14F-4D97-AF65-F5344CB8AC3E}">
        <p14:creationId xmlns:p14="http://schemas.microsoft.com/office/powerpoint/2010/main" val="143714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455024D-0B59-4AF0-953B-4D1F92BE6BF8}"/>
              </a:ext>
            </a:extLst>
          </p:cNvPr>
          <p:cNvPicPr>
            <a:picLocks noChangeAspect="1"/>
          </p:cNvPicPr>
          <p:nvPr/>
        </p:nvPicPr>
        <p:blipFill rotWithShape="1">
          <a:blip r:embed="rId2"/>
          <a:srcRect t="9091" r="20426"/>
          <a:stretch/>
        </p:blipFill>
        <p:spPr>
          <a:xfrm>
            <a:off x="3523488" y="10"/>
            <a:ext cx="8668512" cy="6857990"/>
          </a:xfrm>
          <a:prstGeom prst="rect">
            <a:avLst/>
          </a:prstGeom>
        </p:spPr>
      </p:pic>
      <p:sp>
        <p:nvSpPr>
          <p:cNvPr id="12"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5177C24-55EF-8E46-B79D-0719834B45F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300"/>
              <a:t>“There has been long-standing consensus that very few, if any, disputes (even a divorce) involve greater emotional tension than a parents' desires and attempts to secure adequate educational programs and services for their child.”</a:t>
            </a:r>
          </a:p>
        </p:txBody>
      </p:sp>
      <p:sp>
        <p:nvSpPr>
          <p:cNvPr id="8" name="Text Placeholder 7">
            <a:extLst>
              <a:ext uri="{FF2B5EF4-FFF2-40B4-BE49-F238E27FC236}">
                <a16:creationId xmlns:a16="http://schemas.microsoft.com/office/drawing/2014/main" id="{9E26638D-73E5-F540-BB97-3FE273F15709}"/>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a:t>Rosenfeld, S. , 2012, p.549</a:t>
            </a:r>
          </a:p>
        </p:txBody>
      </p:sp>
      <p:sp>
        <p:nvSpPr>
          <p:cNvPr id="13"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9710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25EB0DF-BB71-2757-FD7B-AD439AC16021}"/>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Thank you!</a:t>
            </a:r>
          </a:p>
        </p:txBody>
      </p:sp>
      <p:sp>
        <p:nvSpPr>
          <p:cNvPr id="3" name="Text Placeholder 2">
            <a:extLst>
              <a:ext uri="{FF2B5EF4-FFF2-40B4-BE49-F238E27FC236}">
                <a16:creationId xmlns:a16="http://schemas.microsoft.com/office/drawing/2014/main" id="{3750E0D5-5F9F-6DAC-476F-6634F9E1D8C7}"/>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72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oogle Shape;101;p2" descr="Network with pins"/>
          <p:cNvPicPr preferRelativeResize="0"/>
          <p:nvPr/>
        </p:nvPicPr>
        <p:blipFill rotWithShape="1">
          <a:blip r:embed="rId3"/>
          <a:srcRect l="2692" t="23103" r="6399"/>
          <a:stretch/>
        </p:blipFill>
        <p:spPr>
          <a:xfrm>
            <a:off x="20" y="10"/>
            <a:ext cx="12191980" cy="6857990"/>
          </a:xfrm>
          <a:prstGeom prst="rect">
            <a:avLst/>
          </a:prstGeom>
          <a:noFill/>
        </p:spPr>
      </p:pic>
      <p:sp>
        <p:nvSpPr>
          <p:cNvPr id="109" name="Rectangle 10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Google Shape;102;p2"/>
          <p:cNvSpPr>
            <a:spLocks noGrp="1"/>
          </p:cNvSpPr>
          <p:nvPr>
            <p:ph type="title"/>
          </p:nvPr>
        </p:nvSpPr>
        <p:spPr>
          <a:xfrm>
            <a:off x="404553" y="3091928"/>
            <a:ext cx="9078562" cy="2387600"/>
          </a:xfrm>
          <a:prstGeom prst="ellipse">
            <a:avLst/>
          </a:prstGeom>
        </p:spPr>
        <p:txBody>
          <a:bodyPr spcFirstLastPara="1" vert="horz" lIns="91440" tIns="45720" rIns="91440" bIns="45720" rtlCol="0" anchor="b" anchorCtr="0">
            <a:normAutofit/>
          </a:bodyPr>
          <a:lstStyle/>
          <a:p>
            <a:pPr marL="0" lvl="0" indent="0">
              <a:spcAft>
                <a:spcPts val="0"/>
              </a:spcAft>
              <a:buClr>
                <a:srgbClr val="262626"/>
              </a:buClr>
              <a:buSzPts val="2520"/>
            </a:pPr>
            <a:r>
              <a:rPr lang="en-US" sz="3600" cap="none">
                <a:sym typeface="Gill Sans"/>
              </a:rPr>
              <a:t>STRATEGY ONE: COLLABORATIVE PREPARATION</a:t>
            </a:r>
            <a:endParaRPr lang="en-US" sz="3600"/>
          </a:p>
        </p:txBody>
      </p:sp>
      <p:sp>
        <p:nvSpPr>
          <p:cNvPr id="111" name="Rectangle: Rounded Corners 11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5473a7de33_0_75"/>
          <p:cNvPicPr preferRelativeResize="0"/>
          <p:nvPr/>
        </p:nvPicPr>
        <p:blipFill>
          <a:blip r:embed="rId3">
            <a:alphaModFix/>
          </a:blip>
          <a:stretch>
            <a:fillRect/>
          </a:stretch>
        </p:blipFill>
        <p:spPr>
          <a:xfrm>
            <a:off x="152400" y="152400"/>
            <a:ext cx="11650133"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15473a7de33_0_82"/>
          <p:cNvPicPr preferRelativeResize="0"/>
          <p:nvPr/>
        </p:nvPicPr>
        <p:blipFill>
          <a:blip r:embed="rId3">
            <a:alphaModFix/>
          </a:blip>
          <a:stretch>
            <a:fillRect/>
          </a:stretch>
        </p:blipFill>
        <p:spPr>
          <a:xfrm>
            <a:off x="152400" y="152400"/>
            <a:ext cx="11650133"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whiteboard&#10;&#10;Description automatically generated">
            <a:extLst>
              <a:ext uri="{FF2B5EF4-FFF2-40B4-BE49-F238E27FC236}">
                <a16:creationId xmlns:a16="http://schemas.microsoft.com/office/drawing/2014/main" id="{B44AFA04-B712-4699-53FB-0C24BA7FEC9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16" t="24522" r="6775"/>
          <a:stretch/>
        </p:blipFill>
        <p:spPr>
          <a:xfrm>
            <a:off x="20" y="10"/>
            <a:ext cx="12191981" cy="6857990"/>
          </a:xfrm>
          <a:prstGeom prst="rect">
            <a:avLst/>
          </a:prstGeom>
        </p:spPr>
      </p:pic>
      <p:sp>
        <p:nvSpPr>
          <p:cNvPr id="138" name="Rectangle 13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Google Shape;120;g15473a7de33_0_14"/>
          <p:cNvSpPr txBox="1">
            <a:spLocks noGrp="1"/>
          </p:cNvSpPr>
          <p:nvPr>
            <p:ph type="title"/>
          </p:nvPr>
        </p:nvSpPr>
        <p:spPr>
          <a:xfrm>
            <a:off x="404553" y="3091928"/>
            <a:ext cx="9078562" cy="2387600"/>
          </a:xfrm>
          <a:prstGeom prst="rect">
            <a:avLst/>
          </a:prstGeom>
        </p:spPr>
        <p:txBody>
          <a:bodyPr spcFirstLastPara="1" vert="horz" lIns="91440" tIns="45720" rIns="91440" bIns="45720" rtlCol="0" anchor="b" anchorCtr="0">
            <a:normAutofit/>
          </a:bodyPr>
          <a:lstStyle/>
          <a:p>
            <a:pPr marL="0" lvl="0" indent="0">
              <a:spcAft>
                <a:spcPts val="0"/>
              </a:spcAft>
            </a:pPr>
            <a:r>
              <a:rPr lang="en-US" sz="6600"/>
              <a:t>STRATEGY TWO: GRAPHIC RECORDING</a:t>
            </a:r>
          </a:p>
        </p:txBody>
      </p:sp>
      <p:sp>
        <p:nvSpPr>
          <p:cNvPr id="140" name="Rectangle: Rounded Corners 13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33FD59-814A-50B4-35C2-79EF3592EA94}"/>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cs typeface="+mn-cs"/>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5">
                  <a:extLst>
                    <a:ext uri="{A12FA001-AC4F-418D-AE19-62706E023703}">
                      <ahyp:hlinkClr xmlns:ahyp="http://schemas.microsoft.com/office/drawing/2018/hyperlinkcolor" val="tx"/>
                    </a:ext>
                  </a:extLst>
                </a:hlinkClick>
              </a:rPr>
              <a:t>CC BY</a:t>
            </a:r>
            <a:r>
              <a:rPr lang="en-US" sz="700">
                <a:solidFill>
                  <a:srgbClr val="FFFFFF"/>
                </a:solidFill>
                <a:latin typeface="+mn-lt"/>
                <a:ea typeface="+mn-ea"/>
                <a:cs typeface="+mn-cs"/>
              </a:rPr>
              <a: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0"/>
                                        </p:tgtEl>
                                        <p:attrNameLst>
                                          <p:attrName>style.visibility</p:attrName>
                                        </p:attrNameLst>
                                      </p:cBhvr>
                                      <p:to>
                                        <p:strVal val="visible"/>
                                      </p:to>
                                    </p:set>
                                    <p:animEffect transition="in" filter="fade">
                                      <p:cBhvr>
                                        <p:cTn id="7" dur="4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6"/>
        <p:cNvGrpSpPr/>
        <p:nvPr/>
      </p:nvGrpSpPr>
      <p:grpSpPr>
        <a:xfrm>
          <a:off x="0" y="0"/>
          <a:ext cx="0" cy="0"/>
          <a:chOff x="0" y="0"/>
          <a:chExt cx="0" cy="0"/>
        </a:xfrm>
      </p:grpSpPr>
      <p:sp>
        <p:nvSpPr>
          <p:cNvPr id="127" name="Google Shape;127;p3"/>
          <p:cNvSpPr txBox="1"/>
          <p:nvPr/>
        </p:nvSpPr>
        <p:spPr>
          <a:xfrm>
            <a:off x="963230" y="6074590"/>
            <a:ext cx="105411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J. Gee, Retrieved March 19, 2019, from </a:t>
            </a:r>
            <a:r>
              <a:rPr lang="en-US" sz="1800" b="0" i="0" u="sng" strike="noStrike" cap="none">
                <a:solidFill>
                  <a:schemeClr val="lt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http://www.think-in-colour.com.au/services/graphic-recording/</a:t>
            </a:r>
            <a:r>
              <a:rPr lang="en-US" sz="1800" b="0" i="0" u="none" strike="noStrike" cap="none">
                <a:solidFill>
                  <a:schemeClr val="lt1"/>
                </a:solidFill>
                <a:latin typeface="Times New Roman"/>
                <a:ea typeface="Times New Roman"/>
                <a:cs typeface="Times New Roman"/>
                <a:sym typeface="Times New Roman"/>
              </a:rPr>
              <a:t>. Copyright 2019. Reprinted with permission. </a:t>
            </a:r>
            <a:endParaRPr sz="1800">
              <a:solidFill>
                <a:schemeClr val="lt1"/>
              </a:solidFill>
              <a:latin typeface="Gill Sans"/>
              <a:ea typeface="Gill Sans"/>
              <a:cs typeface="Gill Sans"/>
              <a:sym typeface="Gill Sans"/>
            </a:endParaRPr>
          </a:p>
        </p:txBody>
      </p:sp>
      <p:pic>
        <p:nvPicPr>
          <p:cNvPr id="128" name="Google Shape;128;p3"/>
          <p:cNvPicPr preferRelativeResize="0"/>
          <p:nvPr/>
        </p:nvPicPr>
        <p:blipFill rotWithShape="1">
          <a:blip r:embed="rId4">
            <a:alphaModFix/>
          </a:blip>
          <a:srcRect/>
          <a:stretch/>
        </p:blipFill>
        <p:spPr>
          <a:xfrm>
            <a:off x="1313971" y="463644"/>
            <a:ext cx="9564057" cy="541350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pic>
        <p:nvPicPr>
          <p:cNvPr id="134" name="Google Shape;134;p4" descr="Graphical user interface&#10;&#10;Description automatically generated"/>
          <p:cNvPicPr preferRelativeResize="0"/>
          <p:nvPr/>
        </p:nvPicPr>
        <p:blipFill rotWithShape="1">
          <a:blip r:embed="rId3">
            <a:alphaModFix/>
          </a:blip>
          <a:srcRect/>
          <a:stretch/>
        </p:blipFill>
        <p:spPr>
          <a:xfrm>
            <a:off x="762593" y="402292"/>
            <a:ext cx="10666814" cy="6053416"/>
          </a:xfrm>
          <a:prstGeom prst="rect">
            <a:avLst/>
          </a:prstGeom>
          <a:blipFill rotWithShape="1">
            <a:blip r:embed="rId4">
              <a:alphaModFix/>
            </a:blip>
            <a:tile tx="0" ty="0" sx="100000" sy="100000" flip="none" algn="tl"/>
          </a:blipFill>
          <a:ln w="9525" cap="flat" cmpd="sng">
            <a:solidFill>
              <a:schemeClr val="accent1"/>
            </a:solidFill>
            <a:prstDash val="solid"/>
            <a:round/>
            <a:headEnd type="none" w="sm" len="sm"/>
            <a:tailEnd type="none" w="sm" len="sm"/>
          </a:ln>
        </p:spPr>
      </p:pic>
      <p:sp>
        <p:nvSpPr>
          <p:cNvPr id="135" name="Google Shape;135;p4"/>
          <p:cNvSpPr txBox="1"/>
          <p:nvPr/>
        </p:nvSpPr>
        <p:spPr>
          <a:xfrm>
            <a:off x="8237745" y="6479140"/>
            <a:ext cx="3156204" cy="369332"/>
          </a:xfrm>
          <a:prstGeom prst="rect">
            <a:avLst/>
          </a:prstGeom>
          <a:solidFill>
            <a:schemeClr val="accent2">
              <a:alpha val="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2060"/>
                </a:solidFill>
                <a:latin typeface="Gill Sans"/>
                <a:ea typeface="Gill Sans"/>
                <a:cs typeface="Gill Sans"/>
                <a:sym typeface="Gill Sans"/>
              </a:rPr>
              <a:t>Graphic by Key2Ed,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Google Shape;140;g15473a7de33_0_21"/>
          <p:cNvPicPr preferRelativeResize="0"/>
          <p:nvPr/>
        </p:nvPicPr>
        <p:blipFill rotWithShape="1">
          <a:blip r:embed="rId3"/>
          <a:srcRect l="9091" b="23391"/>
          <a:stretch/>
        </p:blipFill>
        <p:spPr>
          <a:xfrm>
            <a:off x="20" y="10"/>
            <a:ext cx="12191980" cy="6857988"/>
          </a:xfrm>
          <a:prstGeom prst="rect">
            <a:avLst/>
          </a:prstGeom>
          <a:noFill/>
        </p:spPr>
      </p:pic>
      <p:sp>
        <p:nvSpPr>
          <p:cNvPr id="148" name="Rectangle 14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Google Shape;141;g15473a7de33_0_21"/>
          <p:cNvSpPr>
            <a:spLocks noGrp="1"/>
          </p:cNvSpPr>
          <p:nvPr>
            <p:ph type="title"/>
          </p:nvPr>
        </p:nvSpPr>
        <p:spPr>
          <a:xfrm>
            <a:off x="-908432" y="3373282"/>
            <a:ext cx="9453700" cy="2387600"/>
          </a:xfrm>
          <a:prstGeom prst="ellipse">
            <a:avLst/>
          </a:prstGeom>
        </p:spPr>
        <p:txBody>
          <a:bodyPr spcFirstLastPara="1" vert="horz" lIns="91440" tIns="45720" rIns="91440" bIns="45720" rtlCol="0" anchor="ctr" anchorCtr="0">
            <a:noAutofit/>
          </a:bodyPr>
          <a:lstStyle/>
          <a:p>
            <a:pPr>
              <a:buClr>
                <a:srgbClr val="262626"/>
              </a:buClr>
              <a:buSzPct val="100000"/>
            </a:pPr>
            <a:r>
              <a:rPr lang="en-US" cap="none" dirty="0">
                <a:sym typeface="Gill Sans"/>
              </a:rPr>
              <a:t>STRATEGY </a:t>
            </a:r>
            <a:r>
              <a:rPr lang="en-US" dirty="0"/>
              <a:t>THREE: </a:t>
            </a:r>
            <a:br>
              <a:rPr lang="en-US" dirty="0"/>
            </a:br>
            <a:r>
              <a:rPr lang="en-US" dirty="0"/>
              <a:t>STUDENT-FACILITATED IEP MEETINGS</a:t>
            </a:r>
            <a:endParaRPr lang="en-US" dirty="0">
              <a:cs typeface="Calibri Light" panose="020F0302020204030204"/>
            </a:endParaRPr>
          </a:p>
        </p:txBody>
      </p:sp>
      <p:sp>
        <p:nvSpPr>
          <p:cNvPr id="150" name="Rectangle: Rounded Corners 14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1"/>
                                        </p:tgtEl>
                                        <p:attrNameLst>
                                          <p:attrName>style.visibility</p:attrName>
                                        </p:attrNameLst>
                                      </p:cBhvr>
                                      <p:to>
                                        <p:strVal val="visible"/>
                                      </p:to>
                                    </p:set>
                                    <p:animEffect transition="in" filter="fade">
                                      <p:cBhvr>
                                        <p:cTn id="7" dur="7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B1A67-C341-40AB-BCEE-31CE63F669D5}"/>
</file>

<file path=customXml/itemProps2.xml><?xml version="1.0" encoding="utf-8"?>
<ds:datastoreItem xmlns:ds="http://schemas.openxmlformats.org/officeDocument/2006/customXml" ds:itemID="{2A119A04-DE92-4DDA-9F8A-AE580A535783}"/>
</file>

<file path=docProps/app.xml><?xml version="1.0" encoding="utf-8"?>
<Properties xmlns="http://schemas.openxmlformats.org/officeDocument/2006/extended-properties" xmlns:vt="http://schemas.openxmlformats.org/officeDocument/2006/docPropsVTypes">
  <TotalTime>0</TotalTime>
  <Words>1616</Words>
  <Application>Microsoft Macintosh PowerPoint</Application>
  <PresentationFormat>Widescreen</PresentationFormat>
  <Paragraphs>141</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Times New Roman</vt:lpstr>
      <vt:lpstr>Helvetica Neue</vt:lpstr>
      <vt:lpstr>Avenir</vt:lpstr>
      <vt:lpstr>Calibri</vt:lpstr>
      <vt:lpstr>Arial</vt:lpstr>
      <vt:lpstr>Gill Sans</vt:lpstr>
      <vt:lpstr>Calibri Light</vt:lpstr>
      <vt:lpstr>Office Theme</vt:lpstr>
      <vt:lpstr>Let’s Deal With Conflict!  Bridging The Research To Practice Gap For Collaborative IEP Team Outcomes</vt:lpstr>
      <vt:lpstr>The Five Strategies</vt:lpstr>
      <vt:lpstr>STRATEGY ONE: COLLABORATIVE PREPARATION</vt:lpstr>
      <vt:lpstr>PowerPoint Presentation</vt:lpstr>
      <vt:lpstr>PowerPoint Presentation</vt:lpstr>
      <vt:lpstr>STRATEGY TWO: GRAPHIC RECORDING</vt:lpstr>
      <vt:lpstr>PowerPoint Presentation</vt:lpstr>
      <vt:lpstr>PowerPoint Presentation</vt:lpstr>
      <vt:lpstr>STRATEGY THREE:  STUDENT-FACILITATED IEP MEETINGS</vt:lpstr>
      <vt:lpstr>PowerPoint Presentation</vt:lpstr>
      <vt:lpstr>PowerPoint Presentation</vt:lpstr>
      <vt:lpstr>STUDENT FACILITATED IEP MEETINGS</vt:lpstr>
      <vt:lpstr>STRATEGY FOUR: CULTURALLY RESPONSIVE PRACTICES</vt:lpstr>
      <vt:lpstr>Common Barriers to Collaboration for Families of Culturally or Linguistically Diverse Backgrounds</vt:lpstr>
      <vt:lpstr>PowerPoint Presentation</vt:lpstr>
      <vt:lpstr>PowerPoint Presentation</vt:lpstr>
      <vt:lpstr>IEP MEETING SUPPORT: </vt:lpstr>
      <vt:lpstr>  STRATEGY FIVE: RESTORATIVE PRACTICES USED TO MITIGATE CONFLICT AND REPAIR RELATIONS  </vt:lpstr>
      <vt:lpstr>The Challenge</vt:lpstr>
      <vt:lpstr>Common Barriers &amp;  Triggers of Conflict</vt:lpstr>
      <vt:lpstr>What are Restorative Practices? </vt:lpstr>
      <vt:lpstr>Why Use Restorative Practices?</vt:lpstr>
      <vt:lpstr>Key Elements of Restorative Practices</vt:lpstr>
      <vt:lpstr>“There has been long-standing consensus that very few, if any, disputes (even a divorce) involve greater emotional tension than a parents' desires and attempts to secure adequate educational programs and services for their child.”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IEP MEETING REINVENTED: FIVE HIGH IMPACT STRATEGIES USED TO DEVELOP AND NURTURE MEANINGFUL FAMILY-PROFESSIONAL PARTNERSHIPS</dc:title>
  <dc:creator>robin oshea</dc:creator>
  <cp:lastModifiedBy>Gershwin, Tracy</cp:lastModifiedBy>
  <cp:revision>219</cp:revision>
  <dcterms:created xsi:type="dcterms:W3CDTF">2022-09-04T23:47:42Z</dcterms:created>
  <dcterms:modified xsi:type="dcterms:W3CDTF">2022-09-16T15:52:31Z</dcterms:modified>
</cp:coreProperties>
</file>