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diagrams/drawing1.xml" ContentType="application/vnd.ms-office.drawingml.diagramDrawing+xml"/>
  <Override PartName="/ppt/theme/theme5.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authors.xml" ContentType="application/vnd.ms-powerpoi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olors2.xml" ContentType="application/vnd.ms-office.chartcolorstyle+xml"/>
  <Override PartName="/ppt/charts/style2.xml" ContentType="application/vnd.ms-office.chartstyle+xml"/>
  <Override PartName="/ppt/charts/chartEx2.xml" ContentType="application/vnd.ms-office.chartex+xml"/>
  <Override PartName="/ppt/charts/colors1.xml" ContentType="application/vnd.ms-office.chartcolorstyle+xml"/>
  <Override PartName="/ppt/charts/style1.xml" ContentType="application/vnd.ms-office.chartstyle+xml"/>
  <Override PartName="/ppt/charts/chartEx1.xml" ContentType="application/vnd.ms-office.chartex+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6" r:id="rId1"/>
    <p:sldMasterId id="2147483706" r:id="rId2"/>
    <p:sldMasterId id="2147483712" r:id="rId3"/>
    <p:sldMasterId id="2147483724" r:id="rId4"/>
  </p:sldMasterIdLst>
  <p:notesMasterIdLst>
    <p:notesMasterId r:id="rId20"/>
  </p:notesMasterIdLst>
  <p:handoutMasterIdLst>
    <p:handoutMasterId r:id="rId21"/>
  </p:handoutMasterIdLst>
  <p:sldIdLst>
    <p:sldId id="446" r:id="rId5"/>
    <p:sldId id="447" r:id="rId6"/>
    <p:sldId id="453" r:id="rId7"/>
    <p:sldId id="454" r:id="rId8"/>
    <p:sldId id="455" r:id="rId9"/>
    <p:sldId id="456" r:id="rId10"/>
    <p:sldId id="457" r:id="rId11"/>
    <p:sldId id="427" r:id="rId12"/>
    <p:sldId id="434" r:id="rId13"/>
    <p:sldId id="458" r:id="rId14"/>
    <p:sldId id="461" r:id="rId15"/>
    <p:sldId id="462" r:id="rId16"/>
    <p:sldId id="463" r:id="rId17"/>
    <p:sldId id="464" r:id="rId18"/>
    <p:sldId id="4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54"/>
  </p:normalViewPr>
  <p:slideViewPr>
    <p:cSldViewPr snapToGrid="0">
      <p:cViewPr varScale="1">
        <p:scale>
          <a:sx n="108" d="100"/>
          <a:sy n="108" d="100"/>
        </p:scale>
        <p:origin x="496" y="160"/>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openxmlformats.org/officeDocument/2006/relationships/customXml" Target="../customXml/item1.xml"/></Relationships>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Ex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2">
  <cs:axisTitle>
    <cs:lnRef idx="0"/>
    <cs:fillRef idx="0"/>
    <cs:effectRef idx="0"/>
    <cs:fontRef idx="minor">
      <a:schemeClr val="tx1">
        <a:lumMod val="50000"/>
        <a:lumOff val="50000"/>
      </a:schemeClr>
    </cs:fontRef>
    <cs:defRPr sz="1197"/>
  </cs:axisTitle>
  <cs:categoryAxis>
    <cs:lnRef idx="0"/>
    <cs:fillRef idx="0"/>
    <cs:effectRef idx="0"/>
    <cs:fontRef idx="minor">
      <a:schemeClr val="tx1">
        <a:lumMod val="50000"/>
        <a:lumOff val="50000"/>
      </a:schemeClr>
    </cs:fontRef>
    <cs:spPr>
      <a:ln w="19050" cap="flat" cmpd="sng" algn="ctr">
        <a:solidFill>
          <a:schemeClr val="tx1">
            <a:lumMod val="25000"/>
            <a:lumOff val="7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dk1">
        <a:lumMod val="75000"/>
        <a:lumOff val="25000"/>
      </a:schemeClr>
    </cs:fontRef>
    <cs:defRPr sz="1197"/>
    <cs:bodyPr lIns="38100" tIns="19050" rIns="38100" bIns="19050">
      <a:spAutoFit/>
    </cs:bodyPr>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solidFill>
        <a:schemeClr val="phClr"/>
      </a:solidFill>
      <a:ln w="9525">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19050" cap="flat" cmpd="sng" algn="ctr">
        <a:solidFill>
          <a:schemeClr val="tx1">
            <a:lumMod val="25000"/>
            <a:lumOff val="7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2200" b="1" cap="all" spc="15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82">
  <cs:axisTitle>
    <cs:lnRef idx="0"/>
    <cs:fillRef idx="0"/>
    <cs:effectRef idx="0"/>
    <cs:fontRef idx="minor">
      <a:schemeClr val="tx1">
        <a:lumMod val="50000"/>
        <a:lumOff val="50000"/>
      </a:schemeClr>
    </cs:fontRef>
    <cs:defRPr sz="1197"/>
  </cs:axisTitle>
  <cs:categoryAxis>
    <cs:lnRef idx="0"/>
    <cs:fillRef idx="0"/>
    <cs:effectRef idx="0"/>
    <cs:fontRef idx="minor">
      <a:schemeClr val="tx1">
        <a:lumMod val="50000"/>
        <a:lumOff val="50000"/>
      </a:schemeClr>
    </cs:fontRef>
    <cs:spPr>
      <a:ln w="19050" cap="flat" cmpd="sng" algn="ctr">
        <a:solidFill>
          <a:schemeClr val="tx1">
            <a:lumMod val="25000"/>
            <a:lumOff val="7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dk1">
        <a:lumMod val="75000"/>
        <a:lumOff val="25000"/>
      </a:schemeClr>
    </cs:fontRef>
    <cs:defRPr sz="1197"/>
    <cs:bodyPr lIns="38100" tIns="19050" rIns="38100" bIns="19050">
      <a:spAutoFit/>
    </cs:bodyPr>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solidFill>
        <a:schemeClr val="phClr"/>
      </a:solidFill>
      <a:ln w="9525">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19050" cap="flat" cmpd="sng" algn="ctr">
        <a:solidFill>
          <a:schemeClr val="tx1">
            <a:lumMod val="25000"/>
            <a:lumOff val="7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2200" b="1" cap="all" spc="15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D9D26-9463-0044-B21C-B07A4459022A}"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US"/>
        </a:p>
      </dgm:t>
    </dgm:pt>
    <dgm:pt modelId="{675E097D-034A-FF49-9AE9-852F277C1D73}">
      <dgm:prSet phldrT="[Text]"/>
      <dgm:spPr/>
      <dgm:t>
        <a:bodyPr/>
        <a:lstStyle/>
        <a:p>
          <a:r>
            <a:rPr lang="en-US" dirty="0"/>
            <a:t>Beginning </a:t>
          </a:r>
        </a:p>
      </dgm:t>
    </dgm:pt>
    <dgm:pt modelId="{BA138738-C224-B249-B373-D07524086C9B}" type="parTrans" cxnId="{E90A1721-15C0-4C46-A3F6-7C3DB8044108}">
      <dgm:prSet/>
      <dgm:spPr/>
      <dgm:t>
        <a:bodyPr/>
        <a:lstStyle/>
        <a:p>
          <a:endParaRPr lang="en-US"/>
        </a:p>
      </dgm:t>
    </dgm:pt>
    <dgm:pt modelId="{2A2D129F-998E-9148-8944-B1E11734625F}" type="sibTrans" cxnId="{E90A1721-15C0-4C46-A3F6-7C3DB8044108}">
      <dgm:prSet/>
      <dgm:spPr/>
      <dgm:t>
        <a:bodyPr/>
        <a:lstStyle/>
        <a:p>
          <a:endParaRPr lang="en-US"/>
        </a:p>
      </dgm:t>
    </dgm:pt>
    <dgm:pt modelId="{211D7B93-56BB-0247-B8DA-ADE03E66F6E4}">
      <dgm:prSet phldrT="[Text]"/>
      <dgm:spPr/>
      <dgm:t>
        <a:bodyPr/>
        <a:lstStyle/>
        <a:p>
          <a:r>
            <a:rPr lang="en-US" dirty="0"/>
            <a:t>Growth</a:t>
          </a:r>
        </a:p>
      </dgm:t>
    </dgm:pt>
    <dgm:pt modelId="{4796DB1C-D8F9-8D4D-AA33-AD5368C96744}" type="parTrans" cxnId="{44E56374-9965-EE4F-BE18-C403E36DEBDA}">
      <dgm:prSet/>
      <dgm:spPr/>
      <dgm:t>
        <a:bodyPr/>
        <a:lstStyle/>
        <a:p>
          <a:endParaRPr lang="en-US"/>
        </a:p>
      </dgm:t>
    </dgm:pt>
    <dgm:pt modelId="{EE278444-1C48-0445-9C60-B982ADE4202A}" type="sibTrans" cxnId="{44E56374-9965-EE4F-BE18-C403E36DEBDA}">
      <dgm:prSet/>
      <dgm:spPr/>
      <dgm:t>
        <a:bodyPr/>
        <a:lstStyle/>
        <a:p>
          <a:endParaRPr lang="en-US"/>
        </a:p>
      </dgm:t>
    </dgm:pt>
    <dgm:pt modelId="{02376280-F2EF-D345-A119-DE60B2CF050C}">
      <dgm:prSet phldrT="[Text]"/>
      <dgm:spPr/>
      <dgm:t>
        <a:bodyPr/>
        <a:lstStyle/>
        <a:p>
          <a:r>
            <a:rPr lang="en-US" dirty="0"/>
            <a:t>Refinement</a:t>
          </a:r>
        </a:p>
      </dgm:t>
    </dgm:pt>
    <dgm:pt modelId="{6CA966EB-DEF4-A740-BFA5-A084D6FD2C1A}" type="parTrans" cxnId="{2F7A1E25-D90D-9740-9563-C35E6854B4D4}">
      <dgm:prSet/>
      <dgm:spPr/>
      <dgm:t>
        <a:bodyPr/>
        <a:lstStyle/>
        <a:p>
          <a:endParaRPr lang="en-US"/>
        </a:p>
      </dgm:t>
    </dgm:pt>
    <dgm:pt modelId="{0A9C05D7-47ED-EA4D-90DD-B31D6594EE69}" type="sibTrans" cxnId="{2F7A1E25-D90D-9740-9563-C35E6854B4D4}">
      <dgm:prSet/>
      <dgm:spPr/>
      <dgm:t>
        <a:bodyPr/>
        <a:lstStyle/>
        <a:p>
          <a:endParaRPr lang="en-US"/>
        </a:p>
      </dgm:t>
    </dgm:pt>
    <dgm:pt modelId="{5C120FED-4E30-E141-BA23-022ACFB46330}">
      <dgm:prSet phldrT="[Text]"/>
      <dgm:spPr/>
      <dgm:t>
        <a:bodyPr/>
        <a:lstStyle/>
        <a:p>
          <a:r>
            <a:rPr lang="en-US" dirty="0"/>
            <a:t>Mastery</a:t>
          </a:r>
        </a:p>
      </dgm:t>
    </dgm:pt>
    <dgm:pt modelId="{189D8A6F-7EDB-5E46-934C-DCE45C906E5D}" type="parTrans" cxnId="{A59F5B93-7606-464C-95F4-B90A2B477C55}">
      <dgm:prSet/>
      <dgm:spPr/>
      <dgm:t>
        <a:bodyPr/>
        <a:lstStyle/>
        <a:p>
          <a:endParaRPr lang="en-US"/>
        </a:p>
      </dgm:t>
    </dgm:pt>
    <dgm:pt modelId="{2DF24804-1CF7-6A4D-81A0-C08D19C2E443}" type="sibTrans" cxnId="{A59F5B93-7606-464C-95F4-B90A2B477C55}">
      <dgm:prSet/>
      <dgm:spPr/>
      <dgm:t>
        <a:bodyPr/>
        <a:lstStyle/>
        <a:p>
          <a:endParaRPr lang="en-US"/>
        </a:p>
      </dgm:t>
    </dgm:pt>
    <dgm:pt modelId="{7F7045EE-8D2C-BA45-8628-79D98672EC4A}">
      <dgm:prSet phldrT="[Text]"/>
      <dgm:spPr/>
      <dgm:t>
        <a:bodyPr/>
        <a:lstStyle/>
        <a:p>
          <a:r>
            <a:rPr lang="en-US" dirty="0"/>
            <a:t>Systems Improvement and Transition</a:t>
          </a:r>
        </a:p>
      </dgm:t>
    </dgm:pt>
    <dgm:pt modelId="{CE6A497D-84EA-6A41-A4DE-7A69C5021A9D}" type="parTrans" cxnId="{E99B5D0A-9ED9-844F-94A9-7832E381CFE4}">
      <dgm:prSet/>
      <dgm:spPr/>
      <dgm:t>
        <a:bodyPr/>
        <a:lstStyle/>
        <a:p>
          <a:endParaRPr lang="en-US"/>
        </a:p>
      </dgm:t>
    </dgm:pt>
    <dgm:pt modelId="{A51310A1-8FA0-4C40-BEED-302C207E5808}" type="sibTrans" cxnId="{E99B5D0A-9ED9-844F-94A9-7832E381CFE4}">
      <dgm:prSet/>
      <dgm:spPr/>
      <dgm:t>
        <a:bodyPr/>
        <a:lstStyle/>
        <a:p>
          <a:endParaRPr lang="en-US"/>
        </a:p>
      </dgm:t>
    </dgm:pt>
    <dgm:pt modelId="{6110CB58-14DE-8446-9742-CA37CD7CC580}" type="pres">
      <dgm:prSet presAssocID="{999D9D26-9463-0044-B21C-B07A4459022A}" presName="cycle" presStyleCnt="0">
        <dgm:presLayoutVars>
          <dgm:dir/>
          <dgm:resizeHandles val="exact"/>
        </dgm:presLayoutVars>
      </dgm:prSet>
      <dgm:spPr/>
    </dgm:pt>
    <dgm:pt modelId="{E356662D-E62A-884B-B8C6-6691702EE41F}" type="pres">
      <dgm:prSet presAssocID="{675E097D-034A-FF49-9AE9-852F277C1D73}" presName="node" presStyleLbl="node1" presStyleIdx="0" presStyleCnt="5" custRadScaleRad="103630" custRadScaleInc="-5922">
        <dgm:presLayoutVars>
          <dgm:bulletEnabled val="1"/>
        </dgm:presLayoutVars>
      </dgm:prSet>
      <dgm:spPr/>
    </dgm:pt>
    <dgm:pt modelId="{1C0616AF-BBCA-2D42-AAED-59219B3AA27F}" type="pres">
      <dgm:prSet presAssocID="{675E097D-034A-FF49-9AE9-852F277C1D73}" presName="spNode" presStyleCnt="0"/>
      <dgm:spPr/>
    </dgm:pt>
    <dgm:pt modelId="{B312BC23-0E73-8C4C-9EED-84BB3BB8CCB2}" type="pres">
      <dgm:prSet presAssocID="{2A2D129F-998E-9148-8944-B1E11734625F}" presName="sibTrans" presStyleLbl="sibTrans1D1" presStyleIdx="0" presStyleCnt="5"/>
      <dgm:spPr/>
    </dgm:pt>
    <dgm:pt modelId="{1A4B31B0-8A61-AD4F-8047-88A97DF8CB50}" type="pres">
      <dgm:prSet presAssocID="{211D7B93-56BB-0247-B8DA-ADE03E66F6E4}" presName="node" presStyleLbl="node1" presStyleIdx="1" presStyleCnt="5">
        <dgm:presLayoutVars>
          <dgm:bulletEnabled val="1"/>
        </dgm:presLayoutVars>
      </dgm:prSet>
      <dgm:spPr/>
    </dgm:pt>
    <dgm:pt modelId="{D41CF059-E095-F242-AEAF-F57363F3F970}" type="pres">
      <dgm:prSet presAssocID="{211D7B93-56BB-0247-B8DA-ADE03E66F6E4}" presName="spNode" presStyleCnt="0"/>
      <dgm:spPr/>
    </dgm:pt>
    <dgm:pt modelId="{ED812EBC-28D2-724F-821B-9CD679541556}" type="pres">
      <dgm:prSet presAssocID="{EE278444-1C48-0445-9C60-B982ADE4202A}" presName="sibTrans" presStyleLbl="sibTrans1D1" presStyleIdx="1" presStyleCnt="5"/>
      <dgm:spPr/>
    </dgm:pt>
    <dgm:pt modelId="{7B453DC0-8C26-4A4B-8ACE-E20A9D2894C6}" type="pres">
      <dgm:prSet presAssocID="{02376280-F2EF-D345-A119-DE60B2CF050C}" presName="node" presStyleLbl="node1" presStyleIdx="2" presStyleCnt="5">
        <dgm:presLayoutVars>
          <dgm:bulletEnabled val="1"/>
        </dgm:presLayoutVars>
      </dgm:prSet>
      <dgm:spPr/>
    </dgm:pt>
    <dgm:pt modelId="{BC344603-CB34-F441-B16B-87FE5A3C8DA4}" type="pres">
      <dgm:prSet presAssocID="{02376280-F2EF-D345-A119-DE60B2CF050C}" presName="spNode" presStyleCnt="0"/>
      <dgm:spPr/>
    </dgm:pt>
    <dgm:pt modelId="{BCE37759-D5AA-B348-9A83-13F3CE05EB83}" type="pres">
      <dgm:prSet presAssocID="{0A9C05D7-47ED-EA4D-90DD-B31D6594EE69}" presName="sibTrans" presStyleLbl="sibTrans1D1" presStyleIdx="2" presStyleCnt="5"/>
      <dgm:spPr/>
    </dgm:pt>
    <dgm:pt modelId="{8FC7B455-5EE3-7F49-B67B-E22E22CE6152}" type="pres">
      <dgm:prSet presAssocID="{5C120FED-4E30-E141-BA23-022ACFB46330}" presName="node" presStyleLbl="node1" presStyleIdx="3" presStyleCnt="5">
        <dgm:presLayoutVars>
          <dgm:bulletEnabled val="1"/>
        </dgm:presLayoutVars>
      </dgm:prSet>
      <dgm:spPr/>
    </dgm:pt>
    <dgm:pt modelId="{2C5D4B32-A96F-A74D-B226-607C35F86A7C}" type="pres">
      <dgm:prSet presAssocID="{5C120FED-4E30-E141-BA23-022ACFB46330}" presName="spNode" presStyleCnt="0"/>
      <dgm:spPr/>
    </dgm:pt>
    <dgm:pt modelId="{8E80681E-4014-5B41-9CAC-047D1FCB78D6}" type="pres">
      <dgm:prSet presAssocID="{2DF24804-1CF7-6A4D-81A0-C08D19C2E443}" presName="sibTrans" presStyleLbl="sibTrans1D1" presStyleIdx="3" presStyleCnt="5"/>
      <dgm:spPr/>
    </dgm:pt>
    <dgm:pt modelId="{C4AABB06-D475-5149-AC4A-3D1463244C00}" type="pres">
      <dgm:prSet presAssocID="{7F7045EE-8D2C-BA45-8628-79D98672EC4A}" presName="node" presStyleLbl="node1" presStyleIdx="4" presStyleCnt="5">
        <dgm:presLayoutVars>
          <dgm:bulletEnabled val="1"/>
        </dgm:presLayoutVars>
      </dgm:prSet>
      <dgm:spPr/>
    </dgm:pt>
    <dgm:pt modelId="{A584FA4B-F35E-4444-A980-F30BE6103456}" type="pres">
      <dgm:prSet presAssocID="{7F7045EE-8D2C-BA45-8628-79D98672EC4A}" presName="spNode" presStyleCnt="0"/>
      <dgm:spPr/>
    </dgm:pt>
    <dgm:pt modelId="{1B587C3E-D800-C246-9C38-579BA01E32F9}" type="pres">
      <dgm:prSet presAssocID="{A51310A1-8FA0-4C40-BEED-302C207E5808}" presName="sibTrans" presStyleLbl="sibTrans1D1" presStyleIdx="4" presStyleCnt="5"/>
      <dgm:spPr/>
    </dgm:pt>
  </dgm:ptLst>
  <dgm:cxnLst>
    <dgm:cxn modelId="{15026406-FF27-2F40-8F08-C8A55F077AB1}" type="presOf" srcId="{2A2D129F-998E-9148-8944-B1E11734625F}" destId="{B312BC23-0E73-8C4C-9EED-84BB3BB8CCB2}" srcOrd="0" destOrd="0" presId="urn:microsoft.com/office/officeart/2005/8/layout/cycle5"/>
    <dgm:cxn modelId="{E99B5D0A-9ED9-844F-94A9-7832E381CFE4}" srcId="{999D9D26-9463-0044-B21C-B07A4459022A}" destId="{7F7045EE-8D2C-BA45-8628-79D98672EC4A}" srcOrd="4" destOrd="0" parTransId="{CE6A497D-84EA-6A41-A4DE-7A69C5021A9D}" sibTransId="{A51310A1-8FA0-4C40-BEED-302C207E5808}"/>
    <dgm:cxn modelId="{DA439416-45E4-BB45-B89F-4D2AF73884F3}" type="presOf" srcId="{0A9C05D7-47ED-EA4D-90DD-B31D6594EE69}" destId="{BCE37759-D5AA-B348-9A83-13F3CE05EB83}" srcOrd="0" destOrd="0" presId="urn:microsoft.com/office/officeart/2005/8/layout/cycle5"/>
    <dgm:cxn modelId="{E90A1721-15C0-4C46-A3F6-7C3DB8044108}" srcId="{999D9D26-9463-0044-B21C-B07A4459022A}" destId="{675E097D-034A-FF49-9AE9-852F277C1D73}" srcOrd="0" destOrd="0" parTransId="{BA138738-C224-B249-B373-D07524086C9B}" sibTransId="{2A2D129F-998E-9148-8944-B1E11734625F}"/>
    <dgm:cxn modelId="{2F7A1E25-D90D-9740-9563-C35E6854B4D4}" srcId="{999D9D26-9463-0044-B21C-B07A4459022A}" destId="{02376280-F2EF-D345-A119-DE60B2CF050C}" srcOrd="2" destOrd="0" parTransId="{6CA966EB-DEF4-A740-BFA5-A084D6FD2C1A}" sibTransId="{0A9C05D7-47ED-EA4D-90DD-B31D6594EE69}"/>
    <dgm:cxn modelId="{C754CD35-C6E8-2444-8AD8-7057A3C9B1E5}" type="presOf" srcId="{EE278444-1C48-0445-9C60-B982ADE4202A}" destId="{ED812EBC-28D2-724F-821B-9CD679541556}" srcOrd="0" destOrd="0" presId="urn:microsoft.com/office/officeart/2005/8/layout/cycle5"/>
    <dgm:cxn modelId="{1920294B-9E4D-C849-88D9-977A8FA1C4E0}" type="presOf" srcId="{675E097D-034A-FF49-9AE9-852F277C1D73}" destId="{E356662D-E62A-884B-B8C6-6691702EE41F}" srcOrd="0" destOrd="0" presId="urn:microsoft.com/office/officeart/2005/8/layout/cycle5"/>
    <dgm:cxn modelId="{44E56374-9965-EE4F-BE18-C403E36DEBDA}" srcId="{999D9D26-9463-0044-B21C-B07A4459022A}" destId="{211D7B93-56BB-0247-B8DA-ADE03E66F6E4}" srcOrd="1" destOrd="0" parTransId="{4796DB1C-D8F9-8D4D-AA33-AD5368C96744}" sibTransId="{EE278444-1C48-0445-9C60-B982ADE4202A}"/>
    <dgm:cxn modelId="{7BAE7C87-9460-9647-A364-8BEBF4B18237}" type="presOf" srcId="{211D7B93-56BB-0247-B8DA-ADE03E66F6E4}" destId="{1A4B31B0-8A61-AD4F-8047-88A97DF8CB50}" srcOrd="0" destOrd="0" presId="urn:microsoft.com/office/officeart/2005/8/layout/cycle5"/>
    <dgm:cxn modelId="{A59F5B93-7606-464C-95F4-B90A2B477C55}" srcId="{999D9D26-9463-0044-B21C-B07A4459022A}" destId="{5C120FED-4E30-E141-BA23-022ACFB46330}" srcOrd="3" destOrd="0" parTransId="{189D8A6F-7EDB-5E46-934C-DCE45C906E5D}" sibTransId="{2DF24804-1CF7-6A4D-81A0-C08D19C2E443}"/>
    <dgm:cxn modelId="{A6C6C3AC-8657-784C-89CA-85115F76793D}" type="presOf" srcId="{02376280-F2EF-D345-A119-DE60B2CF050C}" destId="{7B453DC0-8C26-4A4B-8ACE-E20A9D2894C6}" srcOrd="0" destOrd="0" presId="urn:microsoft.com/office/officeart/2005/8/layout/cycle5"/>
    <dgm:cxn modelId="{1AD4CDB7-E95E-2C46-8F72-39F675E84387}" type="presOf" srcId="{5C120FED-4E30-E141-BA23-022ACFB46330}" destId="{8FC7B455-5EE3-7F49-B67B-E22E22CE6152}" srcOrd="0" destOrd="0" presId="urn:microsoft.com/office/officeart/2005/8/layout/cycle5"/>
    <dgm:cxn modelId="{0CC54CB9-8DD9-BA45-9A59-97D1760D915E}" type="presOf" srcId="{999D9D26-9463-0044-B21C-B07A4459022A}" destId="{6110CB58-14DE-8446-9742-CA37CD7CC580}" srcOrd="0" destOrd="0" presId="urn:microsoft.com/office/officeart/2005/8/layout/cycle5"/>
    <dgm:cxn modelId="{1E0704BB-0A46-9742-9CF2-70446B2CE76F}" type="presOf" srcId="{7F7045EE-8D2C-BA45-8628-79D98672EC4A}" destId="{C4AABB06-D475-5149-AC4A-3D1463244C00}" srcOrd="0" destOrd="0" presId="urn:microsoft.com/office/officeart/2005/8/layout/cycle5"/>
    <dgm:cxn modelId="{036811D2-1267-C246-9BEB-C680C45CE86E}" type="presOf" srcId="{2DF24804-1CF7-6A4D-81A0-C08D19C2E443}" destId="{8E80681E-4014-5B41-9CAC-047D1FCB78D6}" srcOrd="0" destOrd="0" presId="urn:microsoft.com/office/officeart/2005/8/layout/cycle5"/>
    <dgm:cxn modelId="{ED05AEDE-C598-7641-BE35-E89D8754009D}" type="presOf" srcId="{A51310A1-8FA0-4C40-BEED-302C207E5808}" destId="{1B587C3E-D800-C246-9C38-579BA01E32F9}" srcOrd="0" destOrd="0" presId="urn:microsoft.com/office/officeart/2005/8/layout/cycle5"/>
    <dgm:cxn modelId="{FA6EA332-43BA-2341-9810-DAE33A6DEDA0}" type="presParOf" srcId="{6110CB58-14DE-8446-9742-CA37CD7CC580}" destId="{E356662D-E62A-884B-B8C6-6691702EE41F}" srcOrd="0" destOrd="0" presId="urn:microsoft.com/office/officeart/2005/8/layout/cycle5"/>
    <dgm:cxn modelId="{49E74995-F6B0-A448-8461-9A38AD546812}" type="presParOf" srcId="{6110CB58-14DE-8446-9742-CA37CD7CC580}" destId="{1C0616AF-BBCA-2D42-AAED-59219B3AA27F}" srcOrd="1" destOrd="0" presId="urn:microsoft.com/office/officeart/2005/8/layout/cycle5"/>
    <dgm:cxn modelId="{ACD95F52-07F2-C44C-988C-3866F3F82143}" type="presParOf" srcId="{6110CB58-14DE-8446-9742-CA37CD7CC580}" destId="{B312BC23-0E73-8C4C-9EED-84BB3BB8CCB2}" srcOrd="2" destOrd="0" presId="urn:microsoft.com/office/officeart/2005/8/layout/cycle5"/>
    <dgm:cxn modelId="{5916DB53-F9E8-654E-BF69-BA7C7F3CEA11}" type="presParOf" srcId="{6110CB58-14DE-8446-9742-CA37CD7CC580}" destId="{1A4B31B0-8A61-AD4F-8047-88A97DF8CB50}" srcOrd="3" destOrd="0" presId="urn:microsoft.com/office/officeart/2005/8/layout/cycle5"/>
    <dgm:cxn modelId="{8BBA3C9F-01C0-D74F-B365-5C9879A39B52}" type="presParOf" srcId="{6110CB58-14DE-8446-9742-CA37CD7CC580}" destId="{D41CF059-E095-F242-AEAF-F57363F3F970}" srcOrd="4" destOrd="0" presId="urn:microsoft.com/office/officeart/2005/8/layout/cycle5"/>
    <dgm:cxn modelId="{3A0EBF9B-3474-B84C-972B-75922D675977}" type="presParOf" srcId="{6110CB58-14DE-8446-9742-CA37CD7CC580}" destId="{ED812EBC-28D2-724F-821B-9CD679541556}" srcOrd="5" destOrd="0" presId="urn:microsoft.com/office/officeart/2005/8/layout/cycle5"/>
    <dgm:cxn modelId="{2BD4F52F-EB97-0844-9552-62A5974ACAF8}" type="presParOf" srcId="{6110CB58-14DE-8446-9742-CA37CD7CC580}" destId="{7B453DC0-8C26-4A4B-8ACE-E20A9D2894C6}" srcOrd="6" destOrd="0" presId="urn:microsoft.com/office/officeart/2005/8/layout/cycle5"/>
    <dgm:cxn modelId="{206984B4-F9E9-1049-B744-716BECF43FA4}" type="presParOf" srcId="{6110CB58-14DE-8446-9742-CA37CD7CC580}" destId="{BC344603-CB34-F441-B16B-87FE5A3C8DA4}" srcOrd="7" destOrd="0" presId="urn:microsoft.com/office/officeart/2005/8/layout/cycle5"/>
    <dgm:cxn modelId="{DCCC7CCD-4EB5-F449-A2D3-80091F80182F}" type="presParOf" srcId="{6110CB58-14DE-8446-9742-CA37CD7CC580}" destId="{BCE37759-D5AA-B348-9A83-13F3CE05EB83}" srcOrd="8" destOrd="0" presId="urn:microsoft.com/office/officeart/2005/8/layout/cycle5"/>
    <dgm:cxn modelId="{AB2B1F6E-03D1-5F45-BAF8-61702918CD9F}" type="presParOf" srcId="{6110CB58-14DE-8446-9742-CA37CD7CC580}" destId="{8FC7B455-5EE3-7F49-B67B-E22E22CE6152}" srcOrd="9" destOrd="0" presId="urn:microsoft.com/office/officeart/2005/8/layout/cycle5"/>
    <dgm:cxn modelId="{DCF8A041-7165-1548-AD44-F11BE3529C4F}" type="presParOf" srcId="{6110CB58-14DE-8446-9742-CA37CD7CC580}" destId="{2C5D4B32-A96F-A74D-B226-607C35F86A7C}" srcOrd="10" destOrd="0" presId="urn:microsoft.com/office/officeart/2005/8/layout/cycle5"/>
    <dgm:cxn modelId="{ECB79A00-7576-7C4A-962E-41D9C942CCA7}" type="presParOf" srcId="{6110CB58-14DE-8446-9742-CA37CD7CC580}" destId="{8E80681E-4014-5B41-9CAC-047D1FCB78D6}" srcOrd="11" destOrd="0" presId="urn:microsoft.com/office/officeart/2005/8/layout/cycle5"/>
    <dgm:cxn modelId="{EE89BE22-916B-F445-95E4-FBBAF10BFDAE}" type="presParOf" srcId="{6110CB58-14DE-8446-9742-CA37CD7CC580}" destId="{C4AABB06-D475-5149-AC4A-3D1463244C00}" srcOrd="12" destOrd="0" presId="urn:microsoft.com/office/officeart/2005/8/layout/cycle5"/>
    <dgm:cxn modelId="{F4435002-DEF2-D84F-8815-218767D9C78A}" type="presParOf" srcId="{6110CB58-14DE-8446-9742-CA37CD7CC580}" destId="{A584FA4B-F35E-4444-A980-F30BE6103456}" srcOrd="13" destOrd="0" presId="urn:microsoft.com/office/officeart/2005/8/layout/cycle5"/>
    <dgm:cxn modelId="{95E53171-06C1-8E48-BEEA-F42CA6A35326}" type="presParOf" srcId="{6110CB58-14DE-8446-9742-CA37CD7CC580}" destId="{1B587C3E-D800-C246-9C38-579BA01E32F9}"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6662D-E62A-884B-B8C6-6691702EE41F}">
      <dsp:nvSpPr>
        <dsp:cNvPr id="0" name=""/>
        <dsp:cNvSpPr/>
      </dsp:nvSpPr>
      <dsp:spPr>
        <a:xfrm>
          <a:off x="3114628" y="0"/>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Beginning </a:t>
          </a:r>
        </a:p>
      </dsp:txBody>
      <dsp:txXfrm>
        <a:off x="3171108" y="56480"/>
        <a:ext cx="1667024" cy="1044029"/>
      </dsp:txXfrm>
    </dsp:sp>
    <dsp:sp modelId="{B312BC23-0E73-8C4C-9EED-84BB3BB8CCB2}">
      <dsp:nvSpPr>
        <dsp:cNvPr id="0" name=""/>
        <dsp:cNvSpPr/>
      </dsp:nvSpPr>
      <dsp:spPr>
        <a:xfrm>
          <a:off x="1750052" y="575976"/>
          <a:ext cx="4620252" cy="4620252"/>
        </a:xfrm>
        <a:custGeom>
          <a:avLst/>
          <a:gdLst/>
          <a:ahLst/>
          <a:cxnLst/>
          <a:rect l="0" t="0" r="0" b="0"/>
          <a:pathLst>
            <a:path>
              <a:moveTo>
                <a:pt x="3396870" y="271580"/>
              </a:moveTo>
              <a:arcTo wR="2310126" hR="2310126" stAng="17883719" swAng="127221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A4B31B0-8A61-AD4F-8047-88A97DF8CB50}">
      <dsp:nvSpPr>
        <dsp:cNvPr id="0" name=""/>
        <dsp:cNvSpPr/>
      </dsp:nvSpPr>
      <dsp:spPr>
        <a:xfrm>
          <a:off x="5371068" y="1599418"/>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Growth</a:t>
          </a:r>
        </a:p>
      </dsp:txBody>
      <dsp:txXfrm>
        <a:off x="5427548" y="1655898"/>
        <a:ext cx="1667024" cy="1044029"/>
      </dsp:txXfrm>
    </dsp:sp>
    <dsp:sp modelId="{ED812EBC-28D2-724F-821B-9CD679541556}">
      <dsp:nvSpPr>
        <dsp:cNvPr id="0" name=""/>
        <dsp:cNvSpPr/>
      </dsp:nvSpPr>
      <dsp:spPr>
        <a:xfrm>
          <a:off x="1753873" y="581655"/>
          <a:ext cx="4620252" cy="4620252"/>
        </a:xfrm>
        <a:custGeom>
          <a:avLst/>
          <a:gdLst/>
          <a:ahLst/>
          <a:cxnLst/>
          <a:rect l="0" t="0" r="0" b="0"/>
          <a:pathLst>
            <a:path>
              <a:moveTo>
                <a:pt x="4614700" y="2470186"/>
              </a:moveTo>
              <a:arcTo wR="2310126" hR="2310126" stAng="21838381" swAng="135921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B453DC0-8C26-4A4B-8ACE-E20A9D2894C6}">
      <dsp:nvSpPr>
        <dsp:cNvPr id="0" name=""/>
        <dsp:cNvSpPr/>
      </dsp:nvSpPr>
      <dsp:spPr>
        <a:xfrm>
          <a:off x="4531865" y="4182218"/>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Refinement</a:t>
          </a:r>
        </a:p>
      </dsp:txBody>
      <dsp:txXfrm>
        <a:off x="4588345" y="4238698"/>
        <a:ext cx="1667024" cy="1044029"/>
      </dsp:txXfrm>
    </dsp:sp>
    <dsp:sp modelId="{BCE37759-D5AA-B348-9A83-13F3CE05EB83}">
      <dsp:nvSpPr>
        <dsp:cNvPr id="0" name=""/>
        <dsp:cNvSpPr/>
      </dsp:nvSpPr>
      <dsp:spPr>
        <a:xfrm>
          <a:off x="1753873" y="581655"/>
          <a:ext cx="4620252" cy="4620252"/>
        </a:xfrm>
        <a:custGeom>
          <a:avLst/>
          <a:gdLst/>
          <a:ahLst/>
          <a:cxnLst/>
          <a:rect l="0" t="0" r="0" b="0"/>
          <a:pathLst>
            <a:path>
              <a:moveTo>
                <a:pt x="2593389" y="4602819"/>
              </a:moveTo>
              <a:arcTo wR="2310126" hR="2310126" stAng="4977406" swAng="84518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FC7B455-5EE3-7F49-B67B-E22E22CE6152}">
      <dsp:nvSpPr>
        <dsp:cNvPr id="0" name=""/>
        <dsp:cNvSpPr/>
      </dsp:nvSpPr>
      <dsp:spPr>
        <a:xfrm>
          <a:off x="1816149" y="4182218"/>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Mastery</a:t>
          </a:r>
        </a:p>
      </dsp:txBody>
      <dsp:txXfrm>
        <a:off x="1872629" y="4238698"/>
        <a:ext cx="1667024" cy="1044029"/>
      </dsp:txXfrm>
    </dsp:sp>
    <dsp:sp modelId="{8E80681E-4014-5B41-9CAC-047D1FCB78D6}">
      <dsp:nvSpPr>
        <dsp:cNvPr id="0" name=""/>
        <dsp:cNvSpPr/>
      </dsp:nvSpPr>
      <dsp:spPr>
        <a:xfrm>
          <a:off x="1753873" y="581655"/>
          <a:ext cx="4620252" cy="4620252"/>
        </a:xfrm>
        <a:custGeom>
          <a:avLst/>
          <a:gdLst/>
          <a:ahLst/>
          <a:cxnLst/>
          <a:rect l="0" t="0" r="0" b="0"/>
          <a:pathLst>
            <a:path>
              <a:moveTo>
                <a:pt x="244996" y="3345463"/>
              </a:moveTo>
              <a:arcTo wR="2310126" hR="2310126" stAng="9202406" swAng="135921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4AABB06-D475-5149-AC4A-3D1463244C00}">
      <dsp:nvSpPr>
        <dsp:cNvPr id="0" name=""/>
        <dsp:cNvSpPr/>
      </dsp:nvSpPr>
      <dsp:spPr>
        <a:xfrm>
          <a:off x="976947" y="1599418"/>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Systems Improvement and Transition</a:t>
          </a:r>
        </a:p>
      </dsp:txBody>
      <dsp:txXfrm>
        <a:off x="1033427" y="1655898"/>
        <a:ext cx="1667024" cy="1044029"/>
      </dsp:txXfrm>
    </dsp:sp>
    <dsp:sp modelId="{1B587C3E-D800-C246-9C38-579BA01E32F9}">
      <dsp:nvSpPr>
        <dsp:cNvPr id="0" name=""/>
        <dsp:cNvSpPr/>
      </dsp:nvSpPr>
      <dsp:spPr>
        <a:xfrm>
          <a:off x="1758031" y="575474"/>
          <a:ext cx="4620252" cy="4620252"/>
        </a:xfrm>
        <a:custGeom>
          <a:avLst/>
          <a:gdLst/>
          <a:ahLst/>
          <a:cxnLst/>
          <a:rect l="0" t="0" r="0" b="0"/>
          <a:pathLst>
            <a:path>
              <a:moveTo>
                <a:pt x="543284" y="821853"/>
              </a:moveTo>
              <a:arcTo wR="2310126" hR="2310126" stAng="13206517" swAng="115417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9/15/22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9/15/22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274408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leaves the questions of state licensure and remote Hos open. Are these permitted in your state?? Discuss later.</a:t>
            </a:r>
          </a:p>
          <a:p>
            <a:endParaRPr lang="en-US" dirty="0"/>
          </a:p>
          <a:p>
            <a:r>
              <a:rPr lang="en-US" dirty="0"/>
              <a:t>Ask audience about any state specific HO requirements- state law license? Appointment? </a:t>
            </a:r>
          </a:p>
        </p:txBody>
      </p:sp>
      <p:sp>
        <p:nvSpPr>
          <p:cNvPr id="4" name="Slide Number Placeholder 3"/>
          <p:cNvSpPr>
            <a:spLocks noGrp="1"/>
          </p:cNvSpPr>
          <p:nvPr>
            <p:ph type="sldNum" sz="quarter" idx="5"/>
          </p:nvPr>
        </p:nvSpPr>
        <p:spPr/>
        <p:txBody>
          <a:bodyPr/>
          <a:lstStyle/>
          <a:p>
            <a:fld id="{6B83F1C3-4FA3-4491-97F4-43CA9C8BDFDF}" type="slidenum">
              <a:rPr lang="en-US" smtClean="0"/>
              <a:t>6</a:t>
            </a:fld>
            <a:endParaRPr lang="en-US" dirty="0"/>
          </a:p>
        </p:txBody>
      </p:sp>
    </p:spTree>
    <p:extLst>
      <p:ext uri="{BB962C8B-B14F-4D97-AF65-F5344CB8AC3E}">
        <p14:creationId xmlns:p14="http://schemas.microsoft.com/office/powerpoint/2010/main" val="313877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is an option and not necessary in all states- many states are less formal.</a:t>
            </a:r>
          </a:p>
        </p:txBody>
      </p:sp>
      <p:sp>
        <p:nvSpPr>
          <p:cNvPr id="4" name="Slide Number Placeholder 3"/>
          <p:cNvSpPr>
            <a:spLocks noGrp="1"/>
          </p:cNvSpPr>
          <p:nvPr>
            <p:ph type="sldNum" sz="quarter" idx="5"/>
          </p:nvPr>
        </p:nvSpPr>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289238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states if they are now allowing for remote zoom hearings or remote HO participation. </a:t>
            </a:r>
          </a:p>
          <a:p>
            <a:r>
              <a:rPr lang="en-US" dirty="0"/>
              <a:t>Question to audience- Will your state keep remote hearings/ If so, have any of your states written official legal or ethical guidance related to remote hearings for attorneys or hearing officers? </a:t>
            </a:r>
          </a:p>
        </p:txBody>
      </p:sp>
      <p:sp>
        <p:nvSpPr>
          <p:cNvPr id="4" name="Slide Number Placeholder 3"/>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166792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anything else to add? </a:t>
            </a:r>
          </a:p>
        </p:txBody>
      </p:sp>
      <p:sp>
        <p:nvSpPr>
          <p:cNvPr id="4" name="Slide Number Placeholder 3"/>
          <p:cNvSpPr>
            <a:spLocks noGrp="1"/>
          </p:cNvSpPr>
          <p:nvPr>
            <p:ph type="sldNum" sz="quarter" idx="5"/>
          </p:nvPr>
        </p:nvSpPr>
        <p:spPr/>
        <p:txBody>
          <a:bodyPr/>
          <a:lstStyle/>
          <a:p>
            <a:fld id="{6B83F1C3-4FA3-4491-97F4-43CA9C8BDFDF}" type="slidenum">
              <a:rPr lang="en-US" smtClean="0"/>
              <a:t>9</a:t>
            </a:fld>
            <a:endParaRPr lang="en-US" dirty="0"/>
          </a:p>
        </p:txBody>
      </p:sp>
    </p:spTree>
    <p:extLst>
      <p:ext uri="{BB962C8B-B14F-4D97-AF65-F5344CB8AC3E}">
        <p14:creationId xmlns:p14="http://schemas.microsoft.com/office/powerpoint/2010/main" val="1240160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Does your state use a motion bank or have a good way to store and share exemplar orders and unusual motions?  Is there a way to share them with HOs?</a:t>
            </a:r>
          </a:p>
        </p:txBody>
      </p:sp>
      <p:sp>
        <p:nvSpPr>
          <p:cNvPr id="4" name="Slide Number Placeholder 3"/>
          <p:cNvSpPr>
            <a:spLocks noGrp="1"/>
          </p:cNvSpPr>
          <p:nvPr>
            <p:ph type="sldNum" sz="quarter" idx="5"/>
          </p:nvPr>
        </p:nvSpPr>
        <p:spPr/>
        <p:txBody>
          <a:bodyPr/>
          <a:lstStyle/>
          <a:p>
            <a:fld id="{6B83F1C3-4FA3-4491-97F4-43CA9C8BDFDF}" type="slidenum">
              <a:rPr lang="en-US" smtClean="0"/>
              <a:t>10</a:t>
            </a:fld>
            <a:endParaRPr lang="en-US" dirty="0"/>
          </a:p>
        </p:txBody>
      </p:sp>
    </p:spTree>
    <p:extLst>
      <p:ext uri="{BB962C8B-B14F-4D97-AF65-F5344CB8AC3E}">
        <p14:creationId xmlns:p14="http://schemas.microsoft.com/office/powerpoint/2010/main" val="3066851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dirty="0"/>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9/15/22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9/15/22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9/15/22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9/15/22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pixnio.com/miscellaneous/sign-agreement-business-businessman-document-signature-text-writ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ngimg.com/png/10817-calendar-transparent" TargetMode="External"/><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defiantchris.deviantart.com/art/Steve-Urkel-Portrait-699528288"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hyperlink" Target="https://levyraatiwiki.miraheze.org/wiki/Levyraati_11_-_You_Decide" TargetMode="External"/><Relationship Id="rId5" Type="http://schemas.openxmlformats.org/officeDocument/2006/relationships/image" Target="../media/image13.jpg"/><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getambition/4700594335" TargetMode="External"/><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ooc.employid.eu/category/changing-world-of-work/reflection/"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educationresolutions@gmail.com" TargetMode="External"/><Relationship Id="rId2" Type="http://schemas.openxmlformats.org/officeDocument/2006/relationships/hyperlink" Target="mailto:Tlhagen@aol.com" TargetMode="External"/><Relationship Id="rId1" Type="http://schemas.openxmlformats.org/officeDocument/2006/relationships/slideLayout" Target="../slideLayouts/slideLayout4.xml"/><Relationship Id="rId5" Type="http://schemas.openxmlformats.org/officeDocument/2006/relationships/hyperlink" Target="https://www.rawpixel.com/image/107004/thank-you-note-cup-coffee" TargetMode="Externa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14/relationships/chartEx" Target="../charts/chartEx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sinn/8752454483/in/photostrea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pixabay.com/illustrations/success-strategy-business-solution-208116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education-growing-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43345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07866" y="3206339"/>
            <a:ext cx="12191549" cy="3420092"/>
          </a:xfrm>
        </p:spPr>
        <p:txBody>
          <a:bodyPr anchor="t" anchorCtr="0">
            <a:normAutofit/>
          </a:bodyPr>
          <a:lstStyle/>
          <a:p>
            <a:r>
              <a:rPr lang="en-US" b="1" dirty="0"/>
              <a:t>IDEA Hearing Officers: </a:t>
            </a:r>
            <a:br>
              <a:rPr lang="en-US" dirty="0"/>
            </a:br>
            <a:r>
              <a:rPr lang="en-US" sz="3200" b="1" dirty="0"/>
              <a:t>stages and phases in a hearing officer’s career path</a:t>
            </a:r>
            <a:br>
              <a:rPr lang="en-US" sz="3200" b="1" dirty="0"/>
            </a:br>
            <a:br>
              <a:rPr lang="en-US" sz="3200" b="1" dirty="0"/>
            </a:br>
            <a:r>
              <a:rPr lang="en-US" sz="2400" dirty="0"/>
              <a:t>Presented By: Claudette rushing and terri Hagen</a:t>
            </a:r>
            <a:endParaRPr lang="en-US" sz="3200" b="1" dirty="0"/>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521C15-B20B-13F2-7A75-DD9A4B68A73A}"/>
              </a:ext>
            </a:extLst>
          </p:cNvPr>
          <p:cNvSpPr>
            <a:spLocks noGrp="1"/>
          </p:cNvSpPr>
          <p:nvPr>
            <p:ph type="body" sz="quarter" idx="14"/>
          </p:nvPr>
        </p:nvSpPr>
        <p:spPr/>
        <p:txBody>
          <a:bodyPr/>
          <a:lstStyle/>
          <a:p>
            <a:pPr marL="342900" indent="-342900">
              <a:buAutoNum type="arabicParenR"/>
            </a:pPr>
            <a:r>
              <a:rPr lang="en-US" dirty="0"/>
              <a:t>Motion to Dismiss</a:t>
            </a:r>
          </a:p>
          <a:p>
            <a:pPr marL="342900" indent="-342900">
              <a:buAutoNum type="arabicParenR"/>
            </a:pPr>
            <a:r>
              <a:rPr lang="en-US" dirty="0"/>
              <a:t>Motion to Amend</a:t>
            </a:r>
          </a:p>
          <a:p>
            <a:pPr marL="342900" indent="-342900">
              <a:buAutoNum type="arabicParenR"/>
            </a:pPr>
            <a:r>
              <a:rPr lang="en-US" dirty="0"/>
              <a:t>Motion to Clarify</a:t>
            </a:r>
          </a:p>
          <a:p>
            <a:pPr marL="342900" indent="-342900">
              <a:buAutoNum type="arabicParenR"/>
            </a:pPr>
            <a:r>
              <a:rPr lang="en-US" dirty="0"/>
              <a:t>Motion on Judgment as a Matter of Law</a:t>
            </a:r>
          </a:p>
          <a:p>
            <a:pPr marL="342900" indent="-342900">
              <a:buAutoNum type="arabicParenR"/>
            </a:pPr>
            <a:r>
              <a:rPr lang="en-US" dirty="0"/>
              <a:t>Scheduling Order</a:t>
            </a:r>
          </a:p>
          <a:p>
            <a:pPr marL="342900" indent="-342900">
              <a:buAutoNum type="arabicParenR"/>
            </a:pPr>
            <a:r>
              <a:rPr lang="en-US" dirty="0"/>
              <a:t>Order of Dismissal Due to Mediation Success/Resolution Session</a:t>
            </a:r>
          </a:p>
        </p:txBody>
      </p:sp>
      <p:pic>
        <p:nvPicPr>
          <p:cNvPr id="6" name="Picture Placeholder 5">
            <a:extLst>
              <a:ext uri="{FF2B5EF4-FFF2-40B4-BE49-F238E27FC236}">
                <a16:creationId xmlns:a16="http://schemas.microsoft.com/office/drawing/2014/main" id="{69633D7E-2239-CD5D-7A95-E39B0A508364}"/>
              </a:ext>
            </a:extLst>
          </p:cNvPr>
          <p:cNvPicPr>
            <a:picLocks noGrp="1" noChangeAspect="1"/>
          </p:cNvPicPr>
          <p:nvPr>
            <p:ph type="pic" sz="quarter" idx="15"/>
          </p:nvPr>
        </p:nvPicPr>
        <p:blipFill>
          <a:blip r:embed="rId3">
            <a:extLst>
              <a:ext uri="{837473B0-CC2E-450A-ABE3-18F120FF3D39}">
                <a1611:picAttrSrcUrl xmlns:a1611="http://schemas.microsoft.com/office/drawing/2016/11/main" r:id="rId4"/>
              </a:ext>
            </a:extLst>
          </a:blip>
          <a:srcRect l="6904" r="6904"/>
          <a:stretch>
            <a:fillRect/>
          </a:stretch>
        </p:blipFill>
        <p:spPr/>
      </p:pic>
      <p:sp>
        <p:nvSpPr>
          <p:cNvPr id="4" name="Title 3">
            <a:extLst>
              <a:ext uri="{FF2B5EF4-FFF2-40B4-BE49-F238E27FC236}">
                <a16:creationId xmlns:a16="http://schemas.microsoft.com/office/drawing/2014/main" id="{8B9C59D9-B5A9-BDE9-47F7-3F30157E971F}"/>
              </a:ext>
            </a:extLst>
          </p:cNvPr>
          <p:cNvSpPr>
            <a:spLocks noGrp="1"/>
          </p:cNvSpPr>
          <p:nvPr>
            <p:ph type="title"/>
          </p:nvPr>
        </p:nvSpPr>
        <p:spPr>
          <a:xfrm>
            <a:off x="380237" y="960120"/>
            <a:ext cx="3619501" cy="877824"/>
          </a:xfrm>
        </p:spPr>
        <p:txBody>
          <a:bodyPr>
            <a:normAutofit fontScale="90000"/>
          </a:bodyPr>
          <a:lstStyle/>
          <a:p>
            <a:r>
              <a:rPr lang="en-US" dirty="0"/>
              <a:t>Motions Practice</a:t>
            </a:r>
          </a:p>
        </p:txBody>
      </p:sp>
    </p:spTree>
    <p:extLst>
      <p:ext uri="{BB962C8B-B14F-4D97-AF65-F5344CB8AC3E}">
        <p14:creationId xmlns:p14="http://schemas.microsoft.com/office/powerpoint/2010/main" val="70803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1534-25A2-9066-39F2-D7E678E7DDC0}"/>
              </a:ext>
            </a:extLst>
          </p:cNvPr>
          <p:cNvSpPr>
            <a:spLocks noGrp="1"/>
          </p:cNvSpPr>
          <p:nvPr>
            <p:ph type="title"/>
          </p:nvPr>
        </p:nvSpPr>
        <p:spPr/>
        <p:txBody>
          <a:bodyPr>
            <a:normAutofit fontScale="90000"/>
          </a:bodyPr>
          <a:lstStyle/>
          <a:p>
            <a:r>
              <a:rPr lang="en-US" dirty="0"/>
              <a:t>Prehearing Conferences</a:t>
            </a:r>
          </a:p>
        </p:txBody>
      </p:sp>
      <p:sp>
        <p:nvSpPr>
          <p:cNvPr id="3" name="Text Placeholder 2">
            <a:extLst>
              <a:ext uri="{FF2B5EF4-FFF2-40B4-BE49-F238E27FC236}">
                <a16:creationId xmlns:a16="http://schemas.microsoft.com/office/drawing/2014/main" id="{0FF521A2-EEB8-9C91-1797-B7194AA1839F}"/>
              </a:ext>
            </a:extLst>
          </p:cNvPr>
          <p:cNvSpPr>
            <a:spLocks noGrp="1"/>
          </p:cNvSpPr>
          <p:nvPr>
            <p:ph type="body" sz="quarter" idx="14"/>
          </p:nvPr>
        </p:nvSpPr>
        <p:spPr>
          <a:xfrm>
            <a:off x="142875" y="2494026"/>
            <a:ext cx="3465576" cy="3255264"/>
          </a:xfrm>
        </p:spPr>
        <p:txBody>
          <a:bodyPr/>
          <a:lstStyle/>
          <a:p>
            <a:pPr marL="285750" indent="-285750">
              <a:buFontTx/>
              <a:buChar char="-"/>
            </a:pPr>
            <a:r>
              <a:rPr lang="en-US" sz="1600" dirty="0"/>
              <a:t>The goal is a Scheduling Order that sets forth a manageable and clear hearing subject and timeframe.</a:t>
            </a:r>
          </a:p>
          <a:p>
            <a:pPr marL="285750" indent="-285750">
              <a:buFontTx/>
              <a:buChar char="-"/>
            </a:pPr>
            <a:r>
              <a:rPr lang="en-US" sz="1600" dirty="0"/>
              <a:t>Clarify any initial legal questions.</a:t>
            </a:r>
          </a:p>
          <a:p>
            <a:pPr marL="285750" indent="-285750">
              <a:buFontTx/>
              <a:buChar char="-"/>
            </a:pPr>
            <a:r>
              <a:rPr lang="en-US" sz="1600" dirty="0"/>
              <a:t>GIVE YOURSELF PLENTY OF TIME TO WRITE!</a:t>
            </a:r>
          </a:p>
          <a:p>
            <a:pPr marL="285750" indent="-285750">
              <a:buFontTx/>
              <a:buChar char="-"/>
            </a:pPr>
            <a:r>
              <a:rPr lang="en-US" sz="1600" dirty="0"/>
              <a:t>Set expectations for the Prehearing Conference and any needed motions. </a:t>
            </a:r>
          </a:p>
        </p:txBody>
      </p:sp>
      <p:pic>
        <p:nvPicPr>
          <p:cNvPr id="6" name="Picture Placeholder 5">
            <a:extLst>
              <a:ext uri="{FF2B5EF4-FFF2-40B4-BE49-F238E27FC236}">
                <a16:creationId xmlns:a16="http://schemas.microsoft.com/office/drawing/2014/main" id="{1776036E-911F-469C-8A30-5F17EDD5E0FC}"/>
              </a:ext>
            </a:extLst>
          </p:cNvPr>
          <p:cNvPicPr>
            <a:picLocks noGrp="1" noChangeAspect="1"/>
          </p:cNvPicPr>
          <p:nvPr>
            <p:ph type="pic" sz="quarter" idx="15"/>
          </p:nvPr>
        </p:nvPicPr>
        <p:blipFill>
          <a:blip r:embed="rId2">
            <a:extLst>
              <a:ext uri="{837473B0-CC2E-450A-ABE3-18F120FF3D39}">
                <a1611:picAttrSrcUrl xmlns:a1611="http://schemas.microsoft.com/office/drawing/2016/11/main" r:id="rId3"/>
              </a:ext>
            </a:extLst>
          </a:blip>
          <a:srcRect t="4160" b="4160"/>
          <a:stretch>
            <a:fillRect/>
          </a:stretch>
        </p:blipFill>
        <p:spPr/>
      </p:pic>
      <p:sp>
        <p:nvSpPr>
          <p:cNvPr id="7" name="TextBox 6">
            <a:extLst>
              <a:ext uri="{FF2B5EF4-FFF2-40B4-BE49-F238E27FC236}">
                <a16:creationId xmlns:a16="http://schemas.microsoft.com/office/drawing/2014/main" id="{5F05B461-649F-7910-6A44-3978D841A834}"/>
              </a:ext>
            </a:extLst>
          </p:cNvPr>
          <p:cNvSpPr txBox="1"/>
          <p:nvPr/>
        </p:nvSpPr>
        <p:spPr>
          <a:xfrm>
            <a:off x="4254500" y="6858000"/>
            <a:ext cx="7480300" cy="230832"/>
          </a:xfrm>
          <a:prstGeom prst="rect">
            <a:avLst/>
          </a:prstGeom>
          <a:noFill/>
        </p:spPr>
        <p:txBody>
          <a:bodyPr wrap="square" rtlCol="0">
            <a:spAutoFit/>
          </a:bodyPr>
          <a:lstStyle/>
          <a:p>
            <a:r>
              <a:rPr lang="en-US" sz="900">
                <a:hlinkClick r:id="rId3" tooltip="https://www.freepngimg.com/png/10817-calendar-transparent"/>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90945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14B4-184B-8FB7-7066-4C7A66F3137E}"/>
              </a:ext>
            </a:extLst>
          </p:cNvPr>
          <p:cNvSpPr>
            <a:spLocks noGrp="1"/>
          </p:cNvSpPr>
          <p:nvPr>
            <p:ph type="title"/>
          </p:nvPr>
        </p:nvSpPr>
        <p:spPr/>
        <p:txBody>
          <a:bodyPr/>
          <a:lstStyle/>
          <a:p>
            <a:r>
              <a:rPr lang="en-US" dirty="0"/>
              <a:t>Can I do that?!</a:t>
            </a:r>
          </a:p>
        </p:txBody>
      </p:sp>
      <p:sp>
        <p:nvSpPr>
          <p:cNvPr id="3" name="Text Placeholder 2">
            <a:extLst>
              <a:ext uri="{FF2B5EF4-FFF2-40B4-BE49-F238E27FC236}">
                <a16:creationId xmlns:a16="http://schemas.microsoft.com/office/drawing/2014/main" id="{32A1D175-5613-1727-3EEA-5270E059EC9E}"/>
              </a:ext>
            </a:extLst>
          </p:cNvPr>
          <p:cNvSpPr>
            <a:spLocks noGrp="1"/>
          </p:cNvSpPr>
          <p:nvPr>
            <p:ph type="body" sz="quarter" idx="14"/>
          </p:nvPr>
        </p:nvSpPr>
        <p:spPr/>
        <p:txBody>
          <a:bodyPr/>
          <a:lstStyle/>
          <a:p>
            <a:pPr marL="285750" indent="-285750">
              <a:buFont typeface="Arial" panose="020B0604020202020204" pitchFamily="34" charset="0"/>
              <a:buChar char="•"/>
            </a:pPr>
            <a:r>
              <a:rPr lang="en-US" sz="2400" dirty="0"/>
              <a:t>Embracing your authority as a hearing officer</a:t>
            </a:r>
          </a:p>
          <a:p>
            <a:pPr marL="285750" indent="-285750">
              <a:buFont typeface="Arial" panose="020B0604020202020204" pitchFamily="34" charset="0"/>
              <a:buChar char="•"/>
            </a:pPr>
            <a:r>
              <a:rPr lang="en-US" sz="2400" dirty="0"/>
              <a:t>Considerations for potential appeal(s)</a:t>
            </a:r>
          </a:p>
          <a:p>
            <a:pPr marL="285750" indent="-285750">
              <a:buFont typeface="Arial" panose="020B0604020202020204" pitchFamily="34" charset="0"/>
              <a:buChar char="•"/>
            </a:pPr>
            <a:r>
              <a:rPr lang="en-US" sz="2400" dirty="0"/>
              <a:t>Ruling on Motions</a:t>
            </a:r>
          </a:p>
          <a:p>
            <a:pPr marL="285750" indent="-285750">
              <a:buFont typeface="Arial" panose="020B0604020202020204" pitchFamily="34" charset="0"/>
              <a:buChar char="•"/>
            </a:pPr>
            <a:r>
              <a:rPr lang="en-US" sz="2400" dirty="0"/>
              <a:t>Extensions of Time</a:t>
            </a:r>
          </a:p>
        </p:txBody>
      </p:sp>
      <p:pic>
        <p:nvPicPr>
          <p:cNvPr id="9" name="Picture 8">
            <a:extLst>
              <a:ext uri="{FF2B5EF4-FFF2-40B4-BE49-F238E27FC236}">
                <a16:creationId xmlns:a16="http://schemas.microsoft.com/office/drawing/2014/main" id="{F87AF177-4D2A-4B7D-D485-773A700E33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19200" y="3190240"/>
            <a:ext cx="2590800" cy="2844800"/>
          </a:xfrm>
          <a:prstGeom prst="rect">
            <a:avLst/>
          </a:prstGeom>
        </p:spPr>
      </p:pic>
      <p:sp>
        <p:nvSpPr>
          <p:cNvPr id="10" name="TextBox 9">
            <a:extLst>
              <a:ext uri="{FF2B5EF4-FFF2-40B4-BE49-F238E27FC236}">
                <a16:creationId xmlns:a16="http://schemas.microsoft.com/office/drawing/2014/main" id="{480DF296-C2F1-B933-E502-60F446CF0426}"/>
              </a:ext>
            </a:extLst>
          </p:cNvPr>
          <p:cNvSpPr txBox="1"/>
          <p:nvPr/>
        </p:nvSpPr>
        <p:spPr>
          <a:xfrm>
            <a:off x="4950600" y="5001400"/>
            <a:ext cx="2590800" cy="369332"/>
          </a:xfrm>
          <a:prstGeom prst="rect">
            <a:avLst/>
          </a:prstGeom>
          <a:noFill/>
        </p:spPr>
        <p:txBody>
          <a:bodyPr wrap="square" rtlCol="0">
            <a:spAutoFit/>
          </a:bodyPr>
          <a:lstStyle/>
          <a:p>
            <a:r>
              <a:rPr lang="en-US" sz="900">
                <a:hlinkClick r:id="rId3" tooltip="http://defiantchris.deviantart.com/art/Steve-Urkel-Portrait-699528288"/>
              </a:rPr>
              <a:t>This Photo</a:t>
            </a:r>
            <a:r>
              <a:rPr lang="en-US" sz="900"/>
              <a:t> by Unknown Author is licensed under </a:t>
            </a:r>
            <a:r>
              <a:rPr lang="en-US" sz="900">
                <a:hlinkClick r:id="rId4" tooltip="https://creativecommons.org/licenses/by-nc-nd/3.0/"/>
              </a:rPr>
              <a:t>CC BY-NC-ND</a:t>
            </a:r>
            <a:endParaRPr lang="en-US" sz="900"/>
          </a:p>
        </p:txBody>
      </p:sp>
      <p:pic>
        <p:nvPicPr>
          <p:cNvPr id="19" name="Picture Placeholder 18">
            <a:extLst>
              <a:ext uri="{FF2B5EF4-FFF2-40B4-BE49-F238E27FC236}">
                <a16:creationId xmlns:a16="http://schemas.microsoft.com/office/drawing/2014/main" id="{FC8E8280-5F12-2767-D72E-9A3145042AAC}"/>
              </a:ext>
            </a:extLst>
          </p:cNvPr>
          <p:cNvPicPr>
            <a:picLocks noGrp="1" noChangeAspect="1"/>
          </p:cNvPicPr>
          <p:nvPr>
            <p:ph type="pic" sz="quarter" idx="15"/>
          </p:nvPr>
        </p:nvPicPr>
        <p:blipFill>
          <a:blip r:embed="rId5">
            <a:extLst>
              <a:ext uri="{837473B0-CC2E-450A-ABE3-18F120FF3D39}">
                <a1611:picAttrSrcUrl xmlns:a1611="http://schemas.microsoft.com/office/drawing/2016/11/main" r:id="rId6"/>
              </a:ext>
            </a:extLst>
          </a:blip>
          <a:srcRect t="4160" b="4160"/>
          <a:stretch>
            <a:fillRect/>
          </a:stretch>
        </p:blipFill>
        <p:spPr>
          <a:xfrm>
            <a:off x="4375150" y="-80963"/>
            <a:ext cx="7480300" cy="6858001"/>
          </a:xfrm>
        </p:spPr>
      </p:pic>
      <p:sp>
        <p:nvSpPr>
          <p:cNvPr id="20" name="TextBox 19">
            <a:extLst>
              <a:ext uri="{FF2B5EF4-FFF2-40B4-BE49-F238E27FC236}">
                <a16:creationId xmlns:a16="http://schemas.microsoft.com/office/drawing/2014/main" id="{A8343DF7-FA7F-7939-C340-232AD7F298FD}"/>
              </a:ext>
            </a:extLst>
          </p:cNvPr>
          <p:cNvSpPr txBox="1"/>
          <p:nvPr/>
        </p:nvSpPr>
        <p:spPr>
          <a:xfrm>
            <a:off x="4375150" y="6777038"/>
            <a:ext cx="7480300" cy="230832"/>
          </a:xfrm>
          <a:prstGeom prst="rect">
            <a:avLst/>
          </a:prstGeom>
          <a:noFill/>
        </p:spPr>
        <p:txBody>
          <a:bodyPr wrap="square" rtlCol="0">
            <a:spAutoFit/>
          </a:bodyPr>
          <a:lstStyle/>
          <a:p>
            <a:r>
              <a:rPr lang="en-US" sz="900">
                <a:hlinkClick r:id="rId6" tooltip="https://levyraatiwiki.miraheze.org/wiki/Levyraati_11_-_You_Decide"/>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59617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BAE-DCCC-D2E4-C48D-8FA3317DC3F7}"/>
              </a:ext>
            </a:extLst>
          </p:cNvPr>
          <p:cNvSpPr>
            <a:spLocks noGrp="1"/>
          </p:cNvSpPr>
          <p:nvPr>
            <p:ph type="title"/>
          </p:nvPr>
        </p:nvSpPr>
        <p:spPr/>
        <p:txBody>
          <a:bodyPr/>
          <a:lstStyle/>
          <a:p>
            <a:r>
              <a:rPr lang="en-US" dirty="0"/>
              <a:t>For Discussion</a:t>
            </a:r>
          </a:p>
        </p:txBody>
      </p:sp>
      <p:sp>
        <p:nvSpPr>
          <p:cNvPr id="3" name="Text Placeholder 2">
            <a:extLst>
              <a:ext uri="{FF2B5EF4-FFF2-40B4-BE49-F238E27FC236}">
                <a16:creationId xmlns:a16="http://schemas.microsoft.com/office/drawing/2014/main" id="{513E1A37-C747-2B82-4476-CBDCF92E1BB2}"/>
              </a:ext>
            </a:extLst>
          </p:cNvPr>
          <p:cNvSpPr>
            <a:spLocks noGrp="1"/>
          </p:cNvSpPr>
          <p:nvPr>
            <p:ph type="body" sz="quarter" idx="14"/>
          </p:nvPr>
        </p:nvSpPr>
        <p:spPr>
          <a:xfrm>
            <a:off x="457199" y="2508314"/>
            <a:ext cx="3465576" cy="3255264"/>
          </a:xfrm>
        </p:spPr>
        <p:txBody>
          <a:bodyPr/>
          <a:lstStyle/>
          <a:p>
            <a:pPr marL="342900" indent="-342900">
              <a:buAutoNum type="arabicParenR"/>
            </a:pPr>
            <a:r>
              <a:rPr lang="en-US" dirty="0"/>
              <a:t>How does your state recruit and retain Hearing Officers?</a:t>
            </a:r>
          </a:p>
          <a:p>
            <a:pPr marL="342900" indent="-342900">
              <a:buAutoNum type="arabicParenR"/>
            </a:pPr>
            <a:r>
              <a:rPr lang="en-US" dirty="0"/>
              <a:t>How does your state/ or how have you been trained as a hearing officer?</a:t>
            </a:r>
          </a:p>
          <a:p>
            <a:pPr marL="342900" indent="-342900">
              <a:buAutoNum type="arabicParenR"/>
            </a:pPr>
            <a:r>
              <a:rPr lang="en-US" dirty="0"/>
              <a:t>What sort of mentorship programs or opportunities do you have or need as a hearing officer or state agency personnel?</a:t>
            </a:r>
          </a:p>
        </p:txBody>
      </p:sp>
      <p:pic>
        <p:nvPicPr>
          <p:cNvPr id="6" name="Picture Placeholder 5">
            <a:extLst>
              <a:ext uri="{FF2B5EF4-FFF2-40B4-BE49-F238E27FC236}">
                <a16:creationId xmlns:a16="http://schemas.microsoft.com/office/drawing/2014/main" id="{79B54A5C-FE1D-75B2-CA05-970754744EB1}"/>
              </a:ext>
            </a:extLst>
          </p:cNvPr>
          <p:cNvPicPr>
            <a:picLocks noGrp="1" noChangeAspect="1"/>
          </p:cNvPicPr>
          <p:nvPr>
            <p:ph type="pic" sz="quarter" idx="15"/>
          </p:nvPr>
        </p:nvPicPr>
        <p:blipFill>
          <a:blip r:embed="rId2">
            <a:extLst>
              <a:ext uri="{837473B0-CC2E-450A-ABE3-18F120FF3D39}">
                <a1611:picAttrSrcUrl xmlns:a1611="http://schemas.microsoft.com/office/drawing/2016/11/main" r:id="rId3"/>
              </a:ext>
            </a:extLst>
          </a:blip>
          <a:srcRect l="9097" r="9097"/>
          <a:stretch>
            <a:fillRect/>
          </a:stretch>
        </p:blipFill>
        <p:spPr/>
      </p:pic>
      <p:sp>
        <p:nvSpPr>
          <p:cNvPr id="7" name="TextBox 6">
            <a:extLst>
              <a:ext uri="{FF2B5EF4-FFF2-40B4-BE49-F238E27FC236}">
                <a16:creationId xmlns:a16="http://schemas.microsoft.com/office/drawing/2014/main" id="{02B3379E-02E6-DCFC-3416-D81979EDAA74}"/>
              </a:ext>
            </a:extLst>
          </p:cNvPr>
          <p:cNvSpPr txBox="1"/>
          <p:nvPr/>
        </p:nvSpPr>
        <p:spPr>
          <a:xfrm>
            <a:off x="4254500" y="6858000"/>
            <a:ext cx="7480300" cy="230832"/>
          </a:xfrm>
          <a:prstGeom prst="rect">
            <a:avLst/>
          </a:prstGeom>
          <a:noFill/>
        </p:spPr>
        <p:txBody>
          <a:bodyPr wrap="square" rtlCol="0">
            <a:spAutoFit/>
          </a:bodyPr>
          <a:lstStyle/>
          <a:p>
            <a:r>
              <a:rPr lang="en-US" sz="900">
                <a:hlinkClick r:id="rId3" tooltip="https://www.flickr.com/photos/getambition/4700594335"/>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404318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CA60-D6AB-19A1-22EF-4961B42CDB51}"/>
              </a:ext>
            </a:extLst>
          </p:cNvPr>
          <p:cNvSpPr>
            <a:spLocks noGrp="1"/>
          </p:cNvSpPr>
          <p:nvPr>
            <p:ph type="title"/>
          </p:nvPr>
        </p:nvSpPr>
        <p:spPr/>
        <p:txBody>
          <a:bodyPr/>
          <a:lstStyle/>
          <a:p>
            <a:r>
              <a:rPr lang="en-US" dirty="0"/>
              <a:t>For Reflection</a:t>
            </a:r>
          </a:p>
        </p:txBody>
      </p:sp>
      <p:sp>
        <p:nvSpPr>
          <p:cNvPr id="3" name="Text Placeholder 2">
            <a:extLst>
              <a:ext uri="{FF2B5EF4-FFF2-40B4-BE49-F238E27FC236}">
                <a16:creationId xmlns:a16="http://schemas.microsoft.com/office/drawing/2014/main" id="{5BDD02E8-3C26-B852-99EF-D05FF7433D9E}"/>
              </a:ext>
            </a:extLst>
          </p:cNvPr>
          <p:cNvSpPr>
            <a:spLocks noGrp="1"/>
          </p:cNvSpPr>
          <p:nvPr>
            <p:ph type="body" sz="quarter" idx="14"/>
          </p:nvPr>
        </p:nvSpPr>
        <p:spPr/>
        <p:txBody>
          <a:bodyPr/>
          <a:lstStyle/>
          <a:p>
            <a:pPr marL="285750" indent="-285750">
              <a:buFont typeface="Arial" panose="020B0604020202020204" pitchFamily="34" charset="0"/>
              <a:buChar char="•"/>
            </a:pPr>
            <a:r>
              <a:rPr lang="en-US" dirty="0"/>
              <a:t>What stage of your career cycle do you identify with? Why?</a:t>
            </a:r>
          </a:p>
          <a:p>
            <a:pPr marL="285750" indent="-285750">
              <a:buFont typeface="Arial" panose="020B0604020202020204" pitchFamily="34" charset="0"/>
              <a:buChar char="•"/>
            </a:pPr>
            <a:r>
              <a:rPr lang="en-US" dirty="0"/>
              <a:t>What could you use to help you get to the next level?</a:t>
            </a:r>
          </a:p>
          <a:p>
            <a:pPr marL="285750" indent="-285750">
              <a:buFont typeface="Arial" panose="020B0604020202020204" pitchFamily="34" charset="0"/>
              <a:buChar char="•"/>
            </a:pPr>
            <a:r>
              <a:rPr lang="en-US" dirty="0"/>
              <a:t>What would you tell brand new Hearing Officers? Why?</a:t>
            </a:r>
          </a:p>
          <a:p>
            <a:pPr marL="285750" indent="-285750">
              <a:buFont typeface="Arial" panose="020B0604020202020204" pitchFamily="34" charset="0"/>
              <a:buChar char="•"/>
            </a:pPr>
            <a:r>
              <a:rPr lang="en-US" dirty="0"/>
              <a:t>How can you best contribute to the national hearing officer community of practice?</a:t>
            </a:r>
          </a:p>
        </p:txBody>
      </p:sp>
      <p:pic>
        <p:nvPicPr>
          <p:cNvPr id="6" name="Picture Placeholder 5">
            <a:extLst>
              <a:ext uri="{FF2B5EF4-FFF2-40B4-BE49-F238E27FC236}">
                <a16:creationId xmlns:a16="http://schemas.microsoft.com/office/drawing/2014/main" id="{CD09ECAC-27DC-10DC-70E9-FB04BA6580A0}"/>
              </a:ext>
            </a:extLst>
          </p:cNvPr>
          <p:cNvPicPr>
            <a:picLocks noGrp="1" noChangeAspect="1"/>
          </p:cNvPicPr>
          <p:nvPr>
            <p:ph type="pic" sz="quarter" idx="15"/>
          </p:nvPr>
        </p:nvPicPr>
        <p:blipFill>
          <a:blip r:embed="rId2">
            <a:extLst>
              <a:ext uri="{837473B0-CC2E-450A-ABE3-18F120FF3D39}">
                <a1611:picAttrSrcUrl xmlns:a1611="http://schemas.microsoft.com/office/drawing/2016/11/main" r:id="rId3"/>
              </a:ext>
            </a:extLst>
          </a:blip>
          <a:srcRect l="9097" r="9097"/>
          <a:stretch>
            <a:fillRect/>
          </a:stretch>
        </p:blipFill>
        <p:spPr>
          <a:xfrm>
            <a:off x="5243512" y="0"/>
            <a:ext cx="6491287" cy="5600700"/>
          </a:xfrm>
        </p:spPr>
      </p:pic>
      <p:sp>
        <p:nvSpPr>
          <p:cNvPr id="7" name="TextBox 6">
            <a:extLst>
              <a:ext uri="{FF2B5EF4-FFF2-40B4-BE49-F238E27FC236}">
                <a16:creationId xmlns:a16="http://schemas.microsoft.com/office/drawing/2014/main" id="{D49E3F94-B5B2-C8B4-6B48-B68D328C4412}"/>
              </a:ext>
            </a:extLst>
          </p:cNvPr>
          <p:cNvSpPr txBox="1"/>
          <p:nvPr/>
        </p:nvSpPr>
        <p:spPr>
          <a:xfrm>
            <a:off x="5243512" y="6858000"/>
            <a:ext cx="6491287" cy="230832"/>
          </a:xfrm>
          <a:prstGeom prst="rect">
            <a:avLst/>
          </a:prstGeom>
          <a:noFill/>
        </p:spPr>
        <p:txBody>
          <a:bodyPr wrap="square" rtlCol="0">
            <a:spAutoFit/>
          </a:bodyPr>
          <a:lstStyle/>
          <a:p>
            <a:r>
              <a:rPr lang="en-US" sz="900">
                <a:hlinkClick r:id="rId3" tooltip="https://mooc.employid.eu/category/changing-world-of-work/reflection/"/>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120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4D64-1149-6FFC-566F-F39A340D6370}"/>
              </a:ext>
            </a:extLst>
          </p:cNvPr>
          <p:cNvSpPr>
            <a:spLocks noGrp="1"/>
          </p:cNvSpPr>
          <p:nvPr>
            <p:ph type="title"/>
          </p:nvPr>
        </p:nvSpPr>
        <p:spPr>
          <a:xfrm>
            <a:off x="273684" y="3602736"/>
            <a:ext cx="8260716" cy="1761744"/>
          </a:xfrm>
        </p:spPr>
        <p:txBody>
          <a:bodyPr>
            <a:normAutofit fontScale="90000"/>
          </a:bodyPr>
          <a:lstStyle/>
          <a:p>
            <a:r>
              <a:rPr lang="en-US" b="1" dirty="0"/>
              <a:t>Contact Info:</a:t>
            </a:r>
            <a:br>
              <a:rPr lang="en-US" b="1" dirty="0"/>
            </a:br>
            <a:br>
              <a:rPr lang="en-US" b="1" dirty="0"/>
            </a:br>
            <a:r>
              <a:rPr lang="en-US" b="1" dirty="0">
                <a:hlinkClick r:id="rId2">
                  <a:extLst>
                    <a:ext uri="{A12FA001-AC4F-418D-AE19-62706E023703}">
                      <ahyp:hlinkClr xmlns:ahyp="http://schemas.microsoft.com/office/drawing/2018/hyperlinkcolor" val="tx"/>
                    </a:ext>
                  </a:extLst>
                </a:hlinkClick>
              </a:rPr>
              <a:t>Tlhagen@aol.com</a:t>
            </a:r>
            <a:br>
              <a:rPr lang="en-US" b="1" dirty="0"/>
            </a:br>
            <a:br>
              <a:rPr lang="en-US" b="1" dirty="0"/>
            </a:br>
            <a:r>
              <a:rPr lang="en-US" b="1" dirty="0">
                <a:hlinkClick r:id="rId3">
                  <a:extLst>
                    <a:ext uri="{A12FA001-AC4F-418D-AE19-62706E023703}">
                      <ahyp:hlinkClr xmlns:ahyp="http://schemas.microsoft.com/office/drawing/2018/hyperlinkcolor" val="tx"/>
                    </a:ext>
                  </a:extLst>
                </a:hlinkClick>
              </a:rPr>
              <a:t>educationresolutions@gmail.com</a:t>
            </a:r>
            <a:br>
              <a:rPr lang="en-US" b="1" dirty="0"/>
            </a:br>
            <a:endParaRPr lang="en-US" b="1" dirty="0"/>
          </a:p>
        </p:txBody>
      </p:sp>
      <p:sp>
        <p:nvSpPr>
          <p:cNvPr id="3" name="Text Placeholder 2">
            <a:extLst>
              <a:ext uri="{FF2B5EF4-FFF2-40B4-BE49-F238E27FC236}">
                <a16:creationId xmlns:a16="http://schemas.microsoft.com/office/drawing/2014/main" id="{ADC4E395-741C-C475-F71C-93F2D10766CE}"/>
              </a:ext>
            </a:extLst>
          </p:cNvPr>
          <p:cNvSpPr>
            <a:spLocks noGrp="1"/>
          </p:cNvSpPr>
          <p:nvPr>
            <p:ph type="body" sz="quarter" idx="14"/>
          </p:nvPr>
        </p:nvSpPr>
        <p:spPr>
          <a:xfrm>
            <a:off x="746124" y="3602736"/>
            <a:ext cx="3465576" cy="3255264"/>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ACE0E6C5-EB81-F8C5-C775-3732A4717BE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884680" y="451485"/>
            <a:ext cx="7772400" cy="2428875"/>
          </a:xfrm>
          <a:prstGeom prst="rect">
            <a:avLst/>
          </a:prstGeom>
        </p:spPr>
      </p:pic>
      <p:sp>
        <p:nvSpPr>
          <p:cNvPr id="10" name="Picture Placeholder 9">
            <a:extLst>
              <a:ext uri="{FF2B5EF4-FFF2-40B4-BE49-F238E27FC236}">
                <a16:creationId xmlns:a16="http://schemas.microsoft.com/office/drawing/2014/main" id="{74555712-3288-8089-8E47-FBADAA9B7B21}"/>
              </a:ext>
            </a:extLst>
          </p:cNvPr>
          <p:cNvSpPr>
            <a:spLocks noGrp="1"/>
          </p:cNvSpPr>
          <p:nvPr>
            <p:ph type="pic" sz="quarter" idx="15"/>
          </p:nvPr>
        </p:nvSpPr>
        <p:spPr>
          <a:xfrm>
            <a:off x="5048250" y="173736"/>
            <a:ext cx="7480300" cy="6858000"/>
          </a:xfrm>
        </p:spPr>
      </p:sp>
    </p:spTree>
    <p:extLst>
      <p:ext uri="{BB962C8B-B14F-4D97-AF65-F5344CB8AC3E}">
        <p14:creationId xmlns:p14="http://schemas.microsoft.com/office/powerpoint/2010/main" val="247220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Rectangle 8" descr="Shaded overlay">
            <a:extLst>
              <a:ext uri="{FF2B5EF4-FFF2-40B4-BE49-F238E27FC236}">
                <a16:creationId xmlns:a16="http://schemas.microsoft.com/office/drawing/2014/main" id="{558C501A-DC1F-4BA4-BFFA-44EF8845A384}"/>
              </a:ext>
            </a:extLst>
          </p:cNvPr>
          <p:cNvSpPr/>
          <p:nvPr/>
        </p:nvSpPr>
        <p:spPr>
          <a:xfrm>
            <a:off x="0" y="374365"/>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35A981B-6487-4B00-9EAF-D0D748FA6014}"/>
              </a:ext>
            </a:extLst>
          </p:cNvPr>
          <p:cNvSpPr>
            <a:spLocks noGrp="1"/>
          </p:cNvSpPr>
          <p:nvPr>
            <p:ph type="title"/>
          </p:nvPr>
        </p:nvSpPr>
        <p:spPr>
          <a:xfrm>
            <a:off x="457199" y="914400"/>
            <a:ext cx="11174819" cy="903767"/>
          </a:xfrm>
        </p:spPr>
        <p:txBody>
          <a:bodyPr/>
          <a:lstStyle/>
          <a:p>
            <a:r>
              <a:rPr lang="en-US" dirty="0"/>
              <a:t>Session overview</a:t>
            </a:r>
          </a:p>
        </p:txBody>
      </p:sp>
      <p:sp>
        <p:nvSpPr>
          <p:cNvPr id="6" name="Text Placeholder 5">
            <a:extLst>
              <a:ext uri="{FF2B5EF4-FFF2-40B4-BE49-F238E27FC236}">
                <a16:creationId xmlns:a16="http://schemas.microsoft.com/office/drawing/2014/main" id="{B43F7E3B-CE99-4770-8587-6554C15693F8}"/>
              </a:ext>
            </a:extLst>
          </p:cNvPr>
          <p:cNvSpPr>
            <a:spLocks noGrp="1"/>
          </p:cNvSpPr>
          <p:nvPr>
            <p:ph type="body" sz="quarter" idx="14"/>
          </p:nvPr>
        </p:nvSpPr>
        <p:spPr>
          <a:xfrm>
            <a:off x="3429000" y="2240280"/>
            <a:ext cx="5299364" cy="4197096"/>
          </a:xfrm>
        </p:spPr>
        <p:txBody>
          <a:bodyPr/>
          <a:lstStyle/>
          <a:p>
            <a:pPr marL="400050" indent="-400050">
              <a:buAutoNum type="romanUcPeriod"/>
            </a:pPr>
            <a:r>
              <a:rPr lang="en-US" dirty="0"/>
              <a:t>INTRODUCTIONS/WHO IS HERE TODAY</a:t>
            </a:r>
          </a:p>
          <a:p>
            <a:pPr marL="400050" indent="-400050">
              <a:buAutoNum type="romanUcPeriod"/>
            </a:pPr>
            <a:r>
              <a:rPr lang="en-US" dirty="0"/>
              <a:t>INITIAL THOUGHTS AND PLANS: SHARED PERSPECTIVE OF A BEGINNING CAREER HEARING OFFICER</a:t>
            </a:r>
          </a:p>
          <a:p>
            <a:pPr marL="400050" indent="-400050">
              <a:buAutoNum type="romanUcPeriod"/>
            </a:pPr>
            <a:r>
              <a:rPr lang="en-US" dirty="0"/>
              <a:t>MASTERY AND REFINEMENT: SHARED PERSPECTIVE OF A VETERAN HEARING OFFICER AND STATE REVIEW OFFICER</a:t>
            </a:r>
          </a:p>
          <a:p>
            <a:pPr marL="400050" indent="-400050">
              <a:buAutoNum type="romanUcPeriod"/>
            </a:pPr>
            <a:r>
              <a:rPr lang="en-US" dirty="0"/>
              <a:t>NETWORKING/INTERACTIVE TIME</a:t>
            </a:r>
          </a:p>
          <a:p>
            <a:pPr marL="400050" indent="-400050">
              <a:buAutoNum type="romanUcPeriod"/>
            </a:pPr>
            <a:r>
              <a:rPr lang="en-US" dirty="0"/>
              <a:t>HEARING OFFICER MENTORING PROGRAMS DISCUSSION AND SUGGESTIONS</a:t>
            </a:r>
          </a:p>
          <a:p>
            <a:pPr marL="400050" indent="-400050">
              <a:buAutoNum type="romanUcPeriod"/>
            </a:pPr>
            <a:r>
              <a:rPr lang="en-US" dirty="0"/>
              <a:t>GROUP DISCUSSION AND/OR ACTIVITY</a:t>
            </a:r>
          </a:p>
          <a:p>
            <a:pPr marL="400050" indent="-400050">
              <a:buAutoNum type="romanUcPeriod"/>
            </a:pPr>
            <a:endParaRPr lang="en-US" dirty="0"/>
          </a:p>
          <a:p>
            <a:pPr marL="400050" indent="-400050">
              <a:buAutoNum type="romanUcPeriod"/>
            </a:pPr>
            <a:endParaRPr lang="en-US" dirty="0"/>
          </a:p>
          <a:p>
            <a:pPr marL="400050" indent="-400050">
              <a:buAutoNum type="romanUcPeriod"/>
            </a:pPr>
            <a:endParaRPr lang="en-US" dirty="0"/>
          </a:p>
          <a:p>
            <a:pPr marL="400050" indent="-400050">
              <a:buAutoNum type="romanUcPeriod"/>
            </a:pPr>
            <a:endParaRPr lang="en-US" dirty="0"/>
          </a:p>
        </p:txBody>
      </p:sp>
    </p:spTree>
    <p:extLst>
      <p:ext uri="{BB962C8B-B14F-4D97-AF65-F5344CB8AC3E}">
        <p14:creationId xmlns:p14="http://schemas.microsoft.com/office/powerpoint/2010/main" val="389851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6011-91F9-06A0-100A-2865E52AF651}"/>
              </a:ext>
            </a:extLst>
          </p:cNvPr>
          <p:cNvSpPr>
            <a:spLocks noGrp="1"/>
          </p:cNvSpPr>
          <p:nvPr>
            <p:ph type="title"/>
          </p:nvPr>
        </p:nvSpPr>
        <p:spPr/>
        <p:txBody>
          <a:bodyPr/>
          <a:lstStyle/>
          <a:p>
            <a:r>
              <a:rPr lang="en-US" dirty="0"/>
              <a:t>Introductions</a:t>
            </a:r>
          </a:p>
        </p:txBody>
      </p:sp>
      <p:sp>
        <p:nvSpPr>
          <p:cNvPr id="3" name="Text Placeholder 2">
            <a:extLst>
              <a:ext uri="{FF2B5EF4-FFF2-40B4-BE49-F238E27FC236}">
                <a16:creationId xmlns:a16="http://schemas.microsoft.com/office/drawing/2014/main" id="{5AFAD884-C236-F995-2D25-2D21E44BC2EB}"/>
              </a:ext>
            </a:extLst>
          </p:cNvPr>
          <p:cNvSpPr>
            <a:spLocks noGrp="1"/>
          </p:cNvSpPr>
          <p:nvPr>
            <p:ph type="body" sz="quarter" idx="14"/>
          </p:nvPr>
        </p:nvSpPr>
        <p:spPr/>
        <p:txBody>
          <a:bodyPr/>
          <a:lstStyle/>
          <a:p>
            <a:r>
              <a:rPr lang="en-US" dirty="0">
                <a:solidFill>
                  <a:schemeClr val="tx1"/>
                </a:solidFill>
              </a:rPr>
              <a:t>Who is here today?</a:t>
            </a:r>
          </a:p>
          <a:p>
            <a:pPr marL="285750" indent="-285750">
              <a:buFont typeface="Wingdings" pitchFamily="2" charset="2"/>
              <a:buChar char="Ø"/>
            </a:pPr>
            <a:r>
              <a:rPr lang="en-US" dirty="0">
                <a:solidFill>
                  <a:schemeClr val="tx1"/>
                </a:solidFill>
              </a:rPr>
              <a:t>What is </a:t>
            </a:r>
            <a:r>
              <a:rPr lang="en-US" b="1" u="sng" dirty="0">
                <a:solidFill>
                  <a:schemeClr val="tx1"/>
                </a:solidFill>
              </a:rPr>
              <a:t>your</a:t>
            </a:r>
            <a:r>
              <a:rPr lang="en-US" dirty="0">
                <a:solidFill>
                  <a:schemeClr val="tx1"/>
                </a:solidFill>
              </a:rPr>
              <a:t> name and 	title?</a:t>
            </a:r>
          </a:p>
          <a:p>
            <a:pPr marL="742950" lvl="1" indent="-285750">
              <a:buFont typeface="Arial" panose="020B0604020202020204" pitchFamily="34" charset="0"/>
              <a:buChar char="•"/>
            </a:pPr>
            <a:r>
              <a:rPr lang="en-US" sz="2000" dirty="0"/>
              <a:t>Are you affiliated with a state education agency?</a:t>
            </a:r>
          </a:p>
          <a:p>
            <a:pPr marL="742950" lvl="1" indent="-285750">
              <a:buFont typeface="Arial" panose="020B0604020202020204" pitchFamily="34" charset="0"/>
              <a:buChar char="•"/>
            </a:pPr>
            <a:r>
              <a:rPr lang="en-US" sz="2000" dirty="0"/>
              <a:t>If you are a hearing officer, what stage of your career do you most identify with?</a:t>
            </a:r>
          </a:p>
          <a:p>
            <a:pPr marL="742950" lvl="1" indent="-285750">
              <a:buFont typeface="Arial" panose="020B0604020202020204" pitchFamily="34" charset="0"/>
              <a:buChar char="•"/>
            </a:pPr>
            <a:r>
              <a:rPr lang="en-US" sz="2000" dirty="0"/>
              <a:t>What, if anything, would you like to learn or discuss?</a:t>
            </a:r>
          </a:p>
        </p:txBody>
      </p:sp>
      <p:pic>
        <p:nvPicPr>
          <p:cNvPr id="6" name="Picture Placeholder 5">
            <a:extLst>
              <a:ext uri="{FF2B5EF4-FFF2-40B4-BE49-F238E27FC236}">
                <a16:creationId xmlns:a16="http://schemas.microsoft.com/office/drawing/2014/main" id="{51FD38DA-C090-BFCB-C3D1-21A6218892FF}"/>
              </a:ext>
            </a:extLst>
          </p:cNvPr>
          <p:cNvPicPr>
            <a:picLocks noGrp="1" noChangeAspect="1"/>
          </p:cNvPicPr>
          <p:nvPr>
            <p:ph type="pic" sz="quarter" idx="15"/>
          </p:nvPr>
        </p:nvPicPr>
        <p:blipFill>
          <a:blip r:embed="rId2"/>
          <a:srcRect t="4414" b="4414"/>
          <a:stretch>
            <a:fillRect/>
          </a:stretch>
        </p:blipFill>
        <p:spPr>
          <a:xfrm>
            <a:off x="5977788" y="653677"/>
            <a:ext cx="3641225" cy="2775323"/>
          </a:xfrm>
        </p:spPr>
      </p:pic>
      <p:pic>
        <p:nvPicPr>
          <p:cNvPr id="2050" name="Picture 2" descr="20,491 Denver Colorado Stock Photos, Pictures &amp; Royalty-Free Images - iStock">
            <a:extLst>
              <a:ext uri="{FF2B5EF4-FFF2-40B4-BE49-F238E27FC236}">
                <a16:creationId xmlns:a16="http://schemas.microsoft.com/office/drawing/2014/main" id="{46A03064-59E1-EE88-A543-4CA7F67AD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448" y="4316681"/>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32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FC1B-E72A-0FDB-6609-03FBEB019C91}"/>
              </a:ext>
            </a:extLst>
          </p:cNvPr>
          <p:cNvSpPr>
            <a:spLocks noGrp="1"/>
          </p:cNvSpPr>
          <p:nvPr>
            <p:ph type="title"/>
          </p:nvPr>
        </p:nvSpPr>
        <p:spPr>
          <a:xfrm>
            <a:off x="225632" y="641267"/>
            <a:ext cx="3883229" cy="1350581"/>
          </a:xfrm>
        </p:spPr>
        <p:txBody>
          <a:bodyPr>
            <a:normAutofit/>
          </a:bodyPr>
          <a:lstStyle/>
          <a:p>
            <a:r>
              <a:rPr lang="en-US" dirty="0"/>
              <a:t>Why stages and phases? </a:t>
            </a:r>
          </a:p>
        </p:txBody>
      </p:sp>
      <p:sp>
        <p:nvSpPr>
          <p:cNvPr id="3" name="Text Placeholder 2">
            <a:extLst>
              <a:ext uri="{FF2B5EF4-FFF2-40B4-BE49-F238E27FC236}">
                <a16:creationId xmlns:a16="http://schemas.microsoft.com/office/drawing/2014/main" id="{E6E5C64C-B899-2F1D-BC60-3A497669AFB9}"/>
              </a:ext>
            </a:extLst>
          </p:cNvPr>
          <p:cNvSpPr>
            <a:spLocks noGrp="1"/>
          </p:cNvSpPr>
          <p:nvPr>
            <p:ph type="body" sz="quarter" idx="14"/>
          </p:nvPr>
        </p:nvSpPr>
        <p:spPr>
          <a:xfrm>
            <a:off x="37169" y="2790019"/>
            <a:ext cx="4181267" cy="3255264"/>
          </a:xfrm>
        </p:spPr>
        <p:txBody>
          <a:bodyPr/>
          <a:lstStyle/>
          <a:p>
            <a:pPr marL="285750" indent="-285750">
              <a:buFont typeface="Arial" panose="020B0604020202020204" pitchFamily="34" charset="0"/>
              <a:buChar char="•"/>
            </a:pPr>
            <a:r>
              <a:rPr lang="en-US" dirty="0"/>
              <a:t>Creates a systemic approach to growth, reflection and professional development </a:t>
            </a:r>
          </a:p>
          <a:p>
            <a:pPr marL="285750" indent="-285750">
              <a:buFont typeface="Arial" panose="020B0604020202020204" pitchFamily="34" charset="0"/>
              <a:buChar char="•"/>
            </a:pPr>
            <a:r>
              <a:rPr lang="en-US" dirty="0"/>
              <a:t>Organizational cycles are used in business, science, education, and project management</a:t>
            </a:r>
          </a:p>
          <a:p>
            <a:pPr marL="285750" indent="-285750">
              <a:buFont typeface="Arial" panose="020B0604020202020204" pitchFamily="34" charset="0"/>
              <a:buChar char="•"/>
            </a:pPr>
            <a:r>
              <a:rPr lang="en-US" dirty="0"/>
              <a:t>Stages and Phases on our path may include: Creation/Growth/Maturity/Decline/ Renewal</a:t>
            </a:r>
          </a:p>
        </p:txBody>
      </p:sp>
      <p:sp>
        <p:nvSpPr>
          <p:cNvPr id="5" name="Picture Placeholder 3">
            <a:extLst>
              <a:ext uri="{FF2B5EF4-FFF2-40B4-BE49-F238E27FC236}">
                <a16:creationId xmlns:a16="http://schemas.microsoft.com/office/drawing/2014/main" id="{FD60B7B7-F941-18A8-6FAF-D6C9A2881C7A}"/>
              </a:ext>
            </a:extLst>
          </p:cNvPr>
          <p:cNvSpPr txBox="1">
            <a:spLocks/>
          </p:cNvSpPr>
          <p:nvPr/>
        </p:nvSpPr>
        <p:spPr>
          <a:xfrm>
            <a:off x="4406900" y="152400"/>
            <a:ext cx="7480300" cy="6858000"/>
          </a:xfrm>
          <a:prstGeom prst="rect">
            <a:avLst/>
          </a:prstGeom>
        </p:spPr>
      </p:sp>
      <p:sp>
        <p:nvSpPr>
          <p:cNvPr id="6" name="Picture Placeholder 3">
            <a:extLst>
              <a:ext uri="{FF2B5EF4-FFF2-40B4-BE49-F238E27FC236}">
                <a16:creationId xmlns:a16="http://schemas.microsoft.com/office/drawing/2014/main" id="{0B7ACB62-AB8F-4760-2D5E-0FF7A8EFB07A}"/>
              </a:ext>
            </a:extLst>
          </p:cNvPr>
          <p:cNvSpPr txBox="1">
            <a:spLocks/>
          </p:cNvSpPr>
          <p:nvPr/>
        </p:nvSpPr>
        <p:spPr>
          <a:xfrm>
            <a:off x="4406900" y="152400"/>
            <a:ext cx="7480300" cy="6858000"/>
          </a:xfrm>
          <a:prstGeom prst="rect">
            <a:avLst/>
          </a:prstGeom>
        </p:spPr>
      </p:sp>
      <p:pic>
        <p:nvPicPr>
          <p:cNvPr id="3076" name="Picture 4" descr="Organizational Life Cycle: Definition, Models, and Stages - AIHR">
            <a:extLst>
              <a:ext uri="{FF2B5EF4-FFF2-40B4-BE49-F238E27FC236}">
                <a16:creationId xmlns:a16="http://schemas.microsoft.com/office/drawing/2014/main" id="{1A033F3E-11A2-0078-670B-195912D59904}"/>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21550" r="21550"/>
          <a:stretch>
            <a:fillRect/>
          </a:stretch>
        </p:blipFill>
        <p:spPr bwMode="auto">
          <a:xfrm>
            <a:off x="5020800" y="871538"/>
            <a:ext cx="5875570" cy="47577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9908F0CB-C5CB-A32E-ADD7-D625CD2048B1}"/>
                  </a:ext>
                </a:extLst>
              </p:cNvPr>
              <p:cNvGraphicFramePr/>
              <p:nvPr>
                <p:extLst>
                  <p:ext uri="{D42A27DB-BD31-4B8C-83A1-F6EECF244321}">
                    <p14:modId xmlns:p14="http://schemas.microsoft.com/office/powerpoint/2010/main" val="1143371140"/>
                  </p:ext>
                </p:extLst>
              </p:nvPr>
            </p:nvGraphicFramePr>
            <p:xfrm>
              <a:off x="5342731" y="2960455"/>
              <a:ext cx="1506538" cy="93709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0" name="Chart 9">
                <a:extLst>
                  <a:ext uri="{FF2B5EF4-FFF2-40B4-BE49-F238E27FC236}">
                    <a16:creationId xmlns:a16="http://schemas.microsoft.com/office/drawing/2014/main" id="{9908F0CB-C5CB-A32E-ADD7-D625CD2048B1}"/>
                  </a:ext>
                </a:extLst>
              </p:cNvPr>
              <p:cNvPicPr>
                <a:picLocks noGrp="1" noRot="1" noChangeAspect="1" noMove="1" noResize="1" noEditPoints="1" noAdjustHandles="1" noChangeArrowheads="1" noChangeShapeType="1"/>
              </p:cNvPicPr>
              <p:nvPr/>
            </p:nvPicPr>
            <p:blipFill>
              <a:blip r:embed="rId4"/>
              <a:stretch>
                <a:fillRect/>
              </a:stretch>
            </p:blipFill>
            <p:spPr>
              <a:xfrm>
                <a:off x="5342731" y="2960455"/>
                <a:ext cx="1506538" cy="93709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A11A91F9-BAF0-6BC6-F4B7-C8FAB0780964}"/>
                  </a:ext>
                </a:extLst>
              </p:cNvPr>
              <p:cNvGraphicFramePr/>
              <p:nvPr>
                <p:extLst>
                  <p:ext uri="{D42A27DB-BD31-4B8C-83A1-F6EECF244321}">
                    <p14:modId xmlns:p14="http://schemas.microsoft.com/office/powerpoint/2010/main" val="1116308809"/>
                  </p:ext>
                </p:extLst>
              </p:nvPr>
            </p:nvGraphicFramePr>
            <p:xfrm>
              <a:off x="2900363" y="641267"/>
              <a:ext cx="1506538" cy="2287672"/>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1" name="Chart 10">
                <a:extLst>
                  <a:ext uri="{FF2B5EF4-FFF2-40B4-BE49-F238E27FC236}">
                    <a16:creationId xmlns:a16="http://schemas.microsoft.com/office/drawing/2014/main" id="{A11A91F9-BAF0-6BC6-F4B7-C8FAB0780964}"/>
                  </a:ext>
                </a:extLst>
              </p:cNvPr>
              <p:cNvPicPr>
                <a:picLocks noGrp="1" noRot="1" noChangeAspect="1" noMove="1" noResize="1" noEditPoints="1" noAdjustHandles="1" noChangeArrowheads="1" noChangeShapeType="1"/>
              </p:cNvPicPr>
              <p:nvPr/>
            </p:nvPicPr>
            <p:blipFill>
              <a:blip r:embed="rId6"/>
              <a:stretch>
                <a:fillRect/>
              </a:stretch>
            </p:blipFill>
            <p:spPr>
              <a:xfrm>
                <a:off x="2900363" y="641267"/>
                <a:ext cx="1506538" cy="2287672"/>
              </a:xfrm>
              <a:prstGeom prst="rect">
                <a:avLst/>
              </a:prstGeom>
            </p:spPr>
          </p:pic>
        </mc:Fallback>
      </mc:AlternateContent>
    </p:spTree>
    <p:extLst>
      <p:ext uri="{BB962C8B-B14F-4D97-AF65-F5344CB8AC3E}">
        <p14:creationId xmlns:p14="http://schemas.microsoft.com/office/powerpoint/2010/main" val="3345048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8428-4B54-78BC-0D4A-5DBC7C28BFDB}"/>
              </a:ext>
            </a:extLst>
          </p:cNvPr>
          <p:cNvSpPr>
            <a:spLocks noGrp="1"/>
          </p:cNvSpPr>
          <p:nvPr>
            <p:ph type="title"/>
          </p:nvPr>
        </p:nvSpPr>
        <p:spPr>
          <a:xfrm>
            <a:off x="457199" y="616373"/>
            <a:ext cx="3619501" cy="1660483"/>
          </a:xfrm>
        </p:spPr>
        <p:txBody>
          <a:bodyPr>
            <a:normAutofit/>
          </a:bodyPr>
          <a:lstStyle/>
          <a:p>
            <a:r>
              <a:rPr lang="en-US" dirty="0"/>
              <a:t>Proposed IDEA Hearing Officer Stages</a:t>
            </a:r>
          </a:p>
        </p:txBody>
      </p:sp>
      <p:sp>
        <p:nvSpPr>
          <p:cNvPr id="3" name="Text Placeholder 2">
            <a:extLst>
              <a:ext uri="{FF2B5EF4-FFF2-40B4-BE49-F238E27FC236}">
                <a16:creationId xmlns:a16="http://schemas.microsoft.com/office/drawing/2014/main" id="{E2A08F93-47BE-3153-6F9B-0D0D07FABA16}"/>
              </a:ext>
            </a:extLst>
          </p:cNvPr>
          <p:cNvSpPr>
            <a:spLocks noGrp="1"/>
          </p:cNvSpPr>
          <p:nvPr>
            <p:ph type="body" sz="quarter" idx="14"/>
          </p:nvPr>
        </p:nvSpPr>
        <p:spPr>
          <a:xfrm>
            <a:off x="457200" y="2779775"/>
            <a:ext cx="3619500" cy="3751653"/>
          </a:xfrm>
        </p:spPr>
        <p:txBody>
          <a:bodyPr/>
          <a:lstStyle/>
          <a:p>
            <a:pPr marL="285750" indent="-285750">
              <a:buFont typeface="Arial" panose="020B0604020202020204" pitchFamily="34" charset="0"/>
              <a:buChar char="•"/>
            </a:pPr>
            <a:r>
              <a:rPr lang="en-US" dirty="0"/>
              <a:t>Career stages and growth cycles are subject to change based on numerous variables.</a:t>
            </a:r>
          </a:p>
          <a:p>
            <a:pPr marL="285750" indent="-285750">
              <a:buFont typeface="Arial" panose="020B0604020202020204" pitchFamily="34" charset="0"/>
              <a:buChar char="•"/>
            </a:pPr>
            <a:r>
              <a:rPr lang="en-US" dirty="0"/>
              <a:t>Personal experiences and anecdotes can be helpful in a community of practice.</a:t>
            </a:r>
          </a:p>
          <a:p>
            <a:pPr marL="285750" indent="-285750">
              <a:buFont typeface="Arial" panose="020B0604020202020204" pitchFamily="34" charset="0"/>
              <a:buChar char="•"/>
            </a:pPr>
            <a:r>
              <a:rPr lang="en-US" dirty="0"/>
              <a:t>Reflection and professional development focus for hearing officers.</a:t>
            </a:r>
          </a:p>
        </p:txBody>
      </p:sp>
      <p:sp>
        <p:nvSpPr>
          <p:cNvPr id="8" name="Picture Placeholder 7">
            <a:extLst>
              <a:ext uri="{FF2B5EF4-FFF2-40B4-BE49-F238E27FC236}">
                <a16:creationId xmlns:a16="http://schemas.microsoft.com/office/drawing/2014/main" id="{03F071C4-EC62-1E34-4E12-FADFD098C53B}"/>
              </a:ext>
            </a:extLst>
          </p:cNvPr>
          <p:cNvSpPr>
            <a:spLocks noGrp="1"/>
          </p:cNvSpPr>
          <p:nvPr>
            <p:ph type="pic" sz="quarter" idx="15"/>
          </p:nvPr>
        </p:nvSpPr>
        <p:spPr>
          <a:xfrm>
            <a:off x="5143500" y="130874"/>
            <a:ext cx="6591300" cy="5284089"/>
          </a:xfrm>
        </p:spPr>
      </p:sp>
      <p:graphicFrame>
        <p:nvGraphicFramePr>
          <p:cNvPr id="9" name="Diagram 8">
            <a:extLst>
              <a:ext uri="{FF2B5EF4-FFF2-40B4-BE49-F238E27FC236}">
                <a16:creationId xmlns:a16="http://schemas.microsoft.com/office/drawing/2014/main" id="{EA1175B6-62F2-5EF2-BD42-2DCEC8836415}"/>
              </a:ext>
            </a:extLst>
          </p:cNvPr>
          <p:cNvGraphicFramePr/>
          <p:nvPr>
            <p:extLst>
              <p:ext uri="{D42A27DB-BD31-4B8C-83A1-F6EECF244321}">
                <p14:modId xmlns:p14="http://schemas.microsoft.com/office/powerpoint/2010/main" val="1106069631"/>
              </p:ext>
            </p:extLst>
          </p:nvPr>
        </p:nvGraphicFramePr>
        <p:xfrm>
          <a:off x="3403600" y="8229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770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41DD-C645-651D-8AE4-7400CBE6EAA3}"/>
              </a:ext>
            </a:extLst>
          </p:cNvPr>
          <p:cNvSpPr>
            <a:spLocks noGrp="1"/>
          </p:cNvSpPr>
          <p:nvPr>
            <p:ph type="title"/>
          </p:nvPr>
        </p:nvSpPr>
        <p:spPr>
          <a:xfrm>
            <a:off x="303275" y="822960"/>
            <a:ext cx="3619501" cy="877824"/>
          </a:xfrm>
        </p:spPr>
        <p:txBody>
          <a:bodyPr>
            <a:normAutofit fontScale="90000"/>
          </a:bodyPr>
          <a:lstStyle/>
          <a:p>
            <a:r>
              <a:rPr lang="en-US" dirty="0"/>
              <a:t>Beginning and Growth </a:t>
            </a:r>
          </a:p>
        </p:txBody>
      </p:sp>
      <p:sp>
        <p:nvSpPr>
          <p:cNvPr id="3" name="Text Placeholder 2">
            <a:extLst>
              <a:ext uri="{FF2B5EF4-FFF2-40B4-BE49-F238E27FC236}">
                <a16:creationId xmlns:a16="http://schemas.microsoft.com/office/drawing/2014/main" id="{9720729A-5952-010F-0FB9-0C02F9270820}"/>
              </a:ext>
            </a:extLst>
          </p:cNvPr>
          <p:cNvSpPr>
            <a:spLocks noGrp="1"/>
          </p:cNvSpPr>
          <p:nvPr>
            <p:ph type="body" sz="quarter" idx="14"/>
          </p:nvPr>
        </p:nvSpPr>
        <p:spPr>
          <a:xfrm>
            <a:off x="0" y="2100263"/>
            <a:ext cx="3956112" cy="3934777"/>
          </a:xfrm>
        </p:spPr>
        <p:txBody>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34 C.F.R. 300.511(c) states that IDEA hearing officers must </a:t>
            </a:r>
            <a:r>
              <a:rPr lang="en-US" sz="1600" i="1" dirty="0"/>
              <a:t>not be</a:t>
            </a:r>
            <a:r>
              <a:rPr lang="en-US" sz="1600" dirty="0"/>
              <a:t> an employee of a SEA or LEA, must not have a personal or professional interest that conflicts with their objectivity, must be able to conduct hearings in accordance with standard legal practice, and must be able to render and write decisions in accordance with standard legal practice.</a:t>
            </a:r>
          </a:p>
          <a:p>
            <a:pPr marL="285750" indent="-285750">
              <a:buFont typeface="Arial" panose="020B0604020202020204" pitchFamily="34" charset="0"/>
              <a:buChar char="•"/>
            </a:pPr>
            <a:endParaRPr lang="en-US" dirty="0"/>
          </a:p>
        </p:txBody>
      </p:sp>
      <p:pic>
        <p:nvPicPr>
          <p:cNvPr id="11" name="Picture Placeholder 10">
            <a:extLst>
              <a:ext uri="{FF2B5EF4-FFF2-40B4-BE49-F238E27FC236}">
                <a16:creationId xmlns:a16="http://schemas.microsoft.com/office/drawing/2014/main" id="{0D53E6B4-9432-53D3-4E3C-CB4CB0ABE613}"/>
              </a:ext>
            </a:extLst>
          </p:cNvPr>
          <p:cNvPicPr>
            <a:picLocks noGrp="1" noChangeAspect="1"/>
          </p:cNvPicPr>
          <p:nvPr>
            <p:ph type="pic" sz="quarter" idx="15"/>
          </p:nvPr>
        </p:nvPicPr>
        <p:blipFill>
          <a:blip r:embed="rId3">
            <a:extLst>
              <a:ext uri="{837473B0-CC2E-450A-ABE3-18F120FF3D39}">
                <a1611:picAttrSrcUrl xmlns:a1611="http://schemas.microsoft.com/office/drawing/2016/11/main" r:id="rId4"/>
              </a:ext>
            </a:extLst>
          </a:blip>
          <a:srcRect l="13891" r="13891"/>
          <a:stretch>
            <a:fillRect/>
          </a:stretch>
        </p:blipFill>
        <p:spPr>
          <a:xfrm>
            <a:off x="6772275" y="58728"/>
            <a:ext cx="4962524" cy="6799272"/>
          </a:xfrm>
        </p:spPr>
      </p:pic>
      <p:sp>
        <p:nvSpPr>
          <p:cNvPr id="12" name="TextBox 11">
            <a:extLst>
              <a:ext uri="{FF2B5EF4-FFF2-40B4-BE49-F238E27FC236}">
                <a16:creationId xmlns:a16="http://schemas.microsoft.com/office/drawing/2014/main" id="{94FAFF25-63B9-04EA-0A56-0627429A0FDE}"/>
              </a:ext>
            </a:extLst>
          </p:cNvPr>
          <p:cNvSpPr txBox="1"/>
          <p:nvPr/>
        </p:nvSpPr>
        <p:spPr>
          <a:xfrm>
            <a:off x="6772275" y="6858000"/>
            <a:ext cx="4962524" cy="230832"/>
          </a:xfrm>
          <a:prstGeom prst="rect">
            <a:avLst/>
          </a:prstGeom>
          <a:noFill/>
        </p:spPr>
        <p:txBody>
          <a:bodyPr wrap="square" rtlCol="0">
            <a:spAutoFit/>
          </a:bodyPr>
          <a:lstStyle/>
          <a:p>
            <a:r>
              <a:rPr lang="en-US" sz="900">
                <a:hlinkClick r:id="rId4" tooltip="https://www.flickr.com/photos/sinn/8752454483/in/photostream/"/>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79013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97C3-5DB6-B532-982E-14F32E8FA471}"/>
              </a:ext>
            </a:extLst>
          </p:cNvPr>
          <p:cNvSpPr>
            <a:spLocks noGrp="1"/>
          </p:cNvSpPr>
          <p:nvPr>
            <p:ph type="title"/>
          </p:nvPr>
        </p:nvSpPr>
        <p:spPr>
          <a:xfrm>
            <a:off x="457198" y="914400"/>
            <a:ext cx="5979227" cy="1572126"/>
          </a:xfrm>
        </p:spPr>
        <p:txBody>
          <a:bodyPr>
            <a:normAutofit/>
          </a:bodyPr>
          <a:lstStyle/>
          <a:p>
            <a:r>
              <a:rPr lang="en-US" dirty="0"/>
              <a:t>An example of some Initial considerations</a:t>
            </a:r>
          </a:p>
        </p:txBody>
      </p:sp>
      <p:sp>
        <p:nvSpPr>
          <p:cNvPr id="3" name="Text Placeholder 2">
            <a:extLst>
              <a:ext uri="{FF2B5EF4-FFF2-40B4-BE49-F238E27FC236}">
                <a16:creationId xmlns:a16="http://schemas.microsoft.com/office/drawing/2014/main" id="{AD1E5EFB-9414-7CF3-033D-DD2022997B10}"/>
              </a:ext>
            </a:extLst>
          </p:cNvPr>
          <p:cNvSpPr>
            <a:spLocks noGrp="1"/>
          </p:cNvSpPr>
          <p:nvPr>
            <p:ph type="body" sz="quarter" idx="14"/>
          </p:nvPr>
        </p:nvSpPr>
        <p:spPr>
          <a:xfrm>
            <a:off x="346884" y="2811126"/>
            <a:ext cx="6362673" cy="3703973"/>
          </a:xfrm>
        </p:spPr>
        <p:txBody>
          <a:bodyPr/>
          <a:lstStyle/>
          <a:p>
            <a:pPr marL="285750" indent="-285750">
              <a:buFont typeface="Wingdings" pitchFamily="2" charset="2"/>
              <a:buChar char="ü"/>
            </a:pPr>
            <a:r>
              <a:rPr lang="en-US" sz="2000" dirty="0"/>
              <a:t>Establishment and State Registration(s)</a:t>
            </a:r>
          </a:p>
          <a:p>
            <a:r>
              <a:rPr lang="en-US" sz="2000" dirty="0"/>
              <a:t>	- Business Formation/SOS Filing</a:t>
            </a:r>
          </a:p>
          <a:p>
            <a:r>
              <a:rPr lang="en-US" sz="2000" dirty="0"/>
              <a:t>	- Any needed insurance coverage</a:t>
            </a:r>
          </a:p>
          <a:p>
            <a:r>
              <a:rPr lang="en-US" sz="2000" dirty="0"/>
              <a:t>	- State license/registration(s)</a:t>
            </a:r>
          </a:p>
          <a:p>
            <a:r>
              <a:rPr lang="en-US" sz="2000" dirty="0"/>
              <a:t>	- Any needed professional license</a:t>
            </a:r>
          </a:p>
          <a:p>
            <a:r>
              <a:rPr lang="en-US" sz="2000" dirty="0"/>
              <a:t>	- Professional groups for IDEA</a:t>
            </a:r>
          </a:p>
          <a:p>
            <a:r>
              <a:rPr lang="en-US" sz="2000" dirty="0"/>
              <a:t>	- Work space and materials/expenses</a:t>
            </a:r>
          </a:p>
          <a:p>
            <a:r>
              <a:rPr lang="en-US" sz="2000" dirty="0"/>
              <a:t>	- State procurement processes</a:t>
            </a:r>
          </a:p>
          <a:p>
            <a:r>
              <a:rPr lang="en-US" sz="2000" b="1" i="1" dirty="0">
                <a:solidFill>
                  <a:srgbClr val="00B050"/>
                </a:solidFill>
              </a:rPr>
              <a:t>These steps are not all required and vary by state!</a:t>
            </a:r>
          </a:p>
        </p:txBody>
      </p:sp>
      <p:pic>
        <p:nvPicPr>
          <p:cNvPr id="23" name="Picture Placeholder 22">
            <a:extLst>
              <a:ext uri="{FF2B5EF4-FFF2-40B4-BE49-F238E27FC236}">
                <a16:creationId xmlns:a16="http://schemas.microsoft.com/office/drawing/2014/main" id="{7443EF35-3D90-DAD1-4E4D-6DD48D909274}"/>
              </a:ext>
            </a:extLst>
          </p:cNvPr>
          <p:cNvPicPr>
            <a:picLocks noGrp="1" noChangeAspect="1"/>
          </p:cNvPicPr>
          <p:nvPr>
            <p:ph type="pic" sz="quarter" idx="15"/>
          </p:nvPr>
        </p:nvPicPr>
        <p:blipFill>
          <a:blip r:embed="rId3">
            <a:extLst>
              <a:ext uri="{837473B0-CC2E-450A-ABE3-18F120FF3D39}">
                <a1611:picAttrSrcUrl xmlns:a1611="http://schemas.microsoft.com/office/drawing/2016/11/main" r:id="rId4"/>
              </a:ext>
            </a:extLst>
          </a:blip>
          <a:srcRect l="30011" r="30011"/>
          <a:stretch>
            <a:fillRect/>
          </a:stretch>
        </p:blipFill>
        <p:spPr>
          <a:xfrm>
            <a:off x="6837617" y="114300"/>
            <a:ext cx="5354383" cy="6400800"/>
          </a:xfrm>
        </p:spPr>
      </p:pic>
    </p:spTree>
    <p:extLst>
      <p:ext uri="{BB962C8B-B14F-4D97-AF65-F5344CB8AC3E}">
        <p14:creationId xmlns:p14="http://schemas.microsoft.com/office/powerpoint/2010/main" val="104672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986A6-583D-4323-BBE6-0C4C3B1464BF}"/>
              </a:ext>
            </a:extLst>
          </p:cNvPr>
          <p:cNvSpPr>
            <a:spLocks noGrp="1"/>
          </p:cNvSpPr>
          <p:nvPr>
            <p:ph type="title"/>
          </p:nvPr>
        </p:nvSpPr>
        <p:spPr>
          <a:xfrm>
            <a:off x="400481" y="793391"/>
            <a:ext cx="3619501" cy="877824"/>
          </a:xfrm>
        </p:spPr>
        <p:txBody>
          <a:bodyPr>
            <a:normAutofit fontScale="90000"/>
          </a:bodyPr>
          <a:lstStyle/>
          <a:p>
            <a:r>
              <a:rPr lang="en-US" dirty="0"/>
              <a:t>Initial considerations</a:t>
            </a:r>
            <a:br>
              <a:rPr lang="en-US" dirty="0"/>
            </a:br>
            <a:r>
              <a:rPr lang="en-US" dirty="0"/>
              <a:t>and work life Balance </a:t>
            </a:r>
          </a:p>
        </p:txBody>
      </p:sp>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343764" y="2696649"/>
            <a:ext cx="3732936" cy="3255264"/>
          </a:xfrm>
        </p:spPr>
        <p:txBody>
          <a:bodyPr>
            <a:noAutofit/>
          </a:bodyPr>
          <a:lstStyle/>
          <a:p>
            <a:pPr marL="285750" indent="-285750">
              <a:buFont typeface="Arial" panose="020B0604020202020204" pitchFamily="34" charset="0"/>
              <a:buChar char="•"/>
            </a:pPr>
            <a:r>
              <a:rPr lang="en-US" sz="2000" b="1" dirty="0"/>
              <a:t>Personal Considerations</a:t>
            </a:r>
          </a:p>
          <a:p>
            <a:pPr marL="742950" lvl="1" indent="-285750">
              <a:buFont typeface="Wingdings" pitchFamily="2" charset="2"/>
              <a:buChar char="Ø"/>
            </a:pPr>
            <a:r>
              <a:rPr lang="en-US" sz="2000" dirty="0"/>
              <a:t>Timing of Hearings</a:t>
            </a:r>
          </a:p>
          <a:p>
            <a:pPr marL="742950" lvl="1" indent="-285750">
              <a:buFont typeface="Wingdings" pitchFamily="2" charset="2"/>
              <a:buChar char="Ø"/>
            </a:pPr>
            <a:r>
              <a:rPr lang="en-US" sz="2000" dirty="0"/>
              <a:t>Deadlines</a:t>
            </a:r>
          </a:p>
          <a:p>
            <a:pPr marL="742950" lvl="1" indent="-285750">
              <a:buFont typeface="Wingdings" pitchFamily="2" charset="2"/>
              <a:buChar char="Ø"/>
            </a:pPr>
            <a:r>
              <a:rPr lang="en-US" sz="2000" dirty="0"/>
              <a:t>Expedited Hearings</a:t>
            </a:r>
          </a:p>
          <a:p>
            <a:pPr marL="742950" lvl="1" indent="-285750">
              <a:buFont typeface="Wingdings" pitchFamily="2" charset="2"/>
              <a:buChar char="Ø"/>
            </a:pPr>
            <a:r>
              <a:rPr lang="en-US" sz="2000" dirty="0"/>
              <a:t>Other professional and/or personal obligations </a:t>
            </a:r>
          </a:p>
          <a:p>
            <a:pPr marL="742950" lvl="1" indent="-285750">
              <a:buFont typeface="Wingdings" pitchFamily="2" charset="2"/>
              <a:buChar char="Ø"/>
            </a:pPr>
            <a:r>
              <a:rPr lang="en-US" sz="2000" dirty="0"/>
              <a:t>Covid and other special considerations</a:t>
            </a:r>
          </a:p>
          <a:p>
            <a:endParaRPr lang="en-US" dirty="0"/>
          </a:p>
        </p:txBody>
      </p:sp>
      <p:pic>
        <p:nvPicPr>
          <p:cNvPr id="31" name="Picture Placeholder 12" descr="A person holding a baby with their noses and foreheads touching">
            <a:extLst>
              <a:ext uri="{FF2B5EF4-FFF2-40B4-BE49-F238E27FC236}">
                <a16:creationId xmlns:a16="http://schemas.microsoft.com/office/drawing/2014/main" id="{E6A8DD7D-03FE-4E34-BC50-4488924D5D85}"/>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3" b="3"/>
          <a:stretch/>
        </p:blipFill>
        <p:spPr>
          <a:xfrm>
            <a:off x="4254500" y="0"/>
            <a:ext cx="7480300" cy="6858000"/>
          </a:xfrm>
        </p:spPr>
      </p:pic>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8177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C909B-0AD0-483C-AAC3-96A0A3D16BE1}"/>
              </a:ext>
            </a:extLst>
          </p:cNvPr>
          <p:cNvSpPr>
            <a:spLocks noGrp="1"/>
          </p:cNvSpPr>
          <p:nvPr>
            <p:ph type="title"/>
          </p:nvPr>
        </p:nvSpPr>
        <p:spPr>
          <a:xfrm>
            <a:off x="397822" y="960120"/>
            <a:ext cx="3619501" cy="877824"/>
          </a:xfrm>
        </p:spPr>
        <p:txBody>
          <a:bodyPr>
            <a:normAutofit fontScale="90000"/>
          </a:bodyPr>
          <a:lstStyle/>
          <a:p>
            <a:r>
              <a:rPr lang="en-US" dirty="0"/>
              <a:t>Legal Materials and foundations</a:t>
            </a:r>
          </a:p>
        </p:txBody>
      </p:sp>
      <p:sp>
        <p:nvSpPr>
          <p:cNvPr id="8" name="Text Placeholder 7">
            <a:extLst>
              <a:ext uri="{FF2B5EF4-FFF2-40B4-BE49-F238E27FC236}">
                <a16:creationId xmlns:a16="http://schemas.microsoft.com/office/drawing/2014/main" id="{E154013F-D2A9-4715-ACE2-3720EA35B8D0}"/>
              </a:ext>
            </a:extLst>
          </p:cNvPr>
          <p:cNvSpPr>
            <a:spLocks noGrp="1"/>
          </p:cNvSpPr>
          <p:nvPr>
            <p:ph type="body" sz="quarter" idx="14"/>
          </p:nvPr>
        </p:nvSpPr>
        <p:spPr>
          <a:xfrm>
            <a:off x="257175" y="2422588"/>
            <a:ext cx="3465576" cy="4592574"/>
          </a:xfrm>
        </p:spPr>
        <p:txBody>
          <a:bodyPr/>
          <a:lstStyle/>
          <a:p>
            <a:pPr marL="285750" indent="-285750">
              <a:buFontTx/>
              <a:buChar char="-"/>
            </a:pPr>
            <a:r>
              <a:rPr lang="en-US" dirty="0"/>
              <a:t>IDEA Regulations</a:t>
            </a:r>
          </a:p>
          <a:p>
            <a:pPr marL="285750" indent="-285750">
              <a:buFontTx/>
              <a:buChar char="-"/>
            </a:pPr>
            <a:r>
              <a:rPr lang="en-US" dirty="0"/>
              <a:t>State Administrative Rules</a:t>
            </a:r>
          </a:p>
          <a:p>
            <a:pPr marL="285750" indent="-285750">
              <a:buFontTx/>
              <a:buChar char="-"/>
            </a:pPr>
            <a:r>
              <a:rPr lang="en-US" dirty="0"/>
              <a:t>Sample IDEA orders in frequently seen subject areas (Placement disputes, Covid and IEP Implementation, Discipline, etc.)</a:t>
            </a:r>
          </a:p>
          <a:p>
            <a:pPr marL="285750" indent="-285750">
              <a:buFontTx/>
              <a:buChar char="-"/>
            </a:pPr>
            <a:r>
              <a:rPr lang="en-US" dirty="0"/>
              <a:t>State Rules of Evidence</a:t>
            </a:r>
          </a:p>
          <a:p>
            <a:pPr marL="285750" indent="-285750">
              <a:buFontTx/>
              <a:buChar char="-"/>
            </a:pPr>
            <a:r>
              <a:rPr lang="en-US" dirty="0"/>
              <a:t>State Rules of Civil Procedure</a:t>
            </a:r>
          </a:p>
          <a:p>
            <a:pPr marL="285750" indent="-285750">
              <a:buFontTx/>
              <a:buChar char="-"/>
            </a:pPr>
            <a:r>
              <a:rPr lang="en-US" dirty="0"/>
              <a:t>Seminal SC cases (</a:t>
            </a:r>
            <a:r>
              <a:rPr lang="en-US" i="1" dirty="0"/>
              <a:t>Rowley, Endrew F., Burlington, etc.)</a:t>
            </a:r>
            <a:endParaRPr lang="en-US" dirty="0"/>
          </a:p>
        </p:txBody>
      </p:sp>
      <p:pic>
        <p:nvPicPr>
          <p:cNvPr id="5" name="Picture Placeholder 4">
            <a:extLst>
              <a:ext uri="{FF2B5EF4-FFF2-40B4-BE49-F238E27FC236}">
                <a16:creationId xmlns:a16="http://schemas.microsoft.com/office/drawing/2014/main" id="{9A40F516-08E5-C3D9-9E66-37A0B236FBB6}"/>
              </a:ext>
            </a:extLst>
          </p:cNvPr>
          <p:cNvPicPr>
            <a:picLocks noGrp="1" noChangeAspect="1"/>
          </p:cNvPicPr>
          <p:nvPr>
            <p:ph type="pic" sz="quarter" idx="15"/>
          </p:nvPr>
        </p:nvPicPr>
        <p:blipFill>
          <a:blip r:embed="rId3">
            <a:extLst>
              <a:ext uri="{837473B0-CC2E-450A-ABE3-18F120FF3D39}">
                <a1611:picAttrSrcUrl xmlns:a1611="http://schemas.microsoft.com/office/drawing/2016/11/main" r:id="rId4"/>
              </a:ext>
            </a:extLst>
          </a:blip>
          <a:srcRect l="6982" r="6982"/>
          <a:stretch>
            <a:fillRect/>
          </a:stretch>
        </p:blipFill>
        <p:spPr/>
      </p:pic>
      <p:sp>
        <p:nvSpPr>
          <p:cNvPr id="6" name="TextBox 5">
            <a:extLst>
              <a:ext uri="{FF2B5EF4-FFF2-40B4-BE49-F238E27FC236}">
                <a16:creationId xmlns:a16="http://schemas.microsoft.com/office/drawing/2014/main" id="{4FE5ECA9-EDD3-24FA-1BD9-0F9B13180603}"/>
              </a:ext>
            </a:extLst>
          </p:cNvPr>
          <p:cNvSpPr txBox="1"/>
          <p:nvPr/>
        </p:nvSpPr>
        <p:spPr>
          <a:xfrm>
            <a:off x="4709160" y="6035040"/>
            <a:ext cx="6574536" cy="230832"/>
          </a:xfrm>
          <a:prstGeom prst="rect">
            <a:avLst/>
          </a:prstGeom>
          <a:noFill/>
        </p:spPr>
        <p:txBody>
          <a:bodyPr wrap="square" rtlCol="0">
            <a:spAutoFit/>
          </a:bodyPr>
          <a:lstStyle/>
          <a:p>
            <a:r>
              <a:rPr lang="en-US" sz="900">
                <a:hlinkClick r:id="rId4" tooltip="https://www.freeimageslive.co.uk/free_stock_image/education-growing-jpg"/>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188126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6" ma:contentTypeDescription="Create a new document." ma:contentTypeScope="" ma:versionID="c301ea57d9cec4f14d8416a6dd251d1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f17cf8a0d836c3494766366d08c96ee"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8B8A80-5694-4490-BA95-083C1FB5B011}"/>
</file>

<file path=customXml/itemProps2.xml><?xml version="1.0" encoding="utf-8"?>
<ds:datastoreItem xmlns:ds="http://schemas.openxmlformats.org/officeDocument/2006/customXml" ds:itemID="{61658F6A-E6B8-41A1-ABF8-5AB8008A519A}"/>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tf66906339_win32</Template>
  <TotalTime>0</TotalTime>
  <Words>896</Words>
  <Application>Microsoft Macintosh PowerPoint</Application>
  <PresentationFormat>Widescreen</PresentationFormat>
  <Paragraphs>110</Paragraphs>
  <Slides>15</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Arial</vt:lpstr>
      <vt:lpstr>Calibri</vt:lpstr>
      <vt:lpstr>Segoe UI</vt:lpstr>
      <vt:lpstr>Segoe UI Light</vt:lpstr>
      <vt:lpstr>Wingdings</vt:lpstr>
      <vt:lpstr>Balancing Act</vt:lpstr>
      <vt:lpstr>Wellspring</vt:lpstr>
      <vt:lpstr>Star of the show</vt:lpstr>
      <vt:lpstr>Amusements</vt:lpstr>
      <vt:lpstr>IDEA Hearing Officers:  stages and phases in a hearing officer’s career path  Presented By: Claudette rushing and terri Hagen</vt:lpstr>
      <vt:lpstr>Session overview</vt:lpstr>
      <vt:lpstr>Introductions</vt:lpstr>
      <vt:lpstr>Why stages and phases? </vt:lpstr>
      <vt:lpstr>Proposed IDEA Hearing Officer Stages</vt:lpstr>
      <vt:lpstr>Beginning and Growth </vt:lpstr>
      <vt:lpstr>An example of some Initial considerations</vt:lpstr>
      <vt:lpstr>Initial considerations and work life Balance </vt:lpstr>
      <vt:lpstr>Legal Materials and foundations</vt:lpstr>
      <vt:lpstr>Motions Practice</vt:lpstr>
      <vt:lpstr>Prehearing Conferences</vt:lpstr>
      <vt:lpstr>Can I do that?!</vt:lpstr>
      <vt:lpstr>For Discussion</vt:lpstr>
      <vt:lpstr>For Reflection</vt:lpstr>
      <vt:lpstr>Contact Info:  Tlhagen@aol.com  educationresolutions@gmail.com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2021-12-08T21:54:28Z</dcterms:created>
  <dcterms:modified xsi:type="dcterms:W3CDTF">2022-09-15T22:57:15Z</dcterms:modified>
</cp:coreProperties>
</file>