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64" r:id="rId5"/>
    <p:sldId id="265" r:id="rId6"/>
    <p:sldId id="384" r:id="rId7"/>
    <p:sldId id="414" r:id="rId8"/>
    <p:sldId id="411" r:id="rId9"/>
    <p:sldId id="412" r:id="rId10"/>
    <p:sldId id="368" r:id="rId11"/>
    <p:sldId id="416" r:id="rId12"/>
    <p:sldId id="417" r:id="rId13"/>
    <p:sldId id="418" r:id="rId14"/>
    <p:sldId id="395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362" r:id="rId24"/>
    <p:sldId id="427" r:id="rId25"/>
    <p:sldId id="428" r:id="rId26"/>
    <p:sldId id="429" r:id="rId27"/>
    <p:sldId id="430" r:id="rId28"/>
    <p:sldId id="431" r:id="rId29"/>
    <p:sldId id="432" r:id="rId30"/>
    <p:sldId id="372" r:id="rId31"/>
    <p:sldId id="433" r:id="rId32"/>
    <p:sldId id="434" r:id="rId33"/>
    <p:sldId id="435" r:id="rId34"/>
    <p:sldId id="436" r:id="rId35"/>
    <p:sldId id="267" r:id="rId36"/>
    <p:sldId id="405" r:id="rId37"/>
    <p:sldId id="406" r:id="rId38"/>
    <p:sldId id="407" r:id="rId39"/>
    <p:sldId id="408" r:id="rId40"/>
    <p:sldId id="415" r:id="rId4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F"/>
    <a:srgbClr val="003C71"/>
    <a:srgbClr val="FFD200"/>
    <a:srgbClr val="006096"/>
    <a:srgbClr val="BDBDBD"/>
    <a:srgbClr val="006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A0E3A-F42A-954A-8D73-3DC8B2C631A5}" v="192" dt="2022-09-12T21:08:53.858"/>
    <p1510:client id="{62F55844-DADA-274E-A815-D6745E1B5EDD}" v="27" dt="2022-09-13T13:54:54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87415"/>
  </p:normalViewPr>
  <p:slideViewPr>
    <p:cSldViewPr snapToObjects="1">
      <p:cViewPr varScale="1">
        <p:scale>
          <a:sx n="99" d="100"/>
          <a:sy n="99" d="100"/>
        </p:scale>
        <p:origin x="107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F6B14-02C3-FA48-9AD8-BC40B9932E40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28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7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7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621382a0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f621382a0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621382a0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f621382a0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813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621382a0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f621382a0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89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621382a0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f621382a0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7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f621382a0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f621382a0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89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95DBF-0277-439D-8696-69D31C1720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7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Clashing Personalities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</a:pPr>
            <a:r>
              <a:rPr lang="en-US" altLang="en-US" sz="1400" dirty="0"/>
              <a:t>How we interact and communicate</a:t>
            </a:r>
          </a:p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Making Assumptions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</a:pPr>
            <a:r>
              <a:rPr lang="en-US" altLang="en-US" sz="1400" dirty="0"/>
              <a:t>What we think will happen</a:t>
            </a:r>
          </a:p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Differing Values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</a:pPr>
            <a:r>
              <a:rPr lang="en-US" altLang="en-US" sz="1400" dirty="0"/>
              <a:t>What we see as most important</a:t>
            </a:r>
          </a:p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Unmet Expectations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  <a:defRPr/>
            </a:pPr>
            <a:r>
              <a:rPr lang="en-US" altLang="en-US" sz="1400" dirty="0"/>
              <a:t>What we hope will happen</a:t>
            </a:r>
          </a:p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Change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  <a:defRPr/>
            </a:pPr>
            <a:r>
              <a:rPr lang="en-US" altLang="en-US" sz="1400" dirty="0"/>
              <a:t>When the status quo is altered</a:t>
            </a:r>
          </a:p>
          <a:p>
            <a:pPr lvl="1">
              <a:spcBef>
                <a:spcPct val="0"/>
              </a:spcBef>
              <a:spcAft>
                <a:spcPts val="1223"/>
              </a:spcAft>
              <a:buFont typeface="Arial" panose="020B0604020202020204" pitchFamily="34" charset="0"/>
              <a:buChar char="•"/>
            </a:pPr>
            <a:r>
              <a:rPr lang="en-US" altLang="en-US" sz="1400" b="1" dirty="0"/>
              <a:t>Unresolved Issues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  <a:defRPr/>
            </a:pPr>
            <a:r>
              <a:rPr lang="en-US" altLang="en-US" sz="1400" dirty="0"/>
              <a:t>When past disagreements affect the present</a:t>
            </a:r>
          </a:p>
          <a:p>
            <a:pPr lvl="2">
              <a:spcBef>
                <a:spcPct val="0"/>
              </a:spcBef>
              <a:spcAft>
                <a:spcPts val="1223"/>
              </a:spcAft>
              <a:buFont typeface="Symbol" panose="05050102010706020507" pitchFamily="18" charset="2"/>
              <a:buChar char=""/>
            </a:pPr>
            <a:endParaRPr lang="en-US" alt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95DBF-0277-439D-8696-69D31C172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1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59580"/>
            <a:ext cx="2514600" cy="664369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0"/>
            <a:ext cx="5486400" cy="363616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200150"/>
            <a:ext cx="25146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7EA4849-90A0-324B-B905-5BFC4463C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B413482-012A-6B4E-802F-9137DAA13444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4950"/>
            <a:ext cx="8229600" cy="2651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67451CF-EB90-8041-96A4-17621D1796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291B72B-8745-EF4C-93A6-C47116023D1F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18930" y="515937"/>
            <a:ext cx="2057400" cy="3579813"/>
          </a:xfrm>
        </p:spPr>
        <p:txBody>
          <a:bodyPr vert="eaVert"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5937"/>
            <a:ext cx="6019800" cy="357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ADFA5C3-2949-874E-8C2A-33AF34A12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5C89860-33BE-5747-9D2E-CCC99E340D31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28A5-D74C-9248-B723-0EC6CD7F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DA271-5D74-634F-9D21-C09B874B1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292B094-8632-2D45-8B36-2CB2B2DDC20A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393023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2651125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  <a:lvl2pPr>
              <a:defRPr>
                <a:solidFill>
                  <a:srgbClr val="006096"/>
                </a:solidFill>
              </a:defRPr>
            </a:lvl2pPr>
            <a:lvl3pPr>
              <a:defRPr>
                <a:solidFill>
                  <a:srgbClr val="006096"/>
                </a:solidFill>
              </a:defRPr>
            </a:lvl3pPr>
            <a:lvl4pPr>
              <a:defRPr>
                <a:solidFill>
                  <a:srgbClr val="006096"/>
                </a:solidFill>
              </a:defRPr>
            </a:lvl4pPr>
            <a:lvl5pPr>
              <a:defRPr>
                <a:solidFill>
                  <a:srgbClr val="00609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C3FE105-C3E0-0E4F-AD4D-100D1BAC88F8}"/>
              </a:ext>
            </a:extLst>
          </p:cNvPr>
          <p:cNvSpPr txBox="1">
            <a:spLocks/>
          </p:cNvSpPr>
          <p:nvPr userDrawn="1"/>
        </p:nvSpPr>
        <p:spPr>
          <a:xfrm>
            <a:off x="0" y="4705350"/>
            <a:ext cx="3810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B0980E-4F28-AE41-84D8-A4E09C2C28E9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77691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525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3792AF-2B5D-2542-A463-AD9535C94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92EE1F5-0868-1147-B705-AF4DA5030551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6DCF91B-B431-2544-977C-725292421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5FFF029-904C-E344-86EF-BF417D754BD8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4350"/>
            <a:ext cx="4040188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825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14350"/>
            <a:ext cx="4041775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8825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8C6B412-92C6-0949-AED7-7FBB953E6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F2640F3-1B87-CE4F-A2BA-AC0ACD4888C3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>
            <a:lvl1pPr>
              <a:defRPr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901AB4F-5CFA-D041-9925-6C4592AE5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B24109-6A4F-4D48-88F0-CD52CC01DE0A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473F9-1E2E-A241-A41B-D423806C4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5285564-E832-5040-A3BF-9541C8A63F8E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815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00609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8151"/>
            <a:ext cx="511175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0"/>
            <a:ext cx="3008313" cy="2667001"/>
          </a:xfrm>
        </p:spPr>
        <p:txBody>
          <a:bodyPr/>
          <a:lstStyle>
            <a:lvl1pPr marL="0" indent="0">
              <a:buNone/>
              <a:defRPr sz="1400">
                <a:solidFill>
                  <a:srgbClr val="0060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517EF91-F6DB-A54A-B771-1DF33251E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05350"/>
            <a:ext cx="381000" cy="2746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75D01FE-8C24-4741-88DC-9E9B118A6B6C}"/>
              </a:ext>
            </a:extLst>
          </p:cNvPr>
          <p:cNvSpPr txBox="1">
            <a:spLocks/>
          </p:cNvSpPr>
          <p:nvPr userDrawn="1"/>
        </p:nvSpPr>
        <p:spPr>
          <a:xfrm>
            <a:off x="1981200" y="4705350"/>
            <a:ext cx="502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Helvetica Neue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b="1" dirty="0"/>
              <a:t>Institute for Public Administration         www.ipa.udel.edu</a:t>
            </a:r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80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/>
          <a:ea typeface="Geneva" pitchFamily="-65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7/04/26/three-secrets-for-transforming-conflict-into-creative-energy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33" Type="http://schemas.openxmlformats.org/officeDocument/2006/relationships/image" Target="../media/image5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31" Type="http://schemas.openxmlformats.org/officeDocument/2006/relationships/image" Target="../media/image52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Relationship Id="rId8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tileex.xyz/axiomes-communicatio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auvasaris.com/comunicacio-1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eoplematters.in/article/leadership-development/how-should-leaders-manage-emotions-intelligently-12758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word-cloud/174447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ED50-74FC-0147-A9E5-F72850CDD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1657351"/>
            <a:ext cx="5829300" cy="1828800"/>
          </a:xfrm>
        </p:spPr>
        <p:txBody>
          <a:bodyPr/>
          <a:lstStyle/>
          <a:p>
            <a:br>
              <a:rPr lang="en-US" sz="27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i="1" dirty="0"/>
              <a:t>From Conflict to Collaboration: </a:t>
            </a:r>
            <a:br>
              <a:rPr lang="en-US" b="1" i="1" dirty="0"/>
            </a:br>
            <a:r>
              <a:rPr lang="en-US" sz="2100" b="1" i="1" dirty="0"/>
              <a:t>Essential Conflict Management Skills</a:t>
            </a:r>
            <a:br>
              <a:rPr lang="en-US" dirty="0"/>
            </a:br>
            <a:br>
              <a:rPr lang="en-US" sz="18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CADRE Conference 2022</a:t>
            </a:r>
            <a:br>
              <a:rPr lang="en-US" sz="1800" b="1" i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350" b="1" dirty="0">
                <a:solidFill>
                  <a:schemeClr val="bg1">
                    <a:lumMod val="95000"/>
                  </a:schemeClr>
                </a:solidFill>
              </a:rPr>
              <a:t>Denver, Colorado</a:t>
            </a:r>
            <a:br>
              <a:rPr lang="en-US" sz="18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1350" b="1" dirty="0">
                <a:solidFill>
                  <a:schemeClr val="bg1">
                    <a:lumMod val="95000"/>
                  </a:schemeClr>
                </a:solidFill>
              </a:rPr>
              <a:t>October 26, 2022, 2–5 p.m.</a:t>
            </a:r>
            <a:br>
              <a:rPr lang="en-US" sz="1350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sz="135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135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71700" y="3620694"/>
            <a:ext cx="4800600" cy="608407"/>
          </a:xfrm>
        </p:spPr>
        <p:txBody>
          <a:bodyPr>
            <a:normAutofit fontScale="85000" lnSpcReduction="10000"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Presented by Kathy Murphy and Joy Jordan</a:t>
            </a:r>
          </a:p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</a:rPr>
              <a:t>Conflict Resolution Program, Institute for Public Administration</a:t>
            </a:r>
          </a:p>
          <a:p>
            <a:endParaRPr lang="en-US" sz="1575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6013" y="1841303"/>
            <a:ext cx="4371975" cy="82688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pPr algn="ctr" defTabSz="257168" fontAlgn="auto">
              <a:spcAft>
                <a:spcPts val="0"/>
              </a:spcAft>
              <a:defRPr/>
            </a:pPr>
            <a:endParaRPr lang="en-US" sz="2700" dirty="0">
              <a:solidFill>
                <a:schemeClr val="bg1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71775" y="2828926"/>
            <a:ext cx="3600450" cy="98583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algn="ctr" defTabSz="257168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575" dirty="0">
              <a:solidFill>
                <a:schemeClr val="tx2">
                  <a:lumMod val="20000"/>
                  <a:lumOff val="80000"/>
                </a:schemeClr>
              </a:solidFill>
              <a:latin typeface="Trebuchet MS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549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054FB7D-0305-41BA-88CC-7C1450FCD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894" y="1369149"/>
            <a:ext cx="3647792" cy="2434900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EC45C7-1277-1158-4D34-9553510D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Conflict is Normal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43050"/>
            <a:ext cx="3810000" cy="2651125"/>
          </a:xfrm>
        </p:spPr>
        <p:txBody>
          <a:bodyPr wrap="square" anchor="t">
            <a:normAutofit/>
          </a:bodyPr>
          <a:lstStyle/>
          <a:p>
            <a:pPr>
              <a:spcBef>
                <a:spcPts val="1332"/>
              </a:spcBef>
            </a:pPr>
            <a:r>
              <a:rPr lang="en-US" sz="2400" dirty="0">
                <a:solidFill>
                  <a:srgbClr val="006096"/>
                </a:solidFill>
              </a:rPr>
              <a:t>Everyone has conflict.</a:t>
            </a:r>
          </a:p>
          <a:p>
            <a:pPr>
              <a:spcBef>
                <a:spcPts val="1332"/>
              </a:spcBef>
            </a:pPr>
            <a:r>
              <a:rPr lang="en-US" sz="2400" dirty="0">
                <a:solidFill>
                  <a:srgbClr val="006096"/>
                </a:solidFill>
              </a:rPr>
              <a:t>Conflict is an opportunity for </a:t>
            </a:r>
            <a:r>
              <a:rPr lang="en-US" sz="2400" i="1" dirty="0">
                <a:solidFill>
                  <a:srgbClr val="006096"/>
                </a:solidFill>
              </a:rPr>
              <a:t>positive</a:t>
            </a:r>
            <a:r>
              <a:rPr lang="en-US" sz="2400" dirty="0">
                <a:solidFill>
                  <a:srgbClr val="006096"/>
                </a:solidFill>
              </a:rPr>
              <a:t> change.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7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Types of Conflict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97E4DB6-1E2F-4AD8-B1FB-64F2E81CC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16924"/>
              </p:ext>
            </p:extLst>
          </p:nvPr>
        </p:nvGraphicFramePr>
        <p:xfrm>
          <a:off x="533400" y="1543049"/>
          <a:ext cx="7848600" cy="262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1503899319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3947322915"/>
                    </a:ext>
                  </a:extLst>
                </a:gridCol>
              </a:tblGrid>
              <a:tr h="1312845">
                <a:tc>
                  <a:txBody>
                    <a:bodyPr/>
                    <a:lstStyle/>
                    <a:p>
                      <a:r>
                        <a:rPr lang="en-US" sz="2100" dirty="0"/>
                        <a:t>Intrapersonal</a:t>
                      </a:r>
                    </a:p>
                    <a:p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0060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Interpersonal</a:t>
                      </a:r>
                    </a:p>
                    <a:p>
                      <a:endParaRPr lang="en-US" sz="2100" dirty="0"/>
                    </a:p>
                    <a:p>
                      <a:endParaRPr lang="en-US" sz="2100" dirty="0"/>
                    </a:p>
                  </a:txBody>
                  <a:tcPr marL="68580" marR="68580" marT="34290" marB="34290">
                    <a:solidFill>
                      <a:srgbClr val="006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56059"/>
                  </a:ext>
                </a:extLst>
              </a:tr>
              <a:tr h="1312845"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6096"/>
                          </a:solidFill>
                        </a:rPr>
                        <a:t>Intragroup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6096"/>
                          </a:solidFill>
                        </a:rPr>
                        <a:t>Intergroup</a:t>
                      </a:r>
                    </a:p>
                    <a:p>
                      <a:endParaRPr lang="en-US" sz="2100" b="1" dirty="0">
                        <a:solidFill>
                          <a:srgbClr val="006096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86089"/>
                  </a:ext>
                </a:extLst>
              </a:tr>
            </a:tbl>
          </a:graphicData>
        </a:graphic>
      </p:graphicFrame>
      <p:pic>
        <p:nvPicPr>
          <p:cNvPr id="4" name="Graphic 3" descr="Confused person with solid fill">
            <a:extLst>
              <a:ext uri="{FF2B5EF4-FFF2-40B4-BE49-F238E27FC236}">
                <a16:creationId xmlns:a16="http://schemas.microsoft.com/office/drawing/2014/main" id="{07D62362-12DC-62B2-D560-DE0F342FF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8350" y="1609757"/>
            <a:ext cx="1185534" cy="1185534"/>
          </a:xfrm>
          <a:prstGeom prst="rect">
            <a:avLst/>
          </a:prstGeom>
        </p:spPr>
      </p:pic>
      <p:pic>
        <p:nvPicPr>
          <p:cNvPr id="6" name="Graphic 5" descr="Confused person with solid fill">
            <a:extLst>
              <a:ext uri="{FF2B5EF4-FFF2-40B4-BE49-F238E27FC236}">
                <a16:creationId xmlns:a16="http://schemas.microsoft.com/office/drawing/2014/main" id="{993ED6E5-C556-124F-B17C-8C77E1722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2392" y="1600189"/>
            <a:ext cx="1185534" cy="1185534"/>
          </a:xfrm>
          <a:prstGeom prst="rect">
            <a:avLst/>
          </a:prstGeom>
        </p:spPr>
      </p:pic>
      <p:pic>
        <p:nvPicPr>
          <p:cNvPr id="7" name="Graphic 6" descr="Confused person with solid fill">
            <a:extLst>
              <a:ext uri="{FF2B5EF4-FFF2-40B4-BE49-F238E27FC236}">
                <a16:creationId xmlns:a16="http://schemas.microsoft.com/office/drawing/2014/main" id="{F8690F21-6A03-71CC-D0AC-DC201FD21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00" y="1608540"/>
            <a:ext cx="1185534" cy="11855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99213B6-886D-1798-9AAA-101F1B5BF87B}"/>
              </a:ext>
            </a:extLst>
          </p:cNvPr>
          <p:cNvGrpSpPr/>
          <p:nvPr/>
        </p:nvGrpSpPr>
        <p:grpSpPr>
          <a:xfrm>
            <a:off x="2394622" y="2952368"/>
            <a:ext cx="1511249" cy="1137791"/>
            <a:chOff x="2394622" y="2952368"/>
            <a:chExt cx="1511249" cy="1137791"/>
          </a:xfrm>
        </p:grpSpPr>
        <p:pic>
          <p:nvPicPr>
            <p:cNvPr id="10" name="Graphic 9" descr="Man and woman with solid fill">
              <a:extLst>
                <a:ext uri="{FF2B5EF4-FFF2-40B4-BE49-F238E27FC236}">
                  <a16:creationId xmlns:a16="http://schemas.microsoft.com/office/drawing/2014/main" id="{1F8D4398-384B-E54A-0B4F-1975E2F37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1471" y="295236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Man with cane with solid fill">
              <a:extLst>
                <a:ext uri="{FF2B5EF4-FFF2-40B4-BE49-F238E27FC236}">
                  <a16:creationId xmlns:a16="http://schemas.microsoft.com/office/drawing/2014/main" id="{4B6D2DBA-021A-4049-A9F1-B37D1C0C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394622" y="3081040"/>
              <a:ext cx="850773" cy="850773"/>
            </a:xfrm>
            <a:prstGeom prst="rect">
              <a:avLst/>
            </a:prstGeom>
          </p:spPr>
        </p:pic>
        <p:pic>
          <p:nvPicPr>
            <p:cNvPr id="19" name="Graphic 18" descr="Person in wheelchair with solid fill">
              <a:extLst>
                <a:ext uri="{FF2B5EF4-FFF2-40B4-BE49-F238E27FC236}">
                  <a16:creationId xmlns:a16="http://schemas.microsoft.com/office/drawing/2014/main" id="{B69F2FB9-F6DD-BDF6-5120-34AA2170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70553" y="3368073"/>
              <a:ext cx="722086" cy="722086"/>
            </a:xfrm>
            <a:prstGeom prst="rect">
              <a:avLst/>
            </a:prstGeom>
          </p:spPr>
        </p:pic>
        <p:pic>
          <p:nvPicPr>
            <p:cNvPr id="22" name="Graphic 21" descr="Confused person with solid fill">
              <a:extLst>
                <a:ext uri="{FF2B5EF4-FFF2-40B4-BE49-F238E27FC236}">
                  <a16:creationId xmlns:a16="http://schemas.microsoft.com/office/drawing/2014/main" id="{393A72AA-4EA7-A52D-4080-F95E80F9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3096" y="3203707"/>
              <a:ext cx="850773" cy="85077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F1C6D1-BD02-2CB4-1E86-4C8C91A95398}"/>
              </a:ext>
            </a:extLst>
          </p:cNvPr>
          <p:cNvGrpSpPr/>
          <p:nvPr/>
        </p:nvGrpSpPr>
        <p:grpSpPr>
          <a:xfrm>
            <a:off x="6917902" y="2851214"/>
            <a:ext cx="1511249" cy="1137791"/>
            <a:chOff x="2394622" y="2952368"/>
            <a:chExt cx="1511249" cy="1137791"/>
          </a:xfrm>
        </p:grpSpPr>
        <p:pic>
          <p:nvPicPr>
            <p:cNvPr id="25" name="Graphic 24" descr="Man and woman with solid fill">
              <a:extLst>
                <a:ext uri="{FF2B5EF4-FFF2-40B4-BE49-F238E27FC236}">
                  <a16:creationId xmlns:a16="http://schemas.microsoft.com/office/drawing/2014/main" id="{C11A7C50-D82A-6074-694E-D09B8F36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1471" y="2952368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Man with cane with solid fill">
              <a:extLst>
                <a:ext uri="{FF2B5EF4-FFF2-40B4-BE49-F238E27FC236}">
                  <a16:creationId xmlns:a16="http://schemas.microsoft.com/office/drawing/2014/main" id="{6432C76D-8470-303C-FDAB-DF375576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394622" y="3081040"/>
              <a:ext cx="850773" cy="850773"/>
            </a:xfrm>
            <a:prstGeom prst="rect">
              <a:avLst/>
            </a:prstGeom>
          </p:spPr>
        </p:pic>
        <p:pic>
          <p:nvPicPr>
            <p:cNvPr id="27" name="Graphic 26" descr="Person in wheelchair with solid fill">
              <a:extLst>
                <a:ext uri="{FF2B5EF4-FFF2-40B4-BE49-F238E27FC236}">
                  <a16:creationId xmlns:a16="http://schemas.microsoft.com/office/drawing/2014/main" id="{CA857FD0-C366-35F8-9D34-B9A07C191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70553" y="3368073"/>
              <a:ext cx="722086" cy="722086"/>
            </a:xfrm>
            <a:prstGeom prst="rect">
              <a:avLst/>
            </a:prstGeom>
          </p:spPr>
        </p:pic>
        <p:pic>
          <p:nvPicPr>
            <p:cNvPr id="28" name="Graphic 27" descr="Confused person with solid fill">
              <a:extLst>
                <a:ext uri="{FF2B5EF4-FFF2-40B4-BE49-F238E27FC236}">
                  <a16:creationId xmlns:a16="http://schemas.microsoft.com/office/drawing/2014/main" id="{9D751707-8B9C-75A6-00E6-84D58F75B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3096" y="3203707"/>
              <a:ext cx="850773" cy="8507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536485-9171-434E-B904-39B6B207EA12}"/>
              </a:ext>
            </a:extLst>
          </p:cNvPr>
          <p:cNvGrpSpPr/>
          <p:nvPr/>
        </p:nvGrpSpPr>
        <p:grpSpPr>
          <a:xfrm flipH="1">
            <a:off x="5608317" y="3053201"/>
            <a:ext cx="1511249" cy="1137791"/>
            <a:chOff x="2394622" y="2952368"/>
            <a:chExt cx="1511249" cy="1137791"/>
          </a:xfrm>
        </p:grpSpPr>
        <p:pic>
          <p:nvPicPr>
            <p:cNvPr id="30" name="Graphic 29" descr="Man and woman with solid fill">
              <a:extLst>
                <a:ext uri="{FF2B5EF4-FFF2-40B4-BE49-F238E27FC236}">
                  <a16:creationId xmlns:a16="http://schemas.microsoft.com/office/drawing/2014/main" id="{4CC29B39-ACF4-81A4-42AF-40C4E7439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91471" y="2952368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Man with cane with solid fill">
              <a:extLst>
                <a:ext uri="{FF2B5EF4-FFF2-40B4-BE49-F238E27FC236}">
                  <a16:creationId xmlns:a16="http://schemas.microsoft.com/office/drawing/2014/main" id="{5B228676-7EF5-737E-FF9D-E52FE5BB3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394622" y="3081040"/>
              <a:ext cx="850773" cy="850773"/>
            </a:xfrm>
            <a:prstGeom prst="rect">
              <a:avLst/>
            </a:prstGeom>
          </p:spPr>
        </p:pic>
        <p:pic>
          <p:nvPicPr>
            <p:cNvPr id="32" name="Graphic 31" descr="Person in wheelchair with solid fill">
              <a:extLst>
                <a:ext uri="{FF2B5EF4-FFF2-40B4-BE49-F238E27FC236}">
                  <a16:creationId xmlns:a16="http://schemas.microsoft.com/office/drawing/2014/main" id="{2921A57C-50B6-E31E-B4EB-84B3CFEE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70553" y="3368073"/>
              <a:ext cx="722086" cy="722086"/>
            </a:xfrm>
            <a:prstGeom prst="rect">
              <a:avLst/>
            </a:prstGeom>
          </p:spPr>
        </p:pic>
        <p:pic>
          <p:nvPicPr>
            <p:cNvPr id="33" name="Graphic 32" descr="Confused person with solid fill">
              <a:extLst>
                <a:ext uri="{FF2B5EF4-FFF2-40B4-BE49-F238E27FC236}">
                  <a16:creationId xmlns:a16="http://schemas.microsoft.com/office/drawing/2014/main" id="{D5D3011D-03AB-1692-798E-5565973F4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23096" y="3203707"/>
              <a:ext cx="850773" cy="850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61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Interpersonal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236"/>
            <a:ext cx="4572000" cy="295111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Occurs between two people.</a:t>
            </a:r>
            <a:endParaRPr lang="en-US" sz="105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The parties need one another to accomplish their goals.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One party usually feels the other is preventing them from getting                something they want.  </a:t>
            </a:r>
          </a:p>
          <a:p>
            <a:endParaRPr lang="en-US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4ABD7E-F19B-5A7F-A609-590E99020318}"/>
              </a:ext>
            </a:extLst>
          </p:cNvPr>
          <p:cNvGrpSpPr/>
          <p:nvPr/>
        </p:nvGrpSpPr>
        <p:grpSpPr>
          <a:xfrm>
            <a:off x="5105400" y="1171872"/>
            <a:ext cx="3759492" cy="2834393"/>
            <a:chOff x="5105400" y="1171872"/>
            <a:chExt cx="3759492" cy="2834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303292-5BBF-55E7-1789-F527270E1B95}"/>
                </a:ext>
              </a:extLst>
            </p:cNvPr>
            <p:cNvSpPr/>
            <p:nvPr/>
          </p:nvSpPr>
          <p:spPr>
            <a:xfrm>
              <a:off x="5423490" y="1685500"/>
              <a:ext cx="275329" cy="27532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2EF500-67BC-0281-8A5D-5035E0845257}"/>
                </a:ext>
              </a:extLst>
            </p:cNvPr>
            <p:cNvSpPr/>
            <p:nvPr/>
          </p:nvSpPr>
          <p:spPr>
            <a:xfrm>
              <a:off x="5724491" y="1564888"/>
              <a:ext cx="210965" cy="210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A8E78F-9F15-6884-83E7-AD3539540988}"/>
                </a:ext>
              </a:extLst>
            </p:cNvPr>
            <p:cNvSpPr/>
            <p:nvPr/>
          </p:nvSpPr>
          <p:spPr>
            <a:xfrm>
              <a:off x="7867259" y="1495007"/>
              <a:ext cx="210965" cy="210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D25998-A127-38B7-B1EE-6678CA0E26C1}"/>
                </a:ext>
              </a:extLst>
            </p:cNvPr>
            <p:cNvSpPr/>
            <p:nvPr/>
          </p:nvSpPr>
          <p:spPr>
            <a:xfrm>
              <a:off x="6028246" y="1757097"/>
              <a:ext cx="185788" cy="185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7FD892-4508-F11C-43BD-8532D22B4464}"/>
                </a:ext>
              </a:extLst>
            </p:cNvPr>
            <p:cNvSpPr/>
            <p:nvPr/>
          </p:nvSpPr>
          <p:spPr>
            <a:xfrm>
              <a:off x="8372256" y="1730271"/>
              <a:ext cx="185788" cy="1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ECF32B-5436-151F-C3D6-59A5AE78BF19}"/>
                </a:ext>
              </a:extLst>
            </p:cNvPr>
            <p:cNvSpPr/>
            <p:nvPr/>
          </p:nvSpPr>
          <p:spPr>
            <a:xfrm>
              <a:off x="6205023" y="1902352"/>
              <a:ext cx="275329" cy="2753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4E279DC-258F-5A68-58E3-C0135F36994E}"/>
                </a:ext>
              </a:extLst>
            </p:cNvPr>
            <p:cNvSpPr/>
            <p:nvPr/>
          </p:nvSpPr>
          <p:spPr>
            <a:xfrm>
              <a:off x="8075765" y="1695276"/>
              <a:ext cx="275329" cy="2753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6691302-31ED-6840-27D4-9E988098CA16}"/>
                </a:ext>
              </a:extLst>
            </p:cNvPr>
            <p:cNvSpPr/>
            <p:nvPr/>
          </p:nvSpPr>
          <p:spPr>
            <a:xfrm>
              <a:off x="7583837" y="1680792"/>
              <a:ext cx="185788" cy="1857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CB3A9C3-4B3D-48E6-7770-B48AE27C66C5}"/>
                </a:ext>
              </a:extLst>
            </p:cNvPr>
            <p:cNvCxnSpPr/>
            <p:nvPr/>
          </p:nvCxnSpPr>
          <p:spPr>
            <a:xfrm flipV="1">
              <a:off x="6114271" y="1991371"/>
              <a:ext cx="0" cy="82598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8493BA9-64DE-A190-9339-FDE3DDDE11EA}"/>
                </a:ext>
              </a:extLst>
            </p:cNvPr>
            <p:cNvCxnSpPr/>
            <p:nvPr/>
          </p:nvCxnSpPr>
          <p:spPr>
            <a:xfrm flipV="1">
              <a:off x="5563613" y="2040016"/>
              <a:ext cx="0" cy="82598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30DB455-7EA6-9E19-2607-3EFCB7B6F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8942" y="1832940"/>
              <a:ext cx="0" cy="683016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EB2B6E-55C0-C5BB-7030-C179EA63C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8072" y="2040016"/>
              <a:ext cx="0" cy="52412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3577723-6637-D7F2-4BFE-4C01A8430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7414" y="1970605"/>
              <a:ext cx="0" cy="70170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D0F58F-F0E3-22FF-6B65-E6DBF2B57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4569" y="1970605"/>
              <a:ext cx="0" cy="701701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AD4F48-4DB8-20EC-ACCC-348C87D7A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743" y="1757097"/>
              <a:ext cx="0" cy="792444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C01BB6EC-0EB5-2C54-FB0B-2A668C85F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5357117" y="2352146"/>
              <a:ext cx="3304579" cy="165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1D835EF-90E8-B315-5183-0A79188E0E62}"/>
                </a:ext>
              </a:extLst>
            </p:cNvPr>
            <p:cNvSpPr/>
            <p:nvPr/>
          </p:nvSpPr>
          <p:spPr>
            <a:xfrm>
              <a:off x="8344827" y="2566823"/>
              <a:ext cx="210965" cy="210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1749A5-9654-3B89-81DB-40F2E5E68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0768" y="2240626"/>
              <a:ext cx="0" cy="186526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E1C1B3-8D5E-CA88-F934-03D4A465998B}"/>
                </a:ext>
              </a:extLst>
            </p:cNvPr>
            <p:cNvSpPr/>
            <p:nvPr/>
          </p:nvSpPr>
          <p:spPr>
            <a:xfrm>
              <a:off x="7318862" y="1838224"/>
              <a:ext cx="210965" cy="2109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7C294C-0F9D-936A-F5CC-F913A3AA360C}"/>
                </a:ext>
              </a:extLst>
            </p:cNvPr>
            <p:cNvSpPr/>
            <p:nvPr/>
          </p:nvSpPr>
          <p:spPr>
            <a:xfrm>
              <a:off x="6020935" y="2526671"/>
              <a:ext cx="210965" cy="210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8735FC-4734-5081-6A29-D275D073B56B}"/>
                </a:ext>
              </a:extLst>
            </p:cNvPr>
            <p:cNvSpPr/>
            <p:nvPr/>
          </p:nvSpPr>
          <p:spPr>
            <a:xfrm>
              <a:off x="7320130" y="1523965"/>
              <a:ext cx="210965" cy="210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FC0EE1-23F8-6C7C-08FF-F033BA59E5CD}"/>
                </a:ext>
              </a:extLst>
            </p:cNvPr>
            <p:cNvSpPr/>
            <p:nvPr/>
          </p:nvSpPr>
          <p:spPr>
            <a:xfrm>
              <a:off x="6923166" y="1575309"/>
              <a:ext cx="210965" cy="2109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8B6613-13BD-91BD-E563-0989440628C1}"/>
                </a:ext>
              </a:extLst>
            </p:cNvPr>
            <p:cNvSpPr/>
            <p:nvPr/>
          </p:nvSpPr>
          <p:spPr>
            <a:xfrm>
              <a:off x="6135367" y="1495007"/>
              <a:ext cx="210965" cy="2109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4F6A85-DD2F-08F9-1693-8E97ED8D9055}"/>
                </a:ext>
              </a:extLst>
            </p:cNvPr>
            <p:cNvSpPr/>
            <p:nvPr/>
          </p:nvSpPr>
          <p:spPr>
            <a:xfrm>
              <a:off x="6450286" y="1639271"/>
              <a:ext cx="210965" cy="2109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63EF62-7523-0214-850A-C03943BD3858}"/>
                </a:ext>
              </a:extLst>
            </p:cNvPr>
            <p:cNvSpPr/>
            <p:nvPr/>
          </p:nvSpPr>
          <p:spPr>
            <a:xfrm>
              <a:off x="6518418" y="1266708"/>
              <a:ext cx="328010" cy="3280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E19A55F-C43D-EC04-1027-B486D7A42EBE}"/>
                </a:ext>
              </a:extLst>
            </p:cNvPr>
            <p:cNvSpPr/>
            <p:nvPr/>
          </p:nvSpPr>
          <p:spPr>
            <a:xfrm>
              <a:off x="8536882" y="1945518"/>
              <a:ext cx="328010" cy="3280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93189E-8A6D-450A-524E-7B4EB8A43227}"/>
                </a:ext>
              </a:extLst>
            </p:cNvPr>
            <p:cNvSpPr/>
            <p:nvPr/>
          </p:nvSpPr>
          <p:spPr>
            <a:xfrm>
              <a:off x="5815553" y="1171872"/>
              <a:ext cx="328010" cy="3280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59BC52-1519-1D68-FEC3-B447B025D205}"/>
                </a:ext>
              </a:extLst>
            </p:cNvPr>
            <p:cNvSpPr/>
            <p:nvPr/>
          </p:nvSpPr>
          <p:spPr>
            <a:xfrm>
              <a:off x="7512725" y="1203318"/>
              <a:ext cx="328010" cy="3280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CD7799-F39C-D284-DD2E-C131ED1C130D}"/>
                </a:ext>
              </a:extLst>
            </p:cNvPr>
            <p:cNvSpPr/>
            <p:nvPr/>
          </p:nvSpPr>
          <p:spPr>
            <a:xfrm>
              <a:off x="8170180" y="1294183"/>
              <a:ext cx="328010" cy="3280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810AE51-1142-E329-06CC-C109A67A8A99}"/>
                </a:ext>
              </a:extLst>
            </p:cNvPr>
            <p:cNvSpPr/>
            <p:nvPr/>
          </p:nvSpPr>
          <p:spPr>
            <a:xfrm>
              <a:off x="6704856" y="1807813"/>
              <a:ext cx="210966" cy="2109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B55BAA-F731-57B4-2625-B728F1A65968}"/>
                </a:ext>
              </a:extLst>
            </p:cNvPr>
            <p:cNvSpPr/>
            <p:nvPr/>
          </p:nvSpPr>
          <p:spPr>
            <a:xfrm>
              <a:off x="6262041" y="1213642"/>
              <a:ext cx="210966" cy="2109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59D5DC-CA5A-DF36-FC72-B97C61ED3844}"/>
                </a:ext>
              </a:extLst>
            </p:cNvPr>
            <p:cNvSpPr/>
            <p:nvPr/>
          </p:nvSpPr>
          <p:spPr>
            <a:xfrm>
              <a:off x="7900034" y="1223582"/>
              <a:ext cx="210966" cy="2109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6A4D349-B67E-9321-A2C4-F7E93F6BBCED}"/>
                </a:ext>
              </a:extLst>
            </p:cNvPr>
            <p:cNvSpPr/>
            <p:nvPr/>
          </p:nvSpPr>
          <p:spPr>
            <a:xfrm>
              <a:off x="6973760" y="1909712"/>
              <a:ext cx="275329" cy="2753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82851BC-BF3F-F96A-8D4F-7E970020058A}"/>
                </a:ext>
              </a:extLst>
            </p:cNvPr>
            <p:cNvSpPr/>
            <p:nvPr/>
          </p:nvSpPr>
          <p:spPr>
            <a:xfrm>
              <a:off x="7032278" y="1197477"/>
              <a:ext cx="275329" cy="2753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E385BF8-8766-92BE-5945-258322FFCCDC}"/>
                </a:ext>
              </a:extLst>
            </p:cNvPr>
            <p:cNvSpPr/>
            <p:nvPr/>
          </p:nvSpPr>
          <p:spPr>
            <a:xfrm>
              <a:off x="5105400" y="1474016"/>
              <a:ext cx="275329" cy="2753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E126164-0349-102F-CCB0-66A8BB315F52}"/>
                </a:ext>
              </a:extLst>
            </p:cNvPr>
            <p:cNvSpPr/>
            <p:nvPr/>
          </p:nvSpPr>
          <p:spPr>
            <a:xfrm>
              <a:off x="5174430" y="1889550"/>
              <a:ext cx="210966" cy="2109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13F9EEF-87E8-0E4F-896C-DB7DEAC2318A}"/>
                </a:ext>
              </a:extLst>
            </p:cNvPr>
            <p:cNvSpPr/>
            <p:nvPr/>
          </p:nvSpPr>
          <p:spPr>
            <a:xfrm>
              <a:off x="5465058" y="1318174"/>
              <a:ext cx="275329" cy="2753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3047A7C-CEEA-7369-53BA-A85AEC9ACCF9}"/>
                </a:ext>
              </a:extLst>
            </p:cNvPr>
            <p:cNvSpPr/>
            <p:nvPr/>
          </p:nvSpPr>
          <p:spPr>
            <a:xfrm>
              <a:off x="5455671" y="2656303"/>
              <a:ext cx="210965" cy="210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8F9B8E6-EB3B-EFD4-E17D-E4BB5B841EF3}"/>
                </a:ext>
              </a:extLst>
            </p:cNvPr>
            <p:cNvSpPr/>
            <p:nvPr/>
          </p:nvSpPr>
          <p:spPr>
            <a:xfrm>
              <a:off x="5760568" y="2445709"/>
              <a:ext cx="148865" cy="148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F21AC1-F554-43C9-5D9F-39300EDFF1E1}"/>
                </a:ext>
              </a:extLst>
            </p:cNvPr>
            <p:cNvSpPr/>
            <p:nvPr/>
          </p:nvSpPr>
          <p:spPr>
            <a:xfrm>
              <a:off x="6254222" y="2639369"/>
              <a:ext cx="148865" cy="148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EECE50E-BAF4-825D-7EE5-65980CE11445}"/>
                </a:ext>
              </a:extLst>
            </p:cNvPr>
            <p:cNvSpPr/>
            <p:nvPr/>
          </p:nvSpPr>
          <p:spPr>
            <a:xfrm>
              <a:off x="7841955" y="2411876"/>
              <a:ext cx="275329" cy="27532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38871A-5AE8-B348-7376-B4253FB9F6B6}"/>
                </a:ext>
              </a:extLst>
            </p:cNvPr>
            <p:cNvSpPr/>
            <p:nvPr/>
          </p:nvSpPr>
          <p:spPr>
            <a:xfrm>
              <a:off x="7608377" y="2579412"/>
              <a:ext cx="185788" cy="1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EBFE66C-1356-B2A3-6334-971CAB77AFCA}"/>
                </a:ext>
              </a:extLst>
            </p:cNvPr>
            <p:cNvSpPr/>
            <p:nvPr/>
          </p:nvSpPr>
          <p:spPr>
            <a:xfrm>
              <a:off x="8160262" y="2467833"/>
              <a:ext cx="185788" cy="185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Graphic 75" descr="Bar graph with upward trend with solid fill">
              <a:extLst>
                <a:ext uri="{FF2B5EF4-FFF2-40B4-BE49-F238E27FC236}">
                  <a16:creationId xmlns:a16="http://schemas.microsoft.com/office/drawing/2014/main" id="{0A792176-76C8-E2D7-53CB-3DC4C1FFA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21263" y="1935799"/>
              <a:ext cx="210965" cy="210965"/>
            </a:xfrm>
            <a:prstGeom prst="rect">
              <a:avLst/>
            </a:prstGeom>
          </p:spPr>
        </p:pic>
        <p:pic>
          <p:nvPicPr>
            <p:cNvPr id="53" name="Graphic 52" descr="Heart with solid fill">
              <a:extLst>
                <a:ext uri="{FF2B5EF4-FFF2-40B4-BE49-F238E27FC236}">
                  <a16:creationId xmlns:a16="http://schemas.microsoft.com/office/drawing/2014/main" id="{71E0FCD2-609F-02E8-69D3-49B8A525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77634" y="1239031"/>
              <a:ext cx="203847" cy="203847"/>
            </a:xfrm>
            <a:prstGeom prst="rect">
              <a:avLst/>
            </a:prstGeom>
          </p:spPr>
        </p:pic>
        <p:pic>
          <p:nvPicPr>
            <p:cNvPr id="54" name="Graphic 53" descr="Heart with solid fill">
              <a:extLst>
                <a:ext uri="{FF2B5EF4-FFF2-40B4-BE49-F238E27FC236}">
                  <a16:creationId xmlns:a16="http://schemas.microsoft.com/office/drawing/2014/main" id="{DE678E72-B5B6-BD0D-B1F5-9ED7ECDA0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26480" y="2537724"/>
              <a:ext cx="203847" cy="203847"/>
            </a:xfrm>
            <a:prstGeom prst="rect">
              <a:avLst/>
            </a:prstGeom>
          </p:spPr>
        </p:pic>
        <p:pic>
          <p:nvPicPr>
            <p:cNvPr id="56" name="Graphic 55" descr="Apple with solid fill">
              <a:extLst>
                <a:ext uri="{FF2B5EF4-FFF2-40B4-BE49-F238E27FC236}">
                  <a16:creationId xmlns:a16="http://schemas.microsoft.com/office/drawing/2014/main" id="{89F76FA2-D709-A13A-DC9F-EF75D46A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28894" y="1506197"/>
              <a:ext cx="210966" cy="210966"/>
            </a:xfrm>
            <a:prstGeom prst="rect">
              <a:avLst/>
            </a:prstGeom>
          </p:spPr>
        </p:pic>
        <p:pic>
          <p:nvPicPr>
            <p:cNvPr id="57" name="Graphic 56" descr="Apple with solid fill">
              <a:extLst>
                <a:ext uri="{FF2B5EF4-FFF2-40B4-BE49-F238E27FC236}">
                  <a16:creationId xmlns:a16="http://schemas.microsoft.com/office/drawing/2014/main" id="{17D9594A-10F1-11D4-15D0-E865D15A3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41983" y="1861701"/>
              <a:ext cx="157778" cy="157778"/>
            </a:xfrm>
            <a:prstGeom prst="rect">
              <a:avLst/>
            </a:prstGeom>
          </p:spPr>
        </p:pic>
        <p:pic>
          <p:nvPicPr>
            <p:cNvPr id="59" name="Graphic 58" descr="Question Mark with solid fill">
              <a:extLst>
                <a:ext uri="{FF2B5EF4-FFF2-40B4-BE49-F238E27FC236}">
                  <a16:creationId xmlns:a16="http://schemas.microsoft.com/office/drawing/2014/main" id="{48E02098-AA49-E6EE-B391-130F32850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68350" y="1310822"/>
              <a:ext cx="210965" cy="210965"/>
            </a:xfrm>
            <a:prstGeom prst="rect">
              <a:avLst/>
            </a:prstGeom>
          </p:spPr>
        </p:pic>
        <p:pic>
          <p:nvPicPr>
            <p:cNvPr id="60" name="Graphic 59" descr="Question Mark with solid fill">
              <a:extLst>
                <a:ext uri="{FF2B5EF4-FFF2-40B4-BE49-F238E27FC236}">
                  <a16:creationId xmlns:a16="http://schemas.microsoft.com/office/drawing/2014/main" id="{A564A7F1-B7F0-E126-C0BB-78E2E9C8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22360" y="1342610"/>
              <a:ext cx="210965" cy="210965"/>
            </a:xfrm>
            <a:prstGeom prst="rect">
              <a:avLst/>
            </a:prstGeom>
          </p:spPr>
        </p:pic>
        <p:pic>
          <p:nvPicPr>
            <p:cNvPr id="61" name="Graphic 60" descr="Question Mark with solid fill">
              <a:extLst>
                <a:ext uri="{FF2B5EF4-FFF2-40B4-BE49-F238E27FC236}">
                  <a16:creationId xmlns:a16="http://schemas.microsoft.com/office/drawing/2014/main" id="{A44C4881-A8CB-7EE7-1141-C50357E2F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34829" y="2613077"/>
              <a:ext cx="118455" cy="118455"/>
            </a:xfrm>
            <a:prstGeom prst="rect">
              <a:avLst/>
            </a:prstGeom>
          </p:spPr>
        </p:pic>
        <p:pic>
          <p:nvPicPr>
            <p:cNvPr id="63" name="Graphic 62" descr="Magnifying glass with solid fill">
              <a:extLst>
                <a:ext uri="{FF2B5EF4-FFF2-40B4-BE49-F238E27FC236}">
                  <a16:creationId xmlns:a16="http://schemas.microsoft.com/office/drawing/2014/main" id="{6F0FC6DB-5759-B486-7AE9-0BC06F32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97073" y="1349297"/>
              <a:ext cx="197341" cy="197341"/>
            </a:xfrm>
            <a:prstGeom prst="rect">
              <a:avLst/>
            </a:prstGeom>
          </p:spPr>
        </p:pic>
        <p:pic>
          <p:nvPicPr>
            <p:cNvPr id="64" name="Graphic 63" descr="Magnifying glass with solid fill">
              <a:extLst>
                <a:ext uri="{FF2B5EF4-FFF2-40B4-BE49-F238E27FC236}">
                  <a16:creationId xmlns:a16="http://schemas.microsoft.com/office/drawing/2014/main" id="{BCD0CC83-56AB-619A-0602-FC19B6B7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1038" y="2669274"/>
              <a:ext cx="81286" cy="81286"/>
            </a:xfrm>
            <a:prstGeom prst="rect">
              <a:avLst/>
            </a:prstGeom>
          </p:spPr>
        </p:pic>
        <p:pic>
          <p:nvPicPr>
            <p:cNvPr id="66" name="Graphic 65" descr="Earth globe: Africa and Europe with solid fill">
              <a:extLst>
                <a:ext uri="{FF2B5EF4-FFF2-40B4-BE49-F238E27FC236}">
                  <a16:creationId xmlns:a16="http://schemas.microsoft.com/office/drawing/2014/main" id="{08F1EB14-DFCE-3401-4EFE-3957A7F4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07926" y="1811262"/>
              <a:ext cx="203684" cy="203684"/>
            </a:xfrm>
            <a:prstGeom prst="rect">
              <a:avLst/>
            </a:prstGeom>
          </p:spPr>
        </p:pic>
        <p:pic>
          <p:nvPicPr>
            <p:cNvPr id="67" name="Graphic 66" descr="Earth globe: Africa and Europe with solid fill">
              <a:extLst>
                <a:ext uri="{FF2B5EF4-FFF2-40B4-BE49-F238E27FC236}">
                  <a16:creationId xmlns:a16="http://schemas.microsoft.com/office/drawing/2014/main" id="{82BD1B88-0605-E254-E534-B50CA428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15118" y="1204524"/>
              <a:ext cx="318708" cy="318708"/>
            </a:xfrm>
            <a:prstGeom prst="rect">
              <a:avLst/>
            </a:prstGeom>
          </p:spPr>
        </p:pic>
        <p:pic>
          <p:nvPicPr>
            <p:cNvPr id="68" name="Graphic 67" descr="Earth globe: Africa and Europe with solid fill">
              <a:extLst>
                <a:ext uri="{FF2B5EF4-FFF2-40B4-BE49-F238E27FC236}">
                  <a16:creationId xmlns:a16="http://schemas.microsoft.com/office/drawing/2014/main" id="{E4959F86-E454-A87F-5222-049D58125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55853" y="2427152"/>
              <a:ext cx="245754" cy="245754"/>
            </a:xfrm>
            <a:prstGeom prst="rect">
              <a:avLst/>
            </a:prstGeom>
          </p:spPr>
        </p:pic>
        <p:pic>
          <p:nvPicPr>
            <p:cNvPr id="70" name="Graphic 69" descr="Lights On with solid fill">
              <a:extLst>
                <a:ext uri="{FF2B5EF4-FFF2-40B4-BE49-F238E27FC236}">
                  <a16:creationId xmlns:a16="http://schemas.microsoft.com/office/drawing/2014/main" id="{22720910-2BFF-A57A-ABA8-9F35EB5A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51412" y="1715464"/>
              <a:ext cx="209030" cy="209030"/>
            </a:xfrm>
            <a:prstGeom prst="rect">
              <a:avLst/>
            </a:prstGeom>
          </p:spPr>
        </p:pic>
        <p:pic>
          <p:nvPicPr>
            <p:cNvPr id="71" name="Graphic 70" descr="Lights On with solid fill">
              <a:extLst>
                <a:ext uri="{FF2B5EF4-FFF2-40B4-BE49-F238E27FC236}">
                  <a16:creationId xmlns:a16="http://schemas.microsoft.com/office/drawing/2014/main" id="{59839EB8-1BC8-8FDC-991B-85EF42B2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06909" y="1940314"/>
              <a:ext cx="209030" cy="209030"/>
            </a:xfrm>
            <a:prstGeom prst="rect">
              <a:avLst/>
            </a:prstGeom>
          </p:spPr>
        </p:pic>
        <p:pic>
          <p:nvPicPr>
            <p:cNvPr id="73" name="Graphic 72" descr="Single gear with solid fill">
              <a:extLst>
                <a:ext uri="{FF2B5EF4-FFF2-40B4-BE49-F238E27FC236}">
                  <a16:creationId xmlns:a16="http://schemas.microsoft.com/office/drawing/2014/main" id="{874156C0-8922-8256-BF60-641A8E7DD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66009" y="2672341"/>
              <a:ext cx="179682" cy="179682"/>
            </a:xfrm>
            <a:prstGeom prst="rect">
              <a:avLst/>
            </a:prstGeom>
          </p:spPr>
        </p:pic>
        <p:pic>
          <p:nvPicPr>
            <p:cNvPr id="74" name="Graphic 73" descr="Single gear with solid fill">
              <a:extLst>
                <a:ext uri="{FF2B5EF4-FFF2-40B4-BE49-F238E27FC236}">
                  <a16:creationId xmlns:a16="http://schemas.microsoft.com/office/drawing/2014/main" id="{4BDC5655-2735-B965-70A8-F5AF07C2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043268" y="1202370"/>
              <a:ext cx="253468" cy="253468"/>
            </a:xfrm>
            <a:prstGeom prst="rect">
              <a:avLst/>
            </a:prstGeom>
          </p:spPr>
        </p:pic>
        <p:pic>
          <p:nvPicPr>
            <p:cNvPr id="84" name="Graphic 83" descr="Bar graph with upward trend with solid fill">
              <a:extLst>
                <a:ext uri="{FF2B5EF4-FFF2-40B4-BE49-F238E27FC236}">
                  <a16:creationId xmlns:a16="http://schemas.microsoft.com/office/drawing/2014/main" id="{89BC2E5F-B3D8-BA62-67D0-BDF678AC9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81317" y="2011667"/>
              <a:ext cx="210965" cy="210965"/>
            </a:xfrm>
            <a:prstGeom prst="rect">
              <a:avLst/>
            </a:prstGeom>
          </p:spPr>
        </p:pic>
        <p:pic>
          <p:nvPicPr>
            <p:cNvPr id="86" name="Graphic 85" descr="Fast Forward with solid fill">
              <a:extLst>
                <a:ext uri="{FF2B5EF4-FFF2-40B4-BE49-F238E27FC236}">
                  <a16:creationId xmlns:a16="http://schemas.microsoft.com/office/drawing/2014/main" id="{327BE436-34D1-954E-8C83-72974470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723870" y="1564935"/>
              <a:ext cx="210966" cy="210966"/>
            </a:xfrm>
            <a:prstGeom prst="rect">
              <a:avLst/>
            </a:prstGeom>
          </p:spPr>
        </p:pic>
        <p:pic>
          <p:nvPicPr>
            <p:cNvPr id="87" name="Graphic 86" descr="Fast Forward with solid fill">
              <a:extLst>
                <a:ext uri="{FF2B5EF4-FFF2-40B4-BE49-F238E27FC236}">
                  <a16:creationId xmlns:a16="http://schemas.microsoft.com/office/drawing/2014/main" id="{F9DF9D5A-AC1A-EFF9-C6C0-A9640009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353086" y="2564141"/>
              <a:ext cx="210966" cy="210966"/>
            </a:xfrm>
            <a:prstGeom prst="rect">
              <a:avLst/>
            </a:prstGeom>
          </p:spPr>
        </p:pic>
        <p:pic>
          <p:nvPicPr>
            <p:cNvPr id="89" name="Graphic 88" descr="Test tubes with solid fill">
              <a:extLst>
                <a:ext uri="{FF2B5EF4-FFF2-40B4-BE49-F238E27FC236}">
                  <a16:creationId xmlns:a16="http://schemas.microsoft.com/office/drawing/2014/main" id="{5324B0C2-48D6-A3C9-1C73-E93BF954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164929" y="1529144"/>
              <a:ext cx="144762" cy="144762"/>
            </a:xfrm>
            <a:prstGeom prst="rect">
              <a:avLst/>
            </a:prstGeom>
          </p:spPr>
        </p:pic>
        <p:pic>
          <p:nvPicPr>
            <p:cNvPr id="90" name="Graphic 89" descr="Test tubes with solid fill">
              <a:extLst>
                <a:ext uri="{FF2B5EF4-FFF2-40B4-BE49-F238E27FC236}">
                  <a16:creationId xmlns:a16="http://schemas.microsoft.com/office/drawing/2014/main" id="{32AB39A4-5087-CD45-4EC7-81F3854F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111000" y="1732396"/>
              <a:ext cx="193618" cy="193618"/>
            </a:xfrm>
            <a:prstGeom prst="rect">
              <a:avLst/>
            </a:prstGeom>
          </p:spPr>
        </p:pic>
        <p:pic>
          <p:nvPicPr>
            <p:cNvPr id="92" name="Graphic 91" descr="Palette with solid fill">
              <a:extLst>
                <a:ext uri="{FF2B5EF4-FFF2-40B4-BE49-F238E27FC236}">
                  <a16:creationId xmlns:a16="http://schemas.microsoft.com/office/drawing/2014/main" id="{9A4EC5A9-0994-530A-6843-C96D958F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454480" y="1643489"/>
              <a:ext cx="202859" cy="202859"/>
            </a:xfrm>
            <a:prstGeom prst="rect">
              <a:avLst/>
            </a:prstGeom>
          </p:spPr>
        </p:pic>
        <p:pic>
          <p:nvPicPr>
            <p:cNvPr id="93" name="Graphic 92" descr="Palette with solid fill">
              <a:extLst>
                <a:ext uri="{FF2B5EF4-FFF2-40B4-BE49-F238E27FC236}">
                  <a16:creationId xmlns:a16="http://schemas.microsoft.com/office/drawing/2014/main" id="{912E1B29-0307-88D3-A45B-1842C012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770849" y="2453009"/>
              <a:ext cx="128302" cy="128302"/>
            </a:xfrm>
            <a:prstGeom prst="rect">
              <a:avLst/>
            </a:prstGeom>
          </p:spPr>
        </p:pic>
        <p:pic>
          <p:nvPicPr>
            <p:cNvPr id="95" name="Graphic 94" descr="Medical with solid fill">
              <a:extLst>
                <a:ext uri="{FF2B5EF4-FFF2-40B4-BE49-F238E27FC236}">
                  <a16:creationId xmlns:a16="http://schemas.microsoft.com/office/drawing/2014/main" id="{498D3774-99D8-4FC7-DA8B-33008076A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932283" y="1580499"/>
              <a:ext cx="189063" cy="189063"/>
            </a:xfrm>
            <a:prstGeom prst="rect">
              <a:avLst/>
            </a:prstGeom>
          </p:spPr>
        </p:pic>
        <p:pic>
          <p:nvPicPr>
            <p:cNvPr id="96" name="Graphic 95" descr="Medical with solid fill">
              <a:extLst>
                <a:ext uri="{FF2B5EF4-FFF2-40B4-BE49-F238E27FC236}">
                  <a16:creationId xmlns:a16="http://schemas.microsoft.com/office/drawing/2014/main" id="{613C926B-3E2A-A7F3-DA20-8E1467285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163574" y="2467833"/>
              <a:ext cx="189063" cy="189063"/>
            </a:xfrm>
            <a:prstGeom prst="rect">
              <a:avLst/>
            </a:prstGeom>
          </p:spPr>
        </p:pic>
        <p:pic>
          <p:nvPicPr>
            <p:cNvPr id="98" name="Graphic 97" descr="Open folder with solid fill">
              <a:extLst>
                <a:ext uri="{FF2B5EF4-FFF2-40B4-BE49-F238E27FC236}">
                  <a16:creationId xmlns:a16="http://schemas.microsoft.com/office/drawing/2014/main" id="{19096155-C544-4C08-A018-86D633C1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216269" y="1924494"/>
              <a:ext cx="129325" cy="129325"/>
            </a:xfrm>
            <a:prstGeom prst="rect">
              <a:avLst/>
            </a:prstGeom>
          </p:spPr>
        </p:pic>
        <p:pic>
          <p:nvPicPr>
            <p:cNvPr id="99" name="Graphic 98" descr="Open folder with solid fill">
              <a:extLst>
                <a:ext uri="{FF2B5EF4-FFF2-40B4-BE49-F238E27FC236}">
                  <a16:creationId xmlns:a16="http://schemas.microsoft.com/office/drawing/2014/main" id="{4CEE59AF-7D50-376F-3984-7AB0B09A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914956" y="1536862"/>
              <a:ext cx="129325" cy="129325"/>
            </a:xfrm>
            <a:prstGeom prst="rect">
              <a:avLst/>
            </a:prstGeom>
          </p:spPr>
        </p:pic>
        <p:pic>
          <p:nvPicPr>
            <p:cNvPr id="101" name="Graphic 100" descr="Signpost with solid fill">
              <a:extLst>
                <a:ext uri="{FF2B5EF4-FFF2-40B4-BE49-F238E27FC236}">
                  <a16:creationId xmlns:a16="http://schemas.microsoft.com/office/drawing/2014/main" id="{F1905884-F14C-B63E-DBF2-6F26C65C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7327871" y="1528025"/>
              <a:ext cx="203189" cy="203189"/>
            </a:xfrm>
            <a:prstGeom prst="rect">
              <a:avLst/>
            </a:prstGeom>
          </p:spPr>
        </p:pic>
        <p:pic>
          <p:nvPicPr>
            <p:cNvPr id="102" name="Graphic 101" descr="Signpost with solid fill">
              <a:extLst>
                <a:ext uri="{FF2B5EF4-FFF2-40B4-BE49-F238E27FC236}">
                  <a16:creationId xmlns:a16="http://schemas.microsoft.com/office/drawing/2014/main" id="{5BF7082C-7430-A36E-9F47-3FDD991AF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052917" y="1781040"/>
              <a:ext cx="140233" cy="140233"/>
            </a:xfrm>
            <a:prstGeom prst="rect">
              <a:avLst/>
            </a:prstGeom>
          </p:spPr>
        </p:pic>
        <p:pic>
          <p:nvPicPr>
            <p:cNvPr id="103" name="Graphic 102" descr="Fast Forward with solid fill">
              <a:extLst>
                <a:ext uri="{FF2B5EF4-FFF2-40B4-BE49-F238E27FC236}">
                  <a16:creationId xmlns:a16="http://schemas.microsoft.com/office/drawing/2014/main" id="{FF17ADEA-BF69-ED46-B65C-73B46B4E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392707" y="1733926"/>
              <a:ext cx="168426" cy="168426"/>
            </a:xfrm>
            <a:prstGeom prst="rect">
              <a:avLst/>
            </a:prstGeom>
          </p:spPr>
        </p:pic>
        <p:pic>
          <p:nvPicPr>
            <p:cNvPr id="105" name="Graphic 104" descr="Paper with solid fill">
              <a:extLst>
                <a:ext uri="{FF2B5EF4-FFF2-40B4-BE49-F238E27FC236}">
                  <a16:creationId xmlns:a16="http://schemas.microsoft.com/office/drawing/2014/main" id="{F5E05001-CD85-579A-5E1D-E498B61A8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309468" y="1255906"/>
              <a:ext cx="122041" cy="122041"/>
            </a:xfrm>
            <a:prstGeom prst="rect">
              <a:avLst/>
            </a:prstGeom>
          </p:spPr>
        </p:pic>
        <p:pic>
          <p:nvPicPr>
            <p:cNvPr id="106" name="Graphic 105" descr="Paper with solid fill">
              <a:extLst>
                <a:ext uri="{FF2B5EF4-FFF2-40B4-BE49-F238E27FC236}">
                  <a16:creationId xmlns:a16="http://schemas.microsoft.com/office/drawing/2014/main" id="{D528CC16-2935-0A28-4BCE-9AABB3FB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944437" y="1257244"/>
              <a:ext cx="122041" cy="122041"/>
            </a:xfrm>
            <a:prstGeom prst="rect">
              <a:avLst/>
            </a:prstGeom>
          </p:spPr>
        </p:pic>
        <p:pic>
          <p:nvPicPr>
            <p:cNvPr id="107" name="Graphic 106" descr="Single gear with solid fill">
              <a:extLst>
                <a:ext uri="{FF2B5EF4-FFF2-40B4-BE49-F238E27FC236}">
                  <a16:creationId xmlns:a16="http://schemas.microsoft.com/office/drawing/2014/main" id="{2B335841-9314-058E-E569-1083E6F70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06660" y="1705497"/>
              <a:ext cx="142311" cy="142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4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26DAE2-65B5-A668-2D2D-7FD68E90FBC2}"/>
              </a:ext>
            </a:extLst>
          </p:cNvPr>
          <p:cNvCxnSpPr>
            <a:cxnSpLocks/>
          </p:cNvCxnSpPr>
          <p:nvPr/>
        </p:nvCxnSpPr>
        <p:spPr>
          <a:xfrm>
            <a:off x="5258363" y="3409950"/>
            <a:ext cx="0" cy="111013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C09265-8EE9-3CC8-2F67-A5C3CCAC15B3}"/>
              </a:ext>
            </a:extLst>
          </p:cNvPr>
          <p:cNvCxnSpPr/>
          <p:nvPr/>
        </p:nvCxnSpPr>
        <p:spPr>
          <a:xfrm>
            <a:off x="4216218" y="-77844"/>
            <a:ext cx="0" cy="16573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C224A42-8155-35D3-8169-8624D9B68718}"/>
              </a:ext>
            </a:extLst>
          </p:cNvPr>
          <p:cNvCxnSpPr>
            <a:cxnSpLocks/>
          </p:cNvCxnSpPr>
          <p:nvPr/>
        </p:nvCxnSpPr>
        <p:spPr>
          <a:xfrm>
            <a:off x="6143694" y="-171450"/>
            <a:ext cx="0" cy="194830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AB443B-F877-CDA5-2DC6-7D5FCF24D702}"/>
              </a:ext>
            </a:extLst>
          </p:cNvPr>
          <p:cNvCxnSpPr>
            <a:cxnSpLocks/>
          </p:cNvCxnSpPr>
          <p:nvPr/>
        </p:nvCxnSpPr>
        <p:spPr>
          <a:xfrm>
            <a:off x="7672858" y="-77844"/>
            <a:ext cx="0" cy="239344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321D3D-8A8D-2A36-266A-154371334904}"/>
              </a:ext>
            </a:extLst>
          </p:cNvPr>
          <p:cNvCxnSpPr>
            <a:cxnSpLocks/>
          </p:cNvCxnSpPr>
          <p:nvPr/>
        </p:nvCxnSpPr>
        <p:spPr>
          <a:xfrm>
            <a:off x="1471735" y="2106558"/>
            <a:ext cx="7890" cy="241352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Causes of Conflict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266C3-E087-2974-4184-ED7E7F17D834}"/>
              </a:ext>
            </a:extLst>
          </p:cNvPr>
          <p:cNvSpPr txBox="1"/>
          <p:nvPr/>
        </p:nvSpPr>
        <p:spPr>
          <a:xfrm rot="344911">
            <a:off x="564169" y="1545374"/>
            <a:ext cx="2057400" cy="830997"/>
          </a:xfrm>
          <a:prstGeom prst="rect">
            <a:avLst/>
          </a:prstGeom>
          <a:solidFill>
            <a:srgbClr val="00A0DF"/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Clashing Personalities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99B36D-FDD8-0DBE-1843-25196BD639AA}"/>
              </a:ext>
            </a:extLst>
          </p:cNvPr>
          <p:cNvSpPr txBox="1"/>
          <p:nvPr/>
        </p:nvSpPr>
        <p:spPr>
          <a:xfrm rot="21308047">
            <a:off x="1796702" y="2715257"/>
            <a:ext cx="2057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Making Assumptions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501F8-5ACB-AE4D-1A51-5366C760E24A}"/>
              </a:ext>
            </a:extLst>
          </p:cNvPr>
          <p:cNvSpPr txBox="1"/>
          <p:nvPr/>
        </p:nvSpPr>
        <p:spPr>
          <a:xfrm rot="21308047">
            <a:off x="3587354" y="1505598"/>
            <a:ext cx="1270365" cy="830997"/>
          </a:xfrm>
          <a:prstGeom prst="rect">
            <a:avLst/>
          </a:prstGeom>
          <a:solidFill>
            <a:srgbClr val="FFD200"/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39F"/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Differing 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68A3BE-49FB-C082-7A62-2F6F8AD8FF8E}"/>
              </a:ext>
            </a:extLst>
          </p:cNvPr>
          <p:cNvSpPr txBox="1"/>
          <p:nvPr/>
        </p:nvSpPr>
        <p:spPr>
          <a:xfrm>
            <a:off x="4222536" y="2611821"/>
            <a:ext cx="2057400" cy="830997"/>
          </a:xfrm>
          <a:prstGeom prst="rect">
            <a:avLst/>
          </a:prstGeom>
          <a:solidFill>
            <a:srgbClr val="00539F"/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Unmet Expectations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D545AF-D94F-50A3-C073-DCE58D372602}"/>
              </a:ext>
            </a:extLst>
          </p:cNvPr>
          <p:cNvSpPr txBox="1"/>
          <p:nvPr/>
        </p:nvSpPr>
        <p:spPr>
          <a:xfrm rot="199908">
            <a:off x="5458133" y="1717741"/>
            <a:ext cx="1270365" cy="461665"/>
          </a:xfrm>
          <a:prstGeom prst="rect">
            <a:avLst/>
          </a:prstGeom>
          <a:solidFill>
            <a:srgbClr val="00A0DF"/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Change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31BD4-2088-0C7D-9F1E-BA2F6AA3D799}"/>
              </a:ext>
            </a:extLst>
          </p:cNvPr>
          <p:cNvSpPr txBox="1"/>
          <p:nvPr/>
        </p:nvSpPr>
        <p:spPr>
          <a:xfrm rot="370619">
            <a:off x="6816207" y="2196322"/>
            <a:ext cx="171330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6350" marR="0" lvl="1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0DF"/>
                </a:solidFill>
                <a:effectLst/>
                <a:uLnTx/>
                <a:uFillTx/>
                <a:latin typeface="Calibri"/>
                <a:ea typeface="Geneva" pitchFamily="-65" charset="-128"/>
                <a:cs typeface="Calibri"/>
              </a:rPr>
              <a:t>Unresolved Issues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78E9AD-DBA0-B397-02A7-7737D73B4424}"/>
              </a:ext>
            </a:extLst>
          </p:cNvPr>
          <p:cNvCxnSpPr>
            <a:cxnSpLocks/>
          </p:cNvCxnSpPr>
          <p:nvPr/>
        </p:nvCxnSpPr>
        <p:spPr>
          <a:xfrm>
            <a:off x="2895600" y="3442818"/>
            <a:ext cx="0" cy="107726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6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05387" y="1371601"/>
            <a:ext cx="3257550" cy="245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42952" lvl="3">
              <a:lnSpc>
                <a:spcPct val="150000"/>
              </a:lnSpc>
            </a:pPr>
            <a:r>
              <a:rPr lang="en-US" altLang="en-US" sz="2100" b="1" dirty="0">
                <a:solidFill>
                  <a:srgbClr val="00B050"/>
                </a:solidFill>
              </a:rPr>
              <a:t>Accommodation</a:t>
            </a:r>
          </a:p>
          <a:p>
            <a:pPr marL="942952" lvl="3">
              <a:lnSpc>
                <a:spcPct val="150000"/>
              </a:lnSpc>
            </a:pPr>
            <a:r>
              <a:rPr lang="en-US" altLang="en-US" sz="2100" b="1" dirty="0">
                <a:solidFill>
                  <a:srgbClr val="FFC000"/>
                </a:solidFill>
              </a:rPr>
              <a:t>Avoidance</a:t>
            </a:r>
          </a:p>
          <a:p>
            <a:pPr marL="942952" lvl="3">
              <a:lnSpc>
                <a:spcPct val="150000"/>
              </a:lnSpc>
            </a:pPr>
            <a:r>
              <a:rPr lang="en-US" altLang="en-US" sz="2100" b="1" dirty="0">
                <a:solidFill>
                  <a:srgbClr val="7030A0"/>
                </a:solidFill>
              </a:rPr>
              <a:t>Compromise</a:t>
            </a:r>
          </a:p>
          <a:p>
            <a:pPr marL="942952" lvl="3">
              <a:lnSpc>
                <a:spcPct val="150000"/>
              </a:lnSpc>
            </a:pPr>
            <a:r>
              <a:rPr lang="en-US" altLang="en-US" sz="2100" b="1" dirty="0">
                <a:solidFill>
                  <a:srgbClr val="FF0000"/>
                </a:solidFill>
              </a:rPr>
              <a:t>Competition</a:t>
            </a:r>
          </a:p>
          <a:p>
            <a:pPr marL="942952" lvl="3">
              <a:lnSpc>
                <a:spcPct val="150000"/>
              </a:lnSpc>
            </a:pPr>
            <a:r>
              <a:rPr lang="en-US" altLang="en-US" sz="2100" b="1" dirty="0">
                <a:solidFill>
                  <a:srgbClr val="00B0F0"/>
                </a:solidFill>
              </a:rPr>
              <a:t>Collaboration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898296-25AC-5E24-F44C-5BC94C20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Conflict Management Styles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3A50B-0D07-0836-C895-054D89427989}"/>
              </a:ext>
            </a:extLst>
          </p:cNvPr>
          <p:cNvGrpSpPr/>
          <p:nvPr/>
        </p:nvGrpSpPr>
        <p:grpSpPr>
          <a:xfrm>
            <a:off x="1219200" y="1242947"/>
            <a:ext cx="2995469" cy="2957904"/>
            <a:chOff x="1698904" y="1242947"/>
            <a:chExt cx="2515765" cy="248421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46DB98-433A-0B98-1CCD-2D328E465158}"/>
                </a:ext>
              </a:extLst>
            </p:cNvPr>
            <p:cNvSpPr/>
            <p:nvPr/>
          </p:nvSpPr>
          <p:spPr>
            <a:xfrm>
              <a:off x="2135398" y="1775025"/>
              <a:ext cx="1649334" cy="1649334"/>
            </a:xfrm>
            <a:prstGeom prst="ellipse">
              <a:avLst/>
            </a:prstGeom>
            <a:noFill/>
            <a:ln w="762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52E5BC-F88B-8B97-5D5E-0854ECA02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2177"/>
            <a:stretch/>
          </p:blipFill>
          <p:spPr>
            <a:xfrm>
              <a:off x="3082661" y="2839727"/>
              <a:ext cx="888550" cy="8125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1AD1C85-7BC3-1278-1493-FA7858E67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9578"/>
            <a:stretch/>
          </p:blipFill>
          <p:spPr>
            <a:xfrm>
              <a:off x="1698904" y="1985897"/>
              <a:ext cx="986643" cy="7868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ACB4D2-0299-2493-3A17-35BB8B705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8811"/>
            <a:stretch/>
          </p:blipFill>
          <p:spPr>
            <a:xfrm>
              <a:off x="2091222" y="2854482"/>
              <a:ext cx="843363" cy="87268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5B1AD5-DDF6-1707-6849-D7295A8C2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0734"/>
            <a:stretch/>
          </p:blipFill>
          <p:spPr>
            <a:xfrm>
              <a:off x="3234583" y="1996916"/>
              <a:ext cx="980086" cy="75485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CDCAA1-C440-DB68-A3E5-D74557472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9558"/>
            <a:stretch/>
          </p:blipFill>
          <p:spPr>
            <a:xfrm>
              <a:off x="2458742" y="1242947"/>
              <a:ext cx="1097609" cy="882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98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00B050"/>
                </a:solidFill>
              </a:rPr>
              <a:t>Accommodation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213" y="1944570"/>
            <a:ext cx="3981839" cy="16555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Accommodating</a:t>
            </a:r>
            <a:r>
              <a:rPr lang="en-US" dirty="0">
                <a:solidFill>
                  <a:schemeClr val="tx2"/>
                </a:solidFill>
              </a:rPr>
              <a:t> is giving in to the other person. You give up what you want in order to let them get what they want. 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Accommodating</a:t>
            </a:r>
            <a:r>
              <a:rPr lang="en-US" dirty="0">
                <a:solidFill>
                  <a:schemeClr val="tx2"/>
                </a:solidFill>
              </a:rPr>
              <a:t> is putting aside one’s own needs and concerns in order to satisfy the needs of the other person.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24AAA-DF19-3A36-083C-CB377CF9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2948" y="1428750"/>
            <a:ext cx="2687162" cy="26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7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chemeClr val="accent6"/>
                </a:solidFill>
              </a:rPr>
              <a:t>Avoidance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33550"/>
            <a:ext cx="3886200" cy="2468563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chemeClr val="accent6"/>
                </a:solidFill>
                <a:latin typeface="+mn-lt"/>
              </a:rPr>
              <a:t>Avoidance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is knowing there is a conflict but choosing not to deal with it.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+mn-lt"/>
              </a:rPr>
              <a:t>Avoiders do not acknowledge or discuss the conflict with the other person and may avoid the person with whom he or she is having the conflict.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1BD86-BFAB-4316-8B75-E469F353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00200" y="1657350"/>
            <a:ext cx="2197728" cy="21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7030A0"/>
                </a:solidFill>
              </a:rPr>
              <a:t>Compromise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459" y="1733550"/>
            <a:ext cx="4114800" cy="2171700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rgbClr val="7030A0"/>
                </a:solidFill>
              </a:rPr>
              <a:t>Compromise</a:t>
            </a:r>
            <a:r>
              <a:rPr lang="en-US" dirty="0">
                <a:solidFill>
                  <a:schemeClr val="tx2"/>
                </a:solidFill>
              </a:rPr>
              <a:t> splits the difference 50/50.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Each person gets and gives up a little of what they want. 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It is an attempt to seek middle ground.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BD34-4BA1-45B1-938E-3403306B4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0" y="1590577"/>
            <a:ext cx="1775932" cy="20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FF0000"/>
                </a:solidFill>
              </a:rPr>
              <a:t>Competition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005" y="1733550"/>
            <a:ext cx="4495800" cy="2354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Competition assumes that for one person to win the other person </a:t>
            </a:r>
            <a:r>
              <a:rPr lang="en-US" i="1" dirty="0"/>
              <a:t>must</a:t>
            </a:r>
            <a:r>
              <a:rPr lang="en-US" dirty="0"/>
              <a:t> lose.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goal of competition is to get what you want AND make sure the other person does not get what they want.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90B47-A154-47D7-88CB-CC0B00F2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9200" y="1504950"/>
            <a:ext cx="1861897" cy="23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6190CB"/>
                </a:solidFill>
              </a:rPr>
              <a:t>Collaboration</a:t>
            </a:r>
            <a:endParaRPr lang="en-US" b="1" dirty="0">
              <a:solidFill>
                <a:srgbClr val="6190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809750"/>
            <a:ext cx="4171950" cy="2571749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rgbClr val="6190C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talking through differences to uncover what each person needs rather than what they want.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solidFill>
                  <a:srgbClr val="6190C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generates unique solutions that satisfy the needs of both people.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DDA8B-608D-4CF3-A88A-C1CCD840D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71600" y="1495124"/>
            <a:ext cx="2171500" cy="21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81"/>
            <a:ext cx="8229600" cy="742950"/>
          </a:xfrm>
        </p:spPr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Workshop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62400" y="1276350"/>
            <a:ext cx="4267200" cy="2743200"/>
          </a:xfrm>
        </p:spPr>
        <p:txBody>
          <a:bodyPr/>
          <a:lstStyle/>
          <a:p>
            <a:r>
              <a:rPr lang="en-US" sz="2000" dirty="0"/>
              <a:t>Explore conflict perceptions and causes.</a:t>
            </a:r>
          </a:p>
          <a:p>
            <a:r>
              <a:rPr lang="en-US" sz="2000" dirty="0"/>
              <a:t>Discover the five conflict management styles.</a:t>
            </a:r>
          </a:p>
          <a:p>
            <a:r>
              <a:rPr lang="en-US" sz="2000" dirty="0"/>
              <a:t>Determine how to select the appropriate style.</a:t>
            </a:r>
          </a:p>
          <a:p>
            <a:r>
              <a:rPr lang="en-US" sz="2000" dirty="0"/>
              <a:t>Review communication techniques when collaborating with others.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Tree Roots Logo Free Vector Art - (33 Free Downloads)">
            <a:extLst>
              <a:ext uri="{FF2B5EF4-FFF2-40B4-BE49-F238E27FC236}">
                <a16:creationId xmlns:a16="http://schemas.microsoft.com/office/drawing/2014/main" id="{40297A2E-C1AA-624C-95AF-96D560E8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7" y="1262876"/>
            <a:ext cx="2550914" cy="2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4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Conflict Management Styles </a:t>
            </a:r>
            <a:r>
              <a:rPr lang="en-US" altLang="en-US" i="1" dirty="0"/>
              <a:t>Group Discussion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48"/>
            <a:ext cx="4876800" cy="2770632"/>
          </a:xfrm>
        </p:spPr>
        <p:txBody>
          <a:bodyPr/>
          <a:lstStyle/>
          <a:p>
            <a:r>
              <a:rPr lang="en-US" dirty="0"/>
              <a:t>Introduce yourself </a:t>
            </a:r>
          </a:p>
          <a:p>
            <a:r>
              <a:rPr lang="en-US" dirty="0"/>
              <a:t>Share why you use this style</a:t>
            </a:r>
          </a:p>
          <a:p>
            <a:pPr lvl="1"/>
            <a:r>
              <a:rPr lang="en-US" dirty="0"/>
              <a:t>What works well?</a:t>
            </a:r>
          </a:p>
          <a:p>
            <a:pPr lvl="1"/>
            <a:r>
              <a:rPr lang="en-US" dirty="0"/>
              <a:t>What doesn’t?</a:t>
            </a:r>
          </a:p>
          <a:p>
            <a:endParaRPr lang="en-US" altLang="en-US" dirty="0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55A8AB93-CDE5-6AA1-C070-CC19E7624074}"/>
              </a:ext>
            </a:extLst>
          </p:cNvPr>
          <p:cNvSpPr/>
          <p:nvPr/>
        </p:nvSpPr>
        <p:spPr>
          <a:xfrm flipH="1">
            <a:off x="7389817" y="2885565"/>
            <a:ext cx="1173869" cy="838200"/>
          </a:xfrm>
          <a:prstGeom prst="wedgeEllipseCallout">
            <a:avLst/>
          </a:prstGeom>
          <a:solidFill>
            <a:srgbClr val="00A0DF">
              <a:alpha val="8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1BD4967-93C2-2B11-C925-6B624390956F}"/>
              </a:ext>
            </a:extLst>
          </p:cNvPr>
          <p:cNvSpPr/>
          <p:nvPr/>
        </p:nvSpPr>
        <p:spPr>
          <a:xfrm>
            <a:off x="7603011" y="2424678"/>
            <a:ext cx="1173869" cy="838200"/>
          </a:xfrm>
          <a:prstGeom prst="wedgeEllipseCallout">
            <a:avLst/>
          </a:prstGeom>
          <a:solidFill>
            <a:srgbClr val="003C71">
              <a:alpha val="78431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E4A5623A-E4BD-0C5F-3593-CE9CF704EC64}"/>
              </a:ext>
            </a:extLst>
          </p:cNvPr>
          <p:cNvSpPr/>
          <p:nvPr/>
        </p:nvSpPr>
        <p:spPr>
          <a:xfrm>
            <a:off x="6530534" y="3138891"/>
            <a:ext cx="1173869" cy="838200"/>
          </a:xfrm>
          <a:prstGeom prst="wedgeEllipseCallout">
            <a:avLst/>
          </a:prstGeom>
          <a:solidFill>
            <a:srgbClr val="FFD200">
              <a:alpha val="81176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3462D9EF-367D-EB96-4101-BE3E164A207E}"/>
              </a:ext>
            </a:extLst>
          </p:cNvPr>
          <p:cNvSpPr/>
          <p:nvPr/>
        </p:nvSpPr>
        <p:spPr>
          <a:xfrm>
            <a:off x="5692366" y="1577114"/>
            <a:ext cx="1173869" cy="838200"/>
          </a:xfrm>
          <a:prstGeom prst="wedgeEllipseCallout">
            <a:avLst/>
          </a:prstGeom>
          <a:solidFill>
            <a:srgbClr val="FFD200">
              <a:alpha val="67451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F0737240-7F0C-85D3-D046-03A39D1A171B}"/>
              </a:ext>
            </a:extLst>
          </p:cNvPr>
          <p:cNvSpPr/>
          <p:nvPr/>
        </p:nvSpPr>
        <p:spPr>
          <a:xfrm>
            <a:off x="6617906" y="1657350"/>
            <a:ext cx="1173869" cy="838200"/>
          </a:xfrm>
          <a:prstGeom prst="wedgeEllipseCallout">
            <a:avLst/>
          </a:prstGeom>
          <a:solidFill>
            <a:srgbClr val="00A0DF">
              <a:alpha val="63137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926F4B08-AF91-470B-C193-F16D75CA592F}"/>
              </a:ext>
            </a:extLst>
          </p:cNvPr>
          <p:cNvSpPr/>
          <p:nvPr/>
        </p:nvSpPr>
        <p:spPr>
          <a:xfrm>
            <a:off x="6080092" y="3154364"/>
            <a:ext cx="827044" cy="590550"/>
          </a:xfrm>
          <a:prstGeom prst="wedgeEllipseCallout">
            <a:avLst/>
          </a:prstGeom>
          <a:solidFill>
            <a:srgbClr val="00A0DF">
              <a:alpha val="63137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8A189621-969A-62FB-C2B7-AA24D6304A25}"/>
              </a:ext>
            </a:extLst>
          </p:cNvPr>
          <p:cNvSpPr/>
          <p:nvPr/>
        </p:nvSpPr>
        <p:spPr>
          <a:xfrm flipH="1">
            <a:off x="5291396" y="2087563"/>
            <a:ext cx="1173869" cy="838200"/>
          </a:xfrm>
          <a:prstGeom prst="wedgeEllipseCallout">
            <a:avLst/>
          </a:prstGeom>
          <a:solidFill>
            <a:srgbClr val="003C71">
              <a:alpha val="64706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58822527-D3F0-89AC-3D50-C644CA547207}"/>
              </a:ext>
            </a:extLst>
          </p:cNvPr>
          <p:cNvSpPr/>
          <p:nvPr/>
        </p:nvSpPr>
        <p:spPr>
          <a:xfrm>
            <a:off x="7275053" y="1753676"/>
            <a:ext cx="1173869" cy="838200"/>
          </a:xfrm>
          <a:prstGeom prst="wedgeEllipseCallout">
            <a:avLst/>
          </a:prstGeom>
          <a:solidFill>
            <a:srgbClr val="FFD200">
              <a:alpha val="81176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7D07124C-F127-498F-FFEC-944E51B460D3}"/>
              </a:ext>
            </a:extLst>
          </p:cNvPr>
          <p:cNvSpPr/>
          <p:nvPr/>
        </p:nvSpPr>
        <p:spPr>
          <a:xfrm>
            <a:off x="5641222" y="2893931"/>
            <a:ext cx="1031834" cy="736780"/>
          </a:xfrm>
          <a:prstGeom prst="wedgeEllipseCallout">
            <a:avLst/>
          </a:prstGeom>
          <a:solidFill>
            <a:srgbClr val="FFD200">
              <a:alpha val="4549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6B0B269F-76A9-3EE0-88AC-4295FFDF4E4B}"/>
              </a:ext>
            </a:extLst>
          </p:cNvPr>
          <p:cNvSpPr/>
          <p:nvPr/>
        </p:nvSpPr>
        <p:spPr>
          <a:xfrm>
            <a:off x="7704403" y="1405664"/>
            <a:ext cx="827044" cy="590550"/>
          </a:xfrm>
          <a:prstGeom prst="wedgeEllipseCallout">
            <a:avLst/>
          </a:prstGeom>
          <a:solidFill>
            <a:srgbClr val="00A0DF">
              <a:alpha val="63137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EDA38043-085D-749C-A43F-6513C3F5F5C0}"/>
              </a:ext>
            </a:extLst>
          </p:cNvPr>
          <p:cNvSpPr/>
          <p:nvPr/>
        </p:nvSpPr>
        <p:spPr>
          <a:xfrm flipH="1">
            <a:off x="5751014" y="3809500"/>
            <a:ext cx="528286" cy="377222"/>
          </a:xfrm>
          <a:prstGeom prst="wedgeEllipseCallout">
            <a:avLst/>
          </a:prstGeom>
          <a:solidFill>
            <a:srgbClr val="FFD200">
              <a:alpha val="4549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3120252E-069C-8499-2434-206BA0B48F08}"/>
              </a:ext>
            </a:extLst>
          </p:cNvPr>
          <p:cNvSpPr/>
          <p:nvPr/>
        </p:nvSpPr>
        <p:spPr>
          <a:xfrm>
            <a:off x="6115439" y="2076773"/>
            <a:ext cx="1792154" cy="1279686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5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C48926-CA9D-46AD-BFB6-DEA479D19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360884"/>
            <a:ext cx="3660773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1800" dirty="0"/>
              <a:t>The Accommodator may be reluctantly accommodating due to…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1800" dirty="0"/>
              <a:t>Expectations of quid pro quo may lead to disappointment.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1800" dirty="0"/>
              <a:t>Consistent use may lead to resentment.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4094" y="358379"/>
            <a:ext cx="6172200" cy="742950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rgbClr val="006096"/>
                </a:solidFill>
              </a:rPr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00B050"/>
                </a:solidFill>
              </a:rPr>
              <a:t>Accommodation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60884"/>
            <a:ext cx="3048000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PROS</a:t>
            </a:r>
            <a:endParaRPr lang="en-US" sz="1800" b="1" dirty="0"/>
          </a:p>
          <a:p>
            <a:pPr marL="0" indent="0">
              <a:spcBef>
                <a:spcPts val="1632"/>
              </a:spcBef>
              <a:buNone/>
            </a:pPr>
            <a:r>
              <a:rPr lang="en-US" sz="1800" dirty="0"/>
              <a:t>The person who wins gets what they wanted. 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Can end the conflict quickly.</a:t>
            </a:r>
          </a:p>
          <a:p>
            <a:pPr marL="0" indent="0">
              <a:spcBef>
                <a:spcPts val="1632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It can demonstrate you care more about the person than the conflict. </a:t>
            </a:r>
            <a:endParaRPr lang="en-US" sz="1800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B0843F-44C2-94D0-171D-4D35D204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314"/>
          <a:stretch/>
        </p:blipFill>
        <p:spPr>
          <a:xfrm>
            <a:off x="3408838" y="197722"/>
            <a:ext cx="1163162" cy="9036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2F09DA-AAD0-5807-A13D-9AE24523B7B5}"/>
              </a:ext>
            </a:extLst>
          </p:cNvPr>
          <p:cNvCxnSpPr/>
          <p:nvPr/>
        </p:nvCxnSpPr>
        <p:spPr>
          <a:xfrm>
            <a:off x="533400" y="1806179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FDA60E-50FF-1C28-8AB7-DC32D4927677}"/>
              </a:ext>
            </a:extLst>
          </p:cNvPr>
          <p:cNvCxnSpPr/>
          <p:nvPr/>
        </p:nvCxnSpPr>
        <p:spPr>
          <a:xfrm>
            <a:off x="4737847" y="1806179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A657FF-7A9B-4922-ED10-57C344A55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987" y="1741884"/>
            <a:ext cx="3527613" cy="2963466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latin typeface="+mn-lt"/>
              </a:rPr>
              <a:t>PROS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/>
              <a:t>It can be less stressful for an Avoider to avoid than to engage.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Conflict </a:t>
            </a:r>
            <a:r>
              <a:rPr lang="en-US" sz="1800" i="1" dirty="0"/>
              <a:t>might</a:t>
            </a:r>
            <a:r>
              <a:rPr lang="en-US" sz="1800" dirty="0"/>
              <a:t> dissipate.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E38D56-8A96-4DC2-B403-6C645F12B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5435" y="1704905"/>
            <a:ext cx="3291840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</a:t>
            </a:r>
            <a:endParaRPr lang="en-US" sz="675" b="1" u="sng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Causes stress for the person who wants to address the conflict.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May escalate and expand the conflict.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7904FF-F3C4-A653-FA29-3F000FFD70B6}"/>
              </a:ext>
            </a:extLst>
          </p:cNvPr>
          <p:cNvSpPr txBox="1">
            <a:spLocks/>
          </p:cNvSpPr>
          <p:nvPr/>
        </p:nvSpPr>
        <p:spPr>
          <a:xfrm>
            <a:off x="457200" y="371475"/>
            <a:ext cx="6172200" cy="742950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Geneva" pitchFamily="-65" charset="-128"/>
                <a:cs typeface="Calibri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pPr algn="l"/>
            <a:r>
              <a:rPr lang="en-US" sz="1800" i="1" dirty="0">
                <a:solidFill>
                  <a:srgbClr val="006096"/>
                </a:solidFill>
              </a:rPr>
              <a:t>Conflict Management Style</a:t>
            </a: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chemeClr val="accent6"/>
                </a:solidFill>
              </a:rPr>
              <a:t>Avoidance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EE138-63A3-7398-1041-D7ABD3690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34"/>
          <a:stretch/>
        </p:blipFill>
        <p:spPr>
          <a:xfrm>
            <a:off x="3200400" y="293554"/>
            <a:ext cx="1166968" cy="8987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E11A1D-8D0E-3D41-91C1-E05104CC9020}"/>
              </a:ext>
            </a:extLst>
          </p:cNvPr>
          <p:cNvCxnSpPr/>
          <p:nvPr/>
        </p:nvCxnSpPr>
        <p:spPr>
          <a:xfrm>
            <a:off x="533400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CC75E9-C25E-FF0B-8046-E065F13DF301}"/>
              </a:ext>
            </a:extLst>
          </p:cNvPr>
          <p:cNvCxnSpPr/>
          <p:nvPr/>
        </p:nvCxnSpPr>
        <p:spPr>
          <a:xfrm>
            <a:off x="4737847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F051-071A-1353-B38D-5AE2827FD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88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8918" y="1733550"/>
            <a:ext cx="3030141" cy="2963466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/>
              <a:t>PROS</a:t>
            </a:r>
          </a:p>
          <a:p>
            <a:pPr marL="0" indent="0">
              <a:spcAft>
                <a:spcPts val="900"/>
              </a:spcAft>
              <a:buNone/>
            </a:pPr>
            <a:r>
              <a:rPr lang="en-US" sz="1800" dirty="0"/>
              <a:t>Can end a conflict quickly.</a:t>
            </a:r>
          </a:p>
          <a:p>
            <a:pPr mar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2"/>
                </a:solidFill>
              </a:rPr>
              <a:t>Each person feels like they got “something” aka a partial win.</a:t>
            </a:r>
            <a:endParaRPr lang="en-US" sz="1800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72E982-A780-46D2-B866-F9AD9B105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7847" y="1733550"/>
            <a:ext cx="3031331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Each person may feel like they had to give up something.</a:t>
            </a:r>
          </a:p>
          <a:p>
            <a:pPr mar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dirty="0"/>
              <a:t>The solution may not actually work for either side.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3B1984-BB72-A2D0-72DA-5BC55C875963}"/>
              </a:ext>
            </a:extLst>
          </p:cNvPr>
          <p:cNvSpPr txBox="1">
            <a:spLocks/>
          </p:cNvSpPr>
          <p:nvPr/>
        </p:nvSpPr>
        <p:spPr>
          <a:xfrm>
            <a:off x="381000" y="371475"/>
            <a:ext cx="6172200" cy="742950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Calibri"/>
                <a:ea typeface="Geneva" pitchFamily="-65" charset="-128"/>
                <a:cs typeface="Calibri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pPr algn="l"/>
            <a:r>
              <a:rPr lang="en-US" sz="1800" i="1" dirty="0">
                <a:solidFill>
                  <a:srgbClr val="006096"/>
                </a:solidFill>
              </a:rPr>
              <a:t>Conflict Management Style</a:t>
            </a:r>
            <a:b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7030A0"/>
                </a:solidFill>
              </a:rPr>
              <a:t>Compromise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C4B10-95AB-5E0F-2608-E2485B4F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177"/>
          <a:stretch/>
        </p:blipFill>
        <p:spPr>
          <a:xfrm>
            <a:off x="3200400" y="259229"/>
            <a:ext cx="1057978" cy="9674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7CEC8E-D350-3A2B-726F-97490C48ED18}"/>
              </a:ext>
            </a:extLst>
          </p:cNvPr>
          <p:cNvCxnSpPr/>
          <p:nvPr/>
        </p:nvCxnSpPr>
        <p:spPr>
          <a:xfrm>
            <a:off x="533400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37EC12-6182-7874-5ECC-EA261A9EC16A}"/>
              </a:ext>
            </a:extLst>
          </p:cNvPr>
          <p:cNvCxnSpPr/>
          <p:nvPr/>
        </p:nvCxnSpPr>
        <p:spPr>
          <a:xfrm>
            <a:off x="4737847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647408-EE49-A0E8-234A-71B5E9F4E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7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4094" y="1657350"/>
            <a:ext cx="3402106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The Competitor gets what they wanted.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The Competitor feels good about winning.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8A37C-22BC-4D4E-B773-121867226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1921" y="1657350"/>
            <a:ext cx="3402106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</a:t>
            </a:r>
          </a:p>
          <a:p>
            <a:pPr marL="0" indent="0">
              <a:buNone/>
            </a:pPr>
            <a:endParaRPr lang="en-US" sz="825" dirty="0"/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The </a:t>
            </a:r>
            <a:r>
              <a:rPr lang="en-US" sz="1800"/>
              <a:t>non-competitor loses—gets </a:t>
            </a:r>
            <a:r>
              <a:rPr lang="en-US" sz="1800" dirty="0"/>
              <a:t>nothing they wanted.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The non-competitor may feel disrespected and devalued and reluctant to engage again.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38150"/>
            <a:ext cx="6172200" cy="742950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rgbClr val="006096"/>
                </a:solidFill>
              </a:rPr>
              <a:t>Conflict Management Style</a:t>
            </a:r>
            <a:br>
              <a:rPr lang="en-US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FF0000"/>
                </a:solidFill>
              </a:rPr>
              <a:t>Competition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C032D-6B6E-D28A-F03A-D458460FC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11"/>
          <a:stretch/>
        </p:blipFill>
        <p:spPr>
          <a:xfrm>
            <a:off x="3276600" y="290083"/>
            <a:ext cx="1004175" cy="103908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D8BB43-4413-879A-E456-D7E09DC1DFC7}"/>
              </a:ext>
            </a:extLst>
          </p:cNvPr>
          <p:cNvCxnSpPr/>
          <p:nvPr/>
        </p:nvCxnSpPr>
        <p:spPr>
          <a:xfrm>
            <a:off x="533400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8821B2-3D15-751B-182B-F9BB351A4426}"/>
              </a:ext>
            </a:extLst>
          </p:cNvPr>
          <p:cNvCxnSpPr/>
          <p:nvPr/>
        </p:nvCxnSpPr>
        <p:spPr>
          <a:xfrm>
            <a:off x="4737847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C641E9-8804-B7EB-505B-384415C8A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3429000" cy="2963466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</a:t>
            </a:r>
          </a:p>
          <a:p>
            <a:pPr marL="0" indent="0">
              <a:spcBef>
                <a:spcPts val="400"/>
              </a:spcBef>
              <a:spcAft>
                <a:spcPts val="9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sides win.</a:t>
            </a:r>
          </a:p>
          <a:p>
            <a:pPr marL="0" indent="0">
              <a:spcBef>
                <a:spcPts val="1600"/>
              </a:spcBef>
              <a:spcAft>
                <a:spcPts val="9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sides are satisfied with the outcome.</a:t>
            </a:r>
          </a:p>
          <a:p>
            <a:pPr marL="0" indent="0">
              <a:spcBef>
                <a:spcPts val="1600"/>
              </a:spcBef>
              <a:spcAft>
                <a:spcPts val="90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person gains experience with using this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1BDA2-CA72-48FC-8376-EE80BF5D5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1657350"/>
            <a:ext cx="3508374" cy="29634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</a:t>
            </a:r>
          </a:p>
          <a:p>
            <a:pPr marL="0" indent="0" algn="ctr">
              <a:buNone/>
            </a:pPr>
            <a:endParaRPr lang="en-US" sz="750" b="1" dirty="0"/>
          </a:p>
          <a:p>
            <a:pPr marL="0" indent="0">
              <a:spcBef>
                <a:spcPts val="400"/>
              </a:spcBef>
              <a:buNone/>
            </a:pPr>
            <a:r>
              <a:rPr lang="en-US" sz="1800" dirty="0"/>
              <a:t>It takes time.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1800" dirty="0"/>
              <a:t>At least one person needs to use/model effective communication skills.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854" y="438150"/>
            <a:ext cx="6172200" cy="742950"/>
          </a:xfrm>
        </p:spPr>
        <p:txBody>
          <a:bodyPr/>
          <a:lstStyle/>
          <a:p>
            <a:pPr algn="l"/>
            <a:r>
              <a:rPr lang="en-US" sz="1800" i="1" dirty="0">
                <a:solidFill>
                  <a:srgbClr val="006096"/>
                </a:solidFill>
              </a:rPr>
              <a:t>Conflict Management Style</a:t>
            </a:r>
            <a:br>
              <a:rPr lang="en-US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6190CB"/>
                </a:solidFill>
              </a:rPr>
              <a:t>Collaboration</a:t>
            </a:r>
            <a:endParaRPr lang="en-US" b="1" i="1" dirty="0">
              <a:solidFill>
                <a:srgbClr val="6190CB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5DAA5C-9CF9-D315-DEB7-5F6770360D4F}"/>
              </a:ext>
            </a:extLst>
          </p:cNvPr>
          <p:cNvCxnSpPr/>
          <p:nvPr/>
        </p:nvCxnSpPr>
        <p:spPr>
          <a:xfrm>
            <a:off x="533400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9614FC-9843-06F9-BBF9-FB63F6237EA8}"/>
              </a:ext>
            </a:extLst>
          </p:cNvPr>
          <p:cNvCxnSpPr/>
          <p:nvPr/>
        </p:nvCxnSpPr>
        <p:spPr>
          <a:xfrm>
            <a:off x="4737847" y="2122884"/>
            <a:ext cx="3291840" cy="0"/>
          </a:xfrm>
          <a:prstGeom prst="line">
            <a:avLst/>
          </a:prstGeom>
          <a:ln w="12700">
            <a:solidFill>
              <a:srgbClr val="00A0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2ABD02-DA37-34A7-2C05-36BA60D47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78"/>
          <a:stretch/>
        </p:blipFill>
        <p:spPr>
          <a:xfrm>
            <a:off x="3321025" y="285750"/>
            <a:ext cx="1174775" cy="9368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55E587-239A-3753-6F4A-4FCDF46D97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2C22FD-BF24-8E48-84F2-4F9A0CFE9B2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8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69193"/>
            <a:ext cx="6172200" cy="74295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Selecting the Appropriate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953A0-1F73-4762-BBDD-3D5A7D94A68E}"/>
              </a:ext>
            </a:extLst>
          </p:cNvPr>
          <p:cNvSpPr txBox="1"/>
          <p:nvPr/>
        </p:nvSpPr>
        <p:spPr>
          <a:xfrm>
            <a:off x="3776174" y="4095098"/>
            <a:ext cx="23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Importance of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Goal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B35D7-A739-4818-9532-285AF7220144}"/>
              </a:ext>
            </a:extLst>
          </p:cNvPr>
          <p:cNvSpPr txBox="1"/>
          <p:nvPr/>
        </p:nvSpPr>
        <p:spPr>
          <a:xfrm>
            <a:off x="634589" y="1644350"/>
            <a:ext cx="165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Importance of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+mn-lt"/>
              </a:rPr>
              <a:t>Relationship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656F71-604E-4F51-ABF7-F0231EA4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98717" y="1886959"/>
            <a:ext cx="1227173" cy="14419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E7A2C5-59A4-4E59-BE80-33D391C83B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72150" y="1100148"/>
            <a:ext cx="1362649" cy="13511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C011A5-6F9B-4A57-A7B5-FA03A1D7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71091" y="2436390"/>
            <a:ext cx="1164766" cy="14845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A38A83-77B4-47B0-9AF4-58EED2E4AF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12853" y="2554214"/>
            <a:ext cx="1353593" cy="13152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0C5142-26E4-4225-9925-D3304CBB0F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45162" y="1004021"/>
            <a:ext cx="1515904" cy="15159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5AF086-FA4F-55E2-C63C-8478C8E708A7}"/>
              </a:ext>
            </a:extLst>
          </p:cNvPr>
          <p:cNvGrpSpPr/>
          <p:nvPr/>
        </p:nvGrpSpPr>
        <p:grpSpPr>
          <a:xfrm>
            <a:off x="2308861" y="3914389"/>
            <a:ext cx="5106763" cy="257561"/>
            <a:chOff x="2308861" y="3914389"/>
            <a:chExt cx="5106763" cy="257561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7078E7-1A6D-4A73-8E35-44CDC0E8C6F3}"/>
                </a:ext>
              </a:extLst>
            </p:cNvPr>
            <p:cNvSpPr/>
            <p:nvPr/>
          </p:nvSpPr>
          <p:spPr>
            <a:xfrm>
              <a:off x="2308861" y="4004068"/>
              <a:ext cx="4930139" cy="7820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00D5308C-5BA0-BF3F-5902-EACD0F8E2E32}"/>
                </a:ext>
              </a:extLst>
            </p:cNvPr>
            <p:cNvSpPr/>
            <p:nvPr/>
          </p:nvSpPr>
          <p:spPr>
            <a:xfrm rot="5400000">
              <a:off x="7175826" y="3932152"/>
              <a:ext cx="257561" cy="22203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DB33EA-4F7B-305D-307B-8CEDD9FDB43A}"/>
              </a:ext>
            </a:extLst>
          </p:cNvPr>
          <p:cNvGrpSpPr/>
          <p:nvPr/>
        </p:nvGrpSpPr>
        <p:grpSpPr>
          <a:xfrm rot="16200000">
            <a:off x="870099" y="2529562"/>
            <a:ext cx="2847856" cy="257561"/>
            <a:chOff x="4720168" y="4004067"/>
            <a:chExt cx="2847856" cy="257561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81CCC8-21A8-97F1-51CD-8A5529862648}"/>
                </a:ext>
              </a:extLst>
            </p:cNvPr>
            <p:cNvSpPr/>
            <p:nvPr/>
          </p:nvSpPr>
          <p:spPr>
            <a:xfrm>
              <a:off x="4720168" y="4093944"/>
              <a:ext cx="2625822" cy="7800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56B9B9DB-975C-2AD2-2345-1F8ECE7CC1F5}"/>
                </a:ext>
              </a:extLst>
            </p:cNvPr>
            <p:cNvSpPr/>
            <p:nvPr/>
          </p:nvSpPr>
          <p:spPr>
            <a:xfrm rot="5400000">
              <a:off x="7328226" y="4021830"/>
              <a:ext cx="257561" cy="22203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589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63" y="254831"/>
            <a:ext cx="6172200" cy="742950"/>
          </a:xfrm>
        </p:spPr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00B050"/>
                </a:solidFill>
              </a:rPr>
              <a:t>Accommodation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100F5-FB1E-4698-AADE-C7B28E9A462B}"/>
              </a:ext>
            </a:extLst>
          </p:cNvPr>
          <p:cNvSpPr txBox="1"/>
          <p:nvPr/>
        </p:nvSpPr>
        <p:spPr>
          <a:xfrm>
            <a:off x="600364" y="1280692"/>
            <a:ext cx="3571446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Use when…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  <a:p>
            <a:pPr marL="257175" indent="-257175">
              <a:spcBef>
                <a:spcPts val="600"/>
              </a:spcBef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CC33"/>
                </a:solidFill>
                <a:latin typeface="+mn-lt"/>
              </a:rPr>
              <a:t>The relationship is more important than the goal. </a:t>
            </a:r>
          </a:p>
          <a:p>
            <a:pPr marL="257175" indent="-257175"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You want to reach a quick solution. </a:t>
            </a:r>
          </a:p>
          <a:p>
            <a:pPr marL="257175" indent="-257175"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You are okay with giving into the other person in this situation.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E16111-D49F-6B6B-8E0C-34C3850DDD32}"/>
              </a:ext>
            </a:extLst>
          </p:cNvPr>
          <p:cNvGrpSpPr/>
          <p:nvPr/>
        </p:nvGrpSpPr>
        <p:grpSpPr>
          <a:xfrm>
            <a:off x="4322364" y="1189141"/>
            <a:ext cx="4791045" cy="3097822"/>
            <a:chOff x="4322364" y="1189141"/>
            <a:chExt cx="4791045" cy="30978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0ADED-8DC1-E042-0DFD-867EAA943085}"/>
                </a:ext>
              </a:extLst>
            </p:cNvPr>
            <p:cNvGrpSpPr/>
            <p:nvPr/>
          </p:nvGrpSpPr>
          <p:grpSpPr>
            <a:xfrm>
              <a:off x="4322364" y="1189141"/>
              <a:ext cx="4406597" cy="2619665"/>
              <a:chOff x="1308981" y="541629"/>
              <a:chExt cx="6106643" cy="363032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8F8A16-A95A-5AE6-49D2-3F81E8711298}"/>
                  </a:ext>
                </a:extLst>
              </p:cNvPr>
              <p:cNvSpPr txBox="1"/>
              <p:nvPr/>
            </p:nvSpPr>
            <p:spPr>
              <a:xfrm>
                <a:off x="1308981" y="541629"/>
                <a:ext cx="1655557" cy="639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2"/>
                    </a:solidFill>
                    <a:latin typeface="+mn-lt"/>
                  </a:rPr>
                  <a:t>Importance of </a:t>
                </a:r>
              </a:p>
              <a:p>
                <a:pPr algn="ctr"/>
                <a:r>
                  <a:rPr lang="en-US" sz="1200" b="1" dirty="0">
                    <a:solidFill>
                      <a:schemeClr val="tx2"/>
                    </a:solidFill>
                    <a:latin typeface="+mn-lt"/>
                  </a:rPr>
                  <a:t>Relationship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2EA373F-D7B3-465C-D663-69A6DC081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4098717" y="1886959"/>
                <a:ext cx="1227173" cy="144192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0197181-2216-606C-3E5C-2CFDBCAC9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5772150" y="1100148"/>
                <a:ext cx="1362649" cy="135119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769D66D-7929-EF4C-A9AD-A6298DE30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5871091" y="2436390"/>
                <a:ext cx="1164766" cy="1484506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948877E-E267-8DCF-F928-28DC5A1DD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/>
            </p:blipFill>
            <p:spPr>
              <a:xfrm>
                <a:off x="2412853" y="2554214"/>
                <a:ext cx="1353593" cy="13152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C7EF937-B9A5-3E35-BA69-1E06103A1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2345162" y="1004021"/>
                <a:ext cx="1515904" cy="1515904"/>
              </a:xfrm>
              <a:prstGeom prst="rect">
                <a:avLst/>
              </a:prstGeom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72E261B-BE69-DE21-ECE1-F86FFC546031}"/>
                  </a:ext>
                </a:extLst>
              </p:cNvPr>
              <p:cNvGrpSpPr/>
              <p:nvPr/>
            </p:nvGrpSpPr>
            <p:grpSpPr>
              <a:xfrm>
                <a:off x="2308861" y="3914389"/>
                <a:ext cx="5106763" cy="257561"/>
                <a:chOff x="2308861" y="3914389"/>
                <a:chExt cx="5106763" cy="257561"/>
              </a:xfr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712DF5F-9A8C-D6BA-B496-8D2C4CCB54E2}"/>
                    </a:ext>
                  </a:extLst>
                </p:cNvPr>
                <p:cNvSpPr/>
                <p:nvPr/>
              </p:nvSpPr>
              <p:spPr>
                <a:xfrm>
                  <a:off x="2308861" y="4004068"/>
                  <a:ext cx="4930139" cy="7820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riangle 11">
                  <a:extLst>
                    <a:ext uri="{FF2B5EF4-FFF2-40B4-BE49-F238E27FC236}">
                      <a16:creationId xmlns:a16="http://schemas.microsoft.com/office/drawing/2014/main" id="{37D33E11-DE71-6CC4-9B72-0D1B240ABAF1}"/>
                    </a:ext>
                  </a:extLst>
                </p:cNvPr>
                <p:cNvSpPr/>
                <p:nvPr/>
              </p:nvSpPr>
              <p:spPr>
                <a:xfrm rot="5400000">
                  <a:off x="7175826" y="3932152"/>
                  <a:ext cx="257561" cy="222035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9F5315-E112-0793-109C-CCFD978E39AF}"/>
                  </a:ext>
                </a:extLst>
              </p:cNvPr>
              <p:cNvGrpSpPr/>
              <p:nvPr/>
            </p:nvGrpSpPr>
            <p:grpSpPr>
              <a:xfrm rot="16200000">
                <a:off x="870099" y="2529562"/>
                <a:ext cx="2847856" cy="257561"/>
                <a:chOff x="4720168" y="4004067"/>
                <a:chExt cx="2847856" cy="257561"/>
              </a:xfr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3DE71DF-C89A-FAA5-607E-8B01B330FCF5}"/>
                    </a:ext>
                  </a:extLst>
                </p:cNvPr>
                <p:cNvSpPr/>
                <p:nvPr/>
              </p:nvSpPr>
              <p:spPr>
                <a:xfrm>
                  <a:off x="4720168" y="4093944"/>
                  <a:ext cx="2625822" cy="7800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Triangle 14">
                  <a:extLst>
                    <a:ext uri="{FF2B5EF4-FFF2-40B4-BE49-F238E27FC236}">
                      <a16:creationId xmlns:a16="http://schemas.microsoft.com/office/drawing/2014/main" id="{DDA4C4BE-7AC7-AB08-9718-BD8D906ED412}"/>
                    </a:ext>
                  </a:extLst>
                </p:cNvPr>
                <p:cNvSpPr/>
                <p:nvPr/>
              </p:nvSpPr>
              <p:spPr>
                <a:xfrm rot="5400000">
                  <a:off x="7328226" y="4021830"/>
                  <a:ext cx="257561" cy="222035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031C58-67BC-2F8D-71A7-A7FAC701CE65}"/>
                </a:ext>
              </a:extLst>
            </p:cNvPr>
            <p:cNvSpPr txBox="1"/>
            <p:nvPr/>
          </p:nvSpPr>
          <p:spPr>
            <a:xfrm>
              <a:off x="8024068" y="3825298"/>
              <a:ext cx="1089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Importance</a:t>
              </a:r>
              <a:br>
                <a:rPr lang="en-US" sz="12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of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Goal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5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742950"/>
          </a:xfrm>
        </p:spPr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chemeClr val="accent6"/>
                </a:solidFill>
              </a:rPr>
              <a:t>Avoidance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100F5-FB1E-4698-AADE-C7B28E9A462B}"/>
              </a:ext>
            </a:extLst>
          </p:cNvPr>
          <p:cNvSpPr txBox="1"/>
          <p:nvPr/>
        </p:nvSpPr>
        <p:spPr>
          <a:xfrm>
            <a:off x="609600" y="1200150"/>
            <a:ext cx="3371850" cy="290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Use when…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goal and relationship are not important.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harm outweighs potential benefits – you may exacerbate the situation. 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is not possible or realistic, such as policy or personality.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253E8D-6968-737C-A9DB-08739AEFB5DD}"/>
              </a:ext>
            </a:extLst>
          </p:cNvPr>
          <p:cNvGrpSpPr/>
          <p:nvPr/>
        </p:nvGrpSpPr>
        <p:grpSpPr>
          <a:xfrm>
            <a:off x="4322364" y="1189141"/>
            <a:ext cx="4406597" cy="2619665"/>
            <a:chOff x="1308981" y="541629"/>
            <a:chExt cx="6106643" cy="36303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E4083-CD46-251F-0A05-07A057BE42EF}"/>
                </a:ext>
              </a:extLst>
            </p:cNvPr>
            <p:cNvSpPr txBox="1"/>
            <p:nvPr/>
          </p:nvSpPr>
          <p:spPr>
            <a:xfrm>
              <a:off x="1308981" y="541629"/>
              <a:ext cx="1655557" cy="63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Importance of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Relationship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DC47A-AA51-D246-EC12-27B19BD42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098717" y="1886959"/>
              <a:ext cx="1227173" cy="14419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A9F67-3050-26DB-3DA6-D06C8626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772150" y="1100148"/>
              <a:ext cx="1362649" cy="13511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63D9DC-CD5B-C41F-063E-F54EF489E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871091" y="2436390"/>
              <a:ext cx="1164766" cy="14845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EA8BC5F-DF2C-925C-CEAB-AC2B5EC4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412853" y="2554214"/>
              <a:ext cx="1353593" cy="1315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66F152-06B7-FFD8-4931-AD90BB9F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345162" y="1004021"/>
              <a:ext cx="1515904" cy="1515904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641374-48E5-A272-D305-04D98D48502D}"/>
                </a:ext>
              </a:extLst>
            </p:cNvPr>
            <p:cNvGrpSpPr/>
            <p:nvPr/>
          </p:nvGrpSpPr>
          <p:grpSpPr>
            <a:xfrm>
              <a:off x="2308861" y="3914389"/>
              <a:ext cx="5106763" cy="257561"/>
              <a:chOff x="2308861" y="3914389"/>
              <a:chExt cx="5106763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C526C7-6AF4-1BC5-1472-D93582779A98}"/>
                  </a:ext>
                </a:extLst>
              </p:cNvPr>
              <p:cNvSpPr/>
              <p:nvPr/>
            </p:nvSpPr>
            <p:spPr>
              <a:xfrm>
                <a:off x="2308861" y="4004068"/>
                <a:ext cx="4930139" cy="7820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iangle 17">
                <a:extLst>
                  <a:ext uri="{FF2B5EF4-FFF2-40B4-BE49-F238E27FC236}">
                    <a16:creationId xmlns:a16="http://schemas.microsoft.com/office/drawing/2014/main" id="{FC1866ED-46B7-03DF-7938-723FE2D46E5F}"/>
                  </a:ext>
                </a:extLst>
              </p:cNvPr>
              <p:cNvSpPr/>
              <p:nvPr/>
            </p:nvSpPr>
            <p:spPr>
              <a:xfrm rot="5400000">
                <a:off x="7175826" y="3932152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63C517-988B-72F7-F4A8-CF07A0532A69}"/>
                </a:ext>
              </a:extLst>
            </p:cNvPr>
            <p:cNvGrpSpPr/>
            <p:nvPr/>
          </p:nvGrpSpPr>
          <p:grpSpPr>
            <a:xfrm rot="16200000">
              <a:off x="870099" y="2529562"/>
              <a:ext cx="2847856" cy="257561"/>
              <a:chOff x="4720168" y="4004067"/>
              <a:chExt cx="2847856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534EF7-588B-C641-E5AA-F3985C78E218}"/>
                  </a:ext>
                </a:extLst>
              </p:cNvPr>
              <p:cNvSpPr/>
              <p:nvPr/>
            </p:nvSpPr>
            <p:spPr>
              <a:xfrm>
                <a:off x="4720168" y="4093944"/>
                <a:ext cx="2625822" cy="780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0381CED9-5700-490A-0145-2130C29EEE61}"/>
                  </a:ext>
                </a:extLst>
              </p:cNvPr>
              <p:cNvSpPr/>
              <p:nvPr/>
            </p:nvSpPr>
            <p:spPr>
              <a:xfrm rot="5400000">
                <a:off x="7328226" y="4021830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4DF686-ACD8-2FBE-CA11-927F7F5FF8A0}"/>
              </a:ext>
            </a:extLst>
          </p:cNvPr>
          <p:cNvSpPr txBox="1"/>
          <p:nvPr/>
        </p:nvSpPr>
        <p:spPr>
          <a:xfrm>
            <a:off x="8024068" y="3825298"/>
            <a:ext cx="108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+mn-lt"/>
              </a:rPr>
              <a:t>Importance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50531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742950"/>
          </a:xfrm>
        </p:spPr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7030A0"/>
                </a:solidFill>
              </a:rPr>
              <a:t>Compromise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100F5-FB1E-4698-AADE-C7B28E9A462B}"/>
              </a:ext>
            </a:extLst>
          </p:cNvPr>
          <p:cNvSpPr txBox="1"/>
          <p:nvPr/>
        </p:nvSpPr>
        <p:spPr>
          <a:xfrm>
            <a:off x="609600" y="1191885"/>
            <a:ext cx="291465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Use when…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  <a:p>
            <a:pPr marL="257175" indent="-257175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relationship and goal are both somewhat important.</a:t>
            </a:r>
          </a:p>
          <a:p>
            <a:pPr marL="257175" indent="-257175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a quick solution.</a:t>
            </a:r>
          </a:p>
          <a:p>
            <a:pPr marL="257175" indent="-257175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willing to give up some of what you want in order to get some of what you want.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B4DC1-EA80-43E7-908D-701C917FE1B3}"/>
              </a:ext>
            </a:extLst>
          </p:cNvPr>
          <p:cNvGrpSpPr/>
          <p:nvPr/>
        </p:nvGrpSpPr>
        <p:grpSpPr>
          <a:xfrm>
            <a:off x="4322364" y="1189141"/>
            <a:ext cx="4406597" cy="2619665"/>
            <a:chOff x="1308981" y="541629"/>
            <a:chExt cx="6106643" cy="36303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928844-D6F4-8A92-EFBF-485BCC2417B3}"/>
                </a:ext>
              </a:extLst>
            </p:cNvPr>
            <p:cNvSpPr txBox="1"/>
            <p:nvPr/>
          </p:nvSpPr>
          <p:spPr>
            <a:xfrm>
              <a:off x="1308981" y="541629"/>
              <a:ext cx="1655557" cy="63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Importance of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Relationship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5D4409-E816-FFA0-2692-21C9E5AF3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098717" y="1886959"/>
              <a:ext cx="1227173" cy="14419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80311E-EF29-F9C7-4336-475DE2211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772150" y="1100148"/>
              <a:ext cx="1362649" cy="1351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BC4941-6B72-8627-9D16-3F9C97CD2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871091" y="2436390"/>
              <a:ext cx="1164766" cy="14845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37585B-9301-2DC3-01E0-20CD2853B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412853" y="2554214"/>
              <a:ext cx="1353593" cy="1315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8FBF9B-BCC2-87CD-7D1D-0D4343828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345162" y="1004021"/>
              <a:ext cx="1515904" cy="151590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0BDF50-2BA4-BFBD-F13F-B161F786AF51}"/>
                </a:ext>
              </a:extLst>
            </p:cNvPr>
            <p:cNvGrpSpPr/>
            <p:nvPr/>
          </p:nvGrpSpPr>
          <p:grpSpPr>
            <a:xfrm>
              <a:off x="2308861" y="3914389"/>
              <a:ext cx="5106763" cy="257561"/>
              <a:chOff x="2308861" y="3914389"/>
              <a:chExt cx="5106763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A9D7259-7290-3E96-B870-F7E8C1E059E4}"/>
                  </a:ext>
                </a:extLst>
              </p:cNvPr>
              <p:cNvSpPr/>
              <p:nvPr/>
            </p:nvSpPr>
            <p:spPr>
              <a:xfrm>
                <a:off x="2308861" y="4004068"/>
                <a:ext cx="4930139" cy="7820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11B8EE0A-C943-5447-4F31-269F47B33CFE}"/>
                  </a:ext>
                </a:extLst>
              </p:cNvPr>
              <p:cNvSpPr/>
              <p:nvPr/>
            </p:nvSpPr>
            <p:spPr>
              <a:xfrm rot="5400000">
                <a:off x="7175826" y="3932152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B56C7B-ABB6-FE6F-A250-3A373B149C4A}"/>
                </a:ext>
              </a:extLst>
            </p:cNvPr>
            <p:cNvGrpSpPr/>
            <p:nvPr/>
          </p:nvGrpSpPr>
          <p:grpSpPr>
            <a:xfrm rot="16200000">
              <a:off x="870099" y="2529562"/>
              <a:ext cx="2847856" cy="257561"/>
              <a:chOff x="4720168" y="4004067"/>
              <a:chExt cx="2847856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DE198D-7152-8F94-B015-1EB3BE3B57B9}"/>
                  </a:ext>
                </a:extLst>
              </p:cNvPr>
              <p:cNvSpPr/>
              <p:nvPr/>
            </p:nvSpPr>
            <p:spPr>
              <a:xfrm>
                <a:off x="4720168" y="4093944"/>
                <a:ext cx="2625822" cy="780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F4164B8B-42F0-669F-9764-C44AFED72E81}"/>
                  </a:ext>
                </a:extLst>
              </p:cNvPr>
              <p:cNvSpPr/>
              <p:nvPr/>
            </p:nvSpPr>
            <p:spPr>
              <a:xfrm rot="5400000">
                <a:off x="7328226" y="4021830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8F102A-E1A9-48A3-4102-3A8007D3648C}"/>
              </a:ext>
            </a:extLst>
          </p:cNvPr>
          <p:cNvSpPr txBox="1"/>
          <p:nvPr/>
        </p:nvSpPr>
        <p:spPr>
          <a:xfrm>
            <a:off x="8024068" y="3825298"/>
            <a:ext cx="108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+mn-lt"/>
              </a:rPr>
              <a:t>Importance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1660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i="1" dirty="0">
                <a:solidFill>
                  <a:srgbClr val="00A0DF"/>
                </a:solidFill>
              </a:rPr>
            </a:br>
            <a:r>
              <a:rPr lang="en-US" b="1" i="1" dirty="0">
                <a:solidFill>
                  <a:srgbClr val="00A0DF"/>
                </a:solidFill>
              </a:rPr>
              <a:t>Workshop Outcomes</a:t>
            </a:r>
            <a:br>
              <a:rPr lang="en-US" b="1" i="1" dirty="0">
                <a:solidFill>
                  <a:srgbClr val="00A0DF"/>
                </a:solidFill>
              </a:rPr>
            </a:br>
            <a:endParaRPr lang="en-US" b="1" i="1" dirty="0">
              <a:solidFill>
                <a:srgbClr val="00A0D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1697"/>
            <a:ext cx="4267200" cy="2651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Participants will:</a:t>
            </a:r>
          </a:p>
          <a:p>
            <a:r>
              <a:rPr lang="en-US" b="1" dirty="0"/>
              <a:t>Distinguish</a:t>
            </a:r>
            <a:r>
              <a:rPr lang="en-US" dirty="0"/>
              <a:t> between the 5 conflict management styles.</a:t>
            </a:r>
          </a:p>
          <a:p>
            <a:r>
              <a:rPr lang="en-US" b="1" dirty="0"/>
              <a:t>Recognize</a:t>
            </a:r>
            <a:r>
              <a:rPr lang="en-US" dirty="0"/>
              <a:t> their preferred style(s).</a:t>
            </a:r>
          </a:p>
          <a:p>
            <a:r>
              <a:rPr lang="en-US" b="1" dirty="0"/>
              <a:t>Understand</a:t>
            </a:r>
            <a:r>
              <a:rPr lang="en-US" dirty="0"/>
              <a:t> how to select the appropriate style.</a:t>
            </a:r>
          </a:p>
          <a:p>
            <a:r>
              <a:rPr lang="en-US" b="1" dirty="0"/>
              <a:t>Utilize</a:t>
            </a:r>
            <a:r>
              <a:rPr lang="en-US" dirty="0"/>
              <a:t> effective communication techniques to encourage collaboration.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8CCC9-4209-E00D-948E-6721AD68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105400" y="1264041"/>
            <a:ext cx="3658298" cy="270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16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229600" cy="742950"/>
          </a:xfrm>
        </p:spPr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FF0000"/>
                </a:solidFill>
              </a:rPr>
              <a:t>Competition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100F5-FB1E-4698-AADE-C7B28E9A462B}"/>
              </a:ext>
            </a:extLst>
          </p:cNvPr>
          <p:cNvSpPr txBox="1"/>
          <p:nvPr/>
        </p:nvSpPr>
        <p:spPr>
          <a:xfrm>
            <a:off x="609600" y="1200150"/>
            <a:ext cx="3143250" cy="2541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Use when…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willing to devalue the relationship in order to achieve your goal. 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rgbClr val="0060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Achieving your goal is paramount and so is making sure the other person does not achieve their goal.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9DFC7B-CE2D-1B00-CE76-97A96E0A4CF6}"/>
              </a:ext>
            </a:extLst>
          </p:cNvPr>
          <p:cNvGrpSpPr/>
          <p:nvPr/>
        </p:nvGrpSpPr>
        <p:grpSpPr>
          <a:xfrm>
            <a:off x="4322364" y="1189141"/>
            <a:ext cx="4406597" cy="2619665"/>
            <a:chOff x="1308981" y="541629"/>
            <a:chExt cx="6106643" cy="36303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12D568-10F2-61A5-3591-DF9456197501}"/>
                </a:ext>
              </a:extLst>
            </p:cNvPr>
            <p:cNvSpPr txBox="1"/>
            <p:nvPr/>
          </p:nvSpPr>
          <p:spPr>
            <a:xfrm>
              <a:off x="1308981" y="541629"/>
              <a:ext cx="1655557" cy="63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Importance of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Relationship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ABF031-0007-8972-E917-2A507A487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098717" y="1886959"/>
              <a:ext cx="1227173" cy="14419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02D1B4-0873-86C6-64BF-46196AD84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772150" y="1100148"/>
              <a:ext cx="1362649" cy="1351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8EE5B2-8533-9907-238C-89B82FCC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71091" y="2436390"/>
              <a:ext cx="1164766" cy="14845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3210A1-3B04-0DF6-378B-FE55C83BB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412853" y="2554214"/>
              <a:ext cx="1353593" cy="1315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6116A9-753A-AB2C-B5CD-9A0FE75E2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345162" y="1004021"/>
              <a:ext cx="1515904" cy="151590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2344C7-62BB-1663-A183-6CA4D4F9CC49}"/>
                </a:ext>
              </a:extLst>
            </p:cNvPr>
            <p:cNvGrpSpPr/>
            <p:nvPr/>
          </p:nvGrpSpPr>
          <p:grpSpPr>
            <a:xfrm>
              <a:off x="2308861" y="3914389"/>
              <a:ext cx="5106763" cy="257561"/>
              <a:chOff x="2308861" y="3914389"/>
              <a:chExt cx="5106763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64AB2C-479A-67E3-8E5F-57488CDDA9AD}"/>
                  </a:ext>
                </a:extLst>
              </p:cNvPr>
              <p:cNvSpPr/>
              <p:nvPr/>
            </p:nvSpPr>
            <p:spPr>
              <a:xfrm>
                <a:off x="2308861" y="4004068"/>
                <a:ext cx="4930139" cy="7820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902C9226-B688-F1EF-C589-37C610EEC8A5}"/>
                  </a:ext>
                </a:extLst>
              </p:cNvPr>
              <p:cNvSpPr/>
              <p:nvPr/>
            </p:nvSpPr>
            <p:spPr>
              <a:xfrm rot="5400000">
                <a:off x="7175826" y="3932152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18871C-54C9-A500-341F-88491A2374CD}"/>
                </a:ext>
              </a:extLst>
            </p:cNvPr>
            <p:cNvGrpSpPr/>
            <p:nvPr/>
          </p:nvGrpSpPr>
          <p:grpSpPr>
            <a:xfrm rot="16200000">
              <a:off x="870099" y="2529562"/>
              <a:ext cx="2847856" cy="257561"/>
              <a:chOff x="4720168" y="4004067"/>
              <a:chExt cx="2847856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878D80-816C-8EFD-F96D-CF20727A0569}"/>
                  </a:ext>
                </a:extLst>
              </p:cNvPr>
              <p:cNvSpPr/>
              <p:nvPr/>
            </p:nvSpPr>
            <p:spPr>
              <a:xfrm>
                <a:off x="4720168" y="4093944"/>
                <a:ext cx="2625822" cy="780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41A3A7F7-2390-00B2-0779-472BF3BB398C}"/>
                  </a:ext>
                </a:extLst>
              </p:cNvPr>
              <p:cNvSpPr/>
              <p:nvPr/>
            </p:nvSpPr>
            <p:spPr>
              <a:xfrm rot="5400000">
                <a:off x="7328226" y="4021830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299A5AA-EC6F-4BB8-46AF-02730AE8E0F7}"/>
              </a:ext>
            </a:extLst>
          </p:cNvPr>
          <p:cNvSpPr txBox="1"/>
          <p:nvPr/>
        </p:nvSpPr>
        <p:spPr>
          <a:xfrm>
            <a:off x="8024068" y="3825298"/>
            <a:ext cx="108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+mn-lt"/>
              </a:rPr>
              <a:t>Importance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91532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742950"/>
          </a:xfrm>
        </p:spPr>
        <p:txBody>
          <a:bodyPr/>
          <a:lstStyle/>
          <a:p>
            <a:pPr algn="l"/>
            <a:r>
              <a:rPr lang="en-US" sz="1800" i="1" dirty="0"/>
              <a:t>Conflict Management Style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altLang="en-US" b="1" i="1" dirty="0">
                <a:solidFill>
                  <a:srgbClr val="6190CB"/>
                </a:solidFill>
              </a:rPr>
              <a:t>Collaboration</a:t>
            </a:r>
            <a:endParaRPr lang="en-US" b="1" dirty="0">
              <a:solidFill>
                <a:srgbClr val="6190C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100F5-FB1E-4698-AADE-C7B28E9A462B}"/>
              </a:ext>
            </a:extLst>
          </p:cNvPr>
          <p:cNvSpPr txBox="1"/>
          <p:nvPr/>
        </p:nvSpPr>
        <p:spPr>
          <a:xfrm>
            <a:off x="685800" y="1200150"/>
            <a:ext cx="3352800" cy="290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+mn-lt"/>
              </a:rPr>
              <a:t>Use when…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altLang="en-US" b="1" dirty="0">
                <a:solidFill>
                  <a:srgbClr val="6190CB"/>
                </a:solidFill>
                <a:latin typeface="+mn-lt"/>
              </a:rPr>
              <a:t>The relationship and goal are both important. </a:t>
            </a:r>
            <a:endParaRPr lang="en-US" b="1" dirty="0">
              <a:solidFill>
                <a:srgbClr val="6190C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want to find a solution that works for you </a:t>
            </a:r>
            <a:r>
              <a:rPr lang="en-US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other person.  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willing to be flexible and move beyond what you “want” to what you “need”.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4CE503-685B-29FB-9242-2BFBA3C00F8C}"/>
              </a:ext>
            </a:extLst>
          </p:cNvPr>
          <p:cNvGrpSpPr/>
          <p:nvPr/>
        </p:nvGrpSpPr>
        <p:grpSpPr>
          <a:xfrm>
            <a:off x="4322364" y="1189141"/>
            <a:ext cx="4406597" cy="2619665"/>
            <a:chOff x="1308981" y="541629"/>
            <a:chExt cx="6106643" cy="36303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639D3D-822A-8E50-19CE-5E32089FD3B1}"/>
                </a:ext>
              </a:extLst>
            </p:cNvPr>
            <p:cNvSpPr txBox="1"/>
            <p:nvPr/>
          </p:nvSpPr>
          <p:spPr>
            <a:xfrm>
              <a:off x="1308981" y="541629"/>
              <a:ext cx="1655557" cy="639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Importance of 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Relationship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BCD7E2D-5104-24D1-5D9E-8B86B2CB9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098717" y="1886959"/>
              <a:ext cx="1227173" cy="14419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F4C99B-0903-9771-B217-F7DF3EE91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772150" y="1100148"/>
              <a:ext cx="1362649" cy="135119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4CDFB5-86E4-67B8-6E22-B8A315837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5871091" y="2436390"/>
              <a:ext cx="1164766" cy="14845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8B5227-56B5-8DA8-1D82-2CCAF41B0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412853" y="2554214"/>
              <a:ext cx="1353593" cy="1315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1C6071-AB9C-81DD-8997-777C00C3A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2345162" y="1004021"/>
              <a:ext cx="1515904" cy="151590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454610-E204-303D-8B24-2D3E3BE4A980}"/>
                </a:ext>
              </a:extLst>
            </p:cNvPr>
            <p:cNvGrpSpPr/>
            <p:nvPr/>
          </p:nvGrpSpPr>
          <p:grpSpPr>
            <a:xfrm>
              <a:off x="2308861" y="3914389"/>
              <a:ext cx="5106763" cy="257561"/>
              <a:chOff x="2308861" y="3914389"/>
              <a:chExt cx="5106763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6B6074-AFC9-68D7-F7E5-E99299ADAFAD}"/>
                  </a:ext>
                </a:extLst>
              </p:cNvPr>
              <p:cNvSpPr/>
              <p:nvPr/>
            </p:nvSpPr>
            <p:spPr>
              <a:xfrm>
                <a:off x="2308861" y="4004068"/>
                <a:ext cx="4930139" cy="7820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893E9F33-C476-1B84-0568-04E44679C581}"/>
                  </a:ext>
                </a:extLst>
              </p:cNvPr>
              <p:cNvSpPr/>
              <p:nvPr/>
            </p:nvSpPr>
            <p:spPr>
              <a:xfrm rot="5400000">
                <a:off x="7175826" y="3932152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E44FD0-EC95-B3CF-E5A1-6AA485EECB30}"/>
                </a:ext>
              </a:extLst>
            </p:cNvPr>
            <p:cNvGrpSpPr/>
            <p:nvPr/>
          </p:nvGrpSpPr>
          <p:grpSpPr>
            <a:xfrm rot="16200000">
              <a:off x="870099" y="2529562"/>
              <a:ext cx="2847856" cy="257561"/>
              <a:chOff x="4720168" y="4004067"/>
              <a:chExt cx="2847856" cy="257561"/>
            </a:xfr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CA5C02B-6E2A-C2DC-1CCB-BB6E4C078069}"/>
                  </a:ext>
                </a:extLst>
              </p:cNvPr>
              <p:cNvSpPr/>
              <p:nvPr/>
            </p:nvSpPr>
            <p:spPr>
              <a:xfrm>
                <a:off x="4720168" y="4093944"/>
                <a:ext cx="2625822" cy="780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riangle 13">
                <a:extLst>
                  <a:ext uri="{FF2B5EF4-FFF2-40B4-BE49-F238E27FC236}">
                    <a16:creationId xmlns:a16="http://schemas.microsoft.com/office/drawing/2014/main" id="{14CD38A3-316B-6347-F31D-CA88B8F22B3D}"/>
                  </a:ext>
                </a:extLst>
              </p:cNvPr>
              <p:cNvSpPr/>
              <p:nvPr/>
            </p:nvSpPr>
            <p:spPr>
              <a:xfrm rot="5400000">
                <a:off x="7328226" y="4021830"/>
                <a:ext cx="257561" cy="22203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7E3835-FEA9-1D3B-410D-B3D86D242A61}"/>
              </a:ext>
            </a:extLst>
          </p:cNvPr>
          <p:cNvSpPr txBox="1"/>
          <p:nvPr/>
        </p:nvSpPr>
        <p:spPr>
          <a:xfrm>
            <a:off x="8024068" y="3825298"/>
            <a:ext cx="108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+mn-lt"/>
              </a:rPr>
              <a:t>Importance</a:t>
            </a:r>
            <a:br>
              <a:rPr lang="en-US" sz="1200" dirty="0">
                <a:solidFill>
                  <a:schemeClr val="tx2"/>
                </a:solidFill>
                <a:latin typeface="+mn-lt"/>
              </a:rPr>
            </a:br>
            <a:r>
              <a:rPr lang="en-US" sz="1200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sz="1200" b="1" dirty="0">
                <a:solidFill>
                  <a:schemeClr val="tx2"/>
                </a:solidFill>
                <a:latin typeface="+mn-lt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615423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2"/>
          <p:cNvPicPr preferRelativeResize="0"/>
          <p:nvPr/>
        </p:nvPicPr>
        <p:blipFill rotWithShape="1">
          <a:blip r:embed="rId3">
            <a:alphaModFix/>
          </a:blip>
          <a:srcRect r="10634"/>
          <a:stretch/>
        </p:blipFill>
        <p:spPr>
          <a:xfrm>
            <a:off x="2362200" y="1143000"/>
            <a:ext cx="3553797" cy="3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5955A4-56DE-49E4-95E9-3EC896148E31}"/>
              </a:ext>
            </a:extLst>
          </p:cNvPr>
          <p:cNvSpPr txBox="1">
            <a:spLocks/>
          </p:cNvSpPr>
          <p:nvPr/>
        </p:nvSpPr>
        <p:spPr bwMode="auto">
          <a:xfrm>
            <a:off x="1478756" y="400050"/>
            <a:ext cx="6172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5"/>
                </a:solidFill>
                <a:latin typeface="Calibri"/>
                <a:ea typeface="Geneva" pitchFamily="-65" charset="-128"/>
                <a:cs typeface="Calibri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 Neue" pitchFamily="-65" charset="0"/>
                <a:ea typeface="Geneva" pitchFamily="-65" charset="-128"/>
                <a:cs typeface="Geneva" pitchFamily="-65" charset="-128"/>
              </a:defRPr>
            </a:lvl9pPr>
          </a:lstStyle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51AE0-A9CF-A35B-3AD1-895E1802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i="1" dirty="0">
                <a:solidFill>
                  <a:srgbClr val="00A0DF"/>
                </a:solidFill>
              </a:rPr>
              <a:t>Conflict Management Styles Practice</a:t>
            </a:r>
            <a:endParaRPr lang="en-US" b="1" dirty="0">
              <a:solidFill>
                <a:srgbClr val="00A0D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873B-8AED-4570-A81F-5CEB7256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Effective Communication Skills </a:t>
            </a:r>
          </a:p>
          <a:p>
            <a:pPr algn="l"/>
            <a:r>
              <a:rPr lang="en-US" b="1" i="1" dirty="0">
                <a:solidFill>
                  <a:srgbClr val="00A0DF"/>
                </a:solidFill>
              </a:rPr>
              <a:t>That Support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3487-CE47-48E0-B0DE-BE2368D91E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Listening to Understand</a:t>
            </a:r>
          </a:p>
          <a:p>
            <a:r>
              <a:rPr lang="en-US" dirty="0"/>
              <a:t>Addressing Concerns Respectfully</a:t>
            </a:r>
          </a:p>
          <a:p>
            <a:r>
              <a:rPr lang="en-US" dirty="0"/>
              <a:t>Acknowledging Emotions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D3001B-5A8F-43D8-97E5-E4EFDB50F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2525" y="1788320"/>
            <a:ext cx="2800350" cy="1703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69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E418A-6376-DA96-FA81-C7A8E293D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104702" y="2123486"/>
            <a:ext cx="3658298" cy="18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BD3C19-A1A1-B334-FD75-29632ED4AF17}"/>
              </a:ext>
            </a:extLst>
          </p:cNvPr>
          <p:cNvSpPr/>
          <p:nvPr/>
        </p:nvSpPr>
        <p:spPr>
          <a:xfrm>
            <a:off x="6477000" y="2571749"/>
            <a:ext cx="274320" cy="1523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1219C0-3F3A-3DCF-A9D9-22C875649AB1}"/>
              </a:ext>
            </a:extLst>
          </p:cNvPr>
          <p:cNvSpPr/>
          <p:nvPr/>
        </p:nvSpPr>
        <p:spPr>
          <a:xfrm>
            <a:off x="6772187" y="2571749"/>
            <a:ext cx="274320" cy="15239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9522-BF26-A8AC-D5C3-218C8928D13B}"/>
              </a:ext>
            </a:extLst>
          </p:cNvPr>
          <p:cNvSpPr/>
          <p:nvPr/>
        </p:nvSpPr>
        <p:spPr>
          <a:xfrm>
            <a:off x="7076987" y="2571749"/>
            <a:ext cx="274320" cy="1523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372F77-1425-FB43-4764-1E218C740C98}"/>
              </a:ext>
            </a:extLst>
          </p:cNvPr>
          <p:cNvCxnSpPr/>
          <p:nvPr/>
        </p:nvCxnSpPr>
        <p:spPr>
          <a:xfrm>
            <a:off x="6477000" y="340995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3E5873B-8AED-4570-A81F-5CEB7256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Effective Communication Skills </a:t>
            </a:r>
          </a:p>
          <a:p>
            <a:pPr algn="l"/>
            <a:r>
              <a:rPr lang="en-US" b="1" i="1" dirty="0">
                <a:solidFill>
                  <a:srgbClr val="00A0DF"/>
                </a:solidFill>
              </a:rPr>
              <a:t>That Support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3487-CE47-48E0-B0DE-BE2368D91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4499"/>
            <a:ext cx="4038600" cy="2480073"/>
          </a:xfrm>
        </p:spPr>
        <p:txBody>
          <a:bodyPr/>
          <a:lstStyle/>
          <a:p>
            <a:r>
              <a:rPr lang="en-US" dirty="0"/>
              <a:t>Listen to understand how they feel and what is important to them.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59C5E-1833-3FC2-4041-0D2E61018B79}"/>
              </a:ext>
            </a:extLst>
          </p:cNvPr>
          <p:cNvSpPr txBox="1"/>
          <p:nvPr/>
        </p:nvSpPr>
        <p:spPr>
          <a:xfrm>
            <a:off x="6400800" y="2715907"/>
            <a:ext cx="1981200" cy="62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Words 7%</a:t>
            </a:r>
          </a:p>
          <a:p>
            <a:pPr>
              <a:lnSpc>
                <a:spcPct val="11400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   Body 55%</a:t>
            </a:r>
          </a:p>
          <a:p>
            <a:pPr>
              <a:lnSpc>
                <a:spcPct val="11400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        Tone 38%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688FC5-1284-F628-4D27-952BCC559CC7}"/>
              </a:ext>
            </a:extLst>
          </p:cNvPr>
          <p:cNvCxnSpPr/>
          <p:nvPr/>
        </p:nvCxnSpPr>
        <p:spPr>
          <a:xfrm>
            <a:off x="6477000" y="264795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1CA863-597E-731F-2E31-D1067C9B49A4}"/>
              </a:ext>
            </a:extLst>
          </p:cNvPr>
          <p:cNvSpPr txBox="1"/>
          <p:nvPr/>
        </p:nvSpPr>
        <p:spPr>
          <a:xfrm>
            <a:off x="5154008" y="3927706"/>
            <a:ext cx="713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1611F-4A21-322D-BC7E-129B4AAE1714}"/>
              </a:ext>
            </a:extLst>
          </p:cNvPr>
          <p:cNvSpPr txBox="1"/>
          <p:nvPr/>
        </p:nvSpPr>
        <p:spPr>
          <a:xfrm>
            <a:off x="7973408" y="3942348"/>
            <a:ext cx="713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CD24E-6C94-0070-4391-597B93E81347}"/>
              </a:ext>
            </a:extLst>
          </p:cNvPr>
          <p:cNvSpPr txBox="1"/>
          <p:nvPr/>
        </p:nvSpPr>
        <p:spPr>
          <a:xfrm>
            <a:off x="6343127" y="2161648"/>
            <a:ext cx="1181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Communication occurs thru…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1EF28-88E7-F463-A3AA-B25A12BCA4F1}"/>
              </a:ext>
            </a:extLst>
          </p:cNvPr>
          <p:cNvSpPr txBox="1"/>
          <p:nvPr/>
        </p:nvSpPr>
        <p:spPr>
          <a:xfrm rot="16200000">
            <a:off x="6251243" y="3830137"/>
            <a:ext cx="713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0C3B4-09DD-E765-BCE1-6A82860C1177}"/>
              </a:ext>
            </a:extLst>
          </p:cNvPr>
          <p:cNvSpPr txBox="1"/>
          <p:nvPr/>
        </p:nvSpPr>
        <p:spPr>
          <a:xfrm rot="16200000">
            <a:off x="6547023" y="3827795"/>
            <a:ext cx="713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D0FA75-95AD-5E21-779A-D97B3815EAF0}"/>
              </a:ext>
            </a:extLst>
          </p:cNvPr>
          <p:cNvSpPr txBox="1"/>
          <p:nvPr/>
        </p:nvSpPr>
        <p:spPr>
          <a:xfrm rot="16200000">
            <a:off x="6849367" y="3834626"/>
            <a:ext cx="713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1690830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873B-8AED-4570-A81F-5CEB7256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Effective Communication Skills </a:t>
            </a:r>
          </a:p>
          <a:p>
            <a:pPr algn="l"/>
            <a:r>
              <a:rPr lang="en-US" b="1" i="1" dirty="0">
                <a:solidFill>
                  <a:srgbClr val="00A0DF"/>
                </a:solidFill>
              </a:rPr>
              <a:t>That Support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3487-CE47-48E0-B0DE-BE2368D91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257300"/>
            <a:ext cx="4267200" cy="3108722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Address your concerns by speaking from your heart about yourself.</a:t>
            </a:r>
          </a:p>
          <a:p>
            <a:r>
              <a:rPr lang="en-US" sz="2400" dirty="0"/>
              <a:t>Use neutral language.</a:t>
            </a:r>
          </a:p>
          <a:p>
            <a:r>
              <a:rPr lang="en-US" sz="2400" dirty="0"/>
              <a:t>Be clear, honest, and succinct. </a:t>
            </a:r>
          </a:p>
          <a:p>
            <a:endParaRPr lang="en-US" sz="24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34275B-B4BF-4AAD-BD8E-1710D6791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" y="1885950"/>
            <a:ext cx="3028950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315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873B-8AED-4570-A81F-5CEB72561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Effective Communication Skills </a:t>
            </a:r>
          </a:p>
          <a:p>
            <a:pPr algn="l"/>
            <a:r>
              <a:rPr lang="en-US" b="1" i="1" dirty="0">
                <a:solidFill>
                  <a:srgbClr val="00A0DF"/>
                </a:solidFill>
              </a:rPr>
              <a:t>That Support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3487-CE47-48E0-B0DE-BE2368D91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85851"/>
            <a:ext cx="4038600" cy="310872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Emotions are at the core of the conflict.</a:t>
            </a:r>
          </a:p>
          <a:p>
            <a:r>
              <a:rPr lang="en-US" dirty="0"/>
              <a:t>Acknowledging emotions is the easiest way to diffuse them.</a:t>
            </a:r>
          </a:p>
          <a:p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F4258E9-D4A5-41A9-BA87-7845AD404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999" r="20671"/>
          <a:stretch/>
        </p:blipFill>
        <p:spPr>
          <a:xfrm>
            <a:off x="5257800" y="1614119"/>
            <a:ext cx="2514600" cy="226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89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3DA6FC-188A-4458-A872-BD5FD157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en-US" sz="2000" b="1" dirty="0"/>
              <a:t>Kathy Murphy </a:t>
            </a:r>
          </a:p>
          <a:p>
            <a:pPr marL="0" indent="0">
              <a:buNone/>
            </a:pPr>
            <a:r>
              <a:rPr lang="en-US" dirty="0"/>
              <a:t>kmmurphy@udel.edu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Conflict Resolution Program </a:t>
            </a:r>
            <a:r>
              <a:rPr lang="en-US" dirty="0"/>
              <a:t>|</a:t>
            </a:r>
            <a:r>
              <a:rPr lang="en-US" b="1" dirty="0"/>
              <a:t> </a:t>
            </a:r>
            <a:r>
              <a:rPr lang="en-US" dirty="0"/>
              <a:t>Institute for Public Administration</a:t>
            </a:r>
          </a:p>
          <a:p>
            <a:pPr marL="0" indent="0">
              <a:buNone/>
            </a:pPr>
            <a:r>
              <a:rPr lang="en-US" dirty="0"/>
              <a:t>Biden School of Public Policy &amp; Administration | University of Delaware</a:t>
            </a:r>
          </a:p>
          <a:p>
            <a:pPr marL="0" indent="0">
              <a:buNone/>
            </a:pPr>
            <a:r>
              <a:rPr lang="en-US" sz="1800" b="1" dirty="0"/>
              <a:t>Visit Us Online: </a:t>
            </a:r>
            <a:r>
              <a:rPr lang="en-US" dirty="0"/>
              <a:t>www.bidenschool.udel.edu/ipa/serving-delaware/crp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2DE49-D053-45CB-2E53-F3B9C14AA848}"/>
              </a:ext>
            </a:extLst>
          </p:cNvPr>
          <p:cNvSpPr txBox="1"/>
          <p:nvPr/>
        </p:nvSpPr>
        <p:spPr>
          <a:xfrm>
            <a:off x="3810000" y="1543050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6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 Jordan </a:t>
            </a:r>
          </a:p>
          <a:p>
            <a:pPr marL="0" indent="0">
              <a:buNone/>
            </a:pPr>
            <a:r>
              <a:rPr lang="en-US" dirty="0">
                <a:solidFill>
                  <a:srgbClr val="0060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jvjwil@udel.edu </a:t>
            </a:r>
          </a:p>
        </p:txBody>
      </p:sp>
    </p:spTree>
    <p:extLst>
      <p:ext uri="{BB962C8B-B14F-4D97-AF65-F5344CB8AC3E}">
        <p14:creationId xmlns:p14="http://schemas.microsoft.com/office/powerpoint/2010/main" val="397810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i="1" dirty="0">
                <a:solidFill>
                  <a:srgbClr val="00A0DF"/>
                </a:solidFill>
              </a:rPr>
            </a:br>
            <a:r>
              <a:rPr lang="en-US" b="1" i="1" dirty="0">
                <a:solidFill>
                  <a:srgbClr val="00A0DF"/>
                </a:solidFill>
              </a:rPr>
              <a:t>Workshop Agenda</a:t>
            </a:r>
            <a:br>
              <a:rPr lang="en-US" b="1" i="1" dirty="0">
                <a:solidFill>
                  <a:srgbClr val="00A0DF"/>
                </a:solidFill>
              </a:rPr>
            </a:br>
            <a:endParaRPr lang="en-US" b="1" i="1" dirty="0">
              <a:solidFill>
                <a:srgbClr val="00A0DF"/>
              </a:solidFill>
            </a:endParaRPr>
          </a:p>
        </p:txBody>
      </p:sp>
      <p:pic>
        <p:nvPicPr>
          <p:cNvPr id="9" name="Content Placeholder 8" descr="List with solid fill">
            <a:extLst>
              <a:ext uri="{FF2B5EF4-FFF2-40B4-BE49-F238E27FC236}">
                <a16:creationId xmlns:a16="http://schemas.microsoft.com/office/drawing/2014/main" id="{CB24198A-79F6-D385-C379-65F131AF0B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38580">
            <a:off x="1136241" y="1682262"/>
            <a:ext cx="1778977" cy="177897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0" y="1428750"/>
            <a:ext cx="5257800" cy="3108722"/>
          </a:xfrm>
        </p:spPr>
        <p:txBody>
          <a:bodyPr/>
          <a:lstStyle/>
          <a:p>
            <a:r>
              <a:rPr lang="en-US" sz="2400" dirty="0"/>
              <a:t>Conflict Perceptions &amp; Causes</a:t>
            </a:r>
          </a:p>
          <a:p>
            <a:r>
              <a:rPr lang="en-US" sz="2400" dirty="0"/>
              <a:t>Five Styles</a:t>
            </a:r>
          </a:p>
          <a:p>
            <a:r>
              <a:rPr lang="en-US" sz="2400" dirty="0"/>
              <a:t>Break</a:t>
            </a:r>
          </a:p>
          <a:p>
            <a:r>
              <a:rPr lang="en-US" sz="2400" dirty="0"/>
              <a:t>Small Group Discussion</a:t>
            </a:r>
          </a:p>
          <a:p>
            <a:r>
              <a:rPr lang="en-US" sz="2400" dirty="0"/>
              <a:t>Practice</a:t>
            </a:r>
          </a:p>
          <a:p>
            <a:r>
              <a:rPr lang="en-US" sz="2400" dirty="0"/>
              <a:t>Effective Communication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70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b="1" i="1" dirty="0">
                <a:solidFill>
                  <a:srgbClr val="00A0DF"/>
                </a:solidFill>
              </a:rPr>
            </a:br>
            <a:r>
              <a:rPr lang="en-US" b="1" i="1" dirty="0">
                <a:solidFill>
                  <a:srgbClr val="00A0DF"/>
                </a:solidFill>
              </a:rPr>
              <a:t>How We Will Cover These Topics</a:t>
            </a:r>
            <a:br>
              <a:rPr lang="en-US" b="1" i="1" dirty="0">
                <a:solidFill>
                  <a:srgbClr val="00A0DF"/>
                </a:solidFill>
              </a:rPr>
            </a:br>
            <a:endParaRPr lang="en-US" b="1" i="1" dirty="0">
              <a:solidFill>
                <a:srgbClr val="00A0D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4572000" cy="26511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Through </a:t>
            </a:r>
            <a:r>
              <a:rPr lang="en-US" sz="2400" b="1" dirty="0">
                <a:solidFill>
                  <a:srgbClr val="00A0DF"/>
                </a:solidFill>
              </a:rPr>
              <a:t>self awareness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A0DF"/>
                </a:solidFill>
              </a:rPr>
              <a:t>reflection </a:t>
            </a:r>
            <a:r>
              <a:rPr lang="en-US" sz="2400" dirty="0"/>
              <a:t>and by </a:t>
            </a:r>
            <a:r>
              <a:rPr lang="en-US" sz="2400" b="1" dirty="0">
                <a:solidFill>
                  <a:srgbClr val="00A0DF"/>
                </a:solidFill>
              </a:rPr>
              <a:t>sharing with others</a:t>
            </a:r>
            <a:r>
              <a:rPr lang="en-US" sz="2400" dirty="0"/>
              <a:t>, we will explore essential interpersonal skills that help us foster authentic conflict management skills.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Graphic 7" descr="Reflection with solid fill">
            <a:extLst>
              <a:ext uri="{FF2B5EF4-FFF2-40B4-BE49-F238E27FC236}">
                <a16:creationId xmlns:a16="http://schemas.microsoft.com/office/drawing/2014/main" id="{062056DA-1BE5-4CDB-1D09-663BD415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147428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Why These Skills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4715838" cy="2651125"/>
          </a:xfrm>
        </p:spPr>
        <p:txBody>
          <a:bodyPr/>
          <a:lstStyle/>
          <a:p>
            <a:r>
              <a:rPr lang="en-US" dirty="0"/>
              <a:t>Conflict management skills…</a:t>
            </a:r>
          </a:p>
          <a:p>
            <a:pPr lvl="1"/>
            <a:r>
              <a:rPr lang="en-US" dirty="0"/>
              <a:t>encourage empathy</a:t>
            </a:r>
          </a:p>
          <a:p>
            <a:pPr lvl="1"/>
            <a:r>
              <a:rPr lang="en-US" dirty="0"/>
              <a:t>improve understanding</a:t>
            </a:r>
          </a:p>
          <a:p>
            <a:pPr lvl="1"/>
            <a:r>
              <a:rPr lang="en-US" dirty="0"/>
              <a:t>build trust</a:t>
            </a:r>
          </a:p>
          <a:p>
            <a:r>
              <a:rPr lang="en-US" dirty="0"/>
              <a:t>We need these skills for our personal lives and professionally as facilitators, mediators, educators, and leaders.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B8433-EB22-0380-FE15-5EB955C6BF93}"/>
              </a:ext>
            </a:extLst>
          </p:cNvPr>
          <p:cNvGrpSpPr/>
          <p:nvPr/>
        </p:nvGrpSpPr>
        <p:grpSpPr>
          <a:xfrm>
            <a:off x="5477838" y="888809"/>
            <a:ext cx="3208962" cy="3208962"/>
            <a:chOff x="5791200" y="1047750"/>
            <a:chExt cx="2590800" cy="25908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0D4DB3-BA5D-26AD-1DD4-1E442F9894EF}"/>
                </a:ext>
              </a:extLst>
            </p:cNvPr>
            <p:cNvSpPr/>
            <p:nvPr/>
          </p:nvSpPr>
          <p:spPr>
            <a:xfrm>
              <a:off x="7848600" y="2129566"/>
              <a:ext cx="381000" cy="381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5F5805-A5CC-5DF7-D848-E216A4460ED0}"/>
                </a:ext>
              </a:extLst>
            </p:cNvPr>
            <p:cNvSpPr/>
            <p:nvPr/>
          </p:nvSpPr>
          <p:spPr>
            <a:xfrm>
              <a:off x="6229575" y="2952750"/>
              <a:ext cx="381000" cy="381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21CCB-AFE0-7BA2-A03E-752E7F54F49E}"/>
                </a:ext>
              </a:extLst>
            </p:cNvPr>
            <p:cNvSpPr/>
            <p:nvPr/>
          </p:nvSpPr>
          <p:spPr>
            <a:xfrm>
              <a:off x="6781800" y="1352550"/>
              <a:ext cx="381000" cy="381000"/>
            </a:xfrm>
            <a:prstGeom prst="ellipse">
              <a:avLst/>
            </a:prstGeom>
            <a:solidFill>
              <a:srgbClr val="006096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60EDC0-99CA-B39E-B85F-9CB12EF91AC3}"/>
                </a:ext>
              </a:extLst>
            </p:cNvPr>
            <p:cNvSpPr/>
            <p:nvPr/>
          </p:nvSpPr>
          <p:spPr>
            <a:xfrm>
              <a:off x="6901031" y="2419350"/>
              <a:ext cx="609600" cy="609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6A9D7C-29D3-2DEA-9FA5-05FB408F79CE}"/>
                </a:ext>
              </a:extLst>
            </p:cNvPr>
            <p:cNvSpPr/>
            <p:nvPr/>
          </p:nvSpPr>
          <p:spPr>
            <a:xfrm>
              <a:off x="7543800" y="1352550"/>
              <a:ext cx="457200" cy="6096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onnections with solid fill">
              <a:extLst>
                <a:ext uri="{FF2B5EF4-FFF2-40B4-BE49-F238E27FC236}">
                  <a16:creationId xmlns:a16="http://schemas.microsoft.com/office/drawing/2014/main" id="{131F8BF4-5D0B-9256-1029-6D5A86CFE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1200" y="1047750"/>
              <a:ext cx="2590800" cy="259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97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BE31C3-ED88-4AC1-9A30-C86195720E32}"/>
              </a:ext>
            </a:extLst>
          </p:cNvPr>
          <p:cNvSpPr txBox="1">
            <a:spLocks/>
          </p:cNvSpPr>
          <p:nvPr/>
        </p:nvSpPr>
        <p:spPr bwMode="auto">
          <a:xfrm>
            <a:off x="1485900" y="1085851"/>
            <a:ext cx="302895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6096"/>
                </a:solidFill>
                <a:latin typeface="Calibri"/>
                <a:ea typeface="Geneva" pitchFamily="-65" charset="-128"/>
                <a:cs typeface="Calibri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6096"/>
                </a:solidFill>
                <a:latin typeface="Calibri"/>
                <a:ea typeface="Geneva" pitchFamily="-65" charset="-128"/>
                <a:cs typeface="Calibri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6096"/>
                </a:solidFill>
                <a:latin typeface="Calibri"/>
                <a:ea typeface="ヒラギノ角ゴ Pro W3" charset="-128"/>
                <a:cs typeface="Calibri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endParaRPr lang="en-US" sz="2100" b="1" i="1" dirty="0"/>
          </a:p>
          <a:p>
            <a:pPr marL="85725" indent="0">
              <a:buNone/>
            </a:pPr>
            <a:r>
              <a:rPr lang="en-US" sz="2800" dirty="0"/>
              <a:t>When I think about conflict, I feel…</a:t>
            </a:r>
          </a:p>
          <a:p>
            <a:pPr marL="85725" indent="0">
              <a:buNone/>
            </a:pPr>
            <a:endParaRPr lang="en-US" sz="2800" b="1" i="1" dirty="0"/>
          </a:p>
          <a:p>
            <a:pPr marL="85725" indent="0">
              <a:buNone/>
            </a:pPr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7827E-7311-71A4-FAB4-14B52910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Perception of Conflict</a:t>
            </a:r>
          </a:p>
        </p:txBody>
      </p:sp>
      <p:pic>
        <p:nvPicPr>
          <p:cNvPr id="12" name="Graphic 11" descr="Confused person with solid fill">
            <a:extLst>
              <a:ext uri="{FF2B5EF4-FFF2-40B4-BE49-F238E27FC236}">
                <a16:creationId xmlns:a16="http://schemas.microsoft.com/office/drawing/2014/main" id="{5584CCA1-4E8D-918F-0A72-7D2A05CA5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5029200" y="2199176"/>
            <a:ext cx="3543300" cy="1766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A6E0CD-8188-F692-D8B4-24AA26F446A6}"/>
              </a:ext>
            </a:extLst>
          </p:cNvPr>
          <p:cNvSpPr txBox="1"/>
          <p:nvPr/>
        </p:nvSpPr>
        <p:spPr>
          <a:xfrm>
            <a:off x="6498611" y="1261602"/>
            <a:ext cx="1299210" cy="171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6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C4E75-CF4D-DF5A-0E7E-43AAE646FA66}"/>
              </a:ext>
            </a:extLst>
          </p:cNvPr>
          <p:cNvSpPr txBox="1"/>
          <p:nvPr/>
        </p:nvSpPr>
        <p:spPr>
          <a:xfrm rot="1411261">
            <a:off x="6932826" y="1816807"/>
            <a:ext cx="1299210" cy="142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D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6D9A2-9CE0-7E11-B61D-CDFB0673A3AD}"/>
              </a:ext>
            </a:extLst>
          </p:cNvPr>
          <p:cNvSpPr txBox="1"/>
          <p:nvPr/>
        </p:nvSpPr>
        <p:spPr>
          <a:xfrm rot="19607010">
            <a:off x="6043846" y="1404325"/>
            <a:ext cx="1299210" cy="142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D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BB69B4-E92C-48E5-8AEF-5ECDD340C796}"/>
              </a:ext>
            </a:extLst>
          </p:cNvPr>
          <p:cNvSpPr/>
          <p:nvPr/>
        </p:nvSpPr>
        <p:spPr>
          <a:xfrm>
            <a:off x="7191912" y="1440266"/>
            <a:ext cx="98732" cy="98461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9210CA-0AFB-4D3C-CEC6-4DA155751B31}"/>
              </a:ext>
            </a:extLst>
          </p:cNvPr>
          <p:cNvSpPr/>
          <p:nvPr/>
        </p:nvSpPr>
        <p:spPr>
          <a:xfrm>
            <a:off x="6402540" y="1736827"/>
            <a:ext cx="98732" cy="98461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93F3D9-5F4E-00A7-821B-93F321A67A85}"/>
              </a:ext>
            </a:extLst>
          </p:cNvPr>
          <p:cNvSpPr/>
          <p:nvPr/>
        </p:nvSpPr>
        <p:spPr>
          <a:xfrm>
            <a:off x="6178097" y="1352245"/>
            <a:ext cx="194604" cy="194071"/>
          </a:xfrm>
          <a:prstGeom prst="ellipse">
            <a:avLst/>
          </a:prstGeom>
          <a:solidFill>
            <a:srgbClr val="00609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2EAB8D-650E-10F5-3C80-BDD365045360}"/>
              </a:ext>
            </a:extLst>
          </p:cNvPr>
          <p:cNvSpPr/>
          <p:nvPr/>
        </p:nvSpPr>
        <p:spPr>
          <a:xfrm>
            <a:off x="7022306" y="1685121"/>
            <a:ext cx="194604" cy="194071"/>
          </a:xfrm>
          <a:prstGeom prst="ellipse">
            <a:avLst/>
          </a:prstGeom>
          <a:solidFill>
            <a:srgbClr val="00609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5F5BAB-F0C7-1FA1-01BC-C2182A2867A2}"/>
              </a:ext>
            </a:extLst>
          </p:cNvPr>
          <p:cNvSpPr/>
          <p:nvPr/>
        </p:nvSpPr>
        <p:spPr>
          <a:xfrm>
            <a:off x="7582431" y="2019486"/>
            <a:ext cx="98732" cy="98461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0799FB-508D-C80A-AA2B-2FCB3B69BEF5}"/>
              </a:ext>
            </a:extLst>
          </p:cNvPr>
          <p:cNvSpPr/>
          <p:nvPr/>
        </p:nvSpPr>
        <p:spPr>
          <a:xfrm>
            <a:off x="5822161" y="2121052"/>
            <a:ext cx="98732" cy="98461"/>
          </a:xfrm>
          <a:prstGeom prst="ellipse">
            <a:avLst/>
          </a:prstGeom>
          <a:solidFill>
            <a:srgbClr val="00609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30F3BB-12FC-882B-CC41-87EE0B4C0E75}"/>
              </a:ext>
            </a:extLst>
          </p:cNvPr>
          <p:cNvSpPr/>
          <p:nvPr/>
        </p:nvSpPr>
        <p:spPr>
          <a:xfrm>
            <a:off x="6018371" y="2440732"/>
            <a:ext cx="98732" cy="98461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94297D-F2C7-B3B9-ACEA-4063118BECE8}"/>
              </a:ext>
            </a:extLst>
          </p:cNvPr>
          <p:cNvSpPr/>
          <p:nvPr/>
        </p:nvSpPr>
        <p:spPr>
          <a:xfrm>
            <a:off x="7455069" y="2356625"/>
            <a:ext cx="98732" cy="98461"/>
          </a:xfrm>
          <a:prstGeom prst="ellipse">
            <a:avLst/>
          </a:prstGeom>
          <a:solidFill>
            <a:srgbClr val="00609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F295-12A1-47E1-A668-BF1615C0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1" y="506603"/>
            <a:ext cx="6172200" cy="74295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Perception of Conflict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318C76-2CC8-4C46-AB68-C6CEDABD0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561" y="819150"/>
            <a:ext cx="3551839" cy="310872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Negative Perception</a:t>
            </a:r>
          </a:p>
          <a:p>
            <a:pPr marL="0" indent="0" algn="ctr">
              <a:buNone/>
            </a:pPr>
            <a:r>
              <a:rPr lang="en-US" dirty="0"/>
              <a:t>=</a:t>
            </a:r>
          </a:p>
          <a:p>
            <a:pPr marL="0" indent="0" algn="ctr">
              <a:buNone/>
            </a:pPr>
            <a:r>
              <a:rPr lang="en-US" dirty="0"/>
              <a:t>Negative Response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Negative Outcome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5A4C32F-DF1E-422A-B5B7-EC5E55B8A242}"/>
              </a:ext>
            </a:extLst>
          </p:cNvPr>
          <p:cNvSpPr/>
          <p:nvPr/>
        </p:nvSpPr>
        <p:spPr>
          <a:xfrm>
            <a:off x="6422481" y="1837126"/>
            <a:ext cx="363474" cy="411480"/>
          </a:xfrm>
          <a:prstGeom prst="downArrow">
            <a:avLst/>
          </a:prstGeom>
          <a:gradFill>
            <a:gsLst>
              <a:gs pos="0">
                <a:srgbClr val="FEB80A"/>
              </a:gs>
              <a:gs pos="100000">
                <a:srgbClr val="FFD200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EC24FE5-4C37-4E0F-A597-E638ED31091C}"/>
              </a:ext>
            </a:extLst>
          </p:cNvPr>
          <p:cNvSpPr/>
          <p:nvPr/>
        </p:nvSpPr>
        <p:spPr>
          <a:xfrm>
            <a:off x="6418054" y="2894895"/>
            <a:ext cx="363474" cy="411480"/>
          </a:xfrm>
          <a:prstGeom prst="downArrow">
            <a:avLst/>
          </a:prstGeom>
          <a:gradFill>
            <a:gsLst>
              <a:gs pos="0">
                <a:srgbClr val="FEB80A"/>
              </a:gs>
              <a:gs pos="100000">
                <a:srgbClr val="FFD200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01825E8-1E15-F043-9E6B-1104DC070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/>
        </p:blipFill>
        <p:spPr bwMode="auto">
          <a:xfrm>
            <a:off x="1192934" y="1528716"/>
            <a:ext cx="296699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3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F295-12A1-47E1-A668-BF1615C0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98" y="507340"/>
            <a:ext cx="6172200" cy="74295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b="1" i="1" dirty="0">
                <a:solidFill>
                  <a:srgbClr val="00A0DF"/>
                </a:solidFill>
              </a:rPr>
              <a:t>Perception of Conflict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3318C76-2CC8-4C46-AB68-C6CEDABD0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4664" y="1085851"/>
            <a:ext cx="3028950" cy="310872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Positive Perception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Positive Response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Positive Outcome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84B85A-CBEB-45B9-804A-7A6EF908746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1809750"/>
            <a:ext cx="3257550" cy="2057400"/>
          </a:xfrm>
          <a:prstGeom prst="rect">
            <a:avLst/>
          </a:prstGeom>
          <a:noFill/>
        </p:spPr>
      </p:pic>
      <p:sp>
        <p:nvSpPr>
          <p:cNvPr id="3" name="Arrow: Down 4">
            <a:extLst>
              <a:ext uri="{FF2B5EF4-FFF2-40B4-BE49-F238E27FC236}">
                <a16:creationId xmlns:a16="http://schemas.microsoft.com/office/drawing/2014/main" id="{B80D8386-3E8E-B39D-01DA-C54C3F8FC0F0}"/>
              </a:ext>
            </a:extLst>
          </p:cNvPr>
          <p:cNvSpPr/>
          <p:nvPr/>
        </p:nvSpPr>
        <p:spPr>
          <a:xfrm>
            <a:off x="2209800" y="2160270"/>
            <a:ext cx="363474" cy="411480"/>
          </a:xfrm>
          <a:prstGeom prst="downArrow">
            <a:avLst/>
          </a:prstGeom>
          <a:gradFill>
            <a:gsLst>
              <a:gs pos="0">
                <a:srgbClr val="FEB80A"/>
              </a:gs>
              <a:gs pos="100000">
                <a:srgbClr val="FFD200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7">
            <a:extLst>
              <a:ext uri="{FF2B5EF4-FFF2-40B4-BE49-F238E27FC236}">
                <a16:creationId xmlns:a16="http://schemas.microsoft.com/office/drawing/2014/main" id="{1EE0E631-0575-373D-D03F-0950D7EC390F}"/>
              </a:ext>
            </a:extLst>
          </p:cNvPr>
          <p:cNvSpPr/>
          <p:nvPr/>
        </p:nvSpPr>
        <p:spPr>
          <a:xfrm>
            <a:off x="2209800" y="3212800"/>
            <a:ext cx="363474" cy="411480"/>
          </a:xfrm>
          <a:prstGeom prst="downArrow">
            <a:avLst/>
          </a:prstGeom>
          <a:gradFill>
            <a:gsLst>
              <a:gs pos="0">
                <a:srgbClr val="FEB80A"/>
              </a:gs>
              <a:gs pos="100000">
                <a:srgbClr val="FFD200"/>
              </a:gs>
            </a:gsLst>
            <a:lin ang="54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6" ma:contentTypeDescription="Create a new document." ma:contentTypeScope="" ma:versionID="c301ea57d9cec4f14d8416a6dd251d1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4f17cf8a0d836c3494766366d08c96ee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1409A-228A-4580-985A-550DA66C6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7D146-32B9-480E-8C8D-B0F856B3D315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99f98b86-df7c-42e2-87a5-9bdadb73dac8"/>
    <ds:schemaRef ds:uri="http://schemas.microsoft.com/office/infopath/2007/PartnerControls"/>
    <ds:schemaRef ds:uri="http://schemas.openxmlformats.org/package/2006/metadata/core-properties"/>
    <ds:schemaRef ds:uri="7e02e3f7-4d2f-4dbe-8e68-4240b23f663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0A5F63-B48E-462F-A449-22D5072389BC}"/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1267</Words>
  <Application>Microsoft Office PowerPoint</Application>
  <PresentationFormat>On-screen Show (16:9)</PresentationFormat>
  <Paragraphs>260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Helvetica Neue</vt:lpstr>
      <vt:lpstr>Symbol</vt:lpstr>
      <vt:lpstr>Times New Roman</vt:lpstr>
      <vt:lpstr>Trebuchet MS</vt:lpstr>
      <vt:lpstr>Office Theme</vt:lpstr>
      <vt:lpstr> From Conflict to Collaboration:  Essential Conflict Management Skills  CADRE Conference 2022 Denver, Colorado October 26, 2022, 2–5 p.m.  </vt:lpstr>
      <vt:lpstr>Workshop Purpose</vt:lpstr>
      <vt:lpstr> Workshop Outcomes </vt:lpstr>
      <vt:lpstr> Workshop Agenda </vt:lpstr>
      <vt:lpstr> How We Will Cover These Topics </vt:lpstr>
      <vt:lpstr>Why These Skills Matter</vt:lpstr>
      <vt:lpstr>Perception of Conflict</vt:lpstr>
      <vt:lpstr>Perception of Conflict</vt:lpstr>
      <vt:lpstr>Perception of Conflict</vt:lpstr>
      <vt:lpstr>Conflict is Normal</vt:lpstr>
      <vt:lpstr>Types of Conflict</vt:lpstr>
      <vt:lpstr>Interpersonal Conflict</vt:lpstr>
      <vt:lpstr>Causes of Conflict </vt:lpstr>
      <vt:lpstr>Conflict Management Styles</vt:lpstr>
      <vt:lpstr>Conflict Management Style Accommodation</vt:lpstr>
      <vt:lpstr>Conflict Management Style Avoidance</vt:lpstr>
      <vt:lpstr>Conflict Management Style Compromise</vt:lpstr>
      <vt:lpstr>Conflict Management Style Competition</vt:lpstr>
      <vt:lpstr>Conflict Management Style Collaboration</vt:lpstr>
      <vt:lpstr>Conflict Management Styles Group Discussion</vt:lpstr>
      <vt:lpstr>Conflict Management Style Accommodation</vt:lpstr>
      <vt:lpstr>PowerPoint Presentation</vt:lpstr>
      <vt:lpstr>PowerPoint Presentation</vt:lpstr>
      <vt:lpstr>Conflict Management Style Competition</vt:lpstr>
      <vt:lpstr>Conflict Management Style Collaboration</vt:lpstr>
      <vt:lpstr>Selecting the Appropriate Style</vt:lpstr>
      <vt:lpstr>Conflict Management Style Accommodation</vt:lpstr>
      <vt:lpstr>Conflict Management Style Avoidance</vt:lpstr>
      <vt:lpstr>Conflict Management Style Compromise</vt:lpstr>
      <vt:lpstr>Conflict Management Style Competition</vt:lpstr>
      <vt:lpstr>Conflict Management Style Collaboration</vt:lpstr>
      <vt:lpstr>Conflict Management Styles Practice</vt:lpstr>
      <vt:lpstr>Effective Communication Skills  That Support Collaboration </vt:lpstr>
      <vt:lpstr>Effective Communication Skills  That Support Collaboration </vt:lpstr>
      <vt:lpstr>Effective Communication Skills  That Support Collaboration </vt:lpstr>
      <vt:lpstr>Effective Communication Skills  That Support Collaboration </vt:lpstr>
      <vt:lpstr>Thank You!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PowerPoint Template 2018</dc:title>
  <dc:creator>Gail Armstrong</dc:creator>
  <cp:lastModifiedBy>Murphy, Kathleen M.</cp:lastModifiedBy>
  <cp:revision>80</cp:revision>
  <dcterms:created xsi:type="dcterms:W3CDTF">2014-12-16T17:00:44Z</dcterms:created>
  <dcterms:modified xsi:type="dcterms:W3CDTF">2022-09-13T14:08:10Z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0x010100F1EAAD0922A24947ADDF03160DD6FDFB</vt:lpwstr>
  </property>
</Properties>
</file>