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1"/>
  </p:notesMasterIdLst>
  <p:sldIdLst>
    <p:sldId id="256" r:id="rId4"/>
    <p:sldId id="257" r:id="rId5"/>
    <p:sldId id="259" r:id="rId6"/>
    <p:sldId id="260" r:id="rId7"/>
    <p:sldId id="278" r:id="rId8"/>
    <p:sldId id="261" r:id="rId9"/>
    <p:sldId id="262" r:id="rId10"/>
    <p:sldId id="264" r:id="rId11"/>
    <p:sldId id="265" r:id="rId12"/>
    <p:sldId id="267" r:id="rId13"/>
    <p:sldId id="268" r:id="rId14"/>
    <p:sldId id="269" r:id="rId15"/>
    <p:sldId id="270" r:id="rId16"/>
    <p:sldId id="271" r:id="rId17"/>
    <p:sldId id="272" r:id="rId18"/>
    <p:sldId id="299" r:id="rId19"/>
    <p:sldId id="274" r:id="rId20"/>
    <p:sldId id="309" r:id="rId21"/>
    <p:sldId id="310" r:id="rId22"/>
    <p:sldId id="311" r:id="rId23"/>
    <p:sldId id="279" r:id="rId24"/>
    <p:sldId id="275" r:id="rId25"/>
    <p:sldId id="298" r:id="rId26"/>
    <p:sldId id="282" r:id="rId27"/>
    <p:sldId id="276" r:id="rId28"/>
    <p:sldId id="277" r:id="rId29"/>
    <p:sldId id="280" r:id="rId30"/>
    <p:sldId id="281" r:id="rId31"/>
    <p:sldId id="286" r:id="rId32"/>
    <p:sldId id="283" r:id="rId33"/>
    <p:sldId id="287" r:id="rId34"/>
    <p:sldId id="288" r:id="rId35"/>
    <p:sldId id="284" r:id="rId36"/>
    <p:sldId id="289" r:id="rId37"/>
    <p:sldId id="290" r:id="rId38"/>
    <p:sldId id="291" r:id="rId39"/>
    <p:sldId id="292" r:id="rId40"/>
    <p:sldId id="285" r:id="rId41"/>
    <p:sldId id="293" r:id="rId42"/>
    <p:sldId id="294" r:id="rId43"/>
    <p:sldId id="295" r:id="rId44"/>
    <p:sldId id="303" r:id="rId45"/>
    <p:sldId id="296" r:id="rId46"/>
    <p:sldId id="300" r:id="rId47"/>
    <p:sldId id="297" r:id="rId48"/>
    <p:sldId id="301" r:id="rId49"/>
    <p:sldId id="304"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llaborative decision-making with Parents and building responsive part c early intervention dispute resolution systems" id="{F210BA86-BF37-4783-9261-F76439B27D2E}">
          <p14:sldIdLst>
            <p14:sldId id="256"/>
            <p14:sldId id="257"/>
            <p14:sldId id="259"/>
            <p14:sldId id="260"/>
            <p14:sldId id="278"/>
            <p14:sldId id="261"/>
            <p14:sldId id="262"/>
            <p14:sldId id="264"/>
            <p14:sldId id="265"/>
            <p14:sldId id="267"/>
            <p14:sldId id="268"/>
            <p14:sldId id="269"/>
            <p14:sldId id="270"/>
            <p14:sldId id="271"/>
            <p14:sldId id="272"/>
            <p14:sldId id="299"/>
            <p14:sldId id="274"/>
            <p14:sldId id="309"/>
            <p14:sldId id="310"/>
            <p14:sldId id="311"/>
            <p14:sldId id="279"/>
            <p14:sldId id="275"/>
            <p14:sldId id="298"/>
            <p14:sldId id="282"/>
            <p14:sldId id="276"/>
            <p14:sldId id="277"/>
            <p14:sldId id="280"/>
            <p14:sldId id="281"/>
            <p14:sldId id="286"/>
            <p14:sldId id="283"/>
            <p14:sldId id="287"/>
            <p14:sldId id="288"/>
            <p14:sldId id="284"/>
            <p14:sldId id="289"/>
            <p14:sldId id="290"/>
            <p14:sldId id="291"/>
            <p14:sldId id="292"/>
            <p14:sldId id="285"/>
            <p14:sldId id="293"/>
            <p14:sldId id="294"/>
            <p14:sldId id="295"/>
            <p14:sldId id="303"/>
            <p14:sldId id="296"/>
            <p14:sldId id="300"/>
            <p14:sldId id="297"/>
            <p14:sldId id="301"/>
            <p14:sldId id="30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D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55ECF8-1F9B-4944-B46D-D8069981606F}" v="205" dt="2022-09-29T21:47:18.1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40" d="100"/>
          <a:sy n="40" d="100"/>
        </p:scale>
        <p:origin x="43" y="7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microsoft.com/office/2015/10/relationships/revisionInfo" Target="revisionInfo.xml"/><Relationship Id="rId8" Type="http://schemas.openxmlformats.org/officeDocument/2006/relationships/slide" Target="slides/slide5.xml"/><Relationship Id="rId51" Type="http://schemas.openxmlformats.org/officeDocument/2006/relationships/notesMaster" Target="notesMasters/notesMaster1.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reese\AppData\Local\Microsoft\Windows\Temporary%20Internet%20Files\Content.Outlook\OVY8W0JL\Three%20Yr%20Combined%20FFY%202018-2020%20(00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reese\AppData\Local\Microsoft\Windows\Temporary%20Internet%20Files\Content.Outlook\OVY8W0JL\Three%20Yr%20Combined%20FFY%202018-2020%20(00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reese\AppData\Local\Microsoft\Windows\Temporary%20Internet%20Files\Content.Outlook\OVY8W0JL\Three%20Yr%20Combined%20FFY%202018-2020%20(002).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016728515660433E-2"/>
          <c:y val="1.9727925006071016E-2"/>
          <c:w val="0.9380302017900658"/>
          <c:h val="0.91624977619116277"/>
        </c:manualLayout>
      </c:layout>
      <c:barChart>
        <c:barDir val="col"/>
        <c:grouping val="clustered"/>
        <c:varyColors val="0"/>
        <c:ser>
          <c:idx val="0"/>
          <c:order val="0"/>
          <c:tx>
            <c:strRef>
              <c:f>MED!$B$1</c:f>
              <c:strCache>
                <c:ptCount val="1"/>
                <c:pt idx="0">
                  <c:v>2018</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MED!$A$2:$A$7</c:f>
              <c:strCache>
                <c:ptCount val="6"/>
                <c:pt idx="0">
                  <c:v>Mediation Requests  </c:v>
                </c:pt>
                <c:pt idx="1">
                  <c:v>Mediations held  </c:v>
                </c:pt>
                <c:pt idx="2">
                  <c:v>Due Process Related</c:v>
                </c:pt>
                <c:pt idx="3">
                  <c:v>Not Due Process Related </c:v>
                </c:pt>
                <c:pt idx="4">
                  <c:v>Mediation Agreements  </c:v>
                </c:pt>
                <c:pt idx="5">
                  <c:v>Mediations Pending</c:v>
                </c:pt>
              </c:strCache>
            </c:strRef>
          </c:cat>
          <c:val>
            <c:numRef>
              <c:f>MED!$B$2:$B$7</c:f>
              <c:numCache>
                <c:formatCode>General</c:formatCode>
                <c:ptCount val="6"/>
                <c:pt idx="0">
                  <c:v>113</c:v>
                </c:pt>
                <c:pt idx="1">
                  <c:v>62</c:v>
                </c:pt>
                <c:pt idx="2">
                  <c:v>5</c:v>
                </c:pt>
                <c:pt idx="3">
                  <c:v>57</c:v>
                </c:pt>
                <c:pt idx="4">
                  <c:v>47</c:v>
                </c:pt>
                <c:pt idx="5">
                  <c:v>2</c:v>
                </c:pt>
              </c:numCache>
            </c:numRef>
          </c:val>
          <c:extLst>
            <c:ext xmlns:c16="http://schemas.microsoft.com/office/drawing/2014/chart" uri="{C3380CC4-5D6E-409C-BE32-E72D297353CC}">
              <c16:uniqueId val="{00000000-79D1-4AC0-8721-DE12C7067612}"/>
            </c:ext>
          </c:extLst>
        </c:ser>
        <c:ser>
          <c:idx val="1"/>
          <c:order val="1"/>
          <c:tx>
            <c:strRef>
              <c:f>MED!$C$1</c:f>
              <c:strCache>
                <c:ptCount val="1"/>
                <c:pt idx="0">
                  <c:v>2019</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MED!$A$2:$A$7</c:f>
              <c:strCache>
                <c:ptCount val="6"/>
                <c:pt idx="0">
                  <c:v>Mediation Requests  </c:v>
                </c:pt>
                <c:pt idx="1">
                  <c:v>Mediations held  </c:v>
                </c:pt>
                <c:pt idx="2">
                  <c:v>Due Process Related</c:v>
                </c:pt>
                <c:pt idx="3">
                  <c:v>Not Due Process Related </c:v>
                </c:pt>
                <c:pt idx="4">
                  <c:v>Mediation Agreements  </c:v>
                </c:pt>
                <c:pt idx="5">
                  <c:v>Mediations Pending</c:v>
                </c:pt>
              </c:strCache>
            </c:strRef>
          </c:cat>
          <c:val>
            <c:numRef>
              <c:f>MED!$C$2:$C$7</c:f>
              <c:numCache>
                <c:formatCode>General</c:formatCode>
                <c:ptCount val="6"/>
                <c:pt idx="0">
                  <c:v>94</c:v>
                </c:pt>
                <c:pt idx="1">
                  <c:v>50</c:v>
                </c:pt>
                <c:pt idx="2">
                  <c:v>7</c:v>
                </c:pt>
                <c:pt idx="3">
                  <c:v>43</c:v>
                </c:pt>
                <c:pt idx="4">
                  <c:v>36</c:v>
                </c:pt>
                <c:pt idx="5">
                  <c:v>1</c:v>
                </c:pt>
              </c:numCache>
            </c:numRef>
          </c:val>
          <c:extLst>
            <c:ext xmlns:c16="http://schemas.microsoft.com/office/drawing/2014/chart" uri="{C3380CC4-5D6E-409C-BE32-E72D297353CC}">
              <c16:uniqueId val="{00000001-79D1-4AC0-8721-DE12C7067612}"/>
            </c:ext>
          </c:extLst>
        </c:ser>
        <c:ser>
          <c:idx val="2"/>
          <c:order val="2"/>
          <c:tx>
            <c:strRef>
              <c:f>MED!$D$1</c:f>
              <c:strCache>
                <c:ptCount val="1"/>
                <c:pt idx="0">
                  <c:v>2020</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MED!$A$2:$A$7</c:f>
              <c:strCache>
                <c:ptCount val="6"/>
                <c:pt idx="0">
                  <c:v>Mediation Requests  </c:v>
                </c:pt>
                <c:pt idx="1">
                  <c:v>Mediations held  </c:v>
                </c:pt>
                <c:pt idx="2">
                  <c:v>Due Process Related</c:v>
                </c:pt>
                <c:pt idx="3">
                  <c:v>Not Due Process Related </c:v>
                </c:pt>
                <c:pt idx="4">
                  <c:v>Mediation Agreements  </c:v>
                </c:pt>
                <c:pt idx="5">
                  <c:v>Mediations Pending</c:v>
                </c:pt>
              </c:strCache>
            </c:strRef>
          </c:cat>
          <c:val>
            <c:numRef>
              <c:f>MED!$D$2:$D$7</c:f>
              <c:numCache>
                <c:formatCode>General</c:formatCode>
                <c:ptCount val="6"/>
                <c:pt idx="0">
                  <c:v>66</c:v>
                </c:pt>
                <c:pt idx="1">
                  <c:v>46</c:v>
                </c:pt>
                <c:pt idx="2">
                  <c:v>0</c:v>
                </c:pt>
                <c:pt idx="3">
                  <c:v>46</c:v>
                </c:pt>
                <c:pt idx="4">
                  <c:v>37</c:v>
                </c:pt>
                <c:pt idx="5">
                  <c:v>1</c:v>
                </c:pt>
              </c:numCache>
            </c:numRef>
          </c:val>
          <c:extLst>
            <c:ext xmlns:c16="http://schemas.microsoft.com/office/drawing/2014/chart" uri="{C3380CC4-5D6E-409C-BE32-E72D297353CC}">
              <c16:uniqueId val="{00000002-79D1-4AC0-8721-DE12C7067612}"/>
            </c:ext>
          </c:extLst>
        </c:ser>
        <c:dLbls>
          <c:dLblPos val="inEnd"/>
          <c:showLegendKey val="0"/>
          <c:showVal val="1"/>
          <c:showCatName val="0"/>
          <c:showSerName val="0"/>
          <c:showPercent val="0"/>
          <c:showBubbleSize val="0"/>
        </c:dLbls>
        <c:gapWidth val="219"/>
        <c:overlap val="-27"/>
        <c:axId val="1508947408"/>
        <c:axId val="1508948656"/>
      </c:barChart>
      <c:catAx>
        <c:axId val="1508947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508948656"/>
        <c:crosses val="autoZero"/>
        <c:auto val="1"/>
        <c:lblAlgn val="ctr"/>
        <c:lblOffset val="100"/>
        <c:noMultiLvlLbl val="0"/>
      </c:catAx>
      <c:valAx>
        <c:axId val="1508948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508947408"/>
        <c:crosses val="autoZero"/>
        <c:crossBetween val="between"/>
      </c:valAx>
      <c:spPr>
        <a:noFill/>
        <a:ln w="25400">
          <a:noFill/>
        </a:ln>
        <a:effectLst/>
      </c:spPr>
    </c:plotArea>
    <c:legend>
      <c:legendPos val="b"/>
      <c:layout>
        <c:manualLayout>
          <c:xMode val="edge"/>
          <c:yMode val="edge"/>
          <c:x val="0.40599946857948571"/>
          <c:y val="7.3884640186573702E-2"/>
          <c:w val="0.26332605117704855"/>
          <c:h val="7.5423345807799788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WSC!$B$1</c:f>
              <c:strCache>
                <c:ptCount val="1"/>
                <c:pt idx="0">
                  <c:v>2018</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WSC!$A$2:$A$6</c:f>
              <c:strCache>
                <c:ptCount val="5"/>
                <c:pt idx="0">
                  <c:v>Written State Complaints (WSC) Filed</c:v>
                </c:pt>
                <c:pt idx="1">
                  <c:v>WSC Reports Issued</c:v>
                </c:pt>
                <c:pt idx="2">
                  <c:v>WSC Reports with Findings of Noncompliance</c:v>
                </c:pt>
                <c:pt idx="3">
                  <c:v>WSC Pending</c:v>
                </c:pt>
                <c:pt idx="4">
                  <c:v>WSC withdrawn or dismissed</c:v>
                </c:pt>
              </c:strCache>
            </c:strRef>
          </c:cat>
          <c:val>
            <c:numRef>
              <c:f>WSC!$B$2:$B$6</c:f>
              <c:numCache>
                <c:formatCode>General</c:formatCode>
                <c:ptCount val="5"/>
                <c:pt idx="0">
                  <c:v>94</c:v>
                </c:pt>
                <c:pt idx="1">
                  <c:v>80</c:v>
                </c:pt>
                <c:pt idx="2">
                  <c:v>48</c:v>
                </c:pt>
                <c:pt idx="3">
                  <c:v>0</c:v>
                </c:pt>
                <c:pt idx="4">
                  <c:v>14</c:v>
                </c:pt>
              </c:numCache>
            </c:numRef>
          </c:val>
          <c:extLst>
            <c:ext xmlns:c16="http://schemas.microsoft.com/office/drawing/2014/chart" uri="{C3380CC4-5D6E-409C-BE32-E72D297353CC}">
              <c16:uniqueId val="{00000000-B305-4B91-A5A7-8B7D62B89CDD}"/>
            </c:ext>
          </c:extLst>
        </c:ser>
        <c:ser>
          <c:idx val="1"/>
          <c:order val="1"/>
          <c:tx>
            <c:strRef>
              <c:f>WSC!$C$1</c:f>
              <c:strCache>
                <c:ptCount val="1"/>
                <c:pt idx="0">
                  <c:v>2019</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WSC!$A$2:$A$6</c:f>
              <c:strCache>
                <c:ptCount val="5"/>
                <c:pt idx="0">
                  <c:v>Written State Complaints (WSC) Filed</c:v>
                </c:pt>
                <c:pt idx="1">
                  <c:v>WSC Reports Issued</c:v>
                </c:pt>
                <c:pt idx="2">
                  <c:v>WSC Reports with Findings of Noncompliance</c:v>
                </c:pt>
                <c:pt idx="3">
                  <c:v>WSC Pending</c:v>
                </c:pt>
                <c:pt idx="4">
                  <c:v>WSC withdrawn or dismissed</c:v>
                </c:pt>
              </c:strCache>
            </c:strRef>
          </c:cat>
          <c:val>
            <c:numRef>
              <c:f>WSC!$C$2:$C$6</c:f>
              <c:numCache>
                <c:formatCode>General</c:formatCode>
                <c:ptCount val="5"/>
                <c:pt idx="0">
                  <c:v>102</c:v>
                </c:pt>
                <c:pt idx="1">
                  <c:v>89</c:v>
                </c:pt>
                <c:pt idx="2">
                  <c:v>54</c:v>
                </c:pt>
                <c:pt idx="3">
                  <c:v>4</c:v>
                </c:pt>
                <c:pt idx="4">
                  <c:v>8</c:v>
                </c:pt>
              </c:numCache>
            </c:numRef>
          </c:val>
          <c:extLst>
            <c:ext xmlns:c16="http://schemas.microsoft.com/office/drawing/2014/chart" uri="{C3380CC4-5D6E-409C-BE32-E72D297353CC}">
              <c16:uniqueId val="{00000001-B305-4B91-A5A7-8B7D62B89CDD}"/>
            </c:ext>
          </c:extLst>
        </c:ser>
        <c:ser>
          <c:idx val="2"/>
          <c:order val="2"/>
          <c:tx>
            <c:strRef>
              <c:f>WSC!$D$1</c:f>
              <c:strCache>
                <c:ptCount val="1"/>
                <c:pt idx="0">
                  <c:v>2020</c:v>
                </c:pt>
              </c:strCache>
            </c:strRef>
          </c:tx>
          <c:spPr>
            <a:solidFill>
              <a:srgbClr val="00B050"/>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305-4B91-A5A7-8B7D62B89CDD}"/>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305-4B91-A5A7-8B7D62B89CDD}"/>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305-4B91-A5A7-8B7D62B89CDD}"/>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305-4B91-A5A7-8B7D62B89CD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WSC!$A$2:$A$6</c:f>
              <c:strCache>
                <c:ptCount val="5"/>
                <c:pt idx="0">
                  <c:v>Written State Complaints (WSC) Filed</c:v>
                </c:pt>
                <c:pt idx="1">
                  <c:v>WSC Reports Issued</c:v>
                </c:pt>
                <c:pt idx="2">
                  <c:v>WSC Reports with Findings of Noncompliance</c:v>
                </c:pt>
                <c:pt idx="3">
                  <c:v>WSC Pending</c:v>
                </c:pt>
                <c:pt idx="4">
                  <c:v>WSC withdrawn or dismissed</c:v>
                </c:pt>
              </c:strCache>
            </c:strRef>
          </c:cat>
          <c:val>
            <c:numRef>
              <c:f>WSC!$D$2:$D$6</c:f>
              <c:numCache>
                <c:formatCode>General</c:formatCode>
                <c:ptCount val="5"/>
                <c:pt idx="0">
                  <c:v>56</c:v>
                </c:pt>
                <c:pt idx="1">
                  <c:v>37</c:v>
                </c:pt>
                <c:pt idx="2">
                  <c:v>25</c:v>
                </c:pt>
                <c:pt idx="3">
                  <c:v>1</c:v>
                </c:pt>
                <c:pt idx="4">
                  <c:v>18</c:v>
                </c:pt>
              </c:numCache>
            </c:numRef>
          </c:val>
          <c:extLst>
            <c:ext xmlns:c16="http://schemas.microsoft.com/office/drawing/2014/chart" uri="{C3380CC4-5D6E-409C-BE32-E72D297353CC}">
              <c16:uniqueId val="{00000006-B305-4B91-A5A7-8B7D62B89CDD}"/>
            </c:ext>
          </c:extLst>
        </c:ser>
        <c:dLbls>
          <c:showLegendKey val="0"/>
          <c:showVal val="0"/>
          <c:showCatName val="0"/>
          <c:showSerName val="0"/>
          <c:showPercent val="0"/>
          <c:showBubbleSize val="0"/>
        </c:dLbls>
        <c:gapWidth val="219"/>
        <c:overlap val="-27"/>
        <c:axId val="1539762016"/>
        <c:axId val="1539763680"/>
      </c:barChart>
      <c:catAx>
        <c:axId val="153976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539763680"/>
        <c:crosses val="autoZero"/>
        <c:auto val="1"/>
        <c:lblAlgn val="ctr"/>
        <c:lblOffset val="100"/>
        <c:noMultiLvlLbl val="0"/>
      </c:catAx>
      <c:valAx>
        <c:axId val="15397636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539762016"/>
        <c:crosses val="autoZero"/>
        <c:crossBetween val="between"/>
      </c:valAx>
      <c:spPr>
        <a:noFill/>
        <a:ln>
          <a:noFill/>
        </a:ln>
        <a:effectLst/>
      </c:spPr>
    </c:plotArea>
    <c:legend>
      <c:legendPos val="b"/>
      <c:layout>
        <c:manualLayout>
          <c:xMode val="edge"/>
          <c:yMode val="edge"/>
          <c:x val="0.41090033544346072"/>
          <c:y val="5.4503543521607439E-2"/>
          <c:w val="0.28540941542297787"/>
          <c:h val="8.7726744878130217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746381670198806E-2"/>
          <c:y val="4.5220332243120089E-2"/>
          <c:w val="0.94180170942474728"/>
          <c:h val="0.63524089249701055"/>
        </c:manualLayout>
      </c:layout>
      <c:barChart>
        <c:barDir val="col"/>
        <c:grouping val="clustered"/>
        <c:varyColors val="0"/>
        <c:ser>
          <c:idx val="0"/>
          <c:order val="0"/>
          <c:tx>
            <c:strRef>
              <c:f>DPC!$B$1</c:f>
              <c:strCache>
                <c:ptCount val="1"/>
                <c:pt idx="0">
                  <c:v>2018</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DPC!$A$2:$A$7</c:f>
              <c:strCache>
                <c:ptCount val="6"/>
                <c:pt idx="0">
                  <c:v>Due Process Complaints (DPC) Filed</c:v>
                </c:pt>
                <c:pt idx="1">
                  <c:v>DP Hearings Fully Adjudicated</c:v>
                </c:pt>
                <c:pt idx="2">
                  <c:v>DP Decisions within 45-day Timelines</c:v>
                </c:pt>
                <c:pt idx="3">
                  <c:v>DP Decision with Extended Timelines</c:v>
                </c:pt>
                <c:pt idx="4">
                  <c:v>DP Hearings Pending</c:v>
                </c:pt>
                <c:pt idx="5">
                  <c:v>DPC withdrawn or dismissed, or resolved without hearings</c:v>
                </c:pt>
              </c:strCache>
            </c:strRef>
          </c:cat>
          <c:val>
            <c:numRef>
              <c:f>DPC!$B$2:$B$7</c:f>
              <c:numCache>
                <c:formatCode>General</c:formatCode>
                <c:ptCount val="6"/>
                <c:pt idx="0">
                  <c:v>67</c:v>
                </c:pt>
                <c:pt idx="1">
                  <c:v>5</c:v>
                </c:pt>
                <c:pt idx="2">
                  <c:v>4</c:v>
                </c:pt>
                <c:pt idx="3">
                  <c:v>1</c:v>
                </c:pt>
                <c:pt idx="4">
                  <c:v>4</c:v>
                </c:pt>
                <c:pt idx="5">
                  <c:v>58</c:v>
                </c:pt>
              </c:numCache>
            </c:numRef>
          </c:val>
          <c:extLst>
            <c:ext xmlns:c16="http://schemas.microsoft.com/office/drawing/2014/chart" uri="{C3380CC4-5D6E-409C-BE32-E72D297353CC}">
              <c16:uniqueId val="{00000000-5866-4BD8-982F-643AE11C777B}"/>
            </c:ext>
          </c:extLst>
        </c:ser>
        <c:ser>
          <c:idx val="1"/>
          <c:order val="1"/>
          <c:tx>
            <c:strRef>
              <c:f>DPC!$C$1</c:f>
              <c:strCache>
                <c:ptCount val="1"/>
                <c:pt idx="0">
                  <c:v>2019</c:v>
                </c:pt>
              </c:strCache>
            </c:strRef>
          </c:tx>
          <c:spPr>
            <a:solidFill>
              <a:srgbClr val="FF0000">
                <a:alpha val="7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DPC!$A$2:$A$7</c:f>
              <c:strCache>
                <c:ptCount val="6"/>
                <c:pt idx="0">
                  <c:v>Due Process Complaints (DPC) Filed</c:v>
                </c:pt>
                <c:pt idx="1">
                  <c:v>DP Hearings Fully Adjudicated</c:v>
                </c:pt>
                <c:pt idx="2">
                  <c:v>DP Decisions within 45-day Timelines</c:v>
                </c:pt>
                <c:pt idx="3">
                  <c:v>DP Decision with Extended Timelines</c:v>
                </c:pt>
                <c:pt idx="4">
                  <c:v>DP Hearings Pending</c:v>
                </c:pt>
                <c:pt idx="5">
                  <c:v>DPC withdrawn or dismissed, or resolved without hearings</c:v>
                </c:pt>
              </c:strCache>
            </c:strRef>
          </c:cat>
          <c:val>
            <c:numRef>
              <c:f>DPC!$C$2:$C$7</c:f>
              <c:numCache>
                <c:formatCode>General</c:formatCode>
                <c:ptCount val="6"/>
                <c:pt idx="0">
                  <c:v>48</c:v>
                </c:pt>
                <c:pt idx="1">
                  <c:v>7</c:v>
                </c:pt>
                <c:pt idx="2">
                  <c:v>5</c:v>
                </c:pt>
                <c:pt idx="3">
                  <c:v>1</c:v>
                </c:pt>
                <c:pt idx="4">
                  <c:v>4</c:v>
                </c:pt>
                <c:pt idx="5">
                  <c:v>37</c:v>
                </c:pt>
              </c:numCache>
            </c:numRef>
          </c:val>
          <c:extLst>
            <c:ext xmlns:c16="http://schemas.microsoft.com/office/drawing/2014/chart" uri="{C3380CC4-5D6E-409C-BE32-E72D297353CC}">
              <c16:uniqueId val="{00000001-5866-4BD8-982F-643AE11C777B}"/>
            </c:ext>
          </c:extLst>
        </c:ser>
        <c:ser>
          <c:idx val="2"/>
          <c:order val="2"/>
          <c:tx>
            <c:strRef>
              <c:f>DPC!$D$1</c:f>
              <c:strCache>
                <c:ptCount val="1"/>
                <c:pt idx="0">
                  <c:v>2020</c:v>
                </c:pt>
              </c:strCache>
            </c:strRef>
          </c:tx>
          <c:spPr>
            <a:solidFill>
              <a:srgbClr val="00B050">
                <a:alpha val="7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DPC!$A$2:$A$7</c:f>
              <c:strCache>
                <c:ptCount val="6"/>
                <c:pt idx="0">
                  <c:v>Due Process Complaints (DPC) Filed</c:v>
                </c:pt>
                <c:pt idx="1">
                  <c:v>DP Hearings Fully Adjudicated</c:v>
                </c:pt>
                <c:pt idx="2">
                  <c:v>DP Decisions within 45-day Timelines</c:v>
                </c:pt>
                <c:pt idx="3">
                  <c:v>DP Decision with Extended Timelines</c:v>
                </c:pt>
                <c:pt idx="4">
                  <c:v>DP Hearings Pending</c:v>
                </c:pt>
                <c:pt idx="5">
                  <c:v>DPC withdrawn or dismissed, or resolved without hearings</c:v>
                </c:pt>
              </c:strCache>
            </c:strRef>
          </c:cat>
          <c:val>
            <c:numRef>
              <c:f>DPC!$D$2:$D$7</c:f>
              <c:numCache>
                <c:formatCode>General</c:formatCode>
                <c:ptCount val="6"/>
                <c:pt idx="0">
                  <c:v>25</c:v>
                </c:pt>
                <c:pt idx="1">
                  <c:v>9</c:v>
                </c:pt>
                <c:pt idx="2">
                  <c:v>7</c:v>
                </c:pt>
                <c:pt idx="3">
                  <c:v>1</c:v>
                </c:pt>
                <c:pt idx="4">
                  <c:v>2</c:v>
                </c:pt>
                <c:pt idx="5">
                  <c:v>14</c:v>
                </c:pt>
              </c:numCache>
            </c:numRef>
          </c:val>
          <c:extLst>
            <c:ext xmlns:c16="http://schemas.microsoft.com/office/drawing/2014/chart" uri="{C3380CC4-5D6E-409C-BE32-E72D297353CC}">
              <c16:uniqueId val="{00000002-5866-4BD8-982F-643AE11C777B}"/>
            </c:ext>
          </c:extLst>
        </c:ser>
        <c:dLbls>
          <c:dLblPos val="outEnd"/>
          <c:showLegendKey val="0"/>
          <c:showVal val="1"/>
          <c:showCatName val="0"/>
          <c:showSerName val="0"/>
          <c:showPercent val="0"/>
          <c:showBubbleSize val="0"/>
        </c:dLbls>
        <c:gapWidth val="110"/>
        <c:overlap val="-8"/>
        <c:axId val="966922384"/>
        <c:axId val="966924048"/>
      </c:barChart>
      <c:catAx>
        <c:axId val="966922384"/>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800" b="1" i="0" u="none" strike="noStrike" kern="1200" cap="none" spc="20" normalizeH="0" baseline="0">
                <a:solidFill>
                  <a:schemeClr val="tx1">
                    <a:lumMod val="65000"/>
                    <a:lumOff val="35000"/>
                  </a:schemeClr>
                </a:solidFill>
                <a:latin typeface="+mn-lt"/>
                <a:ea typeface="+mn-ea"/>
                <a:cs typeface="+mn-cs"/>
              </a:defRPr>
            </a:pPr>
            <a:endParaRPr lang="en-US"/>
          </a:p>
        </c:txPr>
        <c:crossAx val="966924048"/>
        <c:crosses val="autoZero"/>
        <c:auto val="1"/>
        <c:lblAlgn val="ctr"/>
        <c:lblOffset val="100"/>
        <c:noMultiLvlLbl val="0"/>
      </c:catAx>
      <c:valAx>
        <c:axId val="966924048"/>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spc="20" baseline="0">
                <a:solidFill>
                  <a:schemeClr val="tx1">
                    <a:lumMod val="65000"/>
                    <a:lumOff val="35000"/>
                  </a:schemeClr>
                </a:solidFill>
                <a:latin typeface="+mn-lt"/>
                <a:ea typeface="+mn-ea"/>
                <a:cs typeface="+mn-cs"/>
              </a:defRPr>
            </a:pPr>
            <a:endParaRPr lang="en-US"/>
          </a:p>
        </c:txPr>
        <c:crossAx val="966922384"/>
        <c:crosses val="autoZero"/>
        <c:crossBetween val="between"/>
      </c:valAx>
      <c:spPr>
        <a:noFill/>
        <a:ln>
          <a:noFill/>
        </a:ln>
        <a:effectLst/>
      </c:spPr>
    </c:plotArea>
    <c:legend>
      <c:legendPos val="b"/>
      <c:layout>
        <c:manualLayout>
          <c:xMode val="edge"/>
          <c:yMode val="edge"/>
          <c:x val="0.37903681855130072"/>
          <c:y val="5.6250473519202732E-2"/>
          <c:w val="0.24081140210490376"/>
          <c:h val="7.065026763605986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1600"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1BBBDE-55F4-4CEF-92E9-79B829DDE33B}"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US"/>
        </a:p>
      </dgm:t>
    </dgm:pt>
    <dgm:pt modelId="{71259AD1-E858-4501-A5BD-E15BBB0F2F93}">
      <dgm:prSet/>
      <dgm:spPr>
        <a:solidFill>
          <a:schemeClr val="accent3">
            <a:lumMod val="75000"/>
          </a:schemeClr>
        </a:solidFill>
      </dgm:spPr>
      <dgm:t>
        <a:bodyPr/>
        <a:lstStyle/>
        <a:p>
          <a:r>
            <a:rPr lang="en-US" kern="1200" dirty="0"/>
            <a:t>Early intervention under Part C is a </a:t>
          </a:r>
          <a:r>
            <a:rPr lang="en-US" kern="1200" dirty="0">
              <a:latin typeface="Calibri" panose="020F0502020204030204"/>
              <a:ea typeface="+mn-ea"/>
              <a:cs typeface="+mn-cs"/>
            </a:rPr>
            <a:t>family-focused</a:t>
          </a:r>
          <a:r>
            <a:rPr lang="en-US" kern="1200" dirty="0"/>
            <a:t> program.</a:t>
          </a:r>
        </a:p>
      </dgm:t>
    </dgm:pt>
    <dgm:pt modelId="{84C9C6E8-8112-4E80-ACAD-3A19F50E27A8}" type="parTrans" cxnId="{7FBD90E6-B218-4D90-B553-7443918C25D8}">
      <dgm:prSet/>
      <dgm:spPr/>
      <dgm:t>
        <a:bodyPr/>
        <a:lstStyle/>
        <a:p>
          <a:endParaRPr lang="en-US"/>
        </a:p>
      </dgm:t>
    </dgm:pt>
    <dgm:pt modelId="{DA1237C1-DA4C-4F46-90AB-6F28B715C136}" type="sibTrans" cxnId="{7FBD90E6-B218-4D90-B553-7443918C25D8}">
      <dgm:prSet/>
      <dgm:spPr/>
      <dgm:t>
        <a:bodyPr/>
        <a:lstStyle/>
        <a:p>
          <a:endParaRPr lang="en-US"/>
        </a:p>
      </dgm:t>
    </dgm:pt>
    <dgm:pt modelId="{ECA4B38E-1BA4-474E-9861-D367362F8416}">
      <dgm:prSet/>
      <dgm:spPr>
        <a:solidFill>
          <a:srgbClr val="CC6D04"/>
        </a:solidFill>
      </dgm:spPr>
      <dgm:t>
        <a:bodyPr/>
        <a:lstStyle/>
        <a:p>
          <a:r>
            <a:rPr lang="en-US"/>
            <a:t>Part C acknowledges that parents are the primary care-takers and “teachers” for their young children.</a:t>
          </a:r>
        </a:p>
      </dgm:t>
    </dgm:pt>
    <dgm:pt modelId="{AC6FA723-DA26-41C4-89E8-6C29CC3F8500}" type="parTrans" cxnId="{D4BFC35A-D2AD-40DB-9F04-A46A6C4B613B}">
      <dgm:prSet/>
      <dgm:spPr/>
      <dgm:t>
        <a:bodyPr/>
        <a:lstStyle/>
        <a:p>
          <a:endParaRPr lang="en-US"/>
        </a:p>
      </dgm:t>
    </dgm:pt>
    <dgm:pt modelId="{B1DB6004-AF5D-47C8-937E-B312841B1D5D}" type="sibTrans" cxnId="{D4BFC35A-D2AD-40DB-9F04-A46A6C4B613B}">
      <dgm:prSet/>
      <dgm:spPr/>
      <dgm:t>
        <a:bodyPr/>
        <a:lstStyle/>
        <a:p>
          <a:endParaRPr lang="en-US"/>
        </a:p>
      </dgm:t>
    </dgm:pt>
    <dgm:pt modelId="{8F103571-F6E2-4DE5-8B8E-E27C10743B96}">
      <dgm:prSet/>
      <dgm:spPr/>
      <dgm:t>
        <a:bodyPr/>
        <a:lstStyle/>
        <a:p>
          <a:r>
            <a:rPr lang="en-US" dirty="0"/>
            <a:t>Parents must be informed, respected, empowered participants in making early intervention decisions for their child and family.</a:t>
          </a:r>
        </a:p>
      </dgm:t>
    </dgm:pt>
    <dgm:pt modelId="{6ED301C9-58B5-433A-8227-70251C5C15C5}" type="parTrans" cxnId="{E9104C53-3B80-431E-B9F0-D07D2CB54667}">
      <dgm:prSet/>
      <dgm:spPr/>
      <dgm:t>
        <a:bodyPr/>
        <a:lstStyle/>
        <a:p>
          <a:endParaRPr lang="en-US"/>
        </a:p>
      </dgm:t>
    </dgm:pt>
    <dgm:pt modelId="{020A699F-61FE-43BB-8EF7-D87036A67632}" type="sibTrans" cxnId="{E9104C53-3B80-431E-B9F0-D07D2CB54667}">
      <dgm:prSet/>
      <dgm:spPr/>
      <dgm:t>
        <a:bodyPr/>
        <a:lstStyle/>
        <a:p>
          <a:endParaRPr lang="en-US"/>
        </a:p>
      </dgm:t>
    </dgm:pt>
    <dgm:pt modelId="{CE5AA8FE-29C0-488B-A0F9-D08071C5C907}">
      <dgm:prSet/>
      <dgm:spPr/>
      <dgm:t>
        <a:bodyPr/>
        <a:lstStyle/>
        <a:p>
          <a:r>
            <a:rPr lang="en-US"/>
            <a:t>Family’s resources, priorities, and concerns, and services to child and family are key parts of the IFSP.</a:t>
          </a:r>
        </a:p>
      </dgm:t>
    </dgm:pt>
    <dgm:pt modelId="{08E99CA8-161D-4C68-8B4B-DE29D4D9CB1E}" type="parTrans" cxnId="{37956E12-40D1-4EA1-8D8B-2172C227D443}">
      <dgm:prSet/>
      <dgm:spPr/>
      <dgm:t>
        <a:bodyPr/>
        <a:lstStyle/>
        <a:p>
          <a:endParaRPr lang="en-US"/>
        </a:p>
      </dgm:t>
    </dgm:pt>
    <dgm:pt modelId="{B0DBB41D-6771-4E99-8BC0-E34E0C60C159}" type="sibTrans" cxnId="{37956E12-40D1-4EA1-8D8B-2172C227D443}">
      <dgm:prSet/>
      <dgm:spPr/>
      <dgm:t>
        <a:bodyPr/>
        <a:lstStyle/>
        <a:p>
          <a:endParaRPr lang="en-US"/>
        </a:p>
      </dgm:t>
    </dgm:pt>
    <dgm:pt modelId="{372A921A-65FF-447A-997E-A1B15024A73E}" type="pres">
      <dgm:prSet presAssocID="{E41BBBDE-55F4-4CEF-92E9-79B829DDE33B}" presName="diagram" presStyleCnt="0">
        <dgm:presLayoutVars>
          <dgm:dir/>
          <dgm:resizeHandles val="exact"/>
        </dgm:presLayoutVars>
      </dgm:prSet>
      <dgm:spPr/>
    </dgm:pt>
    <dgm:pt modelId="{8EF24995-AE81-4E42-B46E-9CA281735937}" type="pres">
      <dgm:prSet presAssocID="{71259AD1-E858-4501-A5BD-E15BBB0F2F93}" presName="node" presStyleLbl="node1" presStyleIdx="0" presStyleCnt="4">
        <dgm:presLayoutVars>
          <dgm:bulletEnabled val="1"/>
        </dgm:presLayoutVars>
      </dgm:prSet>
      <dgm:spPr/>
    </dgm:pt>
    <dgm:pt modelId="{C283F9CE-F970-4D82-88D6-B5223D12639F}" type="pres">
      <dgm:prSet presAssocID="{DA1237C1-DA4C-4F46-90AB-6F28B715C136}" presName="sibTrans" presStyleCnt="0"/>
      <dgm:spPr/>
    </dgm:pt>
    <dgm:pt modelId="{7CCA966C-D773-4DD0-8D86-03000697E886}" type="pres">
      <dgm:prSet presAssocID="{ECA4B38E-1BA4-474E-9861-D367362F8416}" presName="node" presStyleLbl="node1" presStyleIdx="1" presStyleCnt="4">
        <dgm:presLayoutVars>
          <dgm:bulletEnabled val="1"/>
        </dgm:presLayoutVars>
      </dgm:prSet>
      <dgm:spPr/>
    </dgm:pt>
    <dgm:pt modelId="{10B68F6B-2D6C-4F4B-9E7E-3B66D4C7FEB4}" type="pres">
      <dgm:prSet presAssocID="{B1DB6004-AF5D-47C8-937E-B312841B1D5D}" presName="sibTrans" presStyleCnt="0"/>
      <dgm:spPr/>
    </dgm:pt>
    <dgm:pt modelId="{C61B0DCA-61B0-409B-82F7-4A32F3499532}" type="pres">
      <dgm:prSet presAssocID="{8F103571-F6E2-4DE5-8B8E-E27C10743B96}" presName="node" presStyleLbl="node1" presStyleIdx="2" presStyleCnt="4">
        <dgm:presLayoutVars>
          <dgm:bulletEnabled val="1"/>
        </dgm:presLayoutVars>
      </dgm:prSet>
      <dgm:spPr/>
    </dgm:pt>
    <dgm:pt modelId="{A329C44F-813C-44CF-8D9F-0079334D2A1B}" type="pres">
      <dgm:prSet presAssocID="{020A699F-61FE-43BB-8EF7-D87036A67632}" presName="sibTrans" presStyleCnt="0"/>
      <dgm:spPr/>
    </dgm:pt>
    <dgm:pt modelId="{AD19C61D-4786-49B7-B37D-87B0938E8E3C}" type="pres">
      <dgm:prSet presAssocID="{CE5AA8FE-29C0-488B-A0F9-D08071C5C907}" presName="node" presStyleLbl="node1" presStyleIdx="3" presStyleCnt="4">
        <dgm:presLayoutVars>
          <dgm:bulletEnabled val="1"/>
        </dgm:presLayoutVars>
      </dgm:prSet>
      <dgm:spPr/>
    </dgm:pt>
  </dgm:ptLst>
  <dgm:cxnLst>
    <dgm:cxn modelId="{35D42007-E957-4BC2-9B6B-EA5050560D91}" type="presOf" srcId="{71259AD1-E858-4501-A5BD-E15BBB0F2F93}" destId="{8EF24995-AE81-4E42-B46E-9CA281735937}" srcOrd="0" destOrd="0" presId="urn:microsoft.com/office/officeart/2005/8/layout/default"/>
    <dgm:cxn modelId="{37956E12-40D1-4EA1-8D8B-2172C227D443}" srcId="{E41BBBDE-55F4-4CEF-92E9-79B829DDE33B}" destId="{CE5AA8FE-29C0-488B-A0F9-D08071C5C907}" srcOrd="3" destOrd="0" parTransId="{08E99CA8-161D-4C68-8B4B-DE29D4D9CB1E}" sibTransId="{B0DBB41D-6771-4E99-8BC0-E34E0C60C159}"/>
    <dgm:cxn modelId="{3A58D630-DD14-48B3-BE2E-48470F4665C9}" type="presOf" srcId="{ECA4B38E-1BA4-474E-9861-D367362F8416}" destId="{7CCA966C-D773-4DD0-8D86-03000697E886}" srcOrd="0" destOrd="0" presId="urn:microsoft.com/office/officeart/2005/8/layout/default"/>
    <dgm:cxn modelId="{E9104C53-3B80-431E-B9F0-D07D2CB54667}" srcId="{E41BBBDE-55F4-4CEF-92E9-79B829DDE33B}" destId="{8F103571-F6E2-4DE5-8B8E-E27C10743B96}" srcOrd="2" destOrd="0" parTransId="{6ED301C9-58B5-433A-8227-70251C5C15C5}" sibTransId="{020A699F-61FE-43BB-8EF7-D87036A67632}"/>
    <dgm:cxn modelId="{D4BFC35A-D2AD-40DB-9F04-A46A6C4B613B}" srcId="{E41BBBDE-55F4-4CEF-92E9-79B829DDE33B}" destId="{ECA4B38E-1BA4-474E-9861-D367362F8416}" srcOrd="1" destOrd="0" parTransId="{AC6FA723-DA26-41C4-89E8-6C29CC3F8500}" sibTransId="{B1DB6004-AF5D-47C8-937E-B312841B1D5D}"/>
    <dgm:cxn modelId="{4E61A2B0-A29F-4737-87EE-58B072BF5082}" type="presOf" srcId="{8F103571-F6E2-4DE5-8B8E-E27C10743B96}" destId="{C61B0DCA-61B0-409B-82F7-4A32F3499532}" srcOrd="0" destOrd="0" presId="urn:microsoft.com/office/officeart/2005/8/layout/default"/>
    <dgm:cxn modelId="{8E3B6AB3-684C-418C-A5AB-8E7738850BBF}" type="presOf" srcId="{CE5AA8FE-29C0-488B-A0F9-D08071C5C907}" destId="{AD19C61D-4786-49B7-B37D-87B0938E8E3C}" srcOrd="0" destOrd="0" presId="urn:microsoft.com/office/officeart/2005/8/layout/default"/>
    <dgm:cxn modelId="{D91050D8-CEBB-47E4-B1FB-B19F9750E58A}" type="presOf" srcId="{E41BBBDE-55F4-4CEF-92E9-79B829DDE33B}" destId="{372A921A-65FF-447A-997E-A1B15024A73E}" srcOrd="0" destOrd="0" presId="urn:microsoft.com/office/officeart/2005/8/layout/default"/>
    <dgm:cxn modelId="{7FBD90E6-B218-4D90-B553-7443918C25D8}" srcId="{E41BBBDE-55F4-4CEF-92E9-79B829DDE33B}" destId="{71259AD1-E858-4501-A5BD-E15BBB0F2F93}" srcOrd="0" destOrd="0" parTransId="{84C9C6E8-8112-4E80-ACAD-3A19F50E27A8}" sibTransId="{DA1237C1-DA4C-4F46-90AB-6F28B715C136}"/>
    <dgm:cxn modelId="{D3FB70D1-14F1-4387-BF73-81DC7B65B005}" type="presParOf" srcId="{372A921A-65FF-447A-997E-A1B15024A73E}" destId="{8EF24995-AE81-4E42-B46E-9CA281735937}" srcOrd="0" destOrd="0" presId="urn:microsoft.com/office/officeart/2005/8/layout/default"/>
    <dgm:cxn modelId="{016800A6-A862-42E0-A623-BC47255ACDC6}" type="presParOf" srcId="{372A921A-65FF-447A-997E-A1B15024A73E}" destId="{C283F9CE-F970-4D82-88D6-B5223D12639F}" srcOrd="1" destOrd="0" presId="urn:microsoft.com/office/officeart/2005/8/layout/default"/>
    <dgm:cxn modelId="{01AD1B60-112F-41CB-A728-B26DE96826CF}" type="presParOf" srcId="{372A921A-65FF-447A-997E-A1B15024A73E}" destId="{7CCA966C-D773-4DD0-8D86-03000697E886}" srcOrd="2" destOrd="0" presId="urn:microsoft.com/office/officeart/2005/8/layout/default"/>
    <dgm:cxn modelId="{A524C571-E97A-4BE5-B956-EDD97656F985}" type="presParOf" srcId="{372A921A-65FF-447A-997E-A1B15024A73E}" destId="{10B68F6B-2D6C-4F4B-9E7E-3B66D4C7FEB4}" srcOrd="3" destOrd="0" presId="urn:microsoft.com/office/officeart/2005/8/layout/default"/>
    <dgm:cxn modelId="{0DEDBBB6-1DD9-4F53-A77B-8E0FF63E916B}" type="presParOf" srcId="{372A921A-65FF-447A-997E-A1B15024A73E}" destId="{C61B0DCA-61B0-409B-82F7-4A32F3499532}" srcOrd="4" destOrd="0" presId="urn:microsoft.com/office/officeart/2005/8/layout/default"/>
    <dgm:cxn modelId="{01CB3AA1-6215-4475-9459-3D31E563FD11}" type="presParOf" srcId="{372A921A-65FF-447A-997E-A1B15024A73E}" destId="{A329C44F-813C-44CF-8D9F-0079334D2A1B}" srcOrd="5" destOrd="0" presId="urn:microsoft.com/office/officeart/2005/8/layout/default"/>
    <dgm:cxn modelId="{EF6145F6-E2DD-4D30-BB08-1B500E8DBC02}" type="presParOf" srcId="{372A921A-65FF-447A-997E-A1B15024A73E}" destId="{AD19C61D-4786-49B7-B37D-87B0938E8E3C}"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55E65A-097C-4940-9AB1-3693B8A2C79B}"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866AFD5B-4B80-4F66-BAE1-885A66292EAD}">
      <dgm:prSet/>
      <dgm:spPr/>
      <dgm:t>
        <a:bodyPr/>
        <a:lstStyle/>
        <a:p>
          <a:r>
            <a:rPr lang="en-US" dirty="0"/>
            <a:t>What challenges have you encountered in engaging and empowering parents in the early intervention process?</a:t>
          </a:r>
        </a:p>
      </dgm:t>
      <dgm:extLst>
        <a:ext uri="{E40237B7-FDA0-4F09-8148-C483321AD2D9}">
          <dgm14:cNvPr xmlns:dgm14="http://schemas.microsoft.com/office/drawing/2010/diagram" id="0" name="" descr="What challenges have you encountered in engaging and empowering parents in the early intervention process?&#10;&#10;"/>
        </a:ext>
      </dgm:extLst>
    </dgm:pt>
    <dgm:pt modelId="{854486B4-3D86-4E7C-A1DC-0629F9C697F3}" type="parTrans" cxnId="{D4180F61-26F7-4AAB-8DF2-26EB91B662DE}">
      <dgm:prSet/>
      <dgm:spPr/>
      <dgm:t>
        <a:bodyPr/>
        <a:lstStyle/>
        <a:p>
          <a:endParaRPr lang="en-US"/>
        </a:p>
      </dgm:t>
    </dgm:pt>
    <dgm:pt modelId="{5BFDE6D6-938D-44A2-9FC7-A7DAC04F2A3A}" type="sibTrans" cxnId="{D4180F61-26F7-4AAB-8DF2-26EB91B662DE}">
      <dgm:prSet/>
      <dgm:spPr/>
      <dgm:t>
        <a:bodyPr/>
        <a:lstStyle/>
        <a:p>
          <a:endParaRPr lang="en-US"/>
        </a:p>
      </dgm:t>
    </dgm:pt>
    <dgm:pt modelId="{710C787C-A572-415C-A807-7AA19B3AFD5C}">
      <dgm:prSet/>
      <dgm:spPr/>
      <dgm:t>
        <a:bodyPr/>
        <a:lstStyle/>
        <a:p>
          <a:r>
            <a:rPr lang="en-US" dirty="0"/>
            <a:t>What strategies have you used in engaging and empowering parents in the early intervention process?</a:t>
          </a:r>
        </a:p>
      </dgm:t>
      <dgm:extLst>
        <a:ext uri="{E40237B7-FDA0-4F09-8148-C483321AD2D9}">
          <dgm14:cNvPr xmlns:dgm14="http://schemas.microsoft.com/office/drawing/2010/diagram" id="0" name="" descr="What strategies have you used in engaging and empowering parents in the early intervention process?&#10;"/>
        </a:ext>
      </dgm:extLst>
    </dgm:pt>
    <dgm:pt modelId="{4C785305-DEB0-4B90-A6A1-1D58F1495AE0}" type="parTrans" cxnId="{D1A75C2A-5205-430A-ACCC-EE1F48FE9F3D}">
      <dgm:prSet/>
      <dgm:spPr/>
      <dgm:t>
        <a:bodyPr/>
        <a:lstStyle/>
        <a:p>
          <a:endParaRPr lang="en-US"/>
        </a:p>
      </dgm:t>
    </dgm:pt>
    <dgm:pt modelId="{FD98C03F-F660-4BA3-9EEF-0334C1ED717B}" type="sibTrans" cxnId="{D1A75C2A-5205-430A-ACCC-EE1F48FE9F3D}">
      <dgm:prSet/>
      <dgm:spPr/>
      <dgm:t>
        <a:bodyPr/>
        <a:lstStyle/>
        <a:p>
          <a:endParaRPr lang="en-US"/>
        </a:p>
      </dgm:t>
    </dgm:pt>
    <dgm:pt modelId="{36F97AFE-AC36-4C8F-9E9C-F55ADBA43974}">
      <dgm:prSet/>
      <dgm:spPr/>
      <dgm:t>
        <a:bodyPr/>
        <a:lstStyle/>
        <a:p>
          <a:r>
            <a:rPr lang="en-US" dirty="0"/>
            <a:t>What challenges have you encountered in engaging and empowering parents whose primary language is not English, and what strategies have been effective?</a:t>
          </a:r>
        </a:p>
      </dgm:t>
      <dgm:extLst>
        <a:ext uri="{E40237B7-FDA0-4F09-8148-C483321AD2D9}">
          <dgm14:cNvPr xmlns:dgm14="http://schemas.microsoft.com/office/drawing/2010/diagram" id="0" name="" descr="What challenges have you encountered in engaging and empowering parents whose primary language is not English, and what strategies have been effective?&#10;"/>
        </a:ext>
      </dgm:extLst>
    </dgm:pt>
    <dgm:pt modelId="{390EDC91-838E-44D4-9AE6-17DC2261D057}" type="parTrans" cxnId="{C2613341-76F5-4675-B004-8498844C94A3}">
      <dgm:prSet/>
      <dgm:spPr/>
      <dgm:t>
        <a:bodyPr/>
        <a:lstStyle/>
        <a:p>
          <a:endParaRPr lang="en-US"/>
        </a:p>
      </dgm:t>
    </dgm:pt>
    <dgm:pt modelId="{5C5A8539-DEE6-4BBC-8E16-2A8D2869EB27}" type="sibTrans" cxnId="{C2613341-76F5-4675-B004-8498844C94A3}">
      <dgm:prSet/>
      <dgm:spPr/>
      <dgm:t>
        <a:bodyPr/>
        <a:lstStyle/>
        <a:p>
          <a:endParaRPr lang="en-US"/>
        </a:p>
      </dgm:t>
    </dgm:pt>
    <dgm:pt modelId="{38A04788-7CE9-476B-B101-AE08926C9360}">
      <dgm:prSet/>
      <dgm:spPr/>
      <dgm:t>
        <a:bodyPr/>
        <a:lstStyle/>
        <a:p>
          <a:r>
            <a:rPr lang="en-US" dirty="0"/>
            <a:t>What challenges have you encountered in addressing cultural diversity issues, and what strategies have been effective?</a:t>
          </a:r>
        </a:p>
      </dgm:t>
      <dgm:extLst>
        <a:ext uri="{E40237B7-FDA0-4F09-8148-C483321AD2D9}">
          <dgm14:cNvPr xmlns:dgm14="http://schemas.microsoft.com/office/drawing/2010/diagram" id="0" name="" descr="What challenges have you encountered in addressing cultural diversity issues, and what strategies have been effective?&#10;"/>
        </a:ext>
      </dgm:extLst>
    </dgm:pt>
    <dgm:pt modelId="{AAB9E53F-AB78-40BA-B221-4F128AF25E74}" type="parTrans" cxnId="{CE75D090-EF63-46CD-A44D-21474F5B4732}">
      <dgm:prSet/>
      <dgm:spPr/>
      <dgm:t>
        <a:bodyPr/>
        <a:lstStyle/>
        <a:p>
          <a:endParaRPr lang="en-US"/>
        </a:p>
      </dgm:t>
    </dgm:pt>
    <dgm:pt modelId="{F7CCFCA8-55D1-4C88-B3EB-5B2E31D7C9C0}" type="sibTrans" cxnId="{CE75D090-EF63-46CD-A44D-21474F5B4732}">
      <dgm:prSet/>
      <dgm:spPr/>
      <dgm:t>
        <a:bodyPr/>
        <a:lstStyle/>
        <a:p>
          <a:endParaRPr lang="en-US"/>
        </a:p>
      </dgm:t>
    </dgm:pt>
    <dgm:pt modelId="{D7B25C8A-DCF2-4B42-AD03-2A3B39767EA1}" type="pres">
      <dgm:prSet presAssocID="{E155E65A-097C-4940-9AB1-3693B8A2C79B}" presName="vert0" presStyleCnt="0">
        <dgm:presLayoutVars>
          <dgm:dir/>
          <dgm:animOne val="branch"/>
          <dgm:animLvl val="lvl"/>
        </dgm:presLayoutVars>
      </dgm:prSet>
      <dgm:spPr/>
    </dgm:pt>
    <dgm:pt modelId="{D654E967-E75F-4A85-A969-2E54D0E323CB}" type="pres">
      <dgm:prSet presAssocID="{866AFD5B-4B80-4F66-BAE1-885A66292EAD}" presName="thickLine" presStyleLbl="alignNode1" presStyleIdx="0" presStyleCnt="4"/>
      <dgm:spPr/>
    </dgm:pt>
    <dgm:pt modelId="{F8FB60AC-B241-400F-9A23-2FB9BA680785}" type="pres">
      <dgm:prSet presAssocID="{866AFD5B-4B80-4F66-BAE1-885A66292EAD}" presName="horz1" presStyleCnt="0"/>
      <dgm:spPr/>
    </dgm:pt>
    <dgm:pt modelId="{B74115D5-5060-4E53-B963-AC3BED516D6D}" type="pres">
      <dgm:prSet presAssocID="{866AFD5B-4B80-4F66-BAE1-885A66292EAD}" presName="tx1" presStyleLbl="revTx" presStyleIdx="0" presStyleCnt="4"/>
      <dgm:spPr/>
    </dgm:pt>
    <dgm:pt modelId="{120F5847-3C19-49AC-93BA-FD9BBAE315FC}" type="pres">
      <dgm:prSet presAssocID="{866AFD5B-4B80-4F66-BAE1-885A66292EAD}" presName="vert1" presStyleCnt="0"/>
      <dgm:spPr/>
    </dgm:pt>
    <dgm:pt modelId="{82E15FCE-5DC5-40D9-86D0-9687B4C3C0EF}" type="pres">
      <dgm:prSet presAssocID="{710C787C-A572-415C-A807-7AA19B3AFD5C}" presName="thickLine" presStyleLbl="alignNode1" presStyleIdx="1" presStyleCnt="4"/>
      <dgm:spPr/>
    </dgm:pt>
    <dgm:pt modelId="{F0CB1DAE-3073-433B-98BE-B43669AFB11D}" type="pres">
      <dgm:prSet presAssocID="{710C787C-A572-415C-A807-7AA19B3AFD5C}" presName="horz1" presStyleCnt="0"/>
      <dgm:spPr/>
    </dgm:pt>
    <dgm:pt modelId="{432C6290-06F8-4138-B192-3FCC7866CBD9}" type="pres">
      <dgm:prSet presAssocID="{710C787C-A572-415C-A807-7AA19B3AFD5C}" presName="tx1" presStyleLbl="revTx" presStyleIdx="1" presStyleCnt="4"/>
      <dgm:spPr/>
    </dgm:pt>
    <dgm:pt modelId="{A6636202-0D85-404D-A3F7-02DD23302AA6}" type="pres">
      <dgm:prSet presAssocID="{710C787C-A572-415C-A807-7AA19B3AFD5C}" presName="vert1" presStyleCnt="0"/>
      <dgm:spPr/>
    </dgm:pt>
    <dgm:pt modelId="{8B8497A3-A8BF-4187-89FA-C184D334637D}" type="pres">
      <dgm:prSet presAssocID="{36F97AFE-AC36-4C8F-9E9C-F55ADBA43974}" presName="thickLine" presStyleLbl="alignNode1" presStyleIdx="2" presStyleCnt="4"/>
      <dgm:spPr/>
    </dgm:pt>
    <dgm:pt modelId="{4BD0379E-4A91-40B8-977A-DED58F4FAF04}" type="pres">
      <dgm:prSet presAssocID="{36F97AFE-AC36-4C8F-9E9C-F55ADBA43974}" presName="horz1" presStyleCnt="0"/>
      <dgm:spPr/>
    </dgm:pt>
    <dgm:pt modelId="{FB6C6629-777A-417F-B757-3965A4A00AEF}" type="pres">
      <dgm:prSet presAssocID="{36F97AFE-AC36-4C8F-9E9C-F55ADBA43974}" presName="tx1" presStyleLbl="revTx" presStyleIdx="2" presStyleCnt="4"/>
      <dgm:spPr/>
    </dgm:pt>
    <dgm:pt modelId="{2F0A060D-6AF7-40DF-B958-0777BAD0A428}" type="pres">
      <dgm:prSet presAssocID="{36F97AFE-AC36-4C8F-9E9C-F55ADBA43974}" presName="vert1" presStyleCnt="0"/>
      <dgm:spPr/>
    </dgm:pt>
    <dgm:pt modelId="{867A18A5-934A-47F4-82AC-54355FF1CBDF}" type="pres">
      <dgm:prSet presAssocID="{38A04788-7CE9-476B-B101-AE08926C9360}" presName="thickLine" presStyleLbl="alignNode1" presStyleIdx="3" presStyleCnt="4"/>
      <dgm:spPr/>
    </dgm:pt>
    <dgm:pt modelId="{4640DAF9-6661-4480-B2BD-B2805E33EBB0}" type="pres">
      <dgm:prSet presAssocID="{38A04788-7CE9-476B-B101-AE08926C9360}" presName="horz1" presStyleCnt="0"/>
      <dgm:spPr/>
    </dgm:pt>
    <dgm:pt modelId="{AFE67E1E-0B1A-440F-9B0D-1AB103734330}" type="pres">
      <dgm:prSet presAssocID="{38A04788-7CE9-476B-B101-AE08926C9360}" presName="tx1" presStyleLbl="revTx" presStyleIdx="3" presStyleCnt="4"/>
      <dgm:spPr/>
    </dgm:pt>
    <dgm:pt modelId="{9CBAE293-CF67-42EC-83AA-47A69E31FE4C}" type="pres">
      <dgm:prSet presAssocID="{38A04788-7CE9-476B-B101-AE08926C9360}" presName="vert1" presStyleCnt="0"/>
      <dgm:spPr/>
    </dgm:pt>
  </dgm:ptLst>
  <dgm:cxnLst>
    <dgm:cxn modelId="{6B7ADF07-F2CF-40FA-A607-BE63E0F5B1F2}" type="presOf" srcId="{866AFD5B-4B80-4F66-BAE1-885A66292EAD}" destId="{B74115D5-5060-4E53-B963-AC3BED516D6D}" srcOrd="0" destOrd="0" presId="urn:microsoft.com/office/officeart/2008/layout/LinedList"/>
    <dgm:cxn modelId="{3D2B2014-9B17-48F0-96CD-556EDEF7A586}" type="presOf" srcId="{36F97AFE-AC36-4C8F-9E9C-F55ADBA43974}" destId="{FB6C6629-777A-417F-B757-3965A4A00AEF}" srcOrd="0" destOrd="0" presId="urn:microsoft.com/office/officeart/2008/layout/LinedList"/>
    <dgm:cxn modelId="{D1A75C2A-5205-430A-ACCC-EE1F48FE9F3D}" srcId="{E155E65A-097C-4940-9AB1-3693B8A2C79B}" destId="{710C787C-A572-415C-A807-7AA19B3AFD5C}" srcOrd="1" destOrd="0" parTransId="{4C785305-DEB0-4B90-A6A1-1D58F1495AE0}" sibTransId="{FD98C03F-F660-4BA3-9EEF-0334C1ED717B}"/>
    <dgm:cxn modelId="{D4180F61-26F7-4AAB-8DF2-26EB91B662DE}" srcId="{E155E65A-097C-4940-9AB1-3693B8A2C79B}" destId="{866AFD5B-4B80-4F66-BAE1-885A66292EAD}" srcOrd="0" destOrd="0" parTransId="{854486B4-3D86-4E7C-A1DC-0629F9C697F3}" sibTransId="{5BFDE6D6-938D-44A2-9FC7-A7DAC04F2A3A}"/>
    <dgm:cxn modelId="{C2613341-76F5-4675-B004-8498844C94A3}" srcId="{E155E65A-097C-4940-9AB1-3693B8A2C79B}" destId="{36F97AFE-AC36-4C8F-9E9C-F55ADBA43974}" srcOrd="2" destOrd="0" parTransId="{390EDC91-838E-44D4-9AE6-17DC2261D057}" sibTransId="{5C5A8539-DEE6-4BBC-8E16-2A8D2869EB27}"/>
    <dgm:cxn modelId="{CA7F0556-1537-4E80-A794-6D45722792CF}" type="presOf" srcId="{710C787C-A572-415C-A807-7AA19B3AFD5C}" destId="{432C6290-06F8-4138-B192-3FCC7866CBD9}" srcOrd="0" destOrd="0" presId="urn:microsoft.com/office/officeart/2008/layout/LinedList"/>
    <dgm:cxn modelId="{4E5C6585-9A64-404E-8CE2-BCD3172CA523}" type="presOf" srcId="{38A04788-7CE9-476B-B101-AE08926C9360}" destId="{AFE67E1E-0B1A-440F-9B0D-1AB103734330}" srcOrd="0" destOrd="0" presId="urn:microsoft.com/office/officeart/2008/layout/LinedList"/>
    <dgm:cxn modelId="{CE75D090-EF63-46CD-A44D-21474F5B4732}" srcId="{E155E65A-097C-4940-9AB1-3693B8A2C79B}" destId="{38A04788-7CE9-476B-B101-AE08926C9360}" srcOrd="3" destOrd="0" parTransId="{AAB9E53F-AB78-40BA-B221-4F128AF25E74}" sibTransId="{F7CCFCA8-55D1-4C88-B3EB-5B2E31D7C9C0}"/>
    <dgm:cxn modelId="{7E8097C2-ACDE-4FE1-A46D-019DCDC13271}" type="presOf" srcId="{E155E65A-097C-4940-9AB1-3693B8A2C79B}" destId="{D7B25C8A-DCF2-4B42-AD03-2A3B39767EA1}" srcOrd="0" destOrd="0" presId="urn:microsoft.com/office/officeart/2008/layout/LinedList"/>
    <dgm:cxn modelId="{68382BC8-A232-458D-9656-1A226082AB17}" type="presParOf" srcId="{D7B25C8A-DCF2-4B42-AD03-2A3B39767EA1}" destId="{D654E967-E75F-4A85-A969-2E54D0E323CB}" srcOrd="0" destOrd="0" presId="urn:microsoft.com/office/officeart/2008/layout/LinedList"/>
    <dgm:cxn modelId="{2A9E5B0B-BBCC-4933-A139-13F4266760AB}" type="presParOf" srcId="{D7B25C8A-DCF2-4B42-AD03-2A3B39767EA1}" destId="{F8FB60AC-B241-400F-9A23-2FB9BA680785}" srcOrd="1" destOrd="0" presId="urn:microsoft.com/office/officeart/2008/layout/LinedList"/>
    <dgm:cxn modelId="{66DE3D1F-EACC-417D-877F-649C0E1C9243}" type="presParOf" srcId="{F8FB60AC-B241-400F-9A23-2FB9BA680785}" destId="{B74115D5-5060-4E53-B963-AC3BED516D6D}" srcOrd="0" destOrd="0" presId="urn:microsoft.com/office/officeart/2008/layout/LinedList"/>
    <dgm:cxn modelId="{484A5A92-F8AE-4292-B6E7-785DCEBF363C}" type="presParOf" srcId="{F8FB60AC-B241-400F-9A23-2FB9BA680785}" destId="{120F5847-3C19-49AC-93BA-FD9BBAE315FC}" srcOrd="1" destOrd="0" presId="urn:microsoft.com/office/officeart/2008/layout/LinedList"/>
    <dgm:cxn modelId="{856FD998-27A2-45BC-BBC0-EE55934008DD}" type="presParOf" srcId="{D7B25C8A-DCF2-4B42-AD03-2A3B39767EA1}" destId="{82E15FCE-5DC5-40D9-86D0-9687B4C3C0EF}" srcOrd="2" destOrd="0" presId="urn:microsoft.com/office/officeart/2008/layout/LinedList"/>
    <dgm:cxn modelId="{7E73B08F-F7CC-4BA0-9EC6-F1EFAF2AE0B3}" type="presParOf" srcId="{D7B25C8A-DCF2-4B42-AD03-2A3B39767EA1}" destId="{F0CB1DAE-3073-433B-98BE-B43669AFB11D}" srcOrd="3" destOrd="0" presId="urn:microsoft.com/office/officeart/2008/layout/LinedList"/>
    <dgm:cxn modelId="{607F5DC8-320D-4B44-983F-85FDAB64CFD1}" type="presParOf" srcId="{F0CB1DAE-3073-433B-98BE-B43669AFB11D}" destId="{432C6290-06F8-4138-B192-3FCC7866CBD9}" srcOrd="0" destOrd="0" presId="urn:microsoft.com/office/officeart/2008/layout/LinedList"/>
    <dgm:cxn modelId="{5024E627-62E4-4FDA-A135-3A652A317756}" type="presParOf" srcId="{F0CB1DAE-3073-433B-98BE-B43669AFB11D}" destId="{A6636202-0D85-404D-A3F7-02DD23302AA6}" srcOrd="1" destOrd="0" presId="urn:microsoft.com/office/officeart/2008/layout/LinedList"/>
    <dgm:cxn modelId="{E9DD7D21-1829-4E83-A8DC-1B94B421A792}" type="presParOf" srcId="{D7B25C8A-DCF2-4B42-AD03-2A3B39767EA1}" destId="{8B8497A3-A8BF-4187-89FA-C184D334637D}" srcOrd="4" destOrd="0" presId="urn:microsoft.com/office/officeart/2008/layout/LinedList"/>
    <dgm:cxn modelId="{BBA453F3-A4B7-43E1-9057-0D10AB0AC289}" type="presParOf" srcId="{D7B25C8A-DCF2-4B42-AD03-2A3B39767EA1}" destId="{4BD0379E-4A91-40B8-977A-DED58F4FAF04}" srcOrd="5" destOrd="0" presId="urn:microsoft.com/office/officeart/2008/layout/LinedList"/>
    <dgm:cxn modelId="{017AB7A0-15DC-420C-B1D7-F72C6ABCF631}" type="presParOf" srcId="{4BD0379E-4A91-40B8-977A-DED58F4FAF04}" destId="{FB6C6629-777A-417F-B757-3965A4A00AEF}" srcOrd="0" destOrd="0" presId="urn:microsoft.com/office/officeart/2008/layout/LinedList"/>
    <dgm:cxn modelId="{11C0715B-1B25-4803-9F60-6CA178D223C9}" type="presParOf" srcId="{4BD0379E-4A91-40B8-977A-DED58F4FAF04}" destId="{2F0A060D-6AF7-40DF-B958-0777BAD0A428}" srcOrd="1" destOrd="0" presId="urn:microsoft.com/office/officeart/2008/layout/LinedList"/>
    <dgm:cxn modelId="{03713ED7-BF0D-401E-A19A-27FB5B6848FF}" type="presParOf" srcId="{D7B25C8A-DCF2-4B42-AD03-2A3B39767EA1}" destId="{867A18A5-934A-47F4-82AC-54355FF1CBDF}" srcOrd="6" destOrd="0" presId="urn:microsoft.com/office/officeart/2008/layout/LinedList"/>
    <dgm:cxn modelId="{9CB5F118-EEF0-45EB-AA60-DB8096CB7977}" type="presParOf" srcId="{D7B25C8A-DCF2-4B42-AD03-2A3B39767EA1}" destId="{4640DAF9-6661-4480-B2BD-B2805E33EBB0}" srcOrd="7" destOrd="0" presId="urn:microsoft.com/office/officeart/2008/layout/LinedList"/>
    <dgm:cxn modelId="{E818A19A-FBD3-4333-912E-664C1AD56B03}" type="presParOf" srcId="{4640DAF9-6661-4480-B2BD-B2805E33EBB0}" destId="{AFE67E1E-0B1A-440F-9B0D-1AB103734330}" srcOrd="0" destOrd="0" presId="urn:microsoft.com/office/officeart/2008/layout/LinedList"/>
    <dgm:cxn modelId="{F03F822D-3534-4016-A18D-2B7678A858BF}" type="presParOf" srcId="{4640DAF9-6661-4480-B2BD-B2805E33EBB0}" destId="{9CBAE293-CF67-42EC-83AA-47A69E31FE4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F447C1-43BB-48FC-A3F4-61AFF360B5E1}"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208A210C-D670-47CA-95D6-237E54786C5B}">
      <dgm:prSet/>
      <dgm:spPr/>
      <dgm:t>
        <a:bodyPr/>
        <a:lstStyle/>
        <a:p>
          <a:r>
            <a:rPr lang="en-US" dirty="0"/>
            <a:t>Does your state have in place a list of qualified mediators who meet all of the Part C requirements?</a:t>
          </a:r>
        </a:p>
      </dgm:t>
      <dgm:extLst>
        <a:ext uri="{E40237B7-FDA0-4F09-8148-C483321AD2D9}">
          <dgm14:cNvPr xmlns:dgm14="http://schemas.microsoft.com/office/drawing/2010/diagram" id="0" name="" descr="Does your state have in place a list of qualified mediators who meet all of the Part C requirements?&#10;"/>
        </a:ext>
      </dgm:extLst>
    </dgm:pt>
    <dgm:pt modelId="{06CA9755-43C8-40D3-86A2-18F13F7E4614}" type="parTrans" cxnId="{B16F0384-ED07-402F-B85F-438208F19FEE}">
      <dgm:prSet/>
      <dgm:spPr/>
      <dgm:t>
        <a:bodyPr/>
        <a:lstStyle/>
        <a:p>
          <a:endParaRPr lang="en-US"/>
        </a:p>
      </dgm:t>
    </dgm:pt>
    <dgm:pt modelId="{4FC78583-08CD-4FBE-8258-6DE2AAB381ED}" type="sibTrans" cxnId="{B16F0384-ED07-402F-B85F-438208F19FEE}">
      <dgm:prSet/>
      <dgm:spPr/>
      <dgm:t>
        <a:bodyPr/>
        <a:lstStyle/>
        <a:p>
          <a:endParaRPr lang="en-US"/>
        </a:p>
      </dgm:t>
    </dgm:pt>
    <dgm:pt modelId="{30707D48-5D64-4C6D-B27E-B0E59043393B}">
      <dgm:prSet/>
      <dgm:spPr/>
      <dgm:t>
        <a:bodyPr/>
        <a:lstStyle/>
        <a:p>
          <a:r>
            <a:rPr lang="en-US" dirty="0"/>
            <a:t>What challenges has your state faced in having in place a list of qualified mediators who meet all of those requirements?</a:t>
          </a:r>
        </a:p>
      </dgm:t>
      <dgm:extLst>
        <a:ext uri="{E40237B7-FDA0-4F09-8148-C483321AD2D9}">
          <dgm14:cNvPr xmlns:dgm14="http://schemas.microsoft.com/office/drawing/2010/diagram" id="0" name="" descr="What challenges has your state faced in having in place a list of qualified mediators who meet all of those requirements?&#10;"/>
        </a:ext>
      </dgm:extLst>
    </dgm:pt>
    <dgm:pt modelId="{5C486EE6-92CB-43AB-8A98-611718166D02}" type="parTrans" cxnId="{E50699B1-D8B3-4912-8D5B-EA346BCEEA82}">
      <dgm:prSet/>
      <dgm:spPr/>
      <dgm:t>
        <a:bodyPr/>
        <a:lstStyle/>
        <a:p>
          <a:endParaRPr lang="en-US"/>
        </a:p>
      </dgm:t>
    </dgm:pt>
    <dgm:pt modelId="{12494A29-3F4E-41CD-8C6E-3B8B7C092184}" type="sibTrans" cxnId="{E50699B1-D8B3-4912-8D5B-EA346BCEEA82}">
      <dgm:prSet/>
      <dgm:spPr/>
      <dgm:t>
        <a:bodyPr/>
        <a:lstStyle/>
        <a:p>
          <a:endParaRPr lang="en-US"/>
        </a:p>
      </dgm:t>
    </dgm:pt>
    <dgm:pt modelId="{DBEFC770-2D45-4054-A54F-9C3AC79AC739}">
      <dgm:prSet/>
      <dgm:spPr/>
      <dgm:t>
        <a:bodyPr/>
        <a:lstStyle/>
        <a:p>
          <a:r>
            <a:rPr lang="en-US" dirty="0"/>
            <a:t>What strategies has your state used in order to have in place that list of qualified mediators who meet all of the Part C requirements?</a:t>
          </a:r>
        </a:p>
      </dgm:t>
      <dgm:extLst>
        <a:ext uri="{E40237B7-FDA0-4F09-8148-C483321AD2D9}">
          <dgm14:cNvPr xmlns:dgm14="http://schemas.microsoft.com/office/drawing/2010/diagram" id="0" name="" descr="What strategies has your state used in order to have in place that list of qualified mediators who meet all of the Part C requirements?&#10;"/>
        </a:ext>
      </dgm:extLst>
    </dgm:pt>
    <dgm:pt modelId="{BE46899E-A307-42BE-8DFB-8FF90FA6B9B5}" type="parTrans" cxnId="{9363E9D3-224A-4AC4-A097-D773E9BDBFA0}">
      <dgm:prSet/>
      <dgm:spPr/>
      <dgm:t>
        <a:bodyPr/>
        <a:lstStyle/>
        <a:p>
          <a:endParaRPr lang="en-US"/>
        </a:p>
      </dgm:t>
    </dgm:pt>
    <dgm:pt modelId="{FE05E0D6-C5F5-4E0D-9C89-21FCEE93C336}" type="sibTrans" cxnId="{9363E9D3-224A-4AC4-A097-D773E9BDBFA0}">
      <dgm:prSet/>
      <dgm:spPr/>
      <dgm:t>
        <a:bodyPr/>
        <a:lstStyle/>
        <a:p>
          <a:endParaRPr lang="en-US"/>
        </a:p>
      </dgm:t>
    </dgm:pt>
    <dgm:pt modelId="{C0AA117B-6C67-4F9D-978C-6D7183DE0650}">
      <dgm:prSet/>
      <dgm:spPr/>
      <dgm:t>
        <a:bodyPr/>
        <a:lstStyle/>
        <a:p>
          <a:r>
            <a:rPr lang="en-US" dirty="0"/>
            <a:t>Does your state’s list of mediators enable the state to ensure that each session in a mediation is scheduled in a timely manner and held in a location that is convenient to the parent and agency? </a:t>
          </a:r>
        </a:p>
      </dgm:t>
      <dgm:extLst>
        <a:ext uri="{E40237B7-FDA0-4F09-8148-C483321AD2D9}">
          <dgm14:cNvPr xmlns:dgm14="http://schemas.microsoft.com/office/drawing/2010/diagram" id="0" name="" descr="Does your state’s list of mediators enable the state to ensure that each session in a mediation is scheduled in a timely manner and held in a location that is convenient to the parent and agency? &#10;"/>
        </a:ext>
      </dgm:extLst>
    </dgm:pt>
    <dgm:pt modelId="{AEDFE69E-C3BE-4ECD-A5BE-3FB7E5994AE9}" type="parTrans" cxnId="{288EB443-2B7F-4F09-AA58-626E8F014FD6}">
      <dgm:prSet/>
      <dgm:spPr/>
      <dgm:t>
        <a:bodyPr/>
        <a:lstStyle/>
        <a:p>
          <a:endParaRPr lang="en-US"/>
        </a:p>
      </dgm:t>
    </dgm:pt>
    <dgm:pt modelId="{4BD96C3B-3333-4BA4-9EB4-6EEF1429EB3D}" type="sibTrans" cxnId="{288EB443-2B7F-4F09-AA58-626E8F014FD6}">
      <dgm:prSet/>
      <dgm:spPr/>
      <dgm:t>
        <a:bodyPr/>
        <a:lstStyle/>
        <a:p>
          <a:endParaRPr lang="en-US"/>
        </a:p>
      </dgm:t>
    </dgm:pt>
    <dgm:pt modelId="{D85ECE08-96B6-40DF-9D43-E97BEB7D2459}" type="pres">
      <dgm:prSet presAssocID="{DBF447C1-43BB-48FC-A3F4-61AFF360B5E1}" presName="vert0" presStyleCnt="0">
        <dgm:presLayoutVars>
          <dgm:dir/>
          <dgm:animOne val="branch"/>
          <dgm:animLvl val="lvl"/>
        </dgm:presLayoutVars>
      </dgm:prSet>
      <dgm:spPr/>
    </dgm:pt>
    <dgm:pt modelId="{BFA566C2-A6DF-4513-95A9-9930F6F373B9}" type="pres">
      <dgm:prSet presAssocID="{208A210C-D670-47CA-95D6-237E54786C5B}" presName="thickLine" presStyleLbl="alignNode1" presStyleIdx="0" presStyleCnt="4"/>
      <dgm:spPr/>
    </dgm:pt>
    <dgm:pt modelId="{6D93860F-A50A-4780-B8D2-24B06F346175}" type="pres">
      <dgm:prSet presAssocID="{208A210C-D670-47CA-95D6-237E54786C5B}" presName="horz1" presStyleCnt="0"/>
      <dgm:spPr/>
    </dgm:pt>
    <dgm:pt modelId="{84EF8C41-3E7D-4195-A4F3-DC425EFB92E2}" type="pres">
      <dgm:prSet presAssocID="{208A210C-D670-47CA-95D6-237E54786C5B}" presName="tx1" presStyleLbl="revTx" presStyleIdx="0" presStyleCnt="4"/>
      <dgm:spPr/>
    </dgm:pt>
    <dgm:pt modelId="{F238116D-982C-490D-84B3-338D3C7D5C5D}" type="pres">
      <dgm:prSet presAssocID="{208A210C-D670-47CA-95D6-237E54786C5B}" presName="vert1" presStyleCnt="0"/>
      <dgm:spPr/>
    </dgm:pt>
    <dgm:pt modelId="{4DB928AB-6376-40CC-B032-23ACD3AF4459}" type="pres">
      <dgm:prSet presAssocID="{30707D48-5D64-4C6D-B27E-B0E59043393B}" presName="thickLine" presStyleLbl="alignNode1" presStyleIdx="1" presStyleCnt="4"/>
      <dgm:spPr/>
    </dgm:pt>
    <dgm:pt modelId="{13FB1289-6DB8-441D-81F6-34C4ACCF2D86}" type="pres">
      <dgm:prSet presAssocID="{30707D48-5D64-4C6D-B27E-B0E59043393B}" presName="horz1" presStyleCnt="0"/>
      <dgm:spPr/>
    </dgm:pt>
    <dgm:pt modelId="{59543E9C-EA27-45C6-9D6D-0C627A56DF71}" type="pres">
      <dgm:prSet presAssocID="{30707D48-5D64-4C6D-B27E-B0E59043393B}" presName="tx1" presStyleLbl="revTx" presStyleIdx="1" presStyleCnt="4"/>
      <dgm:spPr/>
    </dgm:pt>
    <dgm:pt modelId="{B5C185AC-448C-4A47-874B-C280D0C1938C}" type="pres">
      <dgm:prSet presAssocID="{30707D48-5D64-4C6D-B27E-B0E59043393B}" presName="vert1" presStyleCnt="0"/>
      <dgm:spPr/>
    </dgm:pt>
    <dgm:pt modelId="{ABBD35DA-A703-4CD4-93F3-36F79902DC9E}" type="pres">
      <dgm:prSet presAssocID="{DBEFC770-2D45-4054-A54F-9C3AC79AC739}" presName="thickLine" presStyleLbl="alignNode1" presStyleIdx="2" presStyleCnt="4"/>
      <dgm:spPr/>
    </dgm:pt>
    <dgm:pt modelId="{4F065912-374E-4995-8A65-6D8CB4C7A5CE}" type="pres">
      <dgm:prSet presAssocID="{DBEFC770-2D45-4054-A54F-9C3AC79AC739}" presName="horz1" presStyleCnt="0"/>
      <dgm:spPr/>
    </dgm:pt>
    <dgm:pt modelId="{0E7777BD-FC27-4CDF-92B2-B81BCB8C50EF}" type="pres">
      <dgm:prSet presAssocID="{DBEFC770-2D45-4054-A54F-9C3AC79AC739}" presName="tx1" presStyleLbl="revTx" presStyleIdx="2" presStyleCnt="4"/>
      <dgm:spPr/>
    </dgm:pt>
    <dgm:pt modelId="{09213504-75A9-4846-8335-9536644F7014}" type="pres">
      <dgm:prSet presAssocID="{DBEFC770-2D45-4054-A54F-9C3AC79AC739}" presName="vert1" presStyleCnt="0"/>
      <dgm:spPr/>
    </dgm:pt>
    <dgm:pt modelId="{F21DA9C6-AF91-4B5E-8A36-709E8D474A30}" type="pres">
      <dgm:prSet presAssocID="{C0AA117B-6C67-4F9D-978C-6D7183DE0650}" presName="thickLine" presStyleLbl="alignNode1" presStyleIdx="3" presStyleCnt="4"/>
      <dgm:spPr/>
    </dgm:pt>
    <dgm:pt modelId="{FC1A68EB-4290-4647-982B-393C7D9910C7}" type="pres">
      <dgm:prSet presAssocID="{C0AA117B-6C67-4F9D-978C-6D7183DE0650}" presName="horz1" presStyleCnt="0"/>
      <dgm:spPr/>
    </dgm:pt>
    <dgm:pt modelId="{78ADE7F3-1B9D-4806-91BD-1FFA6C799D60}" type="pres">
      <dgm:prSet presAssocID="{C0AA117B-6C67-4F9D-978C-6D7183DE0650}" presName="tx1" presStyleLbl="revTx" presStyleIdx="3" presStyleCnt="4"/>
      <dgm:spPr/>
    </dgm:pt>
    <dgm:pt modelId="{D7887E60-4BB2-42BB-8C7A-288A00327A82}" type="pres">
      <dgm:prSet presAssocID="{C0AA117B-6C67-4F9D-978C-6D7183DE0650}" presName="vert1" presStyleCnt="0"/>
      <dgm:spPr/>
    </dgm:pt>
  </dgm:ptLst>
  <dgm:cxnLst>
    <dgm:cxn modelId="{288EB443-2B7F-4F09-AA58-626E8F014FD6}" srcId="{DBF447C1-43BB-48FC-A3F4-61AFF360B5E1}" destId="{C0AA117B-6C67-4F9D-978C-6D7183DE0650}" srcOrd="3" destOrd="0" parTransId="{AEDFE69E-C3BE-4ECD-A5BE-3FB7E5994AE9}" sibTransId="{4BD96C3B-3333-4BA4-9EB4-6EEF1429EB3D}"/>
    <dgm:cxn modelId="{6D02C96F-6A11-4AA2-B73B-8366F66AE3CE}" type="presOf" srcId="{C0AA117B-6C67-4F9D-978C-6D7183DE0650}" destId="{78ADE7F3-1B9D-4806-91BD-1FFA6C799D60}" srcOrd="0" destOrd="0" presId="urn:microsoft.com/office/officeart/2008/layout/LinedList"/>
    <dgm:cxn modelId="{5107E959-2A7A-4DB7-AB36-02E7D77E96C2}" type="presOf" srcId="{30707D48-5D64-4C6D-B27E-B0E59043393B}" destId="{59543E9C-EA27-45C6-9D6D-0C627A56DF71}" srcOrd="0" destOrd="0" presId="urn:microsoft.com/office/officeart/2008/layout/LinedList"/>
    <dgm:cxn modelId="{B16F0384-ED07-402F-B85F-438208F19FEE}" srcId="{DBF447C1-43BB-48FC-A3F4-61AFF360B5E1}" destId="{208A210C-D670-47CA-95D6-237E54786C5B}" srcOrd="0" destOrd="0" parTransId="{06CA9755-43C8-40D3-86A2-18F13F7E4614}" sibTransId="{4FC78583-08CD-4FBE-8258-6DE2AAB381ED}"/>
    <dgm:cxn modelId="{ED22D49A-3513-455C-A9AC-38CDCB572D17}" type="presOf" srcId="{208A210C-D670-47CA-95D6-237E54786C5B}" destId="{84EF8C41-3E7D-4195-A4F3-DC425EFB92E2}" srcOrd="0" destOrd="0" presId="urn:microsoft.com/office/officeart/2008/layout/LinedList"/>
    <dgm:cxn modelId="{E50699B1-D8B3-4912-8D5B-EA346BCEEA82}" srcId="{DBF447C1-43BB-48FC-A3F4-61AFF360B5E1}" destId="{30707D48-5D64-4C6D-B27E-B0E59043393B}" srcOrd="1" destOrd="0" parTransId="{5C486EE6-92CB-43AB-8A98-611718166D02}" sibTransId="{12494A29-3F4E-41CD-8C6E-3B8B7C092184}"/>
    <dgm:cxn modelId="{7DA348C9-2BDC-4BE9-B81B-57147D61B12E}" type="presOf" srcId="{DBEFC770-2D45-4054-A54F-9C3AC79AC739}" destId="{0E7777BD-FC27-4CDF-92B2-B81BCB8C50EF}" srcOrd="0" destOrd="0" presId="urn:microsoft.com/office/officeart/2008/layout/LinedList"/>
    <dgm:cxn modelId="{9363E9D3-224A-4AC4-A097-D773E9BDBFA0}" srcId="{DBF447C1-43BB-48FC-A3F4-61AFF360B5E1}" destId="{DBEFC770-2D45-4054-A54F-9C3AC79AC739}" srcOrd="2" destOrd="0" parTransId="{BE46899E-A307-42BE-8DFB-8FF90FA6B9B5}" sibTransId="{FE05E0D6-C5F5-4E0D-9C89-21FCEE93C336}"/>
    <dgm:cxn modelId="{22C54AE2-8C81-4AF2-8BEB-F29BAEDAC9A5}" type="presOf" srcId="{DBF447C1-43BB-48FC-A3F4-61AFF360B5E1}" destId="{D85ECE08-96B6-40DF-9D43-E97BEB7D2459}" srcOrd="0" destOrd="0" presId="urn:microsoft.com/office/officeart/2008/layout/LinedList"/>
    <dgm:cxn modelId="{F13766F1-48E7-4FA3-AEF7-CAE873C261DA}" type="presParOf" srcId="{D85ECE08-96B6-40DF-9D43-E97BEB7D2459}" destId="{BFA566C2-A6DF-4513-95A9-9930F6F373B9}" srcOrd="0" destOrd="0" presId="urn:microsoft.com/office/officeart/2008/layout/LinedList"/>
    <dgm:cxn modelId="{D47220DF-5DAF-4E03-8C9A-8D76C2E2C6F8}" type="presParOf" srcId="{D85ECE08-96B6-40DF-9D43-E97BEB7D2459}" destId="{6D93860F-A50A-4780-B8D2-24B06F346175}" srcOrd="1" destOrd="0" presId="urn:microsoft.com/office/officeart/2008/layout/LinedList"/>
    <dgm:cxn modelId="{F6960D96-BC97-4539-9B41-3D22D5168092}" type="presParOf" srcId="{6D93860F-A50A-4780-B8D2-24B06F346175}" destId="{84EF8C41-3E7D-4195-A4F3-DC425EFB92E2}" srcOrd="0" destOrd="0" presId="urn:microsoft.com/office/officeart/2008/layout/LinedList"/>
    <dgm:cxn modelId="{CCC61AB0-0488-47C6-AEDE-C1B176DDBCBF}" type="presParOf" srcId="{6D93860F-A50A-4780-B8D2-24B06F346175}" destId="{F238116D-982C-490D-84B3-338D3C7D5C5D}" srcOrd="1" destOrd="0" presId="urn:microsoft.com/office/officeart/2008/layout/LinedList"/>
    <dgm:cxn modelId="{60E07F53-7D6C-4B7B-8D29-15C569FB2FD4}" type="presParOf" srcId="{D85ECE08-96B6-40DF-9D43-E97BEB7D2459}" destId="{4DB928AB-6376-40CC-B032-23ACD3AF4459}" srcOrd="2" destOrd="0" presId="urn:microsoft.com/office/officeart/2008/layout/LinedList"/>
    <dgm:cxn modelId="{53FA3A93-1E2F-45EC-AD9B-5D0DEE4C4784}" type="presParOf" srcId="{D85ECE08-96B6-40DF-9D43-E97BEB7D2459}" destId="{13FB1289-6DB8-441D-81F6-34C4ACCF2D86}" srcOrd="3" destOrd="0" presId="urn:microsoft.com/office/officeart/2008/layout/LinedList"/>
    <dgm:cxn modelId="{9DA351FF-9D72-4183-A0BA-D50C9604DC11}" type="presParOf" srcId="{13FB1289-6DB8-441D-81F6-34C4ACCF2D86}" destId="{59543E9C-EA27-45C6-9D6D-0C627A56DF71}" srcOrd="0" destOrd="0" presId="urn:microsoft.com/office/officeart/2008/layout/LinedList"/>
    <dgm:cxn modelId="{551DAF1A-0246-4DC0-AF16-FA16C0069D0C}" type="presParOf" srcId="{13FB1289-6DB8-441D-81F6-34C4ACCF2D86}" destId="{B5C185AC-448C-4A47-874B-C280D0C1938C}" srcOrd="1" destOrd="0" presId="urn:microsoft.com/office/officeart/2008/layout/LinedList"/>
    <dgm:cxn modelId="{6F20BA78-3F57-4D27-92AF-746A4D407D8D}" type="presParOf" srcId="{D85ECE08-96B6-40DF-9D43-E97BEB7D2459}" destId="{ABBD35DA-A703-4CD4-93F3-36F79902DC9E}" srcOrd="4" destOrd="0" presId="urn:microsoft.com/office/officeart/2008/layout/LinedList"/>
    <dgm:cxn modelId="{2912FFC0-0E3A-431E-8636-72A71FF97244}" type="presParOf" srcId="{D85ECE08-96B6-40DF-9D43-E97BEB7D2459}" destId="{4F065912-374E-4995-8A65-6D8CB4C7A5CE}" srcOrd="5" destOrd="0" presId="urn:microsoft.com/office/officeart/2008/layout/LinedList"/>
    <dgm:cxn modelId="{CA2EE4BE-2C53-4354-9ACA-38E0BEE0F410}" type="presParOf" srcId="{4F065912-374E-4995-8A65-6D8CB4C7A5CE}" destId="{0E7777BD-FC27-4CDF-92B2-B81BCB8C50EF}" srcOrd="0" destOrd="0" presId="urn:microsoft.com/office/officeart/2008/layout/LinedList"/>
    <dgm:cxn modelId="{F8C45305-DE93-407A-B15E-F6B47950B3DC}" type="presParOf" srcId="{4F065912-374E-4995-8A65-6D8CB4C7A5CE}" destId="{09213504-75A9-4846-8335-9536644F7014}" srcOrd="1" destOrd="0" presId="urn:microsoft.com/office/officeart/2008/layout/LinedList"/>
    <dgm:cxn modelId="{9D7896BC-2F18-4949-9D8B-4E76D09B357F}" type="presParOf" srcId="{D85ECE08-96B6-40DF-9D43-E97BEB7D2459}" destId="{F21DA9C6-AF91-4B5E-8A36-709E8D474A30}" srcOrd="6" destOrd="0" presId="urn:microsoft.com/office/officeart/2008/layout/LinedList"/>
    <dgm:cxn modelId="{184BC691-47FD-4CA5-B338-1D34A435B455}" type="presParOf" srcId="{D85ECE08-96B6-40DF-9D43-E97BEB7D2459}" destId="{FC1A68EB-4290-4647-982B-393C7D9910C7}" srcOrd="7" destOrd="0" presId="urn:microsoft.com/office/officeart/2008/layout/LinedList"/>
    <dgm:cxn modelId="{35FD8AC1-6BA5-4711-A7C8-E2FE255F62A9}" type="presParOf" srcId="{FC1A68EB-4290-4647-982B-393C7D9910C7}" destId="{78ADE7F3-1B9D-4806-91BD-1FFA6C799D60}" srcOrd="0" destOrd="0" presId="urn:microsoft.com/office/officeart/2008/layout/LinedList"/>
    <dgm:cxn modelId="{A281B2DE-2A7B-4997-B34D-B7FCD035F525}" type="presParOf" srcId="{FC1A68EB-4290-4647-982B-393C7D9910C7}" destId="{D7887E60-4BB2-42BB-8C7A-288A00327A8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F24995-AE81-4E42-B46E-9CA281735937}">
      <dsp:nvSpPr>
        <dsp:cNvPr id="0" name=""/>
        <dsp:cNvSpPr/>
      </dsp:nvSpPr>
      <dsp:spPr>
        <a:xfrm>
          <a:off x="1742673" y="241"/>
          <a:ext cx="3347739" cy="2008643"/>
        </a:xfrm>
        <a:prstGeom prst="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Early intervention under Part C is a </a:t>
          </a:r>
          <a:r>
            <a:rPr lang="en-US" sz="2200" kern="1200" dirty="0">
              <a:latin typeface="Calibri" panose="020F0502020204030204"/>
              <a:ea typeface="+mn-ea"/>
              <a:cs typeface="+mn-cs"/>
            </a:rPr>
            <a:t>family-focused</a:t>
          </a:r>
          <a:r>
            <a:rPr lang="en-US" sz="2200" kern="1200" dirty="0"/>
            <a:t> program.</a:t>
          </a:r>
        </a:p>
      </dsp:txBody>
      <dsp:txXfrm>
        <a:off x="1742673" y="241"/>
        <a:ext cx="3347739" cy="2008643"/>
      </dsp:txXfrm>
    </dsp:sp>
    <dsp:sp modelId="{7CCA966C-D773-4DD0-8D86-03000697E886}">
      <dsp:nvSpPr>
        <dsp:cNvPr id="0" name=""/>
        <dsp:cNvSpPr/>
      </dsp:nvSpPr>
      <dsp:spPr>
        <a:xfrm>
          <a:off x="5425186" y="241"/>
          <a:ext cx="3347739" cy="2008643"/>
        </a:xfrm>
        <a:prstGeom prst="rect">
          <a:avLst/>
        </a:prstGeom>
        <a:solidFill>
          <a:srgbClr val="CC6D0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Part C acknowledges that parents are the primary care-takers and “teachers” for their young children.</a:t>
          </a:r>
        </a:p>
      </dsp:txBody>
      <dsp:txXfrm>
        <a:off x="5425186" y="241"/>
        <a:ext cx="3347739" cy="2008643"/>
      </dsp:txXfrm>
    </dsp:sp>
    <dsp:sp modelId="{C61B0DCA-61B0-409B-82F7-4A32F3499532}">
      <dsp:nvSpPr>
        <dsp:cNvPr id="0" name=""/>
        <dsp:cNvSpPr/>
      </dsp:nvSpPr>
      <dsp:spPr>
        <a:xfrm>
          <a:off x="1742673" y="2343658"/>
          <a:ext cx="3347739" cy="2008643"/>
        </a:xfrm>
        <a:prstGeom prst="rect">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Parents must be informed, respected, empowered participants in making early intervention decisions for their child and family.</a:t>
          </a:r>
        </a:p>
      </dsp:txBody>
      <dsp:txXfrm>
        <a:off x="1742673" y="2343658"/>
        <a:ext cx="3347739" cy="2008643"/>
      </dsp:txXfrm>
    </dsp:sp>
    <dsp:sp modelId="{AD19C61D-4786-49B7-B37D-87B0938E8E3C}">
      <dsp:nvSpPr>
        <dsp:cNvPr id="0" name=""/>
        <dsp:cNvSpPr/>
      </dsp:nvSpPr>
      <dsp:spPr>
        <a:xfrm>
          <a:off x="5425186" y="2343658"/>
          <a:ext cx="3347739" cy="2008643"/>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Family’s resources, priorities, and concerns, and services to child and family are key parts of the IFSP.</a:t>
          </a:r>
        </a:p>
      </dsp:txBody>
      <dsp:txXfrm>
        <a:off x="5425186" y="2343658"/>
        <a:ext cx="3347739" cy="20086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54E967-E75F-4A85-A969-2E54D0E323CB}">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4115D5-5060-4E53-B963-AC3BED516D6D}">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What challenges have you encountered in engaging and empowering parents in the early intervention process?</a:t>
          </a:r>
        </a:p>
      </dsp:txBody>
      <dsp:txXfrm>
        <a:off x="0" y="0"/>
        <a:ext cx="6900512" cy="1384035"/>
      </dsp:txXfrm>
    </dsp:sp>
    <dsp:sp modelId="{82E15FCE-5DC5-40D9-86D0-9687B4C3C0EF}">
      <dsp:nvSpPr>
        <dsp:cNvPr id="0" name=""/>
        <dsp:cNvSpPr/>
      </dsp:nvSpPr>
      <dsp:spPr>
        <a:xfrm>
          <a:off x="0" y="1384035"/>
          <a:ext cx="6900512"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2C6290-06F8-4138-B192-3FCC7866CBD9}">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What strategies have you used in engaging and empowering parents in the early intervention process?</a:t>
          </a:r>
        </a:p>
      </dsp:txBody>
      <dsp:txXfrm>
        <a:off x="0" y="1384035"/>
        <a:ext cx="6900512" cy="1384035"/>
      </dsp:txXfrm>
    </dsp:sp>
    <dsp:sp modelId="{8B8497A3-A8BF-4187-89FA-C184D334637D}">
      <dsp:nvSpPr>
        <dsp:cNvPr id="0" name=""/>
        <dsp:cNvSpPr/>
      </dsp:nvSpPr>
      <dsp:spPr>
        <a:xfrm>
          <a:off x="0" y="2768070"/>
          <a:ext cx="6900512"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6C6629-777A-417F-B757-3965A4A00AEF}">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What challenges have you encountered in engaging and empowering parents whose primary language is not English, and what strategies have been effective?</a:t>
          </a:r>
        </a:p>
      </dsp:txBody>
      <dsp:txXfrm>
        <a:off x="0" y="2768070"/>
        <a:ext cx="6900512" cy="1384035"/>
      </dsp:txXfrm>
    </dsp:sp>
    <dsp:sp modelId="{867A18A5-934A-47F4-82AC-54355FF1CBDF}">
      <dsp:nvSpPr>
        <dsp:cNvPr id="0" name=""/>
        <dsp:cNvSpPr/>
      </dsp:nvSpPr>
      <dsp:spPr>
        <a:xfrm>
          <a:off x="0" y="4152105"/>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E67E1E-0B1A-440F-9B0D-1AB103734330}">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What challenges have you encountered in addressing cultural diversity issues, and what strategies have been effective?</a:t>
          </a:r>
        </a:p>
      </dsp:txBody>
      <dsp:txXfrm>
        <a:off x="0" y="4152105"/>
        <a:ext cx="6900512" cy="13840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566C2-A6DF-4513-95A9-9930F6F373B9}">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EF8C41-3E7D-4195-A4F3-DC425EFB92E2}">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Does your state have in place a list of qualified mediators who meet all of the Part C requirements?</a:t>
          </a:r>
        </a:p>
      </dsp:txBody>
      <dsp:txXfrm>
        <a:off x="0" y="0"/>
        <a:ext cx="6900512" cy="1384035"/>
      </dsp:txXfrm>
    </dsp:sp>
    <dsp:sp modelId="{4DB928AB-6376-40CC-B032-23ACD3AF4459}">
      <dsp:nvSpPr>
        <dsp:cNvPr id="0" name=""/>
        <dsp:cNvSpPr/>
      </dsp:nvSpPr>
      <dsp:spPr>
        <a:xfrm>
          <a:off x="0" y="1384035"/>
          <a:ext cx="6900512"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543E9C-EA27-45C6-9D6D-0C627A56DF71}">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What challenges has your state faced in having in place a list of qualified mediators who meet all of those requirements?</a:t>
          </a:r>
        </a:p>
      </dsp:txBody>
      <dsp:txXfrm>
        <a:off x="0" y="1384035"/>
        <a:ext cx="6900512" cy="1384035"/>
      </dsp:txXfrm>
    </dsp:sp>
    <dsp:sp modelId="{ABBD35DA-A703-4CD4-93F3-36F79902DC9E}">
      <dsp:nvSpPr>
        <dsp:cNvPr id="0" name=""/>
        <dsp:cNvSpPr/>
      </dsp:nvSpPr>
      <dsp:spPr>
        <a:xfrm>
          <a:off x="0" y="2768070"/>
          <a:ext cx="6900512"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7777BD-FC27-4CDF-92B2-B81BCB8C50EF}">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What strategies has your state used in order to have in place that list of qualified mediators who meet all of the Part C requirements?</a:t>
          </a:r>
        </a:p>
      </dsp:txBody>
      <dsp:txXfrm>
        <a:off x="0" y="2768070"/>
        <a:ext cx="6900512" cy="1384035"/>
      </dsp:txXfrm>
    </dsp:sp>
    <dsp:sp modelId="{F21DA9C6-AF91-4B5E-8A36-709E8D474A30}">
      <dsp:nvSpPr>
        <dsp:cNvPr id="0" name=""/>
        <dsp:cNvSpPr/>
      </dsp:nvSpPr>
      <dsp:spPr>
        <a:xfrm>
          <a:off x="0" y="4152105"/>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ADE7F3-1B9D-4806-91BD-1FFA6C799D60}">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Does your state’s list of mediators enable the state to ensure that each session in a mediation is scheduled in a timely manner and held in a location that is convenient to the parent and agency? </a:t>
          </a:r>
        </a:p>
      </dsp:txBody>
      <dsp:txXfrm>
        <a:off x="0" y="4152105"/>
        <a:ext cx="6900512" cy="138403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141D4B-19E1-4CE9-BE54-A966A101FA81}" type="datetimeFigureOut">
              <a:rPr lang="en-US" smtClean="0"/>
              <a:t>9/29/2022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229F15-4B1D-4C6D-BDB0-F50DA9D8AAC1}" type="slidenum">
              <a:rPr lang="en-US" smtClean="0"/>
              <a:t>‹#›</a:t>
            </a:fld>
            <a:endParaRPr lang="en-US" dirty="0"/>
          </a:p>
        </p:txBody>
      </p:sp>
    </p:spTree>
    <p:extLst>
      <p:ext uri="{BB962C8B-B14F-4D97-AF65-F5344CB8AC3E}">
        <p14:creationId xmlns:p14="http://schemas.microsoft.com/office/powerpoint/2010/main" val="1050537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8C3B8-E7F9-E59D-2445-1F80BF8586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CB9FC7-A7F2-20E4-6898-05B5F417FC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F5E10B-8259-56C8-1E05-A6367FDC932E}"/>
              </a:ext>
            </a:extLst>
          </p:cNvPr>
          <p:cNvSpPr>
            <a:spLocks noGrp="1"/>
          </p:cNvSpPr>
          <p:nvPr>
            <p:ph type="dt" sz="half" idx="10"/>
          </p:nvPr>
        </p:nvSpPr>
        <p:spPr/>
        <p:txBody>
          <a:bodyPr/>
          <a:lstStyle/>
          <a:p>
            <a:fld id="{E960549A-75B3-4DDF-B014-F0AC1A4A52D0}" type="datetime1">
              <a:rPr lang="en-US" smtClean="0"/>
              <a:t>9/29/2022</a:t>
            </a:fld>
            <a:endParaRPr lang="en-US" dirty="0"/>
          </a:p>
        </p:txBody>
      </p:sp>
      <p:sp>
        <p:nvSpPr>
          <p:cNvPr id="5" name="Footer Placeholder 4">
            <a:extLst>
              <a:ext uri="{FF2B5EF4-FFF2-40B4-BE49-F238E27FC236}">
                <a16:creationId xmlns:a16="http://schemas.microsoft.com/office/drawing/2014/main" id="{75FFAB47-54DC-2BD9-6EF4-36521C4999B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DFBD445-A47B-CABB-B3C3-06E6DBBF6468}"/>
              </a:ext>
            </a:extLst>
          </p:cNvPr>
          <p:cNvSpPr>
            <a:spLocks noGrp="1"/>
          </p:cNvSpPr>
          <p:nvPr>
            <p:ph type="sldNum" sz="quarter" idx="12"/>
          </p:nvPr>
        </p:nvSpPr>
        <p:spPr/>
        <p:txBody>
          <a:bodyPr/>
          <a:lstStyle/>
          <a:p>
            <a:fld id="{AF015B50-D992-4ABA-95A6-1FE6941680AC}" type="slidenum">
              <a:rPr lang="en-US" smtClean="0"/>
              <a:t>‹#›</a:t>
            </a:fld>
            <a:endParaRPr lang="en-US" dirty="0"/>
          </a:p>
        </p:txBody>
      </p:sp>
    </p:spTree>
    <p:extLst>
      <p:ext uri="{BB962C8B-B14F-4D97-AF65-F5344CB8AC3E}">
        <p14:creationId xmlns:p14="http://schemas.microsoft.com/office/powerpoint/2010/main" val="2762428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C721-AD92-CD0C-F65C-B8BBF3B718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FBAF38-8D18-3105-FD7C-314A8F79D9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33E556-9A98-D794-70F8-B0B9C7552DCF}"/>
              </a:ext>
            </a:extLst>
          </p:cNvPr>
          <p:cNvSpPr>
            <a:spLocks noGrp="1"/>
          </p:cNvSpPr>
          <p:nvPr>
            <p:ph type="dt" sz="half" idx="10"/>
          </p:nvPr>
        </p:nvSpPr>
        <p:spPr/>
        <p:txBody>
          <a:bodyPr/>
          <a:lstStyle/>
          <a:p>
            <a:fld id="{CC1E6046-2FC4-4FFC-BE36-9AA309117174}" type="datetime1">
              <a:rPr lang="en-US" smtClean="0"/>
              <a:t>9/29/2022</a:t>
            </a:fld>
            <a:endParaRPr lang="en-US" dirty="0"/>
          </a:p>
        </p:txBody>
      </p:sp>
      <p:sp>
        <p:nvSpPr>
          <p:cNvPr id="5" name="Footer Placeholder 4">
            <a:extLst>
              <a:ext uri="{FF2B5EF4-FFF2-40B4-BE49-F238E27FC236}">
                <a16:creationId xmlns:a16="http://schemas.microsoft.com/office/drawing/2014/main" id="{9BC12604-699B-CA59-2307-892BF8E614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A389F-1507-EF6B-4179-4722FD10426C}"/>
              </a:ext>
            </a:extLst>
          </p:cNvPr>
          <p:cNvSpPr>
            <a:spLocks noGrp="1"/>
          </p:cNvSpPr>
          <p:nvPr>
            <p:ph type="sldNum" sz="quarter" idx="12"/>
          </p:nvPr>
        </p:nvSpPr>
        <p:spPr/>
        <p:txBody>
          <a:bodyPr/>
          <a:lstStyle/>
          <a:p>
            <a:fld id="{AF015B50-D992-4ABA-95A6-1FE6941680AC}" type="slidenum">
              <a:rPr lang="en-US" smtClean="0"/>
              <a:t>‹#›</a:t>
            </a:fld>
            <a:endParaRPr lang="en-US" dirty="0"/>
          </a:p>
        </p:txBody>
      </p:sp>
    </p:spTree>
    <p:extLst>
      <p:ext uri="{BB962C8B-B14F-4D97-AF65-F5344CB8AC3E}">
        <p14:creationId xmlns:p14="http://schemas.microsoft.com/office/powerpoint/2010/main" val="1651820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A57F0D-DD82-CBC8-9F4A-A317DF9806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D735F7-DFE5-DFC5-B33C-FC442526FB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E8F975-2223-142C-19FD-61FC01BBF8B9}"/>
              </a:ext>
            </a:extLst>
          </p:cNvPr>
          <p:cNvSpPr>
            <a:spLocks noGrp="1"/>
          </p:cNvSpPr>
          <p:nvPr>
            <p:ph type="dt" sz="half" idx="10"/>
          </p:nvPr>
        </p:nvSpPr>
        <p:spPr/>
        <p:txBody>
          <a:bodyPr/>
          <a:lstStyle/>
          <a:p>
            <a:fld id="{403C4FAE-BB5A-4372-BACC-E50B976AD0F5}" type="datetime1">
              <a:rPr lang="en-US" smtClean="0"/>
              <a:t>9/29/2022</a:t>
            </a:fld>
            <a:endParaRPr lang="en-US" dirty="0"/>
          </a:p>
        </p:txBody>
      </p:sp>
      <p:sp>
        <p:nvSpPr>
          <p:cNvPr id="5" name="Footer Placeholder 4">
            <a:extLst>
              <a:ext uri="{FF2B5EF4-FFF2-40B4-BE49-F238E27FC236}">
                <a16:creationId xmlns:a16="http://schemas.microsoft.com/office/drawing/2014/main" id="{69297F37-966B-6543-BCAF-7EFF9A818B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D45B44-42E5-9291-7E7A-E9A4210A61F2}"/>
              </a:ext>
            </a:extLst>
          </p:cNvPr>
          <p:cNvSpPr>
            <a:spLocks noGrp="1"/>
          </p:cNvSpPr>
          <p:nvPr>
            <p:ph type="sldNum" sz="quarter" idx="12"/>
          </p:nvPr>
        </p:nvSpPr>
        <p:spPr/>
        <p:txBody>
          <a:bodyPr/>
          <a:lstStyle/>
          <a:p>
            <a:fld id="{AF015B50-D992-4ABA-95A6-1FE6941680AC}" type="slidenum">
              <a:rPr lang="en-US" smtClean="0"/>
              <a:t>‹#›</a:t>
            </a:fld>
            <a:endParaRPr lang="en-US" dirty="0"/>
          </a:p>
        </p:txBody>
      </p:sp>
    </p:spTree>
    <p:extLst>
      <p:ext uri="{BB962C8B-B14F-4D97-AF65-F5344CB8AC3E}">
        <p14:creationId xmlns:p14="http://schemas.microsoft.com/office/powerpoint/2010/main" val="1359176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6433B-31C5-BB8E-7C4C-E2709560DC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991DB7-058F-F518-CAE9-BF56DF9225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0441D7-9AC2-B60C-D135-7B1539798FE9}"/>
              </a:ext>
            </a:extLst>
          </p:cNvPr>
          <p:cNvSpPr>
            <a:spLocks noGrp="1"/>
          </p:cNvSpPr>
          <p:nvPr>
            <p:ph type="dt" sz="half" idx="10"/>
          </p:nvPr>
        </p:nvSpPr>
        <p:spPr/>
        <p:txBody>
          <a:bodyPr/>
          <a:lstStyle/>
          <a:p>
            <a:fld id="{C7AAF591-4205-41F4-9389-31399928AB37}" type="datetime1">
              <a:rPr lang="en-US" smtClean="0"/>
              <a:t>9/29/2022</a:t>
            </a:fld>
            <a:endParaRPr lang="en-US" dirty="0"/>
          </a:p>
        </p:txBody>
      </p:sp>
      <p:sp>
        <p:nvSpPr>
          <p:cNvPr id="5" name="Footer Placeholder 4">
            <a:extLst>
              <a:ext uri="{FF2B5EF4-FFF2-40B4-BE49-F238E27FC236}">
                <a16:creationId xmlns:a16="http://schemas.microsoft.com/office/drawing/2014/main" id="{203C6E21-0DF2-B745-E1D5-55BC9CB0E86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93C4621-EF33-EB9C-22D1-462A7E9E3982}"/>
              </a:ext>
            </a:extLst>
          </p:cNvPr>
          <p:cNvSpPr>
            <a:spLocks noGrp="1"/>
          </p:cNvSpPr>
          <p:nvPr>
            <p:ph type="sldNum" sz="quarter" idx="12"/>
          </p:nvPr>
        </p:nvSpPr>
        <p:spPr/>
        <p:txBody>
          <a:bodyPr/>
          <a:lstStyle/>
          <a:p>
            <a:fld id="{AF015B50-D992-4ABA-95A6-1FE6941680AC}" type="slidenum">
              <a:rPr lang="en-US" smtClean="0"/>
              <a:t>‹#›</a:t>
            </a:fld>
            <a:endParaRPr lang="en-US" dirty="0"/>
          </a:p>
        </p:txBody>
      </p:sp>
    </p:spTree>
    <p:extLst>
      <p:ext uri="{BB962C8B-B14F-4D97-AF65-F5344CB8AC3E}">
        <p14:creationId xmlns:p14="http://schemas.microsoft.com/office/powerpoint/2010/main" val="4196898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E795A-C38C-55AA-CEAA-C99AF97FD0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F896D9-BCDE-4116-A626-101E5A09AC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D010A9-63E8-5383-FE06-45443D45D3C4}"/>
              </a:ext>
            </a:extLst>
          </p:cNvPr>
          <p:cNvSpPr>
            <a:spLocks noGrp="1"/>
          </p:cNvSpPr>
          <p:nvPr>
            <p:ph type="dt" sz="half" idx="10"/>
          </p:nvPr>
        </p:nvSpPr>
        <p:spPr/>
        <p:txBody>
          <a:bodyPr/>
          <a:lstStyle/>
          <a:p>
            <a:fld id="{4E3164DC-EB26-49DC-9F09-5492209C8645}" type="datetime1">
              <a:rPr lang="en-US" smtClean="0"/>
              <a:t>9/29/2022</a:t>
            </a:fld>
            <a:endParaRPr lang="en-US" dirty="0"/>
          </a:p>
        </p:txBody>
      </p:sp>
      <p:sp>
        <p:nvSpPr>
          <p:cNvPr id="5" name="Footer Placeholder 4">
            <a:extLst>
              <a:ext uri="{FF2B5EF4-FFF2-40B4-BE49-F238E27FC236}">
                <a16:creationId xmlns:a16="http://schemas.microsoft.com/office/drawing/2014/main" id="{4A72983E-78DB-1F98-1563-2A8DE95C66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AA42B2-1DD3-CC90-D77D-05DD9E8B4A11}"/>
              </a:ext>
            </a:extLst>
          </p:cNvPr>
          <p:cNvSpPr>
            <a:spLocks noGrp="1"/>
          </p:cNvSpPr>
          <p:nvPr>
            <p:ph type="sldNum" sz="quarter" idx="12"/>
          </p:nvPr>
        </p:nvSpPr>
        <p:spPr/>
        <p:txBody>
          <a:bodyPr/>
          <a:lstStyle/>
          <a:p>
            <a:fld id="{AF015B50-D992-4ABA-95A6-1FE6941680AC}" type="slidenum">
              <a:rPr lang="en-US" smtClean="0"/>
              <a:t>‹#›</a:t>
            </a:fld>
            <a:endParaRPr lang="en-US" dirty="0"/>
          </a:p>
        </p:txBody>
      </p:sp>
    </p:spTree>
    <p:extLst>
      <p:ext uri="{BB962C8B-B14F-4D97-AF65-F5344CB8AC3E}">
        <p14:creationId xmlns:p14="http://schemas.microsoft.com/office/powerpoint/2010/main" val="1653110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48D4-B8B3-7800-E2AC-F0F95DE3AD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C91469-EBC9-6796-79C8-433A45BEFC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8EF094-B5C8-F29F-9FB7-1E5CE536F2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B11EA0-F095-37D3-18D8-90F2B33438EA}"/>
              </a:ext>
            </a:extLst>
          </p:cNvPr>
          <p:cNvSpPr>
            <a:spLocks noGrp="1"/>
          </p:cNvSpPr>
          <p:nvPr>
            <p:ph type="dt" sz="half" idx="10"/>
          </p:nvPr>
        </p:nvSpPr>
        <p:spPr/>
        <p:txBody>
          <a:bodyPr/>
          <a:lstStyle/>
          <a:p>
            <a:fld id="{FDE5171C-B880-4DCE-AF4E-8C65F42C0B20}" type="datetime1">
              <a:rPr lang="en-US" smtClean="0"/>
              <a:t>9/29/2022</a:t>
            </a:fld>
            <a:endParaRPr lang="en-US" dirty="0"/>
          </a:p>
        </p:txBody>
      </p:sp>
      <p:sp>
        <p:nvSpPr>
          <p:cNvPr id="6" name="Footer Placeholder 5">
            <a:extLst>
              <a:ext uri="{FF2B5EF4-FFF2-40B4-BE49-F238E27FC236}">
                <a16:creationId xmlns:a16="http://schemas.microsoft.com/office/drawing/2014/main" id="{AACD0D90-5284-DCC5-06EA-316CE17B3D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D01011F-8F31-B622-EC0A-DB8AA3C622C0}"/>
              </a:ext>
            </a:extLst>
          </p:cNvPr>
          <p:cNvSpPr>
            <a:spLocks noGrp="1"/>
          </p:cNvSpPr>
          <p:nvPr>
            <p:ph type="sldNum" sz="quarter" idx="12"/>
          </p:nvPr>
        </p:nvSpPr>
        <p:spPr/>
        <p:txBody>
          <a:bodyPr/>
          <a:lstStyle/>
          <a:p>
            <a:fld id="{AF015B50-D992-4ABA-95A6-1FE6941680AC}" type="slidenum">
              <a:rPr lang="en-US" smtClean="0"/>
              <a:t>‹#›</a:t>
            </a:fld>
            <a:endParaRPr lang="en-US" dirty="0"/>
          </a:p>
        </p:txBody>
      </p:sp>
    </p:spTree>
    <p:extLst>
      <p:ext uri="{BB962C8B-B14F-4D97-AF65-F5344CB8AC3E}">
        <p14:creationId xmlns:p14="http://schemas.microsoft.com/office/powerpoint/2010/main" val="329443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271CF-EF99-059B-A537-BBA395C4BE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32254E-0C3D-B3D1-C5CE-DF35151433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4080F5-B40D-06CC-3259-7C68A1FA44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5EB8DC-2578-7820-5551-1935AD9150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106DF1-3BCF-9645-6658-2A5627784A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76D712-5733-5301-6E58-1F6F79D38FDB}"/>
              </a:ext>
            </a:extLst>
          </p:cNvPr>
          <p:cNvSpPr>
            <a:spLocks noGrp="1"/>
          </p:cNvSpPr>
          <p:nvPr>
            <p:ph type="dt" sz="half" idx="10"/>
          </p:nvPr>
        </p:nvSpPr>
        <p:spPr/>
        <p:txBody>
          <a:bodyPr/>
          <a:lstStyle/>
          <a:p>
            <a:fld id="{E340B41C-D0AF-46EF-BBC7-0B17299554A8}" type="datetime1">
              <a:rPr lang="en-US" smtClean="0"/>
              <a:t>9/29/2022</a:t>
            </a:fld>
            <a:endParaRPr lang="en-US" dirty="0"/>
          </a:p>
        </p:txBody>
      </p:sp>
      <p:sp>
        <p:nvSpPr>
          <p:cNvPr id="8" name="Footer Placeholder 7">
            <a:extLst>
              <a:ext uri="{FF2B5EF4-FFF2-40B4-BE49-F238E27FC236}">
                <a16:creationId xmlns:a16="http://schemas.microsoft.com/office/drawing/2014/main" id="{2D43BE6A-7BE4-F5BC-C6F2-643DDE03BB1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3717AB4-E202-9069-126C-32837DC79151}"/>
              </a:ext>
            </a:extLst>
          </p:cNvPr>
          <p:cNvSpPr>
            <a:spLocks noGrp="1"/>
          </p:cNvSpPr>
          <p:nvPr>
            <p:ph type="sldNum" sz="quarter" idx="12"/>
          </p:nvPr>
        </p:nvSpPr>
        <p:spPr/>
        <p:txBody>
          <a:bodyPr/>
          <a:lstStyle/>
          <a:p>
            <a:fld id="{AF015B50-D992-4ABA-95A6-1FE6941680AC}" type="slidenum">
              <a:rPr lang="en-US" smtClean="0"/>
              <a:t>‹#›</a:t>
            </a:fld>
            <a:endParaRPr lang="en-US" dirty="0"/>
          </a:p>
        </p:txBody>
      </p:sp>
    </p:spTree>
    <p:extLst>
      <p:ext uri="{BB962C8B-B14F-4D97-AF65-F5344CB8AC3E}">
        <p14:creationId xmlns:p14="http://schemas.microsoft.com/office/powerpoint/2010/main" val="646946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F9502-F5FC-6DF3-331E-4FCD4CA21D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CF9C16-9C77-D07B-C00B-228BE8F4EA10}"/>
              </a:ext>
            </a:extLst>
          </p:cNvPr>
          <p:cNvSpPr>
            <a:spLocks noGrp="1"/>
          </p:cNvSpPr>
          <p:nvPr>
            <p:ph type="dt" sz="half" idx="10"/>
          </p:nvPr>
        </p:nvSpPr>
        <p:spPr/>
        <p:txBody>
          <a:bodyPr/>
          <a:lstStyle/>
          <a:p>
            <a:fld id="{B71A474C-7F33-43B4-8B74-54F54F8656A0}" type="datetime1">
              <a:rPr lang="en-US" smtClean="0"/>
              <a:t>9/29/2022</a:t>
            </a:fld>
            <a:endParaRPr lang="en-US" dirty="0"/>
          </a:p>
        </p:txBody>
      </p:sp>
      <p:sp>
        <p:nvSpPr>
          <p:cNvPr id="4" name="Footer Placeholder 3">
            <a:extLst>
              <a:ext uri="{FF2B5EF4-FFF2-40B4-BE49-F238E27FC236}">
                <a16:creationId xmlns:a16="http://schemas.microsoft.com/office/drawing/2014/main" id="{1AB84C83-9197-DCFA-76B2-9E947F13223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86728D7-C462-3DAF-6877-2E962318BD17}"/>
              </a:ext>
            </a:extLst>
          </p:cNvPr>
          <p:cNvSpPr>
            <a:spLocks noGrp="1"/>
          </p:cNvSpPr>
          <p:nvPr>
            <p:ph type="sldNum" sz="quarter" idx="12"/>
          </p:nvPr>
        </p:nvSpPr>
        <p:spPr/>
        <p:txBody>
          <a:bodyPr/>
          <a:lstStyle/>
          <a:p>
            <a:fld id="{AF015B50-D992-4ABA-95A6-1FE6941680AC}" type="slidenum">
              <a:rPr lang="en-US" smtClean="0"/>
              <a:t>‹#›</a:t>
            </a:fld>
            <a:endParaRPr lang="en-US" dirty="0"/>
          </a:p>
        </p:txBody>
      </p:sp>
    </p:spTree>
    <p:extLst>
      <p:ext uri="{BB962C8B-B14F-4D97-AF65-F5344CB8AC3E}">
        <p14:creationId xmlns:p14="http://schemas.microsoft.com/office/powerpoint/2010/main" val="3168679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EF20B9-B0E1-4142-24AD-9EDA75AA0730}"/>
              </a:ext>
            </a:extLst>
          </p:cNvPr>
          <p:cNvSpPr>
            <a:spLocks noGrp="1"/>
          </p:cNvSpPr>
          <p:nvPr>
            <p:ph type="dt" sz="half" idx="10"/>
          </p:nvPr>
        </p:nvSpPr>
        <p:spPr/>
        <p:txBody>
          <a:bodyPr/>
          <a:lstStyle/>
          <a:p>
            <a:fld id="{6C0EB40D-F6E7-4FAD-A400-B7EE91361537}" type="datetime1">
              <a:rPr lang="en-US" smtClean="0"/>
              <a:t>9/29/2022</a:t>
            </a:fld>
            <a:endParaRPr lang="en-US" dirty="0"/>
          </a:p>
        </p:txBody>
      </p:sp>
      <p:sp>
        <p:nvSpPr>
          <p:cNvPr id="3" name="Footer Placeholder 2">
            <a:extLst>
              <a:ext uri="{FF2B5EF4-FFF2-40B4-BE49-F238E27FC236}">
                <a16:creationId xmlns:a16="http://schemas.microsoft.com/office/drawing/2014/main" id="{48B70504-D5E6-C600-A686-83D0AEC3E14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90DEE85-B915-D457-19F8-1D99BF433794}"/>
              </a:ext>
            </a:extLst>
          </p:cNvPr>
          <p:cNvSpPr>
            <a:spLocks noGrp="1"/>
          </p:cNvSpPr>
          <p:nvPr>
            <p:ph type="sldNum" sz="quarter" idx="12"/>
          </p:nvPr>
        </p:nvSpPr>
        <p:spPr/>
        <p:txBody>
          <a:bodyPr/>
          <a:lstStyle/>
          <a:p>
            <a:fld id="{AF015B50-D992-4ABA-95A6-1FE6941680AC}" type="slidenum">
              <a:rPr lang="en-US" smtClean="0"/>
              <a:t>‹#›</a:t>
            </a:fld>
            <a:endParaRPr lang="en-US" dirty="0"/>
          </a:p>
        </p:txBody>
      </p:sp>
    </p:spTree>
    <p:extLst>
      <p:ext uri="{BB962C8B-B14F-4D97-AF65-F5344CB8AC3E}">
        <p14:creationId xmlns:p14="http://schemas.microsoft.com/office/powerpoint/2010/main" val="2731939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D1DD9-3775-90F8-0D52-E8F113F110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6E4016-3BB1-1C95-FB9F-52E2239BA6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473487-FF25-6C54-3B03-5E57728473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DF9156-6015-C795-6E8B-41AEE0DDF9CF}"/>
              </a:ext>
            </a:extLst>
          </p:cNvPr>
          <p:cNvSpPr>
            <a:spLocks noGrp="1"/>
          </p:cNvSpPr>
          <p:nvPr>
            <p:ph type="dt" sz="half" idx="10"/>
          </p:nvPr>
        </p:nvSpPr>
        <p:spPr/>
        <p:txBody>
          <a:bodyPr/>
          <a:lstStyle/>
          <a:p>
            <a:fld id="{A32818B6-A647-4551-91D3-C7B666AA4EF6}" type="datetime1">
              <a:rPr lang="en-US" smtClean="0"/>
              <a:t>9/29/2022</a:t>
            </a:fld>
            <a:endParaRPr lang="en-US" dirty="0"/>
          </a:p>
        </p:txBody>
      </p:sp>
      <p:sp>
        <p:nvSpPr>
          <p:cNvPr id="6" name="Footer Placeholder 5">
            <a:extLst>
              <a:ext uri="{FF2B5EF4-FFF2-40B4-BE49-F238E27FC236}">
                <a16:creationId xmlns:a16="http://schemas.microsoft.com/office/drawing/2014/main" id="{A89ED19B-304E-8063-902F-6F320693203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525878-DF7F-739E-7EB0-5EEEFEAC400D}"/>
              </a:ext>
            </a:extLst>
          </p:cNvPr>
          <p:cNvSpPr>
            <a:spLocks noGrp="1"/>
          </p:cNvSpPr>
          <p:nvPr>
            <p:ph type="sldNum" sz="quarter" idx="12"/>
          </p:nvPr>
        </p:nvSpPr>
        <p:spPr/>
        <p:txBody>
          <a:bodyPr/>
          <a:lstStyle/>
          <a:p>
            <a:fld id="{AF015B50-D992-4ABA-95A6-1FE6941680AC}" type="slidenum">
              <a:rPr lang="en-US" smtClean="0"/>
              <a:t>‹#›</a:t>
            </a:fld>
            <a:endParaRPr lang="en-US" dirty="0"/>
          </a:p>
        </p:txBody>
      </p:sp>
    </p:spTree>
    <p:extLst>
      <p:ext uri="{BB962C8B-B14F-4D97-AF65-F5344CB8AC3E}">
        <p14:creationId xmlns:p14="http://schemas.microsoft.com/office/powerpoint/2010/main" val="56302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BC338-E8AD-7B39-9D9B-C4EB090613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5E3DE1-4FF8-0F44-7BA9-B96F1BDF27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BBE338B-372D-58E7-45F2-25BDA08550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B3A750-1EA8-2459-C860-A3B0D823EB31}"/>
              </a:ext>
            </a:extLst>
          </p:cNvPr>
          <p:cNvSpPr>
            <a:spLocks noGrp="1"/>
          </p:cNvSpPr>
          <p:nvPr>
            <p:ph type="dt" sz="half" idx="10"/>
          </p:nvPr>
        </p:nvSpPr>
        <p:spPr/>
        <p:txBody>
          <a:bodyPr/>
          <a:lstStyle/>
          <a:p>
            <a:fld id="{8EFD23B9-9C92-4B46-BABE-0C53D7A4AB5F}" type="datetime1">
              <a:rPr lang="en-US" smtClean="0"/>
              <a:t>9/29/2022</a:t>
            </a:fld>
            <a:endParaRPr lang="en-US" dirty="0"/>
          </a:p>
        </p:txBody>
      </p:sp>
      <p:sp>
        <p:nvSpPr>
          <p:cNvPr id="6" name="Footer Placeholder 5">
            <a:extLst>
              <a:ext uri="{FF2B5EF4-FFF2-40B4-BE49-F238E27FC236}">
                <a16:creationId xmlns:a16="http://schemas.microsoft.com/office/drawing/2014/main" id="{D84A47EE-D229-4542-61E8-FFEF3DEC0B4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AE4683E-3E98-DE56-EB11-3C4DF6B32FF8}"/>
              </a:ext>
            </a:extLst>
          </p:cNvPr>
          <p:cNvSpPr>
            <a:spLocks noGrp="1"/>
          </p:cNvSpPr>
          <p:nvPr>
            <p:ph type="sldNum" sz="quarter" idx="12"/>
          </p:nvPr>
        </p:nvSpPr>
        <p:spPr/>
        <p:txBody>
          <a:bodyPr/>
          <a:lstStyle/>
          <a:p>
            <a:fld id="{AF015B50-D992-4ABA-95A6-1FE6941680AC}" type="slidenum">
              <a:rPr lang="en-US" smtClean="0"/>
              <a:t>‹#›</a:t>
            </a:fld>
            <a:endParaRPr lang="en-US" dirty="0"/>
          </a:p>
        </p:txBody>
      </p:sp>
    </p:spTree>
    <p:extLst>
      <p:ext uri="{BB962C8B-B14F-4D97-AF65-F5344CB8AC3E}">
        <p14:creationId xmlns:p14="http://schemas.microsoft.com/office/powerpoint/2010/main" val="3837236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1F762D-D118-FC19-74BE-BAFD4D219C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3D8A16-8864-7B29-9B90-CB7EE53828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E6B375-703F-3694-9E22-4E1947B815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AC6F9-F11B-4F8D-A0BA-6A945F933AF7}" type="datetime1">
              <a:rPr lang="en-US" smtClean="0"/>
              <a:t>9/29/2022</a:t>
            </a:fld>
            <a:endParaRPr lang="en-US" dirty="0"/>
          </a:p>
        </p:txBody>
      </p:sp>
      <p:sp>
        <p:nvSpPr>
          <p:cNvPr id="5" name="Footer Placeholder 4">
            <a:extLst>
              <a:ext uri="{FF2B5EF4-FFF2-40B4-BE49-F238E27FC236}">
                <a16:creationId xmlns:a16="http://schemas.microsoft.com/office/drawing/2014/main" id="{5086D40D-B345-C6D7-8B48-28A461FB95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CA82FB9-C087-CD70-6E2A-D57923478B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015B50-D992-4ABA-95A6-1FE6941680AC}" type="slidenum">
              <a:rPr lang="en-US" smtClean="0"/>
              <a:t>‹#›</a:t>
            </a:fld>
            <a:endParaRPr lang="en-US" dirty="0"/>
          </a:p>
        </p:txBody>
      </p:sp>
    </p:spTree>
    <p:extLst>
      <p:ext uri="{BB962C8B-B14F-4D97-AF65-F5344CB8AC3E}">
        <p14:creationId xmlns:p14="http://schemas.microsoft.com/office/powerpoint/2010/main" val="3290193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9BC5F2-BB7B-DE69-1E5A-611E5BECAE1C}"/>
              </a:ext>
            </a:extLst>
          </p:cNvPr>
          <p:cNvSpPr>
            <a:spLocks noGrp="1"/>
          </p:cNvSpPr>
          <p:nvPr>
            <p:ph type="ctrTitle"/>
          </p:nvPr>
        </p:nvSpPr>
        <p:spPr>
          <a:xfrm>
            <a:off x="838199" y="1093788"/>
            <a:ext cx="10506455" cy="2967208"/>
          </a:xfrm>
        </p:spPr>
        <p:txBody>
          <a:bodyPr>
            <a:normAutofit/>
          </a:bodyPr>
          <a:lstStyle/>
          <a:p>
            <a:pPr marL="0" marR="0" algn="l">
              <a:spcBef>
                <a:spcPts val="600"/>
              </a:spcBef>
              <a:spcAft>
                <a:spcPts val="600"/>
              </a:spcAft>
            </a:pPr>
            <a:br>
              <a:rPr lang="en-US" sz="2600" kern="1800" spc="-75">
                <a:effectLst/>
                <a:latin typeface="Arial" panose="020B0604020202020204" pitchFamily="34" charset="0"/>
                <a:ea typeface="Times New Roman" panose="02020603050405020304" pitchFamily="18" charset="0"/>
                <a:cs typeface="Arial" panose="020B0604020202020204" pitchFamily="34" charset="0"/>
              </a:rPr>
            </a:br>
            <a:br>
              <a:rPr lang="en-US" sz="2600" kern="1800" spc="-75">
                <a:effectLst/>
                <a:latin typeface="Arial" panose="020B0604020202020204" pitchFamily="34" charset="0"/>
                <a:ea typeface="Times New Roman" panose="02020603050405020304" pitchFamily="18" charset="0"/>
                <a:cs typeface="Arial" panose="020B0604020202020204" pitchFamily="34" charset="0"/>
              </a:rPr>
            </a:br>
            <a:r>
              <a:rPr lang="en-US" sz="2600" b="1">
                <a:effectLst/>
                <a:latin typeface="+mn-lt"/>
                <a:ea typeface="Calibri" panose="020F0502020204030204" pitchFamily="34" charset="0"/>
                <a:cs typeface="Calibri" panose="020F0502020204030204" pitchFamily="34" charset="0"/>
              </a:rPr>
              <a:t>PLANTING SEEDS:  GROWING AN INCLUSIVE AND INFORMED COMMUNITY</a:t>
            </a:r>
            <a:br>
              <a:rPr lang="en-US" sz="2600">
                <a:effectLst/>
                <a:latin typeface="+mn-lt"/>
                <a:ea typeface="Calibri" panose="020F0502020204030204" pitchFamily="34" charset="0"/>
                <a:cs typeface="Times New Roman" panose="02020603050405020304" pitchFamily="18" charset="0"/>
              </a:rPr>
            </a:br>
            <a:r>
              <a:rPr lang="en-US" sz="2600" b="1">
                <a:effectLst/>
                <a:latin typeface="+mn-lt"/>
                <a:ea typeface="Calibri" panose="020F0502020204030204" pitchFamily="34" charset="0"/>
              </a:rPr>
              <a:t>THE 9</a:t>
            </a:r>
            <a:r>
              <a:rPr lang="en-US" sz="2600" b="1" baseline="30000">
                <a:effectLst/>
                <a:latin typeface="+mn-lt"/>
                <a:ea typeface="Calibri" panose="020F0502020204030204" pitchFamily="34" charset="0"/>
              </a:rPr>
              <a:t>TH</a:t>
            </a:r>
            <a:r>
              <a:rPr lang="en-US" sz="2600" b="1">
                <a:effectLst/>
                <a:latin typeface="+mn-lt"/>
                <a:ea typeface="Calibri" panose="020F0502020204030204" pitchFamily="34" charset="0"/>
              </a:rPr>
              <a:t> ANNUAL SYMPOSIUM ON DISPUTE RESOLUTION</a:t>
            </a:r>
            <a:br>
              <a:rPr lang="en-US" sz="2600" kern="1800" spc="-75">
                <a:effectLst/>
                <a:latin typeface="+mn-lt"/>
                <a:ea typeface="Times New Roman" panose="02020603050405020304" pitchFamily="18" charset="0"/>
                <a:cs typeface="Arial" panose="020B0604020202020204" pitchFamily="34" charset="0"/>
              </a:rPr>
            </a:br>
            <a:br>
              <a:rPr lang="en-US" sz="2600" kern="1800" spc="-75">
                <a:effectLst/>
                <a:latin typeface="+mn-lt"/>
                <a:ea typeface="Times New Roman" panose="02020603050405020304" pitchFamily="18" charset="0"/>
                <a:cs typeface="Arial" panose="020B0604020202020204" pitchFamily="34" charset="0"/>
              </a:rPr>
            </a:br>
            <a:r>
              <a:rPr lang="en-US" sz="2600" b="1" kern="1800" spc="-75">
                <a:effectLst/>
                <a:latin typeface="+mn-lt"/>
                <a:ea typeface="Times New Roman" panose="02020603050405020304" pitchFamily="18" charset="0"/>
                <a:cs typeface="Arial" panose="020B0604020202020204" pitchFamily="34" charset="0"/>
              </a:rPr>
              <a:t>Collaborative Decision-Making with Parents and Building Responsive Part C Early Intervention Dispute Resolution Systems</a:t>
            </a:r>
            <a:br>
              <a:rPr lang="en-US" sz="2600">
                <a:effectLst/>
                <a:latin typeface="+mn-lt"/>
                <a:ea typeface="Calibri" panose="020F0502020204030204" pitchFamily="34" charset="0"/>
                <a:cs typeface="Times New Roman" panose="02020603050405020304" pitchFamily="18" charset="0"/>
              </a:rPr>
            </a:br>
            <a:endParaRPr lang="en-US" sz="2600">
              <a:latin typeface="+mn-lt"/>
            </a:endParaRPr>
          </a:p>
        </p:txBody>
      </p:sp>
      <p:sp>
        <p:nvSpPr>
          <p:cNvPr id="3" name="Subtitle 2">
            <a:extLst>
              <a:ext uri="{FF2B5EF4-FFF2-40B4-BE49-F238E27FC236}">
                <a16:creationId xmlns:a16="http://schemas.microsoft.com/office/drawing/2014/main" id="{E5D60EC9-1FB4-1A45-0B8F-1E9FBB2C2743}"/>
              </a:ext>
            </a:extLst>
          </p:cNvPr>
          <p:cNvSpPr>
            <a:spLocks noGrp="1"/>
          </p:cNvSpPr>
          <p:nvPr>
            <p:ph type="subTitle" idx="1"/>
          </p:nvPr>
        </p:nvSpPr>
        <p:spPr>
          <a:xfrm>
            <a:off x="7400924" y="4619624"/>
            <a:ext cx="3946779" cy="1038225"/>
          </a:xfrm>
        </p:spPr>
        <p:txBody>
          <a:bodyPr>
            <a:normAutofit/>
          </a:bodyPr>
          <a:lstStyle/>
          <a:p>
            <a:pPr algn="r"/>
            <a:r>
              <a:rPr lang="en-US" b="1" dirty="0"/>
              <a:t>October 26, 2022</a:t>
            </a:r>
            <a:endParaRPr lang="en-US" b="1"/>
          </a:p>
          <a:p>
            <a:pPr algn="r"/>
            <a:r>
              <a:rPr lang="en-US" b="1" dirty="0"/>
              <a:t>Larry Ringer, Presenter</a:t>
            </a:r>
            <a:endParaRPr lang="en-US" b="1"/>
          </a:p>
        </p:txBody>
      </p:sp>
      <p:sp>
        <p:nvSpPr>
          <p:cNvPr id="11" name="Rectangle 10">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B103D576-C734-057A-44AF-5090365F95EA}"/>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a:solidFill>
                  <a:schemeClr val="tx1">
                    <a:lumMod val="50000"/>
                    <a:lumOff val="50000"/>
                  </a:schemeClr>
                </a:solidFill>
              </a:rPr>
              <a:pPr>
                <a:spcAft>
                  <a:spcPts val="600"/>
                </a:spcAft>
              </a:pPr>
              <a:t>1</a:t>
            </a:fld>
            <a:endParaRPr lang="en-US">
              <a:solidFill>
                <a:schemeClr val="tx1">
                  <a:lumMod val="50000"/>
                  <a:lumOff val="50000"/>
                </a:schemeClr>
              </a:solidFill>
            </a:endParaRPr>
          </a:p>
        </p:txBody>
      </p:sp>
    </p:spTree>
    <p:extLst>
      <p:ext uri="{BB962C8B-B14F-4D97-AF65-F5344CB8AC3E}">
        <p14:creationId xmlns:p14="http://schemas.microsoft.com/office/powerpoint/2010/main" val="2400890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B7ED42-7E19-863F-1C42-685DDBB243CD}"/>
              </a:ext>
            </a:extLst>
          </p:cNvPr>
          <p:cNvSpPr>
            <a:spLocks noGrp="1"/>
          </p:cNvSpPr>
          <p:nvPr>
            <p:ph type="title"/>
          </p:nvPr>
        </p:nvSpPr>
        <p:spPr>
          <a:xfrm>
            <a:off x="838200" y="365125"/>
            <a:ext cx="10515600" cy="1325563"/>
          </a:xfrm>
        </p:spPr>
        <p:txBody>
          <a:bodyPr>
            <a:normAutofit/>
          </a:bodyPr>
          <a:lstStyle/>
          <a:p>
            <a:r>
              <a:rPr lang="en-US" sz="4200"/>
              <a:t>Decisions About Early Intervention Services And Other IFSP Content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06EBAF2-53C3-6F1E-3F9C-73DC501AA9DB}"/>
              </a:ext>
            </a:extLst>
          </p:cNvPr>
          <p:cNvSpPr>
            <a:spLocks noGrp="1"/>
          </p:cNvSpPr>
          <p:nvPr>
            <p:ph idx="1"/>
          </p:nvPr>
        </p:nvSpPr>
        <p:spPr>
          <a:xfrm>
            <a:off x="838200" y="1929384"/>
            <a:ext cx="10515600" cy="4251960"/>
          </a:xfrm>
        </p:spPr>
        <p:txBody>
          <a:bodyPr>
            <a:normAutofit fontScale="92500" lnSpcReduction="10000"/>
          </a:bodyPr>
          <a:lstStyle/>
          <a:p>
            <a:pPr marL="0" indent="0">
              <a:spcBef>
                <a:spcPts val="600"/>
              </a:spcBef>
              <a:spcAft>
                <a:spcPts val="600"/>
              </a:spcAft>
              <a:buNone/>
            </a:pPr>
            <a:r>
              <a:rPr lang="en-US" sz="2400" dirty="0"/>
              <a:t>Decisions about all IFSP content must be made by an IFSP team (including the parent) in an IFSP meeting.  This includes decisions about:</a:t>
            </a:r>
          </a:p>
          <a:p>
            <a:pPr lvl="1">
              <a:spcBef>
                <a:spcPts val="600"/>
              </a:spcBef>
              <a:spcAft>
                <a:spcPts val="600"/>
              </a:spcAft>
            </a:pPr>
            <a:r>
              <a:rPr lang="en-US" dirty="0"/>
              <a:t>The child’s present levels of development;</a:t>
            </a:r>
          </a:p>
          <a:p>
            <a:pPr lvl="1">
              <a:spcBef>
                <a:spcPts val="600"/>
              </a:spcBef>
              <a:spcAft>
                <a:spcPts val="600"/>
              </a:spcAft>
            </a:pPr>
            <a:r>
              <a:rPr lang="en-US" dirty="0"/>
              <a:t>The family’s resources, priorities, and concerns and the family’s needs related to enhancing the child’s development;</a:t>
            </a:r>
          </a:p>
          <a:p>
            <a:pPr lvl="1">
              <a:spcBef>
                <a:spcPts val="600"/>
              </a:spcBef>
              <a:spcAft>
                <a:spcPts val="600"/>
              </a:spcAft>
            </a:pPr>
            <a:r>
              <a:rPr lang="en-US" dirty="0"/>
              <a:t>Results or outcomes for the child and family;</a:t>
            </a:r>
          </a:p>
          <a:p>
            <a:pPr lvl="1">
              <a:spcBef>
                <a:spcPts val="600"/>
              </a:spcBef>
              <a:spcAft>
                <a:spcPts val="600"/>
              </a:spcAft>
            </a:pPr>
            <a:r>
              <a:rPr lang="en-US" dirty="0"/>
              <a:t>Services to be provided to the family and child, including service type, length, duration, and frequency; and</a:t>
            </a:r>
          </a:p>
          <a:p>
            <a:pPr lvl="1">
              <a:spcBef>
                <a:spcPts val="600"/>
              </a:spcBef>
              <a:spcAft>
                <a:spcPts val="600"/>
              </a:spcAft>
            </a:pPr>
            <a:r>
              <a:rPr lang="en-US" dirty="0"/>
              <a:t>Service settings.</a:t>
            </a:r>
          </a:p>
          <a:p>
            <a:pPr marL="0" indent="0">
              <a:spcBef>
                <a:spcPts val="600"/>
              </a:spcBef>
              <a:spcAft>
                <a:spcPts val="600"/>
              </a:spcAft>
              <a:buNone/>
            </a:pPr>
            <a:r>
              <a:rPr lang="en-US" sz="2400" dirty="0"/>
              <a:t>An important responsibility of the service coordinator is to ensure that parents have the information they need so that their participation in the decision-making process is informed and meaningful.  </a:t>
            </a:r>
          </a:p>
        </p:txBody>
      </p:sp>
      <p:sp>
        <p:nvSpPr>
          <p:cNvPr id="4" name="Slide Number Placeholder 3">
            <a:extLst>
              <a:ext uri="{FF2B5EF4-FFF2-40B4-BE49-F238E27FC236}">
                <a16:creationId xmlns:a16="http://schemas.microsoft.com/office/drawing/2014/main" id="{7D68B4EB-00B9-77BF-816B-2FD6F885E2E6}"/>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10</a:t>
            </a:fld>
            <a:endParaRPr lang="en-US"/>
          </a:p>
        </p:txBody>
      </p:sp>
    </p:spTree>
    <p:extLst>
      <p:ext uri="{BB962C8B-B14F-4D97-AF65-F5344CB8AC3E}">
        <p14:creationId xmlns:p14="http://schemas.microsoft.com/office/powerpoint/2010/main" val="2478299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5311A4-3242-AE56-15CD-E68CB4D2C7F1}"/>
              </a:ext>
            </a:extLst>
          </p:cNvPr>
          <p:cNvSpPr>
            <a:spLocks noGrp="1"/>
          </p:cNvSpPr>
          <p:nvPr>
            <p:ph type="title"/>
          </p:nvPr>
        </p:nvSpPr>
        <p:spPr>
          <a:xfrm>
            <a:off x="838200" y="365125"/>
            <a:ext cx="10515600" cy="1325563"/>
          </a:xfrm>
        </p:spPr>
        <p:txBody>
          <a:bodyPr>
            <a:normAutofit/>
          </a:bodyPr>
          <a:lstStyle/>
          <a:p>
            <a:r>
              <a:rPr lang="en-US" sz="4200"/>
              <a:t>Building a Trusting, Informed, Effective Relationship with Parents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4912300-D8D1-896D-4225-21C71C04A4F6}"/>
              </a:ext>
            </a:extLst>
          </p:cNvPr>
          <p:cNvSpPr>
            <a:spLocks noGrp="1"/>
          </p:cNvSpPr>
          <p:nvPr>
            <p:ph idx="1"/>
          </p:nvPr>
        </p:nvSpPr>
        <p:spPr>
          <a:xfrm>
            <a:off x="838200" y="1929384"/>
            <a:ext cx="10515600" cy="4251960"/>
          </a:xfrm>
        </p:spPr>
        <p:txBody>
          <a:bodyPr>
            <a:normAutofit/>
          </a:bodyPr>
          <a:lstStyle/>
          <a:p>
            <a:pPr marL="0" indent="0">
              <a:spcBef>
                <a:spcPts val="600"/>
              </a:spcBef>
              <a:spcAft>
                <a:spcPts val="600"/>
              </a:spcAft>
              <a:buNone/>
            </a:pPr>
            <a:r>
              <a:rPr lang="en-US" sz="2400" dirty="0"/>
              <a:t>These procedural safeguards related to PWN, consent, and IFSP development are more than legally-required processes.  They all provide important opportunities to build relationships with parents so that they are well- informed, empowered, and full partners in the early intervention process.  </a:t>
            </a:r>
          </a:p>
          <a:p>
            <a:pPr marL="0" indent="0">
              <a:spcBef>
                <a:spcPts val="600"/>
              </a:spcBef>
              <a:spcAft>
                <a:spcPts val="600"/>
              </a:spcAft>
              <a:buNone/>
            </a:pPr>
            <a:r>
              <a:rPr lang="en-US" sz="2400" dirty="0"/>
              <a:t>When parents feel informed, respected, and “heard,” they are most likely to feel that issues can be resolved at the IFSP team level, without the need to engage in formal dispute resolution.</a:t>
            </a:r>
          </a:p>
          <a:p>
            <a:pPr marL="0" indent="0">
              <a:spcBef>
                <a:spcPts val="600"/>
              </a:spcBef>
              <a:spcAft>
                <a:spcPts val="600"/>
              </a:spcAft>
              <a:buNone/>
            </a:pPr>
            <a:r>
              <a:rPr lang="en-US" sz="2400" dirty="0"/>
              <a:t>Thus, these procedural requirements, if implemented in ways that help to build such relationships, can greatly build mutual trust and empower parents as decision-making partners.   </a:t>
            </a:r>
          </a:p>
        </p:txBody>
      </p:sp>
      <p:sp>
        <p:nvSpPr>
          <p:cNvPr id="4" name="Slide Number Placeholder 3">
            <a:extLst>
              <a:ext uri="{FF2B5EF4-FFF2-40B4-BE49-F238E27FC236}">
                <a16:creationId xmlns:a16="http://schemas.microsoft.com/office/drawing/2014/main" id="{631D079A-6CD2-C3FD-02D1-58D1BCD8BAF1}"/>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11</a:t>
            </a:fld>
            <a:endParaRPr lang="en-US"/>
          </a:p>
        </p:txBody>
      </p:sp>
    </p:spTree>
    <p:extLst>
      <p:ext uri="{BB962C8B-B14F-4D97-AF65-F5344CB8AC3E}">
        <p14:creationId xmlns:p14="http://schemas.microsoft.com/office/powerpoint/2010/main" val="1827921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7BACC4-A31C-9525-A7EB-BE8AA38B3EF0}"/>
              </a:ext>
            </a:extLst>
          </p:cNvPr>
          <p:cNvSpPr>
            <a:spLocks noGrp="1"/>
          </p:cNvSpPr>
          <p:nvPr>
            <p:ph type="title"/>
          </p:nvPr>
        </p:nvSpPr>
        <p:spPr>
          <a:xfrm>
            <a:off x="838200" y="365125"/>
            <a:ext cx="10515600" cy="1325563"/>
          </a:xfrm>
        </p:spPr>
        <p:txBody>
          <a:bodyPr>
            <a:normAutofit/>
          </a:bodyPr>
          <a:lstStyle/>
          <a:p>
            <a:r>
              <a:rPr lang="en-US" sz="4200"/>
              <a:t>Some Strategies for Engaging and Empowering Parents </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3E331A2-95F1-CECA-01D9-FB0BFACF73A3}"/>
              </a:ext>
            </a:extLst>
          </p:cNvPr>
          <p:cNvSpPr>
            <a:spLocks noGrp="1"/>
          </p:cNvSpPr>
          <p:nvPr>
            <p:ph idx="1"/>
          </p:nvPr>
        </p:nvSpPr>
        <p:spPr>
          <a:xfrm>
            <a:off x="838200" y="1929384"/>
            <a:ext cx="10515600" cy="4251960"/>
          </a:xfrm>
        </p:spPr>
        <p:txBody>
          <a:bodyPr>
            <a:normAutofit/>
          </a:bodyPr>
          <a:lstStyle/>
          <a:p>
            <a:pPr>
              <a:spcBef>
                <a:spcPts val="600"/>
              </a:spcBef>
              <a:spcAft>
                <a:spcPts val="600"/>
              </a:spcAft>
            </a:pPr>
            <a:r>
              <a:rPr lang="en-US" sz="2400" dirty="0"/>
              <a:t>Dialogue with parents to help them understand the purpose of early intervention, eligibility requirements, and the range of early intervention services available to address the child’s and family’s needs; </a:t>
            </a:r>
          </a:p>
          <a:p>
            <a:pPr>
              <a:spcBef>
                <a:spcPts val="600"/>
              </a:spcBef>
              <a:spcAft>
                <a:spcPts val="600"/>
              </a:spcAft>
            </a:pPr>
            <a:r>
              <a:rPr lang="en-US" sz="2400" dirty="0"/>
              <a:t>Using the family-directed assessment as a dialogue to:</a:t>
            </a:r>
          </a:p>
          <a:p>
            <a:pPr lvl="1">
              <a:spcBef>
                <a:spcPts val="600"/>
              </a:spcBef>
              <a:spcAft>
                <a:spcPts val="600"/>
              </a:spcAft>
            </a:pPr>
            <a:r>
              <a:rPr lang="en-US" dirty="0"/>
              <a:t>Build family’s capacity to identify its needs; and</a:t>
            </a:r>
          </a:p>
          <a:p>
            <a:pPr lvl="1">
              <a:spcBef>
                <a:spcPts val="600"/>
              </a:spcBef>
              <a:spcAft>
                <a:spcPts val="600"/>
              </a:spcAft>
            </a:pPr>
            <a:r>
              <a:rPr lang="en-US" dirty="0"/>
              <a:t>Focus on family’s routines, aspirations, and challenges; and services they need; and</a:t>
            </a:r>
          </a:p>
          <a:p>
            <a:pPr>
              <a:spcBef>
                <a:spcPts val="600"/>
              </a:spcBef>
              <a:spcAft>
                <a:spcPts val="600"/>
              </a:spcAft>
            </a:pPr>
            <a:r>
              <a:rPr lang="en-US" sz="2400" dirty="0"/>
              <a:t>Helping parents prepare for IFSP meetings by explaining process, sharing available evaluation and assessment information, and asking the parents what else they need to be ready to actively engage in the IFSP meeting.</a:t>
            </a:r>
          </a:p>
        </p:txBody>
      </p:sp>
      <p:sp>
        <p:nvSpPr>
          <p:cNvPr id="4" name="Slide Number Placeholder 3">
            <a:extLst>
              <a:ext uri="{FF2B5EF4-FFF2-40B4-BE49-F238E27FC236}">
                <a16:creationId xmlns:a16="http://schemas.microsoft.com/office/drawing/2014/main" id="{DCB06810-0E65-9B3E-5CD7-2358C5E825DD}"/>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12</a:t>
            </a:fld>
            <a:endParaRPr lang="en-US"/>
          </a:p>
        </p:txBody>
      </p:sp>
    </p:spTree>
    <p:extLst>
      <p:ext uri="{BB962C8B-B14F-4D97-AF65-F5344CB8AC3E}">
        <p14:creationId xmlns:p14="http://schemas.microsoft.com/office/powerpoint/2010/main" val="3219353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1550E-1C5D-9333-214F-B985F78F6A5E}"/>
              </a:ext>
            </a:extLst>
          </p:cNvPr>
          <p:cNvSpPr>
            <a:spLocks noGrp="1"/>
          </p:cNvSpPr>
          <p:nvPr>
            <p:ph type="title"/>
          </p:nvPr>
        </p:nvSpPr>
        <p:spPr>
          <a:xfrm>
            <a:off x="838200" y="365125"/>
            <a:ext cx="10515600" cy="1325563"/>
          </a:xfrm>
        </p:spPr>
        <p:txBody>
          <a:bodyPr>
            <a:normAutofit/>
          </a:bodyPr>
          <a:lstStyle/>
          <a:p>
            <a:r>
              <a:rPr lang="en-US" sz="4200"/>
              <a:t>Additional Strategies for Engaging and Empowering Parents </a:t>
            </a:r>
          </a:p>
        </p:txBody>
      </p:sp>
      <p:sp>
        <p:nvSpPr>
          <p:cNvPr id="26"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ontent Placeholder 2">
            <a:extLst>
              <a:ext uri="{FF2B5EF4-FFF2-40B4-BE49-F238E27FC236}">
                <a16:creationId xmlns:a16="http://schemas.microsoft.com/office/drawing/2014/main" id="{53C74FBD-5F20-0220-1293-8F1BFC5C648A}"/>
              </a:ext>
            </a:extLst>
          </p:cNvPr>
          <p:cNvSpPr>
            <a:spLocks noGrp="1"/>
          </p:cNvSpPr>
          <p:nvPr>
            <p:ph idx="1"/>
          </p:nvPr>
        </p:nvSpPr>
        <p:spPr>
          <a:xfrm>
            <a:off x="838200" y="1929384"/>
            <a:ext cx="10515600" cy="4251960"/>
          </a:xfrm>
        </p:spPr>
        <p:txBody>
          <a:bodyPr>
            <a:normAutofit/>
          </a:bodyPr>
          <a:lstStyle/>
          <a:p>
            <a:r>
              <a:rPr lang="en-US" dirty="0"/>
              <a:t>Actively engaging the parent in the development of the IFSP (supporting the parent in helping to lead the IFSP meeting, rather than being an “observer”); </a:t>
            </a:r>
          </a:p>
          <a:p>
            <a:r>
              <a:rPr lang="en-US" dirty="0"/>
              <a:t>Confirming with the parent whether the services, as described in the IFSP, address the family’s routines and challenges, and will enhance the parent’s ability to support their child’s development; and </a:t>
            </a:r>
          </a:p>
          <a:p>
            <a:r>
              <a:rPr lang="en-US" dirty="0"/>
              <a:t>Giving the parents the time they need to review and understand evaluation, assessment, and the IFSP as developed in the IFSP meeting, and to make informed decisions about consent to the services set forth in the IFSP.</a:t>
            </a:r>
          </a:p>
        </p:txBody>
      </p:sp>
      <p:sp>
        <p:nvSpPr>
          <p:cNvPr id="4" name="Slide Number Placeholder 3">
            <a:extLst>
              <a:ext uri="{FF2B5EF4-FFF2-40B4-BE49-F238E27FC236}">
                <a16:creationId xmlns:a16="http://schemas.microsoft.com/office/drawing/2014/main" id="{0D13846E-795A-D53D-6163-650891E04E50}"/>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13</a:t>
            </a:fld>
            <a:endParaRPr lang="en-US"/>
          </a:p>
        </p:txBody>
      </p:sp>
    </p:spTree>
    <p:extLst>
      <p:ext uri="{BB962C8B-B14F-4D97-AF65-F5344CB8AC3E}">
        <p14:creationId xmlns:p14="http://schemas.microsoft.com/office/powerpoint/2010/main" val="296410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DAC901-CEB9-8262-C365-2C5ADBC2D973}"/>
              </a:ext>
            </a:extLst>
          </p:cNvPr>
          <p:cNvSpPr>
            <a:spLocks noGrp="1"/>
          </p:cNvSpPr>
          <p:nvPr>
            <p:ph type="title"/>
          </p:nvPr>
        </p:nvSpPr>
        <p:spPr>
          <a:xfrm>
            <a:off x="635000" y="640823"/>
            <a:ext cx="3706694" cy="5583148"/>
          </a:xfrm>
        </p:spPr>
        <p:txBody>
          <a:bodyPr anchor="ctr">
            <a:normAutofit/>
          </a:bodyPr>
          <a:lstStyle/>
          <a:p>
            <a:r>
              <a:rPr lang="en-US" sz="5400" dirty="0"/>
              <a:t>Discussion – Further Challenges and Strategies</a:t>
            </a:r>
          </a:p>
        </p:txBody>
      </p:sp>
      <p:sp>
        <p:nvSpPr>
          <p:cNvPr id="12"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38264BE8-57E8-CF0A-25FE-8266C9D60EEA}"/>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14</a:t>
            </a:fld>
            <a:endParaRPr lang="en-US"/>
          </a:p>
        </p:txBody>
      </p:sp>
      <p:graphicFrame>
        <p:nvGraphicFramePr>
          <p:cNvPr id="6" name="Content Placeholder 2" descr="1. What chal">
            <a:extLst>
              <a:ext uri="{FF2B5EF4-FFF2-40B4-BE49-F238E27FC236}">
                <a16:creationId xmlns:a16="http://schemas.microsoft.com/office/drawing/2014/main" id="{03D1F045-064C-C908-27EA-71B936F1E38E}"/>
              </a:ext>
            </a:extLst>
          </p:cNvPr>
          <p:cNvGraphicFramePr>
            <a:graphicFrameLocks noGrp="1"/>
          </p:cNvGraphicFramePr>
          <p:nvPr>
            <p:ph idx="1"/>
            <p:extLst>
              <p:ext uri="{D42A27DB-BD31-4B8C-83A1-F6EECF244321}">
                <p14:modId xmlns:p14="http://schemas.microsoft.com/office/powerpoint/2010/main" val="177474924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275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6596D2-9370-08E8-0A0B-1E518D8D6676}"/>
              </a:ext>
            </a:extLst>
          </p:cNvPr>
          <p:cNvSpPr>
            <a:spLocks noGrp="1"/>
          </p:cNvSpPr>
          <p:nvPr>
            <p:ph type="title"/>
          </p:nvPr>
        </p:nvSpPr>
        <p:spPr>
          <a:xfrm>
            <a:off x="838200" y="365125"/>
            <a:ext cx="10515600" cy="1325563"/>
          </a:xfrm>
        </p:spPr>
        <p:txBody>
          <a:bodyPr>
            <a:normAutofit/>
          </a:bodyPr>
          <a:lstStyle/>
          <a:p>
            <a:r>
              <a:rPr lang="en-US" sz="4200"/>
              <a:t>What if Issues Cannot Be Resolved at The IFSP Team Level</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EDBA78D-5790-D26A-8AE9-273827167DAA}"/>
              </a:ext>
            </a:extLst>
          </p:cNvPr>
          <p:cNvSpPr>
            <a:spLocks noGrp="1"/>
          </p:cNvSpPr>
          <p:nvPr>
            <p:ph idx="1"/>
          </p:nvPr>
        </p:nvSpPr>
        <p:spPr>
          <a:xfrm>
            <a:off x="838200" y="1929384"/>
            <a:ext cx="10515600" cy="4251960"/>
          </a:xfrm>
        </p:spPr>
        <p:txBody>
          <a:bodyPr>
            <a:normAutofit lnSpcReduction="10000"/>
          </a:bodyPr>
          <a:lstStyle/>
          <a:p>
            <a:pPr marL="0" indent="0">
              <a:spcBef>
                <a:spcPts val="600"/>
              </a:spcBef>
              <a:spcAft>
                <a:spcPts val="600"/>
              </a:spcAft>
              <a:buNone/>
            </a:pPr>
            <a:r>
              <a:rPr lang="en-US" dirty="0"/>
              <a:t>The following options will be available if there are issues that cannot be resolved in the IFSP meeting:</a:t>
            </a:r>
          </a:p>
          <a:p>
            <a:pPr lvl="1">
              <a:spcBef>
                <a:spcPts val="600"/>
              </a:spcBef>
              <a:spcAft>
                <a:spcPts val="600"/>
              </a:spcAft>
            </a:pPr>
            <a:r>
              <a:rPr lang="en-US" sz="2800" dirty="0"/>
              <a:t>A further IFSP meeting, possibly with additional participants and/or additional information;</a:t>
            </a:r>
          </a:p>
          <a:p>
            <a:pPr lvl="1">
              <a:spcBef>
                <a:spcPts val="600"/>
              </a:spcBef>
              <a:spcAft>
                <a:spcPts val="600"/>
              </a:spcAft>
            </a:pPr>
            <a:r>
              <a:rPr lang="en-US" sz="2800" dirty="0"/>
              <a:t>Informally engaging the lead agency or other supervisory individuals, by phone and/or writing;</a:t>
            </a:r>
          </a:p>
          <a:p>
            <a:pPr lvl="1">
              <a:spcBef>
                <a:spcPts val="600"/>
              </a:spcBef>
              <a:spcAft>
                <a:spcPts val="600"/>
              </a:spcAft>
            </a:pPr>
            <a:r>
              <a:rPr lang="en-US" sz="2800" dirty="0"/>
              <a:t>Mediation;</a:t>
            </a:r>
          </a:p>
          <a:p>
            <a:pPr lvl="1">
              <a:spcBef>
                <a:spcPts val="600"/>
              </a:spcBef>
              <a:spcAft>
                <a:spcPts val="600"/>
              </a:spcAft>
            </a:pPr>
            <a:r>
              <a:rPr lang="en-US" sz="2800" dirty="0"/>
              <a:t>State complaint;</a:t>
            </a:r>
          </a:p>
          <a:p>
            <a:pPr lvl="1">
              <a:spcBef>
                <a:spcPts val="600"/>
              </a:spcBef>
              <a:spcAft>
                <a:spcPts val="600"/>
              </a:spcAft>
            </a:pPr>
            <a:r>
              <a:rPr lang="en-US" sz="2800" dirty="0"/>
              <a:t>Due process hearing.</a:t>
            </a:r>
          </a:p>
          <a:p>
            <a:endParaRPr lang="en-US" sz="2200" dirty="0"/>
          </a:p>
          <a:p>
            <a:endParaRPr lang="en-US" sz="2200" dirty="0"/>
          </a:p>
        </p:txBody>
      </p:sp>
      <p:sp>
        <p:nvSpPr>
          <p:cNvPr id="4" name="Slide Number Placeholder 3">
            <a:extLst>
              <a:ext uri="{FF2B5EF4-FFF2-40B4-BE49-F238E27FC236}">
                <a16:creationId xmlns:a16="http://schemas.microsoft.com/office/drawing/2014/main" id="{FC108942-A152-22DE-5969-2D3305DE7A28}"/>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15</a:t>
            </a:fld>
            <a:endParaRPr lang="en-US"/>
          </a:p>
        </p:txBody>
      </p:sp>
    </p:spTree>
    <p:extLst>
      <p:ext uri="{BB962C8B-B14F-4D97-AF65-F5344CB8AC3E}">
        <p14:creationId xmlns:p14="http://schemas.microsoft.com/office/powerpoint/2010/main" val="3266434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C14172-1ED5-1524-0213-3CB4D637BDE6}"/>
              </a:ext>
            </a:extLst>
          </p:cNvPr>
          <p:cNvSpPr>
            <a:spLocks noGrp="1"/>
          </p:cNvSpPr>
          <p:nvPr>
            <p:ph type="title"/>
          </p:nvPr>
        </p:nvSpPr>
        <p:spPr>
          <a:xfrm>
            <a:off x="838200" y="365125"/>
            <a:ext cx="10515600" cy="1325563"/>
          </a:xfrm>
        </p:spPr>
        <p:txBody>
          <a:bodyPr>
            <a:normAutofit/>
          </a:bodyPr>
          <a:lstStyle/>
          <a:p>
            <a:r>
              <a:rPr lang="en-US" sz="5400"/>
              <a:t>Informal Dispute Resolution</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EDE031A-5E4A-DB0A-BB17-F1BD8A1EA005}"/>
              </a:ext>
            </a:extLst>
          </p:cNvPr>
          <p:cNvSpPr>
            <a:spLocks noGrp="1"/>
          </p:cNvSpPr>
          <p:nvPr>
            <p:ph idx="1"/>
          </p:nvPr>
        </p:nvSpPr>
        <p:spPr>
          <a:xfrm>
            <a:off x="838200" y="1929384"/>
            <a:ext cx="10515600" cy="4251960"/>
          </a:xfrm>
        </p:spPr>
        <p:txBody>
          <a:bodyPr>
            <a:normAutofit lnSpcReduction="10000"/>
          </a:bodyPr>
          <a:lstStyle/>
          <a:p>
            <a:pPr marL="0" indent="0">
              <a:spcBef>
                <a:spcPts val="600"/>
              </a:spcBef>
              <a:spcAft>
                <a:spcPts val="600"/>
              </a:spcAft>
              <a:buNone/>
            </a:pPr>
            <a:r>
              <a:rPr lang="en-US" sz="2400" dirty="0"/>
              <a:t>At times, parents may contact the lead agency or other supervisors to raise issues on which the parent is not in agreement with the early intervention program, or the parent believes that there is noncompliance.</a:t>
            </a:r>
          </a:p>
          <a:p>
            <a:pPr marL="0" indent="0">
              <a:spcBef>
                <a:spcPts val="600"/>
              </a:spcBef>
              <a:spcAft>
                <a:spcPts val="600"/>
              </a:spcAft>
              <a:buNone/>
            </a:pPr>
            <a:r>
              <a:rPr lang="en-US" sz="2400" dirty="0"/>
              <a:t>It is important in such situations that the parent feels heard, that the agency seeks resolution, and that the parent is advised of the formal dispute resolution mechanism available to the parent.</a:t>
            </a:r>
          </a:p>
          <a:p>
            <a:pPr marL="0" indent="0">
              <a:spcBef>
                <a:spcPts val="600"/>
              </a:spcBef>
              <a:spcAft>
                <a:spcPts val="600"/>
              </a:spcAft>
              <a:buNone/>
            </a:pPr>
            <a:r>
              <a:rPr lang="en-US" sz="2400" dirty="0"/>
              <a:t>Such contacts also provide the lead agency opportunities to understand concerns and to use what is learned as an opportunity for system improvement.</a:t>
            </a:r>
          </a:p>
          <a:p>
            <a:pPr marL="0" indent="0">
              <a:spcBef>
                <a:spcPts val="600"/>
              </a:spcBef>
              <a:spcAft>
                <a:spcPts val="600"/>
              </a:spcAft>
              <a:buNone/>
            </a:pPr>
            <a:r>
              <a:rPr lang="en-US" sz="2400" dirty="0"/>
              <a:t>It is important that the lead agency keep documentation of such interactions and resolutions.</a:t>
            </a:r>
          </a:p>
          <a:p>
            <a:pPr marL="0" indent="0">
              <a:spcBef>
                <a:spcPts val="600"/>
              </a:spcBef>
              <a:spcAft>
                <a:spcPts val="600"/>
              </a:spcAft>
              <a:buNone/>
            </a:pPr>
            <a:r>
              <a:rPr lang="en-US" sz="2400" dirty="0"/>
              <a:t>Discussion – how does your lead agency approach and document such informal interactions, and use them to gain insight into possible state and local issues? </a:t>
            </a:r>
          </a:p>
        </p:txBody>
      </p:sp>
      <p:sp>
        <p:nvSpPr>
          <p:cNvPr id="4" name="Slide Number Placeholder 3">
            <a:extLst>
              <a:ext uri="{FF2B5EF4-FFF2-40B4-BE49-F238E27FC236}">
                <a16:creationId xmlns:a16="http://schemas.microsoft.com/office/drawing/2014/main" id="{0C199815-7872-DD6E-CA79-4F78261D81B0}"/>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16</a:t>
            </a:fld>
            <a:endParaRPr lang="en-US"/>
          </a:p>
        </p:txBody>
      </p:sp>
    </p:spTree>
    <p:extLst>
      <p:ext uri="{BB962C8B-B14F-4D97-AF65-F5344CB8AC3E}">
        <p14:creationId xmlns:p14="http://schemas.microsoft.com/office/powerpoint/2010/main" val="37030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AC0680-F379-56A0-A928-8C25439B12CA}"/>
              </a:ext>
            </a:extLst>
          </p:cNvPr>
          <p:cNvSpPr>
            <a:spLocks noGrp="1"/>
          </p:cNvSpPr>
          <p:nvPr>
            <p:ph type="title"/>
          </p:nvPr>
        </p:nvSpPr>
        <p:spPr>
          <a:xfrm>
            <a:off x="838200" y="365125"/>
            <a:ext cx="10515600" cy="1325563"/>
          </a:xfrm>
        </p:spPr>
        <p:txBody>
          <a:bodyPr>
            <a:normAutofit/>
          </a:bodyPr>
          <a:lstStyle/>
          <a:p>
            <a:r>
              <a:rPr lang="en-US" sz="3800" dirty="0"/>
              <a:t>Low Occurrence of Part C Mediation, State Complaints, and Due Process Hearing Procedures </a:t>
            </a:r>
          </a:p>
        </p:txBody>
      </p:sp>
      <p:sp>
        <p:nvSpPr>
          <p:cNvPr id="18"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AC7CE49-4771-1096-B7DE-4CF4D815FEE5}"/>
              </a:ext>
            </a:extLst>
          </p:cNvPr>
          <p:cNvSpPr>
            <a:spLocks noGrp="1"/>
          </p:cNvSpPr>
          <p:nvPr>
            <p:ph idx="1"/>
          </p:nvPr>
        </p:nvSpPr>
        <p:spPr>
          <a:xfrm>
            <a:off x="838200" y="1929384"/>
            <a:ext cx="10515600" cy="4251960"/>
          </a:xfrm>
        </p:spPr>
        <p:txBody>
          <a:bodyPr>
            <a:normAutofit/>
          </a:bodyPr>
          <a:lstStyle/>
          <a:p>
            <a:pPr marL="0" indent="0">
              <a:spcBef>
                <a:spcPts val="600"/>
              </a:spcBef>
              <a:spcAft>
                <a:spcPts val="600"/>
              </a:spcAft>
              <a:buNone/>
            </a:pPr>
            <a:r>
              <a:rPr lang="en-US" sz="2200" dirty="0"/>
              <a:t>50 states and seven other entities have Part C programs.</a:t>
            </a:r>
          </a:p>
          <a:p>
            <a:pPr marL="0" indent="0">
              <a:spcBef>
                <a:spcPts val="600"/>
              </a:spcBef>
              <a:spcAft>
                <a:spcPts val="600"/>
              </a:spcAft>
              <a:buNone/>
            </a:pPr>
            <a:r>
              <a:rPr lang="en-US" sz="2200" dirty="0"/>
              <a:t>As reflected in most recent nationwide data (Federal Fiscal Year 2020 – the period from July 1, 2020 through June 30, 2021), there were only:</a:t>
            </a:r>
          </a:p>
          <a:p>
            <a:pPr lvl="1">
              <a:spcBef>
                <a:spcPts val="600"/>
              </a:spcBef>
              <a:spcAft>
                <a:spcPts val="600"/>
              </a:spcAft>
            </a:pPr>
            <a:r>
              <a:rPr lang="en-US" sz="2200" dirty="0"/>
              <a:t>66 Part C requests for mediation (with 43 states and entities having zero);</a:t>
            </a:r>
          </a:p>
          <a:p>
            <a:pPr lvl="1">
              <a:spcBef>
                <a:spcPts val="600"/>
              </a:spcBef>
              <a:spcAft>
                <a:spcPts val="600"/>
              </a:spcAft>
            </a:pPr>
            <a:r>
              <a:rPr lang="en-US" sz="2200" dirty="0"/>
              <a:t>56 Part C state complaints filed (with 51 states and entities having zero); and</a:t>
            </a:r>
          </a:p>
          <a:p>
            <a:pPr lvl="1">
              <a:spcBef>
                <a:spcPts val="600"/>
              </a:spcBef>
              <a:spcAft>
                <a:spcPts val="600"/>
              </a:spcAft>
            </a:pPr>
            <a:r>
              <a:rPr lang="en-US" sz="2200" dirty="0"/>
              <a:t>25 Part C due process hearing requests (with 54 states and entities having zero).</a:t>
            </a:r>
          </a:p>
          <a:p>
            <a:pPr marL="0" indent="0">
              <a:spcBef>
                <a:spcPts val="600"/>
              </a:spcBef>
              <a:spcAft>
                <a:spcPts val="600"/>
              </a:spcAft>
              <a:buNone/>
            </a:pPr>
            <a:r>
              <a:rPr lang="en-US" sz="2200" dirty="0"/>
              <a:t>This is obviously a very low occurrence of any of these three formal dispute resolution procedures, and raises issues about their limited use. </a:t>
            </a:r>
          </a:p>
        </p:txBody>
      </p:sp>
      <p:sp>
        <p:nvSpPr>
          <p:cNvPr id="4" name="Slide Number Placeholder 3">
            <a:extLst>
              <a:ext uri="{FF2B5EF4-FFF2-40B4-BE49-F238E27FC236}">
                <a16:creationId xmlns:a16="http://schemas.microsoft.com/office/drawing/2014/main" id="{18547821-F243-349E-7201-247C6BAE18EF}"/>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17</a:t>
            </a:fld>
            <a:endParaRPr lang="en-US"/>
          </a:p>
        </p:txBody>
      </p:sp>
    </p:spTree>
    <p:extLst>
      <p:ext uri="{BB962C8B-B14F-4D97-AF65-F5344CB8AC3E}">
        <p14:creationId xmlns:p14="http://schemas.microsoft.com/office/powerpoint/2010/main" val="1245361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AC0680-F379-56A0-A928-8C25439B12CA}"/>
              </a:ext>
            </a:extLst>
          </p:cNvPr>
          <p:cNvSpPr>
            <a:spLocks noGrp="1"/>
          </p:cNvSpPr>
          <p:nvPr>
            <p:ph type="title"/>
          </p:nvPr>
        </p:nvSpPr>
        <p:spPr>
          <a:xfrm>
            <a:off x="691376" y="365126"/>
            <a:ext cx="10662424" cy="1307558"/>
          </a:xfrm>
        </p:spPr>
        <p:txBody>
          <a:bodyPr vert="horz" lIns="91440" tIns="45720" rIns="91440" bIns="45720" rtlCol="0" anchor="ctr">
            <a:normAutofit/>
          </a:bodyPr>
          <a:lstStyle/>
          <a:p>
            <a:r>
              <a:rPr lang="en-US" sz="3800" dirty="0"/>
              <a:t>Mediation Activity 2018 - 2020</a:t>
            </a:r>
          </a:p>
        </p:txBody>
      </p:sp>
      <p:sp>
        <p:nvSpPr>
          <p:cNvPr id="18"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18547821-F243-349E-7201-247C6BAE18EF}"/>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18</a:t>
            </a:fld>
            <a:endParaRPr lang="en-US"/>
          </a:p>
        </p:txBody>
      </p:sp>
      <p:graphicFrame>
        <p:nvGraphicFramePr>
          <p:cNvPr id="8" name="Chart 7" descr="Bar graph compares mediation data for 2018, 2019 and 2020. &#10;In 2018, mediations requested was 113, in 2019 it was 94, and in 2020 it was 66.&#10;In 2018, mediations held was 62, in 2019 there were 50, and in 2020 there were 46. &#10;In 2018, the mediations related to Due Process Complaints was 5, in 2019, 7, and in 2020 there were 0. &#10;In 2018, the mediations not related to Due Process Complaints was 57, in 2019, 43, and in 2020 there was 46.&#10;Total mediation agreements in 2018 were 47, in 2019, 36, and in 2020 there were 37. &#10;The mediations pending in 2018 were 2, in 2019 there was 1, and in 2020 there was 1.&#10;">
            <a:extLst>
              <a:ext uri="{FF2B5EF4-FFF2-40B4-BE49-F238E27FC236}">
                <a16:creationId xmlns:a16="http://schemas.microsoft.com/office/drawing/2014/main" id="{613A2FD6-090C-2591-124B-51A9629AABAE}"/>
              </a:ext>
            </a:extLst>
          </p:cNvPr>
          <p:cNvGraphicFramePr>
            <a:graphicFrameLocks/>
          </p:cNvGraphicFramePr>
          <p:nvPr>
            <p:extLst>
              <p:ext uri="{D42A27DB-BD31-4B8C-83A1-F6EECF244321}">
                <p14:modId xmlns:p14="http://schemas.microsoft.com/office/powerpoint/2010/main" val="4073152631"/>
              </p:ext>
            </p:extLst>
          </p:nvPr>
        </p:nvGraphicFramePr>
        <p:xfrm>
          <a:off x="646696" y="1672684"/>
          <a:ext cx="10853928" cy="50802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16805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AC0680-F379-56A0-A928-8C25439B12CA}"/>
              </a:ext>
            </a:extLst>
          </p:cNvPr>
          <p:cNvSpPr>
            <a:spLocks noGrp="1"/>
          </p:cNvSpPr>
          <p:nvPr>
            <p:ph type="title"/>
          </p:nvPr>
        </p:nvSpPr>
        <p:spPr>
          <a:xfrm>
            <a:off x="691376" y="365126"/>
            <a:ext cx="10662424" cy="1307558"/>
          </a:xfrm>
        </p:spPr>
        <p:txBody>
          <a:bodyPr vert="horz" lIns="91440" tIns="45720" rIns="91440" bIns="45720" rtlCol="0" anchor="ctr">
            <a:normAutofit/>
          </a:bodyPr>
          <a:lstStyle/>
          <a:p>
            <a:r>
              <a:rPr lang="en-US" sz="3800" dirty="0"/>
              <a:t>State Complaint Activity 2018 - 2020</a:t>
            </a:r>
          </a:p>
        </p:txBody>
      </p:sp>
      <p:sp>
        <p:nvSpPr>
          <p:cNvPr id="18"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18547821-F243-349E-7201-247C6BAE18EF}"/>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19</a:t>
            </a:fld>
            <a:endParaRPr lang="en-US"/>
          </a:p>
        </p:txBody>
      </p:sp>
      <p:graphicFrame>
        <p:nvGraphicFramePr>
          <p:cNvPr id="6" name="Chart 5" descr="Bar graph compares Written State Complaint data for 2018, 2019 and 2020.&#10;In 2018, Written State Complaints filed was 94, in 2019 it was 102, and in 2020 it was 56.&#10;In 2018, Written State Complaint Reports issued was 80, in 2019 there were 89, and in 2020 there were 37. In 2018, the Written State Complaint Reports with Findings of Noncompliance was 48, in 2019, 54, and in 2020 there were 25. The Written State Complaint pending in 2018 were 0, in 2019, 4, and in 2020 there was one. The Written State Complaints withdrawn or dismissed in 2018 were 14, in 2019 there were 8, and in 2020 there were 18.&#10;">
            <a:extLst>
              <a:ext uri="{FF2B5EF4-FFF2-40B4-BE49-F238E27FC236}">
                <a16:creationId xmlns:a16="http://schemas.microsoft.com/office/drawing/2014/main" id="{11AAF0A0-C502-51F4-ED5B-D0EFCB210A27}"/>
              </a:ext>
            </a:extLst>
          </p:cNvPr>
          <p:cNvGraphicFramePr>
            <a:graphicFrameLocks/>
          </p:cNvGraphicFramePr>
          <p:nvPr>
            <p:extLst>
              <p:ext uri="{D42A27DB-BD31-4B8C-83A1-F6EECF244321}">
                <p14:modId xmlns:p14="http://schemas.microsoft.com/office/powerpoint/2010/main" val="2528015355"/>
              </p:ext>
            </p:extLst>
          </p:nvPr>
        </p:nvGraphicFramePr>
        <p:xfrm>
          <a:off x="375920" y="1672684"/>
          <a:ext cx="10779760" cy="50487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3923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D3B904-4C03-8FB7-2CC4-2A93F7155AE0}"/>
              </a:ext>
            </a:extLst>
          </p:cNvPr>
          <p:cNvSpPr>
            <a:spLocks noGrp="1"/>
          </p:cNvSpPr>
          <p:nvPr>
            <p:ph type="title"/>
          </p:nvPr>
        </p:nvSpPr>
        <p:spPr>
          <a:xfrm>
            <a:off x="838200" y="365125"/>
            <a:ext cx="10515600" cy="1325563"/>
          </a:xfrm>
        </p:spPr>
        <p:txBody>
          <a:bodyPr>
            <a:normAutofit/>
          </a:bodyPr>
          <a:lstStyle/>
          <a:p>
            <a:r>
              <a:rPr lang="en-US" sz="5400"/>
              <a:t>Focus of This Working Session </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369064-B260-51A5-662C-9F2B57FCD979}"/>
              </a:ext>
            </a:extLst>
          </p:cNvPr>
          <p:cNvSpPr>
            <a:spLocks noGrp="1"/>
          </p:cNvSpPr>
          <p:nvPr>
            <p:ph idx="1"/>
          </p:nvPr>
        </p:nvSpPr>
        <p:spPr>
          <a:xfrm>
            <a:off x="838200" y="1929384"/>
            <a:ext cx="10515600" cy="4251960"/>
          </a:xfrm>
        </p:spPr>
        <p:txBody>
          <a:bodyPr>
            <a:normAutofit lnSpcReduction="10000"/>
          </a:bodyPr>
          <a:lstStyle/>
          <a:p>
            <a:pPr marL="0" marR="0" indent="0">
              <a:spcBef>
                <a:spcPts val="600"/>
              </a:spcBef>
              <a:spcAft>
                <a:spcPts val="600"/>
              </a:spcAft>
              <a:buNone/>
            </a:pPr>
            <a:r>
              <a:rPr lang="en-US" sz="2000" dirty="0">
                <a:effectLst/>
                <a:ea typeface="Times New Roman" panose="02020603050405020304" pitchFamily="18" charset="0"/>
                <a:cs typeface="Times New Roman" panose="02020603050405020304" pitchFamily="18" charset="0"/>
              </a:rPr>
              <a:t>This working session will focus on effective communication and compliant, effective dispute resolution, with a focus on:</a:t>
            </a:r>
            <a:endParaRPr lang="en-US" sz="2000" dirty="0">
              <a:effectLst/>
              <a:ea typeface="Calibri" panose="020F0502020204030204" pitchFamily="34" charset="0"/>
              <a:cs typeface="Times New Roman" panose="02020603050405020304" pitchFamily="18" charset="0"/>
            </a:endParaRPr>
          </a:p>
          <a:p>
            <a:pPr marL="342900" marR="0" lvl="0" indent="-342900">
              <a:spcBef>
                <a:spcPts val="600"/>
              </a:spcBef>
              <a:spcAft>
                <a:spcPts val="600"/>
              </a:spcAft>
              <a:buSzPts val="1000"/>
              <a:buFont typeface="Symbol" panose="05050102010706020507" pitchFamily="18" charset="2"/>
              <a:buChar char=""/>
              <a:tabLst>
                <a:tab pos="457200" algn="l"/>
              </a:tabLst>
            </a:pPr>
            <a:r>
              <a:rPr lang="en-US" sz="2000" dirty="0">
                <a:effectLst/>
                <a:ea typeface="Times New Roman" panose="02020603050405020304" pitchFamily="18" charset="0"/>
                <a:cs typeface="Times New Roman" panose="02020603050405020304" pitchFamily="18" charset="0"/>
              </a:rPr>
              <a:t>Families as core of early intervention</a:t>
            </a:r>
            <a:endParaRPr lang="en-US" sz="2000" dirty="0">
              <a:effectLst/>
              <a:ea typeface="Calibri" panose="020F0502020204030204" pitchFamily="34" charset="0"/>
              <a:cs typeface="Times New Roman" panose="02020603050405020304" pitchFamily="18" charset="0"/>
            </a:endParaRPr>
          </a:p>
          <a:p>
            <a:pPr marL="342900" marR="0" lvl="0" indent="-342900">
              <a:spcBef>
                <a:spcPts val="600"/>
              </a:spcBef>
              <a:spcAft>
                <a:spcPts val="600"/>
              </a:spcAft>
              <a:buSzPts val="1000"/>
              <a:buFont typeface="Symbol" panose="05050102010706020507" pitchFamily="18" charset="2"/>
              <a:buChar char=""/>
              <a:tabLst>
                <a:tab pos="457200" algn="l"/>
              </a:tabLst>
            </a:pPr>
            <a:r>
              <a:rPr lang="en-US" sz="2000" dirty="0">
                <a:effectLst/>
                <a:ea typeface="Times New Roman" panose="02020603050405020304" pitchFamily="18" charset="0"/>
                <a:cs typeface="Times New Roman" panose="02020603050405020304" pitchFamily="18" charset="0"/>
              </a:rPr>
              <a:t>Effective collaboration with families in identifying needs and implementing services </a:t>
            </a:r>
            <a:endParaRPr lang="en-US" sz="2000" dirty="0">
              <a:effectLst/>
              <a:ea typeface="Calibri" panose="020F0502020204030204" pitchFamily="34" charset="0"/>
              <a:cs typeface="Times New Roman" panose="02020603050405020304" pitchFamily="18" charset="0"/>
            </a:endParaRPr>
          </a:p>
          <a:p>
            <a:pPr marL="342900" marR="0" lvl="0" indent="-342900">
              <a:spcBef>
                <a:spcPts val="600"/>
              </a:spcBef>
              <a:spcAft>
                <a:spcPts val="600"/>
              </a:spcAft>
              <a:buSzPts val="1000"/>
              <a:buFont typeface="Symbol" panose="05050102010706020507" pitchFamily="18" charset="2"/>
              <a:buChar char=""/>
              <a:tabLst>
                <a:tab pos="457200" algn="l"/>
              </a:tabLst>
            </a:pPr>
            <a:r>
              <a:rPr lang="en-US" sz="2000" dirty="0">
                <a:effectLst/>
                <a:ea typeface="Times New Roman" panose="02020603050405020304" pitchFamily="18" charset="0"/>
                <a:cs typeface="Times New Roman" panose="02020603050405020304" pitchFamily="18" charset="0"/>
              </a:rPr>
              <a:t>Effective strategies for informal dispute resolution</a:t>
            </a:r>
            <a:endParaRPr lang="en-US" sz="2000" dirty="0">
              <a:effectLst/>
              <a:ea typeface="Calibri" panose="020F0502020204030204" pitchFamily="34" charset="0"/>
              <a:cs typeface="Times New Roman" panose="02020603050405020304" pitchFamily="18" charset="0"/>
            </a:endParaRPr>
          </a:p>
          <a:p>
            <a:pPr marL="342900" marR="0" lvl="0" indent="-342900">
              <a:spcBef>
                <a:spcPts val="600"/>
              </a:spcBef>
              <a:spcAft>
                <a:spcPts val="600"/>
              </a:spcAft>
              <a:buSzPts val="1000"/>
              <a:buFont typeface="Symbol" panose="05050102010706020507" pitchFamily="18" charset="2"/>
              <a:buChar char=""/>
              <a:tabLst>
                <a:tab pos="457200" algn="l"/>
              </a:tabLst>
            </a:pPr>
            <a:r>
              <a:rPr lang="en-US" sz="2000" dirty="0">
                <a:effectLst/>
                <a:ea typeface="Times New Roman" panose="02020603050405020304" pitchFamily="18" charset="0"/>
                <a:cs typeface="Times New Roman" panose="02020603050405020304" pitchFamily="18" charset="0"/>
              </a:rPr>
              <a:t>Part C requirements for formal dispute resolution processes (mediation, state complaint, due process hearings)</a:t>
            </a:r>
            <a:endParaRPr lang="en-US" sz="2000" dirty="0">
              <a:effectLst/>
              <a:ea typeface="Calibri" panose="020F0502020204030204" pitchFamily="34" charset="0"/>
              <a:cs typeface="Times New Roman" panose="02020603050405020304" pitchFamily="18" charset="0"/>
            </a:endParaRPr>
          </a:p>
          <a:p>
            <a:pPr marL="342900" marR="0" lvl="0" indent="-342900">
              <a:spcBef>
                <a:spcPts val="600"/>
              </a:spcBef>
              <a:spcAft>
                <a:spcPts val="600"/>
              </a:spcAft>
              <a:buSzPts val="1000"/>
              <a:buFont typeface="Symbol" panose="05050102010706020507" pitchFamily="18" charset="2"/>
              <a:buChar char=""/>
              <a:tabLst>
                <a:tab pos="457200" algn="l"/>
              </a:tabLst>
            </a:pPr>
            <a:r>
              <a:rPr lang="en-US" sz="2000" dirty="0">
                <a:effectLst/>
                <a:ea typeface="Times New Roman" panose="02020603050405020304" pitchFamily="18" charset="0"/>
                <a:cs typeface="Times New Roman" panose="02020603050405020304" pitchFamily="18" charset="0"/>
              </a:rPr>
              <a:t>For states with few, if any, requests for formal dispute resolution - Working with stakeholders to explore what this means; </a:t>
            </a:r>
          </a:p>
          <a:p>
            <a:pPr marL="342900" marR="0" lvl="0" indent="-342900">
              <a:spcBef>
                <a:spcPts val="600"/>
              </a:spcBef>
              <a:spcAft>
                <a:spcPts val="600"/>
              </a:spcAft>
              <a:buSzPts val="1000"/>
              <a:buFont typeface="Symbol" panose="05050102010706020507" pitchFamily="18" charset="2"/>
              <a:buChar char=""/>
              <a:tabLst>
                <a:tab pos="457200" algn="l"/>
              </a:tabLst>
            </a:pPr>
            <a:r>
              <a:rPr lang="en-US" sz="2000" dirty="0">
                <a:effectLst/>
                <a:ea typeface="Times New Roman" panose="02020603050405020304" pitchFamily="18" charset="0"/>
                <a:cs typeface="Times New Roman" panose="02020603050405020304" pitchFamily="18" charset="0"/>
              </a:rPr>
              <a:t>Strategies for building compliant and effective dispute resolution systems; </a:t>
            </a:r>
          </a:p>
          <a:p>
            <a:pPr marL="342900" marR="0" lvl="0" indent="-342900">
              <a:spcBef>
                <a:spcPts val="600"/>
              </a:spcBef>
              <a:spcAft>
                <a:spcPts val="600"/>
              </a:spcAft>
              <a:buSzPts val="1000"/>
              <a:buFont typeface="Symbol" panose="05050102010706020507" pitchFamily="18" charset="2"/>
              <a:buChar char=""/>
              <a:tabLst>
                <a:tab pos="457200" algn="l"/>
              </a:tabLst>
            </a:pPr>
            <a:r>
              <a:rPr lang="en-US" sz="2000" dirty="0">
                <a:effectLst/>
                <a:ea typeface="Times New Roman" panose="02020603050405020304" pitchFamily="18" charset="0"/>
                <a:cs typeface="Times New Roman" panose="02020603050405020304" pitchFamily="18" charset="0"/>
              </a:rPr>
              <a:t>Identification and preparation of mediators and hearing officers; and  </a:t>
            </a:r>
            <a:endParaRPr lang="en-US" sz="2000" dirty="0">
              <a:ea typeface="Times New Roman" panose="02020603050405020304" pitchFamily="18" charset="0"/>
              <a:cs typeface="Times New Roman" panose="02020603050405020304" pitchFamily="18" charset="0"/>
            </a:endParaRPr>
          </a:p>
          <a:p>
            <a:pPr marL="342900" marR="0" lvl="0" indent="-342900">
              <a:spcBef>
                <a:spcPts val="600"/>
              </a:spcBef>
              <a:spcAft>
                <a:spcPts val="600"/>
              </a:spcAft>
              <a:buSzPts val="1000"/>
              <a:buFont typeface="Symbol" panose="05050102010706020507" pitchFamily="18" charset="2"/>
              <a:buChar char=""/>
              <a:tabLst>
                <a:tab pos="457200" algn="l"/>
              </a:tabLst>
            </a:pPr>
            <a:r>
              <a:rPr lang="en-US" sz="2000" dirty="0">
                <a:effectLst/>
                <a:ea typeface="Times New Roman" panose="02020603050405020304" pitchFamily="18" charset="0"/>
                <a:cs typeface="Times New Roman" panose="02020603050405020304" pitchFamily="18" charset="0"/>
              </a:rPr>
              <a:t>Strategies for using formal and informal dispute input to support system improvement.</a:t>
            </a:r>
            <a:endParaRPr lang="en-US" sz="2000" dirty="0"/>
          </a:p>
        </p:txBody>
      </p:sp>
      <p:sp>
        <p:nvSpPr>
          <p:cNvPr id="4" name="Slide Number Placeholder 3">
            <a:extLst>
              <a:ext uri="{FF2B5EF4-FFF2-40B4-BE49-F238E27FC236}">
                <a16:creationId xmlns:a16="http://schemas.microsoft.com/office/drawing/2014/main" id="{9FAFE71D-723D-ECB5-5088-3B0AB5922862}"/>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2</a:t>
            </a:fld>
            <a:endParaRPr lang="en-US"/>
          </a:p>
        </p:txBody>
      </p:sp>
    </p:spTree>
    <p:extLst>
      <p:ext uri="{BB962C8B-B14F-4D97-AF65-F5344CB8AC3E}">
        <p14:creationId xmlns:p14="http://schemas.microsoft.com/office/powerpoint/2010/main" val="2984508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AC0680-F379-56A0-A928-8C25439B12CA}"/>
              </a:ext>
            </a:extLst>
          </p:cNvPr>
          <p:cNvSpPr>
            <a:spLocks noGrp="1"/>
          </p:cNvSpPr>
          <p:nvPr>
            <p:ph type="title"/>
          </p:nvPr>
        </p:nvSpPr>
        <p:spPr>
          <a:xfrm>
            <a:off x="691376" y="306242"/>
            <a:ext cx="10662424" cy="1307558"/>
          </a:xfrm>
        </p:spPr>
        <p:txBody>
          <a:bodyPr vert="horz" lIns="91440" tIns="45720" rIns="91440" bIns="45720" rtlCol="0" anchor="ctr">
            <a:normAutofit/>
          </a:bodyPr>
          <a:lstStyle/>
          <a:p>
            <a:r>
              <a:rPr lang="en-US" sz="3800" dirty="0"/>
              <a:t>Due Process Activity 2018 - 2020</a:t>
            </a:r>
          </a:p>
        </p:txBody>
      </p:sp>
      <p:sp>
        <p:nvSpPr>
          <p:cNvPr id="18"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18547821-F243-349E-7201-247C6BAE18EF}"/>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20</a:t>
            </a:fld>
            <a:endParaRPr lang="en-US"/>
          </a:p>
        </p:txBody>
      </p:sp>
      <p:graphicFrame>
        <p:nvGraphicFramePr>
          <p:cNvPr id="5" name="Chart 4" descr="Bar graph compares Due Process Complaints data for 2018, 2019 and 2020. &#10;In 2018, Due Process Complaints filed was 67, in 2019 it was 48, and in 2020 it was 25.&#10;In 2018, Due Process Complaints fully adjudicated was 5, in 2019 there were 7, and in 2020 there were 9. &#10;In 2018, the Due Process Complaints within 45-day timelines was 4, in 2019, 5, and in 2020 there were 7. &#10;In 2018, the Due Process Complaints with extended timelines was 1, in 2019, 1, and in 2020 there was 1.&#10;The Due Process Complaints pending in 2018 were 4, in 2019, 4, and in 2020 there were 2. &#10;The Due Process Complaints withdrawn or dismissed in 2018 were 58, in 2019 there were 37, and in 2020 there were 14.&#10;">
            <a:extLst>
              <a:ext uri="{FF2B5EF4-FFF2-40B4-BE49-F238E27FC236}">
                <a16:creationId xmlns:a16="http://schemas.microsoft.com/office/drawing/2014/main" id="{75597B7F-2B88-4442-F211-855FC68E9FF8}"/>
              </a:ext>
            </a:extLst>
          </p:cNvPr>
          <p:cNvGraphicFramePr>
            <a:graphicFrameLocks/>
          </p:cNvGraphicFramePr>
          <p:nvPr>
            <p:extLst>
              <p:ext uri="{D42A27DB-BD31-4B8C-83A1-F6EECF244321}">
                <p14:modId xmlns:p14="http://schemas.microsoft.com/office/powerpoint/2010/main" val="3996908218"/>
              </p:ext>
            </p:extLst>
          </p:nvPr>
        </p:nvGraphicFramePr>
        <p:xfrm>
          <a:off x="556018" y="1759234"/>
          <a:ext cx="11076916" cy="4989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55365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50C3B5-A9AE-1C39-620C-51FB6210473F}"/>
              </a:ext>
            </a:extLst>
          </p:cNvPr>
          <p:cNvSpPr>
            <a:spLocks noGrp="1"/>
          </p:cNvSpPr>
          <p:nvPr>
            <p:ph type="title"/>
          </p:nvPr>
        </p:nvSpPr>
        <p:spPr>
          <a:xfrm>
            <a:off x="838200" y="365125"/>
            <a:ext cx="10515600" cy="1325563"/>
          </a:xfrm>
        </p:spPr>
        <p:txBody>
          <a:bodyPr>
            <a:normAutofit/>
          </a:bodyPr>
          <a:lstStyle/>
          <a:p>
            <a:r>
              <a:rPr lang="en-US" sz="3400"/>
              <a:t>What Does This Very Low Occurrence of Part C Mediation, State Complaints, and Due Process Hearings Tell Us? </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6CFFA6D-D4FC-1327-63D8-996416344ADF}"/>
              </a:ext>
            </a:extLst>
          </p:cNvPr>
          <p:cNvSpPr>
            <a:spLocks noGrp="1"/>
          </p:cNvSpPr>
          <p:nvPr>
            <p:ph idx="1"/>
          </p:nvPr>
        </p:nvSpPr>
        <p:spPr>
          <a:xfrm>
            <a:off x="838200" y="1929384"/>
            <a:ext cx="10515600" cy="4251960"/>
          </a:xfrm>
        </p:spPr>
        <p:txBody>
          <a:bodyPr>
            <a:normAutofit lnSpcReduction="10000"/>
          </a:bodyPr>
          <a:lstStyle/>
          <a:p>
            <a:pPr>
              <a:spcBef>
                <a:spcPts val="500"/>
              </a:spcBef>
              <a:spcAft>
                <a:spcPts val="500"/>
              </a:spcAft>
            </a:pPr>
            <a:r>
              <a:rPr lang="en-US" sz="2400" dirty="0"/>
              <a:t>Does the lack of dispute resolution activity indicate that all parents are satisfied with the services that their child and they receive, or indicate something else?  </a:t>
            </a:r>
          </a:p>
          <a:p>
            <a:pPr>
              <a:spcBef>
                <a:spcPts val="500"/>
              </a:spcBef>
              <a:spcAft>
                <a:spcPts val="500"/>
              </a:spcAft>
            </a:pPr>
            <a:r>
              <a:rPr lang="en-US" sz="2400" dirty="0"/>
              <a:t>Are parents adequately informed about the available dispute resolution options and how they can access them?</a:t>
            </a:r>
          </a:p>
          <a:p>
            <a:pPr>
              <a:spcBef>
                <a:spcPts val="500"/>
              </a:spcBef>
              <a:spcAft>
                <a:spcPts val="500"/>
              </a:spcAft>
            </a:pPr>
            <a:r>
              <a:rPr lang="en-US" sz="2400" dirty="0"/>
              <a:t>Are service coordinators doing an effective job of explaining the dispute resolution options (as required by Part C) and how parents can access them?</a:t>
            </a:r>
          </a:p>
          <a:p>
            <a:pPr>
              <a:spcBef>
                <a:spcPts val="500"/>
              </a:spcBef>
              <a:spcAft>
                <a:spcPts val="500"/>
              </a:spcAft>
            </a:pPr>
            <a:r>
              <a:rPr lang="en-US" sz="2400" dirty="0"/>
              <a:t>Are service coordinators and other providers encouraging or discouraging use of dispute resolution?</a:t>
            </a:r>
          </a:p>
          <a:p>
            <a:pPr>
              <a:spcBef>
                <a:spcPts val="500"/>
              </a:spcBef>
              <a:spcAft>
                <a:spcPts val="500"/>
              </a:spcAft>
            </a:pPr>
            <a:r>
              <a:rPr lang="en-US" sz="2400" dirty="0"/>
              <a:t>Does the state’s procedural safeguards notice explain the dispute resolution options in an understandable manner?</a:t>
            </a:r>
          </a:p>
          <a:p>
            <a:pPr>
              <a:spcBef>
                <a:spcPts val="500"/>
              </a:spcBef>
              <a:spcAft>
                <a:spcPts val="500"/>
              </a:spcAft>
            </a:pPr>
            <a:r>
              <a:rPr lang="en-US" sz="2400" dirty="0"/>
              <a:t>Is this information adequately reaching families whose primary language is not English?</a:t>
            </a:r>
          </a:p>
        </p:txBody>
      </p:sp>
      <p:sp>
        <p:nvSpPr>
          <p:cNvPr id="4" name="Slide Number Placeholder 3">
            <a:extLst>
              <a:ext uri="{FF2B5EF4-FFF2-40B4-BE49-F238E27FC236}">
                <a16:creationId xmlns:a16="http://schemas.microsoft.com/office/drawing/2014/main" id="{58F9D438-A74C-562B-357E-400A0C289BF0}"/>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21</a:t>
            </a:fld>
            <a:endParaRPr lang="en-US"/>
          </a:p>
        </p:txBody>
      </p:sp>
    </p:spTree>
    <p:extLst>
      <p:ext uri="{BB962C8B-B14F-4D97-AF65-F5344CB8AC3E}">
        <p14:creationId xmlns:p14="http://schemas.microsoft.com/office/powerpoint/2010/main" val="1002566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3C1748-579F-D6DA-92F0-59475E55B9B1}"/>
              </a:ext>
            </a:extLst>
          </p:cNvPr>
          <p:cNvSpPr>
            <a:spLocks noGrp="1"/>
          </p:cNvSpPr>
          <p:nvPr>
            <p:ph type="title"/>
          </p:nvPr>
        </p:nvSpPr>
        <p:spPr>
          <a:xfrm>
            <a:off x="838200" y="365125"/>
            <a:ext cx="10515600" cy="1325563"/>
          </a:xfrm>
        </p:spPr>
        <p:txBody>
          <a:bodyPr>
            <a:normAutofit/>
          </a:bodyPr>
          <a:lstStyle/>
          <a:p>
            <a:r>
              <a:rPr lang="en-US" sz="4200" dirty="0"/>
              <a:t>Do States Have Compliant Dispute Resolution Procedures in Effect?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171B251-684B-AEA9-FC32-F1A6B6D806DA}"/>
              </a:ext>
            </a:extLst>
          </p:cNvPr>
          <p:cNvSpPr>
            <a:spLocks noGrp="1"/>
          </p:cNvSpPr>
          <p:nvPr>
            <p:ph idx="1"/>
          </p:nvPr>
        </p:nvSpPr>
        <p:spPr>
          <a:xfrm>
            <a:off x="838200" y="1929384"/>
            <a:ext cx="10515600" cy="4251960"/>
          </a:xfrm>
        </p:spPr>
        <p:txBody>
          <a:bodyPr>
            <a:normAutofit/>
          </a:bodyPr>
          <a:lstStyle/>
          <a:p>
            <a:pPr marL="0" indent="0">
              <a:spcBef>
                <a:spcPts val="600"/>
              </a:spcBef>
              <a:spcAft>
                <a:spcPts val="600"/>
              </a:spcAft>
              <a:buNone/>
            </a:pPr>
            <a:r>
              <a:rPr lang="en-US" dirty="0"/>
              <a:t>As noted above, the vast majority of states’ Part C systems have had little, if any, activity in mediation, state complaints, and due process hearings.  </a:t>
            </a:r>
          </a:p>
          <a:p>
            <a:pPr marL="0" indent="0">
              <a:spcBef>
                <a:spcPts val="600"/>
              </a:spcBef>
              <a:spcAft>
                <a:spcPts val="600"/>
              </a:spcAft>
              <a:buNone/>
            </a:pPr>
            <a:r>
              <a:rPr lang="en-US" dirty="0"/>
              <a:t>While all states must have written procedures for mediation, due process hearings, and state complaints, some states (including some with little, if any, dispute resolution activity) may not have taken needed steps to ensure they have the personnel and resources in place to meet Part C and state requirements if they receive a request for mediation, state complaint, or request for a due process hearing. </a:t>
            </a:r>
          </a:p>
        </p:txBody>
      </p:sp>
      <p:sp>
        <p:nvSpPr>
          <p:cNvPr id="4" name="Slide Number Placeholder 3">
            <a:extLst>
              <a:ext uri="{FF2B5EF4-FFF2-40B4-BE49-F238E27FC236}">
                <a16:creationId xmlns:a16="http://schemas.microsoft.com/office/drawing/2014/main" id="{C97A75E0-74F5-97C3-AEF1-54BCDD3EA9CB}"/>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22</a:t>
            </a:fld>
            <a:endParaRPr lang="en-US"/>
          </a:p>
        </p:txBody>
      </p:sp>
    </p:spTree>
    <p:extLst>
      <p:ext uri="{BB962C8B-B14F-4D97-AF65-F5344CB8AC3E}">
        <p14:creationId xmlns:p14="http://schemas.microsoft.com/office/powerpoint/2010/main" val="185118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D824FB-0B59-0367-7596-14D8693FAE8F}"/>
              </a:ext>
            </a:extLst>
          </p:cNvPr>
          <p:cNvSpPr>
            <a:spLocks noGrp="1"/>
          </p:cNvSpPr>
          <p:nvPr>
            <p:ph type="title"/>
          </p:nvPr>
        </p:nvSpPr>
        <p:spPr>
          <a:xfrm>
            <a:off x="838200" y="365125"/>
            <a:ext cx="10515600" cy="1325563"/>
          </a:xfrm>
        </p:spPr>
        <p:txBody>
          <a:bodyPr>
            <a:normAutofit/>
          </a:bodyPr>
          <a:lstStyle/>
          <a:p>
            <a:r>
              <a:rPr lang="en-US" sz="4200"/>
              <a:t>Formal Dispute Resolutions</a:t>
            </a:r>
            <a:br>
              <a:rPr lang="en-US" sz="4200"/>
            </a:br>
            <a:r>
              <a:rPr lang="en-US" sz="4200"/>
              <a:t>Opportunities to Build Trust and Collaboration </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8B3F927-29F4-FD89-1571-A82F22AE1937}"/>
              </a:ext>
            </a:extLst>
          </p:cNvPr>
          <p:cNvSpPr>
            <a:spLocks noGrp="1"/>
          </p:cNvSpPr>
          <p:nvPr>
            <p:ph idx="1"/>
          </p:nvPr>
        </p:nvSpPr>
        <p:spPr>
          <a:xfrm>
            <a:off x="838200" y="1929384"/>
            <a:ext cx="10515600" cy="4251960"/>
          </a:xfrm>
        </p:spPr>
        <p:txBody>
          <a:bodyPr>
            <a:normAutofit/>
          </a:bodyPr>
          <a:lstStyle/>
          <a:p>
            <a:pPr marL="0" indent="0">
              <a:spcBef>
                <a:spcPts val="600"/>
              </a:spcBef>
              <a:spcAft>
                <a:spcPts val="600"/>
              </a:spcAft>
              <a:buNone/>
            </a:pPr>
            <a:r>
              <a:rPr lang="en-US" dirty="0"/>
              <a:t>As noted earlier, Part C provides for three formal processes for resolving disputes:</a:t>
            </a:r>
          </a:p>
          <a:p>
            <a:pPr lvl="1">
              <a:spcBef>
                <a:spcPts val="600"/>
              </a:spcBef>
              <a:spcAft>
                <a:spcPts val="600"/>
              </a:spcAft>
            </a:pPr>
            <a:r>
              <a:rPr lang="en-US" sz="2800" dirty="0"/>
              <a:t>Mediation;</a:t>
            </a:r>
          </a:p>
          <a:p>
            <a:pPr lvl="1">
              <a:spcBef>
                <a:spcPts val="600"/>
              </a:spcBef>
              <a:spcAft>
                <a:spcPts val="600"/>
              </a:spcAft>
            </a:pPr>
            <a:r>
              <a:rPr lang="en-US" sz="2800" dirty="0"/>
              <a:t>State complaints; and</a:t>
            </a:r>
          </a:p>
          <a:p>
            <a:pPr lvl="1">
              <a:spcBef>
                <a:spcPts val="600"/>
              </a:spcBef>
              <a:spcAft>
                <a:spcPts val="600"/>
              </a:spcAft>
            </a:pPr>
            <a:r>
              <a:rPr lang="en-US" sz="2800" dirty="0"/>
              <a:t>Due process hearings.</a:t>
            </a:r>
          </a:p>
          <a:p>
            <a:pPr marL="0" indent="0">
              <a:spcBef>
                <a:spcPts val="600"/>
              </a:spcBef>
              <a:spcAft>
                <a:spcPts val="600"/>
              </a:spcAft>
              <a:buNone/>
            </a:pPr>
            <a:r>
              <a:rPr lang="en-US" dirty="0"/>
              <a:t>While parents would utilize these mechanism when there was a dispute, all of them can, depending on how each of the parties approach the mechanism, be helpful in building trust, effective communication, and collaboration.</a:t>
            </a:r>
          </a:p>
        </p:txBody>
      </p:sp>
      <p:sp>
        <p:nvSpPr>
          <p:cNvPr id="4" name="Slide Number Placeholder 3">
            <a:extLst>
              <a:ext uri="{FF2B5EF4-FFF2-40B4-BE49-F238E27FC236}">
                <a16:creationId xmlns:a16="http://schemas.microsoft.com/office/drawing/2014/main" id="{A74C8D04-7109-06F8-A62D-054E760325A7}"/>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23</a:t>
            </a:fld>
            <a:endParaRPr lang="en-US"/>
          </a:p>
        </p:txBody>
      </p:sp>
    </p:spTree>
    <p:extLst>
      <p:ext uri="{BB962C8B-B14F-4D97-AF65-F5344CB8AC3E}">
        <p14:creationId xmlns:p14="http://schemas.microsoft.com/office/powerpoint/2010/main" val="3295664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2BC5F6-7628-385E-462E-0452401AD6D1}"/>
              </a:ext>
            </a:extLst>
          </p:cNvPr>
          <p:cNvSpPr>
            <a:spLocks noGrp="1"/>
          </p:cNvSpPr>
          <p:nvPr>
            <p:ph type="title"/>
          </p:nvPr>
        </p:nvSpPr>
        <p:spPr>
          <a:xfrm>
            <a:off x="838200" y="365125"/>
            <a:ext cx="10515600" cy="1325563"/>
          </a:xfrm>
        </p:spPr>
        <p:txBody>
          <a:bodyPr>
            <a:normAutofit/>
          </a:bodyPr>
          <a:lstStyle/>
          <a:p>
            <a:r>
              <a:rPr lang="en-US" sz="5400"/>
              <a:t>Mediation</a:t>
            </a:r>
          </a:p>
        </p:txBody>
      </p:sp>
      <p:sp>
        <p:nvSpPr>
          <p:cNvPr id="2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A90B339-AAD7-01C0-8316-4D631323E8FD}"/>
              </a:ext>
            </a:extLst>
          </p:cNvPr>
          <p:cNvSpPr>
            <a:spLocks noGrp="1"/>
          </p:cNvSpPr>
          <p:nvPr>
            <p:ph idx="1"/>
          </p:nvPr>
        </p:nvSpPr>
        <p:spPr>
          <a:xfrm>
            <a:off x="838200" y="1929384"/>
            <a:ext cx="10515600" cy="4251960"/>
          </a:xfrm>
        </p:spPr>
        <p:txBody>
          <a:bodyPr>
            <a:normAutofit/>
          </a:bodyPr>
          <a:lstStyle/>
          <a:p>
            <a:pPr marL="0" indent="0">
              <a:spcBef>
                <a:spcPts val="600"/>
              </a:spcBef>
              <a:spcAft>
                <a:spcPts val="600"/>
              </a:spcAft>
              <a:buNone/>
            </a:pPr>
            <a:r>
              <a:rPr lang="en-US" sz="2400" dirty="0"/>
              <a:t>Mediation is a voluntary process that must be available to the parties to resolve any dispute under Part C, whether or not the parent has requested a due process hearing or filed a complaint. </a:t>
            </a:r>
          </a:p>
          <a:p>
            <a:pPr marL="0" indent="0">
              <a:spcBef>
                <a:spcPts val="600"/>
              </a:spcBef>
              <a:spcAft>
                <a:spcPts val="600"/>
              </a:spcAft>
              <a:buNone/>
            </a:pPr>
            <a:r>
              <a:rPr lang="en-US" sz="2400" dirty="0"/>
              <a:t>In a mediation, the mediator assists the parties in reaching agreement, but it is not the role of the mediator to make a decision, advise the parties of relevant law, or tell the parties how they should resolve the dispute.</a:t>
            </a:r>
          </a:p>
          <a:p>
            <a:pPr marL="0" indent="0">
              <a:spcBef>
                <a:spcPts val="600"/>
              </a:spcBef>
              <a:spcAft>
                <a:spcPts val="600"/>
              </a:spcAft>
              <a:buNone/>
            </a:pPr>
            <a:r>
              <a:rPr lang="en-US" sz="2400" dirty="0"/>
              <a:t>If the parties reach agreement, they must develop and sign a legally-enforceable mediation agreement.  </a:t>
            </a:r>
          </a:p>
          <a:p>
            <a:pPr marL="0" indent="0">
              <a:spcBef>
                <a:spcPts val="600"/>
              </a:spcBef>
              <a:spcAft>
                <a:spcPts val="600"/>
              </a:spcAft>
              <a:buNone/>
            </a:pPr>
            <a:r>
              <a:rPr lang="en-US" sz="2400" dirty="0"/>
              <a:t>There is no specific timeline for mediation, but it must be timely and not delay a parent’s right to file a request for a due process hearing.</a:t>
            </a:r>
          </a:p>
        </p:txBody>
      </p:sp>
      <p:sp>
        <p:nvSpPr>
          <p:cNvPr id="4" name="Slide Number Placeholder 3">
            <a:extLst>
              <a:ext uri="{FF2B5EF4-FFF2-40B4-BE49-F238E27FC236}">
                <a16:creationId xmlns:a16="http://schemas.microsoft.com/office/drawing/2014/main" id="{2E4E48D6-0268-ED86-FDE1-6C96A5D4D38E}"/>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24</a:t>
            </a:fld>
            <a:endParaRPr lang="en-US"/>
          </a:p>
        </p:txBody>
      </p:sp>
    </p:spTree>
    <p:extLst>
      <p:ext uri="{BB962C8B-B14F-4D97-AF65-F5344CB8AC3E}">
        <p14:creationId xmlns:p14="http://schemas.microsoft.com/office/powerpoint/2010/main" val="3551833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BBCC09-D6D5-EE84-A43A-C6BC7F2168EF}"/>
              </a:ext>
            </a:extLst>
          </p:cNvPr>
          <p:cNvSpPr>
            <a:spLocks noGrp="1"/>
          </p:cNvSpPr>
          <p:nvPr>
            <p:ph type="title"/>
          </p:nvPr>
        </p:nvSpPr>
        <p:spPr>
          <a:xfrm>
            <a:off x="838200" y="365125"/>
            <a:ext cx="10515600" cy="1325563"/>
          </a:xfrm>
        </p:spPr>
        <p:txBody>
          <a:bodyPr>
            <a:normAutofit/>
          </a:bodyPr>
          <a:lstStyle/>
          <a:p>
            <a:r>
              <a:rPr lang="en-US" sz="4200"/>
              <a:t>Requirements for Maintaining a List of Qualified Mediators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087D758-9908-3329-0894-38F5EA67F3D0}"/>
              </a:ext>
            </a:extLst>
          </p:cNvPr>
          <p:cNvSpPr>
            <a:spLocks noGrp="1"/>
          </p:cNvSpPr>
          <p:nvPr>
            <p:ph idx="1"/>
          </p:nvPr>
        </p:nvSpPr>
        <p:spPr>
          <a:xfrm>
            <a:off x="838200" y="1929384"/>
            <a:ext cx="10515600" cy="4251960"/>
          </a:xfrm>
        </p:spPr>
        <p:txBody>
          <a:bodyPr>
            <a:normAutofit/>
          </a:bodyPr>
          <a:lstStyle/>
          <a:p>
            <a:pPr marL="0" indent="0">
              <a:spcBef>
                <a:spcPts val="600"/>
              </a:spcBef>
              <a:spcAft>
                <a:spcPts val="600"/>
              </a:spcAft>
              <a:buNone/>
            </a:pPr>
            <a:r>
              <a:rPr lang="en-US" sz="2400" dirty="0"/>
              <a:t>Each state must have a list of qualified mediators who meet these requirements:</a:t>
            </a:r>
          </a:p>
          <a:p>
            <a:pPr lvl="1">
              <a:spcBef>
                <a:spcPts val="600"/>
              </a:spcBef>
              <a:spcAft>
                <a:spcPts val="600"/>
              </a:spcAft>
            </a:pPr>
            <a:r>
              <a:rPr lang="en-US" dirty="0"/>
              <a:t>Qualified</a:t>
            </a:r>
          </a:p>
          <a:p>
            <a:pPr lvl="1">
              <a:spcBef>
                <a:spcPts val="600"/>
              </a:spcBef>
              <a:spcAft>
                <a:spcPts val="600"/>
              </a:spcAft>
            </a:pPr>
            <a:r>
              <a:rPr lang="en-US" dirty="0"/>
              <a:t>Impartial</a:t>
            </a:r>
          </a:p>
          <a:p>
            <a:pPr lvl="1">
              <a:spcBef>
                <a:spcPts val="600"/>
              </a:spcBef>
              <a:spcAft>
                <a:spcPts val="600"/>
              </a:spcAft>
            </a:pPr>
            <a:r>
              <a:rPr lang="en-US" dirty="0"/>
              <a:t>Trained in effective mediation techniques</a:t>
            </a:r>
          </a:p>
          <a:p>
            <a:pPr lvl="1">
              <a:spcBef>
                <a:spcPts val="600"/>
              </a:spcBef>
              <a:spcAft>
                <a:spcPts val="600"/>
              </a:spcAft>
            </a:pPr>
            <a:r>
              <a:rPr lang="en-US" dirty="0"/>
              <a:t>Knowledgeable in laws and regulations relating to the provision of early intervention services</a:t>
            </a:r>
          </a:p>
          <a:p>
            <a:pPr marL="0" indent="0">
              <a:buNone/>
            </a:pPr>
            <a:r>
              <a:rPr lang="en-US" sz="2400" dirty="0"/>
              <a:t>States cannot wait until they receive a mediation request to develop and maintain  a list of qualified mediators.  </a:t>
            </a:r>
          </a:p>
          <a:p>
            <a:pPr marL="0" indent="0">
              <a:buNone/>
            </a:pPr>
            <a:r>
              <a:rPr lang="en-US" sz="2400" dirty="0"/>
              <a:t>The State must select mediators on a random, rotational, or other impartial basis.</a:t>
            </a:r>
          </a:p>
        </p:txBody>
      </p:sp>
      <p:sp>
        <p:nvSpPr>
          <p:cNvPr id="4" name="Slide Number Placeholder 3">
            <a:extLst>
              <a:ext uri="{FF2B5EF4-FFF2-40B4-BE49-F238E27FC236}">
                <a16:creationId xmlns:a16="http://schemas.microsoft.com/office/drawing/2014/main" id="{9A62C209-C954-31D2-EAAD-268A70C99436}"/>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25</a:t>
            </a:fld>
            <a:endParaRPr lang="en-US"/>
          </a:p>
        </p:txBody>
      </p:sp>
    </p:spTree>
    <p:extLst>
      <p:ext uri="{BB962C8B-B14F-4D97-AF65-F5344CB8AC3E}">
        <p14:creationId xmlns:p14="http://schemas.microsoft.com/office/powerpoint/2010/main" val="2482516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B5BD57-A258-6237-008A-99BE30C38FE0}"/>
              </a:ext>
            </a:extLst>
          </p:cNvPr>
          <p:cNvSpPr>
            <a:spLocks noGrp="1"/>
          </p:cNvSpPr>
          <p:nvPr>
            <p:ph type="title"/>
          </p:nvPr>
        </p:nvSpPr>
        <p:spPr>
          <a:xfrm>
            <a:off x="838200" y="365125"/>
            <a:ext cx="10515600" cy="1325563"/>
          </a:xfrm>
        </p:spPr>
        <p:txBody>
          <a:bodyPr>
            <a:normAutofit/>
          </a:bodyPr>
          <a:lstStyle/>
          <a:p>
            <a:r>
              <a:rPr lang="en-US" sz="5400"/>
              <a:t>Impartiality of Mediators</a:t>
            </a:r>
          </a:p>
        </p:txBody>
      </p:sp>
      <p:sp>
        <p:nvSpPr>
          <p:cNvPr id="1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EAEA54E-FA85-0C81-6E46-6C5FF02D7FE6}"/>
              </a:ext>
            </a:extLst>
          </p:cNvPr>
          <p:cNvSpPr>
            <a:spLocks noGrp="1"/>
          </p:cNvSpPr>
          <p:nvPr>
            <p:ph idx="1"/>
          </p:nvPr>
        </p:nvSpPr>
        <p:spPr>
          <a:xfrm>
            <a:off x="838200" y="1929384"/>
            <a:ext cx="10515600" cy="4251960"/>
          </a:xfrm>
        </p:spPr>
        <p:txBody>
          <a:bodyPr>
            <a:normAutofit/>
          </a:bodyPr>
          <a:lstStyle/>
          <a:p>
            <a:pPr marL="0" indent="0">
              <a:spcBef>
                <a:spcPts val="600"/>
              </a:spcBef>
              <a:spcAft>
                <a:spcPts val="600"/>
              </a:spcAft>
              <a:buNone/>
            </a:pPr>
            <a:r>
              <a:rPr lang="en-US" sz="2400" dirty="0"/>
              <a:t>Mediator must not:</a:t>
            </a:r>
          </a:p>
          <a:p>
            <a:pPr lvl="1">
              <a:spcBef>
                <a:spcPts val="600"/>
              </a:spcBef>
              <a:spcAft>
                <a:spcPts val="600"/>
              </a:spcAft>
            </a:pPr>
            <a:r>
              <a:rPr lang="en-US" dirty="0"/>
              <a:t>Be an employee of the lead agency or an EIS provider that is involved in the provision of EIS or other services to the child; or </a:t>
            </a:r>
          </a:p>
          <a:p>
            <a:pPr lvl="1">
              <a:spcBef>
                <a:spcPts val="600"/>
              </a:spcBef>
              <a:spcAft>
                <a:spcPts val="600"/>
              </a:spcAft>
            </a:pPr>
            <a:r>
              <a:rPr lang="en-US" dirty="0"/>
              <a:t>Have a personal or professional interest that conflicts with his or her impartiality.</a:t>
            </a:r>
          </a:p>
          <a:p>
            <a:pPr marL="457200" lvl="1" indent="0">
              <a:spcBef>
                <a:spcPts val="600"/>
              </a:spcBef>
              <a:spcAft>
                <a:spcPts val="600"/>
              </a:spcAft>
              <a:buNone/>
            </a:pPr>
            <a:endParaRPr lang="en-US" dirty="0"/>
          </a:p>
          <a:p>
            <a:pPr marL="0" indent="0">
              <a:spcBef>
                <a:spcPts val="600"/>
              </a:spcBef>
              <a:spcAft>
                <a:spcPts val="600"/>
              </a:spcAft>
              <a:buNone/>
            </a:pPr>
            <a:r>
              <a:rPr lang="en-US" sz="2400" dirty="0"/>
              <a:t>NOTE:  a person who is otherwise qualified as a mediator is not considered an employee of the lead agency just because he or she is paid to serve as a mediator. </a:t>
            </a:r>
          </a:p>
          <a:p>
            <a:endParaRPr lang="en-US" sz="2200" dirty="0"/>
          </a:p>
        </p:txBody>
      </p:sp>
      <p:sp>
        <p:nvSpPr>
          <p:cNvPr id="4" name="Slide Number Placeholder 3">
            <a:extLst>
              <a:ext uri="{FF2B5EF4-FFF2-40B4-BE49-F238E27FC236}">
                <a16:creationId xmlns:a16="http://schemas.microsoft.com/office/drawing/2014/main" id="{A9FC6759-D7BB-0418-37DC-E1CE8560CA81}"/>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26</a:t>
            </a:fld>
            <a:endParaRPr lang="en-US"/>
          </a:p>
        </p:txBody>
      </p:sp>
    </p:spTree>
    <p:extLst>
      <p:ext uri="{BB962C8B-B14F-4D97-AF65-F5344CB8AC3E}">
        <p14:creationId xmlns:p14="http://schemas.microsoft.com/office/powerpoint/2010/main" val="7950833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996B19-74F1-BFCA-A5E0-85535D260E42}"/>
              </a:ext>
            </a:extLst>
          </p:cNvPr>
          <p:cNvSpPr>
            <a:spLocks noGrp="1"/>
          </p:cNvSpPr>
          <p:nvPr>
            <p:ph type="title"/>
          </p:nvPr>
        </p:nvSpPr>
        <p:spPr>
          <a:xfrm>
            <a:off x="635000" y="640823"/>
            <a:ext cx="3418659" cy="5583148"/>
          </a:xfrm>
        </p:spPr>
        <p:txBody>
          <a:bodyPr anchor="ctr">
            <a:normAutofit/>
          </a:bodyPr>
          <a:lstStyle/>
          <a:p>
            <a:r>
              <a:rPr lang="en-US" sz="5000"/>
              <a:t>Discussion – How Is Your State Addressing Mediation Challenges?</a:t>
            </a:r>
          </a:p>
        </p:txBody>
      </p:sp>
      <p:sp>
        <p:nvSpPr>
          <p:cNvPr id="19"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784C2A01-96FE-5096-7D83-EDCA2EEB38A9}"/>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27</a:t>
            </a:fld>
            <a:endParaRPr lang="en-US"/>
          </a:p>
        </p:txBody>
      </p:sp>
      <p:graphicFrame>
        <p:nvGraphicFramePr>
          <p:cNvPr id="13" name="Content Placeholder 2">
            <a:extLst>
              <a:ext uri="{FF2B5EF4-FFF2-40B4-BE49-F238E27FC236}">
                <a16:creationId xmlns:a16="http://schemas.microsoft.com/office/drawing/2014/main" id="{EC0BDA5C-AEB5-723A-94EE-D95F2FB00DC2}"/>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387899225"/>
              </p:ext>
            </p:extLst>
          </p:nvPr>
        </p:nvGraphicFramePr>
        <p:xfrm>
          <a:off x="4656488" y="70379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8344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062C08-B6E9-271C-2BD6-48F4960081BF}"/>
              </a:ext>
            </a:extLst>
          </p:cNvPr>
          <p:cNvSpPr>
            <a:spLocks noGrp="1"/>
          </p:cNvSpPr>
          <p:nvPr>
            <p:ph type="title"/>
          </p:nvPr>
        </p:nvSpPr>
        <p:spPr>
          <a:xfrm>
            <a:off x="838200" y="365125"/>
            <a:ext cx="10515600" cy="1325563"/>
          </a:xfrm>
        </p:spPr>
        <p:txBody>
          <a:bodyPr>
            <a:normAutofit/>
          </a:bodyPr>
          <a:lstStyle/>
          <a:p>
            <a:r>
              <a:rPr lang="en-US" sz="5400"/>
              <a:t>Mediation -- Some Tips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842D33C-DB32-6A87-4AD6-EFAB216D8FB8}"/>
              </a:ext>
            </a:extLst>
          </p:cNvPr>
          <p:cNvSpPr>
            <a:spLocks noGrp="1"/>
          </p:cNvSpPr>
          <p:nvPr>
            <p:ph idx="1"/>
          </p:nvPr>
        </p:nvSpPr>
        <p:spPr>
          <a:xfrm>
            <a:off x="838200" y="1929384"/>
            <a:ext cx="10515600" cy="4251960"/>
          </a:xfrm>
        </p:spPr>
        <p:txBody>
          <a:bodyPr>
            <a:normAutofit/>
          </a:bodyPr>
          <a:lstStyle/>
          <a:p>
            <a:r>
              <a:rPr lang="en-US" dirty="0"/>
              <a:t>As discussed earlier, mediators must be knowledgeable about law related to early intervention.  Consider also helping mediators have some understanding of how early intervention works.</a:t>
            </a:r>
          </a:p>
          <a:p>
            <a:r>
              <a:rPr lang="en-US" dirty="0"/>
              <a:t>Encourage local programs/providers to view mediation as an opportunity to improve relationships and services. </a:t>
            </a:r>
          </a:p>
          <a:p>
            <a:r>
              <a:rPr lang="en-US" dirty="0"/>
              <a:t>Be sure that you have more than one mediator on your list so that mediators can be selected on a random, rotational basis, or other impartial basis. </a:t>
            </a:r>
          </a:p>
          <a:p>
            <a:r>
              <a:rPr lang="en-US" dirty="0"/>
              <a:t>Be prepared to address diversity issues (language or cultural issues).</a:t>
            </a:r>
          </a:p>
          <a:p>
            <a:endParaRPr lang="en-US" sz="2200" dirty="0"/>
          </a:p>
        </p:txBody>
      </p:sp>
      <p:sp>
        <p:nvSpPr>
          <p:cNvPr id="4" name="Slide Number Placeholder 3">
            <a:extLst>
              <a:ext uri="{FF2B5EF4-FFF2-40B4-BE49-F238E27FC236}">
                <a16:creationId xmlns:a16="http://schemas.microsoft.com/office/drawing/2014/main" id="{9AB4AD18-5FDC-B3F4-567A-BE04481DA28D}"/>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28</a:t>
            </a:fld>
            <a:endParaRPr lang="en-US"/>
          </a:p>
        </p:txBody>
      </p:sp>
    </p:spTree>
    <p:extLst>
      <p:ext uri="{BB962C8B-B14F-4D97-AF65-F5344CB8AC3E}">
        <p14:creationId xmlns:p14="http://schemas.microsoft.com/office/powerpoint/2010/main" val="25028342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6C79CB-BF30-91A2-B5B1-9E441AD89B49}"/>
              </a:ext>
            </a:extLst>
          </p:cNvPr>
          <p:cNvSpPr>
            <a:spLocks noGrp="1"/>
          </p:cNvSpPr>
          <p:nvPr>
            <p:ph type="title"/>
          </p:nvPr>
        </p:nvSpPr>
        <p:spPr>
          <a:xfrm>
            <a:off x="838200" y="365125"/>
            <a:ext cx="10515600" cy="1325563"/>
          </a:xfrm>
        </p:spPr>
        <p:txBody>
          <a:bodyPr>
            <a:normAutofit/>
          </a:bodyPr>
          <a:lstStyle/>
          <a:p>
            <a:r>
              <a:rPr lang="en-US" sz="5400"/>
              <a:t>Mediation -- Some Possible Pitfalls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A1A9AEF-36C6-3759-C4EE-C826B88AA57E}"/>
              </a:ext>
            </a:extLst>
          </p:cNvPr>
          <p:cNvSpPr>
            <a:spLocks noGrp="1"/>
          </p:cNvSpPr>
          <p:nvPr>
            <p:ph idx="1"/>
          </p:nvPr>
        </p:nvSpPr>
        <p:spPr>
          <a:xfrm>
            <a:off x="838200" y="1929384"/>
            <a:ext cx="10515600" cy="4251960"/>
          </a:xfrm>
        </p:spPr>
        <p:txBody>
          <a:bodyPr>
            <a:normAutofit/>
          </a:bodyPr>
          <a:lstStyle/>
          <a:p>
            <a:pPr>
              <a:spcBef>
                <a:spcPts val="600"/>
              </a:spcBef>
              <a:spcAft>
                <a:spcPts val="600"/>
              </a:spcAft>
            </a:pPr>
            <a:r>
              <a:rPr lang="en-US" dirty="0"/>
              <a:t>The lead agency and early intervention programs/providers should not view mediation as an opportunity to “win.”</a:t>
            </a:r>
          </a:p>
          <a:p>
            <a:pPr>
              <a:spcBef>
                <a:spcPts val="600"/>
              </a:spcBef>
              <a:spcAft>
                <a:spcPts val="600"/>
              </a:spcAft>
            </a:pPr>
            <a:r>
              <a:rPr lang="en-US" dirty="0"/>
              <a:t>Mediators should  not express their views on what is legally required or in the best interest of the child and family.</a:t>
            </a:r>
          </a:p>
          <a:p>
            <a:pPr>
              <a:spcBef>
                <a:spcPts val="600"/>
              </a:spcBef>
              <a:spcAft>
                <a:spcPts val="600"/>
              </a:spcAft>
            </a:pPr>
            <a:r>
              <a:rPr lang="en-US" dirty="0"/>
              <a:t>Mediation discussion and agreements should not focus only on legal requirements without regard to how to ensure effective services for the child and family.</a:t>
            </a:r>
          </a:p>
          <a:p>
            <a:pPr marL="0" indent="0">
              <a:buNone/>
            </a:pPr>
            <a:endParaRPr lang="en-US" sz="2200" dirty="0"/>
          </a:p>
        </p:txBody>
      </p:sp>
      <p:sp>
        <p:nvSpPr>
          <p:cNvPr id="4" name="Slide Number Placeholder 3">
            <a:extLst>
              <a:ext uri="{FF2B5EF4-FFF2-40B4-BE49-F238E27FC236}">
                <a16:creationId xmlns:a16="http://schemas.microsoft.com/office/drawing/2014/main" id="{9D00FFF2-8F59-B312-610E-FEE036780AE8}"/>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29</a:t>
            </a:fld>
            <a:endParaRPr lang="en-US"/>
          </a:p>
        </p:txBody>
      </p:sp>
    </p:spTree>
    <p:extLst>
      <p:ext uri="{BB962C8B-B14F-4D97-AF65-F5344CB8AC3E}">
        <p14:creationId xmlns:p14="http://schemas.microsoft.com/office/powerpoint/2010/main" val="4055331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5D06DF-69D2-8B03-E4FC-91F48D5ECCB7}"/>
              </a:ext>
            </a:extLst>
          </p:cNvPr>
          <p:cNvSpPr>
            <a:spLocks noGrp="1"/>
          </p:cNvSpPr>
          <p:nvPr>
            <p:ph type="title"/>
          </p:nvPr>
        </p:nvSpPr>
        <p:spPr>
          <a:xfrm>
            <a:off x="838200" y="365125"/>
            <a:ext cx="10515600" cy="1325563"/>
          </a:xfrm>
        </p:spPr>
        <p:txBody>
          <a:bodyPr>
            <a:normAutofit/>
          </a:bodyPr>
          <a:lstStyle/>
          <a:p>
            <a:r>
              <a:rPr lang="en-US" sz="4600"/>
              <a:t>Meeting The Working Session Participants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4E3C799-CD3A-CE12-E6EC-B1CE41E32772}"/>
              </a:ext>
            </a:extLst>
          </p:cNvPr>
          <p:cNvSpPr>
            <a:spLocks noGrp="1"/>
          </p:cNvSpPr>
          <p:nvPr>
            <p:ph idx="1"/>
          </p:nvPr>
        </p:nvSpPr>
        <p:spPr>
          <a:xfrm>
            <a:off x="838200" y="1929384"/>
            <a:ext cx="10515600" cy="4251960"/>
          </a:xfrm>
        </p:spPr>
        <p:txBody>
          <a:bodyPr>
            <a:normAutofit lnSpcReduction="10000"/>
          </a:bodyPr>
          <a:lstStyle/>
          <a:p>
            <a:pPr marL="0" indent="0">
              <a:spcBef>
                <a:spcPts val="600"/>
              </a:spcBef>
              <a:spcAft>
                <a:spcPts val="600"/>
              </a:spcAft>
              <a:buNone/>
            </a:pPr>
            <a:r>
              <a:rPr lang="en-US" dirty="0"/>
              <a:t>For each participant:</a:t>
            </a:r>
          </a:p>
          <a:p>
            <a:pPr lvl="1">
              <a:spcBef>
                <a:spcPts val="600"/>
              </a:spcBef>
              <a:spcAft>
                <a:spcPts val="600"/>
              </a:spcAft>
            </a:pPr>
            <a:r>
              <a:rPr lang="en-US" sz="2800" dirty="0"/>
              <a:t>Your name</a:t>
            </a:r>
          </a:p>
          <a:p>
            <a:pPr lvl="1">
              <a:spcBef>
                <a:spcPts val="600"/>
              </a:spcBef>
              <a:spcAft>
                <a:spcPts val="600"/>
              </a:spcAft>
            </a:pPr>
            <a:r>
              <a:rPr lang="en-US" sz="2800" dirty="0"/>
              <a:t>Your state</a:t>
            </a:r>
          </a:p>
          <a:p>
            <a:pPr lvl="1">
              <a:spcBef>
                <a:spcPts val="600"/>
              </a:spcBef>
              <a:spcAft>
                <a:spcPts val="600"/>
              </a:spcAft>
            </a:pPr>
            <a:r>
              <a:rPr lang="en-US" sz="2800" dirty="0"/>
              <a:t>Your role and experience in early intervention</a:t>
            </a:r>
          </a:p>
          <a:p>
            <a:pPr lvl="1">
              <a:spcBef>
                <a:spcPts val="600"/>
              </a:spcBef>
              <a:spcAft>
                <a:spcPts val="600"/>
              </a:spcAft>
            </a:pPr>
            <a:r>
              <a:rPr lang="en-US" sz="2800" dirty="0"/>
              <a:t>Your role and experience in dispute resolution</a:t>
            </a:r>
          </a:p>
          <a:p>
            <a:pPr lvl="1">
              <a:spcBef>
                <a:spcPts val="600"/>
              </a:spcBef>
              <a:spcAft>
                <a:spcPts val="600"/>
              </a:spcAft>
            </a:pPr>
            <a:r>
              <a:rPr lang="en-US" sz="2800" dirty="0"/>
              <a:t>Each state can choose whether it will use Part C or Part B procedures for early intervention hearings.  Which of these two options has your state chosen? </a:t>
            </a:r>
          </a:p>
          <a:p>
            <a:pPr lvl="1">
              <a:spcBef>
                <a:spcPts val="600"/>
              </a:spcBef>
              <a:spcAft>
                <a:spcPts val="600"/>
              </a:spcAft>
            </a:pPr>
            <a:r>
              <a:rPr lang="en-US" sz="2800" dirty="0"/>
              <a:t>What you want to gain from this working session</a:t>
            </a:r>
          </a:p>
          <a:p>
            <a:endParaRPr lang="en-US" sz="2200" dirty="0"/>
          </a:p>
        </p:txBody>
      </p:sp>
      <p:sp>
        <p:nvSpPr>
          <p:cNvPr id="4" name="Slide Number Placeholder 3">
            <a:extLst>
              <a:ext uri="{FF2B5EF4-FFF2-40B4-BE49-F238E27FC236}">
                <a16:creationId xmlns:a16="http://schemas.microsoft.com/office/drawing/2014/main" id="{997864C0-D828-8B32-73C1-84B72F5F054F}"/>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3</a:t>
            </a:fld>
            <a:endParaRPr lang="en-US"/>
          </a:p>
        </p:txBody>
      </p:sp>
    </p:spTree>
    <p:extLst>
      <p:ext uri="{BB962C8B-B14F-4D97-AF65-F5344CB8AC3E}">
        <p14:creationId xmlns:p14="http://schemas.microsoft.com/office/powerpoint/2010/main" val="38714140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E5588F-4248-D624-10B1-563A98C2E1B1}"/>
              </a:ext>
            </a:extLst>
          </p:cNvPr>
          <p:cNvSpPr>
            <a:spLocks noGrp="1"/>
          </p:cNvSpPr>
          <p:nvPr>
            <p:ph type="title"/>
          </p:nvPr>
        </p:nvSpPr>
        <p:spPr>
          <a:xfrm>
            <a:off x="838200" y="365125"/>
            <a:ext cx="10515600" cy="1325563"/>
          </a:xfrm>
        </p:spPr>
        <p:txBody>
          <a:bodyPr>
            <a:normAutofit/>
          </a:bodyPr>
          <a:lstStyle/>
          <a:p>
            <a:r>
              <a:rPr lang="en-US" sz="5400"/>
              <a:t>State Complaints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7DE306-69AE-D955-41DD-30AEEBD93F60}"/>
              </a:ext>
            </a:extLst>
          </p:cNvPr>
          <p:cNvSpPr>
            <a:spLocks noGrp="1"/>
          </p:cNvSpPr>
          <p:nvPr>
            <p:ph idx="1"/>
          </p:nvPr>
        </p:nvSpPr>
        <p:spPr>
          <a:xfrm>
            <a:off x="838200" y="1929384"/>
            <a:ext cx="10515600" cy="4251960"/>
          </a:xfrm>
        </p:spPr>
        <p:txBody>
          <a:bodyPr>
            <a:normAutofit/>
          </a:bodyPr>
          <a:lstStyle/>
          <a:p>
            <a:pPr marL="0" indent="0">
              <a:buNone/>
            </a:pPr>
            <a:r>
              <a:rPr lang="en-US" dirty="0"/>
              <a:t>A state complaint may be filed:</a:t>
            </a:r>
          </a:p>
          <a:p>
            <a:pPr lvl="1"/>
            <a:r>
              <a:rPr lang="en-US" sz="2800" dirty="0"/>
              <a:t>By a parent or other individual or organization;</a:t>
            </a:r>
          </a:p>
          <a:p>
            <a:pPr lvl="1"/>
            <a:r>
              <a:rPr lang="en-US" sz="2800" dirty="0"/>
              <a:t>Alleging a violation of any requirement under Part C that occurred no more than one year before the date that the lead agency received the complaint.</a:t>
            </a:r>
          </a:p>
          <a:p>
            <a:pPr marL="0" indent="0">
              <a:buNone/>
            </a:pPr>
            <a:r>
              <a:rPr lang="en-US" dirty="0"/>
              <a:t>The complaint must be signed, and include:</a:t>
            </a:r>
          </a:p>
          <a:p>
            <a:pPr lvl="1"/>
            <a:r>
              <a:rPr lang="en-US" sz="2800" dirty="0"/>
              <a:t>An allegation that an agency is violating a requirement of Part C; and</a:t>
            </a:r>
          </a:p>
          <a:p>
            <a:pPr lvl="1"/>
            <a:r>
              <a:rPr lang="en-US" sz="2800" dirty="0"/>
              <a:t>The facts upon which that allegation is based.</a:t>
            </a:r>
          </a:p>
        </p:txBody>
      </p:sp>
      <p:sp>
        <p:nvSpPr>
          <p:cNvPr id="4" name="Slide Number Placeholder 3">
            <a:extLst>
              <a:ext uri="{FF2B5EF4-FFF2-40B4-BE49-F238E27FC236}">
                <a16:creationId xmlns:a16="http://schemas.microsoft.com/office/drawing/2014/main" id="{253892D9-F81A-3CCF-C9DF-9436DF099F48}"/>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30</a:t>
            </a:fld>
            <a:endParaRPr lang="en-US"/>
          </a:p>
        </p:txBody>
      </p:sp>
    </p:spTree>
    <p:extLst>
      <p:ext uri="{BB962C8B-B14F-4D97-AF65-F5344CB8AC3E}">
        <p14:creationId xmlns:p14="http://schemas.microsoft.com/office/powerpoint/2010/main" val="780037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7CC12F-C7D2-E12A-A8CA-11C3F983FD2F}"/>
              </a:ext>
            </a:extLst>
          </p:cNvPr>
          <p:cNvSpPr>
            <a:spLocks noGrp="1"/>
          </p:cNvSpPr>
          <p:nvPr>
            <p:ph type="title"/>
          </p:nvPr>
        </p:nvSpPr>
        <p:spPr>
          <a:xfrm>
            <a:off x="5297762" y="329184"/>
            <a:ext cx="6251110" cy="1783080"/>
          </a:xfrm>
        </p:spPr>
        <p:txBody>
          <a:bodyPr anchor="b">
            <a:normAutofit/>
          </a:bodyPr>
          <a:lstStyle/>
          <a:p>
            <a:r>
              <a:rPr lang="en-US" sz="3800" dirty="0"/>
              <a:t>Additional Content if Complaint Relates to a Specific Child</a:t>
            </a:r>
          </a:p>
        </p:txBody>
      </p:sp>
      <p:pic>
        <p:nvPicPr>
          <p:cNvPr id="6" name="Picture 5" descr="Adult holding young child.">
            <a:extLst>
              <a:ext uri="{FF2B5EF4-FFF2-40B4-BE49-F238E27FC236}">
                <a16:creationId xmlns:a16="http://schemas.microsoft.com/office/drawing/2014/main" id="{59DD2883-F9F2-E252-E25D-E9E63D22BF1A}"/>
              </a:ext>
            </a:extLst>
          </p:cNvPr>
          <p:cNvPicPr>
            <a:picLocks noChangeAspect="1"/>
          </p:cNvPicPr>
          <p:nvPr/>
        </p:nvPicPr>
        <p:blipFill>
          <a:blip r:embed="rId2">
            <a:grayscl/>
            <a:extLst>
              <a:ext uri="{28A0092B-C50C-407E-A947-70E740481C1C}">
                <a14:useLocalDpi xmlns:a14="http://schemas.microsoft.com/office/drawing/2010/main" val="0"/>
              </a:ext>
            </a:extLst>
          </a:blip>
          <a:srcRect l="27377" r="27377"/>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DFD1B1A-5CA3-F590-FF4F-267A2A36AA94}"/>
              </a:ext>
            </a:extLst>
          </p:cNvPr>
          <p:cNvSpPr>
            <a:spLocks noGrp="1"/>
          </p:cNvSpPr>
          <p:nvPr>
            <p:ph idx="1"/>
          </p:nvPr>
        </p:nvSpPr>
        <p:spPr>
          <a:xfrm>
            <a:off x="5297762" y="2706624"/>
            <a:ext cx="6251110" cy="3483864"/>
          </a:xfrm>
        </p:spPr>
        <p:txBody>
          <a:bodyPr>
            <a:normAutofit fontScale="92500" lnSpcReduction="10000"/>
          </a:bodyPr>
          <a:lstStyle/>
          <a:p>
            <a:pPr marL="0" indent="0">
              <a:spcBef>
                <a:spcPts val="600"/>
              </a:spcBef>
              <a:spcAft>
                <a:spcPts val="600"/>
              </a:spcAft>
              <a:buNone/>
            </a:pPr>
            <a:r>
              <a:rPr lang="en-US" dirty="0"/>
              <a:t>If the complaint alleges a violation relating to a specific child, the complaint must also include:</a:t>
            </a:r>
          </a:p>
          <a:p>
            <a:pPr lvl="1">
              <a:spcBef>
                <a:spcPts val="600"/>
              </a:spcBef>
              <a:spcAft>
                <a:spcPts val="600"/>
              </a:spcAft>
            </a:pPr>
            <a:r>
              <a:rPr lang="en-US" sz="2800" dirty="0"/>
              <a:t>The name of the child and the name of the provider serving the child; and</a:t>
            </a:r>
          </a:p>
          <a:p>
            <a:pPr lvl="1">
              <a:spcBef>
                <a:spcPts val="600"/>
              </a:spcBef>
              <a:spcAft>
                <a:spcPts val="600"/>
              </a:spcAft>
            </a:pPr>
            <a:r>
              <a:rPr lang="en-US" sz="2800" dirty="0"/>
              <a:t>A description of the nature of the issue relating to the issue, the underlying facts, and a proposal for resolving the issue (if known).  </a:t>
            </a:r>
          </a:p>
          <a:p>
            <a:pPr marL="0" indent="0">
              <a:buNone/>
            </a:pPr>
            <a:endParaRPr lang="en-US" sz="2200" dirty="0"/>
          </a:p>
        </p:txBody>
      </p:sp>
      <p:sp>
        <p:nvSpPr>
          <p:cNvPr id="4" name="Slide Number Placeholder 3">
            <a:extLst>
              <a:ext uri="{FF2B5EF4-FFF2-40B4-BE49-F238E27FC236}">
                <a16:creationId xmlns:a16="http://schemas.microsoft.com/office/drawing/2014/main" id="{06996D03-BE10-6465-015F-3D5305510229}"/>
              </a:ext>
            </a:extLst>
          </p:cNvPr>
          <p:cNvSpPr>
            <a:spLocks noGrp="1"/>
          </p:cNvSpPr>
          <p:nvPr>
            <p:ph type="sldNum" sz="quarter" idx="12"/>
          </p:nvPr>
        </p:nvSpPr>
        <p:spPr>
          <a:xfrm>
            <a:off x="10052978" y="6356350"/>
            <a:ext cx="1300821" cy="365125"/>
          </a:xfrm>
        </p:spPr>
        <p:txBody>
          <a:bodyPr>
            <a:normAutofit/>
          </a:bodyPr>
          <a:lstStyle/>
          <a:p>
            <a:pPr>
              <a:spcAft>
                <a:spcPts val="600"/>
              </a:spcAft>
            </a:pPr>
            <a:fld id="{AF015B50-D992-4ABA-95A6-1FE6941680AC}" type="slidenum">
              <a:rPr lang="en-US" smtClean="0"/>
              <a:pPr>
                <a:spcAft>
                  <a:spcPts val="600"/>
                </a:spcAft>
              </a:pPr>
              <a:t>31</a:t>
            </a:fld>
            <a:endParaRPr lang="en-US"/>
          </a:p>
        </p:txBody>
      </p:sp>
    </p:spTree>
    <p:extLst>
      <p:ext uri="{BB962C8B-B14F-4D97-AF65-F5344CB8AC3E}">
        <p14:creationId xmlns:p14="http://schemas.microsoft.com/office/powerpoint/2010/main" val="36493609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B5BC87-D853-27CF-05C0-0C4D210BA548}"/>
              </a:ext>
            </a:extLst>
          </p:cNvPr>
          <p:cNvSpPr>
            <a:spLocks noGrp="1"/>
          </p:cNvSpPr>
          <p:nvPr>
            <p:ph type="title"/>
          </p:nvPr>
        </p:nvSpPr>
        <p:spPr>
          <a:xfrm>
            <a:off x="838200" y="365125"/>
            <a:ext cx="10515600" cy="1325563"/>
          </a:xfrm>
        </p:spPr>
        <p:txBody>
          <a:bodyPr>
            <a:normAutofit/>
          </a:bodyPr>
          <a:lstStyle/>
          <a:p>
            <a:r>
              <a:rPr lang="en-US" sz="4200"/>
              <a:t>What if Parent Complaint Does Not Include All Required Content</a:t>
            </a:r>
          </a:p>
        </p:txBody>
      </p:sp>
      <p:sp>
        <p:nvSpPr>
          <p:cNvPr id="1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70CBB1D-B109-AD9A-A16E-3C71842BDB12}"/>
              </a:ext>
            </a:extLst>
          </p:cNvPr>
          <p:cNvSpPr>
            <a:spLocks noGrp="1"/>
          </p:cNvSpPr>
          <p:nvPr>
            <p:ph idx="1"/>
          </p:nvPr>
        </p:nvSpPr>
        <p:spPr>
          <a:xfrm>
            <a:off x="838200" y="1929384"/>
            <a:ext cx="10515600" cy="4251960"/>
          </a:xfrm>
        </p:spPr>
        <p:txBody>
          <a:bodyPr>
            <a:normAutofit lnSpcReduction="10000"/>
          </a:bodyPr>
          <a:lstStyle/>
          <a:p>
            <a:pPr marL="0" indent="0">
              <a:buNone/>
            </a:pPr>
            <a:r>
              <a:rPr lang="en-US" dirty="0">
                <a:effectLst/>
                <a:latin typeface="Calibri" panose="020F0502020204030204" pitchFamily="34" charset="0"/>
                <a:ea typeface="Calibri" panose="020F0502020204030204" pitchFamily="34" charset="0"/>
                <a:cs typeface="Times New Roman" panose="02020603050405020304" pitchFamily="18" charset="0"/>
              </a:rPr>
              <a:t>The lead agency can choose to dismiss a complaint if it is not signed, and/or does not include all required content.</a:t>
            </a:r>
          </a:p>
          <a:p>
            <a:pPr marL="0" indent="0">
              <a:buNone/>
            </a:pPr>
            <a:r>
              <a:rPr lang="en-US" dirty="0">
                <a:latin typeface="Calibri" panose="020F0502020204030204" pitchFamily="34" charset="0"/>
                <a:ea typeface="Calibri" panose="020F0502020204030204" pitchFamily="34" charset="0"/>
                <a:cs typeface="Times New Roman" panose="02020603050405020304" pitchFamily="18" charset="0"/>
              </a:rPr>
              <a:t>However, the lead agency may choose to assist the parent in providing all required content.</a:t>
            </a:r>
          </a:p>
          <a:p>
            <a:pPr marL="0" indent="0">
              <a:buNone/>
            </a:pPr>
            <a:r>
              <a:rPr lang="en-US" dirty="0">
                <a:latin typeface="Calibri" panose="020F0502020204030204" pitchFamily="34" charset="0"/>
                <a:ea typeface="Calibri" panose="020F0502020204030204" pitchFamily="34" charset="0"/>
                <a:cs typeface="Times New Roman" panose="02020603050405020304" pitchFamily="18" charset="0"/>
              </a:rPr>
              <a:t>Each state should carefully consider how best to respond to an incomplete complaint in order to build relations and compliance. </a:t>
            </a:r>
          </a:p>
          <a:p>
            <a:pPr marL="0" indent="0">
              <a:buNone/>
            </a:pPr>
            <a:r>
              <a:rPr lang="en-US" dirty="0">
                <a:latin typeface="Calibri" panose="020F0502020204030204" pitchFamily="34" charset="0"/>
                <a:ea typeface="Calibri" panose="020F0502020204030204" pitchFamily="34" charset="0"/>
                <a:cs typeface="Times New Roman" panose="02020603050405020304" pitchFamily="18" charset="0"/>
              </a:rPr>
              <a:t>Discussion:</a:t>
            </a:r>
          </a:p>
          <a:p>
            <a:pPr lvl="1"/>
            <a:r>
              <a:rPr lang="en-US" sz="2800" dirty="0">
                <a:latin typeface="Calibri" panose="020F0502020204030204" pitchFamily="34" charset="0"/>
                <a:ea typeface="Calibri" panose="020F0502020204030204" pitchFamily="34" charset="0"/>
                <a:cs typeface="Times New Roman" panose="02020603050405020304" pitchFamily="18" charset="0"/>
              </a:rPr>
              <a:t>How is your state addressing this issue of incomplete complaints?</a:t>
            </a:r>
          </a:p>
          <a:p>
            <a:pPr lvl="1"/>
            <a:r>
              <a:rPr lang="en-US" sz="2800" dirty="0">
                <a:latin typeface="Calibri" panose="020F0502020204030204" pitchFamily="34" charset="0"/>
                <a:ea typeface="Calibri" panose="020F0502020204030204" pitchFamily="34" charset="0"/>
                <a:cs typeface="Times New Roman" panose="02020603050405020304" pitchFamily="18" charset="0"/>
              </a:rPr>
              <a:t>How does your state assist parents in filing complaints?  </a:t>
            </a:r>
          </a:p>
          <a:p>
            <a:pPr marL="0" indent="0">
              <a:buNone/>
            </a:pP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sz="2200" dirty="0"/>
          </a:p>
        </p:txBody>
      </p:sp>
      <p:sp>
        <p:nvSpPr>
          <p:cNvPr id="6" name="Slide Number Placeholder 5">
            <a:extLst>
              <a:ext uri="{FF2B5EF4-FFF2-40B4-BE49-F238E27FC236}">
                <a16:creationId xmlns:a16="http://schemas.microsoft.com/office/drawing/2014/main" id="{31560685-04E5-3B29-C2EC-362C1CA66CAC}"/>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32</a:t>
            </a:fld>
            <a:endParaRPr lang="en-US"/>
          </a:p>
        </p:txBody>
      </p:sp>
    </p:spTree>
    <p:extLst>
      <p:ext uri="{BB962C8B-B14F-4D97-AF65-F5344CB8AC3E}">
        <p14:creationId xmlns:p14="http://schemas.microsoft.com/office/powerpoint/2010/main" val="26934447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F23287-E8B8-9624-8ECF-487427EF4DBD}"/>
              </a:ext>
            </a:extLst>
          </p:cNvPr>
          <p:cNvSpPr>
            <a:spLocks noGrp="1"/>
          </p:cNvSpPr>
          <p:nvPr>
            <p:ph type="title"/>
          </p:nvPr>
        </p:nvSpPr>
        <p:spPr>
          <a:xfrm>
            <a:off x="838200" y="365125"/>
            <a:ext cx="10515600" cy="1325563"/>
          </a:xfrm>
        </p:spPr>
        <p:txBody>
          <a:bodyPr>
            <a:normAutofit/>
          </a:bodyPr>
          <a:lstStyle/>
          <a:p>
            <a:r>
              <a:rPr lang="en-US" sz="4200"/>
              <a:t>State Complaints – Some Lead Agency Responsibilities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30F244-A215-7DF4-4985-224C9FE866DE}"/>
              </a:ext>
            </a:extLst>
          </p:cNvPr>
          <p:cNvSpPr>
            <a:spLocks noGrp="1"/>
          </p:cNvSpPr>
          <p:nvPr>
            <p:ph idx="1"/>
          </p:nvPr>
        </p:nvSpPr>
        <p:spPr>
          <a:xfrm>
            <a:off x="838200" y="1929384"/>
            <a:ext cx="10515600" cy="4251960"/>
          </a:xfrm>
        </p:spPr>
        <p:txBody>
          <a:bodyPr>
            <a:normAutofit/>
          </a:bodyPr>
          <a:lstStyle/>
          <a:p>
            <a:pPr marL="0" indent="0">
              <a:spcBef>
                <a:spcPts val="600"/>
              </a:spcBef>
              <a:spcAft>
                <a:spcPts val="600"/>
              </a:spcAft>
              <a:buNone/>
            </a:pPr>
            <a:r>
              <a:rPr lang="en-US" dirty="0"/>
              <a:t>In addressing a signed, written complaint, lead agency must:</a:t>
            </a:r>
          </a:p>
          <a:p>
            <a:pPr lvl="1">
              <a:spcBef>
                <a:spcPts val="600"/>
              </a:spcBef>
              <a:spcAft>
                <a:spcPts val="600"/>
              </a:spcAft>
            </a:pPr>
            <a:r>
              <a:rPr lang="en-US" sz="2800" dirty="0"/>
              <a:t>Conduct an independent investigation (including on-site investigation if the lead agency determines one is necessary);</a:t>
            </a:r>
          </a:p>
          <a:p>
            <a:pPr lvl="1">
              <a:spcBef>
                <a:spcPts val="600"/>
              </a:spcBef>
              <a:spcAft>
                <a:spcPts val="600"/>
              </a:spcAft>
            </a:pPr>
            <a:r>
              <a:rPr lang="en-US" sz="2800" dirty="0"/>
              <a:t>Provide the parent or other party who filed the complaint an opportunity to submit additional information; and</a:t>
            </a:r>
          </a:p>
          <a:p>
            <a:pPr lvl="1">
              <a:spcBef>
                <a:spcPts val="600"/>
              </a:spcBef>
              <a:spcAft>
                <a:spcPts val="600"/>
              </a:spcAft>
            </a:pPr>
            <a:r>
              <a:rPr lang="en-US" sz="2800" dirty="0"/>
              <a:t>Provide the subject of the complaint an opportunity to respond to the complaint.</a:t>
            </a:r>
          </a:p>
        </p:txBody>
      </p:sp>
      <p:sp>
        <p:nvSpPr>
          <p:cNvPr id="4" name="Slide Number Placeholder 3">
            <a:extLst>
              <a:ext uri="{FF2B5EF4-FFF2-40B4-BE49-F238E27FC236}">
                <a16:creationId xmlns:a16="http://schemas.microsoft.com/office/drawing/2014/main" id="{082D220E-6B1C-4409-0442-AD7028C1C853}"/>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33</a:t>
            </a:fld>
            <a:endParaRPr lang="en-US"/>
          </a:p>
        </p:txBody>
      </p:sp>
    </p:spTree>
    <p:extLst>
      <p:ext uri="{BB962C8B-B14F-4D97-AF65-F5344CB8AC3E}">
        <p14:creationId xmlns:p14="http://schemas.microsoft.com/office/powerpoint/2010/main" val="20210839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E0ECD2-057F-73E9-0FA6-A58B7F0E9746}"/>
              </a:ext>
            </a:extLst>
          </p:cNvPr>
          <p:cNvSpPr>
            <a:spLocks noGrp="1"/>
          </p:cNvSpPr>
          <p:nvPr>
            <p:ph type="title"/>
          </p:nvPr>
        </p:nvSpPr>
        <p:spPr>
          <a:xfrm>
            <a:off x="838200" y="365125"/>
            <a:ext cx="10515600" cy="1325563"/>
          </a:xfrm>
        </p:spPr>
        <p:txBody>
          <a:bodyPr>
            <a:normAutofit/>
          </a:bodyPr>
          <a:lstStyle/>
          <a:p>
            <a:r>
              <a:rPr lang="en-US" sz="4200"/>
              <a:t>State Complaints – Investigation and Decision</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AFA043F-4A23-6E22-9E19-EBCE52999407}"/>
              </a:ext>
            </a:extLst>
          </p:cNvPr>
          <p:cNvSpPr>
            <a:spLocks noGrp="1"/>
          </p:cNvSpPr>
          <p:nvPr>
            <p:ph idx="1"/>
          </p:nvPr>
        </p:nvSpPr>
        <p:spPr>
          <a:xfrm>
            <a:off x="838200" y="1929384"/>
            <a:ext cx="10515600" cy="4251960"/>
          </a:xfrm>
        </p:spPr>
        <p:txBody>
          <a:bodyPr>
            <a:normAutofit fontScale="92500" lnSpcReduction="20000"/>
          </a:bodyPr>
          <a:lstStyle/>
          <a:p>
            <a:pPr marL="0" indent="0">
              <a:spcBef>
                <a:spcPts val="600"/>
              </a:spcBef>
              <a:spcAft>
                <a:spcPts val="600"/>
              </a:spcAft>
              <a:buNone/>
            </a:pPr>
            <a:r>
              <a:rPr lang="en-US" dirty="0"/>
              <a:t>Within 60 calendar days from receipt of the complaint, the lead agency must, in addition to the steps in the previous slide:</a:t>
            </a:r>
          </a:p>
          <a:p>
            <a:pPr lvl="1">
              <a:spcBef>
                <a:spcPts val="600"/>
              </a:spcBef>
              <a:spcAft>
                <a:spcPts val="600"/>
              </a:spcAft>
            </a:pPr>
            <a:r>
              <a:rPr lang="en-US" sz="2800" dirty="0"/>
              <a:t>Review all relevant information and make an independent decision as to whether there has been noncompliance; and</a:t>
            </a:r>
          </a:p>
          <a:p>
            <a:pPr lvl="1">
              <a:spcBef>
                <a:spcPts val="600"/>
              </a:spcBef>
              <a:spcAft>
                <a:spcPts val="600"/>
              </a:spcAft>
            </a:pPr>
            <a:r>
              <a:rPr lang="en-US" sz="2800" dirty="0"/>
              <a:t>Issue a written decision that addresses each allegation in the complaint and includes findings of fact, conclusions, and the reasons for the decision.</a:t>
            </a:r>
          </a:p>
          <a:p>
            <a:pPr marL="0" indent="0">
              <a:spcBef>
                <a:spcPts val="600"/>
              </a:spcBef>
              <a:spcAft>
                <a:spcPts val="600"/>
              </a:spcAft>
              <a:buNone/>
            </a:pPr>
            <a:r>
              <a:rPr lang="en-US" dirty="0"/>
              <a:t>Unlike mediation and due process hearings, a lead agency may use its own staff to investigate a complaint and write the decision. </a:t>
            </a:r>
          </a:p>
          <a:p>
            <a:pPr marL="0" indent="0">
              <a:spcBef>
                <a:spcPts val="600"/>
              </a:spcBef>
              <a:spcAft>
                <a:spcPts val="600"/>
              </a:spcAft>
              <a:buNone/>
            </a:pPr>
            <a:r>
              <a:rPr lang="en-US" dirty="0"/>
              <a:t>However, it is important that it be clear to parents and agencies that the state’s decision is a fair one based on a thorough independent investigation and review of relevant law.</a:t>
            </a:r>
          </a:p>
          <a:p>
            <a:endParaRPr lang="en-US" sz="2200" dirty="0"/>
          </a:p>
        </p:txBody>
      </p:sp>
      <p:sp>
        <p:nvSpPr>
          <p:cNvPr id="4" name="Slide Number Placeholder 3">
            <a:extLst>
              <a:ext uri="{FF2B5EF4-FFF2-40B4-BE49-F238E27FC236}">
                <a16:creationId xmlns:a16="http://schemas.microsoft.com/office/drawing/2014/main" id="{B95E6DEC-7B56-DC82-66FB-0DE6BB112524}"/>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34</a:t>
            </a:fld>
            <a:endParaRPr lang="en-US"/>
          </a:p>
        </p:txBody>
      </p:sp>
    </p:spTree>
    <p:extLst>
      <p:ext uri="{BB962C8B-B14F-4D97-AF65-F5344CB8AC3E}">
        <p14:creationId xmlns:p14="http://schemas.microsoft.com/office/powerpoint/2010/main" val="29333748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57BE62-2F8E-B91C-0ACE-8749CCB2B45B}"/>
              </a:ext>
            </a:extLst>
          </p:cNvPr>
          <p:cNvSpPr>
            <a:spLocks noGrp="1"/>
          </p:cNvSpPr>
          <p:nvPr>
            <p:ph type="title"/>
          </p:nvPr>
        </p:nvSpPr>
        <p:spPr>
          <a:xfrm>
            <a:off x="838200" y="365125"/>
            <a:ext cx="10515600" cy="1325563"/>
          </a:xfrm>
        </p:spPr>
        <p:txBody>
          <a:bodyPr>
            <a:normAutofit/>
          </a:bodyPr>
          <a:lstStyle/>
          <a:p>
            <a:r>
              <a:rPr lang="en-US" sz="4200"/>
              <a:t>State Complaints – 60-Day Timeline and Extensions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9062E62-DFA0-DE41-4640-2C59F9AD90A7}"/>
              </a:ext>
            </a:extLst>
          </p:cNvPr>
          <p:cNvSpPr>
            <a:spLocks noGrp="1"/>
          </p:cNvSpPr>
          <p:nvPr>
            <p:ph idx="1"/>
          </p:nvPr>
        </p:nvSpPr>
        <p:spPr>
          <a:xfrm>
            <a:off x="838200" y="1929384"/>
            <a:ext cx="10515600" cy="4251960"/>
          </a:xfrm>
        </p:spPr>
        <p:txBody>
          <a:bodyPr>
            <a:normAutofit lnSpcReduction="10000"/>
          </a:bodyPr>
          <a:lstStyle/>
          <a:p>
            <a:pPr marL="0" indent="0">
              <a:buNone/>
            </a:pPr>
            <a:r>
              <a:rPr lang="en-US" dirty="0"/>
              <a:t>As noted in the previous slide, the lead agency must complete its investigation and issue its decision within 60 calendar days from the date on which the lead agency received the complaint.</a:t>
            </a:r>
          </a:p>
          <a:p>
            <a:pPr marL="0" indent="0">
              <a:buNone/>
            </a:pPr>
            <a:r>
              <a:rPr lang="en-US" dirty="0"/>
              <a:t>That timeline may be extended only if there are exceptional circumstances relating to that specific complaint, such as a complexity of the issues.  </a:t>
            </a:r>
          </a:p>
          <a:p>
            <a:pPr marL="0" indent="0">
              <a:buNone/>
            </a:pPr>
            <a:r>
              <a:rPr lang="en-US" dirty="0"/>
              <a:t>A state may not extend the 60-day timeline for a reason like insufficient lead agency staff to complete a timely investigation, lead agency vacation or sick leave, holidays, etc.</a:t>
            </a:r>
          </a:p>
          <a:p>
            <a:pPr marL="0" indent="0">
              <a:buNone/>
            </a:pPr>
            <a:r>
              <a:rPr lang="en-US" dirty="0"/>
              <a:t>The lead agency may also extend the timeline if the parties agree to extend the complaint timeline to engage in mediation. </a:t>
            </a:r>
          </a:p>
        </p:txBody>
      </p:sp>
      <p:sp>
        <p:nvSpPr>
          <p:cNvPr id="4" name="Slide Number Placeholder 3">
            <a:extLst>
              <a:ext uri="{FF2B5EF4-FFF2-40B4-BE49-F238E27FC236}">
                <a16:creationId xmlns:a16="http://schemas.microsoft.com/office/drawing/2014/main" id="{7951B6EF-31E0-B474-18DD-3626A026FBC7}"/>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35</a:t>
            </a:fld>
            <a:endParaRPr lang="en-US"/>
          </a:p>
        </p:txBody>
      </p:sp>
    </p:spTree>
    <p:extLst>
      <p:ext uri="{BB962C8B-B14F-4D97-AF65-F5344CB8AC3E}">
        <p14:creationId xmlns:p14="http://schemas.microsoft.com/office/powerpoint/2010/main" val="8279650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C86314-8974-C8BE-3C12-391D92EE192A}"/>
              </a:ext>
            </a:extLst>
          </p:cNvPr>
          <p:cNvSpPr>
            <a:spLocks noGrp="1"/>
          </p:cNvSpPr>
          <p:nvPr>
            <p:ph type="title"/>
          </p:nvPr>
        </p:nvSpPr>
        <p:spPr>
          <a:xfrm>
            <a:off x="838200" y="365125"/>
            <a:ext cx="10515600" cy="1325563"/>
          </a:xfrm>
        </p:spPr>
        <p:txBody>
          <a:bodyPr>
            <a:normAutofit/>
          </a:bodyPr>
          <a:lstStyle/>
          <a:p>
            <a:r>
              <a:rPr lang="en-US" sz="4200"/>
              <a:t>State Complaints – Corrective Actions for Noncompliance</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2">
            <a:extLst>
              <a:ext uri="{FF2B5EF4-FFF2-40B4-BE49-F238E27FC236}">
                <a16:creationId xmlns:a16="http://schemas.microsoft.com/office/drawing/2014/main" id="{BD430877-29E2-7F7C-0DAC-8B24AD335A42}"/>
              </a:ext>
            </a:extLst>
          </p:cNvPr>
          <p:cNvSpPr>
            <a:spLocks noGrp="1"/>
          </p:cNvSpPr>
          <p:nvPr>
            <p:ph idx="1"/>
          </p:nvPr>
        </p:nvSpPr>
        <p:spPr>
          <a:xfrm>
            <a:off x="838200" y="1929384"/>
            <a:ext cx="10515600" cy="4251960"/>
          </a:xfrm>
        </p:spPr>
        <p:txBody>
          <a:bodyPr>
            <a:normAutofit fontScale="92500" lnSpcReduction="10000"/>
          </a:bodyPr>
          <a:lstStyle/>
          <a:p>
            <a:pPr marL="0" indent="0">
              <a:buNone/>
            </a:pPr>
            <a:r>
              <a:rPr lang="en-US" dirty="0"/>
              <a:t>If the lead agency finds noncompliance, the decision must also include procedures for effective implementation of the decision, including:</a:t>
            </a:r>
          </a:p>
          <a:p>
            <a:pPr lvl="1"/>
            <a:r>
              <a:rPr lang="en-US" sz="2800" dirty="0"/>
              <a:t>Technical assistance if needed; </a:t>
            </a:r>
          </a:p>
          <a:p>
            <a:pPr lvl="1"/>
            <a:r>
              <a:rPr lang="en-US" sz="2800" dirty="0"/>
              <a:t>Negotiations; and </a:t>
            </a:r>
          </a:p>
          <a:p>
            <a:pPr lvl="1"/>
            <a:r>
              <a:rPr lang="en-US" sz="2800" dirty="0"/>
              <a:t>Corrective actions to achieve compliance.</a:t>
            </a:r>
          </a:p>
          <a:p>
            <a:pPr marL="0" indent="0">
              <a:buNone/>
            </a:pPr>
            <a:r>
              <a:rPr lang="en-US" dirty="0"/>
              <a:t>If the lead agency finds a failure to provide appropriate early intervention services to the child or family, decision must also address: </a:t>
            </a:r>
          </a:p>
          <a:p>
            <a:pPr lvl="1"/>
            <a:r>
              <a:rPr lang="en-US" sz="2800" dirty="0"/>
              <a:t>Corrective actions to address the needs of the child and family (such as compensatory services or monetary reimbursement); and</a:t>
            </a:r>
          </a:p>
          <a:p>
            <a:pPr lvl="1"/>
            <a:r>
              <a:rPr lang="en-US" sz="2800" dirty="0"/>
              <a:t>Appropriate future provision of services for all infants and toddlers with disabilities and their families.</a:t>
            </a:r>
          </a:p>
          <a:p>
            <a:pPr lvl="1"/>
            <a:endParaRPr lang="en-US" sz="2200" dirty="0"/>
          </a:p>
          <a:p>
            <a:pPr lvl="1"/>
            <a:endParaRPr lang="en-US" sz="2200" dirty="0"/>
          </a:p>
        </p:txBody>
      </p:sp>
      <p:sp>
        <p:nvSpPr>
          <p:cNvPr id="4" name="Slide Number Placeholder 3">
            <a:extLst>
              <a:ext uri="{FF2B5EF4-FFF2-40B4-BE49-F238E27FC236}">
                <a16:creationId xmlns:a16="http://schemas.microsoft.com/office/drawing/2014/main" id="{77D31116-E2E9-FE22-CF6C-0DD2C1149753}"/>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36</a:t>
            </a:fld>
            <a:endParaRPr lang="en-US"/>
          </a:p>
        </p:txBody>
      </p:sp>
    </p:spTree>
    <p:extLst>
      <p:ext uri="{BB962C8B-B14F-4D97-AF65-F5344CB8AC3E}">
        <p14:creationId xmlns:p14="http://schemas.microsoft.com/office/powerpoint/2010/main" val="14154464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6CECE7-425C-A31A-E64C-27CEB4C74D01}"/>
              </a:ext>
            </a:extLst>
          </p:cNvPr>
          <p:cNvSpPr>
            <a:spLocks noGrp="1"/>
          </p:cNvSpPr>
          <p:nvPr>
            <p:ph type="title"/>
          </p:nvPr>
        </p:nvSpPr>
        <p:spPr>
          <a:xfrm>
            <a:off x="838200" y="365125"/>
            <a:ext cx="10515600" cy="1325563"/>
          </a:xfrm>
        </p:spPr>
        <p:txBody>
          <a:bodyPr>
            <a:normAutofit/>
          </a:bodyPr>
          <a:lstStyle/>
          <a:p>
            <a:r>
              <a:rPr lang="en-US" sz="4200"/>
              <a:t>State Complaints – Some Tips and Questions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1A00527-56E0-57F2-180B-A142CF2990B3}"/>
              </a:ext>
            </a:extLst>
          </p:cNvPr>
          <p:cNvSpPr>
            <a:spLocks noGrp="1"/>
          </p:cNvSpPr>
          <p:nvPr>
            <p:ph idx="1"/>
          </p:nvPr>
        </p:nvSpPr>
        <p:spPr>
          <a:xfrm>
            <a:off x="838200" y="1929384"/>
            <a:ext cx="10515600" cy="4251960"/>
          </a:xfrm>
        </p:spPr>
        <p:txBody>
          <a:bodyPr>
            <a:normAutofit fontScale="92500" lnSpcReduction="20000"/>
          </a:bodyPr>
          <a:lstStyle/>
          <a:p>
            <a:pPr marL="0" indent="0">
              <a:spcBef>
                <a:spcPts val="600"/>
              </a:spcBef>
              <a:spcAft>
                <a:spcPts val="600"/>
              </a:spcAft>
              <a:buNone/>
            </a:pPr>
            <a:r>
              <a:rPr lang="en-US" sz="2400" dirty="0"/>
              <a:t>It is important to be clear in the state’s procedures, procedural safeguards notice, and lead agency website where complaints need to be filed in order to start the 60 calendar day timeline. </a:t>
            </a:r>
          </a:p>
          <a:p>
            <a:pPr marL="0" indent="0">
              <a:spcBef>
                <a:spcPts val="600"/>
              </a:spcBef>
              <a:spcAft>
                <a:spcPts val="600"/>
              </a:spcAft>
              <a:buNone/>
            </a:pPr>
            <a:r>
              <a:rPr lang="en-US" sz="2400" dirty="0"/>
              <a:t>Does the state want to develop and disseminate a model form that parents and others may choose to use to file a complaint?  If so, will that form also be available in languages other than English?</a:t>
            </a:r>
          </a:p>
          <a:p>
            <a:pPr marL="0" indent="0">
              <a:spcBef>
                <a:spcPts val="600"/>
              </a:spcBef>
              <a:spcAft>
                <a:spcPts val="600"/>
              </a:spcAft>
              <a:buNone/>
            </a:pPr>
            <a:r>
              <a:rPr lang="en-US" sz="2400" dirty="0"/>
              <a:t>Who will investigate complaints and write decisions?</a:t>
            </a:r>
          </a:p>
          <a:p>
            <a:pPr marL="0" indent="0">
              <a:spcBef>
                <a:spcPts val="600"/>
              </a:spcBef>
              <a:spcAft>
                <a:spcPts val="600"/>
              </a:spcAft>
              <a:buNone/>
            </a:pPr>
            <a:r>
              <a:rPr lang="en-US" sz="2400" dirty="0"/>
              <a:t>How will the lead agency ensure that it is evident to complainants and agencies that complaint investigations and decisions are thorough and independent? </a:t>
            </a:r>
          </a:p>
          <a:p>
            <a:pPr marL="0" indent="0">
              <a:spcBef>
                <a:spcPts val="600"/>
              </a:spcBef>
              <a:spcAft>
                <a:spcPts val="600"/>
              </a:spcAft>
              <a:buNone/>
            </a:pPr>
            <a:r>
              <a:rPr lang="en-US" sz="2400" dirty="0"/>
              <a:t>How will the lead agency ensure that any required corrective actions are implemented and enforced?</a:t>
            </a:r>
          </a:p>
          <a:p>
            <a:pPr marL="0" indent="0">
              <a:spcBef>
                <a:spcPts val="600"/>
              </a:spcBef>
              <a:spcAft>
                <a:spcPts val="600"/>
              </a:spcAft>
              <a:buNone/>
            </a:pPr>
            <a:r>
              <a:rPr lang="en-US" sz="2400" dirty="0"/>
              <a:t>As part of its general supervisory responsibility under Part C, the lead agency must ensure that any required corrective actions are implemented.</a:t>
            </a:r>
          </a:p>
        </p:txBody>
      </p:sp>
      <p:sp>
        <p:nvSpPr>
          <p:cNvPr id="4" name="Slide Number Placeholder 3">
            <a:extLst>
              <a:ext uri="{FF2B5EF4-FFF2-40B4-BE49-F238E27FC236}">
                <a16:creationId xmlns:a16="http://schemas.microsoft.com/office/drawing/2014/main" id="{4543B04D-251E-960B-881D-88BD84510B1C}"/>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37</a:t>
            </a:fld>
            <a:endParaRPr lang="en-US"/>
          </a:p>
        </p:txBody>
      </p:sp>
    </p:spTree>
    <p:extLst>
      <p:ext uri="{BB962C8B-B14F-4D97-AF65-F5344CB8AC3E}">
        <p14:creationId xmlns:p14="http://schemas.microsoft.com/office/powerpoint/2010/main" val="10217856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921BB5-5EBE-84C2-488A-A05A747F0EDD}"/>
              </a:ext>
            </a:extLst>
          </p:cNvPr>
          <p:cNvSpPr>
            <a:spLocks noGrp="1"/>
          </p:cNvSpPr>
          <p:nvPr>
            <p:ph type="title"/>
          </p:nvPr>
        </p:nvSpPr>
        <p:spPr>
          <a:xfrm>
            <a:off x="838200" y="365125"/>
            <a:ext cx="10515600" cy="1325563"/>
          </a:xfrm>
        </p:spPr>
        <p:txBody>
          <a:bodyPr>
            <a:normAutofit/>
          </a:bodyPr>
          <a:lstStyle/>
          <a:p>
            <a:r>
              <a:rPr lang="en-US" sz="4200"/>
              <a:t>Due Process Hearings – What Issues May Be Addressed</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807A9F4-CC99-578B-1E1C-090FAB32416F}"/>
              </a:ext>
            </a:extLst>
          </p:cNvPr>
          <p:cNvSpPr>
            <a:spLocks noGrp="1"/>
          </p:cNvSpPr>
          <p:nvPr>
            <p:ph idx="1"/>
          </p:nvPr>
        </p:nvSpPr>
        <p:spPr>
          <a:xfrm>
            <a:off x="838200" y="1929384"/>
            <a:ext cx="10515600" cy="4251960"/>
          </a:xfrm>
        </p:spPr>
        <p:txBody>
          <a:bodyPr>
            <a:normAutofit/>
          </a:bodyPr>
          <a:lstStyle/>
          <a:p>
            <a:pPr marL="0" indent="0">
              <a:spcBef>
                <a:spcPts val="600"/>
              </a:spcBef>
              <a:spcAft>
                <a:spcPts val="600"/>
              </a:spcAft>
              <a:buNone/>
            </a:pPr>
            <a:r>
              <a:rPr lang="en-US" dirty="0"/>
              <a:t>A parent may file a request for a due process hearing regarding any proposal or refusal to initiate or change:</a:t>
            </a:r>
          </a:p>
          <a:p>
            <a:pPr lvl="1">
              <a:spcBef>
                <a:spcPts val="600"/>
              </a:spcBef>
              <a:spcAft>
                <a:spcPts val="600"/>
              </a:spcAft>
            </a:pPr>
            <a:r>
              <a:rPr lang="en-US" sz="2800" dirty="0"/>
              <a:t>Evaluation of the child;</a:t>
            </a:r>
          </a:p>
          <a:p>
            <a:pPr lvl="1">
              <a:spcBef>
                <a:spcPts val="600"/>
              </a:spcBef>
              <a:spcAft>
                <a:spcPts val="600"/>
              </a:spcAft>
            </a:pPr>
            <a:r>
              <a:rPr lang="en-US" sz="2800" dirty="0"/>
              <a:t>Identification (determination as to whether the child is an infant or toddler with a disability who is eligible for early intervention services);</a:t>
            </a:r>
          </a:p>
          <a:p>
            <a:pPr lvl="1">
              <a:spcBef>
                <a:spcPts val="600"/>
              </a:spcBef>
              <a:spcAft>
                <a:spcPts val="600"/>
              </a:spcAft>
            </a:pPr>
            <a:r>
              <a:rPr lang="en-US" sz="2800" dirty="0"/>
              <a:t>Early intervention services to be provided to the child and family; and </a:t>
            </a:r>
          </a:p>
          <a:p>
            <a:pPr lvl="1">
              <a:spcBef>
                <a:spcPts val="600"/>
              </a:spcBef>
              <a:spcAft>
                <a:spcPts val="600"/>
              </a:spcAft>
            </a:pPr>
            <a:r>
              <a:rPr lang="en-US" sz="2800" dirty="0"/>
              <a:t>Settings for the early intervention services.</a:t>
            </a:r>
          </a:p>
          <a:p>
            <a:pPr lvl="1"/>
            <a:endParaRPr lang="en-US" sz="2200" dirty="0"/>
          </a:p>
        </p:txBody>
      </p:sp>
      <p:sp>
        <p:nvSpPr>
          <p:cNvPr id="4" name="Slide Number Placeholder 3">
            <a:extLst>
              <a:ext uri="{FF2B5EF4-FFF2-40B4-BE49-F238E27FC236}">
                <a16:creationId xmlns:a16="http://schemas.microsoft.com/office/drawing/2014/main" id="{5295A149-CC9A-4247-CF51-4035B1E6E59B}"/>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38</a:t>
            </a:fld>
            <a:endParaRPr lang="en-US"/>
          </a:p>
        </p:txBody>
      </p:sp>
    </p:spTree>
    <p:extLst>
      <p:ext uri="{BB962C8B-B14F-4D97-AF65-F5344CB8AC3E}">
        <p14:creationId xmlns:p14="http://schemas.microsoft.com/office/powerpoint/2010/main" val="23564889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EBFB21-447F-00EC-765F-509D8ACE012E}"/>
              </a:ext>
            </a:extLst>
          </p:cNvPr>
          <p:cNvSpPr>
            <a:spLocks noGrp="1"/>
          </p:cNvSpPr>
          <p:nvPr>
            <p:ph type="title"/>
          </p:nvPr>
        </p:nvSpPr>
        <p:spPr>
          <a:xfrm>
            <a:off x="838200" y="365125"/>
            <a:ext cx="10515600" cy="1325563"/>
          </a:xfrm>
        </p:spPr>
        <p:txBody>
          <a:bodyPr>
            <a:normAutofit/>
          </a:bodyPr>
          <a:lstStyle/>
          <a:p>
            <a:r>
              <a:rPr lang="en-US" sz="3000"/>
              <a:t>What Procedures Does the State Use for Due Process Hearings:</a:t>
            </a:r>
            <a:br>
              <a:rPr lang="en-US" sz="3000"/>
            </a:br>
            <a:r>
              <a:rPr lang="en-US" sz="3000"/>
              <a:t>Part C or Part B?</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B0E5481-0CB2-1F8A-2268-19C689B0E65A}"/>
              </a:ext>
            </a:extLst>
          </p:cNvPr>
          <p:cNvSpPr>
            <a:spLocks noGrp="1"/>
          </p:cNvSpPr>
          <p:nvPr>
            <p:ph idx="1"/>
          </p:nvPr>
        </p:nvSpPr>
        <p:spPr>
          <a:xfrm>
            <a:off x="838200" y="1929384"/>
            <a:ext cx="10515600" cy="4251960"/>
          </a:xfrm>
        </p:spPr>
        <p:txBody>
          <a:bodyPr>
            <a:normAutofit lnSpcReduction="10000"/>
          </a:bodyPr>
          <a:lstStyle/>
          <a:p>
            <a:pPr marL="0" indent="0">
              <a:spcBef>
                <a:spcPts val="600"/>
              </a:spcBef>
              <a:spcAft>
                <a:spcPts val="600"/>
              </a:spcAft>
              <a:buNone/>
            </a:pPr>
            <a:r>
              <a:rPr lang="en-US" sz="2400" dirty="0"/>
              <a:t>Under the Part C regulations, each state must adopt one of following for due process hearings:</a:t>
            </a:r>
          </a:p>
          <a:p>
            <a:pPr>
              <a:spcBef>
                <a:spcPts val="600"/>
              </a:spcBef>
              <a:spcAft>
                <a:spcPts val="600"/>
              </a:spcAft>
            </a:pPr>
            <a:r>
              <a:rPr lang="en-US" sz="2400" dirty="0"/>
              <a:t>Part C due process procedures under 34 CFR §§303.435 through 303.438; or</a:t>
            </a:r>
          </a:p>
          <a:p>
            <a:pPr>
              <a:spcBef>
                <a:spcPts val="600"/>
              </a:spcBef>
              <a:spcAft>
                <a:spcPts val="600"/>
              </a:spcAft>
            </a:pPr>
            <a:r>
              <a:rPr lang="en-US" sz="2400" dirty="0"/>
              <a:t>Part B due process procedures under 34 CFR §§303.440 through 303.449.</a:t>
            </a:r>
          </a:p>
          <a:p>
            <a:pPr marL="0" indent="0">
              <a:spcBef>
                <a:spcPts val="600"/>
              </a:spcBef>
              <a:spcAft>
                <a:spcPts val="600"/>
              </a:spcAft>
              <a:buNone/>
            </a:pPr>
            <a:r>
              <a:rPr lang="en-US" sz="2400" dirty="0"/>
              <a:t>The most recent information collected by CADRE (for FFY 2020) shows that:</a:t>
            </a:r>
          </a:p>
          <a:p>
            <a:pPr>
              <a:spcBef>
                <a:spcPts val="600"/>
              </a:spcBef>
              <a:spcAft>
                <a:spcPts val="600"/>
              </a:spcAft>
            </a:pPr>
            <a:r>
              <a:rPr lang="en-US" sz="2400" dirty="0"/>
              <a:t>40 states have elected to use Part C due process hearing procedures; and</a:t>
            </a:r>
          </a:p>
          <a:p>
            <a:pPr>
              <a:spcBef>
                <a:spcPts val="600"/>
              </a:spcBef>
              <a:spcAft>
                <a:spcPts val="600"/>
              </a:spcAft>
            </a:pPr>
            <a:r>
              <a:rPr lang="en-US" sz="2400" dirty="0"/>
              <a:t>17 states have elected to use Part C due process hearing procedures.</a:t>
            </a:r>
          </a:p>
          <a:p>
            <a:pPr marL="0" indent="0">
              <a:spcBef>
                <a:spcPts val="600"/>
              </a:spcBef>
              <a:spcAft>
                <a:spcPts val="600"/>
              </a:spcAft>
              <a:buNone/>
            </a:pPr>
            <a:r>
              <a:rPr lang="en-US" sz="2400" dirty="0"/>
              <a:t>The requirements under the two sets of regulations are largely similar to each other, but there are some key distinctions.  This session will primarily focus on the requirements if a state uses Part C hearing procedures, but will also address some distinctions if a state is using Part B procedures.</a:t>
            </a:r>
          </a:p>
        </p:txBody>
      </p:sp>
      <p:sp>
        <p:nvSpPr>
          <p:cNvPr id="4" name="Slide Number Placeholder 3">
            <a:extLst>
              <a:ext uri="{FF2B5EF4-FFF2-40B4-BE49-F238E27FC236}">
                <a16:creationId xmlns:a16="http://schemas.microsoft.com/office/drawing/2014/main" id="{531C4691-F976-A210-C274-5D82BD93BAE0}"/>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39</a:t>
            </a:fld>
            <a:endParaRPr lang="en-US"/>
          </a:p>
        </p:txBody>
      </p:sp>
    </p:spTree>
    <p:extLst>
      <p:ext uri="{BB962C8B-B14F-4D97-AF65-F5344CB8AC3E}">
        <p14:creationId xmlns:p14="http://schemas.microsoft.com/office/powerpoint/2010/main" val="946284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7203E1-AF8C-B56A-5B44-A188CC46C789}"/>
              </a:ext>
            </a:extLst>
          </p:cNvPr>
          <p:cNvSpPr>
            <a:spLocks noGrp="1"/>
          </p:cNvSpPr>
          <p:nvPr>
            <p:ph type="title"/>
          </p:nvPr>
        </p:nvSpPr>
        <p:spPr>
          <a:xfrm>
            <a:off x="838200" y="557188"/>
            <a:ext cx="10515600" cy="1133499"/>
          </a:xfrm>
        </p:spPr>
        <p:txBody>
          <a:bodyPr>
            <a:normAutofit/>
          </a:bodyPr>
          <a:lstStyle/>
          <a:p>
            <a:pPr algn="ctr"/>
            <a:r>
              <a:rPr lang="en-US" sz="5200"/>
              <a:t>The Family Focus of Early Intervention</a:t>
            </a:r>
          </a:p>
        </p:txBody>
      </p:sp>
      <p:sp>
        <p:nvSpPr>
          <p:cNvPr id="4" name="Slide Number Placeholder 3">
            <a:extLst>
              <a:ext uri="{FF2B5EF4-FFF2-40B4-BE49-F238E27FC236}">
                <a16:creationId xmlns:a16="http://schemas.microsoft.com/office/drawing/2014/main" id="{2D083732-D019-36F8-B1C6-D31EA6670A01}"/>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4</a:t>
            </a:fld>
            <a:endParaRPr lang="en-US"/>
          </a:p>
        </p:txBody>
      </p:sp>
      <p:graphicFrame>
        <p:nvGraphicFramePr>
          <p:cNvPr id="6" name="Content Placeholder 2" descr="Four boxes. The first top left box reads, &quot;Early intervention under part c is a family-focused program.&quot;  The box in top right reads, &quot;Part C acknowledges that parents are the primary caretakers and teachers for their young children. The bottom left box reads, &quot;Parents must be informed, respected, empowered participants in making early intervention decisions for their child and family.&quot; The bottom right box reads, &quot;Family's resources, priorities, and concerns, and services to child and family are key parts of the I.F.S.P.&quot;">
            <a:extLst>
              <a:ext uri="{FF2B5EF4-FFF2-40B4-BE49-F238E27FC236}">
                <a16:creationId xmlns:a16="http://schemas.microsoft.com/office/drawing/2014/main" id="{E547F4F4-A102-CE1E-A6B3-95EB04B3C55A}"/>
              </a:ext>
            </a:extLst>
          </p:cNvPr>
          <p:cNvGraphicFramePr>
            <a:graphicFrameLocks noGrp="1"/>
          </p:cNvGraphicFramePr>
          <p:nvPr>
            <p:ph idx="1"/>
            <p:extLst>
              <p:ext uri="{D42A27DB-BD31-4B8C-83A1-F6EECF244321}">
                <p14:modId xmlns:p14="http://schemas.microsoft.com/office/powerpoint/2010/main" val="928687068"/>
              </p:ext>
            </p:extLst>
          </p:nvPr>
        </p:nvGraphicFramePr>
        <p:xfrm>
          <a:off x="523875" y="1690687"/>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21273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BBB1BB-B060-B33B-B9B4-14AE2CB14515}"/>
              </a:ext>
            </a:extLst>
          </p:cNvPr>
          <p:cNvSpPr>
            <a:spLocks noGrp="1"/>
          </p:cNvSpPr>
          <p:nvPr>
            <p:ph type="title"/>
          </p:nvPr>
        </p:nvSpPr>
        <p:spPr>
          <a:xfrm>
            <a:off x="838200" y="365125"/>
            <a:ext cx="10515600" cy="1325563"/>
          </a:xfrm>
        </p:spPr>
        <p:txBody>
          <a:bodyPr>
            <a:normAutofit/>
          </a:bodyPr>
          <a:lstStyle/>
          <a:p>
            <a:r>
              <a:rPr lang="en-US" sz="4200"/>
              <a:t>Due Process Hearings – Qualifications for Hearing Officers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4E122E1-8031-129C-7172-21E6AB2E8ACE}"/>
              </a:ext>
            </a:extLst>
          </p:cNvPr>
          <p:cNvSpPr>
            <a:spLocks noGrp="1"/>
          </p:cNvSpPr>
          <p:nvPr>
            <p:ph idx="1"/>
          </p:nvPr>
        </p:nvSpPr>
        <p:spPr>
          <a:xfrm>
            <a:off x="838200" y="1929383"/>
            <a:ext cx="10515600" cy="4290441"/>
          </a:xfrm>
        </p:spPr>
        <p:txBody>
          <a:bodyPr>
            <a:normAutofit fontScale="85000" lnSpcReduction="10000"/>
          </a:bodyPr>
          <a:lstStyle/>
          <a:p>
            <a:pPr marL="0" indent="0">
              <a:spcBef>
                <a:spcPts val="600"/>
              </a:spcBef>
              <a:spcAft>
                <a:spcPts val="600"/>
              </a:spcAft>
              <a:buNone/>
            </a:pPr>
            <a:r>
              <a:rPr lang="en-US" sz="2400" dirty="0"/>
              <a:t>A hearing officer must:</a:t>
            </a:r>
          </a:p>
          <a:p>
            <a:pPr>
              <a:spcBef>
                <a:spcPts val="600"/>
              </a:spcBef>
              <a:spcAft>
                <a:spcPts val="600"/>
              </a:spcAft>
            </a:pPr>
            <a:r>
              <a:rPr lang="en-US" sz="2400" dirty="0"/>
              <a:t>Be knowledgeable about requirements of Part C, and the needs of, and services available for, infants and toddlers with disabilities and their families; and </a:t>
            </a:r>
          </a:p>
          <a:p>
            <a:pPr>
              <a:spcBef>
                <a:spcPts val="600"/>
              </a:spcBef>
              <a:spcAft>
                <a:spcPts val="600"/>
              </a:spcAft>
            </a:pPr>
            <a:r>
              <a:rPr lang="en-US" sz="2400" dirty="0"/>
              <a:t>Be impartial, which means that the individual:</a:t>
            </a:r>
          </a:p>
          <a:p>
            <a:pPr lvl="1">
              <a:spcBef>
                <a:spcPts val="600"/>
              </a:spcBef>
              <a:spcAft>
                <a:spcPts val="600"/>
              </a:spcAft>
            </a:pPr>
            <a:r>
              <a:rPr lang="en-US" dirty="0"/>
              <a:t>Must not be an employee of the lead agency or an EIS provider that is involved in the provision of EIS or other services to the child; and  </a:t>
            </a:r>
          </a:p>
          <a:p>
            <a:pPr lvl="1">
              <a:spcBef>
                <a:spcPts val="600"/>
              </a:spcBef>
              <a:spcAft>
                <a:spcPts val="600"/>
              </a:spcAft>
            </a:pPr>
            <a:r>
              <a:rPr lang="en-US" dirty="0"/>
              <a:t>Must not have a personal or professional interest that conflicts with his or her impartiality.</a:t>
            </a:r>
          </a:p>
          <a:p>
            <a:pPr marL="0" indent="0">
              <a:spcBef>
                <a:spcPts val="600"/>
              </a:spcBef>
              <a:spcAft>
                <a:spcPts val="600"/>
              </a:spcAft>
              <a:buNone/>
            </a:pPr>
            <a:r>
              <a:rPr lang="en-US" sz="2400" dirty="0"/>
              <a:t>NOTE:  A person who is otherwise qualified as a mediator is not considered an employee of the lead agency or an EIS provider just because he or she is paid to serve as a hearing officer. </a:t>
            </a:r>
          </a:p>
          <a:p>
            <a:pPr marL="0" indent="0">
              <a:spcBef>
                <a:spcPts val="600"/>
              </a:spcBef>
              <a:spcAft>
                <a:spcPts val="600"/>
              </a:spcAft>
              <a:buNone/>
            </a:pPr>
            <a:r>
              <a:rPr lang="en-US" sz="2400" dirty="0"/>
              <a:t>The timeline for due process hearing decisions is short, so states cannot wait until they receive a due process hearing request to identify individuals who meet these qualification requirements. </a:t>
            </a:r>
          </a:p>
        </p:txBody>
      </p:sp>
      <p:sp>
        <p:nvSpPr>
          <p:cNvPr id="4" name="Slide Number Placeholder 3">
            <a:extLst>
              <a:ext uri="{FF2B5EF4-FFF2-40B4-BE49-F238E27FC236}">
                <a16:creationId xmlns:a16="http://schemas.microsoft.com/office/drawing/2014/main" id="{2D1B9D02-B7C7-1A21-92A9-6F6CE56E4C55}"/>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40</a:t>
            </a:fld>
            <a:endParaRPr lang="en-US"/>
          </a:p>
        </p:txBody>
      </p:sp>
    </p:spTree>
    <p:extLst>
      <p:ext uri="{BB962C8B-B14F-4D97-AF65-F5344CB8AC3E}">
        <p14:creationId xmlns:p14="http://schemas.microsoft.com/office/powerpoint/2010/main" val="31837697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ED4112-CF0A-5BAA-656D-8E3559608A19}"/>
              </a:ext>
            </a:extLst>
          </p:cNvPr>
          <p:cNvSpPr>
            <a:spLocks noGrp="1"/>
          </p:cNvSpPr>
          <p:nvPr>
            <p:ph type="title"/>
          </p:nvPr>
        </p:nvSpPr>
        <p:spPr>
          <a:xfrm>
            <a:off x="838200" y="365125"/>
            <a:ext cx="10515600" cy="1325563"/>
          </a:xfrm>
        </p:spPr>
        <p:txBody>
          <a:bodyPr>
            <a:normAutofit/>
          </a:bodyPr>
          <a:lstStyle/>
          <a:p>
            <a:r>
              <a:rPr lang="en-US" sz="4600"/>
              <a:t>Timeline for Due Process Hearing Decisions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2">
            <a:extLst>
              <a:ext uri="{FF2B5EF4-FFF2-40B4-BE49-F238E27FC236}">
                <a16:creationId xmlns:a16="http://schemas.microsoft.com/office/drawing/2014/main" id="{8BFB3976-CD1A-E983-DF07-67205359091B}"/>
              </a:ext>
            </a:extLst>
          </p:cNvPr>
          <p:cNvSpPr>
            <a:spLocks noGrp="1"/>
          </p:cNvSpPr>
          <p:nvPr>
            <p:ph idx="1"/>
          </p:nvPr>
        </p:nvSpPr>
        <p:spPr>
          <a:xfrm>
            <a:off x="838200" y="1929384"/>
            <a:ext cx="10515600" cy="4251960"/>
          </a:xfrm>
        </p:spPr>
        <p:txBody>
          <a:bodyPr>
            <a:normAutofit/>
          </a:bodyPr>
          <a:lstStyle/>
          <a:p>
            <a:pPr marL="0" indent="0">
              <a:spcBef>
                <a:spcPts val="600"/>
              </a:spcBef>
              <a:spcAft>
                <a:spcPts val="600"/>
              </a:spcAft>
              <a:buNone/>
            </a:pPr>
            <a:r>
              <a:rPr lang="en-US" dirty="0"/>
              <a:t>Under the Part C hearing procedures, the hearing decision must be mailed to the parties within 30 calendar days from the lead agency’s receipt of the hearing request.  </a:t>
            </a:r>
          </a:p>
          <a:p>
            <a:pPr marL="0" indent="0">
              <a:spcBef>
                <a:spcPts val="600"/>
              </a:spcBef>
              <a:spcAft>
                <a:spcPts val="600"/>
              </a:spcAft>
              <a:buNone/>
            </a:pPr>
            <a:r>
              <a:rPr lang="en-US" dirty="0"/>
              <a:t>The hearing officer may grant a time-specific extension of this timeline at the request of either party. </a:t>
            </a:r>
          </a:p>
          <a:p>
            <a:pPr marL="0" indent="0">
              <a:spcBef>
                <a:spcPts val="600"/>
              </a:spcBef>
              <a:spcAft>
                <a:spcPts val="600"/>
              </a:spcAft>
              <a:buNone/>
            </a:pPr>
            <a:r>
              <a:rPr lang="en-US" dirty="0"/>
              <a:t>Under the Part B hearing procedures, the timeline is more complex. The state say elect a timeline of either 30 or 45 calendar days after the expiration of the resolution timeline. </a:t>
            </a:r>
          </a:p>
        </p:txBody>
      </p:sp>
      <p:sp>
        <p:nvSpPr>
          <p:cNvPr id="4" name="Slide Number Placeholder 3">
            <a:extLst>
              <a:ext uri="{FF2B5EF4-FFF2-40B4-BE49-F238E27FC236}">
                <a16:creationId xmlns:a16="http://schemas.microsoft.com/office/drawing/2014/main" id="{11F33E3B-46C3-7A24-57F2-5183B2CAFC09}"/>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41</a:t>
            </a:fld>
            <a:endParaRPr lang="en-US"/>
          </a:p>
        </p:txBody>
      </p:sp>
    </p:spTree>
    <p:extLst>
      <p:ext uri="{BB962C8B-B14F-4D97-AF65-F5344CB8AC3E}">
        <p14:creationId xmlns:p14="http://schemas.microsoft.com/office/powerpoint/2010/main" val="12597833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F31258-F72A-712C-EABE-C24193175797}"/>
              </a:ext>
            </a:extLst>
          </p:cNvPr>
          <p:cNvSpPr>
            <a:spLocks noGrp="1"/>
          </p:cNvSpPr>
          <p:nvPr>
            <p:ph type="title"/>
          </p:nvPr>
        </p:nvSpPr>
        <p:spPr>
          <a:xfrm>
            <a:off x="838200" y="365125"/>
            <a:ext cx="10515600" cy="1325563"/>
          </a:xfrm>
        </p:spPr>
        <p:txBody>
          <a:bodyPr>
            <a:normAutofit/>
          </a:bodyPr>
          <a:lstStyle/>
          <a:p>
            <a:r>
              <a:rPr lang="en-US" sz="3000"/>
              <a:t>Required Content for “Due Process Complaint” (Heading Request)</a:t>
            </a:r>
            <a:br>
              <a:rPr lang="en-US" sz="3000"/>
            </a:br>
            <a:r>
              <a:rPr lang="en-US" sz="3000"/>
              <a:t>For States Adopting Part B Hearing Procedures </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E762669-DDD2-7E78-0759-DA5109B11E2F}"/>
              </a:ext>
            </a:extLst>
          </p:cNvPr>
          <p:cNvSpPr>
            <a:spLocks noGrp="1"/>
          </p:cNvSpPr>
          <p:nvPr>
            <p:ph idx="1"/>
          </p:nvPr>
        </p:nvSpPr>
        <p:spPr>
          <a:xfrm>
            <a:off x="838200" y="1929384"/>
            <a:ext cx="10515600" cy="4251960"/>
          </a:xfrm>
        </p:spPr>
        <p:txBody>
          <a:bodyPr>
            <a:normAutofit/>
          </a:bodyPr>
          <a:lstStyle/>
          <a:p>
            <a:pPr marL="0" indent="0">
              <a:spcBef>
                <a:spcPts val="600"/>
              </a:spcBef>
              <a:spcAft>
                <a:spcPts val="600"/>
              </a:spcAft>
              <a:buNone/>
            </a:pPr>
            <a:r>
              <a:rPr lang="en-US" dirty="0"/>
              <a:t>The regulations include detailed hearing request content requirements that apply only in states that have adopted Part B hearing procedures. (See 34 CFR §303.441.)</a:t>
            </a:r>
          </a:p>
          <a:p>
            <a:pPr marL="0" indent="0">
              <a:spcBef>
                <a:spcPts val="600"/>
              </a:spcBef>
              <a:spcAft>
                <a:spcPts val="600"/>
              </a:spcAft>
              <a:buNone/>
            </a:pPr>
            <a:r>
              <a:rPr lang="en-US" dirty="0"/>
              <a:t>These include:</a:t>
            </a:r>
          </a:p>
          <a:p>
            <a:pPr lvl="1">
              <a:spcBef>
                <a:spcPts val="600"/>
              </a:spcBef>
              <a:spcAft>
                <a:spcPts val="600"/>
              </a:spcAft>
            </a:pPr>
            <a:r>
              <a:rPr lang="en-US" sz="2800" dirty="0">
                <a:effectLst/>
                <a:ea typeface="Times New Roman" panose="02020603050405020304" pitchFamily="18" charset="0"/>
                <a:cs typeface="Times New Roman" panose="02020603050405020304" pitchFamily="18" charset="0"/>
              </a:rPr>
              <a:t>A description of the nature of the problem of the child relating to the proposed or refused initiation or change, including facts relating to the problem; and</a:t>
            </a:r>
          </a:p>
          <a:p>
            <a:pPr lvl="1">
              <a:spcBef>
                <a:spcPts val="600"/>
              </a:spcBef>
              <a:spcAft>
                <a:spcPts val="600"/>
              </a:spcAft>
            </a:pPr>
            <a:r>
              <a:rPr lang="en-US" sz="2800" dirty="0">
                <a:effectLst/>
                <a:ea typeface="Times New Roman" panose="02020603050405020304" pitchFamily="18" charset="0"/>
              </a:rPr>
              <a:t>A proposed resolution of the problem to the extent known and available to the party at the time.</a:t>
            </a:r>
            <a:r>
              <a:rPr lang="en-US" sz="2800" dirty="0"/>
              <a:t>  </a:t>
            </a:r>
          </a:p>
          <a:p>
            <a:pPr marL="0" indent="0">
              <a:buNone/>
            </a:pPr>
            <a:endParaRPr lang="en-US" sz="2200" dirty="0"/>
          </a:p>
        </p:txBody>
      </p:sp>
      <p:sp>
        <p:nvSpPr>
          <p:cNvPr id="4" name="Slide Number Placeholder 3">
            <a:extLst>
              <a:ext uri="{FF2B5EF4-FFF2-40B4-BE49-F238E27FC236}">
                <a16:creationId xmlns:a16="http://schemas.microsoft.com/office/drawing/2014/main" id="{BAE99D09-7A66-48A3-682B-25D3A49C6918}"/>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42</a:t>
            </a:fld>
            <a:endParaRPr lang="en-US"/>
          </a:p>
        </p:txBody>
      </p:sp>
    </p:spTree>
    <p:extLst>
      <p:ext uri="{BB962C8B-B14F-4D97-AF65-F5344CB8AC3E}">
        <p14:creationId xmlns:p14="http://schemas.microsoft.com/office/powerpoint/2010/main" val="14402965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A07101-6901-472C-B8CE-C0587550DBDC}"/>
              </a:ext>
            </a:extLst>
          </p:cNvPr>
          <p:cNvSpPr>
            <a:spLocks noGrp="1"/>
          </p:cNvSpPr>
          <p:nvPr>
            <p:ph type="title"/>
          </p:nvPr>
        </p:nvSpPr>
        <p:spPr>
          <a:xfrm>
            <a:off x="838200" y="365125"/>
            <a:ext cx="10515600" cy="1325563"/>
          </a:xfrm>
        </p:spPr>
        <p:txBody>
          <a:bodyPr>
            <a:normAutofit/>
          </a:bodyPr>
          <a:lstStyle/>
          <a:p>
            <a:r>
              <a:rPr lang="en-US" sz="5000"/>
              <a:t>Parent Rights in Due Process Hearings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CC380A-FCDA-B111-56CD-25A004CAD9F7}"/>
              </a:ext>
            </a:extLst>
          </p:cNvPr>
          <p:cNvSpPr>
            <a:spLocks noGrp="1"/>
          </p:cNvSpPr>
          <p:nvPr>
            <p:ph idx="1"/>
          </p:nvPr>
        </p:nvSpPr>
        <p:spPr>
          <a:xfrm>
            <a:off x="838200" y="1929384"/>
            <a:ext cx="10515600" cy="4251960"/>
          </a:xfrm>
        </p:spPr>
        <p:txBody>
          <a:bodyPr>
            <a:normAutofit fontScale="92500"/>
          </a:bodyPr>
          <a:lstStyle/>
          <a:p>
            <a:pPr marL="0" marR="0" indent="0">
              <a:spcBef>
                <a:spcPts val="600"/>
              </a:spcBef>
              <a:spcAft>
                <a:spcPts val="600"/>
              </a:spcAft>
              <a:buNone/>
            </a:pPr>
            <a:r>
              <a:rPr lang="en-US" sz="2400" dirty="0">
                <a:effectLst/>
                <a:ea typeface="Times New Roman" panose="02020603050405020304" pitchFamily="18" charset="0"/>
                <a:cs typeface="Times New Roman" panose="02020603050405020304" pitchFamily="18" charset="0"/>
              </a:rPr>
              <a:t>Per both Part C and Part B procedures, parent involved in due process hearing has right to:</a:t>
            </a:r>
            <a:endParaRPr lang="en-US" sz="2400" dirty="0">
              <a:effectLst/>
              <a:ea typeface="Calibri" panose="020F0502020204030204" pitchFamily="34" charset="0"/>
              <a:cs typeface="Times New Roman" panose="02020603050405020304" pitchFamily="18" charset="0"/>
            </a:endParaRPr>
          </a:p>
          <a:p>
            <a:pPr>
              <a:spcBef>
                <a:spcPts val="600"/>
              </a:spcBef>
              <a:spcAft>
                <a:spcPts val="600"/>
              </a:spcAft>
            </a:pPr>
            <a:r>
              <a:rPr lang="en-US" sz="2400" dirty="0">
                <a:effectLst/>
                <a:ea typeface="Times New Roman" panose="02020603050405020304" pitchFamily="18" charset="0"/>
                <a:cs typeface="Times New Roman" panose="02020603050405020304" pitchFamily="18" charset="0"/>
              </a:rPr>
              <a:t>Be accompanied and advised by counsel and by individuals with special knowledge or training with respect to early intervention services for infants and toddlers with disabilities;</a:t>
            </a:r>
            <a:endParaRPr lang="en-US" sz="2400" dirty="0">
              <a:ea typeface="Times New Roman" panose="02020603050405020304" pitchFamily="18" charset="0"/>
              <a:cs typeface="Times New Roman" panose="02020603050405020304" pitchFamily="18" charset="0"/>
            </a:endParaRPr>
          </a:p>
          <a:p>
            <a:pPr>
              <a:spcBef>
                <a:spcPts val="600"/>
              </a:spcBef>
              <a:spcAft>
                <a:spcPts val="600"/>
              </a:spcAft>
            </a:pPr>
            <a:r>
              <a:rPr lang="en-US" sz="2400" dirty="0">
                <a:effectLst/>
                <a:ea typeface="Times New Roman" panose="02020603050405020304" pitchFamily="18" charset="0"/>
                <a:cs typeface="Times New Roman" panose="02020603050405020304" pitchFamily="18" charset="0"/>
              </a:rPr>
              <a:t>Present evidence and confront, cross-examine, and compel the attendance of witnesses;</a:t>
            </a:r>
            <a:endParaRPr lang="en-US" sz="2400" dirty="0">
              <a:ea typeface="Times New Roman" panose="02020603050405020304" pitchFamily="18" charset="0"/>
              <a:cs typeface="Times New Roman" panose="02020603050405020304" pitchFamily="18" charset="0"/>
            </a:endParaRPr>
          </a:p>
          <a:p>
            <a:pPr>
              <a:spcBef>
                <a:spcPts val="600"/>
              </a:spcBef>
              <a:spcAft>
                <a:spcPts val="600"/>
              </a:spcAft>
            </a:pPr>
            <a:r>
              <a:rPr lang="en-US" sz="2400" dirty="0">
                <a:effectLst/>
                <a:ea typeface="Times New Roman" panose="02020603050405020304" pitchFamily="18" charset="0"/>
                <a:cs typeface="Times New Roman" panose="02020603050405020304" pitchFamily="18" charset="0"/>
              </a:rPr>
              <a:t>Prohibit the introduction of any evidence at the hearing that has not been disclosed at least five days before the hearing;</a:t>
            </a:r>
          </a:p>
          <a:p>
            <a:pPr>
              <a:spcBef>
                <a:spcPts val="600"/>
              </a:spcBef>
              <a:spcAft>
                <a:spcPts val="600"/>
              </a:spcAft>
            </a:pPr>
            <a:r>
              <a:rPr lang="en-US" sz="2400" dirty="0">
                <a:effectLst/>
                <a:ea typeface="Times New Roman" panose="02020603050405020304" pitchFamily="18" charset="0"/>
                <a:cs typeface="Times New Roman" panose="02020603050405020304" pitchFamily="18" charset="0"/>
              </a:rPr>
              <a:t>Obtain a written or electronic verbatim transcription of the hearing at no cost to the parent; and</a:t>
            </a:r>
            <a:endParaRPr lang="en-US" sz="2400" dirty="0">
              <a:ea typeface="Times New Roman" panose="02020603050405020304" pitchFamily="18" charset="0"/>
              <a:cs typeface="Times New Roman" panose="02020603050405020304" pitchFamily="18" charset="0"/>
            </a:endParaRPr>
          </a:p>
          <a:p>
            <a:pPr>
              <a:spcBef>
                <a:spcPts val="600"/>
              </a:spcBef>
              <a:spcAft>
                <a:spcPts val="600"/>
              </a:spcAft>
            </a:pPr>
            <a:r>
              <a:rPr lang="en-US" sz="2400" dirty="0">
                <a:effectLst/>
                <a:ea typeface="Times New Roman" panose="02020603050405020304" pitchFamily="18" charset="0"/>
                <a:cs typeface="Times New Roman" panose="02020603050405020304" pitchFamily="18" charset="0"/>
              </a:rPr>
              <a:t>Receive a written copy of the findings of fact and decisions at no cost to the parent.  </a:t>
            </a:r>
            <a:endParaRPr lang="en-US" sz="24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7DB5357-0FD0-3204-948B-67A8C9BB945A}"/>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43</a:t>
            </a:fld>
            <a:endParaRPr lang="en-US"/>
          </a:p>
        </p:txBody>
      </p:sp>
    </p:spTree>
    <p:extLst>
      <p:ext uri="{BB962C8B-B14F-4D97-AF65-F5344CB8AC3E}">
        <p14:creationId xmlns:p14="http://schemas.microsoft.com/office/powerpoint/2010/main" val="38610834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0E9E5A-A35A-208B-D17C-7C35EF8518FA}"/>
              </a:ext>
            </a:extLst>
          </p:cNvPr>
          <p:cNvSpPr>
            <a:spLocks noGrp="1"/>
          </p:cNvSpPr>
          <p:nvPr>
            <p:ph type="title"/>
          </p:nvPr>
        </p:nvSpPr>
        <p:spPr>
          <a:xfrm>
            <a:off x="838200" y="365125"/>
            <a:ext cx="10515600" cy="1325563"/>
          </a:xfrm>
        </p:spPr>
        <p:txBody>
          <a:bodyPr>
            <a:normAutofit/>
          </a:bodyPr>
          <a:lstStyle/>
          <a:p>
            <a:r>
              <a:rPr lang="en-US" sz="4200"/>
              <a:t>Resolution Process (for States Using Part B Hearing Procedures)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17F7913-C758-74DA-F03F-59945AC40701}"/>
              </a:ext>
            </a:extLst>
          </p:cNvPr>
          <p:cNvSpPr>
            <a:spLocks noGrp="1"/>
          </p:cNvSpPr>
          <p:nvPr>
            <p:ph idx="1"/>
          </p:nvPr>
        </p:nvSpPr>
        <p:spPr>
          <a:xfrm>
            <a:off x="838200" y="1929384"/>
            <a:ext cx="10515600" cy="4251960"/>
          </a:xfrm>
        </p:spPr>
        <p:txBody>
          <a:bodyPr>
            <a:normAutofit fontScale="92500" lnSpcReduction="20000"/>
          </a:bodyPr>
          <a:lstStyle/>
          <a:p>
            <a:pPr marL="0" indent="0">
              <a:spcBef>
                <a:spcPts val="600"/>
              </a:spcBef>
              <a:spcAft>
                <a:spcPts val="600"/>
              </a:spcAft>
              <a:buNone/>
            </a:pPr>
            <a:r>
              <a:rPr lang="en-US" dirty="0"/>
              <a:t>If a state chooses to adopt Part B hearing procedures, its procedures must include the requirements for a resolution process.</a:t>
            </a:r>
          </a:p>
          <a:p>
            <a:pPr marL="0" indent="0">
              <a:spcBef>
                <a:spcPts val="600"/>
              </a:spcBef>
              <a:spcAft>
                <a:spcPts val="600"/>
              </a:spcAft>
              <a:buNone/>
            </a:pPr>
            <a:r>
              <a:rPr lang="en-US" dirty="0">
                <a:effectLst/>
                <a:ea typeface="Times New Roman" panose="02020603050405020304" pitchFamily="18" charset="0"/>
                <a:cs typeface="Times New Roman" panose="02020603050405020304" pitchFamily="18" charset="0"/>
              </a:rPr>
              <a:t>The purpose of the resolution meeting held as part of the resolution process is for the parent of the child to discuss the due process hearing request, and the facts that form the basis of the due process hearing request, so that the lead agency has the opportunity to resolve the dispute that is the basis for the due process hearing request.</a:t>
            </a:r>
          </a:p>
          <a:p>
            <a:pPr marL="0" indent="0">
              <a:spcBef>
                <a:spcPts val="600"/>
              </a:spcBef>
              <a:spcAft>
                <a:spcPts val="600"/>
              </a:spcAft>
              <a:buNone/>
            </a:pPr>
            <a:r>
              <a:rPr lang="en-US" dirty="0">
                <a:ea typeface="Calibri" panose="020F0502020204030204" pitchFamily="34" charset="0"/>
                <a:cs typeface="Times New Roman" panose="02020603050405020304" pitchFamily="18" charset="0"/>
              </a:rPr>
              <a:t>The parent must participate in the resolution meeting scheduled by the agency, unless:</a:t>
            </a:r>
          </a:p>
          <a:p>
            <a:pPr marL="619125" lvl="1">
              <a:spcBef>
                <a:spcPts val="600"/>
              </a:spcBef>
              <a:spcAft>
                <a:spcPts val="600"/>
              </a:spcAft>
            </a:pPr>
            <a:r>
              <a:rPr lang="en-US" sz="2800" dirty="0">
                <a:effectLst/>
                <a:ea typeface="Times New Roman" panose="02020603050405020304" pitchFamily="18" charset="0"/>
                <a:cs typeface="Times New Roman" panose="02020603050405020304" pitchFamily="18" charset="0"/>
              </a:rPr>
              <a:t>The parent and the lead agency agree in writing to waive the meeting; or</a:t>
            </a:r>
            <a:endParaRPr lang="en-US" sz="2800" dirty="0">
              <a:ea typeface="Times New Roman" panose="02020603050405020304" pitchFamily="18" charset="0"/>
              <a:cs typeface="Times New Roman" panose="02020603050405020304" pitchFamily="18" charset="0"/>
            </a:endParaRPr>
          </a:p>
          <a:p>
            <a:pPr marL="619125" lvl="1">
              <a:spcBef>
                <a:spcPts val="600"/>
              </a:spcBef>
              <a:spcAft>
                <a:spcPts val="600"/>
              </a:spcAft>
            </a:pPr>
            <a:r>
              <a:rPr lang="en-US" sz="2800" dirty="0">
                <a:effectLst/>
                <a:ea typeface="Times New Roman" panose="02020603050405020304" pitchFamily="18" charset="0"/>
              </a:rPr>
              <a:t>The parent and lead agency agree to use the mediation process.</a:t>
            </a:r>
            <a:endParaRPr lang="en-US" sz="2800" dirty="0">
              <a:effectLst/>
              <a:ea typeface="Calibri" panose="020F0502020204030204" pitchFamily="34" charset="0"/>
              <a:cs typeface="Times New Roman" panose="02020603050405020304" pitchFamily="18" charset="0"/>
            </a:endParaRPr>
          </a:p>
          <a:p>
            <a:pPr marL="0" indent="0">
              <a:buNone/>
            </a:pPr>
            <a:endParaRPr lang="en-US" sz="2200" dirty="0"/>
          </a:p>
        </p:txBody>
      </p:sp>
      <p:sp>
        <p:nvSpPr>
          <p:cNvPr id="4" name="Slide Number Placeholder 3">
            <a:extLst>
              <a:ext uri="{FF2B5EF4-FFF2-40B4-BE49-F238E27FC236}">
                <a16:creationId xmlns:a16="http://schemas.microsoft.com/office/drawing/2014/main" id="{F622DA76-5B56-78D5-FF4F-6FCC79D041C5}"/>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44</a:t>
            </a:fld>
            <a:endParaRPr lang="en-US"/>
          </a:p>
        </p:txBody>
      </p:sp>
    </p:spTree>
    <p:extLst>
      <p:ext uri="{BB962C8B-B14F-4D97-AF65-F5344CB8AC3E}">
        <p14:creationId xmlns:p14="http://schemas.microsoft.com/office/powerpoint/2010/main" val="11023546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32872A-CCD0-BD96-378F-67DBE246E061}"/>
              </a:ext>
            </a:extLst>
          </p:cNvPr>
          <p:cNvSpPr>
            <a:spLocks noGrp="1"/>
          </p:cNvSpPr>
          <p:nvPr>
            <p:ph type="title"/>
          </p:nvPr>
        </p:nvSpPr>
        <p:spPr>
          <a:xfrm>
            <a:off x="838200" y="365125"/>
            <a:ext cx="10515600" cy="1325563"/>
          </a:xfrm>
        </p:spPr>
        <p:txBody>
          <a:bodyPr>
            <a:normAutofit/>
          </a:bodyPr>
          <a:lstStyle/>
          <a:p>
            <a:r>
              <a:rPr lang="en-US" sz="3800" dirty="0"/>
              <a:t>Requirements Related to Hearing Officer Decision for States Using Part B Hearing Procedures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BD01FF8-6D2E-3268-189C-578C2D3367A0}"/>
              </a:ext>
            </a:extLst>
          </p:cNvPr>
          <p:cNvSpPr>
            <a:spLocks noGrp="1"/>
          </p:cNvSpPr>
          <p:nvPr>
            <p:ph idx="1"/>
          </p:nvPr>
        </p:nvSpPr>
        <p:spPr>
          <a:xfrm>
            <a:off x="838200" y="1929384"/>
            <a:ext cx="10515600" cy="4251960"/>
          </a:xfrm>
        </p:spPr>
        <p:txBody>
          <a:bodyPr>
            <a:normAutofit fontScale="92500" lnSpcReduction="20000"/>
          </a:bodyPr>
          <a:lstStyle/>
          <a:p>
            <a:pPr marL="0" marR="0" indent="0">
              <a:spcBef>
                <a:spcPts val="600"/>
              </a:spcBef>
              <a:spcAft>
                <a:spcPts val="600"/>
              </a:spcAft>
              <a:buNone/>
            </a:pPr>
            <a:r>
              <a:rPr lang="en-US" sz="2600" dirty="0">
                <a:ea typeface="Times New Roman" panose="02020603050405020304" pitchFamily="18" charset="0"/>
                <a:cs typeface="Times New Roman" panose="02020603050405020304" pitchFamily="18" charset="0"/>
              </a:rPr>
              <a:t>A</a:t>
            </a:r>
            <a:r>
              <a:rPr lang="en-US" sz="2600" dirty="0">
                <a:effectLst/>
                <a:ea typeface="Times New Roman" panose="02020603050405020304" pitchFamily="18" charset="0"/>
                <a:cs typeface="Times New Roman" panose="02020603050405020304" pitchFamily="18" charset="0"/>
              </a:rPr>
              <a:t> hearing officer’s determination of whether an infant or toddler was appropriately identified, evaluated, or placed, or whether the child and his or her family were appropriately provided early intervention services under Part C, must be based on substantive grounds.</a:t>
            </a:r>
            <a:endParaRPr lang="en-US" sz="2600" dirty="0">
              <a:effectLst/>
              <a:ea typeface="Calibri" panose="020F0502020204030204" pitchFamily="34" charset="0"/>
              <a:cs typeface="Times New Roman" panose="02020603050405020304" pitchFamily="18" charset="0"/>
            </a:endParaRPr>
          </a:p>
          <a:p>
            <a:pPr marL="0" marR="0" indent="0">
              <a:spcBef>
                <a:spcPts val="600"/>
              </a:spcBef>
              <a:spcAft>
                <a:spcPts val="600"/>
              </a:spcAft>
              <a:buNone/>
            </a:pPr>
            <a:r>
              <a:rPr lang="en-US" sz="2600" dirty="0">
                <a:effectLst/>
                <a:ea typeface="Times New Roman" panose="02020603050405020304" pitchFamily="18" charset="0"/>
                <a:cs typeface="Times New Roman" panose="02020603050405020304" pitchFamily="18" charset="0"/>
              </a:rPr>
              <a:t>In cases alleging a procedural violation, a hearing officer may find that a child was not appropriately identified, evaluated, placed, or provided early intervention services only if the procedural inadequacies:</a:t>
            </a:r>
            <a:endParaRPr lang="en-US" sz="2600" dirty="0">
              <a:effectLst/>
              <a:ea typeface="Calibri" panose="020F0502020204030204" pitchFamily="34" charset="0"/>
              <a:cs typeface="Times New Roman" panose="02020603050405020304" pitchFamily="18" charset="0"/>
            </a:endParaRPr>
          </a:p>
          <a:p>
            <a:pPr lvl="1">
              <a:spcBef>
                <a:spcPts val="600"/>
              </a:spcBef>
              <a:spcAft>
                <a:spcPts val="600"/>
              </a:spcAft>
            </a:pPr>
            <a:r>
              <a:rPr lang="en-US" sz="2600" dirty="0">
                <a:effectLst/>
                <a:ea typeface="Times New Roman" panose="02020603050405020304" pitchFamily="18" charset="0"/>
                <a:cs typeface="Times New Roman" panose="02020603050405020304" pitchFamily="18" charset="0"/>
              </a:rPr>
              <a:t>Impeded the child’s right to identification, evaluation, and placement or provision of early intervention services for the child and family;</a:t>
            </a:r>
            <a:endParaRPr lang="en-US" sz="2600" dirty="0">
              <a:effectLst/>
              <a:ea typeface="Calibri" panose="020F0502020204030204" pitchFamily="34" charset="0"/>
              <a:cs typeface="Times New Roman" panose="02020603050405020304" pitchFamily="18" charset="0"/>
            </a:endParaRPr>
          </a:p>
          <a:p>
            <a:pPr marL="619125" lvl="1">
              <a:spcBef>
                <a:spcPts val="600"/>
              </a:spcBef>
              <a:spcAft>
                <a:spcPts val="600"/>
              </a:spcAft>
            </a:pPr>
            <a:r>
              <a:rPr lang="en-US" sz="2600" dirty="0">
                <a:effectLst/>
                <a:ea typeface="Times New Roman" panose="02020603050405020304" pitchFamily="18" charset="0"/>
                <a:cs typeface="Times New Roman" panose="02020603050405020304" pitchFamily="18" charset="0"/>
              </a:rPr>
              <a:t>Significantly impeded the parent’s opportunity to participate in the decision-making process regarding identification, evaluation, placement or provision of early intervention services; or</a:t>
            </a:r>
          </a:p>
          <a:p>
            <a:pPr marL="619125" lvl="1">
              <a:spcBef>
                <a:spcPts val="600"/>
              </a:spcBef>
              <a:spcAft>
                <a:spcPts val="600"/>
              </a:spcAft>
            </a:pPr>
            <a:r>
              <a:rPr lang="en-US" sz="2600" dirty="0">
                <a:effectLst/>
                <a:ea typeface="Times New Roman" panose="02020603050405020304" pitchFamily="18" charset="0"/>
                <a:cs typeface="Times New Roman" panose="02020603050405020304" pitchFamily="18" charset="0"/>
              </a:rPr>
              <a:t>Caused a deprivation of educational or developmental benefit.</a:t>
            </a:r>
            <a:endParaRPr lang="en-US" sz="2600" dirty="0">
              <a:effectLst/>
              <a:ea typeface="Calibri" panose="020F0502020204030204" pitchFamily="34" charset="0"/>
              <a:cs typeface="Times New Roman" panose="02020603050405020304" pitchFamily="18" charset="0"/>
            </a:endParaRPr>
          </a:p>
          <a:p>
            <a:pPr marL="0" indent="0">
              <a:buNone/>
            </a:pPr>
            <a:endParaRPr lang="en-US" sz="2000" dirty="0"/>
          </a:p>
        </p:txBody>
      </p:sp>
      <p:sp>
        <p:nvSpPr>
          <p:cNvPr id="4" name="Slide Number Placeholder 3">
            <a:extLst>
              <a:ext uri="{FF2B5EF4-FFF2-40B4-BE49-F238E27FC236}">
                <a16:creationId xmlns:a16="http://schemas.microsoft.com/office/drawing/2014/main" id="{1710664D-2668-BCE1-D5C3-0107A65AEF84}"/>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45</a:t>
            </a:fld>
            <a:endParaRPr lang="en-US"/>
          </a:p>
        </p:txBody>
      </p:sp>
    </p:spTree>
    <p:extLst>
      <p:ext uri="{BB962C8B-B14F-4D97-AF65-F5344CB8AC3E}">
        <p14:creationId xmlns:p14="http://schemas.microsoft.com/office/powerpoint/2010/main" val="37861284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5634DF-6AB0-CEF0-7DED-37A3E5C84DB6}"/>
              </a:ext>
            </a:extLst>
          </p:cNvPr>
          <p:cNvSpPr>
            <a:spLocks noGrp="1"/>
          </p:cNvSpPr>
          <p:nvPr>
            <p:ph type="title"/>
          </p:nvPr>
        </p:nvSpPr>
        <p:spPr>
          <a:xfrm>
            <a:off x="838200" y="365125"/>
            <a:ext cx="10515600" cy="1325563"/>
          </a:xfrm>
        </p:spPr>
        <p:txBody>
          <a:bodyPr>
            <a:normAutofit/>
          </a:bodyPr>
          <a:lstStyle/>
          <a:p>
            <a:r>
              <a:rPr lang="en-US" sz="3400"/>
              <a:t> Making Hearing Decision Available to the General Public </a:t>
            </a:r>
            <a:br>
              <a:rPr lang="en-US" sz="3400"/>
            </a:br>
            <a:r>
              <a:rPr lang="en-US" sz="3400"/>
              <a:t>(Only for States Using Part B Hearing Procedures)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98A0DEF-3169-9FF1-46E7-BF8F14F6ABFF}"/>
              </a:ext>
            </a:extLst>
          </p:cNvPr>
          <p:cNvSpPr>
            <a:spLocks noGrp="1"/>
          </p:cNvSpPr>
          <p:nvPr>
            <p:ph idx="1"/>
          </p:nvPr>
        </p:nvSpPr>
        <p:spPr>
          <a:xfrm>
            <a:off x="838200" y="1929384"/>
            <a:ext cx="10515600" cy="4251960"/>
          </a:xfrm>
        </p:spPr>
        <p:txBody>
          <a:bodyPr>
            <a:normAutofit/>
          </a:bodyPr>
          <a:lstStyle/>
          <a:p>
            <a:pPr marL="0" indent="0">
              <a:buNone/>
            </a:pPr>
            <a:r>
              <a:rPr lang="en-US" dirty="0"/>
              <a:t>After first deleting personally identifiable information, the lead agency must make the hearing officer’s findings and decision available to the general public.</a:t>
            </a:r>
          </a:p>
        </p:txBody>
      </p:sp>
      <p:sp>
        <p:nvSpPr>
          <p:cNvPr id="4" name="Slide Number Placeholder 3">
            <a:extLst>
              <a:ext uri="{FF2B5EF4-FFF2-40B4-BE49-F238E27FC236}">
                <a16:creationId xmlns:a16="http://schemas.microsoft.com/office/drawing/2014/main" id="{9C41A0BE-6D6F-305D-914C-8FD7F9FC2FC9}"/>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46</a:t>
            </a:fld>
            <a:endParaRPr lang="en-US"/>
          </a:p>
        </p:txBody>
      </p:sp>
    </p:spTree>
    <p:extLst>
      <p:ext uri="{BB962C8B-B14F-4D97-AF65-F5344CB8AC3E}">
        <p14:creationId xmlns:p14="http://schemas.microsoft.com/office/powerpoint/2010/main" val="1818165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itle 25">
            <a:extLst>
              <a:ext uri="{FF2B5EF4-FFF2-40B4-BE49-F238E27FC236}">
                <a16:creationId xmlns:a16="http://schemas.microsoft.com/office/drawing/2014/main" id="{45DF2F26-BBDE-A52D-0F2C-B43380AB2C5E}"/>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3600" kern="1200" dirty="0">
                <a:solidFill>
                  <a:schemeClr val="tx1"/>
                </a:solidFill>
                <a:latin typeface="+mj-lt"/>
                <a:ea typeface="+mj-ea"/>
                <a:cs typeface="+mj-cs"/>
              </a:rPr>
              <a:t>Concluding Thoughts, Questions, and Issues Needing More Discussion?</a:t>
            </a:r>
            <a:br>
              <a:rPr lang="en-US" sz="3600" kern="1200" dirty="0">
                <a:solidFill>
                  <a:schemeClr val="tx1"/>
                </a:solidFill>
                <a:latin typeface="+mj-lt"/>
                <a:ea typeface="+mj-ea"/>
                <a:cs typeface="+mj-cs"/>
              </a:rPr>
            </a:br>
            <a:endParaRPr lang="en-US" sz="3600" kern="1200" dirty="0">
              <a:solidFill>
                <a:schemeClr val="tx1"/>
              </a:solidFill>
              <a:latin typeface="+mj-lt"/>
              <a:ea typeface="+mj-ea"/>
              <a:cs typeface="+mj-cs"/>
            </a:endParaRPr>
          </a:p>
        </p:txBody>
      </p:sp>
      <p:sp>
        <p:nvSpPr>
          <p:cNvPr id="33"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A group of colorful balls with question marks">
            <a:extLst>
              <a:ext uri="{FF2B5EF4-FFF2-40B4-BE49-F238E27FC236}">
                <a16:creationId xmlns:a16="http://schemas.microsoft.com/office/drawing/2014/main" id="{42E98DE3-7406-9BE1-0482-444E0FD830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3717" y="1216913"/>
            <a:ext cx="6538469" cy="4903852"/>
          </a:xfrm>
          <a:prstGeom prst="rect">
            <a:avLst/>
          </a:prstGeom>
        </p:spPr>
      </p:pic>
      <p:sp>
        <p:nvSpPr>
          <p:cNvPr id="4" name="Slide Number Placeholder 3">
            <a:extLst>
              <a:ext uri="{FF2B5EF4-FFF2-40B4-BE49-F238E27FC236}">
                <a16:creationId xmlns:a16="http://schemas.microsoft.com/office/drawing/2014/main" id="{44C3A9BA-0E36-9081-EA36-6D7AB06A9653}"/>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AF015B50-D992-4ABA-95A6-1FE6941680AC}" type="slidenum">
              <a:rPr lang="en-US" smtClean="0"/>
              <a:pPr>
                <a:spcAft>
                  <a:spcPts val="600"/>
                </a:spcAft>
              </a:pPr>
              <a:t>47</a:t>
            </a:fld>
            <a:endParaRPr lang="en-US"/>
          </a:p>
        </p:txBody>
      </p:sp>
    </p:spTree>
    <p:extLst>
      <p:ext uri="{BB962C8B-B14F-4D97-AF65-F5344CB8AC3E}">
        <p14:creationId xmlns:p14="http://schemas.microsoft.com/office/powerpoint/2010/main" val="2345283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DF390A-1E72-CDEF-9CDA-02CFB9004AE5}"/>
              </a:ext>
            </a:extLst>
          </p:cNvPr>
          <p:cNvSpPr>
            <a:spLocks noGrp="1"/>
          </p:cNvSpPr>
          <p:nvPr>
            <p:ph type="title"/>
          </p:nvPr>
        </p:nvSpPr>
        <p:spPr>
          <a:xfrm>
            <a:off x="640080" y="325369"/>
            <a:ext cx="4368602" cy="1956841"/>
          </a:xfrm>
        </p:spPr>
        <p:txBody>
          <a:bodyPr anchor="b">
            <a:normAutofit/>
          </a:bodyPr>
          <a:lstStyle/>
          <a:p>
            <a:r>
              <a:rPr lang="en-US" sz="3800"/>
              <a:t>The Family Focus of Early Intervention -- Continued</a:t>
            </a:r>
          </a:p>
        </p:txBody>
      </p:sp>
      <p:sp>
        <p:nvSpPr>
          <p:cNvPr id="12"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92FE25-6DBE-58DF-078C-1215E1166482}"/>
              </a:ext>
            </a:extLst>
          </p:cNvPr>
          <p:cNvSpPr>
            <a:spLocks noGrp="1"/>
          </p:cNvSpPr>
          <p:nvPr>
            <p:ph idx="1"/>
          </p:nvPr>
        </p:nvSpPr>
        <p:spPr>
          <a:xfrm>
            <a:off x="640080" y="2872899"/>
            <a:ext cx="4243589" cy="3320668"/>
          </a:xfrm>
        </p:spPr>
        <p:txBody>
          <a:bodyPr>
            <a:normAutofit fontScale="92500" lnSpcReduction="10000"/>
          </a:bodyPr>
          <a:lstStyle/>
          <a:p>
            <a:pPr marL="0" indent="0">
              <a:spcBef>
                <a:spcPts val="600"/>
              </a:spcBef>
              <a:spcAft>
                <a:spcPts val="600"/>
              </a:spcAft>
              <a:buNone/>
            </a:pPr>
            <a:r>
              <a:rPr lang="en-US" sz="2000" dirty="0"/>
              <a:t>The IFSP must address the unique developmental needs of the child and the unique needs of the family so that they can support their child’s development. </a:t>
            </a:r>
          </a:p>
          <a:p>
            <a:pPr marL="0" indent="0">
              <a:spcBef>
                <a:spcPts val="600"/>
              </a:spcBef>
              <a:spcAft>
                <a:spcPts val="600"/>
              </a:spcAft>
              <a:buNone/>
            </a:pPr>
            <a:r>
              <a:rPr lang="en-US" sz="2000" dirty="0"/>
              <a:t>Effective, collaborative service coordination is critical to family engagement and empowerment. </a:t>
            </a:r>
          </a:p>
          <a:p>
            <a:pPr marL="0" indent="0">
              <a:spcBef>
                <a:spcPts val="600"/>
              </a:spcBef>
              <a:spcAft>
                <a:spcPts val="600"/>
              </a:spcAft>
              <a:buNone/>
            </a:pPr>
            <a:r>
              <a:rPr lang="en-US" sz="2000" dirty="0"/>
              <a:t>These core principles foundational since enactment of Part H in 1986 and Part C in 2004 Reauthorization of the IDEA, and the September 2011 Part C regulations.</a:t>
            </a:r>
          </a:p>
          <a:p>
            <a:endParaRPr lang="en-US" sz="1700" dirty="0"/>
          </a:p>
        </p:txBody>
      </p:sp>
      <p:pic>
        <p:nvPicPr>
          <p:cNvPr id="6" name="Picture 5" descr="A hand of two adults and a kid on top of each other">
            <a:extLst>
              <a:ext uri="{FF2B5EF4-FFF2-40B4-BE49-F238E27FC236}">
                <a16:creationId xmlns:a16="http://schemas.microsoft.com/office/drawing/2014/main" id="{FC3EA54C-ACAE-4716-949B-9EAFBA733099}"/>
              </a:ext>
            </a:extLst>
          </p:cNvPr>
          <p:cNvPicPr>
            <a:picLocks noChangeAspect="1"/>
          </p:cNvPicPr>
          <p:nvPr/>
        </p:nvPicPr>
        <p:blipFill rotWithShape="1">
          <a:blip r:embed="rId2"/>
          <a:srcRect l="20126" r="12921"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4" name="Slide Number Placeholder 3">
            <a:extLst>
              <a:ext uri="{FF2B5EF4-FFF2-40B4-BE49-F238E27FC236}">
                <a16:creationId xmlns:a16="http://schemas.microsoft.com/office/drawing/2014/main" id="{5F4F66D4-C377-0C9E-75C1-0424C13EE029}"/>
              </a:ext>
            </a:extLst>
          </p:cNvPr>
          <p:cNvSpPr>
            <a:spLocks noGrp="1"/>
          </p:cNvSpPr>
          <p:nvPr>
            <p:ph type="sldNum" sz="quarter" idx="12"/>
          </p:nvPr>
        </p:nvSpPr>
        <p:spPr>
          <a:xfrm>
            <a:off x="10439400" y="6356350"/>
            <a:ext cx="914400" cy="365125"/>
          </a:xfrm>
        </p:spPr>
        <p:txBody>
          <a:bodyPr>
            <a:normAutofit/>
          </a:bodyPr>
          <a:lstStyle/>
          <a:p>
            <a:pPr>
              <a:spcAft>
                <a:spcPts val="600"/>
              </a:spcAft>
            </a:pPr>
            <a:fld id="{AF015B50-D992-4ABA-95A6-1FE6941680AC}" type="slidenum">
              <a:rPr lang="en-US">
                <a:solidFill>
                  <a:srgbClr val="FFFFFF"/>
                </a:solidFill>
              </a:rPr>
              <a:pPr>
                <a:spcAft>
                  <a:spcPts val="600"/>
                </a:spcAft>
              </a:pPr>
              <a:t>5</a:t>
            </a:fld>
            <a:endParaRPr lang="en-US">
              <a:solidFill>
                <a:srgbClr val="FFFFFF"/>
              </a:solidFill>
            </a:endParaRPr>
          </a:p>
        </p:txBody>
      </p:sp>
    </p:spTree>
    <p:extLst>
      <p:ext uri="{BB962C8B-B14F-4D97-AF65-F5344CB8AC3E}">
        <p14:creationId xmlns:p14="http://schemas.microsoft.com/office/powerpoint/2010/main" val="789185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442996-D299-C841-33B2-090786DF7DDC}"/>
              </a:ext>
            </a:extLst>
          </p:cNvPr>
          <p:cNvSpPr>
            <a:spLocks noGrp="1"/>
          </p:cNvSpPr>
          <p:nvPr>
            <p:ph type="title"/>
          </p:nvPr>
        </p:nvSpPr>
        <p:spPr>
          <a:xfrm>
            <a:off x="838200" y="365125"/>
            <a:ext cx="10515600" cy="1325563"/>
          </a:xfrm>
        </p:spPr>
        <p:txBody>
          <a:bodyPr>
            <a:normAutofit/>
          </a:bodyPr>
          <a:lstStyle/>
          <a:p>
            <a:r>
              <a:rPr lang="en-US" sz="4200" dirty="0"/>
              <a:t>Some Key Part C Requirements Related to Empowering Parents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4C78816-A550-D0AB-BF89-7423E7701778}"/>
              </a:ext>
            </a:extLst>
          </p:cNvPr>
          <p:cNvSpPr>
            <a:spLocks noGrp="1"/>
          </p:cNvSpPr>
          <p:nvPr>
            <p:ph idx="1"/>
          </p:nvPr>
        </p:nvSpPr>
        <p:spPr>
          <a:xfrm>
            <a:off x="838200" y="1929384"/>
            <a:ext cx="10515600" cy="4251960"/>
          </a:xfrm>
        </p:spPr>
        <p:txBody>
          <a:bodyPr>
            <a:normAutofit fontScale="92500" lnSpcReduction="10000"/>
          </a:bodyPr>
          <a:lstStyle/>
          <a:p>
            <a:pPr marL="0" indent="0">
              <a:spcBef>
                <a:spcPts val="600"/>
              </a:spcBef>
              <a:spcAft>
                <a:spcPts val="600"/>
              </a:spcAft>
              <a:buNone/>
            </a:pPr>
            <a:r>
              <a:rPr lang="en-US" sz="2400" dirty="0"/>
              <a:t>In order to support these principles, Part C includes specific requirements related to ensuring that:</a:t>
            </a:r>
          </a:p>
          <a:p>
            <a:pPr>
              <a:spcBef>
                <a:spcPts val="600"/>
              </a:spcBef>
              <a:spcAft>
                <a:spcPts val="600"/>
              </a:spcAft>
            </a:pPr>
            <a:r>
              <a:rPr lang="en-US" sz="2400" dirty="0"/>
              <a:t>Parents are fully informed of their rights and rights of their child under Part C;</a:t>
            </a:r>
          </a:p>
          <a:p>
            <a:pPr>
              <a:spcBef>
                <a:spcPts val="600"/>
              </a:spcBef>
              <a:spcAft>
                <a:spcPts val="600"/>
              </a:spcAft>
            </a:pPr>
            <a:r>
              <a:rPr lang="en-US" sz="2400" dirty="0"/>
              <a:t>Parents receive the information they need to participate fully in decision-making regarding services for the family and child and to make informed decisions;</a:t>
            </a:r>
          </a:p>
          <a:p>
            <a:pPr>
              <a:spcBef>
                <a:spcPts val="600"/>
              </a:spcBef>
              <a:spcAft>
                <a:spcPts val="600"/>
              </a:spcAft>
            </a:pPr>
            <a:r>
              <a:rPr lang="en-US" sz="2400" dirty="0"/>
              <a:t>Parents are fully participating members of the IFSP team;</a:t>
            </a:r>
          </a:p>
          <a:p>
            <a:pPr>
              <a:spcBef>
                <a:spcPts val="600"/>
              </a:spcBef>
              <a:spcAft>
                <a:spcPts val="600"/>
              </a:spcAft>
            </a:pPr>
            <a:r>
              <a:rPr lang="en-US" sz="2400" dirty="0"/>
              <a:t>A voluntary family-directed assessment identifies:</a:t>
            </a:r>
          </a:p>
          <a:p>
            <a:pPr lvl="2">
              <a:spcBef>
                <a:spcPts val="600"/>
              </a:spcBef>
              <a:spcAft>
                <a:spcPts val="600"/>
              </a:spcAft>
            </a:pPr>
            <a:r>
              <a:rPr lang="en-US" sz="2400" dirty="0"/>
              <a:t>The family’s resources, priorities, and concerns; and </a:t>
            </a:r>
          </a:p>
          <a:p>
            <a:pPr lvl="2">
              <a:spcBef>
                <a:spcPts val="600"/>
              </a:spcBef>
              <a:spcAft>
                <a:spcPts val="600"/>
              </a:spcAft>
            </a:pPr>
            <a:r>
              <a:rPr lang="en-US" sz="2400" dirty="0"/>
              <a:t>The supports and services needed to enhance the family’s capacity to meet the developmental needs of their child. </a:t>
            </a:r>
          </a:p>
          <a:p>
            <a:pPr>
              <a:spcBef>
                <a:spcPts val="600"/>
              </a:spcBef>
              <a:spcAft>
                <a:spcPts val="600"/>
              </a:spcAft>
            </a:pPr>
            <a:r>
              <a:rPr lang="en-US" sz="2400" dirty="0"/>
              <a:t>Information is provided to parents in their native language.</a:t>
            </a:r>
          </a:p>
        </p:txBody>
      </p:sp>
      <p:sp>
        <p:nvSpPr>
          <p:cNvPr id="4" name="Slide Number Placeholder 3">
            <a:extLst>
              <a:ext uri="{FF2B5EF4-FFF2-40B4-BE49-F238E27FC236}">
                <a16:creationId xmlns:a16="http://schemas.microsoft.com/office/drawing/2014/main" id="{077E0462-CA42-9BDB-C55A-F32941EDC148}"/>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6</a:t>
            </a:fld>
            <a:endParaRPr lang="en-US"/>
          </a:p>
        </p:txBody>
      </p:sp>
    </p:spTree>
    <p:extLst>
      <p:ext uri="{BB962C8B-B14F-4D97-AF65-F5344CB8AC3E}">
        <p14:creationId xmlns:p14="http://schemas.microsoft.com/office/powerpoint/2010/main" val="2354540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4C358C-EE8F-A665-7E76-FC2433DD7D27}"/>
              </a:ext>
            </a:extLst>
          </p:cNvPr>
          <p:cNvSpPr>
            <a:spLocks noGrp="1"/>
          </p:cNvSpPr>
          <p:nvPr>
            <p:ph type="title"/>
          </p:nvPr>
        </p:nvSpPr>
        <p:spPr>
          <a:xfrm>
            <a:off x="838200" y="365125"/>
            <a:ext cx="10515600" cy="1325563"/>
          </a:xfrm>
        </p:spPr>
        <p:txBody>
          <a:bodyPr>
            <a:normAutofit/>
          </a:bodyPr>
          <a:lstStyle/>
          <a:p>
            <a:r>
              <a:rPr lang="en-US" sz="4600"/>
              <a:t>Prior Written Notice – Purpose and When</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93B94E6-ECB9-57FD-C2E1-5DF14F7B9D00}"/>
              </a:ext>
            </a:extLst>
          </p:cNvPr>
          <p:cNvSpPr>
            <a:spLocks noGrp="1"/>
          </p:cNvSpPr>
          <p:nvPr>
            <p:ph idx="1"/>
          </p:nvPr>
        </p:nvSpPr>
        <p:spPr>
          <a:xfrm>
            <a:off x="838200" y="1929384"/>
            <a:ext cx="10515600" cy="4251960"/>
          </a:xfrm>
        </p:spPr>
        <p:txBody>
          <a:bodyPr>
            <a:normAutofit lnSpcReduction="10000"/>
          </a:bodyPr>
          <a:lstStyle/>
          <a:p>
            <a:pPr marL="0" indent="0">
              <a:spcBef>
                <a:spcPts val="600"/>
              </a:spcBef>
              <a:spcAft>
                <a:spcPts val="600"/>
              </a:spcAft>
              <a:buNone/>
            </a:pPr>
            <a:r>
              <a:rPr lang="en-US" sz="2400" dirty="0"/>
              <a:t>Prior written notice (PWN) to parents is required to ensure that they can make informed decisions.  This information must be provided to parents in a manner that is understandable and meaningful to them.</a:t>
            </a:r>
          </a:p>
          <a:p>
            <a:pPr marL="0" indent="0">
              <a:spcBef>
                <a:spcPts val="600"/>
              </a:spcBef>
              <a:spcAft>
                <a:spcPts val="600"/>
              </a:spcAft>
              <a:buNone/>
            </a:pPr>
            <a:r>
              <a:rPr lang="en-US" sz="2400" dirty="0"/>
              <a:t>Parents must receive PWN when the early intervention program proposes or refuses to initiate or change:  </a:t>
            </a:r>
          </a:p>
          <a:p>
            <a:pPr lvl="1">
              <a:spcBef>
                <a:spcPts val="600"/>
              </a:spcBef>
              <a:spcAft>
                <a:spcPts val="600"/>
              </a:spcAft>
            </a:pPr>
            <a:r>
              <a:rPr lang="en-US" dirty="0"/>
              <a:t>The evaluation of the child;</a:t>
            </a:r>
          </a:p>
          <a:p>
            <a:pPr lvl="1">
              <a:spcBef>
                <a:spcPts val="600"/>
              </a:spcBef>
              <a:spcAft>
                <a:spcPts val="600"/>
              </a:spcAft>
            </a:pPr>
            <a:r>
              <a:rPr lang="en-US" dirty="0"/>
              <a:t>Identification of the infant or toddler as a child who is eligible to receive Part C early intervention services;</a:t>
            </a:r>
          </a:p>
          <a:p>
            <a:pPr lvl="1">
              <a:spcBef>
                <a:spcPts val="600"/>
              </a:spcBef>
              <a:spcAft>
                <a:spcPts val="600"/>
              </a:spcAft>
            </a:pPr>
            <a:r>
              <a:rPr lang="en-US" dirty="0"/>
              <a:t>Early intervention services to be provided to the child and family; or</a:t>
            </a:r>
          </a:p>
          <a:p>
            <a:pPr lvl="1">
              <a:spcBef>
                <a:spcPts val="600"/>
              </a:spcBef>
              <a:spcAft>
                <a:spcPts val="600"/>
              </a:spcAft>
            </a:pPr>
            <a:r>
              <a:rPr lang="en-US" dirty="0"/>
              <a:t>The setting(s) in which services will be provided (within context of natural environments).</a:t>
            </a:r>
          </a:p>
        </p:txBody>
      </p:sp>
      <p:sp>
        <p:nvSpPr>
          <p:cNvPr id="4" name="Slide Number Placeholder 3">
            <a:extLst>
              <a:ext uri="{FF2B5EF4-FFF2-40B4-BE49-F238E27FC236}">
                <a16:creationId xmlns:a16="http://schemas.microsoft.com/office/drawing/2014/main" id="{F09F2177-34EC-0D91-8D28-DB6FA02DC60F}"/>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7</a:t>
            </a:fld>
            <a:endParaRPr lang="en-US"/>
          </a:p>
        </p:txBody>
      </p:sp>
    </p:spTree>
    <p:extLst>
      <p:ext uri="{BB962C8B-B14F-4D97-AF65-F5344CB8AC3E}">
        <p14:creationId xmlns:p14="http://schemas.microsoft.com/office/powerpoint/2010/main" val="677901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570E74-37E8-D8EC-3BDA-58338A2972BF}"/>
              </a:ext>
            </a:extLst>
          </p:cNvPr>
          <p:cNvSpPr>
            <a:spLocks noGrp="1"/>
          </p:cNvSpPr>
          <p:nvPr>
            <p:ph type="title"/>
          </p:nvPr>
        </p:nvSpPr>
        <p:spPr>
          <a:xfrm>
            <a:off x="838200" y="365125"/>
            <a:ext cx="10515600" cy="1325563"/>
          </a:xfrm>
        </p:spPr>
        <p:txBody>
          <a:bodyPr>
            <a:normAutofit/>
          </a:bodyPr>
          <a:lstStyle/>
          <a:p>
            <a:r>
              <a:rPr lang="en-US" sz="5000"/>
              <a:t>Prior Written Notice – Required Content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95527A9-DA9E-2D57-5D67-BDA723A47435}"/>
              </a:ext>
            </a:extLst>
          </p:cNvPr>
          <p:cNvSpPr>
            <a:spLocks noGrp="1"/>
          </p:cNvSpPr>
          <p:nvPr>
            <p:ph idx="1"/>
          </p:nvPr>
        </p:nvSpPr>
        <p:spPr>
          <a:xfrm>
            <a:off x="838200" y="1929384"/>
            <a:ext cx="10515600" cy="4251960"/>
          </a:xfrm>
        </p:spPr>
        <p:txBody>
          <a:bodyPr>
            <a:normAutofit lnSpcReduction="10000"/>
          </a:bodyPr>
          <a:lstStyle/>
          <a:p>
            <a:pPr marL="0" indent="0">
              <a:spcBef>
                <a:spcPts val="600"/>
              </a:spcBef>
              <a:spcAft>
                <a:spcPts val="600"/>
              </a:spcAft>
              <a:buNone/>
            </a:pPr>
            <a:r>
              <a:rPr lang="en-US" sz="2000" dirty="0"/>
              <a:t>In each of the instances in which PWN required, the PWN must include:</a:t>
            </a:r>
          </a:p>
          <a:p>
            <a:pPr lvl="1">
              <a:spcBef>
                <a:spcPts val="600"/>
              </a:spcBef>
              <a:spcAft>
                <a:spcPts val="600"/>
              </a:spcAft>
            </a:pPr>
            <a:r>
              <a:rPr lang="en-US" sz="2000" dirty="0"/>
              <a:t>The action being proposed or refused by the early intervention program;</a:t>
            </a:r>
          </a:p>
          <a:p>
            <a:pPr lvl="1">
              <a:spcBef>
                <a:spcPts val="600"/>
              </a:spcBef>
              <a:spcAft>
                <a:spcPts val="600"/>
              </a:spcAft>
            </a:pPr>
            <a:r>
              <a:rPr lang="en-US" sz="2000" dirty="0"/>
              <a:t>The reasons for that proposal or refusal;</a:t>
            </a:r>
          </a:p>
          <a:p>
            <a:pPr lvl="1">
              <a:spcBef>
                <a:spcPts val="600"/>
              </a:spcBef>
              <a:spcAft>
                <a:spcPts val="600"/>
              </a:spcAft>
            </a:pPr>
            <a:r>
              <a:rPr lang="en-US" sz="2000" dirty="0"/>
              <a:t>A procedural safeguards notice that includes all of the procedural safeguards available under Part C.  Beyond this requirement for the procedural safeguards notice as part of PWN, service coordinators have a specific responsibility for ensuring that parents understand these rights.   </a:t>
            </a:r>
          </a:p>
          <a:p>
            <a:pPr marL="0" indent="0">
              <a:spcBef>
                <a:spcPts val="600"/>
              </a:spcBef>
              <a:spcAft>
                <a:spcPts val="600"/>
              </a:spcAft>
              <a:buNone/>
            </a:pPr>
            <a:r>
              <a:rPr lang="en-US" sz="2000" dirty="0"/>
              <a:t>All required content for the PWN, including the procedural safeguards notice and the child- and situation-specific content, must be:</a:t>
            </a:r>
          </a:p>
          <a:p>
            <a:pPr lvl="1">
              <a:spcBef>
                <a:spcPts val="600"/>
              </a:spcBef>
              <a:spcAft>
                <a:spcPts val="600"/>
              </a:spcAft>
            </a:pPr>
            <a:r>
              <a:rPr lang="en-US" sz="2000" dirty="0"/>
              <a:t>Written in language “understandable to the general public”; and</a:t>
            </a:r>
          </a:p>
          <a:p>
            <a:pPr lvl="1">
              <a:spcBef>
                <a:spcPts val="600"/>
              </a:spcBef>
              <a:spcAft>
                <a:spcPts val="600"/>
              </a:spcAft>
            </a:pPr>
            <a:r>
              <a:rPr lang="en-US" sz="2000" dirty="0"/>
              <a:t>Provided in in the parents’ native language or other mode of communication. </a:t>
            </a:r>
          </a:p>
          <a:p>
            <a:pPr marL="0" indent="0">
              <a:spcBef>
                <a:spcPts val="600"/>
              </a:spcBef>
              <a:spcAft>
                <a:spcPts val="600"/>
              </a:spcAft>
              <a:buNone/>
            </a:pPr>
            <a:r>
              <a:rPr lang="en-US" sz="2000" dirty="0"/>
              <a:t>It is important that PWN is not only understandable to the general public, but also –  to the extent possible – understandable to this parent.</a:t>
            </a:r>
          </a:p>
          <a:p>
            <a:pPr lvl="1">
              <a:spcBef>
                <a:spcPts val="600"/>
              </a:spcBef>
              <a:spcAft>
                <a:spcPts val="600"/>
              </a:spcAft>
            </a:pPr>
            <a:endParaRPr lang="en-US" sz="1700" dirty="0"/>
          </a:p>
        </p:txBody>
      </p:sp>
      <p:sp>
        <p:nvSpPr>
          <p:cNvPr id="4" name="Slide Number Placeholder 3">
            <a:extLst>
              <a:ext uri="{FF2B5EF4-FFF2-40B4-BE49-F238E27FC236}">
                <a16:creationId xmlns:a16="http://schemas.microsoft.com/office/drawing/2014/main" id="{2714B165-B907-96A4-924D-11AAC75A3000}"/>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8</a:t>
            </a:fld>
            <a:endParaRPr lang="en-US"/>
          </a:p>
        </p:txBody>
      </p:sp>
    </p:spTree>
    <p:extLst>
      <p:ext uri="{BB962C8B-B14F-4D97-AF65-F5344CB8AC3E}">
        <p14:creationId xmlns:p14="http://schemas.microsoft.com/office/powerpoint/2010/main" val="1210116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FD6B34-D577-C8C5-9038-887EE4C20B41}"/>
              </a:ext>
            </a:extLst>
          </p:cNvPr>
          <p:cNvSpPr>
            <a:spLocks noGrp="1"/>
          </p:cNvSpPr>
          <p:nvPr>
            <p:ph type="title"/>
          </p:nvPr>
        </p:nvSpPr>
        <p:spPr>
          <a:xfrm>
            <a:off x="838200" y="365125"/>
            <a:ext cx="10515600" cy="1325563"/>
          </a:xfrm>
        </p:spPr>
        <p:txBody>
          <a:bodyPr>
            <a:normAutofit/>
          </a:bodyPr>
          <a:lstStyle/>
          <a:p>
            <a:r>
              <a:rPr lang="en-US" sz="5400"/>
              <a:t>Parent Consent</a:t>
            </a:r>
          </a:p>
        </p:txBody>
      </p:sp>
      <p:sp>
        <p:nvSpPr>
          <p:cNvPr id="1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72302B9-AAE4-079E-3631-D254DAE86430}"/>
              </a:ext>
            </a:extLst>
          </p:cNvPr>
          <p:cNvSpPr>
            <a:spLocks noGrp="1"/>
          </p:cNvSpPr>
          <p:nvPr>
            <p:ph idx="1"/>
          </p:nvPr>
        </p:nvSpPr>
        <p:spPr>
          <a:xfrm>
            <a:off x="838200" y="1929384"/>
            <a:ext cx="10515600" cy="4251960"/>
          </a:xfrm>
        </p:spPr>
        <p:txBody>
          <a:bodyPr>
            <a:normAutofit lnSpcReduction="10000"/>
          </a:bodyPr>
          <a:lstStyle/>
          <a:p>
            <a:pPr marL="0" indent="0">
              <a:spcBef>
                <a:spcPts val="600"/>
              </a:spcBef>
              <a:spcAft>
                <a:spcPts val="600"/>
              </a:spcAft>
              <a:buNone/>
            </a:pPr>
            <a:r>
              <a:rPr lang="en-US" dirty="0"/>
              <a:t>Informed, written parent consent is required for:</a:t>
            </a:r>
          </a:p>
          <a:p>
            <a:pPr lvl="1">
              <a:spcBef>
                <a:spcPts val="600"/>
              </a:spcBef>
              <a:spcAft>
                <a:spcPts val="600"/>
              </a:spcAft>
            </a:pPr>
            <a:r>
              <a:rPr lang="en-US" sz="2800" dirty="0"/>
              <a:t>Multidisciplinary evaluation of the child;</a:t>
            </a:r>
          </a:p>
          <a:p>
            <a:pPr lvl="1">
              <a:spcBef>
                <a:spcPts val="600"/>
              </a:spcBef>
              <a:spcAft>
                <a:spcPts val="600"/>
              </a:spcAft>
            </a:pPr>
            <a:r>
              <a:rPr lang="en-US" sz="2800" dirty="0"/>
              <a:t>Multidisciplinary assessment of the child; and</a:t>
            </a:r>
          </a:p>
          <a:p>
            <a:pPr lvl="1">
              <a:spcBef>
                <a:spcPts val="600"/>
              </a:spcBef>
              <a:spcAft>
                <a:spcPts val="600"/>
              </a:spcAft>
            </a:pPr>
            <a:r>
              <a:rPr lang="en-US" sz="2800" dirty="0"/>
              <a:t>Provision of each early intervention service as set forth in the IFSP.</a:t>
            </a:r>
          </a:p>
          <a:p>
            <a:pPr marL="0" indent="0">
              <a:spcBef>
                <a:spcPts val="600"/>
              </a:spcBef>
              <a:spcAft>
                <a:spcPts val="600"/>
              </a:spcAft>
              <a:buNone/>
            </a:pPr>
            <a:r>
              <a:rPr lang="en-US" dirty="0"/>
              <a:t>As defined in Part C, “consent” means that:</a:t>
            </a:r>
          </a:p>
          <a:p>
            <a:pPr lvl="1">
              <a:spcBef>
                <a:spcPts val="600"/>
              </a:spcBef>
              <a:spcAft>
                <a:spcPts val="600"/>
              </a:spcAft>
            </a:pPr>
            <a:r>
              <a:rPr lang="en-US" sz="2800" dirty="0"/>
              <a:t>The parent has been fully informed of all relevant information in the parent’s native language; and</a:t>
            </a:r>
          </a:p>
          <a:p>
            <a:pPr lvl="1">
              <a:spcBef>
                <a:spcPts val="600"/>
              </a:spcBef>
              <a:spcAft>
                <a:spcPts val="600"/>
              </a:spcAft>
            </a:pPr>
            <a:r>
              <a:rPr lang="en-US" sz="2800" dirty="0"/>
              <a:t>The parent understands that information and what is being proposed and agrees in writing.</a:t>
            </a:r>
          </a:p>
        </p:txBody>
      </p:sp>
      <p:sp>
        <p:nvSpPr>
          <p:cNvPr id="5" name="Slide Number Placeholder 4">
            <a:extLst>
              <a:ext uri="{FF2B5EF4-FFF2-40B4-BE49-F238E27FC236}">
                <a16:creationId xmlns:a16="http://schemas.microsoft.com/office/drawing/2014/main" id="{276243FF-485C-C099-738D-85064B276E9C}"/>
              </a:ext>
            </a:extLst>
          </p:cNvPr>
          <p:cNvSpPr>
            <a:spLocks noGrp="1"/>
          </p:cNvSpPr>
          <p:nvPr>
            <p:ph type="sldNum" sz="quarter" idx="12"/>
          </p:nvPr>
        </p:nvSpPr>
        <p:spPr>
          <a:xfrm>
            <a:off x="8610600" y="6356350"/>
            <a:ext cx="2743200" cy="365125"/>
          </a:xfrm>
        </p:spPr>
        <p:txBody>
          <a:bodyPr>
            <a:normAutofit/>
          </a:bodyPr>
          <a:lstStyle/>
          <a:p>
            <a:pPr>
              <a:spcAft>
                <a:spcPts val="600"/>
              </a:spcAft>
            </a:pPr>
            <a:fld id="{AF015B50-D992-4ABA-95A6-1FE6941680AC}" type="slidenum">
              <a:rPr lang="en-US" smtClean="0"/>
              <a:pPr>
                <a:spcAft>
                  <a:spcPts val="600"/>
                </a:spcAft>
              </a:pPr>
              <a:t>9</a:t>
            </a:fld>
            <a:endParaRPr lang="en-US"/>
          </a:p>
        </p:txBody>
      </p:sp>
    </p:spTree>
    <p:extLst>
      <p:ext uri="{BB962C8B-B14F-4D97-AF65-F5344CB8AC3E}">
        <p14:creationId xmlns:p14="http://schemas.microsoft.com/office/powerpoint/2010/main" val="2924428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0E45D93EE09FE48B755B103E8699EE0" ma:contentTypeVersion="16" ma:contentTypeDescription="Create a new document." ma:contentTypeScope="" ma:versionID="c301ea57d9cec4f14d8416a6dd251d11">
  <xsd:schema xmlns:xsd="http://www.w3.org/2001/XMLSchema" xmlns:xs="http://www.w3.org/2001/XMLSchema" xmlns:p="http://schemas.microsoft.com/office/2006/metadata/properties" xmlns:ns2="db903174-bb1c-4609-9d70-465268ead536" xmlns:ns3="d0cbbd92-a969-402e-8621-447322a11182" targetNamespace="http://schemas.microsoft.com/office/2006/metadata/properties" ma:root="true" ma:fieldsID="4f17cf8a0d836c3494766366d08c96ee" ns2:_="" ns3:_="">
    <xsd:import namespace="db903174-bb1c-4609-9d70-465268ead536"/>
    <xsd:import namespace="d0cbbd92-a969-402e-8621-447322a1118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SharedWithUsers" minOccurs="0"/>
                <xsd:element ref="ns3:SharedWithDetails"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903174-bb1c-4609-9d70-465268ead5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cbbd92-a969-402e-8621-447322a1118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48b6dc5-7623-4a1d-a01d-748b8cf9f295}" ma:internalName="TaxCatchAll" ma:showField="CatchAllData" ma:web="d0cbbd92-a969-402e-8621-447322a111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AE0FD1-62F5-4BB3-A602-3D2711CD5EC2}">
  <ds:schemaRefs>
    <ds:schemaRef ds:uri="http://schemas.microsoft.com/sharepoint/v3/contenttype/forms"/>
  </ds:schemaRefs>
</ds:datastoreItem>
</file>

<file path=customXml/itemProps2.xml><?xml version="1.0" encoding="utf-8"?>
<ds:datastoreItem xmlns:ds="http://schemas.openxmlformats.org/officeDocument/2006/customXml" ds:itemID="{EC217DC3-6588-4550-BC22-FC02D6513E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903174-bb1c-4609-9d70-465268ead536"/>
    <ds:schemaRef ds:uri="d0cbbd92-a969-402e-8621-447322a111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6255</TotalTime>
  <Words>4591</Words>
  <Application>Microsoft Office PowerPoint</Application>
  <PresentationFormat>Widescreen</PresentationFormat>
  <Paragraphs>316</Paragraphs>
  <Slides>47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Calibri Light</vt:lpstr>
      <vt:lpstr>Symbol</vt:lpstr>
      <vt:lpstr>Office Theme</vt:lpstr>
      <vt:lpstr>  PLANTING SEEDS:  GROWING AN INCLUSIVE AND INFORMED COMMUNITY THE 9TH ANNUAL SYMPOSIUM ON DISPUTE RESOLUTION  Collaborative Decision-Making with Parents and Building Responsive Part C Early Intervention Dispute Resolution Systems </vt:lpstr>
      <vt:lpstr>Focus of This Working Session </vt:lpstr>
      <vt:lpstr>Meeting The Working Session Participants</vt:lpstr>
      <vt:lpstr>The Family Focus of Early Intervention</vt:lpstr>
      <vt:lpstr>The Family Focus of Early Intervention -- Continued</vt:lpstr>
      <vt:lpstr>Some Key Part C Requirements Related to Empowering Parents</vt:lpstr>
      <vt:lpstr>Prior Written Notice – Purpose and When</vt:lpstr>
      <vt:lpstr>Prior Written Notice – Required Content</vt:lpstr>
      <vt:lpstr>Parent Consent</vt:lpstr>
      <vt:lpstr>Decisions About Early Intervention Services And Other IFSP Content</vt:lpstr>
      <vt:lpstr>Building a Trusting, Informed, Effective Relationship with Parents</vt:lpstr>
      <vt:lpstr>Some Strategies for Engaging and Empowering Parents </vt:lpstr>
      <vt:lpstr>Additional Strategies for Engaging and Empowering Parents </vt:lpstr>
      <vt:lpstr>Discussion – Further Challenges and Strategies</vt:lpstr>
      <vt:lpstr>What if Issues Cannot Be Resolved at The IFSP Team Level</vt:lpstr>
      <vt:lpstr>Informal Dispute Resolution</vt:lpstr>
      <vt:lpstr>Low Occurrence of Part C Mediation, State Complaints, and Due Process Hearing Procedures </vt:lpstr>
      <vt:lpstr>Mediation Activity 2018 - 2020</vt:lpstr>
      <vt:lpstr>State Complaint Activity 2018 - 2020</vt:lpstr>
      <vt:lpstr>Due Process Activity 2018 - 2020</vt:lpstr>
      <vt:lpstr>What Does This Very Low Occurrence of Part C Mediation, State Complaints, and Due Process Hearings Tell Us? </vt:lpstr>
      <vt:lpstr>Do States Have Compliant Dispute Resolution Procedures in Effect?</vt:lpstr>
      <vt:lpstr>Formal Dispute Resolutions Opportunities to Build Trust and Collaboration </vt:lpstr>
      <vt:lpstr>Mediation</vt:lpstr>
      <vt:lpstr>Requirements for Maintaining a List of Qualified Mediators</vt:lpstr>
      <vt:lpstr>Impartiality of Mediators</vt:lpstr>
      <vt:lpstr>Discussion – How Is Your State Addressing Mediation Challenges?</vt:lpstr>
      <vt:lpstr>Mediation -- Some Tips</vt:lpstr>
      <vt:lpstr>Mediation -- Some Possible Pitfalls</vt:lpstr>
      <vt:lpstr>State Complaints</vt:lpstr>
      <vt:lpstr>Additional Content if Complaint Relates to a Specific Child</vt:lpstr>
      <vt:lpstr>What if Parent Complaint Does Not Include All Required Content</vt:lpstr>
      <vt:lpstr>State Complaints – Some Lead Agency Responsibilities</vt:lpstr>
      <vt:lpstr>State Complaints – Investigation and Decision</vt:lpstr>
      <vt:lpstr>State Complaints – 60-Day Timeline and Extensions</vt:lpstr>
      <vt:lpstr>State Complaints – Corrective Actions for Noncompliance</vt:lpstr>
      <vt:lpstr>State Complaints – Some Tips and Questions</vt:lpstr>
      <vt:lpstr>Due Process Hearings – What Issues May Be Addressed</vt:lpstr>
      <vt:lpstr>What Procedures Does the State Use for Due Process Hearings: Part C or Part B?</vt:lpstr>
      <vt:lpstr>Due Process Hearings – Qualifications for Hearing Officers</vt:lpstr>
      <vt:lpstr>Timeline for Due Process Hearing Decisions</vt:lpstr>
      <vt:lpstr>Required Content for “Due Process Complaint” (Heading Request) For States Adopting Part B Hearing Procedures </vt:lpstr>
      <vt:lpstr>Parent Rights in Due Process Hearings</vt:lpstr>
      <vt:lpstr>Resolution Process (for States Using Part B Hearing Procedures)</vt:lpstr>
      <vt:lpstr>Requirements Related to Hearing Officer Decision for States Using Part B Hearing Procedures</vt:lpstr>
      <vt:lpstr> Making Hearing Decision Available to the General Public  (Only for States Using Part B Hearing Procedures)</vt:lpstr>
      <vt:lpstr>Concluding Thoughts, Questions, and Issues Needing More Discussion?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PLANTING SEEDS:  GROWING AN INCLUSIVE AND INFORMED COMMUNITY THE 9TH ANNUAL SYMPOSIUM ON DISPUTE RESOLUTION  Collaborative Decision-Making with Parents and Building Responsive Part C Early Intervention Dispute Resolution Systems</dc:title>
  <dc:creator>Larry Ringer</dc:creator>
  <cp:lastModifiedBy>Melanie Reese</cp:lastModifiedBy>
  <cp:revision>23</cp:revision>
  <dcterms:created xsi:type="dcterms:W3CDTF">2022-09-15T14:06:16Z</dcterms:created>
  <dcterms:modified xsi:type="dcterms:W3CDTF">2022-09-29T21:48:00Z</dcterms:modified>
</cp:coreProperties>
</file>