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presentation.xml" ContentType="application/vnd.openxmlformats-officedocument.presentationml.presentation.main+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2.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25.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drawing4.xml" ContentType="application/vnd.ms-office.drawingml.diagramDrawing+xml"/>
  <Override PartName="/ppt/diagrams/colors4.xml" ContentType="application/vnd.openxmlformats-officedocument.drawingml.diagramColors+xml"/>
  <Override PartName="/ppt/theme/theme1.xml" ContentType="application/vnd.openxmlformats-officedocument.theme+xml"/>
  <Override PartName="/ppt/diagrams/quickStyle4.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9" r:id="rId1"/>
  </p:sldMasterIdLst>
  <p:notesMasterIdLst>
    <p:notesMasterId r:id="rId54"/>
  </p:notesMasterIdLst>
  <p:handoutMasterIdLst>
    <p:handoutMasterId r:id="rId55"/>
  </p:handoutMasterIdLst>
  <p:sldIdLst>
    <p:sldId id="256" r:id="rId2"/>
    <p:sldId id="296" r:id="rId3"/>
    <p:sldId id="331" r:id="rId4"/>
    <p:sldId id="287" r:id="rId5"/>
    <p:sldId id="306" r:id="rId6"/>
    <p:sldId id="307" r:id="rId7"/>
    <p:sldId id="297" r:id="rId8"/>
    <p:sldId id="338" r:id="rId9"/>
    <p:sldId id="265" r:id="rId10"/>
    <p:sldId id="268" r:id="rId11"/>
    <p:sldId id="298" r:id="rId12"/>
    <p:sldId id="309" r:id="rId13"/>
    <p:sldId id="335" r:id="rId14"/>
    <p:sldId id="336" r:id="rId15"/>
    <p:sldId id="337" r:id="rId16"/>
    <p:sldId id="301" r:id="rId17"/>
    <p:sldId id="308" r:id="rId18"/>
    <p:sldId id="302" r:id="rId19"/>
    <p:sldId id="310" r:id="rId20"/>
    <p:sldId id="311" r:id="rId21"/>
    <p:sldId id="312" r:id="rId22"/>
    <p:sldId id="313" r:id="rId23"/>
    <p:sldId id="314" r:id="rId24"/>
    <p:sldId id="315" r:id="rId25"/>
    <p:sldId id="316" r:id="rId26"/>
    <p:sldId id="317" r:id="rId27"/>
    <p:sldId id="291" r:id="rId28"/>
    <p:sldId id="292" r:id="rId29"/>
    <p:sldId id="293" r:id="rId30"/>
    <p:sldId id="294" r:id="rId31"/>
    <p:sldId id="295" r:id="rId32"/>
    <p:sldId id="345" r:id="rId33"/>
    <p:sldId id="318" r:id="rId34"/>
    <p:sldId id="319" r:id="rId35"/>
    <p:sldId id="320" r:id="rId36"/>
    <p:sldId id="321" r:id="rId37"/>
    <p:sldId id="323" r:id="rId38"/>
    <p:sldId id="344" r:id="rId39"/>
    <p:sldId id="339" r:id="rId40"/>
    <p:sldId id="340" r:id="rId41"/>
    <p:sldId id="341" r:id="rId42"/>
    <p:sldId id="342" r:id="rId43"/>
    <p:sldId id="322" r:id="rId44"/>
    <p:sldId id="324" r:id="rId45"/>
    <p:sldId id="325" r:id="rId46"/>
    <p:sldId id="326" r:id="rId47"/>
    <p:sldId id="383" r:id="rId48"/>
    <p:sldId id="328" r:id="rId49"/>
    <p:sldId id="329" r:id="rId50"/>
    <p:sldId id="304" r:id="rId51"/>
    <p:sldId id="269" r:id="rId52"/>
    <p:sldId id="270"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66"/>
    <p:restoredTop sz="94453"/>
  </p:normalViewPr>
  <p:slideViewPr>
    <p:cSldViewPr snapToObjects="1">
      <p:cViewPr varScale="1">
        <p:scale>
          <a:sx n="106" d="100"/>
          <a:sy n="106" d="100"/>
        </p:scale>
        <p:origin x="224" y="16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86" d="100"/>
          <a:sy n="86" d="100"/>
        </p:scale>
        <p:origin x="2720"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customXml" Target="../customXml/item2.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27C3C3-BEDD-4CA7-8FEE-A73E48142CDB}" type="doc">
      <dgm:prSet loTypeId="urn:microsoft.com/office/officeart/2008/layout/LinedList" loCatId="list" qsTypeId="urn:microsoft.com/office/officeart/2005/8/quickstyle/simple4" qsCatId="simple" csTypeId="urn:microsoft.com/office/officeart/2005/8/colors/colorful5" csCatId="colorful" phldr="1"/>
      <dgm:spPr/>
      <dgm:t>
        <a:bodyPr/>
        <a:lstStyle/>
        <a:p>
          <a:endParaRPr lang="en-US"/>
        </a:p>
      </dgm:t>
    </dgm:pt>
    <dgm:pt modelId="{F827CE1B-AA67-4312-A513-AFED4D8277DD}">
      <dgm:prSet/>
      <dgm:spPr/>
      <dgm:t>
        <a:bodyPr/>
        <a:lstStyle/>
        <a:p>
          <a:r>
            <a:rPr lang="en-US"/>
            <a:t>ADR Consultant</a:t>
          </a:r>
        </a:p>
      </dgm:t>
    </dgm:pt>
    <dgm:pt modelId="{6E5D404B-E87B-4E26-99E1-87463F4CA4F3}" type="parTrans" cxnId="{8C9028C0-8381-4990-9B02-1DCD6B13B49C}">
      <dgm:prSet/>
      <dgm:spPr/>
      <dgm:t>
        <a:bodyPr/>
        <a:lstStyle/>
        <a:p>
          <a:endParaRPr lang="en-US"/>
        </a:p>
      </dgm:t>
    </dgm:pt>
    <dgm:pt modelId="{85AB5DAD-7511-4BB0-A4D6-D4A5E2DEE074}" type="sibTrans" cxnId="{8C9028C0-8381-4990-9B02-1DCD6B13B49C}">
      <dgm:prSet/>
      <dgm:spPr/>
      <dgm:t>
        <a:bodyPr/>
        <a:lstStyle/>
        <a:p>
          <a:endParaRPr lang="en-US"/>
        </a:p>
      </dgm:t>
    </dgm:pt>
    <dgm:pt modelId="{0FF9C54B-5105-4E74-A226-4E26838AF4A4}">
      <dgm:prSet/>
      <dgm:spPr/>
      <dgm:t>
        <a:bodyPr/>
        <a:lstStyle/>
        <a:p>
          <a:r>
            <a:rPr lang="en-US"/>
            <a:t>Private Mediator</a:t>
          </a:r>
        </a:p>
      </dgm:t>
    </dgm:pt>
    <dgm:pt modelId="{25991BDA-B77F-4F4F-9425-F2AD4B7841B3}" type="parTrans" cxnId="{E17EAAF1-CFD7-4957-BD73-6A2B663B817C}">
      <dgm:prSet/>
      <dgm:spPr/>
      <dgm:t>
        <a:bodyPr/>
        <a:lstStyle/>
        <a:p>
          <a:endParaRPr lang="en-US"/>
        </a:p>
      </dgm:t>
    </dgm:pt>
    <dgm:pt modelId="{B533DB09-4B2D-42E3-88B4-E38265CEE577}" type="sibTrans" cxnId="{E17EAAF1-CFD7-4957-BD73-6A2B663B817C}">
      <dgm:prSet/>
      <dgm:spPr/>
      <dgm:t>
        <a:bodyPr/>
        <a:lstStyle/>
        <a:p>
          <a:endParaRPr lang="en-US"/>
        </a:p>
      </dgm:t>
    </dgm:pt>
    <dgm:pt modelId="{AC3370C8-FF70-40E3-8002-49FA4AE27C28}">
      <dgm:prSet/>
      <dgm:spPr/>
      <dgm:t>
        <a:bodyPr/>
        <a:lstStyle/>
        <a:p>
          <a:r>
            <a:rPr lang="en-US"/>
            <a:t>USC Professor</a:t>
          </a:r>
        </a:p>
      </dgm:t>
    </dgm:pt>
    <dgm:pt modelId="{EF35EBCB-6D8F-49D0-B554-D542C5C4A034}" type="parTrans" cxnId="{54BCF063-BCAA-46C6-9712-865682135E8B}">
      <dgm:prSet/>
      <dgm:spPr/>
      <dgm:t>
        <a:bodyPr/>
        <a:lstStyle/>
        <a:p>
          <a:endParaRPr lang="en-US"/>
        </a:p>
      </dgm:t>
    </dgm:pt>
    <dgm:pt modelId="{F9B0BBCD-8B42-4D5C-96EB-5091A46E6691}" type="sibTrans" cxnId="{54BCF063-BCAA-46C6-9712-865682135E8B}">
      <dgm:prSet/>
      <dgm:spPr/>
      <dgm:t>
        <a:bodyPr/>
        <a:lstStyle/>
        <a:p>
          <a:endParaRPr lang="en-US"/>
        </a:p>
      </dgm:t>
    </dgm:pt>
    <dgm:pt modelId="{733817A0-5891-4966-BB2E-B005CAC06096}">
      <dgm:prSet/>
      <dgm:spPr/>
      <dgm:t>
        <a:bodyPr/>
        <a:lstStyle/>
        <a:p>
          <a:r>
            <a:rPr lang="en-US" dirty="0"/>
            <a:t>President, SCMA</a:t>
          </a:r>
        </a:p>
      </dgm:t>
    </dgm:pt>
    <dgm:pt modelId="{FD13D3A5-1A7E-4897-B5D5-B5A4CFA22A8F}" type="parTrans" cxnId="{06552521-B852-49ED-A26F-B5D1546754FA}">
      <dgm:prSet/>
      <dgm:spPr/>
      <dgm:t>
        <a:bodyPr/>
        <a:lstStyle/>
        <a:p>
          <a:endParaRPr lang="en-US"/>
        </a:p>
      </dgm:t>
    </dgm:pt>
    <dgm:pt modelId="{B96E7727-C042-4500-B603-17B664045614}" type="sibTrans" cxnId="{06552521-B852-49ED-A26F-B5D1546754FA}">
      <dgm:prSet/>
      <dgm:spPr/>
      <dgm:t>
        <a:bodyPr/>
        <a:lstStyle/>
        <a:p>
          <a:endParaRPr lang="en-US"/>
        </a:p>
      </dgm:t>
    </dgm:pt>
    <dgm:pt modelId="{B8979FE3-C432-4B70-B2DD-AD6D75FE5B23}">
      <dgm:prSet/>
      <dgm:spPr/>
      <dgm:t>
        <a:bodyPr/>
        <a:lstStyle/>
        <a:p>
          <a:r>
            <a:rPr lang="en-US"/>
            <a:t>7</a:t>
          </a:r>
          <a:r>
            <a:rPr lang="en-US" baseline="30000"/>
            <a:t>th</a:t>
          </a:r>
          <a:r>
            <a:rPr lang="en-US"/>
            <a:t> Grade Algebra Teacher</a:t>
          </a:r>
        </a:p>
      </dgm:t>
    </dgm:pt>
    <dgm:pt modelId="{E32EA9E3-D705-4D7B-98B2-A29AC828C3A0}" type="parTrans" cxnId="{665F5514-3CD7-4D16-AC32-3CAF0A13295E}">
      <dgm:prSet/>
      <dgm:spPr/>
      <dgm:t>
        <a:bodyPr/>
        <a:lstStyle/>
        <a:p>
          <a:endParaRPr lang="en-US"/>
        </a:p>
      </dgm:t>
    </dgm:pt>
    <dgm:pt modelId="{FEE04B14-3FF7-4848-8B0B-FC5C0C6DA0EB}" type="sibTrans" cxnId="{665F5514-3CD7-4D16-AC32-3CAF0A13295E}">
      <dgm:prSet/>
      <dgm:spPr/>
      <dgm:t>
        <a:bodyPr/>
        <a:lstStyle/>
        <a:p>
          <a:endParaRPr lang="en-US"/>
        </a:p>
      </dgm:t>
    </dgm:pt>
    <dgm:pt modelId="{2DDD5332-A57E-4332-91BE-612E6F15B3BF}">
      <dgm:prSet/>
      <dgm:spPr/>
      <dgm:t>
        <a:bodyPr/>
        <a:lstStyle/>
        <a:p>
          <a:r>
            <a:rPr lang="en-US"/>
            <a:t>1:1 in SDC Class</a:t>
          </a:r>
        </a:p>
      </dgm:t>
    </dgm:pt>
    <dgm:pt modelId="{5545B2DE-E803-4FC2-A343-23545909C5BB}" type="parTrans" cxnId="{3D22DBB7-0A4F-47CE-9AC9-87935137B740}">
      <dgm:prSet/>
      <dgm:spPr/>
      <dgm:t>
        <a:bodyPr/>
        <a:lstStyle/>
        <a:p>
          <a:endParaRPr lang="en-US"/>
        </a:p>
      </dgm:t>
    </dgm:pt>
    <dgm:pt modelId="{E1368EBD-F8DC-4668-AA57-BAF28DBC97BE}" type="sibTrans" cxnId="{3D22DBB7-0A4F-47CE-9AC9-87935137B740}">
      <dgm:prSet/>
      <dgm:spPr/>
      <dgm:t>
        <a:bodyPr/>
        <a:lstStyle/>
        <a:p>
          <a:endParaRPr lang="en-US"/>
        </a:p>
      </dgm:t>
    </dgm:pt>
    <dgm:pt modelId="{0F97E36E-6FD9-CC4D-B4A0-F8FD2251DE9C}" type="pres">
      <dgm:prSet presAssocID="{4E27C3C3-BEDD-4CA7-8FEE-A73E48142CDB}" presName="vert0" presStyleCnt="0">
        <dgm:presLayoutVars>
          <dgm:dir/>
          <dgm:animOne val="branch"/>
          <dgm:animLvl val="lvl"/>
        </dgm:presLayoutVars>
      </dgm:prSet>
      <dgm:spPr/>
    </dgm:pt>
    <dgm:pt modelId="{12070ED4-A9A3-4D46-82F4-E72DA552C47A}" type="pres">
      <dgm:prSet presAssocID="{F827CE1B-AA67-4312-A513-AFED4D8277DD}" presName="thickLine" presStyleLbl="alignNode1" presStyleIdx="0" presStyleCnt="6"/>
      <dgm:spPr/>
    </dgm:pt>
    <dgm:pt modelId="{A6F6E8DE-E883-3547-976B-FDCA04CA8C92}" type="pres">
      <dgm:prSet presAssocID="{F827CE1B-AA67-4312-A513-AFED4D8277DD}" presName="horz1" presStyleCnt="0"/>
      <dgm:spPr/>
    </dgm:pt>
    <dgm:pt modelId="{1DDC158B-3268-3E4D-96C6-24F8E0F754A0}" type="pres">
      <dgm:prSet presAssocID="{F827CE1B-AA67-4312-A513-AFED4D8277DD}" presName="tx1" presStyleLbl="revTx" presStyleIdx="0" presStyleCnt="6"/>
      <dgm:spPr/>
    </dgm:pt>
    <dgm:pt modelId="{620ABF33-8F97-F042-A29F-B42C98CC6D72}" type="pres">
      <dgm:prSet presAssocID="{F827CE1B-AA67-4312-A513-AFED4D8277DD}" presName="vert1" presStyleCnt="0"/>
      <dgm:spPr/>
    </dgm:pt>
    <dgm:pt modelId="{176A5693-2F8F-E54E-9736-6D5301CF7FDE}" type="pres">
      <dgm:prSet presAssocID="{0FF9C54B-5105-4E74-A226-4E26838AF4A4}" presName="thickLine" presStyleLbl="alignNode1" presStyleIdx="1" presStyleCnt="6"/>
      <dgm:spPr/>
    </dgm:pt>
    <dgm:pt modelId="{540347E8-C94A-5B44-A7C5-644DA915FA80}" type="pres">
      <dgm:prSet presAssocID="{0FF9C54B-5105-4E74-A226-4E26838AF4A4}" presName="horz1" presStyleCnt="0"/>
      <dgm:spPr/>
    </dgm:pt>
    <dgm:pt modelId="{FA96097E-7A48-D040-BECB-A27BEF48A965}" type="pres">
      <dgm:prSet presAssocID="{0FF9C54B-5105-4E74-A226-4E26838AF4A4}" presName="tx1" presStyleLbl="revTx" presStyleIdx="1" presStyleCnt="6"/>
      <dgm:spPr/>
    </dgm:pt>
    <dgm:pt modelId="{A334B22F-68CC-0E45-8ECB-3BBEC095FE33}" type="pres">
      <dgm:prSet presAssocID="{0FF9C54B-5105-4E74-A226-4E26838AF4A4}" presName="vert1" presStyleCnt="0"/>
      <dgm:spPr/>
    </dgm:pt>
    <dgm:pt modelId="{D7878626-8398-024D-AC63-A5AC2E8E8F0A}" type="pres">
      <dgm:prSet presAssocID="{AC3370C8-FF70-40E3-8002-49FA4AE27C28}" presName="thickLine" presStyleLbl="alignNode1" presStyleIdx="2" presStyleCnt="6"/>
      <dgm:spPr/>
    </dgm:pt>
    <dgm:pt modelId="{930E2122-BB1E-8B4D-92B0-0EECCEE536EF}" type="pres">
      <dgm:prSet presAssocID="{AC3370C8-FF70-40E3-8002-49FA4AE27C28}" presName="horz1" presStyleCnt="0"/>
      <dgm:spPr/>
    </dgm:pt>
    <dgm:pt modelId="{33ACCAB9-CDE8-CF42-8FD7-F28F3B308C5A}" type="pres">
      <dgm:prSet presAssocID="{AC3370C8-FF70-40E3-8002-49FA4AE27C28}" presName="tx1" presStyleLbl="revTx" presStyleIdx="2" presStyleCnt="6"/>
      <dgm:spPr/>
    </dgm:pt>
    <dgm:pt modelId="{F1D66059-3B21-B045-9E3A-AE9C2114C821}" type="pres">
      <dgm:prSet presAssocID="{AC3370C8-FF70-40E3-8002-49FA4AE27C28}" presName="vert1" presStyleCnt="0"/>
      <dgm:spPr/>
    </dgm:pt>
    <dgm:pt modelId="{3F2F76AB-5E09-9848-8AED-09E676421D52}" type="pres">
      <dgm:prSet presAssocID="{733817A0-5891-4966-BB2E-B005CAC06096}" presName="thickLine" presStyleLbl="alignNode1" presStyleIdx="3" presStyleCnt="6"/>
      <dgm:spPr/>
    </dgm:pt>
    <dgm:pt modelId="{A41C7292-9AD7-004B-ABE5-8B726B279434}" type="pres">
      <dgm:prSet presAssocID="{733817A0-5891-4966-BB2E-B005CAC06096}" presName="horz1" presStyleCnt="0"/>
      <dgm:spPr/>
    </dgm:pt>
    <dgm:pt modelId="{DC225915-604C-E34C-A786-13D919AE3FEC}" type="pres">
      <dgm:prSet presAssocID="{733817A0-5891-4966-BB2E-B005CAC06096}" presName="tx1" presStyleLbl="revTx" presStyleIdx="3" presStyleCnt="6"/>
      <dgm:spPr/>
    </dgm:pt>
    <dgm:pt modelId="{DF5028B9-AEAE-1D4E-A749-FC6A2B99AE22}" type="pres">
      <dgm:prSet presAssocID="{733817A0-5891-4966-BB2E-B005CAC06096}" presName="vert1" presStyleCnt="0"/>
      <dgm:spPr/>
    </dgm:pt>
    <dgm:pt modelId="{1020D78A-55FA-9C48-A547-230F62113195}" type="pres">
      <dgm:prSet presAssocID="{B8979FE3-C432-4B70-B2DD-AD6D75FE5B23}" presName="thickLine" presStyleLbl="alignNode1" presStyleIdx="4" presStyleCnt="6"/>
      <dgm:spPr/>
    </dgm:pt>
    <dgm:pt modelId="{9934043A-EA0E-984D-A80D-224C3AFC6DAB}" type="pres">
      <dgm:prSet presAssocID="{B8979FE3-C432-4B70-B2DD-AD6D75FE5B23}" presName="horz1" presStyleCnt="0"/>
      <dgm:spPr/>
    </dgm:pt>
    <dgm:pt modelId="{7DA7BA76-B0A5-8D49-9321-461ADAA53BAB}" type="pres">
      <dgm:prSet presAssocID="{B8979FE3-C432-4B70-B2DD-AD6D75FE5B23}" presName="tx1" presStyleLbl="revTx" presStyleIdx="4" presStyleCnt="6"/>
      <dgm:spPr/>
    </dgm:pt>
    <dgm:pt modelId="{CA7C8138-808B-F44B-9D25-F6F5DF5AFF62}" type="pres">
      <dgm:prSet presAssocID="{B8979FE3-C432-4B70-B2DD-AD6D75FE5B23}" presName="vert1" presStyleCnt="0"/>
      <dgm:spPr/>
    </dgm:pt>
    <dgm:pt modelId="{492CB111-C2B6-1A4D-A3F5-DEA43AC5DD5F}" type="pres">
      <dgm:prSet presAssocID="{2DDD5332-A57E-4332-91BE-612E6F15B3BF}" presName="thickLine" presStyleLbl="alignNode1" presStyleIdx="5" presStyleCnt="6"/>
      <dgm:spPr/>
    </dgm:pt>
    <dgm:pt modelId="{058D6D98-F757-E64A-B77C-7C25A5DFFA44}" type="pres">
      <dgm:prSet presAssocID="{2DDD5332-A57E-4332-91BE-612E6F15B3BF}" presName="horz1" presStyleCnt="0"/>
      <dgm:spPr/>
    </dgm:pt>
    <dgm:pt modelId="{A7C7B093-7106-7B42-9E6F-C940859BFDC7}" type="pres">
      <dgm:prSet presAssocID="{2DDD5332-A57E-4332-91BE-612E6F15B3BF}" presName="tx1" presStyleLbl="revTx" presStyleIdx="5" presStyleCnt="6"/>
      <dgm:spPr/>
    </dgm:pt>
    <dgm:pt modelId="{E41DEC90-7C47-6A4E-8F87-C62A873D52F8}" type="pres">
      <dgm:prSet presAssocID="{2DDD5332-A57E-4332-91BE-612E6F15B3BF}" presName="vert1" presStyleCnt="0"/>
      <dgm:spPr/>
    </dgm:pt>
  </dgm:ptLst>
  <dgm:cxnLst>
    <dgm:cxn modelId="{665F5514-3CD7-4D16-AC32-3CAF0A13295E}" srcId="{4E27C3C3-BEDD-4CA7-8FEE-A73E48142CDB}" destId="{B8979FE3-C432-4B70-B2DD-AD6D75FE5B23}" srcOrd="4" destOrd="0" parTransId="{E32EA9E3-D705-4D7B-98B2-A29AC828C3A0}" sibTransId="{FEE04B14-3FF7-4848-8B0B-FC5C0C6DA0EB}"/>
    <dgm:cxn modelId="{06552521-B852-49ED-A26F-B5D1546754FA}" srcId="{4E27C3C3-BEDD-4CA7-8FEE-A73E48142CDB}" destId="{733817A0-5891-4966-BB2E-B005CAC06096}" srcOrd="3" destOrd="0" parTransId="{FD13D3A5-1A7E-4897-B5D5-B5A4CFA22A8F}" sibTransId="{B96E7727-C042-4500-B603-17B664045614}"/>
    <dgm:cxn modelId="{F1BF153F-3D47-8140-87D0-1B33E35627D0}" type="presOf" srcId="{F827CE1B-AA67-4312-A513-AFED4D8277DD}" destId="{1DDC158B-3268-3E4D-96C6-24F8E0F754A0}" srcOrd="0" destOrd="0" presId="urn:microsoft.com/office/officeart/2008/layout/LinedList"/>
    <dgm:cxn modelId="{A6DE254A-B16C-F541-9586-EA763A0FF299}" type="presOf" srcId="{733817A0-5891-4966-BB2E-B005CAC06096}" destId="{DC225915-604C-E34C-A786-13D919AE3FEC}" srcOrd="0" destOrd="0" presId="urn:microsoft.com/office/officeart/2008/layout/LinedList"/>
    <dgm:cxn modelId="{54BCF063-BCAA-46C6-9712-865682135E8B}" srcId="{4E27C3C3-BEDD-4CA7-8FEE-A73E48142CDB}" destId="{AC3370C8-FF70-40E3-8002-49FA4AE27C28}" srcOrd="2" destOrd="0" parTransId="{EF35EBCB-6D8F-49D0-B554-D542C5C4A034}" sibTransId="{F9B0BBCD-8B42-4D5C-96EB-5091A46E6691}"/>
    <dgm:cxn modelId="{B09A8C6F-1E58-9B41-AC6D-5B8737EA7D87}" type="presOf" srcId="{B8979FE3-C432-4B70-B2DD-AD6D75FE5B23}" destId="{7DA7BA76-B0A5-8D49-9321-461ADAA53BAB}" srcOrd="0" destOrd="0" presId="urn:microsoft.com/office/officeart/2008/layout/LinedList"/>
    <dgm:cxn modelId="{240C6290-6CD7-AE4F-B3ED-20762D8D8D89}" type="presOf" srcId="{AC3370C8-FF70-40E3-8002-49FA4AE27C28}" destId="{33ACCAB9-CDE8-CF42-8FD7-F28F3B308C5A}" srcOrd="0" destOrd="0" presId="urn:microsoft.com/office/officeart/2008/layout/LinedList"/>
    <dgm:cxn modelId="{E92A9A95-980D-0945-BE9A-E9F45ECFA2F0}" type="presOf" srcId="{0FF9C54B-5105-4E74-A226-4E26838AF4A4}" destId="{FA96097E-7A48-D040-BECB-A27BEF48A965}" srcOrd="0" destOrd="0" presId="urn:microsoft.com/office/officeart/2008/layout/LinedList"/>
    <dgm:cxn modelId="{3D22DBB7-0A4F-47CE-9AC9-87935137B740}" srcId="{4E27C3C3-BEDD-4CA7-8FEE-A73E48142CDB}" destId="{2DDD5332-A57E-4332-91BE-612E6F15B3BF}" srcOrd="5" destOrd="0" parTransId="{5545B2DE-E803-4FC2-A343-23545909C5BB}" sibTransId="{E1368EBD-F8DC-4668-AA57-BAF28DBC97BE}"/>
    <dgm:cxn modelId="{C22CC3BE-0BD1-A042-8181-4027E6288E10}" type="presOf" srcId="{2DDD5332-A57E-4332-91BE-612E6F15B3BF}" destId="{A7C7B093-7106-7B42-9E6F-C940859BFDC7}" srcOrd="0" destOrd="0" presId="urn:microsoft.com/office/officeart/2008/layout/LinedList"/>
    <dgm:cxn modelId="{8C9028C0-8381-4990-9B02-1DCD6B13B49C}" srcId="{4E27C3C3-BEDD-4CA7-8FEE-A73E48142CDB}" destId="{F827CE1B-AA67-4312-A513-AFED4D8277DD}" srcOrd="0" destOrd="0" parTransId="{6E5D404B-E87B-4E26-99E1-87463F4CA4F3}" sibTransId="{85AB5DAD-7511-4BB0-A4D6-D4A5E2DEE074}"/>
    <dgm:cxn modelId="{A7BB6FED-E9CF-C14B-9FB7-2D9DF7F0C02A}" type="presOf" srcId="{4E27C3C3-BEDD-4CA7-8FEE-A73E48142CDB}" destId="{0F97E36E-6FD9-CC4D-B4A0-F8FD2251DE9C}" srcOrd="0" destOrd="0" presId="urn:microsoft.com/office/officeart/2008/layout/LinedList"/>
    <dgm:cxn modelId="{E17EAAF1-CFD7-4957-BD73-6A2B663B817C}" srcId="{4E27C3C3-BEDD-4CA7-8FEE-A73E48142CDB}" destId="{0FF9C54B-5105-4E74-A226-4E26838AF4A4}" srcOrd="1" destOrd="0" parTransId="{25991BDA-B77F-4F4F-9425-F2AD4B7841B3}" sibTransId="{B533DB09-4B2D-42E3-88B4-E38265CEE577}"/>
    <dgm:cxn modelId="{600F8EC7-643D-7B45-8994-6CD86575430C}" type="presParOf" srcId="{0F97E36E-6FD9-CC4D-B4A0-F8FD2251DE9C}" destId="{12070ED4-A9A3-4D46-82F4-E72DA552C47A}" srcOrd="0" destOrd="0" presId="urn:microsoft.com/office/officeart/2008/layout/LinedList"/>
    <dgm:cxn modelId="{08A0B1E6-6B90-3148-BF44-ECEF3FB1BBC5}" type="presParOf" srcId="{0F97E36E-6FD9-CC4D-B4A0-F8FD2251DE9C}" destId="{A6F6E8DE-E883-3547-976B-FDCA04CA8C92}" srcOrd="1" destOrd="0" presId="urn:microsoft.com/office/officeart/2008/layout/LinedList"/>
    <dgm:cxn modelId="{916857BA-084E-9B4F-86B2-C1FCF4ACD105}" type="presParOf" srcId="{A6F6E8DE-E883-3547-976B-FDCA04CA8C92}" destId="{1DDC158B-3268-3E4D-96C6-24F8E0F754A0}" srcOrd="0" destOrd="0" presId="urn:microsoft.com/office/officeart/2008/layout/LinedList"/>
    <dgm:cxn modelId="{A5057CF1-583D-D645-9B54-0F429439F763}" type="presParOf" srcId="{A6F6E8DE-E883-3547-976B-FDCA04CA8C92}" destId="{620ABF33-8F97-F042-A29F-B42C98CC6D72}" srcOrd="1" destOrd="0" presId="urn:microsoft.com/office/officeart/2008/layout/LinedList"/>
    <dgm:cxn modelId="{B9C6D793-26E9-2A41-A3F2-F8685696C514}" type="presParOf" srcId="{0F97E36E-6FD9-CC4D-B4A0-F8FD2251DE9C}" destId="{176A5693-2F8F-E54E-9736-6D5301CF7FDE}" srcOrd="2" destOrd="0" presId="urn:microsoft.com/office/officeart/2008/layout/LinedList"/>
    <dgm:cxn modelId="{6FC8A1D3-2872-474A-BD1E-E203FCE4676D}" type="presParOf" srcId="{0F97E36E-6FD9-CC4D-B4A0-F8FD2251DE9C}" destId="{540347E8-C94A-5B44-A7C5-644DA915FA80}" srcOrd="3" destOrd="0" presId="urn:microsoft.com/office/officeart/2008/layout/LinedList"/>
    <dgm:cxn modelId="{31557FED-CB77-F848-950D-B29DE6D81BF2}" type="presParOf" srcId="{540347E8-C94A-5B44-A7C5-644DA915FA80}" destId="{FA96097E-7A48-D040-BECB-A27BEF48A965}" srcOrd="0" destOrd="0" presId="urn:microsoft.com/office/officeart/2008/layout/LinedList"/>
    <dgm:cxn modelId="{B4B5227B-C8D8-F645-AAC1-3CD4D7974546}" type="presParOf" srcId="{540347E8-C94A-5B44-A7C5-644DA915FA80}" destId="{A334B22F-68CC-0E45-8ECB-3BBEC095FE33}" srcOrd="1" destOrd="0" presId="urn:microsoft.com/office/officeart/2008/layout/LinedList"/>
    <dgm:cxn modelId="{D877ED3A-A36C-F940-95E6-C1C6B041DB63}" type="presParOf" srcId="{0F97E36E-6FD9-CC4D-B4A0-F8FD2251DE9C}" destId="{D7878626-8398-024D-AC63-A5AC2E8E8F0A}" srcOrd="4" destOrd="0" presId="urn:microsoft.com/office/officeart/2008/layout/LinedList"/>
    <dgm:cxn modelId="{AC9E3972-7CCE-444E-9451-8CDBBD4214A3}" type="presParOf" srcId="{0F97E36E-6FD9-CC4D-B4A0-F8FD2251DE9C}" destId="{930E2122-BB1E-8B4D-92B0-0EECCEE536EF}" srcOrd="5" destOrd="0" presId="urn:microsoft.com/office/officeart/2008/layout/LinedList"/>
    <dgm:cxn modelId="{420A815F-4806-8F40-9431-E10DB92D3942}" type="presParOf" srcId="{930E2122-BB1E-8B4D-92B0-0EECCEE536EF}" destId="{33ACCAB9-CDE8-CF42-8FD7-F28F3B308C5A}" srcOrd="0" destOrd="0" presId="urn:microsoft.com/office/officeart/2008/layout/LinedList"/>
    <dgm:cxn modelId="{669D0DBE-3256-E949-A03D-030D8B439AB8}" type="presParOf" srcId="{930E2122-BB1E-8B4D-92B0-0EECCEE536EF}" destId="{F1D66059-3B21-B045-9E3A-AE9C2114C821}" srcOrd="1" destOrd="0" presId="urn:microsoft.com/office/officeart/2008/layout/LinedList"/>
    <dgm:cxn modelId="{639E8ED0-0664-454D-95F2-E4B134B45B6F}" type="presParOf" srcId="{0F97E36E-6FD9-CC4D-B4A0-F8FD2251DE9C}" destId="{3F2F76AB-5E09-9848-8AED-09E676421D52}" srcOrd="6" destOrd="0" presId="urn:microsoft.com/office/officeart/2008/layout/LinedList"/>
    <dgm:cxn modelId="{F4062A46-FE31-104C-9802-6F4A27C754CD}" type="presParOf" srcId="{0F97E36E-6FD9-CC4D-B4A0-F8FD2251DE9C}" destId="{A41C7292-9AD7-004B-ABE5-8B726B279434}" srcOrd="7" destOrd="0" presId="urn:microsoft.com/office/officeart/2008/layout/LinedList"/>
    <dgm:cxn modelId="{3CB06708-6D7E-FD44-86F0-0F7EE17C8A62}" type="presParOf" srcId="{A41C7292-9AD7-004B-ABE5-8B726B279434}" destId="{DC225915-604C-E34C-A786-13D919AE3FEC}" srcOrd="0" destOrd="0" presId="urn:microsoft.com/office/officeart/2008/layout/LinedList"/>
    <dgm:cxn modelId="{0010F683-D2B0-5A41-8196-DF75C87AD9AC}" type="presParOf" srcId="{A41C7292-9AD7-004B-ABE5-8B726B279434}" destId="{DF5028B9-AEAE-1D4E-A749-FC6A2B99AE22}" srcOrd="1" destOrd="0" presId="urn:microsoft.com/office/officeart/2008/layout/LinedList"/>
    <dgm:cxn modelId="{67FA186C-B3AD-3B4C-9B97-A548C2B0488B}" type="presParOf" srcId="{0F97E36E-6FD9-CC4D-B4A0-F8FD2251DE9C}" destId="{1020D78A-55FA-9C48-A547-230F62113195}" srcOrd="8" destOrd="0" presId="urn:microsoft.com/office/officeart/2008/layout/LinedList"/>
    <dgm:cxn modelId="{DAEC66CC-73FB-E941-AD68-7A8DC3DDFEA4}" type="presParOf" srcId="{0F97E36E-6FD9-CC4D-B4A0-F8FD2251DE9C}" destId="{9934043A-EA0E-984D-A80D-224C3AFC6DAB}" srcOrd="9" destOrd="0" presId="urn:microsoft.com/office/officeart/2008/layout/LinedList"/>
    <dgm:cxn modelId="{B65CB671-66B8-8D4B-A96F-97B9E0086ABC}" type="presParOf" srcId="{9934043A-EA0E-984D-A80D-224C3AFC6DAB}" destId="{7DA7BA76-B0A5-8D49-9321-461ADAA53BAB}" srcOrd="0" destOrd="0" presId="urn:microsoft.com/office/officeart/2008/layout/LinedList"/>
    <dgm:cxn modelId="{CC1B7069-F731-084C-B3A6-08A0C7CDA7D5}" type="presParOf" srcId="{9934043A-EA0E-984D-A80D-224C3AFC6DAB}" destId="{CA7C8138-808B-F44B-9D25-F6F5DF5AFF62}" srcOrd="1" destOrd="0" presId="urn:microsoft.com/office/officeart/2008/layout/LinedList"/>
    <dgm:cxn modelId="{957A0BAF-4B39-2F43-8C9D-56CB179DCC2A}" type="presParOf" srcId="{0F97E36E-6FD9-CC4D-B4A0-F8FD2251DE9C}" destId="{492CB111-C2B6-1A4D-A3F5-DEA43AC5DD5F}" srcOrd="10" destOrd="0" presId="urn:microsoft.com/office/officeart/2008/layout/LinedList"/>
    <dgm:cxn modelId="{C73A021D-1836-6B4B-BB75-5B9F9103E700}" type="presParOf" srcId="{0F97E36E-6FD9-CC4D-B4A0-F8FD2251DE9C}" destId="{058D6D98-F757-E64A-B77C-7C25A5DFFA44}" srcOrd="11" destOrd="0" presId="urn:microsoft.com/office/officeart/2008/layout/LinedList"/>
    <dgm:cxn modelId="{EEFB6F2C-2244-5645-82B9-E4A239D499FD}" type="presParOf" srcId="{058D6D98-F757-E64A-B77C-7C25A5DFFA44}" destId="{A7C7B093-7106-7B42-9E6F-C940859BFDC7}" srcOrd="0" destOrd="0" presId="urn:microsoft.com/office/officeart/2008/layout/LinedList"/>
    <dgm:cxn modelId="{0A1B1530-20C4-9448-82D2-0C8B34D15D2C}" type="presParOf" srcId="{058D6D98-F757-E64A-B77C-7C25A5DFFA44}" destId="{E41DEC90-7C47-6A4E-8F87-C62A873D52F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B922BF-07FD-41E2-9DDC-6B0004DFBA2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69B98B2-ACB0-41C4-B124-7D08E8121EE3}">
      <dgm:prSet phldrT="[Text]" custT="1"/>
      <dgm:spPr/>
      <dgm:t>
        <a:bodyPr/>
        <a:lstStyle/>
        <a:p>
          <a:pPr>
            <a:lnSpc>
              <a:spcPct val="100000"/>
            </a:lnSpc>
          </a:pPr>
          <a:r>
            <a:rPr lang="en-US" sz="3000">
              <a:latin typeface="+mn-lt"/>
              <a:cs typeface="Calibri" panose="020F0502020204030204" pitchFamily="34" charset="0"/>
            </a:rPr>
            <a:t>Identify different cultural dimensions</a:t>
          </a:r>
          <a:endParaRPr lang="en-US" sz="3000">
            <a:latin typeface="+mn-lt"/>
          </a:endParaRPr>
        </a:p>
      </dgm:t>
    </dgm:pt>
    <dgm:pt modelId="{76E59915-8ADB-4B77-A644-D17CA02582AC}" type="parTrans" cxnId="{AF562F2C-D68E-45C1-9593-C798DB38B436}">
      <dgm:prSet/>
      <dgm:spPr/>
      <dgm:t>
        <a:bodyPr/>
        <a:lstStyle/>
        <a:p>
          <a:endParaRPr lang="en-US"/>
        </a:p>
      </dgm:t>
    </dgm:pt>
    <dgm:pt modelId="{5BDF8F3B-EACF-4B98-98F3-EE70FEFFC019}" type="sibTrans" cxnId="{AF562F2C-D68E-45C1-9593-C798DB38B436}">
      <dgm:prSet/>
      <dgm:spPr/>
      <dgm:t>
        <a:bodyPr/>
        <a:lstStyle/>
        <a:p>
          <a:endParaRPr lang="en-US"/>
        </a:p>
      </dgm:t>
    </dgm:pt>
    <dgm:pt modelId="{AB4662CB-D359-4266-9C95-D323C5E0533D}">
      <dgm:prSet phldrT="[Text]" custT="1"/>
      <dgm:spPr/>
      <dgm:t>
        <a:bodyPr/>
        <a:lstStyle/>
        <a:p>
          <a:pPr>
            <a:lnSpc>
              <a:spcPct val="100000"/>
            </a:lnSpc>
          </a:pPr>
          <a:r>
            <a:rPr lang="en-US" sz="3000">
              <a:latin typeface="+mn-lt"/>
              <a:cs typeface="Calibri" panose="020F0502020204030204" pitchFamily="34" charset="0"/>
            </a:rPr>
            <a:t>Identify various behavioral barriers</a:t>
          </a:r>
          <a:endParaRPr lang="en-US" sz="3000">
            <a:latin typeface="+mn-lt"/>
          </a:endParaRPr>
        </a:p>
      </dgm:t>
    </dgm:pt>
    <dgm:pt modelId="{FD2394EE-C84C-46B2-8F3D-3E71018DEB57}" type="parTrans" cxnId="{B2A96D11-3FF3-4570-AA95-98510D9C8E5C}">
      <dgm:prSet/>
      <dgm:spPr/>
      <dgm:t>
        <a:bodyPr/>
        <a:lstStyle/>
        <a:p>
          <a:endParaRPr lang="en-US"/>
        </a:p>
      </dgm:t>
    </dgm:pt>
    <dgm:pt modelId="{27A884DF-4066-447F-B838-E53D9144EA0F}" type="sibTrans" cxnId="{B2A96D11-3FF3-4570-AA95-98510D9C8E5C}">
      <dgm:prSet/>
      <dgm:spPr/>
      <dgm:t>
        <a:bodyPr/>
        <a:lstStyle/>
        <a:p>
          <a:endParaRPr lang="en-US"/>
        </a:p>
      </dgm:t>
    </dgm:pt>
    <dgm:pt modelId="{CC3E4E90-D6C4-442F-A8B9-21BB87DD8ED3}">
      <dgm:prSet phldrT="[Text]" custT="1"/>
      <dgm:spPr/>
      <dgm:t>
        <a:bodyPr/>
        <a:lstStyle/>
        <a:p>
          <a:pPr>
            <a:lnSpc>
              <a:spcPct val="100000"/>
            </a:lnSpc>
          </a:pPr>
          <a:r>
            <a:rPr lang="en-US" sz="2700" dirty="0">
              <a:latin typeface="+mn-lt"/>
              <a:cs typeface="Calibri" panose="020F0502020204030204" pitchFamily="34" charset="0"/>
            </a:rPr>
            <a:t>Develop strategies to address behavioral barriers affecting the dispute resolution process</a:t>
          </a:r>
          <a:endParaRPr lang="en-US" sz="2700" dirty="0">
            <a:latin typeface="+mn-lt"/>
          </a:endParaRPr>
        </a:p>
      </dgm:t>
    </dgm:pt>
    <dgm:pt modelId="{9455D53E-693C-49DA-AFA7-1040BF03940F}" type="parTrans" cxnId="{B6CCBB54-5B3F-444A-A1D7-A0C729647095}">
      <dgm:prSet/>
      <dgm:spPr/>
      <dgm:t>
        <a:bodyPr/>
        <a:lstStyle/>
        <a:p>
          <a:endParaRPr lang="en-US"/>
        </a:p>
      </dgm:t>
    </dgm:pt>
    <dgm:pt modelId="{B29D1CB9-B35F-45A4-B5FF-C5F14D0638CE}" type="sibTrans" cxnId="{B6CCBB54-5B3F-444A-A1D7-A0C729647095}">
      <dgm:prSet/>
      <dgm:spPr/>
      <dgm:t>
        <a:bodyPr/>
        <a:lstStyle/>
        <a:p>
          <a:endParaRPr lang="en-US"/>
        </a:p>
      </dgm:t>
    </dgm:pt>
    <dgm:pt modelId="{16CC9245-009F-46C9-98AF-C4CB25CD90FF}" type="pres">
      <dgm:prSet presAssocID="{F0B922BF-07FD-41E2-9DDC-6B0004DFBA2F}" presName="root" presStyleCnt="0">
        <dgm:presLayoutVars>
          <dgm:dir/>
          <dgm:resizeHandles val="exact"/>
        </dgm:presLayoutVars>
      </dgm:prSet>
      <dgm:spPr/>
    </dgm:pt>
    <dgm:pt modelId="{86C99DBE-ECE2-482A-BE72-B33817773173}" type="pres">
      <dgm:prSet presAssocID="{769B98B2-ACB0-41C4-B124-7D08E8121EE3}" presName="compNode" presStyleCnt="0"/>
      <dgm:spPr/>
    </dgm:pt>
    <dgm:pt modelId="{29D227C7-98D4-4C1E-8DE7-836297A9B683}" type="pres">
      <dgm:prSet presAssocID="{769B98B2-ACB0-41C4-B124-7D08E8121EE3}" presName="bgRect" presStyleLbl="bgShp" presStyleIdx="0" presStyleCnt="3"/>
      <dgm:spPr/>
    </dgm:pt>
    <dgm:pt modelId="{7A849734-7326-4B27-B636-F40E01CADFF1}" type="pres">
      <dgm:prSet presAssocID="{769B98B2-ACB0-41C4-B124-7D08E8121EE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arth Globe Americas"/>
        </a:ext>
      </dgm:extLst>
    </dgm:pt>
    <dgm:pt modelId="{EAEE1D2E-EE1D-4BCE-8A17-B72145EC5EE5}" type="pres">
      <dgm:prSet presAssocID="{769B98B2-ACB0-41C4-B124-7D08E8121EE3}" presName="spaceRect" presStyleCnt="0"/>
      <dgm:spPr/>
    </dgm:pt>
    <dgm:pt modelId="{83CD3BF7-A7C0-43ED-91C4-69B6F17EDA1D}" type="pres">
      <dgm:prSet presAssocID="{769B98B2-ACB0-41C4-B124-7D08E8121EE3}" presName="parTx" presStyleLbl="revTx" presStyleIdx="0" presStyleCnt="3">
        <dgm:presLayoutVars>
          <dgm:chMax val="0"/>
          <dgm:chPref val="0"/>
        </dgm:presLayoutVars>
      </dgm:prSet>
      <dgm:spPr/>
    </dgm:pt>
    <dgm:pt modelId="{B66DA067-B7D0-4E9E-A853-6D502EF79C2D}" type="pres">
      <dgm:prSet presAssocID="{5BDF8F3B-EACF-4B98-98F3-EE70FEFFC019}" presName="sibTrans" presStyleCnt="0"/>
      <dgm:spPr/>
    </dgm:pt>
    <dgm:pt modelId="{49612531-7D68-42D4-85AD-757AE7A94778}" type="pres">
      <dgm:prSet presAssocID="{AB4662CB-D359-4266-9C95-D323C5E0533D}" presName="compNode" presStyleCnt="0"/>
      <dgm:spPr/>
    </dgm:pt>
    <dgm:pt modelId="{D1A17405-DC44-4219-A5E6-187F2838DFF7}" type="pres">
      <dgm:prSet presAssocID="{AB4662CB-D359-4266-9C95-D323C5E0533D}" presName="bgRect" presStyleLbl="bgShp" presStyleIdx="1" presStyleCnt="3"/>
      <dgm:spPr/>
    </dgm:pt>
    <dgm:pt modelId="{18FF6E9D-FD4C-46F8-A915-3A5FE666C3B4}" type="pres">
      <dgm:prSet presAssocID="{AB4662CB-D359-4266-9C95-D323C5E0533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52D11FA4-6B03-4F6B-A895-AD1E829C7515}" type="pres">
      <dgm:prSet presAssocID="{AB4662CB-D359-4266-9C95-D323C5E0533D}" presName="spaceRect" presStyleCnt="0"/>
      <dgm:spPr/>
    </dgm:pt>
    <dgm:pt modelId="{C3611C35-FBD9-4C93-8284-9F2D01F4B979}" type="pres">
      <dgm:prSet presAssocID="{AB4662CB-D359-4266-9C95-D323C5E0533D}" presName="parTx" presStyleLbl="revTx" presStyleIdx="1" presStyleCnt="3">
        <dgm:presLayoutVars>
          <dgm:chMax val="0"/>
          <dgm:chPref val="0"/>
        </dgm:presLayoutVars>
      </dgm:prSet>
      <dgm:spPr/>
    </dgm:pt>
    <dgm:pt modelId="{6996D68F-FBB1-44C4-96EC-349009FA23C3}" type="pres">
      <dgm:prSet presAssocID="{27A884DF-4066-447F-B838-E53D9144EA0F}" presName="sibTrans" presStyleCnt="0"/>
      <dgm:spPr/>
    </dgm:pt>
    <dgm:pt modelId="{6413E9BC-A3A5-4972-8E8F-AFBA29967C0B}" type="pres">
      <dgm:prSet presAssocID="{CC3E4E90-D6C4-442F-A8B9-21BB87DD8ED3}" presName="compNode" presStyleCnt="0"/>
      <dgm:spPr/>
    </dgm:pt>
    <dgm:pt modelId="{BCFB5937-C337-4515-904D-FC32EF4315C6}" type="pres">
      <dgm:prSet presAssocID="{CC3E4E90-D6C4-442F-A8B9-21BB87DD8ED3}" presName="bgRect" presStyleLbl="bgShp" presStyleIdx="2" presStyleCnt="3"/>
      <dgm:spPr/>
    </dgm:pt>
    <dgm:pt modelId="{817A564D-DD37-4C92-AA26-4BA9537B7B1D}" type="pres">
      <dgm:prSet presAssocID="{CC3E4E90-D6C4-442F-A8B9-21BB87DD8ED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andshake"/>
        </a:ext>
      </dgm:extLst>
    </dgm:pt>
    <dgm:pt modelId="{ED00FD33-BA1E-4CA6-8CD1-5FE1B5684D55}" type="pres">
      <dgm:prSet presAssocID="{CC3E4E90-D6C4-442F-A8B9-21BB87DD8ED3}" presName="spaceRect" presStyleCnt="0"/>
      <dgm:spPr/>
    </dgm:pt>
    <dgm:pt modelId="{F7B457E0-EC66-48C3-8FB5-B496D7C4E0E7}" type="pres">
      <dgm:prSet presAssocID="{CC3E4E90-D6C4-442F-A8B9-21BB87DD8ED3}" presName="parTx" presStyleLbl="revTx" presStyleIdx="2" presStyleCnt="3">
        <dgm:presLayoutVars>
          <dgm:chMax val="0"/>
          <dgm:chPref val="0"/>
        </dgm:presLayoutVars>
      </dgm:prSet>
      <dgm:spPr/>
    </dgm:pt>
  </dgm:ptLst>
  <dgm:cxnLst>
    <dgm:cxn modelId="{5FAB4A06-FEAE-AB47-84FB-E9CE74043D9D}" type="presOf" srcId="{F0B922BF-07FD-41E2-9DDC-6B0004DFBA2F}" destId="{16CC9245-009F-46C9-98AF-C4CB25CD90FF}" srcOrd="0" destOrd="0" presId="urn:microsoft.com/office/officeart/2018/2/layout/IconVerticalSolidList"/>
    <dgm:cxn modelId="{B2A96D11-3FF3-4570-AA95-98510D9C8E5C}" srcId="{F0B922BF-07FD-41E2-9DDC-6B0004DFBA2F}" destId="{AB4662CB-D359-4266-9C95-D323C5E0533D}" srcOrd="1" destOrd="0" parTransId="{FD2394EE-C84C-46B2-8F3D-3E71018DEB57}" sibTransId="{27A884DF-4066-447F-B838-E53D9144EA0F}"/>
    <dgm:cxn modelId="{AF562F2C-D68E-45C1-9593-C798DB38B436}" srcId="{F0B922BF-07FD-41E2-9DDC-6B0004DFBA2F}" destId="{769B98B2-ACB0-41C4-B124-7D08E8121EE3}" srcOrd="0" destOrd="0" parTransId="{76E59915-8ADB-4B77-A644-D17CA02582AC}" sibTransId="{5BDF8F3B-EACF-4B98-98F3-EE70FEFFC019}"/>
    <dgm:cxn modelId="{B6CCBB54-5B3F-444A-A1D7-A0C729647095}" srcId="{F0B922BF-07FD-41E2-9DDC-6B0004DFBA2F}" destId="{CC3E4E90-D6C4-442F-A8B9-21BB87DD8ED3}" srcOrd="2" destOrd="0" parTransId="{9455D53E-693C-49DA-AFA7-1040BF03940F}" sibTransId="{B29D1CB9-B35F-45A4-B5FF-C5F14D0638CE}"/>
    <dgm:cxn modelId="{79028F7D-4051-BC4E-B1A0-6A40743DA747}" type="presOf" srcId="{AB4662CB-D359-4266-9C95-D323C5E0533D}" destId="{C3611C35-FBD9-4C93-8284-9F2D01F4B979}" srcOrd="0" destOrd="0" presId="urn:microsoft.com/office/officeart/2018/2/layout/IconVerticalSolidList"/>
    <dgm:cxn modelId="{93657580-3ADD-C940-A17B-F7D58F2E1137}" type="presOf" srcId="{769B98B2-ACB0-41C4-B124-7D08E8121EE3}" destId="{83CD3BF7-A7C0-43ED-91C4-69B6F17EDA1D}" srcOrd="0" destOrd="0" presId="urn:microsoft.com/office/officeart/2018/2/layout/IconVerticalSolidList"/>
    <dgm:cxn modelId="{264EF8C6-FB1B-784B-96D1-B67259CE781D}" type="presOf" srcId="{CC3E4E90-D6C4-442F-A8B9-21BB87DD8ED3}" destId="{F7B457E0-EC66-48C3-8FB5-B496D7C4E0E7}" srcOrd="0" destOrd="0" presId="urn:microsoft.com/office/officeart/2018/2/layout/IconVerticalSolidList"/>
    <dgm:cxn modelId="{152CA68F-63FA-BA4D-82D6-C37FA5CB60A7}" type="presParOf" srcId="{16CC9245-009F-46C9-98AF-C4CB25CD90FF}" destId="{86C99DBE-ECE2-482A-BE72-B33817773173}" srcOrd="0" destOrd="0" presId="urn:microsoft.com/office/officeart/2018/2/layout/IconVerticalSolidList"/>
    <dgm:cxn modelId="{E4BF8C19-B438-8346-816D-6A9F99584DC8}" type="presParOf" srcId="{86C99DBE-ECE2-482A-BE72-B33817773173}" destId="{29D227C7-98D4-4C1E-8DE7-836297A9B683}" srcOrd="0" destOrd="0" presId="urn:microsoft.com/office/officeart/2018/2/layout/IconVerticalSolidList"/>
    <dgm:cxn modelId="{E758E55E-B40B-FE42-A3AB-F4C7A853D822}" type="presParOf" srcId="{86C99DBE-ECE2-482A-BE72-B33817773173}" destId="{7A849734-7326-4B27-B636-F40E01CADFF1}" srcOrd="1" destOrd="0" presId="urn:microsoft.com/office/officeart/2018/2/layout/IconVerticalSolidList"/>
    <dgm:cxn modelId="{7B7813D3-49F9-E248-BE9F-AD5E20296B99}" type="presParOf" srcId="{86C99DBE-ECE2-482A-BE72-B33817773173}" destId="{EAEE1D2E-EE1D-4BCE-8A17-B72145EC5EE5}" srcOrd="2" destOrd="0" presId="urn:microsoft.com/office/officeart/2018/2/layout/IconVerticalSolidList"/>
    <dgm:cxn modelId="{138F81ED-6B54-B54D-901A-C2D96EFCAEA3}" type="presParOf" srcId="{86C99DBE-ECE2-482A-BE72-B33817773173}" destId="{83CD3BF7-A7C0-43ED-91C4-69B6F17EDA1D}" srcOrd="3" destOrd="0" presId="urn:microsoft.com/office/officeart/2018/2/layout/IconVerticalSolidList"/>
    <dgm:cxn modelId="{43F5DA0A-CBB2-C041-A209-70B6CBB5B24F}" type="presParOf" srcId="{16CC9245-009F-46C9-98AF-C4CB25CD90FF}" destId="{B66DA067-B7D0-4E9E-A853-6D502EF79C2D}" srcOrd="1" destOrd="0" presId="urn:microsoft.com/office/officeart/2018/2/layout/IconVerticalSolidList"/>
    <dgm:cxn modelId="{A8BB5614-0E8E-2744-A16D-E010C889D462}" type="presParOf" srcId="{16CC9245-009F-46C9-98AF-C4CB25CD90FF}" destId="{49612531-7D68-42D4-85AD-757AE7A94778}" srcOrd="2" destOrd="0" presId="urn:microsoft.com/office/officeart/2018/2/layout/IconVerticalSolidList"/>
    <dgm:cxn modelId="{19DB507F-3858-7349-A0DD-DB3783BAF207}" type="presParOf" srcId="{49612531-7D68-42D4-85AD-757AE7A94778}" destId="{D1A17405-DC44-4219-A5E6-187F2838DFF7}" srcOrd="0" destOrd="0" presId="urn:microsoft.com/office/officeart/2018/2/layout/IconVerticalSolidList"/>
    <dgm:cxn modelId="{794B6A5B-9D07-4F4B-B47C-F6704891CE25}" type="presParOf" srcId="{49612531-7D68-42D4-85AD-757AE7A94778}" destId="{18FF6E9D-FD4C-46F8-A915-3A5FE666C3B4}" srcOrd="1" destOrd="0" presId="urn:microsoft.com/office/officeart/2018/2/layout/IconVerticalSolidList"/>
    <dgm:cxn modelId="{454A41D8-9896-284A-8997-040A497BDF05}" type="presParOf" srcId="{49612531-7D68-42D4-85AD-757AE7A94778}" destId="{52D11FA4-6B03-4F6B-A895-AD1E829C7515}" srcOrd="2" destOrd="0" presId="urn:microsoft.com/office/officeart/2018/2/layout/IconVerticalSolidList"/>
    <dgm:cxn modelId="{CF8DE465-66D8-8E48-BACF-BF4F43E0D685}" type="presParOf" srcId="{49612531-7D68-42D4-85AD-757AE7A94778}" destId="{C3611C35-FBD9-4C93-8284-9F2D01F4B979}" srcOrd="3" destOrd="0" presId="urn:microsoft.com/office/officeart/2018/2/layout/IconVerticalSolidList"/>
    <dgm:cxn modelId="{C32A5B74-6EF0-964F-A4B8-415517CF993C}" type="presParOf" srcId="{16CC9245-009F-46C9-98AF-C4CB25CD90FF}" destId="{6996D68F-FBB1-44C4-96EC-349009FA23C3}" srcOrd="3" destOrd="0" presId="urn:microsoft.com/office/officeart/2018/2/layout/IconVerticalSolidList"/>
    <dgm:cxn modelId="{C29DAB82-7A9C-C84A-BF05-16D6EBA7D990}" type="presParOf" srcId="{16CC9245-009F-46C9-98AF-C4CB25CD90FF}" destId="{6413E9BC-A3A5-4972-8E8F-AFBA29967C0B}" srcOrd="4" destOrd="0" presId="urn:microsoft.com/office/officeart/2018/2/layout/IconVerticalSolidList"/>
    <dgm:cxn modelId="{89AFE81D-BE6D-E048-8722-96293BC206EB}" type="presParOf" srcId="{6413E9BC-A3A5-4972-8E8F-AFBA29967C0B}" destId="{BCFB5937-C337-4515-904D-FC32EF4315C6}" srcOrd="0" destOrd="0" presId="urn:microsoft.com/office/officeart/2018/2/layout/IconVerticalSolidList"/>
    <dgm:cxn modelId="{F1FFA714-CF81-384C-A6BA-73EFA97AD5B6}" type="presParOf" srcId="{6413E9BC-A3A5-4972-8E8F-AFBA29967C0B}" destId="{817A564D-DD37-4C92-AA26-4BA9537B7B1D}" srcOrd="1" destOrd="0" presId="urn:microsoft.com/office/officeart/2018/2/layout/IconVerticalSolidList"/>
    <dgm:cxn modelId="{C5137BB3-FF4B-C34F-BB5A-C7B614EBBF1D}" type="presParOf" srcId="{6413E9BC-A3A5-4972-8E8F-AFBA29967C0B}" destId="{ED00FD33-BA1E-4CA6-8CD1-5FE1B5684D55}" srcOrd="2" destOrd="0" presId="urn:microsoft.com/office/officeart/2018/2/layout/IconVerticalSolidList"/>
    <dgm:cxn modelId="{07B63141-5B23-F64E-87C5-190266AF4BDA}" type="presParOf" srcId="{6413E9BC-A3A5-4972-8E8F-AFBA29967C0B}" destId="{F7B457E0-EC66-48C3-8FB5-B496D7C4E0E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006B4C-98F0-47C1-AE42-A0AFA135CC39}"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69C9C02B-4AB6-4E61-A1A2-F2A147F4E4A5}">
      <dgm:prSet/>
      <dgm:spPr/>
      <dgm:t>
        <a:bodyPr/>
        <a:lstStyle/>
        <a:p>
          <a:r>
            <a:rPr lang="en-US"/>
            <a:t>History</a:t>
          </a:r>
        </a:p>
      </dgm:t>
    </dgm:pt>
    <dgm:pt modelId="{D552494D-27F3-4363-ACE4-F0C889D7CD1B}" type="parTrans" cxnId="{6540A399-BE17-43C0-94CB-9383F2AE6CDA}">
      <dgm:prSet/>
      <dgm:spPr/>
      <dgm:t>
        <a:bodyPr/>
        <a:lstStyle/>
        <a:p>
          <a:endParaRPr lang="en-US"/>
        </a:p>
      </dgm:t>
    </dgm:pt>
    <dgm:pt modelId="{65809E59-D131-41DD-B4D7-342DD53E7D7D}" type="sibTrans" cxnId="{6540A399-BE17-43C0-94CB-9383F2AE6CDA}">
      <dgm:prSet/>
      <dgm:spPr/>
      <dgm:t>
        <a:bodyPr/>
        <a:lstStyle/>
        <a:p>
          <a:endParaRPr lang="en-US"/>
        </a:p>
      </dgm:t>
    </dgm:pt>
    <dgm:pt modelId="{4ACEC62D-A4B2-462E-92D3-AFAD3F607FDA}">
      <dgm:prSet/>
      <dgm:spPr/>
      <dgm:t>
        <a:bodyPr/>
        <a:lstStyle/>
        <a:p>
          <a:r>
            <a:rPr lang="en-US"/>
            <a:t>Social group interaction</a:t>
          </a:r>
        </a:p>
      </dgm:t>
    </dgm:pt>
    <dgm:pt modelId="{6A0C96CF-968E-42DD-BF69-6D96E2EEEE70}" type="parTrans" cxnId="{B0E6E3E6-B3BE-45E9-89D6-047AD1B3CC55}">
      <dgm:prSet/>
      <dgm:spPr/>
      <dgm:t>
        <a:bodyPr/>
        <a:lstStyle/>
        <a:p>
          <a:endParaRPr lang="en-US"/>
        </a:p>
      </dgm:t>
    </dgm:pt>
    <dgm:pt modelId="{6A95AE36-D10C-4C3B-AE0B-C71594EC61C4}" type="sibTrans" cxnId="{B0E6E3E6-B3BE-45E9-89D6-047AD1B3CC55}">
      <dgm:prSet/>
      <dgm:spPr/>
      <dgm:t>
        <a:bodyPr/>
        <a:lstStyle/>
        <a:p>
          <a:endParaRPr lang="en-US"/>
        </a:p>
      </dgm:t>
    </dgm:pt>
    <dgm:pt modelId="{B0A6357E-6544-477E-BBE0-946990803E12}">
      <dgm:prSet/>
      <dgm:spPr/>
      <dgm:t>
        <a:bodyPr/>
        <a:lstStyle/>
        <a:p>
          <a:r>
            <a:rPr lang="en-US"/>
            <a:t>Social status factors</a:t>
          </a:r>
        </a:p>
      </dgm:t>
    </dgm:pt>
    <dgm:pt modelId="{4DC3F20C-063F-49EB-96A9-153930432050}" type="parTrans" cxnId="{72C8EC5E-21E8-4600-87EE-2BE95D430CD5}">
      <dgm:prSet/>
      <dgm:spPr/>
      <dgm:t>
        <a:bodyPr/>
        <a:lstStyle/>
        <a:p>
          <a:endParaRPr lang="en-US"/>
        </a:p>
      </dgm:t>
    </dgm:pt>
    <dgm:pt modelId="{B1494A71-9559-4241-B285-DF7C2A4142CA}" type="sibTrans" cxnId="{72C8EC5E-21E8-4600-87EE-2BE95D430CD5}">
      <dgm:prSet/>
      <dgm:spPr/>
      <dgm:t>
        <a:bodyPr/>
        <a:lstStyle/>
        <a:p>
          <a:endParaRPr lang="en-US"/>
        </a:p>
      </dgm:t>
    </dgm:pt>
    <dgm:pt modelId="{A0D33E10-CF4D-46FF-9300-9990FA63DD88}">
      <dgm:prSet/>
      <dgm:spPr/>
      <dgm:t>
        <a:bodyPr/>
        <a:lstStyle/>
        <a:p>
          <a:r>
            <a:rPr lang="en-US"/>
            <a:t>Value orientations</a:t>
          </a:r>
        </a:p>
      </dgm:t>
    </dgm:pt>
    <dgm:pt modelId="{F6984D08-CD22-4BCF-9FED-09A512AF3F74}" type="parTrans" cxnId="{C61993D9-0B6E-4240-B6EF-F28253C63AC6}">
      <dgm:prSet/>
      <dgm:spPr/>
      <dgm:t>
        <a:bodyPr/>
        <a:lstStyle/>
        <a:p>
          <a:endParaRPr lang="en-US"/>
        </a:p>
      </dgm:t>
    </dgm:pt>
    <dgm:pt modelId="{7D622FF2-B9A9-482F-9C7C-C056882E56C2}" type="sibTrans" cxnId="{C61993D9-0B6E-4240-B6EF-F28253C63AC6}">
      <dgm:prSet/>
      <dgm:spPr/>
      <dgm:t>
        <a:bodyPr/>
        <a:lstStyle/>
        <a:p>
          <a:endParaRPr lang="en-US"/>
        </a:p>
      </dgm:t>
    </dgm:pt>
    <dgm:pt modelId="{F7F01AB6-8FD3-4981-A413-6C13CAC396A2}">
      <dgm:prSet/>
      <dgm:spPr/>
      <dgm:t>
        <a:bodyPr/>
        <a:lstStyle/>
        <a:p>
          <a:r>
            <a:rPr lang="en-US" dirty="0"/>
            <a:t>Language and communication</a:t>
          </a:r>
        </a:p>
      </dgm:t>
    </dgm:pt>
    <dgm:pt modelId="{0FAC7BFF-9080-49DE-8F0D-1D187823E28C}" type="parTrans" cxnId="{0F8EEFB4-EB7E-4682-A6A7-E9083FDCD295}">
      <dgm:prSet/>
      <dgm:spPr/>
      <dgm:t>
        <a:bodyPr/>
        <a:lstStyle/>
        <a:p>
          <a:endParaRPr lang="en-US"/>
        </a:p>
      </dgm:t>
    </dgm:pt>
    <dgm:pt modelId="{96127AFA-194B-4004-848C-CF57C9D44DCD}" type="sibTrans" cxnId="{0F8EEFB4-EB7E-4682-A6A7-E9083FDCD295}">
      <dgm:prSet/>
      <dgm:spPr/>
      <dgm:t>
        <a:bodyPr/>
        <a:lstStyle/>
        <a:p>
          <a:endParaRPr lang="en-US"/>
        </a:p>
      </dgm:t>
    </dgm:pt>
    <dgm:pt modelId="{7312C09A-4001-46E0-94B7-5261C6285BF3}">
      <dgm:prSet/>
      <dgm:spPr/>
      <dgm:t>
        <a:bodyPr/>
        <a:lstStyle/>
        <a:p>
          <a:r>
            <a:rPr lang="en-US"/>
            <a:t>Family life process</a:t>
          </a:r>
        </a:p>
      </dgm:t>
    </dgm:pt>
    <dgm:pt modelId="{790BD27A-CFCC-4507-A3C1-F9798EF03F1B}" type="parTrans" cxnId="{BA090C19-94C4-4253-9FAA-5B112A01CF37}">
      <dgm:prSet/>
      <dgm:spPr/>
      <dgm:t>
        <a:bodyPr/>
        <a:lstStyle/>
        <a:p>
          <a:endParaRPr lang="en-US"/>
        </a:p>
      </dgm:t>
    </dgm:pt>
    <dgm:pt modelId="{F90AA7C1-8C0F-4A68-98F7-A39922C7004F}" type="sibTrans" cxnId="{BA090C19-94C4-4253-9FAA-5B112A01CF37}">
      <dgm:prSet/>
      <dgm:spPr/>
      <dgm:t>
        <a:bodyPr/>
        <a:lstStyle/>
        <a:p>
          <a:endParaRPr lang="en-US"/>
        </a:p>
      </dgm:t>
    </dgm:pt>
    <dgm:pt modelId="{EBA32FD7-764D-43A9-8458-436F0A9D438F}">
      <dgm:prSet/>
      <dgm:spPr/>
      <dgm:t>
        <a:bodyPr/>
        <a:lstStyle/>
        <a:p>
          <a:r>
            <a:rPr lang="en-US"/>
            <a:t>Religion</a:t>
          </a:r>
        </a:p>
      </dgm:t>
    </dgm:pt>
    <dgm:pt modelId="{D87B7967-BFF8-499E-974F-FC825F32E0B5}" type="parTrans" cxnId="{6570AA09-80B5-4B9C-B4EB-4BC5550824F1}">
      <dgm:prSet/>
      <dgm:spPr/>
      <dgm:t>
        <a:bodyPr/>
        <a:lstStyle/>
        <a:p>
          <a:endParaRPr lang="en-US"/>
        </a:p>
      </dgm:t>
    </dgm:pt>
    <dgm:pt modelId="{5A0D2A81-A795-4151-A022-E15E44C23A40}" type="sibTrans" cxnId="{6570AA09-80B5-4B9C-B4EB-4BC5550824F1}">
      <dgm:prSet/>
      <dgm:spPr/>
      <dgm:t>
        <a:bodyPr/>
        <a:lstStyle/>
        <a:p>
          <a:endParaRPr lang="en-US"/>
        </a:p>
      </dgm:t>
    </dgm:pt>
    <dgm:pt modelId="{FB77DF76-82E6-431C-92A9-D0EDBC37ADD2}">
      <dgm:prSet/>
      <dgm:spPr/>
      <dgm:t>
        <a:bodyPr/>
        <a:lstStyle/>
        <a:p>
          <a:r>
            <a:rPr lang="en-US"/>
            <a:t>Art and expressive forms</a:t>
          </a:r>
        </a:p>
      </dgm:t>
    </dgm:pt>
    <dgm:pt modelId="{B5B43F64-EB65-47EB-8E6F-38FA8211BF5A}" type="parTrans" cxnId="{701E7E79-A388-42E5-8C31-8F490CDBDD3F}">
      <dgm:prSet/>
      <dgm:spPr/>
      <dgm:t>
        <a:bodyPr/>
        <a:lstStyle/>
        <a:p>
          <a:endParaRPr lang="en-US"/>
        </a:p>
      </dgm:t>
    </dgm:pt>
    <dgm:pt modelId="{26F9D6FC-15E9-49DC-99B2-E41F5A95C21E}" type="sibTrans" cxnId="{701E7E79-A388-42E5-8C31-8F490CDBDD3F}">
      <dgm:prSet/>
      <dgm:spPr/>
      <dgm:t>
        <a:bodyPr/>
        <a:lstStyle/>
        <a:p>
          <a:endParaRPr lang="en-US"/>
        </a:p>
      </dgm:t>
    </dgm:pt>
    <dgm:pt modelId="{BB83AD1D-D631-4CEB-9625-AF7363844928}">
      <dgm:prSet/>
      <dgm:spPr/>
      <dgm:t>
        <a:bodyPr/>
        <a:lstStyle/>
        <a:p>
          <a:r>
            <a:rPr lang="en-US"/>
            <a:t>Diet</a:t>
          </a:r>
        </a:p>
      </dgm:t>
    </dgm:pt>
    <dgm:pt modelId="{C1EE4FA2-6686-4235-AC52-EEFED4BA84CB}" type="parTrans" cxnId="{954EDAE2-494F-4420-8116-6C7431CA6A46}">
      <dgm:prSet/>
      <dgm:spPr/>
      <dgm:t>
        <a:bodyPr/>
        <a:lstStyle/>
        <a:p>
          <a:endParaRPr lang="en-US"/>
        </a:p>
      </dgm:t>
    </dgm:pt>
    <dgm:pt modelId="{0BC8E6EF-E279-4996-B65C-8B60B23A3EFB}" type="sibTrans" cxnId="{954EDAE2-494F-4420-8116-6C7431CA6A46}">
      <dgm:prSet/>
      <dgm:spPr/>
      <dgm:t>
        <a:bodyPr/>
        <a:lstStyle/>
        <a:p>
          <a:endParaRPr lang="en-US"/>
        </a:p>
      </dgm:t>
    </dgm:pt>
    <dgm:pt modelId="{C92A7D3D-4A64-4C15-A9C4-2D9F666B5B5A}">
      <dgm:prSet/>
      <dgm:spPr/>
      <dgm:t>
        <a:bodyPr/>
        <a:lstStyle/>
        <a:p>
          <a:r>
            <a:rPr lang="en-US"/>
            <a:t>Recreation</a:t>
          </a:r>
        </a:p>
      </dgm:t>
    </dgm:pt>
    <dgm:pt modelId="{813D7A8D-F582-412F-AC35-B0D6ED6B500E}" type="parTrans" cxnId="{991814E3-9022-4892-B449-D546D7768224}">
      <dgm:prSet/>
      <dgm:spPr/>
      <dgm:t>
        <a:bodyPr/>
        <a:lstStyle/>
        <a:p>
          <a:endParaRPr lang="en-US"/>
        </a:p>
      </dgm:t>
    </dgm:pt>
    <dgm:pt modelId="{E5D26AFB-7F11-42D3-9657-74B43EEB7CE8}" type="sibTrans" cxnId="{991814E3-9022-4892-B449-D546D7768224}">
      <dgm:prSet/>
      <dgm:spPr/>
      <dgm:t>
        <a:bodyPr/>
        <a:lstStyle/>
        <a:p>
          <a:endParaRPr lang="en-US"/>
        </a:p>
      </dgm:t>
    </dgm:pt>
    <dgm:pt modelId="{B9160096-9858-4112-9E2E-D1164FA73D2B}">
      <dgm:prSet/>
      <dgm:spPr/>
      <dgm:t>
        <a:bodyPr/>
        <a:lstStyle/>
        <a:p>
          <a:r>
            <a:rPr lang="en-US" dirty="0"/>
            <a:t>Clothes</a:t>
          </a:r>
        </a:p>
      </dgm:t>
    </dgm:pt>
    <dgm:pt modelId="{0D3D448A-D7A7-4C72-A8BF-1B57FE9EC46E}" type="parTrans" cxnId="{36FA0509-EFE0-4E54-A771-77D650D39EB0}">
      <dgm:prSet/>
      <dgm:spPr/>
      <dgm:t>
        <a:bodyPr/>
        <a:lstStyle/>
        <a:p>
          <a:endParaRPr lang="en-US"/>
        </a:p>
      </dgm:t>
    </dgm:pt>
    <dgm:pt modelId="{6D4E6A7B-B567-4FAC-8C9A-F690F8E9DDAB}" type="sibTrans" cxnId="{36FA0509-EFE0-4E54-A771-77D650D39EB0}">
      <dgm:prSet/>
      <dgm:spPr/>
      <dgm:t>
        <a:bodyPr/>
        <a:lstStyle/>
        <a:p>
          <a:endParaRPr lang="en-US"/>
        </a:p>
      </dgm:t>
    </dgm:pt>
    <dgm:pt modelId="{02F057D8-CAA7-4292-B6B2-2BE7E7E4B874}">
      <dgm:prSet/>
      <dgm:spPr/>
      <dgm:t>
        <a:bodyPr/>
        <a:lstStyle/>
        <a:p>
          <a:endParaRPr lang="en-US" dirty="0"/>
        </a:p>
      </dgm:t>
    </dgm:pt>
    <dgm:pt modelId="{23C2A29A-6CEF-4130-9636-2DA0663B6AFB}" type="sibTrans" cxnId="{64623F23-B042-4304-861F-82CE89076522}">
      <dgm:prSet/>
      <dgm:spPr/>
      <dgm:t>
        <a:bodyPr/>
        <a:lstStyle/>
        <a:p>
          <a:endParaRPr lang="en-US"/>
        </a:p>
      </dgm:t>
    </dgm:pt>
    <dgm:pt modelId="{513A225D-8FEB-42BA-8EB7-C61435A17CDD}" type="parTrans" cxnId="{64623F23-B042-4304-861F-82CE89076522}">
      <dgm:prSet/>
      <dgm:spPr/>
      <dgm:t>
        <a:bodyPr/>
        <a:lstStyle/>
        <a:p>
          <a:endParaRPr lang="en-US"/>
        </a:p>
      </dgm:t>
    </dgm:pt>
    <dgm:pt modelId="{667348B6-C2B1-B948-BC6D-B46B0596A322}" type="pres">
      <dgm:prSet presAssocID="{B8006B4C-98F0-47C1-AE42-A0AFA135CC39}" presName="vert0" presStyleCnt="0">
        <dgm:presLayoutVars>
          <dgm:dir/>
          <dgm:animOne val="branch"/>
          <dgm:animLvl val="lvl"/>
        </dgm:presLayoutVars>
      </dgm:prSet>
      <dgm:spPr/>
    </dgm:pt>
    <dgm:pt modelId="{8A29CDE7-C41F-4B45-9FCC-2E5BD481C4E6}" type="pres">
      <dgm:prSet presAssocID="{02F057D8-CAA7-4292-B6B2-2BE7E7E4B874}" presName="thickLine" presStyleLbl="alignNode1" presStyleIdx="0" presStyleCnt="1"/>
      <dgm:spPr/>
    </dgm:pt>
    <dgm:pt modelId="{AC6AD780-5B64-3F41-B5D2-FD2575C81126}" type="pres">
      <dgm:prSet presAssocID="{02F057D8-CAA7-4292-B6B2-2BE7E7E4B874}" presName="horz1" presStyleCnt="0"/>
      <dgm:spPr/>
    </dgm:pt>
    <dgm:pt modelId="{6BA67D95-CB19-264C-9F24-ABD1A296CE07}" type="pres">
      <dgm:prSet presAssocID="{02F057D8-CAA7-4292-B6B2-2BE7E7E4B874}" presName="tx1" presStyleLbl="revTx" presStyleIdx="0" presStyleCnt="12" custFlipHor="1" custScaleX="15062"/>
      <dgm:spPr/>
    </dgm:pt>
    <dgm:pt modelId="{F1ECA052-623C-6D4E-86D2-35ABC3CCF180}" type="pres">
      <dgm:prSet presAssocID="{02F057D8-CAA7-4292-B6B2-2BE7E7E4B874}" presName="vert1" presStyleCnt="0"/>
      <dgm:spPr/>
    </dgm:pt>
    <dgm:pt modelId="{2FA60445-3546-354F-A48E-6347D2DEFE87}" type="pres">
      <dgm:prSet presAssocID="{69C9C02B-4AB6-4E61-A1A2-F2A147F4E4A5}" presName="vertSpace2a" presStyleCnt="0"/>
      <dgm:spPr/>
    </dgm:pt>
    <dgm:pt modelId="{E7C29C59-1260-2942-9480-E131A5114EF2}" type="pres">
      <dgm:prSet presAssocID="{69C9C02B-4AB6-4E61-A1A2-F2A147F4E4A5}" presName="horz2" presStyleCnt="0"/>
      <dgm:spPr/>
    </dgm:pt>
    <dgm:pt modelId="{C5C27918-2E65-9340-9B6E-B3AC18EB3144}" type="pres">
      <dgm:prSet presAssocID="{69C9C02B-4AB6-4E61-A1A2-F2A147F4E4A5}" presName="horzSpace2" presStyleCnt="0"/>
      <dgm:spPr/>
    </dgm:pt>
    <dgm:pt modelId="{5BF0E91F-ADA9-944A-993B-D8850F78E13C}" type="pres">
      <dgm:prSet presAssocID="{69C9C02B-4AB6-4E61-A1A2-F2A147F4E4A5}" presName="tx2" presStyleLbl="revTx" presStyleIdx="1" presStyleCnt="12"/>
      <dgm:spPr/>
    </dgm:pt>
    <dgm:pt modelId="{94D7D3C4-0AC6-FC4B-BBD5-29A59175A347}" type="pres">
      <dgm:prSet presAssocID="{69C9C02B-4AB6-4E61-A1A2-F2A147F4E4A5}" presName="vert2" presStyleCnt="0"/>
      <dgm:spPr/>
    </dgm:pt>
    <dgm:pt modelId="{99CA6A91-381D-6440-BA57-D93174244E2A}" type="pres">
      <dgm:prSet presAssocID="{69C9C02B-4AB6-4E61-A1A2-F2A147F4E4A5}" presName="thinLine2b" presStyleLbl="callout" presStyleIdx="0" presStyleCnt="11"/>
      <dgm:spPr/>
    </dgm:pt>
    <dgm:pt modelId="{1247FAFA-F508-564D-97D4-A16EA5F2BD41}" type="pres">
      <dgm:prSet presAssocID="{69C9C02B-4AB6-4E61-A1A2-F2A147F4E4A5}" presName="vertSpace2b" presStyleCnt="0"/>
      <dgm:spPr/>
    </dgm:pt>
    <dgm:pt modelId="{F5C263F0-CB7B-A840-8FD8-8C19128C7539}" type="pres">
      <dgm:prSet presAssocID="{4ACEC62D-A4B2-462E-92D3-AFAD3F607FDA}" presName="horz2" presStyleCnt="0"/>
      <dgm:spPr/>
    </dgm:pt>
    <dgm:pt modelId="{829F4DDB-603F-0F4B-8714-D9EB69DF6EC8}" type="pres">
      <dgm:prSet presAssocID="{4ACEC62D-A4B2-462E-92D3-AFAD3F607FDA}" presName="horzSpace2" presStyleCnt="0"/>
      <dgm:spPr/>
    </dgm:pt>
    <dgm:pt modelId="{AE5F7ADE-386B-3B43-9F9D-D1F2F5E0FDD1}" type="pres">
      <dgm:prSet presAssocID="{4ACEC62D-A4B2-462E-92D3-AFAD3F607FDA}" presName="tx2" presStyleLbl="revTx" presStyleIdx="2" presStyleCnt="12"/>
      <dgm:spPr/>
    </dgm:pt>
    <dgm:pt modelId="{2AEE1478-D1FF-334E-944B-258A29D8301C}" type="pres">
      <dgm:prSet presAssocID="{4ACEC62D-A4B2-462E-92D3-AFAD3F607FDA}" presName="vert2" presStyleCnt="0"/>
      <dgm:spPr/>
    </dgm:pt>
    <dgm:pt modelId="{F708D70B-8DB3-2F4C-9D52-004D9255E944}" type="pres">
      <dgm:prSet presAssocID="{4ACEC62D-A4B2-462E-92D3-AFAD3F607FDA}" presName="thinLine2b" presStyleLbl="callout" presStyleIdx="1" presStyleCnt="11"/>
      <dgm:spPr/>
    </dgm:pt>
    <dgm:pt modelId="{B43CD570-390A-934E-A515-2C2B42291B4B}" type="pres">
      <dgm:prSet presAssocID="{4ACEC62D-A4B2-462E-92D3-AFAD3F607FDA}" presName="vertSpace2b" presStyleCnt="0"/>
      <dgm:spPr/>
    </dgm:pt>
    <dgm:pt modelId="{1B481C33-C79F-6F4C-95A4-B2A9ECCDF602}" type="pres">
      <dgm:prSet presAssocID="{B0A6357E-6544-477E-BBE0-946990803E12}" presName="horz2" presStyleCnt="0"/>
      <dgm:spPr/>
    </dgm:pt>
    <dgm:pt modelId="{40CE952D-101F-004B-87BA-3E35E85E6136}" type="pres">
      <dgm:prSet presAssocID="{B0A6357E-6544-477E-BBE0-946990803E12}" presName="horzSpace2" presStyleCnt="0"/>
      <dgm:spPr/>
    </dgm:pt>
    <dgm:pt modelId="{D175AEA4-3DFD-224E-89D3-9B4D371AC08B}" type="pres">
      <dgm:prSet presAssocID="{B0A6357E-6544-477E-BBE0-946990803E12}" presName="tx2" presStyleLbl="revTx" presStyleIdx="3" presStyleCnt="12"/>
      <dgm:spPr/>
    </dgm:pt>
    <dgm:pt modelId="{D91621A6-3164-3944-AAC0-7460ACA91F7C}" type="pres">
      <dgm:prSet presAssocID="{B0A6357E-6544-477E-BBE0-946990803E12}" presName="vert2" presStyleCnt="0"/>
      <dgm:spPr/>
    </dgm:pt>
    <dgm:pt modelId="{6EF767F0-1884-7442-81E0-347A1583CE5A}" type="pres">
      <dgm:prSet presAssocID="{B0A6357E-6544-477E-BBE0-946990803E12}" presName="thinLine2b" presStyleLbl="callout" presStyleIdx="2" presStyleCnt="11"/>
      <dgm:spPr/>
    </dgm:pt>
    <dgm:pt modelId="{AD193786-127D-2D4A-9C08-6E75C62C6C34}" type="pres">
      <dgm:prSet presAssocID="{B0A6357E-6544-477E-BBE0-946990803E12}" presName="vertSpace2b" presStyleCnt="0"/>
      <dgm:spPr/>
    </dgm:pt>
    <dgm:pt modelId="{C45E5A28-00DB-C046-A522-830E89736A6F}" type="pres">
      <dgm:prSet presAssocID="{A0D33E10-CF4D-46FF-9300-9990FA63DD88}" presName="horz2" presStyleCnt="0"/>
      <dgm:spPr/>
    </dgm:pt>
    <dgm:pt modelId="{CA38A098-0FD1-8B48-B70B-58A4644B64F1}" type="pres">
      <dgm:prSet presAssocID="{A0D33E10-CF4D-46FF-9300-9990FA63DD88}" presName="horzSpace2" presStyleCnt="0"/>
      <dgm:spPr/>
    </dgm:pt>
    <dgm:pt modelId="{50FEAE60-7CE2-1D4F-8BA1-A92E0739DEB3}" type="pres">
      <dgm:prSet presAssocID="{A0D33E10-CF4D-46FF-9300-9990FA63DD88}" presName="tx2" presStyleLbl="revTx" presStyleIdx="4" presStyleCnt="12"/>
      <dgm:spPr/>
    </dgm:pt>
    <dgm:pt modelId="{A2CA28D6-4768-6A4E-9533-3DDB9450676A}" type="pres">
      <dgm:prSet presAssocID="{A0D33E10-CF4D-46FF-9300-9990FA63DD88}" presName="vert2" presStyleCnt="0"/>
      <dgm:spPr/>
    </dgm:pt>
    <dgm:pt modelId="{038DA624-FA00-2741-A309-0B66F6960F1C}" type="pres">
      <dgm:prSet presAssocID="{A0D33E10-CF4D-46FF-9300-9990FA63DD88}" presName="thinLine2b" presStyleLbl="callout" presStyleIdx="3" presStyleCnt="11"/>
      <dgm:spPr/>
    </dgm:pt>
    <dgm:pt modelId="{4B1E8794-DBEB-B043-AA72-3D75E180084D}" type="pres">
      <dgm:prSet presAssocID="{A0D33E10-CF4D-46FF-9300-9990FA63DD88}" presName="vertSpace2b" presStyleCnt="0"/>
      <dgm:spPr/>
    </dgm:pt>
    <dgm:pt modelId="{BEAB83DE-1D70-4947-AF76-382EB0BA6D22}" type="pres">
      <dgm:prSet presAssocID="{F7F01AB6-8FD3-4981-A413-6C13CAC396A2}" presName="horz2" presStyleCnt="0"/>
      <dgm:spPr/>
    </dgm:pt>
    <dgm:pt modelId="{14255653-42FA-3E4D-B82F-973112DFD822}" type="pres">
      <dgm:prSet presAssocID="{F7F01AB6-8FD3-4981-A413-6C13CAC396A2}" presName="horzSpace2" presStyleCnt="0"/>
      <dgm:spPr/>
    </dgm:pt>
    <dgm:pt modelId="{3D18C6BF-E078-7E40-A6DE-CA22B080696E}" type="pres">
      <dgm:prSet presAssocID="{F7F01AB6-8FD3-4981-A413-6C13CAC396A2}" presName="tx2" presStyleLbl="revTx" presStyleIdx="5" presStyleCnt="12"/>
      <dgm:spPr/>
    </dgm:pt>
    <dgm:pt modelId="{F7A275A4-34FF-7744-BD88-12C4DCAC82B9}" type="pres">
      <dgm:prSet presAssocID="{F7F01AB6-8FD3-4981-A413-6C13CAC396A2}" presName="vert2" presStyleCnt="0"/>
      <dgm:spPr/>
    </dgm:pt>
    <dgm:pt modelId="{20E4AEB3-89D2-C846-AAD1-7963286B98D7}" type="pres">
      <dgm:prSet presAssocID="{F7F01AB6-8FD3-4981-A413-6C13CAC396A2}" presName="thinLine2b" presStyleLbl="callout" presStyleIdx="4" presStyleCnt="11"/>
      <dgm:spPr/>
    </dgm:pt>
    <dgm:pt modelId="{4BEDB06C-8CF4-0549-B376-438D7098F880}" type="pres">
      <dgm:prSet presAssocID="{F7F01AB6-8FD3-4981-A413-6C13CAC396A2}" presName="vertSpace2b" presStyleCnt="0"/>
      <dgm:spPr/>
    </dgm:pt>
    <dgm:pt modelId="{F0F543BD-44C4-3045-88B5-6CEB66C77BAB}" type="pres">
      <dgm:prSet presAssocID="{7312C09A-4001-46E0-94B7-5261C6285BF3}" presName="horz2" presStyleCnt="0"/>
      <dgm:spPr/>
    </dgm:pt>
    <dgm:pt modelId="{3F9ACEDA-87FC-B14F-AA0F-ACC0AEB1BE94}" type="pres">
      <dgm:prSet presAssocID="{7312C09A-4001-46E0-94B7-5261C6285BF3}" presName="horzSpace2" presStyleCnt="0"/>
      <dgm:spPr/>
    </dgm:pt>
    <dgm:pt modelId="{FE4EAD7D-2CC1-FA43-A837-31230744B943}" type="pres">
      <dgm:prSet presAssocID="{7312C09A-4001-46E0-94B7-5261C6285BF3}" presName="tx2" presStyleLbl="revTx" presStyleIdx="6" presStyleCnt="12"/>
      <dgm:spPr/>
    </dgm:pt>
    <dgm:pt modelId="{CCA7D662-E1F5-CA47-8EE6-3E5E8EBC3EFC}" type="pres">
      <dgm:prSet presAssocID="{7312C09A-4001-46E0-94B7-5261C6285BF3}" presName="vert2" presStyleCnt="0"/>
      <dgm:spPr/>
    </dgm:pt>
    <dgm:pt modelId="{5E78D116-72A0-044B-B2BB-01901B66A53E}" type="pres">
      <dgm:prSet presAssocID="{7312C09A-4001-46E0-94B7-5261C6285BF3}" presName="thinLine2b" presStyleLbl="callout" presStyleIdx="5" presStyleCnt="11"/>
      <dgm:spPr/>
    </dgm:pt>
    <dgm:pt modelId="{600CBFF4-A668-7E47-A9AD-CF4A609BEFB1}" type="pres">
      <dgm:prSet presAssocID="{7312C09A-4001-46E0-94B7-5261C6285BF3}" presName="vertSpace2b" presStyleCnt="0"/>
      <dgm:spPr/>
    </dgm:pt>
    <dgm:pt modelId="{E80C31CE-370C-7745-A796-B9A87051519B}" type="pres">
      <dgm:prSet presAssocID="{EBA32FD7-764D-43A9-8458-436F0A9D438F}" presName="horz2" presStyleCnt="0"/>
      <dgm:spPr/>
    </dgm:pt>
    <dgm:pt modelId="{405FB2E2-6A40-5447-9DBC-C664E1800E30}" type="pres">
      <dgm:prSet presAssocID="{EBA32FD7-764D-43A9-8458-436F0A9D438F}" presName="horzSpace2" presStyleCnt="0"/>
      <dgm:spPr/>
    </dgm:pt>
    <dgm:pt modelId="{91A7F56A-7D57-6443-8568-460085B6C8BD}" type="pres">
      <dgm:prSet presAssocID="{EBA32FD7-764D-43A9-8458-436F0A9D438F}" presName="tx2" presStyleLbl="revTx" presStyleIdx="7" presStyleCnt="12"/>
      <dgm:spPr/>
    </dgm:pt>
    <dgm:pt modelId="{C03A5EB1-F9F8-2C49-89F2-C96B90B86055}" type="pres">
      <dgm:prSet presAssocID="{EBA32FD7-764D-43A9-8458-436F0A9D438F}" presName="vert2" presStyleCnt="0"/>
      <dgm:spPr/>
    </dgm:pt>
    <dgm:pt modelId="{3490F7B4-309B-0847-B0CE-DAEB49EFC73B}" type="pres">
      <dgm:prSet presAssocID="{EBA32FD7-764D-43A9-8458-436F0A9D438F}" presName="thinLine2b" presStyleLbl="callout" presStyleIdx="6" presStyleCnt="11"/>
      <dgm:spPr/>
    </dgm:pt>
    <dgm:pt modelId="{9A83FBE2-5D0B-1848-BCF1-436FC4850565}" type="pres">
      <dgm:prSet presAssocID="{EBA32FD7-764D-43A9-8458-436F0A9D438F}" presName="vertSpace2b" presStyleCnt="0"/>
      <dgm:spPr/>
    </dgm:pt>
    <dgm:pt modelId="{1B22DB3C-78C9-5F45-B497-08FF6B4E0F34}" type="pres">
      <dgm:prSet presAssocID="{FB77DF76-82E6-431C-92A9-D0EDBC37ADD2}" presName="horz2" presStyleCnt="0"/>
      <dgm:spPr/>
    </dgm:pt>
    <dgm:pt modelId="{64BF75AA-9DF4-B041-A419-A2A03EFA44DC}" type="pres">
      <dgm:prSet presAssocID="{FB77DF76-82E6-431C-92A9-D0EDBC37ADD2}" presName="horzSpace2" presStyleCnt="0"/>
      <dgm:spPr/>
    </dgm:pt>
    <dgm:pt modelId="{03F911D5-05FE-D644-AE54-60F1FA2CF567}" type="pres">
      <dgm:prSet presAssocID="{FB77DF76-82E6-431C-92A9-D0EDBC37ADD2}" presName="tx2" presStyleLbl="revTx" presStyleIdx="8" presStyleCnt="12"/>
      <dgm:spPr/>
    </dgm:pt>
    <dgm:pt modelId="{F4F979B1-AD7B-7244-8255-A690F77BD1C5}" type="pres">
      <dgm:prSet presAssocID="{FB77DF76-82E6-431C-92A9-D0EDBC37ADD2}" presName="vert2" presStyleCnt="0"/>
      <dgm:spPr/>
    </dgm:pt>
    <dgm:pt modelId="{4C3F03CC-1A54-E04F-8881-53E847AF8ABE}" type="pres">
      <dgm:prSet presAssocID="{FB77DF76-82E6-431C-92A9-D0EDBC37ADD2}" presName="thinLine2b" presStyleLbl="callout" presStyleIdx="7" presStyleCnt="11"/>
      <dgm:spPr/>
    </dgm:pt>
    <dgm:pt modelId="{3FE22EE7-A582-524F-AED9-12F863D847A3}" type="pres">
      <dgm:prSet presAssocID="{FB77DF76-82E6-431C-92A9-D0EDBC37ADD2}" presName="vertSpace2b" presStyleCnt="0"/>
      <dgm:spPr/>
    </dgm:pt>
    <dgm:pt modelId="{113962AC-AB4F-B946-932C-E097153C211C}" type="pres">
      <dgm:prSet presAssocID="{BB83AD1D-D631-4CEB-9625-AF7363844928}" presName="horz2" presStyleCnt="0"/>
      <dgm:spPr/>
    </dgm:pt>
    <dgm:pt modelId="{383CEF1D-BBB8-6A4E-A3F3-02FBFAD52220}" type="pres">
      <dgm:prSet presAssocID="{BB83AD1D-D631-4CEB-9625-AF7363844928}" presName="horzSpace2" presStyleCnt="0"/>
      <dgm:spPr/>
    </dgm:pt>
    <dgm:pt modelId="{3055705B-A96D-2444-8842-D40E6CA09910}" type="pres">
      <dgm:prSet presAssocID="{BB83AD1D-D631-4CEB-9625-AF7363844928}" presName="tx2" presStyleLbl="revTx" presStyleIdx="9" presStyleCnt="12"/>
      <dgm:spPr/>
    </dgm:pt>
    <dgm:pt modelId="{E6B6F8AC-B3B2-FD49-9BBD-01C2EA8DBE76}" type="pres">
      <dgm:prSet presAssocID="{BB83AD1D-D631-4CEB-9625-AF7363844928}" presName="vert2" presStyleCnt="0"/>
      <dgm:spPr/>
    </dgm:pt>
    <dgm:pt modelId="{7C2D5871-E615-AE42-9957-B3A81DB41733}" type="pres">
      <dgm:prSet presAssocID="{BB83AD1D-D631-4CEB-9625-AF7363844928}" presName="thinLine2b" presStyleLbl="callout" presStyleIdx="8" presStyleCnt="11"/>
      <dgm:spPr/>
    </dgm:pt>
    <dgm:pt modelId="{96BFA25E-9055-814E-953E-DB4ED8CF0122}" type="pres">
      <dgm:prSet presAssocID="{BB83AD1D-D631-4CEB-9625-AF7363844928}" presName="vertSpace2b" presStyleCnt="0"/>
      <dgm:spPr/>
    </dgm:pt>
    <dgm:pt modelId="{70C0235A-2E7C-9A48-B3F4-18819CAF6F93}" type="pres">
      <dgm:prSet presAssocID="{C92A7D3D-4A64-4C15-A9C4-2D9F666B5B5A}" presName="horz2" presStyleCnt="0"/>
      <dgm:spPr/>
    </dgm:pt>
    <dgm:pt modelId="{859F73C0-6986-024F-BC3D-16E40DB43ED4}" type="pres">
      <dgm:prSet presAssocID="{C92A7D3D-4A64-4C15-A9C4-2D9F666B5B5A}" presName="horzSpace2" presStyleCnt="0"/>
      <dgm:spPr/>
    </dgm:pt>
    <dgm:pt modelId="{374A4FB3-0FEC-0540-96DF-D04BCBA36036}" type="pres">
      <dgm:prSet presAssocID="{C92A7D3D-4A64-4C15-A9C4-2D9F666B5B5A}" presName="tx2" presStyleLbl="revTx" presStyleIdx="10" presStyleCnt="12"/>
      <dgm:spPr/>
    </dgm:pt>
    <dgm:pt modelId="{F5D5B5DA-18E2-064D-A91E-CBEF81AB5287}" type="pres">
      <dgm:prSet presAssocID="{C92A7D3D-4A64-4C15-A9C4-2D9F666B5B5A}" presName="vert2" presStyleCnt="0"/>
      <dgm:spPr/>
    </dgm:pt>
    <dgm:pt modelId="{00A74691-C594-F646-AF8D-0A5B9BFE4F04}" type="pres">
      <dgm:prSet presAssocID="{C92A7D3D-4A64-4C15-A9C4-2D9F666B5B5A}" presName="thinLine2b" presStyleLbl="callout" presStyleIdx="9" presStyleCnt="11"/>
      <dgm:spPr/>
    </dgm:pt>
    <dgm:pt modelId="{9C3EEF22-FC0F-CE49-B50C-02B7AEA30473}" type="pres">
      <dgm:prSet presAssocID="{C92A7D3D-4A64-4C15-A9C4-2D9F666B5B5A}" presName="vertSpace2b" presStyleCnt="0"/>
      <dgm:spPr/>
    </dgm:pt>
    <dgm:pt modelId="{CB26AEEC-4F8A-CD49-8CCA-A9BCF9907251}" type="pres">
      <dgm:prSet presAssocID="{B9160096-9858-4112-9E2E-D1164FA73D2B}" presName="horz2" presStyleCnt="0"/>
      <dgm:spPr/>
    </dgm:pt>
    <dgm:pt modelId="{ACD8043A-BECF-654B-B737-0031C342BF06}" type="pres">
      <dgm:prSet presAssocID="{B9160096-9858-4112-9E2E-D1164FA73D2B}" presName="horzSpace2" presStyleCnt="0"/>
      <dgm:spPr/>
    </dgm:pt>
    <dgm:pt modelId="{A58DCCFF-6DAE-BE4E-BD1A-BF21A1E00C5A}" type="pres">
      <dgm:prSet presAssocID="{B9160096-9858-4112-9E2E-D1164FA73D2B}" presName="tx2" presStyleLbl="revTx" presStyleIdx="11" presStyleCnt="12"/>
      <dgm:spPr/>
    </dgm:pt>
    <dgm:pt modelId="{EE554C43-1D52-0741-96A5-E5873E9BA0ED}" type="pres">
      <dgm:prSet presAssocID="{B9160096-9858-4112-9E2E-D1164FA73D2B}" presName="vert2" presStyleCnt="0"/>
      <dgm:spPr/>
    </dgm:pt>
    <dgm:pt modelId="{2876BA84-8CC5-9B46-87EB-E73E73AEC372}" type="pres">
      <dgm:prSet presAssocID="{B9160096-9858-4112-9E2E-D1164FA73D2B}" presName="thinLine2b" presStyleLbl="callout" presStyleIdx="10" presStyleCnt="11"/>
      <dgm:spPr/>
    </dgm:pt>
    <dgm:pt modelId="{718DE153-CF3F-9C4D-98B0-6C68287B59CB}" type="pres">
      <dgm:prSet presAssocID="{B9160096-9858-4112-9E2E-D1164FA73D2B}" presName="vertSpace2b" presStyleCnt="0"/>
      <dgm:spPr/>
    </dgm:pt>
  </dgm:ptLst>
  <dgm:cxnLst>
    <dgm:cxn modelId="{36FA0509-EFE0-4E54-A771-77D650D39EB0}" srcId="{02F057D8-CAA7-4292-B6B2-2BE7E7E4B874}" destId="{B9160096-9858-4112-9E2E-D1164FA73D2B}" srcOrd="10" destOrd="0" parTransId="{0D3D448A-D7A7-4C72-A8BF-1B57FE9EC46E}" sibTransId="{6D4E6A7B-B567-4FAC-8C9A-F690F8E9DDAB}"/>
    <dgm:cxn modelId="{6570AA09-80B5-4B9C-B4EB-4BC5550824F1}" srcId="{02F057D8-CAA7-4292-B6B2-2BE7E7E4B874}" destId="{EBA32FD7-764D-43A9-8458-436F0A9D438F}" srcOrd="6" destOrd="0" parTransId="{D87B7967-BFF8-499E-974F-FC825F32E0B5}" sibTransId="{5A0D2A81-A795-4151-A022-E15E44C23A40}"/>
    <dgm:cxn modelId="{3C2C2A0F-C7FE-BF44-B84D-26831F2A6775}" type="presOf" srcId="{FB77DF76-82E6-431C-92A9-D0EDBC37ADD2}" destId="{03F911D5-05FE-D644-AE54-60F1FA2CF567}" srcOrd="0" destOrd="0" presId="urn:microsoft.com/office/officeart/2008/layout/LinedList"/>
    <dgm:cxn modelId="{BA090C19-94C4-4253-9FAA-5B112A01CF37}" srcId="{02F057D8-CAA7-4292-B6B2-2BE7E7E4B874}" destId="{7312C09A-4001-46E0-94B7-5261C6285BF3}" srcOrd="5" destOrd="0" parTransId="{790BD27A-CFCC-4507-A3C1-F9798EF03F1B}" sibTransId="{F90AA7C1-8C0F-4A68-98F7-A39922C7004F}"/>
    <dgm:cxn modelId="{88BF031D-E32E-9549-B97A-E7BFAE689155}" type="presOf" srcId="{EBA32FD7-764D-43A9-8458-436F0A9D438F}" destId="{91A7F56A-7D57-6443-8568-460085B6C8BD}" srcOrd="0" destOrd="0" presId="urn:microsoft.com/office/officeart/2008/layout/LinedList"/>
    <dgm:cxn modelId="{6DB8411F-D6BB-F744-9B86-7E9BD2418B67}" type="presOf" srcId="{C92A7D3D-4A64-4C15-A9C4-2D9F666B5B5A}" destId="{374A4FB3-0FEC-0540-96DF-D04BCBA36036}" srcOrd="0" destOrd="0" presId="urn:microsoft.com/office/officeart/2008/layout/LinedList"/>
    <dgm:cxn modelId="{64623F23-B042-4304-861F-82CE89076522}" srcId="{B8006B4C-98F0-47C1-AE42-A0AFA135CC39}" destId="{02F057D8-CAA7-4292-B6B2-2BE7E7E4B874}" srcOrd="0" destOrd="0" parTransId="{513A225D-8FEB-42BA-8EB7-C61435A17CDD}" sibTransId="{23C2A29A-6CEF-4130-9636-2DA0663B6AFB}"/>
    <dgm:cxn modelId="{15631735-8711-474B-85DD-9D81F423AD35}" type="presOf" srcId="{F7F01AB6-8FD3-4981-A413-6C13CAC396A2}" destId="{3D18C6BF-E078-7E40-A6DE-CA22B080696E}" srcOrd="0" destOrd="0" presId="urn:microsoft.com/office/officeart/2008/layout/LinedList"/>
    <dgm:cxn modelId="{72C8EC5E-21E8-4600-87EE-2BE95D430CD5}" srcId="{02F057D8-CAA7-4292-B6B2-2BE7E7E4B874}" destId="{B0A6357E-6544-477E-BBE0-946990803E12}" srcOrd="2" destOrd="0" parTransId="{4DC3F20C-063F-49EB-96A9-153930432050}" sibTransId="{B1494A71-9559-4241-B285-DF7C2A4142CA}"/>
    <dgm:cxn modelId="{8334A26F-D148-924A-A568-A879AEB0987C}" type="presOf" srcId="{BB83AD1D-D631-4CEB-9625-AF7363844928}" destId="{3055705B-A96D-2444-8842-D40E6CA09910}" srcOrd="0" destOrd="0" presId="urn:microsoft.com/office/officeart/2008/layout/LinedList"/>
    <dgm:cxn modelId="{701E7E79-A388-42E5-8C31-8F490CDBDD3F}" srcId="{02F057D8-CAA7-4292-B6B2-2BE7E7E4B874}" destId="{FB77DF76-82E6-431C-92A9-D0EDBC37ADD2}" srcOrd="7" destOrd="0" parTransId="{B5B43F64-EB65-47EB-8E6F-38FA8211BF5A}" sibTransId="{26F9D6FC-15E9-49DC-99B2-E41F5A95C21E}"/>
    <dgm:cxn modelId="{6540A399-BE17-43C0-94CB-9383F2AE6CDA}" srcId="{02F057D8-CAA7-4292-B6B2-2BE7E7E4B874}" destId="{69C9C02B-4AB6-4E61-A1A2-F2A147F4E4A5}" srcOrd="0" destOrd="0" parTransId="{D552494D-27F3-4363-ACE4-F0C889D7CD1B}" sibTransId="{65809E59-D131-41DD-B4D7-342DD53E7D7D}"/>
    <dgm:cxn modelId="{2B1863A1-A6AB-3347-8959-D6A1B2480613}" type="presOf" srcId="{02F057D8-CAA7-4292-B6B2-2BE7E7E4B874}" destId="{6BA67D95-CB19-264C-9F24-ABD1A296CE07}" srcOrd="0" destOrd="0" presId="urn:microsoft.com/office/officeart/2008/layout/LinedList"/>
    <dgm:cxn modelId="{3B9574AC-FDA7-EB41-BEE3-E02798F48ABE}" type="presOf" srcId="{69C9C02B-4AB6-4E61-A1A2-F2A147F4E4A5}" destId="{5BF0E91F-ADA9-944A-993B-D8850F78E13C}" srcOrd="0" destOrd="0" presId="urn:microsoft.com/office/officeart/2008/layout/LinedList"/>
    <dgm:cxn modelId="{0F8EEFB4-EB7E-4682-A6A7-E9083FDCD295}" srcId="{02F057D8-CAA7-4292-B6B2-2BE7E7E4B874}" destId="{F7F01AB6-8FD3-4981-A413-6C13CAC396A2}" srcOrd="4" destOrd="0" parTransId="{0FAC7BFF-9080-49DE-8F0D-1D187823E28C}" sibTransId="{96127AFA-194B-4004-848C-CF57C9D44DCD}"/>
    <dgm:cxn modelId="{2EFFABBF-4433-4341-ABFA-693A9BFF0DB2}" type="presOf" srcId="{A0D33E10-CF4D-46FF-9300-9990FA63DD88}" destId="{50FEAE60-7CE2-1D4F-8BA1-A92E0739DEB3}" srcOrd="0" destOrd="0" presId="urn:microsoft.com/office/officeart/2008/layout/LinedList"/>
    <dgm:cxn modelId="{7467D3CE-EAA0-A94C-A6E6-9A7DF8715584}" type="presOf" srcId="{4ACEC62D-A4B2-462E-92D3-AFAD3F607FDA}" destId="{AE5F7ADE-386B-3B43-9F9D-D1F2F5E0FDD1}" srcOrd="0" destOrd="0" presId="urn:microsoft.com/office/officeart/2008/layout/LinedList"/>
    <dgm:cxn modelId="{C61993D9-0B6E-4240-B6EF-F28253C63AC6}" srcId="{02F057D8-CAA7-4292-B6B2-2BE7E7E4B874}" destId="{A0D33E10-CF4D-46FF-9300-9990FA63DD88}" srcOrd="3" destOrd="0" parTransId="{F6984D08-CD22-4BCF-9FED-09A512AF3F74}" sibTransId="{7D622FF2-B9A9-482F-9C7C-C056882E56C2}"/>
    <dgm:cxn modelId="{954EDAE2-494F-4420-8116-6C7431CA6A46}" srcId="{02F057D8-CAA7-4292-B6B2-2BE7E7E4B874}" destId="{BB83AD1D-D631-4CEB-9625-AF7363844928}" srcOrd="8" destOrd="0" parTransId="{C1EE4FA2-6686-4235-AC52-EEFED4BA84CB}" sibTransId="{0BC8E6EF-E279-4996-B65C-8B60B23A3EFB}"/>
    <dgm:cxn modelId="{991814E3-9022-4892-B449-D546D7768224}" srcId="{02F057D8-CAA7-4292-B6B2-2BE7E7E4B874}" destId="{C92A7D3D-4A64-4C15-A9C4-2D9F666B5B5A}" srcOrd="9" destOrd="0" parTransId="{813D7A8D-F582-412F-AC35-B0D6ED6B500E}" sibTransId="{E5D26AFB-7F11-42D3-9657-74B43EEB7CE8}"/>
    <dgm:cxn modelId="{41B1BAE5-7F0D-3146-9C31-676E87501B4C}" type="presOf" srcId="{B0A6357E-6544-477E-BBE0-946990803E12}" destId="{D175AEA4-3DFD-224E-89D3-9B4D371AC08B}" srcOrd="0" destOrd="0" presId="urn:microsoft.com/office/officeart/2008/layout/LinedList"/>
    <dgm:cxn modelId="{B0E6E3E6-B3BE-45E9-89D6-047AD1B3CC55}" srcId="{02F057D8-CAA7-4292-B6B2-2BE7E7E4B874}" destId="{4ACEC62D-A4B2-462E-92D3-AFAD3F607FDA}" srcOrd="1" destOrd="0" parTransId="{6A0C96CF-968E-42DD-BF69-6D96E2EEEE70}" sibTransId="{6A95AE36-D10C-4C3B-AE0B-C71594EC61C4}"/>
    <dgm:cxn modelId="{7C30DEF4-15A8-8243-8559-76EE39B4F2B5}" type="presOf" srcId="{7312C09A-4001-46E0-94B7-5261C6285BF3}" destId="{FE4EAD7D-2CC1-FA43-A837-31230744B943}" srcOrd="0" destOrd="0" presId="urn:microsoft.com/office/officeart/2008/layout/LinedList"/>
    <dgm:cxn modelId="{E142D4F8-2A3B-5248-B78E-E6C50F031D69}" type="presOf" srcId="{B8006B4C-98F0-47C1-AE42-A0AFA135CC39}" destId="{667348B6-C2B1-B948-BC6D-B46B0596A322}" srcOrd="0" destOrd="0" presId="urn:microsoft.com/office/officeart/2008/layout/LinedList"/>
    <dgm:cxn modelId="{CE6927FF-9FDE-D54F-A5A4-2403A516DCA8}" type="presOf" srcId="{B9160096-9858-4112-9E2E-D1164FA73D2B}" destId="{A58DCCFF-6DAE-BE4E-BD1A-BF21A1E00C5A}" srcOrd="0" destOrd="0" presId="urn:microsoft.com/office/officeart/2008/layout/LinedList"/>
    <dgm:cxn modelId="{DA385A6A-3C06-B740-87D8-0A76726E9D54}" type="presParOf" srcId="{667348B6-C2B1-B948-BC6D-B46B0596A322}" destId="{8A29CDE7-C41F-4B45-9FCC-2E5BD481C4E6}" srcOrd="0" destOrd="0" presId="urn:microsoft.com/office/officeart/2008/layout/LinedList"/>
    <dgm:cxn modelId="{6C674351-7DF0-2142-80D7-FDE9EF4BBA6E}" type="presParOf" srcId="{667348B6-C2B1-B948-BC6D-B46B0596A322}" destId="{AC6AD780-5B64-3F41-B5D2-FD2575C81126}" srcOrd="1" destOrd="0" presId="urn:microsoft.com/office/officeart/2008/layout/LinedList"/>
    <dgm:cxn modelId="{E2B5F879-31F5-024B-BE99-2071BA20EDBA}" type="presParOf" srcId="{AC6AD780-5B64-3F41-B5D2-FD2575C81126}" destId="{6BA67D95-CB19-264C-9F24-ABD1A296CE07}" srcOrd="0" destOrd="0" presId="urn:microsoft.com/office/officeart/2008/layout/LinedList"/>
    <dgm:cxn modelId="{D6971251-C1BD-2E46-9EC6-020FE806D32C}" type="presParOf" srcId="{AC6AD780-5B64-3F41-B5D2-FD2575C81126}" destId="{F1ECA052-623C-6D4E-86D2-35ABC3CCF180}" srcOrd="1" destOrd="0" presId="urn:microsoft.com/office/officeart/2008/layout/LinedList"/>
    <dgm:cxn modelId="{C52DE112-5D0C-C24C-BAE6-3DA16F5B01F8}" type="presParOf" srcId="{F1ECA052-623C-6D4E-86D2-35ABC3CCF180}" destId="{2FA60445-3546-354F-A48E-6347D2DEFE87}" srcOrd="0" destOrd="0" presId="urn:microsoft.com/office/officeart/2008/layout/LinedList"/>
    <dgm:cxn modelId="{72B6D871-6FC3-A445-8438-03D5CDDC7CFA}" type="presParOf" srcId="{F1ECA052-623C-6D4E-86D2-35ABC3CCF180}" destId="{E7C29C59-1260-2942-9480-E131A5114EF2}" srcOrd="1" destOrd="0" presId="urn:microsoft.com/office/officeart/2008/layout/LinedList"/>
    <dgm:cxn modelId="{B4B683BC-27D3-674D-BFBB-34FAB42D49C2}" type="presParOf" srcId="{E7C29C59-1260-2942-9480-E131A5114EF2}" destId="{C5C27918-2E65-9340-9B6E-B3AC18EB3144}" srcOrd="0" destOrd="0" presId="urn:microsoft.com/office/officeart/2008/layout/LinedList"/>
    <dgm:cxn modelId="{C3D8902E-BC3B-364B-9D4F-A765B23DA093}" type="presParOf" srcId="{E7C29C59-1260-2942-9480-E131A5114EF2}" destId="{5BF0E91F-ADA9-944A-993B-D8850F78E13C}" srcOrd="1" destOrd="0" presId="urn:microsoft.com/office/officeart/2008/layout/LinedList"/>
    <dgm:cxn modelId="{CE13ED4D-78E4-5849-87F1-211C68094636}" type="presParOf" srcId="{E7C29C59-1260-2942-9480-E131A5114EF2}" destId="{94D7D3C4-0AC6-FC4B-BBD5-29A59175A347}" srcOrd="2" destOrd="0" presId="urn:microsoft.com/office/officeart/2008/layout/LinedList"/>
    <dgm:cxn modelId="{EC7F3473-826C-A842-B8A9-74E429109E6B}" type="presParOf" srcId="{F1ECA052-623C-6D4E-86D2-35ABC3CCF180}" destId="{99CA6A91-381D-6440-BA57-D93174244E2A}" srcOrd="2" destOrd="0" presId="urn:microsoft.com/office/officeart/2008/layout/LinedList"/>
    <dgm:cxn modelId="{57D2FB9F-06F0-4C44-BEDF-B870A3403965}" type="presParOf" srcId="{F1ECA052-623C-6D4E-86D2-35ABC3CCF180}" destId="{1247FAFA-F508-564D-97D4-A16EA5F2BD41}" srcOrd="3" destOrd="0" presId="urn:microsoft.com/office/officeart/2008/layout/LinedList"/>
    <dgm:cxn modelId="{F21ED0D2-69B2-654C-93D5-B0FB4A7AD7A4}" type="presParOf" srcId="{F1ECA052-623C-6D4E-86D2-35ABC3CCF180}" destId="{F5C263F0-CB7B-A840-8FD8-8C19128C7539}" srcOrd="4" destOrd="0" presId="urn:microsoft.com/office/officeart/2008/layout/LinedList"/>
    <dgm:cxn modelId="{81930507-54EB-1941-AF68-3A74F955B904}" type="presParOf" srcId="{F5C263F0-CB7B-A840-8FD8-8C19128C7539}" destId="{829F4DDB-603F-0F4B-8714-D9EB69DF6EC8}" srcOrd="0" destOrd="0" presId="urn:microsoft.com/office/officeart/2008/layout/LinedList"/>
    <dgm:cxn modelId="{48C6D458-874C-EA4F-928B-B1EC44D276DF}" type="presParOf" srcId="{F5C263F0-CB7B-A840-8FD8-8C19128C7539}" destId="{AE5F7ADE-386B-3B43-9F9D-D1F2F5E0FDD1}" srcOrd="1" destOrd="0" presId="urn:microsoft.com/office/officeart/2008/layout/LinedList"/>
    <dgm:cxn modelId="{92A8774A-D8DE-064E-8425-49F2B1D2E00C}" type="presParOf" srcId="{F5C263F0-CB7B-A840-8FD8-8C19128C7539}" destId="{2AEE1478-D1FF-334E-944B-258A29D8301C}" srcOrd="2" destOrd="0" presId="urn:microsoft.com/office/officeart/2008/layout/LinedList"/>
    <dgm:cxn modelId="{872B3BEC-28A2-BA4D-A9B1-A26C69CC9A3D}" type="presParOf" srcId="{F1ECA052-623C-6D4E-86D2-35ABC3CCF180}" destId="{F708D70B-8DB3-2F4C-9D52-004D9255E944}" srcOrd="5" destOrd="0" presId="urn:microsoft.com/office/officeart/2008/layout/LinedList"/>
    <dgm:cxn modelId="{4970AC06-F752-F044-98D0-B9E30E91EAA1}" type="presParOf" srcId="{F1ECA052-623C-6D4E-86D2-35ABC3CCF180}" destId="{B43CD570-390A-934E-A515-2C2B42291B4B}" srcOrd="6" destOrd="0" presId="urn:microsoft.com/office/officeart/2008/layout/LinedList"/>
    <dgm:cxn modelId="{52A64F7E-FBE2-B94E-9686-28EA206B4B1F}" type="presParOf" srcId="{F1ECA052-623C-6D4E-86D2-35ABC3CCF180}" destId="{1B481C33-C79F-6F4C-95A4-B2A9ECCDF602}" srcOrd="7" destOrd="0" presId="urn:microsoft.com/office/officeart/2008/layout/LinedList"/>
    <dgm:cxn modelId="{C0BFBA68-2FA8-5441-B912-4765B179632E}" type="presParOf" srcId="{1B481C33-C79F-6F4C-95A4-B2A9ECCDF602}" destId="{40CE952D-101F-004B-87BA-3E35E85E6136}" srcOrd="0" destOrd="0" presId="urn:microsoft.com/office/officeart/2008/layout/LinedList"/>
    <dgm:cxn modelId="{5125FA20-32B1-574D-82CB-4E7143845643}" type="presParOf" srcId="{1B481C33-C79F-6F4C-95A4-B2A9ECCDF602}" destId="{D175AEA4-3DFD-224E-89D3-9B4D371AC08B}" srcOrd="1" destOrd="0" presId="urn:microsoft.com/office/officeart/2008/layout/LinedList"/>
    <dgm:cxn modelId="{854053CD-F3B6-8A41-9A4A-2E1F456FCA10}" type="presParOf" srcId="{1B481C33-C79F-6F4C-95A4-B2A9ECCDF602}" destId="{D91621A6-3164-3944-AAC0-7460ACA91F7C}" srcOrd="2" destOrd="0" presId="urn:microsoft.com/office/officeart/2008/layout/LinedList"/>
    <dgm:cxn modelId="{3A4ECCB5-9F57-5E40-A313-85A3AD33791C}" type="presParOf" srcId="{F1ECA052-623C-6D4E-86D2-35ABC3CCF180}" destId="{6EF767F0-1884-7442-81E0-347A1583CE5A}" srcOrd="8" destOrd="0" presId="urn:microsoft.com/office/officeart/2008/layout/LinedList"/>
    <dgm:cxn modelId="{55DA6739-5A1F-7C4E-A22E-48651243EE1A}" type="presParOf" srcId="{F1ECA052-623C-6D4E-86D2-35ABC3CCF180}" destId="{AD193786-127D-2D4A-9C08-6E75C62C6C34}" srcOrd="9" destOrd="0" presId="urn:microsoft.com/office/officeart/2008/layout/LinedList"/>
    <dgm:cxn modelId="{E69530EF-E940-9246-A208-E146D521ABFF}" type="presParOf" srcId="{F1ECA052-623C-6D4E-86D2-35ABC3CCF180}" destId="{C45E5A28-00DB-C046-A522-830E89736A6F}" srcOrd="10" destOrd="0" presId="urn:microsoft.com/office/officeart/2008/layout/LinedList"/>
    <dgm:cxn modelId="{F19C3639-5DAB-EC48-A251-1D3843AD814C}" type="presParOf" srcId="{C45E5A28-00DB-C046-A522-830E89736A6F}" destId="{CA38A098-0FD1-8B48-B70B-58A4644B64F1}" srcOrd="0" destOrd="0" presId="urn:microsoft.com/office/officeart/2008/layout/LinedList"/>
    <dgm:cxn modelId="{1AFB31AA-5589-8E4E-A617-599B1230A749}" type="presParOf" srcId="{C45E5A28-00DB-C046-A522-830E89736A6F}" destId="{50FEAE60-7CE2-1D4F-8BA1-A92E0739DEB3}" srcOrd="1" destOrd="0" presId="urn:microsoft.com/office/officeart/2008/layout/LinedList"/>
    <dgm:cxn modelId="{A6026BA3-E327-9743-841D-790DF28615E4}" type="presParOf" srcId="{C45E5A28-00DB-C046-A522-830E89736A6F}" destId="{A2CA28D6-4768-6A4E-9533-3DDB9450676A}" srcOrd="2" destOrd="0" presId="urn:microsoft.com/office/officeart/2008/layout/LinedList"/>
    <dgm:cxn modelId="{696D3D9B-3E2B-544F-B0D8-DDA6DF9CFFD2}" type="presParOf" srcId="{F1ECA052-623C-6D4E-86D2-35ABC3CCF180}" destId="{038DA624-FA00-2741-A309-0B66F6960F1C}" srcOrd="11" destOrd="0" presId="urn:microsoft.com/office/officeart/2008/layout/LinedList"/>
    <dgm:cxn modelId="{7794CA66-1D88-FF49-AE79-09C2791267FA}" type="presParOf" srcId="{F1ECA052-623C-6D4E-86D2-35ABC3CCF180}" destId="{4B1E8794-DBEB-B043-AA72-3D75E180084D}" srcOrd="12" destOrd="0" presId="urn:microsoft.com/office/officeart/2008/layout/LinedList"/>
    <dgm:cxn modelId="{EC736F54-6DBC-A243-801E-8C3E49046903}" type="presParOf" srcId="{F1ECA052-623C-6D4E-86D2-35ABC3CCF180}" destId="{BEAB83DE-1D70-4947-AF76-382EB0BA6D22}" srcOrd="13" destOrd="0" presId="urn:microsoft.com/office/officeart/2008/layout/LinedList"/>
    <dgm:cxn modelId="{9989BCDB-C4A4-584B-BD5F-2D2460FA278B}" type="presParOf" srcId="{BEAB83DE-1D70-4947-AF76-382EB0BA6D22}" destId="{14255653-42FA-3E4D-B82F-973112DFD822}" srcOrd="0" destOrd="0" presId="urn:microsoft.com/office/officeart/2008/layout/LinedList"/>
    <dgm:cxn modelId="{2E6D17FB-8A45-BC4F-AC98-5B625E6F519E}" type="presParOf" srcId="{BEAB83DE-1D70-4947-AF76-382EB0BA6D22}" destId="{3D18C6BF-E078-7E40-A6DE-CA22B080696E}" srcOrd="1" destOrd="0" presId="urn:microsoft.com/office/officeart/2008/layout/LinedList"/>
    <dgm:cxn modelId="{3F229025-DD25-2B44-94B3-6A10DB9FE643}" type="presParOf" srcId="{BEAB83DE-1D70-4947-AF76-382EB0BA6D22}" destId="{F7A275A4-34FF-7744-BD88-12C4DCAC82B9}" srcOrd="2" destOrd="0" presId="urn:microsoft.com/office/officeart/2008/layout/LinedList"/>
    <dgm:cxn modelId="{42B35E72-EC7C-D647-B0E5-E09DF3351C91}" type="presParOf" srcId="{F1ECA052-623C-6D4E-86D2-35ABC3CCF180}" destId="{20E4AEB3-89D2-C846-AAD1-7963286B98D7}" srcOrd="14" destOrd="0" presId="urn:microsoft.com/office/officeart/2008/layout/LinedList"/>
    <dgm:cxn modelId="{9F9ED730-185A-424F-8071-92240766B926}" type="presParOf" srcId="{F1ECA052-623C-6D4E-86D2-35ABC3CCF180}" destId="{4BEDB06C-8CF4-0549-B376-438D7098F880}" srcOrd="15" destOrd="0" presId="urn:microsoft.com/office/officeart/2008/layout/LinedList"/>
    <dgm:cxn modelId="{310DDE5A-3E0D-5E41-BF7E-DE57118EA0B3}" type="presParOf" srcId="{F1ECA052-623C-6D4E-86D2-35ABC3CCF180}" destId="{F0F543BD-44C4-3045-88B5-6CEB66C77BAB}" srcOrd="16" destOrd="0" presId="urn:microsoft.com/office/officeart/2008/layout/LinedList"/>
    <dgm:cxn modelId="{6C1AC742-9103-E44E-B31E-D77EFA8DD814}" type="presParOf" srcId="{F0F543BD-44C4-3045-88B5-6CEB66C77BAB}" destId="{3F9ACEDA-87FC-B14F-AA0F-ACC0AEB1BE94}" srcOrd="0" destOrd="0" presId="urn:microsoft.com/office/officeart/2008/layout/LinedList"/>
    <dgm:cxn modelId="{CBE375DD-7945-C348-9425-54EAB9FC4E5A}" type="presParOf" srcId="{F0F543BD-44C4-3045-88B5-6CEB66C77BAB}" destId="{FE4EAD7D-2CC1-FA43-A837-31230744B943}" srcOrd="1" destOrd="0" presId="urn:microsoft.com/office/officeart/2008/layout/LinedList"/>
    <dgm:cxn modelId="{BE2A4ECB-DFDC-F749-993C-CA63C034BB29}" type="presParOf" srcId="{F0F543BD-44C4-3045-88B5-6CEB66C77BAB}" destId="{CCA7D662-E1F5-CA47-8EE6-3E5E8EBC3EFC}" srcOrd="2" destOrd="0" presId="urn:microsoft.com/office/officeart/2008/layout/LinedList"/>
    <dgm:cxn modelId="{2EDB9FDE-BAEE-6A47-A6DB-5E49FB562D76}" type="presParOf" srcId="{F1ECA052-623C-6D4E-86D2-35ABC3CCF180}" destId="{5E78D116-72A0-044B-B2BB-01901B66A53E}" srcOrd="17" destOrd="0" presId="urn:microsoft.com/office/officeart/2008/layout/LinedList"/>
    <dgm:cxn modelId="{D0F07336-7D0A-454C-86B5-425CCA0BE9C4}" type="presParOf" srcId="{F1ECA052-623C-6D4E-86D2-35ABC3CCF180}" destId="{600CBFF4-A668-7E47-A9AD-CF4A609BEFB1}" srcOrd="18" destOrd="0" presId="urn:microsoft.com/office/officeart/2008/layout/LinedList"/>
    <dgm:cxn modelId="{FE86542D-350F-5444-850F-6E330C1A65F8}" type="presParOf" srcId="{F1ECA052-623C-6D4E-86D2-35ABC3CCF180}" destId="{E80C31CE-370C-7745-A796-B9A87051519B}" srcOrd="19" destOrd="0" presId="urn:microsoft.com/office/officeart/2008/layout/LinedList"/>
    <dgm:cxn modelId="{E5645019-FEA8-BA47-8FA9-0812089354A5}" type="presParOf" srcId="{E80C31CE-370C-7745-A796-B9A87051519B}" destId="{405FB2E2-6A40-5447-9DBC-C664E1800E30}" srcOrd="0" destOrd="0" presId="urn:microsoft.com/office/officeart/2008/layout/LinedList"/>
    <dgm:cxn modelId="{54A7BB2B-4E53-EE4B-B83F-80BC59CFD2E1}" type="presParOf" srcId="{E80C31CE-370C-7745-A796-B9A87051519B}" destId="{91A7F56A-7D57-6443-8568-460085B6C8BD}" srcOrd="1" destOrd="0" presId="urn:microsoft.com/office/officeart/2008/layout/LinedList"/>
    <dgm:cxn modelId="{4161CF8D-B4D4-8E49-8D42-FC9B6A9825D2}" type="presParOf" srcId="{E80C31CE-370C-7745-A796-B9A87051519B}" destId="{C03A5EB1-F9F8-2C49-89F2-C96B90B86055}" srcOrd="2" destOrd="0" presId="urn:microsoft.com/office/officeart/2008/layout/LinedList"/>
    <dgm:cxn modelId="{71E18CF6-F4F2-5D4C-BE55-202891D5EF1F}" type="presParOf" srcId="{F1ECA052-623C-6D4E-86D2-35ABC3CCF180}" destId="{3490F7B4-309B-0847-B0CE-DAEB49EFC73B}" srcOrd="20" destOrd="0" presId="urn:microsoft.com/office/officeart/2008/layout/LinedList"/>
    <dgm:cxn modelId="{008795B6-E969-934A-B57F-77C6C58EACF5}" type="presParOf" srcId="{F1ECA052-623C-6D4E-86D2-35ABC3CCF180}" destId="{9A83FBE2-5D0B-1848-BCF1-436FC4850565}" srcOrd="21" destOrd="0" presId="urn:microsoft.com/office/officeart/2008/layout/LinedList"/>
    <dgm:cxn modelId="{09536E96-B17B-B745-84A0-A9C910611738}" type="presParOf" srcId="{F1ECA052-623C-6D4E-86D2-35ABC3CCF180}" destId="{1B22DB3C-78C9-5F45-B497-08FF6B4E0F34}" srcOrd="22" destOrd="0" presId="urn:microsoft.com/office/officeart/2008/layout/LinedList"/>
    <dgm:cxn modelId="{7926378D-BC96-5A43-9495-0B5AA58B6B70}" type="presParOf" srcId="{1B22DB3C-78C9-5F45-B497-08FF6B4E0F34}" destId="{64BF75AA-9DF4-B041-A419-A2A03EFA44DC}" srcOrd="0" destOrd="0" presId="urn:microsoft.com/office/officeart/2008/layout/LinedList"/>
    <dgm:cxn modelId="{47776467-4260-FE41-AA66-107EE706821E}" type="presParOf" srcId="{1B22DB3C-78C9-5F45-B497-08FF6B4E0F34}" destId="{03F911D5-05FE-D644-AE54-60F1FA2CF567}" srcOrd="1" destOrd="0" presId="urn:microsoft.com/office/officeart/2008/layout/LinedList"/>
    <dgm:cxn modelId="{EC06B998-3DCA-9548-B2C6-BDA68242D77D}" type="presParOf" srcId="{1B22DB3C-78C9-5F45-B497-08FF6B4E0F34}" destId="{F4F979B1-AD7B-7244-8255-A690F77BD1C5}" srcOrd="2" destOrd="0" presId="urn:microsoft.com/office/officeart/2008/layout/LinedList"/>
    <dgm:cxn modelId="{DD053566-579A-AA4C-8314-6976CCD3D1CF}" type="presParOf" srcId="{F1ECA052-623C-6D4E-86D2-35ABC3CCF180}" destId="{4C3F03CC-1A54-E04F-8881-53E847AF8ABE}" srcOrd="23" destOrd="0" presId="urn:microsoft.com/office/officeart/2008/layout/LinedList"/>
    <dgm:cxn modelId="{510A0D63-EB99-4C4C-9865-1C0D9CC004FC}" type="presParOf" srcId="{F1ECA052-623C-6D4E-86D2-35ABC3CCF180}" destId="{3FE22EE7-A582-524F-AED9-12F863D847A3}" srcOrd="24" destOrd="0" presId="urn:microsoft.com/office/officeart/2008/layout/LinedList"/>
    <dgm:cxn modelId="{1066823F-00F7-4B4E-8291-21737397F06B}" type="presParOf" srcId="{F1ECA052-623C-6D4E-86D2-35ABC3CCF180}" destId="{113962AC-AB4F-B946-932C-E097153C211C}" srcOrd="25" destOrd="0" presId="urn:microsoft.com/office/officeart/2008/layout/LinedList"/>
    <dgm:cxn modelId="{7073CFA5-5152-D440-A084-84787ECBC940}" type="presParOf" srcId="{113962AC-AB4F-B946-932C-E097153C211C}" destId="{383CEF1D-BBB8-6A4E-A3F3-02FBFAD52220}" srcOrd="0" destOrd="0" presId="urn:microsoft.com/office/officeart/2008/layout/LinedList"/>
    <dgm:cxn modelId="{60039671-9419-484F-9BD1-5413C55227BF}" type="presParOf" srcId="{113962AC-AB4F-B946-932C-E097153C211C}" destId="{3055705B-A96D-2444-8842-D40E6CA09910}" srcOrd="1" destOrd="0" presId="urn:microsoft.com/office/officeart/2008/layout/LinedList"/>
    <dgm:cxn modelId="{761E31C5-DD2F-9841-97CB-2B40F14E2126}" type="presParOf" srcId="{113962AC-AB4F-B946-932C-E097153C211C}" destId="{E6B6F8AC-B3B2-FD49-9BBD-01C2EA8DBE76}" srcOrd="2" destOrd="0" presId="urn:microsoft.com/office/officeart/2008/layout/LinedList"/>
    <dgm:cxn modelId="{4E0FDD40-DB44-B64B-AEDC-E69F69BEB600}" type="presParOf" srcId="{F1ECA052-623C-6D4E-86D2-35ABC3CCF180}" destId="{7C2D5871-E615-AE42-9957-B3A81DB41733}" srcOrd="26" destOrd="0" presId="urn:microsoft.com/office/officeart/2008/layout/LinedList"/>
    <dgm:cxn modelId="{0EDAD50A-1F5D-D041-8E26-36C73C4ADB2E}" type="presParOf" srcId="{F1ECA052-623C-6D4E-86D2-35ABC3CCF180}" destId="{96BFA25E-9055-814E-953E-DB4ED8CF0122}" srcOrd="27" destOrd="0" presId="urn:microsoft.com/office/officeart/2008/layout/LinedList"/>
    <dgm:cxn modelId="{7BFBCCB6-6EF1-0446-B753-2D9D143D6D62}" type="presParOf" srcId="{F1ECA052-623C-6D4E-86D2-35ABC3CCF180}" destId="{70C0235A-2E7C-9A48-B3F4-18819CAF6F93}" srcOrd="28" destOrd="0" presId="urn:microsoft.com/office/officeart/2008/layout/LinedList"/>
    <dgm:cxn modelId="{83724A2E-153A-CE46-AE21-02B95641EC9C}" type="presParOf" srcId="{70C0235A-2E7C-9A48-B3F4-18819CAF6F93}" destId="{859F73C0-6986-024F-BC3D-16E40DB43ED4}" srcOrd="0" destOrd="0" presId="urn:microsoft.com/office/officeart/2008/layout/LinedList"/>
    <dgm:cxn modelId="{5A24C290-73B1-884C-AC1F-CC6C06CEA17C}" type="presParOf" srcId="{70C0235A-2E7C-9A48-B3F4-18819CAF6F93}" destId="{374A4FB3-0FEC-0540-96DF-D04BCBA36036}" srcOrd="1" destOrd="0" presId="urn:microsoft.com/office/officeart/2008/layout/LinedList"/>
    <dgm:cxn modelId="{9A3783A8-1EFE-9547-835D-AF351F88DBD9}" type="presParOf" srcId="{70C0235A-2E7C-9A48-B3F4-18819CAF6F93}" destId="{F5D5B5DA-18E2-064D-A91E-CBEF81AB5287}" srcOrd="2" destOrd="0" presId="urn:microsoft.com/office/officeart/2008/layout/LinedList"/>
    <dgm:cxn modelId="{6B4C6D52-D17C-E04E-900B-7DCE3C592C3E}" type="presParOf" srcId="{F1ECA052-623C-6D4E-86D2-35ABC3CCF180}" destId="{00A74691-C594-F646-AF8D-0A5B9BFE4F04}" srcOrd="29" destOrd="0" presId="urn:microsoft.com/office/officeart/2008/layout/LinedList"/>
    <dgm:cxn modelId="{9321E076-A8BC-B743-997F-0FA95EBA687F}" type="presParOf" srcId="{F1ECA052-623C-6D4E-86D2-35ABC3CCF180}" destId="{9C3EEF22-FC0F-CE49-B50C-02B7AEA30473}" srcOrd="30" destOrd="0" presId="urn:microsoft.com/office/officeart/2008/layout/LinedList"/>
    <dgm:cxn modelId="{000B6582-D6DC-7449-BA6F-44E7F51B7420}" type="presParOf" srcId="{F1ECA052-623C-6D4E-86D2-35ABC3CCF180}" destId="{CB26AEEC-4F8A-CD49-8CCA-A9BCF9907251}" srcOrd="31" destOrd="0" presId="urn:microsoft.com/office/officeart/2008/layout/LinedList"/>
    <dgm:cxn modelId="{9DA7E9A0-0323-A247-9DE6-D7DB12139B5F}" type="presParOf" srcId="{CB26AEEC-4F8A-CD49-8CCA-A9BCF9907251}" destId="{ACD8043A-BECF-654B-B737-0031C342BF06}" srcOrd="0" destOrd="0" presId="urn:microsoft.com/office/officeart/2008/layout/LinedList"/>
    <dgm:cxn modelId="{CC570D5A-0624-7649-8DAB-928F36061985}" type="presParOf" srcId="{CB26AEEC-4F8A-CD49-8CCA-A9BCF9907251}" destId="{A58DCCFF-6DAE-BE4E-BD1A-BF21A1E00C5A}" srcOrd="1" destOrd="0" presId="urn:microsoft.com/office/officeart/2008/layout/LinedList"/>
    <dgm:cxn modelId="{E99E9F89-BA63-9145-8B62-3C9665D01F28}" type="presParOf" srcId="{CB26AEEC-4F8A-CD49-8CCA-A9BCF9907251}" destId="{EE554C43-1D52-0741-96A5-E5873E9BA0ED}" srcOrd="2" destOrd="0" presId="urn:microsoft.com/office/officeart/2008/layout/LinedList"/>
    <dgm:cxn modelId="{6474D0E5-701C-8D4B-81FD-B1AFF93C4993}" type="presParOf" srcId="{F1ECA052-623C-6D4E-86D2-35ABC3CCF180}" destId="{2876BA84-8CC5-9B46-87EB-E73E73AEC372}" srcOrd="32" destOrd="0" presId="urn:microsoft.com/office/officeart/2008/layout/LinedList"/>
    <dgm:cxn modelId="{82F5F0F5-3FD1-D148-A005-D1B921E6BF7C}" type="presParOf" srcId="{F1ECA052-623C-6D4E-86D2-35ABC3CCF180}" destId="{718DE153-CF3F-9C4D-98B0-6C68287B59CB}" srcOrd="3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28C856-8E3E-414B-9043-4986CB0954E4}"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EAC09F5A-ED35-4033-A46A-A76492676A6A}">
      <dgm:prSet phldrT="[Text]" custT="1"/>
      <dgm:spPr/>
      <dgm:t>
        <a:bodyPr/>
        <a:lstStyle/>
        <a:p>
          <a:r>
            <a:rPr lang="en-US" sz="3200" dirty="0"/>
            <a:t>National </a:t>
          </a:r>
          <a:r>
            <a:rPr lang="en-US" sz="2200" dirty="0"/>
            <a:t>Culture</a:t>
          </a:r>
        </a:p>
      </dgm:t>
    </dgm:pt>
    <dgm:pt modelId="{A78770F4-9290-4CF6-AFB2-C5889B1F7358}" type="parTrans" cxnId="{1206C527-992E-45F1-826A-3BACE670200C}">
      <dgm:prSet/>
      <dgm:spPr/>
      <dgm:t>
        <a:bodyPr/>
        <a:lstStyle/>
        <a:p>
          <a:endParaRPr lang="en-US"/>
        </a:p>
      </dgm:t>
    </dgm:pt>
    <dgm:pt modelId="{97A16CA1-0D86-44B9-8AF9-BA3F45E1EC48}" type="sibTrans" cxnId="{1206C527-992E-45F1-826A-3BACE670200C}">
      <dgm:prSet/>
      <dgm:spPr/>
      <dgm:t>
        <a:bodyPr/>
        <a:lstStyle/>
        <a:p>
          <a:endParaRPr lang="en-US"/>
        </a:p>
      </dgm:t>
    </dgm:pt>
    <dgm:pt modelId="{7E8C36BE-55A8-4AF9-AB5E-D35154900ACA}">
      <dgm:prSet phldrT="[Text]" custT="1"/>
      <dgm:spPr/>
      <dgm:t>
        <a:bodyPr/>
        <a:lstStyle/>
        <a:p>
          <a:r>
            <a:rPr lang="en-US" sz="2700" dirty="0"/>
            <a:t>Professional </a:t>
          </a:r>
          <a:r>
            <a:rPr lang="en-US" sz="2200" dirty="0"/>
            <a:t>Culture</a:t>
          </a:r>
        </a:p>
      </dgm:t>
    </dgm:pt>
    <dgm:pt modelId="{4DE16828-3CF4-46B7-BD5F-A55F77051B69}" type="parTrans" cxnId="{F76B619B-6610-4F9C-9DD3-F74C4DBCF853}">
      <dgm:prSet/>
      <dgm:spPr/>
      <dgm:t>
        <a:bodyPr/>
        <a:lstStyle/>
        <a:p>
          <a:endParaRPr lang="en-US"/>
        </a:p>
      </dgm:t>
    </dgm:pt>
    <dgm:pt modelId="{72162953-AB1A-41D5-A4D3-1D85A5E16F45}" type="sibTrans" cxnId="{F76B619B-6610-4F9C-9DD3-F74C4DBCF853}">
      <dgm:prSet/>
      <dgm:spPr/>
      <dgm:t>
        <a:bodyPr/>
        <a:lstStyle/>
        <a:p>
          <a:endParaRPr lang="en-US"/>
        </a:p>
      </dgm:t>
    </dgm:pt>
    <dgm:pt modelId="{CE09F98A-5DDB-46F5-96E2-2F562BA4536B}">
      <dgm:prSet phldrT="[Text]" custT="1"/>
      <dgm:spPr/>
      <dgm:t>
        <a:bodyPr/>
        <a:lstStyle/>
        <a:p>
          <a:r>
            <a:rPr lang="en-US" sz="1900" b="1" dirty="0"/>
            <a:t>Organizational</a:t>
          </a:r>
          <a:r>
            <a:rPr lang="en-US" sz="1900" dirty="0"/>
            <a:t>  </a:t>
          </a:r>
        </a:p>
        <a:p>
          <a:r>
            <a:rPr lang="en-US" sz="2200" dirty="0"/>
            <a:t>Culture</a:t>
          </a:r>
        </a:p>
      </dgm:t>
    </dgm:pt>
    <dgm:pt modelId="{23FBF390-2A75-4B0E-B330-E9465AB6B0CE}" type="parTrans" cxnId="{54ACD10D-9EED-4107-B1C0-B8B007E89DAA}">
      <dgm:prSet/>
      <dgm:spPr/>
      <dgm:t>
        <a:bodyPr/>
        <a:lstStyle/>
        <a:p>
          <a:endParaRPr lang="en-US"/>
        </a:p>
      </dgm:t>
    </dgm:pt>
    <dgm:pt modelId="{4DEA66EC-FA30-48BB-9CCE-0723AA92E31E}" type="sibTrans" cxnId="{54ACD10D-9EED-4107-B1C0-B8B007E89DAA}">
      <dgm:prSet/>
      <dgm:spPr/>
      <dgm:t>
        <a:bodyPr/>
        <a:lstStyle/>
        <a:p>
          <a:endParaRPr lang="en-US"/>
        </a:p>
      </dgm:t>
    </dgm:pt>
    <dgm:pt modelId="{B996F984-944D-447B-8710-5923795FB092}">
      <dgm:prSet custT="1"/>
      <dgm:spPr/>
      <dgm:t>
        <a:bodyPr/>
        <a:lstStyle/>
        <a:p>
          <a:r>
            <a:rPr lang="en-US" sz="3000" dirty="0"/>
            <a:t>Individual </a:t>
          </a:r>
          <a:r>
            <a:rPr lang="en-US" sz="2200" dirty="0"/>
            <a:t>Personality</a:t>
          </a:r>
        </a:p>
      </dgm:t>
    </dgm:pt>
    <dgm:pt modelId="{7353D574-F36C-4596-A3C0-FF7B7ACFEB74}" type="parTrans" cxnId="{09BAF545-C815-4FD4-A43F-312C57A2B427}">
      <dgm:prSet/>
      <dgm:spPr/>
      <dgm:t>
        <a:bodyPr/>
        <a:lstStyle/>
        <a:p>
          <a:endParaRPr lang="en-US"/>
        </a:p>
      </dgm:t>
    </dgm:pt>
    <dgm:pt modelId="{3B13E116-B33D-45B1-953F-408803EF6DC1}" type="sibTrans" cxnId="{09BAF545-C815-4FD4-A43F-312C57A2B427}">
      <dgm:prSet/>
      <dgm:spPr/>
      <dgm:t>
        <a:bodyPr/>
        <a:lstStyle/>
        <a:p>
          <a:endParaRPr lang="en-US"/>
        </a:p>
      </dgm:t>
    </dgm:pt>
    <dgm:pt modelId="{72480633-42FF-469E-9C14-0A13CBAB69DF}" type="pres">
      <dgm:prSet presAssocID="{5C28C856-8E3E-414B-9043-4986CB0954E4}" presName="Name0" presStyleCnt="0">
        <dgm:presLayoutVars>
          <dgm:chMax val="7"/>
          <dgm:dir/>
          <dgm:resizeHandles val="exact"/>
        </dgm:presLayoutVars>
      </dgm:prSet>
      <dgm:spPr/>
    </dgm:pt>
    <dgm:pt modelId="{BA511839-5C3F-4066-A85C-7A2551AC731E}" type="pres">
      <dgm:prSet presAssocID="{5C28C856-8E3E-414B-9043-4986CB0954E4}" presName="ellipse1" presStyleLbl="vennNode1" presStyleIdx="0" presStyleCnt="4">
        <dgm:presLayoutVars>
          <dgm:bulletEnabled val="1"/>
        </dgm:presLayoutVars>
      </dgm:prSet>
      <dgm:spPr/>
    </dgm:pt>
    <dgm:pt modelId="{94C7008C-5048-4126-839A-34430F1642EC}" type="pres">
      <dgm:prSet presAssocID="{5C28C856-8E3E-414B-9043-4986CB0954E4}" presName="ellipse2" presStyleLbl="vennNode1" presStyleIdx="1" presStyleCnt="4">
        <dgm:presLayoutVars>
          <dgm:bulletEnabled val="1"/>
        </dgm:presLayoutVars>
      </dgm:prSet>
      <dgm:spPr/>
    </dgm:pt>
    <dgm:pt modelId="{38746F66-295D-4168-B81A-AFD2208D1FCD}" type="pres">
      <dgm:prSet presAssocID="{5C28C856-8E3E-414B-9043-4986CB0954E4}" presName="ellipse3" presStyleLbl="vennNode1" presStyleIdx="2" presStyleCnt="4" custScaleX="99902">
        <dgm:presLayoutVars>
          <dgm:bulletEnabled val="1"/>
        </dgm:presLayoutVars>
      </dgm:prSet>
      <dgm:spPr/>
    </dgm:pt>
    <dgm:pt modelId="{D816C9A0-5CB8-4586-AC75-E0B4B791CC5C}" type="pres">
      <dgm:prSet presAssocID="{5C28C856-8E3E-414B-9043-4986CB0954E4}" presName="ellipse4" presStyleLbl="vennNode1" presStyleIdx="3" presStyleCnt="4">
        <dgm:presLayoutVars>
          <dgm:bulletEnabled val="1"/>
        </dgm:presLayoutVars>
      </dgm:prSet>
      <dgm:spPr/>
    </dgm:pt>
  </dgm:ptLst>
  <dgm:cxnLst>
    <dgm:cxn modelId="{4A31650A-CEC0-4B48-84EF-FD349C5925A2}" type="presOf" srcId="{5C28C856-8E3E-414B-9043-4986CB0954E4}" destId="{72480633-42FF-469E-9C14-0A13CBAB69DF}" srcOrd="0" destOrd="0" presId="urn:microsoft.com/office/officeart/2005/8/layout/rings+Icon"/>
    <dgm:cxn modelId="{54ACD10D-9EED-4107-B1C0-B8B007E89DAA}" srcId="{5C28C856-8E3E-414B-9043-4986CB0954E4}" destId="{CE09F98A-5DDB-46F5-96E2-2F562BA4536B}" srcOrd="2" destOrd="0" parTransId="{23FBF390-2A75-4B0E-B330-E9465AB6B0CE}" sibTransId="{4DEA66EC-FA30-48BB-9CCE-0723AA92E31E}"/>
    <dgm:cxn modelId="{1206C527-992E-45F1-826A-3BACE670200C}" srcId="{5C28C856-8E3E-414B-9043-4986CB0954E4}" destId="{EAC09F5A-ED35-4033-A46A-A76492676A6A}" srcOrd="0" destOrd="0" parTransId="{A78770F4-9290-4CF6-AFB2-C5889B1F7358}" sibTransId="{97A16CA1-0D86-44B9-8AF9-BA3F45E1EC48}"/>
    <dgm:cxn modelId="{09BAF545-C815-4FD4-A43F-312C57A2B427}" srcId="{5C28C856-8E3E-414B-9043-4986CB0954E4}" destId="{B996F984-944D-447B-8710-5923795FB092}" srcOrd="3" destOrd="0" parTransId="{7353D574-F36C-4596-A3C0-FF7B7ACFEB74}" sibTransId="{3B13E116-B33D-45B1-953F-408803EF6DC1}"/>
    <dgm:cxn modelId="{EDE2E34E-92F5-4FF7-AE19-A1145A5192B9}" type="presOf" srcId="{B996F984-944D-447B-8710-5923795FB092}" destId="{D816C9A0-5CB8-4586-AC75-E0B4B791CC5C}" srcOrd="0" destOrd="0" presId="urn:microsoft.com/office/officeart/2005/8/layout/rings+Icon"/>
    <dgm:cxn modelId="{CEACD573-2F8D-4CFF-82EA-4A3C51F5AD70}" type="presOf" srcId="{7E8C36BE-55A8-4AF9-AB5E-D35154900ACA}" destId="{94C7008C-5048-4126-839A-34430F1642EC}" srcOrd="0" destOrd="0" presId="urn:microsoft.com/office/officeart/2005/8/layout/rings+Icon"/>
    <dgm:cxn modelId="{F76B619B-6610-4F9C-9DD3-F74C4DBCF853}" srcId="{5C28C856-8E3E-414B-9043-4986CB0954E4}" destId="{7E8C36BE-55A8-4AF9-AB5E-D35154900ACA}" srcOrd="1" destOrd="0" parTransId="{4DE16828-3CF4-46B7-BD5F-A55F77051B69}" sibTransId="{72162953-AB1A-41D5-A4D3-1D85A5E16F45}"/>
    <dgm:cxn modelId="{1EB469BD-5454-449C-9E97-2C2CD9700032}" type="presOf" srcId="{EAC09F5A-ED35-4033-A46A-A76492676A6A}" destId="{BA511839-5C3F-4066-A85C-7A2551AC731E}" srcOrd="0" destOrd="0" presId="urn:microsoft.com/office/officeart/2005/8/layout/rings+Icon"/>
    <dgm:cxn modelId="{7952B6F2-9A2B-45A0-8900-91F6FA6B255B}" type="presOf" srcId="{CE09F98A-5DDB-46F5-96E2-2F562BA4536B}" destId="{38746F66-295D-4168-B81A-AFD2208D1FCD}" srcOrd="0" destOrd="0" presId="urn:microsoft.com/office/officeart/2005/8/layout/rings+Icon"/>
    <dgm:cxn modelId="{61FEAE4D-8D96-4AC0-87DE-D43C5357F333}" type="presParOf" srcId="{72480633-42FF-469E-9C14-0A13CBAB69DF}" destId="{BA511839-5C3F-4066-A85C-7A2551AC731E}" srcOrd="0" destOrd="0" presId="urn:microsoft.com/office/officeart/2005/8/layout/rings+Icon"/>
    <dgm:cxn modelId="{4E42B23C-59EB-4EBB-830D-9C0640652BBA}" type="presParOf" srcId="{72480633-42FF-469E-9C14-0A13CBAB69DF}" destId="{94C7008C-5048-4126-839A-34430F1642EC}" srcOrd="1" destOrd="0" presId="urn:microsoft.com/office/officeart/2005/8/layout/rings+Icon"/>
    <dgm:cxn modelId="{A0805175-6E6F-4278-A482-4A6F4659907B}" type="presParOf" srcId="{72480633-42FF-469E-9C14-0A13CBAB69DF}" destId="{38746F66-295D-4168-B81A-AFD2208D1FCD}" srcOrd="2" destOrd="0" presId="urn:microsoft.com/office/officeart/2005/8/layout/rings+Icon"/>
    <dgm:cxn modelId="{0C3E82F0-F130-49B8-9211-05AF9F4C6E7F}" type="presParOf" srcId="{72480633-42FF-469E-9C14-0A13CBAB69DF}" destId="{D816C9A0-5CB8-4586-AC75-E0B4B791CC5C}" srcOrd="3"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70ED4-A9A3-4D46-82F4-E72DA552C47A}">
      <dsp:nvSpPr>
        <dsp:cNvPr id="0" name=""/>
        <dsp:cNvSpPr/>
      </dsp:nvSpPr>
      <dsp:spPr>
        <a:xfrm>
          <a:off x="0" y="2406"/>
          <a:ext cx="4205288" cy="0"/>
        </a:xfrm>
        <a:prstGeom prst="line">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DDC158B-3268-3E4D-96C6-24F8E0F754A0}">
      <dsp:nvSpPr>
        <dsp:cNvPr id="0" name=""/>
        <dsp:cNvSpPr/>
      </dsp:nvSpPr>
      <dsp:spPr>
        <a:xfrm>
          <a:off x="0" y="2406"/>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ADR Consultant</a:t>
          </a:r>
        </a:p>
      </dsp:txBody>
      <dsp:txXfrm>
        <a:off x="0" y="2406"/>
        <a:ext cx="4205288" cy="820464"/>
      </dsp:txXfrm>
    </dsp:sp>
    <dsp:sp modelId="{176A5693-2F8F-E54E-9736-6D5301CF7FDE}">
      <dsp:nvSpPr>
        <dsp:cNvPr id="0" name=""/>
        <dsp:cNvSpPr/>
      </dsp:nvSpPr>
      <dsp:spPr>
        <a:xfrm>
          <a:off x="0" y="822870"/>
          <a:ext cx="4205288" cy="0"/>
        </a:xfrm>
        <a:prstGeom prst="line">
          <a:avLst/>
        </a:prstGeom>
        <a:gradFill rotWithShape="0">
          <a:gsLst>
            <a:gs pos="0">
              <a:schemeClr val="accent5">
                <a:hueOff val="-47975"/>
                <a:satOff val="-1779"/>
                <a:lumOff val="2823"/>
                <a:alphaOff val="0"/>
                <a:tint val="97000"/>
                <a:satMod val="100000"/>
                <a:lumMod val="102000"/>
              </a:schemeClr>
            </a:gs>
            <a:gs pos="50000">
              <a:schemeClr val="accent5">
                <a:hueOff val="-47975"/>
                <a:satOff val="-1779"/>
                <a:lumOff val="2823"/>
                <a:alphaOff val="0"/>
                <a:shade val="100000"/>
                <a:satMod val="103000"/>
                <a:lumMod val="100000"/>
              </a:schemeClr>
            </a:gs>
            <a:gs pos="100000">
              <a:schemeClr val="accent5">
                <a:hueOff val="-47975"/>
                <a:satOff val="-1779"/>
                <a:lumOff val="2823"/>
                <a:alphaOff val="0"/>
                <a:shade val="93000"/>
                <a:satMod val="110000"/>
                <a:lumMod val="99000"/>
              </a:schemeClr>
            </a:gs>
          </a:gsLst>
          <a:lin ang="5400000" scaled="0"/>
        </a:gradFill>
        <a:ln w="6350" cap="flat" cmpd="sng" algn="ctr">
          <a:solidFill>
            <a:schemeClr val="accent5">
              <a:hueOff val="-47975"/>
              <a:satOff val="-1779"/>
              <a:lumOff val="2823"/>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A96097E-7A48-D040-BECB-A27BEF48A965}">
      <dsp:nvSpPr>
        <dsp:cNvPr id="0" name=""/>
        <dsp:cNvSpPr/>
      </dsp:nvSpPr>
      <dsp:spPr>
        <a:xfrm>
          <a:off x="0" y="822870"/>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Private Mediator</a:t>
          </a:r>
        </a:p>
      </dsp:txBody>
      <dsp:txXfrm>
        <a:off x="0" y="822870"/>
        <a:ext cx="4205288" cy="820464"/>
      </dsp:txXfrm>
    </dsp:sp>
    <dsp:sp modelId="{D7878626-8398-024D-AC63-A5AC2E8E8F0A}">
      <dsp:nvSpPr>
        <dsp:cNvPr id="0" name=""/>
        <dsp:cNvSpPr/>
      </dsp:nvSpPr>
      <dsp:spPr>
        <a:xfrm>
          <a:off x="0" y="1643335"/>
          <a:ext cx="4205288" cy="0"/>
        </a:xfrm>
        <a:prstGeom prst="line">
          <a:avLst/>
        </a:prstGeom>
        <a:gradFill rotWithShape="0">
          <a:gsLst>
            <a:gs pos="0">
              <a:schemeClr val="accent5">
                <a:hueOff val="-95949"/>
                <a:satOff val="-3559"/>
                <a:lumOff val="5647"/>
                <a:alphaOff val="0"/>
                <a:tint val="97000"/>
                <a:satMod val="100000"/>
                <a:lumMod val="102000"/>
              </a:schemeClr>
            </a:gs>
            <a:gs pos="50000">
              <a:schemeClr val="accent5">
                <a:hueOff val="-95949"/>
                <a:satOff val="-3559"/>
                <a:lumOff val="5647"/>
                <a:alphaOff val="0"/>
                <a:shade val="100000"/>
                <a:satMod val="103000"/>
                <a:lumMod val="100000"/>
              </a:schemeClr>
            </a:gs>
            <a:gs pos="100000">
              <a:schemeClr val="accent5">
                <a:hueOff val="-95949"/>
                <a:satOff val="-3559"/>
                <a:lumOff val="5647"/>
                <a:alphaOff val="0"/>
                <a:shade val="93000"/>
                <a:satMod val="110000"/>
                <a:lumMod val="99000"/>
              </a:schemeClr>
            </a:gs>
          </a:gsLst>
          <a:lin ang="5400000" scaled="0"/>
        </a:gradFill>
        <a:ln w="6350" cap="flat" cmpd="sng" algn="ctr">
          <a:solidFill>
            <a:schemeClr val="accent5">
              <a:hueOff val="-95949"/>
              <a:satOff val="-3559"/>
              <a:lumOff val="564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3ACCAB9-CDE8-CF42-8FD7-F28F3B308C5A}">
      <dsp:nvSpPr>
        <dsp:cNvPr id="0" name=""/>
        <dsp:cNvSpPr/>
      </dsp:nvSpPr>
      <dsp:spPr>
        <a:xfrm>
          <a:off x="0" y="1643335"/>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USC Professor</a:t>
          </a:r>
        </a:p>
      </dsp:txBody>
      <dsp:txXfrm>
        <a:off x="0" y="1643335"/>
        <a:ext cx="4205288" cy="820464"/>
      </dsp:txXfrm>
    </dsp:sp>
    <dsp:sp modelId="{3F2F76AB-5E09-9848-8AED-09E676421D52}">
      <dsp:nvSpPr>
        <dsp:cNvPr id="0" name=""/>
        <dsp:cNvSpPr/>
      </dsp:nvSpPr>
      <dsp:spPr>
        <a:xfrm>
          <a:off x="0" y="2463799"/>
          <a:ext cx="4205288" cy="0"/>
        </a:xfrm>
        <a:prstGeom prst="line">
          <a:avLst/>
        </a:prstGeom>
        <a:gradFill rotWithShape="0">
          <a:gsLst>
            <a:gs pos="0">
              <a:schemeClr val="accent5">
                <a:hueOff val="-143924"/>
                <a:satOff val="-5338"/>
                <a:lumOff val="8470"/>
                <a:alphaOff val="0"/>
                <a:tint val="97000"/>
                <a:satMod val="100000"/>
                <a:lumMod val="102000"/>
              </a:schemeClr>
            </a:gs>
            <a:gs pos="50000">
              <a:schemeClr val="accent5">
                <a:hueOff val="-143924"/>
                <a:satOff val="-5338"/>
                <a:lumOff val="8470"/>
                <a:alphaOff val="0"/>
                <a:shade val="100000"/>
                <a:satMod val="103000"/>
                <a:lumMod val="100000"/>
              </a:schemeClr>
            </a:gs>
            <a:gs pos="100000">
              <a:schemeClr val="accent5">
                <a:hueOff val="-143924"/>
                <a:satOff val="-5338"/>
                <a:lumOff val="8470"/>
                <a:alphaOff val="0"/>
                <a:shade val="93000"/>
                <a:satMod val="110000"/>
                <a:lumMod val="99000"/>
              </a:schemeClr>
            </a:gs>
          </a:gsLst>
          <a:lin ang="5400000" scaled="0"/>
        </a:gradFill>
        <a:ln w="6350" cap="flat" cmpd="sng" algn="ctr">
          <a:solidFill>
            <a:schemeClr val="accent5">
              <a:hueOff val="-143924"/>
              <a:satOff val="-5338"/>
              <a:lumOff val="847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C225915-604C-E34C-A786-13D919AE3FEC}">
      <dsp:nvSpPr>
        <dsp:cNvPr id="0" name=""/>
        <dsp:cNvSpPr/>
      </dsp:nvSpPr>
      <dsp:spPr>
        <a:xfrm>
          <a:off x="0" y="2463799"/>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President, SCMA</a:t>
          </a:r>
        </a:p>
      </dsp:txBody>
      <dsp:txXfrm>
        <a:off x="0" y="2463799"/>
        <a:ext cx="4205288" cy="820464"/>
      </dsp:txXfrm>
    </dsp:sp>
    <dsp:sp modelId="{1020D78A-55FA-9C48-A547-230F62113195}">
      <dsp:nvSpPr>
        <dsp:cNvPr id="0" name=""/>
        <dsp:cNvSpPr/>
      </dsp:nvSpPr>
      <dsp:spPr>
        <a:xfrm>
          <a:off x="0" y="3284264"/>
          <a:ext cx="4205288" cy="0"/>
        </a:xfrm>
        <a:prstGeom prst="line">
          <a:avLst/>
        </a:prstGeom>
        <a:gradFill rotWithShape="0">
          <a:gsLst>
            <a:gs pos="0">
              <a:schemeClr val="accent5">
                <a:hueOff val="-191898"/>
                <a:satOff val="-7118"/>
                <a:lumOff val="11294"/>
                <a:alphaOff val="0"/>
                <a:tint val="97000"/>
                <a:satMod val="100000"/>
                <a:lumMod val="102000"/>
              </a:schemeClr>
            </a:gs>
            <a:gs pos="50000">
              <a:schemeClr val="accent5">
                <a:hueOff val="-191898"/>
                <a:satOff val="-7118"/>
                <a:lumOff val="11294"/>
                <a:alphaOff val="0"/>
                <a:shade val="100000"/>
                <a:satMod val="103000"/>
                <a:lumMod val="100000"/>
              </a:schemeClr>
            </a:gs>
            <a:gs pos="100000">
              <a:schemeClr val="accent5">
                <a:hueOff val="-191898"/>
                <a:satOff val="-7118"/>
                <a:lumOff val="11294"/>
                <a:alphaOff val="0"/>
                <a:shade val="93000"/>
                <a:satMod val="110000"/>
                <a:lumMod val="99000"/>
              </a:schemeClr>
            </a:gs>
          </a:gsLst>
          <a:lin ang="5400000" scaled="0"/>
        </a:gradFill>
        <a:ln w="6350" cap="flat" cmpd="sng" algn="ctr">
          <a:solidFill>
            <a:schemeClr val="accent5">
              <a:hueOff val="-191898"/>
              <a:satOff val="-7118"/>
              <a:lumOff val="1129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DA7BA76-B0A5-8D49-9321-461ADAA53BAB}">
      <dsp:nvSpPr>
        <dsp:cNvPr id="0" name=""/>
        <dsp:cNvSpPr/>
      </dsp:nvSpPr>
      <dsp:spPr>
        <a:xfrm>
          <a:off x="0" y="3284264"/>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7</a:t>
          </a:r>
          <a:r>
            <a:rPr lang="en-US" sz="2900" kern="1200" baseline="30000"/>
            <a:t>th</a:t>
          </a:r>
          <a:r>
            <a:rPr lang="en-US" sz="2900" kern="1200"/>
            <a:t> Grade Algebra Teacher</a:t>
          </a:r>
        </a:p>
      </dsp:txBody>
      <dsp:txXfrm>
        <a:off x="0" y="3284264"/>
        <a:ext cx="4205288" cy="820464"/>
      </dsp:txXfrm>
    </dsp:sp>
    <dsp:sp modelId="{492CB111-C2B6-1A4D-A3F5-DEA43AC5DD5F}">
      <dsp:nvSpPr>
        <dsp:cNvPr id="0" name=""/>
        <dsp:cNvSpPr/>
      </dsp:nvSpPr>
      <dsp:spPr>
        <a:xfrm>
          <a:off x="0" y="4104729"/>
          <a:ext cx="4205288" cy="0"/>
        </a:xfrm>
        <a:prstGeom prst="line">
          <a:avLst/>
        </a:prstGeom>
        <a:gradFill rotWithShape="0">
          <a:gsLst>
            <a:gs pos="0">
              <a:schemeClr val="accent5">
                <a:hueOff val="-239873"/>
                <a:satOff val="-8897"/>
                <a:lumOff val="14117"/>
                <a:alphaOff val="0"/>
                <a:tint val="97000"/>
                <a:satMod val="100000"/>
                <a:lumMod val="102000"/>
              </a:schemeClr>
            </a:gs>
            <a:gs pos="50000">
              <a:schemeClr val="accent5">
                <a:hueOff val="-239873"/>
                <a:satOff val="-8897"/>
                <a:lumOff val="14117"/>
                <a:alphaOff val="0"/>
                <a:shade val="100000"/>
                <a:satMod val="103000"/>
                <a:lumMod val="100000"/>
              </a:schemeClr>
            </a:gs>
            <a:gs pos="100000">
              <a:schemeClr val="accent5">
                <a:hueOff val="-239873"/>
                <a:satOff val="-8897"/>
                <a:lumOff val="14117"/>
                <a:alphaOff val="0"/>
                <a:shade val="93000"/>
                <a:satMod val="110000"/>
                <a:lumMod val="99000"/>
              </a:schemeClr>
            </a:gs>
          </a:gsLst>
          <a:lin ang="5400000" scaled="0"/>
        </a:gradFill>
        <a:ln w="6350" cap="flat" cmpd="sng" algn="ctr">
          <a:solidFill>
            <a:schemeClr val="accent5">
              <a:hueOff val="-239873"/>
              <a:satOff val="-8897"/>
              <a:lumOff val="1411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7C7B093-7106-7B42-9E6F-C940859BFDC7}">
      <dsp:nvSpPr>
        <dsp:cNvPr id="0" name=""/>
        <dsp:cNvSpPr/>
      </dsp:nvSpPr>
      <dsp:spPr>
        <a:xfrm>
          <a:off x="0" y="4104729"/>
          <a:ext cx="4205288"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1:1 in SDC Class</a:t>
          </a:r>
        </a:p>
      </dsp:txBody>
      <dsp:txXfrm>
        <a:off x="0" y="4104729"/>
        <a:ext cx="4205288" cy="820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227C7-98D4-4C1E-8DE7-836297A9B683}">
      <dsp:nvSpPr>
        <dsp:cNvPr id="0" name=""/>
        <dsp:cNvSpPr/>
      </dsp:nvSpPr>
      <dsp:spPr>
        <a:xfrm>
          <a:off x="0" y="539"/>
          <a:ext cx="8725277" cy="1262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849734-7326-4B27-B636-F40E01CADFF1}">
      <dsp:nvSpPr>
        <dsp:cNvPr id="0" name=""/>
        <dsp:cNvSpPr/>
      </dsp:nvSpPr>
      <dsp:spPr>
        <a:xfrm>
          <a:off x="381886" y="284587"/>
          <a:ext cx="694339" cy="6943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D3BF7-A7C0-43ED-91C4-69B6F17EDA1D}">
      <dsp:nvSpPr>
        <dsp:cNvPr id="0" name=""/>
        <dsp:cNvSpPr/>
      </dsp:nvSpPr>
      <dsp:spPr>
        <a:xfrm>
          <a:off x="1458111" y="539"/>
          <a:ext cx="7267165" cy="1262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608" tIns="133608" rIns="133608" bIns="133608" numCol="1" spcCol="1270" anchor="ctr" anchorCtr="0">
          <a:noAutofit/>
        </a:bodyPr>
        <a:lstStyle/>
        <a:p>
          <a:pPr marL="0" lvl="0" indent="0" algn="l" defTabSz="1333500">
            <a:lnSpc>
              <a:spcPct val="100000"/>
            </a:lnSpc>
            <a:spcBef>
              <a:spcPct val="0"/>
            </a:spcBef>
            <a:spcAft>
              <a:spcPct val="35000"/>
            </a:spcAft>
            <a:buNone/>
          </a:pPr>
          <a:r>
            <a:rPr lang="en-US" sz="3000" kern="1200">
              <a:latin typeface="+mn-lt"/>
              <a:cs typeface="Calibri" panose="020F0502020204030204" pitchFamily="34" charset="0"/>
            </a:rPr>
            <a:t>Identify different cultural dimensions</a:t>
          </a:r>
          <a:endParaRPr lang="en-US" sz="3000" kern="1200">
            <a:latin typeface="+mn-lt"/>
          </a:endParaRPr>
        </a:p>
      </dsp:txBody>
      <dsp:txXfrm>
        <a:off x="1458111" y="539"/>
        <a:ext cx="7267165" cy="1262434"/>
      </dsp:txXfrm>
    </dsp:sp>
    <dsp:sp modelId="{D1A17405-DC44-4219-A5E6-187F2838DFF7}">
      <dsp:nvSpPr>
        <dsp:cNvPr id="0" name=""/>
        <dsp:cNvSpPr/>
      </dsp:nvSpPr>
      <dsp:spPr>
        <a:xfrm>
          <a:off x="0" y="1578582"/>
          <a:ext cx="8725277" cy="1262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FF6E9D-FD4C-46F8-A915-3A5FE666C3B4}">
      <dsp:nvSpPr>
        <dsp:cNvPr id="0" name=""/>
        <dsp:cNvSpPr/>
      </dsp:nvSpPr>
      <dsp:spPr>
        <a:xfrm>
          <a:off x="381886" y="1862630"/>
          <a:ext cx="694339" cy="6943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611C35-FBD9-4C93-8284-9F2D01F4B979}">
      <dsp:nvSpPr>
        <dsp:cNvPr id="0" name=""/>
        <dsp:cNvSpPr/>
      </dsp:nvSpPr>
      <dsp:spPr>
        <a:xfrm>
          <a:off x="1458111" y="1578582"/>
          <a:ext cx="7267165" cy="1262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608" tIns="133608" rIns="133608" bIns="133608" numCol="1" spcCol="1270" anchor="ctr" anchorCtr="0">
          <a:noAutofit/>
        </a:bodyPr>
        <a:lstStyle/>
        <a:p>
          <a:pPr marL="0" lvl="0" indent="0" algn="l" defTabSz="1333500">
            <a:lnSpc>
              <a:spcPct val="100000"/>
            </a:lnSpc>
            <a:spcBef>
              <a:spcPct val="0"/>
            </a:spcBef>
            <a:spcAft>
              <a:spcPct val="35000"/>
            </a:spcAft>
            <a:buNone/>
          </a:pPr>
          <a:r>
            <a:rPr lang="en-US" sz="3000" kern="1200">
              <a:latin typeface="+mn-lt"/>
              <a:cs typeface="Calibri" panose="020F0502020204030204" pitchFamily="34" charset="0"/>
            </a:rPr>
            <a:t>Identify various behavioral barriers</a:t>
          </a:r>
          <a:endParaRPr lang="en-US" sz="3000" kern="1200">
            <a:latin typeface="+mn-lt"/>
          </a:endParaRPr>
        </a:p>
      </dsp:txBody>
      <dsp:txXfrm>
        <a:off x="1458111" y="1578582"/>
        <a:ext cx="7267165" cy="1262434"/>
      </dsp:txXfrm>
    </dsp:sp>
    <dsp:sp modelId="{BCFB5937-C337-4515-904D-FC32EF4315C6}">
      <dsp:nvSpPr>
        <dsp:cNvPr id="0" name=""/>
        <dsp:cNvSpPr/>
      </dsp:nvSpPr>
      <dsp:spPr>
        <a:xfrm>
          <a:off x="0" y="3156625"/>
          <a:ext cx="8725277" cy="1262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7A564D-DD37-4C92-AA26-4BA9537B7B1D}">
      <dsp:nvSpPr>
        <dsp:cNvPr id="0" name=""/>
        <dsp:cNvSpPr/>
      </dsp:nvSpPr>
      <dsp:spPr>
        <a:xfrm>
          <a:off x="381886" y="3440673"/>
          <a:ext cx="694339" cy="6943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B457E0-EC66-48C3-8FB5-B496D7C4E0E7}">
      <dsp:nvSpPr>
        <dsp:cNvPr id="0" name=""/>
        <dsp:cNvSpPr/>
      </dsp:nvSpPr>
      <dsp:spPr>
        <a:xfrm>
          <a:off x="1458111" y="3156625"/>
          <a:ext cx="7267165" cy="1262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608" tIns="133608" rIns="133608" bIns="133608" numCol="1" spcCol="1270" anchor="ctr" anchorCtr="0">
          <a:noAutofit/>
        </a:bodyPr>
        <a:lstStyle/>
        <a:p>
          <a:pPr marL="0" lvl="0" indent="0" algn="l" defTabSz="1200150">
            <a:lnSpc>
              <a:spcPct val="100000"/>
            </a:lnSpc>
            <a:spcBef>
              <a:spcPct val="0"/>
            </a:spcBef>
            <a:spcAft>
              <a:spcPct val="35000"/>
            </a:spcAft>
            <a:buNone/>
          </a:pPr>
          <a:r>
            <a:rPr lang="en-US" sz="2700" kern="1200" dirty="0">
              <a:latin typeface="+mn-lt"/>
              <a:cs typeface="Calibri" panose="020F0502020204030204" pitchFamily="34" charset="0"/>
            </a:rPr>
            <a:t>Develop strategies to address behavioral barriers affecting the dispute resolution process</a:t>
          </a:r>
          <a:endParaRPr lang="en-US" sz="2700" kern="1200" dirty="0">
            <a:latin typeface="+mn-lt"/>
          </a:endParaRPr>
        </a:p>
      </dsp:txBody>
      <dsp:txXfrm>
        <a:off x="1458111" y="3156625"/>
        <a:ext cx="7267165" cy="12624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9CDE7-C41F-4B45-9FCC-2E5BD481C4E6}">
      <dsp:nvSpPr>
        <dsp:cNvPr id="0" name=""/>
        <dsp:cNvSpPr/>
      </dsp:nvSpPr>
      <dsp:spPr>
        <a:xfrm>
          <a:off x="0" y="0"/>
          <a:ext cx="4205288"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BA67D95-CB19-264C-9F24-ABD1A296CE07}">
      <dsp:nvSpPr>
        <dsp:cNvPr id="0" name=""/>
        <dsp:cNvSpPr/>
      </dsp:nvSpPr>
      <dsp:spPr>
        <a:xfrm flipH="1">
          <a:off x="0" y="0"/>
          <a:ext cx="126680" cy="4927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0"/>
        <a:ext cx="126680" cy="4927599"/>
      </dsp:txXfrm>
    </dsp:sp>
    <dsp:sp modelId="{5BF0E91F-ADA9-944A-993B-D8850F78E13C}">
      <dsp:nvSpPr>
        <dsp:cNvPr id="0" name=""/>
        <dsp:cNvSpPr/>
      </dsp:nvSpPr>
      <dsp:spPr>
        <a:xfrm>
          <a:off x="189759" y="21233"/>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History</a:t>
          </a:r>
        </a:p>
      </dsp:txBody>
      <dsp:txXfrm>
        <a:off x="189759" y="21233"/>
        <a:ext cx="3301151" cy="424668"/>
      </dsp:txXfrm>
    </dsp:sp>
    <dsp:sp modelId="{99CA6A91-381D-6440-BA57-D93174244E2A}">
      <dsp:nvSpPr>
        <dsp:cNvPr id="0" name=""/>
        <dsp:cNvSpPr/>
      </dsp:nvSpPr>
      <dsp:spPr>
        <a:xfrm>
          <a:off x="126680" y="445902"/>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E5F7ADE-386B-3B43-9F9D-D1F2F5E0FDD1}">
      <dsp:nvSpPr>
        <dsp:cNvPr id="0" name=""/>
        <dsp:cNvSpPr/>
      </dsp:nvSpPr>
      <dsp:spPr>
        <a:xfrm>
          <a:off x="189759" y="467135"/>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Social group interaction</a:t>
          </a:r>
        </a:p>
      </dsp:txBody>
      <dsp:txXfrm>
        <a:off x="189759" y="467135"/>
        <a:ext cx="3301151" cy="424668"/>
      </dsp:txXfrm>
    </dsp:sp>
    <dsp:sp modelId="{F708D70B-8DB3-2F4C-9D52-004D9255E944}">
      <dsp:nvSpPr>
        <dsp:cNvPr id="0" name=""/>
        <dsp:cNvSpPr/>
      </dsp:nvSpPr>
      <dsp:spPr>
        <a:xfrm>
          <a:off x="126680" y="891804"/>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D175AEA4-3DFD-224E-89D3-9B4D371AC08B}">
      <dsp:nvSpPr>
        <dsp:cNvPr id="0" name=""/>
        <dsp:cNvSpPr/>
      </dsp:nvSpPr>
      <dsp:spPr>
        <a:xfrm>
          <a:off x="189759" y="913037"/>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Social status factors</a:t>
          </a:r>
        </a:p>
      </dsp:txBody>
      <dsp:txXfrm>
        <a:off x="189759" y="913037"/>
        <a:ext cx="3301151" cy="424668"/>
      </dsp:txXfrm>
    </dsp:sp>
    <dsp:sp modelId="{6EF767F0-1884-7442-81E0-347A1583CE5A}">
      <dsp:nvSpPr>
        <dsp:cNvPr id="0" name=""/>
        <dsp:cNvSpPr/>
      </dsp:nvSpPr>
      <dsp:spPr>
        <a:xfrm>
          <a:off x="126680" y="1337706"/>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50FEAE60-7CE2-1D4F-8BA1-A92E0739DEB3}">
      <dsp:nvSpPr>
        <dsp:cNvPr id="0" name=""/>
        <dsp:cNvSpPr/>
      </dsp:nvSpPr>
      <dsp:spPr>
        <a:xfrm>
          <a:off x="189759" y="1358939"/>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Value orientations</a:t>
          </a:r>
        </a:p>
      </dsp:txBody>
      <dsp:txXfrm>
        <a:off x="189759" y="1358939"/>
        <a:ext cx="3301151" cy="424668"/>
      </dsp:txXfrm>
    </dsp:sp>
    <dsp:sp modelId="{038DA624-FA00-2741-A309-0B66F6960F1C}">
      <dsp:nvSpPr>
        <dsp:cNvPr id="0" name=""/>
        <dsp:cNvSpPr/>
      </dsp:nvSpPr>
      <dsp:spPr>
        <a:xfrm>
          <a:off x="126680" y="1783608"/>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3D18C6BF-E078-7E40-A6DE-CA22B080696E}">
      <dsp:nvSpPr>
        <dsp:cNvPr id="0" name=""/>
        <dsp:cNvSpPr/>
      </dsp:nvSpPr>
      <dsp:spPr>
        <a:xfrm>
          <a:off x="189759" y="1804841"/>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Language and communication</a:t>
          </a:r>
        </a:p>
      </dsp:txBody>
      <dsp:txXfrm>
        <a:off x="189759" y="1804841"/>
        <a:ext cx="3301151" cy="424668"/>
      </dsp:txXfrm>
    </dsp:sp>
    <dsp:sp modelId="{20E4AEB3-89D2-C846-AAD1-7963286B98D7}">
      <dsp:nvSpPr>
        <dsp:cNvPr id="0" name=""/>
        <dsp:cNvSpPr/>
      </dsp:nvSpPr>
      <dsp:spPr>
        <a:xfrm>
          <a:off x="126680" y="2229510"/>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FE4EAD7D-2CC1-FA43-A837-31230744B943}">
      <dsp:nvSpPr>
        <dsp:cNvPr id="0" name=""/>
        <dsp:cNvSpPr/>
      </dsp:nvSpPr>
      <dsp:spPr>
        <a:xfrm>
          <a:off x="189759" y="2250743"/>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Family life process</a:t>
          </a:r>
        </a:p>
      </dsp:txBody>
      <dsp:txXfrm>
        <a:off x="189759" y="2250743"/>
        <a:ext cx="3301151" cy="424668"/>
      </dsp:txXfrm>
    </dsp:sp>
    <dsp:sp modelId="{5E78D116-72A0-044B-B2BB-01901B66A53E}">
      <dsp:nvSpPr>
        <dsp:cNvPr id="0" name=""/>
        <dsp:cNvSpPr/>
      </dsp:nvSpPr>
      <dsp:spPr>
        <a:xfrm>
          <a:off x="126680" y="2675412"/>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1A7F56A-7D57-6443-8568-460085B6C8BD}">
      <dsp:nvSpPr>
        <dsp:cNvPr id="0" name=""/>
        <dsp:cNvSpPr/>
      </dsp:nvSpPr>
      <dsp:spPr>
        <a:xfrm>
          <a:off x="189759" y="2696645"/>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Religion</a:t>
          </a:r>
        </a:p>
      </dsp:txBody>
      <dsp:txXfrm>
        <a:off x="189759" y="2696645"/>
        <a:ext cx="3301151" cy="424668"/>
      </dsp:txXfrm>
    </dsp:sp>
    <dsp:sp modelId="{3490F7B4-309B-0847-B0CE-DAEB49EFC73B}">
      <dsp:nvSpPr>
        <dsp:cNvPr id="0" name=""/>
        <dsp:cNvSpPr/>
      </dsp:nvSpPr>
      <dsp:spPr>
        <a:xfrm>
          <a:off x="126680" y="3121314"/>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03F911D5-05FE-D644-AE54-60F1FA2CF567}">
      <dsp:nvSpPr>
        <dsp:cNvPr id="0" name=""/>
        <dsp:cNvSpPr/>
      </dsp:nvSpPr>
      <dsp:spPr>
        <a:xfrm>
          <a:off x="189759" y="3142548"/>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Art and expressive forms</a:t>
          </a:r>
        </a:p>
      </dsp:txBody>
      <dsp:txXfrm>
        <a:off x="189759" y="3142548"/>
        <a:ext cx="3301151" cy="424668"/>
      </dsp:txXfrm>
    </dsp:sp>
    <dsp:sp modelId="{4C3F03CC-1A54-E04F-8881-53E847AF8ABE}">
      <dsp:nvSpPr>
        <dsp:cNvPr id="0" name=""/>
        <dsp:cNvSpPr/>
      </dsp:nvSpPr>
      <dsp:spPr>
        <a:xfrm>
          <a:off x="126680" y="3567216"/>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3055705B-A96D-2444-8842-D40E6CA09910}">
      <dsp:nvSpPr>
        <dsp:cNvPr id="0" name=""/>
        <dsp:cNvSpPr/>
      </dsp:nvSpPr>
      <dsp:spPr>
        <a:xfrm>
          <a:off x="189759" y="3588450"/>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Diet</a:t>
          </a:r>
        </a:p>
      </dsp:txBody>
      <dsp:txXfrm>
        <a:off x="189759" y="3588450"/>
        <a:ext cx="3301151" cy="424668"/>
      </dsp:txXfrm>
    </dsp:sp>
    <dsp:sp modelId="{7C2D5871-E615-AE42-9957-B3A81DB41733}">
      <dsp:nvSpPr>
        <dsp:cNvPr id="0" name=""/>
        <dsp:cNvSpPr/>
      </dsp:nvSpPr>
      <dsp:spPr>
        <a:xfrm>
          <a:off x="126680" y="4013118"/>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374A4FB3-0FEC-0540-96DF-D04BCBA36036}">
      <dsp:nvSpPr>
        <dsp:cNvPr id="0" name=""/>
        <dsp:cNvSpPr/>
      </dsp:nvSpPr>
      <dsp:spPr>
        <a:xfrm>
          <a:off x="189759" y="4034352"/>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Recreation</a:t>
          </a:r>
        </a:p>
      </dsp:txBody>
      <dsp:txXfrm>
        <a:off x="189759" y="4034352"/>
        <a:ext cx="3301151" cy="424668"/>
      </dsp:txXfrm>
    </dsp:sp>
    <dsp:sp modelId="{00A74691-C594-F646-AF8D-0A5B9BFE4F04}">
      <dsp:nvSpPr>
        <dsp:cNvPr id="0" name=""/>
        <dsp:cNvSpPr/>
      </dsp:nvSpPr>
      <dsp:spPr>
        <a:xfrm>
          <a:off x="126680" y="4459020"/>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58DCCFF-6DAE-BE4E-BD1A-BF21A1E00C5A}">
      <dsp:nvSpPr>
        <dsp:cNvPr id="0" name=""/>
        <dsp:cNvSpPr/>
      </dsp:nvSpPr>
      <dsp:spPr>
        <a:xfrm>
          <a:off x="189759" y="4480254"/>
          <a:ext cx="3301151" cy="42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Clothes</a:t>
          </a:r>
        </a:p>
      </dsp:txBody>
      <dsp:txXfrm>
        <a:off x="189759" y="4480254"/>
        <a:ext cx="3301151" cy="424668"/>
      </dsp:txXfrm>
    </dsp:sp>
    <dsp:sp modelId="{2876BA84-8CC5-9B46-87EB-E73E73AEC372}">
      <dsp:nvSpPr>
        <dsp:cNvPr id="0" name=""/>
        <dsp:cNvSpPr/>
      </dsp:nvSpPr>
      <dsp:spPr>
        <a:xfrm>
          <a:off x="126680" y="4904922"/>
          <a:ext cx="336423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511839-5C3F-4066-A85C-7A2551AC731E}">
      <dsp:nvSpPr>
        <dsp:cNvPr id="0" name=""/>
        <dsp:cNvSpPr/>
      </dsp:nvSpPr>
      <dsp:spPr>
        <a:xfrm>
          <a:off x="603599" y="0"/>
          <a:ext cx="2970941" cy="29713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National </a:t>
          </a:r>
          <a:r>
            <a:rPr lang="en-US" sz="2200" kern="1200" dirty="0"/>
            <a:t>Culture</a:t>
          </a:r>
        </a:p>
      </dsp:txBody>
      <dsp:txXfrm>
        <a:off x="1038683" y="435137"/>
        <a:ext cx="2100773" cy="2101030"/>
      </dsp:txXfrm>
    </dsp:sp>
    <dsp:sp modelId="{94C7008C-5048-4126-839A-34430F1642EC}">
      <dsp:nvSpPr>
        <dsp:cNvPr id="0" name=""/>
        <dsp:cNvSpPr/>
      </dsp:nvSpPr>
      <dsp:spPr>
        <a:xfrm>
          <a:off x="2132137" y="1981695"/>
          <a:ext cx="2970941" cy="29713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Professional </a:t>
          </a:r>
          <a:r>
            <a:rPr lang="en-US" sz="2200" kern="1200" dirty="0"/>
            <a:t>Culture</a:t>
          </a:r>
        </a:p>
      </dsp:txBody>
      <dsp:txXfrm>
        <a:off x="2567221" y="2416832"/>
        <a:ext cx="2100773" cy="2101030"/>
      </dsp:txXfrm>
    </dsp:sp>
    <dsp:sp modelId="{38746F66-295D-4168-B81A-AFD2208D1FCD}">
      <dsp:nvSpPr>
        <dsp:cNvPr id="0" name=""/>
        <dsp:cNvSpPr/>
      </dsp:nvSpPr>
      <dsp:spPr>
        <a:xfrm>
          <a:off x="3661376" y="0"/>
          <a:ext cx="2968029" cy="29713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Organizational</a:t>
          </a:r>
          <a:r>
            <a:rPr lang="en-US" sz="1900" kern="1200" dirty="0"/>
            <a:t>  </a:t>
          </a:r>
        </a:p>
        <a:p>
          <a:pPr marL="0" lvl="0" indent="0" algn="ctr" defTabSz="844550">
            <a:lnSpc>
              <a:spcPct val="90000"/>
            </a:lnSpc>
            <a:spcBef>
              <a:spcPct val="0"/>
            </a:spcBef>
            <a:spcAft>
              <a:spcPct val="35000"/>
            </a:spcAft>
            <a:buNone/>
          </a:pPr>
          <a:r>
            <a:rPr lang="en-US" sz="2200" kern="1200" dirty="0"/>
            <a:t>Culture</a:t>
          </a:r>
        </a:p>
      </dsp:txBody>
      <dsp:txXfrm>
        <a:off x="4096034" y="435137"/>
        <a:ext cx="2098713" cy="2101030"/>
      </dsp:txXfrm>
    </dsp:sp>
    <dsp:sp modelId="{D816C9A0-5CB8-4586-AC75-E0B4B791CC5C}">
      <dsp:nvSpPr>
        <dsp:cNvPr id="0" name=""/>
        <dsp:cNvSpPr/>
      </dsp:nvSpPr>
      <dsp:spPr>
        <a:xfrm>
          <a:off x="5188459" y="1981695"/>
          <a:ext cx="2970941" cy="29713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Individual </a:t>
          </a:r>
          <a:r>
            <a:rPr lang="en-US" sz="2200" kern="1200" dirty="0"/>
            <a:t>Personality</a:t>
          </a:r>
        </a:p>
      </dsp:txBody>
      <dsp:txXfrm>
        <a:off x="5623543" y="2416832"/>
        <a:ext cx="2100773" cy="210103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D01919-BAB7-A14B-9F35-5C7E57B54D7B}"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BF436-6940-6043-8C05-394F94463FFA}" type="datetimeFigureOut">
              <a:rPr lang="en-US" smtClean="0"/>
              <a:t>9/15/22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3AA749-E219-2945-A0DE-B9690A3E809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3AA749-E219-2945-A0DE-B9690A3E8093}" type="slidenum">
              <a:rPr lang="en-US" smtClean="0"/>
              <a:t>1</a:t>
            </a:fld>
            <a:endParaRPr lang="en-US"/>
          </a:p>
        </p:txBody>
      </p:sp>
    </p:spTree>
    <p:extLst>
      <p:ext uri="{BB962C8B-B14F-4D97-AF65-F5344CB8AC3E}">
        <p14:creationId xmlns:p14="http://schemas.microsoft.com/office/powerpoint/2010/main" val="1798446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Presumption of internationalization: We may use the same products but we assign different values to them.</a:t>
            </a:r>
          </a:p>
        </p:txBody>
      </p:sp>
      <p:sp>
        <p:nvSpPr>
          <p:cNvPr id="4" name="Slide Number Placeholder 3"/>
          <p:cNvSpPr>
            <a:spLocks noGrp="1"/>
          </p:cNvSpPr>
          <p:nvPr>
            <p:ph type="sldNum" sz="quarter" idx="5"/>
          </p:nvPr>
        </p:nvSpPr>
        <p:spPr/>
        <p:txBody>
          <a:bodyPr/>
          <a:lstStyle/>
          <a:p>
            <a:fld id="{300AB52E-C674-8242-A936-DB604D3DB4D7}" type="slidenum">
              <a:rPr lang="en-US" smtClean="0"/>
              <a:pPr/>
              <a:t>11</a:t>
            </a:fld>
            <a:endParaRPr lang="en-US" dirty="0"/>
          </a:p>
        </p:txBody>
      </p:sp>
    </p:spTree>
    <p:extLst>
      <p:ext uri="{BB962C8B-B14F-4D97-AF65-F5344CB8AC3E}">
        <p14:creationId xmlns:p14="http://schemas.microsoft.com/office/powerpoint/2010/main" val="3969015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3AA749-E219-2945-A0DE-B9690A3E8093}" type="slidenum">
              <a:rPr lang="en-US" smtClean="0"/>
              <a:t>12</a:t>
            </a:fld>
            <a:endParaRPr lang="en-US"/>
          </a:p>
        </p:txBody>
      </p:sp>
    </p:spTree>
    <p:extLst>
      <p:ext uri="{BB962C8B-B14F-4D97-AF65-F5344CB8AC3E}">
        <p14:creationId xmlns:p14="http://schemas.microsoft.com/office/powerpoint/2010/main" val="2692164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13</a:t>
            </a:fld>
            <a:endParaRPr lang="en-US" dirty="0"/>
          </a:p>
        </p:txBody>
      </p:sp>
    </p:spTree>
    <p:extLst>
      <p:ext uri="{BB962C8B-B14F-4D97-AF65-F5344CB8AC3E}">
        <p14:creationId xmlns:p14="http://schemas.microsoft.com/office/powerpoint/2010/main" val="3148722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Intentional Offense: The silent/one-sided agreements that we make re: rules of engagement. </a:t>
            </a:r>
          </a:p>
        </p:txBody>
      </p:sp>
      <p:sp>
        <p:nvSpPr>
          <p:cNvPr id="4" name="Slide Number Placeholder 3"/>
          <p:cNvSpPr>
            <a:spLocks noGrp="1"/>
          </p:cNvSpPr>
          <p:nvPr>
            <p:ph type="sldNum" sz="quarter" idx="5"/>
          </p:nvPr>
        </p:nvSpPr>
        <p:spPr/>
        <p:txBody>
          <a:bodyPr/>
          <a:lstStyle/>
          <a:p>
            <a:fld id="{300AB52E-C674-8242-A936-DB604D3DB4D7}" type="slidenum">
              <a:rPr lang="en-US" smtClean="0"/>
              <a:pPr/>
              <a:t>14</a:t>
            </a:fld>
            <a:endParaRPr lang="en-US" dirty="0"/>
          </a:p>
        </p:txBody>
      </p:sp>
    </p:spTree>
    <p:extLst>
      <p:ext uri="{BB962C8B-B14F-4D97-AF65-F5344CB8AC3E}">
        <p14:creationId xmlns:p14="http://schemas.microsoft.com/office/powerpoint/2010/main" val="2538133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NY Philharmonic</a:t>
            </a:r>
          </a:p>
        </p:txBody>
      </p:sp>
      <p:sp>
        <p:nvSpPr>
          <p:cNvPr id="4" name="Slide Number Placeholder 3"/>
          <p:cNvSpPr>
            <a:spLocks noGrp="1"/>
          </p:cNvSpPr>
          <p:nvPr>
            <p:ph type="sldNum" sz="quarter" idx="5"/>
          </p:nvPr>
        </p:nvSpPr>
        <p:spPr/>
        <p:txBody>
          <a:bodyPr/>
          <a:lstStyle/>
          <a:p>
            <a:fld id="{300AB52E-C674-8242-A936-DB604D3DB4D7}" type="slidenum">
              <a:rPr lang="en-US" smtClean="0"/>
              <a:pPr/>
              <a:t>15</a:t>
            </a:fld>
            <a:endParaRPr lang="en-US" dirty="0"/>
          </a:p>
        </p:txBody>
      </p:sp>
    </p:spTree>
    <p:extLst>
      <p:ext uri="{BB962C8B-B14F-4D97-AF65-F5344CB8AC3E}">
        <p14:creationId xmlns:p14="http://schemas.microsoft.com/office/powerpoint/2010/main" val="1759537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10-minute break here*</a:t>
            </a:r>
          </a:p>
        </p:txBody>
      </p:sp>
      <p:sp>
        <p:nvSpPr>
          <p:cNvPr id="4" name="Slide Number Placeholder 3"/>
          <p:cNvSpPr>
            <a:spLocks noGrp="1"/>
          </p:cNvSpPr>
          <p:nvPr>
            <p:ph type="sldNum" sz="quarter" idx="5"/>
          </p:nvPr>
        </p:nvSpPr>
        <p:spPr/>
        <p:txBody>
          <a:bodyPr/>
          <a:lstStyle/>
          <a:p>
            <a:fld id="{300AB52E-C674-8242-A936-DB604D3DB4D7}" type="slidenum">
              <a:rPr lang="en-US" smtClean="0"/>
              <a:pPr/>
              <a:t>16</a:t>
            </a:fld>
            <a:endParaRPr lang="en-US" dirty="0"/>
          </a:p>
        </p:txBody>
      </p:sp>
    </p:spTree>
    <p:extLst>
      <p:ext uri="{BB962C8B-B14F-4D97-AF65-F5344CB8AC3E}">
        <p14:creationId xmlns:p14="http://schemas.microsoft.com/office/powerpoint/2010/main" val="1577867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17</a:t>
            </a:fld>
            <a:endParaRPr lang="en-US" dirty="0"/>
          </a:p>
        </p:txBody>
      </p:sp>
    </p:spTree>
    <p:extLst>
      <p:ext uri="{BB962C8B-B14F-4D97-AF65-F5344CB8AC3E}">
        <p14:creationId xmlns:p14="http://schemas.microsoft.com/office/powerpoint/2010/main" val="2120257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Universalism vs. Particularism: Roots on the tree of Cross-cultural communication</a:t>
            </a:r>
          </a:p>
          <a:p>
            <a:r>
              <a:rPr lang="en-US" dirty="0"/>
              <a:t>Everyone is treated the same and everyone has a fair shot.</a:t>
            </a:r>
          </a:p>
          <a:p>
            <a:r>
              <a:rPr lang="en-US" dirty="0"/>
              <a:t>Does not take into account implicit bias.</a:t>
            </a:r>
          </a:p>
        </p:txBody>
      </p:sp>
      <p:sp>
        <p:nvSpPr>
          <p:cNvPr id="4" name="Slide Number Placeholder 3"/>
          <p:cNvSpPr>
            <a:spLocks noGrp="1"/>
          </p:cNvSpPr>
          <p:nvPr>
            <p:ph type="sldNum" sz="quarter" idx="5"/>
          </p:nvPr>
        </p:nvSpPr>
        <p:spPr/>
        <p:txBody>
          <a:bodyPr/>
          <a:lstStyle/>
          <a:p>
            <a:fld id="{300AB52E-C674-8242-A936-DB604D3DB4D7}" type="slidenum">
              <a:rPr lang="en-US" smtClean="0"/>
              <a:pPr/>
              <a:t>18</a:t>
            </a:fld>
            <a:endParaRPr lang="en-US" dirty="0"/>
          </a:p>
        </p:txBody>
      </p:sp>
    </p:spTree>
    <p:extLst>
      <p:ext uri="{BB962C8B-B14F-4D97-AF65-F5344CB8AC3E}">
        <p14:creationId xmlns:p14="http://schemas.microsoft.com/office/powerpoint/2010/main" val="4099771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“Normally, this is how it goes but you’re different.”</a:t>
            </a:r>
          </a:p>
          <a:p>
            <a:r>
              <a:rPr lang="en-US" dirty="0"/>
              <a:t>Not always meant to be beneficial to the person.</a:t>
            </a:r>
          </a:p>
          <a:p>
            <a:endParaRPr lang="en-US" dirty="0"/>
          </a:p>
          <a:p>
            <a:r>
              <a:rPr lang="en-US" dirty="0"/>
              <a:t>Re: the two, there is inherent distrust. </a:t>
            </a:r>
          </a:p>
          <a:p>
            <a:endParaRPr lang="en-US" dirty="0"/>
          </a:p>
          <a:p>
            <a:r>
              <a:rPr lang="en-US" dirty="0"/>
              <a:t>Universalist: "How can I trust you when you only look out for your friends?"</a:t>
            </a:r>
          </a:p>
          <a:p>
            <a:endParaRPr lang="en-US" dirty="0"/>
          </a:p>
          <a:p>
            <a:r>
              <a:rPr lang="en-US" dirty="0" err="1"/>
              <a:t>Particularist</a:t>
            </a:r>
            <a:r>
              <a:rPr lang="en-US" dirty="0"/>
              <a:t>: "How could I trust you? You wouldn't even look out for your friends."</a:t>
            </a:r>
          </a:p>
        </p:txBody>
      </p:sp>
      <p:sp>
        <p:nvSpPr>
          <p:cNvPr id="4" name="Slide Number Placeholder 3"/>
          <p:cNvSpPr>
            <a:spLocks noGrp="1"/>
          </p:cNvSpPr>
          <p:nvPr>
            <p:ph type="sldNum" sz="quarter" idx="5"/>
          </p:nvPr>
        </p:nvSpPr>
        <p:spPr/>
        <p:txBody>
          <a:bodyPr/>
          <a:lstStyle/>
          <a:p>
            <a:fld id="{300AB52E-C674-8242-A936-DB604D3DB4D7}" type="slidenum">
              <a:rPr lang="en-US" smtClean="0"/>
              <a:pPr/>
              <a:t>19</a:t>
            </a:fld>
            <a:endParaRPr lang="en-US" dirty="0"/>
          </a:p>
        </p:txBody>
      </p:sp>
    </p:spTree>
    <p:extLst>
      <p:ext uri="{BB962C8B-B14F-4D97-AF65-F5344CB8AC3E}">
        <p14:creationId xmlns:p14="http://schemas.microsoft.com/office/powerpoint/2010/main" val="4151142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communication pattern you’re likely to see the most.</a:t>
            </a:r>
          </a:p>
        </p:txBody>
      </p:sp>
      <p:sp>
        <p:nvSpPr>
          <p:cNvPr id="4" name="Slide Number Placeholder 3"/>
          <p:cNvSpPr>
            <a:spLocks noGrp="1"/>
          </p:cNvSpPr>
          <p:nvPr>
            <p:ph type="sldNum" sz="quarter" idx="5"/>
          </p:nvPr>
        </p:nvSpPr>
        <p:spPr/>
        <p:txBody>
          <a:bodyPr/>
          <a:lstStyle/>
          <a:p>
            <a:fld id="{300AB52E-C674-8242-A936-DB604D3DB4D7}" type="slidenum">
              <a:rPr lang="en-US" smtClean="0"/>
              <a:pPr/>
              <a:t>20</a:t>
            </a:fld>
            <a:endParaRPr lang="en-US" dirty="0"/>
          </a:p>
        </p:txBody>
      </p:sp>
    </p:spTree>
    <p:extLst>
      <p:ext uri="{BB962C8B-B14F-4D97-AF65-F5344CB8AC3E}">
        <p14:creationId xmlns:p14="http://schemas.microsoft.com/office/powerpoint/2010/main" val="3946268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2</a:t>
            </a:fld>
            <a:endParaRPr lang="en-US" dirty="0"/>
          </a:p>
        </p:txBody>
      </p:sp>
    </p:spTree>
    <p:extLst>
      <p:ext uri="{BB962C8B-B14F-4D97-AF65-F5344CB8AC3E}">
        <p14:creationId xmlns:p14="http://schemas.microsoft.com/office/powerpoint/2010/main" val="4135524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are more high context </a:t>
            </a:r>
          </a:p>
          <a:p>
            <a:r>
              <a:rPr lang="en-US" sz="1200" kern="1200" dirty="0">
                <a:solidFill>
                  <a:schemeClr val="tx1"/>
                </a:solidFill>
                <a:effectLst/>
                <a:latin typeface="+mn-lt"/>
                <a:ea typeface="+mn-ea"/>
                <a:cs typeface="+mn-cs"/>
              </a:rPr>
              <a:t> Be aware that others may perceive you as vague, ambivalent, or not being truthful when what you intend is to maintain harmony, help save face, and to create a collective environment. </a:t>
            </a:r>
          </a:p>
          <a:p>
            <a:endParaRPr lang="en-US" dirty="0"/>
          </a:p>
        </p:txBody>
      </p:sp>
      <p:sp>
        <p:nvSpPr>
          <p:cNvPr id="4" name="Slide Number Placeholder 3"/>
          <p:cNvSpPr>
            <a:spLocks noGrp="1"/>
          </p:cNvSpPr>
          <p:nvPr>
            <p:ph type="sldNum" sz="quarter" idx="10"/>
          </p:nvPr>
        </p:nvSpPr>
        <p:spPr/>
        <p:txBody>
          <a:bodyPr/>
          <a:lstStyle/>
          <a:p>
            <a:fld id="{300AB52E-C674-8242-A936-DB604D3DB4D7}" type="slidenum">
              <a:rPr lang="en-US" smtClean="0"/>
              <a:pPr/>
              <a:t>21</a:t>
            </a:fld>
            <a:endParaRPr lang="en-US" dirty="0"/>
          </a:p>
        </p:txBody>
      </p:sp>
    </p:spTree>
    <p:extLst>
      <p:ext uri="{BB962C8B-B14F-4D97-AF65-F5344CB8AC3E}">
        <p14:creationId xmlns:p14="http://schemas.microsoft.com/office/powerpoint/2010/main" val="33669140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you are high context </a:t>
            </a:r>
          </a:p>
          <a:p>
            <a:r>
              <a:rPr lang="en-US" sz="1200" kern="1200" dirty="0">
                <a:solidFill>
                  <a:schemeClr val="tx1"/>
                </a:solidFill>
                <a:effectLst/>
                <a:latin typeface="+mn-lt"/>
                <a:ea typeface="+mn-ea"/>
                <a:cs typeface="+mn-cs"/>
              </a:rPr>
              <a:t>Realize when others do not share your context and may not understand/intuit your meaning. </a:t>
            </a:r>
          </a:p>
          <a:p>
            <a:r>
              <a:rPr lang="en-US" sz="1200" kern="1200" dirty="0">
                <a:solidFill>
                  <a:schemeClr val="tx1"/>
                </a:solidFill>
                <a:effectLst/>
                <a:latin typeface="+mn-lt"/>
                <a:ea typeface="+mn-ea"/>
                <a:cs typeface="+mn-cs"/>
              </a:rPr>
              <a:t>Be patient, “circle in.” </a:t>
            </a:r>
          </a:p>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22</a:t>
            </a:fld>
            <a:endParaRPr lang="en-US" dirty="0"/>
          </a:p>
        </p:txBody>
      </p:sp>
    </p:spTree>
    <p:extLst>
      <p:ext uri="{BB962C8B-B14F-4D97-AF65-F5344CB8AC3E}">
        <p14:creationId xmlns:p14="http://schemas.microsoft.com/office/powerpoint/2010/main" val="4186838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you are more low context </a:t>
            </a:r>
          </a:p>
          <a:p>
            <a:r>
              <a:rPr lang="en-US" sz="1200" kern="1200" dirty="0">
                <a:solidFill>
                  <a:schemeClr val="tx1"/>
                </a:solidFill>
                <a:effectLst/>
                <a:latin typeface="+mn-lt"/>
                <a:ea typeface="+mn-ea"/>
                <a:cs typeface="+mn-cs"/>
              </a:rPr>
              <a:t>Be aware that others may perceive you as rude, aggressive, or domineering when what you intend is to be straightforward, direct, honest, and to the point. </a:t>
            </a:r>
          </a:p>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23</a:t>
            </a:fld>
            <a:endParaRPr lang="en-US" dirty="0"/>
          </a:p>
        </p:txBody>
      </p:sp>
    </p:spTree>
    <p:extLst>
      <p:ext uri="{BB962C8B-B14F-4D97-AF65-F5344CB8AC3E}">
        <p14:creationId xmlns:p14="http://schemas.microsoft.com/office/powerpoint/2010/main" val="882820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you are low context </a:t>
            </a:r>
          </a:p>
          <a:p>
            <a:r>
              <a:rPr lang="en-US" sz="1200" kern="1200" dirty="0">
                <a:solidFill>
                  <a:schemeClr val="tx1"/>
                </a:solidFill>
                <a:effectLst/>
                <a:latin typeface="+mn-lt"/>
                <a:ea typeface="+mn-ea"/>
                <a:cs typeface="+mn-cs"/>
              </a:rPr>
              <a:t>Do not “reframe” a high context speaker’s statements too directly. </a:t>
            </a:r>
          </a:p>
          <a:p>
            <a:r>
              <a:rPr lang="en-US" sz="1200" kern="1200" dirty="0">
                <a:solidFill>
                  <a:schemeClr val="tx1"/>
                </a:solidFill>
                <a:effectLst/>
                <a:latin typeface="+mn-lt"/>
                <a:ea typeface="+mn-ea"/>
                <a:cs typeface="+mn-cs"/>
              </a:rPr>
              <a:t>Be patient and listen carefully – the answers are there! </a:t>
            </a:r>
          </a:p>
          <a:p>
            <a:endParaRPr lang="en-US" dirty="0"/>
          </a:p>
          <a:p>
            <a:endParaRPr lang="en-US" dirty="0"/>
          </a:p>
          <a:p>
            <a:r>
              <a:rPr lang="en-US" dirty="0"/>
              <a:t>*Depending on time, do the context communication activity*</a:t>
            </a:r>
          </a:p>
        </p:txBody>
      </p:sp>
      <p:sp>
        <p:nvSpPr>
          <p:cNvPr id="4" name="Slide Number Placeholder 3"/>
          <p:cNvSpPr>
            <a:spLocks noGrp="1"/>
          </p:cNvSpPr>
          <p:nvPr>
            <p:ph type="sldNum" sz="quarter" idx="5"/>
          </p:nvPr>
        </p:nvSpPr>
        <p:spPr/>
        <p:txBody>
          <a:bodyPr/>
          <a:lstStyle/>
          <a:p>
            <a:fld id="{300AB52E-C674-8242-A936-DB604D3DB4D7}" type="slidenum">
              <a:rPr lang="en-US" smtClean="0"/>
              <a:pPr/>
              <a:t>24</a:t>
            </a:fld>
            <a:endParaRPr lang="en-US" dirty="0"/>
          </a:p>
        </p:txBody>
      </p:sp>
    </p:spTree>
    <p:extLst>
      <p:ext uri="{BB962C8B-B14F-4D97-AF65-F5344CB8AC3E}">
        <p14:creationId xmlns:p14="http://schemas.microsoft.com/office/powerpoint/2010/main" val="42393273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25</a:t>
            </a:fld>
            <a:endParaRPr lang="en-US" dirty="0"/>
          </a:p>
        </p:txBody>
      </p:sp>
    </p:spTree>
    <p:extLst>
      <p:ext uri="{BB962C8B-B14F-4D97-AF65-F5344CB8AC3E}">
        <p14:creationId xmlns:p14="http://schemas.microsoft.com/office/powerpoint/2010/main" val="1847334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symbolism is key here. How you’re dressed, your titles, where you sit, etc. all make a statement.</a:t>
            </a:r>
          </a:p>
          <a:p>
            <a:endParaRPr lang="en-US" dirty="0"/>
          </a:p>
          <a:p>
            <a:r>
              <a:rPr lang="en-US" dirty="0"/>
              <a:t>*Depending on time, either you do the context communication activity or go for lunch*</a:t>
            </a:r>
          </a:p>
        </p:txBody>
      </p:sp>
      <p:sp>
        <p:nvSpPr>
          <p:cNvPr id="4" name="Slide Number Placeholder 3"/>
          <p:cNvSpPr>
            <a:spLocks noGrp="1"/>
          </p:cNvSpPr>
          <p:nvPr>
            <p:ph type="sldNum" sz="quarter" idx="5"/>
          </p:nvPr>
        </p:nvSpPr>
        <p:spPr/>
        <p:txBody>
          <a:bodyPr/>
          <a:lstStyle/>
          <a:p>
            <a:fld id="{300AB52E-C674-8242-A936-DB604D3DB4D7}" type="slidenum">
              <a:rPr lang="en-US" smtClean="0"/>
              <a:pPr/>
              <a:t>26</a:t>
            </a:fld>
            <a:endParaRPr lang="en-US" dirty="0"/>
          </a:p>
        </p:txBody>
      </p:sp>
    </p:spTree>
    <p:extLst>
      <p:ext uri="{BB962C8B-B14F-4D97-AF65-F5344CB8AC3E}">
        <p14:creationId xmlns:p14="http://schemas.microsoft.com/office/powerpoint/2010/main" val="2694490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33</a:t>
            </a:fld>
            <a:endParaRPr lang="en-US" dirty="0"/>
          </a:p>
        </p:txBody>
      </p:sp>
    </p:spTree>
    <p:extLst>
      <p:ext uri="{BB962C8B-B14F-4D97-AF65-F5344CB8AC3E}">
        <p14:creationId xmlns:p14="http://schemas.microsoft.com/office/powerpoint/2010/main" val="3066277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Information=Oxygen</a:t>
            </a:r>
          </a:p>
          <a:p>
            <a:r>
              <a:rPr lang="en-US" dirty="0"/>
              <a:t>How do parents typically act when they feel that they aren’t in on the process and people know more than they do?</a:t>
            </a:r>
          </a:p>
          <a:p>
            <a:r>
              <a:rPr lang="en-US" dirty="0"/>
              <a:t>How do staff members act when an email pops up with important information and they weren’t cc’d on the message, missing out on the info?</a:t>
            </a:r>
          </a:p>
        </p:txBody>
      </p:sp>
      <p:sp>
        <p:nvSpPr>
          <p:cNvPr id="4" name="Slide Number Placeholder 3"/>
          <p:cNvSpPr>
            <a:spLocks noGrp="1"/>
          </p:cNvSpPr>
          <p:nvPr>
            <p:ph type="sldNum" sz="quarter" idx="5"/>
          </p:nvPr>
        </p:nvSpPr>
        <p:spPr/>
        <p:txBody>
          <a:bodyPr/>
          <a:lstStyle/>
          <a:p>
            <a:fld id="{300AB52E-C674-8242-A936-DB604D3DB4D7}" type="slidenum">
              <a:rPr lang="en-US" smtClean="0"/>
              <a:pPr/>
              <a:t>34</a:t>
            </a:fld>
            <a:endParaRPr lang="en-US" dirty="0"/>
          </a:p>
        </p:txBody>
      </p:sp>
    </p:spTree>
    <p:extLst>
      <p:ext uri="{BB962C8B-B14F-4D97-AF65-F5344CB8AC3E}">
        <p14:creationId xmlns:p14="http://schemas.microsoft.com/office/powerpoint/2010/main" val="22839595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discounting of another’s beliefs, opinions, ideas, or suggestions based on a pre-existing feeling of antipathy or dislike towards that person or that person’s role. </a:t>
            </a:r>
          </a:p>
          <a:p>
            <a:r>
              <a:rPr lang="en-US" sz="1200" kern="1200" dirty="0">
                <a:solidFill>
                  <a:schemeClr val="tx1"/>
                </a:solidFill>
                <a:effectLst/>
                <a:latin typeface="+mn-lt"/>
                <a:ea typeface="+mn-ea"/>
                <a:cs typeface="+mn-cs"/>
              </a:rPr>
              <a:t>Reactive - from the gut, emotional, not thoughtful </a:t>
            </a:r>
          </a:p>
          <a:p>
            <a:r>
              <a:rPr lang="en-US" sz="1200" kern="1200" dirty="0">
                <a:solidFill>
                  <a:schemeClr val="tx1"/>
                </a:solidFill>
                <a:effectLst/>
                <a:latin typeface="+mn-lt"/>
                <a:ea typeface="+mn-ea"/>
                <a:cs typeface="+mn-cs"/>
              </a:rPr>
              <a:t>Devaluation – making less valuable or less valid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are the speaker, have someone in attendance that the listener can relate to. </a:t>
            </a:r>
          </a:p>
          <a:p>
            <a:r>
              <a:rPr lang="en-US" sz="1200" kern="1200" dirty="0">
                <a:solidFill>
                  <a:schemeClr val="tx1"/>
                </a:solidFill>
                <a:effectLst/>
                <a:latin typeface="+mn-lt"/>
                <a:ea typeface="+mn-ea"/>
                <a:cs typeface="+mn-cs"/>
              </a:rPr>
              <a:t>Keep your own ego out of it – someone else may be a better person in </a:t>
            </a:r>
            <a:r>
              <a:rPr lang="en-US" sz="1200" i="1" kern="1200" dirty="0">
                <a:solidFill>
                  <a:schemeClr val="tx1"/>
                </a:solidFill>
                <a:effectLst/>
                <a:latin typeface="+mn-lt"/>
                <a:ea typeface="+mn-ea"/>
                <a:cs typeface="+mn-cs"/>
              </a:rPr>
              <a:t>this </a:t>
            </a:r>
            <a:r>
              <a:rPr lang="en-US" sz="1200" kern="1200" dirty="0">
                <a:solidFill>
                  <a:schemeClr val="tx1"/>
                </a:solidFill>
                <a:effectLst/>
                <a:latin typeface="+mn-lt"/>
                <a:ea typeface="+mn-ea"/>
                <a:cs typeface="+mn-cs"/>
              </a:rPr>
              <a:t>situation to give information or give suggestions. </a:t>
            </a:r>
          </a:p>
          <a:p>
            <a:r>
              <a:rPr lang="en-US" sz="1200" kern="1200" dirty="0">
                <a:solidFill>
                  <a:schemeClr val="tx1"/>
                </a:solidFill>
                <a:effectLst/>
                <a:latin typeface="+mn-lt"/>
                <a:ea typeface="+mn-ea"/>
                <a:cs typeface="+mn-cs"/>
              </a:rPr>
              <a:t>If possible, try to create a new relationship or a new role with the listener that could change their pre-existing bias towards you. </a:t>
            </a:r>
          </a:p>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35</a:t>
            </a:fld>
            <a:endParaRPr lang="en-US" dirty="0"/>
          </a:p>
        </p:txBody>
      </p:sp>
    </p:spTree>
    <p:extLst>
      <p:ext uri="{BB962C8B-B14F-4D97-AF65-F5344CB8AC3E}">
        <p14:creationId xmlns:p14="http://schemas.microsoft.com/office/powerpoint/2010/main" val="23891687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we do in life revolves around these needs, including you being here now.</a:t>
            </a:r>
          </a:p>
        </p:txBody>
      </p:sp>
      <p:sp>
        <p:nvSpPr>
          <p:cNvPr id="4" name="Slide Number Placeholder 3"/>
          <p:cNvSpPr>
            <a:spLocks noGrp="1"/>
          </p:cNvSpPr>
          <p:nvPr>
            <p:ph type="sldNum" sz="quarter" idx="5"/>
          </p:nvPr>
        </p:nvSpPr>
        <p:spPr/>
        <p:txBody>
          <a:bodyPr/>
          <a:lstStyle/>
          <a:p>
            <a:fld id="{300AB52E-C674-8242-A936-DB604D3DB4D7}" type="slidenum">
              <a:rPr lang="en-US" smtClean="0"/>
              <a:pPr/>
              <a:t>37</a:t>
            </a:fld>
            <a:endParaRPr lang="en-US" dirty="0"/>
          </a:p>
        </p:txBody>
      </p:sp>
    </p:spTree>
    <p:extLst>
      <p:ext uri="{BB962C8B-B14F-4D97-AF65-F5344CB8AC3E}">
        <p14:creationId xmlns:p14="http://schemas.microsoft.com/office/powerpoint/2010/main" val="786997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want to dispel the notion that there’s only one “best way” to communicate or facilitate meetings. There’s no silver bullet of special ed, especially when interacting with different cultural behaviors.</a:t>
            </a:r>
          </a:p>
        </p:txBody>
      </p:sp>
      <p:sp>
        <p:nvSpPr>
          <p:cNvPr id="4" name="Slide Number Placeholder 3"/>
          <p:cNvSpPr>
            <a:spLocks noGrp="1"/>
          </p:cNvSpPr>
          <p:nvPr>
            <p:ph type="sldNum" sz="quarter" idx="5"/>
          </p:nvPr>
        </p:nvSpPr>
        <p:spPr/>
        <p:txBody>
          <a:bodyPr/>
          <a:lstStyle/>
          <a:p>
            <a:fld id="{300AB52E-C674-8242-A936-DB604D3DB4D7}" type="slidenum">
              <a:rPr lang="en-US" smtClean="0"/>
              <a:pPr/>
              <a:t>3</a:t>
            </a:fld>
            <a:endParaRPr lang="en-US" dirty="0"/>
          </a:p>
        </p:txBody>
      </p:sp>
    </p:spTree>
    <p:extLst>
      <p:ext uri="{BB962C8B-B14F-4D97-AF65-F5344CB8AC3E}">
        <p14:creationId xmlns:p14="http://schemas.microsoft.com/office/powerpoint/2010/main" val="8623033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we do in life revolves around these needs, including you being here now.</a:t>
            </a:r>
          </a:p>
        </p:txBody>
      </p:sp>
      <p:sp>
        <p:nvSpPr>
          <p:cNvPr id="4" name="Slide Number Placeholder 3"/>
          <p:cNvSpPr>
            <a:spLocks noGrp="1"/>
          </p:cNvSpPr>
          <p:nvPr>
            <p:ph type="sldNum" sz="quarter" idx="5"/>
          </p:nvPr>
        </p:nvSpPr>
        <p:spPr/>
        <p:txBody>
          <a:bodyPr/>
          <a:lstStyle/>
          <a:p>
            <a:fld id="{300AB52E-C674-8242-A936-DB604D3DB4D7}" type="slidenum">
              <a:rPr lang="en-US" smtClean="0"/>
              <a:pPr/>
              <a:t>38</a:t>
            </a:fld>
            <a:endParaRPr lang="en-US" dirty="0"/>
          </a:p>
        </p:txBody>
      </p:sp>
    </p:spTree>
    <p:extLst>
      <p:ext uri="{BB962C8B-B14F-4D97-AF65-F5344CB8AC3E}">
        <p14:creationId xmlns:p14="http://schemas.microsoft.com/office/powerpoint/2010/main" val="39465950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we do in life revolves around these needs, including you being here now.</a:t>
            </a:r>
          </a:p>
        </p:txBody>
      </p:sp>
      <p:sp>
        <p:nvSpPr>
          <p:cNvPr id="4" name="Slide Number Placeholder 3"/>
          <p:cNvSpPr>
            <a:spLocks noGrp="1"/>
          </p:cNvSpPr>
          <p:nvPr>
            <p:ph type="sldNum" sz="quarter" idx="5"/>
          </p:nvPr>
        </p:nvSpPr>
        <p:spPr/>
        <p:txBody>
          <a:bodyPr/>
          <a:lstStyle/>
          <a:p>
            <a:fld id="{300AB52E-C674-8242-A936-DB604D3DB4D7}" type="slidenum">
              <a:rPr lang="en-US" smtClean="0"/>
              <a:pPr/>
              <a:t>39</a:t>
            </a:fld>
            <a:endParaRPr lang="en-US" dirty="0"/>
          </a:p>
        </p:txBody>
      </p:sp>
    </p:spTree>
    <p:extLst>
      <p:ext uri="{BB962C8B-B14F-4D97-AF65-F5344CB8AC3E}">
        <p14:creationId xmlns:p14="http://schemas.microsoft.com/office/powerpoint/2010/main" val="1652099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we do in life revolves around these needs, including you being here now.</a:t>
            </a:r>
          </a:p>
        </p:txBody>
      </p:sp>
      <p:sp>
        <p:nvSpPr>
          <p:cNvPr id="4" name="Slide Number Placeholder 3"/>
          <p:cNvSpPr>
            <a:spLocks noGrp="1"/>
          </p:cNvSpPr>
          <p:nvPr>
            <p:ph type="sldNum" sz="quarter" idx="5"/>
          </p:nvPr>
        </p:nvSpPr>
        <p:spPr/>
        <p:txBody>
          <a:bodyPr/>
          <a:lstStyle/>
          <a:p>
            <a:fld id="{300AB52E-C674-8242-A936-DB604D3DB4D7}" type="slidenum">
              <a:rPr lang="en-US" smtClean="0"/>
              <a:pPr/>
              <a:t>40</a:t>
            </a:fld>
            <a:endParaRPr lang="en-US" dirty="0"/>
          </a:p>
        </p:txBody>
      </p:sp>
    </p:spTree>
    <p:extLst>
      <p:ext uri="{BB962C8B-B14F-4D97-AF65-F5344CB8AC3E}">
        <p14:creationId xmlns:p14="http://schemas.microsoft.com/office/powerpoint/2010/main" val="7884749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we do in life revolves around these needs, including you being here now.</a:t>
            </a:r>
          </a:p>
        </p:txBody>
      </p:sp>
      <p:sp>
        <p:nvSpPr>
          <p:cNvPr id="4" name="Slide Number Placeholder 3"/>
          <p:cNvSpPr>
            <a:spLocks noGrp="1"/>
          </p:cNvSpPr>
          <p:nvPr>
            <p:ph type="sldNum" sz="quarter" idx="5"/>
          </p:nvPr>
        </p:nvSpPr>
        <p:spPr/>
        <p:txBody>
          <a:bodyPr/>
          <a:lstStyle/>
          <a:p>
            <a:fld id="{300AB52E-C674-8242-A936-DB604D3DB4D7}" type="slidenum">
              <a:rPr lang="en-US" smtClean="0"/>
              <a:pPr/>
              <a:t>41</a:t>
            </a:fld>
            <a:endParaRPr lang="en-US" dirty="0"/>
          </a:p>
        </p:txBody>
      </p:sp>
    </p:spTree>
    <p:extLst>
      <p:ext uri="{BB962C8B-B14F-4D97-AF65-F5344CB8AC3E}">
        <p14:creationId xmlns:p14="http://schemas.microsoft.com/office/powerpoint/2010/main" val="30099011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we do in life revolves around these needs, including you being here now.</a:t>
            </a:r>
          </a:p>
        </p:txBody>
      </p:sp>
      <p:sp>
        <p:nvSpPr>
          <p:cNvPr id="4" name="Slide Number Placeholder 3"/>
          <p:cNvSpPr>
            <a:spLocks noGrp="1"/>
          </p:cNvSpPr>
          <p:nvPr>
            <p:ph type="sldNum" sz="quarter" idx="5"/>
          </p:nvPr>
        </p:nvSpPr>
        <p:spPr/>
        <p:txBody>
          <a:bodyPr/>
          <a:lstStyle/>
          <a:p>
            <a:fld id="{300AB52E-C674-8242-A936-DB604D3DB4D7}" type="slidenum">
              <a:rPr lang="en-US" smtClean="0"/>
              <a:pPr/>
              <a:t>42</a:t>
            </a:fld>
            <a:endParaRPr lang="en-US" dirty="0"/>
          </a:p>
        </p:txBody>
      </p:sp>
    </p:spTree>
    <p:extLst>
      <p:ext uri="{BB962C8B-B14F-4D97-AF65-F5344CB8AC3E}">
        <p14:creationId xmlns:p14="http://schemas.microsoft.com/office/powerpoint/2010/main" val="33111963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add a layer to active listening where we’re looking out for the needs that are missed. The idea of restating and reframing are great, but that can barely scratch the surface.</a:t>
            </a:r>
          </a:p>
          <a:p>
            <a:endParaRPr lang="en-US" dirty="0"/>
          </a:p>
          <a:p>
            <a:endParaRPr lang="en-US" dirty="0"/>
          </a:p>
          <a:p>
            <a:r>
              <a:rPr lang="en-US" dirty="0"/>
              <a:t>*If there's time to kill, do the listening for needs activity*</a:t>
            </a:r>
          </a:p>
        </p:txBody>
      </p:sp>
      <p:sp>
        <p:nvSpPr>
          <p:cNvPr id="4" name="Slide Number Placeholder 3"/>
          <p:cNvSpPr>
            <a:spLocks noGrp="1"/>
          </p:cNvSpPr>
          <p:nvPr>
            <p:ph type="sldNum" sz="quarter" idx="5"/>
          </p:nvPr>
        </p:nvSpPr>
        <p:spPr/>
        <p:txBody>
          <a:bodyPr/>
          <a:lstStyle/>
          <a:p>
            <a:fld id="{300AB52E-C674-8242-A936-DB604D3DB4D7}" type="slidenum">
              <a:rPr lang="en-US" smtClean="0"/>
              <a:pPr/>
              <a:t>43</a:t>
            </a:fld>
            <a:endParaRPr lang="en-US" dirty="0"/>
          </a:p>
        </p:txBody>
      </p:sp>
    </p:spTree>
    <p:extLst>
      <p:ext uri="{BB962C8B-B14F-4D97-AF65-F5344CB8AC3E}">
        <p14:creationId xmlns:p14="http://schemas.microsoft.com/office/powerpoint/2010/main" val="1188124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People’s ideas of fairness can be very subjective. Think about the divorcing spouse.</a:t>
            </a:r>
          </a:p>
        </p:txBody>
      </p:sp>
      <p:sp>
        <p:nvSpPr>
          <p:cNvPr id="4" name="Slide Number Placeholder 3"/>
          <p:cNvSpPr>
            <a:spLocks noGrp="1"/>
          </p:cNvSpPr>
          <p:nvPr>
            <p:ph type="sldNum" sz="quarter" idx="5"/>
          </p:nvPr>
        </p:nvSpPr>
        <p:spPr/>
        <p:txBody>
          <a:bodyPr/>
          <a:lstStyle/>
          <a:p>
            <a:fld id="{300AB52E-C674-8242-A936-DB604D3DB4D7}" type="slidenum">
              <a:rPr lang="en-US" smtClean="0"/>
              <a:pPr/>
              <a:t>44</a:t>
            </a:fld>
            <a:endParaRPr lang="en-US" dirty="0"/>
          </a:p>
        </p:txBody>
      </p:sp>
    </p:spTree>
    <p:extLst>
      <p:ext uri="{BB962C8B-B14F-4D97-AF65-F5344CB8AC3E}">
        <p14:creationId xmlns:p14="http://schemas.microsoft.com/office/powerpoint/2010/main" val="3353650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45</a:t>
            </a:fld>
            <a:endParaRPr lang="en-US" dirty="0"/>
          </a:p>
        </p:txBody>
      </p:sp>
    </p:spTree>
    <p:extLst>
      <p:ext uri="{BB962C8B-B14F-4D97-AF65-F5344CB8AC3E}">
        <p14:creationId xmlns:p14="http://schemas.microsoft.com/office/powerpoint/2010/main" val="4172504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46</a:t>
            </a:fld>
            <a:endParaRPr lang="en-US" dirty="0"/>
          </a:p>
        </p:txBody>
      </p:sp>
    </p:spTree>
    <p:extLst>
      <p:ext uri="{BB962C8B-B14F-4D97-AF65-F5344CB8AC3E}">
        <p14:creationId xmlns:p14="http://schemas.microsoft.com/office/powerpoint/2010/main" val="3866315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47</a:t>
            </a:fld>
            <a:endParaRPr lang="en-US" dirty="0"/>
          </a:p>
        </p:txBody>
      </p:sp>
    </p:spTree>
    <p:extLst>
      <p:ext uri="{BB962C8B-B14F-4D97-AF65-F5344CB8AC3E}">
        <p14:creationId xmlns:p14="http://schemas.microsoft.com/office/powerpoint/2010/main" val="58997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Color Game now*</a:t>
            </a:r>
          </a:p>
          <a:p>
            <a:endParaRPr lang="en-US" dirty="0"/>
          </a:p>
          <a:p>
            <a:r>
              <a:rPr lang="en-US" dirty="0"/>
              <a:t>Let’s talk through the different roles…</a:t>
            </a:r>
          </a:p>
          <a:p>
            <a:endParaRPr lang="en-US" dirty="0"/>
          </a:p>
          <a:p>
            <a:r>
              <a:rPr lang="en-US" dirty="0"/>
              <a:t>Did these characters remind you of people you’ve met and/or worked with in the past?</a:t>
            </a:r>
          </a:p>
          <a:p>
            <a:endParaRPr lang="en-US" dirty="0"/>
          </a:p>
          <a:p>
            <a:r>
              <a:rPr lang="en-US" dirty="0"/>
              <a:t>How was your experience inhabiting these roles?</a:t>
            </a:r>
          </a:p>
        </p:txBody>
      </p:sp>
      <p:sp>
        <p:nvSpPr>
          <p:cNvPr id="4" name="Slide Number Placeholder 3"/>
          <p:cNvSpPr>
            <a:spLocks noGrp="1"/>
          </p:cNvSpPr>
          <p:nvPr>
            <p:ph type="sldNum" sz="quarter" idx="5"/>
          </p:nvPr>
        </p:nvSpPr>
        <p:spPr/>
        <p:txBody>
          <a:bodyPr/>
          <a:lstStyle/>
          <a:p>
            <a:fld id="{300AB52E-C674-8242-A936-DB604D3DB4D7}" type="slidenum">
              <a:rPr lang="en-US" smtClean="0"/>
              <a:pPr/>
              <a:t>4</a:t>
            </a:fld>
            <a:endParaRPr lang="en-US" dirty="0"/>
          </a:p>
        </p:txBody>
      </p:sp>
    </p:spTree>
    <p:extLst>
      <p:ext uri="{BB962C8B-B14F-4D97-AF65-F5344CB8AC3E}">
        <p14:creationId xmlns:p14="http://schemas.microsoft.com/office/powerpoint/2010/main" val="936501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5</a:t>
            </a:fld>
            <a:endParaRPr lang="en-US" dirty="0"/>
          </a:p>
        </p:txBody>
      </p:sp>
    </p:spTree>
    <p:extLst>
      <p:ext uri="{BB962C8B-B14F-4D97-AF65-F5344CB8AC3E}">
        <p14:creationId xmlns:p14="http://schemas.microsoft.com/office/powerpoint/2010/main" val="121847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USA</a:t>
            </a:r>
          </a:p>
          <a:p>
            <a:r>
              <a:rPr lang="en-US" dirty="0"/>
              <a:t>Regional: South East vs. North West</a:t>
            </a:r>
          </a:p>
          <a:p>
            <a:r>
              <a:rPr lang="en-US" dirty="0"/>
              <a:t>Socio-economic: Upper class vs. Middle class</a:t>
            </a:r>
          </a:p>
          <a:p>
            <a:r>
              <a:rPr lang="en-US" dirty="0"/>
              <a:t>Generational: Greatest generation vs. Millennial (communication tools)</a:t>
            </a:r>
          </a:p>
          <a:p>
            <a:r>
              <a:rPr lang="en-US" dirty="0"/>
              <a:t>Professional: Engineer vs. Lawyer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7</a:t>
            </a:fld>
            <a:endParaRPr lang="en-US" dirty="0"/>
          </a:p>
        </p:txBody>
      </p:sp>
    </p:spTree>
    <p:extLst>
      <p:ext uri="{BB962C8B-B14F-4D97-AF65-F5344CB8AC3E}">
        <p14:creationId xmlns:p14="http://schemas.microsoft.com/office/powerpoint/2010/main" val="1191452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8</a:t>
            </a:fld>
            <a:endParaRPr lang="en-US" dirty="0"/>
          </a:p>
        </p:txBody>
      </p:sp>
    </p:spTree>
    <p:extLst>
      <p:ext uri="{BB962C8B-B14F-4D97-AF65-F5344CB8AC3E}">
        <p14:creationId xmlns:p14="http://schemas.microsoft.com/office/powerpoint/2010/main" val="2886019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AB52E-C674-8242-A936-DB604D3DB4D7}" type="slidenum">
              <a:rPr lang="en-US" smtClean="0"/>
              <a:pPr/>
              <a:t>9</a:t>
            </a:fld>
            <a:endParaRPr lang="en-US" dirty="0"/>
          </a:p>
        </p:txBody>
      </p:sp>
    </p:spTree>
    <p:extLst>
      <p:ext uri="{BB962C8B-B14F-4D97-AF65-F5344CB8AC3E}">
        <p14:creationId xmlns:p14="http://schemas.microsoft.com/office/powerpoint/2010/main" val="879363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them 10-15 minutes</a:t>
            </a:r>
          </a:p>
        </p:txBody>
      </p:sp>
      <p:sp>
        <p:nvSpPr>
          <p:cNvPr id="4" name="Slide Number Placeholder 3"/>
          <p:cNvSpPr>
            <a:spLocks noGrp="1"/>
          </p:cNvSpPr>
          <p:nvPr>
            <p:ph type="sldNum" sz="quarter" idx="5"/>
          </p:nvPr>
        </p:nvSpPr>
        <p:spPr/>
        <p:txBody>
          <a:bodyPr/>
          <a:lstStyle/>
          <a:p>
            <a:fld id="{300AB52E-C674-8242-A936-DB604D3DB4D7}" type="slidenum">
              <a:rPr lang="en-US" smtClean="0"/>
              <a:pPr/>
              <a:t>10</a:t>
            </a:fld>
            <a:endParaRPr lang="en-US" dirty="0"/>
          </a:p>
        </p:txBody>
      </p:sp>
    </p:spTree>
    <p:extLst>
      <p:ext uri="{BB962C8B-B14F-4D97-AF65-F5344CB8AC3E}">
        <p14:creationId xmlns:p14="http://schemas.microsoft.com/office/powerpoint/2010/main" val="788580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ABC2B44-AA22-CC43-81D2-DC47ADB114FF}"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2022</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01735465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725FA3-6CA9-E046-B4EF-7A2BBF643F53}" type="datetime1">
              <a:rPr lang="en-US" smtClean="0"/>
              <a:t>9/15/22</a:t>
            </a:fld>
            <a:endParaRPr lang="en-US"/>
          </a:p>
        </p:txBody>
      </p:sp>
      <p:sp>
        <p:nvSpPr>
          <p:cNvPr id="5" name="Footer Placeholder 4"/>
          <p:cNvSpPr>
            <a:spLocks noGrp="1"/>
          </p:cNvSpPr>
          <p:nvPr>
            <p:ph type="ftr" sz="quarter" idx="11"/>
          </p:nvPr>
        </p:nvSpPr>
        <p:spPr/>
        <p:txBody>
          <a:bodyPr/>
          <a:lstStyle/>
          <a:p>
            <a:r>
              <a:rPr lang="en-US"/>
              <a:t>© Harper Conflict Resolution LLC, Jason A. Harper 2022</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151552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1F35FC-1469-844F-94EE-D7AF08B6C281}" type="datetime1">
              <a:rPr lang="en-US" smtClean="0"/>
              <a:t>9/15/22</a:t>
            </a:fld>
            <a:endParaRPr lang="en-US"/>
          </a:p>
        </p:txBody>
      </p:sp>
      <p:sp>
        <p:nvSpPr>
          <p:cNvPr id="5" name="Footer Placeholder 4"/>
          <p:cNvSpPr>
            <a:spLocks noGrp="1"/>
          </p:cNvSpPr>
          <p:nvPr>
            <p:ph type="ftr" sz="quarter" idx="11"/>
          </p:nvPr>
        </p:nvSpPr>
        <p:spPr/>
        <p:txBody>
          <a:bodyPr/>
          <a:lstStyle/>
          <a:p>
            <a:r>
              <a:rPr lang="en-US"/>
              <a:t>© Harper Conflict Resolution LLC, Jason A. Harper 2022</a:t>
            </a:r>
          </a:p>
        </p:txBody>
      </p:sp>
      <p:sp>
        <p:nvSpPr>
          <p:cNvPr id="6" name="Slide Number Placeholder 5"/>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28961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6B5EEF-64F9-9246-BA02-C3A896B48C7C}"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2022</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464107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9067779-8A80-0546-BA7D-90C10AA57EB6}"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2022</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29812608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BADB583-5A8D-424C-9E0D-A75AF0F39CAC}" type="datetime1">
              <a:rPr lang="en-US" smtClean="0"/>
              <a:t>9/15/22</a:t>
            </a:fld>
            <a:endParaRPr lang="en-US"/>
          </a:p>
        </p:txBody>
      </p:sp>
      <p:sp>
        <p:nvSpPr>
          <p:cNvPr id="9" name="Footer Placeholder 8"/>
          <p:cNvSpPr>
            <a:spLocks noGrp="1"/>
          </p:cNvSpPr>
          <p:nvPr>
            <p:ph type="ftr" sz="quarter" idx="11"/>
          </p:nvPr>
        </p:nvSpPr>
        <p:spPr/>
        <p:txBody>
          <a:bodyPr/>
          <a:lstStyle/>
          <a:p>
            <a:r>
              <a:rPr lang="en-US"/>
              <a:t>© Harper Conflict Resolution LLC, Jason A. Harper 2022</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014897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D24060C-48CD-644C-9766-A175D2A998BB}" type="datetime1">
              <a:rPr lang="en-US" smtClean="0"/>
              <a:t>9/15/22</a:t>
            </a:fld>
            <a:endParaRPr lang="en-US"/>
          </a:p>
        </p:txBody>
      </p:sp>
      <p:sp>
        <p:nvSpPr>
          <p:cNvPr id="8" name="Footer Placeholder 7"/>
          <p:cNvSpPr>
            <a:spLocks noGrp="1"/>
          </p:cNvSpPr>
          <p:nvPr>
            <p:ph type="ftr" sz="quarter" idx="11"/>
          </p:nvPr>
        </p:nvSpPr>
        <p:spPr/>
        <p:txBody>
          <a:bodyPr/>
          <a:lstStyle/>
          <a:p>
            <a:r>
              <a:rPr lang="en-US"/>
              <a:t>© Harper Conflict Resolution LLC, Jason A. Harper 2022</a:t>
            </a:r>
          </a:p>
        </p:txBody>
      </p:sp>
      <p:sp>
        <p:nvSpPr>
          <p:cNvPr id="9" name="Slide Number Placeholder 8"/>
          <p:cNvSpPr>
            <a:spLocks noGrp="1"/>
          </p:cNvSpPr>
          <p:nvPr>
            <p:ph type="sldNum" sz="quarter" idx="12"/>
          </p:nvPr>
        </p:nvSpPr>
        <p:spPr/>
        <p:txBody>
          <a:bodyPr/>
          <a:lstStyle/>
          <a:p>
            <a:fld id="{0F56E8B7-85B1-A64A-A860-4326D6066F1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4561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75BEC0-96CD-0442-AC63-E5DA34245D4F}" type="datetime1">
              <a:rPr lang="en-US" smtClean="0"/>
              <a:t>9/15/22</a:t>
            </a:fld>
            <a:endParaRPr lang="en-US"/>
          </a:p>
        </p:txBody>
      </p:sp>
      <p:sp>
        <p:nvSpPr>
          <p:cNvPr id="4" name="Footer Placeholder 3"/>
          <p:cNvSpPr>
            <a:spLocks noGrp="1"/>
          </p:cNvSpPr>
          <p:nvPr>
            <p:ph type="ftr" sz="quarter" idx="11"/>
          </p:nvPr>
        </p:nvSpPr>
        <p:spPr/>
        <p:txBody>
          <a:bodyPr/>
          <a:lstStyle/>
          <a:p>
            <a:r>
              <a:rPr lang="en-US"/>
              <a:t>© Harper Conflict Resolution LLC, Jason A. Harper 2022</a:t>
            </a:r>
          </a:p>
        </p:txBody>
      </p:sp>
      <p:sp>
        <p:nvSpPr>
          <p:cNvPr id="5" name="Slide Number Placeholder 4"/>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62542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E902B-ED69-7745-928A-B8A2A1CF42C5}" type="datetime1">
              <a:rPr lang="en-US" smtClean="0"/>
              <a:t>9/15/22</a:t>
            </a:fld>
            <a:endParaRPr lang="en-US"/>
          </a:p>
        </p:txBody>
      </p:sp>
      <p:sp>
        <p:nvSpPr>
          <p:cNvPr id="3" name="Footer Placeholder 2"/>
          <p:cNvSpPr>
            <a:spLocks noGrp="1"/>
          </p:cNvSpPr>
          <p:nvPr>
            <p:ph type="ftr" sz="quarter" idx="11"/>
          </p:nvPr>
        </p:nvSpPr>
        <p:spPr/>
        <p:txBody>
          <a:bodyPr/>
          <a:lstStyle/>
          <a:p>
            <a:r>
              <a:rPr lang="en-US"/>
              <a:t>© Harper Conflict Resolution LLC, Jason A. Harper 2022</a:t>
            </a:r>
          </a:p>
        </p:txBody>
      </p:sp>
      <p:sp>
        <p:nvSpPr>
          <p:cNvPr id="4" name="Slide Number Placeholder 3"/>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306319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570F983-0EF5-874D-87F2-94E2AC0F0FF6}" type="datetime1">
              <a:rPr lang="en-US" smtClean="0"/>
              <a:t>9/15/22</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 Harper Conflict Resolution LLC, Jason A. Harper 2022</a:t>
            </a:r>
          </a:p>
        </p:txBody>
      </p:sp>
      <p:sp>
        <p:nvSpPr>
          <p:cNvPr id="11" name="Slide Number Placeholder 10"/>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41880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90A7401-342F-6A4D-98BF-587BC0B91158}" type="datetime1">
              <a:rPr lang="en-US" smtClean="0"/>
              <a:t>9/15/22</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 Harper Conflict Resolution LLC, Jason A. Harper 2022</a:t>
            </a:r>
          </a:p>
        </p:txBody>
      </p:sp>
      <p:sp>
        <p:nvSpPr>
          <p:cNvPr id="10" name="Slide Number Placeholder 9"/>
          <p:cNvSpPr>
            <a:spLocks noGrp="1"/>
          </p:cNvSpPr>
          <p:nvPr>
            <p:ph type="sldNum" sz="quarter" idx="12"/>
          </p:nvPr>
        </p:nvSpPr>
        <p:spPr/>
        <p:txBody>
          <a:bodyPr/>
          <a:lstStyle/>
          <a:p>
            <a:fld id="{0F56E8B7-85B1-A64A-A860-4326D6066F19}" type="slidenum">
              <a:rPr lang="en-US" smtClean="0"/>
              <a:pPr/>
              <a:t>‹#›</a:t>
            </a:fld>
            <a:endParaRPr lang="en-US"/>
          </a:p>
        </p:txBody>
      </p:sp>
    </p:spTree>
    <p:extLst>
      <p:ext uri="{BB962C8B-B14F-4D97-AF65-F5344CB8AC3E}">
        <p14:creationId xmlns:p14="http://schemas.microsoft.com/office/powerpoint/2010/main" val="197924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A66DF15C-45C5-8048-87FF-D0780D134084}" type="datetime1">
              <a:rPr lang="en-US" smtClean="0"/>
              <a:t>9/15/22</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 Harper Conflict Resolution LLC, Jason A. Harper 2022</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F56E8B7-85B1-A64A-A860-4326D6066F19}" type="slidenum">
              <a:rPr lang="en-US" smtClean="0"/>
              <a:pPr/>
              <a:t>‹#›</a:t>
            </a:fld>
            <a:endParaRPr lang="en-US"/>
          </a:p>
        </p:txBody>
      </p:sp>
    </p:spTree>
    <p:extLst>
      <p:ext uri="{BB962C8B-B14F-4D97-AF65-F5344CB8AC3E}">
        <p14:creationId xmlns:p14="http://schemas.microsoft.com/office/powerpoint/2010/main" val="106682001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ED03601-4724-4293-A32A-3A0879C5D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E433AC3-E189-483B-9E8C-DFD5D2A186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00150" y="4114800"/>
            <a:ext cx="6743700" cy="1419244"/>
          </a:xfrm>
        </p:spPr>
        <p:txBody>
          <a:bodyPr>
            <a:noAutofit/>
          </a:bodyPr>
          <a:lstStyle/>
          <a:p>
            <a:r>
              <a:rPr lang="en-US" sz="3200" dirty="0"/>
              <a:t>Behavioral Barriers in Cross-Cultural Dispute Resolution</a:t>
            </a:r>
          </a:p>
        </p:txBody>
      </p:sp>
      <p:sp>
        <p:nvSpPr>
          <p:cNvPr id="3" name="Subtitle 2"/>
          <p:cNvSpPr>
            <a:spLocks noGrp="1"/>
          </p:cNvSpPr>
          <p:nvPr>
            <p:ph type="subTitle" idx="1"/>
          </p:nvPr>
        </p:nvSpPr>
        <p:spPr>
          <a:xfrm>
            <a:off x="2021395" y="5688535"/>
            <a:ext cx="5101209" cy="766651"/>
          </a:xfrm>
        </p:spPr>
        <p:txBody>
          <a:bodyPr>
            <a:noAutofit/>
          </a:bodyPr>
          <a:lstStyle/>
          <a:p>
            <a:pPr>
              <a:lnSpc>
                <a:spcPct val="90000"/>
              </a:lnSpc>
            </a:pPr>
            <a:r>
              <a:rPr lang="en-US" sz="2400" dirty="0">
                <a:solidFill>
                  <a:schemeClr val="tx1"/>
                </a:solidFill>
              </a:rPr>
              <a:t>Jason Harper, M.A., NCRP</a:t>
            </a:r>
          </a:p>
          <a:p>
            <a:pPr>
              <a:lnSpc>
                <a:spcPct val="90000"/>
              </a:lnSpc>
            </a:pPr>
            <a:r>
              <a:rPr lang="en-US" sz="2400" dirty="0">
                <a:solidFill>
                  <a:schemeClr val="tx1"/>
                </a:solidFill>
              </a:rPr>
              <a:t>Mediator/ADR Consultant</a:t>
            </a:r>
          </a:p>
        </p:txBody>
      </p:sp>
      <p:pic>
        <p:nvPicPr>
          <p:cNvPr id="6" name="Picture 5" descr="A drawing of a face&#10;&#10;Description automatically generated">
            <a:extLst>
              <a:ext uri="{FF2B5EF4-FFF2-40B4-BE49-F238E27FC236}">
                <a16:creationId xmlns:a16="http://schemas.microsoft.com/office/drawing/2014/main" id="{FFDF3CC2-5362-3D47-943A-078A33E0DDAE}"/>
              </a:ext>
            </a:extLst>
          </p:cNvPr>
          <p:cNvPicPr>
            <a:picLocks noChangeAspect="1"/>
          </p:cNvPicPr>
          <p:nvPr/>
        </p:nvPicPr>
        <p:blipFill>
          <a:blip r:embed="rId3"/>
          <a:stretch>
            <a:fillRect/>
          </a:stretch>
        </p:blipFill>
        <p:spPr>
          <a:xfrm>
            <a:off x="2690913" y="640078"/>
            <a:ext cx="3762173" cy="3301307"/>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950F0C-D97D-B445-AC96-00BBAB92EDCB}"/>
              </a:ext>
            </a:extLst>
          </p:cNvPr>
          <p:cNvSpPr>
            <a:spLocks noGrp="1"/>
          </p:cNvSpPr>
          <p:nvPr>
            <p:ph type="title"/>
          </p:nvPr>
        </p:nvSpPr>
        <p:spPr>
          <a:xfrm>
            <a:off x="1673352" y="467418"/>
            <a:ext cx="5797296" cy="1188720"/>
          </a:xfrm>
          <a:solidFill>
            <a:srgbClr val="FFFFFF"/>
          </a:solidFill>
        </p:spPr>
        <p:txBody>
          <a:bodyPr>
            <a:normAutofit/>
          </a:bodyPr>
          <a:lstStyle/>
          <a:p>
            <a:r>
              <a:rPr lang="en-US" dirty="0"/>
              <a:t>Group Exercise</a:t>
            </a:r>
          </a:p>
        </p:txBody>
      </p:sp>
      <p:sp>
        <p:nvSpPr>
          <p:cNvPr id="3" name="Content Placeholder 2">
            <a:extLst>
              <a:ext uri="{FF2B5EF4-FFF2-40B4-BE49-F238E27FC236}">
                <a16:creationId xmlns:a16="http://schemas.microsoft.com/office/drawing/2014/main" id="{56D6D829-CCB9-5A4A-8C5B-006F7F361361}"/>
              </a:ext>
            </a:extLst>
          </p:cNvPr>
          <p:cNvSpPr>
            <a:spLocks noGrp="1"/>
          </p:cNvSpPr>
          <p:nvPr>
            <p:ph sz="quarter" idx="1"/>
          </p:nvPr>
        </p:nvSpPr>
        <p:spPr>
          <a:xfrm>
            <a:off x="1143000" y="1843590"/>
            <a:ext cx="6934200" cy="3642810"/>
          </a:xfrm>
        </p:spPr>
        <p:txBody>
          <a:bodyPr>
            <a:normAutofit fontScale="62500" lnSpcReduction="20000"/>
          </a:bodyPr>
          <a:lstStyle/>
          <a:p>
            <a:pPr marL="0" indent="0">
              <a:lnSpc>
                <a:spcPct val="90000"/>
              </a:lnSpc>
              <a:buNone/>
            </a:pPr>
            <a:r>
              <a:rPr lang="en-US" sz="2800" dirty="0">
                <a:solidFill>
                  <a:srgbClr val="404040"/>
                </a:solidFill>
              </a:rPr>
              <a:t>In groups of 2 to 4, discuss examples of any three aspects of culture described in the definition that you have observed in the last 2 weeks. Someone in the group needs to write the examples on paper and someone else needs to report the examples to the whole group during the debriefing.  </a:t>
            </a:r>
          </a:p>
          <a:p>
            <a:pPr marL="0" indent="0">
              <a:lnSpc>
                <a:spcPct val="90000"/>
              </a:lnSpc>
              <a:buNone/>
            </a:pPr>
            <a:endParaRPr lang="en-US" sz="2800" dirty="0">
              <a:solidFill>
                <a:srgbClr val="404040"/>
              </a:solidFill>
            </a:endParaRPr>
          </a:p>
          <a:p>
            <a:pPr marL="0" indent="0">
              <a:lnSpc>
                <a:spcPct val="90000"/>
              </a:lnSpc>
              <a:buNone/>
            </a:pPr>
            <a:r>
              <a:rPr lang="en-US" sz="2800" dirty="0">
                <a:solidFill>
                  <a:srgbClr val="404040"/>
                </a:solidFill>
              </a:rPr>
              <a:t>Debriefing Question:</a:t>
            </a:r>
          </a:p>
          <a:p>
            <a:pPr>
              <a:lnSpc>
                <a:spcPct val="90000"/>
              </a:lnSpc>
            </a:pPr>
            <a:r>
              <a:rPr lang="en-US" sz="2800" dirty="0">
                <a:solidFill>
                  <a:srgbClr val="404040"/>
                </a:solidFill>
              </a:rPr>
              <a:t>Describe your personal reaction (thoughts and feelings) in discussing the three aspects listed by your group.</a:t>
            </a:r>
          </a:p>
          <a:p>
            <a:pPr marL="0" indent="0">
              <a:lnSpc>
                <a:spcPct val="90000"/>
              </a:lnSpc>
              <a:buNone/>
            </a:pPr>
            <a:r>
              <a:rPr lang="en-US" sz="2800" dirty="0">
                <a:solidFill>
                  <a:srgbClr val="404040"/>
                </a:solidFill>
              </a:rPr>
              <a:t> </a:t>
            </a:r>
          </a:p>
          <a:p>
            <a:pPr>
              <a:lnSpc>
                <a:spcPct val="90000"/>
              </a:lnSpc>
            </a:pPr>
            <a:r>
              <a:rPr lang="en-US" sz="2800" dirty="0">
                <a:solidFill>
                  <a:srgbClr val="404040"/>
                </a:solidFill>
              </a:rPr>
              <a:t>What did you learn about yourself?</a:t>
            </a:r>
          </a:p>
          <a:p>
            <a:pPr marL="0" indent="0">
              <a:lnSpc>
                <a:spcPct val="90000"/>
              </a:lnSpc>
              <a:buNone/>
            </a:pPr>
            <a:r>
              <a:rPr lang="en-US" sz="2800" dirty="0">
                <a:solidFill>
                  <a:srgbClr val="404040"/>
                </a:solidFill>
              </a:rPr>
              <a:t> </a:t>
            </a:r>
          </a:p>
          <a:p>
            <a:pPr>
              <a:lnSpc>
                <a:spcPct val="90000"/>
              </a:lnSpc>
            </a:pPr>
            <a:r>
              <a:rPr lang="en-US" sz="2800" dirty="0">
                <a:solidFill>
                  <a:srgbClr val="404040"/>
                </a:solidFill>
              </a:rPr>
              <a:t>What did you learn about others?</a:t>
            </a:r>
          </a:p>
          <a:p>
            <a:pPr marL="0" indent="0">
              <a:lnSpc>
                <a:spcPct val="90000"/>
              </a:lnSpc>
              <a:buNone/>
            </a:pPr>
            <a:endParaRPr lang="en-US" sz="1100" dirty="0">
              <a:solidFill>
                <a:srgbClr val="404040"/>
              </a:solidFill>
            </a:endParaRPr>
          </a:p>
        </p:txBody>
      </p:sp>
      <p:sp>
        <p:nvSpPr>
          <p:cNvPr id="4" name="Footer Placeholder 3">
            <a:extLst>
              <a:ext uri="{FF2B5EF4-FFF2-40B4-BE49-F238E27FC236}">
                <a16:creationId xmlns:a16="http://schemas.microsoft.com/office/drawing/2014/main" id="{8F5863F8-EE4D-1FD0-FB9B-5FC4E2EA8D93}"/>
              </a:ext>
            </a:extLst>
          </p:cNvPr>
          <p:cNvSpPr>
            <a:spLocks noGrp="1"/>
          </p:cNvSpPr>
          <p:nvPr>
            <p:ph type="ftr" sz="quarter" idx="11"/>
          </p:nvPr>
        </p:nvSpPr>
        <p:spPr/>
        <p:txBody>
          <a:bodyPr/>
          <a:lstStyle/>
          <a:p>
            <a:r>
              <a:rPr lang="en-US"/>
              <a:t>© Harper Conflict Resolution LLC, Jason A. Harper 2022</a:t>
            </a:r>
          </a:p>
        </p:txBody>
      </p:sp>
    </p:spTree>
    <p:extLst>
      <p:ext uri="{BB962C8B-B14F-4D97-AF65-F5344CB8AC3E}">
        <p14:creationId xmlns:p14="http://schemas.microsoft.com/office/powerpoint/2010/main" val="36590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88962C-A28E-4346-9423-0012570A5A0A}"/>
              </a:ext>
            </a:extLst>
          </p:cNvPr>
          <p:cNvSpPr>
            <a:spLocks noGrp="1"/>
          </p:cNvSpPr>
          <p:nvPr>
            <p:ph type="title"/>
          </p:nvPr>
        </p:nvSpPr>
        <p:spPr>
          <a:xfrm>
            <a:off x="1673352" y="467418"/>
            <a:ext cx="5797296" cy="1188720"/>
          </a:xfrm>
          <a:solidFill>
            <a:srgbClr val="FFFFFF"/>
          </a:solidFill>
        </p:spPr>
        <p:txBody>
          <a:bodyPr>
            <a:normAutofit/>
          </a:bodyPr>
          <a:lstStyle/>
          <a:p>
            <a:r>
              <a:rPr lang="en-US" cap="all"/>
              <a:t>Culture</a:t>
            </a:r>
            <a:r>
              <a:rPr lang="en-US" dirty="0"/>
              <a:t> </a:t>
            </a:r>
            <a:r>
              <a:rPr lang="en-US" i="1"/>
              <a:t>(continued)</a:t>
            </a:r>
          </a:p>
        </p:txBody>
      </p:sp>
      <p:sp>
        <p:nvSpPr>
          <p:cNvPr id="3" name="Content Placeholder 2">
            <a:extLst>
              <a:ext uri="{FF2B5EF4-FFF2-40B4-BE49-F238E27FC236}">
                <a16:creationId xmlns:a16="http://schemas.microsoft.com/office/drawing/2014/main" id="{CEC91657-C42F-2F45-B808-EC54E2AEA33E}"/>
              </a:ext>
            </a:extLst>
          </p:cNvPr>
          <p:cNvSpPr>
            <a:spLocks noGrp="1"/>
          </p:cNvSpPr>
          <p:nvPr>
            <p:ph sz="quarter" idx="1"/>
          </p:nvPr>
        </p:nvSpPr>
        <p:spPr>
          <a:xfrm>
            <a:off x="1200150" y="1843590"/>
            <a:ext cx="6800850" cy="3566610"/>
          </a:xfrm>
        </p:spPr>
        <p:txBody>
          <a:bodyPr>
            <a:normAutofit/>
          </a:bodyPr>
          <a:lstStyle/>
          <a:p>
            <a:pPr marL="0" indent="0" algn="ctr">
              <a:buNone/>
            </a:pPr>
            <a:r>
              <a:rPr lang="en-US" dirty="0">
                <a:solidFill>
                  <a:srgbClr val="404040"/>
                </a:solidFill>
              </a:rPr>
              <a:t>We are a salad, not a melting pot.</a:t>
            </a:r>
          </a:p>
          <a:p>
            <a:pPr marL="0" indent="0">
              <a:buNone/>
            </a:pPr>
            <a:endParaRPr lang="en-US" dirty="0">
              <a:solidFill>
                <a:srgbClr val="404040"/>
              </a:solidFill>
            </a:endParaRPr>
          </a:p>
          <a:p>
            <a:r>
              <a:rPr lang="en-US" dirty="0">
                <a:solidFill>
                  <a:srgbClr val="404040"/>
                </a:solidFill>
              </a:rPr>
              <a:t>The myth of internationalization: Our constant interactions and collaborations will create a common culture worldwide. This is not true.</a:t>
            </a:r>
          </a:p>
          <a:p>
            <a:endParaRPr lang="en-US" dirty="0">
              <a:solidFill>
                <a:srgbClr val="404040"/>
              </a:solidFill>
            </a:endParaRPr>
          </a:p>
          <a:p>
            <a:r>
              <a:rPr lang="en-US" dirty="0">
                <a:solidFill>
                  <a:srgbClr val="404040"/>
                </a:solidFill>
              </a:rPr>
              <a:t>Find the balance between consistency and adaptation.</a:t>
            </a:r>
          </a:p>
        </p:txBody>
      </p:sp>
      <p:sp>
        <p:nvSpPr>
          <p:cNvPr id="4" name="Footer Placeholder 3">
            <a:extLst>
              <a:ext uri="{FF2B5EF4-FFF2-40B4-BE49-F238E27FC236}">
                <a16:creationId xmlns:a16="http://schemas.microsoft.com/office/drawing/2014/main" id="{377CB0C4-CEEC-5A45-A418-DD6584A37AAE}"/>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2600520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E143F-F646-4244-A4DE-9C52A96E6B87}"/>
              </a:ext>
            </a:extLst>
          </p:cNvPr>
          <p:cNvSpPr>
            <a:spLocks noGrp="1"/>
          </p:cNvSpPr>
          <p:nvPr>
            <p:ph type="title"/>
          </p:nvPr>
        </p:nvSpPr>
        <p:spPr>
          <a:xfrm>
            <a:off x="152400" y="152400"/>
            <a:ext cx="8839200" cy="1143000"/>
          </a:xfrm>
        </p:spPr>
        <p:txBody>
          <a:bodyPr anchor="ctr">
            <a:noAutofit/>
          </a:bodyPr>
          <a:lstStyle/>
          <a:p>
            <a:r>
              <a:rPr lang="en-US" sz="4400" cap="all" dirty="0"/>
              <a:t>Cultural Layers</a:t>
            </a:r>
          </a:p>
        </p:txBody>
      </p:sp>
      <p:graphicFrame>
        <p:nvGraphicFramePr>
          <p:cNvPr id="5" name="Diagram 4"/>
          <p:cNvGraphicFramePr/>
          <p:nvPr/>
        </p:nvGraphicFramePr>
        <p:xfrm>
          <a:off x="152400" y="1371600"/>
          <a:ext cx="87630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101A9375-237D-FA41-A8DC-CDC90248F477}"/>
              </a:ext>
            </a:extLst>
          </p:cNvPr>
          <p:cNvSpPr>
            <a:spLocks noGrp="1"/>
          </p:cNvSpPr>
          <p:nvPr>
            <p:ph type="ftr" sz="quarter" idx="11"/>
          </p:nvPr>
        </p:nvSpPr>
        <p:spPr/>
        <p:txBody>
          <a:bodyPr/>
          <a:lstStyle/>
          <a:p>
            <a:r>
              <a:rPr lang="en-US" sz="1050"/>
              <a:t>© Harper Conflict Resolution LLC, Jason A. Harper 2022</a:t>
            </a:r>
            <a:endParaRPr lang="en-US" sz="1050" dirty="0"/>
          </a:p>
        </p:txBody>
      </p:sp>
    </p:spTree>
    <p:extLst>
      <p:ext uri="{BB962C8B-B14F-4D97-AF65-F5344CB8AC3E}">
        <p14:creationId xmlns:p14="http://schemas.microsoft.com/office/powerpoint/2010/main" val="3988061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5F0B15-45D3-EC43-B17B-897C99AF9691}"/>
              </a:ext>
            </a:extLst>
          </p:cNvPr>
          <p:cNvSpPr>
            <a:spLocks noGrp="1"/>
          </p:cNvSpPr>
          <p:nvPr>
            <p:ph type="title"/>
          </p:nvPr>
        </p:nvSpPr>
        <p:spPr>
          <a:xfrm>
            <a:off x="1673352" y="467418"/>
            <a:ext cx="5797296" cy="1188720"/>
          </a:xfrm>
          <a:solidFill>
            <a:srgbClr val="FFFFFF"/>
          </a:solidFill>
        </p:spPr>
        <p:txBody>
          <a:bodyPr>
            <a:normAutofit/>
          </a:bodyPr>
          <a:lstStyle/>
          <a:p>
            <a:r>
              <a:rPr lang="en-US"/>
              <a:t>Culture in Conflict</a:t>
            </a:r>
          </a:p>
        </p:txBody>
      </p:sp>
      <p:sp>
        <p:nvSpPr>
          <p:cNvPr id="4" name="Content Placeholder 3">
            <a:extLst>
              <a:ext uri="{FF2B5EF4-FFF2-40B4-BE49-F238E27FC236}">
                <a16:creationId xmlns:a16="http://schemas.microsoft.com/office/drawing/2014/main" id="{B45F1E04-D130-F44E-91D3-924AC3CEDB0F}"/>
              </a:ext>
            </a:extLst>
          </p:cNvPr>
          <p:cNvSpPr>
            <a:spLocks noGrp="1"/>
          </p:cNvSpPr>
          <p:nvPr>
            <p:ph sz="quarter" idx="1"/>
          </p:nvPr>
        </p:nvSpPr>
        <p:spPr>
          <a:xfrm>
            <a:off x="1200150" y="1843590"/>
            <a:ext cx="6664030" cy="3566610"/>
          </a:xfrm>
        </p:spPr>
        <p:txBody>
          <a:bodyPr>
            <a:normAutofit fontScale="92500" lnSpcReduction="20000"/>
          </a:bodyPr>
          <a:lstStyle/>
          <a:p>
            <a:pPr>
              <a:lnSpc>
                <a:spcPct val="90000"/>
              </a:lnSpc>
            </a:pPr>
            <a:r>
              <a:rPr lang="en-US" sz="2600" dirty="0">
                <a:solidFill>
                  <a:srgbClr val="404040"/>
                </a:solidFill>
              </a:rPr>
              <a:t>Conflict: A disagreement between 2 or more parties resulting in a perceived threat to one’s needs, interests, and/or concerns.</a:t>
            </a:r>
          </a:p>
          <a:p>
            <a:pPr lvl="1">
              <a:lnSpc>
                <a:spcPct val="90000"/>
              </a:lnSpc>
              <a:buFont typeface="Arial" panose="020B0604020202020204" pitchFamily="34" charset="0"/>
              <a:buChar char="•"/>
            </a:pPr>
            <a:endParaRPr lang="en-US" sz="1300" dirty="0">
              <a:solidFill>
                <a:srgbClr val="404040"/>
              </a:solidFill>
            </a:endParaRPr>
          </a:p>
          <a:p>
            <a:pPr lvl="1">
              <a:lnSpc>
                <a:spcPct val="90000"/>
              </a:lnSpc>
              <a:buFont typeface="Arial" panose="020B0604020202020204" pitchFamily="34" charset="0"/>
              <a:buChar char="•"/>
            </a:pPr>
            <a:r>
              <a:rPr lang="en-US" sz="1800" dirty="0">
                <a:solidFill>
                  <a:srgbClr val="404040"/>
                </a:solidFill>
              </a:rPr>
              <a:t>Needs can be substantial, procedural, and/or psychological</a:t>
            </a:r>
          </a:p>
          <a:p>
            <a:pPr>
              <a:lnSpc>
                <a:spcPct val="90000"/>
              </a:lnSpc>
              <a:buFont typeface="Arial" pitchFamily="34" charset="0"/>
              <a:buChar char="•"/>
            </a:pPr>
            <a:endParaRPr lang="en-US" dirty="0">
              <a:solidFill>
                <a:srgbClr val="404040"/>
              </a:solidFill>
            </a:endParaRPr>
          </a:p>
          <a:p>
            <a:pPr lvl="1">
              <a:lnSpc>
                <a:spcPct val="90000"/>
              </a:lnSpc>
              <a:buFont typeface="Arial" pitchFamily="34" charset="0"/>
              <a:buChar char="•"/>
            </a:pPr>
            <a:r>
              <a:rPr lang="en-US" sz="1800" dirty="0">
                <a:solidFill>
                  <a:srgbClr val="404040"/>
                </a:solidFill>
              </a:rPr>
              <a:t>Inevitable, thereby able to be planned for</a:t>
            </a:r>
          </a:p>
          <a:p>
            <a:pPr>
              <a:lnSpc>
                <a:spcPct val="90000"/>
              </a:lnSpc>
              <a:buFont typeface="Arial" pitchFamily="34" charset="0"/>
              <a:buChar char="•"/>
            </a:pPr>
            <a:endParaRPr lang="en-US" dirty="0">
              <a:solidFill>
                <a:srgbClr val="404040"/>
              </a:solidFill>
            </a:endParaRPr>
          </a:p>
          <a:p>
            <a:pPr lvl="1">
              <a:lnSpc>
                <a:spcPct val="90000"/>
              </a:lnSpc>
              <a:buFont typeface="Arial" pitchFamily="34" charset="0"/>
              <a:buChar char="•"/>
            </a:pPr>
            <a:r>
              <a:rPr lang="en-US" sz="1800" dirty="0">
                <a:solidFill>
                  <a:srgbClr val="404040"/>
                </a:solidFill>
              </a:rPr>
              <a:t>Can be positive or negative, based on our reactions</a:t>
            </a:r>
          </a:p>
          <a:p>
            <a:pPr>
              <a:lnSpc>
                <a:spcPct val="90000"/>
              </a:lnSpc>
              <a:buFont typeface="Arial" pitchFamily="34" charset="0"/>
              <a:buChar char="•"/>
            </a:pPr>
            <a:endParaRPr lang="en-US" dirty="0">
              <a:solidFill>
                <a:srgbClr val="404040"/>
              </a:solidFill>
            </a:endParaRPr>
          </a:p>
          <a:p>
            <a:pPr lvl="1">
              <a:lnSpc>
                <a:spcPct val="90000"/>
              </a:lnSpc>
              <a:buFont typeface="Arial" pitchFamily="34" charset="0"/>
              <a:buChar char="•"/>
            </a:pPr>
            <a:r>
              <a:rPr lang="en-US" sz="1800" dirty="0">
                <a:solidFill>
                  <a:srgbClr val="404040"/>
                </a:solidFill>
              </a:rPr>
              <a:t>How do we handle the conflict we don’t see coming?</a:t>
            </a:r>
          </a:p>
        </p:txBody>
      </p:sp>
      <p:sp>
        <p:nvSpPr>
          <p:cNvPr id="3" name="Footer Placeholder 2">
            <a:extLst>
              <a:ext uri="{FF2B5EF4-FFF2-40B4-BE49-F238E27FC236}">
                <a16:creationId xmlns:a16="http://schemas.microsoft.com/office/drawing/2014/main" id="{C5006406-E917-6946-914D-050EF8F899C6}"/>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2793354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C303F0-D236-8C4B-B1D8-C4B53566D27F}"/>
              </a:ext>
            </a:extLst>
          </p:cNvPr>
          <p:cNvSpPr>
            <a:spLocks noGrp="1"/>
          </p:cNvSpPr>
          <p:nvPr>
            <p:ph type="title"/>
          </p:nvPr>
        </p:nvSpPr>
        <p:spPr>
          <a:xfrm>
            <a:off x="1673352" y="467418"/>
            <a:ext cx="5797296" cy="1188720"/>
          </a:xfrm>
          <a:solidFill>
            <a:srgbClr val="FFFFFF"/>
          </a:solidFill>
        </p:spPr>
        <p:txBody>
          <a:bodyPr>
            <a:normAutofit/>
          </a:bodyPr>
          <a:lstStyle/>
          <a:p>
            <a:r>
              <a:rPr lang="en-US"/>
              <a:t>Culture in Conflict</a:t>
            </a:r>
          </a:p>
        </p:txBody>
      </p:sp>
      <p:sp>
        <p:nvSpPr>
          <p:cNvPr id="4" name="Content Placeholder 3">
            <a:extLst>
              <a:ext uri="{FF2B5EF4-FFF2-40B4-BE49-F238E27FC236}">
                <a16:creationId xmlns:a16="http://schemas.microsoft.com/office/drawing/2014/main" id="{4F307692-383A-8E42-8EA7-2D124CA7170E}"/>
              </a:ext>
            </a:extLst>
          </p:cNvPr>
          <p:cNvSpPr>
            <a:spLocks noGrp="1"/>
          </p:cNvSpPr>
          <p:nvPr>
            <p:ph sz="quarter" idx="1"/>
          </p:nvPr>
        </p:nvSpPr>
        <p:spPr>
          <a:xfrm>
            <a:off x="1279546" y="1843590"/>
            <a:ext cx="6584634" cy="3566610"/>
          </a:xfrm>
        </p:spPr>
        <p:txBody>
          <a:bodyPr>
            <a:normAutofit/>
          </a:bodyPr>
          <a:lstStyle/>
          <a:p>
            <a:r>
              <a:rPr lang="en-US" sz="2400" dirty="0">
                <a:solidFill>
                  <a:srgbClr val="404040"/>
                </a:solidFill>
              </a:rPr>
              <a:t>Dangers of labeling (subjective thinking)</a:t>
            </a:r>
          </a:p>
          <a:p>
            <a:r>
              <a:rPr lang="en-US" sz="2400" dirty="0">
                <a:solidFill>
                  <a:srgbClr val="404040"/>
                </a:solidFill>
              </a:rPr>
              <a:t>Popeye’s Problem: “I am what I am and that’s all I am”</a:t>
            </a:r>
          </a:p>
          <a:p>
            <a:r>
              <a:rPr lang="en-US" sz="2400" dirty="0">
                <a:solidFill>
                  <a:srgbClr val="404040"/>
                </a:solidFill>
              </a:rPr>
              <a:t>The myth of intentional offense</a:t>
            </a:r>
          </a:p>
          <a:p>
            <a:pPr marL="0" indent="0">
              <a:buNone/>
            </a:pPr>
            <a:r>
              <a:rPr lang="en-US" sz="2400" dirty="0">
                <a:solidFill>
                  <a:srgbClr val="404040"/>
                </a:solidFill>
              </a:rPr>
              <a:t>Recognizing and overcoming the problems that result from cross-cultural differences may be a major task to handle in communication</a:t>
            </a:r>
          </a:p>
        </p:txBody>
      </p:sp>
      <p:sp>
        <p:nvSpPr>
          <p:cNvPr id="3" name="Footer Placeholder 2">
            <a:extLst>
              <a:ext uri="{FF2B5EF4-FFF2-40B4-BE49-F238E27FC236}">
                <a16:creationId xmlns:a16="http://schemas.microsoft.com/office/drawing/2014/main" id="{B3156766-58CC-0240-8303-B1CB51027178}"/>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823098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1F4E18-E4B8-3D4E-83F3-57C4A45FFD43}"/>
              </a:ext>
            </a:extLst>
          </p:cNvPr>
          <p:cNvSpPr>
            <a:spLocks noGrp="1"/>
          </p:cNvSpPr>
          <p:nvPr>
            <p:ph type="title"/>
          </p:nvPr>
        </p:nvSpPr>
        <p:spPr>
          <a:xfrm>
            <a:off x="1673352" y="467418"/>
            <a:ext cx="5797296" cy="1188720"/>
          </a:xfrm>
          <a:solidFill>
            <a:srgbClr val="FFFFFF"/>
          </a:solidFill>
        </p:spPr>
        <p:txBody>
          <a:bodyPr>
            <a:normAutofit/>
          </a:bodyPr>
          <a:lstStyle/>
          <a:p>
            <a:r>
              <a:rPr lang="en-US"/>
              <a:t>Culture in Conflict</a:t>
            </a:r>
          </a:p>
        </p:txBody>
      </p:sp>
      <p:sp>
        <p:nvSpPr>
          <p:cNvPr id="4" name="Content Placeholder 3">
            <a:extLst>
              <a:ext uri="{FF2B5EF4-FFF2-40B4-BE49-F238E27FC236}">
                <a16:creationId xmlns:a16="http://schemas.microsoft.com/office/drawing/2014/main" id="{69A6A72D-9096-E045-B6F8-6D031D1FC1B7}"/>
              </a:ext>
            </a:extLst>
          </p:cNvPr>
          <p:cNvSpPr>
            <a:spLocks noGrp="1"/>
          </p:cNvSpPr>
          <p:nvPr>
            <p:ph sz="quarter" idx="1"/>
          </p:nvPr>
        </p:nvSpPr>
        <p:spPr>
          <a:xfrm>
            <a:off x="1200150" y="1843590"/>
            <a:ext cx="6664030" cy="3566610"/>
          </a:xfrm>
        </p:spPr>
        <p:txBody>
          <a:bodyPr>
            <a:normAutofit fontScale="92500"/>
          </a:bodyPr>
          <a:lstStyle/>
          <a:p>
            <a:pPr marL="0" indent="0">
              <a:lnSpc>
                <a:spcPct val="90000"/>
              </a:lnSpc>
              <a:buNone/>
            </a:pPr>
            <a:r>
              <a:rPr lang="en-US" sz="2400" dirty="0">
                <a:solidFill>
                  <a:srgbClr val="404040"/>
                </a:solidFill>
              </a:rPr>
              <a:t>Implicit Bias:</a:t>
            </a:r>
          </a:p>
          <a:p>
            <a:pPr marL="0" indent="0">
              <a:lnSpc>
                <a:spcPct val="90000"/>
              </a:lnSpc>
              <a:buNone/>
            </a:pPr>
            <a:r>
              <a:rPr lang="en-US" sz="2400" dirty="0">
                <a:solidFill>
                  <a:srgbClr val="404040"/>
                </a:solidFill>
              </a:rPr>
              <a:t>Any assumption that affects our understanding, actions, or decisions in an unconscious manner. Can result in stereotyping. </a:t>
            </a:r>
          </a:p>
          <a:p>
            <a:pPr lvl="1">
              <a:lnSpc>
                <a:spcPct val="90000"/>
              </a:lnSpc>
              <a:buFont typeface="Arial" panose="020B0604020202020204" pitchFamily="34" charset="0"/>
              <a:buChar char="•"/>
            </a:pPr>
            <a:r>
              <a:rPr lang="en-US" sz="1400" dirty="0">
                <a:solidFill>
                  <a:srgbClr val="404040"/>
                </a:solidFill>
              </a:rPr>
              <a:t>Everyone has them.</a:t>
            </a:r>
          </a:p>
          <a:p>
            <a:pPr>
              <a:lnSpc>
                <a:spcPct val="90000"/>
              </a:lnSpc>
              <a:buFont typeface="Arial" panose="020B0604020202020204" pitchFamily="34" charset="0"/>
              <a:buChar char="•"/>
            </a:pPr>
            <a:endParaRPr lang="en-US" sz="1400" dirty="0">
              <a:solidFill>
                <a:srgbClr val="404040"/>
              </a:solidFill>
            </a:endParaRPr>
          </a:p>
          <a:p>
            <a:pPr lvl="1">
              <a:lnSpc>
                <a:spcPct val="90000"/>
              </a:lnSpc>
              <a:buFont typeface="Arial" panose="020B0604020202020204" pitchFamily="34" charset="0"/>
              <a:buChar char="•"/>
            </a:pPr>
            <a:r>
              <a:rPr lang="en-US" sz="1400" dirty="0">
                <a:solidFill>
                  <a:srgbClr val="404040"/>
                </a:solidFill>
              </a:rPr>
              <a:t>Covers a range of responses, from benign (</a:t>
            </a:r>
            <a:r>
              <a:rPr lang="en-US" sz="1400" dirty="0" err="1">
                <a:solidFill>
                  <a:srgbClr val="404040"/>
                </a:solidFill>
              </a:rPr>
              <a:t>q-tip</a:t>
            </a:r>
            <a:r>
              <a:rPr lang="en-US" sz="1400" dirty="0">
                <a:solidFill>
                  <a:srgbClr val="404040"/>
                </a:solidFill>
              </a:rPr>
              <a:t> vs. cotton swab) to pivotal (employment)</a:t>
            </a:r>
          </a:p>
          <a:p>
            <a:pPr>
              <a:lnSpc>
                <a:spcPct val="90000"/>
              </a:lnSpc>
              <a:buFont typeface="Arial" panose="020B0604020202020204" pitchFamily="34" charset="0"/>
              <a:buChar char="•"/>
            </a:pPr>
            <a:endParaRPr lang="en-US" sz="1400" dirty="0">
              <a:solidFill>
                <a:srgbClr val="404040"/>
              </a:solidFill>
            </a:endParaRPr>
          </a:p>
          <a:p>
            <a:pPr lvl="1">
              <a:lnSpc>
                <a:spcPct val="90000"/>
              </a:lnSpc>
              <a:buFont typeface="Arial" panose="020B0604020202020204" pitchFamily="34" charset="0"/>
              <a:buChar char="•"/>
            </a:pPr>
            <a:r>
              <a:rPr lang="en-US" sz="1400" dirty="0">
                <a:solidFill>
                  <a:srgbClr val="404040"/>
                </a:solidFill>
              </a:rPr>
              <a:t>May not necessarily align with our declared beliefs.</a:t>
            </a:r>
          </a:p>
          <a:p>
            <a:pPr>
              <a:lnSpc>
                <a:spcPct val="90000"/>
              </a:lnSpc>
              <a:buFont typeface="Arial" panose="020B0604020202020204" pitchFamily="34" charset="0"/>
              <a:buChar char="•"/>
            </a:pPr>
            <a:endParaRPr lang="en-US" sz="1400" dirty="0">
              <a:solidFill>
                <a:srgbClr val="404040"/>
              </a:solidFill>
            </a:endParaRPr>
          </a:p>
          <a:p>
            <a:pPr lvl="1">
              <a:lnSpc>
                <a:spcPct val="90000"/>
              </a:lnSpc>
              <a:buFont typeface="Arial" panose="020B0604020202020204" pitchFamily="34" charset="0"/>
              <a:buChar char="•"/>
            </a:pPr>
            <a:r>
              <a:rPr lang="en-US" sz="1400" dirty="0">
                <a:solidFill>
                  <a:srgbClr val="404040"/>
                </a:solidFill>
              </a:rPr>
              <a:t>Are malleable.</a:t>
            </a:r>
          </a:p>
          <a:p>
            <a:pPr lvl="1">
              <a:lnSpc>
                <a:spcPct val="90000"/>
              </a:lnSpc>
            </a:pPr>
            <a:endParaRPr lang="en-US" sz="1300" dirty="0">
              <a:solidFill>
                <a:srgbClr val="404040"/>
              </a:solidFill>
            </a:endParaRPr>
          </a:p>
        </p:txBody>
      </p:sp>
      <p:sp>
        <p:nvSpPr>
          <p:cNvPr id="3" name="Footer Placeholder 2">
            <a:extLst>
              <a:ext uri="{FF2B5EF4-FFF2-40B4-BE49-F238E27FC236}">
                <a16:creationId xmlns:a16="http://schemas.microsoft.com/office/drawing/2014/main" id="{2C356DD4-E9B1-7143-954C-FA5AC5C7A39E}"/>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55526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rgbClr val="FFFFFF"/>
          </a:solidFill>
        </p:spPr>
        <p:txBody>
          <a:bodyPr>
            <a:normAutofit/>
          </a:bodyPr>
          <a:lstStyle/>
          <a:p>
            <a:r>
              <a:rPr lang="en-US" cap="all"/>
              <a:t>Your Mission</a:t>
            </a:r>
          </a:p>
        </p:txBody>
      </p:sp>
      <p:sp>
        <p:nvSpPr>
          <p:cNvPr id="3" name="Content Placeholder 2"/>
          <p:cNvSpPr>
            <a:spLocks noGrp="1"/>
          </p:cNvSpPr>
          <p:nvPr>
            <p:ph sz="quarter" idx="1"/>
          </p:nvPr>
        </p:nvSpPr>
        <p:spPr>
          <a:xfrm>
            <a:off x="1279546" y="1843590"/>
            <a:ext cx="6584634" cy="3566610"/>
          </a:xfrm>
        </p:spPr>
        <p:txBody>
          <a:bodyPr>
            <a:normAutofit/>
          </a:bodyPr>
          <a:lstStyle/>
          <a:p>
            <a:pPr marL="0" indent="0">
              <a:buNone/>
            </a:pPr>
            <a:endParaRPr lang="en-US" dirty="0">
              <a:solidFill>
                <a:srgbClr val="404040"/>
              </a:solidFill>
            </a:endParaRPr>
          </a:p>
          <a:p>
            <a:pPr marL="0" indent="0">
              <a:buNone/>
            </a:pPr>
            <a:r>
              <a:rPr lang="en-US" sz="2800" dirty="0">
                <a:solidFill>
                  <a:srgbClr val="404040"/>
                </a:solidFill>
              </a:rPr>
              <a:t>To compare, understand, and reconcile the cultural differences of all parties to allow the parties to develop an efficient and high-quality IEP for the student.</a:t>
            </a:r>
          </a:p>
          <a:p>
            <a:pPr marL="731520" lvl="1" indent="-457200">
              <a:buFont typeface="+mj-lt"/>
              <a:buAutoNum type="arabicPeriod"/>
            </a:pPr>
            <a:endParaRPr lang="en-US" dirty="0">
              <a:solidFill>
                <a:srgbClr val="404040"/>
              </a:solidFill>
            </a:endParaRPr>
          </a:p>
        </p:txBody>
      </p:sp>
      <p:sp>
        <p:nvSpPr>
          <p:cNvPr id="4" name="Footer Placeholder 3">
            <a:extLst>
              <a:ext uri="{FF2B5EF4-FFF2-40B4-BE49-F238E27FC236}">
                <a16:creationId xmlns:a16="http://schemas.microsoft.com/office/drawing/2014/main" id="{45CF40FD-0532-4A4A-964D-D766C30931AC}"/>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2720562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33DF742-E1AF-9C4E-99D8-2E015A28EBB2}"/>
              </a:ext>
            </a:extLst>
          </p:cNvPr>
          <p:cNvSpPr>
            <a:spLocks noGrp="1"/>
          </p:cNvSpPr>
          <p:nvPr>
            <p:ph type="title"/>
          </p:nvPr>
        </p:nvSpPr>
        <p:spPr>
          <a:xfrm>
            <a:off x="1200150" y="2386744"/>
            <a:ext cx="6743700" cy="1645920"/>
          </a:xfrm>
          <a:solidFill>
            <a:schemeClr val="tx1"/>
          </a:solidFill>
          <a:ln w="190500" cmpd="thinThick">
            <a:solidFill>
              <a:schemeClr val="tx1"/>
            </a:solidFill>
          </a:ln>
        </p:spPr>
        <p:txBody>
          <a:bodyPr vert="horz" lIns="274320" tIns="182880" rIns="274320" bIns="182880" rtlCol="0" anchor="ctr" anchorCtr="1">
            <a:normAutofit/>
          </a:bodyPr>
          <a:lstStyle/>
          <a:p>
            <a:r>
              <a:rPr lang="en-US" sz="3800" kern="1200" cap="all" spc="200" baseline="0">
                <a:solidFill>
                  <a:schemeClr val="bg1"/>
                </a:solidFill>
                <a:latin typeface="+mj-lt"/>
                <a:ea typeface="+mj-ea"/>
                <a:cs typeface="+mj-cs"/>
              </a:rPr>
              <a:t>Cultural Dimensions</a:t>
            </a:r>
          </a:p>
        </p:txBody>
      </p:sp>
      <p:sp>
        <p:nvSpPr>
          <p:cNvPr id="5" name="Text Placeholder 4">
            <a:extLst>
              <a:ext uri="{FF2B5EF4-FFF2-40B4-BE49-F238E27FC236}">
                <a16:creationId xmlns:a16="http://schemas.microsoft.com/office/drawing/2014/main" id="{0A8280E0-1D3E-774C-A849-163D1C6F096C}"/>
              </a:ext>
            </a:extLst>
          </p:cNvPr>
          <p:cNvSpPr>
            <a:spLocks noGrp="1"/>
          </p:cNvSpPr>
          <p:nvPr>
            <p:ph type="body" idx="1"/>
          </p:nvPr>
        </p:nvSpPr>
        <p:spPr>
          <a:xfrm>
            <a:off x="2021395" y="4288536"/>
            <a:ext cx="5101209" cy="1645920"/>
          </a:xfrm>
        </p:spPr>
        <p:txBody>
          <a:bodyPr vert="horz" lIns="91440" tIns="45720" rIns="91440" bIns="45720" rtlCol="0">
            <a:normAutofit/>
          </a:bodyPr>
          <a:lstStyle/>
          <a:p>
            <a:pPr algn="ctr">
              <a:lnSpc>
                <a:spcPct val="90000"/>
              </a:lnSpc>
            </a:pPr>
            <a:r>
              <a:rPr lang="en-US" sz="2000" dirty="0">
                <a:solidFill>
                  <a:schemeClr val="tx1">
                    <a:lumMod val="75000"/>
                    <a:lumOff val="25000"/>
                  </a:schemeClr>
                </a:solidFill>
              </a:rPr>
              <a:t>Universalism/Particularism</a:t>
            </a:r>
          </a:p>
          <a:p>
            <a:pPr algn="ctr">
              <a:lnSpc>
                <a:spcPct val="90000"/>
              </a:lnSpc>
            </a:pPr>
            <a:r>
              <a:rPr lang="en-US" sz="2000" dirty="0">
                <a:solidFill>
                  <a:schemeClr val="tx1">
                    <a:lumMod val="75000"/>
                    <a:lumOff val="25000"/>
                  </a:schemeClr>
                </a:solidFill>
              </a:rPr>
              <a:t>Context Communication</a:t>
            </a:r>
          </a:p>
          <a:p>
            <a:pPr algn="ctr">
              <a:lnSpc>
                <a:spcPct val="90000"/>
              </a:lnSpc>
            </a:pPr>
            <a:r>
              <a:rPr lang="en-US" sz="2000" dirty="0">
                <a:solidFill>
                  <a:schemeClr val="tx1">
                    <a:lumMod val="75000"/>
                    <a:lumOff val="25000"/>
                  </a:schemeClr>
                </a:solidFill>
              </a:rPr>
              <a:t>Individualism/Collectivism</a:t>
            </a:r>
          </a:p>
          <a:p>
            <a:pPr algn="ctr">
              <a:lnSpc>
                <a:spcPct val="90000"/>
              </a:lnSpc>
            </a:pPr>
            <a:r>
              <a:rPr lang="en-US" sz="2000" dirty="0">
                <a:solidFill>
                  <a:schemeClr val="tx1">
                    <a:lumMod val="75000"/>
                    <a:lumOff val="25000"/>
                  </a:schemeClr>
                </a:solidFill>
              </a:rPr>
              <a:t>Power Distance</a:t>
            </a:r>
          </a:p>
        </p:txBody>
      </p:sp>
      <p:sp>
        <p:nvSpPr>
          <p:cNvPr id="2" name="Footer Placeholder 1">
            <a:extLst>
              <a:ext uri="{FF2B5EF4-FFF2-40B4-BE49-F238E27FC236}">
                <a16:creationId xmlns:a16="http://schemas.microsoft.com/office/drawing/2014/main" id="{5A3CA620-4164-9C4B-9320-97F14F2D5ADA}"/>
              </a:ext>
            </a:extLst>
          </p:cNvPr>
          <p:cNvSpPr>
            <a:spLocks noGrp="1"/>
          </p:cNvSpPr>
          <p:nvPr>
            <p:ph type="ftr" sz="quarter" idx="11"/>
          </p:nvPr>
        </p:nvSpPr>
        <p:spPr>
          <a:xfrm>
            <a:off x="1200150" y="6236208"/>
            <a:ext cx="4425891" cy="320040"/>
          </a:xfrm>
        </p:spPr>
        <p:txBody>
          <a:bodyPr vert="horz" lIns="91440" tIns="45720" rIns="91440" bIns="45720" rtlCol="0" anchor="ctr">
            <a:normAutofit/>
          </a:bodyPr>
          <a:lstStyle/>
          <a:p>
            <a:pPr>
              <a:spcAft>
                <a:spcPts val="600"/>
              </a:spcAft>
            </a:pPr>
            <a:r>
              <a:rPr lang="en-US" sz="1050"/>
              <a:t>© Harper Conflict Resolution LLC, Jason A. Harper 2022</a:t>
            </a:r>
          </a:p>
        </p:txBody>
      </p:sp>
    </p:spTree>
    <p:extLst>
      <p:ext uri="{BB962C8B-B14F-4D97-AF65-F5344CB8AC3E}">
        <p14:creationId xmlns:p14="http://schemas.microsoft.com/office/powerpoint/2010/main" val="2961556055"/>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CBB579-E328-A142-BED7-B16E6EE659B8}"/>
              </a:ext>
            </a:extLst>
          </p:cNvPr>
          <p:cNvSpPr>
            <a:spLocks noGrp="1"/>
          </p:cNvSpPr>
          <p:nvPr>
            <p:ph type="title"/>
          </p:nvPr>
        </p:nvSpPr>
        <p:spPr>
          <a:xfrm>
            <a:off x="1673352" y="467418"/>
            <a:ext cx="5797296" cy="1188720"/>
          </a:xfrm>
          <a:solidFill>
            <a:srgbClr val="FFFFFF"/>
          </a:solidFill>
        </p:spPr>
        <p:txBody>
          <a:bodyPr>
            <a:normAutofit/>
          </a:bodyPr>
          <a:lstStyle/>
          <a:p>
            <a:r>
              <a:rPr lang="en-US" cap="all"/>
              <a:t>Universalism</a:t>
            </a:r>
          </a:p>
        </p:txBody>
      </p:sp>
      <p:sp>
        <p:nvSpPr>
          <p:cNvPr id="3" name="Content Placeholder 2">
            <a:extLst>
              <a:ext uri="{FF2B5EF4-FFF2-40B4-BE49-F238E27FC236}">
                <a16:creationId xmlns:a16="http://schemas.microsoft.com/office/drawing/2014/main" id="{35104286-5566-2A46-941A-FF6ABE393553}"/>
              </a:ext>
            </a:extLst>
          </p:cNvPr>
          <p:cNvSpPr>
            <a:spLocks noGrp="1"/>
          </p:cNvSpPr>
          <p:nvPr>
            <p:ph sz="quarter" idx="1"/>
          </p:nvPr>
        </p:nvSpPr>
        <p:spPr>
          <a:xfrm>
            <a:off x="1279546" y="1843590"/>
            <a:ext cx="6584634" cy="3566610"/>
          </a:xfrm>
        </p:spPr>
        <p:txBody>
          <a:bodyPr>
            <a:normAutofit fontScale="77500" lnSpcReduction="20000"/>
          </a:bodyPr>
          <a:lstStyle/>
          <a:p>
            <a:pPr>
              <a:lnSpc>
                <a:spcPct val="90000"/>
              </a:lnSpc>
              <a:buFont typeface="Wingdings" panose="05000000000000000000" pitchFamily="2" charset="2"/>
              <a:buChar char="Ø"/>
            </a:pPr>
            <a:r>
              <a:rPr lang="en-US" sz="1300" dirty="0">
                <a:solidFill>
                  <a:srgbClr val="404040"/>
                </a:solidFill>
              </a:rPr>
              <a:t> </a:t>
            </a:r>
            <a:r>
              <a:rPr lang="en-US" sz="2800" dirty="0">
                <a:solidFill>
                  <a:srgbClr val="404040"/>
                </a:solidFill>
              </a:rPr>
              <a:t>Rules-based Culture</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 Distinguished by two characteristics:</a:t>
            </a:r>
          </a:p>
          <a:p>
            <a:pPr marL="731520" lvl="1" indent="-457200">
              <a:lnSpc>
                <a:spcPct val="90000"/>
              </a:lnSpc>
              <a:buFont typeface="+mj-lt"/>
              <a:buAutoNum type="arabicPeriod"/>
            </a:pPr>
            <a:r>
              <a:rPr lang="en-US" sz="2800" dirty="0">
                <a:solidFill>
                  <a:srgbClr val="404040"/>
                </a:solidFill>
              </a:rPr>
              <a:t>An obligation to adhere to agreed-upon standards</a:t>
            </a:r>
          </a:p>
          <a:p>
            <a:pPr marL="731520" lvl="1" indent="-457200">
              <a:lnSpc>
                <a:spcPct val="90000"/>
              </a:lnSpc>
              <a:buFont typeface="+mj-lt"/>
              <a:buAutoNum type="arabicPeriod"/>
            </a:pPr>
            <a:r>
              <a:rPr lang="en-US" sz="2800" dirty="0">
                <a:solidFill>
                  <a:srgbClr val="404040"/>
                </a:solidFill>
              </a:rPr>
              <a:t>Resists exceptions because it weakens the rule</a:t>
            </a:r>
          </a:p>
          <a:p>
            <a:pPr marL="274320" lvl="1"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 Personal relationships are relatively unimportant when it comes to rules, so rules are explicit.</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 “Institutional trust”</a:t>
            </a:r>
          </a:p>
          <a:p>
            <a:pPr>
              <a:lnSpc>
                <a:spcPct val="90000"/>
              </a:lnSpc>
            </a:pPr>
            <a:endParaRPr lang="en-US" sz="1300" dirty="0">
              <a:solidFill>
                <a:srgbClr val="404040"/>
              </a:solidFill>
            </a:endParaRPr>
          </a:p>
        </p:txBody>
      </p:sp>
      <p:sp>
        <p:nvSpPr>
          <p:cNvPr id="4" name="Footer Placeholder 3">
            <a:extLst>
              <a:ext uri="{FF2B5EF4-FFF2-40B4-BE49-F238E27FC236}">
                <a16:creationId xmlns:a16="http://schemas.microsoft.com/office/drawing/2014/main" id="{6A36F3ED-DD15-3445-9ED7-EC79B47331C2}"/>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2188659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9DEE73-93D9-DE49-9CFF-A44BC1883296}"/>
              </a:ext>
            </a:extLst>
          </p:cNvPr>
          <p:cNvSpPr>
            <a:spLocks noGrp="1"/>
          </p:cNvSpPr>
          <p:nvPr>
            <p:ph type="title"/>
          </p:nvPr>
        </p:nvSpPr>
        <p:spPr>
          <a:xfrm>
            <a:off x="1673352" y="467418"/>
            <a:ext cx="5797296" cy="1188720"/>
          </a:xfrm>
          <a:solidFill>
            <a:srgbClr val="FFFFFF"/>
          </a:solidFill>
        </p:spPr>
        <p:txBody>
          <a:bodyPr>
            <a:normAutofit/>
          </a:bodyPr>
          <a:lstStyle/>
          <a:p>
            <a:r>
              <a:rPr lang="en-US" cap="all"/>
              <a:t>Particularism</a:t>
            </a:r>
          </a:p>
        </p:txBody>
      </p:sp>
      <p:sp>
        <p:nvSpPr>
          <p:cNvPr id="3" name="Content Placeholder 2">
            <a:extLst>
              <a:ext uri="{FF2B5EF4-FFF2-40B4-BE49-F238E27FC236}">
                <a16:creationId xmlns:a16="http://schemas.microsoft.com/office/drawing/2014/main" id="{8D070099-3A2B-C848-BBC6-2C2A951FCEB2}"/>
              </a:ext>
            </a:extLst>
          </p:cNvPr>
          <p:cNvSpPr>
            <a:spLocks noGrp="1"/>
          </p:cNvSpPr>
          <p:nvPr>
            <p:ph sz="quarter" idx="1"/>
          </p:nvPr>
        </p:nvSpPr>
        <p:spPr>
          <a:xfrm>
            <a:off x="1279546" y="1843590"/>
            <a:ext cx="6584634" cy="3642810"/>
          </a:xfrm>
        </p:spPr>
        <p:txBody>
          <a:bodyPr>
            <a:normAutofit fontScale="92500" lnSpcReduction="20000"/>
          </a:bodyPr>
          <a:lstStyle/>
          <a:p>
            <a:pPr>
              <a:lnSpc>
                <a:spcPct val="90000"/>
              </a:lnSpc>
              <a:buFont typeface="Wingdings" panose="05000000000000000000" pitchFamily="2" charset="2"/>
              <a:buChar char="Ø"/>
            </a:pPr>
            <a:r>
              <a:rPr lang="en-US" sz="2800" dirty="0">
                <a:solidFill>
                  <a:srgbClr val="404040"/>
                </a:solidFill>
              </a:rPr>
              <a:t>Relationship-based culture</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Focuses on the exceptional nature of present circumstances</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Improper behavior is deterred by shame, loss of face, and ostracism</a:t>
            </a:r>
          </a:p>
          <a:p>
            <a:pPr marL="0" indent="0">
              <a:lnSpc>
                <a:spcPct val="90000"/>
              </a:lnSpc>
              <a:buNone/>
            </a:pPr>
            <a:endParaRPr lang="en-US" sz="2800" dirty="0">
              <a:solidFill>
                <a:srgbClr val="404040"/>
              </a:solidFill>
            </a:endParaRPr>
          </a:p>
          <a:p>
            <a:pPr>
              <a:lnSpc>
                <a:spcPct val="90000"/>
              </a:lnSpc>
              <a:buFont typeface="Wingdings" panose="05000000000000000000" pitchFamily="2" charset="2"/>
              <a:buChar char="Ø"/>
            </a:pPr>
            <a:r>
              <a:rPr lang="en-US" sz="2800" dirty="0">
                <a:solidFill>
                  <a:srgbClr val="404040"/>
                </a:solidFill>
              </a:rPr>
              <a:t>Norms are usually implicit</a:t>
            </a:r>
          </a:p>
          <a:p>
            <a:pPr>
              <a:lnSpc>
                <a:spcPct val="90000"/>
              </a:lnSpc>
            </a:pPr>
            <a:endParaRPr lang="en-US" dirty="0">
              <a:solidFill>
                <a:srgbClr val="404040"/>
              </a:solidFill>
            </a:endParaRPr>
          </a:p>
        </p:txBody>
      </p:sp>
      <p:sp>
        <p:nvSpPr>
          <p:cNvPr id="4" name="Footer Placeholder 3">
            <a:extLst>
              <a:ext uri="{FF2B5EF4-FFF2-40B4-BE49-F238E27FC236}">
                <a16:creationId xmlns:a16="http://schemas.microsoft.com/office/drawing/2014/main" id="{E1BC0B1A-0B39-2B45-8A68-A0F7ADD14F6E}"/>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407199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82600" y="2681103"/>
            <a:ext cx="2522980" cy="1495794"/>
          </a:xfrm>
          <a:noFill/>
          <a:ln>
            <a:solidFill>
              <a:schemeClr val="bg1"/>
            </a:solidFill>
          </a:ln>
        </p:spPr>
        <p:txBody>
          <a:bodyPr wrap="square">
            <a:normAutofit/>
          </a:bodyPr>
          <a:lstStyle/>
          <a:p>
            <a:r>
              <a:rPr lang="en-US" dirty="0">
                <a:solidFill>
                  <a:schemeClr val="bg1"/>
                </a:solidFill>
              </a:rPr>
              <a:t>ABOUT Me</a:t>
            </a:r>
          </a:p>
        </p:txBody>
      </p:sp>
      <p:sp>
        <p:nvSpPr>
          <p:cNvPr id="2" name="Footer Placeholder 1">
            <a:extLst>
              <a:ext uri="{FF2B5EF4-FFF2-40B4-BE49-F238E27FC236}">
                <a16:creationId xmlns:a16="http://schemas.microsoft.com/office/drawing/2014/main" id="{66005FF7-7367-1842-8A89-18F52225C078}"/>
              </a:ext>
            </a:extLst>
          </p:cNvPr>
          <p:cNvSpPr>
            <a:spLocks noGrp="1"/>
          </p:cNvSpPr>
          <p:nvPr>
            <p:ph type="ftr" sz="quarter" idx="11"/>
          </p:nvPr>
        </p:nvSpPr>
        <p:spPr>
          <a:xfrm>
            <a:off x="3733800" y="6400800"/>
            <a:ext cx="3582358" cy="320040"/>
          </a:xfrm>
        </p:spPr>
        <p:txBody>
          <a:bodyPr>
            <a:normAutofit/>
          </a:bodyPr>
          <a:lstStyle/>
          <a:p>
            <a:pPr algn="r">
              <a:spcAft>
                <a:spcPts val="600"/>
              </a:spcAft>
            </a:pPr>
            <a:r>
              <a:rPr lang="en-US"/>
              <a:t>© Harper Conflict Resolution LLC, Jason A. Harper 2022</a:t>
            </a:r>
            <a:endParaRPr lang="en-US" dirty="0"/>
          </a:p>
        </p:txBody>
      </p:sp>
      <p:graphicFrame>
        <p:nvGraphicFramePr>
          <p:cNvPr id="6" name="Content Placeholder 2">
            <a:extLst>
              <a:ext uri="{FF2B5EF4-FFF2-40B4-BE49-F238E27FC236}">
                <a16:creationId xmlns:a16="http://schemas.microsoft.com/office/drawing/2014/main" id="{34BB8731-E3D3-4806-BE61-5F0560151F76}"/>
              </a:ext>
            </a:extLst>
          </p:cNvPr>
          <p:cNvGraphicFramePr>
            <a:graphicFrameLocks noGrp="1"/>
          </p:cNvGraphicFramePr>
          <p:nvPr>
            <p:ph idx="1"/>
            <p:extLst>
              <p:ext uri="{D42A27DB-BD31-4B8C-83A1-F6EECF244321}">
                <p14:modId xmlns:p14="http://schemas.microsoft.com/office/powerpoint/2010/main" val="3668108377"/>
              </p:ext>
            </p:extLst>
          </p:nvPr>
        </p:nvGraphicFramePr>
        <p:xfrm>
          <a:off x="4214812" y="965200"/>
          <a:ext cx="4205288"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1701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14B1BA-91BB-5046-AFFD-58097AAF3551}"/>
              </a:ext>
            </a:extLst>
          </p:cNvPr>
          <p:cNvSpPr>
            <a:spLocks noGrp="1"/>
          </p:cNvSpPr>
          <p:nvPr>
            <p:ph type="title"/>
          </p:nvPr>
        </p:nvSpPr>
        <p:spPr>
          <a:xfrm>
            <a:off x="1673352" y="467418"/>
            <a:ext cx="5797296" cy="1188720"/>
          </a:xfrm>
          <a:solidFill>
            <a:srgbClr val="FFFFFF"/>
          </a:solidFill>
        </p:spPr>
        <p:txBody>
          <a:bodyPr>
            <a:normAutofit/>
          </a:bodyPr>
          <a:lstStyle/>
          <a:p>
            <a:r>
              <a:rPr lang="en-US" cap="all"/>
              <a:t>Context Communication</a:t>
            </a:r>
          </a:p>
        </p:txBody>
      </p:sp>
      <p:sp>
        <p:nvSpPr>
          <p:cNvPr id="3" name="Content Placeholder 2">
            <a:extLst>
              <a:ext uri="{FF2B5EF4-FFF2-40B4-BE49-F238E27FC236}">
                <a16:creationId xmlns:a16="http://schemas.microsoft.com/office/drawing/2014/main" id="{A84E392B-2366-4841-B3D2-5D5B9F9FE35C}"/>
              </a:ext>
            </a:extLst>
          </p:cNvPr>
          <p:cNvSpPr>
            <a:spLocks noGrp="1"/>
          </p:cNvSpPr>
          <p:nvPr>
            <p:ph sz="quarter" idx="1"/>
          </p:nvPr>
        </p:nvSpPr>
        <p:spPr>
          <a:xfrm>
            <a:off x="1279546" y="1843590"/>
            <a:ext cx="6584634" cy="3642810"/>
          </a:xfrm>
        </p:spPr>
        <p:txBody>
          <a:bodyPr>
            <a:normAutofit fontScale="92500" lnSpcReduction="20000"/>
          </a:bodyPr>
          <a:lstStyle/>
          <a:p>
            <a:pPr>
              <a:buFont typeface="Wingdings" panose="05000000000000000000" pitchFamily="2" charset="2"/>
              <a:buChar char="Ø"/>
            </a:pPr>
            <a:r>
              <a:rPr lang="en-US" sz="2800" dirty="0">
                <a:solidFill>
                  <a:srgbClr val="404040"/>
                </a:solidFill>
              </a:rPr>
              <a:t>Likely the single most useful concept for understanding cultural differences in cross-cultural communication</a:t>
            </a:r>
          </a:p>
          <a:p>
            <a:pPr marL="0" indent="0">
              <a:buNone/>
            </a:pPr>
            <a:endParaRPr lang="en-US" sz="2800" dirty="0">
              <a:solidFill>
                <a:srgbClr val="404040"/>
              </a:solidFill>
            </a:endParaRPr>
          </a:p>
          <a:p>
            <a:pPr>
              <a:buFont typeface="Wingdings" panose="05000000000000000000" pitchFamily="2" charset="2"/>
              <a:buChar char="Ø"/>
            </a:pPr>
            <a:r>
              <a:rPr lang="en-US" sz="2800" dirty="0">
                <a:solidFill>
                  <a:srgbClr val="404040"/>
                </a:solidFill>
              </a:rPr>
              <a:t>Fundamental difference between rules-based and relationship-based cultures</a:t>
            </a:r>
          </a:p>
          <a:p>
            <a:pPr marL="0" indent="0">
              <a:buNone/>
            </a:pPr>
            <a:endParaRPr lang="en-US" sz="2800" dirty="0">
              <a:solidFill>
                <a:srgbClr val="404040"/>
              </a:solidFill>
            </a:endParaRPr>
          </a:p>
          <a:p>
            <a:pPr>
              <a:buFont typeface="Wingdings" panose="05000000000000000000" pitchFamily="2" charset="2"/>
              <a:buChar char="Ø"/>
            </a:pPr>
            <a:r>
              <a:rPr lang="en-US" sz="2800" dirty="0">
                <a:solidFill>
                  <a:srgbClr val="404040"/>
                </a:solidFill>
              </a:rPr>
              <a:t>Moves to deeper levels to explore other characteristics and dynamics</a:t>
            </a:r>
          </a:p>
          <a:p>
            <a:endParaRPr lang="en-US" dirty="0">
              <a:solidFill>
                <a:srgbClr val="404040"/>
              </a:solidFill>
            </a:endParaRPr>
          </a:p>
        </p:txBody>
      </p:sp>
      <p:sp>
        <p:nvSpPr>
          <p:cNvPr id="4" name="Footer Placeholder 3">
            <a:extLst>
              <a:ext uri="{FF2B5EF4-FFF2-40B4-BE49-F238E27FC236}">
                <a16:creationId xmlns:a16="http://schemas.microsoft.com/office/drawing/2014/main" id="{F9F72D0D-646E-224B-994B-2250E6CE726A}"/>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2623951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8BF592-B494-054E-877B-76AB6007B1E6}"/>
              </a:ext>
            </a:extLst>
          </p:cNvPr>
          <p:cNvSpPr>
            <a:spLocks noGrp="1"/>
          </p:cNvSpPr>
          <p:nvPr>
            <p:ph type="title"/>
          </p:nvPr>
        </p:nvSpPr>
        <p:spPr>
          <a:xfrm>
            <a:off x="1673352" y="467418"/>
            <a:ext cx="5797296" cy="1188720"/>
          </a:xfrm>
          <a:solidFill>
            <a:srgbClr val="FFFFFF"/>
          </a:solidFill>
        </p:spPr>
        <p:txBody>
          <a:bodyPr>
            <a:normAutofit/>
          </a:bodyPr>
          <a:lstStyle/>
          <a:p>
            <a:r>
              <a:rPr lang="en-US" cap="all"/>
              <a:t>High-Context Communication</a:t>
            </a:r>
          </a:p>
        </p:txBody>
      </p:sp>
      <p:sp>
        <p:nvSpPr>
          <p:cNvPr id="3" name="Content Placeholder 2">
            <a:extLst>
              <a:ext uri="{FF2B5EF4-FFF2-40B4-BE49-F238E27FC236}">
                <a16:creationId xmlns:a16="http://schemas.microsoft.com/office/drawing/2014/main" id="{46B88036-C992-704E-88E4-E43C0BEFF941}"/>
              </a:ext>
            </a:extLst>
          </p:cNvPr>
          <p:cNvSpPr>
            <a:spLocks noGrp="1"/>
          </p:cNvSpPr>
          <p:nvPr>
            <p:ph sz="quarter" idx="1"/>
          </p:nvPr>
        </p:nvSpPr>
        <p:spPr>
          <a:xfrm>
            <a:off x="1279546" y="1843590"/>
            <a:ext cx="6584634" cy="3642810"/>
          </a:xfrm>
        </p:spPr>
        <p:txBody>
          <a:bodyPr>
            <a:noAutofit/>
          </a:bodyPr>
          <a:lstStyle/>
          <a:p>
            <a:pPr>
              <a:lnSpc>
                <a:spcPct val="90000"/>
              </a:lnSpc>
              <a:spcAft>
                <a:spcPts val="2000"/>
              </a:spcAft>
              <a:buFont typeface="Wingdings" panose="05000000000000000000" pitchFamily="2" charset="2"/>
              <a:buChar char="Ø"/>
            </a:pPr>
            <a:r>
              <a:rPr lang="en-US" sz="2200" dirty="0">
                <a:solidFill>
                  <a:srgbClr val="404040"/>
                </a:solidFill>
              </a:rPr>
              <a:t>Associated with the nonverbal, implicit style of communication.</a:t>
            </a:r>
          </a:p>
          <a:p>
            <a:pPr>
              <a:lnSpc>
                <a:spcPct val="90000"/>
              </a:lnSpc>
              <a:spcAft>
                <a:spcPts val="2000"/>
              </a:spcAft>
              <a:buFont typeface="Wingdings" panose="05000000000000000000" pitchFamily="2" charset="2"/>
              <a:buChar char="Ø"/>
            </a:pPr>
            <a:r>
              <a:rPr lang="en-US" sz="2200" dirty="0">
                <a:solidFill>
                  <a:srgbClr val="404040"/>
                </a:solidFill>
              </a:rPr>
              <a:t>Does not tend to view issues in isolation</a:t>
            </a:r>
          </a:p>
          <a:p>
            <a:pPr>
              <a:lnSpc>
                <a:spcPct val="90000"/>
              </a:lnSpc>
              <a:spcAft>
                <a:spcPts val="2000"/>
              </a:spcAft>
              <a:buFont typeface="Wingdings" panose="05000000000000000000" pitchFamily="2" charset="2"/>
              <a:buChar char="Ø"/>
            </a:pPr>
            <a:r>
              <a:rPr lang="en-US" sz="2200" dirty="0">
                <a:solidFill>
                  <a:srgbClr val="404040"/>
                </a:solidFill>
              </a:rPr>
              <a:t>Emphasizes long-term and affective aspects of the relationship between the parties.</a:t>
            </a:r>
          </a:p>
          <a:p>
            <a:pPr>
              <a:lnSpc>
                <a:spcPct val="90000"/>
              </a:lnSpc>
              <a:spcAft>
                <a:spcPts val="2000"/>
              </a:spcAft>
              <a:buFont typeface="Wingdings" panose="05000000000000000000" pitchFamily="2" charset="2"/>
              <a:buChar char="Ø"/>
            </a:pPr>
            <a:r>
              <a:rPr lang="en-US" sz="2200" dirty="0">
                <a:solidFill>
                  <a:srgbClr val="404040"/>
                </a:solidFill>
              </a:rPr>
              <a:t>Assumption: Direct communication seen as offensive, shut down when dealing with direct information</a:t>
            </a:r>
          </a:p>
        </p:txBody>
      </p:sp>
      <p:sp>
        <p:nvSpPr>
          <p:cNvPr id="4" name="Footer Placeholder 3">
            <a:extLst>
              <a:ext uri="{FF2B5EF4-FFF2-40B4-BE49-F238E27FC236}">
                <a16:creationId xmlns:a16="http://schemas.microsoft.com/office/drawing/2014/main" id="{B03039CE-D3C5-A247-9884-130E33BDFE56}"/>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3344098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0ED5B9-BE55-FF42-A73C-B46D9B9FFA26}"/>
              </a:ext>
            </a:extLst>
          </p:cNvPr>
          <p:cNvSpPr>
            <a:spLocks noGrp="1"/>
          </p:cNvSpPr>
          <p:nvPr>
            <p:ph type="title"/>
          </p:nvPr>
        </p:nvSpPr>
        <p:spPr>
          <a:xfrm>
            <a:off x="1673352" y="467418"/>
            <a:ext cx="5797296" cy="1188720"/>
          </a:xfrm>
          <a:solidFill>
            <a:srgbClr val="FFFFFF"/>
          </a:solidFill>
        </p:spPr>
        <p:txBody>
          <a:bodyPr>
            <a:normAutofit/>
          </a:bodyPr>
          <a:lstStyle/>
          <a:p>
            <a:r>
              <a:rPr lang="en-US" sz="2400" cap="all"/>
              <a:t>High-Context Communication </a:t>
            </a:r>
            <a:r>
              <a:rPr lang="en-US" sz="2400" i="1" cap="all"/>
              <a:t>(CONTINUED)</a:t>
            </a:r>
          </a:p>
        </p:txBody>
      </p:sp>
      <p:sp>
        <p:nvSpPr>
          <p:cNvPr id="3" name="Content Placeholder 2">
            <a:extLst>
              <a:ext uri="{FF2B5EF4-FFF2-40B4-BE49-F238E27FC236}">
                <a16:creationId xmlns:a16="http://schemas.microsoft.com/office/drawing/2014/main" id="{A6625A83-04D1-5C46-8A61-D66EAF7944D3}"/>
              </a:ext>
            </a:extLst>
          </p:cNvPr>
          <p:cNvSpPr>
            <a:spLocks noGrp="1"/>
          </p:cNvSpPr>
          <p:nvPr>
            <p:ph sz="quarter" idx="1"/>
          </p:nvPr>
        </p:nvSpPr>
        <p:spPr>
          <a:xfrm>
            <a:off x="1279546" y="1843590"/>
            <a:ext cx="6584634" cy="3642810"/>
          </a:xfrm>
        </p:spPr>
        <p:txBody>
          <a:bodyPr>
            <a:noAutofit/>
          </a:bodyPr>
          <a:lstStyle/>
          <a:p>
            <a:pPr>
              <a:spcAft>
                <a:spcPts val="1500"/>
              </a:spcAft>
              <a:buFont typeface="Wingdings" panose="05000000000000000000" pitchFamily="2" charset="2"/>
              <a:buChar char="Ø"/>
            </a:pPr>
            <a:r>
              <a:rPr lang="en-US" sz="2200" dirty="0">
                <a:solidFill>
                  <a:srgbClr val="404040"/>
                </a:solidFill>
              </a:rPr>
              <a:t>In/out group specific</a:t>
            </a:r>
          </a:p>
          <a:p>
            <a:pPr>
              <a:spcAft>
                <a:spcPts val="1500"/>
              </a:spcAft>
              <a:buFont typeface="Wingdings" panose="05000000000000000000" pitchFamily="2" charset="2"/>
              <a:buChar char="Ø"/>
            </a:pPr>
            <a:r>
              <a:rPr lang="en-US" sz="2200" dirty="0">
                <a:solidFill>
                  <a:srgbClr val="404040"/>
                </a:solidFill>
              </a:rPr>
              <a:t>In order to understand the message, you need background information</a:t>
            </a:r>
          </a:p>
          <a:p>
            <a:pPr>
              <a:spcAft>
                <a:spcPts val="1500"/>
              </a:spcAft>
              <a:buFont typeface="Wingdings" panose="05000000000000000000" pitchFamily="2" charset="2"/>
              <a:buChar char="Ø"/>
            </a:pPr>
            <a:r>
              <a:rPr lang="en-US" sz="2200" dirty="0">
                <a:solidFill>
                  <a:srgbClr val="404040"/>
                </a:solidFill>
              </a:rPr>
              <a:t>More past-oriented and values tradition over change</a:t>
            </a:r>
          </a:p>
          <a:p>
            <a:pPr>
              <a:spcAft>
                <a:spcPts val="1500"/>
              </a:spcAft>
              <a:buFont typeface="Wingdings" panose="05000000000000000000" pitchFamily="2" charset="2"/>
              <a:buChar char="Ø"/>
            </a:pPr>
            <a:r>
              <a:rPr lang="en-US" sz="2200" dirty="0">
                <a:solidFill>
                  <a:srgbClr val="404040"/>
                </a:solidFill>
              </a:rPr>
              <a:t>Tends to take time to cultivate personal relationships</a:t>
            </a:r>
          </a:p>
        </p:txBody>
      </p:sp>
      <p:sp>
        <p:nvSpPr>
          <p:cNvPr id="4" name="Footer Placeholder 3">
            <a:extLst>
              <a:ext uri="{FF2B5EF4-FFF2-40B4-BE49-F238E27FC236}">
                <a16:creationId xmlns:a16="http://schemas.microsoft.com/office/drawing/2014/main" id="{59F19D1F-25EA-3A40-9839-DB27C0253F64}"/>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826414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97316B-1058-144D-A48D-B42542CE03D5}"/>
              </a:ext>
            </a:extLst>
          </p:cNvPr>
          <p:cNvSpPr>
            <a:spLocks noGrp="1"/>
          </p:cNvSpPr>
          <p:nvPr>
            <p:ph type="title"/>
          </p:nvPr>
        </p:nvSpPr>
        <p:spPr>
          <a:xfrm>
            <a:off x="1673352" y="467418"/>
            <a:ext cx="5797296" cy="1188720"/>
          </a:xfrm>
          <a:solidFill>
            <a:srgbClr val="FFFFFF"/>
          </a:solidFill>
        </p:spPr>
        <p:txBody>
          <a:bodyPr>
            <a:normAutofit/>
          </a:bodyPr>
          <a:lstStyle/>
          <a:p>
            <a:r>
              <a:rPr lang="en-US" cap="all"/>
              <a:t>Low-Context Communication</a:t>
            </a:r>
          </a:p>
        </p:txBody>
      </p:sp>
      <p:sp>
        <p:nvSpPr>
          <p:cNvPr id="3" name="Content Placeholder 2">
            <a:extLst>
              <a:ext uri="{FF2B5EF4-FFF2-40B4-BE49-F238E27FC236}">
                <a16:creationId xmlns:a16="http://schemas.microsoft.com/office/drawing/2014/main" id="{5BAADCBE-09B4-5A40-8BA9-BED9E5EFA411}"/>
              </a:ext>
            </a:extLst>
          </p:cNvPr>
          <p:cNvSpPr>
            <a:spLocks noGrp="1"/>
          </p:cNvSpPr>
          <p:nvPr>
            <p:ph sz="quarter" idx="1"/>
          </p:nvPr>
        </p:nvSpPr>
        <p:spPr>
          <a:xfrm>
            <a:off x="1279546" y="1843590"/>
            <a:ext cx="6584634" cy="3642810"/>
          </a:xfrm>
        </p:spPr>
        <p:txBody>
          <a:bodyPr>
            <a:normAutofit/>
          </a:bodyPr>
          <a:lstStyle/>
          <a:p>
            <a:pPr>
              <a:spcAft>
                <a:spcPts val="2000"/>
              </a:spcAft>
              <a:buFont typeface="Wingdings" panose="05000000000000000000" pitchFamily="2" charset="2"/>
              <a:buChar char="Ø"/>
            </a:pPr>
            <a:r>
              <a:rPr lang="en-US" sz="2200" dirty="0">
                <a:solidFill>
                  <a:srgbClr val="404040"/>
                </a:solidFill>
              </a:rPr>
              <a:t>Values individualism</a:t>
            </a:r>
          </a:p>
          <a:p>
            <a:pPr>
              <a:spcAft>
                <a:spcPts val="2000"/>
              </a:spcAft>
              <a:buFont typeface="Wingdings" panose="05000000000000000000" pitchFamily="2" charset="2"/>
              <a:buChar char="Ø"/>
            </a:pPr>
            <a:r>
              <a:rPr lang="en-US" sz="2200" dirty="0">
                <a:solidFill>
                  <a:srgbClr val="404040"/>
                </a:solidFill>
              </a:rPr>
              <a:t>Linear logic</a:t>
            </a:r>
          </a:p>
          <a:p>
            <a:pPr>
              <a:spcAft>
                <a:spcPts val="2000"/>
              </a:spcAft>
              <a:buFont typeface="Wingdings" panose="05000000000000000000" pitchFamily="2" charset="2"/>
              <a:buChar char="Ø"/>
            </a:pPr>
            <a:r>
              <a:rPr lang="en-US" sz="2200" dirty="0">
                <a:solidFill>
                  <a:srgbClr val="404040"/>
                </a:solidFill>
              </a:rPr>
              <a:t>Places great emphasis on highly structured messages</a:t>
            </a:r>
          </a:p>
          <a:p>
            <a:pPr>
              <a:spcAft>
                <a:spcPts val="2000"/>
              </a:spcAft>
              <a:buFont typeface="Wingdings" panose="05000000000000000000" pitchFamily="2" charset="2"/>
              <a:buChar char="Ø"/>
            </a:pPr>
            <a:r>
              <a:rPr lang="en-US" sz="2200" dirty="0">
                <a:solidFill>
                  <a:srgbClr val="404040"/>
                </a:solidFill>
              </a:rPr>
              <a:t>Goals are defined in terms of material, not psychic satisfactions.</a:t>
            </a:r>
          </a:p>
        </p:txBody>
      </p:sp>
      <p:sp>
        <p:nvSpPr>
          <p:cNvPr id="4" name="Footer Placeholder 3">
            <a:extLst>
              <a:ext uri="{FF2B5EF4-FFF2-40B4-BE49-F238E27FC236}">
                <a16:creationId xmlns:a16="http://schemas.microsoft.com/office/drawing/2014/main" id="{7317B272-D94D-154E-9BF9-E80788B5E2FE}"/>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974579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E82875-7465-7443-B85F-1B316D545AFC}"/>
              </a:ext>
            </a:extLst>
          </p:cNvPr>
          <p:cNvSpPr>
            <a:spLocks noGrp="1"/>
          </p:cNvSpPr>
          <p:nvPr>
            <p:ph type="title"/>
          </p:nvPr>
        </p:nvSpPr>
        <p:spPr>
          <a:xfrm>
            <a:off x="1673352" y="467418"/>
            <a:ext cx="5797296" cy="1188720"/>
          </a:xfrm>
          <a:solidFill>
            <a:srgbClr val="FFFFFF"/>
          </a:solidFill>
        </p:spPr>
        <p:txBody>
          <a:bodyPr>
            <a:normAutofit/>
          </a:bodyPr>
          <a:lstStyle/>
          <a:p>
            <a:r>
              <a:rPr lang="en-US" cap="all"/>
              <a:t>Low-Context Communication</a:t>
            </a:r>
          </a:p>
        </p:txBody>
      </p:sp>
      <p:sp>
        <p:nvSpPr>
          <p:cNvPr id="3" name="Content Placeholder 2">
            <a:extLst>
              <a:ext uri="{FF2B5EF4-FFF2-40B4-BE49-F238E27FC236}">
                <a16:creationId xmlns:a16="http://schemas.microsoft.com/office/drawing/2014/main" id="{1ECA64C6-C98B-3C40-AAB5-0241EA4A45D7}"/>
              </a:ext>
            </a:extLst>
          </p:cNvPr>
          <p:cNvSpPr>
            <a:spLocks noGrp="1"/>
          </p:cNvSpPr>
          <p:nvPr>
            <p:ph sz="quarter" idx="1"/>
          </p:nvPr>
        </p:nvSpPr>
        <p:spPr>
          <a:xfrm>
            <a:off x="1279546" y="1656138"/>
            <a:ext cx="6584634" cy="3830262"/>
          </a:xfrm>
        </p:spPr>
        <p:txBody>
          <a:bodyPr>
            <a:noAutofit/>
          </a:bodyPr>
          <a:lstStyle/>
          <a:p>
            <a:pPr>
              <a:spcAft>
                <a:spcPts val="1050"/>
              </a:spcAft>
              <a:buFont typeface="Wingdings" panose="05000000000000000000" pitchFamily="2" charset="2"/>
              <a:buChar char="Ø"/>
            </a:pPr>
            <a:r>
              <a:rPr lang="en-US" sz="2200" dirty="0">
                <a:solidFill>
                  <a:srgbClr val="404040"/>
                </a:solidFill>
              </a:rPr>
              <a:t>In Negotiation, this involves the “can-do”, problem-solving spirit.</a:t>
            </a:r>
          </a:p>
          <a:p>
            <a:pPr>
              <a:spcAft>
                <a:spcPts val="1050"/>
              </a:spcAft>
              <a:buFont typeface="Wingdings" panose="05000000000000000000" pitchFamily="2" charset="2"/>
              <a:buChar char="Ø"/>
            </a:pPr>
            <a:r>
              <a:rPr lang="en-US" sz="2200" dirty="0">
                <a:solidFill>
                  <a:srgbClr val="404040"/>
                </a:solidFill>
              </a:rPr>
              <a:t>Joint search for a solution</a:t>
            </a:r>
          </a:p>
          <a:p>
            <a:pPr>
              <a:spcAft>
                <a:spcPts val="1050"/>
              </a:spcAft>
              <a:buFont typeface="Wingdings" panose="05000000000000000000" pitchFamily="2" charset="2"/>
              <a:buChar char="Ø"/>
            </a:pPr>
            <a:r>
              <a:rPr lang="en-US" sz="2200" dirty="0">
                <a:solidFill>
                  <a:srgbClr val="404040"/>
                </a:solidFill>
              </a:rPr>
              <a:t>Isolating the people from the problem</a:t>
            </a:r>
          </a:p>
          <a:p>
            <a:pPr>
              <a:spcAft>
                <a:spcPts val="1050"/>
              </a:spcAft>
              <a:buFont typeface="Wingdings" panose="05000000000000000000" pitchFamily="2" charset="2"/>
              <a:buChar char="Ø"/>
            </a:pPr>
            <a:r>
              <a:rPr lang="en-US" sz="2200" dirty="0">
                <a:solidFill>
                  <a:srgbClr val="404040"/>
                </a:solidFill>
              </a:rPr>
              <a:t>Maximization of joint gains</a:t>
            </a:r>
          </a:p>
          <a:p>
            <a:pPr>
              <a:spcAft>
                <a:spcPts val="1050"/>
              </a:spcAft>
              <a:buFont typeface="Wingdings" panose="05000000000000000000" pitchFamily="2" charset="2"/>
              <a:buChar char="Ø"/>
            </a:pPr>
            <a:r>
              <a:rPr lang="en-US" sz="2200" dirty="0">
                <a:solidFill>
                  <a:srgbClr val="404040"/>
                </a:solidFill>
              </a:rPr>
              <a:t>Assumptions: People are a part of the problem, each problem is solved discretely, and goals are defined in material, not psychic, satisfaction.</a:t>
            </a:r>
          </a:p>
        </p:txBody>
      </p:sp>
      <p:sp>
        <p:nvSpPr>
          <p:cNvPr id="4" name="Footer Placeholder 3">
            <a:extLst>
              <a:ext uri="{FF2B5EF4-FFF2-40B4-BE49-F238E27FC236}">
                <a16:creationId xmlns:a16="http://schemas.microsoft.com/office/drawing/2014/main" id="{59CCD1AB-85D6-A349-9BC4-2396BB993AA1}"/>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878790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67D9F-BB39-CD49-8A5A-CCA465C1CE37}"/>
              </a:ext>
            </a:extLst>
          </p:cNvPr>
          <p:cNvSpPr>
            <a:spLocks noGrp="1"/>
          </p:cNvSpPr>
          <p:nvPr>
            <p:ph type="title"/>
          </p:nvPr>
        </p:nvSpPr>
        <p:spPr>
          <a:xfrm>
            <a:off x="1673352" y="467418"/>
            <a:ext cx="5797296" cy="1188720"/>
          </a:xfrm>
          <a:solidFill>
            <a:srgbClr val="FFFFFF"/>
          </a:solidFill>
        </p:spPr>
        <p:txBody>
          <a:bodyPr>
            <a:normAutofit/>
          </a:bodyPr>
          <a:lstStyle/>
          <a:p>
            <a:r>
              <a:rPr lang="en-US" cap="all"/>
              <a:t>Individualism vs. Collectivism</a:t>
            </a:r>
          </a:p>
        </p:txBody>
      </p:sp>
      <p:sp>
        <p:nvSpPr>
          <p:cNvPr id="3" name="Content Placeholder 2">
            <a:extLst>
              <a:ext uri="{FF2B5EF4-FFF2-40B4-BE49-F238E27FC236}">
                <a16:creationId xmlns:a16="http://schemas.microsoft.com/office/drawing/2014/main" id="{D4A95178-7B9B-F247-A720-DF0CB4DFC883}"/>
              </a:ext>
            </a:extLst>
          </p:cNvPr>
          <p:cNvSpPr>
            <a:spLocks noGrp="1"/>
          </p:cNvSpPr>
          <p:nvPr>
            <p:ph sz="quarter" idx="1"/>
          </p:nvPr>
        </p:nvSpPr>
        <p:spPr>
          <a:xfrm>
            <a:off x="1279546" y="1843590"/>
            <a:ext cx="6584634" cy="3642810"/>
          </a:xfrm>
        </p:spPr>
        <p:txBody>
          <a:bodyPr>
            <a:normAutofit/>
          </a:bodyPr>
          <a:lstStyle/>
          <a:p>
            <a:pPr>
              <a:spcAft>
                <a:spcPts val="1050"/>
              </a:spcAft>
              <a:buFont typeface="Wingdings" panose="05000000000000000000" pitchFamily="2" charset="2"/>
              <a:buChar char="Ø"/>
            </a:pPr>
            <a:r>
              <a:rPr lang="en-US" sz="2200" dirty="0">
                <a:solidFill>
                  <a:srgbClr val="404040"/>
                </a:solidFill>
              </a:rPr>
              <a:t>This refers to how much a culture reinforces individual achievement and interpersonal relationships. </a:t>
            </a:r>
          </a:p>
          <a:p>
            <a:pPr>
              <a:spcAft>
                <a:spcPts val="1050"/>
              </a:spcAft>
              <a:buFont typeface="Wingdings" panose="05000000000000000000" pitchFamily="2" charset="2"/>
              <a:buChar char="Ø"/>
            </a:pPr>
            <a:r>
              <a:rPr lang="en-US" sz="2200" dirty="0">
                <a:solidFill>
                  <a:srgbClr val="404040"/>
                </a:solidFill>
              </a:rPr>
              <a:t>Individualism is the belief that the interests of the individual prevail over the interests of the group, valuing self-sufficiency, personal time, freedom, and extrinsic motivators. </a:t>
            </a:r>
          </a:p>
          <a:p>
            <a:pPr>
              <a:spcAft>
                <a:spcPts val="1050"/>
              </a:spcAft>
              <a:buFont typeface="Wingdings" panose="05000000000000000000" pitchFamily="2" charset="2"/>
              <a:buChar char="Ø"/>
            </a:pPr>
            <a:r>
              <a:rPr lang="en-US" sz="2200" dirty="0">
                <a:solidFill>
                  <a:srgbClr val="404040"/>
                </a:solidFill>
              </a:rPr>
              <a:t>Collectivism focuses on seeing people as members of their group and emphasizes obligations to the group.</a:t>
            </a:r>
          </a:p>
        </p:txBody>
      </p:sp>
      <p:sp>
        <p:nvSpPr>
          <p:cNvPr id="4" name="Footer Placeholder 3">
            <a:extLst>
              <a:ext uri="{FF2B5EF4-FFF2-40B4-BE49-F238E27FC236}">
                <a16:creationId xmlns:a16="http://schemas.microsoft.com/office/drawing/2014/main" id="{E06341B9-0199-4744-A562-CFB4627A187A}"/>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670304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B392B7-C626-3F44-826C-128D6FAADC29}"/>
              </a:ext>
            </a:extLst>
          </p:cNvPr>
          <p:cNvSpPr>
            <a:spLocks noGrp="1"/>
          </p:cNvSpPr>
          <p:nvPr>
            <p:ph type="title"/>
          </p:nvPr>
        </p:nvSpPr>
        <p:spPr>
          <a:xfrm>
            <a:off x="1673352" y="467418"/>
            <a:ext cx="5797296" cy="1188720"/>
          </a:xfrm>
          <a:solidFill>
            <a:srgbClr val="FFFFFF"/>
          </a:solidFill>
        </p:spPr>
        <p:txBody>
          <a:bodyPr>
            <a:normAutofit/>
          </a:bodyPr>
          <a:lstStyle/>
          <a:p>
            <a:r>
              <a:rPr lang="en-US" cap="all"/>
              <a:t>Power Distance Index</a:t>
            </a:r>
          </a:p>
        </p:txBody>
      </p:sp>
      <p:sp>
        <p:nvSpPr>
          <p:cNvPr id="3" name="Content Placeholder 2">
            <a:extLst>
              <a:ext uri="{FF2B5EF4-FFF2-40B4-BE49-F238E27FC236}">
                <a16:creationId xmlns:a16="http://schemas.microsoft.com/office/drawing/2014/main" id="{E8A071ED-1F93-2D42-864A-87DF0745AFBA}"/>
              </a:ext>
            </a:extLst>
          </p:cNvPr>
          <p:cNvSpPr>
            <a:spLocks noGrp="1"/>
          </p:cNvSpPr>
          <p:nvPr>
            <p:ph sz="quarter" idx="1"/>
          </p:nvPr>
        </p:nvSpPr>
        <p:spPr>
          <a:xfrm>
            <a:off x="1279546" y="1843590"/>
            <a:ext cx="6584634" cy="3566610"/>
          </a:xfrm>
        </p:spPr>
        <p:txBody>
          <a:bodyPr>
            <a:normAutofit lnSpcReduction="10000"/>
          </a:bodyPr>
          <a:lstStyle/>
          <a:p>
            <a:pPr>
              <a:lnSpc>
                <a:spcPct val="90000"/>
              </a:lnSpc>
              <a:buFont typeface="Wingdings" panose="05000000000000000000" pitchFamily="2" charset="2"/>
              <a:buChar char="Ø"/>
            </a:pPr>
            <a:r>
              <a:rPr lang="en-US" sz="2200" dirty="0">
                <a:solidFill>
                  <a:srgbClr val="404040"/>
                </a:solidFill>
              </a:rPr>
              <a:t>This concept refers to the measure of hierarchy in a culture and is defined from the viewpoint of the less powerful members of a culture. </a:t>
            </a:r>
          </a:p>
          <a:p>
            <a:pPr>
              <a:lnSpc>
                <a:spcPct val="90000"/>
              </a:lnSpc>
              <a:buFont typeface="Wingdings" panose="05000000000000000000" pitchFamily="2" charset="2"/>
              <a:buChar char="Ø"/>
            </a:pPr>
            <a:endParaRPr lang="en-US" sz="2200" dirty="0">
              <a:solidFill>
                <a:srgbClr val="404040"/>
              </a:solidFill>
            </a:endParaRPr>
          </a:p>
          <a:p>
            <a:pPr>
              <a:lnSpc>
                <a:spcPct val="90000"/>
              </a:lnSpc>
              <a:buFont typeface="Wingdings" panose="05000000000000000000" pitchFamily="2" charset="2"/>
              <a:buChar char="Ø"/>
            </a:pPr>
            <a:r>
              <a:rPr lang="en-US" sz="2200" dirty="0">
                <a:solidFill>
                  <a:srgbClr val="404040"/>
                </a:solidFill>
              </a:rPr>
              <a:t>In a high-Power distance culture, status is a paramount issue and absence of hierarchy can be a frustrating situation. </a:t>
            </a:r>
          </a:p>
          <a:p>
            <a:pPr>
              <a:lnSpc>
                <a:spcPct val="90000"/>
              </a:lnSpc>
              <a:buFont typeface="Wingdings" panose="05000000000000000000" pitchFamily="2" charset="2"/>
              <a:buChar char="Ø"/>
            </a:pPr>
            <a:endParaRPr lang="en-US" sz="2200" dirty="0">
              <a:solidFill>
                <a:srgbClr val="404040"/>
              </a:solidFill>
            </a:endParaRPr>
          </a:p>
          <a:p>
            <a:pPr>
              <a:lnSpc>
                <a:spcPct val="90000"/>
              </a:lnSpc>
              <a:buFont typeface="Wingdings" panose="05000000000000000000" pitchFamily="2" charset="2"/>
              <a:buChar char="Ø"/>
            </a:pPr>
            <a:r>
              <a:rPr lang="en-US" sz="2200" dirty="0">
                <a:solidFill>
                  <a:srgbClr val="404040"/>
                </a:solidFill>
              </a:rPr>
              <a:t>In a low-Power Distance culture, there is less dependence on superiors and more interdependence between all members. </a:t>
            </a:r>
          </a:p>
          <a:p>
            <a:pPr>
              <a:lnSpc>
                <a:spcPct val="90000"/>
              </a:lnSpc>
            </a:pPr>
            <a:endParaRPr lang="en-US" dirty="0">
              <a:solidFill>
                <a:srgbClr val="404040"/>
              </a:solidFill>
            </a:endParaRPr>
          </a:p>
        </p:txBody>
      </p:sp>
      <p:sp>
        <p:nvSpPr>
          <p:cNvPr id="4" name="Footer Placeholder 3">
            <a:extLst>
              <a:ext uri="{FF2B5EF4-FFF2-40B4-BE49-F238E27FC236}">
                <a16:creationId xmlns:a16="http://schemas.microsoft.com/office/drawing/2014/main" id="{39CD9C0B-66FE-094D-AA27-8B538DB9C9E5}"/>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3972409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rgbClr val="FFFFFF"/>
          </a:solidFill>
        </p:spPr>
        <p:txBody>
          <a:bodyPr>
            <a:normAutofit/>
          </a:bodyPr>
          <a:lstStyle/>
          <a:p>
            <a:r>
              <a:rPr lang="en-US" dirty="0"/>
              <a:t>Self-Assessment Score</a:t>
            </a:r>
          </a:p>
        </p:txBody>
      </p:sp>
      <p:sp>
        <p:nvSpPr>
          <p:cNvPr id="3" name="Content Placeholder 2"/>
          <p:cNvSpPr>
            <a:spLocks noGrp="1"/>
          </p:cNvSpPr>
          <p:nvPr>
            <p:ph sz="quarter" idx="1"/>
          </p:nvPr>
        </p:nvSpPr>
        <p:spPr>
          <a:xfrm>
            <a:off x="1279546" y="1843590"/>
            <a:ext cx="6584634" cy="3642810"/>
          </a:xfrm>
        </p:spPr>
        <p:txBody>
          <a:bodyPr>
            <a:normAutofit/>
          </a:bodyPr>
          <a:lstStyle/>
          <a:p>
            <a:r>
              <a:rPr lang="en-US" sz="2200" dirty="0">
                <a:solidFill>
                  <a:srgbClr val="404040"/>
                </a:solidFill>
              </a:rPr>
              <a:t>For each sub-dimension, total number of possible points is 25.</a:t>
            </a:r>
          </a:p>
          <a:p>
            <a:endParaRPr lang="en-US" sz="2200" dirty="0">
              <a:solidFill>
                <a:srgbClr val="404040"/>
              </a:solidFill>
            </a:endParaRPr>
          </a:p>
          <a:p>
            <a:pPr lvl="1"/>
            <a:r>
              <a:rPr lang="en-US" sz="2200" dirty="0">
                <a:solidFill>
                  <a:srgbClr val="404040"/>
                </a:solidFill>
              </a:rPr>
              <a:t>20-25: High</a:t>
            </a:r>
          </a:p>
          <a:p>
            <a:pPr lvl="1"/>
            <a:r>
              <a:rPr lang="en-US" sz="2200" dirty="0">
                <a:solidFill>
                  <a:srgbClr val="404040"/>
                </a:solidFill>
              </a:rPr>
              <a:t>15-19: Medium</a:t>
            </a:r>
          </a:p>
          <a:p>
            <a:pPr lvl="1"/>
            <a:r>
              <a:rPr lang="en-US" sz="2200" dirty="0">
                <a:solidFill>
                  <a:srgbClr val="404040"/>
                </a:solidFill>
              </a:rPr>
              <a:t>10-14: Low</a:t>
            </a:r>
          </a:p>
        </p:txBody>
      </p:sp>
      <p:sp>
        <p:nvSpPr>
          <p:cNvPr id="4" name="Footer Placeholder 3">
            <a:extLst>
              <a:ext uri="{FF2B5EF4-FFF2-40B4-BE49-F238E27FC236}">
                <a16:creationId xmlns:a16="http://schemas.microsoft.com/office/drawing/2014/main" id="{63F3E6C6-7E40-6DB4-E687-AD74D23BE730}"/>
              </a:ext>
            </a:extLst>
          </p:cNvPr>
          <p:cNvSpPr>
            <a:spLocks noGrp="1"/>
          </p:cNvSpPr>
          <p:nvPr>
            <p:ph type="ftr" sz="quarter" idx="11"/>
          </p:nvPr>
        </p:nvSpPr>
        <p:spPr/>
        <p:txBody>
          <a:bodyPr/>
          <a:lstStyle/>
          <a:p>
            <a:r>
              <a:rPr lang="en-US"/>
              <a:t>© Harper Conflict Resolution LLC, Jason A. Harper 2022</a:t>
            </a:r>
          </a:p>
        </p:txBody>
      </p:sp>
    </p:spTree>
    <p:extLst>
      <p:ext uri="{BB962C8B-B14F-4D97-AF65-F5344CB8AC3E}">
        <p14:creationId xmlns:p14="http://schemas.microsoft.com/office/powerpoint/2010/main" val="2041228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rgbClr val="FFFFFF"/>
          </a:solidFill>
        </p:spPr>
        <p:txBody>
          <a:bodyPr>
            <a:normAutofit/>
          </a:bodyPr>
          <a:lstStyle/>
          <a:p>
            <a:r>
              <a:rPr lang="en-US" dirty="0"/>
              <a:t>Self-Assessment Score</a:t>
            </a:r>
          </a:p>
        </p:txBody>
      </p:sp>
      <p:sp>
        <p:nvSpPr>
          <p:cNvPr id="3" name="Content Placeholder 2"/>
          <p:cNvSpPr>
            <a:spLocks noGrp="1"/>
          </p:cNvSpPr>
          <p:nvPr>
            <p:ph sz="quarter" idx="1"/>
          </p:nvPr>
        </p:nvSpPr>
        <p:spPr>
          <a:xfrm>
            <a:off x="1279546" y="1843590"/>
            <a:ext cx="6584634" cy="3642810"/>
          </a:xfrm>
        </p:spPr>
        <p:txBody>
          <a:bodyPr>
            <a:normAutofit/>
          </a:bodyPr>
          <a:lstStyle/>
          <a:p>
            <a:r>
              <a:rPr lang="en-US" sz="2200" dirty="0">
                <a:solidFill>
                  <a:srgbClr val="404040"/>
                </a:solidFill>
              </a:rPr>
              <a:t>Time Dimension:</a:t>
            </a:r>
          </a:p>
          <a:p>
            <a:pPr lvl="1"/>
            <a:r>
              <a:rPr lang="en-US" sz="2200" dirty="0">
                <a:solidFill>
                  <a:srgbClr val="404040"/>
                </a:solidFill>
              </a:rPr>
              <a:t>The lower the score, the more you are preoccupied with time, sequential in your process, and generally shorter-term in perspective.</a:t>
            </a:r>
          </a:p>
          <a:p>
            <a:pPr lvl="1"/>
            <a:endParaRPr lang="en-US" sz="2200" dirty="0">
              <a:solidFill>
                <a:srgbClr val="404040"/>
              </a:solidFill>
            </a:endParaRPr>
          </a:p>
          <a:p>
            <a:pPr lvl="1"/>
            <a:r>
              <a:rPr lang="en-US" sz="2200" dirty="0">
                <a:solidFill>
                  <a:srgbClr val="404040"/>
                </a:solidFill>
              </a:rPr>
              <a:t>The high the score, the less preoccupied with time, the more parallel processing you do, and longer-term perspective.</a:t>
            </a:r>
          </a:p>
        </p:txBody>
      </p:sp>
      <p:sp>
        <p:nvSpPr>
          <p:cNvPr id="4" name="Footer Placeholder 3">
            <a:extLst>
              <a:ext uri="{FF2B5EF4-FFF2-40B4-BE49-F238E27FC236}">
                <a16:creationId xmlns:a16="http://schemas.microsoft.com/office/drawing/2014/main" id="{9D3242C8-17A8-4F8F-1E77-AC3723BC5409}"/>
              </a:ext>
            </a:extLst>
          </p:cNvPr>
          <p:cNvSpPr>
            <a:spLocks noGrp="1"/>
          </p:cNvSpPr>
          <p:nvPr>
            <p:ph type="ftr" sz="quarter" idx="11"/>
          </p:nvPr>
        </p:nvSpPr>
        <p:spPr/>
        <p:txBody>
          <a:bodyPr/>
          <a:lstStyle/>
          <a:p>
            <a:r>
              <a:rPr lang="en-US"/>
              <a:t>© Harper Conflict Resolution LLC, Jason A. Harper 2022</a:t>
            </a:r>
          </a:p>
        </p:txBody>
      </p:sp>
    </p:spTree>
    <p:extLst>
      <p:ext uri="{BB962C8B-B14F-4D97-AF65-F5344CB8AC3E}">
        <p14:creationId xmlns:p14="http://schemas.microsoft.com/office/powerpoint/2010/main" val="28549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rgbClr val="FFFFFF"/>
          </a:solidFill>
        </p:spPr>
        <p:txBody>
          <a:bodyPr>
            <a:normAutofit/>
          </a:bodyPr>
          <a:lstStyle/>
          <a:p>
            <a:r>
              <a:rPr lang="en-US" dirty="0"/>
              <a:t>Self-Assessment Score</a:t>
            </a:r>
          </a:p>
        </p:txBody>
      </p:sp>
      <p:sp>
        <p:nvSpPr>
          <p:cNvPr id="3" name="Content Placeholder 2"/>
          <p:cNvSpPr>
            <a:spLocks noGrp="1"/>
          </p:cNvSpPr>
          <p:nvPr>
            <p:ph sz="quarter" idx="1"/>
          </p:nvPr>
        </p:nvSpPr>
        <p:spPr>
          <a:xfrm>
            <a:off x="1143000" y="1843590"/>
            <a:ext cx="6721180" cy="3642810"/>
          </a:xfrm>
        </p:spPr>
        <p:txBody>
          <a:bodyPr>
            <a:normAutofit/>
          </a:bodyPr>
          <a:lstStyle/>
          <a:p>
            <a:r>
              <a:rPr lang="en-US" sz="2200" dirty="0">
                <a:solidFill>
                  <a:srgbClr val="404040"/>
                </a:solidFill>
              </a:rPr>
              <a:t>Relationship Dimension</a:t>
            </a:r>
          </a:p>
          <a:p>
            <a:pPr lvl="1"/>
            <a:r>
              <a:rPr lang="en-US" sz="2200" dirty="0">
                <a:solidFill>
                  <a:srgbClr val="404040"/>
                </a:solidFill>
              </a:rPr>
              <a:t>The higher the score, the more relationships hold a special place in your life.  More time is spent developing them.</a:t>
            </a:r>
          </a:p>
          <a:p>
            <a:pPr lvl="1"/>
            <a:endParaRPr lang="en-US" sz="2200" dirty="0">
              <a:solidFill>
                <a:srgbClr val="404040"/>
              </a:solidFill>
            </a:endParaRPr>
          </a:p>
          <a:p>
            <a:pPr lvl="1"/>
            <a:r>
              <a:rPr lang="en-US" sz="2200" dirty="0">
                <a:solidFill>
                  <a:srgbClr val="404040"/>
                </a:solidFill>
              </a:rPr>
              <a:t>The lower the score, the more tasks usually claim a central role and development of relationships is somewhat peripheral. </a:t>
            </a:r>
          </a:p>
        </p:txBody>
      </p:sp>
      <p:sp>
        <p:nvSpPr>
          <p:cNvPr id="4" name="Footer Placeholder 3">
            <a:extLst>
              <a:ext uri="{FF2B5EF4-FFF2-40B4-BE49-F238E27FC236}">
                <a16:creationId xmlns:a16="http://schemas.microsoft.com/office/drawing/2014/main" id="{AFC191EA-7CDC-F890-7091-0F1ADDBBE2D3}"/>
              </a:ext>
            </a:extLst>
          </p:cNvPr>
          <p:cNvSpPr>
            <a:spLocks noGrp="1"/>
          </p:cNvSpPr>
          <p:nvPr>
            <p:ph type="ftr" sz="quarter" idx="11"/>
          </p:nvPr>
        </p:nvSpPr>
        <p:spPr/>
        <p:txBody>
          <a:bodyPr/>
          <a:lstStyle/>
          <a:p>
            <a:r>
              <a:rPr lang="en-US"/>
              <a:t>© Harper Conflict Resolution LLC, Jason A. Harper 2022</a:t>
            </a:r>
          </a:p>
        </p:txBody>
      </p:sp>
    </p:spTree>
    <p:extLst>
      <p:ext uri="{BB962C8B-B14F-4D97-AF65-F5344CB8AC3E}">
        <p14:creationId xmlns:p14="http://schemas.microsoft.com/office/powerpoint/2010/main" val="3489870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839200" cy="1143000"/>
          </a:xfrm>
        </p:spPr>
        <p:txBody>
          <a:bodyPr anchor="ctr">
            <a:normAutofit/>
          </a:bodyPr>
          <a:lstStyle/>
          <a:p>
            <a:r>
              <a:rPr lang="en-US" sz="4400" dirty="0"/>
              <a:t>OBJECTIVES</a:t>
            </a:r>
          </a:p>
        </p:txBody>
      </p:sp>
      <p:graphicFrame>
        <p:nvGraphicFramePr>
          <p:cNvPr id="7" name="Diagram 6"/>
          <p:cNvGraphicFramePr/>
          <p:nvPr>
            <p:extLst>
              <p:ext uri="{D42A27DB-BD31-4B8C-83A1-F6EECF244321}">
                <p14:modId xmlns:p14="http://schemas.microsoft.com/office/powerpoint/2010/main" val="2476583501"/>
              </p:ext>
            </p:extLst>
          </p:nvPr>
        </p:nvGraphicFramePr>
        <p:xfrm>
          <a:off x="190122" y="1676400"/>
          <a:ext cx="8725277"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333500" y="1981200"/>
            <a:ext cx="381000" cy="707886"/>
          </a:xfrm>
          <a:prstGeom prst="rect">
            <a:avLst/>
          </a:prstGeom>
          <a:noFill/>
        </p:spPr>
        <p:txBody>
          <a:bodyPr wrap="square" rtlCol="0">
            <a:spAutoFit/>
          </a:bodyPr>
          <a:lstStyle/>
          <a:p>
            <a:pPr algn="ctr"/>
            <a:r>
              <a:rPr lang="en-US" sz="4000" dirty="0">
                <a:solidFill>
                  <a:schemeClr val="accent1"/>
                </a:solidFill>
              </a:rPr>
              <a:t>1</a:t>
            </a:r>
          </a:p>
        </p:txBody>
      </p:sp>
      <p:sp>
        <p:nvSpPr>
          <p:cNvPr id="8" name="TextBox 7"/>
          <p:cNvSpPr txBox="1"/>
          <p:nvPr/>
        </p:nvSpPr>
        <p:spPr>
          <a:xfrm>
            <a:off x="1333500" y="3563034"/>
            <a:ext cx="381000" cy="646331"/>
          </a:xfrm>
          <a:prstGeom prst="rect">
            <a:avLst/>
          </a:prstGeom>
          <a:noFill/>
        </p:spPr>
        <p:txBody>
          <a:bodyPr wrap="square" rtlCol="0">
            <a:spAutoFit/>
          </a:bodyPr>
          <a:lstStyle/>
          <a:p>
            <a:pPr algn="ctr"/>
            <a:r>
              <a:rPr lang="en-US" sz="3600" dirty="0">
                <a:solidFill>
                  <a:schemeClr val="accent1"/>
                </a:solidFill>
              </a:rPr>
              <a:t>2</a:t>
            </a:r>
          </a:p>
        </p:txBody>
      </p:sp>
      <p:sp>
        <p:nvSpPr>
          <p:cNvPr id="9" name="TextBox 8"/>
          <p:cNvSpPr txBox="1"/>
          <p:nvPr/>
        </p:nvSpPr>
        <p:spPr>
          <a:xfrm>
            <a:off x="1295400" y="5083313"/>
            <a:ext cx="457200" cy="646331"/>
          </a:xfrm>
          <a:prstGeom prst="rect">
            <a:avLst/>
          </a:prstGeom>
          <a:noFill/>
        </p:spPr>
        <p:txBody>
          <a:bodyPr wrap="square" rtlCol="0">
            <a:spAutoFit/>
          </a:bodyPr>
          <a:lstStyle/>
          <a:p>
            <a:pPr algn="ctr"/>
            <a:r>
              <a:rPr lang="en-US" sz="3600" dirty="0">
                <a:solidFill>
                  <a:schemeClr val="accent1"/>
                </a:solidFill>
              </a:rPr>
              <a:t>3</a:t>
            </a:r>
          </a:p>
        </p:txBody>
      </p:sp>
      <p:sp>
        <p:nvSpPr>
          <p:cNvPr id="2" name="Footer Placeholder 1">
            <a:extLst>
              <a:ext uri="{FF2B5EF4-FFF2-40B4-BE49-F238E27FC236}">
                <a16:creationId xmlns:a16="http://schemas.microsoft.com/office/drawing/2014/main" id="{58A50E50-93F7-4B48-81A6-63550CEF0771}"/>
              </a:ext>
            </a:extLst>
          </p:cNvPr>
          <p:cNvSpPr>
            <a:spLocks noGrp="1"/>
          </p:cNvSpPr>
          <p:nvPr>
            <p:ph type="ftr" sz="quarter" idx="11"/>
          </p:nvPr>
        </p:nvSpPr>
        <p:spPr/>
        <p:txBody>
          <a:bodyPr/>
          <a:lstStyle/>
          <a:p>
            <a:r>
              <a:rPr lang="en-US" sz="1050"/>
              <a:t>© Harper Conflict Resolution LLC, Jason A. Harper 2022</a:t>
            </a:r>
            <a:endParaRPr lang="en-US" sz="1050" dirty="0"/>
          </a:p>
        </p:txBody>
      </p:sp>
    </p:spTree>
    <p:extLst>
      <p:ext uri="{BB962C8B-B14F-4D97-AF65-F5344CB8AC3E}">
        <p14:creationId xmlns:p14="http://schemas.microsoft.com/office/powerpoint/2010/main" val="1775112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rgbClr val="FFFFFF"/>
          </a:solidFill>
        </p:spPr>
        <p:txBody>
          <a:bodyPr>
            <a:normAutofit/>
          </a:bodyPr>
          <a:lstStyle/>
          <a:p>
            <a:r>
              <a:rPr lang="en-US" dirty="0"/>
              <a:t>Self-Assessment Score</a:t>
            </a:r>
          </a:p>
        </p:txBody>
      </p:sp>
      <p:sp>
        <p:nvSpPr>
          <p:cNvPr id="3" name="Content Placeholder 2"/>
          <p:cNvSpPr>
            <a:spLocks noGrp="1"/>
          </p:cNvSpPr>
          <p:nvPr>
            <p:ph sz="quarter" idx="1"/>
          </p:nvPr>
        </p:nvSpPr>
        <p:spPr>
          <a:xfrm>
            <a:off x="1279546" y="1843590"/>
            <a:ext cx="6584634" cy="3566610"/>
          </a:xfrm>
        </p:spPr>
        <p:txBody>
          <a:bodyPr>
            <a:normAutofit/>
          </a:bodyPr>
          <a:lstStyle/>
          <a:p>
            <a:r>
              <a:rPr lang="en-US" sz="2200" dirty="0">
                <a:solidFill>
                  <a:srgbClr val="404040"/>
                </a:solidFill>
              </a:rPr>
              <a:t>Space Dimension:</a:t>
            </a:r>
          </a:p>
          <a:p>
            <a:pPr lvl="1"/>
            <a:r>
              <a:rPr lang="en-US" sz="2200" dirty="0">
                <a:solidFill>
                  <a:srgbClr val="404040"/>
                </a:solidFill>
              </a:rPr>
              <a:t>The lower the score, the more open you are emotionally/psychologically. Could speak to physical boundaries as well. Information others would consider private, you would share fairly comfortably.</a:t>
            </a:r>
          </a:p>
          <a:p>
            <a:pPr lvl="1"/>
            <a:endParaRPr lang="en-US" dirty="0">
              <a:solidFill>
                <a:srgbClr val="404040"/>
              </a:solidFill>
            </a:endParaRPr>
          </a:p>
          <a:p>
            <a:pPr lvl="1"/>
            <a:endParaRPr lang="en-US" dirty="0">
              <a:solidFill>
                <a:srgbClr val="404040"/>
              </a:solidFill>
            </a:endParaRPr>
          </a:p>
        </p:txBody>
      </p:sp>
      <p:sp>
        <p:nvSpPr>
          <p:cNvPr id="4" name="Footer Placeholder 3">
            <a:extLst>
              <a:ext uri="{FF2B5EF4-FFF2-40B4-BE49-F238E27FC236}">
                <a16:creationId xmlns:a16="http://schemas.microsoft.com/office/drawing/2014/main" id="{BBB91D26-D540-46F1-9CA8-7D5735D2208F}"/>
              </a:ext>
            </a:extLst>
          </p:cNvPr>
          <p:cNvSpPr>
            <a:spLocks noGrp="1"/>
          </p:cNvSpPr>
          <p:nvPr>
            <p:ph type="ftr" sz="quarter" idx="11"/>
          </p:nvPr>
        </p:nvSpPr>
        <p:spPr/>
        <p:txBody>
          <a:bodyPr/>
          <a:lstStyle/>
          <a:p>
            <a:r>
              <a:rPr lang="en-US"/>
              <a:t>© Harper Conflict Resolution LLC, Jason A. Harper 2022</a:t>
            </a:r>
          </a:p>
        </p:txBody>
      </p:sp>
    </p:spTree>
    <p:extLst>
      <p:ext uri="{BB962C8B-B14F-4D97-AF65-F5344CB8AC3E}">
        <p14:creationId xmlns:p14="http://schemas.microsoft.com/office/powerpoint/2010/main" val="3333890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rgbClr val="FFFFFF"/>
          </a:solidFill>
        </p:spPr>
        <p:txBody>
          <a:bodyPr>
            <a:normAutofit/>
          </a:bodyPr>
          <a:lstStyle/>
          <a:p>
            <a:r>
              <a:rPr lang="en-US" dirty="0"/>
              <a:t>Self-Assessment Score</a:t>
            </a:r>
          </a:p>
        </p:txBody>
      </p:sp>
      <p:sp>
        <p:nvSpPr>
          <p:cNvPr id="3" name="Content Placeholder 2"/>
          <p:cNvSpPr>
            <a:spLocks noGrp="1"/>
          </p:cNvSpPr>
          <p:nvPr>
            <p:ph sz="quarter" idx="1"/>
          </p:nvPr>
        </p:nvSpPr>
        <p:spPr>
          <a:xfrm>
            <a:off x="1279546" y="1843590"/>
            <a:ext cx="6584634" cy="3642810"/>
          </a:xfrm>
        </p:spPr>
        <p:txBody>
          <a:bodyPr>
            <a:normAutofit/>
          </a:bodyPr>
          <a:lstStyle/>
          <a:p>
            <a:r>
              <a:rPr lang="en-US" sz="2200" dirty="0">
                <a:solidFill>
                  <a:srgbClr val="404040"/>
                </a:solidFill>
              </a:rPr>
              <a:t>Communication Dimension:</a:t>
            </a:r>
          </a:p>
          <a:p>
            <a:pPr lvl="1"/>
            <a:r>
              <a:rPr lang="en-US" sz="2200" dirty="0">
                <a:solidFill>
                  <a:srgbClr val="404040"/>
                </a:solidFill>
              </a:rPr>
              <a:t>The lower the score, the more explicit (direct and specific) you are and like others to be with you.</a:t>
            </a:r>
          </a:p>
        </p:txBody>
      </p:sp>
      <p:sp>
        <p:nvSpPr>
          <p:cNvPr id="4" name="Footer Placeholder 3">
            <a:extLst>
              <a:ext uri="{FF2B5EF4-FFF2-40B4-BE49-F238E27FC236}">
                <a16:creationId xmlns:a16="http://schemas.microsoft.com/office/drawing/2014/main" id="{06D10EEB-640B-954F-D5AB-62C1F1332122}"/>
              </a:ext>
            </a:extLst>
          </p:cNvPr>
          <p:cNvSpPr>
            <a:spLocks noGrp="1"/>
          </p:cNvSpPr>
          <p:nvPr>
            <p:ph type="ftr" sz="quarter" idx="11"/>
          </p:nvPr>
        </p:nvSpPr>
        <p:spPr/>
        <p:txBody>
          <a:bodyPr/>
          <a:lstStyle/>
          <a:p>
            <a:r>
              <a:rPr lang="en-US"/>
              <a:t>© Harper Conflict Resolution LLC, Jason A. Harper 2022</a:t>
            </a:r>
          </a:p>
        </p:txBody>
      </p:sp>
    </p:spTree>
    <p:extLst>
      <p:ext uri="{BB962C8B-B14F-4D97-AF65-F5344CB8AC3E}">
        <p14:creationId xmlns:p14="http://schemas.microsoft.com/office/powerpoint/2010/main" val="3987318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rgbClr val="FFFFFF"/>
          </a:solidFill>
        </p:spPr>
        <p:txBody>
          <a:bodyPr>
            <a:normAutofit/>
          </a:bodyPr>
          <a:lstStyle/>
          <a:p>
            <a:r>
              <a:rPr lang="en-US" dirty="0"/>
              <a:t>Context Communicators</a:t>
            </a:r>
          </a:p>
        </p:txBody>
      </p:sp>
      <p:sp>
        <p:nvSpPr>
          <p:cNvPr id="3" name="Content Placeholder 2"/>
          <p:cNvSpPr>
            <a:spLocks noGrp="1"/>
          </p:cNvSpPr>
          <p:nvPr>
            <p:ph sz="quarter" idx="1"/>
          </p:nvPr>
        </p:nvSpPr>
        <p:spPr>
          <a:xfrm>
            <a:off x="1279546" y="1843590"/>
            <a:ext cx="6584634" cy="3642810"/>
          </a:xfrm>
        </p:spPr>
        <p:txBody>
          <a:bodyPr>
            <a:normAutofit/>
          </a:bodyPr>
          <a:lstStyle/>
          <a:p>
            <a:r>
              <a:rPr lang="en-US" sz="2200" dirty="0">
                <a:solidFill>
                  <a:srgbClr val="404040"/>
                </a:solidFill>
              </a:rPr>
              <a:t>Add up your total scores:</a:t>
            </a:r>
          </a:p>
          <a:p>
            <a:endParaRPr lang="en-US" sz="2200" dirty="0">
              <a:solidFill>
                <a:srgbClr val="404040"/>
              </a:solidFill>
            </a:endParaRPr>
          </a:p>
          <a:p>
            <a:pPr lvl="1"/>
            <a:r>
              <a:rPr lang="en-US" sz="2200" dirty="0">
                <a:solidFill>
                  <a:srgbClr val="404040"/>
                </a:solidFill>
              </a:rPr>
              <a:t>80-100: You are a high-context communicator</a:t>
            </a:r>
          </a:p>
          <a:p>
            <a:pPr lvl="1"/>
            <a:r>
              <a:rPr lang="en-US" sz="2200" dirty="0">
                <a:solidFill>
                  <a:srgbClr val="404040"/>
                </a:solidFill>
              </a:rPr>
              <a:t>60-79: You are a medium-context communicator</a:t>
            </a:r>
          </a:p>
          <a:p>
            <a:pPr lvl="1"/>
            <a:r>
              <a:rPr lang="en-US" sz="2200" dirty="0">
                <a:solidFill>
                  <a:srgbClr val="404040"/>
                </a:solidFill>
              </a:rPr>
              <a:t>40-59: You are a low-context communicator</a:t>
            </a:r>
          </a:p>
        </p:txBody>
      </p:sp>
      <p:sp>
        <p:nvSpPr>
          <p:cNvPr id="4" name="Footer Placeholder 3">
            <a:extLst>
              <a:ext uri="{FF2B5EF4-FFF2-40B4-BE49-F238E27FC236}">
                <a16:creationId xmlns:a16="http://schemas.microsoft.com/office/drawing/2014/main" id="{28A51FAD-FFBA-E902-E136-95A6786385BB}"/>
              </a:ext>
            </a:extLst>
          </p:cNvPr>
          <p:cNvSpPr>
            <a:spLocks noGrp="1"/>
          </p:cNvSpPr>
          <p:nvPr>
            <p:ph type="ftr" sz="quarter" idx="11"/>
          </p:nvPr>
        </p:nvSpPr>
        <p:spPr/>
        <p:txBody>
          <a:bodyPr/>
          <a:lstStyle/>
          <a:p>
            <a:r>
              <a:rPr lang="en-US"/>
              <a:t>© Harper Conflict Resolution LLC, Jason A. Harper 2022</a:t>
            </a:r>
          </a:p>
        </p:txBody>
      </p:sp>
    </p:spTree>
    <p:extLst>
      <p:ext uri="{BB962C8B-B14F-4D97-AF65-F5344CB8AC3E}">
        <p14:creationId xmlns:p14="http://schemas.microsoft.com/office/powerpoint/2010/main" val="429484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268B27C-7E9E-6848-A3F8-C473B37C8A07}"/>
              </a:ext>
            </a:extLst>
          </p:cNvPr>
          <p:cNvSpPr>
            <a:spLocks noGrp="1"/>
          </p:cNvSpPr>
          <p:nvPr>
            <p:ph type="title"/>
          </p:nvPr>
        </p:nvSpPr>
        <p:spPr>
          <a:xfrm>
            <a:off x="1200150" y="2386744"/>
            <a:ext cx="6743700" cy="1645920"/>
          </a:xfrm>
          <a:solidFill>
            <a:schemeClr val="tx1"/>
          </a:solidFill>
          <a:ln w="190500" cmpd="thinThick">
            <a:solidFill>
              <a:schemeClr val="tx1"/>
            </a:solidFill>
          </a:ln>
        </p:spPr>
        <p:txBody>
          <a:bodyPr vert="horz" lIns="274320" tIns="182880" rIns="274320" bIns="182880" rtlCol="0" anchor="ctr" anchorCtr="1">
            <a:normAutofit/>
          </a:bodyPr>
          <a:lstStyle/>
          <a:p>
            <a:r>
              <a:rPr lang="en-US" sz="3800" kern="1200" cap="all" spc="200" baseline="0">
                <a:solidFill>
                  <a:schemeClr val="bg1"/>
                </a:solidFill>
                <a:latin typeface="+mj-lt"/>
                <a:ea typeface="+mj-ea"/>
                <a:cs typeface="+mj-cs"/>
              </a:rPr>
              <a:t>Impasse Factors</a:t>
            </a:r>
          </a:p>
        </p:txBody>
      </p:sp>
      <p:sp>
        <p:nvSpPr>
          <p:cNvPr id="5" name="Text Placeholder 4">
            <a:extLst>
              <a:ext uri="{FF2B5EF4-FFF2-40B4-BE49-F238E27FC236}">
                <a16:creationId xmlns:a16="http://schemas.microsoft.com/office/drawing/2014/main" id="{AE02F647-23F6-D545-912F-2997E3801230}"/>
              </a:ext>
            </a:extLst>
          </p:cNvPr>
          <p:cNvSpPr>
            <a:spLocks noGrp="1"/>
          </p:cNvSpPr>
          <p:nvPr>
            <p:ph type="body" idx="1"/>
          </p:nvPr>
        </p:nvSpPr>
        <p:spPr>
          <a:xfrm>
            <a:off x="2021395" y="4267200"/>
            <a:ext cx="5101209" cy="1969008"/>
          </a:xfrm>
        </p:spPr>
        <p:txBody>
          <a:bodyPr vert="horz" lIns="91440" tIns="45720" rIns="91440" bIns="45720" rtlCol="0">
            <a:noAutofit/>
          </a:bodyPr>
          <a:lstStyle/>
          <a:p>
            <a:pPr algn="ctr">
              <a:spcBef>
                <a:spcPts val="0"/>
              </a:spcBef>
              <a:spcAft>
                <a:spcPts val="600"/>
              </a:spcAft>
            </a:pPr>
            <a:r>
              <a:rPr lang="en-US" sz="2200" dirty="0">
                <a:solidFill>
                  <a:schemeClr val="tx1">
                    <a:lumMod val="75000"/>
                    <a:lumOff val="25000"/>
                  </a:schemeClr>
                </a:solidFill>
              </a:rPr>
              <a:t>Adverse Selection/</a:t>
            </a:r>
            <a:br>
              <a:rPr lang="en-US" sz="2200" dirty="0">
                <a:solidFill>
                  <a:schemeClr val="tx1">
                    <a:lumMod val="75000"/>
                    <a:lumOff val="25000"/>
                  </a:schemeClr>
                </a:solidFill>
              </a:rPr>
            </a:br>
            <a:r>
              <a:rPr lang="en-US" sz="2200" dirty="0">
                <a:solidFill>
                  <a:schemeClr val="tx1">
                    <a:lumMod val="75000"/>
                    <a:lumOff val="25000"/>
                  </a:schemeClr>
                </a:solidFill>
              </a:rPr>
              <a:t>Reactive Devaluation</a:t>
            </a:r>
          </a:p>
          <a:p>
            <a:pPr algn="ctr">
              <a:spcBef>
                <a:spcPts val="0"/>
              </a:spcBef>
              <a:spcAft>
                <a:spcPts val="600"/>
              </a:spcAft>
            </a:pPr>
            <a:r>
              <a:rPr lang="en-US" sz="2200" dirty="0">
                <a:solidFill>
                  <a:schemeClr val="tx1">
                    <a:lumMod val="75000"/>
                    <a:lumOff val="25000"/>
                  </a:schemeClr>
                </a:solidFill>
              </a:rPr>
              <a:t>Emotions</a:t>
            </a:r>
          </a:p>
          <a:p>
            <a:pPr algn="ctr">
              <a:spcBef>
                <a:spcPts val="0"/>
              </a:spcBef>
              <a:spcAft>
                <a:spcPts val="600"/>
              </a:spcAft>
            </a:pPr>
            <a:r>
              <a:rPr lang="en-US" sz="2200" dirty="0">
                <a:solidFill>
                  <a:schemeClr val="tx1">
                    <a:lumMod val="75000"/>
                    <a:lumOff val="25000"/>
                  </a:schemeClr>
                </a:solidFill>
              </a:rPr>
              <a:t>Fairness</a:t>
            </a:r>
          </a:p>
          <a:p>
            <a:pPr algn="ctr">
              <a:spcBef>
                <a:spcPts val="0"/>
              </a:spcBef>
              <a:spcAft>
                <a:spcPts val="600"/>
              </a:spcAft>
            </a:pPr>
            <a:r>
              <a:rPr lang="en-US" sz="2200" dirty="0">
                <a:solidFill>
                  <a:schemeClr val="tx1">
                    <a:lumMod val="75000"/>
                    <a:lumOff val="25000"/>
                  </a:schemeClr>
                </a:solidFill>
              </a:rPr>
              <a:t>Facework</a:t>
            </a:r>
          </a:p>
        </p:txBody>
      </p:sp>
      <p:sp>
        <p:nvSpPr>
          <p:cNvPr id="2" name="Footer Placeholder 1">
            <a:extLst>
              <a:ext uri="{FF2B5EF4-FFF2-40B4-BE49-F238E27FC236}">
                <a16:creationId xmlns:a16="http://schemas.microsoft.com/office/drawing/2014/main" id="{4DA1805A-7468-E141-AC4E-99BFE0816A46}"/>
              </a:ext>
            </a:extLst>
          </p:cNvPr>
          <p:cNvSpPr>
            <a:spLocks noGrp="1"/>
          </p:cNvSpPr>
          <p:nvPr>
            <p:ph type="ftr" sz="quarter" idx="11"/>
          </p:nvPr>
        </p:nvSpPr>
        <p:spPr>
          <a:xfrm>
            <a:off x="1200150" y="6236208"/>
            <a:ext cx="4425891" cy="320040"/>
          </a:xfrm>
        </p:spPr>
        <p:txBody>
          <a:bodyPr vert="horz" lIns="91440" tIns="45720" rIns="91440" bIns="45720" rtlCol="0" anchor="ctr">
            <a:normAutofit/>
          </a:bodyPr>
          <a:lstStyle/>
          <a:p>
            <a:pPr>
              <a:spcAft>
                <a:spcPts val="600"/>
              </a:spcAft>
            </a:pPr>
            <a:r>
              <a:rPr lang="en-US" sz="1050"/>
              <a:t>© Harper Conflict Resolution LLC, Jason A. Harper 2022</a:t>
            </a:r>
          </a:p>
        </p:txBody>
      </p:sp>
    </p:spTree>
    <p:extLst>
      <p:ext uri="{BB962C8B-B14F-4D97-AF65-F5344CB8AC3E}">
        <p14:creationId xmlns:p14="http://schemas.microsoft.com/office/powerpoint/2010/main" val="2094396205"/>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04B15E7-A1B6-824D-B551-1439433B912E}"/>
              </a:ext>
            </a:extLst>
          </p:cNvPr>
          <p:cNvSpPr>
            <a:spLocks noGrp="1"/>
          </p:cNvSpPr>
          <p:nvPr>
            <p:ph type="title"/>
          </p:nvPr>
        </p:nvSpPr>
        <p:spPr>
          <a:xfrm>
            <a:off x="1673352" y="467418"/>
            <a:ext cx="5797296" cy="1188720"/>
          </a:xfrm>
          <a:solidFill>
            <a:srgbClr val="FFFFFF"/>
          </a:solidFill>
        </p:spPr>
        <p:txBody>
          <a:bodyPr>
            <a:normAutofit/>
          </a:bodyPr>
          <a:lstStyle/>
          <a:p>
            <a:r>
              <a:rPr lang="en-US" cap="all"/>
              <a:t>Adverse Selection</a:t>
            </a:r>
          </a:p>
        </p:txBody>
      </p:sp>
      <p:sp>
        <p:nvSpPr>
          <p:cNvPr id="5" name="Content Placeholder 4">
            <a:extLst>
              <a:ext uri="{FF2B5EF4-FFF2-40B4-BE49-F238E27FC236}">
                <a16:creationId xmlns:a16="http://schemas.microsoft.com/office/drawing/2014/main" id="{C650488B-6694-9249-BBBE-4AA10B95D116}"/>
              </a:ext>
            </a:extLst>
          </p:cNvPr>
          <p:cNvSpPr>
            <a:spLocks noGrp="1"/>
          </p:cNvSpPr>
          <p:nvPr>
            <p:ph sz="quarter" idx="1"/>
          </p:nvPr>
        </p:nvSpPr>
        <p:spPr>
          <a:xfrm>
            <a:off x="1279546" y="1843590"/>
            <a:ext cx="6584634" cy="3642810"/>
          </a:xfrm>
        </p:spPr>
        <p:txBody>
          <a:bodyPr>
            <a:normAutofit/>
          </a:bodyPr>
          <a:lstStyle/>
          <a:p>
            <a:pPr marL="0" indent="0">
              <a:buNone/>
            </a:pPr>
            <a:r>
              <a:rPr lang="en-US" sz="2200" dirty="0">
                <a:solidFill>
                  <a:srgbClr val="404040"/>
                </a:solidFill>
              </a:rPr>
              <a:t>A negotiation process in which “bad” results occur when the parties have asymmetric information.</a:t>
            </a:r>
          </a:p>
          <a:p>
            <a:pPr>
              <a:buFont typeface="Wingdings" panose="05000000000000000000" pitchFamily="2" charset="2"/>
              <a:buChar char="Ø"/>
            </a:pPr>
            <a:endParaRPr lang="en-US" sz="2200" dirty="0">
              <a:solidFill>
                <a:srgbClr val="404040"/>
              </a:solidFill>
            </a:endParaRPr>
          </a:p>
          <a:p>
            <a:pPr marL="0" indent="0">
              <a:buNone/>
            </a:pPr>
            <a:r>
              <a:rPr lang="en-US" sz="2200" dirty="0">
                <a:solidFill>
                  <a:srgbClr val="404040"/>
                </a:solidFill>
              </a:rPr>
              <a:t>Can lead to inefficient and non-durable agreements. Signatures not likely.</a:t>
            </a:r>
          </a:p>
        </p:txBody>
      </p:sp>
      <p:sp>
        <p:nvSpPr>
          <p:cNvPr id="2" name="Footer Placeholder 1">
            <a:extLst>
              <a:ext uri="{FF2B5EF4-FFF2-40B4-BE49-F238E27FC236}">
                <a16:creationId xmlns:a16="http://schemas.microsoft.com/office/drawing/2014/main" id="{8AF16CAA-D3DB-264E-9026-5BC95D42D991}"/>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9058160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18B7AE-1EAD-244C-8F5E-841BBD47507F}"/>
              </a:ext>
            </a:extLst>
          </p:cNvPr>
          <p:cNvSpPr>
            <a:spLocks noGrp="1"/>
          </p:cNvSpPr>
          <p:nvPr>
            <p:ph type="title"/>
          </p:nvPr>
        </p:nvSpPr>
        <p:spPr>
          <a:xfrm>
            <a:off x="1673352" y="467418"/>
            <a:ext cx="5797296" cy="1188720"/>
          </a:xfrm>
          <a:solidFill>
            <a:srgbClr val="FFFFFF"/>
          </a:solidFill>
        </p:spPr>
        <p:txBody>
          <a:bodyPr>
            <a:normAutofit/>
          </a:bodyPr>
          <a:lstStyle/>
          <a:p>
            <a:r>
              <a:rPr lang="en-US" cap="all"/>
              <a:t>Reactive Devaluation</a:t>
            </a:r>
          </a:p>
        </p:txBody>
      </p:sp>
      <p:sp>
        <p:nvSpPr>
          <p:cNvPr id="3" name="Content Placeholder 2">
            <a:extLst>
              <a:ext uri="{FF2B5EF4-FFF2-40B4-BE49-F238E27FC236}">
                <a16:creationId xmlns:a16="http://schemas.microsoft.com/office/drawing/2014/main" id="{1C28D56A-8770-B043-83DD-406DD419D45E}"/>
              </a:ext>
            </a:extLst>
          </p:cNvPr>
          <p:cNvSpPr>
            <a:spLocks noGrp="1"/>
          </p:cNvSpPr>
          <p:nvPr>
            <p:ph sz="quarter" idx="1"/>
          </p:nvPr>
        </p:nvSpPr>
        <p:spPr>
          <a:xfrm>
            <a:off x="1279546" y="1843590"/>
            <a:ext cx="6584634" cy="3642810"/>
          </a:xfrm>
        </p:spPr>
        <p:txBody>
          <a:bodyPr>
            <a:normAutofit/>
          </a:bodyPr>
          <a:lstStyle/>
          <a:p>
            <a:pPr marL="0" indent="0">
              <a:buNone/>
            </a:pPr>
            <a:r>
              <a:rPr lang="en-US" sz="2200" dirty="0">
                <a:solidFill>
                  <a:srgbClr val="404040"/>
                </a:solidFill>
              </a:rPr>
              <a:t>The tendency of one party to perceive offers and demands of the other side as negative or suspicious.</a:t>
            </a:r>
          </a:p>
          <a:p>
            <a:pPr lvl="3">
              <a:buFont typeface="Wingdings" panose="05000000000000000000" pitchFamily="2" charset="2"/>
              <a:buChar char="Ø"/>
            </a:pPr>
            <a:r>
              <a:rPr lang="en-US" sz="2000" dirty="0">
                <a:solidFill>
                  <a:srgbClr val="404040"/>
                </a:solidFill>
              </a:rPr>
              <a:t>Parties may use false concessions or overstated bottom lines.</a:t>
            </a:r>
          </a:p>
          <a:p>
            <a:pPr marL="868680" lvl="3" indent="0">
              <a:buNone/>
            </a:pPr>
            <a:endParaRPr lang="en-US" sz="2000" dirty="0">
              <a:solidFill>
                <a:srgbClr val="404040"/>
              </a:solidFill>
            </a:endParaRPr>
          </a:p>
          <a:p>
            <a:pPr lvl="3">
              <a:buFont typeface="Wingdings" panose="05000000000000000000" pitchFamily="2" charset="2"/>
              <a:buChar char="Ø"/>
            </a:pPr>
            <a:r>
              <a:rPr lang="en-US" sz="2000" dirty="0">
                <a:solidFill>
                  <a:srgbClr val="404040"/>
                </a:solidFill>
              </a:rPr>
              <a:t>Leads negotiators to minimize the magnitude of concessions by a disliked party or reduce their willingness to respond by equal measure.</a:t>
            </a:r>
          </a:p>
          <a:p>
            <a:endParaRPr lang="en-US" dirty="0">
              <a:solidFill>
                <a:srgbClr val="404040"/>
              </a:solidFill>
            </a:endParaRPr>
          </a:p>
        </p:txBody>
      </p:sp>
      <p:sp>
        <p:nvSpPr>
          <p:cNvPr id="4" name="Footer Placeholder 3">
            <a:extLst>
              <a:ext uri="{FF2B5EF4-FFF2-40B4-BE49-F238E27FC236}">
                <a16:creationId xmlns:a16="http://schemas.microsoft.com/office/drawing/2014/main" id="{BE846E9E-F5B8-9D44-81A0-DE52C0C0AEF0}"/>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36227651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6B98D8-999C-F34F-BA36-301CA571381C}"/>
              </a:ext>
            </a:extLst>
          </p:cNvPr>
          <p:cNvSpPr>
            <a:spLocks noGrp="1"/>
          </p:cNvSpPr>
          <p:nvPr>
            <p:ph type="title"/>
          </p:nvPr>
        </p:nvSpPr>
        <p:spPr>
          <a:xfrm>
            <a:off x="1673352" y="467418"/>
            <a:ext cx="5797296" cy="1188720"/>
          </a:xfrm>
          <a:solidFill>
            <a:srgbClr val="FFFFFF"/>
          </a:solidFill>
        </p:spPr>
        <p:txBody>
          <a:bodyPr>
            <a:normAutofit/>
          </a:bodyPr>
          <a:lstStyle/>
          <a:p>
            <a:r>
              <a:rPr lang="en-US" cap="all"/>
              <a:t>Adverse Selection/Reactive Devaluation</a:t>
            </a:r>
          </a:p>
        </p:txBody>
      </p:sp>
      <p:sp>
        <p:nvSpPr>
          <p:cNvPr id="3" name="Content Placeholder 2">
            <a:extLst>
              <a:ext uri="{FF2B5EF4-FFF2-40B4-BE49-F238E27FC236}">
                <a16:creationId xmlns:a16="http://schemas.microsoft.com/office/drawing/2014/main" id="{25E098E8-4FAB-8540-86D7-C46C86D824E7}"/>
              </a:ext>
            </a:extLst>
          </p:cNvPr>
          <p:cNvSpPr>
            <a:spLocks noGrp="1"/>
          </p:cNvSpPr>
          <p:nvPr>
            <p:ph sz="quarter" idx="1"/>
          </p:nvPr>
        </p:nvSpPr>
        <p:spPr>
          <a:xfrm>
            <a:off x="1279546" y="1843590"/>
            <a:ext cx="6584634" cy="3642810"/>
          </a:xfrm>
        </p:spPr>
        <p:txBody>
          <a:bodyPr>
            <a:normAutofit/>
          </a:bodyPr>
          <a:lstStyle/>
          <a:p>
            <a:pPr>
              <a:lnSpc>
                <a:spcPct val="90000"/>
              </a:lnSpc>
              <a:spcAft>
                <a:spcPts val="1050"/>
              </a:spcAft>
              <a:buFont typeface="Wingdings" panose="05000000000000000000" pitchFamily="2" charset="2"/>
              <a:buChar char="Ø"/>
            </a:pPr>
            <a:r>
              <a:rPr lang="en-US" sz="2200" dirty="0">
                <a:solidFill>
                  <a:srgbClr val="404040"/>
                </a:solidFill>
              </a:rPr>
              <a:t>Susceptible to both Universalism/Particularism and context communication</a:t>
            </a:r>
          </a:p>
          <a:p>
            <a:pPr>
              <a:lnSpc>
                <a:spcPct val="90000"/>
              </a:lnSpc>
              <a:spcAft>
                <a:spcPts val="1050"/>
              </a:spcAft>
              <a:buFont typeface="Wingdings" panose="05000000000000000000" pitchFamily="2" charset="2"/>
              <a:buChar char="Ø"/>
            </a:pPr>
            <a:r>
              <a:rPr lang="en-US" sz="2200" dirty="0">
                <a:solidFill>
                  <a:srgbClr val="404040"/>
                </a:solidFill>
              </a:rPr>
              <a:t>Falls in line with the traditional style of negotiation:</a:t>
            </a:r>
          </a:p>
          <a:p>
            <a:pPr lvl="2">
              <a:lnSpc>
                <a:spcPct val="90000"/>
              </a:lnSpc>
              <a:spcAft>
                <a:spcPts val="800"/>
              </a:spcAft>
              <a:buFont typeface="Arial" panose="020B0604020202020204" pitchFamily="34" charset="0"/>
              <a:buChar char="•"/>
            </a:pPr>
            <a:r>
              <a:rPr lang="en-US" dirty="0">
                <a:solidFill>
                  <a:srgbClr val="404040"/>
                </a:solidFill>
              </a:rPr>
              <a:t>Start at Maximum Plausibility Position</a:t>
            </a:r>
          </a:p>
          <a:p>
            <a:pPr lvl="2">
              <a:lnSpc>
                <a:spcPct val="90000"/>
              </a:lnSpc>
              <a:spcAft>
                <a:spcPts val="800"/>
              </a:spcAft>
              <a:buFont typeface="Arial" panose="020B0604020202020204" pitchFamily="34" charset="0"/>
              <a:buChar char="•"/>
            </a:pPr>
            <a:r>
              <a:rPr lang="en-US" dirty="0">
                <a:solidFill>
                  <a:srgbClr val="404040"/>
                </a:solidFill>
              </a:rPr>
              <a:t>Strengthen your BATNA</a:t>
            </a:r>
          </a:p>
          <a:p>
            <a:pPr lvl="2">
              <a:lnSpc>
                <a:spcPct val="90000"/>
              </a:lnSpc>
              <a:spcAft>
                <a:spcPts val="800"/>
              </a:spcAft>
              <a:buFont typeface="Arial" panose="020B0604020202020204" pitchFamily="34" charset="0"/>
              <a:buChar char="•"/>
            </a:pPr>
            <a:r>
              <a:rPr lang="en-US" dirty="0">
                <a:solidFill>
                  <a:srgbClr val="404040"/>
                </a:solidFill>
              </a:rPr>
              <a:t>Weaken the other side’s BATNA</a:t>
            </a:r>
          </a:p>
          <a:p>
            <a:pPr lvl="2">
              <a:lnSpc>
                <a:spcPct val="90000"/>
              </a:lnSpc>
              <a:spcAft>
                <a:spcPts val="800"/>
              </a:spcAft>
              <a:buFont typeface="Arial" panose="020B0604020202020204" pitchFamily="34" charset="0"/>
              <a:buChar char="•"/>
            </a:pPr>
            <a:r>
              <a:rPr lang="en-US" dirty="0">
                <a:solidFill>
                  <a:srgbClr val="404040"/>
                </a:solidFill>
              </a:rPr>
              <a:t>Hide reservation price</a:t>
            </a:r>
          </a:p>
          <a:p>
            <a:pPr marL="0" indent="0">
              <a:lnSpc>
                <a:spcPct val="90000"/>
              </a:lnSpc>
              <a:spcAft>
                <a:spcPts val="1050"/>
              </a:spcAft>
              <a:buNone/>
            </a:pPr>
            <a:r>
              <a:rPr lang="en-US" sz="1400" dirty="0">
                <a:solidFill>
                  <a:srgbClr val="404040"/>
                </a:solidFill>
              </a:rPr>
              <a:t>Tip: As facilitator, offer a more neutral assessment of the recommendations.</a:t>
            </a:r>
          </a:p>
        </p:txBody>
      </p:sp>
      <p:sp>
        <p:nvSpPr>
          <p:cNvPr id="4" name="Footer Placeholder 3">
            <a:extLst>
              <a:ext uri="{FF2B5EF4-FFF2-40B4-BE49-F238E27FC236}">
                <a16:creationId xmlns:a16="http://schemas.microsoft.com/office/drawing/2014/main" id="{39163F4B-6AA9-364B-9ADA-7FC5120265F7}"/>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3610183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50165-510C-E442-87DF-15DCF15B7761}"/>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a:t>
            </a:r>
          </a:p>
        </p:txBody>
      </p:sp>
      <p:sp>
        <p:nvSpPr>
          <p:cNvPr id="3" name="Content Placeholder 2">
            <a:extLst>
              <a:ext uri="{FF2B5EF4-FFF2-40B4-BE49-F238E27FC236}">
                <a16:creationId xmlns:a16="http://schemas.microsoft.com/office/drawing/2014/main" id="{EC1F79D6-7D75-2249-ACCF-B901EFD2EAC3}"/>
              </a:ext>
            </a:extLst>
          </p:cNvPr>
          <p:cNvSpPr>
            <a:spLocks noGrp="1"/>
          </p:cNvSpPr>
          <p:nvPr>
            <p:ph sz="quarter" idx="1"/>
          </p:nvPr>
        </p:nvSpPr>
        <p:spPr>
          <a:xfrm>
            <a:off x="1279546" y="1843590"/>
            <a:ext cx="6584634" cy="3566610"/>
          </a:xfrm>
        </p:spPr>
        <p:txBody>
          <a:bodyPr>
            <a:normAutofit lnSpcReduction="10000"/>
          </a:bodyPr>
          <a:lstStyle/>
          <a:p>
            <a:pPr marL="0" indent="0">
              <a:lnSpc>
                <a:spcPct val="90000"/>
              </a:lnSpc>
              <a:buNone/>
            </a:pPr>
            <a:endParaRPr lang="en-US" sz="1700" dirty="0">
              <a:solidFill>
                <a:srgbClr val="404040"/>
              </a:solidFill>
            </a:endParaRPr>
          </a:p>
          <a:p>
            <a:pPr marL="0" indent="0">
              <a:lnSpc>
                <a:spcPct val="90000"/>
              </a:lnSpc>
              <a:buNone/>
            </a:pPr>
            <a:r>
              <a:rPr lang="en-US" sz="2200" dirty="0">
                <a:solidFill>
                  <a:srgbClr val="404040"/>
                </a:solidFill>
              </a:rPr>
              <a:t>Centers around five basic needs:</a:t>
            </a:r>
          </a:p>
          <a:p>
            <a:pPr marL="1280160" lvl="3" indent="-457200">
              <a:lnSpc>
                <a:spcPct val="90000"/>
              </a:lnSpc>
              <a:buFont typeface="+mj-lt"/>
              <a:buAutoNum type="arabicPeriod"/>
            </a:pPr>
            <a:r>
              <a:rPr lang="en-US" sz="2200" dirty="0">
                <a:solidFill>
                  <a:srgbClr val="404040"/>
                </a:solidFill>
              </a:rPr>
              <a:t>Appreciation: Being heard, valued, &amp; understood</a:t>
            </a:r>
          </a:p>
          <a:p>
            <a:pPr marL="1280160" lvl="3" indent="-457200">
              <a:lnSpc>
                <a:spcPct val="90000"/>
              </a:lnSpc>
              <a:buFont typeface="+mj-lt"/>
              <a:buAutoNum type="arabicPeriod"/>
            </a:pPr>
            <a:r>
              <a:rPr lang="en-US" sz="2200" dirty="0">
                <a:solidFill>
                  <a:srgbClr val="404040"/>
                </a:solidFill>
              </a:rPr>
              <a:t>Autonomy: Having control over one’s environment</a:t>
            </a:r>
          </a:p>
          <a:p>
            <a:pPr marL="1280160" lvl="3" indent="-457200">
              <a:lnSpc>
                <a:spcPct val="90000"/>
              </a:lnSpc>
              <a:buFont typeface="+mj-lt"/>
              <a:buAutoNum type="arabicPeriod"/>
            </a:pPr>
            <a:r>
              <a:rPr lang="en-US" sz="2200" dirty="0">
                <a:solidFill>
                  <a:srgbClr val="404040"/>
                </a:solidFill>
              </a:rPr>
              <a:t>Affiliation: Being a part of a collective</a:t>
            </a:r>
          </a:p>
          <a:p>
            <a:pPr marL="1280160" lvl="3" indent="-457200">
              <a:lnSpc>
                <a:spcPct val="90000"/>
              </a:lnSpc>
              <a:buFont typeface="+mj-lt"/>
              <a:buAutoNum type="arabicPeriod"/>
            </a:pPr>
            <a:r>
              <a:rPr lang="en-US" sz="2200" dirty="0">
                <a:solidFill>
                  <a:srgbClr val="404040"/>
                </a:solidFill>
              </a:rPr>
              <a:t>Status: How one is treated compared to others</a:t>
            </a:r>
          </a:p>
          <a:p>
            <a:pPr marL="1280160" lvl="3" indent="-457200">
              <a:lnSpc>
                <a:spcPct val="90000"/>
              </a:lnSpc>
              <a:buFont typeface="+mj-lt"/>
              <a:buAutoNum type="arabicPeriod"/>
            </a:pPr>
            <a:r>
              <a:rPr lang="en-US" sz="2200" dirty="0">
                <a:solidFill>
                  <a:srgbClr val="404040"/>
                </a:solidFill>
              </a:rPr>
              <a:t>Role: The reach of your impact</a:t>
            </a:r>
          </a:p>
        </p:txBody>
      </p:sp>
      <p:sp>
        <p:nvSpPr>
          <p:cNvPr id="4" name="Footer Placeholder 3">
            <a:extLst>
              <a:ext uri="{FF2B5EF4-FFF2-40B4-BE49-F238E27FC236}">
                <a16:creationId xmlns:a16="http://schemas.microsoft.com/office/drawing/2014/main" id="{9704611D-07EC-8B43-B061-458E94D93D55}"/>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682419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50165-510C-E442-87DF-15DCF15B7761}"/>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a:t>
            </a:r>
          </a:p>
        </p:txBody>
      </p:sp>
      <p:sp>
        <p:nvSpPr>
          <p:cNvPr id="3" name="Content Placeholder 2">
            <a:extLst>
              <a:ext uri="{FF2B5EF4-FFF2-40B4-BE49-F238E27FC236}">
                <a16:creationId xmlns:a16="http://schemas.microsoft.com/office/drawing/2014/main" id="{EC1F79D6-7D75-2249-ACCF-B901EFD2EAC3}"/>
              </a:ext>
            </a:extLst>
          </p:cNvPr>
          <p:cNvSpPr>
            <a:spLocks noGrp="1"/>
          </p:cNvSpPr>
          <p:nvPr>
            <p:ph sz="quarter" idx="1"/>
          </p:nvPr>
        </p:nvSpPr>
        <p:spPr>
          <a:xfrm>
            <a:off x="1279546" y="1843590"/>
            <a:ext cx="6584634" cy="3642810"/>
          </a:xfrm>
        </p:spPr>
        <p:txBody>
          <a:bodyPr>
            <a:normAutofit/>
          </a:bodyPr>
          <a:lstStyle/>
          <a:p>
            <a:pPr marL="0" indent="0">
              <a:lnSpc>
                <a:spcPct val="90000"/>
              </a:lnSpc>
              <a:buNone/>
            </a:pPr>
            <a:endParaRPr lang="en-US" sz="1700" dirty="0">
              <a:solidFill>
                <a:srgbClr val="404040"/>
              </a:solidFill>
            </a:endParaRPr>
          </a:p>
          <a:p>
            <a:pPr marL="0" indent="0">
              <a:lnSpc>
                <a:spcPct val="90000"/>
              </a:lnSpc>
              <a:buNone/>
            </a:pPr>
            <a:r>
              <a:rPr lang="en-US" sz="2200" dirty="0">
                <a:solidFill>
                  <a:srgbClr val="404040"/>
                </a:solidFill>
              </a:rPr>
              <a:t>Centers around five basic needs:</a:t>
            </a:r>
          </a:p>
          <a:p>
            <a:pPr marL="0" indent="0">
              <a:lnSpc>
                <a:spcPct val="90000"/>
              </a:lnSpc>
              <a:spcAft>
                <a:spcPts val="800"/>
              </a:spcAft>
              <a:buNone/>
            </a:pPr>
            <a:endParaRPr lang="en-US" sz="2200" dirty="0">
              <a:solidFill>
                <a:srgbClr val="404040"/>
              </a:solidFill>
            </a:endParaRPr>
          </a:p>
          <a:p>
            <a:pPr marL="1280160" lvl="3" indent="-457200">
              <a:lnSpc>
                <a:spcPct val="90000"/>
              </a:lnSpc>
              <a:buFont typeface="+mj-lt"/>
              <a:buAutoNum type="arabicPeriod"/>
            </a:pPr>
            <a:r>
              <a:rPr lang="en-US" sz="2200" dirty="0">
                <a:solidFill>
                  <a:srgbClr val="404040"/>
                </a:solidFill>
              </a:rPr>
              <a:t>Appreciation: Individualist, Low-Context</a:t>
            </a:r>
          </a:p>
          <a:p>
            <a:pPr marL="1280160" lvl="3" indent="-457200">
              <a:lnSpc>
                <a:spcPct val="90000"/>
              </a:lnSpc>
              <a:buFont typeface="+mj-lt"/>
              <a:buAutoNum type="arabicPeriod"/>
            </a:pPr>
            <a:r>
              <a:rPr lang="en-US" sz="2200" dirty="0">
                <a:solidFill>
                  <a:srgbClr val="404040"/>
                </a:solidFill>
              </a:rPr>
              <a:t>Autonomy:</a:t>
            </a:r>
          </a:p>
          <a:p>
            <a:pPr marL="1280160" lvl="3" indent="-457200">
              <a:lnSpc>
                <a:spcPct val="90000"/>
              </a:lnSpc>
              <a:buFont typeface="+mj-lt"/>
              <a:buAutoNum type="arabicPeriod"/>
            </a:pPr>
            <a:r>
              <a:rPr lang="en-US" sz="2200" dirty="0">
                <a:solidFill>
                  <a:srgbClr val="404040"/>
                </a:solidFill>
              </a:rPr>
              <a:t>Affiliation:</a:t>
            </a:r>
          </a:p>
          <a:p>
            <a:pPr marL="1280160" lvl="3" indent="-457200">
              <a:lnSpc>
                <a:spcPct val="90000"/>
              </a:lnSpc>
              <a:buFont typeface="+mj-lt"/>
              <a:buAutoNum type="arabicPeriod"/>
            </a:pPr>
            <a:r>
              <a:rPr lang="en-US" sz="2200" dirty="0">
                <a:solidFill>
                  <a:srgbClr val="404040"/>
                </a:solidFill>
              </a:rPr>
              <a:t>Status:</a:t>
            </a:r>
          </a:p>
          <a:p>
            <a:pPr marL="1280160" lvl="3" indent="-457200">
              <a:lnSpc>
                <a:spcPct val="90000"/>
              </a:lnSpc>
              <a:buFont typeface="+mj-lt"/>
              <a:buAutoNum type="arabicPeriod"/>
            </a:pPr>
            <a:r>
              <a:rPr lang="en-US" sz="2200" dirty="0">
                <a:solidFill>
                  <a:srgbClr val="404040"/>
                </a:solidFill>
              </a:rPr>
              <a:t>Role:</a:t>
            </a:r>
          </a:p>
        </p:txBody>
      </p:sp>
      <p:sp>
        <p:nvSpPr>
          <p:cNvPr id="4" name="Footer Placeholder 3">
            <a:extLst>
              <a:ext uri="{FF2B5EF4-FFF2-40B4-BE49-F238E27FC236}">
                <a16:creationId xmlns:a16="http://schemas.microsoft.com/office/drawing/2014/main" id="{9704611D-07EC-8B43-B061-458E94D93D55}"/>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5738140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50165-510C-E442-87DF-15DCF15B7761}"/>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a:t>
            </a:r>
          </a:p>
        </p:txBody>
      </p:sp>
      <p:sp>
        <p:nvSpPr>
          <p:cNvPr id="3" name="Content Placeholder 2">
            <a:extLst>
              <a:ext uri="{FF2B5EF4-FFF2-40B4-BE49-F238E27FC236}">
                <a16:creationId xmlns:a16="http://schemas.microsoft.com/office/drawing/2014/main" id="{EC1F79D6-7D75-2249-ACCF-B901EFD2EAC3}"/>
              </a:ext>
            </a:extLst>
          </p:cNvPr>
          <p:cNvSpPr>
            <a:spLocks noGrp="1"/>
          </p:cNvSpPr>
          <p:nvPr>
            <p:ph sz="quarter" idx="1"/>
          </p:nvPr>
        </p:nvSpPr>
        <p:spPr>
          <a:xfrm>
            <a:off x="1279546" y="1843590"/>
            <a:ext cx="6584634" cy="3566610"/>
          </a:xfrm>
        </p:spPr>
        <p:txBody>
          <a:bodyPr>
            <a:normAutofit/>
          </a:bodyPr>
          <a:lstStyle/>
          <a:p>
            <a:pPr marL="0" indent="0">
              <a:lnSpc>
                <a:spcPct val="90000"/>
              </a:lnSpc>
              <a:buNone/>
            </a:pPr>
            <a:endParaRPr lang="en-US" sz="1700" dirty="0">
              <a:solidFill>
                <a:srgbClr val="404040"/>
              </a:solidFill>
            </a:endParaRPr>
          </a:p>
          <a:p>
            <a:pPr marL="0" indent="0">
              <a:lnSpc>
                <a:spcPct val="90000"/>
              </a:lnSpc>
              <a:buNone/>
            </a:pPr>
            <a:r>
              <a:rPr lang="en-US" sz="2200" dirty="0">
                <a:solidFill>
                  <a:srgbClr val="404040"/>
                </a:solidFill>
              </a:rPr>
              <a:t>Centers around five basic needs:</a:t>
            </a:r>
          </a:p>
          <a:p>
            <a:pPr marL="0" indent="0">
              <a:lnSpc>
                <a:spcPct val="90000"/>
              </a:lnSpc>
              <a:spcAft>
                <a:spcPts val="800"/>
              </a:spcAft>
              <a:buNone/>
            </a:pPr>
            <a:endParaRPr lang="en-US" sz="2200" dirty="0">
              <a:solidFill>
                <a:srgbClr val="404040"/>
              </a:solidFill>
            </a:endParaRPr>
          </a:p>
          <a:p>
            <a:pPr marL="1280160" lvl="3" indent="-457200">
              <a:lnSpc>
                <a:spcPct val="90000"/>
              </a:lnSpc>
              <a:buFont typeface="+mj-lt"/>
              <a:buAutoNum type="arabicPeriod"/>
            </a:pPr>
            <a:r>
              <a:rPr lang="en-US" sz="2200" dirty="0">
                <a:solidFill>
                  <a:srgbClr val="404040"/>
                </a:solidFill>
              </a:rPr>
              <a:t>Appreciation: Individualist, Low-Context</a:t>
            </a:r>
          </a:p>
          <a:p>
            <a:pPr marL="1280160" lvl="3" indent="-457200">
              <a:lnSpc>
                <a:spcPct val="90000"/>
              </a:lnSpc>
              <a:buFont typeface="+mj-lt"/>
              <a:buAutoNum type="arabicPeriod"/>
            </a:pPr>
            <a:r>
              <a:rPr lang="en-US" sz="2200" dirty="0">
                <a:solidFill>
                  <a:srgbClr val="404040"/>
                </a:solidFill>
              </a:rPr>
              <a:t>Autonomy: Individualists, Low-Context</a:t>
            </a:r>
          </a:p>
          <a:p>
            <a:pPr marL="1280160" lvl="3" indent="-457200">
              <a:lnSpc>
                <a:spcPct val="90000"/>
              </a:lnSpc>
              <a:buFont typeface="+mj-lt"/>
              <a:buAutoNum type="arabicPeriod"/>
            </a:pPr>
            <a:r>
              <a:rPr lang="en-US" sz="2200" dirty="0">
                <a:solidFill>
                  <a:srgbClr val="404040"/>
                </a:solidFill>
              </a:rPr>
              <a:t>Affiliation:</a:t>
            </a:r>
          </a:p>
          <a:p>
            <a:pPr marL="1280160" lvl="3" indent="-457200">
              <a:lnSpc>
                <a:spcPct val="90000"/>
              </a:lnSpc>
              <a:buFont typeface="+mj-lt"/>
              <a:buAutoNum type="arabicPeriod"/>
            </a:pPr>
            <a:r>
              <a:rPr lang="en-US" sz="2200" dirty="0">
                <a:solidFill>
                  <a:srgbClr val="404040"/>
                </a:solidFill>
              </a:rPr>
              <a:t>Status:</a:t>
            </a:r>
          </a:p>
          <a:p>
            <a:pPr marL="1280160" lvl="3" indent="-457200">
              <a:lnSpc>
                <a:spcPct val="90000"/>
              </a:lnSpc>
              <a:buFont typeface="+mj-lt"/>
              <a:buAutoNum type="arabicPeriod"/>
            </a:pPr>
            <a:r>
              <a:rPr lang="en-US" sz="2200" dirty="0">
                <a:solidFill>
                  <a:srgbClr val="404040"/>
                </a:solidFill>
              </a:rPr>
              <a:t>Role:</a:t>
            </a:r>
          </a:p>
        </p:txBody>
      </p:sp>
      <p:sp>
        <p:nvSpPr>
          <p:cNvPr id="4" name="Footer Placeholder 3">
            <a:extLst>
              <a:ext uri="{FF2B5EF4-FFF2-40B4-BE49-F238E27FC236}">
                <a16:creationId xmlns:a16="http://schemas.microsoft.com/office/drawing/2014/main" id="{9704611D-07EC-8B43-B061-458E94D93D55}"/>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70084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549DF-A9CD-C142-BDE1-6E23C70D4E38}"/>
              </a:ext>
            </a:extLst>
          </p:cNvPr>
          <p:cNvSpPr>
            <a:spLocks noGrp="1"/>
          </p:cNvSpPr>
          <p:nvPr>
            <p:ph type="title"/>
          </p:nvPr>
        </p:nvSpPr>
        <p:spPr>
          <a:xfrm>
            <a:off x="301752" y="228600"/>
            <a:ext cx="8534400" cy="1066800"/>
          </a:xfrm>
        </p:spPr>
        <p:txBody>
          <a:bodyPr anchor="ctr">
            <a:noAutofit/>
          </a:bodyPr>
          <a:lstStyle/>
          <a:p>
            <a:r>
              <a:rPr lang="en-US" sz="4400" dirty="0"/>
              <a:t>DISCLAIMER</a:t>
            </a:r>
          </a:p>
        </p:txBody>
      </p:sp>
      <p:sp>
        <p:nvSpPr>
          <p:cNvPr id="3" name="Content Placeholder 2">
            <a:extLst>
              <a:ext uri="{FF2B5EF4-FFF2-40B4-BE49-F238E27FC236}">
                <a16:creationId xmlns:a16="http://schemas.microsoft.com/office/drawing/2014/main" id="{FEF0B067-0E15-4D4C-9642-8A4084540B68}"/>
              </a:ext>
            </a:extLst>
          </p:cNvPr>
          <p:cNvSpPr>
            <a:spLocks noGrp="1"/>
          </p:cNvSpPr>
          <p:nvPr>
            <p:ph sz="quarter" idx="1"/>
          </p:nvPr>
        </p:nvSpPr>
        <p:spPr>
          <a:xfrm>
            <a:off x="152400" y="1600200"/>
            <a:ext cx="8839200" cy="4572000"/>
          </a:xfrm>
        </p:spPr>
        <p:txBody>
          <a:bodyPr/>
          <a:lstStyle/>
          <a:p>
            <a:pPr marL="0" indent="0" algn="ctr">
              <a:buNone/>
            </a:pPr>
            <a:endParaRPr lang="en-US" dirty="0"/>
          </a:p>
          <a:p>
            <a:pPr marL="0" indent="0" algn="ctr">
              <a:buNone/>
            </a:pPr>
            <a:r>
              <a:rPr lang="en-US" sz="3000" dirty="0"/>
              <a:t>This presentation will speak of different cultural behaviors but will not mention them from the standpoint of nations or ethnicities. </a:t>
            </a:r>
          </a:p>
          <a:p>
            <a:pPr marL="0" indent="0" algn="ctr">
              <a:buNone/>
            </a:pPr>
            <a:endParaRPr lang="en-US" sz="3000" dirty="0"/>
          </a:p>
          <a:p>
            <a:pPr marL="0" indent="0" algn="ctr">
              <a:buNone/>
            </a:pPr>
            <a:r>
              <a:rPr lang="en-US" sz="3000" dirty="0"/>
              <a:t>Cultural behavior is dynamic and can be exhibited in multiple places and through multiple people.</a:t>
            </a:r>
          </a:p>
        </p:txBody>
      </p:sp>
      <p:sp>
        <p:nvSpPr>
          <p:cNvPr id="4" name="Footer Placeholder 3">
            <a:extLst>
              <a:ext uri="{FF2B5EF4-FFF2-40B4-BE49-F238E27FC236}">
                <a16:creationId xmlns:a16="http://schemas.microsoft.com/office/drawing/2014/main" id="{250EF6D9-2559-DC42-A3AC-A67EF67B36AA}"/>
              </a:ext>
            </a:extLst>
          </p:cNvPr>
          <p:cNvSpPr>
            <a:spLocks noGrp="1"/>
          </p:cNvSpPr>
          <p:nvPr>
            <p:ph type="ftr" sz="quarter" idx="11"/>
          </p:nvPr>
        </p:nvSpPr>
        <p:spPr/>
        <p:txBody>
          <a:bodyPr/>
          <a:lstStyle/>
          <a:p>
            <a:r>
              <a:rPr lang="en-US" sz="1050"/>
              <a:t>© Harper Conflict Resolution LLC, Jason A. Harper 2022</a:t>
            </a:r>
            <a:endParaRPr lang="en-US" sz="1050" dirty="0"/>
          </a:p>
        </p:txBody>
      </p:sp>
    </p:spTree>
    <p:extLst>
      <p:ext uri="{BB962C8B-B14F-4D97-AF65-F5344CB8AC3E}">
        <p14:creationId xmlns:p14="http://schemas.microsoft.com/office/powerpoint/2010/main" val="24607787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50165-510C-E442-87DF-15DCF15B7761}"/>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a:t>
            </a:r>
          </a:p>
        </p:txBody>
      </p:sp>
      <p:sp>
        <p:nvSpPr>
          <p:cNvPr id="3" name="Content Placeholder 2">
            <a:extLst>
              <a:ext uri="{FF2B5EF4-FFF2-40B4-BE49-F238E27FC236}">
                <a16:creationId xmlns:a16="http://schemas.microsoft.com/office/drawing/2014/main" id="{EC1F79D6-7D75-2249-ACCF-B901EFD2EAC3}"/>
              </a:ext>
            </a:extLst>
          </p:cNvPr>
          <p:cNvSpPr>
            <a:spLocks noGrp="1"/>
          </p:cNvSpPr>
          <p:nvPr>
            <p:ph sz="quarter" idx="1"/>
          </p:nvPr>
        </p:nvSpPr>
        <p:spPr>
          <a:xfrm>
            <a:off x="1279546" y="1843590"/>
            <a:ext cx="6584634" cy="3566610"/>
          </a:xfrm>
        </p:spPr>
        <p:txBody>
          <a:bodyPr>
            <a:normAutofit/>
          </a:bodyPr>
          <a:lstStyle/>
          <a:p>
            <a:pPr marL="0" indent="0">
              <a:lnSpc>
                <a:spcPct val="90000"/>
              </a:lnSpc>
              <a:buNone/>
            </a:pPr>
            <a:endParaRPr lang="en-US" sz="1700" dirty="0">
              <a:solidFill>
                <a:srgbClr val="404040"/>
              </a:solidFill>
            </a:endParaRPr>
          </a:p>
          <a:p>
            <a:pPr marL="0" indent="0">
              <a:lnSpc>
                <a:spcPct val="90000"/>
              </a:lnSpc>
              <a:buNone/>
            </a:pPr>
            <a:r>
              <a:rPr lang="en-US" sz="2200" dirty="0">
                <a:solidFill>
                  <a:srgbClr val="404040"/>
                </a:solidFill>
              </a:rPr>
              <a:t>Centers around five basic needs:</a:t>
            </a:r>
          </a:p>
          <a:p>
            <a:pPr marL="0" indent="0">
              <a:lnSpc>
                <a:spcPct val="90000"/>
              </a:lnSpc>
              <a:spcAft>
                <a:spcPts val="800"/>
              </a:spcAft>
              <a:buNone/>
            </a:pPr>
            <a:endParaRPr lang="en-US" sz="2200" dirty="0">
              <a:solidFill>
                <a:srgbClr val="404040"/>
              </a:solidFill>
            </a:endParaRPr>
          </a:p>
          <a:p>
            <a:pPr marL="1280160" lvl="3" indent="-457200">
              <a:lnSpc>
                <a:spcPct val="90000"/>
              </a:lnSpc>
              <a:buFont typeface="+mj-lt"/>
              <a:buAutoNum type="arabicPeriod"/>
            </a:pPr>
            <a:r>
              <a:rPr lang="en-US" sz="2200" dirty="0">
                <a:solidFill>
                  <a:srgbClr val="404040"/>
                </a:solidFill>
              </a:rPr>
              <a:t>Appreciation: Individualist, Low-Context</a:t>
            </a:r>
          </a:p>
          <a:p>
            <a:pPr marL="1280160" lvl="3" indent="-457200">
              <a:lnSpc>
                <a:spcPct val="90000"/>
              </a:lnSpc>
              <a:buFont typeface="+mj-lt"/>
              <a:buAutoNum type="arabicPeriod"/>
            </a:pPr>
            <a:r>
              <a:rPr lang="en-US" sz="2200" dirty="0">
                <a:solidFill>
                  <a:srgbClr val="404040"/>
                </a:solidFill>
              </a:rPr>
              <a:t>Autonomy: Individualists, Low-Context</a:t>
            </a:r>
          </a:p>
          <a:p>
            <a:pPr marL="1280160" lvl="3" indent="-457200">
              <a:lnSpc>
                <a:spcPct val="90000"/>
              </a:lnSpc>
              <a:buFont typeface="+mj-lt"/>
              <a:buAutoNum type="arabicPeriod"/>
            </a:pPr>
            <a:r>
              <a:rPr lang="en-US" sz="2200" dirty="0">
                <a:solidFill>
                  <a:srgbClr val="404040"/>
                </a:solidFill>
              </a:rPr>
              <a:t>Affiliation: Collectivists, High-Context</a:t>
            </a:r>
          </a:p>
          <a:p>
            <a:pPr marL="1280160" lvl="3" indent="-457200">
              <a:lnSpc>
                <a:spcPct val="90000"/>
              </a:lnSpc>
              <a:buFont typeface="+mj-lt"/>
              <a:buAutoNum type="arabicPeriod"/>
            </a:pPr>
            <a:r>
              <a:rPr lang="en-US" sz="2200" dirty="0">
                <a:solidFill>
                  <a:srgbClr val="404040"/>
                </a:solidFill>
              </a:rPr>
              <a:t>Status:</a:t>
            </a:r>
          </a:p>
          <a:p>
            <a:pPr marL="1280160" lvl="3" indent="-457200">
              <a:lnSpc>
                <a:spcPct val="90000"/>
              </a:lnSpc>
              <a:buFont typeface="+mj-lt"/>
              <a:buAutoNum type="arabicPeriod"/>
            </a:pPr>
            <a:r>
              <a:rPr lang="en-US" sz="2200" dirty="0">
                <a:solidFill>
                  <a:srgbClr val="404040"/>
                </a:solidFill>
              </a:rPr>
              <a:t>Role:</a:t>
            </a:r>
          </a:p>
        </p:txBody>
      </p:sp>
      <p:sp>
        <p:nvSpPr>
          <p:cNvPr id="4" name="Footer Placeholder 3">
            <a:extLst>
              <a:ext uri="{FF2B5EF4-FFF2-40B4-BE49-F238E27FC236}">
                <a16:creationId xmlns:a16="http://schemas.microsoft.com/office/drawing/2014/main" id="{9704611D-07EC-8B43-B061-458E94D93D55}"/>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1253258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50165-510C-E442-87DF-15DCF15B7761}"/>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a:t>
            </a:r>
          </a:p>
        </p:txBody>
      </p:sp>
      <p:sp>
        <p:nvSpPr>
          <p:cNvPr id="3" name="Content Placeholder 2">
            <a:extLst>
              <a:ext uri="{FF2B5EF4-FFF2-40B4-BE49-F238E27FC236}">
                <a16:creationId xmlns:a16="http://schemas.microsoft.com/office/drawing/2014/main" id="{EC1F79D6-7D75-2249-ACCF-B901EFD2EAC3}"/>
              </a:ext>
            </a:extLst>
          </p:cNvPr>
          <p:cNvSpPr>
            <a:spLocks noGrp="1"/>
          </p:cNvSpPr>
          <p:nvPr>
            <p:ph sz="quarter" idx="1"/>
          </p:nvPr>
        </p:nvSpPr>
        <p:spPr>
          <a:xfrm>
            <a:off x="1279546" y="1843590"/>
            <a:ext cx="6584634" cy="3642810"/>
          </a:xfrm>
        </p:spPr>
        <p:txBody>
          <a:bodyPr>
            <a:normAutofit/>
          </a:bodyPr>
          <a:lstStyle/>
          <a:p>
            <a:pPr marL="0" indent="0">
              <a:lnSpc>
                <a:spcPct val="90000"/>
              </a:lnSpc>
              <a:buNone/>
            </a:pPr>
            <a:endParaRPr lang="en-US" sz="1700" dirty="0">
              <a:solidFill>
                <a:srgbClr val="404040"/>
              </a:solidFill>
            </a:endParaRPr>
          </a:p>
          <a:p>
            <a:pPr marL="0" indent="0">
              <a:lnSpc>
                <a:spcPct val="90000"/>
              </a:lnSpc>
              <a:buNone/>
            </a:pPr>
            <a:r>
              <a:rPr lang="en-US" sz="2200" dirty="0">
                <a:solidFill>
                  <a:srgbClr val="404040"/>
                </a:solidFill>
              </a:rPr>
              <a:t>Centers around five basic needs:</a:t>
            </a:r>
          </a:p>
          <a:p>
            <a:pPr marL="0" indent="0">
              <a:lnSpc>
                <a:spcPct val="90000"/>
              </a:lnSpc>
              <a:spcAft>
                <a:spcPts val="800"/>
              </a:spcAft>
              <a:buNone/>
            </a:pPr>
            <a:endParaRPr lang="en-US" sz="2200" dirty="0">
              <a:solidFill>
                <a:srgbClr val="404040"/>
              </a:solidFill>
            </a:endParaRPr>
          </a:p>
          <a:p>
            <a:pPr marL="1280160" lvl="3" indent="-457200">
              <a:lnSpc>
                <a:spcPct val="90000"/>
              </a:lnSpc>
              <a:buFont typeface="+mj-lt"/>
              <a:buAutoNum type="arabicPeriod"/>
            </a:pPr>
            <a:r>
              <a:rPr lang="en-US" sz="2200" dirty="0">
                <a:solidFill>
                  <a:srgbClr val="404040"/>
                </a:solidFill>
              </a:rPr>
              <a:t>Appreciation: Individualist, Low-Context</a:t>
            </a:r>
          </a:p>
          <a:p>
            <a:pPr marL="1280160" lvl="3" indent="-457200">
              <a:lnSpc>
                <a:spcPct val="90000"/>
              </a:lnSpc>
              <a:buFont typeface="+mj-lt"/>
              <a:buAutoNum type="arabicPeriod"/>
            </a:pPr>
            <a:r>
              <a:rPr lang="en-US" sz="2200" dirty="0">
                <a:solidFill>
                  <a:srgbClr val="404040"/>
                </a:solidFill>
              </a:rPr>
              <a:t>Autonomy: Individualists, Low-Context</a:t>
            </a:r>
          </a:p>
          <a:p>
            <a:pPr marL="1280160" lvl="3" indent="-457200">
              <a:lnSpc>
                <a:spcPct val="90000"/>
              </a:lnSpc>
              <a:buFont typeface="+mj-lt"/>
              <a:buAutoNum type="arabicPeriod"/>
            </a:pPr>
            <a:r>
              <a:rPr lang="en-US" sz="2200" dirty="0">
                <a:solidFill>
                  <a:srgbClr val="404040"/>
                </a:solidFill>
              </a:rPr>
              <a:t>Affiliation: Collectivists, High-Context</a:t>
            </a:r>
          </a:p>
          <a:p>
            <a:pPr marL="1280160" lvl="3" indent="-457200">
              <a:lnSpc>
                <a:spcPct val="90000"/>
              </a:lnSpc>
              <a:buFont typeface="+mj-lt"/>
              <a:buAutoNum type="arabicPeriod"/>
            </a:pPr>
            <a:r>
              <a:rPr lang="en-US" sz="2200" dirty="0">
                <a:solidFill>
                  <a:srgbClr val="404040"/>
                </a:solidFill>
              </a:rPr>
              <a:t>Status: Power Distance, High-Context</a:t>
            </a:r>
          </a:p>
          <a:p>
            <a:pPr marL="1280160" lvl="3" indent="-457200">
              <a:lnSpc>
                <a:spcPct val="90000"/>
              </a:lnSpc>
              <a:buFont typeface="+mj-lt"/>
              <a:buAutoNum type="arabicPeriod"/>
            </a:pPr>
            <a:r>
              <a:rPr lang="en-US" sz="2200" dirty="0">
                <a:solidFill>
                  <a:srgbClr val="404040"/>
                </a:solidFill>
              </a:rPr>
              <a:t>Role:</a:t>
            </a:r>
          </a:p>
        </p:txBody>
      </p:sp>
      <p:sp>
        <p:nvSpPr>
          <p:cNvPr id="4" name="Footer Placeholder 3">
            <a:extLst>
              <a:ext uri="{FF2B5EF4-FFF2-40B4-BE49-F238E27FC236}">
                <a16:creationId xmlns:a16="http://schemas.microsoft.com/office/drawing/2014/main" id="{9704611D-07EC-8B43-B061-458E94D93D55}"/>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22857308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50165-510C-E442-87DF-15DCF15B7761}"/>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a:t>
            </a:r>
          </a:p>
        </p:txBody>
      </p:sp>
      <p:sp>
        <p:nvSpPr>
          <p:cNvPr id="3" name="Content Placeholder 2">
            <a:extLst>
              <a:ext uri="{FF2B5EF4-FFF2-40B4-BE49-F238E27FC236}">
                <a16:creationId xmlns:a16="http://schemas.microsoft.com/office/drawing/2014/main" id="{EC1F79D6-7D75-2249-ACCF-B901EFD2EAC3}"/>
              </a:ext>
            </a:extLst>
          </p:cNvPr>
          <p:cNvSpPr>
            <a:spLocks noGrp="1"/>
          </p:cNvSpPr>
          <p:nvPr>
            <p:ph sz="quarter" idx="1"/>
          </p:nvPr>
        </p:nvSpPr>
        <p:spPr>
          <a:xfrm>
            <a:off x="1279546" y="1843590"/>
            <a:ext cx="6584634" cy="3642810"/>
          </a:xfrm>
        </p:spPr>
        <p:txBody>
          <a:bodyPr>
            <a:normAutofit/>
          </a:bodyPr>
          <a:lstStyle/>
          <a:p>
            <a:pPr marL="0" indent="0">
              <a:lnSpc>
                <a:spcPct val="90000"/>
              </a:lnSpc>
              <a:buNone/>
            </a:pPr>
            <a:endParaRPr lang="en-US" sz="1700" dirty="0">
              <a:solidFill>
                <a:srgbClr val="404040"/>
              </a:solidFill>
            </a:endParaRPr>
          </a:p>
          <a:p>
            <a:pPr marL="0" indent="0">
              <a:lnSpc>
                <a:spcPct val="90000"/>
              </a:lnSpc>
              <a:buNone/>
            </a:pPr>
            <a:r>
              <a:rPr lang="en-US" sz="2200" dirty="0">
                <a:solidFill>
                  <a:srgbClr val="404040"/>
                </a:solidFill>
              </a:rPr>
              <a:t>Centers around five basic needs:</a:t>
            </a:r>
          </a:p>
          <a:p>
            <a:pPr marL="0" indent="0">
              <a:lnSpc>
                <a:spcPct val="90000"/>
              </a:lnSpc>
              <a:spcAft>
                <a:spcPts val="800"/>
              </a:spcAft>
              <a:buNone/>
            </a:pPr>
            <a:endParaRPr lang="en-US" sz="2200" dirty="0">
              <a:solidFill>
                <a:srgbClr val="404040"/>
              </a:solidFill>
            </a:endParaRPr>
          </a:p>
          <a:p>
            <a:pPr marL="1280160" lvl="3" indent="-457200">
              <a:lnSpc>
                <a:spcPct val="90000"/>
              </a:lnSpc>
              <a:buFont typeface="+mj-lt"/>
              <a:buAutoNum type="arabicPeriod"/>
            </a:pPr>
            <a:r>
              <a:rPr lang="en-US" sz="2200" dirty="0">
                <a:solidFill>
                  <a:srgbClr val="404040"/>
                </a:solidFill>
              </a:rPr>
              <a:t>Appreciation: Individualist, Low-Context</a:t>
            </a:r>
          </a:p>
          <a:p>
            <a:pPr marL="1280160" lvl="3" indent="-457200">
              <a:lnSpc>
                <a:spcPct val="90000"/>
              </a:lnSpc>
              <a:buFont typeface="+mj-lt"/>
              <a:buAutoNum type="arabicPeriod"/>
            </a:pPr>
            <a:r>
              <a:rPr lang="en-US" sz="2200" dirty="0">
                <a:solidFill>
                  <a:srgbClr val="404040"/>
                </a:solidFill>
              </a:rPr>
              <a:t>Autonomy: Individualists, Low-Context</a:t>
            </a:r>
          </a:p>
          <a:p>
            <a:pPr marL="1280160" lvl="3" indent="-457200">
              <a:lnSpc>
                <a:spcPct val="90000"/>
              </a:lnSpc>
              <a:buFont typeface="+mj-lt"/>
              <a:buAutoNum type="arabicPeriod"/>
            </a:pPr>
            <a:r>
              <a:rPr lang="en-US" sz="2200" dirty="0">
                <a:solidFill>
                  <a:srgbClr val="404040"/>
                </a:solidFill>
              </a:rPr>
              <a:t>Affiliation: Collectivists, High-Context</a:t>
            </a:r>
          </a:p>
          <a:p>
            <a:pPr marL="1280160" lvl="3" indent="-457200">
              <a:lnSpc>
                <a:spcPct val="90000"/>
              </a:lnSpc>
              <a:buFont typeface="+mj-lt"/>
              <a:buAutoNum type="arabicPeriod"/>
            </a:pPr>
            <a:r>
              <a:rPr lang="en-US" sz="2200" dirty="0">
                <a:solidFill>
                  <a:srgbClr val="404040"/>
                </a:solidFill>
              </a:rPr>
              <a:t>Status: Power Distance, High-Context</a:t>
            </a:r>
          </a:p>
          <a:p>
            <a:pPr marL="1280160" lvl="3" indent="-457200">
              <a:lnSpc>
                <a:spcPct val="90000"/>
              </a:lnSpc>
              <a:buFont typeface="+mj-lt"/>
              <a:buAutoNum type="arabicPeriod"/>
            </a:pPr>
            <a:r>
              <a:rPr lang="en-US" sz="2200" dirty="0">
                <a:solidFill>
                  <a:srgbClr val="404040"/>
                </a:solidFill>
              </a:rPr>
              <a:t>Role: All</a:t>
            </a:r>
          </a:p>
        </p:txBody>
      </p:sp>
      <p:sp>
        <p:nvSpPr>
          <p:cNvPr id="4" name="Footer Placeholder 3">
            <a:extLst>
              <a:ext uri="{FF2B5EF4-FFF2-40B4-BE49-F238E27FC236}">
                <a16:creationId xmlns:a16="http://schemas.microsoft.com/office/drawing/2014/main" id="{9704611D-07EC-8B43-B061-458E94D93D55}"/>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834019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08902D-3AC0-714C-B258-77A6234174DF}"/>
              </a:ext>
            </a:extLst>
          </p:cNvPr>
          <p:cNvSpPr>
            <a:spLocks noGrp="1"/>
          </p:cNvSpPr>
          <p:nvPr>
            <p:ph type="title"/>
          </p:nvPr>
        </p:nvSpPr>
        <p:spPr>
          <a:xfrm>
            <a:off x="1673352" y="467418"/>
            <a:ext cx="5797296" cy="1188720"/>
          </a:xfrm>
          <a:solidFill>
            <a:srgbClr val="FFFFFF"/>
          </a:solidFill>
        </p:spPr>
        <p:txBody>
          <a:bodyPr>
            <a:normAutofit/>
          </a:bodyPr>
          <a:lstStyle/>
          <a:p>
            <a:r>
              <a:rPr lang="en-US" cap="all"/>
              <a:t>Emotions </a:t>
            </a:r>
            <a:r>
              <a:rPr lang="en-US" i="1" cap="all"/>
              <a:t>(continued)</a:t>
            </a:r>
          </a:p>
        </p:txBody>
      </p:sp>
      <p:sp>
        <p:nvSpPr>
          <p:cNvPr id="3" name="Content Placeholder 2">
            <a:extLst>
              <a:ext uri="{FF2B5EF4-FFF2-40B4-BE49-F238E27FC236}">
                <a16:creationId xmlns:a16="http://schemas.microsoft.com/office/drawing/2014/main" id="{159E163C-64D7-3B40-BCDC-3BD569DB3377}"/>
              </a:ext>
            </a:extLst>
          </p:cNvPr>
          <p:cNvSpPr>
            <a:spLocks noGrp="1"/>
          </p:cNvSpPr>
          <p:nvPr>
            <p:ph sz="quarter" idx="1"/>
          </p:nvPr>
        </p:nvSpPr>
        <p:spPr>
          <a:xfrm>
            <a:off x="1279546" y="1843590"/>
            <a:ext cx="6584634" cy="3642810"/>
          </a:xfrm>
        </p:spPr>
        <p:txBody>
          <a:bodyPr>
            <a:normAutofit/>
          </a:bodyPr>
          <a:lstStyle/>
          <a:p>
            <a:pPr>
              <a:spcAft>
                <a:spcPts val="1500"/>
              </a:spcAft>
              <a:buFont typeface="Wingdings" panose="05000000000000000000" pitchFamily="2" charset="2"/>
              <a:buChar char="Ø"/>
            </a:pPr>
            <a:r>
              <a:rPr lang="en-US" sz="2200" dirty="0">
                <a:solidFill>
                  <a:srgbClr val="404040"/>
                </a:solidFill>
              </a:rPr>
              <a:t>Can be an obstacle or an asset in meetings.</a:t>
            </a:r>
          </a:p>
          <a:p>
            <a:pPr>
              <a:spcAft>
                <a:spcPts val="1500"/>
              </a:spcAft>
              <a:buFont typeface="Wingdings" panose="05000000000000000000" pitchFamily="2" charset="2"/>
              <a:buChar char="Ø"/>
            </a:pPr>
            <a:r>
              <a:rPr lang="en-US" sz="2200" dirty="0">
                <a:solidFill>
                  <a:srgbClr val="404040"/>
                </a:solidFill>
              </a:rPr>
              <a:t>Powerful, always present, and can be hard to handle.</a:t>
            </a:r>
          </a:p>
          <a:p>
            <a:pPr>
              <a:spcAft>
                <a:spcPts val="1500"/>
              </a:spcAft>
              <a:buFont typeface="Wingdings" panose="05000000000000000000" pitchFamily="2" charset="2"/>
              <a:buChar char="Ø"/>
            </a:pPr>
            <a:r>
              <a:rPr lang="en-US" sz="2200" dirty="0">
                <a:solidFill>
                  <a:srgbClr val="404040"/>
                </a:solidFill>
              </a:rPr>
              <a:t>We can’t stop emotions just as we can’t stop thoughts.</a:t>
            </a:r>
          </a:p>
          <a:p>
            <a:pPr>
              <a:spcAft>
                <a:spcPts val="1500"/>
              </a:spcAft>
              <a:buFont typeface="Wingdings" panose="05000000000000000000" pitchFamily="2" charset="2"/>
              <a:buChar char="Ø"/>
            </a:pPr>
            <a:r>
              <a:rPr lang="en-US" sz="2200" dirty="0">
                <a:solidFill>
                  <a:srgbClr val="404040"/>
                </a:solidFill>
              </a:rPr>
              <a:t>The key is to stimulate helpful emotions in those with whom we meet.</a:t>
            </a:r>
          </a:p>
        </p:txBody>
      </p:sp>
      <p:sp>
        <p:nvSpPr>
          <p:cNvPr id="4" name="Footer Placeholder 3">
            <a:extLst>
              <a:ext uri="{FF2B5EF4-FFF2-40B4-BE49-F238E27FC236}">
                <a16:creationId xmlns:a16="http://schemas.microsoft.com/office/drawing/2014/main" id="{CB95114A-1520-8047-BFBB-C5EC6B4F5E97}"/>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8895939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3FF71-C211-4345-95EC-EF6507D31113}"/>
              </a:ext>
            </a:extLst>
          </p:cNvPr>
          <p:cNvSpPr>
            <a:spLocks noGrp="1"/>
          </p:cNvSpPr>
          <p:nvPr>
            <p:ph type="title"/>
          </p:nvPr>
        </p:nvSpPr>
        <p:spPr>
          <a:xfrm>
            <a:off x="1673352" y="467418"/>
            <a:ext cx="5797296" cy="1188720"/>
          </a:xfrm>
          <a:solidFill>
            <a:srgbClr val="FFFFFF"/>
          </a:solidFill>
        </p:spPr>
        <p:txBody>
          <a:bodyPr>
            <a:normAutofit/>
          </a:bodyPr>
          <a:lstStyle/>
          <a:p>
            <a:r>
              <a:rPr lang="en-US" cap="all"/>
              <a:t>Fairness</a:t>
            </a:r>
          </a:p>
        </p:txBody>
      </p:sp>
      <p:sp>
        <p:nvSpPr>
          <p:cNvPr id="3" name="Content Placeholder 2">
            <a:extLst>
              <a:ext uri="{FF2B5EF4-FFF2-40B4-BE49-F238E27FC236}">
                <a16:creationId xmlns:a16="http://schemas.microsoft.com/office/drawing/2014/main" id="{B6AC1305-D350-7B4B-9DB3-8EE659084311}"/>
              </a:ext>
            </a:extLst>
          </p:cNvPr>
          <p:cNvSpPr>
            <a:spLocks noGrp="1"/>
          </p:cNvSpPr>
          <p:nvPr>
            <p:ph sz="quarter" idx="1"/>
          </p:nvPr>
        </p:nvSpPr>
        <p:spPr>
          <a:xfrm>
            <a:off x="1279546" y="1843590"/>
            <a:ext cx="6584634" cy="3642810"/>
          </a:xfrm>
        </p:spPr>
        <p:txBody>
          <a:bodyPr>
            <a:normAutofit/>
          </a:bodyPr>
          <a:lstStyle/>
          <a:p>
            <a:pPr>
              <a:spcAft>
                <a:spcPts val="1500"/>
              </a:spcAft>
            </a:pPr>
            <a:endParaRPr lang="en-US" dirty="0">
              <a:solidFill>
                <a:srgbClr val="404040"/>
              </a:solidFill>
            </a:endParaRPr>
          </a:p>
          <a:p>
            <a:pPr>
              <a:spcAft>
                <a:spcPts val="1500"/>
              </a:spcAft>
              <a:buFont typeface="Wingdings" panose="05000000000000000000" pitchFamily="2" charset="2"/>
              <a:buChar char="Ø"/>
            </a:pPr>
            <a:r>
              <a:rPr lang="en-US" sz="2200" dirty="0">
                <a:solidFill>
                  <a:srgbClr val="404040"/>
                </a:solidFill>
              </a:rPr>
              <a:t>Major issue with Universalism/Particularism</a:t>
            </a:r>
          </a:p>
          <a:p>
            <a:pPr>
              <a:spcAft>
                <a:spcPts val="1500"/>
              </a:spcAft>
              <a:buFont typeface="Wingdings" panose="05000000000000000000" pitchFamily="2" charset="2"/>
              <a:buChar char="Ø"/>
            </a:pPr>
            <a:r>
              <a:rPr lang="en-US" sz="2200" dirty="0">
                <a:solidFill>
                  <a:srgbClr val="404040"/>
                </a:solidFill>
              </a:rPr>
              <a:t>Subjective, based on party experience and underlying needs/interests.</a:t>
            </a:r>
          </a:p>
          <a:p>
            <a:pPr>
              <a:spcAft>
                <a:spcPts val="1500"/>
              </a:spcAft>
              <a:buFont typeface="Wingdings" panose="05000000000000000000" pitchFamily="2" charset="2"/>
              <a:buChar char="Ø"/>
            </a:pPr>
            <a:r>
              <a:rPr lang="en-US" sz="2200" dirty="0">
                <a:solidFill>
                  <a:srgbClr val="404040"/>
                </a:solidFill>
              </a:rPr>
              <a:t>Assessments can be short-sighted, self-serving, or biased.</a:t>
            </a:r>
          </a:p>
          <a:p>
            <a:pPr marL="0" indent="0">
              <a:buNone/>
            </a:pPr>
            <a:endParaRPr lang="en-US" dirty="0">
              <a:solidFill>
                <a:srgbClr val="404040"/>
              </a:solidFill>
            </a:endParaRPr>
          </a:p>
        </p:txBody>
      </p:sp>
      <p:sp>
        <p:nvSpPr>
          <p:cNvPr id="4" name="Footer Placeholder 3">
            <a:extLst>
              <a:ext uri="{FF2B5EF4-FFF2-40B4-BE49-F238E27FC236}">
                <a16:creationId xmlns:a16="http://schemas.microsoft.com/office/drawing/2014/main" id="{811D3593-4CD0-574A-989B-666D5131C9C7}"/>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42863746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DCBA82-2FA6-1E4C-A5F3-E886550A118A}"/>
              </a:ext>
            </a:extLst>
          </p:cNvPr>
          <p:cNvSpPr>
            <a:spLocks noGrp="1"/>
          </p:cNvSpPr>
          <p:nvPr>
            <p:ph type="title"/>
          </p:nvPr>
        </p:nvSpPr>
        <p:spPr>
          <a:xfrm>
            <a:off x="1673352" y="467418"/>
            <a:ext cx="5797296" cy="1188720"/>
          </a:xfrm>
          <a:solidFill>
            <a:srgbClr val="FFFFFF"/>
          </a:solidFill>
        </p:spPr>
        <p:txBody>
          <a:bodyPr>
            <a:normAutofit/>
          </a:bodyPr>
          <a:lstStyle/>
          <a:p>
            <a:r>
              <a:rPr lang="en-US" cap="all"/>
              <a:t>Fairness </a:t>
            </a:r>
            <a:r>
              <a:rPr lang="en-US" i="1" cap="all"/>
              <a:t>(continued)</a:t>
            </a:r>
          </a:p>
        </p:txBody>
      </p:sp>
      <p:sp>
        <p:nvSpPr>
          <p:cNvPr id="3" name="Content Placeholder 2">
            <a:extLst>
              <a:ext uri="{FF2B5EF4-FFF2-40B4-BE49-F238E27FC236}">
                <a16:creationId xmlns:a16="http://schemas.microsoft.com/office/drawing/2014/main" id="{6E5232C2-AC93-424D-867B-FC234000C8E3}"/>
              </a:ext>
            </a:extLst>
          </p:cNvPr>
          <p:cNvSpPr>
            <a:spLocks noGrp="1"/>
          </p:cNvSpPr>
          <p:nvPr>
            <p:ph sz="quarter" idx="1"/>
          </p:nvPr>
        </p:nvSpPr>
        <p:spPr>
          <a:xfrm>
            <a:off x="1279546" y="1843590"/>
            <a:ext cx="6584634" cy="3642810"/>
          </a:xfrm>
        </p:spPr>
        <p:txBody>
          <a:bodyPr>
            <a:noAutofit/>
          </a:bodyPr>
          <a:lstStyle/>
          <a:p>
            <a:pPr marL="0" indent="0">
              <a:lnSpc>
                <a:spcPct val="90000"/>
              </a:lnSpc>
              <a:buNone/>
            </a:pPr>
            <a:r>
              <a:rPr lang="en-US" sz="2200" dirty="0">
                <a:solidFill>
                  <a:srgbClr val="404040"/>
                </a:solidFill>
              </a:rPr>
              <a:t>As administrator, work with the parties to address what “good faith” means:</a:t>
            </a:r>
          </a:p>
          <a:p>
            <a:pPr marL="0" indent="0">
              <a:lnSpc>
                <a:spcPct val="90000"/>
              </a:lnSpc>
              <a:buNone/>
            </a:pPr>
            <a:endParaRPr lang="en-US" sz="2200" dirty="0">
              <a:solidFill>
                <a:srgbClr val="404040"/>
              </a:solidFill>
            </a:endParaRPr>
          </a:p>
          <a:p>
            <a:pPr lvl="1">
              <a:lnSpc>
                <a:spcPct val="90000"/>
              </a:lnSpc>
              <a:buFont typeface="Wingdings" panose="05000000000000000000" pitchFamily="2" charset="2"/>
              <a:buChar char="Ø"/>
            </a:pPr>
            <a:r>
              <a:rPr lang="en-US" sz="2000" dirty="0">
                <a:solidFill>
                  <a:srgbClr val="404040"/>
                </a:solidFill>
              </a:rPr>
              <a:t>Attending and active participation</a:t>
            </a:r>
          </a:p>
          <a:p>
            <a:pPr lvl="1">
              <a:lnSpc>
                <a:spcPct val="90000"/>
              </a:lnSpc>
              <a:buFont typeface="Wingdings" panose="05000000000000000000" pitchFamily="2" charset="2"/>
              <a:buChar char="Ø"/>
            </a:pPr>
            <a:r>
              <a:rPr lang="en-US" sz="2000" dirty="0">
                <a:solidFill>
                  <a:srgbClr val="404040"/>
                </a:solidFill>
              </a:rPr>
              <a:t>Respecting the participants (separating people from the issues)</a:t>
            </a:r>
          </a:p>
          <a:p>
            <a:pPr lvl="1">
              <a:lnSpc>
                <a:spcPct val="90000"/>
              </a:lnSpc>
              <a:buFont typeface="Wingdings" panose="05000000000000000000" pitchFamily="2" charset="2"/>
              <a:buChar char="Ø"/>
            </a:pPr>
            <a:r>
              <a:rPr lang="en-US" sz="2000" dirty="0">
                <a:solidFill>
                  <a:srgbClr val="404040"/>
                </a:solidFill>
              </a:rPr>
              <a:t>Timely disclosure of information</a:t>
            </a:r>
          </a:p>
          <a:p>
            <a:pPr lvl="1">
              <a:lnSpc>
                <a:spcPct val="90000"/>
              </a:lnSpc>
              <a:buFont typeface="Wingdings" panose="05000000000000000000" pitchFamily="2" charset="2"/>
              <a:buChar char="Ø"/>
            </a:pPr>
            <a:r>
              <a:rPr lang="en-US" sz="2000" dirty="0">
                <a:solidFill>
                  <a:srgbClr val="404040"/>
                </a:solidFill>
              </a:rPr>
              <a:t>Genuinely considering recommendations and assessments</a:t>
            </a:r>
          </a:p>
          <a:p>
            <a:pPr lvl="1">
              <a:lnSpc>
                <a:spcPct val="90000"/>
              </a:lnSpc>
              <a:buFont typeface="Wingdings" panose="05000000000000000000" pitchFamily="2" charset="2"/>
              <a:buChar char="Ø"/>
            </a:pPr>
            <a:r>
              <a:rPr lang="en-US" sz="2000" dirty="0">
                <a:solidFill>
                  <a:srgbClr val="404040"/>
                </a:solidFill>
              </a:rPr>
              <a:t>Acting in an “interest-based” manner</a:t>
            </a:r>
          </a:p>
        </p:txBody>
      </p:sp>
      <p:sp>
        <p:nvSpPr>
          <p:cNvPr id="4" name="Footer Placeholder 3">
            <a:extLst>
              <a:ext uri="{FF2B5EF4-FFF2-40B4-BE49-F238E27FC236}">
                <a16:creationId xmlns:a16="http://schemas.microsoft.com/office/drawing/2014/main" id="{32FB9D56-72A3-FE48-88AC-16F7CC84350E}"/>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702083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80D665-07A2-A346-9558-72D0E5987577}"/>
              </a:ext>
            </a:extLst>
          </p:cNvPr>
          <p:cNvSpPr>
            <a:spLocks noGrp="1"/>
          </p:cNvSpPr>
          <p:nvPr>
            <p:ph type="title"/>
          </p:nvPr>
        </p:nvSpPr>
        <p:spPr>
          <a:xfrm>
            <a:off x="1673352" y="467418"/>
            <a:ext cx="5797296" cy="1188720"/>
          </a:xfrm>
          <a:solidFill>
            <a:srgbClr val="FFFFFF"/>
          </a:solidFill>
        </p:spPr>
        <p:txBody>
          <a:bodyPr>
            <a:normAutofit/>
          </a:bodyPr>
          <a:lstStyle/>
          <a:p>
            <a:r>
              <a:rPr lang="en-US" cap="all"/>
              <a:t>Facework</a:t>
            </a:r>
          </a:p>
        </p:txBody>
      </p:sp>
      <p:sp>
        <p:nvSpPr>
          <p:cNvPr id="3" name="Content Placeholder 2">
            <a:extLst>
              <a:ext uri="{FF2B5EF4-FFF2-40B4-BE49-F238E27FC236}">
                <a16:creationId xmlns:a16="http://schemas.microsoft.com/office/drawing/2014/main" id="{B8D77B02-8A30-9347-821C-132CC70AB81F}"/>
              </a:ext>
            </a:extLst>
          </p:cNvPr>
          <p:cNvSpPr>
            <a:spLocks noGrp="1"/>
          </p:cNvSpPr>
          <p:nvPr>
            <p:ph sz="quarter" idx="1"/>
          </p:nvPr>
        </p:nvSpPr>
        <p:spPr>
          <a:xfrm>
            <a:off x="1279546" y="1843590"/>
            <a:ext cx="6584634" cy="3642810"/>
          </a:xfrm>
        </p:spPr>
        <p:txBody>
          <a:bodyPr>
            <a:normAutofit/>
          </a:bodyPr>
          <a:lstStyle/>
          <a:p>
            <a:pPr>
              <a:spcAft>
                <a:spcPts val="1050"/>
              </a:spcAft>
              <a:buFont typeface="Wingdings" panose="05000000000000000000" pitchFamily="2" charset="2"/>
              <a:buChar char="Ø"/>
            </a:pPr>
            <a:r>
              <a:rPr lang="en-US" sz="2200" dirty="0">
                <a:solidFill>
                  <a:srgbClr val="404040"/>
                </a:solidFill>
              </a:rPr>
              <a:t>The building up, maintenance, and tearing down of how we see ourselves and how we want to be seen.</a:t>
            </a:r>
          </a:p>
          <a:p>
            <a:pPr>
              <a:spcAft>
                <a:spcPts val="1050"/>
              </a:spcAft>
              <a:buFont typeface="Wingdings" panose="05000000000000000000" pitchFamily="2" charset="2"/>
              <a:buChar char="Ø"/>
            </a:pPr>
            <a:r>
              <a:rPr lang="en-US" sz="2200" dirty="0">
                <a:solidFill>
                  <a:srgbClr val="404040"/>
                </a:solidFill>
              </a:rPr>
              <a:t>Low context: public and private self-image must match</a:t>
            </a:r>
          </a:p>
          <a:p>
            <a:pPr>
              <a:spcAft>
                <a:spcPts val="1050"/>
              </a:spcAft>
              <a:buFont typeface="Wingdings" panose="05000000000000000000" pitchFamily="2" charset="2"/>
              <a:buChar char="Ø"/>
            </a:pPr>
            <a:r>
              <a:rPr lang="en-US" sz="2200" dirty="0">
                <a:solidFill>
                  <a:srgbClr val="404040"/>
                </a:solidFill>
              </a:rPr>
              <a:t>High context: Self is a situationally and relationally based concept.</a:t>
            </a:r>
          </a:p>
          <a:p>
            <a:pPr>
              <a:spcAft>
                <a:spcPts val="1050"/>
              </a:spcAft>
              <a:buFont typeface="Wingdings" panose="05000000000000000000" pitchFamily="2" charset="2"/>
              <a:buChar char="Ø"/>
            </a:pPr>
            <a:r>
              <a:rPr lang="en-US" sz="2200" dirty="0">
                <a:solidFill>
                  <a:srgbClr val="404040"/>
                </a:solidFill>
              </a:rPr>
              <a:t>I-Identity vs. We-Identity</a:t>
            </a:r>
          </a:p>
          <a:p>
            <a:endParaRPr lang="en-US" dirty="0">
              <a:solidFill>
                <a:srgbClr val="404040"/>
              </a:solidFill>
            </a:endParaRPr>
          </a:p>
        </p:txBody>
      </p:sp>
      <p:sp>
        <p:nvSpPr>
          <p:cNvPr id="4" name="Footer Placeholder 3">
            <a:extLst>
              <a:ext uri="{FF2B5EF4-FFF2-40B4-BE49-F238E27FC236}">
                <a16:creationId xmlns:a16="http://schemas.microsoft.com/office/drawing/2014/main" id="{B57EF6F9-05CE-AF46-A150-3B0DDAEC6835}"/>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3760345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268B27C-7E9E-6848-A3F8-C473B37C8A07}"/>
              </a:ext>
            </a:extLst>
          </p:cNvPr>
          <p:cNvSpPr>
            <a:spLocks noGrp="1"/>
          </p:cNvSpPr>
          <p:nvPr>
            <p:ph type="title"/>
          </p:nvPr>
        </p:nvSpPr>
        <p:spPr>
          <a:xfrm>
            <a:off x="1200150" y="2386744"/>
            <a:ext cx="6743700" cy="1645920"/>
          </a:xfrm>
          <a:solidFill>
            <a:schemeClr val="tx1"/>
          </a:solidFill>
          <a:ln w="190500" cmpd="thinThick">
            <a:solidFill>
              <a:schemeClr val="tx1"/>
            </a:solidFill>
          </a:ln>
        </p:spPr>
        <p:txBody>
          <a:bodyPr vert="horz" lIns="274320" tIns="182880" rIns="274320" bIns="182880" rtlCol="0" anchor="ctr" anchorCtr="1">
            <a:normAutofit/>
          </a:bodyPr>
          <a:lstStyle/>
          <a:p>
            <a:r>
              <a:rPr lang="en-US" sz="3800" kern="1200" cap="all" spc="200" baseline="0" dirty="0">
                <a:solidFill>
                  <a:schemeClr val="bg1"/>
                </a:solidFill>
                <a:latin typeface="+mj-lt"/>
                <a:ea typeface="+mj-ea"/>
                <a:cs typeface="+mj-cs"/>
              </a:rPr>
              <a:t>Tools to Mitigate Barriers</a:t>
            </a:r>
          </a:p>
        </p:txBody>
      </p:sp>
      <p:sp>
        <p:nvSpPr>
          <p:cNvPr id="5" name="Text Placeholder 4">
            <a:extLst>
              <a:ext uri="{FF2B5EF4-FFF2-40B4-BE49-F238E27FC236}">
                <a16:creationId xmlns:a16="http://schemas.microsoft.com/office/drawing/2014/main" id="{AE02F647-23F6-D545-912F-2997E3801230}"/>
              </a:ext>
            </a:extLst>
          </p:cNvPr>
          <p:cNvSpPr>
            <a:spLocks noGrp="1"/>
          </p:cNvSpPr>
          <p:nvPr>
            <p:ph type="body" idx="1"/>
          </p:nvPr>
        </p:nvSpPr>
        <p:spPr>
          <a:xfrm>
            <a:off x="2021395" y="4267200"/>
            <a:ext cx="5101209" cy="1969008"/>
          </a:xfrm>
        </p:spPr>
        <p:txBody>
          <a:bodyPr vert="horz" lIns="91440" tIns="45720" rIns="91440" bIns="45720" rtlCol="0">
            <a:noAutofit/>
          </a:bodyPr>
          <a:lstStyle/>
          <a:p>
            <a:pPr algn="ctr">
              <a:spcBef>
                <a:spcPts val="0"/>
              </a:spcBef>
              <a:spcAft>
                <a:spcPts val="600"/>
              </a:spcAft>
            </a:pPr>
            <a:r>
              <a:rPr lang="en-US" sz="2200" dirty="0">
                <a:solidFill>
                  <a:schemeClr val="tx1">
                    <a:lumMod val="75000"/>
                    <a:lumOff val="25000"/>
                  </a:schemeClr>
                </a:solidFill>
              </a:rPr>
              <a:t>Pre-Meetings</a:t>
            </a:r>
          </a:p>
          <a:p>
            <a:pPr algn="ctr">
              <a:spcBef>
                <a:spcPts val="0"/>
              </a:spcBef>
              <a:spcAft>
                <a:spcPts val="600"/>
              </a:spcAft>
            </a:pPr>
            <a:r>
              <a:rPr lang="en-US" sz="2200" dirty="0">
                <a:solidFill>
                  <a:schemeClr val="tx1">
                    <a:lumMod val="75000"/>
                    <a:lumOff val="25000"/>
                  </a:schemeClr>
                </a:solidFill>
              </a:rPr>
              <a:t>Set Aside Space to Discuss</a:t>
            </a:r>
          </a:p>
          <a:p>
            <a:pPr algn="ctr">
              <a:spcBef>
                <a:spcPts val="0"/>
              </a:spcBef>
              <a:spcAft>
                <a:spcPts val="600"/>
              </a:spcAft>
            </a:pPr>
            <a:r>
              <a:rPr lang="en-US" sz="2200" dirty="0">
                <a:solidFill>
                  <a:schemeClr val="tx1">
                    <a:lumMod val="75000"/>
                    <a:lumOff val="25000"/>
                  </a:schemeClr>
                </a:solidFill>
              </a:rPr>
              <a:t>Socratic Method of Questioning</a:t>
            </a:r>
          </a:p>
        </p:txBody>
      </p:sp>
      <p:sp>
        <p:nvSpPr>
          <p:cNvPr id="2" name="Footer Placeholder 1">
            <a:extLst>
              <a:ext uri="{FF2B5EF4-FFF2-40B4-BE49-F238E27FC236}">
                <a16:creationId xmlns:a16="http://schemas.microsoft.com/office/drawing/2014/main" id="{4DA1805A-7468-E141-AC4E-99BFE0816A46}"/>
              </a:ext>
            </a:extLst>
          </p:cNvPr>
          <p:cNvSpPr>
            <a:spLocks noGrp="1"/>
          </p:cNvSpPr>
          <p:nvPr>
            <p:ph type="ftr" sz="quarter" idx="11"/>
          </p:nvPr>
        </p:nvSpPr>
        <p:spPr>
          <a:xfrm>
            <a:off x="1200150" y="6236208"/>
            <a:ext cx="4425891" cy="320040"/>
          </a:xfrm>
        </p:spPr>
        <p:txBody>
          <a:bodyPr vert="horz" lIns="91440" tIns="45720" rIns="91440" bIns="45720" rtlCol="0" anchor="ctr">
            <a:normAutofit/>
          </a:bodyPr>
          <a:lstStyle/>
          <a:p>
            <a:pPr>
              <a:spcAft>
                <a:spcPts val="600"/>
              </a:spcAft>
            </a:pPr>
            <a:r>
              <a:rPr lang="en-US" sz="1050"/>
              <a:t>© Harper Conflict Resolution LLC, Jason A. Harper 2022</a:t>
            </a:r>
            <a:endParaRPr lang="en-US" sz="1050" dirty="0"/>
          </a:p>
        </p:txBody>
      </p:sp>
    </p:spTree>
    <p:extLst>
      <p:ext uri="{BB962C8B-B14F-4D97-AF65-F5344CB8AC3E}">
        <p14:creationId xmlns:p14="http://schemas.microsoft.com/office/powerpoint/2010/main" val="1949851725"/>
      </p:ext>
    </p:extLst>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842FD07-630E-E248-9C08-39F0438CE861}"/>
              </a:ext>
            </a:extLst>
          </p:cNvPr>
          <p:cNvSpPr>
            <a:spLocks noGrp="1"/>
          </p:cNvSpPr>
          <p:nvPr>
            <p:ph type="title"/>
          </p:nvPr>
        </p:nvSpPr>
        <p:spPr>
          <a:xfrm>
            <a:off x="1673352" y="467418"/>
            <a:ext cx="5797296" cy="1188720"/>
          </a:xfrm>
          <a:solidFill>
            <a:srgbClr val="FFFFFF"/>
          </a:solidFill>
        </p:spPr>
        <p:txBody>
          <a:bodyPr>
            <a:normAutofit/>
          </a:bodyPr>
          <a:lstStyle/>
          <a:p>
            <a:r>
              <a:rPr lang="en-US" cap="all"/>
              <a:t>Pre-Meetings</a:t>
            </a:r>
          </a:p>
        </p:txBody>
      </p:sp>
      <p:sp>
        <p:nvSpPr>
          <p:cNvPr id="5" name="Content Placeholder 4">
            <a:extLst>
              <a:ext uri="{FF2B5EF4-FFF2-40B4-BE49-F238E27FC236}">
                <a16:creationId xmlns:a16="http://schemas.microsoft.com/office/drawing/2014/main" id="{854BDB44-7090-8F4F-B2D2-1007797EFAC4}"/>
              </a:ext>
            </a:extLst>
          </p:cNvPr>
          <p:cNvSpPr>
            <a:spLocks noGrp="1"/>
          </p:cNvSpPr>
          <p:nvPr>
            <p:ph sz="quarter" idx="1"/>
          </p:nvPr>
        </p:nvSpPr>
        <p:spPr>
          <a:xfrm>
            <a:off x="1279546" y="1843590"/>
            <a:ext cx="6584634" cy="3642810"/>
          </a:xfrm>
        </p:spPr>
        <p:txBody>
          <a:bodyPr>
            <a:normAutofit/>
          </a:bodyPr>
          <a:lstStyle/>
          <a:p>
            <a:pPr marL="0" indent="0">
              <a:buNone/>
            </a:pPr>
            <a:r>
              <a:rPr lang="en-US" sz="2200" dirty="0">
                <a:solidFill>
                  <a:srgbClr val="404040"/>
                </a:solidFill>
              </a:rPr>
              <a:t>The facilitator can assess whether substantive issues are less important than the implicit factors such as harmony, national pride, saving face, or other issues. </a:t>
            </a:r>
          </a:p>
          <a:p>
            <a:pPr lvl="1"/>
            <a:endParaRPr lang="en-US" sz="2200" dirty="0">
              <a:solidFill>
                <a:srgbClr val="404040"/>
              </a:solidFill>
            </a:endParaRPr>
          </a:p>
          <a:p>
            <a:pPr marL="0" indent="0">
              <a:buNone/>
            </a:pPr>
            <a:r>
              <a:rPr lang="en-US" sz="2200" dirty="0">
                <a:solidFill>
                  <a:srgbClr val="404040"/>
                </a:solidFill>
              </a:rPr>
              <a:t>It is then that the facilitator can strategize a way to help the parties resolve these implicit issues so that the substantive issues can be addressed.</a:t>
            </a:r>
          </a:p>
          <a:p>
            <a:endParaRPr lang="en-US" dirty="0">
              <a:solidFill>
                <a:srgbClr val="404040"/>
              </a:solidFill>
            </a:endParaRPr>
          </a:p>
        </p:txBody>
      </p:sp>
      <p:sp>
        <p:nvSpPr>
          <p:cNvPr id="2" name="Footer Placeholder 1">
            <a:extLst>
              <a:ext uri="{FF2B5EF4-FFF2-40B4-BE49-F238E27FC236}">
                <a16:creationId xmlns:a16="http://schemas.microsoft.com/office/drawing/2014/main" id="{94B84B64-945E-DB4B-8956-C952BB3D6898}"/>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21618090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871FE3-10DE-DE40-BE09-F0FEE2F09E05}"/>
              </a:ext>
            </a:extLst>
          </p:cNvPr>
          <p:cNvSpPr>
            <a:spLocks noGrp="1"/>
          </p:cNvSpPr>
          <p:nvPr>
            <p:ph type="title"/>
          </p:nvPr>
        </p:nvSpPr>
        <p:spPr>
          <a:xfrm>
            <a:off x="1673352" y="467418"/>
            <a:ext cx="5797296" cy="1188720"/>
          </a:xfrm>
          <a:solidFill>
            <a:srgbClr val="FFFFFF"/>
          </a:solidFill>
        </p:spPr>
        <p:txBody>
          <a:bodyPr>
            <a:normAutofit/>
          </a:bodyPr>
          <a:lstStyle/>
          <a:p>
            <a:r>
              <a:rPr lang="en-US" cap="all"/>
              <a:t>Create Separate Space to Meet</a:t>
            </a:r>
          </a:p>
        </p:txBody>
      </p:sp>
      <p:sp>
        <p:nvSpPr>
          <p:cNvPr id="3" name="Content Placeholder 2">
            <a:extLst>
              <a:ext uri="{FF2B5EF4-FFF2-40B4-BE49-F238E27FC236}">
                <a16:creationId xmlns:a16="http://schemas.microsoft.com/office/drawing/2014/main" id="{354E07E2-33B2-1149-BDBC-13D51D87C53C}"/>
              </a:ext>
            </a:extLst>
          </p:cNvPr>
          <p:cNvSpPr>
            <a:spLocks noGrp="1"/>
          </p:cNvSpPr>
          <p:nvPr>
            <p:ph sz="quarter" idx="1"/>
          </p:nvPr>
        </p:nvSpPr>
        <p:spPr>
          <a:xfrm>
            <a:off x="1279683" y="1843590"/>
            <a:ext cx="6584634" cy="3642810"/>
          </a:xfrm>
        </p:spPr>
        <p:txBody>
          <a:bodyPr>
            <a:normAutofit/>
          </a:bodyPr>
          <a:lstStyle/>
          <a:p>
            <a:pPr marL="0" indent="0">
              <a:buNone/>
            </a:pPr>
            <a:r>
              <a:rPr lang="en-US" sz="2200" dirty="0">
                <a:solidFill>
                  <a:srgbClr val="404040"/>
                </a:solidFill>
              </a:rPr>
              <a:t>An opportunity for the cross-cultural facilitator to assess the cultural characteristics of the parties, assess the cultural awareness of each party about the other’s culture, explore the party’s knowledge about the other party’s culture, serve as an interpreter, coach, or teacher. </a:t>
            </a:r>
          </a:p>
          <a:p>
            <a:pPr marL="274320" lvl="1" indent="0">
              <a:buNone/>
            </a:pPr>
            <a:endParaRPr lang="en-US" sz="2200" dirty="0">
              <a:solidFill>
                <a:srgbClr val="404040"/>
              </a:solidFill>
            </a:endParaRPr>
          </a:p>
          <a:p>
            <a:pPr marL="0" indent="0">
              <a:buNone/>
            </a:pPr>
            <a:r>
              <a:rPr lang="en-US" sz="2200" dirty="0">
                <a:solidFill>
                  <a:srgbClr val="404040"/>
                </a:solidFill>
              </a:rPr>
              <a:t>Ultimately, the facilitator is to create an environment where the parties can re-establish or create relationships useful for resolving the dispute. </a:t>
            </a:r>
          </a:p>
          <a:p>
            <a:endParaRPr lang="en-US" dirty="0">
              <a:solidFill>
                <a:srgbClr val="404040"/>
              </a:solidFill>
            </a:endParaRPr>
          </a:p>
        </p:txBody>
      </p:sp>
      <p:sp>
        <p:nvSpPr>
          <p:cNvPr id="4" name="Footer Placeholder 3">
            <a:extLst>
              <a:ext uri="{FF2B5EF4-FFF2-40B4-BE49-F238E27FC236}">
                <a16:creationId xmlns:a16="http://schemas.microsoft.com/office/drawing/2014/main" id="{B4A8687F-2F1F-E048-AFEA-D433847F15B2}"/>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424137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234BA2-4075-454F-BB50-5F184D4A9BB1}"/>
              </a:ext>
            </a:extLst>
          </p:cNvPr>
          <p:cNvSpPr>
            <a:spLocks noGrp="1"/>
          </p:cNvSpPr>
          <p:nvPr>
            <p:ph type="title"/>
          </p:nvPr>
        </p:nvSpPr>
        <p:spPr>
          <a:xfrm>
            <a:off x="4094226" y="2386744"/>
            <a:ext cx="4446269" cy="1645920"/>
          </a:xfrm>
        </p:spPr>
        <p:txBody>
          <a:bodyPr vert="horz" lIns="274320" tIns="182880" rIns="274320" bIns="182880" rtlCol="0" anchor="ctr" anchorCtr="1">
            <a:normAutofit/>
          </a:bodyPr>
          <a:lstStyle/>
          <a:p>
            <a:r>
              <a:rPr lang="en-US" sz="3800"/>
              <a:t>THE PROBLEM</a:t>
            </a:r>
          </a:p>
        </p:txBody>
      </p:sp>
      <p:sp>
        <p:nvSpPr>
          <p:cNvPr id="5" name="Text Placeholder 4">
            <a:extLst>
              <a:ext uri="{FF2B5EF4-FFF2-40B4-BE49-F238E27FC236}">
                <a16:creationId xmlns:a16="http://schemas.microsoft.com/office/drawing/2014/main" id="{7074E0EA-1365-3642-968E-3CC1D389B790}"/>
              </a:ext>
            </a:extLst>
          </p:cNvPr>
          <p:cNvSpPr>
            <a:spLocks noGrp="1"/>
          </p:cNvSpPr>
          <p:nvPr>
            <p:ph type="body" idx="1"/>
          </p:nvPr>
        </p:nvSpPr>
        <p:spPr>
          <a:xfrm>
            <a:off x="4094226" y="4352544"/>
            <a:ext cx="4446269" cy="1239894"/>
          </a:xfrm>
        </p:spPr>
        <p:txBody>
          <a:bodyPr vert="horz" lIns="91440" tIns="45720" rIns="91440" bIns="45720" rtlCol="0">
            <a:normAutofit/>
          </a:bodyPr>
          <a:lstStyle/>
          <a:p>
            <a:pPr algn="ctr">
              <a:lnSpc>
                <a:spcPct val="90000"/>
              </a:lnSpc>
            </a:pPr>
            <a:r>
              <a:rPr lang="en-US" sz="2000">
                <a:solidFill>
                  <a:schemeClr val="tx1">
                    <a:lumMod val="75000"/>
                    <a:lumOff val="25000"/>
                  </a:schemeClr>
                </a:solidFill>
              </a:rPr>
              <a:t>What are we up Against? </a:t>
            </a:r>
          </a:p>
          <a:p>
            <a:pPr algn="ctr">
              <a:lnSpc>
                <a:spcPct val="90000"/>
              </a:lnSpc>
            </a:pPr>
            <a:endParaRPr lang="en-US" sz="2000">
              <a:solidFill>
                <a:schemeClr val="tx1">
                  <a:lumMod val="75000"/>
                  <a:lumOff val="25000"/>
                </a:schemeClr>
              </a:solidFill>
            </a:endParaRPr>
          </a:p>
          <a:p>
            <a:pPr algn="ctr">
              <a:lnSpc>
                <a:spcPct val="90000"/>
              </a:lnSpc>
            </a:pPr>
            <a:r>
              <a:rPr lang="en-US" sz="2000">
                <a:solidFill>
                  <a:schemeClr val="tx1">
                    <a:lumMod val="75000"/>
                    <a:lumOff val="25000"/>
                  </a:schemeClr>
                </a:solidFill>
              </a:rPr>
              <a:t>What are the stakes?</a:t>
            </a:r>
          </a:p>
        </p:txBody>
      </p:sp>
      <p:pic>
        <p:nvPicPr>
          <p:cNvPr id="7" name="Picture 6" descr="Sticky notes with question marks">
            <a:extLst>
              <a:ext uri="{FF2B5EF4-FFF2-40B4-BE49-F238E27FC236}">
                <a16:creationId xmlns:a16="http://schemas.microsoft.com/office/drawing/2014/main" id="{D66CCBB9-E097-47C9-4F02-1981DAD2FAF9}"/>
              </a:ext>
            </a:extLst>
          </p:cNvPr>
          <p:cNvPicPr>
            <a:picLocks noChangeAspect="1"/>
          </p:cNvPicPr>
          <p:nvPr/>
        </p:nvPicPr>
        <p:blipFill rotWithShape="1">
          <a:blip r:embed="rId3"/>
          <a:srcRect l="34234" r="31790" b="-1"/>
          <a:stretch/>
        </p:blipFill>
        <p:spPr>
          <a:xfrm>
            <a:off x="20" y="10"/>
            <a:ext cx="3490702" cy="6857990"/>
          </a:xfrm>
          <a:prstGeom prst="rect">
            <a:avLst/>
          </a:prstGeom>
        </p:spPr>
      </p:pic>
      <p:sp>
        <p:nvSpPr>
          <p:cNvPr id="2" name="Footer Placeholder 1">
            <a:extLst>
              <a:ext uri="{FF2B5EF4-FFF2-40B4-BE49-F238E27FC236}">
                <a16:creationId xmlns:a16="http://schemas.microsoft.com/office/drawing/2014/main" id="{D8156F5C-6943-D049-A07B-92DE3112B799}"/>
              </a:ext>
            </a:extLst>
          </p:cNvPr>
          <p:cNvSpPr>
            <a:spLocks noGrp="1"/>
          </p:cNvSpPr>
          <p:nvPr>
            <p:ph type="ftr" sz="quarter" idx="11"/>
          </p:nvPr>
        </p:nvSpPr>
        <p:spPr>
          <a:xfrm>
            <a:off x="4094227" y="6237072"/>
            <a:ext cx="2656617" cy="313300"/>
          </a:xfrm>
        </p:spPr>
        <p:txBody>
          <a:bodyPr vert="horz" lIns="91440" tIns="45720" rIns="91440" bIns="45720" rtlCol="0" anchor="ctr">
            <a:normAutofit/>
          </a:bodyPr>
          <a:lstStyle/>
          <a:p>
            <a:pPr>
              <a:lnSpc>
                <a:spcPct val="90000"/>
              </a:lnSpc>
              <a:spcAft>
                <a:spcPts val="600"/>
              </a:spcAft>
            </a:pPr>
            <a:r>
              <a:rPr lang="en-US" sz="800"/>
              <a:t>© Harper Conflict Resolution LLC, Jason A. Harper 2022</a:t>
            </a:r>
          </a:p>
        </p:txBody>
      </p:sp>
    </p:spTree>
    <p:extLst>
      <p:ext uri="{BB962C8B-B14F-4D97-AF65-F5344CB8AC3E}">
        <p14:creationId xmlns:p14="http://schemas.microsoft.com/office/powerpoint/2010/main" val="30360781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65373C-6DD6-8748-AE51-22D244502E35}"/>
              </a:ext>
            </a:extLst>
          </p:cNvPr>
          <p:cNvSpPr>
            <a:spLocks noGrp="1"/>
          </p:cNvSpPr>
          <p:nvPr>
            <p:ph type="title"/>
          </p:nvPr>
        </p:nvSpPr>
        <p:spPr>
          <a:xfrm>
            <a:off x="1673352" y="467418"/>
            <a:ext cx="5797296" cy="1188720"/>
          </a:xfrm>
          <a:solidFill>
            <a:srgbClr val="FFFFFF"/>
          </a:solidFill>
        </p:spPr>
        <p:txBody>
          <a:bodyPr>
            <a:normAutofit/>
          </a:bodyPr>
          <a:lstStyle/>
          <a:p>
            <a:r>
              <a:rPr lang="en-US" cap="all" dirty="0"/>
              <a:t>Socratic Method of Questioning</a:t>
            </a:r>
          </a:p>
        </p:txBody>
      </p:sp>
      <p:sp>
        <p:nvSpPr>
          <p:cNvPr id="3" name="Content Placeholder 2">
            <a:extLst>
              <a:ext uri="{FF2B5EF4-FFF2-40B4-BE49-F238E27FC236}">
                <a16:creationId xmlns:a16="http://schemas.microsoft.com/office/drawing/2014/main" id="{05D42805-5AD3-2F4D-BFCF-51992000E0AB}"/>
              </a:ext>
            </a:extLst>
          </p:cNvPr>
          <p:cNvSpPr>
            <a:spLocks noGrp="1"/>
          </p:cNvSpPr>
          <p:nvPr>
            <p:ph sz="quarter" idx="1"/>
          </p:nvPr>
        </p:nvSpPr>
        <p:spPr>
          <a:xfrm>
            <a:off x="1279546" y="1843590"/>
            <a:ext cx="6584634" cy="3566610"/>
          </a:xfrm>
        </p:spPr>
        <p:txBody>
          <a:bodyPr>
            <a:normAutofit/>
          </a:bodyPr>
          <a:lstStyle/>
          <a:p>
            <a:pPr marL="0" indent="0">
              <a:buNone/>
            </a:pPr>
            <a:r>
              <a:rPr lang="en-US" sz="2200" dirty="0">
                <a:solidFill>
                  <a:srgbClr val="404040"/>
                </a:solidFill>
              </a:rPr>
              <a:t>When the parties are reaching impasse and they do not seem aware or interested in the importance of the cultural differences, employing the Socratic method of teaching though questions can be helpful. </a:t>
            </a:r>
          </a:p>
          <a:p>
            <a:pPr marL="274320" lvl="1" indent="0">
              <a:buNone/>
            </a:pPr>
            <a:endParaRPr lang="en-US" sz="2200" dirty="0">
              <a:solidFill>
                <a:srgbClr val="404040"/>
              </a:solidFill>
            </a:endParaRPr>
          </a:p>
          <a:p>
            <a:pPr marL="0" indent="0">
              <a:buNone/>
            </a:pPr>
            <a:r>
              <a:rPr lang="en-US" sz="2200" dirty="0">
                <a:solidFill>
                  <a:srgbClr val="404040"/>
                </a:solidFill>
              </a:rPr>
              <a:t>In this way, the facilitator can incorporate reality-testing and other factors into the discussion while allowing the party to preserve face. </a:t>
            </a:r>
          </a:p>
          <a:p>
            <a:endParaRPr lang="en-US" dirty="0">
              <a:solidFill>
                <a:srgbClr val="404040"/>
              </a:solidFill>
            </a:endParaRPr>
          </a:p>
        </p:txBody>
      </p:sp>
      <p:sp>
        <p:nvSpPr>
          <p:cNvPr id="4" name="Footer Placeholder 3">
            <a:extLst>
              <a:ext uri="{FF2B5EF4-FFF2-40B4-BE49-F238E27FC236}">
                <a16:creationId xmlns:a16="http://schemas.microsoft.com/office/drawing/2014/main" id="{48C7EB21-1EA4-BD47-A552-4726ABE4FE71}"/>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8261337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dirty="0"/>
              <a:t>Questions?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1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5654" y="1586484"/>
            <a:ext cx="2763774" cy="3685032"/>
          </a:xfrm>
          <a:prstGeom prst="ellipse">
            <a:avLst/>
          </a:prstGeom>
          <a:solidFill>
            <a:schemeClr val="accent2">
              <a:lumMod val="75000"/>
            </a:schemeClr>
          </a:solidFill>
          <a:ln>
            <a:noFill/>
          </a:ln>
        </p:spPr>
        <p:txBody>
          <a:bodyPr>
            <a:normAutofit/>
          </a:bodyPr>
          <a:lstStyle/>
          <a:p>
            <a:r>
              <a:rPr lang="en-US" sz="2200" dirty="0">
                <a:solidFill>
                  <a:srgbClr val="FFFFFF"/>
                </a:solidFill>
              </a:rPr>
              <a:t>Contact</a:t>
            </a:r>
          </a:p>
        </p:txBody>
      </p:sp>
      <p:sp>
        <p:nvSpPr>
          <p:cNvPr id="3" name="Content Placeholder 2"/>
          <p:cNvSpPr>
            <a:spLocks noGrp="1"/>
          </p:cNvSpPr>
          <p:nvPr>
            <p:ph idx="1"/>
          </p:nvPr>
        </p:nvSpPr>
        <p:spPr>
          <a:xfrm>
            <a:off x="4193771" y="1402080"/>
            <a:ext cx="3990522" cy="4053840"/>
          </a:xfrm>
        </p:spPr>
        <p:txBody>
          <a:bodyPr anchor="ctr">
            <a:normAutofit/>
          </a:bodyPr>
          <a:lstStyle/>
          <a:p>
            <a:pPr>
              <a:buNone/>
            </a:pPr>
            <a:r>
              <a:rPr lang="en-US" sz="2800" dirty="0"/>
              <a:t>Email:</a:t>
            </a:r>
          </a:p>
          <a:p>
            <a:pPr>
              <a:buNone/>
            </a:pPr>
            <a:r>
              <a:rPr lang="en-US" sz="2800" dirty="0" err="1"/>
              <a:t>Jharper@hcrservices.com</a:t>
            </a:r>
            <a:endParaRPr lang="en-US" sz="2800" dirty="0"/>
          </a:p>
          <a:p>
            <a:pPr>
              <a:buNone/>
            </a:pPr>
            <a:endParaRPr lang="en-US" sz="2800" dirty="0"/>
          </a:p>
          <a:p>
            <a:pPr>
              <a:buNone/>
            </a:pPr>
            <a:r>
              <a:rPr lang="en-US" sz="2800" dirty="0"/>
              <a:t>Phone:</a:t>
            </a:r>
          </a:p>
          <a:p>
            <a:pPr>
              <a:buNone/>
            </a:pPr>
            <a:r>
              <a:rPr lang="en-US" sz="2800"/>
              <a:t>323-285-1070</a:t>
            </a:r>
            <a:endParaRPr lang="en-US" sz="2800" dirty="0"/>
          </a:p>
          <a:p>
            <a:endParaRPr lang="en-US" dirty="0"/>
          </a:p>
          <a:p>
            <a:pPr>
              <a:buNone/>
            </a:pPr>
            <a:endParaRPr lang="en-US" dirty="0"/>
          </a:p>
        </p:txBody>
      </p:sp>
      <p:sp>
        <p:nvSpPr>
          <p:cNvPr id="4" name="Footer Placeholder 3"/>
          <p:cNvSpPr>
            <a:spLocks noGrp="1"/>
          </p:cNvSpPr>
          <p:nvPr>
            <p:ph type="ftr" sz="quarter" idx="11"/>
          </p:nvPr>
        </p:nvSpPr>
        <p:spPr>
          <a:xfrm>
            <a:off x="4193770" y="6236208"/>
            <a:ext cx="3639998" cy="320040"/>
          </a:xfrm>
        </p:spPr>
        <p:txBody>
          <a:bodyPr>
            <a:normAutofit/>
          </a:bodyPr>
          <a:lstStyle/>
          <a:p>
            <a:pPr>
              <a:spcAft>
                <a:spcPts val="600"/>
              </a:spcAft>
            </a:pPr>
            <a:r>
              <a:rPr lang="en-US">
                <a:solidFill>
                  <a:schemeClr val="tx2">
                    <a:alpha val="70000"/>
                  </a:schemeClr>
                </a:solidFill>
              </a:rPr>
              <a:t>© Harper Conflict Resolution LLC, Jason A. Harper 2022</a:t>
            </a:r>
            <a:endParaRPr lang="en-US" dirty="0">
              <a:solidFill>
                <a:schemeClr val="tx2">
                  <a:alpha val="7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E90F-0418-5040-A1B6-4BFAEA6E6940}"/>
              </a:ext>
            </a:extLst>
          </p:cNvPr>
          <p:cNvSpPr>
            <a:spLocks noGrp="1"/>
          </p:cNvSpPr>
          <p:nvPr>
            <p:ph type="title"/>
          </p:nvPr>
        </p:nvSpPr>
        <p:spPr>
          <a:xfrm>
            <a:off x="147843" y="-13580"/>
            <a:ext cx="8842217" cy="1219200"/>
          </a:xfrm>
        </p:spPr>
        <p:txBody>
          <a:bodyPr anchor="ctr">
            <a:normAutofit fontScale="90000"/>
          </a:bodyPr>
          <a:lstStyle/>
          <a:p>
            <a:r>
              <a:rPr lang="en-US" sz="3200" dirty="0"/>
              <a:t>ELEMENTS OF A SUCCESSFUL (IEP) MEETING</a:t>
            </a:r>
          </a:p>
        </p:txBody>
      </p:sp>
      <p:sp>
        <p:nvSpPr>
          <p:cNvPr id="3" name="Footer Placeholder 2">
            <a:extLst>
              <a:ext uri="{FF2B5EF4-FFF2-40B4-BE49-F238E27FC236}">
                <a16:creationId xmlns:a16="http://schemas.microsoft.com/office/drawing/2014/main" id="{9D337DBD-4C33-2D4D-8121-F199B780991A}"/>
              </a:ext>
            </a:extLst>
          </p:cNvPr>
          <p:cNvSpPr>
            <a:spLocks noGrp="1"/>
          </p:cNvSpPr>
          <p:nvPr>
            <p:ph type="ftr" sz="quarter" idx="11"/>
          </p:nvPr>
        </p:nvSpPr>
        <p:spPr>
          <a:xfrm>
            <a:off x="762000" y="6448247"/>
            <a:ext cx="4556664" cy="320040"/>
          </a:xfrm>
        </p:spPr>
        <p:txBody>
          <a:bodyPr/>
          <a:lstStyle/>
          <a:p>
            <a:r>
              <a:rPr lang="en-US" sz="1050"/>
              <a:t>© Harper Conflict Resolution LLC, Jason A. Harper 2022</a:t>
            </a:r>
            <a:endParaRPr lang="en-US" sz="1050" dirty="0"/>
          </a:p>
        </p:txBody>
      </p:sp>
      <p:sp>
        <p:nvSpPr>
          <p:cNvPr id="4" name="Triangle 3">
            <a:extLst>
              <a:ext uri="{FF2B5EF4-FFF2-40B4-BE49-F238E27FC236}">
                <a16:creationId xmlns:a16="http://schemas.microsoft.com/office/drawing/2014/main" id="{49A94781-C66C-0049-80BB-3DCE579EC4A9}"/>
              </a:ext>
            </a:extLst>
          </p:cNvPr>
          <p:cNvSpPr/>
          <p:nvPr/>
        </p:nvSpPr>
        <p:spPr>
          <a:xfrm>
            <a:off x="2587752" y="2362200"/>
            <a:ext cx="3962400" cy="2895600"/>
          </a:xfrm>
          <a:prstGeom prst="triangle">
            <a:avLst>
              <a:gd name="adj" fmla="val 51026"/>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ED220FB-691C-BB40-95AA-7012BCEC1A80}"/>
              </a:ext>
            </a:extLst>
          </p:cNvPr>
          <p:cNvSpPr txBox="1"/>
          <p:nvPr/>
        </p:nvSpPr>
        <p:spPr>
          <a:xfrm>
            <a:off x="3578352" y="1574355"/>
            <a:ext cx="1981200" cy="707886"/>
          </a:xfrm>
          <a:prstGeom prst="rect">
            <a:avLst/>
          </a:prstGeom>
          <a:noFill/>
        </p:spPr>
        <p:txBody>
          <a:bodyPr wrap="square" rtlCol="0">
            <a:spAutoFit/>
          </a:bodyPr>
          <a:lstStyle/>
          <a:p>
            <a:pPr algn="ctr"/>
            <a:r>
              <a:rPr lang="en-US" sz="4000" dirty="0"/>
              <a:t>Results</a:t>
            </a:r>
          </a:p>
        </p:txBody>
      </p:sp>
      <p:sp>
        <p:nvSpPr>
          <p:cNvPr id="6" name="TextBox 5">
            <a:extLst>
              <a:ext uri="{FF2B5EF4-FFF2-40B4-BE49-F238E27FC236}">
                <a16:creationId xmlns:a16="http://schemas.microsoft.com/office/drawing/2014/main" id="{DFA98241-ED1D-DC4B-A6EC-00CF63CF1A2B}"/>
              </a:ext>
            </a:extLst>
          </p:cNvPr>
          <p:cNvSpPr txBox="1"/>
          <p:nvPr/>
        </p:nvSpPr>
        <p:spPr>
          <a:xfrm>
            <a:off x="1066800" y="5279653"/>
            <a:ext cx="2168652" cy="707886"/>
          </a:xfrm>
          <a:prstGeom prst="rect">
            <a:avLst/>
          </a:prstGeom>
          <a:noFill/>
        </p:spPr>
        <p:txBody>
          <a:bodyPr wrap="square" rtlCol="0">
            <a:spAutoFit/>
          </a:bodyPr>
          <a:lstStyle/>
          <a:p>
            <a:r>
              <a:rPr lang="en-US" sz="4000" dirty="0"/>
              <a:t>Process</a:t>
            </a:r>
          </a:p>
        </p:txBody>
      </p:sp>
      <p:sp>
        <p:nvSpPr>
          <p:cNvPr id="7" name="TextBox 6">
            <a:extLst>
              <a:ext uri="{FF2B5EF4-FFF2-40B4-BE49-F238E27FC236}">
                <a16:creationId xmlns:a16="http://schemas.microsoft.com/office/drawing/2014/main" id="{B8807B06-95F9-F041-8DB4-6CC2508ED3C6}"/>
              </a:ext>
            </a:extLst>
          </p:cNvPr>
          <p:cNvSpPr txBox="1"/>
          <p:nvPr/>
        </p:nvSpPr>
        <p:spPr>
          <a:xfrm>
            <a:off x="5794218" y="5348748"/>
            <a:ext cx="3200399" cy="707886"/>
          </a:xfrm>
          <a:prstGeom prst="rect">
            <a:avLst/>
          </a:prstGeom>
          <a:noFill/>
        </p:spPr>
        <p:txBody>
          <a:bodyPr wrap="square" rtlCol="0">
            <a:spAutoFit/>
          </a:bodyPr>
          <a:lstStyle/>
          <a:p>
            <a:r>
              <a:rPr lang="en-US" sz="4000" dirty="0"/>
              <a:t>Relationship</a:t>
            </a:r>
          </a:p>
        </p:txBody>
      </p:sp>
    </p:spTree>
    <p:extLst>
      <p:ext uri="{BB962C8B-B14F-4D97-AF65-F5344CB8AC3E}">
        <p14:creationId xmlns:p14="http://schemas.microsoft.com/office/powerpoint/2010/main" val="1218783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87721B-BCCE-0242-8F12-FCE316031B1B}"/>
              </a:ext>
            </a:extLst>
          </p:cNvPr>
          <p:cNvSpPr>
            <a:spLocks noGrp="1"/>
          </p:cNvSpPr>
          <p:nvPr>
            <p:ph type="title"/>
          </p:nvPr>
        </p:nvSpPr>
        <p:spPr>
          <a:xfrm>
            <a:off x="1673352" y="467418"/>
            <a:ext cx="5797296" cy="1188720"/>
          </a:xfrm>
          <a:solidFill>
            <a:srgbClr val="FFFFFF"/>
          </a:solidFill>
        </p:spPr>
        <p:txBody>
          <a:bodyPr>
            <a:normAutofit/>
          </a:bodyPr>
          <a:lstStyle/>
          <a:p>
            <a:r>
              <a:rPr lang="en-US" cap="all"/>
              <a:t>What is Culture</a:t>
            </a:r>
            <a:r>
              <a:rPr lang="en-US"/>
              <a:t>?</a:t>
            </a:r>
          </a:p>
        </p:txBody>
      </p:sp>
      <p:sp>
        <p:nvSpPr>
          <p:cNvPr id="3" name="Content Placeholder 2">
            <a:extLst>
              <a:ext uri="{FF2B5EF4-FFF2-40B4-BE49-F238E27FC236}">
                <a16:creationId xmlns:a16="http://schemas.microsoft.com/office/drawing/2014/main" id="{A324BCD0-CA62-CD48-AA0D-31E0BE2787A3}"/>
              </a:ext>
            </a:extLst>
          </p:cNvPr>
          <p:cNvSpPr>
            <a:spLocks noGrp="1"/>
          </p:cNvSpPr>
          <p:nvPr>
            <p:ph sz="quarter" idx="1"/>
          </p:nvPr>
        </p:nvSpPr>
        <p:spPr>
          <a:xfrm>
            <a:off x="1279546" y="1843590"/>
            <a:ext cx="6584634" cy="3642810"/>
          </a:xfrm>
        </p:spPr>
        <p:txBody>
          <a:bodyPr>
            <a:normAutofit/>
          </a:bodyPr>
          <a:lstStyle/>
          <a:p>
            <a:pPr marL="0" indent="0">
              <a:lnSpc>
                <a:spcPct val="90000"/>
              </a:lnSpc>
              <a:buNone/>
            </a:pPr>
            <a:r>
              <a:rPr lang="en-US" sz="2200" dirty="0">
                <a:solidFill>
                  <a:srgbClr val="404040"/>
                </a:solidFill>
              </a:rPr>
              <a:t>The total accumulation of an identifiable group’s beliefs, norms, activities, institutions, and communication patterns.</a:t>
            </a:r>
          </a:p>
          <a:p>
            <a:pPr marL="0" indent="0">
              <a:lnSpc>
                <a:spcPct val="90000"/>
              </a:lnSpc>
              <a:buNone/>
            </a:pPr>
            <a:endParaRPr lang="en-US" sz="1500" dirty="0">
              <a:solidFill>
                <a:srgbClr val="404040"/>
              </a:solidFill>
            </a:endParaRPr>
          </a:p>
          <a:p>
            <a:pPr marL="0" indent="0">
              <a:lnSpc>
                <a:spcPct val="90000"/>
              </a:lnSpc>
              <a:buNone/>
            </a:pPr>
            <a:r>
              <a:rPr lang="en-US" dirty="0">
                <a:solidFill>
                  <a:srgbClr val="404040"/>
                </a:solidFill>
              </a:rPr>
              <a:t>Many types of cultures, such as:</a:t>
            </a:r>
          </a:p>
          <a:p>
            <a:pPr lvl="1">
              <a:lnSpc>
                <a:spcPct val="90000"/>
              </a:lnSpc>
              <a:buFont typeface="Wingdings" panose="05000000000000000000" pitchFamily="2" charset="2"/>
              <a:buChar char="Ø"/>
            </a:pPr>
            <a:r>
              <a:rPr lang="en-US" sz="1800" dirty="0">
                <a:solidFill>
                  <a:srgbClr val="404040"/>
                </a:solidFill>
              </a:rPr>
              <a:t>National</a:t>
            </a:r>
          </a:p>
          <a:p>
            <a:pPr lvl="1">
              <a:lnSpc>
                <a:spcPct val="90000"/>
              </a:lnSpc>
              <a:buFont typeface="Wingdings" panose="05000000000000000000" pitchFamily="2" charset="2"/>
              <a:buChar char="Ø"/>
            </a:pPr>
            <a:r>
              <a:rPr lang="en-US" sz="1800" dirty="0">
                <a:solidFill>
                  <a:srgbClr val="404040"/>
                </a:solidFill>
              </a:rPr>
              <a:t>Regional</a:t>
            </a:r>
          </a:p>
          <a:p>
            <a:pPr lvl="1">
              <a:lnSpc>
                <a:spcPct val="90000"/>
              </a:lnSpc>
              <a:buFont typeface="Wingdings" panose="05000000000000000000" pitchFamily="2" charset="2"/>
              <a:buChar char="Ø"/>
            </a:pPr>
            <a:r>
              <a:rPr lang="en-US" sz="1800" dirty="0">
                <a:solidFill>
                  <a:srgbClr val="404040"/>
                </a:solidFill>
              </a:rPr>
              <a:t>Socio-Economic</a:t>
            </a:r>
          </a:p>
          <a:p>
            <a:pPr lvl="1">
              <a:lnSpc>
                <a:spcPct val="90000"/>
              </a:lnSpc>
              <a:buFont typeface="Wingdings" panose="05000000000000000000" pitchFamily="2" charset="2"/>
              <a:buChar char="Ø"/>
            </a:pPr>
            <a:r>
              <a:rPr lang="en-US" sz="1800" dirty="0">
                <a:solidFill>
                  <a:srgbClr val="404040"/>
                </a:solidFill>
              </a:rPr>
              <a:t>Generational</a:t>
            </a:r>
          </a:p>
          <a:p>
            <a:pPr lvl="1">
              <a:lnSpc>
                <a:spcPct val="90000"/>
              </a:lnSpc>
              <a:buFont typeface="Wingdings" panose="05000000000000000000" pitchFamily="2" charset="2"/>
              <a:buChar char="Ø"/>
            </a:pPr>
            <a:r>
              <a:rPr lang="en-US" sz="1800" dirty="0">
                <a:solidFill>
                  <a:srgbClr val="404040"/>
                </a:solidFill>
              </a:rPr>
              <a:t>Professional</a:t>
            </a:r>
          </a:p>
        </p:txBody>
      </p:sp>
      <p:sp>
        <p:nvSpPr>
          <p:cNvPr id="4" name="Footer Placeholder 3">
            <a:extLst>
              <a:ext uri="{FF2B5EF4-FFF2-40B4-BE49-F238E27FC236}">
                <a16:creationId xmlns:a16="http://schemas.microsoft.com/office/drawing/2014/main" id="{CF433DFB-3EC1-3641-A6E0-C747F23D8242}"/>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120620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69EB32-FD42-DC4D-83B9-99C5C42F72D9}"/>
              </a:ext>
            </a:extLst>
          </p:cNvPr>
          <p:cNvSpPr>
            <a:spLocks noGrp="1"/>
          </p:cNvSpPr>
          <p:nvPr>
            <p:ph type="title"/>
          </p:nvPr>
        </p:nvSpPr>
        <p:spPr>
          <a:xfrm>
            <a:off x="1673352" y="467418"/>
            <a:ext cx="5797296" cy="1188720"/>
          </a:xfrm>
          <a:solidFill>
            <a:srgbClr val="FFFFFF"/>
          </a:solidFill>
        </p:spPr>
        <p:txBody>
          <a:bodyPr>
            <a:normAutofit/>
          </a:bodyPr>
          <a:lstStyle/>
          <a:p>
            <a:r>
              <a:rPr lang="en-US"/>
              <a:t>Characteristics of Culture</a:t>
            </a:r>
          </a:p>
        </p:txBody>
      </p:sp>
      <p:sp>
        <p:nvSpPr>
          <p:cNvPr id="4" name="Content Placeholder 3">
            <a:extLst>
              <a:ext uri="{FF2B5EF4-FFF2-40B4-BE49-F238E27FC236}">
                <a16:creationId xmlns:a16="http://schemas.microsoft.com/office/drawing/2014/main" id="{027BC3D2-0C87-9148-9059-B4A67D09CD49}"/>
              </a:ext>
            </a:extLst>
          </p:cNvPr>
          <p:cNvSpPr>
            <a:spLocks noGrp="1"/>
          </p:cNvSpPr>
          <p:nvPr>
            <p:ph sz="quarter" idx="1"/>
          </p:nvPr>
        </p:nvSpPr>
        <p:spPr>
          <a:xfrm>
            <a:off x="1279546" y="1843590"/>
            <a:ext cx="6584634" cy="3642810"/>
          </a:xfrm>
        </p:spPr>
        <p:txBody>
          <a:bodyPr>
            <a:noAutofit/>
          </a:bodyPr>
          <a:lstStyle/>
          <a:p>
            <a:pPr lvl="0">
              <a:lnSpc>
                <a:spcPct val="90000"/>
              </a:lnSpc>
            </a:pPr>
            <a:r>
              <a:rPr lang="en-US" sz="2200" dirty="0">
                <a:solidFill>
                  <a:srgbClr val="404040"/>
                </a:solidFill>
              </a:rPr>
              <a:t>Learned: Through interaction, observations, and imitation</a:t>
            </a:r>
          </a:p>
          <a:p>
            <a:pPr lvl="0">
              <a:lnSpc>
                <a:spcPct val="90000"/>
              </a:lnSpc>
            </a:pPr>
            <a:r>
              <a:rPr lang="en-US" sz="2200" dirty="0">
                <a:solidFill>
                  <a:srgbClr val="404040"/>
                </a:solidFill>
              </a:rPr>
              <a:t>Transmitted intergenerationally: From family members, peers, media, and observations</a:t>
            </a:r>
          </a:p>
          <a:p>
            <a:pPr lvl="0">
              <a:lnSpc>
                <a:spcPct val="90000"/>
              </a:lnSpc>
            </a:pPr>
            <a:r>
              <a:rPr lang="en-US" sz="2200" dirty="0">
                <a:solidFill>
                  <a:srgbClr val="404040"/>
                </a:solidFill>
              </a:rPr>
              <a:t>Symbolic: Words and gestures are used to convey meaning</a:t>
            </a:r>
          </a:p>
          <a:p>
            <a:pPr lvl="0">
              <a:lnSpc>
                <a:spcPct val="90000"/>
              </a:lnSpc>
            </a:pPr>
            <a:r>
              <a:rPr lang="en-US" sz="2200" dirty="0">
                <a:solidFill>
                  <a:srgbClr val="404040"/>
                </a:solidFill>
              </a:rPr>
              <a:t>Kinetic: It can change</a:t>
            </a:r>
          </a:p>
          <a:p>
            <a:pPr lvl="0">
              <a:lnSpc>
                <a:spcPct val="90000"/>
              </a:lnSpc>
            </a:pPr>
            <a:r>
              <a:rPr lang="en-US" sz="2200" dirty="0">
                <a:solidFill>
                  <a:srgbClr val="404040"/>
                </a:solidFill>
              </a:rPr>
              <a:t>Unifying: It develops a strong sense of group identity</a:t>
            </a:r>
          </a:p>
          <a:p>
            <a:pPr lvl="0">
              <a:lnSpc>
                <a:spcPct val="90000"/>
              </a:lnSpc>
            </a:pPr>
            <a:r>
              <a:rPr lang="en-US" sz="2200" dirty="0">
                <a:solidFill>
                  <a:srgbClr val="404040"/>
                </a:solidFill>
              </a:rPr>
              <a:t>Dynamic: People from the same culture may assimilate and exhibit it in different ways.</a:t>
            </a:r>
          </a:p>
        </p:txBody>
      </p:sp>
      <p:sp>
        <p:nvSpPr>
          <p:cNvPr id="3" name="Footer Placeholder 2">
            <a:extLst>
              <a:ext uri="{FF2B5EF4-FFF2-40B4-BE49-F238E27FC236}">
                <a16:creationId xmlns:a16="http://schemas.microsoft.com/office/drawing/2014/main" id="{84E419A0-284D-584B-B70F-2E9D96D692E8}"/>
              </a:ext>
            </a:extLst>
          </p:cNvPr>
          <p:cNvSpPr>
            <a:spLocks noGrp="1"/>
          </p:cNvSpPr>
          <p:nvPr>
            <p:ph type="ftr" sz="quarter" idx="11"/>
          </p:nvPr>
        </p:nvSpPr>
        <p:spPr>
          <a:xfrm>
            <a:off x="1200150" y="6236208"/>
            <a:ext cx="4425891" cy="320040"/>
          </a:xfrm>
        </p:spPr>
        <p:txBody>
          <a:bodyPr>
            <a:normAutofit/>
          </a:bodyPr>
          <a:lstStyle/>
          <a:p>
            <a:pPr>
              <a:spcAft>
                <a:spcPts val="600"/>
              </a:spcAft>
            </a:pPr>
            <a:r>
              <a:rPr lang="en-US">
                <a:solidFill>
                  <a:srgbClr val="FFFFFF"/>
                </a:solidFill>
              </a:rPr>
              <a:t>© Harper Conflict Resolution LLC, Jason A. Harper 2022</a:t>
            </a:r>
          </a:p>
        </p:txBody>
      </p:sp>
    </p:spTree>
    <p:extLst>
      <p:ext uri="{BB962C8B-B14F-4D97-AF65-F5344CB8AC3E}">
        <p14:creationId xmlns:p14="http://schemas.microsoft.com/office/powerpoint/2010/main" val="3752008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7705D3-A4F3-7A43-A417-DF652535F786}"/>
              </a:ext>
            </a:extLst>
          </p:cNvPr>
          <p:cNvSpPr>
            <a:spLocks noGrp="1"/>
          </p:cNvSpPr>
          <p:nvPr>
            <p:ph type="title"/>
          </p:nvPr>
        </p:nvSpPr>
        <p:spPr>
          <a:xfrm>
            <a:off x="482600" y="2681103"/>
            <a:ext cx="2522980" cy="1495794"/>
          </a:xfrm>
          <a:noFill/>
          <a:ln>
            <a:solidFill>
              <a:schemeClr val="bg1"/>
            </a:solidFill>
          </a:ln>
        </p:spPr>
        <p:txBody>
          <a:bodyPr wrap="square">
            <a:normAutofit/>
          </a:bodyPr>
          <a:lstStyle/>
          <a:p>
            <a:r>
              <a:rPr lang="en-US" dirty="0">
                <a:solidFill>
                  <a:schemeClr val="bg1"/>
                </a:solidFill>
              </a:rPr>
              <a:t>Factors in Culture</a:t>
            </a:r>
          </a:p>
        </p:txBody>
      </p:sp>
      <p:graphicFrame>
        <p:nvGraphicFramePr>
          <p:cNvPr id="5" name="Content Placeholder 2">
            <a:extLst>
              <a:ext uri="{FF2B5EF4-FFF2-40B4-BE49-F238E27FC236}">
                <a16:creationId xmlns:a16="http://schemas.microsoft.com/office/drawing/2014/main" id="{496D8798-F813-6615-4987-276B193782DB}"/>
              </a:ext>
            </a:extLst>
          </p:cNvPr>
          <p:cNvGraphicFramePr>
            <a:graphicFrameLocks noGrp="1"/>
          </p:cNvGraphicFramePr>
          <p:nvPr>
            <p:ph sz="quarter" idx="1"/>
            <p:extLst>
              <p:ext uri="{D42A27DB-BD31-4B8C-83A1-F6EECF244321}">
                <p14:modId xmlns:p14="http://schemas.microsoft.com/office/powerpoint/2010/main" val="995371339"/>
              </p:ext>
            </p:extLst>
          </p:nvPr>
        </p:nvGraphicFramePr>
        <p:xfrm>
          <a:off x="4214812" y="965200"/>
          <a:ext cx="4205288"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B6D19C4E-90E4-DA56-DCA3-5F29EE902F81}"/>
              </a:ext>
            </a:extLst>
          </p:cNvPr>
          <p:cNvSpPr>
            <a:spLocks noGrp="1"/>
          </p:cNvSpPr>
          <p:nvPr>
            <p:ph type="ftr" sz="quarter" idx="11"/>
          </p:nvPr>
        </p:nvSpPr>
        <p:spPr/>
        <p:txBody>
          <a:bodyPr/>
          <a:lstStyle/>
          <a:p>
            <a:r>
              <a:rPr lang="en-US"/>
              <a:t>© Harper Conflict Resolution LLC, Jason A. Harper 2022</a:t>
            </a:r>
          </a:p>
        </p:txBody>
      </p:sp>
    </p:spTree>
    <p:extLst>
      <p:ext uri="{BB962C8B-B14F-4D97-AF65-F5344CB8AC3E}">
        <p14:creationId xmlns:p14="http://schemas.microsoft.com/office/powerpoint/2010/main" val="369048574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6" ma:contentTypeDescription="Create a new document." ma:contentTypeScope="" ma:versionID="c301ea57d9cec4f14d8416a6dd251d11">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4f17cf8a0d836c3494766366d08c96ee"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48b6dc5-7623-4a1d-a01d-748b8cf9f295}" ma:internalName="TaxCatchAll" ma:showField="CatchAllData" ma:web="d0cbbd92-a969-402e-8621-447322a11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798520-6795-4AA1-8619-C114052730D3}"/>
</file>

<file path=customXml/itemProps2.xml><?xml version="1.0" encoding="utf-8"?>
<ds:datastoreItem xmlns:ds="http://schemas.openxmlformats.org/officeDocument/2006/customXml" ds:itemID="{06011240-A73B-4C14-A3A9-9D1209633137}"/>
</file>

<file path=docProps/app.xml><?xml version="1.0" encoding="utf-8"?>
<Properties xmlns="http://schemas.openxmlformats.org/officeDocument/2006/extended-properties" xmlns:vt="http://schemas.openxmlformats.org/officeDocument/2006/docPropsVTypes">
  <TotalTime>126</TotalTime>
  <Words>3359</Words>
  <Application>Microsoft Macintosh PowerPoint</Application>
  <PresentationFormat>On-screen Show (4:3)</PresentationFormat>
  <Paragraphs>473</Paragraphs>
  <Slides>52</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Gill Sans MT</vt:lpstr>
      <vt:lpstr>Wingdings</vt:lpstr>
      <vt:lpstr>Parcel</vt:lpstr>
      <vt:lpstr>Behavioral Barriers in Cross-Cultural Dispute Resolution</vt:lpstr>
      <vt:lpstr>ABOUT Me</vt:lpstr>
      <vt:lpstr>OBJECTIVES</vt:lpstr>
      <vt:lpstr>DISCLAIMER</vt:lpstr>
      <vt:lpstr>THE PROBLEM</vt:lpstr>
      <vt:lpstr>ELEMENTS OF A SUCCESSFUL (IEP) MEETING</vt:lpstr>
      <vt:lpstr>What is Culture?</vt:lpstr>
      <vt:lpstr>Characteristics of Culture</vt:lpstr>
      <vt:lpstr>Factors in Culture</vt:lpstr>
      <vt:lpstr>Group Exercise</vt:lpstr>
      <vt:lpstr>Culture (continued)</vt:lpstr>
      <vt:lpstr>Cultural Layers</vt:lpstr>
      <vt:lpstr>Culture in Conflict</vt:lpstr>
      <vt:lpstr>Culture in Conflict</vt:lpstr>
      <vt:lpstr>Culture in Conflict</vt:lpstr>
      <vt:lpstr>Your Mission</vt:lpstr>
      <vt:lpstr>Cultural Dimensions</vt:lpstr>
      <vt:lpstr>Universalism</vt:lpstr>
      <vt:lpstr>Particularism</vt:lpstr>
      <vt:lpstr>Context Communication</vt:lpstr>
      <vt:lpstr>High-Context Communication</vt:lpstr>
      <vt:lpstr>High-Context Communication (CONTINUED)</vt:lpstr>
      <vt:lpstr>Low-Context Communication</vt:lpstr>
      <vt:lpstr>Low-Context Communication</vt:lpstr>
      <vt:lpstr>Individualism vs. Collectivism</vt:lpstr>
      <vt:lpstr>Power Distance Index</vt:lpstr>
      <vt:lpstr>Self-Assessment Score</vt:lpstr>
      <vt:lpstr>Self-Assessment Score</vt:lpstr>
      <vt:lpstr>Self-Assessment Score</vt:lpstr>
      <vt:lpstr>Self-Assessment Score</vt:lpstr>
      <vt:lpstr>Self-Assessment Score</vt:lpstr>
      <vt:lpstr>Context Communicators</vt:lpstr>
      <vt:lpstr>Impasse Factors</vt:lpstr>
      <vt:lpstr>Adverse Selection</vt:lpstr>
      <vt:lpstr>Reactive Devaluation</vt:lpstr>
      <vt:lpstr>Adverse Selection/Reactive Devaluation</vt:lpstr>
      <vt:lpstr>Emotions</vt:lpstr>
      <vt:lpstr>Emotions</vt:lpstr>
      <vt:lpstr>Emotions</vt:lpstr>
      <vt:lpstr>Emotions</vt:lpstr>
      <vt:lpstr>Emotions</vt:lpstr>
      <vt:lpstr>Emotions</vt:lpstr>
      <vt:lpstr>Emotions (continued)</vt:lpstr>
      <vt:lpstr>Fairness</vt:lpstr>
      <vt:lpstr>Fairness (continued)</vt:lpstr>
      <vt:lpstr>Facework</vt:lpstr>
      <vt:lpstr>Tools to Mitigate Barriers</vt:lpstr>
      <vt:lpstr>Pre-Meetings</vt:lpstr>
      <vt:lpstr>Create Separate Space to Meet</vt:lpstr>
      <vt:lpstr>Socratic Method of Questioning</vt:lpstr>
      <vt:lpstr>Questions?</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Effectively Facilitating IEP Meetings</dc:title>
  <dc:creator>Microsoft Office User</dc:creator>
  <cp:lastModifiedBy>Jason Harper</cp:lastModifiedBy>
  <cp:revision>17</cp:revision>
  <cp:lastPrinted>2021-09-14T18:19:23Z</cp:lastPrinted>
  <dcterms:created xsi:type="dcterms:W3CDTF">2019-11-12T01:54:18Z</dcterms:created>
  <dcterms:modified xsi:type="dcterms:W3CDTF">2022-09-15T22:20:22Z</dcterms:modified>
</cp:coreProperties>
</file>