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2.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833" r:id="rId3"/>
    <p:sldId id="835" r:id="rId4"/>
    <p:sldId id="831" r:id="rId5"/>
    <p:sldId id="838" r:id="rId6"/>
    <p:sldId id="840" r:id="rId7"/>
    <p:sldId id="842" r:id="rId8"/>
    <p:sldId id="857" r:id="rId9"/>
    <p:sldId id="859" r:id="rId10"/>
    <p:sldId id="860" r:id="rId11"/>
    <p:sldId id="843" r:id="rId12"/>
    <p:sldId id="851" r:id="rId13"/>
    <p:sldId id="849" r:id="rId14"/>
    <p:sldId id="850" r:id="rId15"/>
    <p:sldId id="852" r:id="rId16"/>
    <p:sldId id="853" r:id="rId17"/>
    <p:sldId id="844" r:id="rId18"/>
    <p:sldId id="856" r:id="rId19"/>
    <p:sldId id="1639" r:id="rId20"/>
    <p:sldId id="1638" r:id="rId21"/>
    <p:sldId id="1643" r:id="rId22"/>
    <p:sldId id="1644" r:id="rId23"/>
    <p:sldId id="1645" r:id="rId24"/>
    <p:sldId id="1646" r:id="rId25"/>
    <p:sldId id="1642" r:id="rId26"/>
    <p:sldId id="1640" r:id="rId27"/>
    <p:sldId id="1641" r:id="rId28"/>
    <p:sldId id="1647" r:id="rId29"/>
    <p:sldId id="845" r:id="rId30"/>
    <p:sldId id="854" r:id="rId31"/>
    <p:sldId id="855" r:id="rId32"/>
    <p:sldId id="1648" r:id="rId33"/>
    <p:sldId id="1649" r:id="rId34"/>
    <p:sldId id="846" r:id="rId35"/>
    <p:sldId id="1650" r:id="rId36"/>
    <p:sldId id="1651" r:id="rId37"/>
    <p:sldId id="1652" r:id="rId38"/>
    <p:sldId id="1653" r:id="rId39"/>
    <p:sldId id="1654" r:id="rId40"/>
    <p:sldId id="847" r:id="rId41"/>
    <p:sldId id="1658" r:id="rId42"/>
    <p:sldId id="1659" r:id="rId43"/>
    <p:sldId id="848" r:id="rId44"/>
    <p:sldId id="836" r:id="rId45"/>
    <p:sldId id="837" r:id="rId46"/>
    <p:sldId id="1655" r:id="rId47"/>
    <p:sldId id="1656" r:id="rId48"/>
    <p:sldId id="165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5E"/>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77"/>
    <p:restoredTop sz="86400"/>
  </p:normalViewPr>
  <p:slideViewPr>
    <p:cSldViewPr snapToGrid="0" snapToObjects="1">
      <p:cViewPr varScale="1">
        <p:scale>
          <a:sx n="87" d="100"/>
          <a:sy n="87" d="100"/>
        </p:scale>
        <p:origin x="208" y="10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6A5E"/>
            </a:solidFill>
          </c:spPr>
          <c:dPt>
            <c:idx val="0"/>
            <c:bubble3D val="0"/>
            <c:spPr>
              <a:solidFill>
                <a:srgbClr val="006A5E"/>
              </a:solidFill>
              <a:ln w="19050">
                <a:solidFill>
                  <a:schemeClr val="lt1"/>
                </a:solidFill>
              </a:ln>
              <a:effectLst/>
            </c:spPr>
            <c:extLst>
              <c:ext xmlns:c16="http://schemas.microsoft.com/office/drawing/2014/chart" uri="{C3380CC4-5D6E-409C-BE32-E72D297353CC}">
                <c16:uniqueId val="{00000001-C308-374F-B093-3D260C2D2F24}"/>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1-E203-AD4C-82B3-38A3F16E87B3}"/>
              </c:ext>
            </c:extLst>
          </c:dPt>
          <c:dPt>
            <c:idx val="2"/>
            <c:bubble3D val="0"/>
            <c:spPr>
              <a:solidFill>
                <a:srgbClr val="006A5E"/>
              </a:solidFill>
              <a:ln w="19050">
                <a:solidFill>
                  <a:schemeClr val="lt1"/>
                </a:solidFill>
              </a:ln>
              <a:effectLst/>
            </c:spPr>
            <c:extLst>
              <c:ext xmlns:c16="http://schemas.microsoft.com/office/drawing/2014/chart" uri="{C3380CC4-5D6E-409C-BE32-E72D297353CC}">
                <c16:uniqueId val="{00000005-C308-374F-B093-3D260C2D2F24}"/>
              </c:ext>
            </c:extLst>
          </c:dPt>
          <c:dPt>
            <c:idx val="3"/>
            <c:bubble3D val="0"/>
            <c:spPr>
              <a:solidFill>
                <a:srgbClr val="006A5E"/>
              </a:solidFill>
              <a:ln w="19050">
                <a:solidFill>
                  <a:schemeClr val="lt1"/>
                </a:solidFill>
              </a:ln>
              <a:effectLst/>
            </c:spPr>
            <c:extLst>
              <c:ext xmlns:c16="http://schemas.microsoft.com/office/drawing/2014/chart" uri="{C3380CC4-5D6E-409C-BE32-E72D297353CC}">
                <c16:uniqueId val="{00000007-C308-374F-B093-3D260C2D2F24}"/>
              </c:ext>
            </c:extLst>
          </c:dPt>
          <c:cat>
            <c:strRef>
              <c:f>Sheet1!$A$2:$A$5</c:f>
              <c:strCache>
                <c:ptCount val="2"/>
                <c:pt idx="0">
                  <c:v>Prepared</c:v>
                </c:pt>
                <c:pt idx="1">
                  <c:v>Unprepared</c:v>
                </c:pt>
              </c:strCache>
            </c:strRef>
          </c:cat>
          <c:val>
            <c:numRef>
              <c:f>Sheet1!$B$2:$B$5</c:f>
              <c:numCache>
                <c:formatCode>0%</c:formatCode>
                <c:ptCount val="4"/>
                <c:pt idx="0">
                  <c:v>0.53</c:v>
                </c:pt>
                <c:pt idx="1">
                  <c:v>0.47</c:v>
                </c:pt>
              </c:numCache>
            </c:numRef>
          </c:val>
          <c:extLst>
            <c:ext xmlns:c16="http://schemas.microsoft.com/office/drawing/2014/chart" uri="{C3380CC4-5D6E-409C-BE32-E72D297353CC}">
              <c16:uniqueId val="{00000000-E203-AD4C-82B3-38A3F16E87B3}"/>
            </c:ext>
          </c:extLst>
        </c:ser>
        <c:dLbls>
          <c:showLegendKey val="0"/>
          <c:showVal val="0"/>
          <c:showCatName val="0"/>
          <c:showSerName val="0"/>
          <c:showPercent val="0"/>
          <c:showBubbleSize val="0"/>
          <c:showLeaderLines val="1"/>
        </c:dLbls>
        <c:firstSliceAng val="26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FF5EE-6CEB-1A41-850D-C9BE635E03D1}" type="datetimeFigureOut">
              <a:t>9/19/22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2E3C2-3CB0-B847-B626-4B2792EAC848}" type="slidenum">
              <a:t>‹#›</a:t>
            </a:fld>
            <a:endParaRPr lang="en-US"/>
          </a:p>
        </p:txBody>
      </p:sp>
    </p:spTree>
    <p:extLst>
      <p:ext uri="{BB962C8B-B14F-4D97-AF65-F5344CB8AC3E}">
        <p14:creationId xmlns:p14="http://schemas.microsoft.com/office/powerpoint/2010/main" val="78955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a:t>
            </a:fld>
            <a:endParaRPr lang="en-US"/>
          </a:p>
        </p:txBody>
      </p:sp>
    </p:spTree>
    <p:extLst>
      <p:ext uri="{BB962C8B-B14F-4D97-AF65-F5344CB8AC3E}">
        <p14:creationId xmlns:p14="http://schemas.microsoft.com/office/powerpoint/2010/main" val="300507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10</a:t>
            </a:fld>
            <a:endParaRPr lang="en-US"/>
          </a:p>
        </p:txBody>
      </p:sp>
    </p:spTree>
    <p:extLst>
      <p:ext uri="{BB962C8B-B14F-4D97-AF65-F5344CB8AC3E}">
        <p14:creationId xmlns:p14="http://schemas.microsoft.com/office/powerpoint/2010/main" val="3372274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11</a:t>
            </a:fld>
            <a:endParaRPr lang="en-US"/>
          </a:p>
        </p:txBody>
      </p:sp>
    </p:spTree>
    <p:extLst>
      <p:ext uri="{BB962C8B-B14F-4D97-AF65-F5344CB8AC3E}">
        <p14:creationId xmlns:p14="http://schemas.microsoft.com/office/powerpoint/2010/main" val="382877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12</a:t>
            </a:fld>
            <a:endParaRPr lang="en-US"/>
          </a:p>
        </p:txBody>
      </p:sp>
    </p:spTree>
    <p:extLst>
      <p:ext uri="{BB962C8B-B14F-4D97-AF65-F5344CB8AC3E}">
        <p14:creationId xmlns:p14="http://schemas.microsoft.com/office/powerpoint/2010/main" val="105301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13</a:t>
            </a:fld>
            <a:endParaRPr lang="en-US"/>
          </a:p>
        </p:txBody>
      </p:sp>
    </p:spTree>
    <p:extLst>
      <p:ext uri="{BB962C8B-B14F-4D97-AF65-F5344CB8AC3E}">
        <p14:creationId xmlns:p14="http://schemas.microsoft.com/office/powerpoint/2010/main" val="247674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14</a:t>
            </a:fld>
            <a:endParaRPr lang="en-US"/>
          </a:p>
        </p:txBody>
      </p:sp>
    </p:spTree>
    <p:extLst>
      <p:ext uri="{BB962C8B-B14F-4D97-AF65-F5344CB8AC3E}">
        <p14:creationId xmlns:p14="http://schemas.microsoft.com/office/powerpoint/2010/main" val="3399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15</a:t>
            </a:fld>
            <a:endParaRPr lang="en-US"/>
          </a:p>
        </p:txBody>
      </p:sp>
    </p:spTree>
    <p:extLst>
      <p:ext uri="{BB962C8B-B14F-4D97-AF65-F5344CB8AC3E}">
        <p14:creationId xmlns:p14="http://schemas.microsoft.com/office/powerpoint/2010/main" val="345374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16</a:t>
            </a:fld>
            <a:endParaRPr lang="en-US"/>
          </a:p>
        </p:txBody>
      </p:sp>
    </p:spTree>
    <p:extLst>
      <p:ext uri="{BB962C8B-B14F-4D97-AF65-F5344CB8AC3E}">
        <p14:creationId xmlns:p14="http://schemas.microsoft.com/office/powerpoint/2010/main" val="1371582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17</a:t>
            </a:fld>
            <a:endParaRPr lang="en-US"/>
          </a:p>
        </p:txBody>
      </p:sp>
    </p:spTree>
    <p:extLst>
      <p:ext uri="{BB962C8B-B14F-4D97-AF65-F5344CB8AC3E}">
        <p14:creationId xmlns:p14="http://schemas.microsoft.com/office/powerpoint/2010/main" val="405183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18</a:t>
            </a:fld>
            <a:endParaRPr lang="en-US"/>
          </a:p>
        </p:txBody>
      </p:sp>
    </p:spTree>
    <p:extLst>
      <p:ext uri="{BB962C8B-B14F-4D97-AF65-F5344CB8AC3E}">
        <p14:creationId xmlns:p14="http://schemas.microsoft.com/office/powerpoint/2010/main" val="4234041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19</a:t>
            </a:fld>
            <a:endParaRPr lang="en-US"/>
          </a:p>
        </p:txBody>
      </p:sp>
    </p:spTree>
    <p:extLst>
      <p:ext uri="{BB962C8B-B14F-4D97-AF65-F5344CB8AC3E}">
        <p14:creationId xmlns:p14="http://schemas.microsoft.com/office/powerpoint/2010/main" val="261964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a:t>
            </a:fld>
            <a:endParaRPr lang="en-US"/>
          </a:p>
        </p:txBody>
      </p:sp>
    </p:spTree>
    <p:extLst>
      <p:ext uri="{BB962C8B-B14F-4D97-AF65-F5344CB8AC3E}">
        <p14:creationId xmlns:p14="http://schemas.microsoft.com/office/powerpoint/2010/main" val="4097484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20</a:t>
            </a:fld>
            <a:endParaRPr lang="en-US"/>
          </a:p>
        </p:txBody>
      </p:sp>
    </p:spTree>
    <p:extLst>
      <p:ext uri="{BB962C8B-B14F-4D97-AF65-F5344CB8AC3E}">
        <p14:creationId xmlns:p14="http://schemas.microsoft.com/office/powerpoint/2010/main" val="170741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21</a:t>
            </a:fld>
            <a:endParaRPr lang="en-US"/>
          </a:p>
        </p:txBody>
      </p:sp>
    </p:spTree>
    <p:extLst>
      <p:ext uri="{BB962C8B-B14F-4D97-AF65-F5344CB8AC3E}">
        <p14:creationId xmlns:p14="http://schemas.microsoft.com/office/powerpoint/2010/main" val="3379548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22</a:t>
            </a:fld>
            <a:endParaRPr lang="en-US"/>
          </a:p>
        </p:txBody>
      </p:sp>
    </p:spTree>
    <p:extLst>
      <p:ext uri="{BB962C8B-B14F-4D97-AF65-F5344CB8AC3E}">
        <p14:creationId xmlns:p14="http://schemas.microsoft.com/office/powerpoint/2010/main" val="586262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23</a:t>
            </a:fld>
            <a:endParaRPr lang="en-US"/>
          </a:p>
        </p:txBody>
      </p:sp>
    </p:spTree>
    <p:extLst>
      <p:ext uri="{BB962C8B-B14F-4D97-AF65-F5344CB8AC3E}">
        <p14:creationId xmlns:p14="http://schemas.microsoft.com/office/powerpoint/2010/main" val="2393219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24</a:t>
            </a:fld>
            <a:endParaRPr lang="en-US"/>
          </a:p>
        </p:txBody>
      </p:sp>
    </p:spTree>
    <p:extLst>
      <p:ext uri="{BB962C8B-B14F-4D97-AF65-F5344CB8AC3E}">
        <p14:creationId xmlns:p14="http://schemas.microsoft.com/office/powerpoint/2010/main" val="87913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25</a:t>
            </a:fld>
            <a:endParaRPr lang="en-US"/>
          </a:p>
        </p:txBody>
      </p:sp>
    </p:spTree>
    <p:extLst>
      <p:ext uri="{BB962C8B-B14F-4D97-AF65-F5344CB8AC3E}">
        <p14:creationId xmlns:p14="http://schemas.microsoft.com/office/powerpoint/2010/main" val="1662814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26</a:t>
            </a:fld>
            <a:endParaRPr lang="en-US"/>
          </a:p>
        </p:txBody>
      </p:sp>
    </p:spTree>
    <p:extLst>
      <p:ext uri="{BB962C8B-B14F-4D97-AF65-F5344CB8AC3E}">
        <p14:creationId xmlns:p14="http://schemas.microsoft.com/office/powerpoint/2010/main" val="71930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27</a:t>
            </a:fld>
            <a:endParaRPr lang="en-US"/>
          </a:p>
        </p:txBody>
      </p:sp>
    </p:spTree>
    <p:extLst>
      <p:ext uri="{BB962C8B-B14F-4D97-AF65-F5344CB8AC3E}">
        <p14:creationId xmlns:p14="http://schemas.microsoft.com/office/powerpoint/2010/main" val="512647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28</a:t>
            </a:fld>
            <a:endParaRPr lang="en-US"/>
          </a:p>
        </p:txBody>
      </p:sp>
    </p:spTree>
    <p:extLst>
      <p:ext uri="{BB962C8B-B14F-4D97-AF65-F5344CB8AC3E}">
        <p14:creationId xmlns:p14="http://schemas.microsoft.com/office/powerpoint/2010/main" val="2138111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29</a:t>
            </a:fld>
            <a:endParaRPr lang="en-US"/>
          </a:p>
        </p:txBody>
      </p:sp>
    </p:spTree>
    <p:extLst>
      <p:ext uri="{BB962C8B-B14F-4D97-AF65-F5344CB8AC3E}">
        <p14:creationId xmlns:p14="http://schemas.microsoft.com/office/powerpoint/2010/main" val="316014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a:t>
            </a:fld>
            <a:endParaRPr lang="en-US"/>
          </a:p>
        </p:txBody>
      </p:sp>
    </p:spTree>
    <p:extLst>
      <p:ext uri="{BB962C8B-B14F-4D97-AF65-F5344CB8AC3E}">
        <p14:creationId xmlns:p14="http://schemas.microsoft.com/office/powerpoint/2010/main" val="391592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30</a:t>
            </a:fld>
            <a:endParaRPr lang="en-US"/>
          </a:p>
        </p:txBody>
      </p:sp>
    </p:spTree>
    <p:extLst>
      <p:ext uri="{BB962C8B-B14F-4D97-AF65-F5344CB8AC3E}">
        <p14:creationId xmlns:p14="http://schemas.microsoft.com/office/powerpoint/2010/main" val="724636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31</a:t>
            </a:fld>
            <a:endParaRPr lang="en-US"/>
          </a:p>
        </p:txBody>
      </p:sp>
    </p:spTree>
    <p:extLst>
      <p:ext uri="{BB962C8B-B14F-4D97-AF65-F5344CB8AC3E}">
        <p14:creationId xmlns:p14="http://schemas.microsoft.com/office/powerpoint/2010/main" val="428628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32</a:t>
            </a:fld>
            <a:endParaRPr lang="en-US"/>
          </a:p>
        </p:txBody>
      </p:sp>
    </p:spTree>
    <p:extLst>
      <p:ext uri="{BB962C8B-B14F-4D97-AF65-F5344CB8AC3E}">
        <p14:creationId xmlns:p14="http://schemas.microsoft.com/office/powerpoint/2010/main" val="802719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33</a:t>
            </a:fld>
            <a:endParaRPr lang="en-US"/>
          </a:p>
        </p:txBody>
      </p:sp>
    </p:spTree>
    <p:extLst>
      <p:ext uri="{BB962C8B-B14F-4D97-AF65-F5344CB8AC3E}">
        <p14:creationId xmlns:p14="http://schemas.microsoft.com/office/powerpoint/2010/main" val="4043536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34</a:t>
            </a:fld>
            <a:endParaRPr lang="en-US"/>
          </a:p>
        </p:txBody>
      </p:sp>
    </p:spTree>
    <p:extLst>
      <p:ext uri="{BB962C8B-B14F-4D97-AF65-F5344CB8AC3E}">
        <p14:creationId xmlns:p14="http://schemas.microsoft.com/office/powerpoint/2010/main" val="4245586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35</a:t>
            </a:fld>
            <a:endParaRPr lang="en-US"/>
          </a:p>
        </p:txBody>
      </p:sp>
    </p:spTree>
    <p:extLst>
      <p:ext uri="{BB962C8B-B14F-4D97-AF65-F5344CB8AC3E}">
        <p14:creationId xmlns:p14="http://schemas.microsoft.com/office/powerpoint/2010/main" val="434779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36</a:t>
            </a:fld>
            <a:endParaRPr lang="en-US"/>
          </a:p>
        </p:txBody>
      </p:sp>
    </p:spTree>
    <p:extLst>
      <p:ext uri="{BB962C8B-B14F-4D97-AF65-F5344CB8AC3E}">
        <p14:creationId xmlns:p14="http://schemas.microsoft.com/office/powerpoint/2010/main" val="545037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37</a:t>
            </a:fld>
            <a:endParaRPr lang="en-US"/>
          </a:p>
        </p:txBody>
      </p:sp>
    </p:spTree>
    <p:extLst>
      <p:ext uri="{BB962C8B-B14F-4D97-AF65-F5344CB8AC3E}">
        <p14:creationId xmlns:p14="http://schemas.microsoft.com/office/powerpoint/2010/main" val="2806898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38</a:t>
            </a:fld>
            <a:endParaRPr lang="en-US"/>
          </a:p>
        </p:txBody>
      </p:sp>
    </p:spTree>
    <p:extLst>
      <p:ext uri="{BB962C8B-B14F-4D97-AF65-F5344CB8AC3E}">
        <p14:creationId xmlns:p14="http://schemas.microsoft.com/office/powerpoint/2010/main" val="740557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39</a:t>
            </a:fld>
            <a:endParaRPr lang="en-US"/>
          </a:p>
        </p:txBody>
      </p:sp>
    </p:spTree>
    <p:extLst>
      <p:ext uri="{BB962C8B-B14F-4D97-AF65-F5344CB8AC3E}">
        <p14:creationId xmlns:p14="http://schemas.microsoft.com/office/powerpoint/2010/main" val="65463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a:t>
            </a:fld>
            <a:endParaRPr lang="en-US"/>
          </a:p>
        </p:txBody>
      </p:sp>
    </p:spTree>
    <p:extLst>
      <p:ext uri="{BB962C8B-B14F-4D97-AF65-F5344CB8AC3E}">
        <p14:creationId xmlns:p14="http://schemas.microsoft.com/office/powerpoint/2010/main" val="453505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40</a:t>
            </a:fld>
            <a:endParaRPr lang="en-US"/>
          </a:p>
        </p:txBody>
      </p:sp>
    </p:spTree>
    <p:extLst>
      <p:ext uri="{BB962C8B-B14F-4D97-AF65-F5344CB8AC3E}">
        <p14:creationId xmlns:p14="http://schemas.microsoft.com/office/powerpoint/2010/main" val="1735352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41</a:t>
            </a:fld>
            <a:endParaRPr lang="en-US"/>
          </a:p>
        </p:txBody>
      </p:sp>
    </p:spTree>
    <p:extLst>
      <p:ext uri="{BB962C8B-B14F-4D97-AF65-F5344CB8AC3E}">
        <p14:creationId xmlns:p14="http://schemas.microsoft.com/office/powerpoint/2010/main" val="839313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42</a:t>
            </a:fld>
            <a:endParaRPr lang="en-US"/>
          </a:p>
        </p:txBody>
      </p:sp>
    </p:spTree>
    <p:extLst>
      <p:ext uri="{BB962C8B-B14F-4D97-AF65-F5344CB8AC3E}">
        <p14:creationId xmlns:p14="http://schemas.microsoft.com/office/powerpoint/2010/main" val="2207766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43</a:t>
            </a:fld>
            <a:endParaRPr lang="en-US"/>
          </a:p>
        </p:txBody>
      </p:sp>
    </p:spTree>
    <p:extLst>
      <p:ext uri="{BB962C8B-B14F-4D97-AF65-F5344CB8AC3E}">
        <p14:creationId xmlns:p14="http://schemas.microsoft.com/office/powerpoint/2010/main" val="4113303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44</a:t>
            </a:fld>
            <a:endParaRPr lang="en-US"/>
          </a:p>
        </p:txBody>
      </p:sp>
    </p:spTree>
    <p:extLst>
      <p:ext uri="{BB962C8B-B14F-4D97-AF65-F5344CB8AC3E}">
        <p14:creationId xmlns:p14="http://schemas.microsoft.com/office/powerpoint/2010/main" val="1468301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45</a:t>
            </a:fld>
            <a:endParaRPr lang="en-US"/>
          </a:p>
        </p:txBody>
      </p:sp>
    </p:spTree>
    <p:extLst>
      <p:ext uri="{BB962C8B-B14F-4D97-AF65-F5344CB8AC3E}">
        <p14:creationId xmlns:p14="http://schemas.microsoft.com/office/powerpoint/2010/main" val="494289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46</a:t>
            </a:fld>
            <a:endParaRPr lang="en-US"/>
          </a:p>
        </p:txBody>
      </p:sp>
    </p:spTree>
    <p:extLst>
      <p:ext uri="{BB962C8B-B14F-4D97-AF65-F5344CB8AC3E}">
        <p14:creationId xmlns:p14="http://schemas.microsoft.com/office/powerpoint/2010/main" val="2472768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47</a:t>
            </a:fld>
            <a:endParaRPr lang="en-US"/>
          </a:p>
        </p:txBody>
      </p:sp>
    </p:spTree>
    <p:extLst>
      <p:ext uri="{BB962C8B-B14F-4D97-AF65-F5344CB8AC3E}">
        <p14:creationId xmlns:p14="http://schemas.microsoft.com/office/powerpoint/2010/main" val="2591075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48</a:t>
            </a:fld>
            <a:endParaRPr lang="en-US"/>
          </a:p>
        </p:txBody>
      </p:sp>
    </p:spTree>
    <p:extLst>
      <p:ext uri="{BB962C8B-B14F-4D97-AF65-F5344CB8AC3E}">
        <p14:creationId xmlns:p14="http://schemas.microsoft.com/office/powerpoint/2010/main" val="85245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5</a:t>
            </a:fld>
            <a:endParaRPr lang="en-US"/>
          </a:p>
        </p:txBody>
      </p:sp>
    </p:spTree>
    <p:extLst>
      <p:ext uri="{BB962C8B-B14F-4D97-AF65-F5344CB8AC3E}">
        <p14:creationId xmlns:p14="http://schemas.microsoft.com/office/powerpoint/2010/main" val="394149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6</a:t>
            </a:fld>
            <a:endParaRPr lang="en-US"/>
          </a:p>
        </p:txBody>
      </p:sp>
    </p:spTree>
    <p:extLst>
      <p:ext uri="{BB962C8B-B14F-4D97-AF65-F5344CB8AC3E}">
        <p14:creationId xmlns:p14="http://schemas.microsoft.com/office/powerpoint/2010/main" val="97199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7</a:t>
            </a:fld>
            <a:endParaRPr lang="en-US"/>
          </a:p>
        </p:txBody>
      </p:sp>
    </p:spTree>
    <p:extLst>
      <p:ext uri="{BB962C8B-B14F-4D97-AF65-F5344CB8AC3E}">
        <p14:creationId xmlns:p14="http://schemas.microsoft.com/office/powerpoint/2010/main" val="3560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8</a:t>
            </a:fld>
            <a:endParaRPr lang="en-US"/>
          </a:p>
        </p:txBody>
      </p:sp>
    </p:spTree>
    <p:extLst>
      <p:ext uri="{BB962C8B-B14F-4D97-AF65-F5344CB8AC3E}">
        <p14:creationId xmlns:p14="http://schemas.microsoft.com/office/powerpoint/2010/main" val="337331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2E3C2-3CB0-B847-B626-4B2792EAC848}" type="slidenum">
              <a:rPr lang="en-US"/>
              <a:t>9</a:t>
            </a:fld>
            <a:endParaRPr lang="en-US"/>
          </a:p>
        </p:txBody>
      </p:sp>
    </p:spTree>
    <p:extLst>
      <p:ext uri="{BB962C8B-B14F-4D97-AF65-F5344CB8AC3E}">
        <p14:creationId xmlns:p14="http://schemas.microsoft.com/office/powerpoint/2010/main" val="399656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54DA-D5E1-2740-9FA5-7F06F6C92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EE9E55-C083-0A41-A0ED-6064D959E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3B7C01-1D8F-E44E-9B0F-38BC0972B675}"/>
              </a:ext>
            </a:extLst>
          </p:cNvPr>
          <p:cNvSpPr>
            <a:spLocks noGrp="1"/>
          </p:cNvSpPr>
          <p:nvPr>
            <p:ph type="dt" sz="half" idx="10"/>
          </p:nvPr>
        </p:nvSpPr>
        <p:spPr/>
        <p:txBody>
          <a:bodyPr/>
          <a:lstStyle/>
          <a:p>
            <a:fld id="{DD2754B5-CE68-AA41-B6EB-BBE4F334B04E}" type="datetimeFigureOut">
              <a:t>9/19/22</a:t>
            </a:fld>
            <a:endParaRPr lang="en-US"/>
          </a:p>
        </p:txBody>
      </p:sp>
      <p:sp>
        <p:nvSpPr>
          <p:cNvPr id="5" name="Footer Placeholder 4">
            <a:extLst>
              <a:ext uri="{FF2B5EF4-FFF2-40B4-BE49-F238E27FC236}">
                <a16:creationId xmlns:a16="http://schemas.microsoft.com/office/drawing/2014/main" id="{EB69ED84-812F-5145-9DBB-D35B6B1B7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4114-A71F-6B4F-A336-207EBEFB8D61}"/>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366866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973F-033B-1249-BAE1-5EFE88D04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3371C8-EA7F-8E45-B7CA-935B714735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E70F7-3EB3-484D-A7F0-D6EF669A1814}"/>
              </a:ext>
            </a:extLst>
          </p:cNvPr>
          <p:cNvSpPr>
            <a:spLocks noGrp="1"/>
          </p:cNvSpPr>
          <p:nvPr>
            <p:ph type="dt" sz="half" idx="10"/>
          </p:nvPr>
        </p:nvSpPr>
        <p:spPr/>
        <p:txBody>
          <a:bodyPr/>
          <a:lstStyle/>
          <a:p>
            <a:fld id="{DD2754B5-CE68-AA41-B6EB-BBE4F334B04E}" type="datetimeFigureOut">
              <a:t>9/19/22</a:t>
            </a:fld>
            <a:endParaRPr lang="en-US"/>
          </a:p>
        </p:txBody>
      </p:sp>
      <p:sp>
        <p:nvSpPr>
          <p:cNvPr id="5" name="Footer Placeholder 4">
            <a:extLst>
              <a:ext uri="{FF2B5EF4-FFF2-40B4-BE49-F238E27FC236}">
                <a16:creationId xmlns:a16="http://schemas.microsoft.com/office/drawing/2014/main" id="{195D418D-9E0C-EC41-AC1D-626514CE6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DC17D-330B-8449-8E4E-41C05EF080E1}"/>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44196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4A48A-94BE-0246-A60C-51728262F7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9BDAC-BA70-3044-8E11-09B95EFCE1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54B03-AFA0-CF4B-BB10-136EF2E652AA}"/>
              </a:ext>
            </a:extLst>
          </p:cNvPr>
          <p:cNvSpPr>
            <a:spLocks noGrp="1"/>
          </p:cNvSpPr>
          <p:nvPr>
            <p:ph type="dt" sz="half" idx="10"/>
          </p:nvPr>
        </p:nvSpPr>
        <p:spPr/>
        <p:txBody>
          <a:bodyPr/>
          <a:lstStyle/>
          <a:p>
            <a:fld id="{DD2754B5-CE68-AA41-B6EB-BBE4F334B04E}" type="datetimeFigureOut">
              <a:t>9/19/22</a:t>
            </a:fld>
            <a:endParaRPr lang="en-US"/>
          </a:p>
        </p:txBody>
      </p:sp>
      <p:sp>
        <p:nvSpPr>
          <p:cNvPr id="5" name="Footer Placeholder 4">
            <a:extLst>
              <a:ext uri="{FF2B5EF4-FFF2-40B4-BE49-F238E27FC236}">
                <a16:creationId xmlns:a16="http://schemas.microsoft.com/office/drawing/2014/main" id="{95F66656-C7AD-EA40-9BB6-DAFE237FF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E204C-B435-074F-95BA-B461CEDDFCCB}"/>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182386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7EE7-62A1-1C43-89A1-A245883F4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B67AF-6FD3-8042-8B46-6E4015FAE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5F8AA-4DD6-2D4E-A77F-40B03090212E}"/>
              </a:ext>
            </a:extLst>
          </p:cNvPr>
          <p:cNvSpPr>
            <a:spLocks noGrp="1"/>
          </p:cNvSpPr>
          <p:nvPr>
            <p:ph type="dt" sz="half" idx="10"/>
          </p:nvPr>
        </p:nvSpPr>
        <p:spPr/>
        <p:txBody>
          <a:bodyPr/>
          <a:lstStyle/>
          <a:p>
            <a:fld id="{DD2754B5-CE68-AA41-B6EB-BBE4F334B04E}" type="datetimeFigureOut">
              <a:t>9/19/22</a:t>
            </a:fld>
            <a:endParaRPr lang="en-US"/>
          </a:p>
        </p:txBody>
      </p:sp>
      <p:sp>
        <p:nvSpPr>
          <p:cNvPr id="5" name="Footer Placeholder 4">
            <a:extLst>
              <a:ext uri="{FF2B5EF4-FFF2-40B4-BE49-F238E27FC236}">
                <a16:creationId xmlns:a16="http://schemas.microsoft.com/office/drawing/2014/main" id="{35E3505C-28FD-A74C-BCD9-3B6922A33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A206A-E545-8C42-A3F3-59AF447634AB}"/>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31205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B59D-B5B9-684F-A308-C9274BE90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2B99E4-2671-D247-AA09-29930ADA2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EF89CC-DC39-184A-86E2-BEA49EC418A6}"/>
              </a:ext>
            </a:extLst>
          </p:cNvPr>
          <p:cNvSpPr>
            <a:spLocks noGrp="1"/>
          </p:cNvSpPr>
          <p:nvPr>
            <p:ph type="dt" sz="half" idx="10"/>
          </p:nvPr>
        </p:nvSpPr>
        <p:spPr/>
        <p:txBody>
          <a:bodyPr/>
          <a:lstStyle/>
          <a:p>
            <a:fld id="{DD2754B5-CE68-AA41-B6EB-BBE4F334B04E}" type="datetimeFigureOut">
              <a:t>9/19/22</a:t>
            </a:fld>
            <a:endParaRPr lang="en-US"/>
          </a:p>
        </p:txBody>
      </p:sp>
      <p:sp>
        <p:nvSpPr>
          <p:cNvPr id="5" name="Footer Placeholder 4">
            <a:extLst>
              <a:ext uri="{FF2B5EF4-FFF2-40B4-BE49-F238E27FC236}">
                <a16:creationId xmlns:a16="http://schemas.microsoft.com/office/drawing/2014/main" id="{F5CC6DEC-60EE-894E-9BDF-B72FEB30B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F4964-4159-604F-A961-A1E8A3398310}"/>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111238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5ECC-6306-184F-8FC6-484F27CAF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82DF8-53DF-304B-8E6A-C0F865BC5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E88C60-774C-FA4C-9DAA-38CF16D8F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87685-8131-2542-B6EA-880499E90581}"/>
              </a:ext>
            </a:extLst>
          </p:cNvPr>
          <p:cNvSpPr>
            <a:spLocks noGrp="1"/>
          </p:cNvSpPr>
          <p:nvPr>
            <p:ph type="dt" sz="half" idx="10"/>
          </p:nvPr>
        </p:nvSpPr>
        <p:spPr/>
        <p:txBody>
          <a:bodyPr/>
          <a:lstStyle/>
          <a:p>
            <a:fld id="{DD2754B5-CE68-AA41-B6EB-BBE4F334B04E}" type="datetimeFigureOut">
              <a:t>9/19/22</a:t>
            </a:fld>
            <a:endParaRPr lang="en-US"/>
          </a:p>
        </p:txBody>
      </p:sp>
      <p:sp>
        <p:nvSpPr>
          <p:cNvPr id="6" name="Footer Placeholder 5">
            <a:extLst>
              <a:ext uri="{FF2B5EF4-FFF2-40B4-BE49-F238E27FC236}">
                <a16:creationId xmlns:a16="http://schemas.microsoft.com/office/drawing/2014/main" id="{D9195C6B-26F7-AB4F-91A1-449182F0B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3544F-8DFB-DA4E-A5F5-FA513D897709}"/>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245842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1E83-2DD9-704A-BA17-FA865DF5A0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BF35D3-4309-A24F-A4D1-B722B966D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DD883-428C-CA45-B29A-1C8EE6AC11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89B499-70BB-314A-BC8E-F7B027AE19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84C15-17C0-0F42-96C8-848D5BFC5E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8AC8FE-8FCB-C340-BA46-21153AFB2B94}"/>
              </a:ext>
            </a:extLst>
          </p:cNvPr>
          <p:cNvSpPr>
            <a:spLocks noGrp="1"/>
          </p:cNvSpPr>
          <p:nvPr>
            <p:ph type="dt" sz="half" idx="10"/>
          </p:nvPr>
        </p:nvSpPr>
        <p:spPr/>
        <p:txBody>
          <a:bodyPr/>
          <a:lstStyle/>
          <a:p>
            <a:fld id="{DD2754B5-CE68-AA41-B6EB-BBE4F334B04E}" type="datetimeFigureOut">
              <a:t>9/19/22</a:t>
            </a:fld>
            <a:endParaRPr lang="en-US"/>
          </a:p>
        </p:txBody>
      </p:sp>
      <p:sp>
        <p:nvSpPr>
          <p:cNvPr id="8" name="Footer Placeholder 7">
            <a:extLst>
              <a:ext uri="{FF2B5EF4-FFF2-40B4-BE49-F238E27FC236}">
                <a16:creationId xmlns:a16="http://schemas.microsoft.com/office/drawing/2014/main" id="{886E70A5-2CDA-6C4C-8371-EABD1F15AE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1A2A9-E5EF-4840-AAF8-5D8BDBE20420}"/>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281279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45A8-54A9-914E-8D24-E09A674F63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D6D66-E106-D247-B23B-816CB907B243}"/>
              </a:ext>
            </a:extLst>
          </p:cNvPr>
          <p:cNvSpPr>
            <a:spLocks noGrp="1"/>
          </p:cNvSpPr>
          <p:nvPr>
            <p:ph type="dt" sz="half" idx="10"/>
          </p:nvPr>
        </p:nvSpPr>
        <p:spPr/>
        <p:txBody>
          <a:bodyPr/>
          <a:lstStyle/>
          <a:p>
            <a:fld id="{DD2754B5-CE68-AA41-B6EB-BBE4F334B04E}" type="datetimeFigureOut">
              <a:t>9/19/22</a:t>
            </a:fld>
            <a:endParaRPr lang="en-US"/>
          </a:p>
        </p:txBody>
      </p:sp>
      <p:sp>
        <p:nvSpPr>
          <p:cNvPr id="4" name="Footer Placeholder 3">
            <a:extLst>
              <a:ext uri="{FF2B5EF4-FFF2-40B4-BE49-F238E27FC236}">
                <a16:creationId xmlns:a16="http://schemas.microsoft.com/office/drawing/2014/main" id="{0D93F8C0-48A5-BB45-8097-C608A531B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FD73FB-D9AD-BC41-979A-99CD1B40A14F}"/>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330064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DA3F1-6E24-A14E-AAE2-E4613C663E3B}"/>
              </a:ext>
            </a:extLst>
          </p:cNvPr>
          <p:cNvSpPr>
            <a:spLocks noGrp="1"/>
          </p:cNvSpPr>
          <p:nvPr>
            <p:ph type="dt" sz="half" idx="10"/>
          </p:nvPr>
        </p:nvSpPr>
        <p:spPr/>
        <p:txBody>
          <a:bodyPr/>
          <a:lstStyle/>
          <a:p>
            <a:fld id="{DD2754B5-CE68-AA41-B6EB-BBE4F334B04E}" type="datetimeFigureOut">
              <a:t>9/19/22</a:t>
            </a:fld>
            <a:endParaRPr lang="en-US"/>
          </a:p>
        </p:txBody>
      </p:sp>
      <p:sp>
        <p:nvSpPr>
          <p:cNvPr id="3" name="Footer Placeholder 2">
            <a:extLst>
              <a:ext uri="{FF2B5EF4-FFF2-40B4-BE49-F238E27FC236}">
                <a16:creationId xmlns:a16="http://schemas.microsoft.com/office/drawing/2014/main" id="{78BDC4C6-2724-DA40-959A-182F29736B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E0732-6F8E-E442-AB87-510819DC2DF0}"/>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147668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E04B-5E79-C741-93EF-A8E3DE01E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F41A3C-3860-1142-A851-968C87025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977C80-753B-F04F-B549-17A533CE3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2F83F-6367-D74E-B6B5-3A7CCD4225DD}"/>
              </a:ext>
            </a:extLst>
          </p:cNvPr>
          <p:cNvSpPr>
            <a:spLocks noGrp="1"/>
          </p:cNvSpPr>
          <p:nvPr>
            <p:ph type="dt" sz="half" idx="10"/>
          </p:nvPr>
        </p:nvSpPr>
        <p:spPr/>
        <p:txBody>
          <a:bodyPr/>
          <a:lstStyle/>
          <a:p>
            <a:fld id="{DD2754B5-CE68-AA41-B6EB-BBE4F334B04E}" type="datetimeFigureOut">
              <a:t>9/19/22</a:t>
            </a:fld>
            <a:endParaRPr lang="en-US"/>
          </a:p>
        </p:txBody>
      </p:sp>
      <p:sp>
        <p:nvSpPr>
          <p:cNvPr id="6" name="Footer Placeholder 5">
            <a:extLst>
              <a:ext uri="{FF2B5EF4-FFF2-40B4-BE49-F238E27FC236}">
                <a16:creationId xmlns:a16="http://schemas.microsoft.com/office/drawing/2014/main" id="{DC963E50-B94A-F643-B395-FE53B06F4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2E0B4-BFF2-764C-AFBA-3256F5F59059}"/>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40163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6EA7-1844-E741-8D35-686D3CD37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FC333-8E6E-414B-BEF3-EE08153F1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CDFEF-1C3A-5E48-9E56-0910175E2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898F0-1F0E-7241-94A0-5BBC7A444000}"/>
              </a:ext>
            </a:extLst>
          </p:cNvPr>
          <p:cNvSpPr>
            <a:spLocks noGrp="1"/>
          </p:cNvSpPr>
          <p:nvPr>
            <p:ph type="dt" sz="half" idx="10"/>
          </p:nvPr>
        </p:nvSpPr>
        <p:spPr/>
        <p:txBody>
          <a:bodyPr/>
          <a:lstStyle/>
          <a:p>
            <a:fld id="{DD2754B5-CE68-AA41-B6EB-BBE4F334B04E}" type="datetimeFigureOut">
              <a:t>9/19/22</a:t>
            </a:fld>
            <a:endParaRPr lang="en-US"/>
          </a:p>
        </p:txBody>
      </p:sp>
      <p:sp>
        <p:nvSpPr>
          <p:cNvPr id="6" name="Footer Placeholder 5">
            <a:extLst>
              <a:ext uri="{FF2B5EF4-FFF2-40B4-BE49-F238E27FC236}">
                <a16:creationId xmlns:a16="http://schemas.microsoft.com/office/drawing/2014/main" id="{E941B818-D393-5C47-8146-F901A70A1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D05A8-C9D2-4041-9C06-BAF35E723145}"/>
              </a:ext>
            </a:extLst>
          </p:cNvPr>
          <p:cNvSpPr>
            <a:spLocks noGrp="1"/>
          </p:cNvSpPr>
          <p:nvPr>
            <p:ph type="sldNum" sz="quarter" idx="12"/>
          </p:nvPr>
        </p:nvSpPr>
        <p:spPr/>
        <p:txBody>
          <a:bodyPr/>
          <a:lstStyle/>
          <a:p>
            <a:fld id="{5CCA6438-944F-8D4A-86E6-5BC3A9F6CD1D}" type="slidenum">
              <a:t>‹#›</a:t>
            </a:fld>
            <a:endParaRPr lang="en-US"/>
          </a:p>
        </p:txBody>
      </p:sp>
    </p:spTree>
    <p:extLst>
      <p:ext uri="{BB962C8B-B14F-4D97-AF65-F5344CB8AC3E}">
        <p14:creationId xmlns:p14="http://schemas.microsoft.com/office/powerpoint/2010/main" val="211553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51385-A0A7-5444-BC1E-E28F63394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822B70-EFA8-5849-9817-2B8682D2FE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D9B95-7E94-3D4F-88FA-3C0BFCD3A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754B5-CE68-AA41-B6EB-BBE4F334B04E}" type="datetimeFigureOut">
              <a:t>9/19/22</a:t>
            </a:fld>
            <a:endParaRPr lang="en-US"/>
          </a:p>
        </p:txBody>
      </p:sp>
      <p:sp>
        <p:nvSpPr>
          <p:cNvPr id="5" name="Footer Placeholder 4">
            <a:extLst>
              <a:ext uri="{FF2B5EF4-FFF2-40B4-BE49-F238E27FC236}">
                <a16:creationId xmlns:a16="http://schemas.microsoft.com/office/drawing/2014/main" id="{4BE53EA1-2AD2-A841-AF1D-9A3EC7B77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AC89D6-15F3-B543-8556-A6513BEC6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A6438-944F-8D4A-86E6-5BC3A9F6CD1D}" type="slidenum">
              <a:t>‹#›</a:t>
            </a:fld>
            <a:endParaRPr lang="en-US"/>
          </a:p>
        </p:txBody>
      </p:sp>
      <p:sp>
        <p:nvSpPr>
          <p:cNvPr id="7" name="Rectangle 6">
            <a:extLst>
              <a:ext uri="{FF2B5EF4-FFF2-40B4-BE49-F238E27FC236}">
                <a16:creationId xmlns:a16="http://schemas.microsoft.com/office/drawing/2014/main" id="{8DC571EF-B1CC-8341-AF59-D1BEA80351D3}"/>
              </a:ext>
            </a:extLst>
          </p:cNvPr>
          <p:cNvSpPr/>
          <p:nvPr userDrawn="1"/>
        </p:nvSpPr>
        <p:spPr>
          <a:xfrm rot="16200000">
            <a:off x="8445339" y="3111092"/>
            <a:ext cx="6858001" cy="642259"/>
          </a:xfrm>
          <a:prstGeom prst="rect">
            <a:avLst/>
          </a:prstGeom>
          <a:solidFill>
            <a:srgbClr val="00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BE924-D101-1A4D-AB19-8B85C0879034}"/>
              </a:ext>
            </a:extLst>
          </p:cNvPr>
          <p:cNvSpPr/>
          <p:nvPr userDrawn="1"/>
        </p:nvSpPr>
        <p:spPr>
          <a:xfrm rot="16200000">
            <a:off x="-3107011" y="3106921"/>
            <a:ext cx="6858001" cy="642259"/>
          </a:xfrm>
          <a:prstGeom prst="rect">
            <a:avLst/>
          </a:prstGeom>
          <a:solidFill>
            <a:srgbClr val="00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8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Title slide: Advanced Mediation Skills">
            <a:extLst>
              <a:ext uri="{FF2B5EF4-FFF2-40B4-BE49-F238E27FC236}">
                <a16:creationId xmlns:a16="http://schemas.microsoft.com/office/drawing/2014/main" id="{2D5C8806-7297-AD44-BC96-9B658D4D5652}"/>
              </a:ext>
            </a:extLst>
          </p:cNvPr>
          <p:cNvSpPr txBox="1"/>
          <p:nvPr/>
        </p:nvSpPr>
        <p:spPr>
          <a:xfrm>
            <a:off x="1315886" y="2820808"/>
            <a:ext cx="9560227" cy="3416320"/>
          </a:xfrm>
          <a:prstGeom prst="rect">
            <a:avLst/>
          </a:prstGeom>
          <a:noFill/>
        </p:spPr>
        <p:txBody>
          <a:bodyPr wrap="square" rtlCol="0">
            <a:spAutoFit/>
          </a:bodyPr>
          <a:lstStyle/>
          <a:p>
            <a:pPr algn="ctr"/>
            <a:r>
              <a:rPr lang="en-US" sz="3600" b="1">
                <a:solidFill>
                  <a:srgbClr val="006A5E"/>
                </a:solidFill>
              </a:rPr>
              <a:t>Advanced Mediation Skills</a:t>
            </a:r>
          </a:p>
          <a:p>
            <a:pPr algn="ctr"/>
            <a:r>
              <a:rPr lang="en-US" sz="3600">
                <a:solidFill>
                  <a:srgbClr val="006A5E"/>
                </a:solidFill>
              </a:rPr>
              <a:t>CADRE 2022 Symposium </a:t>
            </a:r>
          </a:p>
          <a:p>
            <a:endParaRPr lang="en-US" sz="3600">
              <a:solidFill>
                <a:srgbClr val="C00000"/>
              </a:solidFill>
            </a:endParaRPr>
          </a:p>
          <a:p>
            <a:endParaRPr lang="en-US" sz="3600">
              <a:solidFill>
                <a:srgbClr val="C00000"/>
              </a:solidFill>
            </a:endParaRPr>
          </a:p>
          <a:p>
            <a:r>
              <a:rPr lang="en-US" sz="2400" b="1"/>
              <a:t>Timothy Hedeen, Ph.D.</a:t>
            </a:r>
          </a:p>
          <a:p>
            <a:r>
              <a:rPr lang="en-US" sz="2400"/>
              <a:t>Marietta, Georgia</a:t>
            </a:r>
          </a:p>
          <a:p>
            <a:r>
              <a:rPr lang="en-US" sz="2400"/>
              <a:t>tim@hedeen.org</a:t>
            </a:r>
          </a:p>
        </p:txBody>
      </p:sp>
      <p:pic>
        <p:nvPicPr>
          <p:cNvPr id="1026" name="Picture 2" descr="Planting Seeds Symposium Logo">
            <a:extLst>
              <a:ext uri="{FF2B5EF4-FFF2-40B4-BE49-F238E27FC236}">
                <a16:creationId xmlns:a16="http://schemas.microsoft.com/office/drawing/2014/main" id="{3ED2F9D6-B9A2-8D4F-BD73-44B065CD6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977" y="169817"/>
            <a:ext cx="2210632" cy="221988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EAEA5997-F2ED-1F35-2D26-F5FAB649D95B}"/>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a:t>Advanced Mediation Skills</a:t>
            </a:r>
          </a:p>
        </p:txBody>
      </p:sp>
    </p:spTree>
    <p:extLst>
      <p:ext uri="{BB962C8B-B14F-4D97-AF65-F5344CB8AC3E}">
        <p14:creationId xmlns:p14="http://schemas.microsoft.com/office/powerpoint/2010/main" val="160497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10</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Mediators on Parties’ Preparation</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2016383" y="821086"/>
            <a:ext cx="7958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marL="342900" indent="-342900" eaLnBrk="1" hangingPunct="1">
              <a:spcAft>
                <a:spcPts val="1000"/>
              </a:spcAft>
            </a:pPr>
            <a:r>
              <a:rPr lang="en-US" altLang="en-US" sz="2800" b="1" dirty="0">
                <a:latin typeface="+mn-lt"/>
              </a:rPr>
              <a:t>Five </a:t>
            </a:r>
            <a:r>
              <a:rPr lang="en-US" altLang="en-US" sz="2800" b="1" dirty="0">
                <a:solidFill>
                  <a:srgbClr val="C00000"/>
                </a:solidFill>
                <a:latin typeface="+mn-lt"/>
              </a:rPr>
              <a:t>most valuable </a:t>
            </a:r>
            <a:r>
              <a:rPr lang="en-US" altLang="en-US" sz="2800" b="1" dirty="0">
                <a:latin typeface="+mn-lt"/>
              </a:rPr>
              <a:t>preparation steps</a:t>
            </a:r>
            <a:endParaRPr lang="en-US" altLang="en-US" sz="2800" b="1" dirty="0">
              <a:latin typeface="Calibri" panose="020F0502020204030204" pitchFamily="34" charset="0"/>
              <a:cs typeface="Calibri" panose="020F0502020204030204" pitchFamily="34" charset="0"/>
            </a:endParaRPr>
          </a:p>
        </p:txBody>
      </p:sp>
      <p:sp>
        <p:nvSpPr>
          <p:cNvPr id="2" name="Rectangle 5">
            <a:extLst>
              <a:ext uri="{FF2B5EF4-FFF2-40B4-BE49-F238E27FC236}">
                <a16:creationId xmlns:a16="http://schemas.microsoft.com/office/drawing/2014/main" id="{B98AB7FC-DDA3-5398-AC02-8220037370E9}"/>
              </a:ext>
            </a:extLst>
          </p:cNvPr>
          <p:cNvSpPr>
            <a:spLocks noChangeArrowheads="1"/>
          </p:cNvSpPr>
          <p:nvPr/>
        </p:nvSpPr>
        <p:spPr bwMode="auto">
          <a:xfrm>
            <a:off x="2244978" y="1941513"/>
            <a:ext cx="881011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14350" indent="-5143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Party’s interests in the dispute (170)</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Party’s goals for mediation (162)</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Strengths and weaknesses of own case (134)</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Ability to make decisions consistent with their goals (118)</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Other party’s interests in the dispute (103)</a:t>
            </a:r>
          </a:p>
          <a:p>
            <a:pPr>
              <a:spcBef>
                <a:spcPct val="0"/>
              </a:spcBef>
              <a:spcAft>
                <a:spcPts val="1800"/>
              </a:spcAft>
              <a:buClr>
                <a:srgbClr val="7F7F7F"/>
              </a:buClr>
              <a:buFontTx/>
              <a:buAutoNum type="arabicPeriod"/>
            </a:pPr>
            <a:endParaRPr lang="en-US" altLang="en-US" sz="2600" b="1">
              <a:latin typeface="Calibri" panose="020F0502020204030204" pitchFamily="34" charset="0"/>
              <a:cs typeface="Calibri" panose="020F0502020204030204" pitchFamily="34" charset="0"/>
            </a:endParaRPr>
          </a:p>
          <a:p>
            <a:pPr>
              <a:spcBef>
                <a:spcPct val="0"/>
              </a:spcBef>
              <a:spcAft>
                <a:spcPts val="1800"/>
              </a:spcAft>
              <a:buClr>
                <a:srgbClr val="7F7F7F"/>
              </a:buClr>
              <a:buFontTx/>
              <a:buAutoNum type="arabicPeriod"/>
            </a:pPr>
            <a:endParaRPr lang="en-US" altLang="en-US" sz="2600" b="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259F8F8-CFF1-A634-6DFF-8A1F2D4C328F}"/>
              </a:ext>
            </a:extLst>
          </p:cNvPr>
          <p:cNvSpPr txBox="1"/>
          <p:nvPr/>
        </p:nvSpPr>
        <p:spPr>
          <a:xfrm>
            <a:off x="2016383" y="5893755"/>
            <a:ext cx="8273483" cy="492443"/>
          </a:xfrm>
          <a:prstGeom prst="rect">
            <a:avLst/>
          </a:prstGeom>
          <a:noFill/>
        </p:spPr>
        <p:txBody>
          <a:bodyPr wrap="none" rtlCol="0">
            <a:spAutoFit/>
          </a:bodyPr>
          <a:lstStyle/>
          <a:p>
            <a:r>
              <a:rPr lang="en-US" altLang="en-US" sz="2600" b="1" i="1" dirty="0">
                <a:latin typeface="Calibri" panose="020F0502020204030204" pitchFamily="34" charset="0"/>
                <a:cs typeface="Calibri" panose="020F0502020204030204" pitchFamily="34" charset="0"/>
              </a:rPr>
              <a:t>Would you like to make any notes for your future practice?</a:t>
            </a:r>
          </a:p>
        </p:txBody>
      </p:sp>
      <p:sp>
        <p:nvSpPr>
          <p:cNvPr id="3" name="Title 2">
            <a:extLst>
              <a:ext uri="{FF2B5EF4-FFF2-40B4-BE49-F238E27FC236}">
                <a16:creationId xmlns:a16="http://schemas.microsoft.com/office/drawing/2014/main" id="{D4202102-4ABE-2767-B5E0-17482A57608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Most valuable prep steps</a:t>
            </a:r>
          </a:p>
        </p:txBody>
      </p:sp>
    </p:spTree>
    <p:extLst>
      <p:ext uri="{BB962C8B-B14F-4D97-AF65-F5344CB8AC3E}">
        <p14:creationId xmlns:p14="http://schemas.microsoft.com/office/powerpoint/2010/main" val="25758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arn(inVertical)">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uild="p" rev="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ng Seeds Symposium Logo">
            <a:extLst>
              <a:ext uri="{FF2B5EF4-FFF2-40B4-BE49-F238E27FC236}">
                <a16:creationId xmlns:a16="http://schemas.microsoft.com/office/drawing/2014/main" id="{048E54B2-DA46-6EAD-FB2F-EE3CD5A1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143" y="169817"/>
            <a:ext cx="1489465" cy="149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547A4-56CF-DD60-4A3F-204B04657BE2}"/>
              </a:ext>
            </a:extLst>
          </p:cNvPr>
          <p:cNvSpPr txBox="1"/>
          <p:nvPr/>
        </p:nvSpPr>
        <p:spPr>
          <a:xfrm>
            <a:off x="1315886" y="2820808"/>
            <a:ext cx="9560227" cy="646331"/>
          </a:xfrm>
          <a:prstGeom prst="rect">
            <a:avLst/>
          </a:prstGeom>
          <a:noFill/>
        </p:spPr>
        <p:txBody>
          <a:bodyPr wrap="square" rtlCol="0">
            <a:spAutoFit/>
          </a:bodyPr>
          <a:lstStyle/>
          <a:p>
            <a:pPr algn="ctr"/>
            <a:r>
              <a:rPr lang="en-US" altLang="en-US" sz="3600" b="1" dirty="0">
                <a:solidFill>
                  <a:srgbClr val="006A5E"/>
                </a:solidFill>
              </a:rPr>
              <a:t>Setting the table</a:t>
            </a:r>
            <a:r>
              <a:rPr lang="en-US" altLang="en-US" sz="3600" dirty="0">
                <a:solidFill>
                  <a:srgbClr val="006A5E"/>
                </a:solidFill>
              </a:rPr>
              <a:t>: building trust</a:t>
            </a:r>
          </a:p>
        </p:txBody>
      </p:sp>
      <p:sp>
        <p:nvSpPr>
          <p:cNvPr id="3" name="Title 2">
            <a:extLst>
              <a:ext uri="{FF2B5EF4-FFF2-40B4-BE49-F238E27FC236}">
                <a16:creationId xmlns:a16="http://schemas.microsoft.com/office/drawing/2014/main" id="{1207A605-653D-2BA8-6C61-B5D94593AA4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Title slide: Setting the table: building trust</a:t>
            </a:r>
          </a:p>
        </p:txBody>
      </p:sp>
    </p:spTree>
    <p:extLst>
      <p:ext uri="{BB962C8B-B14F-4D97-AF65-F5344CB8AC3E}">
        <p14:creationId xmlns:p14="http://schemas.microsoft.com/office/powerpoint/2010/main" val="411129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12</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Mediators and trust</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2788207" y="2226425"/>
            <a:ext cx="6264353" cy="194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marL="342900" indent="-342900" eaLnBrk="1" hangingPunct="1">
              <a:spcAft>
                <a:spcPts val="1000"/>
              </a:spcAft>
            </a:pPr>
            <a:r>
              <a:rPr lang="en-US" altLang="en-US" sz="2600" dirty="0">
                <a:latin typeface="+mn-lt"/>
              </a:rPr>
              <a:t>How does a mediator earn the parties’ trust?</a:t>
            </a:r>
          </a:p>
          <a:p>
            <a:pPr marL="342900" indent="-342900" eaLnBrk="1" hangingPunct="1">
              <a:spcAft>
                <a:spcPts val="1000"/>
              </a:spcAft>
            </a:pPr>
            <a:endParaRPr lang="en-US" altLang="en-US" sz="2600" b="1" dirty="0">
              <a:latin typeface="+mn-lt"/>
            </a:endParaRPr>
          </a:p>
          <a:p>
            <a:pPr marL="342900" indent="-342900" eaLnBrk="1" hangingPunct="1">
              <a:spcAft>
                <a:spcPts val="1000"/>
              </a:spcAft>
            </a:pPr>
            <a:r>
              <a:rPr lang="en-US" altLang="en-US" sz="2600" b="1" i="1" dirty="0">
                <a:solidFill>
                  <a:srgbClr val="C00000"/>
                </a:solidFill>
                <a:latin typeface="+mn-lt"/>
              </a:rPr>
              <a:t>Take a moment to jot down a few things you do to generate trust.</a:t>
            </a:r>
          </a:p>
        </p:txBody>
      </p:sp>
      <p:sp>
        <p:nvSpPr>
          <p:cNvPr id="2" name="Title 1">
            <a:extLst>
              <a:ext uri="{FF2B5EF4-FFF2-40B4-BE49-F238E27FC236}">
                <a16:creationId xmlns:a16="http://schemas.microsoft.com/office/drawing/2014/main" id="{8692A238-8FB2-E8FF-91A0-9E067A840E5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Mediators and trust</a:t>
            </a:r>
          </a:p>
        </p:txBody>
      </p:sp>
    </p:spTree>
    <p:extLst>
      <p:ext uri="{BB962C8B-B14F-4D97-AF65-F5344CB8AC3E}">
        <p14:creationId xmlns:p14="http://schemas.microsoft.com/office/powerpoint/2010/main" val="269186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13</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Factors that Generate Trust</a:t>
            </a:r>
          </a:p>
        </p:txBody>
      </p:sp>
      <p:pic>
        <p:nvPicPr>
          <p:cNvPr id="2" name="Picture 1" descr="Table listing trust-building factors related to mediators.&#10;&#10;Five factors are listed: credibility and reputation; experience in the type of dispute; procedural experience; impartiality/neutrality; goodwill and empathy">
            <a:extLst>
              <a:ext uri="{FF2B5EF4-FFF2-40B4-BE49-F238E27FC236}">
                <a16:creationId xmlns:a16="http://schemas.microsoft.com/office/drawing/2014/main" id="{14774D6A-4F52-81DE-7955-F09D33242983}"/>
              </a:ext>
            </a:extLst>
          </p:cNvPr>
          <p:cNvPicPr>
            <a:picLocks noChangeAspect="1"/>
          </p:cNvPicPr>
          <p:nvPr/>
        </p:nvPicPr>
        <p:blipFill>
          <a:blip r:embed="rId3"/>
          <a:stretch>
            <a:fillRect/>
          </a:stretch>
        </p:blipFill>
        <p:spPr>
          <a:xfrm>
            <a:off x="1381124" y="647700"/>
            <a:ext cx="9582151" cy="5299012"/>
          </a:xfrm>
          <a:prstGeom prst="rect">
            <a:avLst/>
          </a:prstGeom>
        </p:spPr>
      </p:pic>
      <p:sp>
        <p:nvSpPr>
          <p:cNvPr id="4" name="TextBox 3">
            <a:extLst>
              <a:ext uri="{FF2B5EF4-FFF2-40B4-BE49-F238E27FC236}">
                <a16:creationId xmlns:a16="http://schemas.microsoft.com/office/drawing/2014/main" id="{B67FE909-EB17-8064-EC4A-2B8D096DC603}"/>
              </a:ext>
            </a:extLst>
          </p:cNvPr>
          <p:cNvSpPr txBox="1"/>
          <p:nvPr/>
        </p:nvSpPr>
        <p:spPr>
          <a:xfrm>
            <a:off x="4972050" y="6206652"/>
            <a:ext cx="6172200" cy="369332"/>
          </a:xfrm>
          <a:prstGeom prst="rect">
            <a:avLst/>
          </a:prstGeom>
          <a:noFill/>
        </p:spPr>
        <p:txBody>
          <a:bodyPr wrap="square">
            <a:spAutoFit/>
          </a:bodyPr>
          <a:lstStyle/>
          <a:p>
            <a:r>
              <a:rPr lang="en-US" altLang="en-US" sz="1800" dirty="0">
                <a:latin typeface="+mn-lt"/>
              </a:rPr>
              <a:t>Riera Adrover, Cuartero Castañer &amp; Campus Vidal, 2020, p.355</a:t>
            </a:r>
            <a:endParaRPr lang="en-US"/>
          </a:p>
        </p:txBody>
      </p:sp>
      <p:sp>
        <p:nvSpPr>
          <p:cNvPr id="3" name="Title 2">
            <a:extLst>
              <a:ext uri="{FF2B5EF4-FFF2-40B4-BE49-F238E27FC236}">
                <a16:creationId xmlns:a16="http://schemas.microsoft.com/office/drawing/2014/main" id="{1BA6EEFB-DCC7-CD07-EF1E-1165EFEF36C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Factors that Generate Trust</a:t>
            </a:r>
          </a:p>
        </p:txBody>
      </p:sp>
    </p:spTree>
    <p:extLst>
      <p:ext uri="{BB962C8B-B14F-4D97-AF65-F5344CB8AC3E}">
        <p14:creationId xmlns:p14="http://schemas.microsoft.com/office/powerpoint/2010/main" val="4974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14</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Four “essential” factors </a:t>
            </a:r>
            <a:r>
              <a:rPr lang="en-US" sz="3200" dirty="0">
                <a:solidFill>
                  <a:srgbClr val="FFFF00"/>
                </a:solidFill>
                <a:ea typeface="Calibri" charset="0"/>
                <a:cs typeface="Calibri" charset="0"/>
              </a:rPr>
              <a:t>(</a:t>
            </a:r>
            <a:r>
              <a:rPr lang="en-US" sz="3200" i="1" dirty="0">
                <a:solidFill>
                  <a:srgbClr val="FFFF00"/>
                </a:solidFill>
                <a:ea typeface="Calibri" charset="0"/>
                <a:cs typeface="Calibri" charset="0"/>
              </a:rPr>
              <a:t>p</a:t>
            </a:r>
            <a:r>
              <a:rPr lang="en-US" sz="3200" dirty="0">
                <a:solidFill>
                  <a:srgbClr val="FFFF00"/>
                </a:solidFill>
                <a:ea typeface="Calibri" charset="0"/>
                <a:cs typeface="Calibri" charset="0"/>
              </a:rPr>
              <a:t> &lt; 0.01)</a:t>
            </a:r>
          </a:p>
        </p:txBody>
      </p:sp>
      <p:sp>
        <p:nvSpPr>
          <p:cNvPr id="4" name="TextBox 3">
            <a:extLst>
              <a:ext uri="{FF2B5EF4-FFF2-40B4-BE49-F238E27FC236}">
                <a16:creationId xmlns:a16="http://schemas.microsoft.com/office/drawing/2014/main" id="{B67FE909-EB17-8064-EC4A-2B8D096DC603}"/>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Riera Adrover, Cuartero Castañer &amp; Campus Vidal, 2020</a:t>
            </a:r>
            <a:endParaRPr lang="en-US"/>
          </a:p>
        </p:txBody>
      </p:sp>
      <p:sp>
        <p:nvSpPr>
          <p:cNvPr id="6" name="TextBox 5">
            <a:extLst>
              <a:ext uri="{FF2B5EF4-FFF2-40B4-BE49-F238E27FC236}">
                <a16:creationId xmlns:a16="http://schemas.microsoft.com/office/drawing/2014/main" id="{C14F57BD-5BDA-567B-A1C3-50AF6E38A0B4}"/>
              </a:ext>
            </a:extLst>
          </p:cNvPr>
          <p:cNvSpPr txBox="1"/>
          <p:nvPr/>
        </p:nvSpPr>
        <p:spPr>
          <a:xfrm>
            <a:off x="1098702" y="438912"/>
            <a:ext cx="10045548" cy="5509200"/>
          </a:xfrm>
          <a:prstGeom prst="rect">
            <a:avLst/>
          </a:prstGeom>
          <a:noFill/>
        </p:spPr>
        <p:txBody>
          <a:bodyPr wrap="square">
            <a:spAutoFit/>
          </a:bodyPr>
          <a:lstStyle/>
          <a:p>
            <a:pPr marL="346075" indent="-346075">
              <a:buClr>
                <a:srgbClr val="006A5E"/>
              </a:buClr>
              <a:buFont typeface="+mj-lt"/>
              <a:buAutoNum type="arabicPeriod"/>
            </a:pPr>
            <a:r>
              <a:rPr lang="en-US" sz="2200" b="1">
                <a:solidFill>
                  <a:srgbClr val="006A5E"/>
                </a:solidFill>
              </a:rPr>
              <a:t>Goodwill and empathy: </a:t>
            </a:r>
            <a:r>
              <a:rPr lang="en-US" sz="2200"/>
              <a:t>perceiving goodwill on the part of the mediator; perceiving the mediator to be motivated; feeling listened to and understood by the mediator; and analogic communication by the mediator (looking into our eyes, leaning toward us, etc.).</a:t>
            </a:r>
          </a:p>
          <a:p>
            <a:pPr marL="346075" indent="-346075">
              <a:buClr>
                <a:srgbClr val="006A5E"/>
              </a:buClr>
              <a:buFont typeface="+mj-lt"/>
              <a:buAutoNum type="arabicPeriod"/>
            </a:pPr>
            <a:endParaRPr lang="en-US" sz="2200"/>
          </a:p>
          <a:p>
            <a:pPr marL="346075" indent="-346075">
              <a:buClr>
                <a:srgbClr val="006A5E"/>
              </a:buClr>
              <a:buFont typeface="+mj-lt"/>
              <a:buAutoNum type="arabicPeriod"/>
            </a:pPr>
            <a:r>
              <a:rPr lang="en-US" sz="2200" b="1">
                <a:solidFill>
                  <a:srgbClr val="006A5E"/>
                </a:solidFill>
              </a:rPr>
              <a:t>Credibility and reputation: </a:t>
            </a:r>
            <a:r>
              <a:rPr lang="en-US" sz="2200"/>
              <a:t>the mediator’s professional credibility and reputation; the mediator’s appointment by a public authority and/or recognized service; and the mediator’s consistency and predictability (not behaving in an unexpected way).</a:t>
            </a:r>
          </a:p>
          <a:p>
            <a:pPr marL="346075" indent="-346075">
              <a:buClr>
                <a:srgbClr val="006A5E"/>
              </a:buClr>
              <a:buFont typeface="+mj-lt"/>
              <a:buAutoNum type="arabicPeriod"/>
            </a:pPr>
            <a:endParaRPr lang="en-US" sz="2200"/>
          </a:p>
          <a:p>
            <a:pPr marL="346075" indent="-346075">
              <a:buClr>
                <a:srgbClr val="006A5E"/>
              </a:buClr>
              <a:buFont typeface="+mj-lt"/>
              <a:buAutoNum type="arabicPeriod"/>
            </a:pPr>
            <a:r>
              <a:rPr lang="en-US" sz="2200" b="1">
                <a:solidFill>
                  <a:srgbClr val="006A5E"/>
                </a:solidFill>
              </a:rPr>
              <a:t>Chemistry: </a:t>
            </a:r>
            <a:r>
              <a:rPr lang="en-US" sz="2200"/>
              <a:t>the mediator’s manner; the chemistry (connection) I feel with the mediator; the creation of a relaxing setting; the mediator’s sincerity and kindness.</a:t>
            </a:r>
          </a:p>
          <a:p>
            <a:pPr marL="346075" indent="-346075">
              <a:buClr>
                <a:srgbClr val="006A5E"/>
              </a:buClr>
              <a:buFont typeface="+mj-lt"/>
              <a:buAutoNum type="arabicPeriod"/>
            </a:pPr>
            <a:endParaRPr lang="en-US" sz="2200"/>
          </a:p>
          <a:p>
            <a:pPr marL="346075" indent="-346075">
              <a:buClr>
                <a:srgbClr val="006A5E"/>
              </a:buClr>
              <a:buFont typeface="+mj-lt"/>
              <a:buAutoNum type="arabicPeriod"/>
            </a:pPr>
            <a:r>
              <a:rPr lang="en-US" sz="2200" b="1">
                <a:solidFill>
                  <a:srgbClr val="006A5E"/>
                </a:solidFill>
              </a:rPr>
              <a:t>Mastery: </a:t>
            </a:r>
            <a:r>
              <a:rPr lang="en-US" sz="2200"/>
              <a:t>the mediator’s capacity to understand the dispute; the fact that the mediator shows him/herself to be familiar with the dispute; the mediator’s self-confidence; the mediator’s honesty; and the mediator’s capacity to manage the mediation process.</a:t>
            </a:r>
          </a:p>
        </p:txBody>
      </p:sp>
      <p:sp>
        <p:nvSpPr>
          <p:cNvPr id="2" name="Title 1">
            <a:extLst>
              <a:ext uri="{FF2B5EF4-FFF2-40B4-BE49-F238E27FC236}">
                <a16:creationId xmlns:a16="http://schemas.microsoft.com/office/drawing/2014/main" id="{05F3C32A-9BDA-0E20-1270-D5CF7318846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Four essential factors</a:t>
            </a:r>
          </a:p>
        </p:txBody>
      </p:sp>
    </p:spTree>
    <p:extLst>
      <p:ext uri="{BB962C8B-B14F-4D97-AF65-F5344CB8AC3E}">
        <p14:creationId xmlns:p14="http://schemas.microsoft.com/office/powerpoint/2010/main" val="389049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15</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902570" y="3129047"/>
            <a:ext cx="6485340" cy="584775"/>
          </a:xfrm>
          <a:prstGeom prst="rect">
            <a:avLst/>
          </a:prstGeom>
          <a:noFill/>
        </p:spPr>
        <p:txBody>
          <a:bodyPr wrap="square" rtlCol="0">
            <a:spAutoFit/>
          </a:bodyPr>
          <a:lstStyle/>
          <a:p>
            <a:r>
              <a:rPr lang="en-US" sz="3200" dirty="0">
                <a:solidFill>
                  <a:schemeClr val="bg1"/>
                </a:solidFill>
                <a:ea typeface="Calibri" charset="0"/>
                <a:cs typeface="Calibri" charset="0"/>
              </a:rPr>
              <a:t>Other “significant” factors </a:t>
            </a:r>
            <a:r>
              <a:rPr lang="en-US" sz="3200" dirty="0">
                <a:solidFill>
                  <a:srgbClr val="FFFF00"/>
                </a:solidFill>
                <a:ea typeface="Calibri" charset="0"/>
                <a:cs typeface="Calibri" charset="0"/>
              </a:rPr>
              <a:t>(</a:t>
            </a:r>
            <a:r>
              <a:rPr lang="en-US" sz="3200" i="1" dirty="0">
                <a:solidFill>
                  <a:srgbClr val="FFFF00"/>
                </a:solidFill>
                <a:ea typeface="Calibri" charset="0"/>
                <a:cs typeface="Calibri" charset="0"/>
              </a:rPr>
              <a:t>p</a:t>
            </a:r>
            <a:r>
              <a:rPr lang="en-US" sz="3200" dirty="0">
                <a:solidFill>
                  <a:srgbClr val="FFFF00"/>
                </a:solidFill>
                <a:ea typeface="Calibri" charset="0"/>
                <a:cs typeface="Calibri" charset="0"/>
              </a:rPr>
              <a:t> &lt; 0.05)</a:t>
            </a:r>
          </a:p>
        </p:txBody>
      </p:sp>
      <p:sp>
        <p:nvSpPr>
          <p:cNvPr id="4" name="TextBox 3">
            <a:extLst>
              <a:ext uri="{FF2B5EF4-FFF2-40B4-BE49-F238E27FC236}">
                <a16:creationId xmlns:a16="http://schemas.microsoft.com/office/drawing/2014/main" id="{B67FE909-EB17-8064-EC4A-2B8D096DC603}"/>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Riera Adrover, Cuartero Castañer &amp; Campus Vidal, 2020</a:t>
            </a:r>
            <a:endParaRPr lang="en-US"/>
          </a:p>
        </p:txBody>
      </p:sp>
      <p:sp>
        <p:nvSpPr>
          <p:cNvPr id="6" name="TextBox 5">
            <a:extLst>
              <a:ext uri="{FF2B5EF4-FFF2-40B4-BE49-F238E27FC236}">
                <a16:creationId xmlns:a16="http://schemas.microsoft.com/office/drawing/2014/main" id="{C14F57BD-5BDA-567B-A1C3-50AF6E38A0B4}"/>
              </a:ext>
            </a:extLst>
          </p:cNvPr>
          <p:cNvSpPr txBox="1"/>
          <p:nvPr/>
        </p:nvSpPr>
        <p:spPr>
          <a:xfrm>
            <a:off x="1098702" y="438912"/>
            <a:ext cx="10045548" cy="5170646"/>
          </a:xfrm>
          <a:prstGeom prst="rect">
            <a:avLst/>
          </a:prstGeom>
          <a:noFill/>
        </p:spPr>
        <p:txBody>
          <a:bodyPr wrap="square">
            <a:spAutoFit/>
          </a:bodyPr>
          <a:lstStyle/>
          <a:p>
            <a:pPr marL="346075" indent="-346075">
              <a:buClr>
                <a:srgbClr val="006A5E"/>
              </a:buClr>
              <a:buFont typeface="+mj-lt"/>
              <a:buAutoNum type="arabicPeriod"/>
            </a:pPr>
            <a:r>
              <a:rPr lang="en-US" sz="2200" b="1">
                <a:solidFill>
                  <a:srgbClr val="006A5E"/>
                </a:solidFill>
              </a:rPr>
              <a:t>Warmth and consideration:</a:t>
            </a:r>
            <a:r>
              <a:rPr lang="en-US" sz="2200"/>
              <a:t> the mediator’s warmth; the mediator listens to me and shows consideration for my feelings and concerns; the mediator understands and supports me; the mediator focuses on my motivations and concerns.</a:t>
            </a:r>
          </a:p>
          <a:p>
            <a:pPr marL="346075" indent="-346075">
              <a:buClr>
                <a:srgbClr val="006A5E"/>
              </a:buClr>
              <a:buFont typeface="+mj-lt"/>
              <a:buAutoNum type="arabicPeriod"/>
            </a:pPr>
            <a:endParaRPr lang="en-US" sz="2200"/>
          </a:p>
          <a:p>
            <a:pPr marL="346075" indent="-346075">
              <a:buClr>
                <a:srgbClr val="006A5E"/>
              </a:buClr>
              <a:buFont typeface="+mj-lt"/>
              <a:buAutoNum type="arabicPeriod"/>
            </a:pPr>
            <a:r>
              <a:rPr lang="en-US" sz="2200" b="1">
                <a:solidFill>
                  <a:srgbClr val="006A5E"/>
                </a:solidFill>
              </a:rPr>
              <a:t>Mediation principles</a:t>
            </a:r>
            <a:r>
              <a:rPr lang="en-US" sz="2200"/>
              <a:t>: the mediator observes the principles of mediation (not interrupting, not suggesting, etc.); the mediator’s neutrality or impartiality; the mediator does not disclose private aspects relating to the other party at private session with me, even if he/she has their permission; the mediator focuses on parties’ shared goals; and the mediator fosters good relations between parties with a view to possible future negotiations.</a:t>
            </a:r>
          </a:p>
          <a:p>
            <a:pPr marL="346075" indent="-346075">
              <a:buClr>
                <a:srgbClr val="006A5E"/>
              </a:buClr>
              <a:buFont typeface="+mj-lt"/>
              <a:buAutoNum type="arabicPeriod"/>
            </a:pPr>
            <a:endParaRPr lang="en-US" sz="2200"/>
          </a:p>
          <a:p>
            <a:pPr marL="346075" indent="-346075">
              <a:buClr>
                <a:srgbClr val="006A5E"/>
              </a:buClr>
              <a:buFont typeface="+mj-lt"/>
              <a:buAutoNum type="arabicPeriod"/>
            </a:pPr>
            <a:r>
              <a:rPr lang="en-US" sz="2200" b="1">
                <a:solidFill>
                  <a:srgbClr val="006A5E"/>
                </a:solidFill>
              </a:rPr>
              <a:t>Explaining the mediation process:</a:t>
            </a:r>
            <a:r>
              <a:rPr lang="en-US" sz="2200"/>
              <a:t> perceiving the mediation process to be fair; the mediator steers and supervises the mediation process; the mediator acknowledges that he/she has made a mistake; and the mediator explains the mediation process in an unhurried way.</a:t>
            </a:r>
          </a:p>
        </p:txBody>
      </p:sp>
      <p:sp>
        <p:nvSpPr>
          <p:cNvPr id="2" name="Title 1">
            <a:extLst>
              <a:ext uri="{FF2B5EF4-FFF2-40B4-BE49-F238E27FC236}">
                <a16:creationId xmlns:a16="http://schemas.microsoft.com/office/drawing/2014/main" id="{1341B693-EC33-7663-F276-EA7158FA0E1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Other significant factors</a:t>
            </a:r>
          </a:p>
        </p:txBody>
      </p:sp>
    </p:spTree>
    <p:extLst>
      <p:ext uri="{BB962C8B-B14F-4D97-AF65-F5344CB8AC3E}">
        <p14:creationId xmlns:p14="http://schemas.microsoft.com/office/powerpoint/2010/main" val="6362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16</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Mediators and trust</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2806495" y="2189849"/>
            <a:ext cx="6264353" cy="234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marL="342900" indent="-342900" eaLnBrk="1" hangingPunct="1">
              <a:spcAft>
                <a:spcPts val="1000"/>
              </a:spcAft>
            </a:pPr>
            <a:r>
              <a:rPr lang="en-US" altLang="en-US" sz="2600" dirty="0">
                <a:latin typeface="+mn-lt"/>
              </a:rPr>
              <a:t>Any implications you might draw from those lists for our work in special education? </a:t>
            </a:r>
          </a:p>
          <a:p>
            <a:pPr marL="342900" indent="-342900" eaLnBrk="1" hangingPunct="1">
              <a:spcAft>
                <a:spcPts val="1000"/>
              </a:spcAft>
            </a:pPr>
            <a:endParaRPr lang="en-US" altLang="en-US" sz="2600" dirty="0">
              <a:latin typeface="+mn-lt"/>
            </a:endParaRPr>
          </a:p>
          <a:p>
            <a:pPr marL="342900" indent="-342900" eaLnBrk="1" hangingPunct="1">
              <a:spcAft>
                <a:spcPts val="1000"/>
              </a:spcAft>
            </a:pPr>
            <a:r>
              <a:rPr lang="en-US" altLang="en-US" sz="2600" b="1" i="1" dirty="0">
                <a:latin typeface="+mn-lt"/>
              </a:rPr>
              <a:t>Would you like to make any notes for your future practice?</a:t>
            </a:r>
          </a:p>
        </p:txBody>
      </p:sp>
      <p:sp>
        <p:nvSpPr>
          <p:cNvPr id="2" name="Title 1">
            <a:extLst>
              <a:ext uri="{FF2B5EF4-FFF2-40B4-BE49-F238E27FC236}">
                <a16:creationId xmlns:a16="http://schemas.microsoft.com/office/drawing/2014/main" id="{744823E7-E762-4BE8-A6E3-F4E50885ED4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Mediators and trust: your implications</a:t>
            </a:r>
          </a:p>
        </p:txBody>
      </p:sp>
    </p:spTree>
    <p:extLst>
      <p:ext uri="{BB962C8B-B14F-4D97-AF65-F5344CB8AC3E}">
        <p14:creationId xmlns:p14="http://schemas.microsoft.com/office/powerpoint/2010/main" val="347320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ng Seeds Symposium Logo">
            <a:extLst>
              <a:ext uri="{FF2B5EF4-FFF2-40B4-BE49-F238E27FC236}">
                <a16:creationId xmlns:a16="http://schemas.microsoft.com/office/drawing/2014/main" id="{048E54B2-DA46-6EAD-FB2F-EE3CD5A1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143" y="169817"/>
            <a:ext cx="1489465" cy="149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547A4-56CF-DD60-4A3F-204B04657BE2}"/>
              </a:ext>
            </a:extLst>
          </p:cNvPr>
          <p:cNvSpPr txBox="1"/>
          <p:nvPr/>
        </p:nvSpPr>
        <p:spPr>
          <a:xfrm>
            <a:off x="1315886" y="2820808"/>
            <a:ext cx="9560227" cy="1200329"/>
          </a:xfrm>
          <a:prstGeom prst="rect">
            <a:avLst/>
          </a:prstGeom>
          <a:noFill/>
        </p:spPr>
        <p:txBody>
          <a:bodyPr wrap="square" rtlCol="0">
            <a:spAutoFit/>
          </a:bodyPr>
          <a:lstStyle/>
          <a:p>
            <a:pPr algn="ctr"/>
            <a:r>
              <a:rPr lang="en-US" altLang="en-US" sz="3600" b="1" dirty="0">
                <a:solidFill>
                  <a:srgbClr val="006A5E"/>
                </a:solidFill>
              </a:rPr>
              <a:t>Encouraging conversation</a:t>
            </a:r>
            <a:r>
              <a:rPr lang="en-US" altLang="en-US" sz="3600" dirty="0">
                <a:solidFill>
                  <a:srgbClr val="006A5E"/>
                </a:solidFill>
              </a:rPr>
              <a:t>: crafting questions</a:t>
            </a:r>
          </a:p>
          <a:p>
            <a:pPr algn="ctr"/>
            <a:r>
              <a:rPr lang="en-US" altLang="en-US" sz="3600" dirty="0">
                <a:solidFill>
                  <a:srgbClr val="006A5E"/>
                </a:solidFill>
              </a:rPr>
              <a:t>(and offering reframes or reformulations)</a:t>
            </a:r>
          </a:p>
        </p:txBody>
      </p:sp>
      <p:sp>
        <p:nvSpPr>
          <p:cNvPr id="2" name="Title 1">
            <a:extLst>
              <a:ext uri="{FF2B5EF4-FFF2-40B4-BE49-F238E27FC236}">
                <a16:creationId xmlns:a16="http://schemas.microsoft.com/office/drawing/2014/main" id="{2DF47985-4CC4-A52B-21D6-309726E3B1D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Title slide: Encouraging conversation: crafting questions</a:t>
            </a:r>
          </a:p>
        </p:txBody>
      </p:sp>
    </p:spTree>
    <p:extLst>
      <p:ext uri="{BB962C8B-B14F-4D97-AF65-F5344CB8AC3E}">
        <p14:creationId xmlns:p14="http://schemas.microsoft.com/office/powerpoint/2010/main" val="42871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18</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Questions are powerful</a:t>
            </a:r>
          </a:p>
        </p:txBody>
      </p:sp>
      <p:sp>
        <p:nvSpPr>
          <p:cNvPr id="2" name="TextBox 1">
            <a:extLst>
              <a:ext uri="{FF2B5EF4-FFF2-40B4-BE49-F238E27FC236}">
                <a16:creationId xmlns:a16="http://schemas.microsoft.com/office/drawing/2014/main" id="{BA37B24D-5C19-00A2-3F84-C0E93D4C8C92}"/>
              </a:ext>
            </a:extLst>
          </p:cNvPr>
          <p:cNvSpPr txBox="1"/>
          <p:nvPr/>
        </p:nvSpPr>
        <p:spPr>
          <a:xfrm>
            <a:off x="1214514" y="611487"/>
            <a:ext cx="6936232" cy="1292662"/>
          </a:xfrm>
          <a:prstGeom prst="rect">
            <a:avLst/>
          </a:prstGeom>
          <a:noFill/>
        </p:spPr>
        <p:txBody>
          <a:bodyPr wrap="square" rtlCol="0">
            <a:spAutoFit/>
          </a:bodyPr>
          <a:lstStyle/>
          <a:p>
            <a:pPr marL="460375" indent="-460375"/>
            <a:r>
              <a:rPr lang="en-US" sz="2600" b="1"/>
              <a:t>Take great care with your questions. As advised in </a:t>
            </a:r>
            <a:r>
              <a:rPr lang="en-US" sz="2600" b="1" i="1"/>
              <a:t>The Mediator’s Handbook</a:t>
            </a:r>
            <a:r>
              <a:rPr lang="en-US" sz="2600" b="1"/>
              <a:t>, consider the purpose, relevance, and opening of each…</a:t>
            </a:r>
            <a:endParaRPr lang="en-US" sz="2400" b="1"/>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Beer &amp; Packard, 2012</a:t>
            </a:r>
            <a:endParaRPr lang="en-US"/>
          </a:p>
        </p:txBody>
      </p:sp>
      <p:sp>
        <p:nvSpPr>
          <p:cNvPr id="4" name="Rectangle 4">
            <a:extLst>
              <a:ext uri="{FF2B5EF4-FFF2-40B4-BE49-F238E27FC236}">
                <a16:creationId xmlns:a16="http://schemas.microsoft.com/office/drawing/2014/main" id="{DC0B033A-C3F5-D29D-4842-F8A89B67D787}"/>
              </a:ext>
            </a:extLst>
          </p:cNvPr>
          <p:cNvSpPr>
            <a:spLocks noChangeArrowheads="1"/>
          </p:cNvSpPr>
          <p:nvPr/>
        </p:nvSpPr>
        <p:spPr bwMode="auto">
          <a:xfrm>
            <a:off x="2740818" y="2149948"/>
            <a:ext cx="6710363" cy="2558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57200" indent="-457200">
              <a:spcAft>
                <a:spcPts val="1800"/>
              </a:spcAft>
              <a:buFont typeface="Wingdings" charset="0"/>
              <a:buChar char="Ø"/>
            </a:pPr>
            <a:r>
              <a:rPr lang="en-US" sz="2600" b="1" dirty="0">
                <a:solidFill>
                  <a:srgbClr val="C00000"/>
                </a:solidFill>
                <a:latin typeface="Calibri" panose="020F0502020204030204" pitchFamily="34" charset="0"/>
                <a:cs typeface="Calibri" panose="020F0502020204030204" pitchFamily="34" charset="0"/>
              </a:rPr>
              <a:t>Purpose</a:t>
            </a:r>
            <a:r>
              <a:rPr lang="en-US" sz="2600" b="1" dirty="0">
                <a:latin typeface="Calibri" panose="020F0502020204030204" pitchFamily="34" charset="0"/>
                <a:cs typeface="Calibri" panose="020F0502020204030204" pitchFamily="34" charset="0"/>
              </a:rPr>
              <a:t>: understanding </a:t>
            </a:r>
            <a:r>
              <a:rPr lang="en-US" sz="2600" dirty="0">
                <a:latin typeface="Calibri" panose="020F0502020204030204" pitchFamily="34" charset="0"/>
                <a:cs typeface="Calibri" panose="020F0502020204030204" pitchFamily="34" charset="0"/>
              </a:rPr>
              <a:t>or</a:t>
            </a:r>
            <a:r>
              <a:rPr lang="en-US" sz="2600" b="1" dirty="0">
                <a:latin typeface="Calibri" panose="020F0502020204030204" pitchFamily="34" charset="0"/>
                <a:cs typeface="Calibri" panose="020F0502020204030204" pitchFamily="34" charset="0"/>
              </a:rPr>
              <a:t> steering?</a:t>
            </a:r>
          </a:p>
          <a:p>
            <a:pPr marL="457200" indent="-457200">
              <a:spcAft>
                <a:spcPts val="1800"/>
              </a:spcAft>
              <a:buFont typeface="Wingdings" charset="0"/>
              <a:buChar char="Ø"/>
            </a:pPr>
            <a:r>
              <a:rPr lang="en-US" sz="2600" b="1" dirty="0">
                <a:solidFill>
                  <a:srgbClr val="C00000"/>
                </a:solidFill>
                <a:latin typeface="Calibri" panose="020F0502020204030204" pitchFamily="34" charset="0"/>
                <a:cs typeface="Calibri" panose="020F0502020204030204" pitchFamily="34" charset="0"/>
              </a:rPr>
              <a:t>Relevance</a:t>
            </a:r>
            <a:r>
              <a:rPr lang="en-US" sz="2600" b="1" dirty="0">
                <a:latin typeface="Calibri" panose="020F0502020204030204" pitchFamily="34" charset="0"/>
                <a:cs typeface="Calibri" panose="020F0502020204030204" pitchFamily="34" charset="0"/>
              </a:rPr>
              <a:t>: “if not, don’t ask”</a:t>
            </a:r>
          </a:p>
          <a:p>
            <a:pPr marL="457200" indent="-457200">
              <a:spcAft>
                <a:spcPts val="1800"/>
              </a:spcAft>
              <a:buFont typeface="Wingdings" charset="0"/>
              <a:buChar char="Ø"/>
            </a:pPr>
            <a:r>
              <a:rPr lang="en-US" sz="2600" b="1" dirty="0">
                <a:solidFill>
                  <a:srgbClr val="C00000"/>
                </a:solidFill>
                <a:latin typeface="Calibri" panose="020F0502020204030204" pitchFamily="34" charset="0"/>
                <a:cs typeface="Calibri" panose="020F0502020204030204" pitchFamily="34" charset="0"/>
              </a:rPr>
              <a:t>Opening</a:t>
            </a:r>
            <a:r>
              <a:rPr lang="en-US" sz="2600" b="1" dirty="0">
                <a:latin typeface="Calibri" panose="020F0502020204030204" pitchFamily="34" charset="0"/>
                <a:cs typeface="Calibri" panose="020F0502020204030204" pitchFamily="34" charset="0"/>
              </a:rPr>
              <a:t>: “What” or “How”</a:t>
            </a:r>
            <a:r>
              <a:rPr lang="en-US" sz="2600" dirty="0">
                <a:latin typeface="Calibri" panose="020F0502020204030204" pitchFamily="34" charset="0"/>
                <a:cs typeface="Calibri" panose="020F0502020204030204" pitchFamily="34" charset="0"/>
              </a:rPr>
              <a:t> (open-ended)</a:t>
            </a:r>
          </a:p>
          <a:p>
            <a:pPr marL="914400" lvl="1" indent="-457200">
              <a:spcAft>
                <a:spcPts val="1800"/>
              </a:spcAft>
              <a:buFont typeface="Wingdings" charset="0"/>
              <a:buChar char="Ø"/>
            </a:pPr>
            <a:r>
              <a:rPr lang="en-US" sz="2600" b="1" i="1" dirty="0">
                <a:latin typeface="Calibri" panose="020F0502020204030204" pitchFamily="34" charset="0"/>
                <a:ea typeface="ＭＳ Ｐゴシック" charset="0"/>
                <a:cs typeface="Calibri" panose="020F0502020204030204" pitchFamily="34" charset="0"/>
              </a:rPr>
              <a:t>Not</a:t>
            </a:r>
            <a:r>
              <a:rPr lang="en-US" sz="2600" b="1" dirty="0">
                <a:latin typeface="Calibri" panose="020F0502020204030204" pitchFamily="34" charset="0"/>
                <a:ea typeface="ＭＳ Ｐゴシック" charset="0"/>
                <a:cs typeface="Calibri" panose="020F0502020204030204" pitchFamily="34" charset="0"/>
              </a:rPr>
              <a:t> “Why” </a:t>
            </a:r>
            <a:r>
              <a:rPr lang="en-US" sz="2600" dirty="0">
                <a:latin typeface="Calibri" panose="020F0502020204030204" pitchFamily="34" charset="0"/>
                <a:ea typeface="ＭＳ Ｐゴシック" charset="0"/>
                <a:cs typeface="Calibri" panose="020F0502020204030204" pitchFamily="34" charset="0"/>
              </a:rPr>
              <a:t>(accusatory)</a:t>
            </a:r>
          </a:p>
        </p:txBody>
      </p:sp>
      <p:sp>
        <p:nvSpPr>
          <p:cNvPr id="6" name="Title 5">
            <a:extLst>
              <a:ext uri="{FF2B5EF4-FFF2-40B4-BE49-F238E27FC236}">
                <a16:creationId xmlns:a16="http://schemas.microsoft.com/office/drawing/2014/main" id="{582040C6-32AE-92FC-98D0-F89E6262A35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Questions are powerful</a:t>
            </a:r>
          </a:p>
        </p:txBody>
      </p:sp>
    </p:spTree>
    <p:extLst>
      <p:ext uri="{BB962C8B-B14F-4D97-AF65-F5344CB8AC3E}">
        <p14:creationId xmlns:p14="http://schemas.microsoft.com/office/powerpoint/2010/main" val="16137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19</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Questions demand discipline!</a:t>
            </a:r>
          </a:p>
        </p:txBody>
      </p:sp>
      <p:sp>
        <p:nvSpPr>
          <p:cNvPr id="3" name="TextBox 2">
            <a:extLst>
              <a:ext uri="{FF2B5EF4-FFF2-40B4-BE49-F238E27FC236}">
                <a16:creationId xmlns:a16="http://schemas.microsoft.com/office/drawing/2014/main" id="{200F9414-F427-8B32-DD48-866A806E490E}"/>
              </a:ext>
            </a:extLst>
          </p:cNvPr>
          <p:cNvSpPr txBox="1"/>
          <p:nvPr/>
        </p:nvSpPr>
        <p:spPr>
          <a:xfrm>
            <a:off x="874612" y="6227966"/>
            <a:ext cx="2806137" cy="369332"/>
          </a:xfrm>
          <a:prstGeom prst="rect">
            <a:avLst/>
          </a:prstGeom>
          <a:noFill/>
        </p:spPr>
        <p:txBody>
          <a:bodyPr wrap="square">
            <a:spAutoFit/>
          </a:bodyPr>
          <a:lstStyle/>
          <a:p>
            <a:r>
              <a:rPr lang="en-US" altLang="en-US" sz="1800" dirty="0">
                <a:latin typeface="+mn-lt"/>
              </a:rPr>
              <a:t>from Beer &amp; Packard, 2012</a:t>
            </a:r>
            <a:endParaRPr lang="en-US"/>
          </a:p>
        </p:txBody>
      </p:sp>
      <p:sp>
        <p:nvSpPr>
          <p:cNvPr id="6" name="TextBox 5">
            <a:extLst>
              <a:ext uri="{FF2B5EF4-FFF2-40B4-BE49-F238E27FC236}">
                <a16:creationId xmlns:a16="http://schemas.microsoft.com/office/drawing/2014/main" id="{F6695CF4-83F4-C81E-CA31-548B815A7328}"/>
              </a:ext>
            </a:extLst>
          </p:cNvPr>
          <p:cNvSpPr txBox="1"/>
          <p:nvPr/>
        </p:nvSpPr>
        <p:spPr>
          <a:xfrm>
            <a:off x="4972050" y="445368"/>
            <a:ext cx="2630488" cy="1477328"/>
          </a:xfrm>
          <a:prstGeom prst="rect">
            <a:avLst/>
          </a:prstGeom>
          <a:solidFill>
            <a:schemeClr val="bg1">
              <a:lumMod val="95000"/>
            </a:schemeClr>
          </a:solidFill>
          <a:ln>
            <a:solidFill>
              <a:schemeClr val="tx1"/>
            </a:solidFill>
          </a:ln>
        </p:spPr>
        <p:txBody>
          <a:bodyPr>
            <a:spAutoFit/>
          </a:bodyPr>
          <a:lstStyle>
            <a:lvl1pPr marL="111125" indent="-111125">
              <a:defRPr sz="2800">
                <a:solidFill>
                  <a:schemeClr val="tx1"/>
                </a:solidFill>
                <a:latin typeface="Arial" charset="0"/>
                <a:ea typeface="MS PGothic" charset="0"/>
                <a:cs typeface="MS PGothic" charset="0"/>
              </a:defRPr>
            </a:lvl1pPr>
            <a:lvl2pPr>
              <a:defRPr sz="26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a:defRPr sz="2000">
                <a:solidFill>
                  <a:schemeClr val="tx1"/>
                </a:solidFill>
                <a:latin typeface="Arial" charset="0"/>
                <a:ea typeface="MS PGothic" charset="0"/>
                <a:cs typeface="MS PGothic" charset="0"/>
              </a:defRPr>
            </a:lvl6pPr>
            <a:lvl7pPr>
              <a:defRPr sz="2000">
                <a:solidFill>
                  <a:schemeClr val="tx1"/>
                </a:solidFill>
                <a:latin typeface="Arial" charset="0"/>
                <a:ea typeface="MS PGothic" charset="0"/>
                <a:cs typeface="MS PGothic" charset="0"/>
              </a:defRPr>
            </a:lvl7pPr>
            <a:lvl8pPr>
              <a:defRPr sz="2000">
                <a:solidFill>
                  <a:schemeClr val="tx1"/>
                </a:solidFill>
                <a:latin typeface="Arial" charset="0"/>
                <a:ea typeface="MS PGothic" charset="0"/>
                <a:cs typeface="MS PGothic" charset="0"/>
              </a:defRPr>
            </a:lvl8pPr>
            <a:lvl9pPr>
              <a:defRPr sz="2000">
                <a:solidFill>
                  <a:schemeClr val="tx1"/>
                </a:solidFill>
                <a:latin typeface="Arial" charset="0"/>
                <a:ea typeface="MS PGothic" charset="0"/>
                <a:cs typeface="MS PGothic" charset="0"/>
              </a:defRPr>
            </a:lvl9pPr>
          </a:lstStyle>
          <a:p>
            <a:r>
              <a:rPr lang="en-US" sz="1600" b="1" dirty="0"/>
              <a:t>FOLLOW-UP PROMPTS</a:t>
            </a:r>
          </a:p>
          <a:p>
            <a:pPr algn="ctr"/>
            <a:r>
              <a:rPr lang="en-US" sz="1600" b="1" dirty="0"/>
              <a:t>--------------------------------</a:t>
            </a:r>
          </a:p>
          <a:p>
            <a:pPr>
              <a:spcAft>
                <a:spcPts val="1200"/>
              </a:spcAft>
              <a:buFont typeface="Arial" charset="0"/>
              <a:buChar char="•"/>
            </a:pPr>
            <a:r>
              <a:rPr lang="en-US" sz="1600" i="1" dirty="0"/>
              <a:t>I’m confused, could you sketch that out?</a:t>
            </a:r>
          </a:p>
          <a:p>
            <a:pPr>
              <a:spcAft>
                <a:spcPts val="1200"/>
              </a:spcAft>
              <a:buFont typeface="Arial" charset="0"/>
              <a:buChar char="•"/>
            </a:pPr>
            <a:r>
              <a:rPr lang="en-US" sz="1600" i="1" dirty="0"/>
              <a:t>Help me understand…</a:t>
            </a:r>
          </a:p>
        </p:txBody>
      </p:sp>
      <p:pic>
        <p:nvPicPr>
          <p:cNvPr id="8" name="Picture 6" descr="Image of television character Columbo, who was an insightful if disheveled detective. He always asked remarkably valuable questions, always in mild-mannered tones.">
            <a:extLst>
              <a:ext uri="{FF2B5EF4-FFF2-40B4-BE49-F238E27FC236}">
                <a16:creationId xmlns:a16="http://schemas.microsoft.com/office/drawing/2014/main" id="{EED3C765-4D55-9865-3C2E-F9860EE4EE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8150" y="282016"/>
            <a:ext cx="2990850" cy="376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2D7C5-993F-20D0-08D1-92C1177C1CC8}"/>
              </a:ext>
            </a:extLst>
          </p:cNvPr>
          <p:cNvSpPr txBox="1"/>
          <p:nvPr/>
        </p:nvSpPr>
        <p:spPr>
          <a:xfrm>
            <a:off x="1503364" y="4045978"/>
            <a:ext cx="2630487" cy="1570037"/>
          </a:xfrm>
          <a:prstGeom prst="rect">
            <a:avLst/>
          </a:prstGeom>
          <a:solidFill>
            <a:schemeClr val="bg1">
              <a:lumMod val="95000"/>
            </a:schemeClr>
          </a:solidFill>
          <a:ln>
            <a:solidFill>
              <a:schemeClr val="tx1"/>
            </a:solidFill>
          </a:ln>
        </p:spPr>
        <p:txBody>
          <a:bodyPr>
            <a:spAutoFit/>
          </a:bodyPr>
          <a:lstStyle>
            <a:lvl1pPr marL="173038" indent="-173038">
              <a:defRPr sz="2800">
                <a:solidFill>
                  <a:schemeClr val="tx1"/>
                </a:solidFill>
                <a:latin typeface="Arial" charset="0"/>
                <a:ea typeface="MS PGothic" charset="0"/>
                <a:cs typeface="MS PGothic" charset="0"/>
              </a:defRPr>
            </a:lvl1pPr>
            <a:lvl2pPr>
              <a:defRPr sz="26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a:defRPr sz="2000">
                <a:solidFill>
                  <a:schemeClr val="tx1"/>
                </a:solidFill>
                <a:latin typeface="Arial" charset="0"/>
                <a:ea typeface="MS PGothic" charset="0"/>
                <a:cs typeface="MS PGothic" charset="0"/>
              </a:defRPr>
            </a:lvl6pPr>
            <a:lvl7pPr>
              <a:defRPr sz="2000">
                <a:solidFill>
                  <a:schemeClr val="tx1"/>
                </a:solidFill>
                <a:latin typeface="Arial" charset="0"/>
                <a:ea typeface="MS PGothic" charset="0"/>
                <a:cs typeface="MS PGothic" charset="0"/>
              </a:defRPr>
            </a:lvl7pPr>
            <a:lvl8pPr>
              <a:defRPr sz="2000">
                <a:solidFill>
                  <a:schemeClr val="tx1"/>
                </a:solidFill>
                <a:latin typeface="Arial" charset="0"/>
                <a:ea typeface="MS PGothic" charset="0"/>
                <a:cs typeface="MS PGothic" charset="0"/>
              </a:defRPr>
            </a:lvl8pPr>
            <a:lvl9pPr>
              <a:defRPr sz="2000">
                <a:solidFill>
                  <a:schemeClr val="tx1"/>
                </a:solidFill>
                <a:latin typeface="Arial" charset="0"/>
                <a:ea typeface="MS PGothic" charset="0"/>
                <a:cs typeface="MS PGothic" charset="0"/>
              </a:defRPr>
            </a:lvl9pPr>
          </a:lstStyle>
          <a:p>
            <a:r>
              <a:rPr lang="en-US" sz="1600" b="1" dirty="0"/>
              <a:t>Tim’s favorite</a:t>
            </a:r>
          </a:p>
          <a:p>
            <a:r>
              <a:rPr lang="en-US" sz="1600" b="1" dirty="0"/>
              <a:t>RE-DIRECTION PROMPT</a:t>
            </a:r>
          </a:p>
          <a:p>
            <a:pPr algn="ctr"/>
            <a:r>
              <a:rPr lang="en-US" sz="1600" b="1" dirty="0"/>
              <a:t>--------------------------------</a:t>
            </a:r>
          </a:p>
          <a:p>
            <a:pPr>
              <a:spcAft>
                <a:spcPts val="1200"/>
              </a:spcAft>
              <a:buFont typeface="Arial" charset="0"/>
              <a:buChar char="•"/>
            </a:pPr>
            <a:r>
              <a:rPr lang="en-US" sz="1600" i="1" dirty="0">
                <a:solidFill>
                  <a:srgbClr val="C00000"/>
                </a:solidFill>
              </a:rPr>
              <a:t>I’m sorry, I think I asked you the wrong question. What I meant to ask is…</a:t>
            </a:r>
          </a:p>
        </p:txBody>
      </p:sp>
      <p:sp>
        <p:nvSpPr>
          <p:cNvPr id="10" name="TextBox 9">
            <a:extLst>
              <a:ext uri="{FF2B5EF4-FFF2-40B4-BE49-F238E27FC236}">
                <a16:creationId xmlns:a16="http://schemas.microsoft.com/office/drawing/2014/main" id="{BF37444F-0C59-4F32-2B47-D5D6E415BB82}"/>
              </a:ext>
            </a:extLst>
          </p:cNvPr>
          <p:cNvSpPr txBox="1"/>
          <p:nvPr/>
        </p:nvSpPr>
        <p:spPr>
          <a:xfrm>
            <a:off x="3301781" y="2163997"/>
            <a:ext cx="2632075" cy="1570038"/>
          </a:xfrm>
          <a:prstGeom prst="rect">
            <a:avLst/>
          </a:prstGeom>
          <a:solidFill>
            <a:schemeClr val="bg1">
              <a:lumMod val="95000"/>
            </a:schemeClr>
          </a:solidFill>
          <a:ln>
            <a:solidFill>
              <a:schemeClr val="tx1"/>
            </a:solidFill>
          </a:ln>
        </p:spPr>
        <p:txBody>
          <a:bodyPr>
            <a:spAutoFit/>
          </a:bodyPr>
          <a:lstStyle>
            <a:lvl1pPr marL="111125" indent="-111125">
              <a:defRPr sz="2800">
                <a:solidFill>
                  <a:schemeClr val="tx1"/>
                </a:solidFill>
                <a:latin typeface="Arial" charset="0"/>
                <a:ea typeface="MS PGothic" charset="0"/>
                <a:cs typeface="MS PGothic" charset="0"/>
              </a:defRPr>
            </a:lvl1pPr>
            <a:lvl2pPr>
              <a:defRPr sz="26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a:defRPr sz="2000">
                <a:solidFill>
                  <a:schemeClr val="tx1"/>
                </a:solidFill>
                <a:latin typeface="Arial" charset="0"/>
                <a:ea typeface="MS PGothic" charset="0"/>
                <a:cs typeface="MS PGothic" charset="0"/>
              </a:defRPr>
            </a:lvl6pPr>
            <a:lvl7pPr>
              <a:defRPr sz="2000">
                <a:solidFill>
                  <a:schemeClr val="tx1"/>
                </a:solidFill>
                <a:latin typeface="Arial" charset="0"/>
                <a:ea typeface="MS PGothic" charset="0"/>
                <a:cs typeface="MS PGothic" charset="0"/>
              </a:defRPr>
            </a:lvl7pPr>
            <a:lvl8pPr>
              <a:defRPr sz="2000">
                <a:solidFill>
                  <a:schemeClr val="tx1"/>
                </a:solidFill>
                <a:latin typeface="Arial" charset="0"/>
                <a:ea typeface="MS PGothic" charset="0"/>
                <a:cs typeface="MS PGothic" charset="0"/>
              </a:defRPr>
            </a:lvl8pPr>
            <a:lvl9pPr>
              <a:defRPr sz="2000">
                <a:solidFill>
                  <a:schemeClr val="tx1"/>
                </a:solidFill>
                <a:latin typeface="Arial" charset="0"/>
                <a:ea typeface="MS PGothic" charset="0"/>
                <a:cs typeface="MS PGothic" charset="0"/>
              </a:defRPr>
            </a:lvl9pPr>
          </a:lstStyle>
          <a:p>
            <a:r>
              <a:rPr lang="en-US" sz="1600" b="1" dirty="0"/>
              <a:t>Tim’s favorite</a:t>
            </a:r>
          </a:p>
          <a:p>
            <a:r>
              <a:rPr lang="en-US" sz="1600" b="1" dirty="0"/>
              <a:t>BATNA-STYLE PROMPT</a:t>
            </a:r>
          </a:p>
          <a:p>
            <a:pPr algn="ctr"/>
            <a:r>
              <a:rPr lang="en-US" sz="1600" b="1" dirty="0"/>
              <a:t>--------------------------------</a:t>
            </a:r>
          </a:p>
          <a:p>
            <a:pPr>
              <a:spcAft>
                <a:spcPts val="1200"/>
              </a:spcAft>
              <a:buFont typeface="Arial" charset="0"/>
              <a:buChar char="•"/>
            </a:pPr>
            <a:r>
              <a:rPr lang="en-US" sz="1600" i="1" dirty="0"/>
              <a:t>What will you have, if you don’t reach an agreement here today?</a:t>
            </a:r>
          </a:p>
        </p:txBody>
      </p:sp>
      <p:sp>
        <p:nvSpPr>
          <p:cNvPr id="12" name="TextBox 11">
            <a:extLst>
              <a:ext uri="{FF2B5EF4-FFF2-40B4-BE49-F238E27FC236}">
                <a16:creationId xmlns:a16="http://schemas.microsoft.com/office/drawing/2014/main" id="{FD71DD1F-E1F4-38B2-E827-9476605AF759}"/>
              </a:ext>
            </a:extLst>
          </p:cNvPr>
          <p:cNvSpPr txBox="1"/>
          <p:nvPr/>
        </p:nvSpPr>
        <p:spPr>
          <a:xfrm>
            <a:off x="6287294" y="5261293"/>
            <a:ext cx="3940456" cy="892552"/>
          </a:xfrm>
          <a:prstGeom prst="rect">
            <a:avLst/>
          </a:prstGeom>
          <a:noFill/>
        </p:spPr>
        <p:txBody>
          <a:bodyPr wrap="square">
            <a:spAutoFit/>
          </a:bodyPr>
          <a:lstStyle/>
          <a:p>
            <a:pPr marL="342900" indent="-342900" eaLnBrk="1" hangingPunct="1">
              <a:spcAft>
                <a:spcPts val="1000"/>
              </a:spcAft>
            </a:pPr>
            <a:r>
              <a:rPr lang="en-US" altLang="en-US" sz="2600" b="1" i="1" dirty="0">
                <a:latin typeface="+mn-lt"/>
              </a:rPr>
              <a:t>Got any favorite questions to share with us?</a:t>
            </a:r>
          </a:p>
        </p:txBody>
      </p:sp>
      <p:sp>
        <p:nvSpPr>
          <p:cNvPr id="2" name="Title 1">
            <a:extLst>
              <a:ext uri="{FF2B5EF4-FFF2-40B4-BE49-F238E27FC236}">
                <a16:creationId xmlns:a16="http://schemas.microsoft.com/office/drawing/2014/main" id="{F4CFB552-D032-81F8-4420-2C8351ED841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Questions demand discipline!</a:t>
            </a:r>
          </a:p>
        </p:txBody>
      </p:sp>
    </p:spTree>
    <p:extLst>
      <p:ext uri="{BB962C8B-B14F-4D97-AF65-F5344CB8AC3E}">
        <p14:creationId xmlns:p14="http://schemas.microsoft.com/office/powerpoint/2010/main" val="1997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Description</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879510" y="223451"/>
            <a:ext cx="808878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eaLnBrk="1" hangingPunct="1">
              <a:spcAft>
                <a:spcPts val="2400"/>
              </a:spcAft>
            </a:pPr>
            <a:r>
              <a:rPr lang="en-US" sz="2000">
                <a:latin typeface="Calibri" panose="020F0502020204030204" pitchFamily="34" charset="0"/>
                <a:cs typeface="Calibri" panose="020F0502020204030204" pitchFamily="34" charset="0"/>
              </a:rPr>
              <a:t>Mediating a special education case is much like hosting a dinner party: the invite list is curated carefully while the table is set intentionally, the conversation is spurred thoughtfully and moderated only lightly. </a:t>
            </a:r>
          </a:p>
          <a:p>
            <a:pPr eaLnBrk="1" hangingPunct="1">
              <a:spcAft>
                <a:spcPts val="2400"/>
              </a:spcAft>
            </a:pPr>
            <a:r>
              <a:rPr lang="en-US" sz="2000">
                <a:latin typeface="Calibri" panose="020F0502020204030204" pitchFamily="34" charset="0"/>
                <a:cs typeface="Calibri" panose="020F0502020204030204" pitchFamily="34" charset="0"/>
              </a:rPr>
              <a:t>Occasionally a guest might feel uncomfortable speaking up, so the host might gently create an opening; sometimes a group will get stuck on an unpleasant topic, so the host might artfully shift the focus… </a:t>
            </a:r>
          </a:p>
          <a:p>
            <a:pPr eaLnBrk="1" hangingPunct="1">
              <a:spcAft>
                <a:spcPts val="2400"/>
              </a:spcAft>
            </a:pPr>
            <a:r>
              <a:rPr lang="en-US" sz="2000">
                <a:latin typeface="Calibri" panose="020F0502020204030204" pitchFamily="34" charset="0"/>
                <a:cs typeface="Calibri" panose="020F0502020204030204" pitchFamily="34" charset="0"/>
              </a:rPr>
              <a:t>In this interactive session we’ll engage advanced mediator skills related to preparing disputants, crafting questions, inviting and delivering process guidance, and considering the appropriate roles of pressure and influence.</a:t>
            </a:r>
            <a:endParaRPr lang="en-US" altLang="en-US" sz="2000" dirty="0">
              <a:latin typeface="Calibri" panose="020F0502020204030204" pitchFamily="34" charset="0"/>
              <a:cs typeface="Calibri" panose="020F0502020204030204" pitchFamily="34" charset="0"/>
            </a:endParaRPr>
          </a:p>
        </p:txBody>
      </p:sp>
      <p:pic>
        <p:nvPicPr>
          <p:cNvPr id="2" name="Picture 1" descr="A group of people at a dinner party&#10;">
            <a:extLst>
              <a:ext uri="{FF2B5EF4-FFF2-40B4-BE49-F238E27FC236}">
                <a16:creationId xmlns:a16="http://schemas.microsoft.com/office/drawing/2014/main" id="{F059B6C7-FCAB-9D7F-BEE7-E30F00CBC3AF}"/>
              </a:ext>
            </a:extLst>
          </p:cNvPr>
          <p:cNvPicPr>
            <a:picLocks noChangeAspect="1"/>
          </p:cNvPicPr>
          <p:nvPr/>
        </p:nvPicPr>
        <p:blipFill rotWithShape="1">
          <a:blip r:embed="rId3"/>
          <a:srcRect r="945"/>
          <a:stretch/>
        </p:blipFill>
        <p:spPr>
          <a:xfrm>
            <a:off x="3465023" y="3898342"/>
            <a:ext cx="7698971" cy="2561635"/>
          </a:xfrm>
          <a:prstGeom prst="rect">
            <a:avLst/>
          </a:prstGeom>
        </p:spPr>
      </p:pic>
      <p:sp>
        <p:nvSpPr>
          <p:cNvPr id="9" name="TextBox 8">
            <a:extLst>
              <a:ext uri="{FF2B5EF4-FFF2-40B4-BE49-F238E27FC236}">
                <a16:creationId xmlns:a16="http://schemas.microsoft.com/office/drawing/2014/main" id="{CFFFDEAC-F146-A3A2-4DDA-F135A29F5D7D}"/>
              </a:ext>
            </a:extLst>
          </p:cNvPr>
          <p:cNvSpPr txBox="1"/>
          <p:nvPr/>
        </p:nvSpPr>
        <p:spPr>
          <a:xfrm>
            <a:off x="5244974" y="6460336"/>
            <a:ext cx="5968894" cy="307777"/>
          </a:xfrm>
          <a:prstGeom prst="rect">
            <a:avLst/>
          </a:prstGeom>
          <a:noFill/>
        </p:spPr>
        <p:txBody>
          <a:bodyPr wrap="square">
            <a:spAutoFit/>
          </a:bodyPr>
          <a:lstStyle/>
          <a:p>
            <a:pPr algn="r"/>
            <a:r>
              <a:rPr lang="en-US" sz="1400"/>
              <a:t>image: </a:t>
            </a:r>
            <a:r>
              <a:rPr lang="en-US" sz="1400">
                <a:solidFill>
                  <a:srgbClr val="0432FF"/>
                </a:solidFill>
              </a:rPr>
              <a:t>www.nytimes.com/guides/tmagazine/how-to-host-a-dinner-party</a:t>
            </a:r>
          </a:p>
        </p:txBody>
      </p:sp>
      <p:sp>
        <p:nvSpPr>
          <p:cNvPr id="3" name="Title 2">
            <a:extLst>
              <a:ext uri="{FF2B5EF4-FFF2-40B4-BE49-F238E27FC236}">
                <a16:creationId xmlns:a16="http://schemas.microsoft.com/office/drawing/2014/main" id="{9D9EC812-BB6E-A7D6-249B-8E79108F937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Session description</a:t>
            </a:r>
          </a:p>
        </p:txBody>
      </p:sp>
    </p:spTree>
    <p:extLst>
      <p:ext uri="{BB962C8B-B14F-4D97-AF65-F5344CB8AC3E}">
        <p14:creationId xmlns:p14="http://schemas.microsoft.com/office/powerpoint/2010/main" val="110247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20</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Reframing</a:t>
            </a:r>
          </a:p>
        </p:txBody>
      </p:sp>
      <p:sp>
        <p:nvSpPr>
          <p:cNvPr id="2" name="TextBox 1">
            <a:extLst>
              <a:ext uri="{FF2B5EF4-FFF2-40B4-BE49-F238E27FC236}">
                <a16:creationId xmlns:a16="http://schemas.microsoft.com/office/drawing/2014/main" id="{BA37B24D-5C19-00A2-3F84-C0E93D4C8C92}"/>
              </a:ext>
            </a:extLst>
          </p:cNvPr>
          <p:cNvSpPr txBox="1"/>
          <p:nvPr/>
        </p:nvSpPr>
        <p:spPr>
          <a:xfrm>
            <a:off x="2230599" y="1155422"/>
            <a:ext cx="8070870" cy="4093428"/>
          </a:xfrm>
          <a:prstGeom prst="rect">
            <a:avLst/>
          </a:prstGeom>
          <a:noFill/>
        </p:spPr>
        <p:txBody>
          <a:bodyPr wrap="square" rtlCol="0">
            <a:spAutoFit/>
          </a:bodyPr>
          <a:lstStyle/>
          <a:p>
            <a:pPr marL="460375" indent="-460375"/>
            <a:r>
              <a:rPr lang="en-US" sz="2600" b="1">
                <a:solidFill>
                  <a:srgbClr val="006A5E"/>
                </a:solidFill>
              </a:rPr>
              <a:t>Reframing</a:t>
            </a:r>
            <a:r>
              <a:rPr lang="en-US" sz="2600"/>
              <a:t> is not a universally-endorsed mediator practice. And I find it very valuable.</a:t>
            </a:r>
          </a:p>
          <a:p>
            <a:pPr marL="460375" indent="-460375"/>
            <a:endParaRPr lang="en-US" sz="2600" i="1"/>
          </a:p>
          <a:p>
            <a:pPr marL="460375" indent="-460375"/>
            <a:r>
              <a:rPr lang="en-US" sz="2600" i="1"/>
              <a:t>Some illustrations and distinctions are in order…</a:t>
            </a:r>
          </a:p>
          <a:p>
            <a:pPr marL="460375" indent="-460375"/>
            <a:endParaRPr lang="en-US" sz="2600" i="1"/>
          </a:p>
          <a:p>
            <a:pPr marL="514350" indent="-514350">
              <a:buClr>
                <a:srgbClr val="006A5E"/>
              </a:buClr>
              <a:buFont typeface="+mj-lt"/>
              <a:buAutoNum type="arabicPeriod"/>
            </a:pPr>
            <a:r>
              <a:rPr lang="en-US" sz="2600" i="1"/>
              <a:t>Armon Sweat on whiskey</a:t>
            </a:r>
          </a:p>
          <a:p>
            <a:pPr marL="514350" indent="-514350">
              <a:buClr>
                <a:srgbClr val="006A5E"/>
              </a:buClr>
              <a:buFont typeface="+mj-lt"/>
              <a:buAutoNum type="arabicPeriod"/>
            </a:pPr>
            <a:endParaRPr lang="en-US" sz="2600" i="1"/>
          </a:p>
          <a:p>
            <a:pPr marL="514350" indent="-514350">
              <a:buClr>
                <a:srgbClr val="006A5E"/>
              </a:buClr>
              <a:buFont typeface="+mj-lt"/>
              <a:buAutoNum type="arabicPeriod"/>
            </a:pPr>
            <a:r>
              <a:rPr lang="en-US" sz="2600" i="1"/>
              <a:t>Andrew Mwende on poverty</a:t>
            </a:r>
          </a:p>
          <a:p>
            <a:pPr marL="514350" indent="-514350">
              <a:buClr>
                <a:srgbClr val="006A5E"/>
              </a:buClr>
              <a:buFont typeface="+mj-lt"/>
              <a:buAutoNum type="arabicPeriod"/>
            </a:pPr>
            <a:endParaRPr lang="en-US" sz="2600" i="1"/>
          </a:p>
          <a:p>
            <a:pPr marL="514350" indent="-514350">
              <a:buClr>
                <a:srgbClr val="006A5E"/>
              </a:buClr>
              <a:buFont typeface="+mj-lt"/>
              <a:buAutoNum type="arabicPeriod"/>
            </a:pPr>
            <a:r>
              <a:rPr lang="en-US" sz="2600" i="1"/>
              <a:t>Beer and Packard on rewordings</a:t>
            </a:r>
          </a:p>
        </p:txBody>
      </p:sp>
      <p:sp>
        <p:nvSpPr>
          <p:cNvPr id="3" name="Title 2">
            <a:extLst>
              <a:ext uri="{FF2B5EF4-FFF2-40B4-BE49-F238E27FC236}">
                <a16:creationId xmlns:a16="http://schemas.microsoft.com/office/drawing/2014/main" id="{3D45DCA2-7E54-C625-56D0-82C8FED8057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Reframing</a:t>
            </a:r>
          </a:p>
        </p:txBody>
      </p:sp>
    </p:spTree>
    <p:extLst>
      <p:ext uri="{BB962C8B-B14F-4D97-AF65-F5344CB8AC3E}">
        <p14:creationId xmlns:p14="http://schemas.microsoft.com/office/powerpoint/2010/main" val="259275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21</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Reframing whiskey</a:t>
            </a:r>
          </a:p>
        </p:txBody>
      </p:sp>
      <p:sp>
        <p:nvSpPr>
          <p:cNvPr id="2" name="TextBox 1">
            <a:extLst>
              <a:ext uri="{FF2B5EF4-FFF2-40B4-BE49-F238E27FC236}">
                <a16:creationId xmlns:a16="http://schemas.microsoft.com/office/drawing/2014/main" id="{BA37B24D-5C19-00A2-3F84-C0E93D4C8C92}"/>
              </a:ext>
            </a:extLst>
          </p:cNvPr>
          <p:cNvSpPr txBox="1"/>
          <p:nvPr/>
        </p:nvSpPr>
        <p:spPr>
          <a:xfrm>
            <a:off x="1423554" y="1564068"/>
            <a:ext cx="9344891" cy="4093428"/>
          </a:xfrm>
          <a:prstGeom prst="rect">
            <a:avLst/>
          </a:prstGeom>
          <a:noFill/>
        </p:spPr>
        <p:txBody>
          <a:bodyPr wrap="square" rtlCol="0">
            <a:spAutoFit/>
          </a:bodyPr>
          <a:lstStyle/>
          <a:p>
            <a:pPr marL="460375" indent="-460375"/>
            <a:r>
              <a:rPr lang="en-US" sz="2600" i="1">
                <a:solidFill>
                  <a:srgbClr val="C00000"/>
                </a:solidFill>
              </a:rPr>
              <a:t> If you mean whiskey, the devil’s brew, the poison scourge, the bloody monster that defiles innocence, dethrones reason, destroys the home, creates misery and poverty, yea, literally takes the bread from the mouths of little children; </a:t>
            </a:r>
          </a:p>
          <a:p>
            <a:pPr marL="460375" indent="-460375"/>
            <a:endParaRPr lang="en-US" sz="2600" i="1">
              <a:solidFill>
                <a:srgbClr val="C00000"/>
              </a:solidFill>
            </a:endParaRPr>
          </a:p>
          <a:p>
            <a:pPr marL="460375" indent="-460375"/>
            <a:r>
              <a:rPr lang="en-US" sz="2600" i="1">
                <a:solidFill>
                  <a:srgbClr val="C00000"/>
                </a:solidFill>
              </a:rPr>
              <a:t>   If you mean that evil drink that topples Christian men and women from the pinnacles of righteous and gracious living into the bottomless pit of degradation, shame, despair, helplessness, and hopelessness, then, my friend, </a:t>
            </a:r>
            <a:r>
              <a:rPr lang="en-US" sz="2600" b="1" i="1">
                <a:solidFill>
                  <a:srgbClr val="C00000"/>
                </a:solidFill>
              </a:rPr>
              <a:t>I am opposed to it with every fiber of my being</a:t>
            </a:r>
            <a:r>
              <a:rPr lang="en-US" sz="2600" i="1">
                <a:solidFill>
                  <a:srgbClr val="C00000"/>
                </a:solidFill>
              </a:rPr>
              <a:t>. </a:t>
            </a:r>
          </a:p>
        </p:txBody>
      </p:sp>
      <p:sp>
        <p:nvSpPr>
          <p:cNvPr id="3" name="TextBox 2">
            <a:extLst>
              <a:ext uri="{FF2B5EF4-FFF2-40B4-BE49-F238E27FC236}">
                <a16:creationId xmlns:a16="http://schemas.microsoft.com/office/drawing/2014/main" id="{4E286D95-D857-0F47-C8CF-525786D69397}"/>
              </a:ext>
            </a:extLst>
          </p:cNvPr>
          <p:cNvSpPr txBox="1"/>
          <p:nvPr/>
        </p:nvSpPr>
        <p:spPr>
          <a:xfrm>
            <a:off x="1099594" y="542069"/>
            <a:ext cx="6850145" cy="492443"/>
          </a:xfrm>
          <a:prstGeom prst="rect">
            <a:avLst/>
          </a:prstGeom>
          <a:noFill/>
        </p:spPr>
        <p:txBody>
          <a:bodyPr wrap="none" rtlCol="0">
            <a:spAutoFit/>
          </a:bodyPr>
          <a:lstStyle/>
          <a:p>
            <a:r>
              <a:rPr lang="en-US" sz="2600" b="1"/>
              <a:t>Texas legislator Armon Sweat</a:t>
            </a:r>
            <a:r>
              <a:rPr lang="en-US" sz="2600"/>
              <a:t>, speaking in </a:t>
            </a:r>
            <a:r>
              <a:rPr lang="en-US" sz="2600" b="1"/>
              <a:t>1952:</a:t>
            </a:r>
          </a:p>
        </p:txBody>
      </p:sp>
      <p:sp>
        <p:nvSpPr>
          <p:cNvPr id="4" name="Title 3">
            <a:extLst>
              <a:ext uri="{FF2B5EF4-FFF2-40B4-BE49-F238E27FC236}">
                <a16:creationId xmlns:a16="http://schemas.microsoft.com/office/drawing/2014/main" id="{1E87829D-5454-509B-0B08-47D9E1A8D46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Reframing whiskey</a:t>
            </a:r>
          </a:p>
        </p:txBody>
      </p:sp>
    </p:spTree>
    <p:extLst>
      <p:ext uri="{BB962C8B-B14F-4D97-AF65-F5344CB8AC3E}">
        <p14:creationId xmlns:p14="http://schemas.microsoft.com/office/powerpoint/2010/main" val="92640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22</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Reframing whiskey</a:t>
            </a:r>
          </a:p>
        </p:txBody>
      </p:sp>
      <p:sp>
        <p:nvSpPr>
          <p:cNvPr id="2" name="TextBox 1">
            <a:extLst>
              <a:ext uri="{FF2B5EF4-FFF2-40B4-BE49-F238E27FC236}">
                <a16:creationId xmlns:a16="http://schemas.microsoft.com/office/drawing/2014/main" id="{BA37B24D-5C19-00A2-3F84-C0E93D4C8C92}"/>
              </a:ext>
            </a:extLst>
          </p:cNvPr>
          <p:cNvSpPr txBox="1"/>
          <p:nvPr/>
        </p:nvSpPr>
        <p:spPr>
          <a:xfrm>
            <a:off x="1130394" y="382012"/>
            <a:ext cx="10027601" cy="6093976"/>
          </a:xfrm>
          <a:prstGeom prst="rect">
            <a:avLst/>
          </a:prstGeom>
          <a:noFill/>
        </p:spPr>
        <p:txBody>
          <a:bodyPr wrap="square" rtlCol="0">
            <a:spAutoFit/>
          </a:bodyPr>
          <a:lstStyle/>
          <a:p>
            <a:pPr marL="460375" indent="-460375"/>
            <a:r>
              <a:rPr lang="en-US" sz="2600" i="1">
                <a:solidFill>
                  <a:srgbClr val="006A5E"/>
                </a:solidFill>
              </a:rPr>
              <a:t>However, if by whiskey you mean the lubricant of conversation, the philosophic juice, the elixir of life, the liquid that is consumed when good fellows get together, that puts a song in their hearts and the warm glow of contentment in their eyes; </a:t>
            </a:r>
          </a:p>
          <a:p>
            <a:pPr marL="460375" indent="-460375"/>
            <a:endParaRPr lang="en-US" sz="2600" i="1">
              <a:solidFill>
                <a:srgbClr val="C00000"/>
              </a:solidFill>
            </a:endParaRPr>
          </a:p>
          <a:p>
            <a:pPr marL="460375" indent="-460375"/>
            <a:r>
              <a:rPr lang="en-US" sz="2600" i="1">
                <a:solidFill>
                  <a:srgbClr val="006A5E"/>
                </a:solidFill>
              </a:rPr>
              <a:t>If you mean Christmas cheer, the stimulating sip that puts a little spring in the step of an elderly gentleman on a frosty morning; if you mean that drink that enables man to magnify his joy, and to forget life’s great tragedies and heartbreaks and sorrow; </a:t>
            </a:r>
          </a:p>
          <a:p>
            <a:pPr marL="460375" indent="-460375"/>
            <a:endParaRPr lang="en-US" sz="2600" i="1">
              <a:solidFill>
                <a:srgbClr val="006A5E"/>
              </a:solidFill>
            </a:endParaRPr>
          </a:p>
          <a:p>
            <a:pPr marL="460375" indent="-460375"/>
            <a:r>
              <a:rPr lang="en-US" sz="2600" i="1">
                <a:solidFill>
                  <a:srgbClr val="006A5E"/>
                </a:solidFill>
              </a:rPr>
              <a:t>If you mean that drink the sale of which pours into Texas treasuries untold millions of dollars each year, that provides tender care for our little […] children, […] , our pitifully aged and infirm, to build the finest highways, hospitals, universities, and community colleges in this nation, then my friend, </a:t>
            </a:r>
            <a:r>
              <a:rPr lang="en-US" sz="2600" b="1" i="1">
                <a:solidFill>
                  <a:srgbClr val="006A5E"/>
                </a:solidFill>
              </a:rPr>
              <a:t>I am absolutely, unequivocally in favor of it</a:t>
            </a:r>
            <a:r>
              <a:rPr lang="en-US" sz="2600" i="1">
                <a:solidFill>
                  <a:srgbClr val="006A5E"/>
                </a:solidFill>
              </a:rPr>
              <a:t>.</a:t>
            </a:r>
          </a:p>
        </p:txBody>
      </p:sp>
      <p:sp>
        <p:nvSpPr>
          <p:cNvPr id="3" name="Title 2">
            <a:extLst>
              <a:ext uri="{FF2B5EF4-FFF2-40B4-BE49-F238E27FC236}">
                <a16:creationId xmlns:a16="http://schemas.microsoft.com/office/drawing/2014/main" id="{6B90BEE0-3719-5284-7256-B5E1CC3D1C0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Reframing whiskey, continued</a:t>
            </a:r>
          </a:p>
        </p:txBody>
      </p:sp>
    </p:spTree>
    <p:extLst>
      <p:ext uri="{BB962C8B-B14F-4D97-AF65-F5344CB8AC3E}">
        <p14:creationId xmlns:p14="http://schemas.microsoft.com/office/powerpoint/2010/main" val="32845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23</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Reframing poverty</a:t>
            </a:r>
          </a:p>
        </p:txBody>
      </p:sp>
      <p:pic>
        <p:nvPicPr>
          <p:cNvPr id="3" name="Picture 5" descr="Quotation from Andrew Mwenda: &quot;We need to reframe the question. Instead of alleviating poverty, we need to be creating wealth.&quot;">
            <a:extLst>
              <a:ext uri="{FF2B5EF4-FFF2-40B4-BE49-F238E27FC236}">
                <a16:creationId xmlns:a16="http://schemas.microsoft.com/office/drawing/2014/main" id="{AB8AC794-5F51-D712-466A-BDEB01614C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8056" y="2141936"/>
            <a:ext cx="5185699" cy="389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lg" len="lg"/>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2" name="Title 1">
            <a:extLst>
              <a:ext uri="{FF2B5EF4-FFF2-40B4-BE49-F238E27FC236}">
                <a16:creationId xmlns:a16="http://schemas.microsoft.com/office/drawing/2014/main" id="{4E08F683-B87D-ABED-0A53-79B15A18800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Reframing poverty</a:t>
            </a:r>
          </a:p>
        </p:txBody>
      </p:sp>
    </p:spTree>
    <p:extLst>
      <p:ext uri="{BB962C8B-B14F-4D97-AF65-F5344CB8AC3E}">
        <p14:creationId xmlns:p14="http://schemas.microsoft.com/office/powerpoint/2010/main" val="4157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24</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Mediator restatements</a:t>
            </a:r>
          </a:p>
        </p:txBody>
      </p:sp>
      <p:graphicFrame>
        <p:nvGraphicFramePr>
          <p:cNvPr id="6" name="Table 5">
            <a:extLst>
              <a:ext uri="{FF2B5EF4-FFF2-40B4-BE49-F238E27FC236}">
                <a16:creationId xmlns:a16="http://schemas.microsoft.com/office/drawing/2014/main" id="{B6464E46-FBE0-2C81-DA87-424A4879CB47}"/>
              </a:ext>
            </a:extLst>
          </p:cNvPr>
          <p:cNvGraphicFramePr>
            <a:graphicFrameLocks noGrp="1"/>
          </p:cNvGraphicFramePr>
          <p:nvPr>
            <p:extLst>
              <p:ext uri="{D42A27DB-BD31-4B8C-83A1-F6EECF244321}">
                <p14:modId xmlns:p14="http://schemas.microsoft.com/office/powerpoint/2010/main" val="3108003172"/>
              </p:ext>
            </p:extLst>
          </p:nvPr>
        </p:nvGraphicFramePr>
        <p:xfrm>
          <a:off x="1423683" y="695569"/>
          <a:ext cx="9294471" cy="5169086"/>
        </p:xfrm>
        <a:graphic>
          <a:graphicData uri="http://schemas.openxmlformats.org/drawingml/2006/table">
            <a:tbl>
              <a:tblPr firstRow="1" bandRow="1">
                <a:tableStyleId>{5C22544A-7EE6-4342-B048-85BDC9FD1C3A}</a:tableStyleId>
              </a:tblPr>
              <a:tblGrid>
                <a:gridCol w="2905246">
                  <a:extLst>
                    <a:ext uri="{9D8B030D-6E8A-4147-A177-3AD203B41FA5}">
                      <a16:colId xmlns:a16="http://schemas.microsoft.com/office/drawing/2014/main" val="20000"/>
                    </a:ext>
                  </a:extLst>
                </a:gridCol>
                <a:gridCol w="6389225">
                  <a:extLst>
                    <a:ext uri="{9D8B030D-6E8A-4147-A177-3AD203B41FA5}">
                      <a16:colId xmlns:a16="http://schemas.microsoft.com/office/drawing/2014/main" val="20001"/>
                    </a:ext>
                  </a:extLst>
                </a:gridCol>
              </a:tblGrid>
              <a:tr h="483098">
                <a:tc>
                  <a:txBody>
                    <a:bodyPr/>
                    <a:lstStyle/>
                    <a:p>
                      <a:r>
                        <a:rPr lang="en-US" sz="1800" cap="small" dirty="0">
                          <a:solidFill>
                            <a:schemeClr val="tx1"/>
                          </a:solidFill>
                        </a:rPr>
                        <a:t>Method</a:t>
                      </a:r>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r>
                        <a:rPr lang="en-US" sz="1800" cap="small" dirty="0">
                          <a:solidFill>
                            <a:schemeClr val="tx1"/>
                          </a:solidFill>
                        </a:rPr>
                        <a:t>What</a:t>
                      </a:r>
                      <a:r>
                        <a:rPr lang="en-US" sz="1800" cap="small" baseline="0" dirty="0">
                          <a:solidFill>
                            <a:schemeClr val="tx1"/>
                          </a:solidFill>
                        </a:rPr>
                        <a:t> to do</a:t>
                      </a:r>
                      <a:endParaRPr lang="en-US" sz="1800" cap="small" dirty="0">
                        <a:solidFill>
                          <a:schemeClr val="tx1"/>
                        </a:solidFill>
                      </a:endParaRPr>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772957">
                <a:tc>
                  <a:txBody>
                    <a:bodyPr/>
                    <a:lstStyle/>
                    <a:p>
                      <a:r>
                        <a:rPr lang="en-US" sz="2200" b="1" dirty="0"/>
                        <a:t>Repeat,</a:t>
                      </a:r>
                      <a:r>
                        <a:rPr lang="en-US" sz="2200" b="1" baseline="0" dirty="0"/>
                        <a:t> highlight</a:t>
                      </a:r>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baseline="0" dirty="0"/>
                        <a:t>Echo a subset of their words, with a rising intonation to make it a question.</a:t>
                      </a:r>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062816">
                <a:tc>
                  <a:txBody>
                    <a:bodyPr/>
                    <a:lstStyle/>
                    <a:p>
                      <a:r>
                        <a:rPr lang="en-US" sz="2200" b="1" dirty="0"/>
                        <a:t>Paraphrase,</a:t>
                      </a:r>
                      <a:r>
                        <a:rPr lang="en-US" sz="2200" b="1" baseline="0" dirty="0"/>
                        <a:t> restate</a:t>
                      </a:r>
                      <a:endParaRPr lang="en-US" sz="2200" b="1" dirty="0"/>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dirty="0"/>
                        <a:t>Repeat back</a:t>
                      </a:r>
                      <a:r>
                        <a:rPr lang="en-US" sz="2200" baseline="0" dirty="0"/>
                        <a:t> the essence of what someone says, minus their biased or inflammatory words.</a:t>
                      </a:r>
                      <a:endParaRPr lang="en-US" sz="2200" dirty="0"/>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772957">
                <a:tc>
                  <a:txBody>
                    <a:bodyPr/>
                    <a:lstStyle/>
                    <a:p>
                      <a:r>
                        <a:rPr lang="en-US" sz="2200" b="1" dirty="0"/>
                        <a:t>Reflect back, acknowledge</a:t>
                      </a:r>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dirty="0"/>
                        <a:t>Paraphrase,</a:t>
                      </a:r>
                      <a:r>
                        <a:rPr lang="en-US" sz="2200" baseline="0" dirty="0"/>
                        <a:t> and include nonverbal and emotional content.</a:t>
                      </a:r>
                      <a:endParaRPr lang="en-US" sz="2200" dirty="0"/>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72957">
                <a:tc>
                  <a:txBody>
                    <a:bodyPr/>
                    <a:lstStyle/>
                    <a:p>
                      <a:r>
                        <a:rPr lang="en-US" sz="2200" b="1" dirty="0"/>
                        <a:t>Summarize</a:t>
                      </a:r>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dirty="0"/>
                        <a:t>Organize a number of</a:t>
                      </a:r>
                      <a:r>
                        <a:rPr lang="en-US" sz="2200" baseline="0" dirty="0"/>
                        <a:t> point or actions into a short, coherent list.</a:t>
                      </a:r>
                      <a:endParaRPr lang="en-US" sz="2200" dirty="0"/>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062816">
                <a:tc>
                  <a:txBody>
                    <a:bodyPr/>
                    <a:lstStyle/>
                    <a:p>
                      <a:r>
                        <a:rPr lang="en-US" sz="2200" b="1" dirty="0"/>
                        <a:t>Reframe</a:t>
                      </a:r>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2200" dirty="0"/>
                        <a:t>Describe</a:t>
                      </a:r>
                      <a:r>
                        <a:rPr lang="en-US" sz="2200" baseline="0" dirty="0"/>
                        <a:t> their situation with an alternate interpretation, or reorganize into new categories.</a:t>
                      </a:r>
                      <a:endParaRPr lang="en-US" sz="2200" dirty="0"/>
                    </a:p>
                  </a:txBody>
                  <a:tcPr marL="182893" marR="182893" marT="91446" marB="914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E1ADC4BC-BCA0-253C-9E30-AC2FBC7D4AD9}"/>
              </a:ext>
            </a:extLst>
          </p:cNvPr>
          <p:cNvSpPr txBox="1"/>
          <p:nvPr/>
        </p:nvSpPr>
        <p:spPr>
          <a:xfrm>
            <a:off x="7437457" y="6204274"/>
            <a:ext cx="3732112" cy="369332"/>
          </a:xfrm>
          <a:prstGeom prst="rect">
            <a:avLst/>
          </a:prstGeom>
          <a:noFill/>
        </p:spPr>
        <p:txBody>
          <a:bodyPr wrap="square">
            <a:spAutoFit/>
          </a:bodyPr>
          <a:lstStyle/>
          <a:p>
            <a:pPr algn="r"/>
            <a:r>
              <a:rPr lang="en-US" altLang="en-US" sz="1800" dirty="0">
                <a:latin typeface="+mn-lt"/>
              </a:rPr>
              <a:t>from Beer &amp; Packard, 2012, p.128</a:t>
            </a:r>
            <a:endParaRPr lang="en-US"/>
          </a:p>
        </p:txBody>
      </p:sp>
      <p:sp>
        <p:nvSpPr>
          <p:cNvPr id="2" name="Title 1">
            <a:extLst>
              <a:ext uri="{FF2B5EF4-FFF2-40B4-BE49-F238E27FC236}">
                <a16:creationId xmlns:a16="http://schemas.microsoft.com/office/drawing/2014/main" id="{74214FF2-830E-DB43-83B3-2A7C963B7CA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Mediator restatements</a:t>
            </a:r>
          </a:p>
        </p:txBody>
      </p:sp>
    </p:spTree>
    <p:extLst>
      <p:ext uri="{BB962C8B-B14F-4D97-AF65-F5344CB8AC3E}">
        <p14:creationId xmlns:p14="http://schemas.microsoft.com/office/powerpoint/2010/main" val="159593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25</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Formulations &amp; reformulations?</a:t>
            </a:r>
          </a:p>
        </p:txBody>
      </p:sp>
      <p:sp>
        <p:nvSpPr>
          <p:cNvPr id="2" name="TextBox 1">
            <a:extLst>
              <a:ext uri="{FF2B5EF4-FFF2-40B4-BE49-F238E27FC236}">
                <a16:creationId xmlns:a16="http://schemas.microsoft.com/office/drawing/2014/main" id="{BA37B24D-5C19-00A2-3F84-C0E93D4C8C92}"/>
              </a:ext>
            </a:extLst>
          </p:cNvPr>
          <p:cNvSpPr txBox="1"/>
          <p:nvPr/>
        </p:nvSpPr>
        <p:spPr>
          <a:xfrm>
            <a:off x="1378471" y="900780"/>
            <a:ext cx="9212364" cy="4893647"/>
          </a:xfrm>
          <a:prstGeom prst="rect">
            <a:avLst/>
          </a:prstGeom>
          <a:noFill/>
        </p:spPr>
        <p:txBody>
          <a:bodyPr wrap="square" rtlCol="0">
            <a:spAutoFit/>
          </a:bodyPr>
          <a:lstStyle/>
          <a:p>
            <a:pPr marL="460375" indent="-460375"/>
            <a:r>
              <a:rPr lang="en-US" sz="2600"/>
              <a:t>In their 2021 article “How mediators use reformulation practices to de-escalate risky moments,” the authors examine how </a:t>
            </a:r>
            <a:r>
              <a:rPr lang="en-US" sz="2600" b="1">
                <a:solidFill>
                  <a:srgbClr val="006A5E"/>
                </a:solidFill>
              </a:rPr>
              <a:t>summaries</a:t>
            </a:r>
            <a:r>
              <a:rPr lang="en-US" sz="2600"/>
              <a:t>, </a:t>
            </a:r>
            <a:r>
              <a:rPr lang="en-US" sz="2600" b="1">
                <a:solidFill>
                  <a:srgbClr val="006A5E"/>
                </a:solidFill>
              </a:rPr>
              <a:t>paraphrases</a:t>
            </a:r>
            <a:r>
              <a:rPr lang="en-US" sz="2600"/>
              <a:t>, and </a:t>
            </a:r>
            <a:r>
              <a:rPr lang="en-US" sz="2600" b="1">
                <a:solidFill>
                  <a:srgbClr val="006A5E"/>
                </a:solidFill>
              </a:rPr>
              <a:t>reframings</a:t>
            </a:r>
            <a:r>
              <a:rPr lang="en-US" sz="2600"/>
              <a:t> can steer discussion.</a:t>
            </a:r>
          </a:p>
          <a:p>
            <a:endParaRPr lang="en-US" sz="2600"/>
          </a:p>
          <a:p>
            <a:pPr marL="460375"/>
            <a:r>
              <a:rPr lang="en-US" sz="2600" i="1"/>
              <a:t>When mediators reformulate disputants’ talk, their professional vision shapes how mediations progress, and disputants’ uptake (or the lack of it) guides the directions they take. </a:t>
            </a:r>
          </a:p>
          <a:p>
            <a:pPr marL="460375"/>
            <a:endParaRPr lang="en-US" sz="2600" i="1"/>
          </a:p>
          <a:p>
            <a:pPr marL="460375"/>
            <a:r>
              <a:rPr lang="en-US" sz="2600" i="1"/>
              <a:t>Whether it is bracketing off a touchy subject or disrupting a troublesome behavior loop, mediators’ reformulation practices tell us about these mediators' professional vision through the story of observable practices.</a:t>
            </a: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Maxwell &amp; Ingram, 2021</a:t>
            </a:r>
            <a:endParaRPr lang="en-US"/>
          </a:p>
        </p:txBody>
      </p:sp>
      <p:sp>
        <p:nvSpPr>
          <p:cNvPr id="4" name="Title 3">
            <a:extLst>
              <a:ext uri="{FF2B5EF4-FFF2-40B4-BE49-F238E27FC236}">
                <a16:creationId xmlns:a16="http://schemas.microsoft.com/office/drawing/2014/main" id="{F8724FF3-418A-2B34-21FC-5D304C9F8E8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Formulations &amp; Reformulations</a:t>
            </a:r>
          </a:p>
        </p:txBody>
      </p:sp>
    </p:spTree>
    <p:extLst>
      <p:ext uri="{BB962C8B-B14F-4D97-AF65-F5344CB8AC3E}">
        <p14:creationId xmlns:p14="http://schemas.microsoft.com/office/powerpoint/2010/main" val="75134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26</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Formulations</a:t>
            </a:r>
          </a:p>
        </p:txBody>
      </p:sp>
      <p:sp>
        <p:nvSpPr>
          <p:cNvPr id="2" name="TextBox 1">
            <a:extLst>
              <a:ext uri="{FF2B5EF4-FFF2-40B4-BE49-F238E27FC236}">
                <a16:creationId xmlns:a16="http://schemas.microsoft.com/office/drawing/2014/main" id="{BA37B24D-5C19-00A2-3F84-C0E93D4C8C92}"/>
              </a:ext>
            </a:extLst>
          </p:cNvPr>
          <p:cNvSpPr txBox="1"/>
          <p:nvPr/>
        </p:nvSpPr>
        <p:spPr>
          <a:xfrm>
            <a:off x="4000249" y="1389655"/>
            <a:ext cx="6967959" cy="3539430"/>
          </a:xfrm>
          <a:prstGeom prst="rect">
            <a:avLst/>
          </a:prstGeom>
          <a:noFill/>
        </p:spPr>
        <p:txBody>
          <a:bodyPr wrap="square" rtlCol="0">
            <a:spAutoFit/>
          </a:bodyPr>
          <a:lstStyle/>
          <a:p>
            <a:pPr marL="460375" indent="-460375"/>
            <a:r>
              <a:rPr lang="en-US" sz="2800"/>
              <a:t>“</a:t>
            </a:r>
            <a:r>
              <a:rPr lang="en-US" sz="2800" b="1">
                <a:solidFill>
                  <a:srgbClr val="006A5E"/>
                </a:solidFill>
              </a:rPr>
              <a:t>Formulations</a:t>
            </a:r>
            <a:r>
              <a:rPr lang="en-US" sz="2800"/>
              <a:t> reflect what has been said and set a trajectory for what follows, enabling mediators to articulate problem statements, </a:t>
            </a:r>
            <a:r>
              <a:rPr lang="en-US" sz="2800" i="1"/>
              <a:t>foster common ground</a:t>
            </a:r>
            <a:r>
              <a:rPr lang="en-US" sz="2800"/>
              <a:t>, elide troublesome processes, disambiguate stances, condense or reframe statements, probe for more information, or control discussion topics.”</a:t>
            </a:r>
            <a:r>
              <a:rPr lang="en-US" sz="2400" i="1"/>
              <a:t> (my emphasis)</a:t>
            </a: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Maxwell &amp; Ingram, 2021</a:t>
            </a:r>
            <a:endParaRPr lang="en-US"/>
          </a:p>
        </p:txBody>
      </p:sp>
      <p:pic>
        <p:nvPicPr>
          <p:cNvPr id="11266" name="Picture 2" descr="Details are in the caption following the image">
            <a:extLst>
              <a:ext uri="{FF2B5EF4-FFF2-40B4-BE49-F238E27FC236}">
                <a16:creationId xmlns:a16="http://schemas.microsoft.com/office/drawing/2014/main" id="{4161DEF4-ACBC-A230-8351-2C41B028E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68" y="0"/>
            <a:ext cx="2460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ACD1C35-9676-B349-D8D0-DBD94092501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Formulations</a:t>
            </a:r>
          </a:p>
        </p:txBody>
      </p:sp>
    </p:spTree>
    <p:extLst>
      <p:ext uri="{BB962C8B-B14F-4D97-AF65-F5344CB8AC3E}">
        <p14:creationId xmlns:p14="http://schemas.microsoft.com/office/powerpoint/2010/main" val="22030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27</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 and reformulations</a:t>
            </a:r>
          </a:p>
        </p:txBody>
      </p:sp>
      <p:sp>
        <p:nvSpPr>
          <p:cNvPr id="2" name="TextBox 1">
            <a:extLst>
              <a:ext uri="{FF2B5EF4-FFF2-40B4-BE49-F238E27FC236}">
                <a16:creationId xmlns:a16="http://schemas.microsoft.com/office/drawing/2014/main" id="{BA37B24D-5C19-00A2-3F84-C0E93D4C8C92}"/>
              </a:ext>
            </a:extLst>
          </p:cNvPr>
          <p:cNvSpPr txBox="1"/>
          <p:nvPr/>
        </p:nvSpPr>
        <p:spPr>
          <a:xfrm>
            <a:off x="1941899" y="727935"/>
            <a:ext cx="8308201" cy="4862870"/>
          </a:xfrm>
          <a:prstGeom prst="rect">
            <a:avLst/>
          </a:prstGeom>
          <a:noFill/>
        </p:spPr>
        <p:txBody>
          <a:bodyPr wrap="square" rtlCol="0">
            <a:spAutoFit/>
          </a:bodyPr>
          <a:lstStyle/>
          <a:p>
            <a:pPr>
              <a:spcAft>
                <a:spcPts val="1200"/>
              </a:spcAft>
            </a:pPr>
            <a:r>
              <a:rPr lang="en-US" sz="2800" i="1"/>
              <a:t>Mediators are often perched in a three-point space when they </a:t>
            </a:r>
            <a:r>
              <a:rPr lang="en-US" sz="2800" b="1" i="1">
                <a:solidFill>
                  <a:srgbClr val="006A5E"/>
                </a:solidFill>
              </a:rPr>
              <a:t>reformulate</a:t>
            </a:r>
            <a:r>
              <a:rPr lang="en-US" sz="2800" i="1"/>
              <a:t> disputant discourse: </a:t>
            </a:r>
          </a:p>
          <a:p>
            <a:pPr marL="514350" indent="-514350">
              <a:spcAft>
                <a:spcPts val="1200"/>
              </a:spcAft>
              <a:buClr>
                <a:srgbClr val="006A5E"/>
              </a:buClr>
              <a:buFont typeface="+mj-lt"/>
              <a:buAutoNum type="alphaLcPeriod"/>
            </a:pPr>
            <a:r>
              <a:rPr lang="en-US" sz="2800" i="1"/>
              <a:t>They can highlight something in the immediate discourse that needs to be explored further.</a:t>
            </a:r>
          </a:p>
          <a:p>
            <a:pPr marL="514350" indent="-514350">
              <a:spcAft>
                <a:spcPts val="1200"/>
              </a:spcAft>
              <a:buClr>
                <a:srgbClr val="006A5E"/>
              </a:buClr>
              <a:buFont typeface="+mj-lt"/>
              <a:buAutoNum type="alphaLcPeriod"/>
            </a:pPr>
            <a:r>
              <a:rPr lang="en-US" sz="2800" i="1"/>
              <a:t>They can reach back or hold on to something in earlier discourse that might be useful in the present (wherever they are in the process).</a:t>
            </a:r>
          </a:p>
          <a:p>
            <a:pPr marL="514350" indent="-514350">
              <a:spcAft>
                <a:spcPts val="1200"/>
              </a:spcAft>
              <a:buClr>
                <a:srgbClr val="006A5E"/>
              </a:buClr>
              <a:buFont typeface="+mj-lt"/>
              <a:buAutoNum type="alphaLcPeriod"/>
            </a:pPr>
            <a:r>
              <a:rPr lang="en-US" sz="2800" i="1"/>
              <a:t>They can explore (multiple) representations of talk for what they reveal about the disputants’ future actions, needs or goals.</a:t>
            </a: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Maxwell &amp; Ingram, 2021</a:t>
            </a:r>
            <a:endParaRPr lang="en-US"/>
          </a:p>
        </p:txBody>
      </p:sp>
      <p:sp>
        <p:nvSpPr>
          <p:cNvPr id="4" name="Title 3">
            <a:extLst>
              <a:ext uri="{FF2B5EF4-FFF2-40B4-BE49-F238E27FC236}">
                <a16:creationId xmlns:a16="http://schemas.microsoft.com/office/drawing/2014/main" id="{18BF81D3-C8E9-CBA2-6222-9964C3452D3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 and reformulations</a:t>
            </a:r>
          </a:p>
        </p:txBody>
      </p:sp>
    </p:spTree>
    <p:extLst>
      <p:ext uri="{BB962C8B-B14F-4D97-AF65-F5344CB8AC3E}">
        <p14:creationId xmlns:p14="http://schemas.microsoft.com/office/powerpoint/2010/main" val="414463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28</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Your insights and experiences?</a:t>
            </a:r>
          </a:p>
        </p:txBody>
      </p:sp>
      <p:sp>
        <p:nvSpPr>
          <p:cNvPr id="2" name="TextBox 1">
            <a:extLst>
              <a:ext uri="{FF2B5EF4-FFF2-40B4-BE49-F238E27FC236}">
                <a16:creationId xmlns:a16="http://schemas.microsoft.com/office/drawing/2014/main" id="{BA37B24D-5C19-00A2-3F84-C0E93D4C8C92}"/>
              </a:ext>
            </a:extLst>
          </p:cNvPr>
          <p:cNvSpPr txBox="1"/>
          <p:nvPr/>
        </p:nvSpPr>
        <p:spPr>
          <a:xfrm>
            <a:off x="1320119" y="4566797"/>
            <a:ext cx="7977605" cy="1969770"/>
          </a:xfrm>
          <a:prstGeom prst="rect">
            <a:avLst/>
          </a:prstGeom>
          <a:noFill/>
        </p:spPr>
        <p:txBody>
          <a:bodyPr wrap="square" rtlCol="0">
            <a:spAutoFit/>
          </a:bodyPr>
          <a:lstStyle/>
          <a:p>
            <a:pPr marL="460375" indent="-460375">
              <a:spcAft>
                <a:spcPts val="1200"/>
              </a:spcAft>
            </a:pPr>
            <a:r>
              <a:rPr lang="en-US" sz="2800" b="1" i="1">
                <a:solidFill>
                  <a:srgbClr val="C00000"/>
                </a:solidFill>
              </a:rPr>
              <a:t>Take a moment to revisit your mediation practices. Any highly-productive or –constructive reframings or reformulations? </a:t>
            </a:r>
          </a:p>
          <a:p>
            <a:pPr marL="460375" indent="-460375">
              <a:spcAft>
                <a:spcPts val="1200"/>
              </a:spcAft>
            </a:pPr>
            <a:r>
              <a:rPr lang="en-US" sz="2800" b="1" i="1">
                <a:solidFill>
                  <a:srgbClr val="C00000"/>
                </a:solidFill>
              </a:rPr>
              <a:t>Any you might commend to the rest of us?</a:t>
            </a:r>
          </a:p>
        </p:txBody>
      </p:sp>
      <p:sp>
        <p:nvSpPr>
          <p:cNvPr id="6" name="TextBox 5">
            <a:extLst>
              <a:ext uri="{FF2B5EF4-FFF2-40B4-BE49-F238E27FC236}">
                <a16:creationId xmlns:a16="http://schemas.microsoft.com/office/drawing/2014/main" id="{0B699180-1033-8386-9DC6-A753F9481577}"/>
              </a:ext>
            </a:extLst>
          </p:cNvPr>
          <p:cNvSpPr txBox="1"/>
          <p:nvPr/>
        </p:nvSpPr>
        <p:spPr>
          <a:xfrm>
            <a:off x="4545221" y="559022"/>
            <a:ext cx="6703216" cy="3647152"/>
          </a:xfrm>
          <a:prstGeom prst="rect">
            <a:avLst/>
          </a:prstGeom>
          <a:noFill/>
        </p:spPr>
        <p:txBody>
          <a:bodyPr wrap="square">
            <a:spAutoFit/>
          </a:bodyPr>
          <a:lstStyle/>
          <a:p>
            <a:pPr marL="457200" indent="-457200">
              <a:spcAft>
                <a:spcPts val="1800"/>
              </a:spcAft>
              <a:buClr>
                <a:schemeClr val="hlink"/>
              </a:buClr>
              <a:buFont typeface="Wingdings" charset="0"/>
              <a:buNone/>
              <a:defRPr/>
            </a:pPr>
            <a:r>
              <a:rPr lang="en-US" sz="2600" b="1" dirty="0">
                <a:latin typeface="Calibri" panose="020F0502020204030204" pitchFamily="34" charset="0"/>
                <a:ea typeface="ＭＳ Ｐゴシック" charset="0"/>
                <a:cs typeface="Calibri" panose="020F0502020204030204" pitchFamily="34" charset="0"/>
              </a:rPr>
              <a:t>Reframing, restatement may shift the focus…</a:t>
            </a:r>
          </a:p>
          <a:p>
            <a:pPr marL="457200" indent="-457200">
              <a:spcAft>
                <a:spcPts val="1800"/>
              </a:spcAft>
              <a:buClr>
                <a:srgbClr val="C00000"/>
              </a:buClr>
              <a:buFont typeface="Wingdings" charset="0"/>
              <a:buChar char="ü"/>
              <a:defRPr/>
            </a:pPr>
            <a:r>
              <a:rPr lang="en-US" sz="2600" b="1" dirty="0">
                <a:latin typeface="Calibri" panose="020F0502020204030204" pitchFamily="34" charset="0"/>
                <a:ea typeface="ＭＳ Ｐゴシック" charset="0"/>
                <a:cs typeface="Calibri" panose="020F0502020204030204" pitchFamily="34" charset="0"/>
              </a:rPr>
              <a:t>From positions to underlying </a:t>
            </a:r>
            <a:r>
              <a:rPr lang="en-US" sz="2600" b="1" dirty="0">
                <a:solidFill>
                  <a:srgbClr val="C00000"/>
                </a:solidFill>
                <a:latin typeface="Calibri" panose="020F0502020204030204" pitchFamily="34" charset="0"/>
                <a:ea typeface="ＭＳ Ｐゴシック" charset="0"/>
                <a:cs typeface="Calibri" panose="020F0502020204030204" pitchFamily="34" charset="0"/>
              </a:rPr>
              <a:t>interests</a:t>
            </a:r>
            <a:endParaRPr lang="en-US" sz="2600" b="1" u="sng" dirty="0">
              <a:solidFill>
                <a:srgbClr val="C00000"/>
              </a:solidFill>
              <a:latin typeface="Calibri" panose="020F0502020204030204" pitchFamily="34" charset="0"/>
              <a:ea typeface="ＭＳ Ｐゴシック" charset="0"/>
              <a:cs typeface="Calibri" panose="020F0502020204030204" pitchFamily="34" charset="0"/>
            </a:endParaRPr>
          </a:p>
          <a:p>
            <a:pPr marL="457200" indent="-457200">
              <a:spcAft>
                <a:spcPts val="1800"/>
              </a:spcAft>
              <a:buClr>
                <a:srgbClr val="C00000"/>
              </a:buClr>
              <a:buFont typeface="Wingdings" charset="0"/>
              <a:buChar char="ü"/>
              <a:defRPr/>
            </a:pPr>
            <a:r>
              <a:rPr lang="en-US" sz="2600" b="1" dirty="0">
                <a:latin typeface="Calibri" panose="020F0502020204030204" pitchFamily="34" charset="0"/>
                <a:ea typeface="ＭＳ Ｐゴシック" charset="0"/>
                <a:cs typeface="Calibri" panose="020F0502020204030204" pitchFamily="34" charset="0"/>
              </a:rPr>
              <a:t>From judgments to </a:t>
            </a:r>
            <a:r>
              <a:rPr lang="en-US" sz="2600" b="1" dirty="0">
                <a:solidFill>
                  <a:srgbClr val="C00000"/>
                </a:solidFill>
                <a:latin typeface="Calibri" panose="020F0502020204030204" pitchFamily="34" charset="0"/>
                <a:ea typeface="ＭＳ Ｐゴシック" charset="0"/>
                <a:cs typeface="Calibri" panose="020F0502020204030204" pitchFamily="34" charset="0"/>
              </a:rPr>
              <a:t>concerns</a:t>
            </a:r>
          </a:p>
          <a:p>
            <a:pPr marL="457200" indent="-457200">
              <a:spcAft>
                <a:spcPts val="1800"/>
              </a:spcAft>
              <a:buClr>
                <a:srgbClr val="C00000"/>
              </a:buClr>
              <a:buFont typeface="Wingdings" charset="0"/>
              <a:buChar char="ü"/>
              <a:defRPr/>
            </a:pPr>
            <a:r>
              <a:rPr lang="en-US" sz="2600" b="1" dirty="0">
                <a:latin typeface="Calibri" panose="020F0502020204030204" pitchFamily="34" charset="0"/>
                <a:ea typeface="ＭＳ Ｐゴシック" charset="0"/>
                <a:cs typeface="Calibri" panose="020F0502020204030204" pitchFamily="34" charset="0"/>
              </a:rPr>
              <a:t>From a blame to </a:t>
            </a:r>
            <a:r>
              <a:rPr lang="en-US" sz="2600" b="1" dirty="0">
                <a:solidFill>
                  <a:srgbClr val="C00000"/>
                </a:solidFill>
                <a:latin typeface="Calibri" panose="020F0502020204030204" pitchFamily="34" charset="0"/>
                <a:ea typeface="ＭＳ Ｐゴシック" charset="0"/>
                <a:cs typeface="Calibri" panose="020F0502020204030204" pitchFamily="34" charset="0"/>
              </a:rPr>
              <a:t>a need</a:t>
            </a:r>
          </a:p>
          <a:p>
            <a:pPr marL="457200" indent="-457200">
              <a:spcAft>
                <a:spcPts val="1800"/>
              </a:spcAft>
              <a:buClr>
                <a:srgbClr val="C00000"/>
              </a:buClr>
              <a:buFont typeface="Wingdings" charset="0"/>
              <a:buChar char="ü"/>
              <a:defRPr/>
            </a:pPr>
            <a:r>
              <a:rPr lang="en-US" sz="2600" b="1" dirty="0">
                <a:latin typeface="Calibri" panose="020F0502020204030204" pitchFamily="34" charset="0"/>
                <a:ea typeface="ＭＳ Ｐゴシック" charset="0"/>
                <a:cs typeface="Calibri" panose="020F0502020204030204" pitchFamily="34" charset="0"/>
              </a:rPr>
              <a:t>From the past to </a:t>
            </a:r>
            <a:r>
              <a:rPr lang="en-US" sz="2600" b="1" dirty="0">
                <a:solidFill>
                  <a:srgbClr val="C00000"/>
                </a:solidFill>
                <a:latin typeface="Calibri" panose="020F0502020204030204" pitchFamily="34" charset="0"/>
                <a:ea typeface="ＭＳ Ｐゴシック" charset="0"/>
                <a:cs typeface="Calibri" panose="020F0502020204030204" pitchFamily="34" charset="0"/>
              </a:rPr>
              <a:t>the future</a:t>
            </a:r>
          </a:p>
          <a:p>
            <a:pPr marL="457200" indent="-457200">
              <a:spcAft>
                <a:spcPts val="1800"/>
              </a:spcAft>
              <a:buClr>
                <a:srgbClr val="C00000"/>
              </a:buClr>
              <a:buFont typeface="Wingdings" charset="0"/>
              <a:buChar char="ü"/>
              <a:defRPr/>
            </a:pPr>
            <a:r>
              <a:rPr lang="en-US" sz="2600" b="1" dirty="0">
                <a:latin typeface="Calibri" panose="020F0502020204030204" pitchFamily="34" charset="0"/>
                <a:ea typeface="ＭＳ Ｐゴシック" charset="0"/>
                <a:cs typeface="Calibri" panose="020F0502020204030204" pitchFamily="34" charset="0"/>
              </a:rPr>
              <a:t>From individual problems to </a:t>
            </a:r>
            <a:r>
              <a:rPr lang="en-US" sz="2600" b="1" dirty="0">
                <a:solidFill>
                  <a:srgbClr val="C00000"/>
                </a:solidFill>
                <a:latin typeface="Calibri" panose="020F0502020204030204" pitchFamily="34" charset="0"/>
                <a:ea typeface="ＭＳ Ｐゴシック" charset="0"/>
                <a:cs typeface="Calibri" panose="020F0502020204030204" pitchFamily="34" charset="0"/>
              </a:rPr>
              <a:t>shared issues</a:t>
            </a:r>
          </a:p>
        </p:txBody>
      </p:sp>
      <p:pic>
        <p:nvPicPr>
          <p:cNvPr id="8" name="Picture 1" descr="A chalkboard on which Problem is crossed out, and instead Opportunity is written.">
            <a:extLst>
              <a:ext uri="{FF2B5EF4-FFF2-40B4-BE49-F238E27FC236}">
                <a16:creationId xmlns:a16="http://schemas.microsoft.com/office/drawing/2014/main" id="{3D33F88A-5B17-8192-8B44-512B5F381A3E}"/>
              </a:ext>
            </a:extLst>
          </p:cNvPr>
          <p:cNvPicPr>
            <a:picLocks noChangeAspect="1"/>
          </p:cNvPicPr>
          <p:nvPr/>
        </p:nvPicPr>
        <p:blipFill>
          <a:blip r:embed="rId3">
            <a:extLst>
              <a:ext uri="{28A0092B-C50C-407E-A947-70E740481C1C}">
                <a14:useLocalDpi xmlns:a14="http://schemas.microsoft.com/office/drawing/2010/main" val="0"/>
              </a:ext>
            </a:extLst>
          </a:blip>
          <a:srcRect l="5038" t="4364" r="6702" b="6422"/>
          <a:stretch>
            <a:fillRect/>
          </a:stretch>
        </p:blipFill>
        <p:spPr bwMode="auto">
          <a:xfrm>
            <a:off x="1118035" y="1306318"/>
            <a:ext cx="2941637" cy="197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BEEBD71C-B0D1-2920-65D0-6A3B5A09FFA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Your insights and experiences?</a:t>
            </a:r>
          </a:p>
        </p:txBody>
      </p:sp>
    </p:spTree>
    <p:extLst>
      <p:ext uri="{BB962C8B-B14F-4D97-AF65-F5344CB8AC3E}">
        <p14:creationId xmlns:p14="http://schemas.microsoft.com/office/powerpoint/2010/main" val="29314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ng Seeds Symposium Logo">
            <a:extLst>
              <a:ext uri="{FF2B5EF4-FFF2-40B4-BE49-F238E27FC236}">
                <a16:creationId xmlns:a16="http://schemas.microsoft.com/office/drawing/2014/main" id="{048E54B2-DA46-6EAD-FB2F-EE3CD5A1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143" y="169817"/>
            <a:ext cx="1489465" cy="149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547A4-56CF-DD60-4A3F-204B04657BE2}"/>
              </a:ext>
            </a:extLst>
          </p:cNvPr>
          <p:cNvSpPr txBox="1"/>
          <p:nvPr/>
        </p:nvSpPr>
        <p:spPr>
          <a:xfrm>
            <a:off x="1315886" y="2820808"/>
            <a:ext cx="9560227" cy="646331"/>
          </a:xfrm>
          <a:prstGeom prst="rect">
            <a:avLst/>
          </a:prstGeom>
          <a:noFill/>
        </p:spPr>
        <p:txBody>
          <a:bodyPr wrap="square" rtlCol="0">
            <a:spAutoFit/>
          </a:bodyPr>
          <a:lstStyle/>
          <a:p>
            <a:pPr algn="ctr"/>
            <a:r>
              <a:rPr lang="en-US" altLang="en-US" sz="3600" b="1" dirty="0">
                <a:solidFill>
                  <a:srgbClr val="006A5E"/>
                </a:solidFill>
              </a:rPr>
              <a:t>Nudging guests</a:t>
            </a:r>
            <a:r>
              <a:rPr lang="en-US" altLang="en-US" sz="3600" dirty="0">
                <a:solidFill>
                  <a:srgbClr val="006A5E"/>
                </a:solidFill>
              </a:rPr>
              <a:t>: recognizing emotions</a:t>
            </a:r>
          </a:p>
        </p:txBody>
      </p:sp>
      <p:sp>
        <p:nvSpPr>
          <p:cNvPr id="2" name="Title 1">
            <a:extLst>
              <a:ext uri="{FF2B5EF4-FFF2-40B4-BE49-F238E27FC236}">
                <a16:creationId xmlns:a16="http://schemas.microsoft.com/office/drawing/2014/main" id="{2C050F24-A3CB-E285-5A2B-CB8A6AA8946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Title slide: Nudging guests: recognizing emotions</a:t>
            </a:r>
          </a:p>
        </p:txBody>
      </p:sp>
    </p:spTree>
    <p:extLst>
      <p:ext uri="{BB962C8B-B14F-4D97-AF65-F5344CB8AC3E}">
        <p14:creationId xmlns:p14="http://schemas.microsoft.com/office/powerpoint/2010/main" val="95331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Agenda</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2138343" y="891030"/>
            <a:ext cx="7127952"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eaLnBrk="1" hangingPunct="1">
              <a:spcAft>
                <a:spcPts val="1000"/>
              </a:spcAft>
            </a:pPr>
            <a:r>
              <a:rPr lang="en-US" altLang="en-US" sz="2600" b="1" dirty="0">
                <a:latin typeface="+mn-lt"/>
              </a:rPr>
              <a:t>Introductions</a:t>
            </a:r>
            <a:r>
              <a:rPr lang="en-US" altLang="en-US" sz="2600" dirty="0">
                <a:latin typeface="+mn-lt"/>
              </a:rPr>
              <a:t>: who are we? why are we here?</a:t>
            </a:r>
          </a:p>
          <a:p>
            <a:pPr eaLnBrk="1" hangingPunct="1">
              <a:spcAft>
                <a:spcPts val="1000"/>
              </a:spcAft>
            </a:pPr>
            <a:endParaRPr lang="en-US" altLang="en-US" sz="2600" dirty="0">
              <a:latin typeface="+mn-lt"/>
            </a:endParaRPr>
          </a:p>
          <a:p>
            <a:pPr eaLnBrk="1" hangingPunct="1">
              <a:spcAft>
                <a:spcPts val="1000"/>
              </a:spcAft>
            </a:pPr>
            <a:r>
              <a:rPr lang="en-US" altLang="en-US" sz="2600" b="1" dirty="0">
                <a:latin typeface="+mn-lt"/>
              </a:rPr>
              <a:t>Inviting guests</a:t>
            </a:r>
            <a:r>
              <a:rPr lang="en-US" altLang="en-US" sz="2600" dirty="0">
                <a:latin typeface="+mn-lt"/>
              </a:rPr>
              <a:t>: disputant preparation</a:t>
            </a:r>
          </a:p>
          <a:p>
            <a:pPr eaLnBrk="1" hangingPunct="1">
              <a:spcAft>
                <a:spcPts val="1000"/>
              </a:spcAft>
            </a:pPr>
            <a:r>
              <a:rPr lang="en-US" altLang="en-US" sz="2600" b="1" dirty="0">
                <a:latin typeface="+mn-lt"/>
              </a:rPr>
              <a:t>Setting the table</a:t>
            </a:r>
            <a:r>
              <a:rPr lang="en-US" altLang="en-US" sz="2600" dirty="0">
                <a:latin typeface="+mn-lt"/>
              </a:rPr>
              <a:t>: building trust</a:t>
            </a:r>
          </a:p>
          <a:p>
            <a:pPr eaLnBrk="1" hangingPunct="1">
              <a:spcAft>
                <a:spcPts val="1000"/>
              </a:spcAft>
            </a:pPr>
            <a:r>
              <a:rPr lang="en-US" altLang="en-US" sz="2600" b="1" dirty="0">
                <a:latin typeface="+mn-lt"/>
              </a:rPr>
              <a:t>Encouraging conversation</a:t>
            </a:r>
            <a:r>
              <a:rPr lang="en-US" altLang="en-US" sz="2600" dirty="0">
                <a:latin typeface="+mn-lt"/>
              </a:rPr>
              <a:t>: crafting questions</a:t>
            </a:r>
          </a:p>
          <a:p>
            <a:pPr eaLnBrk="1" hangingPunct="1">
              <a:spcAft>
                <a:spcPts val="1000"/>
              </a:spcAft>
            </a:pPr>
            <a:r>
              <a:rPr lang="en-US" altLang="en-US" sz="2600" b="1" dirty="0">
                <a:latin typeface="+mn-lt"/>
              </a:rPr>
              <a:t>Nudging guests</a:t>
            </a:r>
            <a:r>
              <a:rPr lang="en-US" altLang="en-US" sz="2600" dirty="0">
                <a:latin typeface="+mn-lt"/>
              </a:rPr>
              <a:t>: recognizing emotions</a:t>
            </a:r>
          </a:p>
          <a:p>
            <a:pPr eaLnBrk="1" hangingPunct="1">
              <a:spcAft>
                <a:spcPts val="1000"/>
              </a:spcAft>
            </a:pPr>
            <a:r>
              <a:rPr lang="en-US" altLang="en-US" sz="2600" b="1" dirty="0">
                <a:latin typeface="+mn-lt"/>
              </a:rPr>
              <a:t>Being affable</a:t>
            </a:r>
            <a:r>
              <a:rPr lang="en-US" altLang="en-US" sz="2600" dirty="0">
                <a:latin typeface="+mn-lt"/>
              </a:rPr>
              <a:t>: reciprocal coaching</a:t>
            </a:r>
          </a:p>
          <a:p>
            <a:pPr eaLnBrk="1" hangingPunct="1">
              <a:spcAft>
                <a:spcPts val="1000"/>
              </a:spcAft>
            </a:pPr>
            <a:r>
              <a:rPr lang="en-US" altLang="en-US" sz="2600" b="1" dirty="0">
                <a:latin typeface="+mn-lt"/>
              </a:rPr>
              <a:t>Winding down</a:t>
            </a:r>
            <a:r>
              <a:rPr lang="en-US" altLang="en-US" sz="2600" dirty="0">
                <a:latin typeface="+mn-lt"/>
              </a:rPr>
              <a:t>: mediator pressure?</a:t>
            </a:r>
          </a:p>
          <a:p>
            <a:pPr eaLnBrk="1" hangingPunct="1">
              <a:spcAft>
                <a:spcPts val="1000"/>
              </a:spcAft>
            </a:pPr>
            <a:endParaRPr lang="en-US" altLang="en-US" sz="2600" dirty="0">
              <a:latin typeface="+mn-lt"/>
            </a:endParaRPr>
          </a:p>
          <a:p>
            <a:pPr eaLnBrk="1" hangingPunct="1">
              <a:spcAft>
                <a:spcPts val="1000"/>
              </a:spcAft>
            </a:pPr>
            <a:r>
              <a:rPr lang="en-US" altLang="en-US" sz="2600" b="1" dirty="0">
                <a:latin typeface="+mn-lt"/>
              </a:rPr>
              <a:t>Open frame</a:t>
            </a:r>
            <a:endParaRPr lang="en-US" altLang="en-US" sz="2600" dirty="0">
              <a:latin typeface="+mn-lt"/>
            </a:endParaRPr>
          </a:p>
        </p:txBody>
      </p:sp>
      <p:sp>
        <p:nvSpPr>
          <p:cNvPr id="2" name="TextBox 1">
            <a:extLst>
              <a:ext uri="{FF2B5EF4-FFF2-40B4-BE49-F238E27FC236}">
                <a16:creationId xmlns:a16="http://schemas.microsoft.com/office/drawing/2014/main" id="{6B60FDC2-C246-B780-C736-A84D4012E4AA}"/>
              </a:ext>
            </a:extLst>
          </p:cNvPr>
          <p:cNvSpPr txBox="1"/>
          <p:nvPr/>
        </p:nvSpPr>
        <p:spPr>
          <a:xfrm>
            <a:off x="9490842" y="449886"/>
            <a:ext cx="1125629" cy="461665"/>
          </a:xfrm>
          <a:prstGeom prst="rect">
            <a:avLst/>
          </a:prstGeom>
          <a:noFill/>
        </p:spPr>
        <p:txBody>
          <a:bodyPr wrap="none" rtlCol="0">
            <a:spAutoFit/>
          </a:bodyPr>
          <a:lstStyle/>
          <a:p>
            <a:pPr algn="ctr"/>
            <a:r>
              <a:rPr lang="en-US" sz="2400">
                <a:solidFill>
                  <a:srgbClr val="006A5E"/>
                </a:solidFill>
              </a:rPr>
              <a:t>9:30am</a:t>
            </a:r>
          </a:p>
        </p:txBody>
      </p:sp>
      <p:sp>
        <p:nvSpPr>
          <p:cNvPr id="4" name="TextBox 3">
            <a:extLst>
              <a:ext uri="{FF2B5EF4-FFF2-40B4-BE49-F238E27FC236}">
                <a16:creationId xmlns:a16="http://schemas.microsoft.com/office/drawing/2014/main" id="{F0BB6022-9F9E-9F54-40ED-66E7CF6585C3}"/>
              </a:ext>
            </a:extLst>
          </p:cNvPr>
          <p:cNvSpPr txBox="1"/>
          <p:nvPr/>
        </p:nvSpPr>
        <p:spPr>
          <a:xfrm>
            <a:off x="9405882" y="5907788"/>
            <a:ext cx="1295547" cy="461665"/>
          </a:xfrm>
          <a:prstGeom prst="rect">
            <a:avLst/>
          </a:prstGeom>
          <a:noFill/>
        </p:spPr>
        <p:txBody>
          <a:bodyPr wrap="none" rtlCol="0">
            <a:spAutoFit/>
          </a:bodyPr>
          <a:lstStyle/>
          <a:p>
            <a:pPr algn="ctr"/>
            <a:r>
              <a:rPr lang="en-US" sz="2400">
                <a:solidFill>
                  <a:srgbClr val="006A5E"/>
                </a:solidFill>
              </a:rPr>
              <a:t>12:30pm</a:t>
            </a:r>
          </a:p>
        </p:txBody>
      </p:sp>
      <p:cxnSp>
        <p:nvCxnSpPr>
          <p:cNvPr id="9" name="Straight Arrow Connector 8">
            <a:extLst>
              <a:ext uri="{FF2B5EF4-FFF2-40B4-BE49-F238E27FC236}">
                <a16:creationId xmlns:a16="http://schemas.microsoft.com/office/drawing/2014/main" id="{DB752129-20C5-206B-CD25-087DC5F4F896}"/>
              </a:ext>
              <a:ext uri="{C183D7F6-B498-43B3-948B-1728B52AA6E4}">
                <adec:decorative xmlns:adec="http://schemas.microsoft.com/office/drawing/2017/decorative" val="1"/>
              </a:ext>
            </a:extLst>
          </p:cNvPr>
          <p:cNvCxnSpPr>
            <a:cxnSpLocks/>
            <a:stCxn id="2" idx="2"/>
            <a:endCxn id="4" idx="0"/>
          </p:cNvCxnSpPr>
          <p:nvPr/>
        </p:nvCxnSpPr>
        <p:spPr>
          <a:xfrm flipH="1">
            <a:off x="10053656" y="911551"/>
            <a:ext cx="1" cy="4996237"/>
          </a:xfrm>
          <a:prstGeom prst="straightConnector1">
            <a:avLst/>
          </a:prstGeom>
          <a:ln w="31750">
            <a:solidFill>
              <a:srgbClr val="006A5E"/>
            </a:solidFill>
            <a:prstDash val="lgDash"/>
            <a:tailEnd type="stealth" w="lg" len="lg"/>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710D589-08F7-205B-6ABD-F1819E5E00E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Session agenda</a:t>
            </a:r>
          </a:p>
        </p:txBody>
      </p:sp>
    </p:spTree>
    <p:extLst>
      <p:ext uri="{BB962C8B-B14F-4D97-AF65-F5344CB8AC3E}">
        <p14:creationId xmlns:p14="http://schemas.microsoft.com/office/powerpoint/2010/main" val="12531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30</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Emotions in mediation</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4782312" y="771093"/>
            <a:ext cx="4334256" cy="157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marL="342900" indent="-342900" eaLnBrk="1" hangingPunct="1">
              <a:spcAft>
                <a:spcPts val="1000"/>
              </a:spcAft>
            </a:pPr>
            <a:r>
              <a:rPr lang="en-US" altLang="en-US" sz="2200" i="1" dirty="0">
                <a:latin typeface="+mn-lt"/>
              </a:rPr>
              <a:t>We all know that emotions are useless and bad for our peace of mind and our blood pressure.</a:t>
            </a:r>
          </a:p>
          <a:p>
            <a:pPr marL="342900" indent="-342900" eaLnBrk="1" hangingPunct="1">
              <a:spcAft>
                <a:spcPts val="1000"/>
              </a:spcAft>
            </a:pPr>
            <a:r>
              <a:rPr lang="en-US" altLang="en-US" sz="2200" dirty="0">
                <a:latin typeface="+mn-lt"/>
              </a:rPr>
              <a:t>			– B.F. Skinner, 1948</a:t>
            </a:r>
            <a:endParaRPr lang="en-US" altLang="en-US" sz="2200" b="1" i="1" dirty="0">
              <a:latin typeface="+mn-lt"/>
            </a:endParaRPr>
          </a:p>
        </p:txBody>
      </p:sp>
      <p:pic>
        <p:nvPicPr>
          <p:cNvPr id="1026" name="Picture 2" descr="B. F. Skinner | Department of Psychology">
            <a:extLst>
              <a:ext uri="{FF2B5EF4-FFF2-40B4-BE49-F238E27FC236}">
                <a16:creationId xmlns:a16="http://schemas.microsoft.com/office/drawing/2014/main" id="{EA909E07-4BF5-42B6-B423-A07E45F1C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280" y="470694"/>
            <a:ext cx="1879600" cy="2298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37B24D-5C19-00A2-3F84-C0E93D4C8C92}"/>
              </a:ext>
            </a:extLst>
          </p:cNvPr>
          <p:cNvSpPr txBox="1"/>
          <p:nvPr/>
        </p:nvSpPr>
        <p:spPr>
          <a:xfrm>
            <a:off x="1217699" y="2670587"/>
            <a:ext cx="6936232" cy="3416320"/>
          </a:xfrm>
          <a:prstGeom prst="rect">
            <a:avLst/>
          </a:prstGeom>
          <a:noFill/>
        </p:spPr>
        <p:txBody>
          <a:bodyPr wrap="square" rtlCol="0">
            <a:spAutoFit/>
          </a:bodyPr>
          <a:lstStyle/>
          <a:p>
            <a:r>
              <a:rPr lang="en-US" sz="2400">
                <a:solidFill>
                  <a:srgbClr val="006A5E"/>
                </a:solidFill>
              </a:rPr>
              <a:t>     Williams and Hinshaw open with Skinner’s claim before reviewing our field’s treatment of emotions: </a:t>
            </a:r>
          </a:p>
          <a:p>
            <a:endParaRPr lang="en-US" sz="2400"/>
          </a:p>
          <a:p>
            <a:r>
              <a:rPr lang="en-US" sz="2400"/>
              <a:t>“mediation theorists have recognized the importance of emotions in the mediation context – for </a:t>
            </a:r>
            <a:r>
              <a:rPr lang="en-US" sz="2400" i="1"/>
              <a:t>providing insight </a:t>
            </a:r>
            <a:r>
              <a:rPr lang="en-US" sz="2400"/>
              <a:t>to underlying interests, for </a:t>
            </a:r>
            <a:r>
              <a:rPr lang="en-US" sz="2400" i="1"/>
              <a:t>creating psychological barriers </a:t>
            </a:r>
            <a:r>
              <a:rPr lang="en-US" sz="2400"/>
              <a:t>to resolution, and even for </a:t>
            </a:r>
            <a:r>
              <a:rPr lang="en-US" sz="2400" i="1"/>
              <a:t>facilitating agreement</a:t>
            </a:r>
            <a:r>
              <a:rPr lang="en-US" sz="2400"/>
              <a:t>. But where do these emotions ‘come from?’ ”</a:t>
            </a: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Williams &amp; Hinshaw, 2018</a:t>
            </a:r>
            <a:endParaRPr lang="en-US"/>
          </a:p>
        </p:txBody>
      </p:sp>
      <p:sp>
        <p:nvSpPr>
          <p:cNvPr id="4" name="Title 3">
            <a:extLst>
              <a:ext uri="{FF2B5EF4-FFF2-40B4-BE49-F238E27FC236}">
                <a16:creationId xmlns:a16="http://schemas.microsoft.com/office/drawing/2014/main" id="{6E4C617A-B082-B7E2-B73B-A912E5FCC6F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Emotions in mediation</a:t>
            </a:r>
          </a:p>
        </p:txBody>
      </p:sp>
    </p:spTree>
    <p:extLst>
      <p:ext uri="{BB962C8B-B14F-4D97-AF65-F5344CB8AC3E}">
        <p14:creationId xmlns:p14="http://schemas.microsoft.com/office/powerpoint/2010/main" val="203221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31</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Emotions in mediation</a:t>
            </a:r>
          </a:p>
        </p:txBody>
      </p:sp>
      <p:sp>
        <p:nvSpPr>
          <p:cNvPr id="2" name="TextBox 1">
            <a:extLst>
              <a:ext uri="{FF2B5EF4-FFF2-40B4-BE49-F238E27FC236}">
                <a16:creationId xmlns:a16="http://schemas.microsoft.com/office/drawing/2014/main" id="{BA37B24D-5C19-00A2-3F84-C0E93D4C8C92}"/>
              </a:ext>
            </a:extLst>
          </p:cNvPr>
          <p:cNvSpPr txBox="1"/>
          <p:nvPr/>
        </p:nvSpPr>
        <p:spPr>
          <a:xfrm>
            <a:off x="1775538" y="846220"/>
            <a:ext cx="8640923" cy="4893647"/>
          </a:xfrm>
          <a:prstGeom prst="rect">
            <a:avLst/>
          </a:prstGeom>
          <a:noFill/>
        </p:spPr>
        <p:txBody>
          <a:bodyPr wrap="square" rtlCol="0">
            <a:spAutoFit/>
          </a:bodyPr>
          <a:lstStyle/>
          <a:p>
            <a:r>
              <a:rPr lang="en-US" sz="2600"/>
              <a:t>     Before we delve further into the literature, let’s discuss the </a:t>
            </a:r>
            <a:r>
              <a:rPr lang="en-US" sz="2600" b="1"/>
              <a:t>role of emotions in mediation</a:t>
            </a:r>
            <a:r>
              <a:rPr lang="en-US" sz="2600"/>
              <a:t>…</a:t>
            </a:r>
          </a:p>
          <a:p>
            <a:endParaRPr lang="en-US" sz="2600"/>
          </a:p>
          <a:p>
            <a:r>
              <a:rPr lang="en-US" sz="2600" i="1"/>
              <a:t>Whether as one group or in subsets, let’s mine our own experience and wisdom:</a:t>
            </a:r>
          </a:p>
          <a:p>
            <a:endParaRPr lang="en-US" sz="2600"/>
          </a:p>
          <a:p>
            <a:r>
              <a:rPr lang="en-US" sz="2600" b="1" i="1">
                <a:solidFill>
                  <a:srgbClr val="C00000"/>
                </a:solidFill>
              </a:rPr>
              <a:t>When have we seen emotions (strong expressions) serve constructively in a mediation (or facilitate IEP)?</a:t>
            </a:r>
          </a:p>
          <a:p>
            <a:endParaRPr lang="en-US" sz="2600" b="1" i="1">
              <a:solidFill>
                <a:srgbClr val="C00000"/>
              </a:solidFill>
            </a:endParaRPr>
          </a:p>
          <a:p>
            <a:r>
              <a:rPr lang="en-US" sz="2600" b="1" i="1">
                <a:solidFill>
                  <a:srgbClr val="C00000"/>
                </a:solidFill>
              </a:rPr>
              <a:t>When have we seen such as disruptive?</a:t>
            </a:r>
          </a:p>
          <a:p>
            <a:endParaRPr lang="en-US" sz="2600" b="1" i="1">
              <a:solidFill>
                <a:srgbClr val="C00000"/>
              </a:solidFill>
            </a:endParaRPr>
          </a:p>
          <a:p>
            <a:r>
              <a:rPr lang="en-US" sz="2600" i="1"/>
              <a:t>(Bonus points if your experiences relate to anger!)</a:t>
            </a:r>
          </a:p>
        </p:txBody>
      </p:sp>
      <p:sp>
        <p:nvSpPr>
          <p:cNvPr id="3" name="Title 2">
            <a:extLst>
              <a:ext uri="{FF2B5EF4-FFF2-40B4-BE49-F238E27FC236}">
                <a16:creationId xmlns:a16="http://schemas.microsoft.com/office/drawing/2014/main" id="{CE4F306A-8F33-9A04-B922-98140D16B54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Emotions in mediation, continued</a:t>
            </a:r>
          </a:p>
        </p:txBody>
      </p:sp>
    </p:spTree>
    <p:extLst>
      <p:ext uri="{BB962C8B-B14F-4D97-AF65-F5344CB8AC3E}">
        <p14:creationId xmlns:p14="http://schemas.microsoft.com/office/powerpoint/2010/main" val="127579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32</a:t>
            </a:fld>
            <a:endParaRPr lang="en-US" sz="2000" dirty="0">
              <a:solidFill>
                <a:schemeClr val="bg1"/>
              </a:solidFill>
              <a:ea typeface="Calibri" charset="0"/>
              <a:cs typeface="Calibri" charset="0"/>
            </a:endParaRP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Williams &amp; Hinshaw, 2018</a:t>
            </a:r>
            <a:endParaRPr lang="en-US"/>
          </a:p>
        </p:txBody>
      </p:sp>
      <p:sp>
        <p:nvSpPr>
          <p:cNvPr id="2" name="TextBox 1">
            <a:extLst>
              <a:ext uri="{FF2B5EF4-FFF2-40B4-BE49-F238E27FC236}">
                <a16:creationId xmlns:a16="http://schemas.microsoft.com/office/drawing/2014/main" id="{BA37B24D-5C19-00A2-3F84-C0E93D4C8C92}"/>
              </a:ext>
            </a:extLst>
          </p:cNvPr>
          <p:cNvSpPr txBox="1"/>
          <p:nvPr/>
        </p:nvSpPr>
        <p:spPr>
          <a:xfrm>
            <a:off x="1475325" y="358897"/>
            <a:ext cx="8826143" cy="5847755"/>
          </a:xfrm>
          <a:prstGeom prst="rect">
            <a:avLst/>
          </a:prstGeom>
          <a:noFill/>
        </p:spPr>
        <p:txBody>
          <a:bodyPr wrap="square" rtlCol="0">
            <a:spAutoFit/>
          </a:bodyPr>
          <a:lstStyle/>
          <a:p>
            <a:r>
              <a:rPr lang="en-US" sz="2200"/>
              <a:t>“</a:t>
            </a:r>
            <a:r>
              <a:rPr lang="en-US" sz="2200" b="1"/>
              <a:t>Anger</a:t>
            </a:r>
            <a:r>
              <a:rPr lang="en-US" sz="2200"/>
              <a:t> activates a motivational system intended </a:t>
            </a:r>
            <a:r>
              <a:rPr lang="en-US" sz="2200">
                <a:solidFill>
                  <a:srgbClr val="006A5E"/>
                </a:solidFill>
              </a:rPr>
              <a:t>to overcome blocked goals, remove obstacles, and punish transgression</a:t>
            </a:r>
            <a:r>
              <a:rPr lang="en-US" sz="2200"/>
              <a:t>, serving to resolve conflicts of interest in favor of the angry individual.</a:t>
            </a:r>
          </a:p>
          <a:p>
            <a:endParaRPr lang="en-US" sz="2200"/>
          </a:p>
          <a:p>
            <a:r>
              <a:rPr lang="en-US" sz="2200"/>
              <a:t>… serves the cognitive function of </a:t>
            </a:r>
            <a:r>
              <a:rPr lang="en-US" sz="2200">
                <a:solidFill>
                  <a:srgbClr val="006A5E"/>
                </a:solidFill>
              </a:rPr>
              <a:t>alerting us when others place insufficient weight on our welfare</a:t>
            </a:r>
            <a:r>
              <a:rPr lang="en-US" sz="2200"/>
              <a:t>... the angry person will inflict costs or withdraw benefits unless the target places sufficient weight on her welfare.</a:t>
            </a:r>
          </a:p>
          <a:p>
            <a:endParaRPr lang="en-US" sz="2200"/>
          </a:p>
          <a:p>
            <a:r>
              <a:rPr lang="en-US" sz="2200"/>
              <a:t>… can make people </a:t>
            </a:r>
            <a:r>
              <a:rPr lang="en-US" sz="2200">
                <a:solidFill>
                  <a:srgbClr val="006A5E"/>
                </a:solidFill>
              </a:rPr>
              <a:t>indiscriminately punitive, indiscriminately optimistic about their likely success, more self-confident, and more likely to make snap decisions</a:t>
            </a:r>
            <a:r>
              <a:rPr lang="en-US" sz="2200"/>
              <a:t> based on heuristics (decision-making rules) rather than engaging in careful, effortful thought.</a:t>
            </a:r>
          </a:p>
          <a:p>
            <a:endParaRPr lang="en-US" sz="2200"/>
          </a:p>
          <a:p>
            <a:r>
              <a:rPr lang="en-US" sz="2200"/>
              <a:t>… can increase dispositional attribution, leading angry individuals to </a:t>
            </a:r>
            <a:r>
              <a:rPr lang="en-US" sz="2200">
                <a:solidFill>
                  <a:srgbClr val="006A5E"/>
                </a:solidFill>
              </a:rPr>
              <a:t>perceive that others (rather than the situation or the self) are responsible</a:t>
            </a:r>
            <a:r>
              <a:rPr lang="en-US" sz="2200"/>
              <a:t> for negative events. Interestingly, anger also tends to </a:t>
            </a:r>
            <a:r>
              <a:rPr lang="en-US" sz="2200">
                <a:solidFill>
                  <a:srgbClr val="006A5E"/>
                </a:solidFill>
              </a:rPr>
              <a:t>intensify certainty </a:t>
            </a:r>
            <a:r>
              <a:rPr lang="en-US" sz="2200"/>
              <a:t>about what happened.”</a:t>
            </a: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Anger, beyond and within mediation</a:t>
            </a:r>
          </a:p>
        </p:txBody>
      </p:sp>
      <p:sp>
        <p:nvSpPr>
          <p:cNvPr id="4" name="Title 3">
            <a:extLst>
              <a:ext uri="{FF2B5EF4-FFF2-40B4-BE49-F238E27FC236}">
                <a16:creationId xmlns:a16="http://schemas.microsoft.com/office/drawing/2014/main" id="{E944B76A-CCA4-D4A8-AFAD-2EAB8E9822A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Anger, beyond and within mediation</a:t>
            </a:r>
          </a:p>
        </p:txBody>
      </p:sp>
    </p:spTree>
    <p:extLst>
      <p:ext uri="{BB962C8B-B14F-4D97-AF65-F5344CB8AC3E}">
        <p14:creationId xmlns:p14="http://schemas.microsoft.com/office/powerpoint/2010/main" val="88841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33</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Anger, beyond and within mediation</a:t>
            </a:r>
          </a:p>
        </p:txBody>
      </p:sp>
      <p:sp>
        <p:nvSpPr>
          <p:cNvPr id="2" name="TextBox 1">
            <a:extLst>
              <a:ext uri="{FF2B5EF4-FFF2-40B4-BE49-F238E27FC236}">
                <a16:creationId xmlns:a16="http://schemas.microsoft.com/office/drawing/2014/main" id="{BA37B24D-5C19-00A2-3F84-C0E93D4C8C92}"/>
              </a:ext>
            </a:extLst>
          </p:cNvPr>
          <p:cNvSpPr txBox="1"/>
          <p:nvPr/>
        </p:nvSpPr>
        <p:spPr>
          <a:xfrm>
            <a:off x="1671354" y="548234"/>
            <a:ext cx="8849292" cy="5262979"/>
          </a:xfrm>
          <a:prstGeom prst="rect">
            <a:avLst/>
          </a:prstGeom>
          <a:noFill/>
        </p:spPr>
        <p:txBody>
          <a:bodyPr wrap="square" rtlCol="0">
            <a:spAutoFit/>
          </a:bodyPr>
          <a:lstStyle/>
          <a:p>
            <a:r>
              <a:rPr lang="en-US" sz="2400" i="1"/>
              <a:t>     Conflict often occurs as a result of perceived transgression and also when people believe that the actions of others present obstacles in the way of achieving their own goals. Thus, if anger evolved to facilitate positive fitness outcomes in the face of obstacles and transgressions, </a:t>
            </a:r>
            <a:r>
              <a:rPr lang="en-US" sz="2400" i="1">
                <a:solidFill>
                  <a:srgbClr val="006A5E"/>
                </a:solidFill>
              </a:rPr>
              <a:t>it is no surprise that dispute resolution is a fertile ground for activating an anger response</a:t>
            </a:r>
            <a:r>
              <a:rPr lang="en-US" sz="2400" i="1"/>
              <a:t>.</a:t>
            </a:r>
          </a:p>
          <a:p>
            <a:endParaRPr lang="en-US" sz="2400" i="1"/>
          </a:p>
          <a:p>
            <a:r>
              <a:rPr lang="en-US" sz="2400" i="1"/>
              <a:t>… mediators must understand that emotions cannot be “resolved,” they can only be experienced, released, reconsidered, and understood. Thus, </a:t>
            </a:r>
            <a:r>
              <a:rPr lang="en-US" sz="2400" i="1">
                <a:solidFill>
                  <a:srgbClr val="006A5E"/>
                </a:solidFill>
              </a:rPr>
              <a:t>mediators should accept and acknowledge</a:t>
            </a:r>
            <a:r>
              <a:rPr lang="en-US" sz="2400" i="1"/>
              <a:t> a party's anger…</a:t>
            </a:r>
          </a:p>
          <a:p>
            <a:endParaRPr lang="en-US" sz="2400" i="1"/>
          </a:p>
          <a:p>
            <a:r>
              <a:rPr lang="en-US" sz="2400" i="1"/>
              <a:t>… the person expressing anger knows that the mediator is working to understand the entirety of the conflict and its presenting problems. (</a:t>
            </a:r>
            <a:r>
              <a:rPr lang="en-US" sz="2400"/>
              <a:t>failing to do so </a:t>
            </a:r>
            <a:r>
              <a:rPr lang="en-US" sz="2400" i="1"/>
              <a:t>“results in decreased faith and trust in the mediator”)</a:t>
            </a: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Williams &amp; Hinshaw, 2018</a:t>
            </a:r>
            <a:endParaRPr lang="en-US"/>
          </a:p>
        </p:txBody>
      </p:sp>
      <p:sp>
        <p:nvSpPr>
          <p:cNvPr id="4" name="Title 3">
            <a:extLst>
              <a:ext uri="{FF2B5EF4-FFF2-40B4-BE49-F238E27FC236}">
                <a16:creationId xmlns:a16="http://schemas.microsoft.com/office/drawing/2014/main" id="{B0EC7413-82A9-25EB-4D63-0A4D6A880B3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Anger, beyond and within mediation, continued</a:t>
            </a:r>
          </a:p>
        </p:txBody>
      </p:sp>
    </p:spTree>
    <p:extLst>
      <p:ext uri="{BB962C8B-B14F-4D97-AF65-F5344CB8AC3E}">
        <p14:creationId xmlns:p14="http://schemas.microsoft.com/office/powerpoint/2010/main" val="21353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ng Seeds Symposium Logo">
            <a:extLst>
              <a:ext uri="{FF2B5EF4-FFF2-40B4-BE49-F238E27FC236}">
                <a16:creationId xmlns:a16="http://schemas.microsoft.com/office/drawing/2014/main" id="{048E54B2-DA46-6EAD-FB2F-EE3CD5A1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143" y="169817"/>
            <a:ext cx="1489465" cy="149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547A4-56CF-DD60-4A3F-204B04657BE2}"/>
              </a:ext>
            </a:extLst>
          </p:cNvPr>
          <p:cNvSpPr txBox="1"/>
          <p:nvPr/>
        </p:nvSpPr>
        <p:spPr>
          <a:xfrm>
            <a:off x="1315886" y="2820808"/>
            <a:ext cx="9560227" cy="646331"/>
          </a:xfrm>
          <a:prstGeom prst="rect">
            <a:avLst/>
          </a:prstGeom>
          <a:noFill/>
        </p:spPr>
        <p:txBody>
          <a:bodyPr wrap="square" rtlCol="0">
            <a:spAutoFit/>
          </a:bodyPr>
          <a:lstStyle/>
          <a:p>
            <a:pPr algn="ctr"/>
            <a:r>
              <a:rPr lang="en-US" altLang="en-US" sz="3600" b="1" dirty="0">
                <a:solidFill>
                  <a:srgbClr val="006A5E"/>
                </a:solidFill>
              </a:rPr>
              <a:t>Being affable</a:t>
            </a:r>
            <a:r>
              <a:rPr lang="en-US" altLang="en-US" sz="3600" dirty="0">
                <a:solidFill>
                  <a:srgbClr val="006A5E"/>
                </a:solidFill>
              </a:rPr>
              <a:t>: reciprocal coaching</a:t>
            </a:r>
          </a:p>
        </p:txBody>
      </p:sp>
      <p:sp>
        <p:nvSpPr>
          <p:cNvPr id="2" name="Title 1">
            <a:extLst>
              <a:ext uri="{FF2B5EF4-FFF2-40B4-BE49-F238E27FC236}">
                <a16:creationId xmlns:a16="http://schemas.microsoft.com/office/drawing/2014/main" id="{A34D1EBD-64DC-C8F3-16EB-F73BBEADB68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Title slide: Being affable: reciprocal coaching</a:t>
            </a:r>
          </a:p>
        </p:txBody>
      </p:sp>
    </p:spTree>
    <p:extLst>
      <p:ext uri="{BB962C8B-B14F-4D97-AF65-F5344CB8AC3E}">
        <p14:creationId xmlns:p14="http://schemas.microsoft.com/office/powerpoint/2010/main" val="2473881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35</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Offering &amp; Inviting coaching</a:t>
            </a:r>
          </a:p>
        </p:txBody>
      </p:sp>
      <p:sp>
        <p:nvSpPr>
          <p:cNvPr id="2" name="TextBox 1">
            <a:extLst>
              <a:ext uri="{FF2B5EF4-FFF2-40B4-BE49-F238E27FC236}">
                <a16:creationId xmlns:a16="http://schemas.microsoft.com/office/drawing/2014/main" id="{BA37B24D-5C19-00A2-3F84-C0E93D4C8C92}"/>
              </a:ext>
            </a:extLst>
          </p:cNvPr>
          <p:cNvSpPr txBox="1"/>
          <p:nvPr/>
        </p:nvSpPr>
        <p:spPr>
          <a:xfrm>
            <a:off x="1671354" y="548234"/>
            <a:ext cx="8849292" cy="5262979"/>
          </a:xfrm>
          <a:prstGeom prst="rect">
            <a:avLst/>
          </a:prstGeom>
          <a:noFill/>
        </p:spPr>
        <p:txBody>
          <a:bodyPr wrap="square" rtlCol="0">
            <a:spAutoFit/>
          </a:bodyPr>
          <a:lstStyle/>
          <a:p>
            <a:r>
              <a:rPr lang="en-US" sz="2400"/>
              <a:t>     In his article “</a:t>
            </a:r>
            <a:r>
              <a:rPr lang="en-US" sz="2400" b="1">
                <a:solidFill>
                  <a:srgbClr val="006A5E"/>
                </a:solidFill>
              </a:rPr>
              <a:t>Reciprocal Coaching </a:t>
            </a:r>
            <a:r>
              <a:rPr lang="en-US" sz="2400" b="1"/>
              <a:t>to Reduce the Risk of False Failure in Mediation and Support from Social Science for Coaching Ideas</a:t>
            </a:r>
            <a:r>
              <a:rPr lang="en-US" sz="2400"/>
              <a:t>,” Wayne Brazil issues “a few prefatory clarifications”:</a:t>
            </a:r>
          </a:p>
          <a:p>
            <a:endParaRPr lang="en-US" sz="2400"/>
          </a:p>
          <a:p>
            <a:pPr marL="342900" indent="-342900">
              <a:buClr>
                <a:srgbClr val="006A5E"/>
              </a:buClr>
              <a:buFont typeface="Wingdings" pitchFamily="2" charset="2"/>
              <a:buChar char="ü"/>
            </a:pPr>
            <a:r>
              <a:rPr lang="en-US" sz="2400"/>
              <a:t>this essay addresses mediations in civil cases (1) in which all parties are represented by counsel and (2) that will not need to surmount any further challenges to get to trial.</a:t>
            </a:r>
          </a:p>
          <a:p>
            <a:pPr marL="342900" indent="-342900">
              <a:buClr>
                <a:srgbClr val="006A5E"/>
              </a:buClr>
              <a:buFont typeface="Wingdings" pitchFamily="2" charset="2"/>
              <a:buChar char="ü"/>
            </a:pPr>
            <a:endParaRPr lang="en-US" sz="2400"/>
          </a:p>
          <a:p>
            <a:pPr marL="342900" indent="-342900">
              <a:buClr>
                <a:srgbClr val="006A5E"/>
              </a:buClr>
              <a:buFont typeface="Wingdings" pitchFamily="2" charset="2"/>
              <a:buChar char="ü"/>
            </a:pPr>
            <a:r>
              <a:rPr lang="en-US" sz="2400"/>
              <a:t>some of the coaching ideas described could be discussed in joint session, others would be presented only in caucus.</a:t>
            </a:r>
          </a:p>
          <a:p>
            <a:pPr marL="342900" indent="-342900">
              <a:buClr>
                <a:srgbClr val="006A5E"/>
              </a:buClr>
              <a:buFont typeface="Wingdings" pitchFamily="2" charset="2"/>
              <a:buChar char="ü"/>
            </a:pPr>
            <a:endParaRPr lang="en-US" sz="2400"/>
          </a:p>
          <a:p>
            <a:pPr marL="342900" indent="-342900">
              <a:buClr>
                <a:srgbClr val="006A5E"/>
              </a:buClr>
              <a:buFont typeface="Wingdings" pitchFamily="2" charset="2"/>
              <a:buChar char="ü"/>
            </a:pPr>
            <a:r>
              <a:rPr lang="en-US" sz="2400"/>
              <a:t>while many of the ideas arise from social science research on integrative negotiation contexts, these may work when only distributive outcomes are available.</a:t>
            </a: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from Brazil, 2014, pp.168-169</a:t>
            </a:r>
            <a:endParaRPr lang="en-US"/>
          </a:p>
        </p:txBody>
      </p:sp>
      <p:sp>
        <p:nvSpPr>
          <p:cNvPr id="4" name="Title 3">
            <a:extLst>
              <a:ext uri="{FF2B5EF4-FFF2-40B4-BE49-F238E27FC236}">
                <a16:creationId xmlns:a16="http://schemas.microsoft.com/office/drawing/2014/main" id="{6B50516B-1A48-0C8D-05DB-D8264B58759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Offering and inviting coaching</a:t>
            </a:r>
          </a:p>
        </p:txBody>
      </p:sp>
    </p:spTree>
    <p:extLst>
      <p:ext uri="{BB962C8B-B14F-4D97-AF65-F5344CB8AC3E}">
        <p14:creationId xmlns:p14="http://schemas.microsoft.com/office/powerpoint/2010/main" val="25204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36</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Offering &amp; Inviting coaching</a:t>
            </a:r>
          </a:p>
        </p:txBody>
      </p:sp>
      <p:sp>
        <p:nvSpPr>
          <p:cNvPr id="4" name="Arc 3">
            <a:extLst>
              <a:ext uri="{FF2B5EF4-FFF2-40B4-BE49-F238E27FC236}">
                <a16:creationId xmlns:a16="http://schemas.microsoft.com/office/drawing/2014/main" id="{FD956D95-7002-42EE-FBCC-6C23E30EFCF9}"/>
              </a:ext>
              <a:ext uri="{C183D7F6-B498-43B3-948B-1728B52AA6E4}">
                <adec:decorative xmlns:adec="http://schemas.microsoft.com/office/drawing/2017/decorative" val="1"/>
              </a:ext>
            </a:extLst>
          </p:cNvPr>
          <p:cNvSpPr/>
          <p:nvPr/>
        </p:nvSpPr>
        <p:spPr bwMode="auto">
          <a:xfrm>
            <a:off x="4689693" y="2201309"/>
            <a:ext cx="2606675" cy="2130425"/>
          </a:xfrm>
          <a:prstGeom prst="arc">
            <a:avLst>
              <a:gd name="adj1" fmla="val 11116752"/>
              <a:gd name="adj2" fmla="val 0"/>
            </a:avLst>
          </a:prstGeom>
          <a:noFill/>
          <a:ln w="34925" cap="flat" cmpd="sng" algn="ctr">
            <a:solidFill>
              <a:srgbClr val="800000"/>
            </a:solidFill>
            <a:prstDash val="solid"/>
            <a:round/>
            <a:headEnd type="none" w="sm" len="sm"/>
            <a:tailEnd type="triangle" w="lg" len="lg"/>
          </a:ln>
          <a:effectLst/>
        </p:spPr>
        <p:txBody>
          <a:bodyPr/>
          <a:lstStyle/>
          <a:p>
            <a:pPr eaLnBrk="1" hangingPunct="1">
              <a:defRPr/>
            </a:pPr>
            <a:endParaRPr lang="en-US">
              <a:latin typeface="Calibri" panose="020F0502020204030204" pitchFamily="34" charset="0"/>
              <a:ea typeface="ＭＳ Ｐゴシック" charset="0"/>
              <a:cs typeface="Calibri" panose="020F0502020204030204" pitchFamily="34" charset="0"/>
            </a:endParaRPr>
          </a:p>
        </p:txBody>
      </p:sp>
      <p:sp>
        <p:nvSpPr>
          <p:cNvPr id="6" name="Rectangle 5">
            <a:extLst>
              <a:ext uri="{FF2B5EF4-FFF2-40B4-BE49-F238E27FC236}">
                <a16:creationId xmlns:a16="http://schemas.microsoft.com/office/drawing/2014/main" id="{649E1874-4DBD-D8EC-623F-0E4596EAA4B5}"/>
              </a:ext>
            </a:extLst>
          </p:cNvPr>
          <p:cNvSpPr>
            <a:spLocks noChangeArrowheads="1"/>
          </p:cNvSpPr>
          <p:nvPr/>
        </p:nvSpPr>
        <p:spPr bwMode="auto">
          <a:xfrm>
            <a:off x="3803868" y="3261759"/>
            <a:ext cx="1692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Garamond" panose="02020404030301010803" pitchFamily="18" charset="0"/>
                <a:ea typeface="MS PGothic" panose="020B0600070205080204" pitchFamily="34" charset="-128"/>
              </a:defRPr>
            </a:lvl1pPr>
            <a:lvl2pPr marL="742950" indent="-285750">
              <a:defRPr sz="3600" b="1">
                <a:solidFill>
                  <a:schemeClr val="tx1"/>
                </a:solidFill>
                <a:latin typeface="Garamond" panose="02020404030301010803" pitchFamily="18" charset="0"/>
                <a:ea typeface="MS PGothic" panose="020B0600070205080204" pitchFamily="34" charset="-128"/>
              </a:defRPr>
            </a:lvl2pPr>
            <a:lvl3pPr marL="1143000" indent="-228600">
              <a:defRPr sz="3600" b="1">
                <a:solidFill>
                  <a:schemeClr val="tx1"/>
                </a:solidFill>
                <a:latin typeface="Garamond" panose="02020404030301010803" pitchFamily="18" charset="0"/>
                <a:ea typeface="MS PGothic" panose="020B0600070205080204" pitchFamily="34" charset="-128"/>
              </a:defRPr>
            </a:lvl3pPr>
            <a:lvl4pPr marL="1600200" indent="-228600">
              <a:defRPr sz="3600" b="1">
                <a:solidFill>
                  <a:schemeClr val="tx1"/>
                </a:solidFill>
                <a:latin typeface="Garamond" panose="02020404030301010803" pitchFamily="18" charset="0"/>
                <a:ea typeface="MS PGothic" panose="020B0600070205080204" pitchFamily="34" charset="-128"/>
              </a:defRPr>
            </a:lvl4pPr>
            <a:lvl5pPr marL="2057400" indent="-228600">
              <a:defRPr sz="3600" b="1">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9pPr>
          </a:lstStyle>
          <a:p>
            <a:pPr algn="ctr" eaLnBrk="1" hangingPunct="1"/>
            <a:r>
              <a:rPr lang="en-US" altLang="en-US" sz="2600">
                <a:latin typeface="Calibri" panose="020F0502020204030204" pitchFamily="34" charset="0"/>
                <a:cs typeface="Calibri" panose="020F0502020204030204" pitchFamily="34" charset="0"/>
              </a:rPr>
              <a:t>Mediator</a:t>
            </a:r>
          </a:p>
        </p:txBody>
      </p:sp>
      <p:sp>
        <p:nvSpPr>
          <p:cNvPr id="8" name="Rectangle 7">
            <a:extLst>
              <a:ext uri="{FF2B5EF4-FFF2-40B4-BE49-F238E27FC236}">
                <a16:creationId xmlns:a16="http://schemas.microsoft.com/office/drawing/2014/main" id="{05C19543-BFF3-61E8-EEC7-826BAC096C3E}"/>
              </a:ext>
            </a:extLst>
          </p:cNvPr>
          <p:cNvSpPr>
            <a:spLocks noChangeArrowheads="1"/>
          </p:cNvSpPr>
          <p:nvPr/>
        </p:nvSpPr>
        <p:spPr bwMode="auto">
          <a:xfrm>
            <a:off x="6335931" y="3268109"/>
            <a:ext cx="19383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Garamond" panose="02020404030301010803" pitchFamily="18" charset="0"/>
                <a:ea typeface="MS PGothic" panose="020B0600070205080204" pitchFamily="34" charset="-128"/>
              </a:defRPr>
            </a:lvl1pPr>
            <a:lvl2pPr marL="742950" indent="-285750">
              <a:defRPr sz="3600" b="1">
                <a:solidFill>
                  <a:schemeClr val="tx1"/>
                </a:solidFill>
                <a:latin typeface="Garamond" panose="02020404030301010803" pitchFamily="18" charset="0"/>
                <a:ea typeface="MS PGothic" panose="020B0600070205080204" pitchFamily="34" charset="-128"/>
              </a:defRPr>
            </a:lvl2pPr>
            <a:lvl3pPr marL="1143000" indent="-228600">
              <a:defRPr sz="3600" b="1">
                <a:solidFill>
                  <a:schemeClr val="tx1"/>
                </a:solidFill>
                <a:latin typeface="Garamond" panose="02020404030301010803" pitchFamily="18" charset="0"/>
                <a:ea typeface="MS PGothic" panose="020B0600070205080204" pitchFamily="34" charset="-128"/>
              </a:defRPr>
            </a:lvl3pPr>
            <a:lvl4pPr marL="1600200" indent="-228600">
              <a:defRPr sz="3600" b="1">
                <a:solidFill>
                  <a:schemeClr val="tx1"/>
                </a:solidFill>
                <a:latin typeface="Garamond" panose="02020404030301010803" pitchFamily="18" charset="0"/>
                <a:ea typeface="MS PGothic" panose="020B0600070205080204" pitchFamily="34" charset="-128"/>
              </a:defRPr>
            </a:lvl4pPr>
            <a:lvl5pPr marL="2057400" indent="-228600">
              <a:defRPr sz="3600" b="1">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9pPr>
          </a:lstStyle>
          <a:p>
            <a:pPr algn="ctr" eaLnBrk="1" hangingPunct="1"/>
            <a:r>
              <a:rPr lang="en-US" altLang="en-US" sz="2600">
                <a:latin typeface="Calibri" panose="020F0502020204030204" pitchFamily="34" charset="0"/>
                <a:cs typeface="Calibri" panose="020F0502020204030204" pitchFamily="34" charset="0"/>
              </a:rPr>
              <a:t>Client/atty</a:t>
            </a:r>
          </a:p>
        </p:txBody>
      </p:sp>
      <p:sp>
        <p:nvSpPr>
          <p:cNvPr id="9" name="Arc 8">
            <a:extLst>
              <a:ext uri="{FF2B5EF4-FFF2-40B4-BE49-F238E27FC236}">
                <a16:creationId xmlns:a16="http://schemas.microsoft.com/office/drawing/2014/main" id="{52B4CABB-2ABF-5D51-D47C-AC3FCFCAF3B3}"/>
              </a:ext>
              <a:ext uri="{C183D7F6-B498-43B3-948B-1728B52AA6E4}">
                <adec:decorative xmlns:adec="http://schemas.microsoft.com/office/drawing/2017/decorative" val="1"/>
              </a:ext>
            </a:extLst>
          </p:cNvPr>
          <p:cNvSpPr/>
          <p:nvPr/>
        </p:nvSpPr>
        <p:spPr bwMode="auto">
          <a:xfrm rot="10800000">
            <a:off x="4670643" y="2780746"/>
            <a:ext cx="2608263" cy="2130425"/>
          </a:xfrm>
          <a:prstGeom prst="arc">
            <a:avLst>
              <a:gd name="adj1" fmla="val 11116752"/>
              <a:gd name="adj2" fmla="val 0"/>
            </a:avLst>
          </a:prstGeom>
          <a:noFill/>
          <a:ln w="34925" cap="flat" cmpd="sng" algn="ctr">
            <a:solidFill>
              <a:srgbClr val="800000"/>
            </a:solidFill>
            <a:prstDash val="solid"/>
            <a:round/>
            <a:headEnd type="none" w="sm" len="sm"/>
            <a:tailEnd type="triangle" w="lg" len="lg"/>
          </a:ln>
          <a:effectLst/>
        </p:spPr>
        <p:txBody>
          <a:bodyPr/>
          <a:lstStyle/>
          <a:p>
            <a:pPr eaLnBrk="1" hangingPunct="1">
              <a:defRPr/>
            </a:pPr>
            <a:endParaRPr lang="en-US">
              <a:latin typeface="Calibri" panose="020F0502020204030204" pitchFamily="34" charset="0"/>
              <a:ea typeface="ＭＳ Ｐゴシック" charset="0"/>
              <a:cs typeface="Calibri" panose="020F0502020204030204" pitchFamily="34" charset="0"/>
            </a:endParaRPr>
          </a:p>
        </p:txBody>
      </p:sp>
      <p:sp>
        <p:nvSpPr>
          <p:cNvPr id="10" name="Rectangle 9">
            <a:extLst>
              <a:ext uri="{FF2B5EF4-FFF2-40B4-BE49-F238E27FC236}">
                <a16:creationId xmlns:a16="http://schemas.microsoft.com/office/drawing/2014/main" id="{DC2B94CF-0642-03CD-07BB-13C7ABA72726}"/>
              </a:ext>
            </a:extLst>
          </p:cNvPr>
          <p:cNvSpPr>
            <a:spLocks noChangeArrowheads="1"/>
          </p:cNvSpPr>
          <p:nvPr/>
        </p:nvSpPr>
        <p:spPr bwMode="auto">
          <a:xfrm rot="20284659">
            <a:off x="1979831" y="1528209"/>
            <a:ext cx="29321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Garamond" panose="02020404030301010803" pitchFamily="18" charset="0"/>
                <a:ea typeface="MS PGothic" panose="020B0600070205080204" pitchFamily="34" charset="-128"/>
              </a:defRPr>
            </a:lvl1pPr>
            <a:lvl2pPr marL="742950" indent="-285750">
              <a:defRPr sz="3600" b="1">
                <a:solidFill>
                  <a:schemeClr val="tx1"/>
                </a:solidFill>
                <a:latin typeface="Garamond" panose="02020404030301010803" pitchFamily="18" charset="0"/>
                <a:ea typeface="MS PGothic" panose="020B0600070205080204" pitchFamily="34" charset="-128"/>
              </a:defRPr>
            </a:lvl2pPr>
            <a:lvl3pPr marL="1143000" indent="-228600">
              <a:defRPr sz="3600" b="1">
                <a:solidFill>
                  <a:schemeClr val="tx1"/>
                </a:solidFill>
                <a:latin typeface="Garamond" panose="02020404030301010803" pitchFamily="18" charset="0"/>
                <a:ea typeface="MS PGothic" panose="020B0600070205080204" pitchFamily="34" charset="-128"/>
              </a:defRPr>
            </a:lvl3pPr>
            <a:lvl4pPr marL="1600200" indent="-228600">
              <a:defRPr sz="3600" b="1">
                <a:solidFill>
                  <a:schemeClr val="tx1"/>
                </a:solidFill>
                <a:latin typeface="Garamond" panose="02020404030301010803" pitchFamily="18" charset="0"/>
                <a:ea typeface="MS PGothic" panose="020B0600070205080204" pitchFamily="34" charset="-128"/>
              </a:defRPr>
            </a:lvl4pPr>
            <a:lvl5pPr marL="2057400" indent="-228600">
              <a:defRPr sz="3600" b="1">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9pPr>
          </a:lstStyle>
          <a:p>
            <a:pPr algn="ctr" eaLnBrk="1" hangingPunct="1"/>
            <a:r>
              <a:rPr lang="en-US" altLang="en-US" sz="2600">
                <a:solidFill>
                  <a:srgbClr val="52576E"/>
                </a:solidFill>
                <a:latin typeface="Calibri" panose="020F0502020204030204" pitchFamily="34" charset="0"/>
                <a:cs typeface="Calibri" panose="020F0502020204030204" pitchFamily="34" charset="0"/>
              </a:rPr>
              <a:t>Process—not content or substance!</a:t>
            </a:r>
          </a:p>
        </p:txBody>
      </p:sp>
      <p:sp>
        <p:nvSpPr>
          <p:cNvPr id="11" name="Rectangle 10">
            <a:extLst>
              <a:ext uri="{FF2B5EF4-FFF2-40B4-BE49-F238E27FC236}">
                <a16:creationId xmlns:a16="http://schemas.microsoft.com/office/drawing/2014/main" id="{96F3A93E-BB3A-4F8E-8D44-D0C413753483}"/>
              </a:ext>
            </a:extLst>
          </p:cNvPr>
          <p:cNvSpPr>
            <a:spLocks noChangeArrowheads="1"/>
          </p:cNvSpPr>
          <p:nvPr/>
        </p:nvSpPr>
        <p:spPr bwMode="auto">
          <a:xfrm rot="20284659">
            <a:off x="4997668" y="485221"/>
            <a:ext cx="28495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Garamond" panose="02020404030301010803" pitchFamily="18" charset="0"/>
                <a:ea typeface="MS PGothic" panose="020B0600070205080204" pitchFamily="34" charset="-128"/>
              </a:defRPr>
            </a:lvl1pPr>
            <a:lvl2pPr marL="742950" indent="-285750">
              <a:defRPr sz="3600" b="1">
                <a:solidFill>
                  <a:schemeClr val="tx1"/>
                </a:solidFill>
                <a:latin typeface="Garamond" panose="02020404030301010803" pitchFamily="18" charset="0"/>
                <a:ea typeface="MS PGothic" panose="020B0600070205080204" pitchFamily="34" charset="-128"/>
              </a:defRPr>
            </a:lvl2pPr>
            <a:lvl3pPr marL="1143000" indent="-228600">
              <a:defRPr sz="3600" b="1">
                <a:solidFill>
                  <a:schemeClr val="tx1"/>
                </a:solidFill>
                <a:latin typeface="Garamond" panose="02020404030301010803" pitchFamily="18" charset="0"/>
                <a:ea typeface="MS PGothic" panose="020B0600070205080204" pitchFamily="34" charset="-128"/>
              </a:defRPr>
            </a:lvl3pPr>
            <a:lvl4pPr marL="1600200" indent="-228600">
              <a:defRPr sz="3600" b="1">
                <a:solidFill>
                  <a:schemeClr val="tx1"/>
                </a:solidFill>
                <a:latin typeface="Garamond" panose="02020404030301010803" pitchFamily="18" charset="0"/>
                <a:ea typeface="MS PGothic" panose="020B0600070205080204" pitchFamily="34" charset="-128"/>
              </a:defRPr>
            </a:lvl4pPr>
            <a:lvl5pPr marL="2057400" indent="-228600">
              <a:defRPr sz="3600" b="1">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9pPr>
          </a:lstStyle>
          <a:p>
            <a:pPr algn="ctr"/>
            <a:r>
              <a:rPr lang="en-US" altLang="en-US" sz="2600">
                <a:solidFill>
                  <a:srgbClr val="52576E"/>
                </a:solidFill>
                <a:latin typeface="Calibri" panose="020F0502020204030204" pitchFamily="34" charset="0"/>
                <a:cs typeface="Calibri" panose="020F0502020204030204" pitchFamily="34" charset="0"/>
              </a:rPr>
              <a:t>Awareness of cognitive biases, EANTs </a:t>
            </a:r>
            <a:r>
              <a:rPr lang="en-US" altLang="en-US" sz="2600">
                <a:solidFill>
                  <a:srgbClr val="006A5E"/>
                </a:solidFill>
                <a:latin typeface="Calibri" panose="020F0502020204030204" pitchFamily="34" charset="0"/>
                <a:cs typeface="Calibri" panose="020F0502020204030204" pitchFamily="34" charset="0"/>
              </a:rPr>
              <a:t>*</a:t>
            </a:r>
            <a:endParaRPr lang="en-US" altLang="en-US" sz="2600">
              <a:solidFill>
                <a:srgbClr val="52576E"/>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F034E4C-0EE2-07A6-C86F-1D49965DD186}"/>
              </a:ext>
            </a:extLst>
          </p:cNvPr>
          <p:cNvSpPr>
            <a:spLocks noChangeArrowheads="1"/>
          </p:cNvSpPr>
          <p:nvPr/>
        </p:nvSpPr>
        <p:spPr bwMode="auto">
          <a:xfrm rot="20284659">
            <a:off x="7577356" y="1474234"/>
            <a:ext cx="26765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Garamond" panose="02020404030301010803" pitchFamily="18" charset="0"/>
                <a:ea typeface="MS PGothic" panose="020B0600070205080204" pitchFamily="34" charset="-128"/>
              </a:defRPr>
            </a:lvl1pPr>
            <a:lvl2pPr marL="742950" indent="-285750">
              <a:defRPr sz="3600" b="1">
                <a:solidFill>
                  <a:schemeClr val="tx1"/>
                </a:solidFill>
                <a:latin typeface="Garamond" panose="02020404030301010803" pitchFamily="18" charset="0"/>
                <a:ea typeface="MS PGothic" panose="020B0600070205080204" pitchFamily="34" charset="-128"/>
              </a:defRPr>
            </a:lvl2pPr>
            <a:lvl3pPr marL="1143000" indent="-228600">
              <a:defRPr sz="3600" b="1">
                <a:solidFill>
                  <a:schemeClr val="tx1"/>
                </a:solidFill>
                <a:latin typeface="Garamond" panose="02020404030301010803" pitchFamily="18" charset="0"/>
                <a:ea typeface="MS PGothic" panose="020B0600070205080204" pitchFamily="34" charset="-128"/>
              </a:defRPr>
            </a:lvl3pPr>
            <a:lvl4pPr marL="1600200" indent="-228600">
              <a:defRPr sz="3600" b="1">
                <a:solidFill>
                  <a:schemeClr val="tx1"/>
                </a:solidFill>
                <a:latin typeface="Garamond" panose="02020404030301010803" pitchFamily="18" charset="0"/>
                <a:ea typeface="MS PGothic" panose="020B0600070205080204" pitchFamily="34" charset="-128"/>
              </a:defRPr>
            </a:lvl4pPr>
            <a:lvl5pPr marL="2057400" indent="-228600">
              <a:defRPr sz="3600" b="1">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9pPr>
          </a:lstStyle>
          <a:p>
            <a:pPr algn="ctr"/>
            <a:r>
              <a:rPr lang="en-US" altLang="en-US" sz="2600">
                <a:solidFill>
                  <a:srgbClr val="52576E"/>
                </a:solidFill>
                <a:latin typeface="Calibri" panose="020F0502020204030204" pitchFamily="34" charset="0"/>
                <a:cs typeface="Calibri" panose="020F0502020204030204" pitchFamily="34" charset="0"/>
              </a:rPr>
              <a:t>Tips based on successful negotiators </a:t>
            </a:r>
            <a:r>
              <a:rPr lang="en-US" altLang="en-US" sz="2600">
                <a:solidFill>
                  <a:srgbClr val="006A5E"/>
                </a:solidFill>
                <a:latin typeface="Calibri" panose="020F0502020204030204" pitchFamily="34" charset="0"/>
                <a:cs typeface="Calibri" panose="020F0502020204030204" pitchFamily="34" charset="0"/>
              </a:rPr>
              <a:t>**</a:t>
            </a:r>
          </a:p>
        </p:txBody>
      </p:sp>
      <p:sp>
        <p:nvSpPr>
          <p:cNvPr id="13" name="Rectangle 12">
            <a:extLst>
              <a:ext uri="{FF2B5EF4-FFF2-40B4-BE49-F238E27FC236}">
                <a16:creationId xmlns:a16="http://schemas.microsoft.com/office/drawing/2014/main" id="{83C1EC1F-1A21-7FE1-23ED-456E113CC3C9}"/>
              </a:ext>
            </a:extLst>
          </p:cNvPr>
          <p:cNvSpPr>
            <a:spLocks noChangeArrowheads="1"/>
          </p:cNvSpPr>
          <p:nvPr/>
        </p:nvSpPr>
        <p:spPr bwMode="auto">
          <a:xfrm rot="20284659">
            <a:off x="5702515" y="4602062"/>
            <a:ext cx="39020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Garamond" panose="02020404030301010803" pitchFamily="18" charset="0"/>
                <a:ea typeface="MS PGothic" panose="020B0600070205080204" pitchFamily="34" charset="-128"/>
              </a:defRPr>
            </a:lvl1pPr>
            <a:lvl2pPr marL="742950" indent="-285750">
              <a:defRPr sz="3600" b="1">
                <a:solidFill>
                  <a:schemeClr val="tx1"/>
                </a:solidFill>
                <a:latin typeface="Garamond" panose="02020404030301010803" pitchFamily="18" charset="0"/>
                <a:ea typeface="MS PGothic" panose="020B0600070205080204" pitchFamily="34" charset="-128"/>
              </a:defRPr>
            </a:lvl2pPr>
            <a:lvl3pPr marL="1143000" indent="-228600">
              <a:defRPr sz="3600" b="1">
                <a:solidFill>
                  <a:schemeClr val="tx1"/>
                </a:solidFill>
                <a:latin typeface="Garamond" panose="02020404030301010803" pitchFamily="18" charset="0"/>
                <a:ea typeface="MS PGothic" panose="020B0600070205080204" pitchFamily="34" charset="-128"/>
              </a:defRPr>
            </a:lvl3pPr>
            <a:lvl4pPr marL="1600200" indent="-228600">
              <a:defRPr sz="3600" b="1">
                <a:solidFill>
                  <a:schemeClr val="tx1"/>
                </a:solidFill>
                <a:latin typeface="Garamond" panose="02020404030301010803" pitchFamily="18" charset="0"/>
                <a:ea typeface="MS PGothic" panose="020B0600070205080204" pitchFamily="34" charset="-128"/>
              </a:defRPr>
            </a:lvl4pPr>
            <a:lvl5pPr marL="2057400" indent="-228600">
              <a:defRPr sz="3600" b="1">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9pPr>
          </a:lstStyle>
          <a:p>
            <a:pPr algn="ctr" eaLnBrk="1" hangingPunct="1"/>
            <a:r>
              <a:rPr lang="en-US" altLang="en-US" sz="2600">
                <a:solidFill>
                  <a:srgbClr val="52576E"/>
                </a:solidFill>
                <a:latin typeface="Calibri" panose="020F0502020204030204" pitchFamily="34" charset="0"/>
                <a:cs typeface="Calibri" panose="020F0502020204030204" pitchFamily="34" charset="0"/>
              </a:rPr>
              <a:t>Suggestions on how the mediator may play a more constructive role</a:t>
            </a:r>
          </a:p>
        </p:txBody>
      </p:sp>
      <p:sp>
        <p:nvSpPr>
          <p:cNvPr id="14" name="Rectangle 13">
            <a:extLst>
              <a:ext uri="{FF2B5EF4-FFF2-40B4-BE49-F238E27FC236}">
                <a16:creationId xmlns:a16="http://schemas.microsoft.com/office/drawing/2014/main" id="{3C80D950-2437-202C-5C22-F0AB61B61FD8}"/>
              </a:ext>
            </a:extLst>
          </p:cNvPr>
          <p:cNvSpPr>
            <a:spLocks noChangeArrowheads="1"/>
          </p:cNvSpPr>
          <p:nvPr/>
        </p:nvSpPr>
        <p:spPr bwMode="auto">
          <a:xfrm rot="20284659">
            <a:off x="2421156" y="4272996"/>
            <a:ext cx="23574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Garamond" panose="02020404030301010803" pitchFamily="18" charset="0"/>
                <a:ea typeface="MS PGothic" panose="020B0600070205080204" pitchFamily="34" charset="-128"/>
              </a:defRPr>
            </a:lvl1pPr>
            <a:lvl2pPr marL="742950" indent="-285750">
              <a:defRPr sz="3600" b="1">
                <a:solidFill>
                  <a:schemeClr val="tx1"/>
                </a:solidFill>
                <a:latin typeface="Garamond" panose="02020404030301010803" pitchFamily="18" charset="0"/>
                <a:ea typeface="MS PGothic" panose="020B0600070205080204" pitchFamily="34" charset="-128"/>
              </a:defRPr>
            </a:lvl2pPr>
            <a:lvl3pPr marL="1143000" indent="-228600">
              <a:defRPr sz="3600" b="1">
                <a:solidFill>
                  <a:schemeClr val="tx1"/>
                </a:solidFill>
                <a:latin typeface="Garamond" panose="02020404030301010803" pitchFamily="18" charset="0"/>
                <a:ea typeface="MS PGothic" panose="020B0600070205080204" pitchFamily="34" charset="-128"/>
              </a:defRPr>
            </a:lvl3pPr>
            <a:lvl4pPr marL="1600200" indent="-228600">
              <a:defRPr sz="3600" b="1">
                <a:solidFill>
                  <a:schemeClr val="tx1"/>
                </a:solidFill>
                <a:latin typeface="Garamond" panose="02020404030301010803" pitchFamily="18" charset="0"/>
                <a:ea typeface="MS PGothic" panose="020B0600070205080204" pitchFamily="34" charset="-128"/>
              </a:defRPr>
            </a:lvl4pPr>
            <a:lvl5pPr marL="2057400" indent="-228600">
              <a:defRPr sz="3600" b="1">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3600" b="1">
                <a:solidFill>
                  <a:schemeClr val="tx1"/>
                </a:solidFill>
                <a:latin typeface="Garamond" panose="02020404030301010803" pitchFamily="18" charset="0"/>
                <a:ea typeface="MS PGothic" panose="020B0600070205080204" pitchFamily="34" charset="-128"/>
              </a:defRPr>
            </a:lvl9pPr>
          </a:lstStyle>
          <a:p>
            <a:pPr algn="ctr" eaLnBrk="1" hangingPunct="1"/>
            <a:r>
              <a:rPr lang="en-US" altLang="en-US" sz="2600">
                <a:solidFill>
                  <a:srgbClr val="52576E"/>
                </a:solidFill>
                <a:latin typeface="Calibri" panose="020F0502020204030204" pitchFamily="34" charset="0"/>
                <a:cs typeface="Calibri" panose="020F0502020204030204" pitchFamily="34" charset="0"/>
              </a:rPr>
              <a:t>Ideas about altering the process</a:t>
            </a:r>
          </a:p>
        </p:txBody>
      </p:sp>
      <p:sp>
        <p:nvSpPr>
          <p:cNvPr id="15" name="TextBox 14">
            <a:extLst>
              <a:ext uri="{FF2B5EF4-FFF2-40B4-BE49-F238E27FC236}">
                <a16:creationId xmlns:a16="http://schemas.microsoft.com/office/drawing/2014/main" id="{7DCFC62A-5505-62F2-A66D-D124949C5892}"/>
              </a:ext>
            </a:extLst>
          </p:cNvPr>
          <p:cNvSpPr txBox="1"/>
          <p:nvPr/>
        </p:nvSpPr>
        <p:spPr>
          <a:xfrm>
            <a:off x="960601" y="6263868"/>
            <a:ext cx="4057457" cy="492443"/>
          </a:xfrm>
          <a:prstGeom prst="rect">
            <a:avLst/>
          </a:prstGeom>
          <a:noFill/>
        </p:spPr>
        <p:txBody>
          <a:bodyPr wrap="none" rtlCol="0">
            <a:spAutoFit/>
          </a:bodyPr>
          <a:lstStyle/>
          <a:p>
            <a:r>
              <a:rPr lang="en-US" altLang="en-US" sz="2600">
                <a:solidFill>
                  <a:srgbClr val="006A5E"/>
                </a:solidFill>
                <a:latin typeface="Calibri" panose="020F0502020204030204" pitchFamily="34" charset="0"/>
                <a:cs typeface="Calibri" panose="020F0502020204030204" pitchFamily="34" charset="0"/>
              </a:rPr>
              <a:t>*</a:t>
            </a:r>
            <a:r>
              <a:rPr lang="en-US" altLang="en-US">
                <a:solidFill>
                  <a:srgbClr val="006A5E"/>
                </a:solidFill>
                <a:latin typeface="Calibri" panose="020F0502020204030204" pitchFamily="34" charset="0"/>
                <a:cs typeface="Calibri" panose="020F0502020204030204" pitchFamily="34" charset="0"/>
              </a:rPr>
              <a:t> ethically ambiguous negotiation tactics</a:t>
            </a:r>
            <a:endParaRPr lang="en-US"/>
          </a:p>
        </p:txBody>
      </p:sp>
      <p:sp>
        <p:nvSpPr>
          <p:cNvPr id="16" name="TextBox 15">
            <a:extLst>
              <a:ext uri="{FF2B5EF4-FFF2-40B4-BE49-F238E27FC236}">
                <a16:creationId xmlns:a16="http://schemas.microsoft.com/office/drawing/2014/main" id="{D39BAD7D-EEDF-A559-5EBC-C107FDEC2502}"/>
              </a:ext>
            </a:extLst>
          </p:cNvPr>
          <p:cNvSpPr txBox="1"/>
          <p:nvPr/>
        </p:nvSpPr>
        <p:spPr>
          <a:xfrm>
            <a:off x="9274942" y="6263867"/>
            <a:ext cx="1557286" cy="492443"/>
          </a:xfrm>
          <a:prstGeom prst="rect">
            <a:avLst/>
          </a:prstGeom>
          <a:noFill/>
        </p:spPr>
        <p:txBody>
          <a:bodyPr wrap="none" rtlCol="0">
            <a:spAutoFit/>
          </a:bodyPr>
          <a:lstStyle/>
          <a:p>
            <a:r>
              <a:rPr lang="en-US" altLang="en-US" sz="2600">
                <a:solidFill>
                  <a:srgbClr val="006A5E"/>
                </a:solidFill>
                <a:latin typeface="Calibri" panose="020F0502020204030204" pitchFamily="34" charset="0"/>
                <a:cs typeface="Calibri" panose="020F0502020204030204" pitchFamily="34" charset="0"/>
              </a:rPr>
              <a:t>**</a:t>
            </a:r>
            <a:r>
              <a:rPr lang="en-US" altLang="en-US">
                <a:solidFill>
                  <a:srgbClr val="006A5E"/>
                </a:solidFill>
                <a:latin typeface="Calibri" panose="020F0502020204030204" pitchFamily="34" charset="0"/>
                <a:cs typeface="Calibri" panose="020F0502020204030204" pitchFamily="34" charset="0"/>
              </a:rPr>
              <a:t> next slides</a:t>
            </a:r>
            <a:endParaRPr lang="en-US"/>
          </a:p>
        </p:txBody>
      </p:sp>
      <p:sp>
        <p:nvSpPr>
          <p:cNvPr id="2" name="Title 1">
            <a:extLst>
              <a:ext uri="{FF2B5EF4-FFF2-40B4-BE49-F238E27FC236}">
                <a16:creationId xmlns:a16="http://schemas.microsoft.com/office/drawing/2014/main" id="{36DBDB6D-5A7B-EA85-9B80-A3FAA47697D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Offering and inviting coaching, continued</a:t>
            </a:r>
          </a:p>
        </p:txBody>
      </p:sp>
    </p:spTree>
    <p:extLst>
      <p:ext uri="{BB962C8B-B14F-4D97-AF65-F5344CB8AC3E}">
        <p14:creationId xmlns:p14="http://schemas.microsoft.com/office/powerpoint/2010/main" val="4956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8)">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37</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Four suggestions</a:t>
            </a:r>
            <a:r>
              <a:rPr lang="en-US" sz="2400" dirty="0">
                <a:solidFill>
                  <a:schemeClr val="bg1"/>
                </a:solidFill>
                <a:ea typeface="Calibri" charset="0"/>
                <a:cs typeface="Calibri" charset="0"/>
              </a:rPr>
              <a:t>, 1 of 2</a:t>
            </a:r>
          </a:p>
        </p:txBody>
      </p:sp>
      <p:sp>
        <p:nvSpPr>
          <p:cNvPr id="2" name="TextBox 1">
            <a:extLst>
              <a:ext uri="{FF2B5EF4-FFF2-40B4-BE49-F238E27FC236}">
                <a16:creationId xmlns:a16="http://schemas.microsoft.com/office/drawing/2014/main" id="{BA37B24D-5C19-00A2-3F84-C0E93D4C8C92}"/>
              </a:ext>
            </a:extLst>
          </p:cNvPr>
          <p:cNvSpPr txBox="1"/>
          <p:nvPr/>
        </p:nvSpPr>
        <p:spPr>
          <a:xfrm>
            <a:off x="1439489" y="1091202"/>
            <a:ext cx="9313022" cy="4093428"/>
          </a:xfrm>
          <a:prstGeom prst="rect">
            <a:avLst/>
          </a:prstGeom>
          <a:noFill/>
        </p:spPr>
        <p:txBody>
          <a:bodyPr wrap="square" rtlCol="0">
            <a:spAutoFit/>
          </a:bodyPr>
          <a:lstStyle/>
          <a:p>
            <a:r>
              <a:rPr lang="en-US" sz="2600"/>
              <a:t>     Rackham’s studies of successful negotiators led to four suggestions, useful for negotiators and coaches alike:</a:t>
            </a:r>
          </a:p>
          <a:p>
            <a:endParaRPr lang="en-US" sz="2600"/>
          </a:p>
          <a:p>
            <a:pPr marL="342900" indent="-342900">
              <a:buClr>
                <a:srgbClr val="006A5E"/>
              </a:buClr>
              <a:buFont typeface="Wingdings" pitchFamily="2" charset="2"/>
              <a:buChar char="ü"/>
            </a:pPr>
            <a:r>
              <a:rPr lang="en-US" sz="2600">
                <a:solidFill>
                  <a:srgbClr val="006A5E"/>
                </a:solidFill>
              </a:rPr>
              <a:t>Move freely among issues </a:t>
            </a:r>
            <a:r>
              <a:rPr lang="en-US" sz="2600"/>
              <a:t>without insisting on addressing them in a particular sequence and without forcing linkages between them.</a:t>
            </a:r>
          </a:p>
          <a:p>
            <a:pPr marL="342900" indent="-342900">
              <a:buClr>
                <a:srgbClr val="006A5E"/>
              </a:buClr>
              <a:buFont typeface="Wingdings" pitchFamily="2" charset="2"/>
              <a:buChar char="ü"/>
            </a:pPr>
            <a:endParaRPr lang="en-US" sz="2600"/>
          </a:p>
          <a:p>
            <a:pPr marL="342900" indent="-342900">
              <a:buClr>
                <a:srgbClr val="006A5E"/>
              </a:buClr>
              <a:buFont typeface="Wingdings" pitchFamily="2" charset="2"/>
              <a:buChar char="ü"/>
            </a:pPr>
            <a:r>
              <a:rPr lang="en-US" sz="2600">
                <a:solidFill>
                  <a:srgbClr val="006A5E"/>
                </a:solidFill>
              </a:rPr>
              <a:t>Ask more questions </a:t>
            </a:r>
            <a:r>
              <a:rPr lang="en-US" sz="2600"/>
              <a:t>than you might otherwise be inclined to ask, and frame them as openly as possible—so they are real questions, not poorly disguised arguments.</a:t>
            </a:r>
          </a:p>
        </p:txBody>
      </p:sp>
      <p:sp>
        <p:nvSpPr>
          <p:cNvPr id="3" name="Title 2">
            <a:extLst>
              <a:ext uri="{FF2B5EF4-FFF2-40B4-BE49-F238E27FC236}">
                <a16:creationId xmlns:a16="http://schemas.microsoft.com/office/drawing/2014/main" id="{F7B779A9-82F0-C459-DB61-C5212204194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Four suggestions (first two)</a:t>
            </a:r>
          </a:p>
        </p:txBody>
      </p:sp>
    </p:spTree>
    <p:extLst>
      <p:ext uri="{BB962C8B-B14F-4D97-AF65-F5344CB8AC3E}">
        <p14:creationId xmlns:p14="http://schemas.microsoft.com/office/powerpoint/2010/main" val="30250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38</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Four suggestions</a:t>
            </a:r>
            <a:r>
              <a:rPr lang="en-US" sz="2400" dirty="0">
                <a:solidFill>
                  <a:schemeClr val="bg1"/>
                </a:solidFill>
                <a:ea typeface="Calibri" charset="0"/>
                <a:cs typeface="Calibri" charset="0"/>
              </a:rPr>
              <a:t>, 2 of 2</a:t>
            </a:r>
          </a:p>
        </p:txBody>
      </p:sp>
      <p:sp>
        <p:nvSpPr>
          <p:cNvPr id="2" name="TextBox 1">
            <a:extLst>
              <a:ext uri="{FF2B5EF4-FFF2-40B4-BE49-F238E27FC236}">
                <a16:creationId xmlns:a16="http://schemas.microsoft.com/office/drawing/2014/main" id="{BA37B24D-5C19-00A2-3F84-C0E93D4C8C92}"/>
              </a:ext>
            </a:extLst>
          </p:cNvPr>
          <p:cNvSpPr txBox="1"/>
          <p:nvPr/>
        </p:nvSpPr>
        <p:spPr>
          <a:xfrm>
            <a:off x="1569137" y="1368995"/>
            <a:ext cx="9313022" cy="3693319"/>
          </a:xfrm>
          <a:prstGeom prst="rect">
            <a:avLst/>
          </a:prstGeom>
          <a:noFill/>
        </p:spPr>
        <p:txBody>
          <a:bodyPr wrap="square" rtlCol="0">
            <a:spAutoFit/>
          </a:bodyPr>
          <a:lstStyle/>
          <a:p>
            <a:pPr marL="342900" indent="-342900">
              <a:buClr>
                <a:srgbClr val="006A5E"/>
              </a:buClr>
              <a:buFont typeface="Wingdings" pitchFamily="2" charset="2"/>
              <a:buChar char="ü"/>
            </a:pPr>
            <a:r>
              <a:rPr lang="en-US" sz="2600">
                <a:solidFill>
                  <a:srgbClr val="006A5E"/>
                </a:solidFill>
              </a:rPr>
              <a:t>Test your understanding </a:t>
            </a:r>
            <a:r>
              <a:rPr lang="en-US" sz="2600"/>
              <a:t>more often than you might be inclined, either through asking questions or by offering short summaries of your perception of the status of the negotiations, of the reasoning behind the parties’ positions, of matters to which parties have agreed, etc.</a:t>
            </a:r>
          </a:p>
          <a:p>
            <a:pPr marL="342900" indent="-342900">
              <a:buClr>
                <a:srgbClr val="006A5E"/>
              </a:buClr>
              <a:buFont typeface="Wingdings" pitchFamily="2" charset="2"/>
              <a:buChar char="ü"/>
            </a:pPr>
            <a:endParaRPr lang="en-US" sz="2600"/>
          </a:p>
          <a:p>
            <a:pPr marL="342900" indent="-342900">
              <a:buClr>
                <a:srgbClr val="006A5E"/>
              </a:buClr>
              <a:buFont typeface="Wingdings" pitchFamily="2" charset="2"/>
              <a:buChar char="ü"/>
            </a:pPr>
            <a:r>
              <a:rPr lang="en-US" sz="2600">
                <a:solidFill>
                  <a:srgbClr val="006A5E"/>
                </a:solidFill>
              </a:rPr>
              <a:t>Avoid gratuitous “irritator” comments</a:t>
            </a:r>
            <a:r>
              <a:rPr lang="en-US" sz="2600"/>
              <a:t>, i.e. gratuitous positive characterizations of the speaker’s own acts or proposals, e.g., our “</a:t>
            </a:r>
            <a:r>
              <a:rPr lang="en-US" sz="2600" i="1"/>
              <a:t>generous</a:t>
            </a:r>
            <a:r>
              <a:rPr lang="en-US" sz="2600"/>
              <a:t>” offer; our “</a:t>
            </a:r>
            <a:r>
              <a:rPr lang="en-US" sz="2600" i="1"/>
              <a:t>fair</a:t>
            </a:r>
            <a:r>
              <a:rPr lang="en-US" sz="2600"/>
              <a:t>” or “</a:t>
            </a:r>
            <a:r>
              <a:rPr lang="en-US" sz="2600" i="1"/>
              <a:t>reasonable</a:t>
            </a:r>
            <a:r>
              <a:rPr lang="en-US" sz="2600"/>
              <a:t>” proposal, etc.</a:t>
            </a:r>
          </a:p>
        </p:txBody>
      </p:sp>
      <p:sp>
        <p:nvSpPr>
          <p:cNvPr id="3" name="TextBox 2">
            <a:extLst>
              <a:ext uri="{FF2B5EF4-FFF2-40B4-BE49-F238E27FC236}">
                <a16:creationId xmlns:a16="http://schemas.microsoft.com/office/drawing/2014/main" id="{200F9414-F427-8B32-DD48-866A806E490E}"/>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Rackham summarized in Brazil, 2014, pp.213-214</a:t>
            </a:r>
            <a:endParaRPr lang="en-US"/>
          </a:p>
        </p:txBody>
      </p:sp>
      <p:sp>
        <p:nvSpPr>
          <p:cNvPr id="4" name="Title 3">
            <a:extLst>
              <a:ext uri="{FF2B5EF4-FFF2-40B4-BE49-F238E27FC236}">
                <a16:creationId xmlns:a16="http://schemas.microsoft.com/office/drawing/2014/main" id="{81C18137-BB7D-161A-EC0D-C21B566935F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Four suggestions (last two)</a:t>
            </a:r>
          </a:p>
        </p:txBody>
      </p:sp>
    </p:spTree>
    <p:extLst>
      <p:ext uri="{BB962C8B-B14F-4D97-AF65-F5344CB8AC3E}">
        <p14:creationId xmlns:p14="http://schemas.microsoft.com/office/powerpoint/2010/main" val="22574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39</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Wayne’s opening; your thoughts</a:t>
            </a:r>
            <a:endParaRPr lang="en-US" sz="2400" dirty="0">
              <a:solidFill>
                <a:schemeClr val="bg1"/>
              </a:solidFill>
              <a:ea typeface="Calibri" charset="0"/>
              <a:cs typeface="Calibri" charset="0"/>
            </a:endParaRPr>
          </a:p>
        </p:txBody>
      </p:sp>
      <p:sp>
        <p:nvSpPr>
          <p:cNvPr id="4" name="TextBox 3">
            <a:extLst>
              <a:ext uri="{FF2B5EF4-FFF2-40B4-BE49-F238E27FC236}">
                <a16:creationId xmlns:a16="http://schemas.microsoft.com/office/drawing/2014/main" id="{1807DEE3-DAEB-290F-E150-535E73665C3F}"/>
              </a:ext>
            </a:extLst>
          </p:cNvPr>
          <p:cNvSpPr txBox="1"/>
          <p:nvPr/>
        </p:nvSpPr>
        <p:spPr>
          <a:xfrm>
            <a:off x="2544290" y="1876367"/>
            <a:ext cx="7103420" cy="2492990"/>
          </a:xfrm>
          <a:prstGeom prst="rect">
            <a:avLst/>
          </a:prstGeom>
          <a:noFill/>
        </p:spPr>
        <p:txBody>
          <a:bodyPr wrap="square" rtlCol="0">
            <a:spAutoFit/>
          </a:bodyPr>
          <a:lstStyle/>
          <a:p>
            <a:r>
              <a:rPr lang="en-US" sz="2600"/>
              <a:t>     You’ve </a:t>
            </a:r>
            <a:r>
              <a:rPr lang="en-US" sz="2600" i="1"/>
              <a:t>(hopefully) </a:t>
            </a:r>
            <a:r>
              <a:rPr lang="en-US" sz="2600"/>
              <a:t>got a handout with Wayne’s script for opening mediation.</a:t>
            </a:r>
            <a:r>
              <a:rPr lang="en-US" sz="2600" b="1">
                <a:solidFill>
                  <a:srgbClr val="006A5E"/>
                </a:solidFill>
              </a:rPr>
              <a:t>*</a:t>
            </a:r>
          </a:p>
          <a:p>
            <a:endParaRPr lang="en-US" sz="2600"/>
          </a:p>
          <a:p>
            <a:r>
              <a:rPr lang="en-US" sz="2600" b="1" i="1">
                <a:solidFill>
                  <a:srgbClr val="C00000"/>
                </a:solidFill>
              </a:rPr>
              <a:t>Please read this mediator’s opening. Consider whether or how such an approach—or parts of it—might fit your practice. </a:t>
            </a:r>
          </a:p>
        </p:txBody>
      </p:sp>
      <p:sp>
        <p:nvSpPr>
          <p:cNvPr id="6" name="TextBox 5">
            <a:extLst>
              <a:ext uri="{FF2B5EF4-FFF2-40B4-BE49-F238E27FC236}">
                <a16:creationId xmlns:a16="http://schemas.microsoft.com/office/drawing/2014/main" id="{771A012A-90F9-29E5-1F65-12E7C1BFFFB1}"/>
              </a:ext>
            </a:extLst>
          </p:cNvPr>
          <p:cNvSpPr txBox="1"/>
          <p:nvPr/>
        </p:nvSpPr>
        <p:spPr>
          <a:xfrm>
            <a:off x="868102" y="6171660"/>
            <a:ext cx="7103419" cy="492443"/>
          </a:xfrm>
          <a:prstGeom prst="rect">
            <a:avLst/>
          </a:prstGeom>
          <a:noFill/>
        </p:spPr>
        <p:txBody>
          <a:bodyPr wrap="none" rtlCol="0">
            <a:spAutoFit/>
          </a:bodyPr>
          <a:lstStyle/>
          <a:p>
            <a:r>
              <a:rPr lang="en-US" sz="2600" b="1">
                <a:solidFill>
                  <a:srgbClr val="006A5E"/>
                </a:solidFill>
              </a:rPr>
              <a:t>*</a:t>
            </a:r>
            <a:r>
              <a:rPr lang="en-US">
                <a:solidFill>
                  <a:srgbClr val="006A5E"/>
                </a:solidFill>
              </a:rPr>
              <a:t> it also appears after the References slides at the end of this slide deck.</a:t>
            </a:r>
            <a:endParaRPr lang="en-US"/>
          </a:p>
        </p:txBody>
      </p:sp>
      <p:sp>
        <p:nvSpPr>
          <p:cNvPr id="2" name="Title 1">
            <a:extLst>
              <a:ext uri="{FF2B5EF4-FFF2-40B4-BE49-F238E27FC236}">
                <a16:creationId xmlns:a16="http://schemas.microsoft.com/office/drawing/2014/main" id="{98EF0184-95C1-57CB-44F4-75EE58F39D2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Read opening script; how might it work for you?</a:t>
            </a:r>
          </a:p>
        </p:txBody>
      </p:sp>
    </p:spTree>
    <p:extLst>
      <p:ext uri="{BB962C8B-B14F-4D97-AF65-F5344CB8AC3E}">
        <p14:creationId xmlns:p14="http://schemas.microsoft.com/office/powerpoint/2010/main" val="344726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My context</a:t>
            </a:r>
          </a:p>
        </p:txBody>
      </p:sp>
      <p:pic>
        <p:nvPicPr>
          <p:cNvPr id="3" name="Picture 2" descr="Photograph of the presenter">
            <a:extLst>
              <a:ext uri="{FF2B5EF4-FFF2-40B4-BE49-F238E27FC236}">
                <a16:creationId xmlns:a16="http://schemas.microsoft.com/office/drawing/2014/main" id="{8B348871-67D4-064D-BB29-18136302CF18}"/>
              </a:ext>
            </a:extLst>
          </p:cNvPr>
          <p:cNvPicPr>
            <a:picLocks noChangeAspect="1"/>
          </p:cNvPicPr>
          <p:nvPr/>
        </p:nvPicPr>
        <p:blipFill>
          <a:blip r:embed="rId3"/>
          <a:stretch>
            <a:fillRect/>
          </a:stretch>
        </p:blipFill>
        <p:spPr>
          <a:xfrm>
            <a:off x="893619" y="1997998"/>
            <a:ext cx="1549400" cy="2482850"/>
          </a:xfrm>
          <a:prstGeom prst="rect">
            <a:avLst/>
          </a:prstGeom>
        </p:spPr>
      </p:pic>
      <p:grpSp>
        <p:nvGrpSpPr>
          <p:cNvPr id="10" name="Group 9">
            <a:extLst>
              <a:ext uri="{FF2B5EF4-FFF2-40B4-BE49-F238E27FC236}">
                <a16:creationId xmlns:a16="http://schemas.microsoft.com/office/drawing/2014/main" id="{C2C4580A-4A92-EB85-2B60-F88F01832571}"/>
              </a:ext>
              <a:ext uri="{C183D7F6-B498-43B3-948B-1728B52AA6E4}">
                <adec:decorative xmlns:adec="http://schemas.microsoft.com/office/drawing/2017/decorative" val="1"/>
              </a:ext>
            </a:extLst>
          </p:cNvPr>
          <p:cNvGrpSpPr/>
          <p:nvPr/>
        </p:nvGrpSpPr>
        <p:grpSpPr>
          <a:xfrm>
            <a:off x="3026979" y="266200"/>
            <a:ext cx="8271402" cy="4214648"/>
            <a:chOff x="3026979" y="266200"/>
            <a:chExt cx="8271402" cy="4214648"/>
          </a:xfrm>
        </p:grpSpPr>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3370442" y="416578"/>
              <a:ext cx="7756395"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eaLnBrk="1" hangingPunct="1">
                <a:spcAft>
                  <a:spcPts val="1000"/>
                </a:spcAft>
              </a:pPr>
              <a:r>
                <a:rPr lang="en-US" altLang="en-US" sz="2000" dirty="0">
                  <a:latin typeface="+mn-lt"/>
                </a:rPr>
                <a:t>I’m a Professor of Conflict Management and former University Ombuds at Kennesaw State University. I provide mediation services through court and private programs, deliver trainings in the areas of conflict resolution and communication, facilitate group and public policy decision making and planning, and conduct research and evaluation on dispute resolution and justice policy.</a:t>
              </a:r>
            </a:p>
            <a:p>
              <a:pPr eaLnBrk="1" hangingPunct="1">
                <a:spcAft>
                  <a:spcPts val="1000"/>
                </a:spcAft>
              </a:pPr>
              <a:r>
                <a:rPr lang="en-US" altLang="en-US" sz="2000" dirty="0">
                  <a:latin typeface="+mn-lt"/>
                </a:rPr>
                <a:t>I serve as a senior consultant to </a:t>
              </a:r>
              <a:r>
                <a:rPr lang="en-US" altLang="en-US" sz="2000" b="1" dirty="0">
                  <a:solidFill>
                    <a:srgbClr val="006A5E"/>
                  </a:solidFill>
                  <a:latin typeface="+mn-lt"/>
                </a:rPr>
                <a:t>CADRE</a:t>
              </a:r>
              <a:r>
                <a:rPr lang="en-US" altLang="en-US" sz="2000" dirty="0">
                  <a:latin typeface="+mn-lt"/>
                </a:rPr>
                <a:t> and on the editorial board of </a:t>
              </a:r>
              <a:r>
                <a:rPr lang="en-US" altLang="en-US" sz="2000" i="1" dirty="0">
                  <a:latin typeface="+mn-lt"/>
                </a:rPr>
                <a:t>Conflict Resolution Quarterly</a:t>
              </a:r>
              <a:r>
                <a:rPr lang="en-US" altLang="en-US" sz="2000" dirty="0">
                  <a:latin typeface="+mn-lt"/>
                </a:rPr>
                <a:t>. I’ve served on the Commission on Dispute Resolution of the Georgia Supreme Court, the Section Council of the American Bar Association’s Section of Dispute Resolution, and on the editorial board of </a:t>
              </a:r>
              <a:r>
                <a:rPr lang="en-US" altLang="en-US" sz="2000" i="1" dirty="0">
                  <a:latin typeface="+mn-lt"/>
                </a:rPr>
                <a:t>Family Court Review</a:t>
              </a:r>
              <a:r>
                <a:rPr lang="en-US" altLang="en-US" sz="2000" dirty="0">
                  <a:latin typeface="+mn-lt"/>
                </a:rPr>
                <a:t>. I’m a past chair of the Board of Directors of the National Association for Community Mediation.</a:t>
              </a:r>
            </a:p>
          </p:txBody>
        </p:sp>
        <p:sp>
          <p:nvSpPr>
            <p:cNvPr id="6" name="Rounded Rectangular Callout 5">
              <a:extLst>
                <a:ext uri="{FF2B5EF4-FFF2-40B4-BE49-F238E27FC236}">
                  <a16:creationId xmlns:a16="http://schemas.microsoft.com/office/drawing/2014/main" id="{8AD23353-5C40-E16B-319F-5E0177E08A6E}"/>
                </a:ext>
              </a:extLst>
            </p:cNvPr>
            <p:cNvSpPr/>
            <p:nvPr/>
          </p:nvSpPr>
          <p:spPr>
            <a:xfrm>
              <a:off x="3026979" y="266200"/>
              <a:ext cx="8271402" cy="4214648"/>
            </a:xfrm>
            <a:prstGeom prst="wedgeRoundRectCallout">
              <a:avLst>
                <a:gd name="adj1" fmla="val -55408"/>
                <a:gd name="adj2" fmla="val 24594"/>
                <a:gd name="adj3" fmla="val 16667"/>
              </a:avLst>
            </a:prstGeom>
            <a:noFill/>
            <a:ln cap="fla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C0F00B2-F8BC-9975-754B-7797C7CEA26A}"/>
              </a:ext>
              <a:ext uri="{C183D7F6-B498-43B3-948B-1728B52AA6E4}">
                <adec:decorative xmlns:adec="http://schemas.microsoft.com/office/drawing/2017/decorative" val="1"/>
              </a:ext>
            </a:extLst>
          </p:cNvPr>
          <p:cNvGrpSpPr/>
          <p:nvPr/>
        </p:nvGrpSpPr>
        <p:grpSpPr>
          <a:xfrm>
            <a:off x="1962921" y="5119762"/>
            <a:ext cx="7433329" cy="1231646"/>
            <a:chOff x="1962921" y="5119762"/>
            <a:chExt cx="7433329" cy="1231646"/>
          </a:xfrm>
        </p:grpSpPr>
        <p:sp>
          <p:nvSpPr>
            <p:cNvPr id="2" name="Text Box 34">
              <a:extLst>
                <a:ext uri="{FF2B5EF4-FFF2-40B4-BE49-F238E27FC236}">
                  <a16:creationId xmlns:a16="http://schemas.microsoft.com/office/drawing/2014/main" id="{E8D885AC-36D6-02A4-EEE9-285C5E9EBA74}"/>
                </a:ext>
              </a:extLst>
            </p:cNvPr>
            <p:cNvSpPr txBox="1">
              <a:spLocks noChangeArrowheads="1"/>
            </p:cNvSpPr>
            <p:nvPr/>
          </p:nvSpPr>
          <p:spPr bwMode="auto">
            <a:xfrm>
              <a:off x="2162069" y="5227753"/>
              <a:ext cx="71561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eaLnBrk="1" hangingPunct="1">
                <a:spcAft>
                  <a:spcPts val="1000"/>
                </a:spcAft>
              </a:pPr>
              <a:r>
                <a:rPr lang="en-US" altLang="en-US" sz="2000" dirty="0">
                  <a:solidFill>
                    <a:srgbClr val="006A5E"/>
                  </a:solidFill>
                  <a:latin typeface="+mn-lt"/>
                </a:rPr>
                <a:t>For all of the above—</a:t>
              </a:r>
              <a:r>
                <a:rPr lang="en-US" altLang="en-US" sz="2000" i="1" dirty="0">
                  <a:solidFill>
                    <a:srgbClr val="006A5E"/>
                  </a:solidFill>
                  <a:latin typeface="+mn-lt"/>
                </a:rPr>
                <a:t>three decades’ experience as a mediator and trainer, two decades’ service to CADRE</a:t>
              </a:r>
              <a:r>
                <a:rPr lang="en-US" altLang="en-US" sz="2000" dirty="0">
                  <a:solidFill>
                    <a:srgbClr val="006A5E"/>
                  </a:solidFill>
                  <a:latin typeface="+mn-lt"/>
                </a:rPr>
                <a:t>—I still find it presumptuous (if not audacious) to describe any training as “advanced.”</a:t>
              </a:r>
            </a:p>
          </p:txBody>
        </p:sp>
        <p:sp>
          <p:nvSpPr>
            <p:cNvPr id="9" name="Rounded Rectangular Callout 8">
              <a:extLst>
                <a:ext uri="{FF2B5EF4-FFF2-40B4-BE49-F238E27FC236}">
                  <a16:creationId xmlns:a16="http://schemas.microsoft.com/office/drawing/2014/main" id="{20FE856E-34FB-EAA5-317B-B96A0745FCAB}"/>
                </a:ext>
              </a:extLst>
            </p:cNvPr>
            <p:cNvSpPr/>
            <p:nvPr/>
          </p:nvSpPr>
          <p:spPr>
            <a:xfrm>
              <a:off x="1962921" y="5119762"/>
              <a:ext cx="7433329" cy="1231646"/>
            </a:xfrm>
            <a:prstGeom prst="wedgeRoundRectCallout">
              <a:avLst>
                <a:gd name="adj1" fmla="val -41890"/>
                <a:gd name="adj2" fmla="val -984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8E7C4DAD-8BC8-86AD-DBD8-3DC0B87977A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My context (introduction)</a:t>
            </a:r>
          </a:p>
        </p:txBody>
      </p:sp>
    </p:spTree>
    <p:extLst>
      <p:ext uri="{BB962C8B-B14F-4D97-AF65-F5344CB8AC3E}">
        <p14:creationId xmlns:p14="http://schemas.microsoft.com/office/powerpoint/2010/main" val="39537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ng Seeds Symposium Logo">
            <a:extLst>
              <a:ext uri="{FF2B5EF4-FFF2-40B4-BE49-F238E27FC236}">
                <a16:creationId xmlns:a16="http://schemas.microsoft.com/office/drawing/2014/main" id="{048E54B2-DA46-6EAD-FB2F-EE3CD5A1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143" y="169817"/>
            <a:ext cx="1489465" cy="149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547A4-56CF-DD60-4A3F-204B04657BE2}"/>
              </a:ext>
            </a:extLst>
          </p:cNvPr>
          <p:cNvSpPr txBox="1"/>
          <p:nvPr/>
        </p:nvSpPr>
        <p:spPr>
          <a:xfrm>
            <a:off x="1315886" y="2820808"/>
            <a:ext cx="9560227" cy="646331"/>
          </a:xfrm>
          <a:prstGeom prst="rect">
            <a:avLst/>
          </a:prstGeom>
          <a:noFill/>
        </p:spPr>
        <p:txBody>
          <a:bodyPr wrap="square" rtlCol="0">
            <a:spAutoFit/>
          </a:bodyPr>
          <a:lstStyle/>
          <a:p>
            <a:pPr algn="ctr"/>
            <a:r>
              <a:rPr lang="en-US" altLang="en-US" sz="3600" b="1" dirty="0">
                <a:solidFill>
                  <a:srgbClr val="006A5E"/>
                </a:solidFill>
              </a:rPr>
              <a:t>Winding down</a:t>
            </a:r>
            <a:r>
              <a:rPr lang="en-US" altLang="en-US" sz="3600" dirty="0">
                <a:solidFill>
                  <a:srgbClr val="006A5E"/>
                </a:solidFill>
              </a:rPr>
              <a:t>: mediator pressure</a:t>
            </a:r>
          </a:p>
        </p:txBody>
      </p:sp>
      <p:sp>
        <p:nvSpPr>
          <p:cNvPr id="2" name="Title 1">
            <a:extLst>
              <a:ext uri="{FF2B5EF4-FFF2-40B4-BE49-F238E27FC236}">
                <a16:creationId xmlns:a16="http://schemas.microsoft.com/office/drawing/2014/main" id="{5BFDB3F3-FE29-B7C7-37D4-AFB8EAF07F2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Winding down: mediator pressure</a:t>
            </a:r>
          </a:p>
        </p:txBody>
      </p:sp>
    </p:spTree>
    <p:extLst>
      <p:ext uri="{BB962C8B-B14F-4D97-AF65-F5344CB8AC3E}">
        <p14:creationId xmlns:p14="http://schemas.microsoft.com/office/powerpoint/2010/main" val="3156912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41</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Mediator pressure?</a:t>
            </a:r>
            <a:endParaRPr lang="en-US" sz="2400" dirty="0">
              <a:solidFill>
                <a:schemeClr val="bg1"/>
              </a:solidFill>
              <a:ea typeface="Calibri" charset="0"/>
              <a:cs typeface="Calibri" charset="0"/>
            </a:endParaRPr>
          </a:p>
        </p:txBody>
      </p:sp>
      <p:sp>
        <p:nvSpPr>
          <p:cNvPr id="2" name="TextBox 1">
            <a:extLst>
              <a:ext uri="{FF2B5EF4-FFF2-40B4-BE49-F238E27FC236}">
                <a16:creationId xmlns:a16="http://schemas.microsoft.com/office/drawing/2014/main" id="{BA37B24D-5C19-00A2-3F84-C0E93D4C8C92}"/>
              </a:ext>
            </a:extLst>
          </p:cNvPr>
          <p:cNvSpPr txBox="1"/>
          <p:nvPr/>
        </p:nvSpPr>
        <p:spPr>
          <a:xfrm>
            <a:off x="1439489" y="1091202"/>
            <a:ext cx="8629797" cy="1292662"/>
          </a:xfrm>
          <a:prstGeom prst="rect">
            <a:avLst/>
          </a:prstGeom>
          <a:noFill/>
        </p:spPr>
        <p:txBody>
          <a:bodyPr wrap="square" rtlCol="0">
            <a:spAutoFit/>
          </a:bodyPr>
          <a:lstStyle/>
          <a:p>
            <a:r>
              <a:rPr lang="en-US" sz="2600"/>
              <a:t>     </a:t>
            </a:r>
            <a:r>
              <a:rPr lang="en-US" sz="2600" b="1" i="1"/>
              <a:t>How might a mediator exert pressure on a party in mediation? In the special education context, between a district and a family, how might a mediator ‘nudge’ parties?</a:t>
            </a:r>
          </a:p>
        </p:txBody>
      </p:sp>
      <p:sp>
        <p:nvSpPr>
          <p:cNvPr id="3" name="Title 2">
            <a:extLst>
              <a:ext uri="{FF2B5EF4-FFF2-40B4-BE49-F238E27FC236}">
                <a16:creationId xmlns:a16="http://schemas.microsoft.com/office/drawing/2014/main" id="{F7B779A9-82F0-C459-DB61-C5212204194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Mediator pressure?</a:t>
            </a:r>
          </a:p>
        </p:txBody>
      </p:sp>
      <p:sp>
        <p:nvSpPr>
          <p:cNvPr id="4" name="TextBox 3">
            <a:extLst>
              <a:ext uri="{FF2B5EF4-FFF2-40B4-BE49-F238E27FC236}">
                <a16:creationId xmlns:a16="http://schemas.microsoft.com/office/drawing/2014/main" id="{6C908E7E-AF26-B2E9-A954-7DADDF62D5BD}"/>
              </a:ext>
            </a:extLst>
          </p:cNvPr>
          <p:cNvSpPr txBox="1"/>
          <p:nvPr/>
        </p:nvSpPr>
        <p:spPr>
          <a:xfrm>
            <a:off x="1839685" y="2993570"/>
            <a:ext cx="7587343" cy="2308324"/>
          </a:xfrm>
          <a:prstGeom prst="rect">
            <a:avLst/>
          </a:prstGeom>
          <a:noFill/>
        </p:spPr>
        <p:txBody>
          <a:bodyPr wrap="square" rtlCol="0">
            <a:spAutoFit/>
          </a:bodyPr>
          <a:lstStyle/>
          <a:p>
            <a:r>
              <a:rPr lang="en-US" sz="2400"/>
              <a:t>   In other mediation contexts, a mediator may have various points of leverage: expressing skepticism or doubt about a proposal, threatening to declare a party negotiated in bad faith, insisting that parties stay until agreement is reached, predicting that a judge or arbitrator will subsequently disapprorve…</a:t>
            </a:r>
          </a:p>
        </p:txBody>
      </p:sp>
    </p:spTree>
    <p:extLst>
      <p:ext uri="{BB962C8B-B14F-4D97-AF65-F5344CB8AC3E}">
        <p14:creationId xmlns:p14="http://schemas.microsoft.com/office/powerpoint/2010/main" val="3750593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42</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858511" y="3084988"/>
            <a:ext cx="6397221" cy="584775"/>
          </a:xfrm>
          <a:prstGeom prst="rect">
            <a:avLst/>
          </a:prstGeom>
          <a:noFill/>
        </p:spPr>
        <p:txBody>
          <a:bodyPr wrap="square" rtlCol="0">
            <a:spAutoFit/>
          </a:bodyPr>
          <a:lstStyle/>
          <a:p>
            <a:r>
              <a:rPr lang="en-US" sz="3200" dirty="0">
                <a:solidFill>
                  <a:schemeClr val="bg1"/>
                </a:solidFill>
                <a:ea typeface="Calibri" charset="0"/>
                <a:cs typeface="Calibri" charset="0"/>
              </a:rPr>
              <a:t>Mediator pressure?</a:t>
            </a:r>
            <a:endParaRPr lang="en-US" sz="2400" dirty="0">
              <a:solidFill>
                <a:schemeClr val="bg1"/>
              </a:solidFill>
              <a:ea typeface="Calibri" charset="0"/>
              <a:cs typeface="Calibri" charset="0"/>
            </a:endParaRPr>
          </a:p>
        </p:txBody>
      </p:sp>
      <p:sp>
        <p:nvSpPr>
          <p:cNvPr id="2" name="TextBox 1">
            <a:extLst>
              <a:ext uri="{FF2B5EF4-FFF2-40B4-BE49-F238E27FC236}">
                <a16:creationId xmlns:a16="http://schemas.microsoft.com/office/drawing/2014/main" id="{BA37B24D-5C19-00A2-3F84-C0E93D4C8C92}"/>
              </a:ext>
            </a:extLst>
          </p:cNvPr>
          <p:cNvSpPr txBox="1"/>
          <p:nvPr/>
        </p:nvSpPr>
        <p:spPr>
          <a:xfrm>
            <a:off x="3146749" y="2536448"/>
            <a:ext cx="5949453" cy="892552"/>
          </a:xfrm>
          <a:prstGeom prst="rect">
            <a:avLst/>
          </a:prstGeom>
          <a:noFill/>
        </p:spPr>
        <p:txBody>
          <a:bodyPr wrap="square" rtlCol="0">
            <a:spAutoFit/>
          </a:bodyPr>
          <a:lstStyle/>
          <a:p>
            <a:r>
              <a:rPr lang="en-US" sz="2600"/>
              <a:t>     </a:t>
            </a:r>
            <a:r>
              <a:rPr lang="en-US" sz="2600" b="1" i="1"/>
              <a:t>What are the limits of appropriate pressure by a mediator? </a:t>
            </a:r>
          </a:p>
        </p:txBody>
      </p:sp>
      <p:sp>
        <p:nvSpPr>
          <p:cNvPr id="3" name="Title 2">
            <a:extLst>
              <a:ext uri="{FF2B5EF4-FFF2-40B4-BE49-F238E27FC236}">
                <a16:creationId xmlns:a16="http://schemas.microsoft.com/office/drawing/2014/main" id="{F7B779A9-82F0-C459-DB61-C5212204194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Mediator pressure, continued</a:t>
            </a:r>
          </a:p>
        </p:txBody>
      </p:sp>
    </p:spTree>
    <p:extLst>
      <p:ext uri="{BB962C8B-B14F-4D97-AF65-F5344CB8AC3E}">
        <p14:creationId xmlns:p14="http://schemas.microsoft.com/office/powerpoint/2010/main" val="1238173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ng Seeds Symposium Logo">
            <a:extLst>
              <a:ext uri="{FF2B5EF4-FFF2-40B4-BE49-F238E27FC236}">
                <a16:creationId xmlns:a16="http://schemas.microsoft.com/office/drawing/2014/main" id="{048E54B2-DA46-6EAD-FB2F-EE3CD5A1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143" y="169817"/>
            <a:ext cx="1489465" cy="149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547A4-56CF-DD60-4A3F-204B04657BE2}"/>
              </a:ext>
            </a:extLst>
          </p:cNvPr>
          <p:cNvSpPr txBox="1"/>
          <p:nvPr/>
        </p:nvSpPr>
        <p:spPr>
          <a:xfrm>
            <a:off x="1315886" y="2820808"/>
            <a:ext cx="9560227" cy="2062103"/>
          </a:xfrm>
          <a:prstGeom prst="rect">
            <a:avLst/>
          </a:prstGeom>
          <a:noFill/>
        </p:spPr>
        <p:txBody>
          <a:bodyPr wrap="square" rtlCol="0">
            <a:spAutoFit/>
          </a:bodyPr>
          <a:lstStyle/>
          <a:p>
            <a:pPr algn="ctr"/>
            <a:r>
              <a:rPr lang="en-US" altLang="en-US" sz="3600" b="1" dirty="0">
                <a:solidFill>
                  <a:srgbClr val="006A5E"/>
                </a:solidFill>
              </a:rPr>
              <a:t>Winding down</a:t>
            </a:r>
            <a:r>
              <a:rPr lang="en-US" altLang="en-US" sz="3600" dirty="0">
                <a:solidFill>
                  <a:srgbClr val="006A5E"/>
                </a:solidFill>
              </a:rPr>
              <a:t> this session</a:t>
            </a:r>
          </a:p>
          <a:p>
            <a:pPr algn="ctr"/>
            <a:endParaRPr lang="en-US" altLang="en-US" sz="3600" i="1" dirty="0">
              <a:solidFill>
                <a:srgbClr val="006A5E"/>
              </a:solidFill>
            </a:endParaRPr>
          </a:p>
          <a:p>
            <a:pPr algn="ctr"/>
            <a:r>
              <a:rPr lang="en-US" altLang="en-US" sz="2800" i="1" dirty="0">
                <a:solidFill>
                  <a:srgbClr val="006A5E"/>
                </a:solidFill>
              </a:rPr>
              <a:t>[Reference list, reciprocal coaching</a:t>
            </a:r>
          </a:p>
          <a:p>
            <a:pPr algn="ctr"/>
            <a:r>
              <a:rPr lang="en-US" altLang="en-US" sz="2800" i="1" dirty="0">
                <a:solidFill>
                  <a:srgbClr val="006A5E"/>
                </a:solidFill>
              </a:rPr>
              <a:t>mediator’s opening follow]</a:t>
            </a:r>
          </a:p>
        </p:txBody>
      </p:sp>
      <p:sp>
        <p:nvSpPr>
          <p:cNvPr id="2" name="Title 1">
            <a:extLst>
              <a:ext uri="{FF2B5EF4-FFF2-40B4-BE49-F238E27FC236}">
                <a16:creationId xmlns:a16="http://schemas.microsoft.com/office/drawing/2014/main" id="{18729ACF-29E7-086B-4039-F15C92B63DD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Winding down this session</a:t>
            </a:r>
          </a:p>
        </p:txBody>
      </p:sp>
    </p:spTree>
    <p:extLst>
      <p:ext uri="{BB962C8B-B14F-4D97-AF65-F5344CB8AC3E}">
        <p14:creationId xmlns:p14="http://schemas.microsoft.com/office/powerpoint/2010/main" val="98295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44</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References</a:t>
            </a:r>
            <a:r>
              <a:rPr lang="en-US" sz="2400" dirty="0">
                <a:solidFill>
                  <a:schemeClr val="bg1"/>
                </a:solidFill>
                <a:ea typeface="Calibri" charset="0"/>
                <a:cs typeface="Calibri" charset="0"/>
              </a:rPr>
              <a:t>, 1 of 2</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1385428" y="574635"/>
            <a:ext cx="9396872" cy="536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eaLnBrk="1" hangingPunct="1">
              <a:spcAft>
                <a:spcPts val="1000"/>
              </a:spcAft>
            </a:pPr>
            <a:r>
              <a:rPr lang="en-US" altLang="en-US" sz="2600" b="1" dirty="0">
                <a:latin typeface="+mn-lt"/>
              </a:rPr>
              <a:t>Inviting guests</a:t>
            </a:r>
            <a:r>
              <a:rPr lang="en-US" altLang="en-US" sz="2600" dirty="0">
                <a:latin typeface="+mn-lt"/>
              </a:rPr>
              <a:t>: disputant preparation</a:t>
            </a:r>
          </a:p>
          <a:p>
            <a:pPr eaLnBrk="1" hangingPunct="1">
              <a:spcAft>
                <a:spcPts val="1000"/>
              </a:spcAft>
            </a:pPr>
            <a:r>
              <a:rPr lang="en-US" altLang="en-US" sz="1800" dirty="0">
                <a:latin typeface="+mn-lt"/>
              </a:rPr>
              <a:t>Hedeen et al., 2021, “Setting the Table for Mediation Success: Supporting Disputants to Arrive Prepared,” </a:t>
            </a:r>
            <a:r>
              <a:rPr lang="en-US" altLang="en-US" sz="1800" i="1" dirty="0">
                <a:latin typeface="+mn-lt"/>
              </a:rPr>
              <a:t>Journal of Dispute Resolution </a:t>
            </a:r>
            <a:r>
              <a:rPr lang="en-US" altLang="en-US" sz="1800" dirty="0">
                <a:solidFill>
                  <a:srgbClr val="0432FF"/>
                </a:solidFill>
                <a:latin typeface="+mn-lt"/>
              </a:rPr>
              <a:t>https://scholarship.law.missouri.edu/jdr/vol2021/iss1/7/</a:t>
            </a:r>
          </a:p>
          <a:p>
            <a:pPr eaLnBrk="1" hangingPunct="1">
              <a:spcAft>
                <a:spcPts val="1000"/>
              </a:spcAft>
            </a:pPr>
            <a:endParaRPr lang="en-US" altLang="en-US" sz="1800" i="1" dirty="0">
              <a:solidFill>
                <a:srgbClr val="0432FF"/>
              </a:solidFill>
              <a:latin typeface="+mn-lt"/>
            </a:endParaRPr>
          </a:p>
          <a:p>
            <a:pPr eaLnBrk="1" hangingPunct="1">
              <a:spcAft>
                <a:spcPts val="1000"/>
              </a:spcAft>
            </a:pPr>
            <a:r>
              <a:rPr lang="en-US" altLang="en-US" sz="2600" b="1" dirty="0">
                <a:latin typeface="+mn-lt"/>
              </a:rPr>
              <a:t>Setting the table</a:t>
            </a:r>
            <a:r>
              <a:rPr lang="en-US" altLang="en-US" sz="2600" dirty="0">
                <a:latin typeface="+mn-lt"/>
              </a:rPr>
              <a:t>: building trust</a:t>
            </a:r>
          </a:p>
          <a:p>
            <a:pPr eaLnBrk="1" hangingPunct="1">
              <a:spcAft>
                <a:spcPts val="1000"/>
              </a:spcAft>
            </a:pPr>
            <a:r>
              <a:rPr lang="en-US" altLang="en-US" sz="1800" dirty="0">
                <a:latin typeface="+mn-lt"/>
              </a:rPr>
              <a:t>Riera Adrover, Cuartero Castañer &amp; Campus Vidal, 2020, “Triangulation of Salient Studies to Date on Trust-Building in Mediation,” </a:t>
            </a:r>
            <a:r>
              <a:rPr lang="en-US" altLang="en-US" sz="1800" i="1" dirty="0">
                <a:latin typeface="+mn-lt"/>
              </a:rPr>
              <a:t>Negotiation Journal </a:t>
            </a:r>
            <a:r>
              <a:rPr lang="en-US" altLang="en-US" sz="1800" dirty="0">
                <a:solidFill>
                  <a:srgbClr val="0432FF"/>
                </a:solidFill>
                <a:latin typeface="+mn-lt"/>
              </a:rPr>
              <a:t>https://onlinelibrary.wiley.com/doi/10.1111/nejo.12329</a:t>
            </a:r>
          </a:p>
          <a:p>
            <a:pPr eaLnBrk="1" hangingPunct="1">
              <a:spcAft>
                <a:spcPts val="1000"/>
              </a:spcAft>
            </a:pPr>
            <a:endParaRPr lang="en-US" altLang="en-US" sz="1800" dirty="0">
              <a:solidFill>
                <a:srgbClr val="0432FF"/>
              </a:solidFill>
              <a:latin typeface="+mn-lt"/>
            </a:endParaRPr>
          </a:p>
          <a:p>
            <a:pPr eaLnBrk="1" hangingPunct="1">
              <a:spcAft>
                <a:spcPts val="1000"/>
              </a:spcAft>
            </a:pPr>
            <a:r>
              <a:rPr lang="en-US" altLang="en-US" sz="2600" b="1" dirty="0">
                <a:latin typeface="+mn-lt"/>
              </a:rPr>
              <a:t>Encouraging conversation</a:t>
            </a:r>
            <a:r>
              <a:rPr lang="en-US" altLang="en-US" sz="2600" dirty="0">
                <a:latin typeface="+mn-lt"/>
              </a:rPr>
              <a:t>: crafting questions</a:t>
            </a:r>
          </a:p>
          <a:p>
            <a:pPr eaLnBrk="1" hangingPunct="1">
              <a:spcAft>
                <a:spcPts val="1000"/>
              </a:spcAft>
            </a:pPr>
            <a:r>
              <a:rPr lang="en-US" altLang="en-US" sz="1800" dirty="0">
                <a:latin typeface="+mn-lt"/>
              </a:rPr>
              <a:t>Maxwell &amp; Ingram, 2022, “How Mediators Use Reformulation Practices to De-escalate Risky Moments,” </a:t>
            </a:r>
            <a:r>
              <a:rPr lang="en-US" altLang="en-US" sz="1800" i="1" dirty="0">
                <a:latin typeface="+mn-lt"/>
              </a:rPr>
              <a:t>Conflict Resolution Quarterly </a:t>
            </a:r>
            <a:r>
              <a:rPr lang="en-US" altLang="en-US" sz="1800" dirty="0">
                <a:solidFill>
                  <a:srgbClr val="0432FF"/>
                </a:solidFill>
                <a:latin typeface="+mn-lt"/>
              </a:rPr>
              <a:t>https://onlinelibrary.wiley.com/doi/10.1002/crq.21319</a:t>
            </a:r>
          </a:p>
          <a:p>
            <a:pPr eaLnBrk="1" hangingPunct="1">
              <a:spcAft>
                <a:spcPts val="1000"/>
              </a:spcAft>
            </a:pPr>
            <a:r>
              <a:rPr lang="en-US" altLang="en-US" sz="1800" dirty="0">
                <a:latin typeface="+mn-lt"/>
              </a:rPr>
              <a:t>Beer &amp; Packard, 2012, </a:t>
            </a:r>
            <a:r>
              <a:rPr lang="en-US" altLang="en-US" sz="1800" i="1" dirty="0">
                <a:latin typeface="+mn-lt"/>
              </a:rPr>
              <a:t>The Mediator’s Handbook </a:t>
            </a:r>
            <a:r>
              <a:rPr lang="en-US" altLang="en-US" sz="1800" dirty="0">
                <a:latin typeface="+mn-lt"/>
              </a:rPr>
              <a:t>(4/e), New Society Publishers </a:t>
            </a:r>
            <a:r>
              <a:rPr lang="en-US" altLang="en-US" sz="1800" dirty="0">
                <a:solidFill>
                  <a:srgbClr val="0432FF"/>
                </a:solidFill>
                <a:latin typeface="+mn-lt"/>
              </a:rPr>
              <a:t>https://newsociety.com/books/m/the-mediators-handbook</a:t>
            </a:r>
          </a:p>
        </p:txBody>
      </p:sp>
      <p:sp>
        <p:nvSpPr>
          <p:cNvPr id="2" name="Title 1">
            <a:extLst>
              <a:ext uri="{FF2B5EF4-FFF2-40B4-BE49-F238E27FC236}">
                <a16:creationId xmlns:a16="http://schemas.microsoft.com/office/drawing/2014/main" id="{7CDCD252-5531-6565-ADB5-992B5F1D3BC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References list</a:t>
            </a:r>
          </a:p>
        </p:txBody>
      </p:sp>
    </p:spTree>
    <p:extLst>
      <p:ext uri="{BB962C8B-B14F-4D97-AF65-F5344CB8AC3E}">
        <p14:creationId xmlns:p14="http://schemas.microsoft.com/office/powerpoint/2010/main" val="2035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45</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References</a:t>
            </a:r>
            <a:r>
              <a:rPr lang="en-US" sz="2400" dirty="0">
                <a:solidFill>
                  <a:schemeClr val="bg1"/>
                </a:solidFill>
                <a:ea typeface="Calibri" charset="0"/>
                <a:cs typeface="Calibri" charset="0"/>
              </a:rPr>
              <a:t>, 2 of 2</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1385428" y="826884"/>
            <a:ext cx="9587372" cy="496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eaLnBrk="1" hangingPunct="1">
              <a:spcAft>
                <a:spcPts val="1000"/>
              </a:spcAft>
            </a:pPr>
            <a:r>
              <a:rPr lang="en-US" altLang="en-US" sz="2600" b="1" dirty="0">
                <a:latin typeface="+mn-lt"/>
              </a:rPr>
              <a:t>Nudging guests</a:t>
            </a:r>
            <a:r>
              <a:rPr lang="en-US" altLang="en-US" sz="2600" dirty="0">
                <a:latin typeface="+mn-lt"/>
              </a:rPr>
              <a:t>: recognizing emotions</a:t>
            </a:r>
          </a:p>
          <a:p>
            <a:pPr eaLnBrk="1" hangingPunct="1">
              <a:spcAft>
                <a:spcPts val="1000"/>
              </a:spcAft>
            </a:pPr>
            <a:r>
              <a:rPr lang="en-US" altLang="en-US" sz="1800" dirty="0">
                <a:latin typeface="+mn-lt"/>
              </a:rPr>
              <a:t>Williams &amp; Hinshaw, 2018, “Outbursts: An Evolutionary Approach to Emotions in the Mediation Context,” </a:t>
            </a:r>
            <a:r>
              <a:rPr lang="en-US" altLang="en-US" sz="1800" i="1" dirty="0">
                <a:latin typeface="+mn-lt"/>
              </a:rPr>
              <a:t>Negotiation Journal </a:t>
            </a:r>
            <a:r>
              <a:rPr lang="en-US" altLang="en-US" sz="1800" dirty="0">
                <a:solidFill>
                  <a:srgbClr val="0432FF"/>
                </a:solidFill>
                <a:latin typeface="+mn-lt"/>
              </a:rPr>
              <a:t>https://onlinelibrary.wiley.com/doi/10.1111/nejo.12222</a:t>
            </a:r>
          </a:p>
          <a:p>
            <a:pPr eaLnBrk="1" hangingPunct="1">
              <a:spcAft>
                <a:spcPts val="1000"/>
              </a:spcAft>
            </a:pPr>
            <a:endParaRPr lang="en-US" altLang="en-US" sz="1800" b="1" dirty="0">
              <a:latin typeface="+mn-lt"/>
            </a:endParaRPr>
          </a:p>
          <a:p>
            <a:pPr eaLnBrk="1" hangingPunct="1">
              <a:spcAft>
                <a:spcPts val="1000"/>
              </a:spcAft>
            </a:pPr>
            <a:r>
              <a:rPr lang="en-US" altLang="en-US" sz="2600" b="1" dirty="0">
                <a:latin typeface="+mn-lt"/>
              </a:rPr>
              <a:t>Being affable</a:t>
            </a:r>
            <a:r>
              <a:rPr lang="en-US" altLang="en-US" sz="2600" dirty="0">
                <a:latin typeface="+mn-lt"/>
              </a:rPr>
              <a:t>: reciprocal coaching</a:t>
            </a:r>
          </a:p>
          <a:p>
            <a:pPr eaLnBrk="1" hangingPunct="1">
              <a:spcAft>
                <a:spcPts val="1000"/>
              </a:spcAft>
            </a:pPr>
            <a:r>
              <a:rPr lang="en-US" altLang="en-US" sz="1800" dirty="0">
                <a:latin typeface="+mn-lt"/>
              </a:rPr>
              <a:t>Brazil, Wayne, 2014, “Reciprocal Coaching to Reduce the Risk of False Failure in Mediation and Support from Social Science for Coaching Ideas,” </a:t>
            </a:r>
            <a:r>
              <a:rPr lang="en-US" altLang="en-US" sz="1800" i="1" dirty="0">
                <a:latin typeface="+mn-lt"/>
              </a:rPr>
              <a:t>Ohio State Journal of Dispute Resolution  </a:t>
            </a:r>
            <a:r>
              <a:rPr lang="en-US" altLang="en-US" sz="1800" dirty="0">
                <a:solidFill>
                  <a:srgbClr val="0432FF"/>
                </a:solidFill>
                <a:latin typeface="+mn-lt"/>
              </a:rPr>
              <a:t>https://kb.osu.edu/handle/1811/80853</a:t>
            </a:r>
          </a:p>
          <a:p>
            <a:pPr eaLnBrk="1" hangingPunct="1">
              <a:spcAft>
                <a:spcPts val="1000"/>
              </a:spcAft>
            </a:pPr>
            <a:endParaRPr lang="en-US" altLang="en-US" sz="1800" dirty="0">
              <a:solidFill>
                <a:srgbClr val="0432FF"/>
              </a:solidFill>
              <a:latin typeface="+mn-lt"/>
            </a:endParaRPr>
          </a:p>
          <a:p>
            <a:pPr eaLnBrk="1" hangingPunct="1">
              <a:spcAft>
                <a:spcPts val="1000"/>
              </a:spcAft>
            </a:pPr>
            <a:r>
              <a:rPr lang="en-US" altLang="en-US" sz="2600" b="1" dirty="0">
                <a:latin typeface="+mn-lt"/>
              </a:rPr>
              <a:t>Winding down</a:t>
            </a:r>
            <a:r>
              <a:rPr lang="en-US" altLang="en-US" sz="2600" dirty="0">
                <a:latin typeface="+mn-lt"/>
              </a:rPr>
              <a:t>: mediator pressure</a:t>
            </a:r>
          </a:p>
          <a:p>
            <a:pPr eaLnBrk="1" hangingPunct="1">
              <a:spcAft>
                <a:spcPts val="1000"/>
              </a:spcAft>
            </a:pPr>
            <a:r>
              <a:rPr lang="en-US" altLang="en-US" sz="1800" dirty="0">
                <a:latin typeface="+mn-lt"/>
              </a:rPr>
              <a:t>Hedeen, 2005, “Coercion and Self-determination in Court-Connected Mediation: All Mediations Are Voluntary, But Some Are More Voluntary than Others,” </a:t>
            </a:r>
            <a:r>
              <a:rPr lang="en-US" altLang="en-US" sz="1800" i="1" dirty="0">
                <a:latin typeface="+mn-lt"/>
              </a:rPr>
              <a:t>Justice System Journal </a:t>
            </a:r>
            <a:r>
              <a:rPr lang="en-US" altLang="en-US" sz="1800" dirty="0">
                <a:solidFill>
                  <a:srgbClr val="0432FF"/>
                </a:solidFill>
                <a:latin typeface="+mn-lt"/>
              </a:rPr>
              <a:t>https://www.tandfonline.com/doi/abs/10.1080/0098261X.2005.10767773</a:t>
            </a:r>
          </a:p>
        </p:txBody>
      </p:sp>
      <p:sp>
        <p:nvSpPr>
          <p:cNvPr id="2" name="Title 1">
            <a:extLst>
              <a:ext uri="{FF2B5EF4-FFF2-40B4-BE49-F238E27FC236}">
                <a16:creationId xmlns:a16="http://schemas.microsoft.com/office/drawing/2014/main" id="{A7CC2B83-3B7A-A73F-9F9B-4204D1A4697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References, continued</a:t>
            </a:r>
          </a:p>
        </p:txBody>
      </p:sp>
    </p:spTree>
    <p:extLst>
      <p:ext uri="{BB962C8B-B14F-4D97-AF65-F5344CB8AC3E}">
        <p14:creationId xmlns:p14="http://schemas.microsoft.com/office/powerpoint/2010/main" val="161038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46</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Reciprocal coaching opening</a:t>
            </a:r>
            <a:r>
              <a:rPr lang="en-US" sz="2400" dirty="0">
                <a:solidFill>
                  <a:schemeClr val="bg1"/>
                </a:solidFill>
                <a:ea typeface="Calibri" charset="0"/>
                <a:cs typeface="Calibri" charset="0"/>
              </a:rPr>
              <a:t>, 1 of 3</a:t>
            </a:r>
          </a:p>
        </p:txBody>
      </p:sp>
      <p:sp>
        <p:nvSpPr>
          <p:cNvPr id="3" name="TextBox 2">
            <a:extLst>
              <a:ext uri="{FF2B5EF4-FFF2-40B4-BE49-F238E27FC236}">
                <a16:creationId xmlns:a16="http://schemas.microsoft.com/office/drawing/2014/main" id="{1ABE10FA-3366-7FA5-0047-0CB65A772A94}"/>
              </a:ext>
            </a:extLst>
          </p:cNvPr>
          <p:cNvSpPr txBox="1"/>
          <p:nvPr/>
        </p:nvSpPr>
        <p:spPr>
          <a:xfrm>
            <a:off x="1471913" y="335845"/>
            <a:ext cx="9248173" cy="6186309"/>
          </a:xfrm>
          <a:prstGeom prst="rect">
            <a:avLst/>
          </a:prstGeom>
          <a:noFill/>
        </p:spPr>
        <p:txBody>
          <a:bodyPr wrap="square" rtlCol="0">
            <a:spAutoFit/>
          </a:bodyPr>
          <a:lstStyle/>
          <a:p>
            <a:r>
              <a:rPr lang="en-US" i="1"/>
              <a:t>	I'd like to suggest what I think is a useful way to conceptualize the goal of this mediation. Our primary goal is not to settle your case. Instead, our primary goal is to identify as reliably as possible what is possible through this process. What we want to do is to identify the best terms that are accessible through negotiation. It is only if we succeed in accurately identifying those terms that we will position each of you to compare rationally your alternative paths forward: agreeing to a settlement or proceeding to trial. Once we have identified what is possible through mediation, it will be up to each of you to decide, independently, whether to end this case by mutual agreement or to proceed with the litigation.</a:t>
            </a:r>
          </a:p>
          <a:p>
            <a:endParaRPr lang="en-US"/>
          </a:p>
          <a:p>
            <a:r>
              <a:rPr lang="en-US" i="1"/>
              <a:t>	To maximize the odds that we will achieve our goal it is essential that everyone who is participating today share responsibility for the productivity of our process. </a:t>
            </a:r>
          </a:p>
          <a:p>
            <a:endParaRPr lang="en-US"/>
          </a:p>
          <a:p>
            <a:r>
              <a:rPr lang="en-US" i="1"/>
              <a:t>	As we move through the day, each of you will be thinking about your positions, your interests, the relevant law and evidence—but we also need you to be thinking about the process itself. At each juncture, what would be healthiest for the process? What seem to be the principal barriers to getting a deal—and how might we best work to overcome those barriers? Are there ways we could proceed that would increase our chances of success? Should we change formats? Should the parties meet without their lawyers? Should only the experts meet with the mediator? Should we shift our attention to a different subject or to a different possible component of a deal? How is the other party likely to react to or interpret a contemplated proposal or move? Are there additional people we should involve, or is there additional information we should share, or for which we should ask?</a:t>
            </a:r>
            <a:endParaRPr lang="en-US"/>
          </a:p>
        </p:txBody>
      </p:sp>
      <p:sp>
        <p:nvSpPr>
          <p:cNvPr id="2" name="Title 1">
            <a:extLst>
              <a:ext uri="{FF2B5EF4-FFF2-40B4-BE49-F238E27FC236}">
                <a16:creationId xmlns:a16="http://schemas.microsoft.com/office/drawing/2014/main" id="{3FEC69A8-3ACE-D51F-8793-F458C7CD389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Reciprocal coaching opening, 1 of 3</a:t>
            </a:r>
          </a:p>
        </p:txBody>
      </p:sp>
    </p:spTree>
    <p:extLst>
      <p:ext uri="{BB962C8B-B14F-4D97-AF65-F5344CB8AC3E}">
        <p14:creationId xmlns:p14="http://schemas.microsoft.com/office/powerpoint/2010/main" val="26714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47</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Reciprocal coaching opening</a:t>
            </a:r>
            <a:r>
              <a:rPr lang="en-US" sz="2400" dirty="0">
                <a:solidFill>
                  <a:schemeClr val="bg1"/>
                </a:solidFill>
                <a:ea typeface="Calibri" charset="0"/>
                <a:cs typeface="Calibri" charset="0"/>
              </a:rPr>
              <a:t>, 2 of 3</a:t>
            </a:r>
          </a:p>
        </p:txBody>
      </p:sp>
      <p:sp>
        <p:nvSpPr>
          <p:cNvPr id="3" name="TextBox 2">
            <a:extLst>
              <a:ext uri="{FF2B5EF4-FFF2-40B4-BE49-F238E27FC236}">
                <a16:creationId xmlns:a16="http://schemas.microsoft.com/office/drawing/2014/main" id="{1ABE10FA-3366-7FA5-0047-0CB65A772A94}"/>
              </a:ext>
            </a:extLst>
          </p:cNvPr>
          <p:cNvSpPr txBox="1"/>
          <p:nvPr/>
        </p:nvSpPr>
        <p:spPr>
          <a:xfrm>
            <a:off x="1471913" y="497890"/>
            <a:ext cx="9248173" cy="5355312"/>
          </a:xfrm>
          <a:prstGeom prst="rect">
            <a:avLst/>
          </a:prstGeom>
          <a:noFill/>
        </p:spPr>
        <p:txBody>
          <a:bodyPr wrap="square" rtlCol="0">
            <a:spAutoFit/>
          </a:bodyPr>
          <a:lstStyle/>
          <a:p>
            <a:r>
              <a:rPr lang="en-US" i="1"/>
              <a:t>	In sum, we need to keep asking ourselves how we should shape or adjust our process so as to improve the likelihood that we will learn, as accurately as possible, what is possible. We have a much better chance of succeeding in this if all of our minds are thinking about these things than if it is only my mind that focuses on what is best for the process.</a:t>
            </a:r>
          </a:p>
          <a:p>
            <a:endParaRPr lang="en-US" i="1"/>
          </a:p>
          <a:p>
            <a:r>
              <a:rPr lang="en-US" i="1"/>
              <a:t>	</a:t>
            </a:r>
            <a:r>
              <a:rPr lang="en-US" i="1">
                <a:solidFill>
                  <a:srgbClr val="006A5E"/>
                </a:solidFill>
              </a:rPr>
              <a:t>We will have a better mediation if we think of mediation as a team sport. But it is a team sport with an unusual feature. Every participant is simultaneously a player and a coach. One of my jobs is to offer coaching suggestions as we move through the day; for example, I might make observations, based on my experience, about how the other parties are likely to understand or respond to some move or idea that is being considered. I would like all of you to play the same role. Coach me; suggest ways I might play the most constructive role. If you have an idea about how we might best proceed, tell me about it and we can consider it together. If it would make you more comfortable, pull me aside so we can think about your idea privately before we plunge ahead.</a:t>
            </a:r>
          </a:p>
          <a:p>
            <a:endParaRPr lang="en-US" i="1"/>
          </a:p>
          <a:p>
            <a:r>
              <a:rPr lang="en-US" i="1"/>
              <a:t>	Several years ago it occurred to me that one way to understand a primary objective of my coaching during mediations is to help reduce the risk of "false failure." False failure occurs when, in theory, there are terms "somewhere out there" on which the parties could agree, but we fail to find those terms because we make some unnecessary, avoidable process mistake.</a:t>
            </a:r>
          </a:p>
        </p:txBody>
      </p:sp>
      <p:sp>
        <p:nvSpPr>
          <p:cNvPr id="2" name="Title 1">
            <a:extLst>
              <a:ext uri="{FF2B5EF4-FFF2-40B4-BE49-F238E27FC236}">
                <a16:creationId xmlns:a16="http://schemas.microsoft.com/office/drawing/2014/main" id="{48432AF5-16AE-D389-FE61-86D8DB027CC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Reciprocal coaching opening, 2 of 3</a:t>
            </a:r>
          </a:p>
        </p:txBody>
      </p:sp>
    </p:spTree>
    <p:extLst>
      <p:ext uri="{BB962C8B-B14F-4D97-AF65-F5344CB8AC3E}">
        <p14:creationId xmlns:p14="http://schemas.microsoft.com/office/powerpoint/2010/main" val="32734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48</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Reciprocal coaching opening</a:t>
            </a:r>
            <a:r>
              <a:rPr lang="en-US" sz="2400" dirty="0">
                <a:solidFill>
                  <a:schemeClr val="bg1"/>
                </a:solidFill>
                <a:ea typeface="Calibri" charset="0"/>
                <a:cs typeface="Calibri" charset="0"/>
              </a:rPr>
              <a:t>, 3 of 3</a:t>
            </a:r>
          </a:p>
        </p:txBody>
      </p:sp>
      <p:sp>
        <p:nvSpPr>
          <p:cNvPr id="3" name="TextBox 2">
            <a:extLst>
              <a:ext uri="{FF2B5EF4-FFF2-40B4-BE49-F238E27FC236}">
                <a16:creationId xmlns:a16="http://schemas.microsoft.com/office/drawing/2014/main" id="{1ABE10FA-3366-7FA5-0047-0CB65A772A94}"/>
              </a:ext>
            </a:extLst>
          </p:cNvPr>
          <p:cNvSpPr txBox="1"/>
          <p:nvPr/>
        </p:nvSpPr>
        <p:spPr>
          <a:xfrm>
            <a:off x="1471913" y="497890"/>
            <a:ext cx="9248173" cy="5909310"/>
          </a:xfrm>
          <a:prstGeom prst="rect">
            <a:avLst/>
          </a:prstGeom>
          <a:noFill/>
        </p:spPr>
        <p:txBody>
          <a:bodyPr wrap="square" rtlCol="0">
            <a:spAutoFit/>
          </a:bodyPr>
          <a:lstStyle/>
          <a:p>
            <a:r>
              <a:rPr lang="en-US" i="1"/>
              <a:t>	The kinds of mistakes I'm talking about include:</a:t>
            </a:r>
          </a:p>
          <a:p>
            <a:endParaRPr lang="en-US" i="1"/>
          </a:p>
          <a:p>
            <a:pPr marL="922338" indent="-254000">
              <a:buClr>
                <a:srgbClr val="006A5E"/>
              </a:buClr>
              <a:buFont typeface="Wingdings" pitchFamily="2" charset="2"/>
              <a:buChar char="§"/>
            </a:pPr>
            <a:r>
              <a:rPr lang="en-US" i="1"/>
              <a:t>posturing too much or for too long,</a:t>
            </a:r>
          </a:p>
          <a:p>
            <a:pPr marL="922338" indent="-254000">
              <a:buClr>
                <a:srgbClr val="006A5E"/>
              </a:buClr>
              <a:buFont typeface="Wingdings" pitchFamily="2" charset="2"/>
              <a:buChar char="§"/>
            </a:pPr>
            <a:endParaRPr lang="en-US" i="1"/>
          </a:p>
          <a:p>
            <a:pPr marL="922338" indent="-254000">
              <a:buClr>
                <a:srgbClr val="006A5E"/>
              </a:buClr>
              <a:buFont typeface="Wingdings" pitchFamily="2" charset="2"/>
              <a:buChar char="§"/>
            </a:pPr>
            <a:r>
              <a:rPr lang="en-US" i="1"/>
              <a:t>playing informational cards too close to the vest, </a:t>
            </a:r>
          </a:p>
          <a:p>
            <a:pPr marL="922338" indent="-254000">
              <a:buClr>
                <a:srgbClr val="006A5E"/>
              </a:buClr>
              <a:buFont typeface="Wingdings" pitchFamily="2" charset="2"/>
              <a:buChar char="§"/>
            </a:pPr>
            <a:endParaRPr lang="en-US" i="1"/>
          </a:p>
          <a:p>
            <a:pPr marL="922338" indent="-254000">
              <a:buClr>
                <a:srgbClr val="006A5E"/>
              </a:buClr>
              <a:buFont typeface="Wingdings" pitchFamily="2" charset="2"/>
              <a:buChar char="§"/>
            </a:pPr>
            <a:r>
              <a:rPr lang="en-US" i="1"/>
              <a:t>interpersonal or psychological errors (for example, saying something that needlessly offends another party or taking positions that leave other participants too little room to achieve something),</a:t>
            </a:r>
          </a:p>
          <a:p>
            <a:pPr marL="922338" indent="-254000">
              <a:buClr>
                <a:srgbClr val="006A5E"/>
              </a:buClr>
              <a:buFont typeface="Wingdings" pitchFamily="2" charset="2"/>
              <a:buChar char="§"/>
            </a:pPr>
            <a:endParaRPr lang="en-US" i="1"/>
          </a:p>
          <a:p>
            <a:pPr marL="922338" indent="-254000">
              <a:buClr>
                <a:srgbClr val="006A5E"/>
              </a:buClr>
              <a:buFont typeface="Wingdings" pitchFamily="2" charset="2"/>
              <a:buChar char="§"/>
            </a:pPr>
            <a:r>
              <a:rPr lang="en-US" i="1"/>
              <a:t>failing to see that shifting to some other format, or having principals or experts talk directly to one another, would create new opportunities or would better meet certain needs,</a:t>
            </a:r>
          </a:p>
          <a:p>
            <a:pPr marL="922338" indent="-254000">
              <a:buClr>
                <a:srgbClr val="006A5E"/>
              </a:buClr>
              <a:buFont typeface="Wingdings" pitchFamily="2" charset="2"/>
              <a:buChar char="§"/>
            </a:pPr>
            <a:endParaRPr lang="en-US" i="1"/>
          </a:p>
          <a:p>
            <a:pPr marL="922338" indent="-254000">
              <a:buClr>
                <a:srgbClr val="006A5E"/>
              </a:buClr>
              <a:buFont typeface="Wingdings" pitchFamily="2" charset="2"/>
              <a:buChar char="§"/>
            </a:pPr>
            <a:r>
              <a:rPr lang="en-US" i="1"/>
              <a:t>sending misleading signals or misreading signals that others send, or</a:t>
            </a:r>
          </a:p>
          <a:p>
            <a:pPr marL="922338" indent="-254000">
              <a:buClr>
                <a:srgbClr val="006A5E"/>
              </a:buClr>
              <a:buFont typeface="Wingdings" pitchFamily="2" charset="2"/>
              <a:buChar char="§"/>
            </a:pPr>
            <a:endParaRPr lang="en-US" i="1"/>
          </a:p>
          <a:p>
            <a:pPr marL="922338" indent="-254000">
              <a:buClr>
                <a:srgbClr val="006A5E"/>
              </a:buClr>
              <a:buFont typeface="Wingdings" pitchFamily="2" charset="2"/>
              <a:buChar char="§"/>
            </a:pPr>
            <a:r>
              <a:rPr lang="en-US" i="1"/>
              <a:t>falling victim to a common cognitive trap like reactive devaluation or confirmation bias.</a:t>
            </a:r>
          </a:p>
          <a:p>
            <a:endParaRPr lang="en-US" i="1"/>
          </a:p>
          <a:p>
            <a:r>
              <a:rPr lang="en-US" i="1"/>
              <a:t>	As we proceed through the mediation today, let’s keep these potential sources of false failure in mind. Each of us should be on the lookout for them; each of us should help us avoid them. In other words, let's coach one another about how to handle the process most productively.</a:t>
            </a:r>
          </a:p>
        </p:txBody>
      </p:sp>
      <p:sp>
        <p:nvSpPr>
          <p:cNvPr id="2" name="Title 1">
            <a:extLst>
              <a:ext uri="{FF2B5EF4-FFF2-40B4-BE49-F238E27FC236}">
                <a16:creationId xmlns:a16="http://schemas.microsoft.com/office/drawing/2014/main" id="{BFDDD716-5B37-192E-6567-8A8193CC778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Reciprocal coaching opening, 3 of 3</a:t>
            </a:r>
          </a:p>
        </p:txBody>
      </p:sp>
    </p:spTree>
    <p:extLst>
      <p:ext uri="{BB962C8B-B14F-4D97-AF65-F5344CB8AC3E}">
        <p14:creationId xmlns:p14="http://schemas.microsoft.com/office/powerpoint/2010/main" val="164726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ng Seeds Symposium Logo">
            <a:extLst>
              <a:ext uri="{FF2B5EF4-FFF2-40B4-BE49-F238E27FC236}">
                <a16:creationId xmlns:a16="http://schemas.microsoft.com/office/drawing/2014/main" id="{048E54B2-DA46-6EAD-FB2F-EE3CD5A15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143" y="169817"/>
            <a:ext cx="1489465" cy="149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7547A4-56CF-DD60-4A3F-204B04657BE2}"/>
              </a:ext>
            </a:extLst>
          </p:cNvPr>
          <p:cNvSpPr txBox="1"/>
          <p:nvPr/>
        </p:nvSpPr>
        <p:spPr>
          <a:xfrm>
            <a:off x="1315886" y="2820808"/>
            <a:ext cx="9560227" cy="646331"/>
          </a:xfrm>
          <a:prstGeom prst="rect">
            <a:avLst/>
          </a:prstGeom>
          <a:noFill/>
        </p:spPr>
        <p:txBody>
          <a:bodyPr wrap="square" rtlCol="0">
            <a:spAutoFit/>
          </a:bodyPr>
          <a:lstStyle/>
          <a:p>
            <a:pPr algn="ctr"/>
            <a:r>
              <a:rPr lang="en-US" sz="3600" b="1">
                <a:solidFill>
                  <a:srgbClr val="006A5E"/>
                </a:solidFill>
              </a:rPr>
              <a:t>Inviting guests: </a:t>
            </a:r>
            <a:r>
              <a:rPr lang="en-US" sz="3600">
                <a:solidFill>
                  <a:srgbClr val="006A5E"/>
                </a:solidFill>
              </a:rPr>
              <a:t>preparation</a:t>
            </a:r>
          </a:p>
        </p:txBody>
      </p:sp>
      <p:sp>
        <p:nvSpPr>
          <p:cNvPr id="2" name="Title 1">
            <a:extLst>
              <a:ext uri="{FF2B5EF4-FFF2-40B4-BE49-F238E27FC236}">
                <a16:creationId xmlns:a16="http://schemas.microsoft.com/office/drawing/2014/main" id="{0B4FA1DF-235D-7A85-81B7-F7C330CBB2E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Title slide: Inviting guests: preparation</a:t>
            </a:r>
          </a:p>
        </p:txBody>
      </p:sp>
    </p:spTree>
    <p:extLst>
      <p:ext uri="{BB962C8B-B14F-4D97-AF65-F5344CB8AC3E}">
        <p14:creationId xmlns:p14="http://schemas.microsoft.com/office/powerpoint/2010/main" val="37575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6</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Under-preparation?</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1969642" y="851842"/>
            <a:ext cx="7958129"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eaLnBrk="1" hangingPunct="1">
              <a:spcAft>
                <a:spcPts val="1000"/>
              </a:spcAft>
            </a:pPr>
            <a:r>
              <a:rPr lang="en-US" altLang="en-US" sz="2600" b="1" dirty="0">
                <a:latin typeface="+mn-lt"/>
              </a:rPr>
              <a:t>Let’s </a:t>
            </a:r>
            <a:r>
              <a:rPr lang="en-US" altLang="en-US" sz="2600" b="1" i="1" dirty="0">
                <a:latin typeface="+mn-lt"/>
              </a:rPr>
              <a:t>think-pair-share</a:t>
            </a:r>
            <a:r>
              <a:rPr lang="en-US" altLang="en-US" sz="2600" b="1" dirty="0">
                <a:latin typeface="+mn-lt"/>
              </a:rPr>
              <a:t>:</a:t>
            </a:r>
          </a:p>
          <a:p>
            <a:pPr eaLnBrk="1" hangingPunct="1">
              <a:spcAft>
                <a:spcPts val="1000"/>
              </a:spcAft>
            </a:pPr>
            <a:endParaRPr lang="en-US" altLang="en-US" sz="2600" b="1" dirty="0">
              <a:latin typeface="+mn-lt"/>
            </a:endParaRPr>
          </a:p>
          <a:p>
            <a:pPr marL="514350" indent="-514350" eaLnBrk="1" hangingPunct="1">
              <a:spcAft>
                <a:spcPts val="1000"/>
              </a:spcAft>
              <a:buClr>
                <a:srgbClr val="006A5E"/>
              </a:buClr>
              <a:buFont typeface="+mj-lt"/>
              <a:buAutoNum type="arabicPeriod"/>
            </a:pPr>
            <a:r>
              <a:rPr lang="en-US" altLang="en-US" sz="2600" b="1" dirty="0">
                <a:latin typeface="+mn-lt"/>
              </a:rPr>
              <a:t>Think: </a:t>
            </a:r>
            <a:r>
              <a:rPr lang="en-US" altLang="en-US" sz="2600" dirty="0">
                <a:latin typeface="+mn-lt"/>
              </a:rPr>
              <a:t>Take a moment to reflect on cases in which you perceived that </a:t>
            </a:r>
            <a:r>
              <a:rPr lang="en-US" altLang="en-US" sz="2600" u="sng" dirty="0">
                <a:latin typeface="+mn-lt"/>
              </a:rPr>
              <a:t>a party was un- or under-prepared</a:t>
            </a:r>
            <a:r>
              <a:rPr lang="en-US" altLang="en-US" sz="2600" dirty="0">
                <a:latin typeface="+mn-lt"/>
              </a:rPr>
              <a:t>. </a:t>
            </a:r>
            <a:r>
              <a:rPr lang="en-US" altLang="en-US" sz="2600" b="1" i="1" dirty="0">
                <a:solidFill>
                  <a:srgbClr val="C00000"/>
                </a:solidFill>
                <a:latin typeface="+mn-lt"/>
              </a:rPr>
              <a:t>What had they not done, which would have served them well to have done?</a:t>
            </a:r>
          </a:p>
          <a:p>
            <a:pPr marL="514350" indent="-514350" eaLnBrk="1" hangingPunct="1">
              <a:spcAft>
                <a:spcPts val="1000"/>
              </a:spcAft>
              <a:buClr>
                <a:srgbClr val="006A5E"/>
              </a:buClr>
              <a:buFont typeface="+mj-lt"/>
              <a:buAutoNum type="arabicPeriod"/>
            </a:pPr>
            <a:r>
              <a:rPr lang="en-US" altLang="en-US" sz="2600" b="1" dirty="0">
                <a:latin typeface="+mn-lt"/>
              </a:rPr>
              <a:t>Pair: </a:t>
            </a:r>
            <a:r>
              <a:rPr lang="en-US" altLang="en-US" sz="2600" dirty="0">
                <a:latin typeface="+mn-lt"/>
              </a:rPr>
              <a:t>Turn to a partner, share </a:t>
            </a:r>
            <a:r>
              <a:rPr lang="en-US" altLang="en-US" sz="2600" i="1" dirty="0">
                <a:latin typeface="+mn-lt"/>
              </a:rPr>
              <a:t>(with appropriate anonymization!) </a:t>
            </a:r>
            <a:r>
              <a:rPr lang="en-US" altLang="en-US" sz="2600" dirty="0">
                <a:latin typeface="+mn-lt"/>
              </a:rPr>
              <a:t>your reflections.</a:t>
            </a:r>
          </a:p>
          <a:p>
            <a:pPr marL="514350" indent="-514350" eaLnBrk="1" hangingPunct="1">
              <a:spcAft>
                <a:spcPts val="1000"/>
              </a:spcAft>
              <a:buClr>
                <a:srgbClr val="006A5E"/>
              </a:buClr>
              <a:buFont typeface="+mj-lt"/>
              <a:buAutoNum type="arabicPeriod"/>
            </a:pPr>
            <a:r>
              <a:rPr lang="en-US" altLang="en-US" sz="2600" b="1" dirty="0">
                <a:latin typeface="+mn-lt"/>
              </a:rPr>
              <a:t>Share:</a:t>
            </a:r>
            <a:r>
              <a:rPr lang="en-US" altLang="en-US" sz="2600" dirty="0">
                <a:latin typeface="+mn-lt"/>
              </a:rPr>
              <a:t> We’ll re-gather in the full group, hoping to hear a brief recap from each pair.</a:t>
            </a:r>
          </a:p>
        </p:txBody>
      </p:sp>
      <p:sp>
        <p:nvSpPr>
          <p:cNvPr id="2" name="Title 1">
            <a:extLst>
              <a:ext uri="{FF2B5EF4-FFF2-40B4-BE49-F238E27FC236}">
                <a16:creationId xmlns:a16="http://schemas.microsoft.com/office/drawing/2014/main" id="{C38129DB-1478-1C4E-3102-00E1C49BBCA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b="1">
                <a:solidFill>
                  <a:srgbClr val="006A5E"/>
                </a:solidFill>
              </a:rPr>
              <a:t>Under-preparation?</a:t>
            </a:r>
          </a:p>
        </p:txBody>
      </p:sp>
    </p:spTree>
    <p:extLst>
      <p:ext uri="{BB962C8B-B14F-4D97-AF65-F5344CB8AC3E}">
        <p14:creationId xmlns:p14="http://schemas.microsoft.com/office/powerpoint/2010/main" val="293218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7</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Orientation ≠ Preparation</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2116935" y="725696"/>
            <a:ext cx="7958129" cy="540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marL="342900" indent="-342900" eaLnBrk="1" hangingPunct="1">
              <a:spcAft>
                <a:spcPts val="1000"/>
              </a:spcAft>
            </a:pPr>
            <a:r>
              <a:rPr lang="en-US" altLang="en-US" sz="2600" dirty="0">
                <a:latin typeface="+mn-lt"/>
              </a:rPr>
              <a:t>Mediation providers recognize that mediation is often </a:t>
            </a:r>
            <a:r>
              <a:rPr lang="en-US" altLang="en-US" sz="2600" b="1" dirty="0">
                <a:latin typeface="+mn-lt"/>
              </a:rPr>
              <a:t>novel</a:t>
            </a:r>
            <a:r>
              <a:rPr lang="en-US" altLang="en-US" sz="2600" dirty="0">
                <a:latin typeface="+mn-lt"/>
              </a:rPr>
              <a:t> and </a:t>
            </a:r>
            <a:r>
              <a:rPr lang="en-US" altLang="en-US" sz="2600" b="1" dirty="0">
                <a:latin typeface="+mn-lt"/>
              </a:rPr>
              <a:t>unfamiliar</a:t>
            </a:r>
            <a:r>
              <a:rPr lang="en-US" altLang="en-US" sz="2600" dirty="0">
                <a:latin typeface="+mn-lt"/>
              </a:rPr>
              <a:t> to their clients; this is true across practice areas. We’ve developed flyers and orientation sessions, yet these seem short of the mark. </a:t>
            </a:r>
          </a:p>
          <a:p>
            <a:pPr marL="342900" indent="-342900" eaLnBrk="1" hangingPunct="1">
              <a:spcAft>
                <a:spcPts val="1000"/>
              </a:spcAft>
            </a:pPr>
            <a:endParaRPr lang="en-US" altLang="en-US" sz="2600" dirty="0">
              <a:latin typeface="+mn-lt"/>
            </a:endParaRPr>
          </a:p>
          <a:p>
            <a:pPr marL="342900" indent="-342900" eaLnBrk="1" hangingPunct="1">
              <a:spcAft>
                <a:spcPts val="1000"/>
              </a:spcAft>
            </a:pPr>
            <a:r>
              <a:rPr lang="en-US" altLang="en-US" sz="2600" dirty="0">
                <a:latin typeface="+mn-lt"/>
              </a:rPr>
              <a:t>Beyond learning the mediator’s role and the process flow, how might parties prepare themselves to negotiate? …to ride an emotional roller coaster? …to make effective decisions and commitments?</a:t>
            </a:r>
          </a:p>
          <a:p>
            <a:pPr marL="342900" indent="-342900" eaLnBrk="1" hangingPunct="1">
              <a:spcAft>
                <a:spcPts val="1000"/>
              </a:spcAft>
            </a:pPr>
            <a:endParaRPr lang="en-US" altLang="en-US" sz="2600" b="1" dirty="0">
              <a:latin typeface="+mn-lt"/>
            </a:endParaRPr>
          </a:p>
          <a:p>
            <a:pPr marL="342900" indent="-342900" eaLnBrk="1" hangingPunct="1">
              <a:spcAft>
                <a:spcPts val="1000"/>
              </a:spcAft>
            </a:pPr>
            <a:r>
              <a:rPr lang="en-US" altLang="en-US" sz="2600" b="1" i="1" dirty="0">
                <a:solidFill>
                  <a:srgbClr val="C00000"/>
                </a:solidFill>
                <a:latin typeface="+mn-lt"/>
              </a:rPr>
              <a:t>Building on our reflections from the last discussion, what might we do to support our clients in the future?</a:t>
            </a:r>
          </a:p>
        </p:txBody>
      </p:sp>
      <p:sp>
        <p:nvSpPr>
          <p:cNvPr id="2" name="Title 1">
            <a:extLst>
              <a:ext uri="{FF2B5EF4-FFF2-40B4-BE49-F238E27FC236}">
                <a16:creationId xmlns:a16="http://schemas.microsoft.com/office/drawing/2014/main" id="{D4B26343-27E9-5B34-C3AE-C04149525E0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Orientation does not equal preparation</a:t>
            </a:r>
          </a:p>
        </p:txBody>
      </p:sp>
    </p:spTree>
    <p:extLst>
      <p:ext uri="{BB962C8B-B14F-4D97-AF65-F5344CB8AC3E}">
        <p14:creationId xmlns:p14="http://schemas.microsoft.com/office/powerpoint/2010/main" val="337407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8</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Mediators on Parties’ Preparation</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1780842" y="524399"/>
            <a:ext cx="883757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marL="342900" indent="-342900" eaLnBrk="1" hangingPunct="1">
              <a:spcAft>
                <a:spcPts val="1000"/>
              </a:spcAft>
            </a:pPr>
            <a:r>
              <a:rPr lang="en-US" altLang="en-US" sz="2600" dirty="0">
                <a:latin typeface="+mn-lt"/>
              </a:rPr>
              <a:t>Through surveying mediators across a range of mediation contexts (</a:t>
            </a:r>
            <a:r>
              <a:rPr lang="en-US" altLang="en-US" sz="2600" i="1" dirty="0">
                <a:latin typeface="+mn-lt"/>
              </a:rPr>
              <a:t>N</a:t>
            </a:r>
            <a:r>
              <a:rPr lang="en-US" altLang="en-US" sz="2600" dirty="0">
                <a:latin typeface="+mn-lt"/>
              </a:rPr>
              <a:t>=372) , we found the following:</a:t>
            </a:r>
            <a:endParaRPr lang="en-US" altLang="en-US" sz="2600" dirty="0">
              <a:latin typeface="Calibri" panose="020F0502020204030204" pitchFamily="34" charset="0"/>
              <a:cs typeface="Calibri" panose="020F0502020204030204" pitchFamily="34" charset="0"/>
            </a:endParaRPr>
          </a:p>
        </p:txBody>
      </p:sp>
      <p:pic>
        <p:nvPicPr>
          <p:cNvPr id="2" name="Picture 1" descr="Blurry screenshots of online survey">
            <a:extLst>
              <a:ext uri="{FF2B5EF4-FFF2-40B4-BE49-F238E27FC236}">
                <a16:creationId xmlns:a16="http://schemas.microsoft.com/office/drawing/2014/main" id="{15E7C062-355C-CAE8-E206-5DA728059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218336">
            <a:off x="6084821" y="1879585"/>
            <a:ext cx="2720786" cy="362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lurry screenshots of online survey">
            <a:extLst>
              <a:ext uri="{FF2B5EF4-FFF2-40B4-BE49-F238E27FC236}">
                <a16:creationId xmlns:a16="http://schemas.microsoft.com/office/drawing/2014/main" id="{ED066545-DE17-6966-217E-D24ED78D2E96}"/>
              </a:ext>
            </a:extLst>
          </p:cNvPr>
          <p:cNvPicPr>
            <a:picLocks noChangeAspect="1"/>
          </p:cNvPicPr>
          <p:nvPr/>
        </p:nvPicPr>
        <p:blipFill>
          <a:blip r:embed="rId4">
            <a:extLst>
              <a:ext uri="{28A0092B-C50C-407E-A947-70E740481C1C}">
                <a14:useLocalDpi xmlns:a14="http://schemas.microsoft.com/office/drawing/2010/main" val="0"/>
              </a:ext>
            </a:extLst>
          </a:blip>
          <a:srcRect b="20631"/>
          <a:stretch>
            <a:fillRect/>
          </a:stretch>
        </p:blipFill>
        <p:spPr bwMode="auto">
          <a:xfrm rot="530824">
            <a:off x="7555654" y="2679771"/>
            <a:ext cx="3243106" cy="343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2360567-11ED-E3AD-A996-1DEBE83E4C99}"/>
              </a:ext>
            </a:extLst>
          </p:cNvPr>
          <p:cNvSpPr txBox="1"/>
          <p:nvPr/>
        </p:nvSpPr>
        <p:spPr>
          <a:xfrm>
            <a:off x="1003063" y="1822884"/>
            <a:ext cx="4246775" cy="1015663"/>
          </a:xfrm>
          <a:prstGeom prst="rect">
            <a:avLst/>
          </a:prstGeom>
          <a:noFill/>
        </p:spPr>
        <p:txBody>
          <a:bodyPr wrap="square" rtlCol="0">
            <a:spAutoFit/>
          </a:bodyPr>
          <a:lstStyle/>
          <a:p>
            <a:r>
              <a:rPr lang="en-US" sz="2000" b="1">
                <a:solidFill>
                  <a:srgbClr val="006A5E"/>
                </a:solidFill>
              </a:rPr>
              <a:t>What percentage of your clients (named parties, not attorneys or others) arrive at mediation prepared?</a:t>
            </a:r>
          </a:p>
        </p:txBody>
      </p:sp>
      <p:graphicFrame>
        <p:nvGraphicFramePr>
          <p:cNvPr id="6" name="Chart 5" descr="Pie chart showing 53% of clients were perceived to be prepared, while 47% were perceived to be un- or under-prepared">
            <a:extLst>
              <a:ext uri="{FF2B5EF4-FFF2-40B4-BE49-F238E27FC236}">
                <a16:creationId xmlns:a16="http://schemas.microsoft.com/office/drawing/2014/main" id="{E8316AC8-0F06-B32D-E532-EAE7D32388AE}"/>
              </a:ext>
            </a:extLst>
          </p:cNvPr>
          <p:cNvGraphicFramePr/>
          <p:nvPr>
            <p:extLst>
              <p:ext uri="{D42A27DB-BD31-4B8C-83A1-F6EECF244321}">
                <p14:modId xmlns:p14="http://schemas.microsoft.com/office/powerpoint/2010/main" val="3536072624"/>
              </p:ext>
            </p:extLst>
          </p:nvPr>
        </p:nvGraphicFramePr>
        <p:xfrm>
          <a:off x="1629946" y="2838547"/>
          <a:ext cx="2500271" cy="273246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8C228305-D417-DB84-CAE6-4434EDCEFB2C}"/>
              </a:ext>
            </a:extLst>
          </p:cNvPr>
          <p:cNvSpPr txBox="1"/>
          <p:nvPr/>
        </p:nvSpPr>
        <p:spPr>
          <a:xfrm>
            <a:off x="4027963" y="3376678"/>
            <a:ext cx="830677" cy="400110"/>
          </a:xfrm>
          <a:prstGeom prst="rect">
            <a:avLst/>
          </a:prstGeom>
          <a:noFill/>
        </p:spPr>
        <p:txBody>
          <a:bodyPr wrap="none" rtlCol="0">
            <a:spAutoFit/>
          </a:bodyPr>
          <a:lstStyle/>
          <a:p>
            <a:r>
              <a:rPr lang="en-US" sz="2000" b="1">
                <a:solidFill>
                  <a:srgbClr val="006A5E"/>
                </a:solidFill>
              </a:rPr>
              <a:t>53.0%</a:t>
            </a:r>
          </a:p>
        </p:txBody>
      </p:sp>
      <p:sp>
        <p:nvSpPr>
          <p:cNvPr id="10" name="TextBox 9">
            <a:extLst>
              <a:ext uri="{FF2B5EF4-FFF2-40B4-BE49-F238E27FC236}">
                <a16:creationId xmlns:a16="http://schemas.microsoft.com/office/drawing/2014/main" id="{27A4D4FB-BBBE-94CA-4D62-40E81313464D}"/>
              </a:ext>
            </a:extLst>
          </p:cNvPr>
          <p:cNvSpPr txBox="1"/>
          <p:nvPr/>
        </p:nvSpPr>
        <p:spPr>
          <a:xfrm>
            <a:off x="2394640" y="5558290"/>
            <a:ext cx="3319549" cy="707886"/>
          </a:xfrm>
          <a:prstGeom prst="rect">
            <a:avLst/>
          </a:prstGeom>
          <a:noFill/>
        </p:spPr>
        <p:txBody>
          <a:bodyPr wrap="square" rtlCol="0">
            <a:spAutoFit/>
          </a:bodyPr>
          <a:lstStyle/>
          <a:p>
            <a:r>
              <a:rPr lang="en-US" sz="2000">
                <a:solidFill>
                  <a:srgbClr val="C00000"/>
                </a:solidFill>
              </a:rPr>
              <a:t>… thus </a:t>
            </a:r>
            <a:r>
              <a:rPr lang="en-US" sz="2000" b="1">
                <a:solidFill>
                  <a:srgbClr val="C00000"/>
                </a:solidFill>
              </a:rPr>
              <a:t>47.0%</a:t>
            </a:r>
            <a:r>
              <a:rPr lang="en-US" sz="2000">
                <a:solidFill>
                  <a:srgbClr val="C00000"/>
                </a:solidFill>
              </a:rPr>
              <a:t> were perceived to be </a:t>
            </a:r>
            <a:r>
              <a:rPr lang="en-US" sz="2000" b="1">
                <a:solidFill>
                  <a:srgbClr val="C00000"/>
                </a:solidFill>
              </a:rPr>
              <a:t>un- or under-prepared!</a:t>
            </a:r>
          </a:p>
        </p:txBody>
      </p:sp>
      <p:sp>
        <p:nvSpPr>
          <p:cNvPr id="11" name="Title 10">
            <a:extLst>
              <a:ext uri="{FF2B5EF4-FFF2-40B4-BE49-F238E27FC236}">
                <a16:creationId xmlns:a16="http://schemas.microsoft.com/office/drawing/2014/main" id="{710B6E57-68BB-858A-D663-A37CB798B44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Mediators on Parties’ Preparation</a:t>
            </a:r>
          </a:p>
        </p:txBody>
      </p:sp>
    </p:spTree>
    <p:extLst>
      <p:ext uri="{BB962C8B-B14F-4D97-AF65-F5344CB8AC3E}">
        <p14:creationId xmlns:p14="http://schemas.microsoft.com/office/powerpoint/2010/main" val="309432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Graphic spid="6" grpId="0">
        <p:bldAsOne/>
      </p:bldGraphic>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2198CD1-E68C-8E4B-952D-F064CA1F34D9}"/>
              </a:ext>
            </a:extLst>
          </p:cNvPr>
          <p:cNvSpPr txBox="1">
            <a:spLocks/>
          </p:cNvSpPr>
          <p:nvPr/>
        </p:nvSpPr>
        <p:spPr>
          <a:xfrm>
            <a:off x="11610465" y="6298978"/>
            <a:ext cx="54457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300EA7-1DD8-9F48-894B-7D4B45D196FE}" type="slidenum">
              <a:rPr lang="en-US" sz="2000">
                <a:solidFill>
                  <a:schemeClr val="bg1"/>
                </a:solidFill>
                <a:ea typeface="Calibri" charset="0"/>
                <a:cs typeface="Calibri" charset="0"/>
              </a:rPr>
              <a:pPr algn="ctr"/>
              <a:t>9</a:t>
            </a:fld>
            <a:endParaRPr lang="en-US" sz="2000" dirty="0">
              <a:solidFill>
                <a:schemeClr val="bg1"/>
              </a:solidFill>
              <a:ea typeface="Calibri" charset="0"/>
              <a:cs typeface="Calibri" charset="0"/>
            </a:endParaRPr>
          </a:p>
        </p:txBody>
      </p:sp>
      <p:sp>
        <p:nvSpPr>
          <p:cNvPr id="7" name="TextBox 6">
            <a:extLst>
              <a:ext uri="{FF2B5EF4-FFF2-40B4-BE49-F238E27FC236}">
                <a16:creationId xmlns:a16="http://schemas.microsoft.com/office/drawing/2014/main" id="{6D6B429A-41E8-CF4D-85A4-B983D2BA1123}"/>
              </a:ext>
            </a:extLst>
          </p:cNvPr>
          <p:cNvSpPr txBox="1"/>
          <p:nvPr/>
        </p:nvSpPr>
        <p:spPr>
          <a:xfrm rot="5400000">
            <a:off x="-2640507" y="2866983"/>
            <a:ext cx="5961213" cy="584775"/>
          </a:xfrm>
          <a:prstGeom prst="rect">
            <a:avLst/>
          </a:prstGeom>
          <a:noFill/>
        </p:spPr>
        <p:txBody>
          <a:bodyPr wrap="square" rtlCol="0">
            <a:spAutoFit/>
          </a:bodyPr>
          <a:lstStyle/>
          <a:p>
            <a:r>
              <a:rPr lang="en-US" sz="3200" dirty="0">
                <a:solidFill>
                  <a:schemeClr val="bg1"/>
                </a:solidFill>
                <a:ea typeface="Calibri" charset="0"/>
                <a:cs typeface="Calibri" charset="0"/>
              </a:rPr>
              <a:t>Mediators on Parties’ Preparation</a:t>
            </a:r>
          </a:p>
        </p:txBody>
      </p:sp>
      <p:sp>
        <p:nvSpPr>
          <p:cNvPr id="8" name="Text Box 34">
            <a:extLst>
              <a:ext uri="{FF2B5EF4-FFF2-40B4-BE49-F238E27FC236}">
                <a16:creationId xmlns:a16="http://schemas.microsoft.com/office/drawing/2014/main" id="{CFD8ADB0-9DC2-124C-8EE9-5041B08A74E8}"/>
              </a:ext>
            </a:extLst>
          </p:cNvPr>
          <p:cNvSpPr txBox="1">
            <a:spLocks noChangeArrowheads="1"/>
          </p:cNvSpPr>
          <p:nvPr/>
        </p:nvSpPr>
        <p:spPr bwMode="auto">
          <a:xfrm>
            <a:off x="2016383" y="821086"/>
            <a:ext cx="7958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type="none" w="sm" len="sm"/>
                <a:tailEnd type="none" w="lg" len="lg"/>
              </a14:hiddenLine>
            </a:ext>
          </a:extLst>
        </p:spPr>
        <p:txBody>
          <a:bodyPr wrap="squar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algn="ctr" eaLnBrk="0" fontAlgn="base" hangingPunct="0">
              <a:spcBef>
                <a:spcPct val="0"/>
              </a:spcBef>
              <a:spcAft>
                <a:spcPct val="0"/>
              </a:spcAft>
              <a:defRPr sz="2400">
                <a:solidFill>
                  <a:schemeClr val="tx1"/>
                </a:solidFill>
                <a:latin typeface="Garamond" pitchFamily="18" charset="0"/>
              </a:defRPr>
            </a:lvl6pPr>
            <a:lvl7pPr marL="2971800" indent="-228600" algn="ctr" eaLnBrk="0" fontAlgn="base" hangingPunct="0">
              <a:spcBef>
                <a:spcPct val="0"/>
              </a:spcBef>
              <a:spcAft>
                <a:spcPct val="0"/>
              </a:spcAft>
              <a:defRPr sz="2400">
                <a:solidFill>
                  <a:schemeClr val="tx1"/>
                </a:solidFill>
                <a:latin typeface="Garamond" pitchFamily="18" charset="0"/>
              </a:defRPr>
            </a:lvl7pPr>
            <a:lvl8pPr marL="3429000" indent="-228600" algn="ctr" eaLnBrk="0" fontAlgn="base" hangingPunct="0">
              <a:spcBef>
                <a:spcPct val="0"/>
              </a:spcBef>
              <a:spcAft>
                <a:spcPct val="0"/>
              </a:spcAft>
              <a:defRPr sz="2400">
                <a:solidFill>
                  <a:schemeClr val="tx1"/>
                </a:solidFill>
                <a:latin typeface="Garamond" pitchFamily="18" charset="0"/>
              </a:defRPr>
            </a:lvl8pPr>
            <a:lvl9pPr marL="3886200" indent="-228600" algn="ctr" eaLnBrk="0" fontAlgn="base" hangingPunct="0">
              <a:spcBef>
                <a:spcPct val="0"/>
              </a:spcBef>
              <a:spcAft>
                <a:spcPct val="0"/>
              </a:spcAft>
              <a:defRPr sz="2400">
                <a:solidFill>
                  <a:schemeClr val="tx1"/>
                </a:solidFill>
                <a:latin typeface="Garamond" pitchFamily="18" charset="0"/>
              </a:defRPr>
            </a:lvl9pPr>
          </a:lstStyle>
          <a:p>
            <a:pPr marL="342900" indent="-342900" eaLnBrk="1" hangingPunct="1">
              <a:spcAft>
                <a:spcPts val="1000"/>
              </a:spcAft>
            </a:pPr>
            <a:r>
              <a:rPr lang="en-US" altLang="en-US" sz="2800" b="1" dirty="0">
                <a:latin typeface="+mn-lt"/>
              </a:rPr>
              <a:t>Five </a:t>
            </a:r>
            <a:r>
              <a:rPr lang="en-US" altLang="en-US" sz="2800" b="1" dirty="0">
                <a:solidFill>
                  <a:srgbClr val="C00000"/>
                </a:solidFill>
                <a:latin typeface="+mn-lt"/>
              </a:rPr>
              <a:t>most commonly overlooked </a:t>
            </a:r>
            <a:r>
              <a:rPr lang="en-US" altLang="en-US" sz="2800" b="1" dirty="0">
                <a:latin typeface="+mn-lt"/>
              </a:rPr>
              <a:t>preparation steps</a:t>
            </a:r>
            <a:endParaRPr lang="en-US" altLang="en-US" sz="2800" b="1" dirty="0">
              <a:latin typeface="Calibri" panose="020F0502020204030204" pitchFamily="34" charset="0"/>
              <a:cs typeface="Calibri" panose="020F0502020204030204" pitchFamily="34" charset="0"/>
            </a:endParaRPr>
          </a:p>
        </p:txBody>
      </p:sp>
      <p:sp>
        <p:nvSpPr>
          <p:cNvPr id="2" name="Rectangle 5">
            <a:extLst>
              <a:ext uri="{FF2B5EF4-FFF2-40B4-BE49-F238E27FC236}">
                <a16:creationId xmlns:a16="http://schemas.microsoft.com/office/drawing/2014/main" id="{B98AB7FC-DDA3-5398-AC02-8220037370E9}"/>
              </a:ext>
            </a:extLst>
          </p:cNvPr>
          <p:cNvSpPr>
            <a:spLocks noChangeArrowheads="1"/>
          </p:cNvSpPr>
          <p:nvPr/>
        </p:nvSpPr>
        <p:spPr bwMode="auto">
          <a:xfrm>
            <a:off x="2244978" y="1941513"/>
            <a:ext cx="8618093"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14350" indent="-5143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Strengths and weaknesses of own case (147)</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Other party’s interests in the dispute</a:t>
            </a:r>
            <a:r>
              <a:rPr lang="en-US" altLang="en-US" sz="2600" b="1">
                <a:solidFill>
                  <a:srgbClr val="777777"/>
                </a:solidFill>
                <a:latin typeface="Calibri" panose="020F0502020204030204" pitchFamily="34" charset="0"/>
                <a:cs typeface="Calibri" panose="020F0502020204030204" pitchFamily="34" charset="0"/>
              </a:rPr>
              <a:t> </a:t>
            </a:r>
            <a:r>
              <a:rPr lang="en-US" altLang="en-US" sz="2600" b="1">
                <a:latin typeface="Calibri" panose="020F0502020204030204" pitchFamily="34" charset="0"/>
                <a:cs typeface="Calibri" panose="020F0502020204030204" pitchFamily="34" charset="0"/>
              </a:rPr>
              <a:t>(126)</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Strengths and weaknesses of other party’s case</a:t>
            </a:r>
            <a:r>
              <a:rPr lang="en-US" altLang="en-US" sz="2600" b="1">
                <a:solidFill>
                  <a:schemeClr val="bg2"/>
                </a:solidFill>
                <a:latin typeface="Calibri" panose="020F0502020204030204" pitchFamily="34" charset="0"/>
                <a:cs typeface="Calibri" panose="020F0502020204030204" pitchFamily="34" charset="0"/>
              </a:rPr>
              <a:t> </a:t>
            </a:r>
            <a:r>
              <a:rPr lang="en-US" altLang="en-US" sz="2600" b="1">
                <a:latin typeface="Calibri" panose="020F0502020204030204" pitchFamily="34" charset="0"/>
                <a:cs typeface="Calibri" panose="020F0502020204030204" pitchFamily="34" charset="0"/>
              </a:rPr>
              <a:t>(101)</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Party’s interests in the dispute</a:t>
            </a:r>
            <a:r>
              <a:rPr lang="en-US" altLang="en-US" sz="2600" b="1">
                <a:solidFill>
                  <a:schemeClr val="bg2"/>
                </a:solidFill>
                <a:latin typeface="Calibri" panose="020F0502020204030204" pitchFamily="34" charset="0"/>
                <a:cs typeface="Calibri" panose="020F0502020204030204" pitchFamily="34" charset="0"/>
              </a:rPr>
              <a:t> </a:t>
            </a:r>
            <a:r>
              <a:rPr lang="en-US" altLang="en-US" sz="2600" b="1">
                <a:latin typeface="Calibri" panose="020F0502020204030204" pitchFamily="34" charset="0"/>
                <a:cs typeface="Calibri" panose="020F0502020204030204" pitchFamily="34" charset="0"/>
              </a:rPr>
              <a:t>(97)</a:t>
            </a:r>
          </a:p>
          <a:p>
            <a:pPr>
              <a:spcBef>
                <a:spcPct val="0"/>
              </a:spcBef>
              <a:spcAft>
                <a:spcPts val="1800"/>
              </a:spcAft>
              <a:buClr>
                <a:srgbClr val="7F7F7F"/>
              </a:buClr>
              <a:buFontTx/>
              <a:buAutoNum type="arabicPeriod"/>
            </a:pPr>
            <a:r>
              <a:rPr lang="en-US" altLang="en-US" sz="2600" b="1">
                <a:latin typeface="Calibri" panose="020F0502020204030204" pitchFamily="34" charset="0"/>
                <a:cs typeface="Calibri" panose="020F0502020204030204" pitchFamily="34" charset="0"/>
              </a:rPr>
              <a:t>The role of the mediator</a:t>
            </a:r>
            <a:r>
              <a:rPr lang="en-US" altLang="en-US" sz="2600" b="1">
                <a:solidFill>
                  <a:srgbClr val="777777"/>
                </a:solidFill>
                <a:latin typeface="Calibri" panose="020F0502020204030204" pitchFamily="34" charset="0"/>
                <a:cs typeface="Calibri" panose="020F0502020204030204" pitchFamily="34" charset="0"/>
              </a:rPr>
              <a:t> </a:t>
            </a:r>
            <a:r>
              <a:rPr lang="en-US" altLang="en-US" sz="2600" b="1">
                <a:latin typeface="Calibri" panose="020F0502020204030204" pitchFamily="34" charset="0"/>
                <a:cs typeface="Calibri" panose="020F0502020204030204" pitchFamily="34" charset="0"/>
              </a:rPr>
              <a:t>(86)</a:t>
            </a:r>
          </a:p>
        </p:txBody>
      </p:sp>
      <p:sp>
        <p:nvSpPr>
          <p:cNvPr id="3" name="TextBox 2">
            <a:extLst>
              <a:ext uri="{FF2B5EF4-FFF2-40B4-BE49-F238E27FC236}">
                <a16:creationId xmlns:a16="http://schemas.microsoft.com/office/drawing/2014/main" id="{E42C6B94-BE1C-F870-3B9D-0AA9E6E8BACD}"/>
              </a:ext>
            </a:extLst>
          </p:cNvPr>
          <p:cNvSpPr txBox="1"/>
          <p:nvPr/>
        </p:nvSpPr>
        <p:spPr>
          <a:xfrm>
            <a:off x="4972050" y="6206652"/>
            <a:ext cx="6172200" cy="369332"/>
          </a:xfrm>
          <a:prstGeom prst="rect">
            <a:avLst/>
          </a:prstGeom>
          <a:noFill/>
        </p:spPr>
        <p:txBody>
          <a:bodyPr wrap="square">
            <a:spAutoFit/>
          </a:bodyPr>
          <a:lstStyle/>
          <a:p>
            <a:pPr algn="r"/>
            <a:r>
              <a:rPr lang="en-US" altLang="en-US" sz="1800" dirty="0">
                <a:latin typeface="+mn-lt"/>
              </a:rPr>
              <a:t>Hedeen, Donner, Stura, and Indovina, 2021</a:t>
            </a:r>
            <a:endParaRPr lang="en-US"/>
          </a:p>
        </p:txBody>
      </p:sp>
      <p:sp>
        <p:nvSpPr>
          <p:cNvPr id="4" name="Title 3">
            <a:extLst>
              <a:ext uri="{FF2B5EF4-FFF2-40B4-BE49-F238E27FC236}">
                <a16:creationId xmlns:a16="http://schemas.microsoft.com/office/drawing/2014/main" id="{80EA3789-9FBE-386B-4426-D63E2D7587F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a:t>Most commonly overlooked prep steps</a:t>
            </a:r>
          </a:p>
        </p:txBody>
      </p:sp>
    </p:spTree>
    <p:extLst>
      <p:ext uri="{BB962C8B-B14F-4D97-AF65-F5344CB8AC3E}">
        <p14:creationId xmlns:p14="http://schemas.microsoft.com/office/powerpoint/2010/main" val="148739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arn(inVertical)">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uild="p" rev="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B2F2FD-4C58-4A60-9921-580A463BAB3A}"/>
</file>

<file path=customXml/itemProps2.xml><?xml version="1.0" encoding="utf-8"?>
<ds:datastoreItem xmlns:ds="http://schemas.openxmlformats.org/officeDocument/2006/customXml" ds:itemID="{A34F9296-3BA5-4E95-A232-1431DBF2801D}"/>
</file>

<file path=docProps/app.xml><?xml version="1.0" encoding="utf-8"?>
<Properties xmlns="http://schemas.openxmlformats.org/officeDocument/2006/extended-properties" xmlns:vt="http://schemas.openxmlformats.org/officeDocument/2006/docPropsVTypes">
  <TotalTime>10983</TotalTime>
  <Words>4562</Words>
  <Application>Microsoft Macintosh PowerPoint</Application>
  <PresentationFormat>Widescreen</PresentationFormat>
  <Paragraphs>438</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Wingdings</vt:lpstr>
      <vt:lpstr>Office Theme</vt:lpstr>
      <vt:lpstr>Advanced Mediation Skills</vt:lpstr>
      <vt:lpstr>Session description</vt:lpstr>
      <vt:lpstr>Session agenda</vt:lpstr>
      <vt:lpstr>My context (introduction)</vt:lpstr>
      <vt:lpstr>Title slide: Inviting guests: preparation</vt:lpstr>
      <vt:lpstr>Under-preparation?</vt:lpstr>
      <vt:lpstr>Orientation does not equal preparation</vt:lpstr>
      <vt:lpstr>Mediators on Parties’ Preparation</vt:lpstr>
      <vt:lpstr>Most commonly overlooked prep steps</vt:lpstr>
      <vt:lpstr>Most valuable prep steps</vt:lpstr>
      <vt:lpstr>Title slide: Setting the table: building trust</vt:lpstr>
      <vt:lpstr>Mediators and trust</vt:lpstr>
      <vt:lpstr>Factors that Generate Trust</vt:lpstr>
      <vt:lpstr>Four essential factors</vt:lpstr>
      <vt:lpstr>Other significant factors</vt:lpstr>
      <vt:lpstr>Mediators and trust: your implications</vt:lpstr>
      <vt:lpstr>Title slide: Encouraging conversation: crafting questions</vt:lpstr>
      <vt:lpstr>Questions are powerful</vt:lpstr>
      <vt:lpstr>Questions demand discipline!</vt:lpstr>
      <vt:lpstr>Reframing</vt:lpstr>
      <vt:lpstr>Reframing whiskey</vt:lpstr>
      <vt:lpstr>Reframing whiskey, continued</vt:lpstr>
      <vt:lpstr>Reframing poverty</vt:lpstr>
      <vt:lpstr>Mediator restatements</vt:lpstr>
      <vt:lpstr>Formulations &amp; Reformulations</vt:lpstr>
      <vt:lpstr>Formulations</vt:lpstr>
      <vt:lpstr>… and reformulations</vt:lpstr>
      <vt:lpstr>Your insights and experiences?</vt:lpstr>
      <vt:lpstr>Title slide: Nudging guests: recognizing emotions</vt:lpstr>
      <vt:lpstr>Emotions in mediation</vt:lpstr>
      <vt:lpstr>Emotions in mediation, continued</vt:lpstr>
      <vt:lpstr>Anger, beyond and within mediation</vt:lpstr>
      <vt:lpstr>Anger, beyond and within mediation, continued</vt:lpstr>
      <vt:lpstr>Title slide: Being affable: reciprocal coaching</vt:lpstr>
      <vt:lpstr>Offering and inviting coaching</vt:lpstr>
      <vt:lpstr>Offering and inviting coaching, continued</vt:lpstr>
      <vt:lpstr>Four suggestions (first two)</vt:lpstr>
      <vt:lpstr>Four suggestions (last two)</vt:lpstr>
      <vt:lpstr>Read opening script; how might it work for you?</vt:lpstr>
      <vt:lpstr>Winding down: mediator pressure</vt:lpstr>
      <vt:lpstr>Mediator pressure?</vt:lpstr>
      <vt:lpstr>Mediator pressure, continued</vt:lpstr>
      <vt:lpstr>Winding down this session</vt:lpstr>
      <vt:lpstr>References list</vt:lpstr>
      <vt:lpstr>References, continued</vt:lpstr>
      <vt:lpstr>Reciprocal coaching opening, 1 of 3</vt:lpstr>
      <vt:lpstr>Reciprocal coaching opening, 2 of 3</vt:lpstr>
      <vt:lpstr>Reciprocal coaching opening,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Hedeen</dc:creator>
  <cp:lastModifiedBy>Timothy Hedeen</cp:lastModifiedBy>
  <cp:revision>37</cp:revision>
  <dcterms:created xsi:type="dcterms:W3CDTF">2022-03-24T11:53:19Z</dcterms:created>
  <dcterms:modified xsi:type="dcterms:W3CDTF">2022-09-19T21:22:56Z</dcterms:modified>
</cp:coreProperties>
</file>