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4"/>
  </p:sldMasterIdLst>
  <p:notesMasterIdLst>
    <p:notesMasterId r:id="rId54"/>
  </p:notesMasterIdLst>
  <p:sldIdLst>
    <p:sldId id="256" r:id="rId5"/>
    <p:sldId id="354" r:id="rId6"/>
    <p:sldId id="295" r:id="rId7"/>
    <p:sldId id="341" r:id="rId8"/>
    <p:sldId id="342" r:id="rId9"/>
    <p:sldId id="348" r:id="rId10"/>
    <p:sldId id="343" r:id="rId11"/>
    <p:sldId id="297" r:id="rId12"/>
    <p:sldId id="299" r:id="rId13"/>
    <p:sldId id="300" r:id="rId14"/>
    <p:sldId id="302" r:id="rId15"/>
    <p:sldId id="289" r:id="rId16"/>
    <p:sldId id="303" r:id="rId17"/>
    <p:sldId id="304" r:id="rId18"/>
    <p:sldId id="310" r:id="rId19"/>
    <p:sldId id="311" r:id="rId20"/>
    <p:sldId id="312" r:id="rId21"/>
    <p:sldId id="307" r:id="rId22"/>
    <p:sldId id="319" r:id="rId23"/>
    <p:sldId id="313" r:id="rId24"/>
    <p:sldId id="309" r:id="rId25"/>
    <p:sldId id="344" r:id="rId26"/>
    <p:sldId id="345" r:id="rId27"/>
    <p:sldId id="346" r:id="rId28"/>
    <p:sldId id="347" r:id="rId29"/>
    <p:sldId id="320" r:id="rId30"/>
    <p:sldId id="321" r:id="rId31"/>
    <p:sldId id="298" r:id="rId32"/>
    <p:sldId id="322" r:id="rId33"/>
    <p:sldId id="323" r:id="rId34"/>
    <p:sldId id="349" r:id="rId35"/>
    <p:sldId id="324" r:id="rId36"/>
    <p:sldId id="325" r:id="rId37"/>
    <p:sldId id="326" r:id="rId38"/>
    <p:sldId id="337" r:id="rId39"/>
    <p:sldId id="338" r:id="rId40"/>
    <p:sldId id="328" r:id="rId41"/>
    <p:sldId id="329" r:id="rId42"/>
    <p:sldId id="330" r:id="rId43"/>
    <p:sldId id="331" r:id="rId44"/>
    <p:sldId id="332" r:id="rId45"/>
    <p:sldId id="333" r:id="rId46"/>
    <p:sldId id="334" r:id="rId47"/>
    <p:sldId id="340" r:id="rId48"/>
    <p:sldId id="339" r:id="rId49"/>
    <p:sldId id="335" r:id="rId50"/>
    <p:sldId id="336" r:id="rId51"/>
    <p:sldId id="351" r:id="rId52"/>
    <p:sldId id="352"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AF65"/>
    <a:srgbClr val="68B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E9EF5C-3BCC-BA4C-986C-69EBCA62DF76}" v="1266" dt="2022-09-21T17:42:20.4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86395"/>
  </p:normalViewPr>
  <p:slideViewPr>
    <p:cSldViewPr snapToGrid="0">
      <p:cViewPr varScale="1">
        <p:scale>
          <a:sx n="78" d="100"/>
          <a:sy n="78" d="100"/>
        </p:scale>
        <p:origin x="192" y="856"/>
      </p:cViewPr>
      <p:guideLst/>
    </p:cSldViewPr>
  </p:slideViewPr>
  <p:outlineViewPr>
    <p:cViewPr>
      <p:scale>
        <a:sx n="33" d="100"/>
        <a:sy n="33" d="100"/>
      </p:scale>
      <p:origin x="0" y="-489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Brooksby" userId="f1c11b2b-3476-45bc-b09f-55231c8c39e7" providerId="ADAL" clId="{BFE9EF5C-3BCC-BA4C-986C-69EBCA62DF76}"/>
    <pc:docChg chg="custSel modSld">
      <pc:chgData name="Jennifer Brooksby" userId="f1c11b2b-3476-45bc-b09f-55231c8c39e7" providerId="ADAL" clId="{BFE9EF5C-3BCC-BA4C-986C-69EBCA62DF76}" dt="2022-09-21T17:42:36.095" v="27" actId="962"/>
      <pc:docMkLst>
        <pc:docMk/>
      </pc:docMkLst>
      <pc:sldChg chg="addSp modSp mod">
        <pc:chgData name="Jennifer Brooksby" userId="f1c11b2b-3476-45bc-b09f-55231c8c39e7" providerId="ADAL" clId="{BFE9EF5C-3BCC-BA4C-986C-69EBCA62DF76}" dt="2022-09-21T17:42:36.095" v="27" actId="962"/>
        <pc:sldMkLst>
          <pc:docMk/>
          <pc:sldMk cId="1655703113" sldId="256"/>
        </pc:sldMkLst>
        <pc:picChg chg="add mod">
          <ac:chgData name="Jennifer Brooksby" userId="f1c11b2b-3476-45bc-b09f-55231c8c39e7" providerId="ADAL" clId="{BFE9EF5C-3BCC-BA4C-986C-69EBCA62DF76}" dt="2022-09-21T17:42:36.095" v="27" actId="962"/>
          <ac:picMkLst>
            <pc:docMk/>
            <pc:sldMk cId="1655703113" sldId="256"/>
            <ac:picMk id="5" creationId="{6B0C96C8-25FA-B35F-8B2F-541D4258B0A7}"/>
          </ac:picMkLst>
        </pc:picChg>
      </pc:sldChg>
      <pc:sldChg chg="modSp mod">
        <pc:chgData name="Jennifer Brooksby" userId="f1c11b2b-3476-45bc-b09f-55231c8c39e7" providerId="ADAL" clId="{BFE9EF5C-3BCC-BA4C-986C-69EBCA62DF76}" dt="2022-09-21T17:25:32.784" v="21" actId="1076"/>
        <pc:sldMkLst>
          <pc:docMk/>
          <pc:sldMk cId="3041485803" sldId="354"/>
        </pc:sldMkLst>
        <pc:spChg chg="mod">
          <ac:chgData name="Jennifer Brooksby" userId="f1c11b2b-3476-45bc-b09f-55231c8c39e7" providerId="ADAL" clId="{BFE9EF5C-3BCC-BA4C-986C-69EBCA62DF76}" dt="2022-09-21T17:25:16.042" v="20" actId="20577"/>
          <ac:spMkLst>
            <pc:docMk/>
            <pc:sldMk cId="3041485803" sldId="354"/>
            <ac:spMk id="6" creationId="{79FBE088-6B4C-6F93-6D31-FF15D84D8F17}"/>
          </ac:spMkLst>
        </pc:spChg>
        <pc:picChg chg="mod">
          <ac:chgData name="Jennifer Brooksby" userId="f1c11b2b-3476-45bc-b09f-55231c8c39e7" providerId="ADAL" clId="{BFE9EF5C-3BCC-BA4C-986C-69EBCA62DF76}" dt="2022-09-21T17:25:32.784" v="21" actId="1076"/>
          <ac:picMkLst>
            <pc:docMk/>
            <pc:sldMk cId="3041485803" sldId="354"/>
            <ac:picMk id="4" creationId="{2050ED7B-1693-912D-3586-1CD426AECD7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A9EE7F-EFCA-0C42-B54C-C66E8706975D}" type="datetimeFigureOut">
              <a:rPr lang="en-US" smtClean="0"/>
              <a:t>9/21/22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1A0D8-62A4-C948-B4E9-DC50AE966F92}" type="slidenum">
              <a:rPr lang="en-US" smtClean="0"/>
              <a:t>‹#›</a:t>
            </a:fld>
            <a:endParaRPr lang="en-US"/>
          </a:p>
        </p:txBody>
      </p:sp>
    </p:spTree>
    <p:extLst>
      <p:ext uri="{BB962C8B-B14F-4D97-AF65-F5344CB8AC3E}">
        <p14:creationId xmlns:p14="http://schemas.microsoft.com/office/powerpoint/2010/main" val="2582451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1A0D8-62A4-C948-B4E9-DC50AE966F92}" type="slidenum">
              <a:rPr lang="en-US" smtClean="0"/>
              <a:t>1</a:t>
            </a:fld>
            <a:endParaRPr lang="en-US"/>
          </a:p>
        </p:txBody>
      </p:sp>
    </p:spTree>
    <p:extLst>
      <p:ext uri="{BB962C8B-B14F-4D97-AF65-F5344CB8AC3E}">
        <p14:creationId xmlns:p14="http://schemas.microsoft.com/office/powerpoint/2010/main" val="123707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1A0D8-62A4-C948-B4E9-DC50AE966F92}" type="slidenum">
              <a:rPr lang="en-US" smtClean="0"/>
              <a:t>31</a:t>
            </a:fld>
            <a:endParaRPr lang="en-US"/>
          </a:p>
        </p:txBody>
      </p:sp>
    </p:spTree>
    <p:extLst>
      <p:ext uri="{BB962C8B-B14F-4D97-AF65-F5344CB8AC3E}">
        <p14:creationId xmlns:p14="http://schemas.microsoft.com/office/powerpoint/2010/main" val="685159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1A0D8-62A4-C948-B4E9-DC50AE966F92}" type="slidenum">
              <a:rPr lang="en-US" smtClean="0"/>
              <a:t>32</a:t>
            </a:fld>
            <a:endParaRPr lang="en-US"/>
          </a:p>
        </p:txBody>
      </p:sp>
    </p:spTree>
    <p:extLst>
      <p:ext uri="{BB962C8B-B14F-4D97-AF65-F5344CB8AC3E}">
        <p14:creationId xmlns:p14="http://schemas.microsoft.com/office/powerpoint/2010/main" val="1169799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1A0D8-62A4-C948-B4E9-DC50AE966F92}" type="slidenum">
              <a:rPr lang="en-US" smtClean="0"/>
              <a:t>35</a:t>
            </a:fld>
            <a:endParaRPr lang="en-US"/>
          </a:p>
        </p:txBody>
      </p:sp>
    </p:spTree>
    <p:extLst>
      <p:ext uri="{BB962C8B-B14F-4D97-AF65-F5344CB8AC3E}">
        <p14:creationId xmlns:p14="http://schemas.microsoft.com/office/powerpoint/2010/main" val="1825086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1A0D8-62A4-C948-B4E9-DC50AE966F92}" type="slidenum">
              <a:rPr lang="en-US" smtClean="0"/>
              <a:t>36</a:t>
            </a:fld>
            <a:endParaRPr lang="en-US"/>
          </a:p>
        </p:txBody>
      </p:sp>
    </p:spTree>
    <p:extLst>
      <p:ext uri="{BB962C8B-B14F-4D97-AF65-F5344CB8AC3E}">
        <p14:creationId xmlns:p14="http://schemas.microsoft.com/office/powerpoint/2010/main" val="2138502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1A0D8-62A4-C948-B4E9-DC50AE966F92}" type="slidenum">
              <a:rPr lang="en-US" smtClean="0"/>
              <a:t>44</a:t>
            </a:fld>
            <a:endParaRPr lang="en-US"/>
          </a:p>
        </p:txBody>
      </p:sp>
    </p:spTree>
    <p:extLst>
      <p:ext uri="{BB962C8B-B14F-4D97-AF65-F5344CB8AC3E}">
        <p14:creationId xmlns:p14="http://schemas.microsoft.com/office/powerpoint/2010/main" val="1644036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1A0D8-62A4-C948-B4E9-DC50AE966F92}" type="slidenum">
              <a:rPr lang="en-US" smtClean="0"/>
              <a:t>45</a:t>
            </a:fld>
            <a:endParaRPr lang="en-US"/>
          </a:p>
        </p:txBody>
      </p:sp>
    </p:spTree>
    <p:extLst>
      <p:ext uri="{BB962C8B-B14F-4D97-AF65-F5344CB8AC3E}">
        <p14:creationId xmlns:p14="http://schemas.microsoft.com/office/powerpoint/2010/main" val="3974169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B97EDDF1-0B12-4D2F-BE8D-45651147C414}" type="datetimeFigureOut">
              <a:rPr lang="en-US" smtClean="0"/>
              <a:t>9/21/22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D19AD-29B5-4CEF-A199-188A5DC88DC8}" type="slidenum">
              <a:rPr lang="en-US" smtClean="0"/>
              <a:t>‹#›</a:t>
            </a:fld>
            <a:endParaRPr lang="en-US"/>
          </a:p>
        </p:txBody>
      </p:sp>
    </p:spTree>
    <p:extLst>
      <p:ext uri="{BB962C8B-B14F-4D97-AF65-F5344CB8AC3E}">
        <p14:creationId xmlns:p14="http://schemas.microsoft.com/office/powerpoint/2010/main" val="28857506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EDDF1-0B12-4D2F-BE8D-45651147C414}" type="datetimeFigureOut">
              <a:rPr lang="en-US" smtClean="0"/>
              <a:t>9/21/22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D19AD-29B5-4CEF-A199-188A5DC88DC8}" type="slidenum">
              <a:rPr lang="en-US" smtClean="0"/>
              <a:t>‹#›</a:t>
            </a:fld>
            <a:endParaRPr lang="en-US"/>
          </a:p>
        </p:txBody>
      </p:sp>
    </p:spTree>
    <p:extLst>
      <p:ext uri="{BB962C8B-B14F-4D97-AF65-F5344CB8AC3E}">
        <p14:creationId xmlns:p14="http://schemas.microsoft.com/office/powerpoint/2010/main" val="4172003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EDDF1-0B12-4D2F-BE8D-45651147C414}" type="datetimeFigureOut">
              <a:rPr lang="en-US" smtClean="0"/>
              <a:t>9/21/22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D19AD-29B5-4CEF-A199-188A5DC88DC8}" type="slidenum">
              <a:rPr lang="en-US" smtClean="0"/>
              <a:t>‹#›</a:t>
            </a:fld>
            <a:endParaRPr lang="en-US"/>
          </a:p>
        </p:txBody>
      </p:sp>
    </p:spTree>
    <p:extLst>
      <p:ext uri="{BB962C8B-B14F-4D97-AF65-F5344CB8AC3E}">
        <p14:creationId xmlns:p14="http://schemas.microsoft.com/office/powerpoint/2010/main" val="3558765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EDDF1-0B12-4D2F-BE8D-45651147C414}" type="datetimeFigureOut">
              <a:rPr lang="en-US" smtClean="0"/>
              <a:t>9/21/22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D19AD-29B5-4CEF-A199-188A5DC88DC8}" type="slidenum">
              <a:rPr lang="en-US" smtClean="0"/>
              <a:t>‹#›</a:t>
            </a:fld>
            <a:endParaRPr lang="en-US"/>
          </a:p>
        </p:txBody>
      </p:sp>
    </p:spTree>
    <p:extLst>
      <p:ext uri="{BB962C8B-B14F-4D97-AF65-F5344CB8AC3E}">
        <p14:creationId xmlns:p14="http://schemas.microsoft.com/office/powerpoint/2010/main" val="323474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97EDDF1-0B12-4D2F-BE8D-45651147C414}" type="datetimeFigureOut">
              <a:rPr lang="en-US" smtClean="0"/>
              <a:t>9/21/22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D19AD-29B5-4CEF-A199-188A5DC88DC8}" type="slidenum">
              <a:rPr lang="en-US" smtClean="0"/>
              <a:t>‹#›</a:t>
            </a:fld>
            <a:endParaRPr lang="en-US"/>
          </a:p>
        </p:txBody>
      </p:sp>
    </p:spTree>
    <p:extLst>
      <p:ext uri="{BB962C8B-B14F-4D97-AF65-F5344CB8AC3E}">
        <p14:creationId xmlns:p14="http://schemas.microsoft.com/office/powerpoint/2010/main" val="113233555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B97EDDF1-0B12-4D2F-BE8D-45651147C414}" type="datetimeFigureOut">
              <a:rPr lang="en-US" smtClean="0"/>
              <a:t>9/21/22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A7D19AD-29B5-4CEF-A199-188A5DC88DC8}" type="slidenum">
              <a:rPr lang="en-US" smtClean="0"/>
              <a:t>‹#›</a:t>
            </a:fld>
            <a:endParaRPr lang="en-US"/>
          </a:p>
        </p:txBody>
      </p:sp>
    </p:spTree>
    <p:extLst>
      <p:ext uri="{BB962C8B-B14F-4D97-AF65-F5344CB8AC3E}">
        <p14:creationId xmlns:p14="http://schemas.microsoft.com/office/powerpoint/2010/main" val="24536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97EDDF1-0B12-4D2F-BE8D-45651147C414}" type="datetimeFigureOut">
              <a:rPr lang="en-US" smtClean="0"/>
              <a:t>9/21/22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D19AD-29B5-4CEF-A199-188A5DC88DC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9417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EDDF1-0B12-4D2F-BE8D-45651147C414}" type="datetimeFigureOut">
              <a:rPr lang="en-US" smtClean="0"/>
              <a:t>9/21/22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D19AD-29B5-4CEF-A199-188A5DC88DC8}" type="slidenum">
              <a:rPr lang="en-US" smtClean="0"/>
              <a:t>‹#›</a:t>
            </a:fld>
            <a:endParaRPr lang="en-US"/>
          </a:p>
        </p:txBody>
      </p:sp>
    </p:spTree>
    <p:extLst>
      <p:ext uri="{BB962C8B-B14F-4D97-AF65-F5344CB8AC3E}">
        <p14:creationId xmlns:p14="http://schemas.microsoft.com/office/powerpoint/2010/main" val="57404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EDDF1-0B12-4D2F-BE8D-45651147C414}" type="datetimeFigureOut">
              <a:rPr lang="en-US" smtClean="0"/>
              <a:t>9/21/22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7D19AD-29B5-4CEF-A199-188A5DC88DC8}" type="slidenum">
              <a:rPr lang="en-US" smtClean="0"/>
              <a:t>‹#›</a:t>
            </a:fld>
            <a:endParaRPr lang="en-US"/>
          </a:p>
        </p:txBody>
      </p:sp>
    </p:spTree>
    <p:extLst>
      <p:ext uri="{BB962C8B-B14F-4D97-AF65-F5344CB8AC3E}">
        <p14:creationId xmlns:p14="http://schemas.microsoft.com/office/powerpoint/2010/main" val="3200418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B97EDDF1-0B12-4D2F-BE8D-45651147C414}" type="datetimeFigureOut">
              <a:rPr lang="en-US" smtClean="0"/>
              <a:t>9/21/22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CA7D19AD-29B5-4CEF-A199-188A5DC88DC8}" type="slidenum">
              <a:rPr lang="en-US" smtClean="0"/>
              <a:t>‹#›</a:t>
            </a:fld>
            <a:endParaRPr lang="en-US"/>
          </a:p>
        </p:txBody>
      </p:sp>
    </p:spTree>
    <p:extLst>
      <p:ext uri="{BB962C8B-B14F-4D97-AF65-F5344CB8AC3E}">
        <p14:creationId xmlns:p14="http://schemas.microsoft.com/office/powerpoint/2010/main" val="124991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97EDDF1-0B12-4D2F-BE8D-45651147C414}" type="datetimeFigureOut">
              <a:rPr lang="en-US" smtClean="0"/>
              <a:t>9/21/22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CA7D19AD-29B5-4CEF-A199-188A5DC88DC8}" type="slidenum">
              <a:rPr lang="en-US" smtClean="0"/>
              <a:t>‹#›</a:t>
            </a:fld>
            <a:endParaRPr lang="en-US"/>
          </a:p>
        </p:txBody>
      </p:sp>
    </p:spTree>
    <p:extLst>
      <p:ext uri="{BB962C8B-B14F-4D97-AF65-F5344CB8AC3E}">
        <p14:creationId xmlns:p14="http://schemas.microsoft.com/office/powerpoint/2010/main" val="2086011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97EDDF1-0B12-4D2F-BE8D-45651147C414}" type="datetimeFigureOut">
              <a:rPr lang="en-US" smtClean="0"/>
              <a:t>9/21/22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A7D19AD-29B5-4CEF-A199-188A5DC88DC8}" type="slidenum">
              <a:rPr lang="en-US" smtClean="0"/>
              <a:t>‹#›</a:t>
            </a:fld>
            <a:endParaRPr lang="en-US"/>
          </a:p>
        </p:txBody>
      </p:sp>
    </p:spTree>
    <p:extLst>
      <p:ext uri="{BB962C8B-B14F-4D97-AF65-F5344CB8AC3E}">
        <p14:creationId xmlns:p14="http://schemas.microsoft.com/office/powerpoint/2010/main" val="419771232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tiff"/><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3.tiff"/><Relationship Id="rId2" Type="http://schemas.openxmlformats.org/officeDocument/2006/relationships/hyperlink" Target="https://selpa.info/"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law.pepperdine.edu/straus/training-and-conferences/" TargetMode="Externa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hyperlink" Target="http://eastvalleyselpa.org" TargetMode="External"/><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hyperlink" Target="mailto:Rick.Homutoff@sbcss.net" TargetMode="External"/><Relationship Id="rId4" Type="http://schemas.openxmlformats.org/officeDocument/2006/relationships/hyperlink" Target="mailto:Jennifer.Brooksby@sbcss.ne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35B8F-1D86-D18A-5AB6-B236B48FADD2}"/>
              </a:ext>
            </a:extLst>
          </p:cNvPr>
          <p:cNvSpPr>
            <a:spLocks noGrp="1"/>
          </p:cNvSpPr>
          <p:nvPr>
            <p:ph type="ctrTitle"/>
          </p:nvPr>
        </p:nvSpPr>
        <p:spPr>
          <a:xfrm>
            <a:off x="390367" y="1454921"/>
            <a:ext cx="6671484" cy="3118745"/>
          </a:xfrm>
        </p:spPr>
        <p:txBody>
          <a:bodyPr>
            <a:normAutofit/>
          </a:bodyPr>
          <a:lstStyle/>
          <a:p>
            <a:r>
              <a:rPr lang="en-US" sz="2900" dirty="0">
                <a:latin typeface="+mn-lt"/>
                <a:cs typeface="Times New Roman" panose="02020603050405020304" pitchFamily="18" charset="0"/>
              </a:rPr>
              <a:t>ADR in California: Fostering the Parent-School Relationship</a:t>
            </a:r>
            <a:endParaRPr lang="en-US" sz="2900" dirty="0">
              <a:latin typeface="+mn-lt"/>
            </a:endParaRPr>
          </a:p>
        </p:txBody>
      </p:sp>
      <p:sp>
        <p:nvSpPr>
          <p:cNvPr id="19" name="Rectangle 14">
            <a:extLst>
              <a:ext uri="{FF2B5EF4-FFF2-40B4-BE49-F238E27FC236}">
                <a16:creationId xmlns:a16="http://schemas.microsoft.com/office/drawing/2014/main" id="{165040EF-32B8-46F3-823C-6BA3A49A77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8366353-976B-22D3-0D54-26D3A3784189}"/>
              </a:ext>
            </a:extLst>
          </p:cNvPr>
          <p:cNvSpPr>
            <a:spLocks noGrp="1"/>
          </p:cNvSpPr>
          <p:nvPr>
            <p:ph type="subTitle" idx="1"/>
          </p:nvPr>
        </p:nvSpPr>
        <p:spPr>
          <a:xfrm>
            <a:off x="7537779" y="1833455"/>
            <a:ext cx="4661104" cy="2526913"/>
          </a:xfrm>
        </p:spPr>
        <p:txBody>
          <a:bodyPr vert="horz" lIns="91440" tIns="45720" rIns="91440" bIns="45720" rtlCol="0" anchor="ctr">
            <a:noAutofit/>
          </a:bodyPr>
          <a:lstStyle/>
          <a:p>
            <a:r>
              <a:rPr lang="en-US" sz="2400" dirty="0">
                <a:solidFill>
                  <a:schemeClr val="bg1">
                    <a:lumMod val="75000"/>
                    <a:lumOff val="25000"/>
                  </a:schemeClr>
                </a:solidFill>
              </a:rPr>
              <a:t>Presented by:</a:t>
            </a:r>
          </a:p>
          <a:p>
            <a:r>
              <a:rPr lang="en-US" sz="2400" dirty="0">
                <a:solidFill>
                  <a:schemeClr val="bg1">
                    <a:lumMod val="75000"/>
                    <a:lumOff val="25000"/>
                  </a:schemeClr>
                </a:solidFill>
              </a:rPr>
              <a:t>Rick </a:t>
            </a:r>
            <a:r>
              <a:rPr lang="en-US" sz="2400" dirty="0" err="1">
                <a:solidFill>
                  <a:schemeClr val="bg1">
                    <a:lumMod val="75000"/>
                    <a:lumOff val="25000"/>
                  </a:schemeClr>
                </a:solidFill>
              </a:rPr>
              <a:t>Homutoff</a:t>
            </a:r>
            <a:r>
              <a:rPr lang="en-US" sz="2400" dirty="0">
                <a:solidFill>
                  <a:schemeClr val="bg1">
                    <a:lumMod val="75000"/>
                    <a:lumOff val="25000"/>
                  </a:schemeClr>
                </a:solidFill>
              </a:rPr>
              <a:t>, Ed.D. </a:t>
            </a:r>
          </a:p>
          <a:p>
            <a:pPr>
              <a:spcBef>
                <a:spcPts val="0"/>
              </a:spcBef>
            </a:pPr>
            <a:r>
              <a:rPr lang="en-US" dirty="0">
                <a:solidFill>
                  <a:schemeClr val="bg1">
                    <a:lumMod val="75000"/>
                    <a:lumOff val="25000"/>
                  </a:schemeClr>
                </a:solidFill>
              </a:rPr>
              <a:t>Program Manager - Due Process</a:t>
            </a:r>
          </a:p>
          <a:p>
            <a:r>
              <a:rPr lang="en-US" sz="2400" dirty="0">
                <a:solidFill>
                  <a:schemeClr val="bg1">
                    <a:lumMod val="75000"/>
                    <a:lumOff val="25000"/>
                  </a:schemeClr>
                </a:solidFill>
              </a:rPr>
              <a:t>Jennifer Brooksby </a:t>
            </a:r>
          </a:p>
          <a:p>
            <a:pPr>
              <a:spcBef>
                <a:spcPts val="0"/>
              </a:spcBef>
            </a:pPr>
            <a:r>
              <a:rPr lang="en-US" dirty="0">
                <a:solidFill>
                  <a:schemeClr val="bg1">
                    <a:lumMod val="75000"/>
                    <a:lumOff val="25000"/>
                  </a:schemeClr>
                </a:solidFill>
              </a:rPr>
              <a:t>Program Manager - Regional Services</a:t>
            </a:r>
          </a:p>
        </p:txBody>
      </p:sp>
      <p:pic>
        <p:nvPicPr>
          <p:cNvPr id="5" name="Picture 4">
            <a:extLst>
              <a:ext uri="{FF2B5EF4-FFF2-40B4-BE49-F238E27FC236}">
                <a16:creationId xmlns:a16="http://schemas.microsoft.com/office/drawing/2014/main" id="{6B0C96C8-25FA-B35F-8B2F-541D4258B0A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069" y="5127170"/>
            <a:ext cx="3836517" cy="1406979"/>
          </a:xfrm>
          <a:prstGeom prst="rect">
            <a:avLst/>
          </a:prstGeom>
        </p:spPr>
      </p:pic>
    </p:spTree>
    <p:extLst>
      <p:ext uri="{BB962C8B-B14F-4D97-AF65-F5344CB8AC3E}">
        <p14:creationId xmlns:p14="http://schemas.microsoft.com/office/powerpoint/2010/main" val="165570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5706664-DFC6-5C0B-4E3F-0C56D6547775}"/>
              </a:ext>
            </a:extLst>
          </p:cNvPr>
          <p:cNvSpPr>
            <a:spLocks noGrp="1"/>
          </p:cNvSpPr>
          <p:nvPr>
            <p:ph idx="1"/>
          </p:nvPr>
        </p:nvSpPr>
        <p:spPr>
          <a:xfrm>
            <a:off x="945848" y="2140400"/>
            <a:ext cx="10515600" cy="1463485"/>
          </a:xfrm>
        </p:spPr>
        <p:txBody>
          <a:bodyPr>
            <a:normAutofit/>
          </a:bodyPr>
          <a:lstStyle/>
          <a:p>
            <a:pPr>
              <a:buFont typeface="Wingdings" panose="05000000000000000000" pitchFamily="2" charset="2"/>
              <a:buChar char="v"/>
            </a:pPr>
            <a:r>
              <a:rPr lang="en-US" sz="2400" dirty="0"/>
              <a:t>Annual SELPA ADR Conference</a:t>
            </a:r>
          </a:p>
          <a:p>
            <a:pPr>
              <a:buFont typeface="Wingdings" panose="05000000000000000000" pitchFamily="2" charset="2"/>
              <a:buChar char="v"/>
            </a:pPr>
            <a:r>
              <a:rPr lang="en-US" sz="2400" dirty="0"/>
              <a:t>Partner Work with CADRE</a:t>
            </a:r>
          </a:p>
        </p:txBody>
      </p:sp>
      <p:pic>
        <p:nvPicPr>
          <p:cNvPr id="4" name="Content Placeholder 5" descr="Photo Riverside Convention Center">
            <a:extLst>
              <a:ext uri="{FF2B5EF4-FFF2-40B4-BE49-F238E27FC236}">
                <a16:creationId xmlns:a16="http://schemas.microsoft.com/office/drawing/2014/main" id="{6FE35FAA-2320-476D-634F-50C2510F1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330" y="1765793"/>
            <a:ext cx="3784632" cy="2505092"/>
          </a:xfrm>
          <a:prstGeom prst="rect">
            <a:avLst/>
          </a:prstGeom>
        </p:spPr>
      </p:pic>
      <p:pic>
        <p:nvPicPr>
          <p:cNvPr id="5" name="Picture 4" descr="Photo ADR Conference Room Set Up">
            <a:extLst>
              <a:ext uri="{FF2B5EF4-FFF2-40B4-BE49-F238E27FC236}">
                <a16:creationId xmlns:a16="http://schemas.microsoft.com/office/drawing/2014/main" id="{6734EC03-1FA5-13E0-0B5C-EDD7EBCB0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510" y="3609776"/>
            <a:ext cx="3784632" cy="2838474"/>
          </a:xfrm>
          <a:prstGeom prst="rect">
            <a:avLst/>
          </a:prstGeom>
        </p:spPr>
      </p:pic>
      <p:pic>
        <p:nvPicPr>
          <p:cNvPr id="9220" name="Picture 4" descr="About 4 — Direction Service">
            <a:extLst>
              <a:ext uri="{FF2B5EF4-FFF2-40B4-BE49-F238E27FC236}">
                <a16:creationId xmlns:a16="http://schemas.microsoft.com/office/drawing/2014/main" id="{3837A8FB-D4C9-D9C8-3180-C5BB9E2F0F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038" y="4270885"/>
            <a:ext cx="4438650" cy="9620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A7A819-F992-9424-D42A-A249AF143CC1}"/>
              </a:ext>
            </a:extLst>
          </p:cNvPr>
          <p:cNvSpPr>
            <a:spLocks noGrp="1"/>
          </p:cNvSpPr>
          <p:nvPr>
            <p:ph type="title"/>
          </p:nvPr>
        </p:nvSpPr>
        <p:spPr>
          <a:xfrm>
            <a:off x="744168" y="409750"/>
            <a:ext cx="7729728" cy="1188720"/>
          </a:xfrm>
        </p:spPr>
        <p:txBody>
          <a:bodyPr>
            <a:normAutofit fontScale="90000"/>
          </a:bodyPr>
          <a:lstStyle/>
          <a:p>
            <a:pPr algn="ctr"/>
            <a:r>
              <a:rPr lang="en-US" b="1">
                <a:solidFill>
                  <a:schemeClr val="accent1">
                    <a:lumMod val="50000"/>
                  </a:schemeClr>
                </a:solidFill>
              </a:rPr>
              <a:t>‘Expansion’ Resulted in More Familiarity and Involvement with Special Education ADR</a:t>
            </a:r>
          </a:p>
        </p:txBody>
      </p:sp>
    </p:spTree>
    <p:extLst>
      <p:ext uri="{BB962C8B-B14F-4D97-AF65-F5344CB8AC3E}">
        <p14:creationId xmlns:p14="http://schemas.microsoft.com/office/powerpoint/2010/main" val="3945552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7A819-F992-9424-D42A-A249AF143CC1}"/>
              </a:ext>
            </a:extLst>
          </p:cNvPr>
          <p:cNvSpPr>
            <a:spLocks noGrp="1"/>
          </p:cNvSpPr>
          <p:nvPr>
            <p:ph type="title"/>
          </p:nvPr>
        </p:nvSpPr>
        <p:spPr>
          <a:xfrm>
            <a:off x="572493" y="230736"/>
            <a:ext cx="11018520" cy="1692068"/>
          </a:xfrm>
        </p:spPr>
        <p:txBody>
          <a:bodyPr anchor="b">
            <a:noAutofit/>
          </a:bodyPr>
          <a:lstStyle/>
          <a:p>
            <a:r>
              <a:rPr lang="en-US" sz="3200" b="1"/>
              <a:t>‘Expansion’ Resulted in More Use of ADR to Resolve Conflict in Special Education</a:t>
            </a:r>
          </a:p>
        </p:txBody>
      </p:sp>
      <p:sp>
        <p:nvSpPr>
          <p:cNvPr id="3" name="Content Placeholder 2">
            <a:extLst>
              <a:ext uri="{FF2B5EF4-FFF2-40B4-BE49-F238E27FC236}">
                <a16:creationId xmlns:a16="http://schemas.microsoft.com/office/drawing/2014/main" id="{4B0FC4A2-9B5F-B8EB-9D4B-1D11A2D922F7}"/>
              </a:ext>
            </a:extLst>
          </p:cNvPr>
          <p:cNvSpPr>
            <a:spLocks noGrp="1"/>
          </p:cNvSpPr>
          <p:nvPr>
            <p:ph idx="1"/>
          </p:nvPr>
        </p:nvSpPr>
        <p:spPr>
          <a:xfrm>
            <a:off x="572493" y="2469734"/>
            <a:ext cx="6713552" cy="3720753"/>
          </a:xfrm>
        </p:spPr>
        <p:txBody>
          <a:bodyPr anchor="t">
            <a:normAutofit fontScale="92500" lnSpcReduction="10000"/>
          </a:bodyPr>
          <a:lstStyle/>
          <a:p>
            <a:pPr marL="0" indent="0">
              <a:buNone/>
            </a:pPr>
            <a:r>
              <a:rPr lang="en-US" sz="2200" dirty="0"/>
              <a:t>Research on Use of the ADR-E Grants – “</a:t>
            </a:r>
            <a:r>
              <a:rPr lang="en-US" sz="2200" i="1" dirty="0"/>
              <a:t>Better than Court:  Using Alternative Dispute Resolution Grant sin California Special Education Programs”</a:t>
            </a:r>
            <a:r>
              <a:rPr lang="en-US" sz="2200" dirty="0"/>
              <a:t> (Sharon Cavallaro, Ed.D. &amp; Patty Metheny, Ed.D.)</a:t>
            </a:r>
          </a:p>
          <a:p>
            <a:pPr>
              <a:buFont typeface="Wingdings" panose="05000000000000000000" pitchFamily="2" charset="2"/>
              <a:buChar char="v"/>
            </a:pPr>
            <a:r>
              <a:rPr lang="en-US" sz="2200" dirty="0"/>
              <a:t>2018 survey of SELPAs receiving ADR or ADR-E grants</a:t>
            </a:r>
          </a:p>
          <a:p>
            <a:pPr>
              <a:buFont typeface="Wingdings" panose="05000000000000000000" pitchFamily="2" charset="2"/>
              <a:buChar char="v"/>
            </a:pPr>
            <a:r>
              <a:rPr lang="en-US" sz="2200" dirty="0"/>
              <a:t>Results</a:t>
            </a:r>
          </a:p>
          <a:p>
            <a:pPr lvl="1">
              <a:buFont typeface="Wingdings" panose="05000000000000000000" pitchFamily="2" charset="2"/>
              <a:buChar char="v"/>
            </a:pPr>
            <a:r>
              <a:rPr lang="en-US" sz="2200" dirty="0"/>
              <a:t>Spending on professional development, creating &amp; maintaining an ADR continuum, contracting with experts, facilitating IEP meetings, attending the annual SELPA ADR conference and report of reduction in number of CDE compliance complaints</a:t>
            </a:r>
          </a:p>
        </p:txBody>
      </p:sp>
      <p:pic>
        <p:nvPicPr>
          <p:cNvPr id="2050" name="Picture 2">
            <a:extLst>
              <a:ext uri="{FF2B5EF4-FFF2-40B4-BE49-F238E27FC236}">
                <a16:creationId xmlns:a16="http://schemas.microsoft.com/office/drawing/2014/main" id="{B7C20A7F-CA49-43C2-FA35-87CF2B6E09C6}"/>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045" y="2112414"/>
            <a:ext cx="451485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365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646" y="349664"/>
            <a:ext cx="5845571" cy="1638377"/>
          </a:xfrm>
        </p:spPr>
        <p:txBody>
          <a:bodyPr anchor="b">
            <a:noAutofit/>
          </a:bodyPr>
          <a:lstStyle/>
          <a:p>
            <a:r>
              <a:rPr lang="en-US" sz="3200" b="1">
                <a:solidFill>
                  <a:schemeClr val="accent1">
                    <a:lumMod val="50000"/>
                  </a:schemeClr>
                </a:solidFill>
              </a:rPr>
              <a:t>‘Expansion’ Resulted in Desire for More ADR</a:t>
            </a:r>
            <a:endParaRPr lang="en-US" sz="3200" b="1"/>
          </a:p>
        </p:txBody>
      </p:sp>
      <p:sp>
        <p:nvSpPr>
          <p:cNvPr id="3" name="Content Placeholder 2"/>
          <p:cNvSpPr>
            <a:spLocks noGrp="1"/>
          </p:cNvSpPr>
          <p:nvPr>
            <p:ph idx="1"/>
          </p:nvPr>
        </p:nvSpPr>
        <p:spPr>
          <a:xfrm>
            <a:off x="543551" y="3740731"/>
            <a:ext cx="5837750" cy="1522719"/>
          </a:xfrm>
        </p:spPr>
        <p:txBody>
          <a:bodyPr anchor="ctr">
            <a:normAutofit fontScale="92500"/>
          </a:bodyPr>
          <a:lstStyle/>
          <a:p>
            <a:pPr marL="0" indent="0" algn="ctr">
              <a:buNone/>
            </a:pPr>
            <a:r>
              <a:rPr lang="en-US" sz="4800" b="1"/>
              <a:t>But how to get more funds - ADVOCACY</a:t>
            </a:r>
            <a:endParaRPr lang="en-US" sz="4800" i="1"/>
          </a:p>
        </p:txBody>
      </p:sp>
      <p:sp>
        <p:nvSpPr>
          <p:cNvPr id="4" name="TextBox 3">
            <a:extLst>
              <a:ext uri="{FF2B5EF4-FFF2-40B4-BE49-F238E27FC236}">
                <a16:creationId xmlns:a16="http://schemas.microsoft.com/office/drawing/2014/main" id="{49A6B434-8411-A55B-7FC9-19E3A7F73C66}"/>
              </a:ext>
            </a:extLst>
          </p:cNvPr>
          <p:cNvSpPr txBox="1"/>
          <p:nvPr/>
        </p:nvSpPr>
        <p:spPr>
          <a:xfrm>
            <a:off x="1700207" y="2764887"/>
            <a:ext cx="3116879" cy="461665"/>
          </a:xfrm>
          <a:prstGeom prst="rect">
            <a:avLst/>
          </a:prstGeom>
          <a:noFill/>
        </p:spPr>
        <p:txBody>
          <a:bodyPr wrap="none" rtlCol="0">
            <a:spAutoFit/>
          </a:bodyPr>
          <a:lstStyle/>
          <a:p>
            <a:pPr marL="0" indent="0" algn="ctr">
              <a:buNone/>
            </a:pPr>
            <a:r>
              <a:rPr lang="en-US" sz="2400" dirty="0">
                <a:solidFill>
                  <a:schemeClr val="accent1">
                    <a:lumMod val="50000"/>
                  </a:schemeClr>
                </a:solidFill>
              </a:rPr>
              <a:t>Momentum building…..</a:t>
            </a:r>
          </a:p>
        </p:txBody>
      </p:sp>
      <p:pic>
        <p:nvPicPr>
          <p:cNvPr id="3074" name="Picture 2">
            <a:extLst>
              <a:ext uri="{FF2B5EF4-FFF2-40B4-BE49-F238E27FC236}">
                <a16:creationId xmlns:a16="http://schemas.microsoft.com/office/drawing/2014/main" id="{F7AE9224-BD33-68F4-A53C-C1275BC12629}"/>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335" y="2267217"/>
            <a:ext cx="4514850"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3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Content Placeholder 7175">
            <a:extLst>
              <a:ext uri="{FF2B5EF4-FFF2-40B4-BE49-F238E27FC236}">
                <a16:creationId xmlns:a16="http://schemas.microsoft.com/office/drawing/2014/main" id="{B6F0F8DB-35D7-8D77-371C-2FCC37AEEB1F}"/>
              </a:ext>
            </a:extLst>
          </p:cNvPr>
          <p:cNvSpPr>
            <a:spLocks noGrp="1"/>
          </p:cNvSpPr>
          <p:nvPr>
            <p:ph idx="1"/>
          </p:nvPr>
        </p:nvSpPr>
        <p:spPr>
          <a:xfrm>
            <a:off x="345949" y="1970493"/>
            <a:ext cx="4433357" cy="410735"/>
          </a:xfrm>
        </p:spPr>
        <p:txBody>
          <a:bodyPr>
            <a:noAutofit/>
          </a:bodyPr>
          <a:lstStyle/>
          <a:p>
            <a:pPr marL="0" indent="0">
              <a:buNone/>
            </a:pPr>
            <a:r>
              <a:rPr lang="en-US" sz="3200" b="1"/>
              <a:t>Urgency for Advocacy</a:t>
            </a:r>
          </a:p>
        </p:txBody>
      </p:sp>
      <p:pic>
        <p:nvPicPr>
          <p:cNvPr id="7172" name="Picture 4" descr="Civil Rights COVID-19 | HHS.gov">
            <a:extLst>
              <a:ext uri="{FF2B5EF4-FFF2-40B4-BE49-F238E27FC236}">
                <a16:creationId xmlns:a16="http://schemas.microsoft.com/office/drawing/2014/main" id="{18ACB954-E03A-1717-C83B-3EB485B352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82" r="-1" b="5293"/>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descr="Long COVID and the Americans with Disabilities Act">
            <a:extLst>
              <a:ext uri="{FF2B5EF4-FFF2-40B4-BE49-F238E27FC236}">
                <a16:creationId xmlns:a16="http://schemas.microsoft.com/office/drawing/2014/main" id="{CDB03C9D-E194-FC35-1C42-C9A09FFB18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38" r="-1" b="19023"/>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7174" name="Picture 6" descr="Create Urgency in Your Message | Epic Marketing">
            <a:extLst>
              <a:ext uri="{FF2B5EF4-FFF2-40B4-BE49-F238E27FC236}">
                <a16:creationId xmlns:a16="http://schemas.microsoft.com/office/drawing/2014/main" id="{CA477CEE-82CB-6787-049A-DC0FED1FA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066" y="5079742"/>
            <a:ext cx="1563206" cy="15152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5 Urgent Email Tips: How to Express Urgency In a Time Sensitive Email">
            <a:extLst>
              <a:ext uri="{FF2B5EF4-FFF2-40B4-BE49-F238E27FC236}">
                <a16:creationId xmlns:a16="http://schemas.microsoft.com/office/drawing/2014/main" id="{F9195D06-28F8-FB6E-2DAD-B630E268A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176" y="3038303"/>
            <a:ext cx="3370732" cy="18876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A7A819-F992-9424-D42A-A249AF143CC1}"/>
              </a:ext>
            </a:extLst>
          </p:cNvPr>
          <p:cNvSpPr>
            <a:spLocks noGrp="1"/>
          </p:cNvSpPr>
          <p:nvPr>
            <p:ph type="title"/>
          </p:nvPr>
        </p:nvSpPr>
        <p:spPr>
          <a:xfrm>
            <a:off x="342901" y="344380"/>
            <a:ext cx="3427537" cy="1129578"/>
          </a:xfrm>
        </p:spPr>
        <p:txBody>
          <a:bodyPr>
            <a:normAutofit/>
          </a:bodyPr>
          <a:lstStyle/>
          <a:p>
            <a:pPr algn="ctr"/>
            <a:r>
              <a:rPr lang="en-US" b="1"/>
              <a:t>2020</a:t>
            </a:r>
          </a:p>
        </p:txBody>
      </p:sp>
    </p:spTree>
    <p:extLst>
      <p:ext uri="{BB962C8B-B14F-4D97-AF65-F5344CB8AC3E}">
        <p14:creationId xmlns:p14="http://schemas.microsoft.com/office/powerpoint/2010/main" val="219130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FC4A2-9B5F-B8EB-9D4B-1D11A2D922F7}"/>
              </a:ext>
            </a:extLst>
          </p:cNvPr>
          <p:cNvSpPr>
            <a:spLocks noGrp="1"/>
          </p:cNvSpPr>
          <p:nvPr>
            <p:ph idx="1"/>
          </p:nvPr>
        </p:nvSpPr>
        <p:spPr>
          <a:xfrm>
            <a:off x="6831114" y="2025816"/>
            <a:ext cx="4668256" cy="4714618"/>
          </a:xfrm>
        </p:spPr>
        <p:txBody>
          <a:bodyPr anchor="t">
            <a:noAutofit/>
          </a:bodyPr>
          <a:lstStyle/>
          <a:p>
            <a:pPr marL="0" indent="0" algn="ctr">
              <a:buNone/>
            </a:pPr>
            <a:r>
              <a:rPr lang="en-US" sz="3200" i="1" dirty="0"/>
              <a:t>Because LEAs continued to be held to the standard of providing agreed-upon FAPE…</a:t>
            </a:r>
            <a:endParaRPr lang="en-US" sz="3200" dirty="0"/>
          </a:p>
          <a:p>
            <a:pPr marL="0" indent="0" algn="ctr">
              <a:buNone/>
            </a:pPr>
            <a:r>
              <a:rPr lang="en-US" sz="3200" i="1" dirty="0"/>
              <a:t>Which meant conflict and the use of due process to resolve conflict in special education was very likely to increase.  </a:t>
            </a:r>
          </a:p>
        </p:txBody>
      </p:sp>
      <p:pic>
        <p:nvPicPr>
          <p:cNvPr id="4098" name="Picture 2" descr="Logo CA Dept of Ed">
            <a:extLst>
              <a:ext uri="{FF2B5EF4-FFF2-40B4-BE49-F238E27FC236}">
                <a16:creationId xmlns:a16="http://schemas.microsoft.com/office/drawing/2014/main" id="{9225245E-37CE-5667-A49C-83CAB9A30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738" y="2488256"/>
            <a:ext cx="2719244" cy="27192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go US Dept of Ed">
            <a:extLst>
              <a:ext uri="{FF2B5EF4-FFF2-40B4-BE49-F238E27FC236}">
                <a16:creationId xmlns:a16="http://schemas.microsoft.com/office/drawing/2014/main" id="{5F5B12D7-21C4-8A5A-8ACC-20790E7C0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3616658"/>
            <a:ext cx="2608407" cy="26084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now This About FAPE - Special Education Action">
            <a:extLst>
              <a:ext uri="{FF2B5EF4-FFF2-40B4-BE49-F238E27FC236}">
                <a16:creationId xmlns:a16="http://schemas.microsoft.com/office/drawing/2014/main" id="{829494D6-AB4E-8653-DF2B-49BCFB84D3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94" r="13736" b="-1"/>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A7A819-F992-9424-D42A-A249AF143CC1}"/>
              </a:ext>
            </a:extLst>
          </p:cNvPr>
          <p:cNvSpPr>
            <a:spLocks noGrp="1"/>
          </p:cNvSpPr>
          <p:nvPr>
            <p:ph type="title"/>
          </p:nvPr>
        </p:nvSpPr>
        <p:spPr>
          <a:xfrm>
            <a:off x="6831113" y="589416"/>
            <a:ext cx="4668257" cy="1325563"/>
          </a:xfrm>
        </p:spPr>
        <p:txBody>
          <a:bodyPr>
            <a:normAutofit/>
          </a:bodyPr>
          <a:lstStyle/>
          <a:p>
            <a:pPr marL="0" indent="0">
              <a:buNone/>
            </a:pPr>
            <a:r>
              <a:rPr lang="en-US" sz="6000" b="1"/>
              <a:t>Why?  </a:t>
            </a:r>
          </a:p>
        </p:txBody>
      </p:sp>
    </p:spTree>
    <p:extLst>
      <p:ext uri="{BB962C8B-B14F-4D97-AF65-F5344CB8AC3E}">
        <p14:creationId xmlns:p14="http://schemas.microsoft.com/office/powerpoint/2010/main" val="2549649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A202D-6ECA-C2A3-839F-CB3397E4C9DE}"/>
              </a:ext>
            </a:extLst>
          </p:cNvPr>
          <p:cNvSpPr>
            <a:spLocks noGrp="1"/>
          </p:cNvSpPr>
          <p:nvPr>
            <p:ph type="title"/>
          </p:nvPr>
        </p:nvSpPr>
        <p:spPr>
          <a:xfrm>
            <a:off x="587115" y="211695"/>
            <a:ext cx="11017770" cy="2201566"/>
          </a:xfrm>
        </p:spPr>
        <p:txBody>
          <a:bodyPr>
            <a:normAutofit/>
          </a:bodyPr>
          <a:lstStyle/>
          <a:p>
            <a:pPr marL="0" indent="0"/>
            <a:r>
              <a:rPr lang="en-US" dirty="0"/>
              <a:t>AND…</a:t>
            </a:r>
            <a:br>
              <a:rPr lang="en-US" dirty="0"/>
            </a:br>
            <a:r>
              <a:rPr lang="en-US" dirty="0"/>
              <a:t>Concerns related to potential conflict and increased use of due process to resolve the conflict only intensified..</a:t>
            </a:r>
          </a:p>
        </p:txBody>
      </p:sp>
      <p:pic>
        <p:nvPicPr>
          <p:cNvPr id="6" name="Picture 2" descr="Quote: No matter what instructional delivery approach is chose, SEAs, LEAs, and IEP teams remain responsible for ensuring that a FAPE is provided to all children with disabilities.  September 28, 2020, OSEP">
            <a:extLst>
              <a:ext uri="{FF2B5EF4-FFF2-40B4-BE49-F238E27FC236}">
                <a16:creationId xmlns:a16="http://schemas.microsoft.com/office/drawing/2014/main" id="{3BD3057C-5885-372C-3615-D2A857927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563" y="2429590"/>
            <a:ext cx="7354615" cy="413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589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7A819-F992-9424-D42A-A249AF143CC1}"/>
              </a:ext>
            </a:extLst>
          </p:cNvPr>
          <p:cNvSpPr>
            <a:spLocks noGrp="1"/>
          </p:cNvSpPr>
          <p:nvPr>
            <p:ph type="title"/>
          </p:nvPr>
        </p:nvSpPr>
        <p:spPr>
          <a:xfrm>
            <a:off x="499490" y="795618"/>
            <a:ext cx="6594189" cy="1038437"/>
          </a:xfrm>
        </p:spPr>
        <p:txBody>
          <a:bodyPr>
            <a:normAutofit/>
          </a:bodyPr>
          <a:lstStyle/>
          <a:p>
            <a:pPr algn="ctr"/>
            <a:r>
              <a:rPr lang="en-US" sz="3600" b="1" dirty="0">
                <a:solidFill>
                  <a:schemeClr val="tx1"/>
                </a:solidFill>
                <a:latin typeface="Times New Roman" panose="02020603050405020304" pitchFamily="18" charset="0"/>
                <a:cs typeface="Times New Roman" panose="02020603050405020304" pitchFamily="18" charset="0"/>
              </a:rPr>
              <a:t>ADVOCACY </a:t>
            </a:r>
          </a:p>
        </p:txBody>
      </p:sp>
      <p:pic>
        <p:nvPicPr>
          <p:cNvPr id="2060" name="Picture 12" descr="Rise Up and Self-Advocate!">
            <a:extLst>
              <a:ext uri="{FF2B5EF4-FFF2-40B4-BE49-F238E27FC236}">
                <a16:creationId xmlns:a16="http://schemas.microsoft.com/office/drawing/2014/main" id="{F24AFD6D-259E-32FA-2723-91EC14D21C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55" r="-2" b="12131"/>
          <a:stretch/>
        </p:blipFill>
        <p:spPr bwMode="auto">
          <a:xfrm>
            <a:off x="327549" y="2454903"/>
            <a:ext cx="3442801" cy="19568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6 Easy Ways to Add Activism and Advocacy to Your Design Practice |  Architectural Digest">
            <a:extLst>
              <a:ext uri="{FF2B5EF4-FFF2-40B4-BE49-F238E27FC236}">
                <a16:creationId xmlns:a16="http://schemas.microsoft.com/office/drawing/2014/main" id="{67F63157-731B-90AC-7925-777ABF714B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38" r="178"/>
          <a:stretch/>
        </p:blipFill>
        <p:spPr bwMode="auto">
          <a:xfrm>
            <a:off x="329183" y="4572000"/>
            <a:ext cx="3447288" cy="1956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hat is Advocacy?">
            <a:extLst>
              <a:ext uri="{FF2B5EF4-FFF2-40B4-BE49-F238E27FC236}">
                <a16:creationId xmlns:a16="http://schemas.microsoft.com/office/drawing/2014/main" id="{2A0EE769-494C-4373-EB6E-0EE4CF4ACB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 r="2" b="2"/>
          <a:stretch/>
        </p:blipFill>
        <p:spPr bwMode="auto">
          <a:xfrm>
            <a:off x="3943079" y="4626167"/>
            <a:ext cx="3447288" cy="195681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B0FC4A2-9B5F-B8EB-9D4B-1D11A2D922F7}"/>
              </a:ext>
            </a:extLst>
          </p:cNvPr>
          <p:cNvSpPr>
            <a:spLocks noGrp="1"/>
          </p:cNvSpPr>
          <p:nvPr>
            <p:ph idx="1"/>
          </p:nvPr>
        </p:nvSpPr>
        <p:spPr>
          <a:xfrm>
            <a:off x="7957972" y="1703264"/>
            <a:ext cx="3511296" cy="4941241"/>
          </a:xfrm>
        </p:spPr>
        <p:txBody>
          <a:bodyPr anchor="ctr">
            <a:normAutofit/>
          </a:bodyPr>
          <a:lstStyle/>
          <a:p>
            <a:pPr marL="0" indent="0">
              <a:buNone/>
            </a:pPr>
            <a:r>
              <a:rPr lang="en-US" sz="2400" b="1" dirty="0">
                <a:solidFill>
                  <a:schemeClr val="tx1"/>
                </a:solidFill>
                <a:cs typeface="Times New Roman" panose="02020603050405020304" pitchFamily="18" charset="0"/>
              </a:rPr>
              <a:t>Executive Committee</a:t>
            </a:r>
          </a:p>
          <a:p>
            <a:pPr marL="0" indent="0">
              <a:buNone/>
            </a:pPr>
            <a:r>
              <a:rPr lang="en-US" sz="2400" b="1" dirty="0">
                <a:solidFill>
                  <a:schemeClr val="tx1"/>
                </a:solidFill>
                <a:cs typeface="Times New Roman" panose="02020603050405020304" pitchFamily="18" charset="0"/>
              </a:rPr>
              <a:t>Steering Committee</a:t>
            </a:r>
          </a:p>
          <a:p>
            <a:pPr marL="0" indent="0">
              <a:buNone/>
            </a:pPr>
            <a:r>
              <a:rPr lang="en-US" sz="2400" b="1" dirty="0">
                <a:solidFill>
                  <a:schemeClr val="tx1"/>
                </a:solidFill>
                <a:cs typeface="Times New Roman" panose="02020603050405020304" pitchFamily="18" charset="0"/>
              </a:rPr>
              <a:t>Legislative Committee</a:t>
            </a:r>
          </a:p>
          <a:p>
            <a:pPr marL="0" indent="0">
              <a:buNone/>
            </a:pPr>
            <a:r>
              <a:rPr lang="en-US" sz="2400" b="1" dirty="0">
                <a:solidFill>
                  <a:schemeClr val="tx1"/>
                </a:solidFill>
                <a:cs typeface="Times New Roman" panose="02020603050405020304" pitchFamily="18" charset="0"/>
              </a:rPr>
              <a:t>ADR Committee</a:t>
            </a:r>
          </a:p>
          <a:p>
            <a:pPr marL="0" indent="0">
              <a:buNone/>
            </a:pPr>
            <a:r>
              <a:rPr lang="en-US" sz="2400" b="1" dirty="0">
                <a:solidFill>
                  <a:schemeClr val="tx1"/>
                </a:solidFill>
                <a:cs typeface="Times New Roman" panose="02020603050405020304" pitchFamily="18" charset="0"/>
              </a:rPr>
              <a:t>Membership</a:t>
            </a:r>
          </a:p>
          <a:p>
            <a:pPr marL="0" indent="0">
              <a:buNone/>
            </a:pPr>
            <a:r>
              <a:rPr lang="en-US" sz="2400" b="1" dirty="0">
                <a:solidFill>
                  <a:schemeClr val="tx1"/>
                </a:solidFill>
                <a:cs typeface="Times New Roman" panose="02020603050405020304" pitchFamily="18" charset="0"/>
              </a:rPr>
              <a:t>Educators</a:t>
            </a:r>
          </a:p>
          <a:p>
            <a:pPr marL="0" indent="0">
              <a:buNone/>
            </a:pPr>
            <a:r>
              <a:rPr lang="en-US" sz="2400" b="1" dirty="0">
                <a:solidFill>
                  <a:schemeClr val="tx1"/>
                </a:solidFill>
                <a:cs typeface="Times New Roman" panose="02020603050405020304" pitchFamily="18" charset="0"/>
              </a:rPr>
              <a:t>Parents</a:t>
            </a:r>
          </a:p>
          <a:p>
            <a:pPr marL="0" indent="0">
              <a:buNone/>
            </a:pPr>
            <a:r>
              <a:rPr lang="en-US" sz="2400" b="1" dirty="0">
                <a:solidFill>
                  <a:schemeClr val="tx1"/>
                </a:solidFill>
                <a:cs typeface="Times New Roman" panose="02020603050405020304" pitchFamily="18" charset="0"/>
              </a:rPr>
              <a:t>Legislative Sharing Day</a:t>
            </a:r>
          </a:p>
        </p:txBody>
      </p:sp>
      <p:pic>
        <p:nvPicPr>
          <p:cNvPr id="10" name="Picture 9">
            <a:extLst>
              <a:ext uri="{FF2B5EF4-FFF2-40B4-BE49-F238E27FC236}">
                <a16:creationId xmlns:a16="http://schemas.microsoft.com/office/drawing/2014/main" id="{C51A05CB-8421-9E44-5722-E232C701CE2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7972" y="491259"/>
            <a:ext cx="3480105" cy="1625209"/>
          </a:xfrm>
          <a:prstGeom prst="rect">
            <a:avLst/>
          </a:prstGeom>
        </p:spPr>
      </p:pic>
      <p:pic>
        <p:nvPicPr>
          <p:cNvPr id="2064" name="Picture 16" descr="Employee Advocacy on Social Media: What is it and How to Do it Right">
            <a:extLst>
              <a:ext uri="{FF2B5EF4-FFF2-40B4-BE49-F238E27FC236}">
                <a16:creationId xmlns:a16="http://schemas.microsoft.com/office/drawing/2014/main" id="{5288456C-18C6-23AA-2232-557D08DE00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3636" y="2357438"/>
            <a:ext cx="2740043" cy="219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07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7A819-F992-9424-D42A-A249AF143CC1}"/>
              </a:ext>
            </a:extLst>
          </p:cNvPr>
          <p:cNvSpPr>
            <a:spLocks noGrp="1"/>
          </p:cNvSpPr>
          <p:nvPr>
            <p:ph type="title"/>
          </p:nvPr>
        </p:nvSpPr>
        <p:spPr>
          <a:xfrm>
            <a:off x="538384" y="444382"/>
            <a:ext cx="6594189" cy="999858"/>
          </a:xfrm>
        </p:spPr>
        <p:txBody>
          <a:bodyPr>
            <a:normAutofit/>
          </a:bodyPr>
          <a:lstStyle/>
          <a:p>
            <a:pPr algn="ctr"/>
            <a:r>
              <a:rPr lang="en-US" b="1" dirty="0">
                <a:solidFill>
                  <a:schemeClr val="tx1"/>
                </a:solidFill>
              </a:rPr>
              <a:t>ADVOCACY ACTIONS </a:t>
            </a:r>
          </a:p>
        </p:txBody>
      </p:sp>
      <p:sp>
        <p:nvSpPr>
          <p:cNvPr id="3" name="Content Placeholder 2">
            <a:extLst>
              <a:ext uri="{FF2B5EF4-FFF2-40B4-BE49-F238E27FC236}">
                <a16:creationId xmlns:a16="http://schemas.microsoft.com/office/drawing/2014/main" id="{4B0FC4A2-9B5F-B8EB-9D4B-1D11A2D922F7}"/>
              </a:ext>
            </a:extLst>
          </p:cNvPr>
          <p:cNvSpPr>
            <a:spLocks noGrp="1"/>
          </p:cNvSpPr>
          <p:nvPr>
            <p:ph idx="1"/>
          </p:nvPr>
        </p:nvSpPr>
        <p:spPr>
          <a:xfrm>
            <a:off x="538384" y="1931350"/>
            <a:ext cx="5557615" cy="4603806"/>
          </a:xfrm>
        </p:spPr>
        <p:txBody>
          <a:bodyPr anchor="ctr">
            <a:normAutofit lnSpcReduction="10000"/>
          </a:bodyPr>
          <a:lstStyle/>
          <a:p>
            <a:pPr marL="0" indent="0">
              <a:buNone/>
            </a:pPr>
            <a:endParaRPr lang="en-US" sz="2400" dirty="0">
              <a:solidFill>
                <a:schemeClr val="tx1"/>
              </a:solidFill>
              <a:cs typeface="Times New Roman" panose="02020603050405020304" pitchFamily="18" charset="0"/>
            </a:endParaRPr>
          </a:p>
          <a:p>
            <a:pPr>
              <a:buFont typeface="Wingdings" panose="05000000000000000000" pitchFamily="2" charset="2"/>
              <a:buChar char="ü"/>
            </a:pPr>
            <a:r>
              <a:rPr lang="en-US" sz="2400" dirty="0">
                <a:solidFill>
                  <a:schemeClr val="tx1"/>
                </a:solidFill>
                <a:cs typeface="Times New Roman" panose="02020603050405020304" pitchFamily="18" charset="0"/>
              </a:rPr>
              <a:t>Letter Writing Campaigns</a:t>
            </a:r>
          </a:p>
          <a:p>
            <a:pPr>
              <a:buFont typeface="Wingdings" panose="05000000000000000000" pitchFamily="2" charset="2"/>
              <a:buChar char="ü"/>
            </a:pPr>
            <a:r>
              <a:rPr lang="en-US" sz="2400" dirty="0">
                <a:solidFill>
                  <a:schemeClr val="tx1"/>
                </a:solidFill>
                <a:cs typeface="Times New Roman" panose="02020603050405020304" pitchFamily="18" charset="0"/>
              </a:rPr>
              <a:t>Attending &amp; Testifying at…</a:t>
            </a:r>
          </a:p>
          <a:p>
            <a:pPr marL="800100" lvl="1" indent="-342900">
              <a:buFont typeface="Wingdings" panose="05000000000000000000" pitchFamily="2" charset="2"/>
              <a:buChar char="Ø"/>
            </a:pPr>
            <a:r>
              <a:rPr lang="en-US" sz="2400" dirty="0">
                <a:solidFill>
                  <a:schemeClr val="tx1"/>
                </a:solidFill>
                <a:cs typeface="Times New Roman" panose="02020603050405020304" pitchFamily="18" charset="0"/>
              </a:rPr>
              <a:t>Advisory Commission on Special Education</a:t>
            </a:r>
          </a:p>
          <a:p>
            <a:pPr marL="800100" lvl="1" indent="-342900">
              <a:buFont typeface="Wingdings" panose="05000000000000000000" pitchFamily="2" charset="2"/>
              <a:buChar char="Ø"/>
            </a:pPr>
            <a:r>
              <a:rPr lang="en-US" sz="2400" dirty="0">
                <a:solidFill>
                  <a:schemeClr val="tx1"/>
                </a:solidFill>
                <a:cs typeface="Times New Roman" panose="02020603050405020304" pitchFamily="18" charset="0"/>
              </a:rPr>
              <a:t>State Board of Education</a:t>
            </a:r>
          </a:p>
          <a:p>
            <a:pPr marL="800100" lvl="1" indent="-342900">
              <a:buFont typeface="Wingdings" panose="05000000000000000000" pitchFamily="2" charset="2"/>
              <a:buChar char="Ø"/>
            </a:pPr>
            <a:r>
              <a:rPr lang="en-US" sz="2400" dirty="0">
                <a:solidFill>
                  <a:schemeClr val="tx1"/>
                </a:solidFill>
                <a:cs typeface="Times New Roman" panose="02020603050405020304" pitchFamily="18" charset="0"/>
              </a:rPr>
              <a:t>Both Senate &amp; Assembly Budget Hearings</a:t>
            </a:r>
          </a:p>
          <a:p>
            <a:pPr>
              <a:buFont typeface="Wingdings" panose="05000000000000000000" pitchFamily="2" charset="2"/>
              <a:buChar char="ü"/>
            </a:pPr>
            <a:r>
              <a:rPr lang="en-US" sz="2400" dirty="0">
                <a:solidFill>
                  <a:schemeClr val="tx1"/>
                </a:solidFill>
                <a:cs typeface="Times New Roman" panose="02020603050405020304" pitchFamily="18" charset="0"/>
              </a:rPr>
              <a:t>Identifying &amp; Working with government Staffers &amp;  Legislators to Sponsor Bills</a:t>
            </a:r>
          </a:p>
          <a:p>
            <a:pPr>
              <a:buFont typeface="Wingdings" panose="05000000000000000000" pitchFamily="2" charset="2"/>
              <a:buChar char="ü"/>
            </a:pPr>
            <a:r>
              <a:rPr lang="en-US" sz="2400" dirty="0">
                <a:solidFill>
                  <a:schemeClr val="tx1"/>
                </a:solidFill>
                <a:cs typeface="Times New Roman" panose="02020603050405020304" pitchFamily="18" charset="0"/>
              </a:rPr>
              <a:t>Meeting Locally with Legislators</a:t>
            </a:r>
          </a:p>
          <a:p>
            <a:pPr marL="0" indent="0">
              <a:buNone/>
            </a:pPr>
            <a:endParaRPr lang="en-US" sz="2400" dirty="0">
              <a:solidFill>
                <a:schemeClr val="tx1"/>
              </a:solidFill>
            </a:endParaRPr>
          </a:p>
          <a:p>
            <a:pPr marL="0" indent="0">
              <a:buNone/>
            </a:pPr>
            <a:endParaRPr lang="en-US" sz="2400" dirty="0">
              <a:solidFill>
                <a:srgbClr val="FFFFFF"/>
              </a:solidFill>
            </a:endParaRPr>
          </a:p>
        </p:txBody>
      </p:sp>
      <p:pic>
        <p:nvPicPr>
          <p:cNvPr id="5122" name="Picture 2">
            <a:extLst>
              <a:ext uri="{FF2B5EF4-FFF2-40B4-BE49-F238E27FC236}">
                <a16:creationId xmlns:a16="http://schemas.microsoft.com/office/drawing/2014/main" id="{733F3AAD-33C8-08EC-347D-D2BB52227DAC}"/>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116" y="2170545"/>
            <a:ext cx="5566448" cy="313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800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BFC086-158F-A77B-6612-959A0261C58C}"/>
              </a:ext>
            </a:extLst>
          </p:cNvPr>
          <p:cNvSpPr>
            <a:spLocks noGrp="1"/>
          </p:cNvSpPr>
          <p:nvPr>
            <p:ph idx="1"/>
          </p:nvPr>
        </p:nvSpPr>
        <p:spPr>
          <a:xfrm>
            <a:off x="446840" y="2091608"/>
            <a:ext cx="5375105" cy="4211218"/>
          </a:xfrm>
        </p:spPr>
        <p:txBody>
          <a:bodyPr anchor="t">
            <a:normAutofit fontScale="92500" lnSpcReduction="10000"/>
          </a:bodyPr>
          <a:lstStyle/>
          <a:p>
            <a:pPr marL="0" indent="0">
              <a:buNone/>
            </a:pPr>
            <a:endParaRPr lang="en-US" sz="1700" dirty="0">
              <a:cs typeface="Times New Roman" panose="02020603050405020304" pitchFamily="18" charset="0"/>
            </a:endParaRPr>
          </a:p>
          <a:p>
            <a:pPr marL="0" indent="0">
              <a:spcBef>
                <a:spcPts val="0"/>
              </a:spcBef>
              <a:buNone/>
            </a:pPr>
            <a:r>
              <a:rPr lang="en-US" sz="2000" dirty="0">
                <a:cs typeface="Times New Roman" panose="02020603050405020304" pitchFamily="18" charset="0"/>
              </a:rPr>
              <a:t>A. $1,950,000 (set aside from federal special education dollars)  </a:t>
            </a:r>
          </a:p>
          <a:p>
            <a:pPr marL="0" indent="0">
              <a:spcBef>
                <a:spcPts val="0"/>
              </a:spcBef>
              <a:buNone/>
            </a:pPr>
            <a:endParaRPr lang="en-US" sz="1700" dirty="0">
              <a:cs typeface="Times New Roman" panose="02020603050405020304" pitchFamily="18" charset="0"/>
            </a:endParaRPr>
          </a:p>
          <a:p>
            <a:pPr marL="457200" lvl="1" indent="0">
              <a:spcBef>
                <a:spcPts val="0"/>
              </a:spcBef>
              <a:buNone/>
            </a:pPr>
            <a:r>
              <a:rPr lang="en-US" sz="1600" dirty="0">
                <a:cs typeface="Times New Roman" panose="02020603050405020304" pitchFamily="18" charset="0"/>
              </a:rPr>
              <a:t>10 SELPAs – ADR Grants (same 10 SELPAs &amp; Napa  COE, receiving same varying amounts)</a:t>
            </a:r>
          </a:p>
          <a:p>
            <a:pPr marL="457200" lvl="1" indent="0">
              <a:spcBef>
                <a:spcPts val="0"/>
              </a:spcBef>
              <a:buNone/>
            </a:pPr>
            <a:endParaRPr lang="en-US" sz="1600" dirty="0">
              <a:cs typeface="Times New Roman" panose="02020603050405020304" pitchFamily="18" charset="0"/>
            </a:endParaRPr>
          </a:p>
          <a:p>
            <a:pPr lvl="1" indent="0">
              <a:buNone/>
            </a:pPr>
            <a:r>
              <a:rPr lang="en-US" sz="1600" dirty="0">
                <a:cs typeface="Times New Roman"/>
              </a:rPr>
              <a:t>And any other interested SELPA – ADR-E Grants (113 SELPAs</a:t>
            </a:r>
            <a:r>
              <a:rPr lang="en-US" dirty="0">
                <a:cs typeface="Times New Roman"/>
              </a:rPr>
              <a:t> </a:t>
            </a:r>
            <a:r>
              <a:rPr lang="en-US" sz="1600" dirty="0">
                <a:cs typeface="Times New Roman"/>
              </a:rPr>
              <a:t>each receive $14,601)</a:t>
            </a:r>
          </a:p>
          <a:p>
            <a:pPr marL="0" indent="0" algn="ctr">
              <a:buNone/>
            </a:pPr>
            <a:r>
              <a:rPr lang="en-US" sz="1700" u="sng" dirty="0">
                <a:cs typeface="Times New Roman" panose="02020603050405020304" pitchFamily="18" charset="0"/>
              </a:rPr>
              <a:t>AND</a:t>
            </a:r>
          </a:p>
          <a:p>
            <a:pPr marL="0" indent="0">
              <a:buNone/>
            </a:pPr>
            <a:r>
              <a:rPr lang="en-US" sz="2000" dirty="0">
                <a:cs typeface="Times New Roman" panose="02020603050405020304" pitchFamily="18" charset="0"/>
              </a:rPr>
              <a:t>B. $8.6 Million in ADR COVID 19 Grant (set aside from federal special education dollars)</a:t>
            </a:r>
          </a:p>
          <a:p>
            <a:pPr marL="457200" lvl="1" indent="0">
              <a:buNone/>
            </a:pPr>
            <a:r>
              <a:rPr lang="en-US" sz="1300" dirty="0">
                <a:cs typeface="Times New Roman" panose="02020603050405020304" pitchFamily="18" charset="0"/>
              </a:rPr>
              <a:t> </a:t>
            </a:r>
          </a:p>
          <a:p>
            <a:pPr marL="457200" lvl="1" indent="0">
              <a:buNone/>
            </a:pPr>
            <a:r>
              <a:rPr lang="en-US" sz="1600" dirty="0">
                <a:cs typeface="Times New Roman" panose="02020603050405020304" pitchFamily="18" charset="0"/>
              </a:rPr>
              <a:t>113 SELPAs received various amounts dependent on the number of special education students in the SELPA</a:t>
            </a:r>
          </a:p>
        </p:txBody>
      </p:sp>
      <p:pic>
        <p:nvPicPr>
          <p:cNvPr id="8" name="Picture 2" descr="Long COVID and the Americans with Disabilities Act">
            <a:extLst>
              <a:ext uri="{FF2B5EF4-FFF2-40B4-BE49-F238E27FC236}">
                <a16:creationId xmlns:a16="http://schemas.microsoft.com/office/drawing/2014/main" id="{97493E0D-072C-CFBB-738F-183F82024A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84" r="12914" b="1"/>
          <a:stretch/>
        </p:blipFill>
        <p:spPr bwMode="auto">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2" descr="States That Get The Most Federal Money | Fox Business">
            <a:extLst>
              <a:ext uri="{FF2B5EF4-FFF2-40B4-BE49-F238E27FC236}">
                <a16:creationId xmlns:a16="http://schemas.microsoft.com/office/drawing/2014/main" id="{8C79A1A8-28D2-AE60-70A6-5F90B80BE7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142" b="-2"/>
          <a:stretch/>
        </p:blipFill>
        <p:spPr bwMode="auto">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descr="Logo CA Dept of Ed">
            <a:extLst>
              <a:ext uri="{FF2B5EF4-FFF2-40B4-BE49-F238E27FC236}">
                <a16:creationId xmlns:a16="http://schemas.microsoft.com/office/drawing/2014/main" id="{5126B9DC-B8C5-9A87-8054-DD7AAF415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495" y="2339109"/>
            <a:ext cx="3324043" cy="33449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8F9257-9DBB-E5D1-CD12-0A74EB46323E}"/>
              </a:ext>
            </a:extLst>
          </p:cNvPr>
          <p:cNvSpPr>
            <a:spLocks noGrp="1"/>
          </p:cNvSpPr>
          <p:nvPr>
            <p:ph type="title"/>
          </p:nvPr>
        </p:nvSpPr>
        <p:spPr>
          <a:xfrm>
            <a:off x="678269" y="376016"/>
            <a:ext cx="5712824" cy="1555334"/>
          </a:xfrm>
        </p:spPr>
        <p:txBody>
          <a:bodyPr>
            <a:normAutofit fontScale="90000"/>
          </a:bodyPr>
          <a:lstStyle/>
          <a:p>
            <a:br>
              <a:rPr lang="en-US" sz="2800" b="1" dirty="0"/>
            </a:br>
            <a:r>
              <a:rPr lang="en-US" sz="2800" b="1" dirty="0"/>
              <a:t>ADR in Special Education in California</a:t>
            </a:r>
            <a:br>
              <a:rPr lang="en-US" sz="2800" b="1" dirty="0"/>
            </a:br>
            <a:r>
              <a:rPr lang="en-US" sz="2800" dirty="0"/>
              <a:t>2020-2021</a:t>
            </a:r>
            <a:br>
              <a:rPr lang="en-US" sz="2800" dirty="0"/>
            </a:br>
            <a:endParaRPr lang="en-US" sz="2800" dirty="0"/>
          </a:p>
        </p:txBody>
      </p:sp>
    </p:spTree>
    <p:extLst>
      <p:ext uri="{BB962C8B-B14F-4D97-AF65-F5344CB8AC3E}">
        <p14:creationId xmlns:p14="http://schemas.microsoft.com/office/powerpoint/2010/main" val="2187316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Due Process, Health Care and EDUCATION CUTS! | Under The Dome KS">
            <a:extLst>
              <a:ext uri="{FF2B5EF4-FFF2-40B4-BE49-F238E27FC236}">
                <a16:creationId xmlns:a16="http://schemas.microsoft.com/office/drawing/2014/main" id="{9FAD5900-106E-6C4C-FB74-B85A5B2DB4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53240" y="3219666"/>
            <a:ext cx="5796634" cy="328735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hoto Distance Learning for Special Ed Students">
            <a:extLst>
              <a:ext uri="{FF2B5EF4-FFF2-40B4-BE49-F238E27FC236}">
                <a16:creationId xmlns:a16="http://schemas.microsoft.com/office/drawing/2014/main" id="{C7251E90-920D-10FA-34DE-811E4B61E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18" y="3219666"/>
            <a:ext cx="5844182" cy="32873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lass Action Lawsuits | Florida Rule of Civil Procedure">
            <a:extLst>
              <a:ext uri="{FF2B5EF4-FFF2-40B4-BE49-F238E27FC236}">
                <a16:creationId xmlns:a16="http://schemas.microsoft.com/office/drawing/2014/main" id="{789F5A59-6FDC-02CA-EE52-3C73BF530E9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479837" y="241468"/>
            <a:ext cx="5586942" cy="27934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111918-8617-63B2-689C-79EA093AD943}"/>
              </a:ext>
            </a:extLst>
          </p:cNvPr>
          <p:cNvSpPr>
            <a:spLocks noGrp="1"/>
          </p:cNvSpPr>
          <p:nvPr>
            <p:ph type="title"/>
          </p:nvPr>
        </p:nvSpPr>
        <p:spPr>
          <a:xfrm>
            <a:off x="249382" y="535709"/>
            <a:ext cx="6059974" cy="2207490"/>
          </a:xfrm>
        </p:spPr>
        <p:txBody>
          <a:bodyPr vert="horz" lIns="91440" tIns="45720" rIns="91440" bIns="45720" rtlCol="0" anchor="b">
            <a:normAutofit fontScale="90000"/>
          </a:bodyPr>
          <a:lstStyle/>
          <a:p>
            <a:pPr algn="ctr"/>
            <a:r>
              <a:rPr lang="en-US" sz="3600" b="1" dirty="0"/>
              <a:t>Concerns Intensify 2020-2021</a:t>
            </a:r>
            <a:br>
              <a:rPr lang="en-US" sz="3600" b="1" dirty="0"/>
            </a:br>
            <a:br>
              <a:rPr lang="en-US" sz="2900" b="1" dirty="0"/>
            </a:br>
            <a:r>
              <a:rPr lang="en-US" sz="2900" b="1" dirty="0"/>
              <a:t>Potential Increased Due Process &amp; Litigation</a:t>
            </a:r>
          </a:p>
        </p:txBody>
      </p:sp>
    </p:spTree>
    <p:extLst>
      <p:ext uri="{BB962C8B-B14F-4D97-AF65-F5344CB8AC3E}">
        <p14:creationId xmlns:p14="http://schemas.microsoft.com/office/powerpoint/2010/main" val="1073671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descr="Picture of Jennifer Brooksby">
            <a:extLst>
              <a:ext uri="{FF2B5EF4-FFF2-40B4-BE49-F238E27FC236}">
                <a16:creationId xmlns:a16="http://schemas.microsoft.com/office/drawing/2014/main" id="{C726ACC6-0DAE-7F8B-6160-79B540F646E9}"/>
              </a:ext>
            </a:extLst>
          </p:cNvPr>
          <p:cNvPicPr>
            <a:picLocks noGrp="1" noChangeAspect="1"/>
          </p:cNvPicPr>
          <p:nvPr>
            <p:ph sz="quarter" idx="4"/>
          </p:nvPr>
        </p:nvPicPr>
        <p:blipFill rotWithShape="1">
          <a:blip r:embed="rId2"/>
          <a:srcRect l="13148" t="5693" r="32743" b="5871"/>
          <a:stretch/>
        </p:blipFill>
        <p:spPr>
          <a:xfrm>
            <a:off x="7424779" y="3202533"/>
            <a:ext cx="2104667" cy="2296484"/>
          </a:xfrm>
        </p:spPr>
      </p:pic>
      <p:sp>
        <p:nvSpPr>
          <p:cNvPr id="5" name="Text Placeholder 4">
            <a:extLst>
              <a:ext uri="{FF2B5EF4-FFF2-40B4-BE49-F238E27FC236}">
                <a16:creationId xmlns:a16="http://schemas.microsoft.com/office/drawing/2014/main" id="{3CD9FA0C-11AC-A058-72A7-1BB0770349A9}"/>
              </a:ext>
            </a:extLst>
          </p:cNvPr>
          <p:cNvSpPr>
            <a:spLocks noGrp="1"/>
          </p:cNvSpPr>
          <p:nvPr>
            <p:ph type="body" sz="quarter" idx="13"/>
          </p:nvPr>
        </p:nvSpPr>
        <p:spPr/>
        <p:txBody>
          <a:bodyPr/>
          <a:lstStyle/>
          <a:p>
            <a:r>
              <a:rPr lang="en-US" dirty="0"/>
              <a:t>Jennifer </a:t>
            </a:r>
            <a:r>
              <a:rPr lang="en-US" dirty="0" err="1"/>
              <a:t>brooksby</a:t>
            </a:r>
            <a:endParaRPr lang="en-US" dirty="0"/>
          </a:p>
        </p:txBody>
      </p:sp>
      <p:pic>
        <p:nvPicPr>
          <p:cNvPr id="4" name="Picture 7" descr="Picture of Rick Homutoff">
            <a:extLst>
              <a:ext uri="{FF2B5EF4-FFF2-40B4-BE49-F238E27FC236}">
                <a16:creationId xmlns:a16="http://schemas.microsoft.com/office/drawing/2014/main" id="{2050ED7B-1693-912D-3586-1CD426AECD7A}"/>
              </a:ext>
            </a:extLst>
          </p:cNvPr>
          <p:cNvPicPr>
            <a:picLocks noGrp="1" noChangeAspect="1"/>
          </p:cNvPicPr>
          <p:nvPr>
            <p:ph sz="half" idx="2"/>
          </p:nvPr>
        </p:nvPicPr>
        <p:blipFill>
          <a:blip r:embed="rId3"/>
          <a:stretch>
            <a:fillRect/>
          </a:stretch>
        </p:blipFill>
        <p:spPr>
          <a:xfrm>
            <a:off x="2509687" y="3269795"/>
            <a:ext cx="2257535" cy="2229222"/>
          </a:xfrm>
        </p:spPr>
      </p:pic>
      <p:sp>
        <p:nvSpPr>
          <p:cNvPr id="2" name="Text Placeholder 1">
            <a:extLst>
              <a:ext uri="{FF2B5EF4-FFF2-40B4-BE49-F238E27FC236}">
                <a16:creationId xmlns:a16="http://schemas.microsoft.com/office/drawing/2014/main" id="{837F414A-06CA-6FE0-ED1B-82C178DFA664}"/>
              </a:ext>
            </a:extLst>
          </p:cNvPr>
          <p:cNvSpPr>
            <a:spLocks noGrp="1"/>
          </p:cNvSpPr>
          <p:nvPr>
            <p:ph type="body" idx="1"/>
          </p:nvPr>
        </p:nvSpPr>
        <p:spPr/>
        <p:txBody>
          <a:bodyPr/>
          <a:lstStyle/>
          <a:p>
            <a:r>
              <a:rPr lang="en-US" dirty="0"/>
              <a:t>Rick </a:t>
            </a:r>
            <a:r>
              <a:rPr lang="en-US" dirty="0" err="1"/>
              <a:t>homutoff</a:t>
            </a:r>
            <a:r>
              <a:rPr lang="en-US" dirty="0"/>
              <a:t>, Ed.D.</a:t>
            </a:r>
          </a:p>
        </p:txBody>
      </p:sp>
      <p:sp>
        <p:nvSpPr>
          <p:cNvPr id="6" name="Title 5">
            <a:extLst>
              <a:ext uri="{FF2B5EF4-FFF2-40B4-BE49-F238E27FC236}">
                <a16:creationId xmlns:a16="http://schemas.microsoft.com/office/drawing/2014/main" id="{79FBE088-6B4C-6F93-6D31-FF15D84D8F17}"/>
              </a:ext>
            </a:extLst>
          </p:cNvPr>
          <p:cNvSpPr>
            <a:spLocks noGrp="1"/>
          </p:cNvSpPr>
          <p:nvPr>
            <p:ph type="title"/>
          </p:nvPr>
        </p:nvSpPr>
        <p:spPr/>
        <p:txBody>
          <a:bodyPr/>
          <a:lstStyle/>
          <a:p>
            <a:r>
              <a:rPr lang="en-US" b="1" dirty="0"/>
              <a:t>Today’s Presenters</a:t>
            </a:r>
          </a:p>
        </p:txBody>
      </p:sp>
    </p:spTree>
    <p:extLst>
      <p:ext uri="{BB962C8B-B14F-4D97-AF65-F5344CB8AC3E}">
        <p14:creationId xmlns:p14="http://schemas.microsoft.com/office/powerpoint/2010/main" val="3041485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7A819-F992-9424-D42A-A249AF143CC1}"/>
              </a:ext>
            </a:extLst>
          </p:cNvPr>
          <p:cNvSpPr>
            <a:spLocks noGrp="1"/>
          </p:cNvSpPr>
          <p:nvPr>
            <p:ph type="title"/>
          </p:nvPr>
        </p:nvSpPr>
        <p:spPr>
          <a:xfrm>
            <a:off x="309034" y="592157"/>
            <a:ext cx="6594189" cy="968418"/>
          </a:xfrm>
        </p:spPr>
        <p:txBody>
          <a:bodyPr>
            <a:normAutofit/>
          </a:bodyPr>
          <a:lstStyle/>
          <a:p>
            <a:pPr algn="ctr"/>
            <a:r>
              <a:rPr lang="en-US" b="1" dirty="0">
                <a:solidFill>
                  <a:schemeClr val="tx1"/>
                </a:solidFill>
              </a:rPr>
              <a:t>ADVOCACY INTENSIFIES </a:t>
            </a:r>
          </a:p>
        </p:txBody>
      </p:sp>
      <p:sp>
        <p:nvSpPr>
          <p:cNvPr id="3" name="Content Placeholder 2">
            <a:extLst>
              <a:ext uri="{FF2B5EF4-FFF2-40B4-BE49-F238E27FC236}">
                <a16:creationId xmlns:a16="http://schemas.microsoft.com/office/drawing/2014/main" id="{4B0FC4A2-9B5F-B8EB-9D4B-1D11A2D922F7}"/>
              </a:ext>
            </a:extLst>
          </p:cNvPr>
          <p:cNvSpPr>
            <a:spLocks noGrp="1"/>
          </p:cNvSpPr>
          <p:nvPr>
            <p:ph idx="1"/>
          </p:nvPr>
        </p:nvSpPr>
        <p:spPr>
          <a:xfrm>
            <a:off x="309034" y="1854437"/>
            <a:ext cx="6109260" cy="4821152"/>
          </a:xfrm>
        </p:spPr>
        <p:txBody>
          <a:bodyPr anchor="ctr">
            <a:normAutofit/>
          </a:bodyPr>
          <a:lstStyle/>
          <a:p>
            <a:pPr>
              <a:buFont typeface="Wingdings" panose="05000000000000000000" pitchFamily="2" charset="2"/>
              <a:buChar char="ü"/>
            </a:pPr>
            <a:r>
              <a:rPr lang="en-US" sz="2200" dirty="0">
                <a:solidFill>
                  <a:schemeClr val="tx1"/>
                </a:solidFill>
              </a:rPr>
              <a:t>Executive Committee</a:t>
            </a:r>
          </a:p>
          <a:p>
            <a:pPr>
              <a:buFont typeface="Wingdings" panose="05000000000000000000" pitchFamily="2" charset="2"/>
              <a:buChar char="ü"/>
            </a:pPr>
            <a:r>
              <a:rPr lang="en-US" sz="2200" dirty="0">
                <a:solidFill>
                  <a:schemeClr val="tx1"/>
                </a:solidFill>
              </a:rPr>
              <a:t>Steering Committee</a:t>
            </a:r>
          </a:p>
          <a:p>
            <a:pPr>
              <a:buFont typeface="Wingdings" panose="05000000000000000000" pitchFamily="2" charset="2"/>
              <a:buChar char="ü"/>
            </a:pPr>
            <a:r>
              <a:rPr lang="en-US" sz="2200" dirty="0">
                <a:solidFill>
                  <a:schemeClr val="tx1"/>
                </a:solidFill>
              </a:rPr>
              <a:t>Legislative Committee</a:t>
            </a:r>
          </a:p>
          <a:p>
            <a:pPr marL="742950" lvl="1" indent="-285750">
              <a:buFont typeface="Wingdings" panose="05000000000000000000" pitchFamily="2" charset="2"/>
              <a:buChar char="Ø"/>
            </a:pPr>
            <a:r>
              <a:rPr lang="en-US" sz="1600" dirty="0">
                <a:solidFill>
                  <a:schemeClr val="tx1"/>
                </a:solidFill>
              </a:rPr>
              <a:t>Identifying &amp; Working with Government Staffers &amp;  Legislators to Sponsor Bills</a:t>
            </a:r>
          </a:p>
          <a:p>
            <a:pPr>
              <a:buFont typeface="Wingdings" panose="05000000000000000000" pitchFamily="2" charset="2"/>
              <a:buChar char="ü"/>
            </a:pPr>
            <a:r>
              <a:rPr lang="en-US" sz="2200" dirty="0">
                <a:solidFill>
                  <a:schemeClr val="tx1"/>
                </a:solidFill>
              </a:rPr>
              <a:t>ADR Committee</a:t>
            </a:r>
          </a:p>
          <a:p>
            <a:pPr>
              <a:buFont typeface="Wingdings" panose="05000000000000000000" pitchFamily="2" charset="2"/>
              <a:buChar char="ü"/>
            </a:pPr>
            <a:r>
              <a:rPr lang="en-US" sz="2200" dirty="0">
                <a:solidFill>
                  <a:schemeClr val="tx1"/>
                </a:solidFill>
              </a:rPr>
              <a:t>Membership</a:t>
            </a:r>
          </a:p>
          <a:p>
            <a:pPr>
              <a:buFont typeface="Wingdings" panose="05000000000000000000" pitchFamily="2" charset="2"/>
              <a:buChar char="ü"/>
            </a:pPr>
            <a:r>
              <a:rPr lang="en-US" sz="2200" dirty="0">
                <a:solidFill>
                  <a:schemeClr val="tx1"/>
                </a:solidFill>
              </a:rPr>
              <a:t>Educators</a:t>
            </a:r>
          </a:p>
          <a:p>
            <a:pPr>
              <a:buFont typeface="Wingdings" panose="05000000000000000000" pitchFamily="2" charset="2"/>
              <a:buChar char="ü"/>
            </a:pPr>
            <a:r>
              <a:rPr lang="en-US" sz="2200" dirty="0">
                <a:solidFill>
                  <a:schemeClr val="tx1"/>
                </a:solidFill>
              </a:rPr>
              <a:t>Parents</a:t>
            </a:r>
          </a:p>
          <a:p>
            <a:pPr>
              <a:buFont typeface="Wingdings" panose="05000000000000000000" pitchFamily="2" charset="2"/>
              <a:buChar char="ü"/>
            </a:pPr>
            <a:r>
              <a:rPr lang="en-US" sz="2200" dirty="0">
                <a:solidFill>
                  <a:schemeClr val="tx1"/>
                </a:solidFill>
              </a:rPr>
              <a:t>Legislative Sharing Day</a:t>
            </a:r>
          </a:p>
        </p:txBody>
      </p:sp>
      <p:pic>
        <p:nvPicPr>
          <p:cNvPr id="10" name="Picture 9">
            <a:extLst>
              <a:ext uri="{FF2B5EF4-FFF2-40B4-BE49-F238E27FC236}">
                <a16:creationId xmlns:a16="http://schemas.microsoft.com/office/drawing/2014/main" id="{C51A05CB-8421-9E44-5722-E232C701CE2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0197" y="985600"/>
            <a:ext cx="4147884" cy="1937062"/>
          </a:xfrm>
          <a:prstGeom prst="rect">
            <a:avLst/>
          </a:prstGeom>
        </p:spPr>
      </p:pic>
      <p:pic>
        <p:nvPicPr>
          <p:cNvPr id="3078" name="Picture 6" descr="Congressional staffers: What's it like to work for a member of Congress?">
            <a:extLst>
              <a:ext uri="{FF2B5EF4-FFF2-40B4-BE49-F238E27FC236}">
                <a16:creationId xmlns:a16="http://schemas.microsoft.com/office/drawing/2014/main" id="{A66F10EF-860D-DECF-5C84-83754F292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143" y="3340180"/>
            <a:ext cx="4225047" cy="3017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2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BFC086-158F-A77B-6612-959A0261C58C}"/>
              </a:ext>
            </a:extLst>
          </p:cNvPr>
          <p:cNvSpPr>
            <a:spLocks noGrp="1"/>
          </p:cNvSpPr>
          <p:nvPr>
            <p:ph idx="1"/>
          </p:nvPr>
        </p:nvSpPr>
        <p:spPr>
          <a:xfrm>
            <a:off x="671798" y="2263441"/>
            <a:ext cx="4558309" cy="4205598"/>
          </a:xfrm>
        </p:spPr>
        <p:txBody>
          <a:bodyPr anchor="t">
            <a:normAutofit fontScale="92500" lnSpcReduction="20000"/>
          </a:bodyPr>
          <a:lstStyle/>
          <a:p>
            <a:pPr marL="0" indent="0">
              <a:buNone/>
            </a:pPr>
            <a:endParaRPr lang="en-US" sz="1700" dirty="0"/>
          </a:p>
          <a:p>
            <a:pPr marL="0" indent="0">
              <a:spcBef>
                <a:spcPts val="0"/>
              </a:spcBef>
              <a:buNone/>
            </a:pPr>
            <a:r>
              <a:rPr lang="en-US" sz="2200" dirty="0">
                <a:cs typeface="Times New Roman" panose="02020603050405020304" pitchFamily="18" charset="0"/>
              </a:rPr>
              <a:t>A.  $1,950,000 (set aside from federal special education dollars)  </a:t>
            </a:r>
          </a:p>
          <a:p>
            <a:pPr marL="0" indent="0">
              <a:spcBef>
                <a:spcPts val="0"/>
              </a:spcBef>
              <a:buNone/>
            </a:pPr>
            <a:endParaRPr lang="en-US" sz="1700" dirty="0">
              <a:cs typeface="Times New Roman" panose="02020603050405020304" pitchFamily="18" charset="0"/>
            </a:endParaRPr>
          </a:p>
          <a:p>
            <a:pPr marL="457200" lvl="1" indent="0">
              <a:spcBef>
                <a:spcPts val="0"/>
              </a:spcBef>
              <a:buNone/>
            </a:pPr>
            <a:r>
              <a:rPr lang="en-US" sz="1700" dirty="0">
                <a:cs typeface="Times New Roman" panose="02020603050405020304" pitchFamily="18" charset="0"/>
              </a:rPr>
              <a:t>SPED ADR Grant for any interested SELPA </a:t>
            </a:r>
          </a:p>
          <a:p>
            <a:pPr marL="457200" lvl="1" indent="0">
              <a:spcBef>
                <a:spcPts val="0"/>
              </a:spcBef>
              <a:buNone/>
            </a:pPr>
            <a:r>
              <a:rPr lang="en-US" sz="1700" dirty="0">
                <a:cs typeface="Times New Roman" panose="02020603050405020304" pitchFamily="18" charset="0"/>
              </a:rPr>
              <a:t>(102 SELPAs each receive $19,144)</a:t>
            </a:r>
          </a:p>
          <a:p>
            <a:pPr marL="0" indent="0">
              <a:spcBef>
                <a:spcPts val="0"/>
              </a:spcBef>
              <a:buNone/>
            </a:pPr>
            <a:endParaRPr lang="en-US" sz="1700" dirty="0">
              <a:cs typeface="Times New Roman" panose="02020603050405020304" pitchFamily="18" charset="0"/>
            </a:endParaRPr>
          </a:p>
          <a:p>
            <a:pPr marL="0" indent="0" algn="ctr">
              <a:buNone/>
            </a:pPr>
            <a:r>
              <a:rPr lang="en-US" sz="1700" b="1" u="sng" dirty="0">
                <a:cs typeface="Times New Roman" panose="02020603050405020304" pitchFamily="18" charset="0"/>
              </a:rPr>
              <a:t>AND</a:t>
            </a:r>
          </a:p>
          <a:p>
            <a:pPr marL="0" indent="0">
              <a:buNone/>
            </a:pPr>
            <a:r>
              <a:rPr lang="en-US" sz="2200" dirty="0">
                <a:cs typeface="Times New Roman" panose="02020603050405020304" pitchFamily="18" charset="0"/>
              </a:rPr>
              <a:t>B.   </a:t>
            </a:r>
            <a:r>
              <a:rPr lang="en-US" sz="2200" b="1" dirty="0">
                <a:cs typeface="Times New Roman" panose="02020603050405020304" pitchFamily="18" charset="0"/>
              </a:rPr>
              <a:t>$100 Million in Dispute Prevention &amp; Dispute Resolution Funds &amp; $450 Million in Learning Recovery Funds (state dollars allocated directly to SELPAs-LEAs)</a:t>
            </a:r>
          </a:p>
          <a:p>
            <a:pPr marL="0" indent="0">
              <a:buNone/>
            </a:pPr>
            <a:endParaRPr lang="en-US" sz="2200" dirty="0">
              <a:cs typeface="Times New Roman" panose="02020603050405020304" pitchFamily="18" charset="0"/>
            </a:endParaRPr>
          </a:p>
          <a:p>
            <a:pPr marL="457200" lvl="1" indent="0">
              <a:buNone/>
            </a:pPr>
            <a:r>
              <a:rPr lang="en-US" sz="1700" dirty="0">
                <a:cs typeface="Times New Roman" panose="02020603050405020304" pitchFamily="18" charset="0"/>
              </a:rPr>
              <a:t>All SELPAs/LEAs receive these ‘ADR’ and LR funds based on ADA</a:t>
            </a:r>
          </a:p>
          <a:p>
            <a:pPr marL="0" indent="0">
              <a:buNone/>
            </a:pPr>
            <a:endParaRPr lang="en-US" sz="1700" dirty="0">
              <a:cs typeface="Times New Roman" panose="02020603050405020304" pitchFamily="18" charset="0"/>
            </a:endParaRPr>
          </a:p>
          <a:p>
            <a:pPr marL="0" indent="0">
              <a:buNone/>
            </a:pPr>
            <a:endParaRPr lang="en-US" sz="1700" dirty="0"/>
          </a:p>
        </p:txBody>
      </p:sp>
      <p:pic>
        <p:nvPicPr>
          <p:cNvPr id="8" name="Picture 2" descr="Long COVID and the Americans with Disabilities Act">
            <a:extLst>
              <a:ext uri="{FF2B5EF4-FFF2-40B4-BE49-F238E27FC236}">
                <a16:creationId xmlns:a16="http://schemas.microsoft.com/office/drawing/2014/main" id="{97493E0D-072C-CFBB-738F-183F82024A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84" r="12914" b="1"/>
          <a:stretch/>
        </p:blipFill>
        <p:spPr bwMode="auto">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Lst>
        </p:spPr>
      </p:pic>
      <p:pic>
        <p:nvPicPr>
          <p:cNvPr id="8194" name="Picture 2" descr="Logo CA Dept of Ed">
            <a:extLst>
              <a:ext uri="{FF2B5EF4-FFF2-40B4-BE49-F238E27FC236}">
                <a16:creationId xmlns:a16="http://schemas.microsoft.com/office/drawing/2014/main" id="{3B3907C6-2053-0E7F-5B78-432F76141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232" y="2431472"/>
            <a:ext cx="3195205" cy="32153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tates That Get The Most Federal Money | Fox Business">
            <a:extLst>
              <a:ext uri="{FF2B5EF4-FFF2-40B4-BE49-F238E27FC236}">
                <a16:creationId xmlns:a16="http://schemas.microsoft.com/office/drawing/2014/main" id="{8C79A1A8-28D2-AE60-70A6-5F90B80BE7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142" b="-2"/>
          <a:stretch/>
        </p:blipFill>
        <p:spPr bwMode="auto">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8F9257-9DBB-E5D1-CD12-0A74EB46323E}"/>
              </a:ext>
            </a:extLst>
          </p:cNvPr>
          <p:cNvSpPr>
            <a:spLocks noGrp="1"/>
          </p:cNvSpPr>
          <p:nvPr>
            <p:ph type="title"/>
          </p:nvPr>
        </p:nvSpPr>
        <p:spPr>
          <a:xfrm>
            <a:off x="805543" y="388961"/>
            <a:ext cx="5712824" cy="1569148"/>
          </a:xfrm>
        </p:spPr>
        <p:txBody>
          <a:bodyPr>
            <a:normAutofit fontScale="90000"/>
          </a:bodyPr>
          <a:lstStyle/>
          <a:p>
            <a:br>
              <a:rPr lang="en-US" sz="2800" b="1" dirty="0"/>
            </a:br>
            <a:r>
              <a:rPr lang="en-US" sz="2800" b="1" dirty="0"/>
              <a:t>ADR in Special Education in California</a:t>
            </a:r>
            <a:br>
              <a:rPr lang="en-US" sz="2800" b="1" dirty="0"/>
            </a:br>
            <a:r>
              <a:rPr lang="en-US" sz="2800" dirty="0"/>
              <a:t>2021-2022</a:t>
            </a:r>
            <a:br>
              <a:rPr lang="en-US" sz="2800" dirty="0"/>
            </a:br>
            <a:endParaRPr lang="en-US" sz="2800" dirty="0"/>
          </a:p>
        </p:txBody>
      </p:sp>
    </p:spTree>
    <p:extLst>
      <p:ext uri="{BB962C8B-B14F-4D97-AF65-F5344CB8AC3E}">
        <p14:creationId xmlns:p14="http://schemas.microsoft.com/office/powerpoint/2010/main" val="2723045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4C04-2F20-07A1-9BA6-FB856C6658B3}"/>
              </a:ext>
            </a:extLst>
          </p:cNvPr>
          <p:cNvSpPr>
            <a:spLocks noGrp="1"/>
          </p:cNvSpPr>
          <p:nvPr>
            <p:ph type="title"/>
          </p:nvPr>
        </p:nvSpPr>
        <p:spPr>
          <a:xfrm>
            <a:off x="1883535" y="922411"/>
            <a:ext cx="8424929" cy="1188720"/>
          </a:xfrm>
        </p:spPr>
        <p:txBody>
          <a:bodyPr/>
          <a:lstStyle/>
          <a:p>
            <a:r>
              <a:rPr lang="en-US" b="1" dirty="0"/>
              <a:t>AB 130 Dispute Prevention </a:t>
            </a:r>
            <a:br>
              <a:rPr lang="en-US" b="1" dirty="0"/>
            </a:br>
            <a:r>
              <a:rPr lang="en-US" b="1" dirty="0"/>
              <a:t>&amp; Resolution (ADR)</a:t>
            </a:r>
          </a:p>
        </p:txBody>
      </p:sp>
      <p:sp>
        <p:nvSpPr>
          <p:cNvPr id="6" name="Content Placeholder 5">
            <a:extLst>
              <a:ext uri="{FF2B5EF4-FFF2-40B4-BE49-F238E27FC236}">
                <a16:creationId xmlns:a16="http://schemas.microsoft.com/office/drawing/2014/main" id="{41C5E3F6-FAF8-CAFF-DF68-7C19C7C393FE}"/>
              </a:ext>
            </a:extLst>
          </p:cNvPr>
          <p:cNvSpPr>
            <a:spLocks noGrp="1"/>
          </p:cNvSpPr>
          <p:nvPr>
            <p:ph idx="1"/>
          </p:nvPr>
        </p:nvSpPr>
        <p:spPr>
          <a:xfrm>
            <a:off x="2231136" y="2638044"/>
            <a:ext cx="7729728" cy="3452091"/>
          </a:xfrm>
        </p:spPr>
        <p:txBody>
          <a:bodyPr vert="horz" lIns="91440" tIns="45720" rIns="91440" bIns="45720" rtlCol="0" anchor="t">
            <a:noAutofit/>
          </a:bodyPr>
          <a:lstStyle/>
          <a:p>
            <a:pPr marL="0" indent="0">
              <a:buNone/>
            </a:pPr>
            <a:r>
              <a:rPr lang="en-US" sz="2000" b="1">
                <a:ea typeface="+mn-lt"/>
                <a:cs typeface="+mn-lt"/>
              </a:rPr>
              <a:t>SEC. 160. </a:t>
            </a:r>
            <a:r>
              <a:rPr lang="en-US" sz="2000">
                <a:ea typeface="+mn-lt"/>
                <a:cs typeface="+mn-lt"/>
              </a:rPr>
              <a:t>(a) The sum of </a:t>
            </a:r>
            <a:r>
              <a:rPr lang="en-US" sz="2000" u="sng">
                <a:ea typeface="+mn-lt"/>
                <a:cs typeface="+mn-lt"/>
              </a:rPr>
              <a:t>one hundred million dollars </a:t>
            </a:r>
            <a:r>
              <a:rPr lang="en-US" sz="2000">
                <a:ea typeface="+mn-lt"/>
                <a:cs typeface="+mn-lt"/>
              </a:rPr>
              <a:t>($100,000,000)* is hereby appropriated from the General Fund to the Superintendent of Public Instruction on a </a:t>
            </a:r>
            <a:r>
              <a:rPr lang="en-US" sz="2000" u="sng">
                <a:ea typeface="+mn-lt"/>
                <a:cs typeface="+mn-lt"/>
              </a:rPr>
              <a:t>one-time basis </a:t>
            </a:r>
            <a:r>
              <a:rPr lang="en-US" sz="2000">
                <a:ea typeface="+mn-lt"/>
                <a:cs typeface="+mn-lt"/>
              </a:rPr>
              <a:t>for allocation to special education local plan areas for the purpose of supporting member local educational agencies in conducting dispute prevention and voluntary alternative dispute resolution activities to prevent and resolve special education disputes resulting from school disruptions </a:t>
            </a:r>
            <a:r>
              <a:rPr lang="en-US" sz="2000" u="sng">
                <a:ea typeface="+mn-lt"/>
                <a:cs typeface="+mn-lt"/>
              </a:rPr>
              <a:t>stemming from the COVID-19 public health emergency during the period of March 13, 2020 to September 1, 2021, inclusive</a:t>
            </a:r>
            <a:r>
              <a:rPr lang="en-US" sz="2000">
                <a:ea typeface="+mn-lt"/>
                <a:cs typeface="+mn-lt"/>
              </a:rPr>
              <a:t>, in a collaborative and equitable manner.</a:t>
            </a:r>
            <a:endParaRPr lang="en-US" sz="2000"/>
          </a:p>
        </p:txBody>
      </p:sp>
    </p:spTree>
    <p:extLst>
      <p:ext uri="{BB962C8B-B14F-4D97-AF65-F5344CB8AC3E}">
        <p14:creationId xmlns:p14="http://schemas.microsoft.com/office/powerpoint/2010/main" val="3684758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0858D-5102-155B-9650-DC9E902BC8E0}"/>
              </a:ext>
            </a:extLst>
          </p:cNvPr>
          <p:cNvSpPr>
            <a:spLocks noGrp="1"/>
          </p:cNvSpPr>
          <p:nvPr>
            <p:ph type="title"/>
          </p:nvPr>
        </p:nvSpPr>
        <p:spPr>
          <a:xfrm>
            <a:off x="1551331" y="1011045"/>
            <a:ext cx="9089336" cy="1188720"/>
          </a:xfrm>
        </p:spPr>
        <p:txBody>
          <a:bodyPr/>
          <a:lstStyle/>
          <a:p>
            <a:r>
              <a:rPr lang="en-US" b="1" dirty="0" err="1"/>
              <a:t>Adr</a:t>
            </a:r>
            <a:r>
              <a:rPr lang="en-US" b="1" dirty="0"/>
              <a:t> Allocation to East Valley SELPA</a:t>
            </a:r>
          </a:p>
        </p:txBody>
      </p:sp>
      <p:graphicFrame>
        <p:nvGraphicFramePr>
          <p:cNvPr id="9" name="Content Placeholder 8">
            <a:extLst>
              <a:ext uri="{FF2B5EF4-FFF2-40B4-BE49-F238E27FC236}">
                <a16:creationId xmlns:a16="http://schemas.microsoft.com/office/drawing/2014/main" id="{075A385A-2DC2-6CF0-0136-04410696E9CD}"/>
              </a:ext>
            </a:extLst>
          </p:cNvPr>
          <p:cNvGraphicFramePr>
            <a:graphicFrameLocks noGrp="1"/>
          </p:cNvGraphicFramePr>
          <p:nvPr>
            <p:ph idx="1"/>
            <p:extLst>
              <p:ext uri="{D42A27DB-BD31-4B8C-83A1-F6EECF244321}">
                <p14:modId xmlns:p14="http://schemas.microsoft.com/office/powerpoint/2010/main" val="3589448617"/>
              </p:ext>
            </p:extLst>
          </p:nvPr>
        </p:nvGraphicFramePr>
        <p:xfrm>
          <a:off x="2230438" y="2638425"/>
          <a:ext cx="7731123" cy="3299841"/>
        </p:xfrm>
        <a:graphic>
          <a:graphicData uri="http://schemas.openxmlformats.org/drawingml/2006/table">
            <a:tbl>
              <a:tblPr firstRow="1" bandRow="1">
                <a:tableStyleId>{9DCAF9ED-07DC-4A11-8D7F-57B35C25682E}</a:tableStyleId>
              </a:tblPr>
              <a:tblGrid>
                <a:gridCol w="2577041">
                  <a:extLst>
                    <a:ext uri="{9D8B030D-6E8A-4147-A177-3AD203B41FA5}">
                      <a16:colId xmlns:a16="http://schemas.microsoft.com/office/drawing/2014/main" val="2215903240"/>
                    </a:ext>
                  </a:extLst>
                </a:gridCol>
                <a:gridCol w="2577041">
                  <a:extLst>
                    <a:ext uri="{9D8B030D-6E8A-4147-A177-3AD203B41FA5}">
                      <a16:colId xmlns:a16="http://schemas.microsoft.com/office/drawing/2014/main" val="3755848981"/>
                    </a:ext>
                  </a:extLst>
                </a:gridCol>
                <a:gridCol w="2577041">
                  <a:extLst>
                    <a:ext uri="{9D8B030D-6E8A-4147-A177-3AD203B41FA5}">
                      <a16:colId xmlns:a16="http://schemas.microsoft.com/office/drawing/2014/main" val="3008647768"/>
                    </a:ext>
                  </a:extLst>
                </a:gridCol>
              </a:tblGrid>
              <a:tr h="366649">
                <a:tc>
                  <a:txBody>
                    <a:bodyPr/>
                    <a:lstStyle/>
                    <a:p>
                      <a:pPr marL="0" algn="ctr" rtl="0" fontAlgn="t" latinLnBrk="0">
                        <a:spcBef>
                          <a:spcPts val="0"/>
                        </a:spcBef>
                        <a:spcAft>
                          <a:spcPts val="0"/>
                        </a:spcAft>
                      </a:pPr>
                      <a:r>
                        <a:rPr lang="en-US" sz="1800" dirty="0">
                          <a:solidFill>
                            <a:schemeClr val="tx1"/>
                          </a:solidFill>
                          <a:effectLst/>
                        </a:rPr>
                        <a:t>LEA</a:t>
                      </a:r>
                    </a:p>
                  </a:txBody>
                  <a:tcPr marL="68580" marR="68580" marT="34290" marB="34290" anchor="ctr"/>
                </a:tc>
                <a:tc>
                  <a:txBody>
                    <a:bodyPr/>
                    <a:lstStyle/>
                    <a:p>
                      <a:pPr marL="0" algn="ctr" rtl="0" fontAlgn="t" latinLnBrk="0">
                        <a:spcBef>
                          <a:spcPts val="0"/>
                        </a:spcBef>
                        <a:spcAft>
                          <a:spcPts val="0"/>
                        </a:spcAft>
                      </a:pPr>
                      <a:r>
                        <a:rPr lang="en-US" sz="1800" dirty="0">
                          <a:solidFill>
                            <a:schemeClr val="tx1"/>
                          </a:solidFill>
                          <a:effectLst/>
                        </a:rPr>
                        <a:t>CDE Pupil Count</a:t>
                      </a:r>
                    </a:p>
                  </a:txBody>
                  <a:tcPr marL="68580" marR="68580" marT="34290" marB="34290" anchor="ctr"/>
                </a:tc>
                <a:tc>
                  <a:txBody>
                    <a:bodyPr/>
                    <a:lstStyle/>
                    <a:p>
                      <a:pPr marL="0" algn="ctr" rtl="0" fontAlgn="t" latinLnBrk="0">
                        <a:spcBef>
                          <a:spcPts val="0"/>
                        </a:spcBef>
                        <a:spcAft>
                          <a:spcPts val="0"/>
                        </a:spcAft>
                      </a:pPr>
                      <a:r>
                        <a:rPr lang="en-US" sz="1800" dirty="0">
                          <a:solidFill>
                            <a:schemeClr val="tx1"/>
                          </a:solidFill>
                          <a:effectLst/>
                        </a:rPr>
                        <a:t>Estimated Amount</a:t>
                      </a:r>
                    </a:p>
                  </a:txBody>
                  <a:tcPr marL="68580" marR="68580" marT="34290" marB="34290" anchor="ctr"/>
                </a:tc>
                <a:extLst>
                  <a:ext uri="{0D108BD9-81ED-4DB2-BD59-A6C34878D82A}">
                    <a16:rowId xmlns:a16="http://schemas.microsoft.com/office/drawing/2014/main" val="4152747803"/>
                  </a:ext>
                </a:extLst>
              </a:tr>
              <a:tr h="366649">
                <a:tc>
                  <a:txBody>
                    <a:bodyPr/>
                    <a:lstStyle/>
                    <a:p>
                      <a:pPr marL="0" rtl="0" fontAlgn="t" latinLnBrk="0">
                        <a:spcBef>
                          <a:spcPts val="0"/>
                        </a:spcBef>
                        <a:spcAft>
                          <a:spcPts val="0"/>
                        </a:spcAft>
                      </a:pPr>
                      <a:r>
                        <a:rPr lang="en-US" sz="1800" dirty="0">
                          <a:effectLst/>
                        </a:rPr>
                        <a:t>EV SELPA</a:t>
                      </a:r>
                    </a:p>
                  </a:txBody>
                  <a:tcPr marL="68580" marR="68580" marT="34290" marB="34290"/>
                </a:tc>
                <a:tc>
                  <a:txBody>
                    <a:bodyPr/>
                    <a:lstStyle/>
                    <a:p>
                      <a:pPr marL="0" algn="r" rtl="0" fontAlgn="t" latinLnBrk="0">
                        <a:spcBef>
                          <a:spcPts val="0"/>
                        </a:spcBef>
                        <a:spcAft>
                          <a:spcPts val="0"/>
                        </a:spcAft>
                      </a:pPr>
                      <a:r>
                        <a:rPr lang="en-US" sz="1800" dirty="0">
                          <a:effectLst/>
                        </a:rPr>
                        <a:t>10,230</a:t>
                      </a:r>
                    </a:p>
                  </a:txBody>
                  <a:tcPr marL="68580" marR="68580" marT="34290" marB="34290"/>
                </a:tc>
                <a:tc>
                  <a:txBody>
                    <a:bodyPr/>
                    <a:lstStyle/>
                    <a:p>
                      <a:pPr marL="0" algn="r" rtl="0" fontAlgn="t" latinLnBrk="0">
                        <a:spcBef>
                          <a:spcPts val="0"/>
                        </a:spcBef>
                        <a:spcAft>
                          <a:spcPts val="0"/>
                        </a:spcAft>
                      </a:pPr>
                      <a:r>
                        <a:rPr lang="en-US" sz="1800" dirty="0">
                          <a:effectLst/>
                        </a:rPr>
                        <a:t>$1,271,228</a:t>
                      </a:r>
                    </a:p>
                  </a:txBody>
                  <a:tcPr marL="68580" marR="68580" marT="34290" marB="34290"/>
                </a:tc>
                <a:extLst>
                  <a:ext uri="{0D108BD9-81ED-4DB2-BD59-A6C34878D82A}">
                    <a16:rowId xmlns:a16="http://schemas.microsoft.com/office/drawing/2014/main" val="3905485519"/>
                  </a:ext>
                </a:extLst>
              </a:tr>
              <a:tr h="366649">
                <a:tc gridSpan="2">
                  <a:txBody>
                    <a:bodyPr/>
                    <a:lstStyle/>
                    <a:p>
                      <a:pPr marL="0" algn="r" rtl="0" fontAlgn="t" latinLnBrk="0">
                        <a:spcBef>
                          <a:spcPts val="0"/>
                        </a:spcBef>
                        <a:spcAft>
                          <a:spcPts val="0"/>
                        </a:spcAft>
                      </a:pPr>
                      <a:r>
                        <a:rPr lang="en-US" sz="1800" dirty="0">
                          <a:effectLst/>
                        </a:rPr>
                        <a:t>20%</a:t>
                      </a:r>
                    </a:p>
                  </a:txBody>
                  <a:tcPr marL="68580" marR="68580" marT="34290" marB="34290"/>
                </a:tc>
                <a:tc hMerge="1">
                  <a:txBody>
                    <a:bodyPr/>
                    <a:lstStyle/>
                    <a:p>
                      <a:endParaRPr lang="en-US"/>
                    </a:p>
                  </a:txBody>
                  <a:tcPr/>
                </a:tc>
                <a:tc>
                  <a:txBody>
                    <a:bodyPr/>
                    <a:lstStyle/>
                    <a:p>
                      <a:pPr marL="0" algn="r" rtl="0" fontAlgn="t" latinLnBrk="0">
                        <a:spcBef>
                          <a:spcPts val="0"/>
                        </a:spcBef>
                        <a:spcAft>
                          <a:spcPts val="0"/>
                        </a:spcAft>
                      </a:pPr>
                      <a:r>
                        <a:rPr lang="en-US" sz="1800" dirty="0">
                          <a:effectLst/>
                        </a:rPr>
                        <a:t>$243,446</a:t>
                      </a:r>
                    </a:p>
                  </a:txBody>
                  <a:tcPr marL="68580" marR="68580" marT="34290" marB="34290"/>
                </a:tc>
                <a:extLst>
                  <a:ext uri="{0D108BD9-81ED-4DB2-BD59-A6C34878D82A}">
                    <a16:rowId xmlns:a16="http://schemas.microsoft.com/office/drawing/2014/main" val="3817420915"/>
                  </a:ext>
                </a:extLst>
              </a:tr>
              <a:tr h="366649">
                <a:tc gridSpan="2">
                  <a:txBody>
                    <a:bodyPr/>
                    <a:lstStyle/>
                    <a:p>
                      <a:pPr marL="0" algn="r" rtl="0" fontAlgn="t" latinLnBrk="0">
                        <a:spcBef>
                          <a:spcPts val="0"/>
                        </a:spcBef>
                        <a:spcAft>
                          <a:spcPts val="0"/>
                        </a:spcAft>
                      </a:pPr>
                      <a:r>
                        <a:rPr lang="en-US" sz="1800" dirty="0">
                          <a:effectLst/>
                        </a:rPr>
                        <a:t>Remaining for Allocation</a:t>
                      </a:r>
                    </a:p>
                  </a:txBody>
                  <a:tcPr marL="68580" marR="68580" marT="34290" marB="34290"/>
                </a:tc>
                <a:tc hMerge="1">
                  <a:txBody>
                    <a:bodyPr/>
                    <a:lstStyle/>
                    <a:p>
                      <a:endParaRPr lang="en-US"/>
                    </a:p>
                  </a:txBody>
                  <a:tcPr/>
                </a:tc>
                <a:tc>
                  <a:txBody>
                    <a:bodyPr/>
                    <a:lstStyle/>
                    <a:p>
                      <a:pPr marL="0" algn="r" rtl="0" fontAlgn="t" latinLnBrk="0">
                        <a:spcBef>
                          <a:spcPts val="0"/>
                        </a:spcBef>
                        <a:spcAft>
                          <a:spcPts val="0"/>
                        </a:spcAft>
                      </a:pPr>
                      <a:r>
                        <a:rPr lang="en-US" sz="1800" dirty="0">
                          <a:effectLst/>
                        </a:rPr>
                        <a:t>$1,027,782</a:t>
                      </a:r>
                    </a:p>
                  </a:txBody>
                  <a:tcPr marL="68580" marR="68580" marT="34290" marB="34290"/>
                </a:tc>
                <a:extLst>
                  <a:ext uri="{0D108BD9-81ED-4DB2-BD59-A6C34878D82A}">
                    <a16:rowId xmlns:a16="http://schemas.microsoft.com/office/drawing/2014/main" val="656702076"/>
                  </a:ext>
                </a:extLst>
              </a:tr>
              <a:tr h="366649">
                <a:tc>
                  <a:txBody>
                    <a:bodyPr/>
                    <a:lstStyle/>
                    <a:p>
                      <a:pPr marL="0" rtl="0" fontAlgn="t" latinLnBrk="0">
                        <a:spcBef>
                          <a:spcPts val="0"/>
                        </a:spcBef>
                        <a:spcAft>
                          <a:spcPts val="0"/>
                        </a:spcAft>
                      </a:pPr>
                      <a:r>
                        <a:rPr lang="en-US" sz="1800" dirty="0">
                          <a:effectLst/>
                        </a:rPr>
                        <a:t>Colton JUSD</a:t>
                      </a:r>
                    </a:p>
                  </a:txBody>
                  <a:tcPr marL="68580" marR="68580" marT="34290" marB="34290"/>
                </a:tc>
                <a:tc>
                  <a:txBody>
                    <a:bodyPr/>
                    <a:lstStyle/>
                    <a:p>
                      <a:pPr marL="0" algn="r" rtl="0" fontAlgn="t" latinLnBrk="0">
                        <a:spcBef>
                          <a:spcPts val="0"/>
                        </a:spcBef>
                        <a:spcAft>
                          <a:spcPts val="0"/>
                        </a:spcAft>
                      </a:pPr>
                      <a:r>
                        <a:rPr lang="en-US" sz="1800" dirty="0">
                          <a:effectLst/>
                        </a:rPr>
                        <a:t>2743 (27%)</a:t>
                      </a:r>
                    </a:p>
                  </a:txBody>
                  <a:tcPr marL="68580" marR="68580" marT="34290" marB="34290"/>
                </a:tc>
                <a:tc>
                  <a:txBody>
                    <a:bodyPr/>
                    <a:lstStyle/>
                    <a:p>
                      <a:pPr marL="0" algn="r" rtl="0" fontAlgn="t" latinLnBrk="0">
                        <a:spcBef>
                          <a:spcPts val="0"/>
                        </a:spcBef>
                        <a:spcAft>
                          <a:spcPts val="0"/>
                        </a:spcAft>
                      </a:pPr>
                      <a:r>
                        <a:rPr lang="en-US" sz="1800" dirty="0">
                          <a:effectLst/>
                        </a:rPr>
                        <a:t>$277,501</a:t>
                      </a:r>
                    </a:p>
                  </a:txBody>
                  <a:tcPr marL="68580" marR="68580" marT="34290" marB="34290"/>
                </a:tc>
                <a:extLst>
                  <a:ext uri="{0D108BD9-81ED-4DB2-BD59-A6C34878D82A}">
                    <a16:rowId xmlns:a16="http://schemas.microsoft.com/office/drawing/2014/main" val="199624859"/>
                  </a:ext>
                </a:extLst>
              </a:tr>
              <a:tr h="366649">
                <a:tc>
                  <a:txBody>
                    <a:bodyPr/>
                    <a:lstStyle/>
                    <a:p>
                      <a:pPr marL="0" rtl="0" fontAlgn="t" latinLnBrk="0">
                        <a:spcBef>
                          <a:spcPts val="0"/>
                        </a:spcBef>
                        <a:spcAft>
                          <a:spcPts val="0"/>
                        </a:spcAft>
                      </a:pPr>
                      <a:r>
                        <a:rPr lang="en-US" sz="1800" dirty="0">
                          <a:effectLst/>
                        </a:rPr>
                        <a:t>Redlands USD</a:t>
                      </a:r>
                    </a:p>
                  </a:txBody>
                  <a:tcPr marL="68580" marR="68580" marT="34290" marB="34290"/>
                </a:tc>
                <a:tc>
                  <a:txBody>
                    <a:bodyPr/>
                    <a:lstStyle/>
                    <a:p>
                      <a:pPr marL="0" algn="r" rtl="0" fontAlgn="t" latinLnBrk="0">
                        <a:spcBef>
                          <a:spcPts val="0"/>
                        </a:spcBef>
                        <a:spcAft>
                          <a:spcPts val="0"/>
                        </a:spcAft>
                      </a:pPr>
                      <a:r>
                        <a:rPr lang="en-US" sz="1800" dirty="0">
                          <a:effectLst/>
                        </a:rPr>
                        <a:t>2801 (27%)</a:t>
                      </a:r>
                    </a:p>
                  </a:txBody>
                  <a:tcPr marL="68580" marR="68580" marT="34290" marB="34290"/>
                </a:tc>
                <a:tc>
                  <a:txBody>
                    <a:bodyPr/>
                    <a:lstStyle/>
                    <a:p>
                      <a:pPr marL="0" algn="r" rtl="0" fontAlgn="t" latinLnBrk="0">
                        <a:spcBef>
                          <a:spcPts val="0"/>
                        </a:spcBef>
                        <a:spcAft>
                          <a:spcPts val="0"/>
                        </a:spcAft>
                      </a:pPr>
                      <a:r>
                        <a:rPr lang="en-US" sz="1800" dirty="0">
                          <a:effectLst/>
                        </a:rPr>
                        <a:t>$277,501</a:t>
                      </a:r>
                    </a:p>
                  </a:txBody>
                  <a:tcPr marL="68580" marR="68580" marT="34290" marB="34290"/>
                </a:tc>
                <a:extLst>
                  <a:ext uri="{0D108BD9-81ED-4DB2-BD59-A6C34878D82A}">
                    <a16:rowId xmlns:a16="http://schemas.microsoft.com/office/drawing/2014/main" val="1329178189"/>
                  </a:ext>
                </a:extLst>
              </a:tr>
              <a:tr h="366649">
                <a:tc>
                  <a:txBody>
                    <a:bodyPr/>
                    <a:lstStyle/>
                    <a:p>
                      <a:pPr marL="0" rtl="0" fontAlgn="t" latinLnBrk="0">
                        <a:spcBef>
                          <a:spcPts val="0"/>
                        </a:spcBef>
                        <a:spcAft>
                          <a:spcPts val="0"/>
                        </a:spcAft>
                      </a:pPr>
                      <a:r>
                        <a:rPr lang="en-US" sz="1800" dirty="0">
                          <a:effectLst/>
                        </a:rPr>
                        <a:t>Rialto USD</a:t>
                      </a:r>
                    </a:p>
                  </a:txBody>
                  <a:tcPr marL="68580" marR="68580" marT="34290" marB="34290"/>
                </a:tc>
                <a:tc>
                  <a:txBody>
                    <a:bodyPr/>
                    <a:lstStyle/>
                    <a:p>
                      <a:pPr marL="0" algn="r" rtl="0" fontAlgn="t" latinLnBrk="0">
                        <a:spcBef>
                          <a:spcPts val="0"/>
                        </a:spcBef>
                        <a:spcAft>
                          <a:spcPts val="0"/>
                        </a:spcAft>
                      </a:pPr>
                      <a:r>
                        <a:rPr lang="en-US" sz="1800" dirty="0">
                          <a:effectLst/>
                        </a:rPr>
                        <a:t>2942 (29%)</a:t>
                      </a:r>
                    </a:p>
                  </a:txBody>
                  <a:tcPr marL="68580" marR="68580" marT="34290" marB="34290"/>
                </a:tc>
                <a:tc>
                  <a:txBody>
                    <a:bodyPr/>
                    <a:lstStyle/>
                    <a:p>
                      <a:pPr marL="0" algn="r" rtl="0" fontAlgn="t" latinLnBrk="0">
                        <a:spcBef>
                          <a:spcPts val="0"/>
                        </a:spcBef>
                        <a:spcAft>
                          <a:spcPts val="0"/>
                        </a:spcAft>
                      </a:pPr>
                      <a:r>
                        <a:rPr lang="en-US" sz="1800" dirty="0">
                          <a:effectLst/>
                        </a:rPr>
                        <a:t>$298,057</a:t>
                      </a:r>
                    </a:p>
                  </a:txBody>
                  <a:tcPr marL="68580" marR="68580" marT="34290" marB="34290"/>
                </a:tc>
                <a:extLst>
                  <a:ext uri="{0D108BD9-81ED-4DB2-BD59-A6C34878D82A}">
                    <a16:rowId xmlns:a16="http://schemas.microsoft.com/office/drawing/2014/main" val="1011236375"/>
                  </a:ext>
                </a:extLst>
              </a:tr>
              <a:tr h="366649">
                <a:tc>
                  <a:txBody>
                    <a:bodyPr/>
                    <a:lstStyle/>
                    <a:p>
                      <a:pPr marL="0" rtl="0" fontAlgn="t" latinLnBrk="0">
                        <a:spcBef>
                          <a:spcPts val="0"/>
                        </a:spcBef>
                        <a:spcAft>
                          <a:spcPts val="0"/>
                        </a:spcAft>
                      </a:pPr>
                      <a:r>
                        <a:rPr lang="en-US" sz="1800" dirty="0">
                          <a:effectLst/>
                        </a:rPr>
                        <a:t>Rim of the World USD</a:t>
                      </a:r>
                    </a:p>
                  </a:txBody>
                  <a:tcPr marL="68580" marR="68580" marT="34290" marB="34290"/>
                </a:tc>
                <a:tc>
                  <a:txBody>
                    <a:bodyPr/>
                    <a:lstStyle/>
                    <a:p>
                      <a:pPr marL="0" algn="r" rtl="0" fontAlgn="t" latinLnBrk="0">
                        <a:spcBef>
                          <a:spcPts val="0"/>
                        </a:spcBef>
                        <a:spcAft>
                          <a:spcPts val="0"/>
                        </a:spcAft>
                      </a:pPr>
                      <a:r>
                        <a:rPr lang="en-US" sz="1800" dirty="0">
                          <a:effectLst/>
                        </a:rPr>
                        <a:t>408 (4%)</a:t>
                      </a:r>
                    </a:p>
                  </a:txBody>
                  <a:tcPr marL="68580" marR="68580" marT="34290" marB="34290"/>
                </a:tc>
                <a:tc>
                  <a:txBody>
                    <a:bodyPr/>
                    <a:lstStyle/>
                    <a:p>
                      <a:pPr marL="0" algn="r" rtl="0" fontAlgn="t" latinLnBrk="0">
                        <a:spcBef>
                          <a:spcPts val="0"/>
                        </a:spcBef>
                        <a:spcAft>
                          <a:spcPts val="0"/>
                        </a:spcAft>
                      </a:pPr>
                      <a:r>
                        <a:rPr lang="en-US" sz="1800" dirty="0">
                          <a:effectLst/>
                        </a:rPr>
                        <a:t>$41,111</a:t>
                      </a:r>
                    </a:p>
                  </a:txBody>
                  <a:tcPr marL="68580" marR="68580" marT="34290" marB="34290"/>
                </a:tc>
                <a:extLst>
                  <a:ext uri="{0D108BD9-81ED-4DB2-BD59-A6C34878D82A}">
                    <a16:rowId xmlns:a16="http://schemas.microsoft.com/office/drawing/2014/main" val="1944869141"/>
                  </a:ext>
                </a:extLst>
              </a:tr>
              <a:tr h="366649">
                <a:tc>
                  <a:txBody>
                    <a:bodyPr/>
                    <a:lstStyle/>
                    <a:p>
                      <a:pPr marL="0" rtl="0" fontAlgn="t" latinLnBrk="0">
                        <a:spcBef>
                          <a:spcPts val="0"/>
                        </a:spcBef>
                        <a:spcAft>
                          <a:spcPts val="0"/>
                        </a:spcAft>
                      </a:pPr>
                      <a:r>
                        <a:rPr lang="en-US" sz="1800" dirty="0">
                          <a:effectLst/>
                        </a:rPr>
                        <a:t>YCJUSD</a:t>
                      </a:r>
                    </a:p>
                  </a:txBody>
                  <a:tcPr marL="68580" marR="68580" marT="34290" marB="34290"/>
                </a:tc>
                <a:tc>
                  <a:txBody>
                    <a:bodyPr/>
                    <a:lstStyle/>
                    <a:p>
                      <a:pPr marL="0" algn="r" rtl="0" fontAlgn="t" latinLnBrk="0">
                        <a:spcBef>
                          <a:spcPts val="0"/>
                        </a:spcBef>
                        <a:spcAft>
                          <a:spcPts val="0"/>
                        </a:spcAft>
                      </a:pPr>
                      <a:r>
                        <a:rPr lang="en-US" sz="1800" dirty="0">
                          <a:effectLst/>
                        </a:rPr>
                        <a:t>1336 (13%)</a:t>
                      </a:r>
                    </a:p>
                  </a:txBody>
                  <a:tcPr marL="68580" marR="68580" marT="34290" marB="34290"/>
                </a:tc>
                <a:tc>
                  <a:txBody>
                    <a:bodyPr/>
                    <a:lstStyle/>
                    <a:p>
                      <a:pPr marL="0" algn="r" rtl="0" fontAlgn="t" latinLnBrk="0">
                        <a:spcBef>
                          <a:spcPts val="0"/>
                        </a:spcBef>
                        <a:spcAft>
                          <a:spcPts val="0"/>
                        </a:spcAft>
                      </a:pPr>
                      <a:r>
                        <a:rPr lang="en-US" sz="1800" dirty="0">
                          <a:effectLst/>
                        </a:rPr>
                        <a:t>$133,612</a:t>
                      </a:r>
                    </a:p>
                  </a:txBody>
                  <a:tcPr marL="68580" marR="68580" marT="34290" marB="34290"/>
                </a:tc>
                <a:extLst>
                  <a:ext uri="{0D108BD9-81ED-4DB2-BD59-A6C34878D82A}">
                    <a16:rowId xmlns:a16="http://schemas.microsoft.com/office/drawing/2014/main" val="1620373726"/>
                  </a:ext>
                </a:extLst>
              </a:tr>
            </a:tbl>
          </a:graphicData>
        </a:graphic>
      </p:graphicFrame>
    </p:spTree>
    <p:extLst>
      <p:ext uri="{BB962C8B-B14F-4D97-AF65-F5344CB8AC3E}">
        <p14:creationId xmlns:p14="http://schemas.microsoft.com/office/powerpoint/2010/main" val="3143472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18DC-4830-0121-9F39-A9DA68C8B530}"/>
              </a:ext>
            </a:extLst>
          </p:cNvPr>
          <p:cNvSpPr>
            <a:spLocks noGrp="1"/>
          </p:cNvSpPr>
          <p:nvPr>
            <p:ph type="title"/>
          </p:nvPr>
        </p:nvSpPr>
        <p:spPr/>
        <p:txBody>
          <a:bodyPr/>
          <a:lstStyle/>
          <a:p>
            <a:r>
              <a:rPr lang="en-US" b="1" dirty="0"/>
              <a:t>AB 130 Learning recovery (LR)</a:t>
            </a:r>
          </a:p>
        </p:txBody>
      </p:sp>
      <p:sp>
        <p:nvSpPr>
          <p:cNvPr id="3" name="Content Placeholder 2">
            <a:extLst>
              <a:ext uri="{FF2B5EF4-FFF2-40B4-BE49-F238E27FC236}">
                <a16:creationId xmlns:a16="http://schemas.microsoft.com/office/drawing/2014/main" id="{F6B98007-A10F-0F4F-ECD8-C0D68A8EFEAB}"/>
              </a:ext>
            </a:extLst>
          </p:cNvPr>
          <p:cNvSpPr>
            <a:spLocks noGrp="1"/>
          </p:cNvSpPr>
          <p:nvPr>
            <p:ph idx="1"/>
          </p:nvPr>
        </p:nvSpPr>
        <p:spPr/>
        <p:txBody>
          <a:bodyPr vert="horz" lIns="91440" tIns="45720" rIns="91440" bIns="45720" rtlCol="0" anchor="t">
            <a:normAutofit/>
          </a:bodyPr>
          <a:lstStyle/>
          <a:p>
            <a:pPr marL="0" indent="0">
              <a:buNone/>
            </a:pPr>
            <a:r>
              <a:rPr lang="en-US" sz="2000" b="1" dirty="0">
                <a:ea typeface="+mn-lt"/>
                <a:cs typeface="+mn-lt"/>
              </a:rPr>
              <a:t>SEC. 161. </a:t>
            </a:r>
            <a:r>
              <a:rPr lang="en-US" sz="2000" dirty="0">
                <a:ea typeface="+mn-lt"/>
                <a:cs typeface="+mn-lt"/>
              </a:rPr>
              <a:t>(a) The sum of </a:t>
            </a:r>
            <a:r>
              <a:rPr lang="en-US" sz="2000" u="sng" dirty="0">
                <a:ea typeface="+mn-lt"/>
                <a:cs typeface="+mn-lt"/>
              </a:rPr>
              <a:t>four hundred fifty million dollars </a:t>
            </a:r>
            <a:r>
              <a:rPr lang="en-US" sz="2000" dirty="0">
                <a:ea typeface="+mn-lt"/>
                <a:cs typeface="+mn-lt"/>
              </a:rPr>
              <a:t>($450,000,000)* is hereby appropriated from the  General Fund to the Superintendent of Public Instruction on a </a:t>
            </a:r>
            <a:r>
              <a:rPr lang="en-US" sz="2000" u="sng" dirty="0">
                <a:ea typeface="+mn-lt"/>
                <a:cs typeface="+mn-lt"/>
              </a:rPr>
              <a:t>one-time basis </a:t>
            </a:r>
            <a:r>
              <a:rPr lang="en-US" sz="2000" dirty="0">
                <a:ea typeface="+mn-lt"/>
                <a:cs typeface="+mn-lt"/>
              </a:rPr>
              <a:t>for allocation to special education local plan areas and shall be expended by special education local plan areas and their member local educational agencies for purposes of providing learning recovery support to pupils, as defined in this section, associated with impacts to learning due to school disruptions stemming from the COVID-19 public health emergency during the </a:t>
            </a:r>
            <a:r>
              <a:rPr lang="en-US" sz="2000" u="sng" dirty="0">
                <a:ea typeface="+mn-lt"/>
                <a:cs typeface="+mn-lt"/>
              </a:rPr>
              <a:t>period of March 13, 2020, to September 1, 2021</a:t>
            </a:r>
            <a:r>
              <a:rPr lang="en-US" sz="2000" dirty="0">
                <a:ea typeface="+mn-lt"/>
                <a:cs typeface="+mn-lt"/>
              </a:rPr>
              <a:t>, inclusive.</a:t>
            </a:r>
            <a:endParaRPr lang="en-US" sz="2000" dirty="0"/>
          </a:p>
          <a:p>
            <a:endParaRPr lang="en-US" sz="2000" dirty="0"/>
          </a:p>
        </p:txBody>
      </p:sp>
    </p:spTree>
    <p:extLst>
      <p:ext uri="{BB962C8B-B14F-4D97-AF65-F5344CB8AC3E}">
        <p14:creationId xmlns:p14="http://schemas.microsoft.com/office/powerpoint/2010/main" val="3426869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D2F1-6F02-D51A-4C98-93AAB5DFF8C8}"/>
              </a:ext>
            </a:extLst>
          </p:cNvPr>
          <p:cNvSpPr>
            <a:spLocks noGrp="1"/>
          </p:cNvSpPr>
          <p:nvPr>
            <p:ph type="title"/>
          </p:nvPr>
        </p:nvSpPr>
        <p:spPr>
          <a:xfrm>
            <a:off x="1750924" y="887419"/>
            <a:ext cx="8690149" cy="1188720"/>
          </a:xfrm>
        </p:spPr>
        <p:txBody>
          <a:bodyPr/>
          <a:lstStyle/>
          <a:p>
            <a:r>
              <a:rPr lang="en-US" b="1" dirty="0"/>
              <a:t>LR Allocation to east valley </a:t>
            </a:r>
            <a:r>
              <a:rPr lang="en-US" b="1" dirty="0" err="1"/>
              <a:t>selpa</a:t>
            </a:r>
            <a:endParaRPr lang="en-US" b="1" dirty="0"/>
          </a:p>
        </p:txBody>
      </p:sp>
      <p:graphicFrame>
        <p:nvGraphicFramePr>
          <p:cNvPr id="5" name="Content Placeholder 4">
            <a:extLst>
              <a:ext uri="{FF2B5EF4-FFF2-40B4-BE49-F238E27FC236}">
                <a16:creationId xmlns:a16="http://schemas.microsoft.com/office/drawing/2014/main" id="{BAE88BD0-EA4F-9CEF-9E59-99C664614CA4}"/>
              </a:ext>
            </a:extLst>
          </p:cNvPr>
          <p:cNvGraphicFramePr>
            <a:graphicFrameLocks noGrp="1"/>
          </p:cNvGraphicFramePr>
          <p:nvPr>
            <p:ph idx="1"/>
            <p:extLst>
              <p:ext uri="{D42A27DB-BD31-4B8C-83A1-F6EECF244321}">
                <p14:modId xmlns:p14="http://schemas.microsoft.com/office/powerpoint/2010/main" val="2175572431"/>
              </p:ext>
            </p:extLst>
          </p:nvPr>
        </p:nvGraphicFramePr>
        <p:xfrm>
          <a:off x="2230438" y="2638425"/>
          <a:ext cx="7731123" cy="3200400"/>
        </p:xfrm>
        <a:graphic>
          <a:graphicData uri="http://schemas.openxmlformats.org/drawingml/2006/table">
            <a:tbl>
              <a:tblPr firstRow="1" bandRow="1">
                <a:tableStyleId>{9DCAF9ED-07DC-4A11-8D7F-57B35C25682E}</a:tableStyleId>
              </a:tblPr>
              <a:tblGrid>
                <a:gridCol w="2577041">
                  <a:extLst>
                    <a:ext uri="{9D8B030D-6E8A-4147-A177-3AD203B41FA5}">
                      <a16:colId xmlns:a16="http://schemas.microsoft.com/office/drawing/2014/main" val="2446290233"/>
                    </a:ext>
                  </a:extLst>
                </a:gridCol>
                <a:gridCol w="2577041">
                  <a:extLst>
                    <a:ext uri="{9D8B030D-6E8A-4147-A177-3AD203B41FA5}">
                      <a16:colId xmlns:a16="http://schemas.microsoft.com/office/drawing/2014/main" val="1602815524"/>
                    </a:ext>
                  </a:extLst>
                </a:gridCol>
                <a:gridCol w="2577041">
                  <a:extLst>
                    <a:ext uri="{9D8B030D-6E8A-4147-A177-3AD203B41FA5}">
                      <a16:colId xmlns:a16="http://schemas.microsoft.com/office/drawing/2014/main" val="2898508931"/>
                    </a:ext>
                  </a:extLst>
                </a:gridCol>
              </a:tblGrid>
              <a:tr h="457200">
                <a:tc>
                  <a:txBody>
                    <a:bodyPr/>
                    <a:lstStyle/>
                    <a:p>
                      <a:pPr marL="0" algn="ctr" rtl="0" fontAlgn="t" latinLnBrk="0">
                        <a:spcBef>
                          <a:spcPts val="0"/>
                        </a:spcBef>
                        <a:spcAft>
                          <a:spcPts val="0"/>
                        </a:spcAft>
                      </a:pPr>
                      <a:r>
                        <a:rPr lang="en-US" sz="1800" dirty="0">
                          <a:solidFill>
                            <a:schemeClr val="tx1"/>
                          </a:solidFill>
                          <a:effectLst/>
                        </a:rPr>
                        <a:t>LEA</a:t>
                      </a:r>
                      <a:endParaRPr lang="en-US" sz="4000" dirty="0">
                        <a:solidFill>
                          <a:schemeClr val="tx1"/>
                        </a:solidFill>
                        <a:effectLst/>
                      </a:endParaRPr>
                    </a:p>
                  </a:txBody>
                  <a:tcPr marL="68580" marR="68580" marT="34290" marB="34290" anchor="ctr"/>
                </a:tc>
                <a:tc>
                  <a:txBody>
                    <a:bodyPr/>
                    <a:lstStyle/>
                    <a:p>
                      <a:pPr marL="0" algn="ctr" rtl="0" fontAlgn="t" latinLnBrk="0">
                        <a:spcBef>
                          <a:spcPts val="0"/>
                        </a:spcBef>
                        <a:spcAft>
                          <a:spcPts val="0"/>
                        </a:spcAft>
                      </a:pPr>
                      <a:r>
                        <a:rPr lang="en-US" sz="1800" dirty="0">
                          <a:solidFill>
                            <a:schemeClr val="tx1"/>
                          </a:solidFill>
                          <a:effectLst/>
                        </a:rPr>
                        <a:t>CDE Pupil Count</a:t>
                      </a:r>
                      <a:endParaRPr lang="en-US" sz="4000" dirty="0">
                        <a:solidFill>
                          <a:schemeClr val="tx1"/>
                        </a:solidFill>
                        <a:effectLst/>
                      </a:endParaRPr>
                    </a:p>
                  </a:txBody>
                  <a:tcPr marL="68580" marR="68580" marT="34290" marB="34290" anchor="ctr"/>
                </a:tc>
                <a:tc>
                  <a:txBody>
                    <a:bodyPr/>
                    <a:lstStyle/>
                    <a:p>
                      <a:pPr marL="0" algn="ctr" rtl="0" fontAlgn="t" latinLnBrk="0">
                        <a:spcBef>
                          <a:spcPts val="0"/>
                        </a:spcBef>
                        <a:spcAft>
                          <a:spcPts val="0"/>
                        </a:spcAft>
                      </a:pPr>
                      <a:r>
                        <a:rPr lang="en-US" sz="1800" dirty="0">
                          <a:solidFill>
                            <a:schemeClr val="tx1"/>
                          </a:solidFill>
                          <a:effectLst/>
                        </a:rPr>
                        <a:t>Estimated Amount</a:t>
                      </a:r>
                      <a:endParaRPr lang="en-US" sz="4000" dirty="0">
                        <a:solidFill>
                          <a:schemeClr val="tx1"/>
                        </a:solidFill>
                        <a:effectLst/>
                      </a:endParaRPr>
                    </a:p>
                  </a:txBody>
                  <a:tcPr marL="68580" marR="68580" marT="34290" marB="34290" anchor="ctr"/>
                </a:tc>
                <a:extLst>
                  <a:ext uri="{0D108BD9-81ED-4DB2-BD59-A6C34878D82A}">
                    <a16:rowId xmlns:a16="http://schemas.microsoft.com/office/drawing/2014/main" val="1472110543"/>
                  </a:ext>
                </a:extLst>
              </a:tr>
              <a:tr h="457200">
                <a:tc>
                  <a:txBody>
                    <a:bodyPr/>
                    <a:lstStyle/>
                    <a:p>
                      <a:pPr marL="0" rtl="0" fontAlgn="t" latinLnBrk="0">
                        <a:spcBef>
                          <a:spcPts val="0"/>
                        </a:spcBef>
                        <a:spcAft>
                          <a:spcPts val="0"/>
                        </a:spcAft>
                      </a:pPr>
                      <a:r>
                        <a:rPr lang="en-US" sz="1800" dirty="0">
                          <a:effectLst/>
                        </a:rPr>
                        <a:t>EV SELPA Total</a:t>
                      </a:r>
                      <a:endParaRPr lang="en-US" sz="2800" dirty="0">
                        <a:effectLst/>
                      </a:endParaRPr>
                    </a:p>
                  </a:txBody>
                  <a:tcPr marL="68580" marR="68580" marT="34290" marB="34290"/>
                </a:tc>
                <a:tc>
                  <a:txBody>
                    <a:bodyPr/>
                    <a:lstStyle/>
                    <a:p>
                      <a:pPr marL="0" algn="r" rtl="0" fontAlgn="t" latinLnBrk="0">
                        <a:spcBef>
                          <a:spcPts val="0"/>
                        </a:spcBef>
                        <a:spcAft>
                          <a:spcPts val="0"/>
                        </a:spcAft>
                      </a:pPr>
                      <a:r>
                        <a:rPr lang="en-US" sz="1800">
                          <a:effectLst/>
                        </a:rPr>
                        <a:t>10,230</a:t>
                      </a:r>
                      <a:endParaRPr lang="en-US" sz="2800">
                        <a:effectLst/>
                      </a:endParaRPr>
                    </a:p>
                  </a:txBody>
                  <a:tcPr marL="68580" marR="68580" marT="34290" marB="34290"/>
                </a:tc>
                <a:tc>
                  <a:txBody>
                    <a:bodyPr/>
                    <a:lstStyle/>
                    <a:p>
                      <a:pPr marL="0" algn="r" rtl="0" fontAlgn="t" latinLnBrk="0">
                        <a:spcBef>
                          <a:spcPts val="0"/>
                        </a:spcBef>
                        <a:spcAft>
                          <a:spcPts val="0"/>
                        </a:spcAft>
                      </a:pPr>
                      <a:r>
                        <a:rPr lang="en-US" sz="1800" dirty="0">
                          <a:effectLst/>
                        </a:rPr>
                        <a:t>$5,720,524</a:t>
                      </a:r>
                      <a:endParaRPr lang="en-US" sz="4000" dirty="0">
                        <a:effectLst/>
                      </a:endParaRPr>
                    </a:p>
                  </a:txBody>
                  <a:tcPr marL="68580" marR="68580" marT="34290" marB="34290"/>
                </a:tc>
                <a:extLst>
                  <a:ext uri="{0D108BD9-81ED-4DB2-BD59-A6C34878D82A}">
                    <a16:rowId xmlns:a16="http://schemas.microsoft.com/office/drawing/2014/main" val="1410787802"/>
                  </a:ext>
                </a:extLst>
              </a:tr>
              <a:tr h="457200">
                <a:tc>
                  <a:txBody>
                    <a:bodyPr/>
                    <a:lstStyle/>
                    <a:p>
                      <a:pPr marL="0" rtl="0" fontAlgn="t" latinLnBrk="0">
                        <a:spcBef>
                          <a:spcPts val="0"/>
                        </a:spcBef>
                        <a:spcAft>
                          <a:spcPts val="0"/>
                        </a:spcAft>
                      </a:pPr>
                      <a:r>
                        <a:rPr lang="en-US" sz="1800" dirty="0">
                          <a:effectLst/>
                        </a:rPr>
                        <a:t>Colton JUSD</a:t>
                      </a:r>
                      <a:endParaRPr lang="en-US" sz="2800" dirty="0">
                        <a:effectLst/>
                      </a:endParaRPr>
                    </a:p>
                  </a:txBody>
                  <a:tcPr marL="68580" marR="68580" marT="34290" marB="34290"/>
                </a:tc>
                <a:tc>
                  <a:txBody>
                    <a:bodyPr/>
                    <a:lstStyle/>
                    <a:p>
                      <a:pPr marL="0" algn="r" rtl="0" fontAlgn="t" latinLnBrk="0">
                        <a:spcBef>
                          <a:spcPts val="0"/>
                        </a:spcBef>
                        <a:spcAft>
                          <a:spcPts val="0"/>
                        </a:spcAft>
                      </a:pPr>
                      <a:r>
                        <a:rPr lang="en-US" sz="1800" dirty="0">
                          <a:effectLst/>
                        </a:rPr>
                        <a:t>2743 (27%)</a:t>
                      </a:r>
                      <a:endParaRPr lang="en-US" sz="2800" dirty="0">
                        <a:effectLst/>
                      </a:endParaRPr>
                    </a:p>
                  </a:txBody>
                  <a:tcPr marL="68580" marR="68580" marT="34290" marB="34290"/>
                </a:tc>
                <a:tc>
                  <a:txBody>
                    <a:bodyPr/>
                    <a:lstStyle/>
                    <a:p>
                      <a:pPr marL="0" algn="r" rtl="0" fontAlgn="t" latinLnBrk="0">
                        <a:spcBef>
                          <a:spcPts val="0"/>
                        </a:spcBef>
                        <a:spcAft>
                          <a:spcPts val="0"/>
                        </a:spcAft>
                      </a:pPr>
                      <a:r>
                        <a:rPr lang="en-US" sz="1800" dirty="0">
                          <a:effectLst/>
                        </a:rPr>
                        <a:t>$1,544,541</a:t>
                      </a:r>
                      <a:endParaRPr lang="en-US" sz="4000" dirty="0">
                        <a:effectLst/>
                      </a:endParaRPr>
                    </a:p>
                  </a:txBody>
                  <a:tcPr marL="68580" marR="68580" marT="34290" marB="34290"/>
                </a:tc>
                <a:extLst>
                  <a:ext uri="{0D108BD9-81ED-4DB2-BD59-A6C34878D82A}">
                    <a16:rowId xmlns:a16="http://schemas.microsoft.com/office/drawing/2014/main" val="461000543"/>
                  </a:ext>
                </a:extLst>
              </a:tr>
              <a:tr h="457200">
                <a:tc>
                  <a:txBody>
                    <a:bodyPr/>
                    <a:lstStyle/>
                    <a:p>
                      <a:pPr marL="0" rtl="0" fontAlgn="t" latinLnBrk="0">
                        <a:spcBef>
                          <a:spcPts val="0"/>
                        </a:spcBef>
                        <a:spcAft>
                          <a:spcPts val="0"/>
                        </a:spcAft>
                      </a:pPr>
                      <a:r>
                        <a:rPr lang="en-US" sz="1800">
                          <a:effectLst/>
                        </a:rPr>
                        <a:t>Redlands USD</a:t>
                      </a:r>
                      <a:endParaRPr lang="en-US" sz="2800">
                        <a:effectLst/>
                      </a:endParaRPr>
                    </a:p>
                  </a:txBody>
                  <a:tcPr marL="68580" marR="68580" marT="34290" marB="34290"/>
                </a:tc>
                <a:tc>
                  <a:txBody>
                    <a:bodyPr/>
                    <a:lstStyle/>
                    <a:p>
                      <a:pPr marL="0" algn="r" rtl="0" fontAlgn="t" latinLnBrk="0">
                        <a:spcBef>
                          <a:spcPts val="0"/>
                        </a:spcBef>
                        <a:spcAft>
                          <a:spcPts val="0"/>
                        </a:spcAft>
                      </a:pPr>
                      <a:r>
                        <a:rPr lang="en-US" sz="1800" dirty="0">
                          <a:effectLst/>
                        </a:rPr>
                        <a:t>2801 (27%)</a:t>
                      </a:r>
                      <a:endParaRPr lang="en-US" sz="2800" dirty="0">
                        <a:effectLst/>
                      </a:endParaRPr>
                    </a:p>
                  </a:txBody>
                  <a:tcPr marL="68580" marR="68580" marT="34290" marB="34290"/>
                </a:tc>
                <a:tc>
                  <a:txBody>
                    <a:bodyPr/>
                    <a:lstStyle/>
                    <a:p>
                      <a:pPr marL="0" algn="r" rtl="0" fontAlgn="t" latinLnBrk="0">
                        <a:spcBef>
                          <a:spcPts val="0"/>
                        </a:spcBef>
                        <a:spcAft>
                          <a:spcPts val="0"/>
                        </a:spcAft>
                      </a:pPr>
                      <a:r>
                        <a:rPr lang="en-US" sz="1800" dirty="0">
                          <a:effectLst/>
                        </a:rPr>
                        <a:t>$1,544,541</a:t>
                      </a:r>
                      <a:endParaRPr lang="en-US" sz="4000" dirty="0">
                        <a:effectLst/>
                      </a:endParaRPr>
                    </a:p>
                  </a:txBody>
                  <a:tcPr marL="68580" marR="68580" marT="34290" marB="34290"/>
                </a:tc>
                <a:extLst>
                  <a:ext uri="{0D108BD9-81ED-4DB2-BD59-A6C34878D82A}">
                    <a16:rowId xmlns:a16="http://schemas.microsoft.com/office/drawing/2014/main" val="2967030031"/>
                  </a:ext>
                </a:extLst>
              </a:tr>
              <a:tr h="457200">
                <a:tc>
                  <a:txBody>
                    <a:bodyPr/>
                    <a:lstStyle/>
                    <a:p>
                      <a:pPr marL="0" rtl="0" fontAlgn="t" latinLnBrk="0">
                        <a:spcBef>
                          <a:spcPts val="0"/>
                        </a:spcBef>
                        <a:spcAft>
                          <a:spcPts val="0"/>
                        </a:spcAft>
                      </a:pPr>
                      <a:r>
                        <a:rPr lang="en-US" sz="1800" dirty="0">
                          <a:effectLst/>
                        </a:rPr>
                        <a:t>Rialto USD</a:t>
                      </a:r>
                      <a:endParaRPr lang="en-US" sz="2800" dirty="0">
                        <a:effectLst/>
                      </a:endParaRPr>
                    </a:p>
                  </a:txBody>
                  <a:tcPr marL="68580" marR="68580" marT="34290" marB="34290"/>
                </a:tc>
                <a:tc>
                  <a:txBody>
                    <a:bodyPr/>
                    <a:lstStyle/>
                    <a:p>
                      <a:pPr marL="0" algn="r" rtl="0" fontAlgn="t" latinLnBrk="0">
                        <a:spcBef>
                          <a:spcPts val="0"/>
                        </a:spcBef>
                        <a:spcAft>
                          <a:spcPts val="0"/>
                        </a:spcAft>
                      </a:pPr>
                      <a:r>
                        <a:rPr lang="en-US" sz="1800" dirty="0">
                          <a:effectLst/>
                        </a:rPr>
                        <a:t>2942 (29%)</a:t>
                      </a:r>
                      <a:endParaRPr lang="en-US" sz="2800" dirty="0">
                        <a:effectLst/>
                      </a:endParaRPr>
                    </a:p>
                  </a:txBody>
                  <a:tcPr marL="68580" marR="68580" marT="34290" marB="34290"/>
                </a:tc>
                <a:tc>
                  <a:txBody>
                    <a:bodyPr/>
                    <a:lstStyle/>
                    <a:p>
                      <a:pPr marL="0" algn="r" rtl="0" fontAlgn="t" latinLnBrk="0">
                        <a:spcBef>
                          <a:spcPts val="0"/>
                        </a:spcBef>
                        <a:spcAft>
                          <a:spcPts val="0"/>
                        </a:spcAft>
                      </a:pPr>
                      <a:r>
                        <a:rPr lang="en-US" sz="1800" dirty="0">
                          <a:effectLst/>
                        </a:rPr>
                        <a:t>$1,658,952</a:t>
                      </a:r>
                      <a:endParaRPr lang="en-US" sz="4000" dirty="0">
                        <a:effectLst/>
                      </a:endParaRPr>
                    </a:p>
                  </a:txBody>
                  <a:tcPr marL="68580" marR="68580" marT="34290" marB="34290"/>
                </a:tc>
                <a:extLst>
                  <a:ext uri="{0D108BD9-81ED-4DB2-BD59-A6C34878D82A}">
                    <a16:rowId xmlns:a16="http://schemas.microsoft.com/office/drawing/2014/main" val="1020032942"/>
                  </a:ext>
                </a:extLst>
              </a:tr>
              <a:tr h="457200">
                <a:tc>
                  <a:txBody>
                    <a:bodyPr/>
                    <a:lstStyle/>
                    <a:p>
                      <a:pPr marL="0" rtl="0" fontAlgn="t" latinLnBrk="0">
                        <a:spcBef>
                          <a:spcPts val="0"/>
                        </a:spcBef>
                        <a:spcAft>
                          <a:spcPts val="0"/>
                        </a:spcAft>
                      </a:pPr>
                      <a:r>
                        <a:rPr lang="en-US" sz="1800">
                          <a:effectLst/>
                        </a:rPr>
                        <a:t>Rim of the World USD</a:t>
                      </a:r>
                      <a:endParaRPr lang="en-US" sz="2800">
                        <a:effectLst/>
                      </a:endParaRPr>
                    </a:p>
                  </a:txBody>
                  <a:tcPr marL="68580" marR="68580" marT="34290" marB="34290"/>
                </a:tc>
                <a:tc>
                  <a:txBody>
                    <a:bodyPr/>
                    <a:lstStyle/>
                    <a:p>
                      <a:pPr marL="0" algn="r" rtl="0" fontAlgn="t" latinLnBrk="0">
                        <a:spcBef>
                          <a:spcPts val="0"/>
                        </a:spcBef>
                        <a:spcAft>
                          <a:spcPts val="0"/>
                        </a:spcAft>
                      </a:pPr>
                      <a:r>
                        <a:rPr lang="en-US" sz="1800" dirty="0">
                          <a:effectLst/>
                        </a:rPr>
                        <a:t>408 (4%)</a:t>
                      </a:r>
                      <a:endParaRPr lang="en-US" sz="2800" dirty="0">
                        <a:effectLst/>
                      </a:endParaRPr>
                    </a:p>
                  </a:txBody>
                  <a:tcPr marL="68580" marR="68580" marT="34290" marB="34290"/>
                </a:tc>
                <a:tc>
                  <a:txBody>
                    <a:bodyPr/>
                    <a:lstStyle/>
                    <a:p>
                      <a:pPr marL="0" algn="r" rtl="0" fontAlgn="t" latinLnBrk="0">
                        <a:spcBef>
                          <a:spcPts val="0"/>
                        </a:spcBef>
                        <a:spcAft>
                          <a:spcPts val="0"/>
                        </a:spcAft>
                      </a:pPr>
                      <a:r>
                        <a:rPr lang="en-US" sz="1800" dirty="0">
                          <a:effectLst/>
                        </a:rPr>
                        <a:t>$228,822</a:t>
                      </a:r>
                      <a:endParaRPr lang="en-US" sz="4000" dirty="0">
                        <a:effectLst/>
                      </a:endParaRPr>
                    </a:p>
                  </a:txBody>
                  <a:tcPr marL="68580" marR="68580" marT="34290" marB="34290"/>
                </a:tc>
                <a:extLst>
                  <a:ext uri="{0D108BD9-81ED-4DB2-BD59-A6C34878D82A}">
                    <a16:rowId xmlns:a16="http://schemas.microsoft.com/office/drawing/2014/main" val="1048788275"/>
                  </a:ext>
                </a:extLst>
              </a:tr>
              <a:tr h="457200">
                <a:tc>
                  <a:txBody>
                    <a:bodyPr/>
                    <a:lstStyle/>
                    <a:p>
                      <a:pPr marL="0" rtl="0" fontAlgn="t" latinLnBrk="0">
                        <a:spcBef>
                          <a:spcPts val="0"/>
                        </a:spcBef>
                        <a:spcAft>
                          <a:spcPts val="0"/>
                        </a:spcAft>
                      </a:pPr>
                      <a:r>
                        <a:rPr lang="en-US" sz="1800">
                          <a:effectLst/>
                        </a:rPr>
                        <a:t>YCJUSD</a:t>
                      </a:r>
                      <a:endParaRPr lang="en-US" sz="2800">
                        <a:effectLst/>
                      </a:endParaRPr>
                    </a:p>
                  </a:txBody>
                  <a:tcPr marL="68580" marR="68580" marT="34290" marB="34290"/>
                </a:tc>
                <a:tc>
                  <a:txBody>
                    <a:bodyPr/>
                    <a:lstStyle/>
                    <a:p>
                      <a:pPr marL="0" algn="r" rtl="0" fontAlgn="t" latinLnBrk="0">
                        <a:spcBef>
                          <a:spcPts val="0"/>
                        </a:spcBef>
                        <a:spcAft>
                          <a:spcPts val="0"/>
                        </a:spcAft>
                      </a:pPr>
                      <a:r>
                        <a:rPr lang="en-US" sz="1800">
                          <a:effectLst/>
                        </a:rPr>
                        <a:t>1336 (13%)</a:t>
                      </a:r>
                      <a:endParaRPr lang="en-US" sz="2800">
                        <a:effectLst/>
                      </a:endParaRPr>
                    </a:p>
                  </a:txBody>
                  <a:tcPr marL="68580" marR="68580" marT="34290" marB="34290"/>
                </a:tc>
                <a:tc>
                  <a:txBody>
                    <a:bodyPr/>
                    <a:lstStyle/>
                    <a:p>
                      <a:pPr marL="0" algn="r" rtl="0" fontAlgn="t" latinLnBrk="0">
                        <a:spcBef>
                          <a:spcPts val="0"/>
                        </a:spcBef>
                        <a:spcAft>
                          <a:spcPts val="0"/>
                        </a:spcAft>
                      </a:pPr>
                      <a:r>
                        <a:rPr lang="en-US" sz="1800" dirty="0">
                          <a:effectLst/>
                        </a:rPr>
                        <a:t>$743,668</a:t>
                      </a:r>
                      <a:endParaRPr lang="en-US" sz="4000" dirty="0">
                        <a:effectLst/>
                      </a:endParaRPr>
                    </a:p>
                  </a:txBody>
                  <a:tcPr marL="68580" marR="68580" marT="34290" marB="34290"/>
                </a:tc>
                <a:extLst>
                  <a:ext uri="{0D108BD9-81ED-4DB2-BD59-A6C34878D82A}">
                    <a16:rowId xmlns:a16="http://schemas.microsoft.com/office/drawing/2014/main" val="1283542053"/>
                  </a:ext>
                </a:extLst>
              </a:tr>
            </a:tbl>
          </a:graphicData>
        </a:graphic>
      </p:graphicFrame>
    </p:spTree>
    <p:extLst>
      <p:ext uri="{BB962C8B-B14F-4D97-AF65-F5344CB8AC3E}">
        <p14:creationId xmlns:p14="http://schemas.microsoft.com/office/powerpoint/2010/main" val="2661669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E18C32-EB98-6BF4-A9E7-9069AC102988}"/>
              </a:ext>
            </a:extLst>
          </p:cNvPr>
          <p:cNvSpPr txBox="1"/>
          <p:nvPr/>
        </p:nvSpPr>
        <p:spPr>
          <a:xfrm>
            <a:off x="524256" y="3676992"/>
            <a:ext cx="3226378" cy="800219"/>
          </a:xfrm>
          <a:prstGeom prst="rect">
            <a:avLst/>
          </a:prstGeom>
          <a:noFill/>
        </p:spPr>
        <p:txBody>
          <a:bodyPr wrap="square" rtlCol="0">
            <a:spAutoFit/>
          </a:bodyPr>
          <a:lstStyle/>
          <a:p>
            <a:pPr algn="ctr"/>
            <a:r>
              <a:rPr lang="en-US" sz="2800">
                <a:hlinkClick r:id="rId2"/>
              </a:rPr>
              <a:t>https://selpa.info/</a:t>
            </a:r>
            <a:endParaRPr lang="en-US" sz="2800"/>
          </a:p>
          <a:p>
            <a:pPr algn="ctr"/>
            <a:endParaRPr lang="en-US"/>
          </a:p>
        </p:txBody>
      </p:sp>
      <p:sp>
        <p:nvSpPr>
          <p:cNvPr id="3" name="Content Placeholder 2">
            <a:extLst>
              <a:ext uri="{FF2B5EF4-FFF2-40B4-BE49-F238E27FC236}">
                <a16:creationId xmlns:a16="http://schemas.microsoft.com/office/drawing/2014/main" id="{4B0FC4A2-9B5F-B8EB-9D4B-1D11A2D922F7}"/>
              </a:ext>
            </a:extLst>
          </p:cNvPr>
          <p:cNvSpPr>
            <a:spLocks noGrp="1"/>
          </p:cNvSpPr>
          <p:nvPr>
            <p:ph idx="1"/>
          </p:nvPr>
        </p:nvSpPr>
        <p:spPr>
          <a:xfrm>
            <a:off x="7957973" y="763523"/>
            <a:ext cx="3511296" cy="5330952"/>
          </a:xfrm>
        </p:spPr>
        <p:txBody>
          <a:bodyPr anchor="ctr">
            <a:normAutofit fontScale="85000" lnSpcReduction="20000"/>
          </a:bodyPr>
          <a:lstStyle/>
          <a:p>
            <a:pPr marL="0" indent="0">
              <a:buNone/>
            </a:pPr>
            <a:endParaRPr lang="en-US" sz="2200" dirty="0">
              <a:solidFill>
                <a:srgbClr val="FFFFFF"/>
              </a:solidFill>
            </a:endParaRPr>
          </a:p>
          <a:p>
            <a:pPr marL="0" indent="0">
              <a:buNone/>
            </a:pPr>
            <a:endParaRPr lang="en-US" sz="2200" dirty="0">
              <a:solidFill>
                <a:srgbClr val="FFFFFF"/>
              </a:solidFill>
            </a:endParaRPr>
          </a:p>
          <a:p>
            <a:pPr marL="0" indent="0">
              <a:buNone/>
            </a:pPr>
            <a:endParaRPr lang="en-US" sz="2200" dirty="0">
              <a:solidFill>
                <a:srgbClr val="FFFFFF"/>
              </a:solidFill>
            </a:endParaRPr>
          </a:p>
          <a:p>
            <a:pPr>
              <a:buFont typeface="Wingdings" panose="05000000000000000000" pitchFamily="2" charset="2"/>
              <a:buChar char="ü"/>
            </a:pPr>
            <a:r>
              <a:rPr lang="en-US" sz="2200" dirty="0"/>
              <a:t>Executive Committee</a:t>
            </a:r>
          </a:p>
          <a:p>
            <a:pPr>
              <a:buFont typeface="Wingdings" panose="05000000000000000000" pitchFamily="2" charset="2"/>
              <a:buChar char="ü"/>
            </a:pPr>
            <a:r>
              <a:rPr lang="en-US" sz="2200" dirty="0"/>
              <a:t>Steering Committee</a:t>
            </a:r>
          </a:p>
          <a:p>
            <a:pPr>
              <a:buFont typeface="Wingdings" panose="05000000000000000000" pitchFamily="2" charset="2"/>
              <a:buChar char="ü"/>
            </a:pPr>
            <a:r>
              <a:rPr lang="en-US" sz="2200" dirty="0"/>
              <a:t>Legislative Committee</a:t>
            </a:r>
          </a:p>
          <a:p>
            <a:pPr>
              <a:buFont typeface="Wingdings" panose="05000000000000000000" pitchFamily="2" charset="2"/>
              <a:buChar char="ü"/>
            </a:pPr>
            <a:r>
              <a:rPr lang="en-US" sz="2200" dirty="0"/>
              <a:t>Communications Committee</a:t>
            </a:r>
          </a:p>
          <a:p>
            <a:pPr marL="742950" lvl="1" indent="-285750">
              <a:buFont typeface="Wingdings" panose="05000000000000000000" pitchFamily="2" charset="2"/>
              <a:buChar char="Ø"/>
            </a:pPr>
            <a:r>
              <a:rPr lang="en-US" sz="1800" dirty="0"/>
              <a:t>Updated Website</a:t>
            </a:r>
          </a:p>
          <a:p>
            <a:pPr marL="742950" lvl="1" indent="-285750">
              <a:buFont typeface="Wingdings" panose="05000000000000000000" pitchFamily="2" charset="2"/>
              <a:buChar char="Ø"/>
            </a:pPr>
            <a:r>
              <a:rPr lang="en-US" sz="1800" dirty="0"/>
              <a:t>Social Media</a:t>
            </a:r>
          </a:p>
          <a:p>
            <a:pPr marL="742950" lvl="1" indent="-285750">
              <a:buFont typeface="Wingdings" panose="05000000000000000000" pitchFamily="2" charset="2"/>
              <a:buChar char="Ø"/>
            </a:pPr>
            <a:r>
              <a:rPr lang="en-US" sz="1800" dirty="0"/>
              <a:t>Podcasts</a:t>
            </a:r>
          </a:p>
          <a:p>
            <a:pPr marL="742950" lvl="1" indent="-285750">
              <a:buFont typeface="Wingdings" panose="05000000000000000000" pitchFamily="2" charset="2"/>
              <a:buChar char="Ø"/>
            </a:pPr>
            <a:r>
              <a:rPr lang="en-US" sz="1800" dirty="0"/>
              <a:t>Films</a:t>
            </a:r>
          </a:p>
          <a:p>
            <a:pPr>
              <a:buFont typeface="Wingdings" panose="05000000000000000000" pitchFamily="2" charset="2"/>
              <a:buChar char="ü"/>
            </a:pPr>
            <a:r>
              <a:rPr lang="en-US" sz="2200" dirty="0"/>
              <a:t>Membership</a:t>
            </a:r>
          </a:p>
          <a:p>
            <a:pPr>
              <a:buFont typeface="Wingdings" panose="05000000000000000000" pitchFamily="2" charset="2"/>
              <a:buChar char="ü"/>
            </a:pPr>
            <a:r>
              <a:rPr lang="en-US" sz="2200" dirty="0"/>
              <a:t>Educators</a:t>
            </a:r>
          </a:p>
          <a:p>
            <a:pPr>
              <a:buFont typeface="Wingdings" panose="05000000000000000000" pitchFamily="2" charset="2"/>
              <a:buChar char="ü"/>
            </a:pPr>
            <a:r>
              <a:rPr lang="en-US" sz="2200" dirty="0"/>
              <a:t>Parents</a:t>
            </a:r>
          </a:p>
          <a:p>
            <a:pPr>
              <a:buFont typeface="Wingdings" panose="05000000000000000000" pitchFamily="2" charset="2"/>
              <a:buChar char="ü"/>
            </a:pPr>
            <a:r>
              <a:rPr lang="en-US" sz="2200" dirty="0"/>
              <a:t>Legislative Sharing Day</a:t>
            </a:r>
          </a:p>
        </p:txBody>
      </p:sp>
      <p:pic>
        <p:nvPicPr>
          <p:cNvPr id="4104" name="Picture 8" descr="The best films of 2021 - New Statesman">
            <a:extLst>
              <a:ext uri="{FF2B5EF4-FFF2-40B4-BE49-F238E27FC236}">
                <a16:creationId xmlns:a16="http://schemas.microsoft.com/office/drawing/2014/main" id="{4F13B90F-05BE-9AD8-AF6F-390C69ACD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350" y="4477211"/>
            <a:ext cx="2884324" cy="216174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ocial Bar: Social Media Icons - 30+ Follow Us Icons: NFT, Instagram,  LinkedIn, Pinterest, Ebay | Shopify App Store">
            <a:extLst>
              <a:ext uri="{FF2B5EF4-FFF2-40B4-BE49-F238E27FC236}">
                <a16:creationId xmlns:a16="http://schemas.microsoft.com/office/drawing/2014/main" id="{79ABB3AF-296B-CE01-E253-6F7053E92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256" y="4398605"/>
            <a:ext cx="2364223" cy="236422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odcasts | iHeart Blog">
            <a:extLst>
              <a:ext uri="{FF2B5EF4-FFF2-40B4-BE49-F238E27FC236}">
                <a16:creationId xmlns:a16="http://schemas.microsoft.com/office/drawing/2014/main" id="{AE70A8EE-AC19-05C3-ED8D-8C1B2152BE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862" y="2657474"/>
            <a:ext cx="29622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3321A76-E213-54DC-0898-94B033254D6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986" y="2393157"/>
            <a:ext cx="3636040" cy="10464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51A05CB-8421-9E44-5722-E232C701CE2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9621" y="241780"/>
            <a:ext cx="3048000" cy="1423416"/>
          </a:xfrm>
          <a:prstGeom prst="rect">
            <a:avLst/>
          </a:prstGeom>
        </p:spPr>
      </p:pic>
      <p:sp>
        <p:nvSpPr>
          <p:cNvPr id="2" name="Title 1">
            <a:extLst>
              <a:ext uri="{FF2B5EF4-FFF2-40B4-BE49-F238E27FC236}">
                <a16:creationId xmlns:a16="http://schemas.microsoft.com/office/drawing/2014/main" id="{73A7A819-F992-9424-D42A-A249AF143CC1}"/>
              </a:ext>
            </a:extLst>
          </p:cNvPr>
          <p:cNvSpPr>
            <a:spLocks noGrp="1"/>
          </p:cNvSpPr>
          <p:nvPr>
            <p:ph type="title"/>
          </p:nvPr>
        </p:nvSpPr>
        <p:spPr>
          <a:xfrm>
            <a:off x="524255" y="614632"/>
            <a:ext cx="6594189" cy="1282773"/>
          </a:xfrm>
        </p:spPr>
        <p:txBody>
          <a:bodyPr>
            <a:normAutofit/>
          </a:bodyPr>
          <a:lstStyle/>
          <a:p>
            <a:pPr algn="ctr"/>
            <a:r>
              <a:rPr lang="en-US" b="1" dirty="0"/>
              <a:t>ADVOCACY ON STEROIDS </a:t>
            </a:r>
          </a:p>
        </p:txBody>
      </p:sp>
    </p:spTree>
    <p:extLst>
      <p:ext uri="{BB962C8B-B14F-4D97-AF65-F5344CB8AC3E}">
        <p14:creationId xmlns:p14="http://schemas.microsoft.com/office/powerpoint/2010/main" val="3892260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xponential Think-Pair-Share: FacDev - Teaching Toolkit">
            <a:extLst>
              <a:ext uri="{FF2B5EF4-FFF2-40B4-BE49-F238E27FC236}">
                <a16:creationId xmlns:a16="http://schemas.microsoft.com/office/drawing/2014/main" id="{15E4833A-093D-21FD-B2FF-FDC926CEFA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1102" y="3642270"/>
            <a:ext cx="5656713" cy="20528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6F296E-18C7-C000-8CA0-F34B50E62A37}"/>
              </a:ext>
            </a:extLst>
          </p:cNvPr>
          <p:cNvSpPr txBox="1"/>
          <p:nvPr/>
        </p:nvSpPr>
        <p:spPr>
          <a:xfrm>
            <a:off x="1960392" y="2846398"/>
            <a:ext cx="7653955" cy="369332"/>
          </a:xfrm>
          <a:prstGeom prst="rect">
            <a:avLst/>
          </a:prstGeom>
          <a:noFill/>
        </p:spPr>
        <p:txBody>
          <a:bodyPr wrap="none" rtlCol="0">
            <a:spAutoFit/>
          </a:bodyPr>
          <a:lstStyle/>
          <a:p>
            <a:r>
              <a:rPr lang="en-US" b="1" dirty="0"/>
              <a:t>Reflect on any ideas, share them with a colleague, share them with the group</a:t>
            </a:r>
          </a:p>
        </p:txBody>
      </p:sp>
      <p:sp>
        <p:nvSpPr>
          <p:cNvPr id="2" name="Title 1">
            <a:extLst>
              <a:ext uri="{FF2B5EF4-FFF2-40B4-BE49-F238E27FC236}">
                <a16:creationId xmlns:a16="http://schemas.microsoft.com/office/drawing/2014/main" id="{232F55B4-8637-12BB-2D55-6C133444D49E}"/>
              </a:ext>
            </a:extLst>
          </p:cNvPr>
          <p:cNvSpPr>
            <a:spLocks noGrp="1"/>
          </p:cNvSpPr>
          <p:nvPr>
            <p:ph type="title"/>
          </p:nvPr>
        </p:nvSpPr>
        <p:spPr>
          <a:xfrm>
            <a:off x="848406" y="644784"/>
            <a:ext cx="10515600" cy="1325563"/>
          </a:xfrm>
        </p:spPr>
        <p:txBody>
          <a:bodyPr/>
          <a:lstStyle/>
          <a:p>
            <a:pPr algn="ctr"/>
            <a:r>
              <a:rPr lang="en-US" b="1" dirty="0">
                <a:solidFill>
                  <a:schemeClr val="accent1">
                    <a:lumMod val="50000"/>
                  </a:schemeClr>
                </a:solidFill>
              </a:rPr>
              <a:t>How Can You Advocate for ADR in </a:t>
            </a:r>
            <a:br>
              <a:rPr lang="en-US" b="1" dirty="0">
                <a:solidFill>
                  <a:schemeClr val="accent1">
                    <a:lumMod val="50000"/>
                  </a:schemeClr>
                </a:solidFill>
              </a:rPr>
            </a:br>
            <a:r>
              <a:rPr lang="en-US" b="1" dirty="0">
                <a:solidFill>
                  <a:schemeClr val="accent1">
                    <a:lumMod val="50000"/>
                  </a:schemeClr>
                </a:solidFill>
              </a:rPr>
              <a:t>Special Education?</a:t>
            </a:r>
          </a:p>
        </p:txBody>
      </p:sp>
    </p:spTree>
    <p:extLst>
      <p:ext uri="{BB962C8B-B14F-4D97-AF65-F5344CB8AC3E}">
        <p14:creationId xmlns:p14="http://schemas.microsoft.com/office/powerpoint/2010/main" val="3288209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omorrow's Theme: 65 things to wonder about">
            <a:extLst>
              <a:ext uri="{FF2B5EF4-FFF2-40B4-BE49-F238E27FC236}">
                <a16:creationId xmlns:a16="http://schemas.microsoft.com/office/drawing/2014/main" id="{023ACB5F-13CD-485B-600C-F43F45D50E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83014" y="1357745"/>
            <a:ext cx="4073237" cy="407323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7B934AC-D8DD-C501-3811-1AA339A8E3B4}"/>
              </a:ext>
            </a:extLst>
          </p:cNvPr>
          <p:cNvSpPr>
            <a:spLocks noGrp="1"/>
          </p:cNvSpPr>
          <p:nvPr>
            <p:ph type="title"/>
          </p:nvPr>
        </p:nvSpPr>
        <p:spPr>
          <a:xfrm>
            <a:off x="451090" y="1570183"/>
            <a:ext cx="4305637" cy="2937164"/>
          </a:xfrm>
          <a:noFill/>
          <a:ln>
            <a:solidFill>
              <a:schemeClr val="tx1"/>
            </a:solidFill>
          </a:ln>
        </p:spPr>
        <p:txBody>
          <a:bodyPr>
            <a:normAutofit/>
          </a:bodyPr>
          <a:lstStyle/>
          <a:p>
            <a:r>
              <a:rPr lang="en-US" sz="2400" dirty="0">
                <a:solidFill>
                  <a:schemeClr val="tx1"/>
                </a:solidFill>
                <a:latin typeface="+mn-lt"/>
                <a:cs typeface="Times New Roman" panose="02020603050405020304" pitchFamily="18" charset="0"/>
              </a:rPr>
              <a:t>So, What does this look like in practice? How do SELPAs do ADR in California?</a:t>
            </a:r>
            <a:endParaRPr lang="en-US"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1500147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79F3BC-B050-BFA4-4E2A-AB61F1AE2B67}"/>
              </a:ext>
            </a:extLst>
          </p:cNvPr>
          <p:cNvSpPr>
            <a:spLocks noGrp="1"/>
          </p:cNvSpPr>
          <p:nvPr>
            <p:ph idx="1"/>
          </p:nvPr>
        </p:nvSpPr>
        <p:spPr>
          <a:xfrm>
            <a:off x="5280671" y="1315432"/>
            <a:ext cx="5987905" cy="4924280"/>
          </a:xfrm>
        </p:spPr>
        <p:txBody>
          <a:bodyPr anchor="ctr">
            <a:normAutofit/>
          </a:bodyPr>
          <a:lstStyle/>
          <a:p>
            <a:pPr marL="0" indent="0" algn="ctr">
              <a:buNone/>
            </a:pPr>
            <a:r>
              <a:rPr lang="en-US" sz="2400" b="1">
                <a:solidFill>
                  <a:schemeClr val="tx1"/>
                </a:solidFill>
                <a:cs typeface="Times New Roman" panose="02020603050405020304" pitchFamily="18" charset="0"/>
              </a:rPr>
              <a:t>East Valley SELPA</a:t>
            </a:r>
          </a:p>
          <a:p>
            <a:pPr>
              <a:buFont typeface="Courier New" panose="02070309020205020404" pitchFamily="49" charset="0"/>
              <a:buChar char="o"/>
            </a:pPr>
            <a:r>
              <a:rPr lang="en-US" sz="2400">
                <a:solidFill>
                  <a:schemeClr val="tx1"/>
                </a:solidFill>
                <a:cs typeface="Times New Roman" panose="02020603050405020304" pitchFamily="18" charset="0"/>
              </a:rPr>
              <a:t>Multi-district SELPA in San Bernardino County in Southern California</a:t>
            </a:r>
          </a:p>
          <a:p>
            <a:pPr>
              <a:buFont typeface="Courier New" panose="02070309020205020404" pitchFamily="49" charset="0"/>
              <a:buChar char="o"/>
            </a:pPr>
            <a:r>
              <a:rPr lang="en-US" sz="2400">
                <a:solidFill>
                  <a:schemeClr val="tx1"/>
                </a:solidFill>
                <a:cs typeface="Times New Roman"/>
              </a:rPr>
              <a:t>Five PS-12 districts including three large (23,000+ ADA), 1 Medium (7,000+ ADA) and 1 small (&lt;4,000 ADA) district</a:t>
            </a:r>
          </a:p>
          <a:p>
            <a:pPr>
              <a:buFont typeface="Courier New" panose="02070309020205020404" pitchFamily="49" charset="0"/>
              <a:buChar char="o"/>
            </a:pPr>
            <a:r>
              <a:rPr lang="en-US" sz="2400">
                <a:solidFill>
                  <a:schemeClr val="tx1"/>
                </a:solidFill>
                <a:cs typeface="Times New Roman" panose="02020603050405020304" pitchFamily="18" charset="0"/>
              </a:rPr>
              <a:t>10,282 students with disabilities SELPA wide</a:t>
            </a:r>
          </a:p>
          <a:p>
            <a:pPr marL="0" indent="0">
              <a:buNone/>
            </a:pPr>
            <a:endParaRPr lang="en-US">
              <a:solidFill>
                <a:schemeClr val="tx1"/>
              </a:solidFill>
              <a:cs typeface="Times New Roman" panose="02020603050405020304" pitchFamily="18" charset="0"/>
            </a:endParaRPr>
          </a:p>
          <a:p>
            <a:pPr marL="0" indent="0">
              <a:buNone/>
            </a:pPr>
            <a:endParaRPr lang="en-US">
              <a:solidFill>
                <a:schemeClr val="tx1"/>
              </a:solidFill>
              <a:cs typeface="Times New Roman" panose="02020603050405020304" pitchFamily="18" charset="0"/>
            </a:endParaRPr>
          </a:p>
          <a:p>
            <a:pPr marL="0" indent="0">
              <a:buNone/>
            </a:pPr>
            <a:r>
              <a:rPr lang="en-US">
                <a:solidFill>
                  <a:schemeClr val="tx1"/>
                </a:solidFill>
                <a:cs typeface="Times New Roman" panose="02020603050405020304" pitchFamily="18" charset="0"/>
              </a:rPr>
              <a:t>*Visit eastvalleyselpa.org website for more information</a:t>
            </a:r>
          </a:p>
        </p:txBody>
      </p:sp>
      <p:sp>
        <p:nvSpPr>
          <p:cNvPr id="2" name="Title 1">
            <a:extLst>
              <a:ext uri="{FF2B5EF4-FFF2-40B4-BE49-F238E27FC236}">
                <a16:creationId xmlns:a16="http://schemas.microsoft.com/office/drawing/2014/main" id="{E1D4EE5A-29AF-34BE-E46A-B3933EBA7688}"/>
              </a:ext>
            </a:extLst>
          </p:cNvPr>
          <p:cNvSpPr>
            <a:spLocks noGrp="1"/>
          </p:cNvSpPr>
          <p:nvPr>
            <p:ph type="title"/>
          </p:nvPr>
        </p:nvSpPr>
        <p:spPr>
          <a:xfrm>
            <a:off x="537563" y="2099144"/>
            <a:ext cx="3610691" cy="2673194"/>
          </a:xfrm>
          <a:noFill/>
          <a:ln>
            <a:solidFill>
              <a:schemeClr val="tx1">
                <a:lumMod val="85000"/>
                <a:lumOff val="15000"/>
              </a:schemeClr>
            </a:solidFill>
          </a:ln>
        </p:spPr>
        <p:txBody>
          <a:bodyPr>
            <a:normAutofit/>
          </a:bodyPr>
          <a:lstStyle/>
          <a:p>
            <a:r>
              <a:rPr lang="en-US" sz="2400" dirty="0">
                <a:solidFill>
                  <a:schemeClr val="tx1">
                    <a:lumMod val="95000"/>
                    <a:lumOff val="5000"/>
                  </a:schemeClr>
                </a:solidFill>
                <a:latin typeface="+mn-lt"/>
                <a:cs typeface="Times New Roman" panose="02020603050405020304" pitchFamily="18" charset="0"/>
              </a:rPr>
              <a:t>A Multi-District Approach</a:t>
            </a:r>
          </a:p>
        </p:txBody>
      </p:sp>
    </p:spTree>
    <p:extLst>
      <p:ext uri="{BB962C8B-B14F-4D97-AF65-F5344CB8AC3E}">
        <p14:creationId xmlns:p14="http://schemas.microsoft.com/office/powerpoint/2010/main" val="298254092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55B4-8637-12BB-2D55-6C133444D49E}"/>
              </a:ext>
            </a:extLst>
          </p:cNvPr>
          <p:cNvSpPr>
            <a:spLocks noGrp="1"/>
          </p:cNvSpPr>
          <p:nvPr>
            <p:ph type="title"/>
          </p:nvPr>
        </p:nvSpPr>
        <p:spPr>
          <a:xfrm>
            <a:off x="848406" y="644784"/>
            <a:ext cx="10515600" cy="1325563"/>
          </a:xfrm>
        </p:spPr>
        <p:txBody>
          <a:bodyPr/>
          <a:lstStyle/>
          <a:p>
            <a:pPr algn="ctr"/>
            <a:r>
              <a:rPr lang="en-US" b="1" dirty="0">
                <a:solidFill>
                  <a:schemeClr val="accent1">
                    <a:lumMod val="50000"/>
                  </a:schemeClr>
                </a:solidFill>
                <a:latin typeface="Gill Sans MT"/>
                <a:cs typeface="Times New Roman"/>
              </a:rPr>
              <a:t>What are Your Experiences with Special Education Due Process?</a:t>
            </a:r>
          </a:p>
        </p:txBody>
      </p:sp>
      <p:pic>
        <p:nvPicPr>
          <p:cNvPr id="2050" name="Picture 2" descr="Exponential Think-Pair-Share: FacDev - Teaching Toolkit">
            <a:extLst>
              <a:ext uri="{FF2B5EF4-FFF2-40B4-BE49-F238E27FC236}">
                <a16:creationId xmlns:a16="http://schemas.microsoft.com/office/drawing/2014/main" id="{15E4833A-093D-21FD-B2FF-FDC926CEFA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1102" y="3642270"/>
            <a:ext cx="5656713" cy="20528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6F296E-18C7-C000-8CA0-F34B50E62A37}"/>
              </a:ext>
            </a:extLst>
          </p:cNvPr>
          <p:cNvSpPr txBox="1"/>
          <p:nvPr/>
        </p:nvSpPr>
        <p:spPr>
          <a:xfrm>
            <a:off x="1960392" y="2846398"/>
            <a:ext cx="9139490" cy="369332"/>
          </a:xfrm>
          <a:prstGeom prst="rect">
            <a:avLst/>
          </a:prstGeom>
          <a:noFill/>
        </p:spPr>
        <p:txBody>
          <a:bodyPr wrap="none" lIns="91440" tIns="45720" rIns="91440" bIns="45720" rtlCol="0" anchor="t">
            <a:spAutoFit/>
          </a:bodyPr>
          <a:lstStyle/>
          <a:p>
            <a:r>
              <a:rPr lang="en-US" b="1" dirty="0">
                <a:latin typeface="Gill Sans MT"/>
                <a:cs typeface="Times New Roman"/>
              </a:rPr>
              <a:t>Reflect on any experiences, share them with a colleague, share them with the group</a:t>
            </a:r>
          </a:p>
        </p:txBody>
      </p:sp>
    </p:spTree>
    <p:extLst>
      <p:ext uri="{BB962C8B-B14F-4D97-AF65-F5344CB8AC3E}">
        <p14:creationId xmlns:p14="http://schemas.microsoft.com/office/powerpoint/2010/main" val="3493656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4B3E49-93FF-97DA-CCEA-DFC1E29BC83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42738" y="5607350"/>
            <a:ext cx="2743200" cy="1009498"/>
          </a:xfrm>
          <a:prstGeom prst="rect">
            <a:avLst/>
          </a:prstGeom>
        </p:spPr>
      </p:pic>
      <p:sp>
        <p:nvSpPr>
          <p:cNvPr id="3" name="Content Placeholder 2">
            <a:extLst>
              <a:ext uri="{FF2B5EF4-FFF2-40B4-BE49-F238E27FC236}">
                <a16:creationId xmlns:a16="http://schemas.microsoft.com/office/drawing/2014/main" id="{782D4632-DCAA-3996-B736-69702F7CC11D}"/>
              </a:ext>
            </a:extLst>
          </p:cNvPr>
          <p:cNvSpPr>
            <a:spLocks noGrp="1"/>
          </p:cNvSpPr>
          <p:nvPr>
            <p:ph idx="1"/>
          </p:nvPr>
        </p:nvSpPr>
        <p:spPr>
          <a:xfrm>
            <a:off x="1247685" y="1948442"/>
            <a:ext cx="9725115" cy="3791586"/>
          </a:xfrm>
        </p:spPr>
        <p:txBody>
          <a:bodyPr>
            <a:noAutofit/>
          </a:bodyPr>
          <a:lstStyle/>
          <a:p>
            <a:r>
              <a:rPr lang="en-US" sz="2000" dirty="0">
                <a:cs typeface="Times New Roman" panose="02020603050405020304" pitchFamily="18" charset="0"/>
              </a:rPr>
              <a:t>Formed in 2016</a:t>
            </a:r>
          </a:p>
          <a:p>
            <a:r>
              <a:rPr lang="en-US" sz="2000" dirty="0">
                <a:cs typeface="Times New Roman" panose="02020603050405020304" pitchFamily="18" charset="0"/>
              </a:rPr>
              <a:t>Includes representatives from each member school district</a:t>
            </a:r>
          </a:p>
          <a:p>
            <a:r>
              <a:rPr lang="en-US" sz="2000" dirty="0">
                <a:cs typeface="Times New Roman" panose="02020603050405020304" pitchFamily="18" charset="0"/>
              </a:rPr>
              <a:t>Team meets bimonthly throughout the school year</a:t>
            </a:r>
          </a:p>
          <a:p>
            <a:r>
              <a:rPr lang="en-US" sz="2000" dirty="0">
                <a:cs typeface="Times New Roman" panose="02020603050405020304" pitchFamily="18" charset="0"/>
              </a:rPr>
              <a:t>Focus on training, role playing, developing skills to be trainers within their districts and as neutral facilitators</a:t>
            </a:r>
          </a:p>
          <a:p>
            <a:r>
              <a:rPr lang="en-US" sz="2000" dirty="0">
                <a:cs typeface="Times New Roman" panose="02020603050405020304" pitchFamily="18" charset="0"/>
              </a:rPr>
              <a:t>Direct intervention in supporting and going to member districts to facilitate informal ADR sessions, facilitated IEPs and more formal resolution sessions</a:t>
            </a:r>
          </a:p>
          <a:p>
            <a:r>
              <a:rPr lang="en-US" sz="2000" dirty="0">
                <a:cs typeface="Times New Roman" panose="02020603050405020304" pitchFamily="18" charset="0"/>
              </a:rPr>
              <a:t>Develop </a:t>
            </a:r>
            <a:r>
              <a:rPr lang="en-US" sz="2000" dirty="0" err="1">
                <a:cs typeface="Times New Roman" panose="02020603050405020304" pitchFamily="18" charset="0"/>
              </a:rPr>
              <a:t>eastvalleyselpa.org</a:t>
            </a:r>
            <a:r>
              <a:rPr lang="en-US" sz="2000" dirty="0">
                <a:cs typeface="Times New Roman" panose="02020603050405020304" pitchFamily="18" charset="0"/>
              </a:rPr>
              <a:t> resources and trainings</a:t>
            </a:r>
          </a:p>
          <a:p>
            <a:endParaRPr lang="en-US" sz="2000" dirty="0">
              <a:cs typeface="Times New Roman" panose="02020603050405020304" pitchFamily="18" charset="0"/>
            </a:endParaRPr>
          </a:p>
          <a:p>
            <a:pPr marL="0" indent="0">
              <a:buNone/>
            </a:pPr>
            <a:r>
              <a:rPr lang="en-US" sz="2000" dirty="0">
                <a:cs typeface="Times New Roman" panose="02020603050405020304" pitchFamily="18" charset="0"/>
              </a:rPr>
              <a:t>*See the EV SELPA ADR Brochure</a:t>
            </a:r>
          </a:p>
        </p:txBody>
      </p:sp>
      <p:sp>
        <p:nvSpPr>
          <p:cNvPr id="2" name="Title 1">
            <a:extLst>
              <a:ext uri="{FF2B5EF4-FFF2-40B4-BE49-F238E27FC236}">
                <a16:creationId xmlns:a16="http://schemas.microsoft.com/office/drawing/2014/main" id="{8DCE49A3-D1E2-152B-23DA-1CF8A02CCFB4}"/>
              </a:ext>
            </a:extLst>
          </p:cNvPr>
          <p:cNvSpPr>
            <a:spLocks noGrp="1"/>
          </p:cNvSpPr>
          <p:nvPr>
            <p:ph type="title"/>
          </p:nvPr>
        </p:nvSpPr>
        <p:spPr>
          <a:xfrm>
            <a:off x="2231136" y="451944"/>
            <a:ext cx="7729728" cy="1188720"/>
          </a:xfrm>
        </p:spPr>
        <p:txBody>
          <a:bodyPr/>
          <a:lstStyle/>
          <a:p>
            <a:r>
              <a:rPr lang="en-US" b="1" dirty="0">
                <a:latin typeface="+mn-lt"/>
                <a:cs typeface="Times New Roman"/>
              </a:rPr>
              <a:t>East Valley SELPA </a:t>
            </a:r>
            <a:br>
              <a:rPr lang="en-US" b="1" dirty="0">
                <a:latin typeface="+mn-lt"/>
                <a:cs typeface="Times New Roman"/>
              </a:rPr>
            </a:br>
            <a:r>
              <a:rPr lang="en-US" b="1" dirty="0">
                <a:latin typeface="+mn-lt"/>
                <a:cs typeface="Times New Roman"/>
              </a:rPr>
              <a:t>ADR Cadre</a:t>
            </a:r>
          </a:p>
        </p:txBody>
      </p:sp>
    </p:spTree>
    <p:extLst>
      <p:ext uri="{BB962C8B-B14F-4D97-AF65-F5344CB8AC3E}">
        <p14:creationId xmlns:p14="http://schemas.microsoft.com/office/powerpoint/2010/main" val="3867995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9DFFE0-0143-AB20-EDE8-22771D13ED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42738" y="5607350"/>
            <a:ext cx="2743200" cy="1009498"/>
          </a:xfrm>
          <a:prstGeom prst="rect">
            <a:avLst/>
          </a:prstGeom>
        </p:spPr>
      </p:pic>
      <p:sp>
        <p:nvSpPr>
          <p:cNvPr id="3" name="Content Placeholder 2">
            <a:extLst>
              <a:ext uri="{FF2B5EF4-FFF2-40B4-BE49-F238E27FC236}">
                <a16:creationId xmlns:a16="http://schemas.microsoft.com/office/drawing/2014/main" id="{5DA7760D-2DA6-2AEA-AF67-4710C41A6164}"/>
              </a:ext>
            </a:extLst>
          </p:cNvPr>
          <p:cNvSpPr>
            <a:spLocks noGrp="1"/>
          </p:cNvSpPr>
          <p:nvPr>
            <p:ph idx="1"/>
          </p:nvPr>
        </p:nvSpPr>
        <p:spPr>
          <a:xfrm>
            <a:off x="2231136" y="2638044"/>
            <a:ext cx="7729728" cy="3478034"/>
          </a:xfrm>
        </p:spPr>
        <p:txBody>
          <a:bodyPr vert="horz" lIns="91440" tIns="45720" rIns="91440" bIns="45720" rtlCol="0" anchor="t">
            <a:normAutofit/>
          </a:bodyPr>
          <a:lstStyle/>
          <a:p>
            <a:r>
              <a:rPr lang="en-US" dirty="0">
                <a:ea typeface="+mn-lt"/>
                <a:cs typeface="+mn-lt"/>
              </a:rPr>
              <a:t>Cadre ADR trainings within district to key staff members</a:t>
            </a:r>
          </a:p>
          <a:p>
            <a:pPr lvl="1"/>
            <a:r>
              <a:rPr lang="en-US" dirty="0">
                <a:ea typeface="+mn-lt"/>
                <a:cs typeface="+mn-lt"/>
              </a:rPr>
              <a:t>Request process within districts</a:t>
            </a:r>
          </a:p>
          <a:p>
            <a:r>
              <a:rPr lang="en-US" dirty="0">
                <a:ea typeface="+mn-lt"/>
                <a:cs typeface="+mn-lt"/>
              </a:rPr>
              <a:t>Cadre support to member districts</a:t>
            </a:r>
            <a:endParaRPr lang="en-US" dirty="0"/>
          </a:p>
          <a:p>
            <a:r>
              <a:rPr lang="en-US" dirty="0">
                <a:ea typeface="+mn-lt"/>
                <a:cs typeface="+mn-lt"/>
              </a:rPr>
              <a:t>Facilitated experiences</a:t>
            </a:r>
            <a:endParaRPr lang="en-US" dirty="0"/>
          </a:p>
          <a:p>
            <a:r>
              <a:rPr lang="en-US" dirty="0"/>
              <a:t>Posters in English and Spanish for IEP rooms at every school site</a:t>
            </a:r>
          </a:p>
          <a:p>
            <a:r>
              <a:rPr lang="en-US" dirty="0" err="1"/>
              <a:t>EastValleySELPA.org</a:t>
            </a:r>
            <a:r>
              <a:rPr lang="en-US" dirty="0"/>
              <a:t> website</a:t>
            </a:r>
          </a:p>
          <a:p>
            <a:pPr lvl="1"/>
            <a:r>
              <a:rPr lang="en-US" dirty="0"/>
              <a:t>Online ADR Parent Request form</a:t>
            </a:r>
          </a:p>
          <a:p>
            <a:pPr lvl="1"/>
            <a:r>
              <a:rPr lang="en-US" dirty="0"/>
              <a:t>Social Media Links</a:t>
            </a:r>
          </a:p>
          <a:p>
            <a:pPr lvl="1"/>
            <a:r>
              <a:rPr lang="en-US" dirty="0"/>
              <a:t>ADR pages with linked resources</a:t>
            </a:r>
          </a:p>
          <a:p>
            <a:endParaRPr lang="en-US" dirty="0"/>
          </a:p>
        </p:txBody>
      </p:sp>
      <p:sp>
        <p:nvSpPr>
          <p:cNvPr id="2" name="Title 1">
            <a:extLst>
              <a:ext uri="{FF2B5EF4-FFF2-40B4-BE49-F238E27FC236}">
                <a16:creationId xmlns:a16="http://schemas.microsoft.com/office/drawing/2014/main" id="{3F5FAE1E-419D-7B05-ADF8-EFDA392F4B90}"/>
              </a:ext>
            </a:extLst>
          </p:cNvPr>
          <p:cNvSpPr>
            <a:spLocks noGrp="1"/>
          </p:cNvSpPr>
          <p:nvPr>
            <p:ph type="title"/>
          </p:nvPr>
        </p:nvSpPr>
        <p:spPr/>
        <p:txBody>
          <a:bodyPr/>
          <a:lstStyle/>
          <a:p>
            <a:r>
              <a:rPr lang="en-US" b="1" dirty="0"/>
              <a:t>East valley </a:t>
            </a:r>
            <a:r>
              <a:rPr lang="en-US" b="1" dirty="0" err="1"/>
              <a:t>selpa</a:t>
            </a:r>
            <a:br>
              <a:rPr lang="en-US" b="1" dirty="0"/>
            </a:br>
            <a:r>
              <a:rPr lang="en-US" b="1" dirty="0"/>
              <a:t>ADR process</a:t>
            </a:r>
          </a:p>
        </p:txBody>
      </p:sp>
    </p:spTree>
    <p:extLst>
      <p:ext uri="{BB962C8B-B14F-4D97-AF65-F5344CB8AC3E}">
        <p14:creationId xmlns:p14="http://schemas.microsoft.com/office/powerpoint/2010/main" val="1923569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4F3A0-F4DA-E87A-A690-BB659883F4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42738" y="5607350"/>
            <a:ext cx="2743200" cy="1009498"/>
          </a:xfrm>
          <a:prstGeom prst="rect">
            <a:avLst/>
          </a:prstGeom>
        </p:spPr>
      </p:pic>
      <p:sp>
        <p:nvSpPr>
          <p:cNvPr id="3" name="Content Placeholder 2">
            <a:extLst>
              <a:ext uri="{FF2B5EF4-FFF2-40B4-BE49-F238E27FC236}">
                <a16:creationId xmlns:a16="http://schemas.microsoft.com/office/drawing/2014/main" id="{79B7FB59-AFDB-6951-7E1B-1576A71620AB}"/>
              </a:ext>
            </a:extLst>
          </p:cNvPr>
          <p:cNvSpPr>
            <a:spLocks noGrp="1"/>
          </p:cNvSpPr>
          <p:nvPr>
            <p:ph idx="1"/>
          </p:nvPr>
        </p:nvSpPr>
        <p:spPr>
          <a:xfrm>
            <a:off x="914399" y="2127904"/>
            <a:ext cx="10109675" cy="3612124"/>
          </a:xfrm>
        </p:spPr>
        <p:txBody>
          <a:bodyPr>
            <a:normAutofit fontScale="92500" lnSpcReduction="20000"/>
          </a:bodyPr>
          <a:lstStyle/>
          <a:p>
            <a:r>
              <a:rPr lang="en-US" sz="2400" dirty="0">
                <a:cs typeface="Times New Roman" panose="02020603050405020304" pitchFamily="18" charset="0"/>
              </a:rPr>
              <a:t>Started in 2016</a:t>
            </a:r>
          </a:p>
          <a:p>
            <a:r>
              <a:rPr lang="en-US" sz="2400" dirty="0">
                <a:cs typeface="Times New Roman" panose="02020603050405020304" pitchFamily="18" charset="0"/>
              </a:rPr>
              <a:t>Plans and hosts regional ADR trainings and events (Region 10 includes all of San Bernardino and Riverside Counties)*</a:t>
            </a:r>
          </a:p>
          <a:p>
            <a:r>
              <a:rPr lang="en-US" sz="2400" dirty="0">
                <a:cs typeface="Times New Roman" panose="02020603050405020304" pitchFamily="18" charset="0"/>
              </a:rPr>
              <a:t>Plans and hosts statewide SELPA Administrators of California ADR Conference – Riverside Convention Center</a:t>
            </a:r>
          </a:p>
          <a:p>
            <a:pPr lvl="1"/>
            <a:r>
              <a:rPr lang="en-US" sz="2200" dirty="0">
                <a:cs typeface="Times New Roman" panose="02020603050405020304" pitchFamily="18" charset="0"/>
              </a:rPr>
              <a:t>More than 600 participants annually</a:t>
            </a: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r>
              <a:rPr lang="en-US" dirty="0">
                <a:cs typeface="Times New Roman" panose="02020603050405020304" pitchFamily="18" charset="0"/>
              </a:rPr>
              <a:t>*See Region 10 &amp; SELPA Administrators ADR Event Flyers as well as the SELPA Administrators website at </a:t>
            </a:r>
            <a:r>
              <a:rPr lang="en-US" dirty="0" err="1">
                <a:cs typeface="Times New Roman" panose="02020603050405020304" pitchFamily="18" charset="0"/>
              </a:rPr>
              <a:t>www.selpa.info</a:t>
            </a:r>
            <a:endParaRPr lang="en-US" dirty="0">
              <a:cs typeface="Times New Roman" panose="02020603050405020304" pitchFamily="18" charset="0"/>
            </a:endParaRPr>
          </a:p>
        </p:txBody>
      </p:sp>
      <p:sp>
        <p:nvSpPr>
          <p:cNvPr id="2" name="Title 1">
            <a:extLst>
              <a:ext uri="{FF2B5EF4-FFF2-40B4-BE49-F238E27FC236}">
                <a16:creationId xmlns:a16="http://schemas.microsoft.com/office/drawing/2014/main" id="{1B7D89A8-EE7B-2452-4726-C2409C2CB3ED}"/>
              </a:ext>
            </a:extLst>
          </p:cNvPr>
          <p:cNvSpPr>
            <a:spLocks noGrp="1"/>
          </p:cNvSpPr>
          <p:nvPr>
            <p:ph type="title"/>
          </p:nvPr>
        </p:nvSpPr>
        <p:spPr>
          <a:xfrm>
            <a:off x="2231136" y="417761"/>
            <a:ext cx="7729728" cy="1188720"/>
          </a:xfrm>
        </p:spPr>
        <p:txBody>
          <a:bodyPr>
            <a:normAutofit fontScale="90000"/>
          </a:bodyPr>
          <a:lstStyle/>
          <a:p>
            <a:r>
              <a:rPr lang="en-US" b="1" dirty="0">
                <a:latin typeface="+mn-lt"/>
                <a:cs typeface="Times New Roman" panose="02020603050405020304" pitchFamily="18" charset="0"/>
              </a:rPr>
              <a:t>East Valley SELPA ADR Regional &amp; Statewide leadership role</a:t>
            </a:r>
          </a:p>
        </p:txBody>
      </p:sp>
    </p:spTree>
    <p:extLst>
      <p:ext uri="{BB962C8B-B14F-4D97-AF65-F5344CB8AC3E}">
        <p14:creationId xmlns:p14="http://schemas.microsoft.com/office/powerpoint/2010/main" val="1142999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1F953-46BA-DD7B-9315-3CCF3698576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42738" y="5607350"/>
            <a:ext cx="2743200" cy="1009498"/>
          </a:xfrm>
          <a:prstGeom prst="rect">
            <a:avLst/>
          </a:prstGeom>
        </p:spPr>
      </p:pic>
      <p:sp>
        <p:nvSpPr>
          <p:cNvPr id="3" name="Content Placeholder 2">
            <a:extLst>
              <a:ext uri="{FF2B5EF4-FFF2-40B4-BE49-F238E27FC236}">
                <a16:creationId xmlns:a16="http://schemas.microsoft.com/office/drawing/2014/main" id="{BB2BC47D-4981-A43E-1396-77D3CA72444D}"/>
              </a:ext>
            </a:extLst>
          </p:cNvPr>
          <p:cNvSpPr>
            <a:spLocks noGrp="1"/>
          </p:cNvSpPr>
          <p:nvPr>
            <p:ph idx="1"/>
          </p:nvPr>
        </p:nvSpPr>
        <p:spPr>
          <a:xfrm>
            <a:off x="2231136" y="2654373"/>
            <a:ext cx="7729728" cy="3101983"/>
          </a:xfrm>
        </p:spPr>
        <p:txBody>
          <a:bodyPr>
            <a:normAutofit/>
          </a:bodyPr>
          <a:lstStyle/>
          <a:p>
            <a:r>
              <a:rPr lang="en-US" sz="2400" dirty="0">
                <a:cs typeface="Times New Roman" panose="02020603050405020304" pitchFamily="18" charset="0"/>
              </a:rPr>
              <a:t>EV SELPA Cadre Leaders</a:t>
            </a:r>
          </a:p>
          <a:p>
            <a:r>
              <a:rPr lang="en-US" sz="2400" dirty="0">
                <a:cs typeface="Times New Roman" panose="02020603050405020304" pitchFamily="18" charset="0"/>
              </a:rPr>
              <a:t>EV SELPA Community Advisory Committee (CAC) Chair</a:t>
            </a:r>
          </a:p>
          <a:p>
            <a:r>
              <a:rPr lang="en-US" sz="2400" dirty="0">
                <a:cs typeface="Times New Roman" panose="02020603050405020304" pitchFamily="18" charset="0"/>
              </a:rPr>
              <a:t>Professional Mediator</a:t>
            </a:r>
          </a:p>
          <a:p>
            <a:r>
              <a:rPr lang="en-US" sz="2400" dirty="0">
                <a:cs typeface="Times New Roman" panose="02020603050405020304" pitchFamily="18" charset="0"/>
              </a:rPr>
              <a:t>Social Media Expert</a:t>
            </a:r>
          </a:p>
          <a:p>
            <a:r>
              <a:rPr lang="en-US" sz="2400" dirty="0">
                <a:cs typeface="Times New Roman" panose="02020603050405020304" pitchFamily="18" charset="0"/>
              </a:rPr>
              <a:t>Members of the EV SELPA Administrative Team</a:t>
            </a:r>
          </a:p>
        </p:txBody>
      </p:sp>
      <p:sp>
        <p:nvSpPr>
          <p:cNvPr id="2" name="Title 1">
            <a:extLst>
              <a:ext uri="{FF2B5EF4-FFF2-40B4-BE49-F238E27FC236}">
                <a16:creationId xmlns:a16="http://schemas.microsoft.com/office/drawing/2014/main" id="{1C3D70B0-A3A1-F12B-2169-1E471F50FD01}"/>
              </a:ext>
            </a:extLst>
          </p:cNvPr>
          <p:cNvSpPr>
            <a:spLocks noGrp="1"/>
          </p:cNvSpPr>
          <p:nvPr>
            <p:ph type="title"/>
          </p:nvPr>
        </p:nvSpPr>
        <p:spPr/>
        <p:txBody>
          <a:bodyPr/>
          <a:lstStyle/>
          <a:p>
            <a:r>
              <a:rPr lang="en-US" b="1" dirty="0">
                <a:latin typeface="+mn-lt"/>
                <a:cs typeface="Times New Roman"/>
              </a:rPr>
              <a:t>East valley </a:t>
            </a:r>
            <a:r>
              <a:rPr lang="en-US" b="1" dirty="0" err="1">
                <a:latin typeface="+mn-lt"/>
                <a:cs typeface="Times New Roman"/>
              </a:rPr>
              <a:t>selpa</a:t>
            </a:r>
            <a:r>
              <a:rPr lang="en-US" b="1" dirty="0">
                <a:latin typeface="+mn-lt"/>
                <a:cs typeface="Times New Roman"/>
              </a:rPr>
              <a:t> </a:t>
            </a:r>
            <a:br>
              <a:rPr lang="en-US" b="1" dirty="0">
                <a:latin typeface="+mn-lt"/>
                <a:cs typeface="Times New Roman"/>
              </a:rPr>
            </a:br>
            <a:r>
              <a:rPr lang="en-US" b="1" dirty="0" err="1">
                <a:latin typeface="+mn-lt"/>
                <a:cs typeface="Times New Roman"/>
              </a:rPr>
              <a:t>adr</a:t>
            </a:r>
            <a:r>
              <a:rPr lang="en-US" b="1" dirty="0">
                <a:latin typeface="+mn-lt"/>
                <a:cs typeface="Times New Roman"/>
              </a:rPr>
              <a:t> leadership team</a:t>
            </a:r>
          </a:p>
        </p:txBody>
      </p:sp>
    </p:spTree>
    <p:extLst>
      <p:ext uri="{BB962C8B-B14F-4D97-AF65-F5344CB8AC3E}">
        <p14:creationId xmlns:p14="http://schemas.microsoft.com/office/powerpoint/2010/main" val="1370613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CD7290-CCB6-BFF5-A1F8-A3D293ED18F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42738" y="5607350"/>
            <a:ext cx="2743200" cy="1009498"/>
          </a:xfrm>
          <a:prstGeom prst="rect">
            <a:avLst/>
          </a:prstGeom>
        </p:spPr>
      </p:pic>
      <p:sp>
        <p:nvSpPr>
          <p:cNvPr id="3" name="Content Placeholder 2">
            <a:extLst>
              <a:ext uri="{FF2B5EF4-FFF2-40B4-BE49-F238E27FC236}">
                <a16:creationId xmlns:a16="http://schemas.microsoft.com/office/drawing/2014/main" id="{B44CA4AB-B1D9-65CE-33C2-BE3ADE8A721A}"/>
              </a:ext>
            </a:extLst>
          </p:cNvPr>
          <p:cNvSpPr>
            <a:spLocks noGrp="1"/>
          </p:cNvSpPr>
          <p:nvPr>
            <p:ph idx="1"/>
          </p:nvPr>
        </p:nvSpPr>
        <p:spPr>
          <a:xfrm>
            <a:off x="1392963" y="2638044"/>
            <a:ext cx="8759404" cy="3101983"/>
          </a:xfrm>
        </p:spPr>
        <p:txBody>
          <a:bodyPr>
            <a:normAutofit/>
          </a:bodyPr>
          <a:lstStyle/>
          <a:p>
            <a:r>
              <a:rPr lang="en-US" sz="2400" dirty="0">
                <a:cs typeface="Times New Roman" panose="02020603050405020304" pitchFamily="18" charset="0"/>
              </a:rPr>
              <a:t>Meets monthly</a:t>
            </a:r>
          </a:p>
          <a:p>
            <a:r>
              <a:rPr lang="en-US" sz="2400" dirty="0">
                <a:cs typeface="Times New Roman" panose="02020603050405020304" pitchFamily="18" charset="0"/>
              </a:rPr>
              <a:t>Plans events and outreach</a:t>
            </a:r>
          </a:p>
          <a:p>
            <a:r>
              <a:rPr lang="en-US" sz="2400" dirty="0">
                <a:cs typeface="Times New Roman" panose="02020603050405020304" pitchFamily="18" charset="0"/>
              </a:rPr>
              <a:t>Provides “Parent Liaison Certification”</a:t>
            </a:r>
          </a:p>
          <a:p>
            <a:r>
              <a:rPr lang="en-US" sz="2400" dirty="0">
                <a:cs typeface="Times New Roman" panose="02020603050405020304" pitchFamily="18" charset="0"/>
              </a:rPr>
              <a:t>Parent Certification is a series of classes offered in two sessions</a:t>
            </a:r>
          </a:p>
          <a:p>
            <a:r>
              <a:rPr lang="en-US" sz="2400" dirty="0">
                <a:cs typeface="Times New Roman" panose="02020603050405020304" pitchFamily="18" charset="0"/>
              </a:rPr>
              <a:t>EV SELPA Virtual ADR Parent-Educator Event was held September 16</a:t>
            </a:r>
            <a:r>
              <a:rPr lang="en-US" sz="2400" baseline="30000" dirty="0">
                <a:cs typeface="Times New Roman" panose="02020603050405020304" pitchFamily="18" charset="0"/>
              </a:rPr>
              <a:t>th</a:t>
            </a:r>
            <a:r>
              <a:rPr lang="en-US" sz="2400" dirty="0">
                <a:cs typeface="Times New Roman" panose="02020603050405020304" pitchFamily="18" charset="0"/>
              </a:rPr>
              <a:t> and 17</a:t>
            </a:r>
            <a:r>
              <a:rPr lang="en-US" sz="2400" baseline="30000" dirty="0">
                <a:cs typeface="Times New Roman" panose="02020603050405020304" pitchFamily="18" charset="0"/>
              </a:rPr>
              <a:t>th</a:t>
            </a:r>
            <a:r>
              <a:rPr lang="en-US" sz="2400" dirty="0">
                <a:cs typeface="Times New Roman" panose="02020603050405020304" pitchFamily="18" charset="0"/>
              </a:rPr>
              <a:t>, 2022</a:t>
            </a:r>
            <a:endParaRPr lang="en-US" sz="2200" baseline="30000" dirty="0">
              <a:cs typeface="Times New Roman" panose="02020603050405020304" pitchFamily="18" charset="0"/>
            </a:endParaRPr>
          </a:p>
          <a:p>
            <a:pPr marL="0" indent="0">
              <a:buNone/>
            </a:pPr>
            <a:endParaRPr lang="en-US" sz="2400" dirty="0">
              <a:cs typeface="Times New Roman" panose="02020603050405020304" pitchFamily="18" charset="0"/>
            </a:endParaRPr>
          </a:p>
        </p:txBody>
      </p:sp>
      <p:sp>
        <p:nvSpPr>
          <p:cNvPr id="2" name="Title 1">
            <a:extLst>
              <a:ext uri="{FF2B5EF4-FFF2-40B4-BE49-F238E27FC236}">
                <a16:creationId xmlns:a16="http://schemas.microsoft.com/office/drawing/2014/main" id="{1AA610F6-3F8B-083F-21D0-4910E6F7FBEE}"/>
              </a:ext>
            </a:extLst>
          </p:cNvPr>
          <p:cNvSpPr>
            <a:spLocks noGrp="1"/>
          </p:cNvSpPr>
          <p:nvPr>
            <p:ph type="title"/>
          </p:nvPr>
        </p:nvSpPr>
        <p:spPr/>
        <p:txBody>
          <a:bodyPr/>
          <a:lstStyle/>
          <a:p>
            <a:r>
              <a:rPr lang="en-US" b="1" dirty="0">
                <a:latin typeface="+mn-lt"/>
                <a:cs typeface="Times New Roman"/>
              </a:rPr>
              <a:t>East valley </a:t>
            </a:r>
            <a:r>
              <a:rPr lang="en-US" b="1" dirty="0" err="1">
                <a:latin typeface="+mn-lt"/>
                <a:cs typeface="Times New Roman"/>
              </a:rPr>
              <a:t>selpa</a:t>
            </a:r>
            <a:r>
              <a:rPr lang="en-US" b="1" dirty="0">
                <a:latin typeface="+mn-lt"/>
                <a:cs typeface="Times New Roman"/>
              </a:rPr>
              <a:t> </a:t>
            </a:r>
            <a:br>
              <a:rPr lang="en-US" b="1" dirty="0">
                <a:latin typeface="+mn-lt"/>
                <a:cs typeface="Times New Roman"/>
              </a:rPr>
            </a:br>
            <a:r>
              <a:rPr lang="en-US" b="1" dirty="0" err="1">
                <a:latin typeface="+mn-lt"/>
                <a:cs typeface="Times New Roman"/>
              </a:rPr>
              <a:t>adr</a:t>
            </a:r>
            <a:r>
              <a:rPr lang="en-US" b="1" dirty="0">
                <a:latin typeface="+mn-lt"/>
                <a:cs typeface="Times New Roman"/>
              </a:rPr>
              <a:t> leadership team</a:t>
            </a:r>
          </a:p>
        </p:txBody>
      </p:sp>
    </p:spTree>
    <p:extLst>
      <p:ext uri="{BB962C8B-B14F-4D97-AF65-F5344CB8AC3E}">
        <p14:creationId xmlns:p14="http://schemas.microsoft.com/office/powerpoint/2010/main" val="2081244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DR Brochure for East Valley SELPA">
            <a:extLst>
              <a:ext uri="{FF2B5EF4-FFF2-40B4-BE49-F238E27FC236}">
                <a16:creationId xmlns:a16="http://schemas.microsoft.com/office/drawing/2014/main" id="{C19FBECE-8FE7-6EE2-E4E3-82EE0C88C96E}"/>
              </a:ext>
            </a:extLst>
          </p:cNvPr>
          <p:cNvPicPr>
            <a:picLocks noGrp="1" noChangeAspect="1"/>
          </p:cNvPicPr>
          <p:nvPr>
            <p:ph idx="4294967295"/>
          </p:nvPr>
        </p:nvPicPr>
        <p:blipFill>
          <a:blip r:embed="rId3"/>
          <a:stretch>
            <a:fillRect/>
          </a:stretch>
        </p:blipFill>
        <p:spPr>
          <a:xfrm>
            <a:off x="2561599" y="1398634"/>
            <a:ext cx="7068801" cy="5459366"/>
          </a:xfrm>
        </p:spPr>
      </p:pic>
      <p:sp>
        <p:nvSpPr>
          <p:cNvPr id="8" name="Title 7">
            <a:extLst>
              <a:ext uri="{FF2B5EF4-FFF2-40B4-BE49-F238E27FC236}">
                <a16:creationId xmlns:a16="http://schemas.microsoft.com/office/drawing/2014/main" id="{59C299BB-1610-DAB9-AE9F-E267072E051C}"/>
              </a:ext>
            </a:extLst>
          </p:cNvPr>
          <p:cNvSpPr>
            <a:spLocks noGrp="1"/>
          </p:cNvSpPr>
          <p:nvPr>
            <p:ph type="title" idx="4294967295"/>
          </p:nvPr>
        </p:nvSpPr>
        <p:spPr>
          <a:xfrm>
            <a:off x="2057710" y="129098"/>
            <a:ext cx="7969154" cy="1188720"/>
          </a:xfrm>
        </p:spPr>
        <p:txBody>
          <a:bodyPr/>
          <a:lstStyle/>
          <a:p>
            <a:r>
              <a:rPr lang="en-US" b="1" dirty="0"/>
              <a:t>East Valley SELPA ADR Brochure</a:t>
            </a:r>
          </a:p>
        </p:txBody>
      </p:sp>
    </p:spTree>
    <p:extLst>
      <p:ext uri="{BB962C8B-B14F-4D97-AF65-F5344CB8AC3E}">
        <p14:creationId xmlns:p14="http://schemas.microsoft.com/office/powerpoint/2010/main" val="2248938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DR Brochure for East Valley SELPA">
            <a:extLst>
              <a:ext uri="{FF2B5EF4-FFF2-40B4-BE49-F238E27FC236}">
                <a16:creationId xmlns:a16="http://schemas.microsoft.com/office/drawing/2014/main" id="{3AC7B7CC-F774-4E98-DD80-2C72570829EC}"/>
              </a:ext>
            </a:extLst>
          </p:cNvPr>
          <p:cNvPicPr>
            <a:picLocks noChangeAspect="1"/>
          </p:cNvPicPr>
          <p:nvPr/>
        </p:nvPicPr>
        <p:blipFill>
          <a:blip r:embed="rId3"/>
          <a:stretch>
            <a:fillRect/>
          </a:stretch>
        </p:blipFill>
        <p:spPr>
          <a:xfrm>
            <a:off x="2579956" y="1439448"/>
            <a:ext cx="7021354" cy="5418552"/>
          </a:xfrm>
          <a:prstGeom prst="rect">
            <a:avLst/>
          </a:prstGeom>
        </p:spPr>
      </p:pic>
      <p:sp>
        <p:nvSpPr>
          <p:cNvPr id="3" name="Title 2">
            <a:extLst>
              <a:ext uri="{FF2B5EF4-FFF2-40B4-BE49-F238E27FC236}">
                <a16:creationId xmlns:a16="http://schemas.microsoft.com/office/drawing/2014/main" id="{D8644613-1F58-01ED-7A9B-928674C6531A}"/>
              </a:ext>
            </a:extLst>
          </p:cNvPr>
          <p:cNvSpPr>
            <a:spLocks noGrp="1"/>
          </p:cNvSpPr>
          <p:nvPr>
            <p:ph type="title" idx="4294967295"/>
          </p:nvPr>
        </p:nvSpPr>
        <p:spPr>
          <a:xfrm>
            <a:off x="2042994" y="129107"/>
            <a:ext cx="8095278" cy="1188720"/>
          </a:xfrm>
        </p:spPr>
        <p:txBody>
          <a:bodyPr/>
          <a:lstStyle/>
          <a:p>
            <a:r>
              <a:rPr lang="en-US" b="1" dirty="0"/>
              <a:t>East Valley SELPA  ADR Brochure</a:t>
            </a:r>
          </a:p>
        </p:txBody>
      </p:sp>
    </p:spTree>
    <p:extLst>
      <p:ext uri="{BB962C8B-B14F-4D97-AF65-F5344CB8AC3E}">
        <p14:creationId xmlns:p14="http://schemas.microsoft.com/office/powerpoint/2010/main" val="183499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79F3BC-B050-BFA4-4E2A-AB61F1AE2B67}"/>
              </a:ext>
            </a:extLst>
          </p:cNvPr>
          <p:cNvSpPr>
            <a:spLocks noGrp="1"/>
          </p:cNvSpPr>
          <p:nvPr>
            <p:ph idx="1"/>
          </p:nvPr>
        </p:nvSpPr>
        <p:spPr>
          <a:xfrm>
            <a:off x="5280671" y="1315432"/>
            <a:ext cx="5826919" cy="4924280"/>
          </a:xfrm>
        </p:spPr>
        <p:txBody>
          <a:bodyPr anchor="ctr">
            <a:normAutofit/>
          </a:bodyPr>
          <a:lstStyle/>
          <a:p>
            <a:pPr marL="0" indent="0" algn="ctr">
              <a:buNone/>
            </a:pPr>
            <a:r>
              <a:rPr lang="en-US" sz="2400" b="1" dirty="0">
                <a:solidFill>
                  <a:schemeClr val="tx1"/>
                </a:solidFill>
                <a:cs typeface="Times New Roman" panose="02020603050405020304" pitchFamily="18" charset="0"/>
              </a:rPr>
              <a:t>San Bernardino City Unified School District</a:t>
            </a:r>
          </a:p>
          <a:p>
            <a:pPr marL="0" indent="0" algn="ctr">
              <a:buNone/>
            </a:pPr>
            <a:endParaRPr lang="en-US" sz="2400" b="1" dirty="0">
              <a:solidFill>
                <a:schemeClr val="tx1"/>
              </a:solidFill>
              <a:cs typeface="Times New Roman" panose="02020603050405020304" pitchFamily="18" charset="0"/>
            </a:endParaRPr>
          </a:p>
          <a:p>
            <a:pPr>
              <a:buFont typeface="Courier New" panose="02070309020205020404" pitchFamily="49" charset="0"/>
              <a:buChar char="o"/>
            </a:pPr>
            <a:r>
              <a:rPr lang="en-US" sz="2400" dirty="0">
                <a:solidFill>
                  <a:schemeClr val="tx1"/>
                </a:solidFill>
                <a:cs typeface="Times New Roman" panose="02020603050405020304" pitchFamily="18" charset="0"/>
              </a:rPr>
              <a:t>Single-district SELPA in San Bernardino County in Southern California</a:t>
            </a:r>
          </a:p>
          <a:p>
            <a:pPr>
              <a:buFont typeface="Courier New" panose="02070309020205020404" pitchFamily="49" charset="0"/>
              <a:buChar char="o"/>
            </a:pPr>
            <a:r>
              <a:rPr lang="en-US" sz="2400" dirty="0">
                <a:solidFill>
                  <a:schemeClr val="tx1"/>
                </a:solidFill>
                <a:cs typeface="Times New Roman" panose="02020603050405020304" pitchFamily="18" charset="0"/>
              </a:rPr>
              <a:t>7</a:t>
            </a:r>
            <a:r>
              <a:rPr lang="en-US" sz="2400" baseline="30000" dirty="0">
                <a:solidFill>
                  <a:schemeClr val="tx1"/>
                </a:solidFill>
                <a:cs typeface="Times New Roman" panose="02020603050405020304" pitchFamily="18" charset="0"/>
              </a:rPr>
              <a:t>th</a:t>
            </a:r>
            <a:r>
              <a:rPr lang="en-US" sz="2400" dirty="0">
                <a:solidFill>
                  <a:schemeClr val="tx1"/>
                </a:solidFill>
                <a:cs typeface="Times New Roman" panose="02020603050405020304" pitchFamily="18" charset="0"/>
              </a:rPr>
              <a:t> largest school district in California</a:t>
            </a:r>
          </a:p>
          <a:p>
            <a:pPr>
              <a:buFont typeface="Courier New" panose="02070309020205020404" pitchFamily="49" charset="0"/>
              <a:buChar char="o"/>
            </a:pPr>
            <a:r>
              <a:rPr lang="en-US" sz="2400" dirty="0">
                <a:solidFill>
                  <a:schemeClr val="tx1"/>
                </a:solidFill>
                <a:cs typeface="Times New Roman" panose="02020603050405020304" pitchFamily="18" charset="0"/>
              </a:rPr>
              <a:t>6,475 students with disabilities</a:t>
            </a:r>
          </a:p>
          <a:p>
            <a:pPr marL="0" indent="0">
              <a:buNone/>
            </a:pPr>
            <a:endParaRPr lang="en-US" dirty="0">
              <a:solidFill>
                <a:schemeClr val="tx1"/>
              </a:solidFill>
              <a:cs typeface="Times New Roman" panose="02020603050405020304" pitchFamily="18" charset="0"/>
            </a:endParaRPr>
          </a:p>
          <a:p>
            <a:pPr marL="0" indent="0">
              <a:buNone/>
            </a:pPr>
            <a:endParaRPr lang="en-US" dirty="0">
              <a:solidFill>
                <a:schemeClr val="tx1"/>
              </a:solidFill>
              <a:cs typeface="Times New Roman" panose="02020603050405020304" pitchFamily="18" charset="0"/>
            </a:endParaRPr>
          </a:p>
          <a:p>
            <a:pPr marL="0" indent="0">
              <a:buNone/>
            </a:pPr>
            <a:r>
              <a:rPr lang="en-US" dirty="0">
                <a:solidFill>
                  <a:schemeClr val="tx1"/>
                </a:solidFill>
                <a:cs typeface="Times New Roman" panose="02020603050405020304" pitchFamily="18" charset="0"/>
              </a:rPr>
              <a:t>*Visit the SBCUSD website at </a:t>
            </a:r>
            <a:r>
              <a:rPr lang="en-US" dirty="0" err="1">
                <a:solidFill>
                  <a:schemeClr val="tx1"/>
                </a:solidFill>
                <a:cs typeface="Times New Roman" panose="02020603050405020304" pitchFamily="18" charset="0"/>
              </a:rPr>
              <a:t>www.sbcusd.com</a:t>
            </a:r>
            <a:r>
              <a:rPr lang="en-US" dirty="0">
                <a:solidFill>
                  <a:schemeClr val="tx1"/>
                </a:solidFill>
                <a:cs typeface="Times New Roman" panose="02020603050405020304" pitchFamily="18" charset="0"/>
              </a:rPr>
              <a:t> for more information</a:t>
            </a:r>
          </a:p>
        </p:txBody>
      </p:sp>
      <p:sp>
        <p:nvSpPr>
          <p:cNvPr id="2" name="Title 1">
            <a:extLst>
              <a:ext uri="{FF2B5EF4-FFF2-40B4-BE49-F238E27FC236}">
                <a16:creationId xmlns:a16="http://schemas.microsoft.com/office/drawing/2014/main" id="{E1D4EE5A-29AF-34BE-E46A-B3933EBA7688}"/>
              </a:ext>
            </a:extLst>
          </p:cNvPr>
          <p:cNvSpPr>
            <a:spLocks noGrp="1"/>
          </p:cNvSpPr>
          <p:nvPr>
            <p:ph type="title"/>
          </p:nvPr>
        </p:nvSpPr>
        <p:spPr>
          <a:xfrm>
            <a:off x="537563" y="2099144"/>
            <a:ext cx="3610691" cy="2673194"/>
          </a:xfrm>
          <a:noFill/>
          <a:ln>
            <a:solidFill>
              <a:schemeClr val="tx1">
                <a:lumMod val="85000"/>
                <a:lumOff val="15000"/>
              </a:schemeClr>
            </a:solidFill>
          </a:ln>
        </p:spPr>
        <p:txBody>
          <a:bodyPr>
            <a:normAutofit/>
          </a:bodyPr>
          <a:lstStyle/>
          <a:p>
            <a:r>
              <a:rPr lang="en-US" sz="2400" dirty="0">
                <a:solidFill>
                  <a:schemeClr val="tx1">
                    <a:lumMod val="95000"/>
                    <a:lumOff val="5000"/>
                  </a:schemeClr>
                </a:solidFill>
                <a:latin typeface="+mn-lt"/>
                <a:cs typeface="Times New Roman" panose="02020603050405020304" pitchFamily="18" charset="0"/>
              </a:rPr>
              <a:t>Single-District Approach</a:t>
            </a:r>
          </a:p>
        </p:txBody>
      </p:sp>
    </p:spTree>
    <p:extLst>
      <p:ext uri="{BB962C8B-B14F-4D97-AF65-F5344CB8AC3E}">
        <p14:creationId xmlns:p14="http://schemas.microsoft.com/office/powerpoint/2010/main" val="2780818153"/>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1A9CAF3-8D13-97F6-C784-4002E55EF20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71021" y="5898719"/>
            <a:ext cx="2743198" cy="834589"/>
          </a:xfrm>
          <a:prstGeom prst="rect">
            <a:avLst/>
          </a:prstGeom>
        </p:spPr>
      </p:pic>
      <p:sp>
        <p:nvSpPr>
          <p:cNvPr id="3" name="Content Placeholder 2">
            <a:extLst>
              <a:ext uri="{FF2B5EF4-FFF2-40B4-BE49-F238E27FC236}">
                <a16:creationId xmlns:a16="http://schemas.microsoft.com/office/drawing/2014/main" id="{1FA95C2F-727B-27FC-8A5D-ABFCCE1C7CDD}"/>
              </a:ext>
            </a:extLst>
          </p:cNvPr>
          <p:cNvSpPr>
            <a:spLocks noGrp="1"/>
          </p:cNvSpPr>
          <p:nvPr>
            <p:ph idx="1"/>
          </p:nvPr>
        </p:nvSpPr>
        <p:spPr>
          <a:xfrm>
            <a:off x="1687398" y="2250648"/>
            <a:ext cx="8936610" cy="3913585"/>
          </a:xfrm>
        </p:spPr>
        <p:txBody>
          <a:bodyPr>
            <a:normAutofit/>
          </a:bodyPr>
          <a:lstStyle/>
          <a:p>
            <a:r>
              <a:rPr lang="en-US" sz="2000" dirty="0"/>
              <a:t>Uses the “Four F’s Framework”</a:t>
            </a:r>
          </a:p>
          <a:p>
            <a:pPr lvl="1"/>
            <a:r>
              <a:rPr lang="en-US" sz="2000" dirty="0"/>
              <a:t>Free</a:t>
            </a:r>
          </a:p>
          <a:p>
            <a:pPr lvl="2"/>
            <a:r>
              <a:rPr lang="en-US" sz="2000" dirty="0"/>
              <a:t>Zero cost to parents, and reduced cost to district</a:t>
            </a:r>
          </a:p>
          <a:p>
            <a:pPr lvl="1"/>
            <a:r>
              <a:rPr lang="en-US" sz="2000" dirty="0"/>
              <a:t>Fair</a:t>
            </a:r>
          </a:p>
          <a:p>
            <a:pPr lvl="2"/>
            <a:r>
              <a:rPr lang="en-US" sz="2000" dirty="0"/>
              <a:t>Neutral, data driven</a:t>
            </a:r>
          </a:p>
          <a:p>
            <a:pPr lvl="1"/>
            <a:r>
              <a:rPr lang="en-US" sz="2000" dirty="0"/>
              <a:t>Fast</a:t>
            </a:r>
          </a:p>
          <a:p>
            <a:pPr lvl="2"/>
            <a:r>
              <a:rPr lang="en-US" sz="2000" dirty="0"/>
              <a:t>Easier to schedule, less formal</a:t>
            </a:r>
          </a:p>
          <a:p>
            <a:pPr lvl="1"/>
            <a:r>
              <a:rPr lang="en-US" sz="2000" dirty="0"/>
              <a:t>Friendly</a:t>
            </a:r>
          </a:p>
          <a:p>
            <a:pPr lvl="2"/>
            <a:r>
              <a:rPr lang="en-US" sz="2000" dirty="0"/>
              <a:t>Builds relationships, restorative, cultural competency</a:t>
            </a:r>
          </a:p>
        </p:txBody>
      </p:sp>
      <p:sp>
        <p:nvSpPr>
          <p:cNvPr id="2" name="Title 1">
            <a:extLst>
              <a:ext uri="{FF2B5EF4-FFF2-40B4-BE49-F238E27FC236}">
                <a16:creationId xmlns:a16="http://schemas.microsoft.com/office/drawing/2014/main" id="{72669416-28C5-FECC-6073-98E52F8E67F1}"/>
              </a:ext>
            </a:extLst>
          </p:cNvPr>
          <p:cNvSpPr>
            <a:spLocks noGrp="1"/>
          </p:cNvSpPr>
          <p:nvPr>
            <p:ph type="title"/>
          </p:nvPr>
        </p:nvSpPr>
        <p:spPr>
          <a:xfrm>
            <a:off x="2231136" y="693767"/>
            <a:ext cx="7729728" cy="1163753"/>
          </a:xfrm>
        </p:spPr>
        <p:txBody>
          <a:bodyPr>
            <a:normAutofit fontScale="90000"/>
          </a:bodyPr>
          <a:lstStyle/>
          <a:p>
            <a:br>
              <a:rPr lang="en-US" sz="2800" b="1" dirty="0">
                <a:solidFill>
                  <a:schemeClr val="tx1"/>
                </a:solidFill>
                <a:latin typeface="+mn-lt"/>
                <a:cs typeface="Times New Roman" panose="02020603050405020304" pitchFamily="18" charset="0"/>
              </a:rPr>
            </a:br>
            <a:r>
              <a:rPr lang="en-US" sz="2800" b="1" dirty="0">
                <a:solidFill>
                  <a:schemeClr val="tx1"/>
                </a:solidFill>
                <a:latin typeface="+mn-lt"/>
                <a:cs typeface="Times New Roman" panose="02020603050405020304" pitchFamily="18" charset="0"/>
              </a:rPr>
              <a:t>San Bernardino City Unified School District</a:t>
            </a:r>
            <a:br>
              <a:rPr lang="en-US" sz="2800" b="1" dirty="0">
                <a:solidFill>
                  <a:schemeClr val="tx1"/>
                </a:solidFill>
                <a:latin typeface="+mn-lt"/>
                <a:cs typeface="Times New Roman" panose="02020603050405020304" pitchFamily="18" charset="0"/>
              </a:rPr>
            </a:br>
            <a:endParaRPr lang="en-US" dirty="0">
              <a:latin typeface="+mn-lt"/>
            </a:endParaRPr>
          </a:p>
        </p:txBody>
      </p:sp>
    </p:spTree>
    <p:extLst>
      <p:ext uri="{BB962C8B-B14F-4D97-AF65-F5344CB8AC3E}">
        <p14:creationId xmlns:p14="http://schemas.microsoft.com/office/powerpoint/2010/main" val="2722684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306722D6-4A4F-442B-3A66-8BA3686E13B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71021" y="5898719"/>
            <a:ext cx="2743198" cy="834589"/>
          </a:xfrm>
          <a:prstGeom prst="rect">
            <a:avLst/>
          </a:prstGeom>
        </p:spPr>
      </p:pic>
      <p:sp>
        <p:nvSpPr>
          <p:cNvPr id="4" name="TextBox 3">
            <a:extLst>
              <a:ext uri="{FF2B5EF4-FFF2-40B4-BE49-F238E27FC236}">
                <a16:creationId xmlns:a16="http://schemas.microsoft.com/office/drawing/2014/main" id="{B35FB101-0A7B-9776-53D9-D7A0BBE6D513}"/>
              </a:ext>
            </a:extLst>
          </p:cNvPr>
          <p:cNvSpPr txBox="1"/>
          <p:nvPr/>
        </p:nvSpPr>
        <p:spPr>
          <a:xfrm>
            <a:off x="373625" y="6135328"/>
            <a:ext cx="5171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Times New Roman"/>
              </a:rPr>
              <a:t>*See the SBCUSD ADR Brochure</a:t>
            </a:r>
            <a:endParaRPr lang="en-US" dirty="0"/>
          </a:p>
        </p:txBody>
      </p:sp>
      <p:sp>
        <p:nvSpPr>
          <p:cNvPr id="8" name="Arrow: Right 7">
            <a:extLst>
              <a:ext uri="{FF2B5EF4-FFF2-40B4-BE49-F238E27FC236}">
                <a16:creationId xmlns:a16="http://schemas.microsoft.com/office/drawing/2014/main" id="{E1076B8D-B114-7326-5031-CDFF12F8D561}"/>
              </a:ext>
              <a:ext uri="{C183D7F6-B498-43B3-948B-1728B52AA6E4}">
                <adec:decorative xmlns:adec="http://schemas.microsoft.com/office/drawing/2017/decorative" val="1"/>
              </a:ext>
            </a:extLst>
          </p:cNvPr>
          <p:cNvSpPr/>
          <p:nvPr/>
        </p:nvSpPr>
        <p:spPr>
          <a:xfrm>
            <a:off x="5263215" y="5819417"/>
            <a:ext cx="512748" cy="28201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553C595D-2254-2229-6E0A-FA9A6ABAE028}"/>
              </a:ext>
              <a:ext uri="{C183D7F6-B498-43B3-948B-1728B52AA6E4}">
                <adec:decorative xmlns:adec="http://schemas.microsoft.com/office/drawing/2017/decorative" val="1"/>
              </a:ext>
            </a:extLst>
          </p:cNvPr>
          <p:cNvSpPr/>
          <p:nvPr/>
        </p:nvSpPr>
        <p:spPr>
          <a:xfrm>
            <a:off x="4359988" y="4966230"/>
            <a:ext cx="512748" cy="282011"/>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DCB81B82-7DF3-D80B-CB43-94351117FA79}"/>
              </a:ext>
              <a:ext uri="{C183D7F6-B498-43B3-948B-1728B52AA6E4}">
                <adec:decorative xmlns:adec="http://schemas.microsoft.com/office/drawing/2017/decorative" val="1"/>
              </a:ext>
            </a:extLst>
          </p:cNvPr>
          <p:cNvSpPr/>
          <p:nvPr/>
        </p:nvSpPr>
        <p:spPr>
          <a:xfrm>
            <a:off x="3450205" y="4153903"/>
            <a:ext cx="512748" cy="282011"/>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EE2B7401-2682-DC44-516E-663FFBDCE5D0}"/>
              </a:ext>
              <a:ext uri="{C183D7F6-B498-43B3-948B-1728B52AA6E4}">
                <adec:decorative xmlns:adec="http://schemas.microsoft.com/office/drawing/2017/decorative" val="1"/>
              </a:ext>
            </a:extLst>
          </p:cNvPr>
          <p:cNvSpPr/>
          <p:nvPr/>
        </p:nvSpPr>
        <p:spPr>
          <a:xfrm>
            <a:off x="2512716" y="3287994"/>
            <a:ext cx="512748" cy="28201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4B0E97-FC6E-1500-75D1-ABCD8CC1E277}"/>
              </a:ext>
            </a:extLst>
          </p:cNvPr>
          <p:cNvSpPr>
            <a:spLocks noGrp="1"/>
          </p:cNvSpPr>
          <p:nvPr>
            <p:ph idx="1"/>
          </p:nvPr>
        </p:nvSpPr>
        <p:spPr>
          <a:xfrm>
            <a:off x="2054155" y="2346036"/>
            <a:ext cx="8085882" cy="3897746"/>
          </a:xfrm>
        </p:spPr>
        <p:txBody>
          <a:bodyPr vert="horz" lIns="91440" tIns="45720" rIns="91440" bIns="45720" rtlCol="0" anchor="t">
            <a:normAutofit fontScale="92500" lnSpcReduction="10000"/>
          </a:bodyPr>
          <a:lstStyle/>
          <a:p>
            <a:pPr marL="0" indent="0" algn="ctr">
              <a:buNone/>
            </a:pPr>
            <a:r>
              <a:rPr lang="en-US" sz="2400" b="1" dirty="0">
                <a:cs typeface="Times New Roman"/>
              </a:rPr>
              <a:t>Tiered Approach</a:t>
            </a:r>
          </a:p>
          <a:p>
            <a:pPr marL="0" indent="0" algn="ctr">
              <a:buNone/>
            </a:pPr>
            <a:endParaRPr lang="en-US" sz="2400" dirty="0">
              <a:cs typeface="Times New Roman" panose="02020603050405020304" pitchFamily="18" charset="0"/>
            </a:endParaRPr>
          </a:p>
          <a:p>
            <a:pPr marL="0" indent="0">
              <a:buNone/>
            </a:pPr>
            <a:r>
              <a:rPr lang="en-US" sz="2400" dirty="0">
                <a:cs typeface="Times New Roman"/>
              </a:rPr>
              <a:t>	Site Level ADR Techniques</a:t>
            </a:r>
          </a:p>
          <a:p>
            <a:pPr marL="0" indent="0">
              <a:buNone/>
            </a:pPr>
            <a:endParaRPr lang="en-US" sz="2400" dirty="0">
              <a:cs typeface="Times New Roman" panose="02020603050405020304" pitchFamily="18" charset="0"/>
            </a:endParaRPr>
          </a:p>
          <a:p>
            <a:pPr marL="0" indent="0">
              <a:buNone/>
            </a:pPr>
            <a:r>
              <a:rPr lang="en-US" sz="2400" dirty="0">
                <a:cs typeface="Times New Roman"/>
              </a:rPr>
              <a:t>		Informal ADR – Department Leads</a:t>
            </a:r>
          </a:p>
          <a:p>
            <a:pPr marL="0" indent="0">
              <a:buNone/>
            </a:pPr>
            <a:endParaRPr lang="en-US" sz="2400" dirty="0">
              <a:cs typeface="Times New Roman" panose="02020603050405020304" pitchFamily="18" charset="0"/>
            </a:endParaRPr>
          </a:p>
          <a:p>
            <a:pPr marL="0" indent="0">
              <a:buNone/>
            </a:pPr>
            <a:r>
              <a:rPr lang="en-US" sz="2400" dirty="0">
                <a:cs typeface="Times New Roman"/>
              </a:rPr>
              <a:t>			Facilitated IEP – SELPA Staff</a:t>
            </a:r>
          </a:p>
          <a:p>
            <a:pPr marL="0" indent="0">
              <a:buNone/>
            </a:pPr>
            <a:endParaRPr lang="en-US" sz="2400" dirty="0">
              <a:cs typeface="Times New Roman" panose="02020603050405020304" pitchFamily="18" charset="0"/>
            </a:endParaRPr>
          </a:p>
          <a:p>
            <a:pPr marL="0" indent="0">
              <a:buNone/>
            </a:pPr>
            <a:r>
              <a:rPr lang="en-US" sz="2400" dirty="0">
                <a:cs typeface="Times New Roman"/>
              </a:rPr>
              <a:t>				Formal ADR</a:t>
            </a:r>
          </a:p>
          <a:p>
            <a:pPr marL="0" indent="0">
              <a:buNone/>
            </a:pPr>
            <a:endParaRPr lang="en-US" dirty="0"/>
          </a:p>
        </p:txBody>
      </p:sp>
      <p:sp>
        <p:nvSpPr>
          <p:cNvPr id="2" name="Title 1">
            <a:extLst>
              <a:ext uri="{FF2B5EF4-FFF2-40B4-BE49-F238E27FC236}">
                <a16:creationId xmlns:a16="http://schemas.microsoft.com/office/drawing/2014/main" id="{E8DC0F4C-01DF-9AA8-F3A6-B1758B91F5C2}"/>
              </a:ext>
            </a:extLst>
          </p:cNvPr>
          <p:cNvSpPr>
            <a:spLocks noGrp="1"/>
          </p:cNvSpPr>
          <p:nvPr>
            <p:ph type="title"/>
          </p:nvPr>
        </p:nvSpPr>
        <p:spPr/>
        <p:txBody>
          <a:bodyPr>
            <a:normAutofit fontScale="90000"/>
          </a:bodyPr>
          <a:lstStyle/>
          <a:p>
            <a:br>
              <a:rPr lang="en-US" sz="2800" b="1" dirty="0">
                <a:solidFill>
                  <a:schemeClr val="tx1"/>
                </a:solidFill>
                <a:latin typeface="+mn-lt"/>
                <a:cs typeface="Times New Roman" panose="02020603050405020304" pitchFamily="18" charset="0"/>
              </a:rPr>
            </a:br>
            <a:r>
              <a:rPr lang="en-US" sz="2800" b="1" dirty="0">
                <a:solidFill>
                  <a:schemeClr val="tx1"/>
                </a:solidFill>
                <a:latin typeface="+mn-lt"/>
                <a:cs typeface="Times New Roman" panose="02020603050405020304" pitchFamily="18" charset="0"/>
              </a:rPr>
              <a:t>San Bernardino City Unified School District</a:t>
            </a:r>
            <a:br>
              <a:rPr lang="en-US" sz="2800" b="1" dirty="0">
                <a:solidFill>
                  <a:schemeClr val="tx1"/>
                </a:solidFill>
                <a:latin typeface="+mn-lt"/>
                <a:cs typeface="Times New Roman" panose="02020603050405020304" pitchFamily="18" charset="0"/>
              </a:rPr>
            </a:br>
            <a:endParaRPr lang="en-US" dirty="0">
              <a:latin typeface="+mn-lt"/>
            </a:endParaRPr>
          </a:p>
        </p:txBody>
      </p:sp>
    </p:spTree>
    <p:extLst>
      <p:ext uri="{BB962C8B-B14F-4D97-AF65-F5344CB8AC3E}">
        <p14:creationId xmlns:p14="http://schemas.microsoft.com/office/powerpoint/2010/main" val="3859057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E9B0-324C-89E9-AFFF-D9E9769EB80C}"/>
              </a:ext>
            </a:extLst>
          </p:cNvPr>
          <p:cNvSpPr>
            <a:spLocks noGrp="1"/>
          </p:cNvSpPr>
          <p:nvPr>
            <p:ph type="title"/>
          </p:nvPr>
        </p:nvSpPr>
        <p:spPr/>
        <p:txBody>
          <a:bodyPr/>
          <a:lstStyle/>
          <a:p>
            <a:r>
              <a:rPr lang="en-US" b="1" dirty="0">
                <a:cs typeface="Times New Roman"/>
              </a:rPr>
              <a:t>History of Special Education </a:t>
            </a:r>
            <a:br>
              <a:rPr lang="en-US" b="1" dirty="0"/>
            </a:br>
            <a:r>
              <a:rPr lang="en-US" b="1" dirty="0">
                <a:cs typeface="Times New Roman"/>
              </a:rPr>
              <a:t>in California</a:t>
            </a:r>
          </a:p>
        </p:txBody>
      </p:sp>
      <p:sp>
        <p:nvSpPr>
          <p:cNvPr id="3" name="Content Placeholder 2">
            <a:extLst>
              <a:ext uri="{FF2B5EF4-FFF2-40B4-BE49-F238E27FC236}">
                <a16:creationId xmlns:a16="http://schemas.microsoft.com/office/drawing/2014/main" id="{492D5F46-DAE7-885B-8F36-AC190C2D142F}"/>
              </a:ext>
            </a:extLst>
          </p:cNvPr>
          <p:cNvSpPr>
            <a:spLocks noGrp="1"/>
          </p:cNvSpPr>
          <p:nvPr>
            <p:ph idx="1"/>
          </p:nvPr>
        </p:nvSpPr>
        <p:spPr>
          <a:xfrm>
            <a:off x="2231136" y="2638044"/>
            <a:ext cx="7818792" cy="3656164"/>
          </a:xfrm>
        </p:spPr>
        <p:txBody>
          <a:bodyPr vert="horz" lIns="91440" tIns="45720" rIns="91440" bIns="45720" rtlCol="0" anchor="t">
            <a:normAutofit fontScale="92500"/>
          </a:bodyPr>
          <a:lstStyle/>
          <a:p>
            <a:pPr marL="0" indent="0">
              <a:buNone/>
            </a:pPr>
            <a:r>
              <a:rPr lang="en-US" sz="3200" dirty="0">
                <a:latin typeface="Gill Sans MT"/>
                <a:ea typeface="+mn-lt"/>
                <a:cs typeface="+mn-lt"/>
              </a:rPr>
              <a:t>In 1977, all California school districts were required to join to form geographical regions of sufficient size and scope to provide for all the special education service needs of the children residing within the region boundaries.  </a:t>
            </a:r>
            <a:endParaRPr lang="en-US" dirty="0">
              <a:latin typeface="Gill Sans MT"/>
              <a:cs typeface="Times New Roman"/>
            </a:endParaRPr>
          </a:p>
          <a:p>
            <a:pPr marL="0" indent="0">
              <a:buNone/>
            </a:pPr>
            <a:r>
              <a:rPr lang="en-US" sz="3200" dirty="0">
                <a:latin typeface="Gill Sans MT"/>
                <a:cs typeface="Times New Roman"/>
              </a:rPr>
              <a:t>Special Education Local Plan Areas (SELPAs) were formed in 1980 to address this mandate.</a:t>
            </a:r>
            <a:endParaRPr lang="en-US" dirty="0">
              <a:latin typeface="Gill Sans MT"/>
              <a:cs typeface="Times New Roman"/>
            </a:endParaRPr>
          </a:p>
        </p:txBody>
      </p:sp>
    </p:spTree>
    <p:extLst>
      <p:ext uri="{BB962C8B-B14F-4D97-AF65-F5344CB8AC3E}">
        <p14:creationId xmlns:p14="http://schemas.microsoft.com/office/powerpoint/2010/main" val="1152515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8108ED-0E26-B7F0-6C94-92C2607C1E2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71021" y="5898719"/>
            <a:ext cx="2743198" cy="834589"/>
          </a:xfrm>
          <a:prstGeom prst="rect">
            <a:avLst/>
          </a:prstGeom>
        </p:spPr>
      </p:pic>
      <p:sp>
        <p:nvSpPr>
          <p:cNvPr id="3" name="Content Placeholder 2">
            <a:extLst>
              <a:ext uri="{FF2B5EF4-FFF2-40B4-BE49-F238E27FC236}">
                <a16:creationId xmlns:a16="http://schemas.microsoft.com/office/drawing/2014/main" id="{41F3B557-B047-B313-FB65-C6A252B3BD87}"/>
              </a:ext>
            </a:extLst>
          </p:cNvPr>
          <p:cNvSpPr>
            <a:spLocks noGrp="1"/>
          </p:cNvSpPr>
          <p:nvPr>
            <p:ph idx="1"/>
          </p:nvPr>
        </p:nvSpPr>
        <p:spPr>
          <a:xfrm>
            <a:off x="1385455" y="1662545"/>
            <a:ext cx="10067636" cy="4987637"/>
          </a:xfrm>
        </p:spPr>
        <p:txBody>
          <a:bodyPr>
            <a:normAutofit fontScale="92500" lnSpcReduction="10000"/>
          </a:bodyPr>
          <a:lstStyle/>
          <a:p>
            <a:pPr marL="0" indent="0" algn="ctr">
              <a:buNone/>
            </a:pPr>
            <a:r>
              <a:rPr lang="en-US" sz="2600" b="1" dirty="0">
                <a:cs typeface="Times New Roman" panose="02020603050405020304" pitchFamily="18" charset="0"/>
              </a:rPr>
              <a:t>Site Level Techniques</a:t>
            </a:r>
          </a:p>
          <a:p>
            <a:pPr>
              <a:buFont typeface="Wingdings" panose="05000000000000000000" pitchFamily="2" charset="2"/>
              <a:buChar char="ü"/>
            </a:pPr>
            <a:r>
              <a:rPr lang="en-US" dirty="0">
                <a:cs typeface="Times New Roman" panose="02020603050405020304" pitchFamily="18" charset="0"/>
              </a:rPr>
              <a:t>Preventative – Not Reactionary</a:t>
            </a:r>
          </a:p>
          <a:p>
            <a:pPr lvl="1">
              <a:buFont typeface="Wingdings" panose="05000000000000000000" pitchFamily="2" charset="2"/>
              <a:buChar char="ü"/>
            </a:pPr>
            <a:r>
              <a:rPr lang="en-US" dirty="0">
                <a:cs typeface="Times New Roman" panose="02020603050405020304" pitchFamily="18" charset="0"/>
              </a:rPr>
              <a:t>Best opportunity to respond BEFORE escalation</a:t>
            </a:r>
          </a:p>
          <a:p>
            <a:pPr lvl="1">
              <a:buFont typeface="Wingdings" panose="05000000000000000000" pitchFamily="2" charset="2"/>
              <a:buChar char="ü"/>
            </a:pPr>
            <a:r>
              <a:rPr lang="en-US" dirty="0">
                <a:cs typeface="Times New Roman" panose="02020603050405020304" pitchFamily="18" charset="0"/>
              </a:rPr>
              <a:t>Most direct knowledge</a:t>
            </a:r>
          </a:p>
          <a:p>
            <a:pPr>
              <a:buFont typeface="Wingdings" panose="05000000000000000000" pitchFamily="2" charset="2"/>
              <a:buChar char="ü"/>
            </a:pPr>
            <a:r>
              <a:rPr lang="en-US" dirty="0">
                <a:cs typeface="Times New Roman" panose="02020603050405020304" pitchFamily="18" charset="0"/>
              </a:rPr>
              <a:t>Training for Site Administrators and Designees on IEP Facilitation</a:t>
            </a:r>
          </a:p>
          <a:p>
            <a:pPr lvl="1">
              <a:buFont typeface="Wingdings" panose="05000000000000000000" pitchFamily="2" charset="2"/>
              <a:buChar char="ü"/>
            </a:pPr>
            <a:r>
              <a:rPr lang="en-US" dirty="0">
                <a:cs typeface="Times New Roman" panose="02020603050405020304" pitchFamily="18" charset="0"/>
              </a:rPr>
              <a:t>Multiple times per year</a:t>
            </a:r>
          </a:p>
          <a:p>
            <a:pPr lvl="1">
              <a:buFont typeface="Wingdings" panose="05000000000000000000" pitchFamily="2" charset="2"/>
              <a:buChar char="ü"/>
            </a:pPr>
            <a:r>
              <a:rPr lang="en-US" dirty="0">
                <a:cs typeface="Times New Roman" panose="02020603050405020304" pitchFamily="18" charset="0"/>
              </a:rPr>
              <a:t>Not focused on content, just quality facilitation</a:t>
            </a:r>
          </a:p>
          <a:p>
            <a:pPr>
              <a:buFont typeface="Wingdings" panose="05000000000000000000" pitchFamily="2" charset="2"/>
              <a:buChar char="ü"/>
            </a:pPr>
            <a:r>
              <a:rPr lang="en-US" dirty="0">
                <a:cs typeface="Times New Roman" panose="02020603050405020304" pitchFamily="18" charset="0"/>
              </a:rPr>
              <a:t>Building skill sets for holding difficult conversations</a:t>
            </a:r>
          </a:p>
          <a:p>
            <a:pPr lvl="1">
              <a:buFont typeface="Wingdings" panose="05000000000000000000" pitchFamily="2" charset="2"/>
              <a:buChar char="ü"/>
            </a:pPr>
            <a:r>
              <a:rPr lang="en-US" dirty="0">
                <a:cs typeface="Times New Roman" panose="02020603050405020304" pitchFamily="18" charset="0"/>
              </a:rPr>
              <a:t>Active listening skills</a:t>
            </a:r>
          </a:p>
          <a:p>
            <a:pPr lvl="1">
              <a:buFont typeface="Wingdings" panose="05000000000000000000" pitchFamily="2" charset="2"/>
              <a:buChar char="ü"/>
            </a:pPr>
            <a:r>
              <a:rPr lang="en-US" dirty="0">
                <a:cs typeface="Times New Roman" panose="02020603050405020304" pitchFamily="18" charset="0"/>
              </a:rPr>
              <a:t>Empathetic approaches</a:t>
            </a:r>
          </a:p>
          <a:p>
            <a:pPr lvl="1">
              <a:buFont typeface="Wingdings" panose="05000000000000000000" pitchFamily="2" charset="2"/>
              <a:buChar char="ü"/>
            </a:pPr>
            <a:r>
              <a:rPr lang="en-US" dirty="0">
                <a:cs typeface="Times New Roman" panose="02020603050405020304" pitchFamily="18" charset="0"/>
              </a:rPr>
              <a:t>Acknowledging reality</a:t>
            </a:r>
          </a:p>
          <a:p>
            <a:pPr>
              <a:buFont typeface="Wingdings" panose="05000000000000000000" pitchFamily="2" charset="2"/>
              <a:buChar char="ü"/>
            </a:pPr>
            <a:r>
              <a:rPr lang="en-US" dirty="0">
                <a:cs typeface="Times New Roman" panose="02020603050405020304" pitchFamily="18" charset="0"/>
              </a:rPr>
              <a:t>Relationship focused</a:t>
            </a:r>
          </a:p>
          <a:p>
            <a:pPr lvl="1">
              <a:buFont typeface="Wingdings" panose="05000000000000000000" pitchFamily="2" charset="2"/>
              <a:buChar char="ü"/>
            </a:pPr>
            <a:r>
              <a:rPr lang="en-US" dirty="0">
                <a:cs typeface="Times New Roman" panose="02020603050405020304" pitchFamily="18" charset="0"/>
              </a:rPr>
              <a:t>Most interactions occur at this level</a:t>
            </a:r>
          </a:p>
          <a:p>
            <a:pPr lvl="1">
              <a:buFont typeface="Wingdings" panose="05000000000000000000" pitchFamily="2" charset="2"/>
              <a:buChar char="ü"/>
            </a:pPr>
            <a:r>
              <a:rPr lang="en-US" dirty="0">
                <a:cs typeface="Times New Roman" panose="02020603050405020304" pitchFamily="18" charset="0"/>
              </a:rPr>
              <a:t>Allows teams to make determinations</a:t>
            </a:r>
          </a:p>
        </p:txBody>
      </p:sp>
      <p:sp>
        <p:nvSpPr>
          <p:cNvPr id="2" name="Title 1">
            <a:extLst>
              <a:ext uri="{FF2B5EF4-FFF2-40B4-BE49-F238E27FC236}">
                <a16:creationId xmlns:a16="http://schemas.microsoft.com/office/drawing/2014/main" id="{BC3355F2-3721-8E26-AB19-F99962837D6F}"/>
              </a:ext>
            </a:extLst>
          </p:cNvPr>
          <p:cNvSpPr>
            <a:spLocks noGrp="1"/>
          </p:cNvSpPr>
          <p:nvPr>
            <p:ph type="title"/>
          </p:nvPr>
        </p:nvSpPr>
        <p:spPr>
          <a:xfrm>
            <a:off x="2231136" y="281201"/>
            <a:ext cx="7729728" cy="1188720"/>
          </a:xfrm>
        </p:spPr>
        <p:txBody>
          <a:bodyPr/>
          <a:lstStyle/>
          <a:p>
            <a:r>
              <a:rPr lang="en-US" sz="2800" b="1" dirty="0">
                <a:solidFill>
                  <a:schemeClr val="tx1"/>
                </a:solidFill>
                <a:latin typeface="+mn-lt"/>
                <a:cs typeface="Times New Roman" panose="02020603050405020304" pitchFamily="18" charset="0"/>
              </a:rPr>
              <a:t>San Bernardino City Unified School District</a:t>
            </a:r>
            <a:endParaRPr lang="en-US" dirty="0">
              <a:latin typeface="+mn-lt"/>
            </a:endParaRPr>
          </a:p>
        </p:txBody>
      </p:sp>
    </p:spTree>
    <p:extLst>
      <p:ext uri="{BB962C8B-B14F-4D97-AF65-F5344CB8AC3E}">
        <p14:creationId xmlns:p14="http://schemas.microsoft.com/office/powerpoint/2010/main" val="45381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A9556F-D0E5-0A50-A9E6-1C04F6C3A4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71021" y="5898719"/>
            <a:ext cx="2743198" cy="834589"/>
          </a:xfrm>
          <a:prstGeom prst="rect">
            <a:avLst/>
          </a:prstGeom>
        </p:spPr>
      </p:pic>
      <p:sp>
        <p:nvSpPr>
          <p:cNvPr id="3" name="Content Placeholder 2">
            <a:extLst>
              <a:ext uri="{FF2B5EF4-FFF2-40B4-BE49-F238E27FC236}">
                <a16:creationId xmlns:a16="http://schemas.microsoft.com/office/drawing/2014/main" id="{EEB8D27C-1DC5-A634-E8B9-BAC4368832F0}"/>
              </a:ext>
            </a:extLst>
          </p:cNvPr>
          <p:cNvSpPr>
            <a:spLocks noGrp="1"/>
          </p:cNvSpPr>
          <p:nvPr>
            <p:ph idx="1"/>
          </p:nvPr>
        </p:nvSpPr>
        <p:spPr>
          <a:xfrm>
            <a:off x="1311563" y="1911927"/>
            <a:ext cx="9744363" cy="4729018"/>
          </a:xfrm>
        </p:spPr>
        <p:txBody>
          <a:bodyPr>
            <a:normAutofit/>
          </a:bodyPr>
          <a:lstStyle/>
          <a:p>
            <a:pPr marL="0" indent="0" algn="ctr">
              <a:buNone/>
            </a:pPr>
            <a:r>
              <a:rPr lang="en-US" sz="2400" b="1" dirty="0">
                <a:cs typeface="Times New Roman" panose="02020603050405020304" pitchFamily="18" charset="0"/>
              </a:rPr>
              <a:t>Department Level</a:t>
            </a:r>
          </a:p>
          <a:p>
            <a:pPr>
              <a:buFont typeface="Wingdings" panose="05000000000000000000" pitchFamily="2" charset="2"/>
              <a:buChar char="ü"/>
            </a:pPr>
            <a:r>
              <a:rPr lang="en-US" dirty="0">
                <a:cs typeface="Times New Roman" panose="02020603050405020304" pitchFamily="18" charset="0"/>
              </a:rPr>
              <a:t>Triage cases on individual basis</a:t>
            </a:r>
          </a:p>
          <a:p>
            <a:pPr lvl="1">
              <a:buFont typeface="Wingdings" panose="05000000000000000000" pitchFamily="2" charset="2"/>
              <a:buChar char="ü"/>
            </a:pPr>
            <a:r>
              <a:rPr lang="en-US" dirty="0">
                <a:cs typeface="Times New Roman" panose="02020603050405020304" pitchFamily="18" charset="0"/>
              </a:rPr>
              <a:t>Consult between experts</a:t>
            </a:r>
          </a:p>
          <a:p>
            <a:pPr>
              <a:buFont typeface="Wingdings" panose="05000000000000000000" pitchFamily="2" charset="2"/>
              <a:buChar char="ü"/>
            </a:pPr>
            <a:r>
              <a:rPr lang="en-US" dirty="0">
                <a:cs typeface="Times New Roman" panose="02020603050405020304" pitchFamily="18" charset="0"/>
              </a:rPr>
              <a:t>Trained Experts</a:t>
            </a:r>
          </a:p>
          <a:p>
            <a:pPr lvl="1">
              <a:buFont typeface="Wingdings" panose="05000000000000000000" pitchFamily="2" charset="2"/>
              <a:buChar char="ü"/>
            </a:pPr>
            <a:r>
              <a:rPr lang="en-US" dirty="0">
                <a:cs typeface="Times New Roman" panose="02020603050405020304" pitchFamily="18" charset="0"/>
              </a:rPr>
              <a:t>Cultural Awareness Training</a:t>
            </a:r>
          </a:p>
          <a:p>
            <a:pPr lvl="1">
              <a:buFont typeface="Wingdings" panose="05000000000000000000" pitchFamily="2" charset="2"/>
              <a:buChar char="ü"/>
            </a:pPr>
            <a:r>
              <a:rPr lang="en-US" dirty="0">
                <a:cs typeface="Times New Roman" panose="02020603050405020304" pitchFamily="18" charset="0"/>
              </a:rPr>
              <a:t>Navigating Conflict Training</a:t>
            </a:r>
          </a:p>
          <a:p>
            <a:pPr>
              <a:buFont typeface="Wingdings" panose="05000000000000000000" pitchFamily="2" charset="2"/>
              <a:buChar char="ü"/>
            </a:pPr>
            <a:r>
              <a:rPr lang="en-US" dirty="0">
                <a:cs typeface="Times New Roman" panose="02020603050405020304" pitchFamily="18" charset="0"/>
              </a:rPr>
              <a:t>Internal Team Coaching Training on Concerns Based Adoption Model</a:t>
            </a:r>
          </a:p>
          <a:p>
            <a:pPr lvl="1">
              <a:buFont typeface="Wingdings" panose="05000000000000000000" pitchFamily="2" charset="2"/>
              <a:buChar char="ü"/>
            </a:pPr>
            <a:r>
              <a:rPr lang="en-US" dirty="0">
                <a:cs typeface="Times New Roman" panose="02020603050405020304" pitchFamily="18" charset="0"/>
              </a:rPr>
              <a:t>Innovation Configuration Model</a:t>
            </a:r>
          </a:p>
          <a:p>
            <a:pPr lvl="1">
              <a:buFont typeface="Wingdings" panose="05000000000000000000" pitchFamily="2" charset="2"/>
              <a:buChar char="ü"/>
            </a:pPr>
            <a:r>
              <a:rPr lang="en-US" dirty="0">
                <a:cs typeface="Times New Roman" panose="02020603050405020304" pitchFamily="18" charset="0"/>
              </a:rPr>
              <a:t>The Stages of Concern</a:t>
            </a:r>
          </a:p>
          <a:p>
            <a:pPr lvl="1">
              <a:buFont typeface="Wingdings" panose="05000000000000000000" pitchFamily="2" charset="2"/>
              <a:buChar char="ü"/>
            </a:pPr>
            <a:r>
              <a:rPr lang="en-US" dirty="0">
                <a:cs typeface="Times New Roman" panose="02020603050405020304" pitchFamily="18" charset="0"/>
              </a:rPr>
              <a:t>Levels of Use</a:t>
            </a:r>
          </a:p>
          <a:p>
            <a:pPr>
              <a:buFont typeface="Wingdings" panose="05000000000000000000" pitchFamily="2" charset="2"/>
              <a:buChar char="ü"/>
            </a:pPr>
            <a:r>
              <a:rPr lang="en-US" dirty="0">
                <a:cs typeface="Times New Roman" panose="02020603050405020304" pitchFamily="18" charset="0"/>
              </a:rPr>
              <a:t>Staffing meetings for difficult cases</a:t>
            </a:r>
          </a:p>
          <a:p>
            <a:pPr>
              <a:buFont typeface="Wingdings" panose="05000000000000000000" pitchFamily="2" charset="2"/>
              <a:buChar char="ü"/>
            </a:pPr>
            <a:r>
              <a:rPr lang="en-US" dirty="0">
                <a:cs typeface="Times New Roman" panose="02020603050405020304" pitchFamily="18" charset="0"/>
              </a:rPr>
              <a:t>Parental problem-solving sessions </a:t>
            </a:r>
          </a:p>
        </p:txBody>
      </p:sp>
      <p:sp>
        <p:nvSpPr>
          <p:cNvPr id="2" name="Title 1">
            <a:extLst>
              <a:ext uri="{FF2B5EF4-FFF2-40B4-BE49-F238E27FC236}">
                <a16:creationId xmlns:a16="http://schemas.microsoft.com/office/drawing/2014/main" id="{3A40F08C-1860-52FC-E743-7202ACA7AAF5}"/>
              </a:ext>
            </a:extLst>
          </p:cNvPr>
          <p:cNvSpPr>
            <a:spLocks noGrp="1"/>
          </p:cNvSpPr>
          <p:nvPr>
            <p:ph type="title"/>
          </p:nvPr>
        </p:nvSpPr>
        <p:spPr>
          <a:xfrm>
            <a:off x="2231136" y="419747"/>
            <a:ext cx="7729728" cy="1188720"/>
          </a:xfrm>
        </p:spPr>
        <p:txBody>
          <a:bodyPr/>
          <a:lstStyle/>
          <a:p>
            <a:r>
              <a:rPr lang="en-US" sz="2800" b="1" dirty="0">
                <a:solidFill>
                  <a:schemeClr val="tx1"/>
                </a:solidFill>
                <a:latin typeface="+mn-lt"/>
                <a:cs typeface="Times New Roman" panose="02020603050405020304" pitchFamily="18" charset="0"/>
              </a:rPr>
              <a:t>San Bernardino City Unified School District</a:t>
            </a:r>
            <a:endParaRPr lang="en-US" dirty="0">
              <a:latin typeface="+mn-lt"/>
            </a:endParaRPr>
          </a:p>
        </p:txBody>
      </p:sp>
    </p:spTree>
    <p:extLst>
      <p:ext uri="{BB962C8B-B14F-4D97-AF65-F5344CB8AC3E}">
        <p14:creationId xmlns:p14="http://schemas.microsoft.com/office/powerpoint/2010/main" val="2144962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BF5B3C-5300-808E-0365-365A5DE782A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71021" y="5898719"/>
            <a:ext cx="2743198" cy="834589"/>
          </a:xfrm>
          <a:prstGeom prst="rect">
            <a:avLst/>
          </a:prstGeom>
        </p:spPr>
      </p:pic>
      <p:sp>
        <p:nvSpPr>
          <p:cNvPr id="3" name="Content Placeholder 2">
            <a:extLst>
              <a:ext uri="{FF2B5EF4-FFF2-40B4-BE49-F238E27FC236}">
                <a16:creationId xmlns:a16="http://schemas.microsoft.com/office/drawing/2014/main" id="{25AA62F3-DDCE-6562-11DC-398DDCC9F14E}"/>
              </a:ext>
            </a:extLst>
          </p:cNvPr>
          <p:cNvSpPr>
            <a:spLocks noGrp="1"/>
          </p:cNvSpPr>
          <p:nvPr>
            <p:ph idx="1"/>
          </p:nvPr>
        </p:nvSpPr>
        <p:spPr>
          <a:xfrm>
            <a:off x="1468581" y="2004291"/>
            <a:ext cx="8959273" cy="4313381"/>
          </a:xfrm>
        </p:spPr>
        <p:txBody>
          <a:bodyPr>
            <a:normAutofit/>
          </a:bodyPr>
          <a:lstStyle/>
          <a:p>
            <a:pPr marL="0" indent="0" algn="ctr">
              <a:buNone/>
            </a:pPr>
            <a:r>
              <a:rPr lang="en-US" sz="2400" b="1" dirty="0">
                <a:cs typeface="Times New Roman" panose="02020603050405020304" pitchFamily="18" charset="0"/>
              </a:rPr>
              <a:t>SELPA Level – Facilitation</a:t>
            </a:r>
          </a:p>
          <a:p>
            <a:pPr>
              <a:buFont typeface="Wingdings" panose="05000000000000000000" pitchFamily="2" charset="2"/>
              <a:buChar char="ü"/>
            </a:pPr>
            <a:r>
              <a:rPr lang="en-US" sz="2400" dirty="0">
                <a:cs typeface="Times New Roman" panose="02020603050405020304" pitchFamily="18" charset="0"/>
              </a:rPr>
              <a:t>Used when a team needs assistance in navigating difficult situations</a:t>
            </a:r>
          </a:p>
          <a:p>
            <a:pPr lvl="1">
              <a:buFont typeface="Wingdings" panose="05000000000000000000" pitchFamily="2" charset="2"/>
              <a:buChar char="ü"/>
            </a:pPr>
            <a:r>
              <a:rPr lang="en-US" sz="2400" dirty="0">
                <a:cs typeface="Times New Roman" panose="02020603050405020304" pitchFamily="18" charset="0"/>
              </a:rPr>
              <a:t>Team struggling to identify barriers</a:t>
            </a:r>
          </a:p>
          <a:p>
            <a:pPr lvl="1">
              <a:buFont typeface="Wingdings" panose="05000000000000000000" pitchFamily="2" charset="2"/>
              <a:buChar char="ü"/>
            </a:pPr>
            <a:r>
              <a:rPr lang="en-US" sz="2400" dirty="0">
                <a:cs typeface="Times New Roman" panose="02020603050405020304" pitchFamily="18" charset="0"/>
              </a:rPr>
              <a:t>Teams with cultural conflicts</a:t>
            </a:r>
          </a:p>
          <a:p>
            <a:pPr>
              <a:buFont typeface="Wingdings" panose="05000000000000000000" pitchFamily="2" charset="2"/>
              <a:buChar char="ü"/>
            </a:pPr>
            <a:r>
              <a:rPr lang="en-US" sz="2400" dirty="0">
                <a:cs typeface="Times New Roman" panose="02020603050405020304" pitchFamily="18" charset="0"/>
              </a:rPr>
              <a:t>Decision making remains with the team</a:t>
            </a:r>
          </a:p>
          <a:p>
            <a:pPr>
              <a:buFont typeface="Wingdings" panose="05000000000000000000" pitchFamily="2" charset="2"/>
              <a:buChar char="ü"/>
            </a:pPr>
            <a:r>
              <a:rPr lang="en-US" sz="2400" dirty="0">
                <a:cs typeface="Times New Roman" panose="02020603050405020304" pitchFamily="18" charset="0"/>
              </a:rPr>
              <a:t>Facilitators are trained in mediation strategies</a:t>
            </a:r>
          </a:p>
          <a:p>
            <a:pPr lvl="1">
              <a:buFont typeface="Wingdings" panose="05000000000000000000" pitchFamily="2" charset="2"/>
              <a:buChar char="ü"/>
            </a:pPr>
            <a:r>
              <a:rPr lang="en-US" sz="2400" dirty="0">
                <a:cs typeface="Times New Roman" panose="02020603050405020304" pitchFamily="18" charset="0"/>
              </a:rPr>
              <a:t>40-hours of mediation training</a:t>
            </a:r>
          </a:p>
        </p:txBody>
      </p:sp>
      <p:sp>
        <p:nvSpPr>
          <p:cNvPr id="2" name="Title 1">
            <a:extLst>
              <a:ext uri="{FF2B5EF4-FFF2-40B4-BE49-F238E27FC236}">
                <a16:creationId xmlns:a16="http://schemas.microsoft.com/office/drawing/2014/main" id="{1E28CAF6-20BB-BC4C-3921-29818D80C304}"/>
              </a:ext>
            </a:extLst>
          </p:cNvPr>
          <p:cNvSpPr>
            <a:spLocks noGrp="1"/>
          </p:cNvSpPr>
          <p:nvPr>
            <p:ph type="title"/>
          </p:nvPr>
        </p:nvSpPr>
        <p:spPr>
          <a:xfrm>
            <a:off x="2231136" y="410510"/>
            <a:ext cx="7729728" cy="1188720"/>
          </a:xfrm>
        </p:spPr>
        <p:txBody>
          <a:bodyPr/>
          <a:lstStyle/>
          <a:p>
            <a:r>
              <a:rPr lang="en-US" sz="2800" b="1" dirty="0">
                <a:solidFill>
                  <a:schemeClr val="tx1"/>
                </a:solidFill>
                <a:cs typeface="Times New Roman" panose="02020603050405020304" pitchFamily="18" charset="0"/>
              </a:rPr>
              <a:t>San Bernardino City Unified School District</a:t>
            </a:r>
            <a:endParaRPr lang="en-US" dirty="0"/>
          </a:p>
        </p:txBody>
      </p:sp>
    </p:spTree>
    <p:extLst>
      <p:ext uri="{BB962C8B-B14F-4D97-AF65-F5344CB8AC3E}">
        <p14:creationId xmlns:p14="http://schemas.microsoft.com/office/powerpoint/2010/main" val="2838141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1A72EB-73D9-E6AF-B424-B20E6F92BCE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71021" y="5898719"/>
            <a:ext cx="2743198" cy="834589"/>
          </a:xfrm>
          <a:prstGeom prst="rect">
            <a:avLst/>
          </a:prstGeom>
        </p:spPr>
      </p:pic>
      <p:sp>
        <p:nvSpPr>
          <p:cNvPr id="3" name="Content Placeholder 2">
            <a:extLst>
              <a:ext uri="{FF2B5EF4-FFF2-40B4-BE49-F238E27FC236}">
                <a16:creationId xmlns:a16="http://schemas.microsoft.com/office/drawing/2014/main" id="{0B6B3254-73EB-5B0F-260D-4EA64FA6110A}"/>
              </a:ext>
            </a:extLst>
          </p:cNvPr>
          <p:cNvSpPr>
            <a:spLocks noGrp="1"/>
          </p:cNvSpPr>
          <p:nvPr>
            <p:ph idx="1"/>
          </p:nvPr>
        </p:nvSpPr>
        <p:spPr>
          <a:xfrm>
            <a:off x="1597891" y="2207492"/>
            <a:ext cx="9042400" cy="4082472"/>
          </a:xfrm>
        </p:spPr>
        <p:txBody>
          <a:bodyPr>
            <a:normAutofit/>
          </a:bodyPr>
          <a:lstStyle/>
          <a:p>
            <a:pPr marL="0" indent="0" algn="ctr">
              <a:buNone/>
            </a:pPr>
            <a:r>
              <a:rPr lang="en-US" sz="2400" b="1" dirty="0">
                <a:cs typeface="Times New Roman" panose="02020603050405020304" pitchFamily="18" charset="0"/>
              </a:rPr>
              <a:t>SELPA Level – ADR Session</a:t>
            </a:r>
          </a:p>
          <a:p>
            <a:pPr>
              <a:buFont typeface="Wingdings" panose="05000000000000000000" pitchFamily="2" charset="2"/>
              <a:buChar char="ü"/>
            </a:pPr>
            <a:r>
              <a:rPr lang="en-US" sz="2400" dirty="0">
                <a:cs typeface="Times New Roman" panose="02020603050405020304" pitchFamily="18" charset="0"/>
              </a:rPr>
              <a:t>Removes final decision making from the IEP team</a:t>
            </a:r>
          </a:p>
          <a:p>
            <a:pPr>
              <a:buFont typeface="Wingdings" panose="05000000000000000000" pitchFamily="2" charset="2"/>
              <a:buChar char="ü"/>
            </a:pPr>
            <a:r>
              <a:rPr lang="en-US" sz="2400" dirty="0">
                <a:cs typeface="Times New Roman" panose="02020603050405020304" pitchFamily="18" charset="0"/>
              </a:rPr>
              <a:t>Used only when the IEP process has been exhausted</a:t>
            </a:r>
          </a:p>
          <a:p>
            <a:pPr>
              <a:buFont typeface="Wingdings" panose="05000000000000000000" pitchFamily="2" charset="2"/>
              <a:buChar char="ü"/>
            </a:pPr>
            <a:r>
              <a:rPr lang="en-US" sz="2400" dirty="0">
                <a:cs typeface="Times New Roman" panose="02020603050405020304" pitchFamily="18" charset="0"/>
              </a:rPr>
              <a:t>Staff trained in mediation</a:t>
            </a:r>
          </a:p>
          <a:p>
            <a:pPr lvl="1">
              <a:buFont typeface="Wingdings" panose="05000000000000000000" pitchFamily="2" charset="2"/>
              <a:buChar char="ü"/>
            </a:pPr>
            <a:r>
              <a:rPr lang="en-US" sz="2400" dirty="0">
                <a:cs typeface="Times New Roman" panose="02020603050405020304" pitchFamily="18" charset="0"/>
              </a:rPr>
              <a:t>40-hour Mediation Training</a:t>
            </a:r>
          </a:p>
          <a:p>
            <a:pPr lvl="1">
              <a:buFont typeface="Wingdings" panose="05000000000000000000" pitchFamily="2" charset="2"/>
              <a:buChar char="ü"/>
            </a:pPr>
            <a:r>
              <a:rPr lang="en-US" sz="2400" dirty="0">
                <a:cs typeface="Times New Roman" panose="02020603050405020304" pitchFamily="18" charset="0"/>
              </a:rPr>
              <a:t>Conflict Resolution Training</a:t>
            </a:r>
          </a:p>
          <a:p>
            <a:pPr>
              <a:buFont typeface="Wingdings" panose="05000000000000000000" pitchFamily="2" charset="2"/>
              <a:buChar char="ü"/>
            </a:pPr>
            <a:r>
              <a:rPr lang="en-US" sz="2400" dirty="0">
                <a:cs typeface="Times New Roman" panose="02020603050405020304" pitchFamily="18" charset="0"/>
              </a:rPr>
              <a:t>Most contentious situations – requires the greatest skill set and authority</a:t>
            </a:r>
          </a:p>
        </p:txBody>
      </p:sp>
      <p:sp>
        <p:nvSpPr>
          <p:cNvPr id="2" name="Title 1">
            <a:extLst>
              <a:ext uri="{FF2B5EF4-FFF2-40B4-BE49-F238E27FC236}">
                <a16:creationId xmlns:a16="http://schemas.microsoft.com/office/drawing/2014/main" id="{491CAE76-16BD-80B3-A9F4-7E5A6EFB1443}"/>
              </a:ext>
            </a:extLst>
          </p:cNvPr>
          <p:cNvSpPr>
            <a:spLocks noGrp="1"/>
          </p:cNvSpPr>
          <p:nvPr>
            <p:ph type="title"/>
          </p:nvPr>
        </p:nvSpPr>
        <p:spPr>
          <a:xfrm>
            <a:off x="2231136" y="659892"/>
            <a:ext cx="7729728" cy="1188720"/>
          </a:xfrm>
        </p:spPr>
        <p:txBody>
          <a:bodyPr/>
          <a:lstStyle/>
          <a:p>
            <a:r>
              <a:rPr lang="en-US" sz="2800" b="1" dirty="0">
                <a:solidFill>
                  <a:schemeClr val="tx1"/>
                </a:solidFill>
                <a:latin typeface="+mn-lt"/>
                <a:cs typeface="Times New Roman" panose="02020603050405020304" pitchFamily="18" charset="0"/>
              </a:rPr>
              <a:t>San Bernardino City Unified School District</a:t>
            </a:r>
            <a:endParaRPr lang="en-US" dirty="0">
              <a:latin typeface="+mn-lt"/>
            </a:endParaRPr>
          </a:p>
        </p:txBody>
      </p:sp>
    </p:spTree>
    <p:extLst>
      <p:ext uri="{BB962C8B-B14F-4D97-AF65-F5344CB8AC3E}">
        <p14:creationId xmlns:p14="http://schemas.microsoft.com/office/powerpoint/2010/main" val="2303576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DR Brochure for San Bernardino Unified School Distirct">
            <a:extLst>
              <a:ext uri="{FF2B5EF4-FFF2-40B4-BE49-F238E27FC236}">
                <a16:creationId xmlns:a16="http://schemas.microsoft.com/office/drawing/2014/main" id="{D24E4625-1E93-52C0-19D3-DAE8C53CB35B}"/>
              </a:ext>
            </a:extLst>
          </p:cNvPr>
          <p:cNvPicPr>
            <a:picLocks noChangeAspect="1"/>
          </p:cNvPicPr>
          <p:nvPr/>
        </p:nvPicPr>
        <p:blipFill>
          <a:blip r:embed="rId3"/>
          <a:stretch>
            <a:fillRect/>
          </a:stretch>
        </p:blipFill>
        <p:spPr>
          <a:xfrm>
            <a:off x="2583237" y="1435150"/>
            <a:ext cx="7025525" cy="5422850"/>
          </a:xfrm>
          <a:prstGeom prst="rect">
            <a:avLst/>
          </a:prstGeom>
        </p:spPr>
      </p:pic>
      <p:sp>
        <p:nvSpPr>
          <p:cNvPr id="3" name="Title 2">
            <a:extLst>
              <a:ext uri="{FF2B5EF4-FFF2-40B4-BE49-F238E27FC236}">
                <a16:creationId xmlns:a16="http://schemas.microsoft.com/office/drawing/2014/main" id="{8EF5E42C-E960-1720-B13D-D0B8BB9527AA}"/>
              </a:ext>
            </a:extLst>
          </p:cNvPr>
          <p:cNvSpPr>
            <a:spLocks noGrp="1"/>
          </p:cNvSpPr>
          <p:nvPr>
            <p:ph type="title" idx="4294967295"/>
          </p:nvPr>
        </p:nvSpPr>
        <p:spPr>
          <a:xfrm>
            <a:off x="1115568" y="113345"/>
            <a:ext cx="9960864" cy="1188720"/>
          </a:xfrm>
        </p:spPr>
        <p:txBody>
          <a:bodyPr/>
          <a:lstStyle/>
          <a:p>
            <a:r>
              <a:rPr lang="en-US" dirty="0"/>
              <a:t>San Bernardino City Unified School District ADR Brochure</a:t>
            </a:r>
          </a:p>
        </p:txBody>
      </p:sp>
    </p:spTree>
    <p:extLst>
      <p:ext uri="{BB962C8B-B14F-4D97-AF65-F5344CB8AC3E}">
        <p14:creationId xmlns:p14="http://schemas.microsoft.com/office/powerpoint/2010/main" val="3393192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DR Brochure for San Bernardino Unified School Distirct">
            <a:extLst>
              <a:ext uri="{FF2B5EF4-FFF2-40B4-BE49-F238E27FC236}">
                <a16:creationId xmlns:a16="http://schemas.microsoft.com/office/drawing/2014/main" id="{8AF10A0A-6AB7-5B89-7485-5EED44C43369}"/>
              </a:ext>
            </a:extLst>
          </p:cNvPr>
          <p:cNvPicPr>
            <a:picLocks noChangeAspect="1"/>
          </p:cNvPicPr>
          <p:nvPr/>
        </p:nvPicPr>
        <p:blipFill>
          <a:blip r:embed="rId3"/>
          <a:stretch>
            <a:fillRect/>
          </a:stretch>
        </p:blipFill>
        <p:spPr>
          <a:xfrm>
            <a:off x="2556961" y="1388244"/>
            <a:ext cx="7078077" cy="5469756"/>
          </a:xfrm>
          <a:prstGeom prst="rect">
            <a:avLst/>
          </a:prstGeom>
        </p:spPr>
      </p:pic>
      <p:sp>
        <p:nvSpPr>
          <p:cNvPr id="2" name="Title 1">
            <a:extLst>
              <a:ext uri="{FF2B5EF4-FFF2-40B4-BE49-F238E27FC236}">
                <a16:creationId xmlns:a16="http://schemas.microsoft.com/office/drawing/2014/main" id="{0F20E585-7E49-90C2-30CA-2F13C7390BC8}"/>
              </a:ext>
            </a:extLst>
          </p:cNvPr>
          <p:cNvSpPr>
            <a:spLocks noGrp="1"/>
          </p:cNvSpPr>
          <p:nvPr>
            <p:ph type="title" idx="4294967295"/>
          </p:nvPr>
        </p:nvSpPr>
        <p:spPr>
          <a:xfrm>
            <a:off x="2231136" y="97578"/>
            <a:ext cx="7729728" cy="1188720"/>
          </a:xfrm>
        </p:spPr>
        <p:txBody>
          <a:bodyPr/>
          <a:lstStyle/>
          <a:p>
            <a:r>
              <a:rPr lang="en-US" sz="2800" kern="1200" cap="all" spc="200" baseline="0" dirty="0">
                <a:solidFill>
                  <a:srgbClr val="262626"/>
                </a:solidFill>
                <a:effectLst/>
                <a:latin typeface="Gill Sans MT" panose="020B0502020104020203" pitchFamily="34" charset="77"/>
                <a:ea typeface="+mj-ea"/>
                <a:cs typeface="+mj-cs"/>
              </a:rPr>
              <a:t>San Bernardino City Unified School District ADR Brochure</a:t>
            </a:r>
            <a:r>
              <a:rPr lang="en-US" dirty="0"/>
              <a:t> </a:t>
            </a:r>
          </a:p>
        </p:txBody>
      </p:sp>
    </p:spTree>
    <p:extLst>
      <p:ext uri="{BB962C8B-B14F-4D97-AF65-F5344CB8AC3E}">
        <p14:creationId xmlns:p14="http://schemas.microsoft.com/office/powerpoint/2010/main" val="2472840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AD0565-53CD-4D7C-A6AE-8DCFB6761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6CB841-CBA1-4DF4-8C19-4C7DDB03A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FD6306-603B-410E-AFCF-2EA2E0639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Photo Abraham Lincoln">
            <a:extLst>
              <a:ext uri="{FF2B5EF4-FFF2-40B4-BE49-F238E27FC236}">
                <a16:creationId xmlns:a16="http://schemas.microsoft.com/office/drawing/2014/main" id="{48CAD890-A48B-22D3-A01E-83588E5CB12E}"/>
              </a:ext>
            </a:extLst>
          </p:cNvPr>
          <p:cNvPicPr>
            <a:picLocks noChangeAspect="1"/>
          </p:cNvPicPr>
          <p:nvPr/>
        </p:nvPicPr>
        <p:blipFill rotWithShape="1">
          <a:blip r:embed="rId2"/>
          <a:srcRect r="6631" b="-1"/>
          <a:stretch/>
        </p:blipFill>
        <p:spPr>
          <a:xfrm>
            <a:off x="8020812" y="1126397"/>
            <a:ext cx="3044952" cy="4288536"/>
          </a:xfrm>
          <a:prstGeom prst="rect">
            <a:avLst/>
          </a:prstGeom>
        </p:spPr>
      </p:pic>
      <p:sp>
        <p:nvSpPr>
          <p:cNvPr id="4" name="TextBox 3" descr="“Discourage litigation.  Persuade your neighbors to compromise whenever you can.  Point out to them how the nominal winner is often a real loser - in fees, expenses, and waste of time.   As a peacemaker the lawyer has a superior opportunity of being a good man.  There will still be business enough.&quot;  Abraham Lincoln&#13;&#10;">
            <a:extLst>
              <a:ext uri="{FF2B5EF4-FFF2-40B4-BE49-F238E27FC236}">
                <a16:creationId xmlns:a16="http://schemas.microsoft.com/office/drawing/2014/main" id="{897E49D3-CC40-62AC-E311-97E1FF81068F}"/>
              </a:ext>
            </a:extLst>
          </p:cNvPr>
          <p:cNvSpPr txBox="1"/>
          <p:nvPr/>
        </p:nvSpPr>
        <p:spPr>
          <a:xfrm>
            <a:off x="804671" y="2858703"/>
            <a:ext cx="5285791" cy="304254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defTabSz="914400">
              <a:spcBef>
                <a:spcPts val="1000"/>
              </a:spcBef>
              <a:buClr>
                <a:schemeClr val="accent2"/>
              </a:buClr>
              <a:buFont typeface="Arial" panose="020B0604020202020204" pitchFamily="34" charset="0"/>
              <a:buChar char="•"/>
            </a:pPr>
            <a:r>
              <a:rPr lang="en-US" sz="1900" dirty="0">
                <a:solidFill>
                  <a:srgbClr val="FFFFFF"/>
                </a:solidFill>
              </a:rPr>
              <a:t>“Discourage litigation.  Persuade your neighbors to compromise whenever you can.  Point out to them how the nominal winner is often a real loser - in fees, expenses, and waste of time.   As a peacemaker the lawyer has a superior opportunity of being a good man.  There will still be business enough."</a:t>
            </a:r>
            <a:endParaRPr lang="en-US" sz="1900" dirty="0">
              <a:solidFill>
                <a:srgbClr val="000000"/>
              </a:solidFill>
            </a:endParaRPr>
          </a:p>
          <a:p>
            <a:pPr lvl="6" indent="-228600" defTabSz="914400">
              <a:spcBef>
                <a:spcPts val="1000"/>
              </a:spcBef>
              <a:buClr>
                <a:schemeClr val="accent2"/>
              </a:buClr>
              <a:buFont typeface="Arial" panose="020B0604020202020204" pitchFamily="34" charset="0"/>
              <a:buChar char="•"/>
            </a:pPr>
            <a:r>
              <a:rPr lang="en-US" sz="1900" dirty="0">
                <a:solidFill>
                  <a:srgbClr val="FFFFFF"/>
                </a:solidFill>
              </a:rPr>
              <a:t> - Abraham Lincoln</a:t>
            </a:r>
            <a:endParaRPr lang="en-US" sz="1900" dirty="0"/>
          </a:p>
          <a:p>
            <a:pPr indent="-228600" defTabSz="914400">
              <a:spcBef>
                <a:spcPts val="1000"/>
              </a:spcBef>
              <a:buClr>
                <a:schemeClr val="accent2"/>
              </a:buClr>
              <a:buFont typeface="Arial" panose="020B0604020202020204" pitchFamily="34" charset="0"/>
              <a:buChar char="•"/>
            </a:pPr>
            <a:endParaRPr lang="en-US" dirty="0">
              <a:solidFill>
                <a:srgbClr val="FFFFFF"/>
              </a:solidFill>
            </a:endParaRPr>
          </a:p>
        </p:txBody>
      </p:sp>
      <p:sp>
        <p:nvSpPr>
          <p:cNvPr id="2" name="Title 1">
            <a:extLst>
              <a:ext uri="{FF2B5EF4-FFF2-40B4-BE49-F238E27FC236}">
                <a16:creationId xmlns:a16="http://schemas.microsoft.com/office/drawing/2014/main" id="{5A5ACF8F-46A4-1F0C-8D26-36391E46E907}"/>
              </a:ext>
            </a:extLst>
          </p:cNvPr>
          <p:cNvSpPr>
            <a:spLocks noGrp="1"/>
          </p:cNvSpPr>
          <p:nvPr>
            <p:ph type="title"/>
          </p:nvPr>
        </p:nvSpPr>
        <p:spPr>
          <a:xfrm>
            <a:off x="804671" y="1290025"/>
            <a:ext cx="5291327" cy="1188720"/>
          </a:xfrm>
          <a:solidFill>
            <a:srgbClr val="FFFFFF"/>
          </a:solidFill>
          <a:ln>
            <a:solidFill>
              <a:srgbClr val="404040"/>
            </a:solidFill>
          </a:ln>
        </p:spPr>
        <p:txBody>
          <a:bodyPr vert="horz" lIns="182880" tIns="182880" rIns="182880" bIns="182880" rtlCol="0" anchor="ctr">
            <a:normAutofit/>
          </a:bodyPr>
          <a:lstStyle/>
          <a:p>
            <a:r>
              <a:rPr lang="en-US" dirty="0"/>
              <a:t>Alternative dispute resolution</a:t>
            </a:r>
          </a:p>
        </p:txBody>
      </p:sp>
    </p:spTree>
    <p:extLst>
      <p:ext uri="{BB962C8B-B14F-4D97-AF65-F5344CB8AC3E}">
        <p14:creationId xmlns:p14="http://schemas.microsoft.com/office/powerpoint/2010/main" val="141804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0F1874-3004-B21B-6081-7FBC6E897A57}"/>
              </a:ext>
            </a:extLst>
          </p:cNvPr>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Questions, thoughts?</a:t>
            </a:r>
          </a:p>
        </p:txBody>
      </p:sp>
    </p:spTree>
    <p:extLst>
      <p:ext uri="{BB962C8B-B14F-4D97-AF65-F5344CB8AC3E}">
        <p14:creationId xmlns:p14="http://schemas.microsoft.com/office/powerpoint/2010/main" val="3634367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5E0B99-226F-38EF-3DD0-2CDEF37E541E}"/>
              </a:ext>
            </a:extLst>
          </p:cNvPr>
          <p:cNvSpPr txBox="1"/>
          <p:nvPr/>
        </p:nvSpPr>
        <p:spPr>
          <a:xfrm>
            <a:off x="4291779" y="5712541"/>
            <a:ext cx="8003458" cy="64141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b="1">
              <a:solidFill>
                <a:srgbClr val="002060"/>
              </a:solidFill>
            </a:endParaRPr>
          </a:p>
          <a:p>
            <a:r>
              <a:rPr lang="en-US" b="1">
                <a:solidFill>
                  <a:srgbClr val="002060"/>
                </a:solidFill>
              </a:rPr>
              <a:t>Mediating the Litigated Case SELPA Training</a:t>
            </a:r>
            <a:r>
              <a:rPr lang="en-US"/>
              <a:t> </a:t>
            </a:r>
            <a:r>
              <a:rPr lang="en-US">
                <a:hlinkClick r:id="rId2"/>
              </a:rPr>
              <a:t>Click Here</a:t>
            </a:r>
            <a:endParaRPr lang="en-US"/>
          </a:p>
        </p:txBody>
      </p:sp>
      <p:pic>
        <p:nvPicPr>
          <p:cNvPr id="7" name="Picture 7">
            <a:extLst>
              <a:ext uri="{FF2B5EF4-FFF2-40B4-BE49-F238E27FC236}">
                <a16:creationId xmlns:a16="http://schemas.microsoft.com/office/drawing/2014/main" id="{13E91620-E344-9359-A0A1-582D93E3BA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48583" y="5862345"/>
            <a:ext cx="2743196" cy="629542"/>
          </a:xfrm>
          <a:prstGeom prst="rect">
            <a:avLst/>
          </a:prstGeom>
        </p:spPr>
      </p:pic>
      <p:pic>
        <p:nvPicPr>
          <p:cNvPr id="2" name="Picture 2" descr="Qr code Social Media">
            <a:extLst>
              <a:ext uri="{FF2B5EF4-FFF2-40B4-BE49-F238E27FC236}">
                <a16:creationId xmlns:a16="http://schemas.microsoft.com/office/drawing/2014/main" id="{3BABB400-591F-C7EF-7DF3-0DDCC65C4E25}"/>
              </a:ext>
            </a:extLst>
          </p:cNvPr>
          <p:cNvPicPr>
            <a:picLocks noChangeAspect="1"/>
          </p:cNvPicPr>
          <p:nvPr/>
        </p:nvPicPr>
        <p:blipFill>
          <a:blip r:embed="rId4"/>
          <a:stretch>
            <a:fillRect/>
          </a:stretch>
        </p:blipFill>
        <p:spPr>
          <a:xfrm>
            <a:off x="6625089" y="2766186"/>
            <a:ext cx="2743200" cy="2743200"/>
          </a:xfrm>
          <a:prstGeom prst="rect">
            <a:avLst/>
          </a:prstGeom>
        </p:spPr>
      </p:pic>
      <p:pic>
        <p:nvPicPr>
          <p:cNvPr id="8" name="Picture 8" descr="Qr code ADR Resources">
            <a:extLst>
              <a:ext uri="{FF2B5EF4-FFF2-40B4-BE49-F238E27FC236}">
                <a16:creationId xmlns:a16="http://schemas.microsoft.com/office/drawing/2014/main" id="{4B1D7F09-D276-C97A-FC38-379802F52C90}"/>
              </a:ext>
            </a:extLst>
          </p:cNvPr>
          <p:cNvPicPr>
            <a:picLocks noChangeAspect="1"/>
          </p:cNvPicPr>
          <p:nvPr/>
        </p:nvPicPr>
        <p:blipFill>
          <a:blip r:embed="rId5"/>
          <a:stretch>
            <a:fillRect/>
          </a:stretch>
        </p:blipFill>
        <p:spPr>
          <a:xfrm>
            <a:off x="2544233" y="2819400"/>
            <a:ext cx="2743200" cy="2743200"/>
          </a:xfrm>
          <a:prstGeom prst="rect">
            <a:avLst/>
          </a:prstGeom>
        </p:spPr>
      </p:pic>
      <p:sp>
        <p:nvSpPr>
          <p:cNvPr id="6" name="Content Placeholder 5">
            <a:extLst>
              <a:ext uri="{FF2B5EF4-FFF2-40B4-BE49-F238E27FC236}">
                <a16:creationId xmlns:a16="http://schemas.microsoft.com/office/drawing/2014/main" id="{25CD3684-CC4B-54E3-98EE-F4743D228C69}"/>
              </a:ext>
            </a:extLst>
          </p:cNvPr>
          <p:cNvSpPr>
            <a:spLocks noGrp="1"/>
          </p:cNvSpPr>
          <p:nvPr>
            <p:ph sz="half" idx="2"/>
          </p:nvPr>
        </p:nvSpPr>
        <p:spPr>
          <a:xfrm>
            <a:off x="6453446" y="2382405"/>
            <a:ext cx="4270247" cy="383495"/>
          </a:xfrm>
        </p:spPr>
        <p:txBody>
          <a:bodyPr vert="horz" lIns="91440" tIns="45720" rIns="91440" bIns="45720" rtlCol="0" anchor="t">
            <a:normAutofit/>
          </a:bodyPr>
          <a:lstStyle/>
          <a:p>
            <a:pPr marL="0" indent="0">
              <a:buNone/>
            </a:pPr>
            <a:r>
              <a:rPr lang="en-US" b="1">
                <a:solidFill>
                  <a:srgbClr val="002060"/>
                </a:solidFill>
              </a:rPr>
              <a:t>Find our Social Media Here:</a:t>
            </a:r>
            <a:endParaRPr lang="en-US"/>
          </a:p>
        </p:txBody>
      </p:sp>
      <p:sp>
        <p:nvSpPr>
          <p:cNvPr id="5" name="Content Placeholder 4">
            <a:extLst>
              <a:ext uri="{FF2B5EF4-FFF2-40B4-BE49-F238E27FC236}">
                <a16:creationId xmlns:a16="http://schemas.microsoft.com/office/drawing/2014/main" id="{44E0141B-2D28-08D2-5164-9E83C8D16BA7}"/>
              </a:ext>
            </a:extLst>
          </p:cNvPr>
          <p:cNvSpPr>
            <a:spLocks noGrp="1"/>
          </p:cNvSpPr>
          <p:nvPr>
            <p:ph sz="half" idx="1"/>
          </p:nvPr>
        </p:nvSpPr>
        <p:spPr>
          <a:xfrm>
            <a:off x="2221009" y="2382405"/>
            <a:ext cx="4271771" cy="383495"/>
          </a:xfrm>
        </p:spPr>
        <p:txBody>
          <a:bodyPr vert="horz" lIns="91440" tIns="45720" rIns="91440" bIns="45720" rtlCol="0" anchor="t">
            <a:normAutofit/>
          </a:bodyPr>
          <a:lstStyle/>
          <a:p>
            <a:pPr marL="0" indent="0">
              <a:buNone/>
            </a:pPr>
            <a:r>
              <a:rPr lang="en-US" b="1">
                <a:solidFill>
                  <a:srgbClr val="002060"/>
                </a:solidFill>
              </a:rPr>
              <a:t>Find our ADR Resources Here:</a:t>
            </a:r>
            <a:endParaRPr lang="en-US"/>
          </a:p>
        </p:txBody>
      </p:sp>
      <p:sp>
        <p:nvSpPr>
          <p:cNvPr id="3" name="Title 2">
            <a:extLst>
              <a:ext uri="{FF2B5EF4-FFF2-40B4-BE49-F238E27FC236}">
                <a16:creationId xmlns:a16="http://schemas.microsoft.com/office/drawing/2014/main" id="{4DD71F10-4512-9905-63C8-5D91B03B9731}"/>
              </a:ext>
            </a:extLst>
          </p:cNvPr>
          <p:cNvSpPr>
            <a:spLocks noGrp="1"/>
          </p:cNvSpPr>
          <p:nvPr>
            <p:ph type="title"/>
          </p:nvPr>
        </p:nvSpPr>
        <p:spPr/>
        <p:txBody>
          <a:bodyPr/>
          <a:lstStyle/>
          <a:p>
            <a:r>
              <a:rPr lang="en-US" b="1" dirty="0"/>
              <a:t>Need resources?</a:t>
            </a:r>
          </a:p>
        </p:txBody>
      </p:sp>
    </p:spTree>
    <p:extLst>
      <p:ext uri="{BB962C8B-B14F-4D97-AF65-F5344CB8AC3E}">
        <p14:creationId xmlns:p14="http://schemas.microsoft.com/office/powerpoint/2010/main" val="2539147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4A4B92C9-0F3A-F189-C901-951D5246B44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39101" y="5638276"/>
            <a:ext cx="2743200" cy="1004513"/>
          </a:xfrm>
          <a:prstGeom prst="rect">
            <a:avLst/>
          </a:prstGeom>
        </p:spPr>
      </p:pic>
      <p:sp>
        <p:nvSpPr>
          <p:cNvPr id="8" name="TextBox 7">
            <a:extLst>
              <a:ext uri="{FF2B5EF4-FFF2-40B4-BE49-F238E27FC236}">
                <a16:creationId xmlns:a16="http://schemas.microsoft.com/office/drawing/2014/main" id="{B2F84284-C7EC-4D67-C3EB-693225D6EAAC}"/>
              </a:ext>
            </a:extLst>
          </p:cNvPr>
          <p:cNvSpPr txBox="1"/>
          <p:nvPr/>
        </p:nvSpPr>
        <p:spPr>
          <a:xfrm>
            <a:off x="3206336" y="5423065"/>
            <a:ext cx="485898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rgbClr val="002060"/>
                </a:solidFill>
                <a:hlinkClick r:id="rId3">
                  <a:extLst>
                    <a:ext uri="{A12FA001-AC4F-418D-AE19-62706E023703}">
                      <ahyp:hlinkClr xmlns:ahyp="http://schemas.microsoft.com/office/drawing/2018/hyperlinkcolor" val="tx"/>
                    </a:ext>
                  </a:extLst>
                </a:hlinkClick>
              </a:rPr>
              <a:t>EastValleySELPA.org</a:t>
            </a:r>
            <a:endParaRPr lang="en-US" sz="4400">
              <a:solidFill>
                <a:srgbClr val="002060"/>
              </a:solidFill>
            </a:endParaRPr>
          </a:p>
        </p:txBody>
      </p:sp>
      <p:sp>
        <p:nvSpPr>
          <p:cNvPr id="4" name="Content Placeholder 3">
            <a:extLst>
              <a:ext uri="{FF2B5EF4-FFF2-40B4-BE49-F238E27FC236}">
                <a16:creationId xmlns:a16="http://schemas.microsoft.com/office/drawing/2014/main" id="{AB885FC6-4EEE-8B81-9333-B541864BBB2E}"/>
              </a:ext>
            </a:extLst>
          </p:cNvPr>
          <p:cNvSpPr>
            <a:spLocks noGrp="1"/>
          </p:cNvSpPr>
          <p:nvPr>
            <p:ph sz="quarter" idx="4"/>
          </p:nvPr>
        </p:nvSpPr>
        <p:spPr>
          <a:xfrm>
            <a:off x="6338316" y="3044289"/>
            <a:ext cx="4253484" cy="2596776"/>
          </a:xfrm>
        </p:spPr>
        <p:txBody>
          <a:bodyPr vert="horz" lIns="91440" tIns="45720" rIns="91440" bIns="45720" rtlCol="0" anchor="t">
            <a:normAutofit/>
          </a:bodyPr>
          <a:lstStyle/>
          <a:p>
            <a:pPr marL="0" indent="0">
              <a:spcBef>
                <a:spcPts val="500"/>
              </a:spcBef>
              <a:buNone/>
            </a:pPr>
            <a:r>
              <a:rPr lang="en-US" dirty="0">
                <a:solidFill>
                  <a:schemeClr val="accent2">
                    <a:lumMod val="75000"/>
                  </a:schemeClr>
                </a:solidFill>
                <a:ea typeface="+mn-lt"/>
                <a:cs typeface="+mn-lt"/>
              </a:rPr>
              <a:t>East Valley SELPA</a:t>
            </a:r>
            <a:endParaRPr lang="en-US" dirty="0">
              <a:solidFill>
                <a:schemeClr val="accent2">
                  <a:lumMod val="75000"/>
                </a:schemeClr>
              </a:solidFill>
            </a:endParaRPr>
          </a:p>
          <a:p>
            <a:pPr marL="0" indent="0">
              <a:spcBef>
                <a:spcPts val="500"/>
              </a:spcBef>
              <a:buNone/>
            </a:pPr>
            <a:r>
              <a:rPr lang="en-US" dirty="0">
                <a:solidFill>
                  <a:schemeClr val="accent2">
                    <a:lumMod val="75000"/>
                  </a:schemeClr>
                </a:solidFill>
                <a:ea typeface="+mn-lt"/>
                <a:cs typeface="+mn-lt"/>
              </a:rPr>
              <a:t>Program Manager, Regional Services</a:t>
            </a:r>
          </a:p>
          <a:p>
            <a:pPr marL="0" indent="0">
              <a:spcBef>
                <a:spcPts val="500"/>
              </a:spcBef>
              <a:buNone/>
            </a:pPr>
            <a:r>
              <a:rPr lang="en-US" dirty="0">
                <a:solidFill>
                  <a:schemeClr val="accent2">
                    <a:lumMod val="75000"/>
                  </a:schemeClr>
                </a:solidFill>
                <a:ea typeface="+mn-lt"/>
                <a:cs typeface="+mn-lt"/>
              </a:rPr>
              <a:t>909-252-4521</a:t>
            </a:r>
          </a:p>
          <a:p>
            <a:pPr marL="0" indent="0">
              <a:spcBef>
                <a:spcPts val="500"/>
              </a:spcBef>
              <a:buNone/>
            </a:pPr>
            <a:r>
              <a:rPr lang="en-US" dirty="0">
                <a:solidFill>
                  <a:srgbClr val="002060"/>
                </a:solidFill>
                <a:ea typeface="+mn-lt"/>
                <a:cs typeface="+mn-lt"/>
                <a:hlinkClick r:id="rId4">
                  <a:extLst>
                    <a:ext uri="{A12FA001-AC4F-418D-AE19-62706E023703}">
                      <ahyp:hlinkClr xmlns:ahyp="http://schemas.microsoft.com/office/drawing/2018/hyperlinkcolor" val="tx"/>
                    </a:ext>
                  </a:extLst>
                </a:hlinkClick>
              </a:rPr>
              <a:t>Jennifer.Brooksby@sbcss.net</a:t>
            </a:r>
            <a:endParaRPr lang="en-US" dirty="0">
              <a:solidFill>
                <a:srgbClr val="002060"/>
              </a:solidFill>
            </a:endParaRPr>
          </a:p>
          <a:p>
            <a:pPr marL="0" indent="0">
              <a:buNone/>
            </a:pPr>
            <a:endParaRPr lang="en-US" dirty="0"/>
          </a:p>
          <a:p>
            <a:pPr marL="0" indent="0">
              <a:buNone/>
            </a:pPr>
            <a:endParaRPr lang="en-US" dirty="0"/>
          </a:p>
        </p:txBody>
      </p:sp>
      <p:sp>
        <p:nvSpPr>
          <p:cNvPr id="6" name="Text Placeholder 5">
            <a:extLst>
              <a:ext uri="{FF2B5EF4-FFF2-40B4-BE49-F238E27FC236}">
                <a16:creationId xmlns:a16="http://schemas.microsoft.com/office/drawing/2014/main" id="{D063D0C2-0FA3-D721-C109-1C156FA9E424}"/>
              </a:ext>
            </a:extLst>
          </p:cNvPr>
          <p:cNvSpPr>
            <a:spLocks noGrp="1"/>
          </p:cNvSpPr>
          <p:nvPr>
            <p:ph type="body" sz="quarter" idx="13"/>
          </p:nvPr>
        </p:nvSpPr>
        <p:spPr>
          <a:xfrm>
            <a:off x="5567607" y="2325371"/>
            <a:ext cx="4270248" cy="704087"/>
          </a:xfrm>
        </p:spPr>
        <p:txBody>
          <a:bodyPr/>
          <a:lstStyle/>
          <a:p>
            <a:pPr algn="l"/>
            <a:r>
              <a:rPr lang="en-US" dirty="0"/>
              <a:t>Jennifer Brooksby</a:t>
            </a:r>
          </a:p>
        </p:txBody>
      </p:sp>
      <p:sp>
        <p:nvSpPr>
          <p:cNvPr id="3" name="Content Placeholder 2">
            <a:extLst>
              <a:ext uri="{FF2B5EF4-FFF2-40B4-BE49-F238E27FC236}">
                <a16:creationId xmlns:a16="http://schemas.microsoft.com/office/drawing/2014/main" id="{AB80120C-46C3-E1A3-5643-559AF2C22BFF}"/>
              </a:ext>
            </a:extLst>
          </p:cNvPr>
          <p:cNvSpPr>
            <a:spLocks noGrp="1"/>
          </p:cNvSpPr>
          <p:nvPr>
            <p:ph sz="half" idx="2"/>
          </p:nvPr>
        </p:nvSpPr>
        <p:spPr>
          <a:xfrm>
            <a:off x="2226683" y="3044289"/>
            <a:ext cx="4270248" cy="2596776"/>
          </a:xfrm>
        </p:spPr>
        <p:txBody>
          <a:bodyPr vert="horz" lIns="91440" tIns="45720" rIns="91440" bIns="45720" rtlCol="0" anchor="t">
            <a:normAutofit/>
          </a:bodyPr>
          <a:lstStyle/>
          <a:p>
            <a:pPr marL="0" indent="0">
              <a:spcBef>
                <a:spcPts val="500"/>
              </a:spcBef>
              <a:buNone/>
            </a:pPr>
            <a:r>
              <a:rPr lang="en-US" dirty="0">
                <a:solidFill>
                  <a:schemeClr val="accent2">
                    <a:lumMod val="75000"/>
                  </a:schemeClr>
                </a:solidFill>
              </a:rPr>
              <a:t>East Valley SELPA</a:t>
            </a:r>
          </a:p>
          <a:p>
            <a:pPr marL="0" indent="0">
              <a:spcBef>
                <a:spcPts val="500"/>
              </a:spcBef>
              <a:buNone/>
            </a:pPr>
            <a:r>
              <a:rPr lang="en-US" dirty="0">
                <a:solidFill>
                  <a:schemeClr val="accent2">
                    <a:lumMod val="75000"/>
                  </a:schemeClr>
                </a:solidFill>
              </a:rPr>
              <a:t>Program Manager, Due Process</a:t>
            </a:r>
          </a:p>
          <a:p>
            <a:pPr marL="0" indent="0">
              <a:spcBef>
                <a:spcPts val="500"/>
              </a:spcBef>
              <a:buNone/>
            </a:pPr>
            <a:r>
              <a:rPr lang="en-US" dirty="0">
                <a:solidFill>
                  <a:schemeClr val="accent2">
                    <a:lumMod val="75000"/>
                  </a:schemeClr>
                </a:solidFill>
              </a:rPr>
              <a:t>909-252-4541</a:t>
            </a:r>
          </a:p>
          <a:p>
            <a:pPr marL="0" indent="0">
              <a:spcBef>
                <a:spcPts val="500"/>
              </a:spcBef>
              <a:buNone/>
            </a:pPr>
            <a:r>
              <a:rPr lang="en-US" dirty="0">
                <a:solidFill>
                  <a:srgbClr val="002060"/>
                </a:solidFill>
                <a:hlinkClick r:id="rId5">
                  <a:extLst>
                    <a:ext uri="{A12FA001-AC4F-418D-AE19-62706E023703}">
                      <ahyp:hlinkClr xmlns:ahyp="http://schemas.microsoft.com/office/drawing/2018/hyperlinkcolor" val="tx"/>
                    </a:ext>
                  </a:extLst>
                </a:hlinkClick>
              </a:rPr>
              <a:t>Rick.Homutoff@sbcss.net</a:t>
            </a:r>
          </a:p>
          <a:p>
            <a:pPr marL="0" indent="0">
              <a:buNone/>
            </a:pPr>
            <a:endParaRPr lang="en-US" dirty="0"/>
          </a:p>
        </p:txBody>
      </p:sp>
      <p:sp>
        <p:nvSpPr>
          <p:cNvPr id="10" name="Text Placeholder 4">
            <a:extLst>
              <a:ext uri="{FF2B5EF4-FFF2-40B4-BE49-F238E27FC236}">
                <a16:creationId xmlns:a16="http://schemas.microsoft.com/office/drawing/2014/main" id="{00A7AE28-EF23-95E9-B76D-C2E6E184C700}"/>
              </a:ext>
            </a:extLst>
          </p:cNvPr>
          <p:cNvSpPr txBox="1">
            <a:spLocks/>
          </p:cNvSpPr>
          <p:nvPr/>
        </p:nvSpPr>
        <p:spPr>
          <a:xfrm>
            <a:off x="1540821" y="2325370"/>
            <a:ext cx="4270248" cy="704087"/>
          </a:xfrm>
          <a:prstGeom prst="rect">
            <a:avLst/>
          </a:prstGeom>
        </p:spPr>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pPr algn="l"/>
            <a:r>
              <a:rPr lang="en-US" dirty="0"/>
              <a:t>Rick </a:t>
            </a:r>
            <a:r>
              <a:rPr lang="en-US" dirty="0" err="1"/>
              <a:t>Homutoff</a:t>
            </a:r>
            <a:r>
              <a:rPr lang="en-US" dirty="0"/>
              <a:t>, </a:t>
            </a:r>
            <a:r>
              <a:rPr lang="en-US" dirty="0" err="1"/>
              <a:t>Ed.d</a:t>
            </a:r>
            <a:endParaRPr lang="en-US" dirty="0"/>
          </a:p>
        </p:txBody>
      </p:sp>
      <p:sp>
        <p:nvSpPr>
          <p:cNvPr id="2" name="Title 1">
            <a:extLst>
              <a:ext uri="{FF2B5EF4-FFF2-40B4-BE49-F238E27FC236}">
                <a16:creationId xmlns:a16="http://schemas.microsoft.com/office/drawing/2014/main" id="{0B737432-0B10-0E33-8374-6C48B4A09F9C}"/>
              </a:ext>
            </a:extLst>
          </p:cNvPr>
          <p:cNvSpPr>
            <a:spLocks noGrp="1"/>
          </p:cNvSpPr>
          <p:nvPr>
            <p:ph type="title"/>
          </p:nvPr>
        </p:nvSpPr>
        <p:spPr/>
        <p:txBody>
          <a:bodyPr/>
          <a:lstStyle/>
          <a:p>
            <a:r>
              <a:rPr lang="en-US" b="1" dirty="0"/>
              <a:t>Contact Us</a:t>
            </a:r>
          </a:p>
        </p:txBody>
      </p:sp>
    </p:spTree>
    <p:extLst>
      <p:ext uri="{BB962C8B-B14F-4D97-AF65-F5344CB8AC3E}">
        <p14:creationId xmlns:p14="http://schemas.microsoft.com/office/powerpoint/2010/main" val="4189801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84C9-B367-8E94-4528-40DB050F2723}"/>
              </a:ext>
            </a:extLst>
          </p:cNvPr>
          <p:cNvSpPr>
            <a:spLocks noGrp="1"/>
          </p:cNvSpPr>
          <p:nvPr>
            <p:ph type="title"/>
          </p:nvPr>
        </p:nvSpPr>
        <p:spPr>
          <a:xfrm>
            <a:off x="2231136" y="973657"/>
            <a:ext cx="7729728" cy="1188720"/>
          </a:xfrm>
        </p:spPr>
        <p:txBody>
          <a:bodyPr/>
          <a:lstStyle/>
          <a:p>
            <a:r>
              <a:rPr lang="en-US" b="1" dirty="0">
                <a:latin typeface="Gill Sans MT"/>
                <a:cs typeface="Times New Roman"/>
              </a:rPr>
              <a:t>California </a:t>
            </a:r>
            <a:r>
              <a:rPr lang="en-US" b="1" dirty="0" err="1">
                <a:latin typeface="Gill Sans MT"/>
                <a:cs typeface="Times New Roman"/>
              </a:rPr>
              <a:t>selpas</a:t>
            </a:r>
            <a:endParaRPr lang="en-US" b="1" dirty="0">
              <a:latin typeface="Gill Sans MT"/>
              <a:cs typeface="Times New Roman"/>
            </a:endParaRPr>
          </a:p>
        </p:txBody>
      </p:sp>
      <p:sp>
        <p:nvSpPr>
          <p:cNvPr id="3" name="Content Placeholder 2">
            <a:extLst>
              <a:ext uri="{FF2B5EF4-FFF2-40B4-BE49-F238E27FC236}">
                <a16:creationId xmlns:a16="http://schemas.microsoft.com/office/drawing/2014/main" id="{E12A4BEB-8983-2EBD-E17E-9635E8107E93}"/>
              </a:ext>
            </a:extLst>
          </p:cNvPr>
          <p:cNvSpPr>
            <a:spLocks noGrp="1"/>
          </p:cNvSpPr>
          <p:nvPr>
            <p:ph idx="1"/>
          </p:nvPr>
        </p:nvSpPr>
        <p:spPr/>
        <p:txBody>
          <a:bodyPr vert="horz" lIns="91440" tIns="45720" rIns="91440" bIns="45720" rtlCol="0" anchor="t">
            <a:noAutofit/>
          </a:bodyPr>
          <a:lstStyle/>
          <a:p>
            <a:r>
              <a:rPr lang="en-US" sz="2800" dirty="0">
                <a:latin typeface="Gill Sans MT"/>
                <a:ea typeface="+mn-lt"/>
                <a:cs typeface="+mn-lt"/>
              </a:rPr>
              <a:t>California has approximately 135 SELPAs.  The various governance structures and responsibilities are delineated in California Education Code 56195.  Each SELPA is unique.</a:t>
            </a:r>
            <a:endParaRPr lang="en-US" sz="2800" dirty="0">
              <a:latin typeface="Gill Sans MT"/>
              <a:cs typeface="Times New Roman"/>
            </a:endParaRPr>
          </a:p>
          <a:p>
            <a:r>
              <a:rPr lang="en-US" sz="2800" dirty="0">
                <a:latin typeface="Gill Sans MT"/>
                <a:ea typeface="+mn-lt"/>
                <a:cs typeface="+mn-lt"/>
              </a:rPr>
              <a:t>Currently, approximately 90 are multi-district SELPAs, 30 are single-district SELPAs and the remaining are Charter SELPAs.</a:t>
            </a:r>
            <a:endParaRPr lang="en-US" sz="2000" dirty="0">
              <a:latin typeface="Gill Sans MT"/>
              <a:cs typeface="Times New Roman"/>
            </a:endParaRPr>
          </a:p>
          <a:p>
            <a:endParaRPr lang="en-US" dirty="0"/>
          </a:p>
        </p:txBody>
      </p:sp>
    </p:spTree>
    <p:extLst>
      <p:ext uri="{BB962C8B-B14F-4D97-AF65-F5344CB8AC3E}">
        <p14:creationId xmlns:p14="http://schemas.microsoft.com/office/powerpoint/2010/main" val="3301661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5E982-3155-7278-27E3-E7BAEFB8B3BE}"/>
              </a:ext>
            </a:extLst>
          </p:cNvPr>
          <p:cNvSpPr>
            <a:spLocks noGrp="1"/>
          </p:cNvSpPr>
          <p:nvPr>
            <p:ph type="title"/>
          </p:nvPr>
        </p:nvSpPr>
        <p:spPr>
          <a:xfrm>
            <a:off x="2231136" y="337162"/>
            <a:ext cx="7729728" cy="1188720"/>
          </a:xfrm>
        </p:spPr>
        <p:txBody>
          <a:bodyPr/>
          <a:lstStyle/>
          <a:p>
            <a:r>
              <a:rPr lang="en-US" b="1" dirty="0">
                <a:latin typeface="Gill Sans MT"/>
                <a:cs typeface="Times New Roman"/>
              </a:rPr>
              <a:t>SELPAS ARE SERVICE AGENCIES</a:t>
            </a:r>
          </a:p>
        </p:txBody>
      </p:sp>
      <p:sp>
        <p:nvSpPr>
          <p:cNvPr id="3" name="Content Placeholder 2">
            <a:extLst>
              <a:ext uri="{FF2B5EF4-FFF2-40B4-BE49-F238E27FC236}">
                <a16:creationId xmlns:a16="http://schemas.microsoft.com/office/drawing/2014/main" id="{5DDD16C3-2372-99D0-BE5A-BA093BC0EAB6}"/>
              </a:ext>
            </a:extLst>
          </p:cNvPr>
          <p:cNvSpPr>
            <a:spLocks noGrp="1"/>
          </p:cNvSpPr>
          <p:nvPr>
            <p:ph idx="1"/>
          </p:nvPr>
        </p:nvSpPr>
        <p:spPr>
          <a:xfrm>
            <a:off x="2231136" y="1768468"/>
            <a:ext cx="7900057" cy="4366006"/>
          </a:xfrm>
        </p:spPr>
        <p:txBody>
          <a:bodyPr vert="horz" lIns="91440" tIns="45720" rIns="91440" bIns="45720" rtlCol="0" anchor="t">
            <a:noAutofit/>
          </a:bodyPr>
          <a:lstStyle/>
          <a:p>
            <a:r>
              <a:rPr lang="en-US" sz="2000">
                <a:latin typeface="Gill Sans MT"/>
                <a:cs typeface="Times New Roman"/>
              </a:rPr>
              <a:t>SELPAs exist at the will of member districts.</a:t>
            </a:r>
          </a:p>
          <a:p>
            <a:r>
              <a:rPr lang="en-US" sz="2000">
                <a:latin typeface="Gill Sans MT"/>
                <a:cs typeface="Times New Roman"/>
              </a:rPr>
              <a:t>SELPAs must consistently provide quality services to assist districts in meeting the needs of all students with disabilities.</a:t>
            </a:r>
          </a:p>
          <a:p>
            <a:r>
              <a:rPr lang="en-US" sz="2000">
                <a:latin typeface="Gill Sans MT"/>
                <a:cs typeface="Times New Roman"/>
              </a:rPr>
              <a:t>Depending on the Local Plan, each SELPA provides a variety of support to member districts including, but not limited to:</a:t>
            </a:r>
          </a:p>
          <a:p>
            <a:pPr lvl="1"/>
            <a:r>
              <a:rPr lang="en-US" sz="2000">
                <a:latin typeface="Gill Sans MT"/>
                <a:cs typeface="Times New Roman"/>
              </a:rPr>
              <a:t>Direct services such as Occupational Therapy, Mental Health Counseling, Physical Therapy, Assistive Technology, etc.</a:t>
            </a:r>
          </a:p>
          <a:p>
            <a:pPr lvl="1"/>
            <a:r>
              <a:rPr lang="en-US" sz="2000">
                <a:latin typeface="Gill Sans MT"/>
                <a:cs typeface="Times New Roman"/>
              </a:rPr>
              <a:t>Training</a:t>
            </a:r>
          </a:p>
          <a:p>
            <a:pPr lvl="1"/>
            <a:r>
              <a:rPr lang="en-US" sz="2000">
                <a:latin typeface="Gill Sans MT"/>
                <a:cs typeface="Times New Roman"/>
              </a:rPr>
              <a:t>Regional Services, such as support for State compliance, non-public schools,  ADR, etc.</a:t>
            </a:r>
          </a:p>
          <a:p>
            <a:pPr lvl="1"/>
            <a:r>
              <a:rPr lang="en-US" sz="2000">
                <a:latin typeface="Gill Sans MT"/>
                <a:cs typeface="Times New Roman"/>
              </a:rPr>
              <a:t>Due Process</a:t>
            </a:r>
          </a:p>
          <a:p>
            <a:pPr lvl="1"/>
            <a:endParaRPr lang="en-US"/>
          </a:p>
        </p:txBody>
      </p:sp>
    </p:spTree>
    <p:extLst>
      <p:ext uri="{BB962C8B-B14F-4D97-AF65-F5344CB8AC3E}">
        <p14:creationId xmlns:p14="http://schemas.microsoft.com/office/powerpoint/2010/main" val="311806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8DB77-CACD-BA76-A4F7-59D318181DC2}"/>
              </a:ext>
            </a:extLst>
          </p:cNvPr>
          <p:cNvSpPr>
            <a:spLocks noGrp="1"/>
          </p:cNvSpPr>
          <p:nvPr>
            <p:ph type="title"/>
          </p:nvPr>
        </p:nvSpPr>
        <p:spPr/>
        <p:txBody>
          <a:bodyPr/>
          <a:lstStyle/>
          <a:p>
            <a:r>
              <a:rPr lang="en-US" b="1" dirty="0">
                <a:latin typeface="Gill Sans MT"/>
                <a:cs typeface="Times New Roman"/>
              </a:rPr>
              <a:t>East valley </a:t>
            </a:r>
            <a:r>
              <a:rPr lang="en-US" b="1" dirty="0" err="1">
                <a:latin typeface="Gill Sans MT"/>
                <a:cs typeface="Times New Roman"/>
              </a:rPr>
              <a:t>selpa</a:t>
            </a:r>
            <a:endParaRPr lang="en-US" b="1" dirty="0">
              <a:latin typeface="Gill Sans MT"/>
              <a:cs typeface="Times New Roman"/>
            </a:endParaRPr>
          </a:p>
        </p:txBody>
      </p:sp>
      <p:sp>
        <p:nvSpPr>
          <p:cNvPr id="3" name="Content Placeholder 2">
            <a:extLst>
              <a:ext uri="{FF2B5EF4-FFF2-40B4-BE49-F238E27FC236}">
                <a16:creationId xmlns:a16="http://schemas.microsoft.com/office/drawing/2014/main" id="{0DEA6735-6765-960B-18C8-5258E2A5A10D}"/>
              </a:ext>
            </a:extLst>
          </p:cNvPr>
          <p:cNvSpPr>
            <a:spLocks noGrp="1"/>
          </p:cNvSpPr>
          <p:nvPr>
            <p:ph idx="1"/>
          </p:nvPr>
        </p:nvSpPr>
        <p:spPr>
          <a:xfrm>
            <a:off x="868501" y="2566327"/>
            <a:ext cx="10251952" cy="3989488"/>
          </a:xfrm>
        </p:spPr>
        <p:txBody>
          <a:bodyPr vert="horz" lIns="91440" tIns="45720" rIns="91440" bIns="45720" rtlCol="0" anchor="t">
            <a:normAutofit/>
          </a:bodyPr>
          <a:lstStyle/>
          <a:p>
            <a:pPr marL="0" indent="0">
              <a:buNone/>
            </a:pPr>
            <a:r>
              <a:rPr lang="en-US" sz="2000">
                <a:latin typeface="Gill Sans MT"/>
                <a:ea typeface="+mn-lt"/>
                <a:cs typeface="+mn-lt"/>
              </a:rPr>
              <a:t>Includes five Districts &amp; San Bernardino County Superintendent of Schools (SBCSS) East Valley Operations serving identified special education students.</a:t>
            </a:r>
            <a:endParaRPr lang="en-US" sz="2000">
              <a:latin typeface="Gill Sans MT"/>
              <a:cs typeface="Times New Roman"/>
            </a:endParaRPr>
          </a:p>
          <a:p>
            <a:pPr marL="0" indent="0">
              <a:buNone/>
            </a:pPr>
            <a:r>
              <a:rPr lang="en-US" sz="2000">
                <a:latin typeface="Gill Sans MT"/>
                <a:ea typeface="+mn-lt"/>
                <a:cs typeface="+mn-lt"/>
              </a:rPr>
              <a:t>– Colton Joint USD (2,587)</a:t>
            </a:r>
            <a:endParaRPr lang="en-US" sz="2000">
              <a:latin typeface="Gill Sans MT"/>
              <a:cs typeface="Times New Roman"/>
            </a:endParaRPr>
          </a:p>
          <a:p>
            <a:pPr marL="0" indent="0">
              <a:buNone/>
            </a:pPr>
            <a:r>
              <a:rPr lang="en-US" sz="2000">
                <a:latin typeface="Gill Sans MT"/>
                <a:ea typeface="+mn-lt"/>
                <a:cs typeface="+mn-lt"/>
              </a:rPr>
              <a:t>– Redlands USD (2,915)</a:t>
            </a:r>
            <a:endParaRPr lang="en-US" sz="2000">
              <a:latin typeface="Gill Sans MT"/>
              <a:cs typeface="Times New Roman"/>
            </a:endParaRPr>
          </a:p>
          <a:p>
            <a:pPr marL="0" indent="0">
              <a:buNone/>
            </a:pPr>
            <a:r>
              <a:rPr lang="en-US" sz="2000">
                <a:latin typeface="Gill Sans MT"/>
                <a:ea typeface="+mn-lt"/>
                <a:cs typeface="+mn-lt"/>
              </a:rPr>
              <a:t>– Rialto USD (2,805)</a:t>
            </a:r>
            <a:endParaRPr lang="en-US" sz="2000">
              <a:latin typeface="Gill Sans MT"/>
              <a:cs typeface="Times New Roman"/>
            </a:endParaRPr>
          </a:p>
          <a:p>
            <a:pPr marL="0" indent="0">
              <a:buNone/>
            </a:pPr>
            <a:r>
              <a:rPr lang="en-US" sz="2000">
                <a:latin typeface="Gill Sans MT"/>
                <a:ea typeface="+mn-lt"/>
                <a:cs typeface="+mn-lt"/>
              </a:rPr>
              <a:t>– Rim of the World USD(401)</a:t>
            </a:r>
            <a:endParaRPr lang="en-US" sz="2000">
              <a:latin typeface="Gill Sans MT"/>
              <a:cs typeface="Times New Roman"/>
            </a:endParaRPr>
          </a:p>
          <a:p>
            <a:pPr marL="0" indent="0">
              <a:buNone/>
            </a:pPr>
            <a:r>
              <a:rPr lang="en-US" sz="2000">
                <a:latin typeface="Gill Sans MT"/>
                <a:ea typeface="+mn-lt"/>
                <a:cs typeface="+mn-lt"/>
              </a:rPr>
              <a:t>– Yucaipa-Calimesa JUSD (1,297)</a:t>
            </a:r>
            <a:endParaRPr lang="en-US" sz="2000">
              <a:latin typeface="Gill Sans MT"/>
              <a:cs typeface="Times New Roman"/>
            </a:endParaRPr>
          </a:p>
          <a:p>
            <a:pPr marL="0" indent="0">
              <a:buNone/>
            </a:pPr>
            <a:r>
              <a:rPr lang="en-US" sz="2000">
                <a:latin typeface="Gill Sans MT"/>
                <a:ea typeface="+mn-lt"/>
                <a:cs typeface="+mn-lt"/>
              </a:rPr>
              <a:t>– SBCSS - East Valley Operations &amp; SELPA (271)</a:t>
            </a:r>
            <a:endParaRPr lang="en-US" sz="2000">
              <a:latin typeface="Gill Sans MT"/>
              <a:cs typeface="Times New Roman"/>
            </a:endParaRPr>
          </a:p>
          <a:p>
            <a:pPr marL="0" indent="0">
              <a:buNone/>
            </a:pPr>
            <a:r>
              <a:rPr lang="en-US" sz="2000">
                <a:latin typeface="Gill Sans MT"/>
                <a:ea typeface="+mn-lt"/>
                <a:cs typeface="+mn-lt"/>
              </a:rPr>
              <a:t>Total – 10,285 (per October 2021 Certified Pupil Count of Special Education Students)</a:t>
            </a:r>
            <a:endParaRPr lang="en-US" sz="2000">
              <a:latin typeface="Gill Sans MT"/>
            </a:endParaRPr>
          </a:p>
          <a:p>
            <a:endParaRPr lang="en-US"/>
          </a:p>
        </p:txBody>
      </p:sp>
    </p:spTree>
    <p:extLst>
      <p:ext uri="{BB962C8B-B14F-4D97-AF65-F5344CB8AC3E}">
        <p14:creationId xmlns:p14="http://schemas.microsoft.com/office/powerpoint/2010/main" val="3982235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F7592A-4631-D3E3-CA8D-BA774EC80A0C}"/>
              </a:ext>
            </a:extLst>
          </p:cNvPr>
          <p:cNvSpPr txBox="1"/>
          <p:nvPr/>
        </p:nvSpPr>
        <p:spPr>
          <a:xfrm>
            <a:off x="586645" y="6227937"/>
            <a:ext cx="10186828" cy="646331"/>
          </a:xfrm>
          <a:prstGeom prst="rect">
            <a:avLst/>
          </a:prstGeom>
          <a:noFill/>
        </p:spPr>
        <p:txBody>
          <a:bodyPr wrap="none" lIns="91440" tIns="45720" rIns="91440" bIns="45720" rtlCol="0" anchor="t">
            <a:spAutoFit/>
          </a:bodyPr>
          <a:lstStyle/>
          <a:p>
            <a:r>
              <a:rPr lang="en-US" dirty="0"/>
              <a:t>*Office of Special Education Programs at the US Department of Education requirement &amp; establishment of</a:t>
            </a:r>
          </a:p>
          <a:p>
            <a:r>
              <a:rPr lang="en-US" dirty="0"/>
              <a:t> national resource center (CADRE, Eugene Oregon) with 1997 Reauthorization</a:t>
            </a:r>
          </a:p>
        </p:txBody>
      </p:sp>
      <p:sp>
        <p:nvSpPr>
          <p:cNvPr id="3" name="Content Placeholder 2">
            <a:extLst>
              <a:ext uri="{FF2B5EF4-FFF2-40B4-BE49-F238E27FC236}">
                <a16:creationId xmlns:a16="http://schemas.microsoft.com/office/drawing/2014/main" id="{20BFC086-158F-A77B-6612-959A0261C58C}"/>
              </a:ext>
            </a:extLst>
          </p:cNvPr>
          <p:cNvSpPr>
            <a:spLocks noGrp="1"/>
          </p:cNvSpPr>
          <p:nvPr>
            <p:ph idx="1"/>
          </p:nvPr>
        </p:nvSpPr>
        <p:spPr>
          <a:xfrm>
            <a:off x="5638235" y="2678755"/>
            <a:ext cx="5863721" cy="3375920"/>
          </a:xfrm>
        </p:spPr>
        <p:txBody>
          <a:bodyPr anchor="t">
            <a:normAutofit fontScale="92500" lnSpcReduction="10000"/>
          </a:bodyPr>
          <a:lstStyle/>
          <a:p>
            <a:pPr marL="0" indent="0">
              <a:buNone/>
            </a:pPr>
            <a:r>
              <a:rPr lang="en-US" sz="2400" dirty="0"/>
              <a:t>$300,000*</a:t>
            </a:r>
          </a:p>
          <a:p>
            <a:pPr marL="0" indent="0">
              <a:buNone/>
            </a:pPr>
            <a:r>
              <a:rPr lang="en-US" sz="1800" dirty="0"/>
              <a:t>(Set aside from federal special education funds)</a:t>
            </a:r>
          </a:p>
          <a:p>
            <a:pPr marL="0" indent="0">
              <a:buNone/>
            </a:pPr>
            <a:endParaRPr lang="en-US" sz="1800" dirty="0"/>
          </a:p>
          <a:p>
            <a:pPr marL="0" indent="0">
              <a:buNone/>
            </a:pPr>
            <a:r>
              <a:rPr lang="en-US" sz="1800" dirty="0"/>
              <a:t>ADR Grants 2000-2015 – </a:t>
            </a:r>
            <a:r>
              <a:rPr lang="en-US" sz="1800" u="sng" dirty="0"/>
              <a:t>Pilot Model</a:t>
            </a:r>
          </a:p>
          <a:p>
            <a:pPr marL="0" indent="0">
              <a:buNone/>
            </a:pPr>
            <a:endParaRPr lang="en-US" sz="1800" dirty="0"/>
          </a:p>
          <a:p>
            <a:pPr marL="0" indent="0">
              <a:buNone/>
            </a:pPr>
            <a:r>
              <a:rPr lang="en-US" sz="1800" dirty="0"/>
              <a:t>10 SELPAs &amp; the Napa County Office of Education (COE)</a:t>
            </a:r>
          </a:p>
          <a:p>
            <a:pPr marL="0" indent="0">
              <a:buNone/>
            </a:pPr>
            <a:endParaRPr lang="en-US" sz="1800" dirty="0"/>
          </a:p>
          <a:p>
            <a:pPr marL="0" indent="0">
              <a:buNone/>
            </a:pPr>
            <a:r>
              <a:rPr lang="en-US" sz="1800" dirty="0"/>
              <a:t>Grants were provided in various amounts to each of the SELPAs  (from $15,000 to $70,000)</a:t>
            </a:r>
          </a:p>
        </p:txBody>
      </p:sp>
      <p:pic>
        <p:nvPicPr>
          <p:cNvPr id="4098" name="Picture 2" descr="States That Get The Most Federal Money | Fox Business">
            <a:extLst>
              <a:ext uri="{FF2B5EF4-FFF2-40B4-BE49-F238E27FC236}">
                <a16:creationId xmlns:a16="http://schemas.microsoft.com/office/drawing/2014/main" id="{AC497181-BCA4-8731-EE2B-AF5E86FEC8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186" b="1"/>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8F9257-9DBB-E5D1-CD12-0A74EB46323E}"/>
              </a:ext>
            </a:extLst>
          </p:cNvPr>
          <p:cNvSpPr>
            <a:spLocks noGrp="1"/>
          </p:cNvSpPr>
          <p:nvPr>
            <p:ph type="title"/>
          </p:nvPr>
        </p:nvSpPr>
        <p:spPr>
          <a:xfrm>
            <a:off x="5863722" y="323273"/>
            <a:ext cx="6097369" cy="2169186"/>
          </a:xfrm>
        </p:spPr>
        <p:txBody>
          <a:bodyPr>
            <a:normAutofit fontScale="90000"/>
          </a:bodyPr>
          <a:lstStyle/>
          <a:p>
            <a:pPr algn="ctr"/>
            <a:r>
              <a:rPr lang="en-US" sz="4100" b="1"/>
              <a:t>History of ADR in Special Education in California</a:t>
            </a:r>
            <a:br>
              <a:rPr lang="en-US" sz="4100" b="1"/>
            </a:br>
            <a:r>
              <a:rPr lang="en-US" sz="4100" b="1"/>
              <a:t>2000-2015</a:t>
            </a:r>
          </a:p>
        </p:txBody>
      </p:sp>
    </p:spTree>
    <p:extLst>
      <p:ext uri="{BB962C8B-B14F-4D97-AF65-F5344CB8AC3E}">
        <p14:creationId xmlns:p14="http://schemas.microsoft.com/office/powerpoint/2010/main" val="2659984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F9257-9DBB-E5D1-CD12-0A74EB46323E}"/>
              </a:ext>
            </a:extLst>
          </p:cNvPr>
          <p:cNvSpPr>
            <a:spLocks noGrp="1"/>
          </p:cNvSpPr>
          <p:nvPr>
            <p:ph type="title"/>
          </p:nvPr>
        </p:nvSpPr>
        <p:spPr>
          <a:xfrm>
            <a:off x="801098" y="401653"/>
            <a:ext cx="6387102" cy="2307364"/>
          </a:xfrm>
        </p:spPr>
        <p:txBody>
          <a:bodyPr>
            <a:normAutofit fontScale="90000"/>
          </a:bodyPr>
          <a:lstStyle/>
          <a:p>
            <a:r>
              <a:rPr lang="en-US" b="1"/>
              <a:t>History of ADR in Special Education in California</a:t>
            </a:r>
            <a:br>
              <a:rPr lang="en-US" b="1"/>
            </a:br>
            <a:r>
              <a:rPr lang="en-US" sz="4400"/>
              <a:t>2015-2020 </a:t>
            </a:r>
            <a:br>
              <a:rPr lang="en-US" sz="4400"/>
            </a:br>
            <a:r>
              <a:rPr lang="en-US" sz="4400"/>
              <a:t>Expansion Years</a:t>
            </a:r>
          </a:p>
        </p:txBody>
      </p:sp>
      <p:sp>
        <p:nvSpPr>
          <p:cNvPr id="3" name="Content Placeholder 2">
            <a:extLst>
              <a:ext uri="{FF2B5EF4-FFF2-40B4-BE49-F238E27FC236}">
                <a16:creationId xmlns:a16="http://schemas.microsoft.com/office/drawing/2014/main" id="{20BFC086-158F-A77B-6612-959A0261C58C}"/>
              </a:ext>
            </a:extLst>
          </p:cNvPr>
          <p:cNvSpPr>
            <a:spLocks noGrp="1"/>
          </p:cNvSpPr>
          <p:nvPr>
            <p:ph idx="1"/>
          </p:nvPr>
        </p:nvSpPr>
        <p:spPr>
          <a:xfrm>
            <a:off x="805542" y="2871982"/>
            <a:ext cx="7412966" cy="3181684"/>
          </a:xfrm>
        </p:spPr>
        <p:txBody>
          <a:bodyPr anchor="t">
            <a:normAutofit fontScale="92500" lnSpcReduction="20000"/>
          </a:bodyPr>
          <a:lstStyle/>
          <a:p>
            <a:pPr marL="0" indent="0">
              <a:buNone/>
            </a:pPr>
            <a:endParaRPr lang="en-US" sz="1800" dirty="0"/>
          </a:p>
          <a:p>
            <a:pPr marL="0" indent="0">
              <a:lnSpc>
                <a:spcPct val="110000"/>
              </a:lnSpc>
              <a:spcBef>
                <a:spcPts val="0"/>
              </a:spcBef>
              <a:buNone/>
            </a:pPr>
            <a:r>
              <a:rPr lang="en-US" sz="2400" dirty="0"/>
              <a:t>$1,950,000</a:t>
            </a:r>
          </a:p>
          <a:p>
            <a:pPr marL="0" indent="0">
              <a:lnSpc>
                <a:spcPct val="110000"/>
              </a:lnSpc>
              <a:spcBef>
                <a:spcPts val="0"/>
              </a:spcBef>
              <a:buNone/>
            </a:pPr>
            <a:r>
              <a:rPr lang="en-US" sz="1800" dirty="0"/>
              <a:t>(set aside from federal special education dollars)</a:t>
            </a:r>
            <a:r>
              <a:rPr lang="en-US" dirty="0"/>
              <a:t>  </a:t>
            </a:r>
            <a:endParaRPr lang="en-US" sz="1800" dirty="0"/>
          </a:p>
          <a:p>
            <a:pPr marL="0" indent="0">
              <a:lnSpc>
                <a:spcPct val="110000"/>
              </a:lnSpc>
              <a:spcBef>
                <a:spcPts val="0"/>
              </a:spcBef>
              <a:buNone/>
            </a:pPr>
            <a:endParaRPr lang="en-US" sz="1800" dirty="0"/>
          </a:p>
          <a:p>
            <a:pPr marL="0" indent="0">
              <a:spcBef>
                <a:spcPts val="0"/>
              </a:spcBef>
              <a:buNone/>
            </a:pPr>
            <a:r>
              <a:rPr lang="en-US" sz="2400" dirty="0"/>
              <a:t>10 SELPAs – ADR Grants - $300,000 </a:t>
            </a:r>
          </a:p>
          <a:p>
            <a:pPr marL="0" indent="0">
              <a:lnSpc>
                <a:spcPct val="100000"/>
              </a:lnSpc>
              <a:spcBef>
                <a:spcPts val="0"/>
              </a:spcBef>
              <a:buNone/>
            </a:pPr>
            <a:r>
              <a:rPr lang="en-US" sz="1800" dirty="0"/>
              <a:t>(same 10 SELPAs &amp; </a:t>
            </a:r>
            <a:r>
              <a:rPr lang="en-US" dirty="0"/>
              <a:t>Napa</a:t>
            </a:r>
            <a:r>
              <a:rPr lang="en-US" sz="1800" dirty="0"/>
              <a:t> COE, receiving same varying amounts)</a:t>
            </a:r>
          </a:p>
          <a:p>
            <a:pPr marL="0" indent="0">
              <a:lnSpc>
                <a:spcPct val="100000"/>
              </a:lnSpc>
              <a:spcBef>
                <a:spcPts val="0"/>
              </a:spcBef>
              <a:buNone/>
            </a:pPr>
            <a:endParaRPr lang="en-US" sz="1800" dirty="0"/>
          </a:p>
          <a:p>
            <a:pPr marL="0" indent="0">
              <a:lnSpc>
                <a:spcPct val="120000"/>
              </a:lnSpc>
              <a:buNone/>
            </a:pPr>
            <a:r>
              <a:rPr lang="en-US" sz="2400" dirty="0"/>
              <a:t>And any other interested SELPA – ADR-E Grants</a:t>
            </a:r>
            <a:r>
              <a:rPr lang="en-US" sz="2200" dirty="0"/>
              <a:t> - $1,650,000</a:t>
            </a:r>
          </a:p>
          <a:p>
            <a:pPr marL="0" indent="0">
              <a:lnSpc>
                <a:spcPct val="120000"/>
              </a:lnSpc>
              <a:buNone/>
            </a:pPr>
            <a:r>
              <a:rPr lang="en-US" sz="1800" dirty="0"/>
              <a:t>(79 to 113 SELPAs over the five-year period) in the same amount for each SELPA the amounts changed each year depending on the number of SELPAs interested (from $21,097 to $14,600)</a:t>
            </a:r>
            <a:endParaRPr lang="en-US" dirty="0"/>
          </a:p>
          <a:p>
            <a:pPr marL="0" indent="0">
              <a:buNone/>
            </a:pPr>
            <a:endParaRPr lang="en-US" sz="1800" dirty="0"/>
          </a:p>
          <a:p>
            <a:pPr marL="0" indent="0">
              <a:buNone/>
            </a:pPr>
            <a:endParaRPr lang="en-US" sz="1800" dirty="0"/>
          </a:p>
        </p:txBody>
      </p:sp>
      <p:pic>
        <p:nvPicPr>
          <p:cNvPr id="6" name="Picture 2" descr="States That Get The Most Federal Money | Fox Business">
            <a:extLst>
              <a:ext uri="{FF2B5EF4-FFF2-40B4-BE49-F238E27FC236}">
                <a16:creationId xmlns:a16="http://schemas.microsoft.com/office/drawing/2014/main" id="{8C79A1A8-28D2-AE60-70A6-5F90B80BE7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718" b="1"/>
          <a:stretch/>
        </p:blipFill>
        <p:spPr bwMode="auto">
          <a:xfrm>
            <a:off x="7689829" y="10"/>
            <a:ext cx="450217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Logo CA Dept of Ed">
            <a:extLst>
              <a:ext uri="{FF2B5EF4-FFF2-40B4-BE49-F238E27FC236}">
                <a16:creationId xmlns:a16="http://schemas.microsoft.com/office/drawing/2014/main" id="{CB5ABF3E-CC07-31FA-A8C5-659FC7EB1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0269" y="3679128"/>
            <a:ext cx="2878690" cy="2878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5669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E45D93EE09FE48B755B103E8699EE0" ma:contentTypeVersion="16" ma:contentTypeDescription="Create a new document." ma:contentTypeScope="" ma:versionID="c301ea57d9cec4f14d8416a6dd251d11">
  <xsd:schema xmlns:xsd="http://www.w3.org/2001/XMLSchema" xmlns:xs="http://www.w3.org/2001/XMLSchema" xmlns:p="http://schemas.microsoft.com/office/2006/metadata/properties" xmlns:ns2="db903174-bb1c-4609-9d70-465268ead536" xmlns:ns3="d0cbbd92-a969-402e-8621-447322a11182" targetNamespace="http://schemas.microsoft.com/office/2006/metadata/properties" ma:root="true" ma:fieldsID="4f17cf8a0d836c3494766366d08c96ee" ns2:_="" ns3:_="">
    <xsd:import namespace="db903174-bb1c-4609-9d70-465268ead536"/>
    <xsd:import namespace="d0cbbd92-a969-402e-8621-447322a111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03174-bb1c-4609-9d70-465268ead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cbbd92-a969-402e-8621-447322a1118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48b6dc5-7623-4a1d-a01d-748b8cf9f295}" ma:internalName="TaxCatchAll" ma:showField="CatchAllData" ma:web="d0cbbd92-a969-402e-8621-447322a11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0cbbd92-a969-402e-8621-447322a11182">
      <UserInfo>
        <DisplayName>Rick Homutoff</DisplayName>
        <AccountId>12</AccountId>
        <AccountType/>
      </UserInfo>
    </SharedWithUsers>
    <TaxCatchAll xmlns="d0cbbd92-a969-402e-8621-447322a1118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8CE326-183F-41E1-9FF1-6411CB117EF1}"/>
</file>

<file path=customXml/itemProps2.xml><?xml version="1.0" encoding="utf-8"?>
<ds:datastoreItem xmlns:ds="http://schemas.openxmlformats.org/officeDocument/2006/customXml" ds:itemID="{5CF328EC-2FDA-478A-9C69-916A902539D7}">
  <ds:schemaRefs>
    <ds:schemaRef ds:uri="a4e1b72c-c91e-4ddc-a93d-e53a27d5415b"/>
    <ds:schemaRef ds:uri="http://schemas.openxmlformats.org/package/2006/metadata/core-properties"/>
    <ds:schemaRef ds:uri="http://www.w3.org/XML/1998/namespace"/>
    <ds:schemaRef ds:uri="http://schemas.microsoft.com/office/2006/metadata/properties"/>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55d089e6-2105-4b55-abf8-6636a2f9af7b"/>
  </ds:schemaRefs>
</ds:datastoreItem>
</file>

<file path=customXml/itemProps3.xml><?xml version="1.0" encoding="utf-8"?>
<ds:datastoreItem xmlns:ds="http://schemas.openxmlformats.org/officeDocument/2006/customXml" ds:itemID="{7D5496CB-A656-4959-A91D-5FBE14D7C3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TM10001115[[fn=Parcel]]</Template>
  <TotalTime>72</TotalTime>
  <Words>2291</Words>
  <Application>Microsoft Macintosh PowerPoint</Application>
  <PresentationFormat>Widescreen</PresentationFormat>
  <Paragraphs>349</Paragraphs>
  <Slides>49</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Courier New</vt:lpstr>
      <vt:lpstr>Gill Sans MT</vt:lpstr>
      <vt:lpstr>Times New Roman</vt:lpstr>
      <vt:lpstr>Wingdings</vt:lpstr>
      <vt:lpstr>Parcel</vt:lpstr>
      <vt:lpstr>ADR in California: Fostering the Parent-School Relationship</vt:lpstr>
      <vt:lpstr>Today’s Presenters</vt:lpstr>
      <vt:lpstr>What are Your Experiences with Special Education Due Process?</vt:lpstr>
      <vt:lpstr>History of Special Education  in California</vt:lpstr>
      <vt:lpstr>California selpas</vt:lpstr>
      <vt:lpstr>SELPAS ARE SERVICE AGENCIES</vt:lpstr>
      <vt:lpstr>East valley selpa</vt:lpstr>
      <vt:lpstr>History of ADR in Special Education in California 2000-2015</vt:lpstr>
      <vt:lpstr>History of ADR in Special Education in California 2015-2020  Expansion Years</vt:lpstr>
      <vt:lpstr>‘Expansion’ Resulted in More Familiarity and Involvement with Special Education ADR</vt:lpstr>
      <vt:lpstr>‘Expansion’ Resulted in More Use of ADR to Resolve Conflict in Special Education</vt:lpstr>
      <vt:lpstr>‘Expansion’ Resulted in Desire for More ADR</vt:lpstr>
      <vt:lpstr>2020</vt:lpstr>
      <vt:lpstr>Why?  </vt:lpstr>
      <vt:lpstr>AND… Concerns related to potential conflict and increased use of due process to resolve the conflict only intensified..</vt:lpstr>
      <vt:lpstr>ADVOCACY </vt:lpstr>
      <vt:lpstr>ADVOCACY ACTIONS </vt:lpstr>
      <vt:lpstr> ADR in Special Education in California 2020-2021 </vt:lpstr>
      <vt:lpstr>Concerns Intensify 2020-2021  Potential Increased Due Process &amp; Litigation</vt:lpstr>
      <vt:lpstr>ADVOCACY INTENSIFIES </vt:lpstr>
      <vt:lpstr> ADR in Special Education in California 2021-2022 </vt:lpstr>
      <vt:lpstr>AB 130 Dispute Prevention  &amp; Resolution (ADR)</vt:lpstr>
      <vt:lpstr>Adr Allocation to East Valley SELPA</vt:lpstr>
      <vt:lpstr>AB 130 Learning recovery (LR)</vt:lpstr>
      <vt:lpstr>LR Allocation to east valley selpa</vt:lpstr>
      <vt:lpstr>ADVOCACY ON STEROIDS </vt:lpstr>
      <vt:lpstr>How Can You Advocate for ADR in  Special Education?</vt:lpstr>
      <vt:lpstr>So, What does this look like in practice? How do SELPAs do ADR in California?</vt:lpstr>
      <vt:lpstr>A Multi-District Approach</vt:lpstr>
      <vt:lpstr>East Valley SELPA  ADR Cadre</vt:lpstr>
      <vt:lpstr>East valley selpa ADR process</vt:lpstr>
      <vt:lpstr>East Valley SELPA ADR Regional &amp; Statewide leadership role</vt:lpstr>
      <vt:lpstr>East valley selpa  adr leadership team</vt:lpstr>
      <vt:lpstr>East valley selpa  adr leadership team</vt:lpstr>
      <vt:lpstr>East Valley SELPA ADR Brochure</vt:lpstr>
      <vt:lpstr>East Valley SELPA  ADR Brochure</vt:lpstr>
      <vt:lpstr>Single-District Approach</vt:lpstr>
      <vt:lpstr> San Bernardino City Unified School District </vt:lpstr>
      <vt:lpstr> San Bernardino City Unified School District </vt:lpstr>
      <vt:lpstr>San Bernardino City Unified School District</vt:lpstr>
      <vt:lpstr>San Bernardino City Unified School District</vt:lpstr>
      <vt:lpstr>San Bernardino City Unified School District</vt:lpstr>
      <vt:lpstr>San Bernardino City Unified School District</vt:lpstr>
      <vt:lpstr>San Bernardino City Unified School District ADR Brochure</vt:lpstr>
      <vt:lpstr>San Bernardino City Unified School District ADR Brochure </vt:lpstr>
      <vt:lpstr>Alternative dispute resolution</vt:lpstr>
      <vt:lpstr>Questions, thoughts?</vt:lpstr>
      <vt:lpstr>Need resources?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ADR in California: Fostering the Parent-School Relationship</dc:title>
  <dc:creator>Rick Homutoff</dc:creator>
  <cp:lastModifiedBy>Jennifer Brooksby</cp:lastModifiedBy>
  <cp:revision>4</cp:revision>
  <dcterms:created xsi:type="dcterms:W3CDTF">2022-08-31T21:29:52Z</dcterms:created>
  <dcterms:modified xsi:type="dcterms:W3CDTF">2022-09-21T17:42:41Z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0x010100633AA26EDC3B514AAB54156A1B52B5A8</vt:lpwstr>
  </property>
</Properties>
</file>