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fntdata" ContentType="application/x-fontdata"/>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8"/>
  </p:notesMasterIdLst>
  <p:sldIdLst>
    <p:sldId id="256" r:id="rId2"/>
    <p:sldId id="257" r:id="rId3"/>
    <p:sldId id="258" r:id="rId4"/>
    <p:sldId id="259" r:id="rId5"/>
    <p:sldId id="260" r:id="rId6"/>
    <p:sldId id="261" r:id="rId7"/>
    <p:sldId id="262" r:id="rId8"/>
    <p:sldId id="268" r:id="rId9"/>
    <p:sldId id="265" r:id="rId10"/>
    <p:sldId id="266" r:id="rId11"/>
    <p:sldId id="267" r:id="rId12"/>
    <p:sldId id="263" r:id="rId13"/>
    <p:sldId id="269" r:id="rId14"/>
    <p:sldId id="270" r:id="rId15"/>
    <p:sldId id="264"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Lst>
  <p:sldSz cx="9144000" cy="5143500" type="screen16x9"/>
  <p:notesSz cx="6858000" cy="9144000"/>
  <p:embeddedFontLst>
    <p:embeddedFont>
      <p:font typeface="Roboto" panose="02000000000000000000" pitchFamily="2"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D48C99-1B87-4F5F-98AC-3C507697D226}">
  <a:tblStyle styleId="{E2D48C99-1B87-4F5F-98AC-3C507697D22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141" d="100"/>
          <a:sy n="141" d="100"/>
        </p:scale>
        <p:origin x="80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7983996832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798399683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983996832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983996832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983996832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983996832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983996832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983996832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7983996832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7983996832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7983996832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7983996832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983996832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7983996832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983996832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983996832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983996832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983996832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983996832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983996832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98399683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98399683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983996832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983996832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983996832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983996832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7983996832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7983996832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7983996832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7983996832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7983996832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7983996832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983996832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7983996832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7983996832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7983996832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7983996832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7983996832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7983996832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7983996832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7983996832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7983996832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98399683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98399683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7983996832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7983996832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7983996832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7983996832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7983996832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7983996832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7983996832_0_1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7983996832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7983996832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7983996832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7983996832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7983996832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983996832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983996832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98399683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98399683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98399683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98399683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983996832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983996832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983996832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98399683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983996832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98399683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7983996832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7983996832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615152" y="1706100"/>
            <a:ext cx="8222100" cy="215973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4000" dirty="0"/>
              <a:t>Goals Together for Partnership:</a:t>
            </a:r>
            <a:br>
              <a:rPr lang="en" sz="4000" dirty="0"/>
            </a:br>
            <a:r>
              <a:rPr lang="en" sz="4000" dirty="0"/>
              <a:t> A Multiple Case Study Implementation Project of a School-Wide Family-School Partnership Model</a:t>
            </a:r>
            <a:br>
              <a:rPr lang="en" sz="3100" dirty="0"/>
            </a:br>
            <a:br>
              <a:rPr lang="en" sz="3100" dirty="0"/>
            </a:br>
            <a:br>
              <a:rPr lang="en" sz="2700" dirty="0"/>
            </a:br>
            <a:r>
              <a:rPr lang="en-US" sz="2200" dirty="0"/>
              <a:t>2022 CADRE Symposium</a:t>
            </a:r>
            <a:br>
              <a:rPr lang="en-US" sz="2200" dirty="0"/>
            </a:br>
            <a:r>
              <a:rPr lang="en-US" sz="2200" dirty="0"/>
              <a:t>October 26-28: Denver, CO</a:t>
            </a:r>
            <a:endParaRPr sz="2000" dirty="0"/>
          </a:p>
        </p:txBody>
      </p:sp>
      <p:sp>
        <p:nvSpPr>
          <p:cNvPr id="86" name="Google Shape;86;p13"/>
          <p:cNvSpPr txBox="1">
            <a:spLocks noGrp="1"/>
          </p:cNvSpPr>
          <p:nvPr>
            <p:ph type="subTitle" idx="1"/>
          </p:nvPr>
        </p:nvSpPr>
        <p:spPr>
          <a:xfrm>
            <a:off x="699095" y="3865830"/>
            <a:ext cx="8222100" cy="785400"/>
          </a:xfrm>
          <a:prstGeom prst="rect">
            <a:avLst/>
          </a:prstGeom>
        </p:spPr>
        <p:txBody>
          <a:bodyPr spcFirstLastPara="1" wrap="square" lIns="91425" tIns="91425" rIns="91425" bIns="91425" anchor="t" anchorCtr="0">
            <a:noAutofit/>
          </a:bodyPr>
          <a:lstStyle/>
          <a:p>
            <a:pPr marL="0" indent="0"/>
            <a:r>
              <a:rPr lang="en" sz="2000" dirty="0"/>
              <a:t>Tracy Gershwin, Ph.D., Professor, University of Northern Colorado</a:t>
            </a:r>
          </a:p>
          <a:p>
            <a:pPr marL="0" indent="0"/>
            <a:r>
              <a:rPr lang="en-US" sz="2000" dirty="0"/>
              <a:t>Kathleen </a:t>
            </a:r>
            <a:r>
              <a:rPr lang="en-US" sz="2000" dirty="0" err="1"/>
              <a:t>Kyzar</a:t>
            </a:r>
            <a:r>
              <a:rPr lang="en-US" sz="2000" dirty="0"/>
              <a:t>, Ph.D., Associate Professor, Texas Christian University </a:t>
            </a:r>
          </a:p>
          <a:p>
            <a:pPr marL="0" lvl="0" indent="0" algn="l" rtl="0">
              <a:spcBef>
                <a:spcPts val="0"/>
              </a:spcBef>
              <a:spcAft>
                <a:spcPts val="0"/>
              </a:spcAft>
              <a:buNone/>
            </a:pPr>
            <a:r>
              <a:rPr lang="en" sz="2000" dirty="0"/>
              <a:t> </a:t>
            </a:r>
            <a:endParaRP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Leadership Team Member Responsibilities </a:t>
            </a:r>
            <a:endParaRPr dirty="0"/>
          </a:p>
        </p:txBody>
      </p:sp>
      <p:sp>
        <p:nvSpPr>
          <p:cNvPr id="143" name="Google Shape;143;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fontScale="92500"/>
          </a:bodyPr>
          <a:lstStyle/>
          <a:p>
            <a:pPr marL="285750" indent="-285750"/>
            <a:r>
              <a:rPr lang="en" dirty="0"/>
              <a:t>Completion of Online Module Training Series to learn foundational concepts </a:t>
            </a:r>
            <a:endParaRPr dirty="0"/>
          </a:p>
          <a:p>
            <a:pPr marL="285750" indent="-285750">
              <a:spcBef>
                <a:spcPts val="1200"/>
              </a:spcBef>
            </a:pPr>
            <a:r>
              <a:rPr lang="en" dirty="0"/>
              <a:t>Attendance of 1 and 1½ day Summit Symposium </a:t>
            </a:r>
            <a:endParaRPr dirty="0"/>
          </a:p>
          <a:p>
            <a:pPr marL="285750" indent="-285750">
              <a:spcBef>
                <a:spcPts val="1200"/>
              </a:spcBef>
            </a:pPr>
            <a:r>
              <a:rPr lang="en" dirty="0"/>
              <a:t>Identification of Implementation Team Members </a:t>
            </a:r>
            <a:endParaRPr dirty="0"/>
          </a:p>
          <a:p>
            <a:pPr marL="285750" indent="-285750">
              <a:spcBef>
                <a:spcPts val="1200"/>
              </a:spcBef>
            </a:pPr>
            <a:r>
              <a:rPr lang="en" dirty="0"/>
              <a:t>Development of Implementation and Evaluation Plan in line with needs and culture </a:t>
            </a:r>
            <a:endParaRPr dirty="0"/>
          </a:p>
          <a:p>
            <a:pPr marL="285750" indent="-285750">
              <a:spcBef>
                <a:spcPts val="1200"/>
              </a:spcBef>
            </a:pPr>
            <a:r>
              <a:rPr lang="en" dirty="0"/>
              <a:t>Regular meetings with team and researchers </a:t>
            </a:r>
            <a:endParaRPr dirty="0"/>
          </a:p>
          <a:p>
            <a:pPr marL="285750" indent="-285750">
              <a:spcBef>
                <a:spcPts val="1200"/>
              </a:spcBef>
            </a:pPr>
            <a:r>
              <a:rPr lang="en" dirty="0"/>
              <a:t>Provision of TA Support to school community </a:t>
            </a:r>
            <a:endParaRPr dirty="0"/>
          </a:p>
          <a:p>
            <a:pPr marL="285750" indent="-285750">
              <a:spcBef>
                <a:spcPts val="1200"/>
              </a:spcBef>
              <a:spcAft>
                <a:spcPts val="1200"/>
              </a:spcAft>
            </a:pPr>
            <a:r>
              <a:rPr lang="en" dirty="0"/>
              <a:t>Participation in two interviews, two focus groups, and completion of brief surveys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Team Responsibilities </a:t>
            </a:r>
            <a:endParaRPr/>
          </a:p>
        </p:txBody>
      </p:sp>
      <p:sp>
        <p:nvSpPr>
          <p:cNvPr id="149" name="Google Shape;149;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285750" indent="-285750"/>
            <a:r>
              <a:rPr lang="en" dirty="0"/>
              <a:t>GTP Training provided by school’s GTP Leadership Team </a:t>
            </a:r>
            <a:endParaRPr dirty="0"/>
          </a:p>
          <a:p>
            <a:pPr marL="285750" indent="-285750">
              <a:spcBef>
                <a:spcPts val="1200"/>
              </a:spcBef>
            </a:pPr>
            <a:r>
              <a:rPr lang="en" dirty="0"/>
              <a:t>Implement GTP Plan, as determined by Leadership Team </a:t>
            </a:r>
            <a:endParaRPr dirty="0"/>
          </a:p>
          <a:p>
            <a:pPr marL="285750" indent="-285750">
              <a:spcBef>
                <a:spcPts val="1200"/>
              </a:spcBef>
              <a:spcAft>
                <a:spcPts val="1200"/>
              </a:spcAft>
            </a:pPr>
            <a:r>
              <a:rPr lang="en" dirty="0"/>
              <a:t>Completed survey regarding partnership perceptions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Partnership Goal Setting </a:t>
            </a:r>
            <a:endParaRPr/>
          </a:p>
        </p:txBody>
      </p:sp>
      <p:sp>
        <p:nvSpPr>
          <p:cNvPr id="124" name="Google Shape;124;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Step 1: Set attainable GTP Tenet Goal </a:t>
            </a:r>
            <a:endParaRPr/>
          </a:p>
          <a:p>
            <a:pPr marL="0" lvl="0" indent="0" algn="l" rtl="0">
              <a:spcBef>
                <a:spcPts val="1200"/>
              </a:spcBef>
              <a:spcAft>
                <a:spcPts val="0"/>
              </a:spcAft>
              <a:buNone/>
            </a:pPr>
            <a:r>
              <a:rPr lang="en"/>
              <a:t>Step 2: Identify concrete actions toward GTP Tenet Goal </a:t>
            </a:r>
            <a:endParaRPr/>
          </a:p>
          <a:p>
            <a:pPr marL="0" lvl="0" indent="0" algn="l" rtl="0">
              <a:spcBef>
                <a:spcPts val="1200"/>
              </a:spcBef>
              <a:spcAft>
                <a:spcPts val="0"/>
              </a:spcAft>
              <a:buNone/>
            </a:pPr>
            <a:r>
              <a:rPr lang="en"/>
              <a:t>Step 3: Anticipate obstacles and identify solutions </a:t>
            </a:r>
            <a:endParaRPr/>
          </a:p>
          <a:p>
            <a:pPr marL="0" lvl="0" indent="0" algn="l" rtl="0">
              <a:spcBef>
                <a:spcPts val="1200"/>
              </a:spcBef>
              <a:spcAft>
                <a:spcPts val="0"/>
              </a:spcAft>
              <a:buNone/>
            </a:pPr>
            <a:r>
              <a:rPr lang="en"/>
              <a:t>Step 4: Carry out GTP Tenet Goal </a:t>
            </a:r>
            <a:endParaRPr/>
          </a:p>
          <a:p>
            <a:pPr marL="0" lvl="0" indent="0" algn="l" rtl="0">
              <a:spcBef>
                <a:spcPts val="1200"/>
              </a:spcBef>
              <a:spcAft>
                <a:spcPts val="1200"/>
              </a:spcAft>
              <a:buNone/>
            </a:pPr>
            <a:r>
              <a:rPr lang="en"/>
              <a:t>Step 5: Reflect and adjust GTP Tenet Goal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59"/>
        <p:cNvGrpSpPr/>
        <p:nvPr/>
      </p:nvGrpSpPr>
      <p:grpSpPr>
        <a:xfrm>
          <a:off x="0" y="0"/>
          <a:ext cx="0" cy="0"/>
          <a:chOff x="0" y="0"/>
          <a:chExt cx="0" cy="0"/>
        </a:xfrm>
      </p:grpSpPr>
      <p:pic>
        <p:nvPicPr>
          <p:cNvPr id="1026" name="Picture 2" descr="The Lippitt-Knoster Model">
            <a:extLst>
              <a:ext uri="{FF2B5EF4-FFF2-40B4-BE49-F238E27FC236}">
                <a16:creationId xmlns:a16="http://schemas.microsoft.com/office/drawing/2014/main" id="{E34165AF-4F49-20FE-7BDB-E6A1BA9C66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773" y="769544"/>
            <a:ext cx="6731366" cy="42335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3BE1EED-E201-6B4A-E691-40A81AD79425}"/>
              </a:ext>
            </a:extLst>
          </p:cNvPr>
          <p:cNvSpPr txBox="1"/>
          <p:nvPr/>
        </p:nvSpPr>
        <p:spPr>
          <a:xfrm>
            <a:off x="2489703" y="153909"/>
            <a:ext cx="4390931" cy="523220"/>
          </a:xfrm>
          <a:prstGeom prst="rect">
            <a:avLst/>
          </a:prstGeom>
          <a:noFill/>
        </p:spPr>
        <p:txBody>
          <a:bodyPr wrap="square" rtlCol="0">
            <a:spAutoFit/>
          </a:bodyPr>
          <a:lstStyle/>
          <a:p>
            <a:pPr algn="ctr"/>
            <a:r>
              <a:rPr lang="en-US" sz="2800" dirty="0" err="1">
                <a:solidFill>
                  <a:schemeClr val="bg1"/>
                </a:solidFill>
              </a:rPr>
              <a:t>Knoster’s</a:t>
            </a:r>
            <a:r>
              <a:rPr lang="en-US" sz="2800" dirty="0">
                <a:solidFill>
                  <a:schemeClr val="bg1"/>
                </a:solidFill>
              </a:rPr>
              <a:t> Change Model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Train-the-Trainer Model </a:t>
            </a:r>
            <a:endParaRPr dirty="0"/>
          </a:p>
        </p:txBody>
      </p:sp>
      <p:sp>
        <p:nvSpPr>
          <p:cNvPr id="166" name="Google Shape;166;p2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GTP Learning Modules </a:t>
            </a:r>
            <a:endParaRPr/>
          </a:p>
          <a:p>
            <a:pPr marL="457200" lvl="0" indent="-342900" algn="l" rtl="0">
              <a:spcBef>
                <a:spcPts val="0"/>
              </a:spcBef>
              <a:spcAft>
                <a:spcPts val="0"/>
              </a:spcAft>
              <a:buSzPts val="1800"/>
              <a:buChar char="●"/>
            </a:pPr>
            <a:r>
              <a:rPr lang="en"/>
              <a:t>GTP Action Planning Materials </a:t>
            </a:r>
            <a:endParaRPr/>
          </a:p>
          <a:p>
            <a:pPr marL="457200" lvl="0" indent="-342900" algn="l" rtl="0">
              <a:spcBef>
                <a:spcPts val="0"/>
              </a:spcBef>
              <a:spcAft>
                <a:spcPts val="0"/>
              </a:spcAft>
              <a:buSzPts val="1800"/>
              <a:buChar char="●"/>
            </a:pPr>
            <a:r>
              <a:rPr lang="en"/>
              <a:t>Parent-Teacher Conference Materials </a:t>
            </a:r>
            <a:endParaRPr/>
          </a:p>
          <a:p>
            <a:pPr marL="457200" lvl="0" indent="-342900" algn="l" rtl="0">
              <a:spcBef>
                <a:spcPts val="0"/>
              </a:spcBef>
              <a:spcAft>
                <a:spcPts val="0"/>
              </a:spcAft>
              <a:buSzPts val="1800"/>
              <a:buChar char="●"/>
            </a:pPr>
            <a:r>
              <a:rPr lang="en"/>
              <a:t>GTP Implementation Team Recruitment Materials </a:t>
            </a:r>
            <a:endParaRPr/>
          </a:p>
          <a:p>
            <a:pPr marL="457200" lvl="0" indent="-342900" algn="l" rtl="0">
              <a:spcBef>
                <a:spcPts val="0"/>
              </a:spcBef>
              <a:spcAft>
                <a:spcPts val="0"/>
              </a:spcAft>
              <a:buSzPts val="1800"/>
              <a:buChar char="●"/>
            </a:pPr>
            <a:r>
              <a:rPr lang="en"/>
              <a:t>Templates for Check-Ins </a:t>
            </a:r>
            <a:endParaRPr/>
          </a:p>
          <a:p>
            <a:pPr marL="457200" lvl="0" indent="-342900" algn="l" rtl="0">
              <a:spcBef>
                <a:spcPts val="0"/>
              </a:spcBef>
              <a:spcAft>
                <a:spcPts val="0"/>
              </a:spcAft>
              <a:buSzPts val="1800"/>
              <a:buChar char="●"/>
            </a:pPr>
            <a:r>
              <a:rPr lang="en"/>
              <a:t>Survey templates </a:t>
            </a:r>
            <a:endParaRPr/>
          </a:p>
          <a:p>
            <a:pPr marL="457200" lvl="0" indent="-342900" algn="l" rtl="0">
              <a:spcBef>
                <a:spcPts val="0"/>
              </a:spcBef>
              <a:spcAft>
                <a:spcPts val="0"/>
              </a:spcAft>
              <a:buSzPts val="1800"/>
              <a:buChar char="●"/>
            </a:pPr>
            <a:r>
              <a:rPr lang="en"/>
              <a:t>Goal Setting Guidelines and Templates </a:t>
            </a:r>
            <a:endParaRPr/>
          </a:p>
          <a:p>
            <a:pPr marL="457200" lvl="0" indent="-342900" algn="l" rtl="0">
              <a:spcBef>
                <a:spcPts val="0"/>
              </a:spcBef>
              <a:spcAft>
                <a:spcPts val="0"/>
              </a:spcAft>
              <a:buSzPts val="1800"/>
              <a:buChar char="●"/>
            </a:pPr>
            <a:r>
              <a:rPr lang="en"/>
              <a:t>Websites/Partnership Resources </a:t>
            </a:r>
            <a:endParaRPr/>
          </a:p>
          <a:p>
            <a:pPr marL="457200" lvl="0" indent="-342900" algn="l" rtl="0">
              <a:spcBef>
                <a:spcPts val="0"/>
              </a:spcBef>
              <a:spcAft>
                <a:spcPts val="0"/>
              </a:spcAft>
              <a:buSzPts val="1800"/>
              <a:buChar char="●"/>
            </a:pPr>
            <a:r>
              <a:rPr lang="en"/>
              <a:t>Data Collection Forms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GTP Conference Resources </a:t>
            </a:r>
            <a:endParaRPr/>
          </a:p>
        </p:txBody>
      </p:sp>
      <p:pic>
        <p:nvPicPr>
          <p:cNvPr id="130" name="Google Shape;130;p21"/>
          <p:cNvPicPr preferRelativeResize="0"/>
          <p:nvPr/>
        </p:nvPicPr>
        <p:blipFill>
          <a:blip r:embed="rId3">
            <a:alphaModFix/>
          </a:blip>
          <a:stretch>
            <a:fillRect/>
          </a:stretch>
        </p:blipFill>
        <p:spPr>
          <a:xfrm>
            <a:off x="561625" y="1017800"/>
            <a:ext cx="3670864" cy="3820900"/>
          </a:xfrm>
          <a:prstGeom prst="rect">
            <a:avLst/>
          </a:prstGeom>
          <a:noFill/>
          <a:ln>
            <a:noFill/>
          </a:ln>
        </p:spPr>
      </p:pic>
      <p:pic>
        <p:nvPicPr>
          <p:cNvPr id="131" name="Google Shape;131;p21"/>
          <p:cNvPicPr preferRelativeResize="0"/>
          <p:nvPr/>
        </p:nvPicPr>
        <p:blipFill>
          <a:blip r:embed="rId4">
            <a:alphaModFix/>
          </a:blip>
          <a:stretch>
            <a:fillRect/>
          </a:stretch>
        </p:blipFill>
        <p:spPr>
          <a:xfrm>
            <a:off x="5060018" y="410000"/>
            <a:ext cx="3772282" cy="4428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a:t>Stakeholder Perception of Partnerships and GTP Implementation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Guiding Questions and Method </a:t>
            </a:r>
            <a:endParaRPr/>
          </a:p>
        </p:txBody>
      </p:sp>
      <p:sp>
        <p:nvSpPr>
          <p:cNvPr id="177" name="Google Shape;177;p2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Questions: </a:t>
            </a:r>
            <a:endParaRPr/>
          </a:p>
          <a:p>
            <a:pPr marL="457200" lvl="0" indent="-342900" algn="l" rtl="0">
              <a:spcBef>
                <a:spcPts val="1200"/>
              </a:spcBef>
              <a:spcAft>
                <a:spcPts val="0"/>
              </a:spcAft>
              <a:buSzPts val="1800"/>
              <a:buChar char="●"/>
            </a:pPr>
            <a:r>
              <a:rPr lang="en"/>
              <a:t>What features of the GTP Process are required to ensure that it is usable in elementary school settings? </a:t>
            </a:r>
            <a:endParaRPr/>
          </a:p>
          <a:p>
            <a:pPr marL="457200" lvl="0" indent="-342900" algn="l" rtl="0">
              <a:spcBef>
                <a:spcPts val="0"/>
              </a:spcBef>
              <a:spcAft>
                <a:spcPts val="0"/>
              </a:spcAft>
              <a:buSzPts val="1800"/>
              <a:buChar char="●"/>
            </a:pPr>
            <a:r>
              <a:rPr lang="en"/>
              <a:t>What are resultant trends in the perceptions of family-school partnerships for teachers and family member participants?</a:t>
            </a:r>
            <a:endParaRPr/>
          </a:p>
          <a:p>
            <a:pPr marL="0" lvl="0" indent="0" algn="l" rtl="0">
              <a:spcBef>
                <a:spcPts val="1200"/>
              </a:spcBef>
              <a:spcAft>
                <a:spcPts val="0"/>
              </a:spcAft>
              <a:buNone/>
            </a:pPr>
            <a:r>
              <a:rPr lang="en"/>
              <a:t>Method: </a:t>
            </a:r>
            <a:endParaRPr/>
          </a:p>
          <a:p>
            <a:pPr marL="457200" lvl="0" indent="-342900" algn="l" rtl="0">
              <a:spcBef>
                <a:spcPts val="1200"/>
              </a:spcBef>
              <a:spcAft>
                <a:spcPts val="0"/>
              </a:spcAft>
              <a:buSzPts val="1800"/>
              <a:buChar char="●"/>
            </a:pPr>
            <a:r>
              <a:rPr lang="en"/>
              <a:t>Mixed-method research guided by action research design </a:t>
            </a:r>
            <a:endParaRPr/>
          </a:p>
          <a:p>
            <a:pPr marL="457200" lvl="0" indent="-342900" algn="l" rtl="0">
              <a:spcBef>
                <a:spcPts val="0"/>
              </a:spcBef>
              <a:spcAft>
                <a:spcPts val="0"/>
              </a:spcAft>
              <a:buSzPts val="1800"/>
              <a:buChar char="●"/>
            </a:pPr>
            <a:r>
              <a:rPr lang="en"/>
              <a:t>Data sources: interviews, artifacts, focus groups, surveys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Three Participating Schools in One Midwest State </a:t>
            </a:r>
            <a:endParaRPr/>
          </a:p>
        </p:txBody>
      </p:sp>
      <p:graphicFrame>
        <p:nvGraphicFramePr>
          <p:cNvPr id="183" name="Google Shape;183;p30"/>
          <p:cNvGraphicFramePr/>
          <p:nvPr/>
        </p:nvGraphicFramePr>
        <p:xfrm>
          <a:off x="952500" y="1229875"/>
          <a:ext cx="7239000" cy="265170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Spruce (Suburban) </a:t>
                      </a:r>
                      <a:endParaRPr b="1"/>
                    </a:p>
                  </a:txBody>
                  <a:tcPr marL="91425" marR="91425" marT="91425" marB="91425"/>
                </a:tc>
                <a:tc>
                  <a:txBody>
                    <a:bodyPr/>
                    <a:lstStyle/>
                    <a:p>
                      <a:pPr marL="0" lvl="0" indent="0" algn="ctr" rtl="0">
                        <a:spcBef>
                          <a:spcPts val="0"/>
                        </a:spcBef>
                        <a:spcAft>
                          <a:spcPts val="0"/>
                        </a:spcAft>
                        <a:buNone/>
                      </a:pPr>
                      <a:r>
                        <a:rPr lang="en" b="1"/>
                        <a:t>Willow (Rural) </a:t>
                      </a:r>
                      <a:endParaRPr b="1"/>
                    </a:p>
                  </a:txBody>
                  <a:tcPr marL="91425" marR="91425" marT="91425" marB="91425"/>
                </a:tc>
                <a:tc>
                  <a:txBody>
                    <a:bodyPr/>
                    <a:lstStyle/>
                    <a:p>
                      <a:pPr marL="0" lvl="0" indent="0" algn="ctr" rtl="0">
                        <a:spcBef>
                          <a:spcPts val="0"/>
                        </a:spcBef>
                        <a:spcAft>
                          <a:spcPts val="0"/>
                        </a:spcAft>
                        <a:buNone/>
                      </a:pPr>
                      <a:r>
                        <a:rPr lang="en" b="1"/>
                        <a:t>Pine (Urban)</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200"/>
                        <a:t>45.5% White, 23.4% Latinx, 22% Black/African American, 6.8% Hawaiian/ Pacific Islander </a:t>
                      </a:r>
                      <a:endParaRPr sz="1200"/>
                    </a:p>
                  </a:txBody>
                  <a:tcPr marL="91425" marR="91425" marT="91425" marB="91425"/>
                </a:tc>
                <a:tc>
                  <a:txBody>
                    <a:bodyPr/>
                    <a:lstStyle/>
                    <a:p>
                      <a:pPr marL="0" lvl="0" indent="0" algn="l" rtl="0">
                        <a:spcBef>
                          <a:spcPts val="0"/>
                        </a:spcBef>
                        <a:spcAft>
                          <a:spcPts val="0"/>
                        </a:spcAft>
                        <a:buNone/>
                      </a:pPr>
                      <a:r>
                        <a:rPr lang="en" sz="1200"/>
                        <a:t>61.7% White, 7.6% Latinx, 4.7% Black/African American, 19.9% Asian American  </a:t>
                      </a:r>
                      <a:endParaRPr sz="1200"/>
                    </a:p>
                  </a:txBody>
                  <a:tcPr marL="91425" marR="91425" marT="91425" marB="91425"/>
                </a:tc>
                <a:tc>
                  <a:txBody>
                    <a:bodyPr/>
                    <a:lstStyle/>
                    <a:p>
                      <a:pPr marL="0" lvl="0" indent="0" algn="l" rtl="0">
                        <a:spcBef>
                          <a:spcPts val="0"/>
                        </a:spcBef>
                        <a:spcAft>
                          <a:spcPts val="0"/>
                        </a:spcAft>
                        <a:buNone/>
                      </a:pPr>
                      <a:r>
                        <a:rPr lang="en" sz="1200"/>
                        <a:t>67.4% White, 15.5% Latinx, 4.5% Black/African American, 3.8% Asian American </a:t>
                      </a:r>
                      <a:endParaRPr sz="12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200"/>
                        <a:t>Title 1 </a:t>
                      </a:r>
                      <a:endParaRPr sz="1200"/>
                    </a:p>
                  </a:txBody>
                  <a:tcPr marL="91425" marR="91425" marT="91425" marB="91425"/>
                </a:tc>
                <a:tc>
                  <a:txBody>
                    <a:bodyPr/>
                    <a:lstStyle/>
                    <a:p>
                      <a:pPr marL="0" lvl="0" indent="0" algn="l" rtl="0">
                        <a:spcBef>
                          <a:spcPts val="0"/>
                        </a:spcBef>
                        <a:spcAft>
                          <a:spcPts val="0"/>
                        </a:spcAft>
                        <a:buNone/>
                      </a:pPr>
                      <a:r>
                        <a:rPr lang="en" sz="1200"/>
                        <a:t>Title 1 </a:t>
                      </a:r>
                      <a:endParaRPr sz="1200"/>
                    </a:p>
                  </a:txBody>
                  <a:tcPr marL="91425" marR="91425" marT="91425" marB="91425"/>
                </a:tc>
                <a:tc>
                  <a:txBody>
                    <a:bodyPr/>
                    <a:lstStyle/>
                    <a:p>
                      <a:pPr marL="0" lvl="0" indent="0" algn="l" rtl="0">
                        <a:spcBef>
                          <a:spcPts val="0"/>
                        </a:spcBef>
                        <a:spcAft>
                          <a:spcPts val="0"/>
                        </a:spcAft>
                        <a:buNone/>
                      </a:pPr>
                      <a:r>
                        <a:rPr lang="en" sz="1200"/>
                        <a:t>Title 1 </a:t>
                      </a:r>
                      <a:endParaRPr sz="12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200"/>
                        <a:t>14:1 </a:t>
                      </a:r>
                      <a:endParaRPr sz="1200"/>
                    </a:p>
                  </a:txBody>
                  <a:tcPr marL="91425" marR="91425" marT="91425" marB="91425"/>
                </a:tc>
                <a:tc>
                  <a:txBody>
                    <a:bodyPr/>
                    <a:lstStyle/>
                    <a:p>
                      <a:pPr marL="0" lvl="0" indent="0" algn="l" rtl="0">
                        <a:spcBef>
                          <a:spcPts val="0"/>
                        </a:spcBef>
                        <a:spcAft>
                          <a:spcPts val="0"/>
                        </a:spcAft>
                        <a:buNone/>
                      </a:pPr>
                      <a:r>
                        <a:rPr lang="en" sz="1200"/>
                        <a:t>15:1</a:t>
                      </a:r>
                      <a:endParaRPr sz="1200"/>
                    </a:p>
                  </a:txBody>
                  <a:tcPr marL="91425" marR="91425" marT="91425" marB="91425"/>
                </a:tc>
                <a:tc>
                  <a:txBody>
                    <a:bodyPr/>
                    <a:lstStyle/>
                    <a:p>
                      <a:pPr marL="0" lvl="0" indent="0" algn="l" rtl="0">
                        <a:spcBef>
                          <a:spcPts val="0"/>
                        </a:spcBef>
                        <a:spcAft>
                          <a:spcPts val="0"/>
                        </a:spcAft>
                        <a:buNone/>
                      </a:pPr>
                      <a:r>
                        <a:rPr lang="en" sz="1200"/>
                        <a:t>17:1 </a:t>
                      </a:r>
                      <a:endParaRPr sz="12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200"/>
                        <a:t>205 Students </a:t>
                      </a:r>
                      <a:endParaRPr sz="1200"/>
                    </a:p>
                  </a:txBody>
                  <a:tcPr marL="91425" marR="91425" marT="91425" marB="91425"/>
                </a:tc>
                <a:tc>
                  <a:txBody>
                    <a:bodyPr/>
                    <a:lstStyle/>
                    <a:p>
                      <a:pPr marL="0" lvl="0" indent="0" algn="l" rtl="0">
                        <a:spcBef>
                          <a:spcPts val="0"/>
                        </a:spcBef>
                        <a:spcAft>
                          <a:spcPts val="0"/>
                        </a:spcAft>
                        <a:buNone/>
                      </a:pPr>
                      <a:r>
                        <a:rPr lang="en" sz="1200"/>
                        <a:t>643 Students </a:t>
                      </a:r>
                      <a:endParaRPr sz="1200"/>
                    </a:p>
                  </a:txBody>
                  <a:tcPr marL="91425" marR="91425" marT="91425" marB="91425"/>
                </a:tc>
                <a:tc>
                  <a:txBody>
                    <a:bodyPr/>
                    <a:lstStyle/>
                    <a:p>
                      <a:pPr marL="0" lvl="0" indent="0" algn="l" rtl="0">
                        <a:spcBef>
                          <a:spcPts val="0"/>
                        </a:spcBef>
                        <a:spcAft>
                          <a:spcPts val="0"/>
                        </a:spcAft>
                        <a:buNone/>
                      </a:pPr>
                      <a:r>
                        <a:rPr lang="en" sz="1200"/>
                        <a:t>582 Students </a:t>
                      </a:r>
                      <a:endParaRPr sz="120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sz="1200"/>
                        <a:t>14 Teachers </a:t>
                      </a:r>
                      <a:endParaRPr sz="1200"/>
                    </a:p>
                  </a:txBody>
                  <a:tcPr marL="91425" marR="91425" marT="91425" marB="91425"/>
                </a:tc>
                <a:tc>
                  <a:txBody>
                    <a:bodyPr/>
                    <a:lstStyle/>
                    <a:p>
                      <a:pPr marL="0" lvl="0" indent="0" algn="l" rtl="0">
                        <a:spcBef>
                          <a:spcPts val="0"/>
                        </a:spcBef>
                        <a:spcAft>
                          <a:spcPts val="0"/>
                        </a:spcAft>
                        <a:buNone/>
                      </a:pPr>
                      <a:r>
                        <a:rPr lang="en" sz="1200"/>
                        <a:t>43 Teachers </a:t>
                      </a:r>
                      <a:endParaRPr sz="1200"/>
                    </a:p>
                  </a:txBody>
                  <a:tcPr marL="91425" marR="91425" marT="91425" marB="91425"/>
                </a:tc>
                <a:tc>
                  <a:txBody>
                    <a:bodyPr/>
                    <a:lstStyle/>
                    <a:p>
                      <a:pPr marL="0" lvl="0" indent="0" algn="l" rtl="0">
                        <a:spcBef>
                          <a:spcPts val="0"/>
                        </a:spcBef>
                        <a:spcAft>
                          <a:spcPts val="0"/>
                        </a:spcAft>
                        <a:buNone/>
                      </a:pPr>
                      <a:r>
                        <a:rPr lang="en" sz="1200"/>
                        <a:t>35 Teachers </a:t>
                      </a:r>
                      <a:endParaRPr sz="120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Leadership Team Participant Characteristics </a:t>
            </a:r>
            <a:endParaRPr/>
          </a:p>
        </p:txBody>
      </p:sp>
      <p:graphicFrame>
        <p:nvGraphicFramePr>
          <p:cNvPr id="189" name="Google Shape;189;p31"/>
          <p:cNvGraphicFramePr/>
          <p:nvPr/>
        </p:nvGraphicFramePr>
        <p:xfrm>
          <a:off x="952500" y="1314463"/>
          <a:ext cx="7239000" cy="2514570"/>
        </p:xfrm>
        <a:graphic>
          <a:graphicData uri="http://schemas.openxmlformats.org/drawingml/2006/table">
            <a:tbl>
              <a:tblPr>
                <a:noFill/>
                <a:tableStyleId>{E2D48C99-1B87-4F5F-98AC-3C507697D226}</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 b="1"/>
                        <a:t>Principals (n = 3)</a:t>
                      </a:r>
                      <a:endParaRPr b="1"/>
                    </a:p>
                  </a:txBody>
                  <a:tcPr marL="91425" marR="91425" marT="91425" marB="91425"/>
                </a:tc>
                <a:tc>
                  <a:txBody>
                    <a:bodyPr/>
                    <a:lstStyle/>
                    <a:p>
                      <a:pPr marL="0" lvl="0" indent="0" algn="ctr" rtl="0">
                        <a:spcBef>
                          <a:spcPts val="0"/>
                        </a:spcBef>
                        <a:spcAft>
                          <a:spcPts val="0"/>
                        </a:spcAft>
                        <a:buNone/>
                      </a:pPr>
                      <a:r>
                        <a:rPr lang="en" b="1"/>
                        <a:t>Teachers (n = 6)</a:t>
                      </a:r>
                      <a:endParaRPr b="1"/>
                    </a:p>
                  </a:txBody>
                  <a:tcPr marL="91425" marR="91425" marT="91425" marB="91425"/>
                </a:tc>
                <a:tc>
                  <a:txBody>
                    <a:bodyPr/>
                    <a:lstStyle/>
                    <a:p>
                      <a:pPr marL="0" lvl="0" indent="0" algn="ctr" rtl="0">
                        <a:spcBef>
                          <a:spcPts val="0"/>
                        </a:spcBef>
                        <a:spcAft>
                          <a:spcPts val="0"/>
                        </a:spcAft>
                        <a:buNone/>
                      </a:pPr>
                      <a:r>
                        <a:rPr lang="en" b="1"/>
                        <a:t>Family Members </a:t>
                      </a:r>
                      <a:endParaRPr b="1"/>
                    </a:p>
                    <a:p>
                      <a:pPr marL="0" lvl="0" indent="0" algn="ctr" rtl="0">
                        <a:spcBef>
                          <a:spcPts val="0"/>
                        </a:spcBef>
                        <a:spcAft>
                          <a:spcPts val="0"/>
                        </a:spcAft>
                        <a:buNone/>
                      </a:pPr>
                      <a:r>
                        <a:rPr lang="en" b="1"/>
                        <a:t>(n = 6) </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300" b="1"/>
                        <a:t>Gender </a:t>
                      </a:r>
                      <a:endParaRPr sz="1300" b="1"/>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1"/>
                  </a:ext>
                </a:extLst>
              </a:tr>
              <a:tr h="381000">
                <a:tc>
                  <a:txBody>
                    <a:bodyPr/>
                    <a:lstStyle/>
                    <a:p>
                      <a:pPr marL="457200" lvl="0" indent="0" algn="l" rtl="0">
                        <a:spcBef>
                          <a:spcPts val="0"/>
                        </a:spcBef>
                        <a:spcAft>
                          <a:spcPts val="0"/>
                        </a:spcAft>
                        <a:buNone/>
                      </a:pPr>
                      <a:r>
                        <a:rPr lang="en" sz="1300" b="1"/>
                        <a:t>Male</a:t>
                      </a:r>
                      <a:endParaRPr sz="1300" b="1"/>
                    </a:p>
                  </a:txBody>
                  <a:tcPr marL="91425" marR="91425" marT="91425" marB="91425"/>
                </a:tc>
                <a:tc>
                  <a:txBody>
                    <a:bodyPr/>
                    <a:lstStyle/>
                    <a:p>
                      <a:pPr marL="0" lvl="0" indent="0" algn="ctr" rtl="0">
                        <a:spcBef>
                          <a:spcPts val="0"/>
                        </a:spcBef>
                        <a:spcAft>
                          <a:spcPts val="0"/>
                        </a:spcAft>
                        <a:buNone/>
                      </a:pPr>
                      <a:r>
                        <a:rPr lang="en" sz="1300"/>
                        <a:t>1</a:t>
                      </a:r>
                      <a:endParaRPr sz="1300"/>
                    </a:p>
                  </a:txBody>
                  <a:tcPr marL="91425" marR="91425" marT="91425" marB="91425"/>
                </a:tc>
                <a:tc>
                  <a:txBody>
                    <a:bodyPr/>
                    <a:lstStyle/>
                    <a:p>
                      <a:pPr marL="0" lvl="0" indent="0" algn="ctr" rtl="0">
                        <a:spcBef>
                          <a:spcPts val="0"/>
                        </a:spcBef>
                        <a:spcAft>
                          <a:spcPts val="0"/>
                        </a:spcAft>
                        <a:buNone/>
                      </a:pPr>
                      <a:r>
                        <a:rPr lang="en" sz="1300"/>
                        <a:t>0</a:t>
                      </a:r>
                      <a:endParaRPr sz="1300"/>
                    </a:p>
                  </a:txBody>
                  <a:tcPr marL="91425" marR="91425" marT="91425" marB="91425"/>
                </a:tc>
                <a:tc>
                  <a:txBody>
                    <a:bodyPr/>
                    <a:lstStyle/>
                    <a:p>
                      <a:pPr marL="0" lvl="0" indent="0" algn="ctr" rtl="0">
                        <a:spcBef>
                          <a:spcPts val="0"/>
                        </a:spcBef>
                        <a:spcAft>
                          <a:spcPts val="0"/>
                        </a:spcAft>
                        <a:buNone/>
                      </a:pPr>
                      <a:r>
                        <a:rPr lang="en" sz="1300"/>
                        <a:t>0</a:t>
                      </a:r>
                      <a:endParaRPr sz="1300"/>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sz="1300" b="1"/>
                        <a:t>Female </a:t>
                      </a:r>
                      <a:endParaRPr sz="1300" b="1"/>
                    </a:p>
                  </a:txBody>
                  <a:tcPr marL="91425" marR="91425" marT="91425" marB="91425"/>
                </a:tc>
                <a:tc>
                  <a:txBody>
                    <a:bodyPr/>
                    <a:lstStyle/>
                    <a:p>
                      <a:pPr marL="0" lvl="0" indent="0" algn="ctr" rtl="0">
                        <a:spcBef>
                          <a:spcPts val="0"/>
                        </a:spcBef>
                        <a:spcAft>
                          <a:spcPts val="0"/>
                        </a:spcAft>
                        <a:buNone/>
                      </a:pPr>
                      <a:r>
                        <a:rPr lang="en" sz="1300"/>
                        <a:t>2</a:t>
                      </a:r>
                      <a:endParaRPr sz="1300"/>
                    </a:p>
                  </a:txBody>
                  <a:tcPr marL="91425" marR="91425" marT="91425" marB="91425"/>
                </a:tc>
                <a:tc>
                  <a:txBody>
                    <a:bodyPr/>
                    <a:lstStyle/>
                    <a:p>
                      <a:pPr marL="0" lvl="0" indent="0" algn="ctr" rtl="0">
                        <a:spcBef>
                          <a:spcPts val="0"/>
                        </a:spcBef>
                        <a:spcAft>
                          <a:spcPts val="0"/>
                        </a:spcAft>
                        <a:buNone/>
                      </a:pPr>
                      <a:r>
                        <a:rPr lang="en" sz="1300"/>
                        <a:t>6</a:t>
                      </a:r>
                      <a:endParaRPr sz="1300"/>
                    </a:p>
                  </a:txBody>
                  <a:tcPr marL="91425" marR="91425" marT="91425" marB="91425"/>
                </a:tc>
                <a:tc>
                  <a:txBody>
                    <a:bodyPr/>
                    <a:lstStyle/>
                    <a:p>
                      <a:pPr marL="0" lvl="0" indent="0" algn="ctr" rtl="0">
                        <a:spcBef>
                          <a:spcPts val="0"/>
                        </a:spcBef>
                        <a:spcAft>
                          <a:spcPts val="0"/>
                        </a:spcAft>
                        <a:buNone/>
                      </a:pPr>
                      <a:r>
                        <a:rPr lang="en" sz="1300"/>
                        <a:t>6</a:t>
                      </a:r>
                      <a:endParaRPr sz="13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300" b="1"/>
                        <a:t>Race</a:t>
                      </a:r>
                      <a:endParaRPr sz="1300" b="1"/>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4"/>
                  </a:ext>
                </a:extLst>
              </a:tr>
              <a:tr h="381000">
                <a:tc>
                  <a:txBody>
                    <a:bodyPr/>
                    <a:lstStyle/>
                    <a:p>
                      <a:pPr marL="457200" lvl="0" indent="0" algn="l" rtl="0">
                        <a:spcBef>
                          <a:spcPts val="0"/>
                        </a:spcBef>
                        <a:spcAft>
                          <a:spcPts val="0"/>
                        </a:spcAft>
                        <a:buNone/>
                      </a:pPr>
                      <a:r>
                        <a:rPr lang="en" sz="1300" b="1"/>
                        <a:t>White </a:t>
                      </a:r>
                      <a:endParaRPr sz="1300" b="1"/>
                    </a:p>
                  </a:txBody>
                  <a:tcPr marL="91425" marR="91425" marT="91425" marB="91425"/>
                </a:tc>
                <a:tc>
                  <a:txBody>
                    <a:bodyPr/>
                    <a:lstStyle/>
                    <a:p>
                      <a:pPr marL="0" lvl="0" indent="0" algn="ctr" rtl="0">
                        <a:spcBef>
                          <a:spcPts val="0"/>
                        </a:spcBef>
                        <a:spcAft>
                          <a:spcPts val="0"/>
                        </a:spcAft>
                        <a:buNone/>
                      </a:pPr>
                      <a:r>
                        <a:rPr lang="en" sz="1300"/>
                        <a:t>3</a:t>
                      </a:r>
                      <a:endParaRPr sz="1300"/>
                    </a:p>
                  </a:txBody>
                  <a:tcPr marL="91425" marR="91425" marT="91425" marB="91425"/>
                </a:tc>
                <a:tc>
                  <a:txBody>
                    <a:bodyPr/>
                    <a:lstStyle/>
                    <a:p>
                      <a:pPr marL="0" lvl="0" indent="0" algn="ctr" rtl="0">
                        <a:spcBef>
                          <a:spcPts val="0"/>
                        </a:spcBef>
                        <a:spcAft>
                          <a:spcPts val="0"/>
                        </a:spcAft>
                        <a:buNone/>
                      </a:pPr>
                      <a:r>
                        <a:rPr lang="en" sz="1300"/>
                        <a:t>6</a:t>
                      </a:r>
                      <a:endParaRPr sz="1300"/>
                    </a:p>
                  </a:txBody>
                  <a:tcPr marL="91425" marR="91425" marT="91425" marB="91425"/>
                </a:tc>
                <a:tc>
                  <a:txBody>
                    <a:bodyPr/>
                    <a:lstStyle/>
                    <a:p>
                      <a:pPr marL="0" lvl="0" indent="0" algn="ctr" rtl="0">
                        <a:spcBef>
                          <a:spcPts val="0"/>
                        </a:spcBef>
                        <a:spcAft>
                          <a:spcPts val="0"/>
                        </a:spcAft>
                        <a:buNone/>
                      </a:pPr>
                      <a:r>
                        <a:rPr lang="en" sz="1300"/>
                        <a:t>6</a:t>
                      </a:r>
                      <a:endParaRPr sz="130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265500" y="322949"/>
            <a:ext cx="4045200" cy="782250"/>
          </a:xfrm>
        </p:spPr>
        <p:txBody>
          <a:bodyPr spcFirstLastPara="1" wrap="square" lIns="91425" tIns="91425" rIns="91425" bIns="91425" anchor="b" anchorCtr="0">
            <a:normAutofit fontScale="90000"/>
          </a:bodyPr>
          <a:lstStyle/>
          <a:p>
            <a:pPr marL="0" lvl="0" indent="0" rtl="0">
              <a:spcBef>
                <a:spcPts val="0"/>
              </a:spcBef>
              <a:spcAft>
                <a:spcPts val="0"/>
              </a:spcAft>
              <a:buNone/>
            </a:pPr>
            <a:r>
              <a:rPr lang="en" dirty="0"/>
              <a:t>Session Goals </a:t>
            </a:r>
            <a:endParaRPr lang="en-US" dirty="0"/>
          </a:p>
        </p:txBody>
      </p:sp>
      <p:sp>
        <p:nvSpPr>
          <p:cNvPr id="97" name="Subtitle 2">
            <a:extLst>
              <a:ext uri="{FF2B5EF4-FFF2-40B4-BE49-F238E27FC236}">
                <a16:creationId xmlns:a16="http://schemas.microsoft.com/office/drawing/2014/main" id="{06689E95-981B-7E32-10F4-2CD64449251A}"/>
              </a:ext>
            </a:extLst>
          </p:cNvPr>
          <p:cNvSpPr>
            <a:spLocks noGrp="1"/>
          </p:cNvSpPr>
          <p:nvPr>
            <p:ph type="subTitle" idx="1"/>
          </p:nvPr>
        </p:nvSpPr>
        <p:spPr>
          <a:xfrm>
            <a:off x="-316871" y="2027976"/>
            <a:ext cx="4716855" cy="2969537"/>
          </a:xfrm>
        </p:spPr>
        <p:txBody>
          <a:bodyPr>
            <a:normAutofit fontScale="55000" lnSpcReduction="20000"/>
          </a:bodyPr>
          <a:lstStyle/>
          <a:p>
            <a:pPr algn="l"/>
            <a:r>
              <a:rPr lang="en-US" sz="3100" dirty="0"/>
              <a:t>	NOTE: This content was produced under U.S. Department of Education, Office of Special Education Programs, Award Nos. H323A150009 – 18 and H328M140017.  The views expressed herein do not necessarily represent the positions or policies of the U.S. Department of Education.  No official endorsement by the U.S. Department of Education of any project, commodity, service, or enterprise mentioned in this product is intended or should be inferred. </a:t>
            </a:r>
          </a:p>
          <a:p>
            <a:endParaRPr lang="en-US" dirty="0"/>
          </a:p>
        </p:txBody>
      </p:sp>
      <p:sp>
        <p:nvSpPr>
          <p:cNvPr id="92" name="Google Shape;92;p14"/>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marL="285750" indent="-285750"/>
            <a:r>
              <a:rPr lang="en" dirty="0"/>
              <a:t>Understand key issues influencing family-school partnership (FSP) programming </a:t>
            </a:r>
            <a:endParaRPr lang="en-US" dirty="0"/>
          </a:p>
          <a:p>
            <a:pPr marL="285750" indent="-285750">
              <a:spcBef>
                <a:spcPts val="1200"/>
              </a:spcBef>
            </a:pPr>
            <a:r>
              <a:rPr lang="en" dirty="0"/>
              <a:t>Describe the Goals Together for Partnership (GTP) Model  </a:t>
            </a:r>
            <a:endParaRPr lang="en-US" dirty="0"/>
          </a:p>
          <a:p>
            <a:pPr marL="285750" indent="-285750">
              <a:spcBef>
                <a:spcPts val="1200"/>
              </a:spcBef>
            </a:pPr>
            <a:r>
              <a:rPr lang="en" dirty="0"/>
              <a:t>Articulate stakeholder perceptions of GTP</a:t>
            </a:r>
            <a:endParaRPr lang="en-US" dirty="0"/>
          </a:p>
          <a:p>
            <a:pPr marL="285750" indent="-285750">
              <a:spcBef>
                <a:spcPts val="1200"/>
              </a:spcBef>
            </a:pPr>
            <a:r>
              <a:rPr lang="en" dirty="0"/>
              <a:t>Offer next steps for GTP </a:t>
            </a:r>
            <a:endParaRPr lang="en-US" dirty="0"/>
          </a:p>
          <a:p>
            <a:pPr marL="0" lvl="0" indent="0" rtl="0">
              <a:spcBef>
                <a:spcPts val="1200"/>
              </a:spcBef>
              <a:spcAft>
                <a:spcPts val="1200"/>
              </a:spcAft>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Team Participant Characteristics </a:t>
            </a:r>
            <a:endParaRPr/>
          </a:p>
        </p:txBody>
      </p:sp>
      <p:graphicFrame>
        <p:nvGraphicFramePr>
          <p:cNvPr id="195" name="Google Shape;195;p32"/>
          <p:cNvGraphicFramePr/>
          <p:nvPr/>
        </p:nvGraphicFramePr>
        <p:xfrm>
          <a:off x="1044225" y="1300000"/>
          <a:ext cx="7055550" cy="2858410"/>
        </p:xfrm>
        <a:graphic>
          <a:graphicData uri="http://schemas.openxmlformats.org/drawingml/2006/table">
            <a:tbl>
              <a:tblPr>
                <a:noFill/>
                <a:tableStyleId>{E2D48C99-1B87-4F5F-98AC-3C507697D226}</a:tableStyleId>
              </a:tblPr>
              <a:tblGrid>
                <a:gridCol w="2351850">
                  <a:extLst>
                    <a:ext uri="{9D8B030D-6E8A-4147-A177-3AD203B41FA5}">
                      <a16:colId xmlns:a16="http://schemas.microsoft.com/office/drawing/2014/main" val="20000"/>
                    </a:ext>
                  </a:extLst>
                </a:gridCol>
                <a:gridCol w="2351850">
                  <a:extLst>
                    <a:ext uri="{9D8B030D-6E8A-4147-A177-3AD203B41FA5}">
                      <a16:colId xmlns:a16="http://schemas.microsoft.com/office/drawing/2014/main" val="20001"/>
                    </a:ext>
                  </a:extLst>
                </a:gridCol>
                <a:gridCol w="2351850">
                  <a:extLst>
                    <a:ext uri="{9D8B030D-6E8A-4147-A177-3AD203B41FA5}">
                      <a16:colId xmlns:a16="http://schemas.microsoft.com/office/drawing/2014/main" val="20002"/>
                    </a:ext>
                  </a:extLst>
                </a:gridCol>
              </a:tblGrid>
              <a:tr h="381325">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 b="1"/>
                        <a:t>Teachers (n = 49)</a:t>
                      </a:r>
                      <a:endParaRPr b="1"/>
                    </a:p>
                  </a:txBody>
                  <a:tcPr marL="91425" marR="91425" marT="91425" marB="91425"/>
                </a:tc>
                <a:tc>
                  <a:txBody>
                    <a:bodyPr/>
                    <a:lstStyle/>
                    <a:p>
                      <a:pPr marL="0" lvl="0" indent="0" algn="ctr" rtl="0">
                        <a:spcBef>
                          <a:spcPts val="0"/>
                        </a:spcBef>
                        <a:spcAft>
                          <a:spcPts val="0"/>
                        </a:spcAft>
                        <a:buNone/>
                      </a:pPr>
                      <a:r>
                        <a:rPr lang="en" b="1"/>
                        <a:t>Family Members (n = 26)</a:t>
                      </a:r>
                      <a:endParaRPr b="1"/>
                    </a:p>
                  </a:txBody>
                  <a:tcPr marL="91425" marR="91425" marT="91425" marB="91425"/>
                </a:tc>
                <a:extLst>
                  <a:ext uri="{0D108BD9-81ED-4DB2-BD59-A6C34878D82A}">
                    <a16:rowId xmlns:a16="http://schemas.microsoft.com/office/drawing/2014/main" val="10000"/>
                  </a:ext>
                </a:extLst>
              </a:tr>
              <a:tr h="366675">
                <a:tc>
                  <a:txBody>
                    <a:bodyPr/>
                    <a:lstStyle/>
                    <a:p>
                      <a:pPr marL="0" lvl="0" indent="0" algn="l" rtl="0">
                        <a:spcBef>
                          <a:spcPts val="0"/>
                        </a:spcBef>
                        <a:spcAft>
                          <a:spcPts val="0"/>
                        </a:spcAft>
                        <a:buNone/>
                      </a:pPr>
                      <a:r>
                        <a:rPr lang="en" sz="1300" b="1"/>
                        <a:t>Gender </a:t>
                      </a:r>
                      <a:endParaRPr sz="1300" b="1"/>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1"/>
                  </a:ext>
                </a:extLst>
              </a:tr>
              <a:tr h="366675">
                <a:tc>
                  <a:txBody>
                    <a:bodyPr/>
                    <a:lstStyle/>
                    <a:p>
                      <a:pPr marL="457200" lvl="0" indent="0" algn="l" rtl="0">
                        <a:spcBef>
                          <a:spcPts val="0"/>
                        </a:spcBef>
                        <a:spcAft>
                          <a:spcPts val="0"/>
                        </a:spcAft>
                        <a:buNone/>
                      </a:pPr>
                      <a:r>
                        <a:rPr lang="en" sz="1300" b="1"/>
                        <a:t>Male</a:t>
                      </a:r>
                      <a:endParaRPr sz="1300" b="1"/>
                    </a:p>
                  </a:txBody>
                  <a:tcPr marL="91425" marR="91425" marT="91425" marB="91425"/>
                </a:tc>
                <a:tc>
                  <a:txBody>
                    <a:bodyPr/>
                    <a:lstStyle/>
                    <a:p>
                      <a:pPr marL="0" lvl="0" indent="0" algn="ctr" rtl="0">
                        <a:spcBef>
                          <a:spcPts val="0"/>
                        </a:spcBef>
                        <a:spcAft>
                          <a:spcPts val="0"/>
                        </a:spcAft>
                        <a:buNone/>
                      </a:pPr>
                      <a:r>
                        <a:rPr lang="en" sz="1300"/>
                        <a:t>0 (0%)</a:t>
                      </a:r>
                      <a:endParaRPr sz="1300"/>
                    </a:p>
                  </a:txBody>
                  <a:tcPr marL="91425" marR="91425" marT="91425" marB="91425"/>
                </a:tc>
                <a:tc>
                  <a:txBody>
                    <a:bodyPr/>
                    <a:lstStyle/>
                    <a:p>
                      <a:pPr marL="0" lvl="0" indent="0" algn="ctr" rtl="0">
                        <a:spcBef>
                          <a:spcPts val="0"/>
                        </a:spcBef>
                        <a:spcAft>
                          <a:spcPts val="0"/>
                        </a:spcAft>
                        <a:buNone/>
                      </a:pPr>
                      <a:r>
                        <a:rPr lang="en" sz="1300"/>
                        <a:t>2 (7.7%)</a:t>
                      </a:r>
                      <a:endParaRPr sz="1300"/>
                    </a:p>
                  </a:txBody>
                  <a:tcPr marL="91425" marR="91425" marT="91425" marB="91425"/>
                </a:tc>
                <a:extLst>
                  <a:ext uri="{0D108BD9-81ED-4DB2-BD59-A6C34878D82A}">
                    <a16:rowId xmlns:a16="http://schemas.microsoft.com/office/drawing/2014/main" val="10002"/>
                  </a:ext>
                </a:extLst>
              </a:tr>
              <a:tr h="366675">
                <a:tc>
                  <a:txBody>
                    <a:bodyPr/>
                    <a:lstStyle/>
                    <a:p>
                      <a:pPr marL="457200" lvl="0" indent="0" algn="l" rtl="0">
                        <a:spcBef>
                          <a:spcPts val="0"/>
                        </a:spcBef>
                        <a:spcAft>
                          <a:spcPts val="0"/>
                        </a:spcAft>
                        <a:buNone/>
                      </a:pPr>
                      <a:r>
                        <a:rPr lang="en" sz="1300" b="1"/>
                        <a:t>Female </a:t>
                      </a:r>
                      <a:endParaRPr sz="1300" b="1"/>
                    </a:p>
                  </a:txBody>
                  <a:tcPr marL="91425" marR="91425" marT="91425" marB="91425"/>
                </a:tc>
                <a:tc>
                  <a:txBody>
                    <a:bodyPr/>
                    <a:lstStyle/>
                    <a:p>
                      <a:pPr marL="0" lvl="0" indent="0" algn="ctr" rtl="0">
                        <a:spcBef>
                          <a:spcPts val="0"/>
                        </a:spcBef>
                        <a:spcAft>
                          <a:spcPts val="0"/>
                        </a:spcAft>
                        <a:buNone/>
                      </a:pPr>
                      <a:r>
                        <a:rPr lang="en" sz="1300"/>
                        <a:t>49 (100%)</a:t>
                      </a:r>
                      <a:endParaRPr sz="1300"/>
                    </a:p>
                  </a:txBody>
                  <a:tcPr marL="91425" marR="91425" marT="91425" marB="91425"/>
                </a:tc>
                <a:tc>
                  <a:txBody>
                    <a:bodyPr/>
                    <a:lstStyle/>
                    <a:p>
                      <a:pPr marL="0" lvl="0" indent="0" algn="ctr" rtl="0">
                        <a:spcBef>
                          <a:spcPts val="0"/>
                        </a:spcBef>
                        <a:spcAft>
                          <a:spcPts val="0"/>
                        </a:spcAft>
                        <a:buNone/>
                      </a:pPr>
                      <a:r>
                        <a:rPr lang="en" sz="1300"/>
                        <a:t>24 (92.3%)</a:t>
                      </a:r>
                      <a:endParaRPr sz="1300"/>
                    </a:p>
                  </a:txBody>
                  <a:tcPr marL="91425" marR="91425" marT="91425" marB="91425"/>
                </a:tc>
                <a:extLst>
                  <a:ext uri="{0D108BD9-81ED-4DB2-BD59-A6C34878D82A}">
                    <a16:rowId xmlns:a16="http://schemas.microsoft.com/office/drawing/2014/main" val="10003"/>
                  </a:ext>
                </a:extLst>
              </a:tr>
              <a:tr h="366675">
                <a:tc>
                  <a:txBody>
                    <a:bodyPr/>
                    <a:lstStyle/>
                    <a:p>
                      <a:pPr marL="0" lvl="0" indent="0" algn="l" rtl="0">
                        <a:spcBef>
                          <a:spcPts val="0"/>
                        </a:spcBef>
                        <a:spcAft>
                          <a:spcPts val="0"/>
                        </a:spcAft>
                        <a:buNone/>
                      </a:pPr>
                      <a:r>
                        <a:rPr lang="en" sz="1300" b="1"/>
                        <a:t>Race</a:t>
                      </a:r>
                      <a:endParaRPr sz="1300" b="1"/>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4"/>
                  </a:ext>
                </a:extLst>
              </a:tr>
              <a:tr h="366675">
                <a:tc>
                  <a:txBody>
                    <a:bodyPr/>
                    <a:lstStyle/>
                    <a:p>
                      <a:pPr marL="457200" lvl="0" indent="0" algn="l" rtl="0">
                        <a:spcBef>
                          <a:spcPts val="0"/>
                        </a:spcBef>
                        <a:spcAft>
                          <a:spcPts val="0"/>
                        </a:spcAft>
                        <a:buNone/>
                      </a:pPr>
                      <a:r>
                        <a:rPr lang="en" sz="1300" b="1"/>
                        <a:t>White </a:t>
                      </a:r>
                      <a:endParaRPr sz="1300" b="1"/>
                    </a:p>
                  </a:txBody>
                  <a:tcPr marL="91425" marR="91425" marT="91425" marB="91425"/>
                </a:tc>
                <a:tc>
                  <a:txBody>
                    <a:bodyPr/>
                    <a:lstStyle/>
                    <a:p>
                      <a:pPr marL="0" lvl="0" indent="0" algn="ctr" rtl="0">
                        <a:spcBef>
                          <a:spcPts val="0"/>
                        </a:spcBef>
                        <a:spcAft>
                          <a:spcPts val="0"/>
                        </a:spcAft>
                        <a:buNone/>
                      </a:pPr>
                      <a:r>
                        <a:rPr lang="en" sz="1300"/>
                        <a:t>47 (95.9%)</a:t>
                      </a:r>
                      <a:endParaRPr sz="1300"/>
                    </a:p>
                  </a:txBody>
                  <a:tcPr marL="91425" marR="91425" marT="91425" marB="91425"/>
                </a:tc>
                <a:tc>
                  <a:txBody>
                    <a:bodyPr/>
                    <a:lstStyle/>
                    <a:p>
                      <a:pPr marL="0" lvl="0" indent="0" algn="ctr" rtl="0">
                        <a:spcBef>
                          <a:spcPts val="0"/>
                        </a:spcBef>
                        <a:spcAft>
                          <a:spcPts val="0"/>
                        </a:spcAft>
                        <a:buNone/>
                      </a:pPr>
                      <a:r>
                        <a:rPr lang="en" sz="1300"/>
                        <a:t>26 (100%)</a:t>
                      </a:r>
                      <a:endParaRPr sz="1300"/>
                    </a:p>
                  </a:txBody>
                  <a:tcPr marL="91425" marR="91425" marT="91425" marB="91425"/>
                </a:tc>
                <a:extLst>
                  <a:ext uri="{0D108BD9-81ED-4DB2-BD59-A6C34878D82A}">
                    <a16:rowId xmlns:a16="http://schemas.microsoft.com/office/drawing/2014/main" val="10005"/>
                  </a:ext>
                </a:extLst>
              </a:tr>
              <a:tr h="557350">
                <a:tc>
                  <a:txBody>
                    <a:bodyPr/>
                    <a:lstStyle/>
                    <a:p>
                      <a:pPr marL="457200" lvl="0" indent="0" algn="l" rtl="0">
                        <a:spcBef>
                          <a:spcPts val="0"/>
                        </a:spcBef>
                        <a:spcAft>
                          <a:spcPts val="0"/>
                        </a:spcAft>
                        <a:buNone/>
                      </a:pPr>
                      <a:r>
                        <a:rPr lang="en" sz="1300" b="1"/>
                        <a:t>Other</a:t>
                      </a:r>
                      <a:endParaRPr sz="1300" b="1"/>
                    </a:p>
                  </a:txBody>
                  <a:tcPr marL="91425" marR="91425" marT="91425" marB="91425"/>
                </a:tc>
                <a:tc>
                  <a:txBody>
                    <a:bodyPr/>
                    <a:lstStyle/>
                    <a:p>
                      <a:pPr marL="0" lvl="0" indent="0" algn="ctr" rtl="0">
                        <a:spcBef>
                          <a:spcPts val="0"/>
                        </a:spcBef>
                        <a:spcAft>
                          <a:spcPts val="0"/>
                        </a:spcAft>
                        <a:buNone/>
                      </a:pPr>
                      <a:r>
                        <a:rPr lang="en" sz="1300"/>
                        <a:t>2 (4.1%)</a:t>
                      </a:r>
                      <a:endParaRPr sz="1300"/>
                    </a:p>
                  </a:txBody>
                  <a:tcPr marL="91425" marR="91425" marT="91425" marB="91425"/>
                </a:tc>
                <a:tc>
                  <a:txBody>
                    <a:bodyPr/>
                    <a:lstStyle/>
                    <a:p>
                      <a:pPr marL="0" lvl="0" indent="0" algn="ctr" rtl="0">
                        <a:spcBef>
                          <a:spcPts val="0"/>
                        </a:spcBef>
                        <a:spcAft>
                          <a:spcPts val="0"/>
                        </a:spcAft>
                        <a:buNone/>
                      </a:pPr>
                      <a:r>
                        <a:rPr lang="en" sz="1300"/>
                        <a:t>0 (0%)</a:t>
                      </a:r>
                      <a:endParaRPr sz="1300"/>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Family Member-Specific Characteristics</a:t>
            </a:r>
            <a:endParaRPr/>
          </a:p>
        </p:txBody>
      </p:sp>
      <p:graphicFrame>
        <p:nvGraphicFramePr>
          <p:cNvPr id="201" name="Google Shape;201;p33"/>
          <p:cNvGraphicFramePr/>
          <p:nvPr/>
        </p:nvGraphicFramePr>
        <p:xfrm>
          <a:off x="952500" y="1017800"/>
          <a:ext cx="7239000" cy="384027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Characteristic </a:t>
                      </a:r>
                      <a:endParaRPr b="1"/>
                    </a:p>
                  </a:txBody>
                  <a:tcPr marL="91425" marR="91425" marT="91425" marB="91425"/>
                </a:tc>
                <a:tc>
                  <a:txBody>
                    <a:bodyPr/>
                    <a:lstStyle/>
                    <a:p>
                      <a:pPr marL="0" lvl="0" indent="0" algn="ctr" rtl="0">
                        <a:spcBef>
                          <a:spcPts val="0"/>
                        </a:spcBef>
                        <a:spcAft>
                          <a:spcPts val="0"/>
                        </a:spcAft>
                        <a:buNone/>
                      </a:pPr>
                      <a:r>
                        <a:rPr lang="en" b="1"/>
                        <a:t>Leadership Team Family Members (n = 6)</a:t>
                      </a:r>
                      <a:endParaRPr b="1"/>
                    </a:p>
                  </a:txBody>
                  <a:tcPr marL="91425" marR="91425" marT="91425" marB="91425"/>
                </a:tc>
                <a:tc>
                  <a:txBody>
                    <a:bodyPr/>
                    <a:lstStyle/>
                    <a:p>
                      <a:pPr marL="0" lvl="0" indent="0" algn="ctr" rtl="0">
                        <a:spcBef>
                          <a:spcPts val="0"/>
                        </a:spcBef>
                        <a:spcAft>
                          <a:spcPts val="0"/>
                        </a:spcAft>
                        <a:buNone/>
                      </a:pPr>
                      <a:r>
                        <a:rPr lang="en" b="1"/>
                        <a:t>Implementation Team Family Members (n = 26)</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Parent (bio, step, foster, adoptive) </a:t>
                      </a:r>
                      <a:endParaRPr b="1"/>
                    </a:p>
                  </a:txBody>
                  <a:tcPr marL="91425" marR="91425" marT="91425" marB="91425"/>
                </a:tc>
                <a:tc>
                  <a:txBody>
                    <a:bodyPr/>
                    <a:lstStyle/>
                    <a:p>
                      <a:pPr marL="0" lvl="0" indent="0" algn="ctr" rtl="0">
                        <a:spcBef>
                          <a:spcPts val="0"/>
                        </a:spcBef>
                        <a:spcAft>
                          <a:spcPts val="0"/>
                        </a:spcAft>
                        <a:buNone/>
                      </a:pPr>
                      <a:r>
                        <a:rPr lang="en"/>
                        <a:t>5 (83.3%)</a:t>
                      </a:r>
                      <a:endParaRPr/>
                    </a:p>
                  </a:txBody>
                  <a:tcPr marL="91425" marR="91425" marT="91425" marB="91425"/>
                </a:tc>
                <a:tc>
                  <a:txBody>
                    <a:bodyPr/>
                    <a:lstStyle/>
                    <a:p>
                      <a:pPr marL="0" lvl="0" indent="0" algn="ctr" rtl="0">
                        <a:spcBef>
                          <a:spcPts val="0"/>
                        </a:spcBef>
                        <a:spcAft>
                          <a:spcPts val="0"/>
                        </a:spcAft>
                        <a:buNone/>
                      </a:pPr>
                      <a:r>
                        <a:rPr lang="en"/>
                        <a:t>24 (92.3%)</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Education </a:t>
                      </a:r>
                      <a:endParaRPr b="1"/>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b="1"/>
                        <a:t>High school graduate </a:t>
                      </a:r>
                      <a:endParaRPr b="1"/>
                    </a:p>
                  </a:txBody>
                  <a:tcPr marL="91425" marR="91425" marT="91425" marB="91425"/>
                </a:tc>
                <a:tc>
                  <a:txBody>
                    <a:bodyPr/>
                    <a:lstStyle/>
                    <a:p>
                      <a:pPr marL="0" lvl="0" indent="0" algn="ctr" rtl="0">
                        <a:spcBef>
                          <a:spcPts val="0"/>
                        </a:spcBef>
                        <a:spcAft>
                          <a:spcPts val="0"/>
                        </a:spcAft>
                        <a:buNone/>
                      </a:pPr>
                      <a:r>
                        <a:rPr lang="en"/>
                        <a:t>1 (16.7) </a:t>
                      </a:r>
                      <a:endParaRPr/>
                    </a:p>
                  </a:txBody>
                  <a:tcPr marL="91425" marR="91425" marT="91425" marB="91425"/>
                </a:tc>
                <a:tc>
                  <a:txBody>
                    <a:bodyPr/>
                    <a:lstStyle/>
                    <a:p>
                      <a:pPr marL="0" lvl="0" indent="0" algn="ctr" rtl="0">
                        <a:spcBef>
                          <a:spcPts val="0"/>
                        </a:spcBef>
                        <a:spcAft>
                          <a:spcPts val="0"/>
                        </a:spcAft>
                        <a:buNone/>
                      </a:pPr>
                      <a:r>
                        <a:rPr lang="en"/>
                        <a:t>7 (26.9)</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0" algn="l" rtl="0">
                        <a:spcBef>
                          <a:spcPts val="0"/>
                        </a:spcBef>
                        <a:spcAft>
                          <a:spcPts val="0"/>
                        </a:spcAft>
                        <a:buNone/>
                      </a:pPr>
                      <a:r>
                        <a:rPr lang="en" b="1"/>
                        <a:t>Associate/Bachelor’s Degree</a:t>
                      </a:r>
                      <a:endParaRPr b="1"/>
                    </a:p>
                  </a:txBody>
                  <a:tcPr marL="91425" marR="91425" marT="91425" marB="91425"/>
                </a:tc>
                <a:tc>
                  <a:txBody>
                    <a:bodyPr/>
                    <a:lstStyle/>
                    <a:p>
                      <a:pPr marL="0" lvl="0" indent="0" algn="ctr" rtl="0">
                        <a:spcBef>
                          <a:spcPts val="0"/>
                        </a:spcBef>
                        <a:spcAft>
                          <a:spcPts val="0"/>
                        </a:spcAft>
                        <a:buNone/>
                      </a:pPr>
                      <a:r>
                        <a:rPr lang="en"/>
                        <a:t>4 (67.7%)</a:t>
                      </a:r>
                      <a:endParaRPr/>
                    </a:p>
                  </a:txBody>
                  <a:tcPr marL="91425" marR="91425" marT="91425" marB="91425"/>
                </a:tc>
                <a:tc>
                  <a:txBody>
                    <a:bodyPr/>
                    <a:lstStyle/>
                    <a:p>
                      <a:pPr marL="0" lvl="0" indent="0" algn="ctr" rtl="0">
                        <a:spcBef>
                          <a:spcPts val="0"/>
                        </a:spcBef>
                        <a:spcAft>
                          <a:spcPts val="0"/>
                        </a:spcAft>
                        <a:buNone/>
                      </a:pPr>
                      <a:r>
                        <a:rPr lang="en"/>
                        <a:t>8 (30.8%)</a:t>
                      </a:r>
                      <a:endParaRPr/>
                    </a:p>
                  </a:txBody>
                  <a:tcPr marL="91425" marR="91425" marT="91425" marB="91425"/>
                </a:tc>
                <a:extLst>
                  <a:ext uri="{0D108BD9-81ED-4DB2-BD59-A6C34878D82A}">
                    <a16:rowId xmlns:a16="http://schemas.microsoft.com/office/drawing/2014/main" val="10004"/>
                  </a:ext>
                </a:extLst>
              </a:tr>
              <a:tr h="381000">
                <a:tc>
                  <a:txBody>
                    <a:bodyPr/>
                    <a:lstStyle/>
                    <a:p>
                      <a:pPr marL="457200" lvl="0" indent="0" algn="l" rtl="0">
                        <a:spcBef>
                          <a:spcPts val="0"/>
                        </a:spcBef>
                        <a:spcAft>
                          <a:spcPts val="0"/>
                        </a:spcAft>
                        <a:buNone/>
                      </a:pPr>
                      <a:r>
                        <a:rPr lang="en" b="1"/>
                        <a:t>Graduate Degree </a:t>
                      </a:r>
                      <a:endParaRPr b="1"/>
                    </a:p>
                  </a:txBody>
                  <a:tcPr marL="91425" marR="91425" marT="91425" marB="91425"/>
                </a:tc>
                <a:tc>
                  <a:txBody>
                    <a:bodyPr/>
                    <a:lstStyle/>
                    <a:p>
                      <a:pPr marL="0" lvl="0" indent="0" algn="ctr" rtl="0">
                        <a:spcBef>
                          <a:spcPts val="0"/>
                        </a:spcBef>
                        <a:spcAft>
                          <a:spcPts val="0"/>
                        </a:spcAft>
                        <a:buNone/>
                      </a:pPr>
                      <a:r>
                        <a:rPr lang="en"/>
                        <a:t>0</a:t>
                      </a:r>
                      <a:endParaRPr/>
                    </a:p>
                  </a:txBody>
                  <a:tcPr marL="91425" marR="91425" marT="91425" marB="91425"/>
                </a:tc>
                <a:tc>
                  <a:txBody>
                    <a:bodyPr/>
                    <a:lstStyle/>
                    <a:p>
                      <a:pPr marL="0" lvl="0" indent="0" algn="ctr" rtl="0">
                        <a:spcBef>
                          <a:spcPts val="0"/>
                        </a:spcBef>
                        <a:spcAft>
                          <a:spcPts val="0"/>
                        </a:spcAft>
                        <a:buNone/>
                      </a:pPr>
                      <a:r>
                        <a:rPr lang="en"/>
                        <a:t>10 (38.5%)</a:t>
                      </a:r>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 b="1"/>
                        <a:t>Married/Living with a Partner </a:t>
                      </a:r>
                      <a:endParaRPr b="1"/>
                    </a:p>
                  </a:txBody>
                  <a:tcPr marL="91425" marR="91425" marT="91425" marB="91425"/>
                </a:tc>
                <a:tc>
                  <a:txBody>
                    <a:bodyPr/>
                    <a:lstStyle/>
                    <a:p>
                      <a:pPr marL="0" lvl="0" indent="0" algn="ctr" rtl="0">
                        <a:spcBef>
                          <a:spcPts val="0"/>
                        </a:spcBef>
                        <a:spcAft>
                          <a:spcPts val="0"/>
                        </a:spcAft>
                        <a:buNone/>
                      </a:pPr>
                      <a:r>
                        <a:rPr lang="en"/>
                        <a:t>5 (83.3%)</a:t>
                      </a:r>
                      <a:endParaRPr/>
                    </a:p>
                  </a:txBody>
                  <a:tcPr marL="91425" marR="91425" marT="91425" marB="91425"/>
                </a:tc>
                <a:tc>
                  <a:txBody>
                    <a:bodyPr/>
                    <a:lstStyle/>
                    <a:p>
                      <a:pPr marL="0" lvl="0" indent="0" algn="ctr" rtl="0">
                        <a:spcBef>
                          <a:spcPts val="0"/>
                        </a:spcBef>
                        <a:spcAft>
                          <a:spcPts val="0"/>
                        </a:spcAft>
                        <a:buNone/>
                      </a:pPr>
                      <a:r>
                        <a:rPr lang="en"/>
                        <a:t>22 (84.6%)</a:t>
                      </a:r>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Family Member-Specific Characteristics 	</a:t>
            </a:r>
            <a:endParaRPr dirty="0"/>
          </a:p>
        </p:txBody>
      </p:sp>
      <p:graphicFrame>
        <p:nvGraphicFramePr>
          <p:cNvPr id="207" name="Google Shape;207;p34"/>
          <p:cNvGraphicFramePr/>
          <p:nvPr/>
        </p:nvGraphicFramePr>
        <p:xfrm>
          <a:off x="952500" y="1017800"/>
          <a:ext cx="7239000" cy="323070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Characteristic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Leadership Team Family Members (n = 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Implementation Team Family Members (n = 26)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Eligibility Free/Reduced Lunch </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r>
                        <a:rPr lang="en"/>
                        <a:t>4 (66.7%)</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r>
                        <a:rPr lang="en"/>
                        <a:t>5 (19.2%) </a:t>
                      </a: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b="1"/>
                        <a:t>Frequency Volunteer Time </a:t>
                      </a:r>
                      <a:endParaRPr b="1"/>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b="1"/>
                        <a:t>Never</a:t>
                      </a:r>
                      <a:endParaRPr b="1"/>
                    </a:p>
                  </a:txBody>
                  <a:tcPr marL="91425" marR="91425" marT="91425" marB="91425"/>
                </a:tc>
                <a:tc>
                  <a:txBody>
                    <a:bodyPr/>
                    <a:lstStyle/>
                    <a:p>
                      <a:pPr marL="0" lvl="0" indent="0" algn="ctr" rtl="0">
                        <a:spcBef>
                          <a:spcPts val="0"/>
                        </a:spcBef>
                        <a:spcAft>
                          <a:spcPts val="0"/>
                        </a:spcAft>
                        <a:buNone/>
                      </a:pPr>
                      <a:r>
                        <a:rPr lang="en"/>
                        <a:t>0 </a:t>
                      </a:r>
                      <a:endParaRPr/>
                    </a:p>
                  </a:txBody>
                  <a:tcPr marL="91425" marR="91425" marT="91425" marB="91425"/>
                </a:tc>
                <a:tc>
                  <a:txBody>
                    <a:bodyPr/>
                    <a:lstStyle/>
                    <a:p>
                      <a:pPr marL="0" lvl="0" indent="0" algn="ctr" rtl="0">
                        <a:spcBef>
                          <a:spcPts val="0"/>
                        </a:spcBef>
                        <a:spcAft>
                          <a:spcPts val="0"/>
                        </a:spcAft>
                        <a:buNone/>
                      </a:pPr>
                      <a:r>
                        <a:rPr lang="en"/>
                        <a:t>7 (26.9%)</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0" algn="l" rtl="0">
                        <a:spcBef>
                          <a:spcPts val="0"/>
                        </a:spcBef>
                        <a:spcAft>
                          <a:spcPts val="0"/>
                        </a:spcAft>
                        <a:buNone/>
                      </a:pPr>
                      <a:r>
                        <a:rPr lang="en" b="1"/>
                        <a:t>Once or twice a year/semester </a:t>
                      </a:r>
                      <a:endParaRPr b="1"/>
                    </a:p>
                  </a:txBody>
                  <a:tcPr marL="91425" marR="91425" marT="91425" marB="91425"/>
                </a:tc>
                <a:tc>
                  <a:txBody>
                    <a:bodyPr/>
                    <a:lstStyle/>
                    <a:p>
                      <a:pPr marL="0" lvl="0" indent="0" algn="ctr" rtl="0">
                        <a:spcBef>
                          <a:spcPts val="0"/>
                        </a:spcBef>
                        <a:spcAft>
                          <a:spcPts val="0"/>
                        </a:spcAft>
                        <a:buNone/>
                      </a:pPr>
                      <a:r>
                        <a:rPr lang="en"/>
                        <a:t>4 (66.6%)</a:t>
                      </a:r>
                      <a:endParaRPr/>
                    </a:p>
                  </a:txBody>
                  <a:tcPr marL="91425" marR="91425" marT="91425" marB="91425"/>
                </a:tc>
                <a:tc>
                  <a:txBody>
                    <a:bodyPr/>
                    <a:lstStyle/>
                    <a:p>
                      <a:pPr marL="0" lvl="0" indent="0" algn="ctr" rtl="0">
                        <a:spcBef>
                          <a:spcPts val="0"/>
                        </a:spcBef>
                        <a:spcAft>
                          <a:spcPts val="0"/>
                        </a:spcAft>
                        <a:buNone/>
                      </a:pPr>
                      <a:r>
                        <a:rPr lang="en"/>
                        <a:t>19 (73%)</a:t>
                      </a:r>
                      <a:endParaRPr/>
                    </a:p>
                  </a:txBody>
                  <a:tcPr marL="91425" marR="91425" marT="91425" marB="91425"/>
                </a:tc>
                <a:extLst>
                  <a:ext uri="{0D108BD9-81ED-4DB2-BD59-A6C34878D82A}">
                    <a16:rowId xmlns:a16="http://schemas.microsoft.com/office/drawing/2014/main" val="10004"/>
                  </a:ext>
                </a:extLst>
              </a:tr>
              <a:tr h="381000">
                <a:tc>
                  <a:txBody>
                    <a:bodyPr/>
                    <a:lstStyle/>
                    <a:p>
                      <a:pPr marL="457200" lvl="0" indent="0" algn="l" rtl="0">
                        <a:spcBef>
                          <a:spcPts val="0"/>
                        </a:spcBef>
                        <a:spcAft>
                          <a:spcPts val="0"/>
                        </a:spcAft>
                        <a:buNone/>
                      </a:pPr>
                      <a:r>
                        <a:rPr lang="en" b="1"/>
                        <a:t>Monthly or more frequently </a:t>
                      </a:r>
                      <a:endParaRPr b="1"/>
                    </a:p>
                  </a:txBody>
                  <a:tcPr marL="91425" marR="91425" marT="91425" marB="91425"/>
                </a:tc>
                <a:tc>
                  <a:txBody>
                    <a:bodyPr/>
                    <a:lstStyle/>
                    <a:p>
                      <a:pPr marL="0" lvl="0" indent="0" algn="ctr" rtl="0">
                        <a:spcBef>
                          <a:spcPts val="0"/>
                        </a:spcBef>
                        <a:spcAft>
                          <a:spcPts val="0"/>
                        </a:spcAft>
                        <a:buNone/>
                      </a:pPr>
                      <a:r>
                        <a:rPr lang="en"/>
                        <a:t>1 (16.7%)</a:t>
                      </a:r>
                      <a:endParaRPr/>
                    </a:p>
                  </a:txBody>
                  <a:tcPr marL="91425" marR="91425" marT="91425" marB="91425"/>
                </a:tc>
                <a:tc>
                  <a:txBody>
                    <a:bodyPr/>
                    <a:lstStyle/>
                    <a:p>
                      <a:pPr marL="0" lvl="0" indent="0" algn="ctr" rtl="0">
                        <a:spcBef>
                          <a:spcPts val="0"/>
                        </a:spcBef>
                        <a:spcAft>
                          <a:spcPts val="0"/>
                        </a:spcAft>
                        <a:buNone/>
                      </a:pPr>
                      <a:r>
                        <a:rPr lang="en"/>
                        <a:t>0 </a:t>
                      </a:r>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Family Member-Specific Characteristics 	</a:t>
            </a:r>
            <a:endParaRPr dirty="0"/>
          </a:p>
        </p:txBody>
      </p:sp>
      <p:graphicFrame>
        <p:nvGraphicFramePr>
          <p:cNvPr id="213" name="Google Shape;213;p35"/>
          <p:cNvGraphicFramePr/>
          <p:nvPr/>
        </p:nvGraphicFramePr>
        <p:xfrm>
          <a:off x="952500" y="1017800"/>
          <a:ext cx="7239000" cy="347457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Characteristic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Leadership Team Family Members (n = 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Implementation Team Family Members (n = 26)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Frequency of Communication with Teacher </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457200" lvl="0" indent="0" algn="l" rtl="0">
                        <a:spcBef>
                          <a:spcPts val="0"/>
                        </a:spcBef>
                        <a:spcAft>
                          <a:spcPts val="0"/>
                        </a:spcAft>
                        <a:buNone/>
                      </a:pPr>
                      <a:r>
                        <a:rPr lang="en" b="1"/>
                        <a:t>Once or twice a semester (fall/spring), or less </a:t>
                      </a:r>
                      <a:endParaRPr b="1"/>
                    </a:p>
                  </a:txBody>
                  <a:tcPr marL="91425" marR="91425" marT="91425" marB="91425"/>
                </a:tc>
                <a:tc>
                  <a:txBody>
                    <a:bodyPr/>
                    <a:lstStyle/>
                    <a:p>
                      <a:pPr marL="0" lvl="0" indent="0" algn="ctr" rtl="0">
                        <a:spcBef>
                          <a:spcPts val="0"/>
                        </a:spcBef>
                        <a:spcAft>
                          <a:spcPts val="0"/>
                        </a:spcAft>
                        <a:buNone/>
                      </a:pPr>
                      <a:r>
                        <a:rPr lang="en"/>
                        <a:t>0 (0%)</a:t>
                      </a:r>
                      <a:endParaRPr/>
                    </a:p>
                  </a:txBody>
                  <a:tcPr marL="91425" marR="91425" marT="91425" marB="91425"/>
                </a:tc>
                <a:tc>
                  <a:txBody>
                    <a:bodyPr/>
                    <a:lstStyle/>
                    <a:p>
                      <a:pPr marL="0" lvl="0" indent="0" algn="ctr" rtl="0">
                        <a:spcBef>
                          <a:spcPts val="0"/>
                        </a:spcBef>
                        <a:spcAft>
                          <a:spcPts val="0"/>
                        </a:spcAft>
                        <a:buNone/>
                      </a:pPr>
                      <a:r>
                        <a:rPr lang="en"/>
                        <a:t>6 (23.1%)</a:t>
                      </a: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b="1"/>
                        <a:t>Once or twice a month </a:t>
                      </a:r>
                      <a:endParaRPr b="1"/>
                    </a:p>
                  </a:txBody>
                  <a:tcPr marL="91425" marR="91425" marT="91425" marB="91425"/>
                </a:tc>
                <a:tc>
                  <a:txBody>
                    <a:bodyPr/>
                    <a:lstStyle/>
                    <a:p>
                      <a:pPr marL="0" lvl="0" indent="0" algn="ctr" rtl="0">
                        <a:spcBef>
                          <a:spcPts val="0"/>
                        </a:spcBef>
                        <a:spcAft>
                          <a:spcPts val="0"/>
                        </a:spcAft>
                        <a:buNone/>
                      </a:pPr>
                      <a:r>
                        <a:rPr lang="en"/>
                        <a:t>1 (16.7%)</a:t>
                      </a:r>
                      <a:endParaRPr/>
                    </a:p>
                  </a:txBody>
                  <a:tcPr marL="91425" marR="91425" marT="91425" marB="91425"/>
                </a:tc>
                <a:tc>
                  <a:txBody>
                    <a:bodyPr/>
                    <a:lstStyle/>
                    <a:p>
                      <a:pPr marL="0" lvl="0" indent="0" algn="ctr" rtl="0">
                        <a:spcBef>
                          <a:spcPts val="0"/>
                        </a:spcBef>
                        <a:spcAft>
                          <a:spcPts val="0"/>
                        </a:spcAft>
                        <a:buNone/>
                      </a:pPr>
                      <a:r>
                        <a:rPr lang="en"/>
                        <a:t>7 (26.9%)</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0" algn="l" rtl="0">
                        <a:spcBef>
                          <a:spcPts val="0"/>
                        </a:spcBef>
                        <a:spcAft>
                          <a:spcPts val="0"/>
                        </a:spcAft>
                        <a:buNone/>
                      </a:pPr>
                      <a:r>
                        <a:rPr lang="en" b="1"/>
                        <a:t>Weekly or more frequently </a:t>
                      </a:r>
                      <a:endParaRPr b="1"/>
                    </a:p>
                  </a:txBody>
                  <a:tcPr marL="91425" marR="91425" marT="91425" marB="91425"/>
                </a:tc>
                <a:tc>
                  <a:txBody>
                    <a:bodyPr/>
                    <a:lstStyle/>
                    <a:p>
                      <a:pPr marL="0" lvl="0" indent="0" algn="ctr" rtl="0">
                        <a:spcBef>
                          <a:spcPts val="0"/>
                        </a:spcBef>
                        <a:spcAft>
                          <a:spcPts val="0"/>
                        </a:spcAft>
                        <a:buNone/>
                      </a:pPr>
                      <a:r>
                        <a:rPr lang="en"/>
                        <a:t>4 (66.7%)</a:t>
                      </a:r>
                      <a:endParaRPr/>
                    </a:p>
                  </a:txBody>
                  <a:tcPr marL="91425" marR="91425" marT="91425" marB="91425"/>
                </a:tc>
                <a:tc>
                  <a:txBody>
                    <a:bodyPr/>
                    <a:lstStyle/>
                    <a:p>
                      <a:pPr marL="0" lvl="0" indent="0" algn="ctr" rtl="0">
                        <a:spcBef>
                          <a:spcPts val="0"/>
                        </a:spcBef>
                        <a:spcAft>
                          <a:spcPts val="0"/>
                        </a:spcAft>
                        <a:buNone/>
                      </a:pPr>
                      <a:r>
                        <a:rPr lang="en"/>
                        <a:t>13 (50%)</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Teacher-Specific Characteristics 	</a:t>
            </a:r>
            <a:endParaRPr dirty="0"/>
          </a:p>
        </p:txBody>
      </p:sp>
      <p:graphicFrame>
        <p:nvGraphicFramePr>
          <p:cNvPr id="219" name="Google Shape;219;p36"/>
          <p:cNvGraphicFramePr/>
          <p:nvPr/>
        </p:nvGraphicFramePr>
        <p:xfrm>
          <a:off x="952500" y="1017800"/>
          <a:ext cx="7239000" cy="240777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Characteristic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Leadership Team Teachers (n = 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Implementation Team Teachers (n = 49)</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Tenure at Current School (in years) </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457200" lvl="0" indent="0" algn="l" rtl="0">
                        <a:spcBef>
                          <a:spcPts val="0"/>
                        </a:spcBef>
                        <a:spcAft>
                          <a:spcPts val="0"/>
                        </a:spcAft>
                        <a:buNone/>
                      </a:pPr>
                      <a:r>
                        <a:rPr lang="en" b="1"/>
                        <a:t>1-5 </a:t>
                      </a:r>
                      <a:endParaRPr b="1"/>
                    </a:p>
                  </a:txBody>
                  <a:tcPr marL="91425" marR="91425" marT="91425" marB="91425"/>
                </a:tc>
                <a:tc>
                  <a:txBody>
                    <a:bodyPr/>
                    <a:lstStyle/>
                    <a:p>
                      <a:pPr marL="0" lvl="0" indent="0" algn="ctr" rtl="0">
                        <a:spcBef>
                          <a:spcPts val="0"/>
                        </a:spcBef>
                        <a:spcAft>
                          <a:spcPts val="0"/>
                        </a:spcAft>
                        <a:buNone/>
                      </a:pPr>
                      <a:r>
                        <a:rPr lang="en"/>
                        <a:t>4 (66.7%)</a:t>
                      </a:r>
                      <a:endParaRPr/>
                    </a:p>
                  </a:txBody>
                  <a:tcPr marL="91425" marR="91425" marT="91425" marB="91425"/>
                </a:tc>
                <a:tc>
                  <a:txBody>
                    <a:bodyPr/>
                    <a:lstStyle/>
                    <a:p>
                      <a:pPr marL="0" lvl="0" indent="0" algn="ctr" rtl="0">
                        <a:spcBef>
                          <a:spcPts val="0"/>
                        </a:spcBef>
                        <a:spcAft>
                          <a:spcPts val="0"/>
                        </a:spcAft>
                        <a:buNone/>
                      </a:pPr>
                      <a:r>
                        <a:rPr lang="en"/>
                        <a:t>33 (67.3%)</a:t>
                      </a: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b="1"/>
                        <a:t>6-10</a:t>
                      </a:r>
                      <a:endParaRPr b="1"/>
                    </a:p>
                  </a:txBody>
                  <a:tcPr marL="91425" marR="91425" marT="91425" marB="91425"/>
                </a:tc>
                <a:tc>
                  <a:txBody>
                    <a:bodyPr/>
                    <a:lstStyle/>
                    <a:p>
                      <a:pPr marL="0" lvl="0" indent="0" algn="ctr" rtl="0">
                        <a:spcBef>
                          <a:spcPts val="0"/>
                        </a:spcBef>
                        <a:spcAft>
                          <a:spcPts val="0"/>
                        </a:spcAft>
                        <a:buNone/>
                      </a:pPr>
                      <a:r>
                        <a:rPr lang="en"/>
                        <a:t>0 (0%)</a:t>
                      </a:r>
                      <a:endParaRPr/>
                    </a:p>
                  </a:txBody>
                  <a:tcPr marL="91425" marR="91425" marT="91425" marB="91425"/>
                </a:tc>
                <a:tc>
                  <a:txBody>
                    <a:bodyPr/>
                    <a:lstStyle/>
                    <a:p>
                      <a:pPr marL="0" lvl="0" indent="0" algn="ctr" rtl="0">
                        <a:spcBef>
                          <a:spcPts val="0"/>
                        </a:spcBef>
                        <a:spcAft>
                          <a:spcPts val="0"/>
                        </a:spcAft>
                        <a:buNone/>
                      </a:pPr>
                      <a:r>
                        <a:rPr lang="en"/>
                        <a:t>12 (24.5%)</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0" algn="l" rtl="0">
                        <a:spcBef>
                          <a:spcPts val="0"/>
                        </a:spcBef>
                        <a:spcAft>
                          <a:spcPts val="0"/>
                        </a:spcAft>
                        <a:buNone/>
                      </a:pPr>
                      <a:r>
                        <a:rPr lang="en" b="1"/>
                        <a:t>11+</a:t>
                      </a:r>
                      <a:endParaRPr b="1"/>
                    </a:p>
                  </a:txBody>
                  <a:tcPr marL="91425" marR="91425" marT="91425" marB="91425"/>
                </a:tc>
                <a:tc>
                  <a:txBody>
                    <a:bodyPr/>
                    <a:lstStyle/>
                    <a:p>
                      <a:pPr marL="0" lvl="0" indent="0" algn="ctr" rtl="0">
                        <a:spcBef>
                          <a:spcPts val="0"/>
                        </a:spcBef>
                        <a:spcAft>
                          <a:spcPts val="0"/>
                        </a:spcAft>
                        <a:buNone/>
                      </a:pPr>
                      <a:r>
                        <a:rPr lang="en"/>
                        <a:t>2 (33.3%)</a:t>
                      </a:r>
                      <a:endParaRPr/>
                    </a:p>
                  </a:txBody>
                  <a:tcPr marL="91425" marR="91425" marT="91425" marB="91425"/>
                </a:tc>
                <a:tc>
                  <a:txBody>
                    <a:bodyPr/>
                    <a:lstStyle/>
                    <a:p>
                      <a:pPr marL="0" lvl="0" indent="0" algn="ctr" rtl="0">
                        <a:spcBef>
                          <a:spcPts val="0"/>
                        </a:spcBef>
                        <a:spcAft>
                          <a:spcPts val="0"/>
                        </a:spcAft>
                        <a:buNone/>
                      </a:pPr>
                      <a:r>
                        <a:rPr lang="en"/>
                        <a:t>4 (8.2%)</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Teacher-Specific Characteristics 	</a:t>
            </a:r>
            <a:endParaRPr dirty="0"/>
          </a:p>
        </p:txBody>
      </p:sp>
      <p:graphicFrame>
        <p:nvGraphicFramePr>
          <p:cNvPr id="225" name="Google Shape;225;p37"/>
          <p:cNvGraphicFramePr/>
          <p:nvPr/>
        </p:nvGraphicFramePr>
        <p:xfrm>
          <a:off x="952500" y="1017800"/>
          <a:ext cx="7239000" cy="323070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Characteristic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Leadership Team Teachers (n = 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Implementation Team Teachers (n = 49)</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Perceptions regarding extent of pre-service preparation for partnership </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457200" lvl="0" indent="0" algn="l" rtl="0">
                        <a:spcBef>
                          <a:spcPts val="0"/>
                        </a:spcBef>
                        <a:spcAft>
                          <a:spcPts val="0"/>
                        </a:spcAft>
                        <a:buNone/>
                      </a:pPr>
                      <a:r>
                        <a:rPr lang="en" b="1"/>
                        <a:t>Not at all or a little</a:t>
                      </a:r>
                      <a:endParaRPr b="1"/>
                    </a:p>
                  </a:txBody>
                  <a:tcPr marL="91425" marR="91425" marT="91425" marB="91425"/>
                </a:tc>
                <a:tc>
                  <a:txBody>
                    <a:bodyPr/>
                    <a:lstStyle/>
                    <a:p>
                      <a:pPr marL="0" lvl="0" indent="0" algn="ctr" rtl="0">
                        <a:spcBef>
                          <a:spcPts val="0"/>
                        </a:spcBef>
                        <a:spcAft>
                          <a:spcPts val="0"/>
                        </a:spcAft>
                        <a:buNone/>
                      </a:pPr>
                      <a:r>
                        <a:rPr lang="en"/>
                        <a:t>2 (33.4%)</a:t>
                      </a:r>
                      <a:endParaRPr/>
                    </a:p>
                  </a:txBody>
                  <a:tcPr marL="91425" marR="91425" marT="91425" marB="91425"/>
                </a:tc>
                <a:tc>
                  <a:txBody>
                    <a:bodyPr/>
                    <a:lstStyle/>
                    <a:p>
                      <a:pPr marL="0" lvl="0" indent="0" algn="ctr" rtl="0">
                        <a:spcBef>
                          <a:spcPts val="0"/>
                        </a:spcBef>
                        <a:spcAft>
                          <a:spcPts val="0"/>
                        </a:spcAft>
                        <a:buNone/>
                      </a:pPr>
                      <a:r>
                        <a:rPr lang="en"/>
                        <a:t>8 (16.3%)</a:t>
                      </a: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b="1"/>
                        <a:t>Somewhat </a:t>
                      </a:r>
                      <a:endParaRPr b="1"/>
                    </a:p>
                  </a:txBody>
                  <a:tcPr marL="91425" marR="91425" marT="91425" marB="91425"/>
                </a:tc>
                <a:tc>
                  <a:txBody>
                    <a:bodyPr/>
                    <a:lstStyle/>
                    <a:p>
                      <a:pPr marL="0" lvl="0" indent="0" algn="ctr" rtl="0">
                        <a:spcBef>
                          <a:spcPts val="0"/>
                        </a:spcBef>
                        <a:spcAft>
                          <a:spcPts val="0"/>
                        </a:spcAft>
                        <a:buNone/>
                      </a:pPr>
                      <a:r>
                        <a:rPr lang="en"/>
                        <a:t>1 (16.7%)</a:t>
                      </a:r>
                      <a:endParaRPr/>
                    </a:p>
                  </a:txBody>
                  <a:tcPr marL="91425" marR="91425" marT="91425" marB="91425"/>
                </a:tc>
                <a:tc>
                  <a:txBody>
                    <a:bodyPr/>
                    <a:lstStyle/>
                    <a:p>
                      <a:pPr marL="0" lvl="0" indent="0" algn="ctr" rtl="0">
                        <a:spcBef>
                          <a:spcPts val="0"/>
                        </a:spcBef>
                        <a:spcAft>
                          <a:spcPts val="0"/>
                        </a:spcAft>
                        <a:buNone/>
                      </a:pPr>
                      <a:r>
                        <a:rPr lang="en"/>
                        <a:t>14 (28.6%)</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0" algn="l" rtl="0">
                        <a:spcBef>
                          <a:spcPts val="0"/>
                        </a:spcBef>
                        <a:spcAft>
                          <a:spcPts val="0"/>
                        </a:spcAft>
                        <a:buNone/>
                      </a:pPr>
                      <a:r>
                        <a:rPr lang="en" b="1"/>
                        <a:t>Adequately </a:t>
                      </a:r>
                      <a:endParaRPr b="1"/>
                    </a:p>
                  </a:txBody>
                  <a:tcPr marL="91425" marR="91425" marT="91425" marB="91425"/>
                </a:tc>
                <a:tc>
                  <a:txBody>
                    <a:bodyPr/>
                    <a:lstStyle/>
                    <a:p>
                      <a:pPr marL="0" lvl="0" indent="0" algn="ctr" rtl="0">
                        <a:spcBef>
                          <a:spcPts val="0"/>
                        </a:spcBef>
                        <a:spcAft>
                          <a:spcPts val="0"/>
                        </a:spcAft>
                        <a:buNone/>
                      </a:pPr>
                      <a:r>
                        <a:rPr lang="en"/>
                        <a:t>3 (50.0%)</a:t>
                      </a:r>
                      <a:endParaRPr/>
                    </a:p>
                  </a:txBody>
                  <a:tcPr marL="91425" marR="91425" marT="91425" marB="91425"/>
                </a:tc>
                <a:tc>
                  <a:txBody>
                    <a:bodyPr/>
                    <a:lstStyle/>
                    <a:p>
                      <a:pPr marL="0" lvl="0" indent="0" algn="ctr" rtl="0">
                        <a:spcBef>
                          <a:spcPts val="0"/>
                        </a:spcBef>
                        <a:spcAft>
                          <a:spcPts val="0"/>
                        </a:spcAft>
                        <a:buNone/>
                      </a:pPr>
                      <a:r>
                        <a:rPr lang="en"/>
                        <a:t>17 (34.9%)</a:t>
                      </a:r>
                      <a:endParaRPr/>
                    </a:p>
                  </a:txBody>
                  <a:tcPr marL="91425" marR="91425" marT="91425" marB="91425"/>
                </a:tc>
                <a:extLst>
                  <a:ext uri="{0D108BD9-81ED-4DB2-BD59-A6C34878D82A}">
                    <a16:rowId xmlns:a16="http://schemas.microsoft.com/office/drawing/2014/main" val="10004"/>
                  </a:ext>
                </a:extLst>
              </a:tr>
              <a:tr h="381000">
                <a:tc>
                  <a:txBody>
                    <a:bodyPr/>
                    <a:lstStyle/>
                    <a:p>
                      <a:pPr marL="457200" lvl="0" indent="0" algn="l" rtl="0">
                        <a:spcBef>
                          <a:spcPts val="0"/>
                        </a:spcBef>
                        <a:spcAft>
                          <a:spcPts val="0"/>
                        </a:spcAft>
                        <a:buNone/>
                      </a:pPr>
                      <a:r>
                        <a:rPr lang="en" b="1"/>
                        <a:t>Completely </a:t>
                      </a:r>
                      <a:endParaRPr b="1"/>
                    </a:p>
                  </a:txBody>
                  <a:tcPr marL="91425" marR="91425" marT="91425" marB="91425"/>
                </a:tc>
                <a:tc>
                  <a:txBody>
                    <a:bodyPr/>
                    <a:lstStyle/>
                    <a:p>
                      <a:pPr marL="0" lvl="0" indent="0" algn="ctr" rtl="0">
                        <a:spcBef>
                          <a:spcPts val="0"/>
                        </a:spcBef>
                        <a:spcAft>
                          <a:spcPts val="0"/>
                        </a:spcAft>
                        <a:buNone/>
                      </a:pPr>
                      <a:r>
                        <a:rPr lang="en"/>
                        <a:t>0 (0%)</a:t>
                      </a:r>
                      <a:endParaRPr/>
                    </a:p>
                  </a:txBody>
                  <a:tcPr marL="91425" marR="91425" marT="91425" marB="91425"/>
                </a:tc>
                <a:tc>
                  <a:txBody>
                    <a:bodyPr/>
                    <a:lstStyle/>
                    <a:p>
                      <a:pPr marL="0" lvl="0" indent="0" algn="ctr" rtl="0">
                        <a:spcBef>
                          <a:spcPts val="0"/>
                        </a:spcBef>
                        <a:spcAft>
                          <a:spcPts val="0"/>
                        </a:spcAft>
                        <a:buNone/>
                      </a:pPr>
                      <a:r>
                        <a:rPr lang="en"/>
                        <a:t>10 (20.4%)</a:t>
                      </a:r>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Teacher-Specific Characteristics 	</a:t>
            </a:r>
            <a:endParaRPr dirty="0"/>
          </a:p>
        </p:txBody>
      </p:sp>
      <p:graphicFrame>
        <p:nvGraphicFramePr>
          <p:cNvPr id="231" name="Google Shape;231;p38"/>
          <p:cNvGraphicFramePr/>
          <p:nvPr/>
        </p:nvGraphicFramePr>
        <p:xfrm>
          <a:off x="952500" y="1017800"/>
          <a:ext cx="7239000" cy="3474570"/>
        </p:xfrm>
        <a:graphic>
          <a:graphicData uri="http://schemas.openxmlformats.org/drawingml/2006/table">
            <a:tbl>
              <a:tblPr>
                <a:noFill/>
                <a:tableStyleId>{E2D48C99-1B87-4F5F-98AC-3C507697D226}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b="1"/>
                        <a:t>Characteristic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Leadership Team Teachers (n = 6)</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Implementation Team Teachers (n = 49)</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b="1"/>
                        <a:t>Frequency of communication with families </a:t>
                      </a:r>
                      <a:endParaRPr b="1"/>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457200" lvl="0" indent="0" algn="l" rtl="0">
                        <a:spcBef>
                          <a:spcPts val="0"/>
                        </a:spcBef>
                        <a:spcAft>
                          <a:spcPts val="0"/>
                        </a:spcAft>
                        <a:buNone/>
                      </a:pPr>
                      <a:r>
                        <a:rPr lang="en" b="1"/>
                        <a:t>Once or twice a semester (fall/spring), or less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1 (16.7%)</a:t>
                      </a: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a:t>8 (16.3%)</a:t>
                      </a:r>
                      <a:endParaRPr/>
                    </a:p>
                  </a:txBody>
                  <a:tcPr marL="91425" marR="91425" marT="91425" marB="91425"/>
                </a:tc>
                <a:extLst>
                  <a:ext uri="{0D108BD9-81ED-4DB2-BD59-A6C34878D82A}">
                    <a16:rowId xmlns:a16="http://schemas.microsoft.com/office/drawing/2014/main" val="10002"/>
                  </a:ext>
                </a:extLst>
              </a:tr>
              <a:tr h="381000">
                <a:tc>
                  <a:txBody>
                    <a:bodyPr/>
                    <a:lstStyle/>
                    <a:p>
                      <a:pPr marL="457200" lvl="0" indent="0" algn="l" rtl="0">
                        <a:spcBef>
                          <a:spcPts val="0"/>
                        </a:spcBef>
                        <a:spcAft>
                          <a:spcPts val="0"/>
                        </a:spcAft>
                        <a:buNone/>
                      </a:pPr>
                      <a:r>
                        <a:rPr lang="en" b="1"/>
                        <a:t>Once or twice a month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2 (33.3%)</a:t>
                      </a: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a:t>18 (36.7%)</a:t>
                      </a:r>
                      <a:endParaRPr/>
                    </a:p>
                  </a:txBody>
                  <a:tcPr marL="91425" marR="91425" marT="91425" marB="91425"/>
                </a:tc>
                <a:extLst>
                  <a:ext uri="{0D108BD9-81ED-4DB2-BD59-A6C34878D82A}">
                    <a16:rowId xmlns:a16="http://schemas.microsoft.com/office/drawing/2014/main" val="10003"/>
                  </a:ext>
                </a:extLst>
              </a:tr>
              <a:tr h="381000">
                <a:tc>
                  <a:txBody>
                    <a:bodyPr/>
                    <a:lstStyle/>
                    <a:p>
                      <a:pPr marL="457200" lvl="0" indent="0" algn="l" rtl="0">
                        <a:spcBef>
                          <a:spcPts val="0"/>
                        </a:spcBef>
                        <a:spcAft>
                          <a:spcPts val="0"/>
                        </a:spcAft>
                        <a:buNone/>
                      </a:pPr>
                      <a:r>
                        <a:rPr lang="en" b="1"/>
                        <a:t>Weekly or more frequently </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3 (50.0%)</a:t>
                      </a: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a:t>23 (46.9%)</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Implementation Activities </a:t>
            </a:r>
            <a:endParaRPr/>
          </a:p>
        </p:txBody>
      </p:sp>
      <p:sp>
        <p:nvSpPr>
          <p:cNvPr id="243" name="Google Shape;243;p40"/>
          <p:cNvSpPr txBox="1">
            <a:spLocks noGrp="1"/>
          </p:cNvSpPr>
          <p:nvPr>
            <p:ph type="body" idx="1"/>
          </p:nvPr>
        </p:nvSpPr>
        <p:spPr>
          <a:xfrm>
            <a:off x="311700" y="1229975"/>
            <a:ext cx="2629500" cy="33390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b="1"/>
              <a:t>Spruce </a:t>
            </a:r>
            <a:endParaRPr b="1"/>
          </a:p>
          <a:p>
            <a:pPr marL="457200" lvl="0" indent="-317500" algn="l" rtl="0">
              <a:spcBef>
                <a:spcPts val="1200"/>
              </a:spcBef>
              <a:spcAft>
                <a:spcPts val="0"/>
              </a:spcAft>
              <a:buSzPts val="1400"/>
              <a:buChar char="●"/>
            </a:pPr>
            <a:r>
              <a:rPr lang="en"/>
              <a:t>Embedded GTP within school improvement plan </a:t>
            </a:r>
            <a:endParaRPr/>
          </a:p>
          <a:p>
            <a:pPr marL="457200" lvl="0" indent="-317500" algn="l" rtl="0">
              <a:spcBef>
                <a:spcPts val="0"/>
              </a:spcBef>
              <a:spcAft>
                <a:spcPts val="0"/>
              </a:spcAft>
              <a:buSzPts val="1400"/>
              <a:buChar char="●"/>
            </a:pPr>
            <a:r>
              <a:rPr lang="en"/>
              <a:t>Teachers met and collaboratively prepared a plan to share with parents, and subsequently met with parent partners </a:t>
            </a:r>
            <a:endParaRPr/>
          </a:p>
          <a:p>
            <a:pPr marL="457200" lvl="0" indent="-317500" algn="l" rtl="0">
              <a:spcBef>
                <a:spcPts val="0"/>
              </a:spcBef>
              <a:spcAft>
                <a:spcPts val="0"/>
              </a:spcAft>
              <a:buSzPts val="1400"/>
              <a:buChar char="●"/>
            </a:pPr>
            <a:r>
              <a:rPr lang="en"/>
              <a:t>Follow up steps for mid-year conferences, cancelled due to COVID-19 </a:t>
            </a:r>
            <a:endParaRPr/>
          </a:p>
        </p:txBody>
      </p:sp>
      <p:sp>
        <p:nvSpPr>
          <p:cNvPr id="244" name="Google Shape;244;p40"/>
          <p:cNvSpPr txBox="1">
            <a:spLocks noGrp="1"/>
          </p:cNvSpPr>
          <p:nvPr>
            <p:ph type="body" idx="1"/>
          </p:nvPr>
        </p:nvSpPr>
        <p:spPr>
          <a:xfrm>
            <a:off x="3257250" y="1229975"/>
            <a:ext cx="2629500" cy="3339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Willow </a:t>
            </a:r>
            <a:endParaRPr b="1"/>
          </a:p>
          <a:p>
            <a:pPr marL="457200" lvl="0" indent="-317500" algn="l" rtl="0">
              <a:spcBef>
                <a:spcPts val="1200"/>
              </a:spcBef>
              <a:spcAft>
                <a:spcPts val="0"/>
              </a:spcAft>
              <a:buSzPts val="1400"/>
              <a:buChar char="●"/>
            </a:pPr>
            <a:r>
              <a:rPr lang="en"/>
              <a:t>Presented Tenets and GTP Overview to PTA </a:t>
            </a:r>
            <a:endParaRPr/>
          </a:p>
          <a:p>
            <a:pPr marL="457200" lvl="0" indent="-317500" algn="l" rtl="0">
              <a:spcBef>
                <a:spcPts val="0"/>
              </a:spcBef>
              <a:spcAft>
                <a:spcPts val="0"/>
              </a:spcAft>
              <a:buSzPts val="1400"/>
              <a:buChar char="●"/>
            </a:pPr>
            <a:r>
              <a:rPr lang="en"/>
              <a:t>PTA purchased “YOUmatter” t-shirts and bracelets </a:t>
            </a:r>
            <a:endParaRPr/>
          </a:p>
          <a:p>
            <a:pPr marL="457200" lvl="0" indent="-317500" algn="l" rtl="0">
              <a:spcBef>
                <a:spcPts val="0"/>
              </a:spcBef>
              <a:spcAft>
                <a:spcPts val="0"/>
              </a:spcAft>
              <a:buSzPts val="1400"/>
              <a:buChar char="●"/>
            </a:pPr>
            <a:r>
              <a:rPr lang="en"/>
              <a:t>Faculty training provided by GTP Leadership Team </a:t>
            </a:r>
            <a:endParaRPr/>
          </a:p>
          <a:p>
            <a:pPr marL="457200" lvl="0" indent="-317500" algn="l" rtl="0">
              <a:spcBef>
                <a:spcPts val="0"/>
              </a:spcBef>
              <a:spcAft>
                <a:spcPts val="0"/>
              </a:spcAft>
              <a:buSzPts val="1400"/>
              <a:buChar char="●"/>
            </a:pPr>
            <a:r>
              <a:rPr lang="en"/>
              <a:t>E-mail to families in preparation for conferences in line with GTP conference materials </a:t>
            </a:r>
            <a:endParaRPr/>
          </a:p>
        </p:txBody>
      </p:sp>
      <p:sp>
        <p:nvSpPr>
          <p:cNvPr id="245" name="Google Shape;245;p40"/>
          <p:cNvSpPr txBox="1">
            <a:spLocks noGrp="1"/>
          </p:cNvSpPr>
          <p:nvPr>
            <p:ph type="body" idx="1"/>
          </p:nvPr>
        </p:nvSpPr>
        <p:spPr>
          <a:xfrm>
            <a:off x="6202800" y="1229975"/>
            <a:ext cx="26295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Pine </a:t>
            </a:r>
            <a:endParaRPr b="1"/>
          </a:p>
          <a:p>
            <a:pPr marL="457200" lvl="0" indent="-317500" algn="l" rtl="0">
              <a:spcBef>
                <a:spcPts val="1200"/>
              </a:spcBef>
              <a:spcAft>
                <a:spcPts val="0"/>
              </a:spcAft>
              <a:buSzPts val="1400"/>
              <a:buChar char="●"/>
            </a:pPr>
            <a:r>
              <a:rPr lang="en"/>
              <a:t>Embedded within tiered instructional support framework </a:t>
            </a:r>
            <a:endParaRPr/>
          </a:p>
          <a:p>
            <a:pPr marL="457200" lvl="0" indent="-317500" algn="l" rtl="0">
              <a:spcBef>
                <a:spcPts val="0"/>
              </a:spcBef>
              <a:spcAft>
                <a:spcPts val="0"/>
              </a:spcAft>
              <a:buSzPts val="1400"/>
              <a:buChar char="●"/>
            </a:pPr>
            <a:r>
              <a:rPr lang="en"/>
              <a:t>Created a visual and video explaining 5 Tenets for the school community (bookmarks accompanied) </a:t>
            </a:r>
            <a:endParaRPr/>
          </a:p>
          <a:p>
            <a:pPr marL="457200" lvl="0" indent="-317500" algn="l" rtl="0">
              <a:spcBef>
                <a:spcPts val="0"/>
              </a:spcBef>
              <a:spcAft>
                <a:spcPts val="0"/>
              </a:spcAft>
              <a:buSzPts val="1400"/>
              <a:buChar char="●"/>
            </a:pPr>
            <a:r>
              <a:rPr lang="en"/>
              <a:t>Utilized GTP Conference Materials for fall conferences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Perceptions of the GTP Model </a:t>
            </a:r>
            <a:endParaRPr/>
          </a:p>
        </p:txBody>
      </p:sp>
      <p:sp>
        <p:nvSpPr>
          <p:cNvPr id="237" name="Google Shape;237;p3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285750" indent="-285750"/>
            <a:r>
              <a:rPr lang="en" dirty="0"/>
              <a:t>Perceptions of the GTP Online Modules were mixed: “necessary background information,” “efficient,” “user-friendly,” … yet also “lengthy,” “repetitive,” “time consuming,” and “could be improved with more vignettes and visuals.” </a:t>
            </a:r>
            <a:endParaRPr dirty="0"/>
          </a:p>
          <a:p>
            <a:pPr marL="285750" indent="-285750">
              <a:spcBef>
                <a:spcPts val="1200"/>
              </a:spcBef>
            </a:pPr>
            <a:r>
              <a:rPr lang="en" dirty="0"/>
              <a:t>Summit Symposium provided time and space for team collaboration and helped with implementation. </a:t>
            </a:r>
            <a:endParaRPr dirty="0"/>
          </a:p>
          <a:p>
            <a:pPr marL="0" lvl="0" indent="0" algn="l" rtl="0">
              <a:spcBef>
                <a:spcPts val="1200"/>
              </a:spcBef>
              <a:spcAft>
                <a:spcPts val="1200"/>
              </a:spcAft>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Fidelity </a:t>
            </a:r>
            <a:endParaRPr/>
          </a:p>
        </p:txBody>
      </p:sp>
      <p:sp>
        <p:nvSpPr>
          <p:cNvPr id="251" name="Google Shape;251;p4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following GTP aspects were not utilized: </a:t>
            </a:r>
            <a:endParaRPr/>
          </a:p>
          <a:p>
            <a:pPr marL="457200" lvl="0" indent="-342900" algn="l" rtl="0">
              <a:spcBef>
                <a:spcPts val="1200"/>
              </a:spcBef>
              <a:spcAft>
                <a:spcPts val="0"/>
              </a:spcAft>
              <a:buSzPts val="1800"/>
              <a:buChar char="●"/>
            </a:pPr>
            <a:r>
              <a:rPr lang="en"/>
              <a:t>Tenet Goal Setting Process </a:t>
            </a:r>
            <a:endParaRPr/>
          </a:p>
          <a:p>
            <a:pPr marL="457200" lvl="0" indent="-342900" algn="l" rtl="0">
              <a:spcBef>
                <a:spcPts val="0"/>
              </a:spcBef>
              <a:spcAft>
                <a:spcPts val="0"/>
              </a:spcAft>
              <a:buSzPts val="1800"/>
              <a:buChar char="●"/>
            </a:pPr>
            <a:r>
              <a:rPr lang="en"/>
              <a:t>TA Support from Researchers </a:t>
            </a:r>
            <a:endParaRPr/>
          </a:p>
          <a:p>
            <a:pPr marL="457200" lvl="0" indent="-342900" algn="l" rtl="0">
              <a:spcBef>
                <a:spcPts val="0"/>
              </a:spcBef>
              <a:spcAft>
                <a:spcPts val="0"/>
              </a:spcAft>
              <a:buSzPts val="1800"/>
              <a:buChar char="●"/>
            </a:pPr>
            <a:r>
              <a:rPr lang="en"/>
              <a:t>Project Management Tools </a:t>
            </a:r>
            <a:endParaRPr/>
          </a:p>
          <a:p>
            <a:pPr marL="0" lvl="0" indent="0" algn="l" rtl="0">
              <a:spcBef>
                <a:spcPts val="1200"/>
              </a:spcBef>
              <a:spcAft>
                <a:spcPts val="1200"/>
              </a:spcAft>
              <a:buNone/>
            </a:pPr>
            <a:r>
              <a:rPr lang="en"/>
              <a:t>Implementation occurred during the 2019-2020 Year, COVID-19 Pandemic resulted in building closures and online instruction starting in March 2020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dirty="0"/>
              <a:t>Key Issues Influencing Family-School Partnership  Programming </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Perceptions of the GTP Model </a:t>
            </a:r>
            <a:endParaRPr/>
          </a:p>
        </p:txBody>
      </p:sp>
      <p:sp>
        <p:nvSpPr>
          <p:cNvPr id="257" name="Google Shape;257;p4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10000"/>
          </a:bodyPr>
          <a:lstStyle/>
          <a:p>
            <a:pPr marL="285750" indent="-285750"/>
            <a:r>
              <a:rPr lang="en" dirty="0"/>
              <a:t>GTP Improves Partnerships </a:t>
            </a:r>
            <a:endParaRPr dirty="0"/>
          </a:p>
          <a:p>
            <a:pPr marL="285750" indent="-285750">
              <a:spcBef>
                <a:spcPts val="1200"/>
              </a:spcBef>
            </a:pPr>
            <a:r>
              <a:rPr lang="en" dirty="0"/>
              <a:t>GTP Leads to Intentionality </a:t>
            </a:r>
            <a:endParaRPr dirty="0"/>
          </a:p>
          <a:p>
            <a:pPr marL="285750" indent="-285750">
              <a:spcBef>
                <a:spcPts val="1200"/>
              </a:spcBef>
            </a:pPr>
            <a:r>
              <a:rPr lang="en" dirty="0"/>
              <a:t>GTP Leads to a Mindset Change </a:t>
            </a:r>
            <a:endParaRPr dirty="0"/>
          </a:p>
          <a:p>
            <a:pPr marL="285750" indent="-285750">
              <a:spcBef>
                <a:spcPts val="1200"/>
              </a:spcBef>
            </a:pPr>
            <a:r>
              <a:rPr lang="en" dirty="0"/>
              <a:t>Implementation Challenges: </a:t>
            </a:r>
            <a:endParaRPr dirty="0"/>
          </a:p>
          <a:p>
            <a:pPr marL="742950" lvl="1" indent="-285750">
              <a:spcBef>
                <a:spcPts val="1200"/>
              </a:spcBef>
            </a:pPr>
            <a:r>
              <a:rPr lang="en" dirty="0"/>
              <a:t>	</a:t>
            </a:r>
            <a:r>
              <a:rPr lang="en" sz="1800" dirty="0"/>
              <a:t>A new approach </a:t>
            </a:r>
            <a:endParaRPr sz="1800" dirty="0"/>
          </a:p>
          <a:p>
            <a:pPr marL="742950" lvl="1" indent="-285750">
              <a:spcBef>
                <a:spcPts val="1200"/>
              </a:spcBef>
            </a:pPr>
            <a:r>
              <a:rPr lang="en" sz="1800" dirty="0"/>
              <a:t>	Teacher and family buy-in </a:t>
            </a:r>
            <a:endParaRPr sz="1800" dirty="0"/>
          </a:p>
          <a:p>
            <a:pPr marL="742950" lvl="1" indent="-285750">
              <a:spcBef>
                <a:spcPts val="1200"/>
              </a:spcBef>
              <a:spcAft>
                <a:spcPts val="1200"/>
              </a:spcAft>
            </a:pPr>
            <a:r>
              <a:rPr lang="en" sz="1800" dirty="0"/>
              <a:t>	Time </a:t>
            </a:r>
            <a:endParaRP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Perceptions of the GTP Model </a:t>
            </a:r>
            <a:endParaRPr/>
          </a:p>
        </p:txBody>
      </p:sp>
      <p:sp>
        <p:nvSpPr>
          <p:cNvPr id="263" name="Google Shape;263;p4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Key factors for implementation: </a:t>
            </a:r>
            <a:endParaRPr dirty="0"/>
          </a:p>
          <a:p>
            <a:pPr marL="457200" lvl="0" indent="-342900" algn="l" rtl="0">
              <a:spcBef>
                <a:spcPts val="1200"/>
              </a:spcBef>
              <a:spcAft>
                <a:spcPts val="0"/>
              </a:spcAft>
              <a:buSzPts val="1800"/>
              <a:buChar char="●"/>
            </a:pPr>
            <a:r>
              <a:rPr lang="en" dirty="0"/>
              <a:t>A strong leader or leadership team is necessary for implementation. </a:t>
            </a:r>
            <a:endParaRPr dirty="0"/>
          </a:p>
          <a:p>
            <a:pPr marL="457200" lvl="0" indent="-342900" algn="l" rtl="0">
              <a:spcBef>
                <a:spcPts val="0"/>
              </a:spcBef>
              <a:spcAft>
                <a:spcPts val="0"/>
              </a:spcAft>
              <a:buSzPts val="1800"/>
              <a:buChar char="●"/>
            </a:pPr>
            <a:r>
              <a:rPr lang="en" dirty="0"/>
              <a:t>Intentional and frequent communication with families is important. </a:t>
            </a:r>
            <a:endParaRPr dirty="0"/>
          </a:p>
          <a:p>
            <a:pPr marL="457200" lvl="0" indent="-342900" algn="l" rtl="0">
              <a:spcBef>
                <a:spcPts val="0"/>
              </a:spcBef>
              <a:spcAft>
                <a:spcPts val="0"/>
              </a:spcAft>
              <a:buSzPts val="1800"/>
              <a:buChar char="●"/>
            </a:pPr>
            <a:r>
              <a:rPr lang="en" dirty="0"/>
              <a:t>Bi-directional interactions are necessary for meaningful partnerships. </a:t>
            </a:r>
            <a:endParaRPr dirty="0"/>
          </a:p>
          <a:p>
            <a:pPr marL="457200" lvl="0" indent="-342900" algn="l" rtl="0">
              <a:spcBef>
                <a:spcPts val="0"/>
              </a:spcBef>
              <a:spcAft>
                <a:spcPts val="0"/>
              </a:spcAft>
              <a:buSzPts val="1800"/>
              <a:buChar char="●"/>
            </a:pPr>
            <a:r>
              <a:rPr lang="en" dirty="0"/>
              <a:t>Stronger relationships are an outcome when partnerships focus on student/family success. </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4"/>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t>Next Steps</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Next Steps </a:t>
            </a:r>
            <a:endParaRPr/>
          </a:p>
        </p:txBody>
      </p:sp>
      <p:sp>
        <p:nvSpPr>
          <p:cNvPr id="274" name="Google Shape;274;p4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Replication which addresses shortcomings regarding design and usability of GTP: </a:t>
            </a:r>
            <a:endParaRPr dirty="0"/>
          </a:p>
          <a:p>
            <a:pPr marL="457200" lvl="0" indent="-342900" algn="l" rtl="0">
              <a:spcBef>
                <a:spcPts val="1200"/>
              </a:spcBef>
              <a:spcAft>
                <a:spcPts val="0"/>
              </a:spcAft>
              <a:buSzPts val="1800"/>
              <a:buChar char="●"/>
            </a:pPr>
            <a:r>
              <a:rPr lang="en" dirty="0"/>
              <a:t>Partnership Goal Setting process and Online Modules </a:t>
            </a:r>
            <a:endParaRPr dirty="0"/>
          </a:p>
          <a:p>
            <a:pPr marL="457200" lvl="0" indent="-342900" algn="l" rtl="0">
              <a:spcBef>
                <a:spcPts val="0"/>
              </a:spcBef>
              <a:spcAft>
                <a:spcPts val="0"/>
              </a:spcAft>
              <a:buSzPts val="1800"/>
              <a:buChar char="●"/>
            </a:pPr>
            <a:r>
              <a:rPr lang="en" dirty="0"/>
              <a:t>Lack of diversity in sample </a:t>
            </a:r>
            <a:endParaRPr dirty="0"/>
          </a:p>
          <a:p>
            <a:pPr marL="457200" lvl="0" indent="-342900" algn="l" rtl="0">
              <a:spcBef>
                <a:spcPts val="0"/>
              </a:spcBef>
              <a:spcAft>
                <a:spcPts val="0"/>
              </a:spcAft>
              <a:buSzPts val="1800"/>
              <a:buChar char="●"/>
            </a:pPr>
            <a:r>
              <a:rPr lang="en" dirty="0"/>
              <a:t>Number of new initiatives/PD activities at school &amp; level of autonomy for new initiatives </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Next Steps </a:t>
            </a:r>
            <a:endParaRPr/>
          </a:p>
        </p:txBody>
      </p:sp>
      <p:sp>
        <p:nvSpPr>
          <p:cNvPr id="280" name="Google Shape;280;p4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Additional considerations for replication study: </a:t>
            </a:r>
            <a:endParaRPr dirty="0"/>
          </a:p>
          <a:p>
            <a:pPr marL="457200" lvl="0" indent="-342900" algn="l" rtl="0">
              <a:spcBef>
                <a:spcPts val="1200"/>
              </a:spcBef>
              <a:spcAft>
                <a:spcPts val="0"/>
              </a:spcAft>
              <a:buSzPts val="1800"/>
              <a:buChar char="●"/>
            </a:pPr>
            <a:r>
              <a:rPr lang="en" dirty="0"/>
              <a:t>Supplementary training emphasizing: project management tools, participatory action research (PAR) principles, implementation science, ongoing evaluation </a:t>
            </a:r>
            <a:endParaRPr dirty="0"/>
          </a:p>
          <a:p>
            <a:pPr marL="457200" lvl="0" indent="-342900" algn="l" rtl="0">
              <a:spcBef>
                <a:spcPts val="0"/>
              </a:spcBef>
              <a:spcAft>
                <a:spcPts val="0"/>
              </a:spcAft>
              <a:buSzPts val="1800"/>
              <a:buChar char="●"/>
            </a:pPr>
            <a:r>
              <a:rPr lang="en" dirty="0"/>
              <a:t>Mechanism for monthly deliverables </a:t>
            </a:r>
            <a:endParaRPr dirty="0"/>
          </a:p>
          <a:p>
            <a:pPr marL="457200" lvl="0" indent="-342900" algn="l" rtl="0">
              <a:spcBef>
                <a:spcPts val="0"/>
              </a:spcBef>
              <a:spcAft>
                <a:spcPts val="0"/>
              </a:spcAft>
              <a:buSzPts val="1800"/>
              <a:buChar char="●"/>
            </a:pPr>
            <a:r>
              <a:rPr lang="en" dirty="0"/>
              <a:t>Equity in leadership team member roles/responsibilities </a:t>
            </a:r>
            <a:endParaRPr dirty="0"/>
          </a:p>
          <a:p>
            <a:pPr marL="457200" lvl="0" indent="-342900" algn="l" rtl="0">
              <a:spcBef>
                <a:spcPts val="0"/>
              </a:spcBef>
              <a:spcAft>
                <a:spcPts val="0"/>
              </a:spcAft>
              <a:buSzPts val="1800"/>
              <a:buChar char="●"/>
            </a:pPr>
            <a:r>
              <a:rPr lang="en" dirty="0"/>
              <a:t>Stronger preliminary processes enabling teams to identify clear reasons for participating that are grounded in internal (not external) motivation </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7"/>
          <p:cNvSpPr txBox="1">
            <a:spLocks noGrp="1"/>
          </p:cNvSpPr>
          <p:nvPr>
            <p:ph type="title"/>
          </p:nvPr>
        </p:nvSpPr>
        <p:spPr>
          <a:xfrm>
            <a:off x="1746416" y="1732950"/>
            <a:ext cx="8222100" cy="838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dirty="0"/>
              <a:t>Questions? Comments? </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8"/>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dirty="0"/>
              <a:t>Thank you! </a:t>
            </a:r>
            <a:endParaRPr dirty="0"/>
          </a:p>
          <a:p>
            <a:pPr marL="0" lvl="0" indent="0" algn="ctr" rtl="0">
              <a:spcBef>
                <a:spcPts val="0"/>
              </a:spcBef>
              <a:spcAft>
                <a:spcPts val="0"/>
              </a:spcAft>
              <a:buNone/>
            </a:pPr>
            <a:r>
              <a:rPr lang="en-US" u="sng" dirty="0">
                <a:solidFill>
                  <a:schemeClr val="hlink"/>
                </a:solidFill>
              </a:rPr>
              <a:t>t</a:t>
            </a:r>
            <a:r>
              <a:rPr lang="en" u="sng" dirty="0">
                <a:solidFill>
                  <a:schemeClr val="hlink"/>
                </a:solidFill>
              </a:rPr>
              <a:t>racy.</a:t>
            </a:r>
            <a:r>
              <a:rPr lang="en-US" u="sng" dirty="0">
                <a:solidFill>
                  <a:schemeClr val="hlink"/>
                </a:solidFill>
              </a:rPr>
              <a:t>g</a:t>
            </a:r>
            <a:r>
              <a:rPr lang="en" u="sng" dirty="0" err="1">
                <a:solidFill>
                  <a:schemeClr val="hlink"/>
                </a:solidFill>
              </a:rPr>
              <a:t>ershwin@unco.edu</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265500" y="1151100"/>
            <a:ext cx="4045200" cy="1564500"/>
          </a:xfrm>
        </p:spPr>
        <p:txBody>
          <a:bodyPr spcFirstLastPara="1" wrap="square" lIns="91425" tIns="91425" rIns="91425" bIns="91425" anchor="b" anchorCtr="0">
            <a:normAutofit/>
          </a:bodyPr>
          <a:lstStyle/>
          <a:p>
            <a:pPr marL="0" lvl="0" indent="0" rtl="0">
              <a:lnSpc>
                <a:spcPct val="90000"/>
              </a:lnSpc>
              <a:spcBef>
                <a:spcPts val="0"/>
              </a:spcBef>
              <a:spcAft>
                <a:spcPts val="0"/>
              </a:spcAft>
              <a:buNone/>
            </a:pPr>
            <a:r>
              <a:rPr lang="en-US" sz="3300"/>
              <a:t>Background and Significance of GTP </a:t>
            </a:r>
          </a:p>
        </p:txBody>
      </p:sp>
      <p:sp>
        <p:nvSpPr>
          <p:cNvPr id="108" name="Subtitle 2">
            <a:extLst>
              <a:ext uri="{FF2B5EF4-FFF2-40B4-BE49-F238E27FC236}">
                <a16:creationId xmlns:a16="http://schemas.microsoft.com/office/drawing/2014/main" id="{531371AF-6437-8DC9-CE56-D0AE30901883}"/>
              </a:ext>
            </a:extLst>
          </p:cNvPr>
          <p:cNvSpPr>
            <a:spLocks noGrp="1"/>
          </p:cNvSpPr>
          <p:nvPr>
            <p:ph type="subTitle" idx="1"/>
          </p:nvPr>
        </p:nvSpPr>
        <p:spPr>
          <a:xfrm>
            <a:off x="265500" y="2769001"/>
            <a:ext cx="4045200" cy="1269300"/>
          </a:xfrm>
        </p:spPr>
        <p:txBody>
          <a:bodyPr/>
          <a:lstStyle/>
          <a:p>
            <a:endParaRPr lang="en-US"/>
          </a:p>
        </p:txBody>
      </p:sp>
      <p:sp>
        <p:nvSpPr>
          <p:cNvPr id="103" name="Google Shape;103;p16"/>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marL="0" lvl="0" indent="0" rtl="0">
              <a:spcBef>
                <a:spcPts val="0"/>
              </a:spcBef>
              <a:spcAft>
                <a:spcPts val="0"/>
              </a:spcAft>
              <a:buNone/>
            </a:pPr>
            <a:r>
              <a:rPr lang="en" dirty="0"/>
              <a:t>Research-to-practice gap </a:t>
            </a:r>
            <a:endParaRPr lang="en-US" dirty="0"/>
          </a:p>
          <a:p>
            <a:pPr marL="0" lvl="0" indent="0" rtl="0">
              <a:spcBef>
                <a:spcPts val="1200"/>
              </a:spcBef>
              <a:spcAft>
                <a:spcPts val="0"/>
              </a:spcAft>
              <a:buNone/>
            </a:pPr>
            <a:r>
              <a:rPr lang="en" dirty="0"/>
              <a:t>School-centric thinking </a:t>
            </a:r>
            <a:endParaRPr lang="en-US" dirty="0"/>
          </a:p>
          <a:p>
            <a:pPr marL="0" lvl="0" indent="0" rtl="0">
              <a:spcBef>
                <a:spcPts val="1200"/>
              </a:spcBef>
              <a:spcAft>
                <a:spcPts val="0"/>
              </a:spcAft>
              <a:buNone/>
            </a:pPr>
            <a:r>
              <a:rPr lang="en" dirty="0"/>
              <a:t>Intentionality related to partnerships </a:t>
            </a:r>
            <a:endParaRPr lang="en-US" dirty="0"/>
          </a:p>
          <a:p>
            <a:pPr marL="0" lvl="0" indent="0" rtl="0">
              <a:spcBef>
                <a:spcPts val="1200"/>
              </a:spcBef>
              <a:spcAft>
                <a:spcPts val="0"/>
              </a:spcAft>
              <a:buNone/>
            </a:pPr>
            <a:r>
              <a:rPr lang="en" dirty="0"/>
              <a:t>Access to resources </a:t>
            </a:r>
            <a:endParaRPr lang="en-US" dirty="0"/>
          </a:p>
          <a:p>
            <a:pPr marL="0" lvl="0" indent="0" rtl="0">
              <a:spcBef>
                <a:spcPts val="1200"/>
              </a:spcBef>
              <a:spcAft>
                <a:spcPts val="1200"/>
              </a:spcAf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1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1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10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fade">
                                      <p:cBhvr>
                                        <p:cTn id="22" dur="1000"/>
                                        <p:tgtEl>
                                          <p:spTgt spid="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
                                            <p:txEl>
                                              <p:pRg st="4" end="4"/>
                                            </p:txEl>
                                          </p:spTgt>
                                        </p:tgtEl>
                                        <p:attrNameLst>
                                          <p:attrName>style.visibility</p:attrName>
                                        </p:attrNameLst>
                                      </p:cBhvr>
                                      <p:to>
                                        <p:strVal val="visible"/>
                                      </p:to>
                                    </p:set>
                                    <p:animEffect transition="in" filter="fade">
                                      <p:cBhvr>
                                        <p:cTn id="27" dur="1000"/>
                                        <p:tgtEl>
                                          <p:spTgt spid="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311700" y="1256050"/>
            <a:ext cx="8520600" cy="2030700"/>
          </a:xfrm>
        </p:spPr>
        <p:txBody>
          <a:bodyPr spcFirstLastPara="1" wrap="square" lIns="91425" tIns="91425" rIns="91425" bIns="91425" anchor="b" anchorCtr="0">
            <a:normAutofit/>
          </a:bodyPr>
          <a:lstStyle/>
          <a:p>
            <a:pPr marL="0" lvl="0" indent="0" rtl="0">
              <a:lnSpc>
                <a:spcPct val="90000"/>
              </a:lnSpc>
              <a:spcBef>
                <a:spcPts val="0"/>
              </a:spcBef>
              <a:spcAft>
                <a:spcPts val="0"/>
              </a:spcAft>
              <a:buNone/>
            </a:pPr>
            <a:r>
              <a:rPr lang="en-US" sz="9300"/>
              <a:t>The GTP Model </a:t>
            </a:r>
          </a:p>
        </p:txBody>
      </p:sp>
      <p:sp>
        <p:nvSpPr>
          <p:cNvPr id="113" name="Text Placeholder 2">
            <a:extLst>
              <a:ext uri="{FF2B5EF4-FFF2-40B4-BE49-F238E27FC236}">
                <a16:creationId xmlns:a16="http://schemas.microsoft.com/office/drawing/2014/main" id="{FB9E40AF-DF79-92B3-F06B-1D1DBCDA98AF}"/>
              </a:ext>
            </a:extLst>
          </p:cNvPr>
          <p:cNvSpPr>
            <a:spLocks noGrp="1"/>
          </p:cNvSpPr>
          <p:nvPr>
            <p:ph type="body" idx="1"/>
          </p:nvPr>
        </p:nvSpPr>
        <p:spPr>
          <a:xfrm>
            <a:off x="311700" y="3369225"/>
            <a:ext cx="8520600" cy="1281900"/>
          </a:xfrm>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Google Shape;113;p18"/>
          <p:cNvPicPr preferRelativeResize="0"/>
          <p:nvPr/>
        </p:nvPicPr>
        <p:blipFill>
          <a:blip r:embed="rId3">
            <a:alphaModFix/>
          </a:blip>
          <a:stretch>
            <a:fillRect/>
          </a:stretch>
        </p:blipFill>
        <p:spPr>
          <a:xfrm>
            <a:off x="1504950" y="757238"/>
            <a:ext cx="6134100" cy="3629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311700" y="1256050"/>
            <a:ext cx="8520600" cy="2030700"/>
          </a:xfrm>
        </p:spPr>
        <p:txBody>
          <a:bodyPr spcFirstLastPara="1" wrap="square" lIns="91425" tIns="91425" rIns="91425" bIns="91425" anchor="b" anchorCtr="0">
            <a:normAutofit/>
          </a:bodyPr>
          <a:lstStyle/>
          <a:p>
            <a:pPr marL="0" lvl="0" indent="0" rtl="0">
              <a:lnSpc>
                <a:spcPct val="90000"/>
              </a:lnSpc>
              <a:spcBef>
                <a:spcPts val="0"/>
              </a:spcBef>
              <a:spcAft>
                <a:spcPts val="0"/>
              </a:spcAft>
              <a:buNone/>
            </a:pPr>
            <a:r>
              <a:rPr lang="en" sz="3000" dirty="0"/>
              <a:t>Goals: Infuse the Tenets within all cultural aspects of a school in which families and educators interact to improve student engagement </a:t>
            </a:r>
            <a:endParaRPr 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Research Evidence for the GTP Model </a:t>
            </a:r>
            <a:endParaRPr/>
          </a:p>
        </p:txBody>
      </p:sp>
      <p:sp>
        <p:nvSpPr>
          <p:cNvPr id="155" name="Google Shape;155;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Teachers and family members have access to current partnership research and to learning opportunities that enable them to grow in their family-school partnership knowledge and skills. </a:t>
            </a:r>
            <a:endParaRPr/>
          </a:p>
          <a:p>
            <a:pPr marL="457200" lvl="0" indent="-342900" algn="l" rtl="0">
              <a:spcBef>
                <a:spcPts val="0"/>
              </a:spcBef>
              <a:spcAft>
                <a:spcPts val="0"/>
              </a:spcAft>
              <a:buSzPts val="1800"/>
              <a:buChar char="●"/>
            </a:pPr>
            <a:r>
              <a:rPr lang="en"/>
              <a:t>Teachers and families believe that partnerships are important, and they actively work to improve their partnerships in an intentional and reflective way. </a:t>
            </a:r>
            <a:endParaRPr/>
          </a:p>
          <a:p>
            <a:pPr marL="457200" lvl="0" indent="-342900" algn="l" rtl="0">
              <a:spcBef>
                <a:spcPts val="0"/>
              </a:spcBef>
              <a:spcAft>
                <a:spcPts val="0"/>
              </a:spcAft>
              <a:buSzPts val="1800"/>
              <a:buChar char="●"/>
            </a:pPr>
            <a:r>
              <a:rPr lang="en"/>
              <a:t>Teachers and families have access to the necessary partnership-related resources and supports within their school system. </a:t>
            </a: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1000"/>
                                        <p:tgtEl>
                                          <p:spTgt spid="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5">
                                            <p:txEl>
                                              <p:pRg st="1" end="1"/>
                                            </p:txEl>
                                          </p:spTgt>
                                        </p:tgtEl>
                                        <p:attrNameLst>
                                          <p:attrName>style.visibility</p:attrName>
                                        </p:attrNameLst>
                                      </p:cBhvr>
                                      <p:to>
                                        <p:strVal val="visible"/>
                                      </p:to>
                                    </p:set>
                                    <p:animEffect transition="in" filter="fade">
                                      <p:cBhvr>
                                        <p:cTn id="12" dur="1000"/>
                                        <p:tgtEl>
                                          <p:spTgt spid="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5">
                                            <p:txEl>
                                              <p:pRg st="2" end="2"/>
                                            </p:txEl>
                                          </p:spTgt>
                                        </p:tgtEl>
                                        <p:attrNameLst>
                                          <p:attrName>style.visibility</p:attrName>
                                        </p:attrNameLst>
                                      </p:cBhvr>
                                      <p:to>
                                        <p:strVal val="visible"/>
                                      </p:to>
                                    </p:set>
                                    <p:animEffect transition="in" filter="fade">
                                      <p:cBhvr>
                                        <p:cTn id="17" dur="1000"/>
                                        <p:tgtEl>
                                          <p:spTgt spid="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5">
                                            <p:txEl>
                                              <p:pRg st="3" end="3"/>
                                            </p:txEl>
                                          </p:spTgt>
                                        </p:tgtEl>
                                        <p:attrNameLst>
                                          <p:attrName>style.visibility</p:attrName>
                                        </p:attrNameLst>
                                      </p:cBhvr>
                                      <p:to>
                                        <p:strVal val="visible"/>
                                      </p:to>
                                    </p:set>
                                    <p:animEffect transition="in" filter="fade">
                                      <p:cBhvr>
                                        <p:cTn id="22" dur="1000"/>
                                        <p:tgtEl>
                                          <p:spTgt spid="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22"/>
          <p:cNvPicPr preferRelativeResize="0"/>
          <p:nvPr/>
        </p:nvPicPr>
        <p:blipFill rotWithShape="1">
          <a:blip r:embed="rId3">
            <a:alphaModFix/>
          </a:blip>
          <a:srcRect t="11286" b="20681"/>
          <a:stretch/>
        </p:blipFill>
        <p:spPr>
          <a:xfrm>
            <a:off x="74800" y="951800"/>
            <a:ext cx="4762500" cy="3239900"/>
          </a:xfrm>
          <a:prstGeom prst="rect">
            <a:avLst/>
          </a:prstGeom>
          <a:noFill/>
          <a:ln>
            <a:noFill/>
          </a:ln>
        </p:spPr>
      </p:pic>
      <p:sp>
        <p:nvSpPr>
          <p:cNvPr id="137" name="Google Shape;137;p22"/>
          <p:cNvSpPr txBox="1"/>
          <p:nvPr/>
        </p:nvSpPr>
        <p:spPr>
          <a:xfrm>
            <a:off x="5149234" y="1238261"/>
            <a:ext cx="3711300" cy="295462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b="1" dirty="0">
                <a:latin typeface="Roboto"/>
                <a:ea typeface="Roboto"/>
                <a:cs typeface="Roboto"/>
                <a:sym typeface="Roboto"/>
              </a:rPr>
              <a:t>GTP LEADERSHIP TEAM </a:t>
            </a:r>
            <a:endParaRPr sz="1800" b="1" dirty="0">
              <a:latin typeface="Roboto"/>
              <a:ea typeface="Roboto"/>
              <a:cs typeface="Roboto"/>
              <a:sym typeface="Roboto"/>
            </a:endParaRPr>
          </a:p>
          <a:p>
            <a:pPr marL="0" lvl="0" indent="0" algn="ctr" rtl="0">
              <a:spcBef>
                <a:spcPts val="0"/>
              </a:spcBef>
              <a:spcAft>
                <a:spcPts val="0"/>
              </a:spcAft>
              <a:buNone/>
            </a:pPr>
            <a:r>
              <a:rPr lang="en" sz="1800" dirty="0">
                <a:latin typeface="Roboto"/>
                <a:ea typeface="Roboto"/>
                <a:cs typeface="Roboto"/>
                <a:sym typeface="Roboto"/>
              </a:rPr>
              <a:t>Principal </a:t>
            </a:r>
            <a:endParaRPr sz="1800" dirty="0">
              <a:latin typeface="Roboto"/>
              <a:ea typeface="Roboto"/>
              <a:cs typeface="Roboto"/>
              <a:sym typeface="Roboto"/>
            </a:endParaRPr>
          </a:p>
          <a:p>
            <a:pPr marL="0" lvl="0" indent="0" algn="ctr" rtl="0">
              <a:spcBef>
                <a:spcPts val="0"/>
              </a:spcBef>
              <a:spcAft>
                <a:spcPts val="0"/>
              </a:spcAft>
              <a:buNone/>
            </a:pPr>
            <a:r>
              <a:rPr lang="en" sz="1800" dirty="0">
                <a:latin typeface="Roboto"/>
                <a:ea typeface="Roboto"/>
                <a:cs typeface="Roboto"/>
                <a:sym typeface="Roboto"/>
              </a:rPr>
              <a:t>2 teachers </a:t>
            </a:r>
            <a:endParaRPr sz="1800" dirty="0">
              <a:latin typeface="Roboto"/>
              <a:ea typeface="Roboto"/>
              <a:cs typeface="Roboto"/>
              <a:sym typeface="Roboto"/>
            </a:endParaRPr>
          </a:p>
          <a:p>
            <a:pPr marL="0" lvl="0" indent="0" algn="ctr" rtl="0">
              <a:spcBef>
                <a:spcPts val="0"/>
              </a:spcBef>
              <a:spcAft>
                <a:spcPts val="0"/>
              </a:spcAft>
              <a:buNone/>
            </a:pPr>
            <a:r>
              <a:rPr lang="en" sz="1800" dirty="0">
                <a:latin typeface="Roboto"/>
                <a:ea typeface="Roboto"/>
                <a:cs typeface="Roboto"/>
                <a:sym typeface="Roboto"/>
              </a:rPr>
              <a:t>2 family members </a:t>
            </a:r>
            <a:endParaRPr sz="1800" dirty="0">
              <a:latin typeface="Roboto"/>
              <a:ea typeface="Roboto"/>
              <a:cs typeface="Roboto"/>
              <a:sym typeface="Roboto"/>
            </a:endParaRPr>
          </a:p>
          <a:p>
            <a:pPr marL="0" lvl="0" indent="0" algn="ctr" rtl="0">
              <a:spcBef>
                <a:spcPts val="0"/>
              </a:spcBef>
              <a:spcAft>
                <a:spcPts val="0"/>
              </a:spcAft>
              <a:buNone/>
            </a:pPr>
            <a:endParaRPr sz="1800" dirty="0">
              <a:latin typeface="Roboto"/>
              <a:ea typeface="Roboto"/>
              <a:cs typeface="Roboto"/>
              <a:sym typeface="Roboto"/>
            </a:endParaRPr>
          </a:p>
          <a:p>
            <a:pPr marL="0" lvl="0" indent="0" algn="l" rtl="0">
              <a:spcBef>
                <a:spcPts val="0"/>
              </a:spcBef>
              <a:spcAft>
                <a:spcPts val="0"/>
              </a:spcAft>
              <a:buNone/>
            </a:pPr>
            <a:endParaRPr lang="en-US" sz="1800" dirty="0">
              <a:latin typeface="Roboto"/>
              <a:ea typeface="Roboto"/>
              <a:cs typeface="Roboto"/>
              <a:sym typeface="Roboto"/>
            </a:endParaRPr>
          </a:p>
          <a:p>
            <a:pPr marL="0" lvl="0" indent="0" algn="l" rtl="0">
              <a:spcBef>
                <a:spcPts val="0"/>
              </a:spcBef>
              <a:spcAft>
                <a:spcPts val="0"/>
              </a:spcAft>
              <a:buNone/>
            </a:pPr>
            <a:endParaRPr sz="1800" dirty="0">
              <a:latin typeface="Roboto"/>
              <a:ea typeface="Roboto"/>
              <a:cs typeface="Roboto"/>
              <a:sym typeface="Roboto"/>
            </a:endParaRPr>
          </a:p>
          <a:p>
            <a:pPr marL="0" lvl="0" indent="0" algn="ctr" rtl="0">
              <a:spcBef>
                <a:spcPts val="0"/>
              </a:spcBef>
              <a:spcAft>
                <a:spcPts val="0"/>
              </a:spcAft>
              <a:buNone/>
            </a:pPr>
            <a:r>
              <a:rPr lang="en" sz="1800" b="1" dirty="0">
                <a:latin typeface="Roboto"/>
                <a:ea typeface="Roboto"/>
                <a:cs typeface="Roboto"/>
                <a:sym typeface="Roboto"/>
              </a:rPr>
              <a:t>GTP IMPLEMENTATION TEAM</a:t>
            </a:r>
            <a:endParaRPr sz="1800" b="1" dirty="0">
              <a:latin typeface="Roboto"/>
              <a:ea typeface="Roboto"/>
              <a:cs typeface="Roboto"/>
              <a:sym typeface="Roboto"/>
            </a:endParaRPr>
          </a:p>
          <a:p>
            <a:pPr marL="0" lvl="0" indent="0" algn="ctr" rtl="0">
              <a:spcBef>
                <a:spcPts val="0"/>
              </a:spcBef>
              <a:spcAft>
                <a:spcPts val="0"/>
              </a:spcAft>
              <a:buNone/>
            </a:pPr>
            <a:r>
              <a:rPr lang="en" sz="1800" dirty="0">
                <a:latin typeface="Roboto"/>
                <a:ea typeface="Roboto"/>
                <a:cs typeface="Roboto"/>
                <a:sym typeface="Roboto"/>
              </a:rPr>
              <a:t>Teachers from each grade level </a:t>
            </a:r>
            <a:endParaRPr sz="1800" dirty="0">
              <a:latin typeface="Roboto"/>
              <a:ea typeface="Roboto"/>
              <a:cs typeface="Roboto"/>
              <a:sym typeface="Roboto"/>
            </a:endParaRPr>
          </a:p>
          <a:p>
            <a:pPr marL="0" lvl="0" indent="0" algn="ctr" rtl="0">
              <a:spcBef>
                <a:spcPts val="0"/>
              </a:spcBef>
              <a:spcAft>
                <a:spcPts val="0"/>
              </a:spcAft>
              <a:buNone/>
            </a:pPr>
            <a:r>
              <a:rPr lang="en" sz="1800" dirty="0">
                <a:latin typeface="Roboto"/>
                <a:ea typeface="Roboto"/>
                <a:cs typeface="Roboto"/>
                <a:sym typeface="Roboto"/>
              </a:rPr>
              <a:t>Family-member partners </a:t>
            </a:r>
            <a:endParaRPr sz="1800" dirty="0">
              <a:latin typeface="Roboto"/>
              <a:ea typeface="Roboto"/>
              <a:cs typeface="Roboto"/>
              <a:sym typeface="Roboto"/>
            </a:endParaRPr>
          </a:p>
        </p:txBody>
      </p:sp>
      <p:sp>
        <p:nvSpPr>
          <p:cNvPr id="2" name="TextBox 1">
            <a:extLst>
              <a:ext uri="{FF2B5EF4-FFF2-40B4-BE49-F238E27FC236}">
                <a16:creationId xmlns:a16="http://schemas.microsoft.com/office/drawing/2014/main" id="{18EC3E6F-BBB7-6539-4C07-DA81D7AF8360}"/>
              </a:ext>
            </a:extLst>
          </p:cNvPr>
          <p:cNvSpPr txBox="1"/>
          <p:nvPr/>
        </p:nvSpPr>
        <p:spPr>
          <a:xfrm>
            <a:off x="2016735" y="235390"/>
            <a:ext cx="6264998" cy="523220"/>
          </a:xfrm>
          <a:prstGeom prst="rect">
            <a:avLst/>
          </a:prstGeom>
          <a:noFill/>
        </p:spPr>
        <p:txBody>
          <a:bodyPr wrap="square" rtlCol="0">
            <a:spAutoFit/>
          </a:bodyPr>
          <a:lstStyle/>
          <a:p>
            <a:r>
              <a:rPr lang="en-US" sz="2800" dirty="0"/>
              <a:t>GTP Implementation Model</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6" ma:contentTypeDescription="Create a new document." ma:contentTypeScope="" ma:versionID="c301ea57d9cec4f14d8416a6dd251d11">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f17cf8a0d836c3494766366d08c96ee"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34EB9-6ECD-4517-9646-FFCE1A573B20}"/>
</file>

<file path=customXml/itemProps2.xml><?xml version="1.0" encoding="utf-8"?>
<ds:datastoreItem xmlns:ds="http://schemas.openxmlformats.org/officeDocument/2006/customXml" ds:itemID="{1D1F7C7A-9FC5-4C9C-A3C5-85B80860C176}"/>
</file>

<file path=docProps/app.xml><?xml version="1.0" encoding="utf-8"?>
<Properties xmlns="http://schemas.openxmlformats.org/officeDocument/2006/extended-properties" xmlns:vt="http://schemas.openxmlformats.org/officeDocument/2006/docPropsVTypes">
  <TotalTime>17</TotalTime>
  <Words>1592</Words>
  <Application>Microsoft Macintosh PowerPoint</Application>
  <PresentationFormat>On-screen Show (16:9)</PresentationFormat>
  <Paragraphs>274</Paragraphs>
  <Slides>36</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Roboto</vt:lpstr>
      <vt:lpstr>Arial</vt:lpstr>
      <vt:lpstr>Geometric</vt:lpstr>
      <vt:lpstr>Goals Together for Partnership:  A Multiple Case Study Implementation Project of a School-Wide Family-School Partnership Model   2022 CADRE Symposium October 26-28: Denver, CO</vt:lpstr>
      <vt:lpstr>Session Goals </vt:lpstr>
      <vt:lpstr>Key Issues Influencing Family-School Partnership  Programming </vt:lpstr>
      <vt:lpstr>Background and Significance of GTP </vt:lpstr>
      <vt:lpstr>The GTP Model </vt:lpstr>
      <vt:lpstr>PowerPoint Presentation</vt:lpstr>
      <vt:lpstr>Goals: Infuse the Tenets within all cultural aspects of a school in which families and educators interact to improve student engagement </vt:lpstr>
      <vt:lpstr>Research Evidence for the GTP Model </vt:lpstr>
      <vt:lpstr>PowerPoint Presentation</vt:lpstr>
      <vt:lpstr>Leadership Team Member Responsibilities </vt:lpstr>
      <vt:lpstr>Implementation Team Responsibilities </vt:lpstr>
      <vt:lpstr>Partnership Goal Setting </vt:lpstr>
      <vt:lpstr>PowerPoint Presentation</vt:lpstr>
      <vt:lpstr>Train-the-Trainer Model </vt:lpstr>
      <vt:lpstr>GTP Conference Resources </vt:lpstr>
      <vt:lpstr>Stakeholder Perception of Partnerships and GTP Implementation </vt:lpstr>
      <vt:lpstr>Guiding Questions and Method </vt:lpstr>
      <vt:lpstr>Three Participating Schools in One Midwest State </vt:lpstr>
      <vt:lpstr>Leadership Team Participant Characteristics </vt:lpstr>
      <vt:lpstr>Implementation Team Participant Characteristics </vt:lpstr>
      <vt:lpstr>Family Member-Specific Characteristics</vt:lpstr>
      <vt:lpstr>Family Member-Specific Characteristics  </vt:lpstr>
      <vt:lpstr>Family Member-Specific Characteristics  </vt:lpstr>
      <vt:lpstr>Teacher-Specific Characteristics  </vt:lpstr>
      <vt:lpstr>Teacher-Specific Characteristics  </vt:lpstr>
      <vt:lpstr>Teacher-Specific Characteristics  </vt:lpstr>
      <vt:lpstr>Implementation Activities </vt:lpstr>
      <vt:lpstr>Perceptions of the GTP Model </vt:lpstr>
      <vt:lpstr>Fidelity </vt:lpstr>
      <vt:lpstr>Perceptions of the GTP Model </vt:lpstr>
      <vt:lpstr>Perceptions of the GTP Model </vt:lpstr>
      <vt:lpstr>Next Steps</vt:lpstr>
      <vt:lpstr>Next Steps </vt:lpstr>
      <vt:lpstr>Next Steps </vt:lpstr>
      <vt:lpstr>Questions? Comments? </vt:lpstr>
      <vt:lpstr>Thank you!  tracy.gershwin@unco.edu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Together for Partnership:  A Multiple Case Study Implementation Project of a School-Wide Family-School Partnership Model  2022 CADRE Symposium October 26-28: Denver, CO</dc:title>
  <cp:lastModifiedBy>Gershwin, Tracy</cp:lastModifiedBy>
  <cp:revision>2</cp:revision>
  <dcterms:modified xsi:type="dcterms:W3CDTF">2022-09-16T14:38:32Z</dcterms:modified>
</cp:coreProperties>
</file>