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27"/>
  </p:notesMasterIdLst>
  <p:handoutMasterIdLst>
    <p:handoutMasterId r:id="rId28"/>
  </p:handoutMasterIdLst>
  <p:sldIdLst>
    <p:sldId id="261" r:id="rId5"/>
    <p:sldId id="262" r:id="rId6"/>
    <p:sldId id="256" r:id="rId7"/>
    <p:sldId id="333" r:id="rId8"/>
    <p:sldId id="340" r:id="rId9"/>
    <p:sldId id="341" r:id="rId10"/>
    <p:sldId id="335" r:id="rId11"/>
    <p:sldId id="317" r:id="rId12"/>
    <p:sldId id="332" r:id="rId13"/>
    <p:sldId id="342" r:id="rId14"/>
    <p:sldId id="343" r:id="rId15"/>
    <p:sldId id="344" r:id="rId16"/>
    <p:sldId id="339" r:id="rId17"/>
    <p:sldId id="321" r:id="rId18"/>
    <p:sldId id="347" r:id="rId19"/>
    <p:sldId id="348" r:id="rId20"/>
    <p:sldId id="336" r:id="rId21"/>
    <p:sldId id="337" r:id="rId22"/>
    <p:sldId id="345" r:id="rId23"/>
    <p:sldId id="346" r:id="rId24"/>
    <p:sldId id="268" r:id="rId25"/>
    <p:sldId id="349"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15334B"/>
    <a:srgbClr val="4B4B4B"/>
    <a:srgbClr val="8A8A8A"/>
    <a:srgbClr val="931E30"/>
    <a:srgbClr val="D9D9D9"/>
    <a:srgbClr val="214D71"/>
    <a:srgbClr val="25567F"/>
    <a:srgbClr val="93939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E443E2D-BE2B-4C6E-BF87-4445D40378C5}" v="133" dt="2025-08-29T13:49:58.69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0024" autoAdjust="0"/>
  </p:normalViewPr>
  <p:slideViewPr>
    <p:cSldViewPr snapToGrid="0">
      <p:cViewPr varScale="1">
        <p:scale>
          <a:sx n="59" d="100"/>
          <a:sy n="59" d="100"/>
        </p:scale>
        <p:origin x="964" y="2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81" d="100"/>
          <a:sy n="81" d="100"/>
        </p:scale>
        <p:origin x="311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8F80D91-9478-0C76-BFB8-3D23D5A6B27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625881B9-F116-E134-5F82-49A30F2C272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4934A7D-7B7F-488B-AA78-B5FAFBF5943D}" type="datetimeFigureOut">
              <a:rPr lang="en-US" smtClean="0"/>
              <a:t>8/29/2025</a:t>
            </a:fld>
            <a:endParaRPr lang="en-US"/>
          </a:p>
        </p:txBody>
      </p:sp>
      <p:sp>
        <p:nvSpPr>
          <p:cNvPr id="4" name="Footer Placeholder 3">
            <a:extLst>
              <a:ext uri="{FF2B5EF4-FFF2-40B4-BE49-F238E27FC236}">
                <a16:creationId xmlns:a16="http://schemas.microsoft.com/office/drawing/2014/main" id="{F6ADB68A-42A8-EBBE-E057-230F22A76D81}"/>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80BA59ED-6A43-5A9D-4A70-C3BB6A65172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90F9C3-2622-45B3-9A75-C0465CA3DBA0}" type="slidenum">
              <a:rPr lang="en-US" smtClean="0"/>
              <a:t>‹#›</a:t>
            </a:fld>
            <a:endParaRPr lang="en-US"/>
          </a:p>
        </p:txBody>
      </p:sp>
    </p:spTree>
    <p:extLst>
      <p:ext uri="{BB962C8B-B14F-4D97-AF65-F5344CB8AC3E}">
        <p14:creationId xmlns:p14="http://schemas.microsoft.com/office/powerpoint/2010/main" val="41104156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ECA19A-5E76-4AE2-A453-BFA8D2DACBCC}" type="datetimeFigureOut">
              <a:rPr lang="en-US" smtClean="0"/>
              <a:t>8/29/2025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44D15D-94BA-4ED1-A06E-3F83917AB7EC}" type="slidenum">
              <a:rPr lang="en-US" smtClean="0"/>
              <a:t>‹#›</a:t>
            </a:fld>
            <a:endParaRPr lang="en-US"/>
          </a:p>
        </p:txBody>
      </p:sp>
    </p:spTree>
    <p:extLst>
      <p:ext uri="{BB962C8B-B14F-4D97-AF65-F5344CB8AC3E}">
        <p14:creationId xmlns:p14="http://schemas.microsoft.com/office/powerpoint/2010/main" val="86626491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C544D15D-94BA-4ED1-A06E-3F83917AB7EC}" type="slidenum">
              <a:rPr lang="en-US" smtClean="0"/>
              <a:t>1</a:t>
            </a:fld>
            <a:endParaRPr lang="en-US"/>
          </a:p>
        </p:txBody>
      </p:sp>
    </p:spTree>
    <p:extLst>
      <p:ext uri="{BB962C8B-B14F-4D97-AF65-F5344CB8AC3E}">
        <p14:creationId xmlns:p14="http://schemas.microsoft.com/office/powerpoint/2010/main" val="1314798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Rene - –“not truly family centered; family/school partnership; </a:t>
            </a:r>
          </a:p>
        </p:txBody>
      </p:sp>
      <p:sp>
        <p:nvSpPr>
          <p:cNvPr id="4" name="Slide Number Placeholder 3"/>
          <p:cNvSpPr>
            <a:spLocks noGrp="1"/>
          </p:cNvSpPr>
          <p:nvPr>
            <p:ph type="sldNum" sz="quarter" idx="10"/>
          </p:nvPr>
        </p:nvSpPr>
        <p:spPr/>
        <p:txBody>
          <a:bodyPr/>
          <a:lstStyle/>
          <a:p>
            <a:fld id="{0F84CABE-1AD1-433D-9FA8-E0EB4EBC6DD6}" type="slidenum">
              <a:rPr lang="en-US" smtClean="0"/>
              <a:t>13</a:t>
            </a:fld>
            <a:endParaRPr lang="en-US"/>
          </a:p>
        </p:txBody>
      </p:sp>
    </p:spTree>
    <p:extLst>
      <p:ext uri="{BB962C8B-B14F-4D97-AF65-F5344CB8AC3E}">
        <p14:creationId xmlns:p14="http://schemas.microsoft.com/office/powerpoint/2010/main" val="3025162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Rene</a:t>
            </a:r>
          </a:p>
        </p:txBody>
      </p:sp>
      <p:sp>
        <p:nvSpPr>
          <p:cNvPr id="4" name="Slide Number Placeholder 3"/>
          <p:cNvSpPr>
            <a:spLocks noGrp="1"/>
          </p:cNvSpPr>
          <p:nvPr>
            <p:ph type="sldNum" sz="quarter" idx="10"/>
          </p:nvPr>
        </p:nvSpPr>
        <p:spPr/>
        <p:txBody>
          <a:bodyPr/>
          <a:lstStyle/>
          <a:p>
            <a:fld id="{0F84CABE-1AD1-433D-9FA8-E0EB4EBC6DD6}" type="slidenum">
              <a:rPr lang="en-US" smtClean="0"/>
              <a:t>14</a:t>
            </a:fld>
            <a:endParaRPr lang="en-US"/>
          </a:p>
        </p:txBody>
      </p:sp>
    </p:spTree>
    <p:extLst>
      <p:ext uri="{BB962C8B-B14F-4D97-AF65-F5344CB8AC3E}">
        <p14:creationId xmlns:p14="http://schemas.microsoft.com/office/powerpoint/2010/main" val="24426479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Rene</a:t>
            </a:r>
          </a:p>
          <a:p>
            <a:r>
              <a:rPr lang="en-US" dirty="0"/>
              <a:t>If the bottom parts aren’t addressed the top parts won’t happen </a:t>
            </a:r>
            <a:r>
              <a:rPr lang="en-US" dirty="0" err="1"/>
              <a:t>bc</a:t>
            </a:r>
            <a:r>
              <a:rPr lang="en-US" dirty="0"/>
              <a:t> the ultimate goal is to have a team that works cohesively. Trust or mistrust of the system – also watch privilege – about building relationships </a:t>
            </a:r>
          </a:p>
          <a:p>
            <a:endParaRPr lang="en-US" dirty="0"/>
          </a:p>
        </p:txBody>
      </p:sp>
      <p:sp>
        <p:nvSpPr>
          <p:cNvPr id="4" name="Slide Number Placeholder 3"/>
          <p:cNvSpPr>
            <a:spLocks noGrp="1"/>
          </p:cNvSpPr>
          <p:nvPr>
            <p:ph type="sldNum" sz="quarter" idx="5"/>
          </p:nvPr>
        </p:nvSpPr>
        <p:spPr/>
        <p:txBody>
          <a:bodyPr/>
          <a:lstStyle/>
          <a:p>
            <a:fld id="{C544D15D-94BA-4ED1-A06E-3F83917AB7EC}" type="slidenum">
              <a:rPr lang="en-US" smtClean="0"/>
              <a:t>15</a:t>
            </a:fld>
            <a:endParaRPr lang="en-US"/>
          </a:p>
        </p:txBody>
      </p:sp>
    </p:spTree>
    <p:extLst>
      <p:ext uri="{BB962C8B-B14F-4D97-AF65-F5344CB8AC3E}">
        <p14:creationId xmlns:p14="http://schemas.microsoft.com/office/powerpoint/2010/main" val="44112877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Rene </a:t>
            </a:r>
          </a:p>
          <a:p>
            <a:r>
              <a:rPr lang="en-US" dirty="0"/>
              <a:t>Care Map – because so many times this is what families are experiences all of these silos………</a:t>
            </a:r>
          </a:p>
          <a:p>
            <a:endParaRPr lang="en-US" dirty="0"/>
          </a:p>
        </p:txBody>
      </p:sp>
      <p:sp>
        <p:nvSpPr>
          <p:cNvPr id="4" name="Slide Number Placeholder 3"/>
          <p:cNvSpPr>
            <a:spLocks noGrp="1"/>
          </p:cNvSpPr>
          <p:nvPr>
            <p:ph type="sldNum" sz="quarter" idx="5"/>
          </p:nvPr>
        </p:nvSpPr>
        <p:spPr/>
        <p:txBody>
          <a:bodyPr/>
          <a:lstStyle/>
          <a:p>
            <a:fld id="{C544D15D-94BA-4ED1-A06E-3F83917AB7EC}" type="slidenum">
              <a:rPr lang="en-US" smtClean="0"/>
              <a:t>16</a:t>
            </a:fld>
            <a:endParaRPr lang="en-US"/>
          </a:p>
        </p:txBody>
      </p:sp>
    </p:spTree>
    <p:extLst>
      <p:ext uri="{BB962C8B-B14F-4D97-AF65-F5344CB8AC3E}">
        <p14:creationId xmlns:p14="http://schemas.microsoft.com/office/powerpoint/2010/main" val="29877944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 et al –</a:t>
            </a:r>
          </a:p>
          <a:p>
            <a:r>
              <a:rPr lang="en-US" dirty="0"/>
              <a:t>Have a few thoughts in the hopper……..can come up with later</a:t>
            </a:r>
          </a:p>
        </p:txBody>
      </p:sp>
      <p:sp>
        <p:nvSpPr>
          <p:cNvPr id="4" name="Slide Number Placeholder 3"/>
          <p:cNvSpPr>
            <a:spLocks noGrp="1"/>
          </p:cNvSpPr>
          <p:nvPr>
            <p:ph type="sldNum" sz="quarter" idx="10"/>
          </p:nvPr>
        </p:nvSpPr>
        <p:spPr/>
        <p:txBody>
          <a:bodyPr/>
          <a:lstStyle/>
          <a:p>
            <a:fld id="{0F84CABE-1AD1-433D-9FA8-E0EB4EBC6DD6}" type="slidenum">
              <a:rPr lang="en-US" smtClean="0"/>
              <a:t>17</a:t>
            </a:fld>
            <a:endParaRPr lang="en-US"/>
          </a:p>
        </p:txBody>
      </p:sp>
    </p:spTree>
    <p:extLst>
      <p:ext uri="{BB962C8B-B14F-4D97-AF65-F5344CB8AC3E}">
        <p14:creationId xmlns:p14="http://schemas.microsoft.com/office/powerpoint/2010/main" val="324149802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Ed et al</a:t>
            </a:r>
          </a:p>
        </p:txBody>
      </p:sp>
      <p:sp>
        <p:nvSpPr>
          <p:cNvPr id="4" name="Slide Number Placeholder 3"/>
          <p:cNvSpPr>
            <a:spLocks noGrp="1"/>
          </p:cNvSpPr>
          <p:nvPr>
            <p:ph type="sldNum" sz="quarter" idx="10"/>
          </p:nvPr>
        </p:nvSpPr>
        <p:spPr/>
        <p:txBody>
          <a:bodyPr/>
          <a:lstStyle/>
          <a:p>
            <a:fld id="{0F84CABE-1AD1-433D-9FA8-E0EB4EBC6DD6}" type="slidenum">
              <a:rPr lang="en-US" smtClean="0"/>
              <a:t>18</a:t>
            </a:fld>
            <a:endParaRPr lang="en-US"/>
          </a:p>
        </p:txBody>
      </p:sp>
    </p:spTree>
    <p:extLst>
      <p:ext uri="{BB962C8B-B14F-4D97-AF65-F5344CB8AC3E}">
        <p14:creationId xmlns:p14="http://schemas.microsoft.com/office/powerpoint/2010/main" val="40552697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Rene – </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84CABE-1AD1-433D-9FA8-E0EB4EBC6D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99618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Rene</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84CABE-1AD1-433D-9FA8-E0EB4EBC6D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2396538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758CC01-4726-4621-B39E-0F5FBF19F7B5}"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787037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Jonathan – weave in legal stuff – IEP checking boxes </a:t>
            </a:r>
          </a:p>
          <a:p>
            <a:r>
              <a:rPr lang="en-US" dirty="0"/>
              <a:t>Independent Recommendations </a:t>
            </a:r>
          </a:p>
          <a:p>
            <a:endParaRPr lang="en-US" dirty="0"/>
          </a:p>
          <a:p>
            <a:r>
              <a:rPr lang="en-US" sz="1200" dirty="0"/>
              <a:t>3</a:t>
            </a:r>
            <a:r>
              <a:rPr lang="en-US" sz="1200" baseline="30000" dirty="0"/>
              <a:t>rd</a:t>
            </a:r>
            <a:r>
              <a:rPr lang="en-US" sz="1200" dirty="0"/>
              <a:t> bullet - though this contradicts single provider models for some programs</a:t>
            </a:r>
            <a:endParaRPr lang="en-US" dirty="0"/>
          </a:p>
        </p:txBody>
      </p:sp>
      <p:sp>
        <p:nvSpPr>
          <p:cNvPr id="4" name="Slide Number Placeholder 3"/>
          <p:cNvSpPr>
            <a:spLocks noGrp="1"/>
          </p:cNvSpPr>
          <p:nvPr>
            <p:ph type="sldNum" sz="quarter" idx="10"/>
          </p:nvPr>
        </p:nvSpPr>
        <p:spPr/>
        <p:txBody>
          <a:bodyPr/>
          <a:lstStyle/>
          <a:p>
            <a:fld id="{0F84CABE-1AD1-433D-9FA8-E0EB4EBC6DD6}" type="slidenum">
              <a:rPr lang="en-US" smtClean="0"/>
              <a:t>4</a:t>
            </a:fld>
            <a:endParaRPr lang="en-US"/>
          </a:p>
        </p:txBody>
      </p:sp>
    </p:spTree>
    <p:extLst>
      <p:ext uri="{BB962C8B-B14F-4D97-AF65-F5344CB8AC3E}">
        <p14:creationId xmlns:p14="http://schemas.microsoft.com/office/powerpoint/2010/main" val="18041203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4DBAA8-C696-448C-42B5-8ADDD5FD8A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7CAC9C-6AC6-5CD4-9CE6-7CFA2022D9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DD629DA-5CAB-2B1C-9920-CCCEA6B79548}"/>
              </a:ext>
            </a:extLst>
          </p:cNvPr>
          <p:cNvSpPr>
            <a:spLocks noGrp="1"/>
          </p:cNvSpPr>
          <p:nvPr>
            <p:ph type="body" idx="1"/>
          </p:nvPr>
        </p:nvSpPr>
        <p:spPr/>
        <p:txBody>
          <a:bodyPr/>
          <a:lstStyle/>
          <a:p>
            <a:r>
              <a:rPr lang="en-US" dirty="0"/>
              <a:t>External Constraints – do that as a flip chart activity – after have a slide with these examples on them…….“to defend” this the staff levels are the staff levels; Unions; not truly family centered; family/school partnership; time and day of meetings; transportation; </a:t>
            </a:r>
          </a:p>
        </p:txBody>
      </p:sp>
      <p:sp>
        <p:nvSpPr>
          <p:cNvPr id="4" name="Slide Number Placeholder 3">
            <a:extLst>
              <a:ext uri="{FF2B5EF4-FFF2-40B4-BE49-F238E27FC236}">
                <a16:creationId xmlns:a16="http://schemas.microsoft.com/office/drawing/2014/main" id="{C004FFC0-0BFE-AA37-8934-7C19FCA2C473}"/>
              </a:ext>
            </a:extLst>
          </p:cNvPr>
          <p:cNvSpPr>
            <a:spLocks noGrp="1"/>
          </p:cNvSpPr>
          <p:nvPr>
            <p:ph type="sldNum" sz="quarter" idx="10"/>
          </p:nvPr>
        </p:nvSpPr>
        <p:spPr/>
        <p:txBody>
          <a:bodyPr/>
          <a:lstStyle/>
          <a:p>
            <a:fld id="{0F84CABE-1AD1-433D-9FA8-E0EB4EBC6DD6}" type="slidenum">
              <a:rPr lang="en-US" smtClean="0"/>
              <a:t>5</a:t>
            </a:fld>
            <a:endParaRPr lang="en-US"/>
          </a:p>
        </p:txBody>
      </p:sp>
    </p:spTree>
    <p:extLst>
      <p:ext uri="{BB962C8B-B14F-4D97-AF65-F5344CB8AC3E}">
        <p14:creationId xmlns:p14="http://schemas.microsoft.com/office/powerpoint/2010/main" val="16862862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1C5094-80E6-1402-EACB-B0807D973DA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35F1444-6AF5-F174-5E61-C94C01A96E0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7F1E2DA-42E0-2341-3B4C-A33C81514B84}"/>
              </a:ext>
            </a:extLst>
          </p:cNvPr>
          <p:cNvSpPr>
            <a:spLocks noGrp="1"/>
          </p:cNvSpPr>
          <p:nvPr>
            <p:ph type="body" idx="1"/>
          </p:nvPr>
        </p:nvSpPr>
        <p:spPr/>
        <p:txBody>
          <a:bodyPr/>
          <a:lstStyle/>
          <a:p>
            <a:r>
              <a:rPr lang="en-US" dirty="0"/>
              <a:t>External Constraints – do that as a flip chart activity</a:t>
            </a:r>
          </a:p>
        </p:txBody>
      </p:sp>
      <p:sp>
        <p:nvSpPr>
          <p:cNvPr id="4" name="Slide Number Placeholder 3">
            <a:extLst>
              <a:ext uri="{FF2B5EF4-FFF2-40B4-BE49-F238E27FC236}">
                <a16:creationId xmlns:a16="http://schemas.microsoft.com/office/drawing/2014/main" id="{D47057A4-A149-639A-7CEB-44E49509A69E}"/>
              </a:ext>
            </a:extLst>
          </p:cNvPr>
          <p:cNvSpPr>
            <a:spLocks noGrp="1"/>
          </p:cNvSpPr>
          <p:nvPr>
            <p:ph type="sldNum" sz="quarter" idx="10"/>
          </p:nvPr>
        </p:nvSpPr>
        <p:spPr/>
        <p:txBody>
          <a:bodyPr/>
          <a:lstStyle/>
          <a:p>
            <a:fld id="{0F84CABE-1AD1-433D-9FA8-E0EB4EBC6DD6}" type="slidenum">
              <a:rPr lang="en-US" smtClean="0"/>
              <a:t>6</a:t>
            </a:fld>
            <a:endParaRPr lang="en-US"/>
          </a:p>
        </p:txBody>
      </p:sp>
    </p:spTree>
    <p:extLst>
      <p:ext uri="{BB962C8B-B14F-4D97-AF65-F5344CB8AC3E}">
        <p14:creationId xmlns:p14="http://schemas.microsoft.com/office/powerpoint/2010/main" val="26519910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Jonathan - Facilitated by all </a:t>
            </a:r>
          </a:p>
        </p:txBody>
      </p:sp>
      <p:sp>
        <p:nvSpPr>
          <p:cNvPr id="4" name="Slide Number Placeholder 3"/>
          <p:cNvSpPr>
            <a:spLocks noGrp="1"/>
          </p:cNvSpPr>
          <p:nvPr>
            <p:ph type="sldNum" sz="quarter" idx="10"/>
          </p:nvPr>
        </p:nvSpPr>
        <p:spPr/>
        <p:txBody>
          <a:bodyPr/>
          <a:lstStyle/>
          <a:p>
            <a:fld id="{0F84CABE-1AD1-433D-9FA8-E0EB4EBC6DD6}" type="slidenum">
              <a:rPr lang="en-US" smtClean="0"/>
              <a:t>7</a:t>
            </a:fld>
            <a:endParaRPr lang="en-US"/>
          </a:p>
        </p:txBody>
      </p:sp>
    </p:spTree>
    <p:extLst>
      <p:ext uri="{BB962C8B-B14F-4D97-AF65-F5344CB8AC3E}">
        <p14:creationId xmlns:p14="http://schemas.microsoft.com/office/powerpoint/2010/main" val="36614048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Debbie - Open to conversation from the audience – flip chart Ed </a:t>
            </a:r>
          </a:p>
        </p:txBody>
      </p:sp>
      <p:sp>
        <p:nvSpPr>
          <p:cNvPr id="4" name="Slide Number Placeholder 3"/>
          <p:cNvSpPr>
            <a:spLocks noGrp="1"/>
          </p:cNvSpPr>
          <p:nvPr>
            <p:ph type="sldNum" sz="quarter" idx="10"/>
          </p:nvPr>
        </p:nvSpPr>
        <p:spPr/>
        <p:txBody>
          <a:bodyPr/>
          <a:lstStyle/>
          <a:p>
            <a:fld id="{0F84CABE-1AD1-433D-9FA8-E0EB4EBC6DD6}" type="slidenum">
              <a:rPr lang="en-US" smtClean="0"/>
              <a:t>8</a:t>
            </a:fld>
            <a:endParaRPr lang="en-US"/>
          </a:p>
        </p:txBody>
      </p:sp>
    </p:spTree>
    <p:extLst>
      <p:ext uri="{BB962C8B-B14F-4D97-AF65-F5344CB8AC3E}">
        <p14:creationId xmlns:p14="http://schemas.microsoft.com/office/powerpoint/2010/main" val="27012202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Jonathan - Handouts </a:t>
            </a:r>
          </a:p>
        </p:txBody>
      </p:sp>
      <p:sp>
        <p:nvSpPr>
          <p:cNvPr id="4" name="Slide Number Placeholder 3"/>
          <p:cNvSpPr>
            <a:spLocks noGrp="1"/>
          </p:cNvSpPr>
          <p:nvPr>
            <p:ph type="sldNum" sz="quarter" idx="10"/>
          </p:nvPr>
        </p:nvSpPr>
        <p:spPr/>
        <p:txBody>
          <a:bodyPr/>
          <a:lstStyle/>
          <a:p>
            <a:fld id="{0F84CABE-1AD1-433D-9FA8-E0EB4EBC6DD6}" type="slidenum">
              <a:rPr lang="en-US" smtClean="0"/>
              <a:t>9</a:t>
            </a:fld>
            <a:endParaRPr lang="en-US"/>
          </a:p>
        </p:txBody>
      </p:sp>
    </p:spTree>
    <p:extLst>
      <p:ext uri="{BB962C8B-B14F-4D97-AF65-F5344CB8AC3E}">
        <p14:creationId xmlns:p14="http://schemas.microsoft.com/office/powerpoint/2010/main" val="19268744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1" u="none" strike="noStrike" kern="1200" baseline="0" dirty="0">
                <a:solidFill>
                  <a:schemeClr val="tx1"/>
                </a:solidFill>
                <a:latin typeface="+mn-lt"/>
                <a:ea typeface="+mn-ea"/>
                <a:cs typeface="+mn-cs"/>
              </a:rPr>
              <a:t>Endrew F. </a:t>
            </a:r>
            <a:r>
              <a:rPr lang="en-US" sz="1200" b="0" i="0" u="none" strike="noStrike" kern="1200" baseline="0" dirty="0">
                <a:solidFill>
                  <a:schemeClr val="tx1"/>
                </a:solidFill>
                <a:latin typeface="+mn-lt"/>
                <a:ea typeface="+mn-ea"/>
                <a:cs typeface="+mn-cs"/>
              </a:rPr>
              <a:t>addresses the FAPE requirement for children whose progress is not necessarily aligned</a:t>
            </a:r>
          </a:p>
          <a:p>
            <a:r>
              <a:rPr lang="en-US" sz="1200" b="0" i="0" u="none" strike="noStrike" kern="1200" baseline="0" dirty="0">
                <a:solidFill>
                  <a:schemeClr val="tx1"/>
                </a:solidFill>
                <a:latin typeface="+mn-lt"/>
                <a:ea typeface="+mn-ea"/>
                <a:cs typeface="+mn-cs"/>
              </a:rPr>
              <a:t>with the regular classroom goals. Rather, the IDEA “requires an educational program reasonably</a:t>
            </a:r>
          </a:p>
          <a:p>
            <a:r>
              <a:rPr lang="en-US" sz="1200" b="0" i="0" u="none" strike="noStrike" kern="1200" baseline="0" dirty="0">
                <a:solidFill>
                  <a:schemeClr val="tx1"/>
                </a:solidFill>
                <a:latin typeface="+mn-lt"/>
                <a:ea typeface="+mn-ea"/>
                <a:cs typeface="+mn-cs"/>
              </a:rPr>
              <a:t>calculated to enable a child to make progress appropriate in light of the child’s circumstances.”</a:t>
            </a:r>
          </a:p>
          <a:p>
            <a:r>
              <a:rPr lang="en-US" sz="1200" b="0" i="0" u="none" strike="noStrike" kern="1200" baseline="0" dirty="0">
                <a:solidFill>
                  <a:schemeClr val="tx1"/>
                </a:solidFill>
                <a:latin typeface="+mn-lt"/>
                <a:ea typeface="+mn-ea"/>
                <a:cs typeface="+mn-cs"/>
              </a:rPr>
              <a:t>At 15.</a:t>
            </a:r>
          </a:p>
          <a:p>
            <a:r>
              <a:rPr lang="en-US" sz="1200" b="0" i="0" u="none" strike="noStrike" kern="1200" baseline="0" dirty="0">
                <a:solidFill>
                  <a:schemeClr val="tx1"/>
                </a:solidFill>
                <a:latin typeface="+mn-lt"/>
                <a:ea typeface="+mn-ea"/>
                <a:cs typeface="+mn-cs"/>
              </a:rPr>
              <a:t>• In other words, “the goals may differ, but every child should have the chance to meet challenging</a:t>
            </a:r>
          </a:p>
          <a:p>
            <a:r>
              <a:rPr lang="en-US" sz="1200" b="0" i="0" u="none" strike="noStrike" kern="1200" baseline="0" dirty="0">
                <a:solidFill>
                  <a:schemeClr val="tx1"/>
                </a:solidFill>
                <a:latin typeface="+mn-lt"/>
                <a:ea typeface="+mn-ea"/>
                <a:cs typeface="+mn-cs"/>
              </a:rPr>
              <a:t>objectives.” 14. The Court created no clear rule for what “appropriate progress” will look like,</a:t>
            </a:r>
          </a:p>
          <a:p>
            <a:r>
              <a:rPr lang="en-US" sz="1200" b="0" i="0" u="none" strike="noStrike" kern="1200" baseline="0" dirty="0">
                <a:solidFill>
                  <a:schemeClr val="tx1"/>
                </a:solidFill>
                <a:latin typeface="+mn-lt"/>
                <a:ea typeface="+mn-ea"/>
                <a:cs typeface="+mn-cs"/>
              </a:rPr>
              <a:t>and “the adequacy of a given IEP turns on the unique circumstances of the child for whom it was</a:t>
            </a:r>
          </a:p>
          <a:p>
            <a:r>
              <a:rPr lang="en-US" sz="1200" b="0" i="0" u="none" strike="noStrike" kern="1200" baseline="0" dirty="0">
                <a:solidFill>
                  <a:schemeClr val="tx1"/>
                </a:solidFill>
                <a:latin typeface="+mn-lt"/>
                <a:ea typeface="+mn-ea"/>
                <a:cs typeface="+mn-cs"/>
              </a:rPr>
              <a:t>created.” At 16.</a:t>
            </a:r>
            <a:endParaRPr lang="en-US" sz="1000"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84CABE-1AD1-433D-9FA8-E0EB4EBC6D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629570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ACE05A3-420F-96A2-3605-9B918DE3C18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0EFB68-6C47-D4AD-7DAE-4BA336D26A2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8D5AEB7-2A86-5FB5-5812-3722A96E5B2C}"/>
              </a:ext>
            </a:extLst>
          </p:cNvPr>
          <p:cNvSpPr>
            <a:spLocks noGrp="1"/>
          </p:cNvSpPr>
          <p:nvPr>
            <p:ph type="body" idx="1"/>
          </p:nvPr>
        </p:nvSpPr>
        <p:spPr/>
        <p:txBody>
          <a:bodyPr/>
          <a:lstStyle/>
          <a:p>
            <a:endParaRPr lang="en-US" sz="1000" dirty="0"/>
          </a:p>
        </p:txBody>
      </p:sp>
      <p:sp>
        <p:nvSpPr>
          <p:cNvPr id="4" name="Slide Number Placeholder 3">
            <a:extLst>
              <a:ext uri="{FF2B5EF4-FFF2-40B4-BE49-F238E27FC236}">
                <a16:creationId xmlns:a16="http://schemas.microsoft.com/office/drawing/2014/main" id="{29BDC6CC-26B1-3201-2E06-5D543EE029B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F84CABE-1AD1-433D-9FA8-E0EB4EBC6DD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315649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672C4-E01C-194E-0925-828D6863F262}"/>
              </a:ext>
            </a:extLst>
          </p:cNvPr>
          <p:cNvSpPr>
            <a:spLocks noGrp="1"/>
          </p:cNvSpPr>
          <p:nvPr>
            <p:ph type="ctrTitle" hasCustomPrompt="1"/>
          </p:nvPr>
        </p:nvSpPr>
        <p:spPr>
          <a:xfrm>
            <a:off x="1322773" y="1263765"/>
            <a:ext cx="9345227" cy="2387600"/>
          </a:xfrm>
        </p:spPr>
        <p:txBody>
          <a:bodyPr anchor="ctr"/>
          <a:lstStyle>
            <a:lvl1pPr algn="ctr">
              <a:defRPr sz="6000"/>
            </a:lvl1pPr>
          </a:lstStyle>
          <a:p>
            <a:r>
              <a:rPr lang="en-US" dirty="0"/>
              <a:t>Presentation Title</a:t>
            </a:r>
          </a:p>
        </p:txBody>
      </p:sp>
      <p:sp>
        <p:nvSpPr>
          <p:cNvPr id="3" name="Subtitle 2">
            <a:extLst>
              <a:ext uri="{FF2B5EF4-FFF2-40B4-BE49-F238E27FC236}">
                <a16:creationId xmlns:a16="http://schemas.microsoft.com/office/drawing/2014/main" id="{A5314416-E843-2B9D-92FE-D7B526339B67}"/>
              </a:ext>
            </a:extLst>
          </p:cNvPr>
          <p:cNvSpPr>
            <a:spLocks noGrp="1"/>
          </p:cNvSpPr>
          <p:nvPr>
            <p:ph type="subTitle" idx="1" hasCustomPrompt="1"/>
          </p:nvPr>
        </p:nvSpPr>
        <p:spPr>
          <a:xfrm>
            <a:off x="1322772" y="4214780"/>
            <a:ext cx="9345227" cy="1655762"/>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Speaker Name(s) and Affiliation(s)</a:t>
            </a:r>
          </a:p>
        </p:txBody>
      </p:sp>
    </p:spTree>
    <p:extLst>
      <p:ext uri="{BB962C8B-B14F-4D97-AF65-F5344CB8AC3E}">
        <p14:creationId xmlns:p14="http://schemas.microsoft.com/office/powerpoint/2010/main" val="23675747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27434-DB97-338A-8B1C-422B34A87C4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70AFA22-E2F7-4447-E616-86BD337D1AF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065265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86EA4E-22B7-83A4-C9CD-7FB28E5335E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1E7182D-4535-8E8C-C72D-28EEC896E2D0}"/>
              </a:ext>
            </a:extLst>
          </p:cNvPr>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887273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2BDAC7-7355-F618-4DB5-3D6E9ED06945}"/>
              </a:ext>
            </a:extLst>
          </p:cNvPr>
          <p:cNvSpPr>
            <a:spLocks noGrp="1"/>
          </p:cNvSpPr>
          <p:nvPr>
            <p:ph type="title"/>
          </p:nvPr>
        </p:nvSpPr>
        <p:spPr>
          <a:xfrm>
            <a:off x="2047874" y="194939"/>
            <a:ext cx="9132315" cy="1325563"/>
          </a:xfrm>
        </p:spPr>
        <p:txBody>
          <a:bodyPr>
            <a:normAutofit/>
          </a:bodyPr>
          <a:lstStyle>
            <a:lvl1pPr>
              <a:defRPr sz="4400" b="1"/>
            </a:lvl1pPr>
          </a:lstStyle>
          <a:p>
            <a:r>
              <a:rPr lang="en-US" dirty="0"/>
              <a:t>Click to edit Master title style</a:t>
            </a:r>
          </a:p>
        </p:txBody>
      </p:sp>
      <p:sp>
        <p:nvSpPr>
          <p:cNvPr id="3" name="Content Placeholder 2">
            <a:extLst>
              <a:ext uri="{FF2B5EF4-FFF2-40B4-BE49-F238E27FC236}">
                <a16:creationId xmlns:a16="http://schemas.microsoft.com/office/drawing/2014/main" id="{61BF76B1-16D0-D07C-5434-95C11BD1A342}"/>
              </a:ext>
            </a:extLst>
          </p:cNvPr>
          <p:cNvSpPr>
            <a:spLocks noGrp="1"/>
          </p:cNvSpPr>
          <p:nvPr>
            <p:ph idx="1"/>
          </p:nvPr>
        </p:nvSpPr>
        <p:spPr>
          <a:xfrm>
            <a:off x="399495" y="1681760"/>
            <a:ext cx="10901868" cy="4295840"/>
          </a:xfrm>
        </p:spPr>
        <p:txBody>
          <a:bodyPr/>
          <a:lstStyle>
            <a:lvl1pPr>
              <a:defRPr sz="3600" b="1"/>
            </a:lvl1pPr>
            <a:lvl2pPr>
              <a:defRPr sz="3200"/>
            </a:lvl2pPr>
            <a:lvl3pPr>
              <a:defRPr sz="2800"/>
            </a:lvl3pPr>
            <a:lvl4pPr>
              <a:defRPr sz="26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Rectangle 8">
            <a:extLst>
              <a:ext uri="{FF2B5EF4-FFF2-40B4-BE49-F238E27FC236}">
                <a16:creationId xmlns:a16="http://schemas.microsoft.com/office/drawing/2014/main" id="{A0CA01D5-CC33-6AA1-FB2C-7A780DA57358}"/>
              </a:ext>
            </a:extLst>
          </p:cNvPr>
          <p:cNvSpPr/>
          <p:nvPr userDrawn="1"/>
        </p:nvSpPr>
        <p:spPr>
          <a:xfrm>
            <a:off x="11715749" y="0"/>
            <a:ext cx="476249" cy="6858000"/>
          </a:xfrm>
          <a:prstGeom prst="rect">
            <a:avLst/>
          </a:prstGeom>
          <a:solidFill>
            <a:srgbClr val="1533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lide Number Placeholder 5">
            <a:extLst>
              <a:ext uri="{FF2B5EF4-FFF2-40B4-BE49-F238E27FC236}">
                <a16:creationId xmlns:a16="http://schemas.microsoft.com/office/drawing/2014/main" id="{43ED5872-54D6-FFD0-5703-EDCBAA15C5D1}"/>
              </a:ext>
            </a:extLst>
          </p:cNvPr>
          <p:cNvSpPr txBox="1">
            <a:spLocks/>
          </p:cNvSpPr>
          <p:nvPr userDrawn="1"/>
        </p:nvSpPr>
        <p:spPr>
          <a:xfrm>
            <a:off x="11762885" y="6492875"/>
            <a:ext cx="47625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5A88592-7BAA-4A46-BB52-D6D1CE2AF784}" type="slidenum">
              <a:rPr lang="en-US" sz="1600" smtClean="0"/>
              <a:pPr algn="ctr"/>
              <a:t>‹#›</a:t>
            </a:fld>
            <a:endParaRPr lang="en-US" sz="1600" dirty="0"/>
          </a:p>
        </p:txBody>
      </p:sp>
    </p:spTree>
    <p:extLst>
      <p:ext uri="{BB962C8B-B14F-4D97-AF65-F5344CB8AC3E}">
        <p14:creationId xmlns:p14="http://schemas.microsoft.com/office/powerpoint/2010/main" val="27119085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FEDB0-B6C4-BA95-C99E-A09255C82EA9}"/>
              </a:ext>
            </a:extLst>
          </p:cNvPr>
          <p:cNvSpPr>
            <a:spLocks noGrp="1"/>
          </p:cNvSpPr>
          <p:nvPr>
            <p:ph type="title"/>
          </p:nvPr>
        </p:nvSpPr>
        <p:spPr>
          <a:xfrm>
            <a:off x="838200" y="1389227"/>
            <a:ext cx="10515600" cy="2852737"/>
          </a:xfrm>
        </p:spPr>
        <p:txBody>
          <a:bodyPr anchor="ctr"/>
          <a:lstStyle>
            <a:lvl1pPr algn="ctr">
              <a:defRPr sz="6000"/>
            </a:lvl1pPr>
          </a:lstStyle>
          <a:p>
            <a:r>
              <a:rPr lang="en-US"/>
              <a:t>Click to edit Master title style</a:t>
            </a:r>
          </a:p>
        </p:txBody>
      </p:sp>
      <p:sp>
        <p:nvSpPr>
          <p:cNvPr id="3" name="Text Placeholder 2">
            <a:extLst>
              <a:ext uri="{FF2B5EF4-FFF2-40B4-BE49-F238E27FC236}">
                <a16:creationId xmlns:a16="http://schemas.microsoft.com/office/drawing/2014/main" id="{90823F8E-A140-C9C6-A4AA-D7BDE7A5F83F}"/>
              </a:ext>
            </a:extLst>
          </p:cNvPr>
          <p:cNvSpPr>
            <a:spLocks noGrp="1"/>
          </p:cNvSpPr>
          <p:nvPr>
            <p:ph type="body" idx="1" hasCustomPrompt="1"/>
          </p:nvPr>
        </p:nvSpPr>
        <p:spPr>
          <a:xfrm>
            <a:off x="831850" y="4589463"/>
            <a:ext cx="10515600" cy="1500187"/>
          </a:xfrm>
        </p:spPr>
        <p:txBody>
          <a:bodyPr anchor="ctr"/>
          <a:lstStyle>
            <a:lvl1pPr marL="0" indent="0" algn="ctr">
              <a:buNone/>
              <a:defRPr sz="2400">
                <a:solidFill>
                  <a:schemeClr val="tx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dirty="0"/>
              <a:t>Speaker Name(s) and Affiliation(s)</a:t>
            </a:r>
          </a:p>
        </p:txBody>
      </p:sp>
    </p:spTree>
    <p:extLst>
      <p:ext uri="{BB962C8B-B14F-4D97-AF65-F5344CB8AC3E}">
        <p14:creationId xmlns:p14="http://schemas.microsoft.com/office/powerpoint/2010/main" val="10983119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91C29-D941-ED2A-1B4F-61694BFFB635}"/>
              </a:ext>
            </a:extLst>
          </p:cNvPr>
          <p:cNvSpPr>
            <a:spLocks noGrp="1"/>
          </p:cNvSpPr>
          <p:nvPr>
            <p:ph type="title"/>
          </p:nvPr>
        </p:nvSpPr>
        <p:spPr/>
        <p:txBody>
          <a:bodyPr/>
          <a:lstStyle/>
          <a:p>
            <a:r>
              <a:rPr lang="en-US" dirty="0"/>
              <a:t>Click to edit Master title style</a:t>
            </a:r>
          </a:p>
        </p:txBody>
      </p:sp>
      <p:sp>
        <p:nvSpPr>
          <p:cNvPr id="3" name="Content Placeholder 2">
            <a:extLst>
              <a:ext uri="{FF2B5EF4-FFF2-40B4-BE49-F238E27FC236}">
                <a16:creationId xmlns:a16="http://schemas.microsoft.com/office/drawing/2014/main" id="{64CDC92C-79F3-112E-3B08-10915DB22698}"/>
              </a:ext>
            </a:extLst>
          </p:cNvPr>
          <p:cNvSpPr>
            <a:spLocks noGrp="1"/>
          </p:cNvSpPr>
          <p:nvPr>
            <p:ph sz="half" idx="1"/>
          </p:nvPr>
        </p:nvSpPr>
        <p:spPr>
          <a:xfrm>
            <a:off x="838200" y="1825625"/>
            <a:ext cx="5181600" cy="4351338"/>
          </a:xfrm>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D521FDF4-665D-A937-F5DA-30CEEF2902D2}"/>
              </a:ext>
            </a:extLst>
          </p:cNvPr>
          <p:cNvSpPr>
            <a:spLocks noGrp="1"/>
          </p:cNvSpPr>
          <p:nvPr>
            <p:ph sz="half" idx="2"/>
          </p:nvPr>
        </p:nvSpPr>
        <p:spPr>
          <a:xfrm>
            <a:off x="6172200" y="1825625"/>
            <a:ext cx="5181600" cy="4351338"/>
          </a:xfrm>
        </p:spPr>
        <p:txBody>
          <a:bodyPr/>
          <a:lstStyle>
            <a:lvl1pPr>
              <a:defRPr b="0"/>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426006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7DFB7D-A164-FC0E-993D-2F30F00DBDFD}"/>
              </a:ext>
            </a:extLst>
          </p:cNvPr>
          <p:cNvSpPr>
            <a:spLocks noGrp="1"/>
          </p:cNvSpPr>
          <p:nvPr>
            <p:ph type="title"/>
          </p:nvPr>
        </p:nvSpPr>
        <p:spPr>
          <a:xfrm>
            <a:off x="2024742" y="365125"/>
            <a:ext cx="8164287"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3259E76-67A4-C053-3F1B-5DD51DE7A0CC}"/>
              </a:ext>
            </a:extLst>
          </p:cNvPr>
          <p:cNvSpPr>
            <a:spLocks noGrp="1"/>
          </p:cNvSpPr>
          <p:nvPr>
            <p:ph type="body" idx="1"/>
          </p:nvPr>
        </p:nvSpPr>
        <p:spPr>
          <a:xfrm>
            <a:off x="839788" y="1681163"/>
            <a:ext cx="5157787" cy="823912"/>
          </a:xfrm>
        </p:spPr>
        <p:txBody>
          <a:bodyPr anchor="ctr">
            <a:noAutofit/>
          </a:bodyPr>
          <a:lstStyle>
            <a:lvl1pPr marL="0" indent="0">
              <a:buNone/>
              <a:defRPr sz="32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54430C8F-D55C-F169-8143-494BE094023A}"/>
              </a:ext>
            </a:extLst>
          </p:cNvPr>
          <p:cNvSpPr>
            <a:spLocks noGrp="1"/>
          </p:cNvSpPr>
          <p:nvPr>
            <p:ph sz="half" idx="2"/>
          </p:nvPr>
        </p:nvSpPr>
        <p:spPr>
          <a:xfrm>
            <a:off x="839788" y="2505075"/>
            <a:ext cx="5157787" cy="3684588"/>
          </a:xfrm>
        </p:spPr>
        <p:txBody>
          <a:bodyPr/>
          <a:lstStyle>
            <a:lvl1pPr>
              <a:defRPr sz="3200" b="0"/>
            </a:lvl1pPr>
            <a:lvl2pPr>
              <a:defRPr sz="30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88F15A94-46A0-2EA2-ED8A-608E6C1ABA17}"/>
              </a:ext>
            </a:extLst>
          </p:cNvPr>
          <p:cNvSpPr>
            <a:spLocks noGrp="1"/>
          </p:cNvSpPr>
          <p:nvPr>
            <p:ph type="body" sz="quarter" idx="3"/>
          </p:nvPr>
        </p:nvSpPr>
        <p:spPr>
          <a:xfrm>
            <a:off x="6172200" y="1681163"/>
            <a:ext cx="5183188" cy="823912"/>
          </a:xfrm>
        </p:spPr>
        <p:txBody>
          <a:bodyPr anchor="ctr">
            <a:noAutofit/>
          </a:bodyPr>
          <a:lstStyle>
            <a:lvl1pPr marL="0" indent="0">
              <a:buNone/>
              <a:defRPr lang="en-US" sz="3200" b="1" kern="1200" dirty="0">
                <a:solidFill>
                  <a:schemeClr val="tx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000"/>
              </a:spcBef>
              <a:buFont typeface="Arial" panose="020B0604020202020204" pitchFamily="34" charset="0"/>
              <a:buNone/>
            </a:pPr>
            <a:r>
              <a:rPr lang="en-US" dirty="0"/>
              <a:t>Click to edit Master text styles</a:t>
            </a:r>
          </a:p>
        </p:txBody>
      </p:sp>
      <p:sp>
        <p:nvSpPr>
          <p:cNvPr id="6" name="Content Placeholder 5">
            <a:extLst>
              <a:ext uri="{FF2B5EF4-FFF2-40B4-BE49-F238E27FC236}">
                <a16:creationId xmlns:a16="http://schemas.microsoft.com/office/drawing/2014/main" id="{3F512458-DD83-FAC5-82E6-E38EFEFF7A5D}"/>
              </a:ext>
            </a:extLst>
          </p:cNvPr>
          <p:cNvSpPr>
            <a:spLocks noGrp="1"/>
          </p:cNvSpPr>
          <p:nvPr>
            <p:ph sz="quarter" idx="4"/>
          </p:nvPr>
        </p:nvSpPr>
        <p:spPr>
          <a:xfrm>
            <a:off x="6172200" y="2505075"/>
            <a:ext cx="5183188" cy="3684588"/>
          </a:xfrm>
        </p:spPr>
        <p:txBody>
          <a:bodyPr/>
          <a:lstStyle>
            <a:lvl1pPr>
              <a:defRPr sz="3200" b="0"/>
            </a:lvl1pPr>
            <a:lvl2pPr>
              <a:defRPr sz="3000"/>
            </a:lvl2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061890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29283-A887-EE27-F2EC-918C88FDC2BE}"/>
              </a:ext>
            </a:extLst>
          </p:cNvPr>
          <p:cNvSpPr>
            <a:spLocks noGrp="1"/>
          </p:cNvSpPr>
          <p:nvPr>
            <p:ph type="title"/>
          </p:nvPr>
        </p:nvSpPr>
        <p:spPr>
          <a:xfrm>
            <a:off x="2002971" y="184032"/>
            <a:ext cx="9159444" cy="1325563"/>
          </a:xfrm>
        </p:spPr>
        <p:txBody>
          <a:bodyPr/>
          <a:lstStyle/>
          <a:p>
            <a:r>
              <a:rPr lang="en-US"/>
              <a:t>Click to edit Master title style</a:t>
            </a:r>
          </a:p>
        </p:txBody>
      </p:sp>
    </p:spTree>
    <p:extLst>
      <p:ext uri="{BB962C8B-B14F-4D97-AF65-F5344CB8AC3E}">
        <p14:creationId xmlns:p14="http://schemas.microsoft.com/office/powerpoint/2010/main" val="7146191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96404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FD5C87-7FB0-8164-2E22-A2BFE6FF3989}"/>
              </a:ext>
            </a:extLst>
          </p:cNvPr>
          <p:cNvSpPr>
            <a:spLocks noGrp="1"/>
          </p:cNvSpPr>
          <p:nvPr>
            <p:ph type="title"/>
          </p:nvPr>
        </p:nvSpPr>
        <p:spPr>
          <a:xfrm>
            <a:off x="1316939" y="821419"/>
            <a:ext cx="3932237" cy="1600200"/>
          </a:xfrm>
        </p:spPr>
        <p:txBody>
          <a:bodyPr anchor="ctr"/>
          <a:lstStyle>
            <a:lvl1pPr>
              <a:defRPr sz="3200"/>
            </a:lvl1pPr>
          </a:lstStyle>
          <a:p>
            <a:r>
              <a:rPr lang="en-US" dirty="0"/>
              <a:t>Click to edit Master title style</a:t>
            </a:r>
          </a:p>
        </p:txBody>
      </p:sp>
      <p:sp>
        <p:nvSpPr>
          <p:cNvPr id="3" name="Content Placeholder 2">
            <a:extLst>
              <a:ext uri="{FF2B5EF4-FFF2-40B4-BE49-F238E27FC236}">
                <a16:creationId xmlns:a16="http://schemas.microsoft.com/office/drawing/2014/main" id="{BED01B1F-2DB9-7EA3-5630-ECC3FA9EC552}"/>
              </a:ext>
            </a:extLst>
          </p:cNvPr>
          <p:cNvSpPr>
            <a:spLocks noGrp="1"/>
          </p:cNvSpPr>
          <p:nvPr>
            <p:ph idx="1"/>
          </p:nvPr>
        </p:nvSpPr>
        <p:spPr>
          <a:xfrm>
            <a:off x="5249176" y="811496"/>
            <a:ext cx="6172200" cy="5399939"/>
          </a:xfrm>
        </p:spPr>
        <p:txBody>
          <a:bodyPr>
            <a:normAutofit/>
          </a:bodyPr>
          <a:lstStyle>
            <a:lvl1pPr>
              <a:defRPr sz="3600"/>
            </a:lvl1pPr>
            <a:lvl2pPr>
              <a:defRPr sz="3200"/>
            </a:lvl2pPr>
            <a:lvl3pPr>
              <a:defRPr sz="2800"/>
            </a:lvl3pPr>
            <a:lvl4pPr>
              <a:defRPr sz="2400"/>
            </a:lvl4pPr>
            <a:lvl5pPr>
              <a:defRPr sz="24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a:extLst>
              <a:ext uri="{FF2B5EF4-FFF2-40B4-BE49-F238E27FC236}">
                <a16:creationId xmlns:a16="http://schemas.microsoft.com/office/drawing/2014/main" id="{39AF8A53-A0BB-99B1-7248-957C166632FE}"/>
              </a:ext>
            </a:extLst>
          </p:cNvPr>
          <p:cNvSpPr>
            <a:spLocks noGrp="1"/>
          </p:cNvSpPr>
          <p:nvPr>
            <p:ph type="body" sz="half" idx="2"/>
          </p:nvPr>
        </p:nvSpPr>
        <p:spPr>
          <a:xfrm>
            <a:off x="1290739" y="2470151"/>
            <a:ext cx="3932237" cy="3741284"/>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140603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BD807A-2234-9935-94FD-28C493E57DD2}"/>
              </a:ext>
            </a:extLst>
          </p:cNvPr>
          <p:cNvSpPr>
            <a:spLocks noGrp="1"/>
          </p:cNvSpPr>
          <p:nvPr>
            <p:ph type="title"/>
          </p:nvPr>
        </p:nvSpPr>
        <p:spPr>
          <a:xfrm>
            <a:off x="1366982" y="824138"/>
            <a:ext cx="3405043" cy="1396548"/>
          </a:xfrm>
        </p:spPr>
        <p:txBody>
          <a:bodyPr anchor="ctr"/>
          <a:lstStyle>
            <a:lvl1pPr>
              <a:defRPr sz="3200"/>
            </a:lvl1pPr>
          </a:lstStyle>
          <a:p>
            <a:r>
              <a:rPr lang="en-US" dirty="0"/>
              <a:t>Click to edit Master title style</a:t>
            </a:r>
          </a:p>
        </p:txBody>
      </p:sp>
      <p:sp>
        <p:nvSpPr>
          <p:cNvPr id="3" name="Picture Placeholder 2">
            <a:extLst>
              <a:ext uri="{FF2B5EF4-FFF2-40B4-BE49-F238E27FC236}">
                <a16:creationId xmlns:a16="http://schemas.microsoft.com/office/drawing/2014/main" id="{14A3648A-A9C3-7ADC-34DD-81AFD3F5993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D70EEF8-F7D8-01A8-171C-C365304A946A}"/>
              </a:ext>
            </a:extLst>
          </p:cNvPr>
          <p:cNvSpPr>
            <a:spLocks noGrp="1"/>
          </p:cNvSpPr>
          <p:nvPr>
            <p:ph type="body" sz="half" idx="2"/>
          </p:nvPr>
        </p:nvSpPr>
        <p:spPr>
          <a:xfrm>
            <a:off x="1366982" y="2222274"/>
            <a:ext cx="3405043" cy="3811588"/>
          </a:xfrm>
        </p:spPr>
        <p:txBody>
          <a:bodyPr>
            <a:normAutofit/>
          </a:bodyPr>
          <a:lstStyle>
            <a:lvl1pPr marL="0" indent="0">
              <a:buNone/>
              <a:defRPr sz="2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Tree>
    <p:extLst>
      <p:ext uri="{BB962C8B-B14F-4D97-AF65-F5344CB8AC3E}">
        <p14:creationId xmlns:p14="http://schemas.microsoft.com/office/powerpoint/2010/main" val="21274857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2476AE6-808B-F490-4718-376FFD2D4F9F}"/>
              </a:ext>
            </a:extLst>
          </p:cNvPr>
          <p:cNvSpPr>
            <a:spLocks noGrp="1"/>
          </p:cNvSpPr>
          <p:nvPr>
            <p:ph type="title"/>
          </p:nvPr>
        </p:nvSpPr>
        <p:spPr>
          <a:xfrm>
            <a:off x="2033730" y="164373"/>
            <a:ext cx="9235645"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BE32F4E3-F7C5-5A5E-205B-BF6086DCC355}"/>
              </a:ext>
            </a:extLst>
          </p:cNvPr>
          <p:cNvSpPr>
            <a:spLocks noGrp="1"/>
          </p:cNvSpPr>
          <p:nvPr>
            <p:ph type="body" idx="1"/>
          </p:nvPr>
        </p:nvSpPr>
        <p:spPr>
          <a:xfrm>
            <a:off x="479394" y="1696430"/>
            <a:ext cx="10789981" cy="4359475"/>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iagonal Stripe 6">
            <a:extLst>
              <a:ext uri="{FF2B5EF4-FFF2-40B4-BE49-F238E27FC236}">
                <a16:creationId xmlns:a16="http://schemas.microsoft.com/office/drawing/2014/main" id="{7FD6C132-012A-4C80-81DA-9DE379089711}"/>
              </a:ext>
            </a:extLst>
          </p:cNvPr>
          <p:cNvSpPr/>
          <p:nvPr userDrawn="1"/>
        </p:nvSpPr>
        <p:spPr>
          <a:xfrm>
            <a:off x="-21411" y="-1"/>
            <a:ext cx="1180908" cy="1325563"/>
          </a:xfrm>
          <a:prstGeom prst="diagStripe">
            <a:avLst>
              <a:gd name="adj" fmla="val 54341"/>
            </a:avLst>
          </a:prstGeom>
          <a:solidFill>
            <a:srgbClr val="4B4B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8" name="Picture 7" descr="CADRE Symposium Logo. Mapping the Future; Rediscovering our Purpose Together. Portland Oregon. October 21-23, 2025.">
            <a:extLst>
              <a:ext uri="{FF2B5EF4-FFF2-40B4-BE49-F238E27FC236}">
                <a16:creationId xmlns:a16="http://schemas.microsoft.com/office/drawing/2014/main" id="{4620BC93-CF2C-DB9D-F416-CA51BCFE4117}"/>
              </a:ext>
            </a:extLst>
          </p:cNvPr>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33768" y="-2"/>
            <a:ext cx="2108114"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Slide Number Placeholder 5">
            <a:extLst>
              <a:ext uri="{FF2B5EF4-FFF2-40B4-BE49-F238E27FC236}">
                <a16:creationId xmlns:a16="http://schemas.microsoft.com/office/drawing/2014/main" id="{76B1DACA-4ADE-9F0C-ED95-2143BA78C316}"/>
              </a:ext>
            </a:extLst>
          </p:cNvPr>
          <p:cNvSpPr txBox="1">
            <a:spLocks/>
          </p:cNvSpPr>
          <p:nvPr userDrawn="1"/>
        </p:nvSpPr>
        <p:spPr>
          <a:xfrm>
            <a:off x="9448800" y="6560344"/>
            <a:ext cx="274320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35A88592-7BAA-4A46-BB52-D6D1CE2AF784}" type="slidenum">
              <a:rPr lang="en-US" smtClean="0"/>
              <a:pPr/>
              <a:t>‹#›</a:t>
            </a:fld>
            <a:endParaRPr lang="en-US"/>
          </a:p>
        </p:txBody>
      </p:sp>
      <p:sp>
        <p:nvSpPr>
          <p:cNvPr id="11" name="Rectangle 10">
            <a:extLst>
              <a:ext uri="{FF2B5EF4-FFF2-40B4-BE49-F238E27FC236}">
                <a16:creationId xmlns:a16="http://schemas.microsoft.com/office/drawing/2014/main" id="{1D0EED0A-E338-9AB2-880D-6976E39334C4}"/>
              </a:ext>
            </a:extLst>
          </p:cNvPr>
          <p:cNvSpPr/>
          <p:nvPr userDrawn="1"/>
        </p:nvSpPr>
        <p:spPr>
          <a:xfrm>
            <a:off x="11715749" y="0"/>
            <a:ext cx="476249" cy="6858000"/>
          </a:xfrm>
          <a:prstGeom prst="rect">
            <a:avLst/>
          </a:prstGeom>
          <a:solidFill>
            <a:srgbClr val="1533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Slide Number Placeholder 5">
            <a:extLst>
              <a:ext uri="{FF2B5EF4-FFF2-40B4-BE49-F238E27FC236}">
                <a16:creationId xmlns:a16="http://schemas.microsoft.com/office/drawing/2014/main" id="{A12E8745-24F8-9E5E-2371-8A8E1BB892CD}"/>
              </a:ext>
            </a:extLst>
          </p:cNvPr>
          <p:cNvSpPr txBox="1">
            <a:spLocks/>
          </p:cNvSpPr>
          <p:nvPr userDrawn="1"/>
        </p:nvSpPr>
        <p:spPr>
          <a:xfrm>
            <a:off x="11762885" y="6492875"/>
            <a:ext cx="476250" cy="365125"/>
          </a:xfrm>
          <a:prstGeom prst="rect">
            <a:avLst/>
          </a:prstGeom>
        </p:spPr>
        <p:txBody>
          <a:bodyPr/>
          <a:lstStyle>
            <a:defPPr>
              <a:defRPr lang="en-US"/>
            </a:defPPr>
            <a:lvl1pPr marL="0" algn="l"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35A88592-7BAA-4A46-BB52-D6D1CE2AF784}" type="slidenum">
              <a:rPr lang="en-US" sz="1600" smtClean="0"/>
              <a:pPr algn="ctr"/>
              <a:t>‹#›</a:t>
            </a:fld>
            <a:endParaRPr lang="en-US" sz="1600" dirty="0"/>
          </a:p>
        </p:txBody>
      </p:sp>
      <p:sp>
        <p:nvSpPr>
          <p:cNvPr id="15" name="Diagonal Stripe 14">
            <a:extLst>
              <a:ext uri="{FF2B5EF4-FFF2-40B4-BE49-F238E27FC236}">
                <a16:creationId xmlns:a16="http://schemas.microsoft.com/office/drawing/2014/main" id="{27202A77-DF8A-A9A8-7F83-ADB777D18D75}"/>
              </a:ext>
            </a:extLst>
          </p:cNvPr>
          <p:cNvSpPr/>
          <p:nvPr userDrawn="1"/>
        </p:nvSpPr>
        <p:spPr>
          <a:xfrm rot="16200000">
            <a:off x="79587" y="5649748"/>
            <a:ext cx="1155278" cy="1325562"/>
          </a:xfrm>
          <a:prstGeom prst="diagStripe">
            <a:avLst>
              <a:gd name="adj" fmla="val 51496"/>
            </a:avLst>
          </a:prstGeom>
          <a:solidFill>
            <a:srgbClr val="4B4B4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0" name="Picture 9" descr="CADRE Logo">
            <a:extLst>
              <a:ext uri="{FF2B5EF4-FFF2-40B4-BE49-F238E27FC236}">
                <a16:creationId xmlns:a16="http://schemas.microsoft.com/office/drawing/2014/main" id="{F4E29ACE-21FD-F823-5305-779C7D5FF76F}"/>
              </a:ext>
            </a:extLst>
          </p:cNvPr>
          <p:cNvPicPr>
            <a:picLocks noChangeAspect="1"/>
          </p:cNvPicPr>
          <p:nvPr userDrawn="1"/>
        </p:nvPicPr>
        <p:blipFill>
          <a:blip r:embed="rId14">
            <a:extLst>
              <a:ext uri="{28A0092B-C50C-407E-A947-70E740481C1C}">
                <a14:useLocalDpi xmlns:a14="http://schemas.microsoft.com/office/drawing/2010/main" val="0"/>
              </a:ext>
            </a:extLst>
          </a:blip>
          <a:srcRect l="21336" t="30027" r="18766" b="28571"/>
          <a:stretch/>
        </p:blipFill>
        <p:spPr>
          <a:xfrm>
            <a:off x="154063" y="6233009"/>
            <a:ext cx="1732451" cy="477637"/>
          </a:xfrm>
          <a:prstGeom prst="rect">
            <a:avLst/>
          </a:prstGeom>
          <a:ln>
            <a:solidFill>
              <a:schemeClr val="tx1">
                <a:lumMod val="50000"/>
                <a:lumOff val="50000"/>
              </a:schemeClr>
            </a:solidFill>
          </a:ln>
        </p:spPr>
      </p:pic>
    </p:spTree>
    <p:extLst>
      <p:ext uri="{BB962C8B-B14F-4D97-AF65-F5344CB8AC3E}">
        <p14:creationId xmlns:p14="http://schemas.microsoft.com/office/powerpoint/2010/main" val="25359955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6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32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svg"/></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tfaforms.com/5192996"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C9591D-47DD-C229-4C0D-59B380EC7536}"/>
              </a:ext>
            </a:extLst>
          </p:cNvPr>
          <p:cNvSpPr>
            <a:spLocks noGrp="1"/>
          </p:cNvSpPr>
          <p:nvPr>
            <p:ph type="ctrTitle"/>
          </p:nvPr>
        </p:nvSpPr>
        <p:spPr>
          <a:xfrm>
            <a:off x="1179546" y="531780"/>
            <a:ext cx="9832908" cy="2387600"/>
          </a:xfrm>
        </p:spPr>
        <p:txBody>
          <a:bodyPr>
            <a:normAutofit fontScale="90000"/>
          </a:bodyPr>
          <a:lstStyle/>
          <a:p>
            <a:r>
              <a:rPr lang="en-US" dirty="0"/>
              <a:t>What does the child really need?</a:t>
            </a:r>
            <a:br>
              <a:rPr lang="en-US" dirty="0"/>
            </a:br>
            <a:r>
              <a:rPr lang="en-US" sz="3100" dirty="0"/>
              <a:t>Moving beyond “medically necessary” and </a:t>
            </a:r>
            <a:br>
              <a:rPr lang="en-US" sz="3100" dirty="0"/>
            </a:br>
            <a:r>
              <a:rPr lang="en-US" sz="3100" dirty="0"/>
              <a:t>“educationally appropriate” service recommendations</a:t>
            </a:r>
          </a:p>
        </p:txBody>
      </p:sp>
      <p:sp>
        <p:nvSpPr>
          <p:cNvPr id="3" name="Subtitle 2">
            <a:extLst>
              <a:ext uri="{FF2B5EF4-FFF2-40B4-BE49-F238E27FC236}">
                <a16:creationId xmlns:a16="http://schemas.microsoft.com/office/drawing/2014/main" id="{803E5AF3-EB52-1E19-09B1-6AA11E6046BF}"/>
              </a:ext>
            </a:extLst>
          </p:cNvPr>
          <p:cNvSpPr>
            <a:spLocks noGrp="1"/>
          </p:cNvSpPr>
          <p:nvPr>
            <p:ph type="subTitle" idx="1"/>
          </p:nvPr>
        </p:nvSpPr>
        <p:spPr>
          <a:xfrm>
            <a:off x="564373" y="4421221"/>
            <a:ext cx="11063254" cy="892142"/>
          </a:xfrm>
        </p:spPr>
        <p:txBody>
          <a:bodyPr>
            <a:normAutofit fontScale="25000" lnSpcReduction="20000"/>
          </a:bodyPr>
          <a:lstStyle/>
          <a:p>
            <a:pPr algn="l"/>
            <a:r>
              <a:rPr lang="en-US" sz="9600" dirty="0"/>
              <a:t>Ed Feinberg, Ph.D.</a:t>
            </a:r>
          </a:p>
          <a:p>
            <a:pPr algn="l"/>
            <a:r>
              <a:rPr lang="en-US" sz="9600" b="0" dirty="0"/>
              <a:t>Early Intervention Consultant – Bethesda, Maryland</a:t>
            </a:r>
            <a:endParaRPr lang="en-US" sz="9600" dirty="0"/>
          </a:p>
          <a:p>
            <a:pPr algn="l"/>
            <a:r>
              <a:rPr lang="en-US" sz="9600" dirty="0"/>
              <a:t>Deborah Badawi, M.D.</a:t>
            </a:r>
          </a:p>
          <a:p>
            <a:pPr algn="l"/>
            <a:r>
              <a:rPr lang="en-US" sz="9600" b="0" dirty="0"/>
              <a:t>Behavioral Developmental Pediatrician, Associate Professor of Pediatrics, University of Maryland School of Medicine, Baltimore, Maryland</a:t>
            </a:r>
          </a:p>
          <a:p>
            <a:pPr algn="l"/>
            <a:r>
              <a:rPr lang="en-US" sz="9600" dirty="0"/>
              <a:t>Jonathan Beyer, J.D.</a:t>
            </a:r>
          </a:p>
          <a:p>
            <a:pPr algn="l"/>
            <a:r>
              <a:rPr lang="en-US" sz="9600" b="0" dirty="0"/>
              <a:t>Lead Counsel for the Europe Region Department of Defense Education Activity</a:t>
            </a:r>
          </a:p>
          <a:p>
            <a:pPr algn="l"/>
            <a:r>
              <a:rPr lang="en-US" sz="9600" dirty="0"/>
              <a:t>Rene Averitt-Sanzone, M.S.</a:t>
            </a:r>
          </a:p>
          <a:p>
            <a:pPr algn="l"/>
            <a:r>
              <a:rPr lang="en-US" sz="9600" b="0" dirty="0"/>
              <a:t>Executive Director, The Parents’ Place of Maryland, Glen Burnie, Maryland</a:t>
            </a:r>
          </a:p>
          <a:p>
            <a:pPr algn="l"/>
            <a:endParaRPr lang="en-US" sz="9600" b="0" dirty="0"/>
          </a:p>
          <a:p>
            <a:endParaRPr lang="en-US" dirty="0"/>
          </a:p>
        </p:txBody>
      </p:sp>
    </p:spTree>
    <p:extLst>
      <p:ext uri="{BB962C8B-B14F-4D97-AF65-F5344CB8AC3E}">
        <p14:creationId xmlns:p14="http://schemas.microsoft.com/office/powerpoint/2010/main" val="2101480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0D0D9-9A0C-8135-9A31-87F4A80B9036}"/>
              </a:ext>
            </a:extLst>
          </p:cNvPr>
          <p:cNvSpPr>
            <a:spLocks noGrp="1"/>
          </p:cNvSpPr>
          <p:nvPr>
            <p:ph type="title"/>
          </p:nvPr>
        </p:nvSpPr>
        <p:spPr/>
        <p:txBody>
          <a:bodyPr/>
          <a:lstStyle/>
          <a:p>
            <a:r>
              <a:rPr lang="en-US" dirty="0"/>
              <a:t>Legal Lingo</a:t>
            </a:r>
          </a:p>
        </p:txBody>
      </p:sp>
      <p:sp>
        <p:nvSpPr>
          <p:cNvPr id="3" name="Content Placeholder 2">
            <a:extLst>
              <a:ext uri="{FF2B5EF4-FFF2-40B4-BE49-F238E27FC236}">
                <a16:creationId xmlns:a16="http://schemas.microsoft.com/office/drawing/2014/main" id="{D61370E2-0FA9-2323-714B-1FBFD35A0BB6}"/>
              </a:ext>
            </a:extLst>
          </p:cNvPr>
          <p:cNvSpPr>
            <a:spLocks noGrp="1"/>
          </p:cNvSpPr>
          <p:nvPr>
            <p:ph idx="1"/>
          </p:nvPr>
        </p:nvSpPr>
        <p:spPr/>
        <p:txBody>
          <a:bodyPr>
            <a:normAutofit fontScale="85000" lnSpcReduction="20000"/>
          </a:bodyPr>
          <a:lstStyle/>
          <a:p>
            <a:r>
              <a:rPr lang="en-US" b="0" dirty="0">
                <a:highlight>
                  <a:srgbClr val="00FF00"/>
                </a:highlight>
              </a:rPr>
              <a:t>IDEA</a:t>
            </a:r>
            <a:r>
              <a:rPr lang="en-US" b="0" dirty="0"/>
              <a:t>. A FAPE “free appropriate public instruction” includes both special education and related services. 20 U.S.C. § 1412(a)(1). Special education is </a:t>
            </a:r>
            <a:r>
              <a:rPr lang="en-US" b="0" dirty="0">
                <a:highlight>
                  <a:srgbClr val="FFFF00"/>
                </a:highlight>
              </a:rPr>
              <a:t>specially designed instruction to meet the unique needs of a child </a:t>
            </a:r>
            <a:r>
              <a:rPr lang="en-US" b="0" dirty="0"/>
              <a:t>with a disability. § 1401(26). Related services are the support services required to assist a child to benefit from that instruction. § 1401(29).</a:t>
            </a:r>
          </a:p>
          <a:p>
            <a:pPr marL="0" indent="0">
              <a:buNone/>
            </a:pPr>
            <a:endParaRPr lang="en-US" b="0" dirty="0"/>
          </a:p>
          <a:p>
            <a:r>
              <a:rPr lang="en-US" b="0" dirty="0">
                <a:highlight>
                  <a:srgbClr val="00FF00"/>
                </a:highlight>
              </a:rPr>
              <a:t>IEP</a:t>
            </a:r>
            <a:r>
              <a:rPr lang="en-US" b="0" dirty="0"/>
              <a:t>. “The IEP is the </a:t>
            </a:r>
            <a:r>
              <a:rPr lang="en-US" b="0" dirty="0">
                <a:highlight>
                  <a:srgbClr val="FFFF00"/>
                </a:highlight>
              </a:rPr>
              <a:t>means by which special education and related services are ‘tailored to the unique needs</a:t>
            </a:r>
            <a:r>
              <a:rPr lang="en-US" b="0" dirty="0"/>
              <a:t>’ of a particular child. </a:t>
            </a:r>
            <a:r>
              <a:rPr lang="en-US" b="0" i="1" dirty="0"/>
              <a:t>Endrew F. </a:t>
            </a:r>
            <a:r>
              <a:rPr lang="en-US" b="0" dirty="0"/>
              <a:t>at 3 (quoting </a:t>
            </a:r>
            <a:r>
              <a:rPr lang="en-US" b="0" i="1" dirty="0"/>
              <a:t>Rowley. </a:t>
            </a:r>
            <a:r>
              <a:rPr lang="en-US" b="0" dirty="0"/>
              <a:t>458 U.S. at 181).</a:t>
            </a:r>
          </a:p>
        </p:txBody>
      </p:sp>
    </p:spTree>
    <p:extLst>
      <p:ext uri="{BB962C8B-B14F-4D97-AF65-F5344CB8AC3E}">
        <p14:creationId xmlns:p14="http://schemas.microsoft.com/office/powerpoint/2010/main" val="1861391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7D096D-28AB-737F-2678-8B3FF758806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3DC6B28-6B7D-9917-95D3-B3B21BF60595}"/>
              </a:ext>
            </a:extLst>
          </p:cNvPr>
          <p:cNvSpPr>
            <a:spLocks noGrp="1"/>
          </p:cNvSpPr>
          <p:nvPr>
            <p:ph type="title"/>
          </p:nvPr>
        </p:nvSpPr>
        <p:spPr/>
        <p:txBody>
          <a:bodyPr/>
          <a:lstStyle/>
          <a:p>
            <a:r>
              <a:rPr lang="en-US" dirty="0"/>
              <a:t>What THE court said:</a:t>
            </a:r>
          </a:p>
        </p:txBody>
      </p:sp>
      <p:sp>
        <p:nvSpPr>
          <p:cNvPr id="3" name="Content Placeholder 2">
            <a:extLst>
              <a:ext uri="{FF2B5EF4-FFF2-40B4-BE49-F238E27FC236}">
                <a16:creationId xmlns:a16="http://schemas.microsoft.com/office/drawing/2014/main" id="{BD093D8B-A0C1-C757-E9FE-A10CFB79E06C}"/>
              </a:ext>
            </a:extLst>
          </p:cNvPr>
          <p:cNvSpPr>
            <a:spLocks noGrp="1"/>
          </p:cNvSpPr>
          <p:nvPr>
            <p:ph idx="1"/>
          </p:nvPr>
        </p:nvSpPr>
        <p:spPr>
          <a:xfrm>
            <a:off x="838200" y="1584661"/>
            <a:ext cx="10515600" cy="4908215"/>
          </a:xfrm>
        </p:spPr>
        <p:txBody>
          <a:bodyPr>
            <a:normAutofit fontScale="92500" lnSpcReduction="20000"/>
          </a:bodyPr>
          <a:lstStyle/>
          <a:p>
            <a:pPr marL="0" indent="0">
              <a:buNone/>
            </a:pPr>
            <a:r>
              <a:rPr lang="en-US" b="0" i="1" dirty="0">
                <a:highlight>
                  <a:srgbClr val="00FF00"/>
                </a:highlight>
              </a:rPr>
              <a:t>Board of Ed. of Hendrick Hudson Central School Dist. Westchester City v. Rowley</a:t>
            </a:r>
            <a:r>
              <a:rPr lang="en-US" b="0" dirty="0">
                <a:highlight>
                  <a:srgbClr val="00FF00"/>
                </a:highlight>
              </a:rPr>
              <a:t>, 458 U.S. 176 (1982).</a:t>
            </a:r>
          </a:p>
          <a:p>
            <a:r>
              <a:rPr lang="en-US" b="0" dirty="0"/>
              <a:t>The U.S. Supreme Court held that a child receives a FAPE if the IEP sets forth an educational program “that is </a:t>
            </a:r>
            <a:r>
              <a:rPr lang="en-US" b="0" dirty="0">
                <a:highlight>
                  <a:srgbClr val="FFFF00"/>
                </a:highlight>
              </a:rPr>
              <a:t>reasonably calculated to enable the child to receive educational benefits</a:t>
            </a:r>
            <a:r>
              <a:rPr lang="en-US" b="0" dirty="0"/>
              <a:t>.” 458 U.S. at 207.</a:t>
            </a:r>
          </a:p>
          <a:p>
            <a:pPr marL="0" indent="0">
              <a:buNone/>
            </a:pPr>
            <a:r>
              <a:rPr lang="en-US" b="0" i="1" dirty="0">
                <a:highlight>
                  <a:srgbClr val="00FFFF"/>
                </a:highlight>
              </a:rPr>
              <a:t>Endrew F. v. Douglas County Sch. Dist.</a:t>
            </a:r>
            <a:r>
              <a:rPr lang="en-US" b="0" dirty="0">
                <a:highlight>
                  <a:srgbClr val="00FFFF"/>
                </a:highlight>
              </a:rPr>
              <a:t>, 580 U.S. (2017).</a:t>
            </a:r>
          </a:p>
          <a:p>
            <a:r>
              <a:rPr lang="en-US" b="0" dirty="0"/>
              <a:t>“To meet its substantive obligation under the IDEA, a school must offer an IEP reasonably calculated to enable a child to make progress appropriate </a:t>
            </a:r>
            <a:r>
              <a:rPr lang="en-US" b="0" dirty="0">
                <a:highlight>
                  <a:srgbClr val="FFFF00"/>
                </a:highlight>
              </a:rPr>
              <a:t>in light of the child’s circumstances.”</a:t>
            </a:r>
          </a:p>
        </p:txBody>
      </p:sp>
    </p:spTree>
    <p:extLst>
      <p:ext uri="{BB962C8B-B14F-4D97-AF65-F5344CB8AC3E}">
        <p14:creationId xmlns:p14="http://schemas.microsoft.com/office/powerpoint/2010/main" val="17686346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67F930-0095-BEE3-A168-70898F5B7D6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ADF6858-9A6C-D127-77B9-AC747C79D28E}"/>
              </a:ext>
            </a:extLst>
          </p:cNvPr>
          <p:cNvSpPr>
            <a:spLocks noGrp="1"/>
          </p:cNvSpPr>
          <p:nvPr>
            <p:ph type="title"/>
          </p:nvPr>
        </p:nvSpPr>
        <p:spPr>
          <a:xfrm>
            <a:off x="1968500" y="123825"/>
            <a:ext cx="10515600" cy="1325563"/>
          </a:xfrm>
        </p:spPr>
        <p:txBody>
          <a:bodyPr anchor="ctr">
            <a:normAutofit/>
          </a:bodyPr>
          <a:lstStyle/>
          <a:p>
            <a:r>
              <a:rPr lang="en-US" dirty="0"/>
              <a:t>What will progress mean?</a:t>
            </a:r>
          </a:p>
        </p:txBody>
      </p:sp>
      <p:sp>
        <p:nvSpPr>
          <p:cNvPr id="3" name="Content Placeholder 2">
            <a:extLst>
              <a:ext uri="{FF2B5EF4-FFF2-40B4-BE49-F238E27FC236}">
                <a16:creationId xmlns:a16="http://schemas.microsoft.com/office/drawing/2014/main" id="{10DDD426-B0AD-0F80-650F-D53F6BCE8B3F}"/>
              </a:ext>
            </a:extLst>
          </p:cNvPr>
          <p:cNvSpPr>
            <a:spLocks noGrp="1"/>
          </p:cNvSpPr>
          <p:nvPr>
            <p:ph idx="1"/>
          </p:nvPr>
        </p:nvSpPr>
        <p:spPr>
          <a:xfrm>
            <a:off x="838199" y="1825625"/>
            <a:ext cx="7664116" cy="4351339"/>
          </a:xfrm>
        </p:spPr>
        <p:txBody>
          <a:bodyPr>
            <a:normAutofit/>
          </a:bodyPr>
          <a:lstStyle/>
          <a:p>
            <a:pPr marL="0" indent="0">
              <a:buNone/>
            </a:pPr>
            <a:r>
              <a:rPr lang="en-US" sz="2533" b="0" i="1" dirty="0"/>
              <a:t>William A. v. Clarksville-Montgomery County, School System</a:t>
            </a:r>
            <a:r>
              <a:rPr lang="en-US" sz="2533" b="0" dirty="0"/>
              <a:t>, 127 F.4th 656 (6th Cir. 2025)</a:t>
            </a:r>
          </a:p>
          <a:p>
            <a:pPr marL="0" indent="0">
              <a:buNone/>
            </a:pPr>
            <a:r>
              <a:rPr lang="en-US" sz="2533" b="0" dirty="0"/>
              <a:t>• Found denial of FAPE school failed to teach       student to read</a:t>
            </a:r>
          </a:p>
          <a:p>
            <a:r>
              <a:rPr lang="en-US" sz="2533" b="0" dirty="0"/>
              <a:t>Student had been served with multiple </a:t>
            </a:r>
            <a:r>
              <a:rPr lang="en-US" sz="2533" b="0" dirty="0">
                <a:highlight>
                  <a:srgbClr val="FF0000"/>
                </a:highlight>
              </a:rPr>
              <a:t>technological tools </a:t>
            </a:r>
            <a:r>
              <a:rPr lang="en-US" sz="2533" b="0" dirty="0"/>
              <a:t>and </a:t>
            </a:r>
            <a:r>
              <a:rPr lang="en-US" sz="2533" b="0" dirty="0">
                <a:highlight>
                  <a:srgbClr val="FF0000"/>
                </a:highlight>
              </a:rPr>
              <a:t>accommodations</a:t>
            </a:r>
            <a:r>
              <a:rPr lang="en-US" sz="2533" b="0" dirty="0"/>
              <a:t> in IEP</a:t>
            </a:r>
          </a:p>
          <a:p>
            <a:r>
              <a:rPr lang="en-US" sz="2533" b="0" dirty="0"/>
              <a:t>But all the accommodations </a:t>
            </a:r>
            <a:r>
              <a:rPr lang="en-US" sz="2533" b="0" dirty="0">
                <a:highlight>
                  <a:srgbClr val="00FF00"/>
                </a:highlight>
              </a:rPr>
              <a:t>masked a lack of progress in reading</a:t>
            </a:r>
          </a:p>
        </p:txBody>
      </p:sp>
      <p:pic>
        <p:nvPicPr>
          <p:cNvPr id="5" name="Graphic 4" descr="Woman holding a laptop looking surprised">
            <a:extLst>
              <a:ext uri="{FF2B5EF4-FFF2-40B4-BE49-F238E27FC236}">
                <a16:creationId xmlns:a16="http://schemas.microsoft.com/office/drawing/2014/main" id="{4AE664FE-ABB6-ADB8-E0FD-373173E058D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28127" y="1690690"/>
            <a:ext cx="3078479" cy="3127865"/>
          </a:xfrm>
          <a:prstGeom prst="rect">
            <a:avLst/>
          </a:prstGeom>
        </p:spPr>
      </p:pic>
    </p:spTree>
    <p:extLst>
      <p:ext uri="{BB962C8B-B14F-4D97-AF65-F5344CB8AC3E}">
        <p14:creationId xmlns:p14="http://schemas.microsoft.com/office/powerpoint/2010/main" val="6994614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39961" y="91428"/>
            <a:ext cx="10515600" cy="1325563"/>
          </a:xfrm>
        </p:spPr>
        <p:txBody>
          <a:bodyPr/>
          <a:lstStyle/>
          <a:p>
            <a:r>
              <a:rPr lang="en-US" b="1" dirty="0"/>
              <a:t>A Family’s Perspective </a:t>
            </a:r>
          </a:p>
        </p:txBody>
      </p:sp>
      <p:sp>
        <p:nvSpPr>
          <p:cNvPr id="6" name="Content Placeholder 5"/>
          <p:cNvSpPr>
            <a:spLocks noGrp="1"/>
          </p:cNvSpPr>
          <p:nvPr>
            <p:ph idx="1"/>
          </p:nvPr>
        </p:nvSpPr>
        <p:spPr>
          <a:xfrm>
            <a:off x="986920" y="1506332"/>
            <a:ext cx="6089221" cy="4351339"/>
          </a:xfrm>
        </p:spPr>
        <p:txBody>
          <a:bodyPr>
            <a:noAutofit/>
          </a:bodyPr>
          <a:lstStyle/>
          <a:p>
            <a:r>
              <a:rPr lang="en-US" sz="2667" b="0" dirty="0"/>
              <a:t>How might a parent/family feel? </a:t>
            </a:r>
          </a:p>
          <a:p>
            <a:r>
              <a:rPr lang="en-US" sz="2667" b="0" dirty="0"/>
              <a:t>How do parents/families process this information?</a:t>
            </a:r>
          </a:p>
          <a:p>
            <a:r>
              <a:rPr lang="en-US" sz="2667" b="0" dirty="0"/>
              <a:t>What might parents/family believe about school recommendations vs. outside? </a:t>
            </a:r>
          </a:p>
          <a:p>
            <a:r>
              <a:rPr lang="en-US" sz="2667" b="0" dirty="0"/>
              <a:t>Best vs. Appropriate </a:t>
            </a:r>
          </a:p>
          <a:p>
            <a:r>
              <a:rPr lang="en-US" sz="2667" b="0" dirty="0"/>
              <a:t>Alphabet Soup </a:t>
            </a:r>
          </a:p>
          <a:p>
            <a:pPr marL="0" indent="0">
              <a:buNone/>
            </a:pPr>
            <a:endParaRPr lang="en-US" sz="2400" b="0" dirty="0"/>
          </a:p>
        </p:txBody>
      </p:sp>
      <p:pic>
        <p:nvPicPr>
          <p:cNvPr id="5122" name="Picture 2" descr="How to Avoid Confusion with Clear Communication | Full Focus">
            <a:extLst>
              <a:ext uri="{FF2B5EF4-FFF2-40B4-BE49-F238E27FC236}">
                <a16:creationId xmlns:a16="http://schemas.microsoft.com/office/drawing/2014/main" id="{F2D7B75D-B007-458D-A450-95F72DDC5EE4}"/>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21029"/>
          <a:stretch/>
        </p:blipFill>
        <p:spPr bwMode="auto">
          <a:xfrm>
            <a:off x="7535574" y="1930400"/>
            <a:ext cx="3317940" cy="3477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48091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01861" y="91428"/>
            <a:ext cx="10515600" cy="1325563"/>
          </a:xfrm>
        </p:spPr>
        <p:txBody>
          <a:bodyPr>
            <a:normAutofit/>
          </a:bodyPr>
          <a:lstStyle/>
          <a:p>
            <a:r>
              <a:rPr lang="en-US" b="1" dirty="0"/>
              <a:t>A Family’s Perspective continued……</a:t>
            </a:r>
          </a:p>
        </p:txBody>
      </p:sp>
      <p:sp>
        <p:nvSpPr>
          <p:cNvPr id="6" name="Content Placeholder 5"/>
          <p:cNvSpPr>
            <a:spLocks noGrp="1"/>
          </p:cNvSpPr>
          <p:nvPr>
            <p:ph idx="1"/>
          </p:nvPr>
        </p:nvSpPr>
        <p:spPr>
          <a:xfrm>
            <a:off x="986920" y="1506332"/>
            <a:ext cx="9806585" cy="4351339"/>
          </a:xfrm>
        </p:spPr>
        <p:txBody>
          <a:bodyPr>
            <a:noAutofit/>
          </a:bodyPr>
          <a:lstStyle/>
          <a:p>
            <a:r>
              <a:rPr lang="en-US" sz="2400" b="0" dirty="0"/>
              <a:t>   </a:t>
            </a:r>
            <a:r>
              <a:rPr lang="en-US" sz="2667" b="0" dirty="0"/>
              <a:t>Professional Recommendations aka “I am the  expert….”</a:t>
            </a:r>
          </a:p>
          <a:p>
            <a:r>
              <a:rPr lang="en-US" sz="2667" b="0" dirty="0"/>
              <a:t>   Expert vs Expert </a:t>
            </a:r>
          </a:p>
          <a:p>
            <a:pPr marL="457189" indent="-457189"/>
            <a:r>
              <a:rPr lang="en-US" sz="2667" b="0" dirty="0"/>
              <a:t>Overwhelmed and Tug of War</a:t>
            </a:r>
          </a:p>
          <a:p>
            <a:pPr marL="457189" indent="-457189"/>
            <a:r>
              <a:rPr lang="en-US" sz="2667" b="0" dirty="0"/>
              <a:t>Base of conflict?</a:t>
            </a:r>
          </a:p>
          <a:p>
            <a:pPr marL="457189" indent="-457189"/>
            <a:r>
              <a:rPr lang="en-US" sz="2667" b="0" dirty="0"/>
              <a:t>Give some examples from experiences with families……..</a:t>
            </a:r>
          </a:p>
          <a:p>
            <a:pPr marL="0" indent="0">
              <a:buNone/>
            </a:pPr>
            <a:endParaRPr lang="en-US" sz="2400" b="0" dirty="0"/>
          </a:p>
        </p:txBody>
      </p:sp>
      <p:pic>
        <p:nvPicPr>
          <p:cNvPr id="3074" name="Picture 2" descr="1,370 Tug Of War Illustrations &amp; Clip Art - iStock">
            <a:extLst>
              <a:ext uri="{FF2B5EF4-FFF2-40B4-BE49-F238E27FC236}">
                <a16:creationId xmlns:a16="http://schemas.microsoft.com/office/drawing/2014/main" id="{0747AF20-D042-4368-89DB-433CF6E376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18273" y="3991365"/>
            <a:ext cx="4733772" cy="25679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228826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90A87-8C79-A69E-06CF-8C519D5318B1}"/>
              </a:ext>
            </a:extLst>
          </p:cNvPr>
          <p:cNvSpPr>
            <a:spLocks noGrp="1"/>
          </p:cNvSpPr>
          <p:nvPr>
            <p:ph type="title"/>
          </p:nvPr>
        </p:nvSpPr>
        <p:spPr/>
        <p:txBody>
          <a:bodyPr/>
          <a:lstStyle/>
          <a:p>
            <a:r>
              <a:rPr lang="en-US" dirty="0"/>
              <a:t>Maslow’s Hierarchy of Needs</a:t>
            </a:r>
          </a:p>
        </p:txBody>
      </p:sp>
      <p:sp>
        <p:nvSpPr>
          <p:cNvPr id="3" name="Content Placeholder 2">
            <a:extLst>
              <a:ext uri="{FF2B5EF4-FFF2-40B4-BE49-F238E27FC236}">
                <a16:creationId xmlns:a16="http://schemas.microsoft.com/office/drawing/2014/main" id="{C5ACF366-66FE-6F93-00FF-20E8E817AF17}"/>
              </a:ext>
            </a:extLst>
          </p:cNvPr>
          <p:cNvSpPr>
            <a:spLocks noGrp="1"/>
          </p:cNvSpPr>
          <p:nvPr>
            <p:ph idx="1"/>
          </p:nvPr>
        </p:nvSpPr>
        <p:spPr/>
        <p:txBody>
          <a:bodyPr/>
          <a:lstStyle/>
          <a:p>
            <a:endParaRPr lang="en-US"/>
          </a:p>
        </p:txBody>
      </p:sp>
      <p:pic>
        <p:nvPicPr>
          <p:cNvPr id="4" name="Picture 2" descr="Pyramid display of Maslow's Hierarchy of Needs ">
            <a:extLst>
              <a:ext uri="{FF2B5EF4-FFF2-40B4-BE49-F238E27FC236}">
                <a16:creationId xmlns:a16="http://schemas.microsoft.com/office/drawing/2014/main" id="{6AFF2E70-69B0-5427-A80D-8D41F1BE61DC}"/>
              </a:ext>
            </a:extLst>
          </p:cNvPr>
          <p:cNvPicPr>
            <a:picLocks noChangeAspect="1"/>
          </p:cNvPicPr>
          <p:nvPr/>
        </p:nvPicPr>
        <p:blipFill>
          <a:blip r:embed="rId3"/>
          <a:stretch>
            <a:fillRect/>
          </a:stretch>
        </p:blipFill>
        <p:spPr>
          <a:xfrm>
            <a:off x="1815051" y="1520502"/>
            <a:ext cx="8601535" cy="4562798"/>
          </a:xfrm>
          <a:prstGeom prst="rect">
            <a:avLst/>
          </a:prstGeom>
        </p:spPr>
      </p:pic>
    </p:spTree>
    <p:extLst>
      <p:ext uri="{BB962C8B-B14F-4D97-AF65-F5344CB8AC3E}">
        <p14:creationId xmlns:p14="http://schemas.microsoft.com/office/powerpoint/2010/main" val="37468748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5C67A2-AFDB-40C1-A972-37EF76C5729E}"/>
              </a:ext>
            </a:extLst>
          </p:cNvPr>
          <p:cNvSpPr>
            <a:spLocks noGrp="1"/>
          </p:cNvSpPr>
          <p:nvPr>
            <p:ph type="title"/>
          </p:nvPr>
        </p:nvSpPr>
        <p:spPr/>
        <p:txBody>
          <a:bodyPr/>
          <a:lstStyle/>
          <a:p>
            <a:r>
              <a:rPr lang="en-US" dirty="0"/>
              <a:t>Care Map</a:t>
            </a:r>
          </a:p>
        </p:txBody>
      </p:sp>
      <p:sp>
        <p:nvSpPr>
          <p:cNvPr id="3" name="Content Placeholder 2">
            <a:extLst>
              <a:ext uri="{FF2B5EF4-FFF2-40B4-BE49-F238E27FC236}">
                <a16:creationId xmlns:a16="http://schemas.microsoft.com/office/drawing/2014/main" id="{C366C694-A9B1-D8B5-A2BA-E21CE7F7221B}"/>
              </a:ext>
            </a:extLst>
          </p:cNvPr>
          <p:cNvSpPr>
            <a:spLocks noGrp="1"/>
          </p:cNvSpPr>
          <p:nvPr>
            <p:ph idx="1"/>
          </p:nvPr>
        </p:nvSpPr>
        <p:spPr/>
        <p:txBody>
          <a:bodyPr/>
          <a:lstStyle/>
          <a:p>
            <a:endParaRPr lang="en-US"/>
          </a:p>
        </p:txBody>
      </p:sp>
      <p:pic>
        <p:nvPicPr>
          <p:cNvPr id="4" name="Content Placeholder 5" descr="Drawn example of Lily's care map">
            <a:extLst>
              <a:ext uri="{FF2B5EF4-FFF2-40B4-BE49-F238E27FC236}">
                <a16:creationId xmlns:a16="http://schemas.microsoft.com/office/drawing/2014/main" id="{302C8324-55C5-02B5-A2B6-005EFAEABF1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047874" y="1681760"/>
            <a:ext cx="8658080" cy="4681384"/>
          </a:xfrm>
          <a:prstGeom prst="rect">
            <a:avLst/>
          </a:prstGeom>
        </p:spPr>
      </p:pic>
    </p:spTree>
    <p:extLst>
      <p:ext uri="{BB962C8B-B14F-4D97-AF65-F5344CB8AC3E}">
        <p14:creationId xmlns:p14="http://schemas.microsoft.com/office/powerpoint/2010/main" val="395014091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46161" y="2103436"/>
            <a:ext cx="10515600" cy="2235867"/>
          </a:xfrm>
        </p:spPr>
        <p:txBody>
          <a:bodyPr>
            <a:noAutofit/>
          </a:bodyPr>
          <a:lstStyle/>
          <a:p>
            <a:pPr algn="ctr"/>
            <a:r>
              <a:rPr lang="en-US" sz="4800" dirty="0"/>
              <a:t>How do we create</a:t>
            </a:r>
            <a:br>
              <a:rPr lang="en-US" sz="4800" dirty="0"/>
            </a:br>
            <a:r>
              <a:rPr lang="en-US" sz="4800" dirty="0"/>
              <a:t> an integrated model?</a:t>
            </a:r>
          </a:p>
        </p:txBody>
      </p:sp>
    </p:spTree>
    <p:extLst>
      <p:ext uri="{BB962C8B-B14F-4D97-AF65-F5344CB8AC3E}">
        <p14:creationId xmlns:p14="http://schemas.microsoft.com/office/powerpoint/2010/main" val="2553391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38200" y="1375303"/>
            <a:ext cx="10515600" cy="1325563"/>
          </a:xfrm>
        </p:spPr>
        <p:txBody>
          <a:bodyPr>
            <a:noAutofit/>
          </a:bodyPr>
          <a:lstStyle/>
          <a:p>
            <a:pPr algn="ctr"/>
            <a:r>
              <a:rPr lang="en-US" sz="4800" dirty="0"/>
              <a:t>Thoughts and Discussion!</a:t>
            </a:r>
          </a:p>
        </p:txBody>
      </p:sp>
      <p:pic>
        <p:nvPicPr>
          <p:cNvPr id="6146" name="Picture 2" descr="rainbow colored speech and thought bubbles">
            <a:extLst>
              <a:ext uri="{FF2B5EF4-FFF2-40B4-BE49-F238E27FC236}">
                <a16:creationId xmlns:a16="http://schemas.microsoft.com/office/drawing/2014/main" id="{3FF6E43C-3595-48B8-9EE3-2F3E6D97E009}"/>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10666" b="24194"/>
          <a:stretch/>
        </p:blipFill>
        <p:spPr bwMode="auto">
          <a:xfrm>
            <a:off x="2746123" y="2700865"/>
            <a:ext cx="6707716" cy="27818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35858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89161" y="216771"/>
            <a:ext cx="10515600" cy="1325563"/>
          </a:xfrm>
        </p:spPr>
        <p:txBody>
          <a:bodyPr/>
          <a:lstStyle/>
          <a:p>
            <a:r>
              <a:rPr lang="en-US" dirty="0"/>
              <a:t>Find Your Parent Center </a:t>
            </a:r>
          </a:p>
        </p:txBody>
      </p:sp>
      <p:sp>
        <p:nvSpPr>
          <p:cNvPr id="8" name="AutoShape 2" descr="data:image/jpg;base64,%20/9j/4AAQSkZJRgABAQEAYABgAAD/2wBDAAUDBAQEAwUEBAQFBQUGBwwIBwcHBw8LCwkMEQ8SEhEPERETFhwXExQaFRERGCEYGh0dHx8fExciJCIeJBweHx7/2wBDAQUFBQcGBw4ICA4eFBEUHh4eHh4eHh4eHh4eHh4eHh4eHh4eHh4eHh4eHh4eHh4eHh4eHh4eHh4eHh4eHh4eHh7/wAARCAH2BF8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hP+FjePf+hu1j/wACDR/wsbx7/wBDdrH/AIEGuVor7X2FP+Vfcfnn1mt/O/vOq/4WN49/6G7WP/Ag0f8ACxvHv/Q3ax/4EGuVoo9hT/lX3B9Zrfzv7zqv+FjePf8AobtY/wDAg0f8LG8e/wDQ3ax/4EGuVoo9hT/lX3B9Zrfzv7zqv+FjePf+hu1j/wACDR/wsbx7/wBDdrH/AIEGuVoo9hT/AJV9wfWa387+86r/AIWN49/6G7WP/Ag0f8LG8e/9DdrH/gQa5Wij2FP+VfcH1mt/O/vOq/4WN49/6G7WP/Ag0f8ACxvHv/Q3ax/4EGuVoo9hT/lX3B9Zrfzv7zqv+FjePf8AobtY/wDAg0f8LG8e/wDQ3ax/4EGuVoo9hT/lX3B9Zrfzv7zqv+FjePf+hu1j/wACDR/wsbx7/wBDdrH/AIEGuVoo9hT/AJV9wfWa387+86r/AIWN49/6G7WP/Ag0f8LG8e/9DdrH/gQa5Wij2FP+VfcH1mt/O/vOq/4WN49/6G7WP/Ag0f8ACxvHv/Q3ax/4EGuVoo9hT/lX3B9Zrfzv7zqv+FjePf8AobtY/wDAg0f8LG8e/wDQ3ax/4EGuVoo9hT/lX3B9Zrfzv7zqv+FjePf+hu1j/wACDR/wsbx7/wBDdrH/AIEGuVoo9hT/AJV9wfWa387+86r/AIWN49/6G7WP/Ag0f8LG8e/9DdrH/gQa5Wij2FP+VfcH1mt/O/vOq/4WN49/6G7WP/Ag0f8ACxvHv/Q3ax/4EGuVoo9hT/lX3B9Zrfzv7zqv+FjePf8AobtY/wDAg0f8LG8e/wDQ3ax/4EGuVoo9hT/lX3B9Zrfzv7zqv+FjePf+hu1j/wACDR/wsbx7/wBDdrH/AIEGuVoo9hT/AJV9wfWa387+86r/AIWN49/6G7WP/Ag0f8LG8e/9DdrH/gQa5Wij2FP+VfcH1mt/O/vOq/4WN49/6G7WP/Ag0f8ACxvHv/Q3ax/4EGuVoo9hT/lX3B9Zrfzv7zqv+FjePf8AobtY/wDAg0f8LG8e/wDQ3ax/4EGuVoo9hT/lX3B9Zrfzv7zqv+FjePf+hu1j/wACDR/wsbx7/wBDdrH/AIEGuVoo9hT/AJV9wfWa387+86r/AIWN49/6G7WP/Ag0f8LG8e/9DdrH/gQa5Wij2FP+VfcH1mt/O/vOq/4WN49/6G7WP/Ag0f8ACxvHv/Q3ax/4EGuVoo9hT/lX3B9Zrfzv7zqv+FjePf8AobtY/wDAg0f8LG8e/wDQ3ax/4EGuVoo9hT/lX3B9Zrfzv7zqv+FjePf+hu1j/wACDR/wsbx7/wBDdrH/AIEGuVoo9hT/AJV9wfWa387+86r/AIWN49/6G7WP/Ag0f8LG8e/9DdrH/gQa5Wij2FP+VfcH1mt/O/vOq/4WN49/6G7WP/Ag0f8ACxvHv/Q3ax/4EGuVoo9hT/lX3B9Zrfzv7zqv+FjePf8AobtY/wDAg0f8LG8e/wDQ3ax/4EGuVoo9hT/lX3B9Zrfzv7zqv+FjePf+hu1j/wACDR/wsbx7/wBDdrH/AIEGuVoo9hT/AJV9wfWa387+86r/AIWN49/6G7WP/Ag0f8LG8e/9DdrH/gQa5Wij2FP+VfcH1mt/O/vOq/4WN49/6G7WP/Ag0f8ACxvHv/Q3ax/4EGuVoo9hT/lX3B9Zrfzv7zqv+FjePf8AobtY/wDAg0f8LG8e/wDQ3ax/4EGuVoo9hT/lX3B9Zrfzv7zqv+FjePf+hu1j/wACDR/wsbx7/wBDdrH/AIEGuVoo9hT/AJV9wfWa387+86r/AIWN49/6G7WP/Ag0f8LG8e/9DdrH/gQa5Wij2FP+VfcH1mt/O/vOq/4WN49/6G7WP/Ag0f8ACxvHv/Q3ax/4EGuVoo9hT/lX3B9Zrfzv7zqv+FjePf8AobtY/wDAg0f8LG8e/wDQ3ax/4EGuTlkSNdzsAK3tJ8F+M9WtVvNP8M3rWrcrNPiFGHqC5ANRKFCHxJL7jSnPE1PgbfzZe/4WN49/6G7WP/Ag0f8ACxvHv/Q3ax/4EGsrXfC/irQbf7TrPh2+tbb/AJ+AnmRD/ga5H61koyuoZWBHtTjToyV4pfgFSpiabtJtfNnV/wDCxvHv/Q3ax/4EGj/hY3j3/obtY/8AAg1ytFV7Cn/KvuM/rNb+d/edV/wsbx7/ANDdrH/gQaP+FjePf+hu1j/wINcrRR7Cn/KvuD6zW/nf3nVf8LG8e/8AQ3ax/wCBBo/4WN49/wChu1j/AMCDXK0Uewp/yr7g+s1v53951X/CxvHv/Q3ax/4EGj/hY3j3/obtY/8AAg1ytFHsKf8AKvuD6zW/nf3nVf8ACxvHv/Q3ax/4EGj/AIWN49/6G7WP/Ag1ytFHsKf8q+4PrNb+d/edV/wsbx7/ANDdrH/gQaP+FjePf+hu1j/wINcrRR7Cn/KvuD6zW/nf3nVf8LG8e/8AQ3ax/wCBBo/4WN49/wChu1j/AMCDXK0Uewp/yr7g+s1v53951X/CxvHv/Q3ax/4EGj/hY3j3/obtY/8AAg1ytFHsKf8AKvuD6zW/nf3nVf8ACxvHv/Q3ax/4EGj/AIWN49/6G7WP/Ag1ytFHsKf8q+4PrNb+d/edV/wsbx7/ANDdrH/gQaP+FjePf+hu1j/wINcrRR7Cn/KvuD6zW/nf3nVf8LG8e/8AQ3ax/wCBBo/4WN49/wChu1j/AMCDXK0Uewp/yr7g+s1v53951X/CxvHv/Q3ax/4EGj/hY3j3/obtY/8AAg1ytFHsKf8AKvuD6zW/nf3nVf8ACxvHv/Q3ax/4EGj/AIWN49/6G7WP/Ag1ytFHsKf8q+4PrNb+d/edV/wsbx7/ANDdrH/gQaP+FjePf+hu1j/wINcrRR7Cn/KvuD6zW/nf3nVf8LG8e/8AQ3ax/wCBBo/4WN49/wChu1j/AMCDXK0Uewp/yr7g+s1v53951X/CxvHv/Q3ax/4EGj/hY3j3/obtY/8AAg1ytW9GsZNU1ez02FlWW7nSBGboCzAAn86To0kruK+4axFZuyk/vN//AIWN49/6G7WP/Ag0f8LG8e/9DdrH/gQa9vT9lf5F3+MsNjnFjkZ/77pf+GV1/wChyb/wB/8As64PruB8vu/4B6f9n5l5/wDgX/BPD/8AhY3j3/obtY/8CDR/wsbx7/0N2sf+BBr3D/hldf8Aocm/8Af/ALOj/hldf+hyb/wB/wDs6PruB8vu/wCAH9n5l5/+Bf8ABPD/APhY3j3/AKG7WP8AwINH/CxvHv8A0N2sf+BBr3D/AIZXX/ocm/8AAH/7Oj/hldf+hyb/AMAf/s6PruB8vu/4Af2fmXn/AOBf8E8P/wCFjePf+hu1j/wINH/CxvHv/Q3ax/4EGvcP+GV1/wChyb/wB/8As6P+GV1/6HJv/AH/AOzo+u4Hy+7/AIAf2fmXn/4F/wAE8P8A+FjePf8AobtY/wDAg0f8LG8e/wDQ3ax/4EGvcP8Ahldf+hyb/wAAf/s6P+GV1/6HJv8AwB/+zo+u4Hy+7/gB/Z+Zef8A4F/wTw//AIWN49/6G7WP/Ag0f8LG8e/9DdrH/gQa9w/4ZXX/AKHJv/AH/wCzo/4ZXX/ocm/8Af8A7Oj67gfL7v8AgB/Z+Zef/gX/AATw/wD4WN49/wChu1j/AMCDR/wsbx7/ANDdrH/gQa9w/wCGV1/6HJv/AAB/+zo/4ZXX/ocm/wDAH/7Oj67gfL7v+AH9n5l5/wDgX/BPD/8AhY3j3/obtY/8CDR/wsbx7/0N2sf+BBr3D/hldf8Aocm/8Af/ALOj/hldf+hyb/wB/wDs6PruB8vu/wCAH9n5l5/+Bf8ABPD/APhY3j3/AKG7WP8AwINH/CxvHv8A0N2sf+BBr3D/AIZXX/ocm/8AAH/7Oj/hldf+hyb/AMAf/s6PruB8vu/4Af2fmXn/AOBf8E8P/wCFjePf+hu1j/wINH/CxvHv/Q3ax/4EGvcP+GV1/wChyb/wB/8As68z+OHwmm+GqabN/bC6jBfF0B8ny2VlwemTxg1pSxGDqyUIpXfl/wAAyrYXH0YOc27Lz/4Jzf8Awsbx7/0N2sf+BBo/4WN49/6G7WP/AAINcrRXZ7Cn/KvuOD6zW/nf3nVf8LG8e/8AQ3ax/wCBBo/4WN49/wChu1j/AMCDXK0Uewp/yr7g+s1v53951X/CxvHv/Q3ax/4EGj/hY3j3/obtY/8AAg1ytFHsKf8AKvuD6zW/nf3nVf8ACxvHv/Q3ax/4EGj/AIWN49/6G7WP/Ag1ytFHsKf8q+4PrNb+d/edV/wsbx7/ANDdrH/gQaP+FjePf+hu1j/wINcrRR7Cn/KvuD6zW/nf3nVf8LG8e/8AQ3ax/wCBBo/4WN49/wChu1j/AMCDXK0Uewp/yr7g+s1v53951X/CxvHv/Q3ax/4EGkb4j+Pdp/4q/WOn/Pwa5akb7p+lHsKf8q+4PrNb+d/efoVo6xNodjcT4LNaRPI7HqSgJJNXBBCRkRqRWTDp9vqnhTTrO5mmSJrSHesUgXd8g4PtWhpVnDp9klnDNLJGnCea+5gPTPpXxct2foMfhR+eFFFFfcn5uFFFFABRRRQAq8sB7ivc/ib8OYbDVBoPhj4a3TJd/Z4bPWHvpinmyKpPB+Xrkc/WvELOPzruGEyxQh5FXzJWwiZPVj2A717TrWqyXfxYtfH1j4p8HWz2xgK2kurO6ny4whBIjH3gD24zXJiHLnjZ9+/lbY7sKouErrt2877mZ4K+FBHi/TE1u403WdEuXu7eWbTLwusdxFA7+WxABByoPoQKoaj8ORqFj4dm0U2thFJ4cTU9WvL65KQxsZXTcSc4zgAKBXd6R4k0TQprSHw/eeFLPTY7y4vrmCXxA0sk00sLRDDeSNqKGzjBJx1qhY6vp66VbaLqOseEbvSv7Cj0i8iTW2jkl8uVpUlRvKO0gt0INc3tq2/p/wC3X/T8DveHw6jy+v6f8H8Th7v4R+K4PJ2tp1ws95bWsLwTl1kFwMxTKcY8s4Iz1yDxWT4q8Ba54a0/UL3VGtEjstTOmELIS0suzeWQY5TaQcnHUcV69ZeMjY6hetZ634Mj086PFpmm2p1l2NoYs+VMWMXzsCzHoOtc38Rbl/GOh6Bpk3izwbbf2Xb7J5BqjMbqbaiGU/uxg7UUd6qGIrcy5tv6/r5+RjUwtBQbje/9f5/h5jm8B+GR+0Tpfg77FL/Y1xBE8kPntuJa23n5s5+9zXE+LPAeoeH9Gi1i+1DSoUuVE1vYm6/0poWYhX24wRx2JI716lB4h0tdTtfE8t94Ok8X2tiLSLUP7dcW5ITy1laHyuXCn+9iszUr2xufho3g+LxF4ad5fKL3F5r7XEcTIcs0CGEGMueo3EY4xUQq1YtfJP73d/kVOhSkpfNr7lZfn5GBqeleCfA+leHrfxD4fu9e1LVrGPUbqRb9rdbaKTOxIwo+ZsDJLcZqx4i+DN3Drl7/AGXrmlQaMs9vHaz6ncGJ28+MPGpwpy3OOPTOAK1oH8Najo+kWfjG88J6zdaPCLe1ubfxA9uZIAcrHKPJbcB0BGDip9Z16bWLS7TUPEvgszXGtW2pKYtUZY4o4E2LAq+X0xjnP4VXtJ82jf6brZen9Ml0ocuqWy063trd+b/pHk/ibwxeeHldNRvNP+1x3ktpNZx3AaeJozgsy9lPY96wq9F+MB0fUbm68QWt1o0uo32pSzz/AGPVWuD5b8quwxqBtwctnnI4rzqu2jNygnLc8/EQjCo1HYUda9q+MPgrS/DcstjpPgCW3spRbxwa9cajKIlkkCk53HZjJI54HWvGbSLz7uGEyxQiRwvmSthEyerHsB3r2PxTPaa78TrbxjNr3gtraF7dn06fVmkSQRKqkE+Xjnb6fnWWIb54a6a3/CxvhVF056a6W28+5yw+FHiKa6sI9P1DRNRtbzz/APT7W83W0HkgGXzHIG3aCDnBznjNO0P4Ta9rd1drpeq6Fd2dqIw9/Dds8DO+dsYKqW3ccggY79RXrGpeP7e7a3gOreFpbEG6juYbjXyzSwToFaNSsChNuPlwD/WsDQtR8O6PYX+h2OqaHa6HdSRTqlt4rliu0mQEFzMIcEMDgrtxwK5liK9tVr/wf8jseEw3No9P+B/nuYr/AAguJ/CekWqy6bpviZ9VvLG4S9vSn2loyvlxxDkE9eRgcjJ5Fc5b/CfxRJp6zPJpkF/Jby3UOly3QW8mijJDOqYwR8rY5ycGvSNK17w/aw6Ybu78M3lxpOpXGo6e7+JpDseQgqshaEtIF2jkkE4pI/FFrJNa65far4NuPFVlYzWVrqC626QhJN/zND5XLKJGA+YDmpjXrpf1/n/XQqWGw0mv66+m9v8Agnm8vwt8Q2+ltfTT6W88FpHfXOmJdZvIbZiP3jJjgYIJGcjPSrfxf+H3/CN6xrmoWKw2Oh2+oizsIZ5mM1wdis3lggllXPLEgdq7i78QWM0N7qMeqeD4/Et/paaXd6h/bjmJogFUssXlcOVQD7xA9KyvjL4mg8VaDfy6jqPh28nhvRcaV9k1Qyz20bBVkhx5Y8xSRu6jHvWka1Zzj2/4K/r7zOeHw8aUrb/8B/1ppt5nitA60UDrXpHjns2k6T4G1L4b6fr8Pgq3hvr3XF0ZBNq86xIWjyJWIzjntiuXHwl8XmJZPItgG1z+xAPMOfPzjf0/1eQfm/SthLeE/C6DwcvirwjHImr/ANpi6OqsMfu9mzb5fBHXOa9Ab4iXB1uXURrfgsRvpf2ZYf7XbC3m4t9r/wBV13E8dfevLdSpBtw11638rfqezGjSqJKppp0t53+7RnJWfwq0e+FhbTXdppskegXl5PcfbmZLqaJ2QSDKfLGCuW4+7jFYs3wpafwh4dvNG1rTtR1fV72eBIIrg7ZlVlUeXlR935mYkjAxXU6Jq9hZLosF5rXhK7trHQ7rR7lV1tkadJ2JZ1byjtIz707Qda07RdK0K3stW8Jfa9A1Ce50+Z9dYoIZm+eKRfJ+Y7cruBHril7Sstn1/V/8Aao0ZJXXT9I/8H5nI3HwU8XQ6hFam50gxy2884uvtDLCBDjzFJZQQQGB5GCOc159q9mun6lPZpe2l8sTbRcWrlopOOqkgEj8K90bWtHhvrq4sdd0crc6dd2brf8AiyW62mcAAruiwqrjoBk55NeFarZjT9Qms1vLS9ERA8+1cvE/AOVJAz1x0row1SpNvn7f1+hy4yjSpr933/Rf8Eq12nwq0bQ/E17qHhvUIzHqt9bN/Y1z5pVUuVyRGwzghxxk9Dj1ri66r4Z20a+JLPWpNW0eyGmXcNx5V/dGEz7W3YUhW9OT2yK6avwPWxyUfjWl/I7DxF8MraO2g0ywuNN0+50eCL/hIdV1C8McAu5uUtl6jKjg4H1rnb/4XeKNPkhjvVs4JJtaTRkUyk5mdFdXyBjyyrKdw/Ku6ivdHupvE9rr2reE7/SNe1T+0xbw660UtvKGYjD+SQRhsHj8q228YWGoXjz69f8Ag+7WHWIdV0+O3154RbtFGsaoxMJ3jai+nOa8+NetHz/pf8H5WPWlhsPLy/p2/Tzu2ch4b0Xwjb+GfGA13wfFd6p4TSNJpY9UmVLuQzGNjgY2jjIwK53Wfh3q0et6qqR2FrDaaYmstAlw7hLaQjaisVyzAMBz+ddR5lt5HjqP/hJfCH/FVuGB/tZv9GxOZef3Xzdcdq3rzxBpN1pF4smo+ExrF7ocejz3g19vL2R42usfk8E455+lNVakZcy/rT/MKlGlOKj2v+enTt/wTmviN8IL6DxVq6eDzYXdnbXcEA0+G8Ml1biUKEMgPQFie/Gea5X4gfDbxF4Ksbe+1RrKe1mna3821kZgkoGSjblHOM8jIODzXrt740s7fVtT1vw3qPhDTtV1W8tri9muNeaZGWEghFUQrt3YGTk98VwHxn1HTNSsIriw1KCeSS8aWaJPEct/tLA8JGyKEQHPPJ5ApUKte8Yy2/4C/wCCRiaGH5Zyjv8Ahu/L0PLqKKK9Q8cKKKKACiiigAooooAKKKKACiiigAooooAKKKKACiiigAooooAKKKKACiiigApHYIhZugGTS1HOokEcROFkkVCfYmk3ZFQXNJI6uza08EaBZeILyzgvfE2qR+dpsFwgeKwt8kCdkPDOxB2g8ADPpWh8IPCeo/Gjx7cWXiLxRdr5Ns1zJLI3mSN8wXaik4HX6ADpWX8UtTOn/GbUbhrG0vYdMuUt4bS7QtA0USKioygjK4HqK9I/Z/1jwp41+JdrpL/DrT9Humgll+36TqF1A0e1c/dD9D06968yrKUabqJatXv2PoKMIuoqfRO1u55340t9c+EPxI1Lw/ofiKWVLVl+Zf8AVzI6htskZypODgg5qLxDb6ZrXh7/AITXQLOOwMUywa3p0WfLgkfOyaIdo3wRj+FuOhFdb8TvFfhXwv8AEPXdIsvhdod1cWd48Ru9Vu7m6eYg/fZWfHPXrXH/AApk+2aj4nsJERLa/wBBvWljUYRSi+ahA7YZRiqhKXIqltdPmRUhFydK9076djAoqK0bdbRsf7oqWvRPBas7BRRRTEFFFFABRRRQAUUUUAFFFFABRRRQAUUUUAFFFFABRRRQAUUUUAFFFFABRRRQAUUUUAFFFFABW58P/wDke/D/AP2E7f8A9GLWHW58P/8Ake/D/wD2E7f/ANGLWdX4H6GtH+JH1R+ilZGpeJtB03U49NvtTghu5NuIyTxuOF3EcLk9M4zWvXlni28fQ/GV7qXhzxBbS39zcW0d9oVxFua5PyqGjP3gQpzkZHHNfErdI/Reh2mo+MvDmn6rLpd1qG28i2+ZEsLuV3DK5KqQMitDVNa0vS7ixt7+9it5b+bybVXPMr4zgV59bat/ZvxX8Sq/iDRdMhklszLDej95MPK58s71x6dDyRVLx3HqfijxPrS6Xo1zqCaTaraWc8U0SLBeZWVn+dgSRtjHy570k9EB6N4g8S6LoMlvHq18Ld7nd5K7GYvtxu4UHpkVMdd0YaINbOp2o00ruFz5g2EZx19c8Y9a861nVtT17WfBGr+HntIr+40+9kRbqMsgcIm5CAQQdwIznj0qnYfYoPDXhDVHE8mm2WrTS6yskfNvdOHyzoOFVJWPsAQaf9fiHmeiweL/AA3Npd3qceqxfZbPH2lirAxZOBlSMjPbitG61Swtb2ysri5WO4vmZbZCDmQqu5sfQc1xHxQ1rR9Y+GfiQ6RfW14YoYxJJCd6glxgbhwfoDxVbVIdfi+IPgc6zqGnXSGa58oWto8JU/ZznJZ2z+lNK4luemUVSvtV06xuFt7u8ihleGSZUdsEogBdvoMjNFhq2m38/kWd7DPJ5CXG1GyfKfOxvocGkMu0UUUAFFFFABRRRQAUUUUAFfOf7cH/ACBvDP8A18z/APoK19GV85/twf8AIG8M/wDXzP8A+grXZl/+8w/roefmv+6T/rqfLdX4NF1ifTH1SDS72WxQkPcJAxjXHXLYxxVCvaPCSHxN4Ds/DusWt7o19p2k3d1outwORby253mSGfHGCQy569j7/UV6jpx5j43D0VWny/1c8Xor2rVfh94bt7vTNDstA8Q6jdztZvFewFY4LxZEDSKJXbYMk/KQPl2nOauD4Y6HHrFi95od6YJvDt3fyw2txJ5YuYWcBFZ13HKhePU5HBxWTxlNK/8AWmpqsBUbt6fi7HhcaNJIsaDLMQAPUmr/AIj0TU/Dury6TrFqbW9iVGkiLBioZQw5HHQiu+8QeGdJh8IafrWh+ELy+h1WzuZ5JvtcjDTZEcqseQACVAyQwy27AxXW/F/w7pmsah43vn0m7i1LRtP065juxKxWXckaMpTGAAueeuQaTxSUkraa/mkXDAuUHrrpb5pvt/XU8DooorsPPCiiigAooooAKRvun6UtI33T9KBo+0H+5B/17w/+i1rT8J/8h2D6N/6CazH+5B/17w/+i1rT8J/8h2D6N/6Ca+Gluz9Hj8KPh2iut/4Vl8RP+hJ1/wD8AX/wo/4Vl8RP+hJ1/wD8AX/wr7T21P8AmX3n579Xq/yv7jkqK63/AIVl8RP+hJ1//wAAX/wo/wCFZfET/oSdf/8AAF/8KPbU/wCZfeH1er/K/uOSorrf+FZfET/oSdf/APAF/wDCj/hWXxE/6EnX/wDwBf8Awo9tT/mX3h9Xq/yv7jkqK63/AIVl8RP+hJ1//wAAX/wo/wCFZfET/oSdf/8AAF/8KPbU/wCZfeH1er/K/uOSorrf+FZfET/oSdf/APAF/wDCj/hWXxE/6EnX/wDwBf8Awo9tT/mX3h9Xq/yv7jkqK63/AIVl8RP+hJ1//wAAX/wo/wCFZfET/oSdf/8AAF/8KPbU/wCZfeH1er/K/uOSorrf+FZfET/oSdf/APAF/wDCj/hWXxE/6EnX/wDwBf8Awo9tT/mX3h9Xq/yv7jkqK63/AIVl8RP+hJ1//wAAX/wo/wCFZfET/oSdf/8AAF/8KPbU/wCZfeH1er/K/uOSorrf+FZfET/oSdf/APAF/wDCj/hWXxE/6EnX/wDwBf8Awo9tT/mX3h9Xq/yv7jkqK63/AIVl8RP+hJ1//wAAX/wo/wCFZfET/oSdf/8AAF/8KPbU/wCZfeH1er/K/uOSorrf+FZfET/oSdf/APAF/wDCj/hWXxE/6EnX/wDwBf8Awo9tT/mX3h9Xq/yv7jkqK63/AIVl8RP+hJ1//wAAX/wo/wCFZfET/oSdf/8AAF/8KPbU/wCZfeH1er/K/uOSorrf+FZfET/oSdf/APAF/wDCj/hWXxE/6EnX/wDwBf8Awo9tT/mX3h9Xq/yv7jkqK63/AIVl8RP+hJ1//wAAX/wo/wCFZfET/oSdf/8AAF/8KPbU/wCZfeH1er/K/uOSorrf+FZfET/oSdf/APAF/wDCj/hWXxE/6EnX/wDwBf8Awo9tT/mX3h9Xq/yv7jkqK63/AIVl8RP+hJ1//wAAX/wo/wCFZfET/oSdf/8AAF/8KPbU/wCZfeH1er/K/uOSorrf+FZfET/oSdf/APAF/wDCj/hWXxE/6EnX/wDwBf8Awo9tT/mX3h9Xq/yv7jkqK63/AIVl8RP+hJ1//wAAX/wo/wCFZfET/oSdf/8AAF/8KPbU/wCZfeH1er/K/uOSorrf+FZfET/oSdf/APAF/wDCj/hWXxE/6EnX/wDwBf8Awo9tT/mX3h9Xq/yv7jkqK63/AIVl8RP+hJ1//wAAX/wo/wCFZfET/oSdf/8AAF/8KPbU/wCZfeH1er/K/uOSorrf+FZfET/oSdf/APAF/wDCj/hWXxE/6EnX/wDwBf8Awo9tT/mX3h9Xq/yv7jkqK63/AIVl8RP+hJ1//wAAX/wo/wCFZfET/oSdf/8AAF/8KPbU/wCZfeH1er/K/uOSorrf+FZfET/oSdf/APAF/wDCj/hWXxE/6EnX/wDwBf8Awo9tT/mX3h9Xq/yv7jkqK63/AIVl8RP+hJ1//wAAX/wo/wCFZfET/oSdf/8AAF/8KPbU/wCZfeH1er/K/uOSorrf+FZfET/oSdf/APAF/wDCj/hWXxE/6EnX/wDwBf8Awo9tT/mX3h9Xq/yv7jkqK63/AIVl8RP+hJ1//wAAX/wo/wCFZfET/oSdf/8AAF/8KPbU/wCZfeH1er/K/uOSorrf+FZfET/oSdf/APAF/wDCj/hWXxE/6EnX/wDwBf8Awo9tT/mX3h9Xq/yv7jkqK63/AIVl8RP+hJ1//wAAX/wo/wCFZfET/oSdf/8AAF/8KPbU/wCZfeH1er/K/uOSorrf+FZfET/oSdf/APAF/wDCj/hWXxE/6EnX/wDwBf8Awo9tT/mX3h9Xq/yv7jkqK63/AIVl8RP+hJ1//wAAX/wo/wCFZfET/oSdf/8AAF/8KPbU/wCZfeH1er/K/uOSorrf+FZfET/oSdf/APAF/wDCj/hWXxE/6EnX/wDwBf8Awo9tT/mX3h9Xq/yv7jkqK63/AIVl8RP+hJ1//wAAX/wo/wCFZfET/oSdf/8AAF/8KPbU/wCZfeH1er/K/uOSorrf+FZfET/oSdf/APAF/wDCj/hWXxE/6EnX/wDwBf8Awo9tT/mX3h9Xq/yv7jkqjuUZ4GCnDDlT7iux/wCFZfET/oSdf/8AAF/8KP8AhWXxE/6EnX//AABf/Cj21P8AmX3jVCsnflf3FL4ow/21DYePrJd9tqkSQ3+3/l3vY0CyK3puADj1BPpXQ/BDVJPAvg3xb8SI/LW+jiTSNI8xchriUh3OO+1VBNN8NeEPil4enufs3gPV77T7xQl9p11YSNBcr2yMZDDswwRVXX/DPhaFjb6pH4y8Ftv8xrG905rqBWI6owKn8SM471wycXH2d7ry107Hs03Jv2qVn56a9xP2ifI1fxHpXjyxUCz8UadFdEL0S4jAjmj+oKj86zfDEDeG/h/q/iK6Xy7vXIW0vSYz950Yjz5gP7oUbAfVj6VteH/DWhyIn9heH/GHj2eDLQwNYvbWUZJGS2CzEeoG3NN1/wAFfFfxDqp1PV/B+tvKEEcMUWnukVvGOkcagYVRTg42VO+i7k1eZN1Ert9tfmcHGuyNUHYYp1db/wAKy+In/Qk6/wD+AL/4Uf8ACsviJ/0JOv8A/gC/+Fdvtqf8y+88f2FX+V/cclRXW/8ACsviJ/0JOv8A/gC/+FH/AArL4if9CTr/AP4Av/hR7an/ADL7w+r1f5X9xyVFdb/wrL4if9CTr/8A4Av/AIUf8Ky+In/Qk6//AOAL/wCFHtqf8y+8Pq9X+V/cclRXW/8ACsviJ/0JOv8A/gC/+FH/AArL4if9CTr/AP4Av/hR7an/ADL7w+r1f5X9xyVFdb/wrL4if9CTr/8A4Av/AIUf8Ky+In/Qk6//AOAL/wCFHtqf8y+8Pq9X+V/cclRXW/8ACsviJ/0JOv8A/gC/+FH/AArL4if9CTr/AP4Av/hR7an/ADL7w+r1f5X9xyVFdb/wrL4if9CTr/8A4Av/AIUf8Ky+In/Qk6//AOAL/wCFHtqf8y+8Pq9X+V/cclRXW/8ACsviJ/0JOv8A/gC/+FH/AArL4if9CTr/AP4Av/hR7an/ADL7w+r1f5X9xyVFdb/wrL4if9CTr/8A4Av/AIUf8Ky+In/Qk6//AOAL/wCFHtqf8y+8Pq9X+V/cclRXW/8ACsviJ/0JOv8A/gC/+FH/AArL4if9CTr/AP4Av/hR7an/ADL7w+r1f5X9xyVFdb/wrL4if9CTr/8A4Av/AIUf8Ky+In/Qk6//AOAL/wCFHtqf8y+8Pq9X+V/cclRXW/8ACsviJ/0JOv8A/gC/+FH/AArL4if9CTr/AP4Av/hR7an/ADL7w+r1f5X9xyVFdb/wrL4if9CTr/8A4Av/AIUf8Ky+In/Qk6//AOAL/wCFHtqf8y+8Pq9X+V/cclRXW/8ACsviJ/0JOv8A/gC/+FH/AArL4if9CTr/AP4Av/hR7an/ADL7w+r1f5X9xyVFdb/wrL4if9CTr/8A4Av/AIUf8Ky+In/Qk6//AOAL/wCFHtqf8y+8Pq9X+V/cclW58P8A/ke/D/8A2E7f/wBGLWj/AMKy+In/AEJOv/8AgC/+FWtJ8AfEnTNVtNSt/BOuma1nSaMNYuRuVgRnj2qZ1abi0pL7y6dGrGabi/uPvmmmOMyCQopcDAbHIH1rwpPi18WAgDfBvUy2OSFlGT/3xS/8Lb+K3/RGdU/KX/4ivlvqVXy+9f5n2n9oUPP/AMBf+R7jJa20j+ZJbwu/95kBNSIipnaqrk5OBjJ9a8K/4W38Vv8AojOqflL/APEUf8Lb+K3/AERnVPyl/wDiKPqdXy+9f5h/aFDz/wDAX/ke5rFEpUrGgK524UcZ60qxou7aijcctgdT714X/wALb+K3/RGdU/KX/wCIo/4W38Vv+iM6p+Uv/wARR9Tq+X3r/MP7Qoef/gL/AMj3MQwiLyhFGI/7gUY/KnFEZlYqpK/dJHT6V4V/wtv4rf8ARGdU/KX/AOIo/wCFt/Fb/ojOqflL/wDEUfU6vl96/wAw/tCh5/8AgL/yPdWVWOWUE4I5HahUVTlVUHAHA7eleFf8Lb+K3/RGdU/KX/4ij/hbfxW/6Izqn5S//EUfU6vl96/zD+0KHn/4C/8AI92orwn/AIW38Vv+iM6p+Uv/AMRR/wALb+K3/RGdU/KX/wCIo+p1fL71/mH9oUPP/wABf+R7tRXhP/C2/it/0RnVPyl/+Io/4W38Vv8AojOqflL/APEUfU6vl96/zD+0KHn/AOAv/I92orwn/hbfxW/6Izqn5S//ABFH/C2/it/0RnVPyl/+Io+p1fL71/mH9oUPP/wF/wCR7tRXhP8Awtv4rf8ARGdU/KX/AOIo/wCFt/Fb/ojOqflL/wDEUfU6vl96/wAw/tCh5/8AgL/yPdq+c/24P+QN4Z/6+Z//AEFa1v8AhbfxW/6Izqn5S/8AxFec/Ge7+KnxKXTorn4a6vp8FiXZUjtZHLM2ASSVHYdK6sHhp068ZStZea/zOPMMXTq4eUIXbfk/8jwupxeXi2htBd3AtmOTCJW2E/7ucV03/CsviJ/0JOv/APgC/wDhR/wrL4if9CTr/wD4Av8A4V9D7an/ADI+VVCsvsv7jmhe3oSFBeXIWA7oQJWxGfVeePwpz6hqDyeY1/ds/PzGds8nJ5z6810f/CsviJ/0JOv/APgC/wDhR/wrL4if9CTr/wD4Av8A4Uva0u6D2Nb+V/icwt3dLC0C3U6xM+9kEhClv7xHTPvSte3rBg15ckMMNmVuR6Hmum/4Vl8RP+hJ1/8A8AX/AMKP+FZfET/oSdf/APAF/wDCj2tLug9jW/lf3M5Kiut/4Vl8RP8AoSdf/wDAF/8ACj/hWXxE/wChJ1//AMAX/wAKftqf8y+8X1er/K/uOSorrf8AhWXxE/6EnX//AABf/Cj/AIVl8RP+hJ1//wAAX/wo9tT/AJl94fV6v8r+45Kiut/4Vl8RP+hJ1/8A8AX/AMKP+FZfET/oSdf/APAF/wDCj21P+ZfeH1er/K/uOSpG+6fpXXf8Ky+In/Qk6/8A+AL/AOFDfDL4ibT/AMUTr/T/AJ8X/wAKPbU/5l94LD1f5X9x9RP9yD/r3h/9FrWn4T/5DsH0b/0E1nXEbxNHFKjJIkMSurDBUiNQQa0fCf8AyHYPo3/oJr4uW5+hR+FHp1FFFIoKKKKACiiigAooooAKKKKACiiigAJwMngVijXZbkGTSdJutQgBI89WSNHx/dLEbh7jj3p/jNpF8MXpjJGUCuR1CFgHP/fJNasSRxxJHEqrGqhVVRwAOgFS7t2AraTfx6lZ/aI4pYsO0bxyDDIysVYHHHUdqt1lazqjWM8Nna28ctzMrynzJPLjjRcbndsHAyQOmTms5fE00mh6hfwWsEsmnnMpWYmGRANxMbhfm47Y68UudLRsDpqjE0JuGtxIpmVA5TPIUkgH9D+VY66vqEd3ZG702OGzvJPKjYT5kRipK7lxjnHYnFVopNW/4Ty6VbWzNv8AZIQXM7b9m+TnG3GevGfxo50B0tFctd+LDDEb5ba3ax3ssQa4xcXAU4LRx455BwM5NXbnWL9dcGmW+nxymW38+B2lK4UEBt42/LgkYxkmj2kQNyigZwM9e9FWAUUUUAFFFFABRRRQAUUUUAFFFFABRRRQAUUUUAFFFFABRRRQAUUUUAFFFFABRRRQAUUUUAFFFFABRRRQAUUUUAFFFFABRRRQAUUUUAFFFFABRRRQAUUUUAFFFFABQQCMEA/WiigAHA4ooooAKKKKACiiigAooooAKKKKACiiigAooooAKKKKACiiigAooooAKKKKACiiigAooooAKKKKACiiigAooooAKKKKACiiigAooooAKKKKACiiigAooooAKKKKACiiigAooooAKKKKACiiigAooooAKKKKACiiigAooooAKKKKACiiigAooooA8s8Sf8h68/66f0qXwn/yHYPo3/oJqLxJ/wAh68/66f0qXwn/AMh2D6N/6CaAPTqKKKACiiigAooooAKKKKACiiigAooqlpGrabq0U0mm3sN2kEzQStE2Qsi/eU+4oGotptLQtypHJE0UqqyOCrK3Qg9RWNDp+s6fH9n03ULea1HESXaMzxD03KfmA7ZGfeqnxB8H2ni/Sjay3t9YXKA+RcWs7IUb3AOGHsa+cNY0/wCM3w1vHukv9UuLCFs/aI5DcW7L6spzt/HFHKmevl2V08dFqNZRn2el/R/8A+k9Y8OPqf2C8upbSfULPdzLBmCRW6qUz2wCDk4IqxqOnare+HLnTmurJLi4VoyywN5aIRjAG7JPv+leffBX4yWfjOVNF1mOOx1vaSmz/VXIHXbno3+z+Veo6xdfYtLubrdt8qMsDjOD24qHBK5w4zB1sHVdKsrP+tjM1PTdZu4tMCXdgj2kqzSEwuQ7AEAD5uBg+9XDY3K+Iv7Rjmh8h7dYZY2Q7sqWIIOcfxelLbX1lBHBBJfGR5ACGkPzNk8E8cZ7dKs2l5a3ZkW3mWQxsVcD+EgkYP5GhKJymBpXhubR72U6U1hHBNMZGeW3LTopOSgbPI64z0z3q++n6ifFKaoLi1+yrAYPK8tt+CQ2d2cZyPTpWvRQoJaIAoooqw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yzxJ/wAh68/66f0qXwn/AMh2D6N/6Cai8Sf8h68/66f0qXwn/wAh2D6N/wCgmgD06iiigAooooAKKKKACiiigAopGIUEsQAOpNY174t8LWUvk3fiLSoZM42vdoCD9M0m0txpNnLftCeKpvCvw4upbOQx318wtLdgcFSwO5h9FB/HFcb8DNU0X4e/BeLxD4inktY9TvmdTtLM+flXCjnopP61W/az1Cxv/C2gXFldW99bJqDeZ5MwYH5OmR04zXjPxF8eX3jCPTrL7Db6ZpWmxiO0soCSqcYySepwMVa1R91lGVfW8uhTStGUm5vrZaJf1sfbMGpWNxZ2t5DdwvBdhTbvvGJNwyMeuRXj3i+TWtUvtXvPA+sajpXiexydR0G7cSR3MeOHjVsqcjkFeD7GuA+Cfiqy1jw3P8NvEOoPZiRhLo99vwbeYHcqg9sMMj8R3rP+JHjyHV9JggvVng8c6PdNaf2lYPtjuIQSGO5Tnn09frRYxweR1cNi5U1rr1V1Z7NrZp7PqnZo8wt728tNTTULeVoLyKbzUdPlKuDnIx05r7i8FayfGfw6sNVikWCa+tQJDt3BJB8r8ZHcGvkzwv8AD+71BFu9Wke0hbkRgfvGHqfSvZfCl1eeH/D0Oi6VdzW9nCWKKCM5JyeevWvNxWaUKXu7vyHxbj8HiIxp03ecXutrdVf7j2K50qWZ5c3arHchftSiLlyAB8pz8uQPerGl2clnHOskyy+bO8oKx7cbjnHU5+teUJ4g1tWDDVLnI9WyK2tJ8dajbsFv40uo+7AbXH9DXNSzjDyl7yaPh+Y9Jrzy3nt1+I/iuz1LVrqC0itrSWFTeOgiZ1feUGeM4HFdro2q2WrWv2izl3D+JTwyn0IrA0LS9Ug+I/iHVrmyCWF7BbR28vmKSTEGByo5Gd3H0r1oyjNKUXdHbhZxjGpd9P1W3yuVfB3ia9t/BcF94mjvGnDTMGW1YyNbq5CSuqj5crgngVt3vivRrS40+GSaV/7Rhaa0eKFnWVVXcdpAOTjBx1Oao+MbXxDdakkFlCZ9KmsZopEjmWNlnbhGcnBKAZ4Xv2NY2g6DrtufAn2jTfLGi2ssF5++Q7SYhGCOeRkZ+lPU6HToVE6kmle7smuzaX3q3zOqg8SadcQW8kC3ckk8PnrALdxKsecbmQjK88c9e1RN4t0TztPijuJJv7RieW0aKJmEoT7wBA+8M9OtUNR0i/tvHb69FZ/2hY3lnHbTxK4WSF42Yq65IDKd5BGc9DSTaReJ4q8OXdnpMVvY2Ud0syRugEXmhduB3OQc49e9PUzVKh36N7rs9PvsvP5jvEHjeysPB97r9jbXN4bWQwSQeWVeKXIBEgPK4yM/UY6101lcC6gEwimiycbZYyjfka4C/wDC+t3vh/xtYi1SKbVb37TZb5Vw4Cx4BxnaSYz+Yru9LnubmzSW6snspSOYndWYfUqSP1oROIp0owXJvfv0srfjctUUUUziCiiigAooooAKKKKACiiigAooooAKKKKACiiigAooooAKKKKACiiigAooooAKKKKACiiigAooooAKKKKACiiigAoorn7bxZYXNxrlvBbXry6IwS7Xyh1KhwF5+b5SD+PrTSbE2la50FFZvhnWrPxBoNnrdgJRaXkYlhMq7WZD0OO2a0s0NNOzCMlJJrYKKMiikMKKKKACisPxn4r0bwjp9vfa3O8MFxdR2yMqFsO5wCcdFHc9BTrnxBHD4zs/DTWshe6sZbxbjcNgEbopXHXPzj2pcyvYrldr2NqijNGaZIUUiOrjKMrDJGQc8ilyOfagAooooAKKKwPEfiux0PWdN0i4tL6e71JZTapbxB9/lrucdRghefftSbS3GouTsjfoqh4f1jTte0W11nS7lbiyu4xJDIARkfQ8g5yCD6VfzTEFFGR6ijI9RQAUUZHqKMj1FABRQeBR3oAKKKKACiiudTxhp00Ut1Z2t/e2EUxhe8t4N8W5W2tjncwVsglQQMHng0m0NJs6KiuRuviFoNpquoafdpewf2ddQWl5O8P7qGSfHlZIPRty84wMjOKivPiRoNrp+qX01vqIh0vUU026IgyVnYqAAM8jLpyOPmHvS549yvZT7HZ0VleHtf0/XDex2jSJcWFwba7t5U2yQyYDYI91YEEZBB61zuq/E7w9pf8Aa/26DUoBo91DbXxa34hab/VsefuHI+bpz160OcVq2CpybskdvRWHpXiaz1G6sbeG1vUe8tDeJ5kYUJFkAFuflzkYHf8AA07TPEEd94r1jQBayxSaZHbyNKzArKJQxG0DnjYetO60J5WbVFVbC+W7kukFvcwfZ5zCTNEUEhAB3Jn7y89R3Bq1kYzkYpiCijIooAKKKKACiub8ReMdO0PW4dHubW/muprSW8jEEQYNFFjzD16jcOOpzxmtnRtSsdY0q01TTbhLizu4VmglXo6MMg/lSUk9inFpXaLdFGR6ijI9RTJCikR1fO1lbBwcHODXOxeMNOuIWu7O1v7zT1mMJvYIN8RYPsJHO5lDcFgCODzwaTaQ1Fs6OijI9RTWdFXczqoyBknvTEOooyPWjI9RQAUUHijvigAooooAKKZPIYoXkEbyFVJ2p1b2Fcv4U8f6B4kl0+OyN1C2pQSz2P2iEoLhIm2ybfdTjIODznpSur2KUW1dI6uijI9aq398tm9qpt7mf7ROIQYIi4jJBO58fdXjqfUUyS1RTWdFxudVycDJ7+lOyPWgAooyPUVjXGvJD4zs/DRtZC91YzXi3G4bAI3jUrjrn94D6UXGk3sbNFYlj4msbzxVqXhuGG6+3adDHNcZjwm2TOzDZ5ztb8uauaDqkOsaeL2GGeFDI8YWdQrZRip4z6g0lJPYHFrcv0UZHqKMimIKKKKACiiigAooooAKKKKACiiigDyzxJ/yHrz/AK6f0qXwn/yHYPo3/oJqLxJ/yHrz/rp/SpfCf/Idg+jf+gmgD06iiigAooooAKKKKACsrxVr+n+HNJOoahJhS6xQxj70srHCovuTWrXzB+1feeJb7Xbea1tLtdA0d1QXKj939qPzEn3AwM+uayrVPZxuaUoc8rF7xrr3jVfjP4e0nx15droF5coYrK1lJgkUnaA7DBchiMg8e2KrfFbwjoHhn4+eE71NJgTSNUuI/Ot1jHlmUPtPy9O6nFdL8Tbd/iN8EtG8a6Su/VdLVbzanLErxMn4Fc/hWr8abNvGHwy8N+IdOjMl3HeWd1AUHzASFQwH4sPyrmlG6fXZo6Yys106M8u/a38O2+j+MNO1SwtY7a21C2IdYlCoZUPJwOM7SteMRyc7W/A19P8A7ZduH8H6HdeXlor5k3egZDx+gr5brOpUlRrPl2PWyjMq2EtKD06roy1Xovwt8MxyIuuX0YYZ/wBGRhx/v/4ViaD8PfF2s6Naa1Y6PLcaZcZ/0iNlIVVbDEjORjBr2KxsxbWsVtCgWONAqj2Aqc1xfJSUYP4vyPouJM8gsNGnh56z3s9l28r/AOY/BJwOprpvBGkwaprCWtzkwohdwDgnHb9aw4ognPU12nwrRTq125HKwDH4tXz+EiquIhF7XPzlyuwtNBsv+E+fTlTzLSFfNKMc9hwfxNQa9oa3fjSTTNLSOEFA7D+FOMk/y4rqdDgU+M9buT1URoPxGT/Ko/DNv5vijW9UYYUSeQh+nU/oK9X6nCcVC2839yuKxw0U194a151jkHnQNtcA/LIPQ16vpN9DqWnxXlucpIucdwe4NeV3lve67rOo3VnA0yq7OxHZe36Cuh+Fd83mXWmsTjAmQenY/wBKyyyu6Vb2f2JXsJM6y91zS7LV7TSbq6Ed7eZ+zxFGJkx1xxjjv6Vo1xnir/kqPg3/AK53/wD6KWqM3i3xDb+GNa16SLTmi0e/nhkjCMDPFG+04OfkbH159K+juegsI5xg4dV17ttL8jsNV1e3sJfI8uW4ufJefyIQC/lrjc2CR3IHuTV22mW4top1VlWRA4DDBAIzyOxrimknPxmWYSxiD/hHd5UoSQvnjPfrTk8XX8ngSTxstvALBVadbQg+Y0CsRu35wGIGcYx296LhLCPljy9bfe72X4Hb0Vxra34ivvEuo6To50vZHY293bS3COMCRnBVgDzwvXjrUsuseIJvHF54dtX06NI9Nju45ZInYqzOylSAw3D5fai5n9Vn1a2v8tP8zraK4Cy8ZazN4X0rxLJbWSWtxdx2lxbDcXy03kl1bOPvc4I6d60fHfia88PRPewvYyxWzRedaHcZpEdwpYEHCYzxkHOKLlfUqvOodbtfNdDrqhtbq2uhIba4imEchjk2MG2uOqnHQj0rktOudcm+KOtWZ1GJrKCytpIoWhOEDM+cYbr8vX6elVdN8UXFro1y4sLL7dP4hk0uEQxmON5C+PMfqc4BJ9cUXH9Tlsnd6fjqd7RXN3Gt31j4mt9BuvIke+s5p7W4RCoV48blZcnjDAgg+orD0rxdr0nhnw94hvYdP8jUrmK2nhjVgymRygdWJxwcfKR070XJjg6kldddvO9/8megUUUUzlCiiigAooooAKKKKACiiigAooooAKKKKACiiigAooooAKKKKACiiigAooooAKKKKACiiigArzW08K6p/bnjnULrT70LqcyvYCC/EYlAgWP5grgA5Gfm7flXpVFVGTV/MiUFJpvo7/g1+p5T4f8ACPiS28N6Dp2pWXn29p4fk06azW5UeVdDG2ZWBwcgYBByvpyarap4N8XPZ6grrPf6idJ06CC9W9Cb7qFyZZBlgVOCOcAnB9efX6K1+sS5ua39XuYfVIcqjd6afhb9DzG78OeJFm1ZLOwlTTZNcgvEs/tSf6Rb+SqSIMkhT5g37W4bHvXfeHLEabolrZKs6LEmAs03muoySAW746e3StCis5VHJW/raxtCkou6/rW4UUUVBocN498Lz+Lry+sL+2u10waVLbwPDNGPNll+/wAE5GAqYzjq1c1/wi3ivVrfQJvEWiLPd2/h6602823aDFyxi8uUEN0Plk5HIPavXqKzdJP+vX/M1VaSSR5TqHgzxjNa6hay6gbq+kg0/wDs7VRPtNnJEFExI68kM/AO7eQanh8NeKU8XwTC1b7FD4nm1IzG8G17aS1Me0LnOQ5ztIx3Fen0UezXNzf1vcPbStb+trHG/CDw/d+G/CK6Zf6dFaXaTymWRJQ/2gl2IkyPUEdea19b8N2uqXouWuru2EiiO7igk2rdxjkI/fr3XBwSM4NbdFXZWSJc25OXcRFVVCqoVQMADoBS0UUyArz74meGdX8QeMvCtxYx3UVnYi9W6u7a4SOWHzofLVkyckg8njp69K9BoqZwU1Zlwm4O6PJ4PCXiWPw54a0W80uKSx0tLizvLWwuEjWcFQIrpN/HZiVOGDOSM4FS674P8YPf60dDvniS903yY5bufdJHKghAEci/NscK4bcMq2WB+YivU6Kl00V7Z32/q9zy7U/CviQahc6nplo8NmdQ0y7i0pbpVKmFibhlO7YNylRtzhihJ61Wj8HeI5otDtdRsZpbWLxBf3V7HHqOAbSYS+WGww3YLp8ozgKceh9aoo9kr3/rdP8AQPbSt/XZr9Ty1/Cvij+wNes1tF/tt5rlrXVjdgfaIZJg6wjqyfuwI+RhcAjNS6h4S1jyNJudDs7m0lt743MlleXMckG12i3qQhGwgKzKY84IPHzkV6bRTVNL+uwe1ZHd28N1ay2txGskMqFJEboykYIrL0DQIdJmluGvby+nZREkt1JuaOIH5Y1wBwO5OWPUk8VsUVVtbmd3awUUUUxCOu5SpyARjiuD+Hml+IvB3hOLwr/Za34sZHjs71J0WOSJpCytICdysA2CADkjg813tFLl1uUpWVjzXTfA8t/8RPFWo+IdOmbSr28srqzUXK+VK0ESqDIinJw4DAHjgZrA17wX4qvPC/jGwh0g+fq3iiHUrUfaohmBWhJJO75WxEePce+PaaKz9jH+v68jRV5J39PwON+HWg6n4e1LXre7hE1rfXn2+3vnkDTvvABim9WTG1WGQVwOorB+KXw/1TxF4nE2ktBFp2uac2la+zMAywq2+KVAfvODvQem4HtXqFFN04uKi+n9floKNaUZOS3/AK/XU8i0/wAJ+Nm8P6Rc6/DFe6ilxHDqlpbzoPPtYonjiwz/ACk7m80qcDLdcqKddeAdYbVdS+x280JlttMTTtQkvA8lq8DN5hY5DMdpx0IbODxXrdFHs1e79fwt/XmP20un9a3/AK8jyrVvC/ia7urpfsN21u3i+DUk/wCJgBmzWNFf+PIG5WOz3HFVLvwr4s/4RvUNFtdDBjl1DUXtDLfgi2ilQ+SVUPg/MT1zs6gHt7BRS9kv6+X+Q1XkmtP61/zPKh4P13UNW1G41e11FRJ4ftba3lg1Mbo7tUlWVkBbAYiReSMEg59T2/w/sdV03wtbWOsrbC7heRSYF2q6+YxVtoJCkjBKgkAkgcVvUVaik7/1vczlUclZ/wBaWCiiiqIPPvG/hbUdc+JmiX/2W5/seHTLyzu5oLlYnBmMeAOd2MIckc8jFUl8Ma3ZeNtMfSdBhs9D025MamK95ltfshjAALZUK+P3YAGQGySTj06is1TSNfbStbyseM6L4F8QwaDoUGpafd3H7u5i1eBdRUyvIx/czh3Yg7V3DghhuyMkVZvPB/iNdS1C+t9Nu5Jx4hsLyzlbUFLfZokiWbq/8QRxjA3bhn29dopKkkU68m7nG/DTw7caJpmrWd9pyWs1xqFzIbiOYMblJJXZG45BCsBzzxVb4d6b4i8I+ELXwo2lLenT2aG2vknRYpIS5Ku6k71YKeQAckcHmu7oqo01G1uisQ6jd79dTyHW/Bnia88P+KIHtbufWrlLyO0vI79I47hJpN0QIBDDYu0Ybhdp25zim694K1y6u9VS30NpNNmu9JvFtZb1NszQPm4HLHDMu3rwxXr0r2Cip9kvy/D/AIcv28v6+X+R5lH4V1v+0tamurK6eU+c2m3FtfJGiwvAES3I4cbT77cjdkGq+ieDNe0+Pwfc21vJHd2cUK6vFdXImikbCiSQHcWWQbAQVyGB2kV6rRVKmk7/ANaEutJqxX1Kyt9RsZbK7jLwyrtYBip9iCOQQeQR0NU9A0aPSlmke8ur+7nI826uWBdlX7q8AAAA9ABySTySa1KKq2tzO7tYKKKKYhk5ZYJGSNpGCnCAgFj6c8V478LvAvijw03hm+u7RZJbW2urC7t5rhJPsgklMizwEHHPCuvBIAx059loqJQTakaRquMXFdTxe70bW9B8J28+oQ341k3lpb3BjvY3j1NluNxIQEFt4znPz4OMECrekabdXEsEGkw6s19ZeJY77U4Z5WhW3gcM4jRWfayAMMAemcDpXqWq6Zp+rWotdSsoLuEOsipMgYK6nKsM9CD0NSWdpa2cRjtYI4ULFiEXGT6n1NSqdnf+un+RTrXR5K/gbxGba1t7vT49VsrXXor5YridFnlhMMiuJSDsco7rhuCwXkZHMuo+DvE8/h/xLE9veSa5PHeRWl5DqCxx3Cyvui4BDDYAow3C7TjIOK9cop+yVrf1/Wg/by0PNLLwhqUXihJXsrtdO8q2ls2jvV3WMyszSq+SWYOzZO0kMPlPGKPA3hnxFaeLNH1fWLBEuLTSrqz1C7Nyrm7meWJlkXBJwQjcHBXIGMAV6XRVKCTv6/iT7V2scMdJ1rRvidq/iaz006pY6tp9tAyQzIksEsJfqHIBVg/UHII6VSu/CviKPVdAvLB0EluX+2JI4e3USyvIzJyGEiFhggYYcEV6NRU+yX9feL2r/r0sePHwZ4kPg+GB9P1A6z9oslvnTU0VLsRTb5ZRtK/fXd975juAPQGup8MeG9T0bx7dXVtHjQ5rUoqXEgeSB1EYVYmBJMZAbKv91lyD8xruKKagk7jlVbTRna9pUeq2yL9ontLmFvMt7qAgSQvjGRkEEYJBBBBB6VNo+nW+l2CWdt5jKCWZ5HLPI5OWZiepJ5NW6Kq2tzO7tYKKKKYgooooAKKKKACiiigDyzxJ/wAh68/66f0qXwn/AMh2D6N/6Cai8Sf8h68/66f0qXwn/wAh2D6N/wCgmgD06iiigAooooAKKKKACvnXw348s7H4l+LPh942SOTRdT1KYQNMPljZzwreisMEHsa+iq+Vf2ufCU1h4sg8V28JNnqMaxTuBwkyjAz9VA/I1z4lyjFSXQ3w6Um4vqey/CjwLqngTU9U0y31GO98LXX7+zSQ/vYJCfmX0Kkd/bpXoNvBDbwJBbwxwxIMIiKFVR7AdK8i/ZV8XS+IPAsmj31wZb3SJBECxyzQkfIffHI/AV7DV0eVwTjsRVupNSPPf2g/Ceo+MPhzPp2kxCa+hnjuIYywG/bkEAnvgmvLvhL8BY4Ym1z4iKkMMY3JYGUAADq0rA8D2B+tfSdfMX7RfxHm8U6qnw/8JmaaP7SIbp4v+XmXOBEvqoPX1P0rKvGCfPLc1oym1yRPavDt54buvh7ft4OtootKiE8UQij2RuV4Zl9RnPPevPFBOFUEnsBXqPgfwxF4d+Hth4ZGD5Np5cp9XYEuf++ia4nw5qi+HdSn+0WInkH7s5OGQg84ryM1p806fO7K33HLUtzaGK6PG22RGRvRhg12Pwp/5Cd7/wBcV/8AQq6ZW0PxZpxGFkOOR0kiP+fwp/hfw7b6F57RzvO8uAWYYwB2owuXSp14VISUo9yUtTUgtYYbme4jBDzlS/oSBgVnanDJp2hXEOmQPLPMzBccne55Y/TP6VsUE4BJ6CvdlSTi0tN/xLOM1EQ+EvCP2OJwb25ypYdSx6t9AKwPhuSPFEYBODE+ffis7xPqcmq6xNcMxMasUiXsFB4/xrofhXZs99dXxHyxoI1+p5P6D9a+ahU9vjIRp/DHb0X+ZHU6jVfD0WoeJNM1x725im00SCGNNuw+YMNuyMngDvVGXwXaS+HdX0OTULw22q3Ek87fJuUyHLBTjgZ+ta2sastjd2djHEJry9LiCMuEB2LuYk/SpNA1KPV9Jg1COJ4RLuBjfGVZWKkccHkHkda+o0O1VK8YKV9Fa33tr8blK38OxReI49da9uJLhLIWRQhdjR7t3Ix1zzVf/hEdPGkPoazTLo8khdrMY24LbjGG6hCe3ocZxVjx1rM/h3wnqGuW9tHcvZRGYxO5QMB1GQDg1SuPE9zp+p6Ja6nZRCDWX8qCaCQsUl2bgrKQOCAeRRoXD6xOKlF/l9nX8LmjaaFDbeJrnXY7mbzbi3jt2hwvlqiElccZ6se9IugRr4puPEK3k4uZrRbUphdiopLAjjOck962KKZz+2n36W+Rykfgizj8LW3h1NSvRa290t0j/JvLLJ5gBO3GN3PT2o13wPZ6tNqrPqN7BHqqRfao49uGeLGxwSCRjAyOhxXV0UrGixdZPmUtd/yf5pGEPDip4gXWodSu4rlrVLa5wFK3CoSVJBHByTyMdagg8Haemm3VjLcXMyz351BZCVDwzlt25CBxgjvn0rpMj1op2J+sVe/9LYyF0KJtUOq3VzJPfLbtbQyFQBCjHLbV6ZJAyT6Cs2PwVZx+GtN0FdQvfs2nXCXELnYXLI25QTtwQD7V1NFFhLEVFs/6X/DgOnrRRRQYhRRRQAUUUUAFFFFABRRRQAUUUUAFFFFABRRRQAUUUUAFFFFABRRRQAUUUUAFFFFABRRRQAVycvhjxE0rsvxA1lFZiQotbXCj05jrrKKqMnHYicFLf82cj/wi3iT/AKKHrX/gJa//ABqj/hFvEn/RQ9a/8BLX/wCNV11FV7WXl9yI9hHz+9/5nI/8It4k/wCih61/4CWv/wAarodEs7qx06O2vNSn1KZSS1xMiK7ZOQCEAHHTp2q7RSlNyWv5FRpxi7r82FFFFQaBRRRQAUUUUAFFFFABRRRQAUUUUAFFFFABRRRQAUUUUAFFFFABRRRQAUUUUAFFFFABRRRQAUUUUAFFFFABRRRQAUUUUAFFFFABRRRQAUUUUAFFFFABRRRQAUUUUAFFFFABRRRQAUUUUAFFFFABRRRQAUUUUAFFFFABRRRQAUUUUAFFFFABRRRQAUUUUAeWeJP+Q9ef9dP6VL4T/wCQ7B9G/wDQTUXiT/kPXn/XT+lS+E/+Q7B9G/8AQTQB6dRRRQAUUUUAFFFFABWZ4o0LTPEuh3Oi6xbLcWdwu11PUHswPYg8g1p0UNXGnY+Y7TwJ42+DnjhfEWg2s+vaCcpcrbjMrQE8h0HOR1BHGRX0ppl5BqOnW9/bFjDcRrIm4YOCM8jsasUVnTpKne2xc6jna+4V5X8J/g/YeE9cvPEmqSJf6tNPI9v3S2RmJ4z1cg8n8q9UoqpQUmm+hKm0ml1CvPviPoTxznWLVC0b/wCvAH3T/e+hr0GkdVdCjqGVhggjIIrDF4aOJpuEiGrni2i6lcaVqEd5bH5l4ZT0de4Net6DqkOr6bHewKVDZDKeqsOorlPEXgcs7XGjsqg8mBzgD/dP9DWv8PrK6sNEkgvIHhk89jtYduOa8vLqWIw1Z0pr3fwEro6OsrxZqC6boNzcZw7KY4x6seB/j+Fatcf4x0rVte1aK1t08qzgXJkkOFLHqQO+BXqYyc4UnyK7eiGzz+ytZ7y6jtbaMySyHCgV6/4d0uPSNKis0wWHzSMP4mPU1B4b8P2Wiw/uh5twww8zDk+w9BWxXHluX/V1zz+J/gJKx598Q/sOteKLPwvqV4+k/wCiNeaffo2x/tIYrtRj6Kclf4gaj+HmrJfa22n63JDb6xpcAt40hkKQXce7ieNPukHAHfByPSu+vLO0vEVLy1guVU7lWWMOAfUZpWs7RpopmtYGlhGInMYLIPQHt+FepbU9FYuPsfZ26fc/+D1Ry/xmkSP4WeImdgoNi6jJ7ngCsDVd2g6t4c8VX1y+qaH5SQO02GGnO6gLOhUD5T91ic4zwa9Knhhnj8uaJJU/uuoI/I0n2eD7P9n8mPycY8vaNuPTHSixNHFqnTUGr6u/o0l8nocXeXLXvxDu9K1G4hS0k06KTTlkB2SklvNZSGGWHye4GKzfEMepWlpbiz1aHX/sGmuLy0uJDDLPEWP76Jxx5g2leevqM16HNZ2c0aRzWsEiR/cV4wQv0B6U6S1tpCpkt4XK4ClkBxjpiiw44tRastun4euv56nGaFJ/aPi7Wo9aEq2sVravp8M5KqIWjy7/AO9uyCeowKwdPvL37B4O1TVppERdbuIY7mVyu+2KzCEuehzhME9eD3r1G4tre4x9ot4pdvTegbH50XFvb3EBt7iCKaE9Y3QMp/A8UWGsZFfZ7fk1p63uzyfXZ7V9K+J/2e5zHEI5ISspwj+QOV54+bPTvW94ohh0LwoutWL3YF3NZjU7hZ3dhb7lDuOSF+UnJXHFdv8AYLH5v9DtvmADful5A6A8dqmWONYvJWNBHjbsC8Y9MUWKljl7tlomr672SX6XOG8dCHTvDt9q/huVvtS20auttIXAtzIpeQKD94JuwRzVtoLKKC51Sz8Qx2tpPpkg/wBGGUA6i4+8fmXPXvnmuqtbW1tYzHa20MCHqsaBR+QpILKzgR0htIIlf74SMAN9cdaLGSxS5eX/AC1Wn5W0OV+H7ahDqF7p+rW0H2qG3hIu7SVmguo8sFfafuPwcjvwa7GmQwwwgiGGOME5IRQMn8KfTRhXqe1m5WsFFFFBkFFFFABRRRQAUUUUAFFFFABRRRQAUUUUAFFFFABRRRQAUUUUAFFFFABRRRQAUUUUAFFFFABRRRQAUUUUAFFFFABRRRQAUUUUAFFFFABRRRQAUUUUAFFFFABRRRQAUUUUAFFFFABRRRQAUUUUAFFFFABRRRQAUUUUAFFFFABRRRQAUUUUAFFFFABRRRQAUUUUAFFFFABRRRQAUUUUAFFFFABRRRQAUUUUAFFFFABRRRQAUUUUAFFFFABRRRQAUUUUAFFFFABRRRQAUUUUAczeaLp1zdSTzQs0jsSx3kZpbPR9PtLhbiCFlkXOCXJ61oN94/U0lAF37da/89f/AB00fbrX/nr/AOOmsWis+djsbX261/56/wDjpo+3Wv8Az1/8dNYtFHOwsbX261/56/8Ajpo+3Wv/AD1/8dNYtFHOwsbX261/56/+Omj7da/89f8Ax01i0Uc7CxtfbrX/AJ6/+Omj7da/89f/AB01i0Uc7CxtfbrX/nr/AOOmj7da/wDPX/x01i0Uc7CxtfbrX/nr/wCOmj7da/8APX/x01i0Uc7CxtfbrX/nr/46aPt1r/z1/wDHTWLRRzsLG19utf8Anr/46aPt1r/z1/8AHTWLRRzsLG19utf+ev8A46aPt1r/AM9f/HTWLRRzsLG19utf+ev/AI6aPt1r/wA9f/HTWLRRzsLG19utf+ev/jpo+3Wv/PX/AMdNYtFHOwsbX261/wCev/jpo+3Wv/PX/wAdNYtFHOwsbX261/56/wDjpo+3Wv8Az1/8dNYtFHOwsbX261/56/8Ajpo+3Wv/AD1/8dNYtFHOwsbX261/56/+Omj7da/89f8Ax01i0Uc7CxtfbrX/AJ6/+Omj7da/89f/AB01i0Uc7CxtfbrX/nr/AOOmj7da/wDPX/x01i0Uc7CxtfbrX/nr/wCOmj7da/8APX/x01i0Uc7CxtfbrX/nr/46aPt1r/z1/wDHTWLRRzsLG19utf8Anr/46aPt1r/z1/8AHTWLRRzsLG19utf+ev8A46aPt1r/AM9f/HTWLRRzsLG19utf+ev/AI6aPt1r/wA9f/HTWLRRzsLG19utf+ev/jpo+3Wv/PX/AMdNYtFHOwsbX261/wCev/jpo+3Wv/PX/wAdNYtFHOwsbX261/56/wDjpo+3Wv8Az1/8dNYtFHOwsbX261/56/8Ajpo+3Wv/AD1/8dNYtFHOwsbX261/56/+Omj7da/89f8Ax01i0Uc7CxtfbrX/AJ6/+Omj7da/89f/AB01i0Uc7CxtfbrX/nr/AOOmj7da/wDPX/x01i0Uc7CxtfbrX/nr/wCOmj7da/8APX/x01i0Uc7CxtfbrX/nr/46aPt1r/z1/wDHTWLRRzsLG19utf8Anr/46aPt1r/z1/8AHTWLRRzsLG19utf+ev8A46aPt1r/AM9f/HTWLRRzsLG19utf+ev/AI6aPt1r/wA9f/HTWLRRzsLG19utf+ev/jpo+3Wv/PX/AMdNYtFHOwsbX261/wCev/jpo+3Wv/PX/wAdNYtFHOwsbX261/56/wDjpo+3Wv8Az1/8dNYtFHOwsbX261/56/8Ajpo+3Wv/AD1/8dNYtFHOwsbX261/56/+Omj7da/89f8Ax01i0Uc7CxtfbrX/AJ6/+Omj7da/89f/AB01i0Uc7CxtfbrX/nr/AOOmj7da/wDPX/x01i0Uc7CxtfbrX/nr/wCOmj7da/8APX/x01i0Uc7CxtfbrX/nr/46aPt1r/z1/wDHTWLRRzsLG19utf8Anr/46aPt1r/z1/8AHTWLRRzsLG19utf+ev8A46aPt1r/AM9f/HTWLRRzsLG19utf+ev/AI6aPt1r/wA9f/HTWLRRzsLG19utf+ev/jpo+3Wv/PX/AMdNYtFHOwsbX261/wCev/jpo+3Wv/PX/wAdNYtFHOwsbX261/56/wDjpo+3Wv8Az1/8dNYtFHOwsbX261/56/8Ajpo+3Wv/AD1/8dNYtFHOwsbX261/56/+Omj7da/89f8Ax01i0Uc7CxtfbrX/AJ6/+Omj7da/89f/AB01i0Uc7CxtfbrX/nr/AOOmj7da/wDPX/x01i0Uc7CxtfbrX/nr/wCOmj7da/8APX/x01i0Uc7CxtfbrX/nr/46aPt1r/z1/wDHTWLRRzsLG19utf8Anr/46aPt1r/z1/8AHTWLRRzsLG19utf+ev8A46aPt1r/AM9f/HTWLRRzsLG19utf+ev/AI6aPt1r/wA9f/HTWLRRzsLG19utf+ev/jpo+3Wv/PX/AMdNYtFHOwsbX261/wCev/jpo+3Wv/PX/wAdNYtFHOwsbX261/56/wDjpo+3Wv8Az1/8dNYtFHOwsbX261/56/8Ajpo+3Wv/AD1/8dNYtFHOwsbX261/56/+Omj7da/89f8Ax01i0Uc7CxtfbrX/AJ6/+Omj7da/89f/AB01i0Uc7CxtfbrX/nr/AOOmj7da/wDPX/x01i0Uc7CxtfbrX/nr/wCOmj7da/8APX/x01i0Uc7CxtfbrX/nr/46aPt1r/z1/wDHTWLRRzsLG19utf8Anr/46aPt1r/z1/8AHTWLRRzsLF0nLEjpmikHQUtaCKVFFFYl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XB0FLSDoKWtiSlRRRWJQUUUUAFFFFABRRRQAUUUUAFFFFABRRRQAUUUUAFFFFABRRRQAUUUUAA5orxH4jRxah8YBpHjXW9Y0jw/NaoNHe0nMMMk/G7e+CN2c9fbpXew60NA8WeHPAFrDNfCawklkvJ7gmSNIxgM3HzFj7iuiWHajFp3bV/l6nLHFJzkmrJO3ze2nnfc7GiuGf4gYl8bMNMDW3hZRmXz8faX2FmXGPlxjHU1hW/wAW9Sjk0a81jwNqOmaHqzxRQ6g86th3HHyAfd9CcEjnFKOFqy2Xbt1V1+A5YujHd9+j6Oz/ABPVqK8/8UfEDVrDxpe+FNC8H3eu3ttaR3OYbhUUBv7xI+X9cntS6L8UtHuvAN/4q1O0udNOnXDWt1Zv80gnGMRr0yTkenfPSl9Xqcqlbf8AXbTcf1qlzON9V+m+ux39FebaH8S9Vk8TaXpPiTwVfaBDrDFdOuJZ1fe2MgOoA2k8fnUV18TNeuPGWseHfDvgefWF0u4SGa6S6CIufvE5Xgg54GScGq+q1b2t57r032J+uUbXv1ts799rX2PTqhmuraGaGGa4hilnYrEjuA0hAyQoPU/SvKfHXjHxxb/Fy00Dw7oM2oW1laG6mto7lI/tasNodmIJVVY9O5FaXii/tb74x+FdC1TwmtxNHC17Z6ibsjyGCkvhAPmAKqOcc/SmsNL3W+qb6X0FLFx95LdNLZ2u7eX9eh6VRXlerfFbVo5Ne/sjwNealbaHdSQ3l0LpUiVEHLZxknqdoB4rW1v4l29r4d8PXul6Nd6nqfiGMPp+nIwVyMZYs3QAZ61P1Wrppv6dr/LQr63S1128n3t89ex31FcR8M/G+oeLNQ1mw1Hw82i3GkvHFPG9wJG8xt2RwBxgDn3qH46+Jta8L+B2utBt2a8uZ0tUnBGbcv0YKQdxJ4A989qXsJ+0VPq7fiV9Yh7J1eiv07HeMyqpZmCqOpJwBQCCAQQQehFeN/ErWvEX/CgNQTxFos2lanPJFp6wvcCaSYErlyQBy2G4rc8A+N786/YeDNa8I3egMdOEti806v5kcagHcAPlOB71bwsuRyXRvt0V/mZLGQ51Fpq6XR9Xa3kek0V5Jq/xlmjhvNV0Xwhd6n4esZTFPqbXKwqxBwTGpGWr1TT7pL2wt7yNXRJ4llVXGGAYAgEevNZ1KE6aTkjWniKdSTjF7f18yxg+lJXz74jk8K698VPF83izxfd6LbaYIbeyS3v/ACWZ1T5yF53YPYDqa6D4f+PLvQfhJY6l4j+36reXV7Ja6RFtzc3yZ+Tr+PJ7Y61tLByUFJbu2lu/n1MI46Lm4tWSvrftvddD2KiuB8CeOtc1zxjeeGdc8IyaFc21oLolrsS/KzAKCABgnJ79qzvDnxM17xF4iuLDRvA891p1tqZsp9RF0BGiBsb8beTjkgdBjms/qtS7Vttd0afW6Vk77u2z/Kx6fRXl/iL4sXEF/qkXhnwrc65Z6OxXUL43KwQxsv3gpIO4jFW9W+J/kW3hZ9L8NX+pz+I7d57e2jkVZU2rnBB4xk9egAJo+q1bLTf07X+Wg3i6KbV9vXvb569j0WiuB8H/ABA1DW7XxJBeeF5tP1rQU3S2LXCuJCVLKofAAJxz9ayfgR4o8aeJLee81/R5Tpt48txbai067QNwVYUjAzgYb5j1xTeGmlJu2luq69u4li6bcUr+9fo+m9+2p6pRg4rk/i14pm8I+CbrVLOJZb6R0trNGGQZXOFJ9QOT+Fc/4b+FkiT2OueJPFXiC+16ORJ5yl4Vg3AgmMJj7vbqPpUwpJw55Oy2KqVmp8kI3e/ax6ZRXnHin4nXNrruoaP4X8MXHiCbSxnUZhcLBDAepXcc5YelNufitEPC/hjWrHw7fXsmvzvDDZxuolVlznHZuR1445prDVWk7bieLoptN7ep6TRXBeCfH2pa3rWs6Dq3hW40jV9Nthci2a4WTzUP3RuAABOR7c1gfBbxj408RX2oX+t6K66LcTzPHfNcqI7RYxjyVUDLc5y3en9VmlJu2mu669u4vrdNuKV9W1s+nfseuUV5Fqfxomjtp9a0vwfe33hq3m8mTU2uFi3nOCY0Iywz/kVt+N/iNe6L4l0jQNE8MXGuXup2ZuliSby3jH8OQQQBwckkYxR9Uq3Stv6dNde3zD67Rs3fbyfV20769j0KivPPEfxE1TR7Hw/at4Snn8Sa0jtHpYuVURbeoaQjGce1dd4T1K/1fQbfUNT0efR7qTcJLSZgzxkEjk++Mj2rOVGcY8z29V/XzNIV4Tlyrf0f9fLc1aK8x+Id6NE+MfgzVri6eCwmtry3uMuRH8qFgSOnGT+VcZ4Y+KF7a61418Rauk0cNzYQ3WjWsh+8m9o4go/2iwJ/E1tDCTnDmj2/W1v1MJ42FOfJLTW3yte/42PoB2WNdzsFX1Y4FLXz/wCPtLv/AA78ENM0rUmur/Wtf1aGa9TcXkeRj5hjUH0wq46Zr0Lwd8QLrUPEl/4d8ReGp/Dd3Z2f21RNOsim3BxuJAwpH496J4VqDlF3s3+FtQhjIuahJWul+N9PLb8TvqK8lvPjFdx2jeILXwRqc/hJJfLbVjKqFhu271jIyVz716vbyxzwRzxNujkQOp9QRkVlUozppOSN6eIp1W1F/wBfqPANFeEahYweIPi/rOi+OfEGu6TO0i/8I/HbXJggkix/CcYLdPcnNd54x8dnw/q9r4V0HRbvxDrhtxKbdJQgijAwGkkboT/nrWksM/dUdW1fy+/8zKOLT5nJWSdvP7vy7nd0V5ra/FVJPhtrXiyfQ5La50i4NrNZvOCrS5UYWQDkfN1x2psXxE8Vf8IjqviW88AT2NrZ2kd1As95hrhGPzYwvy4Hzc9RjpU/VauunW26GsZSdrPdX2Z6ZRXF6p47Qap4a0rQ7Aanfa5Gtzs87YtvbFQTKxAPrwO+DWN4l+Klxb6pqln4X8LXOvQ6QSNRu/tCwQxMPvKCQdxGDSjh6j6f1t+ZUsVSSvf+t/y1PTaUAntWR4P1yHxJ4Y0/XreCW3ivYRKscv3l9j+XXvXiXxe1bw3cfGaWw8WaxrNjpVlpcaoNOdwzTs27naDxtb09Kqjh5VKjpvdX89ia+KjTpKotU7W6bn0GQRRXmPhs+DPh74In8ZWOoa5d2GoxxmJb2YySynJCIikDBYk/lmp/DHxE8Qaj43sfDeseB7jRRfW8lzBLLdh3EajqyAcc4GM9TQ8NJt8uqXfTbfTyBYqCUefRvtrvtrbqej0V5PrXxZ1q1vPEA03wNPqFhoNy8N5ei9VEVV6n7vX25q1pXxUv7rxBoNre+C9Q07StecR2F7NOpZ2IBBKDovI5z0OaFhKtr2/FevfsJ42ina/4Pvbt3PSPtVt9r+x/aIftOzzPJ3jftzjdt64z3qQOhLAOpK/ewen1rznw/qFlqnxx1tbrwutpqOkWIjGpm7LGSFiNv7sDauQSc5zisn4bahPa/Dfxf42j0/8AtKbUdSu7wQFwnmxKdoBY9AAGNDw75b+S/Hb8BrEpytbq19y16d9D1m0uba8gE9pcQ3ELEgSROHU4ODyOOtS15T4Z8XeH/Bvwk0TUrPw9LZ/2rIxsNItpjNJLI7Hozc8jBz2yBWp4P+I17qXiDUNC8ReF59DvbOxa/IFws4MQPOdo4b2onhprmaWiv26f10FDF02opvV279dumnzsehUV554A+IeseLtTt3h8F3dtoN2JDBqbXKsPkz99QPlJIwBmu11/VrHQ9Gu9X1OYQ2dpGZJXxnAHYDuT0ArOpSnTlyyWptTrQqR5ovQvUjMqqWZgqjqScAV5dafFfUVvtKm1jwPqOl6Fq1wlvZ6hLMpJZ/uFowOAevXp61zXxmvPEXiL4m2PgtfDN1qOl2sRu3tIb4Q/bkIA8xmH3VVsjHU1vDBzc1GWm/VdN+u5z1MdTjTco67dH126beZ7sCGAKkEHoRSjmqWnWtnomhwWduphsrG3CICxYqiL6nrwK8k8K6FqXxahuPFfiPXNWsdGmndNK06wuPJCxqSN7nBySQf19hWVOkpXbdorr+RrUrOHLFK8n0/PU9ndlQZdlUZxycc0teM/GiNtE0/wF4XsIL/WXTVElWEvvnuVhGQCx6kluvTiur8G+PdS1yTxBp994WuNM1zRoxK1i1wriXcpKAPgAE4+nNU8PL2ftI6rX7r2uQsVH2vs5Kz0+9q9v63O1t7u1uVka3uYZlicpIY5AwRh1Bx0I9KlVlZQysGU9CDkGvDrbWtOj/Z78T+ItK0FNCfVJpozCly03mSuwjLAkDHJOAOOK7DUPElv8PfCvhrw5a6Xc6trM9pHBaafbcNIVQbmJ/hXPf8A+vVTwsk7Le9vwu/uFDFxaTe1r3+dl06noJZQ4QsoY9Bnk0teP+DtU1fxR8bvtmvaBJoc+haKytbSTCXa0rjDBhxgr/KtLwJ8S9f8XanELHwPOuj/AGx7ebUzdjy0Vc/MBtyffsMjmlLCzXyV3qvP7whjIPe+9lo9dultD06ivJta+Mc0aX+o6D4RutV0HTpTHdam1ysKEjr5YIy9bHiD4j3Fnq+kaVovha+1m71XTBqEMUcqoyA9A4P3R6ml9Vq6ab+nrr207lfXKOuu3k+9tO+vY9Borkfhl4yk8YWWo/a9Il0m/wBNuza3Vs8gkCuBnhgBmrHifxU2h+LfDmiyWIkt9allhNyZdvkuq5A245z9RWbozU+S2v8AwL/kaKvBw9pfT/g2/M6aobq6tbUIbq5hgEjiNDI4Xcx6KM9SfSuAtvi54fuNL8V6jCpeDQJRHGQ/N2WGF2+mXBUdeMGs7x1rDajf+BNJ8SeCUuG1W5jnXN8VFlODnHC5chTk5wO1aRw0+ZKSt/w1/wAjKeLpqLcXf7+9unmerUhdQwUsoZugJ5NeR+NPGXjiH4wxaD4e8PzajaWFp9oltUuEj+1BxgSMxBKqrHG3vjNVfiDrGqR/HfRRpHh641290vR5JBaQyBAjykgszHgADHPuKqOEk+W7Wqb/AOH7EzxsI81k9Gls+vbuez0DmuY+Gvi1fGXh1tT/ALPl0+eG4ktbi3dt3lyJ1APcc1yfxptzr3jLwV4P+13dvBfXM1xdNaymN/LRPUfjWcaDdT2ctP8AgK5rPERVL2kdf+Hsep1DDdW0080ENxDJNCQJY0cFoyeRuA5H415T4Wh1LwT8YbXwZb63qGq6JqWnSXUUN7L5klq6Z6N6Hb7dfan+AfE2kw23jrxrdeFW0a4s7kpqJjuTO9w8YORjAVSMjpxk1csNZNp3Vk183b+tzOOLTai1Z3s/kr7+nex6zRXC+AfG+s+IWludW8Iz6JpZtPtkF/JdLJG8fvgcHHOOwFc5qnxj1FLVdY0nwPe3nh17lbaLUZrkQ+c5baNiEEkE9KSwtVy5UtfVf18injKKhzt6ej/y28z1xmVSAzKpJwMnGTS15F8ZdT1FfiT4JsdK0abWbu08/UfsUbhCzBdqkseABzzXReE/H9xr2g69I3h24s9d0QMtzpcsoyX2kqA+MYODzjik8PL2aqL+tbAsVD2rpvdfjpc7W2u7S5iaa2uoJo0YqzxyBlVh1BI6EUXN3aWsAnubqCCEkKJJJAqknoMnjmvDptS06P8AZr1TUtF0JdEGuXDwpbJcNNueSURltxAPIDcdgK6L4omx0jQvB/hC/wDCqa1p91cW9opN0YVhmQKq42glsgscdMD3rT6r7/L526dN+tvxMvri5HLyv16vTpf8D1Wobm6trYxLcXEMJlcRxiRwu9j0UZ6n2ryv4k+LvGlj8UNJ8O+GNDmvoILc3ktvFcJGb1MYwSQdiqfzq98QNQgu/HXgnQNa8Irem6mW6guTeFRazqMuAoHz7QAecA8VMcNJ8rezu+l9DSWLiuZJaxstna7t5eZ6ZRXnHin4nXNrruoaR4X8MXHiCXSxnUZxcLBDAepXcc5Yen1pL/4q26eCtA16w0K7u7zXpTBZWJkVPnBIO5zwBkcHvmpWGqtJ23KeLoptX2/Tc9IorE8F6tqus6N9r1nQJ9Cu1laNrWWQOeP4gQBwe30rbrGUXF2ZvCSmlJBRRRSKCiiigAooooAKKKKACiiigAooooAKKKKACiiigAooooAKKKKACiiigC4OgpaQdBS1sSUqKKKxKCiiigAooooAKKKKACiiigAooooAKKKKACiiigAooooAKKKKACiiigDyX4jab8TPF1rqPhZvDPh9NKuJiINRluwzRRhsq+zqHx6Ck1Xwz480Hxzp2ueGrHT9dSHQ4tK33lz5RiZfvSEE5OcZ4z1Net0V0xxUopRSVvzurdzklg4yk5OTv+VnfTQ8C1rR/EXhz4J+IodfjiXX/EusqrqkisrGV1AwQSACA3HYV0dv4Z8eeKr7RLLxbp2l6JoGizRzC2tbjzpLp4xhBkHhfyr0nXdD0vXFtF1W0FytpcrdQAuyhZV+63BGcZ6HitHPOe9W8Y7aJXvf00SVvuM1gVezb5bW9dW3f7zw7SL7x3cfETxvrXg3RNM1COe/XTzc3dz5fkGFQOFyNw5zxWlqXwu1mL4ZR6ZZXtrd+IRqy6zcvL8sNxPnJT6dMZ647Zr07QND0rQbeeDSbQW0dxcPczAOzF5X+8xLEnmtGlLFtNcita3zt3HHBJp+0d739FfseaaLoHjTxL420vxN44tNP0u30YO1lp9pN5peZhgyO3IwOwzWr8IfD2qaFpesT65AsOo6pq095IokV8Ix+TlSR0z+ddtRWcsRKScbJL+n+ZrDDRjJSu2/P0t+R5nLo3jbTfjLf+INP0rT7/StUjt7d7mW5CPaQpjeAmck5yfyrWXQNWl+NE3ii4t1/s210cWlk3mKS8rPub5c5HcZNdtRSdeWmnSw/q0bvV6u/wAzyGw8G+KrX4JeIdGWyQ+Itaup5pYvtCYAlkAPz52/cB796tePPDVxaaL4ZbwzqOnWXinw/bolqLm5SNTCU2SZVuGBI46d+a9Urm/FngXwj4quI7nxBodvezxqFWViyuFHbKkEjk8VpHEtzvLa99PS1t9jKeEShaOrtbX1vfbe5zfwAmsLzwzqWoQx3J1ObUpF1S4nlWQzzrjLKyfKUweMdOat/GfQfEOuabo0nh61tr6XTtTjvZbSeYRrOEBwNx4612OjaXpui6dFp2k2UFlaRfchhXCj1P196uVMq/772kUXDD/uPZTfr/X9XPOfGeh+KvFmn+DYtR022geHVEvdYjinUpCqZwqknL9e2atzeGdU1D4vahr97EI9KXRP7Ps5RIpYu5y5Cg5GMnrXd0VPt5Wslpr+P9WK+rRb5m3fT8Nv8zwnwB8MNZ0XXbCw1fwX4bvrK0nLPrL3DPJJHklf3JbG/oMleP1r3YcdqKKK+InXd5Bh8NDDpqB5p8Nvh5bQxarqnjLw/ptxrF7qs90jTok7RxsRsAPI9TirHxT8O+JLnX/DPiTwrZWV/Pojy/6BcSiJGDqACp4Axj+Veh0U/rM+dT/4ba35C+q0/Zun369d7/meafDvQPGen+JPFniLxNa2bahqlvEbX7NOGRSqtiEZORj5Rk8Hrmtv4NeHr7wv8P7LTNVjWPUDJLPdKrhsSO5PUcHjFdhRSqV5TTVt7fhoh08NGDTu3a/47ngumfC3W9L8Tvaz+D/DuuadJqBnXVbq4YSRws+WVotwDsBnGQefWvQ5vDmo3HxmsNee0jj0TTNIa3tWDr/rnbkBByAF74xxXb0Vc8XUnZvs19+hnDBU4XS7p/c7nmfhzwj4ij0v4gzXUcNpqviC6n+xsZQwEWwrGSVJx1PuK0/g1Z+KtJ8LxaJ4k0ay02LT4Y4LQ29wJTMBne7YJAycH8TXc0VEq8pRcWlrb8Fb8i44aMZKSb0v87u7/E5H4t+E7jxj4PfTLG5S2voZ47q1eT7nmIeA3scmq3gy++J13qsMfinRNF06xiQ+dNBc+ZJO+OCqgkKM8nNdvRSjWahyNJr8ipUE6ntE2n+fqeD6n8MNetfGWqTQ+E9A8RWOo37XUV7e3TI9qHOWVkDDeBzxg/riu91vwvfXfxP8J31tZQw6BodrOw2MqhZmG1VVBzgADtiu7orSWLqStforfhYyjgqcea3Vp/c7/mefeHfDOvR+LfHuuXccdtLqwW30yQyK37tYyqsQCSvODg81U+E+geLbDwTdeD/Emk2Wm2cVpJb29xb3IledpC25yAePvZr0yiodeTi4tb2/BWRosNFSUk3dX/F3Z4b8N/hrrOi69p9prXgnw1Pa2TsX1j7Q0kkyjJQiItgNnHJXtXeaX4f1Q/GXWPFV9AqWI0yKysH8xSW53OcA5HOevrXbUVdTF1KknKXaxnSwVOnFRjte/wB39ep5l8X9H8Ya/cHS9O8K6Fq+lSQARXF3c+XNaTnOZFOQRjjgdcfhXa+CtNv9H8JaZpeqXzX97bW6xzXBJO9h7nk46ZPpWxRWbrN01TtojWNBKo6l9Wef/GbwLN46h0C0jYJDbajvu33AFYCpD49ScAY96reJfhrb6v8AFLw5rn2eFNH0uyCPECMM8bfuU2+gzn/gOO9ek0VUMTUgkova/wCJNTCUqjbkt7fgcR468Parrvj/AMG3cduraTpVxLd3chkUESbR5YC5yeR2FZ0ng3WNV8Y+O9Qv1W1g1XTU03TZvMVjs2EMxAOV+bHBx1r0iikq8lHlXa343/ryHLDwlLmfdP7lb/g+p4nZ+D/iTrPhbTvAGuWekaV4fs/Ljur23uPMluoozkKqjoTgZJx/SvaYo1hhSKJcJGoVF9ABgCn0UVq8qu6t107vqFDDxo7Nvpr2XQ8a8YaD8TfHiW2i614f0HSbWC7WYanHdeZKiqf+WYByCR9PwpnxJ+Het3Xj668R6d4c0nxRa31vHHJbX120DW8iALuDBlyCB05+le0UVpHGThblSVr9+tvO/Qyngac787bbt26Xt0t1Z5p428G6lqHw70Hwvpek2Fqv262k1OK1KxwxIp3SFQT83zfUmvQ9Ss4L/TrnT51Bt7iF4XX/AGWBB/Q1YorGdWU1Z92/v/4Y3p0YwfMuyX3X/wAzzr4I+Abrwfp015rc32rWJgLdXL7/ACbaM4jjU+h+8cew7VxUPwt1zT/FV1E3hHw9r2n3Ootcx6nd3LK8MbtllaLcA5Azjg8171RWyxlVTlPq/wCuhhLAUnTjT6L+uo2KOKGJIYY1jiQBURVACqOgAHQVxHgHw5qlj438ZeINYto4/wC1LuNbP51cmBFIB4Jxnjg813NFYRqOKaXX/O/6HTOnGTi30d/wa/U4T4yeG9b1/StIuPD8dtPe6TqUd8trcPsSfaD8ueg/H3rM8FaJ44l+KU/jDxdp9jAsulG3t4rW4Di2O8HYcnJJ5ORkc9a9OorSOIlGHJZdfxMp4aMqnPd9PTTY8aHgjxavwa8QaMtjH/b2u6nJcTx/aEwsbyKSd2cfdXpnvXT6p4V1Gf4g+CriG3T+xNAs5d0nmKP3xQIgC5yeADnFd9RTeKne/r+Kt+C2JWDgla76fg7/AIvc898O+Gddi1j4gatdRR291rUnlacxlVh5SRsqMcZ28noeaqWvhjxDZ/s+N4Ts9OCa0bB7UwmdMFnc7m3524IJPWvTaKl4iT/D8FZFrDQWv+L/AMmd2eS/ET4c6lqHhjwlHpNlYajP4fhEUun3chSK5UoqsNwIwcr6jr1rX8EaBreg+BtTfT/CegaLr85b7PawymSMgAbfNlJJbnccZx0HFeh0VTxU5Q5Hte/6kxwdOM+db2t+Fjyr4X+E/FNl44u/Emq6TpnhqzmtTDJpmn3BeO4lJB80qCVU/T/Gur+LPhq78XeAdR0GxnjhupwjRGQ4Usjhtp9jjFdVRUzrylNT2atb5FQw0IU3T3Tvf5nlFp4d8e+LtW0P/hNrHS9I0jRJkuBb2k/mvdzIMITgkKo9KteDWXWPjx4x1dSJItNtLfTY3ByAx+ZwD9Qa9MIBBB6EYNZ3h3QdH8O2BsdF0+Gyt2cyMseSWY9WJPJP1q/rN09LaWVttXqZ/VLONnfW7vvotEXrqFLm1mtpM7JY2jbHXBGD/OvI/COkfFjwZpw8J6TpmhalpcMr/ZNRnudhjjZifmTOSRknGPxr2Cis6dVwTVk0+5tVoqo07tNdvM4fVvDuraj8YdB16aBDpOladKBL5i5Nw+QQFznpjnGKo+HvDviKxn+IWszWajUtYmcacnnId8axlYsnOFyT0OMV6NRT9vLl5elrfjf8yfq8ebm63v8AO1vyPJL7wFri/Bnwx4XtrWOW6sby3udQt/OVd4Ds8ihidpOW9ecVqfEPQfF0fj/SfGvhKysdSltrN7OayuphFhWJO5WJx3/TvXo9FV9anzcz7t/fuR9Tgo8qb2S/8B1R5b4L8O+NrVfHWua7a2v9u6ugSzjgnUoQsbBADn5RkgfNjpmuo+GXhybw/wDDXS/D14oiuY7UrchWB2yOSW5HBwW6+1dVRU1K8qiaa3t+Csi6WGjTakm21f8AF3Z4P4H+F+taLr1np+qeDPDeo2Nvclm1mS4ZpHiySP3JbBfoMleK9C0zw/qn/C5NW8U3lsqWCaXFZaewkU7+dz/KDleeOcV21FXUxdSo7y7WM6WCpU1aPe/3HD/Bvw7qvh/QtTfXIVh1LUtUnvJlWRXwGI28qSOg/Wo/jT4NvvGeh6ZZ6ZOLa6t9RjlM+/aYoiCsjD3APQda7yio9vL2ntOpr9Xh7J0un+Z5PJ8IbKL4j6Nf2Uaw+HrKyj8+3Df664hJ8rcv8XXcT6g+tdH4i0DVdU+LXhrWTAp0jSbW4dpTIufPcbQNuc9Mc4xXa0U3iajabd7Jr7yFhKUU1FWu0/ut+Gn5nmcejeNtM+Mmpa7ZaXp99pOrC2hku5LkK9rAgG5Qmck9T6dK0PDvh/WrX4keMvFN3aoBdwQ2+l/vVJkRF5zz8uWC9cV3lFJ15NWt0t8tP8ilhop3u97/AD1/zON+DPh3UPDPgK20/V41j1KSaa4ulVw+HdyfvDg8YrnfHuk+PB8WLDxR4b0Cz1O2stONrF9pvEiVXctubGd3AIr1SimsRL2jqWV3f8RPDRdJUruyt66HAeAfB+uWniO+8a+L7y2vPEN1D5EMNt/qbWIc7FJ6k4HP15OazfCfh/xl4d+F15Ba6Tpt14hvtRlurm1u5laJ0d/mUkHBJUAde/tivUaKHiJO90un4dPQFhYK1m+v3vr6nkPgzwB4mXQvGEN9DY+H4tctTDaaVaXDSwWrlSC/UgZzyF/wrKg8J/E2/wBP8J6Lquj6Ta6P4fvbdpI4LtWe6VDjzDzjAGTjqSele50VosbPmcrLp+Ghk8BTcVG76/jr2PKvE+lfEK3+Kl54v0DQtN1CFbNdOto7q8EbbDhmlHPA3ZGDz7Vc0Xwf4j0rwh4svrma3v8Axb4gjkeQQMEiRihVI1LY4Gepr0mis3iJcqjZdvl/w5qsLHnc7ve/z2v92h5XqngfWR8OvA+hWlrHM2kXtrcajb+cqlguS+0k4OGJ781v+N9A1XW/iD4PvI7dW0jSp5rq6kMijEm3EYC5yee4HFdrRQ8TNvm9fxEsJBR5elkvu/rU8z1fRvG1l8ZJPE2j6Xp+o6deWcNk0s1yEa0jDAuQucsep49a19U8P6pf/GXR9fkt0/sjS9NmSOUyLk3EhwRtzn7vfGK7Wil7eWmmyt+g/q0ddXq0/u1PB9R+GGvWvjHVJYfCegeIrHUb9rqK9vbpke1DtllZAw3gc8YP64rtPilpPiS8tbTRdB8H+H9a0TyCjwXcohMEnRWTkbQo9Oea9Eoq3ipycXLW3r/n+ViY4OnFSUdOb0/y/O5zXwx0TVfDvgfTtH1q/wDt19AreZJvLBcsSEDHkhQcZrpaKKwnNzk5PdnRTgqcFBbIKKKKksKKKKACiiigAooooAKKKKACiiigAooooAKKKKACiiigAooooAKKKKALg6ClpB0FLWxJSoqHz2/uJ+v+NHnt/cT9f8az5GO5NRUPnt/cT9f8aPPP9xf1o5GFyaikU5APrS1I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C4OgpaQdBS1sSY9c5428c+E/BdvHN4m1u2sDL/qomy0sn+6i5Y/lXROwRGdgSFBJx7V5B+z1o9n4ltrz4oa7BFf65rN7MIZJ1Dizt45CiRRg/d+7yRQtXYNkdf4I+J3gXxndtZ+H/EFvcXign7NIrQykDqQjgE/hXY1+b3jG8utO+Jms39hPJbXVtrFxJDLGcMjCZiCDX6B/DvWpvEfgPQteuECT39jFPKo6Byo3Y/HNEfegpA9Jcp08f3F+lOpsf3F+lOrFjCiiigY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FwdBS0g6ClrYkx68Y07/hJvg7q2o2lt4b1DxJ4IvLp7y1bTVElzprucvG0fG5M8givZ6BweKOtw6HwxoPwi8Z/EP4gX94mi3+j6Nd6hLPJe38Bi8uJpC3Cnlnweg79TX23ounWuj6PZ6TYx+Xa2cCQQr6IoAH8quEknkk0ULSPKgeruyzH9xfpTqbH9xfpTqxYwooooGFFFFABRRRQAUUUUAFFFFABRRRQAUUUUAFFFFABRRRQAUUUUAFFFFABRRRQAUUUUAFFFFABRRRQAUUUUAFFFFABRRRQAUUUUAFFFFABRRRQAUUUUAFFFFABRRRQAUUUUAFFFZnijW7Pw5oN1rWoLM1ragNIIl3NywUYGR3IqZSUVdlQhKclGKu2adFczY+LjeRTvH4Y8Rx+XbvOvnWYQS4GQindyx7Ct3Srpr7Tba8e1ntGmiWQwTjEkeR91h2IojNS2KnRnT+JFmiisXw74ig1u31Sa2tLhTp17NZuhwWkePqV579s0OSTsTGEpJyS0RtUVzcXjXQpPBkvizzZksIdwkR0xKrhtpjK5+/njHvW9ZT/arOC58mWHzY1cRyjDrkZww7GhTjLZlTpTh8Strb5rcmoooqjMKKw/Fviay8NR2Ju7W9unvrj7PbxWkQkdnwTjGR2FHhrxRpuu3V1YwRXlpf2gVp7S8gMUqK3RsHqD6g1HtI83LfU19hU5Pacunf8AD8zcoooqzIKKKq6vqFrpWl3OpX0vlWttG0sr4J2qOvA60m0ldjinJpLctUVElxC1ot35gWAxiTe3AC4zk56cVy0PxB0e4KzWun63c2DSeWL+HT3a3JzjIbqRnuBiplOMXZsunQqVLuKvY66iiirMwoqlPqljDrNtpEk2Ly5ikmij2nlExuOeg+8Ku0k0xuLVroKKKKYgooooAKKKKACiiigAooooAKKKKACiiigAooooAKKKKACiiigAooooAKKKKACiiigAooooAKKKKACiiigAooooAKKKKACiiigAooooAKKKKACiiigAooooAKKKKACiiigAooooAKKKKACiiigAooooAKKKKALg6ClpB0FLWxJj8f3j/wB8/wD16OP7x/75/wDr0UUAHH94/wDfP/16OP7x/wC+f/r0YNFAFmP7i/SnU2P7i/SnVixhRRRQMKKKKACiiigAooooAKKKKACiiigAooooAKKKKACiiigAooooAKKKKACiiigAooooAKKKKACiiigAooooAKKKKACiiigAooooAKKKKACiiigAooooAKKKKACiiigAooooAK4n45/8kp1z/rnH/wCjUrtqo63pq6rZi1kvLy1XeGLW0gVm9jkEEfh2FZVoOdNxXU3wlRUq8Kj2TT+5nLXena1Y+A9Zm1HxHLqcb6PJ5cbWiQ+UfLJyCpyeOK5bw/pdnrvifwxp+qLLPat4Rjd4hM6K5DjBbaRnr3rvT4UDKVbxN4lKkYIN4mMf98Ui+EY1YMviPxGrBdoIu0BA9B+76e1c86LlO9tPv7/5noU8TThGS59X1St0t0R5Vod5DdaV4Lt/Fd7N/wAI7m+SV5ZmWN5UkIiSRgcnC9Mmu4+Bq266Nry2e8239u3PklixJT5dpy3J4x15rc/4Q+Hy/L/4SHxF5ec7PtUe3Prjy6cvhMLnb4m8SruOTi8QZPqfkopUZwkpNX/pf5GmJxdCtCUFK13frbdva2+tvkcfqGg2rfGy20oyONLu4f7ansh/q3uozsDEehyGI9RXOa3NZnT/ABPcateXSeOotSkXTEE0iyhdw8kRIDgoR14wec16l/wiS+YJP+Ek8SbwMBvtiZx6Z8ug+EUMiynxJ4jMijCubtNwHsfLzUvDytou/wCP6roVTx1KLi5SvZJdenfTZ9e9lqcBqeqx6Xf/ABBtdbuha39/ptu1tE2czN9mKt5YHX5sjipNA0iz17xhotjqnnzWg8J2szQrO6LIwfgttIJxnNd2/hFHYM/iTxGzAEAtdoSAeoz5dC+EY1YMviPxGrBdoIu0BA9P9X09qfsZ8ybWn/D/AOf4CeMoqNoys7Wvr2S008jB+MUd09/4MjsJooLk62ohkljLojeW2CVBGR+NVvE+lf8ACN6XrPirxNdza1fX0cNk4tM2ccce8YG4ElVzyzZ6V1D+ElcqX8S+JGKnKlrxDg+o+TihvCYdSr+JvErKRghrxCCP++KqVKTcnbV/5WMqeJpwjCHNot9NXrffdHkIupE8KeP7W1+z21ilpaT28VndPNAjM+GaN2wecc44yK6X4h6Oui6RoVvYyC20m8vDLq9xeTTSRySGMbDMytu2k56EDOK7c+D4SpU+IvERUgKR9qjwQOg/1fSnN4TDIUbxN4lZSMFTeIQR9NlZrDys0/L82/1t8joePpc6kpaXv1/lS+9WvfueZG0U6LotmuuW2oWE3iiKOMadJMscCNGd0aOx3bfoTjJp3iHSraHR/idoVrDIbHT1t7izt/MdxDI0WWK5OfU46V6T/wAIhFsRP+Ei8RbUOUX7WmFPsPL4pR4SQMzDxJ4kDP8AeP2xMt9f3fNDw0rPTf8Ayt/wQjmFNST5vP58yd9t7K3zMZtN0/Vfgze6b4NaFkuLF0j8hyQ0pUb1ye5OR+NP8I+OvCtv4Z0uzlv0sruGGK2ewZGE8cgAUr5YGevfFa8fhNY0CR+JfEiKOireIAPwCUn/AAiMfned/wAJH4j83/np9rTd+fl5re1RS5orol93b7zkc8PKLhOTau2u+vfTU8r8TR3d14v8Rf2xr2maTfRXY/s6S8a4E0UOB5bW4RgpHqMEk5zWzq2k2uq+IfHr6m0txLZaXbTQlJnRVlFuT5gUEc5AxnpXdv4Rjd1d/EniNnT7rNdoSv0Pl8Uf8IimXb/hJPEeXGHP2tMsPf8Ad81h9Wla1v6s1+p1fX6elpWskvxi9NPL8fv83totEuPFvgXVvE3lt9u0FWe4ndgJbkbNnOfve3es8x39z4j1GXVfEOl6Vr0erkRG5Nx9rVN48tY1VthjK4GNpHJzXq//AAiEeEX/AISLxFhPuD7Wny/T93xSnwijSrK3iTxGZFGFc3abgPY+Xmm6Em7263+/9RrH0l9rpb8W+q211XkjnfA2j2WoeO/Fep3ommuLDWj9lUzOI4iYlywQHBJ989K9GrAs/DC2t0lwviDX3IcOyPdIVkI/vAIMit+umjBwjax5WMqqpNNSurJelv6uFFFFbHKFFFFABRRRQAUUUUAFFFFABRRRQAUUUUAFFFFABRRRQAUUUUAFFFFABRRRQAUUUUAFFFFABRRRQAUUUUAFFFFABRRRQAUUUUAFFFFABRRRQAUUUUAFFFFABRRRQAUUUUAFFFFABRRRQAUUUUAFFFFAFwdBS0g6ClrYkx65Lxwnh7xJpjaFceMW0iUTqS+n6mkFwGU42ZznnPIxXW14brXgLwfN+01pscvhuxeK50WfUJwUOJLoTjEp5+9S3kl/XcG7Jv8ArsY3gnwJca18SfG3hy78feOFtNCmtktWTV2DsJELNvOMHkdgK+iII/Khji3M2xQu5jknAxk+9eV/CsN/wvH4qMQcG4scEjr+6avV6Iv3EDXvMsx/cX6U6mx/cX6U6smMKKKKB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XB0FLSDoKWtiTHpNq7t+1d2Mbsc4+tSeTJ6p+tHkyeqfrS5kBGFVWLKqgnqQOT9aWn+TJ6p+tHkyeqfrRzICaP7i/SnUijaoHpS1kMKKZP53kSfZzGJtp8syA7d3bOOcVHYC8FnENQa3a6x+9NuGEZP+yG5x9aV9SraXJ6KKKYgooooAKKKKACiiigAooooAKKKKACkJoY1DJJjvQBKWpNwqlJcKO9RG7FAGjuFG4Vm/bB60fbB60AaW4UbhWb9sHrR9sHrQBpbhRuFZn21f7wo+2r/eFAGnuFG4VmfbV/vCj7av94UAae4UbhWZ9tX+8KPtq/3hQBp7hRuFZn21f7wo+2r/AHhQBp7hRuFZn21f7wo+2r/eFAGnuFG4VmfbV/vCj7av94UAae4UbhWZ9tX+8KPtq/3hQBp7hRuFZn21f7wo+2r/AHhQBp7hRuFZn21f7wo+2r/eFAGnuFG4VmfbV/vCj7av94UAae4UbhWZ9tX+8KPtq/3hQBp7hS7hWX9tX+8KVbxfUUAagalBqjHcK3erMb5oAmopBS0AFFFFABRRRQAUUUUAFFFFABRRRQAUUUUAFFFFABRRRQAUUUUAFFFFABRRRQAUUUUAFFFFABRRRQAUUUfgaACijn0NHPoaACijn0NH4GgAopM0ZoAWikzRmgBaKTNGaAFopM0ZoAWikzRmgBaKTNGaAFopM0ZoAWikzRmgBaKTNGaAFopM0ZoAWikzRmgBaKTNGRQAtFFFABRRRQAUUUUAFFFFABRRRQAUUUUAFFFFABRRRQAUUUUAFFFFABRRRQAUUUUAXB0FLSDoKWtiSlRRRWJQUUUUAFFFFABRRRQAUUUUAFFFFABRRRQAUUUUAFFFFABRRRQBHIeKdpBV9VjRgGG1uCPamS9KboZ/4nkX+638qa3EY3xT/c+IPCaxfu1e/IcJwGGOhx1r5z1a/v11a8UX12ALiQACduPmPvX0Z8WP+Rj8If8AYQP8q+atYP8AxN73/r4k/wDQjX0WXpOK9P1Z4GYtqb9f0Qn9oah/z/3f/f8Ab/Gj+0NQ/wCf+7/7/t/jVbNG4V6PLHsebzS7ln+0NQ/5/wC7/wC/7f411Hga7u5NI8WNJd3DlNGZkLSsSp81ORzwa47NdX4C/wCQN4v/AOwK3/o2Osq0VybdvzNKMnz7/wBWPp3wnBC/hbSXeGNmayhLMygknYOSa1fstt/z7w/98Csnw3cQ2fgnTbq5kWKGHTonkduiqIwSaoaJ450vVdUgsI7PU7b7Upa1muLYpHcAc5U/T1xXzEviZ9TD4UdL9ltv+feH/vgUfZbb/n3h/wC+BTEvbN2lVLqFmi/1gDg7Pr6VBPrGmQ2lxdNewNHbxmWUrIGKqBnOBUllr7Lbf8+8P/fAo+y23/PvD/3wKpabrul3+k2mpxXcSW92oaIyOFzkdOvX2q099ZpOIHuoVlOMRmQBjnpxRYB/2W2/594f++BR9ltv+feH/vgVA+qacttcXP22Aw2ylpnWQERgDJzjpWDofjnS9V1SCwjs9TtvtQLWs1xbFI7gAZyp+nrigDpfstt/z7w/98Cj7Lbf8+8P/fApsd5aSTPDHcwvKn30VwWX6jtTYdQsZpPLhvLeR8btqyKTj160ASfZbb/n3h/74FH2W2/594f++BUcF/ZTy+VDdwSyY3bUkBOPXAp8N3azO6Q3EUjRnDhHBK/X0oAX7Lbf8+8P/fAo+y23/PvD/wB8Cs/V/EWkaXo9zq1xeRNa22BI0bBiCTgDjvzV1b21Not2biIQMoYSFxtwffpQA/7Lbf8APvD/AN8Cj7Lbf8+8P/fApsV7aSo7xXMMiRnDsrghfr6Ukd9ZSRrJHdwOjtsVlkBDN6A9z7UAP+y23/PvD/3wKPstt/z7w/8AfApgvbQ4xcwnL+Xw4+//AHfr7UtzeWtqFNzcQwhjhfMcLk+2aAHfZbb/AJ94f++BR9ltv+feH/vgU03lqvmZuIR5QBky4+QHufSk+3WXnJD9rg82QbkTzBuYeoHegB/2W2/594f++BR9ltv+feH/AL4FYbeLbBL21tZLa7jkur57GIsgwXVdxbr92tO51awht7qb7RHKbWNpJY43DOAoyeM0WAs/Zbb/AJ94f++BR9ltv+feL/vgVl2HiXS77w8Nat5C0P2X7U0QI8xU27uVzwcVY0zWtPvtNsb5Z1hS+iWSBJWCuQwyBjPWgCh4vEdvZQNHGiEzY+VQOxrLtJNwFX/HzY061P8A08f+ymsfTm4FZS3GjXQ8U+ooulS0hhRRRQAUUUUAFFFFABRRRQAUUUUAFFFFABRRRQAUUUUAFFFFABRRRQAUUUUAFFFFABRRRQAVJa83UQPILiojS2jf6bAP9sUICl8XCYfA9zJCTE4mgwyHaf8AWr3FfMXxP1PU4viDrccWp30ca3TBVS5dQB7AHivp34x/8iHdf9d4P/Rq18r/ABU/5KNrg/6e2rYkxv7X1f8A6C+o/wDgVJ/jR/a+r/8AQX1H/wACn/xqjmloAu/2vq//AEF9R/8AAp/8a6/4SalqU3iqVJtSvZV+wXJ2vcOwyIjg4Jrg67L4O/8AI2y/9g+6/wDRRoA+mvg0TP8ADDQppyZZGtgWeQ7mPJ6k9a6/y4v+eafkK4n4QzfZvg/o1wVLeVZF8euMmrK+NrdtD0TUltsnVbiOERCQbot2eT69KqNOUtkRKpGO7Ot8uL/nmn5Cjyo/+eaf98isgeKfD/8AacmmjVbY3ce7dFu5GBkj8BU0fiHR3S0db+EreKz25zw6qMsR7Cjkl2Gpx7mj5Uf/ADzT/vkUeVH/AM80/wC+RWdo3iDRtYeRNM1CC6aL74jbJHvSSeItGjguZnvogltMIJiT9yQnAU+/Io5JXtYOeNr3NLyo/wDnmn/fIo8qP/nmn/fIrLPibQf7WGlHVLYXpO3yd/OfT607/hItF8vzPt8W37T9lzn/AJa/3PrRyS7Bzx7ml5Uf/PNP++RR5Uf/ADzT/vkVR1jXNL0hUbUbyO38wkIG6tjrgVXvvFHh+xgtp7vVLaKO5GYWZvvj1HtSUG9kDnFbs1vKj/55p/3yKPKj/wCeaf8AfIrLuPE2g2+oQ2E2qWyXMwBjQuMsD0/PtUcni3w5HqP9nSatbJdeb5JiLYIf0+tPkl2F7SPc2PLi/wCeaf8AfIo8uL/nmn5Cqetaxpmj2wuNTvI7WJm2hnOMn0FY134vsRfafBZBbyC9t5p0njcbcRrkihQk9kEqkY7s6Xy4v+eafkKPLi/55p+QrnbfxZaHwKniu6heG3Nv5xjB3MO2Kzbb4jaE9/BFPMlvbTWS3QuHfAyTjZj1FUqM3ey2JdeCtd7naeVH/wA80/75FHlR/wDPNP8AvkVlX/ijQLF7dLvVLaJrlQ0IZx8ynofp71d1HUrHTrJr2+uY7e2UZMjnA9qjlfYvnj3LHlR/880/75FHlR/880/75FZH/CV+Hv7K/tX+1bb7Hu2ebu43en19qltvEWi3JtBb6hBL9sLC32tnzNvXH0p8kuwvaR7ml5Uf/PNP++RR5Uf/ADzT/vkViXPjDw3b28U82rW8ccrskbE/eZThgPcGp7TxNod1qH2C31KCS4yQEU9SOoB6Zo5Jdg9pDuavlx/880/Kjy4/+eaflWTaeKPD93c3Ftbarayy26lpVVx8oHU/hUuj69pOryPHpt7HcMgBYL2B6H6UnBroNTi+pY1NEWycqig8cge9Y4rY1g40+Q/T+YrEQ5FZT3LQ+iiipGFFFFABRRRQAUUUUAFFFFABRRRQAUUUUAFFFFABRRRQAUUUUAFFFFAFwdBS0g6ClrYkpUUUViUFFFFABRRRQAUUUUAFFFFABRRRQAUUUUAFFFFABRRRQAUUUUAQzdKZoX/Iei/3W/lT5ulM0L/kPRf7rfyoW4mZHxY/5GPwh/2ED/KvmvVVDa3dqc4N04/8eNfSnxY/5GPwh/2ED/KvmrV2K6zeMO1y5/8AHjX0eX/B8v1Z8/mPx/P9Eei6/wDD3S9Puppo5LiSxZLXym3j5JHkVJEbjrzkfWotc8H6FBr66NDp9xbPKtytvJ/asVwZHRCy5RRlenQ1y2p/EnWjBfwG1tzDd3MFyUJOI2ixjHsdozWLd/EBf+Ems/EGn+E9L07Ube7+1SSxSyt557qwYkYOe1D9unqxL2D2R2/inwhoukaJc6lHJcusGnxhiZOBeFwrDp0HPFYvgCYHRvF3TnRW/wDRsdc5q3jrWNW8P3mi3EMKxXeptqDupO4Mc/IP9nn9K1PhwWOj+K8/9AZv/RiVpFz5Hz+X6ESUOdcv9bn1CdNl1j4Uw6ZAwWa50mNEJ6bvLGM/jVLRdU8RXKWWjnwtc2JhtmjubucqEjYJgeURndk49OK3fC80Nv4J0u4uJFiij0+FndjgKBGMk1r20kc8KTxMHjkUMjDowPQ14E/iZ9BD4UeJ+CfB+u2Ul49xZapHcrp9xFcM8cax3EjZ2hSPmkz1yelaGn+Cp7VtNjttDMaz+HJoL/KcNOQu0P8A7Wc4r2AKo7VU1TULLTIFuL+5S3iaRYwzngsxwB+JqSzxDVvCOsXWj6Co0LVIraDT2t5LWC3iLpc55cq3ADf3xyK6vRvCNx/wk95danpkl08OiW8FrPMRu84Kwba/ZhkDdXollf2d7Lcx2twkr20himCn7j+h96yLbxp4VudTGmw65ZvdlzGIt2CWHUfWgDzTwp4Q1j7Nq+lw6PPYwXOmvA093EsbmXOVXKnEg/2yAa7fQ9W8Q3P2HSG8K3Vj5NuYrm7nZRHGwTAMRGd2SB6cV2yjijatAHjvhPw3q1vqmip/wj9zY39i0zapqbEbbwMCAAc5fJIPPSneHvCN5pv/AAit7DossF6s14NRkCfMEYNsD+2cYr2DAqvdXdraywRTzxxvcNsiVjgu2M4HrQB5PoPg++08eF7qx0mSz1Dyr1L+fbhkLK3l7z9SMVl+E/BXiSG21FY4dTs75tNlgkkmWKOOWVjwFK/M/wDvHpmvZ9X1PT9Is2vdSvIbS3U4MkrYGaZomr6XrVr9r0q9hu4N20vG2cH0PpQB5dP4da+8D6tYWPgS4065+xwhjKwBuJkYE7Uzgn73z9Tmun8a6bNqXwok0/TNImhd4oVSx8sK6AOuV2jpgZru8Cq93d2tq8K3E8cTTOI4gxwXb0HqaAPLNc8I6hBL4mtNA0t4bGdLSRYIzsS52/6xQfUjr61EvhvUptO17UNH8Pz6PEpt7jTNPcBWM8RyWCg4Gfu+9evjFGBQB5B4C8J69a+K7L+1baQWChtVkZxwLuRdpT6rkmrPxo0PWda1WKGz0WS8hFhIIp44hIVlznB3HCcfxAZr1VsKM9AOTUNjcWt9apdWsyTQvnbIhyDg44/EUAeV6x4X1uaTRobS1m+z6vY21nrRYYMQiwSze5GVrO8TeG9cuPHP2u38PzxR22p27wzwQghrdSATvJyOP4VAFetarrelaXd2trqF9Dbz3b7II3PMh9hS6JrWla0Jm0u+hu1gkMchjOQrelAHm8Gg63HqlpMulzkJ4lubokrgeW0WFcn0J4zWJ4b8NeIY9flvZtBurQzWF5DMFhCoZGBKjduLPnszV7rgUYFAHifhnw3qaRWYtvDF3pMttok8F87gD7XKyYVRg/Mc889OlUNW8GeIbh9L8+w1ORRpVrBALeOMm3lUfOGL8x+u4V71tGc0YHpQByfjVHi0LT4pHLukqqzE8khDyazNM+6K2fiJ/wAg60/6+P8A2U1jaZ0FZy3GjYi6VLUUXSpakYUUUUAFFFFABRRRQAUUUUAFFFFABRRRQAUUUUAFFFFABRRRQAUUUUAFFFFABRRRQAUUUUANamWzf8TC3/66L/Ont3qK3/5CNt/11X+dC3Ah+Mf/ACId1/13g/8ARq18r/FT/kouu/8AX21fVHxj/wCRDuv+u8H/AKNWvlb4q/8AJRNd/wCvtq2JOpTwBpcug6Xq8Mk0kculzT3qB+YpQjMh/wB04/SrOr+DvDun3emW8mk3SW11Jbxtef2nGSTIo/5Z43Dk1xUPxD1jTYJLe3ghMMml/wBmyRknDJzh/wDeGTWX4i8dpq3lXDeGNOt9TjMJF+kkhfMeMcE45C0AehT+ANHs9Jtbm6e4MtrBcyaoofGzCkxY9M4Fc38HJ1Pi2Y8D/iX3X/oo1l6r8Ttd1M+I/MtrdF15IkmC5/chMY2/XGDT/gxu/wCEqk6/8eFz/wCizQB9T/CaN7j4NaTDHgvJYMq89zuArItPh61ro3ht7fTYY9UtLuKW9kEn8Izu74PbpW58E2C/CnQWchVFryT25NdXbX9jcuY7e8gmcDcVSQEgevFaQqSgvdMalKE37x5tD4V8Uy+MLPUb61ge3t9RkmLpMoDRMCBhABzjGcnJqbTfAWpLca3bzzIlp9mmt9JIbJjEpLMT6c8fSvQhqOnt5u2+t2EP+txIPk+vpTnvrJS4a6gUogdwXHyqehPtWjxFQzWGp9zhvht4X1LSdS+16pZtDLFai1ST7WJFkUHsoAwPrzVC+sU1D4tNp9nMstiWjvtRjXok0YwoP1yD+FemTXEEMHnyzRpFjO9mAXHrmqwvNLjUXK3FoizdJNygSfj3pe2k5OTW+g3Qikop7O554/g3XjNJpH2OyNk+rf2h/aXmfvQu7dt29c8YpkvhXxSl8bJLK2ewGuDUvtHnjcUJzjb6ivTo7i3kt/tEU0bw43CRWBXH1Fc9b+N9AuHsfIufMjvJpIkkGNqlBk7vQcVca9V7IiVCkt2VPiRouoap9im02wFxPAXxIl35EseR2OMEeoNctqfgrxRMdNurgLqE4082l0kdwsO3LZzkqQRjg4Feovf2KWq3L3kAgbG2QyAKfoanDIyeYGUpjO4Hgis4V5wSSRc8PCbbueSzfD7VotXeNLVrrT7lYN2L0IYdgGQcrlsdsVfv/BeqS2WshLSBri51mG6hcuu4xKVyc9uh4rttX8Q6ZpujTasZ1uLeFgrmBg5BJxj9a03nhjtvtEjrHHtDFnOAB71bxFXR2JWHpXaucv8AEPTtd1CGwXR44pUjmJuEZwjlcYG1iDjn8a5nw34N16xTSUuLeJfskV6kmJQeZQdmPXOa9Ja+sVtRdteW6wHpKZBtP49KSXUdPjWN5L23RZBlC0oAYeo9aiNacY8qRUqMJS5mzmdP8PX6/CoeHJljW++wtDt3ZUOc45rDtPCmszzPNfaZbRN/YBsEXzFcCUcD8x3r0KPUtPkmEMd7bvK2QqLICxx14qpp+uWF1bPO8gtlWZ4f37Ku4qecc01Vmr6bg6NN2u9jzW68A69m0JtvtUcumw2lzEt2I/KZOvJByPpXZ+NPD97qHhrT7bTljlnsJ4Zlhmf5ZQn8JP8AWuibULFbZLg3luIZDhZDINrH2NE+oWsenTX6yLNDCjOxjIb7o5A96JV5yafYI0KcU13ODvdB8RXIstX/ALE0qG5tL57j+z0k+WVWXGWbGN9U4PCfiaxurDXLays5LxL+e5lshNtSNZFwArdOOprsz4q0/wDs3R7/AGzeVq0iR2428gsMjPpWsL6zIVhdwYL+WPnHL/3fr7VXtqkdLE+xpyejPO/Dfg3Vobnw++q2duy2dxdzXC7wyqZDlMetLa+FvEUPizzLO3j07TmnkkmZLrzI5FYH7qEZVsntXZ6B4l0vWo5Gt5hG6TSReXIQHJQ4JA9KoWXjfSrnVYbHyL2FbiUw29xLAVimcdVU0/aVW3p/WpPsqKS1/rQ5Dwv4E1azm8nULBJltreaKGVrz93LvzwVC5APfJrb+G+h+ItK1WZr+L7LpwgEcdu1yJyHB6q2MhcdjXfBRjpS4FRLETmnfqaQw0YtNdCjrpxpkv1X+YrEhPFbXiD/AJBUv1X/ANCFYcHQVyT3OpFgdKKQUtSMKKKKACiiigAooooAKKKKACiiigAooooAKKKKACiiigAooooAKKKKALg6ClpB0FLWxJSooorEoKKKKACiiigAooooAKKKKACiiigAooooAKKKKACiiigAooooAhm6UzQv+Q9F/ut/KnzdKZoX/Iei/wB1v5ULcTMr4tKE1rwjcMQEGqCPn1Ycfyr5q12Notcv4nXa63Uqke+419U/FnRbjWvB8y2I/wBOtHW6tvUuhzj8Rmvnr4j2IvJIPF1jH/oWqDM6gf6i5AxIjenIyK+gy6ouW3y/U8PMab5m/mcRPD5lVDYruzgVpZoxXqcqPKUmjPSzUdhXaeArfyvDfi64I+X+zBD7ZaVcfjxXN4OcAZPpXqfh3w7MtnpXgzBF/q1wl9qgHW3tk5RG9Cev4isa7jGNjegpSkesa/ZvcfBqW0IlEg0dPljJDEiMccfSuBlvreKy0+G41zWrTTE0ZG017d3/AHt1/ErHGSQeAp4xXtd1c2mn2nmXU0VvAgC75GCqOw5NZ/8AwkfhvAH9taXgdP8ASE4/WvmdZO6R9MmopJsxNV1LVrT4TtqF+tyupCwUy+RxIrnAJHBwec9PWvLrC91C60LUra4vLi7gTUtPkg3yyS4BcZIZwCRn8K9t/wCEk8O451zTP/AlP8aT/hIvDf8A0GtL/wDAhP8AGjll2Dnj3Mf4eKw1jxaSpAOruRkdflFct4N8KX2u6aj3mqpFpsGsS3AtVtAJSySkj95nOCfavQh4k8ODP/E803n/AKeU/wAaP+Ek8ODprmmj6XKf40csuw+ePc8mj1zVZvijC8N9fxxNqktvNBNO5AjCkL8m3YqnHHJNJN/blr8M7bVYNW1IzX175d9NNcSFYYQ7YxjLIOmSOa9Z/wCEj8N5z/bemZ/6+E/xp8XiDw/LIkMOsac7Odqos6EsT2AzRyy7C549zy3RV1rUrbwvp95rl61tc6jcoLi2klRnhERIBZgCRkHDGq2wzWPhS41nUNRaOz1u4tjcNK+4ICdm4jnPQZ9K9vCjj5Rx046UFBjG1cZ9KVyziPiSUtdb8N6vqELS6RZ3EpusRl1jZkwjsB2B79qwPFut2914V1G+8GW8tnFJfxre3yQtGsqfxOCo3Y6AkDIr1crkYOCKNg27cLj0xxSA8X0t9avPDmiWk2u3ckFxr3kx3FtJKrGHYcrucBmGehNVtRgza6cmrajqbWmm+JZbcXDTvvSLbkEsOc54zXuOwcfKvHTik8tcYKr78U7iseI+FNQ8Tz+PX+06vIs32i4W4s2844hGdp242KMYIYHmu5+EFrOPCseqXV/f3Vzds+8XEzOFCuwAUHpxXbBBnOBnucdaAm0YGAKLjPEvD15fyeOrjT5tU1O/N29zHKiyyIYlwdu+NlwmOxU81lR332PwHoel2N9qkUkktx9oP2mSNI5VztjJVS2ehCjgk819A+WuS21cnvjmjy1/ur1z0ouKx4lolhJ4g1Pwhd6reX7XE2j3PnSJMyMGUkD6HHX1xXWfBY6fpXhDTLF7mRbvUGllSKVixO04OPQYx+degiNR/CvtxQI1BztHHTjpSuMfRQBRQAUUUUAcx8RP+Qdaf9fH/sprG0zoK2fiJ/yDrT/r4/8AZTWNpnQVnLcaNiLpUtRRdKlqRhRRRQAUUUUAFFFFABRRRQAUUUUAFFFFABRRRQAUUUUAFFFFABRRRQAUUUUAFFFFABRRRQA1qhtv+Qlbf9dV/nUzVDbf8hK2/wCuq/zoW4EXxjB/4V/fP2jeGRvoJFJr5Z+LEbR/ETWt38dxvU+oYAivsbxJpsWs6BfaVN/q7qBoifTI618s/E/Rbq+06PWPKb+0NLA0/V4gPmVk4jmx/dZQOa2JPMZYt9VjaD0q9S0AUltQOwruPg9bhfEV9cEYS30u6kc+g8sj+tcoa9O8IaBeWXh5NLSNhrXilkhiix80NmDl5D6Z/lQB7p8MreYfBfTIQhMr6a21QOSWBwP1rm9G8I6jZpoJ0/T3srt9JuIrqYDBWVh8u8+ua9Qs47PQ9Dht2kSG0s4FQuxwqqoxk1Q/4TDwp/0MWl/+BKf41rTrOmmkY1KEajTZ5/4f8L3d1d2Nr/YE2lJb6fNbalM5GLp2XAxg/Nzzk1kWXhbxbcXNvLe2sy/b5VsL0f3LaIqVb8dp/OvWP+Ex8Kf9DFpf/gSv+NIfGHhTP/IxaX/4FL/jWv1ud9jJ4OL6mZ8SdLurqx0s29g9/Z2l2sl1ZxnmWMAjAHfHBxXIWnhW+utT01rjRZYNIk1d7hbGTkW8Pl4+YdgT2r0P/hMfCn/QxaX/AOBKf40n/CYeFP8AoYtL/wDAlf8AGohiJQjyoueHjOV2Znw00mfT/D1/p91aNDGb648qJxx5RPy4HpiuL0HwrOz6Bp954ekjitdRuGvC8Y2SKQdrcdR0Fejjxh4V/wChi0v/AMCV/wAaUeMPCucDxFpZJ/6eV/xoWIkm33B4aLSXY8vm8Ma5HpGnq+mXMlla313utViEhVGP7tghIBGPyrtP7D1MfCaTRbGS5W8a2ZYhPhZBk52nBIHHHWu3XDKGBBBGQR6U7FEsRKVtNncUMNGN9d1Y8Ui8NakPCusNb6ZqEUssMEf2U26xq7IwJZQCcnGee9b/AIzm1bxN4bjs7LQ9VtzbTRSzJPEB5yA8qBn5j3wa9MxzRg1TxLbu0JYVJWTPHpND1K38PW8UOh3V1a3GoNLJDNbJutwVwCke7GCfXpTfCfhO8nufDVvrekyvbWf2vzUlX5UJbKZx+lex44pNpo+tStawlhI3TueRWfhS6g+y3y6S6Xw8RvK0oHzC3JPP+7inWfhm+uW0i3v9Kke3XXrqedHX5fKbO1j7HivXNtJtoeKmH1SB4kdJk0m60/8AtTSjc6dFe3ojsWdRwzfI4UkAgfpXU/DOJ5fhNPFFCd8n2oRoDnOWbA9/Su21jRdM1iJI9TsYLtUOVEq5wfb0qzZWlvZ2yW1rDHDDGNqIi4Cj6UTxHPG1tQp4bkle+n/DHlNh4MvLPS/CFyg1OS5huomuoJZi0cIAOTt6DFRw6XrsV5Z6U2iXhWDxE1690MeX5RJwR+dewYoxR9al1QfVI9GeK6P4c1P7bbwR+HLm2v11t7o6i2Av2fcSRnOeRxivQP7J+3+OpL6+juHgsYk+xIy4hVzncy+rfyrqttGKmdeU2XDDRgC/dFLQKKwOgoeIP+QVL9V/9CFYcHStzxB/yCpfqv8A6EKw4OlZz3GicUtIKWpGFFFFABRRRQAUUUUAFFFFABRRRQAUUUUAFFFFABRRRQAUUUUAFFFFAFwdBS0g6ClrYkpUUUViUFFFFABRRRQAUUUUAFFFFABRRRQAUUUUAFFFFABRRRQAUUUUAQzdKZoX/Iei/wB1v5U+bpTdDH/E9i/3W/lTW4mdURmvLvGvgy9029vdW8O2UWo2F8M6lo0nCy/7cfo/0r1KkwM5xXTTqOm7oxq0o1FZnypfeFtBvrhxo2tppk4Pz6frAMEkZ7gP0IquPAWoId11rOgW8PXzH1BCCPYDk19Q6z4f0PWB/wATTSbO8I7yxAn8+tY0Hw68ERymRfDdiW/2kJA/A16McysrO/5/5Hmyy3XS35HinhPSdPtr1I/C9rJ4n1wH5bl4illan+/833iPevafh94RHh2C4vL65N9rN83mXl03c/3V9FFdPZWdpZQCCztobeIdEjQKPyFT4GMYrkr4qVXTodlDCRpavc89/aCH/Fsr3/rrF/6FXhmkeFtIbSbC713Xv7Ml1Ld9kQQb1CqcbpGz8oJ+te5/tBf8kyvf+u0X/oVeE6L4whs9MtLPUNAstVewZjZSzOw8rJzggcMM84Nd+B5/Ye73/rc8/H8nt/e7f1sSv4KJ0uO8trprlmsWusIoA4l2ADJ5B61Z074bapJqIs7y4t1ZoZW220iyukqLu8t1B+UmqsPjq6hsVto7GFGWzNqrq+MZl8zcBjseMVcT4iC31VtWsfDtlaahKsnn3Mcrb5JHXG8Z+7g84Fdb+sapfoca+r6X/UxLLwxMfG1p4YvriKKeaZIpWhO/yiex9x3FaVz8ONeTU4bSBrOaKYSslws6+WqxnDbyPukZGR71QbxVI3jK08UGxj+1QNHJMgfCzSKMFunGeprW0T4kX2km2EOnxlIZLlnxKylxMQSMjlcEDBqp+33j2/EUFQ2l3/DQqN8PPECJdtJ9ijNvOsAVpwDK7KGUJ/eyCMVLbeE9X8NeLdAbUVgZJr6MK8ModQwcZUkdCPSmax4+1DUCHFv5ciajHfRO8zSlSibVU56jjOa0bvxtd+LfFugLNbtbpFfxuVNy8qliw5APC/QVLdf7SVv+AUlQv7rd9PzPqEdaWkFLXzZ9MFFFFABRRRQAUUUUAFFFFABRRRQAUUUUAFFFFAHMfET/AJB1p/18f+ymsbTPuitv4gjOnWv/AF8f+ymsbTRwKzluNGtF0qWooulS1IwooooAKKKKACiiigAooooAKKKKACiiigAooooAKKKKACiiigAooooAKKKKACiiigAooooAa1Q23/IStv8Arqv86mbvUNt/yEbb/rqv86FuB1Z5rhvH/g+5vrwa94eaGLVljMU0MwzDexf885B/I9q7mitiT5M8TeENBlvnjkefwlqJPz2moRsbct/0zlHb61kf8K9uF+eTxL4bSH/np9vU8fQc19g39hY38JhvrOC5jP8ADLGGH61hDwD4LE3m/wDCM6Xv9fIFAHzv4U8OaLb3yLo1vN4w1gH92I4iljC3952P3sflXuvw58FS6NPNr2vXK3+v3YxLKB8kK/8APOMdgOldlZWVnZQiGztYbeMdEiQKPyFT0Acr8Wf+Sa+IP+vJ/wCVfKnhzwzpdxoC65r+sPptlLcG2t/Lh8xncDJJGeFHrX1Z8Wf+SbeIP+vJ/wCVfKHhnxXb6do/9j6rotvq9kk/2iCOSRk8qTGCcjqDxkUAXrPwPDdWcdza6kbtHlu0VoUGGWFAwYZI65qLRfAOqXWo6dBfyQ2kV46qQJVaWMMpKkpnPOKmsfiBNaoFXS7dQJLpwsbbFUToEwB2C4/Glh8eQpq9hrb6DA+rWpj3XPnsA4RdowvQZGM/SgDB1Tw7eaXrVrpt+Vie5ZcAMCyqzYBYdjjnFbWv/DnXLHWTY2UaXsbXTW0TpIudwGfnAPy8c81neJPFUuuaxYavdWqC+twvnSBuZ9rZUt7gcVt2nxLvbXUbi9gsI1efUWvWHmH+JChQH6HrQBlP4C8QxvdebFbRx2sKzPK1woQoxIUq3fkYqDVPCGuaLb22oX9qqQNKina4YoTyAwHQkVe1nxzPf2mpWq20ojvI4UUy3JkaPy33dSO5p/inxzeeJYLe2uIZYnMsbTEXBaNyoABCdBQB9iad/wAeFt/1yT+QqzVbTv8Ajwtf+uSfyFWaACiiigAooooAKKKKACiiigAooooAKKKKACiiigCh4g/5BUv1X/0IVhwdK3PEH/IKl+q/+hCsODoKznuNE4paQUtSMKKKKACiiigAooooAKKKKACiiigAooooAKKKKACiiigAooooAKKKKALg6ClpB0FLWxJSooorEoKKKKACiiigAooooAKKKKACiiigAooooAKKKKACiiigAooooAjkHFR6dJHa6kk8zbUAOTjPapmFQSx5FAjYfxBpSfeuCP8Atm3+FRnxNow63Tf9+m/wrnprUN2qBrEf3arnYWOn/wCEn0X/AJ+m/wC/Tf4Uf8JPov8Az9N/36b/AArlvsI/u0fYR/do52Fjqf8AhJ9F/wCfpv8Av03+FH/CT6L/AM/Tf9+m/wAK5b7CP7tH2Ef3aOdhY3NV1Twvq1k1lqW26t2ILRyQsQcdO1Y39j/DH/oC2P8A4Ct/hTPsI/u0fYR/dqo1px2ZDpwlq0O/sf4Y/wDQFsf/AAFb/Cj+x/hj/wBAWx/8BW/wpv2Ef3aPsI/u1X1ip3F7Gn/Kh39j/DH/AKAtj/4Ct/hR/Y/wx/6Atj/4Ct/hTfsI/u0fYR/do+sVO4exp/yod/Y/wx/6Atj/AOAzf4VJbab8Nra4juINJs45YmDo62zZVh0I4qH7CP7tH2Ef3aPrFTuHsaf8qOo/4SfRc/8AH03/AH6b/Cl/4SfRf+fpv+/Tf4Vy32Ef3aPsI/u1nzs0sdT/AMJPov8Az9N/36b/AAo/4SfRf+fpv+/Tf4Vy32Ef3aPsI/u0c7Cx1P8Awk+i/wDP03/fpv8ACj/hJ9F/5+m/79N/hXLfYR/do+wj+7RzsLHU/wDCT6L/AM/Tf9+m/wAKP+En0X/n6b/v03+Fct9hH92j7CP7tHOwsdT/AMJPov8Az9N/36b/AAo/4SfRf+fpv+/Tf4Vy32Ef3aPsI/u0c7Cx1P8Awk+i/wDP03/fpv8ACj/hJ9F/5+m/79N/hXLfYR/do+wj+7RzsLHU/wDCT6L/AM/Tf9+m/wAKP+En0X/n6b/v03+Fct9hH92j7CP7tHOwsdT/AMJPov8Az9N/36b/AApR4m0Y9Lpv+/Tf4Vyv2Ef3actiB/DRzsLGr4n1Cy1K0hjtZS7LLuPyEcYPrVOyj2gUkNrt7VdijxUt3AljHFPpFFLQMKKKKACiiigAooooAKKKKACiiigAooooAKKKKACiiigAooooAKKKKACiiigAooooAKKKKAGtUMbLHeQyucKjhifapzUEy5FAGvJ4g0qP79wR/wBs2/wqBvFehL1vG/79P/hXPXVtuzxWdLYZPSq52Kx1/wDwl/h//n9b/vy/+FH/AAl/h/8A5/W/78v/AIVxR07/AGaP7N/2aOcLHa/8Jf4f/wCf1v8Avy/+FH/CX+H/APn9b/vy/wDhXFf2b/s0f2b/ALNHOwsdfeeJvDN5byW11cCaGQbXR4HKsPQjFYvkfDH/AKBGmf8AgAf/AImsr+zf9mj+zf8AZo52FjV8j4Y/9AfTP/AA/wDxNHkfDH/oEaZ/4AH/AOJrK/s3/Zo/s3/Zo52FjV8j4Y/9AjTP/AA//E0eR8Mf+gRpn/gAf/iayv7N/wBmj+zf9mjnYWNXyPhj/wBAjTP/AAAP/wATSiH4YhgRpGmAjv8AYD/8TWT/AGb/ALNH9m/7NHOwsdoni3w8qhVvCFAwB5L8D8qX/hL/AA//AM/rf9+X/wAK4r+zf9mj+zf9mjnYWO1/4S/w/wD8/rf9+X/wo/4S/wAP/wDP63/fl/8ACuK/s3/Zo/s3/Zo52Fjtf+Ev8P8A/P63/fl/8KP+Ev8AD/8Az+t/35f/AAriv7N/2aP7N/2aOdhY7X/hL/D/APz+t/35f/Cj/hL/AA//AM/rf9+X/wAK4r+zf9mj+zf9mjnYWO1/4S/w/wD8/rf9+X/wo/4S/wAP/wDP63/fl/8ACuK/s3/Zo/s3/Zo52Fjtf+Ev8P8A/P63/fl/8KP+Ev8AD/8Az+t/35f/AAriv7N/2aP7N/2aOdhY7X/hL/D/APz+t/35f/Cj/hL/AA//AM/rf9+X/wAK4r+zf9mj+zf9mjnCx2w8XaAel43/AH5f/CpE8T6K/wB26Y/9sm/wrhl0/wD2atW9ltI4o52FjrdS1Sxu7B4oJizMRgbCO49aoQ9Kq20O0CrqDApN3AkHSiiikMKKKKACiiigAooooAKKKKACiiigAooooAKKKKACiiigAooooAKKKKALg6ClpB0FLWxJSooorEoKKKKACiiigCC/uorGxuL24JENvE0shAzhVBJ/QV4i/wC0poIdhH4a1Nkz8pM0YJH0r3KaGK4jNvPGssMvySIwyGU8EEehFQ/8K0+Hv/Ql6D/4Ax/4V14Z0Ff2sWzjxUMTJr2MkvVHiP8Aw0pon/Qsal/3/jo/4aU0T/oWNS/7/wAde3f8K0+Hv/Ql6D/4Ax/4Uf8ACtPh7/0Jeg/+AMf+FdXPgf8An2/vOX2WYf8APxfceI/8NKaJ/wBCxqX/AH/jo/4aU0T/AKFjUv8Av/HXt3/CtPh7/wBCXoP/AIAx/wCFH/CtPh7/ANCXoP8A4Ax/4Uc+B/59v7w9lmH/AD8X3HiP/DSmif8AQsal/wB/46P+GlNE/wChY1L/AL/x17d/wrT4e/8AQl6D/wCAMf8AhR/wrT4e/wDQl6D/AOAMf+FHPgf+fb+8PZZh/wA/F9x4j/w0pon/AELGpf8Af+Oj/hpTRP8AoWNS/wC/8de3f8K0+Hv/AEJeg/8AgDH/AIUf8K0+Hv8A0Jeg/wDgDH/hRz4H/n2/vD2WYf8APxfceI/8NKaJ/wBCxqX/AH/jo/4aU0T/AKFjUv8Av/HXt3/CtPh7/wBCXoP/AIAx/wCFH/CtPh7/ANCXoP8A4Ax/4Uc+B/59v7w9lmH/AD8X3HiP/DSmif8AQsal/wB/46P+GlNE/wChY1L/AL/x17d/wrT4e/8AQl6D/wCAMf8AhR/wrT4e/wDQl6D/AOAMf+FHPgf+fb+8PZZh/wA/F9x4j/w0pof/AELGpf8Af+OkP7SWh/8AQsal/wB/469v/wCFafD3/oS9B/8AAGP/AAo/4Vp8Pf8AoS9B/wDAGP8Awo58D/z7f3h7LMP+fi+48OP7SGh/9CzqX/f+Ok/4aP0P/oWdS/7/AKV7l/wrT4e/9CXoP/gDH/hR/wAK0+Hv/Ql6D/4Ax/4Uc+B/59v7w9lmH/PxfceG/wDDR+h/9CzqX/f+Oj/ho/Q/+hZ1L/v/AB17l/wrT4e/9CXoP/gDH/hR/wAK0+Hv/Ql6D/4Ax/4Uc+B/59v7w9lmH/PxfceG/wDDR+h/9CzqX/f+Oj/ho/Q/+hZ1L/v/AB17l/wrT4e/9CXoP/gDH/hR/wAK0+Hv/Ql6D/4Ax/4Uc+B/59v7w9lmH/PxfceG/wDDR+h/9CzqX/f+Oj/ho/Q/+hZ1L/v/AB17l/wrT4e/9CXoP/gDH/hR/wAK0+Hv/Ql6D/4Ax/4Uc+B/59v7w9lmH/PxfceG/wDDR+h/9CzqX/f+Oj/ho/Q/+hZ1L/v/AB17l/wrT4e/9CXoP/gDH/hR/wAK0+Hv/Ql6D/4Ax/4Uc+B/59v7w9lmH/PxfceG/wDDR+h/9CzqX/f+Oj/ho/Q/+hZ1L/v/AB17l/wrT4e/9CXoP/gDH/hR/wAK0+Hv/Ql6D/4Ax/4Uc+B/59v7w9lmH/PxfceG/wDDR+h/9CzqX/f+Oj/ho/Q/+hZ1L/v/AB17l/wrT4e/9CXoP/gDH/hR/wAK0+Hv/Ql6D/4Ax/4Uc+B/59v7w9lmH/PxfceG/wDDR+h/9CzqX/f+Oj/ho/Q/+hZ1L/v/AB17l/wrT4e/9CXoP/gDH/hR/wAK0+Hv/Ql6D/4Ax/4Uc+B/59v7w9lmH/PxfceG/wDDR+h/9CzqX/f+Oj/ho/Q/+hZ1L/v/AB17l/wrT4e/9CXoP/gDH/hR/wAK0+Hv/Ql6D/4Ax/4Uc+B/59v7w9lmH/PxfceG/wDDR+h/9CzqX/f+Oj/ho/Q/+hZ1L/v/AB17l/wrT4e/9CXoP/gDH/hR/wAK0+Hv/Ql6D/4Ax/4Uc+B/59v7w9lmH/PxfceG/wDDR+h/9CzqX/f+Oj/ho/Q/+hZ1L/v/AB17l/wrT4e/9CXoP/gDH/hR/wAK0+Hv/Ql6D/4Ax/4Uc+B/59v7w9lmH/PxfceG/wDDR+h/9CzqX/f+Oj/ho/Q/+hZ1L/v/AB17l/wrT4e/9CXoP/gDH/hR/wAK0+Hv/Ql6D/4Ax/4Uc+B/59v7w9lmH/PxfceG/wDDR+h/9CzqX/f+Oj/ho/Q/+hZ1L/v/AB17l/wrT4e/9CXoP/gDH/hR/wAK0+Hv/Ql6D/4Ax/4Uc+B/59v7w9lmH/PxfceG/wDDR+h/9CzqX/f+Oj/ho/Q/+hZ1L/v/AB17l/wrT4e/9CXoP/gDH/hR/wAK0+Hv/Ql6D/4Ax/4Uc+B/59v7w9lmH/PxfceG/wDDR+h/9CzqX/f+Oj/ho/Q/+hZ1L/v/AB17l/wrT4e/9CXoP/gDH/hR/wAK0+Hv/Ql6D/4Ax/4Uc+B/59v7w9lmH/PxfceHD9pDQ/8AoWNS/wC/8dOH7SWh/wDQsal/3/jr2/8A4Vp8Pf8AoS9B/wDAGP8Awo/4Vp8Pf+hL0H/wBj/wo58D/wA+394eyzD/AJ+L7jxH/hpTQ/8AoWNS/wC/8dH/AA0pon/Qsal/3/jr27/hWnw9/wChL0H/AMAY/wDCj/hWnw9/6EvQf/AGP/CjnwP/AD7f3h7LMP8An4vuPEf+GlNE/wChY1L/AL/x0f8ADSmif9CxqX/f+Ovbv+FafD3/AKEvQf8AwBj/AMKP+FafD3/oS9B/8AY/8KOfA/8APt/eHssw/wCfi+48R/4aU0T/AKFjUv8Av/HR/wANKaJ/0LGpf9/469u/4Vp8Pf8AoS9B/wDAGP8Awo/4Vp8Pf+hL0H/wBj/wo58D/wA+394eyzD/AJ+L7jxH/hpTRP8AoWNS/wC/8dH/AA0pon/Qsal/3/jr27/hWnw9/wChL0H/AMAY/wDCj/hWnw9/6EvQf/AGP/CjnwP/AD7f3h7LMP8An4vuPEf+GlNE/wChY1L/AL/x0f8ADSmif9CxqX/f+Ovbv+FafD3/AKEvQf8AwBj/AMKP+FafD3/oS9B/8AY/8KOfA/8APt/eHssw/wCfi+48R/4aU0T/AKFjUv8Av/HR/wANKaJ/0LGpf9/469u/4Vp8Pf8AoS9B/wDAGP8Awo/4Vp8Pf+hL0H/wBj/wo58D/wA+394eyzD/AJ+L7jxH/hpTRP8AoWNS/wC/8dei/Cr4hab8QNNu7uws7mze0lWOWKYgn5hkEEcEcH8q6n/hWnw9/wChL0H/AMAY/wDCnw+HdB8Ov5ehaPY6Yk43Si1hWMOR0Jx1xk/nWNeWFcH7ODT9TbD08ZGadWaa9CaiiiuA9AKKKKACiiigAooooAKKKKACiiigAooooAKay06igCFo81GYR6VaxSYoAqfZx/do+zj+7VvFG2gCp9nH92j7OP7tW9tG2gCp9nH92j7OP7tW9tG2gCp9nH92j7OP7tW9tG2gCp9nH92j7OP7tW9tG2gCp9nH92j7OP7tW9tG2gCp9nH92j7OP7tW9tG2gCp9nH92j7OP7tW9tG2gCp9nH92j7OP7tW9tG2gCp9nH92j7OP7tW9tG2gCp9nH92j7OP7tW9tG2gCp9nH92j7OP7tW9tG2gCp9nH92j7OP7tW9tG2gCqIB/dpywgdqsYoxQAxUxTwKWigAooooAKKKKACiiigAooooAKKKKACiiigAooooAKKKKACiiigAooooAKKKKALg6ClpB0FLWxJSooorEoKKKKACiiigAX/WJ/vr/ADro65xf9Yn++v8AOujq4CYHpWNp3irwxqV6tlp/iLSru5ZmUQw3aO5Zc7hgHORg59MVsMQqlmIAAySe1eL/ALNcd1deG7u7i1qyfT4PEOpyPafZlZ13XEpVvM3cZBDDjkH0rpp01KEpPoRJ2sen2nizwvd6h/Z9r4j0me880w+RHeRtJvHVdoOd3t1rQutS0+1vrWxur61gu7wsLaCSVVeYqMtsUnLYHJx0rwz4Va1aW/jTxrHJ4l0WC1n8ayutjLEGuLkssao0Tb/7+3GEP3TzUXxqNzq8mq/ELR59NmbwTe27WZMp83MB33KLjj94HKEHk+WPauj6qvaRi3ZNL8bfqxcz1t/W/wDke3a14j8P6JII9Z1zTtOZk8wC6uUiyucZ+YjioF8XeFW0+fUV8SaQbK3Kia4+2R+XGW+7ubOBntnrXD/HjUtK1T9nfxPrVlPBJFqOiN5EoYZkDDKqPU5J49c1X+K1g+t/szamujWv9oXM+h24Rbdd7ShNrEADrj5uKiFCLiubTWxV72t1/wCAenz6rpkBtBPqFrEb1glrvlUeexGQE5+Y454qrD4m8OTXhs4dd02S4E/2cxLcoWEuM+XjP3sc7etc+uv6L4kufDK6HqNtqLJci6kEDhjDGIJAWcfwcsq4ODk49a8P8R7r/WPiL5bLdaLB4z0+81YWY3XkVtFFCTNDjsrqN2BkKHwcinRwqqScZaW/zS/Uhzdk1/Wjf6H0lrPiLQNFnhg1jW9O0+WcExJc3KRtIB12hiM/hRN4j8Pw29ncTa3p0cN8220ka5QLO3ohz8x9hXk3xw1W1/4Wj8Kb201vTbMLc30wu7gCSGNHtcKzDcvDZwDuHJFJ8TNV06bS/hhcf2tp90E8X27S3UGI4ZGRZhJIozwu4nnJAz1pxwqag/5v82v0KlK1/S57Jp+padqBlWxvra6MLbZRDKHKH0OOhqLVNZ0jSpbeLUtTs7OS5bZAk0yo0rf3VBOWPsK8/ljfV/j/AKNrfhxhJp9no9zBrV5CcwzFmQ28O4cO6sHbvtB7Z5q/tDXUMGp/DoG6toJh4st5FMx4UCKUFiMj5QSATnuKzjQUpwjff8N/8r+gX38v8rnpaaxpL6Q2sJqdm2nKpZrsTqYgoOCS+cYHeoNI8S+HdYLjSdd0y/2R+a/2a6STan947T0968i8FSR6b8I/iNpusf6Fr63Gp3Gq27nbEJZlYo8APWF12lTySd2ec074I3+lXvwo0fR9a1/StQgPhRIpLK0gK3NrCIwJhIQ7EnBUdF5HStJYVKMpX2a/FNjvtfz/AAt/mew6XrOk6ozLpupWt2yqHIilDEKc7W4/hODg9DioT4k8PrepZHWrAXDymFUM65aQfwDn73+z1ryLwxH4tstK8TfD/RdWt9eit/DbP4c16IBZoQwZIrWZl+UuuAVYYyBkinTXWgap+zOfCsFpjVxowsU0cri8j1AIABs+8HEvzb/+BZxzSeGSe91dfc+olLb+ux7FcaxpNvq0Gkz6nZxahcKXhtXmUSyKOpVM5IHtTLjXdFt2vVn1exiNgoe8D3Cj7Op6F8n5QfU15VraXvh/4mfC/VvFE4WO20S70+/1F/8AUrdvHDgO/RdxR8E4ya2vFF5Z3Xhr4i61b3EMmnTaQbeO5DDy5XWCUMFbo3LqMjvkVEqCik073/8AkrflqOD5nrpsd7petaPqrsmm6pZ3jKiyMsEyuQjfdbg9D2PQ1HqPiDQ9OuHt77VrO3lRA8iSTAFF/vN/dHueK8Q+DD+T4y8F6hrDoIbnwXbafotzbAiGR1CvPBMcn98uFKjIGN/GQa6b4OX9voC+LtK8ZXMNlrb69d3U7XjBftdu5/cyIW++nlgKMZxtxxWlbCqm3Z3t/nYiE+ZJ+n5X/wCAejal4m8Oaatq2o69pdot2u+2M10iecuM5TJ+YY9Kv2F5aahZx3ljdQ3VtKMxywuHRhnHBHBrxL4yX2n23i74Rvpl9Y6PbwX07wvdRfu7eI2rBC0e5SF6AZI6j6V6z4IvIL7w5BNBqFnqOHdZbq0TbDLIGO9kGTxuz3POeTWdSio04zXX/Noq+tjbooormKCiiigAooooAKKKKACiiigAooooAKKKKACiiigAooooAKKKKACiiigAooooAKKKKACiiigAooooAKKKKACiiigAooooAKytb/4+If8Adb+latZWt/8AHxD/ALrf0qZbAijWH49uNctfB+pTeGrVrrWBD/okSpuJckDgd8DJ/CtypbL/AI/oP97+hqYO0k7BNc0Wr2PmE3v7Sef+PPW//ACH/wCJpPtv7Sf/AD565/4AQ/8AxNfXtFep9ej/AM+o/ceV/Zkv+f0vvPkL7b+0n/z565/4AQ//ABNH239pP/nz1z/wAh/+Jr69oo+vR/59R+4P7Ml/z+l958hfbf2k/wDnz1z/AMAIf/iaPtv7Sf8Az565/wCAEP8A8TX17RR9ej/z6j9wf2ZL/n9L7z5C+2/tJ/8APnrn/gBD/wDE0fbf2k/+fPXP/ACH/wCJr69oo+vR/wCfUfuD+zJf8/pfefIX239pP/nz1z/wAh/+Jo+2/tJ/8+euf+AEP/xNfXtFH16P/PqP3B/Zkv8An9L7z5C+2/tJ/wDPnrn/AIAQ/wDxNH239pP/AJ89c/8AACH/AOJr69oo+vR/59R+4P7Ml/z+l958hfbf2k/+fPXP/ACH/wCJo+2/tJ/8+euf+AEP/wATX17RR9ej/wA+o/cH9mS/5/S+8+Qvtv7Sf/Pnrn/gBD/8TR9t/aT/AOfPXP8AwAh/+Jr69oo+vR/59R+4P7Ml/wA/pfefIX239pP/AJ89c/8AACH/AOJo+2/tJ/8APnrn/gBD/wDE19e0UfXo/wDPqP3B/Zkv+f0vvPkL7b+0n/z565/4AQ//ABNH239pP/nz1z/wAh/+Jr69oo+vR/59R+4P7Ml/z+l958hfbf2k/wDnz1z/AMAIf/iaPtv7Sf8Az565/wCAEP8A8TX17RR9ej/z6j9wf2ZL/n9L7z5C+2/tJ/8APnrn/gBD/wDE0fbf2k/+fPXP/ACH/wCJr69oo+vR/wCfUfuD+zJf8/pfefIX239pP/nz1z/wAh/+Jo+2/tJ/8+euf+AEP/xNfXtFH16P/PqP3B/Zkv8An9L7z5C+2/tJ/wDPnrn/AIAQ/wDxNH239pP/AJ89c/8AACH/AOJr69oo+vR/59R+4P7Ml/z+l958hfbf2k/+fPXP/ACH/wCJo+2/tJ/8+euf+AEP/wATX17RR9ej/wA+o/cH9mS/5/S+8+Qvtv7Sf/Pnrn/gBD/8TR9t/aT/AOfPXP8AwAh/+Jr69oo+vR/59R+4P7Ml/wA/pfefIX239pP/AJ89c/8AACH/AOJo+2/tJ/8APnrn/gBD/wDE19e0UfXo/wDPqP3B/Zkv+f0vvPkL7b+0n/z565/4AQ//ABNH239pP/nz1z/wAh/+Jr69oo+vR/59R+4P7Ml/z+l958hfbf2k/wDnz1z/AMAIf/iaPtv7Sf8Az565/wCAEP8A8TX17RR9ej/z6j9wf2ZL/n9L7z5C+2/tJ/8APnrn/gBD/wDE0fbf2k/+fPXP/ACH/wCJr69oo+vR/wCfUfuD+zJf8/pfefIX239pP/nz1z/wAh/+Jo+2/tJ/8+euf+AEP/xNfXtFH16P/PqP3B/Zkv8An9L7z5C+2/tJ/wDPnrn/AIAQ/wDxNH239pP/AJ89c/8AACH/AOJr69oo+vR/59R+4P7Ml/z+l958hfbf2k/+fPXP/ACH/wCJo+2/tJ/8+euf+AEP/wATX17RR9ej/wA+o/cH9mS/5/S+8+Qvtv7Sf/Pnrn/gBD/8TR9t/aT/AOfPXP8AwAh/+Jr69oo+vR/59R+4P7Ml/wA/pfefIX239pP/AJ89c/8AACH/AOJo+2/tJ/8APnrn/gBD/wDE19e0UfXo/wDPqP3B/Zkv+f0vvPkL7b+0n/z565/4AQ//ABNH239pP/nz1z/wAh/+Jr69oo+vR/59R+4P7Ml/z+l958hfbf2k/wDnz1z/AMAIf/iaPtv7Sf8Az565/wCAEP8A8TX17RR9ej/z6j9wf2ZL/n9L7z5C+2/tJ/8APnrn/gBD/wDE0fbf2k/+fPXP/ACH/wCJr69oo+vR/wCfUfuD+zJf8/pfefIX239pP/nz1z/wAh/+Jo+2/tJ/8+euf+AEP/xNfXtFH16P/PqP3B/Zkv8An9L7z5l+G2ofHNfGenp4q07Un0aRyt01xZxosa4PzZUAjnFe71tap/yD5vp/WsWuHE1VVkmopeh3Yag6MXFycvUKKKK5zpCiiigAooooAKKKKALg6ClpB0FLWxJSooorEoKKKKACiiigAX/WJ/vr/OujrnM4ZCegYfzrc+1wf3z+Rq4CZPQAB0AqH7VB/f8A0NH2qD+/+hqxEu1cg7RkdOKNq/3R+VRfaYf736Gj7TD/AHv0ouBLgY6ClAAHAxUP2mH+9+lH2mH+9+lFwJVVVJKqATycDrQFA6ACovtMP979KPtMP979KLgS7VxjaMfSjauMbRj6VF9ph/vfpR9ph/vfpRcCYAAYAAHtSEA9QDUX2mH+9+lH2qH+/wDpRcCUqp6gH8KAqgkhQCfaovtMP979KPtMP979DRcCVVVfuqB9BRtXdu2jd0zjmovtUP8Af/Q0faof7/6Gi4ErAMCrAEHqDQFXaF2jA6DFRfaof7/6Gj7VD/f/AENFwJdq4xgY69KGVWILKCR0yOlRfaof736Gj7TD/e/Q0XAlKqeqg/hSgYGBwKi+0w/3v0pPtUH9/wDQ0roCaioDdwD+P9DUVzqllbxGWWUhR1whNF0BcorjZPid4NjaRX1GcGM4b/Q5eP8Ax2s9vjP8OldlbXJAy9R9jm/+JprXYV0ehUVwulfFvwJqlw0Fjq00zr1AspgPzK11Fjrmm3i7reZ2HvEw/mKTaW41qaVFVjfWozmTp7Gs++8UaFYk/a9QSAAZy4IH54pOUV1Gk2bNFee3vxp+G1nM8M/iNQ6ddtvKw/MLWcP2gvhOW2jxK5P/AF4z/wDxFHPHuPkl2PU6K8qk/aG+Esf3vEsn4WFwf/ZKqSftL/BqN9r+KZgf+wbc/wDxujmXcOV9j2CivIW/aT+DiorHxTJhumNPuM/+gUw/tM/Bkf8AM1Sf+C65/wDiKOePcOSXY9horyVP2jvhA+NviiQ56f8AEvuP/iKe37RHwkXr4ll/8F9x/wDEUvaQ7leyn/Kz1eivNbf46fDCcDy/EZORkZtJh/7LXQ+H/iB4T16UxabqZkkA3bXgdDj/AIEBS9tT/mQOjUSu4s6miqf9qWWM+cf++TTl1C0YZEh/75NXzLuZlqioFu4GGQ/H0NNN/ag8yH/vk0cy7gWaKq/2haf89D/3yaP7QtP+eh/75NLmXcLFqiqn9o2f/PU/98mj+0bP/nqf++TRzLuFi3RVQ6lZ/wDPU/8AfJoGpWf/AD1P/fJo5l3Cxboqr/aFp/z0P/fJo/tC1/56H/vk0+ZdwsWqKq/2ha/89D/3yaP7QtP+eh/75NHMu4WLVFVft9r/AM9D/wB8ml+32v8Az0P/AHyaOZdwsWaKq/b7X/nof++TR/aFr/z0P/fJougLVZWt/wDHxD/ut/Srf9oWn/PQ/wDfJrP1O4inniMTbsKc8YpSasMrVLZf8f0H+9/Q1FUtl/x/Qf739DWa3A3qivJGhs5pkVWZI2YAnAJAzjNS1BqKTS6fcR24QzPEyoHYqpYjjJAJA/A1sC31OE+E3j/UPHWh6brBsdGtIr+1edbePUzLcRFW2gMnljj1IPGRxzTfhd4/1bxnBHeSaTpdlbG+urNkTUWknBgZkLhDGoKkqO+QGFWPgz4Jn8D/AA+0vRr200iXWLCB4TdW2QJgWLcuUDDPGRg9Kw/hP8PvEHg1VjuNO8KyzNqN1dS6lE8hufKmkZ/LGYhnqFyWxgZx0rvqKhzVOXvp6a+foZ62Rvaz8Q0034p6V4Ol0pzZX+6A6p5oCR3nlmVbfbjkmMbs57gUz4seNNd8D6Hd69Dodhfadby28IEl68UrtLIseQBGwwC479jWD4s+GWra34ZluIl0i38Y/wBtLqtvqJuJDHE6ShkGdmSBEojxjp3roPjJ4V13xt8O28P6e2m217PPbTSvPM/lp5UqSEKQhLZ245A659qmCo81O+17S/DX818gk5Wlbtp6/wBWG+O/GfiDwf4XTVdQ0PT5531S2sVjhvn2FZ3WMPuMechm5GOg610mqare2niHR9NjtbeSK/E3mytMVaMom7hdp3Z+orK+KHhO58a+CTpC3cWn36XFveQSYMsazQyLIoboSpK4PQ4NW7HT9dvdZstT12LTbY2MUgiis53lDyOAGYsyLgAA4GD168Vl+7cL9bv8lb8bldfL+v8AgHG2fxZuvOVr7QYUg/4Sx/DL/Z7oySCQfdmClBuUnqOCo55rZ8WeONT0r4kad4Ps9N0x/t2mzX63d5fNCqCJlVlIEbddwIOexrlNP+FHiC2ub3W4rrSLTxDF4ln1vTbmN5JEaOYBZLWbKA7WQEbhkg4IHHO1438Da1rvxN0nxV/ZvhvULKx0ueyay1GVyHeVkbeP3TAY24989q35cPzL0d/W2n4ke9r/AF1/yNfXfGWo6d4l8HaImlWkj+I1nBkN2cW7xQ+acYQ7wegPH0q5ofi43Pje/wDBmq2IstWtrRL6Exy+ZFc2zMU3qxAIKsNrKRxkYyDWLrnhPxRf+JfAutouiq3h4XDXMIuJFV2lh8sLGfLPyr6nk46CtfQ/Cs6+PL3xvrM8L6nNYpp1tBASYrW3Vy5G4gF2ZjktgcAADucmqSj8n993b8Pw8x6/l/wRnjnxdfeH/FPhbQ7XTra5/wCEgupbVZpZ2TyGSFpclQp3AhcdR1rmb74vyx/CyTxfY+GZb6/ivLm1bTo7kAP9mZ/PkSTb8yBI3YHHPAxmtn4neDdS8U+KPCGoW66dJZaJey3N1DczOjTB4mj2rtU9N2eT2xVm+8FW15r1tHPpGkN4dsNOe3sbJWKbJJCN5KBNoBVQvB7txzTj7FQjdXfX5X0+ehTvcj8f+Pl8P/DSHxxpNnDqlpN9ldEacxbo53RVYEK3I3g49utXPCXi2bWvEXifw7NYpDfaDLEjSxyl4JxLHvQg4BVh0ZcHHHJzXBzfDHxfJ8Cm+G7XWiu8N4n2OZ7iUololwJUjb93ksFAT0xz7V2Hg3wlqnhXxDrlxpslj/Y2sML46eXYfZL0gCTY+3mJ8A8gEEcDB4qcKKhJJ63dvT3bfr/ViVzaFP4UfEDVvHGnWmqSaTpdla3FxcwGJNRaSdDC7pu2GNQVJX14DCovCnxSXUvHGo+Dda0kaNqSzTrpErzl7fVFiYo5R9ow6sOUwTjnmqHwc+Huv+CLOzs7rT/C0kiXdzLcanbu5uXjlkeTyxmIZwWUct0Xp0rQ1P4bHxJ4QvtH8QNBaXw1W41LStQ0+ZjNZSvK0kcisVUhl3YI6EZqqiw6qS/l6W6ef9fgN36dy4vjDxHP4Bi8V2uh6YUWxnvLiKS/cBRHkqqsIjuJAbqABx1rR+G/iLWvFHh/Tddv9KsrGz1KwivLcQXbSuu8Btj5RcEAjkZ71U0vwrrVj8GU8HvdWd3q39kvZSXLsyRPIyFWfhScZJOMVqfDPRb/AMN+AND8P6k1s9zptjFaO9u7Mj7FC7huAIzjOMVlP2ajK1r30321/wCALXT+u3/BK+q+K5P+E5h8F6NbRXGp/YTqF1JM5WK2g37FJwCWZmzhRjgEkjjOd498Z674N+HviHxRqWgWksmjkOkcd6Ql3EdvzBtmUOWI2kH7vXHNTaz4Rv4viTB488Pz2v2t9P8A7N1Czuiyx3EIfejK6glHUk/wkEHHHWqvxS8LeKPGvw08Q+GfO0m3utVQQw5kfyoIwVOS2zLsSD2A6fiQVLmhfbS/36/h/Vy18WuxoL4m1mPwvrGsXFhpMkljZfa4o7a/aRZMIXKOTGChwB2PWud0L4tDWfBV/qUOjCx8Q6TNFBqmiXtwUe2aR1VWDBTuQhgysBgitK08L67F4R1zRYNJ8MaUb3TjbwrYyOEeZkKGSQ+UuBjb0BJx16VmfED4VP4mbRNbsbyPRvEliLeG8mgYtFe2qujPBJwCw+XKkjINaQVDmantff8Aro/67Gd5WRp/Ebxp4j8IrZ3C6Dpt1aXuq2umQF79433zELvIERG0NnvkgUvj/wAa694O8LWmqXuiadNcz6tBp5iW+cRATOEWQOY88Z5BUdDU3xf8Laz4s03RbXSHsIzYaza6lK11K6blhfdsG1G5Pr296j+NPhHV/G3hex0nT10sNDqVrfTC9kby3EMgcx4CHIbGOR+FTS9k/Z8yW+vpp/wRu+tu346/8APGnjfVfC/w41jxVcaXpt5NpbjdBbX7NHImVBw/l5DDd0K9utX/AAn4wk1fxjrvha6sVhutJitp/PhkLxSxzqSvUAq42nK88YOeeOf8Z+CfEGv/AAs1/wAI2dj4a0Z9RZVt4rWWTyIlyrO7YiGWJB4Cgd89a1PBfg7UfDPi/UdSspLKLSNZjSe+09GY/Z71VCmSFtoyjqBuUhcFQR1Io5aXs3ffW34f8EPeujuaKKK4ywooooAKKKKACiiigAooooAKKKKACiiigAooooAKKKKACiiigAooooAKKKKACiiigAooooAKKKKAK2qf8g+b6f1rFra1T/kHzfT+tYtZz3GgoooqRhRRRQAUUUUAFFFFAFwdBS0g6ClrYkpUUUViUFFFFABRRRQA1+g+o/nVsVUfoPqP51cqoggFKKKdVDCiiigQUUUUrAFFFFABRRRQAUhpaQ0ALRRSHpSYmBpKKKAClHWgUtIApRTWOBUQkycUATFlx1qF5lWklztzVdo9ymhoCVp1K9aq3UkUkRRyKcsPbJqOazDAjdzioYHM6zZ6OlrK0ixZOT0FfMnjGa1TxTNFYqpDNj2zX0L410O4uo3jjmddw7GvENW+H+oLqRktmLSBs5NOlVUWxuLaPR/hLoUek6O1/chXZ/mJ9K6PSfiRpM+rvp0DbXjyCSOOK4DTNZ1TStINjqURRQMKw71wWqSXFzdyR6IwEpJd3JwRXJVxF3ozpoYVzWux7V8SfitYaNpqrDJueQYxGfnH0r5y+I/xE1TVx5b3TLCv+rjP3gv+161n+MtUu7mVLi6ZGNuAoA715/rF6887zx4kz09valBuozepTVGPmJe61eSKQHYszctVrTbpooTLKpBbv3rOsI5LuQSMu5hxtx71rSKsL7WYMQPyrsUUjku2UZ7y7ldh5aLHzhmNU2mjK7JNpI696tOolV5XZlQtgCqdvDHGzzOcAcIh/nS5E9xqbRXu4ZkKXFu2YmyMnqpqtHDKued49qm1hleNWiJ4+8B0+tZ9vcSRRgq3ANPlXQSk29TTRriFQ+/DdjnpWrbX9yZYd8bMg5c/3qzLe6imIMuCtb1rMrW21kBjTnKvk+1ctSPWx20ZX0uWbS+WaeT7OsileQpPX6V6J4E8dNpuyC8Sdp8ZjlDYI9ifSvP9Otbe+njktpfJmJwuRirF1FcWt7tuS6FQQ24Y3H2NccrNnak7XZ9q/DnxjD4g02DMqfaEULIhPNd9Ew2jBr4f+HfiWTRNXtbiVpzA7bXwenvnvX194C12HXPD8F5E+4EAZPWuihV+yzzsXQ5HzR2OxhP7uqkjfOanif8Ad1Wl+/mut7HD1DNJSZozSGBPNITQaQ9KAA0q02nLSAetPpFHFLTAQ0UGimAtLSUUwFpDRSHrTEJ2pE/1g+lKelIn+sH0oQdCWpbL/j+g/wB7+hqKpLTP22DaQDu7j2qluI36Kj2zf89E/wC+P/r0bZv+eif98f8A162ESUVHtm/56J/3x/8AXo2zf89E/wC+P/r0ASUVHtm/56J/3x/9ejbN/wA9E/74/wDr0ASUVHtm/wCeif8AfH/16Ns3/PRP++P/AK9AElFR7Zv+eif98f8A16Ns3/PRP++P/r0ASUVHtm/56J/3x/8AXo2zf89E/wC+P/r0ASUVHtm/56J/3x/9ejbN/wA9E/74/wDr0ASUVHtm/wCeif8AfH/16Ns3/PRP++P/AK9AElFR7Zv+eif98f8A16Ns3/PRP++P/r0ASUVHtm/56J/3x/8AXo2zf89E/wC+P/r0ASUVHtm/56J/3x/9ejbN/wA9E/74/wDr0ASUVHtm/wCeif8AfH/16Ns3/PRP++P/AK9AElFR7Zv+eif98f8A16Ns3/PRP++P/r0ASUVHtm/56J/3x/8AXo2zf89E/wC+P/r0ASUVHtm/56J/3x/9ejbN/wA9E/74/wDr0ASUVHtm/wCeif8AfH/16Ns3/PRP++P/AK9AElFR7Zv+eif98f8A16Ns3/PRP++P/r0ASUVHtm/56J/3x/8AXo2zf89E/wC+P/r0ASUVHtm/56J/3x/9ejbN/wA9E/74/wDr0ASUVHtm/wCeif8AfH/16Ns3/PRP++P/AK9AElFR7Zv+eif98f8A16Ns3/PRP++P/r0ASUVHtm/56J/3x/8AXo2zf89E/wC+P/r0ASUVHtm/56J/3x/9ejbN/wA9E/74/wDr0ASUVHtm/wCeif8AfH/16Ns3/PRP++P/AK9AElFR7Zv+eif98f8A16Ns3/PRP++P/r0ASUVHtm/56J/3x/8AXo2zf89E/wC+P/r0ASUVHtm/56J/3x/9ejbN/wA9E/74/wDr0ASUVHtm/wCeif8AfH/16Ns3/PRP++P/AK9AElFR7Zv+eif98f8A16Ns3/PRP++P/r0ARap/yD5vp/WsWtbUhL9hl3OhGOgXHf61k1nPcaCiiipGFFFFABRRRQAUUUUAXB0FLSDoKWtiSlRRRWJQUUUUAFFFFACP0H1H86t1UfoPqP51cxVRExRS02nVQXCiiigYUUUtAhB1pTQaSiwBRRRSGFFFFAgooptJiFPWkoopjCiig9KAI52whqpp8oklYelSX77YWPtWZoMymV9zAHNS9AWptTOFGKi8xPSmXFzDnllqEXEB/iX86hsaRPLMixlsZNY0Oss+otbNGwH97FaLTQnjcPzqBxa53AKG9ahjItQt451LbsHFcJDD9l1m4knYGFQTknjirfi/VLqzuN0UhEYGTXlvi/xk+RabHJn5OOhXvXLUqpXOmjQlNieL9YbWEfMtnZWqOxEm/MhA6fKOleV3d61u8skaqWGQkhYgEeoro7q4W7aWGaGO2huWDK38W3sK828X3TxNJZQyFyjHcfQVxxfPKx68Y+zgYer6pM4yzrhj90HpWNczo5LAFEzjaPX1qrqN0qs5QEjPOar6THcanfpawhmZ2AAHrXqU4qKv0PJrSlOSR23hCzN1E6xNnjHArVl8JajM7SRQuy45avdPhD8NbLS/D0U99GpuXUFge1dPqWjWUCOsKIufQVxYjGyjrE7qGBg1aR8v2PhK/ufkWFnVc9RjmrCfDjWpldxbnaozmvpDTdLtoxjylx16d62Le2tdu3Yu09a5VmFRvQ6ll9JLU+Mtc0S/05WiurRlA4BC9feuQubYrkspUZ6Y61+gE/hvQbqA/aLGGQ+pFeNfFf4aadcRySafCkBAyAortjjbJcxyTy9Svys+XCoiYHO01q6TdFVbc5Axgnsai8S6RPpt5IrrkK2M1l20rKdvOPSu6yqRujz1enPlZ6FooWbZtm2TRruxnGT/AI10VnqM19Hb2mpwlfPwke/BJOexrgtKmJCNJIVbHyYHcV01vcedGrNIJGQjap7H1FeXVp63PXoz0sdLd2UzX8NohEcduSo+buete5/Bi41iJ10+yidLQusjSk8FfxrxHTprG/UqGdJIEG+Q9C3pXqnwL1XVHv5rO4uFNnDgBt2D7CsabfMViF+7bPp9Duh+XGeOlQOTuwadpTboV+lFypD5r2W9EfPdRlFNopDFPWkoooHYKelMqRaBEg6UUCimgENFBooAWigUU0JhSHrS0GmAlIv+t/ClpF/1g+lCAkqWy/4/oP8Ae/oaiqWy/wCP6D/e/oapbiN6iiithBRXn3hfx7can8S77w5cpYrYSwSS6VLE+ZJPJk8uYPzgHPzDp8tS+FvF97qfjHUfD+oz22m6jaXUoGnTQMHmtRny5onzh88E4GByOOp0dKX4XMVXg/vt8zvKK8w8E+Ota8S3UujxXWlDVodUuop1WE4hs4XKbyvmZ3ucAc45PGBXceMr+80nwjquqWTQ/abOzluE81CyMyIWwQCDg49aU6bi7MqFWM02uhr0V558PvG2p6/rtnp8i2d3BcaFBqU89qpAs53x+5fkjkElehwpznrUPgPxtqmua5fWF7qujRz2utXNgtklsyyzRRDPmA+YcHGT0xxVuhJNp9P+GM44qnJJrr/lc9Jorz/wP42udWvNQttYntrDUdNac3+lSQMssUasfLkjYn94hUAlsYJPboZNH1/xP4g8CDxhpf2GDzonurPT5oi3mRDO1XkB4dgM5AwuejYqXSkt/wCrlxrRlovP8NzvKK860Dx9d6/4m8Jx6fHBFpWu6RNfuksRM0bxlBsDBsdWPb+H3q1448Ta7oej+L9QtHsHOj2kdzapJbsd2VJKuQ4z06jH403RknZ/1rb8yY4iEleO3/Av+R3dFcH4V8a3N7rWr2t2ba707T9NhvXvrVSBG7KWeB+SCwADDHYjI7mfwvq3ifxN4QtvE1hNp9o19H59pZTQs6iIn5Q7hgdxXuBgE9DSdKUd/wCrjjXjK1vP8P8AhztaK811zxtqdl8SdS8NSaro2nWtvp0N3bvc2zM8ruzL5fEgz06gZ56V1HxD8TJ4R8IXWuS2/wBolj2RxQhsB5XYIoJ7DcwyfSh0paeYKvB8393c6KisS3g8TxXFk81/p1zGzf6bGLZk2jaeYjuPRscNnIzyK5HwJ421TXNev9PvdV0aOa01q409bNLZhLNFEM+YD5hwep6Y4pKm3e3Qcqqja63PSaK8z0T4g6pB4wudB8UW1raWd3ezWmi6nEhEUskbFTFKCx2ucZHIDdOtWb7xF4qi+Glx4tjutKElrp8908TWblZHQthR+8yowvXnrVOlJWv1Eq8Xe3Q9DorzzxB4l8UaP8Krzxg1xpdxOumw3sMf2R1RWYAsjDzCSPmGDkdOlN1PxjqVv8Pdf8Rafq2japPptmLhPKtmCK+0sY2HmHPbkEY9KPYy/GwvrEdPS56LRXEeBvFt/rXim90mQWt5aQafb3X222UhYpZM7rd+SNwGGGOx5HcxfE3xV4j8MappsukaXDqth5M1xqNuqn7QIYygZojnBI8zO0jkA0vZS5lHqP28eRz6I7yiuHTxfNqZvb7QdQsLnSxoY1G0k8gsS5LjDHeOBs5GAck+lVfhr4r1fxd4ctr2PWNEe/udNW4e3itX/wBFlbGA37w7l+8McHij2Ukm30/4P+QKvFtJdf8Agf5o9CorxcfErxe2k+G7oQ6RHNf6pJouppJC4FlehyF/5acoQCfXp611XiXxT4isdL17VNNtItQtNNnhtx5VuzScFftMoUN84QE4UY5VueKp0JJkxxMJJ2/rS/6P5nfUVjeDdXh1zRE1O11Wz1S0mYmC4t0K5TA4YEnDg5B6fQdK2ayaadmbRkpK6CiiikUFFFFABRRRQAUUUUAFFFFABRRRQAUUUUAFFFFABRRRQAUUUUAFFFFABRRRQAUUUUAFFFFAFbVP+QfN9P61i1tap/yD5vp/WsWs57jQUUUVIwooooAKKKKACiiigC4OgpaQdBS1sSUqKKKxKCiiigAooooAR+g+o/nVyqbdvqP51dxVREwpaKKoQUUUUDuFKKQUtAXCg0UGgQlFFFBQUUUUgCm06kNIkSiiimMD0pvenHpTDQBQ1dsWxrmLRbj940Z710Wst+5xVPS4R5XK9alq40crqb6nGxIY4+tYN/rWrW0MjKSdo9K9MvbGORfuiub1nR0eNwF6isZUmWpI8YsvijrcniV9NZCQDXosPiS8WATSgKuO54rh7Dwe0fjaS7MY2k12viHRJpraJYFBUffQ8Z96zmmloXBRbszjvH3i2YJ5C7fMkO0Drx61xsrKI4pLxXdw+VOOg9qu+LLFLXW45ftK3DKCqRDnjPIP0osmDmO7e3zDEDhcctjrXl1ZO57VCMVHQy/FF3YLHEpQgcbGjHJI7fWvIPEt15+oz7VZfOfO9+oHpXpni5duntMzmN2m/cKOqN6V5Xe7riZor2QALznvmjDx1bZdZ6JHL6/FJEv3VKE8MK7H4A6al54tjkdcrH81cjr7RKSqs5Q/dPY13v7Oc6x+IZlXqUHX616NSTWHbPOpRTxMUfWa6itvYLH0GKxp9Q3FssTzVe68xkGcjis8xsCdxNfOV6kpOzPoqNJJGzBcfLweKlivyr4xWXb5CgE8VPEq7wxYZrBSN3BHQwXrsuDnBFZWvbZLZ9x6jvVm0kib5fNQH60avZ+dalkZGHfBrri24HM0lI+VPi9pUlrqE5H+qkYke1eWTR+W3tX0z8TtD+2WMhVNzDPFfOeswG1u3gkUgqcYr28vr88bHh5nQ5J83Ri6ZdzJOqxn8+1dNpcrZ85pASc556GuNtmKTKVJBrpLIEqm4ruYc9hW+IijHDTbWp2egXEARINzjzG3MOxNdLZ3b21ywjnCTSph1UlShHQ5715zas7yQuzhDF3Heu30Nftckkk9xCtyoDRq3RgK86pCzPSjO6s0faHwk1iDVPCVjLBOZisSq7HrkDnNdlcR7k6c18/fs165ts7jT1bzCJmkYjov+yPSvb1vZJnCrmvRoVFKCueJiKXJUaJCOaXFWEtmK5NRyRslaGJEaSnUhoABUi1GKlFADhRRRTENNLSGkoGPFFAoqhBRRRQCEpB/rB9KU0g/1g+lCAkqWy/4/oP97+hqKpbL/j+g/wB7+hqluI3qzvE0t9DoF7JpsE8935REKQIjPuPGQHdFOM55YdK0aK2RL2PGrrT9ZZ/C89h4M16xu9AcMJ0tbMm5BQo6t/pQwGByeSc81fv213Uta0nU9S8GeJJ5NIupLi0dYbNJfmVlCM/2nlQG5AA3bVzXq1FdH1jyOb6qv5n+HT5Hg9v4Z1y2tYpLXw34mt9Xt9Xm1O21GO1sw0YmYtJCV+1/PG2cYJ6e/Ndr4h1rxFrHha+0aTwP4jhlvLV7d51S0KrvUqSE+0+hOPmr0OiiVfm3igjheW9pPX0/yPHPDtlreh3+lahZeEvE63dnpyabd7YbMR30MYxGXX7Vw69mBPBIxjoeFYvF3h+a8EPh3X5be91aTU5kNjZhw0hBZFb7YcDAxnBOCa9jopvEt3ul/WpKwaiklJ6f5W/I8oP9tXXiLS9b1bwV4jvLnTIZoYmSGyjaVZRtIlP2k7gB2AAzz7VX0iHxHo/h+bw1pfhnxVDor71hjeKyae2jcktHHJ9pxgZO0spI98V6/RU+30tyov6trfmd/l/l5I8iubO+gvPD974f8C+J9Kn0K3e0tlK2csTwMAGR1+0gn7oO4EHPrTvEK+INa8K65pFz4S8Srda1H5VzdLBZ7UTbtCon2rjA9WPJJ9q9bop/WPL8/X8xLC22k/w7W7djyTSYdW07WzqkfgrxMftVitnqlsI7MQ3mwbUlx9pJRwPlJycjjsKXw8/ijw/og0DSfDPiiPS4iRbCSCzee3jJz5av9qAIGSASuQMdcV61RQ8RfeKBYXl2k/w/y/rc8duY/Fv/AAm2o+KLLw1r0Mt7Yx2LQTWNpKqojEg5+2DJyx7Y9q2/E13eeJPC03h/WPh94rmgmjVXlWSzVw64IkH7/hgwBr0eik617e7t6jWGtf3nrvt/keb2Ou+No1tY7zw14iuEg+8yW1nG85AwN5+1EdcE7QM47CsTwtF4u0Ce+8jw7r8lvfatJqcyGxsw4ZyCyK32w4BAxnBOCa9jooVe1/dWonhm7e+9DySW2vNR8NapoGv+APEeoWt/dy3QZEs4mhZ3LgqftLfMpPDcUhh1xfhafAsfhLxUVaxaye9lSzd2VgQW2/aR83Pr1r1yin7fS1vzD6trfmfbp/keSa8viDVvhofBcnhHxJEHs0tHu1gsySigAEJ9q4PA7motaHjDWPCup6BfeHNe8u+shZiSKxs1KLghmIN4dzEYxyAPQ5r2Cij6x/dXcX1X+89rfI8m0Fda0fxBFrVr4N8TrLLZpa6jCkdmsV2YxiOXH2klHA4zk5HHpWpe6x4hn8UWGsp4H8RpHa28sDQFLRi4kKEnf9pGMbB2PevRaKTrXd3FfiUsNyrlUnb5f5HjOnaPcaRqHiO60PwL4pso9dt/Le2Is3ht3O7e6L9pGN27O3gZ/Kr3gWbxZ4Z03S9Lk8MeIb2x020+zRqtpZxSOAAFLN9rbpjoAOtesUU3iLqzQlhbO6k/w679DwnxL4Tm1rVdfvm8H+L4F1VFkihUWRW0uwFH2pf9I5fCKO3fnmuu07U/EGmeHbPS9O8G+KY5rYqz3Mq2chnbOZC6/aB98licHgmvSKKHiLpRa0XqEcKoyclJ3fp/kcV8LbGSxbWnl0HUtJkv703souVhSJnZQpEaRyPjAUE5PJOfp2tFFYzlzO5vThyRsFFFFSWFFFFABRRRQAUUUUAFFFFABRRRQAUUUUAFFFFABRRRQAUUUUAFFFFABRRRQAUUUUAFFFFAFbVP+QfN9P61i1tap/yD5vp/WsWs57jQUUUVIwooooAKKKKACiiigC4OgpaQdBS1sSUqKKKxKCiiigAooooARu31H86vVRbt9R/Or1VETCiiiqEFAoxSigAFFFFABQaKKACkpT0pKBoKKKKBhRRRSJExQaU02gAPSo36VIelMagDG1g8Bafp64hUUzUvmnxVu3XCD6Uhoc68VTuodw6VfK8VFIvFMDkZLBFvywUA5qbULKR4T5bAZGCPatS5iAug2OpqeaPKDjtWco3RSdmeLeKtBtbUyG3tV86Q/exnHqa47UzJDD9jtYHkkUfeAx9R78V6x49tQk6zK5Rm6+leSeJtVNnqwk05fOEMbGVGPCueM15FaFpM9nDTbirHn/xavLi3jFiZPm2LJ8vY471wEimaGOJsGSTBJNb/AIpvbzXtaiS4mjEjnYQBjaornPEcTQuohl+aPjd0yBTgtLF1Lt3ZheIbNY2wNwYdVPQV1X7Ps62/i+R3VnAjzgdzmuU1JZmj8uWVw2N5DDk11PwCf/itWTbkmEnj2rqlf6vJHNBf7TFnv2u+KNRUgJZIqf7/ACaq6f4k+1PtnhMTD3zXE+I5NYmkvpZJXsxGpaAEZ8w+lYnhu81rLfbAx+cKCAehrypYTmhzNo9qGJUanJZnuUFyrxhlxjFc/r+sXce6K0wG/vGtjwLZTX9jl1PHFYPj3S7q1uHEC4rzqcPfszvclYx4NSk80fatY8tiem/pXX6GwdALXWXckc4br+FeU6poJ1K3t4GiaG4UkySKx+YGu78HeD/s5t5o7qZHjXHXg16M6dNQ0lqcUalVz1hodDrloZLZhJh2I64618wfFfT/ALH4hfC4DV9Z6haOlkd7Fio6+tfNvxzh3arE0YycHNGXS5K9jLMIe0w78jzC2jLSrlhWyhYlSqHYpHNZVs4QqZAcE46Vr3v7hIwzZBGeOle3VbbPDoxsjSsZV8xwuHXGOe1db4deNdPu1BJkO0JkZyO9cZYuI/LddrBjkiu48C3Vn9vWO7BhR84fGQGxx+FcVQ7qbPRvg5q9t4f8SQyXF19mtHULz912PrX1f4dvbS9iSa3lSRSOGU5B/GvjB7G4t9TtlwlwGPyuDgHnINfRPw/1GVbKLL48rCkqeCfwowlSz5TDH07rnPaA3FVrhlINUNP1ATQ53c0sspZuK9Bnk6jj1opE+7S0hiDrUwqIDmpRQAppM0GimIQ0lBpM0APFLTRS5qgFoNJmigApB/rB9KCaFP7wfSmgJKlsv+P6D/e/oaiqWy/4/oP97+hprcRvUUUVsIKK888E+P77XNf1S2udPiWxmhlu/DzQk7723hkMUhbPG4uFZcfwSr71h2XxP1Wf4d+IvFSX/hy4u9M0mS8fSkjljubGZVz5U6s24gYILYTkcCgGev0VyHg3xZN4v1OS70MWsvhu2UwyX2SxurkY3LDg8InILHOTwOhNVpvGM1npfjDxBdqr6fpNy1pY26r880kaqCM9y8r7APYetDBancUVwnhrx28fhCa78XwxWut2F9/Zt7aWKPJ5lySPLWFeWYOroy+zexq/P470+J7S3/snXH1C4jaY2CWDtPDErbTI6joueAcnd2zg0AdZRXJD4heGzr39k+dcD/STaG6MJEAuB1h3/wB7gjpjPGc8VDD8R9Dm0OPWEstXNtczRQ2GbJg18ZASnk/3gQpPOMDrigDs6K4j4keNL7w/4OsdW0nR7y4u9RvLazhiltmLQNK4XdJHlWOMn5cjJwMjOamtviDo4uorO6S++WeOzub0WTLaxXbbR5LNkhW3MFxkgMQpbNC1A7GisDwr4rsfEonk0y01A28LSR/aJbcxxu6SNG6KT94hkPTj3rjvB/xLe/sdU1jWtQ0a3g021muL/SI4pV1HTxGekisfn4ByQqjOMZHNAHqFFcbL8SPDlubuO9XULKeARNHb3Fo6S3KysUjaJTy4ZgR6jvihfiPoElpC1vDqVxfS3D2402K1LXQkRVdwUHAAVlbdnGGXnkUAdlRXH2niwf2rru77feJZxWbx6fDpji4hMyMcHn5icc5C7McnvVew8a/2x4w8O2ulll0++ttR+1xTwlJop7Z4U2EH7pUu4I78UdbAdxRXmU/xKun8Xa/4N0+3sbnxFDqC22mWpYqBCbeKV7ic54RTI3Tk4CgZOa1m8aQ6TqWsW2qXz6hPBe29nbWVlp7CVpnt1lKJ8x8zI3PngKAQTxmkmmrgzt6K818L/EpZorsanZ6hPdy61e2tjZ21i3niCApuLp6rvGfXIwDXUeGdWvLrxF4g0e+IdrKWGa2cR7CbeZMqGH95WWQfQCqsJO50VFePeA/ihrGs3mj/AGm88O341C6uYbuwsA63OmxRmXE0pLsNv7tQchOXGM9K6mD4p+EpLW4unnu4baO1a7hlktmC3cKlQXi7ty6cYBO4HGOaQ7ncUVylz460+3t7PzNK1v7feeYYdOWyY3JSMje5XoEG5fmzg7gBk8Utl4/8N3tteXNpcTTQ2elDVZWELDEJaVSMHneDDICp5BGDQ9AOqorkYviF4fkubuNVvhDY26XN7dNbkQW0TQCZWdzxyh6DJz2pJfiFpEOmJe3Wn6zatPMsNnbz2LJNdsVLDy1PX5VYnONoHOKHoCdzr6K4/WPHunweBv8AhJdLhe+eW5SxtrVj5TNdvMIVifP3MSHDHnABPNSrqXiHQLS51fxlqOgrpMFuZJntIJkeFsjAG5m8wHOOinOMDmgDq6K4tPiX4d+zl5YdShuBdQ2ptGtGM++bd5R2rnKtsYAjuCDjBqjffE+1W70ODT9D1i6e/wBTm0+7h+ykTWjxQtIVZSRz90jqCpJBoA9Corj0+I3hp9VksFkuSqySwJdeSfIlmiDGSJG7sNj+xKkAk1PD4tttW8D6j4i01byytY7Brq3u7qzbDp5W8SLGSC6j04zj8aTaSbHbWx1NFcr4f8ZWOo6hb6PCl9fXS28LXV3DZMsEbyRCRQx52FlIbHIGQCc11VU1YlO4V4h4x/aQ8M+GfFOpeH7nw/rM8+n3DW8kkXlbGZepGXBxXt9fnr8cf+Sx+Lf+wrN/OuvBUI1ptSOTGVpUopxPob/hqzwn/wBCzr//AJB/+Lo/4as8J/8AQs6//wCQf/i6+RqVVZjhVLH0AzXp/UKPY8/69W7n1x/w1Z4T/wChZ1//AMg//F0f8NWeE/8AoWdf/wDIP/xdfJJilAyYnA91NMo+oUOwfXq3c+uf+GrPCf8A0LOv/wDkH/4uj/hqzwn/ANCzr/8A5B/+Lr5GqSCGa4k8uCGSV/7qKWP6UfUKHYPr1bufWv8Aw1Z4T/6FnX//ACD/APF0f8NWeE/+hZ1//wAg/wDxdfKNzpuo2yb7mwuoV9XhZR+oqpS+oUOwfXq3c+uf+GrPCf8A0LOv/wDkH/4uj/hqzwn/ANCzr/8A5B/+Lr5IVHb7qs30GaGR1+8rL9Rin9Qodg+vVu59b/8ADVnhP/oWdf8A/IP/AMXR/wANWeE/+hZ1/wD8g/8AxdfI1PEchGRG5HqFNH1Cj2D69W7n1t/w1Z4T/wChZ1//AMg//F0f8NWeE/8AoWdf/wDIP/xdfI7KynDKVPoRiko+oUewfXq3c+uf+GrPCf8A0LOv/wDkH/4uj/hqzwn/ANCzr/8A5B/+Lr5Goo+oUewfXq3c+uf+GrPCf/Qs6/8A+Qf/AIuj/hqzwn/0LOv/APkH/wCLr5Goo+oUewfXq3c+0vBf7RnhfxR4m0/QLfRNXtri+uFgjabytoJ7nDGva6/PX4G/8lj8Jf8AYVh/nX6FV5eMw8aM7RejPRwdeVWDcitqn/IPm+n9axa2tU/5B830/rWLXBPc7EFFFFSMKKKKACiiigAooooAuDoKWkXoKWtiSlRRRWJQUUUUAFFFFACN2+o/nV6iiriJhijFFFMQoooooAKKKKACiiigANJiiigAooooKCiiikSIelJRRQAHpTGoooAybof6Tir0Q+UUUUuox9RutFFMRQv0w6tTj/qRRRUjON8dxhkRcLzzk149400eBG88MS20tKp+647CiivJxfxM9XBvRHjuq6faPeT39ujRiKYJsJ6jvzXG+K5zLI/ygeWcZoopU90dFR6MyjLJcW7yO5ZimMkdAK3fgb+7+JVqqniRXU/lRRW0/wCFNeRjD+JD1PpLXtBiuQGdh0yKz7Hw5bpgkg5oor51zlqrn0cV7p6V4RsobPTkSNQNxNN8Q6XbXCs0qAkiiitklyGCb5jnYPC9p5u5SB3xiuh07Ro48ZfIxRRU09WXUkyLxFCsdo6j+7Xy38Xk8zWVjB28EA0UV0Yf+MY1/wCCzzua3VJIkbD7VzTbyRmRQzE8cDtRRXtRd7HiSVr2H6fLt255I6eldj4YkeOVZMLh3VSB70UVlWWprRZ9E6N4YSbSoNQZ0G6LcsfJAXH867XwuRFYrDEAsSKMADBJx/8AXoorOjFKorGFeblTd+523h+RmQZ6VvIozmiivRZ5xLRRRSAUVJRRTQBSZoooAax602iigQ4U7NFFUAZo3UUUwGnk0sf+s/CiigCWpbL/AI/oP97+hooprcRvVneJ9PudW8O6hpdnqD6dPd27wpdIm9odwwWAyOQDxz1oorZq4k7HHx/Cfw9pk+i3nhd59EvdIfEMwlknBhMZR4tjuVAIIOccFVODjFQ658Nb3xFBqb+IPEUNzf3WjXGjwXVvpqwmOKYqWZxvJkbKLgZVRzgDNFFFxWOksPCqab4sfXdLvWtUu4gmp2nl5jupFACTDn5JABgtzuXAI4BHM3fgVNa1nU9F1O73aGusprTW0ZYNcF4ziNmBBULMhlGM5+UcYoooH0/r0HXfwn06HVZr/wAP6nPpJka2uFjYNcAXkDny5yXfJBRmjZcjK4wQRWnL4S8Qf2xDr0HimCLWDamzu5f7M3QzQ7y6BY/MyjKWbBLNnccg8YKKAKmkfDa20rxRPq1nLpJimvZL5vO0aJ7tJZCWbbcZyF3ksBtJGcA4xUNt8NrmG31Uf2no7vqJi8y3OiD7EQhYl2t/MwZWLDLhl+6vHFFFFtLAa3/CED/hD9C8PNq9xL/ZN7a3f2iVd7SmGUSbOTwDjaOTtGOuKp3Xw9lmubq0XXSnh+71VdVuLD7KDK0wkWUqs27iMyKGI2k8kBgOhRRf+v69A/r+vvOi8I6H/wAI/wCHk0lLtpyss8gl2bTmWV5OmT034/CvO/il4Q1H/hDte8Q6/rsOqXWm+H7+3smi09bdwJYsMZGDNvOFGAAq5ycdMFFJ7FQ+JGlqvwxPiTdqPiLWob/URFbrYv8A2cohgWJzIA8TMwl3EkNkgEYwF61dt/h9c2f9m32l6ppWm6vYST7JLTRlitXjmCB0aBXBP+rQht+cr3HFFFU9GzOOqVxus/Du+1CbU7oeJpIrrUXsnuCLYiOUW6MrI6pIpKPuyQGXGB1GQX+DPhtbeGdS027t9S8xLF9RdYRbhFP2uSNyB8xwFMeB1zn2ooouO2hNqHw7tLyXXrl9RmivNQ1KPU7K6hjCy6fOkEcSshyd3EfIOAwYqRiq958Pb2bVZddh8QpDrR1CDUIp/sO6JJEtPszqY9+WV1LHG4FSRycclFSkhla9+GNzc6DeaW+u2krX2o3N9PcXGlh3jeYDmEhwYnXB2sCevIOK3fAumTW+r6/qdxOZmmnis4SzFn8m3TYC5wMszmRj/vCiimu3l/khW/P/ADZkaN8MLTSbHR47PUil3YmeG6uFtwBf2s0ju8EihuxYFWySpXPcgt8L/DNfD2nT6fZXGheULM2dtIdAiE2zgDz2DfvvlGDwu7qeaKKBiaR8Nr3RWtb/AEfxFFa6rAblQxsN1osM5jZoY4PMyiholZcPwS3UHAh/4VXJaWc1rpHiSS1F9pUmnalJNZrM8++SWQyr8yhG3zyHGGGCBgYzRRQ9VYFobFr8P7JdE8QaPeX0txa63bRW8uxNjRqlskGVOTydm72JxzVLW/h/qOv6fYpr+u6fqV7ptwJrKSbRkaAfI0bCWFnIk3K3JBXBAIxRRQ9XdglZWRqzeCrO78CnwveSQQjeJUn021S0EMyyCRJI0GQpVgpGc5xznJqrqvg3WfEOg3+h+KvEsOoWN1b+UEttNWAhwyssjbncMQVBwAFPOQaKKAK+nfDv7PDaLLd6RA9tqdvf/wDEt0ZLNZPK3YVgrnJO7rnjsKlvfAU7at/a1hrYtrxddbVo2ktPMRQ9sLd4iu8Z+UEhsjBxwe5RR/X5f5IP6/P/ADKel/C+z0zUrySzl0lbS4kuZULaPGbyNp95Yfad2SoZyR8ucYG7FdKnhtV+HY8H/bCVGk/2b9p8vnHk+Xv25/HGfxoopNJxceg7u9zFh8Ayr4j0XVG1W3WPSo4kQwWIiuZgkXl7HmD/ADREktsKnnvXc0UVVybBX56/HH/ksfi3/sKzfzoor0cs+OXoefmPwL1OMr6T/Yn8MWN9ca54gvYYLgwhLWJJEDbc/Mx5/AUUV3Y1tUXY4sGk6yufSWreGtE1DS7qwl0uyCXELRMRAoIDDGRxX50+ILA6Vr1/phcP9luZIdw77WIz+lFFcmWSd5I6sxStFmv8MPC//CZeOtL8Om4Ful3LiSTGSFAyce+BX3RoXhXwl8PfDjNpejRRx20eZJVjVppMdyx6n8aKKWYzlzqN9B5fFcjlbUf4V8S6F44tbmOPTZGij+V0u4UIb8ATXzp+1l8L9E8MRWvirw/HHZQXU3k3Fov3Q5GQy+nTkUUVjhZONdRT0NsTFSoOT3LX7ENnaXeo+JhdWsE4WKDb5sYbHLdM0ftvWdpaah4ZFrawQBop93lRhc8r1xRRXTf/AG3+uxz2/wBj/rueX/AjwFH8QfHEel3VyILKBfPucZ3ugP3V9zX2B8Qbjw38Ovh5capD4ds5orGERwQrAnJ6Lknt696KKjGSbrxi9isIkqEpLc+E/FOuXviPXbrWNQ8sT3D7isaBUQdlUDoBWXRRXrpJKyPLbbd2FOiXfIqdNzAUUUCPonRvAnhq30SOzk02G4Z4x5kzjLsSOue1eC+JbFNM8QX2nxsWSCdkUnrgHiiig9HGQjGEbI6L4G/8lj8Jf9hWH+dfoVRRXjZn8a9DbLvgfqVtU/5B830/rWLRRXkz3PSQUUUVIwooooAKKKKACiiigDP8beH5fEmgSafa6tf6Td/et7q0maNkftuCkblPcH8OaseFNG/sHQ4NNbUL3UZUGZbq8maSSVz1OSTgegHA/WiitiT/2Q==">
            <a:extLst>
              <a:ext uri="{FF2B5EF4-FFF2-40B4-BE49-F238E27FC236}">
                <a16:creationId xmlns:a16="http://schemas.microsoft.com/office/drawing/2014/main" id="{9F98650F-4CCA-4A2C-8871-2A3A16AFB35B}"/>
              </a:ext>
            </a:extLst>
          </p:cNvPr>
          <p:cNvSpPr>
            <a:spLocks noChangeAspect="1" noChangeArrowheads="1"/>
          </p:cNvSpPr>
          <p:nvPr/>
        </p:nvSpPr>
        <p:spPr bwMode="auto">
          <a:xfrm>
            <a:off x="5892800" y="3225800"/>
            <a:ext cx="40640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914377"/>
            <a:endParaRPr lang="en-US" sz="2400">
              <a:solidFill>
                <a:srgbClr val="709ED0"/>
              </a:solidFill>
              <a:latin typeface="Palatino Linotype"/>
            </a:endParaRPr>
          </a:p>
        </p:txBody>
      </p:sp>
      <p:pic>
        <p:nvPicPr>
          <p:cNvPr id="3" name="Picture 2" descr="Find Your Parent Center website screenshot">
            <a:extLst>
              <a:ext uri="{FF2B5EF4-FFF2-40B4-BE49-F238E27FC236}">
                <a16:creationId xmlns:a16="http://schemas.microsoft.com/office/drawing/2014/main" id="{CD416887-236A-6E65-F91D-2FB20D2C7AC3}"/>
              </a:ext>
            </a:extLst>
          </p:cNvPr>
          <p:cNvPicPr>
            <a:picLocks noChangeAspect="1"/>
          </p:cNvPicPr>
          <p:nvPr/>
        </p:nvPicPr>
        <p:blipFill>
          <a:blip r:embed="rId3"/>
          <a:stretch>
            <a:fillRect/>
          </a:stretch>
        </p:blipFill>
        <p:spPr>
          <a:xfrm>
            <a:off x="797284" y="1542334"/>
            <a:ext cx="10597432" cy="4282070"/>
          </a:xfrm>
          <a:prstGeom prst="rect">
            <a:avLst/>
          </a:prstGeom>
        </p:spPr>
      </p:pic>
    </p:spTree>
    <p:extLst>
      <p:ext uri="{BB962C8B-B14F-4D97-AF65-F5344CB8AC3E}">
        <p14:creationId xmlns:p14="http://schemas.microsoft.com/office/powerpoint/2010/main" val="23123912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4A5A40-1435-7310-D5B5-414BCD4D749E}"/>
              </a:ext>
            </a:extLst>
          </p:cNvPr>
          <p:cNvSpPr>
            <a:spLocks noGrp="1"/>
          </p:cNvSpPr>
          <p:nvPr>
            <p:ph type="ctrTitle"/>
          </p:nvPr>
        </p:nvSpPr>
        <p:spPr/>
        <p:txBody>
          <a:bodyPr/>
          <a:lstStyle/>
          <a:p>
            <a:r>
              <a:rPr lang="en-US" dirty="0"/>
              <a:t>Who is with us today?</a:t>
            </a:r>
          </a:p>
        </p:txBody>
      </p:sp>
    </p:spTree>
    <p:extLst>
      <p:ext uri="{BB962C8B-B14F-4D97-AF65-F5344CB8AC3E}">
        <p14:creationId xmlns:p14="http://schemas.microsoft.com/office/powerpoint/2010/main" val="419875292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976461" y="78729"/>
            <a:ext cx="10515600" cy="1325563"/>
          </a:xfrm>
        </p:spPr>
        <p:txBody>
          <a:bodyPr/>
          <a:lstStyle/>
          <a:p>
            <a:r>
              <a:rPr lang="en-US" dirty="0"/>
              <a:t>Find Your Parent Center</a:t>
            </a:r>
          </a:p>
        </p:txBody>
      </p:sp>
      <p:sp>
        <p:nvSpPr>
          <p:cNvPr id="8" name="AutoShape 2" descr="data:image/jpg;base64,%20/9j/4AAQSkZJRgABAQEAYABgAAD/2wBDAAUDBAQEAwUEBAQFBQUGBwwIBwcHBw8LCwkMEQ8SEhEPERETFhwXExQaFRERGCEYGh0dHx8fExciJCIeJBweHx7/2wBDAQUFBQcGBw4ICA4eFBEUHh4eHh4eHh4eHh4eHh4eHh4eHh4eHh4eHh4eHh4eHh4eHh4eHh4eHh4eHh4eHh4eHh7/wAARCAH2BF8DASIAAhEBAxEB/8QAHwAAAQUBAQEBAQEAAAAAAAAAAAECAwQFBgcICQoL/8QAtRAAAgEDAwIEAwUFBAQAAAF9AQIDAAQRBRIhMUEGE1FhByJxFDKBkaEII0KxwRVS0fAkM2JyggkKFhcYGRolJicoKSo0NTY3ODk6Q0RFRkdISUpTVFVWV1hZWmNkZWZnaGlqc3R1dnd4eXqDhIWGh4iJipKTlJWWl5iZmqKjpKWmp6ipqrKztLW2t7i5usLDxMXGx8jJytLT1NXW19jZ2uHi4+Tl5ufo6erx8vP09fb3+Pn6/8QAHwEAAwEBAQEBAQEBAQAAAAAAAAECAwQFBgcICQoL/8QAtREAAgECBAQDBAcFBAQAAQJ3AAECAxEEBSExBhJBUQdhcRMiMoEIFEKRobHBCSMzUvAVYnLRChYkNOEl8RcYGRomJygpKjU2Nzg5OkNERUZHSElKU1RVVldYWVpjZGVmZ2hpanN0dXZ3eHl6goOEhYaHiImKkpOUlZaXmJmaoqOkpaanqKmqsrO0tba3uLm6wsPExcbHyMnK0tPU1dbX2Nna4uPk5ebn6Onq8vP09fb3+Pn6/9oADAMBAAIRAxEAPwDhP+FjePf+hu1j/wACDR/wsbx7/wBDdrH/AIEGuVor7X2FP+Vfcfnn1mt/O/vOq/4WN49/6G7WP/Ag0f8ACxvHv/Q3ax/4EGuVoo9hT/lX3B9Zrfzv7zqv+FjePf8AobtY/wDAg0f8LG8e/wDQ3ax/4EGuVoo9hT/lX3B9Zrfzv7zqv+FjePf+hu1j/wACDR/wsbx7/wBDdrH/AIEGuVoo9hT/AJV9wfWa387+86r/AIWN49/6G7WP/Ag0f8LG8e/9DdrH/gQa5Wij2FP+VfcH1mt/O/vOq/4WN49/6G7WP/Ag0f8ACxvHv/Q3ax/4EGuVoo9hT/lX3B9Zrfzv7zqv+FjePf8AobtY/wDAg0f8LG8e/wDQ3ax/4EGuVoo9hT/lX3B9Zrfzv7zqv+FjePf+hu1j/wACDR/wsbx7/wBDdrH/AIEGuVoo9hT/AJV9wfWa387+86r/AIWN49/6G7WP/Ag0f8LG8e/9DdrH/gQa5Wij2FP+VfcH1mt/O/vOq/4WN49/6G7WP/Ag0f8ACxvHv/Q3ax/4EGuVoo9hT/lX3B9Zrfzv7zqv+FjePf8AobtY/wDAg0f8LG8e/wDQ3ax/4EGuVoo9hT/lX3B9Zrfzv7zqv+FjePf+hu1j/wACDR/wsbx7/wBDdrH/AIEGuVoo9hT/AJV9wfWa387+86r/AIWN49/6G7WP/Ag0f8LG8e/9DdrH/gQa5Wij2FP+VfcH1mt/O/vOq/4WN49/6G7WP/Ag0f8ACxvHv/Q3ax/4EGuVoo9hT/lX3B9Zrfzv7zqv+FjePf8AobtY/wDAg0f8LG8e/wDQ3ax/4EGuVoo9hT/lX3B9Zrfzv7zqv+FjePf+hu1j/wACDR/wsbx7/wBDdrH/AIEGuVoo9hT/AJV9wfWa387+86r/AIWN49/6G7WP/Ag0f8LG8e/9DdrH/gQa5Wij2FP+VfcH1mt/O/vOq/4WN49/6G7WP/Ag0f8ACxvHv/Q3ax/4EGuVoo9hT/lX3B9Zrfzv7zqv+FjePf8AobtY/wDAg0f8LG8e/wDQ3ax/4EGuVoo9hT/lX3B9Zrfzv7zqv+FjePf+hu1j/wACDR/wsbx7/wBDdrH/AIEGuVoo9hT/AJV9wfWa387+86r/AIWN49/6G7WP/Ag0f8LG8e/9DdrH/gQa5Wij2FP+VfcH1mt/O/vOq/4WN49/6G7WP/Ag0f8ACxvHv/Q3ax/4EGuVoo9hT/lX3B9Zrfzv7zqv+FjePf8AobtY/wDAg0f8LG8e/wDQ3ax/4EGuVoo9hT/lX3B9Zrfzv7zqv+FjePf+hu1j/wACDR/wsbx7/wBDdrH/AIEGuVoo9hT/AJV9wfWa387+86r/AIWN49/6G7WP/Ag0f8LG8e/9DdrH/gQa5Wij2FP+VfcH1mt/O/vOq/4WN49/6G7WP/Ag0f8ACxvHv/Q3ax/4EGuVoo9hT/lX3B9Zrfzv7zqv+FjePf8AobtY/wDAg0f8LG8e/wDQ3ax/4EGuVoo9hT/lX3B9Zrfzv7zqv+FjePf+hu1j/wACDR/wsbx7/wBDdrH/AIEGuVoo9hT/AJV9wfWa387+86r/AIWN49/6G7WP/Ag0f8LG8e/9DdrH/gQa5Wij2FP+VfcH1mt/O/vOq/4WN49/6G7WP/Ag0f8ACxvHv/Q3ax/4EGuVoo9hT/lX3B9Zrfzv7zqv+FjePf8AobtY/wDAg0f8LG8e/wDQ3ax/4EGuVoo9hT/lX3B9Zrfzv7zqv+FjePf+hu1j/wACDR/wsbx7/wBDdrH/AIEGuVoo9hT/AJV9wfWa387+86r/AIWN49/6G7WP/Ag0f8LG8e/9DdrH/gQa5Wij2FP+VfcH1mt/O/vOq/4WN49/6G7WP/Ag0f8ACxvHv/Q3ax/4EGuVoo9hT/lX3B9Zrfzv7zqv+FjePf8AobtY/wDAg0f8LG8e/wDQ3ax/4EGuTlkSNdzsAK3tJ8F+M9WtVvNP8M3rWrcrNPiFGHqC5ANRKFCHxJL7jSnPE1PgbfzZe/4WN49/6G7WP/Ag0f8ACxvHv/Q3ax/4EGsrXfC/irQbf7TrPh2+tbb/AJ+AnmRD/ga5H61koyuoZWBHtTjToyV4pfgFSpiabtJtfNnV/wDCxvHv/Q3ax/4EGj/hY3j3/obtY/8AAg1ytFV7Cn/KvuM/rNb+d/edV/wsbx7/ANDdrH/gQaP+FjePf+hu1j/wINcrRR7Cn/KvuD6zW/nf3nVf8LG8e/8AQ3ax/wCBBo/4WN49/wChu1j/AMCDXK0Uewp/yr7g+s1v53951X/CxvHv/Q3ax/4EGj/hY3j3/obtY/8AAg1ytFHsKf8AKvuD6zW/nf3nVf8ACxvHv/Q3ax/4EGj/AIWN49/6G7WP/Ag1ytFHsKf8q+4PrNb+d/edV/wsbx7/ANDdrH/gQaP+FjePf+hu1j/wINcrRR7Cn/KvuD6zW/nf3nVf8LG8e/8AQ3ax/wCBBo/4WN49/wChu1j/AMCDXK0Uewp/yr7g+s1v53951X/CxvHv/Q3ax/4EGj/hY3j3/obtY/8AAg1ytFHsKf8AKvuD6zW/nf3nVf8ACxvHv/Q3ax/4EGj/AIWN49/6G7WP/Ag1ytFHsKf8q+4PrNb+d/edV/wsbx7/ANDdrH/gQaP+FjePf+hu1j/wINcrRR7Cn/KvuD6zW/nf3nVf8LG8e/8AQ3ax/wCBBo/4WN49/wChu1j/AMCDXK0Uewp/yr7g+s1v53951X/CxvHv/Q3ax/4EGj/hY3j3/obtY/8AAg1ytFHsKf8AKvuD6zW/nf3nVf8ACxvHv/Q3ax/4EGj/AIWN49/6G7WP/Ag1ytFHsKf8q+4PrNb+d/edV/wsbx7/ANDdrH/gQaP+FjePf+hu1j/wINcrRR7Cn/KvuD6zW/nf3nVf8LG8e/8AQ3ax/wCBBo/4WN49/wChu1j/AMCDXK0Uewp/yr7g+s1v53951X/CxvHv/Q3ax/4EGj/hY3j3/obtY/8AAg1ytW9GsZNU1ez02FlWW7nSBGboCzAAn86To0kruK+4axFZuyk/vN//AIWN49/6G7WP/Ag0f8LG8e/9DdrH/gQa9vT9lf5F3+MsNjnFjkZ/77pf+GV1/wChyb/wB/8As64PruB8vu/4B6f9n5l5/wDgX/BPD/8AhY3j3/obtY/8CDR/wsbx7/0N2sf+BBr3D/hldf8Aocm/8Af/ALOj/hldf+hyb/wB/wDs6PruB8vu/wCAH9n5l5/+Bf8ABPD/APhY3j3/AKG7WP8AwINH/CxvHv8A0N2sf+BBr3D/AIZXX/ocm/8AAH/7Oj/hldf+hyb/AMAf/s6PruB8vu/4Af2fmXn/AOBf8E8P/wCFjePf+hu1j/wINH/CxvHv/Q3ax/4EGvcP+GV1/wChyb/wB/8As6P+GV1/6HJv/AH/AOzo+u4Hy+7/AIAf2fmXn/4F/wAE8P8A+FjePf8AobtY/wDAg0f8LG8e/wDQ3ax/4EGvcP8Ahldf+hyb/wAAf/s6P+GV1/6HJv8AwB/+zo+u4Hy+7/gB/Z+Zef8A4F/wTw//AIWN49/6G7WP/Ag0f8LG8e/9DdrH/gQa9w/4ZXX/AKHJv/AH/wCzo/4ZXX/ocm/8Af8A7Oj67gfL7v8AgB/Z+Zef/gX/AATw/wD4WN49/wChu1j/AMCDR/wsbx7/ANDdrH/gQa9w/wCGV1/6HJv/AAB/+zo/4ZXX/ocm/wDAH/7Oj67gfL7v+AH9n5l5/wDgX/BPD/8AhY3j3/obtY/8CDR/wsbx7/0N2sf+BBr3D/hldf8Aocm/8Af/ALOj/hldf+hyb/wB/wDs6PruB8vu/wCAH9n5l5/+Bf8ABPD/APhY3j3/AKG7WP8AwINH/CxvHv8A0N2sf+BBr3D/AIZXX/ocm/8AAH/7Oj/hldf+hyb/AMAf/s6PruB8vu/4Af2fmXn/AOBf8E8P/wCFjePf+hu1j/wINH/CxvHv/Q3ax/4EGvcP+GV1/wChyb/wB/8As68z+OHwmm+GqabN/bC6jBfF0B8ny2VlwemTxg1pSxGDqyUIpXfl/wAAyrYXH0YOc27Lz/4Jzf8Awsbx7/0N2sf+BBo/4WN49/6G7WP/AAINcrRXZ7Cn/KvuOD6zW/nf3nVf8LG8e/8AQ3ax/wCBBo/4WN49/wChu1j/AMCDXK0Uewp/yr7g+s1v53951X/CxvHv/Q3ax/4EGj/hY3j3/obtY/8AAg1ytFHsKf8AKvuD6zW/nf3nVf8ACxvHv/Q3ax/4EGj/AIWN49/6G7WP/Ag1ytFHsKf8q+4PrNb+d/edV/wsbx7/ANDdrH/gQaP+FjePf+hu1j/wINcrRR7Cn/KvuD6zW/nf3nVf8LG8e/8AQ3ax/wCBBo/4WN49/wChu1j/AMCDXK0Uewp/yr7g+s1v53951X/CxvHv/Q3ax/4EGkb4j+Pdp/4q/WOn/Pwa5akb7p+lHsKf8q+4PrNb+d/efoVo6xNodjcT4LNaRPI7HqSgJJNXBBCRkRqRWTDp9vqnhTTrO5mmSJrSHesUgXd8g4PtWhpVnDp9klnDNLJGnCea+5gPTPpXxct2foMfhR+eFFFFfcn5uFFFFABRRRQAq8sB7ivc/ib8OYbDVBoPhj4a3TJd/Z4bPWHvpinmyKpPB+Xrkc/WvELOPzruGEyxQh5FXzJWwiZPVj2A717TrWqyXfxYtfH1j4p8HWz2xgK2kurO6ny4whBIjH3gD24zXJiHLnjZ9+/lbY7sKouErrt2877mZ4K+FBHi/TE1u403WdEuXu7eWbTLwusdxFA7+WxABByoPoQKoaj8ORqFj4dm0U2thFJ4cTU9WvL65KQxsZXTcSc4zgAKBXd6R4k0TQprSHw/eeFLPTY7y4vrmCXxA0sk00sLRDDeSNqKGzjBJx1qhY6vp66VbaLqOseEbvSv7Cj0i8iTW2jkl8uVpUlRvKO0gt0INc3tq2/p/wC3X/T8DveHw6jy+v6f8H8Th7v4R+K4PJ2tp1ws95bWsLwTl1kFwMxTKcY8s4Iz1yDxWT4q8Ba54a0/UL3VGtEjstTOmELIS0suzeWQY5TaQcnHUcV69ZeMjY6hetZ634Mj086PFpmm2p1l2NoYs+VMWMXzsCzHoOtc38Rbl/GOh6Bpk3izwbbf2Xb7J5BqjMbqbaiGU/uxg7UUd6qGIrcy5tv6/r5+RjUwtBQbje/9f5/h5jm8B+GR+0Tpfg77FL/Y1xBE8kPntuJa23n5s5+9zXE+LPAeoeH9Gi1i+1DSoUuVE1vYm6/0poWYhX24wRx2JI716lB4h0tdTtfE8t94Ok8X2tiLSLUP7dcW5ITy1laHyuXCn+9iszUr2xufho3g+LxF4ad5fKL3F5r7XEcTIcs0CGEGMueo3EY4xUQq1YtfJP73d/kVOhSkpfNr7lZfn5GBqeleCfA+leHrfxD4fu9e1LVrGPUbqRb9rdbaKTOxIwo+ZsDJLcZqx4i+DN3Drl7/AGXrmlQaMs9vHaz6ncGJ28+MPGpwpy3OOPTOAK1oH8Najo+kWfjG88J6zdaPCLe1ubfxA9uZIAcrHKPJbcB0BGDip9Z16bWLS7TUPEvgszXGtW2pKYtUZY4o4E2LAq+X0xjnP4VXtJ82jf6brZen9Ml0ocuqWy063trd+b/pHk/ibwxeeHldNRvNP+1x3ktpNZx3AaeJozgsy9lPY96wq9F+MB0fUbm68QWt1o0uo32pSzz/AGPVWuD5b8quwxqBtwctnnI4rzqu2jNygnLc8/EQjCo1HYUda9q+MPgrS/DcstjpPgCW3spRbxwa9cajKIlkkCk53HZjJI54HWvGbSLz7uGEyxQiRwvmSthEyerHsB3r2PxTPaa78TrbxjNr3gtraF7dn06fVmkSQRKqkE+Xjnb6fnWWIb54a6a3/CxvhVF056a6W28+5yw+FHiKa6sI9P1DRNRtbzz/APT7W83W0HkgGXzHIG3aCDnBznjNO0P4Ta9rd1drpeq6Fd2dqIw9/Dds8DO+dsYKqW3ccggY79RXrGpeP7e7a3gOreFpbEG6juYbjXyzSwToFaNSsChNuPlwD/WsDQtR8O6PYX+h2OqaHa6HdSRTqlt4rliu0mQEFzMIcEMDgrtxwK5liK9tVr/wf8jseEw3No9P+B/nuYr/AAguJ/CekWqy6bpviZ9VvLG4S9vSn2loyvlxxDkE9eRgcjJ5Fc5b/CfxRJp6zPJpkF/Jby3UOly3QW8mijJDOqYwR8rY5ycGvSNK17w/aw6Ybu78M3lxpOpXGo6e7+JpDseQgqshaEtIF2jkkE4pI/FFrJNa65far4NuPFVlYzWVrqC626QhJN/zND5XLKJGA+YDmpjXrpf1/n/XQqWGw0mv66+m9v8Agnm8vwt8Q2+ltfTT6W88FpHfXOmJdZvIbZiP3jJjgYIJGcjPSrfxf+H3/CN6xrmoWKw2Oh2+oizsIZ5mM1wdis3lggllXPLEgdq7i78QWM0N7qMeqeD4/Et/paaXd6h/bjmJogFUssXlcOVQD7xA9KyvjL4mg8VaDfy6jqPh28nhvRcaV9k1Qyz20bBVkhx5Y8xSRu6jHvWka1Zzj2/4K/r7zOeHw8aUrb/8B/1ppt5nitA60UDrXpHjns2k6T4G1L4b6fr8Pgq3hvr3XF0ZBNq86xIWjyJWIzjntiuXHwl8XmJZPItgG1z+xAPMOfPzjf0/1eQfm/SthLeE/C6DwcvirwjHImr/ANpi6OqsMfu9mzb5fBHXOa9Ab4iXB1uXURrfgsRvpf2ZYf7XbC3m4t9r/wBV13E8dfevLdSpBtw11638rfqezGjSqJKppp0t53+7RnJWfwq0e+FhbTXdppskegXl5PcfbmZLqaJ2QSDKfLGCuW4+7jFYs3wpafwh4dvNG1rTtR1fV72eBIIrg7ZlVlUeXlR935mYkjAxXU6Jq9hZLosF5rXhK7trHQ7rR7lV1tkadJ2JZ1byjtIz707Qda07RdK0K3stW8Jfa9A1Ce50+Z9dYoIZm+eKRfJ+Y7cruBHril7Sstn1/V/8Aao0ZJXXT9I/8H5nI3HwU8XQ6hFam50gxy2884uvtDLCBDjzFJZQQQGB5GCOc159q9mun6lPZpe2l8sTbRcWrlopOOqkgEj8K90bWtHhvrq4sdd0crc6dd2brf8AiyW62mcAAruiwqrjoBk55NeFarZjT9Qms1vLS9ERA8+1cvE/AOVJAz1x0row1SpNvn7f1+hy4yjSpr933/Rf8Eq12nwq0bQ/E17qHhvUIzHqt9bN/Y1z5pVUuVyRGwzghxxk9Dj1ri66r4Z20a+JLPWpNW0eyGmXcNx5V/dGEz7W3YUhW9OT2yK6avwPWxyUfjWl/I7DxF8MraO2g0ywuNN0+50eCL/hIdV1C8McAu5uUtl6jKjg4H1rnb/4XeKNPkhjvVs4JJtaTRkUyk5mdFdXyBjyyrKdw/Ku6ivdHupvE9rr2reE7/SNe1T+0xbw660UtvKGYjD+SQRhsHj8q228YWGoXjz69f8Ag+7WHWIdV0+O3154RbtFGsaoxMJ3jai+nOa8+NetHz/pf8H5WPWlhsPLy/p2/Tzu2ch4b0Xwjb+GfGA13wfFd6p4TSNJpY9UmVLuQzGNjgY2jjIwK53Wfh3q0et6qqR2FrDaaYmstAlw7hLaQjaisVyzAMBz+ddR5lt5HjqP/hJfCH/FVuGB/tZv9GxOZef3Xzdcdq3rzxBpN1pF4smo+ExrF7ocejz3g19vL2R42usfk8E455+lNVakZcy/rT/MKlGlOKj2v+enTt/wTmviN8IL6DxVq6eDzYXdnbXcEA0+G8Ml1biUKEMgPQFie/Gea5X4gfDbxF4Ksbe+1RrKe1mna3821kZgkoGSjblHOM8jIODzXrt740s7fVtT1vw3qPhDTtV1W8tri9muNeaZGWEghFUQrt3YGTk98VwHxn1HTNSsIriw1KCeSS8aWaJPEct/tLA8JGyKEQHPPJ5ApUKte8Yy2/4C/wCCRiaGH5Zyjv8Ahu/L0PLqKKK9Q8cKKKKACiiigAooooAKKKKACiiigAooooAKKKKACiiigAooooAKKKKACiiigApHYIhZugGTS1HOokEcROFkkVCfYmk3ZFQXNJI6uza08EaBZeILyzgvfE2qR+dpsFwgeKwt8kCdkPDOxB2g8ADPpWh8IPCeo/Gjx7cWXiLxRdr5Ns1zJLI3mSN8wXaik4HX6ADpWX8UtTOn/GbUbhrG0vYdMuUt4bS7QtA0USKioygjK4HqK9I/Z/1jwp41+JdrpL/DrT9Humgll+36TqF1A0e1c/dD9D06968yrKUabqJatXv2PoKMIuoqfRO1u55340t9c+EPxI1Lw/ofiKWVLVl+Zf8AVzI6htskZypODgg5qLxDb6ZrXh7/AITXQLOOwMUywa3p0WfLgkfOyaIdo3wRj+FuOhFdb8TvFfhXwv8AEPXdIsvhdod1cWd48Ru9Vu7m6eYg/fZWfHPXrXH/AApk+2aj4nsJERLa/wBBvWljUYRSi+ahA7YZRiqhKXIqltdPmRUhFydK9076djAoqK0bdbRsf7oqWvRPBas7BRRRTEFFFFABRRRQAUUUUAFFFFABRRRQAUUUUAFFFFABRRRQAUUUUAFFFFABRRRQAUUUUAFFFFABW58P/wDke/D/AP2E7f8A9GLWHW58P/8Ake/D/wD2E7f/ANGLWdX4H6GtH+JH1R+ilZGpeJtB03U49NvtTghu5NuIyTxuOF3EcLk9M4zWvXlni28fQ/GV7qXhzxBbS39zcW0d9oVxFua5PyqGjP3gQpzkZHHNfErdI/Reh2mo+MvDmn6rLpd1qG28i2+ZEsLuV3DK5KqQMitDVNa0vS7ixt7+9it5b+bybVXPMr4zgV59bat/ZvxX8Sq/iDRdMhklszLDej95MPK58s71x6dDyRVLx3HqfijxPrS6Xo1zqCaTaraWc8U0SLBeZWVn+dgSRtjHy570k9EB6N4g8S6LoMlvHq18Ld7nd5K7GYvtxu4UHpkVMdd0YaINbOp2o00ruFz5g2EZx19c8Y9a861nVtT17WfBGr+HntIr+40+9kRbqMsgcIm5CAQQdwIznj0qnYfYoPDXhDVHE8mm2WrTS6yskfNvdOHyzoOFVJWPsAQaf9fiHmeiweL/AA3Npd3qceqxfZbPH2lirAxZOBlSMjPbitG61Swtb2ysri5WO4vmZbZCDmQqu5sfQc1xHxQ1rR9Y+GfiQ6RfW14YoYxJJCd6glxgbhwfoDxVbVIdfi+IPgc6zqGnXSGa58oWto8JU/ZznJZ2z+lNK4luemUVSvtV06xuFt7u8ihleGSZUdsEogBdvoMjNFhq2m38/kWd7DPJ5CXG1GyfKfOxvocGkMu0UUUAFFFFABRRRQAUUUUAFfOf7cH/ACBvDP8A18z/APoK19GV85/twf8AIG8M/wDXzP8A+grXZl/+8w/roefmv+6T/rqfLdX4NF1ifTH1SDS72WxQkPcJAxjXHXLYxxVCvaPCSHxN4Ds/DusWt7o19p2k3d1outwORby253mSGfHGCQy569j7/UV6jpx5j43D0VWny/1c8Xor2rVfh94bt7vTNDstA8Q6jdztZvFewFY4LxZEDSKJXbYMk/KQPl2nOauD4Y6HHrFi95od6YJvDt3fyw2txJ5YuYWcBFZ13HKhePU5HBxWTxlNK/8AWmpqsBUbt6fi7HhcaNJIsaDLMQAPUmr/AIj0TU/Dury6TrFqbW9iVGkiLBioZQw5HHQiu+8QeGdJh8IafrWh+ELy+h1WzuZ5JvtcjDTZEcqseQACVAyQwy27AxXW/F/w7pmsah43vn0m7i1LRtP065juxKxWXckaMpTGAAueeuQaTxSUkraa/mkXDAuUHrrpb5pvt/XU8DooorsPPCiiigAooooAKRvun6UtI33T9KBo+0H+5B/17w/+i1rT8J/8h2D6N/6CazH+5B/17w/+i1rT8J/8h2D6N/6Ca+Gluz9Hj8KPh2iut/4Vl8RP+hJ1/wD8AX/wo/4Vl8RP+hJ1/wD8AX/wr7T21P8AmX3n579Xq/yv7jkqK63/AIVl8RP+hJ1//wAAX/wo/wCFZfET/oSdf/8AAF/8KPbU/wCZfeH1er/K/uOSorrf+FZfET/oSdf/APAF/wDCj/hWXxE/6EnX/wDwBf8Awo9tT/mX3h9Xq/yv7jkqK63/AIVl8RP+hJ1//wAAX/wo/wCFZfET/oSdf/8AAF/8KPbU/wCZfeH1er/K/uOSorrf+FZfET/oSdf/APAF/wDCj/hWXxE/6EnX/wDwBf8Awo9tT/mX3h9Xq/yv7jkqK63/AIVl8RP+hJ1//wAAX/wo/wCFZfET/oSdf/8AAF/8KPbU/wCZfeH1er/K/uOSorrf+FZfET/oSdf/APAF/wDCj/hWXxE/6EnX/wDwBf8Awo9tT/mX3h9Xq/yv7jkqK63/AIVl8RP+hJ1//wAAX/wo/wCFZfET/oSdf/8AAF/8KPbU/wCZfeH1er/K/uOSorrf+FZfET/oSdf/APAF/wDCj/hWXxE/6EnX/wDwBf8Awo9tT/mX3h9Xq/yv7jkqK63/AIVl8RP+hJ1//wAAX/wo/wCFZfET/oSdf/8AAF/8KPbU/wCZfeH1er/K/uOSorrf+FZfET/oSdf/APAF/wDCj/hWXxE/6EnX/wDwBf8Awo9tT/mX3h9Xq/yv7jkqK63/AIVl8RP+hJ1//wAAX/wo/wCFZfET/oSdf/8AAF/8KPbU/wCZfeH1er/K/uOSorrf+FZfET/oSdf/APAF/wDCj/hWXxE/6EnX/wDwBf8Awo9tT/mX3h9Xq/yv7jkqK63/AIVl8RP+hJ1//wAAX/wo/wCFZfET/oSdf/8AAF/8KPbU/wCZfeH1er/K/uOSorrf+FZfET/oSdf/APAF/wDCj/hWXxE/6EnX/wDwBf8Awo9tT/mX3h9Xq/yv7jkqK63/AIVl8RP+hJ1//wAAX/wo/wCFZfET/oSdf/8AAF/8KPbU/wCZfeH1er/K/uOSorrf+FZfET/oSdf/APAF/wDCj/hWXxE/6EnX/wDwBf8Awo9tT/mX3h9Xq/yv7jkqK63/AIVl8RP+hJ1//wAAX/wo/wCFZfET/oSdf/8AAF/8KPbU/wCZfeH1er/K/uOSorrf+FZfET/oSdf/APAF/wDCj/hWXxE/6EnX/wDwBf8Awo9tT/mX3h9Xq/yv7jkqK63/AIVl8RP+hJ1//wAAX/wo/wCFZfET/oSdf/8AAF/8KPbU/wCZfeH1er/K/uOSorrf+FZfET/oSdf/APAF/wDCj/hWXxE/6EnX/wDwBf8Awo9tT/mX3h9Xq/yv7jkqK63/AIVl8RP+hJ1//wAAX/wo/wCFZfET/oSdf/8AAF/8KPbU/wCZfeH1er/K/uOSorrf+FZfET/oSdf/APAF/wDCj/hWXxE/6EnX/wDwBf8Awo9tT/mX3h9Xq/yv7jkqK63/AIVl8RP+hJ1//wAAX/wo/wCFZfET/oSdf/8AAF/8KPbU/wCZfeH1er/K/uOSorrf+FZfET/oSdf/APAF/wDCj/hWXxE/6EnX/wDwBf8Awo9tT/mX3h9Xq/yv7jkqK63/AIVl8RP+hJ1//wAAX/wo/wCFZfET/oSdf/8AAF/8KPbU/wCZfeH1er/K/uOSorrf+FZfET/oSdf/APAF/wDCj/hWXxE/6EnX/wDwBf8Awo9tT/mX3h9Xq/yv7jkqK63/AIVl8RP+hJ1//wAAX/wo/wCFZfET/oSdf/8AAF/8KPbU/wCZfeH1er/K/uOSorrf+FZfET/oSdf/APAF/wDCj/hWXxE/6EnX/wDwBf8Awo9tT/mX3h9Xq/yv7jkqK63/AIVl8RP+hJ1//wAAX/wo/wCFZfET/oSdf/8AAF/8KPbU/wCZfeH1er/K/uOSorrf+FZfET/oSdf/APAF/wDCj/hWXxE/6EnX/wDwBf8Awo9tT/mX3h9Xq/yv7jkqK63/AIVl8RP+hJ1//wAAX/wo/wCFZfET/oSdf/8AAF/8KPbU/wCZfeH1er/K/uOSorrf+FZfET/oSdf/APAF/wDCj/hWXxE/6EnX/wDwBf8Awo9tT/mX3h9Xq/yv7jkqjuUZ4GCnDDlT7iux/wCFZfET/oSdf/8AAF/8KP8AhWXxE/6EnX//AABf/Cj21P8AmX3jVCsnflf3FL4ow/21DYePrJd9tqkSQ3+3/l3vY0CyK3puADj1BPpXQ/BDVJPAvg3xb8SI/LW+jiTSNI8xchriUh3OO+1VBNN8NeEPil4enufs3gPV77T7xQl9p11YSNBcr2yMZDDswwRVXX/DPhaFjb6pH4y8Ftv8xrG905rqBWI6owKn8SM471wycXH2d7ry107Hs03Jv2qVn56a9xP2ifI1fxHpXjyxUCz8UadFdEL0S4jAjmj+oKj86zfDEDeG/h/q/iK6Xy7vXIW0vSYz950Yjz5gP7oUbAfVj6VteH/DWhyIn9heH/GHj2eDLQwNYvbWUZJGS2CzEeoG3NN1/wAFfFfxDqp1PV/B+tvKEEcMUWnukVvGOkcagYVRTg42VO+i7k1eZN1Ert9tfmcHGuyNUHYYp1db/wAKy+In/Qk6/wD+AL/4Uf8ACsviJ/0JOv8A/gC/+Fdvtqf8y+88f2FX+V/cclRXW/8ACsviJ/0JOv8A/gC/+FH/AArL4if9CTr/AP4Av/hR7an/ADL7w+r1f5X9xyVFdb/wrL4if9CTr/8A4Av/AIUf8Ky+In/Qk6//AOAL/wCFHtqf8y+8Pq9X+V/cclRXW/8ACsviJ/0JOv8A/gC/+FH/AArL4if9CTr/AP4Av/hR7an/ADL7w+r1f5X9xyVFdb/wrL4if9CTr/8A4Av/AIUf8Ky+In/Qk6//AOAL/wCFHtqf8y+8Pq9X+V/cclRXW/8ACsviJ/0JOv8A/gC/+FH/AArL4if9CTr/AP4Av/hR7an/ADL7w+r1f5X9xyVFdb/wrL4if9CTr/8A4Av/AIUf8Ky+In/Qk6//AOAL/wCFHtqf8y+8Pq9X+V/cclRXW/8ACsviJ/0JOv8A/gC/+FH/AArL4if9CTr/AP4Av/hR7an/ADL7w+r1f5X9xyVFdb/wrL4if9CTr/8A4Av/AIUf8Ky+In/Qk6//AOAL/wCFHtqf8y+8Pq9X+V/cclRXW/8ACsviJ/0JOv8A/gC/+FH/AArL4if9CTr/AP4Av/hR7an/ADL7w+r1f5X9xyVFdb/wrL4if9CTr/8A4Av/AIUf8Ky+In/Qk6//AOAL/wCFHtqf8y+8Pq9X+V/cclRXW/8ACsviJ/0JOv8A/gC/+FH/AArL4if9CTr/AP4Av/hR7an/ADL7w+r1f5X9xyVFdb/wrL4if9CTr/8A4Av/AIUf8Ky+In/Qk6//AOAL/wCFHtqf8y+8Pq9X+V/cclRXW/8ACsviJ/0JOv8A/gC/+FH/AArL4if9CTr/AP4Av/hR7an/ADL7w+r1f5X9xyVFdb/wrL4if9CTr/8A4Av/AIUf8Ky+In/Qk6//AOAL/wCFHtqf8y+8Pq9X+V/cclW58P8A/ke/D/8A2E7f/wBGLWj/AMKy+In/AEJOv/8AgC/+FWtJ8AfEnTNVtNSt/BOuma1nSaMNYuRuVgRnj2qZ1abi0pL7y6dGrGabi/uPvmmmOMyCQopcDAbHIH1rwpPi18WAgDfBvUy2OSFlGT/3xS/8Lb+K3/RGdU/KX/4ivlvqVXy+9f5n2n9oUPP/AMBf+R7jJa20j+ZJbwu/95kBNSIipnaqrk5OBjJ9a8K/4W38Vv8AojOqflL/APEUf8Lb+K3/AERnVPyl/wDiKPqdXy+9f5h/aFDz/wDAX/ke5rFEpUrGgK524UcZ60qxou7aijcctgdT714X/wALb+K3/RGdU/KX/wCIo/4W38Vv+iM6p+Uv/wARR9Tq+X3r/MP7Qoef/gL/AMj3MQwiLyhFGI/7gUY/KnFEZlYqpK/dJHT6V4V/wtv4rf8ARGdU/KX/AOIo/wCFt/Fb/ojOqflL/wDEUfU6vl96/wAw/tCh5/8AgL/yPdWVWOWUE4I5HahUVTlVUHAHA7eleFf8Lb+K3/RGdU/KX/4ij/hbfxW/6Izqn5S//EUfU6vl96/zD+0KHn/4C/8AI92orwn/AIW38Vv+iM6p+Uv/AMRR/wALb+K3/RGdU/KX/wCIo+p1fL71/mH9oUPP/wABf+R7tRXhP/C2/it/0RnVPyl/+Io/4W38Vv8AojOqflL/APEUfU6vl96/zD+0KHn/AOAv/I92orwn/hbfxW/6Izqn5S//ABFH/C2/it/0RnVPyl/+Io+p1fL71/mH9oUPP/wF/wCR7tRXhP8Awtv4rf8ARGdU/KX/AOIo/wCFt/Fb/ojOqflL/wDEUfU6vl96/wAw/tCh5/8AgL/yPdq+c/24P+QN4Z/6+Z//AEFa1v8AhbfxW/6Izqn5S/8AxFec/Ge7+KnxKXTorn4a6vp8FiXZUjtZHLM2ASSVHYdK6sHhp068ZStZea/zOPMMXTq4eUIXbfk/8jwupxeXi2htBd3AtmOTCJW2E/7ucV03/CsviJ/0JOv/APgC/wDhR/wrL4if9CTr/wD4Av8A4V9D7an/ADI+VVCsvsv7jmhe3oSFBeXIWA7oQJWxGfVeePwpz6hqDyeY1/ds/PzGds8nJ5z6810f/CsviJ/0JOv/APgC/wDhR/wrL4if9CTr/wD4Av8A4Uva0u6D2Nb+V/icwt3dLC0C3U6xM+9kEhClv7xHTPvSte3rBg15ckMMNmVuR6Hmum/4Vl8RP+hJ1/8A8AX/AMKP+FZfET/oSdf/APAF/wDCj2tLug9jW/lf3M5Kiut/4Vl8RP8AoSdf/wDAF/8ACj/hWXxE/wChJ1//AMAX/wAKftqf8y+8X1er/K/uOSorrf8AhWXxE/6EnX//AABf/Cj/AIVl8RP+hJ1//wAAX/wo9tT/AJl94fV6v8r+45Kiut/4Vl8RP+hJ1/8A8AX/AMKP+FZfET/oSdf/APAF/wDCj21P+ZfeH1er/K/uOSpG+6fpXXf8Ky+In/Qk6/8A+AL/AOFDfDL4ibT/AMUTr/T/AJ8X/wAKPbU/5l94LD1f5X9x9RP9yD/r3h/9FrWn4T/5DsH0b/0E1nXEbxNHFKjJIkMSurDBUiNQQa0fCf8AyHYPo3/oJr4uW5+hR+FHp1FFFIoKKKKACiiigAooooAKKKKACiiigAJwMngVijXZbkGTSdJutQgBI89WSNHx/dLEbh7jj3p/jNpF8MXpjJGUCuR1CFgHP/fJNasSRxxJHEqrGqhVVRwAOgFS7t2AraTfx6lZ/aI4pYsO0bxyDDIysVYHHHUdqt1lazqjWM8Nna28ctzMrynzJPLjjRcbndsHAyQOmTms5fE00mh6hfwWsEsmnnMpWYmGRANxMbhfm47Y68UudLRsDpqjE0JuGtxIpmVA5TPIUkgH9D+VY66vqEd3ZG702OGzvJPKjYT5kRipK7lxjnHYnFVopNW/4Ty6VbWzNv8AZIQXM7b9m+TnG3GevGfxo50B0tFctd+LDDEb5ba3ax3ssQa4xcXAU4LRx455BwM5NXbnWL9dcGmW+nxymW38+B2lK4UEBt42/LgkYxkmj2kQNyigZwM9e9FWAUUUUAFFFFABRRRQAUUUUAFFFFABRRRQAUUUUAFFFFABRRRQAUUUUAFFFFABRRRQAUUUUAFFFFABRRRQAUUUUAFFFFABRRRQAUUUUAFFFFABRRRQAUUUUAFFFFABQQCMEA/WiigAHA4ooooAKKKKACiiigAooooAKKKKACiiigAooooAKKKKACiiigAooooAKKKKACiiigAooooAKKKKACiiigAooooAKKKKACiiigAooooAKKKKACiiigAooooAKKKKACiiigAooooAKKKKACiiigAooooAKKKKACiiigAooooAKKKKACiiigAooooA8s8Sf8h68/66f0qXwn/yHYPo3/oJqLxJ/wAh68/66f0qXwn/AMh2D6N/6CaAPTqKKKACiiigAooooAKKKKACiiigAooqlpGrabq0U0mm3sN2kEzQStE2Qsi/eU+4oGotptLQtypHJE0UqqyOCrK3Qg9RWNDp+s6fH9n03ULea1HESXaMzxD03KfmA7ZGfeqnxB8H2ni/Sjay3t9YXKA+RcWs7IUb3AOGHsa+cNY0/wCM3w1vHukv9UuLCFs/aI5DcW7L6spzt/HFHKmevl2V08dFqNZRn2el/R/8A+k9Y8OPqf2C8upbSfULPdzLBmCRW6qUz2wCDk4IqxqOnare+HLnTmurJLi4VoyywN5aIRjAG7JPv+leffBX4yWfjOVNF1mOOx1vaSmz/VXIHXbno3+z+Veo6xdfYtLubrdt8qMsDjOD24qHBK5w4zB1sHVdKsrP+tjM1PTdZu4tMCXdgj2kqzSEwuQ7AEAD5uBg+9XDY3K+Iv7Rjmh8h7dYZY2Q7sqWIIOcfxelLbX1lBHBBJfGR5ACGkPzNk8E8cZ7dKs2l5a3ZkW3mWQxsVcD+EgkYP5GhKJymBpXhubR72U6U1hHBNMZGeW3LTopOSgbPI64z0z3q++n6ifFKaoLi1+yrAYPK8tt+CQ2d2cZyPTpWvRQoJaIAoooqw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DyzxJ/wAh68/66f0qXwn/AMh2D6N/6Cai8Sf8h68/66f0qXwn/wAh2D6N/wCgmgD06iiigAooooAKKKKACiiigAopGIUEsQAOpNY174t8LWUvk3fiLSoZM42vdoCD9M0m0txpNnLftCeKpvCvw4upbOQx318wtLdgcFSwO5h9FB/HFcb8DNU0X4e/BeLxD4inktY9TvmdTtLM+flXCjnopP61W/az1Cxv/C2gXFldW99bJqDeZ5MwYH5OmR04zXjPxF8eX3jCPTrL7Db6ZpWmxiO0soCSqcYySepwMVa1R91lGVfW8uhTStGUm5vrZaJf1sfbMGpWNxZ2t5DdwvBdhTbvvGJNwyMeuRXj3i+TWtUvtXvPA+sajpXiexydR0G7cSR3MeOHjVsqcjkFeD7GuA+Cfiqy1jw3P8NvEOoPZiRhLo99vwbeYHcqg9sMMj8R3rP+JHjyHV9JggvVng8c6PdNaf2lYPtjuIQSGO5Tnn09frRYxweR1cNi5U1rr1V1Z7NrZp7PqnZo8wt728tNTTULeVoLyKbzUdPlKuDnIx05r7i8FayfGfw6sNVikWCa+tQJDt3BJB8r8ZHcGvkzwv8AD+71BFu9Wke0hbkRgfvGHqfSvZfCl1eeH/D0Oi6VdzW9nCWKKCM5JyeevWvNxWaUKXu7vyHxbj8HiIxp03ecXutrdVf7j2K50qWZ5c3arHchftSiLlyAB8pz8uQPerGl2clnHOskyy+bO8oKx7cbjnHU5+teUJ4g1tWDDVLnI9WyK2tJ8dajbsFv40uo+7AbXH9DXNSzjDyl7yaPh+Y9Jrzy3nt1+I/iuz1LVrqC0itrSWFTeOgiZ1feUGeM4HFdro2q2WrWv2izl3D+JTwyn0IrA0LS9Ug+I/iHVrmyCWF7BbR28vmKSTEGByo5Gd3H0r1oyjNKUXdHbhZxjGpd9P1W3yuVfB3ia9t/BcF94mjvGnDTMGW1YyNbq5CSuqj5crgngVt3vivRrS40+GSaV/7Rhaa0eKFnWVVXcdpAOTjBx1Oao+MbXxDdakkFlCZ9KmsZopEjmWNlnbhGcnBKAZ4Xv2NY2g6DrtufAn2jTfLGi2ssF5++Q7SYhGCOeRkZ+lPU6HToVE6kmle7smuzaX3q3zOqg8SadcQW8kC3ckk8PnrALdxKsecbmQjK88c9e1RN4t0TztPijuJJv7RieW0aKJmEoT7wBA+8M9OtUNR0i/tvHb69FZ/2hY3lnHbTxK4WSF42Yq65IDKd5BGc9DSTaReJ4q8OXdnpMVvY2Ud0syRugEXmhduB3OQc49e9PUzVKh36N7rs9PvsvP5jvEHjeysPB97r9jbXN4bWQwSQeWVeKXIBEgPK4yM/UY6101lcC6gEwimiycbZYyjfka4C/wDC+t3vh/xtYi1SKbVb37TZb5Vw4Cx4BxnaSYz+Yru9LnubmzSW6snspSOYndWYfUqSP1oROIp0owXJvfv0srfjctUUUUziCiiigAooooAKKKKACiiigAooooAKKKKACiiigAooooAKKKKACiiigAooooAKKKKACiiigAooooAKKKKACiiigAoorn7bxZYXNxrlvBbXry6IwS7Xyh1KhwF5+b5SD+PrTSbE2la50FFZvhnWrPxBoNnrdgJRaXkYlhMq7WZD0OO2a0s0NNOzCMlJJrYKKMiikMKKKKACisPxn4r0bwjp9vfa3O8MFxdR2yMqFsO5wCcdFHc9BTrnxBHD4zs/DTWshe6sZbxbjcNgEbopXHXPzj2pcyvYrldr2NqijNGaZIUUiOrjKMrDJGQc8ilyOfagAooooAKKKwPEfiux0PWdN0i4tL6e71JZTapbxB9/lrucdRghefftSbS3GouTsjfoqh4f1jTte0W11nS7lbiyu4xJDIARkfQ8g5yCD6VfzTEFFGR6ijI9RQAUUZHqKMj1FABRQeBR3oAKKKKACiiudTxhp00Ut1Z2t/e2EUxhe8t4N8W5W2tjncwVsglQQMHng0m0NJs6KiuRuviFoNpquoafdpewf2ddQWl5O8P7qGSfHlZIPRty84wMjOKivPiRoNrp+qX01vqIh0vUU026IgyVnYqAAM8jLpyOPmHvS549yvZT7HZ0VleHtf0/XDex2jSJcWFwba7t5U2yQyYDYI91YEEZBB61zuq/E7w9pf8Aa/26DUoBo91DbXxa34hab/VsefuHI+bpz160OcVq2CpybskdvRWHpXiaz1G6sbeG1vUe8tDeJ5kYUJFkAFuflzkYHf8AA07TPEEd94r1jQBayxSaZHbyNKzArKJQxG0DnjYetO60J5WbVFVbC+W7kukFvcwfZ5zCTNEUEhAB3Jn7y89R3Bq1kYzkYpiCijIooAKKKKACiub8ReMdO0PW4dHubW/muprSW8jEEQYNFFjzD16jcOOpzxmtnRtSsdY0q01TTbhLizu4VmglXo6MMg/lSUk9inFpXaLdFGR6ijI9RTJCikR1fO1lbBwcHODXOxeMNOuIWu7O1v7zT1mMJvYIN8RYPsJHO5lDcFgCODzwaTaQ1Fs6OijI9RTWdFXczqoyBknvTEOooyPWjI9RQAUUHijvigAooooAKKZPIYoXkEbyFVJ2p1b2Fcv4U8f6B4kl0+OyN1C2pQSz2P2iEoLhIm2ybfdTjIODznpSur2KUW1dI6uijI9aq398tm9qpt7mf7ROIQYIi4jJBO58fdXjqfUUyS1RTWdFxudVycDJ7+lOyPWgAooyPUVjXGvJD4zs/DRtZC91YzXi3G4bAI3jUrjrn94D6UXGk3sbNFYlj4msbzxVqXhuGG6+3adDHNcZjwm2TOzDZ5ztb8uauaDqkOsaeL2GGeFDI8YWdQrZRip4z6g0lJPYHFrcv0UZHqKMimIKKKKACiiigAooooAKKKKACiiigDyzxJ/yHrz/AK6f0qXwn/yHYPo3/oJqLxJ/yHrz/rp/SpfCf/Idg+jf+gmgD06iiigAooooAKKKKACsrxVr+n+HNJOoahJhS6xQxj70srHCovuTWrXzB+1feeJb7Xbea1tLtdA0d1QXKj939qPzEn3AwM+uayrVPZxuaUoc8rF7xrr3jVfjP4e0nx15droF5coYrK1lJgkUnaA7DBchiMg8e2KrfFbwjoHhn4+eE71NJgTSNUuI/Ot1jHlmUPtPy9O6nFdL8Tbd/iN8EtG8a6Su/VdLVbzanLErxMn4Fc/hWr8abNvGHwy8N+IdOjMl3HeWd1AUHzASFQwH4sPyrmlG6fXZo6Yys106M8u/a38O2+j+MNO1SwtY7a21C2IdYlCoZUPJwOM7SteMRyc7W/A19P8A7ZduH8H6HdeXlor5k3egZDx+gr5brOpUlRrPl2PWyjMq2EtKD06roy1Xovwt8MxyIuuX0YYZ/wBGRhx/v/4ViaD8PfF2s6Naa1Y6PLcaZcZ/0iNlIVVbDEjORjBr2KxsxbWsVtCgWONAqj2Aqc1xfJSUYP4vyPouJM8gsNGnh56z3s9l28r/AOY/BJwOprpvBGkwaprCWtzkwohdwDgnHb9aw4ognPU12nwrRTq125HKwDH4tXz+EiquIhF7XPzlyuwtNBsv+E+fTlTzLSFfNKMc9hwfxNQa9oa3fjSTTNLSOEFA7D+FOMk/y4rqdDgU+M9buT1URoPxGT/Ko/DNv5vijW9UYYUSeQh+nU/oK9X6nCcVC2839yuKxw0U194a151jkHnQNtcA/LIPQ16vpN9DqWnxXlucpIucdwe4NeV3lve67rOo3VnA0yq7OxHZe36Cuh+Fd83mXWmsTjAmQenY/wBKyyyu6Vb2f2JXsJM6y91zS7LV7TSbq6Ed7eZ+zxFGJkx1xxjjv6Vo1xnir/kqPg3/AK53/wD6KWqM3i3xDb+GNa16SLTmi0e/nhkjCMDPFG+04OfkbH159K+juegsI5xg4dV17ttL8jsNV1e3sJfI8uW4ufJefyIQC/lrjc2CR3IHuTV22mW4top1VlWRA4DDBAIzyOxrimknPxmWYSxiD/hHd5UoSQvnjPfrTk8XX8ngSTxstvALBVadbQg+Y0CsRu35wGIGcYx296LhLCPljy9bfe72X4Hb0Vxra34ivvEuo6To50vZHY293bS3COMCRnBVgDzwvXjrUsuseIJvHF54dtX06NI9Nju45ZInYqzOylSAw3D5fai5n9Vn1a2v8tP8zraK4Cy8ZazN4X0rxLJbWSWtxdx2lxbDcXy03kl1bOPvc4I6d60fHfia88PRPewvYyxWzRedaHcZpEdwpYEHCYzxkHOKLlfUqvOodbtfNdDrqhtbq2uhIba4imEchjk2MG2uOqnHQj0rktOudcm+KOtWZ1GJrKCytpIoWhOEDM+cYbr8vX6elVdN8UXFro1y4sLL7dP4hk0uEQxmON5C+PMfqc4BJ9cUXH9Tlsnd6fjqd7RXN3Gt31j4mt9BuvIke+s5p7W4RCoV48blZcnjDAgg+orD0rxdr0nhnw94hvYdP8jUrmK2nhjVgymRygdWJxwcfKR070XJjg6kldddvO9/8megUUUUzlCiiigAooooAKKKKACiiigAooooAKKKKACiiigAooooAKKKKACiiigAooooAKKKKACiiigArzW08K6p/bnjnULrT70LqcyvYCC/EYlAgWP5grgA5Gfm7flXpVFVGTV/MiUFJpvo7/g1+p5T4f8ACPiS28N6Dp2pWXn29p4fk06azW5UeVdDG2ZWBwcgYBByvpyarap4N8XPZ6grrPf6idJ06CC9W9Cb7qFyZZBlgVOCOcAnB9efX6K1+sS5ua39XuYfVIcqjd6afhb9DzG78OeJFm1ZLOwlTTZNcgvEs/tSf6Rb+SqSIMkhT5g37W4bHvXfeHLEabolrZKs6LEmAs03muoySAW746e3StCis5VHJW/raxtCkou6/rW4UUUVBocN498Lz+Lry+sL+2u10waVLbwPDNGPNll+/wAE5GAqYzjq1c1/wi3ivVrfQJvEWiLPd2/h6602823aDFyxi8uUEN0Plk5HIPavXqKzdJP+vX/M1VaSSR5TqHgzxjNa6hay6gbq+kg0/wDs7VRPtNnJEFExI68kM/AO7eQanh8NeKU8XwTC1b7FD4nm1IzG8G17aS1Me0LnOQ5ztIx3Fen0UezXNzf1vcPbStb+trHG/CDw/d+G/CK6Zf6dFaXaTymWRJQ/2gl2IkyPUEdea19b8N2uqXouWuru2EiiO7igk2rdxjkI/fr3XBwSM4NbdFXZWSJc25OXcRFVVCqoVQMADoBS0UUyArz74meGdX8QeMvCtxYx3UVnYi9W6u7a4SOWHzofLVkyckg8njp69K9BoqZwU1Zlwm4O6PJ4PCXiWPw54a0W80uKSx0tLizvLWwuEjWcFQIrpN/HZiVOGDOSM4FS674P8YPf60dDvniS903yY5bufdJHKghAEci/NscK4bcMq2WB+YivU6Kl00V7Z32/q9zy7U/CviQahc6nplo8NmdQ0y7i0pbpVKmFibhlO7YNylRtzhihJ61Wj8HeI5otDtdRsZpbWLxBf3V7HHqOAbSYS+WGww3YLp8ozgKceh9aoo9kr3/rdP8AQPbSt/XZr9Ty1/Cvij+wNes1tF/tt5rlrXVjdgfaIZJg6wjqyfuwI+RhcAjNS6h4S1jyNJudDs7m0lt743MlleXMckG12i3qQhGwgKzKY84IPHzkV6bRTVNL+uwe1ZHd28N1ay2txGskMqFJEboykYIrL0DQIdJmluGvby+nZREkt1JuaOIH5Y1wBwO5OWPUk8VsUVVtbmd3awUUUUxCOu5SpyARjiuD+Hml+IvB3hOLwr/Za34sZHjs71J0WOSJpCytICdysA2CADkjg813tFLl1uUpWVjzXTfA8t/8RPFWo+IdOmbSr28srqzUXK+VK0ESqDIinJw4DAHjgZrA17wX4qvPC/jGwh0g+fq3iiHUrUfaohmBWhJJO75WxEePce+PaaKz9jH+v68jRV5J39PwON+HWg6n4e1LXre7hE1rfXn2+3vnkDTvvABim9WTG1WGQVwOorB+KXw/1TxF4nE2ktBFp2uac2la+zMAywq2+KVAfvODvQem4HtXqFFN04uKi+n9floKNaUZOS3/AK/XU8i0/wAJ+Nm8P6Rc6/DFe6ilxHDqlpbzoPPtYonjiwz/ACk7m80qcDLdcqKddeAdYbVdS+x280JlttMTTtQkvA8lq8DN5hY5DMdpx0IbODxXrdFHs1e79fwt/XmP20un9a3/AK8jyrVvC/ia7urpfsN21u3i+DUk/wCJgBmzWNFf+PIG5WOz3HFVLvwr4s/4RvUNFtdDBjl1DUXtDLfgi2ilQ+SVUPg/MT1zs6gHt7BRS9kv6+X+Q1XkmtP61/zPKh4P13UNW1G41e11FRJ4ftba3lg1Mbo7tUlWVkBbAYiReSMEg59T2/w/sdV03wtbWOsrbC7heRSYF2q6+YxVtoJCkjBKgkAkgcVvUVaik7/1vczlUclZ/wBaWCiiiqIPPvG/hbUdc+JmiX/2W5/seHTLyzu5oLlYnBmMeAOd2MIckc8jFUl8Ma3ZeNtMfSdBhs9D025MamK95ltfshjAALZUK+P3YAGQGySTj06is1TSNfbStbyseM6L4F8QwaDoUGpafd3H7u5i1eBdRUyvIx/czh3Yg7V3DghhuyMkVZvPB/iNdS1C+t9Nu5Jx4hsLyzlbUFLfZokiWbq/8QRxjA3bhn29dopKkkU68m7nG/DTw7caJpmrWd9pyWs1xqFzIbiOYMblJJXZG45BCsBzzxVb4d6b4i8I+ELXwo2lLenT2aG2vknRYpIS5Ku6k71YKeQAckcHmu7oqo01G1uisQ6jd79dTyHW/Bnia88P+KIHtbufWrlLyO0vI79I47hJpN0QIBDDYu0Ybhdp25zim694K1y6u9VS30NpNNmu9JvFtZb1NszQPm4HLHDMu3rwxXr0r2Cip9kvy/D/AIcv28v6+X+R5lH4V1v+0tamurK6eU+c2m3FtfJGiwvAES3I4cbT77cjdkGq+ieDNe0+Pwfc21vJHd2cUK6vFdXImikbCiSQHcWWQbAQVyGB2kV6rRVKmk7/ANaEutJqxX1Kyt9RsZbK7jLwyrtYBip9iCOQQeQR0NU9A0aPSlmke8ur+7nI826uWBdlX7q8AAAA9ABySTySa1KKq2tzO7tYKKKKYhk5ZYJGSNpGCnCAgFj6c8V478LvAvijw03hm+u7RZJbW2urC7t5rhJPsgklMizwEHHPCuvBIAx059loqJQTakaRquMXFdTxe70bW9B8J28+oQ341k3lpb3BjvY3j1NluNxIQEFt4znPz4OMECrekabdXEsEGkw6s19ZeJY77U4Z5WhW3gcM4jRWfayAMMAemcDpXqWq6Zp+rWotdSsoLuEOsipMgYK6nKsM9CD0NSWdpa2cRjtYI4ULFiEXGT6n1NSqdnf+un+RTrXR5K/gbxGba1t7vT49VsrXXor5YridFnlhMMiuJSDsco7rhuCwXkZHMuo+DvE8/h/xLE9veSa5PHeRWl5DqCxx3Cyvui4BDDYAow3C7TjIOK9cop+yVrf1/Wg/by0PNLLwhqUXihJXsrtdO8q2ls2jvV3WMyszSq+SWYOzZO0kMPlPGKPA3hnxFaeLNH1fWLBEuLTSrqz1C7Nyrm7meWJlkXBJwQjcHBXIGMAV6XRVKCTv6/iT7V2scMdJ1rRvidq/iaz006pY6tp9tAyQzIksEsJfqHIBVg/UHII6VSu/CviKPVdAvLB0EluX+2JI4e3USyvIzJyGEiFhggYYcEV6NRU+yX9feL2r/r0sePHwZ4kPg+GB9P1A6z9oslvnTU0VLsRTb5ZRtK/fXd975juAPQGup8MeG9T0bx7dXVtHjQ5rUoqXEgeSB1EYVYmBJMZAbKv91lyD8xruKKagk7jlVbTRna9pUeq2yL9ontLmFvMt7qAgSQvjGRkEEYJBBBBB6VNo+nW+l2CWdt5jKCWZ5HLPI5OWZiepJ5NW6Kq2tzO7tYKKKKYgooooAKKKKACiiigDyzxJ/wAh68/66f0qXwn/AMh2D6N/6Cai8Sf8h68/66f0qXwn/wAh2D6N/wCgmgD06iiigAooooAKKKKACvnXw348s7H4l+LPh942SOTRdT1KYQNMPljZzwreisMEHsa+iq+Vf2ufCU1h4sg8V28JNnqMaxTuBwkyjAz9VA/I1z4lyjFSXQ3w6Um4vqey/CjwLqngTU9U0y31GO98LXX7+zSQ/vYJCfmX0Kkd/bpXoNvBDbwJBbwxwxIMIiKFVR7AdK8i/ZV8XS+IPAsmj31wZb3SJBECxyzQkfIffHI/AV7DV0eVwTjsRVupNSPPf2g/Ceo+MPhzPp2kxCa+hnjuIYywG/bkEAnvgmvLvhL8BY4Ym1z4iKkMMY3JYGUAADq0rA8D2B+tfSdfMX7RfxHm8U6qnw/8JmaaP7SIbp4v+XmXOBEvqoPX1P0rKvGCfPLc1oym1yRPavDt54buvh7ft4OtootKiE8UQij2RuV4Zl9RnPPevPFBOFUEnsBXqPgfwxF4d+Hth4ZGD5Np5cp9XYEuf++ia4nw5qi+HdSn+0WInkH7s5OGQg84ryM1p806fO7K33HLUtzaGK6PG22RGRvRhg12Pwp/5Cd7/wBcV/8AQq6ZW0PxZpxGFkOOR0kiP+fwp/hfw7b6F57RzvO8uAWYYwB2owuXSp14VISUo9yUtTUgtYYbme4jBDzlS/oSBgVnanDJp2hXEOmQPLPMzBccne55Y/TP6VsUE4BJ6CvdlSTi0tN/xLOM1EQ+EvCP2OJwb25ypYdSx6t9AKwPhuSPFEYBODE+ffis7xPqcmq6xNcMxMasUiXsFB4/xrofhXZs99dXxHyxoI1+p5P6D9a+ahU9vjIRp/DHb0X+ZHU6jVfD0WoeJNM1x725im00SCGNNuw+YMNuyMngDvVGXwXaS+HdX0OTULw22q3Ek87fJuUyHLBTjgZ+ta2sastjd2djHEJry9LiCMuEB2LuYk/SpNA1KPV9Jg1COJ4RLuBjfGVZWKkccHkHkda+o0O1VK8YKV9Fa33tr8blK38OxReI49da9uJLhLIWRQhdjR7t3Ix1zzVf/hEdPGkPoazTLo8khdrMY24LbjGG6hCe3ocZxVjx1rM/h3wnqGuW9tHcvZRGYxO5QMB1GQDg1SuPE9zp+p6Ja6nZRCDWX8qCaCQsUl2bgrKQOCAeRRoXD6xOKlF/l9nX8LmjaaFDbeJrnXY7mbzbi3jt2hwvlqiElccZ6se9IugRr4puPEK3k4uZrRbUphdiopLAjjOck962KKZz+2n36W+Rykfgizj8LW3h1NSvRa290t0j/JvLLJ5gBO3GN3PT2o13wPZ6tNqrPqN7BHqqRfao49uGeLGxwSCRjAyOhxXV0UrGixdZPmUtd/yf5pGEPDip4gXWodSu4rlrVLa5wFK3CoSVJBHByTyMdagg8Haemm3VjLcXMyz351BZCVDwzlt25CBxgjvn0rpMj1op2J+sVe/9LYyF0KJtUOq3VzJPfLbtbQyFQBCjHLbV6ZJAyT6Cs2PwVZx+GtN0FdQvfs2nXCXELnYXLI25QTtwQD7V1NFFhLEVFs/6X/DgOnrRRRQYhRRRQAUUUUAFFFFABRRRQAUUUUAFFFFABRRRQAUUUUAFFFFABRRRQAUUUUAFFFFABRRRQAVycvhjxE0rsvxA1lFZiQotbXCj05jrrKKqMnHYicFLf82cj/wi3iT/AKKHrX/gJa//ABqj/hFvEn/RQ9a/8BLX/wCNV11FV7WXl9yI9hHz+9/5nI/8It4k/wCih61/4CWv/wAarodEs7qx06O2vNSn1KZSS1xMiK7ZOQCEAHHTp2q7RSlNyWv5FRpxi7r82FFFFQaBRRRQAUUUUAFFFFABRRRQAUUUUAFFFFABRRRQAUUUUAFFFFABRRRQAUUUUAFFFFABRRRQAUUUUAFFFFABRRRQAUUUUAFFFFABRRRQAUUUUAFFFFABRRRQAUUUUAFFFFABRRRQAUUUUAFFFFABRRRQAUUUUAFFFFABRRRQAUUUUAFFFFABRRRQAUUUUAeWeJP+Q9ef9dP6VL4T/wCQ7B9G/wDQTUXiT/kPXn/XT+lS+E/+Q7B9G/8AQTQB6dRRRQAUUUUAFFFFABWZ4o0LTPEuh3Oi6xbLcWdwu11PUHswPYg8g1p0UNXGnY+Y7TwJ42+DnjhfEWg2s+vaCcpcrbjMrQE8h0HOR1BHGRX0ppl5BqOnW9/bFjDcRrIm4YOCM8jsasUVnTpKne2xc6jna+4V5X8J/g/YeE9cvPEmqSJf6tNPI9v3S2RmJ4z1cg8n8q9UoqpQUmm+hKm0ml1CvPviPoTxznWLVC0b/wCvAH3T/e+hr0GkdVdCjqGVhggjIIrDF4aOJpuEiGrni2i6lcaVqEd5bH5l4ZT0de4Net6DqkOr6bHewKVDZDKeqsOorlPEXgcs7XGjsqg8mBzgD/dP9DWv8PrK6sNEkgvIHhk89jtYduOa8vLqWIw1Z0pr3fwEro6OsrxZqC6boNzcZw7KY4x6seB/j+Fatcf4x0rVte1aK1t08qzgXJkkOFLHqQO+BXqYyc4UnyK7eiGzz+ytZ7y6jtbaMySyHCgV6/4d0uPSNKis0wWHzSMP4mPU1B4b8P2Wiw/uh5twww8zDk+w9BWxXHluX/V1zz+J/gJKx598Q/sOteKLPwvqV4+k/wCiNeaffo2x/tIYrtRj6Kclf4gaj+HmrJfa22n63JDb6xpcAt40hkKQXce7ieNPukHAHfByPSu+vLO0vEVLy1guVU7lWWMOAfUZpWs7RpopmtYGlhGInMYLIPQHt+FepbU9FYuPsfZ26fc/+D1Ry/xmkSP4WeImdgoNi6jJ7ngCsDVd2g6t4c8VX1y+qaH5SQO02GGnO6gLOhUD5T91ic4zwa9Knhhnj8uaJJU/uuoI/I0n2eD7P9n8mPycY8vaNuPTHSixNHFqnTUGr6u/o0l8nocXeXLXvxDu9K1G4hS0k06KTTlkB2SklvNZSGGWHye4GKzfEMepWlpbiz1aHX/sGmuLy0uJDDLPEWP76Jxx5g2leevqM16HNZ2c0aRzWsEiR/cV4wQv0B6U6S1tpCpkt4XK4ClkBxjpiiw44tRastun4euv56nGaFJ/aPi7Wo9aEq2sVravp8M5KqIWjy7/AO9uyCeowKwdPvL37B4O1TVppERdbuIY7mVyu+2KzCEuehzhME9eD3r1G4tre4x9ot4pdvTegbH50XFvb3EBt7iCKaE9Y3QMp/A8UWGsZFfZ7fk1p63uzyfXZ7V9K+J/2e5zHEI5ISspwj+QOV54+bPTvW94ohh0LwoutWL3YF3NZjU7hZ3dhb7lDuOSF+UnJXHFdv8AYLH5v9DtvmADful5A6A8dqmWONYvJWNBHjbsC8Y9MUWKljl7tlomr672SX6XOG8dCHTvDt9q/huVvtS20auttIXAtzIpeQKD94JuwRzVtoLKKC51Sz8Qx2tpPpkg/wBGGUA6i4+8fmXPXvnmuqtbW1tYzHa20MCHqsaBR+QpILKzgR0htIIlf74SMAN9cdaLGSxS5eX/AC1Wn5W0OV+H7ahDqF7p+rW0H2qG3hIu7SVmguo8sFfafuPwcjvwa7GmQwwwgiGGOME5IRQMn8KfTRhXqe1m5WsFFFFBkFFFFABRRRQAUUUUAFFFFABRRRQAUUUUAFFFFABRRRQAUUUUAFFFFABRRRQAUUUUAFFFFABRRRQAUUUUAFFFFABRRRQAUUUUAFFFFABRRRQAUUUUAFFFFABRRRQAUUUUAFFFFABRRRQAUUUUAFFFFABRRRQAUUUUAFFFFABRRRQAUUUUAFFFFABRRRQAUUUUAFFFFABRRRQAUUUUAFFFFABRRRQAUUUUAFFFFABRRRQAUUUUAFFFFABRRRQAUUUUAFFFFABRRRQAUUUUAczeaLp1zdSTzQs0jsSx3kZpbPR9PtLhbiCFlkXOCXJ61oN94/U0lAF37da/89f/AB00fbrX/nr/AOOmsWis+djsbX261/56/wDjpo+3Wv8Az1/8dNYtFHOwsbX261/56/8Ajpo+3Wv/AD1/8dNYtFHOwsbX261/56/+Omj7da/89f8Ax01i0Uc7CxtfbrX/AJ6/+Omj7da/89f/AB01i0Uc7CxtfbrX/nr/AOOmj7da/wDPX/x01i0Uc7CxtfbrX/nr/wCOmj7da/8APX/x01i0Uc7CxtfbrX/nr/46aPt1r/z1/wDHTWLRRzsLG19utf8Anr/46aPt1r/z1/8AHTWLRRzsLG19utf+ev8A46aPt1r/AM9f/HTWLRRzsLG19utf+ev/AI6aPt1r/wA9f/HTWLRRzsLG19utf+ev/jpo+3Wv/PX/AMdNYtFHOwsbX261/wCev/jpo+3Wv/PX/wAdNYtFHOwsbX261/56/wDjpo+3Wv8Az1/8dNYtFHOwsbX261/56/8Ajpo+3Wv/AD1/8dNYtFHOwsbX261/56/+Omj7da/89f8Ax01i0Uc7CxtfbrX/AJ6/+Omj7da/89f/AB01i0Uc7CxtfbrX/nr/AOOmj7da/wDPX/x01i0Uc7CxtfbrX/nr/wCOmj7da/8APX/x01i0Uc7CxtfbrX/nr/46aPt1r/z1/wDHTWLRRzsLG19utf8Anr/46aPt1r/z1/8AHTWLRRzsLG19utf+ev8A46aPt1r/AM9f/HTWLRRzsLG19utf+ev/AI6aPt1r/wA9f/HTWLRRzsLG19utf+ev/jpo+3Wv/PX/AMdNYtFHOwsbX261/wCev/jpo+3Wv/PX/wAdNYtFHOwsbX261/56/wDjpo+3Wv8Az1/8dNYtFHOwsbX261/56/8Ajpo+3Wv/AD1/8dNYtFHOwsbX261/56/+Omj7da/89f8Ax01i0Uc7CxtfbrX/AJ6/+Omj7da/89f/AB01i0Uc7CxtfbrX/nr/AOOmj7da/wDPX/x01i0Uc7CxtfbrX/nr/wCOmj7da/8APX/x01i0Uc7CxtfbrX/nr/46aPt1r/z1/wDHTWLRRzsLG19utf8Anr/46aPt1r/z1/8AHTWLRRzsLG19utf+ev8A46aPt1r/AM9f/HTWLRRzsLG19utf+ev/AI6aPt1r/wA9f/HTWLRRzsLG19utf+ev/jpo+3Wv/PX/AMdNYtFHOwsbX261/wCev/jpo+3Wv/PX/wAdNYtFHOwsbX261/56/wDjpo+3Wv8Az1/8dNYtFHOwsbX261/56/8Ajpo+3Wv/AD1/8dNYtFHOwsbX261/56/+Omj7da/89f8Ax01i0Uc7CxtfbrX/AJ6/+Omj7da/89f/AB01i0Uc7CxtfbrX/nr/AOOmj7da/wDPX/x01i0Uc7CxtfbrX/nr/wCOmj7da/8APX/x01i0Uc7CxtfbrX/nr/46aPt1r/z1/wDHTWLRRzsLG19utf8Anr/46aPt1r/z1/8AHTWLRRzsLG19utf+ev8A46aPt1r/AM9f/HTWLRRzsLG19utf+ev/AI6aPt1r/wA9f/HTWLRRzsLG19utf+ev/jpo+3Wv/PX/AMdNYtFHOwsbX261/wCev/jpo+3Wv/PX/wAdNYtFHOwsbX261/56/wDjpo+3Wv8Az1/8dNYtFHOwsbX261/56/8Ajpo+3Wv/AD1/8dNYtFHOwsbX261/56/+Omj7da/89f8Ax01i0Uc7CxtfbrX/AJ6/+Omj7da/89f/AB01i0Uc7CxtfbrX/nr/AOOmj7da/wDPX/x01i0Uc7CxtfbrX/nr/wCOmj7da/8APX/x01i0Uc7CxtfbrX/nr/46aPt1r/z1/wDHTWLRRzsLG19utf8Anr/46aPt1r/z1/8AHTWLRRzsLG19utf+ev8A46aPt1r/AM9f/HTWLRRzsLG19utf+ev/AI6aPt1r/wA9f/HTWLRRzsLG19utf+ev/jpo+3Wv/PX/AMdNYtFHOwsbX261/wCev/jpo+3Wv/PX/wAdNYtFHOwsbX261/56/wDjpo+3Wv8Az1/8dNYtFHOwsbX261/56/8Ajpo+3Wv/AD1/8dNYtFHOwsbX261/56/+Omj7da/89f8Ax01i0Uc7CxtfbrX/AJ6/+Omj7da/89f/AB01i0Uc7CxtfbrX/nr/AOOmj7da/wDPX/x01i0Uc7CxtfbrX/nr/wCOmj7da/8APX/x01i0Uc7CxtfbrX/nr/46aPt1r/z1/wDHTWLRRzsLG19utf8Anr/46aPt1r/z1/8AHTWLRRzsLF0nLEjpmikHQUtaCKVFFFYl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XB0FLSDoKWtiSlRRRWJQUUUUAFFFFABRRRQAUUUUAFFFFABRRRQAUUUUAFFFFABRRRQAUUUUAA5orxH4jRxah8YBpHjXW9Y0jw/NaoNHe0nMMMk/G7e+CN2c9fbpXew60NA8WeHPAFrDNfCawklkvJ7gmSNIxgM3HzFj7iuiWHajFp3bV/l6nLHFJzkmrJO3ze2nnfc7GiuGf4gYl8bMNMDW3hZRmXz8faX2FmXGPlxjHU1hW/wAW9Sjk0a81jwNqOmaHqzxRQ6g86th3HHyAfd9CcEjnFKOFqy2Xbt1V1+A5YujHd9+j6Oz/ABPVqK8/8UfEDVrDxpe+FNC8H3eu3ttaR3OYbhUUBv7xI+X9cntS6L8UtHuvAN/4q1O0udNOnXDWt1Zv80gnGMRr0yTkenfPSl9Xqcqlbf8AXbTcf1qlzON9V+m+ux39FebaH8S9Vk8TaXpPiTwVfaBDrDFdOuJZ1fe2MgOoA2k8fnUV18TNeuPGWseHfDvgefWF0u4SGa6S6CIufvE5Xgg54GScGq+q1b2t57r032J+uUbXv1ts799rX2PTqhmuraGaGGa4hilnYrEjuA0hAyQoPU/SvKfHXjHxxb/Fy00Dw7oM2oW1laG6mto7lI/tasNodmIJVVY9O5FaXii/tb74x+FdC1TwmtxNHC17Z6ibsjyGCkvhAPmAKqOcc/SmsNL3W+qb6X0FLFx95LdNLZ2u7eX9eh6VRXlerfFbVo5Ne/sjwNealbaHdSQ3l0LpUiVEHLZxknqdoB4rW1v4l29r4d8PXul6Nd6nqfiGMPp+nIwVyMZYs3QAZ61P1Wrppv6dr/LQr63S1128n3t89ex31FcR8M/G+oeLNQ1mw1Hw82i3GkvHFPG9wJG8xt2RwBxgDn3qH46+Jta8L+B2utBt2a8uZ0tUnBGbcv0YKQdxJ4A989qXsJ+0VPq7fiV9Yh7J1eiv07HeMyqpZmCqOpJwBQCCAQQQehFeN/ErWvEX/CgNQTxFos2lanPJFp6wvcCaSYErlyQBy2G4rc8A+N786/YeDNa8I3egMdOEti806v5kcagHcAPlOB71bwsuRyXRvt0V/mZLGQ51Fpq6XR9Xa3kek0V5Jq/xlmjhvNV0Xwhd6n4esZTFPqbXKwqxBwTGpGWr1TT7pL2wt7yNXRJ4llVXGGAYAgEevNZ1KE6aTkjWniKdSTjF7f18yxg+lJXz74jk8K698VPF83izxfd6LbaYIbeyS3v/ACWZ1T5yF53YPYDqa6D4f+PLvQfhJY6l4j+36reXV7Ja6RFtzc3yZ+Tr+PJ7Y61tLByUFJbu2lu/n1MI46Lm4tWSvrftvddD2KiuB8CeOtc1zxjeeGdc8IyaFc21oLolrsS/KzAKCABgnJ79qzvDnxM17xF4iuLDRvA891p1tqZsp9RF0BGiBsb8beTjkgdBjms/qtS7Vttd0afW6Vk77u2z/Kx6fRXl/iL4sXEF/qkXhnwrc65Z6OxXUL43KwQxsv3gpIO4jFW9W+J/kW3hZ9L8NX+pz+I7d57e2jkVZU2rnBB4xk9egAJo+q1bLTf07X+Wg3i6KbV9vXvb569j0WiuB8H/ABA1DW7XxJBeeF5tP1rQU3S2LXCuJCVLKofAAJxz9ayfgR4o8aeJLee81/R5Tpt48txbai067QNwVYUjAzgYb5j1xTeGmlJu2luq69u4li6bcUr+9fo+m9+2p6pRg4rk/i14pm8I+CbrVLOJZb6R0trNGGQZXOFJ9QOT+Fc/4b+FkiT2OueJPFXiC+16ORJ5yl4Vg3AgmMJj7vbqPpUwpJw55Oy2KqVmp8kI3e/ax6ZRXnHin4nXNrruoaP4X8MXHiCbSxnUZhcLBDAepXcc5YelNufitEPC/hjWrHw7fXsmvzvDDZxuolVlznHZuR1445prDVWk7bieLoptN7ep6TRXBeCfH2pa3rWs6Dq3hW40jV9Nthci2a4WTzUP3RuAABOR7c1gfBbxj408RX2oX+t6K66LcTzPHfNcqI7RYxjyVUDLc5y3en9VmlJu2mu669u4vrdNuKV9W1s+nfseuUV5Fqfxomjtp9a0vwfe33hq3m8mTU2uFi3nOCY0Iywz/kVt+N/iNe6L4l0jQNE8MXGuXup2ZuliSby3jH8OQQQBwckkYxR9Uq3Stv6dNde3zD67Rs3fbyfV20769j0KivPPEfxE1TR7Hw/at4Snn8Sa0jtHpYuVURbeoaQjGce1dd4T1K/1fQbfUNT0efR7qTcJLSZgzxkEjk++Mj2rOVGcY8z29V/XzNIV4Tlyrf0f9fLc1aK8x+Id6NE+MfgzVri6eCwmtry3uMuRH8qFgSOnGT+VcZ4Y+KF7a61418Rauk0cNzYQ3WjWsh+8m9o4go/2iwJ/E1tDCTnDmj2/W1v1MJ42FOfJLTW3yte/42PoB2WNdzsFX1Y4FLXz/wCPtLv/AA78ENM0rUmur/Wtf1aGa9TcXkeRj5hjUH0wq46Zr0Lwd8QLrUPEl/4d8ReGp/Dd3Z2f21RNOsim3BxuJAwpH496J4VqDlF3s3+FtQhjIuahJWul+N9PLb8TvqK8lvPjFdx2jeILXwRqc/hJJfLbVjKqFhu271jIyVz716vbyxzwRzxNujkQOp9QRkVlUozppOSN6eIp1W1F/wBfqPANFeEahYweIPi/rOi+OfEGu6TO0i/8I/HbXJggkix/CcYLdPcnNd54x8dnw/q9r4V0HRbvxDrhtxKbdJQgijAwGkkboT/nrWksM/dUdW1fy+/8zKOLT5nJWSdvP7vy7nd0V5ra/FVJPhtrXiyfQ5La50i4NrNZvOCrS5UYWQDkfN1x2psXxE8Vf8IjqviW88AT2NrZ2kd1As95hrhGPzYwvy4Hzc9RjpU/VauunW26GsZSdrPdX2Z6ZRXF6p47Qap4a0rQ7Aanfa5Gtzs87YtvbFQTKxAPrwO+DWN4l+Klxb6pqln4X8LXOvQ6QSNRu/tCwQxMPvKCQdxGDSjh6j6f1t+ZUsVSSvf+t/y1PTaUAntWR4P1yHxJ4Y0/XreCW3ivYRKscv3l9j+XXvXiXxe1bw3cfGaWw8WaxrNjpVlpcaoNOdwzTs27naDxtb09Kqjh5VKjpvdX89ia+KjTpKotU7W6bn0GQRRXmPhs+DPh74In8ZWOoa5d2GoxxmJb2YySynJCIikDBYk/lmp/DHxE8Qaj43sfDeseB7jRRfW8lzBLLdh3EajqyAcc4GM9TQ8NJt8uqXfTbfTyBYqCUefRvtrvtrbqej0V5PrXxZ1q1vPEA03wNPqFhoNy8N5ei9VEVV6n7vX25q1pXxUv7rxBoNre+C9Q07StecR2F7NOpZ2IBBKDovI5z0OaFhKtr2/FevfsJ42ina/4Pvbt3PSPtVt9r+x/aIftOzzPJ3jftzjdt64z3qQOhLAOpK/ewen1rznw/qFlqnxx1tbrwutpqOkWIjGpm7LGSFiNv7sDauQSc5zisn4bahPa/Dfxf42j0/8AtKbUdSu7wQFwnmxKdoBY9AAGNDw75b+S/Hb8BrEpytbq19y16d9D1m0uba8gE9pcQ3ELEgSROHU4ODyOOtS15T4Z8XeH/Bvwk0TUrPw9LZ/2rIxsNItpjNJLI7Hozc8jBz2yBWp4P+I17qXiDUNC8ReF59DvbOxa/IFws4MQPOdo4b2onhprmaWiv26f10FDF02opvV279dumnzsehUV554A+IeseLtTt3h8F3dtoN2JDBqbXKsPkz99QPlJIwBmu11/VrHQ9Gu9X1OYQ2dpGZJXxnAHYDuT0ArOpSnTlyyWptTrQqR5ovQvUjMqqWZgqjqScAV5dafFfUVvtKm1jwPqOl6Fq1wlvZ6hLMpJZ/uFowOAevXp61zXxmvPEXiL4m2PgtfDN1qOl2sRu3tIb4Q/bkIA8xmH3VVsjHU1vDBzc1GWm/VdN+u5z1MdTjTco67dH126beZ7sCGAKkEHoRSjmqWnWtnomhwWduphsrG3CICxYqiL6nrwK8k8K6FqXxahuPFfiPXNWsdGmndNK06wuPJCxqSN7nBySQf19hWVOkpXbdorr+RrUrOHLFK8n0/PU9ndlQZdlUZxycc0teM/GiNtE0/wF4XsIL/WXTVElWEvvnuVhGQCx6kluvTiur8G+PdS1yTxBp994WuNM1zRoxK1i1wriXcpKAPgAE4+nNU8PL2ftI6rX7r2uQsVH2vs5Kz0+9q9v63O1t7u1uVka3uYZlicpIY5AwRh1Bx0I9KlVlZQysGU9CDkGvDrbWtOj/Z78T+ItK0FNCfVJpozCly03mSuwjLAkDHJOAOOK7DUPElv8PfCvhrw5a6Xc6trM9pHBaafbcNIVQbmJ/hXPf8A+vVTwsk7Le9vwu/uFDFxaTe1r3+dl06noJZQ4QsoY9Bnk0teP+DtU1fxR8bvtmvaBJoc+haKytbSTCXa0rjDBhxgr/KtLwJ8S9f8XanELHwPOuj/AGx7ebUzdjy0Vc/MBtyffsMjmlLCzXyV3qvP7whjIPe+9lo9dultD06ivJta+Mc0aX+o6D4RutV0HTpTHdam1ysKEjr5YIy9bHiD4j3Fnq+kaVovha+1m71XTBqEMUcqoyA9A4P3R6ml9Vq6ab+nrr207lfXKOuu3k+9tO+vY9Borkfhl4yk8YWWo/a9Il0m/wBNuza3Vs8gkCuBnhgBmrHifxU2h+LfDmiyWIkt9allhNyZdvkuq5A245z9RWbozU+S2v8AwL/kaKvBw9pfT/g2/M6aobq6tbUIbq5hgEjiNDI4Xcx6KM9SfSuAtvi54fuNL8V6jCpeDQJRHGQ/N2WGF2+mXBUdeMGs7x1rDajf+BNJ8SeCUuG1W5jnXN8VFlODnHC5chTk5wO1aRw0+ZKSt/w1/wAjKeLpqLcXf7+9unmerUhdQwUsoZugJ5NeR+NPGXjiH4wxaD4e8PzajaWFp9oltUuEj+1BxgSMxBKqrHG3vjNVfiDrGqR/HfRRpHh641290vR5JBaQyBAjykgszHgADHPuKqOEk+W7Wqb/AOH7EzxsI81k9Gls+vbuez0DmuY+Gvi1fGXh1tT/ALPl0+eG4ktbi3dt3lyJ1APcc1yfxptzr3jLwV4P+13dvBfXM1xdNaymN/LRPUfjWcaDdT2ctP8AgK5rPERVL2kdf+Hsep1DDdW0080ENxDJNCQJY0cFoyeRuA5H415T4Wh1LwT8YbXwZb63qGq6JqWnSXUUN7L5klq6Z6N6Hb7dfan+AfE2kw23jrxrdeFW0a4s7kpqJjuTO9w8YORjAVSMjpxk1csNZNp3Vk183b+tzOOLTai1Z3s/kr7+nex6zRXC+AfG+s+IWludW8Iz6JpZtPtkF/JdLJG8fvgcHHOOwFc5qnxj1FLVdY0nwPe3nh17lbaLUZrkQ+c5baNiEEkE9KSwtVy5UtfVf18injKKhzt6ej/y28z1xmVSAzKpJwMnGTS15F8ZdT1FfiT4JsdK0abWbu08/UfsUbhCzBdqkseABzzXReE/H9xr2g69I3h24s9d0QMtzpcsoyX2kqA+MYODzjik8PL2aqL+tbAsVD2rpvdfjpc7W2u7S5iaa2uoJo0YqzxyBlVh1BI6EUXN3aWsAnubqCCEkKJJJAqknoMnjmvDptS06P8AZr1TUtF0JdEGuXDwpbJcNNueSURltxAPIDcdgK6L4omx0jQvB/hC/wDCqa1p91cW9opN0YVhmQKq42glsgscdMD3rT6r7/L526dN+tvxMvri5HLyv16vTpf8D1Wobm6trYxLcXEMJlcRxiRwu9j0UZ6n2ryv4k+LvGlj8UNJ8O+GNDmvoILc3ktvFcJGb1MYwSQdiqfzq98QNQgu/HXgnQNa8Irem6mW6guTeFRazqMuAoHz7QAecA8VMcNJ8rezu+l9DSWLiuZJaxstna7t5eZ6ZRXnHin4nXNrruoaR4X8MXHiCXSxnUZxcLBDAepXcc5Yen1pL/4q26eCtA16w0K7u7zXpTBZWJkVPnBIO5zwBkcHvmpWGqtJ23KeLoptX2/Tc9IorE8F6tqus6N9r1nQJ9Cu1laNrWWQOeP4gQBwe30rbrGUXF2ZvCSmlJBRRRSKCiiigAooooAKKKKACiiigAooooAKKKKACiiigAooooAKKKKACiiigC4OgpaQdBS1sSUqKKKxKCiiigAooooAKKKKACiiigAooooAKKKKACiiigAooooAKKKKACiiigDyX4jab8TPF1rqPhZvDPh9NKuJiINRluwzRRhsq+zqHx6Ck1Xwz480Hxzp2ueGrHT9dSHQ4tK33lz5RiZfvSEE5OcZ4z1Net0V0xxUopRSVvzurdzklg4yk5OTv+VnfTQ8C1rR/EXhz4J+IodfjiXX/EusqrqkisrGV1AwQSACA3HYV0dv4Z8eeKr7RLLxbp2l6JoGizRzC2tbjzpLp4xhBkHhfyr0nXdD0vXFtF1W0FytpcrdQAuyhZV+63BGcZ6HitHPOe9W8Y7aJXvf00SVvuM1gVezb5bW9dW3f7zw7SL7x3cfETxvrXg3RNM1COe/XTzc3dz5fkGFQOFyNw5zxWlqXwu1mL4ZR6ZZXtrd+IRqy6zcvL8sNxPnJT6dMZ647Zr07QND0rQbeeDSbQW0dxcPczAOzF5X+8xLEnmtGlLFtNcita3zt3HHBJp+0d739FfseaaLoHjTxL420vxN44tNP0u30YO1lp9pN5peZhgyO3IwOwzWr8IfD2qaFpesT65AsOo6pq095IokV8Ix+TlSR0z+ddtRWcsRKScbJL+n+ZrDDRjJSu2/P0t+R5nLo3jbTfjLf+INP0rT7/StUjt7d7mW5CPaQpjeAmck5yfyrWXQNWl+NE3ii4t1/s210cWlk3mKS8rPub5c5HcZNdtRSdeWmnSw/q0bvV6u/wAzyGw8G+KrX4JeIdGWyQ+Itaup5pYvtCYAlkAPz52/cB796tePPDVxaaL4ZbwzqOnWXinw/bolqLm5SNTCU2SZVuGBI46d+a9Urm/FngXwj4quI7nxBodvezxqFWViyuFHbKkEjk8VpHEtzvLa99PS1t9jKeEShaOrtbX1vfbe5zfwAmsLzwzqWoQx3J1ObUpF1S4nlWQzzrjLKyfKUweMdOat/GfQfEOuabo0nh61tr6XTtTjvZbSeYRrOEBwNx4612OjaXpui6dFp2k2UFlaRfchhXCj1P196uVMq/772kUXDD/uPZTfr/X9XPOfGeh+KvFmn+DYtR022geHVEvdYjinUpCqZwqknL9e2atzeGdU1D4vahr97EI9KXRP7Ps5RIpYu5y5Cg5GMnrXd0VPt5Wslpr+P9WK+rRb5m3fT8Nv8zwnwB8MNZ0XXbCw1fwX4bvrK0nLPrL3DPJJHklf3JbG/oMleP1r3YcdqKKK+InXd5Bh8NDDpqB5p8Nvh5bQxarqnjLw/ptxrF7qs90jTok7RxsRsAPI9TirHxT8O+JLnX/DPiTwrZWV/Pojy/6BcSiJGDqACp4Axj+Veh0U/rM+dT/4ba35C+q0/Zun369d7/meafDvQPGen+JPFniLxNa2bahqlvEbX7NOGRSqtiEZORj5Rk8Hrmtv4NeHr7wv8P7LTNVjWPUDJLPdKrhsSO5PUcHjFdhRSqV5TTVt7fhoh08NGDTu3a/47ngumfC3W9L8Tvaz+D/DuuadJqBnXVbq4YSRws+WVotwDsBnGQefWvQ5vDmo3HxmsNee0jj0TTNIa3tWDr/rnbkBByAF74xxXb0Vc8XUnZvs19+hnDBU4XS7p/c7nmfhzwj4ij0v4gzXUcNpqviC6n+xsZQwEWwrGSVJx1PuK0/g1Z+KtJ8LxaJ4k0ay02LT4Y4LQ29wJTMBne7YJAycH8TXc0VEq8pRcWlrb8Fb8i44aMZKSb0v87u7/E5H4t+E7jxj4PfTLG5S2voZ47q1eT7nmIeA3scmq3gy++J13qsMfinRNF06xiQ+dNBc+ZJO+OCqgkKM8nNdvRSjWahyNJr8ipUE6ntE2n+fqeD6n8MNetfGWqTQ+E9A8RWOo37XUV7e3TI9qHOWVkDDeBzxg/riu91vwvfXfxP8J31tZQw6BodrOw2MqhZmG1VVBzgADtiu7orSWLqStforfhYyjgqcea3Vp/c7/mefeHfDOvR+LfHuuXccdtLqwW30yQyK37tYyqsQCSvODg81U+E+geLbDwTdeD/Emk2Wm2cVpJb29xb3IledpC25yAePvZr0yiodeTi4tb2/BWRosNFSUk3dX/F3Z4b8N/hrrOi69p9prXgnw1Pa2TsX1j7Q0kkyjJQiItgNnHJXtXeaX4f1Q/GXWPFV9AqWI0yKysH8xSW53OcA5HOevrXbUVdTF1KknKXaxnSwVOnFRjte/wB39ep5l8X9H8Ya/cHS9O8K6Fq+lSQARXF3c+XNaTnOZFOQRjjgdcfhXa+CtNv9H8JaZpeqXzX97bW6xzXBJO9h7nk46ZPpWxRWbrN01TtojWNBKo6l9Wef/GbwLN46h0C0jYJDbajvu33AFYCpD49ScAY96reJfhrb6v8AFLw5rn2eFNH0uyCPECMM8bfuU2+gzn/gOO9ek0VUMTUgkova/wCJNTCUqjbkt7fgcR468Parrvj/AMG3cduraTpVxLd3chkUESbR5YC5yeR2FZ0ng3WNV8Y+O9Qv1W1g1XTU03TZvMVjs2EMxAOV+bHBx1r0iikq8lHlXa343/ryHLDwlLmfdP7lb/g+p4nZ+D/iTrPhbTvAGuWekaV4fs/Ljur23uPMluoozkKqjoTgZJx/SvaYo1hhSKJcJGoVF9ABgCn0UVq8qu6t107vqFDDxo7Nvpr2XQ8a8YaD8TfHiW2i614f0HSbWC7WYanHdeZKiqf+WYByCR9PwpnxJ+Het3Xj668R6d4c0nxRa31vHHJbX120DW8iALuDBlyCB05+le0UVpHGThblSVr9+tvO/Qyngac787bbt26Xt0t1Z5p428G6lqHw70Hwvpek2Fqv262k1OK1KxwxIp3SFQT83zfUmvQ9Ss4L/TrnT51Bt7iF4XX/AGWBB/Q1YorGdWU1Z92/v/4Y3p0YwfMuyX3X/wAzzr4I+Abrwfp015rc32rWJgLdXL7/ACbaM4jjU+h+8cew7VxUPwt1zT/FV1E3hHw9r2n3Ootcx6nd3LK8MbtllaLcA5Azjg8171RWyxlVTlPq/wCuhhLAUnTjT6L+uo2KOKGJIYY1jiQBURVACqOgAHQVxHgHw5qlj438ZeINYto4/wC1LuNbP51cmBFIB4Jxnjg813NFYRqOKaXX/O/6HTOnGTi30d/wa/U4T4yeG9b1/StIuPD8dtPe6TqUd8trcPsSfaD8ueg/H3rM8FaJ44l+KU/jDxdp9jAsulG3t4rW4Di2O8HYcnJJ5ORkc9a9OorSOIlGHJZdfxMp4aMqnPd9PTTY8aHgjxavwa8QaMtjH/b2u6nJcTx/aEwsbyKSd2cfdXpnvXT6p4V1Gf4g+CriG3T+xNAs5d0nmKP3xQIgC5yeADnFd9RTeKne/r+Kt+C2JWDgla76fg7/AIvc898O+Gddi1j4gatdRR291rUnlacxlVh5SRsqMcZ28noeaqWvhjxDZ/s+N4Ts9OCa0bB7UwmdMFnc7m3524IJPWvTaKl4iT/D8FZFrDQWv+L/AMmd2eS/ET4c6lqHhjwlHpNlYajP4fhEUun3chSK5UoqsNwIwcr6jr1rX8EaBreg+BtTfT/CegaLr85b7PawymSMgAbfNlJJbnccZx0HFeh0VTxU5Q5Hte/6kxwdOM+db2t+Fjyr4X+E/FNl44u/Emq6TpnhqzmtTDJpmn3BeO4lJB80qCVU/T/Gur+LPhq78XeAdR0GxnjhupwjRGQ4Usjhtp9jjFdVRUzrylNT2atb5FQw0IU3T3Tvf5nlFp4d8e+LtW0P/hNrHS9I0jRJkuBb2k/mvdzIMITgkKo9KteDWXWPjx4x1dSJItNtLfTY3ByAx+ZwD9Qa9MIBBB6EYNZ3h3QdH8O2BsdF0+Gyt2cyMseSWY9WJPJP1q/rN09LaWVttXqZ/VLONnfW7vvotEXrqFLm1mtpM7JY2jbHXBGD/OvI/COkfFjwZpw8J6TpmhalpcMr/ZNRnudhjjZifmTOSRknGPxr2Cis6dVwTVk0+5tVoqo07tNdvM4fVvDuraj8YdB16aBDpOladKBL5i5Nw+QQFznpjnGKo+HvDviKxn+IWszWajUtYmcacnnId8axlYsnOFyT0OMV6NRT9vLl5elrfjf8yfq8ebm63v8AO1vyPJL7wFri/Bnwx4XtrWOW6sby3udQt/OVd4Ds8ihidpOW9ecVqfEPQfF0fj/SfGvhKysdSltrN7OayuphFhWJO5WJx3/TvXo9FV9anzcz7t/fuR9Tgo8qb2S/8B1R5b4L8O+NrVfHWua7a2v9u6ugSzjgnUoQsbBADn5RkgfNjpmuo+GXhybw/wDDXS/D14oiuY7UrchWB2yOSW5HBwW6+1dVRU1K8qiaa3t+Csi6WGjTakm21f8AF3Z4P4H+F+taLr1np+qeDPDeo2Nvclm1mS4ZpHiySP3JbBfoMleK9C0zw/qn/C5NW8U3lsqWCaXFZaewkU7+dz/KDleeOcV21FXUxdSo7y7WM6WCpU1aPe/3HD/Bvw7qvh/QtTfXIVh1LUtUnvJlWRXwGI28qSOg/Wo/jT4NvvGeh6ZZ6ZOLa6t9RjlM+/aYoiCsjD3APQda7yio9vL2ntOpr9Xh7J0un+Z5PJ8IbKL4j6Nf2Uaw+HrKyj8+3Df664hJ8rcv8XXcT6g+tdH4i0DVdU+LXhrWTAp0jSbW4dpTIufPcbQNuc9Mc4xXa0U3iajabd7Jr7yFhKUU1FWu0/ut+Gn5nmcejeNtM+Mmpa7ZaXp99pOrC2hku5LkK9rAgG5Qmck9T6dK0PDvh/WrX4keMvFN3aoBdwQ2+l/vVJkRF5zz8uWC9cV3lFJ15NWt0t8tP8ilhop3u97/AD1/zON+DPh3UPDPgK20/V41j1KSaa4ulVw+HdyfvDg8YrnfHuk+PB8WLDxR4b0Cz1O2stONrF9pvEiVXctubGd3AIr1SimsRL2jqWV3f8RPDRdJUruyt66HAeAfB+uWniO+8a+L7y2vPEN1D5EMNt/qbWIc7FJ6k4HP15OazfCfh/xl4d+F15Ba6Tpt14hvtRlurm1u5laJ0d/mUkHBJUAde/tivUaKHiJO90un4dPQFhYK1m+v3vr6nkPgzwB4mXQvGEN9DY+H4tctTDaaVaXDSwWrlSC/UgZzyF/wrKg8J/E2/wBP8J6Lquj6Ta6P4fvbdpI4LtWe6VDjzDzjAGTjqSele50VosbPmcrLp+Ghk8BTcVG76/jr2PKvE+lfEK3+Kl54v0DQtN1CFbNdOto7q8EbbDhmlHPA3ZGDz7Vc0Xwf4j0rwh4svrma3v8Axb4gjkeQQMEiRihVI1LY4Gepr0mis3iJcqjZdvl/w5qsLHnc7ve/z2v92h5XqngfWR8OvA+hWlrHM2kXtrcajb+cqlguS+0k4OGJ781v+N9A1XW/iD4PvI7dW0jSp5rq6kMijEm3EYC5yee4HFdrRQ8TNvm9fxEsJBR5elkvu/rU8z1fRvG1l8ZJPE2j6Xp+o6deWcNk0s1yEa0jDAuQucsep49a19U8P6pf/GXR9fkt0/sjS9NmSOUyLk3EhwRtzn7vfGK7Wil7eWmmyt+g/q0ddXq0/u1PB9R+GGvWvjHVJYfCegeIrHUb9rqK9vbpke1DtllZAw3gc8YP64rtPilpPiS8tbTRdB8H+H9a0TyCjwXcohMEnRWTkbQo9Oea9Eoq3ipycXLW3r/n+ViY4OnFSUdOb0/y/O5zXwx0TVfDvgfTtH1q/wDt19AreZJvLBcsSEDHkhQcZrpaKKwnNzk5PdnRTgqcFBbIKKKKksKKKKACiiigAooooAKKKKACiiigAooooAKKKKACiiigAooooAKKKKALg6ClpB0FLWxJSoqHz2/uJ+v+NHnt/cT9f8az5GO5NRUPnt/cT9f8aPPP9xf1o5GFyaikU5APrS1Iw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AooooAKKKKACiiigC4OgpaQdBS1sSY9c5428c+E/BdvHN4m1u2sDL/qomy0sn+6i5Y/lXROwRGdgSFBJx7V5B+z1o9n4ltrz4oa7BFf65rN7MIZJ1Dizt45CiRRg/d+7yRQtXYNkdf4I+J3gXxndtZ+H/EFvcXign7NIrQykDqQjgE/hXY1+b3jG8utO+Jms39hPJbXVtrFxJDLGcMjCZiCDX6B/DvWpvEfgPQteuECT39jFPKo6Byo3Y/HNEfegpA9Jcp08f3F+lOpsf3F+lOrFjCiiigY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FwdBS0g6ClrYkx68Y07/hJvg7q2o2lt4b1DxJ4IvLp7y1bTVElzprucvG0fG5M8givZ6BweKOtw6HwxoPwi8Z/EP4gX94mi3+j6Nd6hLPJe38Bi8uJpC3Cnlnweg79TX23ounWuj6PZ6TYx+Xa2cCQQr6IoAH8quEknkk0ULSPKgeruyzH9xfpTqbH9xfpTqxYwooooGFFFFABRRRQAUUUUAFFFFABRRRQAUUUUAFFFFABRRRQAUUUUAFFFFABRRRQAUUUUAFFFFABRRRQAUUUUAFFFFABRRRQAUUUUAFFFFABRRRQAUUUUAFFFFABRRRQAUUUUAFFFZnijW7Pw5oN1rWoLM1ragNIIl3NywUYGR3IqZSUVdlQhKclGKu2adFczY+LjeRTvH4Y8Rx+XbvOvnWYQS4GQindyx7Ct3Srpr7Tba8e1ntGmiWQwTjEkeR91h2IojNS2KnRnT+JFmiisXw74ig1u31Sa2tLhTp17NZuhwWkePqV579s0OSTsTGEpJyS0RtUVzcXjXQpPBkvizzZksIdwkR0xKrhtpjK5+/njHvW9ZT/arOC58mWHzY1cRyjDrkZww7GhTjLZlTpTh8Strb5rcmoooqjMKKw/Fviay8NR2Ju7W9unvrj7PbxWkQkdnwTjGR2FHhrxRpuu3V1YwRXlpf2gVp7S8gMUqK3RsHqD6g1HtI83LfU19hU5Pacunf8AD8zcoooqzIKKKq6vqFrpWl3OpX0vlWttG0sr4J2qOvA60m0ldjinJpLctUVElxC1ot35gWAxiTe3AC4zk56cVy0PxB0e4KzWun63c2DSeWL+HT3a3JzjIbqRnuBiplOMXZsunQqVLuKvY66iiirMwoqlPqljDrNtpEk2Ly5ikmij2nlExuOeg+8Ku0k0xuLVroKKKKYgooooAKKKKACiiigAooooAKKKKACiiigAooooAKKKKACiiigAooooAKKKKACiiigAooooAKKKKACiiigAooooAKKKKACiiigAooooAKKKKACiiigAooooAKKKKACiiigAooooAKKKKACiiigAooooAKKKKALg6ClpB0FLWxJj8f3j/wB8/wD16OP7x/75/wDr0UUAHH94/wDfP/16OP7x/wC+f/r0YNFAFmP7i/SnU2P7i/SnVixhRRRQMKKKKACiiigAooooAKKKKACiiigAooooAKKKKACiiigAooooAKKKKACiiigAooooAKKKKACiiigAooooAKKKKACiiigAooooAKKKKACiiigAooooAKKKKACiiigAooooAK4n45/8kp1z/rnH/wCjUrtqo63pq6rZi1kvLy1XeGLW0gVm9jkEEfh2FZVoOdNxXU3wlRUq8Kj2TT+5nLXena1Y+A9Zm1HxHLqcb6PJ5cbWiQ+UfLJyCpyeOK5bw/pdnrvifwxp+qLLPat4Rjd4hM6K5DjBbaRnr3rvT4UDKVbxN4lKkYIN4mMf98Ui+EY1YMviPxGrBdoIu0BA9B+76e1c86LlO9tPv7/5noU8TThGS59X1St0t0R5Vod5DdaV4Lt/Fd7N/wAI7m+SV5ZmWN5UkIiSRgcnC9Mmu4+Bq266Nry2e8239u3PklixJT5dpy3J4x15rc/4Q+Hy/L/4SHxF5ec7PtUe3Prjy6cvhMLnb4m8SruOTi8QZPqfkopUZwkpNX/pf5GmJxdCtCUFK13frbdva2+tvkcfqGg2rfGy20oyONLu4f7ansh/q3uozsDEehyGI9RXOa3NZnT/ABPcateXSeOotSkXTEE0iyhdw8kRIDgoR14wec16l/wiS+YJP+Ek8SbwMBvtiZx6Z8ug+EUMiynxJ4jMijCubtNwHsfLzUvDytou/wCP6roVTx1KLi5SvZJdenfTZ9e9lqcBqeqx6Xf/ABBtdbuha39/ptu1tE2czN9mKt5YHX5sjipNA0iz17xhotjqnnzWg8J2szQrO6LIwfgttIJxnNd2/hFHYM/iTxGzAEAtdoSAeoz5dC+EY1YMviPxGrBdoIu0BA9P9X09qfsZ8ybWn/D/AOf4CeMoqNoys7Wvr2S008jB+MUd09/4MjsJooLk62ohkljLojeW2CVBGR+NVvE+lf8ACN6XrPirxNdza1fX0cNk4tM2ccce8YG4ElVzyzZ6V1D+ElcqX8S+JGKnKlrxDg+o+TihvCYdSr+JvErKRghrxCCP++KqVKTcnbV/5WMqeJpwjCHNot9NXrffdHkIupE8KeP7W1+z21ilpaT28VndPNAjM+GaN2wecc44yK6X4h6Oui6RoVvYyC20m8vDLq9xeTTSRySGMbDMytu2k56EDOK7c+D4SpU+IvERUgKR9qjwQOg/1fSnN4TDIUbxN4lZSMFTeIQR9NlZrDys0/L82/1t8joePpc6kpaXv1/lS+9WvfueZG0U6LotmuuW2oWE3iiKOMadJMscCNGd0aOx3bfoTjJp3iHSraHR/idoVrDIbHT1t7izt/MdxDI0WWK5OfU46V6T/wAIhFsRP+Ei8RbUOUX7WmFPsPL4pR4SQMzDxJ4kDP8AeP2xMt9f3fNDw0rPTf8Ayt/wQjmFNST5vP58yd9t7K3zMZtN0/Vfgze6b4NaFkuLF0j8hyQ0pUb1ye5OR+NP8I+OvCtv4Z0uzlv0sruGGK2ewZGE8cgAUr5YGevfFa8fhNY0CR+JfEiKOireIAPwCUn/AAiMfned/wAJH4j83/np9rTd+fl5re1RS5orol93b7zkc8PKLhOTau2u+vfTU8r8TR3d14v8Rf2xr2maTfRXY/s6S8a4E0UOB5bW4RgpHqMEk5zWzq2k2uq+IfHr6m0txLZaXbTQlJnRVlFuT5gUEc5AxnpXdv4Rjd1d/EniNnT7rNdoSv0Pl8Uf8IimXb/hJPEeXGHP2tMsPf8Ad81h9Wla1v6s1+p1fX6elpWskvxi9NPL8fv83totEuPFvgXVvE3lt9u0FWe4ndgJbkbNnOfve3es8x39z4j1GXVfEOl6Vr0erkRG5Nx9rVN48tY1VthjK4GNpHJzXq//AAiEeEX/AISLxFhPuD7Wny/T93xSnwijSrK3iTxGZFGFc3abgPY+Xmm6Em7263+/9RrH0l9rpb8W+q211XkjnfA2j2WoeO/Fep3ommuLDWj9lUzOI4iYlywQHBJ989K9GrAs/DC2t0lwviDX3IcOyPdIVkI/vAIMit+umjBwjax5WMqqpNNSurJelv6uFFFFbHKFFFFABRRRQAUUUUAFFFFABRRRQAUUUUAFFFFABRRRQAUUUUAFFFFABRRRQAUUUUAFFFFABRRRQAUUUUAFFFFABRRRQAUUUUAFFFFABRRRQAUUUUAFFFFABRRRQAUUUUAFFFFABRRRQAUUUUAFFFFAFwdBS0g6ClrYkx65Lxwnh7xJpjaFceMW0iUTqS+n6mkFwGU42ZznnPIxXW14brXgLwfN+01pscvhuxeK50WfUJwUOJLoTjEp5+9S3kl/XcG7Jv8ArsY3gnwJca18SfG3hy78feOFtNCmtktWTV2DsJELNvOMHkdgK+iII/Khji3M2xQu5jknAxk+9eV/CsN/wvH4qMQcG4scEjr+6avV6Iv3EDXvMsx/cX6U6mx/cX6U6smMKKKKBh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FFFFABRRRQAUUUUAXB0FLSDoKWtiTHpNq7t+1d2Mbsc4+tSeTJ6p+tHkyeqfrS5kBGFVWLKqgnqQOT9aWn+TJ6p+tHkyeqfrRzICaP7i/SnUijaoHpS1kMKKZP53kSfZzGJtp8syA7d3bOOcVHYC8FnENQa3a6x+9NuGEZP+yG5x9aV9SraXJ6KKKYgooooAKKKKACiiigAooooAKKKKACkJoY1DJJjvQBKWpNwqlJcKO9RG7FAGjuFG4Vm/bB60fbB60AaW4UbhWb9sHrR9sHrQBpbhRuFZn21f7wo+2r/eFAGnuFG4VmfbV/vCj7av94UAae4UbhWZ9tX+8KPtq/3hQBp7hRuFZn21f7wo+2r/AHhQBp7hRuFZn21f7wo+2r/eFAGnuFG4VmfbV/vCj7av94UAae4UbhWZ9tX+8KPtq/3hQBp7hRuFZn21f7wo+2r/AHhQBp7hRuFZn21f7wo+2r/eFAGnuFG4VmfbV/vCj7av94UAae4UbhWZ9tX+8KPtq/3hQBp7hS7hWX9tX+8KVbxfUUAagalBqjHcK3erMb5oAmopBS0AFFFFABRRRQAUUUUAFFFFABRRRQAUUUUAFFFFABRRRQAUUUUAFFFFABRRRQAUUUUAFFFFABRRRQAUUUfgaACijn0NHPoaACijn0NH4GgAopM0ZoAWikzRmgBaKTNGaAFopM0ZoAWikzRmgBaKTNGaAFopM0ZoAWikzRmgBaKTNGaAFopM0ZoAWikzRmgBaKTNGRQAtFFFABRRRQAUUUUAFFFFABRRRQAUUUUAFFFFABRRRQAUUUUAFFFFABRRRQAUUUUAXB0FLSDoKWtiSlRRRWJQUUUUAFFFFABRRRQAUUUUAFFFFABRRRQAUUUUAFFFFABRRRQBHIeKdpBV9VjRgGG1uCPamS9KboZ/4nkX+638qa3EY3xT/c+IPCaxfu1e/IcJwGGOhx1r5z1a/v11a8UX12ALiQACduPmPvX0Z8WP+Rj8If8AYQP8q+atYP8AxN73/r4k/wDQjX0WXpOK9P1Z4GYtqb9f0Qn9oah/z/3f/f8Ab/Gj+0NQ/wCf+7/7/t/jVbNG4V6PLHsebzS7ln+0NQ/5/wC7/wC/7f411Hga7u5NI8WNJd3DlNGZkLSsSp81ORzwa47NdX4C/wCQN4v/AOwK3/o2Osq0VybdvzNKMnz7/wBWPp3wnBC/hbSXeGNmayhLMygknYOSa1fstt/z7w/98Csnw3cQ2fgnTbq5kWKGHTonkduiqIwSaoaJ450vVdUgsI7PU7b7Upa1muLYpHcAc5U/T1xXzEviZ9TD4UdL9ltv+feH/vgUfZbb/n3h/wC+BTEvbN2lVLqFmi/1gDg7Pr6VBPrGmQ2lxdNewNHbxmWUrIGKqBnOBUllr7Lbf8+8P/fAo+y23/PvD/3wKpabrul3+k2mpxXcSW92oaIyOFzkdOvX2q099ZpOIHuoVlOMRmQBjnpxRYB/2W2/594f++BR9ltv+feH/vgVA+qacttcXP22Aw2ylpnWQERgDJzjpWDofjnS9V1SCwjs9TtvtQLWs1xbFI7gAZyp+nrigDpfstt/z7w/98Cj7Lbf8+8P/fApsd5aSTPDHcwvKn30VwWX6jtTYdQsZpPLhvLeR8btqyKTj160ASfZbb/n3h/74FH2W2/594f++BUcF/ZTy+VDdwSyY3bUkBOPXAp8N3azO6Q3EUjRnDhHBK/X0oAX7Lbf8+8P/fAo+y23/PvD/wB8Cs/V/EWkaXo9zq1xeRNa22BI0bBiCTgDjvzV1b21Not2biIQMoYSFxtwffpQA/7Lbf8APvD/AN8Cj7Lbf8+8P/fApsV7aSo7xXMMiRnDsrghfr6Ukd9ZSRrJHdwOjtsVlkBDN6A9z7UAP+y23/PvD/3wKPstt/z7w/8AfApgvbQ4xcwnL+Xw4+//AHfr7UtzeWtqFNzcQwhjhfMcLk+2aAHfZbb/AJ94f++BR9ltv+feH/vgU03lqvmZuIR5QBky4+QHufSk+3WXnJD9rg82QbkTzBuYeoHegB/2W2/594f++BR9ltv+feH/AL4FYbeLbBL21tZLa7jkur57GIsgwXVdxbr92tO51awht7qb7RHKbWNpJY43DOAoyeM0WAs/Zbb/AJ94f++BR9ltv+feL/vgVl2HiXS77w8Nat5C0P2X7U0QI8xU27uVzwcVY0zWtPvtNsb5Z1hS+iWSBJWCuQwyBjPWgCh4vEdvZQNHGiEzY+VQOxrLtJNwFX/HzY061P8A08f+ymsfTm4FZS3GjXQ8U+ooulS0hhRRRQAUUUUAFFFFABRRRQAUUUUAFFFFABRRRQAUUUUAFFFFABRRRQAUUUUAFFFFABRRRQAVJa83UQPILiojS2jf6bAP9sUICl8XCYfA9zJCTE4mgwyHaf8AWr3FfMXxP1PU4viDrccWp30ca3TBVS5dQB7AHivp34x/8iHdf9d4P/Rq18r/ABU/5KNrg/6e2rYkxv7X1f8A6C+o/wDgVJ/jR/a+r/8AQX1H/wACn/xqjmloAu/2vq//AEF9R/8AAp/8a6/4SalqU3iqVJtSvZV+wXJ2vcOwyIjg4Jrg67L4O/8AI2y/9g+6/wDRRoA+mvg0TP8ADDQppyZZGtgWeQ7mPJ6k9a6/y4v+eafkK4n4QzfZvg/o1wVLeVZF8euMmrK+NrdtD0TUltsnVbiOERCQbot2eT69KqNOUtkRKpGO7Ot8uL/nmn5Cjyo/+eaf98isgeKfD/8AacmmjVbY3ce7dFu5GBkj8BU0fiHR3S0db+EreKz25zw6qMsR7Cjkl2Gpx7mj5Uf/ADzT/vkUeVH/AM80/wC+RWdo3iDRtYeRNM1CC6aL74jbJHvSSeItGjguZnvogltMIJiT9yQnAU+/Io5JXtYOeNr3NLyo/wDnmn/fIo8qP/nmn/fIrLPibQf7WGlHVLYXpO3yd/OfT607/hItF8vzPt8W37T9lzn/AJa/3PrRyS7Bzx7ml5Uf/PNP++RR5Uf/ADzT/vkVR1jXNL0hUbUbyO38wkIG6tjrgVXvvFHh+xgtp7vVLaKO5GYWZvvj1HtSUG9kDnFbs1vKj/55p/3yKPKj/wCeaf8AfIrLuPE2g2+oQ2E2qWyXMwBjQuMsD0/PtUcni3w5HqP9nSatbJdeb5JiLYIf0+tPkl2F7SPc2PLi/wCeaf8AfIo8uL/nmn5Cqetaxpmj2wuNTvI7WJm2hnOMn0FY134vsRfafBZBbyC9t5p0njcbcRrkihQk9kEqkY7s6Xy4v+eafkKPLi/55p+QrnbfxZaHwKniu6heG3Nv5xjB3MO2Kzbb4jaE9/BFPMlvbTWS3QuHfAyTjZj1FUqM3ey2JdeCtd7naeVH/wA80/75FHlR/wDPNP8AvkVlX/ijQLF7dLvVLaJrlQ0IZx8ynofp71d1HUrHTrJr2+uY7e2UZMjnA9qjlfYvnj3LHlR/880/75FHlR/880/75FZH/CV+Hv7K/tX+1bb7Hu2ebu43en19qltvEWi3JtBb6hBL9sLC32tnzNvXH0p8kuwvaR7ml5Uf/PNP++RR5Uf/ADzT/vkViXPjDw3b28U82rW8ccrskbE/eZThgPcGp7TxNod1qH2C31KCS4yQEU9SOoB6Zo5Jdg9pDuavlx/880/Kjy4/+eaflWTaeKPD93c3Ftbarayy26lpVVx8oHU/hUuj69pOryPHpt7HcMgBYL2B6H6UnBroNTi+pY1NEWycqig8cge9Y4rY1g40+Q/T+YrEQ5FZT3LQ+iiipGFFFFABRRRQAUUUUAFFFFABRRRQAUUUUAFFFFABRRRQAUUUUAFFFFAFwdBS0g6ClrYkpUUUViUFFFFABRRRQAUUUUAFFFFABRRRQAUUUUAFFFFABRRRQAUUUUAQzdKZoX/Iei/3W/lT5ulM0L/kPRf7rfyoW4mZHxY/5GPwh/2ED/KvmvVVDa3dqc4N04/8eNfSnxY/5GPwh/2ED/KvmrV2K6zeMO1y5/8AHjX0eX/B8v1Z8/mPx/P9Eei6/wDD3S9Puppo5LiSxZLXym3j5JHkVJEbjrzkfWotc8H6FBr66NDp9xbPKtytvJ/asVwZHRCy5RRlenQ1y2p/EnWjBfwG1tzDd3MFyUJOI2ixjHsdozWLd/EBf+Ems/EGn+E9L07Ube7+1SSxSyt557qwYkYOe1D9unqxL2D2R2/inwhoukaJc6lHJcusGnxhiZOBeFwrDp0HPFYvgCYHRvF3TnRW/wDRsdc5q3jrWNW8P3mi3EMKxXeptqDupO4Mc/IP9nn9K1PhwWOj+K8/9AZv/RiVpFz5Hz+X6ESUOdcv9bn1CdNl1j4Uw6ZAwWa50mNEJ6bvLGM/jVLRdU8RXKWWjnwtc2JhtmjubucqEjYJgeURndk49OK3fC80Nv4J0u4uJFiij0+FndjgKBGMk1r20kc8KTxMHjkUMjDowPQ14E/iZ9BD4UeJ+CfB+u2Ul49xZapHcrp9xFcM8cax3EjZ2hSPmkz1yelaGn+Cp7VtNjttDMaz+HJoL/KcNOQu0P8A7Wc4r2AKo7VU1TULLTIFuL+5S3iaRYwzngsxwB+JqSzxDVvCOsXWj6Co0LVIraDT2t5LWC3iLpc55cq3ADf3xyK6vRvCNx/wk95danpkl08OiW8FrPMRu84Kwba/ZhkDdXollf2d7Lcx2twkr20himCn7j+h96yLbxp4VudTGmw65ZvdlzGIt2CWHUfWgDzTwp4Q1j7Nq+lw6PPYwXOmvA093EsbmXOVXKnEg/2yAa7fQ9W8Q3P2HSG8K3Vj5NuYrm7nZRHGwTAMRGd2SB6cV2yjijatAHjvhPw3q1vqmip/wj9zY39i0zapqbEbbwMCAAc5fJIPPSneHvCN5pv/AAit7DossF6s14NRkCfMEYNsD+2cYr2DAqvdXdraywRTzxxvcNsiVjgu2M4HrQB5PoPg++08eF7qx0mSz1Dyr1L+fbhkLK3l7z9SMVl+E/BXiSG21FY4dTs75tNlgkkmWKOOWVjwFK/M/wDvHpmvZ9X1PT9Is2vdSvIbS3U4MkrYGaZomr6XrVr9r0q9hu4N20vG2cH0PpQB5dP4da+8D6tYWPgS4065+xwhjKwBuJkYE7Uzgn73z9Tmun8a6bNqXwok0/TNImhd4oVSx8sK6AOuV2jpgZru8Cq93d2tq8K3E8cTTOI4gxwXb0HqaAPLNc8I6hBL4mtNA0t4bGdLSRYIzsS52/6xQfUjr61EvhvUptO17UNH8Pz6PEpt7jTNPcBWM8RyWCg4Gfu+9evjFGBQB5B4C8J69a+K7L+1baQWChtVkZxwLuRdpT6rkmrPxo0PWda1WKGz0WS8hFhIIp44hIVlznB3HCcfxAZr1VsKM9AOTUNjcWt9apdWsyTQvnbIhyDg44/EUAeV6x4X1uaTRobS1m+z6vY21nrRYYMQiwSze5GVrO8TeG9cuPHP2u38PzxR22p27wzwQghrdSATvJyOP4VAFetarrelaXd2trqF9Dbz3b7II3PMh9hS6JrWla0Jm0u+hu1gkMchjOQrelAHm8Gg63HqlpMulzkJ4lubokrgeW0WFcn0J4zWJ4b8NeIY9flvZtBurQzWF5DMFhCoZGBKjduLPnszV7rgUYFAHifhnw3qaRWYtvDF3pMttok8F87gD7XKyYVRg/Mc889OlUNW8GeIbh9L8+w1ORRpVrBALeOMm3lUfOGL8x+u4V71tGc0YHpQByfjVHi0LT4pHLukqqzE8khDyazNM+6K2fiJ/wAg60/6+P8A2U1jaZ0FZy3GjYi6VLUUXSpakYUUUUAFFFFABRRRQAUUUUAFFFFABRRRQAUUUUAFFFFABRRRQAUUUUAFFFFABRRRQAUUUUANamWzf8TC3/66L/Ont3qK3/5CNt/11X+dC3Ah+Mf/ACId1/13g/8ARq18r/FT/kouu/8AX21fVHxj/wCRDuv+u8H/AKNWvlb4q/8AJRNd/wCvtq2JOpTwBpcug6Xq8Mk0kculzT3qB+YpQjMh/wB04/SrOr+DvDun3emW8mk3SW11Jbxtef2nGSTIo/5Z43Dk1xUPxD1jTYJLe3ghMMml/wBmyRknDJzh/wDeGTWX4i8dpq3lXDeGNOt9TjMJF+kkhfMeMcE45C0AehT+ANHs9Jtbm6e4MtrBcyaoofGzCkxY9M4Fc38HJ1Pi2Y8D/iX3X/oo1l6r8Ttd1M+I/MtrdF15IkmC5/chMY2/XGDT/gxu/wCEqk6/8eFz/wCizQB9T/CaN7j4NaTDHgvJYMq89zuArItPh61ro3ht7fTYY9UtLuKW9kEn8Izu74PbpW58E2C/CnQWchVFryT25NdXbX9jcuY7e8gmcDcVSQEgevFaQqSgvdMalKE37x5tD4V8Uy+MLPUb61ge3t9RkmLpMoDRMCBhABzjGcnJqbTfAWpLca3bzzIlp9mmt9JIbJjEpLMT6c8fSvQhqOnt5u2+t2EP+txIPk+vpTnvrJS4a6gUogdwXHyqehPtWjxFQzWGp9zhvht4X1LSdS+16pZtDLFai1ST7WJFkUHsoAwPrzVC+sU1D4tNp9nMstiWjvtRjXok0YwoP1yD+FemTXEEMHnyzRpFjO9mAXHrmqwvNLjUXK3FoizdJNygSfj3pe2k5OTW+g3Qikop7O554/g3XjNJpH2OyNk+rf2h/aXmfvQu7dt29c8YpkvhXxSl8bJLK2ewGuDUvtHnjcUJzjb6ivTo7i3kt/tEU0bw43CRWBXH1Fc9b+N9AuHsfIufMjvJpIkkGNqlBk7vQcVca9V7IiVCkt2VPiRouoap9im02wFxPAXxIl35EseR2OMEeoNctqfgrxRMdNurgLqE4082l0kdwsO3LZzkqQRjg4Feovf2KWq3L3kAgbG2QyAKfoanDIyeYGUpjO4Hgis4V5wSSRc8PCbbueSzfD7VotXeNLVrrT7lYN2L0IYdgGQcrlsdsVfv/BeqS2WshLSBri51mG6hcuu4xKVyc9uh4rttX8Q6ZpujTasZ1uLeFgrmBg5BJxj9a03nhjtvtEjrHHtDFnOAB71bxFXR2JWHpXaucv8AEPTtd1CGwXR44pUjmJuEZwjlcYG1iDjn8a5nw34N16xTSUuLeJfskV6kmJQeZQdmPXOa9Ja+sVtRdteW6wHpKZBtP49KSXUdPjWN5L23RZBlC0oAYeo9aiNacY8qRUqMJS5mzmdP8PX6/CoeHJljW++wtDt3ZUOc45rDtPCmszzPNfaZbRN/YBsEXzFcCUcD8x3r0KPUtPkmEMd7bvK2QqLICxx14qpp+uWF1bPO8gtlWZ4f37Ku4qecc01Vmr6bg6NN2u9jzW68A69m0JtvtUcumw2lzEt2I/KZOvJByPpXZ+NPD97qHhrT7bTljlnsJ4Zlhmf5ZQn8JP8AWuibULFbZLg3luIZDhZDINrH2NE+oWsenTX6yLNDCjOxjIb7o5A96JV5yafYI0KcU13ODvdB8RXIstX/ALE0qG5tL57j+z0k+WVWXGWbGN9U4PCfiaxurDXLays5LxL+e5lshNtSNZFwArdOOprsz4q0/wDs3R7/AGzeVq0iR2428gsMjPpWsL6zIVhdwYL+WPnHL/3fr7VXtqkdLE+xpyejPO/Dfg3Vobnw++q2duy2dxdzXC7wyqZDlMetLa+FvEUPizzLO3j07TmnkkmZLrzI5FYH7qEZVsntXZ6B4l0vWo5Gt5hG6TSReXIQHJQ4JA9KoWXjfSrnVYbHyL2FbiUw29xLAVimcdVU0/aVW3p/WpPsqKS1/rQ5Dwv4E1azm8nULBJltreaKGVrz93LvzwVC5APfJrb+G+h+ItK1WZr+L7LpwgEcdu1yJyHB6q2MhcdjXfBRjpS4FRLETmnfqaQw0YtNdCjrpxpkv1X+YrEhPFbXiD/AJBUv1X/ANCFYcHQVyT3OpFgdKKQUtSMKKKKACiiigAooooAKKKKACiiigAooooAKKKKACiiigAooooAKKKKALg6ClpB0FLWxJSooorEoKKKKACiiigAooooAKKKKACiiigAooooAKKKKACiiigAooooAhm6UzQv+Q9F/ut/KnzdKZoX/Iei/wB1v5ULcTMr4tKE1rwjcMQEGqCPn1Ycfyr5q12Notcv4nXa63Uqke+419U/FnRbjWvB8y2I/wBOtHW6tvUuhzj8Rmvnr4j2IvJIPF1jH/oWqDM6gf6i5AxIjenIyK+gy6ouW3y/U8PMab5m/mcRPD5lVDYruzgVpZoxXqcqPKUmjPSzUdhXaeArfyvDfi64I+X+zBD7ZaVcfjxXN4OcAZPpXqfh3w7MtnpXgzBF/q1wl9qgHW3tk5RG9Cev4isa7jGNjegpSkesa/ZvcfBqW0IlEg0dPljJDEiMccfSuBlvreKy0+G41zWrTTE0ZG017d3/AHt1/ErHGSQeAp4xXtd1c2mn2nmXU0VvAgC75GCqOw5NZ/8AwkfhvAH9taXgdP8ASE4/WvmdZO6R9MmopJsxNV1LVrT4TtqF+tyupCwUy+RxIrnAJHBwec9PWvLrC91C60LUra4vLi7gTUtPkg3yyS4BcZIZwCRn8K9t/wCEk8O451zTP/AlP8aT/hIvDf8A0GtL/wDAhP8AGjll2Dnj3Mf4eKw1jxaSpAOruRkdflFct4N8KX2u6aj3mqpFpsGsS3AtVtAJSySkj95nOCfavQh4k8ODP/E803n/AKeU/wAaP+Ek8ODprmmj6XKf40csuw+ePc8mj1zVZvijC8N9fxxNqktvNBNO5AjCkL8m3YqnHHJNJN/blr8M7bVYNW1IzX175d9NNcSFYYQ7YxjLIOmSOa9Z/wCEj8N5z/bemZ/6+E/xp8XiDw/LIkMOsac7Odqos6EsT2AzRyy7C549zy3RV1rUrbwvp95rl61tc6jcoLi2klRnhERIBZgCRkHDGq2wzWPhS41nUNRaOz1u4tjcNK+4ICdm4jnPQZ9K9vCjj5Rx046UFBjG1cZ9KVyziPiSUtdb8N6vqELS6RZ3EpusRl1jZkwjsB2B79qwPFut2914V1G+8GW8tnFJfxre3yQtGsqfxOCo3Y6AkDIr1crkYOCKNg27cLj0xxSA8X0t9avPDmiWk2u3ckFxr3kx3FtJKrGHYcrucBmGehNVtRgza6cmrajqbWmm+JZbcXDTvvSLbkEsOc54zXuOwcfKvHTik8tcYKr78U7iseI+FNQ8Tz+PX+06vIs32i4W4s2844hGdp242KMYIYHmu5+EFrOPCseqXV/f3Vzds+8XEzOFCuwAUHpxXbBBnOBnucdaAm0YGAKLjPEvD15fyeOrjT5tU1O/N29zHKiyyIYlwdu+NlwmOxU81lR332PwHoel2N9qkUkktx9oP2mSNI5VztjJVS2ehCjgk819A+WuS21cnvjmjy1/ur1z0ouKx4lolhJ4g1Pwhd6reX7XE2j3PnSJMyMGUkD6HHX1xXWfBY6fpXhDTLF7mRbvUGllSKVixO04OPQYx+degiNR/CvtxQI1BztHHTjpSuMfRQBRQAUUUUAcx8RP+Qdaf9fH/sprG0zoK2fiJ/yDrT/r4/8AZTWNpnQVnLcaNiLpUtRRdKlqRhRRRQAUUUUAFFFFABRRRQAUUUUAFFFFABRRRQAUUUUAFFFFABRRRQAUUUUAFFFFABRRRQA1qhtv+Qlbf9dV/nUzVDbf8hK2/wCuq/zoW4EXxjB/4V/fP2jeGRvoJFJr5Z+LEbR/ETWt38dxvU+oYAivsbxJpsWs6BfaVN/q7qBoifTI618s/E/Rbq+06PWPKb+0NLA0/V4gPmVk4jmx/dZQOa2JPMZYt9VjaD0q9S0AUltQOwruPg9bhfEV9cEYS30u6kc+g8sj+tcoa9O8IaBeWXh5NLSNhrXilkhiix80NmDl5D6Z/lQB7p8MreYfBfTIQhMr6a21QOSWBwP1rm9G8I6jZpoJ0/T3srt9JuIrqYDBWVh8u8+ua9Qs47PQ9Dht2kSG0s4FQuxwqqoxk1Q/4TDwp/0MWl/+BKf41rTrOmmkY1KEajTZ5/4f8L3d1d2Nr/YE2lJb6fNbalM5GLp2XAxg/Nzzk1kWXhbxbcXNvLe2sy/b5VsL0f3LaIqVb8dp/OvWP+Ex8Kf9DFpf/gSv+NIfGHhTP/IxaX/4FL/jWv1ud9jJ4OL6mZ8SdLurqx0s29g9/Z2l2sl1ZxnmWMAjAHfHBxXIWnhW+utT01rjRZYNIk1d7hbGTkW8Pl4+YdgT2r0P/hMfCn/QxaX/AOBKf40n/CYeFP8AoYtL/wDAlf8AGohiJQjyoueHjOV2Znw00mfT/D1/p91aNDGb648qJxx5RPy4HpiuL0HwrOz6Bp954ekjitdRuGvC8Y2SKQdrcdR0Fejjxh4V/wChi0v/AMCV/wAaUeMPCucDxFpZJ/6eV/xoWIkm33B4aLSXY8vm8Ma5HpGnq+mXMlla313utViEhVGP7tghIBGPyrtP7D1MfCaTRbGS5W8a2ZYhPhZBk52nBIHHHWu3XDKGBBBGQR6U7FEsRKVtNncUMNGN9d1Y8Ui8NakPCusNb6ZqEUssMEf2U26xq7IwJZQCcnGee9b/AIzm1bxN4bjs7LQ9VtzbTRSzJPEB5yA8qBn5j3wa9MxzRg1TxLbu0JYVJWTPHpND1K38PW8UOh3V1a3GoNLJDNbJutwVwCke7GCfXpTfCfhO8nufDVvrekyvbWf2vzUlX5UJbKZx+lex44pNpo+tStawlhI3TueRWfhS6g+y3y6S6Xw8RvK0oHzC3JPP+7inWfhm+uW0i3v9Kke3XXrqedHX5fKbO1j7HivXNtJtoeKmH1SB4kdJk0m60/8AtTSjc6dFe3ojsWdRwzfI4UkAgfpXU/DOJ5fhNPFFCd8n2oRoDnOWbA9/Su21jRdM1iJI9TsYLtUOVEq5wfb0qzZWlvZ2yW1rDHDDGNqIi4Cj6UTxHPG1tQp4bkle+n/DHlNh4MvLPS/CFyg1OS5huomuoJZi0cIAOTt6DFRw6XrsV5Z6U2iXhWDxE1690MeX5RJwR+dewYoxR9al1QfVI9GeK6P4c1P7bbwR+HLm2v11t7o6i2Av2fcSRnOeRxivQP7J+3+OpL6+juHgsYk+xIy4hVzncy+rfyrqttGKmdeU2XDDRgC/dFLQKKwOgoeIP+QVL9V/9CFYcHStzxB/yCpfqv8A6EKw4OlZz3GicUtIKWpGFFFFABRRRQAUUUUAFFFFABRRRQAUUUUAFFFFABRRRQAUUUUAFFFFAFwdBS0g6ClrYkpUUUViUFFFFABRRRQAUUUUAFFFFABRRRQAUUUUAFFFFABRRRQAUUUUAQzdKZoX/Iei/wB1v5U+bpTdDH/E9i/3W/lTW4mdURmvLvGvgy9029vdW8O2UWo2F8M6lo0nCy/7cfo/0r1KkwM5xXTTqOm7oxq0o1FZnypfeFtBvrhxo2tppk4Pz6frAMEkZ7gP0IquPAWoId11rOgW8PXzH1BCCPYDk19Q6z4f0PWB/wATTSbO8I7yxAn8+tY0Hw68ERymRfDdiW/2kJA/A16McysrO/5/5Hmyy3XS35HinhPSdPtr1I/C9rJ4n1wH5bl4illan+/833iPevafh94RHh2C4vL65N9rN83mXl03c/3V9FFdPZWdpZQCCztobeIdEjQKPyFT4GMYrkr4qVXTodlDCRpavc89/aCH/Fsr3/rrF/6FXhmkeFtIbSbC713Xv7Ml1Ld9kQQb1CqcbpGz8oJ+te5/tBf8kyvf+u0X/oVeE6L4whs9MtLPUNAstVewZjZSzOw8rJzggcMM84Nd+B5/Ye73/rc8/H8nt/e7f1sSv4KJ0uO8trprlmsWusIoA4l2ADJ5B61Z074bapJqIs7y4t1ZoZW220iyukqLu8t1B+UmqsPjq6hsVto7GFGWzNqrq+MZl8zcBjseMVcT4iC31VtWsfDtlaahKsnn3Mcrb5JHXG8Z+7g84Fdb+sapfoca+r6X/UxLLwxMfG1p4YvriKKeaZIpWhO/yiex9x3FaVz8ONeTU4bSBrOaKYSslws6+WqxnDbyPukZGR71QbxVI3jK08UGxj+1QNHJMgfCzSKMFunGeprW0T4kX2km2EOnxlIZLlnxKylxMQSMjlcEDBqp+33j2/EUFQ2l3/DQqN8PPECJdtJ9ijNvOsAVpwDK7KGUJ/eyCMVLbeE9X8NeLdAbUVgZJr6MK8ModQwcZUkdCPSmax4+1DUCHFv5ciajHfRO8zSlSibVU56jjOa0bvxtd+LfFugLNbtbpFfxuVNy8qliw5APC/QVLdf7SVv+AUlQv7rd9PzPqEdaWkFLXzZ9MFFFFABRRRQAUUUUAFFFFABRRRQAUUUUAFFFFAHMfET/AJB1p/18f+ymsbTPuitv4gjOnWv/AF8f+ymsbTRwKzluNGtF0qWooulS1IwooooAKKKKACiiigAooooAKKKKACiiigAooooAKKKKACiiigAooooAKKKKACiiigAooooAa1Q23/IStv8Arqv86mbvUNt/yEbb/rqv86FuB1Z5rhvH/g+5vrwa94eaGLVljMU0MwzDexf885B/I9q7mitiT5M8TeENBlvnjkefwlqJPz2moRsbct/0zlHb61kf8K9uF+eTxL4bSH/np9vU8fQc19g39hY38JhvrOC5jP8ADLGGH61hDwD4LE3m/wDCM6Xv9fIFAHzv4U8OaLb3yLo1vN4w1gH92I4iljC3952P3sflXuvw58FS6NPNr2vXK3+v3YxLKB8kK/8APOMdgOldlZWVnZQiGztYbeMdEiQKPyFT0Acr8Wf+Sa+IP+vJ/wCVfKnhzwzpdxoC65r+sPptlLcG2t/Lh8xncDJJGeFHrX1Z8Wf+SbeIP+vJ/wCVfKHhnxXb6do/9j6rotvq9kk/2iCOSRk8qTGCcjqDxkUAXrPwPDdWcdza6kbtHlu0VoUGGWFAwYZI65qLRfAOqXWo6dBfyQ2kV46qQJVaWMMpKkpnPOKmsfiBNaoFXS7dQJLpwsbbFUToEwB2C4/Glh8eQpq9hrb6DA+rWpj3XPnsA4RdowvQZGM/SgDB1Tw7eaXrVrpt+Vie5ZcAMCyqzYBYdjjnFbWv/DnXLHWTY2UaXsbXTW0TpIudwGfnAPy8c81neJPFUuuaxYavdWqC+twvnSBuZ9rZUt7gcVt2nxLvbXUbi9gsI1efUWvWHmH+JChQH6HrQBlP4C8QxvdebFbRx2sKzPK1woQoxIUq3fkYqDVPCGuaLb22oX9qqQNKina4YoTyAwHQkVe1nxzPf2mpWq20ojvI4UUy3JkaPy33dSO5p/inxzeeJYLe2uIZYnMsbTEXBaNyoABCdBQB9iad/wAeFt/1yT+QqzVbTv8Ajwtf+uSfyFWaACiiigAooooAKKKKACiiigAooooAKKKKACiiigCh4g/5BUv1X/0IVhwdK3PEH/IKl+q/+hCsODoKznuNE4paQUtSMKKKKACiiigAooooAKKKKACiiigAooooAKKKKACiiigAooooAKKKKALg6ClpB0FLWxJSooorEoKKKKACiiigAooooAKKKKACiiigAooooAKKKKACiiigAooooAjkHFR6dJHa6kk8zbUAOTjPapmFQSx5FAjYfxBpSfeuCP8Atm3+FRnxNow63Tf9+m/wrnprUN2qBrEf3arnYWOn/wCEn0X/AJ+m/wC/Tf4Uf8JPov8Az9N/36b/AArlvsI/u0fYR/do52Fjqf8AhJ9F/wCfpv8Av03+FH/CT6L/AM/Tf9+m/wAK5b7CP7tH2Ef3aOdhY3NV1Twvq1k1lqW26t2ILRyQsQcdO1Y39j/DH/oC2P8A4Ct/hTPsI/u0fYR/dqo1px2ZDpwlq0O/sf4Y/wDQFsf/AAFb/Cj+x/hj/wBAWx/8BW/wpv2Ef3aPsI/u1X1ip3F7Gn/Kh39j/DH/AKAtj/4Ct/hR/Y/wx/6Atj/4Ct/hTfsI/u0fYR/do+sVO4exp/yod/Y/wx/6Atj/AOAzf4VJbab8Nra4juINJs45YmDo62zZVh0I4qH7CP7tH2Ef3aPrFTuHsaf8qOo/4SfRc/8AH03/AH6b/Cl/4SfRf+fpv+/Tf4Vy32Ef3aPsI/u1nzs0sdT/AMJPov8Az9N/36b/AAo/4SfRf+fpv+/Tf4Vy32Ef3aPsI/u0c7Cx1P8Awk+i/wDP03/fpv8ACj/hJ9F/5+m/79N/hXLfYR/do+wj+7RzsLHU/wDCT6L/AM/Tf9+m/wAKP+En0X/n6b/v03+Fct9hH92j7CP7tHOwsdT/AMJPov8Az9N/36b/AAo/4SfRf+fpv+/Tf4Vy32Ef3aPsI/u0c7Cx1P8Awk+i/wDP03/fpv8ACj/hJ9F/5+m/79N/hXLfYR/do+wj+7RzsLHU/wDCT6L/AM/Tf9+m/wAKP+En0X/n6b/v03+Fct9hH92j7CP7tHOwsdT/AMJPov8Az9N/36b/AApR4m0Y9Lpv+/Tf4Vyv2Ef3actiB/DRzsLGr4n1Cy1K0hjtZS7LLuPyEcYPrVOyj2gUkNrt7VdijxUt3AljHFPpFFLQMKKKKACiiigAooooAKKKKACiiigAooooAKKKKACiiigAooooAKKKKACiiigAooooAKKKKAGtUMbLHeQyucKjhifapzUEy5FAGvJ4g0qP79wR/wBs2/wqBvFehL1vG/79P/hXPXVtuzxWdLYZPSq52Kx1/wDwl/h//n9b/vy/+FH/AAl/h/8A5/W/78v/AIVxR07/AGaP7N/2aOcLHa/8Jf4f/wCf1v8Avy/+FH/CX+H/APn9b/vy/wDhXFf2b/s0f2b/ALNHOwsdfeeJvDN5byW11cCaGQbXR4HKsPQjFYvkfDH/AKBGmf8AgAf/AImsr+zf9mj+zf8AZo52FjV8j4Y/9AfTP/AA/wDxNHkfDH/oEaZ/4AH/AOJrK/s3/Zo/s3/Zo52FjV8j4Y/9AjTP/AA//E0eR8Mf+gRpn/gAf/iayv7N/wBmj+zf9mjnYWNXyPhj/wBAjTP/AAAP/wATSiH4YhgRpGmAjv8AYD/8TWT/AGb/ALNH9m/7NHOwsdoni3w8qhVvCFAwB5L8D8qX/hL/AA//AM/rf9+X/wAK4r+zf9mj+zf9mjnYWO1/4S/w/wD8/rf9+X/wo/4S/wAP/wDP63/fl/8ACuK/s3/Zo/s3/Zo52Fjtf+Ev8P8A/P63/fl/8KP+Ev8AD/8Az+t/35f/AAriv7N/2aP7N/2aOdhY7X/hL/D/APz+t/35f/Cj/hL/AA//AM/rf9+X/wAK4r+zf9mj+zf9mjnYWO1/4S/w/wD8/rf9+X/wo/4S/wAP/wDP63/fl/8ACuK/s3/Zo/s3/Zo52Fjtf+Ev8P8A/P63/fl/8KP+Ev8AD/8Az+t/35f/AAriv7N/2aP7N/2aOdhY7X/hL/D/APz+t/35f/Cj/hL/AA//AM/rf9+X/wAK4r+zf9mj+zf9mjnCx2w8XaAel43/AH5f/CpE8T6K/wB26Y/9sm/wrhl0/wD2atW9ltI4o52FjrdS1Sxu7B4oJizMRgbCO49aoQ9Kq20O0CrqDApN3AkHSiiikMKKKKACiiigAooooAKKKKACiiigAooooAKKKKACiiigAooooAKKKKALg6ClpB0FLWxJSooorEoKKKKACiiigCC/uorGxuL24JENvE0shAzhVBJ/QV4i/wC0poIdhH4a1Nkz8pM0YJH0r3KaGK4jNvPGssMvySIwyGU8EEehFQ/8K0+Hv/Ql6D/4Ax/4V14Z0Ff2sWzjxUMTJr2MkvVHiP8Aw0pon/Qsal/3/jo/4aU0T/oWNS/7/wAde3f8K0+Hv/Ql6D/4Ax/4Uf8ACtPh7/0Jeg/+AMf+FdXPgf8An2/vOX2WYf8APxfceI/8NKaJ/wBCxqX/AH/jo/4aU0T/AKFjUv8Av/HXt3/CtPh7/wBCXoP/AIAx/wCFH/CtPh7/ANCXoP8A4Ax/4Uc+B/59v7w9lmH/AD8X3HiP/DSmif8AQsal/wB/46P+GlNE/wChY1L/AL/x17d/wrT4e/8AQl6D/wCAMf8AhR/wrT4e/wDQl6D/AOAMf+FHPgf+fb+8PZZh/wA/F9x4j/w0pon/AELGpf8Af+Oj/hpTRP8AoWNS/wC/8de3f8K0+Hv/AEJeg/8AgDH/AIUf8K0+Hv8A0Jeg/wDgDH/hRz4H/n2/vD2WYf8APxfceI/8NKaJ/wBCxqX/AH/jo/4aU0T/AKFjUv8Av/HXt3/CtPh7/wBCXoP/AIAx/wCFH/CtPh7/ANCXoP8A4Ax/4Uc+B/59v7w9lmH/AD8X3HiP/DSmif8AQsal/wB/46P+GlNE/wChY1L/AL/x17d/wrT4e/8AQl6D/wCAMf8AhR/wrT4e/wDQl6D/AOAMf+FHPgf+fb+8PZZh/wA/F9x4j/w0pof/AELGpf8Af+OkP7SWh/8AQsal/wB/469v/wCFafD3/oS9B/8AAGP/AAo/4Vp8Pf8AoS9B/wDAGP8Awo58D/z7f3h7LMP+fi+48OP7SGh/9CzqX/f+Ok/4aP0P/oWdS/7/AKV7l/wrT4e/9CXoP/gDH/hR/wAK0+Hv/Ql6D/4Ax/4Uc+B/59v7w9lmH/PxfceG/wDDR+h/9CzqX/f+Oj/ho/Q/+hZ1L/v/AB17l/wrT4e/9CXoP/gDH/hR/wAK0+Hv/Ql6D/4Ax/4Uc+B/59v7w9lmH/PxfceG/wDDR+h/9CzqX/f+Oj/ho/Q/+hZ1L/v/AB17l/wrT4e/9CXoP/gDH/hR/wAK0+Hv/Ql6D/4Ax/4Uc+B/59v7w9lmH/PxfceG/wDDR+h/9CzqX/f+Oj/ho/Q/+hZ1L/v/AB17l/wrT4e/9CXoP/gDH/hR/wAK0+Hv/Ql6D/4Ax/4Uc+B/59v7w9lmH/PxfceG/wDDR+h/9CzqX/f+Oj/ho/Q/+hZ1L/v/AB17l/wrT4e/9CXoP/gDH/hR/wAK0+Hv/Ql6D/4Ax/4Uc+B/59v7w9lmH/PxfceG/wDDR+h/9CzqX/f+Oj/ho/Q/+hZ1L/v/AB17l/wrT4e/9CXoP/gDH/hR/wAK0+Hv/Ql6D/4Ax/4Uc+B/59v7w9lmH/PxfceG/wDDR+h/9CzqX/f+Oj/ho/Q/+hZ1L/v/AB17l/wrT4e/9CXoP/gDH/hR/wAK0+Hv/Ql6D/4Ax/4Uc+B/59v7w9lmH/PxfceG/wDDR+h/9CzqX/f+Oj/ho/Q/+hZ1L/v/AB17l/wrT4e/9CXoP/gDH/hR/wAK0+Hv/Ql6D/4Ax/4Uc+B/59v7w9lmH/PxfceG/wDDR+h/9CzqX/f+Oj/ho/Q/+hZ1L/v/AB17l/wrT4e/9CXoP/gDH/hR/wAK0+Hv/Ql6D/4Ax/4Uc+B/59v7w9lmH/PxfceG/wDDR+h/9CzqX/f+Oj/ho/Q/+hZ1L/v/AB17l/wrT4e/9CXoP/gDH/hR/wAK0+Hv/Ql6D/4Ax/4Uc+B/59v7w9lmH/PxfceG/wDDR+h/9CzqX/f+Oj/ho/Q/+hZ1L/v/AB17l/wrT4e/9CXoP/gDH/hR/wAK0+Hv/Ql6D/4Ax/4Uc+B/59v7w9lmH/PxfceG/wDDR+h/9CzqX/f+Oj/ho/Q/+hZ1L/v/AB17l/wrT4e/9CXoP/gDH/hR/wAK0+Hv/Ql6D/4Ax/4Uc+B/59v7w9lmH/PxfceG/wDDR+h/9CzqX/f+Oj/ho/Q/+hZ1L/v/AB17l/wrT4e/9CXoP/gDH/hR/wAK0+Hv/Ql6D/4Ax/4Uc+B/59v7w9lmH/PxfceG/wDDR+h/9CzqX/f+Oj/ho/Q/+hZ1L/v/AB17l/wrT4e/9CXoP/gDH/hR/wAK0+Hv/Ql6D/4Ax/4Uc+B/59v7w9lmH/PxfceG/wDDR+h/9CzqX/f+Oj/ho/Q/+hZ1L/v/AB17l/wrT4e/9CXoP/gDH/hR/wAK0+Hv/Ql6D/4Ax/4Uc+B/59v7w9lmH/PxfceHD9pDQ/8AoWNS/wC/8dOH7SWh/wDQsal/3/jr2/8A4Vp8Pf8AoS9B/wDAGP8Awo/4Vp8Pf+hL0H/wBj/wo58D/wA+394eyzD/AJ+L7jxH/hpTQ/8AoWNS/wC/8dH/AA0pon/Qsal/3/jr27/hWnw9/wChL0H/AMAY/wDCj/hWnw9/6EvQf/AGP/CjnwP/AD7f3h7LMP8An4vuPEf+GlNE/wChY1L/AL/x0f8ADSmif9CxqX/f+Ovbv+FafD3/AKEvQf8AwBj/AMKP+FafD3/oS9B/8AY/8KOfA/8APt/eHssw/wCfi+48R/4aU0T/AKFjUv8Av/HR/wANKaJ/0LGpf9/469u/4Vp8Pf8AoS9B/wDAGP8Awo/4Vp8Pf+hL0H/wBj/wo58D/wA+394eyzD/AJ+L7jxH/hpTRP8AoWNS/wC/8dH/AA0pon/Qsal/3/jr27/hWnw9/wChL0H/AMAY/wDCj/hWnw9/6EvQf/AGP/CjnwP/AD7f3h7LMP8An4vuPEf+GlNE/wChY1L/AL/x0f8ADSmif9CxqX/f+Ovbv+FafD3/AKEvQf8AwBj/AMKP+FafD3/oS9B/8AY/8KOfA/8APt/eHssw/wCfi+48R/4aU0T/AKFjUv8Av/HR/wANKaJ/0LGpf9/469u/4Vp8Pf8AoS9B/wDAGP8Awo/4Vp8Pf+hL0H/wBj/wo58D/wA+394eyzD/AJ+L7jxH/hpTRP8AoWNS/wC/8dei/Cr4hab8QNNu7uws7mze0lWOWKYgn5hkEEcEcH8q6n/hWnw9/wChL0H/AMAY/wDCnw+HdB8Ov5ehaPY6Yk43Si1hWMOR0Jx1xk/nWNeWFcH7ODT9TbD08ZGadWaa9CaiiiuA9AKKKKACiiigAooooAKKKKACiiigAooooAKay06igCFo81GYR6VaxSYoAqfZx/do+zj+7VvFG2gCp9nH92j7OP7tW9tG2gCp9nH92j7OP7tW9tG2gCp9nH92j7OP7tW9tG2gCp9nH92j7OP7tW9tG2gCp9nH92j7OP7tW9tG2gCp9nH92j7OP7tW9tG2gCp9nH92j7OP7tW9tG2gCp9nH92j7OP7tW9tG2gCp9nH92j7OP7tW9tG2gCp9nH92j7OP7tW9tG2gCp9nH92j7OP7tW9tG2gCp9nH92j7OP7tW9tG2gCqIB/dpywgdqsYoxQAxUxTwKWigAooooAKKKKACiiigAooooAKKKKACiiigAooooAKKKKACiiigAooooAKKKKALg6ClpB0FLWxJSooorEoKKKKACiiigAX/WJ/vr/ADro65xf9Yn++v8AOujq4CYHpWNp3irwxqV6tlp/iLSru5ZmUQw3aO5Zc7hgHORg59MVsMQqlmIAAySe1eL/ALNcd1deG7u7i1qyfT4PEOpyPafZlZ13XEpVvM3cZBDDjkH0rpp01KEpPoRJ2sen2nizwvd6h/Z9r4j0me880w+RHeRtJvHVdoOd3t1rQutS0+1vrWxur61gu7wsLaCSVVeYqMtsUnLYHJx0rwz4Va1aW/jTxrHJ4l0WC1n8ayutjLEGuLkssao0Tb/7+3GEP3TzUXxqNzq8mq/ELR59NmbwTe27WZMp83MB33KLjj94HKEHk+WPauj6qvaRi3ZNL8bfqxcz1t/W/wDke3a14j8P6JII9Z1zTtOZk8wC6uUiyucZ+YjioF8XeFW0+fUV8SaQbK3Kia4+2R+XGW+7ubOBntnrXD/HjUtK1T9nfxPrVlPBJFqOiN5EoYZkDDKqPU5J49c1X+K1g+t/szamujWv9oXM+h24Rbdd7ShNrEADrj5uKiFCLiubTWxV72t1/wCAenz6rpkBtBPqFrEb1glrvlUeexGQE5+Y454qrD4m8OTXhs4dd02S4E/2cxLcoWEuM+XjP3sc7etc+uv6L4kufDK6HqNtqLJci6kEDhjDGIJAWcfwcsq4ODk49a8P8R7r/WPiL5bLdaLB4z0+81YWY3XkVtFFCTNDjsrqN2BkKHwcinRwqqScZaW/zS/Uhzdk1/Wjf6H0lrPiLQNFnhg1jW9O0+WcExJc3KRtIB12hiM/hRN4j8Pw29ncTa3p0cN8220ka5QLO3ohz8x9hXk3xw1W1/4Wj8Kb201vTbMLc30wu7gCSGNHtcKzDcvDZwDuHJFJ8TNV06bS/hhcf2tp90E8X27S3UGI4ZGRZhJIozwu4nnJAz1pxwqag/5v82v0KlK1/S57Jp+padqBlWxvra6MLbZRDKHKH0OOhqLVNZ0jSpbeLUtTs7OS5bZAk0yo0rf3VBOWPsK8/ljfV/j/AKNrfhxhJp9no9zBrV5CcwzFmQ28O4cO6sHbvtB7Z5q/tDXUMGp/DoG6toJh4st5FMx4UCKUFiMj5QSATnuKzjQUpwjff8N/8r+gX38v8rnpaaxpL6Q2sJqdm2nKpZrsTqYgoOCS+cYHeoNI8S+HdYLjSdd0y/2R+a/2a6STan947T0968i8FSR6b8I/iNpusf6Fr63Gp3Gq27nbEJZlYo8APWF12lTySd2ec074I3+lXvwo0fR9a1/StQgPhRIpLK0gK3NrCIwJhIQ7EnBUdF5HStJYVKMpX2a/FNjvtfz/AAt/mew6XrOk6ozLpupWt2yqHIilDEKc7W4/hODg9DioT4k8PrepZHWrAXDymFUM65aQfwDn73+z1ryLwxH4tstK8TfD/RdWt9eit/DbP4c16IBZoQwZIrWZl+UuuAVYYyBkinTXWgap+zOfCsFpjVxowsU0cri8j1AIABs+8HEvzb/+BZxzSeGSe91dfc+olLb+ux7FcaxpNvq0Gkz6nZxahcKXhtXmUSyKOpVM5IHtTLjXdFt2vVn1exiNgoe8D3Cj7Op6F8n5QfU15VraXvh/4mfC/VvFE4WO20S70+/1F/8AUrdvHDgO/RdxR8E4ya2vFF5Z3Xhr4i61b3EMmnTaQbeO5DDy5XWCUMFbo3LqMjvkVEqCik073/8AkrflqOD5nrpsd7petaPqrsmm6pZ3jKiyMsEyuQjfdbg9D2PQ1HqPiDQ9OuHt77VrO3lRA8iSTAFF/vN/dHueK8Q+DD+T4y8F6hrDoIbnwXbafotzbAiGR1CvPBMcn98uFKjIGN/GQa6b4OX9voC+LtK8ZXMNlrb69d3U7XjBftdu5/cyIW++nlgKMZxtxxWlbCqm3Z3t/nYiE+ZJ+n5X/wCAejal4m8Oaatq2o69pdot2u+2M10iecuM5TJ+YY9Kv2F5aahZx3ljdQ3VtKMxywuHRhnHBHBrxL4yX2n23i74Rvpl9Y6PbwX07wvdRfu7eI2rBC0e5SF6AZI6j6V6z4IvIL7w5BNBqFnqOHdZbq0TbDLIGO9kGTxuz3POeTWdSio04zXX/Noq+tjbooormKCiiigAooooAKKKKACiiigAooooAKKKKACiiigAooooAKKKKACiiigAooooAKKKKACiiigAooooAKKKKACiiigAooooAKytb/4+If8Adb+latZWt/8AHxD/ALrf0qZbAijWH49uNctfB+pTeGrVrrWBD/okSpuJckDgd8DJ/CtypbL/AI/oP97+hqYO0k7BNc0Wr2PmE3v7Sef+PPW//ACH/wCJpPtv7Sf/AD565/4AQ/8AxNfXtFep9ej/AM+o/ceV/Zkv+f0vvPkL7b+0n/z565/4AQ//ABNH239pP/nz1z/wAh/+Jr69oo+vR/59R+4P7Ml/z+l958hfbf2k/wDnz1z/AMAIf/iaPtv7Sf8Az565/wCAEP8A8TX17RR9ej/z6j9wf2ZL/n9L7z5C+2/tJ/8APnrn/gBD/wDE0fbf2k/+fPXP/ACH/wCJr69oo+vR/wCfUfuD+zJf8/pfefIX239pP/nz1z/wAh/+Jo+2/tJ/8+euf+AEP/xNfXtFH16P/PqP3B/Zkv8An9L7z5C+2/tJ/wDPnrn/AIAQ/wDxNH239pP/AJ89c/8AACH/AOJr69oo+vR/59R+4P7Ml/z+l958hfbf2k/+fPXP/ACH/wCJo+2/tJ/8+euf+AEP/wATX17RR9ej/wA+o/cH9mS/5/S+8+Qvtv7Sf/Pnrn/gBD/8TR9t/aT/AOfPXP8AwAh/+Jr69oo+vR/59R+4P7Ml/wA/pfefIX239pP/AJ89c/8AACH/AOJo+2/tJ/8APnrn/gBD/wDE19e0UfXo/wDPqP3B/Zkv+f0vvPkL7b+0n/z565/4AQ//ABNH239pP/nz1z/wAh/+Jr69oo+vR/59R+4P7Ml/z+l958hfbf2k/wDnz1z/AMAIf/iaPtv7Sf8Az565/wCAEP8A8TX17RR9ej/z6j9wf2ZL/n9L7z5C+2/tJ/8APnrn/gBD/wDE0fbf2k/+fPXP/ACH/wCJr69oo+vR/wCfUfuD+zJf8/pfefIX239pP/nz1z/wAh/+Jo+2/tJ/8+euf+AEP/xNfXtFH16P/PqP3B/Zkv8An9L7z5C+2/tJ/wDPnrn/AIAQ/wDxNH239pP/AJ89c/8AACH/AOJr69oo+vR/59R+4P7Ml/z+l958hfbf2k/+fPXP/ACH/wCJo+2/tJ/8+euf+AEP/wATX17RR9ej/wA+o/cH9mS/5/S+8+Qvtv7Sf/Pnrn/gBD/8TR9t/aT/AOfPXP8AwAh/+Jr69oo+vR/59R+4P7Ml/wA/pfefIX239pP/AJ89c/8AACH/AOJo+2/tJ/8APnrn/gBD/wDE19e0UfXo/wDPqP3B/Zkv+f0vvPkL7b+0n/z565/4AQ//ABNH239pP/nz1z/wAh/+Jr69oo+vR/59R+4P7Ml/z+l958hfbf2k/wDnz1z/AMAIf/iaPtv7Sf8Az565/wCAEP8A8TX17RR9ej/z6j9wf2ZL/n9L7z5C+2/tJ/8APnrn/gBD/wDE0fbf2k/+fPXP/ACH/wCJr69oo+vR/wCfUfuD+zJf8/pfefIX239pP/nz1z/wAh/+Jo+2/tJ/8+euf+AEP/xNfXtFH16P/PqP3B/Zkv8An9L7z5C+2/tJ/wDPnrn/AIAQ/wDxNH239pP/AJ89c/8AACH/AOJr69oo+vR/59R+4P7Ml/z+l958hfbf2k/+fPXP/ACH/wCJo+2/tJ/8+euf+AEP/wATX17RR9ej/wA+o/cH9mS/5/S+8+Qvtv7Sf/Pnrn/gBD/8TR9t/aT/AOfPXP8AwAh/+Jr69oo+vR/59R+4P7Ml/wA/pfefIX239pP/AJ89c/8AACH/AOJo+2/tJ/8APnrn/gBD/wDE19e0UfXo/wDPqP3B/Zkv+f0vvPkL7b+0n/z565/4AQ//ABNH239pP/nz1z/wAh/+Jr69oo+vR/59R+4P7Ml/z+l958hfbf2k/wDnz1z/AMAIf/iaPtv7Sf8Az565/wCAEP8A8TX17RR9ej/z6j9wf2ZL/n9L7z5C+2/tJ/8APnrn/gBD/wDE0fbf2k/+fPXP/ACH/wCJr69oo+vR/wCfUfuD+zJf8/pfefIX239pP/nz1z/wAh/+Jo+2/tJ/8+euf+AEP/xNfXtFH16P/PqP3B/Zkv8An9L7z5l+G2ofHNfGenp4q07Un0aRyt01xZxosa4PzZUAjnFe71tap/yD5vp/WsWuHE1VVkmopeh3Yag6MXFycvUKKKK5zpCiiigAooooAKKKKALg6ClpB0FLWxJSooorEoKKKKACiiigAX/WJ/vr/OujrnM4ZCegYfzrc+1wf3z+Rq4CZPQAB0AqH7VB/f8A0NH2qD+/+hqxEu1cg7RkdOKNq/3R+VRfaYf736Gj7TD/AHv0ouBLgY6ClAAHAxUP2mH+9+lH2mH+9+lFwJVVVJKqATycDrQFA6ACovtMP979KPtMP979KLgS7VxjaMfSjauMbRj6VF9ph/vfpR9ph/vfpRcCYAAYAAHtSEA9QDUX2mH+9+lH2qH+/wDpRcCUqp6gH8KAqgkhQCfaovtMP979KPtMP979DRcCVVVfuqB9BRtXdu2jd0zjmovtUP8Af/Q0faof7/6Gi4ErAMCrAEHqDQFXaF2jA6DFRfaof7/6Gj7VD/f/AENFwJdq4xgY69KGVWILKCR0yOlRfaof736Gj7TD/e/Q0XAlKqeqg/hSgYGBwKi+0w/3v0pPtUH9/wDQ0roCaioDdwD+P9DUVzqllbxGWWUhR1whNF0BcorjZPid4NjaRX1GcGM4b/Q5eP8Ax2s9vjP8OldlbXJAy9R9jm/+JprXYV0ehUVwulfFvwJqlw0Fjq00zr1AspgPzK11Fjrmm3i7reZ2HvEw/mKTaW41qaVFVjfWozmTp7Gs++8UaFYk/a9QSAAZy4IH54pOUV1Gk2bNFee3vxp+G1nM8M/iNQ6ddtvKw/MLWcP2gvhOW2jxK5P/AF4z/wDxFHPHuPkl2PU6K8qk/aG+Esf3vEsn4WFwf/ZKqSftL/BqN9r+KZgf+wbc/wDxujmXcOV9j2CivIW/aT+DiorHxTJhumNPuM/+gUw/tM/Bkf8AM1Sf+C65/wDiKOePcOSXY9horyVP2jvhA+NviiQ56f8AEvuP/iKe37RHwkXr4ll/8F9x/wDEUvaQ7leyn/Kz1eivNbf46fDCcDy/EZORkZtJh/7LXQ+H/iB4T16UxabqZkkA3bXgdDj/AIEBS9tT/mQOjUSu4s6miqf9qWWM+cf++TTl1C0YZEh/75NXzLuZlqioFu4GGQ/H0NNN/ag8yH/vk0cy7gWaKq/2haf89D/3yaP7QtP+eh/75NLmXcLFqiqn9o2f/PU/98mj+0bP/nqf++TRzLuFi3RVQ6lZ/wDPU/8AfJoGpWf/AD1P/fJo5l3Cxboqr/aFp/z0P/fJo/tC1/56H/vk0+ZdwsWqKq/2ha/89D/3yaP7QtP+eh/75NHMu4WLVFVft9r/AM9D/wB8ml+32v8Az0P/AHyaOZdwsWaKq/b7X/nof++TR/aFr/z0P/fJougLVZWt/wDHxD/ut/Srf9oWn/PQ/wDfJrP1O4inniMTbsKc8YpSasMrVLZf8f0H+9/Q1FUtl/x/Qf739DWa3A3qivJGhs5pkVWZI2YAnAJAzjNS1BqKTS6fcR24QzPEyoHYqpYjjJAJA/A1sC31OE+E3j/UPHWh6brBsdGtIr+1edbePUzLcRFW2gMnljj1IPGRxzTfhd4/1bxnBHeSaTpdlbG+urNkTUWknBgZkLhDGoKkqO+QGFWPgz4Jn8D/AA+0vRr200iXWLCB4TdW2QJgWLcuUDDPGRg9Kw/hP8PvEHg1VjuNO8KyzNqN1dS6lE8hufKmkZ/LGYhnqFyWxgZx0rvqKhzVOXvp6a+foZ62Rvaz8Q0034p6V4Ol0pzZX+6A6p5oCR3nlmVbfbjkmMbs57gUz4seNNd8D6Hd69Dodhfadby28IEl68UrtLIseQBGwwC479jWD4s+GWra34ZluIl0i38Y/wBtLqtvqJuJDHE6ShkGdmSBEojxjp3roPjJ4V13xt8O28P6e2m217PPbTSvPM/lp5UqSEKQhLZ245A659qmCo81O+17S/DX818gk5Wlbtp6/wBWG+O/GfiDwf4XTVdQ0PT5531S2sVjhvn2FZ3WMPuMechm5GOg610mqare2niHR9NjtbeSK/E3mytMVaMom7hdp3Z+orK+KHhO58a+CTpC3cWn36XFveQSYMsazQyLIoboSpK4PQ4NW7HT9dvdZstT12LTbY2MUgiis53lDyOAGYsyLgAA4GD168Vl+7cL9bv8lb8bldfL+v8AgHG2fxZuvOVr7QYUg/4Sx/DL/Z7oySCQfdmClBuUnqOCo55rZ8WeONT0r4kad4Ps9N0x/t2mzX63d5fNCqCJlVlIEbddwIOexrlNP+FHiC2ub3W4rrSLTxDF4ln1vTbmN5JEaOYBZLWbKA7WQEbhkg4IHHO1438Da1rvxN0nxV/ZvhvULKx0ueyay1GVyHeVkbeP3TAY24989q35cPzL0d/W2n4ke9r/AF1/yNfXfGWo6d4l8HaImlWkj+I1nBkN2cW7xQ+acYQ7wegPH0q5ofi43Pje/wDBmq2IstWtrRL6Exy+ZFc2zMU3qxAIKsNrKRxkYyDWLrnhPxRf+JfAutouiq3h4XDXMIuJFV2lh8sLGfLPyr6nk46CtfQ/Cs6+PL3xvrM8L6nNYpp1tBASYrW3Vy5G4gF2ZjktgcAADucmqSj8n993b8Pw8x6/l/wRnjnxdfeH/FPhbQ7XTra5/wCEgupbVZpZ2TyGSFpclQp3AhcdR1rmb74vyx/CyTxfY+GZb6/ivLm1bTo7kAP9mZ/PkSTb8yBI3YHHPAxmtn4neDdS8U+KPCGoW66dJZaJey3N1DczOjTB4mj2rtU9N2eT2xVm+8FW15r1tHPpGkN4dsNOe3sbJWKbJJCN5KBNoBVQvB7txzTj7FQjdXfX5X0+ehTvcj8f+Pl8P/DSHxxpNnDqlpN9ldEacxbo53RVYEK3I3g49utXPCXi2bWvEXifw7NYpDfaDLEjSxyl4JxLHvQg4BVh0ZcHHHJzXBzfDHxfJ8Cm+G7XWiu8N4n2OZ7iUololwJUjb93ksFAT0xz7V2Hg3wlqnhXxDrlxpslj/Y2sML46eXYfZL0gCTY+3mJ8A8gEEcDB4qcKKhJJ63dvT3bfr/ViVzaFP4UfEDVvHGnWmqSaTpdla3FxcwGJNRaSdDC7pu2GNQVJX14DCovCnxSXUvHGo+Dda0kaNqSzTrpErzl7fVFiYo5R9ow6sOUwTjnmqHwc+Huv+CLOzs7rT/C0kiXdzLcanbu5uXjlkeTyxmIZwWUct0Xp0rQ1P4bHxJ4QvtH8QNBaXw1W41LStQ0+ZjNZSvK0kcisVUhl3YI6EZqqiw6qS/l6W6ef9fgN36dy4vjDxHP4Bi8V2uh6YUWxnvLiKS/cBRHkqqsIjuJAbqABx1rR+G/iLWvFHh/Tddv9KsrGz1KwivLcQXbSuu8Btj5RcEAjkZ71U0vwrrVj8GU8HvdWd3q39kvZSXLsyRPIyFWfhScZJOMVqfDPRb/AMN+AND8P6k1s9zptjFaO9u7Mj7FC7huAIzjOMVlP2ajK1r30321/wCALXT+u3/BK+q+K5P+E5h8F6NbRXGp/YTqF1JM5WK2g37FJwCWZmzhRjgEkjjOd498Z674N+HviHxRqWgWksmjkOkcd6Ql3EdvzBtmUOWI2kH7vXHNTaz4Rv4viTB488Pz2v2t9P8A7N1Czuiyx3EIfejK6glHUk/wkEHHHWqvxS8LeKPGvw08Q+GfO0m3utVQQw5kfyoIwVOS2zLsSD2A6fiQVLmhfbS/36/h/Vy18WuxoL4m1mPwvrGsXFhpMkljZfa4o7a/aRZMIXKOTGChwB2PWud0L4tDWfBV/qUOjCx8Q6TNFBqmiXtwUe2aR1VWDBTuQhgysBgitK08L67F4R1zRYNJ8MaUb3TjbwrYyOEeZkKGSQ+UuBjb0BJx16VmfED4VP4mbRNbsbyPRvEliLeG8mgYtFe2qujPBJwCw+XKkjINaQVDmantff8Aro/67Gd5WRp/Ebxp4j8IrZ3C6Dpt1aXuq2umQF79433zELvIERG0NnvkgUvj/wAa694O8LWmqXuiadNcz6tBp5iW+cRATOEWQOY88Z5BUdDU3xf8Laz4s03RbXSHsIzYaza6lK11K6blhfdsG1G5Pr296j+NPhHV/G3hex0nT10sNDqVrfTC9kby3EMgcx4CHIbGOR+FTS9k/Z8yW+vpp/wRu+tu346/8APGnjfVfC/w41jxVcaXpt5NpbjdBbX7NHImVBw/l5DDd0K9utX/AAn4wk1fxjrvha6sVhutJitp/PhkLxSxzqSvUAq42nK88YOeeOf8Z+CfEGv/AAs1/wAI2dj4a0Z9RZVt4rWWTyIlyrO7YiGWJB4Cgd89a1PBfg7UfDPi/UdSspLKLSNZjSe+09GY/Z71VCmSFtoyjqBuUhcFQR1Io5aXs3ffW34f8EPeujuaKKK4ywooooAKKKKACiiigAooooAKKKKACiiigAooooAKKKKACiiigAooooAKKKKACiiigAooooAKKKKAK2qf8g+b6f1rFra1T/kHzfT+tYtZz3GgoooqRhRRRQAUUUUAFFFFAFwdBS0g6ClrYkpUUUViUFFFFABRRRQA1+g+o/nVsVUfoPqP51cqoggFKKKdVDCiiigQUUUUrAFFFFABRRRQAUhpaQ0ALRRSHpSYmBpKKKAClHWgUtIApRTWOBUQkycUATFlx1qF5lWklztzVdo9ymhoCVp1K9aq3UkUkRRyKcsPbJqOazDAjdzioYHM6zZ6OlrK0ixZOT0FfMnjGa1TxTNFYqpDNj2zX0L410O4uo3jjmddw7GvENW+H+oLqRktmLSBs5NOlVUWxuLaPR/hLoUek6O1/chXZ/mJ9K6PSfiRpM+rvp0DbXjyCSOOK4DTNZ1TStINjqURRQMKw71wWqSXFzdyR6IwEpJd3JwRXJVxF3ozpoYVzWux7V8SfitYaNpqrDJueQYxGfnH0r5y+I/xE1TVx5b3TLCv+rjP3gv+161n+MtUu7mVLi6ZGNuAoA715/rF6887zx4kz09valBuozepTVGPmJe61eSKQHYszctVrTbpooTLKpBbv3rOsI5LuQSMu5hxtx71rSKsL7WYMQPyrsUUjku2UZ7y7ldh5aLHzhmNU2mjK7JNpI696tOolV5XZlQtgCqdvDHGzzOcAcIh/nS5E9xqbRXu4ZkKXFu2YmyMnqpqtHDKued49qm1hleNWiJ4+8B0+tZ9vcSRRgq3ANPlXQSk29TTRriFQ+/DdjnpWrbX9yZYd8bMg5c/3qzLe6imIMuCtb1rMrW21kBjTnKvk+1ctSPWx20ZX0uWbS+WaeT7OsileQpPX6V6J4E8dNpuyC8Sdp8ZjlDYI9ifSvP9Otbe+njktpfJmJwuRirF1FcWt7tuS6FQQ24Y3H2NccrNnak7XZ9q/DnxjD4g02DMqfaEULIhPNd9Ew2jBr4f+HfiWTRNXtbiVpzA7bXwenvnvX194C12HXPD8F5E+4EAZPWuihV+yzzsXQ5HzR2OxhP7uqkjfOanif8Ad1Wl+/mut7HD1DNJSZozSGBPNITQaQ9KAA0q02nLSAetPpFHFLTAQ0UGimAtLSUUwFpDRSHrTEJ2pE/1g+lKelIn+sH0oQdCWpbL/j+g/wB7+hqKpLTP22DaQDu7j2qluI36Kj2zf89E/wC+P/r0bZv+eif98f8A162ESUVHtm/56J/3x/8AXo2zf89E/wC+P/r0ASUVHtm/56J/3x/9ejbN/wA9E/74/wDr0ASUVHtm/wCeif8AfH/16Ns3/PRP++P/AK9AElFR7Zv+eif98f8A16Ns3/PRP++P/r0ASUVHtm/56J/3x/8AXo2zf89E/wC+P/r0ASUVHtm/56J/3x/9ejbN/wA9E/74/wDr0ASUVHtm/wCeif8AfH/16Ns3/PRP++P/AK9AElFR7Zv+eif98f8A16Ns3/PRP++P/r0ASUVHtm/56J/3x/8AXo2zf89E/wC+P/r0ASUVHtm/56J/3x/9ejbN/wA9E/74/wDr0ASUVHtm/wCeif8AfH/16Ns3/PRP++P/AK9AElFR7Zv+eif98f8A16Ns3/PRP++P/r0ASUVHtm/56J/3x/8AXo2zf89E/wC+P/r0ASUVHtm/56J/3x/9ejbN/wA9E/74/wDr0ASUVHtm/wCeif8AfH/16Ns3/PRP++P/AK9AElFR7Zv+eif98f8A16Ns3/PRP++P/r0ASUVHtm/56J/3x/8AXo2zf89E/wC+P/r0ASUVHtm/56J/3x/9ejbN/wA9E/74/wDr0ASUVHtm/wCeif8AfH/16Ns3/PRP++P/AK9AElFR7Zv+eif98f8A16Ns3/PRP++P/r0ASUVHtm/56J/3x/8AXo2zf89E/wC+P/r0ASUVHtm/56J/3x/9ejbN/wA9E/74/wDr0ASUVHtm/wCeif8AfH/16Ns3/PRP++P/AK9AElFR7Zv+eif98f8A16Ns3/PRP++P/r0ASUVHtm/56J/3x/8AXo2zf89E/wC+P/r0ASUVHtm/56J/3x/9ejbN/wA9E/74/wDr0ASUVHtm/wCeif8AfH/16Ns3/PRP++P/AK9AElFR7Zv+eif98f8A16Ns3/PRP++P/r0ARap/yD5vp/WsWtbUhL9hl3OhGOgXHf61k1nPcaCiiipGFFFFABRRRQAUUUUAXB0FLSDoKWtiSlRRRWJQUUUUAFFFFACP0H1H86t1UfoPqP51cxVRExRS02nVQXCiiigYUUUtAhB1pTQaSiwBRRRSGFFFFAgooptJiFPWkoopjCiig9KAI52whqpp8oklYelSX77YWPtWZoMymV9zAHNS9AWptTOFGKi8xPSmXFzDnllqEXEB/iX86hsaRPLMixlsZNY0Oss+otbNGwH97FaLTQnjcPzqBxa53AKG9ahjItQt451LbsHFcJDD9l1m4knYGFQTknjirfi/VLqzuN0UhEYGTXlvi/xk+RabHJn5OOhXvXLUqpXOmjQlNieL9YbWEfMtnZWqOxEm/MhA6fKOleV3d61u8skaqWGQkhYgEeoro7q4W7aWGaGO2huWDK38W3sK828X3TxNJZQyFyjHcfQVxxfPKx68Y+zgYer6pM4yzrhj90HpWNczo5LAFEzjaPX1qrqN0qs5QEjPOar6THcanfpawhmZ2AAHrXqU4qKv0PJrSlOSR23hCzN1E6xNnjHArVl8JajM7SRQuy45avdPhD8NbLS/D0U99GpuXUFge1dPqWjWUCOsKIufQVxYjGyjrE7qGBg1aR8v2PhK/ufkWFnVc9RjmrCfDjWpldxbnaozmvpDTdLtoxjylx16d62Le2tdu3Yu09a5VmFRvQ6ll9JLU+Mtc0S/05WiurRlA4BC9feuQubYrkspUZ6Y61+gE/hvQbqA/aLGGQ+pFeNfFf4aadcRySafCkBAyAortjjbJcxyTy9Svys+XCoiYHO01q6TdFVbc5Axgnsai8S6RPpt5IrrkK2M1l20rKdvOPSu6yqRujz1enPlZ6FooWbZtm2TRruxnGT/AI10VnqM19Hb2mpwlfPwke/BJOexrgtKmJCNJIVbHyYHcV01vcedGrNIJGQjap7H1FeXVp63PXoz0sdLd2UzX8NohEcduSo+buete5/Bi41iJ10+yidLQusjSk8FfxrxHTprG/UqGdJIEG+Q9C3pXqnwL1XVHv5rO4uFNnDgBt2D7CsabfMViF+7bPp9Duh+XGeOlQOTuwadpTboV+lFypD5r2W9EfPdRlFNopDFPWkoooHYKelMqRaBEg6UUCimgENFBooAWigUU0JhSHrS0GmAlIv+t/ClpF/1g+lCAkqWy/4/oP8Ae/oaiqWy/wCP6D/e/oapbiN6iiithBRXn3hfx7can8S77w5cpYrYSwSS6VLE+ZJPJk8uYPzgHPzDp8tS+FvF97qfjHUfD+oz22m6jaXUoGnTQMHmtRny5onzh88E4GByOOp0dKX4XMVXg/vt8zvKK8w8E+Ota8S3UujxXWlDVodUuop1WE4hs4XKbyvmZ3ucAc45PGBXceMr+80nwjquqWTQ/abOzluE81CyMyIWwQCDg49aU6bi7MqFWM02uhr0V558PvG2p6/rtnp8i2d3BcaFBqU89qpAs53x+5fkjkElehwpznrUPgPxtqmua5fWF7qujRz2utXNgtklsyyzRRDPmA+YcHGT0xxVuhJNp9P+GM44qnJJrr/lc9Jorz/wP42udWvNQttYntrDUdNac3+lSQMssUasfLkjYn94hUAlsYJPboZNH1/xP4g8CDxhpf2GDzonurPT5oi3mRDO1XkB4dgM5AwuejYqXSkt/wCrlxrRlovP8NzvKK860Dx9d6/4m8Jx6fHBFpWu6RNfuksRM0bxlBsDBsdWPb+H3q1448Ta7oej+L9QtHsHOj2kdzapJbsd2VJKuQ4z06jH403RknZ/1rb8yY4iEleO3/Av+R3dFcH4V8a3N7rWr2t2ba707T9NhvXvrVSBG7KWeB+SCwADDHYjI7mfwvq3ifxN4QtvE1hNp9o19H59pZTQs6iIn5Q7hgdxXuBgE9DSdKUd/wCrjjXjK1vP8P8AhztaK811zxtqdl8SdS8NSaro2nWtvp0N3bvc2zM8ruzL5fEgz06gZ56V1HxD8TJ4R8IXWuS2/wBolj2RxQhsB5XYIoJ7DcwyfSh0paeYKvB8393c6KisS3g8TxXFk81/p1zGzf6bGLZk2jaeYjuPRscNnIzyK5HwJ421TXNev9PvdV0aOa01q409bNLZhLNFEM+YD5hwep6Y4pKm3e3Qcqqja63PSaK8z0T4g6pB4wudB8UW1raWd3ezWmi6nEhEUskbFTFKCx2ucZHIDdOtWb7xF4qi+Glx4tjutKElrp8908TWblZHQthR+8yowvXnrVOlJWv1Eq8Xe3Q9DorzzxB4l8UaP8Krzxg1xpdxOumw3sMf2R1RWYAsjDzCSPmGDkdOlN1PxjqVv8Pdf8Rafq2japPptmLhPKtmCK+0sY2HmHPbkEY9KPYy/GwvrEdPS56LRXEeBvFt/rXim90mQWt5aQafb3X222UhYpZM7rd+SNwGGGOx5HcxfE3xV4j8MappsukaXDqth5M1xqNuqn7QIYygZojnBI8zO0jkA0vZS5lHqP28eRz6I7yiuHTxfNqZvb7QdQsLnSxoY1G0k8gsS5LjDHeOBs5GAck+lVfhr4r1fxd4ctr2PWNEe/udNW4e3itX/wBFlbGA37w7l+8McHij2Ukm30/4P+QKvFtJdf8Agf5o9CorxcfErxe2k+G7oQ6RHNf6pJouppJC4FlehyF/5acoQCfXp611XiXxT4isdL17VNNtItQtNNnhtx5VuzScFftMoUN84QE4UY5VueKp0JJkxxMJJ2/rS/6P5nfUVjeDdXh1zRE1O11Wz1S0mYmC4t0K5TA4YEnDg5B6fQdK2ayaadmbRkpK6CiiikUFFFFABRRRQAUUUUAFFFFABRRRQAUUUUAFFFFABRRRQAUUUUAFFFFABRRRQAUUUUAFFFFAFbVP+QfN9P61i1tap/yD5vp/WsWs57jQUUUVIwooooAKKKKACiiigC4OgpaQdBS1sSUqKKKxKCiiigAooooAR+g+o/nVyqbdvqP51dxVREwpaKKoQUUUUDuFKKQUtAXCg0UGgQlFFFBQUUUUgCm06kNIkSiiimMD0pvenHpTDQBQ1dsWxrmLRbj940Z710Wst+5xVPS4R5XK9alq40crqb6nGxIY4+tYN/rWrW0MjKSdo9K9MvbGORfuiub1nR0eNwF6isZUmWpI8YsvijrcniV9NZCQDXosPiS8WATSgKuO54rh7Dwe0fjaS7MY2k12viHRJpraJYFBUffQ8Z96zmmloXBRbszjvH3i2YJ5C7fMkO0Drx61xsrKI4pLxXdw+VOOg9qu+LLFLXW45ftK3DKCqRDnjPIP0osmDmO7e3zDEDhcctjrXl1ZO57VCMVHQy/FF3YLHEpQgcbGjHJI7fWvIPEt15+oz7VZfOfO9+oHpXpni5duntMzmN2m/cKOqN6V5Xe7riZor2QALznvmjDx1bZdZ6JHL6/FJEv3VKE8MK7H4A6al54tjkdcrH81cjr7RKSqs5Q/dPY13v7Oc6x+IZlXqUHX616NSTWHbPOpRTxMUfWa6itvYLH0GKxp9Q3FssTzVe68xkGcjis8xsCdxNfOV6kpOzPoqNJJGzBcfLweKlivyr4xWXb5CgE8VPEq7wxYZrBSN3BHQwXrsuDnBFZWvbZLZ9x6jvVm0kib5fNQH60avZ+dalkZGHfBrri24HM0lI+VPi9pUlrqE5H+qkYke1eWTR+W3tX0z8TtD+2WMhVNzDPFfOeswG1u3gkUgqcYr28vr88bHh5nQ5J83Ri6ZdzJOqxn8+1dNpcrZ85pASc556GuNtmKTKVJBrpLIEqm4ruYc9hW+IijHDTbWp2egXEARINzjzG3MOxNdLZ3b21ywjnCTSph1UlShHQ5715zas7yQuzhDF3Heu30Nftckkk9xCtyoDRq3RgK86pCzPSjO6s0faHwk1iDVPCVjLBOZisSq7HrkDnNdlcR7k6c18/fs165ts7jT1bzCJmkYjov+yPSvb1vZJnCrmvRoVFKCueJiKXJUaJCOaXFWEtmK5NRyRslaGJEaSnUhoABUi1GKlFADhRRRTENNLSGkoGPFFAoqhBRRRQCEpB/rB9KU0g/1g+lCAkqWy/4/oP97+hqKpbL/j+g/wB7+hqluI3qzvE0t9DoF7JpsE8935REKQIjPuPGQHdFOM55YdK0aK2RL2PGrrT9ZZ/C89h4M16xu9AcMJ0tbMm5BQo6t/pQwGByeSc81fv213Uta0nU9S8GeJJ5NIupLi0dYbNJfmVlCM/2nlQG5AA3bVzXq1FdH1jyOb6qv5n+HT5Hg9v4Z1y2tYpLXw34mt9Xt9Xm1O21GO1sw0YmYtJCV+1/PG2cYJ6e/Ndr4h1rxFrHha+0aTwP4jhlvLV7d51S0KrvUqSE+0+hOPmr0OiiVfm3igjheW9pPX0/yPHPDtlreh3+lahZeEvE63dnpyabd7YbMR30MYxGXX7Vw69mBPBIxjoeFYvF3h+a8EPh3X5be91aTU5kNjZhw0hBZFb7YcDAxnBOCa9jopvEt3ul/WpKwaiklJ6f5W/I8oP9tXXiLS9b1bwV4jvLnTIZoYmSGyjaVZRtIlP2k7gB2AAzz7VX0iHxHo/h+bw1pfhnxVDor71hjeKyae2jcktHHJ9pxgZO0spI98V6/RU+30tyov6trfmd/l/l5I8iubO+gvPD974f8C+J9Kn0K3e0tlK2csTwMAGR1+0gn7oO4EHPrTvEK+INa8K65pFz4S8Srda1H5VzdLBZ7UTbtCon2rjA9WPJJ9q9bop/WPL8/X8xLC22k/w7W7djyTSYdW07WzqkfgrxMftVitnqlsI7MQ3mwbUlx9pJRwPlJycjjsKXw8/ijw/og0DSfDPiiPS4iRbCSCzee3jJz5av9qAIGSASuQMdcV61RQ8RfeKBYXl2k/w/y/rc8duY/Fv/AAm2o+KLLw1r0Mt7Yx2LQTWNpKqojEg5+2DJyx7Y9q2/E13eeJPC03h/WPh94rmgmjVXlWSzVw64IkH7/hgwBr0eik617e7t6jWGtf3nrvt/keb2Ou+No1tY7zw14iuEg+8yW1nG85AwN5+1EdcE7QM47CsTwtF4u0Ce+8jw7r8lvfatJqcyGxsw4ZyCyK32w4BAxnBOCa9jooVe1/dWonhm7e+9DySW2vNR8NapoGv+APEeoWt/dy3QZEs4mhZ3LgqftLfMpPDcUhh1xfhafAsfhLxUVaxaye9lSzd2VgQW2/aR83Pr1r1yin7fS1vzD6trfmfbp/keSa8viDVvhofBcnhHxJEHs0tHu1gsySigAEJ9q4PA7motaHjDWPCup6BfeHNe8u+shZiSKxs1KLghmIN4dzEYxyAPQ5r2Cij6x/dXcX1X+89rfI8m0Fda0fxBFrVr4N8TrLLZpa6jCkdmsV2YxiOXH2klHA4zk5HHpWpe6x4hn8UWGsp4H8RpHa28sDQFLRi4kKEnf9pGMbB2PevRaKTrXd3FfiUsNyrlUnb5f5HjOnaPcaRqHiO60PwL4pso9dt/Le2Is3ht3O7e6L9pGN27O3gZ/Kr3gWbxZ4Z03S9Lk8MeIb2x020+zRqtpZxSOAAFLN9rbpjoAOtesUU3iLqzQlhbO6k/w679DwnxL4Tm1rVdfvm8H+L4F1VFkihUWRW0uwFH2pf9I5fCKO3fnmuu07U/EGmeHbPS9O8G+KY5rYqz3Mq2chnbOZC6/aB98licHgmvSKKHiLpRa0XqEcKoyclJ3fp/kcV8LbGSxbWnl0HUtJkv703souVhSJnZQpEaRyPjAUE5PJOfp2tFFYzlzO5vThyRsFFFFSWFFFFABRRRQAUUUUAFFFFABRRRQAUUUUAFFFFABRRRQAUUUUAFFFFABRRRQAUUUUAFFFFAFbVP+QfN9P61i1tap/yD5vp/WsWs57jQUUUVIwooooAKKKKACiiigC4OgpaQdBS1sSUqKKKxKCiiigAooooARu31H86vVRbt9R/Or1VETCiiiqEFAoxSigAFFFFABQaKKACkpT0pKBoKKKKBhRRRSJExQaU02gAPSo36VIelMagDG1g8Bafp64hUUzUvmnxVu3XCD6Uhoc68VTuodw6VfK8VFIvFMDkZLBFvywUA5qbULKR4T5bAZGCPatS5iAug2OpqeaPKDjtWco3RSdmeLeKtBtbUyG3tV86Q/exnHqa47UzJDD9jtYHkkUfeAx9R78V6x49tQk6zK5Rm6+leSeJtVNnqwk05fOEMbGVGPCueM15FaFpM9nDTbirHn/xavLi3jFiZPm2LJ8vY471wEimaGOJsGSTBJNb/AIpvbzXtaiS4mjEjnYQBjaornPEcTQuohl+aPjd0yBTgtLF1Lt3ZheIbNY2wNwYdVPQV1X7Ps62/i+R3VnAjzgdzmuU1JZmj8uWVw2N5DDk11PwCf/itWTbkmEnj2rqlf6vJHNBf7TFnv2u+KNRUgJZIqf7/ACaq6f4k+1PtnhMTD3zXE+I5NYmkvpZJXsxGpaAEZ8w+lYnhu81rLfbAx+cKCAehrypYTmhzNo9qGJUanJZnuUFyrxhlxjFc/r+sXce6K0wG/vGtjwLZTX9jl1PHFYPj3S7q1uHEC4rzqcPfszvclYx4NSk80fatY8tiem/pXX6GwdALXWXckc4br+FeU6poJ1K3t4GiaG4UkySKx+YGu78HeD/s5t5o7qZHjXHXg16M6dNQ0lqcUalVz1hodDrloZLZhJh2I64618wfFfT/ALH4hfC4DV9Z6haOlkd7Fio6+tfNvxzh3arE0YycHNGXS5K9jLMIe0w78jzC2jLSrlhWyhYlSqHYpHNZVs4QqZAcE46Vr3v7hIwzZBGeOle3VbbPDoxsjSsZV8xwuHXGOe1db4deNdPu1BJkO0JkZyO9cZYuI/LddrBjkiu48C3Vn9vWO7BhR84fGQGxx+FcVQ7qbPRvg5q9t4f8SQyXF19mtHULz912PrX1f4dvbS9iSa3lSRSOGU5B/GvjB7G4t9TtlwlwGPyuDgHnINfRPw/1GVbKLL48rCkqeCfwowlSz5TDH07rnPaA3FVrhlINUNP1ATQ53c0sspZuK9Bnk6jj1opE+7S0hiDrUwqIDmpRQAppM0GimIQ0lBpM0APFLTRS5qgFoNJmigApB/rB9KCaFP7wfSmgJKlsv+P6D/e/oaiqWy/4/oP97+hprcRvUUUVsIKK888E+P77XNf1S2udPiWxmhlu/DzQk7723hkMUhbPG4uFZcfwSr71h2XxP1Wf4d+IvFSX/hy4u9M0mS8fSkjljubGZVz5U6s24gYILYTkcCgGev0VyHg3xZN4v1OS70MWsvhu2UwyX2SxurkY3LDg8InILHOTwOhNVpvGM1npfjDxBdqr6fpNy1pY26r880kaqCM9y8r7APYetDBancUVwnhrx28fhCa78XwxWut2F9/Zt7aWKPJ5lySPLWFeWYOroy+zexq/P470+J7S3/snXH1C4jaY2CWDtPDErbTI6joueAcnd2zg0AdZRXJD4heGzr39k+dcD/STaG6MJEAuB1h3/wB7gjpjPGc8VDD8R9Dm0OPWEstXNtczRQ2GbJg18ZASnk/3gQpPOMDrigDs6K4j4keNL7w/4OsdW0nR7y4u9RvLazhiltmLQNK4XdJHlWOMn5cjJwMjOamtviDo4uorO6S++WeOzub0WTLaxXbbR5LNkhW3MFxkgMQpbNC1A7GisDwr4rsfEonk0y01A28LSR/aJbcxxu6SNG6KT94hkPTj3rjvB/xLe/sdU1jWtQ0a3g021muL/SI4pV1HTxGekisfn4ByQqjOMZHNAHqFFcbL8SPDlubuO9XULKeARNHb3Fo6S3KysUjaJTy4ZgR6jvihfiPoElpC1vDqVxfS3D2402K1LXQkRVdwUHAAVlbdnGGXnkUAdlRXH2niwf2rru77feJZxWbx6fDpji4hMyMcHn5icc5C7McnvVew8a/2x4w8O2ulll0++ttR+1xTwlJop7Z4U2EH7pUu4I78UdbAdxRXmU/xKun8Xa/4N0+3sbnxFDqC22mWpYqBCbeKV7ic54RTI3Tk4CgZOa1m8aQ6TqWsW2qXz6hPBe29nbWVlp7CVpnt1lKJ8x8zI3PngKAQTxmkmmrgzt6K818L/EpZorsanZ6hPdy61e2tjZ21i3niCApuLp6rvGfXIwDXUeGdWvLrxF4g0e+IdrKWGa2cR7CbeZMqGH95WWQfQCqsJO50VFePeA/ihrGs3mj/AGm88O341C6uYbuwsA63OmxRmXE0pLsNv7tQchOXGM9K6mD4p+EpLW4unnu4baO1a7hlktmC3cKlQXi7ty6cYBO4HGOaQ7ncUVylz460+3t7PzNK1v7feeYYdOWyY3JSMje5XoEG5fmzg7gBk8Utl4/8N3tteXNpcTTQ2elDVZWELDEJaVSMHneDDICp5BGDQ9AOqorkYviF4fkubuNVvhDY26XN7dNbkQW0TQCZWdzxyh6DJz2pJfiFpEOmJe3Wn6zatPMsNnbz2LJNdsVLDy1PX5VYnONoHOKHoCdzr6K4/WPHunweBv8AhJdLhe+eW5SxtrVj5TNdvMIVifP3MSHDHnABPNSrqXiHQLS51fxlqOgrpMFuZJntIJkeFsjAG5m8wHOOinOMDmgDq6K4tPiX4d+zl5YdShuBdQ2ptGtGM++bd5R2rnKtsYAjuCDjBqjffE+1W70ODT9D1i6e/wBTm0+7h+ykTWjxQtIVZSRz90jqCpJBoA9Corj0+I3hp9VksFkuSqySwJdeSfIlmiDGSJG7sNj+xKkAk1PD4tttW8D6j4i01byytY7Brq3u7qzbDp5W8SLGSC6j04zj8aTaSbHbWx1NFcr4f8ZWOo6hb6PCl9fXS28LXV3DZMsEbyRCRQx52FlIbHIGQCc11VU1YlO4V4h4x/aQ8M+GfFOpeH7nw/rM8+n3DW8kkXlbGZepGXBxXt9fnr8cf+Sx+Lf+wrN/OuvBUI1ptSOTGVpUopxPob/hqzwn/wBCzr//AJB/+Lo/4as8J/8AQs6//wCQf/i6+RqVVZjhVLH0AzXp/UKPY8/69W7n1x/w1Z4T/wChZ1//AMg//F0f8NWeE/8AoWdf/wDIP/xdfJJilAyYnA91NMo+oUOwfXq3c+uf+GrPCf8A0LOv/wDkH/4uj/hqzwn/ANCzr/8A5B/+Lr5GqSCGa4k8uCGSV/7qKWP6UfUKHYPr1bufWv8Aw1Z4T/6FnX//ACD/APF0f8NWeE/+hZ1//wAg/wDxdfKNzpuo2yb7mwuoV9XhZR+oqpS+oUOwfXq3c+uf+GrPCf8A0LOv/wDkH/4uj/hqzwn/ANCzr/8A5B/+Lr5IVHb7qs30GaGR1+8rL9Rin9Qodg+vVu59b/8ADVnhP/oWdf8A/IP/AMXR/wANWeE/+hZ1/wD8g/8AxdfI1PEchGRG5HqFNH1Cj2D69W7n1t/w1Z4T/wChZ1//AMg//F0f8NWeE/8AoWdf/wDIP/xdfI7KynDKVPoRiko+oUewfXq3c+uf+GrPCf8A0LOv/wDkH/4uj/hqzwn/ANCzr/8A5B/+Lr5Goo+oUewfXq3c+uf+GrPCf/Qs6/8A+Qf/AIuj/hqzwn/0LOv/APkH/wCLr5Goo+oUewfXq3c+0vBf7RnhfxR4m0/QLfRNXtri+uFgjabytoJ7nDGva6/PX4G/8lj8Jf8AYVh/nX6FV5eMw8aM7RejPRwdeVWDcitqn/IPm+n9axa2tU/5B830/rWLXBPc7EFFFFSMKKKKACiiigAooooAuDoKWkXoKWtiSlRRRWJQUUUUAFFFFACN2+o/nV6iiriJhijFFFMQoooooAKKKKACiiigANJiiigAooooKCiiikSIelJRRQAHpTGoooAybof6Tir0Q+UUUUuox9RutFFMRQv0w6tTj/qRRRUjON8dxhkRcLzzk149400eBG88MS20tKp+647CiivJxfxM9XBvRHjuq6faPeT39ujRiKYJsJ6jvzXG+K5zLI/ygeWcZoopU90dFR6MyjLJcW7yO5ZimMkdAK3fgb+7+JVqqniRXU/lRRW0/wCFNeRjD+JD1PpLXtBiuQGdh0yKz7Hw5bpgkg5oor51zlqrn0cV7p6V4RsobPTkSNQNxNN8Q6XbXCs0qAkiiitklyGCb5jnYPC9p5u5SB3xiuh07Ro48ZfIxRRU09WXUkyLxFCsdo6j+7Xy38Xk8zWVjB28EA0UV0Yf+MY1/wCCzzua3VJIkbD7VzTbyRmRQzE8cDtRRXtRd7HiSVr2H6fLt255I6eldj4YkeOVZMLh3VSB70UVlWWprRZ9E6N4YSbSoNQZ0G6LcsfJAXH867XwuRFYrDEAsSKMADBJx/8AXoorOjFKorGFeblTd+523h+RmQZ6VvIozmiivRZ5xLRRRSAUVJRRTQBSZoooAax602iigQ4U7NFFUAZo3UUUwGnk0sf+s/CiigCWpbL/AI/oP97+hooprcRvVneJ9PudW8O6hpdnqD6dPd27wpdIm9odwwWAyOQDxz1oorZq4k7HHx/Cfw9pk+i3nhd59EvdIfEMwlknBhMZR4tjuVAIIOccFVODjFQ658Nb3xFBqb+IPEUNzf3WjXGjwXVvpqwmOKYqWZxvJkbKLgZVRzgDNFFFxWOksPCqab4sfXdLvWtUu4gmp2nl5jupFACTDn5JABgtzuXAI4BHM3fgVNa1nU9F1O73aGusprTW0ZYNcF4ziNmBBULMhlGM5+UcYoooH0/r0HXfwn06HVZr/wAP6nPpJka2uFjYNcAXkDny5yXfJBRmjZcjK4wQRWnL4S8Qf2xDr0HimCLWDamzu5f7M3QzQ7y6BY/MyjKWbBLNnccg8YKKAKmkfDa20rxRPq1nLpJimvZL5vO0aJ7tJZCWbbcZyF3ksBtJGcA4xUNt8NrmG31Uf2no7vqJi8y3OiD7EQhYl2t/MwZWLDLhl+6vHFFFFtLAa3/CED/hD9C8PNq9xL/ZN7a3f2iVd7SmGUSbOTwDjaOTtGOuKp3Xw9lmubq0XXSnh+71VdVuLD7KDK0wkWUqs27iMyKGI2k8kBgOhRRf+v69A/r+vvOi8I6H/wAI/wCHk0lLtpyss8gl2bTmWV5OmT034/CvO/il4Q1H/hDte8Q6/rsOqXWm+H7+3smi09bdwJYsMZGDNvOFGAAq5ycdMFFJ7FQ+JGlqvwxPiTdqPiLWob/URFbrYv8A2cohgWJzIA8TMwl3EkNkgEYwF61dt/h9c2f9m32l6ppWm6vYST7JLTRlitXjmCB0aBXBP+rQht+cr3HFFFU9GzOOqVxus/Du+1CbU7oeJpIrrUXsnuCLYiOUW6MrI6pIpKPuyQGXGB1GQX+DPhtbeGdS027t9S8xLF9RdYRbhFP2uSNyB8xwFMeB1zn2ooouO2hNqHw7tLyXXrl9RmivNQ1KPU7K6hjCy6fOkEcSshyd3EfIOAwYqRiq958Pb2bVZddh8QpDrR1CDUIp/sO6JJEtPszqY9+WV1LHG4FSRycclFSkhla9+GNzc6DeaW+u2krX2o3N9PcXGlh3jeYDmEhwYnXB2sCevIOK3fAumTW+r6/qdxOZmmnis4SzFn8m3TYC5wMszmRj/vCiimu3l/khW/P/ADZkaN8MLTSbHR47PUil3YmeG6uFtwBf2s0ju8EihuxYFWySpXPcgt8L/DNfD2nT6fZXGheULM2dtIdAiE2zgDz2DfvvlGDwu7qeaKKBiaR8Nr3RWtb/AEfxFFa6rAblQxsN1osM5jZoY4PMyiholZcPwS3UHAh/4VXJaWc1rpHiSS1F9pUmnalJNZrM8++SWQyr8yhG3zyHGGGCBgYzRRQ9VYFobFr8P7JdE8QaPeX0txa63bRW8uxNjRqlskGVOTydm72JxzVLW/h/qOv6fYpr+u6fqV7ptwJrKSbRkaAfI0bCWFnIk3K3JBXBAIxRRQ9XdglZWRqzeCrO78CnwveSQQjeJUn021S0EMyyCRJI0GQpVgpGc5xznJqrqvg3WfEOg3+h+KvEsOoWN1b+UEttNWAhwyssjbncMQVBwAFPOQaKKAK+nfDv7PDaLLd6RA9tqdvf/wDEt0ZLNZPK3YVgrnJO7rnjsKlvfAU7at/a1hrYtrxddbVo2ktPMRQ9sLd4iu8Z+UEhsjBxwe5RR/X5f5IP6/P/ADKel/C+z0zUrySzl0lbS4kuZULaPGbyNp95Yfad2SoZyR8ucYG7FdKnhtV+HY8H/bCVGk/2b9p8vnHk+Xv25/HGfxoopNJxceg7u9zFh8Ayr4j0XVG1W3WPSo4kQwWIiuZgkXl7HmD/ADREktsKnnvXc0UVVybBX56/HH/ksfi3/sKzfzoor0cs+OXoefmPwL1OMr6T/Yn8MWN9ca54gvYYLgwhLWJJEDbc/Mx5/AUUV3Y1tUXY4sGk6yufSWreGtE1DS7qwl0uyCXELRMRAoIDDGRxX50+ILA6Vr1/phcP9luZIdw77WIz+lFFcmWSd5I6sxStFmv8MPC//CZeOtL8Om4Ful3LiSTGSFAyce+BX3RoXhXwl8PfDjNpejRRx20eZJVjVppMdyx6n8aKKWYzlzqN9B5fFcjlbUf4V8S6F44tbmOPTZGij+V0u4UIb8ATXzp+1l8L9E8MRWvirw/HHZQXU3k3Fov3Q5GQy+nTkUUVjhZONdRT0NsTFSoOT3LX7ENnaXeo+JhdWsE4WKDb5sYbHLdM0ftvWdpaah4ZFrawQBop93lRhc8r1xRRXTf/AG3+uxz2/wBj/rueX/AjwFH8QfHEel3VyILKBfPucZ3ugP3V9zX2B8Qbjw38Ovh5capD4ds5orGERwQrAnJ6Lknt696KKjGSbrxi9isIkqEpLc+E/FOuXviPXbrWNQ8sT3D7isaBUQdlUDoBWXRRXrpJKyPLbbd2FOiXfIqdNzAUUUCPonRvAnhq30SOzk02G4Z4x5kzjLsSOue1eC+JbFNM8QX2nxsWSCdkUnrgHiiig9HGQjGEbI6L4G/8lj8Jf9hWH+dfoVRRXjZn8a9DbLvgfqVtU/5B830/rWLRRXkz3PSQUUUVIwooooAKKKKACiiigDP8beH5fEmgSafa6tf6Td/et7q0maNkftuCkblPcH8OaseFNG/sHQ4NNbUL3UZUGZbq8maSSVz1OSTgegHA/WiitiT/2Q==">
            <a:extLst>
              <a:ext uri="{FF2B5EF4-FFF2-40B4-BE49-F238E27FC236}">
                <a16:creationId xmlns:a16="http://schemas.microsoft.com/office/drawing/2014/main" id="{9F98650F-4CCA-4A2C-8871-2A3A16AFB35B}"/>
              </a:ext>
            </a:extLst>
          </p:cNvPr>
          <p:cNvSpPr>
            <a:spLocks noChangeAspect="1" noChangeArrowheads="1"/>
          </p:cNvSpPr>
          <p:nvPr/>
        </p:nvSpPr>
        <p:spPr bwMode="auto">
          <a:xfrm>
            <a:off x="5892800" y="3225800"/>
            <a:ext cx="406400" cy="4064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pPr defTabSz="914377"/>
            <a:endParaRPr lang="en-US" sz="2400">
              <a:solidFill>
                <a:srgbClr val="709ED0"/>
              </a:solidFill>
              <a:latin typeface="Palatino Linotype"/>
            </a:endParaRPr>
          </a:p>
        </p:txBody>
      </p:sp>
      <p:pic>
        <p:nvPicPr>
          <p:cNvPr id="3" name="Picture 2" descr="Find Your Parent Center website screenshot">
            <a:extLst>
              <a:ext uri="{FF2B5EF4-FFF2-40B4-BE49-F238E27FC236}">
                <a16:creationId xmlns:a16="http://schemas.microsoft.com/office/drawing/2014/main" id="{96010417-547E-159E-91D7-47EA35573550}"/>
              </a:ext>
            </a:extLst>
          </p:cNvPr>
          <p:cNvPicPr>
            <a:picLocks noChangeAspect="1"/>
          </p:cNvPicPr>
          <p:nvPr/>
        </p:nvPicPr>
        <p:blipFill>
          <a:blip r:embed="rId3"/>
          <a:stretch>
            <a:fillRect/>
          </a:stretch>
        </p:blipFill>
        <p:spPr>
          <a:xfrm>
            <a:off x="1149442" y="1396190"/>
            <a:ext cx="9893115" cy="4472019"/>
          </a:xfrm>
          <a:prstGeom prst="rect">
            <a:avLst/>
          </a:prstGeom>
        </p:spPr>
      </p:pic>
    </p:spTree>
    <p:extLst>
      <p:ext uri="{BB962C8B-B14F-4D97-AF65-F5344CB8AC3E}">
        <p14:creationId xmlns:p14="http://schemas.microsoft.com/office/powerpoint/2010/main" val="406498910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67ECE-1F15-4F17-9942-9E5D99DAA9AE}"/>
              </a:ext>
            </a:extLst>
          </p:cNvPr>
          <p:cNvSpPr>
            <a:spLocks noGrp="1"/>
          </p:cNvSpPr>
          <p:nvPr>
            <p:ph type="title"/>
          </p:nvPr>
        </p:nvSpPr>
        <p:spPr/>
        <p:txBody>
          <a:bodyPr/>
          <a:lstStyle/>
          <a:p>
            <a:r>
              <a:rPr lang="en-US" dirty="0"/>
              <a:t>Please let us know how we did today!</a:t>
            </a:r>
          </a:p>
        </p:txBody>
      </p:sp>
      <p:sp>
        <p:nvSpPr>
          <p:cNvPr id="7" name="TextBox 6">
            <a:extLst>
              <a:ext uri="{FF2B5EF4-FFF2-40B4-BE49-F238E27FC236}">
                <a16:creationId xmlns:a16="http://schemas.microsoft.com/office/drawing/2014/main" id="{C591CB0C-0693-45BB-A460-91A09624B427}"/>
              </a:ext>
            </a:extLst>
          </p:cNvPr>
          <p:cNvSpPr txBox="1"/>
          <p:nvPr/>
        </p:nvSpPr>
        <p:spPr>
          <a:xfrm>
            <a:off x="7113470" y="3000502"/>
            <a:ext cx="3159178" cy="1569660"/>
          </a:xfrm>
          <a:prstGeom prst="rect">
            <a:avLst/>
          </a:prstGeom>
          <a:noFill/>
        </p:spPr>
        <p:txBody>
          <a:bodyPr wrap="square" rtlCol="0">
            <a:spAutoFit/>
          </a:bodyPr>
          <a:lstStyle/>
          <a:p>
            <a:pPr defTabSz="914377"/>
            <a:r>
              <a:rPr lang="en-US" sz="3200" dirty="0">
                <a:latin typeface="+mj-lt"/>
              </a:rPr>
              <a:t>Scan the QR code with your phone or </a:t>
            </a:r>
            <a:r>
              <a:rPr lang="en-US" sz="3200" dirty="0">
                <a:solidFill>
                  <a:srgbClr val="14487C"/>
                </a:solidFill>
                <a:latin typeface="+mj-lt"/>
                <a:hlinkClick r:id="rId3"/>
              </a:rPr>
              <a:t>click here</a:t>
            </a:r>
            <a:r>
              <a:rPr lang="en-US" sz="3200" dirty="0">
                <a:solidFill>
                  <a:srgbClr val="14487C"/>
                </a:solidFill>
                <a:latin typeface="+mj-lt"/>
              </a:rPr>
              <a:t>!</a:t>
            </a:r>
          </a:p>
        </p:txBody>
      </p:sp>
      <p:pic>
        <p:nvPicPr>
          <p:cNvPr id="8" name="Content Placeholder 7" descr="A qr code on a white background">
            <a:extLst>
              <a:ext uri="{FF2B5EF4-FFF2-40B4-BE49-F238E27FC236}">
                <a16:creationId xmlns:a16="http://schemas.microsoft.com/office/drawing/2014/main" id="{587B4582-D026-889A-E1BA-7D32167572D8}"/>
              </a:ext>
            </a:extLst>
          </p:cNvPr>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2936821" y="2205743"/>
            <a:ext cx="3159179" cy="315917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8113408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BE0B86-EA05-1A55-4080-E27D8D180FAF}"/>
              </a:ext>
            </a:extLst>
          </p:cNvPr>
          <p:cNvSpPr>
            <a:spLocks noGrp="1"/>
          </p:cNvSpPr>
          <p:nvPr>
            <p:ph type="ctrTitle"/>
          </p:nvPr>
        </p:nvSpPr>
        <p:spPr/>
        <p:txBody>
          <a:bodyPr/>
          <a:lstStyle/>
          <a:p>
            <a:r>
              <a:rPr lang="en-US" dirty="0"/>
              <a:t>Thank you!</a:t>
            </a:r>
          </a:p>
        </p:txBody>
      </p:sp>
    </p:spTree>
    <p:extLst>
      <p:ext uri="{BB962C8B-B14F-4D97-AF65-F5344CB8AC3E}">
        <p14:creationId xmlns:p14="http://schemas.microsoft.com/office/powerpoint/2010/main" val="37827362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934823C-8B93-D130-1302-7C1DA88465AC}"/>
              </a:ext>
            </a:extLst>
          </p:cNvPr>
          <p:cNvSpPr>
            <a:spLocks noGrp="1"/>
          </p:cNvSpPr>
          <p:nvPr>
            <p:ph type="title"/>
          </p:nvPr>
        </p:nvSpPr>
        <p:spPr>
          <a:xfrm>
            <a:off x="2065866" y="194939"/>
            <a:ext cx="9114323" cy="1325563"/>
          </a:xfrm>
        </p:spPr>
        <p:txBody>
          <a:bodyPr/>
          <a:lstStyle/>
          <a:p>
            <a:r>
              <a:rPr lang="en-US" dirty="0"/>
              <a:t>Service Intensity </a:t>
            </a:r>
          </a:p>
        </p:txBody>
      </p:sp>
      <p:sp>
        <p:nvSpPr>
          <p:cNvPr id="5" name="Content Placeholder 4">
            <a:extLst>
              <a:ext uri="{FF2B5EF4-FFF2-40B4-BE49-F238E27FC236}">
                <a16:creationId xmlns:a16="http://schemas.microsoft.com/office/drawing/2014/main" id="{0748FC6E-32AD-204F-DC6F-9E1E2F65D57B}"/>
              </a:ext>
            </a:extLst>
          </p:cNvPr>
          <p:cNvSpPr>
            <a:spLocks noGrp="1"/>
          </p:cNvSpPr>
          <p:nvPr>
            <p:ph idx="1"/>
          </p:nvPr>
        </p:nvSpPr>
        <p:spPr>
          <a:xfrm>
            <a:off x="399495" y="1681760"/>
            <a:ext cx="6141005" cy="4295840"/>
          </a:xfrm>
        </p:spPr>
        <p:txBody>
          <a:bodyPr/>
          <a:lstStyle/>
          <a:p>
            <a:r>
              <a:rPr lang="en-US" b="0" dirty="0"/>
              <a:t>Research provides mixed results</a:t>
            </a:r>
          </a:p>
          <a:p>
            <a:r>
              <a:rPr lang="en-US" b="0" dirty="0"/>
              <a:t>Nearly impossible to do controlled studies</a:t>
            </a:r>
          </a:p>
          <a:p>
            <a:r>
              <a:rPr lang="en-US" b="0" dirty="0"/>
              <a:t>How do age, diagnosis, environmental context impact service frequency?</a:t>
            </a:r>
          </a:p>
          <a:p>
            <a:endParaRPr lang="en-US" dirty="0"/>
          </a:p>
        </p:txBody>
      </p:sp>
      <p:pic>
        <p:nvPicPr>
          <p:cNvPr id="2" name="Content Placeholder 9" descr="A large white oval has a tiny red circle on the inside of it. The large white portion of the oval has handwritten words that read what we do not know and the tiny red circle has a red arrow to red words that say what we know.">
            <a:extLst>
              <a:ext uri="{FF2B5EF4-FFF2-40B4-BE49-F238E27FC236}">
                <a16:creationId xmlns:a16="http://schemas.microsoft.com/office/drawing/2014/main" id="{65C6FE5F-61F9-BFCF-2CF7-CCB222779407}"/>
              </a:ext>
            </a:extLst>
          </p:cNvPr>
          <p:cNvPicPr>
            <a:picLocks noChangeAspect="1"/>
          </p:cNvPicPr>
          <p:nvPr/>
        </p:nvPicPr>
        <p:blipFill>
          <a:blip r:embed="rId2"/>
          <a:stretch>
            <a:fillRect/>
          </a:stretch>
        </p:blipFill>
        <p:spPr>
          <a:xfrm>
            <a:off x="6623027" y="1669849"/>
            <a:ext cx="4216021" cy="3518301"/>
          </a:xfrm>
          <a:prstGeom prst="rect">
            <a:avLst/>
          </a:prstGeom>
        </p:spPr>
      </p:pic>
    </p:spTree>
    <p:extLst>
      <p:ext uri="{BB962C8B-B14F-4D97-AF65-F5344CB8AC3E}">
        <p14:creationId xmlns:p14="http://schemas.microsoft.com/office/powerpoint/2010/main" val="20250629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85532" y="180769"/>
            <a:ext cx="10515600" cy="1325563"/>
          </a:xfrm>
        </p:spPr>
        <p:txBody>
          <a:bodyPr/>
          <a:lstStyle/>
          <a:p>
            <a:r>
              <a:rPr lang="en-US" b="1" dirty="0"/>
              <a:t>Recommendations</a:t>
            </a:r>
          </a:p>
        </p:txBody>
      </p:sp>
      <p:sp>
        <p:nvSpPr>
          <p:cNvPr id="6" name="Content Placeholder 5"/>
          <p:cNvSpPr>
            <a:spLocks noGrp="1"/>
          </p:cNvSpPr>
          <p:nvPr>
            <p:ph idx="1"/>
          </p:nvPr>
        </p:nvSpPr>
        <p:spPr>
          <a:xfrm>
            <a:off x="986920" y="1506332"/>
            <a:ext cx="6388045" cy="4768963"/>
          </a:xfrm>
        </p:spPr>
        <p:txBody>
          <a:bodyPr>
            <a:noAutofit/>
          </a:bodyPr>
          <a:lstStyle/>
          <a:p>
            <a:r>
              <a:rPr lang="en-US" sz="3200" b="0" dirty="0"/>
              <a:t>Default is to recommend “frequent” services</a:t>
            </a:r>
          </a:p>
          <a:p>
            <a:r>
              <a:rPr lang="en-US" sz="3200" b="0" dirty="0"/>
              <a:t>Usually recommend multiple weekly sessions </a:t>
            </a:r>
          </a:p>
          <a:p>
            <a:r>
              <a:rPr lang="en-US" sz="3200" b="0" dirty="0"/>
              <a:t>Usually recommend specific therapies</a:t>
            </a:r>
          </a:p>
          <a:p>
            <a:r>
              <a:rPr lang="en-US" sz="3200" b="0" dirty="0"/>
              <a:t>One on One Assistant </a:t>
            </a:r>
          </a:p>
          <a:p>
            <a:r>
              <a:rPr lang="en-US" sz="3200" b="0" dirty="0"/>
              <a:t>Separate school a/o classroom</a:t>
            </a:r>
          </a:p>
          <a:p>
            <a:pPr marL="0" indent="0">
              <a:buNone/>
            </a:pPr>
            <a:endParaRPr lang="en-US" sz="3200" b="0" dirty="0"/>
          </a:p>
        </p:txBody>
      </p:sp>
      <p:pic>
        <p:nvPicPr>
          <p:cNvPr id="8" name="Picture 7" descr="Cartoon style image of two people standing on either side of rectangular bars on the ground. On the left, the person is saying they see four bars. On the right, the person is saying they see three bars. Above their heads is text that reads It is really confusing!!!">
            <a:extLst>
              <a:ext uri="{FF2B5EF4-FFF2-40B4-BE49-F238E27FC236}">
                <a16:creationId xmlns:a16="http://schemas.microsoft.com/office/drawing/2014/main" id="{EF620C5A-E804-4EDC-95C7-F90FF5D2FC7D}"/>
              </a:ext>
            </a:extLst>
          </p:cNvPr>
          <p:cNvPicPr>
            <a:picLocks noChangeAspect="1"/>
          </p:cNvPicPr>
          <p:nvPr/>
        </p:nvPicPr>
        <p:blipFill>
          <a:blip r:embed="rId3"/>
          <a:stretch>
            <a:fillRect/>
          </a:stretch>
        </p:blipFill>
        <p:spPr>
          <a:xfrm>
            <a:off x="7374965" y="1663796"/>
            <a:ext cx="3500397" cy="3530407"/>
          </a:xfrm>
          <a:prstGeom prst="rect">
            <a:avLst/>
          </a:prstGeom>
        </p:spPr>
      </p:pic>
    </p:spTree>
    <p:extLst>
      <p:ext uri="{BB962C8B-B14F-4D97-AF65-F5344CB8AC3E}">
        <p14:creationId xmlns:p14="http://schemas.microsoft.com/office/powerpoint/2010/main" val="10938971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CC97A2-0FC8-6BBC-4C0D-A0B8E9E8AFA8}"/>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30596F32-085C-DB89-F6EC-168BCD448AB4}"/>
              </a:ext>
            </a:extLst>
          </p:cNvPr>
          <p:cNvSpPr>
            <a:spLocks noGrp="1"/>
          </p:cNvSpPr>
          <p:nvPr>
            <p:ph type="title"/>
          </p:nvPr>
        </p:nvSpPr>
        <p:spPr>
          <a:xfrm>
            <a:off x="2001861" y="91428"/>
            <a:ext cx="10515600" cy="1325563"/>
          </a:xfrm>
        </p:spPr>
        <p:txBody>
          <a:bodyPr/>
          <a:lstStyle/>
          <a:p>
            <a:r>
              <a:rPr lang="en-US" b="1" dirty="0"/>
              <a:t>School Recommendations</a:t>
            </a:r>
          </a:p>
        </p:txBody>
      </p:sp>
      <p:sp>
        <p:nvSpPr>
          <p:cNvPr id="6" name="Content Placeholder 5">
            <a:extLst>
              <a:ext uri="{FF2B5EF4-FFF2-40B4-BE49-F238E27FC236}">
                <a16:creationId xmlns:a16="http://schemas.microsoft.com/office/drawing/2014/main" id="{402BC217-4B28-2CFC-1532-05A8061179A3}"/>
              </a:ext>
            </a:extLst>
          </p:cNvPr>
          <p:cNvSpPr>
            <a:spLocks noGrp="1"/>
          </p:cNvSpPr>
          <p:nvPr>
            <p:ph idx="1"/>
          </p:nvPr>
        </p:nvSpPr>
        <p:spPr>
          <a:xfrm>
            <a:off x="986920" y="1506332"/>
            <a:ext cx="5938813" cy="4351339"/>
          </a:xfrm>
        </p:spPr>
        <p:txBody>
          <a:bodyPr>
            <a:noAutofit/>
          </a:bodyPr>
          <a:lstStyle/>
          <a:p>
            <a:r>
              <a:rPr lang="en-US" sz="3200" b="0" dirty="0"/>
              <a:t>Default appears to be a predetermined frequencies of services</a:t>
            </a:r>
          </a:p>
          <a:p>
            <a:r>
              <a:rPr lang="en-US" sz="3200" b="0" dirty="0"/>
              <a:t>Usually recommend group therapy</a:t>
            </a:r>
          </a:p>
          <a:p>
            <a:r>
              <a:rPr lang="en-US" sz="3200" b="0" dirty="0"/>
              <a:t>Usually recommend a consultative model </a:t>
            </a:r>
          </a:p>
          <a:p>
            <a:pPr marL="0" indent="0">
              <a:buNone/>
            </a:pPr>
            <a:endParaRPr lang="en-US" sz="3200" b="0" dirty="0"/>
          </a:p>
        </p:txBody>
      </p:sp>
      <p:pic>
        <p:nvPicPr>
          <p:cNvPr id="2" name="Picture 1" descr="Cartoon style image of two people standing on either side of rectangular bars on the ground. On the left, the person is saying they see four bars. On the right, the person is saying they see three bars. Above their heads is text that reads It is really confusing!!!">
            <a:extLst>
              <a:ext uri="{FF2B5EF4-FFF2-40B4-BE49-F238E27FC236}">
                <a16:creationId xmlns:a16="http://schemas.microsoft.com/office/drawing/2014/main" id="{C3676BDC-4016-388D-036F-7E882338AC8B}"/>
              </a:ext>
            </a:extLst>
          </p:cNvPr>
          <p:cNvPicPr>
            <a:picLocks noChangeAspect="1"/>
          </p:cNvPicPr>
          <p:nvPr/>
        </p:nvPicPr>
        <p:blipFill>
          <a:blip r:embed="rId3"/>
          <a:stretch>
            <a:fillRect/>
          </a:stretch>
        </p:blipFill>
        <p:spPr>
          <a:xfrm>
            <a:off x="7374965" y="1663796"/>
            <a:ext cx="3500397" cy="3530407"/>
          </a:xfrm>
          <a:prstGeom prst="rect">
            <a:avLst/>
          </a:prstGeom>
        </p:spPr>
      </p:pic>
    </p:spTree>
    <p:extLst>
      <p:ext uri="{BB962C8B-B14F-4D97-AF65-F5344CB8AC3E}">
        <p14:creationId xmlns:p14="http://schemas.microsoft.com/office/powerpoint/2010/main" val="4156029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120574-E5E2-FDDF-EDC1-CF5A03C993CB}"/>
            </a:ext>
          </a:extLst>
        </p:cNvPr>
        <p:cNvGrpSpPr/>
        <p:nvPr/>
      </p:nvGrpSpPr>
      <p:grpSpPr>
        <a:xfrm>
          <a:off x="0" y="0"/>
          <a:ext cx="0" cy="0"/>
          <a:chOff x="0" y="0"/>
          <a:chExt cx="0" cy="0"/>
        </a:xfrm>
      </p:grpSpPr>
      <p:sp>
        <p:nvSpPr>
          <p:cNvPr id="5" name="Title 4">
            <a:extLst>
              <a:ext uri="{FF2B5EF4-FFF2-40B4-BE49-F238E27FC236}">
                <a16:creationId xmlns:a16="http://schemas.microsoft.com/office/drawing/2014/main" id="{F24A8F7B-28D4-EA29-6FD2-AB647D270657}"/>
              </a:ext>
            </a:extLst>
          </p:cNvPr>
          <p:cNvSpPr>
            <a:spLocks noGrp="1"/>
          </p:cNvSpPr>
          <p:nvPr>
            <p:ph type="title"/>
          </p:nvPr>
        </p:nvSpPr>
        <p:spPr>
          <a:xfrm>
            <a:off x="2103461" y="91428"/>
            <a:ext cx="10515600" cy="1325563"/>
          </a:xfrm>
        </p:spPr>
        <p:txBody>
          <a:bodyPr/>
          <a:lstStyle/>
          <a:p>
            <a:r>
              <a:rPr lang="en-US" b="1" dirty="0"/>
              <a:t>External Constraints</a:t>
            </a:r>
          </a:p>
        </p:txBody>
      </p:sp>
      <p:sp>
        <p:nvSpPr>
          <p:cNvPr id="6" name="Content Placeholder 5">
            <a:extLst>
              <a:ext uri="{FF2B5EF4-FFF2-40B4-BE49-F238E27FC236}">
                <a16:creationId xmlns:a16="http://schemas.microsoft.com/office/drawing/2014/main" id="{F2A84AF9-78A6-AA17-9164-B29853D52690}"/>
              </a:ext>
            </a:extLst>
          </p:cNvPr>
          <p:cNvSpPr>
            <a:spLocks noGrp="1"/>
          </p:cNvSpPr>
          <p:nvPr>
            <p:ph idx="1"/>
          </p:nvPr>
        </p:nvSpPr>
        <p:spPr>
          <a:xfrm>
            <a:off x="986920" y="1506332"/>
            <a:ext cx="5938813" cy="4351339"/>
          </a:xfrm>
        </p:spPr>
        <p:txBody>
          <a:bodyPr>
            <a:noAutofit/>
          </a:bodyPr>
          <a:lstStyle/>
          <a:p>
            <a:r>
              <a:rPr lang="en-US" sz="3200" b="0" dirty="0"/>
              <a:t>Staff Levels</a:t>
            </a:r>
          </a:p>
          <a:p>
            <a:r>
              <a:rPr lang="en-US" sz="3200" b="0" dirty="0"/>
              <a:t>Unions</a:t>
            </a:r>
          </a:p>
          <a:p>
            <a:r>
              <a:rPr lang="en-US" sz="3200" b="0" dirty="0"/>
              <a:t>Transportation</a:t>
            </a:r>
          </a:p>
          <a:p>
            <a:r>
              <a:rPr lang="en-US" sz="3200" b="0" dirty="0"/>
              <a:t>Time and Day of the Meetings</a:t>
            </a:r>
          </a:p>
          <a:p>
            <a:pPr marL="0" indent="0">
              <a:buNone/>
            </a:pPr>
            <a:endParaRPr lang="en-US" sz="3200" b="0" dirty="0"/>
          </a:p>
          <a:p>
            <a:endParaRPr lang="en-US" sz="3200" b="0" dirty="0"/>
          </a:p>
          <a:p>
            <a:endParaRPr lang="en-US" sz="3200" b="0" dirty="0"/>
          </a:p>
          <a:p>
            <a:endParaRPr lang="en-US" sz="3200" b="0" dirty="0"/>
          </a:p>
          <a:p>
            <a:pPr marL="0" indent="0">
              <a:buNone/>
            </a:pPr>
            <a:endParaRPr lang="en-US" sz="3200" b="0" dirty="0"/>
          </a:p>
        </p:txBody>
      </p:sp>
      <p:pic>
        <p:nvPicPr>
          <p:cNvPr id="2" name="Picture 1" descr="Cartoon style image of two people standing on either side of rectangular bars on the ground. On the left, the person is saying they see four bars. On the right, the person is saying they see three bars. Above their heads is text that reads It is really confusing!!!">
            <a:extLst>
              <a:ext uri="{FF2B5EF4-FFF2-40B4-BE49-F238E27FC236}">
                <a16:creationId xmlns:a16="http://schemas.microsoft.com/office/drawing/2014/main" id="{04C7254D-77E3-433B-C5B4-8889C73866F6}"/>
              </a:ext>
            </a:extLst>
          </p:cNvPr>
          <p:cNvPicPr>
            <a:picLocks noChangeAspect="1"/>
          </p:cNvPicPr>
          <p:nvPr/>
        </p:nvPicPr>
        <p:blipFill>
          <a:blip r:embed="rId3"/>
          <a:stretch>
            <a:fillRect/>
          </a:stretch>
        </p:blipFill>
        <p:spPr>
          <a:xfrm>
            <a:off x="7374965" y="1663796"/>
            <a:ext cx="3500397" cy="3530407"/>
          </a:xfrm>
          <a:prstGeom prst="rect">
            <a:avLst/>
          </a:prstGeom>
        </p:spPr>
      </p:pic>
    </p:spTree>
    <p:extLst>
      <p:ext uri="{BB962C8B-B14F-4D97-AF65-F5344CB8AC3E}">
        <p14:creationId xmlns:p14="http://schemas.microsoft.com/office/powerpoint/2010/main" val="10120792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46161" y="2103436"/>
            <a:ext cx="10515600" cy="1325563"/>
          </a:xfrm>
        </p:spPr>
        <p:txBody>
          <a:bodyPr>
            <a:noAutofit/>
          </a:bodyPr>
          <a:lstStyle/>
          <a:p>
            <a:pPr algn="ctr"/>
            <a:r>
              <a:rPr lang="en-US" sz="4800" dirty="0"/>
              <a:t>A school meeting is called…</a:t>
            </a:r>
            <a:br>
              <a:rPr lang="en-US" sz="4800" dirty="0"/>
            </a:br>
            <a:br>
              <a:rPr lang="en-US" sz="4800" dirty="0"/>
            </a:br>
            <a:r>
              <a:rPr lang="en-US" sz="4800" dirty="0"/>
              <a:t>So, now what?</a:t>
            </a:r>
          </a:p>
        </p:txBody>
      </p:sp>
    </p:spTree>
    <p:extLst>
      <p:ext uri="{BB962C8B-B14F-4D97-AF65-F5344CB8AC3E}">
        <p14:creationId xmlns:p14="http://schemas.microsoft.com/office/powerpoint/2010/main" val="2977123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846161" y="2103436"/>
            <a:ext cx="10515600" cy="1325563"/>
          </a:xfrm>
        </p:spPr>
        <p:txBody>
          <a:bodyPr>
            <a:normAutofit/>
          </a:bodyPr>
          <a:lstStyle/>
          <a:p>
            <a:pPr algn="ctr"/>
            <a:r>
              <a:rPr lang="en-US" sz="8000" dirty="0"/>
              <a:t>Case Study</a:t>
            </a:r>
          </a:p>
        </p:txBody>
      </p:sp>
    </p:spTree>
    <p:extLst>
      <p:ext uri="{BB962C8B-B14F-4D97-AF65-F5344CB8AC3E}">
        <p14:creationId xmlns:p14="http://schemas.microsoft.com/office/powerpoint/2010/main" val="20665840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090761" y="91428"/>
            <a:ext cx="10515600" cy="1325563"/>
          </a:xfrm>
        </p:spPr>
        <p:txBody>
          <a:bodyPr>
            <a:normAutofit/>
          </a:bodyPr>
          <a:lstStyle/>
          <a:p>
            <a:r>
              <a:rPr lang="en-US" b="1" dirty="0"/>
              <a:t>So Much Jargon!!!</a:t>
            </a:r>
          </a:p>
        </p:txBody>
      </p:sp>
      <p:sp>
        <p:nvSpPr>
          <p:cNvPr id="6" name="Content Placeholder 5"/>
          <p:cNvSpPr>
            <a:spLocks noGrp="1"/>
          </p:cNvSpPr>
          <p:nvPr>
            <p:ph idx="1"/>
          </p:nvPr>
        </p:nvSpPr>
        <p:spPr>
          <a:xfrm>
            <a:off x="986922" y="1506332"/>
            <a:ext cx="7628205" cy="4351339"/>
          </a:xfrm>
        </p:spPr>
        <p:txBody>
          <a:bodyPr>
            <a:noAutofit/>
          </a:bodyPr>
          <a:lstStyle/>
          <a:p>
            <a:pPr marL="0" indent="0">
              <a:buNone/>
            </a:pPr>
            <a:r>
              <a:rPr lang="en-US" sz="3200" dirty="0"/>
              <a:t>Special Education terms</a:t>
            </a:r>
          </a:p>
          <a:p>
            <a:pPr marL="0" indent="0">
              <a:buNone/>
            </a:pPr>
            <a:r>
              <a:rPr lang="en-US" sz="2667" dirty="0"/>
              <a:t>(IEPs, LRE, …)</a:t>
            </a:r>
          </a:p>
          <a:p>
            <a:pPr marL="0" indent="0">
              <a:buNone/>
            </a:pPr>
            <a:endParaRPr lang="en-US" sz="3200" dirty="0"/>
          </a:p>
          <a:p>
            <a:pPr marL="0" indent="0">
              <a:buNone/>
            </a:pPr>
            <a:r>
              <a:rPr lang="en-US" sz="3200" dirty="0"/>
              <a:t>Insurance Terms</a:t>
            </a:r>
          </a:p>
          <a:p>
            <a:pPr marL="0" indent="0">
              <a:buNone/>
            </a:pPr>
            <a:r>
              <a:rPr lang="en-US" sz="2667" dirty="0"/>
              <a:t>(Allowable charge, Medicaid, Premium, …)</a:t>
            </a:r>
          </a:p>
          <a:p>
            <a:pPr marL="0" indent="0">
              <a:buNone/>
            </a:pPr>
            <a:endParaRPr lang="en-US" sz="3200" dirty="0"/>
          </a:p>
          <a:p>
            <a:pPr marL="0" indent="0">
              <a:buNone/>
            </a:pPr>
            <a:r>
              <a:rPr lang="en-US" sz="3200" dirty="0"/>
              <a:t>Medical Terms</a:t>
            </a:r>
          </a:p>
          <a:p>
            <a:pPr marL="0" indent="0">
              <a:buNone/>
            </a:pPr>
            <a:r>
              <a:rPr lang="en-US" sz="2667" dirty="0"/>
              <a:t>(ABR, HIE, ID, …)</a:t>
            </a:r>
            <a:endParaRPr lang="en-US" sz="3200" dirty="0"/>
          </a:p>
        </p:txBody>
      </p:sp>
      <p:pic>
        <p:nvPicPr>
          <p:cNvPr id="1026" name="Picture 2" descr="The Jabberwocky in a Cancer Lab - The New York Times">
            <a:extLst>
              <a:ext uri="{FF2B5EF4-FFF2-40B4-BE49-F238E27FC236}">
                <a16:creationId xmlns:a16="http://schemas.microsoft.com/office/drawing/2014/main" id="{EA556D06-863F-44FC-A2C2-F2DEC178E7F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21427" y="1238307"/>
            <a:ext cx="2767935" cy="43513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6433726"/>
      </p:ext>
    </p:extLst>
  </p:cSld>
  <p:clrMapOvr>
    <a:masterClrMapping/>
  </p:clrMapOvr>
</p:sld>
</file>

<file path=ppt/theme/theme1.xml><?xml version="1.0" encoding="utf-8"?>
<a:theme xmlns:a="http://schemas.openxmlformats.org/drawingml/2006/main" name="Office Theme">
  <a:themeElements>
    <a:clrScheme name="CADRE COLORS">
      <a:dk1>
        <a:srgbClr val="000000"/>
      </a:dk1>
      <a:lt1>
        <a:srgbClr val="EBEBEB"/>
      </a:lt1>
      <a:dk2>
        <a:srgbClr val="333333"/>
      </a:dk2>
      <a:lt2>
        <a:srgbClr val="4796B9"/>
      </a:lt2>
      <a:accent1>
        <a:srgbClr val="275B84"/>
      </a:accent1>
      <a:accent2>
        <a:srgbClr val="931E30"/>
      </a:accent2>
      <a:accent3>
        <a:srgbClr val="B58B41"/>
      </a:accent3>
      <a:accent4>
        <a:srgbClr val="BE253E"/>
      </a:accent4>
      <a:accent5>
        <a:srgbClr val="B58B41"/>
      </a:accent5>
      <a:accent6>
        <a:srgbClr val="EBEBEB"/>
      </a:accent6>
      <a:hlink>
        <a:srgbClr val="2414F8"/>
      </a:hlink>
      <a:folHlink>
        <a:srgbClr val="2414F8"/>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d0cbbd92-a969-402e-8621-447322a11182" xsi:nil="true"/>
    <lcf76f155ced4ddcb4097134ff3c332f xmlns="db903174-bb1c-4609-9d70-465268ead536">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90E45D93EE09FE48B755B103E8699EE0" ma:contentTypeVersion="20" ma:contentTypeDescription="Create a new document." ma:contentTypeScope="" ma:versionID="805ba7d55169f0f14b383f020274b321">
  <xsd:schema xmlns:xsd="http://www.w3.org/2001/XMLSchema" xmlns:xs="http://www.w3.org/2001/XMLSchema" xmlns:p="http://schemas.microsoft.com/office/2006/metadata/properties" xmlns:ns2="db903174-bb1c-4609-9d70-465268ead536" xmlns:ns3="d0cbbd92-a969-402e-8621-447322a11182" targetNamespace="http://schemas.microsoft.com/office/2006/metadata/properties" ma:root="true" ma:fieldsID="38c128f37e5add975387cf726827ace0" ns2:_="" ns3:_="">
    <xsd:import namespace="db903174-bb1c-4609-9d70-465268ead536"/>
    <xsd:import namespace="d0cbbd92-a969-402e-8621-447322a1118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3:TaxCatchAll" minOccurs="0"/>
                <xsd:element ref="ns2:MediaServiceObjectDetectorVersions" minOccurs="0"/>
                <xsd:element ref="ns2:MediaServiceSearchProperties" minOccurs="0"/>
                <xsd:element ref="ns2:lcf76f155ced4ddcb4097134ff3c332f"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b903174-bb1c-4609-9d70-465268ead53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ternalName="MediaServiceLocation" ma:readOnly="true">
      <xsd:simpleType>
        <xsd:restriction base="dms:Text"/>
      </xsd:simple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element name="lcf76f155ced4ddcb4097134ff3c332f" ma:index="25" nillable="true" ma:taxonomy="true" ma:internalName="lcf76f155ced4ddcb4097134ff3c332f" ma:taxonomyFieldName="MediaServiceImageTags" ma:displayName="Image Tags" ma:readOnly="false" ma:fieldId="{5cf76f15-5ced-4ddc-b409-7134ff3c332f}" ma:taxonomyMulti="true" ma:sspId="c01aec00-7e9a-46c6-9b57-74fbf105366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d0cbbd92-a969-402e-8621-447322a11182" elementFormDefault="qualified">
    <xsd:import namespace="http://schemas.microsoft.com/office/2006/documentManagement/types"/>
    <xsd:import namespace="http://schemas.microsoft.com/office/infopath/2007/PartnerControls"/>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948b6dc5-7623-4a1d-a01d-748b8cf9f295}" ma:internalName="TaxCatchAll" ma:showField="CatchAllData" ma:web="d0cbbd92-a969-402e-8621-447322a1118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5BC98DF-0C36-45E4-9FDF-2EF2344C6A6E}">
  <ds:schemaRefs>
    <ds:schemaRef ds:uri="http://schemas.microsoft.com/office/2006/metadata/properties"/>
    <ds:schemaRef ds:uri="http://schemas.microsoft.com/office/infopath/2007/PartnerControls"/>
    <ds:schemaRef ds:uri="d0cbbd92-a969-402e-8621-447322a11182"/>
  </ds:schemaRefs>
</ds:datastoreItem>
</file>

<file path=customXml/itemProps2.xml><?xml version="1.0" encoding="utf-8"?>
<ds:datastoreItem xmlns:ds="http://schemas.openxmlformats.org/officeDocument/2006/customXml" ds:itemID="{36E70710-6EF5-4F86-AAAB-C48F48AC0151}"/>
</file>

<file path=customXml/itemProps3.xml><?xml version="1.0" encoding="utf-8"?>
<ds:datastoreItem xmlns:ds="http://schemas.openxmlformats.org/officeDocument/2006/customXml" ds:itemID="{B81C4C31-D4DB-4144-9DBE-44F48C4A474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628</TotalTime>
  <Words>1011</Words>
  <Application>Microsoft Office PowerPoint</Application>
  <PresentationFormat>Widescreen</PresentationFormat>
  <Paragraphs>124</Paragraphs>
  <Slides>22</Slides>
  <Notes>18</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Aptos</vt:lpstr>
      <vt:lpstr>Aptos Display</vt:lpstr>
      <vt:lpstr>Arial</vt:lpstr>
      <vt:lpstr>Calibri</vt:lpstr>
      <vt:lpstr>Palatino Linotype</vt:lpstr>
      <vt:lpstr>Office Theme</vt:lpstr>
      <vt:lpstr>What does the child really need? Moving beyond “medically necessary” and  “educationally appropriate” service recommendations</vt:lpstr>
      <vt:lpstr>Who is with us today?</vt:lpstr>
      <vt:lpstr>Service Intensity </vt:lpstr>
      <vt:lpstr>Recommendations</vt:lpstr>
      <vt:lpstr>School Recommendations</vt:lpstr>
      <vt:lpstr>External Constraints</vt:lpstr>
      <vt:lpstr>A school meeting is called…  So, now what?</vt:lpstr>
      <vt:lpstr>Case Study</vt:lpstr>
      <vt:lpstr>So Much Jargon!!!</vt:lpstr>
      <vt:lpstr>Legal Lingo</vt:lpstr>
      <vt:lpstr>What THE court said:</vt:lpstr>
      <vt:lpstr>What will progress mean?</vt:lpstr>
      <vt:lpstr>A Family’s Perspective </vt:lpstr>
      <vt:lpstr>A Family’s Perspective continued……</vt:lpstr>
      <vt:lpstr>Maslow’s Hierarchy of Needs</vt:lpstr>
      <vt:lpstr>Care Map</vt:lpstr>
      <vt:lpstr>How do we create  an integrated model?</vt:lpstr>
      <vt:lpstr>Thoughts and Discussion!</vt:lpstr>
      <vt:lpstr>Find Your Parent Center </vt:lpstr>
      <vt:lpstr>Find Your Parent Center</vt:lpstr>
      <vt:lpstr>Please let us know how we did today!</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Melanie Reese</dc:creator>
  <cp:lastModifiedBy>Rene Averitt-Sanzone</cp:lastModifiedBy>
  <cp:revision>2</cp:revision>
  <dcterms:created xsi:type="dcterms:W3CDTF">2025-04-28T16:03:12Z</dcterms:created>
  <dcterms:modified xsi:type="dcterms:W3CDTF">2025-08-29T15:05:39Z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0x01010090E45D93EE09FE48B755B103E8699EE0</vt:lpwstr>
  </property>
</Properties>
</file>